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embeddedFontLst>
    <p:embeddedFont>
      <p:font typeface="Noto Sans Symbols" pitchFamily="2" charset="0"/>
      <p:regular r:id="rId20"/>
      <p:bold r:id="rId21"/>
    </p:embeddedFont>
    <p:embeddedFont>
      <p:font typeface="Verdana" panose="020B0604030504040204" pitchFamily="34" charset="0"/>
      <p:regular r:id="rId22"/>
      <p:bold r:id="rId23"/>
      <p:italic r:id="rId24"/>
      <p:boldItalic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6" roundtripDataSignature="AMtx7mi+cVpS2zkylRbxI+T/n7Xg0WS97w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abrielle Troia" initials="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E8D666B-7944-4B25-AED5-FF91AAE3726F}">
  <a:tblStyle styleId="{6E8D666B-7944-4B25-AED5-FF91AAE3726F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58"/>
  </p:normalViewPr>
  <p:slideViewPr>
    <p:cSldViewPr snapToGrid="0">
      <p:cViewPr varScale="1">
        <p:scale>
          <a:sx n="104" d="100"/>
          <a:sy n="104" d="100"/>
        </p:scale>
        <p:origin x="232" y="5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customschemas.google.com/relationships/presentationmetadata" Target="meta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" name="Google Shape;35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0" name="Google Shape;44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1" name="Google Shape;45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5" name="Google Shape;46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3" name="Google Shape;51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6" name="Google Shape;556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7" name="Google Shape;567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8" name="Google Shape;578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f6b88eca48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2" name="Google Shape;102;g3f6b88eca48_1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sz="1200"/>
              <a:t>Various processes that </a:t>
            </a:r>
            <a:r>
              <a:rPr lang="en-US"/>
              <a:t>affect</a:t>
            </a:r>
            <a:r>
              <a:rPr lang="en-US" sz="1200"/>
              <a:t> conductivity and resistivity of geomaterials</a:t>
            </a:r>
            <a:endParaRPr/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sz="1200"/>
              <a:t>There is a lot of overlap between these processes</a:t>
            </a:r>
            <a:endParaRPr/>
          </a:p>
          <a:p>
            <a:pPr marL="628650" marR="0" lvl="1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sz="1200"/>
              <a:t>Ex: Increased weathering typically leads to increased porosity, connectedness/connectivity, and decreasing tortuosity, and decreasing formation factor</a:t>
            </a:r>
            <a:endParaRPr/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sz="1200"/>
              <a:t>Top image: less vs more tortuous/connected</a:t>
            </a:r>
            <a:endParaRPr/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sz="1200"/>
              <a:t>Bottom image: less saturation leads to less connectivity and more tortuosity </a:t>
            </a:r>
            <a:endParaRPr/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sz="1200"/>
              <a:t>(New slide: best added to Unit 2 Introduction to resistivity in soils and rocks as supplemental slides)</a:t>
            </a:r>
            <a:endParaRPr/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Glover, P. W. J. (2015). Geophysical Properties of the Near Surface Earth: Electrical Properties. </a:t>
            </a:r>
            <a:endParaRPr/>
          </a:p>
          <a:p>
            <a:pPr marL="171450" marR="0" lvl="0" indent="-95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/>
          </a:p>
        </p:txBody>
      </p:sp>
      <p:sp>
        <p:nvSpPr>
          <p:cNvPr id="103" name="Google Shape;103;g3f6b88eca48_1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2" name="Google Shape;11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Next let’s consider how ionic conduction in a soil differs from in a fluid.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a fluid, the conductivity is determined primarily by the concentration of the ions.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a soil or rock that is fully saturated with a fluid, the resistivity increases due to the presence of the mineral grains, which are assumed to be perfect insulators.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electrical formation factor is an important property that describes how much more resistive a soil is relative to the fluid that fills its pores.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Alternatively, the electrical formation factor describes how much less conductive the soil is relative to the conductivity of the fluid filling its pores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" name="Google Shape;33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1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27370" y="371475"/>
            <a:ext cx="3449564" cy="1163307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18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587"/>
              </a:spcBef>
              <a:spcAft>
                <a:spcPts val="0"/>
              </a:spcAft>
              <a:buClr>
                <a:schemeClr val="dk1"/>
              </a:buClr>
              <a:buSzPts val="2933"/>
              <a:buFont typeface="Arial"/>
              <a:buNone/>
              <a:defRPr>
                <a:solidFill>
                  <a:schemeClr val="dk1"/>
                </a:solidFill>
              </a:defRPr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rgbClr val="5F5F5F"/>
              </a:buClr>
              <a:buSzPts val="1800"/>
              <a:buChar char="–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rgbClr val="5F5F5F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rgbClr val="5F5F5F"/>
              </a:buClr>
              <a:buSzPts val="1800"/>
              <a:buChar char="–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rgbClr val="5F5F5F"/>
              </a:buClr>
              <a:buSzPts val="1800"/>
              <a:buChar char="»"/>
              <a:defRPr/>
            </a:lvl5pPr>
            <a:lvl6pPr lvl="5" algn="l">
              <a:spcBef>
                <a:spcPts val="360"/>
              </a:spcBef>
              <a:spcAft>
                <a:spcPts val="0"/>
              </a:spcAft>
              <a:buClr>
                <a:srgbClr val="5F5F5F"/>
              </a:buClr>
              <a:buSzPts val="1800"/>
              <a:buChar char="»"/>
              <a:defRPr/>
            </a:lvl6pPr>
            <a:lvl7pPr lvl="6" algn="l">
              <a:spcBef>
                <a:spcPts val="360"/>
              </a:spcBef>
              <a:spcAft>
                <a:spcPts val="0"/>
              </a:spcAft>
              <a:buClr>
                <a:srgbClr val="5F5F5F"/>
              </a:buClr>
              <a:buSzPts val="1800"/>
              <a:buChar char="»"/>
              <a:defRPr/>
            </a:lvl7pPr>
            <a:lvl8pPr lvl="7" algn="l">
              <a:spcBef>
                <a:spcPts val="360"/>
              </a:spcBef>
              <a:spcAft>
                <a:spcPts val="0"/>
              </a:spcAft>
              <a:buClr>
                <a:srgbClr val="5F5F5F"/>
              </a:buClr>
              <a:buSzPts val="1800"/>
              <a:buChar char="»"/>
              <a:defRPr/>
            </a:lvl8pPr>
            <a:lvl9pPr lvl="8" algn="l">
              <a:spcBef>
                <a:spcPts val="360"/>
              </a:spcBef>
              <a:spcAft>
                <a:spcPts val="0"/>
              </a:spcAft>
              <a:buClr>
                <a:srgbClr val="5F5F5F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8" name="Google Shape;18;p18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7"/>
          <p:cNvSpPr txBox="1">
            <a:spLocks noGrp="1"/>
          </p:cNvSpPr>
          <p:nvPr>
            <p:ph type="title"/>
          </p:nvPr>
        </p:nvSpPr>
        <p:spPr>
          <a:xfrm>
            <a:off x="609600" y="609601"/>
            <a:ext cx="10972800" cy="808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7"/>
          <p:cNvSpPr txBox="1">
            <a:spLocks noGrp="1"/>
          </p:cNvSpPr>
          <p:nvPr>
            <p:ph type="body" idx="1"/>
          </p:nvPr>
        </p:nvSpPr>
        <p:spPr>
          <a:xfrm rot="5400000">
            <a:off x="3829050" y="-1695449"/>
            <a:ext cx="4533900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rgbClr val="5F5F5F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rgbClr val="5F5F5F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rgbClr val="5F5F5F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5F5F5F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5F5F5F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rgbClr val="5F5F5F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rgbClr val="5F5F5F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rgbClr val="5F5F5F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rgbClr val="5F5F5F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57" name="Google Shape;57;p27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1867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buNone/>
              <a:defRPr sz="1867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buNone/>
              <a:defRPr sz="1867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buNone/>
              <a:defRPr sz="1867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buNone/>
              <a:defRPr sz="1867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buNone/>
              <a:defRPr sz="1867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buNone/>
              <a:defRPr sz="1867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buNone/>
              <a:defRPr sz="1867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buNone/>
              <a:defRPr sz="1867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8"/>
          <p:cNvSpPr txBox="1">
            <a:spLocks noGrp="1"/>
          </p:cNvSpPr>
          <p:nvPr>
            <p:ph type="title"/>
          </p:nvPr>
        </p:nvSpPr>
        <p:spPr>
          <a:xfrm rot="5400000">
            <a:off x="7486650" y="1962151"/>
            <a:ext cx="5448300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8"/>
          <p:cNvSpPr txBox="1">
            <a:spLocks noGrp="1"/>
          </p:cNvSpPr>
          <p:nvPr>
            <p:ph type="body" idx="1"/>
          </p:nvPr>
        </p:nvSpPr>
        <p:spPr>
          <a:xfrm rot="5400000">
            <a:off x="1898650" y="-679449"/>
            <a:ext cx="5448300" cy="80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rgbClr val="5F5F5F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rgbClr val="5F5F5F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rgbClr val="5F5F5F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5F5F5F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5F5F5F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rgbClr val="5F5F5F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rgbClr val="5F5F5F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rgbClr val="5F5F5F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rgbClr val="5F5F5F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61" name="Google Shape;61;p28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1867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buNone/>
              <a:defRPr sz="1867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buNone/>
              <a:defRPr sz="1867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buNone/>
              <a:defRPr sz="1867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buNone/>
              <a:defRPr sz="1867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buNone/>
              <a:defRPr sz="1867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buNone/>
              <a:defRPr sz="1867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buNone/>
              <a:defRPr sz="1867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buNone/>
              <a:defRPr sz="1867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9"/>
          <p:cNvSpPr txBox="1">
            <a:spLocks noGrp="1"/>
          </p:cNvSpPr>
          <p:nvPr>
            <p:ph type="title"/>
          </p:nvPr>
        </p:nvSpPr>
        <p:spPr>
          <a:xfrm>
            <a:off x="609600" y="609601"/>
            <a:ext cx="10972800" cy="808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9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1867" b="0" i="0" u="none" strike="noStrike" cap="none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buNone/>
              <a:defRPr sz="1867" b="0" i="0" u="none" strike="noStrike" cap="none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buNone/>
              <a:defRPr sz="1867" b="0" i="0" u="none" strike="noStrike" cap="none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buNone/>
              <a:defRPr sz="1867" b="0" i="0" u="none" strike="noStrike" cap="none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buNone/>
              <a:defRPr sz="1867" b="0" i="0" u="none" strike="noStrike" cap="none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buNone/>
              <a:defRPr sz="1867" b="0" i="0" u="none" strike="noStrike" cap="none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buNone/>
              <a:defRPr sz="1867" b="0" i="0" u="none" strike="noStrike" cap="none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buNone/>
              <a:defRPr sz="1867" b="0" i="0" u="none" strike="noStrike" cap="none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buNone/>
              <a:defRPr sz="1867" b="0" i="0" u="none" strike="noStrike" cap="none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20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20"/>
          <p:cNvSpPr txBox="1"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640"/>
              </a:spcBef>
              <a:spcAft>
                <a:spcPts val="0"/>
              </a:spcAft>
              <a:buClr>
                <a:srgbClr val="5F5F5F"/>
              </a:buClr>
              <a:buSzPts val="3200"/>
              <a:buFont typeface="Arial"/>
              <a:buNone/>
              <a:defRPr sz="3200" b="1"/>
            </a:lvl1pPr>
            <a:lvl2pPr marL="914400" lvl="1" indent="-228600" algn="l">
              <a:spcBef>
                <a:spcPts val="533"/>
              </a:spcBef>
              <a:spcAft>
                <a:spcPts val="0"/>
              </a:spcAft>
              <a:buClr>
                <a:srgbClr val="5F5F5F"/>
              </a:buClr>
              <a:buSzPts val="2667"/>
              <a:buFont typeface="Arial"/>
              <a:buNone/>
              <a:defRPr sz="2667" b="1"/>
            </a:lvl2pPr>
            <a:lvl3pPr marL="1371600" lvl="2" indent="-228600" algn="l">
              <a:spcBef>
                <a:spcPts val="480"/>
              </a:spcBef>
              <a:spcAft>
                <a:spcPts val="0"/>
              </a:spcAft>
              <a:buClr>
                <a:srgbClr val="5F5F5F"/>
              </a:buClr>
              <a:buSzPts val="2400"/>
              <a:buFont typeface="Arial"/>
              <a:buNone/>
              <a:defRPr sz="2400" b="1"/>
            </a:lvl3pPr>
            <a:lvl4pPr marL="1828800" lvl="3" indent="-228600" algn="l">
              <a:spcBef>
                <a:spcPts val="427"/>
              </a:spcBef>
              <a:spcAft>
                <a:spcPts val="0"/>
              </a:spcAft>
              <a:buClr>
                <a:srgbClr val="5F5F5F"/>
              </a:buClr>
              <a:buSzPts val="2133"/>
              <a:buFont typeface="Arial"/>
              <a:buNone/>
              <a:defRPr sz="2133" b="1"/>
            </a:lvl4pPr>
            <a:lvl5pPr marL="2286000" lvl="4" indent="-228600" algn="l">
              <a:spcBef>
                <a:spcPts val="427"/>
              </a:spcBef>
              <a:spcAft>
                <a:spcPts val="0"/>
              </a:spcAft>
              <a:buClr>
                <a:srgbClr val="5F5F5F"/>
              </a:buClr>
              <a:buSzPts val="2133"/>
              <a:buFont typeface="Arial"/>
              <a:buNone/>
              <a:defRPr sz="2133" b="1"/>
            </a:lvl5pPr>
            <a:lvl6pPr marL="2743200" lvl="5" indent="-228600" algn="l">
              <a:spcBef>
                <a:spcPts val="427"/>
              </a:spcBef>
              <a:spcAft>
                <a:spcPts val="0"/>
              </a:spcAft>
              <a:buClr>
                <a:srgbClr val="5F5F5F"/>
              </a:buClr>
              <a:buSzPts val="2133"/>
              <a:buFont typeface="Arial"/>
              <a:buNone/>
              <a:defRPr sz="2133" b="1"/>
            </a:lvl6pPr>
            <a:lvl7pPr marL="3200400" lvl="6" indent="-228600" algn="l">
              <a:spcBef>
                <a:spcPts val="427"/>
              </a:spcBef>
              <a:spcAft>
                <a:spcPts val="0"/>
              </a:spcAft>
              <a:buClr>
                <a:srgbClr val="5F5F5F"/>
              </a:buClr>
              <a:buSzPts val="2133"/>
              <a:buFont typeface="Arial"/>
              <a:buNone/>
              <a:defRPr sz="2133" b="1"/>
            </a:lvl7pPr>
            <a:lvl8pPr marL="3657600" lvl="7" indent="-228600" algn="l">
              <a:spcBef>
                <a:spcPts val="427"/>
              </a:spcBef>
              <a:spcAft>
                <a:spcPts val="0"/>
              </a:spcAft>
              <a:buClr>
                <a:srgbClr val="5F5F5F"/>
              </a:buClr>
              <a:buSzPts val="2133"/>
              <a:buFont typeface="Arial"/>
              <a:buNone/>
              <a:defRPr sz="2133" b="1"/>
            </a:lvl8pPr>
            <a:lvl9pPr marL="4114800" lvl="8" indent="-228600" algn="l">
              <a:spcBef>
                <a:spcPts val="427"/>
              </a:spcBef>
              <a:spcAft>
                <a:spcPts val="0"/>
              </a:spcAft>
              <a:buClr>
                <a:srgbClr val="5F5F5F"/>
              </a:buClr>
              <a:buSzPts val="2133"/>
              <a:buFont typeface="Arial"/>
              <a:buNone/>
              <a:defRPr sz="2133" b="1"/>
            </a:lvl9pPr>
          </a:lstStyle>
          <a:p>
            <a:endParaRPr/>
          </a:p>
        </p:txBody>
      </p:sp>
      <p:sp>
        <p:nvSpPr>
          <p:cNvPr id="25" name="Google Shape;25;p20"/>
          <p:cNvSpPr txBox="1">
            <a:spLocks noGrp="1"/>
          </p:cNvSpPr>
          <p:nvPr>
            <p:ph type="body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rgbClr val="5F5F5F"/>
              </a:buClr>
              <a:buSzPts val="3200"/>
              <a:buFont typeface="Arial"/>
              <a:buChar char="•"/>
              <a:defRPr sz="3200"/>
            </a:lvl1pPr>
            <a:lvl2pPr marL="914400" lvl="1" indent="-397955" algn="l">
              <a:spcBef>
                <a:spcPts val="533"/>
              </a:spcBef>
              <a:spcAft>
                <a:spcPts val="0"/>
              </a:spcAft>
              <a:buClr>
                <a:srgbClr val="5F5F5F"/>
              </a:buClr>
              <a:buSzPts val="2667"/>
              <a:buFont typeface="Arial"/>
              <a:buChar char="–"/>
              <a:defRPr sz="2667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rgbClr val="5F5F5F"/>
              </a:buClr>
              <a:buSzPts val="2400"/>
              <a:buFont typeface="Arial"/>
              <a:buChar char="•"/>
              <a:defRPr sz="2400"/>
            </a:lvl3pPr>
            <a:lvl4pPr marL="1828800" lvl="3" indent="-364046" algn="l">
              <a:spcBef>
                <a:spcPts val="427"/>
              </a:spcBef>
              <a:spcAft>
                <a:spcPts val="0"/>
              </a:spcAft>
              <a:buClr>
                <a:srgbClr val="5F5F5F"/>
              </a:buClr>
              <a:buSzPts val="2133"/>
              <a:buFont typeface="Arial"/>
              <a:buChar char="–"/>
              <a:defRPr sz="2133"/>
            </a:lvl4pPr>
            <a:lvl5pPr marL="2286000" lvl="4" indent="-364045" algn="l">
              <a:spcBef>
                <a:spcPts val="427"/>
              </a:spcBef>
              <a:spcAft>
                <a:spcPts val="0"/>
              </a:spcAft>
              <a:buClr>
                <a:srgbClr val="5F5F5F"/>
              </a:buClr>
              <a:buSzPts val="2133"/>
              <a:buFont typeface="Arial"/>
              <a:buChar char="»"/>
              <a:defRPr sz="2133"/>
            </a:lvl5pPr>
            <a:lvl6pPr marL="2743200" lvl="5" indent="-364045" algn="l">
              <a:spcBef>
                <a:spcPts val="427"/>
              </a:spcBef>
              <a:spcAft>
                <a:spcPts val="0"/>
              </a:spcAft>
              <a:buClr>
                <a:srgbClr val="5F5F5F"/>
              </a:buClr>
              <a:buSzPts val="2133"/>
              <a:buFont typeface="Arial"/>
              <a:buChar char="»"/>
              <a:defRPr sz="2133"/>
            </a:lvl6pPr>
            <a:lvl7pPr marL="3200400" lvl="6" indent="-364045" algn="l">
              <a:spcBef>
                <a:spcPts val="427"/>
              </a:spcBef>
              <a:spcAft>
                <a:spcPts val="0"/>
              </a:spcAft>
              <a:buClr>
                <a:srgbClr val="5F5F5F"/>
              </a:buClr>
              <a:buSzPts val="2133"/>
              <a:buFont typeface="Arial"/>
              <a:buChar char="»"/>
              <a:defRPr sz="2133"/>
            </a:lvl7pPr>
            <a:lvl8pPr marL="3657600" lvl="7" indent="-364046" algn="l">
              <a:spcBef>
                <a:spcPts val="427"/>
              </a:spcBef>
              <a:spcAft>
                <a:spcPts val="0"/>
              </a:spcAft>
              <a:buClr>
                <a:srgbClr val="5F5F5F"/>
              </a:buClr>
              <a:buSzPts val="2133"/>
              <a:buFont typeface="Arial"/>
              <a:buChar char="»"/>
              <a:defRPr sz="2133"/>
            </a:lvl8pPr>
            <a:lvl9pPr marL="4114800" lvl="8" indent="-364046" algn="l">
              <a:spcBef>
                <a:spcPts val="427"/>
              </a:spcBef>
              <a:spcAft>
                <a:spcPts val="0"/>
              </a:spcAft>
              <a:buClr>
                <a:srgbClr val="5F5F5F"/>
              </a:buClr>
              <a:buSzPts val="2133"/>
              <a:buFont typeface="Arial"/>
              <a:buChar char="»"/>
              <a:defRPr sz="2133"/>
            </a:lvl9pPr>
          </a:lstStyle>
          <a:p>
            <a:endParaRPr/>
          </a:p>
        </p:txBody>
      </p:sp>
      <p:sp>
        <p:nvSpPr>
          <p:cNvPr id="26" name="Google Shape;26;p20"/>
          <p:cNvSpPr txBox="1">
            <a:spLocks noGrp="1"/>
          </p:cNvSpPr>
          <p:nvPr>
            <p:ph type="body" idx="3"/>
          </p:nvPr>
        </p:nvSpPr>
        <p:spPr>
          <a:xfrm>
            <a:off x="6193369" y="1535113"/>
            <a:ext cx="5389033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640"/>
              </a:spcBef>
              <a:spcAft>
                <a:spcPts val="0"/>
              </a:spcAft>
              <a:buClr>
                <a:srgbClr val="5F5F5F"/>
              </a:buClr>
              <a:buSzPts val="3200"/>
              <a:buFont typeface="Arial"/>
              <a:buNone/>
              <a:defRPr sz="3200" b="1"/>
            </a:lvl1pPr>
            <a:lvl2pPr marL="914400" lvl="1" indent="-228600" algn="l">
              <a:spcBef>
                <a:spcPts val="533"/>
              </a:spcBef>
              <a:spcAft>
                <a:spcPts val="0"/>
              </a:spcAft>
              <a:buClr>
                <a:srgbClr val="5F5F5F"/>
              </a:buClr>
              <a:buSzPts val="2667"/>
              <a:buFont typeface="Arial"/>
              <a:buNone/>
              <a:defRPr sz="2667" b="1"/>
            </a:lvl2pPr>
            <a:lvl3pPr marL="1371600" lvl="2" indent="-228600" algn="l">
              <a:spcBef>
                <a:spcPts val="480"/>
              </a:spcBef>
              <a:spcAft>
                <a:spcPts val="0"/>
              </a:spcAft>
              <a:buClr>
                <a:srgbClr val="5F5F5F"/>
              </a:buClr>
              <a:buSzPts val="2400"/>
              <a:buFont typeface="Arial"/>
              <a:buNone/>
              <a:defRPr sz="2400" b="1"/>
            </a:lvl3pPr>
            <a:lvl4pPr marL="1828800" lvl="3" indent="-228600" algn="l">
              <a:spcBef>
                <a:spcPts val="427"/>
              </a:spcBef>
              <a:spcAft>
                <a:spcPts val="0"/>
              </a:spcAft>
              <a:buClr>
                <a:srgbClr val="5F5F5F"/>
              </a:buClr>
              <a:buSzPts val="2133"/>
              <a:buFont typeface="Arial"/>
              <a:buNone/>
              <a:defRPr sz="2133" b="1"/>
            </a:lvl4pPr>
            <a:lvl5pPr marL="2286000" lvl="4" indent="-228600" algn="l">
              <a:spcBef>
                <a:spcPts val="427"/>
              </a:spcBef>
              <a:spcAft>
                <a:spcPts val="0"/>
              </a:spcAft>
              <a:buClr>
                <a:srgbClr val="5F5F5F"/>
              </a:buClr>
              <a:buSzPts val="2133"/>
              <a:buFont typeface="Arial"/>
              <a:buNone/>
              <a:defRPr sz="2133" b="1"/>
            </a:lvl5pPr>
            <a:lvl6pPr marL="2743200" lvl="5" indent="-228600" algn="l">
              <a:spcBef>
                <a:spcPts val="427"/>
              </a:spcBef>
              <a:spcAft>
                <a:spcPts val="0"/>
              </a:spcAft>
              <a:buClr>
                <a:srgbClr val="5F5F5F"/>
              </a:buClr>
              <a:buSzPts val="2133"/>
              <a:buFont typeface="Arial"/>
              <a:buNone/>
              <a:defRPr sz="2133" b="1"/>
            </a:lvl6pPr>
            <a:lvl7pPr marL="3200400" lvl="6" indent="-228600" algn="l">
              <a:spcBef>
                <a:spcPts val="427"/>
              </a:spcBef>
              <a:spcAft>
                <a:spcPts val="0"/>
              </a:spcAft>
              <a:buClr>
                <a:srgbClr val="5F5F5F"/>
              </a:buClr>
              <a:buSzPts val="2133"/>
              <a:buFont typeface="Arial"/>
              <a:buNone/>
              <a:defRPr sz="2133" b="1"/>
            </a:lvl7pPr>
            <a:lvl8pPr marL="3657600" lvl="7" indent="-228600" algn="l">
              <a:spcBef>
                <a:spcPts val="427"/>
              </a:spcBef>
              <a:spcAft>
                <a:spcPts val="0"/>
              </a:spcAft>
              <a:buClr>
                <a:srgbClr val="5F5F5F"/>
              </a:buClr>
              <a:buSzPts val="2133"/>
              <a:buFont typeface="Arial"/>
              <a:buNone/>
              <a:defRPr sz="2133" b="1"/>
            </a:lvl8pPr>
            <a:lvl9pPr marL="4114800" lvl="8" indent="-228600" algn="l">
              <a:spcBef>
                <a:spcPts val="427"/>
              </a:spcBef>
              <a:spcAft>
                <a:spcPts val="0"/>
              </a:spcAft>
              <a:buClr>
                <a:srgbClr val="5F5F5F"/>
              </a:buClr>
              <a:buSzPts val="2133"/>
              <a:buFont typeface="Arial"/>
              <a:buNone/>
              <a:defRPr sz="2133" b="1"/>
            </a:lvl9pPr>
          </a:lstStyle>
          <a:p>
            <a:endParaRPr/>
          </a:p>
        </p:txBody>
      </p:sp>
      <p:sp>
        <p:nvSpPr>
          <p:cNvPr id="27" name="Google Shape;27;p20"/>
          <p:cNvSpPr txBox="1">
            <a:spLocks noGrp="1"/>
          </p:cNvSpPr>
          <p:nvPr>
            <p:ph type="body" idx="4"/>
          </p:nvPr>
        </p:nvSpPr>
        <p:spPr>
          <a:xfrm>
            <a:off x="6193369" y="2174875"/>
            <a:ext cx="5389033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rgbClr val="5F5F5F"/>
              </a:buClr>
              <a:buSzPts val="3200"/>
              <a:buFont typeface="Arial"/>
              <a:buChar char="•"/>
              <a:defRPr sz="3200"/>
            </a:lvl1pPr>
            <a:lvl2pPr marL="914400" lvl="1" indent="-397955" algn="l">
              <a:spcBef>
                <a:spcPts val="533"/>
              </a:spcBef>
              <a:spcAft>
                <a:spcPts val="0"/>
              </a:spcAft>
              <a:buClr>
                <a:srgbClr val="5F5F5F"/>
              </a:buClr>
              <a:buSzPts val="2667"/>
              <a:buFont typeface="Arial"/>
              <a:buChar char="–"/>
              <a:defRPr sz="2667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rgbClr val="5F5F5F"/>
              </a:buClr>
              <a:buSzPts val="2400"/>
              <a:buFont typeface="Arial"/>
              <a:buChar char="•"/>
              <a:defRPr sz="2400"/>
            </a:lvl3pPr>
            <a:lvl4pPr marL="1828800" lvl="3" indent="-364046" algn="l">
              <a:spcBef>
                <a:spcPts val="427"/>
              </a:spcBef>
              <a:spcAft>
                <a:spcPts val="0"/>
              </a:spcAft>
              <a:buClr>
                <a:srgbClr val="5F5F5F"/>
              </a:buClr>
              <a:buSzPts val="2133"/>
              <a:buFont typeface="Arial"/>
              <a:buChar char="–"/>
              <a:defRPr sz="2133"/>
            </a:lvl4pPr>
            <a:lvl5pPr marL="2286000" lvl="4" indent="-364045" algn="l">
              <a:spcBef>
                <a:spcPts val="427"/>
              </a:spcBef>
              <a:spcAft>
                <a:spcPts val="0"/>
              </a:spcAft>
              <a:buClr>
                <a:srgbClr val="5F5F5F"/>
              </a:buClr>
              <a:buSzPts val="2133"/>
              <a:buFont typeface="Arial"/>
              <a:buChar char="»"/>
              <a:defRPr sz="2133"/>
            </a:lvl5pPr>
            <a:lvl6pPr marL="2743200" lvl="5" indent="-364045" algn="l">
              <a:spcBef>
                <a:spcPts val="427"/>
              </a:spcBef>
              <a:spcAft>
                <a:spcPts val="0"/>
              </a:spcAft>
              <a:buClr>
                <a:srgbClr val="5F5F5F"/>
              </a:buClr>
              <a:buSzPts val="2133"/>
              <a:buFont typeface="Arial"/>
              <a:buChar char="»"/>
              <a:defRPr sz="2133"/>
            </a:lvl6pPr>
            <a:lvl7pPr marL="3200400" lvl="6" indent="-364045" algn="l">
              <a:spcBef>
                <a:spcPts val="427"/>
              </a:spcBef>
              <a:spcAft>
                <a:spcPts val="0"/>
              </a:spcAft>
              <a:buClr>
                <a:srgbClr val="5F5F5F"/>
              </a:buClr>
              <a:buSzPts val="2133"/>
              <a:buFont typeface="Arial"/>
              <a:buChar char="»"/>
              <a:defRPr sz="2133"/>
            </a:lvl7pPr>
            <a:lvl8pPr marL="3657600" lvl="7" indent="-364046" algn="l">
              <a:spcBef>
                <a:spcPts val="427"/>
              </a:spcBef>
              <a:spcAft>
                <a:spcPts val="0"/>
              </a:spcAft>
              <a:buClr>
                <a:srgbClr val="5F5F5F"/>
              </a:buClr>
              <a:buSzPts val="2133"/>
              <a:buFont typeface="Arial"/>
              <a:buChar char="»"/>
              <a:defRPr sz="2133"/>
            </a:lvl8pPr>
            <a:lvl9pPr marL="4114800" lvl="8" indent="-364046" algn="l">
              <a:spcBef>
                <a:spcPts val="427"/>
              </a:spcBef>
              <a:spcAft>
                <a:spcPts val="0"/>
              </a:spcAft>
              <a:buClr>
                <a:srgbClr val="5F5F5F"/>
              </a:buClr>
              <a:buSzPts val="2133"/>
              <a:buFont typeface="Arial"/>
              <a:buChar char="»"/>
              <a:defRPr sz="2133"/>
            </a:lvl9pPr>
          </a:lstStyle>
          <a:p>
            <a:endParaRPr/>
          </a:p>
        </p:txBody>
      </p:sp>
      <p:sp>
        <p:nvSpPr>
          <p:cNvPr id="28" name="Google Shape;28;p20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1867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buNone/>
              <a:defRPr sz="1867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buNone/>
              <a:defRPr sz="1867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buNone/>
              <a:defRPr sz="1867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buNone/>
              <a:defRPr sz="1867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buNone/>
              <a:defRPr sz="1867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buNone/>
              <a:defRPr sz="1867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buNone/>
              <a:defRPr sz="1867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buNone/>
              <a:defRPr sz="1867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1"/>
          <p:cNvSpPr txBox="1">
            <a:spLocks noGrp="1"/>
          </p:cNvSpPr>
          <p:nvPr>
            <p:ph type="title"/>
          </p:nvPr>
        </p:nvSpPr>
        <p:spPr>
          <a:xfrm>
            <a:off x="609600" y="609601"/>
            <a:ext cx="10972800" cy="808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1"/>
          <p:cNvSpPr txBox="1">
            <a:spLocks noGrp="1"/>
          </p:cNvSpPr>
          <p:nvPr>
            <p:ph type="body" idx="1"/>
          </p:nvPr>
        </p:nvSpPr>
        <p:spPr>
          <a:xfrm>
            <a:off x="609600" y="1524001"/>
            <a:ext cx="10972800" cy="45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rgbClr val="5F5F5F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rgbClr val="5F5F5F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rgbClr val="5F5F5F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5F5F5F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5F5F5F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rgbClr val="5F5F5F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rgbClr val="5F5F5F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rgbClr val="5F5F5F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rgbClr val="5F5F5F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2" name="Google Shape;32;p21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1867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buNone/>
              <a:defRPr sz="1867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buNone/>
              <a:defRPr sz="1867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buNone/>
              <a:defRPr sz="1867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buNone/>
              <a:defRPr sz="1867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buNone/>
              <a:defRPr sz="1867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buNone/>
              <a:defRPr sz="1867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buNone/>
              <a:defRPr sz="1867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buNone/>
              <a:defRPr sz="1867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2"/>
          <p:cNvSpPr txBox="1"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5333" b="1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2"/>
          <p:cNvSpPr txBox="1"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533"/>
              </a:spcBef>
              <a:spcAft>
                <a:spcPts val="0"/>
              </a:spcAft>
              <a:buClr>
                <a:srgbClr val="5F5F5F"/>
              </a:buClr>
              <a:buSzPts val="2667"/>
              <a:buFont typeface="Arial"/>
              <a:buNone/>
              <a:defRPr sz="2667"/>
            </a:lvl1pPr>
            <a:lvl2pPr marL="914400" lvl="1" indent="-228600" algn="l">
              <a:spcBef>
                <a:spcPts val="480"/>
              </a:spcBef>
              <a:spcAft>
                <a:spcPts val="0"/>
              </a:spcAft>
              <a:buClr>
                <a:srgbClr val="5F5F5F"/>
              </a:buClr>
              <a:buSzPts val="2400"/>
              <a:buFont typeface="Arial"/>
              <a:buNone/>
              <a:defRPr sz="2400"/>
            </a:lvl2pPr>
            <a:lvl3pPr marL="1371600" lvl="2" indent="-228600" algn="l">
              <a:spcBef>
                <a:spcPts val="427"/>
              </a:spcBef>
              <a:spcAft>
                <a:spcPts val="0"/>
              </a:spcAft>
              <a:buClr>
                <a:srgbClr val="5F5F5F"/>
              </a:buClr>
              <a:buSzPts val="2133"/>
              <a:buFont typeface="Arial"/>
              <a:buNone/>
              <a:defRPr sz="2133"/>
            </a:lvl3pPr>
            <a:lvl4pPr marL="1828800" lvl="3" indent="-228600" algn="l">
              <a:spcBef>
                <a:spcPts val="373"/>
              </a:spcBef>
              <a:spcAft>
                <a:spcPts val="0"/>
              </a:spcAft>
              <a:buClr>
                <a:srgbClr val="5F5F5F"/>
              </a:buClr>
              <a:buSzPts val="1867"/>
              <a:buFont typeface="Arial"/>
              <a:buNone/>
              <a:defRPr sz="1867"/>
            </a:lvl4pPr>
            <a:lvl5pPr marL="2286000" lvl="4" indent="-228600" algn="l">
              <a:spcBef>
                <a:spcPts val="373"/>
              </a:spcBef>
              <a:spcAft>
                <a:spcPts val="0"/>
              </a:spcAft>
              <a:buClr>
                <a:srgbClr val="5F5F5F"/>
              </a:buClr>
              <a:buSzPts val="1867"/>
              <a:buFont typeface="Arial"/>
              <a:buNone/>
              <a:defRPr sz="1867"/>
            </a:lvl5pPr>
            <a:lvl6pPr marL="2743200" lvl="5" indent="-228600" algn="l">
              <a:spcBef>
                <a:spcPts val="373"/>
              </a:spcBef>
              <a:spcAft>
                <a:spcPts val="0"/>
              </a:spcAft>
              <a:buClr>
                <a:srgbClr val="5F5F5F"/>
              </a:buClr>
              <a:buSzPts val="1867"/>
              <a:buFont typeface="Arial"/>
              <a:buNone/>
              <a:defRPr sz="1867"/>
            </a:lvl6pPr>
            <a:lvl7pPr marL="3200400" lvl="6" indent="-228600" algn="l">
              <a:spcBef>
                <a:spcPts val="373"/>
              </a:spcBef>
              <a:spcAft>
                <a:spcPts val="0"/>
              </a:spcAft>
              <a:buClr>
                <a:srgbClr val="5F5F5F"/>
              </a:buClr>
              <a:buSzPts val="1867"/>
              <a:buFont typeface="Arial"/>
              <a:buNone/>
              <a:defRPr sz="1867"/>
            </a:lvl7pPr>
            <a:lvl8pPr marL="3657600" lvl="7" indent="-228600" algn="l">
              <a:spcBef>
                <a:spcPts val="373"/>
              </a:spcBef>
              <a:spcAft>
                <a:spcPts val="0"/>
              </a:spcAft>
              <a:buClr>
                <a:srgbClr val="5F5F5F"/>
              </a:buClr>
              <a:buSzPts val="1867"/>
              <a:buFont typeface="Arial"/>
              <a:buNone/>
              <a:defRPr sz="1867"/>
            </a:lvl8pPr>
            <a:lvl9pPr marL="4114800" lvl="8" indent="-228600" algn="l">
              <a:spcBef>
                <a:spcPts val="373"/>
              </a:spcBef>
              <a:spcAft>
                <a:spcPts val="0"/>
              </a:spcAft>
              <a:buClr>
                <a:srgbClr val="5F5F5F"/>
              </a:buClr>
              <a:buSzPts val="1867"/>
              <a:buFont typeface="Arial"/>
              <a:buNone/>
              <a:defRPr sz="1867"/>
            </a:lvl9pPr>
          </a:lstStyle>
          <a:p>
            <a:endParaRPr/>
          </a:p>
        </p:txBody>
      </p:sp>
      <p:sp>
        <p:nvSpPr>
          <p:cNvPr id="36" name="Google Shape;36;p22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1867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buNone/>
              <a:defRPr sz="1867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buNone/>
              <a:defRPr sz="1867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buNone/>
              <a:defRPr sz="1867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buNone/>
              <a:defRPr sz="1867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buNone/>
              <a:defRPr sz="1867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buNone/>
              <a:defRPr sz="1867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buNone/>
              <a:defRPr sz="1867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buNone/>
              <a:defRPr sz="1867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3"/>
          <p:cNvSpPr txBox="1">
            <a:spLocks noGrp="1"/>
          </p:cNvSpPr>
          <p:nvPr>
            <p:ph type="title"/>
          </p:nvPr>
        </p:nvSpPr>
        <p:spPr>
          <a:xfrm>
            <a:off x="609600" y="609601"/>
            <a:ext cx="10972800" cy="808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3"/>
          <p:cNvSpPr txBox="1">
            <a:spLocks noGrp="1"/>
          </p:cNvSpPr>
          <p:nvPr>
            <p:ph type="body" idx="1"/>
          </p:nvPr>
        </p:nvSpPr>
        <p:spPr>
          <a:xfrm>
            <a:off x="609600" y="1524001"/>
            <a:ext cx="5384800" cy="45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65646" algn="l">
              <a:spcBef>
                <a:spcPts val="747"/>
              </a:spcBef>
              <a:spcAft>
                <a:spcPts val="0"/>
              </a:spcAft>
              <a:buClr>
                <a:srgbClr val="5F5F5F"/>
              </a:buClr>
              <a:buSzPts val="3733"/>
              <a:buFont typeface="Arial"/>
              <a:buChar char="•"/>
              <a:defRPr sz="3733"/>
            </a:lvl1pPr>
            <a:lvl2pPr marL="914400" lvl="1" indent="-431800" algn="l">
              <a:spcBef>
                <a:spcPts val="640"/>
              </a:spcBef>
              <a:spcAft>
                <a:spcPts val="0"/>
              </a:spcAft>
              <a:buClr>
                <a:srgbClr val="5F5F5F"/>
              </a:buClr>
              <a:buSzPts val="3200"/>
              <a:buFont typeface="Arial"/>
              <a:buChar char="–"/>
              <a:defRPr sz="3200"/>
            </a:lvl2pPr>
            <a:lvl3pPr marL="1371600" lvl="2" indent="-397955" algn="l">
              <a:spcBef>
                <a:spcPts val="533"/>
              </a:spcBef>
              <a:spcAft>
                <a:spcPts val="0"/>
              </a:spcAft>
              <a:buClr>
                <a:srgbClr val="5F5F5F"/>
              </a:buClr>
              <a:buSzPts val="2667"/>
              <a:buFont typeface="Arial"/>
              <a:buChar char="•"/>
              <a:defRPr sz="2667"/>
            </a:lvl3pPr>
            <a:lvl4pPr marL="1828800" lvl="3" indent="-381000" algn="l">
              <a:spcBef>
                <a:spcPts val="480"/>
              </a:spcBef>
              <a:spcAft>
                <a:spcPts val="0"/>
              </a:spcAft>
              <a:buClr>
                <a:srgbClr val="5F5F5F"/>
              </a:buClr>
              <a:buSzPts val="2400"/>
              <a:buFont typeface="Arial"/>
              <a:buChar char="–"/>
              <a:defRPr sz="2400"/>
            </a:lvl4pPr>
            <a:lvl5pPr marL="2286000" lvl="4" indent="-381000" algn="l">
              <a:spcBef>
                <a:spcPts val="480"/>
              </a:spcBef>
              <a:spcAft>
                <a:spcPts val="0"/>
              </a:spcAft>
              <a:buClr>
                <a:srgbClr val="5F5F5F"/>
              </a:buClr>
              <a:buSzPts val="2400"/>
              <a:buFont typeface="Arial"/>
              <a:buChar char="»"/>
              <a:defRPr sz="2400"/>
            </a:lvl5pPr>
            <a:lvl6pPr marL="2743200" lvl="5" indent="-381000" algn="l">
              <a:spcBef>
                <a:spcPts val="480"/>
              </a:spcBef>
              <a:spcAft>
                <a:spcPts val="0"/>
              </a:spcAft>
              <a:buClr>
                <a:srgbClr val="5F5F5F"/>
              </a:buClr>
              <a:buSzPts val="2400"/>
              <a:buFont typeface="Arial"/>
              <a:buChar char="»"/>
              <a:defRPr sz="2400"/>
            </a:lvl6pPr>
            <a:lvl7pPr marL="3200400" lvl="6" indent="-381000" algn="l">
              <a:spcBef>
                <a:spcPts val="480"/>
              </a:spcBef>
              <a:spcAft>
                <a:spcPts val="0"/>
              </a:spcAft>
              <a:buClr>
                <a:srgbClr val="5F5F5F"/>
              </a:buClr>
              <a:buSzPts val="2400"/>
              <a:buFont typeface="Arial"/>
              <a:buChar char="»"/>
              <a:defRPr sz="2400"/>
            </a:lvl7pPr>
            <a:lvl8pPr marL="3657600" lvl="7" indent="-381000" algn="l">
              <a:spcBef>
                <a:spcPts val="480"/>
              </a:spcBef>
              <a:spcAft>
                <a:spcPts val="0"/>
              </a:spcAft>
              <a:buClr>
                <a:srgbClr val="5F5F5F"/>
              </a:buClr>
              <a:buSzPts val="2400"/>
              <a:buFont typeface="Arial"/>
              <a:buChar char="»"/>
              <a:defRPr sz="2400"/>
            </a:lvl8pPr>
            <a:lvl9pPr marL="4114800" lvl="8" indent="-381000" algn="l">
              <a:spcBef>
                <a:spcPts val="480"/>
              </a:spcBef>
              <a:spcAft>
                <a:spcPts val="0"/>
              </a:spcAft>
              <a:buClr>
                <a:srgbClr val="5F5F5F"/>
              </a:buClr>
              <a:buSzPts val="2400"/>
              <a:buFont typeface="Arial"/>
              <a:buChar char="»"/>
              <a:defRPr sz="2400"/>
            </a:lvl9pPr>
          </a:lstStyle>
          <a:p>
            <a:endParaRPr/>
          </a:p>
        </p:txBody>
      </p:sp>
      <p:sp>
        <p:nvSpPr>
          <p:cNvPr id="40" name="Google Shape;40;p23"/>
          <p:cNvSpPr txBox="1">
            <a:spLocks noGrp="1"/>
          </p:cNvSpPr>
          <p:nvPr>
            <p:ph type="body" idx="2"/>
          </p:nvPr>
        </p:nvSpPr>
        <p:spPr>
          <a:xfrm>
            <a:off x="6197600" y="1524001"/>
            <a:ext cx="5384800" cy="45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65646" algn="l">
              <a:spcBef>
                <a:spcPts val="747"/>
              </a:spcBef>
              <a:spcAft>
                <a:spcPts val="0"/>
              </a:spcAft>
              <a:buClr>
                <a:srgbClr val="5F5F5F"/>
              </a:buClr>
              <a:buSzPts val="3733"/>
              <a:buFont typeface="Arial"/>
              <a:buChar char="•"/>
              <a:defRPr sz="3733"/>
            </a:lvl1pPr>
            <a:lvl2pPr marL="914400" lvl="1" indent="-431800" algn="l">
              <a:spcBef>
                <a:spcPts val="640"/>
              </a:spcBef>
              <a:spcAft>
                <a:spcPts val="0"/>
              </a:spcAft>
              <a:buClr>
                <a:srgbClr val="5F5F5F"/>
              </a:buClr>
              <a:buSzPts val="3200"/>
              <a:buFont typeface="Arial"/>
              <a:buChar char="–"/>
              <a:defRPr sz="3200"/>
            </a:lvl2pPr>
            <a:lvl3pPr marL="1371600" lvl="2" indent="-397955" algn="l">
              <a:spcBef>
                <a:spcPts val="533"/>
              </a:spcBef>
              <a:spcAft>
                <a:spcPts val="0"/>
              </a:spcAft>
              <a:buClr>
                <a:srgbClr val="5F5F5F"/>
              </a:buClr>
              <a:buSzPts val="2667"/>
              <a:buFont typeface="Arial"/>
              <a:buChar char="•"/>
              <a:defRPr sz="2667"/>
            </a:lvl3pPr>
            <a:lvl4pPr marL="1828800" lvl="3" indent="-381000" algn="l">
              <a:spcBef>
                <a:spcPts val="480"/>
              </a:spcBef>
              <a:spcAft>
                <a:spcPts val="0"/>
              </a:spcAft>
              <a:buClr>
                <a:srgbClr val="5F5F5F"/>
              </a:buClr>
              <a:buSzPts val="2400"/>
              <a:buFont typeface="Arial"/>
              <a:buChar char="–"/>
              <a:defRPr sz="2400"/>
            </a:lvl4pPr>
            <a:lvl5pPr marL="2286000" lvl="4" indent="-381000" algn="l">
              <a:spcBef>
                <a:spcPts val="480"/>
              </a:spcBef>
              <a:spcAft>
                <a:spcPts val="0"/>
              </a:spcAft>
              <a:buClr>
                <a:srgbClr val="5F5F5F"/>
              </a:buClr>
              <a:buSzPts val="2400"/>
              <a:buFont typeface="Arial"/>
              <a:buChar char="»"/>
              <a:defRPr sz="2400"/>
            </a:lvl5pPr>
            <a:lvl6pPr marL="2743200" lvl="5" indent="-381000" algn="l">
              <a:spcBef>
                <a:spcPts val="480"/>
              </a:spcBef>
              <a:spcAft>
                <a:spcPts val="0"/>
              </a:spcAft>
              <a:buClr>
                <a:srgbClr val="5F5F5F"/>
              </a:buClr>
              <a:buSzPts val="2400"/>
              <a:buFont typeface="Arial"/>
              <a:buChar char="»"/>
              <a:defRPr sz="2400"/>
            </a:lvl6pPr>
            <a:lvl7pPr marL="3200400" lvl="6" indent="-381000" algn="l">
              <a:spcBef>
                <a:spcPts val="480"/>
              </a:spcBef>
              <a:spcAft>
                <a:spcPts val="0"/>
              </a:spcAft>
              <a:buClr>
                <a:srgbClr val="5F5F5F"/>
              </a:buClr>
              <a:buSzPts val="2400"/>
              <a:buFont typeface="Arial"/>
              <a:buChar char="»"/>
              <a:defRPr sz="2400"/>
            </a:lvl7pPr>
            <a:lvl8pPr marL="3657600" lvl="7" indent="-381000" algn="l">
              <a:spcBef>
                <a:spcPts val="480"/>
              </a:spcBef>
              <a:spcAft>
                <a:spcPts val="0"/>
              </a:spcAft>
              <a:buClr>
                <a:srgbClr val="5F5F5F"/>
              </a:buClr>
              <a:buSzPts val="2400"/>
              <a:buFont typeface="Arial"/>
              <a:buChar char="»"/>
              <a:defRPr sz="2400"/>
            </a:lvl8pPr>
            <a:lvl9pPr marL="4114800" lvl="8" indent="-381000" algn="l">
              <a:spcBef>
                <a:spcPts val="480"/>
              </a:spcBef>
              <a:spcAft>
                <a:spcPts val="0"/>
              </a:spcAft>
              <a:buClr>
                <a:srgbClr val="5F5F5F"/>
              </a:buClr>
              <a:buSzPts val="2400"/>
              <a:buFont typeface="Arial"/>
              <a:buChar char="»"/>
              <a:defRPr sz="2400"/>
            </a:lvl9pPr>
          </a:lstStyle>
          <a:p>
            <a:endParaRPr/>
          </a:p>
        </p:txBody>
      </p:sp>
      <p:sp>
        <p:nvSpPr>
          <p:cNvPr id="41" name="Google Shape;41;p23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1867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buNone/>
              <a:defRPr sz="1867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buNone/>
              <a:defRPr sz="1867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buNone/>
              <a:defRPr sz="1867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buNone/>
              <a:defRPr sz="1867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buNone/>
              <a:defRPr sz="1867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buNone/>
              <a:defRPr sz="1867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buNone/>
              <a:defRPr sz="1867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buNone/>
              <a:defRPr sz="1867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4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1867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buNone/>
              <a:defRPr sz="1867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buNone/>
              <a:defRPr sz="1867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buNone/>
              <a:defRPr sz="1867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buNone/>
              <a:defRPr sz="1867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buNone/>
              <a:defRPr sz="1867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buNone/>
              <a:defRPr sz="1867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buNone/>
              <a:defRPr sz="1867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buNone/>
              <a:defRPr sz="1867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5"/>
          <p:cNvSpPr txBox="1"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667" b="1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25"/>
          <p:cNvSpPr txBox="1">
            <a:spLocks noGrp="1"/>
          </p:cNvSpPr>
          <p:nvPr>
            <p:ph type="body" idx="1"/>
          </p:nvPr>
        </p:nvSpPr>
        <p:spPr>
          <a:xfrm>
            <a:off x="4766733" y="273052"/>
            <a:ext cx="6815667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99555" algn="l">
              <a:spcBef>
                <a:spcPts val="853"/>
              </a:spcBef>
              <a:spcAft>
                <a:spcPts val="0"/>
              </a:spcAft>
              <a:buClr>
                <a:srgbClr val="5F5F5F"/>
              </a:buClr>
              <a:buSzPts val="4267"/>
              <a:buFont typeface="Arial"/>
              <a:buChar char="•"/>
              <a:defRPr sz="4267"/>
            </a:lvl1pPr>
            <a:lvl2pPr marL="914400" lvl="1" indent="-465646" algn="l">
              <a:spcBef>
                <a:spcPts val="747"/>
              </a:spcBef>
              <a:spcAft>
                <a:spcPts val="0"/>
              </a:spcAft>
              <a:buClr>
                <a:srgbClr val="5F5F5F"/>
              </a:buClr>
              <a:buSzPts val="3733"/>
              <a:buFont typeface="Arial"/>
              <a:buChar char="–"/>
              <a:defRPr sz="3733"/>
            </a:lvl2pPr>
            <a:lvl3pPr marL="1371600" lvl="2" indent="-431800" algn="l">
              <a:spcBef>
                <a:spcPts val="640"/>
              </a:spcBef>
              <a:spcAft>
                <a:spcPts val="0"/>
              </a:spcAft>
              <a:buClr>
                <a:srgbClr val="5F5F5F"/>
              </a:buClr>
              <a:buSzPts val="3200"/>
              <a:buFont typeface="Arial"/>
              <a:buChar char="•"/>
              <a:defRPr sz="3200"/>
            </a:lvl3pPr>
            <a:lvl4pPr marL="1828800" lvl="3" indent="-397955" algn="l">
              <a:spcBef>
                <a:spcPts val="533"/>
              </a:spcBef>
              <a:spcAft>
                <a:spcPts val="0"/>
              </a:spcAft>
              <a:buClr>
                <a:srgbClr val="5F5F5F"/>
              </a:buClr>
              <a:buSzPts val="2667"/>
              <a:buFont typeface="Arial"/>
              <a:buChar char="–"/>
              <a:defRPr sz="2667"/>
            </a:lvl4pPr>
            <a:lvl5pPr marL="2286000" lvl="4" indent="-397955" algn="l">
              <a:spcBef>
                <a:spcPts val="533"/>
              </a:spcBef>
              <a:spcAft>
                <a:spcPts val="0"/>
              </a:spcAft>
              <a:buClr>
                <a:srgbClr val="5F5F5F"/>
              </a:buClr>
              <a:buSzPts val="2667"/>
              <a:buFont typeface="Arial"/>
              <a:buChar char="»"/>
              <a:defRPr sz="2667"/>
            </a:lvl5pPr>
            <a:lvl6pPr marL="2743200" lvl="5" indent="-397955" algn="l">
              <a:spcBef>
                <a:spcPts val="533"/>
              </a:spcBef>
              <a:spcAft>
                <a:spcPts val="0"/>
              </a:spcAft>
              <a:buClr>
                <a:srgbClr val="5F5F5F"/>
              </a:buClr>
              <a:buSzPts val="2667"/>
              <a:buFont typeface="Arial"/>
              <a:buChar char="»"/>
              <a:defRPr sz="2667"/>
            </a:lvl6pPr>
            <a:lvl7pPr marL="3200400" lvl="6" indent="-397955" algn="l">
              <a:spcBef>
                <a:spcPts val="533"/>
              </a:spcBef>
              <a:spcAft>
                <a:spcPts val="0"/>
              </a:spcAft>
              <a:buClr>
                <a:srgbClr val="5F5F5F"/>
              </a:buClr>
              <a:buSzPts val="2667"/>
              <a:buFont typeface="Arial"/>
              <a:buChar char="»"/>
              <a:defRPr sz="2667"/>
            </a:lvl7pPr>
            <a:lvl8pPr marL="3657600" lvl="7" indent="-397954" algn="l">
              <a:spcBef>
                <a:spcPts val="533"/>
              </a:spcBef>
              <a:spcAft>
                <a:spcPts val="0"/>
              </a:spcAft>
              <a:buClr>
                <a:srgbClr val="5F5F5F"/>
              </a:buClr>
              <a:buSzPts val="2667"/>
              <a:buFont typeface="Arial"/>
              <a:buChar char="»"/>
              <a:defRPr sz="2667"/>
            </a:lvl8pPr>
            <a:lvl9pPr marL="4114800" lvl="8" indent="-397954" algn="l">
              <a:spcBef>
                <a:spcPts val="533"/>
              </a:spcBef>
              <a:spcAft>
                <a:spcPts val="0"/>
              </a:spcAft>
              <a:buClr>
                <a:srgbClr val="5F5F5F"/>
              </a:buClr>
              <a:buSzPts val="2667"/>
              <a:buFont typeface="Arial"/>
              <a:buChar char="»"/>
              <a:defRPr sz="2667"/>
            </a:lvl9pPr>
          </a:lstStyle>
          <a:p>
            <a:endParaRPr/>
          </a:p>
        </p:txBody>
      </p:sp>
      <p:sp>
        <p:nvSpPr>
          <p:cNvPr id="47" name="Google Shape;47;p25"/>
          <p:cNvSpPr txBox="1">
            <a:spLocks noGrp="1"/>
          </p:cNvSpPr>
          <p:nvPr>
            <p:ph type="body" idx="2"/>
          </p:nvPr>
        </p:nvSpPr>
        <p:spPr>
          <a:xfrm>
            <a:off x="609602" y="1435102"/>
            <a:ext cx="4011084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373"/>
              </a:spcBef>
              <a:spcAft>
                <a:spcPts val="0"/>
              </a:spcAft>
              <a:buClr>
                <a:srgbClr val="5F5F5F"/>
              </a:buClr>
              <a:buSzPts val="1867"/>
              <a:buFont typeface="Arial"/>
              <a:buNone/>
              <a:defRPr sz="1867"/>
            </a:lvl1pPr>
            <a:lvl2pPr marL="914400" lvl="1" indent="-228600" algn="l">
              <a:spcBef>
                <a:spcPts val="320"/>
              </a:spcBef>
              <a:spcAft>
                <a:spcPts val="0"/>
              </a:spcAft>
              <a:buClr>
                <a:srgbClr val="5F5F5F"/>
              </a:buClr>
              <a:buSzPts val="1600"/>
              <a:buFont typeface="Arial"/>
              <a:buNone/>
              <a:defRPr sz="1600"/>
            </a:lvl2pPr>
            <a:lvl3pPr marL="1371600" lvl="2" indent="-228600" algn="l">
              <a:spcBef>
                <a:spcPts val="267"/>
              </a:spcBef>
              <a:spcAft>
                <a:spcPts val="0"/>
              </a:spcAft>
              <a:buClr>
                <a:srgbClr val="5F5F5F"/>
              </a:buClr>
              <a:buSzPts val="1333"/>
              <a:buFont typeface="Arial"/>
              <a:buNone/>
              <a:defRPr sz="1333"/>
            </a:lvl3pPr>
            <a:lvl4pPr marL="1828800" lvl="3" indent="-228600" algn="l">
              <a:spcBef>
                <a:spcPts val="240"/>
              </a:spcBef>
              <a:spcAft>
                <a:spcPts val="0"/>
              </a:spcAft>
              <a:buClr>
                <a:srgbClr val="5F5F5F"/>
              </a:buClr>
              <a:buSzPts val="1200"/>
              <a:buFont typeface="Arial"/>
              <a:buNone/>
              <a:defRPr sz="1200"/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Clr>
                <a:srgbClr val="5F5F5F"/>
              </a:buClr>
              <a:buSzPts val="1200"/>
              <a:buFont typeface="Arial"/>
              <a:buNone/>
              <a:defRPr sz="1200"/>
            </a:lvl5pPr>
            <a:lvl6pPr marL="2743200" lvl="5" indent="-228600" algn="l">
              <a:spcBef>
                <a:spcPts val="240"/>
              </a:spcBef>
              <a:spcAft>
                <a:spcPts val="0"/>
              </a:spcAft>
              <a:buClr>
                <a:srgbClr val="5F5F5F"/>
              </a:buClr>
              <a:buSzPts val="1200"/>
              <a:buFont typeface="Arial"/>
              <a:buNone/>
              <a:defRPr sz="1200"/>
            </a:lvl6pPr>
            <a:lvl7pPr marL="3200400" lvl="6" indent="-228600" algn="l">
              <a:spcBef>
                <a:spcPts val="240"/>
              </a:spcBef>
              <a:spcAft>
                <a:spcPts val="0"/>
              </a:spcAft>
              <a:buClr>
                <a:srgbClr val="5F5F5F"/>
              </a:buClr>
              <a:buSzPts val="1200"/>
              <a:buFont typeface="Arial"/>
              <a:buNone/>
              <a:defRPr sz="1200"/>
            </a:lvl7pPr>
            <a:lvl8pPr marL="3657600" lvl="7" indent="-228600" algn="l">
              <a:spcBef>
                <a:spcPts val="240"/>
              </a:spcBef>
              <a:spcAft>
                <a:spcPts val="0"/>
              </a:spcAft>
              <a:buClr>
                <a:srgbClr val="5F5F5F"/>
              </a:buClr>
              <a:buSzPts val="1200"/>
              <a:buFont typeface="Arial"/>
              <a:buNone/>
              <a:defRPr sz="1200"/>
            </a:lvl8pPr>
            <a:lvl9pPr marL="4114800" lvl="8" indent="-228600" algn="l">
              <a:spcBef>
                <a:spcPts val="240"/>
              </a:spcBef>
              <a:spcAft>
                <a:spcPts val="0"/>
              </a:spcAft>
              <a:buClr>
                <a:srgbClr val="5F5F5F"/>
              </a:buClr>
              <a:buSzPts val="1200"/>
              <a:buFont typeface="Arial"/>
              <a:buNone/>
              <a:defRPr sz="1200"/>
            </a:lvl9pPr>
          </a:lstStyle>
          <a:p>
            <a:endParaRPr/>
          </a:p>
        </p:txBody>
      </p:sp>
      <p:sp>
        <p:nvSpPr>
          <p:cNvPr id="48" name="Google Shape;48;p25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1867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buNone/>
              <a:defRPr sz="1867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buNone/>
              <a:defRPr sz="1867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buNone/>
              <a:defRPr sz="1867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buNone/>
              <a:defRPr sz="1867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buNone/>
              <a:defRPr sz="1867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buNone/>
              <a:defRPr sz="1867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buNone/>
              <a:defRPr sz="1867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buNone/>
              <a:defRPr sz="1867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6"/>
          <p:cNvSpPr txBox="1"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667" b="1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6"/>
          <p:cNvSpPr>
            <a:spLocks noGrp="1"/>
          </p:cNvSpPr>
          <p:nvPr>
            <p:ph type="pic" idx="2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52" name="Google Shape;52;p26"/>
          <p:cNvSpPr txBox="1">
            <a:spLocks noGrp="1"/>
          </p:cNvSpPr>
          <p:nvPr>
            <p:ph type="body" idx="1"/>
          </p:nvPr>
        </p:nvSpPr>
        <p:spPr>
          <a:xfrm>
            <a:off x="2389717" y="5367338"/>
            <a:ext cx="7315200" cy="804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373"/>
              </a:spcBef>
              <a:spcAft>
                <a:spcPts val="0"/>
              </a:spcAft>
              <a:buClr>
                <a:srgbClr val="5F5F5F"/>
              </a:buClr>
              <a:buSzPts val="1867"/>
              <a:buFont typeface="Arial"/>
              <a:buNone/>
              <a:defRPr sz="1867"/>
            </a:lvl1pPr>
            <a:lvl2pPr marL="914400" lvl="1" indent="-228600" algn="l">
              <a:spcBef>
                <a:spcPts val="320"/>
              </a:spcBef>
              <a:spcAft>
                <a:spcPts val="0"/>
              </a:spcAft>
              <a:buClr>
                <a:srgbClr val="5F5F5F"/>
              </a:buClr>
              <a:buSzPts val="1600"/>
              <a:buFont typeface="Arial"/>
              <a:buNone/>
              <a:defRPr sz="1600"/>
            </a:lvl2pPr>
            <a:lvl3pPr marL="1371600" lvl="2" indent="-228600" algn="l">
              <a:spcBef>
                <a:spcPts val="267"/>
              </a:spcBef>
              <a:spcAft>
                <a:spcPts val="0"/>
              </a:spcAft>
              <a:buClr>
                <a:srgbClr val="5F5F5F"/>
              </a:buClr>
              <a:buSzPts val="1333"/>
              <a:buFont typeface="Arial"/>
              <a:buNone/>
              <a:defRPr sz="1333"/>
            </a:lvl3pPr>
            <a:lvl4pPr marL="1828800" lvl="3" indent="-228600" algn="l">
              <a:spcBef>
                <a:spcPts val="240"/>
              </a:spcBef>
              <a:spcAft>
                <a:spcPts val="0"/>
              </a:spcAft>
              <a:buClr>
                <a:srgbClr val="5F5F5F"/>
              </a:buClr>
              <a:buSzPts val="1200"/>
              <a:buFont typeface="Arial"/>
              <a:buNone/>
              <a:defRPr sz="1200"/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Clr>
                <a:srgbClr val="5F5F5F"/>
              </a:buClr>
              <a:buSzPts val="1200"/>
              <a:buFont typeface="Arial"/>
              <a:buNone/>
              <a:defRPr sz="1200"/>
            </a:lvl5pPr>
            <a:lvl6pPr marL="2743200" lvl="5" indent="-228600" algn="l">
              <a:spcBef>
                <a:spcPts val="240"/>
              </a:spcBef>
              <a:spcAft>
                <a:spcPts val="0"/>
              </a:spcAft>
              <a:buClr>
                <a:srgbClr val="5F5F5F"/>
              </a:buClr>
              <a:buSzPts val="1200"/>
              <a:buFont typeface="Arial"/>
              <a:buNone/>
              <a:defRPr sz="1200"/>
            </a:lvl6pPr>
            <a:lvl7pPr marL="3200400" lvl="6" indent="-228600" algn="l">
              <a:spcBef>
                <a:spcPts val="240"/>
              </a:spcBef>
              <a:spcAft>
                <a:spcPts val="0"/>
              </a:spcAft>
              <a:buClr>
                <a:srgbClr val="5F5F5F"/>
              </a:buClr>
              <a:buSzPts val="1200"/>
              <a:buFont typeface="Arial"/>
              <a:buNone/>
              <a:defRPr sz="1200"/>
            </a:lvl7pPr>
            <a:lvl8pPr marL="3657600" lvl="7" indent="-228600" algn="l">
              <a:spcBef>
                <a:spcPts val="240"/>
              </a:spcBef>
              <a:spcAft>
                <a:spcPts val="0"/>
              </a:spcAft>
              <a:buClr>
                <a:srgbClr val="5F5F5F"/>
              </a:buClr>
              <a:buSzPts val="1200"/>
              <a:buFont typeface="Arial"/>
              <a:buNone/>
              <a:defRPr sz="1200"/>
            </a:lvl8pPr>
            <a:lvl9pPr marL="4114800" lvl="8" indent="-228600" algn="l">
              <a:spcBef>
                <a:spcPts val="240"/>
              </a:spcBef>
              <a:spcAft>
                <a:spcPts val="0"/>
              </a:spcAft>
              <a:buClr>
                <a:srgbClr val="5F5F5F"/>
              </a:buClr>
              <a:buSzPts val="1200"/>
              <a:buFont typeface="Arial"/>
              <a:buNone/>
              <a:defRPr sz="1200"/>
            </a:lvl9pPr>
          </a:lstStyle>
          <a:p>
            <a:endParaRPr/>
          </a:p>
        </p:txBody>
      </p:sp>
      <p:sp>
        <p:nvSpPr>
          <p:cNvPr id="53" name="Google Shape;53;p26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1867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buNone/>
              <a:defRPr sz="1867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buNone/>
              <a:defRPr sz="1867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buNone/>
              <a:defRPr sz="1867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buNone/>
              <a:defRPr sz="1867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buNone/>
              <a:defRPr sz="1867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buNone/>
              <a:defRPr sz="1867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buNone/>
              <a:defRPr sz="1867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buNone/>
              <a:defRPr sz="1867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17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571378" y="86184"/>
            <a:ext cx="1461693" cy="518499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17"/>
          <p:cNvSpPr txBox="1">
            <a:spLocks noGrp="1"/>
          </p:cNvSpPr>
          <p:nvPr>
            <p:ph type="title"/>
          </p:nvPr>
        </p:nvSpPr>
        <p:spPr>
          <a:xfrm>
            <a:off x="609600" y="609601"/>
            <a:ext cx="10972800" cy="808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17"/>
          <p:cNvSpPr txBox="1">
            <a:spLocks noGrp="1"/>
          </p:cNvSpPr>
          <p:nvPr>
            <p:ph type="body" idx="1"/>
          </p:nvPr>
        </p:nvSpPr>
        <p:spPr>
          <a:xfrm>
            <a:off x="609600" y="1524001"/>
            <a:ext cx="10972800" cy="45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14846" algn="l" rtl="0">
              <a:spcBef>
                <a:spcPts val="587"/>
              </a:spcBef>
              <a:spcAft>
                <a:spcPts val="0"/>
              </a:spcAft>
              <a:buClr>
                <a:srgbClr val="5F5F5F"/>
              </a:buClr>
              <a:buSzPts val="2933"/>
              <a:buFont typeface="Arial"/>
              <a:buChar char="•"/>
              <a:defRPr sz="2933" b="0" i="0" u="none" strike="noStrike" cap="none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spcBef>
                <a:spcPts val="360"/>
              </a:spcBef>
              <a:spcAft>
                <a:spcPts val="0"/>
              </a:spcAft>
              <a:buClr>
                <a:srgbClr val="5F5F5F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64046" algn="l" rtl="0">
              <a:spcBef>
                <a:spcPts val="427"/>
              </a:spcBef>
              <a:spcAft>
                <a:spcPts val="0"/>
              </a:spcAft>
              <a:buClr>
                <a:srgbClr val="5F5F5F"/>
              </a:buClr>
              <a:buSzPts val="2133"/>
              <a:buFont typeface="Arial"/>
              <a:buChar char="•"/>
              <a:defRPr sz="2133" b="0" i="0" u="none" strike="noStrike" cap="none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7155" algn="l" rtl="0">
              <a:spcBef>
                <a:spcPts val="373"/>
              </a:spcBef>
              <a:spcAft>
                <a:spcPts val="0"/>
              </a:spcAft>
              <a:buClr>
                <a:srgbClr val="5F5F5F"/>
              </a:buClr>
              <a:buSzPts val="1867"/>
              <a:buFont typeface="Arial"/>
              <a:buChar char="–"/>
              <a:defRPr sz="1867" b="0" i="0" u="none" strike="noStrike" cap="none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7155" algn="l" rtl="0">
              <a:spcBef>
                <a:spcPts val="373"/>
              </a:spcBef>
              <a:spcAft>
                <a:spcPts val="0"/>
              </a:spcAft>
              <a:buClr>
                <a:srgbClr val="5F5F5F"/>
              </a:buClr>
              <a:buSzPts val="1867"/>
              <a:buFont typeface="Arial"/>
              <a:buChar char="»"/>
              <a:defRPr sz="1867" b="0" i="0" u="none" strike="noStrike" cap="none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7155" algn="l" rtl="0">
              <a:spcBef>
                <a:spcPts val="373"/>
              </a:spcBef>
              <a:spcAft>
                <a:spcPts val="0"/>
              </a:spcAft>
              <a:buClr>
                <a:srgbClr val="5F5F5F"/>
              </a:buClr>
              <a:buSzPts val="1867"/>
              <a:buFont typeface="Arial"/>
              <a:buChar char="»"/>
              <a:defRPr sz="1867" b="0" i="0" u="none" strike="noStrike" cap="none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7155" algn="l" rtl="0">
              <a:spcBef>
                <a:spcPts val="373"/>
              </a:spcBef>
              <a:spcAft>
                <a:spcPts val="0"/>
              </a:spcAft>
              <a:buClr>
                <a:srgbClr val="5F5F5F"/>
              </a:buClr>
              <a:buSzPts val="1867"/>
              <a:buFont typeface="Arial"/>
              <a:buChar char="»"/>
              <a:defRPr sz="1867" b="0" i="0" u="none" strike="noStrike" cap="none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7154" algn="l" rtl="0">
              <a:spcBef>
                <a:spcPts val="373"/>
              </a:spcBef>
              <a:spcAft>
                <a:spcPts val="0"/>
              </a:spcAft>
              <a:buClr>
                <a:srgbClr val="5F5F5F"/>
              </a:buClr>
              <a:buSzPts val="1867"/>
              <a:buFont typeface="Arial"/>
              <a:buChar char="»"/>
              <a:defRPr sz="1867" b="0" i="0" u="none" strike="noStrike" cap="none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7154" algn="l" rtl="0">
              <a:spcBef>
                <a:spcPts val="373"/>
              </a:spcBef>
              <a:spcAft>
                <a:spcPts val="0"/>
              </a:spcAft>
              <a:buClr>
                <a:srgbClr val="5F5F5F"/>
              </a:buClr>
              <a:buSzPts val="1867"/>
              <a:buFont typeface="Arial"/>
              <a:buChar char="»"/>
              <a:defRPr sz="1867" b="0" i="0" u="none" strike="noStrike" cap="none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17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867" b="0" i="0" u="none" strike="noStrike" cap="none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867" b="0" i="0" u="none" strike="noStrike" cap="none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867" b="0" i="0" u="none" strike="noStrike" cap="none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867" b="0" i="0" u="none" strike="noStrike" cap="none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867" b="0" i="0" u="none" strike="noStrike" cap="none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867" b="0" i="0" u="none" strike="noStrike" cap="none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867" b="0" i="0" u="none" strike="noStrike" cap="none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867" b="0" i="0" u="none" strike="noStrike" cap="none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867" b="0" i="0" u="none" strike="noStrike" cap="none">
                <a:solidFill>
                  <a:srgbClr val="5F5F5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4" name="Google Shape;14;p17"/>
          <p:cNvCxnSpPr/>
          <p:nvPr/>
        </p:nvCxnSpPr>
        <p:spPr>
          <a:xfrm>
            <a:off x="0" y="558801"/>
            <a:ext cx="12192000" cy="6351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8039"/>
              </a:srgbClr>
            </a:outerShdw>
          </a:effectLst>
        </p:spPr>
      </p:cxn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3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10.png"/><Relationship Id="rId4" Type="http://schemas.openxmlformats.org/officeDocument/2006/relationships/image" Target="../media/image24.png"/><Relationship Id="rId9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wiki.seg.org/wiki/Gustavus_Archie" TargetMode="External"/><Relationship Id="rId3" Type="http://schemas.openxmlformats.org/officeDocument/2006/relationships/image" Target="../media/image10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4.png"/><Relationship Id="rId10" Type="http://schemas.openxmlformats.org/officeDocument/2006/relationships/image" Target="../media/image4.png"/><Relationship Id="rId4" Type="http://schemas.openxmlformats.org/officeDocument/2006/relationships/image" Target="../media/image15.png"/><Relationship Id="rId9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4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"/>
          <p:cNvSpPr txBox="1">
            <a:spLocks noGrp="1"/>
          </p:cNvSpPr>
          <p:nvPr>
            <p:ph type="ctrTitle"/>
          </p:nvPr>
        </p:nvSpPr>
        <p:spPr>
          <a:xfrm>
            <a:off x="374374" y="1979302"/>
            <a:ext cx="11817626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/>
              <a:t>A Short Tutorial on Resistivity of Soils and Rocks</a:t>
            </a:r>
            <a:endParaRPr sz="3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1"/>
          <p:cNvSpPr txBox="1">
            <a:spLocks noGrp="1"/>
          </p:cNvSpPr>
          <p:nvPr>
            <p:ph type="subTitle" idx="1"/>
          </p:nvPr>
        </p:nvSpPr>
        <p:spPr>
          <a:xfrm>
            <a:off x="469900" y="4172950"/>
            <a:ext cx="117221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/>
              <a:t>Lee Slater</a:t>
            </a:r>
            <a:endParaRPr sz="2400" baseline="30000"/>
          </a:p>
          <a:p>
            <a:pPr marL="0" lvl="0" indent="0" algn="ctr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/>
          </a:p>
          <a:p>
            <a:pPr marL="0" lvl="0" indent="0" algn="ctr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/>
              <a:t>Department of Earth and Environmental Sciences, Rutgers University, Newark, NJ, USA</a:t>
            </a:r>
            <a:endParaRPr sz="2000"/>
          </a:p>
          <a:p>
            <a:pPr marL="0" lvl="0" indent="0" algn="ctr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8" name="Google Shape;68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7699" y="5831928"/>
            <a:ext cx="10896601" cy="817245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430000" y="6096000"/>
            <a:ext cx="609600" cy="609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8"/>
          <p:cNvSpPr txBox="1"/>
          <p:nvPr/>
        </p:nvSpPr>
        <p:spPr>
          <a:xfrm>
            <a:off x="7655644" y="4890965"/>
            <a:ext cx="4172236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Undersaturation: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[1] reduces porosity available to conduct current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[2] reduces connectivity</a:t>
            </a:r>
            <a:endParaRPr/>
          </a:p>
        </p:txBody>
      </p:sp>
      <p:sp>
        <p:nvSpPr>
          <p:cNvPr id="354" name="Google Shape;354;p8"/>
          <p:cNvSpPr/>
          <p:nvPr/>
        </p:nvSpPr>
        <p:spPr>
          <a:xfrm>
            <a:off x="9068826" y="1151998"/>
            <a:ext cx="236457" cy="2808848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5" name="Google Shape;355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96238" y="2011363"/>
            <a:ext cx="3206750" cy="796925"/>
          </a:xfrm>
          <a:prstGeom prst="rect">
            <a:avLst/>
          </a:prstGeom>
          <a:noFill/>
          <a:ln>
            <a:noFill/>
          </a:ln>
        </p:spPr>
      </p:pic>
      <p:sp>
        <p:nvSpPr>
          <p:cNvPr id="356" name="Google Shape;356;p8"/>
          <p:cNvSpPr txBox="1"/>
          <p:nvPr/>
        </p:nvSpPr>
        <p:spPr>
          <a:xfrm>
            <a:off x="8380751" y="1283541"/>
            <a:ext cx="353534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Archie’s 2</a:t>
            </a:r>
            <a:r>
              <a:rPr lang="en-US" sz="2400" baseline="30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nd</a:t>
            </a: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Law (1942)</a:t>
            </a:r>
            <a:endParaRPr/>
          </a:p>
        </p:txBody>
      </p:sp>
      <p:cxnSp>
        <p:nvCxnSpPr>
          <p:cNvPr id="357" name="Google Shape;357;p8"/>
          <p:cNvCxnSpPr/>
          <p:nvPr/>
        </p:nvCxnSpPr>
        <p:spPr>
          <a:xfrm>
            <a:off x="10210136" y="2858595"/>
            <a:ext cx="492981" cy="0"/>
          </a:xfrm>
          <a:prstGeom prst="straightConnector1">
            <a:avLst/>
          </a:prstGeom>
          <a:noFill/>
          <a:ln w="349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58" name="Google Shape;358;p8"/>
          <p:cNvSpPr txBox="1"/>
          <p:nvPr/>
        </p:nvSpPr>
        <p:spPr>
          <a:xfrm>
            <a:off x="8380751" y="3248264"/>
            <a:ext cx="2629374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i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</a:t>
            </a:r>
            <a:r>
              <a:rPr lang="en-US" sz="1800" i="1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varies from 0-1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i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takes similar values to </a:t>
            </a:r>
            <a:r>
              <a:rPr lang="en-US" sz="1800" i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</a:t>
            </a:r>
            <a:endParaRPr/>
          </a:p>
        </p:txBody>
      </p:sp>
      <p:pic>
        <p:nvPicPr>
          <p:cNvPr id="359" name="Google Shape;359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91489" y="3824741"/>
            <a:ext cx="587375" cy="233363"/>
          </a:xfrm>
          <a:prstGeom prst="rect">
            <a:avLst/>
          </a:prstGeom>
          <a:noFill/>
          <a:ln>
            <a:noFill/>
          </a:ln>
        </p:spPr>
      </p:pic>
      <p:sp>
        <p:nvSpPr>
          <p:cNvPr id="360" name="Google Shape;360;p8"/>
          <p:cNvSpPr txBox="1"/>
          <p:nvPr/>
        </p:nvSpPr>
        <p:spPr>
          <a:xfrm>
            <a:off x="8968782" y="3746551"/>
            <a:ext cx="287386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 unconsolidated sediments</a:t>
            </a:r>
            <a:endParaRPr/>
          </a:p>
        </p:txBody>
      </p:sp>
      <p:grpSp>
        <p:nvGrpSpPr>
          <p:cNvPr id="361" name="Google Shape;361;p8"/>
          <p:cNvGrpSpPr/>
          <p:nvPr/>
        </p:nvGrpSpPr>
        <p:grpSpPr>
          <a:xfrm>
            <a:off x="880199" y="1696506"/>
            <a:ext cx="6527687" cy="5097868"/>
            <a:chOff x="1719937" y="1828756"/>
            <a:chExt cx="5179998" cy="4045376"/>
          </a:xfrm>
        </p:grpSpPr>
        <p:sp>
          <p:nvSpPr>
            <p:cNvPr id="362" name="Google Shape;362;p8"/>
            <p:cNvSpPr/>
            <p:nvPr/>
          </p:nvSpPr>
          <p:spPr>
            <a:xfrm>
              <a:off x="1802117" y="2591190"/>
              <a:ext cx="1473200" cy="2636290"/>
            </a:xfrm>
            <a:prstGeom prst="rect">
              <a:avLst/>
            </a:pr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363" name="Google Shape;363;p8"/>
            <p:cNvSpPr/>
            <p:nvPr/>
          </p:nvSpPr>
          <p:spPr>
            <a:xfrm>
              <a:off x="1818010" y="2598582"/>
              <a:ext cx="901682" cy="739774"/>
            </a:xfrm>
            <a:custGeom>
              <a:avLst/>
              <a:gdLst/>
              <a:ahLst/>
              <a:cxnLst/>
              <a:rect l="l" t="t" r="r" b="b"/>
              <a:pathLst>
                <a:path w="271" h="273" extrusionOk="0">
                  <a:moveTo>
                    <a:pt x="0" y="77"/>
                  </a:moveTo>
                  <a:cubicBezTo>
                    <a:pt x="22" y="128"/>
                    <a:pt x="26" y="191"/>
                    <a:pt x="53" y="238"/>
                  </a:cubicBezTo>
                  <a:cubicBezTo>
                    <a:pt x="60" y="251"/>
                    <a:pt x="74" y="258"/>
                    <a:pt x="84" y="269"/>
                  </a:cubicBezTo>
                  <a:cubicBezTo>
                    <a:pt x="132" y="265"/>
                    <a:pt x="215" y="273"/>
                    <a:pt x="253" y="230"/>
                  </a:cubicBezTo>
                  <a:cubicBezTo>
                    <a:pt x="247" y="117"/>
                    <a:pt x="271" y="77"/>
                    <a:pt x="161" y="77"/>
                  </a:cubicBezTo>
                  <a:cubicBezTo>
                    <a:pt x="147" y="28"/>
                    <a:pt x="152" y="14"/>
                    <a:pt x="107" y="0"/>
                  </a:cubicBezTo>
                  <a:cubicBezTo>
                    <a:pt x="82" y="8"/>
                    <a:pt x="38" y="38"/>
                    <a:pt x="38" y="38"/>
                  </a:cubicBezTo>
                  <a:cubicBezTo>
                    <a:pt x="18" y="69"/>
                    <a:pt x="31" y="56"/>
                    <a:pt x="0" y="77"/>
                  </a:cubicBezTo>
                  <a:close/>
                </a:path>
              </a:pathLst>
            </a:custGeom>
            <a:solidFill>
              <a:srgbClr val="BFBFB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" name="Google Shape;364;p8"/>
            <p:cNvSpPr/>
            <p:nvPr/>
          </p:nvSpPr>
          <p:spPr>
            <a:xfrm>
              <a:off x="2522785" y="3148160"/>
              <a:ext cx="708198" cy="656136"/>
            </a:xfrm>
            <a:custGeom>
              <a:avLst/>
              <a:gdLst/>
              <a:ahLst/>
              <a:cxnLst/>
              <a:rect l="l" t="t" r="r" b="b"/>
              <a:pathLst>
                <a:path w="8799" h="9351" extrusionOk="0">
                  <a:moveTo>
                    <a:pt x="0" y="3032"/>
                  </a:moveTo>
                  <a:cubicBezTo>
                    <a:pt x="789" y="4887"/>
                    <a:pt x="1538" y="3982"/>
                    <a:pt x="2505" y="5724"/>
                  </a:cubicBezTo>
                  <a:cubicBezTo>
                    <a:pt x="2761" y="6199"/>
                    <a:pt x="5297" y="8812"/>
                    <a:pt x="5652" y="9197"/>
                  </a:cubicBezTo>
                  <a:cubicBezTo>
                    <a:pt x="7368" y="9061"/>
                    <a:pt x="7318" y="10000"/>
                    <a:pt x="8679" y="8416"/>
                  </a:cubicBezTo>
                  <a:cubicBezTo>
                    <a:pt x="8462" y="4276"/>
                    <a:pt x="10000" y="5158"/>
                    <a:pt x="6075" y="5158"/>
                  </a:cubicBezTo>
                  <a:cubicBezTo>
                    <a:pt x="5582" y="3371"/>
                    <a:pt x="5069" y="520"/>
                    <a:pt x="3471" y="0"/>
                  </a:cubicBezTo>
                  <a:cubicBezTo>
                    <a:pt x="2564" y="294"/>
                    <a:pt x="1657" y="1810"/>
                    <a:pt x="1657" y="1810"/>
                  </a:cubicBezTo>
                  <a:cubicBezTo>
                    <a:pt x="947" y="2941"/>
                    <a:pt x="1519" y="2511"/>
                    <a:pt x="0" y="3032"/>
                  </a:cubicBezTo>
                  <a:close/>
                </a:path>
              </a:pathLst>
            </a:custGeom>
            <a:solidFill>
              <a:srgbClr val="BFBFB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" name="Google Shape;365;p8"/>
            <p:cNvSpPr/>
            <p:nvPr/>
          </p:nvSpPr>
          <p:spPr>
            <a:xfrm>
              <a:off x="1802116" y="3343794"/>
              <a:ext cx="531251" cy="650199"/>
            </a:xfrm>
            <a:custGeom>
              <a:avLst/>
              <a:gdLst/>
              <a:ahLst/>
              <a:cxnLst/>
              <a:rect l="l" t="t" r="r" b="b"/>
              <a:pathLst>
                <a:path w="9425" h="10233" extrusionOk="0">
                  <a:moveTo>
                    <a:pt x="0" y="2762"/>
                  </a:moveTo>
                  <a:cubicBezTo>
                    <a:pt x="1127" y="4811"/>
                    <a:pt x="2760" y="4837"/>
                    <a:pt x="4141" y="6760"/>
                  </a:cubicBezTo>
                  <a:cubicBezTo>
                    <a:pt x="4478" y="7285"/>
                    <a:pt x="3774" y="9783"/>
                    <a:pt x="4281" y="10233"/>
                  </a:cubicBezTo>
                  <a:cubicBezTo>
                    <a:pt x="6732" y="10083"/>
                    <a:pt x="6900" y="9134"/>
                    <a:pt x="8816" y="7410"/>
                  </a:cubicBezTo>
                  <a:cubicBezTo>
                    <a:pt x="9825" y="6156"/>
                    <a:pt x="9125" y="4258"/>
                    <a:pt x="9150" y="3214"/>
                  </a:cubicBezTo>
                  <a:cubicBezTo>
                    <a:pt x="9175" y="2170"/>
                    <a:pt x="9862" y="1505"/>
                    <a:pt x="8966" y="1146"/>
                  </a:cubicBezTo>
                  <a:cubicBezTo>
                    <a:pt x="8234" y="-853"/>
                    <a:pt x="6920" y="575"/>
                    <a:pt x="4640" y="0"/>
                  </a:cubicBezTo>
                  <a:cubicBezTo>
                    <a:pt x="3372" y="325"/>
                    <a:pt x="1943" y="1488"/>
                    <a:pt x="1943" y="1488"/>
                  </a:cubicBezTo>
                  <a:cubicBezTo>
                    <a:pt x="929" y="2738"/>
                    <a:pt x="1578" y="1913"/>
                    <a:pt x="0" y="2762"/>
                  </a:cubicBezTo>
                  <a:close/>
                </a:path>
              </a:pathLst>
            </a:custGeom>
            <a:solidFill>
              <a:srgbClr val="BFBFB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" name="Google Shape;366;p8"/>
            <p:cNvSpPr/>
            <p:nvPr/>
          </p:nvSpPr>
          <p:spPr>
            <a:xfrm>
              <a:off x="2370724" y="3646977"/>
              <a:ext cx="847502" cy="661493"/>
            </a:xfrm>
            <a:custGeom>
              <a:avLst/>
              <a:gdLst/>
              <a:ahLst/>
              <a:cxnLst/>
              <a:rect l="l" t="t" r="r" b="b"/>
              <a:pathLst>
                <a:path w="10000" h="10000" extrusionOk="0">
                  <a:moveTo>
                    <a:pt x="0" y="2541"/>
                  </a:moveTo>
                  <a:cubicBezTo>
                    <a:pt x="746" y="4522"/>
                    <a:pt x="937" y="6681"/>
                    <a:pt x="1855" y="8508"/>
                  </a:cubicBezTo>
                  <a:cubicBezTo>
                    <a:pt x="2092" y="9012"/>
                    <a:pt x="2343" y="9574"/>
                    <a:pt x="2681" y="10000"/>
                  </a:cubicBezTo>
                  <a:cubicBezTo>
                    <a:pt x="4311" y="9845"/>
                    <a:pt x="8710" y="9490"/>
                    <a:pt x="10000" y="7820"/>
                  </a:cubicBezTo>
                  <a:cubicBezTo>
                    <a:pt x="9796" y="3429"/>
                    <a:pt x="10369" y="2722"/>
                    <a:pt x="6637" y="2722"/>
                  </a:cubicBezTo>
                  <a:cubicBezTo>
                    <a:pt x="6161" y="817"/>
                    <a:pt x="5413" y="545"/>
                    <a:pt x="3885" y="0"/>
                  </a:cubicBezTo>
                  <a:lnTo>
                    <a:pt x="1755" y="1206"/>
                  </a:lnTo>
                  <a:cubicBezTo>
                    <a:pt x="1076" y="2410"/>
                    <a:pt x="1053" y="1724"/>
                    <a:pt x="0" y="2541"/>
                  </a:cubicBezTo>
                  <a:close/>
                </a:path>
              </a:pathLst>
            </a:custGeom>
            <a:solidFill>
              <a:srgbClr val="BFBFB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" name="Google Shape;367;p8"/>
            <p:cNvSpPr/>
            <p:nvPr/>
          </p:nvSpPr>
          <p:spPr>
            <a:xfrm>
              <a:off x="1802117" y="3993993"/>
              <a:ext cx="779463" cy="701675"/>
            </a:xfrm>
            <a:custGeom>
              <a:avLst/>
              <a:gdLst/>
              <a:ahLst/>
              <a:cxnLst/>
              <a:rect l="l" t="t" r="r" b="b"/>
              <a:pathLst>
                <a:path w="271" h="273" extrusionOk="0">
                  <a:moveTo>
                    <a:pt x="0" y="77"/>
                  </a:moveTo>
                  <a:cubicBezTo>
                    <a:pt x="22" y="128"/>
                    <a:pt x="39" y="81"/>
                    <a:pt x="66" y="128"/>
                  </a:cubicBezTo>
                  <a:cubicBezTo>
                    <a:pt x="73" y="141"/>
                    <a:pt x="102" y="179"/>
                    <a:pt x="112" y="190"/>
                  </a:cubicBezTo>
                  <a:cubicBezTo>
                    <a:pt x="160" y="186"/>
                    <a:pt x="215" y="273"/>
                    <a:pt x="253" y="230"/>
                  </a:cubicBezTo>
                  <a:cubicBezTo>
                    <a:pt x="247" y="117"/>
                    <a:pt x="271" y="77"/>
                    <a:pt x="161" y="77"/>
                  </a:cubicBezTo>
                  <a:cubicBezTo>
                    <a:pt x="147" y="28"/>
                    <a:pt x="152" y="14"/>
                    <a:pt x="107" y="0"/>
                  </a:cubicBezTo>
                  <a:cubicBezTo>
                    <a:pt x="82" y="8"/>
                    <a:pt x="38" y="38"/>
                    <a:pt x="38" y="38"/>
                  </a:cubicBezTo>
                  <a:cubicBezTo>
                    <a:pt x="18" y="69"/>
                    <a:pt x="31" y="56"/>
                    <a:pt x="0" y="77"/>
                  </a:cubicBezTo>
                  <a:close/>
                </a:path>
              </a:pathLst>
            </a:custGeom>
            <a:solidFill>
              <a:srgbClr val="BFBFB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8"/>
            <p:cNvSpPr/>
            <p:nvPr/>
          </p:nvSpPr>
          <p:spPr>
            <a:xfrm>
              <a:off x="2486356" y="4307680"/>
              <a:ext cx="652195" cy="608620"/>
            </a:xfrm>
            <a:custGeom>
              <a:avLst/>
              <a:gdLst/>
              <a:ahLst/>
              <a:cxnLst/>
              <a:rect l="l" t="t" r="r" b="b"/>
              <a:pathLst>
                <a:path w="11230" h="11211" extrusionOk="0">
                  <a:moveTo>
                    <a:pt x="0" y="4808"/>
                  </a:moveTo>
                  <a:cubicBezTo>
                    <a:pt x="1093" y="7205"/>
                    <a:pt x="2734" y="6065"/>
                    <a:pt x="4072" y="8287"/>
                  </a:cubicBezTo>
                  <a:cubicBezTo>
                    <a:pt x="4427" y="8902"/>
                    <a:pt x="5958" y="10685"/>
                    <a:pt x="6451" y="11211"/>
                  </a:cubicBezTo>
                  <a:cubicBezTo>
                    <a:pt x="8829" y="11006"/>
                    <a:pt x="9020" y="11797"/>
                    <a:pt x="10906" y="9749"/>
                  </a:cubicBezTo>
                  <a:cubicBezTo>
                    <a:pt x="10606" y="4427"/>
                    <a:pt x="13120" y="5041"/>
                    <a:pt x="7681" y="5041"/>
                  </a:cubicBezTo>
                  <a:cubicBezTo>
                    <a:pt x="6969" y="2702"/>
                    <a:pt x="8942" y="672"/>
                    <a:pt x="6728" y="0"/>
                  </a:cubicBezTo>
                  <a:lnTo>
                    <a:pt x="1299" y="1655"/>
                  </a:lnTo>
                  <a:cubicBezTo>
                    <a:pt x="315" y="3146"/>
                    <a:pt x="1529" y="3813"/>
                    <a:pt x="0" y="4808"/>
                  </a:cubicBezTo>
                  <a:close/>
                </a:path>
              </a:pathLst>
            </a:custGeom>
            <a:solidFill>
              <a:srgbClr val="BFBFB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" name="Google Shape;369;p8"/>
            <p:cNvSpPr/>
            <p:nvPr/>
          </p:nvSpPr>
          <p:spPr>
            <a:xfrm>
              <a:off x="1802117" y="4487705"/>
              <a:ext cx="800974" cy="731183"/>
            </a:xfrm>
            <a:custGeom>
              <a:avLst/>
              <a:gdLst/>
              <a:ahLst/>
              <a:cxnLst/>
              <a:rect l="l" t="t" r="r" b="b"/>
              <a:pathLst>
                <a:path w="10866" h="10576" extrusionOk="0">
                  <a:moveTo>
                    <a:pt x="0" y="2863"/>
                  </a:moveTo>
                  <a:cubicBezTo>
                    <a:pt x="859" y="4759"/>
                    <a:pt x="1014" y="7100"/>
                    <a:pt x="2068" y="8848"/>
                  </a:cubicBezTo>
                  <a:cubicBezTo>
                    <a:pt x="2341" y="9331"/>
                    <a:pt x="2271" y="9855"/>
                    <a:pt x="2661" y="10263"/>
                  </a:cubicBezTo>
                  <a:cubicBezTo>
                    <a:pt x="4534" y="10115"/>
                    <a:pt x="7437" y="11345"/>
                    <a:pt x="8919" y="9747"/>
                  </a:cubicBezTo>
                  <a:cubicBezTo>
                    <a:pt x="8684" y="5546"/>
                    <a:pt x="13331" y="3208"/>
                    <a:pt x="9039" y="3208"/>
                  </a:cubicBezTo>
                  <a:cubicBezTo>
                    <a:pt x="8492" y="1387"/>
                    <a:pt x="5931" y="521"/>
                    <a:pt x="4175" y="0"/>
                  </a:cubicBezTo>
                  <a:cubicBezTo>
                    <a:pt x="3200" y="297"/>
                    <a:pt x="1482" y="1413"/>
                    <a:pt x="1482" y="1413"/>
                  </a:cubicBezTo>
                  <a:cubicBezTo>
                    <a:pt x="702" y="2565"/>
                    <a:pt x="1210" y="2082"/>
                    <a:pt x="0" y="2863"/>
                  </a:cubicBezTo>
                  <a:close/>
                </a:path>
              </a:pathLst>
            </a:custGeom>
            <a:solidFill>
              <a:srgbClr val="BFBFB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" name="Google Shape;370;p8"/>
            <p:cNvSpPr/>
            <p:nvPr/>
          </p:nvSpPr>
          <p:spPr>
            <a:xfrm>
              <a:off x="2659367" y="2598581"/>
              <a:ext cx="639240" cy="546099"/>
            </a:xfrm>
            <a:custGeom>
              <a:avLst/>
              <a:gdLst/>
              <a:ahLst/>
              <a:cxnLst/>
              <a:rect l="l" t="t" r="r" b="b"/>
              <a:pathLst>
                <a:path w="271" h="273" extrusionOk="0">
                  <a:moveTo>
                    <a:pt x="0" y="77"/>
                  </a:moveTo>
                  <a:cubicBezTo>
                    <a:pt x="22" y="128"/>
                    <a:pt x="26" y="191"/>
                    <a:pt x="53" y="238"/>
                  </a:cubicBezTo>
                  <a:cubicBezTo>
                    <a:pt x="60" y="251"/>
                    <a:pt x="74" y="258"/>
                    <a:pt x="84" y="269"/>
                  </a:cubicBezTo>
                  <a:cubicBezTo>
                    <a:pt x="132" y="265"/>
                    <a:pt x="215" y="273"/>
                    <a:pt x="253" y="230"/>
                  </a:cubicBezTo>
                  <a:cubicBezTo>
                    <a:pt x="247" y="117"/>
                    <a:pt x="271" y="77"/>
                    <a:pt x="161" y="77"/>
                  </a:cubicBezTo>
                  <a:cubicBezTo>
                    <a:pt x="147" y="28"/>
                    <a:pt x="152" y="14"/>
                    <a:pt x="107" y="0"/>
                  </a:cubicBezTo>
                  <a:cubicBezTo>
                    <a:pt x="82" y="8"/>
                    <a:pt x="38" y="38"/>
                    <a:pt x="38" y="38"/>
                  </a:cubicBezTo>
                  <a:cubicBezTo>
                    <a:pt x="18" y="69"/>
                    <a:pt x="31" y="56"/>
                    <a:pt x="0" y="77"/>
                  </a:cubicBezTo>
                  <a:close/>
                </a:path>
              </a:pathLst>
            </a:custGeom>
            <a:solidFill>
              <a:srgbClr val="BFBFB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" name="Google Shape;371;p8"/>
            <p:cNvSpPr/>
            <p:nvPr/>
          </p:nvSpPr>
          <p:spPr>
            <a:xfrm rot="3126301">
              <a:off x="1751727" y="3158112"/>
              <a:ext cx="282992" cy="200900"/>
            </a:xfrm>
            <a:custGeom>
              <a:avLst/>
              <a:gdLst/>
              <a:ahLst/>
              <a:cxnLst/>
              <a:rect l="l" t="t" r="r" b="b"/>
              <a:pathLst>
                <a:path w="10000" h="10000" extrusionOk="0">
                  <a:moveTo>
                    <a:pt x="0" y="3148"/>
                  </a:moveTo>
                  <a:cubicBezTo>
                    <a:pt x="870" y="5232"/>
                    <a:pt x="2130" y="5811"/>
                    <a:pt x="3198" y="7733"/>
                  </a:cubicBezTo>
                  <a:cubicBezTo>
                    <a:pt x="3474" y="8264"/>
                    <a:pt x="2237" y="8189"/>
                    <a:pt x="2632" y="8638"/>
                  </a:cubicBezTo>
                  <a:cubicBezTo>
                    <a:pt x="4529" y="8475"/>
                    <a:pt x="8498" y="11158"/>
                    <a:pt x="10000" y="9401"/>
                  </a:cubicBezTo>
                  <a:cubicBezTo>
                    <a:pt x="9762" y="4782"/>
                    <a:pt x="10711" y="3148"/>
                    <a:pt x="6364" y="3148"/>
                  </a:cubicBezTo>
                  <a:cubicBezTo>
                    <a:pt x="5810" y="1145"/>
                    <a:pt x="6008" y="572"/>
                    <a:pt x="4229" y="0"/>
                  </a:cubicBezTo>
                  <a:cubicBezTo>
                    <a:pt x="3241" y="327"/>
                    <a:pt x="1502" y="1553"/>
                    <a:pt x="1502" y="1553"/>
                  </a:cubicBezTo>
                  <a:cubicBezTo>
                    <a:pt x="711" y="2820"/>
                    <a:pt x="1225" y="2289"/>
                    <a:pt x="0" y="3148"/>
                  </a:cubicBezTo>
                  <a:close/>
                </a:path>
              </a:pathLst>
            </a:custGeom>
            <a:solidFill>
              <a:srgbClr val="BFBFB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" name="Google Shape;372;p8"/>
            <p:cNvSpPr/>
            <p:nvPr/>
          </p:nvSpPr>
          <p:spPr>
            <a:xfrm>
              <a:off x="2584774" y="4856310"/>
              <a:ext cx="345426" cy="369836"/>
            </a:xfrm>
            <a:custGeom>
              <a:avLst/>
              <a:gdLst/>
              <a:ahLst/>
              <a:cxnLst/>
              <a:rect l="l" t="t" r="r" b="b"/>
              <a:pathLst>
                <a:path w="10000" h="10000" extrusionOk="0">
                  <a:moveTo>
                    <a:pt x="0" y="3379"/>
                  </a:moveTo>
                  <a:cubicBezTo>
                    <a:pt x="978" y="5275"/>
                    <a:pt x="-87" y="7100"/>
                    <a:pt x="1114" y="8848"/>
                  </a:cubicBezTo>
                  <a:cubicBezTo>
                    <a:pt x="1424" y="9331"/>
                    <a:pt x="2047" y="9592"/>
                    <a:pt x="2491" y="10000"/>
                  </a:cubicBezTo>
                  <a:cubicBezTo>
                    <a:pt x="4624" y="9852"/>
                    <a:pt x="8312" y="10149"/>
                    <a:pt x="10000" y="8551"/>
                  </a:cubicBezTo>
                  <a:cubicBezTo>
                    <a:pt x="9733" y="4350"/>
                    <a:pt x="10800" y="2863"/>
                    <a:pt x="5912" y="2863"/>
                  </a:cubicBezTo>
                  <a:cubicBezTo>
                    <a:pt x="5290" y="1041"/>
                    <a:pt x="5512" y="521"/>
                    <a:pt x="3512" y="0"/>
                  </a:cubicBezTo>
                  <a:cubicBezTo>
                    <a:pt x="2402" y="297"/>
                    <a:pt x="1274" y="1155"/>
                    <a:pt x="1274" y="1155"/>
                  </a:cubicBezTo>
                  <a:cubicBezTo>
                    <a:pt x="385" y="2307"/>
                    <a:pt x="1377" y="2597"/>
                    <a:pt x="0" y="3379"/>
                  </a:cubicBezTo>
                  <a:close/>
                </a:path>
              </a:pathLst>
            </a:custGeom>
            <a:solidFill>
              <a:srgbClr val="BFBFB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" name="Google Shape;373;p8"/>
            <p:cNvSpPr/>
            <p:nvPr/>
          </p:nvSpPr>
          <p:spPr>
            <a:xfrm rot="3149519">
              <a:off x="2986356" y="4250692"/>
              <a:ext cx="288403" cy="328572"/>
            </a:xfrm>
            <a:custGeom>
              <a:avLst/>
              <a:gdLst/>
              <a:ahLst/>
              <a:cxnLst/>
              <a:rect l="l" t="t" r="r" b="b"/>
              <a:pathLst>
                <a:path w="13439" h="10148" extrusionOk="0">
                  <a:moveTo>
                    <a:pt x="0" y="3011"/>
                  </a:moveTo>
                  <a:cubicBezTo>
                    <a:pt x="955" y="4907"/>
                    <a:pt x="1128" y="7248"/>
                    <a:pt x="2301" y="8996"/>
                  </a:cubicBezTo>
                  <a:cubicBezTo>
                    <a:pt x="2604" y="9479"/>
                    <a:pt x="3212" y="9740"/>
                    <a:pt x="3646" y="10148"/>
                  </a:cubicBezTo>
                  <a:cubicBezTo>
                    <a:pt x="5729" y="10000"/>
                    <a:pt x="7978" y="9856"/>
                    <a:pt x="9627" y="8257"/>
                  </a:cubicBezTo>
                  <a:cubicBezTo>
                    <a:pt x="9366" y="4056"/>
                    <a:pt x="16576" y="2591"/>
                    <a:pt x="11802" y="2591"/>
                  </a:cubicBezTo>
                  <a:cubicBezTo>
                    <a:pt x="11194" y="769"/>
                    <a:pt x="8296" y="521"/>
                    <a:pt x="6343" y="0"/>
                  </a:cubicBezTo>
                  <a:cubicBezTo>
                    <a:pt x="5258" y="297"/>
                    <a:pt x="1649" y="1561"/>
                    <a:pt x="1649" y="1561"/>
                  </a:cubicBezTo>
                  <a:cubicBezTo>
                    <a:pt x="781" y="2713"/>
                    <a:pt x="1346" y="2230"/>
                    <a:pt x="0" y="3011"/>
                  </a:cubicBezTo>
                  <a:close/>
                </a:path>
              </a:pathLst>
            </a:custGeom>
            <a:solidFill>
              <a:srgbClr val="BFBFB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" name="Google Shape;374;p8"/>
            <p:cNvSpPr/>
            <p:nvPr/>
          </p:nvSpPr>
          <p:spPr>
            <a:xfrm>
              <a:off x="1809271" y="4291496"/>
              <a:ext cx="216612" cy="331807"/>
            </a:xfrm>
            <a:custGeom>
              <a:avLst/>
              <a:gdLst/>
              <a:ahLst/>
              <a:cxnLst/>
              <a:rect l="l" t="t" r="r" b="b"/>
              <a:pathLst>
                <a:path w="9192" h="14760" extrusionOk="0">
                  <a:moveTo>
                    <a:pt x="0" y="53"/>
                  </a:moveTo>
                  <a:cubicBezTo>
                    <a:pt x="870" y="1306"/>
                    <a:pt x="488" y="13587"/>
                    <a:pt x="1556" y="14743"/>
                  </a:cubicBezTo>
                  <a:cubicBezTo>
                    <a:pt x="1832" y="15062"/>
                    <a:pt x="2656" y="10997"/>
                    <a:pt x="3051" y="11267"/>
                  </a:cubicBezTo>
                  <a:cubicBezTo>
                    <a:pt x="4948" y="11169"/>
                    <a:pt x="7690" y="7976"/>
                    <a:pt x="9192" y="6919"/>
                  </a:cubicBezTo>
                  <a:cubicBezTo>
                    <a:pt x="8954" y="4142"/>
                    <a:pt x="9903" y="3160"/>
                    <a:pt x="5556" y="3160"/>
                  </a:cubicBezTo>
                  <a:cubicBezTo>
                    <a:pt x="5002" y="1955"/>
                    <a:pt x="5200" y="1611"/>
                    <a:pt x="3421" y="1267"/>
                  </a:cubicBezTo>
                  <a:cubicBezTo>
                    <a:pt x="2433" y="1464"/>
                    <a:pt x="694" y="2201"/>
                    <a:pt x="694" y="2201"/>
                  </a:cubicBezTo>
                  <a:cubicBezTo>
                    <a:pt x="-97" y="2962"/>
                    <a:pt x="1225" y="-464"/>
                    <a:pt x="0" y="53"/>
                  </a:cubicBezTo>
                  <a:close/>
                </a:path>
              </a:pathLst>
            </a:custGeom>
            <a:solidFill>
              <a:srgbClr val="BFBFB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" name="Google Shape;375;p8"/>
            <p:cNvSpPr/>
            <p:nvPr/>
          </p:nvSpPr>
          <p:spPr>
            <a:xfrm>
              <a:off x="2355133" y="3331737"/>
              <a:ext cx="339592" cy="347603"/>
            </a:xfrm>
            <a:custGeom>
              <a:avLst/>
              <a:gdLst/>
              <a:ahLst/>
              <a:cxnLst/>
              <a:rect l="l" t="t" r="r" b="b"/>
              <a:pathLst>
                <a:path w="13587" h="10688" extrusionOk="0">
                  <a:moveTo>
                    <a:pt x="0" y="2850"/>
                  </a:moveTo>
                  <a:cubicBezTo>
                    <a:pt x="820" y="4738"/>
                    <a:pt x="968" y="7069"/>
                    <a:pt x="1975" y="8809"/>
                  </a:cubicBezTo>
                  <a:cubicBezTo>
                    <a:pt x="2236" y="9290"/>
                    <a:pt x="5235" y="10281"/>
                    <a:pt x="5608" y="10688"/>
                  </a:cubicBezTo>
                  <a:cubicBezTo>
                    <a:pt x="7396" y="10540"/>
                    <a:pt x="12171" y="9074"/>
                    <a:pt x="13587" y="7482"/>
                  </a:cubicBezTo>
                  <a:cubicBezTo>
                    <a:pt x="13363" y="3300"/>
                    <a:pt x="8903" y="4688"/>
                    <a:pt x="4804" y="4688"/>
                  </a:cubicBezTo>
                  <a:cubicBezTo>
                    <a:pt x="4282" y="2875"/>
                    <a:pt x="5665" y="518"/>
                    <a:pt x="3987" y="0"/>
                  </a:cubicBezTo>
                  <a:cubicBezTo>
                    <a:pt x="3056" y="296"/>
                    <a:pt x="1416" y="1406"/>
                    <a:pt x="1416" y="1406"/>
                  </a:cubicBezTo>
                  <a:cubicBezTo>
                    <a:pt x="671" y="2553"/>
                    <a:pt x="1155" y="2072"/>
                    <a:pt x="0" y="2850"/>
                  </a:cubicBezTo>
                  <a:close/>
                </a:path>
              </a:pathLst>
            </a:custGeom>
            <a:solidFill>
              <a:srgbClr val="BFBFB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" name="Google Shape;376;p8"/>
            <p:cNvSpPr/>
            <p:nvPr/>
          </p:nvSpPr>
          <p:spPr>
            <a:xfrm rot="3126301">
              <a:off x="2967712" y="3163432"/>
              <a:ext cx="315766" cy="278965"/>
            </a:xfrm>
            <a:custGeom>
              <a:avLst/>
              <a:gdLst/>
              <a:ahLst/>
              <a:cxnLst/>
              <a:rect l="l" t="t" r="r" b="b"/>
              <a:pathLst>
                <a:path w="9255" h="9790" extrusionOk="0">
                  <a:moveTo>
                    <a:pt x="0" y="3137"/>
                  </a:moveTo>
                  <a:cubicBezTo>
                    <a:pt x="870" y="5214"/>
                    <a:pt x="1027" y="7779"/>
                    <a:pt x="2095" y="9694"/>
                  </a:cubicBezTo>
                  <a:cubicBezTo>
                    <a:pt x="2371" y="10223"/>
                    <a:pt x="1245" y="8378"/>
                    <a:pt x="1640" y="8826"/>
                  </a:cubicBezTo>
                  <a:cubicBezTo>
                    <a:pt x="3537" y="8662"/>
                    <a:pt x="7535" y="10787"/>
                    <a:pt x="9037" y="9035"/>
                  </a:cubicBezTo>
                  <a:cubicBezTo>
                    <a:pt x="8799" y="4433"/>
                    <a:pt x="10711" y="3137"/>
                    <a:pt x="6364" y="3137"/>
                  </a:cubicBezTo>
                  <a:cubicBezTo>
                    <a:pt x="5810" y="1141"/>
                    <a:pt x="6008" y="570"/>
                    <a:pt x="4229" y="0"/>
                  </a:cubicBezTo>
                  <a:cubicBezTo>
                    <a:pt x="3241" y="326"/>
                    <a:pt x="1502" y="1548"/>
                    <a:pt x="1502" y="1548"/>
                  </a:cubicBezTo>
                  <a:cubicBezTo>
                    <a:pt x="711" y="2810"/>
                    <a:pt x="1225" y="2281"/>
                    <a:pt x="0" y="3137"/>
                  </a:cubicBezTo>
                  <a:close/>
                </a:path>
              </a:pathLst>
            </a:custGeom>
            <a:solidFill>
              <a:srgbClr val="BFBFB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8"/>
            <p:cNvSpPr/>
            <p:nvPr/>
          </p:nvSpPr>
          <p:spPr>
            <a:xfrm rot="3126301">
              <a:off x="1752260" y="3723460"/>
              <a:ext cx="337925" cy="247121"/>
            </a:xfrm>
            <a:custGeom>
              <a:avLst/>
              <a:gdLst/>
              <a:ahLst/>
              <a:cxnLst/>
              <a:rect l="l" t="t" r="r" b="b"/>
              <a:pathLst>
                <a:path w="10000" h="10000" extrusionOk="0">
                  <a:moveTo>
                    <a:pt x="0" y="3141"/>
                  </a:moveTo>
                  <a:cubicBezTo>
                    <a:pt x="870" y="5220"/>
                    <a:pt x="681" y="5468"/>
                    <a:pt x="1749" y="7385"/>
                  </a:cubicBezTo>
                  <a:cubicBezTo>
                    <a:pt x="2025" y="7915"/>
                    <a:pt x="2992" y="8313"/>
                    <a:pt x="3387" y="8761"/>
                  </a:cubicBezTo>
                  <a:cubicBezTo>
                    <a:pt x="5284" y="8598"/>
                    <a:pt x="8498" y="11133"/>
                    <a:pt x="10000" y="9380"/>
                  </a:cubicBezTo>
                  <a:cubicBezTo>
                    <a:pt x="9762" y="4772"/>
                    <a:pt x="10711" y="3141"/>
                    <a:pt x="6364" y="3141"/>
                  </a:cubicBezTo>
                  <a:cubicBezTo>
                    <a:pt x="5810" y="1142"/>
                    <a:pt x="6008" y="571"/>
                    <a:pt x="4229" y="0"/>
                  </a:cubicBezTo>
                  <a:cubicBezTo>
                    <a:pt x="3241" y="326"/>
                    <a:pt x="1502" y="1550"/>
                    <a:pt x="1502" y="1550"/>
                  </a:cubicBezTo>
                  <a:cubicBezTo>
                    <a:pt x="711" y="2813"/>
                    <a:pt x="1225" y="2283"/>
                    <a:pt x="0" y="3141"/>
                  </a:cubicBezTo>
                  <a:close/>
                </a:path>
              </a:pathLst>
            </a:custGeom>
            <a:solidFill>
              <a:srgbClr val="BFBFB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" name="Google Shape;378;p8"/>
            <p:cNvSpPr/>
            <p:nvPr/>
          </p:nvSpPr>
          <p:spPr>
            <a:xfrm rot="-5704313">
              <a:off x="2973344" y="4934395"/>
              <a:ext cx="268070" cy="328690"/>
            </a:xfrm>
            <a:custGeom>
              <a:avLst/>
              <a:gdLst/>
              <a:ahLst/>
              <a:cxnLst/>
              <a:rect l="l" t="t" r="r" b="b"/>
              <a:pathLst>
                <a:path w="9934" h="9502" extrusionOk="0">
                  <a:moveTo>
                    <a:pt x="0" y="3455"/>
                  </a:moveTo>
                  <a:cubicBezTo>
                    <a:pt x="1046" y="5229"/>
                    <a:pt x="962" y="6710"/>
                    <a:pt x="2246" y="8346"/>
                  </a:cubicBezTo>
                  <a:cubicBezTo>
                    <a:pt x="2579" y="8798"/>
                    <a:pt x="3101" y="8756"/>
                    <a:pt x="3576" y="9137"/>
                  </a:cubicBezTo>
                  <a:cubicBezTo>
                    <a:pt x="5857" y="8999"/>
                    <a:pt x="4022" y="10259"/>
                    <a:pt x="5829" y="8763"/>
                  </a:cubicBezTo>
                  <a:cubicBezTo>
                    <a:pt x="5542" y="4830"/>
                    <a:pt x="13358" y="860"/>
                    <a:pt x="8128" y="860"/>
                  </a:cubicBezTo>
                  <a:cubicBezTo>
                    <a:pt x="7462" y="-845"/>
                    <a:pt x="7657" y="601"/>
                    <a:pt x="5517" y="112"/>
                  </a:cubicBezTo>
                  <a:cubicBezTo>
                    <a:pt x="4329" y="392"/>
                    <a:pt x="1534" y="1387"/>
                    <a:pt x="1534" y="1387"/>
                  </a:cubicBezTo>
                  <a:cubicBezTo>
                    <a:pt x="582" y="2464"/>
                    <a:pt x="1473" y="2724"/>
                    <a:pt x="0" y="3455"/>
                  </a:cubicBezTo>
                  <a:close/>
                </a:path>
              </a:pathLst>
            </a:custGeom>
            <a:solidFill>
              <a:srgbClr val="BFBFB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" name="Google Shape;379;p8"/>
            <p:cNvSpPr/>
            <p:nvPr/>
          </p:nvSpPr>
          <p:spPr>
            <a:xfrm rot="1148976">
              <a:off x="2397366" y="2597907"/>
              <a:ext cx="265503" cy="184029"/>
            </a:xfrm>
            <a:custGeom>
              <a:avLst/>
              <a:gdLst/>
              <a:ahLst/>
              <a:cxnLst/>
              <a:rect l="l" t="t" r="r" b="b"/>
              <a:pathLst>
                <a:path w="9382" h="9235" extrusionOk="0">
                  <a:moveTo>
                    <a:pt x="0" y="3174"/>
                  </a:moveTo>
                  <a:cubicBezTo>
                    <a:pt x="870" y="5275"/>
                    <a:pt x="2130" y="5858"/>
                    <a:pt x="3198" y="7796"/>
                  </a:cubicBezTo>
                  <a:cubicBezTo>
                    <a:pt x="3474" y="8331"/>
                    <a:pt x="2444" y="7648"/>
                    <a:pt x="2839" y="8101"/>
                  </a:cubicBezTo>
                  <a:cubicBezTo>
                    <a:pt x="4736" y="7936"/>
                    <a:pt x="7745" y="10355"/>
                    <a:pt x="9247" y="8584"/>
                  </a:cubicBezTo>
                  <a:cubicBezTo>
                    <a:pt x="9009" y="3927"/>
                    <a:pt x="10711" y="3174"/>
                    <a:pt x="6364" y="3174"/>
                  </a:cubicBezTo>
                  <a:cubicBezTo>
                    <a:pt x="5810" y="1154"/>
                    <a:pt x="6008" y="577"/>
                    <a:pt x="4229" y="0"/>
                  </a:cubicBezTo>
                  <a:cubicBezTo>
                    <a:pt x="3241" y="330"/>
                    <a:pt x="1502" y="1566"/>
                    <a:pt x="1502" y="1566"/>
                  </a:cubicBezTo>
                  <a:cubicBezTo>
                    <a:pt x="711" y="2843"/>
                    <a:pt x="1225" y="2308"/>
                    <a:pt x="0" y="3174"/>
                  </a:cubicBezTo>
                  <a:close/>
                </a:path>
              </a:pathLst>
            </a:custGeom>
            <a:solidFill>
              <a:srgbClr val="BFBFB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80" name="Google Shape;380;p8"/>
            <p:cNvCxnSpPr/>
            <p:nvPr/>
          </p:nvCxnSpPr>
          <p:spPr>
            <a:xfrm>
              <a:off x="1802117" y="2588026"/>
              <a:ext cx="1473200" cy="0"/>
            </a:xfrm>
            <a:prstGeom prst="straightConnector1">
              <a:avLst/>
            </a:prstGeom>
            <a:noFill/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81" name="Google Shape;381;p8"/>
            <p:cNvCxnSpPr/>
            <p:nvPr/>
          </p:nvCxnSpPr>
          <p:spPr>
            <a:xfrm>
              <a:off x="1811642" y="5255026"/>
              <a:ext cx="1473200" cy="0"/>
            </a:xfrm>
            <a:prstGeom prst="straightConnector1">
              <a:avLst/>
            </a:prstGeom>
            <a:noFill/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382" name="Google Shape;382;p8"/>
            <p:cNvGrpSpPr/>
            <p:nvPr/>
          </p:nvGrpSpPr>
          <p:grpSpPr>
            <a:xfrm flipH="1">
              <a:off x="2526861" y="2319266"/>
              <a:ext cx="1581150" cy="3248025"/>
              <a:chOff x="3543300" y="1447800"/>
              <a:chExt cx="1581150" cy="3248025"/>
            </a:xfrm>
          </p:grpSpPr>
          <p:sp>
            <p:nvSpPr>
              <p:cNvPr id="383" name="Google Shape;383;p8"/>
              <p:cNvSpPr/>
              <p:nvPr/>
            </p:nvSpPr>
            <p:spPr>
              <a:xfrm>
                <a:off x="3781425" y="1447800"/>
                <a:ext cx="1343025" cy="1419225"/>
              </a:xfrm>
              <a:custGeom>
                <a:avLst/>
                <a:gdLst/>
                <a:ahLst/>
                <a:cxnLst/>
                <a:rect l="l" t="t" r="r" b="b"/>
                <a:pathLst>
                  <a:path w="1343025" h="1419225" extrusionOk="0">
                    <a:moveTo>
                      <a:pt x="1343025" y="228600"/>
                    </a:moveTo>
                    <a:lnTo>
                      <a:pt x="1343025" y="0"/>
                    </a:lnTo>
                    <a:lnTo>
                      <a:pt x="9525" y="0"/>
                    </a:lnTo>
                    <a:lnTo>
                      <a:pt x="0" y="1419225"/>
                    </a:lnTo>
                    <a:lnTo>
                      <a:pt x="0" y="1419225"/>
                    </a:lnTo>
                  </a:path>
                </a:pathLst>
              </a:custGeom>
              <a:noFill/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4" name="Google Shape;384;p8"/>
              <p:cNvSpPr/>
              <p:nvPr/>
            </p:nvSpPr>
            <p:spPr>
              <a:xfrm>
                <a:off x="3781425" y="2962275"/>
                <a:ext cx="1343025" cy="1733550"/>
              </a:xfrm>
              <a:custGeom>
                <a:avLst/>
                <a:gdLst/>
                <a:ahLst/>
                <a:cxnLst/>
                <a:rect l="l" t="t" r="r" b="b"/>
                <a:pathLst>
                  <a:path w="1343025" h="1733550" extrusionOk="0">
                    <a:moveTo>
                      <a:pt x="1343025" y="1381125"/>
                    </a:moveTo>
                    <a:lnTo>
                      <a:pt x="1343025" y="1733550"/>
                    </a:lnTo>
                    <a:lnTo>
                      <a:pt x="9525" y="1714500"/>
                    </a:lnTo>
                    <a:lnTo>
                      <a:pt x="0" y="0"/>
                    </a:lnTo>
                  </a:path>
                </a:pathLst>
              </a:custGeom>
              <a:noFill/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385" name="Google Shape;385;p8"/>
              <p:cNvCxnSpPr/>
              <p:nvPr/>
            </p:nvCxnSpPr>
            <p:spPr>
              <a:xfrm>
                <a:off x="3543300" y="2853437"/>
                <a:ext cx="495300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386" name="Google Shape;386;p8"/>
              <p:cNvCxnSpPr/>
              <p:nvPr/>
            </p:nvCxnSpPr>
            <p:spPr>
              <a:xfrm rot="10800000" flipH="1">
                <a:off x="3638550" y="2958213"/>
                <a:ext cx="304800" cy="4062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sp>
          <p:nvSpPr>
            <p:cNvPr id="387" name="Google Shape;387;p8"/>
            <p:cNvSpPr/>
            <p:nvPr/>
          </p:nvSpPr>
          <p:spPr>
            <a:xfrm>
              <a:off x="3791406" y="3237604"/>
              <a:ext cx="166706" cy="106050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" name="Google Shape;388;p8"/>
            <p:cNvSpPr/>
            <p:nvPr/>
          </p:nvSpPr>
          <p:spPr>
            <a:xfrm>
              <a:off x="3294613" y="2496343"/>
              <a:ext cx="236457" cy="2808848"/>
            </a:xfrm>
            <a:prstGeom prst="rect">
              <a:avLst/>
            </a:prstGeom>
            <a:solidFill>
              <a:schemeClr val="l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" name="Google Shape;389;p8"/>
            <p:cNvSpPr/>
            <p:nvPr/>
          </p:nvSpPr>
          <p:spPr>
            <a:xfrm>
              <a:off x="4594041" y="2666596"/>
              <a:ext cx="1473200" cy="2636290"/>
            </a:xfrm>
            <a:prstGeom prst="rect">
              <a:avLst/>
            </a:pr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390" name="Google Shape;390;p8"/>
            <p:cNvSpPr/>
            <p:nvPr/>
          </p:nvSpPr>
          <p:spPr>
            <a:xfrm>
              <a:off x="4609934" y="2673988"/>
              <a:ext cx="901682" cy="739774"/>
            </a:xfrm>
            <a:custGeom>
              <a:avLst/>
              <a:gdLst/>
              <a:ahLst/>
              <a:cxnLst/>
              <a:rect l="l" t="t" r="r" b="b"/>
              <a:pathLst>
                <a:path w="271" h="273" extrusionOk="0">
                  <a:moveTo>
                    <a:pt x="0" y="77"/>
                  </a:moveTo>
                  <a:cubicBezTo>
                    <a:pt x="22" y="128"/>
                    <a:pt x="26" y="191"/>
                    <a:pt x="53" y="238"/>
                  </a:cubicBezTo>
                  <a:cubicBezTo>
                    <a:pt x="60" y="251"/>
                    <a:pt x="74" y="258"/>
                    <a:pt x="84" y="269"/>
                  </a:cubicBezTo>
                  <a:cubicBezTo>
                    <a:pt x="132" y="265"/>
                    <a:pt x="215" y="273"/>
                    <a:pt x="253" y="230"/>
                  </a:cubicBezTo>
                  <a:cubicBezTo>
                    <a:pt x="247" y="117"/>
                    <a:pt x="271" y="77"/>
                    <a:pt x="161" y="77"/>
                  </a:cubicBezTo>
                  <a:cubicBezTo>
                    <a:pt x="147" y="28"/>
                    <a:pt x="152" y="14"/>
                    <a:pt x="107" y="0"/>
                  </a:cubicBezTo>
                  <a:cubicBezTo>
                    <a:pt x="82" y="8"/>
                    <a:pt x="38" y="38"/>
                    <a:pt x="38" y="38"/>
                  </a:cubicBezTo>
                  <a:cubicBezTo>
                    <a:pt x="18" y="69"/>
                    <a:pt x="31" y="56"/>
                    <a:pt x="0" y="77"/>
                  </a:cubicBezTo>
                  <a:close/>
                </a:path>
              </a:pathLst>
            </a:custGeom>
            <a:solidFill>
              <a:srgbClr val="BFBFB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" name="Google Shape;391;p8"/>
            <p:cNvSpPr/>
            <p:nvPr/>
          </p:nvSpPr>
          <p:spPr>
            <a:xfrm>
              <a:off x="5314709" y="3223566"/>
              <a:ext cx="708198" cy="656136"/>
            </a:xfrm>
            <a:custGeom>
              <a:avLst/>
              <a:gdLst/>
              <a:ahLst/>
              <a:cxnLst/>
              <a:rect l="l" t="t" r="r" b="b"/>
              <a:pathLst>
                <a:path w="8799" h="9351" extrusionOk="0">
                  <a:moveTo>
                    <a:pt x="0" y="3032"/>
                  </a:moveTo>
                  <a:cubicBezTo>
                    <a:pt x="789" y="4887"/>
                    <a:pt x="1538" y="3982"/>
                    <a:pt x="2505" y="5724"/>
                  </a:cubicBezTo>
                  <a:cubicBezTo>
                    <a:pt x="2761" y="6199"/>
                    <a:pt x="5297" y="8812"/>
                    <a:pt x="5652" y="9197"/>
                  </a:cubicBezTo>
                  <a:cubicBezTo>
                    <a:pt x="7368" y="9061"/>
                    <a:pt x="7318" y="10000"/>
                    <a:pt x="8679" y="8416"/>
                  </a:cubicBezTo>
                  <a:cubicBezTo>
                    <a:pt x="8462" y="4276"/>
                    <a:pt x="10000" y="5158"/>
                    <a:pt x="6075" y="5158"/>
                  </a:cubicBezTo>
                  <a:cubicBezTo>
                    <a:pt x="5582" y="3371"/>
                    <a:pt x="5069" y="520"/>
                    <a:pt x="3471" y="0"/>
                  </a:cubicBezTo>
                  <a:cubicBezTo>
                    <a:pt x="2564" y="294"/>
                    <a:pt x="1657" y="1810"/>
                    <a:pt x="1657" y="1810"/>
                  </a:cubicBezTo>
                  <a:cubicBezTo>
                    <a:pt x="947" y="2941"/>
                    <a:pt x="1519" y="2511"/>
                    <a:pt x="0" y="3032"/>
                  </a:cubicBezTo>
                  <a:close/>
                </a:path>
              </a:pathLst>
            </a:custGeom>
            <a:solidFill>
              <a:srgbClr val="BFBFB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" name="Google Shape;392;p8"/>
            <p:cNvSpPr/>
            <p:nvPr/>
          </p:nvSpPr>
          <p:spPr>
            <a:xfrm>
              <a:off x="4594040" y="3419200"/>
              <a:ext cx="531251" cy="650199"/>
            </a:xfrm>
            <a:custGeom>
              <a:avLst/>
              <a:gdLst/>
              <a:ahLst/>
              <a:cxnLst/>
              <a:rect l="l" t="t" r="r" b="b"/>
              <a:pathLst>
                <a:path w="9425" h="10233" extrusionOk="0">
                  <a:moveTo>
                    <a:pt x="0" y="2762"/>
                  </a:moveTo>
                  <a:cubicBezTo>
                    <a:pt x="1127" y="4811"/>
                    <a:pt x="2760" y="4837"/>
                    <a:pt x="4141" y="6760"/>
                  </a:cubicBezTo>
                  <a:cubicBezTo>
                    <a:pt x="4478" y="7285"/>
                    <a:pt x="3774" y="9783"/>
                    <a:pt x="4281" y="10233"/>
                  </a:cubicBezTo>
                  <a:cubicBezTo>
                    <a:pt x="6732" y="10083"/>
                    <a:pt x="6900" y="9134"/>
                    <a:pt x="8816" y="7410"/>
                  </a:cubicBezTo>
                  <a:cubicBezTo>
                    <a:pt x="9825" y="6156"/>
                    <a:pt x="9125" y="4258"/>
                    <a:pt x="9150" y="3214"/>
                  </a:cubicBezTo>
                  <a:cubicBezTo>
                    <a:pt x="9175" y="2170"/>
                    <a:pt x="9862" y="1505"/>
                    <a:pt x="8966" y="1146"/>
                  </a:cubicBezTo>
                  <a:cubicBezTo>
                    <a:pt x="8234" y="-853"/>
                    <a:pt x="6920" y="575"/>
                    <a:pt x="4640" y="0"/>
                  </a:cubicBezTo>
                  <a:cubicBezTo>
                    <a:pt x="3372" y="325"/>
                    <a:pt x="1943" y="1488"/>
                    <a:pt x="1943" y="1488"/>
                  </a:cubicBezTo>
                  <a:cubicBezTo>
                    <a:pt x="929" y="2738"/>
                    <a:pt x="1578" y="1913"/>
                    <a:pt x="0" y="2762"/>
                  </a:cubicBezTo>
                  <a:close/>
                </a:path>
              </a:pathLst>
            </a:custGeom>
            <a:solidFill>
              <a:srgbClr val="BFBFB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" name="Google Shape;393;p8"/>
            <p:cNvSpPr/>
            <p:nvPr/>
          </p:nvSpPr>
          <p:spPr>
            <a:xfrm>
              <a:off x="5162648" y="3722383"/>
              <a:ext cx="847502" cy="661493"/>
            </a:xfrm>
            <a:custGeom>
              <a:avLst/>
              <a:gdLst/>
              <a:ahLst/>
              <a:cxnLst/>
              <a:rect l="l" t="t" r="r" b="b"/>
              <a:pathLst>
                <a:path w="10000" h="10000" extrusionOk="0">
                  <a:moveTo>
                    <a:pt x="0" y="2541"/>
                  </a:moveTo>
                  <a:cubicBezTo>
                    <a:pt x="746" y="4522"/>
                    <a:pt x="937" y="6681"/>
                    <a:pt x="1855" y="8508"/>
                  </a:cubicBezTo>
                  <a:cubicBezTo>
                    <a:pt x="2092" y="9012"/>
                    <a:pt x="2343" y="9574"/>
                    <a:pt x="2681" y="10000"/>
                  </a:cubicBezTo>
                  <a:cubicBezTo>
                    <a:pt x="4311" y="9845"/>
                    <a:pt x="8710" y="9490"/>
                    <a:pt x="10000" y="7820"/>
                  </a:cubicBezTo>
                  <a:cubicBezTo>
                    <a:pt x="9796" y="3429"/>
                    <a:pt x="10369" y="2722"/>
                    <a:pt x="6637" y="2722"/>
                  </a:cubicBezTo>
                  <a:cubicBezTo>
                    <a:pt x="6161" y="817"/>
                    <a:pt x="5413" y="545"/>
                    <a:pt x="3885" y="0"/>
                  </a:cubicBezTo>
                  <a:lnTo>
                    <a:pt x="1755" y="1206"/>
                  </a:lnTo>
                  <a:cubicBezTo>
                    <a:pt x="1076" y="2410"/>
                    <a:pt x="1053" y="1724"/>
                    <a:pt x="0" y="2541"/>
                  </a:cubicBezTo>
                  <a:close/>
                </a:path>
              </a:pathLst>
            </a:custGeom>
            <a:solidFill>
              <a:srgbClr val="BFBFB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" name="Google Shape;394;p8"/>
            <p:cNvSpPr/>
            <p:nvPr/>
          </p:nvSpPr>
          <p:spPr>
            <a:xfrm>
              <a:off x="4594041" y="4069399"/>
              <a:ext cx="779463" cy="701675"/>
            </a:xfrm>
            <a:custGeom>
              <a:avLst/>
              <a:gdLst/>
              <a:ahLst/>
              <a:cxnLst/>
              <a:rect l="l" t="t" r="r" b="b"/>
              <a:pathLst>
                <a:path w="271" h="273" extrusionOk="0">
                  <a:moveTo>
                    <a:pt x="0" y="77"/>
                  </a:moveTo>
                  <a:cubicBezTo>
                    <a:pt x="22" y="128"/>
                    <a:pt x="39" y="81"/>
                    <a:pt x="66" y="128"/>
                  </a:cubicBezTo>
                  <a:cubicBezTo>
                    <a:pt x="73" y="141"/>
                    <a:pt x="102" y="179"/>
                    <a:pt x="112" y="190"/>
                  </a:cubicBezTo>
                  <a:cubicBezTo>
                    <a:pt x="160" y="186"/>
                    <a:pt x="215" y="273"/>
                    <a:pt x="253" y="230"/>
                  </a:cubicBezTo>
                  <a:cubicBezTo>
                    <a:pt x="247" y="117"/>
                    <a:pt x="271" y="77"/>
                    <a:pt x="161" y="77"/>
                  </a:cubicBezTo>
                  <a:cubicBezTo>
                    <a:pt x="147" y="28"/>
                    <a:pt x="152" y="14"/>
                    <a:pt x="107" y="0"/>
                  </a:cubicBezTo>
                  <a:cubicBezTo>
                    <a:pt x="82" y="8"/>
                    <a:pt x="38" y="38"/>
                    <a:pt x="38" y="38"/>
                  </a:cubicBezTo>
                  <a:cubicBezTo>
                    <a:pt x="18" y="69"/>
                    <a:pt x="31" y="56"/>
                    <a:pt x="0" y="77"/>
                  </a:cubicBezTo>
                  <a:close/>
                </a:path>
              </a:pathLst>
            </a:custGeom>
            <a:solidFill>
              <a:srgbClr val="BFBFB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" name="Google Shape;395;p8"/>
            <p:cNvSpPr/>
            <p:nvPr/>
          </p:nvSpPr>
          <p:spPr>
            <a:xfrm>
              <a:off x="5278280" y="4383086"/>
              <a:ext cx="652195" cy="608620"/>
            </a:xfrm>
            <a:custGeom>
              <a:avLst/>
              <a:gdLst/>
              <a:ahLst/>
              <a:cxnLst/>
              <a:rect l="l" t="t" r="r" b="b"/>
              <a:pathLst>
                <a:path w="11230" h="11211" extrusionOk="0">
                  <a:moveTo>
                    <a:pt x="0" y="4808"/>
                  </a:moveTo>
                  <a:cubicBezTo>
                    <a:pt x="1093" y="7205"/>
                    <a:pt x="2734" y="6065"/>
                    <a:pt x="4072" y="8287"/>
                  </a:cubicBezTo>
                  <a:cubicBezTo>
                    <a:pt x="4427" y="8902"/>
                    <a:pt x="5958" y="10685"/>
                    <a:pt x="6451" y="11211"/>
                  </a:cubicBezTo>
                  <a:cubicBezTo>
                    <a:pt x="8829" y="11006"/>
                    <a:pt x="9020" y="11797"/>
                    <a:pt x="10906" y="9749"/>
                  </a:cubicBezTo>
                  <a:cubicBezTo>
                    <a:pt x="10606" y="4427"/>
                    <a:pt x="13120" y="5041"/>
                    <a:pt x="7681" y="5041"/>
                  </a:cubicBezTo>
                  <a:cubicBezTo>
                    <a:pt x="6969" y="2702"/>
                    <a:pt x="8942" y="672"/>
                    <a:pt x="6728" y="0"/>
                  </a:cubicBezTo>
                  <a:lnTo>
                    <a:pt x="1299" y="1655"/>
                  </a:lnTo>
                  <a:cubicBezTo>
                    <a:pt x="315" y="3146"/>
                    <a:pt x="1529" y="3813"/>
                    <a:pt x="0" y="4808"/>
                  </a:cubicBezTo>
                  <a:close/>
                </a:path>
              </a:pathLst>
            </a:custGeom>
            <a:solidFill>
              <a:srgbClr val="BFBFB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" name="Google Shape;396;p8"/>
            <p:cNvSpPr/>
            <p:nvPr/>
          </p:nvSpPr>
          <p:spPr>
            <a:xfrm>
              <a:off x="4594041" y="4563111"/>
              <a:ext cx="815422" cy="741760"/>
            </a:xfrm>
            <a:custGeom>
              <a:avLst/>
              <a:gdLst/>
              <a:ahLst/>
              <a:cxnLst/>
              <a:rect l="l" t="t" r="r" b="b"/>
              <a:pathLst>
                <a:path w="11062" h="10729" extrusionOk="0">
                  <a:moveTo>
                    <a:pt x="0" y="2863"/>
                  </a:moveTo>
                  <a:cubicBezTo>
                    <a:pt x="859" y="4759"/>
                    <a:pt x="1014" y="7100"/>
                    <a:pt x="2068" y="8848"/>
                  </a:cubicBezTo>
                  <a:cubicBezTo>
                    <a:pt x="2341" y="9331"/>
                    <a:pt x="3135" y="9921"/>
                    <a:pt x="3525" y="10329"/>
                  </a:cubicBezTo>
                  <a:cubicBezTo>
                    <a:pt x="5398" y="10181"/>
                    <a:pt x="8178" y="11542"/>
                    <a:pt x="9660" y="9944"/>
                  </a:cubicBezTo>
                  <a:cubicBezTo>
                    <a:pt x="9425" y="5743"/>
                    <a:pt x="13331" y="3208"/>
                    <a:pt x="9039" y="3208"/>
                  </a:cubicBezTo>
                  <a:cubicBezTo>
                    <a:pt x="8492" y="1387"/>
                    <a:pt x="5931" y="521"/>
                    <a:pt x="4175" y="0"/>
                  </a:cubicBezTo>
                  <a:cubicBezTo>
                    <a:pt x="3200" y="297"/>
                    <a:pt x="1482" y="1413"/>
                    <a:pt x="1482" y="1413"/>
                  </a:cubicBezTo>
                  <a:cubicBezTo>
                    <a:pt x="702" y="2565"/>
                    <a:pt x="1210" y="2082"/>
                    <a:pt x="0" y="2863"/>
                  </a:cubicBezTo>
                  <a:close/>
                </a:path>
              </a:pathLst>
            </a:custGeom>
            <a:solidFill>
              <a:srgbClr val="BFBFB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8"/>
            <p:cNvSpPr/>
            <p:nvPr/>
          </p:nvSpPr>
          <p:spPr>
            <a:xfrm>
              <a:off x="5451291" y="2673987"/>
              <a:ext cx="639240" cy="546099"/>
            </a:xfrm>
            <a:custGeom>
              <a:avLst/>
              <a:gdLst/>
              <a:ahLst/>
              <a:cxnLst/>
              <a:rect l="l" t="t" r="r" b="b"/>
              <a:pathLst>
                <a:path w="271" h="273" extrusionOk="0">
                  <a:moveTo>
                    <a:pt x="0" y="77"/>
                  </a:moveTo>
                  <a:cubicBezTo>
                    <a:pt x="22" y="128"/>
                    <a:pt x="26" y="191"/>
                    <a:pt x="53" y="238"/>
                  </a:cubicBezTo>
                  <a:cubicBezTo>
                    <a:pt x="60" y="251"/>
                    <a:pt x="74" y="258"/>
                    <a:pt x="84" y="269"/>
                  </a:cubicBezTo>
                  <a:cubicBezTo>
                    <a:pt x="132" y="265"/>
                    <a:pt x="215" y="273"/>
                    <a:pt x="253" y="230"/>
                  </a:cubicBezTo>
                  <a:cubicBezTo>
                    <a:pt x="247" y="117"/>
                    <a:pt x="271" y="77"/>
                    <a:pt x="161" y="77"/>
                  </a:cubicBezTo>
                  <a:cubicBezTo>
                    <a:pt x="147" y="28"/>
                    <a:pt x="152" y="14"/>
                    <a:pt x="107" y="0"/>
                  </a:cubicBezTo>
                  <a:cubicBezTo>
                    <a:pt x="82" y="8"/>
                    <a:pt x="38" y="38"/>
                    <a:pt x="38" y="38"/>
                  </a:cubicBezTo>
                  <a:cubicBezTo>
                    <a:pt x="18" y="69"/>
                    <a:pt x="31" y="56"/>
                    <a:pt x="0" y="77"/>
                  </a:cubicBezTo>
                  <a:close/>
                </a:path>
              </a:pathLst>
            </a:custGeom>
            <a:solidFill>
              <a:srgbClr val="BFBFB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" name="Google Shape;398;p8"/>
            <p:cNvSpPr/>
            <p:nvPr/>
          </p:nvSpPr>
          <p:spPr>
            <a:xfrm rot="3126301">
              <a:off x="4543651" y="3233518"/>
              <a:ext cx="282992" cy="200900"/>
            </a:xfrm>
            <a:custGeom>
              <a:avLst/>
              <a:gdLst/>
              <a:ahLst/>
              <a:cxnLst/>
              <a:rect l="l" t="t" r="r" b="b"/>
              <a:pathLst>
                <a:path w="10000" h="10000" extrusionOk="0">
                  <a:moveTo>
                    <a:pt x="0" y="3148"/>
                  </a:moveTo>
                  <a:cubicBezTo>
                    <a:pt x="870" y="5232"/>
                    <a:pt x="2130" y="5811"/>
                    <a:pt x="3198" y="7733"/>
                  </a:cubicBezTo>
                  <a:cubicBezTo>
                    <a:pt x="3474" y="8264"/>
                    <a:pt x="2237" y="8189"/>
                    <a:pt x="2632" y="8638"/>
                  </a:cubicBezTo>
                  <a:cubicBezTo>
                    <a:pt x="4529" y="8475"/>
                    <a:pt x="8498" y="11158"/>
                    <a:pt x="10000" y="9401"/>
                  </a:cubicBezTo>
                  <a:cubicBezTo>
                    <a:pt x="9762" y="4782"/>
                    <a:pt x="10711" y="3148"/>
                    <a:pt x="6364" y="3148"/>
                  </a:cubicBezTo>
                  <a:cubicBezTo>
                    <a:pt x="5810" y="1145"/>
                    <a:pt x="6008" y="572"/>
                    <a:pt x="4229" y="0"/>
                  </a:cubicBezTo>
                  <a:cubicBezTo>
                    <a:pt x="3241" y="327"/>
                    <a:pt x="1502" y="1553"/>
                    <a:pt x="1502" y="1553"/>
                  </a:cubicBezTo>
                  <a:cubicBezTo>
                    <a:pt x="711" y="2820"/>
                    <a:pt x="1225" y="2289"/>
                    <a:pt x="0" y="3148"/>
                  </a:cubicBezTo>
                  <a:close/>
                </a:path>
              </a:pathLst>
            </a:custGeom>
            <a:solidFill>
              <a:srgbClr val="BFBFB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" name="Google Shape;399;p8"/>
            <p:cNvSpPr/>
            <p:nvPr/>
          </p:nvSpPr>
          <p:spPr>
            <a:xfrm>
              <a:off x="5376698" y="4931716"/>
              <a:ext cx="345426" cy="369836"/>
            </a:xfrm>
            <a:custGeom>
              <a:avLst/>
              <a:gdLst/>
              <a:ahLst/>
              <a:cxnLst/>
              <a:rect l="l" t="t" r="r" b="b"/>
              <a:pathLst>
                <a:path w="10000" h="10000" extrusionOk="0">
                  <a:moveTo>
                    <a:pt x="0" y="3379"/>
                  </a:moveTo>
                  <a:cubicBezTo>
                    <a:pt x="978" y="5275"/>
                    <a:pt x="-87" y="7100"/>
                    <a:pt x="1114" y="8848"/>
                  </a:cubicBezTo>
                  <a:cubicBezTo>
                    <a:pt x="1424" y="9331"/>
                    <a:pt x="2047" y="9592"/>
                    <a:pt x="2491" y="10000"/>
                  </a:cubicBezTo>
                  <a:cubicBezTo>
                    <a:pt x="4624" y="9852"/>
                    <a:pt x="8312" y="10149"/>
                    <a:pt x="10000" y="8551"/>
                  </a:cubicBezTo>
                  <a:cubicBezTo>
                    <a:pt x="9733" y="4350"/>
                    <a:pt x="10800" y="2863"/>
                    <a:pt x="5912" y="2863"/>
                  </a:cubicBezTo>
                  <a:cubicBezTo>
                    <a:pt x="5290" y="1041"/>
                    <a:pt x="5512" y="521"/>
                    <a:pt x="3512" y="0"/>
                  </a:cubicBezTo>
                  <a:cubicBezTo>
                    <a:pt x="2402" y="297"/>
                    <a:pt x="1274" y="1155"/>
                    <a:pt x="1274" y="1155"/>
                  </a:cubicBezTo>
                  <a:cubicBezTo>
                    <a:pt x="385" y="2307"/>
                    <a:pt x="1377" y="2597"/>
                    <a:pt x="0" y="3379"/>
                  </a:cubicBezTo>
                  <a:close/>
                </a:path>
              </a:pathLst>
            </a:custGeom>
            <a:solidFill>
              <a:srgbClr val="BFBFB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" name="Google Shape;400;p8"/>
            <p:cNvSpPr/>
            <p:nvPr/>
          </p:nvSpPr>
          <p:spPr>
            <a:xfrm rot="3149519">
              <a:off x="5778280" y="4326098"/>
              <a:ext cx="288403" cy="328572"/>
            </a:xfrm>
            <a:custGeom>
              <a:avLst/>
              <a:gdLst/>
              <a:ahLst/>
              <a:cxnLst/>
              <a:rect l="l" t="t" r="r" b="b"/>
              <a:pathLst>
                <a:path w="13439" h="10148" extrusionOk="0">
                  <a:moveTo>
                    <a:pt x="0" y="3011"/>
                  </a:moveTo>
                  <a:cubicBezTo>
                    <a:pt x="955" y="4907"/>
                    <a:pt x="1128" y="7248"/>
                    <a:pt x="2301" y="8996"/>
                  </a:cubicBezTo>
                  <a:cubicBezTo>
                    <a:pt x="2604" y="9479"/>
                    <a:pt x="3212" y="9740"/>
                    <a:pt x="3646" y="10148"/>
                  </a:cubicBezTo>
                  <a:cubicBezTo>
                    <a:pt x="5729" y="10000"/>
                    <a:pt x="7978" y="9856"/>
                    <a:pt x="9627" y="8257"/>
                  </a:cubicBezTo>
                  <a:cubicBezTo>
                    <a:pt x="9366" y="4056"/>
                    <a:pt x="16576" y="2591"/>
                    <a:pt x="11802" y="2591"/>
                  </a:cubicBezTo>
                  <a:cubicBezTo>
                    <a:pt x="11194" y="769"/>
                    <a:pt x="8296" y="521"/>
                    <a:pt x="6343" y="0"/>
                  </a:cubicBezTo>
                  <a:cubicBezTo>
                    <a:pt x="5258" y="297"/>
                    <a:pt x="1649" y="1561"/>
                    <a:pt x="1649" y="1561"/>
                  </a:cubicBezTo>
                  <a:cubicBezTo>
                    <a:pt x="781" y="2713"/>
                    <a:pt x="1346" y="2230"/>
                    <a:pt x="0" y="3011"/>
                  </a:cubicBezTo>
                  <a:close/>
                </a:path>
              </a:pathLst>
            </a:custGeom>
            <a:solidFill>
              <a:srgbClr val="BFBFB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" name="Google Shape;401;p8"/>
            <p:cNvSpPr/>
            <p:nvPr/>
          </p:nvSpPr>
          <p:spPr>
            <a:xfrm>
              <a:off x="4601195" y="4366902"/>
              <a:ext cx="216612" cy="331807"/>
            </a:xfrm>
            <a:custGeom>
              <a:avLst/>
              <a:gdLst/>
              <a:ahLst/>
              <a:cxnLst/>
              <a:rect l="l" t="t" r="r" b="b"/>
              <a:pathLst>
                <a:path w="9192" h="14760" extrusionOk="0">
                  <a:moveTo>
                    <a:pt x="0" y="53"/>
                  </a:moveTo>
                  <a:cubicBezTo>
                    <a:pt x="870" y="1306"/>
                    <a:pt x="488" y="13587"/>
                    <a:pt x="1556" y="14743"/>
                  </a:cubicBezTo>
                  <a:cubicBezTo>
                    <a:pt x="1832" y="15062"/>
                    <a:pt x="2656" y="10997"/>
                    <a:pt x="3051" y="11267"/>
                  </a:cubicBezTo>
                  <a:cubicBezTo>
                    <a:pt x="4948" y="11169"/>
                    <a:pt x="7690" y="7976"/>
                    <a:pt x="9192" y="6919"/>
                  </a:cubicBezTo>
                  <a:cubicBezTo>
                    <a:pt x="8954" y="4142"/>
                    <a:pt x="9903" y="3160"/>
                    <a:pt x="5556" y="3160"/>
                  </a:cubicBezTo>
                  <a:cubicBezTo>
                    <a:pt x="5002" y="1955"/>
                    <a:pt x="5200" y="1611"/>
                    <a:pt x="3421" y="1267"/>
                  </a:cubicBezTo>
                  <a:cubicBezTo>
                    <a:pt x="2433" y="1464"/>
                    <a:pt x="694" y="2201"/>
                    <a:pt x="694" y="2201"/>
                  </a:cubicBezTo>
                  <a:cubicBezTo>
                    <a:pt x="-97" y="2962"/>
                    <a:pt x="1225" y="-464"/>
                    <a:pt x="0" y="53"/>
                  </a:cubicBezTo>
                  <a:close/>
                </a:path>
              </a:pathLst>
            </a:custGeom>
            <a:solidFill>
              <a:srgbClr val="BFBFB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" name="Google Shape;402;p8"/>
            <p:cNvSpPr/>
            <p:nvPr/>
          </p:nvSpPr>
          <p:spPr>
            <a:xfrm>
              <a:off x="5147057" y="3407143"/>
              <a:ext cx="339592" cy="347603"/>
            </a:xfrm>
            <a:custGeom>
              <a:avLst/>
              <a:gdLst/>
              <a:ahLst/>
              <a:cxnLst/>
              <a:rect l="l" t="t" r="r" b="b"/>
              <a:pathLst>
                <a:path w="13587" h="10688" extrusionOk="0">
                  <a:moveTo>
                    <a:pt x="0" y="2850"/>
                  </a:moveTo>
                  <a:cubicBezTo>
                    <a:pt x="820" y="4738"/>
                    <a:pt x="968" y="7069"/>
                    <a:pt x="1975" y="8809"/>
                  </a:cubicBezTo>
                  <a:cubicBezTo>
                    <a:pt x="2236" y="9290"/>
                    <a:pt x="5235" y="10281"/>
                    <a:pt x="5608" y="10688"/>
                  </a:cubicBezTo>
                  <a:cubicBezTo>
                    <a:pt x="7396" y="10540"/>
                    <a:pt x="12171" y="9074"/>
                    <a:pt x="13587" y="7482"/>
                  </a:cubicBezTo>
                  <a:cubicBezTo>
                    <a:pt x="13363" y="3300"/>
                    <a:pt x="8903" y="4688"/>
                    <a:pt x="4804" y="4688"/>
                  </a:cubicBezTo>
                  <a:cubicBezTo>
                    <a:pt x="4282" y="2875"/>
                    <a:pt x="5665" y="518"/>
                    <a:pt x="3987" y="0"/>
                  </a:cubicBezTo>
                  <a:cubicBezTo>
                    <a:pt x="3056" y="296"/>
                    <a:pt x="1416" y="1406"/>
                    <a:pt x="1416" y="1406"/>
                  </a:cubicBezTo>
                  <a:cubicBezTo>
                    <a:pt x="671" y="2553"/>
                    <a:pt x="1155" y="2072"/>
                    <a:pt x="0" y="2850"/>
                  </a:cubicBezTo>
                  <a:close/>
                </a:path>
              </a:pathLst>
            </a:custGeom>
            <a:solidFill>
              <a:srgbClr val="BFBFB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" name="Google Shape;403;p8"/>
            <p:cNvSpPr/>
            <p:nvPr/>
          </p:nvSpPr>
          <p:spPr>
            <a:xfrm rot="3126301">
              <a:off x="5746426" y="3231392"/>
              <a:ext cx="315766" cy="278965"/>
            </a:xfrm>
            <a:custGeom>
              <a:avLst/>
              <a:gdLst/>
              <a:ahLst/>
              <a:cxnLst/>
              <a:rect l="l" t="t" r="r" b="b"/>
              <a:pathLst>
                <a:path w="9255" h="9790" extrusionOk="0">
                  <a:moveTo>
                    <a:pt x="0" y="3137"/>
                  </a:moveTo>
                  <a:cubicBezTo>
                    <a:pt x="870" y="5214"/>
                    <a:pt x="1027" y="7779"/>
                    <a:pt x="2095" y="9694"/>
                  </a:cubicBezTo>
                  <a:cubicBezTo>
                    <a:pt x="2371" y="10223"/>
                    <a:pt x="1245" y="8378"/>
                    <a:pt x="1640" y="8826"/>
                  </a:cubicBezTo>
                  <a:cubicBezTo>
                    <a:pt x="3537" y="8662"/>
                    <a:pt x="7535" y="10787"/>
                    <a:pt x="9037" y="9035"/>
                  </a:cubicBezTo>
                  <a:cubicBezTo>
                    <a:pt x="8799" y="4433"/>
                    <a:pt x="10711" y="3137"/>
                    <a:pt x="6364" y="3137"/>
                  </a:cubicBezTo>
                  <a:cubicBezTo>
                    <a:pt x="5810" y="1141"/>
                    <a:pt x="6008" y="570"/>
                    <a:pt x="4229" y="0"/>
                  </a:cubicBezTo>
                  <a:cubicBezTo>
                    <a:pt x="3241" y="326"/>
                    <a:pt x="1502" y="1548"/>
                    <a:pt x="1502" y="1548"/>
                  </a:cubicBezTo>
                  <a:cubicBezTo>
                    <a:pt x="711" y="2810"/>
                    <a:pt x="1225" y="2281"/>
                    <a:pt x="0" y="3137"/>
                  </a:cubicBezTo>
                  <a:close/>
                </a:path>
              </a:pathLst>
            </a:custGeom>
            <a:solidFill>
              <a:srgbClr val="BFBFB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" name="Google Shape;404;p8"/>
            <p:cNvSpPr/>
            <p:nvPr/>
          </p:nvSpPr>
          <p:spPr>
            <a:xfrm rot="3126301">
              <a:off x="4544184" y="3798866"/>
              <a:ext cx="337925" cy="247121"/>
            </a:xfrm>
            <a:custGeom>
              <a:avLst/>
              <a:gdLst/>
              <a:ahLst/>
              <a:cxnLst/>
              <a:rect l="l" t="t" r="r" b="b"/>
              <a:pathLst>
                <a:path w="10000" h="10000" extrusionOk="0">
                  <a:moveTo>
                    <a:pt x="0" y="3141"/>
                  </a:moveTo>
                  <a:cubicBezTo>
                    <a:pt x="870" y="5220"/>
                    <a:pt x="681" y="5468"/>
                    <a:pt x="1749" y="7385"/>
                  </a:cubicBezTo>
                  <a:cubicBezTo>
                    <a:pt x="2025" y="7915"/>
                    <a:pt x="2992" y="8313"/>
                    <a:pt x="3387" y="8761"/>
                  </a:cubicBezTo>
                  <a:cubicBezTo>
                    <a:pt x="5284" y="8598"/>
                    <a:pt x="8498" y="11133"/>
                    <a:pt x="10000" y="9380"/>
                  </a:cubicBezTo>
                  <a:cubicBezTo>
                    <a:pt x="9762" y="4772"/>
                    <a:pt x="10711" y="3141"/>
                    <a:pt x="6364" y="3141"/>
                  </a:cubicBezTo>
                  <a:cubicBezTo>
                    <a:pt x="5810" y="1142"/>
                    <a:pt x="6008" y="571"/>
                    <a:pt x="4229" y="0"/>
                  </a:cubicBezTo>
                  <a:cubicBezTo>
                    <a:pt x="3241" y="326"/>
                    <a:pt x="1502" y="1550"/>
                    <a:pt x="1502" y="1550"/>
                  </a:cubicBezTo>
                  <a:cubicBezTo>
                    <a:pt x="711" y="2813"/>
                    <a:pt x="1225" y="2283"/>
                    <a:pt x="0" y="3141"/>
                  </a:cubicBezTo>
                  <a:close/>
                </a:path>
              </a:pathLst>
            </a:custGeom>
            <a:solidFill>
              <a:srgbClr val="BFBFB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" name="Google Shape;405;p8"/>
            <p:cNvSpPr/>
            <p:nvPr/>
          </p:nvSpPr>
          <p:spPr>
            <a:xfrm rot="-5704313">
              <a:off x="5765268" y="5009801"/>
              <a:ext cx="268070" cy="328690"/>
            </a:xfrm>
            <a:custGeom>
              <a:avLst/>
              <a:gdLst/>
              <a:ahLst/>
              <a:cxnLst/>
              <a:rect l="l" t="t" r="r" b="b"/>
              <a:pathLst>
                <a:path w="9934" h="9502" extrusionOk="0">
                  <a:moveTo>
                    <a:pt x="0" y="3455"/>
                  </a:moveTo>
                  <a:cubicBezTo>
                    <a:pt x="1046" y="5229"/>
                    <a:pt x="962" y="6710"/>
                    <a:pt x="2246" y="8346"/>
                  </a:cubicBezTo>
                  <a:cubicBezTo>
                    <a:pt x="2579" y="8798"/>
                    <a:pt x="3101" y="8756"/>
                    <a:pt x="3576" y="9137"/>
                  </a:cubicBezTo>
                  <a:cubicBezTo>
                    <a:pt x="5857" y="8999"/>
                    <a:pt x="4022" y="10259"/>
                    <a:pt x="5829" y="8763"/>
                  </a:cubicBezTo>
                  <a:cubicBezTo>
                    <a:pt x="5542" y="4830"/>
                    <a:pt x="13358" y="860"/>
                    <a:pt x="8128" y="860"/>
                  </a:cubicBezTo>
                  <a:cubicBezTo>
                    <a:pt x="7462" y="-845"/>
                    <a:pt x="7657" y="601"/>
                    <a:pt x="5517" y="112"/>
                  </a:cubicBezTo>
                  <a:cubicBezTo>
                    <a:pt x="4329" y="392"/>
                    <a:pt x="1534" y="1387"/>
                    <a:pt x="1534" y="1387"/>
                  </a:cubicBezTo>
                  <a:cubicBezTo>
                    <a:pt x="582" y="2464"/>
                    <a:pt x="1473" y="2724"/>
                    <a:pt x="0" y="3455"/>
                  </a:cubicBezTo>
                  <a:close/>
                </a:path>
              </a:pathLst>
            </a:custGeom>
            <a:solidFill>
              <a:srgbClr val="BFBFB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8"/>
            <p:cNvSpPr/>
            <p:nvPr/>
          </p:nvSpPr>
          <p:spPr>
            <a:xfrm rot="1148976">
              <a:off x="5189290" y="2673313"/>
              <a:ext cx="265503" cy="184029"/>
            </a:xfrm>
            <a:custGeom>
              <a:avLst/>
              <a:gdLst/>
              <a:ahLst/>
              <a:cxnLst/>
              <a:rect l="l" t="t" r="r" b="b"/>
              <a:pathLst>
                <a:path w="9382" h="9235" extrusionOk="0">
                  <a:moveTo>
                    <a:pt x="0" y="3174"/>
                  </a:moveTo>
                  <a:cubicBezTo>
                    <a:pt x="870" y="5275"/>
                    <a:pt x="2130" y="5858"/>
                    <a:pt x="3198" y="7796"/>
                  </a:cubicBezTo>
                  <a:cubicBezTo>
                    <a:pt x="3474" y="8331"/>
                    <a:pt x="2444" y="7648"/>
                    <a:pt x="2839" y="8101"/>
                  </a:cubicBezTo>
                  <a:cubicBezTo>
                    <a:pt x="4736" y="7936"/>
                    <a:pt x="7745" y="10355"/>
                    <a:pt x="9247" y="8584"/>
                  </a:cubicBezTo>
                  <a:cubicBezTo>
                    <a:pt x="9009" y="3927"/>
                    <a:pt x="10711" y="3174"/>
                    <a:pt x="6364" y="3174"/>
                  </a:cubicBezTo>
                  <a:cubicBezTo>
                    <a:pt x="5810" y="1154"/>
                    <a:pt x="6008" y="577"/>
                    <a:pt x="4229" y="0"/>
                  </a:cubicBezTo>
                  <a:cubicBezTo>
                    <a:pt x="3241" y="330"/>
                    <a:pt x="1502" y="1566"/>
                    <a:pt x="1502" y="1566"/>
                  </a:cubicBezTo>
                  <a:cubicBezTo>
                    <a:pt x="711" y="2843"/>
                    <a:pt x="1225" y="2308"/>
                    <a:pt x="0" y="3174"/>
                  </a:cubicBezTo>
                  <a:close/>
                </a:path>
              </a:pathLst>
            </a:custGeom>
            <a:solidFill>
              <a:srgbClr val="BFBFB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407" name="Google Shape;407;p8"/>
            <p:cNvCxnSpPr/>
            <p:nvPr/>
          </p:nvCxnSpPr>
          <p:spPr>
            <a:xfrm>
              <a:off x="4594041" y="2663432"/>
              <a:ext cx="1473200" cy="0"/>
            </a:xfrm>
            <a:prstGeom prst="straightConnector1">
              <a:avLst/>
            </a:prstGeom>
            <a:noFill/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08" name="Google Shape;408;p8"/>
            <p:cNvCxnSpPr/>
            <p:nvPr/>
          </p:nvCxnSpPr>
          <p:spPr>
            <a:xfrm>
              <a:off x="4603566" y="5330432"/>
              <a:ext cx="1473200" cy="0"/>
            </a:xfrm>
            <a:prstGeom prst="straightConnector1">
              <a:avLst/>
            </a:prstGeom>
            <a:noFill/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409" name="Google Shape;409;p8"/>
            <p:cNvGrpSpPr/>
            <p:nvPr/>
          </p:nvGrpSpPr>
          <p:grpSpPr>
            <a:xfrm flipH="1">
              <a:off x="5318785" y="2394672"/>
              <a:ext cx="1581150" cy="3248025"/>
              <a:chOff x="3543300" y="1447800"/>
              <a:chExt cx="1581150" cy="3248025"/>
            </a:xfrm>
          </p:grpSpPr>
          <p:sp>
            <p:nvSpPr>
              <p:cNvPr id="410" name="Google Shape;410;p8"/>
              <p:cNvSpPr/>
              <p:nvPr/>
            </p:nvSpPr>
            <p:spPr>
              <a:xfrm>
                <a:off x="3781425" y="1447800"/>
                <a:ext cx="1343025" cy="1419225"/>
              </a:xfrm>
              <a:custGeom>
                <a:avLst/>
                <a:gdLst/>
                <a:ahLst/>
                <a:cxnLst/>
                <a:rect l="l" t="t" r="r" b="b"/>
                <a:pathLst>
                  <a:path w="1343025" h="1419225" extrusionOk="0">
                    <a:moveTo>
                      <a:pt x="1343025" y="228600"/>
                    </a:moveTo>
                    <a:lnTo>
                      <a:pt x="1343025" y="0"/>
                    </a:lnTo>
                    <a:lnTo>
                      <a:pt x="9525" y="0"/>
                    </a:lnTo>
                    <a:lnTo>
                      <a:pt x="0" y="1419225"/>
                    </a:lnTo>
                    <a:lnTo>
                      <a:pt x="0" y="1419225"/>
                    </a:lnTo>
                  </a:path>
                </a:pathLst>
              </a:custGeom>
              <a:noFill/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1" name="Google Shape;411;p8"/>
              <p:cNvSpPr/>
              <p:nvPr/>
            </p:nvSpPr>
            <p:spPr>
              <a:xfrm>
                <a:off x="3781425" y="2962275"/>
                <a:ext cx="1343025" cy="1733550"/>
              </a:xfrm>
              <a:custGeom>
                <a:avLst/>
                <a:gdLst/>
                <a:ahLst/>
                <a:cxnLst/>
                <a:rect l="l" t="t" r="r" b="b"/>
                <a:pathLst>
                  <a:path w="1343025" h="1733550" extrusionOk="0">
                    <a:moveTo>
                      <a:pt x="1343025" y="1381125"/>
                    </a:moveTo>
                    <a:lnTo>
                      <a:pt x="1343025" y="1733550"/>
                    </a:lnTo>
                    <a:lnTo>
                      <a:pt x="9525" y="1714500"/>
                    </a:lnTo>
                    <a:lnTo>
                      <a:pt x="0" y="0"/>
                    </a:lnTo>
                  </a:path>
                </a:pathLst>
              </a:custGeom>
              <a:noFill/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412" name="Google Shape;412;p8"/>
              <p:cNvCxnSpPr/>
              <p:nvPr/>
            </p:nvCxnSpPr>
            <p:spPr>
              <a:xfrm>
                <a:off x="3543300" y="2853437"/>
                <a:ext cx="495300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413" name="Google Shape;413;p8"/>
              <p:cNvCxnSpPr/>
              <p:nvPr/>
            </p:nvCxnSpPr>
            <p:spPr>
              <a:xfrm rot="10800000" flipH="1">
                <a:off x="3638550" y="2958213"/>
                <a:ext cx="304800" cy="4062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sp>
          <p:nvSpPr>
            <p:cNvPr id="414" name="Google Shape;414;p8"/>
            <p:cNvSpPr/>
            <p:nvPr/>
          </p:nvSpPr>
          <p:spPr>
            <a:xfrm>
              <a:off x="6583330" y="3313010"/>
              <a:ext cx="166706" cy="106050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8"/>
            <p:cNvSpPr/>
            <p:nvPr/>
          </p:nvSpPr>
          <p:spPr>
            <a:xfrm>
              <a:off x="4964806" y="3917244"/>
              <a:ext cx="317745" cy="377319"/>
            </a:xfrm>
            <a:custGeom>
              <a:avLst/>
              <a:gdLst/>
              <a:ahLst/>
              <a:cxnLst/>
              <a:rect l="l" t="t" r="r" b="b"/>
              <a:pathLst>
                <a:path w="317745" h="377319" extrusionOk="0">
                  <a:moveTo>
                    <a:pt x="28244" y="105915"/>
                  </a:moveTo>
                  <a:lnTo>
                    <a:pt x="102385" y="17652"/>
                  </a:lnTo>
                  <a:lnTo>
                    <a:pt x="137690" y="0"/>
                  </a:lnTo>
                  <a:lnTo>
                    <a:pt x="172995" y="0"/>
                  </a:lnTo>
                  <a:lnTo>
                    <a:pt x="197708" y="0"/>
                  </a:lnTo>
                  <a:lnTo>
                    <a:pt x="204769" y="56488"/>
                  </a:lnTo>
                  <a:lnTo>
                    <a:pt x="247135" y="187116"/>
                  </a:lnTo>
                  <a:lnTo>
                    <a:pt x="275379" y="268318"/>
                  </a:lnTo>
                  <a:lnTo>
                    <a:pt x="317745" y="328336"/>
                  </a:lnTo>
                  <a:lnTo>
                    <a:pt x="315520" y="377319"/>
                  </a:lnTo>
                  <a:lnTo>
                    <a:pt x="283745" y="369367"/>
                  </a:lnTo>
                  <a:lnTo>
                    <a:pt x="190647" y="338928"/>
                  </a:lnTo>
                  <a:lnTo>
                    <a:pt x="109446" y="331867"/>
                  </a:lnTo>
                  <a:lnTo>
                    <a:pt x="84732" y="233013"/>
                  </a:lnTo>
                  <a:lnTo>
                    <a:pt x="49427" y="197708"/>
                  </a:lnTo>
                  <a:lnTo>
                    <a:pt x="0" y="148281"/>
                  </a:lnTo>
                  <a:lnTo>
                    <a:pt x="28244" y="105915"/>
                  </a:lnTo>
                  <a:close/>
                </a:path>
              </a:pathLst>
            </a:custGeom>
            <a:solidFill>
              <a:schemeClr val="l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8"/>
            <p:cNvSpPr/>
            <p:nvPr/>
          </p:nvSpPr>
          <p:spPr>
            <a:xfrm>
              <a:off x="4609424" y="4879170"/>
              <a:ext cx="255633" cy="418531"/>
            </a:xfrm>
            <a:custGeom>
              <a:avLst/>
              <a:gdLst/>
              <a:ahLst/>
              <a:cxnLst/>
              <a:rect l="l" t="t" r="r" b="b"/>
              <a:pathLst>
                <a:path w="255633" h="418531" extrusionOk="0">
                  <a:moveTo>
                    <a:pt x="14523" y="0"/>
                  </a:moveTo>
                  <a:lnTo>
                    <a:pt x="46367" y="141027"/>
                  </a:lnTo>
                  <a:lnTo>
                    <a:pt x="105508" y="268406"/>
                  </a:lnTo>
                  <a:lnTo>
                    <a:pt x="141902" y="341194"/>
                  </a:lnTo>
                  <a:lnTo>
                    <a:pt x="232887" y="382137"/>
                  </a:lnTo>
                  <a:lnTo>
                    <a:pt x="255633" y="413982"/>
                  </a:lnTo>
                  <a:lnTo>
                    <a:pt x="875" y="418531"/>
                  </a:lnTo>
                  <a:cubicBezTo>
                    <a:pt x="-641" y="283570"/>
                    <a:pt x="-2158" y="148609"/>
                    <a:pt x="14523" y="0"/>
                  </a:cubicBezTo>
                  <a:close/>
                </a:path>
              </a:pathLst>
            </a:custGeom>
            <a:solidFill>
              <a:schemeClr val="l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" name="Google Shape;417;p8"/>
            <p:cNvSpPr/>
            <p:nvPr/>
          </p:nvSpPr>
          <p:spPr>
            <a:xfrm>
              <a:off x="3121265" y="4545379"/>
              <a:ext cx="154675" cy="495868"/>
            </a:xfrm>
            <a:custGeom>
              <a:avLst/>
              <a:gdLst/>
              <a:ahLst/>
              <a:cxnLst/>
              <a:rect l="l" t="t" r="r" b="b"/>
              <a:pathLst>
                <a:path w="154675" h="495868" extrusionOk="0">
                  <a:moveTo>
                    <a:pt x="145576" y="0"/>
                  </a:moveTo>
                  <a:lnTo>
                    <a:pt x="36394" y="13647"/>
                  </a:lnTo>
                  <a:lnTo>
                    <a:pt x="59141" y="95534"/>
                  </a:lnTo>
                  <a:lnTo>
                    <a:pt x="36394" y="195618"/>
                  </a:lnTo>
                  <a:lnTo>
                    <a:pt x="27296" y="286603"/>
                  </a:lnTo>
                  <a:lnTo>
                    <a:pt x="18197" y="359391"/>
                  </a:lnTo>
                  <a:lnTo>
                    <a:pt x="0" y="418531"/>
                  </a:lnTo>
                  <a:lnTo>
                    <a:pt x="22747" y="477671"/>
                  </a:lnTo>
                  <a:lnTo>
                    <a:pt x="154675" y="495868"/>
                  </a:lnTo>
                  <a:lnTo>
                    <a:pt x="145576" y="0"/>
                  </a:lnTo>
                  <a:close/>
                </a:path>
              </a:pathLst>
            </a:custGeom>
            <a:solidFill>
              <a:srgbClr val="BFBFBF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" name="Google Shape;418;p8"/>
            <p:cNvSpPr/>
            <p:nvPr/>
          </p:nvSpPr>
          <p:spPr>
            <a:xfrm>
              <a:off x="5914194" y="4588971"/>
              <a:ext cx="154675" cy="495868"/>
            </a:xfrm>
            <a:custGeom>
              <a:avLst/>
              <a:gdLst/>
              <a:ahLst/>
              <a:cxnLst/>
              <a:rect l="l" t="t" r="r" b="b"/>
              <a:pathLst>
                <a:path w="154675" h="495868" extrusionOk="0">
                  <a:moveTo>
                    <a:pt x="145576" y="0"/>
                  </a:moveTo>
                  <a:lnTo>
                    <a:pt x="36394" y="13647"/>
                  </a:lnTo>
                  <a:lnTo>
                    <a:pt x="59141" y="95534"/>
                  </a:lnTo>
                  <a:lnTo>
                    <a:pt x="36394" y="195618"/>
                  </a:lnTo>
                  <a:lnTo>
                    <a:pt x="27296" y="286603"/>
                  </a:lnTo>
                  <a:lnTo>
                    <a:pt x="18197" y="359391"/>
                  </a:lnTo>
                  <a:lnTo>
                    <a:pt x="0" y="418531"/>
                  </a:lnTo>
                  <a:lnTo>
                    <a:pt x="22747" y="477671"/>
                  </a:lnTo>
                  <a:lnTo>
                    <a:pt x="154675" y="495868"/>
                  </a:lnTo>
                  <a:lnTo>
                    <a:pt x="145576" y="0"/>
                  </a:lnTo>
                  <a:close/>
                </a:path>
              </a:pathLst>
            </a:custGeom>
            <a:solidFill>
              <a:srgbClr val="BFBFBF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" name="Google Shape;419;p8"/>
            <p:cNvSpPr/>
            <p:nvPr/>
          </p:nvSpPr>
          <p:spPr>
            <a:xfrm>
              <a:off x="5113291" y="2663476"/>
              <a:ext cx="915439" cy="2625394"/>
            </a:xfrm>
            <a:custGeom>
              <a:avLst/>
              <a:gdLst/>
              <a:ahLst/>
              <a:cxnLst/>
              <a:rect l="l" t="t" r="r" b="b"/>
              <a:pathLst>
                <a:path w="915439" h="2625394" extrusionOk="0">
                  <a:moveTo>
                    <a:pt x="0" y="0"/>
                  </a:moveTo>
                  <a:cubicBezTo>
                    <a:pt x="8414" y="41606"/>
                    <a:pt x="16829" y="83212"/>
                    <a:pt x="28049" y="106586"/>
                  </a:cubicBezTo>
                  <a:cubicBezTo>
                    <a:pt x="39269" y="129960"/>
                    <a:pt x="56098" y="129960"/>
                    <a:pt x="67318" y="140245"/>
                  </a:cubicBezTo>
                  <a:cubicBezTo>
                    <a:pt x="78538" y="150530"/>
                    <a:pt x="73863" y="158009"/>
                    <a:pt x="95367" y="168294"/>
                  </a:cubicBezTo>
                  <a:cubicBezTo>
                    <a:pt x="116871" y="178579"/>
                    <a:pt x="156139" y="182319"/>
                    <a:pt x="196343" y="201953"/>
                  </a:cubicBezTo>
                  <a:cubicBezTo>
                    <a:pt x="236547" y="221587"/>
                    <a:pt x="305735" y="239352"/>
                    <a:pt x="336589" y="286100"/>
                  </a:cubicBezTo>
                  <a:cubicBezTo>
                    <a:pt x="367443" y="332848"/>
                    <a:pt x="374922" y="439435"/>
                    <a:pt x="381467" y="482444"/>
                  </a:cubicBezTo>
                  <a:cubicBezTo>
                    <a:pt x="388012" y="525453"/>
                    <a:pt x="375857" y="544152"/>
                    <a:pt x="375857" y="544152"/>
                  </a:cubicBezTo>
                  <a:cubicBezTo>
                    <a:pt x="373987" y="564721"/>
                    <a:pt x="385208" y="577994"/>
                    <a:pt x="370248" y="605860"/>
                  </a:cubicBezTo>
                  <a:cubicBezTo>
                    <a:pt x="355289" y="633726"/>
                    <a:pt x="310409" y="690777"/>
                    <a:pt x="286100" y="711346"/>
                  </a:cubicBezTo>
                  <a:cubicBezTo>
                    <a:pt x="261791" y="731915"/>
                    <a:pt x="266465" y="723483"/>
                    <a:pt x="224392" y="729276"/>
                  </a:cubicBezTo>
                  <a:cubicBezTo>
                    <a:pt x="182319" y="735069"/>
                    <a:pt x="69188" y="733951"/>
                    <a:pt x="33659" y="746105"/>
                  </a:cubicBezTo>
                  <a:cubicBezTo>
                    <a:pt x="-1870" y="758259"/>
                    <a:pt x="12308" y="779661"/>
                    <a:pt x="11219" y="802203"/>
                  </a:cubicBezTo>
                  <a:cubicBezTo>
                    <a:pt x="10130" y="824745"/>
                    <a:pt x="16960" y="844833"/>
                    <a:pt x="27122" y="881358"/>
                  </a:cubicBezTo>
                  <a:cubicBezTo>
                    <a:pt x="37285" y="917883"/>
                    <a:pt x="54275" y="977511"/>
                    <a:pt x="72194" y="1021352"/>
                  </a:cubicBezTo>
                  <a:cubicBezTo>
                    <a:pt x="90113" y="1065193"/>
                    <a:pt x="84960" y="1141659"/>
                    <a:pt x="134635" y="1144403"/>
                  </a:cubicBezTo>
                  <a:cubicBezTo>
                    <a:pt x="184311" y="1147147"/>
                    <a:pt x="303281" y="1044215"/>
                    <a:pt x="370247" y="1037815"/>
                  </a:cubicBezTo>
                  <a:cubicBezTo>
                    <a:pt x="437213" y="1031415"/>
                    <a:pt x="491216" y="1076421"/>
                    <a:pt x="536433" y="1106002"/>
                  </a:cubicBezTo>
                  <a:cubicBezTo>
                    <a:pt x="581650" y="1135583"/>
                    <a:pt x="588841" y="1191134"/>
                    <a:pt x="641551" y="1215298"/>
                  </a:cubicBezTo>
                  <a:cubicBezTo>
                    <a:pt x="694261" y="1239463"/>
                    <a:pt x="809087" y="1225406"/>
                    <a:pt x="852692" y="1250989"/>
                  </a:cubicBezTo>
                  <a:cubicBezTo>
                    <a:pt x="896297" y="1276572"/>
                    <a:pt x="894242" y="1307581"/>
                    <a:pt x="903180" y="1368795"/>
                  </a:cubicBezTo>
                  <a:cubicBezTo>
                    <a:pt x="912118" y="1430009"/>
                    <a:pt x="923971" y="1569996"/>
                    <a:pt x="906318" y="1618276"/>
                  </a:cubicBezTo>
                  <a:cubicBezTo>
                    <a:pt x="888665" y="1666556"/>
                    <a:pt x="829314" y="1645670"/>
                    <a:pt x="797260" y="1658473"/>
                  </a:cubicBezTo>
                  <a:cubicBezTo>
                    <a:pt x="765206" y="1671276"/>
                    <a:pt x="739533" y="1683667"/>
                    <a:pt x="713992" y="1695092"/>
                  </a:cubicBezTo>
                  <a:cubicBezTo>
                    <a:pt x="688451" y="1706517"/>
                    <a:pt x="654550" y="1716984"/>
                    <a:pt x="644015" y="1727025"/>
                  </a:cubicBezTo>
                  <a:cubicBezTo>
                    <a:pt x="633480" y="1737066"/>
                    <a:pt x="650728" y="1743141"/>
                    <a:pt x="650779" y="1755338"/>
                  </a:cubicBezTo>
                  <a:cubicBezTo>
                    <a:pt x="650830" y="1767535"/>
                    <a:pt x="645564" y="1768086"/>
                    <a:pt x="644319" y="1800207"/>
                  </a:cubicBezTo>
                  <a:cubicBezTo>
                    <a:pt x="643074" y="1832328"/>
                    <a:pt x="608853" y="1910802"/>
                    <a:pt x="643306" y="1948065"/>
                  </a:cubicBezTo>
                  <a:cubicBezTo>
                    <a:pt x="677759" y="1985328"/>
                    <a:pt x="822974" y="1972534"/>
                    <a:pt x="851035" y="2023785"/>
                  </a:cubicBezTo>
                  <a:cubicBezTo>
                    <a:pt x="879096" y="2075036"/>
                    <a:pt x="846060" y="2199235"/>
                    <a:pt x="811672" y="2255571"/>
                  </a:cubicBezTo>
                  <a:cubicBezTo>
                    <a:pt x="777284" y="2311907"/>
                    <a:pt x="729092" y="2361038"/>
                    <a:pt x="644706" y="2361800"/>
                  </a:cubicBezTo>
                  <a:cubicBezTo>
                    <a:pt x="560320" y="2362562"/>
                    <a:pt x="378211" y="2216213"/>
                    <a:pt x="305354" y="2260145"/>
                  </a:cubicBezTo>
                  <a:cubicBezTo>
                    <a:pt x="232497" y="2304077"/>
                    <a:pt x="207563" y="2625394"/>
                    <a:pt x="207563" y="2625394"/>
                  </a:cubicBezTo>
                  <a:lnTo>
                    <a:pt x="237445" y="2619417"/>
                  </a:lnTo>
                  <a:lnTo>
                    <a:pt x="249398" y="2613441"/>
                  </a:lnTo>
                </a:path>
              </a:pathLst>
            </a:custGeom>
            <a:noFill/>
            <a:ln w="25400" cap="flat" cmpd="sng">
              <a:solidFill>
                <a:srgbClr val="C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" name="Google Shape;420;p8"/>
            <p:cNvSpPr/>
            <p:nvPr/>
          </p:nvSpPr>
          <p:spPr>
            <a:xfrm rot="-10183203">
              <a:off x="5856622" y="4747528"/>
              <a:ext cx="183197" cy="105731"/>
            </a:xfrm>
            <a:prstGeom prst="triangle">
              <a:avLst>
                <a:gd name="adj" fmla="val 50000"/>
              </a:avLst>
            </a:prstGeom>
            <a:solidFill>
              <a:srgbClr val="71BEC4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" name="Google Shape;421;p8"/>
            <p:cNvSpPr/>
            <p:nvPr/>
          </p:nvSpPr>
          <p:spPr>
            <a:xfrm rot="10111613">
              <a:off x="5100302" y="3634657"/>
              <a:ext cx="166706" cy="106050"/>
            </a:xfrm>
            <a:prstGeom prst="triangle">
              <a:avLst>
                <a:gd name="adj" fmla="val 50000"/>
              </a:avLst>
            </a:prstGeom>
            <a:solidFill>
              <a:srgbClr val="71BEC4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8"/>
            <p:cNvSpPr/>
            <p:nvPr/>
          </p:nvSpPr>
          <p:spPr>
            <a:xfrm rot="10246196">
              <a:off x="5397399" y="2972696"/>
              <a:ext cx="166706" cy="106050"/>
            </a:xfrm>
            <a:prstGeom prst="triangle">
              <a:avLst>
                <a:gd name="adj" fmla="val 50000"/>
              </a:avLst>
            </a:prstGeom>
            <a:solidFill>
              <a:srgbClr val="71BEC4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8"/>
            <p:cNvSpPr/>
            <p:nvPr/>
          </p:nvSpPr>
          <p:spPr>
            <a:xfrm>
              <a:off x="2286944" y="2588070"/>
              <a:ext cx="863588" cy="2625394"/>
            </a:xfrm>
            <a:custGeom>
              <a:avLst/>
              <a:gdLst/>
              <a:ahLst/>
              <a:cxnLst/>
              <a:rect l="l" t="t" r="r" b="b"/>
              <a:pathLst>
                <a:path w="863588" h="2625394" extrusionOk="0">
                  <a:moveTo>
                    <a:pt x="34423" y="0"/>
                  </a:moveTo>
                  <a:cubicBezTo>
                    <a:pt x="42837" y="41606"/>
                    <a:pt x="51252" y="83212"/>
                    <a:pt x="62472" y="106586"/>
                  </a:cubicBezTo>
                  <a:cubicBezTo>
                    <a:pt x="73692" y="129960"/>
                    <a:pt x="90521" y="129960"/>
                    <a:pt x="101741" y="140245"/>
                  </a:cubicBezTo>
                  <a:cubicBezTo>
                    <a:pt x="112961" y="150530"/>
                    <a:pt x="108286" y="158009"/>
                    <a:pt x="129790" y="168294"/>
                  </a:cubicBezTo>
                  <a:cubicBezTo>
                    <a:pt x="151294" y="178579"/>
                    <a:pt x="190562" y="182319"/>
                    <a:pt x="230766" y="201953"/>
                  </a:cubicBezTo>
                  <a:cubicBezTo>
                    <a:pt x="270970" y="221587"/>
                    <a:pt x="340158" y="239352"/>
                    <a:pt x="371012" y="286100"/>
                  </a:cubicBezTo>
                  <a:cubicBezTo>
                    <a:pt x="401866" y="332848"/>
                    <a:pt x="409345" y="439435"/>
                    <a:pt x="415890" y="482444"/>
                  </a:cubicBezTo>
                  <a:cubicBezTo>
                    <a:pt x="422435" y="525453"/>
                    <a:pt x="410280" y="544152"/>
                    <a:pt x="410280" y="544152"/>
                  </a:cubicBezTo>
                  <a:cubicBezTo>
                    <a:pt x="408410" y="564721"/>
                    <a:pt x="419631" y="577994"/>
                    <a:pt x="404671" y="605860"/>
                  </a:cubicBezTo>
                  <a:cubicBezTo>
                    <a:pt x="389712" y="633726"/>
                    <a:pt x="344832" y="690777"/>
                    <a:pt x="320523" y="711346"/>
                  </a:cubicBezTo>
                  <a:cubicBezTo>
                    <a:pt x="296214" y="731915"/>
                    <a:pt x="300888" y="723483"/>
                    <a:pt x="258815" y="729276"/>
                  </a:cubicBezTo>
                  <a:cubicBezTo>
                    <a:pt x="216742" y="735069"/>
                    <a:pt x="103611" y="733951"/>
                    <a:pt x="68082" y="746105"/>
                  </a:cubicBezTo>
                  <a:cubicBezTo>
                    <a:pt x="32553" y="758259"/>
                    <a:pt x="49382" y="777894"/>
                    <a:pt x="45642" y="802203"/>
                  </a:cubicBezTo>
                  <a:cubicBezTo>
                    <a:pt x="41902" y="826512"/>
                    <a:pt x="35480" y="855435"/>
                    <a:pt x="45642" y="891960"/>
                  </a:cubicBezTo>
                  <a:cubicBezTo>
                    <a:pt x="55805" y="928485"/>
                    <a:pt x="94462" y="981148"/>
                    <a:pt x="106617" y="1021352"/>
                  </a:cubicBezTo>
                  <a:cubicBezTo>
                    <a:pt x="118772" y="1061556"/>
                    <a:pt x="131021" y="1086149"/>
                    <a:pt x="118570" y="1133183"/>
                  </a:cubicBezTo>
                  <a:cubicBezTo>
                    <a:pt x="106119" y="1180217"/>
                    <a:pt x="51549" y="1258497"/>
                    <a:pt x="31910" y="1303556"/>
                  </a:cubicBezTo>
                  <a:cubicBezTo>
                    <a:pt x="12271" y="1348615"/>
                    <a:pt x="4097" y="1370677"/>
                    <a:pt x="736" y="1403538"/>
                  </a:cubicBezTo>
                  <a:cubicBezTo>
                    <a:pt x="-2625" y="1436399"/>
                    <a:pt x="6309" y="1477561"/>
                    <a:pt x="11746" y="1500722"/>
                  </a:cubicBezTo>
                  <a:cubicBezTo>
                    <a:pt x="17184" y="1523883"/>
                    <a:pt x="19893" y="1529793"/>
                    <a:pt x="33361" y="1542504"/>
                  </a:cubicBezTo>
                  <a:cubicBezTo>
                    <a:pt x="46830" y="1555215"/>
                    <a:pt x="74132" y="1569369"/>
                    <a:pt x="92557" y="1576986"/>
                  </a:cubicBezTo>
                  <a:cubicBezTo>
                    <a:pt x="110982" y="1584603"/>
                    <a:pt x="123682" y="1580830"/>
                    <a:pt x="143912" y="1588205"/>
                  </a:cubicBezTo>
                  <a:cubicBezTo>
                    <a:pt x="164142" y="1595580"/>
                    <a:pt x="196656" y="1600771"/>
                    <a:pt x="213937" y="1621236"/>
                  </a:cubicBezTo>
                  <a:cubicBezTo>
                    <a:pt x="231218" y="1641701"/>
                    <a:pt x="224955" y="1685853"/>
                    <a:pt x="247596" y="1710994"/>
                  </a:cubicBezTo>
                  <a:cubicBezTo>
                    <a:pt x="270237" y="1736135"/>
                    <a:pt x="305563" y="1767342"/>
                    <a:pt x="349784" y="1772082"/>
                  </a:cubicBezTo>
                  <a:cubicBezTo>
                    <a:pt x="394005" y="1776822"/>
                    <a:pt x="460305" y="1748884"/>
                    <a:pt x="512923" y="1739436"/>
                  </a:cubicBezTo>
                  <a:cubicBezTo>
                    <a:pt x="565541" y="1729988"/>
                    <a:pt x="640231" y="1686806"/>
                    <a:pt x="665490" y="1715393"/>
                  </a:cubicBezTo>
                  <a:cubicBezTo>
                    <a:pt x="690749" y="1743980"/>
                    <a:pt x="633881" y="1867143"/>
                    <a:pt x="664477" y="1910959"/>
                  </a:cubicBezTo>
                  <a:cubicBezTo>
                    <a:pt x="695073" y="1954776"/>
                    <a:pt x="821070" y="1922373"/>
                    <a:pt x="849065" y="1978292"/>
                  </a:cubicBezTo>
                  <a:cubicBezTo>
                    <a:pt x="877060" y="2034211"/>
                    <a:pt x="860771" y="2182554"/>
                    <a:pt x="832448" y="2246472"/>
                  </a:cubicBezTo>
                  <a:cubicBezTo>
                    <a:pt x="804125" y="2310390"/>
                    <a:pt x="761241" y="2359521"/>
                    <a:pt x="679129" y="2361800"/>
                  </a:cubicBezTo>
                  <a:cubicBezTo>
                    <a:pt x="597017" y="2364079"/>
                    <a:pt x="412634" y="2216213"/>
                    <a:pt x="339777" y="2260145"/>
                  </a:cubicBezTo>
                  <a:cubicBezTo>
                    <a:pt x="266920" y="2304077"/>
                    <a:pt x="241986" y="2625394"/>
                    <a:pt x="241986" y="2625394"/>
                  </a:cubicBezTo>
                  <a:lnTo>
                    <a:pt x="271868" y="2619417"/>
                  </a:lnTo>
                  <a:lnTo>
                    <a:pt x="283821" y="2613441"/>
                  </a:lnTo>
                </a:path>
              </a:pathLst>
            </a:custGeom>
            <a:noFill/>
            <a:ln w="25400" cap="flat" cmpd="sng">
              <a:solidFill>
                <a:srgbClr val="C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highlight>
                  <a:srgbClr val="000000"/>
                </a:highlight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8"/>
            <p:cNvSpPr/>
            <p:nvPr/>
          </p:nvSpPr>
          <p:spPr>
            <a:xfrm rot="10800000">
              <a:off x="3059130" y="4632686"/>
              <a:ext cx="166706" cy="106050"/>
            </a:xfrm>
            <a:prstGeom prst="triangle">
              <a:avLst>
                <a:gd name="adj" fmla="val 50000"/>
              </a:avLst>
            </a:prstGeom>
            <a:solidFill>
              <a:srgbClr val="71BEC4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" name="Google Shape;425;p8"/>
            <p:cNvSpPr/>
            <p:nvPr/>
          </p:nvSpPr>
          <p:spPr>
            <a:xfrm rot="-9086445">
              <a:off x="2318811" y="3665062"/>
              <a:ext cx="166706" cy="106050"/>
            </a:xfrm>
            <a:prstGeom prst="triangle">
              <a:avLst>
                <a:gd name="adj" fmla="val 50000"/>
              </a:avLst>
            </a:prstGeom>
            <a:solidFill>
              <a:srgbClr val="71BEC4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6" name="Google Shape;426;p8"/>
            <p:cNvSpPr/>
            <p:nvPr/>
          </p:nvSpPr>
          <p:spPr>
            <a:xfrm rot="10246196">
              <a:off x="2605475" y="2897290"/>
              <a:ext cx="166706" cy="106050"/>
            </a:xfrm>
            <a:prstGeom prst="triangle">
              <a:avLst>
                <a:gd name="adj" fmla="val 50000"/>
              </a:avLst>
            </a:prstGeom>
            <a:solidFill>
              <a:srgbClr val="71BEC4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7" name="Google Shape;427;p8"/>
            <p:cNvSpPr/>
            <p:nvPr/>
          </p:nvSpPr>
          <p:spPr>
            <a:xfrm>
              <a:off x="5805506" y="2688661"/>
              <a:ext cx="253269" cy="174328"/>
            </a:xfrm>
            <a:custGeom>
              <a:avLst/>
              <a:gdLst/>
              <a:ahLst/>
              <a:cxnLst/>
              <a:rect l="l" t="t" r="r" b="b"/>
              <a:pathLst>
                <a:path w="253269" h="174328" extrusionOk="0">
                  <a:moveTo>
                    <a:pt x="0" y="0"/>
                  </a:moveTo>
                  <a:lnTo>
                    <a:pt x="249980" y="6579"/>
                  </a:lnTo>
                  <a:cubicBezTo>
                    <a:pt x="251076" y="62495"/>
                    <a:pt x="252173" y="118412"/>
                    <a:pt x="253269" y="174328"/>
                  </a:cubicBezTo>
                  <a:lnTo>
                    <a:pt x="197352" y="148015"/>
                  </a:lnTo>
                  <a:lnTo>
                    <a:pt x="111833" y="128279"/>
                  </a:lnTo>
                  <a:lnTo>
                    <a:pt x="39470" y="118412"/>
                  </a:lnTo>
                  <a:lnTo>
                    <a:pt x="36181" y="624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428" name="Google Shape;428;p8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5346542" y="3954382"/>
              <a:ext cx="644077" cy="30575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9" name="Google Shape;429;p8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3870668" y="3909027"/>
              <a:ext cx="679903" cy="291387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430" name="Google Shape;430;p8"/>
            <p:cNvCxnSpPr>
              <a:endCxn id="415" idx="13"/>
            </p:cNvCxnSpPr>
            <p:nvPr/>
          </p:nvCxnSpPr>
          <p:spPr>
            <a:xfrm>
              <a:off x="4511860" y="4102016"/>
              <a:ext cx="537600" cy="483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pic>
          <p:nvPicPr>
            <p:cNvPr id="431" name="Google Shape;431;p8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4553445" y="5485214"/>
              <a:ext cx="346351" cy="388918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432" name="Google Shape;432;p8"/>
            <p:cNvCxnSpPr/>
            <p:nvPr/>
          </p:nvCxnSpPr>
          <p:spPr>
            <a:xfrm rot="10800000">
              <a:off x="4714961" y="5255026"/>
              <a:ext cx="9140" cy="323056"/>
            </a:xfrm>
            <a:prstGeom prst="straightConnector1">
              <a:avLst/>
            </a:prstGeom>
            <a:noFill/>
            <a:ln w="158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433" name="Google Shape;433;p8"/>
            <p:cNvSpPr txBox="1"/>
            <p:nvPr/>
          </p:nvSpPr>
          <p:spPr>
            <a:xfrm>
              <a:off x="1914660" y="1828756"/>
              <a:ext cx="1463606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Saturated soil</a:t>
              </a:r>
              <a:endParaRPr/>
            </a:p>
          </p:txBody>
        </p:sp>
        <p:sp>
          <p:nvSpPr>
            <p:cNvPr id="434" name="Google Shape;434;p8"/>
            <p:cNvSpPr txBox="1"/>
            <p:nvPr/>
          </p:nvSpPr>
          <p:spPr>
            <a:xfrm>
              <a:off x="4687755" y="1828756"/>
              <a:ext cx="1716880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Unsaturated soil</a:t>
              </a:r>
              <a:endParaRPr/>
            </a:p>
          </p:txBody>
        </p:sp>
      </p:grpSp>
      <p:sp>
        <p:nvSpPr>
          <p:cNvPr id="435" name="Google Shape;435;p8"/>
          <p:cNvSpPr txBox="1">
            <a:spLocks noGrp="1"/>
          </p:cNvSpPr>
          <p:nvPr>
            <p:ph type="title"/>
          </p:nvPr>
        </p:nvSpPr>
        <p:spPr>
          <a:xfrm>
            <a:off x="609600" y="609601"/>
            <a:ext cx="10972800" cy="808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Archie’s second law</a:t>
            </a:r>
            <a:endParaRPr/>
          </a:p>
        </p:txBody>
      </p:sp>
      <p:pic>
        <p:nvPicPr>
          <p:cNvPr id="436" name="Google Shape;436;p8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096000" y="60992"/>
            <a:ext cx="5943600" cy="44577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7" name="Google Shape;437;p8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1430000" y="6096000"/>
            <a:ext cx="609600" cy="609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2" name="Google Shape;442;p9"/>
          <p:cNvGrpSpPr/>
          <p:nvPr/>
        </p:nvGrpSpPr>
        <p:grpSpPr>
          <a:xfrm>
            <a:off x="7048499" y="1945808"/>
            <a:ext cx="4305301" cy="3980723"/>
            <a:chOff x="3390899" y="1700530"/>
            <a:chExt cx="3648156" cy="3373120"/>
          </a:xfrm>
        </p:grpSpPr>
        <p:pic>
          <p:nvPicPr>
            <p:cNvPr id="443" name="Google Shape;443;p9"/>
            <p:cNvPicPr preferRelativeResize="0"/>
            <p:nvPr/>
          </p:nvPicPr>
          <p:blipFill rotWithShape="1">
            <a:blip r:embed="rId3">
              <a:alphaModFix/>
            </a:blip>
            <a:srcRect l="50000"/>
            <a:stretch/>
          </p:blipFill>
          <p:spPr>
            <a:xfrm>
              <a:off x="3390899" y="1700530"/>
              <a:ext cx="3648156" cy="33731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44" name="Google Shape;444;p9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4210049" y="4043363"/>
              <a:ext cx="1247775" cy="4572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pic>
      </p:grpSp>
      <p:sp>
        <p:nvSpPr>
          <p:cNvPr id="445" name="Google Shape;445;p9"/>
          <p:cNvSpPr txBox="1"/>
          <p:nvPr/>
        </p:nvSpPr>
        <p:spPr>
          <a:xfrm>
            <a:off x="838200" y="2210447"/>
            <a:ext cx="5534025" cy="27699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Archie’s 2</a:t>
            </a:r>
            <a:r>
              <a:rPr lang="en-US" sz="2400" baseline="30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nd</a:t>
            </a: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law for different values of the saturation exponent </a:t>
            </a:r>
            <a:r>
              <a:rPr lang="en-US" sz="2400" i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r>
              <a:rPr lang="en-US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Expressed as a resistivity saturation index </a:t>
            </a:r>
            <a:r>
              <a:rPr lang="en-US" sz="1800" i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lang="en-US" sz="1800" i="1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(ratio of resistivity of an unsaturated soil to the resistivity at saturation).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Higher values of </a:t>
            </a:r>
            <a:r>
              <a:rPr lang="en-US" sz="18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reflect poorer connectivity of the  pores due to the replacement of water by air </a:t>
            </a:r>
            <a:endParaRPr/>
          </a:p>
        </p:txBody>
      </p:sp>
      <p:sp>
        <p:nvSpPr>
          <p:cNvPr id="446" name="Google Shape;446;p9"/>
          <p:cNvSpPr txBox="1">
            <a:spLocks noGrp="1"/>
          </p:cNvSpPr>
          <p:nvPr>
            <p:ph type="title"/>
          </p:nvPr>
        </p:nvSpPr>
        <p:spPr>
          <a:xfrm>
            <a:off x="609600" y="609601"/>
            <a:ext cx="10972800" cy="808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Form of Archie’s 2</a:t>
            </a:r>
            <a:r>
              <a:rPr lang="en-US" baseline="30000"/>
              <a:t>nd</a:t>
            </a:r>
            <a:r>
              <a:rPr lang="en-US"/>
              <a:t> law</a:t>
            </a:r>
            <a:endParaRPr/>
          </a:p>
        </p:txBody>
      </p:sp>
      <p:pic>
        <p:nvPicPr>
          <p:cNvPr id="447" name="Google Shape;447;p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096000" y="60992"/>
            <a:ext cx="5943600" cy="44577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8" name="Google Shape;448;p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430000" y="6096000"/>
            <a:ext cx="609600" cy="609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3" name="Google Shape;453;p10"/>
          <p:cNvPicPr preferRelativeResize="0"/>
          <p:nvPr/>
        </p:nvPicPr>
        <p:blipFill rotWithShape="1">
          <a:blip r:embed="rId3">
            <a:alphaModFix/>
          </a:blip>
          <a:srcRect l="24061" t="13167" r="33406"/>
          <a:stretch/>
        </p:blipFill>
        <p:spPr>
          <a:xfrm>
            <a:off x="722045" y="1468531"/>
            <a:ext cx="4386799" cy="4564050"/>
          </a:xfrm>
          <a:prstGeom prst="rect">
            <a:avLst/>
          </a:prstGeom>
          <a:noFill/>
          <a:ln>
            <a:noFill/>
          </a:ln>
        </p:spPr>
      </p:pic>
      <p:sp>
        <p:nvSpPr>
          <p:cNvPr id="454" name="Google Shape;454;p10"/>
          <p:cNvSpPr txBox="1"/>
          <p:nvPr/>
        </p:nvSpPr>
        <p:spPr>
          <a:xfrm>
            <a:off x="6580585" y="1120459"/>
            <a:ext cx="5117910" cy="2585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Archie’s Law neglects a second pathway for ionic conduction in the electrical double layer (EDL) that forms at the soil mineral-pore fluid interface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commonly referred to as </a:t>
            </a:r>
            <a:r>
              <a:rPr lang="en-US" sz="1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surface conduction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u="sng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Conduction through the pore fluid and along the mineral surface is commonly assumed to be in parallel:</a:t>
            </a:r>
            <a:endParaRPr/>
          </a:p>
        </p:txBody>
      </p:sp>
      <p:sp>
        <p:nvSpPr>
          <p:cNvPr id="455" name="Google Shape;455;p10"/>
          <p:cNvSpPr txBox="1"/>
          <p:nvPr/>
        </p:nvSpPr>
        <p:spPr>
          <a:xfrm rot="-5400000">
            <a:off x="3971502" y="4909693"/>
            <a:ext cx="202756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Electrical double layer (EDL)</a:t>
            </a:r>
            <a:endParaRPr/>
          </a:p>
        </p:txBody>
      </p:sp>
      <p:pic>
        <p:nvPicPr>
          <p:cNvPr id="456" name="Google Shape;456;p10"/>
          <p:cNvPicPr preferRelativeResize="0"/>
          <p:nvPr/>
        </p:nvPicPr>
        <p:blipFill rotWithShape="1">
          <a:blip r:embed="rId3">
            <a:alphaModFix/>
          </a:blip>
          <a:srcRect l="353" t="48093" r="77712" b="25162"/>
          <a:stretch/>
        </p:blipFill>
        <p:spPr>
          <a:xfrm>
            <a:off x="8318665" y="4591128"/>
            <a:ext cx="2262323" cy="1405720"/>
          </a:xfrm>
          <a:prstGeom prst="rect">
            <a:avLst/>
          </a:prstGeom>
          <a:noFill/>
          <a:ln>
            <a:noFill/>
          </a:ln>
        </p:spPr>
      </p:pic>
      <p:sp>
        <p:nvSpPr>
          <p:cNvPr id="457" name="Google Shape;457;p10"/>
          <p:cNvSpPr txBox="1"/>
          <p:nvPr/>
        </p:nvSpPr>
        <p:spPr>
          <a:xfrm>
            <a:off x="7789259" y="6062448"/>
            <a:ext cx="3507475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Resistance to current flow along surface</a:t>
            </a:r>
            <a:endParaRPr/>
          </a:p>
        </p:txBody>
      </p:sp>
      <p:sp>
        <p:nvSpPr>
          <p:cNvPr id="458" name="Google Shape;458;p10"/>
          <p:cNvSpPr txBox="1"/>
          <p:nvPr/>
        </p:nvSpPr>
        <p:spPr>
          <a:xfrm>
            <a:off x="8082395" y="3965089"/>
            <a:ext cx="273486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Resistance to current flow through pore fluid</a:t>
            </a:r>
            <a:endParaRPr/>
          </a:p>
        </p:txBody>
      </p:sp>
      <p:sp>
        <p:nvSpPr>
          <p:cNvPr id="459" name="Google Shape;459;p10"/>
          <p:cNvSpPr txBox="1">
            <a:spLocks noGrp="1"/>
          </p:cNvSpPr>
          <p:nvPr>
            <p:ph type="title"/>
          </p:nvPr>
        </p:nvSpPr>
        <p:spPr>
          <a:xfrm>
            <a:off x="609600" y="609601"/>
            <a:ext cx="10972800" cy="808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Surface conduction</a:t>
            </a:r>
            <a:endParaRPr/>
          </a:p>
        </p:txBody>
      </p:sp>
      <p:sp>
        <p:nvSpPr>
          <p:cNvPr id="460" name="Google Shape;460;p10"/>
          <p:cNvSpPr txBox="1"/>
          <p:nvPr/>
        </p:nvSpPr>
        <p:spPr>
          <a:xfrm>
            <a:off x="0" y="6211669"/>
            <a:ext cx="7457362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Source: Binley and Slater, 2020, </a:t>
            </a:r>
            <a:r>
              <a:rPr lang="en-US" sz="16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Resistivity and induced polarization: theory and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applications to the near-surface Earth,</a:t>
            </a: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In Press</a:t>
            </a:r>
            <a:r>
              <a:rPr lang="en-US" sz="16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pic>
        <p:nvPicPr>
          <p:cNvPr id="461" name="Google Shape;461;p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96000" y="60992"/>
            <a:ext cx="5943600" cy="44577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2" name="Google Shape;462;p1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430000" y="6096000"/>
            <a:ext cx="609600" cy="609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11"/>
          <p:cNvSpPr txBox="1">
            <a:spLocks noGrp="1"/>
          </p:cNvSpPr>
          <p:nvPr>
            <p:ph type="title"/>
          </p:nvPr>
        </p:nvSpPr>
        <p:spPr>
          <a:xfrm>
            <a:off x="549002" y="17342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Controls on surface conduction</a:t>
            </a:r>
            <a:endParaRPr/>
          </a:p>
        </p:txBody>
      </p:sp>
      <p:sp>
        <p:nvSpPr>
          <p:cNvPr id="468" name="Google Shape;468;p11"/>
          <p:cNvSpPr txBox="1">
            <a:spLocks noGrp="1"/>
          </p:cNvSpPr>
          <p:nvPr>
            <p:ph type="body" idx="1"/>
          </p:nvPr>
        </p:nvSpPr>
        <p:spPr>
          <a:xfrm>
            <a:off x="839788" y="1278827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5F5F5F"/>
              </a:buClr>
              <a:buSzPts val="2800"/>
              <a:buFont typeface="Arial"/>
              <a:buNone/>
            </a:pPr>
            <a:r>
              <a:rPr lang="en-US" sz="2800"/>
              <a:t>Key soil properties</a:t>
            </a:r>
            <a:endParaRPr/>
          </a:p>
        </p:txBody>
      </p:sp>
      <p:sp>
        <p:nvSpPr>
          <p:cNvPr id="469" name="Google Shape;469;p11"/>
          <p:cNvSpPr txBox="1">
            <a:spLocks noGrp="1"/>
          </p:cNvSpPr>
          <p:nvPr>
            <p:ph type="body" idx="2"/>
          </p:nvPr>
        </p:nvSpPr>
        <p:spPr>
          <a:xfrm>
            <a:off x="898944" y="2417016"/>
            <a:ext cx="4095977" cy="1530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189" lvl="0" indent="-457189" algn="l" rtl="0">
              <a:spcBef>
                <a:spcPts val="0"/>
              </a:spcBef>
              <a:spcAft>
                <a:spcPts val="0"/>
              </a:spcAft>
              <a:buClr>
                <a:srgbClr val="5F5F5F"/>
              </a:buClr>
              <a:buSzPts val="3200"/>
              <a:buFont typeface="Arial"/>
              <a:buChar char="•"/>
            </a:pPr>
            <a:r>
              <a:rPr lang="en-US" u="sng"/>
              <a:t>Surface area</a:t>
            </a:r>
            <a:endParaRPr/>
          </a:p>
          <a:p>
            <a:pPr marL="457189" lvl="0" indent="-457189" algn="l" rtl="0">
              <a:spcBef>
                <a:spcPts val="640"/>
              </a:spcBef>
              <a:spcAft>
                <a:spcPts val="0"/>
              </a:spcAft>
              <a:buClr>
                <a:srgbClr val="5F5F5F"/>
              </a:buClr>
              <a:buSzPts val="3200"/>
              <a:buFont typeface="Arial"/>
              <a:buChar char="•"/>
            </a:pPr>
            <a:r>
              <a:rPr lang="en-US"/>
              <a:t>Mineral surface chemistry</a:t>
            </a:r>
            <a:endParaRPr/>
          </a:p>
        </p:txBody>
      </p:sp>
      <p:grpSp>
        <p:nvGrpSpPr>
          <p:cNvPr id="470" name="Google Shape;470;p11"/>
          <p:cNvGrpSpPr/>
          <p:nvPr/>
        </p:nvGrpSpPr>
        <p:grpSpPr>
          <a:xfrm>
            <a:off x="5418162" y="1127462"/>
            <a:ext cx="6354156" cy="5119753"/>
            <a:chOff x="2408540" y="1700601"/>
            <a:chExt cx="6719259" cy="5413926"/>
          </a:xfrm>
        </p:grpSpPr>
        <p:sp>
          <p:nvSpPr>
            <p:cNvPr id="471" name="Google Shape;471;p11"/>
            <p:cNvSpPr/>
            <p:nvPr/>
          </p:nvSpPr>
          <p:spPr>
            <a:xfrm>
              <a:off x="4891377" y="4549149"/>
              <a:ext cx="119269" cy="135172"/>
            </a:xfrm>
            <a:prstGeom prst="ellipse">
              <a:avLst/>
            </a:prstGeom>
            <a:solidFill>
              <a:schemeClr val="accent1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" name="Google Shape;472;p11"/>
            <p:cNvSpPr/>
            <p:nvPr/>
          </p:nvSpPr>
          <p:spPr>
            <a:xfrm>
              <a:off x="4980169" y="4765159"/>
              <a:ext cx="119269" cy="135172"/>
            </a:xfrm>
            <a:prstGeom prst="ellipse">
              <a:avLst/>
            </a:prstGeom>
            <a:solidFill>
              <a:schemeClr val="accent1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" name="Google Shape;473;p11"/>
            <p:cNvSpPr/>
            <p:nvPr/>
          </p:nvSpPr>
          <p:spPr>
            <a:xfrm>
              <a:off x="4844994" y="4781062"/>
              <a:ext cx="119269" cy="135172"/>
            </a:xfrm>
            <a:prstGeom prst="ellipse">
              <a:avLst/>
            </a:prstGeom>
            <a:solidFill>
              <a:schemeClr val="accent1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" name="Google Shape;474;p11"/>
            <p:cNvSpPr/>
            <p:nvPr/>
          </p:nvSpPr>
          <p:spPr>
            <a:xfrm>
              <a:off x="6482964" y="3977980"/>
              <a:ext cx="119269" cy="135172"/>
            </a:xfrm>
            <a:prstGeom prst="ellipse">
              <a:avLst/>
            </a:prstGeom>
            <a:solidFill>
              <a:schemeClr val="accent1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5" name="Google Shape;475;p11"/>
            <p:cNvSpPr/>
            <p:nvPr/>
          </p:nvSpPr>
          <p:spPr>
            <a:xfrm>
              <a:off x="6506817" y="3628125"/>
              <a:ext cx="119269" cy="135172"/>
            </a:xfrm>
            <a:prstGeom prst="ellipse">
              <a:avLst/>
            </a:prstGeom>
            <a:solidFill>
              <a:schemeClr val="accent1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11"/>
            <p:cNvSpPr/>
            <p:nvPr/>
          </p:nvSpPr>
          <p:spPr>
            <a:xfrm>
              <a:off x="7015702" y="3834857"/>
              <a:ext cx="119269" cy="135172"/>
            </a:xfrm>
            <a:prstGeom prst="ellipse">
              <a:avLst/>
            </a:prstGeom>
            <a:solidFill>
              <a:schemeClr val="accent1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11"/>
            <p:cNvSpPr/>
            <p:nvPr/>
          </p:nvSpPr>
          <p:spPr>
            <a:xfrm>
              <a:off x="7015700" y="3644025"/>
              <a:ext cx="119269" cy="135172"/>
            </a:xfrm>
            <a:prstGeom prst="ellipse">
              <a:avLst/>
            </a:prstGeom>
            <a:solidFill>
              <a:schemeClr val="accent1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8" name="Google Shape;478;p11"/>
            <p:cNvSpPr/>
            <p:nvPr/>
          </p:nvSpPr>
          <p:spPr>
            <a:xfrm>
              <a:off x="7381463" y="3564513"/>
              <a:ext cx="119269" cy="135172"/>
            </a:xfrm>
            <a:prstGeom prst="ellipse">
              <a:avLst/>
            </a:prstGeom>
            <a:solidFill>
              <a:schemeClr val="accent1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" name="Google Shape;479;p11"/>
            <p:cNvSpPr/>
            <p:nvPr/>
          </p:nvSpPr>
          <p:spPr>
            <a:xfrm>
              <a:off x="7525912" y="2992018"/>
              <a:ext cx="119269" cy="135172"/>
            </a:xfrm>
            <a:prstGeom prst="ellipse">
              <a:avLst/>
            </a:prstGeom>
            <a:solidFill>
              <a:schemeClr val="accent1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" name="Google Shape;480;p11"/>
            <p:cNvSpPr/>
            <p:nvPr/>
          </p:nvSpPr>
          <p:spPr>
            <a:xfrm>
              <a:off x="7869144" y="3144418"/>
              <a:ext cx="119269" cy="135172"/>
            </a:xfrm>
            <a:prstGeom prst="ellipse">
              <a:avLst/>
            </a:prstGeom>
            <a:solidFill>
              <a:schemeClr val="accent1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" name="Google Shape;481;p11"/>
            <p:cNvSpPr/>
            <p:nvPr/>
          </p:nvSpPr>
          <p:spPr>
            <a:xfrm>
              <a:off x="7878420" y="2986716"/>
              <a:ext cx="119269" cy="135172"/>
            </a:xfrm>
            <a:prstGeom prst="ellipse">
              <a:avLst/>
            </a:prstGeom>
            <a:solidFill>
              <a:schemeClr val="accent1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11"/>
            <p:cNvSpPr/>
            <p:nvPr/>
          </p:nvSpPr>
          <p:spPr>
            <a:xfrm>
              <a:off x="8156715" y="2605051"/>
              <a:ext cx="119269" cy="135172"/>
            </a:xfrm>
            <a:prstGeom prst="ellipse">
              <a:avLst/>
            </a:prstGeom>
            <a:solidFill>
              <a:schemeClr val="accent1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483" name="Google Shape;483;p11"/>
            <p:cNvCxnSpPr/>
            <p:nvPr/>
          </p:nvCxnSpPr>
          <p:spPr>
            <a:xfrm rot="10800000" flipH="1">
              <a:off x="3969025" y="2720350"/>
              <a:ext cx="4357315" cy="2973787"/>
            </a:xfrm>
            <a:prstGeom prst="straightConnector1">
              <a:avLst/>
            </a:prstGeom>
            <a:noFill/>
            <a:ln w="31750" cap="flat" cmpd="sng">
              <a:solidFill>
                <a:schemeClr val="dk1"/>
              </a:solidFill>
              <a:prstDash val="dash"/>
              <a:round/>
              <a:headEnd type="none" w="sm" len="sm"/>
              <a:tailEnd type="none" w="sm" len="sm"/>
            </a:ln>
          </p:spPr>
        </p:cxnSp>
        <p:sp>
          <p:nvSpPr>
            <p:cNvPr id="484" name="Google Shape;484;p11"/>
            <p:cNvSpPr/>
            <p:nvPr/>
          </p:nvSpPr>
          <p:spPr>
            <a:xfrm>
              <a:off x="3491947" y="1853022"/>
              <a:ext cx="5208105" cy="4410942"/>
            </a:xfrm>
            <a:prstGeom prst="rect">
              <a:avLst/>
            </a:prstGeom>
            <a:noFill/>
            <a:ln w="476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485" name="Google Shape;485;p11"/>
            <p:cNvCxnSpPr/>
            <p:nvPr/>
          </p:nvCxnSpPr>
          <p:spPr>
            <a:xfrm rot="10800000">
              <a:off x="3483996" y="2772027"/>
              <a:ext cx="214685" cy="0"/>
            </a:xfrm>
            <a:prstGeom prst="straightConnector1">
              <a:avLst/>
            </a:prstGeom>
            <a:noFill/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86" name="Google Shape;486;p11"/>
            <p:cNvCxnSpPr/>
            <p:nvPr/>
          </p:nvCxnSpPr>
          <p:spPr>
            <a:xfrm rot="10800000">
              <a:off x="3509177" y="3640044"/>
              <a:ext cx="214685" cy="0"/>
            </a:xfrm>
            <a:prstGeom prst="straightConnector1">
              <a:avLst/>
            </a:prstGeom>
            <a:noFill/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87" name="Google Shape;487;p11"/>
            <p:cNvCxnSpPr/>
            <p:nvPr/>
          </p:nvCxnSpPr>
          <p:spPr>
            <a:xfrm rot="10800000">
              <a:off x="3517128" y="4530589"/>
              <a:ext cx="214685" cy="0"/>
            </a:xfrm>
            <a:prstGeom prst="straightConnector1">
              <a:avLst/>
            </a:prstGeom>
            <a:noFill/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88" name="Google Shape;488;p11"/>
            <p:cNvCxnSpPr/>
            <p:nvPr/>
          </p:nvCxnSpPr>
          <p:spPr>
            <a:xfrm rot="10800000">
              <a:off x="3493273" y="5397281"/>
              <a:ext cx="214685" cy="0"/>
            </a:xfrm>
            <a:prstGeom prst="straightConnector1">
              <a:avLst/>
            </a:prstGeom>
            <a:noFill/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89" name="Google Shape;489;p11"/>
            <p:cNvCxnSpPr/>
            <p:nvPr/>
          </p:nvCxnSpPr>
          <p:spPr>
            <a:xfrm rot="10800000">
              <a:off x="3509178" y="6271925"/>
              <a:ext cx="214685" cy="0"/>
            </a:xfrm>
            <a:prstGeom prst="straightConnector1">
              <a:avLst/>
            </a:prstGeom>
            <a:noFill/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90" name="Google Shape;490;p11"/>
            <p:cNvCxnSpPr/>
            <p:nvPr/>
          </p:nvCxnSpPr>
          <p:spPr>
            <a:xfrm rot="-5400000">
              <a:off x="4703201" y="6167234"/>
              <a:ext cx="214685" cy="0"/>
            </a:xfrm>
            <a:prstGeom prst="straightConnector1">
              <a:avLst/>
            </a:prstGeom>
            <a:noFill/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91" name="Google Shape;491;p11"/>
            <p:cNvCxnSpPr/>
            <p:nvPr/>
          </p:nvCxnSpPr>
          <p:spPr>
            <a:xfrm rot="-5400000">
              <a:off x="5992639" y="6167234"/>
              <a:ext cx="214685" cy="0"/>
            </a:xfrm>
            <a:prstGeom prst="straightConnector1">
              <a:avLst/>
            </a:prstGeom>
            <a:noFill/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92" name="Google Shape;492;p11"/>
            <p:cNvCxnSpPr/>
            <p:nvPr/>
          </p:nvCxnSpPr>
          <p:spPr>
            <a:xfrm rot="-5400000">
              <a:off x="7304602" y="6167234"/>
              <a:ext cx="214685" cy="0"/>
            </a:xfrm>
            <a:prstGeom prst="straightConnector1">
              <a:avLst/>
            </a:prstGeom>
            <a:noFill/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493" name="Google Shape;493;p11"/>
            <p:cNvSpPr txBox="1"/>
            <p:nvPr/>
          </p:nvSpPr>
          <p:spPr>
            <a:xfrm>
              <a:off x="4533368" y="6292388"/>
              <a:ext cx="680341" cy="4741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10</a:t>
              </a:r>
              <a:r>
                <a:rPr lang="en-US" sz="2400" baseline="30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-1</a:t>
              </a:r>
              <a:endParaRPr/>
            </a:p>
          </p:txBody>
        </p:sp>
        <p:sp>
          <p:nvSpPr>
            <p:cNvPr id="494" name="Google Shape;494;p11"/>
            <p:cNvSpPr txBox="1"/>
            <p:nvPr/>
          </p:nvSpPr>
          <p:spPr>
            <a:xfrm>
              <a:off x="5950024" y="6230103"/>
              <a:ext cx="349392" cy="4741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sz="2400" baseline="30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11"/>
            <p:cNvSpPr txBox="1"/>
            <p:nvPr/>
          </p:nvSpPr>
          <p:spPr>
            <a:xfrm>
              <a:off x="7134769" y="6253957"/>
              <a:ext cx="509104" cy="4741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10</a:t>
              </a:r>
              <a:endParaRPr sz="2400" baseline="30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6" name="Google Shape;496;p11"/>
            <p:cNvSpPr txBox="1"/>
            <p:nvPr/>
          </p:nvSpPr>
          <p:spPr>
            <a:xfrm>
              <a:off x="8511671" y="6271186"/>
              <a:ext cx="616127" cy="4741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10</a:t>
              </a:r>
              <a:r>
                <a:rPr lang="en-US" sz="2400" baseline="30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/>
            </a:p>
          </p:txBody>
        </p:sp>
        <p:sp>
          <p:nvSpPr>
            <p:cNvPr id="497" name="Google Shape;497;p11"/>
            <p:cNvSpPr txBox="1"/>
            <p:nvPr/>
          </p:nvSpPr>
          <p:spPr>
            <a:xfrm>
              <a:off x="3255911" y="6253957"/>
              <a:ext cx="680341" cy="4741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10</a:t>
              </a:r>
              <a:r>
                <a:rPr lang="en-US" sz="2400" baseline="30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-2</a:t>
              </a:r>
              <a:endParaRPr/>
            </a:p>
          </p:txBody>
        </p:sp>
        <p:sp>
          <p:nvSpPr>
            <p:cNvPr id="498" name="Google Shape;498;p11"/>
            <p:cNvSpPr txBox="1"/>
            <p:nvPr/>
          </p:nvSpPr>
          <p:spPr>
            <a:xfrm>
              <a:off x="2811828" y="1700601"/>
              <a:ext cx="680341" cy="4741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10</a:t>
              </a:r>
              <a:r>
                <a:rPr lang="en-US" sz="2400" baseline="30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-1</a:t>
              </a:r>
              <a:endParaRPr/>
            </a:p>
          </p:txBody>
        </p:sp>
        <p:sp>
          <p:nvSpPr>
            <p:cNvPr id="499" name="Google Shape;499;p11"/>
            <p:cNvSpPr txBox="1"/>
            <p:nvPr/>
          </p:nvSpPr>
          <p:spPr>
            <a:xfrm>
              <a:off x="2754644" y="2541538"/>
              <a:ext cx="680341" cy="4741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10</a:t>
              </a:r>
              <a:r>
                <a:rPr lang="en-US" sz="2400" baseline="30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-2</a:t>
              </a:r>
              <a:endParaRPr/>
            </a:p>
          </p:txBody>
        </p:sp>
        <p:sp>
          <p:nvSpPr>
            <p:cNvPr id="500" name="Google Shape;500;p11"/>
            <p:cNvSpPr txBox="1"/>
            <p:nvPr/>
          </p:nvSpPr>
          <p:spPr>
            <a:xfrm>
              <a:off x="2818600" y="3451507"/>
              <a:ext cx="680341" cy="4741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10</a:t>
              </a:r>
              <a:r>
                <a:rPr lang="en-US" sz="2400" baseline="30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-3</a:t>
              </a:r>
              <a:endParaRPr/>
            </a:p>
          </p:txBody>
        </p:sp>
        <p:sp>
          <p:nvSpPr>
            <p:cNvPr id="501" name="Google Shape;501;p11"/>
            <p:cNvSpPr txBox="1"/>
            <p:nvPr/>
          </p:nvSpPr>
          <p:spPr>
            <a:xfrm>
              <a:off x="2776971" y="4361895"/>
              <a:ext cx="680341" cy="4741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10</a:t>
              </a:r>
              <a:r>
                <a:rPr lang="en-US" sz="2400" baseline="30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-4</a:t>
              </a:r>
              <a:endParaRPr/>
            </a:p>
          </p:txBody>
        </p:sp>
        <p:sp>
          <p:nvSpPr>
            <p:cNvPr id="502" name="Google Shape;502;p11"/>
            <p:cNvSpPr txBox="1"/>
            <p:nvPr/>
          </p:nvSpPr>
          <p:spPr>
            <a:xfrm>
              <a:off x="2818600" y="5214334"/>
              <a:ext cx="680341" cy="4741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10</a:t>
              </a:r>
              <a:r>
                <a:rPr lang="en-US" sz="2400" baseline="30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-5</a:t>
              </a:r>
              <a:endParaRPr/>
            </a:p>
          </p:txBody>
        </p:sp>
        <p:pic>
          <p:nvPicPr>
            <p:cNvPr id="503" name="Google Shape;503;p1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496825" y="6640330"/>
              <a:ext cx="1422589" cy="47419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04" name="Google Shape;504;p11"/>
            <p:cNvSpPr txBox="1"/>
            <p:nvPr/>
          </p:nvSpPr>
          <p:spPr>
            <a:xfrm rot="-5400000">
              <a:off x="1680950" y="3886026"/>
              <a:ext cx="1866150" cy="41097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i="1">
                  <a:solidFill>
                    <a:schemeClr val="dk1"/>
                  </a:solidFill>
                  <a:latin typeface="Noto Sans Symbols"/>
                  <a:ea typeface="Noto Sans Symbols"/>
                  <a:cs typeface="Noto Sans Symbols"/>
                  <a:sym typeface="Noto Sans Symbols"/>
                </a:rPr>
                <a:t>σ</a:t>
              </a:r>
              <a:r>
                <a:rPr lang="en-US" sz="2000" i="1" baseline="-250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surf</a:t>
              </a:r>
              <a:r>
                <a:rPr lang="en-US" sz="2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 (S/m)</a:t>
              </a:r>
              <a:endParaRPr/>
            </a:p>
          </p:txBody>
        </p:sp>
      </p:grpSp>
      <p:sp>
        <p:nvSpPr>
          <p:cNvPr id="505" name="Google Shape;505;p11"/>
          <p:cNvSpPr txBox="1"/>
          <p:nvPr/>
        </p:nvSpPr>
        <p:spPr>
          <a:xfrm>
            <a:off x="825461" y="5607940"/>
            <a:ext cx="389792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i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</a:t>
            </a:r>
            <a:r>
              <a:rPr lang="en-US" sz="2000" i="1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por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= surface area to pore volume ratio</a:t>
            </a:r>
            <a:endParaRPr/>
          </a:p>
        </p:txBody>
      </p:sp>
      <p:sp>
        <p:nvSpPr>
          <p:cNvPr id="506" name="Google Shape;506;p11"/>
          <p:cNvSpPr txBox="1"/>
          <p:nvPr/>
        </p:nvSpPr>
        <p:spPr>
          <a:xfrm>
            <a:off x="6466514" y="6418465"/>
            <a:ext cx="455220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Data are sandstones reported in Börner (1992)</a:t>
            </a:r>
            <a:endParaRPr/>
          </a:p>
        </p:txBody>
      </p:sp>
      <p:sp>
        <p:nvSpPr>
          <p:cNvPr id="507" name="Google Shape;507;p11"/>
          <p:cNvSpPr txBox="1"/>
          <p:nvPr/>
        </p:nvSpPr>
        <p:spPr>
          <a:xfrm>
            <a:off x="800184" y="6065402"/>
            <a:ext cx="4843623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Dashed line shows linear relationship between </a:t>
            </a:r>
            <a:r>
              <a:rPr lang="en-US" sz="1800" i="1">
                <a:solidFill>
                  <a:schemeClr val="dk1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σ</a:t>
            </a:r>
            <a:r>
              <a:rPr lang="en-US" sz="1800" i="1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surf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and </a:t>
            </a:r>
            <a:r>
              <a:rPr lang="en-US" sz="1800" i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</a:t>
            </a:r>
            <a:r>
              <a:rPr lang="en-US" sz="1800" i="1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por</a:t>
            </a:r>
            <a:endParaRPr sz="1800" i="1" baseline="-25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08" name="Google Shape;508;p11"/>
          <p:cNvSpPr txBox="1"/>
          <p:nvPr/>
        </p:nvSpPr>
        <p:spPr>
          <a:xfrm>
            <a:off x="420423" y="4234221"/>
            <a:ext cx="4843624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Fine-grained particles, such as clay minerals, have a very large surface area so surface conduction increases with clay content</a:t>
            </a:r>
            <a:endParaRPr/>
          </a:p>
        </p:txBody>
      </p:sp>
      <p:pic>
        <p:nvPicPr>
          <p:cNvPr id="509" name="Google Shape;509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96000" y="60992"/>
            <a:ext cx="5943600" cy="44577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0" name="Google Shape;510;p1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430000" y="6096000"/>
            <a:ext cx="609600" cy="609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5" name="Google Shape;515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53420" y="1687765"/>
            <a:ext cx="5614988" cy="10541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16" name="Google Shape;516;p12"/>
          <p:cNvSpPr txBox="1"/>
          <p:nvPr/>
        </p:nvSpPr>
        <p:spPr>
          <a:xfrm>
            <a:off x="730025" y="1736800"/>
            <a:ext cx="4285397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Basic equation describing electrical conductivity in the presence of surface conduction</a:t>
            </a:r>
            <a:endParaRPr/>
          </a:p>
        </p:txBody>
      </p:sp>
      <p:grpSp>
        <p:nvGrpSpPr>
          <p:cNvPr id="517" name="Google Shape;517;p12"/>
          <p:cNvGrpSpPr/>
          <p:nvPr/>
        </p:nvGrpSpPr>
        <p:grpSpPr>
          <a:xfrm>
            <a:off x="6410565" y="3552558"/>
            <a:ext cx="2832244" cy="3115288"/>
            <a:chOff x="4696996" y="3040226"/>
            <a:chExt cx="2832465" cy="3116248"/>
          </a:xfrm>
        </p:grpSpPr>
        <p:sp>
          <p:nvSpPr>
            <p:cNvPr id="518" name="Google Shape;518;p12"/>
            <p:cNvSpPr/>
            <p:nvPr/>
          </p:nvSpPr>
          <p:spPr>
            <a:xfrm>
              <a:off x="7243688" y="3753233"/>
              <a:ext cx="153999" cy="141331"/>
            </a:xfrm>
            <a:prstGeom prst="ellipse">
              <a:avLst/>
            </a:prstGeom>
            <a:solidFill>
              <a:srgbClr val="71BEC4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9" name="Google Shape;519;p12"/>
            <p:cNvSpPr/>
            <p:nvPr/>
          </p:nvSpPr>
          <p:spPr>
            <a:xfrm>
              <a:off x="6838844" y="4094651"/>
              <a:ext cx="154000" cy="142919"/>
            </a:xfrm>
            <a:prstGeom prst="ellipse">
              <a:avLst/>
            </a:prstGeom>
            <a:solidFill>
              <a:srgbClr val="71BEC4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0" name="Google Shape;520;p12"/>
            <p:cNvSpPr/>
            <p:nvPr/>
          </p:nvSpPr>
          <p:spPr>
            <a:xfrm>
              <a:off x="6600700" y="4343965"/>
              <a:ext cx="154000" cy="142919"/>
            </a:xfrm>
            <a:prstGeom prst="ellipse">
              <a:avLst/>
            </a:prstGeom>
            <a:solidFill>
              <a:srgbClr val="71BEC4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1" name="Google Shape;521;p12"/>
            <p:cNvSpPr/>
            <p:nvPr/>
          </p:nvSpPr>
          <p:spPr>
            <a:xfrm>
              <a:off x="6338743" y="4534523"/>
              <a:ext cx="155587" cy="142919"/>
            </a:xfrm>
            <a:prstGeom prst="ellipse">
              <a:avLst/>
            </a:prstGeom>
            <a:solidFill>
              <a:srgbClr val="71BEC4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2" name="Google Shape;522;p12"/>
            <p:cNvSpPr/>
            <p:nvPr/>
          </p:nvSpPr>
          <p:spPr>
            <a:xfrm>
              <a:off x="6041856" y="4783838"/>
              <a:ext cx="155587" cy="142919"/>
            </a:xfrm>
            <a:prstGeom prst="ellipse">
              <a:avLst/>
            </a:prstGeom>
            <a:solidFill>
              <a:srgbClr val="71BEC4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3" name="Google Shape;523;p12"/>
            <p:cNvSpPr/>
            <p:nvPr/>
          </p:nvSpPr>
          <p:spPr>
            <a:xfrm>
              <a:off x="5710043" y="4926757"/>
              <a:ext cx="153999" cy="141330"/>
            </a:xfrm>
            <a:prstGeom prst="ellipse">
              <a:avLst/>
            </a:prstGeom>
            <a:solidFill>
              <a:srgbClr val="71BEC4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4" name="Google Shape;524;p12"/>
            <p:cNvSpPr/>
            <p:nvPr/>
          </p:nvSpPr>
          <p:spPr>
            <a:xfrm>
              <a:off x="5365529" y="4926757"/>
              <a:ext cx="154000" cy="141330"/>
            </a:xfrm>
            <a:prstGeom prst="ellipse">
              <a:avLst/>
            </a:prstGeom>
            <a:solidFill>
              <a:srgbClr val="71BEC4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5" name="Google Shape;525;p12"/>
            <p:cNvSpPr/>
            <p:nvPr/>
          </p:nvSpPr>
          <p:spPr>
            <a:xfrm>
              <a:off x="5165488" y="3040226"/>
              <a:ext cx="2363973" cy="2612241"/>
            </a:xfrm>
            <a:prstGeom prst="rect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6" name="Google Shape;526;p12"/>
            <p:cNvSpPr/>
            <p:nvPr/>
          </p:nvSpPr>
          <p:spPr>
            <a:xfrm>
              <a:off x="5154375" y="3811989"/>
              <a:ext cx="2219498" cy="1235455"/>
            </a:xfrm>
            <a:custGeom>
              <a:avLst/>
              <a:gdLst/>
              <a:ahLst/>
              <a:cxnLst/>
              <a:rect l="l" t="t" r="r" b="b"/>
              <a:pathLst>
                <a:path w="2220686" h="1235034" extrusionOk="0">
                  <a:moveTo>
                    <a:pt x="0" y="1175657"/>
                  </a:moveTo>
                  <a:cubicBezTo>
                    <a:pt x="72241" y="1176646"/>
                    <a:pt x="144483" y="1177636"/>
                    <a:pt x="261257" y="1175657"/>
                  </a:cubicBezTo>
                  <a:cubicBezTo>
                    <a:pt x="378031" y="1173678"/>
                    <a:pt x="520535" y="1235034"/>
                    <a:pt x="700644" y="1163782"/>
                  </a:cubicBezTo>
                  <a:cubicBezTo>
                    <a:pt x="880753" y="1092530"/>
                    <a:pt x="1088572" y="942110"/>
                    <a:pt x="1341912" y="748146"/>
                  </a:cubicBezTo>
                  <a:cubicBezTo>
                    <a:pt x="1595252" y="554182"/>
                    <a:pt x="1907969" y="277091"/>
                    <a:pt x="2220686" y="0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7" name="Google Shape;527;p12"/>
            <p:cNvSpPr txBox="1"/>
            <p:nvPr/>
          </p:nvSpPr>
          <p:spPr>
            <a:xfrm>
              <a:off x="5849265" y="5694667"/>
              <a:ext cx="1209079" cy="4618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Log (</a:t>
              </a:r>
              <a:r>
                <a:rPr lang="en-US" sz="2400">
                  <a:solidFill>
                    <a:schemeClr val="dk1"/>
                  </a:solidFill>
                  <a:latin typeface="Noto Sans Symbols"/>
                  <a:ea typeface="Noto Sans Symbols"/>
                  <a:cs typeface="Noto Sans Symbols"/>
                  <a:sym typeface="Noto Sans Symbols"/>
                </a:rPr>
                <a:t>σ</a:t>
              </a:r>
              <a:r>
                <a:rPr lang="en-US" sz="2400" baseline="-25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w</a:t>
              </a:r>
              <a:r>
                <a:rPr lang="en-US"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)</a:t>
              </a:r>
              <a:endParaRPr/>
            </a:p>
          </p:txBody>
        </p:sp>
        <p:sp>
          <p:nvSpPr>
            <p:cNvPr id="528" name="Google Shape;528;p12"/>
            <p:cNvSpPr txBox="1"/>
            <p:nvPr/>
          </p:nvSpPr>
          <p:spPr>
            <a:xfrm rot="-5400000">
              <a:off x="4257424" y="4155701"/>
              <a:ext cx="1340845" cy="4617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Log (</a:t>
              </a:r>
              <a:r>
                <a:rPr lang="en-US" sz="2400" i="1">
                  <a:solidFill>
                    <a:schemeClr val="dk1"/>
                  </a:solidFill>
                  <a:latin typeface="Noto Sans Symbols"/>
                  <a:ea typeface="Noto Sans Symbols"/>
                  <a:cs typeface="Noto Sans Symbols"/>
                  <a:sym typeface="Noto Sans Symbols"/>
                </a:rPr>
                <a:t>σ</a:t>
              </a:r>
              <a:r>
                <a:rPr lang="en-US" sz="2400" i="1" baseline="-25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soil</a:t>
              </a:r>
              <a:r>
                <a:rPr lang="en-US"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)</a:t>
              </a:r>
              <a:endParaRPr/>
            </a:p>
          </p:txBody>
        </p:sp>
        <p:cxnSp>
          <p:nvCxnSpPr>
            <p:cNvPr id="529" name="Google Shape;529;p12"/>
            <p:cNvCxnSpPr/>
            <p:nvPr/>
          </p:nvCxnSpPr>
          <p:spPr>
            <a:xfrm>
              <a:off x="5973589" y="3040226"/>
              <a:ext cx="0" cy="2612241"/>
            </a:xfrm>
            <a:prstGeom prst="straightConnector1">
              <a:avLst/>
            </a:prstGeom>
            <a:solidFill>
              <a:srgbClr val="71BEC4"/>
            </a:solidFill>
            <a:ln w="9525" cap="flat" cmpd="sng">
              <a:solidFill>
                <a:schemeClr val="dk1"/>
              </a:solidFill>
              <a:prstDash val="dash"/>
              <a:round/>
              <a:headEnd type="none" w="sm" len="sm"/>
              <a:tailEnd type="none" w="sm" len="sm"/>
            </a:ln>
          </p:spPr>
        </p:cxnSp>
        <p:sp>
          <p:nvSpPr>
            <p:cNvPr id="530" name="Google Shape;530;p12"/>
            <p:cNvSpPr txBox="1"/>
            <p:nvPr/>
          </p:nvSpPr>
          <p:spPr>
            <a:xfrm>
              <a:off x="6122792" y="3107422"/>
              <a:ext cx="1346786" cy="7388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Pore fluid conductivity dominant</a:t>
              </a:r>
              <a:endParaRPr/>
            </a:p>
          </p:txBody>
        </p:sp>
        <p:cxnSp>
          <p:nvCxnSpPr>
            <p:cNvPr id="531" name="Google Shape;531;p12"/>
            <p:cNvCxnSpPr/>
            <p:nvPr/>
          </p:nvCxnSpPr>
          <p:spPr>
            <a:xfrm flipH="1">
              <a:off x="5271859" y="3823104"/>
              <a:ext cx="2114715" cy="1722968"/>
            </a:xfrm>
            <a:prstGeom prst="straightConnector1">
              <a:avLst/>
            </a:prstGeom>
            <a:noFill/>
            <a:ln w="28575" cap="flat" cmpd="sng">
              <a:solidFill>
                <a:schemeClr val="dk1"/>
              </a:solidFill>
              <a:prstDash val="dash"/>
              <a:round/>
              <a:headEnd type="none" w="sm" len="sm"/>
              <a:tailEnd type="none" w="sm" len="sm"/>
            </a:ln>
          </p:spPr>
        </p:cxnSp>
        <p:sp>
          <p:nvSpPr>
            <p:cNvPr id="532" name="Google Shape;532;p12"/>
            <p:cNvSpPr txBox="1"/>
            <p:nvPr/>
          </p:nvSpPr>
          <p:spPr>
            <a:xfrm rot="-5400000">
              <a:off x="4642263" y="3721911"/>
              <a:ext cx="1815621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Surface conductivity dominant</a:t>
              </a:r>
              <a:endParaRPr/>
            </a:p>
          </p:txBody>
        </p:sp>
      </p:grpSp>
      <p:grpSp>
        <p:nvGrpSpPr>
          <p:cNvPr id="533" name="Google Shape;533;p12"/>
          <p:cNvGrpSpPr/>
          <p:nvPr/>
        </p:nvGrpSpPr>
        <p:grpSpPr>
          <a:xfrm>
            <a:off x="2128523" y="3537581"/>
            <a:ext cx="2886836" cy="3033395"/>
            <a:chOff x="4642400" y="3040226"/>
            <a:chExt cx="2887061" cy="3034331"/>
          </a:xfrm>
        </p:grpSpPr>
        <p:sp>
          <p:nvSpPr>
            <p:cNvPr id="534" name="Google Shape;534;p12"/>
            <p:cNvSpPr/>
            <p:nvPr/>
          </p:nvSpPr>
          <p:spPr>
            <a:xfrm>
              <a:off x="7142080" y="3511858"/>
              <a:ext cx="153999" cy="141331"/>
            </a:xfrm>
            <a:prstGeom prst="ellipse">
              <a:avLst/>
            </a:prstGeom>
            <a:solidFill>
              <a:srgbClr val="71BEC4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5" name="Google Shape;535;p12"/>
            <p:cNvSpPr/>
            <p:nvPr/>
          </p:nvSpPr>
          <p:spPr>
            <a:xfrm>
              <a:off x="6737236" y="3853277"/>
              <a:ext cx="154000" cy="142919"/>
            </a:xfrm>
            <a:prstGeom prst="ellipse">
              <a:avLst/>
            </a:prstGeom>
            <a:solidFill>
              <a:srgbClr val="71BEC4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6" name="Google Shape;536;p12"/>
            <p:cNvSpPr/>
            <p:nvPr/>
          </p:nvSpPr>
          <p:spPr>
            <a:xfrm>
              <a:off x="6499092" y="4102590"/>
              <a:ext cx="154000" cy="142919"/>
            </a:xfrm>
            <a:prstGeom prst="ellipse">
              <a:avLst/>
            </a:prstGeom>
            <a:solidFill>
              <a:srgbClr val="71BEC4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7" name="Google Shape;537;p12"/>
            <p:cNvSpPr/>
            <p:nvPr/>
          </p:nvSpPr>
          <p:spPr>
            <a:xfrm>
              <a:off x="6237135" y="4293148"/>
              <a:ext cx="155587" cy="142919"/>
            </a:xfrm>
            <a:prstGeom prst="ellipse">
              <a:avLst/>
            </a:prstGeom>
            <a:solidFill>
              <a:srgbClr val="71BEC4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8" name="Google Shape;538;p12"/>
            <p:cNvSpPr/>
            <p:nvPr/>
          </p:nvSpPr>
          <p:spPr>
            <a:xfrm>
              <a:off x="5940248" y="4542464"/>
              <a:ext cx="155587" cy="142919"/>
            </a:xfrm>
            <a:prstGeom prst="ellipse">
              <a:avLst/>
            </a:prstGeom>
            <a:solidFill>
              <a:srgbClr val="71BEC4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9" name="Google Shape;539;p12"/>
            <p:cNvSpPr/>
            <p:nvPr/>
          </p:nvSpPr>
          <p:spPr>
            <a:xfrm>
              <a:off x="5608435" y="4794601"/>
              <a:ext cx="153999" cy="141330"/>
            </a:xfrm>
            <a:prstGeom prst="ellipse">
              <a:avLst/>
            </a:prstGeom>
            <a:solidFill>
              <a:srgbClr val="71BEC4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0" name="Google Shape;540;p12"/>
            <p:cNvSpPr/>
            <p:nvPr/>
          </p:nvSpPr>
          <p:spPr>
            <a:xfrm>
              <a:off x="5263921" y="5081294"/>
              <a:ext cx="154000" cy="141330"/>
            </a:xfrm>
            <a:prstGeom prst="ellipse">
              <a:avLst/>
            </a:prstGeom>
            <a:solidFill>
              <a:srgbClr val="71BEC4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1" name="Google Shape;541;p12"/>
            <p:cNvSpPr/>
            <p:nvPr/>
          </p:nvSpPr>
          <p:spPr>
            <a:xfrm>
              <a:off x="5165488" y="3040226"/>
              <a:ext cx="2363973" cy="2612241"/>
            </a:xfrm>
            <a:prstGeom prst="rect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" name="Google Shape;542;p12"/>
            <p:cNvSpPr txBox="1"/>
            <p:nvPr/>
          </p:nvSpPr>
          <p:spPr>
            <a:xfrm>
              <a:off x="6122246" y="5612750"/>
              <a:ext cx="518131" cy="4618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dk1"/>
                  </a:solidFill>
                  <a:latin typeface="Noto Sans Symbols"/>
                  <a:ea typeface="Noto Sans Symbols"/>
                  <a:cs typeface="Noto Sans Symbols"/>
                  <a:sym typeface="Noto Sans Symbols"/>
                </a:rPr>
                <a:t>σ</a:t>
              </a:r>
              <a:r>
                <a:rPr lang="en-US" sz="2400" baseline="-25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w</a:t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3" name="Google Shape;543;p12"/>
            <p:cNvSpPr txBox="1"/>
            <p:nvPr/>
          </p:nvSpPr>
          <p:spPr>
            <a:xfrm rot="-5400000">
              <a:off x="4548382" y="4142049"/>
              <a:ext cx="649737" cy="4617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i="1">
                  <a:solidFill>
                    <a:schemeClr val="dk1"/>
                  </a:solidFill>
                  <a:latin typeface="Noto Sans Symbols"/>
                  <a:ea typeface="Noto Sans Symbols"/>
                  <a:cs typeface="Noto Sans Symbols"/>
                  <a:sym typeface="Noto Sans Symbols"/>
                </a:rPr>
                <a:t>σ</a:t>
              </a:r>
              <a:r>
                <a:rPr lang="en-US" sz="2400" i="1" baseline="-25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soil</a:t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544" name="Google Shape;544;p12"/>
            <p:cNvCxnSpPr/>
            <p:nvPr/>
          </p:nvCxnSpPr>
          <p:spPr>
            <a:xfrm flipH="1">
              <a:off x="5170251" y="3581730"/>
              <a:ext cx="2114715" cy="1722968"/>
            </a:xfrm>
            <a:prstGeom prst="straightConnector1">
              <a:avLst/>
            </a:prstGeom>
            <a:noFill/>
            <a:ln w="28575" cap="flat" cmpd="sng">
              <a:solidFill>
                <a:schemeClr val="dk1"/>
              </a:solidFill>
              <a:prstDash val="dash"/>
              <a:round/>
              <a:headEnd type="none" w="sm" len="sm"/>
              <a:tailEnd type="none" w="sm" len="sm"/>
            </a:ln>
          </p:spPr>
        </p:cxnSp>
      </p:grpSp>
      <p:cxnSp>
        <p:nvCxnSpPr>
          <p:cNvPr id="545" name="Google Shape;545;p12"/>
          <p:cNvCxnSpPr/>
          <p:nvPr/>
        </p:nvCxnSpPr>
        <p:spPr>
          <a:xfrm>
            <a:off x="4223196" y="4545074"/>
            <a:ext cx="0" cy="572758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46" name="Google Shape;546;p12"/>
          <p:cNvCxnSpPr>
            <a:stCxn id="538" idx="6"/>
          </p:cNvCxnSpPr>
          <p:nvPr/>
        </p:nvCxnSpPr>
        <p:spPr>
          <a:xfrm>
            <a:off x="3581845" y="5110793"/>
            <a:ext cx="641400" cy="69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547" name="Google Shape;547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65983" y="4965399"/>
            <a:ext cx="1200150" cy="565150"/>
          </a:xfrm>
          <a:prstGeom prst="rect">
            <a:avLst/>
          </a:prstGeom>
          <a:noFill/>
          <a:ln>
            <a:noFill/>
          </a:ln>
        </p:spPr>
      </p:pic>
      <p:sp>
        <p:nvSpPr>
          <p:cNvPr id="548" name="Google Shape;548;p12"/>
          <p:cNvSpPr txBox="1"/>
          <p:nvPr/>
        </p:nvSpPr>
        <p:spPr>
          <a:xfrm>
            <a:off x="973540" y="5568685"/>
            <a:ext cx="163596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intercept = </a:t>
            </a:r>
            <a:r>
              <a:rPr lang="en-US" sz="1800">
                <a:solidFill>
                  <a:schemeClr val="dk1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σ</a:t>
            </a:r>
            <a:r>
              <a:rPr lang="en-US" sz="1800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surf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9" name="Google Shape;549;p12"/>
          <p:cNvSpPr txBox="1"/>
          <p:nvPr/>
        </p:nvSpPr>
        <p:spPr>
          <a:xfrm>
            <a:off x="3206046" y="3085864"/>
            <a:ext cx="120898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Linear plot</a:t>
            </a:r>
            <a:endParaRPr/>
          </a:p>
        </p:txBody>
      </p:sp>
      <p:sp>
        <p:nvSpPr>
          <p:cNvPr id="550" name="Google Shape;550;p12"/>
          <p:cNvSpPr txBox="1"/>
          <p:nvPr/>
        </p:nvSpPr>
        <p:spPr>
          <a:xfrm>
            <a:off x="7224344" y="3085864"/>
            <a:ext cx="174201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Logarithmic plot</a:t>
            </a:r>
            <a:endParaRPr/>
          </a:p>
        </p:txBody>
      </p:sp>
      <p:sp>
        <p:nvSpPr>
          <p:cNvPr id="551" name="Google Shape;551;p12"/>
          <p:cNvSpPr txBox="1">
            <a:spLocks noGrp="1"/>
          </p:cNvSpPr>
          <p:nvPr>
            <p:ph type="title"/>
          </p:nvPr>
        </p:nvSpPr>
        <p:spPr>
          <a:xfrm>
            <a:off x="609600" y="609601"/>
            <a:ext cx="10972800" cy="808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Addition of pore fluid and surface conduction</a:t>
            </a:r>
            <a:endParaRPr/>
          </a:p>
        </p:txBody>
      </p:sp>
      <p:pic>
        <p:nvPicPr>
          <p:cNvPr id="552" name="Google Shape;552;p1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096000" y="60992"/>
            <a:ext cx="5943600" cy="44577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3" name="Google Shape;553;p1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430000" y="6096000"/>
            <a:ext cx="609600" cy="609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p13"/>
          <p:cNvSpPr txBox="1">
            <a:spLocks noGrp="1"/>
          </p:cNvSpPr>
          <p:nvPr>
            <p:ph type="title"/>
          </p:nvPr>
        </p:nvSpPr>
        <p:spPr>
          <a:xfrm>
            <a:off x="609600" y="609601"/>
            <a:ext cx="10972800" cy="808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Measuring resistivity: rock cores</a:t>
            </a:r>
            <a:endParaRPr/>
          </a:p>
        </p:txBody>
      </p:sp>
      <p:grpSp>
        <p:nvGrpSpPr>
          <p:cNvPr id="559" name="Google Shape;559;p13"/>
          <p:cNvGrpSpPr/>
          <p:nvPr/>
        </p:nvGrpSpPr>
        <p:grpSpPr>
          <a:xfrm>
            <a:off x="1793465" y="1308593"/>
            <a:ext cx="7946701" cy="4903076"/>
            <a:chOff x="2122649" y="1589799"/>
            <a:chExt cx="7946701" cy="4903076"/>
          </a:xfrm>
        </p:grpSpPr>
        <p:pic>
          <p:nvPicPr>
            <p:cNvPr id="560" name="Google Shape;560;p13"/>
            <p:cNvPicPr preferRelativeResize="0"/>
            <p:nvPr/>
          </p:nvPicPr>
          <p:blipFill rotWithShape="1">
            <a:blip r:embed="rId3">
              <a:alphaModFix/>
            </a:blip>
            <a:srcRect b="50000"/>
            <a:stretch/>
          </p:blipFill>
          <p:spPr>
            <a:xfrm>
              <a:off x="2122649" y="1589799"/>
              <a:ext cx="7946701" cy="49030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61" name="Google Shape;561;p13"/>
            <p:cNvSpPr/>
            <p:nvPr/>
          </p:nvSpPr>
          <p:spPr>
            <a:xfrm>
              <a:off x="2122649" y="1589799"/>
              <a:ext cx="703678" cy="626928"/>
            </a:xfrm>
            <a:prstGeom prst="ellipse">
              <a:avLst/>
            </a:prstGeom>
            <a:solidFill>
              <a:schemeClr val="l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562" name="Google Shape;562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96000" y="60992"/>
            <a:ext cx="5943600" cy="445770"/>
          </a:xfrm>
          <a:prstGeom prst="rect">
            <a:avLst/>
          </a:prstGeom>
          <a:noFill/>
          <a:ln>
            <a:noFill/>
          </a:ln>
        </p:spPr>
      </p:pic>
      <p:sp>
        <p:nvSpPr>
          <p:cNvPr id="563" name="Google Shape;563;p13"/>
          <p:cNvSpPr txBox="1"/>
          <p:nvPr/>
        </p:nvSpPr>
        <p:spPr>
          <a:xfrm>
            <a:off x="4582238" y="6319635"/>
            <a:ext cx="7457362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Source: Binley and Slater, 2020, </a:t>
            </a:r>
            <a:r>
              <a:rPr lang="en-US" sz="16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Resistivity and induced polarization: theory and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applications to the near-surface Earth,</a:t>
            </a: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In Press</a:t>
            </a:r>
            <a:r>
              <a:rPr lang="en-US" sz="16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pic>
        <p:nvPicPr>
          <p:cNvPr id="564" name="Google Shape;564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430000" y="6096000"/>
            <a:ext cx="609600" cy="609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14"/>
          <p:cNvSpPr txBox="1">
            <a:spLocks noGrp="1"/>
          </p:cNvSpPr>
          <p:nvPr>
            <p:ph type="title"/>
          </p:nvPr>
        </p:nvSpPr>
        <p:spPr>
          <a:xfrm>
            <a:off x="609600" y="609601"/>
            <a:ext cx="10972800" cy="808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Measuring resistivity: soils</a:t>
            </a:r>
            <a:endParaRPr/>
          </a:p>
        </p:txBody>
      </p:sp>
      <p:grpSp>
        <p:nvGrpSpPr>
          <p:cNvPr id="570" name="Google Shape;570;p14"/>
          <p:cNvGrpSpPr/>
          <p:nvPr/>
        </p:nvGrpSpPr>
        <p:grpSpPr>
          <a:xfrm>
            <a:off x="1737361" y="1460452"/>
            <a:ext cx="7700578" cy="4751217"/>
            <a:chOff x="1737361" y="1460452"/>
            <a:chExt cx="7700578" cy="4751217"/>
          </a:xfrm>
        </p:grpSpPr>
        <p:pic>
          <p:nvPicPr>
            <p:cNvPr id="571" name="Google Shape;571;p14"/>
            <p:cNvPicPr preferRelativeResize="0"/>
            <p:nvPr/>
          </p:nvPicPr>
          <p:blipFill rotWithShape="1">
            <a:blip r:embed="rId3">
              <a:alphaModFix/>
            </a:blip>
            <a:srcRect t="50000"/>
            <a:stretch/>
          </p:blipFill>
          <p:spPr>
            <a:xfrm>
              <a:off x="1737361" y="1460452"/>
              <a:ext cx="7700578" cy="475121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72" name="Google Shape;572;p14"/>
            <p:cNvSpPr/>
            <p:nvPr/>
          </p:nvSpPr>
          <p:spPr>
            <a:xfrm>
              <a:off x="1737361" y="1690688"/>
              <a:ext cx="548639" cy="503872"/>
            </a:xfrm>
            <a:prstGeom prst="ellipse">
              <a:avLst/>
            </a:prstGeom>
            <a:solidFill>
              <a:schemeClr val="l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573" name="Google Shape;573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96000" y="60992"/>
            <a:ext cx="5943600" cy="445770"/>
          </a:xfrm>
          <a:prstGeom prst="rect">
            <a:avLst/>
          </a:prstGeom>
          <a:noFill/>
          <a:ln>
            <a:noFill/>
          </a:ln>
        </p:spPr>
      </p:pic>
      <p:sp>
        <p:nvSpPr>
          <p:cNvPr id="574" name="Google Shape;574;p14"/>
          <p:cNvSpPr txBox="1"/>
          <p:nvPr/>
        </p:nvSpPr>
        <p:spPr>
          <a:xfrm>
            <a:off x="4582238" y="6319635"/>
            <a:ext cx="7457362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Source: Binley and Slater, 2020, </a:t>
            </a:r>
            <a:r>
              <a:rPr lang="en-US" sz="16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Resistivity and induced polarization: theory and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applications to the near-surface Earth,</a:t>
            </a: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In Press</a:t>
            </a:r>
            <a:r>
              <a:rPr lang="en-US" sz="16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pic>
        <p:nvPicPr>
          <p:cNvPr id="575" name="Google Shape;575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430000" y="6096000"/>
            <a:ext cx="609600" cy="609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p15"/>
          <p:cNvSpPr txBox="1">
            <a:spLocks noGrp="1"/>
          </p:cNvSpPr>
          <p:nvPr>
            <p:ph type="title"/>
          </p:nvPr>
        </p:nvSpPr>
        <p:spPr>
          <a:xfrm>
            <a:off x="609600" y="1002975"/>
            <a:ext cx="10972800" cy="808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Laboratory measurements of resistivity of soils and rocks</a:t>
            </a:r>
            <a:endParaRPr/>
          </a:p>
        </p:txBody>
      </p:sp>
      <p:pic>
        <p:nvPicPr>
          <p:cNvPr id="581" name="Google Shape;581;p15"/>
          <p:cNvPicPr preferRelativeResize="0"/>
          <p:nvPr/>
        </p:nvPicPr>
        <p:blipFill rotWithShape="1">
          <a:blip r:embed="rId3">
            <a:alphaModFix/>
          </a:blip>
          <a:srcRect l="10567" r="22036"/>
          <a:stretch/>
        </p:blipFill>
        <p:spPr>
          <a:xfrm>
            <a:off x="23889356" y="9110245"/>
            <a:ext cx="6056971" cy="5055195"/>
          </a:xfrm>
          <a:prstGeom prst="rect">
            <a:avLst/>
          </a:prstGeom>
          <a:noFill/>
          <a:ln>
            <a:noFill/>
          </a:ln>
        </p:spPr>
      </p:pic>
      <p:pic>
        <p:nvPicPr>
          <p:cNvPr id="582" name="Google Shape;582;p15"/>
          <p:cNvPicPr preferRelativeResize="0"/>
          <p:nvPr/>
        </p:nvPicPr>
        <p:blipFill rotWithShape="1">
          <a:blip r:embed="rId3">
            <a:alphaModFix/>
          </a:blip>
          <a:srcRect l="10567" r="22036"/>
          <a:stretch/>
        </p:blipFill>
        <p:spPr>
          <a:xfrm>
            <a:off x="24041756" y="9262645"/>
            <a:ext cx="6056971" cy="5055195"/>
          </a:xfrm>
          <a:prstGeom prst="rect">
            <a:avLst/>
          </a:prstGeom>
          <a:noFill/>
          <a:ln>
            <a:noFill/>
          </a:ln>
        </p:spPr>
      </p:pic>
      <p:pic>
        <p:nvPicPr>
          <p:cNvPr id="583" name="Google Shape;583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72346" y="1966290"/>
            <a:ext cx="5438030" cy="4545383"/>
          </a:xfrm>
          <a:prstGeom prst="rect">
            <a:avLst/>
          </a:prstGeom>
          <a:noFill/>
          <a:ln>
            <a:noFill/>
          </a:ln>
        </p:spPr>
      </p:pic>
      <p:pic>
        <p:nvPicPr>
          <p:cNvPr id="584" name="Google Shape;584;p1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096000" y="60992"/>
            <a:ext cx="5943600" cy="44577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5" name="Google Shape;585;p1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430000" y="6096000"/>
            <a:ext cx="609600" cy="609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74;p2"/>
          <p:cNvPicPr preferRelativeResize="0"/>
          <p:nvPr/>
        </p:nvPicPr>
        <p:blipFill rotWithShape="1">
          <a:blip r:embed="rId3">
            <a:alphaModFix/>
          </a:blip>
          <a:srcRect r="52036"/>
          <a:stretch/>
        </p:blipFill>
        <p:spPr>
          <a:xfrm>
            <a:off x="7146022" y="1623318"/>
            <a:ext cx="2880294" cy="3226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2"/>
          <p:cNvPicPr preferRelativeResize="0"/>
          <p:nvPr/>
        </p:nvPicPr>
        <p:blipFill rotWithShape="1">
          <a:blip r:embed="rId3">
            <a:alphaModFix/>
          </a:blip>
          <a:srcRect l="50000"/>
          <a:stretch/>
        </p:blipFill>
        <p:spPr>
          <a:xfrm>
            <a:off x="2005264" y="1623318"/>
            <a:ext cx="3002529" cy="3226351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2"/>
          <p:cNvSpPr txBox="1"/>
          <p:nvPr/>
        </p:nvSpPr>
        <p:spPr>
          <a:xfrm>
            <a:off x="1828801" y="5197642"/>
            <a:ext cx="335280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Electronic</a:t>
            </a:r>
            <a:r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conduction in a metal (e.g. in the wiring of a house)</a:t>
            </a:r>
            <a:endParaRPr/>
          </a:p>
        </p:txBody>
      </p:sp>
      <p:sp>
        <p:nvSpPr>
          <p:cNvPr id="77" name="Google Shape;77;p2"/>
          <p:cNvSpPr txBox="1"/>
          <p:nvPr/>
        </p:nvSpPr>
        <p:spPr>
          <a:xfrm>
            <a:off x="6922172" y="5189622"/>
            <a:ext cx="335280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Ionic</a:t>
            </a:r>
            <a:r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conduction in a solution (e.g. in soils)</a:t>
            </a:r>
            <a:endParaRPr/>
          </a:p>
        </p:txBody>
      </p:sp>
      <p:sp>
        <p:nvSpPr>
          <p:cNvPr id="78" name="Google Shape;78;p2"/>
          <p:cNvSpPr txBox="1">
            <a:spLocks noGrp="1"/>
          </p:cNvSpPr>
          <p:nvPr>
            <p:ph type="title"/>
          </p:nvPr>
        </p:nvSpPr>
        <p:spPr>
          <a:xfrm>
            <a:off x="609600" y="609601"/>
            <a:ext cx="10972800" cy="808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Mechanisms of electrical conduction</a:t>
            </a:r>
            <a:endParaRPr/>
          </a:p>
        </p:txBody>
      </p:sp>
      <p:pic>
        <p:nvPicPr>
          <p:cNvPr id="79" name="Google Shape;79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96000" y="60992"/>
            <a:ext cx="5943600" cy="445770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430000" y="6096000"/>
            <a:ext cx="609600" cy="609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3"/>
          <p:cNvSpPr txBox="1">
            <a:spLocks noGrp="1"/>
          </p:cNvSpPr>
          <p:nvPr>
            <p:ph type="title"/>
          </p:nvPr>
        </p:nvSpPr>
        <p:spPr>
          <a:xfrm>
            <a:off x="409183" y="897700"/>
            <a:ext cx="10972800" cy="808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The electrical property resistivity (</a:t>
            </a:r>
            <a:r>
              <a:rPr lang="en-US">
                <a:latin typeface="Noto Sans Symbols"/>
                <a:ea typeface="Noto Sans Symbols"/>
                <a:cs typeface="Noto Sans Symbols"/>
                <a:sym typeface="Noto Sans Symbols"/>
              </a:rPr>
              <a:t>ρ) </a:t>
            </a:r>
            <a:r>
              <a:rPr lang="en-US"/>
              <a:t>– or conductivity (</a:t>
            </a:r>
            <a:r>
              <a:rPr lang="en-US">
                <a:latin typeface="Noto Sans Symbols"/>
                <a:ea typeface="Noto Sans Symbols"/>
                <a:cs typeface="Noto Sans Symbols"/>
                <a:sym typeface="Noto Sans Symbols"/>
              </a:rPr>
              <a:t>σ</a:t>
            </a:r>
            <a:r>
              <a:rPr lang="en-US"/>
              <a:t>)</a:t>
            </a:r>
            <a:endParaRPr/>
          </a:p>
        </p:txBody>
      </p:sp>
      <p:pic>
        <p:nvPicPr>
          <p:cNvPr id="86" name="Google Shape;86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94912" y="3063332"/>
            <a:ext cx="1402176" cy="1038859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3"/>
          <p:cNvSpPr txBox="1"/>
          <p:nvPr/>
        </p:nvSpPr>
        <p:spPr>
          <a:xfrm>
            <a:off x="3647122" y="3385569"/>
            <a:ext cx="113364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resistivity</a:t>
            </a:r>
            <a:endParaRPr/>
          </a:p>
        </p:txBody>
      </p:sp>
      <p:sp>
        <p:nvSpPr>
          <p:cNvPr id="88" name="Google Shape;88;p3"/>
          <p:cNvSpPr txBox="1"/>
          <p:nvPr/>
        </p:nvSpPr>
        <p:spPr>
          <a:xfrm>
            <a:off x="724626" y="3889351"/>
            <a:ext cx="4196219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Fundamental property determining how </a:t>
            </a:r>
            <a:r>
              <a:rPr lang="en-US" sz="1800" i="1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difficult</a:t>
            </a:r>
            <a:r>
              <a:rPr lang="en-US" sz="18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it is for electric current to flow in a material</a:t>
            </a:r>
            <a:endParaRPr/>
          </a:p>
        </p:txBody>
      </p:sp>
      <p:cxnSp>
        <p:nvCxnSpPr>
          <p:cNvPr id="89" name="Google Shape;89;p3"/>
          <p:cNvCxnSpPr/>
          <p:nvPr/>
        </p:nvCxnSpPr>
        <p:spPr>
          <a:xfrm>
            <a:off x="4872625" y="3582761"/>
            <a:ext cx="522287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90" name="Google Shape;90;p3"/>
          <p:cNvSpPr txBox="1"/>
          <p:nvPr/>
        </p:nvSpPr>
        <p:spPr>
          <a:xfrm>
            <a:off x="7739373" y="3692159"/>
            <a:ext cx="139012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conductivity</a:t>
            </a:r>
            <a:endParaRPr/>
          </a:p>
        </p:txBody>
      </p:sp>
      <p:sp>
        <p:nvSpPr>
          <p:cNvPr id="91" name="Google Shape;91;p3"/>
          <p:cNvSpPr txBox="1"/>
          <p:nvPr/>
        </p:nvSpPr>
        <p:spPr>
          <a:xfrm>
            <a:off x="7745221" y="4351016"/>
            <a:ext cx="4196219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Fundamental property determining how </a:t>
            </a:r>
            <a:r>
              <a:rPr lang="en-US" sz="1800" i="1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easy</a:t>
            </a:r>
            <a:r>
              <a:rPr lang="en-US" sz="18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it is for electric current to flow in a material</a:t>
            </a:r>
            <a:endParaRPr/>
          </a:p>
        </p:txBody>
      </p:sp>
      <p:cxnSp>
        <p:nvCxnSpPr>
          <p:cNvPr id="92" name="Google Shape;92;p3"/>
          <p:cNvCxnSpPr/>
          <p:nvPr/>
        </p:nvCxnSpPr>
        <p:spPr>
          <a:xfrm rot="10800000">
            <a:off x="6960299" y="3889351"/>
            <a:ext cx="615863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pic>
        <p:nvPicPr>
          <p:cNvPr id="93" name="Google Shape;93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430000" y="6096000"/>
            <a:ext cx="609600" cy="609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6"/>
          <p:cNvSpPr txBox="1">
            <a:spLocks noGrp="1"/>
          </p:cNvSpPr>
          <p:nvPr>
            <p:ph type="title"/>
          </p:nvPr>
        </p:nvSpPr>
        <p:spPr>
          <a:xfrm>
            <a:off x="609600" y="609601"/>
            <a:ext cx="10972800" cy="808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Resistivity of earth materials</a:t>
            </a:r>
            <a:endParaRPr/>
          </a:p>
        </p:txBody>
      </p:sp>
      <p:pic>
        <p:nvPicPr>
          <p:cNvPr id="99" name="Google Shape;99;p16" title="resitivity+conductivity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38900" y="1310859"/>
            <a:ext cx="7532401" cy="53881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f6b88eca48_1_0"/>
          <p:cNvSpPr txBox="1">
            <a:spLocks noGrp="1"/>
          </p:cNvSpPr>
          <p:nvPr>
            <p:ph type="title"/>
          </p:nvPr>
        </p:nvSpPr>
        <p:spPr>
          <a:xfrm>
            <a:off x="495468" y="554764"/>
            <a:ext cx="72192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60"/>
              <a:buFont typeface="Calibri"/>
              <a:buNone/>
            </a:pPr>
            <a:r>
              <a:rPr lang="en-US" sz="3000" b="1"/>
              <a:t>What affects the </a:t>
            </a:r>
            <a:r>
              <a:rPr lang="en-US" sz="3000"/>
              <a:t>resistivity </a:t>
            </a:r>
            <a:r>
              <a:rPr lang="en-US" sz="3000" b="1"/>
              <a:t>and </a:t>
            </a:r>
            <a:r>
              <a:rPr lang="en-US" sz="3000"/>
              <a:t>conductivity </a:t>
            </a:r>
            <a:r>
              <a:rPr lang="en-US" sz="3000" b="1"/>
              <a:t>of geomaterials?</a:t>
            </a:r>
            <a:endParaRPr sz="3000"/>
          </a:p>
        </p:txBody>
      </p:sp>
      <p:graphicFrame>
        <p:nvGraphicFramePr>
          <p:cNvPr id="106" name="Google Shape;106;g3f6b88eca48_1_0"/>
          <p:cNvGraphicFramePr/>
          <p:nvPr/>
        </p:nvGraphicFramePr>
        <p:xfrm>
          <a:off x="423219" y="1957659"/>
          <a:ext cx="7062775" cy="4453840"/>
        </p:xfrm>
        <a:graphic>
          <a:graphicData uri="http://schemas.openxmlformats.org/drawingml/2006/table">
            <a:tbl>
              <a:tblPr>
                <a:noFill/>
                <a:tableStyleId>{6E8D666B-7944-4B25-AED5-FF91AAE3726F}</a:tableStyleId>
              </a:tblPr>
              <a:tblGrid>
                <a:gridCol w="3936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27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985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37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1" u="none" strike="noStrike" cap="none"/>
                        <a:t>Effect</a:t>
                      </a:r>
                      <a:endParaRPr sz="1800" b="1" u="none" strike="noStrike" cap="none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1" u="none" strike="noStrike" cap="none"/>
                        <a:t>Resistivity</a:t>
                      </a:r>
                      <a:endParaRPr sz="1800" b="1" u="none" strike="noStrike" cap="none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1" u="none" strike="noStrike" cap="none"/>
                        <a:t>Conductivity</a:t>
                      </a:r>
                      <a:endParaRPr sz="1800" b="1" u="none" strike="noStrike" cap="none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37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u="none" strike="noStrike" cap="none"/>
                        <a:t>Increasing porosity</a:t>
                      </a:r>
                      <a:endParaRPr sz="1800" u="none" strike="noStrike" cap="none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u="none" strike="noStrike" cap="none"/>
                        <a:t>↓</a:t>
                      </a:r>
                      <a:endParaRPr sz="1800" u="none" strike="noStrike" cap="none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u="none" strike="noStrike" cap="none"/>
                        <a:t>↑</a:t>
                      </a:r>
                      <a:endParaRPr sz="1800" u="none" strike="noStrike" cap="none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37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u="none" strike="noStrike" cap="none"/>
                        <a:t>Increasing pore fluid salinity</a:t>
                      </a:r>
                      <a:endParaRPr sz="1800" u="none" strike="noStrike" cap="none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u="none" strike="noStrike" cap="none"/>
                        <a:t>↓</a:t>
                      </a:r>
                      <a:endParaRPr sz="1800" u="none" strike="noStrike" cap="none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u="none" strike="noStrike" cap="none"/>
                        <a:t>↑</a:t>
                      </a:r>
                      <a:endParaRPr sz="1800" u="none" strike="noStrike" cap="none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37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u="none" strike="noStrike" cap="none"/>
                        <a:t>Increasing surface conductance</a:t>
                      </a:r>
                      <a:endParaRPr sz="1800" u="none" strike="noStrike" cap="none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u="none" strike="noStrike" cap="none"/>
                        <a:t>↓</a:t>
                      </a:r>
                      <a:endParaRPr sz="1800" u="none" strike="noStrike" cap="none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u="none" strike="noStrike" cap="none"/>
                        <a:t>↑</a:t>
                      </a:r>
                      <a:endParaRPr sz="1800" u="none" strike="noStrike" cap="none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37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u="none" strike="noStrike" cap="none"/>
                        <a:t>Increasing connectedness/connectivity</a:t>
                      </a:r>
                      <a:endParaRPr sz="1800" u="none" strike="noStrike" cap="none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u="none" strike="noStrike" cap="none"/>
                        <a:t>↓</a:t>
                      </a:r>
                      <a:endParaRPr sz="1800" u="none" strike="noStrike" cap="none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u="none" strike="noStrike" cap="none"/>
                        <a:t>↑</a:t>
                      </a:r>
                      <a:endParaRPr sz="1800" u="none" strike="noStrike" cap="none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37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u="none" strike="noStrike" cap="none"/>
                        <a:t>Increasing saturation</a:t>
                      </a:r>
                      <a:endParaRPr sz="1800" u="none" strike="noStrike" cap="none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u="none" strike="noStrike" cap="none"/>
                        <a:t>↓</a:t>
                      </a:r>
                      <a:endParaRPr sz="1800" u="none" strike="noStrike" cap="none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u="none" strike="noStrike" cap="none"/>
                        <a:t>↑</a:t>
                      </a:r>
                      <a:endParaRPr sz="1800" u="none" strike="noStrike" cap="none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37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u="none" strike="noStrike" cap="none"/>
                        <a:t>Weathering</a:t>
                      </a:r>
                      <a:endParaRPr sz="1800" u="none" strike="noStrike" cap="none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u="none" strike="noStrike" cap="none"/>
                        <a:t>↓</a:t>
                      </a:r>
                      <a:endParaRPr sz="1800" u="none" strike="noStrike" cap="none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u="none" strike="noStrike" cap="none"/>
                        <a:t>↑</a:t>
                      </a:r>
                      <a:endParaRPr sz="1800" u="none" strike="noStrike" cap="none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37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u="none" strike="noStrike" cap="none"/>
                        <a:t>Compaction</a:t>
                      </a:r>
                      <a:endParaRPr sz="1800" u="none" strike="noStrike" cap="none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E4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u="none" strike="noStrike" cap="none"/>
                        <a:t>↑</a:t>
                      </a:r>
                      <a:endParaRPr sz="1800" u="none" strike="noStrike" cap="none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E4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u="none" strike="noStrike" cap="none"/>
                        <a:t>↓</a:t>
                      </a:r>
                      <a:endParaRPr sz="1800" u="none" strike="noStrike" cap="none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E4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37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u="none" strike="noStrike" cap="none"/>
                        <a:t>Increasing formation factor</a:t>
                      </a:r>
                      <a:endParaRPr sz="1800" u="none" strike="noStrike" cap="none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E4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u="none" strike="noStrike" cap="none"/>
                        <a:t>↑</a:t>
                      </a:r>
                      <a:endParaRPr sz="1800" u="none" strike="noStrike" cap="none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E4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u="none" strike="noStrike" cap="none"/>
                        <a:t>↓</a:t>
                      </a:r>
                      <a:endParaRPr sz="1800" u="none" strike="noStrike" cap="none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E4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237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u="none" strike="noStrike" cap="none"/>
                        <a:t>Increasing tortuosity</a:t>
                      </a:r>
                      <a:endParaRPr sz="1800" u="none" strike="noStrike" cap="none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E4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u="none" strike="noStrike" cap="none"/>
                        <a:t>↑</a:t>
                      </a:r>
                      <a:endParaRPr sz="1800" u="none" strike="noStrike" cap="none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E4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u="none" strike="noStrike" cap="none"/>
                        <a:t>↓</a:t>
                      </a:r>
                      <a:endParaRPr sz="1800" u="none" strike="noStrike" cap="none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E4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pic>
        <p:nvPicPr>
          <p:cNvPr id="107" name="Google Shape;107;g3f6b88eca48_1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14807" y="174734"/>
            <a:ext cx="4234386" cy="28915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g3f6b88eca48_1_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057539" y="3066292"/>
            <a:ext cx="3891653" cy="3094939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g3f6b88eca48_1_0"/>
          <p:cNvSpPr txBox="1"/>
          <p:nvPr/>
        </p:nvSpPr>
        <p:spPr>
          <a:xfrm>
            <a:off x="8218109" y="6161230"/>
            <a:ext cx="35706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Images from Unit 2: Geophysical Properties of the Subsurface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4"/>
          <p:cNvSpPr/>
          <p:nvPr/>
        </p:nvSpPr>
        <p:spPr>
          <a:xfrm>
            <a:off x="5265756" y="2583989"/>
            <a:ext cx="1473200" cy="263629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6" name="Google Shape;116;p4"/>
          <p:cNvSpPr/>
          <p:nvPr/>
        </p:nvSpPr>
        <p:spPr>
          <a:xfrm>
            <a:off x="5281649" y="2591381"/>
            <a:ext cx="901682" cy="739774"/>
          </a:xfrm>
          <a:custGeom>
            <a:avLst/>
            <a:gdLst/>
            <a:ahLst/>
            <a:cxnLst/>
            <a:rect l="l" t="t" r="r" b="b"/>
            <a:pathLst>
              <a:path w="271" h="273" extrusionOk="0">
                <a:moveTo>
                  <a:pt x="0" y="77"/>
                </a:moveTo>
                <a:cubicBezTo>
                  <a:pt x="22" y="128"/>
                  <a:pt x="26" y="191"/>
                  <a:pt x="53" y="238"/>
                </a:cubicBezTo>
                <a:cubicBezTo>
                  <a:pt x="60" y="251"/>
                  <a:pt x="74" y="258"/>
                  <a:pt x="84" y="269"/>
                </a:cubicBezTo>
                <a:cubicBezTo>
                  <a:pt x="132" y="265"/>
                  <a:pt x="215" y="273"/>
                  <a:pt x="253" y="230"/>
                </a:cubicBezTo>
                <a:cubicBezTo>
                  <a:pt x="247" y="117"/>
                  <a:pt x="271" y="77"/>
                  <a:pt x="161" y="77"/>
                </a:cubicBezTo>
                <a:cubicBezTo>
                  <a:pt x="147" y="28"/>
                  <a:pt x="152" y="14"/>
                  <a:pt x="107" y="0"/>
                </a:cubicBezTo>
                <a:cubicBezTo>
                  <a:pt x="82" y="8"/>
                  <a:pt x="38" y="38"/>
                  <a:pt x="38" y="38"/>
                </a:cubicBezTo>
                <a:cubicBezTo>
                  <a:pt x="18" y="69"/>
                  <a:pt x="31" y="56"/>
                  <a:pt x="0" y="77"/>
                </a:cubicBezTo>
                <a:close/>
              </a:path>
            </a:pathLst>
          </a:custGeom>
          <a:solidFill>
            <a:srgbClr val="BFBFBF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4"/>
          <p:cNvSpPr/>
          <p:nvPr/>
        </p:nvSpPr>
        <p:spPr>
          <a:xfrm>
            <a:off x="5986424" y="3140959"/>
            <a:ext cx="804862" cy="701675"/>
          </a:xfrm>
          <a:custGeom>
            <a:avLst/>
            <a:gdLst/>
            <a:ahLst/>
            <a:cxnLst/>
            <a:rect l="l" t="t" r="r" b="b"/>
            <a:pathLst>
              <a:path w="507" h="442" extrusionOk="0">
                <a:moveTo>
                  <a:pt x="0" y="134"/>
                </a:moveTo>
                <a:cubicBezTo>
                  <a:pt x="40" y="216"/>
                  <a:pt x="78" y="176"/>
                  <a:pt x="127" y="253"/>
                </a:cubicBezTo>
                <a:cubicBezTo>
                  <a:pt x="140" y="274"/>
                  <a:pt x="261" y="397"/>
                  <a:pt x="279" y="414"/>
                </a:cubicBezTo>
                <a:cubicBezTo>
                  <a:pt x="366" y="408"/>
                  <a:pt x="371" y="442"/>
                  <a:pt x="440" y="372"/>
                </a:cubicBezTo>
                <a:cubicBezTo>
                  <a:pt x="429" y="189"/>
                  <a:pt x="507" y="228"/>
                  <a:pt x="308" y="228"/>
                </a:cubicBezTo>
                <a:cubicBezTo>
                  <a:pt x="283" y="149"/>
                  <a:pt x="257" y="23"/>
                  <a:pt x="176" y="0"/>
                </a:cubicBezTo>
                <a:cubicBezTo>
                  <a:pt x="130" y="13"/>
                  <a:pt x="84" y="80"/>
                  <a:pt x="84" y="80"/>
                </a:cubicBezTo>
                <a:cubicBezTo>
                  <a:pt x="48" y="130"/>
                  <a:pt x="77" y="111"/>
                  <a:pt x="0" y="134"/>
                </a:cubicBezTo>
                <a:close/>
              </a:path>
            </a:pathLst>
          </a:custGeom>
          <a:solidFill>
            <a:srgbClr val="BFBFBF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4"/>
          <p:cNvSpPr/>
          <p:nvPr/>
        </p:nvSpPr>
        <p:spPr>
          <a:xfrm>
            <a:off x="5265756" y="3372411"/>
            <a:ext cx="564565" cy="614382"/>
          </a:xfrm>
          <a:custGeom>
            <a:avLst/>
            <a:gdLst/>
            <a:ahLst/>
            <a:cxnLst/>
            <a:rect l="l" t="t" r="r" b="b"/>
            <a:pathLst>
              <a:path w="10000" h="10000" extrusionOk="0">
                <a:moveTo>
                  <a:pt x="0" y="2274"/>
                </a:moveTo>
                <a:cubicBezTo>
                  <a:pt x="1125" y="4393"/>
                  <a:pt x="2756" y="4419"/>
                  <a:pt x="4134" y="6408"/>
                </a:cubicBezTo>
                <a:cubicBezTo>
                  <a:pt x="4471" y="6951"/>
                  <a:pt x="3768" y="9535"/>
                  <a:pt x="4274" y="10000"/>
                </a:cubicBezTo>
                <a:cubicBezTo>
                  <a:pt x="6721" y="9845"/>
                  <a:pt x="6889" y="8863"/>
                  <a:pt x="8802" y="7080"/>
                </a:cubicBezTo>
                <a:cubicBezTo>
                  <a:pt x="9809" y="5784"/>
                  <a:pt x="10080" y="3594"/>
                  <a:pt x="9982" y="2741"/>
                </a:cubicBezTo>
                <a:cubicBezTo>
                  <a:pt x="9884" y="1888"/>
                  <a:pt x="9105" y="2335"/>
                  <a:pt x="8211" y="1964"/>
                </a:cubicBezTo>
                <a:cubicBezTo>
                  <a:pt x="7480" y="-103"/>
                  <a:pt x="7226" y="595"/>
                  <a:pt x="4950" y="0"/>
                </a:cubicBezTo>
                <a:cubicBezTo>
                  <a:pt x="3684" y="336"/>
                  <a:pt x="1940" y="956"/>
                  <a:pt x="1940" y="956"/>
                </a:cubicBezTo>
                <a:cubicBezTo>
                  <a:pt x="928" y="2249"/>
                  <a:pt x="1575" y="1395"/>
                  <a:pt x="0" y="2274"/>
                </a:cubicBezTo>
                <a:close/>
              </a:path>
            </a:pathLst>
          </a:custGeom>
          <a:solidFill>
            <a:srgbClr val="BFBFBF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4"/>
          <p:cNvSpPr/>
          <p:nvPr/>
        </p:nvSpPr>
        <p:spPr>
          <a:xfrm>
            <a:off x="5820033" y="3609909"/>
            <a:ext cx="873778" cy="691360"/>
          </a:xfrm>
          <a:custGeom>
            <a:avLst/>
            <a:gdLst/>
            <a:ahLst/>
            <a:cxnLst/>
            <a:rect l="l" t="t" r="r" b="b"/>
            <a:pathLst>
              <a:path w="11210" h="9853" extrusionOk="0">
                <a:moveTo>
                  <a:pt x="0" y="2821"/>
                </a:moveTo>
                <a:cubicBezTo>
                  <a:pt x="812" y="4689"/>
                  <a:pt x="959" y="6996"/>
                  <a:pt x="1956" y="8718"/>
                </a:cubicBezTo>
                <a:cubicBezTo>
                  <a:pt x="2214" y="9194"/>
                  <a:pt x="2731" y="9451"/>
                  <a:pt x="3100" y="9853"/>
                </a:cubicBezTo>
                <a:cubicBezTo>
                  <a:pt x="4871" y="9707"/>
                  <a:pt x="9808" y="9457"/>
                  <a:pt x="11210" y="7882"/>
                </a:cubicBezTo>
                <a:cubicBezTo>
                  <a:pt x="10988" y="3743"/>
                  <a:pt x="10000" y="2821"/>
                  <a:pt x="5941" y="2821"/>
                </a:cubicBezTo>
                <a:cubicBezTo>
                  <a:pt x="5424" y="1026"/>
                  <a:pt x="5609" y="513"/>
                  <a:pt x="3948" y="0"/>
                </a:cubicBezTo>
                <a:cubicBezTo>
                  <a:pt x="3026" y="293"/>
                  <a:pt x="1402" y="1392"/>
                  <a:pt x="1402" y="1392"/>
                </a:cubicBezTo>
                <a:cubicBezTo>
                  <a:pt x="664" y="2527"/>
                  <a:pt x="1144" y="2051"/>
                  <a:pt x="0" y="2821"/>
                </a:cubicBezTo>
                <a:close/>
              </a:path>
            </a:pathLst>
          </a:custGeom>
          <a:solidFill>
            <a:srgbClr val="BFBFBF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4"/>
          <p:cNvSpPr/>
          <p:nvPr/>
        </p:nvSpPr>
        <p:spPr>
          <a:xfrm>
            <a:off x="5265756" y="3986792"/>
            <a:ext cx="779463" cy="701675"/>
          </a:xfrm>
          <a:custGeom>
            <a:avLst/>
            <a:gdLst/>
            <a:ahLst/>
            <a:cxnLst/>
            <a:rect l="l" t="t" r="r" b="b"/>
            <a:pathLst>
              <a:path w="271" h="273" extrusionOk="0">
                <a:moveTo>
                  <a:pt x="0" y="77"/>
                </a:moveTo>
                <a:cubicBezTo>
                  <a:pt x="22" y="128"/>
                  <a:pt x="39" y="81"/>
                  <a:pt x="66" y="128"/>
                </a:cubicBezTo>
                <a:cubicBezTo>
                  <a:pt x="73" y="141"/>
                  <a:pt x="102" y="179"/>
                  <a:pt x="112" y="190"/>
                </a:cubicBezTo>
                <a:cubicBezTo>
                  <a:pt x="160" y="186"/>
                  <a:pt x="215" y="273"/>
                  <a:pt x="253" y="230"/>
                </a:cubicBezTo>
                <a:cubicBezTo>
                  <a:pt x="247" y="117"/>
                  <a:pt x="271" y="77"/>
                  <a:pt x="161" y="77"/>
                </a:cubicBezTo>
                <a:cubicBezTo>
                  <a:pt x="147" y="28"/>
                  <a:pt x="152" y="14"/>
                  <a:pt x="107" y="0"/>
                </a:cubicBezTo>
                <a:cubicBezTo>
                  <a:pt x="82" y="8"/>
                  <a:pt x="38" y="38"/>
                  <a:pt x="38" y="38"/>
                </a:cubicBezTo>
                <a:cubicBezTo>
                  <a:pt x="18" y="69"/>
                  <a:pt x="31" y="56"/>
                  <a:pt x="0" y="77"/>
                </a:cubicBezTo>
                <a:close/>
              </a:path>
            </a:pathLst>
          </a:custGeom>
          <a:solidFill>
            <a:srgbClr val="BFBFBF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4"/>
          <p:cNvSpPr/>
          <p:nvPr/>
        </p:nvSpPr>
        <p:spPr>
          <a:xfrm>
            <a:off x="6008706" y="4356679"/>
            <a:ext cx="727075" cy="603250"/>
          </a:xfrm>
          <a:custGeom>
            <a:avLst/>
            <a:gdLst/>
            <a:ahLst/>
            <a:cxnLst/>
            <a:rect l="l" t="t" r="r" b="b"/>
            <a:pathLst>
              <a:path w="458" h="380" extrusionOk="0">
                <a:moveTo>
                  <a:pt x="8" y="141"/>
                </a:moveTo>
                <a:cubicBezTo>
                  <a:pt x="48" y="223"/>
                  <a:pt x="63" y="184"/>
                  <a:pt x="112" y="260"/>
                </a:cubicBezTo>
                <a:cubicBezTo>
                  <a:pt x="125" y="281"/>
                  <a:pt x="163" y="354"/>
                  <a:pt x="181" y="372"/>
                </a:cubicBezTo>
                <a:cubicBezTo>
                  <a:pt x="268" y="365"/>
                  <a:pt x="293" y="380"/>
                  <a:pt x="362" y="310"/>
                </a:cubicBezTo>
                <a:cubicBezTo>
                  <a:pt x="351" y="128"/>
                  <a:pt x="458" y="125"/>
                  <a:pt x="259" y="125"/>
                </a:cubicBezTo>
                <a:cubicBezTo>
                  <a:pt x="233" y="45"/>
                  <a:pt x="242" y="23"/>
                  <a:pt x="161" y="0"/>
                </a:cubicBezTo>
                <a:cubicBezTo>
                  <a:pt x="116" y="13"/>
                  <a:pt x="36" y="61"/>
                  <a:pt x="36" y="61"/>
                </a:cubicBezTo>
                <a:cubicBezTo>
                  <a:pt x="0" y="112"/>
                  <a:pt x="64" y="107"/>
                  <a:pt x="8" y="141"/>
                </a:cubicBezTo>
                <a:close/>
              </a:path>
            </a:pathLst>
          </a:custGeom>
          <a:solidFill>
            <a:srgbClr val="BFBFBF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4"/>
          <p:cNvSpPr/>
          <p:nvPr/>
        </p:nvSpPr>
        <p:spPr>
          <a:xfrm>
            <a:off x="5265756" y="4480504"/>
            <a:ext cx="779463" cy="701675"/>
          </a:xfrm>
          <a:custGeom>
            <a:avLst/>
            <a:gdLst/>
            <a:ahLst/>
            <a:cxnLst/>
            <a:rect l="l" t="t" r="r" b="b"/>
            <a:pathLst>
              <a:path w="271" h="273" extrusionOk="0">
                <a:moveTo>
                  <a:pt x="0" y="77"/>
                </a:moveTo>
                <a:cubicBezTo>
                  <a:pt x="22" y="128"/>
                  <a:pt x="26" y="191"/>
                  <a:pt x="53" y="238"/>
                </a:cubicBezTo>
                <a:cubicBezTo>
                  <a:pt x="60" y="251"/>
                  <a:pt x="74" y="258"/>
                  <a:pt x="84" y="269"/>
                </a:cubicBezTo>
                <a:cubicBezTo>
                  <a:pt x="132" y="265"/>
                  <a:pt x="215" y="273"/>
                  <a:pt x="253" y="230"/>
                </a:cubicBezTo>
                <a:cubicBezTo>
                  <a:pt x="247" y="117"/>
                  <a:pt x="271" y="77"/>
                  <a:pt x="161" y="77"/>
                </a:cubicBezTo>
                <a:cubicBezTo>
                  <a:pt x="147" y="28"/>
                  <a:pt x="152" y="14"/>
                  <a:pt x="107" y="0"/>
                </a:cubicBezTo>
                <a:cubicBezTo>
                  <a:pt x="82" y="8"/>
                  <a:pt x="38" y="38"/>
                  <a:pt x="38" y="38"/>
                </a:cubicBezTo>
                <a:cubicBezTo>
                  <a:pt x="18" y="69"/>
                  <a:pt x="31" y="56"/>
                  <a:pt x="0" y="77"/>
                </a:cubicBezTo>
                <a:close/>
              </a:path>
            </a:pathLst>
          </a:custGeom>
          <a:solidFill>
            <a:srgbClr val="BFBFBF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4"/>
          <p:cNvSpPr/>
          <p:nvPr/>
        </p:nvSpPr>
        <p:spPr>
          <a:xfrm>
            <a:off x="6123006" y="2591380"/>
            <a:ext cx="639240" cy="546099"/>
          </a:xfrm>
          <a:custGeom>
            <a:avLst/>
            <a:gdLst/>
            <a:ahLst/>
            <a:cxnLst/>
            <a:rect l="l" t="t" r="r" b="b"/>
            <a:pathLst>
              <a:path w="271" h="273" extrusionOk="0">
                <a:moveTo>
                  <a:pt x="0" y="77"/>
                </a:moveTo>
                <a:cubicBezTo>
                  <a:pt x="22" y="128"/>
                  <a:pt x="26" y="191"/>
                  <a:pt x="53" y="238"/>
                </a:cubicBezTo>
                <a:cubicBezTo>
                  <a:pt x="60" y="251"/>
                  <a:pt x="74" y="258"/>
                  <a:pt x="84" y="269"/>
                </a:cubicBezTo>
                <a:cubicBezTo>
                  <a:pt x="132" y="265"/>
                  <a:pt x="215" y="273"/>
                  <a:pt x="253" y="230"/>
                </a:cubicBezTo>
                <a:cubicBezTo>
                  <a:pt x="247" y="117"/>
                  <a:pt x="271" y="77"/>
                  <a:pt x="161" y="77"/>
                </a:cubicBezTo>
                <a:cubicBezTo>
                  <a:pt x="147" y="28"/>
                  <a:pt x="152" y="14"/>
                  <a:pt x="107" y="0"/>
                </a:cubicBezTo>
                <a:cubicBezTo>
                  <a:pt x="82" y="8"/>
                  <a:pt x="38" y="38"/>
                  <a:pt x="38" y="38"/>
                </a:cubicBezTo>
                <a:cubicBezTo>
                  <a:pt x="18" y="69"/>
                  <a:pt x="31" y="56"/>
                  <a:pt x="0" y="77"/>
                </a:cubicBezTo>
                <a:close/>
              </a:path>
            </a:pathLst>
          </a:custGeom>
          <a:solidFill>
            <a:srgbClr val="BFBFBF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4"/>
          <p:cNvSpPr/>
          <p:nvPr/>
        </p:nvSpPr>
        <p:spPr>
          <a:xfrm rot="3126301">
            <a:off x="5215366" y="3150911"/>
            <a:ext cx="282992" cy="200900"/>
          </a:xfrm>
          <a:custGeom>
            <a:avLst/>
            <a:gdLst/>
            <a:ahLst/>
            <a:cxnLst/>
            <a:rect l="l" t="t" r="r" b="b"/>
            <a:pathLst>
              <a:path w="10000" h="10000" extrusionOk="0">
                <a:moveTo>
                  <a:pt x="0" y="3148"/>
                </a:moveTo>
                <a:cubicBezTo>
                  <a:pt x="870" y="5232"/>
                  <a:pt x="2130" y="5811"/>
                  <a:pt x="3198" y="7733"/>
                </a:cubicBezTo>
                <a:cubicBezTo>
                  <a:pt x="3474" y="8264"/>
                  <a:pt x="2237" y="8189"/>
                  <a:pt x="2632" y="8638"/>
                </a:cubicBezTo>
                <a:cubicBezTo>
                  <a:pt x="4529" y="8475"/>
                  <a:pt x="8498" y="11158"/>
                  <a:pt x="10000" y="9401"/>
                </a:cubicBezTo>
                <a:cubicBezTo>
                  <a:pt x="9762" y="4782"/>
                  <a:pt x="10711" y="3148"/>
                  <a:pt x="6364" y="3148"/>
                </a:cubicBezTo>
                <a:cubicBezTo>
                  <a:pt x="5810" y="1145"/>
                  <a:pt x="6008" y="572"/>
                  <a:pt x="4229" y="0"/>
                </a:cubicBezTo>
                <a:cubicBezTo>
                  <a:pt x="3241" y="327"/>
                  <a:pt x="1502" y="1553"/>
                  <a:pt x="1502" y="1553"/>
                </a:cubicBezTo>
                <a:cubicBezTo>
                  <a:pt x="711" y="2820"/>
                  <a:pt x="1225" y="2289"/>
                  <a:pt x="0" y="3148"/>
                </a:cubicBezTo>
                <a:close/>
              </a:path>
            </a:pathLst>
          </a:custGeom>
          <a:solidFill>
            <a:srgbClr val="BFBFBF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4"/>
          <p:cNvSpPr/>
          <p:nvPr/>
        </p:nvSpPr>
        <p:spPr>
          <a:xfrm>
            <a:off x="6005531" y="4849109"/>
            <a:ext cx="415925" cy="375354"/>
          </a:xfrm>
          <a:custGeom>
            <a:avLst/>
            <a:gdLst/>
            <a:ahLst/>
            <a:cxnLst/>
            <a:rect l="l" t="t" r="r" b="b"/>
            <a:pathLst>
              <a:path w="271" h="273" extrusionOk="0">
                <a:moveTo>
                  <a:pt x="0" y="77"/>
                </a:moveTo>
                <a:cubicBezTo>
                  <a:pt x="22" y="128"/>
                  <a:pt x="26" y="191"/>
                  <a:pt x="53" y="238"/>
                </a:cubicBezTo>
                <a:cubicBezTo>
                  <a:pt x="60" y="251"/>
                  <a:pt x="74" y="258"/>
                  <a:pt x="84" y="269"/>
                </a:cubicBezTo>
                <a:cubicBezTo>
                  <a:pt x="132" y="265"/>
                  <a:pt x="215" y="273"/>
                  <a:pt x="253" y="230"/>
                </a:cubicBezTo>
                <a:cubicBezTo>
                  <a:pt x="247" y="117"/>
                  <a:pt x="271" y="77"/>
                  <a:pt x="161" y="77"/>
                </a:cubicBezTo>
                <a:cubicBezTo>
                  <a:pt x="147" y="28"/>
                  <a:pt x="152" y="14"/>
                  <a:pt x="107" y="0"/>
                </a:cubicBezTo>
                <a:cubicBezTo>
                  <a:pt x="82" y="8"/>
                  <a:pt x="38" y="38"/>
                  <a:pt x="38" y="38"/>
                </a:cubicBezTo>
                <a:cubicBezTo>
                  <a:pt x="18" y="69"/>
                  <a:pt x="31" y="56"/>
                  <a:pt x="0" y="77"/>
                </a:cubicBezTo>
                <a:close/>
              </a:path>
            </a:pathLst>
          </a:custGeom>
          <a:solidFill>
            <a:srgbClr val="BFBFBF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4"/>
          <p:cNvSpPr/>
          <p:nvPr/>
        </p:nvSpPr>
        <p:spPr>
          <a:xfrm rot="3149519">
            <a:off x="6462529" y="4218073"/>
            <a:ext cx="214602" cy="323781"/>
          </a:xfrm>
          <a:custGeom>
            <a:avLst/>
            <a:gdLst/>
            <a:ahLst/>
            <a:cxnLst/>
            <a:rect l="l" t="t" r="r" b="b"/>
            <a:pathLst>
              <a:path w="8502" h="9853" extrusionOk="0">
                <a:moveTo>
                  <a:pt x="0" y="2821"/>
                </a:moveTo>
                <a:cubicBezTo>
                  <a:pt x="812" y="4689"/>
                  <a:pt x="959" y="6996"/>
                  <a:pt x="1956" y="8718"/>
                </a:cubicBezTo>
                <a:cubicBezTo>
                  <a:pt x="2214" y="9194"/>
                  <a:pt x="2731" y="9451"/>
                  <a:pt x="3100" y="9853"/>
                </a:cubicBezTo>
                <a:cubicBezTo>
                  <a:pt x="4871" y="9707"/>
                  <a:pt x="6783" y="9565"/>
                  <a:pt x="8185" y="7990"/>
                </a:cubicBezTo>
                <a:cubicBezTo>
                  <a:pt x="7963" y="3851"/>
                  <a:pt x="10000" y="2821"/>
                  <a:pt x="5941" y="2821"/>
                </a:cubicBezTo>
                <a:cubicBezTo>
                  <a:pt x="5424" y="1026"/>
                  <a:pt x="5609" y="513"/>
                  <a:pt x="3948" y="0"/>
                </a:cubicBezTo>
                <a:cubicBezTo>
                  <a:pt x="3026" y="293"/>
                  <a:pt x="1402" y="1392"/>
                  <a:pt x="1402" y="1392"/>
                </a:cubicBezTo>
                <a:cubicBezTo>
                  <a:pt x="664" y="2527"/>
                  <a:pt x="1144" y="2051"/>
                  <a:pt x="0" y="2821"/>
                </a:cubicBezTo>
                <a:close/>
              </a:path>
            </a:pathLst>
          </a:custGeom>
          <a:solidFill>
            <a:srgbClr val="BFBFBF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4"/>
          <p:cNvSpPr/>
          <p:nvPr/>
        </p:nvSpPr>
        <p:spPr>
          <a:xfrm>
            <a:off x="5272910" y="4284295"/>
            <a:ext cx="216612" cy="331807"/>
          </a:xfrm>
          <a:custGeom>
            <a:avLst/>
            <a:gdLst/>
            <a:ahLst/>
            <a:cxnLst/>
            <a:rect l="l" t="t" r="r" b="b"/>
            <a:pathLst>
              <a:path w="9192" h="14760" extrusionOk="0">
                <a:moveTo>
                  <a:pt x="0" y="53"/>
                </a:moveTo>
                <a:cubicBezTo>
                  <a:pt x="870" y="1306"/>
                  <a:pt x="488" y="13587"/>
                  <a:pt x="1556" y="14743"/>
                </a:cubicBezTo>
                <a:cubicBezTo>
                  <a:pt x="1832" y="15062"/>
                  <a:pt x="2656" y="10997"/>
                  <a:pt x="3051" y="11267"/>
                </a:cubicBezTo>
                <a:cubicBezTo>
                  <a:pt x="4948" y="11169"/>
                  <a:pt x="7690" y="7976"/>
                  <a:pt x="9192" y="6919"/>
                </a:cubicBezTo>
                <a:cubicBezTo>
                  <a:pt x="8954" y="4142"/>
                  <a:pt x="9903" y="3160"/>
                  <a:pt x="5556" y="3160"/>
                </a:cubicBezTo>
                <a:cubicBezTo>
                  <a:pt x="5002" y="1955"/>
                  <a:pt x="5200" y="1611"/>
                  <a:pt x="3421" y="1267"/>
                </a:cubicBezTo>
                <a:cubicBezTo>
                  <a:pt x="2433" y="1464"/>
                  <a:pt x="694" y="2201"/>
                  <a:pt x="694" y="2201"/>
                </a:cubicBezTo>
                <a:cubicBezTo>
                  <a:pt x="-97" y="2962"/>
                  <a:pt x="1225" y="-464"/>
                  <a:pt x="0" y="53"/>
                </a:cubicBezTo>
                <a:close/>
              </a:path>
            </a:pathLst>
          </a:custGeom>
          <a:solidFill>
            <a:srgbClr val="BFBFBF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4"/>
          <p:cNvSpPr/>
          <p:nvPr/>
        </p:nvSpPr>
        <p:spPr>
          <a:xfrm rot="3958096">
            <a:off x="5666615" y="3941901"/>
            <a:ext cx="270534" cy="176684"/>
          </a:xfrm>
          <a:custGeom>
            <a:avLst/>
            <a:gdLst/>
            <a:ahLst/>
            <a:cxnLst/>
            <a:rect l="l" t="t" r="r" b="b"/>
            <a:pathLst>
              <a:path w="9336" h="8737" extrusionOk="0">
                <a:moveTo>
                  <a:pt x="0" y="1705"/>
                </a:moveTo>
                <a:cubicBezTo>
                  <a:pt x="812" y="3573"/>
                  <a:pt x="959" y="5880"/>
                  <a:pt x="1956" y="7602"/>
                </a:cubicBezTo>
                <a:cubicBezTo>
                  <a:pt x="2214" y="8078"/>
                  <a:pt x="2731" y="8335"/>
                  <a:pt x="3100" y="8737"/>
                </a:cubicBezTo>
                <a:cubicBezTo>
                  <a:pt x="4871" y="8591"/>
                  <a:pt x="7934" y="8884"/>
                  <a:pt x="9336" y="7309"/>
                </a:cubicBezTo>
                <a:cubicBezTo>
                  <a:pt x="9114" y="3170"/>
                  <a:pt x="10000" y="1705"/>
                  <a:pt x="5941" y="1705"/>
                </a:cubicBezTo>
                <a:cubicBezTo>
                  <a:pt x="5424" y="-90"/>
                  <a:pt x="5742" y="513"/>
                  <a:pt x="4081" y="0"/>
                </a:cubicBezTo>
                <a:cubicBezTo>
                  <a:pt x="3159" y="293"/>
                  <a:pt x="1402" y="276"/>
                  <a:pt x="1402" y="276"/>
                </a:cubicBezTo>
                <a:cubicBezTo>
                  <a:pt x="664" y="1411"/>
                  <a:pt x="1144" y="935"/>
                  <a:pt x="0" y="1705"/>
                </a:cubicBezTo>
                <a:close/>
              </a:path>
            </a:pathLst>
          </a:custGeom>
          <a:solidFill>
            <a:srgbClr val="BFBFBF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4"/>
          <p:cNvSpPr/>
          <p:nvPr/>
        </p:nvSpPr>
        <p:spPr>
          <a:xfrm>
            <a:off x="5818771" y="3324537"/>
            <a:ext cx="252413" cy="328612"/>
          </a:xfrm>
          <a:custGeom>
            <a:avLst/>
            <a:gdLst/>
            <a:ahLst/>
            <a:cxnLst/>
            <a:rect l="l" t="t" r="r" b="b"/>
            <a:pathLst>
              <a:path w="271" h="273" extrusionOk="0">
                <a:moveTo>
                  <a:pt x="0" y="77"/>
                </a:moveTo>
                <a:cubicBezTo>
                  <a:pt x="22" y="128"/>
                  <a:pt x="26" y="191"/>
                  <a:pt x="53" y="238"/>
                </a:cubicBezTo>
                <a:cubicBezTo>
                  <a:pt x="60" y="251"/>
                  <a:pt x="74" y="258"/>
                  <a:pt x="84" y="269"/>
                </a:cubicBezTo>
                <a:cubicBezTo>
                  <a:pt x="132" y="265"/>
                  <a:pt x="215" y="273"/>
                  <a:pt x="253" y="230"/>
                </a:cubicBezTo>
                <a:cubicBezTo>
                  <a:pt x="247" y="117"/>
                  <a:pt x="271" y="77"/>
                  <a:pt x="161" y="77"/>
                </a:cubicBezTo>
                <a:cubicBezTo>
                  <a:pt x="147" y="28"/>
                  <a:pt x="152" y="14"/>
                  <a:pt x="107" y="0"/>
                </a:cubicBezTo>
                <a:cubicBezTo>
                  <a:pt x="82" y="8"/>
                  <a:pt x="38" y="38"/>
                  <a:pt x="38" y="38"/>
                </a:cubicBezTo>
                <a:cubicBezTo>
                  <a:pt x="18" y="69"/>
                  <a:pt x="31" y="56"/>
                  <a:pt x="0" y="77"/>
                </a:cubicBezTo>
                <a:close/>
              </a:path>
            </a:pathLst>
          </a:custGeom>
          <a:solidFill>
            <a:srgbClr val="BFBFBF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4"/>
          <p:cNvSpPr/>
          <p:nvPr/>
        </p:nvSpPr>
        <p:spPr>
          <a:xfrm rot="3126301">
            <a:off x="6429074" y="3127441"/>
            <a:ext cx="315766" cy="278965"/>
          </a:xfrm>
          <a:custGeom>
            <a:avLst/>
            <a:gdLst/>
            <a:ahLst/>
            <a:cxnLst/>
            <a:rect l="l" t="t" r="r" b="b"/>
            <a:pathLst>
              <a:path w="9255" h="9790" extrusionOk="0">
                <a:moveTo>
                  <a:pt x="0" y="3137"/>
                </a:moveTo>
                <a:cubicBezTo>
                  <a:pt x="870" y="5214"/>
                  <a:pt x="1027" y="7779"/>
                  <a:pt x="2095" y="9694"/>
                </a:cubicBezTo>
                <a:cubicBezTo>
                  <a:pt x="2371" y="10223"/>
                  <a:pt x="1245" y="8378"/>
                  <a:pt x="1640" y="8826"/>
                </a:cubicBezTo>
                <a:cubicBezTo>
                  <a:pt x="3537" y="8662"/>
                  <a:pt x="7535" y="10787"/>
                  <a:pt x="9037" y="9035"/>
                </a:cubicBezTo>
                <a:cubicBezTo>
                  <a:pt x="8799" y="4433"/>
                  <a:pt x="10711" y="3137"/>
                  <a:pt x="6364" y="3137"/>
                </a:cubicBezTo>
                <a:cubicBezTo>
                  <a:pt x="5810" y="1141"/>
                  <a:pt x="6008" y="570"/>
                  <a:pt x="4229" y="0"/>
                </a:cubicBezTo>
                <a:cubicBezTo>
                  <a:pt x="3241" y="326"/>
                  <a:pt x="1502" y="1548"/>
                  <a:pt x="1502" y="1548"/>
                </a:cubicBezTo>
                <a:cubicBezTo>
                  <a:pt x="711" y="2810"/>
                  <a:pt x="1225" y="2281"/>
                  <a:pt x="0" y="3137"/>
                </a:cubicBezTo>
                <a:close/>
              </a:path>
            </a:pathLst>
          </a:custGeom>
          <a:solidFill>
            <a:srgbClr val="BFBFBF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4"/>
          <p:cNvSpPr/>
          <p:nvPr/>
        </p:nvSpPr>
        <p:spPr>
          <a:xfrm rot="3126301">
            <a:off x="5215899" y="3716259"/>
            <a:ext cx="337925" cy="247121"/>
          </a:xfrm>
          <a:custGeom>
            <a:avLst/>
            <a:gdLst/>
            <a:ahLst/>
            <a:cxnLst/>
            <a:rect l="l" t="t" r="r" b="b"/>
            <a:pathLst>
              <a:path w="10000" h="10000" extrusionOk="0">
                <a:moveTo>
                  <a:pt x="0" y="3141"/>
                </a:moveTo>
                <a:cubicBezTo>
                  <a:pt x="870" y="5220"/>
                  <a:pt x="681" y="5468"/>
                  <a:pt x="1749" y="7385"/>
                </a:cubicBezTo>
                <a:cubicBezTo>
                  <a:pt x="2025" y="7915"/>
                  <a:pt x="2992" y="8313"/>
                  <a:pt x="3387" y="8761"/>
                </a:cubicBezTo>
                <a:cubicBezTo>
                  <a:pt x="5284" y="8598"/>
                  <a:pt x="8498" y="11133"/>
                  <a:pt x="10000" y="9380"/>
                </a:cubicBezTo>
                <a:cubicBezTo>
                  <a:pt x="9762" y="4772"/>
                  <a:pt x="10711" y="3141"/>
                  <a:pt x="6364" y="3141"/>
                </a:cubicBezTo>
                <a:cubicBezTo>
                  <a:pt x="5810" y="1142"/>
                  <a:pt x="6008" y="571"/>
                  <a:pt x="4229" y="0"/>
                </a:cubicBezTo>
                <a:cubicBezTo>
                  <a:pt x="3241" y="326"/>
                  <a:pt x="1502" y="1550"/>
                  <a:pt x="1502" y="1550"/>
                </a:cubicBezTo>
                <a:cubicBezTo>
                  <a:pt x="711" y="2813"/>
                  <a:pt x="1225" y="2283"/>
                  <a:pt x="0" y="3141"/>
                </a:cubicBezTo>
                <a:close/>
              </a:path>
            </a:pathLst>
          </a:custGeom>
          <a:solidFill>
            <a:srgbClr val="BFBFBF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4"/>
          <p:cNvSpPr/>
          <p:nvPr/>
        </p:nvSpPr>
        <p:spPr>
          <a:xfrm rot="-5704313">
            <a:off x="6377441" y="4875688"/>
            <a:ext cx="347663" cy="328612"/>
          </a:xfrm>
          <a:custGeom>
            <a:avLst/>
            <a:gdLst/>
            <a:ahLst/>
            <a:cxnLst/>
            <a:rect l="l" t="t" r="r" b="b"/>
            <a:pathLst>
              <a:path w="271" h="273" extrusionOk="0">
                <a:moveTo>
                  <a:pt x="0" y="77"/>
                </a:moveTo>
                <a:cubicBezTo>
                  <a:pt x="22" y="128"/>
                  <a:pt x="26" y="191"/>
                  <a:pt x="53" y="238"/>
                </a:cubicBezTo>
                <a:cubicBezTo>
                  <a:pt x="60" y="251"/>
                  <a:pt x="74" y="258"/>
                  <a:pt x="84" y="269"/>
                </a:cubicBezTo>
                <a:cubicBezTo>
                  <a:pt x="132" y="265"/>
                  <a:pt x="215" y="273"/>
                  <a:pt x="253" y="230"/>
                </a:cubicBezTo>
                <a:cubicBezTo>
                  <a:pt x="247" y="117"/>
                  <a:pt x="271" y="77"/>
                  <a:pt x="161" y="77"/>
                </a:cubicBezTo>
                <a:cubicBezTo>
                  <a:pt x="147" y="28"/>
                  <a:pt x="152" y="14"/>
                  <a:pt x="107" y="0"/>
                </a:cubicBezTo>
                <a:cubicBezTo>
                  <a:pt x="82" y="8"/>
                  <a:pt x="38" y="38"/>
                  <a:pt x="38" y="38"/>
                </a:cubicBezTo>
                <a:cubicBezTo>
                  <a:pt x="18" y="69"/>
                  <a:pt x="31" y="56"/>
                  <a:pt x="0" y="77"/>
                </a:cubicBezTo>
                <a:close/>
              </a:path>
            </a:pathLst>
          </a:custGeom>
          <a:solidFill>
            <a:srgbClr val="BFBFBF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4"/>
          <p:cNvSpPr/>
          <p:nvPr/>
        </p:nvSpPr>
        <p:spPr>
          <a:xfrm rot="1148976">
            <a:off x="5857754" y="2593108"/>
            <a:ext cx="282992" cy="200900"/>
          </a:xfrm>
          <a:custGeom>
            <a:avLst/>
            <a:gdLst/>
            <a:ahLst/>
            <a:cxnLst/>
            <a:rect l="l" t="t" r="r" b="b"/>
            <a:pathLst>
              <a:path w="10000" h="10000" extrusionOk="0">
                <a:moveTo>
                  <a:pt x="0" y="3148"/>
                </a:moveTo>
                <a:cubicBezTo>
                  <a:pt x="870" y="5232"/>
                  <a:pt x="2130" y="5811"/>
                  <a:pt x="3198" y="7733"/>
                </a:cubicBezTo>
                <a:cubicBezTo>
                  <a:pt x="3474" y="8264"/>
                  <a:pt x="2237" y="8189"/>
                  <a:pt x="2632" y="8638"/>
                </a:cubicBezTo>
                <a:cubicBezTo>
                  <a:pt x="4529" y="8475"/>
                  <a:pt x="8498" y="11158"/>
                  <a:pt x="10000" y="9401"/>
                </a:cubicBezTo>
                <a:cubicBezTo>
                  <a:pt x="9762" y="4782"/>
                  <a:pt x="10711" y="3148"/>
                  <a:pt x="6364" y="3148"/>
                </a:cubicBezTo>
                <a:cubicBezTo>
                  <a:pt x="5810" y="1145"/>
                  <a:pt x="6008" y="572"/>
                  <a:pt x="4229" y="0"/>
                </a:cubicBezTo>
                <a:cubicBezTo>
                  <a:pt x="3241" y="327"/>
                  <a:pt x="1502" y="1553"/>
                  <a:pt x="1502" y="1553"/>
                </a:cubicBezTo>
                <a:cubicBezTo>
                  <a:pt x="711" y="2820"/>
                  <a:pt x="1225" y="2289"/>
                  <a:pt x="0" y="3148"/>
                </a:cubicBezTo>
                <a:close/>
              </a:path>
            </a:pathLst>
          </a:custGeom>
          <a:solidFill>
            <a:srgbClr val="BFBFBF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4"/>
          <p:cNvSpPr/>
          <p:nvPr/>
        </p:nvSpPr>
        <p:spPr>
          <a:xfrm>
            <a:off x="3313131" y="2574464"/>
            <a:ext cx="1473200" cy="263629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35" name="Google Shape;135;p4"/>
          <p:cNvCxnSpPr/>
          <p:nvPr/>
        </p:nvCxnSpPr>
        <p:spPr>
          <a:xfrm>
            <a:off x="3313131" y="2561775"/>
            <a:ext cx="1473200" cy="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36" name="Google Shape;136;p4"/>
          <p:cNvCxnSpPr/>
          <p:nvPr/>
        </p:nvCxnSpPr>
        <p:spPr>
          <a:xfrm>
            <a:off x="3313131" y="5238300"/>
            <a:ext cx="1473200" cy="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37" name="Google Shape;137;p4"/>
          <p:cNvCxnSpPr/>
          <p:nvPr/>
        </p:nvCxnSpPr>
        <p:spPr>
          <a:xfrm>
            <a:off x="5265756" y="2580825"/>
            <a:ext cx="1473200" cy="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38" name="Google Shape;138;p4"/>
          <p:cNvCxnSpPr/>
          <p:nvPr/>
        </p:nvCxnSpPr>
        <p:spPr>
          <a:xfrm>
            <a:off x="5275281" y="5247825"/>
            <a:ext cx="1473200" cy="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139" name="Google Shape;139;p4"/>
          <p:cNvGrpSpPr/>
          <p:nvPr/>
        </p:nvGrpSpPr>
        <p:grpSpPr>
          <a:xfrm>
            <a:off x="2495550" y="2312065"/>
            <a:ext cx="1581150" cy="3248025"/>
            <a:chOff x="3543300" y="1447800"/>
            <a:chExt cx="1581150" cy="3248025"/>
          </a:xfrm>
        </p:grpSpPr>
        <p:sp>
          <p:nvSpPr>
            <p:cNvPr id="140" name="Google Shape;140;p4"/>
            <p:cNvSpPr/>
            <p:nvPr/>
          </p:nvSpPr>
          <p:spPr>
            <a:xfrm>
              <a:off x="3781425" y="1447800"/>
              <a:ext cx="1343025" cy="1419225"/>
            </a:xfrm>
            <a:custGeom>
              <a:avLst/>
              <a:gdLst/>
              <a:ahLst/>
              <a:cxnLst/>
              <a:rect l="l" t="t" r="r" b="b"/>
              <a:pathLst>
                <a:path w="1343025" h="1419225" extrusionOk="0">
                  <a:moveTo>
                    <a:pt x="1343025" y="228600"/>
                  </a:moveTo>
                  <a:lnTo>
                    <a:pt x="1343025" y="0"/>
                  </a:lnTo>
                  <a:lnTo>
                    <a:pt x="9525" y="0"/>
                  </a:lnTo>
                  <a:lnTo>
                    <a:pt x="0" y="1419225"/>
                  </a:lnTo>
                  <a:lnTo>
                    <a:pt x="0" y="1419225"/>
                  </a:lnTo>
                </a:path>
              </a:pathLst>
            </a:custGeom>
            <a:noFill/>
            <a:ln w="222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highlight>
                  <a:srgbClr val="000000"/>
                </a:highlight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" name="Google Shape;141;p4"/>
            <p:cNvSpPr/>
            <p:nvPr/>
          </p:nvSpPr>
          <p:spPr>
            <a:xfrm>
              <a:off x="3781425" y="2962275"/>
              <a:ext cx="1343025" cy="1733550"/>
            </a:xfrm>
            <a:custGeom>
              <a:avLst/>
              <a:gdLst/>
              <a:ahLst/>
              <a:cxnLst/>
              <a:rect l="l" t="t" r="r" b="b"/>
              <a:pathLst>
                <a:path w="1343025" h="1733550" extrusionOk="0">
                  <a:moveTo>
                    <a:pt x="1343025" y="1381125"/>
                  </a:moveTo>
                  <a:lnTo>
                    <a:pt x="1343025" y="1733550"/>
                  </a:lnTo>
                  <a:lnTo>
                    <a:pt x="9525" y="1714500"/>
                  </a:lnTo>
                  <a:lnTo>
                    <a:pt x="0" y="0"/>
                  </a:lnTo>
                </a:path>
              </a:pathLst>
            </a:custGeom>
            <a:noFill/>
            <a:ln w="222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42" name="Google Shape;142;p4"/>
            <p:cNvCxnSpPr/>
            <p:nvPr/>
          </p:nvCxnSpPr>
          <p:spPr>
            <a:xfrm>
              <a:off x="3543300" y="2853437"/>
              <a:ext cx="495300" cy="0"/>
            </a:xfrm>
            <a:prstGeom prst="straightConnector1">
              <a:avLst/>
            </a:prstGeom>
            <a:noFill/>
            <a:ln w="222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3" name="Google Shape;143;p4"/>
            <p:cNvCxnSpPr/>
            <p:nvPr/>
          </p:nvCxnSpPr>
          <p:spPr>
            <a:xfrm rot="10800000" flipH="1">
              <a:off x="3638550" y="2958213"/>
              <a:ext cx="304800" cy="4062"/>
            </a:xfrm>
            <a:prstGeom prst="straightConnector1">
              <a:avLst/>
            </a:prstGeom>
            <a:noFill/>
            <a:ln w="222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144" name="Google Shape;144;p4"/>
          <p:cNvGrpSpPr/>
          <p:nvPr/>
        </p:nvGrpSpPr>
        <p:grpSpPr>
          <a:xfrm flipH="1">
            <a:off x="5990500" y="2312065"/>
            <a:ext cx="1581150" cy="3248025"/>
            <a:chOff x="3543300" y="1447800"/>
            <a:chExt cx="1581150" cy="3248025"/>
          </a:xfrm>
        </p:grpSpPr>
        <p:sp>
          <p:nvSpPr>
            <p:cNvPr id="145" name="Google Shape;145;p4"/>
            <p:cNvSpPr/>
            <p:nvPr/>
          </p:nvSpPr>
          <p:spPr>
            <a:xfrm>
              <a:off x="3781425" y="1447800"/>
              <a:ext cx="1343025" cy="1419225"/>
            </a:xfrm>
            <a:custGeom>
              <a:avLst/>
              <a:gdLst/>
              <a:ahLst/>
              <a:cxnLst/>
              <a:rect l="l" t="t" r="r" b="b"/>
              <a:pathLst>
                <a:path w="1343025" h="1419225" extrusionOk="0">
                  <a:moveTo>
                    <a:pt x="1343025" y="228600"/>
                  </a:moveTo>
                  <a:lnTo>
                    <a:pt x="1343025" y="0"/>
                  </a:lnTo>
                  <a:lnTo>
                    <a:pt x="9525" y="0"/>
                  </a:lnTo>
                  <a:lnTo>
                    <a:pt x="0" y="1419225"/>
                  </a:lnTo>
                  <a:lnTo>
                    <a:pt x="0" y="1419225"/>
                  </a:ln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4"/>
            <p:cNvSpPr/>
            <p:nvPr/>
          </p:nvSpPr>
          <p:spPr>
            <a:xfrm>
              <a:off x="3781425" y="2962275"/>
              <a:ext cx="1343025" cy="1733550"/>
            </a:xfrm>
            <a:custGeom>
              <a:avLst/>
              <a:gdLst/>
              <a:ahLst/>
              <a:cxnLst/>
              <a:rect l="l" t="t" r="r" b="b"/>
              <a:pathLst>
                <a:path w="1343025" h="1733550" extrusionOk="0">
                  <a:moveTo>
                    <a:pt x="1343025" y="1381125"/>
                  </a:moveTo>
                  <a:lnTo>
                    <a:pt x="1343025" y="1733550"/>
                  </a:lnTo>
                  <a:lnTo>
                    <a:pt x="9525" y="1714500"/>
                  </a:ln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47" name="Google Shape;147;p4"/>
            <p:cNvCxnSpPr/>
            <p:nvPr/>
          </p:nvCxnSpPr>
          <p:spPr>
            <a:xfrm>
              <a:off x="3543300" y="2853437"/>
              <a:ext cx="4953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8" name="Google Shape;148;p4"/>
            <p:cNvCxnSpPr/>
            <p:nvPr/>
          </p:nvCxnSpPr>
          <p:spPr>
            <a:xfrm rot="10800000" flipH="1">
              <a:off x="3638550" y="2958213"/>
              <a:ext cx="304800" cy="4062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149" name="Google Shape;149;p4"/>
          <p:cNvSpPr/>
          <p:nvPr/>
        </p:nvSpPr>
        <p:spPr>
          <a:xfrm>
            <a:off x="4305844" y="3441230"/>
            <a:ext cx="209483" cy="190747"/>
          </a:xfrm>
          <a:prstGeom prst="ellipse">
            <a:avLst/>
          </a:prstGeom>
          <a:solidFill>
            <a:schemeClr val="lt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+</a:t>
            </a:r>
            <a:endParaRPr/>
          </a:p>
        </p:txBody>
      </p:sp>
      <p:sp>
        <p:nvSpPr>
          <p:cNvPr id="150" name="Google Shape;150;p4"/>
          <p:cNvSpPr/>
          <p:nvPr/>
        </p:nvSpPr>
        <p:spPr>
          <a:xfrm>
            <a:off x="3575876" y="3184054"/>
            <a:ext cx="238349" cy="231881"/>
          </a:xfrm>
          <a:prstGeom prst="ellipse">
            <a:avLst/>
          </a:prstGeom>
          <a:solidFill>
            <a:schemeClr val="lt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endParaRPr/>
          </a:p>
        </p:txBody>
      </p:sp>
      <p:sp>
        <p:nvSpPr>
          <p:cNvPr id="151" name="Google Shape;151;p4"/>
          <p:cNvSpPr/>
          <p:nvPr/>
        </p:nvSpPr>
        <p:spPr>
          <a:xfrm>
            <a:off x="3694400" y="4284295"/>
            <a:ext cx="209483" cy="190747"/>
          </a:xfrm>
          <a:prstGeom prst="ellipse">
            <a:avLst/>
          </a:prstGeom>
          <a:solidFill>
            <a:schemeClr val="lt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+</a:t>
            </a:r>
            <a:endParaRPr/>
          </a:p>
        </p:txBody>
      </p:sp>
      <p:sp>
        <p:nvSpPr>
          <p:cNvPr id="152" name="Google Shape;152;p4"/>
          <p:cNvSpPr/>
          <p:nvPr/>
        </p:nvSpPr>
        <p:spPr>
          <a:xfrm>
            <a:off x="4263111" y="4243717"/>
            <a:ext cx="238349" cy="243552"/>
          </a:xfrm>
          <a:prstGeom prst="ellipse">
            <a:avLst/>
          </a:prstGeom>
          <a:solidFill>
            <a:schemeClr val="lt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endParaRPr/>
          </a:p>
        </p:txBody>
      </p:sp>
      <p:cxnSp>
        <p:nvCxnSpPr>
          <p:cNvPr id="153" name="Google Shape;153;p4"/>
          <p:cNvCxnSpPr>
            <a:stCxn id="150" idx="0"/>
          </p:cNvCxnSpPr>
          <p:nvPr/>
        </p:nvCxnSpPr>
        <p:spPr>
          <a:xfrm rot="10800000">
            <a:off x="3694450" y="2921254"/>
            <a:ext cx="600" cy="262800"/>
          </a:xfrm>
          <a:prstGeom prst="straightConnector1">
            <a:avLst/>
          </a:prstGeom>
          <a:noFill/>
          <a:ln w="1587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54" name="Google Shape;154;p4"/>
          <p:cNvCxnSpPr/>
          <p:nvPr/>
        </p:nvCxnSpPr>
        <p:spPr>
          <a:xfrm rot="10800000">
            <a:off x="4381634" y="3998060"/>
            <a:ext cx="651" cy="262874"/>
          </a:xfrm>
          <a:prstGeom prst="straightConnector1">
            <a:avLst/>
          </a:prstGeom>
          <a:noFill/>
          <a:ln w="1587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55" name="Google Shape;155;p4"/>
          <p:cNvCxnSpPr/>
          <p:nvPr/>
        </p:nvCxnSpPr>
        <p:spPr>
          <a:xfrm>
            <a:off x="4407211" y="3639569"/>
            <a:ext cx="651" cy="262874"/>
          </a:xfrm>
          <a:prstGeom prst="straightConnector1">
            <a:avLst/>
          </a:prstGeom>
          <a:noFill/>
          <a:ln w="1587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56" name="Google Shape;156;p4"/>
          <p:cNvCxnSpPr/>
          <p:nvPr/>
        </p:nvCxnSpPr>
        <p:spPr>
          <a:xfrm>
            <a:off x="3788086" y="4458719"/>
            <a:ext cx="651" cy="262874"/>
          </a:xfrm>
          <a:prstGeom prst="straightConnector1">
            <a:avLst/>
          </a:prstGeom>
          <a:noFill/>
          <a:ln w="1587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pic>
        <p:nvPicPr>
          <p:cNvPr id="157" name="Google Shape;157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19800" y="3883690"/>
            <a:ext cx="565150" cy="268288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4"/>
          <p:cNvSpPr txBox="1"/>
          <p:nvPr/>
        </p:nvSpPr>
        <p:spPr>
          <a:xfrm>
            <a:off x="3527015" y="1726976"/>
            <a:ext cx="110479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ionic fluid</a:t>
            </a:r>
            <a:endParaRPr/>
          </a:p>
        </p:txBody>
      </p:sp>
      <p:sp>
        <p:nvSpPr>
          <p:cNvPr id="159" name="Google Shape;159;p4"/>
          <p:cNvSpPr txBox="1"/>
          <p:nvPr/>
        </p:nvSpPr>
        <p:spPr>
          <a:xfrm>
            <a:off x="4882578" y="1550514"/>
            <a:ext cx="2283234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soil (or rock) filled with ionic fluid</a:t>
            </a:r>
            <a:endParaRPr/>
          </a:p>
        </p:txBody>
      </p:sp>
      <p:sp>
        <p:nvSpPr>
          <p:cNvPr id="160" name="Google Shape;160;p4"/>
          <p:cNvSpPr/>
          <p:nvPr/>
        </p:nvSpPr>
        <p:spPr>
          <a:xfrm>
            <a:off x="2650960" y="3078003"/>
            <a:ext cx="166706" cy="106050"/>
          </a:xfrm>
          <a:prstGeom prst="triangle">
            <a:avLst>
              <a:gd name="adj" fmla="val 50000"/>
            </a:avLst>
          </a:prstGeom>
          <a:solidFill>
            <a:schemeClr val="dk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4"/>
          <p:cNvSpPr/>
          <p:nvPr/>
        </p:nvSpPr>
        <p:spPr>
          <a:xfrm>
            <a:off x="7255045" y="3230403"/>
            <a:ext cx="166706" cy="106050"/>
          </a:xfrm>
          <a:prstGeom prst="triangle">
            <a:avLst>
              <a:gd name="adj" fmla="val 50000"/>
            </a:avLst>
          </a:prstGeom>
          <a:solidFill>
            <a:schemeClr val="dk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4"/>
          <p:cNvSpPr/>
          <p:nvPr/>
        </p:nvSpPr>
        <p:spPr>
          <a:xfrm>
            <a:off x="5638361" y="2580869"/>
            <a:ext cx="530047" cy="2625394"/>
          </a:xfrm>
          <a:custGeom>
            <a:avLst/>
            <a:gdLst/>
            <a:ahLst/>
            <a:cxnLst/>
            <a:rect l="l" t="t" r="r" b="b"/>
            <a:pathLst>
              <a:path w="530047" h="2625394" extrusionOk="0">
                <a:moveTo>
                  <a:pt x="146645" y="0"/>
                </a:moveTo>
                <a:cubicBezTo>
                  <a:pt x="155059" y="41606"/>
                  <a:pt x="163474" y="83212"/>
                  <a:pt x="174694" y="106586"/>
                </a:cubicBezTo>
                <a:cubicBezTo>
                  <a:pt x="185914" y="129960"/>
                  <a:pt x="202743" y="129960"/>
                  <a:pt x="213963" y="140245"/>
                </a:cubicBezTo>
                <a:cubicBezTo>
                  <a:pt x="225183" y="150530"/>
                  <a:pt x="220508" y="158009"/>
                  <a:pt x="242012" y="168294"/>
                </a:cubicBezTo>
                <a:cubicBezTo>
                  <a:pt x="263516" y="178579"/>
                  <a:pt x="302784" y="182319"/>
                  <a:pt x="342988" y="201953"/>
                </a:cubicBezTo>
                <a:cubicBezTo>
                  <a:pt x="383192" y="221587"/>
                  <a:pt x="452380" y="239352"/>
                  <a:pt x="483234" y="286100"/>
                </a:cubicBezTo>
                <a:cubicBezTo>
                  <a:pt x="514088" y="332848"/>
                  <a:pt x="521567" y="439435"/>
                  <a:pt x="528112" y="482444"/>
                </a:cubicBezTo>
                <a:cubicBezTo>
                  <a:pt x="534657" y="525453"/>
                  <a:pt x="522502" y="544152"/>
                  <a:pt x="522502" y="544152"/>
                </a:cubicBezTo>
                <a:cubicBezTo>
                  <a:pt x="520632" y="564721"/>
                  <a:pt x="531852" y="575006"/>
                  <a:pt x="516893" y="605860"/>
                </a:cubicBezTo>
                <a:cubicBezTo>
                  <a:pt x="501934" y="636714"/>
                  <a:pt x="457054" y="708707"/>
                  <a:pt x="432745" y="729276"/>
                </a:cubicBezTo>
                <a:cubicBezTo>
                  <a:pt x="408436" y="749845"/>
                  <a:pt x="413110" y="726471"/>
                  <a:pt x="371037" y="729276"/>
                </a:cubicBezTo>
                <a:cubicBezTo>
                  <a:pt x="328964" y="732081"/>
                  <a:pt x="215833" y="733951"/>
                  <a:pt x="180304" y="746105"/>
                </a:cubicBezTo>
                <a:cubicBezTo>
                  <a:pt x="144775" y="758259"/>
                  <a:pt x="161604" y="777894"/>
                  <a:pt x="157864" y="802203"/>
                </a:cubicBezTo>
                <a:cubicBezTo>
                  <a:pt x="154124" y="826512"/>
                  <a:pt x="145709" y="856431"/>
                  <a:pt x="157864" y="891960"/>
                </a:cubicBezTo>
                <a:cubicBezTo>
                  <a:pt x="170019" y="927489"/>
                  <a:pt x="218637" y="975172"/>
                  <a:pt x="230792" y="1015376"/>
                </a:cubicBezTo>
                <a:cubicBezTo>
                  <a:pt x="242947" y="1055580"/>
                  <a:pt x="252296" y="1084565"/>
                  <a:pt x="230792" y="1133183"/>
                </a:cubicBezTo>
                <a:cubicBezTo>
                  <a:pt x="209288" y="1181802"/>
                  <a:pt x="140100" y="1262208"/>
                  <a:pt x="101766" y="1307087"/>
                </a:cubicBezTo>
                <a:cubicBezTo>
                  <a:pt x="63432" y="1351966"/>
                  <a:pt x="8270" y="1372535"/>
                  <a:pt x="790" y="1402454"/>
                </a:cubicBezTo>
                <a:cubicBezTo>
                  <a:pt x="-6690" y="1432373"/>
                  <a:pt x="40994" y="1458552"/>
                  <a:pt x="56888" y="1486601"/>
                </a:cubicBezTo>
                <a:cubicBezTo>
                  <a:pt x="72782" y="1514650"/>
                  <a:pt x="96156" y="1570748"/>
                  <a:pt x="96156" y="1570748"/>
                </a:cubicBezTo>
                <a:cubicBezTo>
                  <a:pt x="105506" y="1587577"/>
                  <a:pt x="88677" y="1582903"/>
                  <a:pt x="112986" y="1587578"/>
                </a:cubicBezTo>
                <a:cubicBezTo>
                  <a:pt x="137295" y="1592253"/>
                  <a:pt x="206483" y="1593187"/>
                  <a:pt x="242012" y="1598797"/>
                </a:cubicBezTo>
                <a:cubicBezTo>
                  <a:pt x="277541" y="1604407"/>
                  <a:pt x="306525" y="1602537"/>
                  <a:pt x="326159" y="1621236"/>
                </a:cubicBezTo>
                <a:cubicBezTo>
                  <a:pt x="345793" y="1639935"/>
                  <a:pt x="350468" y="1681075"/>
                  <a:pt x="359818" y="1710994"/>
                </a:cubicBezTo>
                <a:cubicBezTo>
                  <a:pt x="369168" y="1740913"/>
                  <a:pt x="378517" y="1768027"/>
                  <a:pt x="382257" y="1800751"/>
                </a:cubicBezTo>
                <a:cubicBezTo>
                  <a:pt x="385997" y="1833475"/>
                  <a:pt x="385062" y="1869938"/>
                  <a:pt x="382257" y="1907337"/>
                </a:cubicBezTo>
                <a:cubicBezTo>
                  <a:pt x="379452" y="1944736"/>
                  <a:pt x="366363" y="1989614"/>
                  <a:pt x="365428" y="2025143"/>
                </a:cubicBezTo>
                <a:cubicBezTo>
                  <a:pt x="364493" y="2060672"/>
                  <a:pt x="372907" y="2084046"/>
                  <a:pt x="376647" y="2120510"/>
                </a:cubicBezTo>
                <a:cubicBezTo>
                  <a:pt x="380387" y="2156974"/>
                  <a:pt x="388802" y="2209332"/>
                  <a:pt x="387867" y="2243926"/>
                </a:cubicBezTo>
                <a:cubicBezTo>
                  <a:pt x="386932" y="2278520"/>
                  <a:pt x="373842" y="2299089"/>
                  <a:pt x="371037" y="2328073"/>
                </a:cubicBezTo>
                <a:cubicBezTo>
                  <a:pt x="368232" y="2357057"/>
                  <a:pt x="371037" y="2417830"/>
                  <a:pt x="371037" y="2417830"/>
                </a:cubicBezTo>
                <a:cubicBezTo>
                  <a:pt x="371037" y="2450554"/>
                  <a:pt x="373842" y="2489823"/>
                  <a:pt x="371037" y="2524417"/>
                </a:cubicBezTo>
                <a:cubicBezTo>
                  <a:pt x="368232" y="2559011"/>
                  <a:pt x="354208" y="2625394"/>
                  <a:pt x="354208" y="2625394"/>
                </a:cubicBezTo>
                <a:lnTo>
                  <a:pt x="354208" y="2625394"/>
                </a:lnTo>
                <a:lnTo>
                  <a:pt x="354208" y="2625394"/>
                </a:lnTo>
              </a:path>
            </a:pathLst>
          </a:cu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4"/>
          <p:cNvSpPr/>
          <p:nvPr/>
        </p:nvSpPr>
        <p:spPr>
          <a:xfrm rot="-9086445">
            <a:off x="5782450" y="3657861"/>
            <a:ext cx="166706" cy="106050"/>
          </a:xfrm>
          <a:prstGeom prst="triangle">
            <a:avLst>
              <a:gd name="adj" fmla="val 50000"/>
            </a:avLst>
          </a:prstGeom>
          <a:solidFill>
            <a:srgbClr val="71BEC4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p4"/>
          <p:cNvSpPr/>
          <p:nvPr/>
        </p:nvSpPr>
        <p:spPr>
          <a:xfrm rot="10163650">
            <a:off x="5924900" y="4646913"/>
            <a:ext cx="166706" cy="106050"/>
          </a:xfrm>
          <a:prstGeom prst="triangle">
            <a:avLst>
              <a:gd name="adj" fmla="val 50000"/>
            </a:avLst>
          </a:prstGeom>
          <a:solidFill>
            <a:srgbClr val="71BEC4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4"/>
          <p:cNvSpPr/>
          <p:nvPr/>
        </p:nvSpPr>
        <p:spPr>
          <a:xfrm rot="10246196">
            <a:off x="6069114" y="2890089"/>
            <a:ext cx="166706" cy="106050"/>
          </a:xfrm>
          <a:prstGeom prst="triangle">
            <a:avLst>
              <a:gd name="adj" fmla="val 50000"/>
            </a:avLst>
          </a:prstGeom>
          <a:solidFill>
            <a:srgbClr val="71BEC4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6" name="Google Shape;166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475122" y="3553657"/>
            <a:ext cx="800100" cy="60166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7" name="Google Shape;167;p4"/>
          <p:cNvGrpSpPr/>
          <p:nvPr/>
        </p:nvGrpSpPr>
        <p:grpSpPr>
          <a:xfrm>
            <a:off x="2539134" y="5888703"/>
            <a:ext cx="2677308" cy="620712"/>
            <a:chOff x="3596409" y="5024438"/>
            <a:chExt cx="2677308" cy="620712"/>
          </a:xfrm>
        </p:grpSpPr>
        <p:sp>
          <p:nvSpPr>
            <p:cNvPr id="168" name="Google Shape;168;p4"/>
            <p:cNvSpPr txBox="1"/>
            <p:nvPr/>
          </p:nvSpPr>
          <p:spPr>
            <a:xfrm>
              <a:off x="3596409" y="5160491"/>
              <a:ext cx="1804533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Fluid resistivity = </a:t>
              </a:r>
              <a:endParaRPr/>
            </a:p>
          </p:txBody>
        </p:sp>
        <p:pic>
          <p:nvPicPr>
            <p:cNvPr id="169" name="Google Shape;169;p4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5451392" y="5024438"/>
              <a:ext cx="822325" cy="620712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70" name="Google Shape;170;p4"/>
          <p:cNvGrpSpPr/>
          <p:nvPr/>
        </p:nvGrpSpPr>
        <p:grpSpPr>
          <a:xfrm>
            <a:off x="5267817" y="6014393"/>
            <a:ext cx="2393595" cy="369332"/>
            <a:chOff x="4125795" y="5160491"/>
            <a:chExt cx="2393595" cy="369332"/>
          </a:xfrm>
        </p:grpSpPr>
        <p:sp>
          <p:nvSpPr>
            <p:cNvPr id="171" name="Google Shape;171;p4"/>
            <p:cNvSpPr txBox="1"/>
            <p:nvPr/>
          </p:nvSpPr>
          <p:spPr>
            <a:xfrm>
              <a:off x="4125795" y="5160491"/>
              <a:ext cx="1682705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Soil resistivity = </a:t>
              </a:r>
              <a:endParaRPr/>
            </a:p>
          </p:txBody>
        </p:sp>
        <p:pic>
          <p:nvPicPr>
            <p:cNvPr id="172" name="Google Shape;172;p4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5901852" y="5187907"/>
              <a:ext cx="617538" cy="32861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3" name="Google Shape;173;p4"/>
          <p:cNvSpPr txBox="1"/>
          <p:nvPr/>
        </p:nvSpPr>
        <p:spPr>
          <a:xfrm>
            <a:off x="8354868" y="1786890"/>
            <a:ext cx="3343275" cy="4524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Fluid conductivity (</a:t>
            </a:r>
            <a:r>
              <a:rPr lang="en-US" sz="1800" i="1">
                <a:solidFill>
                  <a:schemeClr val="dk1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σ</a:t>
            </a:r>
            <a:r>
              <a:rPr lang="en-US" sz="1800" i="1" baseline="-2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 increases with ionic concentration (also with ionic mobility)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i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i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= formation factor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Quantifies how much more resistive the soil is relative to the pore-filling fluid due to the presence of </a:t>
            </a:r>
            <a:r>
              <a:rPr lang="en-US" sz="1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insulating mineral grains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u="sng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Or how much less conductive it is relative to the pore-filling fluid</a:t>
            </a:r>
            <a:endParaRPr/>
          </a:p>
        </p:txBody>
      </p:sp>
      <p:pic>
        <p:nvPicPr>
          <p:cNvPr id="174" name="Google Shape;174;p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219700" y="5342603"/>
            <a:ext cx="284163" cy="31908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75" name="Google Shape;175;p4"/>
          <p:cNvCxnSpPr/>
          <p:nvPr/>
        </p:nvCxnSpPr>
        <p:spPr>
          <a:xfrm rot="10800000">
            <a:off x="5381216" y="5112415"/>
            <a:ext cx="9140" cy="323056"/>
          </a:xfrm>
          <a:prstGeom prst="straightConnector1">
            <a:avLst/>
          </a:prstGeom>
          <a:noFill/>
          <a:ln w="158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76" name="Google Shape;176;p4"/>
          <p:cNvSpPr txBox="1">
            <a:spLocks noGrp="1"/>
          </p:cNvSpPr>
          <p:nvPr>
            <p:ph type="title"/>
          </p:nvPr>
        </p:nvSpPr>
        <p:spPr>
          <a:xfrm>
            <a:off x="609600" y="609601"/>
            <a:ext cx="10972800" cy="808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Ionic conduction in soils</a:t>
            </a:r>
            <a:endParaRPr/>
          </a:p>
        </p:txBody>
      </p:sp>
      <p:pic>
        <p:nvPicPr>
          <p:cNvPr id="177" name="Google Shape;177;p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096000" y="60992"/>
            <a:ext cx="5943600" cy="445770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4"/>
          <p:cNvSpPr/>
          <p:nvPr/>
        </p:nvSpPr>
        <p:spPr>
          <a:xfrm>
            <a:off x="8354868" y="3078003"/>
            <a:ext cx="2205309" cy="475654"/>
          </a:xfrm>
          <a:prstGeom prst="rect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9" name="Google Shape;179;p4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1430000" y="6096000"/>
            <a:ext cx="609600" cy="609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" name="Google Shape;184;p5"/>
          <p:cNvGrpSpPr/>
          <p:nvPr/>
        </p:nvGrpSpPr>
        <p:grpSpPr>
          <a:xfrm>
            <a:off x="1625780" y="1771500"/>
            <a:ext cx="3516907" cy="4947777"/>
            <a:chOff x="4882578" y="876749"/>
            <a:chExt cx="3516907" cy="4947777"/>
          </a:xfrm>
        </p:grpSpPr>
        <p:sp>
          <p:nvSpPr>
            <p:cNvPr id="185" name="Google Shape;185;p5"/>
            <p:cNvSpPr/>
            <p:nvPr/>
          </p:nvSpPr>
          <p:spPr>
            <a:xfrm>
              <a:off x="5265756" y="1910224"/>
              <a:ext cx="1473200" cy="2636290"/>
            </a:xfrm>
            <a:prstGeom prst="rect">
              <a:avLst/>
            </a:prstGeom>
            <a:solidFill>
              <a:schemeClr val="accent1"/>
            </a:solidFill>
            <a:ln w="9525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186" name="Google Shape;186;p5"/>
            <p:cNvSpPr/>
            <p:nvPr/>
          </p:nvSpPr>
          <p:spPr>
            <a:xfrm>
              <a:off x="5281649" y="1917616"/>
              <a:ext cx="901682" cy="739774"/>
            </a:xfrm>
            <a:custGeom>
              <a:avLst/>
              <a:gdLst/>
              <a:ahLst/>
              <a:cxnLst/>
              <a:rect l="l" t="t" r="r" b="b"/>
              <a:pathLst>
                <a:path w="271" h="273" extrusionOk="0">
                  <a:moveTo>
                    <a:pt x="0" y="77"/>
                  </a:moveTo>
                  <a:cubicBezTo>
                    <a:pt x="22" y="128"/>
                    <a:pt x="26" y="191"/>
                    <a:pt x="53" y="238"/>
                  </a:cubicBezTo>
                  <a:cubicBezTo>
                    <a:pt x="60" y="251"/>
                    <a:pt x="74" y="258"/>
                    <a:pt x="84" y="269"/>
                  </a:cubicBezTo>
                  <a:cubicBezTo>
                    <a:pt x="132" y="265"/>
                    <a:pt x="215" y="273"/>
                    <a:pt x="253" y="230"/>
                  </a:cubicBezTo>
                  <a:cubicBezTo>
                    <a:pt x="247" y="117"/>
                    <a:pt x="271" y="77"/>
                    <a:pt x="161" y="77"/>
                  </a:cubicBezTo>
                  <a:cubicBezTo>
                    <a:pt x="147" y="28"/>
                    <a:pt x="152" y="14"/>
                    <a:pt x="107" y="0"/>
                  </a:cubicBezTo>
                  <a:cubicBezTo>
                    <a:pt x="82" y="8"/>
                    <a:pt x="38" y="38"/>
                    <a:pt x="38" y="38"/>
                  </a:cubicBezTo>
                  <a:cubicBezTo>
                    <a:pt x="18" y="69"/>
                    <a:pt x="31" y="56"/>
                    <a:pt x="0" y="77"/>
                  </a:cubicBezTo>
                  <a:close/>
                </a:path>
              </a:pathLst>
            </a:custGeom>
            <a:solidFill>
              <a:srgbClr val="BFBFB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" name="Google Shape;187;p5"/>
            <p:cNvSpPr/>
            <p:nvPr/>
          </p:nvSpPr>
          <p:spPr>
            <a:xfrm>
              <a:off x="5986424" y="2467194"/>
              <a:ext cx="804862" cy="701675"/>
            </a:xfrm>
            <a:custGeom>
              <a:avLst/>
              <a:gdLst/>
              <a:ahLst/>
              <a:cxnLst/>
              <a:rect l="l" t="t" r="r" b="b"/>
              <a:pathLst>
                <a:path w="507" h="442" extrusionOk="0">
                  <a:moveTo>
                    <a:pt x="0" y="134"/>
                  </a:moveTo>
                  <a:cubicBezTo>
                    <a:pt x="40" y="216"/>
                    <a:pt x="78" y="176"/>
                    <a:pt x="127" y="253"/>
                  </a:cubicBezTo>
                  <a:cubicBezTo>
                    <a:pt x="140" y="274"/>
                    <a:pt x="261" y="397"/>
                    <a:pt x="279" y="414"/>
                  </a:cubicBezTo>
                  <a:cubicBezTo>
                    <a:pt x="366" y="408"/>
                    <a:pt x="371" y="442"/>
                    <a:pt x="440" y="372"/>
                  </a:cubicBezTo>
                  <a:cubicBezTo>
                    <a:pt x="429" y="189"/>
                    <a:pt x="507" y="228"/>
                    <a:pt x="308" y="228"/>
                  </a:cubicBezTo>
                  <a:cubicBezTo>
                    <a:pt x="283" y="149"/>
                    <a:pt x="257" y="23"/>
                    <a:pt x="176" y="0"/>
                  </a:cubicBezTo>
                  <a:cubicBezTo>
                    <a:pt x="130" y="13"/>
                    <a:pt x="84" y="80"/>
                    <a:pt x="84" y="80"/>
                  </a:cubicBezTo>
                  <a:cubicBezTo>
                    <a:pt x="48" y="130"/>
                    <a:pt x="77" y="111"/>
                    <a:pt x="0" y="134"/>
                  </a:cubicBezTo>
                  <a:close/>
                </a:path>
              </a:pathLst>
            </a:custGeom>
            <a:solidFill>
              <a:srgbClr val="BFBFB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" name="Google Shape;188;p5"/>
            <p:cNvSpPr/>
            <p:nvPr/>
          </p:nvSpPr>
          <p:spPr>
            <a:xfrm>
              <a:off x="5265756" y="2698646"/>
              <a:ext cx="564565" cy="614382"/>
            </a:xfrm>
            <a:custGeom>
              <a:avLst/>
              <a:gdLst/>
              <a:ahLst/>
              <a:cxnLst/>
              <a:rect l="l" t="t" r="r" b="b"/>
              <a:pathLst>
                <a:path w="10000" h="10000" extrusionOk="0">
                  <a:moveTo>
                    <a:pt x="0" y="2274"/>
                  </a:moveTo>
                  <a:cubicBezTo>
                    <a:pt x="1125" y="4393"/>
                    <a:pt x="2756" y="4419"/>
                    <a:pt x="4134" y="6408"/>
                  </a:cubicBezTo>
                  <a:cubicBezTo>
                    <a:pt x="4471" y="6951"/>
                    <a:pt x="3768" y="9535"/>
                    <a:pt x="4274" y="10000"/>
                  </a:cubicBezTo>
                  <a:cubicBezTo>
                    <a:pt x="6721" y="9845"/>
                    <a:pt x="6889" y="8863"/>
                    <a:pt x="8802" y="7080"/>
                  </a:cubicBezTo>
                  <a:cubicBezTo>
                    <a:pt x="9809" y="5784"/>
                    <a:pt x="10080" y="3594"/>
                    <a:pt x="9982" y="2741"/>
                  </a:cubicBezTo>
                  <a:cubicBezTo>
                    <a:pt x="9884" y="1888"/>
                    <a:pt x="9105" y="2335"/>
                    <a:pt x="8211" y="1964"/>
                  </a:cubicBezTo>
                  <a:cubicBezTo>
                    <a:pt x="7480" y="-103"/>
                    <a:pt x="7226" y="595"/>
                    <a:pt x="4950" y="0"/>
                  </a:cubicBezTo>
                  <a:cubicBezTo>
                    <a:pt x="3684" y="336"/>
                    <a:pt x="1940" y="956"/>
                    <a:pt x="1940" y="956"/>
                  </a:cubicBezTo>
                  <a:cubicBezTo>
                    <a:pt x="928" y="2249"/>
                    <a:pt x="1575" y="1395"/>
                    <a:pt x="0" y="2274"/>
                  </a:cubicBezTo>
                  <a:close/>
                </a:path>
              </a:pathLst>
            </a:custGeom>
            <a:solidFill>
              <a:srgbClr val="BFBFB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" name="Google Shape;189;p5"/>
            <p:cNvSpPr/>
            <p:nvPr/>
          </p:nvSpPr>
          <p:spPr>
            <a:xfrm>
              <a:off x="5820033" y="2936144"/>
              <a:ext cx="873778" cy="691360"/>
            </a:xfrm>
            <a:custGeom>
              <a:avLst/>
              <a:gdLst/>
              <a:ahLst/>
              <a:cxnLst/>
              <a:rect l="l" t="t" r="r" b="b"/>
              <a:pathLst>
                <a:path w="11210" h="9853" extrusionOk="0">
                  <a:moveTo>
                    <a:pt x="0" y="2821"/>
                  </a:moveTo>
                  <a:cubicBezTo>
                    <a:pt x="812" y="4689"/>
                    <a:pt x="959" y="6996"/>
                    <a:pt x="1956" y="8718"/>
                  </a:cubicBezTo>
                  <a:cubicBezTo>
                    <a:pt x="2214" y="9194"/>
                    <a:pt x="2731" y="9451"/>
                    <a:pt x="3100" y="9853"/>
                  </a:cubicBezTo>
                  <a:cubicBezTo>
                    <a:pt x="4871" y="9707"/>
                    <a:pt x="9808" y="9457"/>
                    <a:pt x="11210" y="7882"/>
                  </a:cubicBezTo>
                  <a:cubicBezTo>
                    <a:pt x="10988" y="3743"/>
                    <a:pt x="10000" y="2821"/>
                    <a:pt x="5941" y="2821"/>
                  </a:cubicBezTo>
                  <a:cubicBezTo>
                    <a:pt x="5424" y="1026"/>
                    <a:pt x="5609" y="513"/>
                    <a:pt x="3948" y="0"/>
                  </a:cubicBezTo>
                  <a:cubicBezTo>
                    <a:pt x="3026" y="293"/>
                    <a:pt x="1402" y="1392"/>
                    <a:pt x="1402" y="1392"/>
                  </a:cubicBezTo>
                  <a:cubicBezTo>
                    <a:pt x="664" y="2527"/>
                    <a:pt x="1144" y="2051"/>
                    <a:pt x="0" y="2821"/>
                  </a:cubicBezTo>
                  <a:close/>
                </a:path>
              </a:pathLst>
            </a:custGeom>
            <a:solidFill>
              <a:srgbClr val="BFBFB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" name="Google Shape;190;p5"/>
            <p:cNvSpPr/>
            <p:nvPr/>
          </p:nvSpPr>
          <p:spPr>
            <a:xfrm>
              <a:off x="5265756" y="3313027"/>
              <a:ext cx="779463" cy="701675"/>
            </a:xfrm>
            <a:custGeom>
              <a:avLst/>
              <a:gdLst/>
              <a:ahLst/>
              <a:cxnLst/>
              <a:rect l="l" t="t" r="r" b="b"/>
              <a:pathLst>
                <a:path w="271" h="273" extrusionOk="0">
                  <a:moveTo>
                    <a:pt x="0" y="77"/>
                  </a:moveTo>
                  <a:cubicBezTo>
                    <a:pt x="22" y="128"/>
                    <a:pt x="39" y="81"/>
                    <a:pt x="66" y="128"/>
                  </a:cubicBezTo>
                  <a:cubicBezTo>
                    <a:pt x="73" y="141"/>
                    <a:pt x="102" y="179"/>
                    <a:pt x="112" y="190"/>
                  </a:cubicBezTo>
                  <a:cubicBezTo>
                    <a:pt x="160" y="186"/>
                    <a:pt x="215" y="273"/>
                    <a:pt x="253" y="230"/>
                  </a:cubicBezTo>
                  <a:cubicBezTo>
                    <a:pt x="247" y="117"/>
                    <a:pt x="271" y="77"/>
                    <a:pt x="161" y="77"/>
                  </a:cubicBezTo>
                  <a:cubicBezTo>
                    <a:pt x="147" y="28"/>
                    <a:pt x="152" y="14"/>
                    <a:pt x="107" y="0"/>
                  </a:cubicBezTo>
                  <a:cubicBezTo>
                    <a:pt x="82" y="8"/>
                    <a:pt x="38" y="38"/>
                    <a:pt x="38" y="38"/>
                  </a:cubicBezTo>
                  <a:cubicBezTo>
                    <a:pt x="18" y="69"/>
                    <a:pt x="31" y="56"/>
                    <a:pt x="0" y="77"/>
                  </a:cubicBezTo>
                  <a:close/>
                </a:path>
              </a:pathLst>
            </a:custGeom>
            <a:solidFill>
              <a:srgbClr val="BFBFB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" name="Google Shape;191;p5"/>
            <p:cNvSpPr/>
            <p:nvPr/>
          </p:nvSpPr>
          <p:spPr>
            <a:xfrm>
              <a:off x="6008706" y="3682914"/>
              <a:ext cx="727075" cy="603250"/>
            </a:xfrm>
            <a:custGeom>
              <a:avLst/>
              <a:gdLst/>
              <a:ahLst/>
              <a:cxnLst/>
              <a:rect l="l" t="t" r="r" b="b"/>
              <a:pathLst>
                <a:path w="458" h="380" extrusionOk="0">
                  <a:moveTo>
                    <a:pt x="8" y="141"/>
                  </a:moveTo>
                  <a:cubicBezTo>
                    <a:pt x="48" y="223"/>
                    <a:pt x="63" y="184"/>
                    <a:pt x="112" y="260"/>
                  </a:cubicBezTo>
                  <a:cubicBezTo>
                    <a:pt x="125" y="281"/>
                    <a:pt x="163" y="354"/>
                    <a:pt x="181" y="372"/>
                  </a:cubicBezTo>
                  <a:cubicBezTo>
                    <a:pt x="268" y="365"/>
                    <a:pt x="293" y="380"/>
                    <a:pt x="362" y="310"/>
                  </a:cubicBezTo>
                  <a:cubicBezTo>
                    <a:pt x="351" y="128"/>
                    <a:pt x="458" y="125"/>
                    <a:pt x="259" y="125"/>
                  </a:cubicBezTo>
                  <a:cubicBezTo>
                    <a:pt x="233" y="45"/>
                    <a:pt x="242" y="23"/>
                    <a:pt x="161" y="0"/>
                  </a:cubicBezTo>
                  <a:cubicBezTo>
                    <a:pt x="116" y="13"/>
                    <a:pt x="36" y="61"/>
                    <a:pt x="36" y="61"/>
                  </a:cubicBezTo>
                  <a:cubicBezTo>
                    <a:pt x="0" y="112"/>
                    <a:pt x="64" y="107"/>
                    <a:pt x="8" y="141"/>
                  </a:cubicBezTo>
                  <a:close/>
                </a:path>
              </a:pathLst>
            </a:custGeom>
            <a:solidFill>
              <a:srgbClr val="BFBFB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" name="Google Shape;192;p5"/>
            <p:cNvSpPr/>
            <p:nvPr/>
          </p:nvSpPr>
          <p:spPr>
            <a:xfrm>
              <a:off x="5265756" y="3806739"/>
              <a:ext cx="779463" cy="701675"/>
            </a:xfrm>
            <a:custGeom>
              <a:avLst/>
              <a:gdLst/>
              <a:ahLst/>
              <a:cxnLst/>
              <a:rect l="l" t="t" r="r" b="b"/>
              <a:pathLst>
                <a:path w="271" h="273" extrusionOk="0">
                  <a:moveTo>
                    <a:pt x="0" y="77"/>
                  </a:moveTo>
                  <a:cubicBezTo>
                    <a:pt x="22" y="128"/>
                    <a:pt x="26" y="191"/>
                    <a:pt x="53" y="238"/>
                  </a:cubicBezTo>
                  <a:cubicBezTo>
                    <a:pt x="60" y="251"/>
                    <a:pt x="74" y="258"/>
                    <a:pt x="84" y="269"/>
                  </a:cubicBezTo>
                  <a:cubicBezTo>
                    <a:pt x="132" y="265"/>
                    <a:pt x="215" y="273"/>
                    <a:pt x="253" y="230"/>
                  </a:cubicBezTo>
                  <a:cubicBezTo>
                    <a:pt x="247" y="117"/>
                    <a:pt x="271" y="77"/>
                    <a:pt x="161" y="77"/>
                  </a:cubicBezTo>
                  <a:cubicBezTo>
                    <a:pt x="147" y="28"/>
                    <a:pt x="152" y="14"/>
                    <a:pt x="107" y="0"/>
                  </a:cubicBezTo>
                  <a:cubicBezTo>
                    <a:pt x="82" y="8"/>
                    <a:pt x="38" y="38"/>
                    <a:pt x="38" y="38"/>
                  </a:cubicBezTo>
                  <a:cubicBezTo>
                    <a:pt x="18" y="69"/>
                    <a:pt x="31" y="56"/>
                    <a:pt x="0" y="77"/>
                  </a:cubicBezTo>
                  <a:close/>
                </a:path>
              </a:pathLst>
            </a:custGeom>
            <a:solidFill>
              <a:srgbClr val="BFBFB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" name="Google Shape;193;p5"/>
            <p:cNvSpPr/>
            <p:nvPr/>
          </p:nvSpPr>
          <p:spPr>
            <a:xfrm>
              <a:off x="6123006" y="1917615"/>
              <a:ext cx="639240" cy="546099"/>
            </a:xfrm>
            <a:custGeom>
              <a:avLst/>
              <a:gdLst/>
              <a:ahLst/>
              <a:cxnLst/>
              <a:rect l="l" t="t" r="r" b="b"/>
              <a:pathLst>
                <a:path w="271" h="273" extrusionOk="0">
                  <a:moveTo>
                    <a:pt x="0" y="77"/>
                  </a:moveTo>
                  <a:cubicBezTo>
                    <a:pt x="22" y="128"/>
                    <a:pt x="26" y="191"/>
                    <a:pt x="53" y="238"/>
                  </a:cubicBezTo>
                  <a:cubicBezTo>
                    <a:pt x="60" y="251"/>
                    <a:pt x="74" y="258"/>
                    <a:pt x="84" y="269"/>
                  </a:cubicBezTo>
                  <a:cubicBezTo>
                    <a:pt x="132" y="265"/>
                    <a:pt x="215" y="273"/>
                    <a:pt x="253" y="230"/>
                  </a:cubicBezTo>
                  <a:cubicBezTo>
                    <a:pt x="247" y="117"/>
                    <a:pt x="271" y="77"/>
                    <a:pt x="161" y="77"/>
                  </a:cubicBezTo>
                  <a:cubicBezTo>
                    <a:pt x="147" y="28"/>
                    <a:pt x="152" y="14"/>
                    <a:pt x="107" y="0"/>
                  </a:cubicBezTo>
                  <a:cubicBezTo>
                    <a:pt x="82" y="8"/>
                    <a:pt x="38" y="38"/>
                    <a:pt x="38" y="38"/>
                  </a:cubicBezTo>
                  <a:cubicBezTo>
                    <a:pt x="18" y="69"/>
                    <a:pt x="31" y="56"/>
                    <a:pt x="0" y="77"/>
                  </a:cubicBezTo>
                  <a:close/>
                </a:path>
              </a:pathLst>
            </a:custGeom>
            <a:solidFill>
              <a:srgbClr val="BFBFB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" name="Google Shape;194;p5"/>
            <p:cNvSpPr/>
            <p:nvPr/>
          </p:nvSpPr>
          <p:spPr>
            <a:xfrm rot="3126301">
              <a:off x="5215366" y="2477146"/>
              <a:ext cx="282992" cy="200900"/>
            </a:xfrm>
            <a:custGeom>
              <a:avLst/>
              <a:gdLst/>
              <a:ahLst/>
              <a:cxnLst/>
              <a:rect l="l" t="t" r="r" b="b"/>
              <a:pathLst>
                <a:path w="10000" h="10000" extrusionOk="0">
                  <a:moveTo>
                    <a:pt x="0" y="3148"/>
                  </a:moveTo>
                  <a:cubicBezTo>
                    <a:pt x="870" y="5232"/>
                    <a:pt x="2130" y="5811"/>
                    <a:pt x="3198" y="7733"/>
                  </a:cubicBezTo>
                  <a:cubicBezTo>
                    <a:pt x="3474" y="8264"/>
                    <a:pt x="2237" y="8189"/>
                    <a:pt x="2632" y="8638"/>
                  </a:cubicBezTo>
                  <a:cubicBezTo>
                    <a:pt x="4529" y="8475"/>
                    <a:pt x="8498" y="11158"/>
                    <a:pt x="10000" y="9401"/>
                  </a:cubicBezTo>
                  <a:cubicBezTo>
                    <a:pt x="9762" y="4782"/>
                    <a:pt x="10711" y="3148"/>
                    <a:pt x="6364" y="3148"/>
                  </a:cubicBezTo>
                  <a:cubicBezTo>
                    <a:pt x="5810" y="1145"/>
                    <a:pt x="6008" y="572"/>
                    <a:pt x="4229" y="0"/>
                  </a:cubicBezTo>
                  <a:cubicBezTo>
                    <a:pt x="3241" y="327"/>
                    <a:pt x="1502" y="1553"/>
                    <a:pt x="1502" y="1553"/>
                  </a:cubicBezTo>
                  <a:cubicBezTo>
                    <a:pt x="711" y="2820"/>
                    <a:pt x="1225" y="2289"/>
                    <a:pt x="0" y="3148"/>
                  </a:cubicBezTo>
                  <a:close/>
                </a:path>
              </a:pathLst>
            </a:custGeom>
            <a:solidFill>
              <a:srgbClr val="BFBFB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" name="Google Shape;195;p5"/>
            <p:cNvSpPr/>
            <p:nvPr/>
          </p:nvSpPr>
          <p:spPr>
            <a:xfrm>
              <a:off x="6005531" y="4175344"/>
              <a:ext cx="415925" cy="375354"/>
            </a:xfrm>
            <a:custGeom>
              <a:avLst/>
              <a:gdLst/>
              <a:ahLst/>
              <a:cxnLst/>
              <a:rect l="l" t="t" r="r" b="b"/>
              <a:pathLst>
                <a:path w="271" h="273" extrusionOk="0">
                  <a:moveTo>
                    <a:pt x="0" y="77"/>
                  </a:moveTo>
                  <a:cubicBezTo>
                    <a:pt x="22" y="128"/>
                    <a:pt x="26" y="191"/>
                    <a:pt x="53" y="238"/>
                  </a:cubicBezTo>
                  <a:cubicBezTo>
                    <a:pt x="60" y="251"/>
                    <a:pt x="74" y="258"/>
                    <a:pt x="84" y="269"/>
                  </a:cubicBezTo>
                  <a:cubicBezTo>
                    <a:pt x="132" y="265"/>
                    <a:pt x="215" y="273"/>
                    <a:pt x="253" y="230"/>
                  </a:cubicBezTo>
                  <a:cubicBezTo>
                    <a:pt x="247" y="117"/>
                    <a:pt x="271" y="77"/>
                    <a:pt x="161" y="77"/>
                  </a:cubicBezTo>
                  <a:cubicBezTo>
                    <a:pt x="147" y="28"/>
                    <a:pt x="152" y="14"/>
                    <a:pt x="107" y="0"/>
                  </a:cubicBezTo>
                  <a:cubicBezTo>
                    <a:pt x="82" y="8"/>
                    <a:pt x="38" y="38"/>
                    <a:pt x="38" y="38"/>
                  </a:cubicBezTo>
                  <a:cubicBezTo>
                    <a:pt x="18" y="69"/>
                    <a:pt x="31" y="56"/>
                    <a:pt x="0" y="77"/>
                  </a:cubicBezTo>
                  <a:close/>
                </a:path>
              </a:pathLst>
            </a:custGeom>
            <a:solidFill>
              <a:srgbClr val="BFBFB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" name="Google Shape;196;p5"/>
            <p:cNvSpPr/>
            <p:nvPr/>
          </p:nvSpPr>
          <p:spPr>
            <a:xfrm rot="3149519">
              <a:off x="6462529" y="3544308"/>
              <a:ext cx="214602" cy="323781"/>
            </a:xfrm>
            <a:custGeom>
              <a:avLst/>
              <a:gdLst/>
              <a:ahLst/>
              <a:cxnLst/>
              <a:rect l="l" t="t" r="r" b="b"/>
              <a:pathLst>
                <a:path w="8502" h="9853" extrusionOk="0">
                  <a:moveTo>
                    <a:pt x="0" y="2821"/>
                  </a:moveTo>
                  <a:cubicBezTo>
                    <a:pt x="812" y="4689"/>
                    <a:pt x="959" y="6996"/>
                    <a:pt x="1956" y="8718"/>
                  </a:cubicBezTo>
                  <a:cubicBezTo>
                    <a:pt x="2214" y="9194"/>
                    <a:pt x="2731" y="9451"/>
                    <a:pt x="3100" y="9853"/>
                  </a:cubicBezTo>
                  <a:cubicBezTo>
                    <a:pt x="4871" y="9707"/>
                    <a:pt x="6783" y="9565"/>
                    <a:pt x="8185" y="7990"/>
                  </a:cubicBezTo>
                  <a:cubicBezTo>
                    <a:pt x="7963" y="3851"/>
                    <a:pt x="10000" y="2821"/>
                    <a:pt x="5941" y="2821"/>
                  </a:cubicBezTo>
                  <a:cubicBezTo>
                    <a:pt x="5424" y="1026"/>
                    <a:pt x="5609" y="513"/>
                    <a:pt x="3948" y="0"/>
                  </a:cubicBezTo>
                  <a:cubicBezTo>
                    <a:pt x="3026" y="293"/>
                    <a:pt x="1402" y="1392"/>
                    <a:pt x="1402" y="1392"/>
                  </a:cubicBezTo>
                  <a:cubicBezTo>
                    <a:pt x="664" y="2527"/>
                    <a:pt x="1144" y="2051"/>
                    <a:pt x="0" y="2821"/>
                  </a:cubicBezTo>
                  <a:close/>
                </a:path>
              </a:pathLst>
            </a:custGeom>
            <a:solidFill>
              <a:srgbClr val="BFBFB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" name="Google Shape;197;p5"/>
            <p:cNvSpPr/>
            <p:nvPr/>
          </p:nvSpPr>
          <p:spPr>
            <a:xfrm>
              <a:off x="5272910" y="3610530"/>
              <a:ext cx="216612" cy="331807"/>
            </a:xfrm>
            <a:custGeom>
              <a:avLst/>
              <a:gdLst/>
              <a:ahLst/>
              <a:cxnLst/>
              <a:rect l="l" t="t" r="r" b="b"/>
              <a:pathLst>
                <a:path w="9192" h="14760" extrusionOk="0">
                  <a:moveTo>
                    <a:pt x="0" y="53"/>
                  </a:moveTo>
                  <a:cubicBezTo>
                    <a:pt x="870" y="1306"/>
                    <a:pt x="488" y="13587"/>
                    <a:pt x="1556" y="14743"/>
                  </a:cubicBezTo>
                  <a:cubicBezTo>
                    <a:pt x="1832" y="15062"/>
                    <a:pt x="2656" y="10997"/>
                    <a:pt x="3051" y="11267"/>
                  </a:cubicBezTo>
                  <a:cubicBezTo>
                    <a:pt x="4948" y="11169"/>
                    <a:pt x="7690" y="7976"/>
                    <a:pt x="9192" y="6919"/>
                  </a:cubicBezTo>
                  <a:cubicBezTo>
                    <a:pt x="8954" y="4142"/>
                    <a:pt x="9903" y="3160"/>
                    <a:pt x="5556" y="3160"/>
                  </a:cubicBezTo>
                  <a:cubicBezTo>
                    <a:pt x="5002" y="1955"/>
                    <a:pt x="5200" y="1611"/>
                    <a:pt x="3421" y="1267"/>
                  </a:cubicBezTo>
                  <a:cubicBezTo>
                    <a:pt x="2433" y="1464"/>
                    <a:pt x="694" y="2201"/>
                    <a:pt x="694" y="2201"/>
                  </a:cubicBezTo>
                  <a:cubicBezTo>
                    <a:pt x="-97" y="2962"/>
                    <a:pt x="1225" y="-464"/>
                    <a:pt x="0" y="53"/>
                  </a:cubicBezTo>
                  <a:close/>
                </a:path>
              </a:pathLst>
            </a:custGeom>
            <a:solidFill>
              <a:srgbClr val="BFBFB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" name="Google Shape;198;p5"/>
            <p:cNvSpPr/>
            <p:nvPr/>
          </p:nvSpPr>
          <p:spPr>
            <a:xfrm rot="3958096">
              <a:off x="5666615" y="3268136"/>
              <a:ext cx="270534" cy="176684"/>
            </a:xfrm>
            <a:custGeom>
              <a:avLst/>
              <a:gdLst/>
              <a:ahLst/>
              <a:cxnLst/>
              <a:rect l="l" t="t" r="r" b="b"/>
              <a:pathLst>
                <a:path w="9336" h="8737" extrusionOk="0">
                  <a:moveTo>
                    <a:pt x="0" y="1705"/>
                  </a:moveTo>
                  <a:cubicBezTo>
                    <a:pt x="812" y="3573"/>
                    <a:pt x="959" y="5880"/>
                    <a:pt x="1956" y="7602"/>
                  </a:cubicBezTo>
                  <a:cubicBezTo>
                    <a:pt x="2214" y="8078"/>
                    <a:pt x="2731" y="8335"/>
                    <a:pt x="3100" y="8737"/>
                  </a:cubicBezTo>
                  <a:cubicBezTo>
                    <a:pt x="4871" y="8591"/>
                    <a:pt x="7934" y="8884"/>
                    <a:pt x="9336" y="7309"/>
                  </a:cubicBezTo>
                  <a:cubicBezTo>
                    <a:pt x="9114" y="3170"/>
                    <a:pt x="10000" y="1705"/>
                    <a:pt x="5941" y="1705"/>
                  </a:cubicBezTo>
                  <a:cubicBezTo>
                    <a:pt x="5424" y="-90"/>
                    <a:pt x="5742" y="513"/>
                    <a:pt x="4081" y="0"/>
                  </a:cubicBezTo>
                  <a:cubicBezTo>
                    <a:pt x="3159" y="293"/>
                    <a:pt x="1402" y="276"/>
                    <a:pt x="1402" y="276"/>
                  </a:cubicBezTo>
                  <a:cubicBezTo>
                    <a:pt x="664" y="1411"/>
                    <a:pt x="1144" y="935"/>
                    <a:pt x="0" y="1705"/>
                  </a:cubicBezTo>
                  <a:close/>
                </a:path>
              </a:pathLst>
            </a:custGeom>
            <a:solidFill>
              <a:srgbClr val="BFBFB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" name="Google Shape;199;p5"/>
            <p:cNvSpPr/>
            <p:nvPr/>
          </p:nvSpPr>
          <p:spPr>
            <a:xfrm>
              <a:off x="5818771" y="2650772"/>
              <a:ext cx="252413" cy="328612"/>
            </a:xfrm>
            <a:custGeom>
              <a:avLst/>
              <a:gdLst/>
              <a:ahLst/>
              <a:cxnLst/>
              <a:rect l="l" t="t" r="r" b="b"/>
              <a:pathLst>
                <a:path w="271" h="273" extrusionOk="0">
                  <a:moveTo>
                    <a:pt x="0" y="77"/>
                  </a:moveTo>
                  <a:cubicBezTo>
                    <a:pt x="22" y="128"/>
                    <a:pt x="26" y="191"/>
                    <a:pt x="53" y="238"/>
                  </a:cubicBezTo>
                  <a:cubicBezTo>
                    <a:pt x="60" y="251"/>
                    <a:pt x="74" y="258"/>
                    <a:pt x="84" y="269"/>
                  </a:cubicBezTo>
                  <a:cubicBezTo>
                    <a:pt x="132" y="265"/>
                    <a:pt x="215" y="273"/>
                    <a:pt x="253" y="230"/>
                  </a:cubicBezTo>
                  <a:cubicBezTo>
                    <a:pt x="247" y="117"/>
                    <a:pt x="271" y="77"/>
                    <a:pt x="161" y="77"/>
                  </a:cubicBezTo>
                  <a:cubicBezTo>
                    <a:pt x="147" y="28"/>
                    <a:pt x="152" y="14"/>
                    <a:pt x="107" y="0"/>
                  </a:cubicBezTo>
                  <a:cubicBezTo>
                    <a:pt x="82" y="8"/>
                    <a:pt x="38" y="38"/>
                    <a:pt x="38" y="38"/>
                  </a:cubicBezTo>
                  <a:cubicBezTo>
                    <a:pt x="18" y="69"/>
                    <a:pt x="31" y="56"/>
                    <a:pt x="0" y="77"/>
                  </a:cubicBezTo>
                  <a:close/>
                </a:path>
              </a:pathLst>
            </a:custGeom>
            <a:solidFill>
              <a:srgbClr val="BFBFB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" name="Google Shape;200;p5"/>
            <p:cNvSpPr/>
            <p:nvPr/>
          </p:nvSpPr>
          <p:spPr>
            <a:xfrm rot="3126301">
              <a:off x="6429074" y="2453676"/>
              <a:ext cx="315766" cy="278965"/>
            </a:xfrm>
            <a:custGeom>
              <a:avLst/>
              <a:gdLst/>
              <a:ahLst/>
              <a:cxnLst/>
              <a:rect l="l" t="t" r="r" b="b"/>
              <a:pathLst>
                <a:path w="9255" h="9790" extrusionOk="0">
                  <a:moveTo>
                    <a:pt x="0" y="3137"/>
                  </a:moveTo>
                  <a:cubicBezTo>
                    <a:pt x="870" y="5214"/>
                    <a:pt x="1027" y="7779"/>
                    <a:pt x="2095" y="9694"/>
                  </a:cubicBezTo>
                  <a:cubicBezTo>
                    <a:pt x="2371" y="10223"/>
                    <a:pt x="1245" y="8378"/>
                    <a:pt x="1640" y="8826"/>
                  </a:cubicBezTo>
                  <a:cubicBezTo>
                    <a:pt x="3537" y="8662"/>
                    <a:pt x="7535" y="10787"/>
                    <a:pt x="9037" y="9035"/>
                  </a:cubicBezTo>
                  <a:cubicBezTo>
                    <a:pt x="8799" y="4433"/>
                    <a:pt x="10711" y="3137"/>
                    <a:pt x="6364" y="3137"/>
                  </a:cubicBezTo>
                  <a:cubicBezTo>
                    <a:pt x="5810" y="1141"/>
                    <a:pt x="6008" y="570"/>
                    <a:pt x="4229" y="0"/>
                  </a:cubicBezTo>
                  <a:cubicBezTo>
                    <a:pt x="3241" y="326"/>
                    <a:pt x="1502" y="1548"/>
                    <a:pt x="1502" y="1548"/>
                  </a:cubicBezTo>
                  <a:cubicBezTo>
                    <a:pt x="711" y="2810"/>
                    <a:pt x="1225" y="2281"/>
                    <a:pt x="0" y="3137"/>
                  </a:cubicBezTo>
                  <a:close/>
                </a:path>
              </a:pathLst>
            </a:custGeom>
            <a:solidFill>
              <a:srgbClr val="BFBFB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" name="Google Shape;201;p5"/>
            <p:cNvSpPr/>
            <p:nvPr/>
          </p:nvSpPr>
          <p:spPr>
            <a:xfrm rot="3126301">
              <a:off x="5215899" y="3042494"/>
              <a:ext cx="337925" cy="247121"/>
            </a:xfrm>
            <a:custGeom>
              <a:avLst/>
              <a:gdLst/>
              <a:ahLst/>
              <a:cxnLst/>
              <a:rect l="l" t="t" r="r" b="b"/>
              <a:pathLst>
                <a:path w="10000" h="10000" extrusionOk="0">
                  <a:moveTo>
                    <a:pt x="0" y="3141"/>
                  </a:moveTo>
                  <a:cubicBezTo>
                    <a:pt x="870" y="5220"/>
                    <a:pt x="681" y="5468"/>
                    <a:pt x="1749" y="7385"/>
                  </a:cubicBezTo>
                  <a:cubicBezTo>
                    <a:pt x="2025" y="7915"/>
                    <a:pt x="2992" y="8313"/>
                    <a:pt x="3387" y="8761"/>
                  </a:cubicBezTo>
                  <a:cubicBezTo>
                    <a:pt x="5284" y="8598"/>
                    <a:pt x="8498" y="11133"/>
                    <a:pt x="10000" y="9380"/>
                  </a:cubicBezTo>
                  <a:cubicBezTo>
                    <a:pt x="9762" y="4772"/>
                    <a:pt x="10711" y="3141"/>
                    <a:pt x="6364" y="3141"/>
                  </a:cubicBezTo>
                  <a:cubicBezTo>
                    <a:pt x="5810" y="1142"/>
                    <a:pt x="6008" y="571"/>
                    <a:pt x="4229" y="0"/>
                  </a:cubicBezTo>
                  <a:cubicBezTo>
                    <a:pt x="3241" y="326"/>
                    <a:pt x="1502" y="1550"/>
                    <a:pt x="1502" y="1550"/>
                  </a:cubicBezTo>
                  <a:cubicBezTo>
                    <a:pt x="711" y="2813"/>
                    <a:pt x="1225" y="2283"/>
                    <a:pt x="0" y="3141"/>
                  </a:cubicBezTo>
                  <a:close/>
                </a:path>
              </a:pathLst>
            </a:custGeom>
            <a:solidFill>
              <a:srgbClr val="BFBFB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" name="Google Shape;202;p5"/>
            <p:cNvSpPr/>
            <p:nvPr/>
          </p:nvSpPr>
          <p:spPr>
            <a:xfrm rot="-5704313">
              <a:off x="6377441" y="4201923"/>
              <a:ext cx="347663" cy="328612"/>
            </a:xfrm>
            <a:custGeom>
              <a:avLst/>
              <a:gdLst/>
              <a:ahLst/>
              <a:cxnLst/>
              <a:rect l="l" t="t" r="r" b="b"/>
              <a:pathLst>
                <a:path w="271" h="273" extrusionOk="0">
                  <a:moveTo>
                    <a:pt x="0" y="77"/>
                  </a:moveTo>
                  <a:cubicBezTo>
                    <a:pt x="22" y="128"/>
                    <a:pt x="26" y="191"/>
                    <a:pt x="53" y="238"/>
                  </a:cubicBezTo>
                  <a:cubicBezTo>
                    <a:pt x="60" y="251"/>
                    <a:pt x="74" y="258"/>
                    <a:pt x="84" y="269"/>
                  </a:cubicBezTo>
                  <a:cubicBezTo>
                    <a:pt x="132" y="265"/>
                    <a:pt x="215" y="273"/>
                    <a:pt x="253" y="230"/>
                  </a:cubicBezTo>
                  <a:cubicBezTo>
                    <a:pt x="247" y="117"/>
                    <a:pt x="271" y="77"/>
                    <a:pt x="161" y="77"/>
                  </a:cubicBezTo>
                  <a:cubicBezTo>
                    <a:pt x="147" y="28"/>
                    <a:pt x="152" y="14"/>
                    <a:pt x="107" y="0"/>
                  </a:cubicBezTo>
                  <a:cubicBezTo>
                    <a:pt x="82" y="8"/>
                    <a:pt x="38" y="38"/>
                    <a:pt x="38" y="38"/>
                  </a:cubicBezTo>
                  <a:cubicBezTo>
                    <a:pt x="18" y="69"/>
                    <a:pt x="31" y="56"/>
                    <a:pt x="0" y="77"/>
                  </a:cubicBezTo>
                  <a:close/>
                </a:path>
              </a:pathLst>
            </a:custGeom>
            <a:solidFill>
              <a:srgbClr val="BFBFB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" name="Google Shape;203;p5"/>
            <p:cNvSpPr/>
            <p:nvPr/>
          </p:nvSpPr>
          <p:spPr>
            <a:xfrm rot="1148976">
              <a:off x="5857754" y="1919343"/>
              <a:ext cx="282992" cy="200900"/>
            </a:xfrm>
            <a:custGeom>
              <a:avLst/>
              <a:gdLst/>
              <a:ahLst/>
              <a:cxnLst/>
              <a:rect l="l" t="t" r="r" b="b"/>
              <a:pathLst>
                <a:path w="10000" h="10000" extrusionOk="0">
                  <a:moveTo>
                    <a:pt x="0" y="3148"/>
                  </a:moveTo>
                  <a:cubicBezTo>
                    <a:pt x="870" y="5232"/>
                    <a:pt x="2130" y="5811"/>
                    <a:pt x="3198" y="7733"/>
                  </a:cubicBezTo>
                  <a:cubicBezTo>
                    <a:pt x="3474" y="8264"/>
                    <a:pt x="2237" y="8189"/>
                    <a:pt x="2632" y="8638"/>
                  </a:cubicBezTo>
                  <a:cubicBezTo>
                    <a:pt x="4529" y="8475"/>
                    <a:pt x="8498" y="11158"/>
                    <a:pt x="10000" y="9401"/>
                  </a:cubicBezTo>
                  <a:cubicBezTo>
                    <a:pt x="9762" y="4782"/>
                    <a:pt x="10711" y="3148"/>
                    <a:pt x="6364" y="3148"/>
                  </a:cubicBezTo>
                  <a:cubicBezTo>
                    <a:pt x="5810" y="1145"/>
                    <a:pt x="6008" y="572"/>
                    <a:pt x="4229" y="0"/>
                  </a:cubicBezTo>
                  <a:cubicBezTo>
                    <a:pt x="3241" y="327"/>
                    <a:pt x="1502" y="1553"/>
                    <a:pt x="1502" y="1553"/>
                  </a:cubicBezTo>
                  <a:cubicBezTo>
                    <a:pt x="711" y="2820"/>
                    <a:pt x="1225" y="2289"/>
                    <a:pt x="0" y="3148"/>
                  </a:cubicBezTo>
                  <a:close/>
                </a:path>
              </a:pathLst>
            </a:custGeom>
            <a:solidFill>
              <a:srgbClr val="BFBFB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204" name="Google Shape;204;p5"/>
            <p:cNvCxnSpPr/>
            <p:nvPr/>
          </p:nvCxnSpPr>
          <p:spPr>
            <a:xfrm>
              <a:off x="5265756" y="1907060"/>
              <a:ext cx="1473200" cy="0"/>
            </a:xfrm>
            <a:prstGeom prst="straightConnector1">
              <a:avLst/>
            </a:prstGeom>
            <a:noFill/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5" name="Google Shape;205;p5"/>
            <p:cNvCxnSpPr/>
            <p:nvPr/>
          </p:nvCxnSpPr>
          <p:spPr>
            <a:xfrm>
              <a:off x="5275281" y="4574060"/>
              <a:ext cx="1473200" cy="0"/>
            </a:xfrm>
            <a:prstGeom prst="straightConnector1">
              <a:avLst/>
            </a:prstGeom>
            <a:noFill/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206" name="Google Shape;206;p5"/>
            <p:cNvGrpSpPr/>
            <p:nvPr/>
          </p:nvGrpSpPr>
          <p:grpSpPr>
            <a:xfrm flipH="1">
              <a:off x="5990500" y="1638300"/>
              <a:ext cx="1581150" cy="3248025"/>
              <a:chOff x="3543300" y="1447800"/>
              <a:chExt cx="1581150" cy="3248025"/>
            </a:xfrm>
          </p:grpSpPr>
          <p:sp>
            <p:nvSpPr>
              <p:cNvPr id="207" name="Google Shape;207;p5"/>
              <p:cNvSpPr/>
              <p:nvPr/>
            </p:nvSpPr>
            <p:spPr>
              <a:xfrm>
                <a:off x="3781425" y="1447800"/>
                <a:ext cx="1343025" cy="1419225"/>
              </a:xfrm>
              <a:custGeom>
                <a:avLst/>
                <a:gdLst/>
                <a:ahLst/>
                <a:cxnLst/>
                <a:rect l="l" t="t" r="r" b="b"/>
                <a:pathLst>
                  <a:path w="1343025" h="1419225" extrusionOk="0">
                    <a:moveTo>
                      <a:pt x="1343025" y="228600"/>
                    </a:moveTo>
                    <a:lnTo>
                      <a:pt x="1343025" y="0"/>
                    </a:lnTo>
                    <a:lnTo>
                      <a:pt x="9525" y="0"/>
                    </a:lnTo>
                    <a:lnTo>
                      <a:pt x="0" y="1419225"/>
                    </a:lnTo>
                    <a:lnTo>
                      <a:pt x="0" y="1419225"/>
                    </a:lnTo>
                  </a:path>
                </a:pathLst>
              </a:custGeom>
              <a:noFill/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" name="Google Shape;208;p5"/>
              <p:cNvSpPr/>
              <p:nvPr/>
            </p:nvSpPr>
            <p:spPr>
              <a:xfrm>
                <a:off x="3781425" y="2962275"/>
                <a:ext cx="1343025" cy="1733550"/>
              </a:xfrm>
              <a:custGeom>
                <a:avLst/>
                <a:gdLst/>
                <a:ahLst/>
                <a:cxnLst/>
                <a:rect l="l" t="t" r="r" b="b"/>
                <a:pathLst>
                  <a:path w="1343025" h="1733550" extrusionOk="0">
                    <a:moveTo>
                      <a:pt x="1343025" y="1381125"/>
                    </a:moveTo>
                    <a:lnTo>
                      <a:pt x="1343025" y="1733550"/>
                    </a:lnTo>
                    <a:lnTo>
                      <a:pt x="9525" y="1714500"/>
                    </a:lnTo>
                    <a:lnTo>
                      <a:pt x="0" y="0"/>
                    </a:lnTo>
                  </a:path>
                </a:pathLst>
              </a:custGeom>
              <a:noFill/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209" name="Google Shape;209;p5"/>
              <p:cNvCxnSpPr/>
              <p:nvPr/>
            </p:nvCxnSpPr>
            <p:spPr>
              <a:xfrm>
                <a:off x="3543300" y="2853437"/>
                <a:ext cx="495300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210" name="Google Shape;210;p5"/>
              <p:cNvCxnSpPr/>
              <p:nvPr/>
            </p:nvCxnSpPr>
            <p:spPr>
              <a:xfrm rot="10800000" flipH="1">
                <a:off x="3638550" y="2958213"/>
                <a:ext cx="304800" cy="4062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pic>
          <p:nvPicPr>
            <p:cNvPr id="211" name="Google Shape;211;p5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019800" y="3209925"/>
              <a:ext cx="565150" cy="26828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2" name="Google Shape;212;p5"/>
            <p:cNvSpPr txBox="1"/>
            <p:nvPr/>
          </p:nvSpPr>
          <p:spPr>
            <a:xfrm>
              <a:off x="4882578" y="876749"/>
              <a:ext cx="2283234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soil (or rock) filled with ionic fluid</a:t>
              </a:r>
              <a:endParaRPr/>
            </a:p>
          </p:txBody>
        </p:sp>
        <p:sp>
          <p:nvSpPr>
            <p:cNvPr id="213" name="Google Shape;213;p5"/>
            <p:cNvSpPr/>
            <p:nvPr/>
          </p:nvSpPr>
          <p:spPr>
            <a:xfrm>
              <a:off x="7255045" y="2556638"/>
              <a:ext cx="166706" cy="106050"/>
            </a:xfrm>
            <a:prstGeom prst="triangle">
              <a:avLst>
                <a:gd name="adj" fmla="val 50000"/>
              </a:avLst>
            </a:prstGeom>
            <a:solidFill>
              <a:schemeClr val="dk1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" name="Google Shape;214;p5"/>
            <p:cNvSpPr/>
            <p:nvPr/>
          </p:nvSpPr>
          <p:spPr>
            <a:xfrm>
              <a:off x="5638361" y="1907104"/>
              <a:ext cx="530047" cy="2625394"/>
            </a:xfrm>
            <a:custGeom>
              <a:avLst/>
              <a:gdLst/>
              <a:ahLst/>
              <a:cxnLst/>
              <a:rect l="l" t="t" r="r" b="b"/>
              <a:pathLst>
                <a:path w="530047" h="2625394" extrusionOk="0">
                  <a:moveTo>
                    <a:pt x="146645" y="0"/>
                  </a:moveTo>
                  <a:cubicBezTo>
                    <a:pt x="155059" y="41606"/>
                    <a:pt x="163474" y="83212"/>
                    <a:pt x="174694" y="106586"/>
                  </a:cubicBezTo>
                  <a:cubicBezTo>
                    <a:pt x="185914" y="129960"/>
                    <a:pt x="202743" y="129960"/>
                    <a:pt x="213963" y="140245"/>
                  </a:cubicBezTo>
                  <a:cubicBezTo>
                    <a:pt x="225183" y="150530"/>
                    <a:pt x="220508" y="158009"/>
                    <a:pt x="242012" y="168294"/>
                  </a:cubicBezTo>
                  <a:cubicBezTo>
                    <a:pt x="263516" y="178579"/>
                    <a:pt x="302784" y="182319"/>
                    <a:pt x="342988" y="201953"/>
                  </a:cubicBezTo>
                  <a:cubicBezTo>
                    <a:pt x="383192" y="221587"/>
                    <a:pt x="452380" y="239352"/>
                    <a:pt x="483234" y="286100"/>
                  </a:cubicBezTo>
                  <a:cubicBezTo>
                    <a:pt x="514088" y="332848"/>
                    <a:pt x="521567" y="439435"/>
                    <a:pt x="528112" y="482444"/>
                  </a:cubicBezTo>
                  <a:cubicBezTo>
                    <a:pt x="534657" y="525453"/>
                    <a:pt x="522502" y="544152"/>
                    <a:pt x="522502" y="544152"/>
                  </a:cubicBezTo>
                  <a:cubicBezTo>
                    <a:pt x="520632" y="564721"/>
                    <a:pt x="531852" y="575006"/>
                    <a:pt x="516893" y="605860"/>
                  </a:cubicBezTo>
                  <a:cubicBezTo>
                    <a:pt x="501934" y="636714"/>
                    <a:pt x="457054" y="708707"/>
                    <a:pt x="432745" y="729276"/>
                  </a:cubicBezTo>
                  <a:cubicBezTo>
                    <a:pt x="408436" y="749845"/>
                    <a:pt x="413110" y="726471"/>
                    <a:pt x="371037" y="729276"/>
                  </a:cubicBezTo>
                  <a:cubicBezTo>
                    <a:pt x="328964" y="732081"/>
                    <a:pt x="215833" y="733951"/>
                    <a:pt x="180304" y="746105"/>
                  </a:cubicBezTo>
                  <a:cubicBezTo>
                    <a:pt x="144775" y="758259"/>
                    <a:pt x="161604" y="777894"/>
                    <a:pt x="157864" y="802203"/>
                  </a:cubicBezTo>
                  <a:cubicBezTo>
                    <a:pt x="154124" y="826512"/>
                    <a:pt x="145709" y="856431"/>
                    <a:pt x="157864" y="891960"/>
                  </a:cubicBezTo>
                  <a:cubicBezTo>
                    <a:pt x="170019" y="927489"/>
                    <a:pt x="218637" y="975172"/>
                    <a:pt x="230792" y="1015376"/>
                  </a:cubicBezTo>
                  <a:cubicBezTo>
                    <a:pt x="242947" y="1055580"/>
                    <a:pt x="252296" y="1084565"/>
                    <a:pt x="230792" y="1133183"/>
                  </a:cubicBezTo>
                  <a:cubicBezTo>
                    <a:pt x="209288" y="1181802"/>
                    <a:pt x="140100" y="1262208"/>
                    <a:pt x="101766" y="1307087"/>
                  </a:cubicBezTo>
                  <a:cubicBezTo>
                    <a:pt x="63432" y="1351966"/>
                    <a:pt x="8270" y="1372535"/>
                    <a:pt x="790" y="1402454"/>
                  </a:cubicBezTo>
                  <a:cubicBezTo>
                    <a:pt x="-6690" y="1432373"/>
                    <a:pt x="40994" y="1458552"/>
                    <a:pt x="56888" y="1486601"/>
                  </a:cubicBezTo>
                  <a:cubicBezTo>
                    <a:pt x="72782" y="1514650"/>
                    <a:pt x="96156" y="1570748"/>
                    <a:pt x="96156" y="1570748"/>
                  </a:cubicBezTo>
                  <a:cubicBezTo>
                    <a:pt x="105506" y="1587577"/>
                    <a:pt x="88677" y="1582903"/>
                    <a:pt x="112986" y="1587578"/>
                  </a:cubicBezTo>
                  <a:cubicBezTo>
                    <a:pt x="137295" y="1592253"/>
                    <a:pt x="206483" y="1593187"/>
                    <a:pt x="242012" y="1598797"/>
                  </a:cubicBezTo>
                  <a:cubicBezTo>
                    <a:pt x="277541" y="1604407"/>
                    <a:pt x="306525" y="1602537"/>
                    <a:pt x="326159" y="1621236"/>
                  </a:cubicBezTo>
                  <a:cubicBezTo>
                    <a:pt x="345793" y="1639935"/>
                    <a:pt x="350468" y="1681075"/>
                    <a:pt x="359818" y="1710994"/>
                  </a:cubicBezTo>
                  <a:cubicBezTo>
                    <a:pt x="369168" y="1740913"/>
                    <a:pt x="378517" y="1768027"/>
                    <a:pt x="382257" y="1800751"/>
                  </a:cubicBezTo>
                  <a:cubicBezTo>
                    <a:pt x="385997" y="1833475"/>
                    <a:pt x="385062" y="1869938"/>
                    <a:pt x="382257" y="1907337"/>
                  </a:cubicBezTo>
                  <a:cubicBezTo>
                    <a:pt x="379452" y="1944736"/>
                    <a:pt x="366363" y="1989614"/>
                    <a:pt x="365428" y="2025143"/>
                  </a:cubicBezTo>
                  <a:cubicBezTo>
                    <a:pt x="364493" y="2060672"/>
                    <a:pt x="372907" y="2084046"/>
                    <a:pt x="376647" y="2120510"/>
                  </a:cubicBezTo>
                  <a:cubicBezTo>
                    <a:pt x="380387" y="2156974"/>
                    <a:pt x="388802" y="2209332"/>
                    <a:pt x="387867" y="2243926"/>
                  </a:cubicBezTo>
                  <a:cubicBezTo>
                    <a:pt x="386932" y="2278520"/>
                    <a:pt x="373842" y="2299089"/>
                    <a:pt x="371037" y="2328073"/>
                  </a:cubicBezTo>
                  <a:cubicBezTo>
                    <a:pt x="368232" y="2357057"/>
                    <a:pt x="371037" y="2417830"/>
                    <a:pt x="371037" y="2417830"/>
                  </a:cubicBezTo>
                  <a:cubicBezTo>
                    <a:pt x="371037" y="2450554"/>
                    <a:pt x="373842" y="2489823"/>
                    <a:pt x="371037" y="2524417"/>
                  </a:cubicBezTo>
                  <a:cubicBezTo>
                    <a:pt x="368232" y="2559011"/>
                    <a:pt x="354208" y="2625394"/>
                    <a:pt x="354208" y="2625394"/>
                  </a:cubicBezTo>
                  <a:lnTo>
                    <a:pt x="354208" y="2625394"/>
                  </a:lnTo>
                  <a:lnTo>
                    <a:pt x="354208" y="2625394"/>
                  </a:lnTo>
                </a:path>
              </a:pathLst>
            </a:custGeom>
            <a:noFill/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" name="Google Shape;215;p5"/>
            <p:cNvSpPr/>
            <p:nvPr/>
          </p:nvSpPr>
          <p:spPr>
            <a:xfrm rot="-9086445">
              <a:off x="5782450" y="2984096"/>
              <a:ext cx="166706" cy="106050"/>
            </a:xfrm>
            <a:prstGeom prst="triangle">
              <a:avLst>
                <a:gd name="adj" fmla="val 50000"/>
              </a:avLst>
            </a:prstGeom>
            <a:solidFill>
              <a:srgbClr val="71BEC4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" name="Google Shape;216;p5"/>
            <p:cNvSpPr/>
            <p:nvPr/>
          </p:nvSpPr>
          <p:spPr>
            <a:xfrm rot="10163650">
              <a:off x="5924900" y="3973148"/>
              <a:ext cx="166706" cy="106050"/>
            </a:xfrm>
            <a:prstGeom prst="triangle">
              <a:avLst>
                <a:gd name="adj" fmla="val 50000"/>
              </a:avLst>
            </a:prstGeom>
            <a:solidFill>
              <a:srgbClr val="71BEC4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" name="Google Shape;217;p5"/>
            <p:cNvSpPr/>
            <p:nvPr/>
          </p:nvSpPr>
          <p:spPr>
            <a:xfrm rot="10246196">
              <a:off x="6069114" y="2216324"/>
              <a:ext cx="166706" cy="106050"/>
            </a:xfrm>
            <a:prstGeom prst="triangle">
              <a:avLst>
                <a:gd name="adj" fmla="val 50000"/>
              </a:avLst>
            </a:prstGeom>
            <a:solidFill>
              <a:srgbClr val="71BEC4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18" name="Google Shape;218;p5"/>
            <p:cNvGrpSpPr/>
            <p:nvPr/>
          </p:nvGrpSpPr>
          <p:grpSpPr>
            <a:xfrm>
              <a:off x="4975295" y="5203813"/>
              <a:ext cx="3424190" cy="620713"/>
              <a:chOff x="3833273" y="5003789"/>
              <a:chExt cx="3424190" cy="620713"/>
            </a:xfrm>
          </p:grpSpPr>
          <p:sp>
            <p:nvSpPr>
              <p:cNvPr id="219" name="Google Shape;219;p5"/>
              <p:cNvSpPr txBox="1"/>
              <p:nvPr/>
            </p:nvSpPr>
            <p:spPr>
              <a:xfrm>
                <a:off x="3833273" y="5129480"/>
                <a:ext cx="1514389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Soil resistivity:</a:t>
                </a:r>
                <a:endParaRPr/>
              </a:p>
            </p:txBody>
          </p:sp>
          <p:pic>
            <p:nvPicPr>
              <p:cNvPr id="220" name="Google Shape;220;p5"/>
              <p:cNvPicPr preferRelativeResize="0"/>
              <p:nvPr/>
            </p:nvPicPr>
            <p:blipFill rotWithShape="1">
              <a:blip r:embed="rId4">
                <a:alphaModFix/>
              </a:blip>
              <a:srcRect/>
              <a:stretch/>
            </p:blipFill>
            <p:spPr>
              <a:xfrm>
                <a:off x="5442950" y="5003789"/>
                <a:ext cx="1814513" cy="620713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221" name="Google Shape;221;p5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5219700" y="4668838"/>
              <a:ext cx="284163" cy="319087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222" name="Google Shape;222;p5"/>
            <p:cNvCxnSpPr/>
            <p:nvPr/>
          </p:nvCxnSpPr>
          <p:spPr>
            <a:xfrm rot="10800000">
              <a:off x="5381216" y="4438650"/>
              <a:ext cx="9140" cy="323056"/>
            </a:xfrm>
            <a:prstGeom prst="straightConnector1">
              <a:avLst/>
            </a:prstGeom>
            <a:noFill/>
            <a:ln w="158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223" name="Google Shape;223;p5"/>
          <p:cNvSpPr txBox="1"/>
          <p:nvPr/>
        </p:nvSpPr>
        <p:spPr>
          <a:xfrm>
            <a:off x="6619461" y="3056722"/>
            <a:ext cx="228323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Archie’s Law (1942)</a:t>
            </a:r>
            <a:endParaRPr/>
          </a:p>
        </p:txBody>
      </p:sp>
      <p:pic>
        <p:nvPicPr>
          <p:cNvPr id="224" name="Google Shape;224;p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933415" y="4117022"/>
            <a:ext cx="2951162" cy="830262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5"/>
          <p:cNvSpPr txBox="1"/>
          <p:nvPr/>
        </p:nvSpPr>
        <p:spPr>
          <a:xfrm>
            <a:off x="8605545" y="5102853"/>
            <a:ext cx="243355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interconnected porosity</a:t>
            </a:r>
            <a:endParaRPr/>
          </a:p>
        </p:txBody>
      </p:sp>
      <p:sp>
        <p:nvSpPr>
          <p:cNvPr id="226" name="Google Shape;226;p5"/>
          <p:cNvSpPr txBox="1"/>
          <p:nvPr/>
        </p:nvSpPr>
        <p:spPr>
          <a:xfrm>
            <a:off x="8534599" y="3593397"/>
            <a:ext cx="241354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‘cementation’ exponent</a:t>
            </a:r>
            <a:endParaRPr/>
          </a:p>
        </p:txBody>
      </p:sp>
      <p:cxnSp>
        <p:nvCxnSpPr>
          <p:cNvPr id="227" name="Google Shape;227;p5"/>
          <p:cNvCxnSpPr/>
          <p:nvPr/>
        </p:nvCxnSpPr>
        <p:spPr>
          <a:xfrm rot="10800000">
            <a:off x="9676966" y="4668739"/>
            <a:ext cx="128812" cy="419977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228" name="Google Shape;228;p5"/>
          <p:cNvCxnSpPr/>
          <p:nvPr/>
        </p:nvCxnSpPr>
        <p:spPr>
          <a:xfrm>
            <a:off x="9745763" y="3912206"/>
            <a:ext cx="0" cy="337768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pic>
        <p:nvPicPr>
          <p:cNvPr id="229" name="Google Shape;229;p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582705" y="790272"/>
            <a:ext cx="1714500" cy="2305050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5"/>
          <p:cNvSpPr txBox="1"/>
          <p:nvPr/>
        </p:nvSpPr>
        <p:spPr>
          <a:xfrm>
            <a:off x="5390660" y="1510291"/>
            <a:ext cx="4026765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Gustavus E. Archie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(1907-1978: Developed petrophysical relationships whilst working for Shell Oil Company</a:t>
            </a:r>
            <a:endParaRPr/>
          </a:p>
        </p:txBody>
      </p:sp>
      <p:sp>
        <p:nvSpPr>
          <p:cNvPr id="231" name="Google Shape;231;p5"/>
          <p:cNvSpPr txBox="1"/>
          <p:nvPr/>
        </p:nvSpPr>
        <p:spPr>
          <a:xfrm>
            <a:off x="9444934" y="3099576"/>
            <a:ext cx="205203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Source: </a:t>
            </a:r>
            <a:r>
              <a:rPr lang="en-US" sz="1800" i="1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wiki.seg.org</a:t>
            </a:r>
            <a:endParaRPr sz="1800" i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p5"/>
          <p:cNvSpPr txBox="1"/>
          <p:nvPr/>
        </p:nvSpPr>
        <p:spPr>
          <a:xfrm>
            <a:off x="6413921" y="5755051"/>
            <a:ext cx="6007008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Archie was interested in petroleum reservoirs but his relationships are now also used to explain electrical conduction in soils</a:t>
            </a:r>
            <a:endParaRPr/>
          </a:p>
        </p:txBody>
      </p:sp>
      <p:sp>
        <p:nvSpPr>
          <p:cNvPr id="233" name="Google Shape;233;p5"/>
          <p:cNvSpPr txBox="1">
            <a:spLocks noGrp="1"/>
          </p:cNvSpPr>
          <p:nvPr>
            <p:ph type="title"/>
          </p:nvPr>
        </p:nvSpPr>
        <p:spPr>
          <a:xfrm>
            <a:off x="609600" y="609601"/>
            <a:ext cx="10972800" cy="808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Archie’s law</a:t>
            </a:r>
            <a:endParaRPr/>
          </a:p>
        </p:txBody>
      </p:sp>
      <p:pic>
        <p:nvPicPr>
          <p:cNvPr id="234" name="Google Shape;234;p5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096000" y="60992"/>
            <a:ext cx="5943600" cy="44577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5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1430000" y="6096000"/>
            <a:ext cx="609600" cy="609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0" name="Google Shape;240;p6"/>
          <p:cNvGrpSpPr/>
          <p:nvPr/>
        </p:nvGrpSpPr>
        <p:grpSpPr>
          <a:xfrm>
            <a:off x="1650307" y="1433226"/>
            <a:ext cx="6003800" cy="5299050"/>
            <a:chOff x="3639528" y="595369"/>
            <a:chExt cx="6003800" cy="5299050"/>
          </a:xfrm>
        </p:grpSpPr>
        <p:grpSp>
          <p:nvGrpSpPr>
            <p:cNvPr id="241" name="Google Shape;241;p6"/>
            <p:cNvGrpSpPr/>
            <p:nvPr/>
          </p:nvGrpSpPr>
          <p:grpSpPr>
            <a:xfrm>
              <a:off x="7255254" y="1924423"/>
              <a:ext cx="2388074" cy="3349625"/>
              <a:chOff x="5183576" y="1638300"/>
              <a:chExt cx="2388074" cy="3349625"/>
            </a:xfrm>
          </p:grpSpPr>
          <p:sp>
            <p:nvSpPr>
              <p:cNvPr id="242" name="Google Shape;242;p6"/>
              <p:cNvSpPr/>
              <p:nvPr/>
            </p:nvSpPr>
            <p:spPr>
              <a:xfrm>
                <a:off x="5265756" y="1910224"/>
                <a:ext cx="1473200" cy="2636290"/>
              </a:xfrm>
              <a:prstGeom prst="rect">
                <a:avLst/>
              </a:prstGeom>
              <a:solidFill>
                <a:schemeClr val="accent1"/>
              </a:solidFill>
              <a:ln w="9525" cap="flat" cmpd="sng">
                <a:solidFill>
                  <a:schemeClr val="dk1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43" name="Google Shape;243;p6"/>
              <p:cNvSpPr/>
              <p:nvPr/>
            </p:nvSpPr>
            <p:spPr>
              <a:xfrm>
                <a:off x="5281649" y="1917616"/>
                <a:ext cx="901682" cy="739774"/>
              </a:xfrm>
              <a:custGeom>
                <a:avLst/>
                <a:gdLst/>
                <a:ahLst/>
                <a:cxnLst/>
                <a:rect l="l" t="t" r="r" b="b"/>
                <a:pathLst>
                  <a:path w="271" h="273" extrusionOk="0">
                    <a:moveTo>
                      <a:pt x="0" y="77"/>
                    </a:moveTo>
                    <a:cubicBezTo>
                      <a:pt x="22" y="128"/>
                      <a:pt x="26" y="191"/>
                      <a:pt x="53" y="238"/>
                    </a:cubicBezTo>
                    <a:cubicBezTo>
                      <a:pt x="60" y="251"/>
                      <a:pt x="74" y="258"/>
                      <a:pt x="84" y="269"/>
                    </a:cubicBezTo>
                    <a:cubicBezTo>
                      <a:pt x="132" y="265"/>
                      <a:pt x="215" y="273"/>
                      <a:pt x="253" y="230"/>
                    </a:cubicBezTo>
                    <a:cubicBezTo>
                      <a:pt x="247" y="117"/>
                      <a:pt x="271" y="77"/>
                      <a:pt x="161" y="77"/>
                    </a:cubicBezTo>
                    <a:cubicBezTo>
                      <a:pt x="147" y="28"/>
                      <a:pt x="152" y="14"/>
                      <a:pt x="107" y="0"/>
                    </a:cubicBezTo>
                    <a:cubicBezTo>
                      <a:pt x="82" y="8"/>
                      <a:pt x="38" y="38"/>
                      <a:pt x="38" y="38"/>
                    </a:cubicBezTo>
                    <a:cubicBezTo>
                      <a:pt x="18" y="69"/>
                      <a:pt x="31" y="56"/>
                      <a:pt x="0" y="77"/>
                    </a:cubicBezTo>
                    <a:close/>
                  </a:path>
                </a:pathLst>
              </a:custGeom>
              <a:solidFill>
                <a:srgbClr val="BFBFBF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" name="Google Shape;244;p6"/>
              <p:cNvSpPr/>
              <p:nvPr/>
            </p:nvSpPr>
            <p:spPr>
              <a:xfrm>
                <a:off x="5986424" y="2467194"/>
                <a:ext cx="804862" cy="701675"/>
              </a:xfrm>
              <a:custGeom>
                <a:avLst/>
                <a:gdLst/>
                <a:ahLst/>
                <a:cxnLst/>
                <a:rect l="l" t="t" r="r" b="b"/>
                <a:pathLst>
                  <a:path w="507" h="442" extrusionOk="0">
                    <a:moveTo>
                      <a:pt x="0" y="134"/>
                    </a:moveTo>
                    <a:cubicBezTo>
                      <a:pt x="40" y="216"/>
                      <a:pt x="78" y="176"/>
                      <a:pt x="127" y="253"/>
                    </a:cubicBezTo>
                    <a:cubicBezTo>
                      <a:pt x="140" y="274"/>
                      <a:pt x="261" y="397"/>
                      <a:pt x="279" y="414"/>
                    </a:cubicBezTo>
                    <a:cubicBezTo>
                      <a:pt x="366" y="408"/>
                      <a:pt x="371" y="442"/>
                      <a:pt x="440" y="372"/>
                    </a:cubicBezTo>
                    <a:cubicBezTo>
                      <a:pt x="429" y="189"/>
                      <a:pt x="507" y="228"/>
                      <a:pt x="308" y="228"/>
                    </a:cubicBezTo>
                    <a:cubicBezTo>
                      <a:pt x="283" y="149"/>
                      <a:pt x="257" y="23"/>
                      <a:pt x="176" y="0"/>
                    </a:cubicBezTo>
                    <a:cubicBezTo>
                      <a:pt x="130" y="13"/>
                      <a:pt x="84" y="80"/>
                      <a:pt x="84" y="80"/>
                    </a:cubicBezTo>
                    <a:cubicBezTo>
                      <a:pt x="48" y="130"/>
                      <a:pt x="77" y="111"/>
                      <a:pt x="0" y="134"/>
                    </a:cubicBezTo>
                    <a:close/>
                  </a:path>
                </a:pathLst>
              </a:custGeom>
              <a:solidFill>
                <a:srgbClr val="BFBFBF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" name="Google Shape;245;p6"/>
              <p:cNvSpPr/>
              <p:nvPr/>
            </p:nvSpPr>
            <p:spPr>
              <a:xfrm>
                <a:off x="5265756" y="2698646"/>
                <a:ext cx="564565" cy="614382"/>
              </a:xfrm>
              <a:custGeom>
                <a:avLst/>
                <a:gdLst/>
                <a:ahLst/>
                <a:cxnLst/>
                <a:rect l="l" t="t" r="r" b="b"/>
                <a:pathLst>
                  <a:path w="10000" h="10000" extrusionOk="0">
                    <a:moveTo>
                      <a:pt x="0" y="2274"/>
                    </a:moveTo>
                    <a:cubicBezTo>
                      <a:pt x="1125" y="4393"/>
                      <a:pt x="2756" y="4419"/>
                      <a:pt x="4134" y="6408"/>
                    </a:cubicBezTo>
                    <a:cubicBezTo>
                      <a:pt x="4471" y="6951"/>
                      <a:pt x="3768" y="9535"/>
                      <a:pt x="4274" y="10000"/>
                    </a:cubicBezTo>
                    <a:cubicBezTo>
                      <a:pt x="6721" y="9845"/>
                      <a:pt x="6889" y="8863"/>
                      <a:pt x="8802" y="7080"/>
                    </a:cubicBezTo>
                    <a:cubicBezTo>
                      <a:pt x="9809" y="5784"/>
                      <a:pt x="10080" y="3594"/>
                      <a:pt x="9982" y="2741"/>
                    </a:cubicBezTo>
                    <a:cubicBezTo>
                      <a:pt x="9884" y="1888"/>
                      <a:pt x="9105" y="2335"/>
                      <a:pt x="8211" y="1964"/>
                    </a:cubicBezTo>
                    <a:cubicBezTo>
                      <a:pt x="7480" y="-103"/>
                      <a:pt x="7226" y="595"/>
                      <a:pt x="4950" y="0"/>
                    </a:cubicBezTo>
                    <a:cubicBezTo>
                      <a:pt x="3684" y="336"/>
                      <a:pt x="1940" y="956"/>
                      <a:pt x="1940" y="956"/>
                    </a:cubicBezTo>
                    <a:cubicBezTo>
                      <a:pt x="928" y="2249"/>
                      <a:pt x="1575" y="1395"/>
                      <a:pt x="0" y="2274"/>
                    </a:cubicBezTo>
                    <a:close/>
                  </a:path>
                </a:pathLst>
              </a:custGeom>
              <a:solidFill>
                <a:srgbClr val="BFBFBF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" name="Google Shape;246;p6"/>
              <p:cNvSpPr/>
              <p:nvPr/>
            </p:nvSpPr>
            <p:spPr>
              <a:xfrm>
                <a:off x="5834363" y="2936144"/>
                <a:ext cx="859448" cy="691360"/>
              </a:xfrm>
              <a:custGeom>
                <a:avLst/>
                <a:gdLst/>
                <a:ahLst/>
                <a:cxnLst/>
                <a:rect l="l" t="t" r="r" b="b"/>
                <a:pathLst>
                  <a:path w="10000" h="10000" extrusionOk="0">
                    <a:moveTo>
                      <a:pt x="0" y="2863"/>
                    </a:moveTo>
                    <a:cubicBezTo>
                      <a:pt x="736" y="4759"/>
                      <a:pt x="924" y="6824"/>
                      <a:pt x="1829" y="8572"/>
                    </a:cubicBezTo>
                    <a:cubicBezTo>
                      <a:pt x="2063" y="9055"/>
                      <a:pt x="2310" y="9592"/>
                      <a:pt x="2644" y="10000"/>
                    </a:cubicBezTo>
                    <a:cubicBezTo>
                      <a:pt x="4251" y="9852"/>
                      <a:pt x="8728" y="9598"/>
                      <a:pt x="10000" y="8000"/>
                    </a:cubicBezTo>
                    <a:cubicBezTo>
                      <a:pt x="9799" y="3799"/>
                      <a:pt x="8903" y="2863"/>
                      <a:pt x="5222" y="2863"/>
                    </a:cubicBezTo>
                    <a:cubicBezTo>
                      <a:pt x="4753" y="1041"/>
                      <a:pt x="4921" y="521"/>
                      <a:pt x="3414" y="0"/>
                    </a:cubicBezTo>
                    <a:cubicBezTo>
                      <a:pt x="2577" y="297"/>
                      <a:pt x="1105" y="1413"/>
                      <a:pt x="1105" y="1413"/>
                    </a:cubicBezTo>
                    <a:cubicBezTo>
                      <a:pt x="435" y="2565"/>
                      <a:pt x="1038" y="2082"/>
                      <a:pt x="0" y="2863"/>
                    </a:cubicBezTo>
                    <a:close/>
                  </a:path>
                </a:pathLst>
              </a:custGeom>
              <a:solidFill>
                <a:srgbClr val="BFBFBF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" name="Google Shape;247;p6"/>
              <p:cNvSpPr/>
              <p:nvPr/>
            </p:nvSpPr>
            <p:spPr>
              <a:xfrm>
                <a:off x="5265756" y="3313027"/>
                <a:ext cx="779463" cy="701675"/>
              </a:xfrm>
              <a:custGeom>
                <a:avLst/>
                <a:gdLst/>
                <a:ahLst/>
                <a:cxnLst/>
                <a:rect l="l" t="t" r="r" b="b"/>
                <a:pathLst>
                  <a:path w="271" h="273" extrusionOk="0">
                    <a:moveTo>
                      <a:pt x="0" y="77"/>
                    </a:moveTo>
                    <a:cubicBezTo>
                      <a:pt x="22" y="128"/>
                      <a:pt x="39" y="81"/>
                      <a:pt x="66" y="128"/>
                    </a:cubicBezTo>
                    <a:cubicBezTo>
                      <a:pt x="73" y="141"/>
                      <a:pt x="102" y="179"/>
                      <a:pt x="112" y="190"/>
                    </a:cubicBezTo>
                    <a:cubicBezTo>
                      <a:pt x="160" y="186"/>
                      <a:pt x="215" y="273"/>
                      <a:pt x="253" y="230"/>
                    </a:cubicBezTo>
                    <a:cubicBezTo>
                      <a:pt x="247" y="117"/>
                      <a:pt x="271" y="77"/>
                      <a:pt x="161" y="77"/>
                    </a:cubicBezTo>
                    <a:cubicBezTo>
                      <a:pt x="147" y="28"/>
                      <a:pt x="152" y="14"/>
                      <a:pt x="107" y="0"/>
                    </a:cubicBezTo>
                    <a:cubicBezTo>
                      <a:pt x="82" y="8"/>
                      <a:pt x="38" y="38"/>
                      <a:pt x="38" y="38"/>
                    </a:cubicBezTo>
                    <a:cubicBezTo>
                      <a:pt x="18" y="69"/>
                      <a:pt x="31" y="56"/>
                      <a:pt x="0" y="77"/>
                    </a:cubicBezTo>
                    <a:close/>
                  </a:path>
                </a:pathLst>
              </a:custGeom>
              <a:solidFill>
                <a:srgbClr val="BFBFBF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" name="Google Shape;248;p6"/>
              <p:cNvSpPr/>
              <p:nvPr/>
            </p:nvSpPr>
            <p:spPr>
              <a:xfrm>
                <a:off x="5949995" y="3692457"/>
                <a:ext cx="652195" cy="542878"/>
              </a:xfrm>
              <a:custGeom>
                <a:avLst/>
                <a:gdLst/>
                <a:ahLst/>
                <a:cxnLst/>
                <a:rect l="l" t="t" r="r" b="b"/>
                <a:pathLst>
                  <a:path w="11230" h="10000" extrusionOk="0">
                    <a:moveTo>
                      <a:pt x="0" y="3597"/>
                    </a:moveTo>
                    <a:cubicBezTo>
                      <a:pt x="1093" y="5994"/>
                      <a:pt x="2734" y="4854"/>
                      <a:pt x="4072" y="7076"/>
                    </a:cubicBezTo>
                    <a:cubicBezTo>
                      <a:pt x="4427" y="7691"/>
                      <a:pt x="5958" y="9474"/>
                      <a:pt x="6451" y="10000"/>
                    </a:cubicBezTo>
                    <a:cubicBezTo>
                      <a:pt x="8829" y="9795"/>
                      <a:pt x="9020" y="10586"/>
                      <a:pt x="10906" y="8538"/>
                    </a:cubicBezTo>
                    <a:cubicBezTo>
                      <a:pt x="10606" y="3216"/>
                      <a:pt x="13120" y="3830"/>
                      <a:pt x="7681" y="3830"/>
                    </a:cubicBezTo>
                    <a:cubicBezTo>
                      <a:pt x="6969" y="1491"/>
                      <a:pt x="7707" y="672"/>
                      <a:pt x="5493" y="0"/>
                    </a:cubicBezTo>
                    <a:cubicBezTo>
                      <a:pt x="4263" y="380"/>
                      <a:pt x="1093" y="994"/>
                      <a:pt x="1093" y="994"/>
                    </a:cubicBezTo>
                    <a:cubicBezTo>
                      <a:pt x="109" y="2485"/>
                      <a:pt x="1529" y="2602"/>
                      <a:pt x="0" y="3597"/>
                    </a:cubicBezTo>
                    <a:close/>
                  </a:path>
                </a:pathLst>
              </a:custGeom>
              <a:solidFill>
                <a:srgbClr val="BFBFBF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" name="Google Shape;249;p6"/>
              <p:cNvSpPr/>
              <p:nvPr/>
            </p:nvSpPr>
            <p:spPr>
              <a:xfrm>
                <a:off x="5265756" y="3806739"/>
                <a:ext cx="779463" cy="701675"/>
              </a:xfrm>
              <a:custGeom>
                <a:avLst/>
                <a:gdLst/>
                <a:ahLst/>
                <a:cxnLst/>
                <a:rect l="l" t="t" r="r" b="b"/>
                <a:pathLst>
                  <a:path w="271" h="273" extrusionOk="0">
                    <a:moveTo>
                      <a:pt x="0" y="77"/>
                    </a:moveTo>
                    <a:cubicBezTo>
                      <a:pt x="22" y="128"/>
                      <a:pt x="26" y="191"/>
                      <a:pt x="53" y="238"/>
                    </a:cubicBezTo>
                    <a:cubicBezTo>
                      <a:pt x="60" y="251"/>
                      <a:pt x="74" y="258"/>
                      <a:pt x="84" y="269"/>
                    </a:cubicBezTo>
                    <a:cubicBezTo>
                      <a:pt x="132" y="265"/>
                      <a:pt x="215" y="273"/>
                      <a:pt x="253" y="230"/>
                    </a:cubicBezTo>
                    <a:cubicBezTo>
                      <a:pt x="247" y="117"/>
                      <a:pt x="271" y="77"/>
                      <a:pt x="161" y="77"/>
                    </a:cubicBezTo>
                    <a:cubicBezTo>
                      <a:pt x="147" y="28"/>
                      <a:pt x="152" y="14"/>
                      <a:pt x="107" y="0"/>
                    </a:cubicBezTo>
                    <a:cubicBezTo>
                      <a:pt x="82" y="8"/>
                      <a:pt x="38" y="38"/>
                      <a:pt x="38" y="38"/>
                    </a:cubicBezTo>
                    <a:cubicBezTo>
                      <a:pt x="18" y="69"/>
                      <a:pt x="31" y="56"/>
                      <a:pt x="0" y="77"/>
                    </a:cubicBezTo>
                    <a:close/>
                  </a:path>
                </a:pathLst>
              </a:custGeom>
              <a:solidFill>
                <a:srgbClr val="BFBFBF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" name="Google Shape;250;p6"/>
              <p:cNvSpPr/>
              <p:nvPr/>
            </p:nvSpPr>
            <p:spPr>
              <a:xfrm>
                <a:off x="6123006" y="1917615"/>
                <a:ext cx="639240" cy="546099"/>
              </a:xfrm>
              <a:custGeom>
                <a:avLst/>
                <a:gdLst/>
                <a:ahLst/>
                <a:cxnLst/>
                <a:rect l="l" t="t" r="r" b="b"/>
                <a:pathLst>
                  <a:path w="271" h="273" extrusionOk="0">
                    <a:moveTo>
                      <a:pt x="0" y="77"/>
                    </a:moveTo>
                    <a:cubicBezTo>
                      <a:pt x="22" y="128"/>
                      <a:pt x="26" y="191"/>
                      <a:pt x="53" y="238"/>
                    </a:cubicBezTo>
                    <a:cubicBezTo>
                      <a:pt x="60" y="251"/>
                      <a:pt x="74" y="258"/>
                      <a:pt x="84" y="269"/>
                    </a:cubicBezTo>
                    <a:cubicBezTo>
                      <a:pt x="132" y="265"/>
                      <a:pt x="215" y="273"/>
                      <a:pt x="253" y="230"/>
                    </a:cubicBezTo>
                    <a:cubicBezTo>
                      <a:pt x="247" y="117"/>
                      <a:pt x="271" y="77"/>
                      <a:pt x="161" y="77"/>
                    </a:cubicBezTo>
                    <a:cubicBezTo>
                      <a:pt x="147" y="28"/>
                      <a:pt x="152" y="14"/>
                      <a:pt x="107" y="0"/>
                    </a:cubicBezTo>
                    <a:cubicBezTo>
                      <a:pt x="82" y="8"/>
                      <a:pt x="38" y="38"/>
                      <a:pt x="38" y="38"/>
                    </a:cubicBezTo>
                    <a:cubicBezTo>
                      <a:pt x="18" y="69"/>
                      <a:pt x="31" y="56"/>
                      <a:pt x="0" y="77"/>
                    </a:cubicBezTo>
                    <a:close/>
                  </a:path>
                </a:pathLst>
              </a:custGeom>
              <a:solidFill>
                <a:srgbClr val="BFBFBF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1" name="Google Shape;251;p6"/>
              <p:cNvSpPr/>
              <p:nvPr/>
            </p:nvSpPr>
            <p:spPr>
              <a:xfrm rot="3126301">
                <a:off x="5215366" y="2477146"/>
                <a:ext cx="282992" cy="200900"/>
              </a:xfrm>
              <a:custGeom>
                <a:avLst/>
                <a:gdLst/>
                <a:ahLst/>
                <a:cxnLst/>
                <a:rect l="l" t="t" r="r" b="b"/>
                <a:pathLst>
                  <a:path w="10000" h="10000" extrusionOk="0">
                    <a:moveTo>
                      <a:pt x="0" y="3148"/>
                    </a:moveTo>
                    <a:cubicBezTo>
                      <a:pt x="870" y="5232"/>
                      <a:pt x="2130" y="5811"/>
                      <a:pt x="3198" y="7733"/>
                    </a:cubicBezTo>
                    <a:cubicBezTo>
                      <a:pt x="3474" y="8264"/>
                      <a:pt x="2237" y="8189"/>
                      <a:pt x="2632" y="8638"/>
                    </a:cubicBezTo>
                    <a:cubicBezTo>
                      <a:pt x="4529" y="8475"/>
                      <a:pt x="8498" y="11158"/>
                      <a:pt x="10000" y="9401"/>
                    </a:cubicBezTo>
                    <a:cubicBezTo>
                      <a:pt x="9762" y="4782"/>
                      <a:pt x="10711" y="3148"/>
                      <a:pt x="6364" y="3148"/>
                    </a:cubicBezTo>
                    <a:cubicBezTo>
                      <a:pt x="5810" y="1145"/>
                      <a:pt x="6008" y="572"/>
                      <a:pt x="4229" y="0"/>
                    </a:cubicBezTo>
                    <a:cubicBezTo>
                      <a:pt x="3241" y="327"/>
                      <a:pt x="1502" y="1553"/>
                      <a:pt x="1502" y="1553"/>
                    </a:cubicBezTo>
                    <a:cubicBezTo>
                      <a:pt x="711" y="2820"/>
                      <a:pt x="1225" y="2289"/>
                      <a:pt x="0" y="3148"/>
                    </a:cubicBezTo>
                    <a:close/>
                  </a:path>
                </a:pathLst>
              </a:custGeom>
              <a:solidFill>
                <a:srgbClr val="BFBFBF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" name="Google Shape;252;p6"/>
              <p:cNvSpPr/>
              <p:nvPr/>
            </p:nvSpPr>
            <p:spPr>
              <a:xfrm>
                <a:off x="6048413" y="4175344"/>
                <a:ext cx="345426" cy="369836"/>
              </a:xfrm>
              <a:custGeom>
                <a:avLst/>
                <a:gdLst/>
                <a:ahLst/>
                <a:cxnLst/>
                <a:rect l="l" t="t" r="r" b="b"/>
                <a:pathLst>
                  <a:path w="10000" h="10000" extrusionOk="0">
                    <a:moveTo>
                      <a:pt x="0" y="3379"/>
                    </a:moveTo>
                    <a:cubicBezTo>
                      <a:pt x="978" y="5275"/>
                      <a:pt x="-87" y="7100"/>
                      <a:pt x="1114" y="8848"/>
                    </a:cubicBezTo>
                    <a:cubicBezTo>
                      <a:pt x="1424" y="9331"/>
                      <a:pt x="2047" y="9592"/>
                      <a:pt x="2491" y="10000"/>
                    </a:cubicBezTo>
                    <a:cubicBezTo>
                      <a:pt x="4624" y="9852"/>
                      <a:pt x="8312" y="10149"/>
                      <a:pt x="10000" y="8551"/>
                    </a:cubicBezTo>
                    <a:cubicBezTo>
                      <a:pt x="9733" y="4350"/>
                      <a:pt x="10800" y="2863"/>
                      <a:pt x="5912" y="2863"/>
                    </a:cubicBezTo>
                    <a:cubicBezTo>
                      <a:pt x="5290" y="1041"/>
                      <a:pt x="5512" y="521"/>
                      <a:pt x="3512" y="0"/>
                    </a:cubicBezTo>
                    <a:cubicBezTo>
                      <a:pt x="2402" y="297"/>
                      <a:pt x="1274" y="1155"/>
                      <a:pt x="1274" y="1155"/>
                    </a:cubicBezTo>
                    <a:cubicBezTo>
                      <a:pt x="385" y="2307"/>
                      <a:pt x="1377" y="2597"/>
                      <a:pt x="0" y="3379"/>
                    </a:cubicBezTo>
                    <a:close/>
                  </a:path>
                </a:pathLst>
              </a:custGeom>
              <a:solidFill>
                <a:srgbClr val="BFBFBF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" name="Google Shape;253;p6"/>
              <p:cNvSpPr/>
              <p:nvPr/>
            </p:nvSpPr>
            <p:spPr>
              <a:xfrm rot="3149519">
                <a:off x="6462529" y="3544308"/>
                <a:ext cx="214602" cy="323781"/>
              </a:xfrm>
              <a:custGeom>
                <a:avLst/>
                <a:gdLst/>
                <a:ahLst/>
                <a:cxnLst/>
                <a:rect l="l" t="t" r="r" b="b"/>
                <a:pathLst>
                  <a:path w="8502" h="9853" extrusionOk="0">
                    <a:moveTo>
                      <a:pt x="0" y="2821"/>
                    </a:moveTo>
                    <a:cubicBezTo>
                      <a:pt x="812" y="4689"/>
                      <a:pt x="959" y="6996"/>
                      <a:pt x="1956" y="8718"/>
                    </a:cubicBezTo>
                    <a:cubicBezTo>
                      <a:pt x="2214" y="9194"/>
                      <a:pt x="2731" y="9451"/>
                      <a:pt x="3100" y="9853"/>
                    </a:cubicBezTo>
                    <a:cubicBezTo>
                      <a:pt x="4871" y="9707"/>
                      <a:pt x="6783" y="9565"/>
                      <a:pt x="8185" y="7990"/>
                    </a:cubicBezTo>
                    <a:cubicBezTo>
                      <a:pt x="7963" y="3851"/>
                      <a:pt x="10000" y="2821"/>
                      <a:pt x="5941" y="2821"/>
                    </a:cubicBezTo>
                    <a:cubicBezTo>
                      <a:pt x="5424" y="1026"/>
                      <a:pt x="5609" y="513"/>
                      <a:pt x="3948" y="0"/>
                    </a:cubicBezTo>
                    <a:cubicBezTo>
                      <a:pt x="3026" y="293"/>
                      <a:pt x="1402" y="1392"/>
                      <a:pt x="1402" y="1392"/>
                    </a:cubicBezTo>
                    <a:cubicBezTo>
                      <a:pt x="664" y="2527"/>
                      <a:pt x="1144" y="2051"/>
                      <a:pt x="0" y="2821"/>
                    </a:cubicBezTo>
                    <a:close/>
                  </a:path>
                </a:pathLst>
              </a:custGeom>
              <a:solidFill>
                <a:srgbClr val="BFBFBF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" name="Google Shape;254;p6"/>
              <p:cNvSpPr/>
              <p:nvPr/>
            </p:nvSpPr>
            <p:spPr>
              <a:xfrm>
                <a:off x="5272910" y="3610530"/>
                <a:ext cx="216612" cy="331807"/>
              </a:xfrm>
              <a:custGeom>
                <a:avLst/>
                <a:gdLst/>
                <a:ahLst/>
                <a:cxnLst/>
                <a:rect l="l" t="t" r="r" b="b"/>
                <a:pathLst>
                  <a:path w="9192" h="14760" extrusionOk="0">
                    <a:moveTo>
                      <a:pt x="0" y="53"/>
                    </a:moveTo>
                    <a:cubicBezTo>
                      <a:pt x="870" y="1306"/>
                      <a:pt x="488" y="13587"/>
                      <a:pt x="1556" y="14743"/>
                    </a:cubicBezTo>
                    <a:cubicBezTo>
                      <a:pt x="1832" y="15062"/>
                      <a:pt x="2656" y="10997"/>
                      <a:pt x="3051" y="11267"/>
                    </a:cubicBezTo>
                    <a:cubicBezTo>
                      <a:pt x="4948" y="11169"/>
                      <a:pt x="7690" y="7976"/>
                      <a:pt x="9192" y="6919"/>
                    </a:cubicBezTo>
                    <a:cubicBezTo>
                      <a:pt x="8954" y="4142"/>
                      <a:pt x="9903" y="3160"/>
                      <a:pt x="5556" y="3160"/>
                    </a:cubicBezTo>
                    <a:cubicBezTo>
                      <a:pt x="5002" y="1955"/>
                      <a:pt x="5200" y="1611"/>
                      <a:pt x="3421" y="1267"/>
                    </a:cubicBezTo>
                    <a:cubicBezTo>
                      <a:pt x="2433" y="1464"/>
                      <a:pt x="694" y="2201"/>
                      <a:pt x="694" y="2201"/>
                    </a:cubicBezTo>
                    <a:cubicBezTo>
                      <a:pt x="-97" y="2962"/>
                      <a:pt x="1225" y="-464"/>
                      <a:pt x="0" y="53"/>
                    </a:cubicBezTo>
                    <a:close/>
                  </a:path>
                </a:pathLst>
              </a:custGeom>
              <a:solidFill>
                <a:srgbClr val="BFBFBF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5" name="Google Shape;255;p6"/>
              <p:cNvSpPr/>
              <p:nvPr/>
            </p:nvSpPr>
            <p:spPr>
              <a:xfrm rot="3958096">
                <a:off x="5666615" y="3268136"/>
                <a:ext cx="270534" cy="176684"/>
              </a:xfrm>
              <a:custGeom>
                <a:avLst/>
                <a:gdLst/>
                <a:ahLst/>
                <a:cxnLst/>
                <a:rect l="l" t="t" r="r" b="b"/>
                <a:pathLst>
                  <a:path w="9336" h="8737" extrusionOk="0">
                    <a:moveTo>
                      <a:pt x="0" y="1705"/>
                    </a:moveTo>
                    <a:cubicBezTo>
                      <a:pt x="812" y="3573"/>
                      <a:pt x="959" y="5880"/>
                      <a:pt x="1956" y="7602"/>
                    </a:cubicBezTo>
                    <a:cubicBezTo>
                      <a:pt x="2214" y="8078"/>
                      <a:pt x="2731" y="8335"/>
                      <a:pt x="3100" y="8737"/>
                    </a:cubicBezTo>
                    <a:cubicBezTo>
                      <a:pt x="4871" y="8591"/>
                      <a:pt x="7934" y="8884"/>
                      <a:pt x="9336" y="7309"/>
                    </a:cubicBezTo>
                    <a:cubicBezTo>
                      <a:pt x="9114" y="3170"/>
                      <a:pt x="10000" y="1705"/>
                      <a:pt x="5941" y="1705"/>
                    </a:cubicBezTo>
                    <a:cubicBezTo>
                      <a:pt x="5424" y="-90"/>
                      <a:pt x="5742" y="513"/>
                      <a:pt x="4081" y="0"/>
                    </a:cubicBezTo>
                    <a:cubicBezTo>
                      <a:pt x="3159" y="293"/>
                      <a:pt x="1402" y="276"/>
                      <a:pt x="1402" y="276"/>
                    </a:cubicBezTo>
                    <a:cubicBezTo>
                      <a:pt x="664" y="1411"/>
                      <a:pt x="1144" y="935"/>
                      <a:pt x="0" y="1705"/>
                    </a:cubicBezTo>
                    <a:close/>
                  </a:path>
                </a:pathLst>
              </a:custGeom>
              <a:solidFill>
                <a:srgbClr val="BFBFBF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6" name="Google Shape;256;p6"/>
              <p:cNvSpPr/>
              <p:nvPr/>
            </p:nvSpPr>
            <p:spPr>
              <a:xfrm>
                <a:off x="5818771" y="2650771"/>
                <a:ext cx="249939" cy="347603"/>
              </a:xfrm>
              <a:custGeom>
                <a:avLst/>
                <a:gdLst/>
                <a:ahLst/>
                <a:cxnLst/>
                <a:rect l="l" t="t" r="r" b="b"/>
                <a:pathLst>
                  <a:path w="10000" h="10688" extrusionOk="0">
                    <a:moveTo>
                      <a:pt x="0" y="2850"/>
                    </a:moveTo>
                    <a:cubicBezTo>
                      <a:pt x="820" y="4738"/>
                      <a:pt x="968" y="7069"/>
                      <a:pt x="1975" y="8809"/>
                    </a:cubicBezTo>
                    <a:cubicBezTo>
                      <a:pt x="2236" y="9290"/>
                      <a:pt x="5235" y="10281"/>
                      <a:pt x="5608" y="10688"/>
                    </a:cubicBezTo>
                    <a:cubicBezTo>
                      <a:pt x="7396" y="10540"/>
                      <a:pt x="8584" y="10544"/>
                      <a:pt x="10000" y="8952"/>
                    </a:cubicBezTo>
                    <a:cubicBezTo>
                      <a:pt x="9776" y="4770"/>
                      <a:pt x="10099" y="2850"/>
                      <a:pt x="6000" y="2850"/>
                    </a:cubicBezTo>
                    <a:cubicBezTo>
                      <a:pt x="5478" y="1037"/>
                      <a:pt x="5665" y="518"/>
                      <a:pt x="3987" y="0"/>
                    </a:cubicBezTo>
                    <a:cubicBezTo>
                      <a:pt x="3056" y="296"/>
                      <a:pt x="1416" y="1406"/>
                      <a:pt x="1416" y="1406"/>
                    </a:cubicBezTo>
                    <a:cubicBezTo>
                      <a:pt x="671" y="2553"/>
                      <a:pt x="1155" y="2072"/>
                      <a:pt x="0" y="2850"/>
                    </a:cubicBezTo>
                    <a:close/>
                  </a:path>
                </a:pathLst>
              </a:custGeom>
              <a:solidFill>
                <a:srgbClr val="BFBFBF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7" name="Google Shape;257;p6"/>
              <p:cNvSpPr/>
              <p:nvPr/>
            </p:nvSpPr>
            <p:spPr>
              <a:xfrm rot="3126301">
                <a:off x="6429074" y="2453676"/>
                <a:ext cx="315766" cy="278965"/>
              </a:xfrm>
              <a:custGeom>
                <a:avLst/>
                <a:gdLst/>
                <a:ahLst/>
                <a:cxnLst/>
                <a:rect l="l" t="t" r="r" b="b"/>
                <a:pathLst>
                  <a:path w="9255" h="9790" extrusionOk="0">
                    <a:moveTo>
                      <a:pt x="0" y="3137"/>
                    </a:moveTo>
                    <a:cubicBezTo>
                      <a:pt x="870" y="5214"/>
                      <a:pt x="1027" y="7779"/>
                      <a:pt x="2095" y="9694"/>
                    </a:cubicBezTo>
                    <a:cubicBezTo>
                      <a:pt x="2371" y="10223"/>
                      <a:pt x="1245" y="8378"/>
                      <a:pt x="1640" y="8826"/>
                    </a:cubicBezTo>
                    <a:cubicBezTo>
                      <a:pt x="3537" y="8662"/>
                      <a:pt x="7535" y="10787"/>
                      <a:pt x="9037" y="9035"/>
                    </a:cubicBezTo>
                    <a:cubicBezTo>
                      <a:pt x="8799" y="4433"/>
                      <a:pt x="10711" y="3137"/>
                      <a:pt x="6364" y="3137"/>
                    </a:cubicBezTo>
                    <a:cubicBezTo>
                      <a:pt x="5810" y="1141"/>
                      <a:pt x="6008" y="570"/>
                      <a:pt x="4229" y="0"/>
                    </a:cubicBezTo>
                    <a:cubicBezTo>
                      <a:pt x="3241" y="326"/>
                      <a:pt x="1502" y="1548"/>
                      <a:pt x="1502" y="1548"/>
                    </a:cubicBezTo>
                    <a:cubicBezTo>
                      <a:pt x="711" y="2810"/>
                      <a:pt x="1225" y="2281"/>
                      <a:pt x="0" y="3137"/>
                    </a:cubicBezTo>
                    <a:close/>
                  </a:path>
                </a:pathLst>
              </a:custGeom>
              <a:solidFill>
                <a:srgbClr val="BFBFBF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8" name="Google Shape;258;p6"/>
              <p:cNvSpPr/>
              <p:nvPr/>
            </p:nvSpPr>
            <p:spPr>
              <a:xfrm rot="3126301">
                <a:off x="5215899" y="3042494"/>
                <a:ext cx="337925" cy="247121"/>
              </a:xfrm>
              <a:custGeom>
                <a:avLst/>
                <a:gdLst/>
                <a:ahLst/>
                <a:cxnLst/>
                <a:rect l="l" t="t" r="r" b="b"/>
                <a:pathLst>
                  <a:path w="10000" h="10000" extrusionOk="0">
                    <a:moveTo>
                      <a:pt x="0" y="3141"/>
                    </a:moveTo>
                    <a:cubicBezTo>
                      <a:pt x="870" y="5220"/>
                      <a:pt x="681" y="5468"/>
                      <a:pt x="1749" y="7385"/>
                    </a:cubicBezTo>
                    <a:cubicBezTo>
                      <a:pt x="2025" y="7915"/>
                      <a:pt x="2992" y="8313"/>
                      <a:pt x="3387" y="8761"/>
                    </a:cubicBezTo>
                    <a:cubicBezTo>
                      <a:pt x="5284" y="8598"/>
                      <a:pt x="8498" y="11133"/>
                      <a:pt x="10000" y="9380"/>
                    </a:cubicBezTo>
                    <a:cubicBezTo>
                      <a:pt x="9762" y="4772"/>
                      <a:pt x="10711" y="3141"/>
                      <a:pt x="6364" y="3141"/>
                    </a:cubicBezTo>
                    <a:cubicBezTo>
                      <a:pt x="5810" y="1142"/>
                      <a:pt x="6008" y="571"/>
                      <a:pt x="4229" y="0"/>
                    </a:cubicBezTo>
                    <a:cubicBezTo>
                      <a:pt x="3241" y="326"/>
                      <a:pt x="1502" y="1550"/>
                      <a:pt x="1502" y="1550"/>
                    </a:cubicBezTo>
                    <a:cubicBezTo>
                      <a:pt x="711" y="2813"/>
                      <a:pt x="1225" y="2283"/>
                      <a:pt x="0" y="3141"/>
                    </a:cubicBezTo>
                    <a:close/>
                  </a:path>
                </a:pathLst>
              </a:custGeom>
              <a:solidFill>
                <a:srgbClr val="BFBFBF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9" name="Google Shape;259;p6"/>
              <p:cNvSpPr/>
              <p:nvPr/>
            </p:nvSpPr>
            <p:spPr>
              <a:xfrm rot="-5704313">
                <a:off x="6436983" y="4253429"/>
                <a:ext cx="268070" cy="328690"/>
              </a:xfrm>
              <a:custGeom>
                <a:avLst/>
                <a:gdLst/>
                <a:ahLst/>
                <a:cxnLst/>
                <a:rect l="l" t="t" r="r" b="b"/>
                <a:pathLst>
                  <a:path w="9934" h="9502" extrusionOk="0">
                    <a:moveTo>
                      <a:pt x="0" y="3455"/>
                    </a:moveTo>
                    <a:cubicBezTo>
                      <a:pt x="1046" y="5229"/>
                      <a:pt x="962" y="6710"/>
                      <a:pt x="2246" y="8346"/>
                    </a:cubicBezTo>
                    <a:cubicBezTo>
                      <a:pt x="2579" y="8798"/>
                      <a:pt x="3101" y="8756"/>
                      <a:pt x="3576" y="9137"/>
                    </a:cubicBezTo>
                    <a:cubicBezTo>
                      <a:pt x="5857" y="8999"/>
                      <a:pt x="4022" y="10259"/>
                      <a:pt x="5829" y="8763"/>
                    </a:cubicBezTo>
                    <a:cubicBezTo>
                      <a:pt x="5542" y="4830"/>
                      <a:pt x="13358" y="860"/>
                      <a:pt x="8128" y="860"/>
                    </a:cubicBezTo>
                    <a:cubicBezTo>
                      <a:pt x="7462" y="-845"/>
                      <a:pt x="7657" y="601"/>
                      <a:pt x="5517" y="112"/>
                    </a:cubicBezTo>
                    <a:cubicBezTo>
                      <a:pt x="4329" y="392"/>
                      <a:pt x="1534" y="1387"/>
                      <a:pt x="1534" y="1387"/>
                    </a:cubicBezTo>
                    <a:cubicBezTo>
                      <a:pt x="582" y="2464"/>
                      <a:pt x="1473" y="2724"/>
                      <a:pt x="0" y="3455"/>
                    </a:cubicBezTo>
                    <a:close/>
                  </a:path>
                </a:pathLst>
              </a:custGeom>
              <a:solidFill>
                <a:srgbClr val="BFBFBF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0" name="Google Shape;260;p6"/>
              <p:cNvSpPr/>
              <p:nvPr/>
            </p:nvSpPr>
            <p:spPr>
              <a:xfrm rot="1148976">
                <a:off x="5861005" y="1916941"/>
                <a:ext cx="265503" cy="184029"/>
              </a:xfrm>
              <a:custGeom>
                <a:avLst/>
                <a:gdLst/>
                <a:ahLst/>
                <a:cxnLst/>
                <a:rect l="l" t="t" r="r" b="b"/>
                <a:pathLst>
                  <a:path w="9382" h="9235" extrusionOk="0">
                    <a:moveTo>
                      <a:pt x="0" y="3174"/>
                    </a:moveTo>
                    <a:cubicBezTo>
                      <a:pt x="870" y="5275"/>
                      <a:pt x="2130" y="5858"/>
                      <a:pt x="3198" y="7796"/>
                    </a:cubicBezTo>
                    <a:cubicBezTo>
                      <a:pt x="3474" y="8331"/>
                      <a:pt x="2444" y="7648"/>
                      <a:pt x="2839" y="8101"/>
                    </a:cubicBezTo>
                    <a:cubicBezTo>
                      <a:pt x="4736" y="7936"/>
                      <a:pt x="7745" y="10355"/>
                      <a:pt x="9247" y="8584"/>
                    </a:cubicBezTo>
                    <a:cubicBezTo>
                      <a:pt x="9009" y="3927"/>
                      <a:pt x="10711" y="3174"/>
                      <a:pt x="6364" y="3174"/>
                    </a:cubicBezTo>
                    <a:cubicBezTo>
                      <a:pt x="5810" y="1154"/>
                      <a:pt x="6008" y="577"/>
                      <a:pt x="4229" y="0"/>
                    </a:cubicBezTo>
                    <a:cubicBezTo>
                      <a:pt x="3241" y="330"/>
                      <a:pt x="1502" y="1566"/>
                      <a:pt x="1502" y="1566"/>
                    </a:cubicBezTo>
                    <a:cubicBezTo>
                      <a:pt x="711" y="2843"/>
                      <a:pt x="1225" y="2308"/>
                      <a:pt x="0" y="3174"/>
                    </a:cubicBezTo>
                    <a:close/>
                  </a:path>
                </a:pathLst>
              </a:custGeom>
              <a:solidFill>
                <a:srgbClr val="BFBFBF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261" name="Google Shape;261;p6"/>
              <p:cNvCxnSpPr/>
              <p:nvPr/>
            </p:nvCxnSpPr>
            <p:spPr>
              <a:xfrm>
                <a:off x="5265756" y="1907060"/>
                <a:ext cx="1473200" cy="0"/>
              </a:xfrm>
              <a:prstGeom prst="straightConnector1">
                <a:avLst/>
              </a:prstGeom>
              <a:noFill/>
              <a:ln w="381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262" name="Google Shape;262;p6"/>
              <p:cNvCxnSpPr/>
              <p:nvPr/>
            </p:nvCxnSpPr>
            <p:spPr>
              <a:xfrm>
                <a:off x="5275281" y="4574060"/>
                <a:ext cx="1473200" cy="0"/>
              </a:xfrm>
              <a:prstGeom prst="straightConnector1">
                <a:avLst/>
              </a:prstGeom>
              <a:noFill/>
              <a:ln w="381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grpSp>
            <p:nvGrpSpPr>
              <p:cNvPr id="263" name="Google Shape;263;p6"/>
              <p:cNvGrpSpPr/>
              <p:nvPr/>
            </p:nvGrpSpPr>
            <p:grpSpPr>
              <a:xfrm flipH="1">
                <a:off x="5990500" y="1638300"/>
                <a:ext cx="1581150" cy="3248025"/>
                <a:chOff x="3543300" y="1447800"/>
                <a:chExt cx="1581150" cy="3248025"/>
              </a:xfrm>
            </p:grpSpPr>
            <p:sp>
              <p:nvSpPr>
                <p:cNvPr id="264" name="Google Shape;264;p6"/>
                <p:cNvSpPr/>
                <p:nvPr/>
              </p:nvSpPr>
              <p:spPr>
                <a:xfrm>
                  <a:off x="3781425" y="1447800"/>
                  <a:ext cx="1343025" cy="1419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3025" h="1419225" extrusionOk="0">
                      <a:moveTo>
                        <a:pt x="1343025" y="228600"/>
                      </a:moveTo>
                      <a:lnTo>
                        <a:pt x="1343025" y="0"/>
                      </a:lnTo>
                      <a:lnTo>
                        <a:pt x="9525" y="0"/>
                      </a:lnTo>
                      <a:lnTo>
                        <a:pt x="0" y="1419225"/>
                      </a:lnTo>
                      <a:lnTo>
                        <a:pt x="0" y="1419225"/>
                      </a:lnTo>
                    </a:path>
                  </a:pathLst>
                </a:custGeom>
                <a:noFill/>
                <a:ln w="1905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5" name="Google Shape;265;p6"/>
                <p:cNvSpPr/>
                <p:nvPr/>
              </p:nvSpPr>
              <p:spPr>
                <a:xfrm>
                  <a:off x="3781425" y="2962275"/>
                  <a:ext cx="1343025" cy="1733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3025" h="1733550" extrusionOk="0">
                      <a:moveTo>
                        <a:pt x="1343025" y="1381125"/>
                      </a:moveTo>
                      <a:lnTo>
                        <a:pt x="1343025" y="1733550"/>
                      </a:lnTo>
                      <a:lnTo>
                        <a:pt x="9525" y="171450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905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cxnSp>
              <p:nvCxnSpPr>
                <p:cNvPr id="266" name="Google Shape;266;p6"/>
                <p:cNvCxnSpPr/>
                <p:nvPr/>
              </p:nvCxnSpPr>
              <p:spPr>
                <a:xfrm>
                  <a:off x="3543300" y="2853437"/>
                  <a:ext cx="495300" cy="0"/>
                </a:xfrm>
                <a:prstGeom prst="straightConnector1">
                  <a:avLst/>
                </a:prstGeom>
                <a:noFill/>
                <a:ln w="1905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</p:cxnSp>
            <p:cxnSp>
              <p:nvCxnSpPr>
                <p:cNvPr id="267" name="Google Shape;267;p6"/>
                <p:cNvCxnSpPr/>
                <p:nvPr/>
              </p:nvCxnSpPr>
              <p:spPr>
                <a:xfrm rot="10800000" flipH="1">
                  <a:off x="3638550" y="2958213"/>
                  <a:ext cx="304800" cy="4062"/>
                </a:xfrm>
                <a:prstGeom prst="straightConnector1">
                  <a:avLst/>
                </a:prstGeom>
                <a:noFill/>
                <a:ln w="1905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</p:cxnSp>
          </p:grpSp>
          <p:sp>
            <p:nvSpPr>
              <p:cNvPr id="268" name="Google Shape;268;p6"/>
              <p:cNvSpPr/>
              <p:nvPr/>
            </p:nvSpPr>
            <p:spPr>
              <a:xfrm>
                <a:off x="7255045" y="2556638"/>
                <a:ext cx="166706" cy="106050"/>
              </a:xfrm>
              <a:prstGeom prst="triangle">
                <a:avLst>
                  <a:gd name="adj" fmla="val 50000"/>
                </a:avLst>
              </a:prstGeom>
              <a:solidFill>
                <a:schemeClr val="dk1"/>
              </a:solidFill>
              <a:ln w="254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9" name="Google Shape;269;p6"/>
              <p:cNvSpPr/>
              <p:nvPr/>
            </p:nvSpPr>
            <p:spPr>
              <a:xfrm>
                <a:off x="5638360" y="1907104"/>
                <a:ext cx="1023805" cy="2625394"/>
              </a:xfrm>
              <a:custGeom>
                <a:avLst/>
                <a:gdLst/>
                <a:ahLst/>
                <a:cxnLst/>
                <a:rect l="l" t="t" r="r" b="b"/>
                <a:pathLst>
                  <a:path w="1023805" h="2625394" extrusionOk="0">
                    <a:moveTo>
                      <a:pt x="146645" y="0"/>
                    </a:moveTo>
                    <a:cubicBezTo>
                      <a:pt x="155059" y="41606"/>
                      <a:pt x="163474" y="83212"/>
                      <a:pt x="174694" y="106586"/>
                    </a:cubicBezTo>
                    <a:cubicBezTo>
                      <a:pt x="185914" y="129960"/>
                      <a:pt x="202743" y="129960"/>
                      <a:pt x="213963" y="140245"/>
                    </a:cubicBezTo>
                    <a:cubicBezTo>
                      <a:pt x="225183" y="150530"/>
                      <a:pt x="220508" y="158009"/>
                      <a:pt x="242012" y="168294"/>
                    </a:cubicBezTo>
                    <a:cubicBezTo>
                      <a:pt x="263516" y="178579"/>
                      <a:pt x="302784" y="182319"/>
                      <a:pt x="342988" y="201953"/>
                    </a:cubicBezTo>
                    <a:cubicBezTo>
                      <a:pt x="383192" y="221587"/>
                      <a:pt x="452380" y="239352"/>
                      <a:pt x="483234" y="286100"/>
                    </a:cubicBezTo>
                    <a:cubicBezTo>
                      <a:pt x="514088" y="332848"/>
                      <a:pt x="521567" y="439435"/>
                      <a:pt x="528112" y="482444"/>
                    </a:cubicBezTo>
                    <a:cubicBezTo>
                      <a:pt x="534657" y="525453"/>
                      <a:pt x="522502" y="544152"/>
                      <a:pt x="522502" y="544152"/>
                    </a:cubicBezTo>
                    <a:cubicBezTo>
                      <a:pt x="520632" y="564721"/>
                      <a:pt x="531852" y="575006"/>
                      <a:pt x="516893" y="605860"/>
                    </a:cubicBezTo>
                    <a:cubicBezTo>
                      <a:pt x="501934" y="636714"/>
                      <a:pt x="457054" y="708707"/>
                      <a:pt x="432745" y="729276"/>
                    </a:cubicBezTo>
                    <a:cubicBezTo>
                      <a:pt x="408436" y="749845"/>
                      <a:pt x="413110" y="726471"/>
                      <a:pt x="371037" y="729276"/>
                    </a:cubicBezTo>
                    <a:cubicBezTo>
                      <a:pt x="328964" y="732081"/>
                      <a:pt x="215833" y="733951"/>
                      <a:pt x="180304" y="746105"/>
                    </a:cubicBezTo>
                    <a:cubicBezTo>
                      <a:pt x="144775" y="758259"/>
                      <a:pt x="161604" y="777894"/>
                      <a:pt x="157864" y="802203"/>
                    </a:cubicBezTo>
                    <a:cubicBezTo>
                      <a:pt x="154124" y="826512"/>
                      <a:pt x="145709" y="856431"/>
                      <a:pt x="157864" y="891960"/>
                    </a:cubicBezTo>
                    <a:cubicBezTo>
                      <a:pt x="170019" y="927489"/>
                      <a:pt x="218637" y="975172"/>
                      <a:pt x="230792" y="1015376"/>
                    </a:cubicBezTo>
                    <a:cubicBezTo>
                      <a:pt x="242947" y="1055580"/>
                      <a:pt x="252296" y="1084565"/>
                      <a:pt x="230792" y="1133183"/>
                    </a:cubicBezTo>
                    <a:cubicBezTo>
                      <a:pt x="209288" y="1181802"/>
                      <a:pt x="140100" y="1262208"/>
                      <a:pt x="101766" y="1307087"/>
                    </a:cubicBezTo>
                    <a:cubicBezTo>
                      <a:pt x="63432" y="1351966"/>
                      <a:pt x="8270" y="1372535"/>
                      <a:pt x="790" y="1402454"/>
                    </a:cubicBezTo>
                    <a:cubicBezTo>
                      <a:pt x="-6690" y="1432373"/>
                      <a:pt x="40994" y="1458552"/>
                      <a:pt x="56888" y="1486601"/>
                    </a:cubicBezTo>
                    <a:cubicBezTo>
                      <a:pt x="72782" y="1514650"/>
                      <a:pt x="96156" y="1570748"/>
                      <a:pt x="96156" y="1570748"/>
                    </a:cubicBezTo>
                    <a:cubicBezTo>
                      <a:pt x="105506" y="1587577"/>
                      <a:pt x="88677" y="1582903"/>
                      <a:pt x="112986" y="1587578"/>
                    </a:cubicBezTo>
                    <a:cubicBezTo>
                      <a:pt x="137295" y="1592253"/>
                      <a:pt x="206483" y="1593187"/>
                      <a:pt x="242012" y="1598797"/>
                    </a:cubicBezTo>
                    <a:cubicBezTo>
                      <a:pt x="277541" y="1604407"/>
                      <a:pt x="306525" y="1602537"/>
                      <a:pt x="326159" y="1621236"/>
                    </a:cubicBezTo>
                    <a:cubicBezTo>
                      <a:pt x="345793" y="1639935"/>
                      <a:pt x="336181" y="1681869"/>
                      <a:pt x="359818" y="1710994"/>
                    </a:cubicBezTo>
                    <a:cubicBezTo>
                      <a:pt x="383455" y="1740119"/>
                      <a:pt x="423761" y="1790252"/>
                      <a:pt x="467982" y="1795988"/>
                    </a:cubicBezTo>
                    <a:cubicBezTo>
                      <a:pt x="512203" y="1801724"/>
                      <a:pt x="587469" y="1750876"/>
                      <a:pt x="625145" y="1745412"/>
                    </a:cubicBezTo>
                    <a:cubicBezTo>
                      <a:pt x="662822" y="1739948"/>
                      <a:pt x="668782" y="1735614"/>
                      <a:pt x="694041" y="1763205"/>
                    </a:cubicBezTo>
                    <a:cubicBezTo>
                      <a:pt x="719300" y="1790796"/>
                      <a:pt x="725334" y="1871320"/>
                      <a:pt x="776699" y="1910959"/>
                    </a:cubicBezTo>
                    <a:cubicBezTo>
                      <a:pt x="828064" y="1950598"/>
                      <a:pt x="966653" y="1947394"/>
                      <a:pt x="1002230" y="2001038"/>
                    </a:cubicBezTo>
                    <a:cubicBezTo>
                      <a:pt x="1037807" y="2054682"/>
                      <a:pt x="1026305" y="2169709"/>
                      <a:pt x="990162" y="2232824"/>
                    </a:cubicBezTo>
                    <a:cubicBezTo>
                      <a:pt x="954020" y="2295939"/>
                      <a:pt x="875069" y="2377169"/>
                      <a:pt x="785375" y="2379730"/>
                    </a:cubicBezTo>
                    <a:cubicBezTo>
                      <a:pt x="695681" y="2382291"/>
                      <a:pt x="523860" y="2207248"/>
                      <a:pt x="451999" y="2248192"/>
                    </a:cubicBezTo>
                    <a:cubicBezTo>
                      <a:pt x="380138" y="2289136"/>
                      <a:pt x="354208" y="2625394"/>
                      <a:pt x="354208" y="2625394"/>
                    </a:cubicBezTo>
                    <a:lnTo>
                      <a:pt x="354208" y="2625394"/>
                    </a:lnTo>
                    <a:lnTo>
                      <a:pt x="354208" y="2625394"/>
                    </a:lnTo>
                  </a:path>
                </a:pathLst>
              </a:custGeom>
              <a:noFill/>
              <a:ln w="25400" cap="flat" cmpd="sng">
                <a:solidFill>
                  <a:srgbClr val="C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0" name="Google Shape;270;p6"/>
              <p:cNvSpPr/>
              <p:nvPr/>
            </p:nvSpPr>
            <p:spPr>
              <a:xfrm rot="-9086445">
                <a:off x="5782450" y="2984096"/>
                <a:ext cx="166706" cy="106050"/>
              </a:xfrm>
              <a:prstGeom prst="triangle">
                <a:avLst>
                  <a:gd name="adj" fmla="val 50000"/>
                </a:avLst>
              </a:prstGeom>
              <a:solidFill>
                <a:srgbClr val="71BEC4"/>
              </a:solidFill>
              <a:ln w="254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1" name="Google Shape;271;p6"/>
              <p:cNvSpPr/>
              <p:nvPr/>
            </p:nvSpPr>
            <p:spPr>
              <a:xfrm rot="10163650">
                <a:off x="6578117" y="3969276"/>
                <a:ext cx="166706" cy="106050"/>
              </a:xfrm>
              <a:prstGeom prst="triangle">
                <a:avLst>
                  <a:gd name="adj" fmla="val 50000"/>
                </a:avLst>
              </a:prstGeom>
              <a:solidFill>
                <a:srgbClr val="71BEC4"/>
              </a:solidFill>
              <a:ln w="254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2" name="Google Shape;272;p6"/>
              <p:cNvSpPr/>
              <p:nvPr/>
            </p:nvSpPr>
            <p:spPr>
              <a:xfrm rot="10246196">
                <a:off x="6069114" y="2216324"/>
                <a:ext cx="166706" cy="106050"/>
              </a:xfrm>
              <a:prstGeom prst="triangle">
                <a:avLst>
                  <a:gd name="adj" fmla="val 50000"/>
                </a:avLst>
              </a:prstGeom>
              <a:solidFill>
                <a:srgbClr val="71BEC4"/>
              </a:solidFill>
              <a:ln w="254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273" name="Google Shape;273;p6"/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5219700" y="4668838"/>
                <a:ext cx="284163" cy="319087"/>
              </a:xfrm>
              <a:prstGeom prst="rect">
                <a:avLst/>
              </a:prstGeom>
              <a:noFill/>
              <a:ln>
                <a:noFill/>
              </a:ln>
            </p:spPr>
          </p:pic>
          <p:cxnSp>
            <p:nvCxnSpPr>
              <p:cNvPr id="274" name="Google Shape;274;p6"/>
              <p:cNvCxnSpPr/>
              <p:nvPr/>
            </p:nvCxnSpPr>
            <p:spPr>
              <a:xfrm rot="10800000">
                <a:off x="5381216" y="4438650"/>
                <a:ext cx="9140" cy="323056"/>
              </a:xfrm>
              <a:prstGeom prst="straightConnector1">
                <a:avLst/>
              </a:prstGeom>
              <a:noFill/>
              <a:ln w="1587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grpSp>
          <p:nvGrpSpPr>
            <p:cNvPr id="275" name="Google Shape;275;p6"/>
            <p:cNvGrpSpPr/>
            <p:nvPr/>
          </p:nvGrpSpPr>
          <p:grpSpPr>
            <a:xfrm>
              <a:off x="4041581" y="1893134"/>
              <a:ext cx="2351950" cy="3349625"/>
              <a:chOff x="5219700" y="1638300"/>
              <a:chExt cx="2351950" cy="3349625"/>
            </a:xfrm>
          </p:grpSpPr>
          <p:sp>
            <p:nvSpPr>
              <p:cNvPr id="276" name="Google Shape;276;p6"/>
              <p:cNvSpPr/>
              <p:nvPr/>
            </p:nvSpPr>
            <p:spPr>
              <a:xfrm>
                <a:off x="5265756" y="1910224"/>
                <a:ext cx="1473200" cy="2636290"/>
              </a:xfrm>
              <a:prstGeom prst="rect">
                <a:avLst/>
              </a:prstGeom>
              <a:solidFill>
                <a:schemeClr val="accent1"/>
              </a:solidFill>
              <a:ln w="9525" cap="flat" cmpd="sng">
                <a:solidFill>
                  <a:schemeClr val="dk1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endParaRPr>
              </a:p>
            </p:txBody>
          </p:sp>
          <p:cxnSp>
            <p:nvCxnSpPr>
              <p:cNvPr id="277" name="Google Shape;277;p6"/>
              <p:cNvCxnSpPr/>
              <p:nvPr/>
            </p:nvCxnSpPr>
            <p:spPr>
              <a:xfrm>
                <a:off x="5265756" y="1907060"/>
                <a:ext cx="1473200" cy="0"/>
              </a:xfrm>
              <a:prstGeom prst="straightConnector1">
                <a:avLst/>
              </a:prstGeom>
              <a:noFill/>
              <a:ln w="381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278" name="Google Shape;278;p6"/>
              <p:cNvCxnSpPr/>
              <p:nvPr/>
            </p:nvCxnSpPr>
            <p:spPr>
              <a:xfrm>
                <a:off x="5275281" y="4574060"/>
                <a:ext cx="1473200" cy="0"/>
              </a:xfrm>
              <a:prstGeom prst="straightConnector1">
                <a:avLst/>
              </a:prstGeom>
              <a:noFill/>
              <a:ln w="381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grpSp>
            <p:nvGrpSpPr>
              <p:cNvPr id="279" name="Google Shape;279;p6"/>
              <p:cNvGrpSpPr/>
              <p:nvPr/>
            </p:nvGrpSpPr>
            <p:grpSpPr>
              <a:xfrm flipH="1">
                <a:off x="5990500" y="1638300"/>
                <a:ext cx="1581150" cy="3248025"/>
                <a:chOff x="3543300" y="1447800"/>
                <a:chExt cx="1581150" cy="3248025"/>
              </a:xfrm>
            </p:grpSpPr>
            <p:sp>
              <p:nvSpPr>
                <p:cNvPr id="280" name="Google Shape;280;p6"/>
                <p:cNvSpPr/>
                <p:nvPr/>
              </p:nvSpPr>
              <p:spPr>
                <a:xfrm>
                  <a:off x="3781425" y="1447800"/>
                  <a:ext cx="1343025" cy="1419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3025" h="1419225" extrusionOk="0">
                      <a:moveTo>
                        <a:pt x="1343025" y="228600"/>
                      </a:moveTo>
                      <a:lnTo>
                        <a:pt x="1343025" y="0"/>
                      </a:lnTo>
                      <a:lnTo>
                        <a:pt x="9525" y="0"/>
                      </a:lnTo>
                      <a:lnTo>
                        <a:pt x="0" y="1419225"/>
                      </a:lnTo>
                      <a:lnTo>
                        <a:pt x="0" y="1419225"/>
                      </a:lnTo>
                    </a:path>
                  </a:pathLst>
                </a:custGeom>
                <a:noFill/>
                <a:ln w="1905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1" name="Google Shape;281;p6"/>
                <p:cNvSpPr/>
                <p:nvPr/>
              </p:nvSpPr>
              <p:spPr>
                <a:xfrm>
                  <a:off x="3781425" y="2962275"/>
                  <a:ext cx="1343025" cy="1733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3025" h="1733550" extrusionOk="0">
                      <a:moveTo>
                        <a:pt x="1343025" y="1381125"/>
                      </a:moveTo>
                      <a:lnTo>
                        <a:pt x="1343025" y="1733550"/>
                      </a:lnTo>
                      <a:lnTo>
                        <a:pt x="9525" y="171450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905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cxnSp>
              <p:nvCxnSpPr>
                <p:cNvPr id="282" name="Google Shape;282;p6"/>
                <p:cNvCxnSpPr/>
                <p:nvPr/>
              </p:nvCxnSpPr>
              <p:spPr>
                <a:xfrm>
                  <a:off x="3543300" y="2853437"/>
                  <a:ext cx="495300" cy="0"/>
                </a:xfrm>
                <a:prstGeom prst="straightConnector1">
                  <a:avLst/>
                </a:prstGeom>
                <a:noFill/>
                <a:ln w="1905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</p:cxnSp>
            <p:cxnSp>
              <p:nvCxnSpPr>
                <p:cNvPr id="283" name="Google Shape;283;p6"/>
                <p:cNvCxnSpPr/>
                <p:nvPr/>
              </p:nvCxnSpPr>
              <p:spPr>
                <a:xfrm rot="10800000" flipH="1">
                  <a:off x="3638550" y="2958213"/>
                  <a:ext cx="304800" cy="4062"/>
                </a:xfrm>
                <a:prstGeom prst="straightConnector1">
                  <a:avLst/>
                </a:prstGeom>
                <a:noFill/>
                <a:ln w="1905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</p:cxnSp>
          </p:grpSp>
          <p:sp>
            <p:nvSpPr>
              <p:cNvPr id="284" name="Google Shape;284;p6"/>
              <p:cNvSpPr/>
              <p:nvPr/>
            </p:nvSpPr>
            <p:spPr>
              <a:xfrm>
                <a:off x="7255045" y="2556638"/>
                <a:ext cx="166706" cy="106050"/>
              </a:xfrm>
              <a:prstGeom prst="triangle">
                <a:avLst>
                  <a:gd name="adj" fmla="val 50000"/>
                </a:avLst>
              </a:prstGeom>
              <a:solidFill>
                <a:schemeClr val="dk1"/>
              </a:solidFill>
              <a:ln w="254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285" name="Google Shape;285;p6"/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5219700" y="4668838"/>
                <a:ext cx="284163" cy="319087"/>
              </a:xfrm>
              <a:prstGeom prst="rect">
                <a:avLst/>
              </a:prstGeom>
              <a:noFill/>
              <a:ln>
                <a:noFill/>
              </a:ln>
            </p:spPr>
          </p:pic>
          <p:cxnSp>
            <p:nvCxnSpPr>
              <p:cNvPr id="286" name="Google Shape;286;p6"/>
              <p:cNvCxnSpPr/>
              <p:nvPr/>
            </p:nvCxnSpPr>
            <p:spPr>
              <a:xfrm rot="10800000">
                <a:off x="5381216" y="4438650"/>
                <a:ext cx="9140" cy="323056"/>
              </a:xfrm>
              <a:prstGeom prst="straightConnector1">
                <a:avLst/>
              </a:prstGeom>
              <a:noFill/>
              <a:ln w="1587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sp>
          <p:nvSpPr>
            <p:cNvPr id="287" name="Google Shape;287;p6"/>
            <p:cNvSpPr/>
            <p:nvPr/>
          </p:nvSpPr>
          <p:spPr>
            <a:xfrm>
              <a:off x="4104685" y="2181171"/>
              <a:ext cx="376886" cy="385395"/>
            </a:xfrm>
            <a:prstGeom prst="ellipse">
              <a:avLst/>
            </a:prstGeom>
            <a:solidFill>
              <a:srgbClr val="BFBFBF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highlight>
                  <a:srgbClr val="000000"/>
                </a:highlight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" name="Google Shape;288;p6"/>
            <p:cNvSpPr/>
            <p:nvPr/>
          </p:nvSpPr>
          <p:spPr>
            <a:xfrm>
              <a:off x="4314953" y="2552164"/>
              <a:ext cx="376886" cy="385395"/>
            </a:xfrm>
            <a:prstGeom prst="ellipse">
              <a:avLst/>
            </a:prstGeom>
            <a:solidFill>
              <a:srgbClr val="BFBFBF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highlight>
                  <a:srgbClr val="000000"/>
                </a:highlight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" name="Google Shape;289;p6"/>
            <p:cNvSpPr/>
            <p:nvPr/>
          </p:nvSpPr>
          <p:spPr>
            <a:xfrm>
              <a:off x="4514978" y="2171164"/>
              <a:ext cx="376886" cy="385395"/>
            </a:xfrm>
            <a:prstGeom prst="ellipse">
              <a:avLst/>
            </a:prstGeom>
            <a:solidFill>
              <a:srgbClr val="BFBFBF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highlight>
                  <a:srgbClr val="000000"/>
                </a:highlight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" name="Google Shape;290;p6"/>
            <p:cNvSpPr/>
            <p:nvPr/>
          </p:nvSpPr>
          <p:spPr>
            <a:xfrm>
              <a:off x="4915028" y="2161639"/>
              <a:ext cx="376886" cy="385395"/>
            </a:xfrm>
            <a:prstGeom prst="ellipse">
              <a:avLst/>
            </a:prstGeom>
            <a:solidFill>
              <a:srgbClr val="BFBFBF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highlight>
                  <a:srgbClr val="000000"/>
                </a:highlight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" name="Google Shape;291;p6"/>
            <p:cNvSpPr/>
            <p:nvPr/>
          </p:nvSpPr>
          <p:spPr>
            <a:xfrm>
              <a:off x="5305553" y="2161639"/>
              <a:ext cx="376886" cy="385395"/>
            </a:xfrm>
            <a:prstGeom prst="ellipse">
              <a:avLst/>
            </a:prstGeom>
            <a:solidFill>
              <a:srgbClr val="BFBFBF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highlight>
                  <a:srgbClr val="000000"/>
                </a:highlight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" name="Google Shape;292;p6"/>
            <p:cNvSpPr/>
            <p:nvPr/>
          </p:nvSpPr>
          <p:spPr>
            <a:xfrm>
              <a:off x="4743578" y="2552164"/>
              <a:ext cx="376886" cy="385395"/>
            </a:xfrm>
            <a:prstGeom prst="ellipse">
              <a:avLst/>
            </a:prstGeom>
            <a:solidFill>
              <a:srgbClr val="BFBFBF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highlight>
                  <a:srgbClr val="000000"/>
                </a:highlight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" name="Google Shape;293;p6"/>
            <p:cNvSpPr/>
            <p:nvPr/>
          </p:nvSpPr>
          <p:spPr>
            <a:xfrm>
              <a:off x="5153153" y="2561689"/>
              <a:ext cx="376886" cy="385395"/>
            </a:xfrm>
            <a:prstGeom prst="ellipse">
              <a:avLst/>
            </a:prstGeom>
            <a:solidFill>
              <a:srgbClr val="BFBFBF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highlight>
                  <a:srgbClr val="000000"/>
                </a:highlight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" name="Google Shape;294;p6"/>
            <p:cNvSpPr/>
            <p:nvPr/>
          </p:nvSpPr>
          <p:spPr>
            <a:xfrm>
              <a:off x="4133260" y="2943171"/>
              <a:ext cx="376886" cy="385395"/>
            </a:xfrm>
            <a:prstGeom prst="ellipse">
              <a:avLst/>
            </a:prstGeom>
            <a:solidFill>
              <a:srgbClr val="BFBFBF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highlight>
                  <a:srgbClr val="000000"/>
                </a:highlight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" name="Google Shape;295;p6"/>
            <p:cNvSpPr/>
            <p:nvPr/>
          </p:nvSpPr>
          <p:spPr>
            <a:xfrm>
              <a:off x="4543553" y="2933164"/>
              <a:ext cx="376886" cy="385395"/>
            </a:xfrm>
            <a:prstGeom prst="ellipse">
              <a:avLst/>
            </a:prstGeom>
            <a:solidFill>
              <a:srgbClr val="BFBFBF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highlight>
                  <a:srgbClr val="000000"/>
                </a:highlight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" name="Google Shape;296;p6"/>
            <p:cNvSpPr/>
            <p:nvPr/>
          </p:nvSpPr>
          <p:spPr>
            <a:xfrm>
              <a:off x="4943603" y="2923639"/>
              <a:ext cx="376886" cy="385395"/>
            </a:xfrm>
            <a:prstGeom prst="ellipse">
              <a:avLst/>
            </a:prstGeom>
            <a:solidFill>
              <a:srgbClr val="BFBFBF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highlight>
                  <a:srgbClr val="000000"/>
                </a:highlight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" name="Google Shape;297;p6"/>
            <p:cNvSpPr/>
            <p:nvPr/>
          </p:nvSpPr>
          <p:spPr>
            <a:xfrm>
              <a:off x="5334128" y="2923639"/>
              <a:ext cx="376886" cy="385395"/>
            </a:xfrm>
            <a:prstGeom prst="ellipse">
              <a:avLst/>
            </a:prstGeom>
            <a:solidFill>
              <a:srgbClr val="BFBFBF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highlight>
                  <a:srgbClr val="000000"/>
                </a:highlight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" name="Google Shape;298;p6"/>
            <p:cNvSpPr/>
            <p:nvPr/>
          </p:nvSpPr>
          <p:spPr>
            <a:xfrm>
              <a:off x="4372103" y="3314164"/>
              <a:ext cx="376886" cy="385395"/>
            </a:xfrm>
            <a:prstGeom prst="ellipse">
              <a:avLst/>
            </a:prstGeom>
            <a:solidFill>
              <a:srgbClr val="BFBFBF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highlight>
                  <a:srgbClr val="000000"/>
                </a:highlight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" name="Google Shape;299;p6"/>
            <p:cNvSpPr/>
            <p:nvPr/>
          </p:nvSpPr>
          <p:spPr>
            <a:xfrm>
              <a:off x="4772153" y="3304639"/>
              <a:ext cx="376886" cy="385395"/>
            </a:xfrm>
            <a:prstGeom prst="ellipse">
              <a:avLst/>
            </a:prstGeom>
            <a:solidFill>
              <a:srgbClr val="BFBFBF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highlight>
                  <a:srgbClr val="000000"/>
                </a:highlight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" name="Google Shape;300;p6"/>
            <p:cNvSpPr/>
            <p:nvPr/>
          </p:nvSpPr>
          <p:spPr>
            <a:xfrm>
              <a:off x="5162678" y="3304639"/>
              <a:ext cx="376886" cy="385395"/>
            </a:xfrm>
            <a:prstGeom prst="ellipse">
              <a:avLst/>
            </a:prstGeom>
            <a:solidFill>
              <a:srgbClr val="BFBFBF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highlight>
                  <a:srgbClr val="000000"/>
                </a:highlight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" name="Google Shape;301;p6"/>
            <p:cNvSpPr/>
            <p:nvPr/>
          </p:nvSpPr>
          <p:spPr>
            <a:xfrm>
              <a:off x="4190410" y="3686121"/>
              <a:ext cx="376886" cy="385395"/>
            </a:xfrm>
            <a:prstGeom prst="ellipse">
              <a:avLst/>
            </a:prstGeom>
            <a:solidFill>
              <a:srgbClr val="BFBFBF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highlight>
                  <a:srgbClr val="000000"/>
                </a:highlight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" name="Google Shape;302;p6"/>
            <p:cNvSpPr/>
            <p:nvPr/>
          </p:nvSpPr>
          <p:spPr>
            <a:xfrm>
              <a:off x="4600703" y="3676114"/>
              <a:ext cx="376886" cy="385395"/>
            </a:xfrm>
            <a:prstGeom prst="ellipse">
              <a:avLst/>
            </a:prstGeom>
            <a:solidFill>
              <a:srgbClr val="BFBFBF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highlight>
                  <a:srgbClr val="000000"/>
                </a:highlight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" name="Google Shape;303;p6"/>
            <p:cNvSpPr/>
            <p:nvPr/>
          </p:nvSpPr>
          <p:spPr>
            <a:xfrm>
              <a:off x="5000753" y="3666589"/>
              <a:ext cx="376886" cy="385395"/>
            </a:xfrm>
            <a:prstGeom prst="ellipse">
              <a:avLst/>
            </a:prstGeom>
            <a:solidFill>
              <a:srgbClr val="BFBFBF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highlight>
                  <a:srgbClr val="000000"/>
                </a:highlight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" name="Google Shape;304;p6"/>
            <p:cNvSpPr/>
            <p:nvPr/>
          </p:nvSpPr>
          <p:spPr>
            <a:xfrm>
              <a:off x="5391278" y="3666589"/>
              <a:ext cx="376886" cy="385395"/>
            </a:xfrm>
            <a:prstGeom prst="ellipse">
              <a:avLst/>
            </a:prstGeom>
            <a:solidFill>
              <a:srgbClr val="BFBFBF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highlight>
                  <a:srgbClr val="000000"/>
                </a:highlight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" name="Google Shape;305;p6"/>
            <p:cNvSpPr/>
            <p:nvPr/>
          </p:nvSpPr>
          <p:spPr>
            <a:xfrm>
              <a:off x="4429253" y="4066639"/>
              <a:ext cx="376886" cy="385395"/>
            </a:xfrm>
            <a:prstGeom prst="ellipse">
              <a:avLst/>
            </a:prstGeom>
            <a:solidFill>
              <a:srgbClr val="BFBFBF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highlight>
                  <a:srgbClr val="000000"/>
                </a:highlight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" name="Google Shape;306;p6"/>
            <p:cNvSpPr/>
            <p:nvPr/>
          </p:nvSpPr>
          <p:spPr>
            <a:xfrm>
              <a:off x="4829303" y="4057114"/>
              <a:ext cx="376886" cy="385395"/>
            </a:xfrm>
            <a:prstGeom prst="ellipse">
              <a:avLst/>
            </a:prstGeom>
            <a:solidFill>
              <a:srgbClr val="BFBFBF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highlight>
                  <a:srgbClr val="000000"/>
                </a:highlight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" name="Google Shape;307;p6"/>
            <p:cNvSpPr/>
            <p:nvPr/>
          </p:nvSpPr>
          <p:spPr>
            <a:xfrm>
              <a:off x="5219828" y="4057114"/>
              <a:ext cx="376886" cy="385395"/>
            </a:xfrm>
            <a:prstGeom prst="ellipse">
              <a:avLst/>
            </a:prstGeom>
            <a:solidFill>
              <a:srgbClr val="BFBFBF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highlight>
                  <a:srgbClr val="000000"/>
                </a:highlight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" name="Google Shape;308;p6"/>
            <p:cNvSpPr/>
            <p:nvPr/>
          </p:nvSpPr>
          <p:spPr>
            <a:xfrm>
              <a:off x="3847510" y="4448121"/>
              <a:ext cx="376886" cy="385395"/>
            </a:xfrm>
            <a:prstGeom prst="ellipse">
              <a:avLst/>
            </a:prstGeom>
            <a:solidFill>
              <a:srgbClr val="BFBFBF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highlight>
                  <a:srgbClr val="000000"/>
                </a:highlight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" name="Google Shape;309;p6"/>
            <p:cNvSpPr/>
            <p:nvPr/>
          </p:nvSpPr>
          <p:spPr>
            <a:xfrm>
              <a:off x="4257803" y="4438114"/>
              <a:ext cx="376886" cy="385395"/>
            </a:xfrm>
            <a:prstGeom prst="ellipse">
              <a:avLst/>
            </a:prstGeom>
            <a:solidFill>
              <a:srgbClr val="BFBFBF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highlight>
                  <a:srgbClr val="000000"/>
                </a:highlight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" name="Google Shape;310;p6"/>
            <p:cNvSpPr/>
            <p:nvPr/>
          </p:nvSpPr>
          <p:spPr>
            <a:xfrm>
              <a:off x="4657853" y="4428589"/>
              <a:ext cx="376886" cy="385395"/>
            </a:xfrm>
            <a:prstGeom prst="ellipse">
              <a:avLst/>
            </a:prstGeom>
            <a:solidFill>
              <a:srgbClr val="BFBFBF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highlight>
                  <a:srgbClr val="000000"/>
                </a:highlight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" name="Google Shape;311;p6"/>
            <p:cNvSpPr/>
            <p:nvPr/>
          </p:nvSpPr>
          <p:spPr>
            <a:xfrm>
              <a:off x="5048378" y="4428589"/>
              <a:ext cx="376886" cy="385395"/>
            </a:xfrm>
            <a:prstGeom prst="ellipse">
              <a:avLst/>
            </a:prstGeom>
            <a:solidFill>
              <a:srgbClr val="BFBFBF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highlight>
                  <a:srgbClr val="000000"/>
                </a:highlight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" name="Google Shape;312;p6"/>
            <p:cNvSpPr/>
            <p:nvPr/>
          </p:nvSpPr>
          <p:spPr>
            <a:xfrm>
              <a:off x="4624219" y="2176818"/>
              <a:ext cx="366565" cy="2620370"/>
            </a:xfrm>
            <a:custGeom>
              <a:avLst/>
              <a:gdLst/>
              <a:ahLst/>
              <a:cxnLst/>
              <a:rect l="l" t="t" r="r" b="b"/>
              <a:pathLst>
                <a:path w="366565" h="2620370" extrusionOk="0">
                  <a:moveTo>
                    <a:pt x="254856" y="0"/>
                  </a:moveTo>
                  <a:cubicBezTo>
                    <a:pt x="265091" y="34688"/>
                    <a:pt x="275327" y="69376"/>
                    <a:pt x="282151" y="116006"/>
                  </a:cubicBezTo>
                  <a:cubicBezTo>
                    <a:pt x="288975" y="162636"/>
                    <a:pt x="303760" y="239973"/>
                    <a:pt x="295799" y="279779"/>
                  </a:cubicBezTo>
                  <a:cubicBezTo>
                    <a:pt x="287838" y="319585"/>
                    <a:pt x="259405" y="332096"/>
                    <a:pt x="234384" y="354842"/>
                  </a:cubicBezTo>
                  <a:cubicBezTo>
                    <a:pt x="209363" y="377588"/>
                    <a:pt x="170695" y="390099"/>
                    <a:pt x="145674" y="416257"/>
                  </a:cubicBezTo>
                  <a:cubicBezTo>
                    <a:pt x="120653" y="442415"/>
                    <a:pt x="92220" y="476534"/>
                    <a:pt x="84259" y="511791"/>
                  </a:cubicBezTo>
                  <a:cubicBezTo>
                    <a:pt x="76298" y="547048"/>
                    <a:pt x="88808" y="593678"/>
                    <a:pt x="97906" y="627797"/>
                  </a:cubicBezTo>
                  <a:cubicBezTo>
                    <a:pt x="107004" y="661916"/>
                    <a:pt x="113829" y="692624"/>
                    <a:pt x="138850" y="716507"/>
                  </a:cubicBezTo>
                  <a:cubicBezTo>
                    <a:pt x="163871" y="740390"/>
                    <a:pt x="218462" y="743802"/>
                    <a:pt x="248032" y="771098"/>
                  </a:cubicBezTo>
                  <a:cubicBezTo>
                    <a:pt x="277602" y="798394"/>
                    <a:pt x="307173" y="846162"/>
                    <a:pt x="316271" y="880281"/>
                  </a:cubicBezTo>
                  <a:cubicBezTo>
                    <a:pt x="325370" y="914401"/>
                    <a:pt x="304898" y="945108"/>
                    <a:pt x="302623" y="975815"/>
                  </a:cubicBezTo>
                  <a:cubicBezTo>
                    <a:pt x="300348" y="1006522"/>
                    <a:pt x="321957" y="1037230"/>
                    <a:pt x="302623" y="1064525"/>
                  </a:cubicBezTo>
                  <a:cubicBezTo>
                    <a:pt x="283289" y="1091821"/>
                    <a:pt x="212775" y="1122528"/>
                    <a:pt x="186617" y="1139588"/>
                  </a:cubicBezTo>
                  <a:cubicBezTo>
                    <a:pt x="160459" y="1156648"/>
                    <a:pt x="152498" y="1152098"/>
                    <a:pt x="145674" y="1166883"/>
                  </a:cubicBezTo>
                  <a:cubicBezTo>
                    <a:pt x="138850" y="1181668"/>
                    <a:pt x="149086" y="1195316"/>
                    <a:pt x="145674" y="1228298"/>
                  </a:cubicBezTo>
                  <a:cubicBezTo>
                    <a:pt x="142262" y="1261280"/>
                    <a:pt x="124065" y="1324970"/>
                    <a:pt x="125202" y="1364776"/>
                  </a:cubicBezTo>
                  <a:cubicBezTo>
                    <a:pt x="126339" y="1404582"/>
                    <a:pt x="134300" y="1444388"/>
                    <a:pt x="152497" y="1467134"/>
                  </a:cubicBezTo>
                  <a:cubicBezTo>
                    <a:pt x="170694" y="1489880"/>
                    <a:pt x="234384" y="1501254"/>
                    <a:pt x="234384" y="1501254"/>
                  </a:cubicBezTo>
                  <a:cubicBezTo>
                    <a:pt x="265091" y="1513764"/>
                    <a:pt x="315133" y="1519451"/>
                    <a:pt x="336742" y="1542197"/>
                  </a:cubicBezTo>
                  <a:cubicBezTo>
                    <a:pt x="358351" y="1564943"/>
                    <a:pt x="359489" y="1605886"/>
                    <a:pt x="364038" y="1637731"/>
                  </a:cubicBezTo>
                  <a:cubicBezTo>
                    <a:pt x="368587" y="1669576"/>
                    <a:pt x="364038" y="1733266"/>
                    <a:pt x="364038" y="1733266"/>
                  </a:cubicBezTo>
                  <a:cubicBezTo>
                    <a:pt x="364038" y="1759424"/>
                    <a:pt x="369725" y="1776484"/>
                    <a:pt x="364038" y="1794681"/>
                  </a:cubicBezTo>
                  <a:cubicBezTo>
                    <a:pt x="358351" y="1812878"/>
                    <a:pt x="349252" y="1828800"/>
                    <a:pt x="329918" y="1842448"/>
                  </a:cubicBezTo>
                  <a:cubicBezTo>
                    <a:pt x="310584" y="1856096"/>
                    <a:pt x="267366" y="1865194"/>
                    <a:pt x="248032" y="1876567"/>
                  </a:cubicBezTo>
                  <a:cubicBezTo>
                    <a:pt x="228698" y="1887940"/>
                    <a:pt x="221873" y="1898176"/>
                    <a:pt x="213912" y="1910686"/>
                  </a:cubicBezTo>
                  <a:cubicBezTo>
                    <a:pt x="205951" y="1923197"/>
                    <a:pt x="203677" y="1936845"/>
                    <a:pt x="200265" y="1951630"/>
                  </a:cubicBezTo>
                  <a:cubicBezTo>
                    <a:pt x="196853" y="1966415"/>
                    <a:pt x="194578" y="1974376"/>
                    <a:pt x="193441" y="1999397"/>
                  </a:cubicBezTo>
                  <a:cubicBezTo>
                    <a:pt x="192304" y="2024418"/>
                    <a:pt x="192304" y="2069910"/>
                    <a:pt x="193441" y="2101755"/>
                  </a:cubicBezTo>
                  <a:cubicBezTo>
                    <a:pt x="194578" y="2133600"/>
                    <a:pt x="218462" y="2163171"/>
                    <a:pt x="200265" y="2190466"/>
                  </a:cubicBezTo>
                  <a:cubicBezTo>
                    <a:pt x="182068" y="2217761"/>
                    <a:pt x="111555" y="2240507"/>
                    <a:pt x="84259" y="2265528"/>
                  </a:cubicBezTo>
                  <a:cubicBezTo>
                    <a:pt x="56963" y="2290549"/>
                    <a:pt x="49001" y="2314433"/>
                    <a:pt x="36491" y="2340591"/>
                  </a:cubicBezTo>
                  <a:cubicBezTo>
                    <a:pt x="23980" y="2366749"/>
                    <a:pt x="13745" y="2386084"/>
                    <a:pt x="9196" y="2422478"/>
                  </a:cubicBezTo>
                  <a:cubicBezTo>
                    <a:pt x="4647" y="2458872"/>
                    <a:pt x="-9001" y="2525973"/>
                    <a:pt x="9196" y="2558955"/>
                  </a:cubicBezTo>
                  <a:cubicBezTo>
                    <a:pt x="27393" y="2591937"/>
                    <a:pt x="72885" y="2606153"/>
                    <a:pt x="118378" y="2620370"/>
                  </a:cubicBezTo>
                </a:path>
              </a:pathLst>
            </a:custGeom>
            <a:noFill/>
            <a:ln w="25400" cap="flat" cmpd="sng">
              <a:solidFill>
                <a:srgbClr val="C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highlight>
                  <a:srgbClr val="FFFF00"/>
                </a:highlight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" name="Google Shape;313;p6"/>
            <p:cNvSpPr/>
            <p:nvPr/>
          </p:nvSpPr>
          <p:spPr>
            <a:xfrm rot="10800000">
              <a:off x="4835777" y="2324266"/>
              <a:ext cx="166706" cy="106050"/>
            </a:xfrm>
            <a:prstGeom prst="triangle">
              <a:avLst>
                <a:gd name="adj" fmla="val 50000"/>
              </a:avLst>
            </a:prstGeom>
            <a:solidFill>
              <a:srgbClr val="71BEC4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" name="Google Shape;314;p6"/>
            <p:cNvSpPr/>
            <p:nvPr/>
          </p:nvSpPr>
          <p:spPr>
            <a:xfrm rot="10800000">
              <a:off x="4846056" y="3062797"/>
              <a:ext cx="166706" cy="106050"/>
            </a:xfrm>
            <a:prstGeom prst="triangle">
              <a:avLst>
                <a:gd name="adj" fmla="val 50000"/>
              </a:avLst>
            </a:prstGeom>
            <a:solidFill>
              <a:srgbClr val="71BEC4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" name="Google Shape;315;p6"/>
            <p:cNvSpPr/>
            <p:nvPr/>
          </p:nvSpPr>
          <p:spPr>
            <a:xfrm rot="10800000">
              <a:off x="4913013" y="3753236"/>
              <a:ext cx="166706" cy="106050"/>
            </a:xfrm>
            <a:prstGeom prst="triangle">
              <a:avLst>
                <a:gd name="adj" fmla="val 50000"/>
              </a:avLst>
            </a:prstGeom>
            <a:solidFill>
              <a:srgbClr val="71BEC4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" name="Google Shape;316;p6"/>
            <p:cNvSpPr/>
            <p:nvPr/>
          </p:nvSpPr>
          <p:spPr>
            <a:xfrm rot="10800000">
              <a:off x="4747985" y="4206246"/>
              <a:ext cx="166706" cy="106050"/>
            </a:xfrm>
            <a:prstGeom prst="triangle">
              <a:avLst>
                <a:gd name="adj" fmla="val 50000"/>
              </a:avLst>
            </a:prstGeom>
            <a:solidFill>
              <a:srgbClr val="71BEC4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" name="Google Shape;317;p6"/>
            <p:cNvSpPr/>
            <p:nvPr/>
          </p:nvSpPr>
          <p:spPr>
            <a:xfrm>
              <a:off x="3969305" y="3320923"/>
              <a:ext cx="376886" cy="385395"/>
            </a:xfrm>
            <a:prstGeom prst="ellipse">
              <a:avLst/>
            </a:prstGeom>
            <a:solidFill>
              <a:srgbClr val="BFBFBF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highlight>
                  <a:srgbClr val="000000"/>
                </a:highlight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" name="Google Shape;318;p6"/>
            <p:cNvSpPr/>
            <p:nvPr/>
          </p:nvSpPr>
          <p:spPr>
            <a:xfrm>
              <a:off x="4029992" y="4066157"/>
              <a:ext cx="376886" cy="385395"/>
            </a:xfrm>
            <a:prstGeom prst="ellipse">
              <a:avLst/>
            </a:prstGeom>
            <a:solidFill>
              <a:srgbClr val="BFBFBF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highlight>
                  <a:srgbClr val="000000"/>
                </a:highlight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" name="Google Shape;319;p6"/>
            <p:cNvSpPr/>
            <p:nvPr/>
          </p:nvSpPr>
          <p:spPr>
            <a:xfrm>
              <a:off x="5460483" y="4406438"/>
              <a:ext cx="376886" cy="385395"/>
            </a:xfrm>
            <a:prstGeom prst="ellipse">
              <a:avLst/>
            </a:prstGeom>
            <a:solidFill>
              <a:srgbClr val="BFBFBF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highlight>
                  <a:srgbClr val="000000"/>
                </a:highlight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" name="Google Shape;320;p6"/>
            <p:cNvSpPr/>
            <p:nvPr/>
          </p:nvSpPr>
          <p:spPr>
            <a:xfrm>
              <a:off x="3910416" y="2564626"/>
              <a:ext cx="376886" cy="385395"/>
            </a:xfrm>
            <a:prstGeom prst="ellipse">
              <a:avLst/>
            </a:prstGeom>
            <a:solidFill>
              <a:srgbClr val="BFBFBF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highlight>
                  <a:srgbClr val="000000"/>
                </a:highlight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" name="Google Shape;321;p6"/>
            <p:cNvSpPr/>
            <p:nvPr/>
          </p:nvSpPr>
          <p:spPr>
            <a:xfrm>
              <a:off x="3769656" y="2114821"/>
              <a:ext cx="327959" cy="2808848"/>
            </a:xfrm>
            <a:prstGeom prst="rect">
              <a:avLst/>
            </a:prstGeom>
            <a:solidFill>
              <a:schemeClr val="l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" name="Google Shape;322;p6"/>
            <p:cNvSpPr/>
            <p:nvPr/>
          </p:nvSpPr>
          <p:spPr>
            <a:xfrm>
              <a:off x="5568681" y="2132876"/>
              <a:ext cx="302982" cy="2808848"/>
            </a:xfrm>
            <a:prstGeom prst="rect">
              <a:avLst/>
            </a:prstGeom>
            <a:solidFill>
              <a:schemeClr val="l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" name="Google Shape;323;p6"/>
            <p:cNvSpPr/>
            <p:nvPr/>
          </p:nvSpPr>
          <p:spPr>
            <a:xfrm>
              <a:off x="8829930" y="2101500"/>
              <a:ext cx="236457" cy="2808848"/>
            </a:xfrm>
            <a:prstGeom prst="rect">
              <a:avLst/>
            </a:prstGeom>
            <a:solidFill>
              <a:schemeClr val="l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" name="Google Shape;324;p6"/>
            <p:cNvSpPr txBox="1"/>
            <p:nvPr/>
          </p:nvSpPr>
          <p:spPr>
            <a:xfrm>
              <a:off x="3639529" y="5309644"/>
              <a:ext cx="2333220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approximately straight current flow lines</a:t>
              </a:r>
              <a:endParaRPr/>
            </a:p>
          </p:txBody>
        </p:sp>
        <p:sp>
          <p:nvSpPr>
            <p:cNvPr id="325" name="Google Shape;325;p6"/>
            <p:cNvSpPr txBox="1"/>
            <p:nvPr/>
          </p:nvSpPr>
          <p:spPr>
            <a:xfrm>
              <a:off x="6916949" y="5309644"/>
              <a:ext cx="2333220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tortuous current flow lines</a:t>
              </a:r>
              <a:endParaRPr/>
            </a:p>
          </p:txBody>
        </p:sp>
        <p:pic>
          <p:nvPicPr>
            <p:cNvPr id="326" name="Google Shape;326;p6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4453067" y="595369"/>
              <a:ext cx="638172" cy="31908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7" name="Google Shape;327;p6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727440" y="618690"/>
              <a:ext cx="638172" cy="28386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28" name="Google Shape;328;p6"/>
            <p:cNvSpPr txBox="1"/>
            <p:nvPr/>
          </p:nvSpPr>
          <p:spPr>
            <a:xfrm>
              <a:off x="6950287" y="1078296"/>
              <a:ext cx="2333220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i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typically 1.5-2.5 in sandstones</a:t>
              </a:r>
              <a:endParaRPr/>
            </a:p>
          </p:txBody>
        </p:sp>
        <p:sp>
          <p:nvSpPr>
            <p:cNvPr id="329" name="Google Shape;329;p6"/>
            <p:cNvSpPr txBox="1"/>
            <p:nvPr/>
          </p:nvSpPr>
          <p:spPr>
            <a:xfrm>
              <a:off x="3639528" y="1078296"/>
              <a:ext cx="2870454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i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typically 1.1-1.5 in unconsolidated sediments</a:t>
              </a:r>
              <a:endParaRPr/>
            </a:p>
          </p:txBody>
        </p:sp>
      </p:grpSp>
      <p:sp>
        <p:nvSpPr>
          <p:cNvPr id="330" name="Google Shape;330;p6"/>
          <p:cNvSpPr txBox="1"/>
          <p:nvPr/>
        </p:nvSpPr>
        <p:spPr>
          <a:xfrm>
            <a:off x="8470542" y="3551484"/>
            <a:ext cx="3181916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Archie called </a:t>
            </a:r>
            <a:r>
              <a:rPr lang="en-US" sz="1800" i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 cementation exponent but we can think about it as a measure of the </a:t>
            </a:r>
            <a:r>
              <a:rPr lang="en-US" sz="1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connectivity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of the porosity</a:t>
            </a:r>
            <a:endParaRPr/>
          </a:p>
        </p:txBody>
      </p:sp>
      <p:pic>
        <p:nvPicPr>
          <p:cNvPr id="331" name="Google Shape;331;p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086683" y="5238733"/>
            <a:ext cx="2039938" cy="646112"/>
          </a:xfrm>
          <a:prstGeom prst="rect">
            <a:avLst/>
          </a:prstGeom>
          <a:noFill/>
          <a:ln>
            <a:noFill/>
          </a:ln>
        </p:spPr>
      </p:pic>
      <p:sp>
        <p:nvSpPr>
          <p:cNvPr id="332" name="Google Shape;332;p6"/>
          <p:cNvSpPr/>
          <p:nvPr/>
        </p:nvSpPr>
        <p:spPr>
          <a:xfrm>
            <a:off x="5035327" y="2964646"/>
            <a:ext cx="327959" cy="2808848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6"/>
          <p:cNvSpPr/>
          <p:nvPr/>
        </p:nvSpPr>
        <p:spPr>
          <a:xfrm>
            <a:off x="6823310" y="2925458"/>
            <a:ext cx="327959" cy="2808848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" name="Google Shape;334;p6"/>
          <p:cNvSpPr txBox="1">
            <a:spLocks noGrp="1"/>
          </p:cNvSpPr>
          <p:nvPr>
            <p:ph type="title"/>
          </p:nvPr>
        </p:nvSpPr>
        <p:spPr>
          <a:xfrm>
            <a:off x="609600" y="609601"/>
            <a:ext cx="10972800" cy="808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Connectivity in Archie’s law</a:t>
            </a:r>
            <a:endParaRPr/>
          </a:p>
        </p:txBody>
      </p:sp>
      <p:pic>
        <p:nvPicPr>
          <p:cNvPr id="335" name="Google Shape;335;p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096000" y="60992"/>
            <a:ext cx="5943600" cy="44577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6" name="Google Shape;336;p6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1430000" y="6096000"/>
            <a:ext cx="609600" cy="609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1" name="Google Shape;341;p7"/>
          <p:cNvPicPr preferRelativeResize="0"/>
          <p:nvPr/>
        </p:nvPicPr>
        <p:blipFill rotWithShape="1">
          <a:blip r:embed="rId3">
            <a:alphaModFix/>
          </a:blip>
          <a:srcRect r="49432"/>
          <a:stretch/>
        </p:blipFill>
        <p:spPr>
          <a:xfrm>
            <a:off x="1860976" y="2664315"/>
            <a:ext cx="3849517" cy="3516686"/>
          </a:xfrm>
          <a:prstGeom prst="rect">
            <a:avLst/>
          </a:prstGeom>
          <a:noFill/>
          <a:ln>
            <a:noFill/>
          </a:ln>
        </p:spPr>
      </p:pic>
      <p:pic>
        <p:nvPicPr>
          <p:cNvPr id="342" name="Google Shape;342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12042" y="2675241"/>
            <a:ext cx="3616840" cy="3527612"/>
          </a:xfrm>
          <a:prstGeom prst="rect">
            <a:avLst/>
          </a:prstGeom>
          <a:noFill/>
          <a:ln>
            <a:noFill/>
          </a:ln>
        </p:spPr>
      </p:pic>
      <p:sp>
        <p:nvSpPr>
          <p:cNvPr id="343" name="Google Shape;343;p7"/>
          <p:cNvSpPr txBox="1"/>
          <p:nvPr/>
        </p:nvSpPr>
        <p:spPr>
          <a:xfrm>
            <a:off x="2145093" y="1936125"/>
            <a:ext cx="406200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Archie’s Law for different values of ‘</a:t>
            </a:r>
            <a:r>
              <a:rPr lang="en-US" sz="18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’</a:t>
            </a:r>
            <a:endParaRPr/>
          </a:p>
        </p:txBody>
      </p:sp>
      <p:sp>
        <p:nvSpPr>
          <p:cNvPr id="344" name="Google Shape;344;p7"/>
          <p:cNvSpPr txBox="1"/>
          <p:nvPr/>
        </p:nvSpPr>
        <p:spPr>
          <a:xfrm>
            <a:off x="6513593" y="1740985"/>
            <a:ext cx="3412009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Fit of Archie’s Law to a sandstone and mixed sandstone/dolomite samples</a:t>
            </a:r>
            <a:endParaRPr/>
          </a:p>
        </p:txBody>
      </p:sp>
      <p:sp>
        <p:nvSpPr>
          <p:cNvPr id="345" name="Google Shape;345;p7"/>
          <p:cNvSpPr txBox="1"/>
          <p:nvPr/>
        </p:nvSpPr>
        <p:spPr>
          <a:xfrm>
            <a:off x="2723032" y="6311027"/>
            <a:ext cx="6533905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Source: Binley and Slater, 2020, </a:t>
            </a:r>
            <a:r>
              <a:rPr lang="en-US" sz="14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Resistivity and induced polarization: theory and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applications to the near-surface Earth</a:t>
            </a: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In Press </a:t>
            </a:r>
            <a:endParaRPr/>
          </a:p>
        </p:txBody>
      </p:sp>
      <p:sp>
        <p:nvSpPr>
          <p:cNvPr id="346" name="Google Shape;346;p7"/>
          <p:cNvSpPr txBox="1">
            <a:spLocks noGrp="1"/>
          </p:cNvSpPr>
          <p:nvPr>
            <p:ph type="title"/>
          </p:nvPr>
        </p:nvSpPr>
        <p:spPr>
          <a:xfrm>
            <a:off x="609600" y="609601"/>
            <a:ext cx="10972800" cy="808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Experimental observations with Archie’s law</a:t>
            </a:r>
            <a:endParaRPr/>
          </a:p>
        </p:txBody>
      </p:sp>
      <p:pic>
        <p:nvPicPr>
          <p:cNvPr id="347" name="Google Shape;347;p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096000" y="60992"/>
            <a:ext cx="5943600" cy="44577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8" name="Google Shape;348;p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430000" y="6096000"/>
            <a:ext cx="609600" cy="609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RU_template_UNW_4x3 standard">
  <a:themeElements>
    <a:clrScheme name="RU_Template_Verdana_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1000</Words>
  <Application>Microsoft Macintosh PowerPoint</Application>
  <PresentationFormat>Widescreen</PresentationFormat>
  <Paragraphs>163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Calibri</vt:lpstr>
      <vt:lpstr>Verdana</vt:lpstr>
      <vt:lpstr>Times New Roman</vt:lpstr>
      <vt:lpstr>Noto Sans Symbols</vt:lpstr>
      <vt:lpstr>Arial</vt:lpstr>
      <vt:lpstr>RU_template_UNW_4x3 standard</vt:lpstr>
      <vt:lpstr>A Short Tutorial on Resistivity of Soils and Rocks</vt:lpstr>
      <vt:lpstr>Mechanisms of electrical conduction</vt:lpstr>
      <vt:lpstr>The electrical property resistivity (ρ) – or conductivity (σ)</vt:lpstr>
      <vt:lpstr>Resistivity of earth materials</vt:lpstr>
      <vt:lpstr>What affects the resistivity and conductivity of geomaterials?</vt:lpstr>
      <vt:lpstr>Ionic conduction in soils</vt:lpstr>
      <vt:lpstr>Archie’s law</vt:lpstr>
      <vt:lpstr>Connectivity in Archie’s law</vt:lpstr>
      <vt:lpstr>Experimental observations with Archie’s law</vt:lpstr>
      <vt:lpstr>Archie’s second law</vt:lpstr>
      <vt:lpstr>Form of Archie’s 2nd law</vt:lpstr>
      <vt:lpstr>Surface conduction</vt:lpstr>
      <vt:lpstr>Controls on surface conduction</vt:lpstr>
      <vt:lpstr>Addition of pore fluid and surface conduction</vt:lpstr>
      <vt:lpstr>Measuring resistivity: rock cores</vt:lpstr>
      <vt:lpstr>Measuring resistivity: soils</vt:lpstr>
      <vt:lpstr>Laboratory measurements of resistivity of soils and rocks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Chen Wang</dc:creator>
  <cp:lastModifiedBy>Gabrielle Troia</cp:lastModifiedBy>
  <cp:revision>1</cp:revision>
  <dcterms:created xsi:type="dcterms:W3CDTF">2018-02-02T03:41:54Z</dcterms:created>
  <dcterms:modified xsi:type="dcterms:W3CDTF">2026-08-10T13:42:50Z</dcterms:modified>
</cp:coreProperties>
</file>