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embeddedFontLst>
    <p:embeddedFont>
      <p:font typeface="Noto Sans Symbols" pitchFamily="2"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gpAdFvxLee7erA+kbP1+PvKHCTh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brielle Troia"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04" d="100"/>
          <a:sy n="104" d="100"/>
        </p:scale>
        <p:origin x="232" y="5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customschemas.google.com/relationships/presentationmetadata" Target="meta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viewProps" Target="viewProps.xml"/><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 name="Google Shape;6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Calibri"/>
                <a:ea typeface="Calibri"/>
                <a:cs typeface="Calibri"/>
                <a:sym typeface="Calibri"/>
              </a:rPr>
              <a:t>Partly because the general geometric factor for a 4 electrode array is a bit of a mouthful, geophysicists have adopted the use of standard arrays that yield a simpler expression of the geometric factor. We will work with the Wenner array where the geometric factor is simply 2 times pi times the electrode spacing a. We will also work with the dipole-dipole array. The geometric factor for the dipole-dipole array is a bit more involved but is again determined by a constant electrode spacing, and also an  integer n representing the multiplier on </a:t>
            </a:r>
            <a:r>
              <a:rPr lang="en-US" sz="1800" i="1">
                <a:latin typeface="Calibri"/>
                <a:ea typeface="Calibri"/>
                <a:cs typeface="Calibri"/>
                <a:sym typeface="Calibri"/>
              </a:rPr>
              <a:t>a</a:t>
            </a:r>
            <a:r>
              <a:rPr lang="en-US" sz="1800">
                <a:latin typeface="Calibri"/>
                <a:ea typeface="Calibri"/>
                <a:cs typeface="Calibri"/>
                <a:sym typeface="Calibri"/>
              </a:rPr>
              <a:t> that defines the spacing between current electrode B and potential electrode N. The other reason that geophysicists use such standard arrays is because they have different sensitivity patterns, meaning that some may be quite good for detecting lateral variations in resistivity whereas others will be good at detecting vertical variations in resistivity.</a:t>
            </a:r>
            <a:endParaRPr/>
          </a:p>
        </p:txBody>
      </p:sp>
      <p:sp>
        <p:nvSpPr>
          <p:cNvPr id="209" name="Google Shape;20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Refer to SEER activity</a:t>
            </a:r>
            <a:endParaRPr/>
          </a:p>
        </p:txBody>
      </p:sp>
      <p:sp>
        <p:nvSpPr>
          <p:cNvPr id="231" name="Google Shape;23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Unit 1 of this module introduces Harrier Meadow, where a native plant known as Salicornia (or Pickleweed) is thriving in some selected locations. The unit introduces the hypothesis that the distribution of pickleweed observed at the surface is controlled by the distribution of the salinity (salt concentration) of the pore fluids in the soils. </a:t>
            </a:r>
            <a:endParaRPr/>
          </a:p>
        </p:txBody>
      </p:sp>
      <p:sp>
        <p:nvSpPr>
          <p:cNvPr id="74" name="Google Shape;7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2" name="Google Shape;51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Unit 2 of this series of modules describes the controls on the basic electrical properties of soils. It discusses how the electrical conductivity of fluids in the ground is controlled by the salinity. This module then introduces Archie’s Law, which related the electrical conductivity of the soil measured with geophysical instruments to the electrical conductivity of the pore fluids. An example application to a freshwater marsh in New Jersey is provided to demonstrate how geophysical techniques have been used to map subsurface salinity (i.e. pore fluid conductivity) patterns.</a:t>
            </a:r>
            <a:endParaRPr/>
          </a:p>
        </p:txBody>
      </p:sp>
      <p:sp>
        <p:nvSpPr>
          <p:cNvPr id="86" name="Google Shape;8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0" name="Google Shape;55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1" name="Google Shape;551;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a:latin typeface="Calibri"/>
                <a:ea typeface="Calibri"/>
                <a:cs typeface="Calibri"/>
                <a:sym typeface="Calibri"/>
              </a:rPr>
              <a:t>The skin depth of a frequency domain EM instrument is used to provide a measure of an approximate investigation depth. The skin depth, which is inversely related to the attenuation coefficient describing the rate of energy loss of the EM field in the Earth, is controlled by the soil conductivity and the frequency of the induced EM field. . The skin depth in meters is equal to 504 times the square root of the soil resistivity in Ohm m divided by the frequency in Hz. Instruments that transmit at lower frequencies will look deeper, although spatial resolution will be reduced</a:t>
            </a:r>
            <a:endParaRPr/>
          </a:p>
          <a:p>
            <a:pPr marL="0" lvl="0" indent="0" algn="l" rtl="0">
              <a:spcBef>
                <a:spcPts val="0"/>
              </a:spcBef>
              <a:spcAft>
                <a:spcPts val="0"/>
              </a:spcAft>
              <a:buNone/>
            </a:pPr>
            <a:endParaRPr/>
          </a:p>
        </p:txBody>
      </p:sp>
      <p:sp>
        <p:nvSpPr>
          <p:cNvPr id="594" name="Google Shape;594;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unit focuses on how measurements of the electrical conductivity (or its inverse, electrical resistivity) of soils are actually made in the field using two geophysical techniques: [1] electrical imaging and [2] electromagnetic conductivity mapping. We will start with looking at the basics of resistivity before turning to the basics of electromagnetic conductivity mapping.</a:t>
            </a:r>
            <a:endParaRPr/>
          </a:p>
        </p:txBody>
      </p:sp>
      <p:sp>
        <p:nvSpPr>
          <p:cNvPr id="104" name="Google Shape;10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Calibri"/>
                <a:ea typeface="Calibri"/>
                <a:cs typeface="Calibri"/>
                <a:sym typeface="Calibri"/>
              </a:rPr>
              <a:t>Before looking at how we make electrical resistivity measurements in the field, it is very helpful to first look at how we make the measurement in the laboratory. For this we need to understand Ohm’s Law.  Ohms Law related the current flowing in an object to the voltage drop across its ends and the resistance exerted by the object. Resistance is what we can measure with an electrical resistivity imaging instrument. The resistivity, which is an intrinsic property of a material that we explored in Unit 2, is related to the measured resistance by a geometric factor (K). In the case of one dimensional flow in a column, the geometric factor is given by the cross sectional area of the column divided by the length of the column.  </a:t>
            </a:r>
            <a:endParaRPr/>
          </a:p>
        </p:txBody>
      </p:sp>
      <p:sp>
        <p:nvSpPr>
          <p:cNvPr id="114" name="Google Shape;1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Mention dipole, current flow lines and equipotential lines</a:t>
            </a:r>
            <a:endParaRPr/>
          </a:p>
        </p:txBody>
      </p:sp>
      <p:sp>
        <p:nvSpPr>
          <p:cNvPr id="146" name="Google Shape;14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Calibri"/>
                <a:ea typeface="Calibri"/>
                <a:cs typeface="Calibri"/>
                <a:sym typeface="Calibri"/>
              </a:rPr>
              <a:t>The ratio of the voltage difference between the pair of potential electrodes and the current injected between the pair of current electrodes, known as the transfer resistance, is measured with a resistivity imaging instrument. When the transfer resistance is multiplied by the geometric factor for the array, the apparent resistivity is computed. This is generally a complex function of the unknown true resistivity structure of the subsurface. The value of the apparent resistivity will depend on the sensitivity of the array being used to different parts of the subsurface. The geometric factor of the array is given by this expression, where the terms, AM, BM, AN and BN represent distances between different sets of electrodes. For example, BM is the distance from the B current electrode to the M potential electrode. The geometric factor is used to calculate the apparent resistivity based from the measured transfer resistance.  </a:t>
            </a:r>
            <a:endParaRPr/>
          </a:p>
          <a:p>
            <a:pPr marL="0" lvl="0" indent="0" algn="l" rtl="0">
              <a:spcBef>
                <a:spcPts val="800"/>
              </a:spcBef>
              <a:spcAft>
                <a:spcPts val="0"/>
              </a:spcAft>
              <a:buNone/>
            </a:pPr>
            <a:r>
              <a:rPr lang="en-US" sz="1800">
                <a:latin typeface="Calibri"/>
                <a:ea typeface="Calibri"/>
                <a:cs typeface="Calibri"/>
                <a:sym typeface="Calibri"/>
              </a:rPr>
              <a:t>In the specific and unusual case that the Earth is homogenous, then the apparent resistivity will be equal to the true resistivity of the Earth. In fact, the apparent resistivity is formally defined as the resistivity of a homogeneous subsurface that the measured transfer resistance is equivalent to.</a:t>
            </a:r>
            <a:endParaRPr/>
          </a:p>
        </p:txBody>
      </p:sp>
      <p:sp>
        <p:nvSpPr>
          <p:cNvPr id="175" name="Google Shape;17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5"/>
        <p:cNvGrpSpPr/>
        <p:nvPr/>
      </p:nvGrpSpPr>
      <p:grpSpPr>
        <a:xfrm>
          <a:off x="0" y="0"/>
          <a:ext cx="0" cy="0"/>
          <a:chOff x="0" y="0"/>
          <a:chExt cx="0" cy="0"/>
        </a:xfrm>
      </p:grpSpPr>
      <p:pic>
        <p:nvPicPr>
          <p:cNvPr id="16" name="Google Shape;16;p37"/>
          <p:cNvPicPr preferRelativeResize="0"/>
          <p:nvPr/>
        </p:nvPicPr>
        <p:blipFill rotWithShape="1">
          <a:blip r:embed="rId2">
            <a:alphaModFix/>
          </a:blip>
          <a:srcRect/>
          <a:stretch/>
        </p:blipFill>
        <p:spPr>
          <a:xfrm>
            <a:off x="427370" y="371475"/>
            <a:ext cx="3449564" cy="1163307"/>
          </a:xfrm>
          <a:prstGeom prst="rect">
            <a:avLst/>
          </a:prstGeom>
          <a:noFill/>
          <a:ln>
            <a:noFill/>
          </a:ln>
        </p:spPr>
      </p:pic>
      <p:sp>
        <p:nvSpPr>
          <p:cNvPr id="17" name="Google Shape;17;p3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spcBef>
                <a:spcPts val="587"/>
              </a:spcBef>
              <a:spcAft>
                <a:spcPts val="0"/>
              </a:spcAft>
              <a:buClr>
                <a:schemeClr val="dk1"/>
              </a:buClr>
              <a:buSzPts val="2933"/>
              <a:buFont typeface="Arial"/>
              <a:buNone/>
              <a:defRPr>
                <a:solidFill>
                  <a:schemeClr val="dk1"/>
                </a:solidFill>
              </a:defRPr>
            </a:lvl1pPr>
            <a:lvl2pPr lvl="1" algn="l">
              <a:spcBef>
                <a:spcPts val="360"/>
              </a:spcBef>
              <a:spcAft>
                <a:spcPts val="0"/>
              </a:spcAft>
              <a:buClr>
                <a:srgbClr val="5F5F5F"/>
              </a:buClr>
              <a:buSzPts val="1800"/>
              <a:buChar char="–"/>
              <a:defRPr/>
            </a:lvl2pPr>
            <a:lvl3pPr lvl="2" algn="l">
              <a:spcBef>
                <a:spcPts val="360"/>
              </a:spcBef>
              <a:spcAft>
                <a:spcPts val="0"/>
              </a:spcAft>
              <a:buClr>
                <a:srgbClr val="5F5F5F"/>
              </a:buClr>
              <a:buSzPts val="1800"/>
              <a:buChar char="•"/>
              <a:defRPr/>
            </a:lvl3pPr>
            <a:lvl4pPr lvl="3" algn="l">
              <a:spcBef>
                <a:spcPts val="360"/>
              </a:spcBef>
              <a:spcAft>
                <a:spcPts val="0"/>
              </a:spcAft>
              <a:buClr>
                <a:srgbClr val="5F5F5F"/>
              </a:buClr>
              <a:buSzPts val="1800"/>
              <a:buChar char="–"/>
              <a:defRPr/>
            </a:lvl4pPr>
            <a:lvl5pPr lvl="4" algn="l">
              <a:spcBef>
                <a:spcPts val="360"/>
              </a:spcBef>
              <a:spcAft>
                <a:spcPts val="0"/>
              </a:spcAft>
              <a:buClr>
                <a:srgbClr val="5F5F5F"/>
              </a:buClr>
              <a:buSzPts val="1800"/>
              <a:buChar char="»"/>
              <a:defRPr/>
            </a:lvl5pPr>
            <a:lvl6pPr lvl="5" algn="l">
              <a:spcBef>
                <a:spcPts val="360"/>
              </a:spcBef>
              <a:spcAft>
                <a:spcPts val="0"/>
              </a:spcAft>
              <a:buClr>
                <a:srgbClr val="5F5F5F"/>
              </a:buClr>
              <a:buSzPts val="1800"/>
              <a:buChar char="»"/>
              <a:defRPr/>
            </a:lvl6pPr>
            <a:lvl7pPr lvl="6" algn="l">
              <a:spcBef>
                <a:spcPts val="360"/>
              </a:spcBef>
              <a:spcAft>
                <a:spcPts val="0"/>
              </a:spcAft>
              <a:buClr>
                <a:srgbClr val="5F5F5F"/>
              </a:buClr>
              <a:buSzPts val="1800"/>
              <a:buChar char="»"/>
              <a:defRPr/>
            </a:lvl7pPr>
            <a:lvl8pPr lvl="7" algn="l">
              <a:spcBef>
                <a:spcPts val="360"/>
              </a:spcBef>
              <a:spcAft>
                <a:spcPts val="0"/>
              </a:spcAft>
              <a:buClr>
                <a:srgbClr val="5F5F5F"/>
              </a:buClr>
              <a:buSzPts val="1800"/>
              <a:buChar char="»"/>
              <a:defRPr/>
            </a:lvl8pPr>
            <a:lvl9pPr lvl="8" algn="l">
              <a:spcBef>
                <a:spcPts val="360"/>
              </a:spcBef>
              <a:spcAft>
                <a:spcPts val="0"/>
              </a:spcAft>
              <a:buClr>
                <a:srgbClr val="5F5F5F"/>
              </a:buClr>
              <a:buSzPts val="1800"/>
              <a:buChar char="»"/>
              <a:defRPr/>
            </a:lvl9pPr>
          </a:lstStyle>
          <a:p>
            <a:endParaRPr/>
          </a:p>
        </p:txBody>
      </p:sp>
      <p:sp>
        <p:nvSpPr>
          <p:cNvPr id="18" name="Google Shape;18;p3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4"/>
        <p:cNvGrpSpPr/>
        <p:nvPr/>
      </p:nvGrpSpPr>
      <p:grpSpPr>
        <a:xfrm>
          <a:off x="0" y="0"/>
          <a:ext cx="0" cy="0"/>
          <a:chOff x="0" y="0"/>
          <a:chExt cx="0" cy="0"/>
        </a:xfrm>
      </p:grpSpPr>
      <p:sp>
        <p:nvSpPr>
          <p:cNvPr id="55" name="Google Shape;55;p46"/>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6"/>
          <p:cNvSpPr txBox="1">
            <a:spLocks noGrp="1"/>
          </p:cNvSpPr>
          <p:nvPr>
            <p:ph type="body" idx="1"/>
          </p:nvPr>
        </p:nvSpPr>
        <p:spPr>
          <a:xfrm rot="5400000">
            <a:off x="3829050" y="-1695449"/>
            <a:ext cx="45339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5F5F5F"/>
              </a:buClr>
              <a:buSzPts val="1800"/>
              <a:buChar char="•"/>
              <a:defRPr/>
            </a:lvl1pPr>
            <a:lvl2pPr marL="914400" lvl="1" indent="-342900" algn="l">
              <a:spcBef>
                <a:spcPts val="360"/>
              </a:spcBef>
              <a:spcAft>
                <a:spcPts val="0"/>
              </a:spcAft>
              <a:buClr>
                <a:srgbClr val="5F5F5F"/>
              </a:buClr>
              <a:buSzPts val="1800"/>
              <a:buChar char="–"/>
              <a:defRPr/>
            </a:lvl2pPr>
            <a:lvl3pPr marL="1371600" lvl="2" indent="-342900" algn="l">
              <a:spcBef>
                <a:spcPts val="360"/>
              </a:spcBef>
              <a:spcAft>
                <a:spcPts val="0"/>
              </a:spcAft>
              <a:buClr>
                <a:srgbClr val="5F5F5F"/>
              </a:buClr>
              <a:buSzPts val="1800"/>
              <a:buChar char="•"/>
              <a:defRPr/>
            </a:lvl3pPr>
            <a:lvl4pPr marL="1828800" lvl="3" indent="-342900" algn="l">
              <a:spcBef>
                <a:spcPts val="360"/>
              </a:spcBef>
              <a:spcAft>
                <a:spcPts val="0"/>
              </a:spcAft>
              <a:buClr>
                <a:srgbClr val="5F5F5F"/>
              </a:buClr>
              <a:buSzPts val="1800"/>
              <a:buChar char="–"/>
              <a:defRPr/>
            </a:lvl4pPr>
            <a:lvl5pPr marL="2286000" lvl="4" indent="-342900" algn="l">
              <a:spcBef>
                <a:spcPts val="360"/>
              </a:spcBef>
              <a:spcAft>
                <a:spcPts val="0"/>
              </a:spcAft>
              <a:buClr>
                <a:srgbClr val="5F5F5F"/>
              </a:buClr>
              <a:buSzPts val="1800"/>
              <a:buChar char="»"/>
              <a:defRPr/>
            </a:lvl5pPr>
            <a:lvl6pPr marL="2743200" lvl="5" indent="-342900" algn="l">
              <a:spcBef>
                <a:spcPts val="360"/>
              </a:spcBef>
              <a:spcAft>
                <a:spcPts val="0"/>
              </a:spcAft>
              <a:buClr>
                <a:srgbClr val="5F5F5F"/>
              </a:buClr>
              <a:buSzPts val="1800"/>
              <a:buChar char="»"/>
              <a:defRPr/>
            </a:lvl6pPr>
            <a:lvl7pPr marL="3200400" lvl="6" indent="-342900" algn="l">
              <a:spcBef>
                <a:spcPts val="360"/>
              </a:spcBef>
              <a:spcAft>
                <a:spcPts val="0"/>
              </a:spcAft>
              <a:buClr>
                <a:srgbClr val="5F5F5F"/>
              </a:buClr>
              <a:buSzPts val="1800"/>
              <a:buChar char="»"/>
              <a:defRPr/>
            </a:lvl7pPr>
            <a:lvl8pPr marL="3657600" lvl="7" indent="-342900" algn="l">
              <a:spcBef>
                <a:spcPts val="360"/>
              </a:spcBef>
              <a:spcAft>
                <a:spcPts val="0"/>
              </a:spcAft>
              <a:buClr>
                <a:srgbClr val="5F5F5F"/>
              </a:buClr>
              <a:buSzPts val="1800"/>
              <a:buChar char="»"/>
              <a:defRPr/>
            </a:lvl8pPr>
            <a:lvl9pPr marL="4114800" lvl="8" indent="-342900" algn="l">
              <a:spcBef>
                <a:spcPts val="360"/>
              </a:spcBef>
              <a:spcAft>
                <a:spcPts val="0"/>
              </a:spcAft>
              <a:buClr>
                <a:srgbClr val="5F5F5F"/>
              </a:buClr>
              <a:buSzPts val="1800"/>
              <a:buChar char="»"/>
              <a:defRPr/>
            </a:lvl9pPr>
          </a:lstStyle>
          <a:p>
            <a:endParaRPr/>
          </a:p>
        </p:txBody>
      </p:sp>
      <p:sp>
        <p:nvSpPr>
          <p:cNvPr id="57" name="Google Shape;57;p46"/>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8"/>
        <p:cNvGrpSpPr/>
        <p:nvPr/>
      </p:nvGrpSpPr>
      <p:grpSpPr>
        <a:xfrm>
          <a:off x="0" y="0"/>
          <a:ext cx="0" cy="0"/>
          <a:chOff x="0" y="0"/>
          <a:chExt cx="0" cy="0"/>
        </a:xfrm>
      </p:grpSpPr>
      <p:sp>
        <p:nvSpPr>
          <p:cNvPr id="59" name="Google Shape;59;p47"/>
          <p:cNvSpPr txBox="1">
            <a:spLocks noGrp="1"/>
          </p:cNvSpPr>
          <p:nvPr>
            <p:ph type="title"/>
          </p:nvPr>
        </p:nvSpPr>
        <p:spPr>
          <a:xfrm rot="5400000">
            <a:off x="7486650" y="1962151"/>
            <a:ext cx="5448300" cy="2743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7"/>
          <p:cNvSpPr txBox="1">
            <a:spLocks noGrp="1"/>
          </p:cNvSpPr>
          <p:nvPr>
            <p:ph type="body" idx="1"/>
          </p:nvPr>
        </p:nvSpPr>
        <p:spPr>
          <a:xfrm rot="5400000">
            <a:off x="1898650" y="-679449"/>
            <a:ext cx="5448300"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5F5F5F"/>
              </a:buClr>
              <a:buSzPts val="1800"/>
              <a:buChar char="•"/>
              <a:defRPr/>
            </a:lvl1pPr>
            <a:lvl2pPr marL="914400" lvl="1" indent="-342900" algn="l">
              <a:spcBef>
                <a:spcPts val="360"/>
              </a:spcBef>
              <a:spcAft>
                <a:spcPts val="0"/>
              </a:spcAft>
              <a:buClr>
                <a:srgbClr val="5F5F5F"/>
              </a:buClr>
              <a:buSzPts val="1800"/>
              <a:buChar char="–"/>
              <a:defRPr/>
            </a:lvl2pPr>
            <a:lvl3pPr marL="1371600" lvl="2" indent="-342900" algn="l">
              <a:spcBef>
                <a:spcPts val="360"/>
              </a:spcBef>
              <a:spcAft>
                <a:spcPts val="0"/>
              </a:spcAft>
              <a:buClr>
                <a:srgbClr val="5F5F5F"/>
              </a:buClr>
              <a:buSzPts val="1800"/>
              <a:buChar char="•"/>
              <a:defRPr/>
            </a:lvl3pPr>
            <a:lvl4pPr marL="1828800" lvl="3" indent="-342900" algn="l">
              <a:spcBef>
                <a:spcPts val="360"/>
              </a:spcBef>
              <a:spcAft>
                <a:spcPts val="0"/>
              </a:spcAft>
              <a:buClr>
                <a:srgbClr val="5F5F5F"/>
              </a:buClr>
              <a:buSzPts val="1800"/>
              <a:buChar char="–"/>
              <a:defRPr/>
            </a:lvl4pPr>
            <a:lvl5pPr marL="2286000" lvl="4" indent="-342900" algn="l">
              <a:spcBef>
                <a:spcPts val="360"/>
              </a:spcBef>
              <a:spcAft>
                <a:spcPts val="0"/>
              </a:spcAft>
              <a:buClr>
                <a:srgbClr val="5F5F5F"/>
              </a:buClr>
              <a:buSzPts val="1800"/>
              <a:buChar char="»"/>
              <a:defRPr/>
            </a:lvl5pPr>
            <a:lvl6pPr marL="2743200" lvl="5" indent="-342900" algn="l">
              <a:spcBef>
                <a:spcPts val="360"/>
              </a:spcBef>
              <a:spcAft>
                <a:spcPts val="0"/>
              </a:spcAft>
              <a:buClr>
                <a:srgbClr val="5F5F5F"/>
              </a:buClr>
              <a:buSzPts val="1800"/>
              <a:buChar char="»"/>
              <a:defRPr/>
            </a:lvl6pPr>
            <a:lvl7pPr marL="3200400" lvl="6" indent="-342900" algn="l">
              <a:spcBef>
                <a:spcPts val="360"/>
              </a:spcBef>
              <a:spcAft>
                <a:spcPts val="0"/>
              </a:spcAft>
              <a:buClr>
                <a:srgbClr val="5F5F5F"/>
              </a:buClr>
              <a:buSzPts val="1800"/>
              <a:buChar char="»"/>
              <a:defRPr/>
            </a:lvl7pPr>
            <a:lvl8pPr marL="3657600" lvl="7" indent="-342900" algn="l">
              <a:spcBef>
                <a:spcPts val="360"/>
              </a:spcBef>
              <a:spcAft>
                <a:spcPts val="0"/>
              </a:spcAft>
              <a:buClr>
                <a:srgbClr val="5F5F5F"/>
              </a:buClr>
              <a:buSzPts val="1800"/>
              <a:buChar char="»"/>
              <a:defRPr/>
            </a:lvl8pPr>
            <a:lvl9pPr marL="4114800" lvl="8" indent="-342900" algn="l">
              <a:spcBef>
                <a:spcPts val="360"/>
              </a:spcBef>
              <a:spcAft>
                <a:spcPts val="0"/>
              </a:spcAft>
              <a:buClr>
                <a:srgbClr val="5F5F5F"/>
              </a:buClr>
              <a:buSzPts val="1800"/>
              <a:buChar char="»"/>
              <a:defRPr/>
            </a:lvl9pPr>
          </a:lstStyle>
          <a:p>
            <a:endParaRPr/>
          </a:p>
        </p:txBody>
      </p:sp>
      <p:sp>
        <p:nvSpPr>
          <p:cNvPr id="61" name="Google Shape;61;p47"/>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8"/>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8"/>
          <p:cNvSpPr txBox="1">
            <a:spLocks noGrp="1"/>
          </p:cNvSpPr>
          <p:nvPr>
            <p:ph type="body" idx="1"/>
          </p:nvPr>
        </p:nvSpPr>
        <p:spPr>
          <a:xfrm>
            <a:off x="609600" y="1524001"/>
            <a:ext cx="10972800" cy="4533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5F5F5F"/>
              </a:buClr>
              <a:buSzPts val="1800"/>
              <a:buChar char="•"/>
              <a:defRPr/>
            </a:lvl1pPr>
            <a:lvl2pPr marL="914400" lvl="1" indent="-342900" algn="l">
              <a:spcBef>
                <a:spcPts val="360"/>
              </a:spcBef>
              <a:spcAft>
                <a:spcPts val="0"/>
              </a:spcAft>
              <a:buClr>
                <a:srgbClr val="5F5F5F"/>
              </a:buClr>
              <a:buSzPts val="1800"/>
              <a:buChar char="–"/>
              <a:defRPr/>
            </a:lvl2pPr>
            <a:lvl3pPr marL="1371600" lvl="2" indent="-342900" algn="l">
              <a:spcBef>
                <a:spcPts val="360"/>
              </a:spcBef>
              <a:spcAft>
                <a:spcPts val="0"/>
              </a:spcAft>
              <a:buClr>
                <a:srgbClr val="5F5F5F"/>
              </a:buClr>
              <a:buSzPts val="1800"/>
              <a:buChar char="•"/>
              <a:defRPr/>
            </a:lvl3pPr>
            <a:lvl4pPr marL="1828800" lvl="3" indent="-342900" algn="l">
              <a:spcBef>
                <a:spcPts val="360"/>
              </a:spcBef>
              <a:spcAft>
                <a:spcPts val="0"/>
              </a:spcAft>
              <a:buClr>
                <a:srgbClr val="5F5F5F"/>
              </a:buClr>
              <a:buSzPts val="1800"/>
              <a:buChar char="–"/>
              <a:defRPr/>
            </a:lvl4pPr>
            <a:lvl5pPr marL="2286000" lvl="4" indent="-342900" algn="l">
              <a:spcBef>
                <a:spcPts val="360"/>
              </a:spcBef>
              <a:spcAft>
                <a:spcPts val="0"/>
              </a:spcAft>
              <a:buClr>
                <a:srgbClr val="5F5F5F"/>
              </a:buClr>
              <a:buSzPts val="1800"/>
              <a:buChar char="»"/>
              <a:defRPr/>
            </a:lvl5pPr>
            <a:lvl6pPr marL="2743200" lvl="5" indent="-342900" algn="l">
              <a:spcBef>
                <a:spcPts val="360"/>
              </a:spcBef>
              <a:spcAft>
                <a:spcPts val="0"/>
              </a:spcAft>
              <a:buClr>
                <a:srgbClr val="5F5F5F"/>
              </a:buClr>
              <a:buSzPts val="1800"/>
              <a:buChar char="»"/>
              <a:defRPr/>
            </a:lvl6pPr>
            <a:lvl7pPr marL="3200400" lvl="6" indent="-342900" algn="l">
              <a:spcBef>
                <a:spcPts val="360"/>
              </a:spcBef>
              <a:spcAft>
                <a:spcPts val="0"/>
              </a:spcAft>
              <a:buClr>
                <a:srgbClr val="5F5F5F"/>
              </a:buClr>
              <a:buSzPts val="1800"/>
              <a:buChar char="»"/>
              <a:defRPr/>
            </a:lvl7pPr>
            <a:lvl8pPr marL="3657600" lvl="7" indent="-342900" algn="l">
              <a:spcBef>
                <a:spcPts val="360"/>
              </a:spcBef>
              <a:spcAft>
                <a:spcPts val="0"/>
              </a:spcAft>
              <a:buClr>
                <a:srgbClr val="5F5F5F"/>
              </a:buClr>
              <a:buSzPts val="1800"/>
              <a:buChar char="»"/>
              <a:defRPr/>
            </a:lvl8pPr>
            <a:lvl9pPr marL="4114800" lvl="8" indent="-342900" algn="l">
              <a:spcBef>
                <a:spcPts val="360"/>
              </a:spcBef>
              <a:spcAft>
                <a:spcPts val="0"/>
              </a:spcAft>
              <a:buClr>
                <a:srgbClr val="5F5F5F"/>
              </a:buClr>
              <a:buSzPts val="1800"/>
              <a:buChar char="»"/>
              <a:defRPr/>
            </a:lvl9pPr>
          </a:lstStyle>
          <a:p>
            <a:endParaRPr/>
          </a:p>
        </p:txBody>
      </p:sp>
      <p:sp>
        <p:nvSpPr>
          <p:cNvPr id="22" name="Google Shape;22;p38"/>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b="0" i="0" u="none" strike="noStrike" cap="none">
                <a:solidFill>
                  <a:srgbClr val="5F5F5F"/>
                </a:solidFill>
                <a:latin typeface="Arial"/>
                <a:ea typeface="Arial"/>
                <a:cs typeface="Arial"/>
                <a:sym typeface="Arial"/>
              </a:defRPr>
            </a:lvl1pPr>
            <a:lvl2pPr marL="0" marR="0" lvl="1" indent="0" algn="r">
              <a:spcBef>
                <a:spcPts val="0"/>
              </a:spcBef>
              <a:buNone/>
              <a:defRPr sz="1867" b="0" i="0" u="none" strike="noStrike" cap="none">
                <a:solidFill>
                  <a:srgbClr val="5F5F5F"/>
                </a:solidFill>
                <a:latin typeface="Arial"/>
                <a:ea typeface="Arial"/>
                <a:cs typeface="Arial"/>
                <a:sym typeface="Arial"/>
              </a:defRPr>
            </a:lvl2pPr>
            <a:lvl3pPr marL="0" marR="0" lvl="2" indent="0" algn="r">
              <a:spcBef>
                <a:spcPts val="0"/>
              </a:spcBef>
              <a:buNone/>
              <a:defRPr sz="1867" b="0" i="0" u="none" strike="noStrike" cap="none">
                <a:solidFill>
                  <a:srgbClr val="5F5F5F"/>
                </a:solidFill>
                <a:latin typeface="Arial"/>
                <a:ea typeface="Arial"/>
                <a:cs typeface="Arial"/>
                <a:sym typeface="Arial"/>
              </a:defRPr>
            </a:lvl3pPr>
            <a:lvl4pPr marL="0" marR="0" lvl="3" indent="0" algn="r">
              <a:spcBef>
                <a:spcPts val="0"/>
              </a:spcBef>
              <a:buNone/>
              <a:defRPr sz="1867" b="0" i="0" u="none" strike="noStrike" cap="none">
                <a:solidFill>
                  <a:srgbClr val="5F5F5F"/>
                </a:solidFill>
                <a:latin typeface="Arial"/>
                <a:ea typeface="Arial"/>
                <a:cs typeface="Arial"/>
                <a:sym typeface="Arial"/>
              </a:defRPr>
            </a:lvl4pPr>
            <a:lvl5pPr marL="0" marR="0" lvl="4" indent="0" algn="r">
              <a:spcBef>
                <a:spcPts val="0"/>
              </a:spcBef>
              <a:buNone/>
              <a:defRPr sz="1867" b="0" i="0" u="none" strike="noStrike" cap="none">
                <a:solidFill>
                  <a:srgbClr val="5F5F5F"/>
                </a:solidFill>
                <a:latin typeface="Arial"/>
                <a:ea typeface="Arial"/>
                <a:cs typeface="Arial"/>
                <a:sym typeface="Arial"/>
              </a:defRPr>
            </a:lvl5pPr>
            <a:lvl6pPr marL="0" marR="0" lvl="5" indent="0" algn="r">
              <a:spcBef>
                <a:spcPts val="0"/>
              </a:spcBef>
              <a:buNone/>
              <a:defRPr sz="1867" b="0" i="0" u="none" strike="noStrike" cap="none">
                <a:solidFill>
                  <a:srgbClr val="5F5F5F"/>
                </a:solidFill>
                <a:latin typeface="Arial"/>
                <a:ea typeface="Arial"/>
                <a:cs typeface="Arial"/>
                <a:sym typeface="Arial"/>
              </a:defRPr>
            </a:lvl6pPr>
            <a:lvl7pPr marL="0" marR="0" lvl="6" indent="0" algn="r">
              <a:spcBef>
                <a:spcPts val="0"/>
              </a:spcBef>
              <a:buNone/>
              <a:defRPr sz="1867" b="0" i="0" u="none" strike="noStrike" cap="none">
                <a:solidFill>
                  <a:srgbClr val="5F5F5F"/>
                </a:solidFill>
                <a:latin typeface="Arial"/>
                <a:ea typeface="Arial"/>
                <a:cs typeface="Arial"/>
                <a:sym typeface="Arial"/>
              </a:defRPr>
            </a:lvl7pPr>
            <a:lvl8pPr marL="0" marR="0" lvl="7" indent="0" algn="r">
              <a:spcBef>
                <a:spcPts val="0"/>
              </a:spcBef>
              <a:buNone/>
              <a:defRPr sz="1867" b="0" i="0" u="none" strike="noStrike" cap="none">
                <a:solidFill>
                  <a:srgbClr val="5F5F5F"/>
                </a:solidFill>
                <a:latin typeface="Arial"/>
                <a:ea typeface="Arial"/>
                <a:cs typeface="Arial"/>
                <a:sym typeface="Arial"/>
              </a:defRPr>
            </a:lvl8pPr>
            <a:lvl9pPr marL="0" marR="0" lvl="8" indent="0" algn="r">
              <a:spcBef>
                <a:spcPts val="0"/>
              </a:spcBef>
              <a:buNone/>
              <a:defRPr sz="1867" b="0" i="0" u="none" strike="noStrike" cap="none">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3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5333"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533"/>
              </a:spcBef>
              <a:spcAft>
                <a:spcPts val="0"/>
              </a:spcAft>
              <a:buClr>
                <a:srgbClr val="5F5F5F"/>
              </a:buClr>
              <a:buSzPts val="2667"/>
              <a:buFont typeface="Arial"/>
              <a:buNone/>
              <a:defRPr sz="2667"/>
            </a:lvl1pPr>
            <a:lvl2pPr marL="914400" lvl="1" indent="-228600" algn="l">
              <a:spcBef>
                <a:spcPts val="480"/>
              </a:spcBef>
              <a:spcAft>
                <a:spcPts val="0"/>
              </a:spcAft>
              <a:buClr>
                <a:srgbClr val="5F5F5F"/>
              </a:buClr>
              <a:buSzPts val="2400"/>
              <a:buFont typeface="Arial"/>
              <a:buNone/>
              <a:defRPr sz="2400"/>
            </a:lvl2pPr>
            <a:lvl3pPr marL="1371600" lvl="2" indent="-228600" algn="l">
              <a:spcBef>
                <a:spcPts val="427"/>
              </a:spcBef>
              <a:spcAft>
                <a:spcPts val="0"/>
              </a:spcAft>
              <a:buClr>
                <a:srgbClr val="5F5F5F"/>
              </a:buClr>
              <a:buSzPts val="2133"/>
              <a:buFont typeface="Arial"/>
              <a:buNone/>
              <a:defRPr sz="2133"/>
            </a:lvl3pPr>
            <a:lvl4pPr marL="1828800" lvl="3" indent="-228600" algn="l">
              <a:spcBef>
                <a:spcPts val="373"/>
              </a:spcBef>
              <a:spcAft>
                <a:spcPts val="0"/>
              </a:spcAft>
              <a:buClr>
                <a:srgbClr val="5F5F5F"/>
              </a:buClr>
              <a:buSzPts val="1867"/>
              <a:buFont typeface="Arial"/>
              <a:buNone/>
              <a:defRPr sz="1867"/>
            </a:lvl4pPr>
            <a:lvl5pPr marL="2286000" lvl="4" indent="-228600" algn="l">
              <a:spcBef>
                <a:spcPts val="373"/>
              </a:spcBef>
              <a:spcAft>
                <a:spcPts val="0"/>
              </a:spcAft>
              <a:buClr>
                <a:srgbClr val="5F5F5F"/>
              </a:buClr>
              <a:buSzPts val="1867"/>
              <a:buFont typeface="Arial"/>
              <a:buNone/>
              <a:defRPr sz="1867"/>
            </a:lvl5pPr>
            <a:lvl6pPr marL="2743200" lvl="5" indent="-228600" algn="l">
              <a:spcBef>
                <a:spcPts val="373"/>
              </a:spcBef>
              <a:spcAft>
                <a:spcPts val="0"/>
              </a:spcAft>
              <a:buClr>
                <a:srgbClr val="5F5F5F"/>
              </a:buClr>
              <a:buSzPts val="1867"/>
              <a:buFont typeface="Arial"/>
              <a:buNone/>
              <a:defRPr sz="1867"/>
            </a:lvl6pPr>
            <a:lvl7pPr marL="3200400" lvl="6" indent="-228600" algn="l">
              <a:spcBef>
                <a:spcPts val="373"/>
              </a:spcBef>
              <a:spcAft>
                <a:spcPts val="0"/>
              </a:spcAft>
              <a:buClr>
                <a:srgbClr val="5F5F5F"/>
              </a:buClr>
              <a:buSzPts val="1867"/>
              <a:buFont typeface="Arial"/>
              <a:buNone/>
              <a:defRPr sz="1867"/>
            </a:lvl7pPr>
            <a:lvl8pPr marL="3657600" lvl="7" indent="-228600" algn="l">
              <a:spcBef>
                <a:spcPts val="373"/>
              </a:spcBef>
              <a:spcAft>
                <a:spcPts val="0"/>
              </a:spcAft>
              <a:buClr>
                <a:srgbClr val="5F5F5F"/>
              </a:buClr>
              <a:buSzPts val="1867"/>
              <a:buFont typeface="Arial"/>
              <a:buNone/>
              <a:defRPr sz="1867"/>
            </a:lvl8pPr>
            <a:lvl9pPr marL="4114800" lvl="8" indent="-228600" algn="l">
              <a:spcBef>
                <a:spcPts val="373"/>
              </a:spcBef>
              <a:spcAft>
                <a:spcPts val="0"/>
              </a:spcAft>
              <a:buClr>
                <a:srgbClr val="5F5F5F"/>
              </a:buClr>
              <a:buSzPts val="1867"/>
              <a:buFont typeface="Arial"/>
              <a:buNone/>
              <a:defRPr sz="1867"/>
            </a:lvl9pPr>
          </a:lstStyle>
          <a:p>
            <a:endParaRPr/>
          </a:p>
        </p:txBody>
      </p:sp>
      <p:sp>
        <p:nvSpPr>
          <p:cNvPr id="26" name="Google Shape;26;p39"/>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40"/>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0"/>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0"/>
        <p:cNvGrpSpPr/>
        <p:nvPr/>
      </p:nvGrpSpPr>
      <p:grpSpPr>
        <a:xfrm>
          <a:off x="0" y="0"/>
          <a:ext cx="0" cy="0"/>
          <a:chOff x="0" y="0"/>
          <a:chExt cx="0" cy="0"/>
        </a:xfrm>
      </p:grpSpPr>
      <p:sp>
        <p:nvSpPr>
          <p:cNvPr id="31" name="Google Shape;31;p41"/>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1"/>
          <p:cNvSpPr txBox="1">
            <a:spLocks noGrp="1"/>
          </p:cNvSpPr>
          <p:nvPr>
            <p:ph type="body" idx="1"/>
          </p:nvPr>
        </p:nvSpPr>
        <p:spPr>
          <a:xfrm>
            <a:off x="609600" y="1524001"/>
            <a:ext cx="5384800" cy="4533900"/>
          </a:xfrm>
          <a:prstGeom prst="rect">
            <a:avLst/>
          </a:prstGeom>
          <a:noFill/>
          <a:ln>
            <a:noFill/>
          </a:ln>
        </p:spPr>
        <p:txBody>
          <a:bodyPr spcFirstLastPara="1" wrap="square" lIns="91425" tIns="45700" rIns="91425" bIns="45700" anchor="t" anchorCtr="0">
            <a:noAutofit/>
          </a:bodyPr>
          <a:lstStyle>
            <a:lvl1pPr marL="457200" lvl="0" indent="-465646" algn="l">
              <a:spcBef>
                <a:spcPts val="747"/>
              </a:spcBef>
              <a:spcAft>
                <a:spcPts val="0"/>
              </a:spcAft>
              <a:buClr>
                <a:srgbClr val="5F5F5F"/>
              </a:buClr>
              <a:buSzPts val="3733"/>
              <a:buFont typeface="Arial"/>
              <a:buChar char="•"/>
              <a:defRPr sz="3733"/>
            </a:lvl1pPr>
            <a:lvl2pPr marL="914400" lvl="1" indent="-431800" algn="l">
              <a:spcBef>
                <a:spcPts val="640"/>
              </a:spcBef>
              <a:spcAft>
                <a:spcPts val="0"/>
              </a:spcAft>
              <a:buClr>
                <a:srgbClr val="5F5F5F"/>
              </a:buClr>
              <a:buSzPts val="3200"/>
              <a:buFont typeface="Arial"/>
              <a:buChar char="–"/>
              <a:defRPr sz="3200"/>
            </a:lvl2pPr>
            <a:lvl3pPr marL="1371600" lvl="2" indent="-397955" algn="l">
              <a:spcBef>
                <a:spcPts val="533"/>
              </a:spcBef>
              <a:spcAft>
                <a:spcPts val="0"/>
              </a:spcAft>
              <a:buClr>
                <a:srgbClr val="5F5F5F"/>
              </a:buClr>
              <a:buSzPts val="2667"/>
              <a:buFont typeface="Arial"/>
              <a:buChar char="•"/>
              <a:defRPr sz="2667"/>
            </a:lvl3pPr>
            <a:lvl4pPr marL="1828800" lvl="3" indent="-381000" algn="l">
              <a:spcBef>
                <a:spcPts val="480"/>
              </a:spcBef>
              <a:spcAft>
                <a:spcPts val="0"/>
              </a:spcAft>
              <a:buClr>
                <a:srgbClr val="5F5F5F"/>
              </a:buClr>
              <a:buSzPts val="2400"/>
              <a:buFont typeface="Arial"/>
              <a:buChar char="–"/>
              <a:defRPr sz="2400"/>
            </a:lvl4pPr>
            <a:lvl5pPr marL="2286000" lvl="4" indent="-381000" algn="l">
              <a:spcBef>
                <a:spcPts val="480"/>
              </a:spcBef>
              <a:spcAft>
                <a:spcPts val="0"/>
              </a:spcAft>
              <a:buClr>
                <a:srgbClr val="5F5F5F"/>
              </a:buClr>
              <a:buSzPts val="2400"/>
              <a:buFont typeface="Arial"/>
              <a:buChar char="»"/>
              <a:defRPr sz="2400"/>
            </a:lvl5pPr>
            <a:lvl6pPr marL="2743200" lvl="5" indent="-381000" algn="l">
              <a:spcBef>
                <a:spcPts val="480"/>
              </a:spcBef>
              <a:spcAft>
                <a:spcPts val="0"/>
              </a:spcAft>
              <a:buClr>
                <a:srgbClr val="5F5F5F"/>
              </a:buClr>
              <a:buSzPts val="2400"/>
              <a:buFont typeface="Arial"/>
              <a:buChar char="»"/>
              <a:defRPr sz="2400"/>
            </a:lvl6pPr>
            <a:lvl7pPr marL="3200400" lvl="6" indent="-381000" algn="l">
              <a:spcBef>
                <a:spcPts val="480"/>
              </a:spcBef>
              <a:spcAft>
                <a:spcPts val="0"/>
              </a:spcAft>
              <a:buClr>
                <a:srgbClr val="5F5F5F"/>
              </a:buClr>
              <a:buSzPts val="2400"/>
              <a:buFont typeface="Arial"/>
              <a:buChar char="»"/>
              <a:defRPr sz="2400"/>
            </a:lvl7pPr>
            <a:lvl8pPr marL="3657600" lvl="7" indent="-381000" algn="l">
              <a:spcBef>
                <a:spcPts val="480"/>
              </a:spcBef>
              <a:spcAft>
                <a:spcPts val="0"/>
              </a:spcAft>
              <a:buClr>
                <a:srgbClr val="5F5F5F"/>
              </a:buClr>
              <a:buSzPts val="2400"/>
              <a:buFont typeface="Arial"/>
              <a:buChar char="»"/>
              <a:defRPr sz="2400"/>
            </a:lvl8pPr>
            <a:lvl9pPr marL="4114800" lvl="8" indent="-381000" algn="l">
              <a:spcBef>
                <a:spcPts val="480"/>
              </a:spcBef>
              <a:spcAft>
                <a:spcPts val="0"/>
              </a:spcAft>
              <a:buClr>
                <a:srgbClr val="5F5F5F"/>
              </a:buClr>
              <a:buSzPts val="2400"/>
              <a:buFont typeface="Arial"/>
              <a:buChar char="»"/>
              <a:defRPr sz="2400"/>
            </a:lvl9pPr>
          </a:lstStyle>
          <a:p>
            <a:endParaRPr/>
          </a:p>
        </p:txBody>
      </p:sp>
      <p:sp>
        <p:nvSpPr>
          <p:cNvPr id="33" name="Google Shape;33;p41"/>
          <p:cNvSpPr txBox="1">
            <a:spLocks noGrp="1"/>
          </p:cNvSpPr>
          <p:nvPr>
            <p:ph type="body" idx="2"/>
          </p:nvPr>
        </p:nvSpPr>
        <p:spPr>
          <a:xfrm>
            <a:off x="6197600" y="1524001"/>
            <a:ext cx="5384800" cy="4533900"/>
          </a:xfrm>
          <a:prstGeom prst="rect">
            <a:avLst/>
          </a:prstGeom>
          <a:noFill/>
          <a:ln>
            <a:noFill/>
          </a:ln>
        </p:spPr>
        <p:txBody>
          <a:bodyPr spcFirstLastPara="1" wrap="square" lIns="91425" tIns="45700" rIns="91425" bIns="45700" anchor="t" anchorCtr="0">
            <a:noAutofit/>
          </a:bodyPr>
          <a:lstStyle>
            <a:lvl1pPr marL="457200" lvl="0" indent="-465646" algn="l">
              <a:spcBef>
                <a:spcPts val="747"/>
              </a:spcBef>
              <a:spcAft>
                <a:spcPts val="0"/>
              </a:spcAft>
              <a:buClr>
                <a:srgbClr val="5F5F5F"/>
              </a:buClr>
              <a:buSzPts val="3733"/>
              <a:buFont typeface="Arial"/>
              <a:buChar char="•"/>
              <a:defRPr sz="3733"/>
            </a:lvl1pPr>
            <a:lvl2pPr marL="914400" lvl="1" indent="-431800" algn="l">
              <a:spcBef>
                <a:spcPts val="640"/>
              </a:spcBef>
              <a:spcAft>
                <a:spcPts val="0"/>
              </a:spcAft>
              <a:buClr>
                <a:srgbClr val="5F5F5F"/>
              </a:buClr>
              <a:buSzPts val="3200"/>
              <a:buFont typeface="Arial"/>
              <a:buChar char="–"/>
              <a:defRPr sz="3200"/>
            </a:lvl2pPr>
            <a:lvl3pPr marL="1371600" lvl="2" indent="-397955" algn="l">
              <a:spcBef>
                <a:spcPts val="533"/>
              </a:spcBef>
              <a:spcAft>
                <a:spcPts val="0"/>
              </a:spcAft>
              <a:buClr>
                <a:srgbClr val="5F5F5F"/>
              </a:buClr>
              <a:buSzPts val="2667"/>
              <a:buFont typeface="Arial"/>
              <a:buChar char="•"/>
              <a:defRPr sz="2667"/>
            </a:lvl3pPr>
            <a:lvl4pPr marL="1828800" lvl="3" indent="-381000" algn="l">
              <a:spcBef>
                <a:spcPts val="480"/>
              </a:spcBef>
              <a:spcAft>
                <a:spcPts val="0"/>
              </a:spcAft>
              <a:buClr>
                <a:srgbClr val="5F5F5F"/>
              </a:buClr>
              <a:buSzPts val="2400"/>
              <a:buFont typeface="Arial"/>
              <a:buChar char="–"/>
              <a:defRPr sz="2400"/>
            </a:lvl4pPr>
            <a:lvl5pPr marL="2286000" lvl="4" indent="-381000" algn="l">
              <a:spcBef>
                <a:spcPts val="480"/>
              </a:spcBef>
              <a:spcAft>
                <a:spcPts val="0"/>
              </a:spcAft>
              <a:buClr>
                <a:srgbClr val="5F5F5F"/>
              </a:buClr>
              <a:buSzPts val="2400"/>
              <a:buFont typeface="Arial"/>
              <a:buChar char="»"/>
              <a:defRPr sz="2400"/>
            </a:lvl5pPr>
            <a:lvl6pPr marL="2743200" lvl="5" indent="-381000" algn="l">
              <a:spcBef>
                <a:spcPts val="480"/>
              </a:spcBef>
              <a:spcAft>
                <a:spcPts val="0"/>
              </a:spcAft>
              <a:buClr>
                <a:srgbClr val="5F5F5F"/>
              </a:buClr>
              <a:buSzPts val="2400"/>
              <a:buFont typeface="Arial"/>
              <a:buChar char="»"/>
              <a:defRPr sz="2400"/>
            </a:lvl6pPr>
            <a:lvl7pPr marL="3200400" lvl="6" indent="-381000" algn="l">
              <a:spcBef>
                <a:spcPts val="480"/>
              </a:spcBef>
              <a:spcAft>
                <a:spcPts val="0"/>
              </a:spcAft>
              <a:buClr>
                <a:srgbClr val="5F5F5F"/>
              </a:buClr>
              <a:buSzPts val="2400"/>
              <a:buFont typeface="Arial"/>
              <a:buChar char="»"/>
              <a:defRPr sz="2400"/>
            </a:lvl7pPr>
            <a:lvl8pPr marL="3657600" lvl="7" indent="-381000" algn="l">
              <a:spcBef>
                <a:spcPts val="480"/>
              </a:spcBef>
              <a:spcAft>
                <a:spcPts val="0"/>
              </a:spcAft>
              <a:buClr>
                <a:srgbClr val="5F5F5F"/>
              </a:buClr>
              <a:buSzPts val="2400"/>
              <a:buFont typeface="Arial"/>
              <a:buChar char="»"/>
              <a:defRPr sz="2400"/>
            </a:lvl8pPr>
            <a:lvl9pPr marL="4114800" lvl="8" indent="-381000" algn="l">
              <a:spcBef>
                <a:spcPts val="480"/>
              </a:spcBef>
              <a:spcAft>
                <a:spcPts val="0"/>
              </a:spcAft>
              <a:buClr>
                <a:srgbClr val="5F5F5F"/>
              </a:buClr>
              <a:buSzPts val="2400"/>
              <a:buFont typeface="Arial"/>
              <a:buChar char="»"/>
              <a:defRPr sz="2400"/>
            </a:lvl9pPr>
          </a:lstStyle>
          <a:p>
            <a:endParaRPr/>
          </a:p>
        </p:txBody>
      </p:sp>
      <p:sp>
        <p:nvSpPr>
          <p:cNvPr id="34" name="Google Shape;34;p41"/>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sp>
        <p:nvSpPr>
          <p:cNvPr id="36" name="Google Shape;36;p42"/>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Google Shape;38;p43"/>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3"/>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noAutofit/>
          </a:bodyPr>
          <a:lstStyle>
            <a:lvl1pPr marL="457200" lvl="0" indent="-228600" algn="l">
              <a:spcBef>
                <a:spcPts val="640"/>
              </a:spcBef>
              <a:spcAft>
                <a:spcPts val="0"/>
              </a:spcAft>
              <a:buClr>
                <a:srgbClr val="5F5F5F"/>
              </a:buClr>
              <a:buSzPts val="3200"/>
              <a:buFont typeface="Arial"/>
              <a:buNone/>
              <a:defRPr sz="3200" b="1"/>
            </a:lvl1pPr>
            <a:lvl2pPr marL="914400" lvl="1" indent="-228600" algn="l">
              <a:spcBef>
                <a:spcPts val="533"/>
              </a:spcBef>
              <a:spcAft>
                <a:spcPts val="0"/>
              </a:spcAft>
              <a:buClr>
                <a:srgbClr val="5F5F5F"/>
              </a:buClr>
              <a:buSzPts val="2667"/>
              <a:buFont typeface="Arial"/>
              <a:buNone/>
              <a:defRPr sz="2667" b="1"/>
            </a:lvl2pPr>
            <a:lvl3pPr marL="1371600" lvl="2" indent="-228600" algn="l">
              <a:spcBef>
                <a:spcPts val="480"/>
              </a:spcBef>
              <a:spcAft>
                <a:spcPts val="0"/>
              </a:spcAft>
              <a:buClr>
                <a:srgbClr val="5F5F5F"/>
              </a:buClr>
              <a:buSzPts val="2400"/>
              <a:buFont typeface="Arial"/>
              <a:buNone/>
              <a:defRPr sz="2400" b="1"/>
            </a:lvl3pPr>
            <a:lvl4pPr marL="1828800" lvl="3" indent="-228600" algn="l">
              <a:spcBef>
                <a:spcPts val="427"/>
              </a:spcBef>
              <a:spcAft>
                <a:spcPts val="0"/>
              </a:spcAft>
              <a:buClr>
                <a:srgbClr val="5F5F5F"/>
              </a:buClr>
              <a:buSzPts val="2133"/>
              <a:buFont typeface="Arial"/>
              <a:buNone/>
              <a:defRPr sz="2133" b="1"/>
            </a:lvl4pPr>
            <a:lvl5pPr marL="2286000" lvl="4" indent="-228600" algn="l">
              <a:spcBef>
                <a:spcPts val="427"/>
              </a:spcBef>
              <a:spcAft>
                <a:spcPts val="0"/>
              </a:spcAft>
              <a:buClr>
                <a:srgbClr val="5F5F5F"/>
              </a:buClr>
              <a:buSzPts val="2133"/>
              <a:buFont typeface="Arial"/>
              <a:buNone/>
              <a:defRPr sz="2133" b="1"/>
            </a:lvl5pPr>
            <a:lvl6pPr marL="2743200" lvl="5" indent="-228600" algn="l">
              <a:spcBef>
                <a:spcPts val="427"/>
              </a:spcBef>
              <a:spcAft>
                <a:spcPts val="0"/>
              </a:spcAft>
              <a:buClr>
                <a:srgbClr val="5F5F5F"/>
              </a:buClr>
              <a:buSzPts val="2133"/>
              <a:buFont typeface="Arial"/>
              <a:buNone/>
              <a:defRPr sz="2133" b="1"/>
            </a:lvl6pPr>
            <a:lvl7pPr marL="3200400" lvl="6" indent="-228600" algn="l">
              <a:spcBef>
                <a:spcPts val="427"/>
              </a:spcBef>
              <a:spcAft>
                <a:spcPts val="0"/>
              </a:spcAft>
              <a:buClr>
                <a:srgbClr val="5F5F5F"/>
              </a:buClr>
              <a:buSzPts val="2133"/>
              <a:buFont typeface="Arial"/>
              <a:buNone/>
              <a:defRPr sz="2133" b="1"/>
            </a:lvl7pPr>
            <a:lvl8pPr marL="3657600" lvl="7" indent="-228600" algn="l">
              <a:spcBef>
                <a:spcPts val="427"/>
              </a:spcBef>
              <a:spcAft>
                <a:spcPts val="0"/>
              </a:spcAft>
              <a:buClr>
                <a:srgbClr val="5F5F5F"/>
              </a:buClr>
              <a:buSzPts val="2133"/>
              <a:buFont typeface="Arial"/>
              <a:buNone/>
              <a:defRPr sz="2133" b="1"/>
            </a:lvl8pPr>
            <a:lvl9pPr marL="4114800" lvl="8" indent="-228600" algn="l">
              <a:spcBef>
                <a:spcPts val="427"/>
              </a:spcBef>
              <a:spcAft>
                <a:spcPts val="0"/>
              </a:spcAft>
              <a:buClr>
                <a:srgbClr val="5F5F5F"/>
              </a:buClr>
              <a:buSzPts val="2133"/>
              <a:buFont typeface="Arial"/>
              <a:buNone/>
              <a:defRPr sz="2133" b="1"/>
            </a:lvl9pPr>
          </a:lstStyle>
          <a:p>
            <a:endParaRPr/>
          </a:p>
        </p:txBody>
      </p:sp>
      <p:sp>
        <p:nvSpPr>
          <p:cNvPr id="40" name="Google Shape;40;p4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rgbClr val="5F5F5F"/>
              </a:buClr>
              <a:buSzPts val="3200"/>
              <a:buFont typeface="Arial"/>
              <a:buChar char="•"/>
              <a:defRPr sz="3200"/>
            </a:lvl1pPr>
            <a:lvl2pPr marL="914400" lvl="1" indent="-397955" algn="l">
              <a:spcBef>
                <a:spcPts val="533"/>
              </a:spcBef>
              <a:spcAft>
                <a:spcPts val="0"/>
              </a:spcAft>
              <a:buClr>
                <a:srgbClr val="5F5F5F"/>
              </a:buClr>
              <a:buSzPts val="2667"/>
              <a:buFont typeface="Arial"/>
              <a:buChar char="–"/>
              <a:defRPr sz="2667"/>
            </a:lvl2pPr>
            <a:lvl3pPr marL="1371600" lvl="2" indent="-381000" algn="l">
              <a:spcBef>
                <a:spcPts val="480"/>
              </a:spcBef>
              <a:spcAft>
                <a:spcPts val="0"/>
              </a:spcAft>
              <a:buClr>
                <a:srgbClr val="5F5F5F"/>
              </a:buClr>
              <a:buSzPts val="2400"/>
              <a:buFont typeface="Arial"/>
              <a:buChar char="•"/>
              <a:defRPr sz="2400"/>
            </a:lvl3pPr>
            <a:lvl4pPr marL="1828800" lvl="3" indent="-364046" algn="l">
              <a:spcBef>
                <a:spcPts val="427"/>
              </a:spcBef>
              <a:spcAft>
                <a:spcPts val="0"/>
              </a:spcAft>
              <a:buClr>
                <a:srgbClr val="5F5F5F"/>
              </a:buClr>
              <a:buSzPts val="2133"/>
              <a:buFont typeface="Arial"/>
              <a:buChar char="–"/>
              <a:defRPr sz="2133"/>
            </a:lvl4pPr>
            <a:lvl5pPr marL="2286000" lvl="4" indent="-364045" algn="l">
              <a:spcBef>
                <a:spcPts val="427"/>
              </a:spcBef>
              <a:spcAft>
                <a:spcPts val="0"/>
              </a:spcAft>
              <a:buClr>
                <a:srgbClr val="5F5F5F"/>
              </a:buClr>
              <a:buSzPts val="2133"/>
              <a:buFont typeface="Arial"/>
              <a:buChar char="»"/>
              <a:defRPr sz="2133"/>
            </a:lvl5pPr>
            <a:lvl6pPr marL="2743200" lvl="5" indent="-364045" algn="l">
              <a:spcBef>
                <a:spcPts val="427"/>
              </a:spcBef>
              <a:spcAft>
                <a:spcPts val="0"/>
              </a:spcAft>
              <a:buClr>
                <a:srgbClr val="5F5F5F"/>
              </a:buClr>
              <a:buSzPts val="2133"/>
              <a:buFont typeface="Arial"/>
              <a:buChar char="»"/>
              <a:defRPr sz="2133"/>
            </a:lvl6pPr>
            <a:lvl7pPr marL="3200400" lvl="6" indent="-364045" algn="l">
              <a:spcBef>
                <a:spcPts val="427"/>
              </a:spcBef>
              <a:spcAft>
                <a:spcPts val="0"/>
              </a:spcAft>
              <a:buClr>
                <a:srgbClr val="5F5F5F"/>
              </a:buClr>
              <a:buSzPts val="2133"/>
              <a:buFont typeface="Arial"/>
              <a:buChar char="»"/>
              <a:defRPr sz="2133"/>
            </a:lvl7pPr>
            <a:lvl8pPr marL="3657600" lvl="7" indent="-364046" algn="l">
              <a:spcBef>
                <a:spcPts val="427"/>
              </a:spcBef>
              <a:spcAft>
                <a:spcPts val="0"/>
              </a:spcAft>
              <a:buClr>
                <a:srgbClr val="5F5F5F"/>
              </a:buClr>
              <a:buSzPts val="2133"/>
              <a:buFont typeface="Arial"/>
              <a:buChar char="»"/>
              <a:defRPr sz="2133"/>
            </a:lvl8pPr>
            <a:lvl9pPr marL="4114800" lvl="8" indent="-364046" algn="l">
              <a:spcBef>
                <a:spcPts val="427"/>
              </a:spcBef>
              <a:spcAft>
                <a:spcPts val="0"/>
              </a:spcAft>
              <a:buClr>
                <a:srgbClr val="5F5F5F"/>
              </a:buClr>
              <a:buSzPts val="2133"/>
              <a:buFont typeface="Arial"/>
              <a:buChar char="»"/>
              <a:defRPr sz="2133"/>
            </a:lvl9pPr>
          </a:lstStyle>
          <a:p>
            <a:endParaRPr/>
          </a:p>
        </p:txBody>
      </p:sp>
      <p:sp>
        <p:nvSpPr>
          <p:cNvPr id="41" name="Google Shape;41;p43"/>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noAutofit/>
          </a:bodyPr>
          <a:lstStyle>
            <a:lvl1pPr marL="457200" lvl="0" indent="-228600" algn="l">
              <a:spcBef>
                <a:spcPts val="640"/>
              </a:spcBef>
              <a:spcAft>
                <a:spcPts val="0"/>
              </a:spcAft>
              <a:buClr>
                <a:srgbClr val="5F5F5F"/>
              </a:buClr>
              <a:buSzPts val="3200"/>
              <a:buFont typeface="Arial"/>
              <a:buNone/>
              <a:defRPr sz="3200" b="1"/>
            </a:lvl1pPr>
            <a:lvl2pPr marL="914400" lvl="1" indent="-228600" algn="l">
              <a:spcBef>
                <a:spcPts val="533"/>
              </a:spcBef>
              <a:spcAft>
                <a:spcPts val="0"/>
              </a:spcAft>
              <a:buClr>
                <a:srgbClr val="5F5F5F"/>
              </a:buClr>
              <a:buSzPts val="2667"/>
              <a:buFont typeface="Arial"/>
              <a:buNone/>
              <a:defRPr sz="2667" b="1"/>
            </a:lvl2pPr>
            <a:lvl3pPr marL="1371600" lvl="2" indent="-228600" algn="l">
              <a:spcBef>
                <a:spcPts val="480"/>
              </a:spcBef>
              <a:spcAft>
                <a:spcPts val="0"/>
              </a:spcAft>
              <a:buClr>
                <a:srgbClr val="5F5F5F"/>
              </a:buClr>
              <a:buSzPts val="2400"/>
              <a:buFont typeface="Arial"/>
              <a:buNone/>
              <a:defRPr sz="2400" b="1"/>
            </a:lvl3pPr>
            <a:lvl4pPr marL="1828800" lvl="3" indent="-228600" algn="l">
              <a:spcBef>
                <a:spcPts val="427"/>
              </a:spcBef>
              <a:spcAft>
                <a:spcPts val="0"/>
              </a:spcAft>
              <a:buClr>
                <a:srgbClr val="5F5F5F"/>
              </a:buClr>
              <a:buSzPts val="2133"/>
              <a:buFont typeface="Arial"/>
              <a:buNone/>
              <a:defRPr sz="2133" b="1"/>
            </a:lvl4pPr>
            <a:lvl5pPr marL="2286000" lvl="4" indent="-228600" algn="l">
              <a:spcBef>
                <a:spcPts val="427"/>
              </a:spcBef>
              <a:spcAft>
                <a:spcPts val="0"/>
              </a:spcAft>
              <a:buClr>
                <a:srgbClr val="5F5F5F"/>
              </a:buClr>
              <a:buSzPts val="2133"/>
              <a:buFont typeface="Arial"/>
              <a:buNone/>
              <a:defRPr sz="2133" b="1"/>
            </a:lvl5pPr>
            <a:lvl6pPr marL="2743200" lvl="5" indent="-228600" algn="l">
              <a:spcBef>
                <a:spcPts val="427"/>
              </a:spcBef>
              <a:spcAft>
                <a:spcPts val="0"/>
              </a:spcAft>
              <a:buClr>
                <a:srgbClr val="5F5F5F"/>
              </a:buClr>
              <a:buSzPts val="2133"/>
              <a:buFont typeface="Arial"/>
              <a:buNone/>
              <a:defRPr sz="2133" b="1"/>
            </a:lvl6pPr>
            <a:lvl7pPr marL="3200400" lvl="6" indent="-228600" algn="l">
              <a:spcBef>
                <a:spcPts val="427"/>
              </a:spcBef>
              <a:spcAft>
                <a:spcPts val="0"/>
              </a:spcAft>
              <a:buClr>
                <a:srgbClr val="5F5F5F"/>
              </a:buClr>
              <a:buSzPts val="2133"/>
              <a:buFont typeface="Arial"/>
              <a:buNone/>
              <a:defRPr sz="2133" b="1"/>
            </a:lvl7pPr>
            <a:lvl8pPr marL="3657600" lvl="7" indent="-228600" algn="l">
              <a:spcBef>
                <a:spcPts val="427"/>
              </a:spcBef>
              <a:spcAft>
                <a:spcPts val="0"/>
              </a:spcAft>
              <a:buClr>
                <a:srgbClr val="5F5F5F"/>
              </a:buClr>
              <a:buSzPts val="2133"/>
              <a:buFont typeface="Arial"/>
              <a:buNone/>
              <a:defRPr sz="2133" b="1"/>
            </a:lvl8pPr>
            <a:lvl9pPr marL="4114800" lvl="8" indent="-228600" algn="l">
              <a:spcBef>
                <a:spcPts val="427"/>
              </a:spcBef>
              <a:spcAft>
                <a:spcPts val="0"/>
              </a:spcAft>
              <a:buClr>
                <a:srgbClr val="5F5F5F"/>
              </a:buClr>
              <a:buSzPts val="2133"/>
              <a:buFont typeface="Arial"/>
              <a:buNone/>
              <a:defRPr sz="2133" b="1"/>
            </a:lvl9pPr>
          </a:lstStyle>
          <a:p>
            <a:endParaRPr/>
          </a:p>
        </p:txBody>
      </p:sp>
      <p:sp>
        <p:nvSpPr>
          <p:cNvPr id="42" name="Google Shape;42;p43"/>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rgbClr val="5F5F5F"/>
              </a:buClr>
              <a:buSzPts val="3200"/>
              <a:buFont typeface="Arial"/>
              <a:buChar char="•"/>
              <a:defRPr sz="3200"/>
            </a:lvl1pPr>
            <a:lvl2pPr marL="914400" lvl="1" indent="-397955" algn="l">
              <a:spcBef>
                <a:spcPts val="533"/>
              </a:spcBef>
              <a:spcAft>
                <a:spcPts val="0"/>
              </a:spcAft>
              <a:buClr>
                <a:srgbClr val="5F5F5F"/>
              </a:buClr>
              <a:buSzPts val="2667"/>
              <a:buFont typeface="Arial"/>
              <a:buChar char="–"/>
              <a:defRPr sz="2667"/>
            </a:lvl2pPr>
            <a:lvl3pPr marL="1371600" lvl="2" indent="-381000" algn="l">
              <a:spcBef>
                <a:spcPts val="480"/>
              </a:spcBef>
              <a:spcAft>
                <a:spcPts val="0"/>
              </a:spcAft>
              <a:buClr>
                <a:srgbClr val="5F5F5F"/>
              </a:buClr>
              <a:buSzPts val="2400"/>
              <a:buFont typeface="Arial"/>
              <a:buChar char="•"/>
              <a:defRPr sz="2400"/>
            </a:lvl3pPr>
            <a:lvl4pPr marL="1828800" lvl="3" indent="-364046" algn="l">
              <a:spcBef>
                <a:spcPts val="427"/>
              </a:spcBef>
              <a:spcAft>
                <a:spcPts val="0"/>
              </a:spcAft>
              <a:buClr>
                <a:srgbClr val="5F5F5F"/>
              </a:buClr>
              <a:buSzPts val="2133"/>
              <a:buFont typeface="Arial"/>
              <a:buChar char="–"/>
              <a:defRPr sz="2133"/>
            </a:lvl4pPr>
            <a:lvl5pPr marL="2286000" lvl="4" indent="-364045" algn="l">
              <a:spcBef>
                <a:spcPts val="427"/>
              </a:spcBef>
              <a:spcAft>
                <a:spcPts val="0"/>
              </a:spcAft>
              <a:buClr>
                <a:srgbClr val="5F5F5F"/>
              </a:buClr>
              <a:buSzPts val="2133"/>
              <a:buFont typeface="Arial"/>
              <a:buChar char="»"/>
              <a:defRPr sz="2133"/>
            </a:lvl5pPr>
            <a:lvl6pPr marL="2743200" lvl="5" indent="-364045" algn="l">
              <a:spcBef>
                <a:spcPts val="427"/>
              </a:spcBef>
              <a:spcAft>
                <a:spcPts val="0"/>
              </a:spcAft>
              <a:buClr>
                <a:srgbClr val="5F5F5F"/>
              </a:buClr>
              <a:buSzPts val="2133"/>
              <a:buFont typeface="Arial"/>
              <a:buChar char="»"/>
              <a:defRPr sz="2133"/>
            </a:lvl6pPr>
            <a:lvl7pPr marL="3200400" lvl="6" indent="-364045" algn="l">
              <a:spcBef>
                <a:spcPts val="427"/>
              </a:spcBef>
              <a:spcAft>
                <a:spcPts val="0"/>
              </a:spcAft>
              <a:buClr>
                <a:srgbClr val="5F5F5F"/>
              </a:buClr>
              <a:buSzPts val="2133"/>
              <a:buFont typeface="Arial"/>
              <a:buChar char="»"/>
              <a:defRPr sz="2133"/>
            </a:lvl7pPr>
            <a:lvl8pPr marL="3657600" lvl="7" indent="-364046" algn="l">
              <a:spcBef>
                <a:spcPts val="427"/>
              </a:spcBef>
              <a:spcAft>
                <a:spcPts val="0"/>
              </a:spcAft>
              <a:buClr>
                <a:srgbClr val="5F5F5F"/>
              </a:buClr>
              <a:buSzPts val="2133"/>
              <a:buFont typeface="Arial"/>
              <a:buChar char="»"/>
              <a:defRPr sz="2133"/>
            </a:lvl8pPr>
            <a:lvl9pPr marL="4114800" lvl="8" indent="-364046" algn="l">
              <a:spcBef>
                <a:spcPts val="427"/>
              </a:spcBef>
              <a:spcAft>
                <a:spcPts val="0"/>
              </a:spcAft>
              <a:buClr>
                <a:srgbClr val="5F5F5F"/>
              </a:buClr>
              <a:buSzPts val="2133"/>
              <a:buFont typeface="Arial"/>
              <a:buChar char="»"/>
              <a:defRPr sz="2133"/>
            </a:lvl9pPr>
          </a:lstStyle>
          <a:p>
            <a:endParaRPr/>
          </a:p>
        </p:txBody>
      </p:sp>
      <p:sp>
        <p:nvSpPr>
          <p:cNvPr id="43" name="Google Shape;43;p43"/>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4"/>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667"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4"/>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Autofit/>
          </a:bodyPr>
          <a:lstStyle>
            <a:lvl1pPr marL="457200" lvl="0" indent="-499555" algn="l">
              <a:spcBef>
                <a:spcPts val="853"/>
              </a:spcBef>
              <a:spcAft>
                <a:spcPts val="0"/>
              </a:spcAft>
              <a:buClr>
                <a:srgbClr val="5F5F5F"/>
              </a:buClr>
              <a:buSzPts val="4267"/>
              <a:buFont typeface="Arial"/>
              <a:buChar char="•"/>
              <a:defRPr sz="4267"/>
            </a:lvl1pPr>
            <a:lvl2pPr marL="914400" lvl="1" indent="-465646" algn="l">
              <a:spcBef>
                <a:spcPts val="747"/>
              </a:spcBef>
              <a:spcAft>
                <a:spcPts val="0"/>
              </a:spcAft>
              <a:buClr>
                <a:srgbClr val="5F5F5F"/>
              </a:buClr>
              <a:buSzPts val="3733"/>
              <a:buFont typeface="Arial"/>
              <a:buChar char="–"/>
              <a:defRPr sz="3733"/>
            </a:lvl2pPr>
            <a:lvl3pPr marL="1371600" lvl="2" indent="-431800" algn="l">
              <a:spcBef>
                <a:spcPts val="640"/>
              </a:spcBef>
              <a:spcAft>
                <a:spcPts val="0"/>
              </a:spcAft>
              <a:buClr>
                <a:srgbClr val="5F5F5F"/>
              </a:buClr>
              <a:buSzPts val="3200"/>
              <a:buFont typeface="Arial"/>
              <a:buChar char="•"/>
              <a:defRPr sz="3200"/>
            </a:lvl3pPr>
            <a:lvl4pPr marL="1828800" lvl="3" indent="-397955" algn="l">
              <a:spcBef>
                <a:spcPts val="533"/>
              </a:spcBef>
              <a:spcAft>
                <a:spcPts val="0"/>
              </a:spcAft>
              <a:buClr>
                <a:srgbClr val="5F5F5F"/>
              </a:buClr>
              <a:buSzPts val="2667"/>
              <a:buFont typeface="Arial"/>
              <a:buChar char="–"/>
              <a:defRPr sz="2667"/>
            </a:lvl4pPr>
            <a:lvl5pPr marL="2286000" lvl="4" indent="-397955" algn="l">
              <a:spcBef>
                <a:spcPts val="533"/>
              </a:spcBef>
              <a:spcAft>
                <a:spcPts val="0"/>
              </a:spcAft>
              <a:buClr>
                <a:srgbClr val="5F5F5F"/>
              </a:buClr>
              <a:buSzPts val="2667"/>
              <a:buFont typeface="Arial"/>
              <a:buChar char="»"/>
              <a:defRPr sz="2667"/>
            </a:lvl5pPr>
            <a:lvl6pPr marL="2743200" lvl="5" indent="-397955" algn="l">
              <a:spcBef>
                <a:spcPts val="533"/>
              </a:spcBef>
              <a:spcAft>
                <a:spcPts val="0"/>
              </a:spcAft>
              <a:buClr>
                <a:srgbClr val="5F5F5F"/>
              </a:buClr>
              <a:buSzPts val="2667"/>
              <a:buFont typeface="Arial"/>
              <a:buChar char="»"/>
              <a:defRPr sz="2667"/>
            </a:lvl6pPr>
            <a:lvl7pPr marL="3200400" lvl="6" indent="-397955" algn="l">
              <a:spcBef>
                <a:spcPts val="533"/>
              </a:spcBef>
              <a:spcAft>
                <a:spcPts val="0"/>
              </a:spcAft>
              <a:buClr>
                <a:srgbClr val="5F5F5F"/>
              </a:buClr>
              <a:buSzPts val="2667"/>
              <a:buFont typeface="Arial"/>
              <a:buChar char="»"/>
              <a:defRPr sz="2667"/>
            </a:lvl7pPr>
            <a:lvl8pPr marL="3657600" lvl="7" indent="-397954" algn="l">
              <a:spcBef>
                <a:spcPts val="533"/>
              </a:spcBef>
              <a:spcAft>
                <a:spcPts val="0"/>
              </a:spcAft>
              <a:buClr>
                <a:srgbClr val="5F5F5F"/>
              </a:buClr>
              <a:buSzPts val="2667"/>
              <a:buFont typeface="Arial"/>
              <a:buChar char="»"/>
              <a:defRPr sz="2667"/>
            </a:lvl8pPr>
            <a:lvl9pPr marL="4114800" lvl="8" indent="-397954" algn="l">
              <a:spcBef>
                <a:spcPts val="533"/>
              </a:spcBef>
              <a:spcAft>
                <a:spcPts val="0"/>
              </a:spcAft>
              <a:buClr>
                <a:srgbClr val="5F5F5F"/>
              </a:buClr>
              <a:buSzPts val="2667"/>
              <a:buFont typeface="Arial"/>
              <a:buChar char="»"/>
              <a:defRPr sz="2667"/>
            </a:lvl9pPr>
          </a:lstStyle>
          <a:p>
            <a:endParaRPr/>
          </a:p>
        </p:txBody>
      </p:sp>
      <p:sp>
        <p:nvSpPr>
          <p:cNvPr id="47" name="Google Shape;47;p44"/>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373"/>
              </a:spcBef>
              <a:spcAft>
                <a:spcPts val="0"/>
              </a:spcAft>
              <a:buClr>
                <a:srgbClr val="5F5F5F"/>
              </a:buClr>
              <a:buSzPts val="1867"/>
              <a:buFont typeface="Arial"/>
              <a:buNone/>
              <a:defRPr sz="1867"/>
            </a:lvl1pPr>
            <a:lvl2pPr marL="914400" lvl="1" indent="-228600" algn="l">
              <a:spcBef>
                <a:spcPts val="320"/>
              </a:spcBef>
              <a:spcAft>
                <a:spcPts val="0"/>
              </a:spcAft>
              <a:buClr>
                <a:srgbClr val="5F5F5F"/>
              </a:buClr>
              <a:buSzPts val="1600"/>
              <a:buFont typeface="Arial"/>
              <a:buNone/>
              <a:defRPr sz="1600"/>
            </a:lvl2pPr>
            <a:lvl3pPr marL="1371600" lvl="2" indent="-228600" algn="l">
              <a:spcBef>
                <a:spcPts val="267"/>
              </a:spcBef>
              <a:spcAft>
                <a:spcPts val="0"/>
              </a:spcAft>
              <a:buClr>
                <a:srgbClr val="5F5F5F"/>
              </a:buClr>
              <a:buSzPts val="1333"/>
              <a:buFont typeface="Arial"/>
              <a:buNone/>
              <a:defRPr sz="1333"/>
            </a:lvl3pPr>
            <a:lvl4pPr marL="1828800" lvl="3" indent="-228600" algn="l">
              <a:spcBef>
                <a:spcPts val="240"/>
              </a:spcBef>
              <a:spcAft>
                <a:spcPts val="0"/>
              </a:spcAft>
              <a:buClr>
                <a:srgbClr val="5F5F5F"/>
              </a:buClr>
              <a:buSzPts val="1200"/>
              <a:buFont typeface="Arial"/>
              <a:buNone/>
              <a:defRPr sz="1200"/>
            </a:lvl4pPr>
            <a:lvl5pPr marL="2286000" lvl="4" indent="-228600" algn="l">
              <a:spcBef>
                <a:spcPts val="240"/>
              </a:spcBef>
              <a:spcAft>
                <a:spcPts val="0"/>
              </a:spcAft>
              <a:buClr>
                <a:srgbClr val="5F5F5F"/>
              </a:buClr>
              <a:buSzPts val="1200"/>
              <a:buFont typeface="Arial"/>
              <a:buNone/>
              <a:defRPr sz="1200"/>
            </a:lvl5pPr>
            <a:lvl6pPr marL="2743200" lvl="5" indent="-228600" algn="l">
              <a:spcBef>
                <a:spcPts val="240"/>
              </a:spcBef>
              <a:spcAft>
                <a:spcPts val="0"/>
              </a:spcAft>
              <a:buClr>
                <a:srgbClr val="5F5F5F"/>
              </a:buClr>
              <a:buSzPts val="1200"/>
              <a:buFont typeface="Arial"/>
              <a:buNone/>
              <a:defRPr sz="1200"/>
            </a:lvl6pPr>
            <a:lvl7pPr marL="3200400" lvl="6" indent="-228600" algn="l">
              <a:spcBef>
                <a:spcPts val="240"/>
              </a:spcBef>
              <a:spcAft>
                <a:spcPts val="0"/>
              </a:spcAft>
              <a:buClr>
                <a:srgbClr val="5F5F5F"/>
              </a:buClr>
              <a:buSzPts val="1200"/>
              <a:buFont typeface="Arial"/>
              <a:buNone/>
              <a:defRPr sz="1200"/>
            </a:lvl7pPr>
            <a:lvl8pPr marL="3657600" lvl="7" indent="-228600" algn="l">
              <a:spcBef>
                <a:spcPts val="240"/>
              </a:spcBef>
              <a:spcAft>
                <a:spcPts val="0"/>
              </a:spcAft>
              <a:buClr>
                <a:srgbClr val="5F5F5F"/>
              </a:buClr>
              <a:buSzPts val="1200"/>
              <a:buFont typeface="Arial"/>
              <a:buNone/>
              <a:defRPr sz="1200"/>
            </a:lvl8pPr>
            <a:lvl9pPr marL="4114800" lvl="8" indent="-228600" algn="l">
              <a:spcBef>
                <a:spcPts val="240"/>
              </a:spcBef>
              <a:spcAft>
                <a:spcPts val="0"/>
              </a:spcAft>
              <a:buClr>
                <a:srgbClr val="5F5F5F"/>
              </a:buClr>
              <a:buSzPts val="1200"/>
              <a:buFont typeface="Arial"/>
              <a:buNone/>
              <a:defRPr sz="1200"/>
            </a:lvl9pPr>
          </a:lstStyle>
          <a:p>
            <a:endParaRPr/>
          </a:p>
        </p:txBody>
      </p:sp>
      <p:sp>
        <p:nvSpPr>
          <p:cNvPr id="48" name="Google Shape;48;p44"/>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9"/>
        <p:cNvGrpSpPr/>
        <p:nvPr/>
      </p:nvGrpSpPr>
      <p:grpSpPr>
        <a:xfrm>
          <a:off x="0" y="0"/>
          <a:ext cx="0" cy="0"/>
          <a:chOff x="0" y="0"/>
          <a:chExt cx="0" cy="0"/>
        </a:xfrm>
      </p:grpSpPr>
      <p:sp>
        <p:nvSpPr>
          <p:cNvPr id="50" name="Google Shape;50;p45"/>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667"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5"/>
          <p:cNvSpPr>
            <a:spLocks noGrp="1"/>
          </p:cNvSpPr>
          <p:nvPr>
            <p:ph type="pic" idx="2"/>
          </p:nvPr>
        </p:nvSpPr>
        <p:spPr>
          <a:xfrm>
            <a:off x="2389717" y="612775"/>
            <a:ext cx="7315200" cy="4114800"/>
          </a:xfrm>
          <a:prstGeom prst="rect">
            <a:avLst/>
          </a:prstGeom>
          <a:noFill/>
          <a:ln>
            <a:noFill/>
          </a:ln>
        </p:spPr>
      </p:sp>
      <p:sp>
        <p:nvSpPr>
          <p:cNvPr id="52" name="Google Shape;52;p45"/>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373"/>
              </a:spcBef>
              <a:spcAft>
                <a:spcPts val="0"/>
              </a:spcAft>
              <a:buClr>
                <a:srgbClr val="5F5F5F"/>
              </a:buClr>
              <a:buSzPts val="1867"/>
              <a:buFont typeface="Arial"/>
              <a:buNone/>
              <a:defRPr sz="1867"/>
            </a:lvl1pPr>
            <a:lvl2pPr marL="914400" lvl="1" indent="-228600" algn="l">
              <a:spcBef>
                <a:spcPts val="320"/>
              </a:spcBef>
              <a:spcAft>
                <a:spcPts val="0"/>
              </a:spcAft>
              <a:buClr>
                <a:srgbClr val="5F5F5F"/>
              </a:buClr>
              <a:buSzPts val="1600"/>
              <a:buFont typeface="Arial"/>
              <a:buNone/>
              <a:defRPr sz="1600"/>
            </a:lvl2pPr>
            <a:lvl3pPr marL="1371600" lvl="2" indent="-228600" algn="l">
              <a:spcBef>
                <a:spcPts val="267"/>
              </a:spcBef>
              <a:spcAft>
                <a:spcPts val="0"/>
              </a:spcAft>
              <a:buClr>
                <a:srgbClr val="5F5F5F"/>
              </a:buClr>
              <a:buSzPts val="1333"/>
              <a:buFont typeface="Arial"/>
              <a:buNone/>
              <a:defRPr sz="1333"/>
            </a:lvl3pPr>
            <a:lvl4pPr marL="1828800" lvl="3" indent="-228600" algn="l">
              <a:spcBef>
                <a:spcPts val="240"/>
              </a:spcBef>
              <a:spcAft>
                <a:spcPts val="0"/>
              </a:spcAft>
              <a:buClr>
                <a:srgbClr val="5F5F5F"/>
              </a:buClr>
              <a:buSzPts val="1200"/>
              <a:buFont typeface="Arial"/>
              <a:buNone/>
              <a:defRPr sz="1200"/>
            </a:lvl4pPr>
            <a:lvl5pPr marL="2286000" lvl="4" indent="-228600" algn="l">
              <a:spcBef>
                <a:spcPts val="240"/>
              </a:spcBef>
              <a:spcAft>
                <a:spcPts val="0"/>
              </a:spcAft>
              <a:buClr>
                <a:srgbClr val="5F5F5F"/>
              </a:buClr>
              <a:buSzPts val="1200"/>
              <a:buFont typeface="Arial"/>
              <a:buNone/>
              <a:defRPr sz="1200"/>
            </a:lvl5pPr>
            <a:lvl6pPr marL="2743200" lvl="5" indent="-228600" algn="l">
              <a:spcBef>
                <a:spcPts val="240"/>
              </a:spcBef>
              <a:spcAft>
                <a:spcPts val="0"/>
              </a:spcAft>
              <a:buClr>
                <a:srgbClr val="5F5F5F"/>
              </a:buClr>
              <a:buSzPts val="1200"/>
              <a:buFont typeface="Arial"/>
              <a:buNone/>
              <a:defRPr sz="1200"/>
            </a:lvl6pPr>
            <a:lvl7pPr marL="3200400" lvl="6" indent="-228600" algn="l">
              <a:spcBef>
                <a:spcPts val="240"/>
              </a:spcBef>
              <a:spcAft>
                <a:spcPts val="0"/>
              </a:spcAft>
              <a:buClr>
                <a:srgbClr val="5F5F5F"/>
              </a:buClr>
              <a:buSzPts val="1200"/>
              <a:buFont typeface="Arial"/>
              <a:buNone/>
              <a:defRPr sz="1200"/>
            </a:lvl7pPr>
            <a:lvl8pPr marL="3657600" lvl="7" indent="-228600" algn="l">
              <a:spcBef>
                <a:spcPts val="240"/>
              </a:spcBef>
              <a:spcAft>
                <a:spcPts val="0"/>
              </a:spcAft>
              <a:buClr>
                <a:srgbClr val="5F5F5F"/>
              </a:buClr>
              <a:buSzPts val="1200"/>
              <a:buFont typeface="Arial"/>
              <a:buNone/>
              <a:defRPr sz="1200"/>
            </a:lvl8pPr>
            <a:lvl9pPr marL="4114800" lvl="8" indent="-228600" algn="l">
              <a:spcBef>
                <a:spcPts val="240"/>
              </a:spcBef>
              <a:spcAft>
                <a:spcPts val="0"/>
              </a:spcAft>
              <a:buClr>
                <a:srgbClr val="5F5F5F"/>
              </a:buClr>
              <a:buSzPts val="1200"/>
              <a:buFont typeface="Arial"/>
              <a:buNone/>
              <a:defRPr sz="1200"/>
            </a:lvl9pPr>
          </a:lstStyle>
          <a:p>
            <a:endParaRPr/>
          </a:p>
        </p:txBody>
      </p:sp>
      <p:sp>
        <p:nvSpPr>
          <p:cNvPr id="53" name="Google Shape;53;p45"/>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867">
                <a:solidFill>
                  <a:srgbClr val="5F5F5F"/>
                </a:solidFill>
                <a:latin typeface="Arial"/>
                <a:ea typeface="Arial"/>
                <a:cs typeface="Arial"/>
                <a:sym typeface="Arial"/>
              </a:defRPr>
            </a:lvl1pPr>
            <a:lvl2pPr marL="0" marR="0" lvl="1" indent="0" algn="r">
              <a:spcBef>
                <a:spcPts val="0"/>
              </a:spcBef>
              <a:buNone/>
              <a:defRPr sz="1867">
                <a:solidFill>
                  <a:srgbClr val="5F5F5F"/>
                </a:solidFill>
                <a:latin typeface="Arial"/>
                <a:ea typeface="Arial"/>
                <a:cs typeface="Arial"/>
                <a:sym typeface="Arial"/>
              </a:defRPr>
            </a:lvl2pPr>
            <a:lvl3pPr marL="0" marR="0" lvl="2" indent="0" algn="r">
              <a:spcBef>
                <a:spcPts val="0"/>
              </a:spcBef>
              <a:buNone/>
              <a:defRPr sz="1867">
                <a:solidFill>
                  <a:srgbClr val="5F5F5F"/>
                </a:solidFill>
                <a:latin typeface="Arial"/>
                <a:ea typeface="Arial"/>
                <a:cs typeface="Arial"/>
                <a:sym typeface="Arial"/>
              </a:defRPr>
            </a:lvl3pPr>
            <a:lvl4pPr marL="0" marR="0" lvl="3" indent="0" algn="r">
              <a:spcBef>
                <a:spcPts val="0"/>
              </a:spcBef>
              <a:buNone/>
              <a:defRPr sz="1867">
                <a:solidFill>
                  <a:srgbClr val="5F5F5F"/>
                </a:solidFill>
                <a:latin typeface="Arial"/>
                <a:ea typeface="Arial"/>
                <a:cs typeface="Arial"/>
                <a:sym typeface="Arial"/>
              </a:defRPr>
            </a:lvl4pPr>
            <a:lvl5pPr marL="0" marR="0" lvl="4" indent="0" algn="r">
              <a:spcBef>
                <a:spcPts val="0"/>
              </a:spcBef>
              <a:buNone/>
              <a:defRPr sz="1867">
                <a:solidFill>
                  <a:srgbClr val="5F5F5F"/>
                </a:solidFill>
                <a:latin typeface="Arial"/>
                <a:ea typeface="Arial"/>
                <a:cs typeface="Arial"/>
                <a:sym typeface="Arial"/>
              </a:defRPr>
            </a:lvl5pPr>
            <a:lvl6pPr marL="0" marR="0" lvl="5" indent="0" algn="r">
              <a:spcBef>
                <a:spcPts val="0"/>
              </a:spcBef>
              <a:buNone/>
              <a:defRPr sz="1867">
                <a:solidFill>
                  <a:srgbClr val="5F5F5F"/>
                </a:solidFill>
                <a:latin typeface="Arial"/>
                <a:ea typeface="Arial"/>
                <a:cs typeface="Arial"/>
                <a:sym typeface="Arial"/>
              </a:defRPr>
            </a:lvl6pPr>
            <a:lvl7pPr marL="0" marR="0" lvl="6" indent="0" algn="r">
              <a:spcBef>
                <a:spcPts val="0"/>
              </a:spcBef>
              <a:buNone/>
              <a:defRPr sz="1867">
                <a:solidFill>
                  <a:srgbClr val="5F5F5F"/>
                </a:solidFill>
                <a:latin typeface="Arial"/>
                <a:ea typeface="Arial"/>
                <a:cs typeface="Arial"/>
                <a:sym typeface="Arial"/>
              </a:defRPr>
            </a:lvl7pPr>
            <a:lvl8pPr marL="0" marR="0" lvl="7" indent="0" algn="r">
              <a:spcBef>
                <a:spcPts val="0"/>
              </a:spcBef>
              <a:buNone/>
              <a:defRPr sz="1867">
                <a:solidFill>
                  <a:srgbClr val="5F5F5F"/>
                </a:solidFill>
                <a:latin typeface="Arial"/>
                <a:ea typeface="Arial"/>
                <a:cs typeface="Arial"/>
                <a:sym typeface="Arial"/>
              </a:defRPr>
            </a:lvl8pPr>
            <a:lvl9pPr marL="0" marR="0" lvl="8" indent="0" algn="r">
              <a:spcBef>
                <a:spcPts val="0"/>
              </a:spcBef>
              <a:buNone/>
              <a:defRPr sz="1867">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6"/>
          <p:cNvPicPr preferRelativeResize="0"/>
          <p:nvPr/>
        </p:nvPicPr>
        <p:blipFill rotWithShape="1">
          <a:blip r:embed="rId13">
            <a:alphaModFix/>
          </a:blip>
          <a:srcRect/>
          <a:stretch/>
        </p:blipFill>
        <p:spPr>
          <a:xfrm>
            <a:off x="571378" y="86184"/>
            <a:ext cx="1461693" cy="518499"/>
          </a:xfrm>
          <a:prstGeom prst="rect">
            <a:avLst/>
          </a:prstGeom>
          <a:noFill/>
          <a:ln>
            <a:noFill/>
          </a:ln>
        </p:spPr>
      </p:pic>
      <p:sp>
        <p:nvSpPr>
          <p:cNvPr id="11" name="Google Shape;11;p36"/>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0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0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0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0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0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0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0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000" b="0" i="0" u="none" strike="noStrike" cap="none">
                <a:solidFill>
                  <a:schemeClr val="dk2"/>
                </a:solidFill>
                <a:latin typeface="Arial"/>
                <a:ea typeface="Arial"/>
                <a:cs typeface="Arial"/>
                <a:sym typeface="Arial"/>
              </a:defRPr>
            </a:lvl9pPr>
          </a:lstStyle>
          <a:p>
            <a:endParaRPr/>
          </a:p>
        </p:txBody>
      </p:sp>
      <p:sp>
        <p:nvSpPr>
          <p:cNvPr id="12" name="Google Shape;12;p36"/>
          <p:cNvSpPr txBox="1">
            <a:spLocks noGrp="1"/>
          </p:cNvSpPr>
          <p:nvPr>
            <p:ph type="body" idx="1"/>
          </p:nvPr>
        </p:nvSpPr>
        <p:spPr>
          <a:xfrm>
            <a:off x="609600" y="1524001"/>
            <a:ext cx="10972800" cy="4533900"/>
          </a:xfrm>
          <a:prstGeom prst="rect">
            <a:avLst/>
          </a:prstGeom>
          <a:noFill/>
          <a:ln>
            <a:noFill/>
          </a:ln>
        </p:spPr>
        <p:txBody>
          <a:bodyPr spcFirstLastPara="1" wrap="square" lIns="91425" tIns="45700" rIns="91425" bIns="45700" anchor="t" anchorCtr="0">
            <a:noAutofit/>
          </a:bodyPr>
          <a:lstStyle>
            <a:lvl1pPr marL="457200" marR="0" lvl="0" indent="-414846" algn="l" rtl="0">
              <a:spcBef>
                <a:spcPts val="587"/>
              </a:spcBef>
              <a:spcAft>
                <a:spcPts val="0"/>
              </a:spcAft>
              <a:buClr>
                <a:srgbClr val="5F5F5F"/>
              </a:buClr>
              <a:buSzPts val="2933"/>
              <a:buFont typeface="Arial"/>
              <a:buChar char="•"/>
              <a:defRPr sz="2933" b="0" i="0" u="none" strike="noStrike" cap="none">
                <a:solidFill>
                  <a:srgbClr val="5F5F5F"/>
                </a:solidFill>
                <a:latin typeface="Arial"/>
                <a:ea typeface="Arial"/>
                <a:cs typeface="Arial"/>
                <a:sym typeface="Arial"/>
              </a:defRPr>
            </a:lvl1pPr>
            <a:lvl2pPr marL="914400" marR="0" lvl="1" indent="-342900" algn="l" rtl="0">
              <a:spcBef>
                <a:spcPts val="360"/>
              </a:spcBef>
              <a:spcAft>
                <a:spcPts val="0"/>
              </a:spcAft>
              <a:buClr>
                <a:srgbClr val="5F5F5F"/>
              </a:buClr>
              <a:buSzPts val="1800"/>
              <a:buFont typeface="Arial"/>
              <a:buChar char="–"/>
              <a:defRPr sz="1800" b="0" i="0" u="none" strike="noStrike" cap="none">
                <a:solidFill>
                  <a:srgbClr val="5F5F5F"/>
                </a:solidFill>
                <a:latin typeface="Arial"/>
                <a:ea typeface="Arial"/>
                <a:cs typeface="Arial"/>
                <a:sym typeface="Arial"/>
              </a:defRPr>
            </a:lvl2pPr>
            <a:lvl3pPr marL="1371600" marR="0" lvl="2" indent="-364046" algn="l" rtl="0">
              <a:spcBef>
                <a:spcPts val="427"/>
              </a:spcBef>
              <a:spcAft>
                <a:spcPts val="0"/>
              </a:spcAft>
              <a:buClr>
                <a:srgbClr val="5F5F5F"/>
              </a:buClr>
              <a:buSzPts val="2133"/>
              <a:buFont typeface="Arial"/>
              <a:buChar char="•"/>
              <a:defRPr sz="2133" b="0" i="0" u="none" strike="noStrike" cap="none">
                <a:solidFill>
                  <a:srgbClr val="5F5F5F"/>
                </a:solidFill>
                <a:latin typeface="Arial"/>
                <a:ea typeface="Arial"/>
                <a:cs typeface="Arial"/>
                <a:sym typeface="Arial"/>
              </a:defRPr>
            </a:lvl3pPr>
            <a:lvl4pPr marL="1828800" marR="0" lvl="3" indent="-347155" algn="l" rtl="0">
              <a:spcBef>
                <a:spcPts val="373"/>
              </a:spcBef>
              <a:spcAft>
                <a:spcPts val="0"/>
              </a:spcAft>
              <a:buClr>
                <a:srgbClr val="5F5F5F"/>
              </a:buClr>
              <a:buSzPts val="1867"/>
              <a:buFont typeface="Arial"/>
              <a:buChar char="–"/>
              <a:defRPr sz="1867" b="0" i="0" u="none" strike="noStrike" cap="none">
                <a:solidFill>
                  <a:srgbClr val="5F5F5F"/>
                </a:solidFill>
                <a:latin typeface="Arial"/>
                <a:ea typeface="Arial"/>
                <a:cs typeface="Arial"/>
                <a:sym typeface="Arial"/>
              </a:defRPr>
            </a:lvl4pPr>
            <a:lvl5pPr marL="2286000" marR="0" lvl="4" indent="-347155" algn="l" rtl="0">
              <a:spcBef>
                <a:spcPts val="373"/>
              </a:spcBef>
              <a:spcAft>
                <a:spcPts val="0"/>
              </a:spcAft>
              <a:buClr>
                <a:srgbClr val="5F5F5F"/>
              </a:buClr>
              <a:buSzPts val="1867"/>
              <a:buFont typeface="Arial"/>
              <a:buChar char="»"/>
              <a:defRPr sz="1867" b="0" i="0" u="none" strike="noStrike" cap="none">
                <a:solidFill>
                  <a:srgbClr val="5F5F5F"/>
                </a:solidFill>
                <a:latin typeface="Arial"/>
                <a:ea typeface="Arial"/>
                <a:cs typeface="Arial"/>
                <a:sym typeface="Arial"/>
              </a:defRPr>
            </a:lvl5pPr>
            <a:lvl6pPr marL="2743200" marR="0" lvl="5" indent="-347155" algn="l" rtl="0">
              <a:spcBef>
                <a:spcPts val="373"/>
              </a:spcBef>
              <a:spcAft>
                <a:spcPts val="0"/>
              </a:spcAft>
              <a:buClr>
                <a:srgbClr val="5F5F5F"/>
              </a:buClr>
              <a:buSzPts val="1867"/>
              <a:buFont typeface="Arial"/>
              <a:buChar char="»"/>
              <a:defRPr sz="1867" b="0" i="0" u="none" strike="noStrike" cap="none">
                <a:solidFill>
                  <a:srgbClr val="5F5F5F"/>
                </a:solidFill>
                <a:latin typeface="Arial"/>
                <a:ea typeface="Arial"/>
                <a:cs typeface="Arial"/>
                <a:sym typeface="Arial"/>
              </a:defRPr>
            </a:lvl6pPr>
            <a:lvl7pPr marL="3200400" marR="0" lvl="6" indent="-347155" algn="l" rtl="0">
              <a:spcBef>
                <a:spcPts val="373"/>
              </a:spcBef>
              <a:spcAft>
                <a:spcPts val="0"/>
              </a:spcAft>
              <a:buClr>
                <a:srgbClr val="5F5F5F"/>
              </a:buClr>
              <a:buSzPts val="1867"/>
              <a:buFont typeface="Arial"/>
              <a:buChar char="»"/>
              <a:defRPr sz="1867" b="0" i="0" u="none" strike="noStrike" cap="none">
                <a:solidFill>
                  <a:srgbClr val="5F5F5F"/>
                </a:solidFill>
                <a:latin typeface="Arial"/>
                <a:ea typeface="Arial"/>
                <a:cs typeface="Arial"/>
                <a:sym typeface="Arial"/>
              </a:defRPr>
            </a:lvl7pPr>
            <a:lvl8pPr marL="3657600" marR="0" lvl="7" indent="-347154" algn="l" rtl="0">
              <a:spcBef>
                <a:spcPts val="373"/>
              </a:spcBef>
              <a:spcAft>
                <a:spcPts val="0"/>
              </a:spcAft>
              <a:buClr>
                <a:srgbClr val="5F5F5F"/>
              </a:buClr>
              <a:buSzPts val="1867"/>
              <a:buFont typeface="Arial"/>
              <a:buChar char="»"/>
              <a:defRPr sz="1867" b="0" i="0" u="none" strike="noStrike" cap="none">
                <a:solidFill>
                  <a:srgbClr val="5F5F5F"/>
                </a:solidFill>
                <a:latin typeface="Arial"/>
                <a:ea typeface="Arial"/>
                <a:cs typeface="Arial"/>
                <a:sym typeface="Arial"/>
              </a:defRPr>
            </a:lvl8pPr>
            <a:lvl9pPr marL="4114800" marR="0" lvl="8" indent="-347154" algn="l" rtl="0">
              <a:spcBef>
                <a:spcPts val="373"/>
              </a:spcBef>
              <a:spcAft>
                <a:spcPts val="0"/>
              </a:spcAft>
              <a:buClr>
                <a:srgbClr val="5F5F5F"/>
              </a:buClr>
              <a:buSzPts val="1867"/>
              <a:buFont typeface="Arial"/>
              <a:buChar char="»"/>
              <a:defRPr sz="1867" b="0" i="0" u="none" strike="noStrike" cap="none">
                <a:solidFill>
                  <a:srgbClr val="5F5F5F"/>
                </a:solidFill>
                <a:latin typeface="Arial"/>
                <a:ea typeface="Arial"/>
                <a:cs typeface="Arial"/>
                <a:sym typeface="Arial"/>
              </a:defRPr>
            </a:lvl9pPr>
          </a:lstStyle>
          <a:p>
            <a:endParaRPr/>
          </a:p>
        </p:txBody>
      </p:sp>
      <p:sp>
        <p:nvSpPr>
          <p:cNvPr id="13" name="Google Shape;13;p36"/>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867" b="0" i="0" u="none" strike="noStrike" cap="none">
                <a:solidFill>
                  <a:srgbClr val="5F5F5F"/>
                </a:solidFill>
                <a:latin typeface="Arial"/>
                <a:ea typeface="Arial"/>
                <a:cs typeface="Arial"/>
                <a:sym typeface="Arial"/>
              </a:defRPr>
            </a:lvl1pPr>
            <a:lvl2pPr marL="0" marR="0" lvl="1" indent="0" algn="r" rtl="0">
              <a:spcBef>
                <a:spcPts val="0"/>
              </a:spcBef>
              <a:spcAft>
                <a:spcPts val="0"/>
              </a:spcAft>
              <a:buNone/>
              <a:defRPr sz="1867" b="0" i="0" u="none" strike="noStrike" cap="none">
                <a:solidFill>
                  <a:srgbClr val="5F5F5F"/>
                </a:solidFill>
                <a:latin typeface="Arial"/>
                <a:ea typeface="Arial"/>
                <a:cs typeface="Arial"/>
                <a:sym typeface="Arial"/>
              </a:defRPr>
            </a:lvl2pPr>
            <a:lvl3pPr marL="0" marR="0" lvl="2" indent="0" algn="r" rtl="0">
              <a:spcBef>
                <a:spcPts val="0"/>
              </a:spcBef>
              <a:spcAft>
                <a:spcPts val="0"/>
              </a:spcAft>
              <a:buNone/>
              <a:defRPr sz="1867" b="0" i="0" u="none" strike="noStrike" cap="none">
                <a:solidFill>
                  <a:srgbClr val="5F5F5F"/>
                </a:solidFill>
                <a:latin typeface="Arial"/>
                <a:ea typeface="Arial"/>
                <a:cs typeface="Arial"/>
                <a:sym typeface="Arial"/>
              </a:defRPr>
            </a:lvl3pPr>
            <a:lvl4pPr marL="0" marR="0" lvl="3" indent="0" algn="r" rtl="0">
              <a:spcBef>
                <a:spcPts val="0"/>
              </a:spcBef>
              <a:spcAft>
                <a:spcPts val="0"/>
              </a:spcAft>
              <a:buNone/>
              <a:defRPr sz="1867" b="0" i="0" u="none" strike="noStrike" cap="none">
                <a:solidFill>
                  <a:srgbClr val="5F5F5F"/>
                </a:solidFill>
                <a:latin typeface="Arial"/>
                <a:ea typeface="Arial"/>
                <a:cs typeface="Arial"/>
                <a:sym typeface="Arial"/>
              </a:defRPr>
            </a:lvl4pPr>
            <a:lvl5pPr marL="0" marR="0" lvl="4" indent="0" algn="r" rtl="0">
              <a:spcBef>
                <a:spcPts val="0"/>
              </a:spcBef>
              <a:spcAft>
                <a:spcPts val="0"/>
              </a:spcAft>
              <a:buNone/>
              <a:defRPr sz="1867" b="0" i="0" u="none" strike="noStrike" cap="none">
                <a:solidFill>
                  <a:srgbClr val="5F5F5F"/>
                </a:solidFill>
                <a:latin typeface="Arial"/>
                <a:ea typeface="Arial"/>
                <a:cs typeface="Arial"/>
                <a:sym typeface="Arial"/>
              </a:defRPr>
            </a:lvl5pPr>
            <a:lvl6pPr marL="0" marR="0" lvl="5" indent="0" algn="r" rtl="0">
              <a:spcBef>
                <a:spcPts val="0"/>
              </a:spcBef>
              <a:spcAft>
                <a:spcPts val="0"/>
              </a:spcAft>
              <a:buNone/>
              <a:defRPr sz="1867" b="0" i="0" u="none" strike="noStrike" cap="none">
                <a:solidFill>
                  <a:srgbClr val="5F5F5F"/>
                </a:solidFill>
                <a:latin typeface="Arial"/>
                <a:ea typeface="Arial"/>
                <a:cs typeface="Arial"/>
                <a:sym typeface="Arial"/>
              </a:defRPr>
            </a:lvl6pPr>
            <a:lvl7pPr marL="0" marR="0" lvl="6" indent="0" algn="r" rtl="0">
              <a:spcBef>
                <a:spcPts val="0"/>
              </a:spcBef>
              <a:spcAft>
                <a:spcPts val="0"/>
              </a:spcAft>
              <a:buNone/>
              <a:defRPr sz="1867" b="0" i="0" u="none" strike="noStrike" cap="none">
                <a:solidFill>
                  <a:srgbClr val="5F5F5F"/>
                </a:solidFill>
                <a:latin typeface="Arial"/>
                <a:ea typeface="Arial"/>
                <a:cs typeface="Arial"/>
                <a:sym typeface="Arial"/>
              </a:defRPr>
            </a:lvl7pPr>
            <a:lvl8pPr marL="0" marR="0" lvl="7" indent="0" algn="r" rtl="0">
              <a:spcBef>
                <a:spcPts val="0"/>
              </a:spcBef>
              <a:spcAft>
                <a:spcPts val="0"/>
              </a:spcAft>
              <a:buNone/>
              <a:defRPr sz="1867" b="0" i="0" u="none" strike="noStrike" cap="none">
                <a:solidFill>
                  <a:srgbClr val="5F5F5F"/>
                </a:solidFill>
                <a:latin typeface="Arial"/>
                <a:ea typeface="Arial"/>
                <a:cs typeface="Arial"/>
                <a:sym typeface="Arial"/>
              </a:defRPr>
            </a:lvl8pPr>
            <a:lvl9pPr marL="0" marR="0" lvl="8" indent="0" algn="r" rtl="0">
              <a:spcBef>
                <a:spcPts val="0"/>
              </a:spcBef>
              <a:spcAft>
                <a:spcPts val="0"/>
              </a:spcAft>
              <a:buNone/>
              <a:defRPr sz="1867" b="0" i="0" u="none" strike="noStrike" cap="none">
                <a:solidFill>
                  <a:srgbClr val="5F5F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14" name="Google Shape;14;p36"/>
          <p:cNvCxnSpPr/>
          <p:nvPr/>
        </p:nvCxnSpPr>
        <p:spPr>
          <a:xfrm>
            <a:off x="0" y="558801"/>
            <a:ext cx="12192000" cy="6351"/>
          </a:xfrm>
          <a:prstGeom prst="straightConnector1">
            <a:avLst/>
          </a:prstGeom>
          <a:noFill/>
          <a:ln w="9525" cap="flat" cmpd="sng">
            <a:solidFill>
              <a:srgbClr val="BFBFBF"/>
            </a:solidFill>
            <a:prstDash val="solid"/>
            <a:round/>
            <a:headEnd type="none" w="sm" len="sm"/>
            <a:tailEnd type="none" w="sm" len="sm"/>
          </a:ln>
          <a:effectLst>
            <a:outerShdw blurRad="40000" dist="20000" dir="5400000" rotWithShape="0">
              <a:srgbClr val="000000">
                <a:alpha val="38039"/>
              </a:srgbClr>
            </a:outerShdw>
          </a:effectLst>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3.png"/><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45.png"/><Relationship Id="rId4" Type="http://schemas.openxmlformats.org/officeDocument/2006/relationships/image" Target="../media/image44.jpg"/></Relationships>
</file>

<file path=ppt/slides/_rels/slide2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47.jpg"/></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47.jp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5.png"/><Relationship Id="rId7"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47.jpg"/><Relationship Id="rId5" Type="http://schemas.openxmlformats.org/officeDocument/2006/relationships/image" Target="../media/image3.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4.png"/><Relationship Id="rId5" Type="http://schemas.openxmlformats.org/officeDocument/2006/relationships/image" Target="../media/image18.png"/><Relationship Id="rId10" Type="http://schemas.openxmlformats.org/officeDocument/2006/relationships/image" Target="../media/image3.png"/><Relationship Id="rId4" Type="http://schemas.openxmlformats.org/officeDocument/2006/relationships/image" Target="../media/image17.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6.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a:spLocks noGrp="1"/>
          </p:cNvSpPr>
          <p:nvPr>
            <p:ph type="ctrTitle"/>
          </p:nvPr>
        </p:nvSpPr>
        <p:spPr>
          <a:xfrm>
            <a:off x="374374" y="1979302"/>
            <a:ext cx="11817626"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a:t>A Short Tutorial on Geophysical Mapping Concepts with Resistivity and EM methods</a:t>
            </a:r>
            <a:endParaRPr sz="3600">
              <a:latin typeface="Arial"/>
              <a:ea typeface="Arial"/>
              <a:cs typeface="Arial"/>
              <a:sym typeface="Arial"/>
            </a:endParaRPr>
          </a:p>
        </p:txBody>
      </p:sp>
      <p:sp>
        <p:nvSpPr>
          <p:cNvPr id="68" name="Google Shape;68;p1"/>
          <p:cNvSpPr txBox="1">
            <a:spLocks noGrp="1"/>
          </p:cNvSpPr>
          <p:nvPr>
            <p:ph type="subTitle" idx="1"/>
          </p:nvPr>
        </p:nvSpPr>
        <p:spPr>
          <a:xfrm>
            <a:off x="469900" y="4172950"/>
            <a:ext cx="11722100" cy="1752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2400"/>
              <a:buFont typeface="Arial"/>
              <a:buNone/>
            </a:pPr>
            <a:r>
              <a:rPr lang="en-US" sz="2400"/>
              <a:t>Lee Slater</a:t>
            </a:r>
            <a:endParaRPr sz="2400" baseline="30000"/>
          </a:p>
          <a:p>
            <a:pPr marL="0" lvl="0" indent="0" algn="ctr" rtl="0">
              <a:spcBef>
                <a:spcPts val="480"/>
              </a:spcBef>
              <a:spcAft>
                <a:spcPts val="0"/>
              </a:spcAft>
              <a:buClr>
                <a:schemeClr val="dk1"/>
              </a:buClr>
              <a:buSzPts val="2400"/>
              <a:buFont typeface="Arial"/>
              <a:buNone/>
            </a:pPr>
            <a:endParaRPr sz="2400"/>
          </a:p>
          <a:p>
            <a:pPr marL="0" lvl="0" indent="0" algn="ctr" rtl="0">
              <a:spcBef>
                <a:spcPts val="400"/>
              </a:spcBef>
              <a:spcAft>
                <a:spcPts val="0"/>
              </a:spcAft>
              <a:buClr>
                <a:schemeClr val="dk1"/>
              </a:buClr>
              <a:buSzPts val="2000"/>
              <a:buFont typeface="Arial"/>
              <a:buNone/>
            </a:pPr>
            <a:r>
              <a:rPr lang="en-US" sz="2000"/>
              <a:t>Department of Earth and Environmental Sciences, Rutgers University, Newark, NJ, USA</a:t>
            </a:r>
            <a:endParaRPr sz="2000"/>
          </a:p>
          <a:p>
            <a:pPr marL="0" lvl="0" indent="0" algn="ctr" rtl="0">
              <a:spcBef>
                <a:spcPts val="400"/>
              </a:spcBef>
              <a:spcAft>
                <a:spcPts val="0"/>
              </a:spcAft>
              <a:buClr>
                <a:schemeClr val="dk1"/>
              </a:buClr>
              <a:buSzPts val="2000"/>
              <a:buFont typeface="Arial"/>
              <a:buNone/>
            </a:pPr>
            <a:endParaRPr sz="2000">
              <a:latin typeface="Arial"/>
              <a:ea typeface="Arial"/>
              <a:cs typeface="Arial"/>
              <a:sym typeface="Arial"/>
            </a:endParaRPr>
          </a:p>
        </p:txBody>
      </p:sp>
      <p:pic>
        <p:nvPicPr>
          <p:cNvPr id="69" name="Google Shape;69;p1"/>
          <p:cNvPicPr preferRelativeResize="0"/>
          <p:nvPr/>
        </p:nvPicPr>
        <p:blipFill rotWithShape="1">
          <a:blip r:embed="rId3">
            <a:alphaModFix/>
          </a:blip>
          <a:srcRect/>
          <a:stretch/>
        </p:blipFill>
        <p:spPr>
          <a:xfrm>
            <a:off x="647699" y="5831928"/>
            <a:ext cx="10896601" cy="817245"/>
          </a:xfrm>
          <a:prstGeom prst="rect">
            <a:avLst/>
          </a:prstGeom>
          <a:noFill/>
          <a:ln>
            <a:noFill/>
          </a:ln>
        </p:spPr>
      </p:pic>
      <p:pic>
        <p:nvPicPr>
          <p:cNvPr id="70" name="Google Shape;70;p1"/>
          <p:cNvPicPr preferRelativeResize="0"/>
          <p:nvPr/>
        </p:nvPicPr>
        <p:blipFill rotWithShape="1">
          <a:blip r:embed="rId4">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1"/>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0"/>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Standard electrode configurations</a:t>
            </a:r>
            <a:endParaRPr/>
          </a:p>
        </p:txBody>
      </p:sp>
      <p:pic>
        <p:nvPicPr>
          <p:cNvPr id="212" name="Google Shape;212;p10"/>
          <p:cNvPicPr preferRelativeResize="0"/>
          <p:nvPr/>
        </p:nvPicPr>
        <p:blipFill rotWithShape="1">
          <a:blip r:embed="rId3">
            <a:alphaModFix/>
          </a:blip>
          <a:srcRect/>
          <a:stretch/>
        </p:blipFill>
        <p:spPr>
          <a:xfrm>
            <a:off x="6713951" y="1494538"/>
            <a:ext cx="4922420" cy="4631080"/>
          </a:xfrm>
          <a:prstGeom prst="rect">
            <a:avLst/>
          </a:prstGeom>
          <a:noFill/>
          <a:ln>
            <a:noFill/>
          </a:ln>
        </p:spPr>
      </p:pic>
      <p:pic>
        <p:nvPicPr>
          <p:cNvPr id="213" name="Google Shape;213;p10"/>
          <p:cNvPicPr preferRelativeResize="0"/>
          <p:nvPr/>
        </p:nvPicPr>
        <p:blipFill rotWithShape="1">
          <a:blip r:embed="rId4">
            <a:alphaModFix/>
          </a:blip>
          <a:srcRect/>
          <a:stretch/>
        </p:blipFill>
        <p:spPr>
          <a:xfrm>
            <a:off x="5323562" y="32211"/>
            <a:ext cx="6784931" cy="508869"/>
          </a:xfrm>
          <a:prstGeom prst="rect">
            <a:avLst/>
          </a:prstGeom>
          <a:noFill/>
          <a:ln>
            <a:noFill/>
          </a:ln>
        </p:spPr>
      </p:pic>
      <p:sp>
        <p:nvSpPr>
          <p:cNvPr id="214" name="Google Shape;214;p10"/>
          <p:cNvSpPr txBox="1"/>
          <p:nvPr/>
        </p:nvSpPr>
        <p:spPr>
          <a:xfrm>
            <a:off x="555629" y="1916482"/>
            <a:ext cx="429642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Specific array types are used with easy to compute geometric factors (</a:t>
            </a:r>
            <a:r>
              <a:rPr lang="en-US" sz="1800" i="1">
                <a:solidFill>
                  <a:schemeClr val="dk1"/>
                </a:solidFill>
                <a:latin typeface="Arial"/>
                <a:ea typeface="Arial"/>
                <a:cs typeface="Arial"/>
                <a:sym typeface="Arial"/>
              </a:rPr>
              <a:t>K</a:t>
            </a:r>
            <a:r>
              <a:rPr lang="en-US" sz="1800">
                <a:solidFill>
                  <a:schemeClr val="dk1"/>
                </a:solidFill>
                <a:latin typeface="Arial"/>
                <a:ea typeface="Arial"/>
                <a:cs typeface="Arial"/>
                <a:sym typeface="Arial"/>
              </a:rPr>
              <a:t>)</a:t>
            </a:r>
            <a:endParaRPr/>
          </a:p>
        </p:txBody>
      </p:sp>
      <p:sp>
        <p:nvSpPr>
          <p:cNvPr id="215" name="Google Shape;215;p10"/>
          <p:cNvSpPr txBox="1"/>
          <p:nvPr/>
        </p:nvSpPr>
        <p:spPr>
          <a:xfrm>
            <a:off x="554946" y="5803814"/>
            <a:ext cx="543238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For a given Earth resistivity the arrays have very different:</a:t>
            </a:r>
            <a:endParaRPr/>
          </a:p>
        </p:txBody>
      </p:sp>
      <p:sp>
        <p:nvSpPr>
          <p:cNvPr id="216" name="Google Shape;216;p10"/>
          <p:cNvSpPr txBox="1"/>
          <p:nvPr/>
        </p:nvSpPr>
        <p:spPr>
          <a:xfrm>
            <a:off x="555629" y="6091511"/>
            <a:ext cx="4383316" cy="58477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Transfer resistances (</a:t>
            </a:r>
            <a:r>
              <a:rPr lang="en-US" sz="1600" i="1">
                <a:solidFill>
                  <a:schemeClr val="dk1"/>
                </a:solidFill>
                <a:latin typeface="Arial"/>
                <a:ea typeface="Arial"/>
                <a:cs typeface="Arial"/>
                <a:sym typeface="Arial"/>
              </a:rPr>
              <a:t>R</a:t>
            </a:r>
            <a:r>
              <a:rPr lang="en-US" sz="1600" i="1" baseline="-25000">
                <a:solidFill>
                  <a:schemeClr val="dk1"/>
                </a:solidFill>
                <a:latin typeface="Arial"/>
                <a:ea typeface="Arial"/>
                <a:cs typeface="Arial"/>
                <a:sym typeface="Arial"/>
              </a:rPr>
              <a:t>t</a:t>
            </a:r>
            <a:r>
              <a:rPr lang="en-US" sz="1600">
                <a:solidFill>
                  <a:schemeClr val="dk1"/>
                </a:solidFill>
                <a:latin typeface="Arial"/>
                <a:ea typeface="Arial"/>
                <a:cs typeface="Arial"/>
                <a:sym typeface="Arial"/>
              </a:rPr>
              <a:t>) and voltages (</a:t>
            </a:r>
            <a:r>
              <a:rPr lang="en-US" sz="1600" i="1">
                <a:solidFill>
                  <a:schemeClr val="dk1"/>
                </a:solidFill>
                <a:latin typeface="Noto Sans Symbols"/>
                <a:ea typeface="Noto Sans Symbols"/>
                <a:cs typeface="Noto Sans Symbols"/>
                <a:sym typeface="Noto Sans Symbols"/>
              </a:rPr>
              <a:t>Δ</a:t>
            </a:r>
            <a:r>
              <a:rPr lang="en-US" sz="1600" i="1">
                <a:solidFill>
                  <a:schemeClr val="dk1"/>
                </a:solidFill>
                <a:latin typeface="Arial"/>
                <a:ea typeface="Arial"/>
                <a:cs typeface="Arial"/>
                <a:sym typeface="Arial"/>
              </a:rPr>
              <a:t>V</a:t>
            </a:r>
            <a:r>
              <a:rPr lang="en-US" sz="1600">
                <a:solidFill>
                  <a:schemeClr val="dk1"/>
                </a:solidFill>
                <a:latin typeface="Arial"/>
                <a:ea typeface="Arial"/>
                <a:cs typeface="Arial"/>
                <a:sym typeface="Arial"/>
              </a:rPr>
              <a:t>)</a:t>
            </a:r>
            <a:endParaRPr/>
          </a:p>
          <a:p>
            <a:pPr marL="285750" marR="0" lvl="0" indent="-285750" algn="l" rtl="0">
              <a:spcBef>
                <a:spcPts val="0"/>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Sensitivity e.g. to depth below ground</a:t>
            </a:r>
            <a:endParaRPr/>
          </a:p>
        </p:txBody>
      </p:sp>
      <p:sp>
        <p:nvSpPr>
          <p:cNvPr id="217" name="Google Shape;217;p10"/>
          <p:cNvSpPr/>
          <p:nvPr/>
        </p:nvSpPr>
        <p:spPr>
          <a:xfrm>
            <a:off x="6507380" y="1500539"/>
            <a:ext cx="2555309" cy="1524601"/>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8" name="Google Shape;218;p10"/>
          <p:cNvSpPr/>
          <p:nvPr/>
        </p:nvSpPr>
        <p:spPr>
          <a:xfrm>
            <a:off x="6516666" y="4619409"/>
            <a:ext cx="2555309" cy="1583108"/>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9" name="Google Shape;219;p10"/>
          <p:cNvSpPr txBox="1"/>
          <p:nvPr/>
        </p:nvSpPr>
        <p:spPr>
          <a:xfrm>
            <a:off x="6414790" y="6351033"/>
            <a:ext cx="562481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Source: Binley and Slater, 2020, </a:t>
            </a:r>
            <a:r>
              <a:rPr lang="en-US" sz="1200" i="1">
                <a:solidFill>
                  <a:schemeClr val="dk1"/>
                </a:solidFill>
                <a:latin typeface="Arial"/>
                <a:ea typeface="Arial"/>
                <a:cs typeface="Arial"/>
                <a:sym typeface="Arial"/>
              </a:rPr>
              <a:t>Resistivity and induced polarization: theory and</a:t>
            </a:r>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applications to the near-surface Earth,</a:t>
            </a:r>
            <a:r>
              <a:rPr lang="en-US" sz="1200">
                <a:solidFill>
                  <a:schemeClr val="dk1"/>
                </a:solidFill>
                <a:latin typeface="Arial"/>
                <a:ea typeface="Arial"/>
                <a:cs typeface="Arial"/>
                <a:sym typeface="Arial"/>
              </a:rPr>
              <a:t> In Press</a:t>
            </a:r>
            <a:r>
              <a:rPr lang="en-US" sz="1200" i="1">
                <a:solidFill>
                  <a:schemeClr val="dk1"/>
                </a:solidFill>
                <a:latin typeface="Arial"/>
                <a:ea typeface="Arial"/>
                <a:cs typeface="Arial"/>
                <a:sym typeface="Arial"/>
              </a:rPr>
              <a:t> </a:t>
            </a:r>
            <a:endParaRPr/>
          </a:p>
        </p:txBody>
      </p:sp>
      <p:sp>
        <p:nvSpPr>
          <p:cNvPr id="220" name="Google Shape;220;p10"/>
          <p:cNvSpPr txBox="1"/>
          <p:nvPr/>
        </p:nvSpPr>
        <p:spPr>
          <a:xfrm>
            <a:off x="825893" y="3307394"/>
            <a:ext cx="1036566" cy="307777"/>
          </a:xfrm>
          <a:prstGeom prst="rect">
            <a:avLst/>
          </a:prstGeom>
          <a:blipFill rotWithShape="1">
            <a:blip r:embed="rId5">
              <a:alphaModFix/>
            </a:blip>
            <a:stretch>
              <a:fillRect l="-4678" r="-1170" b="-1000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221" name="Google Shape;221;p10"/>
          <p:cNvSpPr txBox="1"/>
          <p:nvPr/>
        </p:nvSpPr>
        <p:spPr>
          <a:xfrm>
            <a:off x="825893" y="4154259"/>
            <a:ext cx="2666949" cy="307777"/>
          </a:xfrm>
          <a:prstGeom prst="rect">
            <a:avLst/>
          </a:prstGeom>
          <a:blipFill rotWithShape="1">
            <a:blip r:embed="rId6">
              <a:alphaModFix/>
            </a:blip>
            <a:stretch>
              <a:fillRect l="-1370" b="-980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222" name="Google Shape;222;p10"/>
          <p:cNvSpPr txBox="1"/>
          <p:nvPr/>
        </p:nvSpPr>
        <p:spPr>
          <a:xfrm>
            <a:off x="751266" y="2914722"/>
            <a:ext cx="173220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Wenner array:</a:t>
            </a:r>
            <a:endParaRPr/>
          </a:p>
        </p:txBody>
      </p:sp>
      <p:sp>
        <p:nvSpPr>
          <p:cNvPr id="223" name="Google Shape;223;p10"/>
          <p:cNvSpPr txBox="1"/>
          <p:nvPr/>
        </p:nvSpPr>
        <p:spPr>
          <a:xfrm>
            <a:off x="751266" y="3675186"/>
            <a:ext cx="23519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Dipole-dipole array:</a:t>
            </a:r>
            <a:endParaRPr/>
          </a:p>
        </p:txBody>
      </p:sp>
      <p:sp>
        <p:nvSpPr>
          <p:cNvPr id="224" name="Google Shape;224;p10"/>
          <p:cNvSpPr txBox="1"/>
          <p:nvPr/>
        </p:nvSpPr>
        <p:spPr>
          <a:xfrm>
            <a:off x="825893" y="4664959"/>
            <a:ext cx="1960665" cy="246221"/>
          </a:xfrm>
          <a:prstGeom prst="rect">
            <a:avLst/>
          </a:prstGeom>
          <a:blipFill rotWithShape="1">
            <a:blip r:embed="rId7">
              <a:alphaModFix/>
            </a:blip>
            <a:stretch>
              <a:fillRect l="-2484" t="-24389" r="-4659" b="-4878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225" name="Google Shape;225;p10"/>
          <p:cNvSpPr txBox="1"/>
          <p:nvPr/>
        </p:nvSpPr>
        <p:spPr>
          <a:xfrm>
            <a:off x="820434" y="4994173"/>
            <a:ext cx="4381328" cy="246221"/>
          </a:xfrm>
          <a:prstGeom prst="rect">
            <a:avLst/>
          </a:prstGeom>
          <a:blipFill rotWithShape="1">
            <a:blip r:embed="rId8">
              <a:alphaModFix/>
            </a:blip>
            <a:stretch>
              <a:fillRect l="-1253" t="-24389" r="-1671" b="-4878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226" name="Google Shape;226;p10"/>
          <p:cNvSpPr/>
          <p:nvPr/>
        </p:nvSpPr>
        <p:spPr>
          <a:xfrm>
            <a:off x="625816" y="2805071"/>
            <a:ext cx="4757695" cy="2680570"/>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27" name="Google Shape;227;p10"/>
          <p:cNvPicPr preferRelativeResize="0"/>
          <p:nvPr/>
        </p:nvPicPr>
        <p:blipFill rotWithShape="1">
          <a:blip r:embed="rId9">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1"/>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1"/>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Sensitivities of different array types</a:t>
            </a:r>
            <a:endParaRPr/>
          </a:p>
        </p:txBody>
      </p:sp>
      <p:sp>
        <p:nvSpPr>
          <p:cNvPr id="234" name="Google Shape;234;p11"/>
          <p:cNvSpPr txBox="1">
            <a:spLocks noGrp="1"/>
          </p:cNvSpPr>
          <p:nvPr>
            <p:ph type="body" idx="1"/>
          </p:nvPr>
        </p:nvSpPr>
        <p:spPr>
          <a:xfrm>
            <a:off x="421710" y="2450927"/>
            <a:ext cx="3273468" cy="2784952"/>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rgbClr val="5F5F5F"/>
              </a:buClr>
              <a:buSzPts val="2400"/>
              <a:buFont typeface="Arial"/>
              <a:buChar char="•"/>
            </a:pPr>
            <a:r>
              <a:rPr lang="en-US" sz="2400"/>
              <a:t>Some arrays are good for detecting </a:t>
            </a:r>
            <a:r>
              <a:rPr lang="en-US" sz="2400" u="sng"/>
              <a:t>lateral changes</a:t>
            </a:r>
            <a:r>
              <a:rPr lang="en-US" sz="2400"/>
              <a:t> in resistivity and others are good for detecting </a:t>
            </a:r>
            <a:r>
              <a:rPr lang="en-US" sz="2400" u="sng"/>
              <a:t>vertical changes</a:t>
            </a:r>
            <a:r>
              <a:rPr lang="en-US" sz="2400"/>
              <a:t> in resistivity</a:t>
            </a:r>
            <a:endParaRPr sz="2400" u="sng"/>
          </a:p>
        </p:txBody>
      </p:sp>
      <p:pic>
        <p:nvPicPr>
          <p:cNvPr id="235" name="Google Shape;235;p11"/>
          <p:cNvPicPr preferRelativeResize="0"/>
          <p:nvPr/>
        </p:nvPicPr>
        <p:blipFill rotWithShape="1">
          <a:blip r:embed="rId3">
            <a:alphaModFix/>
          </a:blip>
          <a:srcRect/>
          <a:stretch/>
        </p:blipFill>
        <p:spPr>
          <a:xfrm>
            <a:off x="4195135" y="1501934"/>
            <a:ext cx="7237977" cy="4234987"/>
          </a:xfrm>
          <a:prstGeom prst="rect">
            <a:avLst/>
          </a:prstGeom>
          <a:noFill/>
          <a:ln>
            <a:noFill/>
          </a:ln>
        </p:spPr>
      </p:pic>
      <p:sp>
        <p:nvSpPr>
          <p:cNvPr id="236" name="Google Shape;236;p11"/>
          <p:cNvSpPr txBox="1"/>
          <p:nvPr/>
        </p:nvSpPr>
        <p:spPr>
          <a:xfrm>
            <a:off x="1277654" y="6312953"/>
            <a:ext cx="917879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We will explore these effects using Scenario Evaluator for Evaluating Resistivity (SEER)</a:t>
            </a:r>
            <a:endParaRPr/>
          </a:p>
        </p:txBody>
      </p:sp>
      <p:pic>
        <p:nvPicPr>
          <p:cNvPr id="237" name="Google Shape;237;p11"/>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238" name="Google Shape;238;p11"/>
          <p:cNvPicPr preferRelativeResize="0"/>
          <p:nvPr/>
        </p:nvPicPr>
        <p:blipFill rotWithShape="1">
          <a:blip r:embed="rId5">
            <a:alphaModFix/>
          </a:blip>
          <a:srcRect/>
          <a:stretch/>
        </p:blipFill>
        <p:spPr>
          <a:xfrm>
            <a:off x="11430000" y="6096000"/>
            <a:ext cx="609600" cy="609600"/>
          </a:xfrm>
          <a:prstGeom prst="rect">
            <a:avLst/>
          </a:prstGeom>
          <a:noFill/>
          <a:ln>
            <a:noFill/>
          </a:ln>
        </p:spPr>
      </p:pic>
      <p:sp>
        <p:nvSpPr>
          <p:cNvPr id="239" name="Google Shape;239;p11"/>
          <p:cNvSpPr txBox="1"/>
          <p:nvPr/>
        </p:nvSpPr>
        <p:spPr>
          <a:xfrm>
            <a:off x="7341716" y="5436393"/>
            <a:ext cx="52511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Source: Binley and Slater, 2020, </a:t>
            </a:r>
            <a:r>
              <a:rPr lang="en-US" sz="1200" i="1">
                <a:solidFill>
                  <a:schemeClr val="dk1"/>
                </a:solidFill>
                <a:latin typeface="Arial"/>
                <a:ea typeface="Arial"/>
                <a:cs typeface="Arial"/>
                <a:sym typeface="Arial"/>
              </a:rPr>
              <a:t>Resistivity and induced polarization: theory and applications to the near-surface Earth,</a:t>
            </a:r>
            <a:r>
              <a:rPr lang="en-US" sz="1200">
                <a:solidFill>
                  <a:schemeClr val="dk1"/>
                </a:solidFill>
                <a:latin typeface="Arial"/>
                <a:ea typeface="Arial"/>
                <a:cs typeface="Arial"/>
                <a:sym typeface="Arial"/>
              </a:rPr>
              <a:t> In Press</a:t>
            </a:r>
            <a:r>
              <a:rPr lang="en-US" sz="1200" i="1">
                <a:solidFill>
                  <a:schemeClr val="dk1"/>
                </a:solidFill>
                <a:latin typeface="Arial"/>
                <a:ea typeface="Arial"/>
                <a:cs typeface="Arial"/>
                <a:sym typeface="Arial"/>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8"/>
                                        </p:tgtEl>
                                        <p:attrNameLst>
                                          <p:attrName>style.visibility</p:attrName>
                                        </p:attrNameLst>
                                      </p:cBhvr>
                                      <p:to>
                                        <p:strVal val="visible"/>
                                      </p:to>
                                    </p:set>
                                    <p:animEffect transition="in" filter="fade">
                                      <p:cBhvr>
                                        <p:cTn id="7" dur="1"/>
                                        <p:tgtEl>
                                          <p:spTgt spid="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2"/>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Comparing electrode configurations</a:t>
            </a:r>
            <a:endParaRPr/>
          </a:p>
        </p:txBody>
      </p:sp>
      <p:sp>
        <p:nvSpPr>
          <p:cNvPr id="245" name="Google Shape;245;p12"/>
          <p:cNvSpPr txBox="1"/>
          <p:nvPr/>
        </p:nvSpPr>
        <p:spPr>
          <a:xfrm>
            <a:off x="3291840" y="3308848"/>
            <a:ext cx="6144768"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800"/>
              <a:buFont typeface="Arial"/>
              <a:buNone/>
            </a:pPr>
            <a:br>
              <a:rPr lang="en-US" sz="1800" b="0" i="0">
                <a:solidFill>
                  <a:srgbClr val="000000"/>
                </a:solidFill>
                <a:latin typeface="Arial"/>
                <a:ea typeface="Arial"/>
                <a:cs typeface="Arial"/>
                <a:sym typeface="Arial"/>
              </a:rPr>
            </a:br>
            <a:endParaRPr sz="1800" b="0" i="0">
              <a:solidFill>
                <a:srgbClr val="000000"/>
              </a:solidFill>
              <a:latin typeface="Arial"/>
              <a:ea typeface="Arial"/>
              <a:cs typeface="Arial"/>
              <a:sym typeface="Arial"/>
            </a:endParaRPr>
          </a:p>
          <a:p>
            <a:pPr marL="0" marR="0" lvl="0" indent="0" algn="ctr" rtl="0">
              <a:spcBef>
                <a:spcPts val="0"/>
              </a:spcBef>
              <a:spcAft>
                <a:spcPts val="0"/>
              </a:spcAft>
              <a:buClr>
                <a:srgbClr val="000000"/>
              </a:buClr>
              <a:buSzPts val="1800"/>
              <a:buFont typeface="Calibri"/>
              <a:buNone/>
            </a:pPr>
            <a:r>
              <a:rPr lang="en-US" sz="1800" b="0" i="0" u="none" strike="noStrike">
                <a:solidFill>
                  <a:srgbClr val="000000"/>
                </a:solidFill>
                <a:latin typeface="Calibri"/>
                <a:ea typeface="Calibri"/>
                <a:cs typeface="Calibri"/>
                <a:sym typeface="Calibri"/>
              </a:rPr>
              <a:t>Schlumberger</a:t>
            </a:r>
            <a:endParaRPr sz="1800" b="0" i="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1800"/>
              <a:buFont typeface="Arial"/>
              <a:buNone/>
            </a:pPr>
            <a:br>
              <a:rPr lang="en-US" sz="1800" b="0" i="0">
                <a:solidFill>
                  <a:srgbClr val="000000"/>
                </a:solidFill>
                <a:latin typeface="Arial"/>
                <a:ea typeface="Arial"/>
                <a:cs typeface="Arial"/>
                <a:sym typeface="Arial"/>
              </a:rPr>
            </a:br>
            <a:endParaRPr sz="1800" b="0" i="0">
              <a:solidFill>
                <a:srgbClr val="000000"/>
              </a:solidFill>
              <a:latin typeface="Arial"/>
              <a:ea typeface="Arial"/>
              <a:cs typeface="Arial"/>
              <a:sym typeface="Arial"/>
            </a:endParaRPr>
          </a:p>
          <a:p>
            <a:pPr marL="0" marR="0" lvl="0" indent="0" algn="ctr" rtl="0">
              <a:spcBef>
                <a:spcPts val="0"/>
              </a:spcBef>
              <a:spcAft>
                <a:spcPts val="0"/>
              </a:spcAft>
              <a:buClr>
                <a:srgbClr val="000000"/>
              </a:buClr>
              <a:buSzPts val="1800"/>
              <a:buFont typeface="Calibri"/>
              <a:buNone/>
            </a:pPr>
            <a:r>
              <a:rPr lang="en-US" sz="1800" b="0" i="0" u="none" strike="noStrike">
                <a:solidFill>
                  <a:srgbClr val="000000"/>
                </a:solidFill>
                <a:latin typeface="Calibri"/>
                <a:ea typeface="Calibri"/>
                <a:cs typeface="Calibri"/>
                <a:sym typeface="Calibri"/>
              </a:rPr>
              <a:t>Wenner</a:t>
            </a:r>
            <a:endParaRPr sz="1800" b="0" i="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1800"/>
              <a:buFont typeface="Arial"/>
              <a:buNone/>
            </a:pPr>
            <a:br>
              <a:rPr lang="en-US" sz="1800" b="0" i="0">
                <a:solidFill>
                  <a:srgbClr val="000000"/>
                </a:solidFill>
                <a:latin typeface="Arial"/>
                <a:ea typeface="Arial"/>
                <a:cs typeface="Arial"/>
                <a:sym typeface="Arial"/>
              </a:rPr>
            </a:br>
            <a:endParaRPr sz="1800" b="0" i="0">
              <a:solidFill>
                <a:srgbClr val="000000"/>
              </a:solidFill>
              <a:latin typeface="Arial"/>
              <a:ea typeface="Arial"/>
              <a:cs typeface="Arial"/>
              <a:sym typeface="Arial"/>
            </a:endParaRPr>
          </a:p>
          <a:p>
            <a:pPr marL="0" marR="0" lvl="0" indent="0" algn="ctr" rtl="0">
              <a:spcBef>
                <a:spcPts val="0"/>
              </a:spcBef>
              <a:spcAft>
                <a:spcPts val="0"/>
              </a:spcAft>
              <a:buClr>
                <a:srgbClr val="000000"/>
              </a:buClr>
              <a:buSzPts val="1800"/>
              <a:buFont typeface="Calibri"/>
              <a:buNone/>
            </a:pPr>
            <a:r>
              <a:rPr lang="en-US" sz="1800" b="0" i="0" u="none" strike="noStrike">
                <a:solidFill>
                  <a:srgbClr val="000000"/>
                </a:solidFill>
                <a:latin typeface="Calibri"/>
                <a:ea typeface="Calibri"/>
                <a:cs typeface="Calibri"/>
                <a:sym typeface="Calibri"/>
              </a:rPr>
              <a:t>Dipole-Dipole</a:t>
            </a:r>
            <a:endParaRPr sz="1800" b="0" i="0">
              <a:solidFill>
                <a:srgbClr val="000000"/>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br>
              <a:rPr lang="en-US" sz="1800">
                <a:solidFill>
                  <a:schemeClr val="dk1"/>
                </a:solidFill>
                <a:latin typeface="Arial"/>
                <a:ea typeface="Arial"/>
                <a:cs typeface="Arial"/>
                <a:sym typeface="Arial"/>
              </a:rPr>
            </a:br>
            <a:br>
              <a:rPr lang="en-US"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246" name="Google Shape;246;p12" descr="A diagram of a diagram&#10;&#10;Description automatically generated with medium confidence"/>
          <p:cNvPicPr preferRelativeResize="0"/>
          <p:nvPr/>
        </p:nvPicPr>
        <p:blipFill rotWithShape="1">
          <a:blip r:embed="rId3">
            <a:alphaModFix/>
          </a:blip>
          <a:srcRect/>
          <a:stretch/>
        </p:blipFill>
        <p:spPr>
          <a:xfrm>
            <a:off x="2209800" y="2149156"/>
            <a:ext cx="7772400" cy="4219798"/>
          </a:xfrm>
          <a:prstGeom prst="rect">
            <a:avLst/>
          </a:prstGeom>
          <a:noFill/>
          <a:ln>
            <a:noFill/>
          </a:ln>
        </p:spPr>
      </p:pic>
      <p:sp>
        <p:nvSpPr>
          <p:cNvPr id="247" name="Google Shape;247;p12"/>
          <p:cNvSpPr/>
          <p:nvPr/>
        </p:nvSpPr>
        <p:spPr>
          <a:xfrm>
            <a:off x="4962144" y="2048256"/>
            <a:ext cx="2417064" cy="1438656"/>
          </a:xfrm>
          <a:prstGeom prst="rect">
            <a:avLst/>
          </a:prstGeom>
          <a:noFill/>
          <a:ln w="381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8" name="Google Shape;248;p12"/>
          <p:cNvSpPr/>
          <p:nvPr/>
        </p:nvSpPr>
        <p:spPr>
          <a:xfrm>
            <a:off x="7662672" y="2048256"/>
            <a:ext cx="2417064" cy="1438656"/>
          </a:xfrm>
          <a:prstGeom prst="rect">
            <a:avLst/>
          </a:prstGeom>
          <a:noFill/>
          <a:ln w="381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9" name="Google Shape;249;p12"/>
          <p:cNvSpPr txBox="1"/>
          <p:nvPr/>
        </p:nvSpPr>
        <p:spPr>
          <a:xfrm>
            <a:off x="2567940" y="1633728"/>
            <a:ext cx="180441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Schlumberger</a:t>
            </a:r>
            <a:endParaRPr/>
          </a:p>
        </p:txBody>
      </p:sp>
      <p:sp>
        <p:nvSpPr>
          <p:cNvPr id="250" name="Google Shape;250;p12"/>
          <p:cNvSpPr txBox="1"/>
          <p:nvPr/>
        </p:nvSpPr>
        <p:spPr>
          <a:xfrm>
            <a:off x="5268468" y="1633728"/>
            <a:ext cx="180441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Wenner</a:t>
            </a:r>
            <a:endParaRPr/>
          </a:p>
        </p:txBody>
      </p:sp>
      <p:sp>
        <p:nvSpPr>
          <p:cNvPr id="251" name="Google Shape;251;p12"/>
          <p:cNvSpPr txBox="1"/>
          <p:nvPr/>
        </p:nvSpPr>
        <p:spPr>
          <a:xfrm>
            <a:off x="7968996" y="1636888"/>
            <a:ext cx="180441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Dipole-Dipole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3"/>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Field challenges: contact resistances</a:t>
            </a:r>
            <a:endParaRPr/>
          </a:p>
        </p:txBody>
      </p:sp>
      <p:pic>
        <p:nvPicPr>
          <p:cNvPr id="257" name="Google Shape;257;p13" descr="A screenshot of a cell phone&#10;&#10;Description automatically generated"/>
          <p:cNvPicPr preferRelativeResize="0">
            <a:picLocks noGrp="1"/>
          </p:cNvPicPr>
          <p:nvPr>
            <p:ph type="body" idx="1"/>
          </p:nvPr>
        </p:nvPicPr>
        <p:blipFill rotWithShape="1">
          <a:blip r:embed="rId3">
            <a:alphaModFix/>
          </a:blip>
          <a:srcRect/>
          <a:stretch/>
        </p:blipFill>
        <p:spPr>
          <a:xfrm>
            <a:off x="554612" y="2329224"/>
            <a:ext cx="11124717" cy="3232331"/>
          </a:xfrm>
          <a:prstGeom prst="rect">
            <a:avLst/>
          </a:prstGeom>
          <a:noFill/>
          <a:ln>
            <a:noFill/>
          </a:ln>
        </p:spPr>
      </p:pic>
      <p:pic>
        <p:nvPicPr>
          <p:cNvPr id="258" name="Google Shape;258;p13"/>
          <p:cNvPicPr preferRelativeResize="0"/>
          <p:nvPr/>
        </p:nvPicPr>
        <p:blipFill rotWithShape="1">
          <a:blip r:embed="rId4">
            <a:alphaModFix/>
          </a:blip>
          <a:srcRect/>
          <a:stretch/>
        </p:blipFill>
        <p:spPr>
          <a:xfrm>
            <a:off x="5323562" y="32211"/>
            <a:ext cx="6784931" cy="508869"/>
          </a:xfrm>
          <a:prstGeom prst="rect">
            <a:avLst/>
          </a:prstGeom>
          <a:noFill/>
          <a:ln>
            <a:noFill/>
          </a:ln>
        </p:spPr>
      </p:pic>
      <p:sp>
        <p:nvSpPr>
          <p:cNvPr id="259" name="Google Shape;259;p13"/>
          <p:cNvSpPr txBox="1"/>
          <p:nvPr/>
        </p:nvSpPr>
        <p:spPr>
          <a:xfrm>
            <a:off x="739035" y="5826808"/>
            <a:ext cx="10693953" cy="64633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resistances will vary along line depending on local ground conditions (e.g. moisture content)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Different electrodes can give different contact resistances</a:t>
            </a:r>
            <a:endParaRPr/>
          </a:p>
        </p:txBody>
      </p:sp>
      <p:pic>
        <p:nvPicPr>
          <p:cNvPr id="260" name="Google Shape;260;p13"/>
          <p:cNvPicPr preferRelativeResize="0"/>
          <p:nvPr/>
        </p:nvPicPr>
        <p:blipFill rotWithShape="1">
          <a:blip r:embed="rId5">
            <a:alphaModFix/>
          </a:blip>
          <a:srcRect/>
          <a:stretch/>
        </p:blipFill>
        <p:spPr>
          <a:xfrm>
            <a:off x="11430000" y="6096000"/>
            <a:ext cx="609600" cy="609600"/>
          </a:xfrm>
          <a:prstGeom prst="rect">
            <a:avLst/>
          </a:prstGeom>
          <a:noFill/>
          <a:ln>
            <a:noFill/>
          </a:ln>
        </p:spPr>
      </p:pic>
      <p:sp>
        <p:nvSpPr>
          <p:cNvPr id="261" name="Google Shape;261;p13"/>
          <p:cNvSpPr txBox="1"/>
          <p:nvPr/>
        </p:nvSpPr>
        <p:spPr>
          <a:xfrm>
            <a:off x="100209" y="5232516"/>
            <a:ext cx="824212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Source: Binley and Slater, 2020, </a:t>
            </a:r>
            <a:r>
              <a:rPr lang="en-US" sz="1200" i="1">
                <a:solidFill>
                  <a:schemeClr val="dk1"/>
                </a:solidFill>
                <a:latin typeface="Arial"/>
                <a:ea typeface="Arial"/>
                <a:cs typeface="Arial"/>
                <a:sym typeface="Arial"/>
              </a:rPr>
              <a:t>Resistivity and induced polarization: theory and applications to the near-surface Earth,</a:t>
            </a:r>
            <a:r>
              <a:rPr lang="en-US" sz="1200">
                <a:solidFill>
                  <a:schemeClr val="dk1"/>
                </a:solidFill>
                <a:latin typeface="Arial"/>
                <a:ea typeface="Arial"/>
                <a:cs typeface="Arial"/>
                <a:sym typeface="Arial"/>
              </a:rPr>
              <a:t> In Press</a:t>
            </a:r>
            <a:r>
              <a:rPr lang="en-US" sz="1200" i="1">
                <a:solidFill>
                  <a:schemeClr val="dk1"/>
                </a:solidFill>
                <a:latin typeface="Arial"/>
                <a:ea typeface="Arial"/>
                <a:cs typeface="Arial"/>
                <a:sym typeface="Arial"/>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0"/>
                                        </p:tgtEl>
                                        <p:attrNameLst>
                                          <p:attrName>style.visibility</p:attrName>
                                        </p:attrNameLst>
                                      </p:cBhvr>
                                      <p:to>
                                        <p:strVal val="visible"/>
                                      </p:to>
                                    </p:set>
                                    <p:animEffect transition="in" filter="fade">
                                      <p:cBhvr>
                                        <p:cTn id="7" dur="1"/>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RESISTIVITY SURVEYS IN HARRIER MEADOW</a:t>
            </a:r>
            <a:endParaRPr/>
          </a:p>
        </p:txBody>
      </p:sp>
      <p:sp>
        <p:nvSpPr>
          <p:cNvPr id="267" name="Google Shape;267;p1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rgbClr val="5F5F5F"/>
              </a:buClr>
              <a:buSzPts val="2667"/>
              <a:buFont typeface="Arial"/>
              <a:buNone/>
            </a:pPr>
            <a:endParaRPr/>
          </a:p>
        </p:txBody>
      </p:sp>
      <p:pic>
        <p:nvPicPr>
          <p:cNvPr id="268" name="Google Shape;268;p14"/>
          <p:cNvPicPr preferRelativeResize="0"/>
          <p:nvPr/>
        </p:nvPicPr>
        <p:blipFill rotWithShape="1">
          <a:blip r:embed="rId3">
            <a:alphaModFix/>
          </a:blip>
          <a:srcRect/>
          <a:stretch/>
        </p:blipFill>
        <p:spPr>
          <a:xfrm>
            <a:off x="5323562" y="32211"/>
            <a:ext cx="6784931" cy="508869"/>
          </a:xfrm>
          <a:prstGeom prst="rect">
            <a:avLst/>
          </a:prstGeom>
          <a:noFill/>
          <a:ln>
            <a:noFill/>
          </a:ln>
        </p:spPr>
      </p:pic>
      <p:pic>
        <p:nvPicPr>
          <p:cNvPr id="269" name="Google Shape;269;p14"/>
          <p:cNvPicPr preferRelativeResize="0"/>
          <p:nvPr/>
        </p:nvPicPr>
        <p:blipFill rotWithShape="1">
          <a:blip r:embed="rId4">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9"/>
                                        </p:tgtEl>
                                        <p:attrNameLst>
                                          <p:attrName>style.visibility</p:attrName>
                                        </p:attrNameLst>
                                      </p:cBhvr>
                                      <p:to>
                                        <p:strVal val="visible"/>
                                      </p:to>
                                    </p:set>
                                    <p:animEffect transition="in" filter="fade">
                                      <p:cBhvr>
                                        <p:cTn id="7" dur="1"/>
                                        <p:tgtEl>
                                          <p:spTgt spid="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15" descr="A hand holding a yellow and black cable&#10;&#10;Description automatically generated"/>
          <p:cNvPicPr preferRelativeResize="0"/>
          <p:nvPr/>
        </p:nvPicPr>
        <p:blipFill rotWithShape="1">
          <a:blip r:embed="rId3">
            <a:alphaModFix/>
          </a:blip>
          <a:srcRect/>
          <a:stretch/>
        </p:blipFill>
        <p:spPr>
          <a:xfrm>
            <a:off x="1223720" y="1727324"/>
            <a:ext cx="4495800" cy="4381500"/>
          </a:xfrm>
          <a:prstGeom prst="rect">
            <a:avLst/>
          </a:prstGeom>
          <a:noFill/>
          <a:ln>
            <a:noFill/>
          </a:ln>
        </p:spPr>
      </p:pic>
      <p:pic>
        <p:nvPicPr>
          <p:cNvPr id="275" name="Google Shape;275;p15" descr="A group of yellow and blue objects on grass&#10;&#10;Description automatically generated with medium confidence"/>
          <p:cNvPicPr preferRelativeResize="0"/>
          <p:nvPr/>
        </p:nvPicPr>
        <p:blipFill rotWithShape="1">
          <a:blip r:embed="rId4">
            <a:alphaModFix/>
          </a:blip>
          <a:srcRect/>
          <a:stretch/>
        </p:blipFill>
        <p:spPr>
          <a:xfrm>
            <a:off x="6611278" y="1467405"/>
            <a:ext cx="4166542" cy="5149313"/>
          </a:xfrm>
          <a:prstGeom prst="rect">
            <a:avLst/>
          </a:prstGeom>
          <a:noFill/>
          <a:ln>
            <a:noFill/>
          </a:ln>
        </p:spPr>
      </p:pic>
      <p:sp>
        <p:nvSpPr>
          <p:cNvPr id="276" name="Google Shape;276;p15"/>
          <p:cNvSpPr txBox="1"/>
          <p:nvPr/>
        </p:nvSpPr>
        <p:spPr>
          <a:xfrm>
            <a:off x="3029919" y="3248208"/>
            <a:ext cx="61528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a:solidFill>
                  <a:srgbClr val="000000"/>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277" name="Google Shape;277;p15"/>
          <p:cNvSpPr/>
          <p:nvPr/>
        </p:nvSpPr>
        <p:spPr>
          <a:xfrm>
            <a:off x="3908944" y="2037290"/>
            <a:ext cx="2187056" cy="2158440"/>
          </a:xfrm>
          <a:prstGeom prst="ellipse">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Arial"/>
              <a:ea typeface="Arial"/>
              <a:cs typeface="Arial"/>
              <a:sym typeface="Arial"/>
            </a:endParaRPr>
          </a:p>
        </p:txBody>
      </p:sp>
      <p:cxnSp>
        <p:nvCxnSpPr>
          <p:cNvPr id="278" name="Google Shape;278;p15"/>
          <p:cNvCxnSpPr>
            <a:stCxn id="277" idx="6"/>
          </p:cNvCxnSpPr>
          <p:nvPr/>
        </p:nvCxnSpPr>
        <p:spPr>
          <a:xfrm>
            <a:off x="6096000" y="3116510"/>
            <a:ext cx="1018800" cy="400800"/>
          </a:xfrm>
          <a:prstGeom prst="straightConnector1">
            <a:avLst/>
          </a:prstGeom>
          <a:noFill/>
          <a:ln w="76200" cap="flat" cmpd="sng">
            <a:solidFill>
              <a:schemeClr val="dk1"/>
            </a:solidFill>
            <a:prstDash val="solid"/>
            <a:round/>
            <a:headEnd type="none" w="sm" len="sm"/>
            <a:tailEnd type="triangle" w="med" len="med"/>
          </a:ln>
        </p:spPr>
      </p:cxnSp>
      <p:sp>
        <p:nvSpPr>
          <p:cNvPr id="279" name="Google Shape;279;p15"/>
          <p:cNvSpPr/>
          <p:nvPr/>
        </p:nvSpPr>
        <p:spPr>
          <a:xfrm>
            <a:off x="7131479" y="3363512"/>
            <a:ext cx="546538" cy="522253"/>
          </a:xfrm>
          <a:prstGeom prst="ellipse">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0" name="Google Shape;280;p15"/>
          <p:cNvSpPr/>
          <p:nvPr/>
        </p:nvSpPr>
        <p:spPr>
          <a:xfrm>
            <a:off x="8606351" y="3136594"/>
            <a:ext cx="1568016" cy="1498340"/>
          </a:xfrm>
          <a:prstGeom prst="ellipse">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 name="Google Shape;281;p15"/>
          <p:cNvSpPr txBox="1"/>
          <p:nvPr/>
        </p:nvSpPr>
        <p:spPr>
          <a:xfrm>
            <a:off x="9847617" y="3811228"/>
            <a:ext cx="888981" cy="461665"/>
          </a:xfrm>
          <a:prstGeom prst="rect">
            <a:avLst/>
          </a:prstGeom>
          <a:solidFill>
            <a:schemeClr val="lt1"/>
          </a:solidFill>
          <a:ln>
            <a:noFill/>
          </a:ln>
        </p:spPr>
        <p:txBody>
          <a:bodyPr spcFirstLastPara="1" wrap="square" lIns="91425" tIns="45700" rIns="91425" bIns="45700" anchor="ctr" anchorCtr="0">
            <a:spAutoFit/>
          </a:bodyPr>
          <a:lstStyle/>
          <a:p>
            <a:pPr marL="0" marR="0" lvl="0" indent="0" algn="ctr" rtl="0">
              <a:spcBef>
                <a:spcPts val="0"/>
              </a:spcBef>
              <a:spcAft>
                <a:spcPts val="0"/>
              </a:spcAft>
              <a:buClr>
                <a:srgbClr val="000000"/>
              </a:buClr>
              <a:buSzPts val="1200"/>
              <a:buFont typeface="Calibri"/>
              <a:buNone/>
            </a:pPr>
            <a:r>
              <a:rPr lang="en-US" sz="1200" b="1" i="0" u="none" strike="noStrike">
                <a:solidFill>
                  <a:srgbClr val="000000"/>
                </a:solidFill>
                <a:latin typeface="Calibri"/>
                <a:ea typeface="Calibri"/>
                <a:cs typeface="Calibri"/>
                <a:sym typeface="Calibri"/>
              </a:rPr>
              <a:t>Resistivity Meter</a:t>
            </a:r>
            <a:endParaRPr sz="1800">
              <a:solidFill>
                <a:schemeClr val="dk1"/>
              </a:solidFill>
              <a:latin typeface="Arial"/>
              <a:ea typeface="Arial"/>
              <a:cs typeface="Arial"/>
              <a:sym typeface="Arial"/>
            </a:endParaRPr>
          </a:p>
        </p:txBody>
      </p:sp>
      <p:sp>
        <p:nvSpPr>
          <p:cNvPr id="282" name="Google Shape;282;p15"/>
          <p:cNvSpPr txBox="1"/>
          <p:nvPr/>
        </p:nvSpPr>
        <p:spPr>
          <a:xfrm>
            <a:off x="9390359" y="5456549"/>
            <a:ext cx="1121494" cy="338554"/>
          </a:xfrm>
          <a:prstGeom prst="rect">
            <a:avLst/>
          </a:prstGeom>
          <a:solidFill>
            <a:schemeClr val="lt1"/>
          </a:solidFill>
          <a:ln>
            <a:noFill/>
          </a:ln>
        </p:spPr>
        <p:txBody>
          <a:bodyPr spcFirstLastPara="1" wrap="square" lIns="91425" tIns="45700" rIns="91425" bIns="45700" anchor="ctr" anchorCtr="0">
            <a:spAutoFit/>
          </a:bodyPr>
          <a:lstStyle/>
          <a:p>
            <a:pPr marL="0" marR="0" lvl="0" indent="0" algn="ctr" rtl="0">
              <a:spcBef>
                <a:spcPts val="0"/>
              </a:spcBef>
              <a:spcAft>
                <a:spcPts val="0"/>
              </a:spcAft>
              <a:buClr>
                <a:srgbClr val="000000"/>
              </a:buClr>
              <a:buSzPts val="1600"/>
              <a:buFont typeface="Calibri"/>
              <a:buNone/>
            </a:pPr>
            <a:r>
              <a:rPr lang="en-US" sz="1600" b="1" i="0" u="none" strike="noStrike">
                <a:solidFill>
                  <a:srgbClr val="000000"/>
                </a:solidFill>
                <a:latin typeface="Calibri"/>
                <a:ea typeface="Calibri"/>
                <a:cs typeface="Calibri"/>
                <a:sym typeface="Calibri"/>
              </a:rPr>
              <a:t>Switchbox</a:t>
            </a:r>
            <a:endParaRPr sz="2400">
              <a:solidFill>
                <a:schemeClr val="dk1"/>
              </a:solidFill>
              <a:latin typeface="Arial"/>
              <a:ea typeface="Arial"/>
              <a:cs typeface="Arial"/>
              <a:sym typeface="Arial"/>
            </a:endParaRPr>
          </a:p>
        </p:txBody>
      </p:sp>
      <p:sp>
        <p:nvSpPr>
          <p:cNvPr id="283" name="Google Shape;283;p15"/>
          <p:cNvSpPr txBox="1"/>
          <p:nvPr/>
        </p:nvSpPr>
        <p:spPr>
          <a:xfrm>
            <a:off x="399236" y="788872"/>
            <a:ext cx="977513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3200"/>
              <a:buFont typeface="Arial"/>
              <a:buNone/>
            </a:pPr>
            <a:r>
              <a:rPr lang="en-US" sz="3200" b="1">
                <a:solidFill>
                  <a:srgbClr val="000000"/>
                </a:solidFill>
                <a:latin typeface="Arial"/>
                <a:ea typeface="Arial"/>
                <a:cs typeface="Arial"/>
                <a:sym typeface="Arial"/>
              </a:rPr>
              <a:t>Resistivity surveying equipment</a:t>
            </a:r>
            <a:endParaRPr sz="1800">
              <a:solidFill>
                <a:schemeClr val="dk1"/>
              </a:solidFill>
              <a:latin typeface="Arial"/>
              <a:ea typeface="Arial"/>
              <a:cs typeface="Arial"/>
              <a:sym typeface="Arial"/>
            </a:endParaRPr>
          </a:p>
        </p:txBody>
      </p:sp>
      <p:sp>
        <p:nvSpPr>
          <p:cNvPr id="284" name="Google Shape;284;p15"/>
          <p:cNvSpPr txBox="1"/>
          <p:nvPr/>
        </p:nvSpPr>
        <p:spPr>
          <a:xfrm>
            <a:off x="1590219" y="6195829"/>
            <a:ext cx="376280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Electrodes and cables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16" descr="A person standing on top of a grass covered field&#10;&#10;Description automatically generated"/>
          <p:cNvPicPr preferRelativeResize="0"/>
          <p:nvPr/>
        </p:nvPicPr>
        <p:blipFill rotWithShape="1">
          <a:blip r:embed="rId3">
            <a:alphaModFix/>
          </a:blip>
          <a:srcRect/>
          <a:stretch/>
        </p:blipFill>
        <p:spPr>
          <a:xfrm>
            <a:off x="1803746" y="613775"/>
            <a:ext cx="8325633" cy="6244225"/>
          </a:xfrm>
          <a:prstGeom prst="rect">
            <a:avLst/>
          </a:prstGeom>
          <a:noFill/>
          <a:ln>
            <a:noFill/>
          </a:ln>
        </p:spPr>
      </p:pic>
      <p:sp>
        <p:nvSpPr>
          <p:cNvPr id="290" name="Google Shape;290;p16"/>
          <p:cNvSpPr txBox="1"/>
          <p:nvPr/>
        </p:nvSpPr>
        <p:spPr>
          <a:xfrm>
            <a:off x="5937337" y="5862181"/>
            <a:ext cx="276229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resistivity system (heavy)</a:t>
            </a:r>
            <a:endParaRPr/>
          </a:p>
        </p:txBody>
      </p:sp>
      <p:sp>
        <p:nvSpPr>
          <p:cNvPr id="291" name="Google Shape;291;p16"/>
          <p:cNvSpPr txBox="1"/>
          <p:nvPr/>
        </p:nvSpPr>
        <p:spPr>
          <a:xfrm>
            <a:off x="1803746" y="3244334"/>
            <a:ext cx="20826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electrodes (heavy)</a:t>
            </a:r>
            <a:endParaRPr/>
          </a:p>
        </p:txBody>
      </p:sp>
      <p:sp>
        <p:nvSpPr>
          <p:cNvPr id="292" name="Google Shape;292;p16"/>
          <p:cNvSpPr txBox="1"/>
          <p:nvPr/>
        </p:nvSpPr>
        <p:spPr>
          <a:xfrm>
            <a:off x="7575830" y="3244334"/>
            <a:ext cx="168507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cables (heavy)</a:t>
            </a:r>
            <a:endParaRPr/>
          </a:p>
        </p:txBody>
      </p:sp>
      <p:cxnSp>
        <p:nvCxnSpPr>
          <p:cNvPr id="293" name="Google Shape;293;p16"/>
          <p:cNvCxnSpPr>
            <a:stCxn id="290" idx="1"/>
          </p:cNvCxnSpPr>
          <p:nvPr/>
        </p:nvCxnSpPr>
        <p:spPr>
          <a:xfrm rot="10800000">
            <a:off x="5286037" y="6046847"/>
            <a:ext cx="651300" cy="0"/>
          </a:xfrm>
          <a:prstGeom prst="straightConnector1">
            <a:avLst/>
          </a:prstGeom>
          <a:noFill/>
          <a:ln w="38100" cap="flat" cmpd="sng">
            <a:solidFill>
              <a:schemeClr val="lt1"/>
            </a:solidFill>
            <a:prstDash val="solid"/>
            <a:round/>
            <a:headEnd type="none" w="sm" len="sm"/>
            <a:tailEnd type="triangle" w="med" len="med"/>
          </a:ln>
        </p:spPr>
      </p:cxnSp>
      <p:cxnSp>
        <p:nvCxnSpPr>
          <p:cNvPr id="294" name="Google Shape;294;p16"/>
          <p:cNvCxnSpPr/>
          <p:nvPr/>
        </p:nvCxnSpPr>
        <p:spPr>
          <a:xfrm rot="10800000">
            <a:off x="7127310" y="3244334"/>
            <a:ext cx="468835" cy="208581"/>
          </a:xfrm>
          <a:prstGeom prst="straightConnector1">
            <a:avLst/>
          </a:prstGeom>
          <a:noFill/>
          <a:ln w="38100" cap="flat" cmpd="sng">
            <a:solidFill>
              <a:schemeClr val="lt1"/>
            </a:solidFill>
            <a:prstDash val="solid"/>
            <a:round/>
            <a:headEnd type="none" w="sm" len="sm"/>
            <a:tailEnd type="triangle" w="med" len="med"/>
          </a:ln>
        </p:spPr>
      </p:cxnSp>
      <p:cxnSp>
        <p:nvCxnSpPr>
          <p:cNvPr id="295" name="Google Shape;295;p16"/>
          <p:cNvCxnSpPr/>
          <p:nvPr/>
        </p:nvCxnSpPr>
        <p:spPr>
          <a:xfrm>
            <a:off x="3033387" y="3613666"/>
            <a:ext cx="686843" cy="122221"/>
          </a:xfrm>
          <a:prstGeom prst="straightConnector1">
            <a:avLst/>
          </a:prstGeom>
          <a:noFill/>
          <a:ln w="38100" cap="flat" cmpd="sng">
            <a:solidFill>
              <a:schemeClr val="lt1"/>
            </a:solidFill>
            <a:prstDash val="solid"/>
            <a:round/>
            <a:headEnd type="none" w="sm" len="sm"/>
            <a:tailEnd type="triangle" w="med" len="med"/>
          </a:ln>
        </p:spPr>
      </p:cxnSp>
      <p:sp>
        <p:nvSpPr>
          <p:cNvPr id="296" name="Google Shape;296;p16"/>
          <p:cNvSpPr txBox="1"/>
          <p:nvPr/>
        </p:nvSpPr>
        <p:spPr>
          <a:xfrm>
            <a:off x="6442151" y="573458"/>
            <a:ext cx="368722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The outbound journey</a:t>
            </a:r>
            <a:endParaRPr/>
          </a:p>
        </p:txBody>
      </p:sp>
      <p:pic>
        <p:nvPicPr>
          <p:cNvPr id="297" name="Google Shape;297;p16"/>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298" name="Google Shape;298;p16"/>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8"/>
                                        </p:tgtEl>
                                        <p:attrNameLst>
                                          <p:attrName>style.visibility</p:attrName>
                                        </p:attrNameLst>
                                      </p:cBhvr>
                                      <p:to>
                                        <p:strVal val="visible"/>
                                      </p:to>
                                    </p:set>
                                    <p:animEffect transition="in" filter="fade">
                                      <p:cBhvr>
                                        <p:cTn id="7" dur="1"/>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grpSp>
        <p:nvGrpSpPr>
          <p:cNvPr id="304" name="Google Shape;304;p17"/>
          <p:cNvGrpSpPr/>
          <p:nvPr/>
        </p:nvGrpSpPr>
        <p:grpSpPr>
          <a:xfrm>
            <a:off x="1801368" y="615872"/>
            <a:ext cx="8327136" cy="6245352"/>
            <a:chOff x="1775598" y="427982"/>
            <a:chExt cx="8327136" cy="6245352"/>
          </a:xfrm>
        </p:grpSpPr>
        <p:pic>
          <p:nvPicPr>
            <p:cNvPr id="305" name="Google Shape;305;p17" descr="A close up of a dry grass field&#10;&#10;Description automatically generated"/>
            <p:cNvPicPr preferRelativeResize="0"/>
            <p:nvPr/>
          </p:nvPicPr>
          <p:blipFill rotWithShape="1">
            <a:blip r:embed="rId3">
              <a:alphaModFix/>
            </a:blip>
            <a:srcRect/>
            <a:stretch/>
          </p:blipFill>
          <p:spPr>
            <a:xfrm>
              <a:off x="1775598" y="427982"/>
              <a:ext cx="8327136" cy="6245352"/>
            </a:xfrm>
            <a:prstGeom prst="rect">
              <a:avLst/>
            </a:prstGeom>
            <a:noFill/>
            <a:ln>
              <a:noFill/>
            </a:ln>
          </p:spPr>
        </p:pic>
        <p:sp>
          <p:nvSpPr>
            <p:cNvPr id="306" name="Google Shape;306;p17"/>
            <p:cNvSpPr txBox="1"/>
            <p:nvPr/>
          </p:nvSpPr>
          <p:spPr>
            <a:xfrm>
              <a:off x="6896881" y="427982"/>
              <a:ext cx="310533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Laying out the line</a:t>
              </a:r>
              <a:endParaRPr/>
            </a:p>
          </p:txBody>
        </p:sp>
        <p:sp>
          <p:nvSpPr>
            <p:cNvPr id="307" name="Google Shape;307;p17"/>
            <p:cNvSpPr txBox="1"/>
            <p:nvPr/>
          </p:nvSpPr>
          <p:spPr>
            <a:xfrm>
              <a:off x="3645072" y="3327204"/>
              <a:ext cx="12490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electrodes</a:t>
              </a:r>
              <a:endParaRPr/>
            </a:p>
          </p:txBody>
        </p:sp>
        <p:cxnSp>
          <p:nvCxnSpPr>
            <p:cNvPr id="308" name="Google Shape;308;p17"/>
            <p:cNvCxnSpPr>
              <a:stCxn id="307" idx="2"/>
            </p:cNvCxnSpPr>
            <p:nvPr/>
          </p:nvCxnSpPr>
          <p:spPr>
            <a:xfrm>
              <a:off x="4269602" y="3696536"/>
              <a:ext cx="960900" cy="266400"/>
            </a:xfrm>
            <a:prstGeom prst="straightConnector1">
              <a:avLst/>
            </a:prstGeom>
            <a:noFill/>
            <a:ln w="38100" cap="flat" cmpd="sng">
              <a:solidFill>
                <a:schemeClr val="lt1"/>
              </a:solidFill>
              <a:prstDash val="solid"/>
              <a:round/>
              <a:headEnd type="none" w="sm" len="sm"/>
              <a:tailEnd type="triangle" w="med" len="med"/>
            </a:ln>
          </p:spPr>
        </p:cxnSp>
        <p:cxnSp>
          <p:nvCxnSpPr>
            <p:cNvPr id="309" name="Google Shape;309;p17"/>
            <p:cNvCxnSpPr/>
            <p:nvPr/>
          </p:nvCxnSpPr>
          <p:spPr>
            <a:xfrm flipH="1">
              <a:off x="3832964" y="3732110"/>
              <a:ext cx="436638" cy="1265775"/>
            </a:xfrm>
            <a:prstGeom prst="straightConnector1">
              <a:avLst/>
            </a:prstGeom>
            <a:noFill/>
            <a:ln w="38100" cap="flat" cmpd="sng">
              <a:solidFill>
                <a:schemeClr val="lt1"/>
              </a:solidFill>
              <a:prstDash val="solid"/>
              <a:round/>
              <a:headEnd type="none" w="sm" len="sm"/>
              <a:tailEnd type="triangle" w="med" len="med"/>
            </a:ln>
          </p:spPr>
        </p:cxnSp>
        <p:sp>
          <p:nvSpPr>
            <p:cNvPr id="310" name="Google Shape;310;p17"/>
            <p:cNvSpPr/>
            <p:nvPr/>
          </p:nvSpPr>
          <p:spPr>
            <a:xfrm>
              <a:off x="3475088" y="4928992"/>
              <a:ext cx="663879" cy="676405"/>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1" name="Google Shape;311;p17"/>
            <p:cNvSpPr/>
            <p:nvPr/>
          </p:nvSpPr>
          <p:spPr>
            <a:xfrm>
              <a:off x="5230562" y="3919990"/>
              <a:ext cx="583344" cy="545209"/>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2" name="Google Shape;312;p17"/>
            <p:cNvSpPr/>
            <p:nvPr/>
          </p:nvSpPr>
          <p:spPr>
            <a:xfrm>
              <a:off x="6712784" y="3106964"/>
              <a:ext cx="368194" cy="369332"/>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13" name="Google Shape;313;p17"/>
            <p:cNvCxnSpPr>
              <a:endCxn id="312" idx="2"/>
            </p:cNvCxnSpPr>
            <p:nvPr/>
          </p:nvCxnSpPr>
          <p:spPr>
            <a:xfrm rot="10800000" flipH="1">
              <a:off x="4269584" y="3291630"/>
              <a:ext cx="2443200" cy="412500"/>
            </a:xfrm>
            <a:prstGeom prst="straightConnector1">
              <a:avLst/>
            </a:prstGeom>
            <a:noFill/>
            <a:ln w="38100" cap="flat" cmpd="sng">
              <a:solidFill>
                <a:schemeClr val="lt1"/>
              </a:solidFill>
              <a:prstDash val="solid"/>
              <a:round/>
              <a:headEnd type="none" w="sm" len="sm"/>
              <a:tailEnd type="triangle" w="med" len="med"/>
            </a:ln>
          </p:spPr>
        </p:cxnSp>
      </p:grpSp>
      <p:sp>
        <p:nvSpPr>
          <p:cNvPr id="314" name="Google Shape;314;p17"/>
          <p:cNvSpPr txBox="1"/>
          <p:nvPr/>
        </p:nvSpPr>
        <p:spPr>
          <a:xfrm>
            <a:off x="6096000" y="1506100"/>
            <a:ext cx="149271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Line workers</a:t>
            </a:r>
            <a:endParaRPr/>
          </a:p>
        </p:txBody>
      </p:sp>
      <p:pic>
        <p:nvPicPr>
          <p:cNvPr id="315" name="Google Shape;315;p17"/>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316" name="Google Shape;316;p17"/>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1"/>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p18" descr="A close up of a dry grass field&#10;&#10;Description automatically generated"/>
          <p:cNvPicPr preferRelativeResize="0"/>
          <p:nvPr/>
        </p:nvPicPr>
        <p:blipFill rotWithShape="1">
          <a:blip r:embed="rId3">
            <a:alphaModFix/>
          </a:blip>
          <a:srcRect/>
          <a:stretch/>
        </p:blipFill>
        <p:spPr>
          <a:xfrm>
            <a:off x="1801368" y="612648"/>
            <a:ext cx="8327136" cy="6245352"/>
          </a:xfrm>
          <a:prstGeom prst="rect">
            <a:avLst/>
          </a:prstGeom>
          <a:noFill/>
          <a:ln>
            <a:noFill/>
          </a:ln>
        </p:spPr>
      </p:pic>
      <p:sp>
        <p:nvSpPr>
          <p:cNvPr id="323" name="Google Shape;323;p18"/>
          <p:cNvSpPr txBox="1"/>
          <p:nvPr/>
        </p:nvSpPr>
        <p:spPr>
          <a:xfrm>
            <a:off x="1918248" y="889348"/>
            <a:ext cx="4920963" cy="923330"/>
          </a:xfrm>
          <a:prstGeom prst="rect">
            <a:avLst/>
          </a:prstGeom>
          <a:noFill/>
          <a:ln w="19050"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96 electrodes spaced 1.5 m apart</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Line length: 142.5 m</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Time to setup: 1 hr and 30 mins with team of 5</a:t>
            </a:r>
            <a:endParaRPr/>
          </a:p>
        </p:txBody>
      </p:sp>
      <p:cxnSp>
        <p:nvCxnSpPr>
          <p:cNvPr id="324" name="Google Shape;324;p18"/>
          <p:cNvCxnSpPr/>
          <p:nvPr/>
        </p:nvCxnSpPr>
        <p:spPr>
          <a:xfrm rot="10800000">
            <a:off x="6839211" y="3735324"/>
            <a:ext cx="2116899" cy="3122676"/>
          </a:xfrm>
          <a:prstGeom prst="straightConnector1">
            <a:avLst/>
          </a:prstGeom>
          <a:noFill/>
          <a:ln w="19050" cap="flat" cmpd="sng">
            <a:solidFill>
              <a:schemeClr val="lt1"/>
            </a:solidFill>
            <a:prstDash val="dashDot"/>
            <a:round/>
            <a:headEnd type="none" w="sm" len="sm"/>
            <a:tailEnd type="none" w="sm" len="sm"/>
          </a:ln>
        </p:spPr>
      </p:cxnSp>
      <p:sp>
        <p:nvSpPr>
          <p:cNvPr id="325" name="Google Shape;325;p18"/>
          <p:cNvSpPr txBox="1"/>
          <p:nvPr/>
        </p:nvSpPr>
        <p:spPr>
          <a:xfrm>
            <a:off x="7532922" y="3365992"/>
            <a:ext cx="259558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Completed line (part of)</a:t>
            </a:r>
            <a:endParaRPr/>
          </a:p>
        </p:txBody>
      </p:sp>
      <p:cxnSp>
        <p:nvCxnSpPr>
          <p:cNvPr id="326" name="Google Shape;326;p18"/>
          <p:cNvCxnSpPr/>
          <p:nvPr/>
        </p:nvCxnSpPr>
        <p:spPr>
          <a:xfrm flipH="1">
            <a:off x="7532922" y="3735324"/>
            <a:ext cx="1535922" cy="940108"/>
          </a:xfrm>
          <a:prstGeom prst="straightConnector1">
            <a:avLst/>
          </a:prstGeom>
          <a:noFill/>
          <a:ln w="9525" cap="flat" cmpd="sng">
            <a:solidFill>
              <a:schemeClr val="lt1"/>
            </a:solidFill>
            <a:prstDash val="solid"/>
            <a:round/>
            <a:headEnd type="none" w="sm" len="sm"/>
            <a:tailEnd type="triangle" w="med" len="med"/>
          </a:ln>
        </p:spPr>
      </p:cxnSp>
      <p:pic>
        <p:nvPicPr>
          <p:cNvPr id="327" name="Google Shape;327;p18"/>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328" name="Google Shape;328;p18"/>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8"/>
                                        </p:tgtEl>
                                        <p:attrNameLst>
                                          <p:attrName>style.visibility</p:attrName>
                                        </p:attrNameLst>
                                      </p:cBhvr>
                                      <p:to>
                                        <p:strVal val="visible"/>
                                      </p:to>
                                    </p:set>
                                    <p:animEffect transition="in" filter="fade">
                                      <p:cBhvr>
                                        <p:cTn id="7" dur="1"/>
                                        <p:tgtEl>
                                          <p:spTgt spid="3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19" descr="A couple of people that are standing in the grass&#10;&#10;Description automatically generated"/>
          <p:cNvPicPr preferRelativeResize="0"/>
          <p:nvPr/>
        </p:nvPicPr>
        <p:blipFill rotWithShape="1">
          <a:blip r:embed="rId3">
            <a:alphaModFix/>
          </a:blip>
          <a:srcRect/>
          <a:stretch/>
        </p:blipFill>
        <p:spPr>
          <a:xfrm>
            <a:off x="1801368" y="612648"/>
            <a:ext cx="8327136" cy="6245352"/>
          </a:xfrm>
          <a:prstGeom prst="rect">
            <a:avLst/>
          </a:prstGeom>
          <a:noFill/>
          <a:ln>
            <a:noFill/>
          </a:ln>
        </p:spPr>
      </p:pic>
      <p:sp>
        <p:nvSpPr>
          <p:cNvPr id="335" name="Google Shape;335;p19"/>
          <p:cNvSpPr txBox="1"/>
          <p:nvPr/>
        </p:nvSpPr>
        <p:spPr>
          <a:xfrm>
            <a:off x="5427333" y="6211669"/>
            <a:ext cx="480137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Contact resistance check</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Voltage and current levels (change settings?)</a:t>
            </a:r>
            <a:endParaRPr/>
          </a:p>
        </p:txBody>
      </p:sp>
      <p:sp>
        <p:nvSpPr>
          <p:cNvPr id="336" name="Google Shape;336;p19"/>
          <p:cNvSpPr txBox="1"/>
          <p:nvPr/>
        </p:nvSpPr>
        <p:spPr>
          <a:xfrm>
            <a:off x="7528112" y="612648"/>
            <a:ext cx="26003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System checks</a:t>
            </a:r>
            <a:endParaRPr/>
          </a:p>
        </p:txBody>
      </p:sp>
      <p:pic>
        <p:nvPicPr>
          <p:cNvPr id="337" name="Google Shape;337;p19"/>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338" name="Google Shape;338;p19"/>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8"/>
                                        </p:tgtEl>
                                        <p:attrNameLst>
                                          <p:attrName>style.visibility</p:attrName>
                                        </p:attrNameLst>
                                      </p:cBhvr>
                                      <p:to>
                                        <p:strVal val="visible"/>
                                      </p:to>
                                    </p:set>
                                    <p:animEffect transition="in" filter="fade">
                                      <p:cBhvr>
                                        <p:cTn id="7" dur="1"/>
                                        <p:tgtEl>
                                          <p:spTgt spid="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2"/>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Introduction to the module</a:t>
            </a:r>
            <a:endParaRPr/>
          </a:p>
        </p:txBody>
      </p:sp>
      <p:pic>
        <p:nvPicPr>
          <p:cNvPr id="77" name="Google Shape;77;p2" descr="A group of people standing in a river&#10;&#10;Description automatically generated"/>
          <p:cNvPicPr preferRelativeResize="0"/>
          <p:nvPr/>
        </p:nvPicPr>
        <p:blipFill rotWithShape="1">
          <a:blip r:embed="rId3">
            <a:alphaModFix/>
          </a:blip>
          <a:srcRect/>
          <a:stretch/>
        </p:blipFill>
        <p:spPr>
          <a:xfrm rot="10800000">
            <a:off x="5531193" y="1709994"/>
            <a:ext cx="6051207" cy="4538405"/>
          </a:xfrm>
          <a:prstGeom prst="rect">
            <a:avLst/>
          </a:prstGeom>
          <a:noFill/>
          <a:ln>
            <a:noFill/>
          </a:ln>
        </p:spPr>
      </p:pic>
      <p:pic>
        <p:nvPicPr>
          <p:cNvPr id="78" name="Google Shape;78;p2" descr="A close up of a plant&#10;&#10;Description automatically generated"/>
          <p:cNvPicPr preferRelativeResize="0"/>
          <p:nvPr/>
        </p:nvPicPr>
        <p:blipFill rotWithShape="1">
          <a:blip r:embed="rId4">
            <a:alphaModFix/>
          </a:blip>
          <a:srcRect/>
          <a:stretch/>
        </p:blipFill>
        <p:spPr>
          <a:xfrm>
            <a:off x="966592" y="2672406"/>
            <a:ext cx="4016428" cy="3012321"/>
          </a:xfrm>
          <a:prstGeom prst="rect">
            <a:avLst/>
          </a:prstGeom>
          <a:noFill/>
          <a:ln>
            <a:noFill/>
          </a:ln>
        </p:spPr>
      </p:pic>
      <p:sp>
        <p:nvSpPr>
          <p:cNvPr id="79" name="Google Shape;79;p2"/>
          <p:cNvSpPr txBox="1"/>
          <p:nvPr/>
        </p:nvSpPr>
        <p:spPr>
          <a:xfrm>
            <a:off x="463463" y="6248399"/>
            <a:ext cx="56861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Arial"/>
                <a:ea typeface="Arial"/>
                <a:cs typeface="Arial"/>
                <a:sym typeface="Arial"/>
              </a:rPr>
              <a:t>Persistence and distribution of salinity tolerant plants?</a:t>
            </a:r>
            <a:endParaRPr/>
          </a:p>
        </p:txBody>
      </p:sp>
      <p:sp>
        <p:nvSpPr>
          <p:cNvPr id="80" name="Google Shape;80;p2"/>
          <p:cNvSpPr txBox="1"/>
          <p:nvPr/>
        </p:nvSpPr>
        <p:spPr>
          <a:xfrm>
            <a:off x="5531193" y="1218280"/>
            <a:ext cx="27462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Harrier Meadow</a:t>
            </a:r>
            <a:endParaRPr/>
          </a:p>
        </p:txBody>
      </p:sp>
      <p:sp>
        <p:nvSpPr>
          <p:cNvPr id="81" name="Google Shape;81;p2"/>
          <p:cNvSpPr txBox="1"/>
          <p:nvPr/>
        </p:nvSpPr>
        <p:spPr>
          <a:xfrm>
            <a:off x="966592" y="1709994"/>
            <a:ext cx="219322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a:solidFill>
                  <a:schemeClr val="dk1"/>
                </a:solidFill>
                <a:latin typeface="Arial"/>
                <a:ea typeface="Arial"/>
                <a:cs typeface="Arial"/>
                <a:sym typeface="Arial"/>
              </a:rPr>
              <a:t>From Unit 1</a:t>
            </a:r>
            <a:endParaRPr/>
          </a:p>
        </p:txBody>
      </p:sp>
      <p:pic>
        <p:nvPicPr>
          <p:cNvPr id="82" name="Google Shape;82;p2"/>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grpSp>
        <p:nvGrpSpPr>
          <p:cNvPr id="344" name="Google Shape;344;p20"/>
          <p:cNvGrpSpPr/>
          <p:nvPr/>
        </p:nvGrpSpPr>
        <p:grpSpPr>
          <a:xfrm>
            <a:off x="1801368" y="612648"/>
            <a:ext cx="8327136" cy="6245352"/>
            <a:chOff x="1498196" y="462336"/>
            <a:chExt cx="8327136" cy="6245352"/>
          </a:xfrm>
        </p:grpSpPr>
        <p:pic>
          <p:nvPicPr>
            <p:cNvPr id="345" name="Google Shape;345;p20" descr="A group of people standing on top of a dirt field&#10;&#10;Description automatically generated"/>
            <p:cNvPicPr preferRelativeResize="0"/>
            <p:nvPr/>
          </p:nvPicPr>
          <p:blipFill rotWithShape="1">
            <a:blip r:embed="rId3">
              <a:alphaModFix/>
            </a:blip>
            <a:srcRect/>
            <a:stretch/>
          </p:blipFill>
          <p:spPr>
            <a:xfrm>
              <a:off x="1498196" y="462336"/>
              <a:ext cx="8327136" cy="6245352"/>
            </a:xfrm>
            <a:prstGeom prst="rect">
              <a:avLst/>
            </a:prstGeom>
            <a:noFill/>
            <a:ln>
              <a:noFill/>
            </a:ln>
          </p:spPr>
        </p:pic>
        <p:sp>
          <p:nvSpPr>
            <p:cNvPr id="346" name="Google Shape;346;p20"/>
            <p:cNvSpPr/>
            <p:nvPr/>
          </p:nvSpPr>
          <p:spPr>
            <a:xfrm>
              <a:off x="4997884" y="2016690"/>
              <a:ext cx="1290181" cy="875695"/>
            </a:xfrm>
            <a:prstGeom prst="wedgeEllipseCallout">
              <a:avLst>
                <a:gd name="adj1" fmla="val -20833"/>
                <a:gd name="adj2" fmla="val 62500"/>
              </a:avLst>
            </a:prstGeom>
            <a:solidFill>
              <a:schemeClr val="accent1"/>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lt1"/>
                  </a:solidFill>
                  <a:latin typeface="Arial"/>
                  <a:ea typeface="Arial"/>
                  <a:cs typeface="Arial"/>
                  <a:sym typeface="Arial"/>
                </a:rPr>
                <a:t>It’s not working!!</a:t>
              </a:r>
              <a:endParaRPr/>
            </a:p>
          </p:txBody>
        </p:sp>
        <p:sp>
          <p:nvSpPr>
            <p:cNvPr id="347" name="Google Shape;347;p20"/>
            <p:cNvSpPr/>
            <p:nvPr/>
          </p:nvSpPr>
          <p:spPr>
            <a:xfrm flipH="1">
              <a:off x="3093930" y="1541523"/>
              <a:ext cx="1665961" cy="1501996"/>
            </a:xfrm>
            <a:prstGeom prst="wedgeEllipseCallout">
              <a:avLst>
                <a:gd name="adj1" fmla="val -20833"/>
                <a:gd name="adj2" fmla="val 62500"/>
              </a:avLst>
            </a:prstGeom>
            <a:solidFill>
              <a:schemeClr val="accent1"/>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lt1"/>
                  </a:solidFill>
                  <a:latin typeface="Arial"/>
                  <a:ea typeface="Arial"/>
                  <a:cs typeface="Arial"/>
                  <a:sym typeface="Arial"/>
                </a:rPr>
                <a:t>This electrode isn’t connected!</a:t>
              </a:r>
              <a:endParaRPr/>
            </a:p>
          </p:txBody>
        </p:sp>
        <p:sp>
          <p:nvSpPr>
            <p:cNvPr id="348" name="Google Shape;348;p20"/>
            <p:cNvSpPr/>
            <p:nvPr/>
          </p:nvSpPr>
          <p:spPr>
            <a:xfrm>
              <a:off x="7818328" y="2016689"/>
              <a:ext cx="1290181" cy="875695"/>
            </a:xfrm>
            <a:prstGeom prst="wedgeEllipseCallout">
              <a:avLst>
                <a:gd name="adj1" fmla="val -20833"/>
                <a:gd name="adj2" fmla="val 62500"/>
              </a:avLst>
            </a:prstGeom>
            <a:solidFill>
              <a:schemeClr val="accent1"/>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lt1"/>
                  </a:solidFill>
                  <a:latin typeface="Arial"/>
                  <a:ea typeface="Arial"/>
                  <a:cs typeface="Arial"/>
                  <a:sym typeface="Arial"/>
                </a:rPr>
                <a:t>I’ll fix it!!</a:t>
              </a:r>
              <a:endParaRPr/>
            </a:p>
          </p:txBody>
        </p:sp>
        <p:sp>
          <p:nvSpPr>
            <p:cNvPr id="349" name="Google Shape;349;p20"/>
            <p:cNvSpPr/>
            <p:nvPr/>
          </p:nvSpPr>
          <p:spPr>
            <a:xfrm>
              <a:off x="6187858" y="2520299"/>
              <a:ext cx="1630470" cy="523220"/>
            </a:xfrm>
            <a:prstGeom prst="cloudCallout">
              <a:avLst>
                <a:gd name="adj1" fmla="val -20833"/>
                <a:gd name="adj2" fmla="val 62500"/>
              </a:avLst>
            </a:prstGeom>
            <a:solidFill>
              <a:schemeClr val="accent1"/>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a:solidFill>
                    <a:schemeClr val="lt1"/>
                  </a:solidFill>
                  <a:latin typeface="Arial"/>
                  <a:ea typeface="Arial"/>
                  <a:cs typeface="Arial"/>
                  <a:sym typeface="Arial"/>
                </a:rPr>
                <a:t>Dum-de-dum..</a:t>
              </a:r>
              <a:endParaRPr/>
            </a:p>
          </p:txBody>
        </p:sp>
      </p:grpSp>
      <p:sp>
        <p:nvSpPr>
          <p:cNvPr id="350" name="Google Shape;350;p20"/>
          <p:cNvSpPr txBox="1"/>
          <p:nvPr/>
        </p:nvSpPr>
        <p:spPr>
          <a:xfrm>
            <a:off x="7478008" y="612648"/>
            <a:ext cx="272542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Fixing problems</a:t>
            </a:r>
            <a:endParaRPr/>
          </a:p>
        </p:txBody>
      </p:sp>
      <p:pic>
        <p:nvPicPr>
          <p:cNvPr id="351" name="Google Shape;351;p20"/>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352" name="Google Shape;352;p20"/>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1"/>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21" descr="A group of people that are standing in the grass&#10;&#10;Description automatically generated"/>
          <p:cNvPicPr preferRelativeResize="0"/>
          <p:nvPr/>
        </p:nvPicPr>
        <p:blipFill rotWithShape="1">
          <a:blip r:embed="rId3">
            <a:alphaModFix/>
          </a:blip>
          <a:srcRect/>
          <a:stretch/>
        </p:blipFill>
        <p:spPr>
          <a:xfrm>
            <a:off x="1801368" y="612648"/>
            <a:ext cx="8327136" cy="6245352"/>
          </a:xfrm>
          <a:prstGeom prst="rect">
            <a:avLst/>
          </a:prstGeom>
          <a:noFill/>
          <a:ln>
            <a:noFill/>
          </a:ln>
        </p:spPr>
      </p:pic>
      <p:sp>
        <p:nvSpPr>
          <p:cNvPr id="359" name="Google Shape;359;p21"/>
          <p:cNvSpPr txBox="1"/>
          <p:nvPr/>
        </p:nvSpPr>
        <p:spPr>
          <a:xfrm>
            <a:off x="5079237" y="612648"/>
            <a:ext cx="504926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Waiting for data to be acquired</a:t>
            </a:r>
            <a:endParaRPr/>
          </a:p>
        </p:txBody>
      </p:sp>
      <p:sp>
        <p:nvSpPr>
          <p:cNvPr id="360" name="Google Shape;360;p21"/>
          <p:cNvSpPr txBox="1"/>
          <p:nvPr/>
        </p:nvSpPr>
        <p:spPr>
          <a:xfrm>
            <a:off x="4962356" y="2580362"/>
            <a:ext cx="113364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Expert(?)</a:t>
            </a:r>
            <a:endParaRPr/>
          </a:p>
        </p:txBody>
      </p:sp>
      <p:sp>
        <p:nvSpPr>
          <p:cNvPr id="361" name="Google Shape;361;p21"/>
          <p:cNvSpPr txBox="1"/>
          <p:nvPr/>
        </p:nvSpPr>
        <p:spPr>
          <a:xfrm>
            <a:off x="3382027" y="1411839"/>
            <a:ext cx="204414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Engaged students</a:t>
            </a:r>
            <a:endParaRPr/>
          </a:p>
        </p:txBody>
      </p:sp>
      <p:cxnSp>
        <p:nvCxnSpPr>
          <p:cNvPr id="362" name="Google Shape;362;p21"/>
          <p:cNvCxnSpPr/>
          <p:nvPr/>
        </p:nvCxnSpPr>
        <p:spPr>
          <a:xfrm flipH="1">
            <a:off x="3382027" y="1781171"/>
            <a:ext cx="1022074" cy="460988"/>
          </a:xfrm>
          <a:prstGeom prst="straightConnector1">
            <a:avLst/>
          </a:prstGeom>
          <a:noFill/>
          <a:ln w="9525" cap="flat" cmpd="sng">
            <a:solidFill>
              <a:schemeClr val="lt1"/>
            </a:solidFill>
            <a:prstDash val="solid"/>
            <a:round/>
            <a:headEnd type="none" w="sm" len="sm"/>
            <a:tailEnd type="triangle" w="med" len="med"/>
          </a:ln>
        </p:spPr>
      </p:cxnSp>
      <p:cxnSp>
        <p:nvCxnSpPr>
          <p:cNvPr id="363" name="Google Shape;363;p21"/>
          <p:cNvCxnSpPr>
            <a:stCxn id="361" idx="2"/>
          </p:cNvCxnSpPr>
          <p:nvPr/>
        </p:nvCxnSpPr>
        <p:spPr>
          <a:xfrm flipH="1">
            <a:off x="3595002" y="1781171"/>
            <a:ext cx="809100" cy="984000"/>
          </a:xfrm>
          <a:prstGeom prst="straightConnector1">
            <a:avLst/>
          </a:prstGeom>
          <a:noFill/>
          <a:ln w="9525" cap="flat" cmpd="sng">
            <a:solidFill>
              <a:schemeClr val="lt1"/>
            </a:solidFill>
            <a:prstDash val="solid"/>
            <a:round/>
            <a:headEnd type="none" w="sm" len="sm"/>
            <a:tailEnd type="triangle" w="med" len="med"/>
          </a:ln>
        </p:spPr>
      </p:cxnSp>
      <p:cxnSp>
        <p:nvCxnSpPr>
          <p:cNvPr id="364" name="Google Shape;364;p21"/>
          <p:cNvCxnSpPr/>
          <p:nvPr/>
        </p:nvCxnSpPr>
        <p:spPr>
          <a:xfrm>
            <a:off x="4404102" y="1781171"/>
            <a:ext cx="4589586" cy="1475596"/>
          </a:xfrm>
          <a:prstGeom prst="straightConnector1">
            <a:avLst/>
          </a:prstGeom>
          <a:noFill/>
          <a:ln w="9525" cap="flat" cmpd="sng">
            <a:solidFill>
              <a:schemeClr val="lt1"/>
            </a:solidFill>
            <a:prstDash val="solid"/>
            <a:round/>
            <a:headEnd type="none" w="sm" len="sm"/>
            <a:tailEnd type="triangle" w="med" len="med"/>
          </a:ln>
        </p:spPr>
      </p:cxnSp>
      <p:pic>
        <p:nvPicPr>
          <p:cNvPr id="365" name="Google Shape;365;p21"/>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366" name="Google Shape;366;p21"/>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22" descr="A person standing on a dry grass field&#10;&#10;Description automatically generated"/>
          <p:cNvPicPr preferRelativeResize="0"/>
          <p:nvPr/>
        </p:nvPicPr>
        <p:blipFill rotWithShape="1">
          <a:blip r:embed="rId3">
            <a:alphaModFix/>
          </a:blip>
          <a:srcRect/>
          <a:stretch/>
        </p:blipFill>
        <p:spPr>
          <a:xfrm>
            <a:off x="1801368" y="612648"/>
            <a:ext cx="8327136" cy="6245352"/>
          </a:xfrm>
          <a:prstGeom prst="rect">
            <a:avLst/>
          </a:prstGeom>
          <a:noFill/>
          <a:ln>
            <a:noFill/>
          </a:ln>
        </p:spPr>
      </p:pic>
      <p:sp>
        <p:nvSpPr>
          <p:cNvPr id="372" name="Google Shape;372;p22"/>
          <p:cNvSpPr txBox="1"/>
          <p:nvPr/>
        </p:nvSpPr>
        <p:spPr>
          <a:xfrm>
            <a:off x="6904545" y="612648"/>
            <a:ext cx="322395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Packing up the line</a:t>
            </a:r>
            <a:endParaRPr/>
          </a:p>
        </p:txBody>
      </p:sp>
      <p:pic>
        <p:nvPicPr>
          <p:cNvPr id="373" name="Google Shape;373;p22"/>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374" name="Google Shape;374;p22"/>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4"/>
                                        </p:tgtEl>
                                        <p:attrNameLst>
                                          <p:attrName>style.visibility</p:attrName>
                                        </p:attrNameLst>
                                      </p:cBhvr>
                                      <p:to>
                                        <p:strVal val="visible"/>
                                      </p:to>
                                    </p:set>
                                    <p:animEffect transition="in" filter="fade">
                                      <p:cBhvr>
                                        <p:cTn id="7" dur="1"/>
                                        <p:tgtEl>
                                          <p:spTgt spid="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p23" descr="A group of people standing in a field&#10;&#10;Description automatically generated"/>
          <p:cNvPicPr preferRelativeResize="0"/>
          <p:nvPr/>
        </p:nvPicPr>
        <p:blipFill rotWithShape="1">
          <a:blip r:embed="rId3">
            <a:alphaModFix/>
          </a:blip>
          <a:srcRect/>
          <a:stretch/>
        </p:blipFill>
        <p:spPr>
          <a:xfrm>
            <a:off x="1801368" y="612648"/>
            <a:ext cx="8327136" cy="6245352"/>
          </a:xfrm>
          <a:prstGeom prst="rect">
            <a:avLst/>
          </a:prstGeom>
          <a:noFill/>
          <a:ln>
            <a:noFill/>
          </a:ln>
        </p:spPr>
      </p:pic>
      <p:sp>
        <p:nvSpPr>
          <p:cNvPr id="380" name="Google Shape;380;p23"/>
          <p:cNvSpPr txBox="1"/>
          <p:nvPr/>
        </p:nvSpPr>
        <p:spPr>
          <a:xfrm>
            <a:off x="7733071" y="612648"/>
            <a:ext cx="226536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Return home</a:t>
            </a:r>
            <a:endParaRPr/>
          </a:p>
        </p:txBody>
      </p:sp>
      <p:pic>
        <p:nvPicPr>
          <p:cNvPr id="381" name="Google Shape;381;p23"/>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382" name="Google Shape;382;p23"/>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1"/>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ELECTROMAGNETIC (EM) CONDUCTIVITY MAPPING</a:t>
            </a:r>
            <a:endParaRPr/>
          </a:p>
        </p:txBody>
      </p:sp>
      <p:sp>
        <p:nvSpPr>
          <p:cNvPr id="388" name="Google Shape;388;p2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rgbClr val="5F5F5F"/>
              </a:buClr>
              <a:buSzPts val="2667"/>
              <a:buFont typeface="Arial"/>
              <a:buNone/>
            </a:pPr>
            <a:endParaRPr/>
          </a:p>
        </p:txBody>
      </p:sp>
      <p:pic>
        <p:nvPicPr>
          <p:cNvPr id="389" name="Google Shape;389;p24"/>
          <p:cNvPicPr preferRelativeResize="0"/>
          <p:nvPr/>
        </p:nvPicPr>
        <p:blipFill rotWithShape="1">
          <a:blip r:embed="rId3">
            <a:alphaModFix/>
          </a:blip>
          <a:srcRect/>
          <a:stretch/>
        </p:blipFill>
        <p:spPr>
          <a:xfrm>
            <a:off x="5323562" y="32211"/>
            <a:ext cx="6784931" cy="508869"/>
          </a:xfrm>
          <a:prstGeom prst="rect">
            <a:avLst/>
          </a:prstGeom>
          <a:noFill/>
          <a:ln>
            <a:noFill/>
          </a:ln>
        </p:spPr>
      </p:pic>
      <p:pic>
        <p:nvPicPr>
          <p:cNvPr id="390" name="Google Shape;390;p24"/>
          <p:cNvPicPr preferRelativeResize="0"/>
          <p:nvPr/>
        </p:nvPicPr>
        <p:blipFill rotWithShape="1">
          <a:blip r:embed="rId4">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0"/>
                                        </p:tgtEl>
                                        <p:attrNameLst>
                                          <p:attrName>style.visibility</p:attrName>
                                        </p:attrNameLst>
                                      </p:cBhvr>
                                      <p:to>
                                        <p:strVal val="visible"/>
                                      </p:to>
                                    </p:set>
                                    <p:animEffect transition="in" filter="fade">
                                      <p:cBhvr>
                                        <p:cTn id="7" dur="1"/>
                                        <p:tgtEl>
                                          <p:spTgt spid="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5"/>
          <p:cNvSpPr txBox="1">
            <a:spLocks noGrp="1"/>
          </p:cNvSpPr>
          <p:nvPr>
            <p:ph type="title" idx="4294967295"/>
          </p:nvPr>
        </p:nvSpPr>
        <p:spPr>
          <a:xfrm>
            <a:off x="609600" y="897699"/>
            <a:ext cx="8229600" cy="80803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Basic concept</a:t>
            </a:r>
            <a:endParaRPr/>
          </a:p>
        </p:txBody>
      </p:sp>
      <p:pic>
        <p:nvPicPr>
          <p:cNvPr id="396" name="Google Shape;396;p25"/>
          <p:cNvPicPr preferRelativeResize="0"/>
          <p:nvPr/>
        </p:nvPicPr>
        <p:blipFill rotWithShape="1">
          <a:blip r:embed="rId3">
            <a:alphaModFix/>
          </a:blip>
          <a:srcRect/>
          <a:stretch/>
        </p:blipFill>
        <p:spPr>
          <a:xfrm>
            <a:off x="192146" y="3840326"/>
            <a:ext cx="7315360" cy="2822774"/>
          </a:xfrm>
          <a:prstGeom prst="rect">
            <a:avLst/>
          </a:prstGeom>
          <a:noFill/>
          <a:ln>
            <a:noFill/>
          </a:ln>
        </p:spPr>
      </p:pic>
      <p:sp>
        <p:nvSpPr>
          <p:cNvPr id="397" name="Google Shape;397;p25"/>
          <p:cNvSpPr txBox="1"/>
          <p:nvPr/>
        </p:nvSpPr>
        <p:spPr>
          <a:xfrm>
            <a:off x="609600" y="1896651"/>
            <a:ext cx="6154455" cy="163121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Noto Sans Symbols"/>
              <a:buChar char="▪"/>
            </a:pPr>
            <a:r>
              <a:rPr lang="en-US" sz="2000">
                <a:solidFill>
                  <a:schemeClr val="dk1"/>
                </a:solidFill>
                <a:latin typeface="Arial"/>
                <a:ea typeface="Arial"/>
                <a:cs typeface="Arial"/>
                <a:sym typeface="Arial"/>
              </a:rPr>
              <a:t>Uses physics of electromagnetic (EM) induction for non-contact measurement of subsurface electrical conductivity</a:t>
            </a:r>
            <a:endParaRPr/>
          </a:p>
          <a:p>
            <a:pPr marL="285750" marR="0" lvl="0" indent="-285750" algn="l" rtl="0">
              <a:spcBef>
                <a:spcPts val="0"/>
              </a:spcBef>
              <a:spcAft>
                <a:spcPts val="0"/>
              </a:spcAft>
              <a:buClr>
                <a:schemeClr val="dk1"/>
              </a:buClr>
              <a:buSzPts val="2000"/>
              <a:buFont typeface="Noto Sans Symbols"/>
              <a:buChar char="▪"/>
            </a:pPr>
            <a:r>
              <a:rPr lang="en-US" sz="2000">
                <a:solidFill>
                  <a:schemeClr val="dk1"/>
                </a:solidFill>
                <a:latin typeface="Arial"/>
                <a:ea typeface="Arial"/>
                <a:cs typeface="Arial"/>
                <a:sym typeface="Arial"/>
              </a:rPr>
              <a:t>Rapid measurements, larger scale</a:t>
            </a:r>
            <a:endParaRPr/>
          </a:p>
          <a:p>
            <a:pPr marL="285750" marR="0" lvl="0" indent="-285750" algn="l" rtl="0">
              <a:spcBef>
                <a:spcPts val="0"/>
              </a:spcBef>
              <a:spcAft>
                <a:spcPts val="0"/>
              </a:spcAft>
              <a:buClr>
                <a:schemeClr val="dk1"/>
              </a:buClr>
              <a:buSzPts val="2000"/>
              <a:buFont typeface="Noto Sans Symbols"/>
              <a:buChar char="▪"/>
            </a:pPr>
            <a:r>
              <a:rPr lang="en-US" sz="2000">
                <a:solidFill>
                  <a:schemeClr val="dk1"/>
                </a:solidFill>
                <a:latin typeface="Arial"/>
                <a:ea typeface="Arial"/>
                <a:cs typeface="Arial"/>
                <a:sym typeface="Arial"/>
              </a:rPr>
              <a:t>Not as exact as electrical imaging</a:t>
            </a:r>
            <a:endParaRPr/>
          </a:p>
        </p:txBody>
      </p:sp>
      <p:pic>
        <p:nvPicPr>
          <p:cNvPr id="398" name="Google Shape;398;p25"/>
          <p:cNvPicPr preferRelativeResize="0"/>
          <p:nvPr/>
        </p:nvPicPr>
        <p:blipFill rotWithShape="1">
          <a:blip r:embed="rId4">
            <a:alphaModFix/>
          </a:blip>
          <a:srcRect l="1056" t="20323" r="35454" b="33054"/>
          <a:stretch/>
        </p:blipFill>
        <p:spPr>
          <a:xfrm>
            <a:off x="7780127" y="717312"/>
            <a:ext cx="4275514" cy="2513305"/>
          </a:xfrm>
          <a:prstGeom prst="rect">
            <a:avLst/>
          </a:prstGeom>
          <a:noFill/>
          <a:ln>
            <a:noFill/>
          </a:ln>
          <a:effectLst>
            <a:outerShdw dist="35921" dir="2700000" algn="ctr" rotWithShape="0">
              <a:srgbClr val="808080"/>
            </a:outerShdw>
          </a:effectLst>
        </p:spPr>
      </p:pic>
      <p:pic>
        <p:nvPicPr>
          <p:cNvPr id="399" name="Google Shape;399;p25"/>
          <p:cNvPicPr preferRelativeResize="0"/>
          <p:nvPr/>
        </p:nvPicPr>
        <p:blipFill rotWithShape="1">
          <a:blip r:embed="rId5">
            <a:alphaModFix/>
          </a:blip>
          <a:srcRect/>
          <a:stretch/>
        </p:blipFill>
        <p:spPr>
          <a:xfrm>
            <a:off x="7755075" y="3411004"/>
            <a:ext cx="4436925" cy="3347213"/>
          </a:xfrm>
          <a:prstGeom prst="rect">
            <a:avLst/>
          </a:prstGeom>
          <a:noFill/>
          <a:ln>
            <a:noFill/>
          </a:ln>
        </p:spPr>
      </p:pic>
      <p:pic>
        <p:nvPicPr>
          <p:cNvPr id="400" name="Google Shape;400;p25"/>
          <p:cNvPicPr preferRelativeResize="0"/>
          <p:nvPr/>
        </p:nvPicPr>
        <p:blipFill rotWithShape="1">
          <a:blip r:embed="rId6">
            <a:alphaModFix/>
          </a:blip>
          <a:srcRect/>
          <a:stretch/>
        </p:blipFill>
        <p:spPr>
          <a:xfrm>
            <a:off x="5323562" y="32211"/>
            <a:ext cx="6784931" cy="508869"/>
          </a:xfrm>
          <a:prstGeom prst="rect">
            <a:avLst/>
          </a:prstGeom>
          <a:noFill/>
          <a:ln>
            <a:noFill/>
          </a:ln>
        </p:spPr>
      </p:pic>
      <p:sp>
        <p:nvSpPr>
          <p:cNvPr id="401" name="Google Shape;401;p25"/>
          <p:cNvSpPr/>
          <p:nvPr/>
        </p:nvSpPr>
        <p:spPr>
          <a:xfrm>
            <a:off x="10860066" y="1567403"/>
            <a:ext cx="1171807" cy="1200301"/>
          </a:xfrm>
          <a:prstGeom prst="ellipse">
            <a:avLst/>
          </a:prstGeom>
          <a:noFill/>
          <a:ln w="5715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02" name="Google Shape;402;p25"/>
          <p:cNvPicPr preferRelativeResize="0"/>
          <p:nvPr/>
        </p:nvPicPr>
        <p:blipFill rotWithShape="1">
          <a:blip r:embed="rId7">
            <a:alphaModFix/>
          </a:blip>
          <a:srcRect/>
          <a:stretch/>
        </p:blipFill>
        <p:spPr>
          <a:xfrm>
            <a:off x="11430000" y="6096000"/>
            <a:ext cx="609600" cy="609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1"/>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6"/>
          <p:cNvSpPr txBox="1">
            <a:spLocks noGrp="1"/>
          </p:cNvSpPr>
          <p:nvPr>
            <p:ph type="title"/>
          </p:nvPr>
        </p:nvSpPr>
        <p:spPr>
          <a:xfrm>
            <a:off x="212942" y="731838"/>
            <a:ext cx="10455058" cy="838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200">
                <a:solidFill>
                  <a:schemeClr val="dk1"/>
                </a:solidFill>
              </a:rPr>
              <a:t>Controlled-source, frequency domain, EM method:</a:t>
            </a:r>
            <a:endParaRPr/>
          </a:p>
        </p:txBody>
      </p:sp>
      <p:sp>
        <p:nvSpPr>
          <p:cNvPr id="409" name="Google Shape;409;p26"/>
          <p:cNvSpPr txBox="1">
            <a:spLocks noGrp="1"/>
          </p:cNvSpPr>
          <p:nvPr>
            <p:ph type="body" idx="1"/>
          </p:nvPr>
        </p:nvSpPr>
        <p:spPr>
          <a:xfrm>
            <a:off x="1223964" y="1749425"/>
            <a:ext cx="4471391" cy="1077912"/>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chemeClr val="dk1"/>
              </a:buClr>
              <a:buSzPts val="2400"/>
              <a:buFont typeface="Arial"/>
              <a:buChar char="•"/>
            </a:pPr>
            <a:r>
              <a:rPr lang="en-US" sz="2400" b="1">
                <a:solidFill>
                  <a:schemeClr val="dk1"/>
                </a:solidFill>
              </a:rPr>
              <a:t>Transmitter coil</a:t>
            </a:r>
            <a:r>
              <a:rPr lang="en-US" sz="2400">
                <a:solidFill>
                  <a:schemeClr val="dk1"/>
                </a:solidFill>
              </a:rPr>
              <a:t>: produces a primary field</a:t>
            </a:r>
            <a:endParaRPr/>
          </a:p>
        </p:txBody>
      </p:sp>
      <p:sp>
        <p:nvSpPr>
          <p:cNvPr id="410" name="Google Shape;410;p26"/>
          <p:cNvSpPr txBox="1">
            <a:spLocks noGrp="1"/>
          </p:cNvSpPr>
          <p:nvPr>
            <p:ph type="body" idx="2"/>
          </p:nvPr>
        </p:nvSpPr>
        <p:spPr>
          <a:xfrm>
            <a:off x="6665914" y="1749425"/>
            <a:ext cx="5183708" cy="1627188"/>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chemeClr val="dk1"/>
              </a:buClr>
              <a:buSzPts val="2400"/>
              <a:buFont typeface="Arial"/>
              <a:buChar char="•"/>
            </a:pPr>
            <a:r>
              <a:rPr lang="en-US" sz="2400" b="1">
                <a:solidFill>
                  <a:schemeClr val="dk1"/>
                </a:solidFill>
              </a:rPr>
              <a:t>Receiver coil</a:t>
            </a:r>
            <a:r>
              <a:rPr lang="en-US" sz="2400">
                <a:solidFill>
                  <a:schemeClr val="dk1"/>
                </a:solidFill>
              </a:rPr>
              <a:t>: measures resultant of primary field (P) and secondary field (S) induced by subsurface conductors</a:t>
            </a:r>
            <a:endParaRPr/>
          </a:p>
        </p:txBody>
      </p:sp>
      <p:grpSp>
        <p:nvGrpSpPr>
          <p:cNvPr id="411" name="Google Shape;411;p26"/>
          <p:cNvGrpSpPr/>
          <p:nvPr/>
        </p:nvGrpSpPr>
        <p:grpSpPr>
          <a:xfrm>
            <a:off x="763589" y="3690938"/>
            <a:ext cx="7007225" cy="2670175"/>
            <a:chOff x="763589" y="3690938"/>
            <a:chExt cx="7007225" cy="2670175"/>
          </a:xfrm>
        </p:grpSpPr>
        <p:pic>
          <p:nvPicPr>
            <p:cNvPr id="412" name="Google Shape;412;p26" descr="DSCF0003_cut2"/>
            <p:cNvPicPr preferRelativeResize="0"/>
            <p:nvPr/>
          </p:nvPicPr>
          <p:blipFill rotWithShape="1">
            <a:blip r:embed="rId3">
              <a:alphaModFix/>
            </a:blip>
            <a:srcRect/>
            <a:stretch/>
          </p:blipFill>
          <p:spPr>
            <a:xfrm>
              <a:off x="763589" y="4398963"/>
              <a:ext cx="7007225" cy="1962150"/>
            </a:xfrm>
            <a:prstGeom prst="rect">
              <a:avLst/>
            </a:prstGeom>
            <a:noFill/>
            <a:ln>
              <a:noFill/>
            </a:ln>
          </p:spPr>
        </p:pic>
        <p:sp>
          <p:nvSpPr>
            <p:cNvPr id="413" name="Google Shape;413;p26"/>
            <p:cNvSpPr/>
            <p:nvPr/>
          </p:nvSpPr>
          <p:spPr>
            <a:xfrm>
              <a:off x="1958975" y="4162426"/>
              <a:ext cx="1538288" cy="59531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4" name="Google Shape;414;p26"/>
            <p:cNvSpPr/>
            <p:nvPr/>
          </p:nvSpPr>
          <p:spPr>
            <a:xfrm>
              <a:off x="4941889" y="4184652"/>
              <a:ext cx="1538287" cy="59372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5" name="Google Shape;415;p26"/>
            <p:cNvSpPr/>
            <p:nvPr/>
          </p:nvSpPr>
          <p:spPr>
            <a:xfrm>
              <a:off x="3497264" y="5505452"/>
              <a:ext cx="1539875" cy="59372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6" name="Google Shape;416;p26"/>
            <p:cNvSpPr txBox="1"/>
            <p:nvPr/>
          </p:nvSpPr>
          <p:spPr>
            <a:xfrm>
              <a:off x="6792914" y="4235451"/>
              <a:ext cx="479425" cy="368300"/>
            </a:xfrm>
            <a:prstGeom prst="rect">
              <a:avLst/>
            </a:prstGeom>
            <a:noFill/>
            <a:ln w="28575"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Noto Sans Symbols"/>
                  <a:ea typeface="Noto Sans Symbols"/>
                  <a:cs typeface="Noto Sans Symbols"/>
                  <a:sym typeface="Noto Sans Symbols"/>
                </a:rPr>
                <a:t>Δ</a:t>
              </a:r>
              <a:r>
                <a:rPr lang="en-US" sz="1800">
                  <a:solidFill>
                    <a:schemeClr val="dk1"/>
                  </a:solidFill>
                  <a:latin typeface="Arial"/>
                  <a:ea typeface="Arial"/>
                  <a:cs typeface="Arial"/>
                  <a:sym typeface="Arial"/>
                </a:rPr>
                <a:t>V</a:t>
              </a:r>
              <a:endParaRPr/>
            </a:p>
          </p:txBody>
        </p:sp>
        <p:cxnSp>
          <p:nvCxnSpPr>
            <p:cNvPr id="417" name="Google Shape;417;p26"/>
            <p:cNvCxnSpPr>
              <a:stCxn id="414" idx="7"/>
            </p:cNvCxnSpPr>
            <p:nvPr/>
          </p:nvCxnSpPr>
          <p:spPr>
            <a:xfrm rot="10800000" flipH="1">
              <a:off x="6254899" y="4250901"/>
              <a:ext cx="493800" cy="20700"/>
            </a:xfrm>
            <a:prstGeom prst="straightConnector1">
              <a:avLst/>
            </a:prstGeom>
            <a:noFill/>
            <a:ln w="12700" cap="flat" cmpd="sng">
              <a:solidFill>
                <a:schemeClr val="dk1"/>
              </a:solidFill>
              <a:prstDash val="solid"/>
              <a:round/>
              <a:headEnd type="none" w="sm" len="sm"/>
              <a:tailEnd type="none" w="sm" len="sm"/>
            </a:ln>
          </p:spPr>
        </p:cxnSp>
        <p:cxnSp>
          <p:nvCxnSpPr>
            <p:cNvPr id="418" name="Google Shape;418;p26"/>
            <p:cNvCxnSpPr>
              <a:stCxn id="414" idx="5"/>
            </p:cNvCxnSpPr>
            <p:nvPr/>
          </p:nvCxnSpPr>
          <p:spPr>
            <a:xfrm rot="10800000" flipH="1">
              <a:off x="6254899" y="4596328"/>
              <a:ext cx="493800" cy="95100"/>
            </a:xfrm>
            <a:prstGeom prst="straightConnector1">
              <a:avLst/>
            </a:prstGeom>
            <a:noFill/>
            <a:ln w="12700" cap="flat" cmpd="sng">
              <a:solidFill>
                <a:schemeClr val="dk1"/>
              </a:solidFill>
              <a:prstDash val="solid"/>
              <a:round/>
              <a:headEnd type="none" w="sm" len="sm"/>
              <a:tailEnd type="none" w="sm" len="sm"/>
            </a:ln>
          </p:spPr>
        </p:cxnSp>
        <p:sp>
          <p:nvSpPr>
            <p:cNvPr id="419" name="Google Shape;419;p26"/>
            <p:cNvSpPr/>
            <p:nvPr/>
          </p:nvSpPr>
          <p:spPr>
            <a:xfrm>
              <a:off x="3736975" y="4337052"/>
              <a:ext cx="1060450" cy="187325"/>
            </a:xfrm>
            <a:prstGeom prst="rightArrow">
              <a:avLst>
                <a:gd name="adj1" fmla="val 50000"/>
                <a:gd name="adj2" fmla="val 50000"/>
              </a:avLst>
            </a:prstGeom>
            <a:solidFill>
              <a:srgbClr val="FFC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0" name="Google Shape;420;p26"/>
            <p:cNvSpPr/>
            <p:nvPr/>
          </p:nvSpPr>
          <p:spPr>
            <a:xfrm rot="-7859267" flipH="1">
              <a:off x="2989264" y="5068889"/>
              <a:ext cx="973137" cy="239713"/>
            </a:xfrm>
            <a:prstGeom prst="rightArrow">
              <a:avLst>
                <a:gd name="adj1" fmla="val 50000"/>
                <a:gd name="adj2" fmla="val 50000"/>
              </a:avLst>
            </a:prstGeom>
            <a:solidFill>
              <a:srgbClr val="FFC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1" name="Google Shape;421;p26"/>
            <p:cNvSpPr txBox="1"/>
            <p:nvPr/>
          </p:nvSpPr>
          <p:spPr>
            <a:xfrm>
              <a:off x="4097339" y="3973513"/>
              <a:ext cx="339725"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a:t>
              </a:r>
              <a:endParaRPr/>
            </a:p>
          </p:txBody>
        </p:sp>
        <p:sp>
          <p:nvSpPr>
            <p:cNvPr id="422" name="Google Shape;422;p26"/>
            <p:cNvSpPr txBox="1"/>
            <p:nvPr/>
          </p:nvSpPr>
          <p:spPr>
            <a:xfrm>
              <a:off x="3030539" y="5040313"/>
              <a:ext cx="339725"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a:t>
              </a:r>
              <a:endParaRPr/>
            </a:p>
          </p:txBody>
        </p:sp>
        <p:sp>
          <p:nvSpPr>
            <p:cNvPr id="423" name="Google Shape;423;p26"/>
            <p:cNvSpPr txBox="1"/>
            <p:nvPr/>
          </p:nvSpPr>
          <p:spPr>
            <a:xfrm>
              <a:off x="2582864" y="4235452"/>
              <a:ext cx="395287" cy="460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p</a:t>
              </a:r>
              <a:endParaRPr/>
            </a:p>
          </p:txBody>
        </p:sp>
        <p:sp>
          <p:nvSpPr>
            <p:cNvPr id="424" name="Google Shape;424;p26"/>
            <p:cNvSpPr/>
            <p:nvPr/>
          </p:nvSpPr>
          <p:spPr>
            <a:xfrm>
              <a:off x="2192338" y="4625977"/>
              <a:ext cx="1174750"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25" name="Google Shape;425;p26"/>
            <p:cNvSpPr/>
            <p:nvPr/>
          </p:nvSpPr>
          <p:spPr>
            <a:xfrm>
              <a:off x="3679825" y="5983289"/>
              <a:ext cx="1174750"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26" name="Google Shape;426;p26"/>
            <p:cNvSpPr/>
            <p:nvPr/>
          </p:nvSpPr>
          <p:spPr>
            <a:xfrm>
              <a:off x="5159375" y="4662489"/>
              <a:ext cx="1176338"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27" name="Google Shape;427;p26"/>
            <p:cNvSpPr txBox="1"/>
            <p:nvPr/>
          </p:nvSpPr>
          <p:spPr>
            <a:xfrm>
              <a:off x="4070350" y="5548314"/>
              <a:ext cx="3937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s</a:t>
              </a:r>
              <a:endParaRPr/>
            </a:p>
          </p:txBody>
        </p:sp>
        <p:sp>
          <p:nvSpPr>
            <p:cNvPr id="428" name="Google Shape;428;p26"/>
            <p:cNvSpPr txBox="1"/>
            <p:nvPr/>
          </p:nvSpPr>
          <p:spPr>
            <a:xfrm>
              <a:off x="5537201" y="4227514"/>
              <a:ext cx="269875"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endParaRPr sz="2400" b="1" baseline="-25000">
                <a:solidFill>
                  <a:schemeClr val="dk1"/>
                </a:solidFill>
                <a:latin typeface="Arial"/>
                <a:ea typeface="Arial"/>
                <a:cs typeface="Arial"/>
                <a:sym typeface="Arial"/>
              </a:endParaRPr>
            </a:p>
          </p:txBody>
        </p:sp>
        <p:sp>
          <p:nvSpPr>
            <p:cNvPr id="429" name="Google Shape;429;p26"/>
            <p:cNvSpPr/>
            <p:nvPr/>
          </p:nvSpPr>
          <p:spPr>
            <a:xfrm rot="7687837" flipH="1">
              <a:off x="4695032" y="5099845"/>
              <a:ext cx="973138" cy="238125"/>
            </a:xfrm>
            <a:prstGeom prst="rightArrow">
              <a:avLst>
                <a:gd name="adj1" fmla="val 50000"/>
                <a:gd name="adj2" fmla="val 50000"/>
              </a:avLst>
            </a:prstGeom>
            <a:solidFill>
              <a:srgbClr val="92D05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0" name="Google Shape;430;p26"/>
            <p:cNvSpPr txBox="1"/>
            <p:nvPr/>
          </p:nvSpPr>
          <p:spPr>
            <a:xfrm>
              <a:off x="5281614" y="5184777"/>
              <a:ext cx="338137"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S</a:t>
              </a:r>
              <a:endParaRPr/>
            </a:p>
          </p:txBody>
        </p:sp>
        <p:sp>
          <p:nvSpPr>
            <p:cNvPr id="431" name="Google Shape;431;p26"/>
            <p:cNvSpPr txBox="1"/>
            <p:nvPr/>
          </p:nvSpPr>
          <p:spPr>
            <a:xfrm>
              <a:off x="2003426" y="3697288"/>
              <a:ext cx="1343025"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Transmitter</a:t>
              </a:r>
              <a:endParaRPr/>
            </a:p>
          </p:txBody>
        </p:sp>
        <p:sp>
          <p:nvSpPr>
            <p:cNvPr id="432" name="Google Shape;432;p26"/>
            <p:cNvSpPr txBox="1"/>
            <p:nvPr/>
          </p:nvSpPr>
          <p:spPr>
            <a:xfrm>
              <a:off x="5130801" y="3690938"/>
              <a:ext cx="1095375"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Receiver</a:t>
              </a:r>
              <a:endParaRPr/>
            </a:p>
          </p:txBody>
        </p:sp>
        <p:sp>
          <p:nvSpPr>
            <p:cNvPr id="433" name="Google Shape;433;p26"/>
            <p:cNvSpPr txBox="1"/>
            <p:nvPr/>
          </p:nvSpPr>
          <p:spPr>
            <a:xfrm>
              <a:off x="1944689" y="5686427"/>
              <a:ext cx="1608137"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Eddy currents</a:t>
              </a:r>
              <a:endParaRPr/>
            </a:p>
          </p:txBody>
        </p:sp>
      </p:grpSp>
      <p:grpSp>
        <p:nvGrpSpPr>
          <p:cNvPr id="434" name="Google Shape;434;p26"/>
          <p:cNvGrpSpPr/>
          <p:nvPr/>
        </p:nvGrpSpPr>
        <p:grpSpPr>
          <a:xfrm>
            <a:off x="7988300" y="3536459"/>
            <a:ext cx="4009697" cy="3007708"/>
            <a:chOff x="7988300" y="3536459"/>
            <a:chExt cx="4009697" cy="3007708"/>
          </a:xfrm>
        </p:grpSpPr>
        <p:pic>
          <p:nvPicPr>
            <p:cNvPr id="435" name="Google Shape;435;p26" descr="DSC0017"/>
            <p:cNvPicPr preferRelativeResize="0"/>
            <p:nvPr/>
          </p:nvPicPr>
          <p:blipFill rotWithShape="1">
            <a:blip r:embed="rId4">
              <a:alphaModFix/>
            </a:blip>
            <a:srcRect/>
            <a:stretch/>
          </p:blipFill>
          <p:spPr>
            <a:xfrm>
              <a:off x="7988300" y="3536459"/>
              <a:ext cx="4009697" cy="3007708"/>
            </a:xfrm>
            <a:prstGeom prst="rect">
              <a:avLst/>
            </a:prstGeom>
            <a:noFill/>
            <a:ln>
              <a:noFill/>
            </a:ln>
          </p:spPr>
        </p:pic>
        <p:sp>
          <p:nvSpPr>
            <p:cNvPr id="436" name="Google Shape;436;p26"/>
            <p:cNvSpPr txBox="1"/>
            <p:nvPr/>
          </p:nvSpPr>
          <p:spPr>
            <a:xfrm>
              <a:off x="8151033" y="4865244"/>
              <a:ext cx="5822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Coil</a:t>
              </a:r>
              <a:endParaRPr/>
            </a:p>
          </p:txBody>
        </p:sp>
        <p:sp>
          <p:nvSpPr>
            <p:cNvPr id="437" name="Google Shape;437;p26"/>
            <p:cNvSpPr txBox="1"/>
            <p:nvPr/>
          </p:nvSpPr>
          <p:spPr>
            <a:xfrm>
              <a:off x="11137305" y="4804823"/>
              <a:ext cx="5822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Coil</a:t>
              </a:r>
              <a:endParaRPr/>
            </a:p>
          </p:txBody>
        </p:sp>
        <p:sp>
          <p:nvSpPr>
            <p:cNvPr id="438" name="Google Shape;438;p26"/>
            <p:cNvSpPr txBox="1"/>
            <p:nvPr/>
          </p:nvSpPr>
          <p:spPr>
            <a:xfrm>
              <a:off x="10131899" y="5633037"/>
              <a:ext cx="15744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Electronics unit</a:t>
              </a:r>
              <a:endParaRPr/>
            </a:p>
          </p:txBody>
        </p:sp>
        <p:cxnSp>
          <p:nvCxnSpPr>
            <p:cNvPr id="439" name="Google Shape;439;p26"/>
            <p:cNvCxnSpPr/>
            <p:nvPr/>
          </p:nvCxnSpPr>
          <p:spPr>
            <a:xfrm>
              <a:off x="8449197" y="5200205"/>
              <a:ext cx="0" cy="154781"/>
            </a:xfrm>
            <a:prstGeom prst="straightConnector1">
              <a:avLst/>
            </a:prstGeom>
            <a:noFill/>
            <a:ln w="28575" cap="flat" cmpd="sng">
              <a:solidFill>
                <a:schemeClr val="lt1"/>
              </a:solidFill>
              <a:prstDash val="solid"/>
              <a:round/>
              <a:headEnd type="none" w="sm" len="sm"/>
              <a:tailEnd type="triangle" w="med" len="med"/>
            </a:ln>
          </p:spPr>
        </p:cxnSp>
        <p:cxnSp>
          <p:nvCxnSpPr>
            <p:cNvPr id="440" name="Google Shape;440;p26"/>
            <p:cNvCxnSpPr/>
            <p:nvPr/>
          </p:nvCxnSpPr>
          <p:spPr>
            <a:xfrm>
              <a:off x="11444999" y="5114611"/>
              <a:ext cx="0" cy="154781"/>
            </a:xfrm>
            <a:prstGeom prst="straightConnector1">
              <a:avLst/>
            </a:prstGeom>
            <a:noFill/>
            <a:ln w="28575" cap="flat" cmpd="sng">
              <a:solidFill>
                <a:schemeClr val="lt1"/>
              </a:solidFill>
              <a:prstDash val="solid"/>
              <a:round/>
              <a:headEnd type="none" w="sm" len="sm"/>
              <a:tailEnd type="triangle" w="med" len="med"/>
            </a:ln>
          </p:spPr>
        </p:cxnSp>
        <p:cxnSp>
          <p:nvCxnSpPr>
            <p:cNvPr id="441" name="Google Shape;441;p26"/>
            <p:cNvCxnSpPr>
              <a:stCxn id="438" idx="0"/>
            </p:cNvCxnSpPr>
            <p:nvPr/>
          </p:nvCxnSpPr>
          <p:spPr>
            <a:xfrm rot="10800000">
              <a:off x="10246234" y="5410137"/>
              <a:ext cx="672900" cy="222900"/>
            </a:xfrm>
            <a:prstGeom prst="straightConnector1">
              <a:avLst/>
            </a:prstGeom>
            <a:noFill/>
            <a:ln w="28575" cap="flat" cmpd="sng">
              <a:solidFill>
                <a:schemeClr val="lt1"/>
              </a:solidFill>
              <a:prstDash val="solid"/>
              <a:round/>
              <a:headEnd type="none" w="sm" len="sm"/>
              <a:tailEnd type="triangle" w="med" len="med"/>
            </a:ln>
          </p:spPr>
        </p:cxnSp>
        <p:sp>
          <p:nvSpPr>
            <p:cNvPr id="442" name="Google Shape;442;p26"/>
            <p:cNvSpPr txBox="1"/>
            <p:nvPr/>
          </p:nvSpPr>
          <p:spPr>
            <a:xfrm>
              <a:off x="8075239" y="3806259"/>
              <a:ext cx="308546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4 m boom to hold coils a precise distance apart</a:t>
              </a:r>
              <a:endParaRPr/>
            </a:p>
          </p:txBody>
        </p:sp>
        <p:cxnSp>
          <p:nvCxnSpPr>
            <p:cNvPr id="443" name="Google Shape;443;p26"/>
            <p:cNvCxnSpPr/>
            <p:nvPr/>
          </p:nvCxnSpPr>
          <p:spPr>
            <a:xfrm flipH="1">
              <a:off x="9231682" y="4337052"/>
              <a:ext cx="377454" cy="1032668"/>
            </a:xfrm>
            <a:prstGeom prst="straightConnector1">
              <a:avLst/>
            </a:prstGeom>
            <a:noFill/>
            <a:ln w="22225" cap="flat" cmpd="sng">
              <a:solidFill>
                <a:schemeClr val="lt1"/>
              </a:solidFill>
              <a:prstDash val="solid"/>
              <a:round/>
              <a:headEnd type="none" w="sm" len="sm"/>
              <a:tailEnd type="triangle" w="med" len="med"/>
            </a:ln>
          </p:spPr>
        </p:cxnSp>
      </p:grpSp>
      <p:pic>
        <p:nvPicPr>
          <p:cNvPr id="444" name="Google Shape;444;p26"/>
          <p:cNvPicPr preferRelativeResize="0"/>
          <p:nvPr/>
        </p:nvPicPr>
        <p:blipFill rotWithShape="1">
          <a:blip r:embed="rId5">
            <a:alphaModFix/>
          </a:blip>
          <a:srcRect/>
          <a:stretch/>
        </p:blipFill>
        <p:spPr>
          <a:xfrm>
            <a:off x="5323562" y="32211"/>
            <a:ext cx="6784931" cy="508869"/>
          </a:xfrm>
          <a:prstGeom prst="rect">
            <a:avLst/>
          </a:prstGeom>
          <a:noFill/>
          <a:ln>
            <a:noFill/>
          </a:ln>
        </p:spPr>
      </p:pic>
      <p:pic>
        <p:nvPicPr>
          <p:cNvPr id="445" name="Google Shape;445;p26"/>
          <p:cNvPicPr preferRelativeResize="0"/>
          <p:nvPr/>
        </p:nvPicPr>
        <p:blipFill rotWithShape="1">
          <a:blip r:embed="rId6">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5"/>
                                        </p:tgtEl>
                                        <p:attrNameLst>
                                          <p:attrName>style.visibility</p:attrName>
                                        </p:attrNameLst>
                                      </p:cBhvr>
                                      <p:to>
                                        <p:strVal val="visible"/>
                                      </p:to>
                                    </p:set>
                                    <p:animEffect transition="in" filter="fade">
                                      <p:cBhvr>
                                        <p:cTn id="7" dur="1"/>
                                        <p:tgtEl>
                                          <p:spTgt spid="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7"/>
          <p:cNvSpPr txBox="1">
            <a:spLocks noGrp="1"/>
          </p:cNvSpPr>
          <p:nvPr>
            <p:ph type="title"/>
          </p:nvPr>
        </p:nvSpPr>
        <p:spPr>
          <a:xfrm>
            <a:off x="160420" y="735798"/>
            <a:ext cx="1192831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EM Basics 1:</a:t>
            </a:r>
            <a:endParaRPr/>
          </a:p>
        </p:txBody>
      </p:sp>
      <p:pic>
        <p:nvPicPr>
          <p:cNvPr id="451" name="Google Shape;451;p27" descr="DSCF0003_cut2"/>
          <p:cNvPicPr preferRelativeResize="0"/>
          <p:nvPr/>
        </p:nvPicPr>
        <p:blipFill rotWithShape="1">
          <a:blip r:embed="rId3">
            <a:alphaModFix/>
          </a:blip>
          <a:srcRect/>
          <a:stretch/>
        </p:blipFill>
        <p:spPr>
          <a:xfrm>
            <a:off x="2592389" y="4489450"/>
            <a:ext cx="7007225" cy="1962150"/>
          </a:xfrm>
          <a:prstGeom prst="rect">
            <a:avLst/>
          </a:prstGeom>
          <a:noFill/>
          <a:ln>
            <a:noFill/>
          </a:ln>
        </p:spPr>
      </p:pic>
      <p:sp>
        <p:nvSpPr>
          <p:cNvPr id="452" name="Google Shape;452;p27"/>
          <p:cNvSpPr/>
          <p:nvPr/>
        </p:nvSpPr>
        <p:spPr>
          <a:xfrm>
            <a:off x="3787775" y="4035426"/>
            <a:ext cx="1538288" cy="59531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3" name="Google Shape;453;p27"/>
          <p:cNvSpPr txBox="1"/>
          <p:nvPr/>
        </p:nvSpPr>
        <p:spPr>
          <a:xfrm>
            <a:off x="4411664" y="4108451"/>
            <a:ext cx="395287" cy="460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p</a:t>
            </a:r>
            <a:endParaRPr/>
          </a:p>
        </p:txBody>
      </p:sp>
      <p:sp>
        <p:nvSpPr>
          <p:cNvPr id="454" name="Google Shape;454;p27"/>
          <p:cNvSpPr/>
          <p:nvPr/>
        </p:nvSpPr>
        <p:spPr>
          <a:xfrm>
            <a:off x="4021138" y="4498976"/>
            <a:ext cx="1174750"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55" name="Google Shape;455;p27"/>
          <p:cNvSpPr txBox="1"/>
          <p:nvPr/>
        </p:nvSpPr>
        <p:spPr>
          <a:xfrm>
            <a:off x="3832226" y="3570289"/>
            <a:ext cx="1343025"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Transmitter</a:t>
            </a:r>
            <a:endParaRPr/>
          </a:p>
        </p:txBody>
      </p:sp>
      <p:sp>
        <p:nvSpPr>
          <p:cNvPr id="456" name="Google Shape;456;p27"/>
          <p:cNvSpPr/>
          <p:nvPr/>
        </p:nvSpPr>
        <p:spPr>
          <a:xfrm rot="7721493">
            <a:off x="5545138" y="5421313"/>
            <a:ext cx="1538288" cy="59531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57" name="Google Shape;457;p27"/>
          <p:cNvCxnSpPr/>
          <p:nvPr/>
        </p:nvCxnSpPr>
        <p:spPr>
          <a:xfrm rot="-5400000" flipH="1">
            <a:off x="2460626" y="4433888"/>
            <a:ext cx="4121150" cy="73025"/>
          </a:xfrm>
          <a:prstGeom prst="straightConnector1">
            <a:avLst/>
          </a:prstGeom>
          <a:noFill/>
          <a:ln w="9525" cap="flat" cmpd="sng">
            <a:solidFill>
              <a:schemeClr val="dk1"/>
            </a:solidFill>
            <a:prstDash val="dash"/>
            <a:round/>
            <a:headEnd type="none" w="sm" len="sm"/>
            <a:tailEnd type="none" w="sm" len="sm"/>
          </a:ln>
        </p:spPr>
      </p:cxnSp>
      <p:sp>
        <p:nvSpPr>
          <p:cNvPr id="458" name="Google Shape;458;p27"/>
          <p:cNvSpPr/>
          <p:nvPr/>
        </p:nvSpPr>
        <p:spPr>
          <a:xfrm>
            <a:off x="4625976" y="2873376"/>
            <a:ext cx="2544763" cy="3484563"/>
          </a:xfrm>
          <a:custGeom>
            <a:avLst/>
            <a:gdLst/>
            <a:ahLst/>
            <a:cxnLst/>
            <a:rect l="l" t="t" r="r" b="b"/>
            <a:pathLst>
              <a:path w="2544838" h="3483428" extrusionOk="0">
                <a:moveTo>
                  <a:pt x="382210" y="0"/>
                </a:moveTo>
                <a:cubicBezTo>
                  <a:pt x="268514" y="205619"/>
                  <a:pt x="154819" y="411238"/>
                  <a:pt x="91924" y="624114"/>
                </a:cubicBezTo>
                <a:cubicBezTo>
                  <a:pt x="29029" y="836990"/>
                  <a:pt x="0" y="1069219"/>
                  <a:pt x="4838" y="1277257"/>
                </a:cubicBezTo>
                <a:cubicBezTo>
                  <a:pt x="9676" y="1485295"/>
                  <a:pt x="19352" y="1654628"/>
                  <a:pt x="120952" y="1872342"/>
                </a:cubicBezTo>
                <a:cubicBezTo>
                  <a:pt x="222552" y="2090056"/>
                  <a:pt x="391886" y="2348894"/>
                  <a:pt x="614438" y="2583542"/>
                </a:cubicBezTo>
                <a:cubicBezTo>
                  <a:pt x="836991" y="2818190"/>
                  <a:pt x="1134534" y="3130247"/>
                  <a:pt x="1456267" y="3280228"/>
                </a:cubicBezTo>
                <a:cubicBezTo>
                  <a:pt x="1778000" y="3430209"/>
                  <a:pt x="2161419" y="3456818"/>
                  <a:pt x="2544838" y="3483428"/>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59" name="Google Shape;459;p27"/>
          <p:cNvSpPr/>
          <p:nvPr/>
        </p:nvSpPr>
        <p:spPr>
          <a:xfrm>
            <a:off x="4737101" y="2960688"/>
            <a:ext cx="3027363" cy="2806700"/>
          </a:xfrm>
          <a:custGeom>
            <a:avLst/>
            <a:gdLst/>
            <a:ahLst/>
            <a:cxnLst/>
            <a:rect l="l" t="t" r="r" b="b"/>
            <a:pathLst>
              <a:path w="3028648" h="2806096" extrusionOk="0">
                <a:moveTo>
                  <a:pt x="387048" y="0"/>
                </a:moveTo>
                <a:cubicBezTo>
                  <a:pt x="304800" y="147562"/>
                  <a:pt x="222553" y="295124"/>
                  <a:pt x="169334" y="449943"/>
                </a:cubicBezTo>
                <a:cubicBezTo>
                  <a:pt x="116115" y="604762"/>
                  <a:pt x="79829" y="771677"/>
                  <a:pt x="67734" y="928915"/>
                </a:cubicBezTo>
                <a:cubicBezTo>
                  <a:pt x="55639" y="1086153"/>
                  <a:pt x="0" y="1228877"/>
                  <a:pt x="96762" y="1393372"/>
                </a:cubicBezTo>
                <a:cubicBezTo>
                  <a:pt x="193524" y="1557867"/>
                  <a:pt x="411238" y="1736877"/>
                  <a:pt x="648305" y="1915886"/>
                </a:cubicBezTo>
                <a:cubicBezTo>
                  <a:pt x="885372" y="2094895"/>
                  <a:pt x="1236133" y="2327124"/>
                  <a:pt x="1519162" y="2467429"/>
                </a:cubicBezTo>
                <a:cubicBezTo>
                  <a:pt x="1802191" y="2607734"/>
                  <a:pt x="2094895" y="2709334"/>
                  <a:pt x="2346476" y="2757715"/>
                </a:cubicBezTo>
                <a:cubicBezTo>
                  <a:pt x="2598057" y="2806096"/>
                  <a:pt x="2813352" y="2781905"/>
                  <a:pt x="3028648" y="2757715"/>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0" name="Google Shape;460;p27"/>
          <p:cNvSpPr/>
          <p:nvPr/>
        </p:nvSpPr>
        <p:spPr>
          <a:xfrm>
            <a:off x="2917825" y="2844801"/>
            <a:ext cx="1525588" cy="3381375"/>
          </a:xfrm>
          <a:custGeom>
            <a:avLst/>
            <a:gdLst/>
            <a:ahLst/>
            <a:cxnLst/>
            <a:rect l="l" t="t" r="r" b="b"/>
            <a:pathLst>
              <a:path w="1526420" h="3381829" extrusionOk="0">
                <a:moveTo>
                  <a:pt x="1088572" y="0"/>
                </a:moveTo>
                <a:cubicBezTo>
                  <a:pt x="1163562" y="93133"/>
                  <a:pt x="1238553" y="186267"/>
                  <a:pt x="1306286" y="362857"/>
                </a:cubicBezTo>
                <a:cubicBezTo>
                  <a:pt x="1374019" y="539447"/>
                  <a:pt x="1463524" y="846667"/>
                  <a:pt x="1494972" y="1059543"/>
                </a:cubicBezTo>
                <a:cubicBezTo>
                  <a:pt x="1526420" y="1272419"/>
                  <a:pt x="1516744" y="1429657"/>
                  <a:pt x="1494972" y="1640114"/>
                </a:cubicBezTo>
                <a:cubicBezTo>
                  <a:pt x="1473201" y="1850571"/>
                  <a:pt x="1475619" y="2080381"/>
                  <a:pt x="1364343" y="2322286"/>
                </a:cubicBezTo>
                <a:cubicBezTo>
                  <a:pt x="1253067" y="2564191"/>
                  <a:pt x="1054706" y="2914953"/>
                  <a:pt x="827315" y="3091543"/>
                </a:cubicBezTo>
                <a:cubicBezTo>
                  <a:pt x="599925" y="3268134"/>
                  <a:pt x="299962" y="3324981"/>
                  <a:pt x="0" y="3381829"/>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1" name="Google Shape;461;p27"/>
          <p:cNvSpPr/>
          <p:nvPr/>
        </p:nvSpPr>
        <p:spPr>
          <a:xfrm>
            <a:off x="3352801" y="2932114"/>
            <a:ext cx="917575" cy="2351087"/>
          </a:xfrm>
          <a:custGeom>
            <a:avLst/>
            <a:gdLst/>
            <a:ahLst/>
            <a:cxnLst/>
            <a:rect l="l" t="t" r="r" b="b"/>
            <a:pathLst>
              <a:path w="916819" h="2351314" extrusionOk="0">
                <a:moveTo>
                  <a:pt x="493486" y="0"/>
                </a:moveTo>
                <a:cubicBezTo>
                  <a:pt x="572105" y="139095"/>
                  <a:pt x="650724" y="278191"/>
                  <a:pt x="711200" y="406400"/>
                </a:cubicBezTo>
                <a:cubicBezTo>
                  <a:pt x="771676" y="534609"/>
                  <a:pt x="822476" y="645886"/>
                  <a:pt x="856343" y="769257"/>
                </a:cubicBezTo>
                <a:cubicBezTo>
                  <a:pt x="890210" y="892628"/>
                  <a:pt x="916819" y="1016000"/>
                  <a:pt x="914400" y="1146628"/>
                </a:cubicBezTo>
                <a:cubicBezTo>
                  <a:pt x="911981" y="1277256"/>
                  <a:pt x="909562" y="1417561"/>
                  <a:pt x="841829" y="1553028"/>
                </a:cubicBezTo>
                <a:cubicBezTo>
                  <a:pt x="774096" y="1688495"/>
                  <a:pt x="648305" y="1826380"/>
                  <a:pt x="508000" y="1959428"/>
                </a:cubicBezTo>
                <a:cubicBezTo>
                  <a:pt x="367695" y="2092476"/>
                  <a:pt x="183847" y="2221895"/>
                  <a:pt x="0" y="2351314"/>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462" name="Google Shape;462;p27"/>
          <p:cNvPicPr preferRelativeResize="0"/>
          <p:nvPr/>
        </p:nvPicPr>
        <p:blipFill rotWithShape="1">
          <a:blip r:embed="rId4">
            <a:alphaModFix/>
          </a:blip>
          <a:srcRect/>
          <a:stretch/>
        </p:blipFill>
        <p:spPr>
          <a:xfrm>
            <a:off x="7239391" y="3304190"/>
            <a:ext cx="3117850" cy="493713"/>
          </a:xfrm>
          <a:prstGeom prst="rect">
            <a:avLst/>
          </a:prstGeom>
          <a:solidFill>
            <a:schemeClr val="lt1"/>
          </a:solidFill>
          <a:ln>
            <a:noFill/>
          </a:ln>
        </p:spPr>
      </p:pic>
      <p:sp>
        <p:nvSpPr>
          <p:cNvPr id="463" name="Google Shape;463;p27"/>
          <p:cNvSpPr txBox="1"/>
          <p:nvPr/>
        </p:nvSpPr>
        <p:spPr>
          <a:xfrm>
            <a:off x="4775200" y="6488114"/>
            <a:ext cx="2641600"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 = cross sectional area</a:t>
            </a:r>
            <a:endParaRPr/>
          </a:p>
        </p:txBody>
      </p:sp>
      <p:cxnSp>
        <p:nvCxnSpPr>
          <p:cNvPr id="464" name="Google Shape;464;p27"/>
          <p:cNvCxnSpPr/>
          <p:nvPr/>
        </p:nvCxnSpPr>
        <p:spPr>
          <a:xfrm rot="10800000" flipH="1">
            <a:off x="4992688" y="6226175"/>
            <a:ext cx="914400" cy="363538"/>
          </a:xfrm>
          <a:prstGeom prst="straightConnector1">
            <a:avLst/>
          </a:prstGeom>
          <a:noFill/>
          <a:ln w="9525" cap="flat" cmpd="sng">
            <a:solidFill>
              <a:schemeClr val="dk1"/>
            </a:solidFill>
            <a:prstDash val="solid"/>
            <a:round/>
            <a:headEnd type="none" w="sm" len="sm"/>
            <a:tailEnd type="none" w="sm" len="sm"/>
          </a:ln>
        </p:spPr>
      </p:cxnSp>
      <p:cxnSp>
        <p:nvCxnSpPr>
          <p:cNvPr id="465" name="Google Shape;465;p27"/>
          <p:cNvCxnSpPr/>
          <p:nvPr/>
        </p:nvCxnSpPr>
        <p:spPr>
          <a:xfrm rot="10800000">
            <a:off x="6124576" y="5138738"/>
            <a:ext cx="885825" cy="652462"/>
          </a:xfrm>
          <a:prstGeom prst="straightConnector1">
            <a:avLst/>
          </a:prstGeom>
          <a:noFill/>
          <a:ln w="28575" cap="flat" cmpd="sng">
            <a:solidFill>
              <a:schemeClr val="lt1"/>
            </a:solidFill>
            <a:prstDash val="solid"/>
            <a:round/>
            <a:headEnd type="none" w="sm" len="sm"/>
            <a:tailEnd type="none" w="sm" len="sm"/>
          </a:ln>
        </p:spPr>
      </p:cxnSp>
      <p:cxnSp>
        <p:nvCxnSpPr>
          <p:cNvPr id="466" name="Google Shape;466;p27"/>
          <p:cNvCxnSpPr/>
          <p:nvPr/>
        </p:nvCxnSpPr>
        <p:spPr>
          <a:xfrm rot="-5400000">
            <a:off x="6023769" y="4920457"/>
            <a:ext cx="884238" cy="130175"/>
          </a:xfrm>
          <a:prstGeom prst="straightConnector1">
            <a:avLst/>
          </a:prstGeom>
          <a:noFill/>
          <a:ln w="9525" cap="flat" cmpd="sng">
            <a:solidFill>
              <a:schemeClr val="dk1"/>
            </a:solidFill>
            <a:prstDash val="solid"/>
            <a:round/>
            <a:headEnd type="none" w="sm" len="sm"/>
            <a:tailEnd type="none" w="sm" len="sm"/>
          </a:ln>
        </p:spPr>
      </p:cxnSp>
      <p:sp>
        <p:nvSpPr>
          <p:cNvPr id="467" name="Google Shape;467;p27"/>
          <p:cNvSpPr txBox="1"/>
          <p:nvPr/>
        </p:nvSpPr>
        <p:spPr>
          <a:xfrm>
            <a:off x="6096000" y="4194175"/>
            <a:ext cx="958850"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Angle </a:t>
            </a:r>
            <a:r>
              <a:rPr lang="en-US" sz="1800">
                <a:solidFill>
                  <a:schemeClr val="dk1"/>
                </a:solidFill>
                <a:latin typeface="Noto Sans Symbols"/>
                <a:ea typeface="Noto Sans Symbols"/>
                <a:cs typeface="Noto Sans Symbols"/>
                <a:sym typeface="Noto Sans Symbols"/>
              </a:rPr>
              <a:t>θ</a:t>
            </a:r>
            <a:endParaRPr/>
          </a:p>
        </p:txBody>
      </p:sp>
      <p:cxnSp>
        <p:nvCxnSpPr>
          <p:cNvPr id="468" name="Google Shape;468;p27"/>
          <p:cNvCxnSpPr/>
          <p:nvPr/>
        </p:nvCxnSpPr>
        <p:spPr>
          <a:xfrm>
            <a:off x="7356867" y="2836130"/>
            <a:ext cx="8731" cy="374399"/>
          </a:xfrm>
          <a:prstGeom prst="straightConnector1">
            <a:avLst/>
          </a:prstGeom>
          <a:noFill/>
          <a:ln w="9525" cap="flat" cmpd="sng">
            <a:solidFill>
              <a:schemeClr val="dk1"/>
            </a:solidFill>
            <a:prstDash val="solid"/>
            <a:round/>
            <a:headEnd type="none" w="sm" len="sm"/>
            <a:tailEnd type="stealth" w="med" len="med"/>
          </a:ln>
        </p:spPr>
      </p:cxnSp>
      <p:sp>
        <p:nvSpPr>
          <p:cNvPr id="469" name="Google Shape;469;p27"/>
          <p:cNvSpPr txBox="1"/>
          <p:nvPr/>
        </p:nvSpPr>
        <p:spPr>
          <a:xfrm>
            <a:off x="6648842" y="2371786"/>
            <a:ext cx="1414463"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induced flux</a:t>
            </a:r>
            <a:endParaRPr/>
          </a:p>
        </p:txBody>
      </p:sp>
      <p:cxnSp>
        <p:nvCxnSpPr>
          <p:cNvPr id="470" name="Google Shape;470;p27"/>
          <p:cNvCxnSpPr/>
          <p:nvPr/>
        </p:nvCxnSpPr>
        <p:spPr>
          <a:xfrm>
            <a:off x="9076130" y="2828192"/>
            <a:ext cx="0" cy="398463"/>
          </a:xfrm>
          <a:prstGeom prst="straightConnector1">
            <a:avLst/>
          </a:prstGeom>
          <a:noFill/>
          <a:ln w="9525" cap="flat" cmpd="sng">
            <a:solidFill>
              <a:schemeClr val="dk1"/>
            </a:solidFill>
            <a:prstDash val="solid"/>
            <a:round/>
            <a:headEnd type="none" w="sm" len="sm"/>
            <a:tailEnd type="stealth" w="med" len="med"/>
          </a:ln>
        </p:spPr>
      </p:cxnSp>
      <p:sp>
        <p:nvSpPr>
          <p:cNvPr id="471" name="Google Shape;471;p27"/>
          <p:cNvSpPr txBox="1"/>
          <p:nvPr/>
        </p:nvSpPr>
        <p:spPr>
          <a:xfrm>
            <a:off x="8269679" y="2370993"/>
            <a:ext cx="1852612"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no. turns on coil</a:t>
            </a:r>
            <a:endParaRPr/>
          </a:p>
        </p:txBody>
      </p:sp>
      <p:sp>
        <p:nvSpPr>
          <p:cNvPr id="472" name="Google Shape;472;p27"/>
          <p:cNvSpPr txBox="1"/>
          <p:nvPr/>
        </p:nvSpPr>
        <p:spPr>
          <a:xfrm>
            <a:off x="1698625" y="3257550"/>
            <a:ext cx="2101850"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B</a:t>
            </a:r>
            <a:r>
              <a:rPr lang="en-US" sz="1800">
                <a:solidFill>
                  <a:schemeClr val="dk1"/>
                </a:solidFill>
                <a:latin typeface="Arial"/>
                <a:ea typeface="Arial"/>
                <a:cs typeface="Arial"/>
                <a:sym typeface="Arial"/>
              </a:rPr>
              <a:t> = Magnetic Field</a:t>
            </a:r>
            <a:endParaRPr/>
          </a:p>
        </p:txBody>
      </p:sp>
      <p:sp>
        <p:nvSpPr>
          <p:cNvPr id="473" name="Google Shape;473;p27"/>
          <p:cNvSpPr/>
          <p:nvPr/>
        </p:nvSpPr>
        <p:spPr>
          <a:xfrm rot="-2324032">
            <a:off x="5408091" y="4848226"/>
            <a:ext cx="188912" cy="231775"/>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4" name="Google Shape;474;p27"/>
          <p:cNvSpPr/>
          <p:nvPr/>
        </p:nvSpPr>
        <p:spPr>
          <a:xfrm rot="-1500000">
            <a:off x="4084465" y="2960689"/>
            <a:ext cx="187325" cy="231775"/>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5" name="Google Shape;475;p27"/>
          <p:cNvSpPr txBox="1"/>
          <p:nvPr/>
        </p:nvSpPr>
        <p:spPr>
          <a:xfrm>
            <a:off x="6636316" y="1912335"/>
            <a:ext cx="45448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Representing the target as another coil:</a:t>
            </a:r>
            <a:endParaRPr/>
          </a:p>
        </p:txBody>
      </p:sp>
      <p:sp>
        <p:nvSpPr>
          <p:cNvPr id="476" name="Google Shape;476;p27"/>
          <p:cNvSpPr/>
          <p:nvPr/>
        </p:nvSpPr>
        <p:spPr>
          <a:xfrm>
            <a:off x="6530976" y="1553227"/>
            <a:ext cx="4650174" cy="2531411"/>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7" name="Google Shape;477;p27"/>
          <p:cNvSpPr txBox="1"/>
          <p:nvPr/>
        </p:nvSpPr>
        <p:spPr>
          <a:xfrm>
            <a:off x="232065" y="1594839"/>
            <a:ext cx="5270482"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Primary magnetic field induces flux in subsurface target:</a:t>
            </a:r>
            <a:endParaRPr/>
          </a:p>
        </p:txBody>
      </p:sp>
      <p:pic>
        <p:nvPicPr>
          <p:cNvPr id="478" name="Google Shape;478;p27"/>
          <p:cNvPicPr preferRelativeResize="0"/>
          <p:nvPr/>
        </p:nvPicPr>
        <p:blipFill rotWithShape="1">
          <a:blip r:embed="rId5">
            <a:alphaModFix/>
          </a:blip>
          <a:srcRect/>
          <a:stretch/>
        </p:blipFill>
        <p:spPr>
          <a:xfrm>
            <a:off x="5323562" y="32211"/>
            <a:ext cx="6784931" cy="508869"/>
          </a:xfrm>
          <a:prstGeom prst="rect">
            <a:avLst/>
          </a:prstGeom>
          <a:noFill/>
          <a:ln>
            <a:noFill/>
          </a:ln>
        </p:spPr>
      </p:pic>
      <p:pic>
        <p:nvPicPr>
          <p:cNvPr id="479" name="Google Shape;479;p27"/>
          <p:cNvPicPr preferRelativeResize="0"/>
          <p:nvPr/>
        </p:nvPicPr>
        <p:blipFill rotWithShape="1">
          <a:blip r:embed="rId6">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9"/>
                                        </p:tgtEl>
                                        <p:attrNameLst>
                                          <p:attrName>style.visibility</p:attrName>
                                        </p:attrNameLst>
                                      </p:cBhvr>
                                      <p:to>
                                        <p:strVal val="visible"/>
                                      </p:to>
                                    </p:set>
                                    <p:animEffect transition="in" filter="fade">
                                      <p:cBhvr>
                                        <p:cTn id="7" dur="1"/>
                                        <p:tgtEl>
                                          <p:spTgt spid="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p28" descr="DSCF0003_cut2"/>
          <p:cNvPicPr preferRelativeResize="0"/>
          <p:nvPr/>
        </p:nvPicPr>
        <p:blipFill rotWithShape="1">
          <a:blip r:embed="rId3">
            <a:alphaModFix/>
          </a:blip>
          <a:srcRect/>
          <a:stretch/>
        </p:blipFill>
        <p:spPr>
          <a:xfrm>
            <a:off x="2592389" y="4489450"/>
            <a:ext cx="7007225" cy="1962150"/>
          </a:xfrm>
          <a:prstGeom prst="rect">
            <a:avLst/>
          </a:prstGeom>
          <a:noFill/>
          <a:ln>
            <a:noFill/>
          </a:ln>
        </p:spPr>
      </p:pic>
      <p:sp>
        <p:nvSpPr>
          <p:cNvPr id="486" name="Google Shape;486;p28"/>
          <p:cNvSpPr/>
          <p:nvPr/>
        </p:nvSpPr>
        <p:spPr>
          <a:xfrm>
            <a:off x="3787775" y="4035426"/>
            <a:ext cx="1538288" cy="59531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7" name="Google Shape;487;p28"/>
          <p:cNvSpPr txBox="1"/>
          <p:nvPr/>
        </p:nvSpPr>
        <p:spPr>
          <a:xfrm>
            <a:off x="4411664" y="4108451"/>
            <a:ext cx="395287" cy="460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p</a:t>
            </a:r>
            <a:endParaRPr/>
          </a:p>
        </p:txBody>
      </p:sp>
      <p:sp>
        <p:nvSpPr>
          <p:cNvPr id="488" name="Google Shape;488;p28"/>
          <p:cNvSpPr/>
          <p:nvPr/>
        </p:nvSpPr>
        <p:spPr>
          <a:xfrm>
            <a:off x="4021138" y="4498976"/>
            <a:ext cx="1174750"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89" name="Google Shape;489;p28"/>
          <p:cNvSpPr txBox="1"/>
          <p:nvPr/>
        </p:nvSpPr>
        <p:spPr>
          <a:xfrm>
            <a:off x="3832226" y="3570289"/>
            <a:ext cx="1343025"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Transmitter</a:t>
            </a:r>
            <a:endParaRPr/>
          </a:p>
        </p:txBody>
      </p:sp>
      <p:sp>
        <p:nvSpPr>
          <p:cNvPr id="490" name="Google Shape;490;p28"/>
          <p:cNvSpPr/>
          <p:nvPr/>
        </p:nvSpPr>
        <p:spPr>
          <a:xfrm rot="7721493">
            <a:off x="5545138" y="5421313"/>
            <a:ext cx="1538288" cy="59531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91" name="Google Shape;491;p28"/>
          <p:cNvCxnSpPr/>
          <p:nvPr/>
        </p:nvCxnSpPr>
        <p:spPr>
          <a:xfrm rot="-5400000" flipH="1">
            <a:off x="2460626" y="4433888"/>
            <a:ext cx="4121150" cy="73025"/>
          </a:xfrm>
          <a:prstGeom prst="straightConnector1">
            <a:avLst/>
          </a:prstGeom>
          <a:noFill/>
          <a:ln w="9525" cap="flat" cmpd="sng">
            <a:solidFill>
              <a:schemeClr val="dk1"/>
            </a:solidFill>
            <a:prstDash val="dash"/>
            <a:round/>
            <a:headEnd type="none" w="sm" len="sm"/>
            <a:tailEnd type="none" w="sm" len="sm"/>
          </a:ln>
        </p:spPr>
      </p:cxnSp>
      <p:sp>
        <p:nvSpPr>
          <p:cNvPr id="492" name="Google Shape;492;p28"/>
          <p:cNvSpPr/>
          <p:nvPr/>
        </p:nvSpPr>
        <p:spPr>
          <a:xfrm>
            <a:off x="4625976" y="2873376"/>
            <a:ext cx="2544763" cy="3484563"/>
          </a:xfrm>
          <a:custGeom>
            <a:avLst/>
            <a:gdLst/>
            <a:ahLst/>
            <a:cxnLst/>
            <a:rect l="l" t="t" r="r" b="b"/>
            <a:pathLst>
              <a:path w="2544838" h="3483428" extrusionOk="0">
                <a:moveTo>
                  <a:pt x="382210" y="0"/>
                </a:moveTo>
                <a:cubicBezTo>
                  <a:pt x="268514" y="205619"/>
                  <a:pt x="154819" y="411238"/>
                  <a:pt x="91924" y="624114"/>
                </a:cubicBezTo>
                <a:cubicBezTo>
                  <a:pt x="29029" y="836990"/>
                  <a:pt x="0" y="1069219"/>
                  <a:pt x="4838" y="1277257"/>
                </a:cubicBezTo>
                <a:cubicBezTo>
                  <a:pt x="9676" y="1485295"/>
                  <a:pt x="19352" y="1654628"/>
                  <a:pt x="120952" y="1872342"/>
                </a:cubicBezTo>
                <a:cubicBezTo>
                  <a:pt x="222552" y="2090056"/>
                  <a:pt x="391886" y="2348894"/>
                  <a:pt x="614438" y="2583542"/>
                </a:cubicBezTo>
                <a:cubicBezTo>
                  <a:pt x="836991" y="2818190"/>
                  <a:pt x="1134534" y="3130247"/>
                  <a:pt x="1456267" y="3280228"/>
                </a:cubicBezTo>
                <a:cubicBezTo>
                  <a:pt x="1778000" y="3430209"/>
                  <a:pt x="2161419" y="3456818"/>
                  <a:pt x="2544838" y="3483428"/>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3" name="Google Shape;493;p28"/>
          <p:cNvSpPr/>
          <p:nvPr/>
        </p:nvSpPr>
        <p:spPr>
          <a:xfrm>
            <a:off x="4737101" y="2960688"/>
            <a:ext cx="3027363" cy="2806700"/>
          </a:xfrm>
          <a:custGeom>
            <a:avLst/>
            <a:gdLst/>
            <a:ahLst/>
            <a:cxnLst/>
            <a:rect l="l" t="t" r="r" b="b"/>
            <a:pathLst>
              <a:path w="3028648" h="2806096" extrusionOk="0">
                <a:moveTo>
                  <a:pt x="387048" y="0"/>
                </a:moveTo>
                <a:cubicBezTo>
                  <a:pt x="304800" y="147562"/>
                  <a:pt x="222553" y="295124"/>
                  <a:pt x="169334" y="449943"/>
                </a:cubicBezTo>
                <a:cubicBezTo>
                  <a:pt x="116115" y="604762"/>
                  <a:pt x="79829" y="771677"/>
                  <a:pt x="67734" y="928915"/>
                </a:cubicBezTo>
                <a:cubicBezTo>
                  <a:pt x="55639" y="1086153"/>
                  <a:pt x="0" y="1228877"/>
                  <a:pt x="96762" y="1393372"/>
                </a:cubicBezTo>
                <a:cubicBezTo>
                  <a:pt x="193524" y="1557867"/>
                  <a:pt x="411238" y="1736877"/>
                  <a:pt x="648305" y="1915886"/>
                </a:cubicBezTo>
                <a:cubicBezTo>
                  <a:pt x="885372" y="2094895"/>
                  <a:pt x="1236133" y="2327124"/>
                  <a:pt x="1519162" y="2467429"/>
                </a:cubicBezTo>
                <a:cubicBezTo>
                  <a:pt x="1802191" y="2607734"/>
                  <a:pt x="2094895" y="2709334"/>
                  <a:pt x="2346476" y="2757715"/>
                </a:cubicBezTo>
                <a:cubicBezTo>
                  <a:pt x="2598057" y="2806096"/>
                  <a:pt x="2813352" y="2781905"/>
                  <a:pt x="3028648" y="2757715"/>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4" name="Google Shape;494;p28"/>
          <p:cNvSpPr/>
          <p:nvPr/>
        </p:nvSpPr>
        <p:spPr>
          <a:xfrm>
            <a:off x="2917825" y="2844801"/>
            <a:ext cx="1525588" cy="3381375"/>
          </a:xfrm>
          <a:custGeom>
            <a:avLst/>
            <a:gdLst/>
            <a:ahLst/>
            <a:cxnLst/>
            <a:rect l="l" t="t" r="r" b="b"/>
            <a:pathLst>
              <a:path w="1526420" h="3381829" extrusionOk="0">
                <a:moveTo>
                  <a:pt x="1088572" y="0"/>
                </a:moveTo>
                <a:cubicBezTo>
                  <a:pt x="1163562" y="93133"/>
                  <a:pt x="1238553" y="186267"/>
                  <a:pt x="1306286" y="362857"/>
                </a:cubicBezTo>
                <a:cubicBezTo>
                  <a:pt x="1374019" y="539447"/>
                  <a:pt x="1463524" y="846667"/>
                  <a:pt x="1494972" y="1059543"/>
                </a:cubicBezTo>
                <a:cubicBezTo>
                  <a:pt x="1526420" y="1272419"/>
                  <a:pt x="1516744" y="1429657"/>
                  <a:pt x="1494972" y="1640114"/>
                </a:cubicBezTo>
                <a:cubicBezTo>
                  <a:pt x="1473201" y="1850571"/>
                  <a:pt x="1475619" y="2080381"/>
                  <a:pt x="1364343" y="2322286"/>
                </a:cubicBezTo>
                <a:cubicBezTo>
                  <a:pt x="1253067" y="2564191"/>
                  <a:pt x="1054706" y="2914953"/>
                  <a:pt x="827315" y="3091543"/>
                </a:cubicBezTo>
                <a:cubicBezTo>
                  <a:pt x="599925" y="3268134"/>
                  <a:pt x="299962" y="3324981"/>
                  <a:pt x="0" y="3381829"/>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5" name="Google Shape;495;p28"/>
          <p:cNvSpPr/>
          <p:nvPr/>
        </p:nvSpPr>
        <p:spPr>
          <a:xfrm>
            <a:off x="3352801" y="2932114"/>
            <a:ext cx="917575" cy="2351087"/>
          </a:xfrm>
          <a:custGeom>
            <a:avLst/>
            <a:gdLst/>
            <a:ahLst/>
            <a:cxnLst/>
            <a:rect l="l" t="t" r="r" b="b"/>
            <a:pathLst>
              <a:path w="916819" h="2351314" extrusionOk="0">
                <a:moveTo>
                  <a:pt x="493486" y="0"/>
                </a:moveTo>
                <a:cubicBezTo>
                  <a:pt x="572105" y="139095"/>
                  <a:pt x="650724" y="278191"/>
                  <a:pt x="711200" y="406400"/>
                </a:cubicBezTo>
                <a:cubicBezTo>
                  <a:pt x="771676" y="534609"/>
                  <a:pt x="822476" y="645886"/>
                  <a:pt x="856343" y="769257"/>
                </a:cubicBezTo>
                <a:cubicBezTo>
                  <a:pt x="890210" y="892628"/>
                  <a:pt x="916819" y="1016000"/>
                  <a:pt x="914400" y="1146628"/>
                </a:cubicBezTo>
                <a:cubicBezTo>
                  <a:pt x="911981" y="1277256"/>
                  <a:pt x="909562" y="1417561"/>
                  <a:pt x="841829" y="1553028"/>
                </a:cubicBezTo>
                <a:cubicBezTo>
                  <a:pt x="774096" y="1688495"/>
                  <a:pt x="648305" y="1826380"/>
                  <a:pt x="508000" y="1959428"/>
                </a:cubicBezTo>
                <a:cubicBezTo>
                  <a:pt x="367695" y="2092476"/>
                  <a:pt x="183847" y="2221895"/>
                  <a:pt x="0" y="2351314"/>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6" name="Google Shape;496;p28"/>
          <p:cNvSpPr txBox="1"/>
          <p:nvPr/>
        </p:nvSpPr>
        <p:spPr>
          <a:xfrm>
            <a:off x="4775200" y="6488114"/>
            <a:ext cx="2641600"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 = cross sectional area</a:t>
            </a:r>
            <a:endParaRPr/>
          </a:p>
        </p:txBody>
      </p:sp>
      <p:cxnSp>
        <p:nvCxnSpPr>
          <p:cNvPr id="497" name="Google Shape;497;p28"/>
          <p:cNvCxnSpPr/>
          <p:nvPr/>
        </p:nvCxnSpPr>
        <p:spPr>
          <a:xfrm rot="10800000" flipH="1">
            <a:off x="4992688" y="6226175"/>
            <a:ext cx="914400" cy="363538"/>
          </a:xfrm>
          <a:prstGeom prst="straightConnector1">
            <a:avLst/>
          </a:prstGeom>
          <a:noFill/>
          <a:ln w="9525" cap="flat" cmpd="sng">
            <a:solidFill>
              <a:schemeClr val="dk1"/>
            </a:solidFill>
            <a:prstDash val="solid"/>
            <a:round/>
            <a:headEnd type="none" w="sm" len="sm"/>
            <a:tailEnd type="none" w="sm" len="sm"/>
          </a:ln>
        </p:spPr>
      </p:cxnSp>
      <p:sp>
        <p:nvSpPr>
          <p:cNvPr id="498" name="Google Shape;498;p28"/>
          <p:cNvSpPr/>
          <p:nvPr/>
        </p:nvSpPr>
        <p:spPr>
          <a:xfrm>
            <a:off x="6313488" y="5210176"/>
            <a:ext cx="512762" cy="944563"/>
          </a:xfrm>
          <a:custGeom>
            <a:avLst/>
            <a:gdLst/>
            <a:ahLst/>
            <a:cxnLst/>
            <a:rect l="l" t="t" r="r" b="b"/>
            <a:pathLst>
              <a:path w="512838" h="943428" extrusionOk="0">
                <a:moveTo>
                  <a:pt x="0" y="943428"/>
                </a:moveTo>
                <a:cubicBezTo>
                  <a:pt x="54428" y="872066"/>
                  <a:pt x="108857" y="800705"/>
                  <a:pt x="174171" y="725714"/>
                </a:cubicBezTo>
                <a:cubicBezTo>
                  <a:pt x="239485" y="650724"/>
                  <a:pt x="338666" y="566056"/>
                  <a:pt x="391885" y="493485"/>
                </a:cubicBezTo>
                <a:cubicBezTo>
                  <a:pt x="445104" y="420914"/>
                  <a:pt x="474132" y="372533"/>
                  <a:pt x="493485" y="290285"/>
                </a:cubicBezTo>
                <a:cubicBezTo>
                  <a:pt x="512838" y="208037"/>
                  <a:pt x="510419" y="104018"/>
                  <a:pt x="508000" y="0"/>
                </a:cubicBezTo>
              </a:path>
            </a:pathLst>
          </a:custGeom>
          <a:noFill/>
          <a:ln w="5715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9" name="Google Shape;499;p28"/>
          <p:cNvSpPr txBox="1"/>
          <p:nvPr/>
        </p:nvSpPr>
        <p:spPr>
          <a:xfrm>
            <a:off x="7977189" y="1875770"/>
            <a:ext cx="3627437"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Time varying flux induces an electromotive force (e.m.f.) or voltage: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causes current flow (</a:t>
            </a:r>
            <a:r>
              <a:rPr lang="en-US" sz="1800" b="1">
                <a:solidFill>
                  <a:schemeClr val="dk1"/>
                </a:solidFill>
                <a:latin typeface="Arial"/>
                <a:ea typeface="Arial"/>
                <a:cs typeface="Arial"/>
                <a:sym typeface="Arial"/>
              </a:rPr>
              <a:t>I</a:t>
            </a:r>
            <a:r>
              <a:rPr lang="en-US" sz="1800" b="1" baseline="-25000">
                <a:solidFill>
                  <a:schemeClr val="dk1"/>
                </a:solidFill>
                <a:latin typeface="Arial"/>
                <a:ea typeface="Arial"/>
                <a:cs typeface="Arial"/>
                <a:sym typeface="Arial"/>
              </a:rPr>
              <a:t>t</a:t>
            </a:r>
            <a:r>
              <a:rPr lang="en-US" sz="1800" b="1">
                <a:solidFill>
                  <a:schemeClr val="dk1"/>
                </a:solidFill>
                <a:latin typeface="Arial"/>
                <a:ea typeface="Arial"/>
                <a:cs typeface="Arial"/>
                <a:sym typeface="Arial"/>
              </a:rPr>
              <a:t>)</a:t>
            </a:r>
            <a:endParaRPr/>
          </a:p>
        </p:txBody>
      </p:sp>
      <p:pic>
        <p:nvPicPr>
          <p:cNvPr id="500" name="Google Shape;500;p28"/>
          <p:cNvPicPr preferRelativeResize="0"/>
          <p:nvPr/>
        </p:nvPicPr>
        <p:blipFill rotWithShape="1">
          <a:blip r:embed="rId4">
            <a:alphaModFix/>
          </a:blip>
          <a:srcRect/>
          <a:stretch/>
        </p:blipFill>
        <p:spPr>
          <a:xfrm>
            <a:off x="8881643" y="2788085"/>
            <a:ext cx="1428750" cy="879475"/>
          </a:xfrm>
          <a:prstGeom prst="rect">
            <a:avLst/>
          </a:prstGeom>
          <a:solidFill>
            <a:schemeClr val="lt1"/>
          </a:solidFill>
          <a:ln>
            <a:noFill/>
          </a:ln>
        </p:spPr>
      </p:pic>
      <p:sp>
        <p:nvSpPr>
          <p:cNvPr id="501" name="Google Shape;501;p28"/>
          <p:cNvSpPr txBox="1"/>
          <p:nvPr/>
        </p:nvSpPr>
        <p:spPr>
          <a:xfrm>
            <a:off x="6096000" y="5443539"/>
            <a:ext cx="338138" cy="460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t</a:t>
            </a:r>
            <a:endParaRPr/>
          </a:p>
        </p:txBody>
      </p:sp>
      <p:sp>
        <p:nvSpPr>
          <p:cNvPr id="502" name="Google Shape;502;p28"/>
          <p:cNvSpPr txBox="1"/>
          <p:nvPr/>
        </p:nvSpPr>
        <p:spPr>
          <a:xfrm>
            <a:off x="98871" y="2562602"/>
            <a:ext cx="3565471"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e.m.f. “The electromagnetic </a:t>
            </a:r>
            <a:r>
              <a:rPr lang="en-US" sz="1800" b="1" i="1" u="sng">
                <a:solidFill>
                  <a:schemeClr val="dk1"/>
                </a:solidFill>
                <a:latin typeface="Arial"/>
                <a:ea typeface="Arial"/>
                <a:cs typeface="Arial"/>
                <a:sym typeface="Arial"/>
              </a:rPr>
              <a:t>work</a:t>
            </a:r>
            <a:r>
              <a:rPr lang="en-US" sz="1800" i="1">
                <a:solidFill>
                  <a:schemeClr val="dk1"/>
                </a:solidFill>
                <a:latin typeface="Arial"/>
                <a:ea typeface="Arial"/>
                <a:cs typeface="Arial"/>
                <a:sym typeface="Arial"/>
              </a:rPr>
              <a:t> that would be done on an electric charge (an electron in this instance) if it travels once around the loop”</a:t>
            </a:r>
            <a:endParaRPr/>
          </a:p>
        </p:txBody>
      </p:sp>
      <p:sp>
        <p:nvSpPr>
          <p:cNvPr id="503" name="Google Shape;503;p28"/>
          <p:cNvSpPr/>
          <p:nvPr/>
        </p:nvSpPr>
        <p:spPr>
          <a:xfrm rot="-2324032">
            <a:off x="5408091" y="4848226"/>
            <a:ext cx="188912" cy="231775"/>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4" name="Google Shape;504;p28"/>
          <p:cNvSpPr/>
          <p:nvPr/>
        </p:nvSpPr>
        <p:spPr>
          <a:xfrm rot="-1500000">
            <a:off x="4084465" y="2960689"/>
            <a:ext cx="187325" cy="231775"/>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5" name="Google Shape;505;p28"/>
          <p:cNvSpPr/>
          <p:nvPr/>
        </p:nvSpPr>
        <p:spPr>
          <a:xfrm>
            <a:off x="7764464" y="1790909"/>
            <a:ext cx="3394423" cy="2393185"/>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6" name="Google Shape;506;p28"/>
          <p:cNvSpPr txBox="1"/>
          <p:nvPr/>
        </p:nvSpPr>
        <p:spPr>
          <a:xfrm>
            <a:off x="162769" y="1494887"/>
            <a:ext cx="608801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Time varying flux generates an e.m.f.</a:t>
            </a:r>
            <a:endParaRPr sz="2800">
              <a:solidFill>
                <a:schemeClr val="dk1"/>
              </a:solidFill>
              <a:latin typeface="Arial"/>
              <a:ea typeface="Arial"/>
              <a:cs typeface="Arial"/>
              <a:sym typeface="Arial"/>
            </a:endParaRPr>
          </a:p>
        </p:txBody>
      </p:sp>
      <p:sp>
        <p:nvSpPr>
          <p:cNvPr id="507" name="Google Shape;507;p28"/>
          <p:cNvSpPr txBox="1"/>
          <p:nvPr/>
        </p:nvSpPr>
        <p:spPr>
          <a:xfrm>
            <a:off x="160420" y="735798"/>
            <a:ext cx="11928310" cy="808039"/>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000">
                <a:solidFill>
                  <a:schemeClr val="dk2"/>
                </a:solidFill>
                <a:latin typeface="Arial"/>
                <a:ea typeface="Arial"/>
                <a:cs typeface="Arial"/>
                <a:sym typeface="Arial"/>
              </a:rPr>
              <a:t>EM Basics 2:</a:t>
            </a:r>
            <a:endParaRPr/>
          </a:p>
        </p:txBody>
      </p:sp>
      <p:pic>
        <p:nvPicPr>
          <p:cNvPr id="508" name="Google Shape;508;p28"/>
          <p:cNvPicPr preferRelativeResize="0"/>
          <p:nvPr/>
        </p:nvPicPr>
        <p:blipFill rotWithShape="1">
          <a:blip r:embed="rId5">
            <a:alphaModFix/>
          </a:blip>
          <a:srcRect/>
          <a:stretch/>
        </p:blipFill>
        <p:spPr>
          <a:xfrm>
            <a:off x="5323562" y="32211"/>
            <a:ext cx="6784931" cy="508869"/>
          </a:xfrm>
          <a:prstGeom prst="rect">
            <a:avLst/>
          </a:prstGeom>
          <a:noFill/>
          <a:ln>
            <a:noFill/>
          </a:ln>
        </p:spPr>
      </p:pic>
      <p:pic>
        <p:nvPicPr>
          <p:cNvPr id="509" name="Google Shape;509;p28"/>
          <p:cNvPicPr preferRelativeResize="0"/>
          <p:nvPr/>
        </p:nvPicPr>
        <p:blipFill rotWithShape="1">
          <a:blip r:embed="rId6">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9"/>
                                        </p:tgtEl>
                                        <p:attrNameLst>
                                          <p:attrName>style.visibility</p:attrName>
                                        </p:attrNameLst>
                                      </p:cBhvr>
                                      <p:to>
                                        <p:strVal val="visible"/>
                                      </p:to>
                                    </p:set>
                                    <p:animEffect transition="in" filter="fade">
                                      <p:cBhvr>
                                        <p:cTn id="7" dur="1"/>
                                        <p:tgtEl>
                                          <p:spTgt spid="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pic>
        <p:nvPicPr>
          <p:cNvPr id="514" name="Google Shape;514;p29" descr="DSCF0003_cut2"/>
          <p:cNvPicPr preferRelativeResize="0"/>
          <p:nvPr/>
        </p:nvPicPr>
        <p:blipFill rotWithShape="1">
          <a:blip r:embed="rId3">
            <a:alphaModFix/>
          </a:blip>
          <a:srcRect/>
          <a:stretch/>
        </p:blipFill>
        <p:spPr>
          <a:xfrm>
            <a:off x="2592389" y="4489450"/>
            <a:ext cx="7007225" cy="1962150"/>
          </a:xfrm>
          <a:prstGeom prst="rect">
            <a:avLst/>
          </a:prstGeom>
          <a:noFill/>
          <a:ln>
            <a:noFill/>
          </a:ln>
        </p:spPr>
      </p:pic>
      <p:sp>
        <p:nvSpPr>
          <p:cNvPr id="515" name="Google Shape;515;p29"/>
          <p:cNvSpPr/>
          <p:nvPr/>
        </p:nvSpPr>
        <p:spPr>
          <a:xfrm>
            <a:off x="3787775" y="4035426"/>
            <a:ext cx="1538288" cy="59531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6" name="Google Shape;516;p29"/>
          <p:cNvSpPr txBox="1"/>
          <p:nvPr/>
        </p:nvSpPr>
        <p:spPr>
          <a:xfrm>
            <a:off x="4411664" y="4108451"/>
            <a:ext cx="395287" cy="460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p</a:t>
            </a:r>
            <a:endParaRPr/>
          </a:p>
        </p:txBody>
      </p:sp>
      <p:sp>
        <p:nvSpPr>
          <p:cNvPr id="517" name="Google Shape;517;p29"/>
          <p:cNvSpPr/>
          <p:nvPr/>
        </p:nvSpPr>
        <p:spPr>
          <a:xfrm>
            <a:off x="4021138" y="4498976"/>
            <a:ext cx="1174750"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18" name="Google Shape;518;p29"/>
          <p:cNvSpPr txBox="1"/>
          <p:nvPr/>
        </p:nvSpPr>
        <p:spPr>
          <a:xfrm>
            <a:off x="3832226" y="3570289"/>
            <a:ext cx="1343025"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Transmitter</a:t>
            </a:r>
            <a:endParaRPr/>
          </a:p>
        </p:txBody>
      </p:sp>
      <p:sp>
        <p:nvSpPr>
          <p:cNvPr id="519" name="Google Shape;519;p29"/>
          <p:cNvSpPr/>
          <p:nvPr/>
        </p:nvSpPr>
        <p:spPr>
          <a:xfrm rot="7721493">
            <a:off x="5545138" y="5421313"/>
            <a:ext cx="1538288" cy="59531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20" name="Google Shape;520;p29"/>
          <p:cNvCxnSpPr/>
          <p:nvPr/>
        </p:nvCxnSpPr>
        <p:spPr>
          <a:xfrm rot="-5400000" flipH="1">
            <a:off x="2460626" y="4433888"/>
            <a:ext cx="4121150" cy="73025"/>
          </a:xfrm>
          <a:prstGeom prst="straightConnector1">
            <a:avLst/>
          </a:prstGeom>
          <a:noFill/>
          <a:ln w="9525" cap="flat" cmpd="sng">
            <a:solidFill>
              <a:schemeClr val="dk1"/>
            </a:solidFill>
            <a:prstDash val="dash"/>
            <a:round/>
            <a:headEnd type="none" w="sm" len="sm"/>
            <a:tailEnd type="none" w="sm" len="sm"/>
          </a:ln>
        </p:spPr>
      </p:cxnSp>
      <p:sp>
        <p:nvSpPr>
          <p:cNvPr id="521" name="Google Shape;521;p29"/>
          <p:cNvSpPr/>
          <p:nvPr/>
        </p:nvSpPr>
        <p:spPr>
          <a:xfrm>
            <a:off x="4625976" y="2873376"/>
            <a:ext cx="2544763" cy="3484563"/>
          </a:xfrm>
          <a:custGeom>
            <a:avLst/>
            <a:gdLst/>
            <a:ahLst/>
            <a:cxnLst/>
            <a:rect l="l" t="t" r="r" b="b"/>
            <a:pathLst>
              <a:path w="2544838" h="3483428" extrusionOk="0">
                <a:moveTo>
                  <a:pt x="382210" y="0"/>
                </a:moveTo>
                <a:cubicBezTo>
                  <a:pt x="268514" y="205619"/>
                  <a:pt x="154819" y="411238"/>
                  <a:pt x="91924" y="624114"/>
                </a:cubicBezTo>
                <a:cubicBezTo>
                  <a:pt x="29029" y="836990"/>
                  <a:pt x="0" y="1069219"/>
                  <a:pt x="4838" y="1277257"/>
                </a:cubicBezTo>
                <a:cubicBezTo>
                  <a:pt x="9676" y="1485295"/>
                  <a:pt x="19352" y="1654628"/>
                  <a:pt x="120952" y="1872342"/>
                </a:cubicBezTo>
                <a:cubicBezTo>
                  <a:pt x="222552" y="2090056"/>
                  <a:pt x="391886" y="2348894"/>
                  <a:pt x="614438" y="2583542"/>
                </a:cubicBezTo>
                <a:cubicBezTo>
                  <a:pt x="836991" y="2818190"/>
                  <a:pt x="1134534" y="3130247"/>
                  <a:pt x="1456267" y="3280228"/>
                </a:cubicBezTo>
                <a:cubicBezTo>
                  <a:pt x="1778000" y="3430209"/>
                  <a:pt x="2161419" y="3456818"/>
                  <a:pt x="2544838" y="3483428"/>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22" name="Google Shape;522;p29"/>
          <p:cNvSpPr/>
          <p:nvPr/>
        </p:nvSpPr>
        <p:spPr>
          <a:xfrm>
            <a:off x="4737101" y="2960688"/>
            <a:ext cx="3027363" cy="2806700"/>
          </a:xfrm>
          <a:custGeom>
            <a:avLst/>
            <a:gdLst/>
            <a:ahLst/>
            <a:cxnLst/>
            <a:rect l="l" t="t" r="r" b="b"/>
            <a:pathLst>
              <a:path w="3028648" h="2806096" extrusionOk="0">
                <a:moveTo>
                  <a:pt x="387048" y="0"/>
                </a:moveTo>
                <a:cubicBezTo>
                  <a:pt x="304800" y="147562"/>
                  <a:pt x="222553" y="295124"/>
                  <a:pt x="169334" y="449943"/>
                </a:cubicBezTo>
                <a:cubicBezTo>
                  <a:pt x="116115" y="604762"/>
                  <a:pt x="79829" y="771677"/>
                  <a:pt x="67734" y="928915"/>
                </a:cubicBezTo>
                <a:cubicBezTo>
                  <a:pt x="55639" y="1086153"/>
                  <a:pt x="0" y="1228877"/>
                  <a:pt x="96762" y="1393372"/>
                </a:cubicBezTo>
                <a:cubicBezTo>
                  <a:pt x="193524" y="1557867"/>
                  <a:pt x="411238" y="1736877"/>
                  <a:pt x="648305" y="1915886"/>
                </a:cubicBezTo>
                <a:cubicBezTo>
                  <a:pt x="885372" y="2094895"/>
                  <a:pt x="1236133" y="2327124"/>
                  <a:pt x="1519162" y="2467429"/>
                </a:cubicBezTo>
                <a:cubicBezTo>
                  <a:pt x="1802191" y="2607734"/>
                  <a:pt x="2094895" y="2709334"/>
                  <a:pt x="2346476" y="2757715"/>
                </a:cubicBezTo>
                <a:cubicBezTo>
                  <a:pt x="2598057" y="2806096"/>
                  <a:pt x="2813352" y="2781905"/>
                  <a:pt x="3028648" y="2757715"/>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23" name="Google Shape;523;p29"/>
          <p:cNvSpPr/>
          <p:nvPr/>
        </p:nvSpPr>
        <p:spPr>
          <a:xfrm>
            <a:off x="2917825" y="2844801"/>
            <a:ext cx="1525588" cy="3381375"/>
          </a:xfrm>
          <a:custGeom>
            <a:avLst/>
            <a:gdLst/>
            <a:ahLst/>
            <a:cxnLst/>
            <a:rect l="l" t="t" r="r" b="b"/>
            <a:pathLst>
              <a:path w="1526420" h="3381829" extrusionOk="0">
                <a:moveTo>
                  <a:pt x="1088572" y="0"/>
                </a:moveTo>
                <a:cubicBezTo>
                  <a:pt x="1163562" y="93133"/>
                  <a:pt x="1238553" y="186267"/>
                  <a:pt x="1306286" y="362857"/>
                </a:cubicBezTo>
                <a:cubicBezTo>
                  <a:pt x="1374019" y="539447"/>
                  <a:pt x="1463524" y="846667"/>
                  <a:pt x="1494972" y="1059543"/>
                </a:cubicBezTo>
                <a:cubicBezTo>
                  <a:pt x="1526420" y="1272419"/>
                  <a:pt x="1516744" y="1429657"/>
                  <a:pt x="1494972" y="1640114"/>
                </a:cubicBezTo>
                <a:cubicBezTo>
                  <a:pt x="1473201" y="1850571"/>
                  <a:pt x="1475619" y="2080381"/>
                  <a:pt x="1364343" y="2322286"/>
                </a:cubicBezTo>
                <a:cubicBezTo>
                  <a:pt x="1253067" y="2564191"/>
                  <a:pt x="1054706" y="2914953"/>
                  <a:pt x="827315" y="3091543"/>
                </a:cubicBezTo>
                <a:cubicBezTo>
                  <a:pt x="599925" y="3268134"/>
                  <a:pt x="299962" y="3324981"/>
                  <a:pt x="0" y="3381829"/>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24" name="Google Shape;524;p29"/>
          <p:cNvSpPr/>
          <p:nvPr/>
        </p:nvSpPr>
        <p:spPr>
          <a:xfrm>
            <a:off x="3352801" y="2932114"/>
            <a:ext cx="917575" cy="2351087"/>
          </a:xfrm>
          <a:custGeom>
            <a:avLst/>
            <a:gdLst/>
            <a:ahLst/>
            <a:cxnLst/>
            <a:rect l="l" t="t" r="r" b="b"/>
            <a:pathLst>
              <a:path w="916819" h="2351314" extrusionOk="0">
                <a:moveTo>
                  <a:pt x="493486" y="0"/>
                </a:moveTo>
                <a:cubicBezTo>
                  <a:pt x="572105" y="139095"/>
                  <a:pt x="650724" y="278191"/>
                  <a:pt x="711200" y="406400"/>
                </a:cubicBezTo>
                <a:cubicBezTo>
                  <a:pt x="771676" y="534609"/>
                  <a:pt x="822476" y="645886"/>
                  <a:pt x="856343" y="769257"/>
                </a:cubicBezTo>
                <a:cubicBezTo>
                  <a:pt x="890210" y="892628"/>
                  <a:pt x="916819" y="1016000"/>
                  <a:pt x="914400" y="1146628"/>
                </a:cubicBezTo>
                <a:cubicBezTo>
                  <a:pt x="911981" y="1277256"/>
                  <a:pt x="909562" y="1417561"/>
                  <a:pt x="841829" y="1553028"/>
                </a:cubicBezTo>
                <a:cubicBezTo>
                  <a:pt x="774096" y="1688495"/>
                  <a:pt x="648305" y="1826380"/>
                  <a:pt x="508000" y="1959428"/>
                </a:cubicBezTo>
                <a:cubicBezTo>
                  <a:pt x="367695" y="2092476"/>
                  <a:pt x="183847" y="2221895"/>
                  <a:pt x="0" y="2351314"/>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25" name="Google Shape;525;p29"/>
          <p:cNvSpPr txBox="1"/>
          <p:nvPr/>
        </p:nvSpPr>
        <p:spPr>
          <a:xfrm>
            <a:off x="4775200" y="6488114"/>
            <a:ext cx="2641600"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 = cross sectional area</a:t>
            </a:r>
            <a:endParaRPr/>
          </a:p>
        </p:txBody>
      </p:sp>
      <p:cxnSp>
        <p:nvCxnSpPr>
          <p:cNvPr id="526" name="Google Shape;526;p29"/>
          <p:cNvCxnSpPr/>
          <p:nvPr/>
        </p:nvCxnSpPr>
        <p:spPr>
          <a:xfrm rot="10800000" flipH="1">
            <a:off x="4992688" y="6226175"/>
            <a:ext cx="914400" cy="363538"/>
          </a:xfrm>
          <a:prstGeom prst="straightConnector1">
            <a:avLst/>
          </a:prstGeom>
          <a:noFill/>
          <a:ln w="9525" cap="flat" cmpd="sng">
            <a:solidFill>
              <a:schemeClr val="dk1"/>
            </a:solidFill>
            <a:prstDash val="solid"/>
            <a:round/>
            <a:headEnd type="none" w="sm" len="sm"/>
            <a:tailEnd type="none" w="sm" len="sm"/>
          </a:ln>
        </p:spPr>
      </p:cxnSp>
      <p:sp>
        <p:nvSpPr>
          <p:cNvPr id="527" name="Google Shape;527;p29"/>
          <p:cNvSpPr/>
          <p:nvPr/>
        </p:nvSpPr>
        <p:spPr>
          <a:xfrm>
            <a:off x="6313488" y="5464176"/>
            <a:ext cx="512762" cy="690563"/>
          </a:xfrm>
          <a:custGeom>
            <a:avLst/>
            <a:gdLst/>
            <a:ahLst/>
            <a:cxnLst/>
            <a:rect l="l" t="t" r="r" b="b"/>
            <a:pathLst>
              <a:path w="512838" h="689484" extrusionOk="0">
                <a:moveTo>
                  <a:pt x="0" y="689484"/>
                </a:moveTo>
                <a:cubicBezTo>
                  <a:pt x="54428" y="618122"/>
                  <a:pt x="108857" y="546761"/>
                  <a:pt x="174171" y="471770"/>
                </a:cubicBezTo>
                <a:cubicBezTo>
                  <a:pt x="239485" y="396780"/>
                  <a:pt x="338666" y="312112"/>
                  <a:pt x="391885" y="239541"/>
                </a:cubicBezTo>
                <a:cubicBezTo>
                  <a:pt x="445104" y="166970"/>
                  <a:pt x="474133" y="72682"/>
                  <a:pt x="493485" y="36341"/>
                </a:cubicBezTo>
                <a:cubicBezTo>
                  <a:pt x="512838" y="0"/>
                  <a:pt x="510419" y="125514"/>
                  <a:pt x="508000" y="21496"/>
                </a:cubicBezTo>
              </a:path>
            </a:pathLst>
          </a:custGeom>
          <a:solidFill>
            <a:srgbClr val="92D050"/>
          </a:solidFill>
          <a:ln w="5715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28" name="Google Shape;528;p29"/>
          <p:cNvSpPr txBox="1"/>
          <p:nvPr/>
        </p:nvSpPr>
        <p:spPr>
          <a:xfrm>
            <a:off x="6096000" y="5443539"/>
            <a:ext cx="338138" cy="460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t</a:t>
            </a:r>
            <a:endParaRPr/>
          </a:p>
        </p:txBody>
      </p:sp>
      <p:sp>
        <p:nvSpPr>
          <p:cNvPr id="529" name="Google Shape;529;p29"/>
          <p:cNvSpPr/>
          <p:nvPr/>
        </p:nvSpPr>
        <p:spPr>
          <a:xfrm>
            <a:off x="5065713" y="5588001"/>
            <a:ext cx="1784350" cy="1089025"/>
          </a:xfrm>
          <a:custGeom>
            <a:avLst/>
            <a:gdLst/>
            <a:ahLst/>
            <a:cxnLst/>
            <a:rect l="l" t="t" r="r" b="b"/>
            <a:pathLst>
              <a:path w="1785257" h="1088571" extrusionOk="0">
                <a:moveTo>
                  <a:pt x="0" y="43543"/>
                </a:moveTo>
                <a:cubicBezTo>
                  <a:pt x="168123" y="21771"/>
                  <a:pt x="336247" y="0"/>
                  <a:pt x="493485" y="14514"/>
                </a:cubicBezTo>
                <a:cubicBezTo>
                  <a:pt x="650723" y="29028"/>
                  <a:pt x="798285" y="60477"/>
                  <a:pt x="943428" y="130629"/>
                </a:cubicBezTo>
                <a:cubicBezTo>
                  <a:pt x="1088571" y="200781"/>
                  <a:pt x="1224038" y="275772"/>
                  <a:pt x="1364343" y="435429"/>
                </a:cubicBezTo>
                <a:cubicBezTo>
                  <a:pt x="1504648" y="595086"/>
                  <a:pt x="1785257" y="1088571"/>
                  <a:pt x="1785257" y="1088571"/>
                </a:cubicBezTo>
                <a:lnTo>
                  <a:pt x="1785257" y="1088571"/>
                </a:lnTo>
              </a:path>
            </a:pathLst>
          </a:custGeom>
          <a:noFill/>
          <a:ln w="28575"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0" name="Google Shape;530;p29"/>
          <p:cNvSpPr/>
          <p:nvPr/>
        </p:nvSpPr>
        <p:spPr>
          <a:xfrm>
            <a:off x="5167314" y="5341939"/>
            <a:ext cx="1901825" cy="1131887"/>
          </a:xfrm>
          <a:custGeom>
            <a:avLst/>
            <a:gdLst/>
            <a:ahLst/>
            <a:cxnLst/>
            <a:rect l="l" t="t" r="r" b="b"/>
            <a:pathLst>
              <a:path w="1901371" h="1132114" extrusionOk="0">
                <a:moveTo>
                  <a:pt x="0" y="0"/>
                </a:moveTo>
                <a:cubicBezTo>
                  <a:pt x="165705" y="2419"/>
                  <a:pt x="331410" y="4838"/>
                  <a:pt x="508000" y="58057"/>
                </a:cubicBezTo>
                <a:cubicBezTo>
                  <a:pt x="684591" y="111276"/>
                  <a:pt x="899886" y="224971"/>
                  <a:pt x="1059543" y="319314"/>
                </a:cubicBezTo>
                <a:cubicBezTo>
                  <a:pt x="1219200" y="413657"/>
                  <a:pt x="1325638" y="488647"/>
                  <a:pt x="1465943" y="624114"/>
                </a:cubicBezTo>
                <a:cubicBezTo>
                  <a:pt x="1606248" y="759581"/>
                  <a:pt x="1753809" y="945847"/>
                  <a:pt x="1901371" y="1132114"/>
                </a:cubicBezTo>
              </a:path>
            </a:pathLst>
          </a:custGeom>
          <a:noFill/>
          <a:ln w="28575"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1" name="Google Shape;531;p29"/>
          <p:cNvSpPr/>
          <p:nvPr/>
        </p:nvSpPr>
        <p:spPr>
          <a:xfrm>
            <a:off x="5980114" y="4848225"/>
            <a:ext cx="1741487" cy="1189038"/>
          </a:xfrm>
          <a:custGeom>
            <a:avLst/>
            <a:gdLst/>
            <a:ahLst/>
            <a:cxnLst/>
            <a:rect l="l" t="t" r="r" b="b"/>
            <a:pathLst>
              <a:path w="1741714" h="1190172" extrusionOk="0">
                <a:moveTo>
                  <a:pt x="0" y="0"/>
                </a:moveTo>
                <a:cubicBezTo>
                  <a:pt x="50800" y="124581"/>
                  <a:pt x="101600" y="249163"/>
                  <a:pt x="159657" y="362858"/>
                </a:cubicBezTo>
                <a:cubicBezTo>
                  <a:pt x="217714" y="476553"/>
                  <a:pt x="237067" y="578153"/>
                  <a:pt x="348343" y="682172"/>
                </a:cubicBezTo>
                <a:cubicBezTo>
                  <a:pt x="459619" y="786191"/>
                  <a:pt x="672495" y="909563"/>
                  <a:pt x="827314" y="986972"/>
                </a:cubicBezTo>
                <a:cubicBezTo>
                  <a:pt x="982133" y="1064382"/>
                  <a:pt x="1124857" y="1112762"/>
                  <a:pt x="1277257" y="1146629"/>
                </a:cubicBezTo>
                <a:cubicBezTo>
                  <a:pt x="1429657" y="1180496"/>
                  <a:pt x="1585685" y="1185334"/>
                  <a:pt x="1741714" y="1190172"/>
                </a:cubicBezTo>
              </a:path>
            </a:pathLst>
          </a:custGeom>
          <a:noFill/>
          <a:ln w="28575"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2" name="Google Shape;532;p29"/>
          <p:cNvSpPr/>
          <p:nvPr/>
        </p:nvSpPr>
        <p:spPr>
          <a:xfrm>
            <a:off x="6299201" y="4775200"/>
            <a:ext cx="1292225" cy="933450"/>
          </a:xfrm>
          <a:custGeom>
            <a:avLst/>
            <a:gdLst/>
            <a:ahLst/>
            <a:cxnLst/>
            <a:rect l="l" t="t" r="r" b="b"/>
            <a:pathLst>
              <a:path w="1291771" h="933752" extrusionOk="0">
                <a:moveTo>
                  <a:pt x="0" y="0"/>
                </a:moveTo>
                <a:cubicBezTo>
                  <a:pt x="7257" y="102809"/>
                  <a:pt x="14514" y="205619"/>
                  <a:pt x="43543" y="319314"/>
                </a:cubicBezTo>
                <a:cubicBezTo>
                  <a:pt x="72572" y="433009"/>
                  <a:pt x="96762" y="602342"/>
                  <a:pt x="174171" y="682171"/>
                </a:cubicBezTo>
                <a:cubicBezTo>
                  <a:pt x="251580" y="762000"/>
                  <a:pt x="358019" y="757162"/>
                  <a:pt x="508000" y="798286"/>
                </a:cubicBezTo>
                <a:cubicBezTo>
                  <a:pt x="657981" y="839410"/>
                  <a:pt x="943429" y="924076"/>
                  <a:pt x="1074057" y="928914"/>
                </a:cubicBezTo>
                <a:cubicBezTo>
                  <a:pt x="1204685" y="933752"/>
                  <a:pt x="1248228" y="880533"/>
                  <a:pt x="1291771" y="827314"/>
                </a:cubicBezTo>
              </a:path>
            </a:pathLst>
          </a:custGeom>
          <a:noFill/>
          <a:ln w="28575"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3" name="Google Shape;533;p29"/>
          <p:cNvSpPr txBox="1"/>
          <p:nvPr/>
        </p:nvSpPr>
        <p:spPr>
          <a:xfrm>
            <a:off x="609599" y="1478036"/>
            <a:ext cx="10972800"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Current flow induces an additional magnetic flux</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Produces an additional e.m.f. that tends to decrease rate of current change:</a:t>
            </a:r>
            <a:endParaRPr/>
          </a:p>
        </p:txBody>
      </p:sp>
      <p:pic>
        <p:nvPicPr>
          <p:cNvPr id="534" name="Google Shape;534;p29"/>
          <p:cNvPicPr preferRelativeResize="0"/>
          <p:nvPr/>
        </p:nvPicPr>
        <p:blipFill rotWithShape="1">
          <a:blip r:embed="rId4">
            <a:alphaModFix/>
          </a:blip>
          <a:srcRect/>
          <a:stretch/>
        </p:blipFill>
        <p:spPr>
          <a:xfrm>
            <a:off x="6521451" y="3441701"/>
            <a:ext cx="2257425" cy="498475"/>
          </a:xfrm>
          <a:prstGeom prst="rect">
            <a:avLst/>
          </a:prstGeom>
          <a:solidFill>
            <a:schemeClr val="lt1"/>
          </a:solidFill>
          <a:ln w="28575" cap="flat" cmpd="sng">
            <a:solidFill>
              <a:srgbClr val="000000"/>
            </a:solidFill>
            <a:prstDash val="solid"/>
            <a:miter lim="8000"/>
            <a:headEnd type="none" w="sm" len="sm"/>
            <a:tailEnd type="none" w="sm" len="sm"/>
          </a:ln>
        </p:spPr>
      </p:pic>
      <p:sp>
        <p:nvSpPr>
          <p:cNvPr id="535" name="Google Shape;535;p29"/>
          <p:cNvSpPr txBox="1"/>
          <p:nvPr/>
        </p:nvSpPr>
        <p:spPr>
          <a:xfrm>
            <a:off x="6923088" y="4441825"/>
            <a:ext cx="1236662"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resistance</a:t>
            </a:r>
            <a:endParaRPr/>
          </a:p>
        </p:txBody>
      </p:sp>
      <p:sp>
        <p:nvSpPr>
          <p:cNvPr id="536" name="Google Shape;536;p29"/>
          <p:cNvSpPr txBox="1"/>
          <p:nvPr/>
        </p:nvSpPr>
        <p:spPr>
          <a:xfrm>
            <a:off x="8288339" y="4411664"/>
            <a:ext cx="1196975"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frequency</a:t>
            </a:r>
            <a:endParaRPr/>
          </a:p>
        </p:txBody>
      </p:sp>
      <p:sp>
        <p:nvSpPr>
          <p:cNvPr id="537" name="Google Shape;537;p29"/>
          <p:cNvSpPr txBox="1"/>
          <p:nvPr/>
        </p:nvSpPr>
        <p:spPr>
          <a:xfrm>
            <a:off x="9367838" y="3889375"/>
            <a:ext cx="1300162"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inductance</a:t>
            </a:r>
            <a:endParaRPr/>
          </a:p>
        </p:txBody>
      </p:sp>
      <p:cxnSp>
        <p:nvCxnSpPr>
          <p:cNvPr id="538" name="Google Shape;538;p29"/>
          <p:cNvCxnSpPr>
            <a:stCxn id="535" idx="0"/>
          </p:cNvCxnSpPr>
          <p:nvPr/>
        </p:nvCxnSpPr>
        <p:spPr>
          <a:xfrm rot="10800000">
            <a:off x="7503319" y="3875125"/>
            <a:ext cx="38100" cy="566700"/>
          </a:xfrm>
          <a:prstGeom prst="straightConnector1">
            <a:avLst/>
          </a:prstGeom>
          <a:noFill/>
          <a:ln w="9525" cap="flat" cmpd="sng">
            <a:solidFill>
              <a:schemeClr val="dk1"/>
            </a:solidFill>
            <a:prstDash val="solid"/>
            <a:round/>
            <a:headEnd type="none" w="sm" len="sm"/>
            <a:tailEnd type="none" w="sm" len="sm"/>
          </a:ln>
        </p:spPr>
      </p:cxnSp>
      <p:cxnSp>
        <p:nvCxnSpPr>
          <p:cNvPr id="539" name="Google Shape;539;p29"/>
          <p:cNvCxnSpPr>
            <a:stCxn id="536" idx="0"/>
          </p:cNvCxnSpPr>
          <p:nvPr/>
        </p:nvCxnSpPr>
        <p:spPr>
          <a:xfrm rot="10800000">
            <a:off x="8359727" y="3962264"/>
            <a:ext cx="527100" cy="449400"/>
          </a:xfrm>
          <a:prstGeom prst="straightConnector1">
            <a:avLst/>
          </a:prstGeom>
          <a:noFill/>
          <a:ln w="9525" cap="flat" cmpd="sng">
            <a:solidFill>
              <a:schemeClr val="dk1"/>
            </a:solidFill>
            <a:prstDash val="solid"/>
            <a:round/>
            <a:headEnd type="none" w="sm" len="sm"/>
            <a:tailEnd type="none" w="sm" len="sm"/>
          </a:ln>
        </p:spPr>
      </p:cxnSp>
      <p:cxnSp>
        <p:nvCxnSpPr>
          <p:cNvPr id="540" name="Google Shape;540;p29"/>
          <p:cNvCxnSpPr/>
          <p:nvPr/>
        </p:nvCxnSpPr>
        <p:spPr>
          <a:xfrm rot="10800000">
            <a:off x="8491538" y="3860801"/>
            <a:ext cx="754062" cy="188913"/>
          </a:xfrm>
          <a:prstGeom prst="straightConnector1">
            <a:avLst/>
          </a:prstGeom>
          <a:noFill/>
          <a:ln w="9525" cap="flat" cmpd="sng">
            <a:solidFill>
              <a:schemeClr val="dk1"/>
            </a:solidFill>
            <a:prstDash val="solid"/>
            <a:round/>
            <a:headEnd type="none" w="sm" len="sm"/>
            <a:tailEnd type="none" w="sm" len="sm"/>
          </a:ln>
        </p:spPr>
      </p:cxnSp>
      <p:sp>
        <p:nvSpPr>
          <p:cNvPr id="541" name="Google Shape;541;p29"/>
          <p:cNvSpPr/>
          <p:nvPr/>
        </p:nvSpPr>
        <p:spPr>
          <a:xfrm rot="-1500000">
            <a:off x="5370513" y="4848226"/>
            <a:ext cx="188912" cy="231775"/>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42" name="Google Shape;542;p29"/>
          <p:cNvSpPr/>
          <p:nvPr/>
        </p:nvSpPr>
        <p:spPr>
          <a:xfrm rot="-1500000">
            <a:off x="4071939" y="2960689"/>
            <a:ext cx="187325" cy="231775"/>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43" name="Google Shape;543;p29"/>
          <p:cNvSpPr/>
          <p:nvPr/>
        </p:nvSpPr>
        <p:spPr>
          <a:xfrm rot="6000000">
            <a:off x="7054057" y="5552282"/>
            <a:ext cx="188912" cy="231775"/>
          </a:xfrm>
          <a:custGeom>
            <a:avLst/>
            <a:gdLst/>
            <a:ahLst/>
            <a:cxnLst/>
            <a:rect l="l" t="t" r="r" b="b"/>
            <a:pathLst>
              <a:path w="188686" h="232229" extrusionOk="0">
                <a:moveTo>
                  <a:pt x="0" y="232229"/>
                </a:moveTo>
                <a:lnTo>
                  <a:pt x="72572" y="0"/>
                </a:lnTo>
                <a:lnTo>
                  <a:pt x="188686" y="203200"/>
                </a:lnTo>
              </a:path>
            </a:pathLst>
          </a:custGeom>
          <a:noFill/>
          <a:ln w="28575"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44" name="Google Shape;544;p29"/>
          <p:cNvSpPr/>
          <p:nvPr/>
        </p:nvSpPr>
        <p:spPr>
          <a:xfrm rot="9000000">
            <a:off x="6713539" y="6067426"/>
            <a:ext cx="187325" cy="231775"/>
          </a:xfrm>
          <a:custGeom>
            <a:avLst/>
            <a:gdLst/>
            <a:ahLst/>
            <a:cxnLst/>
            <a:rect l="l" t="t" r="r" b="b"/>
            <a:pathLst>
              <a:path w="188686" h="232229" extrusionOk="0">
                <a:moveTo>
                  <a:pt x="0" y="232229"/>
                </a:moveTo>
                <a:lnTo>
                  <a:pt x="72572" y="0"/>
                </a:lnTo>
                <a:lnTo>
                  <a:pt x="188686" y="203200"/>
                </a:lnTo>
              </a:path>
            </a:pathLst>
          </a:custGeom>
          <a:noFill/>
          <a:ln w="28575"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45" name="Google Shape;545;p29"/>
          <p:cNvSpPr txBox="1">
            <a:spLocks noGrp="1"/>
          </p:cNvSpPr>
          <p:nvPr>
            <p:ph type="title"/>
          </p:nvPr>
        </p:nvSpPr>
        <p:spPr>
          <a:xfrm>
            <a:off x="160420" y="735798"/>
            <a:ext cx="1192831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EM Basics 3:</a:t>
            </a:r>
            <a:endParaRPr/>
          </a:p>
        </p:txBody>
      </p:sp>
      <p:pic>
        <p:nvPicPr>
          <p:cNvPr id="546" name="Google Shape;546;p29"/>
          <p:cNvPicPr preferRelativeResize="0"/>
          <p:nvPr/>
        </p:nvPicPr>
        <p:blipFill rotWithShape="1">
          <a:blip r:embed="rId5">
            <a:alphaModFix/>
          </a:blip>
          <a:srcRect/>
          <a:stretch/>
        </p:blipFill>
        <p:spPr>
          <a:xfrm>
            <a:off x="5323562" y="32211"/>
            <a:ext cx="6784931" cy="508869"/>
          </a:xfrm>
          <a:prstGeom prst="rect">
            <a:avLst/>
          </a:prstGeom>
          <a:noFill/>
          <a:ln>
            <a:noFill/>
          </a:ln>
        </p:spPr>
      </p:pic>
      <p:pic>
        <p:nvPicPr>
          <p:cNvPr id="547" name="Google Shape;547;p29"/>
          <p:cNvPicPr preferRelativeResize="0"/>
          <p:nvPr/>
        </p:nvPicPr>
        <p:blipFill rotWithShape="1">
          <a:blip r:embed="rId6">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7"/>
                                        </p:tgtEl>
                                        <p:attrNameLst>
                                          <p:attrName>style.visibility</p:attrName>
                                        </p:attrNameLst>
                                      </p:cBhvr>
                                      <p:to>
                                        <p:strVal val="visible"/>
                                      </p:to>
                                    </p:set>
                                    <p:animEffect transition="in" filter="fade">
                                      <p:cBhvr>
                                        <p:cTn id="7" dur="1"/>
                                        <p:tgtEl>
                                          <p:spTgt spid="5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3"/>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Introduction to the module (continued)</a:t>
            </a:r>
            <a:endParaRPr/>
          </a:p>
        </p:txBody>
      </p:sp>
      <p:pic>
        <p:nvPicPr>
          <p:cNvPr id="89" name="Google Shape;89;p3"/>
          <p:cNvPicPr preferRelativeResize="0"/>
          <p:nvPr/>
        </p:nvPicPr>
        <p:blipFill rotWithShape="1">
          <a:blip r:embed="rId3">
            <a:alphaModFix/>
          </a:blip>
          <a:srcRect/>
          <a:stretch/>
        </p:blipFill>
        <p:spPr>
          <a:xfrm>
            <a:off x="5361139" y="1787334"/>
            <a:ext cx="6371573" cy="4810391"/>
          </a:xfrm>
          <a:prstGeom prst="rect">
            <a:avLst/>
          </a:prstGeom>
          <a:noFill/>
          <a:ln>
            <a:noFill/>
          </a:ln>
        </p:spPr>
      </p:pic>
      <p:sp>
        <p:nvSpPr>
          <p:cNvPr id="90" name="Google Shape;90;p3"/>
          <p:cNvSpPr txBox="1"/>
          <p:nvPr/>
        </p:nvSpPr>
        <p:spPr>
          <a:xfrm>
            <a:off x="462762" y="2660931"/>
            <a:ext cx="22832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Archie’s Law (1942)</a:t>
            </a:r>
            <a:endParaRPr/>
          </a:p>
        </p:txBody>
      </p:sp>
      <p:pic>
        <p:nvPicPr>
          <p:cNvPr id="91" name="Google Shape;91;p3"/>
          <p:cNvPicPr preferRelativeResize="0"/>
          <p:nvPr/>
        </p:nvPicPr>
        <p:blipFill rotWithShape="1">
          <a:blip r:embed="rId4">
            <a:alphaModFix/>
          </a:blip>
          <a:srcRect/>
          <a:stretch/>
        </p:blipFill>
        <p:spPr>
          <a:xfrm>
            <a:off x="1073866" y="3816397"/>
            <a:ext cx="2951162" cy="830262"/>
          </a:xfrm>
          <a:prstGeom prst="rect">
            <a:avLst/>
          </a:prstGeom>
          <a:noFill/>
          <a:ln>
            <a:noFill/>
          </a:ln>
        </p:spPr>
      </p:pic>
      <p:sp>
        <p:nvSpPr>
          <p:cNvPr id="92" name="Google Shape;92;p3"/>
          <p:cNvSpPr txBox="1"/>
          <p:nvPr/>
        </p:nvSpPr>
        <p:spPr>
          <a:xfrm>
            <a:off x="3657600" y="5053109"/>
            <a:ext cx="170353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Arial"/>
                <a:ea typeface="Arial"/>
                <a:cs typeface="Arial"/>
                <a:sym typeface="Arial"/>
              </a:rPr>
              <a:t>interconnected porosity</a:t>
            </a:r>
            <a:endParaRPr/>
          </a:p>
        </p:txBody>
      </p:sp>
      <p:sp>
        <p:nvSpPr>
          <p:cNvPr id="93" name="Google Shape;93;p3"/>
          <p:cNvSpPr txBox="1"/>
          <p:nvPr/>
        </p:nvSpPr>
        <p:spPr>
          <a:xfrm>
            <a:off x="2856797" y="3060386"/>
            <a:ext cx="24135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‘cementation’ exponent</a:t>
            </a:r>
            <a:endParaRPr/>
          </a:p>
        </p:txBody>
      </p:sp>
      <p:sp>
        <p:nvSpPr>
          <p:cNvPr id="94" name="Google Shape;94;p3"/>
          <p:cNvSpPr txBox="1"/>
          <p:nvPr/>
        </p:nvSpPr>
        <p:spPr>
          <a:xfrm>
            <a:off x="759912" y="1770920"/>
            <a:ext cx="219322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a:solidFill>
                  <a:schemeClr val="dk1"/>
                </a:solidFill>
                <a:latin typeface="Arial"/>
                <a:ea typeface="Arial"/>
                <a:cs typeface="Arial"/>
                <a:sym typeface="Arial"/>
              </a:rPr>
              <a:t>From Unit 2</a:t>
            </a:r>
            <a:endParaRPr/>
          </a:p>
        </p:txBody>
      </p:sp>
      <p:sp>
        <p:nvSpPr>
          <p:cNvPr id="95" name="Google Shape;95;p3"/>
          <p:cNvSpPr/>
          <p:nvPr/>
        </p:nvSpPr>
        <p:spPr>
          <a:xfrm>
            <a:off x="162838" y="2492679"/>
            <a:ext cx="5285984" cy="3419606"/>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96" name="Google Shape;96;p3"/>
          <p:cNvCxnSpPr>
            <a:stCxn id="93" idx="2"/>
          </p:cNvCxnSpPr>
          <p:nvPr/>
        </p:nvCxnSpPr>
        <p:spPr>
          <a:xfrm flipH="1">
            <a:off x="3920770" y="3429718"/>
            <a:ext cx="142800" cy="567600"/>
          </a:xfrm>
          <a:prstGeom prst="straightConnector1">
            <a:avLst/>
          </a:prstGeom>
          <a:noFill/>
          <a:ln w="9525" cap="flat" cmpd="sng">
            <a:solidFill>
              <a:schemeClr val="dk1"/>
            </a:solidFill>
            <a:prstDash val="solid"/>
            <a:round/>
            <a:headEnd type="none" w="sm" len="sm"/>
            <a:tailEnd type="triangle" w="med" len="med"/>
          </a:ln>
        </p:spPr>
      </p:cxnSp>
      <p:cxnSp>
        <p:nvCxnSpPr>
          <p:cNvPr id="97" name="Google Shape;97;p3"/>
          <p:cNvCxnSpPr/>
          <p:nvPr/>
        </p:nvCxnSpPr>
        <p:spPr>
          <a:xfrm rot="10800000">
            <a:off x="3824219" y="4307958"/>
            <a:ext cx="649136" cy="765590"/>
          </a:xfrm>
          <a:prstGeom prst="straightConnector1">
            <a:avLst/>
          </a:prstGeom>
          <a:noFill/>
          <a:ln w="9525" cap="flat" cmpd="sng">
            <a:solidFill>
              <a:schemeClr val="dk1"/>
            </a:solidFill>
            <a:prstDash val="solid"/>
            <a:round/>
            <a:headEnd type="none" w="sm" len="sm"/>
            <a:tailEnd type="triangle" w="med" len="med"/>
          </a:ln>
        </p:spPr>
      </p:cxnSp>
      <p:cxnSp>
        <p:nvCxnSpPr>
          <p:cNvPr id="98" name="Google Shape;98;p3"/>
          <p:cNvCxnSpPr/>
          <p:nvPr/>
        </p:nvCxnSpPr>
        <p:spPr>
          <a:xfrm rot="10800000" flipH="1">
            <a:off x="3154889" y="4467090"/>
            <a:ext cx="299364" cy="718685"/>
          </a:xfrm>
          <a:prstGeom prst="straightConnector1">
            <a:avLst/>
          </a:prstGeom>
          <a:noFill/>
          <a:ln w="9525" cap="flat" cmpd="sng">
            <a:solidFill>
              <a:schemeClr val="dk1"/>
            </a:solidFill>
            <a:prstDash val="solid"/>
            <a:round/>
            <a:headEnd type="none" w="sm" len="sm"/>
            <a:tailEnd type="triangle" w="med" len="med"/>
          </a:ln>
        </p:spPr>
      </p:cxnSp>
      <p:sp>
        <p:nvSpPr>
          <p:cNvPr id="99" name="Google Shape;99;p3"/>
          <p:cNvSpPr txBox="1"/>
          <p:nvPr/>
        </p:nvSpPr>
        <p:spPr>
          <a:xfrm>
            <a:off x="960792" y="5248127"/>
            <a:ext cx="265970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a:solidFill>
                  <a:schemeClr val="dk1"/>
                </a:solidFill>
                <a:latin typeface="Arial"/>
                <a:ea typeface="Arial"/>
                <a:cs typeface="Arial"/>
                <a:sym typeface="Arial"/>
              </a:rPr>
              <a:t>pore fluid conductivity</a:t>
            </a:r>
            <a:endParaRPr/>
          </a:p>
        </p:txBody>
      </p:sp>
      <p:pic>
        <p:nvPicPr>
          <p:cNvPr id="100" name="Google Shape;100;p3"/>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30"/>
          <p:cNvSpPr txBox="1">
            <a:spLocks noGrp="1"/>
          </p:cNvSpPr>
          <p:nvPr>
            <p:ph type="title"/>
          </p:nvPr>
        </p:nvSpPr>
        <p:spPr>
          <a:xfrm>
            <a:off x="212942" y="731838"/>
            <a:ext cx="10455058" cy="838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200">
                <a:solidFill>
                  <a:schemeClr val="dk1"/>
                </a:solidFill>
              </a:rPr>
              <a:t>Controlled-source, frequency domain, EM method:</a:t>
            </a:r>
            <a:endParaRPr/>
          </a:p>
        </p:txBody>
      </p:sp>
      <p:sp>
        <p:nvSpPr>
          <p:cNvPr id="554" name="Google Shape;554;p30"/>
          <p:cNvSpPr txBox="1">
            <a:spLocks noGrp="1"/>
          </p:cNvSpPr>
          <p:nvPr>
            <p:ph type="body" idx="1"/>
          </p:nvPr>
        </p:nvSpPr>
        <p:spPr>
          <a:xfrm>
            <a:off x="1223964" y="1749425"/>
            <a:ext cx="4471391" cy="1077912"/>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chemeClr val="dk1"/>
              </a:buClr>
              <a:buSzPts val="2400"/>
              <a:buFont typeface="Arial"/>
              <a:buChar char="•"/>
            </a:pPr>
            <a:r>
              <a:rPr lang="en-US" sz="2400" b="1">
                <a:solidFill>
                  <a:schemeClr val="dk1"/>
                </a:solidFill>
              </a:rPr>
              <a:t>Transmitter coil</a:t>
            </a:r>
            <a:r>
              <a:rPr lang="en-US" sz="2400">
                <a:solidFill>
                  <a:schemeClr val="dk1"/>
                </a:solidFill>
              </a:rPr>
              <a:t>: produces a primary field</a:t>
            </a:r>
            <a:endParaRPr/>
          </a:p>
        </p:txBody>
      </p:sp>
      <p:sp>
        <p:nvSpPr>
          <p:cNvPr id="555" name="Google Shape;555;p30"/>
          <p:cNvSpPr txBox="1">
            <a:spLocks noGrp="1"/>
          </p:cNvSpPr>
          <p:nvPr>
            <p:ph type="body" idx="2"/>
          </p:nvPr>
        </p:nvSpPr>
        <p:spPr>
          <a:xfrm>
            <a:off x="6665914" y="1749425"/>
            <a:ext cx="5183708" cy="1627188"/>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chemeClr val="dk1"/>
              </a:buClr>
              <a:buSzPts val="2400"/>
              <a:buFont typeface="Arial"/>
              <a:buChar char="•"/>
            </a:pPr>
            <a:r>
              <a:rPr lang="en-US" sz="2400" b="1">
                <a:solidFill>
                  <a:schemeClr val="dk1"/>
                </a:solidFill>
              </a:rPr>
              <a:t>Receiver coil</a:t>
            </a:r>
            <a:r>
              <a:rPr lang="en-US" sz="2400">
                <a:solidFill>
                  <a:schemeClr val="dk1"/>
                </a:solidFill>
              </a:rPr>
              <a:t>: measures resultant of primary field (P) and secondary field (S) induced by subsurface conductors</a:t>
            </a:r>
            <a:endParaRPr/>
          </a:p>
        </p:txBody>
      </p:sp>
      <p:grpSp>
        <p:nvGrpSpPr>
          <p:cNvPr id="556" name="Google Shape;556;p30"/>
          <p:cNvGrpSpPr/>
          <p:nvPr/>
        </p:nvGrpSpPr>
        <p:grpSpPr>
          <a:xfrm>
            <a:off x="763589" y="3690938"/>
            <a:ext cx="7007225" cy="2670175"/>
            <a:chOff x="763589" y="3690938"/>
            <a:chExt cx="7007225" cy="2670175"/>
          </a:xfrm>
        </p:grpSpPr>
        <p:pic>
          <p:nvPicPr>
            <p:cNvPr id="557" name="Google Shape;557;p30" descr="DSCF0003_cut2"/>
            <p:cNvPicPr preferRelativeResize="0"/>
            <p:nvPr/>
          </p:nvPicPr>
          <p:blipFill rotWithShape="1">
            <a:blip r:embed="rId3">
              <a:alphaModFix/>
            </a:blip>
            <a:srcRect/>
            <a:stretch/>
          </p:blipFill>
          <p:spPr>
            <a:xfrm>
              <a:off x="763589" y="4398963"/>
              <a:ext cx="7007225" cy="1962150"/>
            </a:xfrm>
            <a:prstGeom prst="rect">
              <a:avLst/>
            </a:prstGeom>
            <a:noFill/>
            <a:ln>
              <a:noFill/>
            </a:ln>
          </p:spPr>
        </p:pic>
        <p:sp>
          <p:nvSpPr>
            <p:cNvPr id="558" name="Google Shape;558;p30"/>
            <p:cNvSpPr/>
            <p:nvPr/>
          </p:nvSpPr>
          <p:spPr>
            <a:xfrm>
              <a:off x="1958975" y="4162426"/>
              <a:ext cx="1538288" cy="59531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9" name="Google Shape;559;p30"/>
            <p:cNvSpPr/>
            <p:nvPr/>
          </p:nvSpPr>
          <p:spPr>
            <a:xfrm>
              <a:off x="4941889" y="4184652"/>
              <a:ext cx="1538287" cy="59372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0" name="Google Shape;560;p30"/>
            <p:cNvSpPr/>
            <p:nvPr/>
          </p:nvSpPr>
          <p:spPr>
            <a:xfrm>
              <a:off x="3497264" y="5505452"/>
              <a:ext cx="1539875" cy="59372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1" name="Google Shape;561;p30"/>
            <p:cNvSpPr txBox="1"/>
            <p:nvPr/>
          </p:nvSpPr>
          <p:spPr>
            <a:xfrm>
              <a:off x="6792914" y="4235451"/>
              <a:ext cx="479425" cy="368300"/>
            </a:xfrm>
            <a:prstGeom prst="rect">
              <a:avLst/>
            </a:prstGeom>
            <a:noFill/>
            <a:ln w="28575"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Noto Sans Symbols"/>
                  <a:ea typeface="Noto Sans Symbols"/>
                  <a:cs typeface="Noto Sans Symbols"/>
                  <a:sym typeface="Noto Sans Symbols"/>
                </a:rPr>
                <a:t>Δ</a:t>
              </a:r>
              <a:r>
                <a:rPr lang="en-US" sz="1800">
                  <a:solidFill>
                    <a:schemeClr val="dk1"/>
                  </a:solidFill>
                  <a:latin typeface="Arial"/>
                  <a:ea typeface="Arial"/>
                  <a:cs typeface="Arial"/>
                  <a:sym typeface="Arial"/>
                </a:rPr>
                <a:t>V</a:t>
              </a:r>
              <a:endParaRPr/>
            </a:p>
          </p:txBody>
        </p:sp>
        <p:cxnSp>
          <p:nvCxnSpPr>
            <p:cNvPr id="562" name="Google Shape;562;p30"/>
            <p:cNvCxnSpPr>
              <a:stCxn id="559" idx="7"/>
            </p:cNvCxnSpPr>
            <p:nvPr/>
          </p:nvCxnSpPr>
          <p:spPr>
            <a:xfrm rot="10800000" flipH="1">
              <a:off x="6254899" y="4250901"/>
              <a:ext cx="493800" cy="20700"/>
            </a:xfrm>
            <a:prstGeom prst="straightConnector1">
              <a:avLst/>
            </a:prstGeom>
            <a:noFill/>
            <a:ln w="12700" cap="flat" cmpd="sng">
              <a:solidFill>
                <a:schemeClr val="dk1"/>
              </a:solidFill>
              <a:prstDash val="solid"/>
              <a:round/>
              <a:headEnd type="none" w="sm" len="sm"/>
              <a:tailEnd type="none" w="sm" len="sm"/>
            </a:ln>
          </p:spPr>
        </p:cxnSp>
        <p:cxnSp>
          <p:nvCxnSpPr>
            <p:cNvPr id="563" name="Google Shape;563;p30"/>
            <p:cNvCxnSpPr>
              <a:stCxn id="559" idx="5"/>
            </p:cNvCxnSpPr>
            <p:nvPr/>
          </p:nvCxnSpPr>
          <p:spPr>
            <a:xfrm rot="10800000" flipH="1">
              <a:off x="6254899" y="4596328"/>
              <a:ext cx="493800" cy="95100"/>
            </a:xfrm>
            <a:prstGeom prst="straightConnector1">
              <a:avLst/>
            </a:prstGeom>
            <a:noFill/>
            <a:ln w="12700" cap="flat" cmpd="sng">
              <a:solidFill>
                <a:schemeClr val="dk1"/>
              </a:solidFill>
              <a:prstDash val="solid"/>
              <a:round/>
              <a:headEnd type="none" w="sm" len="sm"/>
              <a:tailEnd type="none" w="sm" len="sm"/>
            </a:ln>
          </p:spPr>
        </p:cxnSp>
        <p:sp>
          <p:nvSpPr>
            <p:cNvPr id="564" name="Google Shape;564;p30"/>
            <p:cNvSpPr/>
            <p:nvPr/>
          </p:nvSpPr>
          <p:spPr>
            <a:xfrm>
              <a:off x="3736975" y="4337052"/>
              <a:ext cx="1060450" cy="187325"/>
            </a:xfrm>
            <a:prstGeom prst="rightArrow">
              <a:avLst>
                <a:gd name="adj1" fmla="val 50000"/>
                <a:gd name="adj2" fmla="val 50000"/>
              </a:avLst>
            </a:prstGeom>
            <a:solidFill>
              <a:srgbClr val="FFC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5" name="Google Shape;565;p30"/>
            <p:cNvSpPr/>
            <p:nvPr/>
          </p:nvSpPr>
          <p:spPr>
            <a:xfrm rot="-7859267" flipH="1">
              <a:off x="2989264" y="5068889"/>
              <a:ext cx="973137" cy="239713"/>
            </a:xfrm>
            <a:prstGeom prst="rightArrow">
              <a:avLst>
                <a:gd name="adj1" fmla="val 50000"/>
                <a:gd name="adj2" fmla="val 50000"/>
              </a:avLst>
            </a:prstGeom>
            <a:solidFill>
              <a:srgbClr val="FFC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6" name="Google Shape;566;p30"/>
            <p:cNvSpPr txBox="1"/>
            <p:nvPr/>
          </p:nvSpPr>
          <p:spPr>
            <a:xfrm>
              <a:off x="4097339" y="3973513"/>
              <a:ext cx="339725"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a:t>
              </a:r>
              <a:endParaRPr/>
            </a:p>
          </p:txBody>
        </p:sp>
        <p:sp>
          <p:nvSpPr>
            <p:cNvPr id="567" name="Google Shape;567;p30"/>
            <p:cNvSpPr txBox="1"/>
            <p:nvPr/>
          </p:nvSpPr>
          <p:spPr>
            <a:xfrm>
              <a:off x="3030539" y="5040313"/>
              <a:ext cx="339725"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a:t>
              </a:r>
              <a:endParaRPr/>
            </a:p>
          </p:txBody>
        </p:sp>
        <p:sp>
          <p:nvSpPr>
            <p:cNvPr id="568" name="Google Shape;568;p30"/>
            <p:cNvSpPr txBox="1"/>
            <p:nvPr/>
          </p:nvSpPr>
          <p:spPr>
            <a:xfrm>
              <a:off x="2582864" y="4235452"/>
              <a:ext cx="395287" cy="460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p</a:t>
              </a:r>
              <a:endParaRPr/>
            </a:p>
          </p:txBody>
        </p:sp>
        <p:sp>
          <p:nvSpPr>
            <p:cNvPr id="569" name="Google Shape;569;p30"/>
            <p:cNvSpPr/>
            <p:nvPr/>
          </p:nvSpPr>
          <p:spPr>
            <a:xfrm>
              <a:off x="2192338" y="4625977"/>
              <a:ext cx="1174750"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70" name="Google Shape;570;p30"/>
            <p:cNvSpPr/>
            <p:nvPr/>
          </p:nvSpPr>
          <p:spPr>
            <a:xfrm>
              <a:off x="3679825" y="5983289"/>
              <a:ext cx="1174750"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71" name="Google Shape;571;p30"/>
            <p:cNvSpPr/>
            <p:nvPr/>
          </p:nvSpPr>
          <p:spPr>
            <a:xfrm>
              <a:off x="5159375" y="4662489"/>
              <a:ext cx="1176338" cy="136525"/>
            </a:xfrm>
            <a:custGeom>
              <a:avLst/>
              <a:gdLst/>
              <a:ahLst/>
              <a:cxnLst/>
              <a:rect l="l" t="t" r="r" b="b"/>
              <a:pathLst>
                <a:path w="1175657" h="135466" extrusionOk="0">
                  <a:moveTo>
                    <a:pt x="0" y="43543"/>
                  </a:moveTo>
                  <a:cubicBezTo>
                    <a:pt x="141514" y="73781"/>
                    <a:pt x="283029" y="104019"/>
                    <a:pt x="420914" y="116114"/>
                  </a:cubicBezTo>
                  <a:cubicBezTo>
                    <a:pt x="558799" y="128209"/>
                    <a:pt x="701524" y="135466"/>
                    <a:pt x="827314" y="116114"/>
                  </a:cubicBezTo>
                  <a:cubicBezTo>
                    <a:pt x="953105" y="96762"/>
                    <a:pt x="1064381" y="48381"/>
                    <a:pt x="1175657" y="0"/>
                  </a:cubicBezTo>
                </a:path>
              </a:pathLst>
            </a:custGeom>
            <a:noFill/>
            <a:ln w="50800" cap="flat" cmpd="sng">
              <a:solidFill>
                <a:srgbClr val="D210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72" name="Google Shape;572;p30"/>
            <p:cNvSpPr txBox="1"/>
            <p:nvPr/>
          </p:nvSpPr>
          <p:spPr>
            <a:xfrm>
              <a:off x="4070350" y="5548314"/>
              <a:ext cx="3937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r>
                <a:rPr lang="en-US" sz="2400" b="1" baseline="-25000">
                  <a:solidFill>
                    <a:schemeClr val="dk1"/>
                  </a:solidFill>
                  <a:latin typeface="Arial"/>
                  <a:ea typeface="Arial"/>
                  <a:cs typeface="Arial"/>
                  <a:sym typeface="Arial"/>
                </a:rPr>
                <a:t>s</a:t>
              </a:r>
              <a:endParaRPr/>
            </a:p>
          </p:txBody>
        </p:sp>
        <p:sp>
          <p:nvSpPr>
            <p:cNvPr id="573" name="Google Shape;573;p30"/>
            <p:cNvSpPr txBox="1"/>
            <p:nvPr/>
          </p:nvSpPr>
          <p:spPr>
            <a:xfrm>
              <a:off x="5537201" y="4227514"/>
              <a:ext cx="269875"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I</a:t>
              </a:r>
              <a:endParaRPr sz="2400" b="1" baseline="-25000">
                <a:solidFill>
                  <a:schemeClr val="dk1"/>
                </a:solidFill>
                <a:latin typeface="Arial"/>
                <a:ea typeface="Arial"/>
                <a:cs typeface="Arial"/>
                <a:sym typeface="Arial"/>
              </a:endParaRPr>
            </a:p>
          </p:txBody>
        </p:sp>
        <p:sp>
          <p:nvSpPr>
            <p:cNvPr id="574" name="Google Shape;574;p30"/>
            <p:cNvSpPr/>
            <p:nvPr/>
          </p:nvSpPr>
          <p:spPr>
            <a:xfrm rot="7687837" flipH="1">
              <a:off x="4695032" y="5099845"/>
              <a:ext cx="973138" cy="238125"/>
            </a:xfrm>
            <a:prstGeom prst="rightArrow">
              <a:avLst>
                <a:gd name="adj1" fmla="val 50000"/>
                <a:gd name="adj2" fmla="val 50000"/>
              </a:avLst>
            </a:prstGeom>
            <a:solidFill>
              <a:srgbClr val="92D05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75" name="Google Shape;575;p30"/>
            <p:cNvSpPr txBox="1"/>
            <p:nvPr/>
          </p:nvSpPr>
          <p:spPr>
            <a:xfrm>
              <a:off x="5281614" y="5184777"/>
              <a:ext cx="338137"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S</a:t>
              </a:r>
              <a:endParaRPr/>
            </a:p>
          </p:txBody>
        </p:sp>
        <p:sp>
          <p:nvSpPr>
            <p:cNvPr id="576" name="Google Shape;576;p30"/>
            <p:cNvSpPr txBox="1"/>
            <p:nvPr/>
          </p:nvSpPr>
          <p:spPr>
            <a:xfrm>
              <a:off x="2003426" y="3697288"/>
              <a:ext cx="1343025"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Transmitter</a:t>
              </a:r>
              <a:endParaRPr/>
            </a:p>
          </p:txBody>
        </p:sp>
        <p:sp>
          <p:nvSpPr>
            <p:cNvPr id="577" name="Google Shape;577;p30"/>
            <p:cNvSpPr txBox="1"/>
            <p:nvPr/>
          </p:nvSpPr>
          <p:spPr>
            <a:xfrm>
              <a:off x="5130801" y="3690938"/>
              <a:ext cx="1095375"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Receiver</a:t>
              </a:r>
              <a:endParaRPr/>
            </a:p>
          </p:txBody>
        </p:sp>
        <p:sp>
          <p:nvSpPr>
            <p:cNvPr id="578" name="Google Shape;578;p30"/>
            <p:cNvSpPr txBox="1"/>
            <p:nvPr/>
          </p:nvSpPr>
          <p:spPr>
            <a:xfrm>
              <a:off x="1944689" y="5686427"/>
              <a:ext cx="1608137"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Eddy currents</a:t>
              </a:r>
              <a:endParaRPr/>
            </a:p>
          </p:txBody>
        </p:sp>
      </p:grpSp>
      <p:grpSp>
        <p:nvGrpSpPr>
          <p:cNvPr id="579" name="Google Shape;579;p30"/>
          <p:cNvGrpSpPr/>
          <p:nvPr/>
        </p:nvGrpSpPr>
        <p:grpSpPr>
          <a:xfrm>
            <a:off x="7988300" y="3536459"/>
            <a:ext cx="4009697" cy="3007708"/>
            <a:chOff x="7988300" y="3536459"/>
            <a:chExt cx="4009697" cy="3007708"/>
          </a:xfrm>
        </p:grpSpPr>
        <p:pic>
          <p:nvPicPr>
            <p:cNvPr id="580" name="Google Shape;580;p30" descr="DSC0017"/>
            <p:cNvPicPr preferRelativeResize="0"/>
            <p:nvPr/>
          </p:nvPicPr>
          <p:blipFill rotWithShape="1">
            <a:blip r:embed="rId4">
              <a:alphaModFix/>
            </a:blip>
            <a:srcRect/>
            <a:stretch/>
          </p:blipFill>
          <p:spPr>
            <a:xfrm>
              <a:off x="7988300" y="3536459"/>
              <a:ext cx="4009697" cy="3007708"/>
            </a:xfrm>
            <a:prstGeom prst="rect">
              <a:avLst/>
            </a:prstGeom>
            <a:noFill/>
            <a:ln>
              <a:noFill/>
            </a:ln>
          </p:spPr>
        </p:pic>
        <p:sp>
          <p:nvSpPr>
            <p:cNvPr id="581" name="Google Shape;581;p30"/>
            <p:cNvSpPr txBox="1"/>
            <p:nvPr/>
          </p:nvSpPr>
          <p:spPr>
            <a:xfrm>
              <a:off x="8151033" y="4865244"/>
              <a:ext cx="5822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Coil</a:t>
              </a:r>
              <a:endParaRPr/>
            </a:p>
          </p:txBody>
        </p:sp>
        <p:sp>
          <p:nvSpPr>
            <p:cNvPr id="582" name="Google Shape;582;p30"/>
            <p:cNvSpPr txBox="1"/>
            <p:nvPr/>
          </p:nvSpPr>
          <p:spPr>
            <a:xfrm>
              <a:off x="11137305" y="4804823"/>
              <a:ext cx="5822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Coil</a:t>
              </a:r>
              <a:endParaRPr/>
            </a:p>
          </p:txBody>
        </p:sp>
        <p:sp>
          <p:nvSpPr>
            <p:cNvPr id="583" name="Google Shape;583;p30"/>
            <p:cNvSpPr txBox="1"/>
            <p:nvPr/>
          </p:nvSpPr>
          <p:spPr>
            <a:xfrm>
              <a:off x="10131899" y="5633037"/>
              <a:ext cx="15744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Electronics unit</a:t>
              </a:r>
              <a:endParaRPr/>
            </a:p>
          </p:txBody>
        </p:sp>
        <p:cxnSp>
          <p:nvCxnSpPr>
            <p:cNvPr id="584" name="Google Shape;584;p30"/>
            <p:cNvCxnSpPr/>
            <p:nvPr/>
          </p:nvCxnSpPr>
          <p:spPr>
            <a:xfrm>
              <a:off x="8449197" y="5200205"/>
              <a:ext cx="0" cy="154781"/>
            </a:xfrm>
            <a:prstGeom prst="straightConnector1">
              <a:avLst/>
            </a:prstGeom>
            <a:noFill/>
            <a:ln w="28575" cap="flat" cmpd="sng">
              <a:solidFill>
                <a:schemeClr val="lt1"/>
              </a:solidFill>
              <a:prstDash val="solid"/>
              <a:round/>
              <a:headEnd type="none" w="sm" len="sm"/>
              <a:tailEnd type="triangle" w="med" len="med"/>
            </a:ln>
          </p:spPr>
        </p:cxnSp>
        <p:cxnSp>
          <p:nvCxnSpPr>
            <p:cNvPr id="585" name="Google Shape;585;p30"/>
            <p:cNvCxnSpPr/>
            <p:nvPr/>
          </p:nvCxnSpPr>
          <p:spPr>
            <a:xfrm>
              <a:off x="11444999" y="5114611"/>
              <a:ext cx="0" cy="154781"/>
            </a:xfrm>
            <a:prstGeom prst="straightConnector1">
              <a:avLst/>
            </a:prstGeom>
            <a:noFill/>
            <a:ln w="28575" cap="flat" cmpd="sng">
              <a:solidFill>
                <a:schemeClr val="lt1"/>
              </a:solidFill>
              <a:prstDash val="solid"/>
              <a:round/>
              <a:headEnd type="none" w="sm" len="sm"/>
              <a:tailEnd type="triangle" w="med" len="med"/>
            </a:ln>
          </p:spPr>
        </p:cxnSp>
        <p:cxnSp>
          <p:nvCxnSpPr>
            <p:cNvPr id="586" name="Google Shape;586;p30"/>
            <p:cNvCxnSpPr>
              <a:stCxn id="583" idx="0"/>
            </p:cNvCxnSpPr>
            <p:nvPr/>
          </p:nvCxnSpPr>
          <p:spPr>
            <a:xfrm rot="10800000">
              <a:off x="10246234" y="5410137"/>
              <a:ext cx="672900" cy="222900"/>
            </a:xfrm>
            <a:prstGeom prst="straightConnector1">
              <a:avLst/>
            </a:prstGeom>
            <a:noFill/>
            <a:ln w="28575" cap="flat" cmpd="sng">
              <a:solidFill>
                <a:schemeClr val="lt1"/>
              </a:solidFill>
              <a:prstDash val="solid"/>
              <a:round/>
              <a:headEnd type="none" w="sm" len="sm"/>
              <a:tailEnd type="triangle" w="med" len="med"/>
            </a:ln>
          </p:spPr>
        </p:cxnSp>
        <p:sp>
          <p:nvSpPr>
            <p:cNvPr id="587" name="Google Shape;587;p30"/>
            <p:cNvSpPr txBox="1"/>
            <p:nvPr/>
          </p:nvSpPr>
          <p:spPr>
            <a:xfrm>
              <a:off x="8075239" y="3806259"/>
              <a:ext cx="308546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4 m boom to hold coils a precise distance apart</a:t>
              </a:r>
              <a:endParaRPr/>
            </a:p>
          </p:txBody>
        </p:sp>
        <p:cxnSp>
          <p:nvCxnSpPr>
            <p:cNvPr id="588" name="Google Shape;588;p30"/>
            <p:cNvCxnSpPr/>
            <p:nvPr/>
          </p:nvCxnSpPr>
          <p:spPr>
            <a:xfrm flipH="1">
              <a:off x="9231682" y="4337052"/>
              <a:ext cx="377454" cy="1032668"/>
            </a:xfrm>
            <a:prstGeom prst="straightConnector1">
              <a:avLst/>
            </a:prstGeom>
            <a:noFill/>
            <a:ln w="22225" cap="flat" cmpd="sng">
              <a:solidFill>
                <a:schemeClr val="lt1"/>
              </a:solidFill>
              <a:prstDash val="solid"/>
              <a:round/>
              <a:headEnd type="none" w="sm" len="sm"/>
              <a:tailEnd type="triangle" w="med" len="med"/>
            </a:ln>
          </p:spPr>
        </p:cxnSp>
      </p:grpSp>
      <p:pic>
        <p:nvPicPr>
          <p:cNvPr id="589" name="Google Shape;589;p30"/>
          <p:cNvPicPr preferRelativeResize="0"/>
          <p:nvPr/>
        </p:nvPicPr>
        <p:blipFill rotWithShape="1">
          <a:blip r:embed="rId5">
            <a:alphaModFix/>
          </a:blip>
          <a:srcRect/>
          <a:stretch/>
        </p:blipFill>
        <p:spPr>
          <a:xfrm>
            <a:off x="5323562" y="32211"/>
            <a:ext cx="6784931" cy="508869"/>
          </a:xfrm>
          <a:prstGeom prst="rect">
            <a:avLst/>
          </a:prstGeom>
          <a:noFill/>
          <a:ln>
            <a:noFill/>
          </a:ln>
        </p:spPr>
      </p:pic>
      <p:pic>
        <p:nvPicPr>
          <p:cNvPr id="590" name="Google Shape;590;p30"/>
          <p:cNvPicPr preferRelativeResize="0"/>
          <p:nvPr/>
        </p:nvPicPr>
        <p:blipFill rotWithShape="1">
          <a:blip r:embed="rId6">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0"/>
                                        </p:tgtEl>
                                        <p:attrNameLst>
                                          <p:attrName>style.visibility</p:attrName>
                                        </p:attrNameLst>
                                      </p:cBhvr>
                                      <p:to>
                                        <p:strVal val="visible"/>
                                      </p:to>
                                    </p:set>
                                    <p:animEffect transition="in" filter="fade">
                                      <p:cBhvr>
                                        <p:cTn id="7" dur="1"/>
                                        <p:tgtEl>
                                          <p:spTgt spid="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31"/>
          <p:cNvSpPr txBox="1">
            <a:spLocks noGrp="1"/>
          </p:cNvSpPr>
          <p:nvPr>
            <p:ph type="title"/>
          </p:nvPr>
        </p:nvSpPr>
        <p:spPr>
          <a:xfrm>
            <a:off x="306671" y="732321"/>
            <a:ext cx="8974138" cy="838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600">
                <a:solidFill>
                  <a:schemeClr val="dk1"/>
                </a:solidFill>
              </a:rPr>
              <a:t>Skin depth (</a:t>
            </a:r>
            <a:r>
              <a:rPr lang="en-US" sz="3600">
                <a:solidFill>
                  <a:schemeClr val="dk1"/>
                </a:solidFill>
                <a:latin typeface="Noto Sans Symbols"/>
                <a:ea typeface="Noto Sans Symbols"/>
                <a:cs typeface="Noto Sans Symbols"/>
                <a:sym typeface="Noto Sans Symbols"/>
              </a:rPr>
              <a:t>δ</a:t>
            </a:r>
            <a:r>
              <a:rPr lang="en-US" sz="3600">
                <a:solidFill>
                  <a:schemeClr val="dk1"/>
                </a:solidFill>
              </a:rPr>
              <a:t>):</a:t>
            </a:r>
            <a:endParaRPr/>
          </a:p>
        </p:txBody>
      </p:sp>
      <p:cxnSp>
        <p:nvCxnSpPr>
          <p:cNvPr id="597" name="Google Shape;597;p31"/>
          <p:cNvCxnSpPr/>
          <p:nvPr/>
        </p:nvCxnSpPr>
        <p:spPr>
          <a:xfrm>
            <a:off x="-1087438" y="5103813"/>
            <a:ext cx="914400" cy="914400"/>
          </a:xfrm>
          <a:prstGeom prst="straightConnector1">
            <a:avLst/>
          </a:prstGeom>
          <a:noFill/>
          <a:ln w="9525" cap="flat" cmpd="sng">
            <a:solidFill>
              <a:srgbClr val="B5DADD"/>
            </a:solidFill>
            <a:prstDash val="solid"/>
            <a:round/>
            <a:headEnd type="none" w="sm" len="sm"/>
            <a:tailEnd type="stealth" w="med" len="med"/>
          </a:ln>
        </p:spPr>
      </p:cxnSp>
      <p:pic>
        <p:nvPicPr>
          <p:cNvPr id="598" name="Google Shape;598;p31"/>
          <p:cNvPicPr preferRelativeResize="0"/>
          <p:nvPr/>
        </p:nvPicPr>
        <p:blipFill rotWithShape="1">
          <a:blip r:embed="rId3">
            <a:alphaModFix/>
          </a:blip>
          <a:srcRect/>
          <a:stretch/>
        </p:blipFill>
        <p:spPr>
          <a:xfrm>
            <a:off x="6660867" y="3181370"/>
            <a:ext cx="5019675" cy="1112838"/>
          </a:xfrm>
          <a:prstGeom prst="rect">
            <a:avLst/>
          </a:prstGeom>
          <a:solidFill>
            <a:schemeClr val="lt1"/>
          </a:solidFill>
          <a:ln w="28575" cap="flat" cmpd="sng">
            <a:solidFill>
              <a:srgbClr val="000000"/>
            </a:solidFill>
            <a:prstDash val="solid"/>
            <a:miter lim="8000"/>
            <a:headEnd type="none" w="sm" len="sm"/>
            <a:tailEnd type="none" w="sm" len="sm"/>
          </a:ln>
        </p:spPr>
      </p:pic>
      <p:sp>
        <p:nvSpPr>
          <p:cNvPr id="599" name="Google Shape;599;p31"/>
          <p:cNvSpPr txBox="1"/>
          <p:nvPr/>
        </p:nvSpPr>
        <p:spPr>
          <a:xfrm>
            <a:off x="5117188" y="1064930"/>
            <a:ext cx="666384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Approximate measure of optimal investigation depth of EM instrument (true investigation depth will be less)</a:t>
            </a:r>
            <a:endParaRPr/>
          </a:p>
        </p:txBody>
      </p:sp>
      <p:pic>
        <p:nvPicPr>
          <p:cNvPr id="600" name="Google Shape;600;p31"/>
          <p:cNvPicPr preferRelativeResize="0"/>
          <p:nvPr/>
        </p:nvPicPr>
        <p:blipFill rotWithShape="1">
          <a:blip r:embed="rId4">
            <a:alphaModFix/>
          </a:blip>
          <a:srcRect/>
          <a:stretch/>
        </p:blipFill>
        <p:spPr>
          <a:xfrm>
            <a:off x="5323562" y="32211"/>
            <a:ext cx="6784931" cy="508869"/>
          </a:xfrm>
          <a:prstGeom prst="rect">
            <a:avLst/>
          </a:prstGeom>
          <a:noFill/>
          <a:ln>
            <a:noFill/>
          </a:ln>
        </p:spPr>
      </p:pic>
      <p:grpSp>
        <p:nvGrpSpPr>
          <p:cNvPr id="601" name="Google Shape;601;p31"/>
          <p:cNvGrpSpPr/>
          <p:nvPr/>
        </p:nvGrpSpPr>
        <p:grpSpPr>
          <a:xfrm>
            <a:off x="58455" y="2860372"/>
            <a:ext cx="6102350" cy="3665537"/>
            <a:chOff x="220" y="1409"/>
            <a:chExt cx="3844" cy="2309"/>
          </a:xfrm>
        </p:grpSpPr>
        <p:sp>
          <p:nvSpPr>
            <p:cNvPr id="602" name="Google Shape;602;p31"/>
            <p:cNvSpPr/>
            <p:nvPr/>
          </p:nvSpPr>
          <p:spPr>
            <a:xfrm>
              <a:off x="220" y="1409"/>
              <a:ext cx="3844" cy="23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3" name="Google Shape;603;p31"/>
            <p:cNvSpPr/>
            <p:nvPr/>
          </p:nvSpPr>
          <p:spPr>
            <a:xfrm>
              <a:off x="224" y="1413"/>
              <a:ext cx="3836" cy="2301"/>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4" name="Google Shape;604;p31"/>
            <p:cNvSpPr/>
            <p:nvPr/>
          </p:nvSpPr>
          <p:spPr>
            <a:xfrm>
              <a:off x="1159" y="1557"/>
              <a:ext cx="1774" cy="1414"/>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5" name="Google Shape;605;p31"/>
            <p:cNvSpPr/>
            <p:nvPr/>
          </p:nvSpPr>
          <p:spPr>
            <a:xfrm>
              <a:off x="1151" y="1561"/>
              <a:ext cx="24" cy="1414"/>
            </a:xfrm>
            <a:prstGeom prst="rect">
              <a:avLst/>
            </a:prstGeom>
            <a:solidFill>
              <a:srgbClr val="868686"/>
            </a:solidFill>
            <a:ln w="12700" cap="flat" cmpd="sng">
              <a:solidFill>
                <a:srgbClr val="868686"/>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6" name="Google Shape;606;p31"/>
            <p:cNvSpPr/>
            <p:nvPr/>
          </p:nvSpPr>
          <p:spPr>
            <a:xfrm>
              <a:off x="1115" y="1549"/>
              <a:ext cx="48" cy="1438"/>
            </a:xfrm>
            <a:custGeom>
              <a:avLst/>
              <a:gdLst/>
              <a:ahLst/>
              <a:cxnLst/>
              <a:rect l="l" t="t" r="r" b="b"/>
              <a:pathLst>
                <a:path w="48" h="1438" extrusionOk="0">
                  <a:moveTo>
                    <a:pt x="0" y="1414"/>
                  </a:moveTo>
                  <a:lnTo>
                    <a:pt x="48" y="1414"/>
                  </a:lnTo>
                  <a:lnTo>
                    <a:pt x="48" y="1438"/>
                  </a:lnTo>
                  <a:lnTo>
                    <a:pt x="0" y="1438"/>
                  </a:lnTo>
                  <a:lnTo>
                    <a:pt x="0" y="1414"/>
                  </a:lnTo>
                  <a:close/>
                  <a:moveTo>
                    <a:pt x="0" y="1054"/>
                  </a:moveTo>
                  <a:lnTo>
                    <a:pt x="48" y="1054"/>
                  </a:lnTo>
                  <a:lnTo>
                    <a:pt x="48" y="1078"/>
                  </a:lnTo>
                  <a:lnTo>
                    <a:pt x="0" y="1078"/>
                  </a:lnTo>
                  <a:lnTo>
                    <a:pt x="0" y="1054"/>
                  </a:lnTo>
                  <a:close/>
                  <a:moveTo>
                    <a:pt x="0" y="703"/>
                  </a:moveTo>
                  <a:lnTo>
                    <a:pt x="48" y="703"/>
                  </a:lnTo>
                  <a:lnTo>
                    <a:pt x="48" y="727"/>
                  </a:lnTo>
                  <a:lnTo>
                    <a:pt x="0" y="727"/>
                  </a:lnTo>
                  <a:lnTo>
                    <a:pt x="0" y="703"/>
                  </a:lnTo>
                  <a:close/>
                  <a:moveTo>
                    <a:pt x="0" y="351"/>
                  </a:moveTo>
                  <a:lnTo>
                    <a:pt x="48" y="351"/>
                  </a:lnTo>
                  <a:lnTo>
                    <a:pt x="48" y="375"/>
                  </a:lnTo>
                  <a:lnTo>
                    <a:pt x="0" y="375"/>
                  </a:lnTo>
                  <a:lnTo>
                    <a:pt x="0" y="351"/>
                  </a:lnTo>
                  <a:close/>
                  <a:moveTo>
                    <a:pt x="0" y="0"/>
                  </a:moveTo>
                  <a:lnTo>
                    <a:pt x="48" y="0"/>
                  </a:lnTo>
                  <a:lnTo>
                    <a:pt x="48" y="24"/>
                  </a:lnTo>
                  <a:lnTo>
                    <a:pt x="0" y="24"/>
                  </a:lnTo>
                  <a:lnTo>
                    <a:pt x="0" y="0"/>
                  </a:lnTo>
                  <a:close/>
                </a:path>
              </a:pathLst>
            </a:custGeom>
            <a:solidFill>
              <a:srgbClr val="868686"/>
            </a:solidFill>
            <a:ln w="12700" cap="flat" cmpd="sng">
              <a:solidFill>
                <a:srgbClr val="868686"/>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7" name="Google Shape;607;p31"/>
            <p:cNvSpPr/>
            <p:nvPr/>
          </p:nvSpPr>
          <p:spPr>
            <a:xfrm>
              <a:off x="1163" y="2963"/>
              <a:ext cx="1774" cy="24"/>
            </a:xfrm>
            <a:prstGeom prst="rect">
              <a:avLst/>
            </a:prstGeom>
            <a:solidFill>
              <a:srgbClr val="868686"/>
            </a:solidFill>
            <a:ln w="12700" cap="flat" cmpd="sng">
              <a:solidFill>
                <a:srgbClr val="868686"/>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8" name="Google Shape;608;p31"/>
            <p:cNvSpPr/>
            <p:nvPr/>
          </p:nvSpPr>
          <p:spPr>
            <a:xfrm>
              <a:off x="1151" y="2975"/>
              <a:ext cx="1439" cy="48"/>
            </a:xfrm>
            <a:custGeom>
              <a:avLst/>
              <a:gdLst/>
              <a:ahLst/>
              <a:cxnLst/>
              <a:rect l="l" t="t" r="r" b="b"/>
              <a:pathLst>
                <a:path w="1439" h="48" extrusionOk="0">
                  <a:moveTo>
                    <a:pt x="24" y="0"/>
                  </a:moveTo>
                  <a:lnTo>
                    <a:pt x="24" y="48"/>
                  </a:lnTo>
                  <a:lnTo>
                    <a:pt x="0" y="48"/>
                  </a:lnTo>
                  <a:lnTo>
                    <a:pt x="0" y="0"/>
                  </a:lnTo>
                  <a:lnTo>
                    <a:pt x="24" y="0"/>
                  </a:lnTo>
                  <a:close/>
                  <a:moveTo>
                    <a:pt x="735" y="0"/>
                  </a:moveTo>
                  <a:lnTo>
                    <a:pt x="735" y="48"/>
                  </a:lnTo>
                  <a:lnTo>
                    <a:pt x="711" y="48"/>
                  </a:lnTo>
                  <a:lnTo>
                    <a:pt x="711" y="0"/>
                  </a:lnTo>
                  <a:lnTo>
                    <a:pt x="735" y="0"/>
                  </a:lnTo>
                  <a:close/>
                  <a:moveTo>
                    <a:pt x="1439" y="0"/>
                  </a:moveTo>
                  <a:lnTo>
                    <a:pt x="1439" y="48"/>
                  </a:lnTo>
                  <a:lnTo>
                    <a:pt x="1415" y="48"/>
                  </a:lnTo>
                  <a:lnTo>
                    <a:pt x="1415" y="0"/>
                  </a:lnTo>
                  <a:lnTo>
                    <a:pt x="1439" y="0"/>
                  </a:lnTo>
                  <a:close/>
                </a:path>
              </a:pathLst>
            </a:custGeom>
            <a:solidFill>
              <a:srgbClr val="868686"/>
            </a:solidFill>
            <a:ln w="12700" cap="flat" cmpd="sng">
              <a:solidFill>
                <a:srgbClr val="868686"/>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9" name="Google Shape;609;p31"/>
            <p:cNvSpPr/>
            <p:nvPr/>
          </p:nvSpPr>
          <p:spPr>
            <a:xfrm>
              <a:off x="1150" y="2003"/>
              <a:ext cx="1763" cy="890"/>
            </a:xfrm>
            <a:custGeom>
              <a:avLst/>
              <a:gdLst/>
              <a:ahLst/>
              <a:cxnLst/>
              <a:rect l="l" t="t" r="r" b="b"/>
              <a:pathLst>
                <a:path w="3529" h="1782" extrusionOk="0">
                  <a:moveTo>
                    <a:pt x="11" y="1749"/>
                  </a:moveTo>
                  <a:lnTo>
                    <a:pt x="98" y="1707"/>
                  </a:lnTo>
                  <a:cubicBezTo>
                    <a:pt x="106" y="1703"/>
                    <a:pt x="115" y="1706"/>
                    <a:pt x="119" y="1714"/>
                  </a:cubicBezTo>
                  <a:cubicBezTo>
                    <a:pt x="123" y="1722"/>
                    <a:pt x="120" y="1732"/>
                    <a:pt x="112" y="1736"/>
                  </a:cubicBezTo>
                  <a:lnTo>
                    <a:pt x="25" y="1778"/>
                  </a:lnTo>
                  <a:cubicBezTo>
                    <a:pt x="18" y="1782"/>
                    <a:pt x="8" y="1778"/>
                    <a:pt x="4" y="1770"/>
                  </a:cubicBezTo>
                  <a:cubicBezTo>
                    <a:pt x="0" y="1763"/>
                    <a:pt x="4" y="1753"/>
                    <a:pt x="11" y="1749"/>
                  </a:cubicBezTo>
                  <a:close/>
                  <a:moveTo>
                    <a:pt x="213" y="1651"/>
                  </a:moveTo>
                  <a:lnTo>
                    <a:pt x="299" y="1609"/>
                  </a:lnTo>
                  <a:cubicBezTo>
                    <a:pt x="307" y="1605"/>
                    <a:pt x="316" y="1608"/>
                    <a:pt x="320" y="1616"/>
                  </a:cubicBezTo>
                  <a:cubicBezTo>
                    <a:pt x="324" y="1624"/>
                    <a:pt x="321" y="1633"/>
                    <a:pt x="313" y="1637"/>
                  </a:cubicBezTo>
                  <a:lnTo>
                    <a:pt x="227" y="1679"/>
                  </a:lnTo>
                  <a:cubicBezTo>
                    <a:pt x="219" y="1683"/>
                    <a:pt x="209" y="1680"/>
                    <a:pt x="205" y="1672"/>
                  </a:cubicBezTo>
                  <a:cubicBezTo>
                    <a:pt x="201" y="1664"/>
                    <a:pt x="205" y="1655"/>
                    <a:pt x="213" y="1651"/>
                  </a:cubicBezTo>
                  <a:close/>
                  <a:moveTo>
                    <a:pt x="414" y="1552"/>
                  </a:moveTo>
                  <a:lnTo>
                    <a:pt x="500" y="1510"/>
                  </a:lnTo>
                  <a:cubicBezTo>
                    <a:pt x="508" y="1506"/>
                    <a:pt x="518" y="1510"/>
                    <a:pt x="522" y="1518"/>
                  </a:cubicBezTo>
                  <a:cubicBezTo>
                    <a:pt x="525" y="1525"/>
                    <a:pt x="522" y="1535"/>
                    <a:pt x="514" y="1539"/>
                  </a:cubicBezTo>
                  <a:lnTo>
                    <a:pt x="428" y="1581"/>
                  </a:lnTo>
                  <a:cubicBezTo>
                    <a:pt x="420" y="1585"/>
                    <a:pt x="410" y="1582"/>
                    <a:pt x="407" y="1574"/>
                  </a:cubicBezTo>
                  <a:cubicBezTo>
                    <a:pt x="403" y="1566"/>
                    <a:pt x="406" y="1556"/>
                    <a:pt x="414" y="1552"/>
                  </a:cubicBezTo>
                  <a:close/>
                  <a:moveTo>
                    <a:pt x="615" y="1454"/>
                  </a:moveTo>
                  <a:lnTo>
                    <a:pt x="701" y="1412"/>
                  </a:lnTo>
                  <a:cubicBezTo>
                    <a:pt x="709" y="1408"/>
                    <a:pt x="719" y="1411"/>
                    <a:pt x="723" y="1419"/>
                  </a:cubicBezTo>
                  <a:cubicBezTo>
                    <a:pt x="727" y="1427"/>
                    <a:pt x="723" y="1437"/>
                    <a:pt x="715" y="1441"/>
                  </a:cubicBezTo>
                  <a:lnTo>
                    <a:pt x="629" y="1483"/>
                  </a:lnTo>
                  <a:cubicBezTo>
                    <a:pt x="621" y="1487"/>
                    <a:pt x="612" y="1483"/>
                    <a:pt x="608" y="1475"/>
                  </a:cubicBezTo>
                  <a:cubicBezTo>
                    <a:pt x="604" y="1467"/>
                    <a:pt x="607" y="1458"/>
                    <a:pt x="615" y="1454"/>
                  </a:cubicBezTo>
                  <a:close/>
                  <a:moveTo>
                    <a:pt x="816" y="1355"/>
                  </a:moveTo>
                  <a:lnTo>
                    <a:pt x="902" y="1312"/>
                  </a:lnTo>
                  <a:cubicBezTo>
                    <a:pt x="910" y="1308"/>
                    <a:pt x="919" y="1311"/>
                    <a:pt x="923" y="1319"/>
                  </a:cubicBezTo>
                  <a:cubicBezTo>
                    <a:pt x="927" y="1327"/>
                    <a:pt x="924" y="1337"/>
                    <a:pt x="916" y="1341"/>
                  </a:cubicBezTo>
                  <a:lnTo>
                    <a:pt x="830" y="1383"/>
                  </a:lnTo>
                  <a:cubicBezTo>
                    <a:pt x="822" y="1387"/>
                    <a:pt x="813" y="1384"/>
                    <a:pt x="809" y="1376"/>
                  </a:cubicBezTo>
                  <a:cubicBezTo>
                    <a:pt x="805" y="1368"/>
                    <a:pt x="808" y="1359"/>
                    <a:pt x="816" y="1355"/>
                  </a:cubicBezTo>
                  <a:close/>
                  <a:moveTo>
                    <a:pt x="1016" y="1255"/>
                  </a:moveTo>
                  <a:lnTo>
                    <a:pt x="1102" y="1212"/>
                  </a:lnTo>
                  <a:cubicBezTo>
                    <a:pt x="1110" y="1208"/>
                    <a:pt x="1120" y="1211"/>
                    <a:pt x="1124" y="1219"/>
                  </a:cubicBezTo>
                  <a:cubicBezTo>
                    <a:pt x="1128" y="1227"/>
                    <a:pt x="1124" y="1236"/>
                    <a:pt x="1116" y="1240"/>
                  </a:cubicBezTo>
                  <a:lnTo>
                    <a:pt x="1031" y="1283"/>
                  </a:lnTo>
                  <a:cubicBezTo>
                    <a:pt x="1023" y="1287"/>
                    <a:pt x="1013" y="1284"/>
                    <a:pt x="1009" y="1276"/>
                  </a:cubicBezTo>
                  <a:cubicBezTo>
                    <a:pt x="1005" y="1268"/>
                    <a:pt x="1008" y="1259"/>
                    <a:pt x="1016" y="1255"/>
                  </a:cubicBezTo>
                  <a:close/>
                  <a:moveTo>
                    <a:pt x="1217" y="1155"/>
                  </a:moveTo>
                  <a:lnTo>
                    <a:pt x="1302" y="1112"/>
                  </a:lnTo>
                  <a:cubicBezTo>
                    <a:pt x="1310" y="1108"/>
                    <a:pt x="1320" y="1111"/>
                    <a:pt x="1324" y="1119"/>
                  </a:cubicBezTo>
                  <a:cubicBezTo>
                    <a:pt x="1328" y="1127"/>
                    <a:pt x="1325" y="1136"/>
                    <a:pt x="1317" y="1140"/>
                  </a:cubicBezTo>
                  <a:lnTo>
                    <a:pt x="1231" y="1183"/>
                  </a:lnTo>
                  <a:cubicBezTo>
                    <a:pt x="1223" y="1187"/>
                    <a:pt x="1213" y="1184"/>
                    <a:pt x="1209" y="1176"/>
                  </a:cubicBezTo>
                  <a:cubicBezTo>
                    <a:pt x="1205" y="1168"/>
                    <a:pt x="1209" y="1158"/>
                    <a:pt x="1217" y="1155"/>
                  </a:cubicBezTo>
                  <a:close/>
                  <a:moveTo>
                    <a:pt x="1417" y="1054"/>
                  </a:moveTo>
                  <a:lnTo>
                    <a:pt x="1435" y="1045"/>
                  </a:lnTo>
                  <a:lnTo>
                    <a:pt x="1503" y="1012"/>
                  </a:lnTo>
                  <a:cubicBezTo>
                    <a:pt x="1511" y="1008"/>
                    <a:pt x="1521" y="1011"/>
                    <a:pt x="1525" y="1019"/>
                  </a:cubicBezTo>
                  <a:cubicBezTo>
                    <a:pt x="1529" y="1027"/>
                    <a:pt x="1525" y="1037"/>
                    <a:pt x="1517" y="1041"/>
                  </a:cubicBezTo>
                  <a:lnTo>
                    <a:pt x="1450" y="1074"/>
                  </a:lnTo>
                  <a:lnTo>
                    <a:pt x="1431" y="1083"/>
                  </a:lnTo>
                  <a:cubicBezTo>
                    <a:pt x="1423" y="1087"/>
                    <a:pt x="1414" y="1084"/>
                    <a:pt x="1410" y="1076"/>
                  </a:cubicBezTo>
                  <a:cubicBezTo>
                    <a:pt x="1406" y="1068"/>
                    <a:pt x="1409" y="1058"/>
                    <a:pt x="1417" y="1054"/>
                  </a:cubicBezTo>
                  <a:close/>
                  <a:moveTo>
                    <a:pt x="1618" y="956"/>
                  </a:moveTo>
                  <a:lnTo>
                    <a:pt x="1704" y="914"/>
                  </a:lnTo>
                  <a:cubicBezTo>
                    <a:pt x="1712" y="910"/>
                    <a:pt x="1722" y="913"/>
                    <a:pt x="1726" y="921"/>
                  </a:cubicBezTo>
                  <a:cubicBezTo>
                    <a:pt x="1730" y="929"/>
                    <a:pt x="1726" y="938"/>
                    <a:pt x="1719" y="942"/>
                  </a:cubicBezTo>
                  <a:lnTo>
                    <a:pt x="1632" y="984"/>
                  </a:lnTo>
                  <a:cubicBezTo>
                    <a:pt x="1624" y="988"/>
                    <a:pt x="1615" y="985"/>
                    <a:pt x="1611" y="977"/>
                  </a:cubicBezTo>
                  <a:cubicBezTo>
                    <a:pt x="1607" y="969"/>
                    <a:pt x="1610" y="960"/>
                    <a:pt x="1618" y="956"/>
                  </a:cubicBezTo>
                  <a:close/>
                  <a:moveTo>
                    <a:pt x="1819" y="857"/>
                  </a:moveTo>
                  <a:lnTo>
                    <a:pt x="1906" y="815"/>
                  </a:lnTo>
                  <a:cubicBezTo>
                    <a:pt x="1914" y="811"/>
                    <a:pt x="1923" y="815"/>
                    <a:pt x="1927" y="823"/>
                  </a:cubicBezTo>
                  <a:cubicBezTo>
                    <a:pt x="1931" y="830"/>
                    <a:pt x="1928" y="840"/>
                    <a:pt x="1920" y="844"/>
                  </a:cubicBezTo>
                  <a:lnTo>
                    <a:pt x="1834" y="886"/>
                  </a:lnTo>
                  <a:cubicBezTo>
                    <a:pt x="1826" y="890"/>
                    <a:pt x="1816" y="887"/>
                    <a:pt x="1812" y="879"/>
                  </a:cubicBezTo>
                  <a:cubicBezTo>
                    <a:pt x="1808" y="871"/>
                    <a:pt x="1812" y="861"/>
                    <a:pt x="1819" y="857"/>
                  </a:cubicBezTo>
                  <a:close/>
                  <a:moveTo>
                    <a:pt x="2021" y="759"/>
                  </a:moveTo>
                  <a:lnTo>
                    <a:pt x="2107" y="717"/>
                  </a:lnTo>
                  <a:cubicBezTo>
                    <a:pt x="2115" y="713"/>
                    <a:pt x="2124" y="716"/>
                    <a:pt x="2128" y="724"/>
                  </a:cubicBezTo>
                  <a:cubicBezTo>
                    <a:pt x="2132" y="732"/>
                    <a:pt x="2129" y="742"/>
                    <a:pt x="2121" y="746"/>
                  </a:cubicBezTo>
                  <a:lnTo>
                    <a:pt x="2035" y="788"/>
                  </a:lnTo>
                  <a:cubicBezTo>
                    <a:pt x="2027" y="792"/>
                    <a:pt x="2017" y="788"/>
                    <a:pt x="2013" y="780"/>
                  </a:cubicBezTo>
                  <a:cubicBezTo>
                    <a:pt x="2009" y="772"/>
                    <a:pt x="2013" y="763"/>
                    <a:pt x="2021" y="759"/>
                  </a:cubicBezTo>
                  <a:close/>
                  <a:moveTo>
                    <a:pt x="2222" y="660"/>
                  </a:moveTo>
                  <a:lnTo>
                    <a:pt x="2307" y="617"/>
                  </a:lnTo>
                  <a:cubicBezTo>
                    <a:pt x="2315" y="613"/>
                    <a:pt x="2325" y="616"/>
                    <a:pt x="2329" y="624"/>
                  </a:cubicBezTo>
                  <a:cubicBezTo>
                    <a:pt x="2333" y="632"/>
                    <a:pt x="2330" y="642"/>
                    <a:pt x="2322" y="646"/>
                  </a:cubicBezTo>
                  <a:lnTo>
                    <a:pt x="2236" y="689"/>
                  </a:lnTo>
                  <a:cubicBezTo>
                    <a:pt x="2228" y="693"/>
                    <a:pt x="2218" y="689"/>
                    <a:pt x="2214" y="682"/>
                  </a:cubicBezTo>
                  <a:cubicBezTo>
                    <a:pt x="2210" y="674"/>
                    <a:pt x="2214" y="664"/>
                    <a:pt x="2222" y="660"/>
                  </a:cubicBezTo>
                  <a:close/>
                  <a:moveTo>
                    <a:pt x="2422" y="560"/>
                  </a:moveTo>
                  <a:lnTo>
                    <a:pt x="2508" y="517"/>
                  </a:lnTo>
                  <a:cubicBezTo>
                    <a:pt x="2516" y="513"/>
                    <a:pt x="2525" y="516"/>
                    <a:pt x="2529" y="524"/>
                  </a:cubicBezTo>
                  <a:cubicBezTo>
                    <a:pt x="2533" y="532"/>
                    <a:pt x="2530" y="542"/>
                    <a:pt x="2522" y="546"/>
                  </a:cubicBezTo>
                  <a:lnTo>
                    <a:pt x="2436" y="588"/>
                  </a:lnTo>
                  <a:cubicBezTo>
                    <a:pt x="2428" y="592"/>
                    <a:pt x="2419" y="589"/>
                    <a:pt x="2415" y="581"/>
                  </a:cubicBezTo>
                  <a:cubicBezTo>
                    <a:pt x="2411" y="573"/>
                    <a:pt x="2414" y="564"/>
                    <a:pt x="2422" y="560"/>
                  </a:cubicBezTo>
                  <a:close/>
                  <a:moveTo>
                    <a:pt x="2622" y="460"/>
                  </a:moveTo>
                  <a:lnTo>
                    <a:pt x="2708" y="417"/>
                  </a:lnTo>
                  <a:cubicBezTo>
                    <a:pt x="2716" y="413"/>
                    <a:pt x="2726" y="416"/>
                    <a:pt x="2730" y="424"/>
                  </a:cubicBezTo>
                  <a:cubicBezTo>
                    <a:pt x="2734" y="432"/>
                    <a:pt x="2730" y="441"/>
                    <a:pt x="2722" y="445"/>
                  </a:cubicBezTo>
                  <a:lnTo>
                    <a:pt x="2637" y="488"/>
                  </a:lnTo>
                  <a:cubicBezTo>
                    <a:pt x="2629" y="492"/>
                    <a:pt x="2619" y="489"/>
                    <a:pt x="2615" y="481"/>
                  </a:cubicBezTo>
                  <a:cubicBezTo>
                    <a:pt x="2611" y="473"/>
                    <a:pt x="2614" y="464"/>
                    <a:pt x="2622" y="460"/>
                  </a:cubicBezTo>
                  <a:close/>
                  <a:moveTo>
                    <a:pt x="2823" y="360"/>
                  </a:moveTo>
                  <a:lnTo>
                    <a:pt x="2859" y="341"/>
                  </a:lnTo>
                  <a:lnTo>
                    <a:pt x="2908" y="316"/>
                  </a:lnTo>
                  <a:cubicBezTo>
                    <a:pt x="2916" y="312"/>
                    <a:pt x="2925" y="315"/>
                    <a:pt x="2929" y="323"/>
                  </a:cubicBezTo>
                  <a:cubicBezTo>
                    <a:pt x="2933" y="330"/>
                    <a:pt x="2930" y="340"/>
                    <a:pt x="2923" y="344"/>
                  </a:cubicBezTo>
                  <a:lnTo>
                    <a:pt x="2874" y="370"/>
                  </a:lnTo>
                  <a:lnTo>
                    <a:pt x="2837" y="388"/>
                  </a:lnTo>
                  <a:cubicBezTo>
                    <a:pt x="2829" y="392"/>
                    <a:pt x="2819" y="389"/>
                    <a:pt x="2815" y="381"/>
                  </a:cubicBezTo>
                  <a:cubicBezTo>
                    <a:pt x="2811" y="373"/>
                    <a:pt x="2815" y="363"/>
                    <a:pt x="2823" y="360"/>
                  </a:cubicBezTo>
                  <a:close/>
                  <a:moveTo>
                    <a:pt x="3021" y="257"/>
                  </a:moveTo>
                  <a:lnTo>
                    <a:pt x="3106" y="212"/>
                  </a:lnTo>
                  <a:cubicBezTo>
                    <a:pt x="3114" y="208"/>
                    <a:pt x="3124" y="211"/>
                    <a:pt x="3128" y="219"/>
                  </a:cubicBezTo>
                  <a:cubicBezTo>
                    <a:pt x="3132" y="227"/>
                    <a:pt x="3129" y="236"/>
                    <a:pt x="3121" y="240"/>
                  </a:cubicBezTo>
                  <a:lnTo>
                    <a:pt x="3036" y="285"/>
                  </a:lnTo>
                  <a:cubicBezTo>
                    <a:pt x="3028" y="289"/>
                    <a:pt x="3019" y="286"/>
                    <a:pt x="3014" y="278"/>
                  </a:cubicBezTo>
                  <a:cubicBezTo>
                    <a:pt x="3010" y="270"/>
                    <a:pt x="3013" y="261"/>
                    <a:pt x="3021" y="257"/>
                  </a:cubicBezTo>
                  <a:close/>
                  <a:moveTo>
                    <a:pt x="3220" y="153"/>
                  </a:moveTo>
                  <a:lnTo>
                    <a:pt x="3305" y="108"/>
                  </a:lnTo>
                  <a:cubicBezTo>
                    <a:pt x="3313" y="104"/>
                    <a:pt x="3322" y="107"/>
                    <a:pt x="3326" y="115"/>
                  </a:cubicBezTo>
                  <a:cubicBezTo>
                    <a:pt x="3330" y="123"/>
                    <a:pt x="3327" y="133"/>
                    <a:pt x="3320" y="137"/>
                  </a:cubicBezTo>
                  <a:lnTo>
                    <a:pt x="3235" y="181"/>
                  </a:lnTo>
                  <a:cubicBezTo>
                    <a:pt x="3227" y="185"/>
                    <a:pt x="3217" y="182"/>
                    <a:pt x="3213" y="174"/>
                  </a:cubicBezTo>
                  <a:cubicBezTo>
                    <a:pt x="3209" y="167"/>
                    <a:pt x="3212" y="157"/>
                    <a:pt x="3220" y="153"/>
                  </a:cubicBezTo>
                  <a:close/>
                  <a:moveTo>
                    <a:pt x="3418" y="49"/>
                  </a:moveTo>
                  <a:lnTo>
                    <a:pt x="3503" y="5"/>
                  </a:lnTo>
                  <a:cubicBezTo>
                    <a:pt x="3511" y="0"/>
                    <a:pt x="3521" y="3"/>
                    <a:pt x="3525" y="11"/>
                  </a:cubicBezTo>
                  <a:cubicBezTo>
                    <a:pt x="3529" y="19"/>
                    <a:pt x="3526" y="29"/>
                    <a:pt x="3518" y="33"/>
                  </a:cubicBezTo>
                  <a:lnTo>
                    <a:pt x="3433" y="77"/>
                  </a:lnTo>
                  <a:cubicBezTo>
                    <a:pt x="3425" y="81"/>
                    <a:pt x="3416" y="78"/>
                    <a:pt x="3411" y="71"/>
                  </a:cubicBezTo>
                  <a:cubicBezTo>
                    <a:pt x="3407" y="63"/>
                    <a:pt x="3410" y="53"/>
                    <a:pt x="3418" y="49"/>
                  </a:cubicBezTo>
                  <a:close/>
                </a:path>
              </a:pathLst>
            </a:custGeom>
            <a:solidFill>
              <a:srgbClr val="000000"/>
            </a:solidFill>
            <a:ln w="12700" cap="flat" cmpd="sng">
              <a:solidFill>
                <a:srgbClr val="000000"/>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0" name="Google Shape;610;p31"/>
            <p:cNvSpPr/>
            <p:nvPr/>
          </p:nvSpPr>
          <p:spPr>
            <a:xfrm>
              <a:off x="1150" y="1842"/>
              <a:ext cx="1763" cy="891"/>
            </a:xfrm>
            <a:custGeom>
              <a:avLst/>
              <a:gdLst/>
              <a:ahLst/>
              <a:cxnLst/>
              <a:rect l="l" t="t" r="r" b="b"/>
              <a:pathLst>
                <a:path w="3529" h="1783" extrusionOk="0">
                  <a:moveTo>
                    <a:pt x="11" y="1750"/>
                  </a:moveTo>
                  <a:lnTo>
                    <a:pt x="98" y="1708"/>
                  </a:lnTo>
                  <a:cubicBezTo>
                    <a:pt x="106" y="1704"/>
                    <a:pt x="115" y="1707"/>
                    <a:pt x="119" y="1715"/>
                  </a:cubicBezTo>
                  <a:cubicBezTo>
                    <a:pt x="123" y="1723"/>
                    <a:pt x="120" y="1733"/>
                    <a:pt x="112" y="1737"/>
                  </a:cubicBezTo>
                  <a:lnTo>
                    <a:pt x="25" y="1779"/>
                  </a:lnTo>
                  <a:cubicBezTo>
                    <a:pt x="18" y="1783"/>
                    <a:pt x="8" y="1779"/>
                    <a:pt x="4" y="1771"/>
                  </a:cubicBezTo>
                  <a:cubicBezTo>
                    <a:pt x="0" y="1764"/>
                    <a:pt x="4" y="1754"/>
                    <a:pt x="11" y="1750"/>
                  </a:cubicBezTo>
                  <a:close/>
                  <a:moveTo>
                    <a:pt x="213" y="1652"/>
                  </a:moveTo>
                  <a:lnTo>
                    <a:pt x="299" y="1610"/>
                  </a:lnTo>
                  <a:cubicBezTo>
                    <a:pt x="307" y="1606"/>
                    <a:pt x="316" y="1609"/>
                    <a:pt x="320" y="1617"/>
                  </a:cubicBezTo>
                  <a:cubicBezTo>
                    <a:pt x="324" y="1625"/>
                    <a:pt x="321" y="1634"/>
                    <a:pt x="313" y="1638"/>
                  </a:cubicBezTo>
                  <a:lnTo>
                    <a:pt x="227" y="1680"/>
                  </a:lnTo>
                  <a:cubicBezTo>
                    <a:pt x="219" y="1684"/>
                    <a:pt x="209" y="1681"/>
                    <a:pt x="205" y="1673"/>
                  </a:cubicBezTo>
                  <a:cubicBezTo>
                    <a:pt x="201" y="1665"/>
                    <a:pt x="205" y="1656"/>
                    <a:pt x="213" y="1652"/>
                  </a:cubicBezTo>
                  <a:close/>
                  <a:moveTo>
                    <a:pt x="414" y="1553"/>
                  </a:moveTo>
                  <a:lnTo>
                    <a:pt x="500" y="1511"/>
                  </a:lnTo>
                  <a:cubicBezTo>
                    <a:pt x="508" y="1507"/>
                    <a:pt x="518" y="1511"/>
                    <a:pt x="522" y="1519"/>
                  </a:cubicBezTo>
                  <a:cubicBezTo>
                    <a:pt x="525" y="1526"/>
                    <a:pt x="522" y="1536"/>
                    <a:pt x="514" y="1540"/>
                  </a:cubicBezTo>
                  <a:lnTo>
                    <a:pt x="428" y="1582"/>
                  </a:lnTo>
                  <a:cubicBezTo>
                    <a:pt x="420" y="1586"/>
                    <a:pt x="410" y="1583"/>
                    <a:pt x="407" y="1575"/>
                  </a:cubicBezTo>
                  <a:cubicBezTo>
                    <a:pt x="403" y="1567"/>
                    <a:pt x="406" y="1557"/>
                    <a:pt x="414" y="1553"/>
                  </a:cubicBezTo>
                  <a:close/>
                  <a:moveTo>
                    <a:pt x="615" y="1455"/>
                  </a:moveTo>
                  <a:lnTo>
                    <a:pt x="701" y="1413"/>
                  </a:lnTo>
                  <a:cubicBezTo>
                    <a:pt x="709" y="1409"/>
                    <a:pt x="719" y="1412"/>
                    <a:pt x="723" y="1420"/>
                  </a:cubicBezTo>
                  <a:cubicBezTo>
                    <a:pt x="727" y="1428"/>
                    <a:pt x="723" y="1438"/>
                    <a:pt x="715" y="1442"/>
                  </a:cubicBezTo>
                  <a:lnTo>
                    <a:pt x="629" y="1484"/>
                  </a:lnTo>
                  <a:cubicBezTo>
                    <a:pt x="621" y="1488"/>
                    <a:pt x="612" y="1484"/>
                    <a:pt x="608" y="1476"/>
                  </a:cubicBezTo>
                  <a:cubicBezTo>
                    <a:pt x="604" y="1468"/>
                    <a:pt x="607" y="1459"/>
                    <a:pt x="615" y="1455"/>
                  </a:cubicBezTo>
                  <a:close/>
                  <a:moveTo>
                    <a:pt x="816" y="1356"/>
                  </a:moveTo>
                  <a:lnTo>
                    <a:pt x="902" y="1313"/>
                  </a:lnTo>
                  <a:cubicBezTo>
                    <a:pt x="910" y="1309"/>
                    <a:pt x="919" y="1312"/>
                    <a:pt x="923" y="1320"/>
                  </a:cubicBezTo>
                  <a:cubicBezTo>
                    <a:pt x="927" y="1328"/>
                    <a:pt x="924" y="1338"/>
                    <a:pt x="916" y="1342"/>
                  </a:cubicBezTo>
                  <a:lnTo>
                    <a:pt x="830" y="1384"/>
                  </a:lnTo>
                  <a:cubicBezTo>
                    <a:pt x="822" y="1388"/>
                    <a:pt x="813" y="1385"/>
                    <a:pt x="809" y="1377"/>
                  </a:cubicBezTo>
                  <a:cubicBezTo>
                    <a:pt x="805" y="1369"/>
                    <a:pt x="808" y="1360"/>
                    <a:pt x="816" y="1356"/>
                  </a:cubicBezTo>
                  <a:close/>
                  <a:moveTo>
                    <a:pt x="1016" y="1256"/>
                  </a:moveTo>
                  <a:lnTo>
                    <a:pt x="1102" y="1213"/>
                  </a:lnTo>
                  <a:cubicBezTo>
                    <a:pt x="1110" y="1209"/>
                    <a:pt x="1120" y="1212"/>
                    <a:pt x="1124" y="1220"/>
                  </a:cubicBezTo>
                  <a:cubicBezTo>
                    <a:pt x="1128" y="1228"/>
                    <a:pt x="1124" y="1237"/>
                    <a:pt x="1116" y="1241"/>
                  </a:cubicBezTo>
                  <a:lnTo>
                    <a:pt x="1031" y="1284"/>
                  </a:lnTo>
                  <a:cubicBezTo>
                    <a:pt x="1023" y="1288"/>
                    <a:pt x="1013" y="1285"/>
                    <a:pt x="1009" y="1277"/>
                  </a:cubicBezTo>
                  <a:cubicBezTo>
                    <a:pt x="1005" y="1269"/>
                    <a:pt x="1008" y="1260"/>
                    <a:pt x="1016" y="1256"/>
                  </a:cubicBezTo>
                  <a:close/>
                  <a:moveTo>
                    <a:pt x="1217" y="1156"/>
                  </a:moveTo>
                  <a:lnTo>
                    <a:pt x="1302" y="1113"/>
                  </a:lnTo>
                  <a:cubicBezTo>
                    <a:pt x="1310" y="1109"/>
                    <a:pt x="1320" y="1112"/>
                    <a:pt x="1324" y="1120"/>
                  </a:cubicBezTo>
                  <a:cubicBezTo>
                    <a:pt x="1328" y="1128"/>
                    <a:pt x="1325" y="1137"/>
                    <a:pt x="1317" y="1141"/>
                  </a:cubicBezTo>
                  <a:lnTo>
                    <a:pt x="1231" y="1184"/>
                  </a:lnTo>
                  <a:cubicBezTo>
                    <a:pt x="1223" y="1188"/>
                    <a:pt x="1213" y="1185"/>
                    <a:pt x="1209" y="1177"/>
                  </a:cubicBezTo>
                  <a:cubicBezTo>
                    <a:pt x="1205" y="1169"/>
                    <a:pt x="1209" y="1159"/>
                    <a:pt x="1217" y="1156"/>
                  </a:cubicBezTo>
                  <a:close/>
                  <a:moveTo>
                    <a:pt x="1417" y="1055"/>
                  </a:moveTo>
                  <a:lnTo>
                    <a:pt x="1435" y="1046"/>
                  </a:lnTo>
                  <a:lnTo>
                    <a:pt x="1502" y="1012"/>
                  </a:lnTo>
                  <a:cubicBezTo>
                    <a:pt x="1510" y="1008"/>
                    <a:pt x="1520" y="1011"/>
                    <a:pt x="1524" y="1019"/>
                  </a:cubicBezTo>
                  <a:cubicBezTo>
                    <a:pt x="1528" y="1027"/>
                    <a:pt x="1525" y="1036"/>
                    <a:pt x="1517" y="1040"/>
                  </a:cubicBezTo>
                  <a:lnTo>
                    <a:pt x="1450" y="1075"/>
                  </a:lnTo>
                  <a:lnTo>
                    <a:pt x="1431" y="1084"/>
                  </a:lnTo>
                  <a:cubicBezTo>
                    <a:pt x="1423" y="1088"/>
                    <a:pt x="1414" y="1085"/>
                    <a:pt x="1410" y="1077"/>
                  </a:cubicBezTo>
                  <a:cubicBezTo>
                    <a:pt x="1406" y="1069"/>
                    <a:pt x="1409" y="1059"/>
                    <a:pt x="1417" y="1055"/>
                  </a:cubicBezTo>
                  <a:close/>
                  <a:moveTo>
                    <a:pt x="1616" y="954"/>
                  </a:moveTo>
                  <a:lnTo>
                    <a:pt x="1702" y="910"/>
                  </a:lnTo>
                  <a:cubicBezTo>
                    <a:pt x="1710" y="906"/>
                    <a:pt x="1719" y="909"/>
                    <a:pt x="1723" y="917"/>
                  </a:cubicBezTo>
                  <a:cubicBezTo>
                    <a:pt x="1727" y="925"/>
                    <a:pt x="1724" y="934"/>
                    <a:pt x="1716" y="938"/>
                  </a:cubicBezTo>
                  <a:lnTo>
                    <a:pt x="1631" y="982"/>
                  </a:lnTo>
                  <a:cubicBezTo>
                    <a:pt x="1623" y="986"/>
                    <a:pt x="1613" y="983"/>
                    <a:pt x="1609" y="975"/>
                  </a:cubicBezTo>
                  <a:cubicBezTo>
                    <a:pt x="1605" y="967"/>
                    <a:pt x="1608" y="958"/>
                    <a:pt x="1616" y="954"/>
                  </a:cubicBezTo>
                  <a:close/>
                  <a:moveTo>
                    <a:pt x="1816" y="852"/>
                  </a:moveTo>
                  <a:lnTo>
                    <a:pt x="1901" y="808"/>
                  </a:lnTo>
                  <a:cubicBezTo>
                    <a:pt x="1909" y="804"/>
                    <a:pt x="1919" y="807"/>
                    <a:pt x="1923" y="815"/>
                  </a:cubicBezTo>
                  <a:cubicBezTo>
                    <a:pt x="1927" y="823"/>
                    <a:pt x="1924" y="832"/>
                    <a:pt x="1916" y="836"/>
                  </a:cubicBezTo>
                  <a:lnTo>
                    <a:pt x="1830" y="880"/>
                  </a:lnTo>
                  <a:cubicBezTo>
                    <a:pt x="1823" y="884"/>
                    <a:pt x="1813" y="881"/>
                    <a:pt x="1809" y="873"/>
                  </a:cubicBezTo>
                  <a:cubicBezTo>
                    <a:pt x="1805" y="865"/>
                    <a:pt x="1808" y="856"/>
                    <a:pt x="1816" y="852"/>
                  </a:cubicBezTo>
                  <a:close/>
                  <a:moveTo>
                    <a:pt x="2015" y="750"/>
                  </a:moveTo>
                  <a:lnTo>
                    <a:pt x="2101" y="706"/>
                  </a:lnTo>
                  <a:cubicBezTo>
                    <a:pt x="2109" y="702"/>
                    <a:pt x="2118" y="705"/>
                    <a:pt x="2122" y="713"/>
                  </a:cubicBezTo>
                  <a:cubicBezTo>
                    <a:pt x="2126" y="721"/>
                    <a:pt x="2123" y="731"/>
                    <a:pt x="2115" y="735"/>
                  </a:cubicBezTo>
                  <a:lnTo>
                    <a:pt x="2030" y="778"/>
                  </a:lnTo>
                  <a:cubicBezTo>
                    <a:pt x="2022" y="782"/>
                    <a:pt x="2012" y="779"/>
                    <a:pt x="2008" y="771"/>
                  </a:cubicBezTo>
                  <a:cubicBezTo>
                    <a:pt x="2004" y="763"/>
                    <a:pt x="2007" y="754"/>
                    <a:pt x="2015" y="750"/>
                  </a:cubicBezTo>
                  <a:close/>
                  <a:moveTo>
                    <a:pt x="2215" y="648"/>
                  </a:moveTo>
                  <a:lnTo>
                    <a:pt x="2301" y="605"/>
                  </a:lnTo>
                  <a:cubicBezTo>
                    <a:pt x="2309" y="601"/>
                    <a:pt x="2319" y="605"/>
                    <a:pt x="2322" y="612"/>
                  </a:cubicBezTo>
                  <a:cubicBezTo>
                    <a:pt x="2326" y="620"/>
                    <a:pt x="2323" y="630"/>
                    <a:pt x="2315" y="634"/>
                  </a:cubicBezTo>
                  <a:lnTo>
                    <a:pt x="2229" y="677"/>
                  </a:lnTo>
                  <a:cubicBezTo>
                    <a:pt x="2222" y="681"/>
                    <a:pt x="2212" y="678"/>
                    <a:pt x="2208" y="670"/>
                  </a:cubicBezTo>
                  <a:cubicBezTo>
                    <a:pt x="2204" y="662"/>
                    <a:pt x="2207" y="652"/>
                    <a:pt x="2215" y="648"/>
                  </a:cubicBezTo>
                  <a:close/>
                  <a:moveTo>
                    <a:pt x="2415" y="548"/>
                  </a:moveTo>
                  <a:lnTo>
                    <a:pt x="2501" y="505"/>
                  </a:lnTo>
                  <a:cubicBezTo>
                    <a:pt x="2509" y="501"/>
                    <a:pt x="2519" y="504"/>
                    <a:pt x="2523" y="512"/>
                  </a:cubicBezTo>
                  <a:cubicBezTo>
                    <a:pt x="2527" y="520"/>
                    <a:pt x="2524" y="530"/>
                    <a:pt x="2516" y="534"/>
                  </a:cubicBezTo>
                  <a:lnTo>
                    <a:pt x="2430" y="577"/>
                  </a:lnTo>
                  <a:cubicBezTo>
                    <a:pt x="2422" y="581"/>
                    <a:pt x="2412" y="577"/>
                    <a:pt x="2408" y="570"/>
                  </a:cubicBezTo>
                  <a:cubicBezTo>
                    <a:pt x="2404" y="562"/>
                    <a:pt x="2408" y="552"/>
                    <a:pt x="2415" y="548"/>
                  </a:cubicBezTo>
                  <a:close/>
                  <a:moveTo>
                    <a:pt x="2616" y="448"/>
                  </a:moveTo>
                  <a:lnTo>
                    <a:pt x="2702" y="405"/>
                  </a:lnTo>
                  <a:cubicBezTo>
                    <a:pt x="2710" y="401"/>
                    <a:pt x="2719" y="404"/>
                    <a:pt x="2723" y="412"/>
                  </a:cubicBezTo>
                  <a:cubicBezTo>
                    <a:pt x="2727" y="420"/>
                    <a:pt x="2724" y="430"/>
                    <a:pt x="2716" y="434"/>
                  </a:cubicBezTo>
                  <a:lnTo>
                    <a:pt x="2630" y="477"/>
                  </a:lnTo>
                  <a:cubicBezTo>
                    <a:pt x="2622" y="480"/>
                    <a:pt x="2613" y="477"/>
                    <a:pt x="2609" y="469"/>
                  </a:cubicBezTo>
                  <a:cubicBezTo>
                    <a:pt x="2605" y="461"/>
                    <a:pt x="2608" y="452"/>
                    <a:pt x="2616" y="448"/>
                  </a:cubicBezTo>
                  <a:close/>
                  <a:moveTo>
                    <a:pt x="2816" y="348"/>
                  </a:moveTo>
                  <a:lnTo>
                    <a:pt x="2859" y="326"/>
                  </a:lnTo>
                  <a:lnTo>
                    <a:pt x="2902" y="305"/>
                  </a:lnTo>
                  <a:cubicBezTo>
                    <a:pt x="2910" y="301"/>
                    <a:pt x="2920" y="304"/>
                    <a:pt x="2924" y="312"/>
                  </a:cubicBezTo>
                  <a:cubicBezTo>
                    <a:pt x="2927" y="320"/>
                    <a:pt x="2924" y="329"/>
                    <a:pt x="2916" y="333"/>
                  </a:cubicBezTo>
                  <a:lnTo>
                    <a:pt x="2874" y="355"/>
                  </a:lnTo>
                  <a:lnTo>
                    <a:pt x="2830" y="376"/>
                  </a:lnTo>
                  <a:cubicBezTo>
                    <a:pt x="2823" y="380"/>
                    <a:pt x="2813" y="377"/>
                    <a:pt x="2809" y="369"/>
                  </a:cubicBezTo>
                  <a:cubicBezTo>
                    <a:pt x="2805" y="361"/>
                    <a:pt x="2808" y="352"/>
                    <a:pt x="2816" y="348"/>
                  </a:cubicBezTo>
                  <a:close/>
                  <a:moveTo>
                    <a:pt x="3017" y="248"/>
                  </a:moveTo>
                  <a:lnTo>
                    <a:pt x="3102" y="205"/>
                  </a:lnTo>
                  <a:cubicBezTo>
                    <a:pt x="3110" y="201"/>
                    <a:pt x="3120" y="204"/>
                    <a:pt x="3124" y="212"/>
                  </a:cubicBezTo>
                  <a:cubicBezTo>
                    <a:pt x="3128" y="220"/>
                    <a:pt x="3125" y="229"/>
                    <a:pt x="3117" y="233"/>
                  </a:cubicBezTo>
                  <a:lnTo>
                    <a:pt x="3031" y="276"/>
                  </a:lnTo>
                  <a:cubicBezTo>
                    <a:pt x="3023" y="280"/>
                    <a:pt x="3013" y="277"/>
                    <a:pt x="3009" y="269"/>
                  </a:cubicBezTo>
                  <a:cubicBezTo>
                    <a:pt x="3005" y="261"/>
                    <a:pt x="3009" y="252"/>
                    <a:pt x="3017" y="248"/>
                  </a:cubicBezTo>
                  <a:close/>
                  <a:moveTo>
                    <a:pt x="3217" y="147"/>
                  </a:moveTo>
                  <a:lnTo>
                    <a:pt x="3303" y="104"/>
                  </a:lnTo>
                  <a:cubicBezTo>
                    <a:pt x="3311" y="100"/>
                    <a:pt x="3320" y="104"/>
                    <a:pt x="3324" y="112"/>
                  </a:cubicBezTo>
                  <a:cubicBezTo>
                    <a:pt x="3328" y="119"/>
                    <a:pt x="3325" y="129"/>
                    <a:pt x="3317" y="133"/>
                  </a:cubicBezTo>
                  <a:lnTo>
                    <a:pt x="3231" y="176"/>
                  </a:lnTo>
                  <a:cubicBezTo>
                    <a:pt x="3223" y="180"/>
                    <a:pt x="3214" y="177"/>
                    <a:pt x="3210" y="169"/>
                  </a:cubicBezTo>
                  <a:cubicBezTo>
                    <a:pt x="3206" y="161"/>
                    <a:pt x="3209" y="151"/>
                    <a:pt x="3217" y="147"/>
                  </a:cubicBezTo>
                  <a:close/>
                  <a:moveTo>
                    <a:pt x="3417" y="47"/>
                  </a:moveTo>
                  <a:lnTo>
                    <a:pt x="3503" y="4"/>
                  </a:lnTo>
                  <a:cubicBezTo>
                    <a:pt x="3511" y="0"/>
                    <a:pt x="3521" y="4"/>
                    <a:pt x="3525" y="11"/>
                  </a:cubicBezTo>
                  <a:cubicBezTo>
                    <a:pt x="3529" y="19"/>
                    <a:pt x="3525" y="29"/>
                    <a:pt x="3517" y="33"/>
                  </a:cubicBezTo>
                  <a:lnTo>
                    <a:pt x="3432" y="76"/>
                  </a:lnTo>
                  <a:cubicBezTo>
                    <a:pt x="3424" y="80"/>
                    <a:pt x="3414" y="77"/>
                    <a:pt x="3410" y="69"/>
                  </a:cubicBezTo>
                  <a:cubicBezTo>
                    <a:pt x="3406" y="61"/>
                    <a:pt x="3409" y="51"/>
                    <a:pt x="3417" y="47"/>
                  </a:cubicBezTo>
                  <a:close/>
                </a:path>
              </a:pathLst>
            </a:custGeom>
            <a:solidFill>
              <a:srgbClr val="FF0000"/>
            </a:solidFill>
            <a:ln w="12700" cap="flat" cmpd="sng">
              <a:solidFill>
                <a:srgbClr val="FF0000"/>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1" name="Google Shape;611;p31"/>
            <p:cNvSpPr/>
            <p:nvPr/>
          </p:nvSpPr>
          <p:spPr>
            <a:xfrm>
              <a:off x="1150" y="1683"/>
              <a:ext cx="1762" cy="890"/>
            </a:xfrm>
            <a:custGeom>
              <a:avLst/>
              <a:gdLst/>
              <a:ahLst/>
              <a:cxnLst/>
              <a:rect l="l" t="t" r="r" b="b"/>
              <a:pathLst>
                <a:path w="3528" h="1783" extrusionOk="0">
                  <a:moveTo>
                    <a:pt x="11" y="1750"/>
                  </a:moveTo>
                  <a:lnTo>
                    <a:pt x="98" y="1708"/>
                  </a:lnTo>
                  <a:cubicBezTo>
                    <a:pt x="106" y="1704"/>
                    <a:pt x="115" y="1707"/>
                    <a:pt x="119" y="1715"/>
                  </a:cubicBezTo>
                  <a:cubicBezTo>
                    <a:pt x="123" y="1723"/>
                    <a:pt x="120" y="1733"/>
                    <a:pt x="112" y="1737"/>
                  </a:cubicBezTo>
                  <a:lnTo>
                    <a:pt x="25" y="1779"/>
                  </a:lnTo>
                  <a:cubicBezTo>
                    <a:pt x="18" y="1783"/>
                    <a:pt x="8" y="1779"/>
                    <a:pt x="4" y="1771"/>
                  </a:cubicBezTo>
                  <a:cubicBezTo>
                    <a:pt x="0" y="1764"/>
                    <a:pt x="4" y="1754"/>
                    <a:pt x="11" y="1750"/>
                  </a:cubicBezTo>
                  <a:close/>
                  <a:moveTo>
                    <a:pt x="213" y="1652"/>
                  </a:moveTo>
                  <a:lnTo>
                    <a:pt x="299" y="1610"/>
                  </a:lnTo>
                  <a:cubicBezTo>
                    <a:pt x="307" y="1606"/>
                    <a:pt x="316" y="1609"/>
                    <a:pt x="320" y="1617"/>
                  </a:cubicBezTo>
                  <a:cubicBezTo>
                    <a:pt x="324" y="1625"/>
                    <a:pt x="321" y="1634"/>
                    <a:pt x="313" y="1638"/>
                  </a:cubicBezTo>
                  <a:lnTo>
                    <a:pt x="227" y="1680"/>
                  </a:lnTo>
                  <a:cubicBezTo>
                    <a:pt x="219" y="1684"/>
                    <a:pt x="209" y="1681"/>
                    <a:pt x="205" y="1673"/>
                  </a:cubicBezTo>
                  <a:cubicBezTo>
                    <a:pt x="201" y="1665"/>
                    <a:pt x="205" y="1656"/>
                    <a:pt x="213" y="1652"/>
                  </a:cubicBezTo>
                  <a:close/>
                  <a:moveTo>
                    <a:pt x="414" y="1553"/>
                  </a:moveTo>
                  <a:lnTo>
                    <a:pt x="500" y="1511"/>
                  </a:lnTo>
                  <a:cubicBezTo>
                    <a:pt x="508" y="1507"/>
                    <a:pt x="518" y="1511"/>
                    <a:pt x="522" y="1519"/>
                  </a:cubicBezTo>
                  <a:cubicBezTo>
                    <a:pt x="525" y="1526"/>
                    <a:pt x="522" y="1536"/>
                    <a:pt x="514" y="1540"/>
                  </a:cubicBezTo>
                  <a:lnTo>
                    <a:pt x="428" y="1582"/>
                  </a:lnTo>
                  <a:cubicBezTo>
                    <a:pt x="420" y="1586"/>
                    <a:pt x="410" y="1583"/>
                    <a:pt x="407" y="1575"/>
                  </a:cubicBezTo>
                  <a:cubicBezTo>
                    <a:pt x="403" y="1567"/>
                    <a:pt x="406" y="1557"/>
                    <a:pt x="414" y="1553"/>
                  </a:cubicBezTo>
                  <a:close/>
                  <a:moveTo>
                    <a:pt x="615" y="1455"/>
                  </a:moveTo>
                  <a:lnTo>
                    <a:pt x="701" y="1413"/>
                  </a:lnTo>
                  <a:cubicBezTo>
                    <a:pt x="709" y="1409"/>
                    <a:pt x="719" y="1412"/>
                    <a:pt x="723" y="1420"/>
                  </a:cubicBezTo>
                  <a:cubicBezTo>
                    <a:pt x="727" y="1428"/>
                    <a:pt x="723" y="1438"/>
                    <a:pt x="715" y="1442"/>
                  </a:cubicBezTo>
                  <a:lnTo>
                    <a:pt x="629" y="1484"/>
                  </a:lnTo>
                  <a:cubicBezTo>
                    <a:pt x="621" y="1488"/>
                    <a:pt x="612" y="1484"/>
                    <a:pt x="608" y="1476"/>
                  </a:cubicBezTo>
                  <a:cubicBezTo>
                    <a:pt x="604" y="1468"/>
                    <a:pt x="607" y="1459"/>
                    <a:pt x="615" y="1455"/>
                  </a:cubicBezTo>
                  <a:close/>
                  <a:moveTo>
                    <a:pt x="815" y="1354"/>
                  </a:moveTo>
                  <a:lnTo>
                    <a:pt x="900" y="1310"/>
                  </a:lnTo>
                  <a:cubicBezTo>
                    <a:pt x="908" y="1306"/>
                    <a:pt x="917" y="1309"/>
                    <a:pt x="922" y="1317"/>
                  </a:cubicBezTo>
                  <a:cubicBezTo>
                    <a:pt x="926" y="1325"/>
                    <a:pt x="923" y="1334"/>
                    <a:pt x="915" y="1338"/>
                  </a:cubicBezTo>
                  <a:lnTo>
                    <a:pt x="830" y="1383"/>
                  </a:lnTo>
                  <a:cubicBezTo>
                    <a:pt x="822" y="1387"/>
                    <a:pt x="812" y="1384"/>
                    <a:pt x="808" y="1376"/>
                  </a:cubicBezTo>
                  <a:cubicBezTo>
                    <a:pt x="804" y="1368"/>
                    <a:pt x="807" y="1359"/>
                    <a:pt x="815" y="1354"/>
                  </a:cubicBezTo>
                  <a:close/>
                  <a:moveTo>
                    <a:pt x="1013" y="1251"/>
                  </a:moveTo>
                  <a:lnTo>
                    <a:pt x="1098" y="1206"/>
                  </a:lnTo>
                  <a:cubicBezTo>
                    <a:pt x="1106" y="1202"/>
                    <a:pt x="1116" y="1205"/>
                    <a:pt x="1120" y="1213"/>
                  </a:cubicBezTo>
                  <a:cubicBezTo>
                    <a:pt x="1124" y="1221"/>
                    <a:pt x="1121" y="1231"/>
                    <a:pt x="1113" y="1235"/>
                  </a:cubicBezTo>
                  <a:lnTo>
                    <a:pt x="1028" y="1279"/>
                  </a:lnTo>
                  <a:cubicBezTo>
                    <a:pt x="1020" y="1283"/>
                    <a:pt x="1011" y="1280"/>
                    <a:pt x="1007" y="1272"/>
                  </a:cubicBezTo>
                  <a:cubicBezTo>
                    <a:pt x="1003" y="1264"/>
                    <a:pt x="1006" y="1255"/>
                    <a:pt x="1013" y="1251"/>
                  </a:cubicBezTo>
                  <a:close/>
                  <a:moveTo>
                    <a:pt x="1212" y="1147"/>
                  </a:moveTo>
                  <a:lnTo>
                    <a:pt x="1297" y="1102"/>
                  </a:lnTo>
                  <a:cubicBezTo>
                    <a:pt x="1305" y="1098"/>
                    <a:pt x="1314" y="1101"/>
                    <a:pt x="1319" y="1109"/>
                  </a:cubicBezTo>
                  <a:cubicBezTo>
                    <a:pt x="1323" y="1117"/>
                    <a:pt x="1320" y="1127"/>
                    <a:pt x="1312" y="1131"/>
                  </a:cubicBezTo>
                  <a:lnTo>
                    <a:pt x="1227" y="1175"/>
                  </a:lnTo>
                  <a:cubicBezTo>
                    <a:pt x="1219" y="1179"/>
                    <a:pt x="1209" y="1176"/>
                    <a:pt x="1205" y="1169"/>
                  </a:cubicBezTo>
                  <a:cubicBezTo>
                    <a:pt x="1201" y="1161"/>
                    <a:pt x="1204" y="1151"/>
                    <a:pt x="1212" y="1147"/>
                  </a:cubicBezTo>
                  <a:close/>
                  <a:moveTo>
                    <a:pt x="1410" y="1043"/>
                  </a:moveTo>
                  <a:lnTo>
                    <a:pt x="1435" y="1030"/>
                  </a:lnTo>
                  <a:lnTo>
                    <a:pt x="1497" y="1000"/>
                  </a:lnTo>
                  <a:cubicBezTo>
                    <a:pt x="1505" y="996"/>
                    <a:pt x="1514" y="1000"/>
                    <a:pt x="1518" y="1007"/>
                  </a:cubicBezTo>
                  <a:cubicBezTo>
                    <a:pt x="1522" y="1015"/>
                    <a:pt x="1519" y="1025"/>
                    <a:pt x="1511" y="1029"/>
                  </a:cubicBezTo>
                  <a:lnTo>
                    <a:pt x="1450" y="1059"/>
                  </a:lnTo>
                  <a:lnTo>
                    <a:pt x="1425" y="1072"/>
                  </a:lnTo>
                  <a:cubicBezTo>
                    <a:pt x="1417" y="1076"/>
                    <a:pt x="1408" y="1073"/>
                    <a:pt x="1404" y="1065"/>
                  </a:cubicBezTo>
                  <a:cubicBezTo>
                    <a:pt x="1400" y="1057"/>
                    <a:pt x="1403" y="1047"/>
                    <a:pt x="1410" y="1043"/>
                  </a:cubicBezTo>
                  <a:close/>
                  <a:moveTo>
                    <a:pt x="1612" y="944"/>
                  </a:moveTo>
                  <a:lnTo>
                    <a:pt x="1698" y="902"/>
                  </a:lnTo>
                  <a:cubicBezTo>
                    <a:pt x="1706" y="898"/>
                    <a:pt x="1715" y="901"/>
                    <a:pt x="1719" y="909"/>
                  </a:cubicBezTo>
                  <a:cubicBezTo>
                    <a:pt x="1723" y="917"/>
                    <a:pt x="1720" y="927"/>
                    <a:pt x="1712" y="931"/>
                  </a:cubicBezTo>
                  <a:lnTo>
                    <a:pt x="1626" y="973"/>
                  </a:lnTo>
                  <a:cubicBezTo>
                    <a:pt x="1618" y="977"/>
                    <a:pt x="1608" y="973"/>
                    <a:pt x="1604" y="965"/>
                  </a:cubicBezTo>
                  <a:cubicBezTo>
                    <a:pt x="1600" y="957"/>
                    <a:pt x="1604" y="948"/>
                    <a:pt x="1612" y="944"/>
                  </a:cubicBezTo>
                  <a:close/>
                  <a:moveTo>
                    <a:pt x="1813" y="846"/>
                  </a:moveTo>
                  <a:lnTo>
                    <a:pt x="1899" y="803"/>
                  </a:lnTo>
                  <a:cubicBezTo>
                    <a:pt x="1907" y="800"/>
                    <a:pt x="1917" y="803"/>
                    <a:pt x="1921" y="811"/>
                  </a:cubicBezTo>
                  <a:cubicBezTo>
                    <a:pt x="1924" y="819"/>
                    <a:pt x="1921" y="828"/>
                    <a:pt x="1913" y="832"/>
                  </a:cubicBezTo>
                  <a:lnTo>
                    <a:pt x="1827" y="874"/>
                  </a:lnTo>
                  <a:cubicBezTo>
                    <a:pt x="1819" y="878"/>
                    <a:pt x="1809" y="875"/>
                    <a:pt x="1806" y="867"/>
                  </a:cubicBezTo>
                  <a:cubicBezTo>
                    <a:pt x="1802" y="859"/>
                    <a:pt x="1805" y="849"/>
                    <a:pt x="1813" y="846"/>
                  </a:cubicBezTo>
                  <a:close/>
                  <a:moveTo>
                    <a:pt x="2014" y="747"/>
                  </a:moveTo>
                  <a:lnTo>
                    <a:pt x="2100" y="705"/>
                  </a:lnTo>
                  <a:cubicBezTo>
                    <a:pt x="2108" y="701"/>
                    <a:pt x="2118" y="704"/>
                    <a:pt x="2122" y="712"/>
                  </a:cubicBezTo>
                  <a:cubicBezTo>
                    <a:pt x="2126" y="720"/>
                    <a:pt x="2122" y="730"/>
                    <a:pt x="2114" y="734"/>
                  </a:cubicBezTo>
                  <a:lnTo>
                    <a:pt x="2028" y="776"/>
                  </a:lnTo>
                  <a:cubicBezTo>
                    <a:pt x="2020" y="780"/>
                    <a:pt x="2011" y="777"/>
                    <a:pt x="2007" y="769"/>
                  </a:cubicBezTo>
                  <a:cubicBezTo>
                    <a:pt x="2003" y="761"/>
                    <a:pt x="2006" y="751"/>
                    <a:pt x="2014" y="747"/>
                  </a:cubicBezTo>
                  <a:close/>
                  <a:moveTo>
                    <a:pt x="2215" y="648"/>
                  </a:moveTo>
                  <a:lnTo>
                    <a:pt x="2301" y="605"/>
                  </a:lnTo>
                  <a:cubicBezTo>
                    <a:pt x="2309" y="601"/>
                    <a:pt x="2318" y="605"/>
                    <a:pt x="2322" y="613"/>
                  </a:cubicBezTo>
                  <a:cubicBezTo>
                    <a:pt x="2326" y="620"/>
                    <a:pt x="2323" y="630"/>
                    <a:pt x="2315" y="634"/>
                  </a:cubicBezTo>
                  <a:lnTo>
                    <a:pt x="2229" y="677"/>
                  </a:lnTo>
                  <a:cubicBezTo>
                    <a:pt x="2221" y="681"/>
                    <a:pt x="2212" y="678"/>
                    <a:pt x="2208" y="670"/>
                  </a:cubicBezTo>
                  <a:cubicBezTo>
                    <a:pt x="2204" y="662"/>
                    <a:pt x="2207" y="652"/>
                    <a:pt x="2215" y="648"/>
                  </a:cubicBezTo>
                  <a:close/>
                  <a:moveTo>
                    <a:pt x="2415" y="548"/>
                  </a:moveTo>
                  <a:lnTo>
                    <a:pt x="2501" y="505"/>
                  </a:lnTo>
                  <a:cubicBezTo>
                    <a:pt x="2509" y="501"/>
                    <a:pt x="2519" y="504"/>
                    <a:pt x="2523" y="512"/>
                  </a:cubicBezTo>
                  <a:cubicBezTo>
                    <a:pt x="2527" y="520"/>
                    <a:pt x="2523" y="530"/>
                    <a:pt x="2516" y="534"/>
                  </a:cubicBezTo>
                  <a:lnTo>
                    <a:pt x="2430" y="577"/>
                  </a:lnTo>
                  <a:cubicBezTo>
                    <a:pt x="2422" y="581"/>
                    <a:pt x="2412" y="578"/>
                    <a:pt x="2408" y="570"/>
                  </a:cubicBezTo>
                  <a:cubicBezTo>
                    <a:pt x="2404" y="562"/>
                    <a:pt x="2407" y="552"/>
                    <a:pt x="2415" y="548"/>
                  </a:cubicBezTo>
                  <a:close/>
                  <a:moveTo>
                    <a:pt x="2616" y="448"/>
                  </a:moveTo>
                  <a:lnTo>
                    <a:pt x="2702" y="405"/>
                  </a:lnTo>
                  <a:cubicBezTo>
                    <a:pt x="2709" y="401"/>
                    <a:pt x="2719" y="404"/>
                    <a:pt x="2723" y="412"/>
                  </a:cubicBezTo>
                  <a:cubicBezTo>
                    <a:pt x="2727" y="420"/>
                    <a:pt x="2724" y="430"/>
                    <a:pt x="2716" y="434"/>
                  </a:cubicBezTo>
                  <a:lnTo>
                    <a:pt x="2630" y="477"/>
                  </a:lnTo>
                  <a:cubicBezTo>
                    <a:pt x="2622" y="481"/>
                    <a:pt x="2613" y="477"/>
                    <a:pt x="2609" y="469"/>
                  </a:cubicBezTo>
                  <a:cubicBezTo>
                    <a:pt x="2605" y="462"/>
                    <a:pt x="2608" y="452"/>
                    <a:pt x="2616" y="448"/>
                  </a:cubicBezTo>
                  <a:close/>
                  <a:moveTo>
                    <a:pt x="2816" y="348"/>
                  </a:moveTo>
                  <a:lnTo>
                    <a:pt x="2859" y="326"/>
                  </a:lnTo>
                  <a:lnTo>
                    <a:pt x="2902" y="305"/>
                  </a:lnTo>
                  <a:cubicBezTo>
                    <a:pt x="2910" y="301"/>
                    <a:pt x="2919" y="304"/>
                    <a:pt x="2923" y="312"/>
                  </a:cubicBezTo>
                  <a:cubicBezTo>
                    <a:pt x="2927" y="320"/>
                    <a:pt x="2924" y="330"/>
                    <a:pt x="2916" y="333"/>
                  </a:cubicBezTo>
                  <a:lnTo>
                    <a:pt x="2874" y="355"/>
                  </a:lnTo>
                  <a:lnTo>
                    <a:pt x="2830" y="376"/>
                  </a:lnTo>
                  <a:cubicBezTo>
                    <a:pt x="2822" y="380"/>
                    <a:pt x="2813" y="377"/>
                    <a:pt x="2809" y="369"/>
                  </a:cubicBezTo>
                  <a:cubicBezTo>
                    <a:pt x="2805" y="361"/>
                    <a:pt x="2808" y="352"/>
                    <a:pt x="2816" y="348"/>
                  </a:cubicBezTo>
                  <a:close/>
                  <a:moveTo>
                    <a:pt x="3016" y="248"/>
                  </a:moveTo>
                  <a:lnTo>
                    <a:pt x="3102" y="205"/>
                  </a:lnTo>
                  <a:cubicBezTo>
                    <a:pt x="3110" y="201"/>
                    <a:pt x="3120" y="204"/>
                    <a:pt x="3124" y="212"/>
                  </a:cubicBezTo>
                  <a:cubicBezTo>
                    <a:pt x="3128" y="220"/>
                    <a:pt x="3124" y="229"/>
                    <a:pt x="3117" y="233"/>
                  </a:cubicBezTo>
                  <a:lnTo>
                    <a:pt x="3031" y="276"/>
                  </a:lnTo>
                  <a:cubicBezTo>
                    <a:pt x="3023" y="280"/>
                    <a:pt x="3013" y="277"/>
                    <a:pt x="3009" y="269"/>
                  </a:cubicBezTo>
                  <a:cubicBezTo>
                    <a:pt x="3005" y="261"/>
                    <a:pt x="3009" y="252"/>
                    <a:pt x="3016" y="248"/>
                  </a:cubicBezTo>
                  <a:close/>
                  <a:moveTo>
                    <a:pt x="3217" y="147"/>
                  </a:moveTo>
                  <a:lnTo>
                    <a:pt x="3303" y="104"/>
                  </a:lnTo>
                  <a:cubicBezTo>
                    <a:pt x="3311" y="101"/>
                    <a:pt x="3320" y="104"/>
                    <a:pt x="3324" y="112"/>
                  </a:cubicBezTo>
                  <a:cubicBezTo>
                    <a:pt x="3328" y="120"/>
                    <a:pt x="3325" y="129"/>
                    <a:pt x="3317" y="133"/>
                  </a:cubicBezTo>
                  <a:lnTo>
                    <a:pt x="3231" y="176"/>
                  </a:lnTo>
                  <a:cubicBezTo>
                    <a:pt x="3223" y="180"/>
                    <a:pt x="3214" y="177"/>
                    <a:pt x="3210" y="169"/>
                  </a:cubicBezTo>
                  <a:cubicBezTo>
                    <a:pt x="3206" y="161"/>
                    <a:pt x="3209" y="151"/>
                    <a:pt x="3217" y="147"/>
                  </a:cubicBezTo>
                  <a:close/>
                  <a:moveTo>
                    <a:pt x="3417" y="47"/>
                  </a:moveTo>
                  <a:lnTo>
                    <a:pt x="3503" y="4"/>
                  </a:lnTo>
                  <a:cubicBezTo>
                    <a:pt x="3511" y="0"/>
                    <a:pt x="3520" y="4"/>
                    <a:pt x="3524" y="11"/>
                  </a:cubicBezTo>
                  <a:cubicBezTo>
                    <a:pt x="3528" y="19"/>
                    <a:pt x="3525" y="29"/>
                    <a:pt x="3517" y="33"/>
                  </a:cubicBezTo>
                  <a:lnTo>
                    <a:pt x="3431" y="76"/>
                  </a:lnTo>
                  <a:cubicBezTo>
                    <a:pt x="3424" y="80"/>
                    <a:pt x="3414" y="77"/>
                    <a:pt x="3410" y="69"/>
                  </a:cubicBezTo>
                  <a:cubicBezTo>
                    <a:pt x="3406" y="61"/>
                    <a:pt x="3409" y="51"/>
                    <a:pt x="3417" y="47"/>
                  </a:cubicBezTo>
                  <a:close/>
                </a:path>
              </a:pathLst>
            </a:custGeom>
            <a:solidFill>
              <a:srgbClr val="002060"/>
            </a:solidFill>
            <a:ln w="12700" cap="flat" cmpd="sng">
              <a:solidFill>
                <a:srgbClr val="92D050"/>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2" name="Google Shape;612;p31"/>
            <p:cNvSpPr/>
            <p:nvPr/>
          </p:nvSpPr>
          <p:spPr>
            <a:xfrm>
              <a:off x="949" y="2877"/>
              <a:ext cx="160" cy="22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a:t>
              </a:r>
              <a:endParaRPr sz="1800" b="0" i="0" u="none" strike="noStrike" cap="none">
                <a:solidFill>
                  <a:schemeClr val="dk1"/>
                </a:solidFill>
                <a:latin typeface="Arial"/>
                <a:ea typeface="Arial"/>
                <a:cs typeface="Arial"/>
                <a:sym typeface="Arial"/>
              </a:endParaRPr>
            </a:p>
          </p:txBody>
        </p:sp>
        <p:sp>
          <p:nvSpPr>
            <p:cNvPr id="613" name="Google Shape;613;p31"/>
            <p:cNvSpPr/>
            <p:nvPr/>
          </p:nvSpPr>
          <p:spPr>
            <a:xfrm>
              <a:off x="872" y="2523"/>
              <a:ext cx="231" cy="22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10</a:t>
              </a:r>
              <a:endParaRPr sz="1800" b="0" i="0" u="none" strike="noStrike" cap="none">
                <a:solidFill>
                  <a:schemeClr val="dk1"/>
                </a:solidFill>
                <a:latin typeface="Arial"/>
                <a:ea typeface="Arial"/>
                <a:cs typeface="Arial"/>
                <a:sym typeface="Arial"/>
              </a:endParaRPr>
            </a:p>
          </p:txBody>
        </p:sp>
        <p:sp>
          <p:nvSpPr>
            <p:cNvPr id="614" name="Google Shape;614;p31"/>
            <p:cNvSpPr/>
            <p:nvPr/>
          </p:nvSpPr>
          <p:spPr>
            <a:xfrm>
              <a:off x="794" y="2170"/>
              <a:ext cx="311" cy="22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100</a:t>
              </a:r>
              <a:endParaRPr sz="1800" b="0" i="0" u="none" strike="noStrike" cap="none">
                <a:solidFill>
                  <a:schemeClr val="dk1"/>
                </a:solidFill>
                <a:latin typeface="Arial"/>
                <a:ea typeface="Arial"/>
                <a:cs typeface="Arial"/>
                <a:sym typeface="Arial"/>
              </a:endParaRPr>
            </a:p>
          </p:txBody>
        </p:sp>
        <p:sp>
          <p:nvSpPr>
            <p:cNvPr id="615" name="Google Shape;615;p31"/>
            <p:cNvSpPr/>
            <p:nvPr/>
          </p:nvSpPr>
          <p:spPr>
            <a:xfrm>
              <a:off x="716" y="1816"/>
              <a:ext cx="392" cy="22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1000</a:t>
              </a:r>
              <a:endParaRPr sz="1800" b="0" i="0" u="none" strike="noStrike" cap="none">
                <a:solidFill>
                  <a:schemeClr val="dk1"/>
                </a:solidFill>
                <a:latin typeface="Arial"/>
                <a:ea typeface="Arial"/>
                <a:cs typeface="Arial"/>
                <a:sym typeface="Arial"/>
              </a:endParaRPr>
            </a:p>
          </p:txBody>
        </p:sp>
        <p:sp>
          <p:nvSpPr>
            <p:cNvPr id="616" name="Google Shape;616;p31"/>
            <p:cNvSpPr/>
            <p:nvPr/>
          </p:nvSpPr>
          <p:spPr>
            <a:xfrm>
              <a:off x="638" y="1462"/>
              <a:ext cx="464" cy="22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10000</a:t>
              </a:r>
              <a:endParaRPr sz="1800" b="0" i="0" u="none" strike="noStrike" cap="none">
                <a:solidFill>
                  <a:schemeClr val="dk1"/>
                </a:solidFill>
                <a:latin typeface="Arial"/>
                <a:ea typeface="Arial"/>
                <a:cs typeface="Arial"/>
                <a:sym typeface="Arial"/>
              </a:endParaRPr>
            </a:p>
          </p:txBody>
        </p:sp>
        <p:sp>
          <p:nvSpPr>
            <p:cNvPr id="617" name="Google Shape;617;p31"/>
            <p:cNvSpPr/>
            <p:nvPr/>
          </p:nvSpPr>
          <p:spPr>
            <a:xfrm>
              <a:off x="1126" y="3115"/>
              <a:ext cx="159" cy="22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a:t>
              </a:r>
              <a:endParaRPr sz="1800" b="0" i="0" u="none" strike="noStrike" cap="none">
                <a:solidFill>
                  <a:schemeClr val="dk1"/>
                </a:solidFill>
                <a:latin typeface="Arial"/>
                <a:ea typeface="Arial"/>
                <a:cs typeface="Arial"/>
                <a:sym typeface="Arial"/>
              </a:endParaRPr>
            </a:p>
          </p:txBody>
        </p:sp>
        <p:sp>
          <p:nvSpPr>
            <p:cNvPr id="618" name="Google Shape;618;p31"/>
            <p:cNvSpPr/>
            <p:nvPr/>
          </p:nvSpPr>
          <p:spPr>
            <a:xfrm>
              <a:off x="1756" y="3115"/>
              <a:ext cx="311" cy="22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100</a:t>
              </a:r>
              <a:endParaRPr sz="1800" b="0" i="0" u="none" strike="noStrike" cap="none">
                <a:solidFill>
                  <a:schemeClr val="dk1"/>
                </a:solidFill>
                <a:latin typeface="Arial"/>
                <a:ea typeface="Arial"/>
                <a:cs typeface="Arial"/>
                <a:sym typeface="Arial"/>
              </a:endParaRPr>
            </a:p>
          </p:txBody>
        </p:sp>
        <p:sp>
          <p:nvSpPr>
            <p:cNvPr id="619" name="Google Shape;619;p31"/>
            <p:cNvSpPr/>
            <p:nvPr/>
          </p:nvSpPr>
          <p:spPr>
            <a:xfrm>
              <a:off x="2386" y="3115"/>
              <a:ext cx="463" cy="22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00"/>
                <a:buFont typeface="Calibri"/>
                <a:buNone/>
              </a:pPr>
              <a:r>
                <a:rPr lang="en-US" sz="1900" b="0" i="0" u="none" strike="noStrike" cap="none">
                  <a:solidFill>
                    <a:srgbClr val="000000"/>
                  </a:solidFill>
                  <a:latin typeface="Calibri"/>
                  <a:ea typeface="Calibri"/>
                  <a:cs typeface="Calibri"/>
                  <a:sym typeface="Calibri"/>
                </a:rPr>
                <a:t>10000</a:t>
              </a:r>
              <a:endParaRPr sz="1800" b="0" i="0" u="none" strike="noStrike" cap="none">
                <a:solidFill>
                  <a:schemeClr val="dk1"/>
                </a:solidFill>
                <a:latin typeface="Arial"/>
                <a:ea typeface="Arial"/>
                <a:cs typeface="Arial"/>
                <a:sym typeface="Arial"/>
              </a:endParaRPr>
            </a:p>
          </p:txBody>
        </p:sp>
        <p:sp>
          <p:nvSpPr>
            <p:cNvPr id="620" name="Google Shape;620;p31"/>
            <p:cNvSpPr/>
            <p:nvPr/>
          </p:nvSpPr>
          <p:spPr>
            <a:xfrm rot="-5400000">
              <a:off x="423" y="2150"/>
              <a:ext cx="320" cy="1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Noto Sans Symbols"/>
                <a:buNone/>
              </a:pPr>
              <a:r>
                <a:rPr lang="en-US" sz="1800" b="1" i="1" u="none" strike="noStrike" cap="none">
                  <a:solidFill>
                    <a:srgbClr val="000000"/>
                  </a:solidFill>
                  <a:latin typeface="Noto Sans Symbols"/>
                  <a:ea typeface="Noto Sans Symbols"/>
                  <a:cs typeface="Noto Sans Symbols"/>
                  <a:sym typeface="Noto Sans Symbols"/>
                </a:rPr>
                <a:t>δ</a:t>
              </a:r>
              <a:r>
                <a:rPr lang="en-US" sz="1800" b="1" i="0" u="none" strike="noStrike" cap="none">
                  <a:solidFill>
                    <a:srgbClr val="000000"/>
                  </a:solidFill>
                  <a:latin typeface="Calibri"/>
                  <a:ea typeface="Calibri"/>
                  <a:cs typeface="Calibri"/>
                  <a:sym typeface="Calibri"/>
                </a:rPr>
                <a:t> (m)</a:t>
              </a:r>
              <a:endParaRPr sz="1800" b="0" i="0" u="none" strike="noStrike" cap="none">
                <a:solidFill>
                  <a:schemeClr val="dk1"/>
                </a:solidFill>
                <a:latin typeface="Arial"/>
                <a:ea typeface="Arial"/>
                <a:cs typeface="Arial"/>
                <a:sym typeface="Arial"/>
              </a:endParaRPr>
            </a:p>
          </p:txBody>
        </p:sp>
        <p:sp>
          <p:nvSpPr>
            <p:cNvPr id="621" name="Google Shape;621;p31"/>
            <p:cNvSpPr/>
            <p:nvPr/>
          </p:nvSpPr>
          <p:spPr>
            <a:xfrm>
              <a:off x="1571" y="3329"/>
              <a:ext cx="1003" cy="204"/>
            </a:xfrm>
            <a:prstGeom prst="rect">
              <a:avLst/>
            </a:prstGeom>
            <a:blipFill rotWithShape="1">
              <a:blip r:embed="rId5">
                <a:alphaModFix/>
              </a:blip>
              <a:stretch>
                <a:fillRect l="-6107" t="-26416" r="-9160" b="-5094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622" name="Google Shape;622;p31"/>
            <p:cNvSpPr/>
            <p:nvPr/>
          </p:nvSpPr>
          <p:spPr>
            <a:xfrm>
              <a:off x="3093" y="2733"/>
              <a:ext cx="288" cy="16"/>
            </a:xfrm>
            <a:custGeom>
              <a:avLst/>
              <a:gdLst/>
              <a:ahLst/>
              <a:cxnLst/>
              <a:rect l="l" t="t" r="r" b="b"/>
              <a:pathLst>
                <a:path w="576" h="32" extrusionOk="0">
                  <a:moveTo>
                    <a:pt x="16" y="0"/>
                  </a:moveTo>
                  <a:lnTo>
                    <a:pt x="112" y="0"/>
                  </a:lnTo>
                  <a:cubicBezTo>
                    <a:pt x="121" y="0"/>
                    <a:pt x="128" y="8"/>
                    <a:pt x="128" y="16"/>
                  </a:cubicBezTo>
                  <a:cubicBezTo>
                    <a:pt x="128" y="25"/>
                    <a:pt x="121" y="32"/>
                    <a:pt x="112" y="32"/>
                  </a:cubicBezTo>
                  <a:lnTo>
                    <a:pt x="16" y="32"/>
                  </a:lnTo>
                  <a:cubicBezTo>
                    <a:pt x="8" y="32"/>
                    <a:pt x="0" y="25"/>
                    <a:pt x="0" y="16"/>
                  </a:cubicBezTo>
                  <a:cubicBezTo>
                    <a:pt x="0" y="8"/>
                    <a:pt x="8" y="0"/>
                    <a:pt x="16" y="0"/>
                  </a:cubicBezTo>
                  <a:close/>
                  <a:moveTo>
                    <a:pt x="240" y="0"/>
                  </a:moveTo>
                  <a:lnTo>
                    <a:pt x="336" y="0"/>
                  </a:lnTo>
                  <a:cubicBezTo>
                    <a:pt x="345" y="0"/>
                    <a:pt x="352" y="8"/>
                    <a:pt x="352" y="16"/>
                  </a:cubicBezTo>
                  <a:cubicBezTo>
                    <a:pt x="352" y="25"/>
                    <a:pt x="345" y="32"/>
                    <a:pt x="336" y="32"/>
                  </a:cubicBezTo>
                  <a:lnTo>
                    <a:pt x="240" y="32"/>
                  </a:lnTo>
                  <a:cubicBezTo>
                    <a:pt x="232" y="32"/>
                    <a:pt x="224" y="25"/>
                    <a:pt x="224" y="16"/>
                  </a:cubicBezTo>
                  <a:cubicBezTo>
                    <a:pt x="224" y="8"/>
                    <a:pt x="232" y="0"/>
                    <a:pt x="240" y="0"/>
                  </a:cubicBezTo>
                  <a:close/>
                  <a:moveTo>
                    <a:pt x="464" y="0"/>
                  </a:moveTo>
                  <a:lnTo>
                    <a:pt x="560" y="0"/>
                  </a:lnTo>
                  <a:cubicBezTo>
                    <a:pt x="569" y="0"/>
                    <a:pt x="576" y="8"/>
                    <a:pt x="576" y="16"/>
                  </a:cubicBezTo>
                  <a:cubicBezTo>
                    <a:pt x="576" y="25"/>
                    <a:pt x="569" y="32"/>
                    <a:pt x="560" y="32"/>
                  </a:cubicBezTo>
                  <a:lnTo>
                    <a:pt x="464" y="32"/>
                  </a:lnTo>
                  <a:cubicBezTo>
                    <a:pt x="456" y="32"/>
                    <a:pt x="448" y="25"/>
                    <a:pt x="448" y="16"/>
                  </a:cubicBezTo>
                  <a:cubicBezTo>
                    <a:pt x="448" y="8"/>
                    <a:pt x="456" y="0"/>
                    <a:pt x="464" y="0"/>
                  </a:cubicBezTo>
                  <a:close/>
                </a:path>
              </a:pathLst>
            </a:custGeom>
            <a:solidFill>
              <a:srgbClr val="000000"/>
            </a:solidFill>
            <a:ln w="12700" cap="flat" cmpd="sng">
              <a:solidFill>
                <a:srgbClr val="000000"/>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3" name="Google Shape;623;p31"/>
            <p:cNvSpPr/>
            <p:nvPr/>
          </p:nvSpPr>
          <p:spPr>
            <a:xfrm>
              <a:off x="3403" y="2658"/>
              <a:ext cx="384" cy="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Calibri"/>
                <a:buNone/>
              </a:pPr>
              <a:r>
                <a:rPr lang="en-US" sz="1600" b="0" i="0" u="none" strike="noStrike" cap="none">
                  <a:solidFill>
                    <a:srgbClr val="000000"/>
                  </a:solidFill>
                  <a:latin typeface="Calibri"/>
                  <a:ea typeface="Calibri"/>
                  <a:cs typeface="Calibri"/>
                  <a:sym typeface="Calibri"/>
                </a:rPr>
                <a:t>80kHz</a:t>
              </a:r>
              <a:endParaRPr sz="1800" b="0" i="0" u="none" strike="noStrike" cap="none">
                <a:solidFill>
                  <a:schemeClr val="dk1"/>
                </a:solidFill>
                <a:latin typeface="Arial"/>
                <a:ea typeface="Arial"/>
                <a:cs typeface="Arial"/>
                <a:sym typeface="Arial"/>
              </a:endParaRPr>
            </a:p>
          </p:txBody>
        </p:sp>
        <p:sp>
          <p:nvSpPr>
            <p:cNvPr id="624" name="Google Shape;624;p31"/>
            <p:cNvSpPr/>
            <p:nvPr/>
          </p:nvSpPr>
          <p:spPr>
            <a:xfrm>
              <a:off x="3093" y="2540"/>
              <a:ext cx="288" cy="16"/>
            </a:xfrm>
            <a:custGeom>
              <a:avLst/>
              <a:gdLst/>
              <a:ahLst/>
              <a:cxnLst/>
              <a:rect l="l" t="t" r="r" b="b"/>
              <a:pathLst>
                <a:path w="576" h="32" extrusionOk="0">
                  <a:moveTo>
                    <a:pt x="16" y="0"/>
                  </a:moveTo>
                  <a:lnTo>
                    <a:pt x="112" y="0"/>
                  </a:lnTo>
                  <a:cubicBezTo>
                    <a:pt x="121" y="0"/>
                    <a:pt x="128" y="8"/>
                    <a:pt x="128" y="16"/>
                  </a:cubicBezTo>
                  <a:cubicBezTo>
                    <a:pt x="128" y="25"/>
                    <a:pt x="121" y="32"/>
                    <a:pt x="112" y="32"/>
                  </a:cubicBezTo>
                  <a:lnTo>
                    <a:pt x="16" y="32"/>
                  </a:lnTo>
                  <a:cubicBezTo>
                    <a:pt x="8" y="32"/>
                    <a:pt x="0" y="25"/>
                    <a:pt x="0" y="16"/>
                  </a:cubicBezTo>
                  <a:cubicBezTo>
                    <a:pt x="0" y="8"/>
                    <a:pt x="8" y="0"/>
                    <a:pt x="16" y="0"/>
                  </a:cubicBezTo>
                  <a:close/>
                  <a:moveTo>
                    <a:pt x="240" y="0"/>
                  </a:moveTo>
                  <a:lnTo>
                    <a:pt x="336" y="0"/>
                  </a:lnTo>
                  <a:cubicBezTo>
                    <a:pt x="345" y="0"/>
                    <a:pt x="352" y="8"/>
                    <a:pt x="352" y="16"/>
                  </a:cubicBezTo>
                  <a:cubicBezTo>
                    <a:pt x="352" y="25"/>
                    <a:pt x="345" y="32"/>
                    <a:pt x="336" y="32"/>
                  </a:cubicBezTo>
                  <a:lnTo>
                    <a:pt x="240" y="32"/>
                  </a:lnTo>
                  <a:cubicBezTo>
                    <a:pt x="232" y="32"/>
                    <a:pt x="224" y="25"/>
                    <a:pt x="224" y="16"/>
                  </a:cubicBezTo>
                  <a:cubicBezTo>
                    <a:pt x="224" y="8"/>
                    <a:pt x="232" y="0"/>
                    <a:pt x="240" y="0"/>
                  </a:cubicBezTo>
                  <a:close/>
                  <a:moveTo>
                    <a:pt x="464" y="0"/>
                  </a:moveTo>
                  <a:lnTo>
                    <a:pt x="560" y="0"/>
                  </a:lnTo>
                  <a:cubicBezTo>
                    <a:pt x="569" y="0"/>
                    <a:pt x="576" y="8"/>
                    <a:pt x="576" y="16"/>
                  </a:cubicBezTo>
                  <a:cubicBezTo>
                    <a:pt x="576" y="25"/>
                    <a:pt x="569" y="32"/>
                    <a:pt x="560" y="32"/>
                  </a:cubicBezTo>
                  <a:lnTo>
                    <a:pt x="464" y="32"/>
                  </a:lnTo>
                  <a:cubicBezTo>
                    <a:pt x="456" y="32"/>
                    <a:pt x="448" y="25"/>
                    <a:pt x="448" y="16"/>
                  </a:cubicBezTo>
                  <a:cubicBezTo>
                    <a:pt x="448" y="8"/>
                    <a:pt x="456" y="0"/>
                    <a:pt x="464" y="0"/>
                  </a:cubicBezTo>
                  <a:close/>
                </a:path>
              </a:pathLst>
            </a:custGeom>
            <a:solidFill>
              <a:srgbClr val="FF0000"/>
            </a:solidFill>
            <a:ln w="12700" cap="flat" cmpd="sng">
              <a:solidFill>
                <a:srgbClr val="FF0000"/>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5" name="Google Shape;625;p31"/>
            <p:cNvSpPr/>
            <p:nvPr/>
          </p:nvSpPr>
          <p:spPr>
            <a:xfrm>
              <a:off x="3403" y="2468"/>
              <a:ext cx="416" cy="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Calibri"/>
                <a:buNone/>
              </a:pPr>
              <a:r>
                <a:rPr lang="en-US" sz="1600" b="0" i="0" u="none" strike="noStrike" cap="none">
                  <a:solidFill>
                    <a:srgbClr val="000000"/>
                  </a:solidFill>
                  <a:latin typeface="Calibri"/>
                  <a:ea typeface="Calibri"/>
                  <a:cs typeface="Calibri"/>
                  <a:sym typeface="Calibri"/>
                </a:rPr>
                <a:t>9.8kHz</a:t>
              </a:r>
              <a:endParaRPr sz="1800" b="0" i="0" u="none" strike="noStrike" cap="none">
                <a:solidFill>
                  <a:schemeClr val="dk1"/>
                </a:solidFill>
                <a:latin typeface="Arial"/>
                <a:ea typeface="Arial"/>
                <a:cs typeface="Arial"/>
                <a:sym typeface="Arial"/>
              </a:endParaRPr>
            </a:p>
          </p:txBody>
        </p:sp>
        <p:sp>
          <p:nvSpPr>
            <p:cNvPr id="626" name="Google Shape;626;p31"/>
            <p:cNvSpPr/>
            <p:nvPr/>
          </p:nvSpPr>
          <p:spPr>
            <a:xfrm>
              <a:off x="3093" y="2359"/>
              <a:ext cx="288" cy="16"/>
            </a:xfrm>
            <a:custGeom>
              <a:avLst/>
              <a:gdLst/>
              <a:ahLst/>
              <a:cxnLst/>
              <a:rect l="l" t="t" r="r" b="b"/>
              <a:pathLst>
                <a:path w="576" h="32" extrusionOk="0">
                  <a:moveTo>
                    <a:pt x="16" y="0"/>
                  </a:moveTo>
                  <a:lnTo>
                    <a:pt x="112" y="0"/>
                  </a:lnTo>
                  <a:cubicBezTo>
                    <a:pt x="121" y="0"/>
                    <a:pt x="128" y="8"/>
                    <a:pt x="128" y="16"/>
                  </a:cubicBezTo>
                  <a:cubicBezTo>
                    <a:pt x="128" y="25"/>
                    <a:pt x="121" y="32"/>
                    <a:pt x="112" y="32"/>
                  </a:cubicBezTo>
                  <a:lnTo>
                    <a:pt x="16" y="32"/>
                  </a:lnTo>
                  <a:cubicBezTo>
                    <a:pt x="8" y="32"/>
                    <a:pt x="0" y="25"/>
                    <a:pt x="0" y="16"/>
                  </a:cubicBezTo>
                  <a:cubicBezTo>
                    <a:pt x="0" y="8"/>
                    <a:pt x="8" y="0"/>
                    <a:pt x="16" y="0"/>
                  </a:cubicBezTo>
                  <a:close/>
                  <a:moveTo>
                    <a:pt x="240" y="0"/>
                  </a:moveTo>
                  <a:lnTo>
                    <a:pt x="336" y="0"/>
                  </a:lnTo>
                  <a:cubicBezTo>
                    <a:pt x="345" y="0"/>
                    <a:pt x="352" y="8"/>
                    <a:pt x="352" y="16"/>
                  </a:cubicBezTo>
                  <a:cubicBezTo>
                    <a:pt x="352" y="25"/>
                    <a:pt x="345" y="32"/>
                    <a:pt x="336" y="32"/>
                  </a:cubicBezTo>
                  <a:lnTo>
                    <a:pt x="240" y="32"/>
                  </a:lnTo>
                  <a:cubicBezTo>
                    <a:pt x="232" y="32"/>
                    <a:pt x="224" y="25"/>
                    <a:pt x="224" y="16"/>
                  </a:cubicBezTo>
                  <a:cubicBezTo>
                    <a:pt x="224" y="8"/>
                    <a:pt x="232" y="0"/>
                    <a:pt x="240" y="0"/>
                  </a:cubicBezTo>
                  <a:close/>
                  <a:moveTo>
                    <a:pt x="464" y="0"/>
                  </a:moveTo>
                  <a:lnTo>
                    <a:pt x="560" y="0"/>
                  </a:lnTo>
                  <a:cubicBezTo>
                    <a:pt x="569" y="0"/>
                    <a:pt x="576" y="8"/>
                    <a:pt x="576" y="16"/>
                  </a:cubicBezTo>
                  <a:cubicBezTo>
                    <a:pt x="576" y="25"/>
                    <a:pt x="569" y="32"/>
                    <a:pt x="560" y="32"/>
                  </a:cubicBezTo>
                  <a:lnTo>
                    <a:pt x="464" y="32"/>
                  </a:lnTo>
                  <a:cubicBezTo>
                    <a:pt x="456" y="32"/>
                    <a:pt x="448" y="25"/>
                    <a:pt x="448" y="16"/>
                  </a:cubicBezTo>
                  <a:cubicBezTo>
                    <a:pt x="448" y="8"/>
                    <a:pt x="456" y="0"/>
                    <a:pt x="464" y="0"/>
                  </a:cubicBezTo>
                  <a:close/>
                </a:path>
              </a:pathLst>
            </a:custGeom>
            <a:solidFill>
              <a:srgbClr val="002060"/>
            </a:solidFill>
            <a:ln w="12700" cap="flat" cmpd="sng">
              <a:solidFill>
                <a:srgbClr val="92D050"/>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7" name="Google Shape;627;p31"/>
            <p:cNvSpPr/>
            <p:nvPr/>
          </p:nvSpPr>
          <p:spPr>
            <a:xfrm>
              <a:off x="3403" y="2282"/>
              <a:ext cx="448" cy="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Calibri"/>
                <a:buNone/>
              </a:pPr>
              <a:r>
                <a:rPr lang="en-US" sz="1600" b="0" i="0" u="none" strike="noStrike" cap="none">
                  <a:solidFill>
                    <a:srgbClr val="000000"/>
                  </a:solidFill>
                  <a:latin typeface="Calibri"/>
                  <a:ea typeface="Calibri"/>
                  <a:cs typeface="Calibri"/>
                  <a:sym typeface="Calibri"/>
                </a:rPr>
                <a:t>1.2 kHz</a:t>
              </a:r>
              <a:endParaRPr sz="1800" b="0" i="0" u="none" strike="noStrike" cap="none">
                <a:solidFill>
                  <a:schemeClr val="dk1"/>
                </a:solidFill>
                <a:latin typeface="Arial"/>
                <a:ea typeface="Arial"/>
                <a:cs typeface="Arial"/>
                <a:sym typeface="Arial"/>
              </a:endParaRPr>
            </a:p>
          </p:txBody>
        </p:sp>
      </p:grpSp>
      <p:sp>
        <p:nvSpPr>
          <p:cNvPr id="628" name="Google Shape;628;p31"/>
          <p:cNvSpPr txBox="1"/>
          <p:nvPr/>
        </p:nvSpPr>
        <p:spPr>
          <a:xfrm>
            <a:off x="9529762" y="2134930"/>
            <a:ext cx="250983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i="1">
                <a:solidFill>
                  <a:schemeClr val="dk1"/>
                </a:solidFill>
                <a:latin typeface="Arial"/>
                <a:ea typeface="Arial"/>
                <a:cs typeface="Arial"/>
                <a:sym typeface="Arial"/>
              </a:rPr>
              <a:t>Skin depth in meters when resistivity is in Ohm m</a:t>
            </a:r>
            <a:endParaRPr/>
          </a:p>
        </p:txBody>
      </p:sp>
      <p:sp>
        <p:nvSpPr>
          <p:cNvPr id="629" name="Google Shape;629;p31"/>
          <p:cNvSpPr txBox="1"/>
          <p:nvPr/>
        </p:nvSpPr>
        <p:spPr>
          <a:xfrm>
            <a:off x="6660867" y="4579364"/>
            <a:ext cx="4713386" cy="2215991"/>
          </a:xfrm>
          <a:prstGeom prst="rect">
            <a:avLst/>
          </a:prstGeom>
          <a:blipFill rotWithShape="1">
            <a:blip r:embed="rId6">
              <a:alphaModFix/>
            </a:blip>
            <a:stretch>
              <a:fillRect l="-3104" t="-879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grpSp>
        <p:nvGrpSpPr>
          <p:cNvPr id="630" name="Google Shape;630;p31"/>
          <p:cNvGrpSpPr/>
          <p:nvPr/>
        </p:nvGrpSpPr>
        <p:grpSpPr>
          <a:xfrm>
            <a:off x="9895659" y="2748992"/>
            <a:ext cx="1784883" cy="308752"/>
            <a:chOff x="9895659" y="2658150"/>
            <a:chExt cx="1784883" cy="308752"/>
          </a:xfrm>
        </p:grpSpPr>
        <p:cxnSp>
          <p:nvCxnSpPr>
            <p:cNvPr id="631" name="Google Shape;631;p31"/>
            <p:cNvCxnSpPr/>
            <p:nvPr/>
          </p:nvCxnSpPr>
          <p:spPr>
            <a:xfrm flipH="1">
              <a:off x="10785870" y="2658150"/>
              <a:ext cx="4460" cy="272912"/>
            </a:xfrm>
            <a:prstGeom prst="straightConnector1">
              <a:avLst/>
            </a:prstGeom>
            <a:noFill/>
            <a:ln w="12700" cap="flat" cmpd="sng">
              <a:solidFill>
                <a:schemeClr val="dk1"/>
              </a:solidFill>
              <a:prstDash val="solid"/>
              <a:round/>
              <a:headEnd type="none" w="sm" len="sm"/>
              <a:tailEnd type="none" w="sm" len="sm"/>
            </a:ln>
          </p:spPr>
        </p:cxnSp>
        <p:cxnSp>
          <p:nvCxnSpPr>
            <p:cNvPr id="632" name="Google Shape;632;p31"/>
            <p:cNvCxnSpPr/>
            <p:nvPr/>
          </p:nvCxnSpPr>
          <p:spPr>
            <a:xfrm>
              <a:off x="9895659" y="2966902"/>
              <a:ext cx="1784883" cy="0"/>
            </a:xfrm>
            <a:prstGeom prst="straightConnector1">
              <a:avLst/>
            </a:prstGeom>
            <a:noFill/>
            <a:ln w="12700" cap="flat" cmpd="sng">
              <a:solidFill>
                <a:schemeClr val="dk1"/>
              </a:solidFill>
              <a:prstDash val="solid"/>
              <a:round/>
              <a:headEnd type="none" w="sm" len="sm"/>
              <a:tailEnd type="none" w="sm" len="sm"/>
            </a:ln>
          </p:spPr>
        </p:cxnSp>
      </p:grpSp>
      <p:pic>
        <p:nvPicPr>
          <p:cNvPr id="633" name="Google Shape;633;p31"/>
          <p:cNvPicPr preferRelativeResize="0"/>
          <p:nvPr/>
        </p:nvPicPr>
        <p:blipFill rotWithShape="1">
          <a:blip r:embed="rId7">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3"/>
                                        </p:tgtEl>
                                        <p:attrNameLst>
                                          <p:attrName>style.visibility</p:attrName>
                                        </p:attrNameLst>
                                      </p:cBhvr>
                                      <p:to>
                                        <p:strVal val="visible"/>
                                      </p:to>
                                    </p:set>
                                    <p:animEffect transition="in" filter="fade">
                                      <p:cBhvr>
                                        <p:cTn id="7" dur="1"/>
                                        <p:tgtEl>
                                          <p:spTgt spid="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638" name="Google Shape;638;p32" descr="DSCF0003_cut2"/>
          <p:cNvPicPr preferRelativeResize="0"/>
          <p:nvPr/>
        </p:nvPicPr>
        <p:blipFill rotWithShape="1">
          <a:blip r:embed="rId3">
            <a:alphaModFix/>
          </a:blip>
          <a:srcRect/>
          <a:stretch/>
        </p:blipFill>
        <p:spPr>
          <a:xfrm>
            <a:off x="2291765" y="3852362"/>
            <a:ext cx="7007225" cy="1962150"/>
          </a:xfrm>
          <a:prstGeom prst="rect">
            <a:avLst/>
          </a:prstGeom>
          <a:noFill/>
          <a:ln>
            <a:noFill/>
          </a:ln>
        </p:spPr>
      </p:pic>
      <p:sp>
        <p:nvSpPr>
          <p:cNvPr id="639" name="Google Shape;639;p32"/>
          <p:cNvSpPr txBox="1">
            <a:spLocks noGrp="1"/>
          </p:cNvSpPr>
          <p:nvPr>
            <p:ph type="title"/>
          </p:nvPr>
        </p:nvSpPr>
        <p:spPr>
          <a:xfrm>
            <a:off x="116389" y="547687"/>
            <a:ext cx="9144000" cy="838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600">
                <a:solidFill>
                  <a:schemeClr val="dk1"/>
                </a:solidFill>
              </a:rPr>
              <a:t>Horizontal loop (Slingram) method:</a:t>
            </a:r>
            <a:endParaRPr/>
          </a:p>
        </p:txBody>
      </p:sp>
      <p:sp>
        <p:nvSpPr>
          <p:cNvPr id="640" name="Google Shape;640;p32"/>
          <p:cNvSpPr txBox="1">
            <a:spLocks noGrp="1"/>
          </p:cNvSpPr>
          <p:nvPr>
            <p:ph type="body" idx="1"/>
          </p:nvPr>
        </p:nvSpPr>
        <p:spPr>
          <a:xfrm>
            <a:off x="2314553" y="5952625"/>
            <a:ext cx="8389938" cy="517525"/>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chemeClr val="dk1"/>
              </a:buClr>
              <a:buSzPts val="2000"/>
              <a:buFont typeface="Arial"/>
              <a:buNone/>
            </a:pPr>
            <a:r>
              <a:rPr lang="en-US" sz="2000">
                <a:solidFill>
                  <a:schemeClr val="dk1"/>
                </a:solidFill>
              </a:rPr>
              <a:t>Involves simultaneous movement of transmitter and receiver</a:t>
            </a:r>
            <a:endParaRPr/>
          </a:p>
        </p:txBody>
      </p:sp>
      <p:grpSp>
        <p:nvGrpSpPr>
          <p:cNvPr id="641" name="Google Shape;641;p32"/>
          <p:cNvGrpSpPr/>
          <p:nvPr/>
        </p:nvGrpSpPr>
        <p:grpSpPr>
          <a:xfrm>
            <a:off x="2248902" y="2787150"/>
            <a:ext cx="3311525" cy="2132012"/>
            <a:chOff x="518941" y="2308225"/>
            <a:chExt cx="6623019" cy="4265572"/>
          </a:xfrm>
        </p:grpSpPr>
        <p:sp>
          <p:nvSpPr>
            <p:cNvPr id="642" name="Google Shape;642;p32"/>
            <p:cNvSpPr/>
            <p:nvPr/>
          </p:nvSpPr>
          <p:spPr>
            <a:xfrm>
              <a:off x="1639712" y="4026522"/>
              <a:ext cx="1536693" cy="59394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cxnSp>
          <p:nvCxnSpPr>
            <p:cNvPr id="643" name="Google Shape;643;p32"/>
            <p:cNvCxnSpPr/>
            <p:nvPr/>
          </p:nvCxnSpPr>
          <p:spPr>
            <a:xfrm rot="-5400000" flipH="1">
              <a:off x="291173" y="4434672"/>
              <a:ext cx="4122645" cy="73026"/>
            </a:xfrm>
            <a:prstGeom prst="straightConnector1">
              <a:avLst/>
            </a:prstGeom>
            <a:noFill/>
            <a:ln w="9525" cap="flat" cmpd="sng">
              <a:solidFill>
                <a:schemeClr val="dk1"/>
              </a:solidFill>
              <a:prstDash val="dash"/>
              <a:round/>
              <a:headEnd type="none" w="sm" len="sm"/>
              <a:tailEnd type="none" w="sm" len="sm"/>
            </a:ln>
          </p:spPr>
        </p:cxnSp>
        <p:sp>
          <p:nvSpPr>
            <p:cNvPr id="644" name="Google Shape;644;p32"/>
            <p:cNvSpPr/>
            <p:nvPr/>
          </p:nvSpPr>
          <p:spPr>
            <a:xfrm>
              <a:off x="2477908" y="2873580"/>
              <a:ext cx="2543162" cy="3493767"/>
            </a:xfrm>
            <a:custGeom>
              <a:avLst/>
              <a:gdLst/>
              <a:ahLst/>
              <a:cxnLst/>
              <a:rect l="l" t="t" r="r" b="b"/>
              <a:pathLst>
                <a:path w="2544838" h="3491173" extrusionOk="0">
                  <a:moveTo>
                    <a:pt x="382210" y="0"/>
                  </a:moveTo>
                  <a:cubicBezTo>
                    <a:pt x="268514" y="205619"/>
                    <a:pt x="154819" y="411238"/>
                    <a:pt x="91924" y="624114"/>
                  </a:cubicBezTo>
                  <a:cubicBezTo>
                    <a:pt x="29029" y="836990"/>
                    <a:pt x="0" y="1069219"/>
                    <a:pt x="4838" y="1277257"/>
                  </a:cubicBezTo>
                  <a:cubicBezTo>
                    <a:pt x="9676" y="1485295"/>
                    <a:pt x="24112" y="1640485"/>
                    <a:pt x="120952" y="1872342"/>
                  </a:cubicBezTo>
                  <a:cubicBezTo>
                    <a:pt x="217792" y="2104199"/>
                    <a:pt x="361733" y="2421233"/>
                    <a:pt x="585880" y="2668398"/>
                  </a:cubicBezTo>
                  <a:cubicBezTo>
                    <a:pt x="867203" y="3076486"/>
                    <a:pt x="1139342" y="3219497"/>
                    <a:pt x="1465835" y="3355335"/>
                  </a:cubicBezTo>
                  <a:cubicBezTo>
                    <a:pt x="1792328" y="3491173"/>
                    <a:pt x="2161419" y="3456818"/>
                    <a:pt x="2544838" y="3483428"/>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45" name="Google Shape;645;p32"/>
            <p:cNvSpPr/>
            <p:nvPr/>
          </p:nvSpPr>
          <p:spPr>
            <a:xfrm>
              <a:off x="2595381" y="2959335"/>
              <a:ext cx="3019412" cy="2785486"/>
            </a:xfrm>
            <a:custGeom>
              <a:avLst/>
              <a:gdLst/>
              <a:ahLst/>
              <a:cxnLst/>
              <a:rect l="l" t="t" r="r" b="b"/>
              <a:pathLst>
                <a:path w="3022386" h="2781905" extrusionOk="0">
                  <a:moveTo>
                    <a:pt x="380786" y="0"/>
                  </a:moveTo>
                  <a:cubicBezTo>
                    <a:pt x="298538" y="147562"/>
                    <a:pt x="216291" y="295124"/>
                    <a:pt x="163072" y="449943"/>
                  </a:cubicBezTo>
                  <a:cubicBezTo>
                    <a:pt x="109853" y="604762"/>
                    <a:pt x="73567" y="771677"/>
                    <a:pt x="61472" y="928915"/>
                  </a:cubicBezTo>
                  <a:cubicBezTo>
                    <a:pt x="49377" y="1086153"/>
                    <a:pt x="0" y="1216319"/>
                    <a:pt x="90500" y="1393372"/>
                  </a:cubicBezTo>
                  <a:cubicBezTo>
                    <a:pt x="181000" y="1570426"/>
                    <a:pt x="384768" y="1783746"/>
                    <a:pt x="604472" y="1991236"/>
                  </a:cubicBezTo>
                  <a:cubicBezTo>
                    <a:pt x="824176" y="2198726"/>
                    <a:pt x="1119435" y="2510565"/>
                    <a:pt x="1408725" y="2638311"/>
                  </a:cubicBezTo>
                  <a:cubicBezTo>
                    <a:pt x="1698015" y="2766057"/>
                    <a:pt x="2071271" y="2737814"/>
                    <a:pt x="2340214" y="2757715"/>
                  </a:cubicBezTo>
                  <a:cubicBezTo>
                    <a:pt x="2609157" y="2777616"/>
                    <a:pt x="2807090" y="2781905"/>
                    <a:pt x="3022386" y="2757715"/>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46" name="Google Shape;646;p32"/>
            <p:cNvSpPr/>
            <p:nvPr/>
          </p:nvSpPr>
          <p:spPr>
            <a:xfrm>
              <a:off x="684040" y="2844994"/>
              <a:ext cx="1523993" cy="3382603"/>
            </a:xfrm>
            <a:custGeom>
              <a:avLst/>
              <a:gdLst/>
              <a:ahLst/>
              <a:cxnLst/>
              <a:rect l="l" t="t" r="r" b="b"/>
              <a:pathLst>
                <a:path w="1526420" h="3381829" extrusionOk="0">
                  <a:moveTo>
                    <a:pt x="1088572" y="0"/>
                  </a:moveTo>
                  <a:cubicBezTo>
                    <a:pt x="1163562" y="93133"/>
                    <a:pt x="1238553" y="186267"/>
                    <a:pt x="1306286" y="362857"/>
                  </a:cubicBezTo>
                  <a:cubicBezTo>
                    <a:pt x="1374019" y="539447"/>
                    <a:pt x="1463524" y="846667"/>
                    <a:pt x="1494972" y="1059543"/>
                  </a:cubicBezTo>
                  <a:cubicBezTo>
                    <a:pt x="1526420" y="1272419"/>
                    <a:pt x="1516744" y="1429657"/>
                    <a:pt x="1494972" y="1640114"/>
                  </a:cubicBezTo>
                  <a:cubicBezTo>
                    <a:pt x="1473201" y="1850571"/>
                    <a:pt x="1475619" y="2080381"/>
                    <a:pt x="1364343" y="2322286"/>
                  </a:cubicBezTo>
                  <a:cubicBezTo>
                    <a:pt x="1253067" y="2564191"/>
                    <a:pt x="1054706" y="2914953"/>
                    <a:pt x="827315" y="3091543"/>
                  </a:cubicBezTo>
                  <a:cubicBezTo>
                    <a:pt x="599925" y="3268134"/>
                    <a:pt x="299962" y="3324981"/>
                    <a:pt x="0" y="3381829"/>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47" name="Google Shape;647;p32"/>
            <p:cNvSpPr/>
            <p:nvPr/>
          </p:nvSpPr>
          <p:spPr>
            <a:xfrm>
              <a:off x="1204738" y="2930751"/>
              <a:ext cx="917572" cy="2353528"/>
            </a:xfrm>
            <a:custGeom>
              <a:avLst/>
              <a:gdLst/>
              <a:ahLst/>
              <a:cxnLst/>
              <a:rect l="l" t="t" r="r" b="b"/>
              <a:pathLst>
                <a:path w="916819" h="2351314" extrusionOk="0">
                  <a:moveTo>
                    <a:pt x="493486" y="0"/>
                  </a:moveTo>
                  <a:cubicBezTo>
                    <a:pt x="572105" y="139095"/>
                    <a:pt x="650724" y="278191"/>
                    <a:pt x="711200" y="406400"/>
                  </a:cubicBezTo>
                  <a:cubicBezTo>
                    <a:pt x="771676" y="534609"/>
                    <a:pt x="822476" y="645886"/>
                    <a:pt x="856343" y="769257"/>
                  </a:cubicBezTo>
                  <a:cubicBezTo>
                    <a:pt x="890210" y="892628"/>
                    <a:pt x="916819" y="1016000"/>
                    <a:pt x="914400" y="1146628"/>
                  </a:cubicBezTo>
                  <a:cubicBezTo>
                    <a:pt x="911981" y="1277256"/>
                    <a:pt x="909562" y="1417561"/>
                    <a:pt x="841829" y="1553028"/>
                  </a:cubicBezTo>
                  <a:cubicBezTo>
                    <a:pt x="774096" y="1688495"/>
                    <a:pt x="648305" y="1826380"/>
                    <a:pt x="508000" y="1959428"/>
                  </a:cubicBezTo>
                  <a:cubicBezTo>
                    <a:pt x="367695" y="2092476"/>
                    <a:pt x="183847" y="2221895"/>
                    <a:pt x="0" y="2351314"/>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48" name="Google Shape;648;p32"/>
            <p:cNvSpPr/>
            <p:nvPr/>
          </p:nvSpPr>
          <p:spPr>
            <a:xfrm rot="-1500000">
              <a:off x="3097029" y="4849147"/>
              <a:ext cx="190499" cy="231858"/>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49" name="Google Shape;649;p32"/>
            <p:cNvSpPr/>
            <p:nvPr/>
          </p:nvSpPr>
          <p:spPr>
            <a:xfrm rot="-1500000">
              <a:off x="1865135" y="2959335"/>
              <a:ext cx="187325" cy="231860"/>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50" name="Google Shape;650;p32"/>
            <p:cNvSpPr/>
            <p:nvPr/>
          </p:nvSpPr>
          <p:spPr>
            <a:xfrm>
              <a:off x="2369958" y="2308225"/>
              <a:ext cx="473072" cy="3846319"/>
            </a:xfrm>
            <a:custGeom>
              <a:avLst/>
              <a:gdLst/>
              <a:ahLst/>
              <a:cxnLst/>
              <a:rect l="l" t="t" r="r" b="b"/>
              <a:pathLst>
                <a:path w="474133" h="3846286" extrusionOk="0">
                  <a:moveTo>
                    <a:pt x="474133" y="3846286"/>
                  </a:moveTo>
                  <a:cubicBezTo>
                    <a:pt x="342295" y="3537857"/>
                    <a:pt x="210457" y="3229429"/>
                    <a:pt x="140305" y="2917372"/>
                  </a:cubicBezTo>
                  <a:cubicBezTo>
                    <a:pt x="70153" y="2605315"/>
                    <a:pt x="67733" y="2254552"/>
                    <a:pt x="53219" y="1973943"/>
                  </a:cubicBezTo>
                  <a:cubicBezTo>
                    <a:pt x="38705" y="1693334"/>
                    <a:pt x="0" y="1562705"/>
                    <a:pt x="53219" y="1233715"/>
                  </a:cubicBezTo>
                  <a:cubicBezTo>
                    <a:pt x="106438" y="904725"/>
                    <a:pt x="239485" y="452362"/>
                    <a:pt x="372533" y="0"/>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51" name="Google Shape;651;p32"/>
            <p:cNvSpPr/>
            <p:nvPr/>
          </p:nvSpPr>
          <p:spPr>
            <a:xfrm flipH="1">
              <a:off x="1849261" y="2559140"/>
              <a:ext cx="476248" cy="3846321"/>
            </a:xfrm>
            <a:custGeom>
              <a:avLst/>
              <a:gdLst/>
              <a:ahLst/>
              <a:cxnLst/>
              <a:rect l="l" t="t" r="r" b="b"/>
              <a:pathLst>
                <a:path w="474133" h="3846286" extrusionOk="0">
                  <a:moveTo>
                    <a:pt x="474133" y="3846286"/>
                  </a:moveTo>
                  <a:cubicBezTo>
                    <a:pt x="342295" y="3537857"/>
                    <a:pt x="210457" y="3229429"/>
                    <a:pt x="140305" y="2917372"/>
                  </a:cubicBezTo>
                  <a:cubicBezTo>
                    <a:pt x="70153" y="2605315"/>
                    <a:pt x="67733" y="2254552"/>
                    <a:pt x="53219" y="1973943"/>
                  </a:cubicBezTo>
                  <a:cubicBezTo>
                    <a:pt x="38705" y="1693334"/>
                    <a:pt x="0" y="1562705"/>
                    <a:pt x="53219" y="1233715"/>
                  </a:cubicBezTo>
                  <a:cubicBezTo>
                    <a:pt x="106438" y="904725"/>
                    <a:pt x="239485" y="452362"/>
                    <a:pt x="372533" y="0"/>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52" name="Google Shape;652;p32"/>
            <p:cNvSpPr/>
            <p:nvPr/>
          </p:nvSpPr>
          <p:spPr>
            <a:xfrm>
              <a:off x="5602093" y="4026522"/>
              <a:ext cx="1539867" cy="59394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653" name="Google Shape;653;p32"/>
            <p:cNvSpPr txBox="1"/>
            <p:nvPr/>
          </p:nvSpPr>
          <p:spPr>
            <a:xfrm>
              <a:off x="5558272" y="3307959"/>
              <a:ext cx="1577998" cy="55399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Receiver</a:t>
              </a:r>
              <a:endParaRPr/>
            </a:p>
          </p:txBody>
        </p:sp>
        <p:sp>
          <p:nvSpPr>
            <p:cNvPr id="654" name="Google Shape;654;p32"/>
            <p:cNvSpPr txBox="1"/>
            <p:nvPr/>
          </p:nvSpPr>
          <p:spPr>
            <a:xfrm>
              <a:off x="1377043" y="3319973"/>
              <a:ext cx="1912832" cy="55399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Transmitter</a:t>
              </a:r>
              <a:endParaRPr/>
            </a:p>
          </p:txBody>
        </p:sp>
        <p:sp>
          <p:nvSpPr>
            <p:cNvPr id="655" name="Google Shape;655;p32"/>
            <p:cNvSpPr/>
            <p:nvPr/>
          </p:nvSpPr>
          <p:spPr>
            <a:xfrm>
              <a:off x="518941" y="4070988"/>
              <a:ext cx="765172" cy="505009"/>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656" name="Google Shape;656;p32"/>
            <p:cNvSpPr/>
            <p:nvPr/>
          </p:nvSpPr>
          <p:spPr>
            <a:xfrm>
              <a:off x="4462273" y="4070988"/>
              <a:ext cx="765172" cy="505009"/>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cxnSp>
          <p:nvCxnSpPr>
            <p:cNvPr id="657" name="Google Shape;657;p32"/>
            <p:cNvCxnSpPr>
              <a:stCxn id="656" idx="3"/>
              <a:endCxn id="652" idx="2"/>
            </p:cNvCxnSpPr>
            <p:nvPr/>
          </p:nvCxnSpPr>
          <p:spPr>
            <a:xfrm>
              <a:off x="5227445" y="4323493"/>
              <a:ext cx="374700" cy="0"/>
            </a:xfrm>
            <a:prstGeom prst="straightConnector1">
              <a:avLst/>
            </a:prstGeom>
            <a:noFill/>
            <a:ln w="38100" cap="flat" cmpd="sng">
              <a:solidFill>
                <a:schemeClr val="dk1"/>
              </a:solidFill>
              <a:prstDash val="solid"/>
              <a:round/>
              <a:headEnd type="none" w="sm" len="sm"/>
              <a:tailEnd type="none" w="sm" len="sm"/>
            </a:ln>
          </p:spPr>
        </p:cxnSp>
        <p:cxnSp>
          <p:nvCxnSpPr>
            <p:cNvPr id="658" name="Google Shape;658;p32"/>
            <p:cNvCxnSpPr>
              <a:stCxn id="642" idx="2"/>
              <a:endCxn id="655" idx="3"/>
            </p:cNvCxnSpPr>
            <p:nvPr/>
          </p:nvCxnSpPr>
          <p:spPr>
            <a:xfrm rot="10800000">
              <a:off x="1284212" y="4323493"/>
              <a:ext cx="355500" cy="0"/>
            </a:xfrm>
            <a:prstGeom prst="straightConnector1">
              <a:avLst/>
            </a:prstGeom>
            <a:noFill/>
            <a:ln w="38100" cap="flat" cmpd="sng">
              <a:solidFill>
                <a:schemeClr val="dk1"/>
              </a:solidFill>
              <a:prstDash val="solid"/>
              <a:round/>
              <a:headEnd type="none" w="sm" len="sm"/>
              <a:tailEnd type="none" w="sm" len="sm"/>
            </a:ln>
          </p:spPr>
        </p:cxnSp>
        <p:cxnSp>
          <p:nvCxnSpPr>
            <p:cNvPr id="659" name="Google Shape;659;p32"/>
            <p:cNvCxnSpPr>
              <a:stCxn id="642" idx="6"/>
              <a:endCxn id="656" idx="1"/>
            </p:cNvCxnSpPr>
            <p:nvPr/>
          </p:nvCxnSpPr>
          <p:spPr>
            <a:xfrm>
              <a:off x="3176405" y="4323493"/>
              <a:ext cx="1285800" cy="0"/>
            </a:xfrm>
            <a:prstGeom prst="straightConnector1">
              <a:avLst/>
            </a:prstGeom>
            <a:noFill/>
            <a:ln w="38100" cap="flat" cmpd="sng">
              <a:solidFill>
                <a:schemeClr val="dk1"/>
              </a:solidFill>
              <a:prstDash val="dash"/>
              <a:round/>
              <a:headEnd type="none" w="sm" len="sm"/>
              <a:tailEnd type="none" w="sm" len="sm"/>
            </a:ln>
          </p:spPr>
        </p:cxnSp>
        <p:cxnSp>
          <p:nvCxnSpPr>
            <p:cNvPr id="660" name="Google Shape;660;p32"/>
            <p:cNvCxnSpPr/>
            <p:nvPr/>
          </p:nvCxnSpPr>
          <p:spPr>
            <a:xfrm rot="5400000">
              <a:off x="5207977" y="5430384"/>
              <a:ext cx="2274125" cy="12700"/>
            </a:xfrm>
            <a:prstGeom prst="straightConnector1">
              <a:avLst/>
            </a:prstGeom>
            <a:noFill/>
            <a:ln w="9525" cap="flat" cmpd="sng">
              <a:solidFill>
                <a:schemeClr val="dk1"/>
              </a:solidFill>
              <a:prstDash val="dash"/>
              <a:round/>
              <a:headEnd type="none" w="sm" len="sm"/>
              <a:tailEnd type="none" w="sm" len="sm"/>
            </a:ln>
          </p:spPr>
        </p:cxnSp>
      </p:grpSp>
      <p:grpSp>
        <p:nvGrpSpPr>
          <p:cNvPr id="661" name="Google Shape;661;p32"/>
          <p:cNvGrpSpPr/>
          <p:nvPr/>
        </p:nvGrpSpPr>
        <p:grpSpPr>
          <a:xfrm>
            <a:off x="6133515" y="2799850"/>
            <a:ext cx="3311525" cy="2132012"/>
            <a:chOff x="518941" y="2308225"/>
            <a:chExt cx="6623019" cy="4265572"/>
          </a:xfrm>
        </p:grpSpPr>
        <p:sp>
          <p:nvSpPr>
            <p:cNvPr id="662" name="Google Shape;662;p32"/>
            <p:cNvSpPr/>
            <p:nvPr/>
          </p:nvSpPr>
          <p:spPr>
            <a:xfrm>
              <a:off x="1639710" y="4026522"/>
              <a:ext cx="1536693" cy="59394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cxnSp>
          <p:nvCxnSpPr>
            <p:cNvPr id="663" name="Google Shape;663;p32"/>
            <p:cNvCxnSpPr/>
            <p:nvPr/>
          </p:nvCxnSpPr>
          <p:spPr>
            <a:xfrm rot="-5400000" flipH="1">
              <a:off x="291171" y="4434674"/>
              <a:ext cx="4122645" cy="73024"/>
            </a:xfrm>
            <a:prstGeom prst="straightConnector1">
              <a:avLst/>
            </a:prstGeom>
            <a:noFill/>
            <a:ln w="9525" cap="flat" cmpd="sng">
              <a:solidFill>
                <a:schemeClr val="dk1"/>
              </a:solidFill>
              <a:prstDash val="dash"/>
              <a:round/>
              <a:headEnd type="none" w="sm" len="sm"/>
              <a:tailEnd type="none" w="sm" len="sm"/>
            </a:ln>
          </p:spPr>
        </p:cxnSp>
        <p:sp>
          <p:nvSpPr>
            <p:cNvPr id="664" name="Google Shape;664;p32"/>
            <p:cNvSpPr/>
            <p:nvPr/>
          </p:nvSpPr>
          <p:spPr>
            <a:xfrm>
              <a:off x="2477906" y="2873580"/>
              <a:ext cx="2543164" cy="3493767"/>
            </a:xfrm>
            <a:custGeom>
              <a:avLst/>
              <a:gdLst/>
              <a:ahLst/>
              <a:cxnLst/>
              <a:rect l="l" t="t" r="r" b="b"/>
              <a:pathLst>
                <a:path w="2544838" h="3491173" extrusionOk="0">
                  <a:moveTo>
                    <a:pt x="382210" y="0"/>
                  </a:moveTo>
                  <a:cubicBezTo>
                    <a:pt x="268514" y="205619"/>
                    <a:pt x="154819" y="411238"/>
                    <a:pt x="91924" y="624114"/>
                  </a:cubicBezTo>
                  <a:cubicBezTo>
                    <a:pt x="29029" y="836990"/>
                    <a:pt x="0" y="1069219"/>
                    <a:pt x="4838" y="1277257"/>
                  </a:cubicBezTo>
                  <a:cubicBezTo>
                    <a:pt x="9676" y="1485295"/>
                    <a:pt x="24112" y="1640485"/>
                    <a:pt x="120952" y="1872342"/>
                  </a:cubicBezTo>
                  <a:cubicBezTo>
                    <a:pt x="217792" y="2104199"/>
                    <a:pt x="361733" y="2421233"/>
                    <a:pt x="585880" y="2668398"/>
                  </a:cubicBezTo>
                  <a:cubicBezTo>
                    <a:pt x="867203" y="3076486"/>
                    <a:pt x="1139342" y="3219497"/>
                    <a:pt x="1465835" y="3355335"/>
                  </a:cubicBezTo>
                  <a:cubicBezTo>
                    <a:pt x="1792328" y="3491173"/>
                    <a:pt x="2161419" y="3456818"/>
                    <a:pt x="2544838" y="3483428"/>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65" name="Google Shape;665;p32"/>
            <p:cNvSpPr/>
            <p:nvPr/>
          </p:nvSpPr>
          <p:spPr>
            <a:xfrm>
              <a:off x="2595381" y="2959335"/>
              <a:ext cx="3019410" cy="2785486"/>
            </a:xfrm>
            <a:custGeom>
              <a:avLst/>
              <a:gdLst/>
              <a:ahLst/>
              <a:cxnLst/>
              <a:rect l="l" t="t" r="r" b="b"/>
              <a:pathLst>
                <a:path w="3022386" h="2781905" extrusionOk="0">
                  <a:moveTo>
                    <a:pt x="380786" y="0"/>
                  </a:moveTo>
                  <a:cubicBezTo>
                    <a:pt x="298538" y="147562"/>
                    <a:pt x="216291" y="295124"/>
                    <a:pt x="163072" y="449943"/>
                  </a:cubicBezTo>
                  <a:cubicBezTo>
                    <a:pt x="109853" y="604762"/>
                    <a:pt x="73567" y="771677"/>
                    <a:pt x="61472" y="928915"/>
                  </a:cubicBezTo>
                  <a:cubicBezTo>
                    <a:pt x="49377" y="1086153"/>
                    <a:pt x="0" y="1216319"/>
                    <a:pt x="90500" y="1393372"/>
                  </a:cubicBezTo>
                  <a:cubicBezTo>
                    <a:pt x="181000" y="1570426"/>
                    <a:pt x="384768" y="1783746"/>
                    <a:pt x="604472" y="1991236"/>
                  </a:cubicBezTo>
                  <a:cubicBezTo>
                    <a:pt x="824176" y="2198726"/>
                    <a:pt x="1119435" y="2510565"/>
                    <a:pt x="1408725" y="2638311"/>
                  </a:cubicBezTo>
                  <a:cubicBezTo>
                    <a:pt x="1698015" y="2766057"/>
                    <a:pt x="2071271" y="2737814"/>
                    <a:pt x="2340214" y="2757715"/>
                  </a:cubicBezTo>
                  <a:cubicBezTo>
                    <a:pt x="2609157" y="2777616"/>
                    <a:pt x="2807090" y="2781905"/>
                    <a:pt x="3022386" y="2757715"/>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66" name="Google Shape;666;p32"/>
            <p:cNvSpPr/>
            <p:nvPr/>
          </p:nvSpPr>
          <p:spPr>
            <a:xfrm>
              <a:off x="684040" y="2844994"/>
              <a:ext cx="1523993" cy="3382603"/>
            </a:xfrm>
            <a:custGeom>
              <a:avLst/>
              <a:gdLst/>
              <a:ahLst/>
              <a:cxnLst/>
              <a:rect l="l" t="t" r="r" b="b"/>
              <a:pathLst>
                <a:path w="1526420" h="3381829" extrusionOk="0">
                  <a:moveTo>
                    <a:pt x="1088572" y="0"/>
                  </a:moveTo>
                  <a:cubicBezTo>
                    <a:pt x="1163562" y="93133"/>
                    <a:pt x="1238553" y="186267"/>
                    <a:pt x="1306286" y="362857"/>
                  </a:cubicBezTo>
                  <a:cubicBezTo>
                    <a:pt x="1374019" y="539447"/>
                    <a:pt x="1463524" y="846667"/>
                    <a:pt x="1494972" y="1059543"/>
                  </a:cubicBezTo>
                  <a:cubicBezTo>
                    <a:pt x="1526420" y="1272419"/>
                    <a:pt x="1516744" y="1429657"/>
                    <a:pt x="1494972" y="1640114"/>
                  </a:cubicBezTo>
                  <a:cubicBezTo>
                    <a:pt x="1473201" y="1850571"/>
                    <a:pt x="1475619" y="2080381"/>
                    <a:pt x="1364343" y="2322286"/>
                  </a:cubicBezTo>
                  <a:cubicBezTo>
                    <a:pt x="1253067" y="2564191"/>
                    <a:pt x="1054706" y="2914953"/>
                    <a:pt x="827315" y="3091543"/>
                  </a:cubicBezTo>
                  <a:cubicBezTo>
                    <a:pt x="599925" y="3268134"/>
                    <a:pt x="299962" y="3324981"/>
                    <a:pt x="0" y="3381829"/>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67" name="Google Shape;667;p32"/>
            <p:cNvSpPr/>
            <p:nvPr/>
          </p:nvSpPr>
          <p:spPr>
            <a:xfrm>
              <a:off x="1204738" y="2930751"/>
              <a:ext cx="917570" cy="2353528"/>
            </a:xfrm>
            <a:custGeom>
              <a:avLst/>
              <a:gdLst/>
              <a:ahLst/>
              <a:cxnLst/>
              <a:rect l="l" t="t" r="r" b="b"/>
              <a:pathLst>
                <a:path w="916819" h="2351314" extrusionOk="0">
                  <a:moveTo>
                    <a:pt x="493486" y="0"/>
                  </a:moveTo>
                  <a:cubicBezTo>
                    <a:pt x="572105" y="139095"/>
                    <a:pt x="650724" y="278191"/>
                    <a:pt x="711200" y="406400"/>
                  </a:cubicBezTo>
                  <a:cubicBezTo>
                    <a:pt x="771676" y="534609"/>
                    <a:pt x="822476" y="645886"/>
                    <a:pt x="856343" y="769257"/>
                  </a:cubicBezTo>
                  <a:cubicBezTo>
                    <a:pt x="890210" y="892628"/>
                    <a:pt x="916819" y="1016000"/>
                    <a:pt x="914400" y="1146628"/>
                  </a:cubicBezTo>
                  <a:cubicBezTo>
                    <a:pt x="911981" y="1277256"/>
                    <a:pt x="909562" y="1417561"/>
                    <a:pt x="841829" y="1553028"/>
                  </a:cubicBezTo>
                  <a:cubicBezTo>
                    <a:pt x="774096" y="1688495"/>
                    <a:pt x="648305" y="1826380"/>
                    <a:pt x="508000" y="1959428"/>
                  </a:cubicBezTo>
                  <a:cubicBezTo>
                    <a:pt x="367695" y="2092476"/>
                    <a:pt x="183847" y="2221895"/>
                    <a:pt x="0" y="2351314"/>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68" name="Google Shape;668;p32"/>
            <p:cNvSpPr/>
            <p:nvPr/>
          </p:nvSpPr>
          <p:spPr>
            <a:xfrm rot="-1500000">
              <a:off x="3097029" y="4849147"/>
              <a:ext cx="190499" cy="231858"/>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69" name="Google Shape;669;p32"/>
            <p:cNvSpPr/>
            <p:nvPr/>
          </p:nvSpPr>
          <p:spPr>
            <a:xfrm rot="-1500000">
              <a:off x="1865135" y="2959335"/>
              <a:ext cx="187323" cy="231860"/>
            </a:xfrm>
            <a:custGeom>
              <a:avLst/>
              <a:gdLst/>
              <a:ahLst/>
              <a:cxnLst/>
              <a:rect l="l" t="t" r="r" b="b"/>
              <a:pathLst>
                <a:path w="188686" h="232229" extrusionOk="0">
                  <a:moveTo>
                    <a:pt x="0" y="232229"/>
                  </a:moveTo>
                  <a:lnTo>
                    <a:pt x="72572" y="0"/>
                  </a:lnTo>
                  <a:lnTo>
                    <a:pt x="188686" y="203200"/>
                  </a:ln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70" name="Google Shape;670;p32"/>
            <p:cNvSpPr/>
            <p:nvPr/>
          </p:nvSpPr>
          <p:spPr>
            <a:xfrm>
              <a:off x="2369956" y="2308225"/>
              <a:ext cx="473074" cy="3846319"/>
            </a:xfrm>
            <a:custGeom>
              <a:avLst/>
              <a:gdLst/>
              <a:ahLst/>
              <a:cxnLst/>
              <a:rect l="l" t="t" r="r" b="b"/>
              <a:pathLst>
                <a:path w="474133" h="3846286" extrusionOk="0">
                  <a:moveTo>
                    <a:pt x="474133" y="3846286"/>
                  </a:moveTo>
                  <a:cubicBezTo>
                    <a:pt x="342295" y="3537857"/>
                    <a:pt x="210457" y="3229429"/>
                    <a:pt x="140305" y="2917372"/>
                  </a:cubicBezTo>
                  <a:cubicBezTo>
                    <a:pt x="70153" y="2605315"/>
                    <a:pt x="67733" y="2254552"/>
                    <a:pt x="53219" y="1973943"/>
                  </a:cubicBezTo>
                  <a:cubicBezTo>
                    <a:pt x="38705" y="1693334"/>
                    <a:pt x="0" y="1562705"/>
                    <a:pt x="53219" y="1233715"/>
                  </a:cubicBezTo>
                  <a:cubicBezTo>
                    <a:pt x="106438" y="904725"/>
                    <a:pt x="239485" y="452362"/>
                    <a:pt x="372533" y="0"/>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71" name="Google Shape;671;p32"/>
            <p:cNvSpPr/>
            <p:nvPr/>
          </p:nvSpPr>
          <p:spPr>
            <a:xfrm flipH="1">
              <a:off x="1849259" y="2559140"/>
              <a:ext cx="476248" cy="3846321"/>
            </a:xfrm>
            <a:custGeom>
              <a:avLst/>
              <a:gdLst/>
              <a:ahLst/>
              <a:cxnLst/>
              <a:rect l="l" t="t" r="r" b="b"/>
              <a:pathLst>
                <a:path w="474133" h="3846286" extrusionOk="0">
                  <a:moveTo>
                    <a:pt x="474133" y="3846286"/>
                  </a:moveTo>
                  <a:cubicBezTo>
                    <a:pt x="342295" y="3537857"/>
                    <a:pt x="210457" y="3229429"/>
                    <a:pt x="140305" y="2917372"/>
                  </a:cubicBezTo>
                  <a:cubicBezTo>
                    <a:pt x="70153" y="2605315"/>
                    <a:pt x="67733" y="2254552"/>
                    <a:pt x="53219" y="1973943"/>
                  </a:cubicBezTo>
                  <a:cubicBezTo>
                    <a:pt x="38705" y="1693334"/>
                    <a:pt x="0" y="1562705"/>
                    <a:pt x="53219" y="1233715"/>
                  </a:cubicBezTo>
                  <a:cubicBezTo>
                    <a:pt x="106438" y="904725"/>
                    <a:pt x="239485" y="452362"/>
                    <a:pt x="372533" y="0"/>
                  </a:cubicBezTo>
                </a:path>
              </a:pathLst>
            </a:custGeom>
            <a:noFill/>
            <a:ln w="9525" cap="flat" cmpd="sng">
              <a:solidFill>
                <a:srgbClr val="0000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
          <p:nvSpPr>
            <p:cNvPr id="672" name="Google Shape;672;p32"/>
            <p:cNvSpPr/>
            <p:nvPr/>
          </p:nvSpPr>
          <p:spPr>
            <a:xfrm>
              <a:off x="5602091" y="4026522"/>
              <a:ext cx="1539869" cy="59394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673" name="Google Shape;673;p32"/>
            <p:cNvSpPr txBox="1"/>
            <p:nvPr/>
          </p:nvSpPr>
          <p:spPr>
            <a:xfrm>
              <a:off x="5558272" y="3307959"/>
              <a:ext cx="1577998" cy="55399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Receiver</a:t>
              </a:r>
              <a:endParaRPr/>
            </a:p>
          </p:txBody>
        </p:sp>
        <p:sp>
          <p:nvSpPr>
            <p:cNvPr id="674" name="Google Shape;674;p32"/>
            <p:cNvSpPr txBox="1"/>
            <p:nvPr/>
          </p:nvSpPr>
          <p:spPr>
            <a:xfrm>
              <a:off x="1377043" y="3319973"/>
              <a:ext cx="1912832" cy="55399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Transmitter</a:t>
              </a:r>
              <a:endParaRPr/>
            </a:p>
          </p:txBody>
        </p:sp>
        <p:sp>
          <p:nvSpPr>
            <p:cNvPr id="675" name="Google Shape;675;p32"/>
            <p:cNvSpPr/>
            <p:nvPr/>
          </p:nvSpPr>
          <p:spPr>
            <a:xfrm>
              <a:off x="518941" y="4070988"/>
              <a:ext cx="765170" cy="505009"/>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676" name="Google Shape;676;p32"/>
            <p:cNvSpPr/>
            <p:nvPr/>
          </p:nvSpPr>
          <p:spPr>
            <a:xfrm>
              <a:off x="4462273" y="4070988"/>
              <a:ext cx="765170" cy="505009"/>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cxnSp>
          <p:nvCxnSpPr>
            <p:cNvPr id="677" name="Google Shape;677;p32"/>
            <p:cNvCxnSpPr>
              <a:stCxn id="676" idx="3"/>
              <a:endCxn id="672" idx="2"/>
            </p:cNvCxnSpPr>
            <p:nvPr/>
          </p:nvCxnSpPr>
          <p:spPr>
            <a:xfrm>
              <a:off x="5227443" y="4323493"/>
              <a:ext cx="374700" cy="0"/>
            </a:xfrm>
            <a:prstGeom prst="straightConnector1">
              <a:avLst/>
            </a:prstGeom>
            <a:noFill/>
            <a:ln w="38100" cap="flat" cmpd="sng">
              <a:solidFill>
                <a:schemeClr val="dk1"/>
              </a:solidFill>
              <a:prstDash val="solid"/>
              <a:round/>
              <a:headEnd type="none" w="sm" len="sm"/>
              <a:tailEnd type="none" w="sm" len="sm"/>
            </a:ln>
          </p:spPr>
        </p:cxnSp>
        <p:cxnSp>
          <p:nvCxnSpPr>
            <p:cNvPr id="678" name="Google Shape;678;p32"/>
            <p:cNvCxnSpPr>
              <a:stCxn id="662" idx="2"/>
              <a:endCxn id="675" idx="3"/>
            </p:cNvCxnSpPr>
            <p:nvPr/>
          </p:nvCxnSpPr>
          <p:spPr>
            <a:xfrm rot="10800000">
              <a:off x="1284210" y="4323493"/>
              <a:ext cx="355500" cy="0"/>
            </a:xfrm>
            <a:prstGeom prst="straightConnector1">
              <a:avLst/>
            </a:prstGeom>
            <a:noFill/>
            <a:ln w="38100" cap="flat" cmpd="sng">
              <a:solidFill>
                <a:schemeClr val="dk1"/>
              </a:solidFill>
              <a:prstDash val="solid"/>
              <a:round/>
              <a:headEnd type="none" w="sm" len="sm"/>
              <a:tailEnd type="none" w="sm" len="sm"/>
            </a:ln>
          </p:spPr>
        </p:cxnSp>
        <p:cxnSp>
          <p:nvCxnSpPr>
            <p:cNvPr id="679" name="Google Shape;679;p32"/>
            <p:cNvCxnSpPr>
              <a:stCxn id="662" idx="6"/>
              <a:endCxn id="676" idx="1"/>
            </p:cNvCxnSpPr>
            <p:nvPr/>
          </p:nvCxnSpPr>
          <p:spPr>
            <a:xfrm>
              <a:off x="3176403" y="4323493"/>
              <a:ext cx="1285800" cy="0"/>
            </a:xfrm>
            <a:prstGeom prst="straightConnector1">
              <a:avLst/>
            </a:prstGeom>
            <a:noFill/>
            <a:ln w="38100" cap="flat" cmpd="sng">
              <a:solidFill>
                <a:schemeClr val="dk1"/>
              </a:solidFill>
              <a:prstDash val="dash"/>
              <a:round/>
              <a:headEnd type="none" w="sm" len="sm"/>
              <a:tailEnd type="none" w="sm" len="sm"/>
            </a:ln>
          </p:spPr>
        </p:cxnSp>
        <p:cxnSp>
          <p:nvCxnSpPr>
            <p:cNvPr id="680" name="Google Shape;680;p32"/>
            <p:cNvCxnSpPr/>
            <p:nvPr/>
          </p:nvCxnSpPr>
          <p:spPr>
            <a:xfrm rot="5400000">
              <a:off x="5207975" y="5430384"/>
              <a:ext cx="2274125" cy="12700"/>
            </a:xfrm>
            <a:prstGeom prst="straightConnector1">
              <a:avLst/>
            </a:prstGeom>
            <a:noFill/>
            <a:ln w="9525" cap="flat" cmpd="sng">
              <a:solidFill>
                <a:schemeClr val="dk1"/>
              </a:solidFill>
              <a:prstDash val="dash"/>
              <a:round/>
              <a:headEnd type="none" w="sm" len="sm"/>
              <a:tailEnd type="none" w="sm" len="sm"/>
            </a:ln>
          </p:spPr>
        </p:cxnSp>
      </p:grpSp>
      <p:sp>
        <p:nvSpPr>
          <p:cNvPr id="681" name="Google Shape;681;p32"/>
          <p:cNvSpPr/>
          <p:nvPr/>
        </p:nvSpPr>
        <p:spPr>
          <a:xfrm>
            <a:off x="4466640" y="2560137"/>
            <a:ext cx="2236787" cy="382588"/>
          </a:xfrm>
          <a:prstGeom prst="rightArrow">
            <a:avLst>
              <a:gd name="adj1" fmla="val 50000"/>
              <a:gd name="adj2" fmla="val 500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82" name="Google Shape;682;p32"/>
          <p:cNvSpPr txBox="1"/>
          <p:nvPr/>
        </p:nvSpPr>
        <p:spPr>
          <a:xfrm>
            <a:off x="4571414" y="2250576"/>
            <a:ext cx="1839912"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Survey direction</a:t>
            </a:r>
            <a:endParaRPr/>
          </a:p>
        </p:txBody>
      </p:sp>
      <p:sp>
        <p:nvSpPr>
          <p:cNvPr id="683" name="Google Shape;683;p32"/>
          <p:cNvSpPr txBox="1"/>
          <p:nvPr/>
        </p:nvSpPr>
        <p:spPr>
          <a:xfrm>
            <a:off x="837075" y="1465263"/>
            <a:ext cx="775084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Records ratio of secondary magnetic field </a:t>
            </a:r>
            <a:r>
              <a:rPr lang="en-US" sz="1800" i="1">
                <a:solidFill>
                  <a:schemeClr val="dk1"/>
                </a:solidFill>
                <a:latin typeface="Arial"/>
                <a:ea typeface="Arial"/>
                <a:cs typeface="Arial"/>
                <a:sym typeface="Arial"/>
              </a:rPr>
              <a:t>H</a:t>
            </a:r>
            <a:r>
              <a:rPr lang="en-US" sz="1800" i="1" baseline="-25000">
                <a:solidFill>
                  <a:schemeClr val="dk1"/>
                </a:solidFill>
                <a:latin typeface="Arial"/>
                <a:ea typeface="Arial"/>
                <a:cs typeface="Arial"/>
                <a:sym typeface="Arial"/>
              </a:rPr>
              <a:t>S</a:t>
            </a:r>
            <a:r>
              <a:rPr lang="en-US" sz="1800">
                <a:solidFill>
                  <a:schemeClr val="dk1"/>
                </a:solidFill>
                <a:latin typeface="Arial"/>
                <a:ea typeface="Arial"/>
                <a:cs typeface="Arial"/>
                <a:sym typeface="Arial"/>
              </a:rPr>
              <a:t> to primary magnetic field </a:t>
            </a:r>
            <a:r>
              <a:rPr lang="en-US" sz="1800" i="1">
                <a:solidFill>
                  <a:schemeClr val="dk1"/>
                </a:solidFill>
                <a:latin typeface="Arial"/>
                <a:ea typeface="Arial"/>
                <a:cs typeface="Arial"/>
                <a:sym typeface="Arial"/>
              </a:rPr>
              <a:t>H</a:t>
            </a:r>
            <a:r>
              <a:rPr lang="en-US" sz="1800" i="1" baseline="-25000">
                <a:solidFill>
                  <a:schemeClr val="dk1"/>
                </a:solidFill>
                <a:latin typeface="Arial"/>
                <a:ea typeface="Arial"/>
                <a:cs typeface="Arial"/>
                <a:sym typeface="Arial"/>
              </a:rPr>
              <a:t>p</a:t>
            </a:r>
            <a:endParaRPr/>
          </a:p>
        </p:txBody>
      </p:sp>
      <p:pic>
        <p:nvPicPr>
          <p:cNvPr id="684" name="Google Shape;684;p32"/>
          <p:cNvPicPr preferRelativeResize="0"/>
          <p:nvPr/>
        </p:nvPicPr>
        <p:blipFill rotWithShape="1">
          <a:blip r:embed="rId4">
            <a:alphaModFix/>
          </a:blip>
          <a:srcRect/>
          <a:stretch/>
        </p:blipFill>
        <p:spPr>
          <a:xfrm>
            <a:off x="8768621" y="1251781"/>
            <a:ext cx="530369" cy="819661"/>
          </a:xfrm>
          <a:prstGeom prst="rect">
            <a:avLst/>
          </a:prstGeom>
          <a:noFill/>
          <a:ln>
            <a:noFill/>
          </a:ln>
        </p:spPr>
      </p:pic>
      <p:pic>
        <p:nvPicPr>
          <p:cNvPr id="685" name="Google Shape;685;p32"/>
          <p:cNvPicPr preferRelativeResize="0"/>
          <p:nvPr/>
        </p:nvPicPr>
        <p:blipFill rotWithShape="1">
          <a:blip r:embed="rId5">
            <a:alphaModFix/>
          </a:blip>
          <a:srcRect/>
          <a:stretch/>
        </p:blipFill>
        <p:spPr>
          <a:xfrm>
            <a:off x="5323562" y="32211"/>
            <a:ext cx="6784931" cy="508869"/>
          </a:xfrm>
          <a:prstGeom prst="rect">
            <a:avLst/>
          </a:prstGeom>
          <a:noFill/>
          <a:ln>
            <a:noFill/>
          </a:ln>
        </p:spPr>
      </p:pic>
      <p:pic>
        <p:nvPicPr>
          <p:cNvPr id="686" name="Google Shape;686;p32"/>
          <p:cNvPicPr preferRelativeResize="0"/>
          <p:nvPr/>
        </p:nvPicPr>
        <p:blipFill rotWithShape="1">
          <a:blip r:embed="rId6">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86"/>
                                        </p:tgtEl>
                                        <p:attrNameLst>
                                          <p:attrName>style.visibility</p:attrName>
                                        </p:attrNameLst>
                                      </p:cBhvr>
                                      <p:to>
                                        <p:strVal val="visible"/>
                                      </p:to>
                                    </p:set>
                                    <p:animEffect transition="in" filter="fade">
                                      <p:cBhvr>
                                        <p:cTn id="7" dur="1"/>
                                        <p:tgtEl>
                                          <p:spTgt spid="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33"/>
          <p:cNvSpPr txBox="1">
            <a:spLocks noGrp="1"/>
          </p:cNvSpPr>
          <p:nvPr>
            <p:ph type="title"/>
          </p:nvPr>
        </p:nvSpPr>
        <p:spPr>
          <a:xfrm>
            <a:off x="290549" y="68724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600">
                <a:solidFill>
                  <a:schemeClr val="dk1"/>
                </a:solidFill>
              </a:rPr>
              <a:t>Ground conductivity meters</a:t>
            </a:r>
            <a:endParaRPr/>
          </a:p>
        </p:txBody>
      </p:sp>
      <p:sp>
        <p:nvSpPr>
          <p:cNvPr id="693" name="Google Shape;693;p33"/>
          <p:cNvSpPr txBox="1">
            <a:spLocks noGrp="1"/>
          </p:cNvSpPr>
          <p:nvPr>
            <p:ph type="body" idx="1"/>
          </p:nvPr>
        </p:nvSpPr>
        <p:spPr>
          <a:xfrm>
            <a:off x="848759" y="1567080"/>
            <a:ext cx="4888162" cy="1093788"/>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chemeClr val="dk1"/>
              </a:buClr>
              <a:buSzPts val="2800"/>
              <a:buFont typeface="Arial"/>
              <a:buChar char="•"/>
            </a:pPr>
            <a:r>
              <a:rPr lang="en-US" sz="2800" b="1">
                <a:solidFill>
                  <a:schemeClr val="dk1"/>
                </a:solidFill>
              </a:rPr>
              <a:t>The Induction Number</a:t>
            </a:r>
            <a:br>
              <a:rPr lang="en-US">
                <a:solidFill>
                  <a:schemeClr val="dk1"/>
                </a:solidFill>
              </a:rPr>
            </a:br>
            <a:br>
              <a:rPr lang="en-US">
                <a:solidFill>
                  <a:schemeClr val="dk1"/>
                </a:solidFill>
              </a:rPr>
            </a:br>
            <a:br>
              <a:rPr lang="en-US">
                <a:solidFill>
                  <a:schemeClr val="dk1"/>
                </a:solidFill>
              </a:rPr>
            </a:br>
            <a:br>
              <a:rPr lang="en-US">
                <a:solidFill>
                  <a:schemeClr val="dk1"/>
                </a:solidFill>
              </a:rPr>
            </a:br>
            <a:br>
              <a:rPr lang="en-US" sz="2000">
                <a:solidFill>
                  <a:schemeClr val="dk1"/>
                </a:solidFill>
              </a:rPr>
            </a:br>
            <a:endParaRPr>
              <a:solidFill>
                <a:schemeClr val="dk1"/>
              </a:solidFill>
            </a:endParaRPr>
          </a:p>
        </p:txBody>
      </p:sp>
      <p:sp>
        <p:nvSpPr>
          <p:cNvPr id="694" name="Google Shape;694;p33"/>
          <p:cNvSpPr txBox="1">
            <a:spLocks noGrp="1"/>
          </p:cNvSpPr>
          <p:nvPr>
            <p:ph type="body" idx="2"/>
          </p:nvPr>
        </p:nvSpPr>
        <p:spPr>
          <a:xfrm>
            <a:off x="7365303" y="736415"/>
            <a:ext cx="4386773" cy="2351088"/>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chemeClr val="dk1"/>
              </a:buClr>
              <a:buSzPts val="2000"/>
              <a:buFont typeface="Arial"/>
              <a:buChar char="•"/>
            </a:pPr>
            <a:r>
              <a:rPr lang="en-US" sz="2000" u="sng">
                <a:solidFill>
                  <a:schemeClr val="dk1"/>
                </a:solidFill>
              </a:rPr>
              <a:t>When N</a:t>
            </a:r>
            <a:r>
              <a:rPr lang="en-US" sz="2000" u="sng" baseline="-25000">
                <a:solidFill>
                  <a:schemeClr val="dk1"/>
                </a:solidFill>
              </a:rPr>
              <a:t>B</a:t>
            </a:r>
            <a:r>
              <a:rPr lang="en-US" sz="2000" u="sng">
                <a:solidFill>
                  <a:schemeClr val="dk1"/>
                </a:solidFill>
              </a:rPr>
              <a:t> &lt;&lt; 1</a:t>
            </a:r>
            <a:r>
              <a:rPr lang="en-US" sz="2000">
                <a:solidFill>
                  <a:schemeClr val="dk1"/>
                </a:solidFill>
              </a:rPr>
              <a:t>,</a:t>
            </a:r>
            <a:br>
              <a:rPr lang="en-US" sz="2000">
                <a:solidFill>
                  <a:schemeClr val="dk1"/>
                </a:solidFill>
              </a:rPr>
            </a:br>
            <a:br>
              <a:rPr lang="en-US" sz="2000">
                <a:solidFill>
                  <a:schemeClr val="dk1"/>
                </a:solidFill>
              </a:rPr>
            </a:br>
            <a:br>
              <a:rPr lang="en-US" sz="2000">
                <a:solidFill>
                  <a:schemeClr val="dk1"/>
                </a:solidFill>
              </a:rPr>
            </a:br>
            <a:br>
              <a:rPr lang="en-US" sz="2000">
                <a:solidFill>
                  <a:schemeClr val="dk1"/>
                </a:solidFill>
              </a:rPr>
            </a:br>
            <a:endParaRPr sz="2000">
              <a:solidFill>
                <a:schemeClr val="dk1"/>
              </a:solidFill>
            </a:endParaRPr>
          </a:p>
          <a:p>
            <a:pPr marL="0" lvl="0" indent="0" algn="l" rtl="0">
              <a:spcBef>
                <a:spcPts val="400"/>
              </a:spcBef>
              <a:spcAft>
                <a:spcPts val="0"/>
              </a:spcAft>
              <a:buClr>
                <a:schemeClr val="dk1"/>
              </a:buClr>
              <a:buSzPts val="2000"/>
              <a:buFont typeface="Arial"/>
              <a:buNone/>
            </a:pPr>
            <a:r>
              <a:rPr lang="en-US" sz="2000">
                <a:solidFill>
                  <a:schemeClr val="dk1"/>
                </a:solidFill>
              </a:rPr>
              <a:t>i.e. </a:t>
            </a:r>
            <a:r>
              <a:rPr lang="en-US" sz="2000" b="1" u="sng">
                <a:solidFill>
                  <a:schemeClr val="dk1"/>
                </a:solidFill>
              </a:rPr>
              <a:t>Hs/Hp is linearly proportional to </a:t>
            </a:r>
            <a:r>
              <a:rPr lang="en-US" sz="2000" b="1" i="1" u="sng">
                <a:solidFill>
                  <a:schemeClr val="dk1"/>
                </a:solidFill>
                <a:latin typeface="Noto Sans Symbols"/>
                <a:ea typeface="Noto Sans Symbols"/>
                <a:cs typeface="Noto Sans Symbols"/>
                <a:sym typeface="Noto Sans Symbols"/>
              </a:rPr>
              <a:t>σ</a:t>
            </a:r>
            <a:r>
              <a:rPr lang="en-US" sz="2000" b="1" i="1" u="sng" baseline="-25000">
                <a:solidFill>
                  <a:schemeClr val="dk1"/>
                </a:solidFill>
                <a:latin typeface="Times New Roman"/>
                <a:ea typeface="Times New Roman"/>
                <a:cs typeface="Times New Roman"/>
                <a:sym typeface="Times New Roman"/>
              </a:rPr>
              <a:t>soil</a:t>
            </a:r>
            <a:endParaRPr sz="2000" b="1" i="1" u="sng" baseline="-25000">
              <a:solidFill>
                <a:schemeClr val="dk1"/>
              </a:solidFill>
              <a:latin typeface="Noto Sans Symbols"/>
              <a:ea typeface="Noto Sans Symbols"/>
              <a:cs typeface="Noto Sans Symbols"/>
              <a:sym typeface="Noto Sans Symbols"/>
            </a:endParaRPr>
          </a:p>
        </p:txBody>
      </p:sp>
      <p:pic>
        <p:nvPicPr>
          <p:cNvPr id="695" name="Google Shape;695;p33"/>
          <p:cNvPicPr preferRelativeResize="0"/>
          <p:nvPr/>
        </p:nvPicPr>
        <p:blipFill rotWithShape="1">
          <a:blip r:embed="rId3">
            <a:alphaModFix/>
          </a:blip>
          <a:srcRect/>
          <a:stretch/>
        </p:blipFill>
        <p:spPr>
          <a:xfrm>
            <a:off x="1464931" y="2267016"/>
            <a:ext cx="3738563" cy="1271587"/>
          </a:xfrm>
          <a:prstGeom prst="rect">
            <a:avLst/>
          </a:prstGeom>
          <a:solidFill>
            <a:schemeClr val="lt1"/>
          </a:solidFill>
          <a:ln w="19050" cap="flat" cmpd="sng">
            <a:solidFill>
              <a:schemeClr val="dk1"/>
            </a:solidFill>
            <a:prstDash val="solid"/>
            <a:round/>
            <a:headEnd type="none" w="sm" len="sm"/>
            <a:tailEnd type="none" w="sm" len="sm"/>
          </a:ln>
        </p:spPr>
      </p:pic>
      <p:pic>
        <p:nvPicPr>
          <p:cNvPr id="696" name="Google Shape;696;p33"/>
          <p:cNvPicPr preferRelativeResize="0"/>
          <p:nvPr/>
        </p:nvPicPr>
        <p:blipFill rotWithShape="1">
          <a:blip r:embed="rId4">
            <a:alphaModFix/>
          </a:blip>
          <a:srcRect/>
          <a:stretch/>
        </p:blipFill>
        <p:spPr>
          <a:xfrm>
            <a:off x="7180263" y="1130300"/>
            <a:ext cx="3824287" cy="1093788"/>
          </a:xfrm>
          <a:prstGeom prst="rect">
            <a:avLst/>
          </a:prstGeom>
          <a:solidFill>
            <a:schemeClr val="lt1"/>
          </a:solidFill>
          <a:ln>
            <a:noFill/>
          </a:ln>
        </p:spPr>
      </p:pic>
      <p:sp>
        <p:nvSpPr>
          <p:cNvPr id="697" name="Google Shape;697;p33"/>
          <p:cNvSpPr txBox="1"/>
          <p:nvPr/>
        </p:nvSpPr>
        <p:spPr>
          <a:xfrm>
            <a:off x="75762" y="6138290"/>
            <a:ext cx="701235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rial"/>
                <a:ea typeface="Arial"/>
                <a:cs typeface="Arial"/>
                <a:sym typeface="Arial"/>
              </a:rPr>
              <a:t>Assuming a maximum probable value of </a:t>
            </a:r>
            <a:r>
              <a:rPr lang="en-US" sz="1600" i="1">
                <a:solidFill>
                  <a:schemeClr val="dk1"/>
                </a:solidFill>
                <a:latin typeface="Noto Sans Symbols"/>
                <a:ea typeface="Noto Sans Symbols"/>
                <a:cs typeface="Noto Sans Symbols"/>
                <a:sym typeface="Noto Sans Symbols"/>
              </a:rPr>
              <a:t>σ</a:t>
            </a:r>
            <a:r>
              <a:rPr lang="en-US" sz="1600" i="1" baseline="-25000">
                <a:solidFill>
                  <a:schemeClr val="dk1"/>
                </a:solidFill>
                <a:latin typeface="Times New Roman"/>
                <a:ea typeface="Times New Roman"/>
                <a:cs typeface="Times New Roman"/>
                <a:sym typeface="Times New Roman"/>
              </a:rPr>
              <a:t>soil</a:t>
            </a:r>
            <a:r>
              <a:rPr lang="en-US" sz="1600" i="1">
                <a:solidFill>
                  <a:schemeClr val="dk1"/>
                </a:solidFill>
                <a:latin typeface="Arial"/>
                <a:ea typeface="Arial"/>
                <a:cs typeface="Arial"/>
                <a:sym typeface="Arial"/>
              </a:rPr>
              <a:t> allows selection of a frequency and ispacing between coils such that N</a:t>
            </a:r>
            <a:r>
              <a:rPr lang="en-US" sz="1600" i="1" baseline="-25000">
                <a:solidFill>
                  <a:schemeClr val="dk1"/>
                </a:solidFill>
                <a:latin typeface="Arial"/>
                <a:ea typeface="Arial"/>
                <a:cs typeface="Arial"/>
                <a:sym typeface="Arial"/>
              </a:rPr>
              <a:t>B</a:t>
            </a:r>
            <a:r>
              <a:rPr lang="en-US" sz="1600" i="1">
                <a:solidFill>
                  <a:schemeClr val="dk1"/>
                </a:solidFill>
                <a:latin typeface="Arial"/>
                <a:ea typeface="Arial"/>
                <a:cs typeface="Arial"/>
                <a:sym typeface="Arial"/>
              </a:rPr>
              <a:t> &lt;&lt; 1 is satisfied</a:t>
            </a:r>
            <a:endParaRPr/>
          </a:p>
        </p:txBody>
      </p:sp>
      <p:pic>
        <p:nvPicPr>
          <p:cNvPr id="698" name="Google Shape;698;p33"/>
          <p:cNvPicPr preferRelativeResize="0"/>
          <p:nvPr/>
        </p:nvPicPr>
        <p:blipFill rotWithShape="1">
          <a:blip r:embed="rId5">
            <a:alphaModFix/>
          </a:blip>
          <a:srcRect/>
          <a:stretch/>
        </p:blipFill>
        <p:spPr>
          <a:xfrm>
            <a:off x="5323562" y="32211"/>
            <a:ext cx="6784931" cy="508869"/>
          </a:xfrm>
          <a:prstGeom prst="rect">
            <a:avLst/>
          </a:prstGeom>
          <a:noFill/>
          <a:ln>
            <a:noFill/>
          </a:ln>
        </p:spPr>
      </p:pic>
      <p:grpSp>
        <p:nvGrpSpPr>
          <p:cNvPr id="699" name="Google Shape;699;p33"/>
          <p:cNvGrpSpPr/>
          <p:nvPr/>
        </p:nvGrpSpPr>
        <p:grpSpPr>
          <a:xfrm>
            <a:off x="6988507" y="3282837"/>
            <a:ext cx="4650836" cy="3412324"/>
            <a:chOff x="7988300" y="3536459"/>
            <a:chExt cx="4059396" cy="3007708"/>
          </a:xfrm>
        </p:grpSpPr>
        <p:pic>
          <p:nvPicPr>
            <p:cNvPr id="700" name="Google Shape;700;p33" descr="DSC0017"/>
            <p:cNvPicPr preferRelativeResize="0"/>
            <p:nvPr/>
          </p:nvPicPr>
          <p:blipFill rotWithShape="1">
            <a:blip r:embed="rId6">
              <a:alphaModFix/>
            </a:blip>
            <a:srcRect/>
            <a:stretch/>
          </p:blipFill>
          <p:spPr>
            <a:xfrm>
              <a:off x="7988300" y="3536459"/>
              <a:ext cx="4009697" cy="3007708"/>
            </a:xfrm>
            <a:prstGeom prst="rect">
              <a:avLst/>
            </a:prstGeom>
            <a:noFill/>
            <a:ln>
              <a:noFill/>
            </a:ln>
          </p:spPr>
        </p:pic>
        <p:sp>
          <p:nvSpPr>
            <p:cNvPr id="701" name="Google Shape;701;p33"/>
            <p:cNvSpPr txBox="1"/>
            <p:nvPr/>
          </p:nvSpPr>
          <p:spPr>
            <a:xfrm>
              <a:off x="8151033" y="4865244"/>
              <a:ext cx="5822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Coil</a:t>
              </a:r>
              <a:endParaRPr/>
            </a:p>
          </p:txBody>
        </p:sp>
        <p:sp>
          <p:nvSpPr>
            <p:cNvPr id="702" name="Google Shape;702;p33"/>
            <p:cNvSpPr txBox="1"/>
            <p:nvPr/>
          </p:nvSpPr>
          <p:spPr>
            <a:xfrm>
              <a:off x="11137305" y="4804823"/>
              <a:ext cx="5822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Coil</a:t>
              </a:r>
              <a:endParaRPr/>
            </a:p>
          </p:txBody>
        </p:sp>
        <p:sp>
          <p:nvSpPr>
            <p:cNvPr id="703" name="Google Shape;703;p33"/>
            <p:cNvSpPr txBox="1"/>
            <p:nvPr/>
          </p:nvSpPr>
          <p:spPr>
            <a:xfrm>
              <a:off x="9344916" y="5560322"/>
              <a:ext cx="2702780" cy="9494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Electronics unit</a:t>
              </a:r>
              <a:endParaRPr/>
            </a:p>
            <a:p>
              <a:pPr marL="0" marR="0" lvl="0" indent="0" algn="l" rtl="0">
                <a:spcBef>
                  <a:spcPts val="0"/>
                </a:spcBef>
                <a:spcAft>
                  <a:spcPts val="0"/>
                </a:spcAft>
                <a:buNone/>
              </a:pPr>
              <a:r>
                <a:rPr lang="en-US" sz="1600" b="1">
                  <a:solidFill>
                    <a:schemeClr val="lt1"/>
                  </a:solidFill>
                  <a:latin typeface="Arial"/>
                  <a:ea typeface="Arial"/>
                  <a:cs typeface="Arial"/>
                  <a:sym typeface="Arial"/>
                </a:rPr>
                <a:t>DIRECT READ OUT OF ESTIMATED APPARENT ELECTRICAL CONDUCTIVITY</a:t>
              </a:r>
              <a:endParaRPr/>
            </a:p>
          </p:txBody>
        </p:sp>
        <p:cxnSp>
          <p:nvCxnSpPr>
            <p:cNvPr id="704" name="Google Shape;704;p33"/>
            <p:cNvCxnSpPr/>
            <p:nvPr/>
          </p:nvCxnSpPr>
          <p:spPr>
            <a:xfrm>
              <a:off x="8449197" y="5200205"/>
              <a:ext cx="0" cy="154781"/>
            </a:xfrm>
            <a:prstGeom prst="straightConnector1">
              <a:avLst/>
            </a:prstGeom>
            <a:noFill/>
            <a:ln w="28575" cap="flat" cmpd="sng">
              <a:solidFill>
                <a:schemeClr val="lt1"/>
              </a:solidFill>
              <a:prstDash val="solid"/>
              <a:round/>
              <a:headEnd type="none" w="sm" len="sm"/>
              <a:tailEnd type="triangle" w="med" len="med"/>
            </a:ln>
          </p:spPr>
        </p:cxnSp>
        <p:cxnSp>
          <p:nvCxnSpPr>
            <p:cNvPr id="705" name="Google Shape;705;p33"/>
            <p:cNvCxnSpPr/>
            <p:nvPr/>
          </p:nvCxnSpPr>
          <p:spPr>
            <a:xfrm>
              <a:off x="11444999" y="5114611"/>
              <a:ext cx="0" cy="154781"/>
            </a:xfrm>
            <a:prstGeom prst="straightConnector1">
              <a:avLst/>
            </a:prstGeom>
            <a:noFill/>
            <a:ln w="28575" cap="flat" cmpd="sng">
              <a:solidFill>
                <a:schemeClr val="lt1"/>
              </a:solidFill>
              <a:prstDash val="solid"/>
              <a:round/>
              <a:headEnd type="none" w="sm" len="sm"/>
              <a:tailEnd type="triangle" w="med" len="med"/>
            </a:ln>
          </p:spPr>
        </p:cxnSp>
        <p:cxnSp>
          <p:nvCxnSpPr>
            <p:cNvPr id="706" name="Google Shape;706;p33"/>
            <p:cNvCxnSpPr>
              <a:stCxn id="703" idx="0"/>
            </p:cNvCxnSpPr>
            <p:nvPr/>
          </p:nvCxnSpPr>
          <p:spPr>
            <a:xfrm rot="10800000">
              <a:off x="10252306" y="5428022"/>
              <a:ext cx="444000" cy="132300"/>
            </a:xfrm>
            <a:prstGeom prst="straightConnector1">
              <a:avLst/>
            </a:prstGeom>
            <a:noFill/>
            <a:ln w="28575" cap="flat" cmpd="sng">
              <a:solidFill>
                <a:schemeClr val="lt1"/>
              </a:solidFill>
              <a:prstDash val="solid"/>
              <a:round/>
              <a:headEnd type="none" w="sm" len="sm"/>
              <a:tailEnd type="triangle" w="med" len="med"/>
            </a:ln>
          </p:spPr>
        </p:cxnSp>
        <p:sp>
          <p:nvSpPr>
            <p:cNvPr id="707" name="Google Shape;707;p33"/>
            <p:cNvSpPr txBox="1"/>
            <p:nvPr/>
          </p:nvSpPr>
          <p:spPr>
            <a:xfrm>
              <a:off x="8075239" y="3806259"/>
              <a:ext cx="308546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4 m boom to hold coils a precise distance apart</a:t>
              </a:r>
              <a:endParaRPr/>
            </a:p>
          </p:txBody>
        </p:sp>
        <p:cxnSp>
          <p:nvCxnSpPr>
            <p:cNvPr id="708" name="Google Shape;708;p33"/>
            <p:cNvCxnSpPr/>
            <p:nvPr/>
          </p:nvCxnSpPr>
          <p:spPr>
            <a:xfrm flipH="1">
              <a:off x="9231682" y="4337052"/>
              <a:ext cx="377454" cy="1032668"/>
            </a:xfrm>
            <a:prstGeom prst="straightConnector1">
              <a:avLst/>
            </a:prstGeom>
            <a:noFill/>
            <a:ln w="22225" cap="flat" cmpd="sng">
              <a:solidFill>
                <a:schemeClr val="lt1"/>
              </a:solidFill>
              <a:prstDash val="solid"/>
              <a:round/>
              <a:headEnd type="none" w="sm" len="sm"/>
              <a:tailEnd type="triangle" w="med" len="med"/>
            </a:ln>
          </p:spPr>
        </p:cxnSp>
      </p:grpSp>
      <p:sp>
        <p:nvSpPr>
          <p:cNvPr id="709" name="Google Shape;709;p33"/>
          <p:cNvSpPr/>
          <p:nvPr/>
        </p:nvSpPr>
        <p:spPr>
          <a:xfrm>
            <a:off x="8117143" y="5899548"/>
            <a:ext cx="381498" cy="393177"/>
          </a:xfrm>
          <a:prstGeom prst="star5">
            <a:avLst>
              <a:gd name="adj" fmla="val 19098"/>
              <a:gd name="hf" fmla="val 105146"/>
              <a:gd name="vf" fmla="val 110557"/>
            </a:avLst>
          </a:prstGeom>
          <a:solidFill>
            <a:srgbClr val="C0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10" name="Google Shape;710;p33"/>
          <p:cNvPicPr preferRelativeResize="0"/>
          <p:nvPr/>
        </p:nvPicPr>
        <p:blipFill rotWithShape="1">
          <a:blip r:embed="rId7">
            <a:alphaModFix/>
          </a:blip>
          <a:srcRect/>
          <a:stretch/>
        </p:blipFill>
        <p:spPr>
          <a:xfrm>
            <a:off x="11430000" y="6096000"/>
            <a:ext cx="609600" cy="609600"/>
          </a:xfrm>
          <a:prstGeom prst="rect">
            <a:avLst/>
          </a:prstGeom>
          <a:noFill/>
          <a:ln>
            <a:noFill/>
          </a:ln>
        </p:spPr>
      </p:pic>
      <p:sp>
        <p:nvSpPr>
          <p:cNvPr id="711" name="Google Shape;711;p33"/>
          <p:cNvSpPr txBox="1"/>
          <p:nvPr/>
        </p:nvSpPr>
        <p:spPr>
          <a:xfrm>
            <a:off x="1450630" y="3843861"/>
            <a:ext cx="4713386" cy="2512547"/>
          </a:xfrm>
          <a:prstGeom prst="rect">
            <a:avLst/>
          </a:prstGeom>
          <a:blipFill rotWithShape="1">
            <a:blip r:embed="rId8">
              <a:alphaModFix/>
            </a:blip>
            <a:stretch>
              <a:fillRect l="-3104" t="-31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10"/>
                                        </p:tgtEl>
                                        <p:attrNameLst>
                                          <p:attrName>style.visibility</p:attrName>
                                        </p:attrNameLst>
                                      </p:cBhvr>
                                      <p:to>
                                        <p:strVal val="visible"/>
                                      </p:to>
                                    </p:set>
                                    <p:animEffect transition="in" filter="fade">
                                      <p:cBhvr>
                                        <p:cTn id="7" dur="1"/>
                                        <p:tgtEl>
                                          <p:spTgt spid="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34"/>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Multi-coil frequency domain EM systems</a:t>
            </a:r>
            <a:endParaRPr/>
          </a:p>
        </p:txBody>
      </p:sp>
      <p:sp>
        <p:nvSpPr>
          <p:cNvPr id="718" name="Google Shape;718;p34"/>
          <p:cNvSpPr txBox="1">
            <a:spLocks noGrp="1"/>
          </p:cNvSpPr>
          <p:nvPr>
            <p:ph type="body" idx="1"/>
          </p:nvPr>
        </p:nvSpPr>
        <p:spPr>
          <a:xfrm>
            <a:off x="338137" y="1953872"/>
            <a:ext cx="4125237" cy="4533900"/>
          </a:xfrm>
          <a:prstGeom prst="rect">
            <a:avLst/>
          </a:prstGeom>
          <a:noFill/>
          <a:ln>
            <a:noFill/>
          </a:ln>
        </p:spPr>
        <p:txBody>
          <a:bodyPr spcFirstLastPara="1" wrap="square" lIns="91425" tIns="45700" rIns="91425" bIns="45700" anchor="t" anchorCtr="0">
            <a:noAutofit/>
          </a:bodyPr>
          <a:lstStyle/>
          <a:p>
            <a:pPr marL="457189" lvl="0" indent="-457189" algn="l" rtl="0">
              <a:spcBef>
                <a:spcPts val="0"/>
              </a:spcBef>
              <a:spcAft>
                <a:spcPts val="0"/>
              </a:spcAft>
              <a:buClr>
                <a:srgbClr val="5F5F5F"/>
              </a:buClr>
              <a:buSzPts val="2400"/>
              <a:buFont typeface="Arial"/>
              <a:buChar char="•"/>
            </a:pPr>
            <a:r>
              <a:rPr lang="en-US" sz="2400"/>
              <a:t>Multiple coils, offsets provide a range of sensing depths</a:t>
            </a:r>
            <a:endParaRPr/>
          </a:p>
          <a:p>
            <a:pPr marL="457189" lvl="0" indent="-304789" algn="l" rtl="0">
              <a:spcBef>
                <a:spcPts val="480"/>
              </a:spcBef>
              <a:spcAft>
                <a:spcPts val="0"/>
              </a:spcAft>
              <a:buClr>
                <a:srgbClr val="5F5F5F"/>
              </a:buClr>
              <a:buSzPts val="2400"/>
              <a:buFont typeface="Arial"/>
              <a:buNone/>
            </a:pPr>
            <a:endParaRPr sz="2400"/>
          </a:p>
          <a:p>
            <a:pPr marL="457189" lvl="0" indent="-457189" algn="l" rtl="0">
              <a:spcBef>
                <a:spcPts val="480"/>
              </a:spcBef>
              <a:spcAft>
                <a:spcPts val="0"/>
              </a:spcAft>
              <a:buClr>
                <a:srgbClr val="5F5F5F"/>
              </a:buClr>
              <a:buSzPts val="2400"/>
              <a:buFont typeface="Arial"/>
              <a:buChar char="•"/>
            </a:pPr>
            <a:r>
              <a:rPr lang="en-US" sz="2400"/>
              <a:t>These multiple measurements can be used to ‘invert’ datasets for conductivities of different layers of the Earth </a:t>
            </a:r>
            <a:endParaRPr/>
          </a:p>
        </p:txBody>
      </p:sp>
      <p:grpSp>
        <p:nvGrpSpPr>
          <p:cNvPr id="719" name="Google Shape;719;p34"/>
          <p:cNvGrpSpPr/>
          <p:nvPr/>
        </p:nvGrpSpPr>
        <p:grpSpPr>
          <a:xfrm>
            <a:off x="4734837" y="1368467"/>
            <a:ext cx="7285972" cy="5464479"/>
            <a:chOff x="4734837" y="1368467"/>
            <a:chExt cx="7285972" cy="5464479"/>
          </a:xfrm>
        </p:grpSpPr>
        <p:grpSp>
          <p:nvGrpSpPr>
            <p:cNvPr id="720" name="Google Shape;720;p34"/>
            <p:cNvGrpSpPr/>
            <p:nvPr/>
          </p:nvGrpSpPr>
          <p:grpSpPr>
            <a:xfrm>
              <a:off x="4734837" y="1368467"/>
              <a:ext cx="7285972" cy="5464479"/>
              <a:chOff x="2254685" y="1130473"/>
              <a:chExt cx="7285972" cy="5464479"/>
            </a:xfrm>
          </p:grpSpPr>
          <p:pic>
            <p:nvPicPr>
              <p:cNvPr id="721" name="Google Shape;721;p34"/>
              <p:cNvPicPr preferRelativeResize="0"/>
              <p:nvPr/>
            </p:nvPicPr>
            <p:blipFill rotWithShape="1">
              <a:blip r:embed="rId3">
                <a:alphaModFix/>
              </a:blip>
              <a:srcRect/>
              <a:stretch/>
            </p:blipFill>
            <p:spPr>
              <a:xfrm>
                <a:off x="2254685" y="1130473"/>
                <a:ext cx="7285972" cy="5464479"/>
              </a:xfrm>
              <a:prstGeom prst="rect">
                <a:avLst/>
              </a:prstGeom>
              <a:noFill/>
              <a:ln>
                <a:noFill/>
              </a:ln>
            </p:spPr>
          </p:pic>
          <p:sp>
            <p:nvSpPr>
              <p:cNvPr id="722" name="Google Shape;722;p34"/>
              <p:cNvSpPr/>
              <p:nvPr/>
            </p:nvSpPr>
            <p:spPr>
              <a:xfrm>
                <a:off x="8668011" y="4514066"/>
                <a:ext cx="305405" cy="263652"/>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3" name="Google Shape;723;p34"/>
              <p:cNvSpPr/>
              <p:nvPr/>
            </p:nvSpPr>
            <p:spPr>
              <a:xfrm>
                <a:off x="7380049" y="4398967"/>
                <a:ext cx="305405" cy="263652"/>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4" name="Google Shape;724;p34"/>
              <p:cNvSpPr/>
              <p:nvPr/>
            </p:nvSpPr>
            <p:spPr>
              <a:xfrm>
                <a:off x="4869054" y="4141637"/>
                <a:ext cx="305405" cy="263652"/>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5" name="Google Shape;725;p34"/>
              <p:cNvSpPr/>
              <p:nvPr/>
            </p:nvSpPr>
            <p:spPr>
              <a:xfrm>
                <a:off x="3849666" y="4034863"/>
                <a:ext cx="305405" cy="263652"/>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6" name="Google Shape;726;p34"/>
              <p:cNvSpPr/>
              <p:nvPr/>
            </p:nvSpPr>
            <p:spPr>
              <a:xfrm>
                <a:off x="5509968" y="4218881"/>
                <a:ext cx="305405" cy="263652"/>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7" name="Google Shape;727;p34"/>
              <p:cNvSpPr/>
              <p:nvPr/>
            </p:nvSpPr>
            <p:spPr>
              <a:xfrm>
                <a:off x="6637619" y="4312461"/>
                <a:ext cx="305405" cy="263652"/>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728" name="Google Shape;728;p34"/>
              <p:cNvCxnSpPr/>
              <p:nvPr/>
            </p:nvCxnSpPr>
            <p:spPr>
              <a:xfrm>
                <a:off x="4002368" y="4166689"/>
                <a:ext cx="1722788" cy="1749921"/>
              </a:xfrm>
              <a:prstGeom prst="straightConnector1">
                <a:avLst/>
              </a:prstGeom>
              <a:noFill/>
              <a:ln w="19050" cap="flat" cmpd="sng">
                <a:solidFill>
                  <a:schemeClr val="lt1"/>
                </a:solidFill>
                <a:prstDash val="solid"/>
                <a:round/>
                <a:headEnd type="none" w="sm" len="sm"/>
                <a:tailEnd type="none" w="sm" len="sm"/>
              </a:ln>
            </p:spPr>
          </p:cxnSp>
          <p:cxnSp>
            <p:nvCxnSpPr>
              <p:cNvPr id="729" name="Google Shape;729;p34"/>
              <p:cNvCxnSpPr/>
              <p:nvPr/>
            </p:nvCxnSpPr>
            <p:spPr>
              <a:xfrm flipH="1">
                <a:off x="5897671" y="4645892"/>
                <a:ext cx="2923042" cy="1312322"/>
              </a:xfrm>
              <a:prstGeom prst="straightConnector1">
                <a:avLst/>
              </a:prstGeom>
              <a:noFill/>
              <a:ln w="19050" cap="flat" cmpd="sng">
                <a:solidFill>
                  <a:schemeClr val="lt1"/>
                </a:solidFill>
                <a:prstDash val="solid"/>
                <a:round/>
                <a:headEnd type="none" w="sm" len="sm"/>
                <a:tailEnd type="none" w="sm" len="sm"/>
              </a:ln>
            </p:spPr>
          </p:cxnSp>
          <p:cxnSp>
            <p:nvCxnSpPr>
              <p:cNvPr id="730" name="Google Shape;730;p34"/>
              <p:cNvCxnSpPr>
                <a:stCxn id="724" idx="7"/>
              </p:cNvCxnSpPr>
              <p:nvPr/>
            </p:nvCxnSpPr>
            <p:spPr>
              <a:xfrm rot="10800000" flipH="1">
                <a:off x="5129733" y="2805348"/>
                <a:ext cx="780600" cy="1374900"/>
              </a:xfrm>
              <a:prstGeom prst="straightConnector1">
                <a:avLst/>
              </a:prstGeom>
              <a:noFill/>
              <a:ln w="19050" cap="flat" cmpd="sng">
                <a:solidFill>
                  <a:schemeClr val="lt1"/>
                </a:solidFill>
                <a:prstDash val="solid"/>
                <a:round/>
                <a:headEnd type="none" w="sm" len="sm"/>
                <a:tailEnd type="none" w="sm" len="sm"/>
              </a:ln>
            </p:spPr>
          </p:cxnSp>
          <p:cxnSp>
            <p:nvCxnSpPr>
              <p:cNvPr id="731" name="Google Shape;731;p34"/>
              <p:cNvCxnSpPr/>
              <p:nvPr/>
            </p:nvCxnSpPr>
            <p:spPr>
              <a:xfrm rot="10800000">
                <a:off x="6386339" y="2830797"/>
                <a:ext cx="1130150" cy="1630706"/>
              </a:xfrm>
              <a:prstGeom prst="straightConnector1">
                <a:avLst/>
              </a:prstGeom>
              <a:noFill/>
              <a:ln w="19050" cap="flat" cmpd="sng">
                <a:solidFill>
                  <a:schemeClr val="lt1"/>
                </a:solidFill>
                <a:prstDash val="solid"/>
                <a:round/>
                <a:headEnd type="none" w="sm" len="sm"/>
                <a:tailEnd type="none" w="sm" len="sm"/>
              </a:ln>
            </p:spPr>
          </p:cxnSp>
          <p:cxnSp>
            <p:nvCxnSpPr>
              <p:cNvPr id="732" name="Google Shape;732;p34"/>
              <p:cNvCxnSpPr/>
              <p:nvPr/>
            </p:nvCxnSpPr>
            <p:spPr>
              <a:xfrm rot="10800000">
                <a:off x="5681433" y="4422093"/>
                <a:ext cx="316702" cy="729616"/>
              </a:xfrm>
              <a:prstGeom prst="straightConnector1">
                <a:avLst/>
              </a:prstGeom>
              <a:noFill/>
              <a:ln w="19050" cap="flat" cmpd="sng">
                <a:solidFill>
                  <a:schemeClr val="lt1"/>
                </a:solidFill>
                <a:prstDash val="solid"/>
                <a:round/>
                <a:headEnd type="none" w="sm" len="sm"/>
                <a:tailEnd type="none" w="sm" len="sm"/>
              </a:ln>
            </p:spPr>
          </p:cxnSp>
          <p:cxnSp>
            <p:nvCxnSpPr>
              <p:cNvPr id="733" name="Google Shape;733;p34"/>
              <p:cNvCxnSpPr>
                <a:endCxn id="727" idx="3"/>
              </p:cNvCxnSpPr>
              <p:nvPr/>
            </p:nvCxnSpPr>
            <p:spPr>
              <a:xfrm rot="10800000" flipH="1">
                <a:off x="6211345" y="4537502"/>
                <a:ext cx="471000" cy="539700"/>
              </a:xfrm>
              <a:prstGeom prst="straightConnector1">
                <a:avLst/>
              </a:prstGeom>
              <a:noFill/>
              <a:ln w="19050" cap="flat" cmpd="sng">
                <a:solidFill>
                  <a:schemeClr val="lt1"/>
                </a:solidFill>
                <a:prstDash val="solid"/>
                <a:round/>
                <a:headEnd type="none" w="sm" len="sm"/>
                <a:tailEnd type="none" w="sm" len="sm"/>
              </a:ln>
            </p:spPr>
          </p:cxnSp>
          <p:sp>
            <p:nvSpPr>
              <p:cNvPr id="734" name="Google Shape;734;p34"/>
              <p:cNvSpPr txBox="1"/>
              <p:nvPr/>
            </p:nvSpPr>
            <p:spPr>
              <a:xfrm>
                <a:off x="5169273" y="6073313"/>
                <a:ext cx="135165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4 m coil set</a:t>
                </a:r>
                <a:endParaRPr/>
              </a:p>
            </p:txBody>
          </p:sp>
          <p:sp>
            <p:nvSpPr>
              <p:cNvPr id="735" name="Google Shape;735;p34"/>
              <p:cNvSpPr txBox="1"/>
              <p:nvPr/>
            </p:nvSpPr>
            <p:spPr>
              <a:xfrm>
                <a:off x="5420174" y="2329639"/>
                <a:ext cx="135165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2 m coil set</a:t>
                </a:r>
                <a:endParaRPr/>
              </a:p>
            </p:txBody>
          </p:sp>
          <p:sp>
            <p:nvSpPr>
              <p:cNvPr id="736" name="Google Shape;736;p34"/>
              <p:cNvSpPr txBox="1"/>
              <p:nvPr/>
            </p:nvSpPr>
            <p:spPr>
              <a:xfrm>
                <a:off x="5445025" y="4984333"/>
                <a:ext cx="135165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1 m coil set</a:t>
                </a:r>
                <a:endParaRPr/>
              </a:p>
            </p:txBody>
          </p:sp>
        </p:grpSp>
        <p:sp>
          <p:nvSpPr>
            <p:cNvPr id="737" name="Google Shape;737;p34"/>
            <p:cNvSpPr txBox="1"/>
            <p:nvPr/>
          </p:nvSpPr>
          <p:spPr>
            <a:xfrm>
              <a:off x="4879136" y="1465610"/>
              <a:ext cx="49295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Dualem 421-S sensor used in Harrier Meadow</a:t>
              </a:r>
              <a:endParaRPr/>
            </a:p>
          </p:txBody>
        </p:sp>
      </p:grpSp>
      <p:pic>
        <p:nvPicPr>
          <p:cNvPr id="738" name="Google Shape;738;p34"/>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739" name="Google Shape;739;p34"/>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39"/>
                                        </p:tgtEl>
                                        <p:attrNameLst>
                                          <p:attrName>style.visibility</p:attrName>
                                        </p:attrNameLst>
                                      </p:cBhvr>
                                      <p:to>
                                        <p:strVal val="visible"/>
                                      </p:to>
                                    </p:set>
                                    <p:animEffect transition="in" filter="fade">
                                      <p:cBhvr>
                                        <p:cTn id="7" dur="1"/>
                                        <p:tgtEl>
                                          <p:spTgt spid="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35"/>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Dualem 421-S surveying in Harrier Meadow</a:t>
            </a:r>
            <a:endParaRPr/>
          </a:p>
        </p:txBody>
      </p:sp>
      <p:pic>
        <p:nvPicPr>
          <p:cNvPr id="745" name="Google Shape;745;p35"/>
          <p:cNvPicPr preferRelativeResize="0"/>
          <p:nvPr/>
        </p:nvPicPr>
        <p:blipFill rotWithShape="1">
          <a:blip r:embed="rId3">
            <a:alphaModFix/>
          </a:blip>
          <a:srcRect l="1781" t="26667" r="-1781" b="22557"/>
          <a:stretch/>
        </p:blipFill>
        <p:spPr>
          <a:xfrm>
            <a:off x="1436318" y="2265122"/>
            <a:ext cx="9144000" cy="3482236"/>
          </a:xfrm>
          <a:prstGeom prst="rect">
            <a:avLst/>
          </a:prstGeom>
          <a:noFill/>
          <a:ln>
            <a:noFill/>
          </a:ln>
        </p:spPr>
      </p:pic>
      <p:pic>
        <p:nvPicPr>
          <p:cNvPr id="746" name="Google Shape;746;p35"/>
          <p:cNvPicPr preferRelativeResize="0"/>
          <p:nvPr/>
        </p:nvPicPr>
        <p:blipFill rotWithShape="1">
          <a:blip r:embed="rId4">
            <a:alphaModFix/>
          </a:blip>
          <a:srcRect/>
          <a:stretch/>
        </p:blipFill>
        <p:spPr>
          <a:xfrm>
            <a:off x="5323562" y="32211"/>
            <a:ext cx="6784931" cy="508869"/>
          </a:xfrm>
          <a:prstGeom prst="rect">
            <a:avLst/>
          </a:prstGeom>
          <a:noFill/>
          <a:ln>
            <a:noFill/>
          </a:ln>
        </p:spPr>
      </p:pic>
      <p:pic>
        <p:nvPicPr>
          <p:cNvPr id="747" name="Google Shape;747;p35"/>
          <p:cNvPicPr preferRelativeResize="0"/>
          <p:nvPr/>
        </p:nvPicPr>
        <p:blipFill rotWithShape="1">
          <a:blip r:embed="rId5">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47"/>
                                        </p:tgtEl>
                                        <p:attrNameLst>
                                          <p:attrName>style.visibility</p:attrName>
                                        </p:attrNameLst>
                                      </p:cBhvr>
                                      <p:to>
                                        <p:strVal val="visible"/>
                                      </p:to>
                                    </p:set>
                                    <p:animEffect transition="in" filter="fade">
                                      <p:cBhvr>
                                        <p:cTn id="7" dur="1"/>
                                        <p:tgtEl>
                                          <p:spTgt spid="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ELECTRICAL RESISTIVITY</a:t>
            </a:r>
            <a:endParaRPr/>
          </a:p>
        </p:txBody>
      </p:sp>
      <p:sp>
        <p:nvSpPr>
          <p:cNvPr id="107" name="Google Shape;107;p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rgbClr val="5F5F5F"/>
              </a:buClr>
              <a:buSzPts val="2667"/>
              <a:buFont typeface="Arial"/>
              <a:buNone/>
            </a:pPr>
            <a:endParaRPr/>
          </a:p>
        </p:txBody>
      </p:sp>
      <p:pic>
        <p:nvPicPr>
          <p:cNvPr id="108" name="Google Shape;108;p4"/>
          <p:cNvPicPr preferRelativeResize="0"/>
          <p:nvPr/>
        </p:nvPicPr>
        <p:blipFill rotWithShape="1">
          <a:blip r:embed="rId3">
            <a:alphaModFix/>
          </a:blip>
          <a:srcRect/>
          <a:stretch/>
        </p:blipFill>
        <p:spPr>
          <a:xfrm>
            <a:off x="5323562" y="32211"/>
            <a:ext cx="6784931" cy="508869"/>
          </a:xfrm>
          <a:prstGeom prst="rect">
            <a:avLst/>
          </a:prstGeom>
          <a:noFill/>
          <a:ln>
            <a:noFill/>
          </a:ln>
        </p:spPr>
      </p:pic>
      <p:sp>
        <p:nvSpPr>
          <p:cNvPr id="109" name="Google Shape;109;p4"/>
          <p:cNvSpPr txBox="1"/>
          <p:nvPr/>
        </p:nvSpPr>
        <p:spPr>
          <a:xfrm>
            <a:off x="3562066" y="1705970"/>
            <a:ext cx="2487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 </a:t>
            </a:r>
            <a:endParaRPr/>
          </a:p>
        </p:txBody>
      </p:sp>
      <p:pic>
        <p:nvPicPr>
          <p:cNvPr id="110" name="Google Shape;110;p4"/>
          <p:cNvPicPr preferRelativeResize="0"/>
          <p:nvPr/>
        </p:nvPicPr>
        <p:blipFill rotWithShape="1">
          <a:blip r:embed="rId4">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Ohm’s Law</a:t>
            </a:r>
            <a:endParaRPr/>
          </a:p>
        </p:txBody>
      </p:sp>
      <p:pic>
        <p:nvPicPr>
          <p:cNvPr id="117" name="Google Shape;117;p5"/>
          <p:cNvPicPr preferRelativeResize="0"/>
          <p:nvPr/>
        </p:nvPicPr>
        <p:blipFill rotWithShape="1">
          <a:blip r:embed="rId3">
            <a:alphaModFix/>
          </a:blip>
          <a:srcRect/>
          <a:stretch/>
        </p:blipFill>
        <p:spPr>
          <a:xfrm>
            <a:off x="1501063" y="5117391"/>
            <a:ext cx="2038350" cy="711200"/>
          </a:xfrm>
          <a:prstGeom prst="rect">
            <a:avLst/>
          </a:prstGeom>
          <a:noFill/>
          <a:ln>
            <a:noFill/>
          </a:ln>
        </p:spPr>
      </p:pic>
      <p:sp>
        <p:nvSpPr>
          <p:cNvPr id="118" name="Google Shape;118;p5"/>
          <p:cNvSpPr/>
          <p:nvPr/>
        </p:nvSpPr>
        <p:spPr>
          <a:xfrm>
            <a:off x="3086100" y="2442575"/>
            <a:ext cx="12192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19" name="Google Shape;119;p5"/>
          <p:cNvPicPr preferRelativeResize="0"/>
          <p:nvPr/>
        </p:nvPicPr>
        <p:blipFill rotWithShape="1">
          <a:blip r:embed="rId4">
            <a:alphaModFix/>
          </a:blip>
          <a:srcRect/>
          <a:stretch/>
        </p:blipFill>
        <p:spPr>
          <a:xfrm>
            <a:off x="3330784" y="2071564"/>
            <a:ext cx="897177" cy="710265"/>
          </a:xfrm>
          <a:prstGeom prst="rect">
            <a:avLst/>
          </a:prstGeom>
          <a:noFill/>
          <a:ln>
            <a:noFill/>
          </a:ln>
        </p:spPr>
      </p:pic>
      <p:sp>
        <p:nvSpPr>
          <p:cNvPr id="120" name="Google Shape;120;p5"/>
          <p:cNvSpPr txBox="1"/>
          <p:nvPr/>
        </p:nvSpPr>
        <p:spPr>
          <a:xfrm>
            <a:off x="220237" y="3369774"/>
            <a:ext cx="534805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Relationship between resistivity (intrinsic property) and resistance ( what we measure) for one-dimensional current flow:</a:t>
            </a:r>
            <a:endParaRPr/>
          </a:p>
        </p:txBody>
      </p:sp>
      <p:sp>
        <p:nvSpPr>
          <p:cNvPr id="121" name="Google Shape;121;p5"/>
          <p:cNvSpPr txBox="1"/>
          <p:nvPr/>
        </p:nvSpPr>
        <p:spPr>
          <a:xfrm>
            <a:off x="4736140" y="1954048"/>
            <a:ext cx="2719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Voltage difference (volts)</a:t>
            </a:r>
            <a:endParaRPr/>
          </a:p>
        </p:txBody>
      </p:sp>
      <p:sp>
        <p:nvSpPr>
          <p:cNvPr id="122" name="Google Shape;122;p5"/>
          <p:cNvSpPr txBox="1"/>
          <p:nvPr/>
        </p:nvSpPr>
        <p:spPr>
          <a:xfrm>
            <a:off x="367990" y="2155299"/>
            <a:ext cx="251863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Current flowing (amps)</a:t>
            </a:r>
            <a:endParaRPr/>
          </a:p>
        </p:txBody>
      </p:sp>
      <p:sp>
        <p:nvSpPr>
          <p:cNvPr id="123" name="Google Shape;123;p5"/>
          <p:cNvSpPr txBox="1"/>
          <p:nvPr/>
        </p:nvSpPr>
        <p:spPr>
          <a:xfrm>
            <a:off x="4736140" y="2560190"/>
            <a:ext cx="29418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Resistance exerted (ohms)</a:t>
            </a:r>
            <a:endParaRPr/>
          </a:p>
        </p:txBody>
      </p:sp>
      <p:sp>
        <p:nvSpPr>
          <p:cNvPr id="124" name="Google Shape;124;p5"/>
          <p:cNvSpPr txBox="1"/>
          <p:nvPr/>
        </p:nvSpPr>
        <p:spPr>
          <a:xfrm>
            <a:off x="810582" y="6145856"/>
            <a:ext cx="178766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Units of Ohm m</a:t>
            </a:r>
            <a:endParaRPr/>
          </a:p>
        </p:txBody>
      </p:sp>
      <p:grpSp>
        <p:nvGrpSpPr>
          <p:cNvPr id="125" name="Google Shape;125;p5"/>
          <p:cNvGrpSpPr/>
          <p:nvPr/>
        </p:nvGrpSpPr>
        <p:grpSpPr>
          <a:xfrm>
            <a:off x="8092147" y="1564761"/>
            <a:ext cx="3662144" cy="4902687"/>
            <a:chOff x="7900015" y="1345712"/>
            <a:chExt cx="3662144" cy="4902687"/>
          </a:xfrm>
        </p:grpSpPr>
        <p:pic>
          <p:nvPicPr>
            <p:cNvPr id="126" name="Google Shape;126;p5"/>
            <p:cNvPicPr preferRelativeResize="0"/>
            <p:nvPr/>
          </p:nvPicPr>
          <p:blipFill rotWithShape="1">
            <a:blip r:embed="rId5">
              <a:alphaModFix/>
            </a:blip>
            <a:srcRect l="206" t="49223" r="52954" b="-477"/>
            <a:stretch/>
          </p:blipFill>
          <p:spPr>
            <a:xfrm>
              <a:off x="7900015" y="1345712"/>
              <a:ext cx="3662144" cy="4902687"/>
            </a:xfrm>
            <a:prstGeom prst="rect">
              <a:avLst/>
            </a:prstGeom>
            <a:noFill/>
            <a:ln>
              <a:noFill/>
            </a:ln>
          </p:spPr>
        </p:pic>
        <p:sp>
          <p:nvSpPr>
            <p:cNvPr id="127" name="Google Shape;127;p5"/>
            <p:cNvSpPr/>
            <p:nvPr/>
          </p:nvSpPr>
          <p:spPr>
            <a:xfrm>
              <a:off x="7900015" y="1578279"/>
              <a:ext cx="630210" cy="699613"/>
            </a:xfrm>
            <a:prstGeom prst="ellipse">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cxnSp>
        <p:nvCxnSpPr>
          <p:cNvPr id="128" name="Google Shape;128;p5"/>
          <p:cNvCxnSpPr>
            <a:stCxn id="122" idx="3"/>
          </p:cNvCxnSpPr>
          <p:nvPr/>
        </p:nvCxnSpPr>
        <p:spPr>
          <a:xfrm>
            <a:off x="2886628" y="2339965"/>
            <a:ext cx="423900" cy="102600"/>
          </a:xfrm>
          <a:prstGeom prst="straightConnector1">
            <a:avLst/>
          </a:prstGeom>
          <a:noFill/>
          <a:ln w="9525" cap="flat" cmpd="sng">
            <a:solidFill>
              <a:schemeClr val="dk1"/>
            </a:solidFill>
            <a:prstDash val="solid"/>
            <a:round/>
            <a:headEnd type="none" w="sm" len="sm"/>
            <a:tailEnd type="triangle" w="med" len="med"/>
          </a:ln>
        </p:spPr>
      </p:cxnSp>
      <p:cxnSp>
        <p:nvCxnSpPr>
          <p:cNvPr id="129" name="Google Shape;129;p5"/>
          <p:cNvCxnSpPr/>
          <p:nvPr/>
        </p:nvCxnSpPr>
        <p:spPr>
          <a:xfrm flipH="1">
            <a:off x="4248202" y="2188451"/>
            <a:ext cx="467697" cy="17314"/>
          </a:xfrm>
          <a:prstGeom prst="straightConnector1">
            <a:avLst/>
          </a:prstGeom>
          <a:noFill/>
          <a:ln w="9525" cap="flat" cmpd="sng">
            <a:solidFill>
              <a:schemeClr val="dk1"/>
            </a:solidFill>
            <a:prstDash val="solid"/>
            <a:round/>
            <a:headEnd type="none" w="sm" len="sm"/>
            <a:tailEnd type="triangle" w="med" len="med"/>
          </a:ln>
        </p:spPr>
      </p:cxnSp>
      <p:cxnSp>
        <p:nvCxnSpPr>
          <p:cNvPr id="130" name="Google Shape;130;p5"/>
          <p:cNvCxnSpPr/>
          <p:nvPr/>
        </p:nvCxnSpPr>
        <p:spPr>
          <a:xfrm rot="10800000">
            <a:off x="4227961" y="2679386"/>
            <a:ext cx="487939" cy="50824"/>
          </a:xfrm>
          <a:prstGeom prst="straightConnector1">
            <a:avLst/>
          </a:prstGeom>
          <a:noFill/>
          <a:ln w="9525" cap="flat" cmpd="sng">
            <a:solidFill>
              <a:schemeClr val="dk1"/>
            </a:solidFill>
            <a:prstDash val="solid"/>
            <a:round/>
            <a:headEnd type="none" w="sm" len="sm"/>
            <a:tailEnd type="triangle" w="med" len="med"/>
          </a:ln>
        </p:spPr>
      </p:cxnSp>
      <p:cxnSp>
        <p:nvCxnSpPr>
          <p:cNvPr id="131" name="Google Shape;131;p5"/>
          <p:cNvCxnSpPr/>
          <p:nvPr/>
        </p:nvCxnSpPr>
        <p:spPr>
          <a:xfrm rot="10800000">
            <a:off x="1616943" y="5799572"/>
            <a:ext cx="1" cy="346284"/>
          </a:xfrm>
          <a:prstGeom prst="straightConnector1">
            <a:avLst/>
          </a:prstGeom>
          <a:noFill/>
          <a:ln w="9525" cap="flat" cmpd="sng">
            <a:solidFill>
              <a:schemeClr val="dk1"/>
            </a:solidFill>
            <a:prstDash val="solid"/>
            <a:round/>
            <a:headEnd type="none" w="sm" len="sm"/>
            <a:tailEnd type="triangle" w="med" len="med"/>
          </a:ln>
        </p:spPr>
      </p:cxnSp>
      <p:pic>
        <p:nvPicPr>
          <p:cNvPr id="132" name="Google Shape;132;p5"/>
          <p:cNvPicPr preferRelativeResize="0"/>
          <p:nvPr/>
        </p:nvPicPr>
        <p:blipFill rotWithShape="1">
          <a:blip r:embed="rId6">
            <a:alphaModFix/>
          </a:blip>
          <a:srcRect/>
          <a:stretch/>
        </p:blipFill>
        <p:spPr>
          <a:xfrm>
            <a:off x="5323562" y="32211"/>
            <a:ext cx="6784931" cy="508869"/>
          </a:xfrm>
          <a:prstGeom prst="rect">
            <a:avLst/>
          </a:prstGeom>
          <a:noFill/>
          <a:ln>
            <a:noFill/>
          </a:ln>
        </p:spPr>
      </p:pic>
      <p:sp>
        <p:nvSpPr>
          <p:cNvPr id="133" name="Google Shape;133;p5"/>
          <p:cNvSpPr txBox="1"/>
          <p:nvPr/>
        </p:nvSpPr>
        <p:spPr>
          <a:xfrm>
            <a:off x="8159339" y="1405380"/>
            <a:ext cx="379869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One-dimensional (1D) current flow in a column</a:t>
            </a:r>
            <a:endParaRPr/>
          </a:p>
        </p:txBody>
      </p:sp>
      <p:sp>
        <p:nvSpPr>
          <p:cNvPr id="134" name="Google Shape;134;p5"/>
          <p:cNvSpPr/>
          <p:nvPr/>
        </p:nvSpPr>
        <p:spPr>
          <a:xfrm>
            <a:off x="191069" y="1831065"/>
            <a:ext cx="7656394" cy="1222672"/>
          </a:xfrm>
          <a:prstGeom prst="rect">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5" name="Google Shape;135;p5"/>
          <p:cNvSpPr txBox="1"/>
          <p:nvPr/>
        </p:nvSpPr>
        <p:spPr>
          <a:xfrm>
            <a:off x="382873" y="4609141"/>
            <a:ext cx="153118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Units of Ohm</a:t>
            </a:r>
            <a:endParaRPr/>
          </a:p>
        </p:txBody>
      </p:sp>
      <p:sp>
        <p:nvSpPr>
          <p:cNvPr id="136" name="Google Shape;136;p5"/>
          <p:cNvSpPr txBox="1"/>
          <p:nvPr/>
        </p:nvSpPr>
        <p:spPr>
          <a:xfrm>
            <a:off x="2009969" y="4435209"/>
            <a:ext cx="12234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Units of m</a:t>
            </a:r>
            <a:endParaRPr/>
          </a:p>
        </p:txBody>
      </p:sp>
      <p:cxnSp>
        <p:nvCxnSpPr>
          <p:cNvPr id="137" name="Google Shape;137;p5"/>
          <p:cNvCxnSpPr/>
          <p:nvPr/>
        </p:nvCxnSpPr>
        <p:spPr>
          <a:xfrm>
            <a:off x="1223917" y="4912116"/>
            <a:ext cx="786052" cy="410549"/>
          </a:xfrm>
          <a:prstGeom prst="straightConnector1">
            <a:avLst/>
          </a:prstGeom>
          <a:noFill/>
          <a:ln w="9525" cap="flat" cmpd="sng">
            <a:solidFill>
              <a:schemeClr val="dk1"/>
            </a:solidFill>
            <a:prstDash val="solid"/>
            <a:round/>
            <a:headEnd type="none" w="sm" len="sm"/>
            <a:tailEnd type="triangle" w="med" len="med"/>
          </a:ln>
        </p:spPr>
      </p:cxnSp>
      <p:cxnSp>
        <p:nvCxnSpPr>
          <p:cNvPr id="138" name="Google Shape;138;p5"/>
          <p:cNvCxnSpPr/>
          <p:nvPr/>
        </p:nvCxnSpPr>
        <p:spPr>
          <a:xfrm flipH="1">
            <a:off x="2460842" y="4751374"/>
            <a:ext cx="137409" cy="571291"/>
          </a:xfrm>
          <a:prstGeom prst="straightConnector1">
            <a:avLst/>
          </a:prstGeom>
          <a:noFill/>
          <a:ln w="9525" cap="flat" cmpd="sng">
            <a:solidFill>
              <a:schemeClr val="dk1"/>
            </a:solidFill>
            <a:prstDash val="solid"/>
            <a:round/>
            <a:headEnd type="none" w="sm" len="sm"/>
            <a:tailEnd type="triangle" w="med" len="med"/>
          </a:ln>
        </p:spPr>
      </p:cxnSp>
      <p:sp>
        <p:nvSpPr>
          <p:cNvPr id="139" name="Google Shape;139;p5"/>
          <p:cNvSpPr txBox="1"/>
          <p:nvPr/>
        </p:nvSpPr>
        <p:spPr>
          <a:xfrm>
            <a:off x="5240025" y="4415425"/>
            <a:ext cx="306560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For the specific case of 1D current flow</a:t>
            </a:r>
            <a:r>
              <a:rPr lang="en-US" sz="1800">
                <a:solidFill>
                  <a:schemeClr val="dk1"/>
                </a:solidFill>
                <a:latin typeface="Arial"/>
                <a:ea typeface="Arial"/>
                <a:cs typeface="Arial"/>
                <a:sym typeface="Arial"/>
              </a:rPr>
              <a:t>:</a:t>
            </a:r>
            <a:endParaRPr/>
          </a:p>
        </p:txBody>
      </p:sp>
      <p:pic>
        <p:nvPicPr>
          <p:cNvPr id="140" name="Google Shape;140;p5"/>
          <p:cNvPicPr preferRelativeResize="0"/>
          <p:nvPr/>
        </p:nvPicPr>
        <p:blipFill rotWithShape="1">
          <a:blip r:embed="rId7">
            <a:alphaModFix/>
          </a:blip>
          <a:srcRect/>
          <a:stretch/>
        </p:blipFill>
        <p:spPr>
          <a:xfrm>
            <a:off x="6169678" y="5239205"/>
            <a:ext cx="2370421" cy="1548375"/>
          </a:xfrm>
          <a:prstGeom prst="rect">
            <a:avLst/>
          </a:prstGeom>
          <a:noFill/>
          <a:ln>
            <a:noFill/>
          </a:ln>
        </p:spPr>
      </p:pic>
      <p:sp>
        <p:nvSpPr>
          <p:cNvPr id="141" name="Google Shape;141;p5"/>
          <p:cNvSpPr/>
          <p:nvPr/>
        </p:nvSpPr>
        <p:spPr>
          <a:xfrm>
            <a:off x="177421" y="3302758"/>
            <a:ext cx="5431810" cy="3302759"/>
          </a:xfrm>
          <a:custGeom>
            <a:avLst/>
            <a:gdLst/>
            <a:ahLst/>
            <a:cxnLst/>
            <a:rect l="l" t="t" r="r" b="b"/>
            <a:pathLst>
              <a:path w="5431810" h="3302759" extrusionOk="0">
                <a:moveTo>
                  <a:pt x="1" y="0"/>
                </a:moveTo>
                <a:lnTo>
                  <a:pt x="5431810" y="0"/>
                </a:lnTo>
                <a:cubicBezTo>
                  <a:pt x="5431810" y="300251"/>
                  <a:pt x="5431809" y="586856"/>
                  <a:pt x="5431809" y="887107"/>
                </a:cubicBezTo>
                <a:lnTo>
                  <a:pt x="3630306" y="900752"/>
                </a:lnTo>
                <a:lnTo>
                  <a:pt x="3643953" y="3302758"/>
                </a:lnTo>
                <a:lnTo>
                  <a:pt x="0" y="3302759"/>
                </a:lnTo>
                <a:cubicBezTo>
                  <a:pt x="0" y="2201839"/>
                  <a:pt x="1" y="1100920"/>
                  <a:pt x="1" y="0"/>
                </a:cubicBezTo>
                <a:close/>
              </a:path>
            </a:pathLst>
          </a:custGeom>
          <a:noFill/>
          <a:ln w="2857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2" name="Google Shape;142;p5"/>
          <p:cNvPicPr preferRelativeResize="0"/>
          <p:nvPr/>
        </p:nvPicPr>
        <p:blipFill rotWithShape="1">
          <a:blip r:embed="rId8">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1"/>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Injection of electrical current into the earth</a:t>
            </a:r>
            <a:endParaRPr/>
          </a:p>
        </p:txBody>
      </p:sp>
      <p:pic>
        <p:nvPicPr>
          <p:cNvPr id="149" name="Google Shape;149;p6" descr="A close up of a logo&#10;&#10;Description automatically generated"/>
          <p:cNvPicPr preferRelativeResize="0"/>
          <p:nvPr/>
        </p:nvPicPr>
        <p:blipFill rotWithShape="1">
          <a:blip r:embed="rId3">
            <a:alphaModFix/>
          </a:blip>
          <a:srcRect/>
          <a:stretch/>
        </p:blipFill>
        <p:spPr>
          <a:xfrm>
            <a:off x="4206949" y="1599907"/>
            <a:ext cx="7260336" cy="4523232"/>
          </a:xfrm>
          <a:prstGeom prst="rect">
            <a:avLst/>
          </a:prstGeom>
          <a:noFill/>
          <a:ln>
            <a:noFill/>
          </a:ln>
        </p:spPr>
      </p:pic>
      <p:pic>
        <p:nvPicPr>
          <p:cNvPr id="150" name="Google Shape;150;p6" descr="A picture containing photo, text, grass, sign&#10;&#10;Description automatically generated"/>
          <p:cNvPicPr preferRelativeResize="0"/>
          <p:nvPr/>
        </p:nvPicPr>
        <p:blipFill rotWithShape="1">
          <a:blip r:embed="rId4">
            <a:alphaModFix/>
          </a:blip>
          <a:srcRect l="60071" t="3124" r="2182" b="47063"/>
          <a:stretch/>
        </p:blipFill>
        <p:spPr>
          <a:xfrm>
            <a:off x="974326" y="3279730"/>
            <a:ext cx="2166439" cy="2154477"/>
          </a:xfrm>
          <a:prstGeom prst="rect">
            <a:avLst/>
          </a:prstGeom>
          <a:noFill/>
          <a:ln>
            <a:noFill/>
          </a:ln>
        </p:spPr>
      </p:pic>
      <p:sp>
        <p:nvSpPr>
          <p:cNvPr id="151" name="Google Shape;151;p6"/>
          <p:cNvSpPr txBox="1"/>
          <p:nvPr/>
        </p:nvSpPr>
        <p:spPr>
          <a:xfrm>
            <a:off x="1503249" y="5656637"/>
            <a:ext cx="179190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‘point’ electrode</a:t>
            </a:r>
            <a:endParaRPr/>
          </a:p>
        </p:txBody>
      </p:sp>
      <p:sp>
        <p:nvSpPr>
          <p:cNvPr id="152" name="Google Shape;152;p6"/>
          <p:cNvSpPr txBox="1"/>
          <p:nvPr/>
        </p:nvSpPr>
        <p:spPr>
          <a:xfrm>
            <a:off x="974327" y="2517732"/>
            <a:ext cx="259559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cable (transmits current and returns voltages)</a:t>
            </a:r>
            <a:endParaRPr/>
          </a:p>
        </p:txBody>
      </p:sp>
      <p:pic>
        <p:nvPicPr>
          <p:cNvPr id="153" name="Google Shape;153;p6"/>
          <p:cNvPicPr preferRelativeResize="0"/>
          <p:nvPr/>
        </p:nvPicPr>
        <p:blipFill rotWithShape="1">
          <a:blip r:embed="rId5">
            <a:alphaModFix/>
          </a:blip>
          <a:srcRect/>
          <a:stretch/>
        </p:blipFill>
        <p:spPr>
          <a:xfrm>
            <a:off x="5323562" y="32211"/>
            <a:ext cx="6784931" cy="508869"/>
          </a:xfrm>
          <a:prstGeom prst="rect">
            <a:avLst/>
          </a:prstGeom>
          <a:noFill/>
          <a:ln>
            <a:noFill/>
          </a:ln>
        </p:spPr>
      </p:pic>
      <p:pic>
        <p:nvPicPr>
          <p:cNvPr id="154" name="Google Shape;154;p6"/>
          <p:cNvPicPr preferRelativeResize="0"/>
          <p:nvPr/>
        </p:nvPicPr>
        <p:blipFill rotWithShape="1">
          <a:blip r:embed="rId6">
            <a:alphaModFix/>
          </a:blip>
          <a:srcRect/>
          <a:stretch/>
        </p:blipFill>
        <p:spPr>
          <a:xfrm>
            <a:off x="11430000" y="6096000"/>
            <a:ext cx="609600" cy="609600"/>
          </a:xfrm>
          <a:prstGeom prst="rect">
            <a:avLst/>
          </a:prstGeom>
          <a:noFill/>
          <a:ln>
            <a:noFill/>
          </a:ln>
        </p:spPr>
      </p:pic>
      <p:sp>
        <p:nvSpPr>
          <p:cNvPr id="155" name="Google Shape;155;p6"/>
          <p:cNvSpPr txBox="1"/>
          <p:nvPr/>
        </p:nvSpPr>
        <p:spPr>
          <a:xfrm>
            <a:off x="6414790" y="6400800"/>
            <a:ext cx="562481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Source: Binley and Slater, 2020, </a:t>
            </a:r>
            <a:r>
              <a:rPr lang="en-US" sz="1200" i="1">
                <a:solidFill>
                  <a:schemeClr val="dk1"/>
                </a:solidFill>
                <a:latin typeface="Arial"/>
                <a:ea typeface="Arial"/>
                <a:cs typeface="Arial"/>
                <a:sym typeface="Arial"/>
              </a:rPr>
              <a:t>Resistivity and induced polarization: theory and</a:t>
            </a:r>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applications to the near-surface Earth,</a:t>
            </a:r>
            <a:r>
              <a:rPr lang="en-US" sz="1200">
                <a:solidFill>
                  <a:schemeClr val="dk1"/>
                </a:solidFill>
                <a:latin typeface="Arial"/>
                <a:ea typeface="Arial"/>
                <a:cs typeface="Arial"/>
                <a:sym typeface="Arial"/>
              </a:rPr>
              <a:t> In Press</a:t>
            </a:r>
            <a:r>
              <a:rPr lang="en-US" sz="1200" i="1">
                <a:solidFill>
                  <a:schemeClr val="dk1"/>
                </a:solidFill>
                <a:latin typeface="Arial"/>
                <a:ea typeface="Arial"/>
                <a:cs typeface="Arial"/>
                <a:sym typeface="Arial"/>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1"/>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7"/>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Electrical resistivity imaging</a:t>
            </a:r>
            <a:endParaRPr/>
          </a:p>
        </p:txBody>
      </p:sp>
      <p:pic>
        <p:nvPicPr>
          <p:cNvPr id="161" name="Google Shape;161;p7" descr="A close up of a map&#10;&#10;Description automatically generated"/>
          <p:cNvPicPr preferRelativeResize="0">
            <a:picLocks noGrp="1"/>
          </p:cNvPicPr>
          <p:nvPr>
            <p:ph type="body" idx="1"/>
          </p:nvPr>
        </p:nvPicPr>
        <p:blipFill rotWithShape="1">
          <a:blip r:embed="rId3">
            <a:alphaModFix/>
          </a:blip>
          <a:srcRect/>
          <a:stretch/>
        </p:blipFill>
        <p:spPr>
          <a:xfrm>
            <a:off x="1170661" y="1641336"/>
            <a:ext cx="9346668" cy="4734411"/>
          </a:xfrm>
          <a:prstGeom prst="rect">
            <a:avLst/>
          </a:prstGeom>
          <a:noFill/>
          <a:ln>
            <a:noFill/>
          </a:ln>
        </p:spPr>
      </p:pic>
      <p:pic>
        <p:nvPicPr>
          <p:cNvPr id="162" name="Google Shape;162;p7"/>
          <p:cNvPicPr preferRelativeResize="0"/>
          <p:nvPr/>
        </p:nvPicPr>
        <p:blipFill rotWithShape="1">
          <a:blip r:embed="rId4">
            <a:alphaModFix/>
          </a:blip>
          <a:srcRect/>
          <a:stretch/>
        </p:blipFill>
        <p:spPr>
          <a:xfrm>
            <a:off x="5323562" y="32211"/>
            <a:ext cx="6784931" cy="508869"/>
          </a:xfrm>
          <a:prstGeom prst="rect">
            <a:avLst/>
          </a:prstGeom>
          <a:noFill/>
          <a:ln>
            <a:noFill/>
          </a:ln>
        </p:spPr>
      </p:pic>
      <p:sp>
        <p:nvSpPr>
          <p:cNvPr id="163" name="Google Shape;163;p7"/>
          <p:cNvSpPr/>
          <p:nvPr/>
        </p:nvSpPr>
        <p:spPr>
          <a:xfrm>
            <a:off x="8229600" y="4096011"/>
            <a:ext cx="400833" cy="388307"/>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4" name="Google Shape;164;p7"/>
          <p:cNvSpPr/>
          <p:nvPr/>
        </p:nvSpPr>
        <p:spPr>
          <a:xfrm>
            <a:off x="8569893" y="3559483"/>
            <a:ext cx="317735" cy="307809"/>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5" name="Google Shape;165;p7"/>
          <p:cNvSpPr/>
          <p:nvPr/>
        </p:nvSpPr>
        <p:spPr>
          <a:xfrm>
            <a:off x="8797452" y="3185791"/>
            <a:ext cx="285963" cy="277028"/>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 name="Google Shape;166;p7"/>
          <p:cNvSpPr txBox="1"/>
          <p:nvPr/>
        </p:nvSpPr>
        <p:spPr>
          <a:xfrm>
            <a:off x="9447754" y="3561606"/>
            <a:ext cx="101021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Arial"/>
                <a:ea typeface="Arial"/>
                <a:cs typeface="Arial"/>
                <a:sym typeface="Arial"/>
              </a:rPr>
              <a:t>electrodes</a:t>
            </a:r>
            <a:endParaRPr/>
          </a:p>
        </p:txBody>
      </p:sp>
      <p:cxnSp>
        <p:nvCxnSpPr>
          <p:cNvPr id="167" name="Google Shape;167;p7"/>
          <p:cNvCxnSpPr>
            <a:stCxn id="166" idx="1"/>
            <a:endCxn id="165" idx="6"/>
          </p:cNvCxnSpPr>
          <p:nvPr/>
        </p:nvCxnSpPr>
        <p:spPr>
          <a:xfrm rot="10800000">
            <a:off x="9083554" y="3324295"/>
            <a:ext cx="364200" cy="391200"/>
          </a:xfrm>
          <a:prstGeom prst="straightConnector1">
            <a:avLst/>
          </a:prstGeom>
          <a:noFill/>
          <a:ln w="9525" cap="flat" cmpd="sng">
            <a:solidFill>
              <a:schemeClr val="lt1"/>
            </a:solidFill>
            <a:prstDash val="solid"/>
            <a:round/>
            <a:headEnd type="none" w="sm" len="sm"/>
            <a:tailEnd type="triangle" w="med" len="med"/>
          </a:ln>
        </p:spPr>
      </p:cxnSp>
      <p:cxnSp>
        <p:nvCxnSpPr>
          <p:cNvPr id="168" name="Google Shape;168;p7"/>
          <p:cNvCxnSpPr>
            <a:stCxn id="166" idx="1"/>
          </p:cNvCxnSpPr>
          <p:nvPr/>
        </p:nvCxnSpPr>
        <p:spPr>
          <a:xfrm rot="10800000">
            <a:off x="8797354" y="3713395"/>
            <a:ext cx="650400" cy="2100"/>
          </a:xfrm>
          <a:prstGeom prst="straightConnector1">
            <a:avLst/>
          </a:prstGeom>
          <a:noFill/>
          <a:ln w="9525" cap="flat" cmpd="sng">
            <a:solidFill>
              <a:schemeClr val="lt1"/>
            </a:solidFill>
            <a:prstDash val="solid"/>
            <a:round/>
            <a:headEnd type="none" w="sm" len="sm"/>
            <a:tailEnd type="triangle" w="med" len="med"/>
          </a:ln>
        </p:spPr>
      </p:cxnSp>
      <p:cxnSp>
        <p:nvCxnSpPr>
          <p:cNvPr id="169" name="Google Shape;169;p7"/>
          <p:cNvCxnSpPr>
            <a:stCxn id="166" idx="1"/>
            <a:endCxn id="163" idx="6"/>
          </p:cNvCxnSpPr>
          <p:nvPr/>
        </p:nvCxnSpPr>
        <p:spPr>
          <a:xfrm flipH="1">
            <a:off x="8630554" y="3715495"/>
            <a:ext cx="817200" cy="574800"/>
          </a:xfrm>
          <a:prstGeom prst="straightConnector1">
            <a:avLst/>
          </a:prstGeom>
          <a:noFill/>
          <a:ln w="9525" cap="flat" cmpd="sng">
            <a:solidFill>
              <a:schemeClr val="lt1"/>
            </a:solidFill>
            <a:prstDash val="solid"/>
            <a:round/>
            <a:headEnd type="none" w="sm" len="sm"/>
            <a:tailEnd type="triangle" w="med" len="med"/>
          </a:ln>
        </p:spPr>
      </p:cxnSp>
      <p:pic>
        <p:nvPicPr>
          <p:cNvPr id="170" name="Google Shape;170;p7"/>
          <p:cNvPicPr preferRelativeResize="0"/>
          <p:nvPr/>
        </p:nvPicPr>
        <p:blipFill rotWithShape="1">
          <a:blip r:embed="rId5">
            <a:alphaModFix/>
          </a:blip>
          <a:srcRect/>
          <a:stretch/>
        </p:blipFill>
        <p:spPr>
          <a:xfrm>
            <a:off x="11430000" y="6096000"/>
            <a:ext cx="609600" cy="609600"/>
          </a:xfrm>
          <a:prstGeom prst="rect">
            <a:avLst/>
          </a:prstGeom>
          <a:noFill/>
          <a:ln>
            <a:noFill/>
          </a:ln>
        </p:spPr>
      </p:pic>
      <p:sp>
        <p:nvSpPr>
          <p:cNvPr id="171" name="Google Shape;171;p7"/>
          <p:cNvSpPr txBox="1"/>
          <p:nvPr/>
        </p:nvSpPr>
        <p:spPr>
          <a:xfrm>
            <a:off x="6414790" y="6351033"/>
            <a:ext cx="562481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Source: Binley and Slater, 2020, </a:t>
            </a:r>
            <a:r>
              <a:rPr lang="en-US" sz="1200" i="1">
                <a:solidFill>
                  <a:schemeClr val="dk1"/>
                </a:solidFill>
                <a:latin typeface="Arial"/>
                <a:ea typeface="Arial"/>
                <a:cs typeface="Arial"/>
                <a:sym typeface="Arial"/>
              </a:rPr>
              <a:t>Resistivity and induced polarization: theory and</a:t>
            </a:r>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applications to the near-surface Earth,</a:t>
            </a:r>
            <a:r>
              <a:rPr lang="en-US" sz="1200">
                <a:solidFill>
                  <a:schemeClr val="dk1"/>
                </a:solidFill>
                <a:latin typeface="Arial"/>
                <a:ea typeface="Arial"/>
                <a:cs typeface="Arial"/>
                <a:sym typeface="Arial"/>
              </a:rPr>
              <a:t> In Press</a:t>
            </a:r>
            <a:r>
              <a:rPr lang="en-US" sz="1200" i="1">
                <a:solidFill>
                  <a:schemeClr val="dk1"/>
                </a:solidFill>
                <a:latin typeface="Arial"/>
                <a:ea typeface="Arial"/>
                <a:cs typeface="Arial"/>
                <a:sym typeface="Arial"/>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1"/>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8"/>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Transfer resistances and apparent resistivity</a:t>
            </a:r>
            <a:endParaRPr/>
          </a:p>
        </p:txBody>
      </p:sp>
      <p:pic>
        <p:nvPicPr>
          <p:cNvPr id="178" name="Google Shape;178;p8"/>
          <p:cNvPicPr preferRelativeResize="0"/>
          <p:nvPr/>
        </p:nvPicPr>
        <p:blipFill rotWithShape="1">
          <a:blip r:embed="rId3">
            <a:alphaModFix/>
          </a:blip>
          <a:srcRect t="21961" r="50000"/>
          <a:stretch/>
        </p:blipFill>
        <p:spPr>
          <a:xfrm>
            <a:off x="1086300" y="2861591"/>
            <a:ext cx="3970337" cy="2449136"/>
          </a:xfrm>
          <a:prstGeom prst="rect">
            <a:avLst/>
          </a:prstGeom>
          <a:noFill/>
          <a:ln>
            <a:noFill/>
          </a:ln>
        </p:spPr>
      </p:pic>
      <p:sp>
        <p:nvSpPr>
          <p:cNvPr id="179" name="Google Shape;179;p8"/>
          <p:cNvSpPr/>
          <p:nvPr/>
        </p:nvSpPr>
        <p:spPr>
          <a:xfrm>
            <a:off x="6476569" y="3043352"/>
            <a:ext cx="2396329" cy="535468"/>
          </a:xfrm>
          <a:prstGeom prst="rect">
            <a:avLst/>
          </a:prstGeom>
          <a:blipFill rotWithShape="1">
            <a:blip r:embed="rId4">
              <a:alphaModFix/>
            </a:blip>
            <a:stretch>
              <a:fillRect/>
            </a:stretch>
          </a:blip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180" name="Google Shape;180;p8"/>
          <p:cNvSpPr/>
          <p:nvPr/>
        </p:nvSpPr>
        <p:spPr>
          <a:xfrm>
            <a:off x="6631231" y="4579537"/>
            <a:ext cx="3122393" cy="842795"/>
          </a:xfrm>
          <a:prstGeom prst="rect">
            <a:avLst/>
          </a:prstGeom>
          <a:blipFill rotWithShape="1">
            <a:blip r:embed="rId5">
              <a:alphaModFix/>
            </a:blip>
            <a:stretch>
              <a:fillRect/>
            </a:stretch>
          </a:blip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181" name="Google Shape;181;p8"/>
          <p:cNvSpPr txBox="1"/>
          <p:nvPr/>
        </p:nvSpPr>
        <p:spPr>
          <a:xfrm>
            <a:off x="4131957" y="1753983"/>
            <a:ext cx="737365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Apparent</a:t>
            </a:r>
            <a:r>
              <a:rPr lang="en-US" sz="1800">
                <a:solidFill>
                  <a:schemeClr val="dk1"/>
                </a:solidFill>
                <a:latin typeface="Arial"/>
                <a:ea typeface="Arial"/>
                <a:cs typeface="Arial"/>
                <a:sym typeface="Arial"/>
              </a:rPr>
              <a:t> resistivity:  </a:t>
            </a:r>
            <a:r>
              <a:rPr lang="en-US" sz="1800" i="1">
                <a:solidFill>
                  <a:schemeClr val="dk1"/>
                </a:solidFill>
                <a:latin typeface="Arial"/>
                <a:ea typeface="Arial"/>
                <a:cs typeface="Arial"/>
                <a:sym typeface="Arial"/>
              </a:rPr>
              <a:t>the resistivity of a homogenous subsurface that the measured voltage and current are equivalent to</a:t>
            </a:r>
            <a:endParaRPr/>
          </a:p>
        </p:txBody>
      </p:sp>
      <p:sp>
        <p:nvSpPr>
          <p:cNvPr id="182" name="Google Shape;182;p8"/>
          <p:cNvSpPr txBox="1"/>
          <p:nvPr/>
        </p:nvSpPr>
        <p:spPr>
          <a:xfrm>
            <a:off x="6476569" y="3939626"/>
            <a:ext cx="18902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Geometric factor</a:t>
            </a:r>
            <a:endParaRPr/>
          </a:p>
        </p:txBody>
      </p:sp>
      <p:sp>
        <p:nvSpPr>
          <p:cNvPr id="183" name="Google Shape;183;p8"/>
          <p:cNvSpPr/>
          <p:nvPr/>
        </p:nvSpPr>
        <p:spPr>
          <a:xfrm>
            <a:off x="1315233" y="4530684"/>
            <a:ext cx="1089764" cy="588723"/>
          </a:xfrm>
          <a:custGeom>
            <a:avLst/>
            <a:gdLst/>
            <a:ahLst/>
            <a:cxnLst/>
            <a:rect l="l" t="t" r="r" b="b"/>
            <a:pathLst>
              <a:path w="1089764" h="588723" extrusionOk="0">
                <a:moveTo>
                  <a:pt x="388307" y="12526"/>
                </a:moveTo>
                <a:lnTo>
                  <a:pt x="388307" y="12526"/>
                </a:lnTo>
                <a:cubicBezTo>
                  <a:pt x="534409" y="25808"/>
                  <a:pt x="479975" y="25052"/>
                  <a:pt x="551145" y="25052"/>
                </a:cubicBezTo>
                <a:lnTo>
                  <a:pt x="801666" y="75156"/>
                </a:lnTo>
                <a:lnTo>
                  <a:pt x="914400" y="237995"/>
                </a:lnTo>
                <a:lnTo>
                  <a:pt x="1089764" y="450937"/>
                </a:lnTo>
                <a:lnTo>
                  <a:pt x="1052186" y="475989"/>
                </a:lnTo>
                <a:lnTo>
                  <a:pt x="901874" y="588723"/>
                </a:lnTo>
                <a:lnTo>
                  <a:pt x="137786" y="563671"/>
                </a:lnTo>
                <a:lnTo>
                  <a:pt x="0" y="288099"/>
                </a:lnTo>
                <a:lnTo>
                  <a:pt x="100208" y="0"/>
                </a:lnTo>
                <a:lnTo>
                  <a:pt x="313151" y="200417"/>
                </a:lnTo>
                <a:lnTo>
                  <a:pt x="450937" y="12526"/>
                </a:lnTo>
              </a:path>
            </a:pathLst>
          </a:custGeom>
          <a:solidFill>
            <a:srgbClr val="BFBFBF"/>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4" name="Google Shape;184;p8"/>
          <p:cNvSpPr/>
          <p:nvPr/>
        </p:nvSpPr>
        <p:spPr>
          <a:xfrm>
            <a:off x="3231715" y="4430476"/>
            <a:ext cx="1139869" cy="538619"/>
          </a:xfrm>
          <a:custGeom>
            <a:avLst/>
            <a:gdLst/>
            <a:ahLst/>
            <a:cxnLst/>
            <a:rect l="l" t="t" r="r" b="b"/>
            <a:pathLst>
              <a:path w="1139869" h="538619" extrusionOk="0">
                <a:moveTo>
                  <a:pt x="0" y="413359"/>
                </a:moveTo>
                <a:lnTo>
                  <a:pt x="438411" y="313151"/>
                </a:lnTo>
                <a:lnTo>
                  <a:pt x="889348" y="538619"/>
                </a:lnTo>
                <a:lnTo>
                  <a:pt x="1077238" y="425885"/>
                </a:lnTo>
                <a:lnTo>
                  <a:pt x="1139869" y="125260"/>
                </a:lnTo>
                <a:lnTo>
                  <a:pt x="801666" y="0"/>
                </a:lnTo>
                <a:lnTo>
                  <a:pt x="651354" y="62630"/>
                </a:lnTo>
                <a:lnTo>
                  <a:pt x="551145" y="137786"/>
                </a:lnTo>
                <a:lnTo>
                  <a:pt x="137786" y="137786"/>
                </a:lnTo>
                <a:lnTo>
                  <a:pt x="0" y="413359"/>
                </a:lnTo>
                <a:close/>
              </a:path>
            </a:pathLst>
          </a:cu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5" name="Google Shape;185;p8"/>
          <p:cNvSpPr/>
          <p:nvPr/>
        </p:nvSpPr>
        <p:spPr>
          <a:xfrm>
            <a:off x="2106623" y="4761116"/>
            <a:ext cx="1624194" cy="369332"/>
          </a:xfrm>
          <a:prstGeom prst="rect">
            <a:avLst/>
          </a:prstGeom>
          <a:blipFill rotWithShape="1">
            <a:blip r:embed="rId6">
              <a:alphaModFix/>
            </a:blip>
            <a:stretch>
              <a:fillRect b="-819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186" name="Google Shape;186;p8"/>
          <p:cNvSpPr/>
          <p:nvPr/>
        </p:nvSpPr>
        <p:spPr>
          <a:xfrm>
            <a:off x="1012212" y="4599763"/>
            <a:ext cx="1624194" cy="369332"/>
          </a:xfrm>
          <a:prstGeom prst="rect">
            <a:avLst/>
          </a:prstGeom>
          <a:blipFill rotWithShape="1">
            <a:blip r:embed="rId7">
              <a:alphaModFix/>
            </a:blip>
            <a:stretch>
              <a:fillRect b="-833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187" name="Google Shape;187;p8"/>
          <p:cNvSpPr/>
          <p:nvPr/>
        </p:nvSpPr>
        <p:spPr>
          <a:xfrm>
            <a:off x="3261247" y="4463879"/>
            <a:ext cx="1624194" cy="369332"/>
          </a:xfrm>
          <a:prstGeom prst="rect">
            <a:avLst/>
          </a:prstGeom>
          <a:blipFill rotWithShape="1">
            <a:blip r:embed="rId8">
              <a:alphaModFix/>
            </a:blip>
            <a:stretch>
              <a:fillRect b="-819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188" name="Google Shape;188;p8"/>
          <p:cNvSpPr/>
          <p:nvPr/>
        </p:nvSpPr>
        <p:spPr>
          <a:xfrm>
            <a:off x="250521" y="5934670"/>
            <a:ext cx="6388274" cy="923330"/>
          </a:xfrm>
          <a:prstGeom prst="rect">
            <a:avLst/>
          </a:prstGeom>
          <a:blipFill rotWithShape="1">
            <a:blip r:embed="rId9">
              <a:alphaModFix/>
            </a:blip>
            <a:stretch>
              <a:fillRect l="-763" t="-3974" r="-1718" b="-993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189" name="Google Shape;189;p8"/>
          <p:cNvSpPr txBox="1"/>
          <p:nvPr/>
        </p:nvSpPr>
        <p:spPr>
          <a:xfrm>
            <a:off x="9206631" y="3029823"/>
            <a:ext cx="283088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Transfer resistance with units of ohms</a:t>
            </a:r>
            <a:endParaRPr/>
          </a:p>
        </p:txBody>
      </p:sp>
      <p:pic>
        <p:nvPicPr>
          <p:cNvPr id="190" name="Google Shape;190;p8"/>
          <p:cNvPicPr preferRelativeResize="0"/>
          <p:nvPr/>
        </p:nvPicPr>
        <p:blipFill rotWithShape="1">
          <a:blip r:embed="rId10">
            <a:alphaModFix/>
          </a:blip>
          <a:srcRect/>
          <a:stretch/>
        </p:blipFill>
        <p:spPr>
          <a:xfrm>
            <a:off x="5323562" y="32211"/>
            <a:ext cx="6784931" cy="508869"/>
          </a:xfrm>
          <a:prstGeom prst="rect">
            <a:avLst/>
          </a:prstGeom>
          <a:noFill/>
          <a:ln>
            <a:noFill/>
          </a:ln>
        </p:spPr>
      </p:pic>
      <p:pic>
        <p:nvPicPr>
          <p:cNvPr id="191" name="Google Shape;191;p8"/>
          <p:cNvPicPr preferRelativeResize="0"/>
          <p:nvPr/>
        </p:nvPicPr>
        <p:blipFill rotWithShape="1">
          <a:blip r:embed="rId11">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1"/>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txBox="1">
            <a:spLocks noGrp="1"/>
          </p:cNvSpPr>
          <p:nvPr>
            <p:ph type="title"/>
          </p:nvPr>
        </p:nvSpPr>
        <p:spPr>
          <a:xfrm>
            <a:off x="609600" y="609601"/>
            <a:ext cx="10972800" cy="80803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Apparent resistivity</a:t>
            </a:r>
            <a:endParaRPr/>
          </a:p>
        </p:txBody>
      </p:sp>
      <p:pic>
        <p:nvPicPr>
          <p:cNvPr id="198" name="Google Shape;198;p9"/>
          <p:cNvPicPr preferRelativeResize="0"/>
          <p:nvPr/>
        </p:nvPicPr>
        <p:blipFill rotWithShape="1">
          <a:blip r:embed="rId3">
            <a:alphaModFix/>
          </a:blip>
          <a:srcRect t="21961" r="50000"/>
          <a:stretch/>
        </p:blipFill>
        <p:spPr>
          <a:xfrm>
            <a:off x="1086300" y="2861591"/>
            <a:ext cx="3970337" cy="2449136"/>
          </a:xfrm>
          <a:prstGeom prst="rect">
            <a:avLst/>
          </a:prstGeom>
          <a:noFill/>
          <a:ln>
            <a:noFill/>
          </a:ln>
        </p:spPr>
      </p:pic>
      <p:sp>
        <p:nvSpPr>
          <p:cNvPr id="199" name="Google Shape;199;p9"/>
          <p:cNvSpPr txBox="1"/>
          <p:nvPr/>
        </p:nvSpPr>
        <p:spPr>
          <a:xfrm>
            <a:off x="4131957" y="1753983"/>
            <a:ext cx="737365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Apparent</a:t>
            </a:r>
            <a:r>
              <a:rPr lang="en-US" sz="1800">
                <a:solidFill>
                  <a:schemeClr val="dk1"/>
                </a:solidFill>
                <a:latin typeface="Arial"/>
                <a:ea typeface="Arial"/>
                <a:cs typeface="Arial"/>
                <a:sym typeface="Arial"/>
              </a:rPr>
              <a:t> resistivity:  </a:t>
            </a:r>
            <a:r>
              <a:rPr lang="en-US" sz="1800" i="1">
                <a:solidFill>
                  <a:schemeClr val="dk1"/>
                </a:solidFill>
                <a:latin typeface="Arial"/>
                <a:ea typeface="Arial"/>
                <a:cs typeface="Arial"/>
                <a:sym typeface="Arial"/>
              </a:rPr>
              <a:t>the resistivity of a homogenous subsurface that the measured transfer resistance is equivalent to</a:t>
            </a:r>
            <a:endParaRPr/>
          </a:p>
        </p:txBody>
      </p:sp>
      <p:sp>
        <p:nvSpPr>
          <p:cNvPr id="200" name="Google Shape;200;p9"/>
          <p:cNvSpPr/>
          <p:nvPr/>
        </p:nvSpPr>
        <p:spPr>
          <a:xfrm>
            <a:off x="2106623" y="4761116"/>
            <a:ext cx="1624194" cy="369332"/>
          </a:xfrm>
          <a:prstGeom prst="rect">
            <a:avLst/>
          </a:prstGeom>
          <a:blipFill rotWithShape="1">
            <a:blip r:embed="rId4">
              <a:alphaModFix/>
            </a:blip>
            <a:stretch>
              <a:fillRect b="-819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201" name="Google Shape;201;p9"/>
          <p:cNvSpPr/>
          <p:nvPr/>
        </p:nvSpPr>
        <p:spPr>
          <a:xfrm>
            <a:off x="5194126" y="5126061"/>
            <a:ext cx="6388274" cy="369332"/>
          </a:xfrm>
          <a:prstGeom prst="rect">
            <a:avLst/>
          </a:prstGeom>
          <a:blipFill rotWithShape="1">
            <a:blip r:embed="rId5">
              <a:alphaModFix/>
            </a:blip>
            <a:stretch>
              <a:fillRect l="-763" t="-10000" b="-2666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pic>
        <p:nvPicPr>
          <p:cNvPr id="202" name="Google Shape;202;p9"/>
          <p:cNvPicPr preferRelativeResize="0"/>
          <p:nvPr/>
        </p:nvPicPr>
        <p:blipFill rotWithShape="1">
          <a:blip r:embed="rId6">
            <a:alphaModFix/>
          </a:blip>
          <a:srcRect/>
          <a:stretch/>
        </p:blipFill>
        <p:spPr>
          <a:xfrm>
            <a:off x="5323562" y="32211"/>
            <a:ext cx="6784931" cy="508869"/>
          </a:xfrm>
          <a:prstGeom prst="rect">
            <a:avLst/>
          </a:prstGeom>
          <a:noFill/>
          <a:ln>
            <a:noFill/>
          </a:ln>
        </p:spPr>
      </p:pic>
      <p:sp>
        <p:nvSpPr>
          <p:cNvPr id="203" name="Google Shape;203;p9"/>
          <p:cNvSpPr/>
          <p:nvPr/>
        </p:nvSpPr>
        <p:spPr>
          <a:xfrm>
            <a:off x="6852350" y="3227719"/>
            <a:ext cx="2396329" cy="535468"/>
          </a:xfrm>
          <a:prstGeom prst="rect">
            <a:avLst/>
          </a:prstGeom>
          <a:blipFill rotWithShape="1">
            <a:blip r:embed="rId7">
              <a:alphaModFix/>
            </a:blip>
            <a:stretch>
              <a:fillRect/>
            </a:stretch>
          </a:blip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rial"/>
                <a:ea typeface="Arial"/>
                <a:cs typeface="Arial"/>
                <a:sym typeface="Arial"/>
              </a:rPr>
              <a:t> </a:t>
            </a:r>
            <a:endParaRPr/>
          </a:p>
        </p:txBody>
      </p:sp>
      <p:sp>
        <p:nvSpPr>
          <p:cNvPr id="204" name="Google Shape;204;p9"/>
          <p:cNvSpPr txBox="1"/>
          <p:nvPr/>
        </p:nvSpPr>
        <p:spPr>
          <a:xfrm>
            <a:off x="998618" y="5402672"/>
            <a:ext cx="304448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 homogeneous subsurface</a:t>
            </a:r>
            <a:endParaRPr/>
          </a:p>
        </p:txBody>
      </p:sp>
      <p:pic>
        <p:nvPicPr>
          <p:cNvPr id="205" name="Google Shape;205;p9"/>
          <p:cNvPicPr preferRelativeResize="0"/>
          <p:nvPr/>
        </p:nvPicPr>
        <p:blipFill rotWithShape="1">
          <a:blip r:embed="rId8">
            <a:alphaModFix/>
          </a:blip>
          <a:srcRect/>
          <a:stretch/>
        </p:blipFill>
        <p:spPr>
          <a:xfrm>
            <a:off x="11430000" y="60960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U_template_UNW_4x3 standard">
  <a:themeElements>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1996</Words>
  <Application>Microsoft Macintosh PowerPoint</Application>
  <PresentationFormat>Widescreen</PresentationFormat>
  <Paragraphs>261</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Calibri</vt:lpstr>
      <vt:lpstr>Times New Roman</vt:lpstr>
      <vt:lpstr>Noto Sans Symbols</vt:lpstr>
      <vt:lpstr>Arial</vt:lpstr>
      <vt:lpstr>RU_template_UNW_4x3 standard</vt:lpstr>
      <vt:lpstr>A Short Tutorial on Geophysical Mapping Concepts with Resistivity and EM methods</vt:lpstr>
      <vt:lpstr>Introduction to the module</vt:lpstr>
      <vt:lpstr>Introduction to the module (continued)</vt:lpstr>
      <vt:lpstr>ELECTRICAL RESISTIVITY</vt:lpstr>
      <vt:lpstr>Ohm’s Law</vt:lpstr>
      <vt:lpstr>Injection of electrical current into the earth</vt:lpstr>
      <vt:lpstr>Electrical resistivity imaging</vt:lpstr>
      <vt:lpstr>Transfer resistances and apparent resistivity</vt:lpstr>
      <vt:lpstr>Apparent resistivity</vt:lpstr>
      <vt:lpstr>Standard electrode configurations</vt:lpstr>
      <vt:lpstr>Sensitivities of different array types</vt:lpstr>
      <vt:lpstr>Comparing electrode configurations</vt:lpstr>
      <vt:lpstr>Field challenges: contact resistances</vt:lpstr>
      <vt:lpstr>RESISTIVITY SURVEYS IN HARRIER MEADOW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ELECTROMAGNETIC (EM) CONDUCTIVITY MAPPING</vt:lpstr>
      <vt:lpstr>Basic concept</vt:lpstr>
      <vt:lpstr>Controlled-source, frequency domain, EM method:</vt:lpstr>
      <vt:lpstr>EM Basics 1:</vt:lpstr>
      <vt:lpstr>PowerPoint Presentation</vt:lpstr>
      <vt:lpstr>EM Basics 3:</vt:lpstr>
      <vt:lpstr>Controlled-source, frequency domain, EM method:</vt:lpstr>
      <vt:lpstr>Skin depth (δ):</vt:lpstr>
      <vt:lpstr>Horizontal loop (Slingram) method:</vt:lpstr>
      <vt:lpstr>Ground conductivity meters</vt:lpstr>
      <vt:lpstr>Multi-coil frequency domain EM systems</vt:lpstr>
      <vt:lpstr>Dualem 421-S surveying in Harrier Meadow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Chen Wang</dc:creator>
  <cp:lastModifiedBy>Gabrielle Troia</cp:lastModifiedBy>
  <cp:revision>1</cp:revision>
  <dcterms:created xsi:type="dcterms:W3CDTF">2018-02-02T03:41:54Z</dcterms:created>
  <dcterms:modified xsi:type="dcterms:W3CDTF">2026-08-10T13:43:29Z</dcterms:modified>
</cp:coreProperties>
</file>