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61" r:id="rId2"/>
    <p:sldId id="262" r:id="rId3"/>
    <p:sldId id="263" r:id="rId4"/>
    <p:sldId id="264" r:id="rId5"/>
    <p:sldId id="266" r:id="rId6"/>
    <p:sldId id="267" r:id="rId7"/>
    <p:sldId id="277" r:id="rId8"/>
    <p:sldId id="265" r:id="rId9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569E8733-DE8B-4EE4-B7B3-7424DB085E5B}">
          <p14:sldIdLst>
            <p14:sldId id="261"/>
          </p14:sldIdLst>
        </p14:section>
        <p14:section name="Untitled Section" id="{AF4EA707-5DFB-4A26-B220-68854141121F}">
          <p14:sldIdLst>
            <p14:sldId id="262"/>
            <p14:sldId id="263"/>
            <p14:sldId id="264"/>
            <p14:sldId id="266"/>
            <p14:sldId id="267"/>
            <p14:sldId id="277"/>
            <p14:sldId id="265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CCFF"/>
    <a:srgbClr val="808000"/>
    <a:srgbClr val="0000FF"/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35" autoAdjust="0"/>
    <p:restoredTop sz="94452" autoAdjust="0"/>
  </p:normalViewPr>
  <p:slideViewPr>
    <p:cSldViewPr snapToGrid="0">
      <p:cViewPr varScale="1">
        <p:scale>
          <a:sx n="120" d="100"/>
          <a:sy n="120" d="100"/>
        </p:scale>
        <p:origin x="824" y="17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26CA77-09BA-468B-90EB-BFC1FC513466}" type="datetimeFigureOut">
              <a:rPr lang="zh-CN" altLang="en-US" smtClean="0"/>
              <a:t>2026/8/7</a:t>
            </a:fld>
            <a:endParaRPr lang="zh-CN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FD86E-ADE7-4C43-96D5-95D2463A5C4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944652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CFD86E-ADE7-4C43-96D5-95D2463A5C48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768497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CFD86E-ADE7-4C43-96D5-95D2463A5C48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431911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7370" y="371475"/>
            <a:ext cx="3449564" cy="1163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altLang="zh-CN"/>
              <a:t>Click to edit Master subtitle style</a:t>
            </a:r>
            <a:endParaRPr lang="en-US" dirty="0"/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 altLang="zh-CN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15086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C16BE6-4C52-3148-9055-C92C4CEA5C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669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609601"/>
            <a:ext cx="2743200" cy="5448300"/>
          </a:xfrm>
        </p:spPr>
        <p:txBody>
          <a:bodyPr vert="eaVert"/>
          <a:lstStyle/>
          <a:p>
            <a:r>
              <a:rPr lang="en-US" altLang="zh-CN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609601"/>
            <a:ext cx="8026400" cy="5448300"/>
          </a:xfrm>
        </p:spPr>
        <p:txBody>
          <a:bodyPr vert="eaVert"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8FFF65-4BAA-854F-9940-1ECCFF72F3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3518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95EE99-6EBD-5C44-BBE9-586BD7F99A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8514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 altLang="zh-CN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/>
            </a:lvl1pPr>
            <a:lvl2pPr marL="609585" indent="0">
              <a:buNone/>
              <a:defRPr sz="2400"/>
            </a:lvl2pPr>
            <a:lvl3pPr marL="1219170" indent="0">
              <a:buNone/>
              <a:defRPr sz="2133"/>
            </a:lvl3pPr>
            <a:lvl4pPr marL="1828754" indent="0">
              <a:buNone/>
              <a:defRPr sz="1867"/>
            </a:lvl4pPr>
            <a:lvl5pPr marL="2438339" indent="0">
              <a:buNone/>
              <a:defRPr sz="1867"/>
            </a:lvl5pPr>
            <a:lvl6pPr marL="3047924" indent="0">
              <a:buNone/>
              <a:defRPr sz="1867"/>
            </a:lvl6pPr>
            <a:lvl7pPr marL="3657509" indent="0">
              <a:buNone/>
              <a:defRPr sz="1867"/>
            </a:lvl7pPr>
            <a:lvl8pPr marL="4267093" indent="0">
              <a:buNone/>
              <a:defRPr sz="1867"/>
            </a:lvl8pPr>
            <a:lvl9pPr marL="4876678" indent="0">
              <a:buNone/>
              <a:defRPr sz="1867"/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C178D3-8EA7-D243-8788-BD22F37DA1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48633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524001"/>
            <a:ext cx="5384800" cy="4533900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524001"/>
            <a:ext cx="5384800" cy="4533900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3888C8-DE63-6A4B-89F3-1CA87CF50B4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66008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41ACB6-45CB-9D4A-A96D-32557430BA3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45145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FAD794-CB22-B44E-8308-0AE2F0A959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39346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8BC21C-0162-AE46-B9F7-BF3E9C1786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8433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 altLang="zh-CN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1CB8A0-2537-2A4E-9B72-75DA6825B38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52239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 altLang="zh-CN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pPr lvl="0"/>
            <a:r>
              <a:rPr lang="en-US" altLang="zh-CN" noProof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57A2F6-0ABB-5240-B4BA-F99CE53A94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13398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tif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1378" y="86184"/>
            <a:ext cx="1461693" cy="51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609601"/>
            <a:ext cx="10972800" cy="808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/>
              <a:t>Click to edit Master title style</a:t>
            </a:r>
            <a:endParaRPr lang="en-US"/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524001"/>
            <a:ext cx="10972800" cy="453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867">
                <a:solidFill>
                  <a:srgbClr val="5F5F5F"/>
                </a:solidFill>
                <a:cs typeface="Geneva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642B53B-6571-FB48-ABFE-A8993810D33C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0" y="558801"/>
            <a:ext cx="12192000" cy="6351"/>
          </a:xfrm>
          <a:prstGeom prst="line">
            <a:avLst/>
          </a:prstGeom>
          <a:ln w="3175" cmpd="sng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8334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ヒラギノ角ゴ Pro W3" charset="0"/>
          <a:cs typeface="Geneva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  <a:ea typeface="ヒラギノ角ゴ Pro W3" charset="0"/>
          <a:cs typeface="Geneva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  <a:ea typeface="ヒラギノ角ゴ Pro W3" charset="0"/>
          <a:cs typeface="Geneva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  <a:ea typeface="ヒラギノ角ゴ Pro W3" charset="0"/>
          <a:cs typeface="Geneva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  <a:ea typeface="ヒラギノ角ゴ Pro W3" charset="0"/>
          <a:cs typeface="Geneva" charset="0"/>
        </a:defRPr>
      </a:lvl5pPr>
      <a:lvl6pPr marL="609585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6pPr>
      <a:lvl7pPr marL="121917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7pPr>
      <a:lvl8pPr marL="1828754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8pPr>
      <a:lvl9pPr marL="2438339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9pPr>
    </p:titleStyle>
    <p:bodyStyle>
      <a:lvl1pPr marL="457189" indent="-457189" algn="l" rtl="0" eaLnBrk="1" fontAlgn="base" hangingPunct="1">
        <a:spcBef>
          <a:spcPct val="20000"/>
        </a:spcBef>
        <a:spcAft>
          <a:spcPct val="0"/>
        </a:spcAft>
        <a:buChar char="•"/>
        <a:defRPr sz="2933">
          <a:solidFill>
            <a:srgbClr val="5F5F5F"/>
          </a:solidFill>
          <a:latin typeface="+mn-lt"/>
          <a:ea typeface="ヒラギノ角ゴ Pro W3" charset="0"/>
          <a:cs typeface="Geneva" charset="0"/>
        </a:defRPr>
      </a:lvl1pPr>
      <a:lvl2pPr marL="990575" indent="-380990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rgbClr val="5F5F5F"/>
          </a:solidFill>
          <a:latin typeface="+mn-lt"/>
          <a:ea typeface="Geneva" charset="0"/>
          <a:cs typeface="Geneva" charset="0"/>
        </a:defRPr>
      </a:lvl2pPr>
      <a:lvl3pPr marL="1523962" indent="-304792" algn="l" rtl="0" eaLnBrk="1" fontAlgn="base" hangingPunct="1">
        <a:spcBef>
          <a:spcPct val="20000"/>
        </a:spcBef>
        <a:spcAft>
          <a:spcPct val="0"/>
        </a:spcAft>
        <a:buChar char="•"/>
        <a:defRPr sz="2133">
          <a:solidFill>
            <a:srgbClr val="5F5F5F"/>
          </a:solidFill>
          <a:latin typeface="+mn-lt"/>
          <a:ea typeface="Geneva" charset="0"/>
          <a:cs typeface="Geneva" charset="0"/>
        </a:defRPr>
      </a:lvl3pPr>
      <a:lvl4pPr marL="2133547" indent="-304792" algn="l" rtl="0" eaLnBrk="1" fontAlgn="base" hangingPunct="1">
        <a:spcBef>
          <a:spcPct val="20000"/>
        </a:spcBef>
        <a:spcAft>
          <a:spcPct val="0"/>
        </a:spcAft>
        <a:buChar char="–"/>
        <a:defRPr sz="1867">
          <a:solidFill>
            <a:srgbClr val="5F5F5F"/>
          </a:solidFill>
          <a:latin typeface="+mn-lt"/>
          <a:ea typeface="Geneva" charset="0"/>
          <a:cs typeface="Geneva" charset="0"/>
        </a:defRPr>
      </a:lvl4pPr>
      <a:lvl5pPr marL="2743131" indent="-304792" algn="l" rtl="0" eaLnBrk="1" fontAlgn="base" hangingPunct="1">
        <a:spcBef>
          <a:spcPct val="20000"/>
        </a:spcBef>
        <a:spcAft>
          <a:spcPct val="0"/>
        </a:spcAft>
        <a:buChar char="»"/>
        <a:defRPr sz="1867">
          <a:solidFill>
            <a:srgbClr val="5F5F5F"/>
          </a:solidFill>
          <a:latin typeface="+mn-lt"/>
          <a:ea typeface="Geneva" charset="0"/>
          <a:cs typeface="Geneva" charset="0"/>
        </a:defRPr>
      </a:lvl5pPr>
      <a:lvl6pPr marL="3352716" indent="-304792" algn="l" rtl="0" eaLnBrk="1" fontAlgn="base" hangingPunct="1">
        <a:spcBef>
          <a:spcPct val="20000"/>
        </a:spcBef>
        <a:spcAft>
          <a:spcPct val="0"/>
        </a:spcAft>
        <a:buChar char="»"/>
        <a:defRPr sz="1867">
          <a:solidFill>
            <a:srgbClr val="5F5F5F"/>
          </a:solidFill>
          <a:latin typeface="+mn-lt"/>
        </a:defRPr>
      </a:lvl6pPr>
      <a:lvl7pPr marL="3962301" indent="-304792" algn="l" rtl="0" eaLnBrk="1" fontAlgn="base" hangingPunct="1">
        <a:spcBef>
          <a:spcPct val="20000"/>
        </a:spcBef>
        <a:spcAft>
          <a:spcPct val="0"/>
        </a:spcAft>
        <a:buChar char="»"/>
        <a:defRPr sz="1867">
          <a:solidFill>
            <a:srgbClr val="5F5F5F"/>
          </a:solidFill>
          <a:latin typeface="+mn-lt"/>
        </a:defRPr>
      </a:lvl7pPr>
      <a:lvl8pPr marL="4571886" indent="-304792" algn="l" rtl="0" eaLnBrk="1" fontAlgn="base" hangingPunct="1">
        <a:spcBef>
          <a:spcPct val="20000"/>
        </a:spcBef>
        <a:spcAft>
          <a:spcPct val="0"/>
        </a:spcAft>
        <a:buChar char="»"/>
        <a:defRPr sz="1867">
          <a:solidFill>
            <a:srgbClr val="5F5F5F"/>
          </a:solidFill>
          <a:latin typeface="+mn-lt"/>
        </a:defRPr>
      </a:lvl8pPr>
      <a:lvl9pPr marL="5181470" indent="-304792" algn="l" rtl="0" eaLnBrk="1" fontAlgn="base" hangingPunct="1">
        <a:spcBef>
          <a:spcPct val="20000"/>
        </a:spcBef>
        <a:spcAft>
          <a:spcPct val="0"/>
        </a:spcAft>
        <a:buChar char="»"/>
        <a:defRPr sz="1867">
          <a:solidFill>
            <a:srgbClr val="5F5F5F"/>
          </a:solidFill>
          <a:latin typeface="+mn-lt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6.xml"/><Relationship Id="rId7" Type="http://schemas.openxmlformats.org/officeDocument/2006/relationships/hyperlink" Target="https://rutgersconnect-my.sharepoint.com/personal/lslater_newark_rutgers_edu/Documents/Attachments/Mi-PET%20ER-201732_Winter-2017_ESTCP_IPR_Final_02042018.pptx?web=1" TargetMode="Externa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5.png"/><Relationship Id="rId9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4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10.png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14.png"/><Relationship Id="rId12" Type="http://schemas.openxmlformats.org/officeDocument/2006/relationships/image" Target="../media/image3.pn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74374" y="1979302"/>
            <a:ext cx="11817626" cy="1470025"/>
          </a:xfrm>
        </p:spPr>
        <p:txBody>
          <a:bodyPr/>
          <a:lstStyle/>
          <a:p>
            <a:r>
              <a:rPr lang="en-US" sz="3600" b="1" dirty="0">
                <a:latin typeface="Arial" charset="0"/>
              </a:rPr>
              <a:t>Geophysical Interpretation and Comparison with Vegetation Patterning</a:t>
            </a:r>
            <a:endParaRPr lang="en-US" sz="3600" dirty="0">
              <a:latin typeface="Arial" charset="0"/>
            </a:endParaRPr>
          </a:p>
        </p:txBody>
      </p:sp>
      <p:sp>
        <p:nvSpPr>
          <p:cNvPr id="1331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69900" y="4172950"/>
            <a:ext cx="11722100" cy="1752600"/>
          </a:xfrm>
        </p:spPr>
        <p:txBody>
          <a:bodyPr/>
          <a:lstStyle/>
          <a:p>
            <a:r>
              <a:rPr lang="en-US" altLang="zh-CN" sz="2400" dirty="0"/>
              <a:t>Lee Slater</a:t>
            </a:r>
            <a:endParaRPr lang="en-US" altLang="zh-CN" sz="2400" baseline="30000" dirty="0"/>
          </a:p>
          <a:p>
            <a:endParaRPr lang="zh-CN" altLang="zh-CN" sz="2400" dirty="0"/>
          </a:p>
          <a:p>
            <a:pPr lvl="0"/>
            <a:r>
              <a:rPr lang="en-US" altLang="zh-CN" sz="2000" dirty="0"/>
              <a:t>Department of Earth and Environmental Sciences, Rutgers University, Newark, NJ, USA</a:t>
            </a:r>
            <a:endParaRPr lang="zh-CN" altLang="zh-CN" sz="2000" dirty="0"/>
          </a:p>
          <a:p>
            <a:endParaRPr lang="en-US" sz="2000" dirty="0">
              <a:latin typeface="Arial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6AA4290-C864-436A-BEE7-0FDE46B3035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7699" y="5831928"/>
            <a:ext cx="10896601" cy="817245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FA47D123-9D4D-42A1-9CE2-A374C0EAA18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669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975"/>
    </mc:Choice>
    <mc:Fallback xmlns="">
      <p:transition spd="slow" advTm="129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C3B7FF9-8B5C-4301-A7F4-FACAD4DB96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Electrical imaging survey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27C190B-56CE-4DE2-862C-23C5EA689FB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5463" t="7143" r="2108" b="12500"/>
          <a:stretch/>
        </p:blipFill>
        <p:spPr>
          <a:xfrm>
            <a:off x="1581374" y="1491342"/>
            <a:ext cx="9208546" cy="5232134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B5F309C0-3506-46AF-B769-BAF1388DA72A}"/>
              </a:ext>
            </a:extLst>
          </p:cNvPr>
          <p:cNvSpPr/>
          <p:nvPr/>
        </p:nvSpPr>
        <p:spPr>
          <a:xfrm>
            <a:off x="5195944" y="2864224"/>
            <a:ext cx="1280160" cy="1194099"/>
          </a:xfrm>
          <a:prstGeom prst="ellipse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AAC75D0-B7EB-4FC6-BC96-61FDEF8B0B55}"/>
              </a:ext>
            </a:extLst>
          </p:cNvPr>
          <p:cNvSpPr/>
          <p:nvPr/>
        </p:nvSpPr>
        <p:spPr>
          <a:xfrm>
            <a:off x="4937760" y="5088365"/>
            <a:ext cx="731517" cy="730465"/>
          </a:xfrm>
          <a:prstGeom prst="ellipse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2F46B1B-53C1-4D1E-BFC5-9AC4469D5A00}"/>
              </a:ext>
            </a:extLst>
          </p:cNvPr>
          <p:cNvSpPr txBox="1"/>
          <p:nvPr/>
        </p:nvSpPr>
        <p:spPr>
          <a:xfrm>
            <a:off x="6422314" y="2097741"/>
            <a:ext cx="569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0 m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A35203B-E559-406B-A1BA-0933954061A6}"/>
              </a:ext>
            </a:extLst>
          </p:cNvPr>
          <p:cNvSpPr txBox="1"/>
          <p:nvPr/>
        </p:nvSpPr>
        <p:spPr>
          <a:xfrm>
            <a:off x="5094127" y="5879067"/>
            <a:ext cx="10182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142.5 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1A3B533-C4BB-43A4-9E9E-FA386BE0DF39}"/>
              </a:ext>
            </a:extLst>
          </p:cNvPr>
          <p:cNvSpPr txBox="1"/>
          <p:nvPr/>
        </p:nvSpPr>
        <p:spPr>
          <a:xfrm>
            <a:off x="2485016" y="4101355"/>
            <a:ext cx="20697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Salicornia patches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D407416-B3F6-4588-9490-30D53CCDBDD5}"/>
              </a:ext>
            </a:extLst>
          </p:cNvPr>
          <p:cNvCxnSpPr/>
          <p:nvPr/>
        </p:nvCxnSpPr>
        <p:spPr>
          <a:xfrm flipV="1">
            <a:off x="4432151" y="3646842"/>
            <a:ext cx="763793" cy="570156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7E61B8E-0F0B-474B-A2E8-C769B7D8A610}"/>
              </a:ext>
            </a:extLst>
          </p:cNvPr>
          <p:cNvCxnSpPr>
            <a:cxnSpLocks/>
            <a:endCxn id="7" idx="1"/>
          </p:cNvCxnSpPr>
          <p:nvPr/>
        </p:nvCxnSpPr>
        <p:spPr>
          <a:xfrm>
            <a:off x="4432151" y="4427655"/>
            <a:ext cx="612737" cy="767684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4082FD74-0742-410F-B65C-7D153EF2BA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98704" y="35888"/>
            <a:ext cx="6429565" cy="482217"/>
          </a:xfrm>
          <a:prstGeom prst="rect">
            <a:avLst/>
          </a:prstGeom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EE64A268-9A64-456F-930A-001910906B4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8191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159"/>
    </mc:Choice>
    <mc:Fallback xmlns="">
      <p:transition spd="slow" advTm="2015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2BD0E3-0E0C-42F9-9934-68BAD2CEEE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Electromagnetic (EM) conductivity mapping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819B952-0A6E-4F59-825A-90EFBF9E17B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5360" t="7007" r="1909" b="12184"/>
          <a:stretch/>
        </p:blipFill>
        <p:spPr>
          <a:xfrm>
            <a:off x="1581912" y="1490472"/>
            <a:ext cx="9208008" cy="5223960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F12B1856-871F-45BA-B52D-5A3B5893FA4A}"/>
              </a:ext>
            </a:extLst>
          </p:cNvPr>
          <p:cNvSpPr/>
          <p:nvPr/>
        </p:nvSpPr>
        <p:spPr>
          <a:xfrm>
            <a:off x="5464888" y="2692103"/>
            <a:ext cx="1280160" cy="1194099"/>
          </a:xfrm>
          <a:prstGeom prst="ellipse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4A2FF088-B8A7-4B58-82D5-EA58C01FF3AC}"/>
              </a:ext>
            </a:extLst>
          </p:cNvPr>
          <p:cNvSpPr/>
          <p:nvPr/>
        </p:nvSpPr>
        <p:spPr>
          <a:xfrm>
            <a:off x="5364483" y="5002295"/>
            <a:ext cx="821164" cy="774561"/>
          </a:xfrm>
          <a:prstGeom prst="ellipse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826E863-F576-4DA6-B2DF-3A419FE50497}"/>
              </a:ext>
            </a:extLst>
          </p:cNvPr>
          <p:cNvSpPr txBox="1"/>
          <p:nvPr/>
        </p:nvSpPr>
        <p:spPr>
          <a:xfrm>
            <a:off x="2775475" y="4113210"/>
            <a:ext cx="20697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Salicornia patches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BABE0D1-E1E4-4817-97AB-7C20924E3DE0}"/>
              </a:ext>
            </a:extLst>
          </p:cNvPr>
          <p:cNvCxnSpPr/>
          <p:nvPr/>
        </p:nvCxnSpPr>
        <p:spPr>
          <a:xfrm flipV="1">
            <a:off x="4808670" y="3636084"/>
            <a:ext cx="763793" cy="570156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F6E1526-5514-45AF-BC3B-50084EFA3961}"/>
              </a:ext>
            </a:extLst>
          </p:cNvPr>
          <p:cNvCxnSpPr>
            <a:cxnSpLocks/>
          </p:cNvCxnSpPr>
          <p:nvPr/>
        </p:nvCxnSpPr>
        <p:spPr>
          <a:xfrm>
            <a:off x="4808670" y="4416897"/>
            <a:ext cx="612737" cy="767684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89C43983-C9BF-4CAD-8B27-EC8AFAF3BAE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98704" y="35888"/>
            <a:ext cx="6429565" cy="482217"/>
          </a:xfrm>
          <a:prstGeom prst="rect">
            <a:avLst/>
          </a:prstGeom>
        </p:spPr>
      </p:pic>
      <p:pic>
        <p:nvPicPr>
          <p:cNvPr id="10" name="Audio 9">
            <a:hlinkClick r:id="" action="ppaction://media"/>
            <a:extLst>
              <a:ext uri="{FF2B5EF4-FFF2-40B4-BE49-F238E27FC236}">
                <a16:creationId xmlns:a16="http://schemas.microsoft.com/office/drawing/2014/main" id="{6ADBBEFA-0DE0-40A6-ABC3-AB6C0D7F455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3269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555"/>
    </mc:Choice>
    <mc:Fallback xmlns="">
      <p:transition spd="slow" advTm="1355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22F196-C51D-4368-9E66-BD17EE2E8A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Evaluating our hypothesis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CA427B2-5D42-4C64-953F-86B057912401}"/>
              </a:ext>
            </a:extLst>
          </p:cNvPr>
          <p:cNvSpPr txBox="1"/>
          <p:nvPr/>
        </p:nvSpPr>
        <p:spPr>
          <a:xfrm>
            <a:off x="1031637" y="2748506"/>
            <a:ext cx="413631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/>
              <a:t>“Salinity-tolerant plants are thriving in regions of locally elevated salinity.  As salinity exerts a strong control on electrical conductivity, we expect to map out increases in salinity in regions where pickleweed is thriving”</a:t>
            </a:r>
          </a:p>
        </p:txBody>
      </p:sp>
      <p:pic>
        <p:nvPicPr>
          <p:cNvPr id="6" name="Picture 5" descr="A close up of a plant&#10;&#10;Description automatically generated">
            <a:extLst>
              <a:ext uri="{FF2B5EF4-FFF2-40B4-BE49-F238E27FC236}">
                <a16:creationId xmlns:a16="http://schemas.microsoft.com/office/drawing/2014/main" id="{BFA28AD1-6942-40EE-B35C-38BA15C042B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302" y="1877352"/>
            <a:ext cx="5500744" cy="4125558"/>
          </a:xfrm>
          <a:prstGeom prst="rect">
            <a:avLst/>
          </a:prstGeom>
          <a:effectLst>
            <a:softEdge rad="88900"/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A391C50-DCDB-4D25-BF72-B297AB26AD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98704" y="35888"/>
            <a:ext cx="6429565" cy="482217"/>
          </a:xfrm>
          <a:prstGeom prst="rect">
            <a:avLst/>
          </a:prstGeom>
        </p:spPr>
      </p:pic>
      <p:pic>
        <p:nvPicPr>
          <p:cNvPr id="8" name="Audio 7">
            <a:hlinkClick r:id="" action="ppaction://media"/>
            <a:extLst>
              <a:ext uri="{FF2B5EF4-FFF2-40B4-BE49-F238E27FC236}">
                <a16:creationId xmlns:a16="http://schemas.microsoft.com/office/drawing/2014/main" id="{8CB925FF-325A-47D1-9C65-B419D95DB47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017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583"/>
    </mc:Choice>
    <mc:Fallback xmlns="">
      <p:transition spd="slow" advTm="2658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492DE996-E503-4D75-93C5-E3B986DED58C}"/>
              </a:ext>
            </a:extLst>
          </p:cNvPr>
          <p:cNvGrpSpPr/>
          <p:nvPr/>
        </p:nvGrpSpPr>
        <p:grpSpPr>
          <a:xfrm>
            <a:off x="1413190" y="560159"/>
            <a:ext cx="8725016" cy="6402616"/>
            <a:chOff x="1413190" y="560159"/>
            <a:chExt cx="8725016" cy="6402616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59AEF1F0-1119-4144-8930-560DD713C7FC}"/>
                </a:ext>
              </a:extLst>
            </p:cNvPr>
            <p:cNvGrpSpPr/>
            <p:nvPr/>
          </p:nvGrpSpPr>
          <p:grpSpPr>
            <a:xfrm flipH="1">
              <a:off x="1719776" y="560159"/>
              <a:ext cx="8153970" cy="6402616"/>
              <a:chOff x="2038350" y="436334"/>
              <a:chExt cx="8153970" cy="6402616"/>
            </a:xfrm>
          </p:grpSpPr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81CAD094-AC44-42E8-B841-2D9E4E921BA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l="71303" t="18278" r="20994" b="22888"/>
              <a:stretch/>
            </p:blipFill>
            <p:spPr>
              <a:xfrm rot="4261036">
                <a:off x="4344919" y="-572361"/>
                <a:ext cx="3551617" cy="8136790"/>
              </a:xfrm>
              <a:prstGeom prst="rect">
                <a:avLst/>
              </a:prstGeom>
            </p:spPr>
          </p:pic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8C28DA35-C59E-46F1-9A48-99AFC1F76E6A}"/>
                  </a:ext>
                </a:extLst>
              </p:cNvPr>
              <p:cNvSpPr/>
              <p:nvPr/>
            </p:nvSpPr>
            <p:spPr>
              <a:xfrm>
                <a:off x="4076700" y="436334"/>
                <a:ext cx="6115620" cy="1992541"/>
              </a:xfrm>
              <a:custGeom>
                <a:avLst/>
                <a:gdLst>
                  <a:gd name="connsiteX0" fmla="*/ 0 w 5962650"/>
                  <a:gd name="connsiteY0" fmla="*/ 1743075 h 1838325"/>
                  <a:gd name="connsiteX1" fmla="*/ 5962650 w 5962650"/>
                  <a:gd name="connsiteY1" fmla="*/ 1838325 h 1838325"/>
                  <a:gd name="connsiteX2" fmla="*/ 5257800 w 5962650"/>
                  <a:gd name="connsiteY2" fmla="*/ 0 h 1838325"/>
                  <a:gd name="connsiteX3" fmla="*/ 0 w 5962650"/>
                  <a:gd name="connsiteY3" fmla="*/ 1743075 h 1838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962650" h="1838325">
                    <a:moveTo>
                      <a:pt x="0" y="1743075"/>
                    </a:moveTo>
                    <a:lnTo>
                      <a:pt x="5962650" y="1838325"/>
                    </a:lnTo>
                    <a:lnTo>
                      <a:pt x="5257800" y="0"/>
                    </a:lnTo>
                    <a:lnTo>
                      <a:pt x="0" y="1743075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E90DC963-B8C6-4A77-974C-104AFF551A6B}"/>
                  </a:ext>
                </a:extLst>
              </p:cNvPr>
              <p:cNvSpPr/>
              <p:nvPr/>
            </p:nvSpPr>
            <p:spPr>
              <a:xfrm>
                <a:off x="2038350" y="4600575"/>
                <a:ext cx="6858000" cy="2238375"/>
              </a:xfrm>
              <a:custGeom>
                <a:avLst/>
                <a:gdLst>
                  <a:gd name="connsiteX0" fmla="*/ 0 w 6858000"/>
                  <a:gd name="connsiteY0" fmla="*/ 0 h 2238375"/>
                  <a:gd name="connsiteX1" fmla="*/ 6858000 w 6858000"/>
                  <a:gd name="connsiteY1" fmla="*/ 190500 h 2238375"/>
                  <a:gd name="connsiteX2" fmla="*/ 819150 w 6858000"/>
                  <a:gd name="connsiteY2" fmla="*/ 2238375 h 2238375"/>
                  <a:gd name="connsiteX3" fmla="*/ 0 w 6858000"/>
                  <a:gd name="connsiteY3" fmla="*/ 0 h 2238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858000" h="2238375">
                    <a:moveTo>
                      <a:pt x="0" y="0"/>
                    </a:moveTo>
                    <a:lnTo>
                      <a:pt x="6858000" y="190500"/>
                    </a:lnTo>
                    <a:lnTo>
                      <a:pt x="819150" y="223837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3750F809-8700-4D89-9FF6-7DA4E4995BE9}"/>
                </a:ext>
              </a:extLst>
            </p:cNvPr>
            <p:cNvGrpSpPr/>
            <p:nvPr/>
          </p:nvGrpSpPr>
          <p:grpSpPr>
            <a:xfrm>
              <a:off x="1413190" y="4520530"/>
              <a:ext cx="8543609" cy="971141"/>
              <a:chOff x="255415" y="4439090"/>
              <a:chExt cx="11587119" cy="1307592"/>
            </a:xfrm>
          </p:grpSpPr>
          <p:pic>
            <p:nvPicPr>
              <p:cNvPr id="4" name="Picture 3" descr="A screenshot of a social media post&#10;&#10;Description automatically generated">
                <a:extLst>
                  <a:ext uri="{FF2B5EF4-FFF2-40B4-BE49-F238E27FC236}">
                    <a16:creationId xmlns:a16="http://schemas.microsoft.com/office/drawing/2014/main" id="{7308E5A3-CC42-4877-9241-2026F9A2FAC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732" t="42087" r="15548" b="37980"/>
              <a:stretch/>
            </p:blipFill>
            <p:spPr>
              <a:xfrm>
                <a:off x="255415" y="4439090"/>
                <a:ext cx="11587119" cy="1307592"/>
              </a:xfrm>
              <a:prstGeom prst="rect">
                <a:avLst/>
              </a:prstGeom>
            </p:spPr>
          </p:pic>
          <p:pic>
            <p:nvPicPr>
              <p:cNvPr id="5" name="Picture 4" descr="A close up of a map&#10;&#10;Description automatically generated">
                <a:extLst>
                  <a:ext uri="{FF2B5EF4-FFF2-40B4-BE49-F238E27FC236}">
                    <a16:creationId xmlns:a16="http://schemas.microsoft.com/office/drawing/2014/main" id="{6E7069F7-41E6-4D49-A52D-AB56CDBAE4D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2794" t="47735" r="16502" b="46407"/>
              <a:stretch/>
            </p:blipFill>
            <p:spPr>
              <a:xfrm>
                <a:off x="803996" y="4770214"/>
                <a:ext cx="10925896" cy="410713"/>
              </a:xfrm>
              <a:prstGeom prst="rect">
                <a:avLst/>
              </a:prstGeom>
            </p:spPr>
          </p:pic>
        </p:grpSp>
        <p:sp>
          <p:nvSpPr>
            <p:cNvPr id="11" name="TextBox 10">
              <a:hlinkClick r:id="rId7"/>
              <a:extLst>
                <a:ext uri="{FF2B5EF4-FFF2-40B4-BE49-F238E27FC236}">
                  <a16:creationId xmlns:a16="http://schemas.microsoft.com/office/drawing/2014/main" id="{47B422AB-7F60-4DB2-8D0F-67761BE8F273}"/>
                </a:ext>
              </a:extLst>
            </p:cNvPr>
            <p:cNvSpPr txBox="1"/>
            <p:nvPr/>
          </p:nvSpPr>
          <p:spPr>
            <a:xfrm>
              <a:off x="1710540" y="3198822"/>
              <a:ext cx="52770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>
                  <a:solidFill>
                    <a:schemeClr val="bg1"/>
                  </a:solidFill>
                </a:rPr>
                <a:t>0 m</a:t>
              </a:r>
            </a:p>
          </p:txBody>
        </p:sp>
        <p:sp>
          <p:nvSpPr>
            <p:cNvPr id="12" name="TextBox 11">
              <a:hlinkClick r:id="rId7"/>
              <a:extLst>
                <a:ext uri="{FF2B5EF4-FFF2-40B4-BE49-F238E27FC236}">
                  <a16:creationId xmlns:a16="http://schemas.microsoft.com/office/drawing/2014/main" id="{855811B9-20A7-4A4A-A307-82CD96192426}"/>
                </a:ext>
              </a:extLst>
            </p:cNvPr>
            <p:cNvSpPr txBox="1"/>
            <p:nvPr/>
          </p:nvSpPr>
          <p:spPr>
            <a:xfrm>
              <a:off x="9382871" y="3198822"/>
              <a:ext cx="75533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>
                  <a:solidFill>
                    <a:schemeClr val="bg1"/>
                  </a:solidFill>
                </a:rPr>
                <a:t>142 m</a:t>
              </a:r>
            </a:p>
          </p:txBody>
        </p:sp>
        <p:pic>
          <p:nvPicPr>
            <p:cNvPr id="15" name="Picture 14" descr="A close up of a map&#10;&#10;Description automatically generated">
              <a:extLst>
                <a:ext uri="{FF2B5EF4-FFF2-40B4-BE49-F238E27FC236}">
                  <a16:creationId xmlns:a16="http://schemas.microsoft.com/office/drawing/2014/main" id="{8798BF32-F755-487D-AD13-A87DF92570B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5257" t="9425" r="9721" b="7455"/>
            <a:stretch/>
          </p:blipFill>
          <p:spPr>
            <a:xfrm rot="5400000">
              <a:off x="5583698" y="3503424"/>
              <a:ext cx="612243" cy="4308954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A320D39-6189-4B5E-8B88-21400B21ABE0}"/>
                </a:ext>
              </a:extLst>
            </p:cNvPr>
            <p:cNvSpPr txBox="1"/>
            <p:nvPr/>
          </p:nvSpPr>
          <p:spPr>
            <a:xfrm>
              <a:off x="5105790" y="5971400"/>
              <a:ext cx="156805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/>
                <a:t>Conductivity (mS/m)</a:t>
              </a: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62BED7B7-2C63-4A06-A42F-3E00976EBEE3}"/>
              </a:ext>
            </a:extLst>
          </p:cNvPr>
          <p:cNvSpPr txBox="1"/>
          <p:nvPr/>
        </p:nvSpPr>
        <p:spPr>
          <a:xfrm>
            <a:off x="807426" y="1717113"/>
            <a:ext cx="98244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What evidence do you see for correlations between the vegetation patterns (i.e. the location of the pickleweed) and the mapped conductivity structure in the top 5 m of the subsurface?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2D5CE379-3513-4D98-83D3-5E485B51202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98704" y="35888"/>
            <a:ext cx="6429565" cy="4822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FC54D50-F2E2-4C73-8FA3-8FC0F7809B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Resistivity images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9A2F6D88-9265-4D53-A1A9-B6F85D2D66AC}"/>
              </a:ext>
            </a:extLst>
          </p:cNvPr>
          <p:cNvCxnSpPr>
            <a:cxnSpLocks/>
          </p:cNvCxnSpPr>
          <p:nvPr/>
        </p:nvCxnSpPr>
        <p:spPr>
          <a:xfrm flipV="1">
            <a:off x="1808094" y="3498274"/>
            <a:ext cx="0" cy="164248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2162EC7-70D0-41A8-872B-FA943B2FDE21}"/>
              </a:ext>
            </a:extLst>
          </p:cNvPr>
          <p:cNvCxnSpPr>
            <a:cxnSpLocks/>
          </p:cNvCxnSpPr>
          <p:nvPr/>
        </p:nvCxnSpPr>
        <p:spPr>
          <a:xfrm flipV="1">
            <a:off x="9873744" y="3498274"/>
            <a:ext cx="0" cy="164248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9A54A-8D42-4815-A442-2E978392D4C6}"/>
              </a:ext>
            </a:extLst>
          </p:cNvPr>
          <p:cNvSpPr/>
          <p:nvPr/>
        </p:nvSpPr>
        <p:spPr>
          <a:xfrm>
            <a:off x="3735338" y="2475345"/>
            <a:ext cx="457972" cy="2596143"/>
          </a:xfrm>
          <a:prstGeom prst="rect">
            <a:avLst/>
          </a:prstGeom>
          <a:noFill/>
          <a:ln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E189D8CF-EAF4-4B20-97A4-31B298782630}"/>
              </a:ext>
            </a:extLst>
          </p:cNvPr>
          <p:cNvSpPr/>
          <p:nvPr/>
        </p:nvSpPr>
        <p:spPr>
          <a:xfrm>
            <a:off x="4562711" y="2475344"/>
            <a:ext cx="609647" cy="2596143"/>
          </a:xfrm>
          <a:prstGeom prst="rect">
            <a:avLst/>
          </a:prstGeom>
          <a:noFill/>
          <a:ln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031C0E2-DC39-45CC-8694-E96997FEE102}"/>
              </a:ext>
            </a:extLst>
          </p:cNvPr>
          <p:cNvSpPr/>
          <p:nvPr/>
        </p:nvSpPr>
        <p:spPr>
          <a:xfrm>
            <a:off x="8908862" y="2474954"/>
            <a:ext cx="267392" cy="2596143"/>
          </a:xfrm>
          <a:prstGeom prst="rect">
            <a:avLst/>
          </a:prstGeom>
          <a:noFill/>
          <a:ln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Audio 24">
            <a:hlinkClick r:id="" action="ppaction://media"/>
            <a:extLst>
              <a:ext uri="{FF2B5EF4-FFF2-40B4-BE49-F238E27FC236}">
                <a16:creationId xmlns:a16="http://schemas.microsoft.com/office/drawing/2014/main" id="{11D13C04-7AE5-4EC8-93A1-8BD472CB19F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916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830"/>
    </mc:Choice>
    <mc:Fallback xmlns="">
      <p:transition spd="slow" advTm="2083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2EBD89-1C8B-4DA4-A8AE-9CBB685E5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 conductivity inversion image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39F0262-EA70-4808-A9CA-F57E606BD687}"/>
              </a:ext>
            </a:extLst>
          </p:cNvPr>
          <p:cNvSpPr txBox="1"/>
          <p:nvPr/>
        </p:nvSpPr>
        <p:spPr>
          <a:xfrm>
            <a:off x="847856" y="1417640"/>
            <a:ext cx="377101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Return to the story map ‘</a:t>
            </a:r>
            <a:r>
              <a:rPr lang="en-US" i="1" dirty="0"/>
              <a:t>Exploring Harrier Meadow</a:t>
            </a:r>
            <a:r>
              <a:rPr lang="en-US" dirty="0"/>
              <a:t>’ to view  the results of the EM conductivity inversions</a:t>
            </a:r>
          </a:p>
          <a:p>
            <a:endParaRPr lang="en-US" dirty="0"/>
          </a:p>
          <a:p>
            <a:r>
              <a:rPr lang="en-US" dirty="0"/>
              <a:t>Compare the conductivity patterns you observe in the images for the different depths and contrast with vegetation patterns</a:t>
            </a: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B500D75E-AFC5-4FF3-A882-1240A7D6C5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834707"/>
              </p:ext>
            </p:extLst>
          </p:nvPr>
        </p:nvGraphicFramePr>
        <p:xfrm>
          <a:off x="972125" y="4114644"/>
          <a:ext cx="2431034" cy="2046058"/>
        </p:xfrm>
        <a:graphic>
          <a:graphicData uri="http://schemas.openxmlformats.org/drawingml/2006/table">
            <a:tbl>
              <a:tblPr firstRow="1" firstCol="1" bandRow="1">
                <a:tableStyleId>{8EC20E35-A176-4012-BC5E-935CFFF8708E}</a:tableStyleId>
              </a:tblPr>
              <a:tblGrid>
                <a:gridCol w="1214796">
                  <a:extLst>
                    <a:ext uri="{9D8B030D-6E8A-4147-A177-3AD203B41FA5}">
                      <a16:colId xmlns:a16="http://schemas.microsoft.com/office/drawing/2014/main" val="2440254618"/>
                    </a:ext>
                  </a:extLst>
                </a:gridCol>
                <a:gridCol w="1216238">
                  <a:extLst>
                    <a:ext uri="{9D8B030D-6E8A-4147-A177-3AD203B41FA5}">
                      <a16:colId xmlns:a16="http://schemas.microsoft.com/office/drawing/2014/main" val="1758793269"/>
                    </a:ext>
                  </a:extLst>
                </a:gridCol>
              </a:tblGrid>
              <a:tr h="349977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Layer</a:t>
                      </a: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Depth interval</a:t>
                      </a: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42243209"/>
                  </a:ext>
                </a:extLst>
              </a:tr>
              <a:tr h="229438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1</a:t>
                      </a: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0-0.2 m</a:t>
                      </a: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50218543"/>
                  </a:ext>
                </a:extLst>
              </a:tr>
              <a:tr h="229438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+mn-lt"/>
                        </a:rPr>
                        <a:t>2</a:t>
                      </a:r>
                      <a:endParaRPr lang="en-US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0.2-0.5 m</a:t>
                      </a: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51355535"/>
                  </a:ext>
                </a:extLst>
              </a:tr>
              <a:tr h="229438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+mn-lt"/>
                        </a:rPr>
                        <a:t>3</a:t>
                      </a:r>
                      <a:endParaRPr lang="en-US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0.5-0.9 m</a:t>
                      </a: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78831018"/>
                  </a:ext>
                </a:extLst>
              </a:tr>
              <a:tr h="229438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+mn-lt"/>
                        </a:rPr>
                        <a:t>4</a:t>
                      </a:r>
                      <a:endParaRPr lang="en-US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0.9-1.4 m</a:t>
                      </a: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99940872"/>
                  </a:ext>
                </a:extLst>
              </a:tr>
              <a:tr h="229438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+mn-lt"/>
                        </a:rPr>
                        <a:t>5</a:t>
                      </a:r>
                      <a:endParaRPr lang="en-US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1.4-2.1 m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29637170"/>
                  </a:ext>
                </a:extLst>
              </a:tr>
              <a:tr h="229438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+mn-lt"/>
                        </a:rPr>
                        <a:t>6</a:t>
                      </a:r>
                      <a:endParaRPr lang="en-US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2.1-3.0 m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27282428"/>
                  </a:ext>
                </a:extLst>
              </a:tr>
              <a:tr h="229438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+mn-lt"/>
                        </a:rPr>
                        <a:t>7</a:t>
                      </a:r>
                      <a:endParaRPr lang="en-US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inf</a:t>
                      </a: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51372998"/>
                  </a:ext>
                </a:extLst>
              </a:tr>
            </a:tbl>
          </a:graphicData>
        </a:graphic>
      </p:graphicFrame>
      <p:pic>
        <p:nvPicPr>
          <p:cNvPr id="12" name="Picture 11">
            <a:extLst>
              <a:ext uri="{FF2B5EF4-FFF2-40B4-BE49-F238E27FC236}">
                <a16:creationId xmlns:a16="http://schemas.microsoft.com/office/drawing/2014/main" id="{EE9B8874-2CD0-47D6-8294-C2E92888640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98704" y="35888"/>
            <a:ext cx="6429565" cy="48221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13658E4-4AC4-407F-9035-3B1CE1F2B8B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2782" t="32682" r="63418" b="8087"/>
          <a:stretch/>
        </p:blipFill>
        <p:spPr>
          <a:xfrm>
            <a:off x="5577741" y="1807979"/>
            <a:ext cx="5766403" cy="4036230"/>
          </a:xfrm>
          <a:prstGeom prst="rect">
            <a:avLst/>
          </a:prstGeom>
        </p:spPr>
      </p:pic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E3932CA6-5706-4C7C-A28D-9939ADDD65B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257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8159"/>
    </mc:Choice>
    <mc:Fallback xmlns="">
      <p:transition spd="slow" advTm="4815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97D121-DB8C-47DC-92C1-280FE4692C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layers of the 3D EM inversion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A4CA48E-017A-4C36-BAB2-4D52B2B2B90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3957" t="32783" r="64522" b="24319"/>
          <a:stretch/>
        </p:blipFill>
        <p:spPr>
          <a:xfrm>
            <a:off x="869721" y="1697828"/>
            <a:ext cx="2623931" cy="147099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11D3F3A-99B1-4CED-BCF9-04BEE7FBE58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4087" t="30464" r="64391" b="26638"/>
          <a:stretch/>
        </p:blipFill>
        <p:spPr>
          <a:xfrm>
            <a:off x="869721" y="3306984"/>
            <a:ext cx="2623932" cy="147099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E29B351-A6DE-4E31-9FE7-92A3C4E082E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3957" t="46232" r="64522" b="10870"/>
          <a:stretch/>
        </p:blipFill>
        <p:spPr>
          <a:xfrm>
            <a:off x="869721" y="4916141"/>
            <a:ext cx="2623933" cy="147099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F1AD0A2-0FD2-4781-B1F4-A35F29FAA77D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4021" t="34870" r="64457" b="22232"/>
          <a:stretch/>
        </p:blipFill>
        <p:spPr>
          <a:xfrm>
            <a:off x="3660627" y="1697828"/>
            <a:ext cx="2623933" cy="147099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5ED0EF7-271D-493A-8D6B-FBBE462B6396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4021" t="31855" r="64457" b="25246"/>
          <a:stretch/>
        </p:blipFill>
        <p:spPr>
          <a:xfrm>
            <a:off x="3660627" y="3306985"/>
            <a:ext cx="2623933" cy="147099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752FA87-7FE4-489B-AD9A-F218F82F831A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4021" t="29537" r="64457" b="27565"/>
          <a:stretch/>
        </p:blipFill>
        <p:spPr>
          <a:xfrm>
            <a:off x="3660627" y="4916141"/>
            <a:ext cx="2623933" cy="147099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3CBB910A-45B2-4245-BB90-EAE6C164A169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14021" t="27218" r="64457" b="29884"/>
          <a:stretch/>
        </p:blipFill>
        <p:spPr>
          <a:xfrm>
            <a:off x="6451535" y="1697828"/>
            <a:ext cx="2623933" cy="1470991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94CC88B-4888-4606-B581-533328230977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22017" t="62258" r="76295" b="25870"/>
          <a:stretch/>
        </p:blipFill>
        <p:spPr>
          <a:xfrm rot="16200000">
            <a:off x="7504595" y="3070967"/>
            <a:ext cx="517811" cy="1023911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5F45A8AD-638D-4592-9D6F-AD78088DAFCD}"/>
              </a:ext>
            </a:extLst>
          </p:cNvPr>
          <p:cNvSpPr txBox="1"/>
          <p:nvPr/>
        </p:nvSpPr>
        <p:spPr>
          <a:xfrm>
            <a:off x="6734211" y="3841828"/>
            <a:ext cx="20585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log</a:t>
            </a:r>
            <a:r>
              <a:rPr lang="en-US" sz="1200" baseline="-25000" dirty="0"/>
              <a:t>10</a:t>
            </a:r>
            <a:r>
              <a:rPr lang="en-US" sz="1200" dirty="0"/>
              <a:t> (conductivity in mS/m)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A9A35ED-E4A4-4659-9F03-F8B6C52A141C}"/>
              </a:ext>
            </a:extLst>
          </p:cNvPr>
          <p:cNvSpPr txBox="1"/>
          <p:nvPr/>
        </p:nvSpPr>
        <p:spPr>
          <a:xfrm>
            <a:off x="806346" y="1687378"/>
            <a:ext cx="111280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</a:rPr>
              <a:t>Layer 1: 0-0.2 m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47D4167-3393-464F-BD33-9EBC8D23955A}"/>
              </a:ext>
            </a:extLst>
          </p:cNvPr>
          <p:cNvSpPr txBox="1"/>
          <p:nvPr/>
        </p:nvSpPr>
        <p:spPr>
          <a:xfrm>
            <a:off x="806346" y="3298044"/>
            <a:ext cx="121860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</a:rPr>
              <a:t>Layer 2: 0.2-0.5 m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FDD4A10-D2A1-4C3D-BBF9-F5F3A9C690F6}"/>
              </a:ext>
            </a:extLst>
          </p:cNvPr>
          <p:cNvSpPr txBox="1"/>
          <p:nvPr/>
        </p:nvSpPr>
        <p:spPr>
          <a:xfrm>
            <a:off x="806346" y="4896533"/>
            <a:ext cx="121860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</a:rPr>
              <a:t>Layer 3: 0.5-0.9 m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8C815AC-3E5C-4574-9F20-30EF33C083EA}"/>
              </a:ext>
            </a:extLst>
          </p:cNvPr>
          <p:cNvSpPr txBox="1"/>
          <p:nvPr/>
        </p:nvSpPr>
        <p:spPr>
          <a:xfrm>
            <a:off x="3614549" y="1687378"/>
            <a:ext cx="121860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</a:rPr>
              <a:t>Layer 4: 0.9-1.4 m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2BAD657-A6EA-443A-9F0D-242221C1B831}"/>
              </a:ext>
            </a:extLst>
          </p:cNvPr>
          <p:cNvSpPr txBox="1"/>
          <p:nvPr/>
        </p:nvSpPr>
        <p:spPr>
          <a:xfrm>
            <a:off x="3614549" y="3298044"/>
            <a:ext cx="121860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</a:rPr>
              <a:t>Layer 5: 1.4-2.1 m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570530F-4651-44E8-A570-90A45A571B19}"/>
              </a:ext>
            </a:extLst>
          </p:cNvPr>
          <p:cNvSpPr txBox="1"/>
          <p:nvPr/>
        </p:nvSpPr>
        <p:spPr>
          <a:xfrm>
            <a:off x="3614549" y="4896533"/>
            <a:ext cx="121860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</a:rPr>
              <a:t>Layer 6: 2.1-3.0 m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6995125-2206-47F6-8DA5-7489AAC13BEB}"/>
              </a:ext>
            </a:extLst>
          </p:cNvPr>
          <p:cNvSpPr txBox="1"/>
          <p:nvPr/>
        </p:nvSpPr>
        <p:spPr>
          <a:xfrm>
            <a:off x="6451535" y="1687378"/>
            <a:ext cx="13676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</a:rPr>
              <a:t>Layer 7: below 3.0 m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CC5B65E4-183B-43AF-A410-F7A83F80A99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698704" y="35888"/>
            <a:ext cx="6429565" cy="48221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3DE985F-382E-48A2-8676-AF9215A26DD3}"/>
              </a:ext>
            </a:extLst>
          </p:cNvPr>
          <p:cNvSpPr txBox="1"/>
          <p:nvPr/>
        </p:nvSpPr>
        <p:spPr>
          <a:xfrm>
            <a:off x="7394343" y="4896533"/>
            <a:ext cx="437278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 seven layers of the inversion performed on the 3D </a:t>
            </a:r>
            <a:r>
              <a:rPr lang="en-US" dirty="0" err="1"/>
              <a:t>DualEM</a:t>
            </a:r>
            <a:r>
              <a:rPr lang="en-US" dirty="0"/>
              <a:t> conductivity mapping dataset</a:t>
            </a:r>
          </a:p>
        </p:txBody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60EBD53F-60AC-4D8E-82E0-B34C857913C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7361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062"/>
    </mc:Choice>
    <mc:Fallback xmlns="">
      <p:transition spd="slow" advTm="3906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16862E-0C4E-4DDF-BBD4-4E22BD7D6B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Direct sampling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06CBA28-52AA-45A5-AE83-733A9D7C702E}"/>
              </a:ext>
            </a:extLst>
          </p:cNvPr>
          <p:cNvSpPr txBox="1"/>
          <p:nvPr/>
        </p:nvSpPr>
        <p:spPr>
          <a:xfrm>
            <a:off x="333063" y="1971746"/>
            <a:ext cx="370731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Direct sampling:</a:t>
            </a:r>
          </a:p>
          <a:p>
            <a:r>
              <a:rPr lang="en-US" sz="2400" i="1" dirty="0"/>
              <a:t>Pore fluids</a:t>
            </a:r>
          </a:p>
          <a:p>
            <a:r>
              <a:rPr lang="en-US" sz="2400" i="1" dirty="0"/>
              <a:t>Soil characteristics</a:t>
            </a:r>
          </a:p>
          <a:p>
            <a:endParaRPr lang="en-US" sz="2400" dirty="0"/>
          </a:p>
          <a:p>
            <a:r>
              <a:rPr lang="en-US" sz="2400" dirty="0"/>
              <a:t>Where would you choose to sample if you could afford four sampling locations?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2494015-64AD-4622-A778-7EBDD124C1E8}"/>
              </a:ext>
            </a:extLst>
          </p:cNvPr>
          <p:cNvGrpSpPr/>
          <p:nvPr/>
        </p:nvGrpSpPr>
        <p:grpSpPr>
          <a:xfrm>
            <a:off x="4460097" y="1407008"/>
            <a:ext cx="7292515" cy="5156954"/>
            <a:chOff x="4460097" y="1407008"/>
            <a:chExt cx="7292515" cy="5156954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85137366-3908-4684-8E08-12F9B0541CF9}"/>
                </a:ext>
              </a:extLst>
            </p:cNvPr>
            <p:cNvGrpSpPr/>
            <p:nvPr/>
          </p:nvGrpSpPr>
          <p:grpSpPr>
            <a:xfrm>
              <a:off x="4460097" y="1407008"/>
              <a:ext cx="7292515" cy="5156954"/>
              <a:chOff x="4460097" y="1407008"/>
              <a:chExt cx="7292515" cy="5156954"/>
            </a:xfrm>
          </p:grpSpPr>
          <p:pic>
            <p:nvPicPr>
              <p:cNvPr id="8" name="Picture 7" descr="A picture containing table, flower, water&#10;&#10;Description automatically generated">
                <a:extLst>
                  <a:ext uri="{FF2B5EF4-FFF2-40B4-BE49-F238E27FC236}">
                    <a16:creationId xmlns:a16="http://schemas.microsoft.com/office/drawing/2014/main" id="{9A3276AF-7EA3-4949-BF09-1CEE7231577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460097" y="1407008"/>
                <a:ext cx="7292515" cy="5156954"/>
              </a:xfrm>
              <a:prstGeom prst="rect">
                <a:avLst/>
              </a:prstGeom>
            </p:spPr>
          </p:pic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5E2A0BD-7739-45DF-825D-0410656E592A}"/>
                  </a:ext>
                </a:extLst>
              </p:cNvPr>
              <p:cNvSpPr txBox="1"/>
              <p:nvPr/>
            </p:nvSpPr>
            <p:spPr>
              <a:xfrm>
                <a:off x="4614530" y="5089358"/>
                <a:ext cx="1695894" cy="2308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00" dirty="0"/>
                  <a:t>log</a:t>
                </a:r>
                <a:r>
                  <a:rPr lang="en-US" sz="900" baseline="-25000" dirty="0"/>
                  <a:t>10</a:t>
                </a:r>
                <a:r>
                  <a:rPr lang="en-US" sz="900" dirty="0"/>
                  <a:t> (conductivity in mS/m)</a:t>
                </a:r>
              </a:p>
            </p:txBody>
          </p:sp>
        </p:grp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BF4779E-A955-4549-9F35-108FAE5F6E14}"/>
                </a:ext>
              </a:extLst>
            </p:cNvPr>
            <p:cNvSpPr txBox="1"/>
            <p:nvPr/>
          </p:nvSpPr>
          <p:spPr>
            <a:xfrm>
              <a:off x="8669717" y="1417640"/>
              <a:ext cx="308289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</a:rPr>
                <a:t>Inversion for Layer 1: </a:t>
              </a:r>
            </a:p>
            <a:p>
              <a:r>
                <a:rPr lang="en-US" dirty="0">
                  <a:solidFill>
                    <a:schemeClr val="bg1"/>
                  </a:solidFill>
                </a:rPr>
                <a:t>upper 20 cm of the soil layer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DE297B1B-27CE-4818-8B16-4B2A214B816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98704" y="35888"/>
            <a:ext cx="6429565" cy="482217"/>
          </a:xfrm>
          <a:prstGeom prst="rect">
            <a:avLst/>
          </a:prstGeom>
        </p:spPr>
      </p:pic>
      <p:pic>
        <p:nvPicPr>
          <p:cNvPr id="13" name="Audio 12">
            <a:hlinkClick r:id="" action="ppaction://media"/>
            <a:extLst>
              <a:ext uri="{FF2B5EF4-FFF2-40B4-BE49-F238E27FC236}">
                <a16:creationId xmlns:a16="http://schemas.microsoft.com/office/drawing/2014/main" id="{702C5CC5-4A04-498F-875B-1C681C818A7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29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5092"/>
    </mc:Choice>
    <mc:Fallback xmlns="">
      <p:transition spd="slow" advTm="6509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RU_template_UNW_4x3 standard">
  <a:themeElements>
    <a:clrScheme name="RU_Template_Verdana_G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RU_Template_Verdana_G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RU_Template_Verdana_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U_Template_Verdana_G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U_Template_Verdana_G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U_Template_Verdana_G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U_Template_Verdana_G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U_Template_Verdana_G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U_Template_Verdana_G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U_Template_Verdana_G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U_Template_Verdana_G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U_Template_Verdana_G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U_Template_Verdana_G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U_Template_Verdana_G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tion12" id="{12A3EBE0-D110-8B48-BC20-3571D48493BD}" vid="{E27EF169-6BC6-6244-9373-23C28B35FAF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14307</TotalTime>
  <Words>303</Words>
  <Application>Microsoft Macintosh PowerPoint</Application>
  <PresentationFormat>Widescreen</PresentationFormat>
  <Paragraphs>58</Paragraphs>
  <Slides>8</Slides>
  <Notes>2</Notes>
  <HiddenSlides>0</HiddenSlides>
  <MMClips>8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RU_template_UNW_4x3 standard</vt:lpstr>
      <vt:lpstr>Geophysical Interpretation and Comparison with Vegetation Patterning</vt:lpstr>
      <vt:lpstr>Electrical imaging survey</vt:lpstr>
      <vt:lpstr>Electromagnetic (EM) conductivity mapping</vt:lpstr>
      <vt:lpstr>Evaluating our hypothesis</vt:lpstr>
      <vt:lpstr>Resistivity images</vt:lpstr>
      <vt:lpstr>EM conductivity inversion image</vt:lpstr>
      <vt:lpstr>The layers of the 3D EM inversion</vt:lpstr>
      <vt:lpstr>Direct sampling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Investigation of Spectral Induced Polarization and Magnetic Susceptibility on Natural Iron Oxide Coated Sand</dc:title>
  <dc:creator>Chen Wang</dc:creator>
  <cp:lastModifiedBy>Gabrielle Troia</cp:lastModifiedBy>
  <cp:revision>666</cp:revision>
  <dcterms:created xsi:type="dcterms:W3CDTF">2018-02-02T03:41:54Z</dcterms:created>
  <dcterms:modified xsi:type="dcterms:W3CDTF">2026-08-07T14:57:53Z</dcterms:modified>
</cp:coreProperties>
</file>