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80" r:id="rId2"/>
    <p:sldId id="269" r:id="rId3"/>
    <p:sldId id="271" r:id="rId4"/>
    <p:sldId id="278" r:id="rId5"/>
    <p:sldId id="270" r:id="rId6"/>
    <p:sldId id="268" r:id="rId7"/>
    <p:sldId id="272" r:id="rId8"/>
    <p:sldId id="273" r:id="rId9"/>
    <p:sldId id="274" r:id="rId10"/>
    <p:sldId id="275" r:id="rId11"/>
    <p:sldId id="276" r:id="rId12"/>
    <p:sldId id="281"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9E8733-DE8B-4EE4-B7B3-7424DB085E5B}">
          <p14:sldIdLst/>
        </p14:section>
        <p14:section name="Untitled Section" id="{AF4EA707-5DFB-4A26-B220-68854141121F}">
          <p14:sldIdLst>
            <p14:sldId id="280"/>
            <p14:sldId id="269"/>
            <p14:sldId id="271"/>
            <p14:sldId id="278"/>
            <p14:sldId id="270"/>
            <p14:sldId id="268"/>
            <p14:sldId id="272"/>
            <p14:sldId id="273"/>
            <p14:sldId id="274"/>
            <p14:sldId id="275"/>
            <p14:sldId id="276"/>
            <p14:sldId id="2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808000"/>
    <a:srgbClr val="0000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5" autoAdjust="0"/>
    <p:restoredTop sz="94452" autoAdjust="0"/>
  </p:normalViewPr>
  <p:slideViewPr>
    <p:cSldViewPr snapToGrid="0">
      <p:cViewPr varScale="1">
        <p:scale>
          <a:sx n="120" d="100"/>
          <a:sy n="120" d="100"/>
        </p:scale>
        <p:origin x="824" y="1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6CA77-09BA-468B-90EB-BFC1FC513466}" type="datetimeFigureOut">
              <a:rPr lang="zh-CN" altLang="en-US" smtClean="0"/>
              <a:t>2026/8/7</a:t>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FD86E-ADE7-4C43-96D5-95D2463A5C48}" type="slidenum">
              <a:rPr lang="zh-CN" altLang="en-US" smtClean="0"/>
              <a:t>‹#›</a:t>
            </a:fld>
            <a:endParaRPr lang="zh-CN" altLang="en-US"/>
          </a:p>
        </p:txBody>
      </p:sp>
    </p:spTree>
    <p:extLst>
      <p:ext uri="{BB962C8B-B14F-4D97-AF65-F5344CB8AC3E}">
        <p14:creationId xmlns:p14="http://schemas.microsoft.com/office/powerpoint/2010/main" val="3694465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1</a:t>
            </a:fld>
            <a:endParaRPr lang="zh-CN" altLang="en-US"/>
          </a:p>
        </p:txBody>
      </p:sp>
    </p:spTree>
    <p:extLst>
      <p:ext uri="{BB962C8B-B14F-4D97-AF65-F5344CB8AC3E}">
        <p14:creationId xmlns:p14="http://schemas.microsoft.com/office/powerpoint/2010/main" val="292535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students – what evidence is there for the organic layer and contact with underlying hard gravel fill? What evidence is there in the resistivity for another contact below the top of the gravel fill?</a:t>
            </a:r>
          </a:p>
        </p:txBody>
      </p:sp>
      <p:sp>
        <p:nvSpPr>
          <p:cNvPr id="4" name="Slide Number Placeholder 3"/>
          <p:cNvSpPr>
            <a:spLocks noGrp="1"/>
          </p:cNvSpPr>
          <p:nvPr>
            <p:ph type="sldNum" sz="quarter" idx="5"/>
          </p:nvPr>
        </p:nvSpPr>
        <p:spPr/>
        <p:txBody>
          <a:bodyPr/>
          <a:lstStyle/>
          <a:p>
            <a:fld id="{06CFD86E-ADE7-4C43-96D5-95D2463A5C48}" type="slidenum">
              <a:rPr lang="zh-CN" altLang="en-US" smtClean="0"/>
              <a:t>7</a:t>
            </a:fld>
            <a:endParaRPr lang="zh-CN" altLang="en-US"/>
          </a:p>
        </p:txBody>
      </p:sp>
    </p:spTree>
    <p:extLst>
      <p:ext uri="{BB962C8B-B14F-4D97-AF65-F5344CB8AC3E}">
        <p14:creationId xmlns:p14="http://schemas.microsoft.com/office/powerpoint/2010/main" val="1749575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27370" y="371475"/>
            <a:ext cx="3449564" cy="11633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subTitle" idx="1"/>
          </p:nvPr>
        </p:nvSpPr>
        <p:spPr>
          <a:xfrm>
            <a:off x="1828800" y="3886200"/>
            <a:ext cx="8534400" cy="1752600"/>
          </a:xfrm>
        </p:spPr>
        <p:txBody>
          <a:bodyPr/>
          <a:lstStyle>
            <a:lvl1pPr marL="0" indent="0" algn="ctr">
              <a:buFontTx/>
              <a:buNone/>
              <a:defRPr>
                <a:solidFill>
                  <a:schemeClr val="tx1"/>
                </a:solidFill>
              </a:defRPr>
            </a:lvl1pPr>
          </a:lstStyle>
          <a:p>
            <a:r>
              <a:rPr lang="en-US" altLang="zh-CN"/>
              <a:t>Click to edit Master subtitle style</a:t>
            </a:r>
            <a:endParaRPr lang="en-US" dirty="0"/>
          </a:p>
        </p:txBody>
      </p:sp>
      <p:sp>
        <p:nvSpPr>
          <p:cNvPr id="4098" name="Rectangle 2"/>
          <p:cNvSpPr>
            <a:spLocks noGrp="1" noChangeArrowheads="1"/>
          </p:cNvSpPr>
          <p:nvPr>
            <p:ph type="ctrTitle"/>
          </p:nvPr>
        </p:nvSpPr>
        <p:spPr>
          <a:xfrm>
            <a:off x="914400" y="2130426"/>
            <a:ext cx="10363200" cy="1470025"/>
          </a:xfrm>
        </p:spPr>
        <p:txBody>
          <a:bodyPr/>
          <a:lstStyle>
            <a:lvl1pPr algn="ctr">
              <a:defRPr>
                <a:solidFill>
                  <a:schemeClr val="tx1"/>
                </a:solidFill>
              </a:defRPr>
            </a:lvl1pPr>
          </a:lstStyle>
          <a:p>
            <a:r>
              <a:rPr lang="en-US" altLang="zh-CN"/>
              <a:t>Click to edit Master title style</a:t>
            </a:r>
            <a:endParaRPr lang="en-US" dirty="0"/>
          </a:p>
        </p:txBody>
      </p:sp>
    </p:spTree>
    <p:extLst>
      <p:ext uri="{BB962C8B-B14F-4D97-AF65-F5344CB8AC3E}">
        <p14:creationId xmlns:p14="http://schemas.microsoft.com/office/powerpoint/2010/main" val="3821508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DC16BE6-4C52-3148-9055-C92C4CEA5CA5}" type="slidenum">
              <a:rPr lang="en-US"/>
              <a:pPr>
                <a:defRPr/>
              </a:pPr>
              <a:t>‹#›</a:t>
            </a:fld>
            <a:endParaRPr lang="en-US"/>
          </a:p>
        </p:txBody>
      </p:sp>
    </p:spTree>
    <p:extLst>
      <p:ext uri="{BB962C8B-B14F-4D97-AF65-F5344CB8AC3E}">
        <p14:creationId xmlns:p14="http://schemas.microsoft.com/office/powerpoint/2010/main" val="116566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1"/>
            <a:ext cx="2743200" cy="5448300"/>
          </a:xfrm>
        </p:spPr>
        <p:txBody>
          <a:bodyPr vert="eaVert"/>
          <a:lstStyle/>
          <a:p>
            <a:r>
              <a:rPr lang="en-US" altLang="zh-CN"/>
              <a:t>Click to edit Master title style</a:t>
            </a:r>
            <a:endParaRPr lang="en-US"/>
          </a:p>
        </p:txBody>
      </p:sp>
      <p:sp>
        <p:nvSpPr>
          <p:cNvPr id="3" name="Vertical Text Placeholder 2"/>
          <p:cNvSpPr>
            <a:spLocks noGrp="1"/>
          </p:cNvSpPr>
          <p:nvPr>
            <p:ph type="body" orient="vert" idx="1"/>
          </p:nvPr>
        </p:nvSpPr>
        <p:spPr>
          <a:xfrm>
            <a:off x="609600" y="609601"/>
            <a:ext cx="8026400" cy="5448300"/>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F8FFF65-4BAA-854F-9940-1ECCFF72F3B7}" type="slidenum">
              <a:rPr lang="en-US"/>
              <a:pPr>
                <a:defRPr/>
              </a:pPr>
              <a:t>‹#›</a:t>
            </a:fld>
            <a:endParaRPr lang="en-US"/>
          </a:p>
        </p:txBody>
      </p:sp>
    </p:spTree>
    <p:extLst>
      <p:ext uri="{BB962C8B-B14F-4D97-AF65-F5344CB8AC3E}">
        <p14:creationId xmlns:p14="http://schemas.microsoft.com/office/powerpoint/2010/main" val="1063518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195EE99-6EBD-5C44-BBE9-586BD7F99AA0}" type="slidenum">
              <a:rPr lang="en-US"/>
              <a:pPr>
                <a:defRPr/>
              </a:pPr>
              <a:t>‹#›</a:t>
            </a:fld>
            <a:endParaRPr lang="en-US"/>
          </a:p>
        </p:txBody>
      </p:sp>
    </p:spTree>
    <p:extLst>
      <p:ext uri="{BB962C8B-B14F-4D97-AF65-F5344CB8AC3E}">
        <p14:creationId xmlns:p14="http://schemas.microsoft.com/office/powerpoint/2010/main" val="553851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ltLang="zh-CN"/>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ltLang="zh-CN"/>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BCC178D3-8EA7-D243-8788-BD22F37DA10B}" type="slidenum">
              <a:rPr lang="en-US"/>
              <a:pPr>
                <a:defRPr/>
              </a:pPr>
              <a:t>‹#›</a:t>
            </a:fld>
            <a:endParaRPr lang="en-US"/>
          </a:p>
        </p:txBody>
      </p:sp>
    </p:spTree>
    <p:extLst>
      <p:ext uri="{BB962C8B-B14F-4D97-AF65-F5344CB8AC3E}">
        <p14:creationId xmlns:p14="http://schemas.microsoft.com/office/powerpoint/2010/main" val="109486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sz="half" idx="1"/>
          </p:nvPr>
        </p:nvSpPr>
        <p:spPr>
          <a:xfrm>
            <a:off x="609600" y="15240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Content Placeholder 3"/>
          <p:cNvSpPr>
            <a:spLocks noGrp="1"/>
          </p:cNvSpPr>
          <p:nvPr>
            <p:ph sz="half" idx="2"/>
          </p:nvPr>
        </p:nvSpPr>
        <p:spPr>
          <a:xfrm>
            <a:off x="6197600" y="1524001"/>
            <a:ext cx="5384800" cy="453390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AF3888C8-DE63-6A4B-89F3-1CA87CF50B4F}" type="slidenum">
              <a:rPr lang="en-US"/>
              <a:pPr>
                <a:defRPr/>
              </a:pPr>
              <a:t>‹#›</a:t>
            </a:fld>
            <a:endParaRPr lang="en-US"/>
          </a:p>
        </p:txBody>
      </p:sp>
    </p:spTree>
    <p:extLst>
      <p:ext uri="{BB962C8B-B14F-4D97-AF65-F5344CB8AC3E}">
        <p14:creationId xmlns:p14="http://schemas.microsoft.com/office/powerpoint/2010/main" val="176660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ltLang="zh-CN"/>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ltLang="zh-CN"/>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ltLang="zh-CN"/>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5241ACB6-45CB-9D4A-A96D-32557430BA3D}" type="slidenum">
              <a:rPr lang="en-US"/>
              <a:pPr>
                <a:defRPr/>
              </a:pPr>
              <a:t>‹#›</a:t>
            </a:fld>
            <a:endParaRPr lang="en-US"/>
          </a:p>
        </p:txBody>
      </p:sp>
    </p:spTree>
    <p:extLst>
      <p:ext uri="{BB962C8B-B14F-4D97-AF65-F5344CB8AC3E}">
        <p14:creationId xmlns:p14="http://schemas.microsoft.com/office/powerpoint/2010/main" val="2344514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3FAD794-CB22-B44E-8308-0AE2F0A9592F}" type="slidenum">
              <a:rPr lang="en-US"/>
              <a:pPr>
                <a:defRPr/>
              </a:pPr>
              <a:t>‹#›</a:t>
            </a:fld>
            <a:endParaRPr lang="en-US"/>
          </a:p>
        </p:txBody>
      </p:sp>
    </p:spTree>
    <p:extLst>
      <p:ext uri="{BB962C8B-B14F-4D97-AF65-F5344CB8AC3E}">
        <p14:creationId xmlns:p14="http://schemas.microsoft.com/office/powerpoint/2010/main" val="291393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E8BC21C-0162-AE46-B9F7-BF3E9C17864E}" type="slidenum">
              <a:rPr lang="en-US"/>
              <a:pPr>
                <a:defRPr/>
              </a:pPr>
              <a:t>‹#›</a:t>
            </a:fld>
            <a:endParaRPr lang="en-US"/>
          </a:p>
        </p:txBody>
      </p:sp>
    </p:spTree>
    <p:extLst>
      <p:ext uri="{BB962C8B-B14F-4D97-AF65-F5344CB8AC3E}">
        <p14:creationId xmlns:p14="http://schemas.microsoft.com/office/powerpoint/2010/main" val="2771843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ltLang="zh-CN"/>
              <a:t>Click to edit Master title style</a:t>
            </a:r>
            <a:endParaRPr lang="en-US"/>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ltLang="zh-CN"/>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181CB8A0-2537-2A4E-9B72-75DA6825B383}" type="slidenum">
              <a:rPr lang="en-US"/>
              <a:pPr>
                <a:defRPr/>
              </a:pPr>
              <a:t>‹#›</a:t>
            </a:fld>
            <a:endParaRPr lang="en-US"/>
          </a:p>
        </p:txBody>
      </p:sp>
    </p:spTree>
    <p:extLst>
      <p:ext uri="{BB962C8B-B14F-4D97-AF65-F5344CB8AC3E}">
        <p14:creationId xmlns:p14="http://schemas.microsoft.com/office/powerpoint/2010/main" val="1885223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ltLang="zh-CN"/>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r>
              <a:rPr lang="en-US" altLang="zh-CN" noProof="0"/>
              <a:t>Click icon to add picture</a:t>
            </a:r>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ltLang="zh-CN"/>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357A2F6-0ABB-5240-B4BA-F99CE53A94F1}" type="slidenum">
              <a:rPr lang="en-US"/>
              <a:pPr>
                <a:defRPr/>
              </a:pPr>
              <a:t>‹#›</a:t>
            </a:fld>
            <a:endParaRPr lang="en-US"/>
          </a:p>
        </p:txBody>
      </p:sp>
    </p:spTree>
    <p:extLst>
      <p:ext uri="{BB962C8B-B14F-4D97-AF65-F5344CB8AC3E}">
        <p14:creationId xmlns:p14="http://schemas.microsoft.com/office/powerpoint/2010/main" val="3701339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571378" y="86184"/>
            <a:ext cx="1461693" cy="518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609600" y="609601"/>
            <a:ext cx="10972800" cy="8080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endParaRPr lang="en-US"/>
          </a:p>
        </p:txBody>
      </p:sp>
      <p:sp>
        <p:nvSpPr>
          <p:cNvPr id="1029" name="Rectangle 3"/>
          <p:cNvSpPr>
            <a:spLocks noGrp="1" noChangeArrowheads="1"/>
          </p:cNvSpPr>
          <p:nvPr>
            <p:ph type="body" idx="1"/>
          </p:nvPr>
        </p:nvSpPr>
        <p:spPr bwMode="auto">
          <a:xfrm>
            <a:off x="609600" y="1524001"/>
            <a:ext cx="10972800" cy="453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1030" name="Rectangle 6"/>
          <p:cNvSpPr>
            <a:spLocks noGrp="1" noChangeArrowheads="1"/>
          </p:cNvSpPr>
          <p:nvPr>
            <p:ph type="sldNum" sz="quarter" idx="4"/>
          </p:nvPr>
        </p:nvSpPr>
        <p:spPr bwMode="auto">
          <a:xfrm>
            <a:off x="8737600" y="6245225"/>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67">
                <a:solidFill>
                  <a:srgbClr val="5F5F5F"/>
                </a:solidFill>
                <a:cs typeface="Geneva" charset="0"/>
              </a:defRPr>
            </a:lvl1pPr>
          </a:lstStyle>
          <a:p>
            <a:pPr fontAlgn="base">
              <a:spcBef>
                <a:spcPct val="0"/>
              </a:spcBef>
              <a:spcAft>
                <a:spcPct val="0"/>
              </a:spcAft>
              <a:defRPr/>
            </a:pPr>
            <a:fld id="{4642B53B-6571-FB48-ABFE-A8993810D33C}" type="slidenum">
              <a:rPr lang="en-US"/>
              <a:pPr fontAlgn="base">
                <a:spcBef>
                  <a:spcPct val="0"/>
                </a:spcBef>
                <a:spcAft>
                  <a:spcPct val="0"/>
                </a:spcAft>
                <a:defRPr/>
              </a:pPr>
              <a:t>‹#›</a:t>
            </a:fld>
            <a:endParaRPr lang="en-US"/>
          </a:p>
        </p:txBody>
      </p:sp>
      <p:cxnSp>
        <p:nvCxnSpPr>
          <p:cNvPr id="9" name="Straight Connector 8"/>
          <p:cNvCxnSpPr/>
          <p:nvPr/>
        </p:nvCxnSpPr>
        <p:spPr>
          <a:xfrm>
            <a:off x="0" y="558801"/>
            <a:ext cx="12192000" cy="6351"/>
          </a:xfrm>
          <a:prstGeom prst="line">
            <a:avLst/>
          </a:prstGeom>
          <a:ln w="3175" cmpd="sng">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334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sz="4000">
          <a:solidFill>
            <a:schemeClr val="tx2"/>
          </a:solidFill>
          <a:latin typeface="+mj-lt"/>
          <a:ea typeface="ヒラギノ角ゴ Pro W3" charset="0"/>
          <a:cs typeface="Geneva" charset="0"/>
        </a:defRPr>
      </a:lvl1pPr>
      <a:lvl2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2pPr>
      <a:lvl3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3pPr>
      <a:lvl4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4pPr>
      <a:lvl5pPr algn="l" rtl="0" eaLnBrk="1" fontAlgn="base" hangingPunct="1">
        <a:spcBef>
          <a:spcPct val="0"/>
        </a:spcBef>
        <a:spcAft>
          <a:spcPct val="0"/>
        </a:spcAft>
        <a:defRPr sz="4000">
          <a:solidFill>
            <a:schemeClr val="tx2"/>
          </a:solidFill>
          <a:latin typeface="Arial" charset="0"/>
          <a:ea typeface="ヒラギノ角ゴ Pro W3" charset="0"/>
          <a:cs typeface="Geneva" charset="0"/>
        </a:defRPr>
      </a:lvl5pPr>
      <a:lvl6pPr marL="609585" algn="l" rtl="0" eaLnBrk="1" fontAlgn="base" hangingPunct="1">
        <a:spcBef>
          <a:spcPct val="0"/>
        </a:spcBef>
        <a:spcAft>
          <a:spcPct val="0"/>
        </a:spcAft>
        <a:defRPr sz="4000">
          <a:solidFill>
            <a:schemeClr val="tx2"/>
          </a:solidFill>
          <a:latin typeface="Arial" charset="0"/>
        </a:defRPr>
      </a:lvl6pPr>
      <a:lvl7pPr marL="1219170" algn="l" rtl="0" eaLnBrk="1" fontAlgn="base" hangingPunct="1">
        <a:spcBef>
          <a:spcPct val="0"/>
        </a:spcBef>
        <a:spcAft>
          <a:spcPct val="0"/>
        </a:spcAft>
        <a:defRPr sz="4000">
          <a:solidFill>
            <a:schemeClr val="tx2"/>
          </a:solidFill>
          <a:latin typeface="Arial" charset="0"/>
        </a:defRPr>
      </a:lvl7pPr>
      <a:lvl8pPr marL="1828754" algn="l" rtl="0" eaLnBrk="1" fontAlgn="base" hangingPunct="1">
        <a:spcBef>
          <a:spcPct val="0"/>
        </a:spcBef>
        <a:spcAft>
          <a:spcPct val="0"/>
        </a:spcAft>
        <a:defRPr sz="4000">
          <a:solidFill>
            <a:schemeClr val="tx2"/>
          </a:solidFill>
          <a:latin typeface="Arial" charset="0"/>
        </a:defRPr>
      </a:lvl8pPr>
      <a:lvl9pPr marL="2438339" algn="l" rtl="0" eaLnBrk="1" fontAlgn="base" hangingPunct="1">
        <a:spcBef>
          <a:spcPct val="0"/>
        </a:spcBef>
        <a:spcAft>
          <a:spcPct val="0"/>
        </a:spcAft>
        <a:defRPr sz="4000">
          <a:solidFill>
            <a:schemeClr val="tx2"/>
          </a:solidFill>
          <a:latin typeface="Arial" charset="0"/>
        </a:defRPr>
      </a:lvl9pPr>
    </p:titleStyle>
    <p:bodyStyle>
      <a:lvl1pPr marL="457189" indent="-457189" algn="l" rtl="0" eaLnBrk="1" fontAlgn="base" hangingPunct="1">
        <a:spcBef>
          <a:spcPct val="20000"/>
        </a:spcBef>
        <a:spcAft>
          <a:spcPct val="0"/>
        </a:spcAft>
        <a:buChar char="•"/>
        <a:defRPr sz="2933">
          <a:solidFill>
            <a:srgbClr val="5F5F5F"/>
          </a:solidFill>
          <a:latin typeface="+mn-lt"/>
          <a:ea typeface="ヒラギノ角ゴ Pro W3" charset="0"/>
          <a:cs typeface="Geneva" charset="0"/>
        </a:defRPr>
      </a:lvl1pPr>
      <a:lvl2pPr marL="990575" indent="-380990" algn="l" rtl="0" eaLnBrk="1" fontAlgn="base" hangingPunct="1">
        <a:spcBef>
          <a:spcPct val="20000"/>
        </a:spcBef>
        <a:spcAft>
          <a:spcPct val="0"/>
        </a:spcAft>
        <a:buChar char="–"/>
        <a:defRPr>
          <a:solidFill>
            <a:srgbClr val="5F5F5F"/>
          </a:solidFill>
          <a:latin typeface="+mn-lt"/>
          <a:ea typeface="Geneva" charset="0"/>
          <a:cs typeface="Geneva" charset="0"/>
        </a:defRPr>
      </a:lvl2pPr>
      <a:lvl3pPr marL="1523962" indent="-304792" algn="l" rtl="0" eaLnBrk="1" fontAlgn="base" hangingPunct="1">
        <a:spcBef>
          <a:spcPct val="20000"/>
        </a:spcBef>
        <a:spcAft>
          <a:spcPct val="0"/>
        </a:spcAft>
        <a:buChar char="•"/>
        <a:defRPr sz="2133">
          <a:solidFill>
            <a:srgbClr val="5F5F5F"/>
          </a:solidFill>
          <a:latin typeface="+mn-lt"/>
          <a:ea typeface="Geneva" charset="0"/>
          <a:cs typeface="Geneva" charset="0"/>
        </a:defRPr>
      </a:lvl3pPr>
      <a:lvl4pPr marL="2133547" indent="-304792" algn="l" rtl="0" eaLnBrk="1" fontAlgn="base" hangingPunct="1">
        <a:spcBef>
          <a:spcPct val="20000"/>
        </a:spcBef>
        <a:spcAft>
          <a:spcPct val="0"/>
        </a:spcAft>
        <a:buChar char="–"/>
        <a:defRPr sz="1867">
          <a:solidFill>
            <a:srgbClr val="5F5F5F"/>
          </a:solidFill>
          <a:latin typeface="+mn-lt"/>
          <a:ea typeface="Geneva" charset="0"/>
          <a:cs typeface="Geneva" charset="0"/>
        </a:defRPr>
      </a:lvl4pPr>
      <a:lvl5pPr marL="2743131" indent="-304792" algn="l" rtl="0" eaLnBrk="1" fontAlgn="base" hangingPunct="1">
        <a:spcBef>
          <a:spcPct val="20000"/>
        </a:spcBef>
        <a:spcAft>
          <a:spcPct val="0"/>
        </a:spcAft>
        <a:buChar char="»"/>
        <a:defRPr sz="1867">
          <a:solidFill>
            <a:srgbClr val="5F5F5F"/>
          </a:solidFill>
          <a:latin typeface="+mn-lt"/>
          <a:ea typeface="Geneva" charset="0"/>
          <a:cs typeface="Geneva" charset="0"/>
        </a:defRPr>
      </a:lvl5pPr>
      <a:lvl6pPr marL="3352716" indent="-304792" algn="l" rtl="0" eaLnBrk="1" fontAlgn="base" hangingPunct="1">
        <a:spcBef>
          <a:spcPct val="20000"/>
        </a:spcBef>
        <a:spcAft>
          <a:spcPct val="0"/>
        </a:spcAft>
        <a:buChar char="»"/>
        <a:defRPr sz="1867">
          <a:solidFill>
            <a:srgbClr val="5F5F5F"/>
          </a:solidFill>
          <a:latin typeface="+mn-lt"/>
        </a:defRPr>
      </a:lvl6pPr>
      <a:lvl7pPr marL="3962301" indent="-304792" algn="l" rtl="0" eaLnBrk="1" fontAlgn="base" hangingPunct="1">
        <a:spcBef>
          <a:spcPct val="20000"/>
        </a:spcBef>
        <a:spcAft>
          <a:spcPct val="0"/>
        </a:spcAft>
        <a:buChar char="»"/>
        <a:defRPr sz="1867">
          <a:solidFill>
            <a:srgbClr val="5F5F5F"/>
          </a:solidFill>
          <a:latin typeface="+mn-lt"/>
        </a:defRPr>
      </a:lvl7pPr>
      <a:lvl8pPr marL="4571886" indent="-304792" algn="l" rtl="0" eaLnBrk="1" fontAlgn="base" hangingPunct="1">
        <a:spcBef>
          <a:spcPct val="20000"/>
        </a:spcBef>
        <a:spcAft>
          <a:spcPct val="0"/>
        </a:spcAft>
        <a:buChar char="»"/>
        <a:defRPr sz="1867">
          <a:solidFill>
            <a:srgbClr val="5F5F5F"/>
          </a:solidFill>
          <a:latin typeface="+mn-lt"/>
        </a:defRPr>
      </a:lvl8pPr>
      <a:lvl9pPr marL="5181470" indent="-304792" algn="l" rtl="0" eaLnBrk="1" fontAlgn="base" hangingPunct="1">
        <a:spcBef>
          <a:spcPct val="20000"/>
        </a:spcBef>
        <a:spcAft>
          <a:spcPct val="0"/>
        </a:spcAft>
        <a:buChar char="»"/>
        <a:defRPr sz="1867">
          <a:solidFill>
            <a:srgbClr val="5F5F5F"/>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10.wmf"/><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oleObject" Target="../embeddings/oleObject1.bin"/><Relationship Id="rId5" Type="http://schemas.openxmlformats.org/officeDocument/2006/relationships/image" Target="../media/image9.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16.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notesSlide" Target="../notesSlides/notesSlide2.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png"/><Relationship Id="rId3" Type="http://schemas.openxmlformats.org/officeDocument/2006/relationships/slideLayout" Target="../slideLayouts/slideLayout6.xml"/><Relationship Id="rId7" Type="http://schemas.openxmlformats.org/officeDocument/2006/relationships/image" Target="../media/image20.png"/><Relationship Id="rId12"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374374" y="1979302"/>
            <a:ext cx="11817626" cy="1470025"/>
          </a:xfrm>
        </p:spPr>
        <p:txBody>
          <a:bodyPr/>
          <a:lstStyle/>
          <a:p>
            <a:r>
              <a:rPr lang="en-US" sz="3600" b="1" dirty="0">
                <a:latin typeface="Arial" charset="0"/>
              </a:rPr>
              <a:t>Geophysical Interpretation and Comparison with Ground Truthing</a:t>
            </a:r>
            <a:endParaRPr lang="en-US" sz="3600" dirty="0">
              <a:latin typeface="Arial" charset="0"/>
            </a:endParaRPr>
          </a:p>
        </p:txBody>
      </p:sp>
      <p:sp>
        <p:nvSpPr>
          <p:cNvPr id="13314" name="Rectangle 3"/>
          <p:cNvSpPr>
            <a:spLocks noGrp="1" noChangeArrowheads="1"/>
          </p:cNvSpPr>
          <p:nvPr>
            <p:ph type="subTitle" idx="1"/>
          </p:nvPr>
        </p:nvSpPr>
        <p:spPr>
          <a:xfrm>
            <a:off x="469900" y="4172950"/>
            <a:ext cx="11722100" cy="1752600"/>
          </a:xfrm>
        </p:spPr>
        <p:txBody>
          <a:bodyPr/>
          <a:lstStyle/>
          <a:p>
            <a:r>
              <a:rPr lang="en-US" altLang="zh-CN" sz="2400" dirty="0"/>
              <a:t>Lee Slater</a:t>
            </a:r>
            <a:endParaRPr lang="en-US" altLang="zh-CN" sz="2400" baseline="30000" dirty="0"/>
          </a:p>
          <a:p>
            <a:endParaRPr lang="zh-CN" altLang="zh-CN" sz="2400" dirty="0"/>
          </a:p>
          <a:p>
            <a:pPr lvl="0"/>
            <a:r>
              <a:rPr lang="en-US" altLang="zh-CN" sz="2000" dirty="0"/>
              <a:t>Department of Earth and Environmental Sciences, Rutgers University, Newark, NJ, USA</a:t>
            </a:r>
            <a:endParaRPr lang="zh-CN" altLang="zh-CN" sz="2000" dirty="0"/>
          </a:p>
          <a:p>
            <a:endParaRPr lang="en-US" sz="2000" dirty="0">
              <a:latin typeface="Arial" charset="0"/>
            </a:endParaRPr>
          </a:p>
        </p:txBody>
      </p:sp>
      <p:pic>
        <p:nvPicPr>
          <p:cNvPr id="4" name="Picture 3">
            <a:extLst>
              <a:ext uri="{FF2B5EF4-FFF2-40B4-BE49-F238E27FC236}">
                <a16:creationId xmlns:a16="http://schemas.microsoft.com/office/drawing/2014/main" id="{B6AA4290-C864-436A-BEE7-0FDE46B30357}"/>
              </a:ext>
            </a:extLst>
          </p:cNvPr>
          <p:cNvPicPr>
            <a:picLocks noChangeAspect="1"/>
          </p:cNvPicPr>
          <p:nvPr/>
        </p:nvPicPr>
        <p:blipFill>
          <a:blip r:embed="rId5"/>
          <a:stretch>
            <a:fillRect/>
          </a:stretch>
        </p:blipFill>
        <p:spPr>
          <a:xfrm>
            <a:off x="647699" y="5831928"/>
            <a:ext cx="10896601" cy="817245"/>
          </a:xfrm>
          <a:prstGeom prst="rect">
            <a:avLst/>
          </a:prstGeom>
        </p:spPr>
      </p:pic>
      <p:pic>
        <p:nvPicPr>
          <p:cNvPr id="3" name="Audio 2">
            <a:hlinkClick r:id="" action="ppaction://media"/>
            <a:extLst>
              <a:ext uri="{FF2B5EF4-FFF2-40B4-BE49-F238E27FC236}">
                <a16:creationId xmlns:a16="http://schemas.microsoft.com/office/drawing/2014/main" id="{2709DD42-4C99-49BF-9F07-D1BA97941D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36099741"/>
      </p:ext>
    </p:extLst>
  </p:cSld>
  <p:clrMapOvr>
    <a:masterClrMapping/>
  </p:clrMapOvr>
  <mc:AlternateContent xmlns:mc="http://schemas.openxmlformats.org/markup-compatibility/2006" xmlns:p14="http://schemas.microsoft.com/office/powerpoint/2010/main">
    <mc:Choice Requires="p14">
      <p:transition spd="slow" p14:dur="2000" advTm="7603"/>
    </mc:Choice>
    <mc:Fallback xmlns="">
      <p:transition spd="slow" advTm="7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74B47-FAD3-471D-ABCE-1CFFDFE6A277}"/>
              </a:ext>
            </a:extLst>
          </p:cNvPr>
          <p:cNvSpPr>
            <a:spLocks noGrp="1"/>
          </p:cNvSpPr>
          <p:nvPr>
            <p:ph type="title"/>
          </p:nvPr>
        </p:nvSpPr>
        <p:spPr/>
        <p:txBody>
          <a:bodyPr/>
          <a:lstStyle/>
          <a:p>
            <a:r>
              <a:rPr lang="en-US" dirty="0"/>
              <a:t>Supporting data summary</a:t>
            </a:r>
          </a:p>
        </p:txBody>
      </p:sp>
      <p:graphicFrame>
        <p:nvGraphicFramePr>
          <p:cNvPr id="3" name="Table 2">
            <a:extLst>
              <a:ext uri="{FF2B5EF4-FFF2-40B4-BE49-F238E27FC236}">
                <a16:creationId xmlns:a16="http://schemas.microsoft.com/office/drawing/2014/main" id="{73120BCC-B4AC-4E77-8B81-A9FE0769CA09}"/>
              </a:ext>
            </a:extLst>
          </p:cNvPr>
          <p:cNvGraphicFramePr>
            <a:graphicFrameLocks noGrp="1"/>
          </p:cNvGraphicFramePr>
          <p:nvPr>
            <p:extLst>
              <p:ext uri="{D42A27DB-BD31-4B8C-83A1-F6EECF244321}">
                <p14:modId xmlns:p14="http://schemas.microsoft.com/office/powerpoint/2010/main" val="1465956245"/>
              </p:ext>
            </p:extLst>
          </p:nvPr>
        </p:nvGraphicFramePr>
        <p:xfrm>
          <a:off x="2129902" y="3025788"/>
          <a:ext cx="7644414" cy="2514600"/>
        </p:xfrm>
        <a:graphic>
          <a:graphicData uri="http://schemas.openxmlformats.org/drawingml/2006/table">
            <a:tbl>
              <a:tblPr>
                <a:tableStyleId>{00A15C55-8517-42AA-B614-E9B94910E393}</a:tableStyleId>
              </a:tblPr>
              <a:tblGrid>
                <a:gridCol w="622177">
                  <a:extLst>
                    <a:ext uri="{9D8B030D-6E8A-4147-A177-3AD203B41FA5}">
                      <a16:colId xmlns:a16="http://schemas.microsoft.com/office/drawing/2014/main" val="3266309766"/>
                    </a:ext>
                  </a:extLst>
                </a:gridCol>
                <a:gridCol w="1074751">
                  <a:extLst>
                    <a:ext uri="{9D8B030D-6E8A-4147-A177-3AD203B41FA5}">
                      <a16:colId xmlns:a16="http://schemas.microsoft.com/office/drawing/2014/main" val="4058273705"/>
                    </a:ext>
                  </a:extLst>
                </a:gridCol>
                <a:gridCol w="1247983">
                  <a:extLst>
                    <a:ext uri="{9D8B030D-6E8A-4147-A177-3AD203B41FA5}">
                      <a16:colId xmlns:a16="http://schemas.microsoft.com/office/drawing/2014/main" val="295429878"/>
                    </a:ext>
                  </a:extLst>
                </a:gridCol>
                <a:gridCol w="1570423">
                  <a:extLst>
                    <a:ext uri="{9D8B030D-6E8A-4147-A177-3AD203B41FA5}">
                      <a16:colId xmlns:a16="http://schemas.microsoft.com/office/drawing/2014/main" val="1733534569"/>
                    </a:ext>
                  </a:extLst>
                </a:gridCol>
                <a:gridCol w="1564540">
                  <a:extLst>
                    <a:ext uri="{9D8B030D-6E8A-4147-A177-3AD203B41FA5}">
                      <a16:colId xmlns:a16="http://schemas.microsoft.com/office/drawing/2014/main" val="3234933083"/>
                    </a:ext>
                  </a:extLst>
                </a:gridCol>
                <a:gridCol w="1564540">
                  <a:extLst>
                    <a:ext uri="{9D8B030D-6E8A-4147-A177-3AD203B41FA5}">
                      <a16:colId xmlns:a16="http://schemas.microsoft.com/office/drawing/2014/main" val="3723413607"/>
                    </a:ext>
                  </a:extLst>
                </a:gridCol>
              </a:tblGrid>
              <a:tr h="210460">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600" b="0"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en-US" sz="1600" u="none" strike="noStrike" dirty="0">
                          <a:effectLst/>
                        </a:rPr>
                        <a:t>Particle size data</a:t>
                      </a:r>
                      <a:endParaRPr lang="en-US"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83100386"/>
                  </a:ext>
                </a:extLst>
              </a:tr>
              <a:tr h="190500">
                <a:tc>
                  <a:txBody>
                    <a:bodyPr/>
                    <a:lstStyle/>
                    <a:p>
                      <a:pPr algn="l" fontAlgn="b"/>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Thickness (m)</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Porosity* (-)</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d10 (</a:t>
                      </a:r>
                      <a:r>
                        <a:rPr lang="en-US" sz="1600" u="none" strike="noStrike" dirty="0">
                          <a:effectLst/>
                          <a:latin typeface="Symbol" panose="05050102010706020507" pitchFamily="18" charset="2"/>
                        </a:rPr>
                        <a:t>m</a:t>
                      </a:r>
                      <a:r>
                        <a:rPr lang="en-US" sz="1600" u="none" strike="noStrike" dirty="0">
                          <a:effectLst/>
                        </a:rPr>
                        <a:t>m)</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d50 (</a:t>
                      </a:r>
                      <a:r>
                        <a:rPr lang="en-US" sz="1600" u="none" strike="noStrike" dirty="0">
                          <a:effectLst/>
                          <a:latin typeface="Symbol" panose="05050102010706020507" pitchFamily="18" charset="2"/>
                        </a:rPr>
                        <a:t>m</a:t>
                      </a:r>
                      <a:r>
                        <a:rPr lang="en-US" sz="1600" u="none" strike="noStrike" dirty="0">
                          <a:effectLst/>
                        </a:rPr>
                        <a:t>m)</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Specific conductance (mS/cm)</a:t>
                      </a:r>
                    </a:p>
                  </a:txBody>
                  <a:tcPr marL="9525" marR="9525" marT="9525" marB="0" anchor="b"/>
                </a:tc>
                <a:extLst>
                  <a:ext uri="{0D108BD9-81ED-4DB2-BD59-A6C34878D82A}">
                    <a16:rowId xmlns:a16="http://schemas.microsoft.com/office/drawing/2014/main" val="2750424308"/>
                  </a:ext>
                </a:extLst>
              </a:tr>
              <a:tr h="190500">
                <a:tc>
                  <a:txBody>
                    <a:bodyPr/>
                    <a:lstStyle/>
                    <a:p>
                      <a:pPr algn="l" fontAlgn="b"/>
                      <a:r>
                        <a:rPr lang="en-US" sz="1600" b="1" u="none" strike="noStrike" dirty="0">
                          <a:effectLst/>
                        </a:rPr>
                        <a:t>Site 1</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0.33</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0.46</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5.01</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70.86</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20.96</a:t>
                      </a:r>
                    </a:p>
                  </a:txBody>
                  <a:tcPr marL="9525" marR="9525" marT="9525" marB="0" anchor="b"/>
                </a:tc>
                <a:extLst>
                  <a:ext uri="{0D108BD9-81ED-4DB2-BD59-A6C34878D82A}">
                    <a16:rowId xmlns:a16="http://schemas.microsoft.com/office/drawing/2014/main" val="4267125379"/>
                  </a:ext>
                </a:extLst>
              </a:tr>
              <a:tr h="190500">
                <a:tc>
                  <a:txBody>
                    <a:bodyPr/>
                    <a:lstStyle/>
                    <a:p>
                      <a:pPr algn="l" fontAlgn="b"/>
                      <a:r>
                        <a:rPr lang="en-US" sz="1600" b="1" u="none" strike="noStrike" dirty="0">
                          <a:effectLst/>
                        </a:rPr>
                        <a:t>Site 2</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0.33</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0.22</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3.93</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60.42</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19.79</a:t>
                      </a:r>
                    </a:p>
                  </a:txBody>
                  <a:tcPr marL="9525" marR="9525" marT="9525" marB="0" anchor="b"/>
                </a:tc>
                <a:extLst>
                  <a:ext uri="{0D108BD9-81ED-4DB2-BD59-A6C34878D82A}">
                    <a16:rowId xmlns:a16="http://schemas.microsoft.com/office/drawing/2014/main" val="1439436100"/>
                  </a:ext>
                </a:extLst>
              </a:tr>
              <a:tr h="190500">
                <a:tc>
                  <a:txBody>
                    <a:bodyPr/>
                    <a:lstStyle/>
                    <a:p>
                      <a:pPr algn="l" fontAlgn="b"/>
                      <a:r>
                        <a:rPr lang="en-US" sz="1600" b="1" u="none" strike="noStrike" dirty="0">
                          <a:effectLst/>
                        </a:rPr>
                        <a:t>Site 3</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0.43</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0.23</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10.25</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110.99</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29.32</a:t>
                      </a:r>
                    </a:p>
                  </a:txBody>
                  <a:tcPr marL="9525" marR="9525" marT="9525" marB="0" anchor="b"/>
                </a:tc>
                <a:extLst>
                  <a:ext uri="{0D108BD9-81ED-4DB2-BD59-A6C34878D82A}">
                    <a16:rowId xmlns:a16="http://schemas.microsoft.com/office/drawing/2014/main" val="1740814314"/>
                  </a:ext>
                </a:extLst>
              </a:tr>
              <a:tr h="190500">
                <a:tc>
                  <a:txBody>
                    <a:bodyPr/>
                    <a:lstStyle/>
                    <a:p>
                      <a:pPr algn="l" fontAlgn="b"/>
                      <a:r>
                        <a:rPr lang="en-US" sz="1600" b="1" u="none" strike="noStrike" dirty="0">
                          <a:effectLst/>
                        </a:rPr>
                        <a:t>Site 4</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0.48</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0.15</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4.38</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113.00</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29.38</a:t>
                      </a:r>
                    </a:p>
                  </a:txBody>
                  <a:tcPr marL="9525" marR="9525" marT="9525" marB="0" anchor="b"/>
                </a:tc>
                <a:extLst>
                  <a:ext uri="{0D108BD9-81ED-4DB2-BD59-A6C34878D82A}">
                    <a16:rowId xmlns:a16="http://schemas.microsoft.com/office/drawing/2014/main" val="1914703404"/>
                  </a:ext>
                </a:extLst>
              </a:tr>
              <a:tr h="190500">
                <a:tc>
                  <a:txBody>
                    <a:bodyPr/>
                    <a:lstStyle/>
                    <a:p>
                      <a:pPr algn="l" fontAlgn="b"/>
                      <a:r>
                        <a:rPr lang="en-US" sz="1600" b="1" u="none" strike="noStrike" dirty="0">
                          <a:effectLst/>
                        </a:rPr>
                        <a:t>Site 5</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0.28</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0.19</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9.92</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186.89</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31.00</a:t>
                      </a:r>
                    </a:p>
                  </a:txBody>
                  <a:tcPr marL="9525" marR="9525" marT="9525" marB="0" anchor="b"/>
                </a:tc>
                <a:extLst>
                  <a:ext uri="{0D108BD9-81ED-4DB2-BD59-A6C34878D82A}">
                    <a16:rowId xmlns:a16="http://schemas.microsoft.com/office/drawing/2014/main" val="2994210431"/>
                  </a:ext>
                </a:extLst>
              </a:tr>
              <a:tr h="190500">
                <a:tc>
                  <a:txBody>
                    <a:bodyPr/>
                    <a:lstStyle/>
                    <a:p>
                      <a:pPr algn="l" fontAlgn="b"/>
                      <a:r>
                        <a:rPr lang="en-US" sz="1600" b="1" u="none" strike="noStrike" dirty="0">
                          <a:effectLst/>
                        </a:rPr>
                        <a:t>Site 6</a:t>
                      </a:r>
                      <a:endParaRPr lang="en-US"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0.27</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0.18</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18.27</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304.97</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b="0" i="0" u="none" strike="noStrike" dirty="0">
                          <a:solidFill>
                            <a:srgbClr val="000000"/>
                          </a:solidFill>
                          <a:effectLst/>
                          <a:latin typeface="+mn-lt"/>
                        </a:rPr>
                        <a:t>30.20</a:t>
                      </a:r>
                    </a:p>
                  </a:txBody>
                  <a:tcPr marL="9525" marR="9525" marT="9525" marB="0" anchor="b"/>
                </a:tc>
                <a:extLst>
                  <a:ext uri="{0D108BD9-81ED-4DB2-BD59-A6C34878D82A}">
                    <a16:rowId xmlns:a16="http://schemas.microsoft.com/office/drawing/2014/main" val="3312224889"/>
                  </a:ext>
                </a:extLst>
              </a:tr>
            </a:tbl>
          </a:graphicData>
        </a:graphic>
      </p:graphicFrame>
      <p:sp>
        <p:nvSpPr>
          <p:cNvPr id="5" name="TextBox 4">
            <a:extLst>
              <a:ext uri="{FF2B5EF4-FFF2-40B4-BE49-F238E27FC236}">
                <a16:creationId xmlns:a16="http://schemas.microsoft.com/office/drawing/2014/main" id="{70F5E70E-155F-44B0-93B3-8A480C4A57EB}"/>
              </a:ext>
            </a:extLst>
          </p:cNvPr>
          <p:cNvSpPr txBox="1"/>
          <p:nvPr/>
        </p:nvSpPr>
        <p:spPr>
          <a:xfrm>
            <a:off x="3977196" y="5682431"/>
            <a:ext cx="3466013" cy="307777"/>
          </a:xfrm>
          <a:prstGeom prst="rect">
            <a:avLst/>
          </a:prstGeom>
          <a:noFill/>
        </p:spPr>
        <p:txBody>
          <a:bodyPr wrap="none" rtlCol="0">
            <a:spAutoFit/>
          </a:bodyPr>
          <a:lstStyle/>
          <a:p>
            <a:r>
              <a:rPr lang="en-US" sz="1400" dirty="0"/>
              <a:t>* assuming a particle density of 1.2 g/cm</a:t>
            </a:r>
            <a:r>
              <a:rPr lang="en-US" sz="1400" baseline="30000" dirty="0"/>
              <a:t>3</a:t>
            </a:r>
          </a:p>
        </p:txBody>
      </p:sp>
      <p:sp>
        <p:nvSpPr>
          <p:cNvPr id="7" name="TextBox 6">
            <a:extLst>
              <a:ext uri="{FF2B5EF4-FFF2-40B4-BE49-F238E27FC236}">
                <a16:creationId xmlns:a16="http://schemas.microsoft.com/office/drawing/2014/main" id="{21ADCD52-4123-4ADE-B87B-43CB1B021548}"/>
              </a:ext>
            </a:extLst>
          </p:cNvPr>
          <p:cNvSpPr txBox="1"/>
          <p:nvPr/>
        </p:nvSpPr>
        <p:spPr>
          <a:xfrm>
            <a:off x="1911353" y="2206636"/>
            <a:ext cx="8161209" cy="369332"/>
          </a:xfrm>
          <a:prstGeom prst="rect">
            <a:avLst/>
          </a:prstGeom>
          <a:noFill/>
        </p:spPr>
        <p:txBody>
          <a:bodyPr wrap="none" rtlCol="0">
            <a:spAutoFit/>
          </a:bodyPr>
          <a:lstStyle/>
          <a:p>
            <a:r>
              <a:rPr lang="en-US" b="1" dirty="0"/>
              <a:t>Summary of directly sampled properties of upper organic sediment layer</a:t>
            </a:r>
          </a:p>
        </p:txBody>
      </p:sp>
      <p:pic>
        <p:nvPicPr>
          <p:cNvPr id="6" name="Picture 5">
            <a:extLst>
              <a:ext uri="{FF2B5EF4-FFF2-40B4-BE49-F238E27FC236}">
                <a16:creationId xmlns:a16="http://schemas.microsoft.com/office/drawing/2014/main" id="{DDAE45C1-18B4-4EF1-87B6-4D3ACD8BE2A8}"/>
              </a:ext>
            </a:extLst>
          </p:cNvPr>
          <p:cNvPicPr>
            <a:picLocks noChangeAspect="1"/>
          </p:cNvPicPr>
          <p:nvPr/>
        </p:nvPicPr>
        <p:blipFill>
          <a:blip r:embed="rId4"/>
          <a:stretch>
            <a:fillRect/>
          </a:stretch>
        </p:blipFill>
        <p:spPr>
          <a:xfrm>
            <a:off x="5698704" y="35888"/>
            <a:ext cx="6429565" cy="482217"/>
          </a:xfrm>
          <a:prstGeom prst="rect">
            <a:avLst/>
          </a:prstGeom>
        </p:spPr>
      </p:pic>
      <p:pic>
        <p:nvPicPr>
          <p:cNvPr id="4" name="Audio 3">
            <a:hlinkClick r:id="" action="ppaction://media"/>
            <a:extLst>
              <a:ext uri="{FF2B5EF4-FFF2-40B4-BE49-F238E27FC236}">
                <a16:creationId xmlns:a16="http://schemas.microsoft.com/office/drawing/2014/main" id="{06EAC2CD-0F2B-4096-9B78-03FBE393FA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59377444"/>
      </p:ext>
    </p:extLst>
  </p:cSld>
  <p:clrMapOvr>
    <a:masterClrMapping/>
  </p:clrMapOvr>
  <mc:AlternateContent xmlns:mc="http://schemas.openxmlformats.org/markup-compatibility/2006" xmlns:p14="http://schemas.microsoft.com/office/powerpoint/2010/main">
    <mc:Choice Requires="p14">
      <p:transition spd="slow" p14:dur="2000" advTm="10751"/>
    </mc:Choice>
    <mc:Fallback xmlns="">
      <p:transition spd="slow" advTm="10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EF6CA-F69E-49A6-BF94-BF143C019D0F}"/>
              </a:ext>
            </a:extLst>
          </p:cNvPr>
          <p:cNvSpPr>
            <a:spLocks noGrp="1"/>
          </p:cNvSpPr>
          <p:nvPr>
            <p:ph type="title"/>
          </p:nvPr>
        </p:nvSpPr>
        <p:spPr/>
        <p:txBody>
          <a:bodyPr/>
          <a:lstStyle/>
          <a:p>
            <a:r>
              <a:rPr lang="en-US" dirty="0"/>
              <a:t>Particle size distribution</a:t>
            </a:r>
          </a:p>
        </p:txBody>
      </p:sp>
      <p:sp>
        <p:nvSpPr>
          <p:cNvPr id="18" name="Content Placeholder 17">
            <a:extLst>
              <a:ext uri="{FF2B5EF4-FFF2-40B4-BE49-F238E27FC236}">
                <a16:creationId xmlns:a16="http://schemas.microsoft.com/office/drawing/2014/main" id="{F8677923-4D7E-4FD8-B8F3-EDC275FB183C}"/>
              </a:ext>
            </a:extLst>
          </p:cNvPr>
          <p:cNvSpPr>
            <a:spLocks noGrp="1"/>
          </p:cNvSpPr>
          <p:nvPr>
            <p:ph sz="half" idx="1"/>
          </p:nvPr>
        </p:nvSpPr>
        <p:spPr>
          <a:xfrm>
            <a:off x="356434" y="1713331"/>
            <a:ext cx="4137571" cy="999204"/>
          </a:xfrm>
        </p:spPr>
        <p:txBody>
          <a:bodyPr/>
          <a:lstStyle/>
          <a:p>
            <a:r>
              <a:rPr lang="en-US" sz="2400" dirty="0"/>
              <a:t>Determined using a laser particle size analyzer</a:t>
            </a:r>
          </a:p>
        </p:txBody>
      </p:sp>
      <p:sp>
        <p:nvSpPr>
          <p:cNvPr id="9" name="TextBox 8">
            <a:extLst>
              <a:ext uri="{FF2B5EF4-FFF2-40B4-BE49-F238E27FC236}">
                <a16:creationId xmlns:a16="http://schemas.microsoft.com/office/drawing/2014/main" id="{74BCD2B4-2081-4004-88AC-F71449586A0A}"/>
              </a:ext>
            </a:extLst>
          </p:cNvPr>
          <p:cNvSpPr txBox="1"/>
          <p:nvPr/>
        </p:nvSpPr>
        <p:spPr>
          <a:xfrm>
            <a:off x="11577952" y="4017102"/>
            <a:ext cx="482824" cy="369332"/>
          </a:xfrm>
          <a:prstGeom prst="rect">
            <a:avLst/>
          </a:prstGeom>
          <a:noFill/>
        </p:spPr>
        <p:txBody>
          <a:bodyPr wrap="non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d</a:t>
            </a:r>
            <a:r>
              <a:rPr lang="en-US" baseline="-25000" dirty="0">
                <a:latin typeface="Tahoma" panose="020B0604030504040204" pitchFamily="34" charset="0"/>
                <a:ea typeface="Tahoma" panose="020B0604030504040204" pitchFamily="34" charset="0"/>
                <a:cs typeface="Tahoma" panose="020B0604030504040204" pitchFamily="34" charset="0"/>
              </a:rPr>
              <a:t>10</a:t>
            </a:r>
          </a:p>
        </p:txBody>
      </p:sp>
      <p:pic>
        <p:nvPicPr>
          <p:cNvPr id="10" name="Picture 9">
            <a:extLst>
              <a:ext uri="{FF2B5EF4-FFF2-40B4-BE49-F238E27FC236}">
                <a16:creationId xmlns:a16="http://schemas.microsoft.com/office/drawing/2014/main" id="{479B9C9A-84BB-47F0-B663-32EBD6881331}"/>
              </a:ext>
            </a:extLst>
          </p:cNvPr>
          <p:cNvPicPr>
            <a:picLocks noChangeAspect="1"/>
          </p:cNvPicPr>
          <p:nvPr/>
        </p:nvPicPr>
        <p:blipFill>
          <a:blip r:embed="rId4"/>
          <a:stretch>
            <a:fillRect/>
          </a:stretch>
        </p:blipFill>
        <p:spPr>
          <a:xfrm>
            <a:off x="5330479" y="2273239"/>
            <a:ext cx="5204251" cy="3118393"/>
          </a:xfrm>
          <a:prstGeom prst="rect">
            <a:avLst/>
          </a:prstGeom>
        </p:spPr>
      </p:pic>
      <p:cxnSp>
        <p:nvCxnSpPr>
          <p:cNvPr id="8" name="Straight Connector 7">
            <a:extLst>
              <a:ext uri="{FF2B5EF4-FFF2-40B4-BE49-F238E27FC236}">
                <a16:creationId xmlns:a16="http://schemas.microsoft.com/office/drawing/2014/main" id="{47A9D3CB-D53B-47C3-A63E-8FFDB7DB3538}"/>
              </a:ext>
            </a:extLst>
          </p:cNvPr>
          <p:cNvCxnSpPr/>
          <p:nvPr/>
        </p:nvCxnSpPr>
        <p:spPr>
          <a:xfrm>
            <a:off x="6049812" y="4201768"/>
            <a:ext cx="541250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BD50EF5-0E8B-47B3-B0AA-98402069A64E}"/>
              </a:ext>
            </a:extLst>
          </p:cNvPr>
          <p:cNvCxnSpPr/>
          <p:nvPr/>
        </p:nvCxnSpPr>
        <p:spPr>
          <a:xfrm>
            <a:off x="5980270" y="3413135"/>
            <a:ext cx="541250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53CDD74-2B2B-47EF-B6A7-91923312F053}"/>
              </a:ext>
            </a:extLst>
          </p:cNvPr>
          <p:cNvSpPr txBox="1"/>
          <p:nvPr/>
        </p:nvSpPr>
        <p:spPr>
          <a:xfrm>
            <a:off x="11462321" y="3228469"/>
            <a:ext cx="482824" cy="369332"/>
          </a:xfrm>
          <a:prstGeom prst="rect">
            <a:avLst/>
          </a:prstGeom>
          <a:noFill/>
        </p:spPr>
        <p:txBody>
          <a:bodyPr wrap="non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d</a:t>
            </a:r>
            <a:r>
              <a:rPr lang="en-US" baseline="-25000" dirty="0">
                <a:latin typeface="Tahoma" panose="020B0604030504040204" pitchFamily="34" charset="0"/>
                <a:ea typeface="Tahoma" panose="020B0604030504040204" pitchFamily="34" charset="0"/>
                <a:cs typeface="Tahoma" panose="020B0604030504040204" pitchFamily="34" charset="0"/>
              </a:rPr>
              <a:t>50</a:t>
            </a:r>
          </a:p>
        </p:txBody>
      </p:sp>
      <p:cxnSp>
        <p:nvCxnSpPr>
          <p:cNvPr id="14" name="Straight Arrow Connector 13">
            <a:extLst>
              <a:ext uri="{FF2B5EF4-FFF2-40B4-BE49-F238E27FC236}">
                <a16:creationId xmlns:a16="http://schemas.microsoft.com/office/drawing/2014/main" id="{D66D98A7-7D93-4638-8459-CABC16962F0E}"/>
              </a:ext>
            </a:extLst>
          </p:cNvPr>
          <p:cNvCxnSpPr/>
          <p:nvPr/>
        </p:nvCxnSpPr>
        <p:spPr>
          <a:xfrm>
            <a:off x="7817993" y="2078118"/>
            <a:ext cx="868531" cy="0"/>
          </a:xfrm>
          <a:prstGeom prst="straightConnector1">
            <a:avLst/>
          </a:prstGeom>
          <a:ln w="412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F05838B-6960-409A-B309-FA4200DFF993}"/>
              </a:ext>
            </a:extLst>
          </p:cNvPr>
          <p:cNvSpPr txBox="1"/>
          <p:nvPr/>
        </p:nvSpPr>
        <p:spPr>
          <a:xfrm>
            <a:off x="8756066" y="1708786"/>
            <a:ext cx="2595582" cy="369332"/>
          </a:xfrm>
          <a:prstGeom prst="rect">
            <a:avLst/>
          </a:prstGeom>
          <a:noFill/>
        </p:spPr>
        <p:txBody>
          <a:bodyPr wrap="none" rtlCol="0">
            <a:spAutoFit/>
          </a:bodyPr>
          <a:lstStyle/>
          <a:p>
            <a:r>
              <a:rPr lang="en-US" dirty="0"/>
              <a:t>Increasing surface area</a:t>
            </a:r>
          </a:p>
        </p:txBody>
      </p:sp>
      <p:sp>
        <p:nvSpPr>
          <p:cNvPr id="16" name="TextBox 15">
            <a:extLst>
              <a:ext uri="{FF2B5EF4-FFF2-40B4-BE49-F238E27FC236}">
                <a16:creationId xmlns:a16="http://schemas.microsoft.com/office/drawing/2014/main" id="{4A42B890-484C-4FF8-8D92-C92DAA2DEE0C}"/>
              </a:ext>
            </a:extLst>
          </p:cNvPr>
          <p:cNvSpPr txBox="1"/>
          <p:nvPr/>
        </p:nvSpPr>
        <p:spPr>
          <a:xfrm>
            <a:off x="8756066" y="2083001"/>
            <a:ext cx="3249608" cy="369332"/>
          </a:xfrm>
          <a:prstGeom prst="rect">
            <a:avLst/>
          </a:prstGeom>
          <a:noFill/>
        </p:spPr>
        <p:txBody>
          <a:bodyPr wrap="none" rtlCol="0">
            <a:spAutoFit/>
          </a:bodyPr>
          <a:lstStyle/>
          <a:p>
            <a:r>
              <a:rPr lang="en-US" dirty="0"/>
              <a:t>Increasing surface conduction</a:t>
            </a:r>
          </a:p>
        </p:txBody>
      </p:sp>
      <p:sp>
        <p:nvSpPr>
          <p:cNvPr id="17" name="TextBox 16">
            <a:extLst>
              <a:ext uri="{FF2B5EF4-FFF2-40B4-BE49-F238E27FC236}">
                <a16:creationId xmlns:a16="http://schemas.microsoft.com/office/drawing/2014/main" id="{7B62407F-8BFF-4C31-AE30-83C4E07F9D42}"/>
              </a:ext>
            </a:extLst>
          </p:cNvPr>
          <p:cNvSpPr txBox="1"/>
          <p:nvPr/>
        </p:nvSpPr>
        <p:spPr>
          <a:xfrm>
            <a:off x="6547769" y="5600900"/>
            <a:ext cx="4778872" cy="646331"/>
          </a:xfrm>
          <a:prstGeom prst="rect">
            <a:avLst/>
          </a:prstGeom>
          <a:noFill/>
        </p:spPr>
        <p:txBody>
          <a:bodyPr wrap="none" rtlCol="0">
            <a:spAutoFit/>
          </a:bodyPr>
          <a:lstStyle/>
          <a:p>
            <a:r>
              <a:rPr lang="en-US" dirty="0"/>
              <a:t>d</a:t>
            </a:r>
            <a:r>
              <a:rPr lang="en-US" baseline="-25000" dirty="0"/>
              <a:t>50</a:t>
            </a:r>
            <a:r>
              <a:rPr lang="en-US" dirty="0"/>
              <a:t>: 50% of sample is finer than this diameter</a:t>
            </a:r>
          </a:p>
          <a:p>
            <a:r>
              <a:rPr lang="en-US" dirty="0"/>
              <a:t>d</a:t>
            </a:r>
            <a:r>
              <a:rPr lang="en-US" baseline="-25000" dirty="0"/>
              <a:t>10</a:t>
            </a:r>
            <a:r>
              <a:rPr lang="en-US" dirty="0"/>
              <a:t>: 10% of sample is finer than this diameter</a:t>
            </a:r>
          </a:p>
        </p:txBody>
      </p:sp>
      <p:pic>
        <p:nvPicPr>
          <p:cNvPr id="13" name="Picture 12">
            <a:extLst>
              <a:ext uri="{FF2B5EF4-FFF2-40B4-BE49-F238E27FC236}">
                <a16:creationId xmlns:a16="http://schemas.microsoft.com/office/drawing/2014/main" id="{387B3797-1B28-4CBD-B686-5DEA74056878}"/>
              </a:ext>
            </a:extLst>
          </p:cNvPr>
          <p:cNvPicPr>
            <a:picLocks noChangeAspect="1"/>
          </p:cNvPicPr>
          <p:nvPr/>
        </p:nvPicPr>
        <p:blipFill>
          <a:blip r:embed="rId5"/>
          <a:stretch>
            <a:fillRect/>
          </a:stretch>
        </p:blipFill>
        <p:spPr>
          <a:xfrm>
            <a:off x="5698704" y="35888"/>
            <a:ext cx="6429565" cy="482217"/>
          </a:xfrm>
          <a:prstGeom prst="rect">
            <a:avLst/>
          </a:prstGeom>
        </p:spPr>
      </p:pic>
      <p:grpSp>
        <p:nvGrpSpPr>
          <p:cNvPr id="43" name="Group 42">
            <a:extLst>
              <a:ext uri="{FF2B5EF4-FFF2-40B4-BE49-F238E27FC236}">
                <a16:creationId xmlns:a16="http://schemas.microsoft.com/office/drawing/2014/main" id="{06578912-F439-4368-BB14-8510CEC1B67B}"/>
              </a:ext>
            </a:extLst>
          </p:cNvPr>
          <p:cNvGrpSpPr>
            <a:grpSpLocks noChangeAspect="1"/>
          </p:cNvGrpSpPr>
          <p:nvPr/>
        </p:nvGrpSpPr>
        <p:grpSpPr>
          <a:xfrm>
            <a:off x="177587" y="2795789"/>
            <a:ext cx="5040930" cy="3618863"/>
            <a:chOff x="4351482" y="1577756"/>
            <a:chExt cx="7230918" cy="5191046"/>
          </a:xfrm>
        </p:grpSpPr>
        <p:pic>
          <p:nvPicPr>
            <p:cNvPr id="44" name="Picture 43" descr="A picture containing grass, sitting, water, flower&#10;&#10;Description automatically generated">
              <a:extLst>
                <a:ext uri="{FF2B5EF4-FFF2-40B4-BE49-F238E27FC236}">
                  <a16:creationId xmlns:a16="http://schemas.microsoft.com/office/drawing/2014/main" id="{3E8AFD98-A1B2-4D2E-8BC8-B2768D55AE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550" r="24693"/>
            <a:stretch/>
          </p:blipFill>
          <p:spPr>
            <a:xfrm>
              <a:off x="4351482" y="1577756"/>
              <a:ext cx="7230918" cy="5191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5" name="Oval 44">
              <a:extLst>
                <a:ext uri="{FF2B5EF4-FFF2-40B4-BE49-F238E27FC236}">
                  <a16:creationId xmlns:a16="http://schemas.microsoft.com/office/drawing/2014/main" id="{D1F93067-6B67-4078-90E2-58E5D0FB9602}"/>
                </a:ext>
              </a:extLst>
            </p:cNvPr>
            <p:cNvSpPr/>
            <p:nvPr/>
          </p:nvSpPr>
          <p:spPr>
            <a:xfrm>
              <a:off x="9677538" y="2036423"/>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46" name="Oval 45">
              <a:extLst>
                <a:ext uri="{FF2B5EF4-FFF2-40B4-BE49-F238E27FC236}">
                  <a16:creationId xmlns:a16="http://schemas.microsoft.com/office/drawing/2014/main" id="{381FBEB0-EE36-4641-BD1E-AF9931F5DC92}"/>
                </a:ext>
              </a:extLst>
            </p:cNvPr>
            <p:cNvSpPr/>
            <p:nvPr/>
          </p:nvSpPr>
          <p:spPr>
            <a:xfrm>
              <a:off x="9042692" y="2036423"/>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47" name="Oval 46">
              <a:extLst>
                <a:ext uri="{FF2B5EF4-FFF2-40B4-BE49-F238E27FC236}">
                  <a16:creationId xmlns:a16="http://schemas.microsoft.com/office/drawing/2014/main" id="{3EFFF0E8-C743-4000-8415-35A3023B799D}"/>
                </a:ext>
              </a:extLst>
            </p:cNvPr>
            <p:cNvSpPr/>
            <p:nvPr/>
          </p:nvSpPr>
          <p:spPr>
            <a:xfrm>
              <a:off x="9042692" y="2645631"/>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48" name="Oval 47">
              <a:extLst>
                <a:ext uri="{FF2B5EF4-FFF2-40B4-BE49-F238E27FC236}">
                  <a16:creationId xmlns:a16="http://schemas.microsoft.com/office/drawing/2014/main" id="{9E0942A1-356B-4906-83A1-F85FA7A90B35}"/>
                </a:ext>
              </a:extLst>
            </p:cNvPr>
            <p:cNvSpPr/>
            <p:nvPr/>
          </p:nvSpPr>
          <p:spPr>
            <a:xfrm>
              <a:off x="9042692" y="3915128"/>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49" name="Oval 48">
              <a:extLst>
                <a:ext uri="{FF2B5EF4-FFF2-40B4-BE49-F238E27FC236}">
                  <a16:creationId xmlns:a16="http://schemas.microsoft.com/office/drawing/2014/main" id="{3F61C44D-108D-4613-B3C8-94FCF6FB87D8}"/>
                </a:ext>
              </a:extLst>
            </p:cNvPr>
            <p:cNvSpPr/>
            <p:nvPr/>
          </p:nvSpPr>
          <p:spPr>
            <a:xfrm>
              <a:off x="8510726" y="436528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50" name="Oval 49">
              <a:extLst>
                <a:ext uri="{FF2B5EF4-FFF2-40B4-BE49-F238E27FC236}">
                  <a16:creationId xmlns:a16="http://schemas.microsoft.com/office/drawing/2014/main" id="{3912A934-13D7-4FBD-BC94-8BA728806491}"/>
                </a:ext>
              </a:extLst>
            </p:cNvPr>
            <p:cNvSpPr/>
            <p:nvPr/>
          </p:nvSpPr>
          <p:spPr>
            <a:xfrm>
              <a:off x="8128729" y="4708740"/>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grpSp>
      <p:pic>
        <p:nvPicPr>
          <p:cNvPr id="3" name="Audio 2">
            <a:hlinkClick r:id="" action="ppaction://media"/>
            <a:extLst>
              <a:ext uri="{FF2B5EF4-FFF2-40B4-BE49-F238E27FC236}">
                <a16:creationId xmlns:a16="http://schemas.microsoft.com/office/drawing/2014/main" id="{10371B54-66A1-41B1-9335-698D6A2868E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42541390"/>
      </p:ext>
    </p:extLst>
  </p:cSld>
  <p:clrMapOvr>
    <a:masterClrMapping/>
  </p:clrMapOvr>
  <mc:AlternateContent xmlns:mc="http://schemas.openxmlformats.org/markup-compatibility/2006" xmlns:p14="http://schemas.microsoft.com/office/powerpoint/2010/main">
    <mc:Choice Requires="p14">
      <p:transition spd="slow" p14:dur="2000" advTm="33957"/>
    </mc:Choice>
    <mc:Fallback xmlns="">
      <p:transition spd="slow" advTm="339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BEAC6A-5D63-4BE6-B714-B478DF8F57FC}"/>
              </a:ext>
            </a:extLst>
          </p:cNvPr>
          <p:cNvSpPr>
            <a:spLocks noGrp="1"/>
          </p:cNvSpPr>
          <p:nvPr>
            <p:ph type="title"/>
          </p:nvPr>
        </p:nvSpPr>
        <p:spPr/>
        <p:txBody>
          <a:bodyPr/>
          <a:lstStyle/>
          <a:p>
            <a:endParaRPr lang="en-US"/>
          </a:p>
        </p:txBody>
      </p:sp>
      <p:pic>
        <p:nvPicPr>
          <p:cNvPr id="7" name="Picture 6" descr="A group of people standing in a river&#10;&#10;Description automatically generated">
            <a:extLst>
              <a:ext uri="{FF2B5EF4-FFF2-40B4-BE49-F238E27FC236}">
                <a16:creationId xmlns:a16="http://schemas.microsoft.com/office/drawing/2014/main" id="{EF357846-13E8-4207-B0F0-F3F1145CAD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981200" y="620890"/>
            <a:ext cx="8229600" cy="6172200"/>
          </a:xfrm>
          <a:prstGeom prst="rect">
            <a:avLst/>
          </a:prstGeom>
          <a:effectLst>
            <a:softEdge rad="76200"/>
          </a:effectLst>
        </p:spPr>
      </p:pic>
      <p:pic>
        <p:nvPicPr>
          <p:cNvPr id="9" name="Audio 8">
            <a:hlinkClick r:id="" action="ppaction://media"/>
            <a:extLst>
              <a:ext uri="{FF2B5EF4-FFF2-40B4-BE49-F238E27FC236}">
                <a16:creationId xmlns:a16="http://schemas.microsoft.com/office/drawing/2014/main" id="{DFD4C2E9-1A2B-440C-97FB-0FE80F6527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09994477"/>
      </p:ext>
    </p:extLst>
  </p:cSld>
  <p:clrMapOvr>
    <a:masterClrMapping/>
  </p:clrMapOvr>
  <mc:AlternateContent xmlns:mc="http://schemas.openxmlformats.org/markup-compatibility/2006" xmlns:p14="http://schemas.microsoft.com/office/powerpoint/2010/main">
    <mc:Choice Requires="p14">
      <p:transition spd="slow" p14:dur="2000" advTm="8855"/>
    </mc:Choice>
    <mc:Fallback xmlns="">
      <p:transition spd="slow" advTm="88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DE22-DC63-45A6-B356-5134DBDFE368}"/>
              </a:ext>
            </a:extLst>
          </p:cNvPr>
          <p:cNvSpPr>
            <a:spLocks noGrp="1"/>
          </p:cNvSpPr>
          <p:nvPr>
            <p:ph type="title"/>
          </p:nvPr>
        </p:nvSpPr>
        <p:spPr/>
        <p:txBody>
          <a:bodyPr/>
          <a:lstStyle/>
          <a:p>
            <a:r>
              <a:rPr lang="en-US" dirty="0"/>
              <a:t>Sampling</a:t>
            </a:r>
          </a:p>
        </p:txBody>
      </p:sp>
      <p:pic>
        <p:nvPicPr>
          <p:cNvPr id="4" name="Picture 3" descr="A picture containing grass, outdoor, person, person&#10;&#10;Description automatically generated">
            <a:extLst>
              <a:ext uri="{FF2B5EF4-FFF2-40B4-BE49-F238E27FC236}">
                <a16:creationId xmlns:a16="http://schemas.microsoft.com/office/drawing/2014/main" id="{0381D251-514A-4C44-A4A8-5D41FA83E3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330383" y="2174534"/>
            <a:ext cx="5156799" cy="3867599"/>
          </a:xfrm>
          <a:prstGeom prst="rect">
            <a:avLst/>
          </a:prstGeom>
          <a:effectLst>
            <a:softEdge rad="63500"/>
          </a:effectLst>
        </p:spPr>
      </p:pic>
      <p:pic>
        <p:nvPicPr>
          <p:cNvPr id="8" name="Picture 7" descr="A picture containing outdoor, person, grass, person&#10;&#10;Description automatically generated">
            <a:extLst>
              <a:ext uri="{FF2B5EF4-FFF2-40B4-BE49-F238E27FC236}">
                <a16:creationId xmlns:a16="http://schemas.microsoft.com/office/drawing/2014/main" id="{817E12BB-DFD9-4AD6-946D-736EE698A8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343452" y="1380844"/>
            <a:ext cx="5376191" cy="4032144"/>
          </a:xfrm>
          <a:prstGeom prst="rect">
            <a:avLst/>
          </a:prstGeom>
          <a:effectLst>
            <a:softEdge rad="63500"/>
          </a:effectLst>
        </p:spPr>
      </p:pic>
      <p:sp>
        <p:nvSpPr>
          <p:cNvPr id="11" name="TextBox 10">
            <a:extLst>
              <a:ext uri="{FF2B5EF4-FFF2-40B4-BE49-F238E27FC236}">
                <a16:creationId xmlns:a16="http://schemas.microsoft.com/office/drawing/2014/main" id="{AED5907C-FA1A-435F-95F0-0A2A06893F94}"/>
              </a:ext>
            </a:extLst>
          </p:cNvPr>
          <p:cNvSpPr txBox="1"/>
          <p:nvPr/>
        </p:nvSpPr>
        <p:spPr>
          <a:xfrm>
            <a:off x="144380" y="2769505"/>
            <a:ext cx="3657710" cy="2677656"/>
          </a:xfrm>
          <a:prstGeom prst="rect">
            <a:avLst/>
          </a:prstGeom>
          <a:noFill/>
        </p:spPr>
        <p:txBody>
          <a:bodyPr wrap="square" rtlCol="0">
            <a:spAutoFit/>
          </a:bodyPr>
          <a:lstStyle/>
          <a:p>
            <a:r>
              <a:rPr lang="en-US" sz="2400" dirty="0"/>
              <a:t>Setting up the Russian peat corer for sampling at Site 3</a:t>
            </a:r>
          </a:p>
          <a:p>
            <a:endParaRPr lang="en-US" sz="2400" dirty="0"/>
          </a:p>
          <a:p>
            <a:r>
              <a:rPr lang="en-US" sz="2400" dirty="0"/>
              <a:t>Sampled top 0.27-0.48 m of organic sediments that overly gravel fill material</a:t>
            </a:r>
          </a:p>
        </p:txBody>
      </p:sp>
      <p:pic>
        <p:nvPicPr>
          <p:cNvPr id="12" name="Picture 11">
            <a:extLst>
              <a:ext uri="{FF2B5EF4-FFF2-40B4-BE49-F238E27FC236}">
                <a16:creationId xmlns:a16="http://schemas.microsoft.com/office/drawing/2014/main" id="{1093BE21-A8A3-4A84-A52F-157047B40CE6}"/>
              </a:ext>
            </a:extLst>
          </p:cNvPr>
          <p:cNvPicPr>
            <a:picLocks noChangeAspect="1"/>
          </p:cNvPicPr>
          <p:nvPr/>
        </p:nvPicPr>
        <p:blipFill>
          <a:blip r:embed="rId6"/>
          <a:stretch>
            <a:fillRect/>
          </a:stretch>
        </p:blipFill>
        <p:spPr>
          <a:xfrm>
            <a:off x="5698704" y="35888"/>
            <a:ext cx="6429565" cy="482217"/>
          </a:xfrm>
          <a:prstGeom prst="rect">
            <a:avLst/>
          </a:prstGeom>
        </p:spPr>
      </p:pic>
      <p:pic>
        <p:nvPicPr>
          <p:cNvPr id="3" name="Audio 2">
            <a:hlinkClick r:id="" action="ppaction://media"/>
            <a:extLst>
              <a:ext uri="{FF2B5EF4-FFF2-40B4-BE49-F238E27FC236}">
                <a16:creationId xmlns:a16="http://schemas.microsoft.com/office/drawing/2014/main" id="{B28A789D-5F22-4494-AEEA-38C4D185B76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54290955"/>
      </p:ext>
    </p:extLst>
  </p:cSld>
  <p:clrMapOvr>
    <a:masterClrMapping/>
  </p:clrMapOvr>
  <mc:AlternateContent xmlns:mc="http://schemas.openxmlformats.org/markup-compatibility/2006" xmlns:p14="http://schemas.microsoft.com/office/powerpoint/2010/main">
    <mc:Choice Requires="p14">
      <p:transition spd="slow" p14:dur="2000" advTm="24380"/>
    </mc:Choice>
    <mc:Fallback xmlns="">
      <p:transition spd="slow" advTm="24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CAAA9-87B1-487C-A872-1EC9BBC9DDE5}"/>
              </a:ext>
            </a:extLst>
          </p:cNvPr>
          <p:cNvSpPr>
            <a:spLocks noGrp="1"/>
          </p:cNvSpPr>
          <p:nvPr>
            <p:ph type="title"/>
          </p:nvPr>
        </p:nvSpPr>
        <p:spPr/>
        <p:txBody>
          <a:bodyPr/>
          <a:lstStyle/>
          <a:p>
            <a:r>
              <a:rPr lang="en-US" dirty="0"/>
              <a:t>Retrieved core </a:t>
            </a:r>
          </a:p>
        </p:txBody>
      </p:sp>
      <p:pic>
        <p:nvPicPr>
          <p:cNvPr id="3" name="Picture 2" descr="A picture containing outdoor, person, animal, person&#10;&#10;Description automatically generated">
            <a:extLst>
              <a:ext uri="{FF2B5EF4-FFF2-40B4-BE49-F238E27FC236}">
                <a16:creationId xmlns:a16="http://schemas.microsoft.com/office/drawing/2014/main" id="{37B628BF-D8C0-45E9-B2AF-834423D526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633410" y="1483895"/>
            <a:ext cx="5967665" cy="4475749"/>
          </a:xfrm>
          <a:prstGeom prst="rect">
            <a:avLst/>
          </a:prstGeom>
          <a:effectLst>
            <a:softEdge rad="76200"/>
          </a:effectLst>
        </p:spPr>
      </p:pic>
      <p:sp>
        <p:nvSpPr>
          <p:cNvPr id="4" name="TextBox 3">
            <a:extLst>
              <a:ext uri="{FF2B5EF4-FFF2-40B4-BE49-F238E27FC236}">
                <a16:creationId xmlns:a16="http://schemas.microsoft.com/office/drawing/2014/main" id="{5A7896E3-90DD-40D8-929B-11DD1FD560E1}"/>
              </a:ext>
            </a:extLst>
          </p:cNvPr>
          <p:cNvSpPr txBox="1"/>
          <p:nvPr/>
        </p:nvSpPr>
        <p:spPr>
          <a:xfrm>
            <a:off x="1555338" y="6305492"/>
            <a:ext cx="5824030" cy="400110"/>
          </a:xfrm>
          <a:prstGeom prst="rect">
            <a:avLst/>
          </a:prstGeom>
          <a:noFill/>
        </p:spPr>
        <p:txBody>
          <a:bodyPr wrap="none" rtlCol="0">
            <a:spAutoFit/>
          </a:bodyPr>
          <a:lstStyle/>
          <a:p>
            <a:r>
              <a:rPr lang="en-US" sz="2000" dirty="0"/>
              <a:t>Example of organic rich sediments cored at Site 3</a:t>
            </a:r>
          </a:p>
        </p:txBody>
      </p:sp>
      <p:sp>
        <p:nvSpPr>
          <p:cNvPr id="5" name="TextBox 4">
            <a:extLst>
              <a:ext uri="{FF2B5EF4-FFF2-40B4-BE49-F238E27FC236}">
                <a16:creationId xmlns:a16="http://schemas.microsoft.com/office/drawing/2014/main" id="{4AC18E28-32A7-4A2C-A4E7-DA3F4E43B584}"/>
              </a:ext>
            </a:extLst>
          </p:cNvPr>
          <p:cNvSpPr txBox="1"/>
          <p:nvPr/>
        </p:nvSpPr>
        <p:spPr>
          <a:xfrm>
            <a:off x="1090864" y="2936939"/>
            <a:ext cx="4475749" cy="1569660"/>
          </a:xfrm>
          <a:prstGeom prst="rect">
            <a:avLst/>
          </a:prstGeom>
          <a:noFill/>
        </p:spPr>
        <p:txBody>
          <a:bodyPr wrap="square" rtlCol="0">
            <a:spAutoFit/>
          </a:bodyPr>
          <a:lstStyle/>
          <a:p>
            <a:r>
              <a:rPr lang="en-US" sz="2400" dirty="0"/>
              <a:t>Russian peat corer is designed to acquire a well-preserved core of organic rich materials as encountered in wetlands</a:t>
            </a:r>
          </a:p>
        </p:txBody>
      </p:sp>
      <p:pic>
        <p:nvPicPr>
          <p:cNvPr id="6" name="Picture 5">
            <a:extLst>
              <a:ext uri="{FF2B5EF4-FFF2-40B4-BE49-F238E27FC236}">
                <a16:creationId xmlns:a16="http://schemas.microsoft.com/office/drawing/2014/main" id="{4F45EA5D-DDF4-4957-8E3A-0F1A8A32033E}"/>
              </a:ext>
            </a:extLst>
          </p:cNvPr>
          <p:cNvPicPr>
            <a:picLocks noChangeAspect="1"/>
          </p:cNvPicPr>
          <p:nvPr/>
        </p:nvPicPr>
        <p:blipFill>
          <a:blip r:embed="rId5"/>
          <a:stretch>
            <a:fillRect/>
          </a:stretch>
        </p:blipFill>
        <p:spPr>
          <a:xfrm>
            <a:off x="5698704" y="35888"/>
            <a:ext cx="6429565" cy="482217"/>
          </a:xfrm>
          <a:prstGeom prst="rect">
            <a:avLst/>
          </a:prstGeom>
        </p:spPr>
      </p:pic>
      <p:pic>
        <p:nvPicPr>
          <p:cNvPr id="8" name="Audio 7">
            <a:hlinkClick r:id="" action="ppaction://media"/>
            <a:extLst>
              <a:ext uri="{FF2B5EF4-FFF2-40B4-BE49-F238E27FC236}">
                <a16:creationId xmlns:a16="http://schemas.microsoft.com/office/drawing/2014/main" id="{27AE12A9-F96E-4656-B747-CBA411B162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49899786"/>
      </p:ext>
    </p:extLst>
  </p:cSld>
  <p:clrMapOvr>
    <a:masterClrMapping/>
  </p:clrMapOvr>
  <mc:AlternateContent xmlns:mc="http://schemas.openxmlformats.org/markup-compatibility/2006" xmlns:p14="http://schemas.microsoft.com/office/powerpoint/2010/main">
    <mc:Choice Requires="p14">
      <p:transition spd="slow" p14:dur="2000" advTm="11850"/>
    </mc:Choice>
    <mc:Fallback xmlns="">
      <p:transition spd="slow" advTm="11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52F37-FB29-469B-A0B3-1817AD97AA05}"/>
              </a:ext>
            </a:extLst>
          </p:cNvPr>
          <p:cNvSpPr>
            <a:spLocks noGrp="1"/>
          </p:cNvSpPr>
          <p:nvPr>
            <p:ph type="title"/>
          </p:nvPr>
        </p:nvSpPr>
        <p:spPr/>
        <p:txBody>
          <a:bodyPr/>
          <a:lstStyle/>
          <a:p>
            <a:r>
              <a:rPr lang="en-US" dirty="0"/>
              <a:t>Laboratory analysis</a:t>
            </a:r>
          </a:p>
        </p:txBody>
      </p:sp>
      <p:pic>
        <p:nvPicPr>
          <p:cNvPr id="6" name="Content Placeholder 5" descr="A picture containing indoor, sitting, food, chocolate&#10;&#10;Description automatically generated">
            <a:extLst>
              <a:ext uri="{FF2B5EF4-FFF2-40B4-BE49-F238E27FC236}">
                <a16:creationId xmlns:a16="http://schemas.microsoft.com/office/drawing/2014/main" id="{54FD4B39-6B74-4EFE-B69E-33AFE17CB266}"/>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rot="5400000">
            <a:off x="5203752" y="1948359"/>
            <a:ext cx="3400425" cy="4533900"/>
          </a:xfrm>
        </p:spPr>
      </p:pic>
      <p:pic>
        <p:nvPicPr>
          <p:cNvPr id="8" name="Picture 7">
            <a:extLst>
              <a:ext uri="{FF2B5EF4-FFF2-40B4-BE49-F238E27FC236}">
                <a16:creationId xmlns:a16="http://schemas.microsoft.com/office/drawing/2014/main" id="{98A48653-C8B8-49C3-B27A-5ECFAB6E2A0E}"/>
              </a:ext>
            </a:extLst>
          </p:cNvPr>
          <p:cNvPicPr>
            <a:picLocks noChangeAspect="1"/>
          </p:cNvPicPr>
          <p:nvPr/>
        </p:nvPicPr>
        <p:blipFill rotWithShape="1">
          <a:blip r:embed="rId5"/>
          <a:srcRect l="14416" t="26009" r="16126"/>
          <a:stretch/>
        </p:blipFill>
        <p:spPr>
          <a:xfrm>
            <a:off x="1326957" y="2515095"/>
            <a:ext cx="2393245" cy="3400426"/>
          </a:xfrm>
          <a:prstGeom prst="rect">
            <a:avLst/>
          </a:prstGeom>
        </p:spPr>
      </p:pic>
      <p:sp>
        <p:nvSpPr>
          <p:cNvPr id="9" name="TextBox 8">
            <a:extLst>
              <a:ext uri="{FF2B5EF4-FFF2-40B4-BE49-F238E27FC236}">
                <a16:creationId xmlns:a16="http://schemas.microsoft.com/office/drawing/2014/main" id="{1941942B-6BDF-4495-8F97-3BD00D1A1975}"/>
              </a:ext>
            </a:extLst>
          </p:cNvPr>
          <p:cNvSpPr txBox="1"/>
          <p:nvPr/>
        </p:nvSpPr>
        <p:spPr>
          <a:xfrm>
            <a:off x="1326957" y="1980688"/>
            <a:ext cx="1787669" cy="369332"/>
          </a:xfrm>
          <a:prstGeom prst="rect">
            <a:avLst/>
          </a:prstGeom>
          <a:noFill/>
        </p:spPr>
        <p:txBody>
          <a:bodyPr wrap="none" rtlCol="0">
            <a:spAutoFit/>
          </a:bodyPr>
          <a:lstStyle/>
          <a:p>
            <a:r>
              <a:rPr lang="en-US" dirty="0"/>
              <a:t>Original sample</a:t>
            </a:r>
          </a:p>
        </p:txBody>
      </p:sp>
      <p:sp>
        <p:nvSpPr>
          <p:cNvPr id="10" name="TextBox 9">
            <a:extLst>
              <a:ext uri="{FF2B5EF4-FFF2-40B4-BE49-F238E27FC236}">
                <a16:creationId xmlns:a16="http://schemas.microsoft.com/office/drawing/2014/main" id="{C4773462-59C4-4F8C-B373-B35BD16D3BAF}"/>
              </a:ext>
            </a:extLst>
          </p:cNvPr>
          <p:cNvSpPr txBox="1"/>
          <p:nvPr/>
        </p:nvSpPr>
        <p:spPr>
          <a:xfrm>
            <a:off x="4493381" y="1591765"/>
            <a:ext cx="2077822" cy="923330"/>
          </a:xfrm>
          <a:prstGeom prst="rect">
            <a:avLst/>
          </a:prstGeom>
          <a:noFill/>
        </p:spPr>
        <p:txBody>
          <a:bodyPr wrap="square" rtlCol="0">
            <a:spAutoFit/>
          </a:bodyPr>
          <a:lstStyle/>
          <a:p>
            <a:pPr algn="ctr"/>
            <a:r>
              <a:rPr lang="en-US" dirty="0"/>
              <a:t>Dried sample for </a:t>
            </a:r>
            <a:r>
              <a:rPr lang="en-US" u="sng" dirty="0"/>
              <a:t>porosity (</a:t>
            </a:r>
            <a:r>
              <a:rPr lang="en-US" i="1" u="sng" dirty="0">
                <a:latin typeface="Symbol" panose="05050102010706020507" pitchFamily="18" charset="2"/>
              </a:rPr>
              <a:t>f</a:t>
            </a:r>
            <a:r>
              <a:rPr lang="en-US" u="sng" dirty="0"/>
              <a:t>)</a:t>
            </a:r>
            <a:r>
              <a:rPr lang="en-US" dirty="0"/>
              <a:t> analysis</a:t>
            </a:r>
          </a:p>
        </p:txBody>
      </p:sp>
      <p:graphicFrame>
        <p:nvGraphicFramePr>
          <p:cNvPr id="11" name="Object 10">
            <a:extLst>
              <a:ext uri="{FF2B5EF4-FFF2-40B4-BE49-F238E27FC236}">
                <a16:creationId xmlns:a16="http://schemas.microsoft.com/office/drawing/2014/main" id="{256F294A-9AC9-4397-A05D-5E9E84DAEE42}"/>
              </a:ext>
            </a:extLst>
          </p:cNvPr>
          <p:cNvGraphicFramePr>
            <a:graphicFrameLocks noChangeAspect="1"/>
          </p:cNvGraphicFramePr>
          <p:nvPr>
            <p:extLst>
              <p:ext uri="{D42A27DB-BD31-4B8C-83A1-F6EECF244321}">
                <p14:modId xmlns:p14="http://schemas.microsoft.com/office/powerpoint/2010/main" val="2541782570"/>
              </p:ext>
            </p:extLst>
          </p:nvPr>
        </p:nvGraphicFramePr>
        <p:xfrm>
          <a:off x="5079421" y="2738150"/>
          <a:ext cx="905741" cy="879863"/>
        </p:xfrm>
        <a:graphic>
          <a:graphicData uri="http://schemas.openxmlformats.org/presentationml/2006/ole">
            <mc:AlternateContent xmlns:mc="http://schemas.openxmlformats.org/markup-compatibility/2006">
              <mc:Choice xmlns:v="urn:schemas-microsoft-com:vml" Requires="v">
                <p:oleObj name="Equation" r:id="rId6" imgW="444240" imgH="431640" progId="Equation.DSMT4">
                  <p:embed/>
                </p:oleObj>
              </mc:Choice>
              <mc:Fallback>
                <p:oleObj name="Equation" r:id="rId6" imgW="444240" imgH="431640" progId="Equation.DSMT4">
                  <p:embed/>
                  <p:pic>
                    <p:nvPicPr>
                      <p:cNvPr id="0" name=""/>
                      <p:cNvPicPr/>
                      <p:nvPr/>
                    </p:nvPicPr>
                    <p:blipFill>
                      <a:blip r:embed="rId7"/>
                      <a:stretch>
                        <a:fillRect/>
                      </a:stretch>
                    </p:blipFill>
                    <p:spPr>
                      <a:xfrm>
                        <a:off x="5079421" y="2738150"/>
                        <a:ext cx="905741" cy="879863"/>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4C9D3D94-BFF6-4276-B311-D104FABED582}"/>
              </a:ext>
            </a:extLst>
          </p:cNvPr>
          <p:cNvSpPr txBox="1"/>
          <p:nvPr/>
        </p:nvSpPr>
        <p:spPr>
          <a:xfrm>
            <a:off x="4593334" y="5980763"/>
            <a:ext cx="2319866" cy="646331"/>
          </a:xfrm>
          <a:prstGeom prst="rect">
            <a:avLst/>
          </a:prstGeom>
          <a:noFill/>
        </p:spPr>
        <p:txBody>
          <a:bodyPr wrap="none" rtlCol="0">
            <a:spAutoFit/>
          </a:bodyPr>
          <a:lstStyle/>
          <a:p>
            <a:r>
              <a:rPr lang="en-US" i="1" dirty="0" err="1"/>
              <a:t>V</a:t>
            </a:r>
            <a:r>
              <a:rPr lang="en-US" i="1" baseline="-25000" dirty="0" err="1"/>
              <a:t>v</a:t>
            </a:r>
            <a:r>
              <a:rPr lang="en-US" dirty="0"/>
              <a:t> = volume of voids</a:t>
            </a:r>
          </a:p>
          <a:p>
            <a:r>
              <a:rPr lang="en-US" i="1" dirty="0"/>
              <a:t>V</a:t>
            </a:r>
            <a:r>
              <a:rPr lang="en-US" i="1" baseline="-25000" dirty="0"/>
              <a:t>T</a:t>
            </a:r>
            <a:r>
              <a:rPr lang="en-US" i="1" dirty="0"/>
              <a:t> = </a:t>
            </a:r>
            <a:r>
              <a:rPr lang="en-US" dirty="0"/>
              <a:t>total volume</a:t>
            </a:r>
          </a:p>
        </p:txBody>
      </p:sp>
      <p:sp>
        <p:nvSpPr>
          <p:cNvPr id="13" name="TextBox 12">
            <a:extLst>
              <a:ext uri="{FF2B5EF4-FFF2-40B4-BE49-F238E27FC236}">
                <a16:creationId xmlns:a16="http://schemas.microsoft.com/office/drawing/2014/main" id="{350E0B67-5BD5-4524-BE55-0C5FEBC4C5E1}"/>
              </a:ext>
            </a:extLst>
          </p:cNvPr>
          <p:cNvSpPr txBox="1"/>
          <p:nvPr/>
        </p:nvSpPr>
        <p:spPr>
          <a:xfrm>
            <a:off x="6903964" y="1591765"/>
            <a:ext cx="2077822" cy="923330"/>
          </a:xfrm>
          <a:prstGeom prst="rect">
            <a:avLst/>
          </a:prstGeom>
          <a:noFill/>
        </p:spPr>
        <p:txBody>
          <a:bodyPr wrap="square" rtlCol="0">
            <a:spAutoFit/>
          </a:bodyPr>
          <a:lstStyle/>
          <a:p>
            <a:pPr algn="ctr"/>
            <a:r>
              <a:rPr lang="en-US" dirty="0"/>
              <a:t>Sample prepared for </a:t>
            </a:r>
            <a:r>
              <a:rPr lang="en-US" u="sng" dirty="0"/>
              <a:t>particle size</a:t>
            </a:r>
            <a:r>
              <a:rPr lang="en-US" dirty="0"/>
              <a:t> analysis</a:t>
            </a:r>
          </a:p>
        </p:txBody>
      </p:sp>
      <p:grpSp>
        <p:nvGrpSpPr>
          <p:cNvPr id="23" name="Group 22">
            <a:extLst>
              <a:ext uri="{FF2B5EF4-FFF2-40B4-BE49-F238E27FC236}">
                <a16:creationId xmlns:a16="http://schemas.microsoft.com/office/drawing/2014/main" id="{D6A05F9B-CA68-47F1-8C86-988D9DE84257}"/>
              </a:ext>
            </a:extLst>
          </p:cNvPr>
          <p:cNvGrpSpPr/>
          <p:nvPr/>
        </p:nvGrpSpPr>
        <p:grpSpPr>
          <a:xfrm>
            <a:off x="9488845" y="3176547"/>
            <a:ext cx="2113646" cy="2060140"/>
            <a:chOff x="9488845" y="3176547"/>
            <a:chExt cx="2113646" cy="2060140"/>
          </a:xfrm>
        </p:grpSpPr>
        <p:cxnSp>
          <p:nvCxnSpPr>
            <p:cNvPr id="15" name="Straight Arrow Connector 14">
              <a:extLst>
                <a:ext uri="{FF2B5EF4-FFF2-40B4-BE49-F238E27FC236}">
                  <a16:creationId xmlns:a16="http://schemas.microsoft.com/office/drawing/2014/main" id="{907DA903-0C10-44FA-BC9D-A2CD47485860}"/>
                </a:ext>
              </a:extLst>
            </p:cNvPr>
            <p:cNvCxnSpPr/>
            <p:nvPr/>
          </p:nvCxnSpPr>
          <p:spPr>
            <a:xfrm>
              <a:off x="10069254" y="4849092"/>
              <a:ext cx="153323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B4AC5F0-E7E3-495C-AD57-A011CF380840}"/>
                </a:ext>
              </a:extLst>
            </p:cNvPr>
            <p:cNvCxnSpPr/>
            <p:nvPr/>
          </p:nvCxnSpPr>
          <p:spPr>
            <a:xfrm flipV="1">
              <a:off x="10050782" y="3611419"/>
              <a:ext cx="0" cy="12284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DD69CC6-9CE2-43F7-941E-D8C209AB836F}"/>
                </a:ext>
              </a:extLst>
            </p:cNvPr>
            <p:cNvSpPr txBox="1"/>
            <p:nvPr/>
          </p:nvSpPr>
          <p:spPr>
            <a:xfrm>
              <a:off x="10284926" y="4867355"/>
              <a:ext cx="1172116" cy="369332"/>
            </a:xfrm>
            <a:prstGeom prst="rect">
              <a:avLst/>
            </a:prstGeom>
            <a:noFill/>
          </p:spPr>
          <p:txBody>
            <a:bodyPr wrap="none" rtlCol="0">
              <a:spAutoFit/>
            </a:bodyPr>
            <a:lstStyle/>
            <a:p>
              <a:r>
                <a:rPr lang="en-US" dirty="0"/>
                <a:t>grain size</a:t>
              </a:r>
            </a:p>
          </p:txBody>
        </p:sp>
        <p:sp>
          <p:nvSpPr>
            <p:cNvPr id="19" name="TextBox 18">
              <a:extLst>
                <a:ext uri="{FF2B5EF4-FFF2-40B4-BE49-F238E27FC236}">
                  <a16:creationId xmlns:a16="http://schemas.microsoft.com/office/drawing/2014/main" id="{4A29E4EB-6C88-4668-B561-6B3058699A98}"/>
                </a:ext>
              </a:extLst>
            </p:cNvPr>
            <p:cNvSpPr txBox="1"/>
            <p:nvPr/>
          </p:nvSpPr>
          <p:spPr>
            <a:xfrm>
              <a:off x="9488845" y="3176547"/>
              <a:ext cx="1197764" cy="369332"/>
            </a:xfrm>
            <a:prstGeom prst="rect">
              <a:avLst/>
            </a:prstGeom>
            <a:noFill/>
          </p:spPr>
          <p:txBody>
            <a:bodyPr wrap="none" rtlCol="0">
              <a:spAutoFit/>
            </a:bodyPr>
            <a:lstStyle/>
            <a:p>
              <a:r>
                <a:rPr lang="en-US" dirty="0"/>
                <a:t>frequency</a:t>
              </a:r>
            </a:p>
          </p:txBody>
        </p:sp>
        <p:sp>
          <p:nvSpPr>
            <p:cNvPr id="22" name="Freeform: Shape 21">
              <a:extLst>
                <a:ext uri="{FF2B5EF4-FFF2-40B4-BE49-F238E27FC236}">
                  <a16:creationId xmlns:a16="http://schemas.microsoft.com/office/drawing/2014/main" id="{E7DDC1E3-5E4D-4AD0-9CCE-FFAAEB291597}"/>
                </a:ext>
              </a:extLst>
            </p:cNvPr>
            <p:cNvSpPr/>
            <p:nvPr/>
          </p:nvSpPr>
          <p:spPr>
            <a:xfrm>
              <a:off x="10087727" y="4419952"/>
              <a:ext cx="1320800" cy="419904"/>
            </a:xfrm>
            <a:custGeom>
              <a:avLst/>
              <a:gdLst>
                <a:gd name="connsiteX0" fmla="*/ 0 w 1320800"/>
                <a:gd name="connsiteY0" fmla="*/ 410668 h 419904"/>
                <a:gd name="connsiteX1" fmla="*/ 147782 w 1320800"/>
                <a:gd name="connsiteY1" fmla="*/ 4268 h 419904"/>
                <a:gd name="connsiteX2" fmla="*/ 378691 w 1320800"/>
                <a:gd name="connsiteY2" fmla="*/ 198231 h 419904"/>
                <a:gd name="connsiteX3" fmla="*/ 508000 w 1320800"/>
                <a:gd name="connsiteY3" fmla="*/ 207468 h 419904"/>
                <a:gd name="connsiteX4" fmla="*/ 701964 w 1320800"/>
                <a:gd name="connsiteY4" fmla="*/ 22741 h 419904"/>
                <a:gd name="connsiteX5" fmla="*/ 914400 w 1320800"/>
                <a:gd name="connsiteY5" fmla="*/ 272122 h 419904"/>
                <a:gd name="connsiteX6" fmla="*/ 1320800 w 1320800"/>
                <a:gd name="connsiteY6" fmla="*/ 419904 h 41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0800" h="419904">
                  <a:moveTo>
                    <a:pt x="0" y="410668"/>
                  </a:moveTo>
                  <a:cubicBezTo>
                    <a:pt x="42333" y="225171"/>
                    <a:pt x="84667" y="39674"/>
                    <a:pt x="147782" y="4268"/>
                  </a:cubicBezTo>
                  <a:cubicBezTo>
                    <a:pt x="210897" y="-31138"/>
                    <a:pt x="318655" y="164364"/>
                    <a:pt x="378691" y="198231"/>
                  </a:cubicBezTo>
                  <a:cubicBezTo>
                    <a:pt x="438727" y="232098"/>
                    <a:pt x="454121" y="236716"/>
                    <a:pt x="508000" y="207468"/>
                  </a:cubicBezTo>
                  <a:cubicBezTo>
                    <a:pt x="561879" y="178220"/>
                    <a:pt x="634231" y="11965"/>
                    <a:pt x="701964" y="22741"/>
                  </a:cubicBezTo>
                  <a:cubicBezTo>
                    <a:pt x="769697" y="33517"/>
                    <a:pt x="811261" y="205928"/>
                    <a:pt x="914400" y="272122"/>
                  </a:cubicBezTo>
                  <a:cubicBezTo>
                    <a:pt x="1017539" y="338316"/>
                    <a:pt x="1169169" y="379110"/>
                    <a:pt x="1320800" y="419904"/>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Arrow: Right 23">
            <a:extLst>
              <a:ext uri="{FF2B5EF4-FFF2-40B4-BE49-F238E27FC236}">
                <a16:creationId xmlns:a16="http://schemas.microsoft.com/office/drawing/2014/main" id="{3114D5B0-2AA8-4484-B55A-312686863DC9}"/>
              </a:ext>
            </a:extLst>
          </p:cNvPr>
          <p:cNvSpPr/>
          <p:nvPr/>
        </p:nvSpPr>
        <p:spPr>
          <a:xfrm>
            <a:off x="8981786" y="4294909"/>
            <a:ext cx="651732" cy="3484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udio 2">
            <a:hlinkClick r:id="" action="ppaction://media"/>
            <a:extLst>
              <a:ext uri="{FF2B5EF4-FFF2-40B4-BE49-F238E27FC236}">
                <a16:creationId xmlns:a16="http://schemas.microsoft.com/office/drawing/2014/main" id="{77D7409C-9DCB-4768-B200-5D108A71BE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75703786"/>
      </p:ext>
    </p:extLst>
  </p:cSld>
  <p:clrMapOvr>
    <a:masterClrMapping/>
  </p:clrMapOvr>
  <mc:AlternateContent xmlns:mc="http://schemas.openxmlformats.org/markup-compatibility/2006" xmlns:p14="http://schemas.microsoft.com/office/powerpoint/2010/main">
    <mc:Choice Requires="p14">
      <p:transition spd="slow" p14:dur="2000" advTm="38676"/>
    </mc:Choice>
    <mc:Fallback xmlns="">
      <p:transition spd="slow" advTm="38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609C-2BF6-4FE3-9195-24BC1FBCFE99}"/>
              </a:ext>
            </a:extLst>
          </p:cNvPr>
          <p:cNvSpPr>
            <a:spLocks noGrp="1"/>
          </p:cNvSpPr>
          <p:nvPr>
            <p:ph type="title"/>
          </p:nvPr>
        </p:nvSpPr>
        <p:spPr/>
        <p:txBody>
          <a:bodyPr/>
          <a:lstStyle/>
          <a:p>
            <a:r>
              <a:rPr lang="en-US" dirty="0"/>
              <a:t>Pore water sampling</a:t>
            </a:r>
          </a:p>
        </p:txBody>
      </p:sp>
      <p:pic>
        <p:nvPicPr>
          <p:cNvPr id="3" name="Picture 2" descr="A nest in a tree&#10;&#10;Description automatically generated">
            <a:extLst>
              <a:ext uri="{FF2B5EF4-FFF2-40B4-BE49-F238E27FC236}">
                <a16:creationId xmlns:a16="http://schemas.microsoft.com/office/drawing/2014/main" id="{3BA19187-FB11-4B18-A045-7FB5E20D8E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397415" y="3008326"/>
            <a:ext cx="4263833" cy="3197875"/>
          </a:xfrm>
          <a:prstGeom prst="rect">
            <a:avLst/>
          </a:prstGeom>
          <a:effectLst>
            <a:softEdge rad="76200"/>
          </a:effectLst>
        </p:spPr>
      </p:pic>
      <p:sp>
        <p:nvSpPr>
          <p:cNvPr id="4" name="TextBox 3">
            <a:extLst>
              <a:ext uri="{FF2B5EF4-FFF2-40B4-BE49-F238E27FC236}">
                <a16:creationId xmlns:a16="http://schemas.microsoft.com/office/drawing/2014/main" id="{6D4CE6F8-7A7B-4AF5-8FBA-F6F9BAA28170}"/>
              </a:ext>
            </a:extLst>
          </p:cNvPr>
          <p:cNvSpPr txBox="1"/>
          <p:nvPr/>
        </p:nvSpPr>
        <p:spPr>
          <a:xfrm>
            <a:off x="656094" y="1846746"/>
            <a:ext cx="4172405" cy="4093428"/>
          </a:xfrm>
          <a:prstGeom prst="rect">
            <a:avLst/>
          </a:prstGeom>
          <a:noFill/>
        </p:spPr>
        <p:txBody>
          <a:bodyPr wrap="square" rtlCol="0">
            <a:spAutoFit/>
          </a:bodyPr>
          <a:lstStyle/>
          <a:p>
            <a:r>
              <a:rPr lang="en-US" sz="2000" dirty="0"/>
              <a:t>Installed a ‘lysimeter’ for acquiring a sample of the fluids in the pores of the organic sediments.</a:t>
            </a:r>
          </a:p>
          <a:p>
            <a:endParaRPr lang="en-US" sz="2000" dirty="0"/>
          </a:p>
          <a:p>
            <a:r>
              <a:rPr lang="en-US" sz="2000" dirty="0"/>
              <a:t>Once equilibrium conditions have returned (after disturbance by the coring) the water from the lysimeter is drained with a pump.</a:t>
            </a:r>
          </a:p>
          <a:p>
            <a:endParaRPr lang="en-US" sz="2000" dirty="0"/>
          </a:p>
          <a:p>
            <a:r>
              <a:rPr lang="en-US" sz="2000" dirty="0"/>
              <a:t>Water in the surrounding pores of the sediment then fills the lysimeter tube and it is subsequently sampled.</a:t>
            </a:r>
          </a:p>
        </p:txBody>
      </p:sp>
      <p:sp>
        <p:nvSpPr>
          <p:cNvPr id="5" name="TextBox 4">
            <a:extLst>
              <a:ext uri="{FF2B5EF4-FFF2-40B4-BE49-F238E27FC236}">
                <a16:creationId xmlns:a16="http://schemas.microsoft.com/office/drawing/2014/main" id="{46C3C244-EDDC-43CB-9F6E-34E84649450A}"/>
              </a:ext>
            </a:extLst>
          </p:cNvPr>
          <p:cNvSpPr txBox="1"/>
          <p:nvPr/>
        </p:nvSpPr>
        <p:spPr>
          <a:xfrm>
            <a:off x="6020811" y="6248399"/>
            <a:ext cx="2997359" cy="369332"/>
          </a:xfrm>
          <a:prstGeom prst="rect">
            <a:avLst/>
          </a:prstGeom>
          <a:noFill/>
        </p:spPr>
        <p:txBody>
          <a:bodyPr wrap="none" rtlCol="0">
            <a:spAutoFit/>
          </a:bodyPr>
          <a:lstStyle/>
          <a:p>
            <a:r>
              <a:rPr lang="en-US" dirty="0"/>
              <a:t>Lysimeter installed at Site 4</a:t>
            </a:r>
          </a:p>
        </p:txBody>
      </p:sp>
      <p:pic>
        <p:nvPicPr>
          <p:cNvPr id="6" name="Picture 5">
            <a:extLst>
              <a:ext uri="{FF2B5EF4-FFF2-40B4-BE49-F238E27FC236}">
                <a16:creationId xmlns:a16="http://schemas.microsoft.com/office/drawing/2014/main" id="{7C06BA7E-B6EF-464E-8C7D-4BA6A283782C}"/>
              </a:ext>
            </a:extLst>
          </p:cNvPr>
          <p:cNvPicPr>
            <a:picLocks noChangeAspect="1"/>
          </p:cNvPicPr>
          <p:nvPr/>
        </p:nvPicPr>
        <p:blipFill>
          <a:blip r:embed="rId5"/>
          <a:stretch>
            <a:fillRect/>
          </a:stretch>
        </p:blipFill>
        <p:spPr>
          <a:xfrm>
            <a:off x="5698704" y="35888"/>
            <a:ext cx="6429565" cy="482217"/>
          </a:xfrm>
          <a:prstGeom prst="rect">
            <a:avLst/>
          </a:prstGeom>
        </p:spPr>
      </p:pic>
      <p:pic>
        <p:nvPicPr>
          <p:cNvPr id="8" name="Picture 7" descr="A person that is standing in the grass&#10;&#10;Description automatically generated">
            <a:extLst>
              <a:ext uri="{FF2B5EF4-FFF2-40B4-BE49-F238E27FC236}">
                <a16:creationId xmlns:a16="http://schemas.microsoft.com/office/drawing/2014/main" id="{7A6E82D8-190A-41C8-8605-08CD27913C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865374" y="1384303"/>
            <a:ext cx="4366699" cy="3275024"/>
          </a:xfrm>
          <a:prstGeom prst="rect">
            <a:avLst/>
          </a:prstGeom>
          <a:effectLst>
            <a:softEdge rad="101600"/>
          </a:effectLst>
        </p:spPr>
      </p:pic>
      <p:sp>
        <p:nvSpPr>
          <p:cNvPr id="9" name="TextBox 8">
            <a:extLst>
              <a:ext uri="{FF2B5EF4-FFF2-40B4-BE49-F238E27FC236}">
                <a16:creationId xmlns:a16="http://schemas.microsoft.com/office/drawing/2014/main" id="{ABFEF538-020E-4529-A0EE-78AC0CA6F53F}"/>
              </a:ext>
            </a:extLst>
          </p:cNvPr>
          <p:cNvSpPr txBox="1"/>
          <p:nvPr/>
        </p:nvSpPr>
        <p:spPr>
          <a:xfrm>
            <a:off x="8686236" y="1013620"/>
            <a:ext cx="2668914" cy="923330"/>
          </a:xfrm>
          <a:prstGeom prst="rect">
            <a:avLst/>
          </a:prstGeom>
          <a:noFill/>
        </p:spPr>
        <p:txBody>
          <a:bodyPr wrap="square" rtlCol="0">
            <a:spAutoFit/>
          </a:bodyPr>
          <a:lstStyle/>
          <a:p>
            <a:r>
              <a:rPr lang="en-US" dirty="0"/>
              <a:t>Water quality probe used to measure salinity of pore fluids</a:t>
            </a:r>
          </a:p>
        </p:txBody>
      </p:sp>
      <p:pic>
        <p:nvPicPr>
          <p:cNvPr id="7" name="Audio 6">
            <a:hlinkClick r:id="" action="ppaction://media"/>
            <a:extLst>
              <a:ext uri="{FF2B5EF4-FFF2-40B4-BE49-F238E27FC236}">
                <a16:creationId xmlns:a16="http://schemas.microsoft.com/office/drawing/2014/main" id="{5746E863-30AA-4174-B92C-3234223A024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18516"/>
      </p:ext>
    </p:extLst>
  </p:cSld>
  <p:clrMapOvr>
    <a:masterClrMapping/>
  </p:clrMapOvr>
  <mc:AlternateContent xmlns:mc="http://schemas.openxmlformats.org/markup-compatibility/2006" xmlns:p14="http://schemas.microsoft.com/office/powerpoint/2010/main">
    <mc:Choice Requires="p14">
      <p:transition spd="slow" p14:dur="2000" advTm="35394"/>
    </mc:Choice>
    <mc:Fallback xmlns="">
      <p:transition spd="slow" advTm="35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D8B92-C83F-49E4-A39C-4B32CED0B8F4}"/>
              </a:ext>
            </a:extLst>
          </p:cNvPr>
          <p:cNvSpPr>
            <a:spLocks noGrp="1"/>
          </p:cNvSpPr>
          <p:nvPr>
            <p:ph type="title"/>
          </p:nvPr>
        </p:nvSpPr>
        <p:spPr/>
        <p:txBody>
          <a:bodyPr/>
          <a:lstStyle/>
          <a:p>
            <a:r>
              <a:rPr lang="en-US" dirty="0"/>
              <a:t>Our sampling strategy</a:t>
            </a:r>
          </a:p>
        </p:txBody>
      </p:sp>
      <p:grpSp>
        <p:nvGrpSpPr>
          <p:cNvPr id="4" name="Group 3">
            <a:extLst>
              <a:ext uri="{FF2B5EF4-FFF2-40B4-BE49-F238E27FC236}">
                <a16:creationId xmlns:a16="http://schemas.microsoft.com/office/drawing/2014/main" id="{BF0A835D-34B2-41C6-A432-94A193CC353C}"/>
              </a:ext>
            </a:extLst>
          </p:cNvPr>
          <p:cNvGrpSpPr/>
          <p:nvPr/>
        </p:nvGrpSpPr>
        <p:grpSpPr>
          <a:xfrm>
            <a:off x="4351482" y="1577756"/>
            <a:ext cx="7230918" cy="5191046"/>
            <a:chOff x="4351482" y="1577756"/>
            <a:chExt cx="7230918" cy="5191046"/>
          </a:xfrm>
        </p:grpSpPr>
        <p:pic>
          <p:nvPicPr>
            <p:cNvPr id="3" name="Picture 2" descr="A picture containing grass, sitting, water, flower&#10;&#10;Description automatically generated">
              <a:extLst>
                <a:ext uri="{FF2B5EF4-FFF2-40B4-BE49-F238E27FC236}">
                  <a16:creationId xmlns:a16="http://schemas.microsoft.com/office/drawing/2014/main" id="{03F090F1-D814-497F-B11A-FE9A0B40B7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550" r="24693"/>
            <a:stretch/>
          </p:blipFill>
          <p:spPr>
            <a:xfrm>
              <a:off x="4351482" y="1577756"/>
              <a:ext cx="7230918" cy="51910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Oval 9">
              <a:extLst>
                <a:ext uri="{FF2B5EF4-FFF2-40B4-BE49-F238E27FC236}">
                  <a16:creationId xmlns:a16="http://schemas.microsoft.com/office/drawing/2014/main" id="{6D80D275-A0BD-4419-868F-178D6590863C}"/>
                </a:ext>
              </a:extLst>
            </p:cNvPr>
            <p:cNvSpPr/>
            <p:nvPr/>
          </p:nvSpPr>
          <p:spPr>
            <a:xfrm>
              <a:off x="9677538" y="2036423"/>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11" name="Oval 10">
              <a:extLst>
                <a:ext uri="{FF2B5EF4-FFF2-40B4-BE49-F238E27FC236}">
                  <a16:creationId xmlns:a16="http://schemas.microsoft.com/office/drawing/2014/main" id="{6AB16581-1733-4D5F-BE5E-6F4437D386FE}"/>
                </a:ext>
              </a:extLst>
            </p:cNvPr>
            <p:cNvSpPr/>
            <p:nvPr/>
          </p:nvSpPr>
          <p:spPr>
            <a:xfrm>
              <a:off x="9042692" y="2036423"/>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2" name="Oval 11">
              <a:extLst>
                <a:ext uri="{FF2B5EF4-FFF2-40B4-BE49-F238E27FC236}">
                  <a16:creationId xmlns:a16="http://schemas.microsoft.com/office/drawing/2014/main" id="{E686003D-2C7C-47BB-A22B-CCBF91BF3303}"/>
                </a:ext>
              </a:extLst>
            </p:cNvPr>
            <p:cNvSpPr/>
            <p:nvPr/>
          </p:nvSpPr>
          <p:spPr>
            <a:xfrm>
              <a:off x="9042692" y="2645631"/>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3" name="Oval 12">
              <a:extLst>
                <a:ext uri="{FF2B5EF4-FFF2-40B4-BE49-F238E27FC236}">
                  <a16:creationId xmlns:a16="http://schemas.microsoft.com/office/drawing/2014/main" id="{8DCDEBD0-1265-4188-A561-60163D36ADD9}"/>
                </a:ext>
              </a:extLst>
            </p:cNvPr>
            <p:cNvSpPr/>
            <p:nvPr/>
          </p:nvSpPr>
          <p:spPr>
            <a:xfrm>
              <a:off x="9042692" y="3915128"/>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14" name="Oval 13">
              <a:extLst>
                <a:ext uri="{FF2B5EF4-FFF2-40B4-BE49-F238E27FC236}">
                  <a16:creationId xmlns:a16="http://schemas.microsoft.com/office/drawing/2014/main" id="{72E6B503-DFE7-4755-A555-18810ADF3C20}"/>
                </a:ext>
              </a:extLst>
            </p:cNvPr>
            <p:cNvSpPr/>
            <p:nvPr/>
          </p:nvSpPr>
          <p:spPr>
            <a:xfrm>
              <a:off x="8510726" y="436528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15" name="Oval 14">
              <a:extLst>
                <a:ext uri="{FF2B5EF4-FFF2-40B4-BE49-F238E27FC236}">
                  <a16:creationId xmlns:a16="http://schemas.microsoft.com/office/drawing/2014/main" id="{9DCA65D5-15EE-46E1-8C7D-8A679779B7A3}"/>
                </a:ext>
              </a:extLst>
            </p:cNvPr>
            <p:cNvSpPr/>
            <p:nvPr/>
          </p:nvSpPr>
          <p:spPr>
            <a:xfrm>
              <a:off x="8128729" y="4708740"/>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grpSp>
      <p:sp>
        <p:nvSpPr>
          <p:cNvPr id="17" name="TextBox 16">
            <a:extLst>
              <a:ext uri="{FF2B5EF4-FFF2-40B4-BE49-F238E27FC236}">
                <a16:creationId xmlns:a16="http://schemas.microsoft.com/office/drawing/2014/main" id="{CA4C15DF-761C-4884-A55D-85E35532D4D7}"/>
              </a:ext>
            </a:extLst>
          </p:cNvPr>
          <p:cNvSpPr txBox="1"/>
          <p:nvPr/>
        </p:nvSpPr>
        <p:spPr>
          <a:xfrm>
            <a:off x="219608" y="3296116"/>
            <a:ext cx="3572539" cy="2031325"/>
          </a:xfrm>
          <a:prstGeom prst="rect">
            <a:avLst/>
          </a:prstGeom>
          <a:noFill/>
        </p:spPr>
        <p:txBody>
          <a:bodyPr wrap="square" rtlCol="0">
            <a:spAutoFit/>
          </a:bodyPr>
          <a:lstStyle/>
          <a:p>
            <a:r>
              <a:rPr lang="en-US" dirty="0"/>
              <a:t>We sampled six locations based on Layer 1 of the EM inversion as it shows a strong correlation with the pickleweed locations – as you should have discovered in your investigations of the EM data using the story map</a:t>
            </a:r>
          </a:p>
        </p:txBody>
      </p:sp>
      <p:pic>
        <p:nvPicPr>
          <p:cNvPr id="16" name="Picture 15">
            <a:extLst>
              <a:ext uri="{FF2B5EF4-FFF2-40B4-BE49-F238E27FC236}">
                <a16:creationId xmlns:a16="http://schemas.microsoft.com/office/drawing/2014/main" id="{68EFF512-85C3-4379-8718-499E00B96EF0}"/>
              </a:ext>
            </a:extLst>
          </p:cNvPr>
          <p:cNvPicPr>
            <a:picLocks noChangeAspect="1"/>
          </p:cNvPicPr>
          <p:nvPr/>
        </p:nvPicPr>
        <p:blipFill>
          <a:blip r:embed="rId5"/>
          <a:stretch>
            <a:fillRect/>
          </a:stretch>
        </p:blipFill>
        <p:spPr>
          <a:xfrm>
            <a:off x="5698704" y="35888"/>
            <a:ext cx="6429565" cy="482217"/>
          </a:xfrm>
          <a:prstGeom prst="rect">
            <a:avLst/>
          </a:prstGeom>
        </p:spPr>
      </p:pic>
      <p:pic>
        <p:nvPicPr>
          <p:cNvPr id="5" name="Audio 4">
            <a:hlinkClick r:id="" action="ppaction://media"/>
            <a:extLst>
              <a:ext uri="{FF2B5EF4-FFF2-40B4-BE49-F238E27FC236}">
                <a16:creationId xmlns:a16="http://schemas.microsoft.com/office/drawing/2014/main" id="{E9A4F711-5DBE-44C8-9BB9-C36BD8E174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07268620"/>
      </p:ext>
    </p:extLst>
  </p:cSld>
  <p:clrMapOvr>
    <a:masterClrMapping/>
  </p:clrMapOvr>
  <mc:AlternateContent xmlns:mc="http://schemas.openxmlformats.org/markup-compatibility/2006" xmlns:p14="http://schemas.microsoft.com/office/powerpoint/2010/main">
    <mc:Choice Requires="p14">
      <p:transition spd="slow" p14:dur="2000" advTm="23658"/>
    </mc:Choice>
    <mc:Fallback xmlns="">
      <p:transition spd="slow" advTm="23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539E-0C88-4E30-860E-7838353E41CB}"/>
              </a:ext>
            </a:extLst>
          </p:cNvPr>
          <p:cNvSpPr>
            <a:spLocks noGrp="1"/>
          </p:cNvSpPr>
          <p:nvPr>
            <p:ph type="title"/>
          </p:nvPr>
        </p:nvSpPr>
        <p:spPr/>
        <p:txBody>
          <a:bodyPr/>
          <a:lstStyle/>
          <a:p>
            <a:r>
              <a:rPr lang="en-US" dirty="0"/>
              <a:t>Reinterpreting the resistivity section</a:t>
            </a:r>
          </a:p>
        </p:txBody>
      </p:sp>
      <p:pic>
        <p:nvPicPr>
          <p:cNvPr id="17" name="Picture 16" descr="A picture containing outdoor, person, animal, person&#10;&#10;Description automatically generated">
            <a:extLst>
              <a:ext uri="{FF2B5EF4-FFF2-40B4-BE49-F238E27FC236}">
                <a16:creationId xmlns:a16="http://schemas.microsoft.com/office/drawing/2014/main" id="{372664B7-A3E5-497F-9FD9-E0FAA0646E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5002978" y="1912151"/>
            <a:ext cx="1449339" cy="1087004"/>
          </a:xfrm>
          <a:prstGeom prst="rect">
            <a:avLst/>
          </a:prstGeom>
          <a:effectLst>
            <a:softEdge rad="76200"/>
          </a:effectLst>
        </p:spPr>
      </p:pic>
      <p:grpSp>
        <p:nvGrpSpPr>
          <p:cNvPr id="8" name="Group 7">
            <a:extLst>
              <a:ext uri="{FF2B5EF4-FFF2-40B4-BE49-F238E27FC236}">
                <a16:creationId xmlns:a16="http://schemas.microsoft.com/office/drawing/2014/main" id="{A6D8CAB2-FAD4-44EC-B627-0F573DFBD2B7}"/>
              </a:ext>
            </a:extLst>
          </p:cNvPr>
          <p:cNvGrpSpPr/>
          <p:nvPr/>
        </p:nvGrpSpPr>
        <p:grpSpPr>
          <a:xfrm>
            <a:off x="1413190" y="3119621"/>
            <a:ext cx="10260848" cy="3128778"/>
            <a:chOff x="1413190" y="3119621"/>
            <a:chExt cx="10260848" cy="3128778"/>
          </a:xfrm>
        </p:grpSpPr>
        <p:grpSp>
          <p:nvGrpSpPr>
            <p:cNvPr id="3" name="Group 2">
              <a:extLst>
                <a:ext uri="{FF2B5EF4-FFF2-40B4-BE49-F238E27FC236}">
                  <a16:creationId xmlns:a16="http://schemas.microsoft.com/office/drawing/2014/main" id="{CB236ACA-E963-4D75-9F78-DDF54C362B90}"/>
                </a:ext>
              </a:extLst>
            </p:cNvPr>
            <p:cNvGrpSpPr/>
            <p:nvPr/>
          </p:nvGrpSpPr>
          <p:grpSpPr>
            <a:xfrm>
              <a:off x="1413190" y="4520530"/>
              <a:ext cx="8612956" cy="971141"/>
              <a:chOff x="255415" y="4439090"/>
              <a:chExt cx="11681170" cy="1307592"/>
            </a:xfrm>
          </p:grpSpPr>
          <p:pic>
            <p:nvPicPr>
              <p:cNvPr id="4" name="Picture 3" descr="A screenshot of a social media post&#10;&#10;Description automatically generated">
                <a:extLst>
                  <a:ext uri="{FF2B5EF4-FFF2-40B4-BE49-F238E27FC236}">
                    <a16:creationId xmlns:a16="http://schemas.microsoft.com/office/drawing/2014/main" id="{9C5C7942-C6C0-4720-8381-52F90AE4CBA9}"/>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255415" y="4439090"/>
                <a:ext cx="11681170" cy="1307592"/>
              </a:xfrm>
              <a:prstGeom prst="rect">
                <a:avLst/>
              </a:prstGeom>
            </p:spPr>
          </p:pic>
          <p:pic>
            <p:nvPicPr>
              <p:cNvPr id="5" name="Picture 4" descr="A close up of a map&#10;&#10;Description automatically generated">
                <a:extLst>
                  <a:ext uri="{FF2B5EF4-FFF2-40B4-BE49-F238E27FC236}">
                    <a16:creationId xmlns:a16="http://schemas.microsoft.com/office/drawing/2014/main" id="{5632D01E-D74C-4F99-9BA5-C51883A104FB}"/>
                  </a:ext>
                </a:extLst>
              </p:cNvPr>
              <p:cNvPicPr>
                <a:picLocks noChangeAspect="1"/>
              </p:cNvPicPr>
              <p:nvPr/>
            </p:nvPicPr>
            <p:blipFill rotWithShape="1">
              <a:blip r:embed="rId7">
                <a:extLst>
                  <a:ext uri="{28A0092B-C50C-407E-A947-70E740481C1C}">
                    <a14:useLocalDpi xmlns:a14="http://schemas.microsoft.com/office/drawing/2010/main" val="0"/>
                  </a:ext>
                </a:extLst>
              </a:blip>
              <a:srcRect l="12794" t="47735" r="16502" b="46407"/>
              <a:stretch/>
            </p:blipFill>
            <p:spPr>
              <a:xfrm>
                <a:off x="803996" y="4770214"/>
                <a:ext cx="10970881" cy="410713"/>
              </a:xfrm>
              <a:prstGeom prst="rect">
                <a:avLst/>
              </a:prstGeom>
            </p:spPr>
          </p:pic>
        </p:grpSp>
        <p:pic>
          <p:nvPicPr>
            <p:cNvPr id="6" name="Picture 5" descr="A close up of a map&#10;&#10;Description automatically generated">
              <a:extLst>
                <a:ext uri="{FF2B5EF4-FFF2-40B4-BE49-F238E27FC236}">
                  <a16:creationId xmlns:a16="http://schemas.microsoft.com/office/drawing/2014/main" id="{305600DC-EC73-4C23-A890-831642483121}"/>
                </a:ext>
              </a:extLst>
            </p:cNvPr>
            <p:cNvPicPr>
              <a:picLocks noChangeAspect="1"/>
            </p:cNvPicPr>
            <p:nvPr/>
          </p:nvPicPr>
          <p:blipFill rotWithShape="1">
            <a:blip r:embed="rId7">
              <a:extLst>
                <a:ext uri="{28A0092B-C50C-407E-A947-70E740481C1C}">
                  <a14:useLocalDpi xmlns:a14="http://schemas.microsoft.com/office/drawing/2010/main" val="0"/>
                </a:ext>
              </a:extLst>
            </a:blip>
            <a:srcRect l="85257" t="9425" r="9721" b="7455"/>
            <a:stretch/>
          </p:blipFill>
          <p:spPr>
            <a:xfrm rot="5400000">
              <a:off x="5583698" y="3503424"/>
              <a:ext cx="612243" cy="4308954"/>
            </a:xfrm>
            <a:prstGeom prst="rect">
              <a:avLst/>
            </a:prstGeom>
          </p:spPr>
        </p:pic>
        <p:sp>
          <p:nvSpPr>
            <p:cNvPr id="7" name="TextBox 6">
              <a:extLst>
                <a:ext uri="{FF2B5EF4-FFF2-40B4-BE49-F238E27FC236}">
                  <a16:creationId xmlns:a16="http://schemas.microsoft.com/office/drawing/2014/main" id="{FFDE08C8-F4B6-4AD9-84FE-821D1A414486}"/>
                </a:ext>
              </a:extLst>
            </p:cNvPr>
            <p:cNvSpPr txBox="1"/>
            <p:nvPr/>
          </p:nvSpPr>
          <p:spPr>
            <a:xfrm>
              <a:off x="5105790" y="5971400"/>
              <a:ext cx="1568058" cy="276999"/>
            </a:xfrm>
            <a:prstGeom prst="rect">
              <a:avLst/>
            </a:prstGeom>
            <a:noFill/>
          </p:spPr>
          <p:txBody>
            <a:bodyPr wrap="none" rtlCol="0">
              <a:spAutoFit/>
            </a:bodyPr>
            <a:lstStyle/>
            <a:p>
              <a:r>
                <a:rPr lang="en-US" sz="1200" dirty="0"/>
                <a:t>Conductivity (mS/m)</a:t>
              </a:r>
            </a:p>
          </p:txBody>
        </p:sp>
        <p:pic>
          <p:nvPicPr>
            <p:cNvPr id="9" name="Picture 8" descr="A screenshot of a social media post&#10;&#10;Description automatically generated">
              <a:extLst>
                <a:ext uri="{FF2B5EF4-FFF2-40B4-BE49-F238E27FC236}">
                  <a16:creationId xmlns:a16="http://schemas.microsoft.com/office/drawing/2014/main" id="{92E70480-FF70-46B1-9173-C3DAF99E2AAA}"/>
                </a:ext>
              </a:extLst>
            </p:cNvPr>
            <p:cNvPicPr>
              <a:picLocks noChangeAspect="1"/>
            </p:cNvPicPr>
            <p:nvPr/>
          </p:nvPicPr>
          <p:blipFill rotWithShape="1">
            <a:blip r:embed="rId6">
              <a:extLst>
                <a:ext uri="{28A0092B-C50C-407E-A947-70E740481C1C}">
                  <a14:useLocalDpi xmlns:a14="http://schemas.microsoft.com/office/drawing/2010/main" val="0"/>
                </a:ext>
              </a:extLst>
            </a:blip>
            <a:srcRect l="8732" t="42087" r="15548" b="37980"/>
            <a:stretch/>
          </p:blipFill>
          <p:spPr>
            <a:xfrm>
              <a:off x="1413190" y="3306054"/>
              <a:ext cx="8612956" cy="971141"/>
            </a:xfrm>
            <a:prstGeom prst="rect">
              <a:avLst/>
            </a:prstGeom>
          </p:spPr>
        </p:pic>
        <p:sp>
          <p:nvSpPr>
            <p:cNvPr id="11" name="Rectangle 10">
              <a:extLst>
                <a:ext uri="{FF2B5EF4-FFF2-40B4-BE49-F238E27FC236}">
                  <a16:creationId xmlns:a16="http://schemas.microsoft.com/office/drawing/2014/main" id="{63547FDE-5850-4F46-96D9-1203D9C662A4}"/>
                </a:ext>
              </a:extLst>
            </p:cNvPr>
            <p:cNvSpPr/>
            <p:nvPr/>
          </p:nvSpPr>
          <p:spPr>
            <a:xfrm>
              <a:off x="1817679" y="3573929"/>
              <a:ext cx="8089234" cy="28687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181D3CE-270B-4D33-9BE2-2566B3988814}"/>
                </a:ext>
              </a:extLst>
            </p:cNvPr>
            <p:cNvSpPr/>
            <p:nvPr/>
          </p:nvSpPr>
          <p:spPr>
            <a:xfrm>
              <a:off x="1820667" y="3570945"/>
              <a:ext cx="8089234" cy="4571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3749629-78EB-4B62-8331-3427F76CF72F}"/>
                </a:ext>
              </a:extLst>
            </p:cNvPr>
            <p:cNvSpPr txBox="1"/>
            <p:nvPr/>
          </p:nvSpPr>
          <p:spPr>
            <a:xfrm>
              <a:off x="4619812" y="3119621"/>
              <a:ext cx="2215671" cy="276999"/>
            </a:xfrm>
            <a:prstGeom prst="rect">
              <a:avLst/>
            </a:prstGeom>
            <a:noFill/>
          </p:spPr>
          <p:txBody>
            <a:bodyPr wrap="none" rtlCol="0">
              <a:spAutoFit/>
            </a:bodyPr>
            <a:lstStyle/>
            <a:p>
              <a:r>
                <a:rPr lang="en-US" sz="1200" dirty="0"/>
                <a:t>organic layer (0.3-0.5 m thick)</a:t>
              </a:r>
            </a:p>
          </p:txBody>
        </p:sp>
        <p:cxnSp>
          <p:nvCxnSpPr>
            <p:cNvPr id="15" name="Straight Arrow Connector 14">
              <a:extLst>
                <a:ext uri="{FF2B5EF4-FFF2-40B4-BE49-F238E27FC236}">
                  <a16:creationId xmlns:a16="http://schemas.microsoft.com/office/drawing/2014/main" id="{4A7DEC46-3E47-474F-9F34-D59167FD9C39}"/>
                </a:ext>
              </a:extLst>
            </p:cNvPr>
            <p:cNvCxnSpPr>
              <a:cxnSpLocks/>
            </p:cNvCxnSpPr>
            <p:nvPr/>
          </p:nvCxnSpPr>
          <p:spPr>
            <a:xfrm>
              <a:off x="5727647" y="3350901"/>
              <a:ext cx="0" cy="220044"/>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F2FC70F-1E60-4223-8049-0076D00A19E0}"/>
                </a:ext>
              </a:extLst>
            </p:cNvPr>
            <p:cNvSpPr txBox="1"/>
            <p:nvPr/>
          </p:nvSpPr>
          <p:spPr>
            <a:xfrm>
              <a:off x="10311402" y="3247332"/>
              <a:ext cx="1362636" cy="738664"/>
            </a:xfrm>
            <a:prstGeom prst="rect">
              <a:avLst/>
            </a:prstGeom>
            <a:noFill/>
          </p:spPr>
          <p:txBody>
            <a:bodyPr wrap="square" rtlCol="0">
              <a:spAutoFit/>
            </a:bodyPr>
            <a:lstStyle/>
            <a:p>
              <a:r>
                <a:rPr lang="en-US" sz="1400" dirty="0"/>
                <a:t>contact with hard gravel fill (limit of coring)</a:t>
              </a:r>
            </a:p>
          </p:txBody>
        </p:sp>
        <p:cxnSp>
          <p:nvCxnSpPr>
            <p:cNvPr id="21" name="Straight Connector 20">
              <a:extLst>
                <a:ext uri="{FF2B5EF4-FFF2-40B4-BE49-F238E27FC236}">
                  <a16:creationId xmlns:a16="http://schemas.microsoft.com/office/drawing/2014/main" id="{B67BCFE8-E725-4F99-8869-C987F37A703F}"/>
                </a:ext>
              </a:extLst>
            </p:cNvPr>
            <p:cNvCxnSpPr>
              <a:cxnSpLocks/>
            </p:cNvCxnSpPr>
            <p:nvPr/>
          </p:nvCxnSpPr>
          <p:spPr>
            <a:xfrm flipH="1">
              <a:off x="9931181" y="3600762"/>
              <a:ext cx="404112" cy="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F41FD57-68C4-46A6-B74F-FB5234DA44A6}"/>
                </a:ext>
              </a:extLst>
            </p:cNvPr>
            <p:cNvSpPr txBox="1"/>
            <p:nvPr/>
          </p:nvSpPr>
          <p:spPr>
            <a:xfrm>
              <a:off x="7894742" y="3570945"/>
              <a:ext cx="298480" cy="338554"/>
            </a:xfrm>
            <a:prstGeom prst="rect">
              <a:avLst/>
            </a:prstGeom>
            <a:noFill/>
          </p:spPr>
          <p:txBody>
            <a:bodyPr wrap="none" rtlCol="0">
              <a:spAutoFit/>
            </a:bodyPr>
            <a:lstStyle/>
            <a:p>
              <a:r>
                <a:rPr lang="en-US" sz="1600" dirty="0"/>
                <a:t>?</a:t>
              </a:r>
            </a:p>
          </p:txBody>
        </p:sp>
        <p:cxnSp>
          <p:nvCxnSpPr>
            <p:cNvPr id="25" name="Straight Arrow Connector 24">
              <a:extLst>
                <a:ext uri="{FF2B5EF4-FFF2-40B4-BE49-F238E27FC236}">
                  <a16:creationId xmlns:a16="http://schemas.microsoft.com/office/drawing/2014/main" id="{FBA47D83-4299-4759-8BC6-F6E843F04501}"/>
                </a:ext>
              </a:extLst>
            </p:cNvPr>
            <p:cNvCxnSpPr/>
            <p:nvPr/>
          </p:nvCxnSpPr>
          <p:spPr>
            <a:xfrm>
              <a:off x="7894742" y="3616664"/>
              <a:ext cx="0" cy="2441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19" name="Picture 18">
            <a:extLst>
              <a:ext uri="{FF2B5EF4-FFF2-40B4-BE49-F238E27FC236}">
                <a16:creationId xmlns:a16="http://schemas.microsoft.com/office/drawing/2014/main" id="{B5F0D06B-9868-43C3-B928-502C8B2D560C}"/>
              </a:ext>
            </a:extLst>
          </p:cNvPr>
          <p:cNvPicPr>
            <a:picLocks noChangeAspect="1"/>
          </p:cNvPicPr>
          <p:nvPr/>
        </p:nvPicPr>
        <p:blipFill>
          <a:blip r:embed="rId8"/>
          <a:stretch>
            <a:fillRect/>
          </a:stretch>
        </p:blipFill>
        <p:spPr>
          <a:xfrm>
            <a:off x="5698704" y="35888"/>
            <a:ext cx="6429565" cy="482217"/>
          </a:xfrm>
          <a:prstGeom prst="rect">
            <a:avLst/>
          </a:prstGeom>
        </p:spPr>
      </p:pic>
      <p:pic>
        <p:nvPicPr>
          <p:cNvPr id="10" name="Audio 9">
            <a:hlinkClick r:id="" action="ppaction://media"/>
            <a:extLst>
              <a:ext uri="{FF2B5EF4-FFF2-40B4-BE49-F238E27FC236}">
                <a16:creationId xmlns:a16="http://schemas.microsoft.com/office/drawing/2014/main" id="{5458CEE0-C415-4047-86A3-411AD471575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68239863"/>
      </p:ext>
    </p:extLst>
  </p:cSld>
  <p:clrMapOvr>
    <a:masterClrMapping/>
  </p:clrMapOvr>
  <mc:AlternateContent xmlns:mc="http://schemas.openxmlformats.org/markup-compatibility/2006" xmlns:p14="http://schemas.microsoft.com/office/powerpoint/2010/main">
    <mc:Choice Requires="p14">
      <p:transition spd="slow" p14:dur="2000" advTm="24666"/>
    </mc:Choice>
    <mc:Fallback xmlns="">
      <p:transition spd="slow" advTm="24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7D121-DB8C-47DC-92C1-280FE4692CC7}"/>
              </a:ext>
            </a:extLst>
          </p:cNvPr>
          <p:cNvSpPr>
            <a:spLocks noGrp="1"/>
          </p:cNvSpPr>
          <p:nvPr>
            <p:ph type="title"/>
          </p:nvPr>
        </p:nvSpPr>
        <p:spPr>
          <a:xfrm>
            <a:off x="110836" y="822033"/>
            <a:ext cx="12081164" cy="808039"/>
          </a:xfrm>
        </p:spPr>
        <p:txBody>
          <a:bodyPr/>
          <a:lstStyle/>
          <a:p>
            <a:r>
              <a:rPr lang="en-US" dirty="0"/>
              <a:t>Constraining interpretation of EM conductivity images</a:t>
            </a:r>
          </a:p>
        </p:txBody>
      </p:sp>
      <p:pic>
        <p:nvPicPr>
          <p:cNvPr id="4" name="Picture 3">
            <a:extLst>
              <a:ext uri="{FF2B5EF4-FFF2-40B4-BE49-F238E27FC236}">
                <a16:creationId xmlns:a16="http://schemas.microsoft.com/office/drawing/2014/main" id="{0A4CA48E-017A-4C36-BAB2-4D52B2B2B902}"/>
              </a:ext>
            </a:extLst>
          </p:cNvPr>
          <p:cNvPicPr>
            <a:picLocks noChangeAspect="1"/>
          </p:cNvPicPr>
          <p:nvPr/>
        </p:nvPicPr>
        <p:blipFill rotWithShape="1">
          <a:blip r:embed="rId4"/>
          <a:srcRect l="13957" t="32783" r="64522" b="24319"/>
          <a:stretch/>
        </p:blipFill>
        <p:spPr>
          <a:xfrm>
            <a:off x="869721" y="1965683"/>
            <a:ext cx="2623931" cy="1470991"/>
          </a:xfrm>
          <a:prstGeom prst="rect">
            <a:avLst/>
          </a:prstGeom>
        </p:spPr>
      </p:pic>
      <p:pic>
        <p:nvPicPr>
          <p:cNvPr id="6" name="Picture 5">
            <a:extLst>
              <a:ext uri="{FF2B5EF4-FFF2-40B4-BE49-F238E27FC236}">
                <a16:creationId xmlns:a16="http://schemas.microsoft.com/office/drawing/2014/main" id="{D11D3F3A-99B1-4CED-BCF9-04BEE7FBE586}"/>
              </a:ext>
            </a:extLst>
          </p:cNvPr>
          <p:cNvPicPr>
            <a:picLocks noChangeAspect="1"/>
          </p:cNvPicPr>
          <p:nvPr/>
        </p:nvPicPr>
        <p:blipFill rotWithShape="1">
          <a:blip r:embed="rId5"/>
          <a:srcRect l="14087" t="30464" r="64391" b="26638"/>
          <a:stretch/>
        </p:blipFill>
        <p:spPr>
          <a:xfrm>
            <a:off x="869721" y="3574839"/>
            <a:ext cx="2623932" cy="1470992"/>
          </a:xfrm>
          <a:prstGeom prst="rect">
            <a:avLst/>
          </a:prstGeom>
        </p:spPr>
      </p:pic>
      <p:pic>
        <p:nvPicPr>
          <p:cNvPr id="8" name="Picture 7">
            <a:extLst>
              <a:ext uri="{FF2B5EF4-FFF2-40B4-BE49-F238E27FC236}">
                <a16:creationId xmlns:a16="http://schemas.microsoft.com/office/drawing/2014/main" id="{6E29B351-A6DE-4E31-9FE7-92A3C4E082E0}"/>
              </a:ext>
            </a:extLst>
          </p:cNvPr>
          <p:cNvPicPr>
            <a:picLocks noChangeAspect="1"/>
          </p:cNvPicPr>
          <p:nvPr/>
        </p:nvPicPr>
        <p:blipFill rotWithShape="1">
          <a:blip r:embed="rId6"/>
          <a:srcRect l="13957" t="46232" r="64522" b="10870"/>
          <a:stretch/>
        </p:blipFill>
        <p:spPr>
          <a:xfrm>
            <a:off x="869721" y="5183996"/>
            <a:ext cx="2623933" cy="1470992"/>
          </a:xfrm>
          <a:prstGeom prst="rect">
            <a:avLst/>
          </a:prstGeom>
        </p:spPr>
      </p:pic>
      <p:pic>
        <p:nvPicPr>
          <p:cNvPr id="12" name="Picture 11">
            <a:extLst>
              <a:ext uri="{FF2B5EF4-FFF2-40B4-BE49-F238E27FC236}">
                <a16:creationId xmlns:a16="http://schemas.microsoft.com/office/drawing/2014/main" id="{0F1AD0A2-0FD2-4781-B1F4-A35F29FAA77D}"/>
              </a:ext>
            </a:extLst>
          </p:cNvPr>
          <p:cNvPicPr>
            <a:picLocks noChangeAspect="1"/>
          </p:cNvPicPr>
          <p:nvPr/>
        </p:nvPicPr>
        <p:blipFill rotWithShape="1">
          <a:blip r:embed="rId7"/>
          <a:srcRect l="14021" t="34870" r="64457" b="22232"/>
          <a:stretch/>
        </p:blipFill>
        <p:spPr>
          <a:xfrm>
            <a:off x="3660627" y="1965683"/>
            <a:ext cx="2623933" cy="1470991"/>
          </a:xfrm>
          <a:prstGeom prst="rect">
            <a:avLst/>
          </a:prstGeom>
        </p:spPr>
      </p:pic>
      <p:pic>
        <p:nvPicPr>
          <p:cNvPr id="14" name="Picture 13">
            <a:extLst>
              <a:ext uri="{FF2B5EF4-FFF2-40B4-BE49-F238E27FC236}">
                <a16:creationId xmlns:a16="http://schemas.microsoft.com/office/drawing/2014/main" id="{65ED0EF7-271D-493A-8D6B-FBBE462B6396}"/>
              </a:ext>
            </a:extLst>
          </p:cNvPr>
          <p:cNvPicPr>
            <a:picLocks noChangeAspect="1"/>
          </p:cNvPicPr>
          <p:nvPr/>
        </p:nvPicPr>
        <p:blipFill rotWithShape="1">
          <a:blip r:embed="rId8"/>
          <a:srcRect l="14021" t="31855" r="64457" b="25246"/>
          <a:stretch/>
        </p:blipFill>
        <p:spPr>
          <a:xfrm>
            <a:off x="3660627" y="3574840"/>
            <a:ext cx="2623933" cy="1470991"/>
          </a:xfrm>
          <a:prstGeom prst="rect">
            <a:avLst/>
          </a:prstGeom>
        </p:spPr>
      </p:pic>
      <p:pic>
        <p:nvPicPr>
          <p:cNvPr id="16" name="Picture 15">
            <a:extLst>
              <a:ext uri="{FF2B5EF4-FFF2-40B4-BE49-F238E27FC236}">
                <a16:creationId xmlns:a16="http://schemas.microsoft.com/office/drawing/2014/main" id="{9752FA87-7FE4-489B-AD9A-F218F82F831A}"/>
              </a:ext>
            </a:extLst>
          </p:cNvPr>
          <p:cNvPicPr>
            <a:picLocks noChangeAspect="1"/>
          </p:cNvPicPr>
          <p:nvPr/>
        </p:nvPicPr>
        <p:blipFill rotWithShape="1">
          <a:blip r:embed="rId9"/>
          <a:srcRect l="14021" t="29537" r="64457" b="27565"/>
          <a:stretch/>
        </p:blipFill>
        <p:spPr>
          <a:xfrm>
            <a:off x="3660627" y="5183996"/>
            <a:ext cx="2623933" cy="1470992"/>
          </a:xfrm>
          <a:prstGeom prst="rect">
            <a:avLst/>
          </a:prstGeom>
        </p:spPr>
      </p:pic>
      <p:pic>
        <p:nvPicPr>
          <p:cNvPr id="18" name="Picture 17">
            <a:extLst>
              <a:ext uri="{FF2B5EF4-FFF2-40B4-BE49-F238E27FC236}">
                <a16:creationId xmlns:a16="http://schemas.microsoft.com/office/drawing/2014/main" id="{3CBB910A-45B2-4245-BB90-EAE6C164A169}"/>
              </a:ext>
            </a:extLst>
          </p:cNvPr>
          <p:cNvPicPr>
            <a:picLocks noChangeAspect="1"/>
          </p:cNvPicPr>
          <p:nvPr/>
        </p:nvPicPr>
        <p:blipFill rotWithShape="1">
          <a:blip r:embed="rId10"/>
          <a:srcRect l="14021" t="27218" r="64457" b="29884"/>
          <a:stretch/>
        </p:blipFill>
        <p:spPr>
          <a:xfrm>
            <a:off x="6451535" y="1965683"/>
            <a:ext cx="2623933" cy="1470991"/>
          </a:xfrm>
          <a:prstGeom prst="rect">
            <a:avLst/>
          </a:prstGeom>
        </p:spPr>
      </p:pic>
      <p:pic>
        <p:nvPicPr>
          <p:cNvPr id="20" name="Picture 19">
            <a:extLst>
              <a:ext uri="{FF2B5EF4-FFF2-40B4-BE49-F238E27FC236}">
                <a16:creationId xmlns:a16="http://schemas.microsoft.com/office/drawing/2014/main" id="{B94CC88B-4888-4606-B581-533328230977}"/>
              </a:ext>
            </a:extLst>
          </p:cNvPr>
          <p:cNvPicPr>
            <a:picLocks noChangeAspect="1"/>
          </p:cNvPicPr>
          <p:nvPr/>
        </p:nvPicPr>
        <p:blipFill rotWithShape="1">
          <a:blip r:embed="rId11"/>
          <a:srcRect l="22017" t="62258" r="76295" b="25870"/>
          <a:stretch/>
        </p:blipFill>
        <p:spPr>
          <a:xfrm rot="16200000">
            <a:off x="7504595" y="3338822"/>
            <a:ext cx="517811" cy="1023911"/>
          </a:xfrm>
          <a:prstGeom prst="rect">
            <a:avLst/>
          </a:prstGeom>
        </p:spPr>
      </p:pic>
      <p:sp>
        <p:nvSpPr>
          <p:cNvPr id="21" name="TextBox 20">
            <a:extLst>
              <a:ext uri="{FF2B5EF4-FFF2-40B4-BE49-F238E27FC236}">
                <a16:creationId xmlns:a16="http://schemas.microsoft.com/office/drawing/2014/main" id="{5F45A8AD-638D-4592-9D6F-AD78088DAFCD}"/>
              </a:ext>
            </a:extLst>
          </p:cNvPr>
          <p:cNvSpPr txBox="1"/>
          <p:nvPr/>
        </p:nvSpPr>
        <p:spPr>
          <a:xfrm>
            <a:off x="6734211" y="4109683"/>
            <a:ext cx="2058577" cy="276999"/>
          </a:xfrm>
          <a:prstGeom prst="rect">
            <a:avLst/>
          </a:prstGeom>
          <a:noFill/>
        </p:spPr>
        <p:txBody>
          <a:bodyPr wrap="none" rtlCol="0">
            <a:spAutoFit/>
          </a:bodyPr>
          <a:lstStyle/>
          <a:p>
            <a:r>
              <a:rPr lang="en-US" sz="1200" dirty="0"/>
              <a:t>log</a:t>
            </a:r>
            <a:r>
              <a:rPr lang="en-US" sz="1200" baseline="-25000" dirty="0"/>
              <a:t>10</a:t>
            </a:r>
            <a:r>
              <a:rPr lang="en-US" sz="1200" dirty="0"/>
              <a:t> (conductivity in mS/m)</a:t>
            </a:r>
          </a:p>
        </p:txBody>
      </p:sp>
      <p:sp>
        <p:nvSpPr>
          <p:cNvPr id="22" name="TextBox 21">
            <a:extLst>
              <a:ext uri="{FF2B5EF4-FFF2-40B4-BE49-F238E27FC236}">
                <a16:creationId xmlns:a16="http://schemas.microsoft.com/office/drawing/2014/main" id="{EA9A35ED-E4A4-4659-9F03-F8B6C52A141C}"/>
              </a:ext>
            </a:extLst>
          </p:cNvPr>
          <p:cNvSpPr txBox="1"/>
          <p:nvPr/>
        </p:nvSpPr>
        <p:spPr>
          <a:xfrm>
            <a:off x="806346" y="1955233"/>
            <a:ext cx="1112805" cy="246221"/>
          </a:xfrm>
          <a:prstGeom prst="rect">
            <a:avLst/>
          </a:prstGeom>
          <a:noFill/>
        </p:spPr>
        <p:txBody>
          <a:bodyPr wrap="none" rtlCol="0">
            <a:spAutoFit/>
          </a:bodyPr>
          <a:lstStyle/>
          <a:p>
            <a:r>
              <a:rPr lang="en-US" sz="1000" dirty="0">
                <a:solidFill>
                  <a:schemeClr val="bg1"/>
                </a:solidFill>
              </a:rPr>
              <a:t>Layer 1: 0-0.2 m</a:t>
            </a:r>
          </a:p>
        </p:txBody>
      </p:sp>
      <p:sp>
        <p:nvSpPr>
          <p:cNvPr id="23" name="TextBox 22">
            <a:extLst>
              <a:ext uri="{FF2B5EF4-FFF2-40B4-BE49-F238E27FC236}">
                <a16:creationId xmlns:a16="http://schemas.microsoft.com/office/drawing/2014/main" id="{647D4167-3393-464F-BD33-9EBC8D23955A}"/>
              </a:ext>
            </a:extLst>
          </p:cNvPr>
          <p:cNvSpPr txBox="1"/>
          <p:nvPr/>
        </p:nvSpPr>
        <p:spPr>
          <a:xfrm>
            <a:off x="806346" y="3565899"/>
            <a:ext cx="1218603" cy="246221"/>
          </a:xfrm>
          <a:prstGeom prst="rect">
            <a:avLst/>
          </a:prstGeom>
          <a:noFill/>
        </p:spPr>
        <p:txBody>
          <a:bodyPr wrap="none" rtlCol="0">
            <a:spAutoFit/>
          </a:bodyPr>
          <a:lstStyle/>
          <a:p>
            <a:r>
              <a:rPr lang="en-US" sz="1000" dirty="0">
                <a:solidFill>
                  <a:schemeClr val="bg1"/>
                </a:solidFill>
              </a:rPr>
              <a:t>Layer 2: 0.2-0.5 m</a:t>
            </a:r>
          </a:p>
        </p:txBody>
      </p:sp>
      <p:sp>
        <p:nvSpPr>
          <p:cNvPr id="24" name="TextBox 23">
            <a:extLst>
              <a:ext uri="{FF2B5EF4-FFF2-40B4-BE49-F238E27FC236}">
                <a16:creationId xmlns:a16="http://schemas.microsoft.com/office/drawing/2014/main" id="{DFDD4A10-D2A1-4C3D-BBF9-F5F3A9C690F6}"/>
              </a:ext>
            </a:extLst>
          </p:cNvPr>
          <p:cNvSpPr txBox="1"/>
          <p:nvPr/>
        </p:nvSpPr>
        <p:spPr>
          <a:xfrm>
            <a:off x="806346" y="5164388"/>
            <a:ext cx="1218603" cy="246221"/>
          </a:xfrm>
          <a:prstGeom prst="rect">
            <a:avLst/>
          </a:prstGeom>
          <a:noFill/>
        </p:spPr>
        <p:txBody>
          <a:bodyPr wrap="none" rtlCol="0">
            <a:spAutoFit/>
          </a:bodyPr>
          <a:lstStyle/>
          <a:p>
            <a:r>
              <a:rPr lang="en-US" sz="1000" dirty="0">
                <a:solidFill>
                  <a:schemeClr val="bg1"/>
                </a:solidFill>
              </a:rPr>
              <a:t>Layer 3: 0.5-0.9 m</a:t>
            </a:r>
          </a:p>
        </p:txBody>
      </p:sp>
      <p:sp>
        <p:nvSpPr>
          <p:cNvPr id="25" name="TextBox 24">
            <a:extLst>
              <a:ext uri="{FF2B5EF4-FFF2-40B4-BE49-F238E27FC236}">
                <a16:creationId xmlns:a16="http://schemas.microsoft.com/office/drawing/2014/main" id="{08C815AC-3E5C-4574-9F20-30EF33C083EA}"/>
              </a:ext>
            </a:extLst>
          </p:cNvPr>
          <p:cNvSpPr txBox="1"/>
          <p:nvPr/>
        </p:nvSpPr>
        <p:spPr>
          <a:xfrm>
            <a:off x="3614549" y="1955233"/>
            <a:ext cx="1218603" cy="246221"/>
          </a:xfrm>
          <a:prstGeom prst="rect">
            <a:avLst/>
          </a:prstGeom>
          <a:noFill/>
        </p:spPr>
        <p:txBody>
          <a:bodyPr wrap="none" rtlCol="0">
            <a:spAutoFit/>
          </a:bodyPr>
          <a:lstStyle/>
          <a:p>
            <a:r>
              <a:rPr lang="en-US" sz="1000" dirty="0">
                <a:solidFill>
                  <a:schemeClr val="bg1"/>
                </a:solidFill>
              </a:rPr>
              <a:t>Layer 4: 0.9-1.4 m</a:t>
            </a:r>
          </a:p>
        </p:txBody>
      </p:sp>
      <p:sp>
        <p:nvSpPr>
          <p:cNvPr id="26" name="TextBox 25">
            <a:extLst>
              <a:ext uri="{FF2B5EF4-FFF2-40B4-BE49-F238E27FC236}">
                <a16:creationId xmlns:a16="http://schemas.microsoft.com/office/drawing/2014/main" id="{52BAD657-A6EA-443A-9F0D-242221C1B831}"/>
              </a:ext>
            </a:extLst>
          </p:cNvPr>
          <p:cNvSpPr txBox="1"/>
          <p:nvPr/>
        </p:nvSpPr>
        <p:spPr>
          <a:xfrm>
            <a:off x="3614549" y="3565899"/>
            <a:ext cx="1218603" cy="246221"/>
          </a:xfrm>
          <a:prstGeom prst="rect">
            <a:avLst/>
          </a:prstGeom>
          <a:noFill/>
        </p:spPr>
        <p:txBody>
          <a:bodyPr wrap="none" rtlCol="0">
            <a:spAutoFit/>
          </a:bodyPr>
          <a:lstStyle/>
          <a:p>
            <a:r>
              <a:rPr lang="en-US" sz="1000" dirty="0">
                <a:solidFill>
                  <a:schemeClr val="bg1"/>
                </a:solidFill>
              </a:rPr>
              <a:t>Layer 5: 1.4-2.1 m</a:t>
            </a:r>
          </a:p>
        </p:txBody>
      </p:sp>
      <p:sp>
        <p:nvSpPr>
          <p:cNvPr id="27" name="TextBox 26">
            <a:extLst>
              <a:ext uri="{FF2B5EF4-FFF2-40B4-BE49-F238E27FC236}">
                <a16:creationId xmlns:a16="http://schemas.microsoft.com/office/drawing/2014/main" id="{4570530F-4651-44E8-A570-90A45A571B19}"/>
              </a:ext>
            </a:extLst>
          </p:cNvPr>
          <p:cNvSpPr txBox="1"/>
          <p:nvPr/>
        </p:nvSpPr>
        <p:spPr>
          <a:xfrm>
            <a:off x="3614549" y="5164388"/>
            <a:ext cx="1218603" cy="246221"/>
          </a:xfrm>
          <a:prstGeom prst="rect">
            <a:avLst/>
          </a:prstGeom>
          <a:noFill/>
        </p:spPr>
        <p:txBody>
          <a:bodyPr wrap="none" rtlCol="0">
            <a:spAutoFit/>
          </a:bodyPr>
          <a:lstStyle/>
          <a:p>
            <a:r>
              <a:rPr lang="en-US" sz="1000" dirty="0">
                <a:solidFill>
                  <a:schemeClr val="bg1"/>
                </a:solidFill>
              </a:rPr>
              <a:t>Layer 6: 2.1-3.0 m</a:t>
            </a:r>
          </a:p>
        </p:txBody>
      </p:sp>
      <p:sp>
        <p:nvSpPr>
          <p:cNvPr id="28" name="TextBox 27">
            <a:extLst>
              <a:ext uri="{FF2B5EF4-FFF2-40B4-BE49-F238E27FC236}">
                <a16:creationId xmlns:a16="http://schemas.microsoft.com/office/drawing/2014/main" id="{D6995125-2206-47F6-8DA5-7489AAC13BEB}"/>
              </a:ext>
            </a:extLst>
          </p:cNvPr>
          <p:cNvSpPr txBox="1"/>
          <p:nvPr/>
        </p:nvSpPr>
        <p:spPr>
          <a:xfrm>
            <a:off x="6451535" y="1955233"/>
            <a:ext cx="1367682" cy="246221"/>
          </a:xfrm>
          <a:prstGeom prst="rect">
            <a:avLst/>
          </a:prstGeom>
          <a:noFill/>
        </p:spPr>
        <p:txBody>
          <a:bodyPr wrap="none" rtlCol="0">
            <a:spAutoFit/>
          </a:bodyPr>
          <a:lstStyle/>
          <a:p>
            <a:r>
              <a:rPr lang="en-US" sz="1000" dirty="0">
                <a:solidFill>
                  <a:schemeClr val="bg1"/>
                </a:solidFill>
              </a:rPr>
              <a:t>Layer 7: below 3.0 m</a:t>
            </a:r>
          </a:p>
        </p:txBody>
      </p:sp>
      <p:sp>
        <p:nvSpPr>
          <p:cNvPr id="44" name="TextBox 43">
            <a:extLst>
              <a:ext uri="{FF2B5EF4-FFF2-40B4-BE49-F238E27FC236}">
                <a16:creationId xmlns:a16="http://schemas.microsoft.com/office/drawing/2014/main" id="{D07D4110-665E-48EE-8DF3-2443BE61F8A3}"/>
              </a:ext>
            </a:extLst>
          </p:cNvPr>
          <p:cNvSpPr txBox="1"/>
          <p:nvPr/>
        </p:nvSpPr>
        <p:spPr>
          <a:xfrm>
            <a:off x="6872756" y="4468655"/>
            <a:ext cx="4987526" cy="2308324"/>
          </a:xfrm>
          <a:prstGeom prst="rect">
            <a:avLst/>
          </a:prstGeom>
          <a:noFill/>
        </p:spPr>
        <p:txBody>
          <a:bodyPr wrap="square" rtlCol="0">
            <a:spAutoFit/>
          </a:bodyPr>
          <a:lstStyle/>
          <a:p>
            <a:r>
              <a:rPr lang="en-US" sz="1600" dirty="0"/>
              <a:t>Questions to consider:</a:t>
            </a:r>
          </a:p>
          <a:p>
            <a:endParaRPr lang="en-US" sz="1600" dirty="0"/>
          </a:p>
          <a:p>
            <a:r>
              <a:rPr lang="en-US" sz="1600" dirty="0"/>
              <a:t>[1] Do the physical and chemical properties measured for the upper organic sediment layer show any correlation with the EM conductivity for the first layer of the inversion? </a:t>
            </a:r>
          </a:p>
          <a:p>
            <a:r>
              <a:rPr lang="en-US" sz="1600" dirty="0"/>
              <a:t>[2] Is there evidence of a sharp transition to a different layer below 0.3-0.5 m consistent with the gravelly layer encountered in the coring?</a:t>
            </a:r>
          </a:p>
        </p:txBody>
      </p:sp>
      <p:pic>
        <p:nvPicPr>
          <p:cNvPr id="29" name="Picture 28">
            <a:extLst>
              <a:ext uri="{FF2B5EF4-FFF2-40B4-BE49-F238E27FC236}">
                <a16:creationId xmlns:a16="http://schemas.microsoft.com/office/drawing/2014/main" id="{CC5B65E4-183B-43AF-A410-F7A83F80A995}"/>
              </a:ext>
            </a:extLst>
          </p:cNvPr>
          <p:cNvPicPr>
            <a:picLocks noChangeAspect="1"/>
          </p:cNvPicPr>
          <p:nvPr/>
        </p:nvPicPr>
        <p:blipFill>
          <a:blip r:embed="rId12"/>
          <a:stretch>
            <a:fillRect/>
          </a:stretch>
        </p:blipFill>
        <p:spPr>
          <a:xfrm>
            <a:off x="5698704" y="35888"/>
            <a:ext cx="6429565" cy="482217"/>
          </a:xfrm>
          <a:prstGeom prst="rect">
            <a:avLst/>
          </a:prstGeom>
        </p:spPr>
      </p:pic>
      <p:pic>
        <p:nvPicPr>
          <p:cNvPr id="3" name="Audio 2">
            <a:hlinkClick r:id="" action="ppaction://media"/>
            <a:extLst>
              <a:ext uri="{FF2B5EF4-FFF2-40B4-BE49-F238E27FC236}">
                <a16:creationId xmlns:a16="http://schemas.microsoft.com/office/drawing/2014/main" id="{8C384910-CB3F-4451-8686-6BB54A09346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2463199"/>
      </p:ext>
    </p:extLst>
  </p:cSld>
  <p:clrMapOvr>
    <a:masterClrMapping/>
  </p:clrMapOvr>
  <mc:AlternateContent xmlns:mc="http://schemas.openxmlformats.org/markup-compatibility/2006" xmlns:p14="http://schemas.microsoft.com/office/powerpoint/2010/main">
    <mc:Choice Requires="p14">
      <p:transition spd="slow" p14:dur="2000" advTm="26517"/>
    </mc:Choice>
    <mc:Fallback xmlns="">
      <p:transition spd="slow" advTm="26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31BEE-0411-4B43-8EE4-B751D2B2FB5A}"/>
              </a:ext>
            </a:extLst>
          </p:cNvPr>
          <p:cNvSpPr>
            <a:spLocks noGrp="1"/>
          </p:cNvSpPr>
          <p:nvPr>
            <p:ph type="title"/>
          </p:nvPr>
        </p:nvSpPr>
        <p:spPr>
          <a:xfrm>
            <a:off x="609599" y="907312"/>
            <a:ext cx="10972800" cy="808039"/>
          </a:xfrm>
        </p:spPr>
        <p:txBody>
          <a:bodyPr/>
          <a:lstStyle/>
          <a:p>
            <a:r>
              <a:rPr lang="en-US" dirty="0"/>
              <a:t>Comparing electrical imaging and EM conductivity mapping</a:t>
            </a:r>
          </a:p>
        </p:txBody>
      </p:sp>
      <p:grpSp>
        <p:nvGrpSpPr>
          <p:cNvPr id="12" name="Group 11">
            <a:extLst>
              <a:ext uri="{FF2B5EF4-FFF2-40B4-BE49-F238E27FC236}">
                <a16:creationId xmlns:a16="http://schemas.microsoft.com/office/drawing/2014/main" id="{8C7C38D0-E49F-4D37-9D9E-5830FAA2BE40}"/>
              </a:ext>
            </a:extLst>
          </p:cNvPr>
          <p:cNvGrpSpPr/>
          <p:nvPr/>
        </p:nvGrpSpPr>
        <p:grpSpPr>
          <a:xfrm>
            <a:off x="1500276" y="2946384"/>
            <a:ext cx="8612956" cy="2338197"/>
            <a:chOff x="1500276" y="2946384"/>
            <a:chExt cx="8612956" cy="2338197"/>
          </a:xfrm>
        </p:grpSpPr>
        <p:grpSp>
          <p:nvGrpSpPr>
            <p:cNvPr id="3" name="Group 2">
              <a:extLst>
                <a:ext uri="{FF2B5EF4-FFF2-40B4-BE49-F238E27FC236}">
                  <a16:creationId xmlns:a16="http://schemas.microsoft.com/office/drawing/2014/main" id="{111BEA2C-1857-4610-B62A-B872237BBB72}"/>
                </a:ext>
              </a:extLst>
            </p:cNvPr>
            <p:cNvGrpSpPr/>
            <p:nvPr/>
          </p:nvGrpSpPr>
          <p:grpSpPr>
            <a:xfrm>
              <a:off x="1500276" y="3040073"/>
              <a:ext cx="8612956" cy="971141"/>
              <a:chOff x="255415" y="4439090"/>
              <a:chExt cx="11681170" cy="1307592"/>
            </a:xfrm>
          </p:grpSpPr>
          <p:pic>
            <p:nvPicPr>
              <p:cNvPr id="4" name="Picture 3" descr="A screenshot of a social media post&#10;&#10;Description automatically generated">
                <a:extLst>
                  <a:ext uri="{FF2B5EF4-FFF2-40B4-BE49-F238E27FC236}">
                    <a16:creationId xmlns:a16="http://schemas.microsoft.com/office/drawing/2014/main" id="{963922AC-5D53-42EA-AB98-7DD11C903EE5}"/>
                  </a:ext>
                </a:extLst>
              </p:cNvPr>
              <p:cNvPicPr>
                <a:picLocks noChangeAspect="1"/>
              </p:cNvPicPr>
              <p:nvPr/>
            </p:nvPicPr>
            <p:blipFill rotWithShape="1">
              <a:blip r:embed="rId4">
                <a:extLst>
                  <a:ext uri="{28A0092B-C50C-407E-A947-70E740481C1C}">
                    <a14:useLocalDpi xmlns:a14="http://schemas.microsoft.com/office/drawing/2010/main" val="0"/>
                  </a:ext>
                </a:extLst>
              </a:blip>
              <a:srcRect l="8732" t="42087" r="15548" b="37980"/>
              <a:stretch/>
            </p:blipFill>
            <p:spPr>
              <a:xfrm>
                <a:off x="255415" y="4439090"/>
                <a:ext cx="11681170" cy="1307592"/>
              </a:xfrm>
              <a:prstGeom prst="rect">
                <a:avLst/>
              </a:prstGeom>
            </p:spPr>
          </p:pic>
          <p:pic>
            <p:nvPicPr>
              <p:cNvPr id="5" name="Picture 4" descr="A close up of a map&#10;&#10;Description automatically generated">
                <a:extLst>
                  <a:ext uri="{FF2B5EF4-FFF2-40B4-BE49-F238E27FC236}">
                    <a16:creationId xmlns:a16="http://schemas.microsoft.com/office/drawing/2014/main" id="{A795A694-B43B-42A9-8B12-DA65148FCCB9}"/>
                  </a:ext>
                </a:extLst>
              </p:cNvPr>
              <p:cNvPicPr>
                <a:picLocks noChangeAspect="1"/>
              </p:cNvPicPr>
              <p:nvPr/>
            </p:nvPicPr>
            <p:blipFill rotWithShape="1">
              <a:blip r:embed="rId5">
                <a:extLst>
                  <a:ext uri="{28A0092B-C50C-407E-A947-70E740481C1C}">
                    <a14:useLocalDpi xmlns:a14="http://schemas.microsoft.com/office/drawing/2010/main" val="0"/>
                  </a:ext>
                </a:extLst>
              </a:blip>
              <a:srcRect l="12794" t="47735" r="16502" b="46407"/>
              <a:stretch/>
            </p:blipFill>
            <p:spPr>
              <a:xfrm>
                <a:off x="803996" y="4770214"/>
                <a:ext cx="10970881" cy="410713"/>
              </a:xfrm>
              <a:prstGeom prst="rect">
                <a:avLst/>
              </a:prstGeom>
            </p:spPr>
          </p:pic>
        </p:grpSp>
        <p:pic>
          <p:nvPicPr>
            <p:cNvPr id="6" name="Picture 5" descr="A close up of a map&#10;&#10;Description automatically generated">
              <a:extLst>
                <a:ext uri="{FF2B5EF4-FFF2-40B4-BE49-F238E27FC236}">
                  <a16:creationId xmlns:a16="http://schemas.microsoft.com/office/drawing/2014/main" id="{3B48D487-7F00-45B6-9FDE-38F0F00E4AEB}"/>
                </a:ext>
              </a:extLst>
            </p:cNvPr>
            <p:cNvPicPr>
              <a:picLocks noChangeAspect="1"/>
            </p:cNvPicPr>
            <p:nvPr/>
          </p:nvPicPr>
          <p:blipFill rotWithShape="1">
            <a:blip r:embed="rId5">
              <a:extLst>
                <a:ext uri="{28A0092B-C50C-407E-A947-70E740481C1C}">
                  <a14:useLocalDpi xmlns:a14="http://schemas.microsoft.com/office/drawing/2010/main" val="0"/>
                </a:ext>
              </a:extLst>
            </a:blip>
            <a:srcRect l="85257" t="9425" r="9721" b="7455"/>
            <a:stretch/>
          </p:blipFill>
          <p:spPr>
            <a:xfrm rot="5400000">
              <a:off x="5670784" y="2022967"/>
              <a:ext cx="612243" cy="4308954"/>
            </a:xfrm>
            <a:prstGeom prst="rect">
              <a:avLst/>
            </a:prstGeom>
          </p:spPr>
        </p:pic>
        <p:sp>
          <p:nvSpPr>
            <p:cNvPr id="7" name="TextBox 6">
              <a:extLst>
                <a:ext uri="{FF2B5EF4-FFF2-40B4-BE49-F238E27FC236}">
                  <a16:creationId xmlns:a16="http://schemas.microsoft.com/office/drawing/2014/main" id="{E22ED262-6E59-4D11-B357-43822A707127}"/>
                </a:ext>
              </a:extLst>
            </p:cNvPr>
            <p:cNvSpPr txBox="1"/>
            <p:nvPr/>
          </p:nvSpPr>
          <p:spPr>
            <a:xfrm>
              <a:off x="5192876" y="4504755"/>
              <a:ext cx="1568058" cy="276999"/>
            </a:xfrm>
            <a:prstGeom prst="rect">
              <a:avLst/>
            </a:prstGeom>
            <a:noFill/>
          </p:spPr>
          <p:txBody>
            <a:bodyPr wrap="none" rtlCol="0">
              <a:spAutoFit/>
            </a:bodyPr>
            <a:lstStyle/>
            <a:p>
              <a:r>
                <a:rPr lang="en-US" sz="1200" dirty="0"/>
                <a:t>Conductivity (mS/m)</a:t>
              </a:r>
            </a:p>
          </p:txBody>
        </p:sp>
        <p:grpSp>
          <p:nvGrpSpPr>
            <p:cNvPr id="10" name="Group 9">
              <a:extLst>
                <a:ext uri="{FF2B5EF4-FFF2-40B4-BE49-F238E27FC236}">
                  <a16:creationId xmlns:a16="http://schemas.microsoft.com/office/drawing/2014/main" id="{D79BB69A-47E2-4B79-9DC4-04F8B6A7F5CB}"/>
                </a:ext>
              </a:extLst>
            </p:cNvPr>
            <p:cNvGrpSpPr/>
            <p:nvPr/>
          </p:nvGrpSpPr>
          <p:grpSpPr>
            <a:xfrm>
              <a:off x="1904765" y="2946384"/>
              <a:ext cx="8089234" cy="649040"/>
              <a:chOff x="1904765" y="2946384"/>
              <a:chExt cx="8089234" cy="649040"/>
            </a:xfrm>
          </p:grpSpPr>
          <p:sp>
            <p:nvSpPr>
              <p:cNvPr id="8" name="Rectangle 7">
                <a:extLst>
                  <a:ext uri="{FF2B5EF4-FFF2-40B4-BE49-F238E27FC236}">
                    <a16:creationId xmlns:a16="http://schemas.microsoft.com/office/drawing/2014/main" id="{D5636373-C7F6-4699-96DC-C51EA6AC060A}"/>
                  </a:ext>
                </a:extLst>
              </p:cNvPr>
              <p:cNvSpPr/>
              <p:nvPr/>
            </p:nvSpPr>
            <p:spPr>
              <a:xfrm>
                <a:off x="1904765" y="3500085"/>
                <a:ext cx="8089234" cy="9533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69AD94-628F-43DB-8737-24F81C5480D3}"/>
                  </a:ext>
                </a:extLst>
              </p:cNvPr>
              <p:cNvSpPr txBox="1"/>
              <p:nvPr/>
            </p:nvSpPr>
            <p:spPr>
              <a:xfrm>
                <a:off x="4590619" y="2946384"/>
                <a:ext cx="3010761" cy="307777"/>
              </a:xfrm>
              <a:prstGeom prst="rect">
                <a:avLst/>
              </a:prstGeom>
              <a:noFill/>
            </p:spPr>
            <p:txBody>
              <a:bodyPr wrap="none" rtlCol="0">
                <a:spAutoFit/>
              </a:bodyPr>
              <a:lstStyle/>
              <a:p>
                <a:r>
                  <a:rPr lang="en-US" sz="1400" dirty="0"/>
                  <a:t>EM inversion is limited to 3 m depth</a:t>
                </a:r>
              </a:p>
            </p:txBody>
          </p:sp>
        </p:grpSp>
        <p:grpSp>
          <p:nvGrpSpPr>
            <p:cNvPr id="14" name="Group 13">
              <a:extLst>
                <a:ext uri="{FF2B5EF4-FFF2-40B4-BE49-F238E27FC236}">
                  <a16:creationId xmlns:a16="http://schemas.microsoft.com/office/drawing/2014/main" id="{8641D0C8-F34D-43AD-99B5-2B4E7DB20C6D}"/>
                </a:ext>
              </a:extLst>
            </p:cNvPr>
            <p:cNvGrpSpPr/>
            <p:nvPr/>
          </p:nvGrpSpPr>
          <p:grpSpPr>
            <a:xfrm>
              <a:off x="2342601" y="3518681"/>
              <a:ext cx="4496035" cy="1765900"/>
              <a:chOff x="2342601" y="3518681"/>
              <a:chExt cx="4496035" cy="1765900"/>
            </a:xfrm>
          </p:grpSpPr>
          <p:sp>
            <p:nvSpPr>
              <p:cNvPr id="11" name="TextBox 10">
                <a:extLst>
                  <a:ext uri="{FF2B5EF4-FFF2-40B4-BE49-F238E27FC236}">
                    <a16:creationId xmlns:a16="http://schemas.microsoft.com/office/drawing/2014/main" id="{EF53350D-92DC-4BB0-AC6D-B52E0853E378}"/>
                  </a:ext>
                </a:extLst>
              </p:cNvPr>
              <p:cNvSpPr txBox="1"/>
              <p:nvPr/>
            </p:nvSpPr>
            <p:spPr>
              <a:xfrm>
                <a:off x="2342601" y="4761361"/>
                <a:ext cx="4496035" cy="523220"/>
              </a:xfrm>
              <a:prstGeom prst="rect">
                <a:avLst/>
              </a:prstGeom>
              <a:noFill/>
            </p:spPr>
            <p:txBody>
              <a:bodyPr wrap="square" rtlCol="0">
                <a:spAutoFit/>
              </a:bodyPr>
              <a:lstStyle/>
              <a:p>
                <a:r>
                  <a:rPr lang="en-US" sz="1400" dirty="0"/>
                  <a:t>We cannot see the bottom 2 m of the electrical imaging result in the EM conductivity inversion</a:t>
                </a:r>
              </a:p>
            </p:txBody>
          </p:sp>
          <p:cxnSp>
            <p:nvCxnSpPr>
              <p:cNvPr id="13" name="Straight Arrow Connector 12">
                <a:extLst>
                  <a:ext uri="{FF2B5EF4-FFF2-40B4-BE49-F238E27FC236}">
                    <a16:creationId xmlns:a16="http://schemas.microsoft.com/office/drawing/2014/main" id="{3143C8C8-6C1A-4F94-BF9B-A2AFED48BF0C}"/>
                  </a:ext>
                </a:extLst>
              </p:cNvPr>
              <p:cNvCxnSpPr>
                <a:stCxn id="11" idx="0"/>
              </p:cNvCxnSpPr>
              <p:nvPr/>
            </p:nvCxnSpPr>
            <p:spPr>
              <a:xfrm flipV="1">
                <a:off x="4590619" y="3518681"/>
                <a:ext cx="695664" cy="1242680"/>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4DAB9EB3-3FD7-4289-B71B-B5E26A122F89}"/>
              </a:ext>
            </a:extLst>
          </p:cNvPr>
          <p:cNvPicPr>
            <a:picLocks noChangeAspect="1"/>
          </p:cNvPicPr>
          <p:nvPr/>
        </p:nvPicPr>
        <p:blipFill>
          <a:blip r:embed="rId6"/>
          <a:stretch>
            <a:fillRect/>
          </a:stretch>
        </p:blipFill>
        <p:spPr>
          <a:xfrm>
            <a:off x="5698704" y="35888"/>
            <a:ext cx="6429565" cy="482217"/>
          </a:xfrm>
          <a:prstGeom prst="rect">
            <a:avLst/>
          </a:prstGeom>
        </p:spPr>
      </p:pic>
      <p:pic>
        <p:nvPicPr>
          <p:cNvPr id="16" name="Audio 15">
            <a:hlinkClick r:id="" action="ppaction://media"/>
            <a:extLst>
              <a:ext uri="{FF2B5EF4-FFF2-40B4-BE49-F238E27FC236}">
                <a16:creationId xmlns:a16="http://schemas.microsoft.com/office/drawing/2014/main" id="{064B48EE-76C2-408C-889C-D9D73D3A8CB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59737435"/>
      </p:ext>
    </p:extLst>
  </p:cSld>
  <p:clrMapOvr>
    <a:masterClrMapping/>
  </p:clrMapOvr>
  <mc:AlternateContent xmlns:mc="http://schemas.openxmlformats.org/markup-compatibility/2006" xmlns:p14="http://schemas.microsoft.com/office/powerpoint/2010/main">
    <mc:Choice Requires="p14">
      <p:transition spd="slow" p14:dur="2000" advTm="17709"/>
    </mc:Choice>
    <mc:Fallback xmlns="">
      <p:transition spd="slow" advTm="17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theme/theme1.xml><?xml version="1.0" encoding="utf-8"?>
<a:theme xmlns:a="http://schemas.openxmlformats.org/drawingml/2006/main" name="RU_template_UNW_4x3 standard">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2" id="{12A3EBE0-D110-8B48-BC20-3571D48493BD}" vid="{E27EF169-6BC6-6244-9373-23C28B35FA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14305</TotalTime>
  <Words>588</Words>
  <Application>Microsoft Macintosh PowerPoint</Application>
  <PresentationFormat>Widescreen</PresentationFormat>
  <Paragraphs>119</Paragraphs>
  <Slides>12</Slides>
  <Notes>2</Notes>
  <HiddenSlides>0</HiddenSlides>
  <MMClips>12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Arial</vt:lpstr>
      <vt:lpstr>Calibri</vt:lpstr>
      <vt:lpstr>Symbol</vt:lpstr>
      <vt:lpstr>Tahoma</vt:lpstr>
      <vt:lpstr>RU_template_UNW_4x3 standard</vt:lpstr>
      <vt:lpstr>Equation</vt:lpstr>
      <vt:lpstr>Geophysical Interpretation and Comparison with Ground Truthing</vt:lpstr>
      <vt:lpstr>Sampling</vt:lpstr>
      <vt:lpstr>Retrieved core </vt:lpstr>
      <vt:lpstr>Laboratory analysis</vt:lpstr>
      <vt:lpstr>Pore water sampling</vt:lpstr>
      <vt:lpstr>Our sampling strategy</vt:lpstr>
      <vt:lpstr>Reinterpreting the resistivity section</vt:lpstr>
      <vt:lpstr>Constraining interpretation of EM conductivity images</vt:lpstr>
      <vt:lpstr>Comparing electrical imaging and EM conductivity mapping</vt:lpstr>
      <vt:lpstr>Supporting data summary</vt:lpstr>
      <vt:lpstr>Particle size distribution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Investigation of Spectral Induced Polarization and Magnetic Susceptibility on Natural Iron Oxide Coated Sand</dc:title>
  <dc:creator>Chen Wang</dc:creator>
  <cp:lastModifiedBy>Gabrielle Troia</cp:lastModifiedBy>
  <cp:revision>666</cp:revision>
  <dcterms:created xsi:type="dcterms:W3CDTF">2018-02-02T03:41:54Z</dcterms:created>
  <dcterms:modified xsi:type="dcterms:W3CDTF">2026-08-07T14:54:14Z</dcterms:modified>
</cp:coreProperties>
</file>