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3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4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1BFC-88BE-48F1-B976-000E1492953A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6D27-0E7A-459F-B195-60961304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tebook Paper Background - PowerPoint Backgrounds for ...">
            <a:extLst>
              <a:ext uri="{FF2B5EF4-FFF2-40B4-BE49-F238E27FC236}">
                <a16:creationId xmlns:a16="http://schemas.microsoft.com/office/drawing/2014/main" id="{A2EF074E-C580-4688-824B-275AD3D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17170"/>
            <a:ext cx="851916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01635-AE49-4174-A368-E23C4161C32C}"/>
              </a:ext>
            </a:extLst>
          </p:cNvPr>
          <p:cNvSpPr txBox="1"/>
          <p:nvPr/>
        </p:nvSpPr>
        <p:spPr>
          <a:xfrm>
            <a:off x="1029693" y="126558"/>
            <a:ext cx="71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Sample: field notes specific for a resistivity survey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2FB49-D2D8-45AC-A3F7-FB9D21CDFB68}"/>
              </a:ext>
            </a:extLst>
          </p:cNvPr>
          <p:cNvGrpSpPr/>
          <p:nvPr/>
        </p:nvGrpSpPr>
        <p:grpSpPr>
          <a:xfrm>
            <a:off x="1029694" y="776397"/>
            <a:ext cx="5650726" cy="3256684"/>
            <a:chOff x="1061499" y="1367624"/>
            <a:chExt cx="5650726" cy="32566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6C5B38-1F8C-42A0-BE72-8E3D6645C4D3}"/>
                </a:ext>
              </a:extLst>
            </p:cNvPr>
            <p:cNvSpPr/>
            <p:nvPr/>
          </p:nvSpPr>
          <p:spPr>
            <a:xfrm>
              <a:off x="1598212" y="1367624"/>
              <a:ext cx="3919993" cy="3188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5950C-6180-4E95-874D-1EACA014E5D1}"/>
                </a:ext>
              </a:extLst>
            </p:cNvPr>
            <p:cNvCxnSpPr/>
            <p:nvPr/>
          </p:nvCxnSpPr>
          <p:spPr>
            <a:xfrm flipV="1">
              <a:off x="2329732" y="1757238"/>
              <a:ext cx="1017767" cy="2544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04765-94D2-4762-890C-929AA9DE7D90}"/>
                </a:ext>
              </a:extLst>
            </p:cNvPr>
            <p:cNvSpPr txBox="1"/>
            <p:nvPr/>
          </p:nvSpPr>
          <p:spPr>
            <a:xfrm>
              <a:off x="2329732" y="4098275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Start=0m on tape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6D70D-9B10-4BD2-B59C-6A0382427CBC}"/>
                </a:ext>
              </a:extLst>
            </p:cNvPr>
            <p:cNvSpPr txBox="1"/>
            <p:nvPr/>
          </p:nvSpPr>
          <p:spPr>
            <a:xfrm>
              <a:off x="3323644" y="1622065"/>
              <a:ext cx="2051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End = 165 m on tape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0E3A5-95A2-425D-8018-BAEC9AA235A5}"/>
                </a:ext>
              </a:extLst>
            </p:cNvPr>
            <p:cNvSpPr txBox="1"/>
            <p:nvPr/>
          </p:nvSpPr>
          <p:spPr>
            <a:xfrm>
              <a:off x="2421171" y="1367624"/>
              <a:ext cx="75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hillside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B28F2-2E25-4834-B1CD-181293D96009}"/>
                </a:ext>
              </a:extLst>
            </p:cNvPr>
            <p:cNvSpPr txBox="1"/>
            <p:nvPr/>
          </p:nvSpPr>
          <p:spPr>
            <a:xfrm>
              <a:off x="1061499" y="4285754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Car parked here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A3362F-6D7C-41D3-94D7-B6468D467003}"/>
                </a:ext>
              </a:extLst>
            </p:cNvPr>
            <p:cNvCxnSpPr/>
            <p:nvPr/>
          </p:nvCxnSpPr>
          <p:spPr>
            <a:xfrm flipV="1">
              <a:off x="1765189" y="1757238"/>
              <a:ext cx="0" cy="58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F513-8844-486A-B8F9-40C7FD5F6E9F}"/>
                </a:ext>
              </a:extLst>
            </p:cNvPr>
            <p:cNvSpPr txBox="1"/>
            <p:nvPr/>
          </p:nvSpPr>
          <p:spPr>
            <a:xfrm>
              <a:off x="1582313" y="1469937"/>
              <a:ext cx="335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92DB73-7DBB-4168-BB7C-CC0A6ED154AD}"/>
                </a:ext>
              </a:extLst>
            </p:cNvPr>
            <p:cNvSpPr txBox="1"/>
            <p:nvPr/>
          </p:nvSpPr>
          <p:spPr>
            <a:xfrm>
              <a:off x="2655734" y="3242578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52 m – </a:t>
              </a:r>
              <a:r>
                <a:rPr lang="en-US" sz="1200" dirty="0">
                  <a:latin typeface="Ink Free" panose="03080402000500000000" pitchFamily="66" charset="0"/>
                </a:rPr>
                <a:t>depression 3 m wide, 1 m deep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202CC-C131-4EE1-A9D7-419377EA7C80}"/>
                </a:ext>
              </a:extLst>
            </p:cNvPr>
            <p:cNvSpPr txBox="1"/>
            <p:nvPr/>
          </p:nvSpPr>
          <p:spPr>
            <a:xfrm>
              <a:off x="3014868" y="2386881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113 m – </a:t>
              </a:r>
              <a:r>
                <a:rPr lang="en-US" sz="1200" dirty="0">
                  <a:latin typeface="Ink Free" panose="03080402000500000000" pitchFamily="66" charset="0"/>
                </a:rPr>
                <a:t>grass ends, gravel to north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1CDD3D-FD80-462D-ABEE-017201588A07}"/>
              </a:ext>
            </a:extLst>
          </p:cNvPr>
          <p:cNvSpPr txBox="1"/>
          <p:nvPr/>
        </p:nvSpPr>
        <p:spPr>
          <a:xfrm>
            <a:off x="6007874" y="679490"/>
            <a:ext cx="275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Electrode 1 at x = 0m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56 at x = 165m (to northeast)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spacing = 3m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Start (electrode 1)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296892.6m 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4786704.5 m N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Elevation 1948 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UTM zone 12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Read with hand-held GPS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WGS84 datum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Azimuth of line N22°E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(line runs SW to NE)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Heading gently uphill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End estimated 5 m higher than start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895-1E78-4488-8633-1794BA6E2B9E}"/>
              </a:ext>
            </a:extLst>
          </p:cNvPr>
          <p:cNvSpPr txBox="1"/>
          <p:nvPr/>
        </p:nvSpPr>
        <p:spPr>
          <a:xfrm>
            <a:off x="1029693" y="4109703"/>
            <a:ext cx="69732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Didn’t get end position because GPS batteries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23 and 24 wouldn’t work, even after repeated cable &amp; connection checks</a:t>
            </a:r>
          </a:p>
          <a:p>
            <a:r>
              <a:rPr lang="en-US" dirty="0">
                <a:latin typeface="Ink Free" panose="03080402000500000000" pitchFamily="66" charset="0"/>
              </a:rPr>
              <a:t>Timing: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Batteries on 10:02 a.m. (12. 63V) </a:t>
            </a:r>
            <a:r>
              <a:rPr lang="en-US" sz="1600" dirty="0">
                <a:latin typeface="Ink Free" panose="03080402000500000000" pitchFamily="66" charset="0"/>
                <a:sym typeface="Wingdings" panose="05000000000000000000" pitchFamily="2" charset="2"/>
              </a:rPr>
              <a:t> Batteries off 11:35 a.m.  (12.07 V)</a:t>
            </a:r>
            <a:endParaRPr lang="en-US" sz="16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watered 10:02-10:25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Survey started 10:32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r>
              <a:rPr lang="en-US" sz="1600" dirty="0">
                <a:latin typeface="Ink Free" panose="03080402000500000000" pitchFamily="66" charset="0"/>
              </a:rPr>
              <a:t> finished 11:15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endParaRPr lang="en-US" sz="1600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Dipole-dipole geometry, file name </a:t>
            </a:r>
            <a:r>
              <a:rPr lang="en-US" sz="1600" u="sng" dirty="0" err="1">
                <a:latin typeface="Ink Free" panose="03080402000500000000" pitchFamily="66" charset="0"/>
              </a:rPr>
              <a:t>sampledd</a:t>
            </a:r>
            <a:r>
              <a:rPr lang="en-US" sz="1600" dirty="0"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6EC978-D4DF-4243-8667-E6A5CEC52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2"/>
    </mc:Choice>
    <mc:Fallback xmlns="">
      <p:transition spd="slow" advTm="8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tebook Paper Background - PowerPoint Backgrounds for ...">
            <a:extLst>
              <a:ext uri="{FF2B5EF4-FFF2-40B4-BE49-F238E27FC236}">
                <a16:creationId xmlns:a16="http://schemas.microsoft.com/office/drawing/2014/main" id="{A2EF074E-C580-4688-824B-275AD3D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17170"/>
            <a:ext cx="851916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01635-AE49-4174-A368-E23C4161C32C}"/>
              </a:ext>
            </a:extLst>
          </p:cNvPr>
          <p:cNvSpPr txBox="1"/>
          <p:nvPr/>
        </p:nvSpPr>
        <p:spPr>
          <a:xfrm>
            <a:off x="1029693" y="126558"/>
            <a:ext cx="71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Sample: field notes specific for a resistivity survey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2FB49-D2D8-45AC-A3F7-FB9D21CDFB68}"/>
              </a:ext>
            </a:extLst>
          </p:cNvPr>
          <p:cNvGrpSpPr/>
          <p:nvPr/>
        </p:nvGrpSpPr>
        <p:grpSpPr>
          <a:xfrm>
            <a:off x="1029694" y="776397"/>
            <a:ext cx="5650726" cy="3256684"/>
            <a:chOff x="1061499" y="1367624"/>
            <a:chExt cx="5650726" cy="32566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6C5B38-1F8C-42A0-BE72-8E3D6645C4D3}"/>
                </a:ext>
              </a:extLst>
            </p:cNvPr>
            <p:cNvSpPr/>
            <p:nvPr/>
          </p:nvSpPr>
          <p:spPr>
            <a:xfrm>
              <a:off x="1598212" y="1367624"/>
              <a:ext cx="3919993" cy="3188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5950C-6180-4E95-874D-1EACA014E5D1}"/>
                </a:ext>
              </a:extLst>
            </p:cNvPr>
            <p:cNvCxnSpPr/>
            <p:nvPr/>
          </p:nvCxnSpPr>
          <p:spPr>
            <a:xfrm flipV="1">
              <a:off x="2329732" y="1757238"/>
              <a:ext cx="1017767" cy="2544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04765-94D2-4762-890C-929AA9DE7D90}"/>
                </a:ext>
              </a:extLst>
            </p:cNvPr>
            <p:cNvSpPr txBox="1"/>
            <p:nvPr/>
          </p:nvSpPr>
          <p:spPr>
            <a:xfrm>
              <a:off x="2329732" y="4098275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Start=0m on tape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6D70D-9B10-4BD2-B59C-6A0382427CBC}"/>
                </a:ext>
              </a:extLst>
            </p:cNvPr>
            <p:cNvSpPr txBox="1"/>
            <p:nvPr/>
          </p:nvSpPr>
          <p:spPr>
            <a:xfrm>
              <a:off x="3323644" y="1622065"/>
              <a:ext cx="2051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End = 165 m on tape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0E3A5-95A2-425D-8018-BAEC9AA235A5}"/>
                </a:ext>
              </a:extLst>
            </p:cNvPr>
            <p:cNvSpPr txBox="1"/>
            <p:nvPr/>
          </p:nvSpPr>
          <p:spPr>
            <a:xfrm>
              <a:off x="2421171" y="1367624"/>
              <a:ext cx="75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hillside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B28F2-2E25-4834-B1CD-181293D96009}"/>
                </a:ext>
              </a:extLst>
            </p:cNvPr>
            <p:cNvSpPr txBox="1"/>
            <p:nvPr/>
          </p:nvSpPr>
          <p:spPr>
            <a:xfrm>
              <a:off x="1061499" y="4285754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Car parked here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A3362F-6D7C-41D3-94D7-B6468D467003}"/>
                </a:ext>
              </a:extLst>
            </p:cNvPr>
            <p:cNvCxnSpPr/>
            <p:nvPr/>
          </p:nvCxnSpPr>
          <p:spPr>
            <a:xfrm flipV="1">
              <a:off x="1765189" y="1757238"/>
              <a:ext cx="0" cy="58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F513-8844-486A-B8F9-40C7FD5F6E9F}"/>
                </a:ext>
              </a:extLst>
            </p:cNvPr>
            <p:cNvSpPr txBox="1"/>
            <p:nvPr/>
          </p:nvSpPr>
          <p:spPr>
            <a:xfrm>
              <a:off x="1582313" y="1469937"/>
              <a:ext cx="335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92DB73-7DBB-4168-BB7C-CC0A6ED154AD}"/>
                </a:ext>
              </a:extLst>
            </p:cNvPr>
            <p:cNvSpPr txBox="1"/>
            <p:nvPr/>
          </p:nvSpPr>
          <p:spPr>
            <a:xfrm>
              <a:off x="2655734" y="3242578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52 m – </a:t>
              </a:r>
              <a:r>
                <a:rPr lang="en-US" sz="1200" dirty="0">
                  <a:latin typeface="Ink Free" panose="03080402000500000000" pitchFamily="66" charset="0"/>
                </a:rPr>
                <a:t>depression 3 m wide, 1 m deep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202CC-C131-4EE1-A9D7-419377EA7C80}"/>
                </a:ext>
              </a:extLst>
            </p:cNvPr>
            <p:cNvSpPr txBox="1"/>
            <p:nvPr/>
          </p:nvSpPr>
          <p:spPr>
            <a:xfrm>
              <a:off x="3014868" y="2386881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113 m – </a:t>
              </a:r>
              <a:r>
                <a:rPr lang="en-US" sz="1200" dirty="0">
                  <a:latin typeface="Ink Free" panose="03080402000500000000" pitchFamily="66" charset="0"/>
                </a:rPr>
                <a:t>grass ends, gravel to north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1CDD3D-FD80-462D-ABEE-017201588A07}"/>
              </a:ext>
            </a:extLst>
          </p:cNvPr>
          <p:cNvSpPr txBox="1"/>
          <p:nvPr/>
        </p:nvSpPr>
        <p:spPr>
          <a:xfrm>
            <a:off x="6007874" y="679490"/>
            <a:ext cx="275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Electrode 1 at x = 0m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Electrode 56 at x = 165m (to northeast)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Electrode spacing = 3m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Start (electrode 1)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296892.6m 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4786704.5 m N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Elevation 1948 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UTM zone 12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Read with hand-held GPS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WGS84 datum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Azimuth of line N22°E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(line runs SW to NE)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Heading gently uphill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End estimated 5 m higher than start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895-1E78-4488-8633-1794BA6E2B9E}"/>
              </a:ext>
            </a:extLst>
          </p:cNvPr>
          <p:cNvSpPr txBox="1"/>
          <p:nvPr/>
        </p:nvSpPr>
        <p:spPr>
          <a:xfrm>
            <a:off x="1029693" y="4109703"/>
            <a:ext cx="69732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Didn’t get end position because GPS batteries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23 and 24 wouldn’t work, even after repeated cable &amp; connection checks</a:t>
            </a:r>
          </a:p>
          <a:p>
            <a:r>
              <a:rPr lang="en-US" dirty="0">
                <a:latin typeface="Ink Free" panose="03080402000500000000" pitchFamily="66" charset="0"/>
              </a:rPr>
              <a:t>Timing: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Batteries on 10:02 a.m. (12. 63V) </a:t>
            </a:r>
            <a:r>
              <a:rPr lang="en-US" sz="1600" dirty="0">
                <a:latin typeface="Ink Free" panose="03080402000500000000" pitchFamily="66" charset="0"/>
                <a:sym typeface="Wingdings" panose="05000000000000000000" pitchFamily="2" charset="2"/>
              </a:rPr>
              <a:t> Batteries off 11:35 a.m.  (12.07 V)</a:t>
            </a:r>
            <a:endParaRPr lang="en-US" sz="16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watered 10:02-10:25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Survey started 10:32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r>
              <a:rPr lang="en-US" sz="1600" dirty="0">
                <a:latin typeface="Ink Free" panose="03080402000500000000" pitchFamily="66" charset="0"/>
              </a:rPr>
              <a:t> finished 11:15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endParaRPr lang="en-US" sz="1600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Dipole-dipole geometry, file name </a:t>
            </a:r>
            <a:r>
              <a:rPr lang="en-US" sz="1600" u="sng" dirty="0" err="1">
                <a:latin typeface="Ink Free" panose="03080402000500000000" pitchFamily="66" charset="0"/>
              </a:rPr>
              <a:t>sampledd</a:t>
            </a:r>
            <a:r>
              <a:rPr lang="en-US" sz="1600" dirty="0"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50028D-4DF7-4F06-BC10-B23137195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63"/>
    </mc:Choice>
    <mc:Fallback xmlns="">
      <p:transition spd="slow" advTm="29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663" x="8439150" y="825500"/>
          <p14:tracePt t="22834" x="8407400" y="806450"/>
          <p14:tracePt t="22842" x="8369300" y="781050"/>
          <p14:tracePt t="22850" x="8324850" y="768350"/>
          <p14:tracePt t="22859" x="8274050" y="749300"/>
          <p14:tracePt t="22876" x="8153400" y="704850"/>
          <p14:tracePt t="22893" x="8026400" y="666750"/>
          <p14:tracePt t="22909" x="7912100" y="628650"/>
          <p14:tracePt t="22926" x="7778750" y="596900"/>
          <p14:tracePt t="22943" x="7747000" y="584200"/>
          <p14:tracePt t="22960" x="7721600" y="577850"/>
          <p14:tracePt t="23037" x="7715250" y="577850"/>
          <p14:tracePt t="23045" x="7702550" y="577850"/>
          <p14:tracePt t="23051" x="7664450" y="571500"/>
          <p14:tracePt t="23061" x="7613650" y="565150"/>
          <p14:tracePt t="23076" x="7461250" y="539750"/>
          <p14:tracePt t="23092" x="7226300" y="495300"/>
          <p14:tracePt t="23109" x="7086600" y="476250"/>
          <p14:tracePt t="23125" x="6997700" y="463550"/>
          <p14:tracePt t="23142" x="6965950" y="463550"/>
          <p14:tracePt t="23223" x="6940550" y="463550"/>
          <p14:tracePt t="23230" x="6902450" y="463550"/>
          <p14:tracePt t="23242" x="6851650" y="463550"/>
          <p14:tracePt t="23260" x="6699250" y="469900"/>
          <p14:tracePt t="23276" x="6610350" y="476250"/>
          <p14:tracePt t="23292" x="6489700" y="488950"/>
          <p14:tracePt t="23309" x="6438900" y="501650"/>
          <p14:tracePt t="23325" x="6400800" y="514350"/>
          <p14:tracePt t="23342" x="6362700" y="539750"/>
          <p14:tracePt t="23359" x="6311900" y="571500"/>
          <p14:tracePt t="23375" x="6261100" y="596900"/>
          <p14:tracePt t="23392" x="6203950" y="641350"/>
          <p14:tracePt t="23409" x="6172200" y="660400"/>
          <p14:tracePt t="23426" x="6159500" y="673100"/>
          <p14:tracePt t="23442" x="6146800" y="698500"/>
          <p14:tracePt t="23459" x="6121400" y="717550"/>
          <p14:tracePt t="23462" x="6108700" y="736600"/>
          <p14:tracePt t="23476" x="6083300" y="755650"/>
          <p14:tracePt t="23492" x="6038850" y="793750"/>
          <p14:tracePt t="23495" x="6013450" y="812800"/>
          <p14:tracePt t="23509" x="5962650" y="857250"/>
          <p14:tracePt t="23525" x="5949950" y="876300"/>
          <p14:tracePt t="23542" x="5943600" y="889000"/>
          <p14:tracePt t="23559" x="5937250" y="901700"/>
          <p14:tracePt t="23576" x="5937250" y="914400"/>
          <p14:tracePt t="23592" x="5930900" y="927100"/>
          <p14:tracePt t="23610" x="5930900" y="971550"/>
          <p14:tracePt t="23626" x="5930900" y="1003300"/>
          <p14:tracePt t="23642" x="5930900" y="1047750"/>
          <p14:tracePt t="23659" x="5930900" y="1085850"/>
          <p14:tracePt t="23676" x="5930900" y="1111250"/>
          <p14:tracePt t="23693" x="5930900" y="1136650"/>
          <p14:tracePt t="23709" x="5937250" y="1155700"/>
          <p14:tracePt t="23726" x="5943600" y="1206500"/>
          <p14:tracePt t="23742" x="5956300" y="1250950"/>
          <p14:tracePt t="23759" x="5969000" y="1301750"/>
          <p14:tracePt t="23776" x="5981700" y="1352550"/>
          <p14:tracePt t="23793" x="5994400" y="1409700"/>
          <p14:tracePt t="23809" x="6013450" y="1441450"/>
          <p14:tracePt t="23826" x="6026150" y="1473200"/>
          <p14:tracePt t="23842" x="6038850" y="1485900"/>
          <p14:tracePt t="23859" x="6045200" y="1492250"/>
          <p14:tracePt t="23876" x="6051550" y="1498600"/>
          <p14:tracePt t="23892" x="6076950" y="1524000"/>
          <p14:tracePt t="23909" x="6108700" y="1549400"/>
          <p14:tracePt t="23926" x="6146800" y="1581150"/>
          <p14:tracePt t="23928" x="6178550" y="1612900"/>
          <p14:tracePt t="23943" x="6203950" y="1625600"/>
          <p14:tracePt t="23960" x="6242050" y="1657350"/>
          <p14:tracePt t="23976" x="6267450" y="1676400"/>
          <p14:tracePt t="23992" x="6292850" y="1689100"/>
          <p14:tracePt t="24009" x="6324600" y="1708150"/>
          <p14:tracePt t="24025" x="6362700" y="1727200"/>
          <p14:tracePt t="24042" x="6470650" y="1784350"/>
          <p14:tracePt t="24060" x="6604000" y="1828800"/>
          <p14:tracePt t="24076" x="6692900" y="1854200"/>
          <p14:tracePt t="24092" x="6781800" y="1873250"/>
          <p14:tracePt t="24109" x="6877050" y="1898650"/>
          <p14:tracePt t="24126" x="6997700" y="1917700"/>
          <p14:tracePt t="24142" x="7150100" y="1936750"/>
          <p14:tracePt t="24159" x="7270750" y="1949450"/>
          <p14:tracePt t="24162" x="7334250" y="1955800"/>
          <p14:tracePt t="24176" x="7454900" y="1987550"/>
          <p14:tracePt t="24193" x="7594600" y="2012950"/>
          <p14:tracePt t="24209" x="7721600" y="2032000"/>
          <p14:tracePt t="24226" x="7842250" y="2051050"/>
          <p14:tracePt t="24243" x="7975600" y="2063750"/>
          <p14:tracePt t="24259" x="8140700" y="2076450"/>
          <p14:tracePt t="24276" x="8242300" y="2076450"/>
          <p14:tracePt t="24294" x="8324850" y="2076450"/>
          <p14:tracePt t="24298" x="8350250" y="2076450"/>
          <p14:tracePt t="24312" x="8401050" y="2076450"/>
          <p14:tracePt t="24326" x="8458200" y="2057400"/>
          <p14:tracePt t="24345" x="8521700" y="2038350"/>
          <p14:tracePt t="24360" x="8610600" y="2019300"/>
          <p14:tracePt t="24378" x="8731250" y="1987550"/>
          <p14:tracePt t="24393" x="8769350" y="1981200"/>
          <p14:tracePt t="24411" x="8864600" y="1955800"/>
          <p14:tracePt t="24426" x="8915400" y="1924050"/>
          <p14:tracePt t="24445" x="8959850" y="1892300"/>
          <p14:tracePt t="24460" x="9010650" y="1835150"/>
          <p14:tracePt t="24477" x="9048750" y="1797050"/>
          <p14:tracePt t="24493" x="9080500" y="1765300"/>
          <p14:tracePt t="24509" x="9124950" y="1676400"/>
          <p14:tracePt t="24526" x="9137650" y="1606550"/>
          <p14:tracePt t="24543" x="9137650" y="1536700"/>
          <p14:tracePt t="24559" x="9137650" y="1485900"/>
          <p14:tracePt t="24593" x="9137650" y="1346200"/>
          <p14:tracePt t="24610" x="9131300" y="1282700"/>
          <p14:tracePt t="24626" x="9099550" y="1181100"/>
          <p14:tracePt t="24643" x="9067800" y="1104900"/>
          <p14:tracePt t="24660" x="9036050" y="1028700"/>
          <p14:tracePt t="24676" x="8991600" y="965200"/>
          <p14:tracePt t="24693" x="8978900" y="933450"/>
          <p14:tracePt t="24710" x="8966200" y="914400"/>
          <p14:tracePt t="24727" x="8947150" y="876300"/>
          <p14:tracePt t="24744" x="8902700" y="812800"/>
          <p14:tracePt t="24760" x="8870950" y="774700"/>
          <p14:tracePt t="24776" x="8832850" y="736600"/>
          <p14:tracePt t="24793" x="8807450" y="711200"/>
          <p14:tracePt t="24810" x="8775700" y="679450"/>
          <p14:tracePt t="24827" x="8743950" y="641350"/>
          <p14:tracePt t="24843" x="8680450" y="590550"/>
          <p14:tracePt t="24860" x="8642350" y="565150"/>
          <p14:tracePt t="24877" x="8610600" y="552450"/>
          <p14:tracePt t="24893" x="8578850" y="539750"/>
          <p14:tracePt t="24910" x="8559800" y="539750"/>
          <p14:tracePt t="24927" x="8534400" y="533400"/>
          <p14:tracePt t="24944" x="8483600" y="527050"/>
          <p14:tracePt t="24946" x="8439150" y="520700"/>
          <p14:tracePt t="24960" x="8369300" y="501650"/>
          <p14:tracePt t="24977" x="8312150" y="488950"/>
          <p14:tracePt t="24993" x="8248650" y="476250"/>
          <p14:tracePt t="25010" x="8197850" y="469900"/>
          <p14:tracePt t="25027" x="8115300" y="450850"/>
          <p14:tracePt t="25044" x="7994650" y="438150"/>
          <p14:tracePt t="25060" x="7842250" y="431800"/>
          <p14:tracePt t="25062" x="7753350" y="431800"/>
          <p14:tracePt t="25077" x="7689850" y="431800"/>
          <p14:tracePt t="25094" x="7524750" y="431800"/>
          <p14:tracePt t="25110" x="7423150" y="425450"/>
          <p14:tracePt t="25127" x="7346950" y="419100"/>
          <p14:tracePt t="25144" x="7302500" y="419100"/>
          <p14:tracePt t="25147" x="7283450" y="419100"/>
          <p14:tracePt t="25160" x="7277100" y="419100"/>
          <p14:tracePt t="25177" x="7270750" y="412750"/>
          <p14:tracePt t="25210" x="7264400" y="412750"/>
          <p14:tracePt t="25219" x="7239000" y="412750"/>
          <p14:tracePt t="25227" x="7194550" y="425450"/>
          <p14:tracePt t="25244" x="7067550" y="438150"/>
          <p14:tracePt t="25260" x="6927850" y="469900"/>
          <p14:tracePt t="25277" x="6781800" y="488950"/>
          <p14:tracePt t="25296" x="6604000" y="514350"/>
          <p14:tracePt t="25310" x="6515100" y="527050"/>
          <p14:tracePt t="25327" x="6470650" y="539750"/>
          <p14:tracePt t="25344" x="6426200" y="552450"/>
          <p14:tracePt t="25361" x="6375400" y="577850"/>
          <p14:tracePt t="25377" x="6286500" y="603250"/>
          <p14:tracePt t="25380" x="6229350" y="615950"/>
          <p14:tracePt t="25394" x="6159500" y="622300"/>
          <p14:tracePt t="25411" x="6045200" y="647700"/>
          <p14:tracePt t="25415" x="6000750" y="660400"/>
          <p14:tracePt t="25427" x="5943600" y="692150"/>
          <p14:tracePt t="25444" x="5937250" y="698500"/>
          <p14:tracePt t="25475" x="5930900" y="704850"/>
          <p14:tracePt t="25481" x="5924550" y="717550"/>
          <p14:tracePt t="25494" x="5918200" y="736600"/>
          <p14:tracePt t="25511" x="5892800" y="774700"/>
          <p14:tracePt t="25516" x="5892800" y="793750"/>
          <p14:tracePt t="25528" x="5873750" y="838200"/>
          <p14:tracePt t="25544" x="5873750" y="869950"/>
          <p14:tracePt t="25561" x="5867400" y="895350"/>
          <p14:tracePt t="25577" x="5861050" y="933450"/>
          <p14:tracePt t="25594" x="5861050" y="996950"/>
          <p14:tracePt t="25611" x="5861050" y="1066800"/>
          <p14:tracePt t="25614" x="5861050" y="1092200"/>
          <p14:tracePt t="25628" x="5873750" y="1162050"/>
          <p14:tracePt t="25644" x="5880100" y="1200150"/>
          <p14:tracePt t="25661" x="5905500" y="1244600"/>
          <p14:tracePt t="25678" x="5924550" y="1270000"/>
          <p14:tracePt t="25694" x="5943600" y="1295400"/>
          <p14:tracePt t="25711" x="5962650" y="1314450"/>
          <p14:tracePt t="25714" x="5962650" y="1320800"/>
          <p14:tracePt t="25728" x="5969000" y="1327150"/>
          <p14:tracePt t="25744" x="5994400" y="1371600"/>
          <p14:tracePt t="25761" x="6000750" y="1390650"/>
          <p14:tracePt t="25778" x="6013450" y="1416050"/>
          <p14:tracePt t="25796" x="6019800" y="1422400"/>
          <p14:tracePt t="25811" x="6032500" y="1441450"/>
          <p14:tracePt t="25828" x="6038850" y="1454150"/>
          <p14:tracePt t="25832" x="6045200" y="1460500"/>
          <p14:tracePt t="25847" x="6057900" y="1466850"/>
          <p14:tracePt t="25863" x="6089650" y="1485900"/>
          <p14:tracePt t="25878" x="6127750" y="1517650"/>
          <p14:tracePt t="25896" x="6165850" y="1536700"/>
          <p14:tracePt t="25911" x="6191250" y="1562100"/>
          <p14:tracePt t="25928" x="6223000" y="1581150"/>
          <p14:tracePt t="25945" x="6235700" y="1587500"/>
          <p14:tracePt t="25961" x="6254750" y="1600200"/>
          <p14:tracePt t="25978" x="6273800" y="1612900"/>
          <p14:tracePt t="25994" x="6299200" y="1638300"/>
          <p14:tracePt t="26011" x="6330950" y="1663700"/>
          <p14:tracePt t="26028" x="6356350" y="1682750"/>
          <p14:tracePt t="26045" x="6381750" y="1689100"/>
          <p14:tracePt t="26061" x="6400800" y="1701800"/>
          <p14:tracePt t="26078" x="6445250" y="1720850"/>
          <p14:tracePt t="26095" x="6483350" y="1727200"/>
          <p14:tracePt t="26111" x="6534150" y="1739900"/>
          <p14:tracePt t="26128" x="6591300" y="1752600"/>
          <p14:tracePt t="26132" x="6616700" y="1758950"/>
          <p14:tracePt t="26145" x="6635750" y="1765300"/>
          <p14:tracePt t="26162" x="6673850" y="1778000"/>
          <p14:tracePt t="26178" x="6724650" y="1790700"/>
          <p14:tracePt t="26196" x="6858000" y="1816100"/>
          <p14:tracePt t="26202" x="6927850" y="1816100"/>
          <p14:tracePt t="26211" x="6997700" y="1816100"/>
          <p14:tracePt t="26228" x="7150100" y="1816100"/>
          <p14:tracePt t="26245" x="7296150" y="1803400"/>
          <p14:tracePt t="26261" x="7435850" y="1797050"/>
          <p14:tracePt t="26278" x="7581900" y="1797050"/>
          <p14:tracePt t="26298" x="7740650" y="1790700"/>
          <p14:tracePt t="26312" x="7804150" y="1790700"/>
          <p14:tracePt t="26328" x="7861300" y="1778000"/>
          <p14:tracePt t="26345" x="7918450" y="1765300"/>
          <p14:tracePt t="26362" x="7988300" y="1746250"/>
          <p14:tracePt t="26378" x="8045450" y="1727200"/>
          <p14:tracePt t="26395" x="8121650" y="1695450"/>
          <p14:tracePt t="26397" x="8140700" y="1689100"/>
          <p14:tracePt t="26412" x="8178800" y="1676400"/>
          <p14:tracePt t="26428" x="8204200" y="1663700"/>
          <p14:tracePt t="26445" x="8223250" y="1651000"/>
          <p14:tracePt t="26462" x="8242300" y="1631950"/>
          <p14:tracePt t="26478" x="8261350" y="1619250"/>
          <p14:tracePt t="26495" x="8312150" y="1562100"/>
          <p14:tracePt t="26498" x="8331200" y="1549400"/>
          <p14:tracePt t="26512" x="8356600" y="1524000"/>
          <p14:tracePt t="26529" x="8413750" y="1466850"/>
          <p14:tracePt t="26545" x="8432800" y="1441450"/>
          <p14:tracePt t="26562" x="8445500" y="1422400"/>
          <p14:tracePt t="26579" x="8458200" y="1397000"/>
          <p14:tracePt t="26595" x="8496300" y="1352550"/>
          <p14:tracePt t="26599" x="8509000" y="1339850"/>
          <p14:tracePt t="26612" x="8534400" y="1308100"/>
          <p14:tracePt t="26631" x="8578850" y="1257300"/>
          <p14:tracePt t="26646" x="8597900" y="1231900"/>
          <p14:tracePt t="26662" x="8616950" y="1206500"/>
          <p14:tracePt t="26678" x="8623300" y="1174750"/>
          <p14:tracePt t="26695" x="8636000" y="1130300"/>
          <p14:tracePt t="26712" x="8636000" y="1066800"/>
          <p14:tracePt t="26728" x="8636000" y="996950"/>
          <p14:tracePt t="26730" x="8636000" y="952500"/>
          <p14:tracePt t="26746" x="8636000" y="901700"/>
          <p14:tracePt t="26763" x="8636000" y="850900"/>
          <p14:tracePt t="26779" x="8636000" y="800100"/>
          <p14:tracePt t="26796" x="8623300" y="749300"/>
          <p14:tracePt t="26801" x="8623300" y="730250"/>
          <p14:tracePt t="26812" x="8610600" y="698500"/>
          <p14:tracePt t="26828" x="8591550" y="660400"/>
          <p14:tracePt t="26845" x="8585200" y="622300"/>
          <p14:tracePt t="26863" x="8553450" y="584200"/>
          <p14:tracePt t="26879" x="8534400" y="546100"/>
          <p14:tracePt t="26896" x="8528050" y="527050"/>
          <p14:tracePt t="26912" x="8521700" y="520700"/>
          <p14:tracePt t="27035" x="8515350" y="520700"/>
          <p14:tracePt t="27043" x="8496300" y="520700"/>
          <p14:tracePt t="27052" x="8470900" y="520700"/>
          <p14:tracePt t="27063" x="8458200" y="514350"/>
          <p14:tracePt t="27079" x="8439150" y="514350"/>
          <p14:tracePt t="27096" x="8382000" y="514350"/>
          <p14:tracePt t="27112" x="8343900" y="508000"/>
          <p14:tracePt t="27129" x="8305800" y="501650"/>
          <p14:tracePt t="27145" x="8293100" y="501650"/>
          <p14:tracePt t="27162" x="8286750" y="501650"/>
          <p14:tracePt t="27180" x="8216900" y="508000"/>
          <p14:tracePt t="27196" x="8140700" y="520700"/>
          <p14:tracePt t="27212" x="8077200" y="520700"/>
          <p14:tracePt t="27229" x="8045450" y="520700"/>
          <p14:tracePt t="27246" x="8039100" y="520700"/>
          <p14:tracePt t="27584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tebook Paper Background - PowerPoint Backgrounds for ...">
            <a:extLst>
              <a:ext uri="{FF2B5EF4-FFF2-40B4-BE49-F238E27FC236}">
                <a16:creationId xmlns:a16="http://schemas.microsoft.com/office/drawing/2014/main" id="{A2EF074E-C580-4688-824B-275AD3D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17170"/>
            <a:ext cx="851916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01635-AE49-4174-A368-E23C4161C32C}"/>
              </a:ext>
            </a:extLst>
          </p:cNvPr>
          <p:cNvSpPr txBox="1"/>
          <p:nvPr/>
        </p:nvSpPr>
        <p:spPr>
          <a:xfrm>
            <a:off x="1029693" y="126558"/>
            <a:ext cx="71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Sample: field notes specific for a resistivity survey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2FB49-D2D8-45AC-A3F7-FB9D21CDFB68}"/>
              </a:ext>
            </a:extLst>
          </p:cNvPr>
          <p:cNvGrpSpPr/>
          <p:nvPr/>
        </p:nvGrpSpPr>
        <p:grpSpPr>
          <a:xfrm>
            <a:off x="1029694" y="776397"/>
            <a:ext cx="5650726" cy="3256684"/>
            <a:chOff x="1061499" y="1367624"/>
            <a:chExt cx="5650726" cy="32566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6C5B38-1F8C-42A0-BE72-8E3D6645C4D3}"/>
                </a:ext>
              </a:extLst>
            </p:cNvPr>
            <p:cNvSpPr/>
            <p:nvPr/>
          </p:nvSpPr>
          <p:spPr>
            <a:xfrm>
              <a:off x="1598212" y="1367624"/>
              <a:ext cx="3919993" cy="3188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5950C-6180-4E95-874D-1EACA014E5D1}"/>
                </a:ext>
              </a:extLst>
            </p:cNvPr>
            <p:cNvCxnSpPr/>
            <p:nvPr/>
          </p:nvCxnSpPr>
          <p:spPr>
            <a:xfrm flipV="1">
              <a:off x="2329732" y="1757238"/>
              <a:ext cx="1017767" cy="2544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04765-94D2-4762-890C-929AA9DE7D90}"/>
                </a:ext>
              </a:extLst>
            </p:cNvPr>
            <p:cNvSpPr txBox="1"/>
            <p:nvPr/>
          </p:nvSpPr>
          <p:spPr>
            <a:xfrm>
              <a:off x="2329732" y="4098275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Start=0m on tape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6D70D-9B10-4BD2-B59C-6A0382427CBC}"/>
                </a:ext>
              </a:extLst>
            </p:cNvPr>
            <p:cNvSpPr txBox="1"/>
            <p:nvPr/>
          </p:nvSpPr>
          <p:spPr>
            <a:xfrm>
              <a:off x="3323644" y="1622065"/>
              <a:ext cx="2051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End = 165 m on tape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0E3A5-95A2-425D-8018-BAEC9AA235A5}"/>
                </a:ext>
              </a:extLst>
            </p:cNvPr>
            <p:cNvSpPr txBox="1"/>
            <p:nvPr/>
          </p:nvSpPr>
          <p:spPr>
            <a:xfrm>
              <a:off x="2421171" y="1367624"/>
              <a:ext cx="75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hillside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B28F2-2E25-4834-B1CD-181293D96009}"/>
                </a:ext>
              </a:extLst>
            </p:cNvPr>
            <p:cNvSpPr txBox="1"/>
            <p:nvPr/>
          </p:nvSpPr>
          <p:spPr>
            <a:xfrm>
              <a:off x="1061499" y="4285754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Car parked here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A3362F-6D7C-41D3-94D7-B6468D467003}"/>
                </a:ext>
              </a:extLst>
            </p:cNvPr>
            <p:cNvCxnSpPr/>
            <p:nvPr/>
          </p:nvCxnSpPr>
          <p:spPr>
            <a:xfrm flipV="1">
              <a:off x="1765189" y="1757238"/>
              <a:ext cx="0" cy="58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F513-8844-486A-B8F9-40C7FD5F6E9F}"/>
                </a:ext>
              </a:extLst>
            </p:cNvPr>
            <p:cNvSpPr txBox="1"/>
            <p:nvPr/>
          </p:nvSpPr>
          <p:spPr>
            <a:xfrm>
              <a:off x="1582313" y="1469937"/>
              <a:ext cx="335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92DB73-7DBB-4168-BB7C-CC0A6ED154AD}"/>
                </a:ext>
              </a:extLst>
            </p:cNvPr>
            <p:cNvSpPr txBox="1"/>
            <p:nvPr/>
          </p:nvSpPr>
          <p:spPr>
            <a:xfrm>
              <a:off x="2655734" y="3242578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52 m – </a:t>
              </a:r>
              <a:r>
                <a:rPr lang="en-US" sz="1200" dirty="0">
                  <a:latin typeface="Ink Free" panose="03080402000500000000" pitchFamily="66" charset="0"/>
                </a:rPr>
                <a:t>depression 3 m wide, 1 m deep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202CC-C131-4EE1-A9D7-419377EA7C80}"/>
                </a:ext>
              </a:extLst>
            </p:cNvPr>
            <p:cNvSpPr txBox="1"/>
            <p:nvPr/>
          </p:nvSpPr>
          <p:spPr>
            <a:xfrm>
              <a:off x="3014868" y="2386881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113 m – </a:t>
              </a:r>
              <a:r>
                <a:rPr lang="en-US" sz="1200" dirty="0">
                  <a:latin typeface="Ink Free" panose="03080402000500000000" pitchFamily="66" charset="0"/>
                </a:rPr>
                <a:t>grass ends, gravel to north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1CDD3D-FD80-462D-ABEE-017201588A07}"/>
              </a:ext>
            </a:extLst>
          </p:cNvPr>
          <p:cNvSpPr txBox="1"/>
          <p:nvPr/>
        </p:nvSpPr>
        <p:spPr>
          <a:xfrm>
            <a:off x="6007874" y="679490"/>
            <a:ext cx="275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Electrode 1 at x = 0m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56 at x = 165m (to northeast)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spacing = 3m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Start (electrode 1)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296892.6m E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4786704.5 m N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Elevation 1948 m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UTM zone 12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Read with hand-held GPS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WGS84 datum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Azimuth of line N22°E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(line runs SW to NE)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Heading gently uphill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End estimated 5 m higher than start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895-1E78-4488-8633-1794BA6E2B9E}"/>
              </a:ext>
            </a:extLst>
          </p:cNvPr>
          <p:cNvSpPr txBox="1"/>
          <p:nvPr/>
        </p:nvSpPr>
        <p:spPr>
          <a:xfrm>
            <a:off x="1029693" y="4109703"/>
            <a:ext cx="69732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Didn’t get end position because GPS batteries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23 and 24 wouldn’t work, even after repeated cable &amp; connection checks</a:t>
            </a:r>
          </a:p>
          <a:p>
            <a:r>
              <a:rPr lang="en-US" dirty="0">
                <a:latin typeface="Ink Free" panose="03080402000500000000" pitchFamily="66" charset="0"/>
              </a:rPr>
              <a:t>Timing: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Batteries on 10:02 a.m. (12. 63V) </a:t>
            </a:r>
            <a:r>
              <a:rPr lang="en-US" sz="1600" dirty="0">
                <a:latin typeface="Ink Free" panose="03080402000500000000" pitchFamily="66" charset="0"/>
                <a:sym typeface="Wingdings" panose="05000000000000000000" pitchFamily="2" charset="2"/>
              </a:rPr>
              <a:t> Batteries off 11:35 a.m.  (12.07 V)</a:t>
            </a:r>
            <a:endParaRPr lang="en-US" sz="16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watered 10:02-10:25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Survey started 10:32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r>
              <a:rPr lang="en-US" sz="1600" dirty="0">
                <a:latin typeface="Ink Free" panose="03080402000500000000" pitchFamily="66" charset="0"/>
              </a:rPr>
              <a:t> finished 11:15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endParaRPr lang="en-US" sz="1600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Dipole-dipole geometry, file name </a:t>
            </a:r>
            <a:r>
              <a:rPr lang="en-US" sz="1600" u="sng" dirty="0" err="1">
                <a:latin typeface="Ink Free" panose="03080402000500000000" pitchFamily="66" charset="0"/>
              </a:rPr>
              <a:t>sampledd</a:t>
            </a:r>
            <a:r>
              <a:rPr lang="en-US" sz="1600" dirty="0"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D19A53-C279-47D3-AE06-315A98239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4"/>
    </mc:Choice>
    <mc:Fallback xmlns="">
      <p:transition spd="slow" advTm="34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638" x="5746750" y="3028950"/>
          <p14:tracePt t="5838" x="5746750" y="3041650"/>
          <p14:tracePt t="5844" x="5746750" y="3054350"/>
          <p14:tracePt t="5853" x="5746750" y="3067050"/>
          <p14:tracePt t="5866" x="5746750" y="3073400"/>
          <p14:tracePt t="5882" x="5746750" y="3098800"/>
          <p14:tracePt t="5899" x="5753100" y="3136900"/>
          <p14:tracePt t="5916" x="5759450" y="3149600"/>
          <p14:tracePt t="5932" x="5765800" y="3175000"/>
          <p14:tracePt t="5949" x="5778500" y="3194050"/>
          <p14:tracePt t="5966" x="5791200" y="3219450"/>
          <p14:tracePt t="5989" x="5835650" y="3276600"/>
          <p14:tracePt t="6006" x="5854700" y="3295650"/>
          <p14:tracePt t="6022" x="5880100" y="3314700"/>
          <p14:tracePt t="6039" x="5892800" y="3327400"/>
          <p14:tracePt t="6056" x="5911850" y="3346450"/>
          <p14:tracePt t="6072" x="5937250" y="3365500"/>
          <p14:tracePt t="6089" x="5956300" y="3378200"/>
          <p14:tracePt t="6106" x="6026150" y="3416300"/>
          <p14:tracePt t="6122" x="6102350" y="3448050"/>
          <p14:tracePt t="6139" x="6203950" y="3498850"/>
          <p14:tracePt t="6156" x="6273800" y="3524250"/>
          <p14:tracePt t="6172" x="6330950" y="3543300"/>
          <p14:tracePt t="6189" x="6362700" y="3562350"/>
          <p14:tracePt t="6206" x="6381750" y="3562350"/>
          <p14:tracePt t="6271" x="6388100" y="3562350"/>
          <p14:tracePt t="6279" x="6432550" y="3562350"/>
          <p14:tracePt t="6289" x="6496050" y="3562350"/>
          <p14:tracePt t="6306" x="6667500" y="3562350"/>
          <p14:tracePt t="6322" x="6896100" y="3562350"/>
          <p14:tracePt t="6339" x="7004050" y="3562350"/>
          <p14:tracePt t="6356" x="7092950" y="3568700"/>
          <p14:tracePt t="6372" x="7099300" y="3568700"/>
          <p14:tracePt t="6418" x="7118350" y="3568700"/>
          <p14:tracePt t="6425" x="7150100" y="3568700"/>
          <p14:tracePt t="6434" x="7207250" y="3562350"/>
          <p14:tracePt t="6442" x="7258050" y="3556000"/>
          <p14:tracePt t="6456" x="7315200" y="3549650"/>
          <p14:tracePt t="6473" x="7442200" y="3524250"/>
          <p14:tracePt t="6490" x="7505700" y="3511550"/>
          <p14:tracePt t="6508" x="7556500" y="3498850"/>
          <p14:tracePt t="6523" x="7594600" y="3492500"/>
          <p14:tracePt t="6540" x="7620000" y="3479800"/>
          <p14:tracePt t="6556" x="7639050" y="3473450"/>
          <p14:tracePt t="6573" x="7702550" y="3441700"/>
          <p14:tracePt t="6590" x="7759700" y="3403600"/>
          <p14:tracePt t="6606" x="7810500" y="3378200"/>
          <p14:tracePt t="6623" x="7861300" y="3346450"/>
          <p14:tracePt t="6640" x="7924800" y="3308350"/>
          <p14:tracePt t="6656" x="7950200" y="3289300"/>
          <p14:tracePt t="6674" x="7981950" y="3257550"/>
          <p14:tracePt t="6690" x="8007350" y="3232150"/>
          <p14:tracePt t="6706" x="8026400" y="3206750"/>
          <p14:tracePt t="6723" x="8070850" y="3136900"/>
          <p14:tracePt t="6740" x="8102600" y="3086100"/>
          <p14:tracePt t="6757" x="8121650" y="3041650"/>
          <p14:tracePt t="6760" x="8128000" y="3022600"/>
          <p14:tracePt t="6773" x="8134350" y="3003550"/>
          <p14:tracePt t="6790" x="8147050" y="2952750"/>
          <p14:tracePt t="6807" x="8153400" y="2876550"/>
          <p14:tracePt t="6823" x="8153400" y="2832100"/>
          <p14:tracePt t="6840" x="8153400" y="2781300"/>
          <p14:tracePt t="6857" x="8153400" y="2736850"/>
          <p14:tracePt t="6873" x="8153400" y="2698750"/>
          <p14:tracePt t="6890" x="8153400" y="2660650"/>
          <p14:tracePt t="6892" x="8147050" y="2647950"/>
          <p14:tracePt t="6906" x="8147050" y="2622550"/>
          <p14:tracePt t="6923" x="8140700" y="2571750"/>
          <p14:tracePt t="6940" x="8134350" y="2540000"/>
          <p14:tracePt t="6956" x="8128000" y="2489200"/>
          <p14:tracePt t="6973" x="8121650" y="2470150"/>
          <p14:tracePt t="6990" x="8115300" y="2432050"/>
          <p14:tracePt t="7009" x="8083550" y="2362200"/>
          <p14:tracePt t="7024" x="8064500" y="2317750"/>
          <p14:tracePt t="7040" x="8051800" y="2298700"/>
          <p14:tracePt t="7057" x="8032750" y="2266950"/>
          <p14:tracePt t="7074" x="8013700" y="2241550"/>
          <p14:tracePt t="7090" x="7988300" y="2209800"/>
          <p14:tracePt t="7107" x="7956550" y="2171700"/>
          <p14:tracePt t="7123" x="7918450" y="2133600"/>
          <p14:tracePt t="7140" x="7854950" y="2063750"/>
          <p14:tracePt t="7157" x="7810500" y="2019300"/>
          <p14:tracePt t="7174" x="7740650" y="1955800"/>
          <p14:tracePt t="7190" x="7670800" y="1905000"/>
          <p14:tracePt t="7207" x="7588250" y="1847850"/>
          <p14:tracePt t="7224" x="7486650" y="1784350"/>
          <p14:tracePt t="7226" x="7429500" y="1758950"/>
          <p14:tracePt t="7240" x="7385050" y="1733550"/>
          <p14:tracePt t="7258" x="7264400" y="1676400"/>
          <p14:tracePt t="7273" x="7200900" y="1644650"/>
          <p14:tracePt t="7290" x="7175500" y="1638300"/>
          <p14:tracePt t="7307" x="7156450" y="1625600"/>
          <p14:tracePt t="7323" x="7118350" y="1612900"/>
          <p14:tracePt t="7340" x="7080250" y="1600200"/>
          <p14:tracePt t="7357" x="7016750" y="1574800"/>
          <p14:tracePt t="7374" x="6953250" y="1562100"/>
          <p14:tracePt t="7390" x="6845300" y="1536700"/>
          <p14:tracePt t="7407" x="6762750" y="1517650"/>
          <p14:tracePt t="7424" x="6680200" y="1504950"/>
          <p14:tracePt t="7440" x="6635750" y="1492250"/>
          <p14:tracePt t="7457" x="6597650" y="1485900"/>
          <p14:tracePt t="7474" x="6584950" y="1485900"/>
          <p14:tracePt t="7491" x="6553200" y="1485900"/>
          <p14:tracePt t="7508" x="6515100" y="1485900"/>
          <p14:tracePt t="7524" x="6464300" y="1492250"/>
          <p14:tracePt t="7540" x="6400800" y="1504950"/>
          <p14:tracePt t="7557" x="6356350" y="1511300"/>
          <p14:tracePt t="7574" x="6318250" y="1524000"/>
          <p14:tracePt t="7575" x="6311900" y="1530350"/>
          <p14:tracePt t="7591" x="6305550" y="1530350"/>
          <p14:tracePt t="7647" x="6299200" y="1536700"/>
          <p14:tracePt t="7655" x="6280150" y="1555750"/>
          <p14:tracePt t="7660" x="6267450" y="1568450"/>
          <p14:tracePt t="7674" x="6242050" y="1587500"/>
          <p14:tracePt t="7692" x="6146800" y="1663700"/>
          <p14:tracePt t="7707" x="6057900" y="1739900"/>
          <p14:tracePt t="7724" x="6013450" y="1778000"/>
          <p14:tracePt t="7741" x="5988050" y="1803400"/>
          <p14:tracePt t="7759" x="5975350" y="1816100"/>
          <p14:tracePt t="7763" x="5975350" y="1822450"/>
          <p14:tracePt t="7774" x="5969000" y="1828800"/>
          <p14:tracePt t="7792" x="5956300" y="1860550"/>
          <p14:tracePt t="7808" x="5943600" y="1898650"/>
          <p14:tracePt t="7824" x="5924550" y="1949450"/>
          <p14:tracePt t="7843" x="5911850" y="1993900"/>
          <p14:tracePt t="7858" x="5892800" y="2044700"/>
          <p14:tracePt t="7877" x="5880100" y="2082800"/>
          <p14:tracePt t="7880" x="5873750" y="2095500"/>
          <p14:tracePt t="7891" x="5867400" y="2114550"/>
          <p14:tracePt t="7911" x="5861050" y="2171700"/>
          <p14:tracePt t="7924" x="5848350" y="2228850"/>
          <p14:tracePt t="7943" x="5842000" y="2266950"/>
          <p14:tracePt t="7958" x="5835650" y="2330450"/>
          <p14:tracePt t="7974" x="5829300" y="2381250"/>
          <p14:tracePt t="7991" x="5822950" y="2444750"/>
          <p14:tracePt t="8009" x="5810250" y="2501900"/>
          <p14:tracePt t="8010" x="5810250" y="2533650"/>
          <p14:tracePt t="8024" x="5810250" y="2578100"/>
          <p14:tracePt t="8041" x="5803900" y="2641600"/>
          <p14:tracePt t="8058" x="5797550" y="2679700"/>
          <p14:tracePt t="8075" x="5797550" y="2717800"/>
          <p14:tracePt t="8092" x="5797550" y="2762250"/>
          <p14:tracePt t="8108" x="5797550" y="2825750"/>
          <p14:tracePt t="8125" x="5797550" y="2876550"/>
          <p14:tracePt t="8141" x="5797550" y="2959100"/>
          <p14:tracePt t="8158" x="5797550" y="2997200"/>
          <p14:tracePt t="8175" x="5797550" y="3041650"/>
          <p14:tracePt t="8191" x="5797550" y="3092450"/>
          <p14:tracePt t="8208" x="5797550" y="3155950"/>
          <p14:tracePt t="8225" x="5803900" y="3225800"/>
          <p14:tracePt t="8242" x="5829300" y="3321050"/>
          <p14:tracePt t="8244" x="5835650" y="3359150"/>
          <p14:tracePt t="8260" x="5854700" y="3416300"/>
          <p14:tracePt t="8275" x="5880100" y="3473450"/>
          <p14:tracePt t="8292" x="5892800" y="3492500"/>
          <p14:tracePt t="8308" x="5905500" y="3517900"/>
          <p14:tracePt t="8325" x="5918200" y="3543300"/>
          <p14:tracePt t="8341" x="5943600" y="3562350"/>
          <p14:tracePt t="8358" x="5962650" y="3575050"/>
          <p14:tracePt t="8375" x="5975350" y="3575050"/>
          <p14:tracePt t="8414" x="5981700" y="3575050"/>
          <p14:tracePt t="8421" x="6000750" y="3581400"/>
          <p14:tracePt t="8429" x="6026150" y="3587750"/>
          <p14:tracePt t="8441" x="6057900" y="3600450"/>
          <p14:tracePt t="8458" x="6153150" y="3632200"/>
          <p14:tracePt t="8475" x="6280150" y="3670300"/>
          <p14:tracePt t="8491" x="6388100" y="3695700"/>
          <p14:tracePt t="8509" x="6483350" y="3727450"/>
          <p14:tracePt t="8525" x="6572250" y="3733800"/>
          <p14:tracePt t="8541" x="6642100" y="3740150"/>
          <p14:tracePt t="8559" x="6692900" y="3740150"/>
          <p14:tracePt t="8576" x="6826250" y="3733800"/>
          <p14:tracePt t="8592" x="6877050" y="3721100"/>
          <p14:tracePt t="8608" x="6915150" y="3721100"/>
          <p14:tracePt t="8625" x="6953250" y="3721100"/>
          <p14:tracePt t="8642" x="6991350" y="3721100"/>
          <p14:tracePt t="8658" x="7035800" y="3721100"/>
          <p14:tracePt t="8675" x="7099300" y="3721100"/>
          <p14:tracePt t="8679" x="7131050" y="3721100"/>
          <p14:tracePt t="8692" x="7169150" y="3721100"/>
          <p14:tracePt t="8709" x="7302500" y="3689350"/>
          <p14:tracePt t="8726" x="7397750" y="3663950"/>
          <p14:tracePt t="8742" x="7493000" y="3638550"/>
          <p14:tracePt t="8759" x="7575550" y="3613150"/>
          <p14:tracePt t="8775" x="7658100" y="3594100"/>
          <p14:tracePt t="8779" x="7683500" y="3587750"/>
          <p14:tracePt t="8792" x="7708900" y="3581400"/>
          <p14:tracePt t="8810" x="7778750" y="3543300"/>
          <p14:tracePt t="8826" x="7835900" y="3498850"/>
          <p14:tracePt t="8842" x="7924800" y="3441700"/>
          <p14:tracePt t="8859" x="8007350" y="3390900"/>
          <p14:tracePt t="8876" x="8089900" y="3333750"/>
          <p14:tracePt t="8892" x="8159750" y="3282950"/>
          <p14:tracePt t="8908" x="8197850" y="3251200"/>
          <p14:tracePt t="8910" x="8216900" y="3225800"/>
          <p14:tracePt t="8925" x="8235950" y="3194050"/>
          <p14:tracePt t="8942" x="8248650" y="3143250"/>
          <p14:tracePt t="8959" x="8267700" y="3079750"/>
          <p14:tracePt t="8975" x="8286750" y="3022600"/>
          <p14:tracePt t="8992" x="8286750" y="2933700"/>
          <p14:tracePt t="9009" x="8286750" y="2876550"/>
          <p14:tracePt t="9026" x="8286750" y="2819400"/>
          <p14:tracePt t="9042" x="8267700" y="2736850"/>
          <p14:tracePt t="9059" x="8248650" y="2667000"/>
          <p14:tracePt t="9076" x="8223250" y="2590800"/>
          <p14:tracePt t="9092" x="8210550" y="2533650"/>
          <p14:tracePt t="9109" x="8178800" y="2451100"/>
          <p14:tracePt t="9112" x="8166100" y="2419350"/>
          <p14:tracePt t="9126" x="8153400" y="2381250"/>
          <p14:tracePt t="9142" x="8128000" y="2298700"/>
          <p14:tracePt t="9159" x="8064500" y="2178050"/>
          <p14:tracePt t="9176" x="8020050" y="2089150"/>
          <p14:tracePt t="9192" x="7956550" y="1993900"/>
          <p14:tracePt t="9209" x="7867650" y="1892300"/>
          <p14:tracePt t="9226" x="7816850" y="1835150"/>
          <p14:tracePt t="9243" x="7740650" y="1765300"/>
          <p14:tracePt t="9263" x="7670800" y="1714500"/>
          <p14:tracePt t="9276" x="7594600" y="1663700"/>
          <p14:tracePt t="9292" x="7512050" y="1612900"/>
          <p14:tracePt t="9309" x="7423150" y="1568450"/>
          <p14:tracePt t="9328" x="7340600" y="1524000"/>
          <p14:tracePt t="9330" x="7315200" y="1511300"/>
          <p14:tracePt t="9342" x="7289800" y="1498600"/>
          <p14:tracePt t="9362" x="7219950" y="1454150"/>
          <p14:tracePt t="9376" x="7162800" y="1428750"/>
          <p14:tracePt t="9393" x="7092950" y="1409700"/>
          <p14:tracePt t="9410" x="7029450" y="1403350"/>
          <p14:tracePt t="9428" x="6934200" y="1403350"/>
          <p14:tracePt t="9443" x="6851650" y="1416050"/>
          <p14:tracePt t="9462" x="6762750" y="1435100"/>
          <p14:tracePt t="9477" x="6743700" y="1441450"/>
          <p14:tracePt t="9493" x="6699250" y="1447800"/>
          <p14:tracePt t="9511" x="6686550" y="1454150"/>
          <p14:tracePt t="9526" x="6680200" y="1454150"/>
          <p14:tracePt t="9543" x="6673850" y="1460500"/>
          <p14:tracePt t="9559" x="6661150" y="1466850"/>
          <p14:tracePt t="9576" x="6635750" y="1479550"/>
          <p14:tracePt t="9581" x="6616700" y="1492250"/>
          <p14:tracePt t="9594" x="6572250" y="1511300"/>
          <p14:tracePt t="9610" x="6521450" y="1543050"/>
          <p14:tracePt t="9626" x="6470650" y="1562100"/>
          <p14:tracePt t="9643" x="6388100" y="1600200"/>
          <p14:tracePt t="9660" x="6343650" y="1619250"/>
          <p14:tracePt t="9676" x="6299200" y="1638300"/>
          <p14:tracePt t="9694" x="6261100" y="1663700"/>
          <p14:tracePt t="9711" x="6248400" y="1670050"/>
          <p14:tracePt t="9735" x="6242050" y="1676400"/>
          <p14:tracePt t="9749" x="6229350" y="1682750"/>
          <p14:tracePt t="9759" x="6229350" y="1689100"/>
          <p14:tracePt t="9776" x="6223000" y="1689100"/>
          <p14:tracePt t="9793" x="6216650" y="1701800"/>
          <p14:tracePt t="9809" x="6203950" y="1708150"/>
          <p14:tracePt t="9826" x="6172200" y="1727200"/>
          <p14:tracePt t="9843" x="6159500" y="1746250"/>
          <p14:tracePt t="9859" x="6146800" y="1752600"/>
          <p14:tracePt t="9929" x="6140450" y="1758950"/>
          <p14:tracePt t="9937" x="6127750" y="1765300"/>
          <p14:tracePt t="9946" x="6115050" y="1771650"/>
          <p14:tracePt t="9960" x="6083300" y="1790700"/>
          <p14:tracePt t="9977" x="6013450" y="1828800"/>
          <p14:tracePt t="9993" x="5988050" y="1841500"/>
          <p14:tracePt t="10010" x="5981700" y="1841500"/>
          <p14:tracePt t="10324" x="0" y="0"/>
        </p14:tracePtLst>
        <p14:tracePtLst>
          <p14:tracePt t="18508" x="7442200" y="2736850"/>
          <p14:tracePt t="18624" x="7435850" y="2736850"/>
          <p14:tracePt t="18633" x="7429500" y="2736850"/>
          <p14:tracePt t="18637" x="7423150" y="2749550"/>
          <p14:tracePt t="18646" x="7410450" y="2749550"/>
          <p14:tracePt t="18663" x="7378700" y="2768600"/>
          <p14:tracePt t="18680" x="7353300" y="2781300"/>
          <p14:tracePt t="18697" x="7327900" y="2787650"/>
          <p14:tracePt t="18713" x="7315200" y="2787650"/>
          <p14:tracePt t="19610" x="0" y="0"/>
        </p14:tracePtLst>
        <p14:tracePtLst>
          <p14:tracePt t="20551" x="7410450" y="3181350"/>
          <p14:tracePt t="20947" x="7404100" y="3181350"/>
          <p14:tracePt t="20955" x="7372350" y="3162300"/>
          <p14:tracePt t="20963" x="7334250" y="3130550"/>
          <p14:tracePt t="20979" x="7321550" y="3117850"/>
          <p14:tracePt t="21001" x="7315200" y="3117850"/>
          <p14:tracePt t="21077" x="7308850" y="3117850"/>
          <p14:tracePt t="21108" x="7308850" y="3124200"/>
          <p14:tracePt t="21117" x="7302500" y="3124200"/>
          <p14:tracePt t="21149" x="7302500" y="3130550"/>
          <p14:tracePt t="21155" x="7296150" y="3130550"/>
          <p14:tracePt t="21878" x="0" y="0"/>
        </p14:tracePtLst>
        <p14:tracePtLst>
          <p14:tracePt t="27408" x="8140700" y="3600450"/>
          <p14:tracePt t="29123" x="8140700" y="3606800"/>
          <p14:tracePt t="29147" x="8134350" y="3606800"/>
          <p14:tracePt t="29155" x="8134350" y="3613150"/>
          <p14:tracePt t="29241" x="8128000" y="3613150"/>
          <p14:tracePt t="29255" x="8128000" y="3619500"/>
          <p14:tracePt t="29278" x="8121650" y="3619500"/>
          <p14:tracePt t="29332" x="8115300" y="3625850"/>
          <p14:tracePt t="29442" x="8115300" y="3632200"/>
          <p14:tracePt t="29459" x="8108950" y="3632200"/>
          <p14:tracePt t="29481" x="8108950" y="3638550"/>
          <p14:tracePt t="29496" x="8102600" y="3638550"/>
          <p14:tracePt t="29534" x="8096250" y="3638550"/>
          <p14:tracePt t="29550" x="8096250" y="3644900"/>
          <p14:tracePt t="29651" x="8089900" y="3644900"/>
          <p14:tracePt t="29658" x="8083550" y="3644900"/>
          <p14:tracePt t="30924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tebook Paper Background - PowerPoint Backgrounds for ...">
            <a:extLst>
              <a:ext uri="{FF2B5EF4-FFF2-40B4-BE49-F238E27FC236}">
                <a16:creationId xmlns:a16="http://schemas.microsoft.com/office/drawing/2014/main" id="{A2EF074E-C580-4688-824B-275AD3D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" y="234315"/>
            <a:ext cx="851916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01635-AE49-4174-A368-E23C4161C32C}"/>
              </a:ext>
            </a:extLst>
          </p:cNvPr>
          <p:cNvSpPr txBox="1"/>
          <p:nvPr/>
        </p:nvSpPr>
        <p:spPr>
          <a:xfrm>
            <a:off x="1029693" y="126558"/>
            <a:ext cx="71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Sample: field notes specific for a resistivity survey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2FB49-D2D8-45AC-A3F7-FB9D21CDFB68}"/>
              </a:ext>
            </a:extLst>
          </p:cNvPr>
          <p:cNvGrpSpPr/>
          <p:nvPr/>
        </p:nvGrpSpPr>
        <p:grpSpPr>
          <a:xfrm>
            <a:off x="1029694" y="776397"/>
            <a:ext cx="5650726" cy="3256684"/>
            <a:chOff x="1061499" y="1367624"/>
            <a:chExt cx="5650726" cy="32566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6C5B38-1F8C-42A0-BE72-8E3D6645C4D3}"/>
                </a:ext>
              </a:extLst>
            </p:cNvPr>
            <p:cNvSpPr/>
            <p:nvPr/>
          </p:nvSpPr>
          <p:spPr>
            <a:xfrm>
              <a:off x="1598212" y="1367624"/>
              <a:ext cx="3919993" cy="3188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5950C-6180-4E95-874D-1EACA014E5D1}"/>
                </a:ext>
              </a:extLst>
            </p:cNvPr>
            <p:cNvCxnSpPr/>
            <p:nvPr/>
          </p:nvCxnSpPr>
          <p:spPr>
            <a:xfrm flipV="1">
              <a:off x="2329732" y="1757238"/>
              <a:ext cx="1017767" cy="254441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04765-94D2-4762-890C-929AA9DE7D90}"/>
                </a:ext>
              </a:extLst>
            </p:cNvPr>
            <p:cNvSpPr txBox="1"/>
            <p:nvPr/>
          </p:nvSpPr>
          <p:spPr>
            <a:xfrm>
              <a:off x="2329732" y="4098275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Ink Free" panose="03080402000500000000" pitchFamily="66" charset="0"/>
                </a:rPr>
                <a:t>Start</a:t>
              </a:r>
              <a:r>
                <a:rPr lang="en-US" sz="1600" dirty="0">
                  <a:latin typeface="Ink Free" panose="03080402000500000000" pitchFamily="66" charset="0"/>
                </a:rPr>
                <a:t>=0m on tape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6D70D-9B10-4BD2-B59C-6A0382427CBC}"/>
                </a:ext>
              </a:extLst>
            </p:cNvPr>
            <p:cNvSpPr txBox="1"/>
            <p:nvPr/>
          </p:nvSpPr>
          <p:spPr>
            <a:xfrm>
              <a:off x="3323644" y="1622065"/>
              <a:ext cx="20514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Ink Free" panose="03080402000500000000" pitchFamily="66" charset="0"/>
                </a:rPr>
                <a:t>End</a:t>
              </a:r>
              <a:r>
                <a:rPr lang="en-US" sz="1600" dirty="0">
                  <a:latin typeface="Ink Free" panose="03080402000500000000" pitchFamily="66" charset="0"/>
                </a:rPr>
                <a:t> = 165 m on tape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0E3A5-95A2-425D-8018-BAEC9AA235A5}"/>
                </a:ext>
              </a:extLst>
            </p:cNvPr>
            <p:cNvSpPr txBox="1"/>
            <p:nvPr/>
          </p:nvSpPr>
          <p:spPr>
            <a:xfrm>
              <a:off x="2421171" y="1367624"/>
              <a:ext cx="75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hillside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B28F2-2E25-4834-B1CD-181293D96009}"/>
                </a:ext>
              </a:extLst>
            </p:cNvPr>
            <p:cNvSpPr txBox="1"/>
            <p:nvPr/>
          </p:nvSpPr>
          <p:spPr>
            <a:xfrm>
              <a:off x="1061499" y="4285754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Car parked here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A3362F-6D7C-41D3-94D7-B6468D467003}"/>
                </a:ext>
              </a:extLst>
            </p:cNvPr>
            <p:cNvCxnSpPr/>
            <p:nvPr/>
          </p:nvCxnSpPr>
          <p:spPr>
            <a:xfrm flipV="1">
              <a:off x="1765189" y="1757238"/>
              <a:ext cx="0" cy="58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F513-8844-486A-B8F9-40C7FD5F6E9F}"/>
                </a:ext>
              </a:extLst>
            </p:cNvPr>
            <p:cNvSpPr txBox="1"/>
            <p:nvPr/>
          </p:nvSpPr>
          <p:spPr>
            <a:xfrm>
              <a:off x="1582313" y="1469937"/>
              <a:ext cx="335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92DB73-7DBB-4168-BB7C-CC0A6ED154AD}"/>
                </a:ext>
              </a:extLst>
            </p:cNvPr>
            <p:cNvSpPr txBox="1"/>
            <p:nvPr/>
          </p:nvSpPr>
          <p:spPr>
            <a:xfrm>
              <a:off x="2655734" y="3242578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52 m – </a:t>
              </a:r>
              <a:r>
                <a:rPr lang="en-US" sz="1200" dirty="0">
                  <a:latin typeface="Ink Free" panose="03080402000500000000" pitchFamily="66" charset="0"/>
                </a:rPr>
                <a:t>depression 3 m wide, 1 m deep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202CC-C131-4EE1-A9D7-419377EA7C80}"/>
                </a:ext>
              </a:extLst>
            </p:cNvPr>
            <p:cNvSpPr txBox="1"/>
            <p:nvPr/>
          </p:nvSpPr>
          <p:spPr>
            <a:xfrm>
              <a:off x="3014868" y="2386881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113 m – </a:t>
              </a:r>
              <a:r>
                <a:rPr lang="en-US" sz="1200" dirty="0">
                  <a:latin typeface="Ink Free" panose="03080402000500000000" pitchFamily="66" charset="0"/>
                </a:rPr>
                <a:t>grass ends, gravel to north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1CDD3D-FD80-462D-ABEE-017201588A07}"/>
              </a:ext>
            </a:extLst>
          </p:cNvPr>
          <p:cNvSpPr txBox="1"/>
          <p:nvPr/>
        </p:nvSpPr>
        <p:spPr>
          <a:xfrm>
            <a:off x="6007874" y="679490"/>
            <a:ext cx="275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Electrode 1 at x = 0m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56 at x = 165m </a:t>
            </a:r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(to northeast)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spacing = 3m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Start (electrode 1)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296892.6m 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4786704.5 m N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Elevation 1948 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UTM zone 12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Read with hand-held GPS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WGS84 datum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Azimuth of line N22°E</a:t>
            </a:r>
          </a:p>
          <a:p>
            <a:r>
              <a:rPr lang="en-US" sz="1400" dirty="0">
                <a:solidFill>
                  <a:srgbClr val="FF0000"/>
                </a:solidFill>
                <a:latin typeface="Ink Free" panose="03080402000500000000" pitchFamily="66" charset="0"/>
              </a:rPr>
              <a:t>(line runs SW to NE)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Heading gently uphill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End estimated 5 m higher than start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895-1E78-4488-8633-1794BA6E2B9E}"/>
              </a:ext>
            </a:extLst>
          </p:cNvPr>
          <p:cNvSpPr txBox="1"/>
          <p:nvPr/>
        </p:nvSpPr>
        <p:spPr>
          <a:xfrm>
            <a:off x="1029693" y="4109703"/>
            <a:ext cx="69732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Didn’t get end position because GPS batteries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23 and 24 wouldn’t work, even after repeated cable &amp; connection checks</a:t>
            </a:r>
          </a:p>
          <a:p>
            <a:r>
              <a:rPr lang="en-US" dirty="0">
                <a:latin typeface="Ink Free" panose="03080402000500000000" pitchFamily="66" charset="0"/>
              </a:rPr>
              <a:t>Timing: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Batteries on 10:02 a.m. (12. 63V) </a:t>
            </a:r>
            <a:r>
              <a:rPr lang="en-US" sz="1600" dirty="0">
                <a:latin typeface="Ink Free" panose="03080402000500000000" pitchFamily="66" charset="0"/>
                <a:sym typeface="Wingdings" panose="05000000000000000000" pitchFamily="2" charset="2"/>
              </a:rPr>
              <a:t> Batteries off 11:35 a.m.  (12.07 V)</a:t>
            </a:r>
            <a:endParaRPr lang="en-US" sz="16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watered 10:02-10:25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Survey started 10:32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r>
              <a:rPr lang="en-US" sz="1600" dirty="0">
                <a:latin typeface="Ink Free" panose="03080402000500000000" pitchFamily="66" charset="0"/>
              </a:rPr>
              <a:t> finished 11:15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endParaRPr lang="en-US" sz="1600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Dipole-dipole geometry, file name </a:t>
            </a:r>
            <a:r>
              <a:rPr lang="en-US" sz="1600" u="sng" dirty="0" err="1">
                <a:latin typeface="Ink Free" panose="03080402000500000000" pitchFamily="66" charset="0"/>
              </a:rPr>
              <a:t>sampledd</a:t>
            </a:r>
            <a:r>
              <a:rPr lang="en-US" sz="1600" dirty="0"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81D711-CC10-47CF-88DA-D65947B46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15"/>
    </mc:Choice>
    <mc:Fallback xmlns="">
      <p:transition spd="slow" advTm="4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5861" x="2520950" y="3822700"/>
          <p14:tracePt t="26039" x="2527300" y="3822700"/>
          <p14:tracePt t="26048" x="2533650" y="3822700"/>
          <p14:tracePt t="26057" x="2546350" y="3822700"/>
          <p14:tracePt t="26074" x="2559050" y="3822700"/>
          <p14:tracePt t="26091" x="2571750" y="3835400"/>
          <p14:tracePt t="26108" x="2590800" y="3841750"/>
          <p14:tracePt t="26125" x="2603500" y="3848100"/>
          <p14:tracePt t="26141" x="2622550" y="3848100"/>
          <p14:tracePt t="26168" x="2692400" y="3848100"/>
          <p14:tracePt t="26171" x="2736850" y="3848100"/>
          <p14:tracePt t="26185" x="2774950" y="3848100"/>
          <p14:tracePt t="26202" x="2838450" y="3848100"/>
          <p14:tracePt t="26219" x="2940050" y="3854450"/>
          <p14:tracePt t="26235" x="2971800" y="3854450"/>
          <p14:tracePt t="26253" x="2978150" y="3854450"/>
          <p14:tracePt t="26358" x="2997200" y="3841750"/>
          <p14:tracePt t="26366" x="3028950" y="3822700"/>
          <p14:tracePt t="26374" x="3079750" y="3771900"/>
          <p14:tracePt t="26385" x="3098800" y="3746500"/>
          <p14:tracePt t="26402" x="3124200" y="3714750"/>
          <p14:tracePt t="26419" x="3136900" y="3702050"/>
          <p14:tracePt t="26422" x="3143250" y="3695700"/>
          <p14:tracePt t="26435" x="3149600" y="3676650"/>
          <p14:tracePt t="26453" x="3162300" y="3651250"/>
          <p14:tracePt t="26469" x="3168650" y="3625850"/>
          <p14:tracePt t="26486" x="3168650" y="3581400"/>
          <p14:tracePt t="26489" x="3168650" y="3562350"/>
          <p14:tracePt t="26502" x="3168650" y="3543300"/>
          <p14:tracePt t="26519" x="3168650" y="3517900"/>
          <p14:tracePt t="26536" x="3162300" y="3511550"/>
          <p14:tracePt t="26552" x="3162300" y="3505200"/>
          <p14:tracePt t="26646" x="3155950" y="3505200"/>
          <p14:tracePt t="26654" x="3136900" y="3492500"/>
          <p14:tracePt t="26662" x="3098800" y="3467100"/>
          <p14:tracePt t="26670" x="3060700" y="3441700"/>
          <p14:tracePt t="26686" x="2965450" y="3390900"/>
          <p14:tracePt t="26703" x="2851150" y="3371850"/>
          <p14:tracePt t="26719" x="2755900" y="3359150"/>
          <p14:tracePt t="26736" x="2673350" y="3346450"/>
          <p14:tracePt t="26753" x="2628900" y="3340100"/>
          <p14:tracePt t="26840" x="2622550" y="3340100"/>
          <p14:tracePt t="26848" x="2603500" y="3352800"/>
          <p14:tracePt t="26856" x="2565400" y="3378200"/>
          <p14:tracePt t="26869" x="2514600" y="3397250"/>
          <p14:tracePt t="26886" x="2387600" y="3460750"/>
          <p14:tracePt t="26902" x="2324100" y="3479800"/>
          <p14:tracePt t="26919" x="2273300" y="3492500"/>
          <p14:tracePt t="26936" x="2273300" y="3498850"/>
          <p14:tracePt t="26964" x="2266950" y="3505200"/>
          <p14:tracePt t="26972" x="2260600" y="3517900"/>
          <p14:tracePt t="26986" x="2235200" y="3543300"/>
          <p14:tracePt t="27003" x="2190750" y="3606800"/>
          <p14:tracePt t="27019" x="2159000" y="3638550"/>
          <p14:tracePt t="27036" x="2133600" y="3663950"/>
          <p14:tracePt t="27135" x="2133600" y="3683000"/>
          <p14:tracePt t="27145" x="2139950" y="3714750"/>
          <p14:tracePt t="27153" x="2159000" y="3765550"/>
          <p14:tracePt t="27170" x="2216150" y="3860800"/>
          <p14:tracePt t="27187" x="2279650" y="3943350"/>
          <p14:tracePt t="27189" x="2311400" y="3962400"/>
          <p14:tracePt t="27203" x="2330450" y="3987800"/>
          <p14:tracePt t="27220" x="2381250" y="4013200"/>
          <p14:tracePt t="27271" x="2387600" y="4013200"/>
          <p14:tracePt t="27273" x="2406650" y="4013200"/>
          <p14:tracePt t="27286" x="2444750" y="4006850"/>
          <p14:tracePt t="27303" x="2609850" y="3962400"/>
          <p14:tracePt t="27320" x="2908300" y="3911600"/>
          <p14:tracePt t="27322" x="3067050" y="3905250"/>
          <p14:tracePt t="27337" x="3302000" y="3905250"/>
          <p14:tracePt t="27353" x="3416300" y="3905250"/>
          <p14:tracePt t="29557" x="0" y="0"/>
        </p14:tracePtLst>
        <p14:tracePtLst>
          <p14:tracePt t="30517" x="3829050" y="1358900"/>
          <p14:tracePt t="30622" x="3829050" y="1339850"/>
          <p14:tracePt t="30629" x="3835400" y="1327150"/>
          <p14:tracePt t="30646" x="3835400" y="1314450"/>
          <p14:tracePt t="30657" x="3841750" y="1295400"/>
          <p14:tracePt t="30673" x="3848100" y="1270000"/>
          <p14:tracePt t="30679" x="3854450" y="1257300"/>
          <p14:tracePt t="30690" x="3867150" y="1225550"/>
          <p14:tracePt t="30709" x="3873500" y="1193800"/>
          <p14:tracePt t="30739" x="3886200" y="1149350"/>
          <p14:tracePt t="30773" x="3886200" y="1123950"/>
          <p14:tracePt t="30807" x="3886200" y="1111250"/>
          <p14:tracePt t="30823" x="3886200" y="1104900"/>
          <p14:tracePt t="30840" x="3886200" y="1092200"/>
          <p14:tracePt t="30856" x="3879850" y="1085850"/>
          <p14:tracePt t="30873" x="3873500" y="1066800"/>
          <p14:tracePt t="30890" x="3860800" y="1047750"/>
          <p14:tracePt t="30907" x="3854450" y="1022350"/>
          <p14:tracePt t="30909" x="3841750" y="1009650"/>
          <p14:tracePt t="30923" x="3822700" y="984250"/>
          <p14:tracePt t="30940" x="3803650" y="958850"/>
          <p14:tracePt t="30957" x="3784600" y="946150"/>
          <p14:tracePt t="30973" x="3784600" y="939800"/>
          <p14:tracePt t="31041" x="3778250" y="939800"/>
          <p14:tracePt t="31055" x="3765550" y="946150"/>
          <p14:tracePt t="31063" x="3759200" y="952500"/>
          <p14:tracePt t="31073" x="3746500" y="952500"/>
          <p14:tracePt t="31090" x="3740150" y="958850"/>
          <p14:tracePt t="31106" x="3733800" y="958850"/>
          <p14:tracePt t="31195" x="3727450" y="958850"/>
          <p14:tracePt t="31206" x="3721100" y="958850"/>
          <p14:tracePt t="31215" x="3695700" y="965200"/>
          <p14:tracePt t="31223" x="3670300" y="965200"/>
          <p14:tracePt t="31241" x="3594100" y="984250"/>
          <p14:tracePt t="31257" x="3549650" y="984250"/>
          <p14:tracePt t="31274" x="3511550" y="984250"/>
          <p14:tracePt t="31290" x="3498850" y="984250"/>
          <p14:tracePt t="31360" x="3486150" y="990600"/>
          <p14:tracePt t="31369" x="3467100" y="1003300"/>
          <p14:tracePt t="31375" x="3435350" y="1016000"/>
          <p14:tracePt t="31391" x="3340100" y="1066800"/>
          <p14:tracePt t="31407" x="3276600" y="1092200"/>
          <p14:tracePt t="31424" x="3257550" y="1117600"/>
          <p14:tracePt t="31440" x="3251200" y="1123950"/>
          <p14:tracePt t="31469" x="3251200" y="1130300"/>
          <p14:tracePt t="31475" x="3244850" y="1143000"/>
          <p14:tracePt t="31490" x="3238500" y="1181100"/>
          <p14:tracePt t="31507" x="3232150" y="1219200"/>
          <p14:tracePt t="31524" x="3232150" y="1238250"/>
          <p14:tracePt t="31540" x="3225800" y="1263650"/>
          <p14:tracePt t="31557" x="3219450" y="1289050"/>
          <p14:tracePt t="31575" x="3219450" y="1320800"/>
          <p14:tracePt t="31590" x="3219450" y="1339850"/>
          <p14:tracePt t="31607" x="3219450" y="1358900"/>
          <p14:tracePt t="31624" x="3213100" y="1371600"/>
          <p14:tracePt t="31642" x="3213100" y="1403350"/>
          <p14:tracePt t="31645" x="3213100" y="1422400"/>
          <p14:tracePt t="31657" x="3213100" y="1441450"/>
          <p14:tracePt t="31674" x="3225800" y="1498600"/>
          <p14:tracePt t="31690" x="3238500" y="1568450"/>
          <p14:tracePt t="31707" x="3302000" y="1676400"/>
          <p14:tracePt t="31724" x="3359150" y="1727200"/>
          <p14:tracePt t="31741" x="3390900" y="1746250"/>
          <p14:tracePt t="31757" x="3416300" y="1758950"/>
          <p14:tracePt t="31774" x="3435350" y="1758950"/>
          <p14:tracePt t="31791" x="3467100" y="1758950"/>
          <p14:tracePt t="31807" x="3543300" y="1758950"/>
          <p14:tracePt t="31810" x="3606800" y="1746250"/>
          <p14:tracePt t="31824" x="3829050" y="1708150"/>
          <p14:tracePt t="31841" x="4006850" y="1670050"/>
          <p14:tracePt t="31858" x="4159250" y="1657350"/>
          <p14:tracePt t="31874" x="4248150" y="1644650"/>
          <p14:tracePt t="31891" x="4260850" y="1644650"/>
          <p14:tracePt t="32222" x="0" y="0"/>
        </p14:tracePtLst>
        <p14:tracePtLst>
          <p14:tracePt t="34178" x="7962900" y="1244600"/>
          <p14:tracePt t="34388" x="7969250" y="1244600"/>
          <p14:tracePt t="34396" x="7975600" y="1244600"/>
          <p14:tracePt t="34406" x="7981950" y="1244600"/>
          <p14:tracePt t="34422" x="8001000" y="1244600"/>
          <p14:tracePt t="34439" x="8007350" y="1244600"/>
          <p14:tracePt t="34441" x="8007350" y="1238250"/>
          <p14:tracePt t="34455" x="8013700" y="1238250"/>
          <p14:tracePt t="34472" x="8039100" y="1238250"/>
          <p14:tracePt t="34505" x="8115300" y="1219200"/>
          <p14:tracePt t="34522" x="8166100" y="1212850"/>
          <p14:tracePt t="34543" x="8216900" y="1206500"/>
          <p14:tracePt t="34561" x="8235950" y="1206500"/>
          <p14:tracePt t="34578" x="8242300" y="1200150"/>
          <p14:tracePt t="34714" x="8248650" y="1200150"/>
          <p14:tracePt t="34721" x="8255000" y="1200150"/>
          <p14:tracePt t="34853" x="8248650" y="1212850"/>
          <p14:tracePt t="34861" x="8229600" y="1219200"/>
          <p14:tracePt t="34866" x="8223250" y="1231900"/>
          <p14:tracePt t="34877" x="8210550" y="1238250"/>
          <p14:tracePt t="34894" x="8166100" y="1263650"/>
          <p14:tracePt t="34910" x="8083550" y="1289050"/>
          <p14:tracePt t="34927" x="7962900" y="1308100"/>
          <p14:tracePt t="34944" x="7727950" y="1320800"/>
          <p14:tracePt t="34961" x="7524750" y="1320800"/>
          <p14:tracePt t="34977" x="7435850" y="1320800"/>
          <p14:tracePt t="34994" x="7378700" y="1320800"/>
          <p14:tracePt t="35011" x="7334250" y="1320800"/>
          <p14:tracePt t="35027" x="7239000" y="1301750"/>
          <p14:tracePt t="35044" x="7118350" y="1263650"/>
          <p14:tracePt t="35061" x="6908800" y="1219200"/>
          <p14:tracePt t="35078" x="6851650" y="1219200"/>
          <p14:tracePt t="35094" x="6807200" y="1219200"/>
          <p14:tracePt t="35111" x="6769100" y="1219200"/>
          <p14:tracePt t="35127" x="6737350" y="1238250"/>
          <p14:tracePt t="35144" x="6705600" y="1257300"/>
          <p14:tracePt t="35162" x="6629400" y="1320800"/>
          <p14:tracePt t="35177" x="6584950" y="1358900"/>
          <p14:tracePt t="35195" x="6527800" y="1403350"/>
          <p14:tracePt t="35211" x="6489700" y="1428750"/>
          <p14:tracePt t="35229" x="6419850" y="1460500"/>
          <p14:tracePt t="35244" x="6337300" y="1492250"/>
          <p14:tracePt t="35264" x="6254750" y="1504950"/>
          <p14:tracePt t="35271" x="6242050" y="1511300"/>
          <p14:tracePt t="35296" x="6229350" y="1511300"/>
          <p14:tracePt t="35639" x="6235700" y="1511300"/>
          <p14:tracePt t="35646" x="6235700" y="1504950"/>
          <p14:tracePt t="35660" x="6242050" y="1504950"/>
          <p14:tracePt t="35684" x="6248400" y="1504950"/>
          <p14:tracePt t="35693" x="6248400" y="1498600"/>
          <p14:tracePt t="35707" x="6254750" y="1498600"/>
          <p14:tracePt t="35724" x="6261100" y="1492250"/>
          <p14:tracePt t="35731" x="6273800" y="1485900"/>
          <p14:tracePt t="35745" x="6305550" y="1479550"/>
          <p14:tracePt t="35762" x="6375400" y="1473200"/>
          <p14:tracePt t="35778" x="6483350" y="1473200"/>
          <p14:tracePt t="35795" x="6572250" y="1473200"/>
          <p14:tracePt t="35812" x="6635750" y="1473200"/>
          <p14:tracePt t="35828" x="6667500" y="1460500"/>
          <p14:tracePt t="35845" x="6680200" y="1460500"/>
          <p14:tracePt t="35987" x="6686550" y="1460500"/>
          <p14:tracePt t="35994" x="6711950" y="1454150"/>
          <p14:tracePt t="36001" x="6737350" y="1447800"/>
          <p14:tracePt t="36012" x="6775450" y="1441450"/>
          <p14:tracePt t="36028" x="6851650" y="1435100"/>
          <p14:tracePt t="36045" x="6896100" y="1428750"/>
          <p14:tracePt t="36062" x="6908800" y="1428750"/>
          <p14:tracePt t="36507" x="0" y="0"/>
        </p14:tracePtLst>
        <p14:tracePtLst>
          <p14:tracePt t="38146" x="6115050" y="3968750"/>
          <p14:tracePt t="38369" x="6121400" y="3968750"/>
          <p14:tracePt t="38385" x="6121400" y="3962400"/>
          <p14:tracePt t="38402" x="6127750" y="3962400"/>
          <p14:tracePt t="38417" x="6140450" y="3962400"/>
          <p14:tracePt t="38432" x="6165850" y="3956050"/>
          <p14:tracePt t="38439" x="6178550" y="3956050"/>
          <p14:tracePt t="38455" x="6229350" y="3949700"/>
          <p14:tracePt t="38472" x="6299200" y="3943350"/>
          <p14:tracePt t="38488" x="6375400" y="3943350"/>
          <p14:tracePt t="38515" x="6470650" y="3930650"/>
          <p14:tracePt t="38517" x="6489700" y="3924300"/>
          <p14:tracePt t="38531" x="6508750" y="3917950"/>
          <p14:tracePt t="38547" x="6553200" y="3905250"/>
          <p14:tracePt t="38564" x="6578600" y="3898900"/>
          <p14:tracePt t="38581" x="6584950" y="3892550"/>
          <p14:tracePt t="38598" x="6604000" y="3892550"/>
          <p14:tracePt t="38614" x="6642100" y="3892550"/>
          <p14:tracePt t="38631" x="6692900" y="3886200"/>
          <p14:tracePt t="38633" x="6711950" y="3886200"/>
          <p14:tracePt t="38648" x="6737350" y="3886200"/>
          <p14:tracePt t="38665" x="6781800" y="3886200"/>
          <p14:tracePt t="38681" x="6800850" y="3886200"/>
          <p14:tracePt t="38698" x="6826250" y="3892550"/>
          <p14:tracePt t="38714" x="6838950" y="3892550"/>
          <p14:tracePt t="38782" x="6845300" y="3892550"/>
          <p14:tracePt t="38789" x="6858000" y="3892550"/>
          <p14:tracePt t="38798" x="6896100" y="3898900"/>
          <p14:tracePt t="38815" x="6978650" y="3911600"/>
          <p14:tracePt t="38831" x="7054850" y="3930650"/>
          <p14:tracePt t="38848" x="7099300" y="3937000"/>
          <p14:tracePt t="38864" x="7124700" y="3937000"/>
          <p14:tracePt t="39031" x="7137400" y="3937000"/>
          <p14:tracePt t="39037" x="7162800" y="3937000"/>
          <p14:tracePt t="39047" x="7207250" y="3937000"/>
          <p14:tracePt t="39064" x="7296150" y="3930650"/>
          <p14:tracePt t="39081" x="7340600" y="3924300"/>
          <p14:tracePt t="39098" x="7378700" y="3924300"/>
          <p14:tracePt t="39178" x="7378700" y="3917950"/>
          <p14:tracePt t="39186" x="7385050" y="3917950"/>
          <p14:tracePt t="39198" x="7423150" y="3917950"/>
          <p14:tracePt t="39215" x="7531100" y="3905250"/>
          <p14:tracePt t="39231" x="7556500" y="3898900"/>
          <p14:tracePt t="39249" x="7569200" y="3898900"/>
          <p14:tracePt t="39349" x="7581900" y="3898900"/>
          <p14:tracePt t="39356" x="7620000" y="3892550"/>
          <p14:tracePt t="39365" x="7645400" y="3892550"/>
          <p14:tracePt t="39381" x="7683500" y="3886200"/>
          <p14:tracePt t="39398" x="7689850" y="3886200"/>
          <p14:tracePt t="39566" x="7696200" y="3886200"/>
          <p14:tracePt t="40009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tebook Paper Background - PowerPoint Backgrounds for ...">
            <a:extLst>
              <a:ext uri="{FF2B5EF4-FFF2-40B4-BE49-F238E27FC236}">
                <a16:creationId xmlns:a16="http://schemas.microsoft.com/office/drawing/2014/main" id="{A2EF074E-C580-4688-824B-275AD3D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" y="234315"/>
            <a:ext cx="851916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01635-AE49-4174-A368-E23C4161C32C}"/>
              </a:ext>
            </a:extLst>
          </p:cNvPr>
          <p:cNvSpPr txBox="1"/>
          <p:nvPr/>
        </p:nvSpPr>
        <p:spPr>
          <a:xfrm>
            <a:off x="1029693" y="126558"/>
            <a:ext cx="71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Sample: field notes specific for a resistivity survey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2FB49-D2D8-45AC-A3F7-FB9D21CDFB68}"/>
              </a:ext>
            </a:extLst>
          </p:cNvPr>
          <p:cNvGrpSpPr/>
          <p:nvPr/>
        </p:nvGrpSpPr>
        <p:grpSpPr>
          <a:xfrm>
            <a:off x="1029694" y="776397"/>
            <a:ext cx="5650726" cy="3256684"/>
            <a:chOff x="1061499" y="1367624"/>
            <a:chExt cx="5650726" cy="32566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6C5B38-1F8C-42A0-BE72-8E3D6645C4D3}"/>
                </a:ext>
              </a:extLst>
            </p:cNvPr>
            <p:cNvSpPr/>
            <p:nvPr/>
          </p:nvSpPr>
          <p:spPr>
            <a:xfrm>
              <a:off x="1598212" y="1367624"/>
              <a:ext cx="3919993" cy="3188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5950C-6180-4E95-874D-1EACA014E5D1}"/>
                </a:ext>
              </a:extLst>
            </p:cNvPr>
            <p:cNvCxnSpPr/>
            <p:nvPr/>
          </p:nvCxnSpPr>
          <p:spPr>
            <a:xfrm flipV="1">
              <a:off x="2329732" y="1757238"/>
              <a:ext cx="1017767" cy="2544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04765-94D2-4762-890C-929AA9DE7D90}"/>
                </a:ext>
              </a:extLst>
            </p:cNvPr>
            <p:cNvSpPr txBox="1"/>
            <p:nvPr/>
          </p:nvSpPr>
          <p:spPr>
            <a:xfrm>
              <a:off x="2329732" y="4098275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Start=0m on tape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6D70D-9B10-4BD2-B59C-6A0382427CBC}"/>
                </a:ext>
              </a:extLst>
            </p:cNvPr>
            <p:cNvSpPr txBox="1"/>
            <p:nvPr/>
          </p:nvSpPr>
          <p:spPr>
            <a:xfrm>
              <a:off x="3323644" y="1622065"/>
              <a:ext cx="20514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End = 165 m on tape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0E3A5-95A2-425D-8018-BAEC9AA235A5}"/>
                </a:ext>
              </a:extLst>
            </p:cNvPr>
            <p:cNvSpPr txBox="1"/>
            <p:nvPr/>
          </p:nvSpPr>
          <p:spPr>
            <a:xfrm>
              <a:off x="2421171" y="1367624"/>
              <a:ext cx="75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hillside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B28F2-2E25-4834-B1CD-181293D96009}"/>
                </a:ext>
              </a:extLst>
            </p:cNvPr>
            <p:cNvSpPr txBox="1"/>
            <p:nvPr/>
          </p:nvSpPr>
          <p:spPr>
            <a:xfrm>
              <a:off x="1061499" y="4285754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Car parked here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A3362F-6D7C-41D3-94D7-B6468D467003}"/>
                </a:ext>
              </a:extLst>
            </p:cNvPr>
            <p:cNvCxnSpPr/>
            <p:nvPr/>
          </p:nvCxnSpPr>
          <p:spPr>
            <a:xfrm flipV="1">
              <a:off x="1765189" y="1757238"/>
              <a:ext cx="0" cy="58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F513-8844-486A-B8F9-40C7FD5F6E9F}"/>
                </a:ext>
              </a:extLst>
            </p:cNvPr>
            <p:cNvSpPr txBox="1"/>
            <p:nvPr/>
          </p:nvSpPr>
          <p:spPr>
            <a:xfrm>
              <a:off x="1582313" y="1469937"/>
              <a:ext cx="335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92DB73-7DBB-4168-BB7C-CC0A6ED154AD}"/>
                </a:ext>
              </a:extLst>
            </p:cNvPr>
            <p:cNvSpPr txBox="1"/>
            <p:nvPr/>
          </p:nvSpPr>
          <p:spPr>
            <a:xfrm>
              <a:off x="2655734" y="3242578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52 m – </a:t>
              </a:r>
              <a:r>
                <a:rPr lang="en-US" sz="1200" dirty="0">
                  <a:latin typeface="Ink Free" panose="03080402000500000000" pitchFamily="66" charset="0"/>
                </a:rPr>
                <a:t>depression 3 m wide, 1 m deep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202CC-C131-4EE1-A9D7-419377EA7C80}"/>
                </a:ext>
              </a:extLst>
            </p:cNvPr>
            <p:cNvSpPr txBox="1"/>
            <p:nvPr/>
          </p:nvSpPr>
          <p:spPr>
            <a:xfrm>
              <a:off x="3014868" y="2386881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113 m – </a:t>
              </a:r>
              <a:r>
                <a:rPr lang="en-US" sz="1200" dirty="0">
                  <a:latin typeface="Ink Free" panose="03080402000500000000" pitchFamily="66" charset="0"/>
                </a:rPr>
                <a:t>grass ends, gravel to north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1CDD3D-FD80-462D-ABEE-017201588A07}"/>
              </a:ext>
            </a:extLst>
          </p:cNvPr>
          <p:cNvSpPr txBox="1"/>
          <p:nvPr/>
        </p:nvSpPr>
        <p:spPr>
          <a:xfrm>
            <a:off x="6007874" y="679490"/>
            <a:ext cx="275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Electrode 1 at x = 0m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56 at x = 165m (to northeast)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spacing = 3m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Start (electrode 1)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296892.6m 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4786704.5 m N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Elevation 1948 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UTM zone 12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Read with hand-held GPS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WGS84 datum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Azimuth of line N22°E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(line runs SW to NE)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Heading gently uphill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End estimated 5 m higher than start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895-1E78-4488-8633-1794BA6E2B9E}"/>
              </a:ext>
            </a:extLst>
          </p:cNvPr>
          <p:cNvSpPr txBox="1"/>
          <p:nvPr/>
        </p:nvSpPr>
        <p:spPr>
          <a:xfrm>
            <a:off x="1029693" y="4109703"/>
            <a:ext cx="69732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Didn’t get end position because GPS batteries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23 and 24 wouldn’t work, even after repeated cable &amp; connection checks</a:t>
            </a:r>
          </a:p>
          <a:p>
            <a:r>
              <a:rPr lang="en-US" dirty="0">
                <a:latin typeface="Ink Free" panose="03080402000500000000" pitchFamily="66" charset="0"/>
              </a:rPr>
              <a:t>Timing: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Batteries on 10:02 a.m. (12. 63V) </a:t>
            </a:r>
            <a:r>
              <a:rPr lang="en-US" sz="1600" dirty="0">
                <a:latin typeface="Ink Free" panose="03080402000500000000" pitchFamily="66" charset="0"/>
                <a:sym typeface="Wingdings" panose="05000000000000000000" pitchFamily="2" charset="2"/>
              </a:rPr>
              <a:t> Batteries off 11:35 a.m.  (12.07 V)</a:t>
            </a:r>
            <a:endParaRPr lang="en-US" sz="16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watered 10:02-10:25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Survey started 10:32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r>
              <a:rPr lang="en-US" sz="1600" dirty="0">
                <a:latin typeface="Ink Free" panose="03080402000500000000" pitchFamily="66" charset="0"/>
              </a:rPr>
              <a:t> finished 11:15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endParaRPr lang="en-US" sz="1600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Dipole-dipole geometry, </a:t>
            </a:r>
            <a:r>
              <a:rPr lang="en-US" sz="1600" dirty="0">
                <a:latin typeface="Ink Free" panose="03080402000500000000" pitchFamily="66" charset="0"/>
              </a:rPr>
              <a:t>file name </a:t>
            </a:r>
            <a:r>
              <a:rPr lang="en-US" sz="1600" u="sng" dirty="0" err="1">
                <a:solidFill>
                  <a:srgbClr val="FF0000"/>
                </a:solidFill>
                <a:latin typeface="Ink Free" panose="03080402000500000000" pitchFamily="66" charset="0"/>
              </a:rPr>
              <a:t>sampledd</a:t>
            </a: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FEC545E-DC99-4FAA-8B6E-226EDA50E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0"/>
    </mc:Choice>
    <mc:Fallback xmlns="">
      <p:transition spd="slow" advTm="35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098" x="5175250" y="6648450"/>
          <p14:tracePt t="9539" x="5175250" y="6642100"/>
          <p14:tracePt t="9548" x="5175250" y="6623050"/>
          <p14:tracePt t="9555" x="5175250" y="6616700"/>
          <p14:tracePt t="9565" x="5175250" y="6610350"/>
          <p14:tracePt t="9582" x="5175250" y="6591300"/>
          <p14:tracePt t="9615" x="5175250" y="6572250"/>
          <p14:tracePt t="9632" x="5175250" y="6546850"/>
          <p14:tracePt t="9654" x="5168900" y="6515100"/>
          <p14:tracePt t="9670" x="5162550" y="6489700"/>
          <p14:tracePt t="9687" x="5162550" y="6477000"/>
          <p14:tracePt t="9703" x="5156200" y="6470650"/>
          <p14:tracePt t="9720" x="5156200" y="6464300"/>
          <p14:tracePt t="9737" x="5156200" y="6451600"/>
          <p14:tracePt t="9753" x="5149850" y="6438900"/>
          <p14:tracePt t="9770" x="5137150" y="6407150"/>
          <p14:tracePt t="9787" x="5124450" y="6375400"/>
          <p14:tracePt t="9804" x="5118100" y="6350000"/>
          <p14:tracePt t="9820" x="5105400" y="6324600"/>
          <p14:tracePt t="9837" x="5092700" y="6292850"/>
          <p14:tracePt t="9854" x="5073650" y="6267450"/>
          <p14:tracePt t="9870" x="5060950" y="6254750"/>
          <p14:tracePt t="9896" x="5054600" y="6254750"/>
          <p14:tracePt t="9997" x="5035550" y="6261100"/>
          <p14:tracePt t="10005" x="5003800" y="6273800"/>
          <p14:tracePt t="10014" x="4978400" y="6280150"/>
          <p14:tracePt t="10022" x="4953000" y="6286500"/>
          <p14:tracePt t="10037" x="4889500" y="6299200"/>
          <p14:tracePt t="10054" x="4806950" y="6318250"/>
          <p14:tracePt t="10070" x="4743450" y="6330950"/>
          <p14:tracePt t="10087" x="4705350" y="6337300"/>
          <p14:tracePt t="10090" x="4692650" y="6337300"/>
          <p14:tracePt t="10104" x="4679950" y="6337300"/>
          <p14:tracePt t="10200" x="4673600" y="6337300"/>
          <p14:tracePt t="10223" x="4660900" y="6343650"/>
          <p14:tracePt t="10231" x="4641850" y="6343650"/>
          <p14:tracePt t="10239" x="4622800" y="6343650"/>
          <p14:tracePt t="10255" x="4565650" y="6343650"/>
          <p14:tracePt t="10271" x="4495800" y="6356350"/>
          <p14:tracePt t="10287" x="4425950" y="6362700"/>
          <p14:tracePt t="10304" x="4349750" y="6375400"/>
          <p14:tracePt t="10321" x="4305300" y="6375400"/>
          <p14:tracePt t="10323" x="4279900" y="6381750"/>
          <p14:tracePt t="10338" x="4229100" y="6388100"/>
          <p14:tracePt t="10354" x="4191000" y="6388100"/>
          <p14:tracePt t="10371" x="4171950" y="6394450"/>
          <p14:tracePt t="10387" x="4165600" y="6394450"/>
          <p14:tracePt t="10471" x="4152900" y="6407150"/>
          <p14:tracePt t="10479" x="4133850" y="6419850"/>
          <p14:tracePt t="10487" x="4121150" y="6426200"/>
          <p14:tracePt t="10504" x="4095750" y="6451600"/>
          <p14:tracePt t="10521" x="4064000" y="6464300"/>
          <p14:tracePt t="10537" x="4051300" y="6477000"/>
          <p14:tracePt t="10554" x="4044950" y="6489700"/>
          <p14:tracePt t="10571" x="4044950" y="6496050"/>
          <p14:tracePt t="10587" x="4044950" y="6502400"/>
          <p14:tracePt t="10604" x="4044950" y="6521450"/>
          <p14:tracePt t="10621" x="4044950" y="6553200"/>
          <p14:tracePt t="10638" x="4044950" y="6572250"/>
          <p14:tracePt t="10654" x="4044950" y="6591300"/>
          <p14:tracePt t="10658" x="4044950" y="6597650"/>
          <p14:tracePt t="10673" x="4044950" y="6610350"/>
          <p14:tracePt t="10689" x="4044950" y="6623050"/>
          <p14:tracePt t="10705" x="4051300" y="6635750"/>
          <p14:tracePt t="10721" x="4064000" y="6661150"/>
          <p14:tracePt t="10738" x="4076700" y="6686550"/>
          <p14:tracePt t="10755" x="4089400" y="6705600"/>
          <p14:tracePt t="10772" x="4102100" y="6718300"/>
          <p14:tracePt t="10788" x="4102100" y="6724650"/>
          <p14:tracePt t="10805" x="4114800" y="6731000"/>
          <p14:tracePt t="10821" x="4133850" y="6750050"/>
          <p14:tracePt t="10838" x="4152900" y="6775450"/>
          <p14:tracePt t="10854" x="4184650" y="6794500"/>
          <p14:tracePt t="10871" x="4210050" y="6807200"/>
          <p14:tracePt t="10874" x="4229100" y="6813550"/>
          <p14:tracePt t="10888" x="4235450" y="6819900"/>
          <p14:tracePt t="10904" x="4254500" y="6826250"/>
          <p14:tracePt t="10921" x="4260850" y="6826250"/>
          <p14:tracePt t="10940" x="4273550" y="6832600"/>
          <p14:tracePt t="10955" x="4311650" y="6845300"/>
          <p14:tracePt t="10973" x="4368800" y="6851650"/>
          <p14:tracePt t="10975" x="4387850" y="6851650"/>
          <p14:tracePt t="10988" x="4406900" y="6851650"/>
          <p14:tracePt t="11004" x="4445000" y="6851650"/>
          <p14:tracePt t="11022" x="4502150" y="6851650"/>
          <p14:tracePt t="11038" x="4521200" y="6851650"/>
          <p14:tracePt t="11055" x="4527550" y="6851650"/>
          <p14:tracePt t="11071" x="4533900" y="6851650"/>
          <p14:tracePt t="11091" x="4546600" y="6851650"/>
          <p14:tracePt t="11105" x="4591050" y="6851650"/>
          <p14:tracePt t="11123" x="4622800" y="6851650"/>
          <p14:tracePt t="11138" x="4654550" y="6851650"/>
          <p14:tracePt t="11155" x="4686300" y="6851650"/>
          <p14:tracePt t="11171" x="4718050" y="6851650"/>
          <p14:tracePt t="11188" x="4743450" y="6851650"/>
          <p14:tracePt t="11205" x="4749800" y="6851650"/>
          <p14:tracePt t="11221" x="4756150" y="6851650"/>
          <p14:tracePt t="11238" x="4762500" y="6851650"/>
          <p14:tracePt t="11255" x="4775200" y="6851650"/>
          <p14:tracePt t="11271" x="4800600" y="6851650"/>
          <p14:tracePt t="11288" x="4838700" y="6851650"/>
          <p14:tracePt t="11305" x="4883150" y="6851650"/>
          <p14:tracePt t="11322" x="4914900" y="6851650"/>
          <p14:tracePt t="11338" x="4933950" y="6851650"/>
          <p14:tracePt t="11342" x="4940300" y="6851650"/>
          <p14:tracePt t="11355" x="4978400" y="6851650"/>
          <p14:tracePt t="11372" x="5035550" y="6845300"/>
          <p14:tracePt t="11388" x="5060950" y="6845300"/>
          <p14:tracePt t="11405" x="5086350" y="6845300"/>
          <p14:tracePt t="11408" x="5099050" y="6845300"/>
          <p14:tracePt t="11422" x="5105400" y="6845300"/>
          <p14:tracePt t="11438" x="5124450" y="6838950"/>
          <p14:tracePt t="11440" x="5130800" y="6838950"/>
          <p14:tracePt t="11456" x="5137150" y="6832600"/>
          <p14:tracePt t="11472" x="5156200" y="6832600"/>
          <p14:tracePt t="11489" x="5194300" y="6819900"/>
          <p14:tracePt t="11505" x="5219700" y="6813550"/>
          <p14:tracePt t="11522" x="5232400" y="6813550"/>
          <p14:tracePt t="11539" x="5264150" y="6800850"/>
          <p14:tracePt t="11543" x="5283200" y="6794500"/>
          <p14:tracePt t="11555" x="5302250" y="6794500"/>
          <p14:tracePt t="11572" x="5353050" y="6775450"/>
          <p14:tracePt t="11589" x="5397500" y="6762750"/>
          <p14:tracePt t="11605" x="5429250" y="6750050"/>
          <p14:tracePt t="11622" x="5454650" y="6731000"/>
          <p14:tracePt t="11639" x="5486400" y="6705600"/>
          <p14:tracePt t="11644" x="5499100" y="6692900"/>
          <p14:tracePt t="11655" x="5505450" y="6680200"/>
          <p14:tracePt t="11672" x="5511800" y="6654800"/>
          <p14:tracePt t="11688" x="5511800" y="6648450"/>
          <p14:tracePt t="11705" x="5511800" y="6635750"/>
          <p14:tracePt t="11722" x="5505450" y="6623050"/>
          <p14:tracePt t="11739" x="5505450" y="6616700"/>
          <p14:tracePt t="11759" x="5492750" y="6610350"/>
          <p14:tracePt t="11772" x="5480050" y="6597650"/>
          <p14:tracePt t="11789" x="5435600" y="6553200"/>
          <p14:tracePt t="11806" x="5321300" y="6438900"/>
          <p14:tracePt t="11822" x="5245100" y="6362700"/>
          <p14:tracePt t="11839" x="5168900" y="6311900"/>
          <p14:tracePt t="11856" x="5143500" y="6299200"/>
          <p14:tracePt t="11872" x="5137150" y="6299200"/>
          <p14:tracePt t="11899" x="5130800" y="6299200"/>
          <p14:tracePt t="11945" x="5118100" y="6299200"/>
          <p14:tracePt t="11963" x="5111750" y="6299200"/>
          <p14:tracePt t="11969" x="5105400" y="6299200"/>
          <p14:tracePt t="11977" x="5099050" y="6299200"/>
          <p14:tracePt t="11989" x="5086350" y="6299200"/>
          <p14:tracePt t="12005" x="5035550" y="6280150"/>
          <p14:tracePt t="12022" x="5016500" y="6280150"/>
          <p14:tracePt t="12039" x="5003800" y="6280150"/>
          <p14:tracePt t="12056" x="4965700" y="6280150"/>
          <p14:tracePt t="12073" x="4883150" y="6267450"/>
          <p14:tracePt t="12076" x="4838700" y="6261100"/>
          <p14:tracePt t="12089" x="4794250" y="6254750"/>
          <p14:tracePt t="12106" x="4724400" y="6242050"/>
          <p14:tracePt t="12111" x="4705350" y="6242050"/>
          <p14:tracePt t="12123" x="4667250" y="6242050"/>
          <p14:tracePt t="12139" x="4648200" y="6242050"/>
          <p14:tracePt t="12156" x="4641850" y="6242050"/>
          <p14:tracePt t="12217" x="4635500" y="6242050"/>
          <p14:tracePt t="12227" x="4616450" y="6242050"/>
          <p14:tracePt t="12234" x="4591050" y="6254750"/>
          <p14:tracePt t="12241" x="4565650" y="6267450"/>
          <p14:tracePt t="12256" x="4508500" y="6286500"/>
          <p14:tracePt t="12273" x="4425950" y="6299200"/>
          <p14:tracePt t="12289" x="4356100" y="6324600"/>
          <p14:tracePt t="12306" x="4298950" y="6337300"/>
          <p14:tracePt t="12323" x="4273550" y="6343650"/>
          <p14:tracePt t="12339" x="4273550" y="6350000"/>
          <p14:tracePt t="12357" x="4267200" y="6350000"/>
          <p14:tracePt t="12387" x="4260850" y="6356350"/>
          <p14:tracePt t="12395" x="4248150" y="6375400"/>
          <p14:tracePt t="12406" x="4222750" y="6394450"/>
          <p14:tracePt t="12424" x="4184650" y="6426200"/>
          <p14:tracePt t="12426" x="4184650" y="6432550"/>
          <p14:tracePt t="12440" x="4171950" y="6438900"/>
          <p14:tracePt t="12459" x="4140200" y="6470650"/>
          <p14:tracePt t="12473" x="4127500" y="6483350"/>
          <p14:tracePt t="12490" x="4121150" y="6496050"/>
          <p14:tracePt t="12506" x="4114800" y="6502400"/>
          <p14:tracePt t="12523" x="4108450" y="6515100"/>
          <p14:tracePt t="12539" x="4102100" y="6553200"/>
          <p14:tracePt t="12556" x="4102100" y="6572250"/>
          <p14:tracePt t="12573" x="4102100" y="6591300"/>
          <p14:tracePt t="12590" x="4102100" y="6610350"/>
          <p14:tracePt t="12607" x="4102100" y="6629400"/>
          <p14:tracePt t="12623" x="4114800" y="6648450"/>
          <p14:tracePt t="12640" x="4133850" y="6667500"/>
          <p14:tracePt t="12656" x="4171950" y="6699250"/>
          <p14:tracePt t="12658" x="4184650" y="6711950"/>
          <p14:tracePt t="12674" x="4216400" y="6737350"/>
          <p14:tracePt t="12690" x="4260850" y="6769100"/>
          <p14:tracePt t="12707" x="4292600" y="6788150"/>
          <p14:tracePt t="12723" x="4311650" y="6800850"/>
          <p14:tracePt t="12740" x="4349750" y="6819900"/>
          <p14:tracePt t="12757" x="4413250" y="6851650"/>
          <p14:tracePt t="12774" x="4514850" y="6851650"/>
          <p14:tracePt t="12790" x="4559300" y="6851650"/>
          <p14:tracePt t="12807" x="4597400" y="6851650"/>
          <p14:tracePt t="12823" x="4629150" y="6851650"/>
          <p14:tracePt t="12840" x="4667250" y="6851650"/>
          <p14:tracePt t="12857" x="4679950" y="6851650"/>
          <p14:tracePt t="12939" x="4705350" y="6851650"/>
          <p14:tracePt t="12948" x="4749800" y="6851650"/>
          <p14:tracePt t="12956" x="4787900" y="6851650"/>
          <p14:tracePt t="12973" x="4883150" y="6845300"/>
          <p14:tracePt t="12990" x="5048250" y="6838950"/>
          <p14:tracePt t="13006" x="5175250" y="6826250"/>
          <p14:tracePt t="13024" x="5334000" y="6813550"/>
          <p14:tracePt t="13040" x="5372100" y="6807200"/>
          <p14:tracePt t="13057" x="5403850" y="6800850"/>
          <p14:tracePt t="13073" x="5448300" y="6794500"/>
          <p14:tracePt t="13090" x="5505450" y="6762750"/>
          <p14:tracePt t="13107" x="5588000" y="6737350"/>
          <p14:tracePt t="13126" x="5651500" y="6711950"/>
          <p14:tracePt t="13140" x="5664200" y="6705600"/>
          <p14:tracePt t="13194" x="5670550" y="6680200"/>
          <p14:tracePt t="13202" x="5670550" y="6629400"/>
          <p14:tracePt t="13210" x="5670550" y="6604000"/>
          <p14:tracePt t="13223" x="5670550" y="6565900"/>
          <p14:tracePt t="13240" x="5638800" y="6502400"/>
          <p14:tracePt t="13257" x="5575300" y="6445250"/>
          <p14:tracePt t="13274" x="5480050" y="6362700"/>
          <p14:tracePt t="13290" x="5397500" y="6280150"/>
          <p14:tracePt t="13307" x="5340350" y="6242050"/>
          <p14:tracePt t="13324" x="5302250" y="6216650"/>
          <p14:tracePt t="13327" x="5295900" y="6210300"/>
          <p14:tracePt t="13405" x="5289550" y="6210300"/>
          <p14:tracePt t="13459" x="5276850" y="6210300"/>
          <p14:tracePt t="13468" x="5264150" y="6210300"/>
          <p14:tracePt t="13483" x="5257800" y="6210300"/>
          <p14:tracePt t="13491" x="5251450" y="6210300"/>
          <p14:tracePt t="13507" x="5238750" y="6210300"/>
          <p14:tracePt t="13524" x="5226050" y="6210300"/>
          <p14:tracePt t="13540" x="5187950" y="6191250"/>
          <p14:tracePt t="13558" x="5168900" y="6178550"/>
          <p14:tracePt t="13599" x="5162550" y="6178550"/>
          <p14:tracePt t="13823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tebook Paper Background - PowerPoint Backgrounds for ...">
            <a:extLst>
              <a:ext uri="{FF2B5EF4-FFF2-40B4-BE49-F238E27FC236}">
                <a16:creationId xmlns:a16="http://schemas.microsoft.com/office/drawing/2014/main" id="{A2EF074E-C580-4688-824B-275AD3D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" y="234315"/>
            <a:ext cx="851916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01635-AE49-4174-A368-E23C4161C32C}"/>
              </a:ext>
            </a:extLst>
          </p:cNvPr>
          <p:cNvSpPr txBox="1"/>
          <p:nvPr/>
        </p:nvSpPr>
        <p:spPr>
          <a:xfrm>
            <a:off x="1029693" y="126558"/>
            <a:ext cx="71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Sample: field notes specific for a resistivity survey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2FB49-D2D8-45AC-A3F7-FB9D21CDFB68}"/>
              </a:ext>
            </a:extLst>
          </p:cNvPr>
          <p:cNvGrpSpPr/>
          <p:nvPr/>
        </p:nvGrpSpPr>
        <p:grpSpPr>
          <a:xfrm>
            <a:off x="1029694" y="776397"/>
            <a:ext cx="5650726" cy="3256684"/>
            <a:chOff x="1061499" y="1367624"/>
            <a:chExt cx="5650726" cy="32566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6C5B38-1F8C-42A0-BE72-8E3D6645C4D3}"/>
                </a:ext>
              </a:extLst>
            </p:cNvPr>
            <p:cNvSpPr/>
            <p:nvPr/>
          </p:nvSpPr>
          <p:spPr>
            <a:xfrm>
              <a:off x="1598212" y="1367624"/>
              <a:ext cx="3919993" cy="3188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5950C-6180-4E95-874D-1EACA014E5D1}"/>
                </a:ext>
              </a:extLst>
            </p:cNvPr>
            <p:cNvCxnSpPr/>
            <p:nvPr/>
          </p:nvCxnSpPr>
          <p:spPr>
            <a:xfrm flipV="1">
              <a:off x="2329732" y="1757238"/>
              <a:ext cx="1017767" cy="2544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04765-94D2-4762-890C-929AA9DE7D90}"/>
                </a:ext>
              </a:extLst>
            </p:cNvPr>
            <p:cNvSpPr txBox="1"/>
            <p:nvPr/>
          </p:nvSpPr>
          <p:spPr>
            <a:xfrm>
              <a:off x="2329732" y="4098275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Start=0m on tape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6D70D-9B10-4BD2-B59C-6A0382427CBC}"/>
                </a:ext>
              </a:extLst>
            </p:cNvPr>
            <p:cNvSpPr txBox="1"/>
            <p:nvPr/>
          </p:nvSpPr>
          <p:spPr>
            <a:xfrm>
              <a:off x="3323644" y="1622065"/>
              <a:ext cx="20514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End = 165 m on tape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0E3A5-95A2-425D-8018-BAEC9AA235A5}"/>
                </a:ext>
              </a:extLst>
            </p:cNvPr>
            <p:cNvSpPr txBox="1"/>
            <p:nvPr/>
          </p:nvSpPr>
          <p:spPr>
            <a:xfrm>
              <a:off x="2421171" y="1367624"/>
              <a:ext cx="75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hillside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B28F2-2E25-4834-B1CD-181293D96009}"/>
                </a:ext>
              </a:extLst>
            </p:cNvPr>
            <p:cNvSpPr txBox="1"/>
            <p:nvPr/>
          </p:nvSpPr>
          <p:spPr>
            <a:xfrm>
              <a:off x="1061499" y="4285754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Car parked here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A3362F-6D7C-41D3-94D7-B6468D467003}"/>
                </a:ext>
              </a:extLst>
            </p:cNvPr>
            <p:cNvCxnSpPr/>
            <p:nvPr/>
          </p:nvCxnSpPr>
          <p:spPr>
            <a:xfrm flipV="1">
              <a:off x="1765189" y="1757238"/>
              <a:ext cx="0" cy="58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F513-8844-486A-B8F9-40C7FD5F6E9F}"/>
                </a:ext>
              </a:extLst>
            </p:cNvPr>
            <p:cNvSpPr txBox="1"/>
            <p:nvPr/>
          </p:nvSpPr>
          <p:spPr>
            <a:xfrm>
              <a:off x="1582313" y="1469937"/>
              <a:ext cx="335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92DB73-7DBB-4168-BB7C-CC0A6ED154AD}"/>
                </a:ext>
              </a:extLst>
            </p:cNvPr>
            <p:cNvSpPr txBox="1"/>
            <p:nvPr/>
          </p:nvSpPr>
          <p:spPr>
            <a:xfrm>
              <a:off x="2655734" y="3242578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52 m – </a:t>
              </a:r>
              <a:r>
                <a:rPr lang="en-US" sz="1200" dirty="0">
                  <a:latin typeface="Ink Free" panose="03080402000500000000" pitchFamily="66" charset="0"/>
                </a:rPr>
                <a:t>depression 3 m wide, 1 m deep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202CC-C131-4EE1-A9D7-419377EA7C80}"/>
                </a:ext>
              </a:extLst>
            </p:cNvPr>
            <p:cNvSpPr txBox="1"/>
            <p:nvPr/>
          </p:nvSpPr>
          <p:spPr>
            <a:xfrm>
              <a:off x="3014868" y="2386881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113 m – </a:t>
              </a:r>
              <a:r>
                <a:rPr lang="en-US" sz="1200" dirty="0">
                  <a:latin typeface="Ink Free" panose="03080402000500000000" pitchFamily="66" charset="0"/>
                </a:rPr>
                <a:t>grass ends, gravel to north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1CDD3D-FD80-462D-ABEE-017201588A07}"/>
              </a:ext>
            </a:extLst>
          </p:cNvPr>
          <p:cNvSpPr txBox="1"/>
          <p:nvPr/>
        </p:nvSpPr>
        <p:spPr>
          <a:xfrm>
            <a:off x="6007874" y="679490"/>
            <a:ext cx="275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Electrode 1 at x = 0m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56 at x = 165m (to northeast)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spacing = 3m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Start (electrode 1)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296892.6m 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4786704.5 m N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Elevation 1948 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UTM zone 12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Read with hand-held GPS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WGS84 datum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Azimuth of line N22°E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(line runs SW to NE)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Heading gently uphill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End estimated 5 m higher than start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895-1E78-4488-8633-1794BA6E2B9E}"/>
              </a:ext>
            </a:extLst>
          </p:cNvPr>
          <p:cNvSpPr txBox="1"/>
          <p:nvPr/>
        </p:nvSpPr>
        <p:spPr>
          <a:xfrm>
            <a:off x="1029693" y="4109703"/>
            <a:ext cx="69732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Didn’t get end position because GPS batteries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23 and 24 wouldn’t work, even after repeated cable &amp; connection checks</a:t>
            </a:r>
          </a:p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Timing: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Batteries on 10:02 a.m. (12. 63V) </a:t>
            </a: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 Batteries off 11:35 a.m.  (12.07 V)</a:t>
            </a:r>
            <a:endParaRPr lang="en-US" sz="16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Electrodes watered 10:02-10:25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Survey started 10:32 </a:t>
            </a:r>
            <a:r>
              <a:rPr lang="en-US" sz="1600" dirty="0" err="1">
                <a:solidFill>
                  <a:srgbClr val="FF0000"/>
                </a:solidFill>
                <a:latin typeface="Ink Free" panose="03080402000500000000" pitchFamily="66" charset="0"/>
              </a:rPr>
              <a:t>a.m</a:t>
            </a: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 finished 11:15 </a:t>
            </a:r>
            <a:r>
              <a:rPr lang="en-US" sz="1600" dirty="0" err="1">
                <a:solidFill>
                  <a:srgbClr val="FF0000"/>
                </a:solidFill>
                <a:latin typeface="Ink Free" panose="03080402000500000000" pitchFamily="66" charset="0"/>
              </a:rPr>
              <a:t>a.m</a:t>
            </a:r>
            <a:endParaRPr lang="en-US" sz="16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Dipole-dipole geometry, file name </a:t>
            </a:r>
            <a:r>
              <a:rPr lang="en-US" sz="1600" u="sng" dirty="0" err="1">
                <a:latin typeface="Ink Free" panose="03080402000500000000" pitchFamily="66" charset="0"/>
              </a:rPr>
              <a:t>sampledd</a:t>
            </a:r>
            <a:r>
              <a:rPr lang="en-US" sz="1600" dirty="0"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71ABDD6-71D5-40A8-9818-71805CA7C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9"/>
    </mc:Choice>
    <mc:Fallback xmlns="">
      <p:transition spd="slow" advTm="52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tebook Paper Background - PowerPoint Backgrounds for ...">
            <a:extLst>
              <a:ext uri="{FF2B5EF4-FFF2-40B4-BE49-F238E27FC236}">
                <a16:creationId xmlns:a16="http://schemas.microsoft.com/office/drawing/2014/main" id="{A2EF074E-C580-4688-824B-275AD3DD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" y="234315"/>
            <a:ext cx="8519160" cy="6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01635-AE49-4174-A368-E23C4161C32C}"/>
              </a:ext>
            </a:extLst>
          </p:cNvPr>
          <p:cNvSpPr txBox="1"/>
          <p:nvPr/>
        </p:nvSpPr>
        <p:spPr>
          <a:xfrm>
            <a:off x="1029693" y="126558"/>
            <a:ext cx="714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Sample: field notes specific for a resistivity survey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2FB49-D2D8-45AC-A3F7-FB9D21CDFB68}"/>
              </a:ext>
            </a:extLst>
          </p:cNvPr>
          <p:cNvGrpSpPr/>
          <p:nvPr/>
        </p:nvGrpSpPr>
        <p:grpSpPr>
          <a:xfrm>
            <a:off x="1029694" y="776397"/>
            <a:ext cx="5650726" cy="3256684"/>
            <a:chOff x="1061499" y="1367624"/>
            <a:chExt cx="5650726" cy="32566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6C5B38-1F8C-42A0-BE72-8E3D6645C4D3}"/>
                </a:ext>
              </a:extLst>
            </p:cNvPr>
            <p:cNvSpPr/>
            <p:nvPr/>
          </p:nvSpPr>
          <p:spPr>
            <a:xfrm>
              <a:off x="1598212" y="1367624"/>
              <a:ext cx="3919993" cy="31884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5950C-6180-4E95-874D-1EACA014E5D1}"/>
                </a:ext>
              </a:extLst>
            </p:cNvPr>
            <p:cNvCxnSpPr/>
            <p:nvPr/>
          </p:nvCxnSpPr>
          <p:spPr>
            <a:xfrm flipV="1">
              <a:off x="2329732" y="1757238"/>
              <a:ext cx="1017767" cy="2544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B04765-94D2-4762-890C-929AA9DE7D90}"/>
                </a:ext>
              </a:extLst>
            </p:cNvPr>
            <p:cNvSpPr txBox="1"/>
            <p:nvPr/>
          </p:nvSpPr>
          <p:spPr>
            <a:xfrm>
              <a:off x="2329732" y="4098275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Start=0m on tape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6D70D-9B10-4BD2-B59C-6A0382427CBC}"/>
                </a:ext>
              </a:extLst>
            </p:cNvPr>
            <p:cNvSpPr txBox="1"/>
            <p:nvPr/>
          </p:nvSpPr>
          <p:spPr>
            <a:xfrm>
              <a:off x="3323644" y="1622065"/>
              <a:ext cx="20514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End = 165 m on tape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80E3A5-95A2-425D-8018-BAEC9AA235A5}"/>
                </a:ext>
              </a:extLst>
            </p:cNvPr>
            <p:cNvSpPr txBox="1"/>
            <p:nvPr/>
          </p:nvSpPr>
          <p:spPr>
            <a:xfrm>
              <a:off x="2421171" y="1367624"/>
              <a:ext cx="759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hillside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EB28F2-2E25-4834-B1CD-181293D96009}"/>
                </a:ext>
              </a:extLst>
            </p:cNvPr>
            <p:cNvSpPr txBox="1"/>
            <p:nvPr/>
          </p:nvSpPr>
          <p:spPr>
            <a:xfrm>
              <a:off x="1061499" y="4285754"/>
              <a:ext cx="180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Car parked here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A3362F-6D7C-41D3-94D7-B6468D467003}"/>
                </a:ext>
              </a:extLst>
            </p:cNvPr>
            <p:cNvCxnSpPr/>
            <p:nvPr/>
          </p:nvCxnSpPr>
          <p:spPr>
            <a:xfrm flipV="1">
              <a:off x="1765189" y="1757238"/>
              <a:ext cx="0" cy="580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62F513-8844-486A-B8F9-40C7FD5F6E9F}"/>
                </a:ext>
              </a:extLst>
            </p:cNvPr>
            <p:cNvSpPr txBox="1"/>
            <p:nvPr/>
          </p:nvSpPr>
          <p:spPr>
            <a:xfrm>
              <a:off x="1582313" y="1469937"/>
              <a:ext cx="335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92DB73-7DBB-4168-BB7C-CC0A6ED154AD}"/>
                </a:ext>
              </a:extLst>
            </p:cNvPr>
            <p:cNvSpPr txBox="1"/>
            <p:nvPr/>
          </p:nvSpPr>
          <p:spPr>
            <a:xfrm>
              <a:off x="2655734" y="3242578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52 m – </a:t>
              </a:r>
              <a:r>
                <a:rPr lang="en-US" sz="1200" dirty="0">
                  <a:latin typeface="Ink Free" panose="03080402000500000000" pitchFamily="66" charset="0"/>
                </a:rPr>
                <a:t>depression 3 m wide, 1 m deep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202CC-C131-4EE1-A9D7-419377EA7C80}"/>
                </a:ext>
              </a:extLst>
            </p:cNvPr>
            <p:cNvSpPr txBox="1"/>
            <p:nvPr/>
          </p:nvSpPr>
          <p:spPr>
            <a:xfrm>
              <a:off x="3014868" y="2386881"/>
              <a:ext cx="369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Ink Free" panose="03080402000500000000" pitchFamily="66" charset="0"/>
                </a:rPr>
                <a:t>113 m – </a:t>
              </a:r>
              <a:r>
                <a:rPr lang="en-US" sz="1200" dirty="0">
                  <a:latin typeface="Ink Free" panose="03080402000500000000" pitchFamily="66" charset="0"/>
                </a:rPr>
                <a:t>grass ends, gravel to north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71CDD3D-FD80-462D-ABEE-017201588A07}"/>
              </a:ext>
            </a:extLst>
          </p:cNvPr>
          <p:cNvSpPr txBox="1"/>
          <p:nvPr/>
        </p:nvSpPr>
        <p:spPr>
          <a:xfrm>
            <a:off x="6007874" y="679490"/>
            <a:ext cx="2751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Electrode 1 at x = 0m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56 at x = 165m (to northeast)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Electrode spacing = 3m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Start (electrode 1)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296892.6m 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4786704.5 m N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Elevation 1948 m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UTM zone 12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Read with hand-held GPS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WGS84 datum</a:t>
            </a:r>
          </a:p>
          <a:p>
            <a:endParaRPr lang="en-US" sz="1400" dirty="0">
              <a:latin typeface="Ink Free" panose="03080402000500000000" pitchFamily="66" charset="0"/>
            </a:endParaRPr>
          </a:p>
          <a:p>
            <a:r>
              <a:rPr lang="en-US" sz="1400" dirty="0">
                <a:latin typeface="Ink Free" panose="03080402000500000000" pitchFamily="66" charset="0"/>
              </a:rPr>
              <a:t>Azimuth of line N22°E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(line runs SW to NE)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Heading gently uphill</a:t>
            </a:r>
          </a:p>
          <a:p>
            <a:r>
              <a:rPr lang="en-US" sz="1400" dirty="0">
                <a:latin typeface="Ink Free" panose="03080402000500000000" pitchFamily="66" charset="0"/>
              </a:rPr>
              <a:t>End estimated 5 m higher than start</a:t>
            </a:r>
          </a:p>
          <a:p>
            <a:endParaRPr lang="en-US" dirty="0">
              <a:latin typeface="Ink Free" panose="03080402000500000000" pitchFamily="66" charset="0"/>
            </a:endParaRPr>
          </a:p>
          <a:p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895-1E78-4488-8633-1794BA6E2B9E}"/>
              </a:ext>
            </a:extLst>
          </p:cNvPr>
          <p:cNvSpPr txBox="1"/>
          <p:nvPr/>
        </p:nvSpPr>
        <p:spPr>
          <a:xfrm>
            <a:off x="1029693" y="4109703"/>
            <a:ext cx="69732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k Free" panose="03080402000500000000" pitchFamily="66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Didn’t get end position because GPS batteries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Electrodes 23 and 24 wouldn’t work, even after repeated cable &amp; connection checks</a:t>
            </a:r>
          </a:p>
          <a:p>
            <a:r>
              <a:rPr lang="en-US" dirty="0">
                <a:latin typeface="Ink Free" panose="03080402000500000000" pitchFamily="66" charset="0"/>
              </a:rPr>
              <a:t>Timing: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Batteries on 10:02 a.m. (12. 63V) </a:t>
            </a:r>
            <a:r>
              <a:rPr lang="en-US" sz="1600" dirty="0">
                <a:latin typeface="Ink Free" panose="03080402000500000000" pitchFamily="66" charset="0"/>
                <a:sym typeface="Wingdings" panose="05000000000000000000" pitchFamily="2" charset="2"/>
              </a:rPr>
              <a:t> Batteries off 11:35 a.m.  (12.07 V)</a:t>
            </a:r>
            <a:endParaRPr lang="en-US" sz="16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Electrodes watered 10:02-10:25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Survey started 10:32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r>
              <a:rPr lang="en-US" sz="1600" dirty="0">
                <a:latin typeface="Ink Free" panose="03080402000500000000" pitchFamily="66" charset="0"/>
              </a:rPr>
              <a:t> finished 11:15 </a:t>
            </a:r>
            <a:r>
              <a:rPr lang="en-US" sz="1600" dirty="0" err="1">
                <a:latin typeface="Ink Free" panose="03080402000500000000" pitchFamily="66" charset="0"/>
              </a:rPr>
              <a:t>a.m</a:t>
            </a:r>
            <a:endParaRPr lang="en-US" sz="1600" dirty="0">
              <a:latin typeface="Ink Free" panose="03080402000500000000" pitchFamily="66" charset="0"/>
            </a:endParaRPr>
          </a:p>
          <a:p>
            <a:r>
              <a:rPr lang="en-US" dirty="0">
                <a:latin typeface="Ink Free" panose="03080402000500000000" pitchFamily="66" charset="0"/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Ink Free" panose="03080402000500000000" pitchFamily="66" charset="0"/>
              </a:rPr>
              <a:t>Dipole-dipole geometry, file name </a:t>
            </a:r>
            <a:r>
              <a:rPr lang="en-US" sz="1600" u="sng" dirty="0" err="1">
                <a:latin typeface="Ink Free" panose="03080402000500000000" pitchFamily="66" charset="0"/>
              </a:rPr>
              <a:t>sampledd</a:t>
            </a:r>
            <a:r>
              <a:rPr lang="en-US" sz="1600" dirty="0"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573EA3-8DF4-4047-A92F-344F13BBF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5"/>
    </mc:Choice>
    <mc:Fallback xmlns="">
      <p:transition spd="slow" advTm="15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1302</Words>
  <Application>Microsoft Office PowerPoint</Application>
  <PresentationFormat>On-screen Show (4:3)</PresentationFormat>
  <Paragraphs>231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Kruse, Sarah</dc:creator>
  <cp:lastModifiedBy>Sarah Kruse</cp:lastModifiedBy>
  <cp:revision>12</cp:revision>
  <dcterms:created xsi:type="dcterms:W3CDTF">2020-05-22T21:02:14Z</dcterms:created>
  <dcterms:modified xsi:type="dcterms:W3CDTF">2024-06-30T20:54:27Z</dcterms:modified>
</cp:coreProperties>
</file>