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GoogleSlidesCustomDataVersion2">
      <go:slidesCustomData xmlns:go="http://customooxmlschemas.google.com/" r:id="rId23" roundtripDataSignature="AMtx7mhfSeH5hKauqd1Vhc3ZoS1ZAo0fF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11" Type="http://schemas.openxmlformats.org/officeDocument/2006/relationships/slide" Target="slides/slide6.xml"/><Relationship Id="rId22" Type="http://schemas.openxmlformats.org/officeDocument/2006/relationships/slide" Target="slides/slide17.xml"/><Relationship Id="rId10" Type="http://schemas.openxmlformats.org/officeDocument/2006/relationships/slide" Target="slides/slide5.xml"/><Relationship Id="rId21" Type="http://schemas.openxmlformats.org/officeDocument/2006/relationships/slide" Target="slides/slide16.xml"/><Relationship Id="rId13" Type="http://schemas.openxmlformats.org/officeDocument/2006/relationships/slide" Target="slides/slide8.xml"/><Relationship Id="rId12" Type="http://schemas.openxmlformats.org/officeDocument/2006/relationships/slide" Target="slides/slide7.xml"/><Relationship Id="rId23" Type="http://customschemas.google.com/relationships/presentationmetadata" Target="meta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i="1" lang="en-US">
                <a:solidFill>
                  <a:srgbClr val="0C0C0C"/>
                </a:solidFill>
                <a:latin typeface="Arial"/>
                <a:ea typeface="Arial"/>
                <a:cs typeface="Arial"/>
                <a:sym typeface="Arial"/>
              </a:rPr>
              <a:t>Image credit: Beth Pratt-Sitaula (Earthscope)</a:t>
            </a:r>
            <a:endParaRPr/>
          </a:p>
        </p:txBody>
      </p:sp>
      <p:sp>
        <p:nvSpPr>
          <p:cNvPr id="81" name="Google Shape;81;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3" name="Google Shape;143;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9" name="Google Shape;149;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1" name="Google Shape;171;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p1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3" name="Google Shape;183;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p1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5" name="Google Shape;195;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g36b96ffd1d3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01" name="Google Shape;201;g36b96ffd1d3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2" name="Google Shape;202;g36b96ffd1d3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8" name="Google Shape;208;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image credit: Lee Slater (Rutgers)</a:t>
            </a:r>
            <a:endParaRPr/>
          </a:p>
        </p:txBody>
      </p:sp>
      <p:sp>
        <p:nvSpPr>
          <p:cNvPr id="214" name="Google Shape;214;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Image credit: Electrical-resistivity-methods-used-to-explore-subsurface-properties-in-ice-rich-tundra-wikipedia</a:t>
            </a:r>
            <a:endParaRPr/>
          </a:p>
        </p:txBody>
      </p:sp>
      <p:sp>
        <p:nvSpPr>
          <p:cNvPr id="89" name="Google Shape;89;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7" name="Google Shape;97;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6" name="Google Shape;106;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2" name="Google Shape;112;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9" name="Google Shape;119;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5" name="Google Shape;125;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1" name="Google Shape;131;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7" name="Google Shape;137;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 Id="rId3" Type="http://schemas.openxmlformats.org/officeDocument/2006/relationships/image" Target="../media/image2.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 Id="rId3" Type="http://schemas.openxmlformats.org/officeDocument/2006/relationships/image" Target="../media/image6.png"/><Relationship Id="rId4"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 Id="rId3" Type="http://schemas.openxmlformats.org/officeDocument/2006/relationships/image" Target="../media/image6.png"/><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 Id="rId3" Type="http://schemas.openxmlformats.org/officeDocument/2006/relationships/image" Target="../media/image6.png"/><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 Id="rId3" Type="http://schemas.openxmlformats.org/officeDocument/2006/relationships/image" Target="../media/image6.png"/><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 Id="rId3"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 Id="rId3" Type="http://schemas.openxmlformats.org/officeDocument/2006/relationships/image" Target="../media/image6.png"/><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 Id="rId3" Type="http://schemas.openxmlformats.org/officeDocument/2006/relationships/image" Target="../media/image6.png"/><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 Id="rId3" Type="http://schemas.openxmlformats.org/officeDocument/2006/relationships/image" Target="../media/image6.png"/><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 Id="rId3" Type="http://schemas.openxmlformats.org/officeDocument/2006/relationships/image" Target="../media/image6.png"/><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2" name="Shape 12"/>
        <p:cNvGrpSpPr/>
        <p:nvPr/>
      </p:nvGrpSpPr>
      <p:grpSpPr>
        <a:xfrm>
          <a:off x="0" y="0"/>
          <a:ext cx="0" cy="0"/>
          <a:chOff x="0" y="0"/>
          <a:chExt cx="0" cy="0"/>
        </a:xfrm>
      </p:grpSpPr>
      <p:sp>
        <p:nvSpPr>
          <p:cNvPr id="13" name="Google Shape;13;p21"/>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4800"/>
              <a:buFont typeface="Arial"/>
              <a:buNone/>
              <a:defRPr b="1" sz="48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 name="Google Shape;14;p21"/>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rgbClr val="595959"/>
              </a:buClr>
              <a:buSzPts val="2400"/>
              <a:buNone/>
              <a:defRPr sz="2400">
                <a:solidFill>
                  <a:srgbClr val="595959"/>
                </a:solidFill>
                <a:latin typeface="Arial"/>
                <a:ea typeface="Arial"/>
                <a:cs typeface="Arial"/>
                <a:sym typeface="Aria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pic>
        <p:nvPicPr>
          <p:cNvPr id="15" name="Google Shape;15;p21"/>
          <p:cNvPicPr preferRelativeResize="0"/>
          <p:nvPr/>
        </p:nvPicPr>
        <p:blipFill rotWithShape="1">
          <a:blip r:embed="rId2">
            <a:alphaModFix/>
          </a:blip>
          <a:srcRect b="0" l="0" r="33333" t="0"/>
          <a:stretch/>
        </p:blipFill>
        <p:spPr>
          <a:xfrm>
            <a:off x="-2" y="0"/>
            <a:ext cx="12207240" cy="976579"/>
          </a:xfrm>
          <a:prstGeom prst="rect">
            <a:avLst/>
          </a:prstGeom>
          <a:noFill/>
          <a:ln>
            <a:noFill/>
          </a:ln>
        </p:spPr>
      </p:pic>
      <p:pic>
        <p:nvPicPr>
          <p:cNvPr descr="A black and white logo&#10;&#10;AI-generated content may be incorrect." id="16" name="Google Shape;16;p21"/>
          <p:cNvPicPr preferRelativeResize="0"/>
          <p:nvPr/>
        </p:nvPicPr>
        <p:blipFill rotWithShape="1">
          <a:blip r:embed="rId3">
            <a:alphaModFix/>
          </a:blip>
          <a:srcRect b="0" l="0" r="0" t="0"/>
          <a:stretch/>
        </p:blipFill>
        <p:spPr>
          <a:xfrm>
            <a:off x="11356565" y="100441"/>
            <a:ext cx="677723" cy="197669"/>
          </a:xfrm>
          <a:prstGeom prst="rect">
            <a:avLst/>
          </a:prstGeom>
          <a:noFill/>
          <a:ln>
            <a:noFill/>
          </a:ln>
        </p:spPr>
      </p:pic>
      <p:sp>
        <p:nvSpPr>
          <p:cNvPr id="17" name="Google Shape;17;p21"/>
          <p:cNvSpPr txBox="1"/>
          <p:nvPr/>
        </p:nvSpPr>
        <p:spPr>
          <a:xfrm>
            <a:off x="8818460" y="6409243"/>
            <a:ext cx="3091359"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dk1"/>
                </a:solidFill>
                <a:latin typeface="Calibri"/>
                <a:ea typeface="Calibri"/>
                <a:cs typeface="Calibri"/>
                <a:sym typeface="Calibri"/>
              </a:rPr>
              <a:t>Questions, contact </a:t>
            </a:r>
            <a:r>
              <a:rPr b="0" i="0" lang="en-US" sz="1200" u="sng" cap="none" strike="noStrike">
                <a:solidFill>
                  <a:schemeClr val="dk1"/>
                </a:solidFill>
                <a:latin typeface="Calibri"/>
                <a:ea typeface="Calibri"/>
                <a:cs typeface="Calibri"/>
                <a:sym typeface="Calibri"/>
              </a:rPr>
              <a:t>education@earthscope.org</a:t>
            </a:r>
            <a:endParaRPr b="0" i="0" sz="1200" u="none" cap="none" strike="noStrike">
              <a:solidFill>
                <a:schemeClr val="dk1"/>
              </a:solidFill>
              <a:latin typeface="Calibri"/>
              <a:ea typeface="Calibri"/>
              <a:cs typeface="Calibri"/>
              <a:sym typeface="Calibri"/>
            </a:endParaRPr>
          </a:p>
        </p:txBody>
      </p:sp>
      <p:pic>
        <p:nvPicPr>
          <p:cNvPr descr="NSF_Logo sm.png" id="18" name="Google Shape;18;p21"/>
          <p:cNvPicPr preferRelativeResize="0"/>
          <p:nvPr/>
        </p:nvPicPr>
        <p:blipFill rotWithShape="1">
          <a:blip r:embed="rId4">
            <a:alphaModFix/>
          </a:blip>
          <a:srcRect b="0" l="0" r="0" t="0"/>
          <a:stretch/>
        </p:blipFill>
        <p:spPr>
          <a:xfrm>
            <a:off x="117393" y="6089650"/>
            <a:ext cx="727157" cy="731520"/>
          </a:xfrm>
          <a:prstGeom prst="rect">
            <a:avLst/>
          </a:prstGeom>
          <a:noFill/>
          <a:ln>
            <a:noFill/>
          </a:ln>
        </p:spPr>
      </p:pic>
      <p:sp>
        <p:nvSpPr>
          <p:cNvPr id="19" name="Google Shape;19;p21"/>
          <p:cNvSpPr txBox="1"/>
          <p:nvPr/>
        </p:nvSpPr>
        <p:spPr>
          <a:xfrm>
            <a:off x="844550" y="6224577"/>
            <a:ext cx="4615735"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Calibri"/>
                <a:ea typeface="Calibri"/>
                <a:cs typeface="Calibri"/>
                <a:sym typeface="Calibri"/>
              </a:rPr>
              <a:t>This work has been supported by U.S. National Science Foundation awards 1245025, 1612248, </a:t>
            </a:r>
            <a:r>
              <a:rPr b="0" i="0" lang="en-US" sz="1200" u="none" cap="none" strike="noStrike">
                <a:solidFill>
                  <a:schemeClr val="dk1"/>
                </a:solidFill>
                <a:latin typeface="Calibri"/>
                <a:ea typeface="Calibri"/>
                <a:cs typeface="Calibri"/>
                <a:sym typeface="Calibri"/>
              </a:rPr>
              <a:t>1725347, </a:t>
            </a:r>
            <a:r>
              <a:rPr b="0" i="0" lang="en-US" sz="1200" u="none" cap="none" strike="noStrike">
                <a:solidFill>
                  <a:srgbClr val="000000"/>
                </a:solidFill>
                <a:latin typeface="Calibri"/>
                <a:ea typeface="Calibri"/>
                <a:cs typeface="Calibri"/>
                <a:sym typeface="Calibri"/>
              </a:rPr>
              <a:t>1914915, 1724794, 1724509.</a:t>
            </a:r>
            <a:endParaRPr b="0" i="0" sz="1200" u="none" cap="none" strike="noStrike">
              <a:solidFill>
                <a:srgbClr val="000000"/>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7" name="Shape 67"/>
        <p:cNvGrpSpPr/>
        <p:nvPr/>
      </p:nvGrpSpPr>
      <p:grpSpPr>
        <a:xfrm>
          <a:off x="0" y="0"/>
          <a:ext cx="0" cy="0"/>
          <a:chOff x="0" y="0"/>
          <a:chExt cx="0" cy="0"/>
        </a:xfrm>
      </p:grpSpPr>
      <p:sp>
        <p:nvSpPr>
          <p:cNvPr id="68" name="Google Shape;68;p30"/>
          <p:cNvSpPr txBox="1"/>
          <p:nvPr>
            <p:ph type="title"/>
          </p:nvPr>
        </p:nvSpPr>
        <p:spPr>
          <a:xfrm>
            <a:off x="838200" y="365125"/>
            <a:ext cx="10515600" cy="62210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9" name="Google Shape;69;p30"/>
          <p:cNvSpPr txBox="1"/>
          <p:nvPr>
            <p:ph idx="1" type="body"/>
          </p:nvPr>
        </p:nvSpPr>
        <p:spPr>
          <a:xfrm rot="5400000">
            <a:off x="3733617" y="-1584506"/>
            <a:ext cx="4724766"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70" name="Google Shape;70;p30"/>
          <p:cNvPicPr preferRelativeResize="0"/>
          <p:nvPr/>
        </p:nvPicPr>
        <p:blipFill rotWithShape="1">
          <a:blip r:embed="rId2">
            <a:alphaModFix/>
          </a:blip>
          <a:srcRect b="0" l="0" r="0" t="0"/>
          <a:stretch/>
        </p:blipFill>
        <p:spPr>
          <a:xfrm>
            <a:off x="0" y="6208310"/>
            <a:ext cx="12198096" cy="649690"/>
          </a:xfrm>
          <a:prstGeom prst="rect">
            <a:avLst/>
          </a:prstGeom>
          <a:noFill/>
          <a:ln>
            <a:noFill/>
          </a:ln>
        </p:spPr>
      </p:pic>
      <p:pic>
        <p:nvPicPr>
          <p:cNvPr descr="NSF_Logo sm.png" id="71" name="Google Shape;71;p30"/>
          <p:cNvPicPr preferRelativeResize="0"/>
          <p:nvPr/>
        </p:nvPicPr>
        <p:blipFill rotWithShape="1">
          <a:blip r:embed="rId3">
            <a:alphaModFix/>
          </a:blip>
          <a:srcRect b="0" l="0" r="0" t="0"/>
          <a:stretch/>
        </p:blipFill>
        <p:spPr>
          <a:xfrm>
            <a:off x="11572233" y="6270467"/>
            <a:ext cx="520196" cy="523317"/>
          </a:xfrm>
          <a:prstGeom prst="rect">
            <a:avLst/>
          </a:prstGeom>
          <a:noFill/>
          <a:ln>
            <a:noFill/>
          </a:ln>
        </p:spPr>
      </p:pic>
      <p:pic>
        <p:nvPicPr>
          <p:cNvPr descr="A black and white logo&#10;&#10;AI-generated content may be incorrect." id="72" name="Google Shape;72;p30"/>
          <p:cNvPicPr preferRelativeResize="0"/>
          <p:nvPr/>
        </p:nvPicPr>
        <p:blipFill rotWithShape="1">
          <a:blip r:embed="rId4">
            <a:alphaModFix/>
          </a:blip>
          <a:srcRect b="0" l="0" r="0" t="0"/>
          <a:stretch/>
        </p:blipFill>
        <p:spPr>
          <a:xfrm>
            <a:off x="10498431" y="6390182"/>
            <a:ext cx="917044" cy="267471"/>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3" name="Shape 73"/>
        <p:cNvGrpSpPr/>
        <p:nvPr/>
      </p:nvGrpSpPr>
      <p:grpSpPr>
        <a:xfrm>
          <a:off x="0" y="0"/>
          <a:ext cx="0" cy="0"/>
          <a:chOff x="0" y="0"/>
          <a:chExt cx="0" cy="0"/>
        </a:xfrm>
      </p:grpSpPr>
      <p:sp>
        <p:nvSpPr>
          <p:cNvPr id="74" name="Google Shape;74;p31"/>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5" name="Google Shape;75;p31"/>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76" name="Google Shape;76;p31"/>
          <p:cNvPicPr preferRelativeResize="0"/>
          <p:nvPr/>
        </p:nvPicPr>
        <p:blipFill rotWithShape="1">
          <a:blip r:embed="rId2">
            <a:alphaModFix/>
          </a:blip>
          <a:srcRect b="0" l="0" r="0" t="0"/>
          <a:stretch/>
        </p:blipFill>
        <p:spPr>
          <a:xfrm>
            <a:off x="0" y="6208310"/>
            <a:ext cx="12198096" cy="649690"/>
          </a:xfrm>
          <a:prstGeom prst="rect">
            <a:avLst/>
          </a:prstGeom>
          <a:noFill/>
          <a:ln>
            <a:noFill/>
          </a:ln>
        </p:spPr>
      </p:pic>
      <p:pic>
        <p:nvPicPr>
          <p:cNvPr descr="NSF_Logo sm.png" id="77" name="Google Shape;77;p31"/>
          <p:cNvPicPr preferRelativeResize="0"/>
          <p:nvPr/>
        </p:nvPicPr>
        <p:blipFill rotWithShape="1">
          <a:blip r:embed="rId3">
            <a:alphaModFix/>
          </a:blip>
          <a:srcRect b="0" l="0" r="0" t="0"/>
          <a:stretch/>
        </p:blipFill>
        <p:spPr>
          <a:xfrm>
            <a:off x="11572233" y="6270467"/>
            <a:ext cx="520196" cy="523317"/>
          </a:xfrm>
          <a:prstGeom prst="rect">
            <a:avLst/>
          </a:prstGeom>
          <a:noFill/>
          <a:ln>
            <a:noFill/>
          </a:ln>
        </p:spPr>
      </p:pic>
      <p:pic>
        <p:nvPicPr>
          <p:cNvPr descr="A black and white logo&#10;&#10;AI-generated content may be incorrect." id="78" name="Google Shape;78;p31"/>
          <p:cNvPicPr preferRelativeResize="0"/>
          <p:nvPr/>
        </p:nvPicPr>
        <p:blipFill rotWithShape="1">
          <a:blip r:embed="rId4">
            <a:alphaModFix/>
          </a:blip>
          <a:srcRect b="0" l="0" r="0" t="0"/>
          <a:stretch/>
        </p:blipFill>
        <p:spPr>
          <a:xfrm>
            <a:off x="10498431" y="6390182"/>
            <a:ext cx="917044" cy="267471"/>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0" name="Shape 20"/>
        <p:cNvGrpSpPr/>
        <p:nvPr/>
      </p:nvGrpSpPr>
      <p:grpSpPr>
        <a:xfrm>
          <a:off x="0" y="0"/>
          <a:ext cx="0" cy="0"/>
          <a:chOff x="0" y="0"/>
          <a:chExt cx="0" cy="0"/>
        </a:xfrm>
      </p:grpSpPr>
      <p:sp>
        <p:nvSpPr>
          <p:cNvPr id="21" name="Google Shape;21;p22"/>
          <p:cNvSpPr txBox="1"/>
          <p:nvPr>
            <p:ph type="title"/>
          </p:nvPr>
        </p:nvSpPr>
        <p:spPr>
          <a:xfrm>
            <a:off x="838200" y="365125"/>
            <a:ext cx="10515600" cy="62210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 name="Google Shape;22;p22"/>
          <p:cNvSpPr txBox="1"/>
          <p:nvPr>
            <p:ph idx="1" type="body"/>
          </p:nvPr>
        </p:nvSpPr>
        <p:spPr>
          <a:xfrm>
            <a:off x="838200" y="1310911"/>
            <a:ext cx="10515600" cy="4724766"/>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23" name="Google Shape;23;p22"/>
          <p:cNvPicPr preferRelativeResize="0"/>
          <p:nvPr/>
        </p:nvPicPr>
        <p:blipFill rotWithShape="1">
          <a:blip r:embed="rId2">
            <a:alphaModFix/>
          </a:blip>
          <a:srcRect b="0" l="0" r="0" t="0"/>
          <a:stretch/>
        </p:blipFill>
        <p:spPr>
          <a:xfrm>
            <a:off x="0" y="6208310"/>
            <a:ext cx="12198096" cy="649690"/>
          </a:xfrm>
          <a:prstGeom prst="rect">
            <a:avLst/>
          </a:prstGeom>
          <a:noFill/>
          <a:ln>
            <a:noFill/>
          </a:ln>
        </p:spPr>
      </p:pic>
      <p:pic>
        <p:nvPicPr>
          <p:cNvPr descr="NSF_Logo sm.png" id="24" name="Google Shape;24;p22"/>
          <p:cNvPicPr preferRelativeResize="0"/>
          <p:nvPr/>
        </p:nvPicPr>
        <p:blipFill rotWithShape="1">
          <a:blip r:embed="rId3">
            <a:alphaModFix/>
          </a:blip>
          <a:srcRect b="0" l="0" r="0" t="0"/>
          <a:stretch/>
        </p:blipFill>
        <p:spPr>
          <a:xfrm>
            <a:off x="11572233" y="6270467"/>
            <a:ext cx="520196" cy="523317"/>
          </a:xfrm>
          <a:prstGeom prst="rect">
            <a:avLst/>
          </a:prstGeom>
          <a:noFill/>
          <a:ln>
            <a:noFill/>
          </a:ln>
        </p:spPr>
      </p:pic>
      <p:pic>
        <p:nvPicPr>
          <p:cNvPr descr="A black and white logo&#10;&#10;AI-generated content may be incorrect." id="25" name="Google Shape;25;p22"/>
          <p:cNvPicPr preferRelativeResize="0"/>
          <p:nvPr/>
        </p:nvPicPr>
        <p:blipFill rotWithShape="1">
          <a:blip r:embed="rId4">
            <a:alphaModFix/>
          </a:blip>
          <a:srcRect b="0" l="0" r="0" t="0"/>
          <a:stretch/>
        </p:blipFill>
        <p:spPr>
          <a:xfrm>
            <a:off x="10498431" y="6390182"/>
            <a:ext cx="917044" cy="267471"/>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6" name="Shape 26"/>
        <p:cNvGrpSpPr/>
        <p:nvPr/>
      </p:nvGrpSpPr>
      <p:grpSpPr>
        <a:xfrm>
          <a:off x="0" y="0"/>
          <a:ext cx="0" cy="0"/>
          <a:chOff x="0" y="0"/>
          <a:chExt cx="0" cy="0"/>
        </a:xfrm>
      </p:grpSpPr>
      <p:sp>
        <p:nvSpPr>
          <p:cNvPr id="27" name="Google Shape;27;p23"/>
          <p:cNvSpPr txBox="1"/>
          <p:nvPr>
            <p:ph type="title"/>
          </p:nvPr>
        </p:nvSpPr>
        <p:spPr>
          <a:xfrm>
            <a:off x="838200" y="365125"/>
            <a:ext cx="10515600" cy="62210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28" name="Google Shape;28;p23"/>
          <p:cNvPicPr preferRelativeResize="0"/>
          <p:nvPr/>
        </p:nvPicPr>
        <p:blipFill rotWithShape="1">
          <a:blip r:embed="rId2">
            <a:alphaModFix/>
          </a:blip>
          <a:srcRect b="0" l="0" r="0" t="0"/>
          <a:stretch/>
        </p:blipFill>
        <p:spPr>
          <a:xfrm>
            <a:off x="0" y="6208310"/>
            <a:ext cx="12198096" cy="649690"/>
          </a:xfrm>
          <a:prstGeom prst="rect">
            <a:avLst/>
          </a:prstGeom>
          <a:noFill/>
          <a:ln>
            <a:noFill/>
          </a:ln>
        </p:spPr>
      </p:pic>
      <p:pic>
        <p:nvPicPr>
          <p:cNvPr descr="NSF_Logo sm.png" id="29" name="Google Shape;29;p23"/>
          <p:cNvPicPr preferRelativeResize="0"/>
          <p:nvPr/>
        </p:nvPicPr>
        <p:blipFill rotWithShape="1">
          <a:blip r:embed="rId3">
            <a:alphaModFix/>
          </a:blip>
          <a:srcRect b="0" l="0" r="0" t="0"/>
          <a:stretch/>
        </p:blipFill>
        <p:spPr>
          <a:xfrm>
            <a:off x="11572233" y="6270467"/>
            <a:ext cx="520196" cy="523317"/>
          </a:xfrm>
          <a:prstGeom prst="rect">
            <a:avLst/>
          </a:prstGeom>
          <a:noFill/>
          <a:ln>
            <a:noFill/>
          </a:ln>
        </p:spPr>
      </p:pic>
      <p:pic>
        <p:nvPicPr>
          <p:cNvPr descr="A black and white logo&#10;&#10;AI-generated content may be incorrect." id="30" name="Google Shape;30;p23"/>
          <p:cNvPicPr preferRelativeResize="0"/>
          <p:nvPr/>
        </p:nvPicPr>
        <p:blipFill rotWithShape="1">
          <a:blip r:embed="rId4">
            <a:alphaModFix/>
          </a:blip>
          <a:srcRect b="0" l="0" r="0" t="0"/>
          <a:stretch/>
        </p:blipFill>
        <p:spPr>
          <a:xfrm>
            <a:off x="10498431" y="6390182"/>
            <a:ext cx="917044" cy="267471"/>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1" name="Shape 31"/>
        <p:cNvGrpSpPr/>
        <p:nvPr/>
      </p:nvGrpSpPr>
      <p:grpSpPr>
        <a:xfrm>
          <a:off x="0" y="0"/>
          <a:ext cx="0" cy="0"/>
          <a:chOff x="0" y="0"/>
          <a:chExt cx="0" cy="0"/>
        </a:xfrm>
      </p:grpSpPr>
      <p:sp>
        <p:nvSpPr>
          <p:cNvPr id="32" name="Google Shape;32;p24"/>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4800"/>
              <a:buFont typeface="Arial"/>
              <a:buNone/>
              <a:defRPr sz="4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24"/>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pic>
        <p:nvPicPr>
          <p:cNvPr id="34" name="Google Shape;34;p24"/>
          <p:cNvPicPr preferRelativeResize="0"/>
          <p:nvPr/>
        </p:nvPicPr>
        <p:blipFill rotWithShape="1">
          <a:blip r:embed="rId2">
            <a:alphaModFix/>
          </a:blip>
          <a:srcRect b="0" l="0" r="33333" t="0"/>
          <a:stretch/>
        </p:blipFill>
        <p:spPr>
          <a:xfrm>
            <a:off x="-2" y="0"/>
            <a:ext cx="12207240" cy="976579"/>
          </a:xfrm>
          <a:prstGeom prst="rect">
            <a:avLst/>
          </a:prstGeom>
          <a:noFill/>
          <a:ln>
            <a:noFill/>
          </a:ln>
        </p:spPr>
      </p:pic>
      <p:pic>
        <p:nvPicPr>
          <p:cNvPr descr="A black and white logo&#10;&#10;AI-generated content may be incorrect." id="35" name="Google Shape;35;p24"/>
          <p:cNvPicPr preferRelativeResize="0"/>
          <p:nvPr/>
        </p:nvPicPr>
        <p:blipFill rotWithShape="1">
          <a:blip r:embed="rId3">
            <a:alphaModFix/>
          </a:blip>
          <a:srcRect b="0" l="0" r="0" t="0"/>
          <a:stretch/>
        </p:blipFill>
        <p:spPr>
          <a:xfrm>
            <a:off x="11356565" y="100441"/>
            <a:ext cx="677723" cy="197669"/>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6" name="Shape 36"/>
        <p:cNvGrpSpPr/>
        <p:nvPr/>
      </p:nvGrpSpPr>
      <p:grpSpPr>
        <a:xfrm>
          <a:off x="0" y="0"/>
          <a:ext cx="0" cy="0"/>
          <a:chOff x="0" y="0"/>
          <a:chExt cx="0" cy="0"/>
        </a:xfrm>
      </p:grpSpPr>
      <p:sp>
        <p:nvSpPr>
          <p:cNvPr id="37" name="Google Shape;37;p25"/>
          <p:cNvSpPr txBox="1"/>
          <p:nvPr>
            <p:ph type="title"/>
          </p:nvPr>
        </p:nvSpPr>
        <p:spPr>
          <a:xfrm>
            <a:off x="838200" y="365125"/>
            <a:ext cx="10515600" cy="62210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25"/>
          <p:cNvSpPr txBox="1"/>
          <p:nvPr>
            <p:ph idx="1" type="body"/>
          </p:nvPr>
        </p:nvSpPr>
        <p:spPr>
          <a:xfrm>
            <a:off x="838200" y="1367553"/>
            <a:ext cx="5181600" cy="4685289"/>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9" name="Google Shape;39;p25"/>
          <p:cNvSpPr txBox="1"/>
          <p:nvPr>
            <p:ph idx="2" type="body"/>
          </p:nvPr>
        </p:nvSpPr>
        <p:spPr>
          <a:xfrm>
            <a:off x="6172200" y="1367553"/>
            <a:ext cx="5181600" cy="4685289"/>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40" name="Google Shape;40;p25"/>
          <p:cNvPicPr preferRelativeResize="0"/>
          <p:nvPr/>
        </p:nvPicPr>
        <p:blipFill rotWithShape="1">
          <a:blip r:embed="rId2">
            <a:alphaModFix/>
          </a:blip>
          <a:srcRect b="0" l="0" r="0" t="0"/>
          <a:stretch/>
        </p:blipFill>
        <p:spPr>
          <a:xfrm>
            <a:off x="0" y="6208310"/>
            <a:ext cx="12198096" cy="649690"/>
          </a:xfrm>
          <a:prstGeom prst="rect">
            <a:avLst/>
          </a:prstGeom>
          <a:noFill/>
          <a:ln>
            <a:noFill/>
          </a:ln>
        </p:spPr>
      </p:pic>
      <p:pic>
        <p:nvPicPr>
          <p:cNvPr descr="NSF_Logo sm.png" id="41" name="Google Shape;41;p25"/>
          <p:cNvPicPr preferRelativeResize="0"/>
          <p:nvPr/>
        </p:nvPicPr>
        <p:blipFill rotWithShape="1">
          <a:blip r:embed="rId3">
            <a:alphaModFix/>
          </a:blip>
          <a:srcRect b="0" l="0" r="0" t="0"/>
          <a:stretch/>
        </p:blipFill>
        <p:spPr>
          <a:xfrm>
            <a:off x="11572233" y="6270467"/>
            <a:ext cx="520196" cy="523317"/>
          </a:xfrm>
          <a:prstGeom prst="rect">
            <a:avLst/>
          </a:prstGeom>
          <a:noFill/>
          <a:ln>
            <a:noFill/>
          </a:ln>
        </p:spPr>
      </p:pic>
      <p:pic>
        <p:nvPicPr>
          <p:cNvPr descr="A black and white logo&#10;&#10;AI-generated content may be incorrect." id="42" name="Google Shape;42;p25"/>
          <p:cNvPicPr preferRelativeResize="0"/>
          <p:nvPr/>
        </p:nvPicPr>
        <p:blipFill rotWithShape="1">
          <a:blip r:embed="rId4">
            <a:alphaModFix/>
          </a:blip>
          <a:srcRect b="0" l="0" r="0" t="0"/>
          <a:stretch/>
        </p:blipFill>
        <p:spPr>
          <a:xfrm>
            <a:off x="10498431" y="6390182"/>
            <a:ext cx="917044" cy="267471"/>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3" name="Shape 43"/>
        <p:cNvGrpSpPr/>
        <p:nvPr/>
      </p:nvGrpSpPr>
      <p:grpSpPr>
        <a:xfrm>
          <a:off x="0" y="0"/>
          <a:ext cx="0" cy="0"/>
          <a:chOff x="0" y="0"/>
          <a:chExt cx="0" cy="0"/>
        </a:xfrm>
      </p:grpSpPr>
      <p:sp>
        <p:nvSpPr>
          <p:cNvPr id="44" name="Google Shape;44;p26"/>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 name="Google Shape;45;p26"/>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6" name="Google Shape;46;p26"/>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7" name="Google Shape;47;p26"/>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8" name="Google Shape;48;p26"/>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49" name="Google Shape;49;p26"/>
          <p:cNvPicPr preferRelativeResize="0"/>
          <p:nvPr/>
        </p:nvPicPr>
        <p:blipFill rotWithShape="1">
          <a:blip r:embed="rId2">
            <a:alphaModFix/>
          </a:blip>
          <a:srcRect b="0" l="0" r="0" t="0"/>
          <a:stretch/>
        </p:blipFill>
        <p:spPr>
          <a:xfrm>
            <a:off x="0" y="6208310"/>
            <a:ext cx="12198096" cy="649690"/>
          </a:xfrm>
          <a:prstGeom prst="rect">
            <a:avLst/>
          </a:prstGeom>
          <a:noFill/>
          <a:ln>
            <a:noFill/>
          </a:ln>
        </p:spPr>
      </p:pic>
      <p:pic>
        <p:nvPicPr>
          <p:cNvPr descr="NSF_Logo sm.png" id="50" name="Google Shape;50;p26"/>
          <p:cNvPicPr preferRelativeResize="0"/>
          <p:nvPr/>
        </p:nvPicPr>
        <p:blipFill rotWithShape="1">
          <a:blip r:embed="rId3">
            <a:alphaModFix/>
          </a:blip>
          <a:srcRect b="0" l="0" r="0" t="0"/>
          <a:stretch/>
        </p:blipFill>
        <p:spPr>
          <a:xfrm>
            <a:off x="11572233" y="6270467"/>
            <a:ext cx="520196" cy="523317"/>
          </a:xfrm>
          <a:prstGeom prst="rect">
            <a:avLst/>
          </a:prstGeom>
          <a:noFill/>
          <a:ln>
            <a:noFill/>
          </a:ln>
        </p:spPr>
      </p:pic>
      <p:pic>
        <p:nvPicPr>
          <p:cNvPr descr="A black and white logo&#10;&#10;AI-generated content may be incorrect." id="51" name="Google Shape;51;p26"/>
          <p:cNvPicPr preferRelativeResize="0"/>
          <p:nvPr/>
        </p:nvPicPr>
        <p:blipFill rotWithShape="1">
          <a:blip r:embed="rId4">
            <a:alphaModFix/>
          </a:blip>
          <a:srcRect b="0" l="0" r="0" t="0"/>
          <a:stretch/>
        </p:blipFill>
        <p:spPr>
          <a:xfrm>
            <a:off x="10498431" y="6390182"/>
            <a:ext cx="917044" cy="267471"/>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2" name="Shape 52"/>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3" name="Shape 53"/>
        <p:cNvGrpSpPr/>
        <p:nvPr/>
      </p:nvGrpSpPr>
      <p:grpSpPr>
        <a:xfrm>
          <a:off x="0" y="0"/>
          <a:ext cx="0" cy="0"/>
          <a:chOff x="0" y="0"/>
          <a:chExt cx="0" cy="0"/>
        </a:xfrm>
      </p:grpSpPr>
      <p:sp>
        <p:nvSpPr>
          <p:cNvPr id="54" name="Google Shape;54;p28"/>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Arial"/>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28"/>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6" name="Google Shape;56;p28"/>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pic>
        <p:nvPicPr>
          <p:cNvPr id="57" name="Google Shape;57;p28"/>
          <p:cNvPicPr preferRelativeResize="0"/>
          <p:nvPr/>
        </p:nvPicPr>
        <p:blipFill rotWithShape="1">
          <a:blip r:embed="rId2">
            <a:alphaModFix/>
          </a:blip>
          <a:srcRect b="0" l="0" r="0" t="0"/>
          <a:stretch/>
        </p:blipFill>
        <p:spPr>
          <a:xfrm>
            <a:off x="0" y="6208310"/>
            <a:ext cx="12198096" cy="649690"/>
          </a:xfrm>
          <a:prstGeom prst="rect">
            <a:avLst/>
          </a:prstGeom>
          <a:noFill/>
          <a:ln>
            <a:noFill/>
          </a:ln>
        </p:spPr>
      </p:pic>
      <p:pic>
        <p:nvPicPr>
          <p:cNvPr descr="NSF_Logo sm.png" id="58" name="Google Shape;58;p28"/>
          <p:cNvPicPr preferRelativeResize="0"/>
          <p:nvPr/>
        </p:nvPicPr>
        <p:blipFill rotWithShape="1">
          <a:blip r:embed="rId3">
            <a:alphaModFix/>
          </a:blip>
          <a:srcRect b="0" l="0" r="0" t="0"/>
          <a:stretch/>
        </p:blipFill>
        <p:spPr>
          <a:xfrm>
            <a:off x="11572233" y="6270467"/>
            <a:ext cx="520196" cy="523317"/>
          </a:xfrm>
          <a:prstGeom prst="rect">
            <a:avLst/>
          </a:prstGeom>
          <a:noFill/>
          <a:ln>
            <a:noFill/>
          </a:ln>
        </p:spPr>
      </p:pic>
      <p:pic>
        <p:nvPicPr>
          <p:cNvPr descr="A black and white logo&#10;&#10;AI-generated content may be incorrect." id="59" name="Google Shape;59;p28"/>
          <p:cNvPicPr preferRelativeResize="0"/>
          <p:nvPr/>
        </p:nvPicPr>
        <p:blipFill rotWithShape="1">
          <a:blip r:embed="rId4">
            <a:alphaModFix/>
          </a:blip>
          <a:srcRect b="0" l="0" r="0" t="0"/>
          <a:stretch/>
        </p:blipFill>
        <p:spPr>
          <a:xfrm>
            <a:off x="10498431" y="6390182"/>
            <a:ext cx="917044" cy="267471"/>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0" name="Shape 60"/>
        <p:cNvGrpSpPr/>
        <p:nvPr/>
      </p:nvGrpSpPr>
      <p:grpSpPr>
        <a:xfrm>
          <a:off x="0" y="0"/>
          <a:ext cx="0" cy="0"/>
          <a:chOff x="0" y="0"/>
          <a:chExt cx="0" cy="0"/>
        </a:xfrm>
      </p:grpSpPr>
      <p:sp>
        <p:nvSpPr>
          <p:cNvPr id="61" name="Google Shape;61;p2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Arial"/>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2" name="Google Shape;62;p29"/>
          <p:cNvSpPr/>
          <p:nvPr>
            <p:ph idx="2" type="pic"/>
          </p:nvPr>
        </p:nvSpPr>
        <p:spPr>
          <a:xfrm>
            <a:off x="5183188" y="987425"/>
            <a:ext cx="6172200" cy="4873625"/>
          </a:xfrm>
          <a:prstGeom prst="rect">
            <a:avLst/>
          </a:prstGeom>
          <a:noFill/>
          <a:ln>
            <a:noFill/>
          </a:ln>
        </p:spPr>
      </p:sp>
      <p:sp>
        <p:nvSpPr>
          <p:cNvPr id="63" name="Google Shape;63;p29"/>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pic>
        <p:nvPicPr>
          <p:cNvPr id="64" name="Google Shape;64;p29"/>
          <p:cNvPicPr preferRelativeResize="0"/>
          <p:nvPr/>
        </p:nvPicPr>
        <p:blipFill rotWithShape="1">
          <a:blip r:embed="rId2">
            <a:alphaModFix/>
          </a:blip>
          <a:srcRect b="0" l="0" r="0" t="0"/>
          <a:stretch/>
        </p:blipFill>
        <p:spPr>
          <a:xfrm>
            <a:off x="0" y="6208310"/>
            <a:ext cx="12198096" cy="649690"/>
          </a:xfrm>
          <a:prstGeom prst="rect">
            <a:avLst/>
          </a:prstGeom>
          <a:noFill/>
          <a:ln>
            <a:noFill/>
          </a:ln>
        </p:spPr>
      </p:pic>
      <p:pic>
        <p:nvPicPr>
          <p:cNvPr descr="NSF_Logo sm.png" id="65" name="Google Shape;65;p29"/>
          <p:cNvPicPr preferRelativeResize="0"/>
          <p:nvPr/>
        </p:nvPicPr>
        <p:blipFill rotWithShape="1">
          <a:blip r:embed="rId3">
            <a:alphaModFix/>
          </a:blip>
          <a:srcRect b="0" l="0" r="0" t="0"/>
          <a:stretch/>
        </p:blipFill>
        <p:spPr>
          <a:xfrm>
            <a:off x="11572233" y="6270467"/>
            <a:ext cx="520196" cy="523317"/>
          </a:xfrm>
          <a:prstGeom prst="rect">
            <a:avLst/>
          </a:prstGeom>
          <a:noFill/>
          <a:ln>
            <a:noFill/>
          </a:ln>
        </p:spPr>
      </p:pic>
      <p:pic>
        <p:nvPicPr>
          <p:cNvPr descr="A black and white logo&#10;&#10;AI-generated content may be incorrect." id="66" name="Google Shape;66;p29"/>
          <p:cNvPicPr preferRelativeResize="0"/>
          <p:nvPr/>
        </p:nvPicPr>
        <p:blipFill rotWithShape="1">
          <a:blip r:embed="rId4">
            <a:alphaModFix/>
          </a:blip>
          <a:srcRect b="0" l="0" r="0" t="0"/>
          <a:stretch/>
        </p:blipFill>
        <p:spPr>
          <a:xfrm>
            <a:off x="10498431" y="6390182"/>
            <a:ext cx="917044" cy="267471"/>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0"/>
          <p:cNvSpPr txBox="1"/>
          <p:nvPr>
            <p:ph type="title"/>
          </p:nvPr>
        </p:nvSpPr>
        <p:spPr>
          <a:xfrm>
            <a:off x="838200" y="365125"/>
            <a:ext cx="10515600" cy="62210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3200"/>
              <a:buFont typeface="Arial"/>
              <a:buNone/>
              <a:defRPr b="1" i="0" sz="3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20"/>
          <p:cNvSpPr txBox="1"/>
          <p:nvPr>
            <p:ph idx="1" type="body"/>
          </p:nvPr>
        </p:nvSpPr>
        <p:spPr>
          <a:xfrm>
            <a:off x="838200" y="1310911"/>
            <a:ext cx="10515600" cy="4724766"/>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3.jp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hyperlink" Target="https://serc.carleton.edu/details/files/366148.html"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9.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png"/><Relationship Id="rId4" Type="http://schemas.openxmlformats.org/officeDocument/2006/relationships/hyperlink" Target="https://www.earthscope.org/education/education-resources/field-education/"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hyperlink" Target="https://ngmdb.usgs.gov/ngmdb/ngmdb_home.html" TargetMode="External"/><Relationship Id="rId4" Type="http://schemas.openxmlformats.org/officeDocument/2006/relationships/hyperlink" Target="https://scholar.google.com/" TargetMode="External"/><Relationship Id="rId5" Type="http://schemas.openxmlformats.org/officeDocument/2006/relationships/hyperlink" Target="https://www.usgs.gov/core-science-systems/nggdp/core-research-center/links-state-well-data"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hyperlink" Target="https://www.youtube.com/watch?v=hf9QUEWAzBQ"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hyperlink" Target="https://www.youtube.com/watch?v=wtboEzOhPDI"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pic>
        <p:nvPicPr>
          <p:cNvPr descr="A group of people in a park&#10;&#10;AI-generated content may be incorrect." id="83" name="Google Shape;83;p1"/>
          <p:cNvPicPr preferRelativeResize="0"/>
          <p:nvPr/>
        </p:nvPicPr>
        <p:blipFill rotWithShape="1">
          <a:blip r:embed="rId3">
            <a:alphaModFix/>
          </a:blip>
          <a:srcRect b="11817" l="0" r="0" t="34345"/>
          <a:stretch/>
        </p:blipFill>
        <p:spPr>
          <a:xfrm>
            <a:off x="-2" y="969188"/>
            <a:ext cx="12183584" cy="4919624"/>
          </a:xfrm>
          <a:prstGeom prst="rect">
            <a:avLst/>
          </a:prstGeom>
          <a:noFill/>
          <a:ln>
            <a:noFill/>
          </a:ln>
        </p:spPr>
      </p:pic>
      <p:sp>
        <p:nvSpPr>
          <p:cNvPr id="84" name="Google Shape;84;p1"/>
          <p:cNvSpPr/>
          <p:nvPr/>
        </p:nvSpPr>
        <p:spPr>
          <a:xfrm>
            <a:off x="8416" y="5193074"/>
            <a:ext cx="12192000" cy="695738"/>
          </a:xfrm>
          <a:prstGeom prst="rect">
            <a:avLst/>
          </a:prstGeom>
          <a:gradFill>
            <a:gsLst>
              <a:gs pos="0">
                <a:schemeClr val="lt1"/>
              </a:gs>
              <a:gs pos="99000">
                <a:srgbClr val="FFFFFF">
                  <a:alpha val="0"/>
                </a:srgbClr>
              </a:gs>
              <a:gs pos="100000">
                <a:srgbClr val="FFFFFF">
                  <a:alpha val="0"/>
                </a:srgbClr>
              </a:gs>
            </a:gsLst>
            <a:lin ang="162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85" name="Google Shape;85;p1"/>
          <p:cNvSpPr txBox="1"/>
          <p:nvPr>
            <p:ph type="ctrTitle"/>
          </p:nvPr>
        </p:nvSpPr>
        <p:spPr>
          <a:xfrm>
            <a:off x="3622950" y="4648625"/>
            <a:ext cx="8466000" cy="1089000"/>
          </a:xfrm>
          <a:prstGeom prst="rect">
            <a:avLst/>
          </a:prstGeom>
          <a:solidFill>
            <a:srgbClr val="000000">
              <a:alpha val="50196"/>
            </a:srgbClr>
          </a:solid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4800"/>
              <a:buFont typeface="Arial"/>
              <a:buNone/>
            </a:pPr>
            <a:r>
              <a:rPr b="1" lang="en-US" sz="3200">
                <a:solidFill>
                  <a:schemeClr val="lt1"/>
                </a:solidFill>
                <a:latin typeface="Avenir"/>
                <a:ea typeface="Avenir"/>
                <a:cs typeface="Avenir"/>
                <a:sym typeface="Avenir"/>
              </a:rPr>
              <a:t>Electrical Resistivity Tomography – Unit 3 Collecting Your Own Data Set</a:t>
            </a:r>
            <a:endParaRPr/>
          </a:p>
        </p:txBody>
      </p:sp>
      <p:pic>
        <p:nvPicPr>
          <p:cNvPr id="86" name="Google Shape;86;p1"/>
          <p:cNvPicPr preferRelativeResize="0"/>
          <p:nvPr/>
        </p:nvPicPr>
        <p:blipFill rotWithShape="1">
          <a:blip r:embed="rId4">
            <a:alphaModFix/>
          </a:blip>
          <a:srcRect b="0" l="0" r="33333" t="0"/>
          <a:stretch/>
        </p:blipFill>
        <p:spPr>
          <a:xfrm>
            <a:off x="-2" y="0"/>
            <a:ext cx="12207240" cy="97657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12"/>
          <p:cNvSpPr txBox="1"/>
          <p:nvPr>
            <p:ph type="title"/>
          </p:nvPr>
        </p:nvSpPr>
        <p:spPr>
          <a:xfrm>
            <a:off x="838200" y="365125"/>
            <a:ext cx="10515600" cy="62210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None/>
            </a:pPr>
            <a:r>
              <a:rPr lang="en-US"/>
              <a:t>Creating Command Files</a:t>
            </a:r>
            <a:endParaRPr/>
          </a:p>
        </p:txBody>
      </p:sp>
      <p:sp>
        <p:nvSpPr>
          <p:cNvPr id="146" name="Google Shape;146;p12"/>
          <p:cNvSpPr txBox="1"/>
          <p:nvPr>
            <p:ph idx="1" type="body"/>
          </p:nvPr>
        </p:nvSpPr>
        <p:spPr>
          <a:xfrm>
            <a:off x="838200" y="1310911"/>
            <a:ext cx="10515600" cy="4724766"/>
          </a:xfrm>
          <a:prstGeom prst="rect">
            <a:avLst/>
          </a:prstGeom>
          <a:noFill/>
          <a:ln>
            <a:noFill/>
          </a:ln>
        </p:spPr>
        <p:txBody>
          <a:bodyPr anchorCtr="0" anchor="t" bIns="45700" lIns="91425" spcFirstLastPara="1" rIns="91425" wrap="square" tIns="45700">
            <a:normAutofit lnSpcReduction="10000"/>
          </a:bodyPr>
          <a:lstStyle/>
          <a:p>
            <a:pPr indent="-342900" lvl="0" marL="457200" rtl="0" algn="l">
              <a:lnSpc>
                <a:spcPct val="90000"/>
              </a:lnSpc>
              <a:spcBef>
                <a:spcPts val="1000"/>
              </a:spcBef>
              <a:spcAft>
                <a:spcPts val="0"/>
              </a:spcAft>
              <a:buClr>
                <a:schemeClr val="dk1"/>
              </a:buClr>
              <a:buSzPts val="1800"/>
              <a:buChar char="•"/>
            </a:pPr>
            <a:r>
              <a:rPr lang="en-US"/>
              <a:t>You will need to create a command file detailing the specifics of your array, ideally before you go into the field.</a:t>
            </a:r>
            <a:endParaRPr/>
          </a:p>
          <a:p>
            <a:pPr indent="-342900" lvl="0" marL="457200" rtl="0" algn="l">
              <a:lnSpc>
                <a:spcPct val="90000"/>
              </a:lnSpc>
              <a:spcBef>
                <a:spcPts val="1000"/>
              </a:spcBef>
              <a:spcAft>
                <a:spcPts val="0"/>
              </a:spcAft>
              <a:buClr>
                <a:schemeClr val="dk1"/>
              </a:buClr>
              <a:buSzPts val="1800"/>
              <a:buChar char="•"/>
            </a:pPr>
            <a:r>
              <a:rPr lang="en-US"/>
              <a:t>This can easily be done using the Command Creator on the tablet and than uploaded to the supersting.</a:t>
            </a:r>
            <a:endParaRPr/>
          </a:p>
          <a:p>
            <a:pPr indent="-342900" lvl="0" marL="457200" rtl="0" algn="l">
              <a:lnSpc>
                <a:spcPct val="90000"/>
              </a:lnSpc>
              <a:spcBef>
                <a:spcPts val="1000"/>
              </a:spcBef>
              <a:spcAft>
                <a:spcPts val="0"/>
              </a:spcAft>
              <a:buClr>
                <a:schemeClr val="dk1"/>
              </a:buClr>
              <a:buSzPts val="1800"/>
              <a:buChar char="•"/>
            </a:pPr>
            <a:r>
              <a:rPr lang="en-US"/>
              <a:t>For roll-along surveys, you use the same command files as you would for a regular survey.</a:t>
            </a:r>
            <a:endParaRPr/>
          </a:p>
          <a:p>
            <a:pPr indent="-342900" lvl="0" marL="457200" rtl="0" algn="l">
              <a:lnSpc>
                <a:spcPct val="90000"/>
              </a:lnSpc>
              <a:spcBef>
                <a:spcPts val="1000"/>
              </a:spcBef>
              <a:spcAft>
                <a:spcPts val="0"/>
              </a:spcAft>
              <a:buClr>
                <a:schemeClr val="dk1"/>
              </a:buClr>
              <a:buSzPts val="1800"/>
              <a:buChar char="•"/>
            </a:pPr>
            <a:r>
              <a:rPr lang="en-US"/>
              <a:t>Only examples for creating Wenner and Dipole-Dipole are shown here, refer to the manual for the needed information for other array designs.</a:t>
            </a:r>
            <a:endParaRPr/>
          </a:p>
          <a:p>
            <a:pPr indent="-342900" lvl="0" marL="457200" rtl="0" algn="l">
              <a:lnSpc>
                <a:spcPct val="90000"/>
              </a:lnSpc>
              <a:spcBef>
                <a:spcPts val="1000"/>
              </a:spcBef>
              <a:spcAft>
                <a:spcPts val="0"/>
              </a:spcAft>
              <a:buClr>
                <a:schemeClr val="dk1"/>
              </a:buClr>
              <a:buSzPts val="1800"/>
              <a:buChar char="•"/>
            </a:pPr>
            <a:r>
              <a:rPr lang="en-US"/>
              <a:t>You upload cmd files to the supersting using the tablet. Select  Transfer Data -&gt; Upload Command Files.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cxnSp>
        <p:nvCxnSpPr>
          <p:cNvPr id="151" name="Google Shape;151;p14"/>
          <p:cNvCxnSpPr/>
          <p:nvPr/>
        </p:nvCxnSpPr>
        <p:spPr>
          <a:xfrm>
            <a:off x="7015480" y="2392297"/>
            <a:ext cx="0" cy="920651"/>
          </a:xfrm>
          <a:prstGeom prst="straightConnector1">
            <a:avLst/>
          </a:prstGeom>
          <a:noFill/>
          <a:ln cap="flat" cmpd="sng" w="76200">
            <a:solidFill>
              <a:srgbClr val="FF0000"/>
            </a:solidFill>
            <a:prstDash val="solid"/>
            <a:round/>
            <a:headEnd len="sm" w="sm" type="none"/>
            <a:tailEnd len="med" w="med" type="triangle"/>
          </a:ln>
        </p:spPr>
      </p:cxnSp>
      <p:sp>
        <p:nvSpPr>
          <p:cNvPr id="152" name="Google Shape;152;p14"/>
          <p:cNvSpPr txBox="1"/>
          <p:nvPr>
            <p:ph type="title"/>
          </p:nvPr>
        </p:nvSpPr>
        <p:spPr>
          <a:xfrm>
            <a:off x="838200" y="365125"/>
            <a:ext cx="10515600" cy="62210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None/>
            </a:pPr>
            <a:r>
              <a:rPr lang="en-US"/>
              <a:t>Command File: Wenner Example</a:t>
            </a:r>
            <a:endParaRPr/>
          </a:p>
        </p:txBody>
      </p:sp>
      <p:pic>
        <p:nvPicPr>
          <p:cNvPr descr="A screenshot of a computer&#10;&#10;AI-generated content may be incorrect." id="153" name="Google Shape;153;p14"/>
          <p:cNvPicPr preferRelativeResize="0"/>
          <p:nvPr/>
        </p:nvPicPr>
        <p:blipFill rotWithShape="1">
          <a:blip r:embed="rId3">
            <a:alphaModFix/>
          </a:blip>
          <a:srcRect b="22518" l="0" r="0" t="43628"/>
          <a:stretch/>
        </p:blipFill>
        <p:spPr>
          <a:xfrm>
            <a:off x="609600" y="3357880"/>
            <a:ext cx="10972800" cy="2321560"/>
          </a:xfrm>
          <a:prstGeom prst="rect">
            <a:avLst/>
          </a:prstGeom>
          <a:noFill/>
          <a:ln>
            <a:noFill/>
          </a:ln>
        </p:spPr>
      </p:pic>
      <p:sp>
        <p:nvSpPr>
          <p:cNvPr id="154" name="Google Shape;154;p14"/>
          <p:cNvSpPr/>
          <p:nvPr/>
        </p:nvSpPr>
        <p:spPr>
          <a:xfrm>
            <a:off x="609600" y="3307474"/>
            <a:ext cx="1838960" cy="622103"/>
          </a:xfrm>
          <a:prstGeom prst="rect">
            <a:avLst/>
          </a:prstGeom>
          <a:noFill/>
          <a:ln cap="flat" cmpd="sng" w="381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55" name="Google Shape;155;p14"/>
          <p:cNvSpPr/>
          <p:nvPr/>
        </p:nvSpPr>
        <p:spPr>
          <a:xfrm>
            <a:off x="7233920" y="4168730"/>
            <a:ext cx="4490720" cy="622103"/>
          </a:xfrm>
          <a:prstGeom prst="rect">
            <a:avLst/>
          </a:prstGeom>
          <a:noFill/>
          <a:ln cap="flat" cmpd="sng" w="381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56" name="Google Shape;156;p14"/>
          <p:cNvSpPr txBox="1"/>
          <p:nvPr/>
        </p:nvSpPr>
        <p:spPr>
          <a:xfrm>
            <a:off x="7477760" y="5406680"/>
            <a:ext cx="4003040" cy="646331"/>
          </a:xfrm>
          <a:prstGeom prst="rect">
            <a:avLst/>
          </a:prstGeom>
          <a:solidFill>
            <a:schemeClr val="lt1"/>
          </a:solidFill>
          <a:ln cap="flat" cmpd="sng" w="38100">
            <a:solidFill>
              <a:srgbClr val="FF0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Select Array Type and Instrument type, which should by SuperSting R8</a:t>
            </a:r>
            <a:endParaRPr b="0" i="0" sz="1400" u="none" cap="none" strike="noStrike">
              <a:solidFill>
                <a:srgbClr val="000000"/>
              </a:solidFill>
              <a:latin typeface="Arial"/>
              <a:ea typeface="Arial"/>
              <a:cs typeface="Arial"/>
              <a:sym typeface="Arial"/>
            </a:endParaRPr>
          </a:p>
        </p:txBody>
      </p:sp>
      <p:cxnSp>
        <p:nvCxnSpPr>
          <p:cNvPr id="157" name="Google Shape;157;p14"/>
          <p:cNvCxnSpPr>
            <a:endCxn id="155" idx="2"/>
          </p:cNvCxnSpPr>
          <p:nvPr/>
        </p:nvCxnSpPr>
        <p:spPr>
          <a:xfrm rot="10800000">
            <a:off x="9479280" y="4790833"/>
            <a:ext cx="0" cy="615900"/>
          </a:xfrm>
          <a:prstGeom prst="straightConnector1">
            <a:avLst/>
          </a:prstGeom>
          <a:noFill/>
          <a:ln cap="flat" cmpd="sng" w="76200">
            <a:solidFill>
              <a:srgbClr val="FF0000"/>
            </a:solidFill>
            <a:prstDash val="solid"/>
            <a:round/>
            <a:headEnd len="sm" w="sm" type="none"/>
            <a:tailEnd len="med" w="med" type="triangle"/>
          </a:ln>
        </p:spPr>
      </p:cxnSp>
      <p:sp>
        <p:nvSpPr>
          <p:cNvPr id="158" name="Google Shape;158;p14"/>
          <p:cNvSpPr/>
          <p:nvPr/>
        </p:nvSpPr>
        <p:spPr>
          <a:xfrm>
            <a:off x="2448560" y="3307474"/>
            <a:ext cx="1838960" cy="622103"/>
          </a:xfrm>
          <a:prstGeom prst="rect">
            <a:avLst/>
          </a:prstGeom>
          <a:noFill/>
          <a:ln cap="flat" cmpd="sng" w="381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59" name="Google Shape;159;p14"/>
          <p:cNvSpPr/>
          <p:nvPr/>
        </p:nvSpPr>
        <p:spPr>
          <a:xfrm>
            <a:off x="6096000" y="3312948"/>
            <a:ext cx="1838960" cy="622103"/>
          </a:xfrm>
          <a:prstGeom prst="rect">
            <a:avLst/>
          </a:prstGeom>
          <a:noFill/>
          <a:ln cap="flat" cmpd="sng" w="381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60" name="Google Shape;160;p14"/>
          <p:cNvSpPr txBox="1"/>
          <p:nvPr/>
        </p:nvSpPr>
        <p:spPr>
          <a:xfrm>
            <a:off x="604521" y="2346131"/>
            <a:ext cx="1838960" cy="369332"/>
          </a:xfrm>
          <a:prstGeom prst="rect">
            <a:avLst/>
          </a:prstGeom>
          <a:solidFill>
            <a:schemeClr val="lt1"/>
          </a:solidFill>
          <a:ln cap="flat" cmpd="sng" w="38100">
            <a:solidFill>
              <a:srgbClr val="FF0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Name of the file</a:t>
            </a:r>
            <a:endParaRPr b="0" i="0" sz="1400" u="none" cap="none" strike="noStrike">
              <a:solidFill>
                <a:srgbClr val="000000"/>
              </a:solidFill>
              <a:latin typeface="Arial"/>
              <a:ea typeface="Arial"/>
              <a:cs typeface="Arial"/>
              <a:sym typeface="Arial"/>
            </a:endParaRPr>
          </a:p>
        </p:txBody>
      </p:sp>
      <p:sp>
        <p:nvSpPr>
          <p:cNvPr id="161" name="Google Shape;161;p14"/>
          <p:cNvSpPr txBox="1"/>
          <p:nvPr/>
        </p:nvSpPr>
        <p:spPr>
          <a:xfrm>
            <a:off x="2448560" y="2069132"/>
            <a:ext cx="1838960" cy="646331"/>
          </a:xfrm>
          <a:prstGeom prst="rect">
            <a:avLst/>
          </a:prstGeom>
          <a:solidFill>
            <a:schemeClr val="lt1"/>
          </a:solidFill>
          <a:ln cap="flat" cmpd="sng" w="38100">
            <a:solidFill>
              <a:srgbClr val="FF0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Number of electrodes</a:t>
            </a:r>
            <a:endParaRPr b="0" i="0" sz="1400" u="none" cap="none" strike="noStrike">
              <a:solidFill>
                <a:srgbClr val="000000"/>
              </a:solidFill>
              <a:latin typeface="Arial"/>
              <a:ea typeface="Arial"/>
              <a:cs typeface="Arial"/>
              <a:sym typeface="Arial"/>
            </a:endParaRPr>
          </a:p>
        </p:txBody>
      </p:sp>
      <p:cxnSp>
        <p:nvCxnSpPr>
          <p:cNvPr id="162" name="Google Shape;162;p14"/>
          <p:cNvCxnSpPr>
            <a:stCxn id="160" idx="2"/>
            <a:endCxn id="154" idx="0"/>
          </p:cNvCxnSpPr>
          <p:nvPr/>
        </p:nvCxnSpPr>
        <p:spPr>
          <a:xfrm>
            <a:off x="1524001" y="2715463"/>
            <a:ext cx="5100" cy="591900"/>
          </a:xfrm>
          <a:prstGeom prst="straightConnector1">
            <a:avLst/>
          </a:prstGeom>
          <a:noFill/>
          <a:ln cap="flat" cmpd="sng" w="76200">
            <a:solidFill>
              <a:srgbClr val="FF0000"/>
            </a:solidFill>
            <a:prstDash val="solid"/>
            <a:round/>
            <a:headEnd len="sm" w="sm" type="none"/>
            <a:tailEnd len="med" w="med" type="triangle"/>
          </a:ln>
        </p:spPr>
      </p:cxnSp>
      <p:cxnSp>
        <p:nvCxnSpPr>
          <p:cNvPr id="163" name="Google Shape;163;p14"/>
          <p:cNvCxnSpPr>
            <a:stCxn id="161" idx="2"/>
            <a:endCxn id="158" idx="0"/>
          </p:cNvCxnSpPr>
          <p:nvPr/>
        </p:nvCxnSpPr>
        <p:spPr>
          <a:xfrm>
            <a:off x="3368040" y="2715463"/>
            <a:ext cx="0" cy="591900"/>
          </a:xfrm>
          <a:prstGeom prst="straightConnector1">
            <a:avLst/>
          </a:prstGeom>
          <a:noFill/>
          <a:ln cap="flat" cmpd="sng" w="76200">
            <a:solidFill>
              <a:srgbClr val="FF0000"/>
            </a:solidFill>
            <a:prstDash val="solid"/>
            <a:round/>
            <a:headEnd len="sm" w="sm" type="none"/>
            <a:tailEnd len="med" w="med" type="triangle"/>
          </a:ln>
        </p:spPr>
      </p:cxnSp>
      <p:sp>
        <p:nvSpPr>
          <p:cNvPr id="164" name="Google Shape;164;p14"/>
          <p:cNvSpPr txBox="1"/>
          <p:nvPr/>
        </p:nvSpPr>
        <p:spPr>
          <a:xfrm>
            <a:off x="4897110" y="1776450"/>
            <a:ext cx="4399280" cy="1200329"/>
          </a:xfrm>
          <a:prstGeom prst="rect">
            <a:avLst/>
          </a:prstGeom>
          <a:solidFill>
            <a:schemeClr val="lt1"/>
          </a:solidFill>
          <a:ln cap="flat" cmpd="sng" w="38100">
            <a:solidFill>
              <a:srgbClr val="FF0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Expansion Factor: Should be equal to or greater than 0.3 times the total number of electrodes in order to sample all possible data points</a:t>
            </a:r>
            <a:endParaRPr b="0" i="0" sz="1400" u="none" cap="none" strike="noStrike">
              <a:solidFill>
                <a:srgbClr val="000000"/>
              </a:solidFill>
              <a:latin typeface="Arial"/>
              <a:ea typeface="Arial"/>
              <a:cs typeface="Arial"/>
              <a:sym typeface="Arial"/>
            </a:endParaRPr>
          </a:p>
        </p:txBody>
      </p:sp>
      <p:sp>
        <p:nvSpPr>
          <p:cNvPr id="165" name="Google Shape;165;p14"/>
          <p:cNvSpPr txBox="1"/>
          <p:nvPr/>
        </p:nvSpPr>
        <p:spPr>
          <a:xfrm>
            <a:off x="9646920" y="1141736"/>
            <a:ext cx="2032000" cy="1477328"/>
          </a:xfrm>
          <a:prstGeom prst="rect">
            <a:avLst/>
          </a:prstGeom>
          <a:solidFill>
            <a:schemeClr val="lt1"/>
          </a:solidFill>
          <a:ln cap="flat" cmpd="sng" w="38100">
            <a:solidFill>
              <a:srgbClr val="00B0F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Press Start Simulation after you have filled out all the needed information</a:t>
            </a:r>
            <a:endParaRPr b="0" i="0" sz="1400" u="none" cap="none" strike="noStrike">
              <a:solidFill>
                <a:srgbClr val="000000"/>
              </a:solidFill>
              <a:latin typeface="Arial"/>
              <a:ea typeface="Arial"/>
              <a:cs typeface="Arial"/>
              <a:sym typeface="Arial"/>
            </a:endParaRPr>
          </a:p>
        </p:txBody>
      </p:sp>
      <p:sp>
        <p:nvSpPr>
          <p:cNvPr id="166" name="Google Shape;166;p14"/>
          <p:cNvSpPr/>
          <p:nvPr/>
        </p:nvSpPr>
        <p:spPr>
          <a:xfrm>
            <a:off x="9743440" y="3377860"/>
            <a:ext cx="1838960" cy="622103"/>
          </a:xfrm>
          <a:prstGeom prst="rect">
            <a:avLst/>
          </a:prstGeom>
          <a:noFill/>
          <a:ln cap="flat" cmpd="sng" w="38100">
            <a:solidFill>
              <a:srgbClr val="00B0F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cxnSp>
        <p:nvCxnSpPr>
          <p:cNvPr id="167" name="Google Shape;167;p14"/>
          <p:cNvCxnSpPr>
            <a:stCxn id="165" idx="2"/>
          </p:cNvCxnSpPr>
          <p:nvPr/>
        </p:nvCxnSpPr>
        <p:spPr>
          <a:xfrm flipH="1">
            <a:off x="10657820" y="2619064"/>
            <a:ext cx="5100" cy="758700"/>
          </a:xfrm>
          <a:prstGeom prst="straightConnector1">
            <a:avLst/>
          </a:prstGeom>
          <a:noFill/>
          <a:ln cap="flat" cmpd="sng" w="76200">
            <a:solidFill>
              <a:srgbClr val="00B0F0"/>
            </a:solidFill>
            <a:prstDash val="solid"/>
            <a:round/>
            <a:headEnd len="sm" w="sm" type="none"/>
            <a:tailEnd len="med" w="med" type="triangle"/>
          </a:ln>
        </p:spPr>
      </p:cxnSp>
      <p:sp>
        <p:nvSpPr>
          <p:cNvPr id="168" name="Google Shape;168;p14"/>
          <p:cNvSpPr txBox="1"/>
          <p:nvPr/>
        </p:nvSpPr>
        <p:spPr>
          <a:xfrm>
            <a:off x="683255" y="1033868"/>
            <a:ext cx="8613135" cy="646331"/>
          </a:xfrm>
          <a:prstGeom prst="rect">
            <a:avLst/>
          </a:prstGeom>
          <a:noFill/>
          <a:ln>
            <a:noFill/>
          </a:ln>
        </p:spPr>
        <p:txBody>
          <a:bodyPr anchorCtr="0" anchor="t" bIns="45700" lIns="91425" spcFirstLastPara="1" rIns="91425" wrap="square" tIns="45700">
            <a:spAutoFit/>
          </a:bodyPr>
          <a:lstStyle/>
          <a:p>
            <a:pPr indent="0" lvl="0" marL="114300" marR="0" rtl="0" algn="l">
              <a:lnSpc>
                <a:spcPct val="90000"/>
              </a:lnSpc>
              <a:spcBef>
                <a:spcPts val="0"/>
              </a:spcBef>
              <a:spcAft>
                <a:spcPts val="0"/>
              </a:spcAft>
              <a:buNone/>
            </a:pPr>
            <a:r>
              <a:rPr b="0" i="0" lang="en-US" sz="2000" u="none" cap="none" strike="noStrike">
                <a:solidFill>
                  <a:srgbClr val="000000"/>
                </a:solidFill>
                <a:latin typeface="Arial"/>
                <a:ea typeface="Arial"/>
                <a:cs typeface="Arial"/>
                <a:sym typeface="Arial"/>
              </a:rPr>
              <a:t>The boxes outlined in red are the only ones that you need to fill out, the others are display information.</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pic>
        <p:nvPicPr>
          <p:cNvPr descr="A screenshot of a computer&#10;&#10;AI-generated content may be incorrect." id="173" name="Google Shape;173;p15"/>
          <p:cNvPicPr preferRelativeResize="0"/>
          <p:nvPr/>
        </p:nvPicPr>
        <p:blipFill rotWithShape="1">
          <a:blip r:embed="rId3">
            <a:alphaModFix/>
          </a:blip>
          <a:srcRect b="27111" l="0" r="0" t="7112"/>
          <a:stretch/>
        </p:blipFill>
        <p:spPr>
          <a:xfrm>
            <a:off x="609600" y="836893"/>
            <a:ext cx="10972800" cy="4511040"/>
          </a:xfrm>
          <a:prstGeom prst="rect">
            <a:avLst/>
          </a:prstGeom>
          <a:noFill/>
          <a:ln>
            <a:noFill/>
          </a:ln>
        </p:spPr>
      </p:pic>
      <p:sp>
        <p:nvSpPr>
          <p:cNvPr id="174" name="Google Shape;174;p15"/>
          <p:cNvSpPr/>
          <p:nvPr/>
        </p:nvSpPr>
        <p:spPr>
          <a:xfrm>
            <a:off x="609599" y="4632413"/>
            <a:ext cx="3645159" cy="622103"/>
          </a:xfrm>
          <a:prstGeom prst="rect">
            <a:avLst/>
          </a:prstGeom>
          <a:noFill/>
          <a:ln cap="flat" cmpd="sng" w="381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75" name="Google Shape;175;p15"/>
          <p:cNvSpPr txBox="1"/>
          <p:nvPr/>
        </p:nvSpPr>
        <p:spPr>
          <a:xfrm>
            <a:off x="609600" y="5548132"/>
            <a:ext cx="4104640" cy="646331"/>
          </a:xfrm>
          <a:prstGeom prst="rect">
            <a:avLst/>
          </a:prstGeom>
          <a:solidFill>
            <a:schemeClr val="lt1"/>
          </a:solidFill>
          <a:ln cap="flat" cmpd="sng" w="38100">
            <a:solidFill>
              <a:srgbClr val="FF0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The number of command lines and the time it will take to run the survey</a:t>
            </a:r>
            <a:endParaRPr b="0" i="0" sz="1400" u="none" cap="none" strike="noStrike">
              <a:solidFill>
                <a:srgbClr val="000000"/>
              </a:solidFill>
              <a:latin typeface="Arial"/>
              <a:ea typeface="Arial"/>
              <a:cs typeface="Arial"/>
              <a:sym typeface="Arial"/>
            </a:endParaRPr>
          </a:p>
        </p:txBody>
      </p:sp>
      <p:cxnSp>
        <p:nvCxnSpPr>
          <p:cNvPr id="176" name="Google Shape;176;p15"/>
          <p:cNvCxnSpPr/>
          <p:nvPr/>
        </p:nvCxnSpPr>
        <p:spPr>
          <a:xfrm rot="10800000">
            <a:off x="2434668" y="5240208"/>
            <a:ext cx="0" cy="307924"/>
          </a:xfrm>
          <a:prstGeom prst="straightConnector1">
            <a:avLst/>
          </a:prstGeom>
          <a:noFill/>
          <a:ln cap="flat" cmpd="sng" w="76200">
            <a:solidFill>
              <a:srgbClr val="FF0000"/>
            </a:solidFill>
            <a:prstDash val="solid"/>
            <a:round/>
            <a:headEnd len="sm" w="sm" type="none"/>
            <a:tailEnd len="med" w="med" type="triangle"/>
          </a:ln>
        </p:spPr>
      </p:cxnSp>
      <p:sp>
        <p:nvSpPr>
          <p:cNvPr id="177" name="Google Shape;177;p15"/>
          <p:cNvSpPr txBox="1"/>
          <p:nvPr/>
        </p:nvSpPr>
        <p:spPr>
          <a:xfrm>
            <a:off x="2376196" y="277056"/>
            <a:ext cx="7439608" cy="646331"/>
          </a:xfrm>
          <a:prstGeom prst="rect">
            <a:avLst/>
          </a:prstGeom>
          <a:solidFill>
            <a:schemeClr val="lt1"/>
          </a:solidFill>
          <a:ln cap="flat" cmpd="sng" w="38100">
            <a:solidFill>
              <a:srgbClr val="FF0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A pseudo section will be created showing you the expected depths that data will be recorded. Click on the grey arrow to see the whole thing.</a:t>
            </a:r>
            <a:endParaRPr b="0" i="0" sz="1400" u="none" cap="none" strike="noStrike">
              <a:solidFill>
                <a:srgbClr val="000000"/>
              </a:solidFill>
              <a:latin typeface="Arial"/>
              <a:ea typeface="Arial"/>
              <a:cs typeface="Arial"/>
              <a:sym typeface="Arial"/>
            </a:endParaRPr>
          </a:p>
        </p:txBody>
      </p:sp>
      <p:sp>
        <p:nvSpPr>
          <p:cNvPr id="178" name="Google Shape;178;p15"/>
          <p:cNvSpPr/>
          <p:nvPr/>
        </p:nvSpPr>
        <p:spPr>
          <a:xfrm>
            <a:off x="9638522" y="4632413"/>
            <a:ext cx="2024744" cy="622103"/>
          </a:xfrm>
          <a:prstGeom prst="rect">
            <a:avLst/>
          </a:prstGeom>
          <a:noFill/>
          <a:ln cap="flat" cmpd="sng" w="38100">
            <a:solidFill>
              <a:srgbClr val="00B0F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79" name="Google Shape;179;p15"/>
          <p:cNvSpPr txBox="1"/>
          <p:nvPr/>
        </p:nvSpPr>
        <p:spPr>
          <a:xfrm>
            <a:off x="7477762" y="5723104"/>
            <a:ext cx="4582780" cy="369332"/>
          </a:xfrm>
          <a:prstGeom prst="rect">
            <a:avLst/>
          </a:prstGeom>
          <a:solidFill>
            <a:schemeClr val="lt1"/>
          </a:solidFill>
          <a:ln cap="flat" cmpd="sng" w="38100">
            <a:solidFill>
              <a:srgbClr val="00B0F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Select Create Cmd File once you are done</a:t>
            </a:r>
            <a:endParaRPr b="0" i="0" sz="1400" u="none" cap="none" strike="noStrike">
              <a:solidFill>
                <a:srgbClr val="000000"/>
              </a:solidFill>
              <a:latin typeface="Arial"/>
              <a:ea typeface="Arial"/>
              <a:cs typeface="Arial"/>
              <a:sym typeface="Arial"/>
            </a:endParaRPr>
          </a:p>
        </p:txBody>
      </p:sp>
      <p:cxnSp>
        <p:nvCxnSpPr>
          <p:cNvPr id="180" name="Google Shape;180;p15"/>
          <p:cNvCxnSpPr/>
          <p:nvPr/>
        </p:nvCxnSpPr>
        <p:spPr>
          <a:xfrm rot="10800000">
            <a:off x="10650894" y="5254516"/>
            <a:ext cx="0" cy="468588"/>
          </a:xfrm>
          <a:prstGeom prst="straightConnector1">
            <a:avLst/>
          </a:prstGeom>
          <a:noFill/>
          <a:ln cap="flat" cmpd="sng" w="76200">
            <a:solidFill>
              <a:srgbClr val="00B0F0"/>
            </a:solidFill>
            <a:prstDash val="solid"/>
            <a:round/>
            <a:headEnd len="sm" w="sm" type="none"/>
            <a:tailEnd len="med" w="med" type="triangle"/>
          </a:ln>
        </p:spPr>
      </p:cxn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16"/>
          <p:cNvSpPr txBox="1"/>
          <p:nvPr>
            <p:ph type="title"/>
          </p:nvPr>
        </p:nvSpPr>
        <p:spPr>
          <a:xfrm>
            <a:off x="838200" y="365125"/>
            <a:ext cx="10515600" cy="6222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None/>
            </a:pPr>
            <a:r>
              <a:rPr lang="en-US"/>
              <a:t>Command File: Dipole-Dipole Example</a:t>
            </a:r>
            <a:endParaRPr/>
          </a:p>
        </p:txBody>
      </p:sp>
      <p:pic>
        <p:nvPicPr>
          <p:cNvPr descr="A screenshot of a computer&#10;&#10;AI-generated content may be incorrect." id="186" name="Google Shape;186;p16"/>
          <p:cNvPicPr preferRelativeResize="0"/>
          <p:nvPr/>
        </p:nvPicPr>
        <p:blipFill rotWithShape="1">
          <a:blip r:embed="rId3">
            <a:alphaModFix/>
          </a:blip>
          <a:srcRect b="26257" l="0" r="0" t="42337"/>
          <a:stretch/>
        </p:blipFill>
        <p:spPr>
          <a:xfrm>
            <a:off x="609600" y="3582955"/>
            <a:ext cx="10972800" cy="2153754"/>
          </a:xfrm>
          <a:prstGeom prst="rect">
            <a:avLst/>
          </a:prstGeom>
          <a:noFill/>
          <a:ln>
            <a:noFill/>
          </a:ln>
        </p:spPr>
      </p:pic>
      <p:sp>
        <p:nvSpPr>
          <p:cNvPr id="187" name="Google Shape;187;p16"/>
          <p:cNvSpPr/>
          <p:nvPr/>
        </p:nvSpPr>
        <p:spPr>
          <a:xfrm>
            <a:off x="4264089" y="3606046"/>
            <a:ext cx="1831800" cy="622200"/>
          </a:xfrm>
          <a:prstGeom prst="rect">
            <a:avLst/>
          </a:prstGeom>
          <a:noFill/>
          <a:ln cap="flat" cmpd="sng" w="381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88" name="Google Shape;188;p16"/>
          <p:cNvSpPr/>
          <p:nvPr/>
        </p:nvSpPr>
        <p:spPr>
          <a:xfrm>
            <a:off x="6096000" y="3604255"/>
            <a:ext cx="1831800" cy="622200"/>
          </a:xfrm>
          <a:prstGeom prst="rect">
            <a:avLst/>
          </a:prstGeom>
          <a:noFill/>
          <a:ln cap="flat" cmpd="sng" w="381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cxnSp>
        <p:nvCxnSpPr>
          <p:cNvPr id="189" name="Google Shape;189;p16"/>
          <p:cNvCxnSpPr>
            <a:stCxn id="190" idx="2"/>
          </p:cNvCxnSpPr>
          <p:nvPr/>
        </p:nvCxnSpPr>
        <p:spPr>
          <a:xfrm>
            <a:off x="2810100" y="2669812"/>
            <a:ext cx="1454100" cy="913200"/>
          </a:xfrm>
          <a:prstGeom prst="straightConnector1">
            <a:avLst/>
          </a:prstGeom>
          <a:noFill/>
          <a:ln cap="flat" cmpd="sng" w="76200">
            <a:solidFill>
              <a:srgbClr val="FF0000"/>
            </a:solidFill>
            <a:prstDash val="solid"/>
            <a:round/>
            <a:headEnd len="sm" w="sm" type="none"/>
            <a:tailEnd len="med" w="med" type="triangle"/>
          </a:ln>
        </p:spPr>
      </p:cxnSp>
      <p:cxnSp>
        <p:nvCxnSpPr>
          <p:cNvPr id="191" name="Google Shape;191;p16"/>
          <p:cNvCxnSpPr>
            <a:stCxn id="192" idx="2"/>
          </p:cNvCxnSpPr>
          <p:nvPr/>
        </p:nvCxnSpPr>
        <p:spPr>
          <a:xfrm flipH="1">
            <a:off x="7927806" y="2946913"/>
            <a:ext cx="890400" cy="661800"/>
          </a:xfrm>
          <a:prstGeom prst="straightConnector1">
            <a:avLst/>
          </a:prstGeom>
          <a:noFill/>
          <a:ln cap="flat" cmpd="sng" w="76200">
            <a:solidFill>
              <a:srgbClr val="FF0000"/>
            </a:solidFill>
            <a:prstDash val="solid"/>
            <a:round/>
            <a:headEnd len="sm" w="sm" type="none"/>
            <a:tailEnd len="med" w="med" type="triangle"/>
          </a:ln>
        </p:spPr>
      </p:cxnSp>
      <p:sp>
        <p:nvSpPr>
          <p:cNvPr id="190" name="Google Shape;190;p16"/>
          <p:cNvSpPr txBox="1"/>
          <p:nvPr/>
        </p:nvSpPr>
        <p:spPr>
          <a:xfrm>
            <a:off x="609600" y="1469512"/>
            <a:ext cx="4401000" cy="1200300"/>
          </a:xfrm>
          <a:prstGeom prst="rect">
            <a:avLst/>
          </a:prstGeom>
          <a:solidFill>
            <a:schemeClr val="lt1"/>
          </a:solidFill>
          <a:ln cap="flat" cmpd="sng" w="38100">
            <a:solidFill>
              <a:srgbClr val="FF0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Max n: The distance between the transmitter and receiver dipoles, in units of electrode spacing. 8 is typically a strong enough signal for most surveys. </a:t>
            </a:r>
            <a:endParaRPr b="0" i="0" sz="1400" u="none" cap="none" strike="noStrike">
              <a:solidFill>
                <a:srgbClr val="000000"/>
              </a:solidFill>
              <a:latin typeface="Arial"/>
              <a:ea typeface="Arial"/>
              <a:cs typeface="Arial"/>
              <a:sym typeface="Arial"/>
            </a:endParaRPr>
          </a:p>
        </p:txBody>
      </p:sp>
      <p:sp>
        <p:nvSpPr>
          <p:cNvPr id="192" name="Google Shape;192;p16"/>
          <p:cNvSpPr txBox="1"/>
          <p:nvPr/>
        </p:nvSpPr>
        <p:spPr>
          <a:xfrm>
            <a:off x="6189306" y="1192513"/>
            <a:ext cx="5257800" cy="1754400"/>
          </a:xfrm>
          <a:prstGeom prst="rect">
            <a:avLst/>
          </a:prstGeom>
          <a:solidFill>
            <a:schemeClr val="lt1"/>
          </a:solidFill>
          <a:ln cap="flat" cmpd="sng" w="38100">
            <a:solidFill>
              <a:srgbClr val="FF0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Max dipole: Controls the depths you sample. Should be at least 10% the total number of electrodes if you want to sample the deepest depth. If you want to be sure you get all data, set an arbitrarily large number. If you only want to sample shallower depths, use a smaller number.</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17"/>
          <p:cNvSpPr txBox="1"/>
          <p:nvPr>
            <p:ph type="title"/>
          </p:nvPr>
        </p:nvSpPr>
        <p:spPr>
          <a:xfrm>
            <a:off x="838200" y="365125"/>
            <a:ext cx="10515600" cy="6222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None/>
            </a:pPr>
            <a:r>
              <a:rPr lang="en-US"/>
              <a:t>Conducting the Measurement</a:t>
            </a:r>
            <a:endParaRPr/>
          </a:p>
        </p:txBody>
      </p:sp>
      <p:sp>
        <p:nvSpPr>
          <p:cNvPr id="198" name="Google Shape;198;p17"/>
          <p:cNvSpPr txBox="1"/>
          <p:nvPr>
            <p:ph idx="1" type="body"/>
          </p:nvPr>
        </p:nvSpPr>
        <p:spPr>
          <a:xfrm>
            <a:off x="838200" y="1310911"/>
            <a:ext cx="10515600" cy="4724700"/>
          </a:xfrm>
          <a:prstGeom prst="rect">
            <a:avLst/>
          </a:prstGeom>
          <a:noFill/>
          <a:ln>
            <a:noFill/>
          </a:ln>
        </p:spPr>
        <p:txBody>
          <a:bodyPr anchorCtr="0" anchor="t" bIns="45700" lIns="91425" spcFirstLastPara="1" rIns="91425" wrap="square" tIns="45700">
            <a:normAutofit lnSpcReduction="10000"/>
          </a:bodyPr>
          <a:lstStyle/>
          <a:p>
            <a:pPr indent="-342900" lvl="0" marL="457200" rtl="0" algn="l">
              <a:lnSpc>
                <a:spcPct val="90000"/>
              </a:lnSpc>
              <a:spcBef>
                <a:spcPts val="1000"/>
              </a:spcBef>
              <a:spcAft>
                <a:spcPts val="0"/>
              </a:spcAft>
              <a:buClr>
                <a:schemeClr val="dk1"/>
              </a:buClr>
              <a:buSzPts val="1800"/>
              <a:buChar char="•"/>
            </a:pPr>
            <a:r>
              <a:rPr lang="en-US"/>
              <a:t>Locate your line and mark it with a tape measure</a:t>
            </a:r>
            <a:endParaRPr/>
          </a:p>
          <a:p>
            <a:pPr indent="-342900" lvl="0" marL="457200" rtl="0" algn="l">
              <a:lnSpc>
                <a:spcPct val="90000"/>
              </a:lnSpc>
              <a:spcBef>
                <a:spcPts val="1000"/>
              </a:spcBef>
              <a:spcAft>
                <a:spcPts val="0"/>
              </a:spcAft>
              <a:buClr>
                <a:schemeClr val="dk1"/>
              </a:buClr>
              <a:buSzPts val="1800"/>
              <a:buChar char="•"/>
            </a:pPr>
            <a:r>
              <a:rPr lang="en-US"/>
              <a:t>Push the stakes into the ground at intervals selected during planning</a:t>
            </a:r>
            <a:endParaRPr/>
          </a:p>
          <a:p>
            <a:pPr indent="-342900" lvl="0" marL="457200" rtl="0" algn="l">
              <a:lnSpc>
                <a:spcPct val="90000"/>
              </a:lnSpc>
              <a:spcBef>
                <a:spcPts val="1000"/>
              </a:spcBef>
              <a:spcAft>
                <a:spcPts val="0"/>
              </a:spcAft>
              <a:buClr>
                <a:schemeClr val="dk1"/>
              </a:buClr>
              <a:buSzPts val="1800"/>
              <a:buChar char="•"/>
            </a:pPr>
            <a:r>
              <a:rPr lang="en-US"/>
              <a:t>Connect the cables as instructed in the instrument manual</a:t>
            </a:r>
            <a:endParaRPr/>
          </a:p>
          <a:p>
            <a:pPr indent="-342900" lvl="0" marL="457200" rtl="0" algn="l">
              <a:lnSpc>
                <a:spcPct val="90000"/>
              </a:lnSpc>
              <a:spcBef>
                <a:spcPts val="1000"/>
              </a:spcBef>
              <a:spcAft>
                <a:spcPts val="0"/>
              </a:spcAft>
              <a:buClr>
                <a:schemeClr val="dk1"/>
              </a:buClr>
              <a:buSzPts val="1800"/>
              <a:buChar char="•"/>
            </a:pPr>
            <a:r>
              <a:rPr lang="en-US"/>
              <a:t>Start the supersting and connect the tablet</a:t>
            </a:r>
            <a:endParaRPr/>
          </a:p>
          <a:p>
            <a:pPr indent="-342900" lvl="0" marL="457200" rtl="0" algn="l">
              <a:lnSpc>
                <a:spcPct val="90000"/>
              </a:lnSpc>
              <a:spcBef>
                <a:spcPts val="1000"/>
              </a:spcBef>
              <a:spcAft>
                <a:spcPts val="0"/>
              </a:spcAft>
              <a:buClr>
                <a:schemeClr val="dk1"/>
              </a:buClr>
              <a:buSzPts val="1800"/>
              <a:buChar char="•"/>
            </a:pPr>
            <a:r>
              <a:rPr lang="en-US"/>
              <a:t>Begin the survey</a:t>
            </a:r>
            <a:endParaRPr/>
          </a:p>
          <a:p>
            <a:pPr indent="-342900" lvl="0" marL="457200" rtl="0" algn="l">
              <a:lnSpc>
                <a:spcPct val="90000"/>
              </a:lnSpc>
              <a:spcBef>
                <a:spcPts val="1000"/>
              </a:spcBef>
              <a:spcAft>
                <a:spcPts val="0"/>
              </a:spcAft>
              <a:buClr>
                <a:schemeClr val="dk1"/>
              </a:buClr>
              <a:buSzPts val="1800"/>
              <a:buChar char="•"/>
            </a:pPr>
            <a:r>
              <a:rPr lang="en-US"/>
              <a:t>Make sure students take good field notes and are safe in the field!</a:t>
            </a:r>
            <a:endParaRPr/>
          </a:p>
          <a:p>
            <a:pPr indent="-342900" lvl="0" marL="457200" rtl="0" algn="l">
              <a:lnSpc>
                <a:spcPct val="90000"/>
              </a:lnSpc>
              <a:spcBef>
                <a:spcPts val="1000"/>
              </a:spcBef>
              <a:spcAft>
                <a:spcPts val="0"/>
              </a:spcAft>
              <a:buClr>
                <a:schemeClr val="dk1"/>
              </a:buClr>
              <a:buSzPts val="1800"/>
              <a:buChar char="•"/>
            </a:pPr>
            <a:r>
              <a:rPr lang="en-US"/>
              <a:t>Refer to</a:t>
            </a:r>
            <a:r>
              <a:rPr lang="en-US">
                <a:extLst>
                  <a:ext uri="http://customooxmlschemas.google.com/">
                    <go:slidesCustomData xmlns:go="http://customooxmlschemas.google.com/" textRoundtripDataId="10"/>
                  </a:ext>
                </a:extLst>
              </a:rPr>
              <a:t> the quick guide for</a:t>
            </a:r>
            <a:r>
              <a:rPr lang="en-US"/>
              <a:t> detaile</a:t>
            </a:r>
            <a:r>
              <a:rPr lang="en-US">
                <a:extLst>
                  <a:ext uri="http://customooxmlschemas.google.com/">
                    <go:slidesCustomData xmlns:go="http://customooxmlschemas.google.com/" textRoundtripDataId="11"/>
                  </a:ext>
                </a:extLst>
              </a:rPr>
              <a:t>d field procedures and setup information</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g36b96ffd1d3_0_0"/>
          <p:cNvSpPr txBox="1"/>
          <p:nvPr>
            <p:ph type="title"/>
          </p:nvPr>
        </p:nvSpPr>
        <p:spPr>
          <a:xfrm>
            <a:off x="838200" y="365125"/>
            <a:ext cx="10515600" cy="6222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Field Safety and Good Procedures</a:t>
            </a:r>
            <a:endParaRPr/>
          </a:p>
        </p:txBody>
      </p:sp>
      <p:sp>
        <p:nvSpPr>
          <p:cNvPr id="205" name="Google Shape;205;g36b96ffd1d3_0_0"/>
          <p:cNvSpPr txBox="1"/>
          <p:nvPr>
            <p:ph idx="1" type="body"/>
          </p:nvPr>
        </p:nvSpPr>
        <p:spPr>
          <a:xfrm>
            <a:off x="838200" y="1232850"/>
            <a:ext cx="10515600" cy="4803000"/>
          </a:xfrm>
          <a:prstGeom prst="rect">
            <a:avLst/>
          </a:prstGeom>
        </p:spPr>
        <p:txBody>
          <a:bodyPr anchorCtr="0" anchor="t" bIns="45700" lIns="91425" spcFirstLastPara="1" rIns="91425" wrap="square" tIns="45700">
            <a:normAutofit lnSpcReduction="20000"/>
          </a:bodyPr>
          <a:lstStyle/>
          <a:p>
            <a:pPr indent="-330200" lvl="0" marL="457200" rtl="0" algn="l">
              <a:lnSpc>
                <a:spcPct val="100000"/>
              </a:lnSpc>
              <a:spcBef>
                <a:spcPts val="1000"/>
              </a:spcBef>
              <a:spcAft>
                <a:spcPts val="0"/>
              </a:spcAft>
              <a:buSzPts val="1600"/>
              <a:buChar char="•"/>
            </a:pPr>
            <a:r>
              <a:rPr lang="en-US" sz="2600" u="sng"/>
              <a:t>Always treat the system as ON when it is connected to a power source. Do not touch any of the electrodes or cables, try to keep a few feet distance. </a:t>
            </a:r>
            <a:endParaRPr sz="2600" u="sng"/>
          </a:p>
          <a:p>
            <a:pPr indent="-330200" lvl="0" marL="457200" rtl="0" algn="l">
              <a:lnSpc>
                <a:spcPct val="100000"/>
              </a:lnSpc>
              <a:spcBef>
                <a:spcPts val="1000"/>
              </a:spcBef>
              <a:spcAft>
                <a:spcPts val="0"/>
              </a:spcAft>
              <a:buSzPts val="1600"/>
              <a:buChar char="•"/>
            </a:pPr>
            <a:r>
              <a:rPr lang="en-US" sz="2600"/>
              <a:t>Do not deploy if there is a chance of lighting, if it starts after you have deployed, </a:t>
            </a:r>
            <a:r>
              <a:rPr lang="en-US" sz="2600"/>
              <a:t>immediately</a:t>
            </a:r>
            <a:r>
              <a:rPr lang="en-US" sz="2600"/>
              <a:t> move away from the line.</a:t>
            </a:r>
            <a:endParaRPr sz="2600"/>
          </a:p>
          <a:p>
            <a:pPr indent="-330200" lvl="0" marL="457200" rtl="0" algn="l">
              <a:lnSpc>
                <a:spcPct val="100000"/>
              </a:lnSpc>
              <a:spcBef>
                <a:spcPts val="1000"/>
              </a:spcBef>
              <a:spcAft>
                <a:spcPts val="0"/>
              </a:spcAft>
              <a:buSzPts val="1600"/>
              <a:buChar char="•"/>
            </a:pPr>
            <a:r>
              <a:rPr lang="en-US" sz="2600"/>
              <a:t>Place flags or </a:t>
            </a:r>
            <a:r>
              <a:rPr lang="en-US" sz="2600"/>
              <a:t>caution</a:t>
            </a:r>
            <a:r>
              <a:rPr lang="en-US" sz="2600"/>
              <a:t> tape around the line or electrodes if you are working in a busy area.</a:t>
            </a:r>
            <a:endParaRPr sz="2600"/>
          </a:p>
          <a:p>
            <a:pPr indent="-330200" lvl="0" marL="457200" rtl="0" algn="l">
              <a:lnSpc>
                <a:spcPct val="100000"/>
              </a:lnSpc>
              <a:spcBef>
                <a:spcPts val="1000"/>
              </a:spcBef>
              <a:spcAft>
                <a:spcPts val="0"/>
              </a:spcAft>
              <a:buSzPts val="1600"/>
              <a:buChar char="•"/>
            </a:pPr>
            <a:r>
              <a:rPr lang="en-US" sz="2600"/>
              <a:t>Work gloves and high visibility vests are highly recommended.</a:t>
            </a:r>
            <a:endParaRPr sz="2600"/>
          </a:p>
          <a:p>
            <a:pPr indent="-330200" lvl="0" marL="457200" rtl="0" algn="l">
              <a:lnSpc>
                <a:spcPct val="100000"/>
              </a:lnSpc>
              <a:spcBef>
                <a:spcPts val="1000"/>
              </a:spcBef>
              <a:spcAft>
                <a:spcPts val="1000"/>
              </a:spcAft>
              <a:buSzPts val="1600"/>
              <a:buChar char="•"/>
            </a:pPr>
            <a:r>
              <a:rPr lang="en-US" sz="2600"/>
              <a:t>Keep good notes about the field site and your entire setup, including </a:t>
            </a:r>
            <a:r>
              <a:rPr lang="en-US" sz="2600"/>
              <a:t>spacing</a:t>
            </a:r>
            <a:r>
              <a:rPr lang="en-US" sz="2600"/>
              <a:t>, </a:t>
            </a:r>
            <a:r>
              <a:rPr lang="en-US" sz="2600"/>
              <a:t>specifics</a:t>
            </a:r>
            <a:r>
              <a:rPr lang="en-US" sz="2600"/>
              <a:t> of the array type used, gps coordinates for at least the first and last electrodes, names of the files and which lines they </a:t>
            </a:r>
            <a:r>
              <a:rPr lang="en-US" sz="2600"/>
              <a:t>correspond</a:t>
            </a:r>
            <a:r>
              <a:rPr lang="en-US" sz="2600"/>
              <a:t> to if you do more than one, and the start and end times of your measurements.</a:t>
            </a:r>
            <a:endParaRPr sz="26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p18"/>
          <p:cNvSpPr txBox="1"/>
          <p:nvPr>
            <p:ph type="title"/>
          </p:nvPr>
        </p:nvSpPr>
        <p:spPr>
          <a:xfrm>
            <a:off x="838200" y="365125"/>
            <a:ext cx="10515600" cy="62210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None/>
            </a:pPr>
            <a:r>
              <a:rPr lang="en-US"/>
              <a:t>Extracting the Data and Analysis</a:t>
            </a:r>
            <a:endParaRPr/>
          </a:p>
        </p:txBody>
      </p:sp>
      <p:sp>
        <p:nvSpPr>
          <p:cNvPr id="211" name="Google Shape;211;p18"/>
          <p:cNvSpPr txBox="1"/>
          <p:nvPr>
            <p:ph idx="1" type="body"/>
          </p:nvPr>
        </p:nvSpPr>
        <p:spPr>
          <a:xfrm>
            <a:off x="838200" y="1310911"/>
            <a:ext cx="10515600" cy="4724766"/>
          </a:xfrm>
          <a:prstGeom prst="rect">
            <a:avLst/>
          </a:prstGeom>
          <a:noFill/>
          <a:ln>
            <a:noFill/>
          </a:ln>
        </p:spPr>
        <p:txBody>
          <a:bodyPr anchorCtr="0" anchor="t" bIns="45700" lIns="91425" spcFirstLastPara="1" rIns="91425" wrap="square" tIns="45700">
            <a:normAutofit fontScale="92500" lnSpcReduction="20000"/>
          </a:bodyPr>
          <a:lstStyle/>
          <a:p>
            <a:pPr indent="-342900" lvl="0" marL="457200" rtl="0" algn="l">
              <a:lnSpc>
                <a:spcPct val="120000"/>
              </a:lnSpc>
              <a:spcBef>
                <a:spcPts val="1000"/>
              </a:spcBef>
              <a:spcAft>
                <a:spcPts val="0"/>
              </a:spcAft>
              <a:buSzPct val="69498"/>
              <a:buChar char="•"/>
            </a:pPr>
            <a:r>
              <a:rPr lang="en-US"/>
              <a:t>Usually, the raw data will be stored on the supersting as “.stg” files. </a:t>
            </a:r>
            <a:endParaRPr/>
          </a:p>
          <a:p>
            <a:pPr indent="-342900" lvl="0" marL="457200" rtl="0" algn="l">
              <a:lnSpc>
                <a:spcPct val="120000"/>
              </a:lnSpc>
              <a:spcBef>
                <a:spcPts val="1000"/>
              </a:spcBef>
              <a:spcAft>
                <a:spcPts val="0"/>
              </a:spcAft>
              <a:buSzPct val="69498"/>
              <a:buChar char="•"/>
            </a:pPr>
            <a:r>
              <a:rPr lang="en-US"/>
              <a:t>First you need to download the files to the tablet by selecting Transfer Data -&gt; Download Files. </a:t>
            </a:r>
            <a:endParaRPr/>
          </a:p>
          <a:p>
            <a:pPr indent="-342900" lvl="1" marL="914400" rtl="0" algn="l">
              <a:lnSpc>
                <a:spcPct val="120000"/>
              </a:lnSpc>
              <a:spcBef>
                <a:spcPts val="500"/>
              </a:spcBef>
              <a:spcAft>
                <a:spcPts val="0"/>
              </a:spcAft>
              <a:buSzPct val="81081"/>
              <a:buChar char="•"/>
            </a:pPr>
            <a:r>
              <a:rPr lang="en-US"/>
              <a:t>From there you can transfer them to your computer, either using one of the wireless options for the tablet or use a cord to connect it directly to a computer. You most likely will have to go into the tablets settings and enable file transfer if you connect with a cord. </a:t>
            </a:r>
            <a:endParaRPr/>
          </a:p>
          <a:p>
            <a:pPr indent="-342900" lvl="0" marL="457200" rtl="0" algn="l">
              <a:lnSpc>
                <a:spcPct val="120000"/>
              </a:lnSpc>
              <a:spcBef>
                <a:spcPts val="1000"/>
              </a:spcBef>
              <a:spcAft>
                <a:spcPts val="0"/>
              </a:spcAft>
              <a:buSzPct val="69498"/>
              <a:buChar char="•"/>
            </a:pPr>
            <a:r>
              <a:rPr lang="en-US"/>
              <a:t>You can analyze the data with the program of your choice.</a:t>
            </a:r>
            <a:endParaRPr/>
          </a:p>
          <a:p>
            <a:pPr indent="-342900" lvl="0" marL="457200" rtl="0" algn="l">
              <a:lnSpc>
                <a:spcPct val="120000"/>
              </a:lnSpc>
              <a:spcBef>
                <a:spcPts val="1000"/>
              </a:spcBef>
              <a:spcAft>
                <a:spcPts val="0"/>
              </a:spcAft>
              <a:buSzPct val="69498"/>
              <a:buChar char="•"/>
            </a:pPr>
            <a:r>
              <a:rPr lang="en-US"/>
              <a:t>Instructions on how to use ResIPy are shown in the </a:t>
            </a:r>
            <a:r>
              <a:rPr lang="en-US" u="sng">
                <a:solidFill>
                  <a:schemeClr val="hlink"/>
                </a:solidFill>
                <a:hlinkClick r:id="rId3"/>
              </a:rPr>
              <a:t>tutorial video </a:t>
            </a:r>
            <a:r>
              <a:rPr lang="en-US"/>
              <a:t>from unit 4 of the module.</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p19"/>
          <p:cNvSpPr txBox="1"/>
          <p:nvPr>
            <p:ph type="title"/>
          </p:nvPr>
        </p:nvSpPr>
        <p:spPr>
          <a:xfrm>
            <a:off x="838200" y="365125"/>
            <a:ext cx="10515600" cy="62210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None/>
            </a:pPr>
            <a:r>
              <a:rPr lang="en-US"/>
              <a:t>Making Interpretations</a:t>
            </a:r>
            <a:endParaRPr/>
          </a:p>
        </p:txBody>
      </p:sp>
      <p:sp>
        <p:nvSpPr>
          <p:cNvPr id="217" name="Google Shape;217;p19"/>
          <p:cNvSpPr txBox="1"/>
          <p:nvPr>
            <p:ph idx="1" type="body"/>
          </p:nvPr>
        </p:nvSpPr>
        <p:spPr>
          <a:xfrm>
            <a:off x="838200" y="1310911"/>
            <a:ext cx="10515600" cy="4724766"/>
          </a:xfrm>
          <a:prstGeom prst="rect">
            <a:avLst/>
          </a:prstGeom>
          <a:noFill/>
          <a:ln>
            <a:noFill/>
          </a:ln>
        </p:spPr>
        <p:txBody>
          <a:bodyPr anchorCtr="0" anchor="t" bIns="45700" lIns="91425" spcFirstLastPara="1" rIns="91425" wrap="square" tIns="45700">
            <a:normAutofit/>
          </a:bodyPr>
          <a:lstStyle/>
          <a:p>
            <a:pPr indent="-342900" lvl="0" marL="457200" rtl="0" algn="l">
              <a:lnSpc>
                <a:spcPct val="90000"/>
              </a:lnSpc>
              <a:spcBef>
                <a:spcPts val="1000"/>
              </a:spcBef>
              <a:spcAft>
                <a:spcPts val="0"/>
              </a:spcAft>
              <a:buClr>
                <a:schemeClr val="dk1"/>
              </a:buClr>
              <a:buSzPts val="1800"/>
              <a:buChar char="•"/>
            </a:pPr>
            <a:r>
              <a:rPr lang="en-US"/>
              <a:t>Compare your calculated 2D resistivity profile with any background information you have. Are there materials that could plausibly have the resistivities you observe? </a:t>
            </a:r>
            <a:endParaRPr/>
          </a:p>
          <a:p>
            <a:pPr indent="-342900" lvl="0" marL="457200" rtl="0" algn="l">
              <a:lnSpc>
                <a:spcPct val="90000"/>
              </a:lnSpc>
              <a:spcBef>
                <a:spcPts val="1000"/>
              </a:spcBef>
              <a:spcAft>
                <a:spcPts val="0"/>
              </a:spcAft>
              <a:buClr>
                <a:schemeClr val="dk1"/>
              </a:buClr>
              <a:buSzPts val="1800"/>
              <a:buChar char="•"/>
            </a:pPr>
            <a:r>
              <a:rPr lang="en-US"/>
              <a:t>Create a conceptual diagram of what layers or structures you think account for the resistivity profile.</a:t>
            </a:r>
            <a:endParaRPr/>
          </a:p>
        </p:txBody>
      </p:sp>
      <p:pic>
        <p:nvPicPr>
          <p:cNvPr descr="A long line of colorful dots&#10;&#10;AI-generated content may be incorrect." id="218" name="Google Shape;218;p19"/>
          <p:cNvPicPr preferRelativeResize="0"/>
          <p:nvPr/>
        </p:nvPicPr>
        <p:blipFill rotWithShape="1">
          <a:blip r:embed="rId3">
            <a:alphaModFix/>
          </a:blip>
          <a:srcRect b="38486" l="0" r="9000" t="38330"/>
          <a:stretch/>
        </p:blipFill>
        <p:spPr>
          <a:xfrm>
            <a:off x="548640" y="4221934"/>
            <a:ext cx="11094720" cy="150368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3"/>
          <p:cNvSpPr/>
          <p:nvPr/>
        </p:nvSpPr>
        <p:spPr>
          <a:xfrm>
            <a:off x="339345" y="345329"/>
            <a:ext cx="6096000"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000000"/>
                </a:solidFill>
                <a:latin typeface="Arial"/>
                <a:ea typeface="Arial"/>
                <a:cs typeface="Arial"/>
                <a:sym typeface="Arial"/>
              </a:rPr>
              <a:t>Outline</a:t>
            </a:r>
            <a:endParaRPr b="0" i="0" sz="3200" u="none" cap="none" strike="noStrike">
              <a:solidFill>
                <a:srgbClr val="000000"/>
              </a:solidFill>
              <a:latin typeface="Arial"/>
              <a:ea typeface="Arial"/>
              <a:cs typeface="Arial"/>
              <a:sym typeface="Arial"/>
            </a:endParaRPr>
          </a:p>
        </p:txBody>
      </p:sp>
      <p:sp>
        <p:nvSpPr>
          <p:cNvPr id="92" name="Google Shape;92;p3"/>
          <p:cNvSpPr txBox="1"/>
          <p:nvPr>
            <p:ph idx="1" type="body"/>
          </p:nvPr>
        </p:nvSpPr>
        <p:spPr>
          <a:xfrm>
            <a:off x="518160" y="1148080"/>
            <a:ext cx="10972800" cy="4866640"/>
          </a:xfrm>
          <a:prstGeom prst="rect">
            <a:avLst/>
          </a:prstGeom>
          <a:noFill/>
          <a:ln>
            <a:noFill/>
          </a:ln>
        </p:spPr>
        <p:txBody>
          <a:bodyPr anchorCtr="0" anchor="t" bIns="45700" lIns="91425" spcFirstLastPara="1" rIns="91425" wrap="square" tIns="45700">
            <a:noAutofit/>
          </a:bodyPr>
          <a:lstStyle/>
          <a:p>
            <a:pPr indent="-342900" lvl="0" marL="457200" rtl="0" algn="l">
              <a:lnSpc>
                <a:spcPct val="100000"/>
              </a:lnSpc>
              <a:spcBef>
                <a:spcPts val="1000"/>
              </a:spcBef>
              <a:spcAft>
                <a:spcPts val="0"/>
              </a:spcAft>
              <a:buSzPts val="1800"/>
              <a:buChar char="•"/>
            </a:pPr>
            <a:r>
              <a:rPr lang="en-US">
                <a:latin typeface="Arial"/>
                <a:ea typeface="Arial"/>
                <a:cs typeface="Arial"/>
                <a:sym typeface="Arial"/>
              </a:rPr>
              <a:t>Where to get instrumentation</a:t>
            </a:r>
            <a:endParaRPr/>
          </a:p>
          <a:p>
            <a:pPr indent="-342900" lvl="0" marL="457200" rtl="0" algn="l">
              <a:lnSpc>
                <a:spcPct val="100000"/>
              </a:lnSpc>
              <a:spcBef>
                <a:spcPts val="1000"/>
              </a:spcBef>
              <a:spcAft>
                <a:spcPts val="0"/>
              </a:spcAft>
              <a:buSzPts val="1800"/>
              <a:buChar char="•"/>
            </a:pPr>
            <a:r>
              <a:rPr lang="en-US">
                <a:latin typeface="Arial"/>
                <a:ea typeface="Arial"/>
                <a:cs typeface="Arial"/>
                <a:sym typeface="Arial"/>
              </a:rPr>
              <a:t>Defining a research question</a:t>
            </a:r>
            <a:endParaRPr/>
          </a:p>
          <a:p>
            <a:pPr indent="-342900" lvl="0" marL="457200" rtl="0" algn="l">
              <a:lnSpc>
                <a:spcPct val="100000"/>
              </a:lnSpc>
              <a:spcBef>
                <a:spcPts val="1000"/>
              </a:spcBef>
              <a:spcAft>
                <a:spcPts val="0"/>
              </a:spcAft>
              <a:buSzPts val="1800"/>
              <a:buChar char="•"/>
            </a:pPr>
            <a:r>
              <a:rPr lang="en-US">
                <a:latin typeface="Arial"/>
                <a:ea typeface="Arial"/>
                <a:cs typeface="Arial"/>
                <a:sym typeface="Arial"/>
              </a:rPr>
              <a:t>Choosing a survey location</a:t>
            </a:r>
            <a:endParaRPr/>
          </a:p>
          <a:p>
            <a:pPr indent="-342900" lvl="0" marL="457200" rtl="0" algn="l">
              <a:lnSpc>
                <a:spcPct val="100000"/>
              </a:lnSpc>
              <a:spcBef>
                <a:spcPts val="1000"/>
              </a:spcBef>
              <a:spcAft>
                <a:spcPts val="0"/>
              </a:spcAft>
              <a:buSzPts val="1800"/>
              <a:buChar char="•"/>
            </a:pPr>
            <a:r>
              <a:rPr lang="en-US">
                <a:latin typeface="Arial"/>
                <a:ea typeface="Arial"/>
                <a:cs typeface="Arial"/>
                <a:sym typeface="Arial"/>
              </a:rPr>
              <a:t>Planning the measurements</a:t>
            </a:r>
            <a:endParaRPr/>
          </a:p>
          <a:p>
            <a:pPr indent="-342900" lvl="0" marL="457200" rtl="0" algn="l">
              <a:lnSpc>
                <a:spcPct val="100000"/>
              </a:lnSpc>
              <a:spcBef>
                <a:spcPts val="1000"/>
              </a:spcBef>
              <a:spcAft>
                <a:spcPts val="0"/>
              </a:spcAft>
              <a:buSzPts val="1800"/>
              <a:buChar char="•"/>
            </a:pPr>
            <a:r>
              <a:rPr lang="en-US">
                <a:latin typeface="Arial"/>
                <a:ea typeface="Arial"/>
                <a:cs typeface="Arial"/>
                <a:sym typeface="Arial"/>
              </a:rPr>
              <a:t>Conducting the measurements</a:t>
            </a:r>
            <a:endParaRPr/>
          </a:p>
          <a:p>
            <a:pPr indent="-342900" lvl="0" marL="457200" rtl="0" algn="l">
              <a:lnSpc>
                <a:spcPct val="100000"/>
              </a:lnSpc>
              <a:spcBef>
                <a:spcPts val="1000"/>
              </a:spcBef>
              <a:spcAft>
                <a:spcPts val="0"/>
              </a:spcAft>
              <a:buSzPts val="1800"/>
              <a:buChar char="•"/>
            </a:pPr>
            <a:r>
              <a:rPr lang="en-US">
                <a:latin typeface="Arial"/>
                <a:ea typeface="Arial"/>
                <a:cs typeface="Arial"/>
                <a:sym typeface="Arial"/>
              </a:rPr>
              <a:t>Extracting the data and analysis</a:t>
            </a:r>
            <a:endParaRPr/>
          </a:p>
          <a:p>
            <a:pPr indent="-342900" lvl="0" marL="457200" rtl="0" algn="l">
              <a:lnSpc>
                <a:spcPct val="100000"/>
              </a:lnSpc>
              <a:spcBef>
                <a:spcPts val="1000"/>
              </a:spcBef>
              <a:spcAft>
                <a:spcPts val="0"/>
              </a:spcAft>
              <a:buSzPts val="1800"/>
              <a:buChar char="•"/>
            </a:pPr>
            <a:r>
              <a:rPr lang="en-US">
                <a:latin typeface="Arial"/>
                <a:ea typeface="Arial"/>
                <a:cs typeface="Arial"/>
                <a:sym typeface="Arial"/>
              </a:rPr>
              <a:t>Making interpretations</a:t>
            </a:r>
            <a:endParaRPr/>
          </a:p>
          <a:p>
            <a:pPr indent="-228600" lvl="0" marL="457200" rtl="0" algn="l">
              <a:lnSpc>
                <a:spcPct val="100000"/>
              </a:lnSpc>
              <a:spcBef>
                <a:spcPts val="1000"/>
              </a:spcBef>
              <a:spcAft>
                <a:spcPts val="0"/>
              </a:spcAft>
              <a:buSzPts val="1800"/>
              <a:buNone/>
            </a:pPr>
            <a:r>
              <a:t/>
            </a:r>
            <a:endParaRPr sz="2600">
              <a:highlight>
                <a:srgbClr val="008080"/>
              </a:highlight>
              <a:latin typeface="Avenir"/>
              <a:ea typeface="Avenir"/>
              <a:cs typeface="Avenir"/>
              <a:sym typeface="Avenir"/>
            </a:endParaRPr>
          </a:p>
          <a:p>
            <a:pPr indent="0" lvl="0" marL="114300" rtl="0" algn="l">
              <a:lnSpc>
                <a:spcPct val="100000"/>
              </a:lnSpc>
              <a:spcBef>
                <a:spcPts val="1000"/>
              </a:spcBef>
              <a:spcAft>
                <a:spcPts val="0"/>
              </a:spcAft>
              <a:buSzPts val="1800"/>
              <a:buNone/>
            </a:pPr>
            <a:r>
              <a:t/>
            </a:r>
            <a:endParaRPr sz="2600">
              <a:latin typeface="Avenir"/>
              <a:ea typeface="Avenir"/>
              <a:cs typeface="Avenir"/>
              <a:sym typeface="Avenir"/>
            </a:endParaRPr>
          </a:p>
        </p:txBody>
      </p:sp>
      <p:sp>
        <p:nvSpPr>
          <p:cNvPr id="93" name="Google Shape;93;p3"/>
          <p:cNvSpPr txBox="1"/>
          <p:nvPr/>
        </p:nvSpPr>
        <p:spPr>
          <a:xfrm>
            <a:off x="8530453" y="5835749"/>
            <a:ext cx="21477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t/>
            </a:r>
            <a:endParaRPr b="0" i="0" sz="1400" u="none" cap="none" strike="noStrike">
              <a:solidFill>
                <a:schemeClr val="dk1"/>
              </a:solidFill>
              <a:latin typeface="Arial"/>
              <a:ea typeface="Arial"/>
              <a:cs typeface="Arial"/>
              <a:sym typeface="Arial"/>
            </a:endParaRPr>
          </a:p>
        </p:txBody>
      </p:sp>
      <p:pic>
        <p:nvPicPr>
          <p:cNvPr descr="Long yellow hoses in a field&#10;&#10;AI-generated content may be incorrect." id="94" name="Google Shape;94;p3"/>
          <p:cNvPicPr preferRelativeResize="0"/>
          <p:nvPr/>
        </p:nvPicPr>
        <p:blipFill rotWithShape="1">
          <a:blip r:embed="rId3">
            <a:alphaModFix/>
          </a:blip>
          <a:srcRect b="0" l="29549" r="0" t="0"/>
          <a:stretch/>
        </p:blipFill>
        <p:spPr>
          <a:xfrm>
            <a:off x="6746239" y="345329"/>
            <a:ext cx="5010527" cy="53340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pic>
        <p:nvPicPr>
          <p:cNvPr id="99" name="Google Shape;99;p4"/>
          <p:cNvPicPr preferRelativeResize="0"/>
          <p:nvPr/>
        </p:nvPicPr>
        <p:blipFill rotWithShape="1">
          <a:blip r:embed="rId3">
            <a:alphaModFix/>
          </a:blip>
          <a:srcRect b="2664" l="5038" r="3940" t="3092"/>
          <a:stretch/>
        </p:blipFill>
        <p:spPr>
          <a:xfrm>
            <a:off x="6654800" y="774470"/>
            <a:ext cx="5409956" cy="5325587"/>
          </a:xfrm>
          <a:prstGeom prst="rect">
            <a:avLst/>
          </a:prstGeom>
          <a:noFill/>
          <a:ln>
            <a:noFill/>
          </a:ln>
        </p:spPr>
      </p:pic>
      <p:sp>
        <p:nvSpPr>
          <p:cNvPr id="100" name="Google Shape;100;p4"/>
          <p:cNvSpPr txBox="1"/>
          <p:nvPr>
            <p:ph type="title"/>
          </p:nvPr>
        </p:nvSpPr>
        <p:spPr>
          <a:xfrm>
            <a:off x="417416" y="340850"/>
            <a:ext cx="6986796" cy="670656"/>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1800"/>
              <a:buNone/>
            </a:pPr>
            <a:r>
              <a:rPr lang="en-US"/>
              <a:t>Where to Get Instrumentation</a:t>
            </a:r>
            <a:endParaRPr/>
          </a:p>
        </p:txBody>
      </p:sp>
      <p:sp>
        <p:nvSpPr>
          <p:cNvPr id="101" name="Google Shape;101;p4"/>
          <p:cNvSpPr txBox="1"/>
          <p:nvPr/>
        </p:nvSpPr>
        <p:spPr>
          <a:xfrm>
            <a:off x="314830" y="1384959"/>
            <a:ext cx="5667215" cy="424731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The EarthScope Primary Instrument Center (EPIC), located in Socorro, New Mexico, maintains a set of Geometrics GEODE multichannel seismometers used for collecting refraction datasets. Instructions for making instrument requests are at </a:t>
            </a:r>
            <a:r>
              <a:rPr b="0" i="0" lang="en-US" sz="1400" u="sng" cap="none" strike="noStrike">
                <a:solidFill>
                  <a:srgbClr val="000000"/>
                </a:solidFill>
                <a:latin typeface="Arial"/>
                <a:ea typeface="Arial"/>
                <a:cs typeface="Arial"/>
                <a:sym typeface="Arial"/>
                <a:hlinkClick r:id="rId4">
                  <a:extLst>
                    <a:ext uri="{A12FA001-AC4F-418D-AE19-62706E023703}">
                      <ahyp:hlinkClr val="tx"/>
                    </a:ext>
                  </a:extLst>
                </a:hlinkClick>
              </a:rPr>
              <a:t>EarthScope Geophysics Field Education</a:t>
            </a:r>
            <a:r>
              <a:rPr b="0" i="0" lang="en-US" sz="1400" u="none" cap="none" strike="noStrike">
                <a:solidFill>
                  <a:srgbClr val="000000"/>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Alternatively, your college or university may have an instrument available. If you’re not sure how to use it, try contacting the manufacturer or identifying a partner at another university or a local geophysics firm who has the same instrument and could provide training.</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Some resources may only be available to faculty, while other groups may be willing to lend instrumentation directly to students. </a:t>
            </a:r>
            <a:endParaRPr b="0" i="0" sz="1400" u="none" cap="none" strike="noStrike">
              <a:solidFill>
                <a:srgbClr val="000000"/>
              </a:solidFill>
              <a:latin typeface="Arial"/>
              <a:ea typeface="Arial"/>
              <a:cs typeface="Arial"/>
              <a:sym typeface="Arial"/>
            </a:endParaRPr>
          </a:p>
        </p:txBody>
      </p:sp>
      <p:sp>
        <p:nvSpPr>
          <p:cNvPr id="102" name="Google Shape;102;p4"/>
          <p:cNvSpPr/>
          <p:nvPr/>
        </p:nvSpPr>
        <p:spPr>
          <a:xfrm>
            <a:off x="6922287" y="4982547"/>
            <a:ext cx="3463391" cy="1099820"/>
          </a:xfrm>
          <a:prstGeom prst="roundRect">
            <a:avLst>
              <a:gd fmla="val 16667" name="adj"/>
            </a:avLst>
          </a:prstGeom>
          <a:noFill/>
          <a:ln cap="flat" cmpd="sng" w="28575">
            <a:solidFill>
              <a:srgbClr val="CC292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03" name="Google Shape;103;p4"/>
          <p:cNvSpPr/>
          <p:nvPr/>
        </p:nvSpPr>
        <p:spPr>
          <a:xfrm rot="3916704">
            <a:off x="4861173" y="3458947"/>
            <a:ext cx="2914499" cy="256968"/>
          </a:xfrm>
          <a:prstGeom prst="rightArrow">
            <a:avLst>
              <a:gd fmla="val 50000" name="adj1"/>
              <a:gd fmla="val 50000" name="adj2"/>
            </a:avLst>
          </a:prstGeom>
          <a:solidFill>
            <a:srgbClr val="CC2929"/>
          </a:solidFill>
          <a:ln cap="flat" cmpd="sng" w="25400">
            <a:solidFill>
              <a:srgbClr val="CC292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5"/>
          <p:cNvSpPr txBox="1"/>
          <p:nvPr>
            <p:ph type="title"/>
          </p:nvPr>
        </p:nvSpPr>
        <p:spPr>
          <a:xfrm>
            <a:off x="838200" y="365125"/>
            <a:ext cx="10515600" cy="62210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None/>
            </a:pPr>
            <a:r>
              <a:rPr lang="en-US"/>
              <a:t>Defining a Research Question</a:t>
            </a:r>
            <a:endParaRPr/>
          </a:p>
        </p:txBody>
      </p:sp>
      <p:sp>
        <p:nvSpPr>
          <p:cNvPr id="109" name="Google Shape;109;p5"/>
          <p:cNvSpPr txBox="1"/>
          <p:nvPr>
            <p:ph idx="1" type="body"/>
          </p:nvPr>
        </p:nvSpPr>
        <p:spPr>
          <a:xfrm>
            <a:off x="838200" y="1310911"/>
            <a:ext cx="10515600" cy="4724766"/>
          </a:xfrm>
          <a:prstGeom prst="rect">
            <a:avLst/>
          </a:prstGeom>
          <a:noFill/>
          <a:ln>
            <a:noFill/>
          </a:ln>
        </p:spPr>
        <p:txBody>
          <a:bodyPr anchorCtr="0" anchor="t" bIns="45700" lIns="91425" spcFirstLastPara="1" rIns="91425" wrap="square" tIns="45700">
            <a:normAutofit lnSpcReduction="10000"/>
          </a:bodyPr>
          <a:lstStyle/>
          <a:p>
            <a:pPr indent="-342900" lvl="0" marL="457200" rtl="0" algn="l">
              <a:lnSpc>
                <a:spcPct val="90000"/>
              </a:lnSpc>
              <a:spcBef>
                <a:spcPts val="1000"/>
              </a:spcBef>
              <a:spcAft>
                <a:spcPts val="0"/>
              </a:spcAft>
              <a:buClr>
                <a:schemeClr val="dk1"/>
              </a:buClr>
              <a:buSzPts val="1800"/>
              <a:buChar char="•"/>
            </a:pPr>
            <a:r>
              <a:rPr lang="en-US"/>
              <a:t>Before making your measurements, it is essential to do some background reading and define your research question.</a:t>
            </a:r>
            <a:endParaRPr/>
          </a:p>
          <a:p>
            <a:pPr indent="-342900" lvl="0" marL="457200" rtl="0" algn="l">
              <a:lnSpc>
                <a:spcPct val="90000"/>
              </a:lnSpc>
              <a:spcBef>
                <a:spcPts val="1000"/>
              </a:spcBef>
              <a:spcAft>
                <a:spcPts val="0"/>
              </a:spcAft>
              <a:buClr>
                <a:schemeClr val="dk1"/>
              </a:buClr>
              <a:buSzPts val="1800"/>
              <a:buChar char="•"/>
            </a:pPr>
            <a:r>
              <a:rPr lang="en-US"/>
              <a:t>The question may be simple or complex, but it should be stated clearly to act as a guide when designing your survey. </a:t>
            </a:r>
            <a:endParaRPr/>
          </a:p>
          <a:p>
            <a:pPr indent="-342900" lvl="0" marL="457200" rtl="0" algn="l">
              <a:lnSpc>
                <a:spcPct val="90000"/>
              </a:lnSpc>
              <a:spcBef>
                <a:spcPts val="1000"/>
              </a:spcBef>
              <a:spcAft>
                <a:spcPts val="0"/>
              </a:spcAft>
              <a:buClr>
                <a:schemeClr val="dk1"/>
              </a:buClr>
              <a:buSzPts val="1800"/>
              <a:buChar char="•"/>
            </a:pPr>
            <a:r>
              <a:rPr lang="en-US"/>
              <a:t>If possible, try to locate some primary references that could give you a basic idea of the </a:t>
            </a:r>
            <a:r>
              <a:rPr lang="en-US" u="sng"/>
              <a:t>environment</a:t>
            </a:r>
            <a:r>
              <a:rPr lang="en-US"/>
              <a:t> around you. For example: </a:t>
            </a:r>
            <a:endParaRPr/>
          </a:p>
          <a:p>
            <a:pPr indent="-342900" lvl="1" marL="914400" rtl="0" algn="l">
              <a:lnSpc>
                <a:spcPct val="90000"/>
              </a:lnSpc>
              <a:spcBef>
                <a:spcPts val="500"/>
              </a:spcBef>
              <a:spcAft>
                <a:spcPts val="0"/>
              </a:spcAft>
              <a:buSzPts val="1800"/>
              <a:buChar char="•"/>
            </a:pPr>
            <a:r>
              <a:rPr lang="en-US"/>
              <a:t>USGS geological maps: </a:t>
            </a:r>
            <a:r>
              <a:rPr lang="en-US" u="sng">
                <a:solidFill>
                  <a:schemeClr val="hlink"/>
                </a:solidFill>
                <a:hlinkClick r:id="rId3"/>
              </a:rPr>
              <a:t>https://ngmdb.usgs.gov/ngmdb/ngmdb_home.html</a:t>
            </a:r>
            <a:endParaRPr/>
          </a:p>
          <a:p>
            <a:pPr indent="-342900" lvl="1" marL="914400" rtl="0" algn="l">
              <a:lnSpc>
                <a:spcPct val="90000"/>
              </a:lnSpc>
              <a:spcBef>
                <a:spcPts val="500"/>
              </a:spcBef>
              <a:spcAft>
                <a:spcPts val="0"/>
              </a:spcAft>
              <a:buSzPts val="1800"/>
              <a:buChar char="•"/>
            </a:pPr>
            <a:r>
              <a:rPr lang="en-US"/>
              <a:t>Research articles: </a:t>
            </a:r>
            <a:r>
              <a:rPr lang="en-US" u="sng">
                <a:solidFill>
                  <a:schemeClr val="hlink"/>
                </a:solidFill>
                <a:hlinkClick r:id="rId4"/>
              </a:rPr>
              <a:t>https://scholar.google.com/</a:t>
            </a:r>
            <a:endParaRPr/>
          </a:p>
          <a:p>
            <a:pPr indent="-342900" lvl="1" marL="914400" rtl="0" algn="l">
              <a:lnSpc>
                <a:spcPct val="90000"/>
              </a:lnSpc>
              <a:spcBef>
                <a:spcPts val="500"/>
              </a:spcBef>
              <a:spcAft>
                <a:spcPts val="0"/>
              </a:spcAft>
              <a:buSzPts val="1800"/>
              <a:buChar char="•"/>
            </a:pPr>
            <a:r>
              <a:rPr lang="en-US"/>
              <a:t>State, local, and regional datasets: </a:t>
            </a:r>
            <a:r>
              <a:rPr lang="en-US" u="sng">
                <a:solidFill>
                  <a:schemeClr val="hlink"/>
                </a:solidFill>
                <a:hlinkClick r:id="rId5"/>
              </a:rPr>
              <a:t>https://www.usgs.gov/core-science-systems/nggdp/core-research-center/links-state-well-data</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6"/>
          <p:cNvSpPr txBox="1"/>
          <p:nvPr>
            <p:ph type="title"/>
          </p:nvPr>
        </p:nvSpPr>
        <p:spPr>
          <a:xfrm>
            <a:off x="838200" y="365125"/>
            <a:ext cx="10515600" cy="62210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None/>
            </a:pPr>
            <a:r>
              <a:rPr lang="en-US"/>
              <a:t>Defining a Research Question</a:t>
            </a:r>
            <a:endParaRPr sz="3600">
              <a:latin typeface="Avenir"/>
              <a:ea typeface="Avenir"/>
              <a:cs typeface="Avenir"/>
              <a:sym typeface="Avenir"/>
            </a:endParaRPr>
          </a:p>
        </p:txBody>
      </p:sp>
      <p:sp>
        <p:nvSpPr>
          <p:cNvPr id="115" name="Google Shape;115;p6"/>
          <p:cNvSpPr txBox="1"/>
          <p:nvPr>
            <p:ph idx="1" type="body"/>
          </p:nvPr>
        </p:nvSpPr>
        <p:spPr>
          <a:xfrm>
            <a:off x="838200" y="1310911"/>
            <a:ext cx="10515600" cy="4724766"/>
          </a:xfrm>
          <a:prstGeom prst="rect">
            <a:avLst/>
          </a:prstGeom>
          <a:noFill/>
          <a:ln>
            <a:noFill/>
          </a:ln>
        </p:spPr>
        <p:txBody>
          <a:bodyPr anchorCtr="0" anchor="t" bIns="45700" lIns="91425" spcFirstLastPara="1" rIns="91425" wrap="square" tIns="45700">
            <a:normAutofit/>
          </a:bodyPr>
          <a:lstStyle/>
          <a:p>
            <a:pPr indent="-342900" lvl="0" marL="457200" rtl="0" algn="l">
              <a:lnSpc>
                <a:spcPct val="90000"/>
              </a:lnSpc>
              <a:spcBef>
                <a:spcPts val="1000"/>
              </a:spcBef>
              <a:spcAft>
                <a:spcPts val="0"/>
              </a:spcAft>
              <a:buClr>
                <a:schemeClr val="dk1"/>
              </a:buClr>
              <a:buSzPts val="1800"/>
              <a:buChar char="•"/>
            </a:pPr>
            <a:r>
              <a:rPr lang="en-US"/>
              <a:t>Try to list some things that </a:t>
            </a:r>
            <a:r>
              <a:rPr b="1" lang="en-US"/>
              <a:t>motivate</a:t>
            </a:r>
            <a:r>
              <a:rPr lang="en-US"/>
              <a:t> you to understand the subsurface better:</a:t>
            </a:r>
            <a:endParaRPr/>
          </a:p>
          <a:p>
            <a:pPr indent="-342900" lvl="1" marL="914400" rtl="0" algn="l">
              <a:lnSpc>
                <a:spcPct val="90000"/>
              </a:lnSpc>
              <a:spcBef>
                <a:spcPts val="500"/>
              </a:spcBef>
              <a:spcAft>
                <a:spcPts val="0"/>
              </a:spcAft>
              <a:buSzPts val="1800"/>
              <a:buChar char="•"/>
            </a:pPr>
            <a:r>
              <a:rPr lang="en-US"/>
              <a:t>Environmental problems or pollution?</a:t>
            </a:r>
            <a:endParaRPr/>
          </a:p>
          <a:p>
            <a:pPr indent="-342900" lvl="1" marL="914400" rtl="0" algn="l">
              <a:lnSpc>
                <a:spcPct val="90000"/>
              </a:lnSpc>
              <a:spcBef>
                <a:spcPts val="500"/>
              </a:spcBef>
              <a:spcAft>
                <a:spcPts val="0"/>
              </a:spcAft>
              <a:buSzPts val="1800"/>
              <a:buChar char="•"/>
            </a:pPr>
            <a:r>
              <a:rPr lang="en-US"/>
              <a:t>Buildings, structures, or other construction that requires excavation?</a:t>
            </a:r>
            <a:endParaRPr/>
          </a:p>
          <a:p>
            <a:pPr indent="-342900" lvl="1" marL="914400" rtl="0" algn="l">
              <a:lnSpc>
                <a:spcPct val="90000"/>
              </a:lnSpc>
              <a:spcBef>
                <a:spcPts val="500"/>
              </a:spcBef>
              <a:spcAft>
                <a:spcPts val="0"/>
              </a:spcAft>
              <a:buSzPts val="1800"/>
              <a:buChar char="•"/>
            </a:pPr>
            <a:r>
              <a:rPr lang="en-US"/>
              <a:t>Infrastructure or transportation?</a:t>
            </a:r>
            <a:endParaRPr/>
          </a:p>
          <a:p>
            <a:pPr indent="-342900" lvl="1" marL="914400" rtl="0" algn="l">
              <a:lnSpc>
                <a:spcPct val="90000"/>
              </a:lnSpc>
              <a:spcBef>
                <a:spcPts val="500"/>
              </a:spcBef>
              <a:spcAft>
                <a:spcPts val="0"/>
              </a:spcAft>
              <a:buSzPts val="1800"/>
              <a:buChar char="•"/>
            </a:pPr>
            <a:r>
              <a:rPr lang="en-US"/>
              <a:t>Reclamation of disused spaces for recreation or wildlife?</a:t>
            </a:r>
            <a:endParaRPr/>
          </a:p>
          <a:p>
            <a:pPr indent="-342900" lvl="1" marL="914400" rtl="0" algn="l">
              <a:lnSpc>
                <a:spcPct val="90000"/>
              </a:lnSpc>
              <a:spcBef>
                <a:spcPts val="500"/>
              </a:spcBef>
              <a:spcAft>
                <a:spcPts val="0"/>
              </a:spcAft>
              <a:buSzPts val="1800"/>
              <a:buChar char="•"/>
            </a:pPr>
            <a:r>
              <a:rPr lang="en-US"/>
              <a:t>YouTube: </a:t>
            </a:r>
            <a:r>
              <a:rPr lang="en-US" u="sng">
                <a:solidFill>
                  <a:schemeClr val="hlink"/>
                </a:solidFill>
                <a:hlinkClick r:id="rId3"/>
              </a:rPr>
              <a:t>Electrical Resistivity Tomography: Imaging Sub-Surface Structures</a:t>
            </a:r>
            <a:r>
              <a:rPr lang="en-US"/>
              <a:t> - this animation might give you other ideas</a:t>
            </a:r>
            <a:endParaRPr/>
          </a:p>
        </p:txBody>
      </p:sp>
      <p:sp>
        <p:nvSpPr>
          <p:cNvPr id="116" name="Google Shape;116;p6"/>
          <p:cNvSpPr txBox="1"/>
          <p:nvPr/>
        </p:nvSpPr>
        <p:spPr>
          <a:xfrm>
            <a:off x="2035475" y="4574450"/>
            <a:ext cx="8121000" cy="1169700"/>
          </a:xfrm>
          <a:prstGeom prst="rect">
            <a:avLst/>
          </a:prstGeom>
          <a:solidFill>
            <a:srgbClr val="7F7F7F"/>
          </a:solidFill>
          <a:ln>
            <a:noFill/>
          </a:ln>
          <a:effectLst>
            <a:outerShdw blurRad="40000" rotWithShape="0" dir="5400000" dist="23000">
              <a:srgbClr val="000000">
                <a:alpha val="34509"/>
              </a:srgbClr>
            </a:outerShdw>
          </a:effectLst>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chemeClr val="lt1"/>
                </a:solidFill>
                <a:latin typeface="Arial"/>
                <a:ea typeface="Arial"/>
                <a:cs typeface="Arial"/>
                <a:sym typeface="Arial"/>
              </a:rPr>
              <a:t>Think-Pair-Share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Arial"/>
                <a:ea typeface="Arial"/>
                <a:cs typeface="Arial"/>
                <a:sym typeface="Arial"/>
              </a:rPr>
              <a:t>On your own, brainstorm some reasons you might have to understand the subsurface in your town, city, or region related to the four question prompts above, or other areas of interest. Then, with one or two partners, present the ideas you come up with, explain when you think they are important, and discuss everyone's contributions to generate three top choices.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7"/>
          <p:cNvSpPr txBox="1"/>
          <p:nvPr>
            <p:ph type="title"/>
          </p:nvPr>
        </p:nvSpPr>
        <p:spPr>
          <a:xfrm>
            <a:off x="838200" y="365125"/>
            <a:ext cx="10515600" cy="62210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None/>
            </a:pPr>
            <a:r>
              <a:rPr lang="en-US"/>
              <a:t>Defining a Research Question</a:t>
            </a:r>
            <a:endParaRPr sz="3600">
              <a:latin typeface="Avenir"/>
              <a:ea typeface="Avenir"/>
              <a:cs typeface="Avenir"/>
              <a:sym typeface="Avenir"/>
            </a:endParaRPr>
          </a:p>
        </p:txBody>
      </p:sp>
      <p:sp>
        <p:nvSpPr>
          <p:cNvPr id="122" name="Google Shape;122;p7"/>
          <p:cNvSpPr txBox="1"/>
          <p:nvPr>
            <p:ph idx="1" type="body"/>
          </p:nvPr>
        </p:nvSpPr>
        <p:spPr>
          <a:xfrm>
            <a:off x="838200" y="1310911"/>
            <a:ext cx="10515600" cy="4724766"/>
          </a:xfrm>
          <a:prstGeom prst="rect">
            <a:avLst/>
          </a:prstGeom>
          <a:noFill/>
          <a:ln>
            <a:noFill/>
          </a:ln>
        </p:spPr>
        <p:txBody>
          <a:bodyPr anchorCtr="0" anchor="t" bIns="45700" lIns="91425" spcFirstLastPara="1" rIns="91425" wrap="square" tIns="45700">
            <a:normAutofit/>
          </a:bodyPr>
          <a:lstStyle/>
          <a:p>
            <a:pPr indent="-342900" lvl="0" marL="457200" rtl="0" algn="l">
              <a:lnSpc>
                <a:spcPct val="90000"/>
              </a:lnSpc>
              <a:spcBef>
                <a:spcPts val="1000"/>
              </a:spcBef>
              <a:spcAft>
                <a:spcPts val="0"/>
              </a:spcAft>
              <a:buClr>
                <a:schemeClr val="dk1"/>
              </a:buClr>
              <a:buSzPts val="1800"/>
              <a:buChar char="•"/>
            </a:pPr>
            <a:r>
              <a:rPr lang="en-US"/>
              <a:t>Once you have considered your local </a:t>
            </a:r>
            <a:r>
              <a:rPr b="1" lang="en-US"/>
              <a:t>environment </a:t>
            </a:r>
            <a:r>
              <a:rPr lang="en-US"/>
              <a:t>and what </a:t>
            </a:r>
            <a:r>
              <a:rPr b="1" lang="en-US"/>
              <a:t>motivates </a:t>
            </a:r>
            <a:r>
              <a:rPr lang="en-US"/>
              <a:t>you to understand the subsurface, try to pose your idea as a question, and write it down.</a:t>
            </a:r>
            <a:endParaRPr/>
          </a:p>
          <a:p>
            <a:pPr indent="-342900" lvl="0" marL="457200" rtl="0" algn="l">
              <a:lnSpc>
                <a:spcPct val="90000"/>
              </a:lnSpc>
              <a:spcBef>
                <a:spcPts val="1000"/>
              </a:spcBef>
              <a:spcAft>
                <a:spcPts val="0"/>
              </a:spcAft>
              <a:buClr>
                <a:schemeClr val="dk1"/>
              </a:buClr>
              <a:buSzPts val="1800"/>
              <a:buChar char="•"/>
            </a:pPr>
            <a:r>
              <a:rPr lang="en-US"/>
              <a:t>Tips:</a:t>
            </a:r>
            <a:endParaRPr/>
          </a:p>
          <a:p>
            <a:pPr indent="-342900" lvl="1" marL="914400" rtl="0" algn="l">
              <a:lnSpc>
                <a:spcPct val="90000"/>
              </a:lnSpc>
              <a:spcBef>
                <a:spcPts val="500"/>
              </a:spcBef>
              <a:spcAft>
                <a:spcPts val="0"/>
              </a:spcAft>
              <a:buSzPts val="1800"/>
              <a:buChar char="•"/>
            </a:pPr>
            <a:r>
              <a:rPr lang="en-US"/>
              <a:t>Try to be </a:t>
            </a:r>
            <a:r>
              <a:rPr b="1" lang="en-US"/>
              <a:t>straightforward</a:t>
            </a:r>
            <a:r>
              <a:rPr lang="en-US"/>
              <a:t>. A more complicated question is not “better.” </a:t>
            </a:r>
            <a:endParaRPr/>
          </a:p>
          <a:p>
            <a:pPr indent="-342900" lvl="1" marL="914400" rtl="0" algn="l">
              <a:lnSpc>
                <a:spcPct val="90000"/>
              </a:lnSpc>
              <a:spcBef>
                <a:spcPts val="500"/>
              </a:spcBef>
              <a:spcAft>
                <a:spcPts val="0"/>
              </a:spcAft>
              <a:buSzPts val="1800"/>
              <a:buChar char="•"/>
            </a:pPr>
            <a:r>
              <a:rPr lang="en-US"/>
              <a:t>Be </a:t>
            </a:r>
            <a:r>
              <a:rPr b="1" lang="en-US"/>
              <a:t>clear</a:t>
            </a:r>
            <a:r>
              <a:rPr lang="en-US"/>
              <a:t> in the language you use when writing down your question. This will help to guide your measurements and will make it easier to judge if you have answered your question at the end of the exercise.</a:t>
            </a:r>
            <a:endParaRPr/>
          </a:p>
          <a:p>
            <a:pPr indent="-342900" lvl="1" marL="914400" rtl="0" algn="l">
              <a:lnSpc>
                <a:spcPct val="90000"/>
              </a:lnSpc>
              <a:spcBef>
                <a:spcPts val="500"/>
              </a:spcBef>
              <a:spcAft>
                <a:spcPts val="0"/>
              </a:spcAft>
              <a:buSzPts val="1800"/>
              <a:buChar char="•"/>
            </a:pPr>
            <a:r>
              <a:rPr lang="en-US"/>
              <a:t>Ask yourself “</a:t>
            </a:r>
            <a:r>
              <a:rPr b="1" lang="en-US"/>
              <a:t>who cares?</a:t>
            </a:r>
            <a:r>
              <a:rPr lang="en-US"/>
              <a:t>” about the answer to your question: Who are different people or groups who might be interested in your result? What is the viewpoint of each of these people or groups?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8"/>
          <p:cNvSpPr txBox="1"/>
          <p:nvPr>
            <p:ph type="title"/>
          </p:nvPr>
        </p:nvSpPr>
        <p:spPr>
          <a:xfrm>
            <a:off x="838200" y="365125"/>
            <a:ext cx="10515600" cy="62210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None/>
            </a:pPr>
            <a:r>
              <a:rPr lang="en-US"/>
              <a:t>Choosing a Survey Location</a:t>
            </a:r>
            <a:endParaRPr/>
          </a:p>
        </p:txBody>
      </p:sp>
      <p:sp>
        <p:nvSpPr>
          <p:cNvPr id="128" name="Google Shape;128;p8"/>
          <p:cNvSpPr txBox="1"/>
          <p:nvPr>
            <p:ph idx="1" type="body"/>
          </p:nvPr>
        </p:nvSpPr>
        <p:spPr>
          <a:xfrm>
            <a:off x="838200" y="1310911"/>
            <a:ext cx="10515600" cy="4724766"/>
          </a:xfrm>
          <a:prstGeom prst="rect">
            <a:avLst/>
          </a:prstGeom>
          <a:noFill/>
          <a:ln>
            <a:noFill/>
          </a:ln>
        </p:spPr>
        <p:txBody>
          <a:bodyPr anchorCtr="0" anchor="t" bIns="45700" lIns="91425" spcFirstLastPara="1" rIns="91425" wrap="square" tIns="45700">
            <a:normAutofit lnSpcReduction="10000"/>
          </a:bodyPr>
          <a:lstStyle/>
          <a:p>
            <a:pPr indent="-342900" lvl="0" marL="457200" rtl="0" algn="l">
              <a:lnSpc>
                <a:spcPct val="90000"/>
              </a:lnSpc>
              <a:spcBef>
                <a:spcPts val="1000"/>
              </a:spcBef>
              <a:spcAft>
                <a:spcPts val="0"/>
              </a:spcAft>
              <a:buClr>
                <a:schemeClr val="dk1"/>
              </a:buClr>
              <a:buSzPts val="1800"/>
              <a:buChar char="•"/>
            </a:pPr>
            <a:r>
              <a:rPr lang="en-US"/>
              <a:t>At this point you will have already thought about your local environment and defined a question. Now it’s time to pick the specific place you will make the measurement.</a:t>
            </a:r>
            <a:endParaRPr/>
          </a:p>
          <a:p>
            <a:pPr indent="-342900" lvl="1" marL="914400" rtl="0" algn="l">
              <a:lnSpc>
                <a:spcPct val="90000"/>
              </a:lnSpc>
              <a:spcBef>
                <a:spcPts val="500"/>
              </a:spcBef>
              <a:spcAft>
                <a:spcPts val="0"/>
              </a:spcAft>
              <a:buSzPts val="1800"/>
              <a:buChar char="•"/>
            </a:pPr>
            <a:r>
              <a:rPr lang="en-US" u="sng"/>
              <a:t>Permission</a:t>
            </a:r>
            <a:r>
              <a:rPr lang="en-US"/>
              <a:t>: Be sure you have permission to make measurements. It is never okay to trespass for the purpose of science. Also, some places, even in public places, have rules about scientific data collection.</a:t>
            </a:r>
            <a:endParaRPr/>
          </a:p>
          <a:p>
            <a:pPr indent="-342900" lvl="1" marL="914400" rtl="0" algn="l">
              <a:lnSpc>
                <a:spcPct val="90000"/>
              </a:lnSpc>
              <a:spcBef>
                <a:spcPts val="500"/>
              </a:spcBef>
              <a:spcAft>
                <a:spcPts val="0"/>
              </a:spcAft>
              <a:buSzPts val="1800"/>
              <a:buChar char="•"/>
            </a:pPr>
            <a:r>
              <a:rPr lang="en-US" u="sng"/>
              <a:t>Safety</a:t>
            </a:r>
            <a:r>
              <a:rPr lang="en-US"/>
              <a:t>: Field sites may have hazards for a wide variety of reasons such as proximity to traffic, rough or steep terrain, dangerous materials/objects, etc.  Carefully consider how to stay safe before deciding on your field site. </a:t>
            </a:r>
            <a:endParaRPr/>
          </a:p>
          <a:p>
            <a:pPr indent="-342900" lvl="1" marL="914400" rtl="0" algn="l">
              <a:lnSpc>
                <a:spcPct val="90000"/>
              </a:lnSpc>
              <a:spcBef>
                <a:spcPts val="500"/>
              </a:spcBef>
              <a:spcAft>
                <a:spcPts val="0"/>
              </a:spcAft>
              <a:buSzPts val="1800"/>
              <a:buChar char="•"/>
            </a:pPr>
            <a:r>
              <a:rPr lang="en-US" u="sng"/>
              <a:t>Question</a:t>
            </a:r>
            <a:r>
              <a:rPr lang="en-US"/>
              <a:t>: Will you be able to appropriately address your research question? It’s best to list a few reasons for your location—your </a:t>
            </a:r>
            <a:r>
              <a:rPr b="1" lang="en-US"/>
              <a:t>justification</a:t>
            </a:r>
            <a:r>
              <a:rPr lang="en-US"/>
              <a:t>—before making the measurement.</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9"/>
          <p:cNvSpPr txBox="1"/>
          <p:nvPr>
            <p:ph type="title"/>
          </p:nvPr>
        </p:nvSpPr>
        <p:spPr>
          <a:xfrm>
            <a:off x="838200" y="365125"/>
            <a:ext cx="10515600" cy="62210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None/>
            </a:pPr>
            <a:r>
              <a:rPr lang="en-US"/>
              <a:t>Choosing a Survey Location</a:t>
            </a:r>
            <a:endParaRPr b="1" sz="3600"/>
          </a:p>
        </p:txBody>
      </p:sp>
      <p:sp>
        <p:nvSpPr>
          <p:cNvPr id="134" name="Google Shape;134;p9"/>
          <p:cNvSpPr txBox="1"/>
          <p:nvPr>
            <p:ph idx="1" type="body"/>
          </p:nvPr>
        </p:nvSpPr>
        <p:spPr>
          <a:xfrm>
            <a:off x="447869" y="1310910"/>
            <a:ext cx="11504645" cy="4967969"/>
          </a:xfrm>
          <a:prstGeom prst="rect">
            <a:avLst/>
          </a:prstGeom>
          <a:noFill/>
          <a:ln>
            <a:noFill/>
          </a:ln>
        </p:spPr>
        <p:txBody>
          <a:bodyPr anchorCtr="0" anchor="t" bIns="45700" lIns="91425" spcFirstLastPara="1" rIns="91425" wrap="square" tIns="45700">
            <a:normAutofit lnSpcReduction="20000"/>
          </a:bodyPr>
          <a:lstStyle/>
          <a:p>
            <a:pPr indent="-352167" lvl="0" marL="457200" rtl="0" algn="l">
              <a:lnSpc>
                <a:spcPct val="90000"/>
              </a:lnSpc>
              <a:spcBef>
                <a:spcPts val="1000"/>
              </a:spcBef>
              <a:spcAft>
                <a:spcPts val="0"/>
              </a:spcAft>
              <a:buClr>
                <a:schemeClr val="dk1"/>
              </a:buClr>
              <a:buSzPts val="1946"/>
              <a:buChar char="•"/>
            </a:pPr>
            <a:r>
              <a:rPr lang="en-US">
                <a:extLst>
                  <a:ext uri="http://customooxmlschemas.google.com/">
                    <go:slidesCustomData xmlns:go="http://customooxmlschemas.google.com/" textRoundtripDataId="0"/>
                  </a:ext>
                </a:extLst>
              </a:rPr>
              <a:t>Possible Interference:</a:t>
            </a:r>
            <a:endParaRPr>
              <a:extLst>
                <a:ext uri="http://customooxmlschemas.google.com/">
                  <go:slidesCustomData xmlns:go="http://customooxmlschemas.google.com/" textRoundtripDataId="1"/>
                </a:ext>
              </a:extLst>
            </a:endParaRPr>
          </a:p>
          <a:p>
            <a:pPr indent="-352167" lvl="1" marL="914400" rtl="0" algn="l">
              <a:lnSpc>
                <a:spcPct val="90000"/>
              </a:lnSpc>
              <a:spcBef>
                <a:spcPts val="500"/>
              </a:spcBef>
              <a:spcAft>
                <a:spcPts val="0"/>
              </a:spcAft>
              <a:buSzPts val="1946"/>
              <a:buChar char="•"/>
            </a:pPr>
            <a:r>
              <a:rPr lang="en-US" u="sng">
                <a:extLst>
                  <a:ext uri="http://customooxmlschemas.google.com/">
                    <go:slidesCustomData xmlns:go="http://customooxmlschemas.google.com/" textRoundtripDataId="2"/>
                  </a:ext>
                </a:extLst>
              </a:rPr>
              <a:t>Is the site near power lines, underground utilities, metal fences, etc.?</a:t>
            </a:r>
            <a:r>
              <a:rPr lang="en-US">
                <a:extLst>
                  <a:ext uri="http://customooxmlschemas.google.com/">
                    <go:slidesCustomData xmlns:go="http://customooxmlschemas.google.com/" textRoundtripDataId="3"/>
                  </a:ext>
                </a:extLst>
              </a:rPr>
              <a:t> If so, it may interfere with the measurements</a:t>
            </a:r>
            <a:r>
              <a:rPr b="1" lang="en-US">
                <a:extLst>
                  <a:ext uri="http://customooxmlschemas.google.com/">
                    <go:slidesCustomData xmlns:go="http://customooxmlschemas.google.com/" textRoundtripDataId="4"/>
                  </a:ext>
                </a:extLst>
              </a:rPr>
              <a:t>,</a:t>
            </a:r>
            <a:r>
              <a:rPr lang="en-US">
                <a:extLst>
                  <a:ext uri="http://customooxmlschemas.google.com/">
                    <go:slidesCustomData xmlns:go="http://customooxmlschemas.google.com/" textRoundtripDataId="5"/>
                  </a:ext>
                </a:extLst>
              </a:rPr>
              <a:t> and you may need to adjust where you place your line.</a:t>
            </a:r>
            <a:endParaRPr>
              <a:extLst>
                <a:ext uri="http://customooxmlschemas.google.com/">
                  <go:slidesCustomData xmlns:go="http://customooxmlschemas.google.com/" textRoundtripDataId="6"/>
                </a:ext>
              </a:extLst>
            </a:endParaRPr>
          </a:p>
          <a:p>
            <a:pPr indent="-352167" lvl="1" marL="914400" rtl="0" algn="l">
              <a:lnSpc>
                <a:spcPct val="90000"/>
              </a:lnSpc>
              <a:spcBef>
                <a:spcPts val="500"/>
              </a:spcBef>
              <a:spcAft>
                <a:spcPts val="0"/>
              </a:spcAft>
              <a:buSzPts val="1946"/>
              <a:buChar char="•"/>
            </a:pPr>
            <a:r>
              <a:rPr lang="en-US">
                <a:extLst>
                  <a:ext uri="http://customooxmlschemas.google.com/">
                    <go:slidesCustomData xmlns:go="http://customooxmlschemas.google.com/" textRoundtripDataId="7"/>
                  </a:ext>
                </a:extLst>
              </a:rPr>
              <a:t>Ideally run your line perpendicular to these obstructions and place your first electrode at least one electrode spacing away.</a:t>
            </a:r>
            <a:endParaRPr>
              <a:extLst>
                <a:ext uri="http://customooxmlschemas.google.com/">
                  <go:slidesCustomData xmlns:go="http://customooxmlschemas.google.com/" textRoundtripDataId="8"/>
                </a:ext>
              </a:extLst>
            </a:endParaRPr>
          </a:p>
          <a:p>
            <a:pPr indent="-352167" lvl="1" marL="914400" rtl="0" algn="l">
              <a:lnSpc>
                <a:spcPct val="90000"/>
              </a:lnSpc>
              <a:spcBef>
                <a:spcPts val="500"/>
              </a:spcBef>
              <a:spcAft>
                <a:spcPts val="0"/>
              </a:spcAft>
              <a:buSzPts val="1946"/>
              <a:buChar char="•"/>
            </a:pPr>
            <a:r>
              <a:rPr lang="en-US">
                <a:extLst>
                  <a:ext uri="http://customooxmlschemas.google.com/">
                    <go:slidesCustomData xmlns:go="http://customooxmlschemas.google.com/" textRoundtripDataId="9"/>
                  </a:ext>
                </a:extLst>
              </a:rPr>
              <a:t>If you need to run parallel, set up at least 15% of the line distance away.</a:t>
            </a:r>
            <a:endParaRPr/>
          </a:p>
          <a:p>
            <a:pPr indent="-342900" lvl="1" marL="914400" rtl="0" algn="l">
              <a:lnSpc>
                <a:spcPct val="90000"/>
              </a:lnSpc>
              <a:spcBef>
                <a:spcPts val="500"/>
              </a:spcBef>
              <a:spcAft>
                <a:spcPts val="0"/>
              </a:spcAft>
              <a:buSzPts val="1800"/>
              <a:buChar char="•"/>
            </a:pPr>
            <a:r>
              <a:rPr lang="en-US"/>
              <a:t>With power lines, for safety remain at least 50 meters away.</a:t>
            </a:r>
            <a:endParaRPr/>
          </a:p>
          <a:p>
            <a:pPr indent="-352167" lvl="0" marL="457200" rtl="0" algn="l">
              <a:lnSpc>
                <a:spcPct val="90000"/>
              </a:lnSpc>
              <a:spcBef>
                <a:spcPts val="1000"/>
              </a:spcBef>
              <a:spcAft>
                <a:spcPts val="0"/>
              </a:spcAft>
              <a:buClr>
                <a:schemeClr val="dk1"/>
              </a:buClr>
              <a:buSzPts val="1946"/>
              <a:buChar char="•"/>
            </a:pPr>
            <a:r>
              <a:rPr lang="en-US"/>
              <a:t>Consider the site conditions:</a:t>
            </a:r>
            <a:endParaRPr/>
          </a:p>
          <a:p>
            <a:pPr indent="-352167" lvl="1" marL="914400" rtl="0" algn="l">
              <a:lnSpc>
                <a:spcPct val="90000"/>
              </a:lnSpc>
              <a:spcBef>
                <a:spcPts val="500"/>
              </a:spcBef>
              <a:spcAft>
                <a:spcPts val="0"/>
              </a:spcAft>
              <a:buSzPts val="1946"/>
              <a:buChar char="•"/>
            </a:pPr>
            <a:r>
              <a:rPr lang="en-US"/>
              <a:t>You need to be able to layout a straight line the length of your entire survey line.</a:t>
            </a:r>
            <a:endParaRPr/>
          </a:p>
          <a:p>
            <a:pPr indent="-352167" lvl="1" marL="914400" rtl="0" algn="l">
              <a:lnSpc>
                <a:spcPct val="90000"/>
              </a:lnSpc>
              <a:spcBef>
                <a:spcPts val="500"/>
              </a:spcBef>
              <a:spcAft>
                <a:spcPts val="0"/>
              </a:spcAft>
              <a:buSzPts val="1946"/>
              <a:buChar char="•"/>
            </a:pPr>
            <a:r>
              <a:rPr lang="en-US"/>
              <a:t>You need soil or soft material to push the electrodes into, You can’t do this on hard rock.</a:t>
            </a:r>
            <a:endParaRPr/>
          </a:p>
          <a:p>
            <a:pPr indent="-352167" lvl="1" marL="914400" rtl="0" algn="l">
              <a:lnSpc>
                <a:spcPct val="90000"/>
              </a:lnSpc>
              <a:spcBef>
                <a:spcPts val="500"/>
              </a:spcBef>
              <a:spcAft>
                <a:spcPts val="0"/>
              </a:spcAft>
              <a:buSzPts val="1946"/>
              <a:buChar char="•"/>
            </a:pPr>
            <a:r>
              <a:rPr lang="en-US"/>
              <a:t>If the soil is particularly dry, you might have bad soil conductivity and will need to help it by adding water or salt water, bentonite clay, or aluminum foil around your stakes.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10"/>
          <p:cNvSpPr txBox="1"/>
          <p:nvPr>
            <p:ph type="title"/>
          </p:nvPr>
        </p:nvSpPr>
        <p:spPr>
          <a:xfrm>
            <a:off x="838200" y="365125"/>
            <a:ext cx="10515600" cy="62210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None/>
            </a:pPr>
            <a:r>
              <a:rPr lang="en-US"/>
              <a:t>Designing Your Survey</a:t>
            </a:r>
            <a:endParaRPr/>
          </a:p>
        </p:txBody>
      </p:sp>
      <p:sp>
        <p:nvSpPr>
          <p:cNvPr id="140" name="Google Shape;140;p10"/>
          <p:cNvSpPr txBox="1"/>
          <p:nvPr>
            <p:ph idx="1" type="body"/>
          </p:nvPr>
        </p:nvSpPr>
        <p:spPr>
          <a:xfrm>
            <a:off x="838200" y="1310911"/>
            <a:ext cx="10515600" cy="4724766"/>
          </a:xfrm>
          <a:prstGeom prst="rect">
            <a:avLst/>
          </a:prstGeom>
          <a:noFill/>
          <a:ln>
            <a:noFill/>
          </a:ln>
        </p:spPr>
        <p:txBody>
          <a:bodyPr anchorCtr="0" anchor="t" bIns="45700" lIns="91425" spcFirstLastPara="1" rIns="91425" wrap="square" tIns="45700">
            <a:normAutofit fontScale="92500" lnSpcReduction="10000"/>
          </a:bodyPr>
          <a:lstStyle/>
          <a:p>
            <a:pPr indent="-342900" lvl="0" marL="457200" rtl="0" algn="l">
              <a:lnSpc>
                <a:spcPct val="90000"/>
              </a:lnSpc>
              <a:spcBef>
                <a:spcPts val="1000"/>
              </a:spcBef>
              <a:spcAft>
                <a:spcPts val="0"/>
              </a:spcAft>
              <a:buClr>
                <a:schemeClr val="dk1"/>
              </a:buClr>
              <a:buSzPct val="69498"/>
              <a:buChar char="•"/>
            </a:pPr>
            <a:r>
              <a:rPr lang="en-US"/>
              <a:t>Before going into the field, you need to decide the specifics of your survey</a:t>
            </a:r>
            <a:endParaRPr/>
          </a:p>
          <a:p>
            <a:pPr indent="-342900" lvl="1" marL="914400" rtl="0" algn="l">
              <a:lnSpc>
                <a:spcPct val="90000"/>
              </a:lnSpc>
              <a:spcBef>
                <a:spcPts val="500"/>
              </a:spcBef>
              <a:spcAft>
                <a:spcPts val="0"/>
              </a:spcAft>
              <a:buSzPct val="81081"/>
              <a:buChar char="•"/>
            </a:pPr>
            <a:r>
              <a:rPr lang="en-US"/>
              <a:t>Will you use a Wenner, Dipole-Dipole, or another array type?</a:t>
            </a:r>
            <a:endParaRPr/>
          </a:p>
          <a:p>
            <a:pPr indent="-342900" lvl="2" marL="1371600" rtl="0" algn="l">
              <a:lnSpc>
                <a:spcPct val="90000"/>
              </a:lnSpc>
              <a:spcBef>
                <a:spcPts val="500"/>
              </a:spcBef>
              <a:spcAft>
                <a:spcPts val="0"/>
              </a:spcAft>
              <a:buSzPct val="97297"/>
              <a:buChar char="•"/>
            </a:pPr>
            <a:r>
              <a:rPr lang="en-US"/>
              <a:t>You can always do multiple array designs on the same line.</a:t>
            </a:r>
            <a:endParaRPr/>
          </a:p>
          <a:p>
            <a:pPr indent="-342900" lvl="1" marL="914400" rtl="0" algn="l">
              <a:lnSpc>
                <a:spcPct val="90000"/>
              </a:lnSpc>
              <a:spcBef>
                <a:spcPts val="500"/>
              </a:spcBef>
              <a:spcAft>
                <a:spcPts val="0"/>
              </a:spcAft>
              <a:buSzPct val="81081"/>
              <a:buChar char="•"/>
            </a:pPr>
            <a:r>
              <a:rPr lang="en-US"/>
              <a:t>What electrode spacing do you want to use?</a:t>
            </a:r>
            <a:endParaRPr/>
          </a:p>
          <a:p>
            <a:pPr indent="-342900" lvl="2" marL="1371600" rtl="0" algn="l">
              <a:lnSpc>
                <a:spcPct val="90000"/>
              </a:lnSpc>
              <a:spcBef>
                <a:spcPts val="500"/>
              </a:spcBef>
              <a:spcAft>
                <a:spcPts val="0"/>
              </a:spcAft>
              <a:buSzPct val="97297"/>
              <a:buChar char="•"/>
            </a:pPr>
            <a:r>
              <a:rPr lang="en-US"/>
              <a:t>Tighter spacing will yield better resolution, but it takes more time to survey a longer line.</a:t>
            </a:r>
            <a:endParaRPr/>
          </a:p>
          <a:p>
            <a:pPr indent="-342900" lvl="1" marL="914400" rtl="0" algn="l">
              <a:lnSpc>
                <a:spcPct val="90000"/>
              </a:lnSpc>
              <a:spcBef>
                <a:spcPts val="500"/>
              </a:spcBef>
              <a:spcAft>
                <a:spcPts val="0"/>
              </a:spcAft>
              <a:buSzPct val="81081"/>
              <a:buChar char="•"/>
            </a:pPr>
            <a:r>
              <a:rPr lang="en-US"/>
              <a:t>How long do you want your line to be, and will you need to do roll-along to achieve it?</a:t>
            </a:r>
            <a:endParaRPr/>
          </a:p>
          <a:p>
            <a:pPr indent="-342900" lvl="2" marL="1371600" rtl="0" algn="l">
              <a:lnSpc>
                <a:spcPct val="90000"/>
              </a:lnSpc>
              <a:spcBef>
                <a:spcPts val="500"/>
              </a:spcBef>
              <a:spcAft>
                <a:spcPts val="0"/>
              </a:spcAft>
              <a:buSzPct val="97297"/>
              <a:buChar char="•"/>
            </a:pPr>
            <a:r>
              <a:rPr lang="en-US"/>
              <a:t>Your line length will control the depth you can see to.</a:t>
            </a:r>
            <a:endParaRPr/>
          </a:p>
          <a:p>
            <a:pPr indent="-342900" lvl="2" marL="1371600" rtl="0" algn="l">
              <a:lnSpc>
                <a:spcPct val="90000"/>
              </a:lnSpc>
              <a:spcBef>
                <a:spcPts val="500"/>
              </a:spcBef>
              <a:spcAft>
                <a:spcPts val="0"/>
              </a:spcAft>
              <a:buSzPct val="97297"/>
              <a:buChar char="•"/>
            </a:pPr>
            <a:r>
              <a:rPr lang="en-US"/>
              <a:t>Roll-along is when you extend your survey line by leap-frogging one section of cable over the other, allowing you to cover a longer line then what you would be able to do with the number of electrodes and cable length you have.</a:t>
            </a:r>
            <a:endParaRPr/>
          </a:p>
          <a:p>
            <a:pPr indent="-342900" lvl="0" marL="457200" rtl="0" algn="l">
              <a:lnSpc>
                <a:spcPct val="90000"/>
              </a:lnSpc>
              <a:spcBef>
                <a:spcPts val="1000"/>
              </a:spcBef>
              <a:spcAft>
                <a:spcPts val="0"/>
              </a:spcAft>
              <a:buClr>
                <a:schemeClr val="dk1"/>
              </a:buClr>
              <a:buSzPct val="69498"/>
              <a:buChar char="•"/>
            </a:pPr>
            <a:r>
              <a:rPr lang="en-US"/>
              <a:t>You can use the </a:t>
            </a:r>
            <a:r>
              <a:rPr lang="en-US" u="sng">
                <a:solidFill>
                  <a:schemeClr val="hlink"/>
                </a:solidFill>
                <a:hlinkClick r:id="rId3"/>
              </a:rPr>
              <a:t>SEER</a:t>
            </a:r>
            <a:r>
              <a:rPr lang="en-US"/>
              <a:t> tool to help you plan your design.</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getsi_whitebkgd_ppt_templat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2020-01-19T20:26:21Z</dcterms:created>
  <dc:creator>reviewer</dc:creator>
</cp:coreProperties>
</file>