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62" r:id="rId2"/>
    <p:sldId id="264" r:id="rId3"/>
    <p:sldId id="263" r:id="rId4"/>
    <p:sldId id="265" r:id="rId5"/>
    <p:sldId id="266" r:id="rId6"/>
    <p:sldId id="267" r:id="rId7"/>
    <p:sldId id="268" r:id="rId8"/>
    <p:sldId id="269" r:id="rId9"/>
    <p:sldId id="270" r:id="rId10"/>
    <p:sldId id="271" r:id="rId11"/>
    <p:sldId id="272" r:id="rId12"/>
    <p:sldId id="273" r:id="rId13"/>
    <p:sldId id="2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3F12"/>
    <a:srgbClr val="3066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42"/>
    <p:restoredTop sz="82397"/>
  </p:normalViewPr>
  <p:slideViewPr>
    <p:cSldViewPr snapToGrid="0" snapToObjects="1">
      <p:cViewPr varScale="1">
        <p:scale>
          <a:sx n="103" d="100"/>
          <a:sy n="103" d="100"/>
        </p:scale>
        <p:origin x="296" y="18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1808D-A5B3-4640-BC9B-F826276792BF}" type="datetimeFigureOut">
              <a:rPr lang="en-US" smtClean="0"/>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12D403-9553-A443-B64C-75FCCC974B5B}" type="slidenum">
              <a:rPr lang="en-US" smtClean="0"/>
              <a:t>‹#›</a:t>
            </a:fld>
            <a:endParaRPr lang="en-US" dirty="0"/>
          </a:p>
        </p:txBody>
      </p:sp>
    </p:spTree>
    <p:extLst>
      <p:ext uri="{BB962C8B-B14F-4D97-AF65-F5344CB8AC3E}">
        <p14:creationId xmlns:p14="http://schemas.microsoft.com/office/powerpoint/2010/main" val="1625557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E09C3-10D5-BF4D-AFDB-535FEBF22B44}"/>
              </a:ext>
            </a:extLst>
          </p:cNvPr>
          <p:cNvSpPr>
            <a:spLocks noGrp="1"/>
          </p:cNvSpPr>
          <p:nvPr>
            <p:ph type="ctrTitle"/>
          </p:nvPr>
        </p:nvSpPr>
        <p:spPr>
          <a:xfrm>
            <a:off x="1524000" y="1122363"/>
            <a:ext cx="9144000" cy="2387600"/>
          </a:xfrm>
        </p:spPr>
        <p:txBody>
          <a:bodyPr anchor="b">
            <a:normAutofit/>
          </a:bodyPr>
          <a:lstStyle>
            <a:lvl1pPr algn="ctr">
              <a:defRPr sz="48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2FC7A3A-A787-B643-8D77-650C1276489F}"/>
              </a:ext>
            </a:extLst>
          </p:cNvPr>
          <p:cNvSpPr>
            <a:spLocks noGrp="1"/>
          </p:cNvSpPr>
          <p:nvPr>
            <p:ph type="subTitle" idx="1"/>
          </p:nvPr>
        </p:nvSpPr>
        <p:spPr>
          <a:xfrm>
            <a:off x="1524000" y="3602038"/>
            <a:ext cx="9144000" cy="1655762"/>
          </a:xfrm>
        </p:spPr>
        <p:txBody>
          <a:bodyPr/>
          <a:lstStyle>
            <a:lvl1pPr marL="0" indent="0" algn="ctr">
              <a:buNone/>
              <a:defRPr sz="2400">
                <a:solidFill>
                  <a:schemeClr val="tx1">
                    <a:lumMod val="65000"/>
                    <a:lumOff val="35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a:extLst>
              <a:ext uri="{FF2B5EF4-FFF2-40B4-BE49-F238E27FC236}">
                <a16:creationId xmlns:a16="http://schemas.microsoft.com/office/drawing/2014/main" id="{3580CBC6-EC94-4CE1-4372-A498BD6426C9}"/>
              </a:ext>
            </a:extLst>
          </p:cNvPr>
          <p:cNvPicPr>
            <a:picLocks noChangeAspect="1"/>
          </p:cNvPicPr>
          <p:nvPr userDrawn="1"/>
        </p:nvPicPr>
        <p:blipFill>
          <a:blip r:embed="rId2"/>
          <a:srcRect r="33333"/>
          <a:stretch/>
        </p:blipFill>
        <p:spPr>
          <a:xfrm>
            <a:off x="-2" y="0"/>
            <a:ext cx="12207240" cy="976579"/>
          </a:xfrm>
          <a:prstGeom prst="rect">
            <a:avLst/>
          </a:prstGeom>
        </p:spPr>
      </p:pic>
      <p:pic>
        <p:nvPicPr>
          <p:cNvPr id="9" name="Picture 8" descr="A black and white logo&#10;&#10;AI-generated content may be incorrect.">
            <a:extLst>
              <a:ext uri="{FF2B5EF4-FFF2-40B4-BE49-F238E27FC236}">
                <a16:creationId xmlns:a16="http://schemas.microsoft.com/office/drawing/2014/main" id="{4DA4F4DD-6537-1795-FFDF-B0B7478C033E}"/>
              </a:ext>
            </a:extLst>
          </p:cNvPr>
          <p:cNvPicPr>
            <a:picLocks noChangeAspect="1"/>
          </p:cNvPicPr>
          <p:nvPr userDrawn="1"/>
        </p:nvPicPr>
        <p:blipFill>
          <a:blip r:embed="rId3"/>
          <a:stretch>
            <a:fillRect/>
          </a:stretch>
        </p:blipFill>
        <p:spPr>
          <a:xfrm>
            <a:off x="11356565" y="100441"/>
            <a:ext cx="677723" cy="197669"/>
          </a:xfrm>
          <a:prstGeom prst="rect">
            <a:avLst/>
          </a:prstGeom>
        </p:spPr>
      </p:pic>
      <p:sp>
        <p:nvSpPr>
          <p:cNvPr id="12" name="TextBox 11">
            <a:extLst>
              <a:ext uri="{FF2B5EF4-FFF2-40B4-BE49-F238E27FC236}">
                <a16:creationId xmlns:a16="http://schemas.microsoft.com/office/drawing/2014/main" id="{0EB4928A-6704-F894-8E22-723D81D6C873}"/>
              </a:ext>
            </a:extLst>
          </p:cNvPr>
          <p:cNvSpPr txBox="1"/>
          <p:nvPr userDrawn="1"/>
        </p:nvSpPr>
        <p:spPr>
          <a:xfrm>
            <a:off x="2348002" y="6429791"/>
            <a:ext cx="961568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mn-lt"/>
              </a:rPr>
              <a:t>This work has been supported by multiple U.S. National Science Foundation grants and facility awards</a:t>
            </a:r>
            <a:r>
              <a:rPr lang="cs-CZ" sz="1200" dirty="0">
                <a:solidFill>
                  <a:prstClr val="black"/>
                </a:solidFill>
                <a:latin typeface="+mn-lt"/>
              </a:rPr>
              <a:t>.		</a:t>
            </a:r>
            <a:r>
              <a:rPr lang="en-US" sz="1200" dirty="0"/>
              <a:t>Questions: </a:t>
            </a:r>
            <a:r>
              <a:rPr lang="en-US" sz="1200" u="sng" dirty="0"/>
              <a:t>education@earthscope.org</a:t>
            </a:r>
            <a:endParaRPr lang="en-US" sz="1200" u="none" dirty="0"/>
          </a:p>
        </p:txBody>
      </p:sp>
      <p:pic>
        <p:nvPicPr>
          <p:cNvPr id="5" name="Picture 4">
            <a:extLst>
              <a:ext uri="{FF2B5EF4-FFF2-40B4-BE49-F238E27FC236}">
                <a16:creationId xmlns:a16="http://schemas.microsoft.com/office/drawing/2014/main" id="{EB7BEDF1-F18E-5F8F-F5DB-78B8765FCC21}"/>
              </a:ext>
            </a:extLst>
          </p:cNvPr>
          <p:cNvPicPr>
            <a:picLocks noChangeAspect="1"/>
          </p:cNvPicPr>
          <p:nvPr userDrawn="1"/>
        </p:nvPicPr>
        <p:blipFill>
          <a:blip r:embed="rId4"/>
          <a:stretch>
            <a:fillRect/>
          </a:stretch>
        </p:blipFill>
        <p:spPr>
          <a:xfrm>
            <a:off x="248860" y="6152940"/>
            <a:ext cx="1948437" cy="553850"/>
          </a:xfrm>
          <a:prstGeom prst="rect">
            <a:avLst/>
          </a:prstGeom>
        </p:spPr>
      </p:pic>
    </p:spTree>
    <p:extLst>
      <p:ext uri="{BB962C8B-B14F-4D97-AF65-F5344CB8AC3E}">
        <p14:creationId xmlns:p14="http://schemas.microsoft.com/office/powerpoint/2010/main" val="2801910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DA54B-7312-0541-8311-787BD506C1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737224-3A40-FA4E-9BE7-5F84A7C604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CE2604E-A2DF-3AF4-9E18-CD5C8A45C877}"/>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5" name="Picture 4" descr="NSF_Logo sm.png">
            <a:extLst>
              <a:ext uri="{FF2B5EF4-FFF2-40B4-BE49-F238E27FC236}">
                <a16:creationId xmlns:a16="http://schemas.microsoft.com/office/drawing/2014/main" id="{45E6F932-AD2C-8D6B-EC21-BCDD8C6F7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6" name="Picture 5" descr="A black and white logo&#10;&#10;AI-generated content may be incorrect.">
            <a:extLst>
              <a:ext uri="{FF2B5EF4-FFF2-40B4-BE49-F238E27FC236}">
                <a16:creationId xmlns:a16="http://schemas.microsoft.com/office/drawing/2014/main" id="{4AFBF5A4-0363-44E1-E8D0-7EF168B0DB9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2713847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9CED8E-5DCC-2D45-A6BD-A24F282443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719F4B-CFD2-D347-A766-C1754B0772C9}"/>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44FF6B1B-1918-2BB9-E115-A170F6840335}"/>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5" name="Picture 4" descr="NSF_Logo sm.png">
            <a:extLst>
              <a:ext uri="{FF2B5EF4-FFF2-40B4-BE49-F238E27FC236}">
                <a16:creationId xmlns:a16="http://schemas.microsoft.com/office/drawing/2014/main" id="{8E2D2ADD-2325-3872-FD91-E3C9C05033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6" name="Picture 5" descr="A black and white logo&#10;&#10;AI-generated content may be incorrect.">
            <a:extLst>
              <a:ext uri="{FF2B5EF4-FFF2-40B4-BE49-F238E27FC236}">
                <a16:creationId xmlns:a16="http://schemas.microsoft.com/office/drawing/2014/main" id="{C762DB42-BF28-C5D4-4295-B4648B03331A}"/>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2639177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799A-694D-474E-873B-5A522F5943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0398E9-1376-FE46-9B02-F565502645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E6DD5CE-9E92-C93B-89DF-3AF14CF53DD0}"/>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360C892C-B6D2-6C7B-0E70-262989784F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69E973F2-86CE-10EF-8F1D-625774363C37}"/>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680295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1AB4-F697-A949-8A62-14E87EDCCEFA}"/>
              </a:ext>
            </a:extLst>
          </p:cNvPr>
          <p:cNvSpPr>
            <a:spLocks noGrp="1"/>
          </p:cNvSpPr>
          <p:nvPr>
            <p:ph type="title"/>
          </p:nvPr>
        </p:nvSpPr>
        <p:spPr>
          <a:xfrm>
            <a:off x="831850" y="1709738"/>
            <a:ext cx="10515600" cy="2852737"/>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5337A88C-749B-BE43-818F-7B30C78BBD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7D7782EF-2656-248A-BC12-51184EE9DFD4}"/>
              </a:ext>
            </a:extLst>
          </p:cNvPr>
          <p:cNvPicPr>
            <a:picLocks noChangeAspect="1"/>
          </p:cNvPicPr>
          <p:nvPr userDrawn="1"/>
        </p:nvPicPr>
        <p:blipFill>
          <a:blip r:embed="rId2"/>
          <a:srcRect r="33333"/>
          <a:stretch/>
        </p:blipFill>
        <p:spPr>
          <a:xfrm>
            <a:off x="-2" y="0"/>
            <a:ext cx="12207240" cy="976579"/>
          </a:xfrm>
          <a:prstGeom prst="rect">
            <a:avLst/>
          </a:prstGeom>
        </p:spPr>
      </p:pic>
      <p:pic>
        <p:nvPicPr>
          <p:cNvPr id="5" name="Picture 4" descr="A black and white logo&#10;&#10;AI-generated content may be incorrect.">
            <a:extLst>
              <a:ext uri="{FF2B5EF4-FFF2-40B4-BE49-F238E27FC236}">
                <a16:creationId xmlns:a16="http://schemas.microsoft.com/office/drawing/2014/main" id="{D9E7B06E-2604-5EA8-7D36-FC8E807C65A4}"/>
              </a:ext>
            </a:extLst>
          </p:cNvPr>
          <p:cNvPicPr>
            <a:picLocks noChangeAspect="1"/>
          </p:cNvPicPr>
          <p:nvPr userDrawn="1"/>
        </p:nvPicPr>
        <p:blipFill>
          <a:blip r:embed="rId3"/>
          <a:stretch>
            <a:fillRect/>
          </a:stretch>
        </p:blipFill>
        <p:spPr>
          <a:xfrm>
            <a:off x="11356565" y="100441"/>
            <a:ext cx="677723" cy="197669"/>
          </a:xfrm>
          <a:prstGeom prst="rect">
            <a:avLst/>
          </a:prstGeom>
        </p:spPr>
      </p:pic>
    </p:spTree>
    <p:extLst>
      <p:ext uri="{BB962C8B-B14F-4D97-AF65-F5344CB8AC3E}">
        <p14:creationId xmlns:p14="http://schemas.microsoft.com/office/powerpoint/2010/main" val="3733720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F51DA-2C1E-5F4D-917A-82878988A9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531F6D-FD74-8048-9742-4B0454C8961F}"/>
              </a:ext>
            </a:extLst>
          </p:cNvPr>
          <p:cNvSpPr>
            <a:spLocks noGrp="1"/>
          </p:cNvSpPr>
          <p:nvPr>
            <p:ph sz="half" idx="1"/>
          </p:nvPr>
        </p:nvSpPr>
        <p:spPr>
          <a:xfrm>
            <a:off x="838200" y="1367553"/>
            <a:ext cx="5181600" cy="46852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7EE7B3-DF31-0445-BBBF-581BC40E4083}"/>
              </a:ext>
            </a:extLst>
          </p:cNvPr>
          <p:cNvSpPr>
            <a:spLocks noGrp="1"/>
          </p:cNvSpPr>
          <p:nvPr>
            <p:ph sz="half" idx="2"/>
          </p:nvPr>
        </p:nvSpPr>
        <p:spPr>
          <a:xfrm>
            <a:off x="6172200" y="1367553"/>
            <a:ext cx="5181600" cy="46852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457599C3-FFCA-DC9A-759F-3B8352EE6FF5}"/>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5F27531F-057D-257E-09E9-3DA36144D0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D9E92BC1-E4B7-64C1-C639-7AFA7F5159F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3698257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56A1E-93A7-E84B-9FA2-A8FE713037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C153BD-4EF3-E740-BE4D-DB5D0DBC3F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DBFCF903-B877-B046-B4EF-EAFF954212DD}"/>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F162236-3E1D-4E49-B36C-1BCB69075A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37DF6B-B923-9845-86E7-A3DAEC7DBF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3B66C061-FFEE-7874-4ECE-E96CAEA14096}"/>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8" name="Picture 7" descr="NSF_Logo sm.png">
            <a:extLst>
              <a:ext uri="{FF2B5EF4-FFF2-40B4-BE49-F238E27FC236}">
                <a16:creationId xmlns:a16="http://schemas.microsoft.com/office/drawing/2014/main" id="{EB4BFD92-A0A9-541E-AD50-BE994BC1DA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73DDBDCE-D5D3-40E0-F92B-15708C1C3956}"/>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57571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71EEB-8461-DE47-A129-0CB1C777EDF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565A7043-E0BA-DD31-A221-2B26625C6483}"/>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4" name="Picture 3" descr="NSF_Logo sm.png">
            <a:extLst>
              <a:ext uri="{FF2B5EF4-FFF2-40B4-BE49-F238E27FC236}">
                <a16:creationId xmlns:a16="http://schemas.microsoft.com/office/drawing/2014/main" id="{E71F0987-D042-4746-B6B1-257E455A79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5" name="Picture 4" descr="A black and white logo&#10;&#10;AI-generated content may be incorrect.">
            <a:extLst>
              <a:ext uri="{FF2B5EF4-FFF2-40B4-BE49-F238E27FC236}">
                <a16:creationId xmlns:a16="http://schemas.microsoft.com/office/drawing/2014/main" id="{5A6390E0-2E50-AE75-AB74-8A59146C5B7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877143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474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9010-29EC-4140-BEFE-483E19F56A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2DB8EB-2543-7349-B237-494A3F9E66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A7C52-B968-E547-8CD5-7ED74F10D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C2E68D35-FE77-4279-5F98-03062034E047}"/>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B958E0AF-66EB-629E-0193-D46A211086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A5B3327B-702A-3FE9-79A2-31DCE28594EC}"/>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445062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2601F-3563-C247-A093-17365DACB7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7548B9-920D-EF43-A4FB-B6FD94E6BE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B24C5FB-0C75-1B44-8090-9A36B2BAA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BFCCD5B3-1DF5-563D-30D5-545962BF6C6A}"/>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3DCE62FA-712C-F357-63B3-1D46C005E8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D08C25AA-3D05-36CE-6072-2EAE10E6B120}"/>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473325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CEA1EA-B880-9744-9051-44AF966D4417}"/>
              </a:ext>
            </a:extLst>
          </p:cNvPr>
          <p:cNvSpPr>
            <a:spLocks noGrp="1"/>
          </p:cNvSpPr>
          <p:nvPr>
            <p:ph type="title"/>
          </p:nvPr>
        </p:nvSpPr>
        <p:spPr>
          <a:xfrm>
            <a:off x="838200" y="365125"/>
            <a:ext cx="10515600" cy="62210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4B3C9DC-0F28-B24E-9EAD-8DE0BE3F7A1A}"/>
              </a:ext>
            </a:extLst>
          </p:cNvPr>
          <p:cNvSpPr>
            <a:spLocks noGrp="1"/>
          </p:cNvSpPr>
          <p:nvPr>
            <p:ph type="body" idx="1"/>
          </p:nvPr>
        </p:nvSpPr>
        <p:spPr>
          <a:xfrm>
            <a:off x="838200" y="1310911"/>
            <a:ext cx="10515600" cy="472476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0672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cintrexltd.com/download/cg-5-operation-manua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hyperlink" Target="https://ngmdb.usgs.gov/ngmdb/ngmdb_home.html" TargetMode="External"/><Relationship Id="rId1" Type="http://schemas.openxmlformats.org/officeDocument/2006/relationships/slideLayout" Target="../slideLayouts/slideLayout2.xml"/><Relationship Id="rId4" Type="http://schemas.openxmlformats.org/officeDocument/2006/relationships/hyperlink" Target="https://www.usgs.gov/core-science-systems/nggdp/core-research-center/links-state-well-dat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4A7C90-DE55-2440-478C-1942AB6F16A4}"/>
              </a:ext>
            </a:extLst>
          </p:cNvPr>
          <p:cNvSpPr>
            <a:spLocks noGrp="1"/>
          </p:cNvSpPr>
          <p:nvPr>
            <p:ph type="ctrTitle"/>
          </p:nvPr>
        </p:nvSpPr>
        <p:spPr/>
        <p:txBody>
          <a:bodyPr/>
          <a:lstStyle/>
          <a:p>
            <a:r>
              <a:rPr lang="en-US" dirty="0"/>
              <a:t>Gravity and Magnetism Unit 3: Part 3b Your Own Research</a:t>
            </a:r>
          </a:p>
        </p:txBody>
      </p:sp>
      <p:sp>
        <p:nvSpPr>
          <p:cNvPr id="5" name="Subtitle 4">
            <a:extLst>
              <a:ext uri="{FF2B5EF4-FFF2-40B4-BE49-F238E27FC236}">
                <a16:creationId xmlns:a16="http://schemas.microsoft.com/office/drawing/2014/main" id="{F3DDD4A7-EB29-9BC6-152B-06D514069FD5}"/>
              </a:ext>
            </a:extLst>
          </p:cNvPr>
          <p:cNvSpPr>
            <a:spLocks noGrp="1"/>
          </p:cNvSpPr>
          <p:nvPr>
            <p:ph type="subTitle" idx="1"/>
          </p:nvPr>
        </p:nvSpPr>
        <p:spPr/>
        <p:txBody>
          <a:bodyPr/>
          <a:lstStyle/>
          <a:p>
            <a:r>
              <a:rPr lang="en-US" dirty="0"/>
              <a:t>Andy Parsekian</a:t>
            </a:r>
          </a:p>
          <a:p>
            <a:r>
              <a:rPr lang="en-US" dirty="0"/>
              <a:t>University of Wyoming</a:t>
            </a:r>
          </a:p>
        </p:txBody>
      </p:sp>
    </p:spTree>
    <p:extLst>
      <p:ext uri="{BB962C8B-B14F-4D97-AF65-F5344CB8AC3E}">
        <p14:creationId xmlns:p14="http://schemas.microsoft.com/office/powerpoint/2010/main" val="2781197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15155-8A7C-6DD9-4B78-D3ACCE60C323}"/>
              </a:ext>
            </a:extLst>
          </p:cNvPr>
          <p:cNvSpPr>
            <a:spLocks noGrp="1"/>
          </p:cNvSpPr>
          <p:nvPr>
            <p:ph type="title"/>
          </p:nvPr>
        </p:nvSpPr>
        <p:spPr/>
        <p:txBody>
          <a:bodyPr/>
          <a:lstStyle/>
          <a:p>
            <a:r>
              <a:rPr lang="en-US" dirty="0"/>
              <a:t>Planning your survey</a:t>
            </a:r>
          </a:p>
        </p:txBody>
      </p:sp>
      <p:sp>
        <p:nvSpPr>
          <p:cNvPr id="3" name="Content Placeholder 2">
            <a:extLst>
              <a:ext uri="{FF2B5EF4-FFF2-40B4-BE49-F238E27FC236}">
                <a16:creationId xmlns:a16="http://schemas.microsoft.com/office/drawing/2014/main" id="{18733C26-B6A9-01B6-3402-CBDE82A89D0F}"/>
              </a:ext>
            </a:extLst>
          </p:cNvPr>
          <p:cNvSpPr>
            <a:spLocks noGrp="1"/>
          </p:cNvSpPr>
          <p:nvPr>
            <p:ph idx="1"/>
          </p:nvPr>
        </p:nvSpPr>
        <p:spPr/>
        <p:txBody>
          <a:bodyPr>
            <a:normAutofit lnSpcReduction="10000"/>
          </a:bodyPr>
          <a:lstStyle/>
          <a:p>
            <a:pPr fontAlgn="base"/>
            <a:r>
              <a:rPr lang="en-US" dirty="0"/>
              <a:t>Based on the background reading you did to define your question, consider how large your target is. Think about the gravimeter station spacing. For some targets, 10 m between measurements may be appropriate; for very shallow targets, 2 m spacing may be optimal.</a:t>
            </a:r>
          </a:p>
          <a:p>
            <a:pPr fontAlgn="base"/>
            <a:r>
              <a:rPr lang="en-US" dirty="0"/>
              <a:t>Consider the instrument you have. If you are using a modern digital instrument, it may be straightforward to obtain highly precise measurements. </a:t>
            </a:r>
          </a:p>
          <a:p>
            <a:pPr fontAlgn="base"/>
            <a:r>
              <a:rPr lang="en-US" dirty="0"/>
              <a:t>Read the manual of the instrument to understand the specifics related to making the measurement. If you are using the CG-5, the manual is here: </a:t>
            </a:r>
            <a:r>
              <a:rPr lang="en-US" u="sng" dirty="0">
                <a:hlinkClick r:id="rId2"/>
              </a:rPr>
              <a:t>https://scintrexltd.com/download/cg-5-operation-manual/</a:t>
            </a:r>
            <a:endParaRPr lang="en-US" dirty="0"/>
          </a:p>
          <a:p>
            <a:endParaRPr lang="en-US" dirty="0"/>
          </a:p>
        </p:txBody>
      </p:sp>
    </p:spTree>
    <p:extLst>
      <p:ext uri="{BB962C8B-B14F-4D97-AF65-F5344CB8AC3E}">
        <p14:creationId xmlns:p14="http://schemas.microsoft.com/office/powerpoint/2010/main" val="3717972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F05A8-857B-51B4-C5A1-E735CE10BFB5}"/>
              </a:ext>
            </a:extLst>
          </p:cNvPr>
          <p:cNvSpPr>
            <a:spLocks noGrp="1"/>
          </p:cNvSpPr>
          <p:nvPr>
            <p:ph type="title"/>
          </p:nvPr>
        </p:nvSpPr>
        <p:spPr/>
        <p:txBody>
          <a:bodyPr/>
          <a:lstStyle/>
          <a:p>
            <a:r>
              <a:rPr lang="en-US" dirty="0"/>
              <a:t>Conducting the measurement</a:t>
            </a:r>
          </a:p>
        </p:txBody>
      </p:sp>
      <p:sp>
        <p:nvSpPr>
          <p:cNvPr id="3" name="Content Placeholder 2">
            <a:extLst>
              <a:ext uri="{FF2B5EF4-FFF2-40B4-BE49-F238E27FC236}">
                <a16:creationId xmlns:a16="http://schemas.microsoft.com/office/drawing/2014/main" id="{6FB1EF16-5DA3-0E28-ACC7-2696DB0F7A35}"/>
              </a:ext>
            </a:extLst>
          </p:cNvPr>
          <p:cNvSpPr>
            <a:spLocks noGrp="1"/>
          </p:cNvSpPr>
          <p:nvPr>
            <p:ph idx="1"/>
          </p:nvPr>
        </p:nvSpPr>
        <p:spPr/>
        <p:txBody>
          <a:bodyPr>
            <a:normAutofit lnSpcReduction="10000"/>
          </a:bodyPr>
          <a:lstStyle/>
          <a:p>
            <a:pPr fontAlgn="base"/>
            <a:r>
              <a:rPr lang="en-US" dirty="0"/>
              <a:t>Locate your line and mark it with a tape measure</a:t>
            </a:r>
          </a:p>
          <a:p>
            <a:pPr fontAlgn="base"/>
            <a:r>
              <a:rPr lang="en-US" dirty="0"/>
              <a:t>Define a base station, usually near the center of the line</a:t>
            </a:r>
          </a:p>
          <a:p>
            <a:pPr fontAlgn="base"/>
            <a:r>
              <a:rPr lang="en-US" dirty="0"/>
              <a:t>Follow the instructions to make a gravity measurement at the base station</a:t>
            </a:r>
          </a:p>
          <a:p>
            <a:pPr fontAlgn="base"/>
            <a:r>
              <a:rPr lang="en-US" dirty="0"/>
              <a:t>Alternate each measurement between the base station and a measurement point along the line at the predefined spacing.</a:t>
            </a:r>
          </a:p>
          <a:p>
            <a:pPr fontAlgn="base"/>
            <a:r>
              <a:rPr lang="en-US" dirty="0"/>
              <a:t>Using differential GPS (DGPS) or visual level-sighting, record the relative elevation at each point along the line. Record the latitude and longitude of the start and end of the line with a GPS.</a:t>
            </a:r>
          </a:p>
          <a:p>
            <a:pPr fontAlgn="base"/>
            <a:r>
              <a:rPr lang="en-US" dirty="0"/>
              <a:t>Record all data on a datasheet.</a:t>
            </a:r>
          </a:p>
        </p:txBody>
      </p:sp>
    </p:spTree>
    <p:extLst>
      <p:ext uri="{BB962C8B-B14F-4D97-AF65-F5344CB8AC3E}">
        <p14:creationId xmlns:p14="http://schemas.microsoft.com/office/powerpoint/2010/main" val="3821631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34B1-068E-3809-1D9A-F08079C557AA}"/>
              </a:ext>
            </a:extLst>
          </p:cNvPr>
          <p:cNvSpPr>
            <a:spLocks noGrp="1"/>
          </p:cNvSpPr>
          <p:nvPr>
            <p:ph type="title"/>
          </p:nvPr>
        </p:nvSpPr>
        <p:spPr/>
        <p:txBody>
          <a:bodyPr/>
          <a:lstStyle/>
          <a:p>
            <a:r>
              <a:rPr lang="en-US" dirty="0"/>
              <a:t>Data and analysis</a:t>
            </a:r>
          </a:p>
        </p:txBody>
      </p:sp>
      <p:sp>
        <p:nvSpPr>
          <p:cNvPr id="3" name="Content Placeholder 2">
            <a:extLst>
              <a:ext uri="{FF2B5EF4-FFF2-40B4-BE49-F238E27FC236}">
                <a16:creationId xmlns:a16="http://schemas.microsoft.com/office/drawing/2014/main" id="{9A4082A1-43BD-DAE9-6BBA-58D1A1FC661A}"/>
              </a:ext>
            </a:extLst>
          </p:cNvPr>
          <p:cNvSpPr>
            <a:spLocks noGrp="1"/>
          </p:cNvSpPr>
          <p:nvPr>
            <p:ph idx="1"/>
          </p:nvPr>
        </p:nvSpPr>
        <p:spPr/>
        <p:txBody>
          <a:bodyPr>
            <a:normAutofit fontScale="85000" lnSpcReduction="10000"/>
          </a:bodyPr>
          <a:lstStyle/>
          <a:p>
            <a:pPr marL="0" indent="0">
              <a:buNone/>
            </a:pPr>
            <a:r>
              <a:rPr lang="en-US" dirty="0"/>
              <a:t>Use the example workbooks provided with the Excel-based exercises in the GETSI gravity Unit 3 Parts 1 and 3:</a:t>
            </a:r>
          </a:p>
          <a:p>
            <a:pPr marL="514350" indent="-514350" fontAlgn="base">
              <a:buFont typeface="+mj-lt"/>
              <a:buAutoNum type="arabicPeriod"/>
            </a:pPr>
            <a:r>
              <a:rPr lang="en-US" dirty="0"/>
              <a:t>Calculate the drift rate.</a:t>
            </a:r>
          </a:p>
          <a:p>
            <a:pPr marL="514350" indent="-514350" fontAlgn="base">
              <a:buFont typeface="+mj-lt"/>
              <a:buAutoNum type="arabicPeriod"/>
            </a:pPr>
            <a:r>
              <a:rPr lang="en-US" dirty="0"/>
              <a:t>Determine elapsed time for each measurement since the start of the survey.</a:t>
            </a:r>
          </a:p>
          <a:p>
            <a:pPr marL="514350" indent="-514350" fontAlgn="base">
              <a:buFont typeface="+mj-lt"/>
              <a:buAutoNum type="arabicPeriod"/>
            </a:pPr>
            <a:r>
              <a:rPr lang="en-US" dirty="0"/>
              <a:t>Use the drift rate and elapsed time to compute the drift correction and subtract from each measurement. Be sure that the initial and final values of gravity at the base station are identical after correction.</a:t>
            </a:r>
          </a:p>
          <a:p>
            <a:pPr marL="514350" indent="-514350" fontAlgn="base">
              <a:buFont typeface="+mj-lt"/>
              <a:buAutoNum type="arabicPeriod"/>
            </a:pPr>
            <a:r>
              <a:rPr lang="en-US" dirty="0"/>
              <a:t>Plot the elevation on the x-axis and the drift corrected relative gravity on the y-axis of a new scatterplot. Use the “Add Trendline…” tool to add a linear trend with the equation and R</a:t>
            </a:r>
            <a:r>
              <a:rPr lang="en-US" baseline="30000" dirty="0"/>
              <a:t>2</a:t>
            </a:r>
            <a:r>
              <a:rPr lang="en-US" dirty="0"/>
              <a:t> displayed.</a:t>
            </a:r>
          </a:p>
          <a:p>
            <a:pPr marL="514350" indent="-514350" fontAlgn="base">
              <a:buFont typeface="+mj-lt"/>
              <a:buAutoNum type="arabicPeriod"/>
            </a:pPr>
            <a:r>
              <a:rPr lang="en-US" dirty="0"/>
              <a:t>Apply free-air, Bouguer, and latitude corrections; remove the local trend.</a:t>
            </a:r>
          </a:p>
        </p:txBody>
      </p:sp>
    </p:spTree>
    <p:extLst>
      <p:ext uri="{BB962C8B-B14F-4D97-AF65-F5344CB8AC3E}">
        <p14:creationId xmlns:p14="http://schemas.microsoft.com/office/powerpoint/2010/main" val="728216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515EA-2436-AAA5-206F-0D3CC52CA1FD}"/>
              </a:ext>
            </a:extLst>
          </p:cNvPr>
          <p:cNvSpPr>
            <a:spLocks noGrp="1"/>
          </p:cNvSpPr>
          <p:nvPr>
            <p:ph type="title"/>
          </p:nvPr>
        </p:nvSpPr>
        <p:spPr/>
        <p:txBody>
          <a:bodyPr/>
          <a:lstStyle/>
          <a:p>
            <a:r>
              <a:rPr lang="en-US" dirty="0"/>
              <a:t>Making interpretations</a:t>
            </a:r>
          </a:p>
        </p:txBody>
      </p:sp>
      <p:sp>
        <p:nvSpPr>
          <p:cNvPr id="3" name="Content Placeholder 2">
            <a:extLst>
              <a:ext uri="{FF2B5EF4-FFF2-40B4-BE49-F238E27FC236}">
                <a16:creationId xmlns:a16="http://schemas.microsoft.com/office/drawing/2014/main" id="{4480222E-440D-C3EC-E577-19A5CD0C7446}"/>
              </a:ext>
            </a:extLst>
          </p:cNvPr>
          <p:cNvSpPr>
            <a:spLocks noGrp="1"/>
          </p:cNvSpPr>
          <p:nvPr>
            <p:ph idx="1"/>
          </p:nvPr>
        </p:nvSpPr>
        <p:spPr/>
        <p:txBody>
          <a:bodyPr/>
          <a:lstStyle/>
          <a:p>
            <a:pPr fontAlgn="base"/>
            <a:r>
              <a:rPr lang="en-US" dirty="0"/>
              <a:t>Compare your normalized, detrended gravity anomaly to your prior knowledge of the site. Are your results consistent with what you expected?</a:t>
            </a:r>
          </a:p>
          <a:p>
            <a:pPr fontAlgn="base"/>
            <a:r>
              <a:rPr lang="en-US" dirty="0"/>
              <a:t>Create a conceptual diagram of what you think the target might look like based on the gravity data. Explain how several objects with different geometries and properties might produce very similar gravity anomaly curves.</a:t>
            </a:r>
          </a:p>
        </p:txBody>
      </p:sp>
    </p:spTree>
    <p:extLst>
      <p:ext uri="{BB962C8B-B14F-4D97-AF65-F5344CB8AC3E}">
        <p14:creationId xmlns:p14="http://schemas.microsoft.com/office/powerpoint/2010/main" val="334467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5F392-BA63-5A80-463A-CD0D444AB03D}"/>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A803A583-E0E7-1A0A-A624-5984B3554A26}"/>
              </a:ext>
            </a:extLst>
          </p:cNvPr>
          <p:cNvSpPr>
            <a:spLocks noGrp="1"/>
          </p:cNvSpPr>
          <p:nvPr>
            <p:ph idx="1"/>
          </p:nvPr>
        </p:nvSpPr>
        <p:spPr/>
        <p:txBody>
          <a:bodyPr/>
          <a:lstStyle/>
          <a:p>
            <a:r>
              <a:rPr lang="en-US" dirty="0"/>
              <a:t>Where to get instrumentation</a:t>
            </a:r>
          </a:p>
          <a:p>
            <a:r>
              <a:rPr lang="en-US" dirty="0"/>
              <a:t>Defining a research question</a:t>
            </a:r>
          </a:p>
          <a:p>
            <a:r>
              <a:rPr lang="en-US" dirty="0"/>
              <a:t>Choosing a survey location</a:t>
            </a:r>
          </a:p>
          <a:p>
            <a:r>
              <a:rPr lang="en-US" dirty="0"/>
              <a:t>Planning the measurements</a:t>
            </a:r>
          </a:p>
          <a:p>
            <a:r>
              <a:rPr lang="en-US" dirty="0"/>
              <a:t>Conducting the measurements</a:t>
            </a:r>
          </a:p>
          <a:p>
            <a:r>
              <a:rPr lang="en-US" dirty="0"/>
              <a:t>Extracting the data and analysis</a:t>
            </a:r>
          </a:p>
          <a:p>
            <a:r>
              <a:rPr lang="en-US" dirty="0"/>
              <a:t>Making interpretations</a:t>
            </a:r>
          </a:p>
        </p:txBody>
      </p:sp>
    </p:spTree>
    <p:extLst>
      <p:ext uri="{BB962C8B-B14F-4D97-AF65-F5344CB8AC3E}">
        <p14:creationId xmlns:p14="http://schemas.microsoft.com/office/powerpoint/2010/main" val="1004011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CBC6A-BBB8-F3D1-CA11-A5E85452ABEC}"/>
              </a:ext>
            </a:extLst>
          </p:cNvPr>
          <p:cNvSpPr>
            <a:spLocks noGrp="1"/>
          </p:cNvSpPr>
          <p:nvPr>
            <p:ph type="title"/>
          </p:nvPr>
        </p:nvSpPr>
        <p:spPr/>
        <p:txBody>
          <a:bodyPr/>
          <a:lstStyle/>
          <a:p>
            <a:r>
              <a:rPr lang="en-US" dirty="0"/>
              <a:t>Where to get instrumentation</a:t>
            </a:r>
          </a:p>
        </p:txBody>
      </p:sp>
      <p:sp>
        <p:nvSpPr>
          <p:cNvPr id="3" name="Content Placeholder 2">
            <a:extLst>
              <a:ext uri="{FF2B5EF4-FFF2-40B4-BE49-F238E27FC236}">
                <a16:creationId xmlns:a16="http://schemas.microsoft.com/office/drawing/2014/main" id="{63D3F922-0629-0E02-B71C-6A1EB0714581}"/>
              </a:ext>
            </a:extLst>
          </p:cNvPr>
          <p:cNvSpPr>
            <a:spLocks noGrp="1"/>
          </p:cNvSpPr>
          <p:nvPr>
            <p:ph idx="1"/>
          </p:nvPr>
        </p:nvSpPr>
        <p:spPr>
          <a:xfrm>
            <a:off x="838200" y="1310911"/>
            <a:ext cx="6983186" cy="4724766"/>
          </a:xfrm>
        </p:spPr>
        <p:txBody>
          <a:bodyPr>
            <a:normAutofit/>
          </a:bodyPr>
          <a:lstStyle/>
          <a:p>
            <a:r>
              <a:rPr lang="en-US" sz="2000" dirty="0"/>
              <a:t>The University of Wyoming Near Surface Geophysics Instrumentation Center is able to rent out a </a:t>
            </a:r>
            <a:r>
              <a:rPr lang="en-US" sz="2000" dirty="0" err="1"/>
              <a:t>Scintrex</a:t>
            </a:r>
            <a:r>
              <a:rPr lang="en-US" sz="2000" dirty="0"/>
              <a:t> CG5.</a:t>
            </a:r>
          </a:p>
          <a:p>
            <a:r>
              <a:rPr lang="en-US" sz="2000" dirty="0"/>
              <a:t>Alternatively, your college or university may have an instrument available. If you’re not sure how to use it, try contacting the manufacturer or identifying a partner at another university or a local geophysics firm who has the same instrument and could provide training.</a:t>
            </a:r>
          </a:p>
          <a:p>
            <a:r>
              <a:rPr lang="en-US" sz="2000" dirty="0"/>
              <a:t>Some resources may only be available to faculty, while other groups may be willing to lend instrumentation directly to students. </a:t>
            </a:r>
          </a:p>
          <a:p>
            <a:r>
              <a:rPr lang="en-US" sz="2000" dirty="0"/>
              <a:t>While it does not currently have gravimeters, the NSF National Geophysical Facility does have other geophysical instrumentation that may be available for loan for other types of surveys.</a:t>
            </a:r>
          </a:p>
        </p:txBody>
      </p:sp>
      <p:pic>
        <p:nvPicPr>
          <p:cNvPr id="4" name="Picture 3" descr="A Scintrex CG5 gravimeter with a University of Wyoming label sits on the floor of a building.">
            <a:extLst>
              <a:ext uri="{FF2B5EF4-FFF2-40B4-BE49-F238E27FC236}">
                <a16:creationId xmlns:a16="http://schemas.microsoft.com/office/drawing/2014/main" id="{C723EDD4-85F1-58C3-7C94-3AE11D5838D6}"/>
              </a:ext>
            </a:extLst>
          </p:cNvPr>
          <p:cNvPicPr>
            <a:picLocks noChangeAspect="1"/>
          </p:cNvPicPr>
          <p:nvPr/>
        </p:nvPicPr>
        <p:blipFill>
          <a:blip r:embed="rId2"/>
          <a:stretch>
            <a:fillRect/>
          </a:stretch>
        </p:blipFill>
        <p:spPr>
          <a:xfrm rot="5400000">
            <a:off x="7676366" y="1570596"/>
            <a:ext cx="4813056" cy="3608616"/>
          </a:xfrm>
          <a:prstGeom prst="rect">
            <a:avLst/>
          </a:prstGeom>
        </p:spPr>
      </p:pic>
    </p:spTree>
    <p:extLst>
      <p:ext uri="{BB962C8B-B14F-4D97-AF65-F5344CB8AC3E}">
        <p14:creationId xmlns:p14="http://schemas.microsoft.com/office/powerpoint/2010/main" val="2595367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53F11-33BB-90BC-8EFB-99FCC32308AC}"/>
              </a:ext>
            </a:extLst>
          </p:cNvPr>
          <p:cNvSpPr>
            <a:spLocks noGrp="1"/>
          </p:cNvSpPr>
          <p:nvPr>
            <p:ph type="title"/>
          </p:nvPr>
        </p:nvSpPr>
        <p:spPr/>
        <p:txBody>
          <a:bodyPr/>
          <a:lstStyle/>
          <a:p>
            <a:r>
              <a:rPr lang="en-US" dirty="0"/>
              <a:t>Types of targets</a:t>
            </a:r>
          </a:p>
        </p:txBody>
      </p:sp>
      <p:sp>
        <p:nvSpPr>
          <p:cNvPr id="3" name="Content Placeholder 2">
            <a:extLst>
              <a:ext uri="{FF2B5EF4-FFF2-40B4-BE49-F238E27FC236}">
                <a16:creationId xmlns:a16="http://schemas.microsoft.com/office/drawing/2014/main" id="{770EAC64-CDF0-B2CF-784E-E46C3F679FEA}"/>
              </a:ext>
            </a:extLst>
          </p:cNvPr>
          <p:cNvSpPr>
            <a:spLocks noGrp="1"/>
          </p:cNvSpPr>
          <p:nvPr>
            <p:ph idx="1"/>
          </p:nvPr>
        </p:nvSpPr>
        <p:spPr/>
        <p:txBody>
          <a:bodyPr>
            <a:normAutofit/>
          </a:bodyPr>
          <a:lstStyle/>
          <a:p>
            <a:pPr fontAlgn="base"/>
            <a:r>
              <a:rPr lang="en-US" sz="2400" dirty="0"/>
              <a:t>For gravity measurements, think about parts of the subsurface that might be more or less dense than average. </a:t>
            </a:r>
          </a:p>
          <a:p>
            <a:pPr lvl="1" fontAlgn="base"/>
            <a:r>
              <a:rPr lang="en-US" sz="2000" dirty="0"/>
              <a:t>For example, a buried fuel tank that is empty of oil (i.e., air filled only) would be much </a:t>
            </a:r>
            <a:r>
              <a:rPr lang="en-US" sz="2000" i="1" dirty="0"/>
              <a:t>less dense</a:t>
            </a:r>
            <a:r>
              <a:rPr lang="en-US" sz="2000" dirty="0"/>
              <a:t> than the surrounding soil. </a:t>
            </a:r>
          </a:p>
          <a:p>
            <a:pPr lvl="1" fontAlgn="base"/>
            <a:r>
              <a:rPr lang="en-US" sz="2000" dirty="0"/>
              <a:t>Other examples might include faults, sinkholes, tunnels, and voids associated with mines, quarries, and infrastructure. </a:t>
            </a:r>
          </a:p>
          <a:p>
            <a:pPr fontAlgn="base"/>
            <a:r>
              <a:rPr lang="en-US" sz="2400" dirty="0"/>
              <a:t>The survey will be most successful if it includes an area where you think the ground is "average" as well as some of the "target." Ideally, you could cross both of these with the same line, probably &lt;100m long. If possible, you would be able to design a line that crosses perpendicular to the target.</a:t>
            </a:r>
          </a:p>
          <a:p>
            <a:endParaRPr lang="en-US" sz="2400" dirty="0"/>
          </a:p>
        </p:txBody>
      </p:sp>
    </p:spTree>
    <p:extLst>
      <p:ext uri="{BB962C8B-B14F-4D97-AF65-F5344CB8AC3E}">
        <p14:creationId xmlns:p14="http://schemas.microsoft.com/office/powerpoint/2010/main" val="2985355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E100B-72F2-4E7B-2B39-EB87D90FB010}"/>
              </a:ext>
            </a:extLst>
          </p:cNvPr>
          <p:cNvSpPr>
            <a:spLocks noGrp="1"/>
          </p:cNvSpPr>
          <p:nvPr>
            <p:ph type="title"/>
          </p:nvPr>
        </p:nvSpPr>
        <p:spPr/>
        <p:txBody>
          <a:bodyPr/>
          <a:lstStyle/>
          <a:p>
            <a:r>
              <a:rPr lang="en-US" dirty="0"/>
              <a:t>Defining a research question</a:t>
            </a:r>
          </a:p>
        </p:txBody>
      </p:sp>
      <p:sp>
        <p:nvSpPr>
          <p:cNvPr id="3" name="Content Placeholder 2">
            <a:extLst>
              <a:ext uri="{FF2B5EF4-FFF2-40B4-BE49-F238E27FC236}">
                <a16:creationId xmlns:a16="http://schemas.microsoft.com/office/drawing/2014/main" id="{680033E0-DAAA-A39F-AC20-FC05952DC9C8}"/>
              </a:ext>
            </a:extLst>
          </p:cNvPr>
          <p:cNvSpPr>
            <a:spLocks noGrp="1"/>
          </p:cNvSpPr>
          <p:nvPr>
            <p:ph idx="1"/>
          </p:nvPr>
        </p:nvSpPr>
        <p:spPr/>
        <p:txBody>
          <a:bodyPr>
            <a:normAutofit/>
          </a:bodyPr>
          <a:lstStyle/>
          <a:p>
            <a:pPr fontAlgn="base"/>
            <a:r>
              <a:rPr lang="en-US" sz="2400" dirty="0"/>
              <a:t>Before making your measurements, it is essential to do some background reading and define your research question.</a:t>
            </a:r>
          </a:p>
          <a:p>
            <a:pPr fontAlgn="base"/>
            <a:r>
              <a:rPr lang="en-US" sz="2400" dirty="0"/>
              <a:t>The question may be simple or complex, but it should be clearly stated to act as a guide when designing your survey. </a:t>
            </a:r>
          </a:p>
          <a:p>
            <a:pPr fontAlgn="base"/>
            <a:r>
              <a:rPr lang="en-US" sz="2400" dirty="0"/>
              <a:t>If possible, try to locate some primary references that could give you a basic idea of the </a:t>
            </a:r>
            <a:r>
              <a:rPr lang="en-US" sz="2400" u="sng" dirty="0"/>
              <a:t>environment</a:t>
            </a:r>
            <a:r>
              <a:rPr lang="en-US" sz="2400" dirty="0"/>
              <a:t> around you. For example: </a:t>
            </a:r>
          </a:p>
          <a:p>
            <a:pPr lvl="1" fontAlgn="base"/>
            <a:r>
              <a:rPr lang="en-US" sz="2000" dirty="0"/>
              <a:t>USGS geological maps: </a:t>
            </a:r>
            <a:r>
              <a:rPr lang="en-US" sz="2000" u="sng" dirty="0">
                <a:hlinkClick r:id="rId2"/>
              </a:rPr>
              <a:t>https://ngmdb.usgs.gov/ngmdb/ngmdb_home.html</a:t>
            </a:r>
            <a:endParaRPr lang="en-US" sz="2000" dirty="0"/>
          </a:p>
          <a:p>
            <a:pPr lvl="1" fontAlgn="base"/>
            <a:r>
              <a:rPr lang="en-US" sz="2000" dirty="0"/>
              <a:t>research articles: </a:t>
            </a:r>
            <a:r>
              <a:rPr lang="en-US" sz="2000" u="sng" dirty="0">
                <a:hlinkClick r:id="rId3"/>
              </a:rPr>
              <a:t>https://scholar.google.com/</a:t>
            </a:r>
            <a:endParaRPr lang="en-US" sz="2000" dirty="0"/>
          </a:p>
          <a:p>
            <a:pPr lvl="1" fontAlgn="base"/>
            <a:r>
              <a:rPr lang="en-US" sz="2000" dirty="0"/>
              <a:t>state, local, and regional datasets: </a:t>
            </a:r>
            <a:r>
              <a:rPr lang="en-US" sz="2000" u="sng" dirty="0">
                <a:hlinkClick r:id="rId4"/>
              </a:rPr>
              <a:t>https://www.usgs.gov/core-science-systems/nggdp/core-research-center/links-state-well-data</a:t>
            </a:r>
            <a:endParaRPr lang="en-US" sz="2000" dirty="0"/>
          </a:p>
        </p:txBody>
      </p:sp>
    </p:spTree>
    <p:extLst>
      <p:ext uri="{BB962C8B-B14F-4D97-AF65-F5344CB8AC3E}">
        <p14:creationId xmlns:p14="http://schemas.microsoft.com/office/powerpoint/2010/main" val="231163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B7B75-EC18-7B88-FAE5-3B4AEE853364}"/>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5FBD0480-44C9-E5CD-9AA0-2E5350773004}"/>
              </a:ext>
            </a:extLst>
          </p:cNvPr>
          <p:cNvSpPr>
            <a:spLocks noGrp="1"/>
          </p:cNvSpPr>
          <p:nvPr>
            <p:ph idx="1"/>
          </p:nvPr>
        </p:nvSpPr>
        <p:spPr/>
        <p:txBody>
          <a:bodyPr/>
          <a:lstStyle/>
          <a:p>
            <a:pPr fontAlgn="base"/>
            <a:r>
              <a:rPr lang="en-US" dirty="0"/>
              <a:t>Try to list some things that </a:t>
            </a:r>
            <a:r>
              <a:rPr lang="en-US" b="1" dirty="0"/>
              <a:t>motivate</a:t>
            </a:r>
            <a:r>
              <a:rPr lang="en-US" dirty="0"/>
              <a:t> you to understand the subsurface better:</a:t>
            </a:r>
          </a:p>
          <a:p>
            <a:pPr lvl="1" fontAlgn="base"/>
            <a:r>
              <a:rPr lang="en-US" dirty="0"/>
              <a:t>Environmental problems or pollution?</a:t>
            </a:r>
          </a:p>
          <a:p>
            <a:pPr lvl="1" fontAlgn="base"/>
            <a:r>
              <a:rPr lang="en-US" dirty="0"/>
              <a:t>Buildings, structures, or other construction that requires excavation?</a:t>
            </a:r>
          </a:p>
          <a:p>
            <a:pPr lvl="1" fontAlgn="base"/>
            <a:r>
              <a:rPr lang="en-US" dirty="0"/>
              <a:t>Infrastructure or transportation?</a:t>
            </a:r>
          </a:p>
          <a:p>
            <a:pPr lvl="1" fontAlgn="base"/>
            <a:r>
              <a:rPr lang="en-US" dirty="0"/>
              <a:t>Reclamation of disused spaces for recreation or wildlife?</a:t>
            </a:r>
          </a:p>
        </p:txBody>
      </p:sp>
      <p:sp>
        <p:nvSpPr>
          <p:cNvPr id="7" name="TextBox 6">
            <a:extLst>
              <a:ext uri="{FF2B5EF4-FFF2-40B4-BE49-F238E27FC236}">
                <a16:creationId xmlns:a16="http://schemas.microsoft.com/office/drawing/2014/main" id="{66B54D57-4870-E15A-BB71-A009D9C87D82}"/>
              </a:ext>
            </a:extLst>
          </p:cNvPr>
          <p:cNvSpPr txBox="1"/>
          <p:nvPr/>
        </p:nvSpPr>
        <p:spPr>
          <a:xfrm>
            <a:off x="1311729" y="4256935"/>
            <a:ext cx="9568542" cy="1477328"/>
          </a:xfrm>
          <a:prstGeom prst="rect">
            <a:avLst/>
          </a:prstGeom>
          <a:noFill/>
        </p:spPr>
        <p:txBody>
          <a:bodyPr wrap="square">
            <a:spAutoFit/>
          </a:bodyPr>
          <a:lstStyle/>
          <a:p>
            <a:pPr indent="0" algn="ctr" rtl="0">
              <a:buNone/>
            </a:pPr>
            <a:r>
              <a:rPr lang="en-US" sz="1800" b="1" i="0" u="none" strike="noStrike" dirty="0">
                <a:solidFill>
                  <a:srgbClr val="000000"/>
                </a:solidFill>
                <a:effectLst/>
                <a:latin typeface="Calibri" panose="020F0502020204030204" pitchFamily="34" charset="0"/>
              </a:rPr>
              <a:t>Think-Pair-Share</a:t>
            </a:r>
            <a:endParaRPr lang="en-US" b="0" i="0" dirty="0">
              <a:solidFill>
                <a:srgbClr val="000000"/>
              </a:solidFill>
              <a:effectLst/>
            </a:endParaRPr>
          </a:p>
          <a:p>
            <a:pPr indent="0" algn="l" rtl="0">
              <a:buNone/>
            </a:pPr>
            <a:r>
              <a:rPr lang="en-US" sz="1800" b="0" i="0" u="none" strike="noStrike" dirty="0">
                <a:solidFill>
                  <a:srgbClr val="000000"/>
                </a:solidFill>
                <a:effectLst/>
                <a:latin typeface="Calibri" panose="020F0502020204030204" pitchFamily="34" charset="0"/>
              </a:rPr>
              <a:t>On your own, brainstorm some reasons you might have to understand the subsurface in your town, city, or region related to the four question prompts above, or other areas of interest. Then, with one or two partners, present the ideas you came up with, explain when you think they are important, and discuss everyone’s contributions to come up with three top choices.</a:t>
            </a:r>
            <a:endParaRPr lang="en-US" dirty="0"/>
          </a:p>
        </p:txBody>
      </p:sp>
    </p:spTree>
    <p:extLst>
      <p:ext uri="{BB962C8B-B14F-4D97-AF65-F5344CB8AC3E}">
        <p14:creationId xmlns:p14="http://schemas.microsoft.com/office/powerpoint/2010/main" val="1696425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771CD-A74C-BAE7-3F25-3F437D40F1F9}"/>
              </a:ext>
            </a:extLst>
          </p:cNvPr>
          <p:cNvSpPr>
            <a:spLocks noGrp="1"/>
          </p:cNvSpPr>
          <p:nvPr>
            <p:ph type="title"/>
          </p:nvPr>
        </p:nvSpPr>
        <p:spPr/>
        <p:txBody>
          <a:bodyPr/>
          <a:lstStyle/>
          <a:p>
            <a:r>
              <a:rPr lang="en-US" dirty="0"/>
              <a:t>Putting your question into words</a:t>
            </a:r>
          </a:p>
        </p:txBody>
      </p:sp>
      <p:sp>
        <p:nvSpPr>
          <p:cNvPr id="3" name="Content Placeholder 2">
            <a:extLst>
              <a:ext uri="{FF2B5EF4-FFF2-40B4-BE49-F238E27FC236}">
                <a16:creationId xmlns:a16="http://schemas.microsoft.com/office/drawing/2014/main" id="{7A2280BE-8236-BAE8-AA41-1872E190272E}"/>
              </a:ext>
            </a:extLst>
          </p:cNvPr>
          <p:cNvSpPr>
            <a:spLocks noGrp="1"/>
          </p:cNvSpPr>
          <p:nvPr>
            <p:ph idx="1"/>
          </p:nvPr>
        </p:nvSpPr>
        <p:spPr/>
        <p:txBody>
          <a:bodyPr/>
          <a:lstStyle/>
          <a:p>
            <a:pPr fontAlgn="base"/>
            <a:r>
              <a:rPr lang="en-US" dirty="0"/>
              <a:t>Once you have considered your local </a:t>
            </a:r>
            <a:r>
              <a:rPr lang="en-US" b="1" dirty="0"/>
              <a:t>environment </a:t>
            </a:r>
            <a:r>
              <a:rPr lang="en-US" dirty="0"/>
              <a:t>and what </a:t>
            </a:r>
            <a:r>
              <a:rPr lang="en-US" b="1" dirty="0"/>
              <a:t>motivates </a:t>
            </a:r>
            <a:r>
              <a:rPr lang="en-US" dirty="0"/>
              <a:t>you to understand the subsurface, try to pose your idea as a question and write it down.</a:t>
            </a:r>
          </a:p>
          <a:p>
            <a:pPr fontAlgn="base"/>
            <a:r>
              <a:rPr lang="en-US" dirty="0"/>
              <a:t>Tips:</a:t>
            </a:r>
          </a:p>
          <a:p>
            <a:pPr lvl="1" fontAlgn="base"/>
            <a:r>
              <a:rPr lang="en-US" dirty="0"/>
              <a:t>Try to be </a:t>
            </a:r>
            <a:r>
              <a:rPr lang="en-US" b="1" dirty="0"/>
              <a:t>straightforward</a:t>
            </a:r>
            <a:r>
              <a:rPr lang="en-US" dirty="0"/>
              <a:t>. A more complicated question is not “better.”</a:t>
            </a:r>
          </a:p>
          <a:p>
            <a:pPr lvl="1" fontAlgn="base"/>
            <a:r>
              <a:rPr lang="en-US" dirty="0"/>
              <a:t>Be </a:t>
            </a:r>
            <a:r>
              <a:rPr lang="en-US" b="1" dirty="0"/>
              <a:t>clear</a:t>
            </a:r>
            <a:r>
              <a:rPr lang="en-US" dirty="0"/>
              <a:t> in the language you use when writing down your question. This will help to guide your measurements and will make it easier to judge if you have answered your question at the end of the exercise.</a:t>
            </a:r>
          </a:p>
          <a:p>
            <a:pPr lvl="1" fontAlgn="base"/>
            <a:r>
              <a:rPr lang="en-US" dirty="0"/>
              <a:t>Think about “</a:t>
            </a:r>
            <a:r>
              <a:rPr lang="en-US" b="1" dirty="0"/>
              <a:t>who cares?</a:t>
            </a:r>
            <a:r>
              <a:rPr lang="en-US" dirty="0"/>
              <a:t>” about the answer to your question: Who are different people or groups who might be interested in your result? What is the viewpoint of each of these people or groups?</a:t>
            </a:r>
          </a:p>
        </p:txBody>
      </p:sp>
    </p:spTree>
    <p:extLst>
      <p:ext uri="{BB962C8B-B14F-4D97-AF65-F5344CB8AC3E}">
        <p14:creationId xmlns:p14="http://schemas.microsoft.com/office/powerpoint/2010/main" val="2558651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326D1-DFA9-2597-7F1F-5C067999683B}"/>
              </a:ext>
            </a:extLst>
          </p:cNvPr>
          <p:cNvSpPr>
            <a:spLocks noGrp="1"/>
          </p:cNvSpPr>
          <p:nvPr>
            <p:ph type="title"/>
          </p:nvPr>
        </p:nvSpPr>
        <p:spPr/>
        <p:txBody>
          <a:bodyPr/>
          <a:lstStyle/>
          <a:p>
            <a:r>
              <a:rPr lang="en-US" dirty="0"/>
              <a:t>Choosing a survey location</a:t>
            </a:r>
          </a:p>
        </p:txBody>
      </p:sp>
      <p:sp>
        <p:nvSpPr>
          <p:cNvPr id="3" name="Content Placeholder 2">
            <a:extLst>
              <a:ext uri="{FF2B5EF4-FFF2-40B4-BE49-F238E27FC236}">
                <a16:creationId xmlns:a16="http://schemas.microsoft.com/office/drawing/2014/main" id="{9E0D5837-DCBB-5775-C137-2296E2C7939F}"/>
              </a:ext>
            </a:extLst>
          </p:cNvPr>
          <p:cNvSpPr>
            <a:spLocks noGrp="1"/>
          </p:cNvSpPr>
          <p:nvPr>
            <p:ph idx="1"/>
          </p:nvPr>
        </p:nvSpPr>
        <p:spPr/>
        <p:txBody>
          <a:bodyPr>
            <a:normAutofit lnSpcReduction="10000"/>
          </a:bodyPr>
          <a:lstStyle/>
          <a:p>
            <a:pPr marL="0" indent="0" fontAlgn="base">
              <a:buNone/>
            </a:pPr>
            <a:r>
              <a:rPr lang="en-US" sz="2400" dirty="0"/>
              <a:t>At this point you will have already thought about your local environment and defined a question. Now it’s time to pick the specific place you will make the measurement.</a:t>
            </a:r>
          </a:p>
          <a:p>
            <a:pPr fontAlgn="base"/>
            <a:r>
              <a:rPr lang="en-US" sz="2400" u="sng" dirty="0"/>
              <a:t>Permission</a:t>
            </a:r>
            <a:r>
              <a:rPr lang="en-US" sz="2400" dirty="0"/>
              <a:t>: Be sure you have permission to make measurements. It is never okay to trespass for the purpose of science. Also, some places have rules about scientific data collection, even public places.</a:t>
            </a:r>
          </a:p>
          <a:p>
            <a:pPr fontAlgn="base"/>
            <a:r>
              <a:rPr lang="en-US" sz="2400" u="sng" dirty="0"/>
              <a:t>Safety</a:t>
            </a:r>
            <a:r>
              <a:rPr lang="en-US" sz="2400" dirty="0"/>
              <a:t>: Field sites can have hazards for a wide variety of reasons such as proximity to traffic, rough/steep terrain, dangerous materials/objects, etc.  Carefully consider how to be safe and stay safe before deciding on your field site. </a:t>
            </a:r>
          </a:p>
          <a:p>
            <a:pPr fontAlgn="base"/>
            <a:r>
              <a:rPr lang="en-US" sz="2400" u="sng" dirty="0"/>
              <a:t>Question</a:t>
            </a:r>
            <a:r>
              <a:rPr lang="en-US" sz="2400" dirty="0"/>
              <a:t>: Will you be able to appropriately address your research question? It’s best to list a few reasons why—your </a:t>
            </a:r>
            <a:r>
              <a:rPr lang="en-US" sz="2400" b="1" dirty="0"/>
              <a:t>justification</a:t>
            </a:r>
            <a:r>
              <a:rPr lang="en-US" sz="2400" dirty="0"/>
              <a:t>—before making the measurement.</a:t>
            </a:r>
          </a:p>
          <a:p>
            <a:pPr marL="0" indent="0">
              <a:buNone/>
            </a:pPr>
            <a:endParaRPr lang="en-US" sz="2400" dirty="0"/>
          </a:p>
        </p:txBody>
      </p:sp>
    </p:spTree>
    <p:extLst>
      <p:ext uri="{BB962C8B-B14F-4D97-AF65-F5344CB8AC3E}">
        <p14:creationId xmlns:p14="http://schemas.microsoft.com/office/powerpoint/2010/main" val="668896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922CB-DE0A-BF4D-EBA5-A57C0D510307}"/>
              </a:ext>
            </a:extLst>
          </p:cNvPr>
          <p:cNvSpPr>
            <a:spLocks noGrp="1"/>
          </p:cNvSpPr>
          <p:nvPr>
            <p:ph type="title"/>
          </p:nvPr>
        </p:nvSpPr>
        <p:spPr/>
        <p:txBody>
          <a:bodyPr/>
          <a:lstStyle/>
          <a:p>
            <a:r>
              <a:rPr lang="en-US" dirty="0"/>
              <a:t>Additional site considerations</a:t>
            </a:r>
          </a:p>
        </p:txBody>
      </p:sp>
      <p:sp>
        <p:nvSpPr>
          <p:cNvPr id="3" name="Content Placeholder 2">
            <a:extLst>
              <a:ext uri="{FF2B5EF4-FFF2-40B4-BE49-F238E27FC236}">
                <a16:creationId xmlns:a16="http://schemas.microsoft.com/office/drawing/2014/main" id="{46BB86EE-58C2-A63A-B37B-B3A6D885F958}"/>
              </a:ext>
            </a:extLst>
          </p:cNvPr>
          <p:cNvSpPr>
            <a:spLocks noGrp="1"/>
          </p:cNvSpPr>
          <p:nvPr>
            <p:ph idx="1"/>
          </p:nvPr>
        </p:nvSpPr>
        <p:spPr/>
        <p:txBody>
          <a:bodyPr/>
          <a:lstStyle/>
          <a:p>
            <a:pPr fontAlgn="base"/>
            <a:r>
              <a:rPr lang="en-US" u="sng" dirty="0"/>
              <a:t>Is the site near a road, railway, factory, mine, </a:t>
            </a:r>
            <a:r>
              <a:rPr lang="en-US" u="sng" dirty="0" err="1"/>
              <a:t>etc</a:t>
            </a:r>
            <a:r>
              <a:rPr lang="en-US" u="sng" dirty="0"/>
              <a:t>?</a:t>
            </a:r>
            <a:r>
              <a:rPr lang="en-US" dirty="0"/>
              <a:t> If so, this may be a </a:t>
            </a:r>
            <a:r>
              <a:rPr lang="en-US" b="1" dirty="0"/>
              <a:t>noise source</a:t>
            </a:r>
            <a:r>
              <a:rPr lang="en-US" dirty="0"/>
              <a:t> and you may need to wait for times when activity is lower (e.g., when traffic stops, after work hours, etc.) to get useful data when measuring. </a:t>
            </a:r>
          </a:p>
          <a:p>
            <a:pPr fontAlgn="base"/>
            <a:r>
              <a:rPr lang="en-US" dirty="0"/>
              <a:t>If possible, aim to select a target below a relatively flat space to avoid the need to correct for the topographic effect. You will still need to precisely measure the relative difference in elevation between each gravity station for other corrections.</a:t>
            </a:r>
          </a:p>
        </p:txBody>
      </p:sp>
    </p:spTree>
    <p:extLst>
      <p:ext uri="{BB962C8B-B14F-4D97-AF65-F5344CB8AC3E}">
        <p14:creationId xmlns:p14="http://schemas.microsoft.com/office/powerpoint/2010/main" val="7241189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3891</TotalTime>
  <Words>1339</Words>
  <Application>Microsoft Macintosh PowerPoint</Application>
  <PresentationFormat>Widescreen</PresentationFormat>
  <Paragraphs>71</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Gravity and Magnetism Unit 3: Part 3b Your Own Research</vt:lpstr>
      <vt:lpstr>Outline</vt:lpstr>
      <vt:lpstr>Where to get instrumentation</vt:lpstr>
      <vt:lpstr>Types of targets</vt:lpstr>
      <vt:lpstr>Defining a research question</vt:lpstr>
      <vt:lpstr>Motivation</vt:lpstr>
      <vt:lpstr>Putting your question into words</vt:lpstr>
      <vt:lpstr>Choosing a survey location</vt:lpstr>
      <vt:lpstr>Additional site considerations</vt:lpstr>
      <vt:lpstr>Planning your survey</vt:lpstr>
      <vt:lpstr>Conducting the measurement</vt:lpstr>
      <vt:lpstr>Data and analysis</vt:lpstr>
      <vt:lpstr>Making interpretations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Shallow Seismic Refraction Module</dc:title>
  <dc:creator>reviewer</dc:creator>
  <cp:lastModifiedBy>Gabrielle Troia</cp:lastModifiedBy>
  <cp:revision>138</cp:revision>
  <cp:lastPrinted>2020-01-31T15:56:57Z</cp:lastPrinted>
  <dcterms:created xsi:type="dcterms:W3CDTF">2020-01-19T20:26:21Z</dcterms:created>
  <dcterms:modified xsi:type="dcterms:W3CDTF">2026-07-14T15:24:58Z</dcterms:modified>
</cp:coreProperties>
</file>