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3"/>
  </p:notesMasterIdLst>
  <p:sldIdLst>
    <p:sldId id="262" r:id="rId2"/>
    <p:sldId id="264" r:id="rId3"/>
    <p:sldId id="263" r:id="rId4"/>
    <p:sldId id="265" r:id="rId5"/>
    <p:sldId id="266" r:id="rId6"/>
    <p:sldId id="267" r:id="rId7"/>
    <p:sldId id="268" r:id="rId8"/>
    <p:sldId id="269" r:id="rId9"/>
    <p:sldId id="270" r:id="rId10"/>
    <p:sldId id="271" r:id="rId11"/>
    <p:sldId id="272" r:id="rId1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883F12"/>
    <a:srgbClr val="30664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2358"/>
    <p:restoredTop sz="82397"/>
  </p:normalViewPr>
  <p:slideViewPr>
    <p:cSldViewPr snapToGrid="0" snapToObjects="1">
      <p:cViewPr varScale="1">
        <p:scale>
          <a:sx n="70" d="100"/>
          <a:sy n="70" d="100"/>
        </p:scale>
        <p:origin x="192" y="904"/>
      </p:cViewPr>
      <p:guideLst>
        <p:guide orient="horz" pos="2160"/>
        <p:guide pos="3840"/>
      </p:guideLst>
    </p:cSldViewPr>
  </p:slideViewPr>
  <p:notesTextViewPr>
    <p:cViewPr>
      <p:scale>
        <a:sx n="1" d="1"/>
        <a:sy n="1" d="1"/>
      </p:scale>
      <p:origin x="0" y="0"/>
    </p:cViewPr>
  </p:notesTextViewPr>
  <p:sorterViewPr>
    <p:cViewPr>
      <p:scale>
        <a:sx n="66" d="100"/>
        <a:sy n="66"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231808D-A5B3-4640-BC9B-F826276792BF}" type="datetimeFigureOut">
              <a:rPr lang="en-US" smtClean="0"/>
              <a:t>7/14/26</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512D403-9553-A443-B64C-75FCCC974B5B}" type="slidenum">
              <a:rPr lang="en-US" smtClean="0"/>
              <a:t>‹#›</a:t>
            </a:fld>
            <a:endParaRPr lang="en-US" dirty="0"/>
          </a:p>
        </p:txBody>
      </p:sp>
    </p:spTree>
    <p:extLst>
      <p:ext uri="{BB962C8B-B14F-4D97-AF65-F5344CB8AC3E}">
        <p14:creationId xmlns:p14="http://schemas.microsoft.com/office/powerpoint/2010/main" val="162555711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512D403-9553-A443-B64C-75FCCC974B5B}" type="slidenum">
              <a:rPr lang="en-US" smtClean="0"/>
              <a:t>9</a:t>
            </a:fld>
            <a:endParaRPr lang="en-US" dirty="0"/>
          </a:p>
        </p:txBody>
      </p:sp>
    </p:spTree>
    <p:extLst>
      <p:ext uri="{BB962C8B-B14F-4D97-AF65-F5344CB8AC3E}">
        <p14:creationId xmlns:p14="http://schemas.microsoft.com/office/powerpoint/2010/main" val="2964846942"/>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Master" Target="../slideMasters/slideMaster1.xml"/><Relationship Id="rId4" Type="http://schemas.openxmlformats.org/officeDocument/2006/relationships/image" Target="../media/image3.jpg"/></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jp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jp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jp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jp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jp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jp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jp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jp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1E09C3-10D5-BF4D-AFDB-535FEBF22B44}"/>
              </a:ext>
            </a:extLst>
          </p:cNvPr>
          <p:cNvSpPr>
            <a:spLocks noGrp="1"/>
          </p:cNvSpPr>
          <p:nvPr>
            <p:ph type="ctrTitle"/>
          </p:nvPr>
        </p:nvSpPr>
        <p:spPr>
          <a:xfrm>
            <a:off x="1524000" y="1122363"/>
            <a:ext cx="9144000" cy="2387600"/>
          </a:xfrm>
        </p:spPr>
        <p:txBody>
          <a:bodyPr anchor="b">
            <a:normAutofit/>
          </a:bodyPr>
          <a:lstStyle>
            <a:lvl1pPr algn="ctr">
              <a:defRPr sz="4800" b="1">
                <a:latin typeface="Arial" panose="020B0604020202020204" pitchFamily="34" charset="0"/>
                <a:cs typeface="Arial" panose="020B0604020202020204" pitchFamily="34" charset="0"/>
              </a:defRPr>
            </a:lvl1pPr>
          </a:lstStyle>
          <a:p>
            <a:r>
              <a:rPr lang="en-US" dirty="0"/>
              <a:t>Click to edit Master title style</a:t>
            </a:r>
          </a:p>
        </p:txBody>
      </p:sp>
      <p:sp>
        <p:nvSpPr>
          <p:cNvPr id="3" name="Subtitle 2">
            <a:extLst>
              <a:ext uri="{FF2B5EF4-FFF2-40B4-BE49-F238E27FC236}">
                <a16:creationId xmlns:a16="http://schemas.microsoft.com/office/drawing/2014/main" id="{52FC7A3A-A787-B643-8D77-650C1276489F}"/>
              </a:ext>
            </a:extLst>
          </p:cNvPr>
          <p:cNvSpPr>
            <a:spLocks noGrp="1"/>
          </p:cNvSpPr>
          <p:nvPr>
            <p:ph type="subTitle" idx="1"/>
          </p:nvPr>
        </p:nvSpPr>
        <p:spPr>
          <a:xfrm>
            <a:off x="1524000" y="3602038"/>
            <a:ext cx="9144000" cy="1655762"/>
          </a:xfrm>
        </p:spPr>
        <p:txBody>
          <a:bodyPr/>
          <a:lstStyle>
            <a:lvl1pPr marL="0" indent="0" algn="ctr">
              <a:buNone/>
              <a:defRPr sz="2400">
                <a:solidFill>
                  <a:schemeClr val="tx1">
                    <a:lumMod val="65000"/>
                    <a:lumOff val="35000"/>
                  </a:schemeClr>
                </a:solidFill>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pic>
        <p:nvPicPr>
          <p:cNvPr id="8" name="Picture 7">
            <a:extLst>
              <a:ext uri="{FF2B5EF4-FFF2-40B4-BE49-F238E27FC236}">
                <a16:creationId xmlns:a16="http://schemas.microsoft.com/office/drawing/2014/main" id="{3580CBC6-EC94-4CE1-4372-A498BD6426C9}"/>
              </a:ext>
            </a:extLst>
          </p:cNvPr>
          <p:cNvPicPr>
            <a:picLocks noChangeAspect="1"/>
          </p:cNvPicPr>
          <p:nvPr userDrawn="1"/>
        </p:nvPicPr>
        <p:blipFill>
          <a:blip r:embed="rId2"/>
          <a:srcRect r="33333"/>
          <a:stretch/>
        </p:blipFill>
        <p:spPr>
          <a:xfrm>
            <a:off x="-2" y="0"/>
            <a:ext cx="12207240" cy="976579"/>
          </a:xfrm>
          <a:prstGeom prst="rect">
            <a:avLst/>
          </a:prstGeom>
        </p:spPr>
      </p:pic>
      <p:pic>
        <p:nvPicPr>
          <p:cNvPr id="9" name="Picture 8" descr="A black and white logo&#10;&#10;AI-generated content may be incorrect.">
            <a:extLst>
              <a:ext uri="{FF2B5EF4-FFF2-40B4-BE49-F238E27FC236}">
                <a16:creationId xmlns:a16="http://schemas.microsoft.com/office/drawing/2014/main" id="{4DA4F4DD-6537-1795-FFDF-B0B7478C033E}"/>
              </a:ext>
            </a:extLst>
          </p:cNvPr>
          <p:cNvPicPr>
            <a:picLocks noChangeAspect="1"/>
          </p:cNvPicPr>
          <p:nvPr userDrawn="1"/>
        </p:nvPicPr>
        <p:blipFill>
          <a:blip r:embed="rId3"/>
          <a:stretch>
            <a:fillRect/>
          </a:stretch>
        </p:blipFill>
        <p:spPr>
          <a:xfrm>
            <a:off x="11356565" y="100441"/>
            <a:ext cx="677723" cy="197669"/>
          </a:xfrm>
          <a:prstGeom prst="rect">
            <a:avLst/>
          </a:prstGeom>
        </p:spPr>
      </p:pic>
      <p:sp>
        <p:nvSpPr>
          <p:cNvPr id="12" name="TextBox 11">
            <a:extLst>
              <a:ext uri="{FF2B5EF4-FFF2-40B4-BE49-F238E27FC236}">
                <a16:creationId xmlns:a16="http://schemas.microsoft.com/office/drawing/2014/main" id="{0EB4928A-6704-F894-8E22-723D81D6C873}"/>
              </a:ext>
            </a:extLst>
          </p:cNvPr>
          <p:cNvSpPr txBox="1"/>
          <p:nvPr userDrawn="1"/>
        </p:nvSpPr>
        <p:spPr>
          <a:xfrm>
            <a:off x="2348002" y="6429791"/>
            <a:ext cx="9615686" cy="276999"/>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1200" dirty="0">
                <a:solidFill>
                  <a:prstClr val="black"/>
                </a:solidFill>
                <a:latin typeface="+mn-lt"/>
              </a:rPr>
              <a:t>This work has been supported by multiple U.S. National Science Foundation grants and facility awards</a:t>
            </a:r>
            <a:r>
              <a:rPr lang="cs-CZ" sz="1200" dirty="0">
                <a:solidFill>
                  <a:prstClr val="black"/>
                </a:solidFill>
                <a:latin typeface="+mn-lt"/>
              </a:rPr>
              <a:t>.		</a:t>
            </a:r>
            <a:r>
              <a:rPr lang="en-US" sz="1200" dirty="0"/>
              <a:t>Questions: </a:t>
            </a:r>
            <a:r>
              <a:rPr lang="en-US" sz="1200" u="sng" dirty="0"/>
              <a:t>education@earthscope.org</a:t>
            </a:r>
            <a:endParaRPr lang="en-US" sz="1200" u="none" dirty="0"/>
          </a:p>
        </p:txBody>
      </p:sp>
      <p:pic>
        <p:nvPicPr>
          <p:cNvPr id="5" name="Picture 4">
            <a:extLst>
              <a:ext uri="{FF2B5EF4-FFF2-40B4-BE49-F238E27FC236}">
                <a16:creationId xmlns:a16="http://schemas.microsoft.com/office/drawing/2014/main" id="{EB7BEDF1-F18E-5F8F-F5DB-78B8765FCC21}"/>
              </a:ext>
            </a:extLst>
          </p:cNvPr>
          <p:cNvPicPr>
            <a:picLocks noChangeAspect="1"/>
          </p:cNvPicPr>
          <p:nvPr userDrawn="1"/>
        </p:nvPicPr>
        <p:blipFill>
          <a:blip r:embed="rId4"/>
          <a:stretch>
            <a:fillRect/>
          </a:stretch>
        </p:blipFill>
        <p:spPr>
          <a:xfrm>
            <a:off x="248860" y="6152940"/>
            <a:ext cx="1948437" cy="553850"/>
          </a:xfrm>
          <a:prstGeom prst="rect">
            <a:avLst/>
          </a:prstGeom>
        </p:spPr>
      </p:pic>
    </p:spTree>
    <p:extLst>
      <p:ext uri="{BB962C8B-B14F-4D97-AF65-F5344CB8AC3E}">
        <p14:creationId xmlns:p14="http://schemas.microsoft.com/office/powerpoint/2010/main" val="280191026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FDA54B-7312-0541-8311-787BD506C124}"/>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C7737224-3A40-FA4E-9BE7-5F84A7C604E0}"/>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4" name="Picture 3">
            <a:extLst>
              <a:ext uri="{FF2B5EF4-FFF2-40B4-BE49-F238E27FC236}">
                <a16:creationId xmlns:a16="http://schemas.microsoft.com/office/drawing/2014/main" id="{9CE2604E-A2DF-3AF4-9E18-CD5C8A45C877}"/>
              </a:ext>
            </a:extLst>
          </p:cNvPr>
          <p:cNvPicPr>
            <a:picLocks noChangeAspect="1"/>
          </p:cNvPicPr>
          <p:nvPr userDrawn="1"/>
        </p:nvPicPr>
        <p:blipFill>
          <a:blip r:embed="rId2"/>
          <a:stretch>
            <a:fillRect/>
          </a:stretch>
        </p:blipFill>
        <p:spPr>
          <a:xfrm>
            <a:off x="0" y="6208310"/>
            <a:ext cx="12198096" cy="649690"/>
          </a:xfrm>
          <a:prstGeom prst="rect">
            <a:avLst/>
          </a:prstGeom>
        </p:spPr>
      </p:pic>
      <p:pic>
        <p:nvPicPr>
          <p:cNvPr id="5" name="Picture 4" descr="NSF_Logo sm.png">
            <a:extLst>
              <a:ext uri="{FF2B5EF4-FFF2-40B4-BE49-F238E27FC236}">
                <a16:creationId xmlns:a16="http://schemas.microsoft.com/office/drawing/2014/main" id="{45E6F932-AD2C-8D6B-EC21-BCDD8C6F70AE}"/>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1572233" y="6270467"/>
            <a:ext cx="520196" cy="523317"/>
          </a:xfrm>
          <a:prstGeom prst="rect">
            <a:avLst/>
          </a:prstGeom>
        </p:spPr>
      </p:pic>
      <p:pic>
        <p:nvPicPr>
          <p:cNvPr id="6" name="Picture 5" descr="A black and white logo&#10;&#10;AI-generated content may be incorrect.">
            <a:extLst>
              <a:ext uri="{FF2B5EF4-FFF2-40B4-BE49-F238E27FC236}">
                <a16:creationId xmlns:a16="http://schemas.microsoft.com/office/drawing/2014/main" id="{4AFBF5A4-0363-44E1-E8D0-7EF168B0DB9F}"/>
              </a:ext>
            </a:extLst>
          </p:cNvPr>
          <p:cNvPicPr>
            <a:picLocks noChangeAspect="1"/>
          </p:cNvPicPr>
          <p:nvPr userDrawn="1"/>
        </p:nvPicPr>
        <p:blipFill>
          <a:blip r:embed="rId4"/>
          <a:stretch>
            <a:fillRect/>
          </a:stretch>
        </p:blipFill>
        <p:spPr>
          <a:xfrm>
            <a:off x="10498431" y="6390182"/>
            <a:ext cx="917044" cy="267471"/>
          </a:xfrm>
          <a:prstGeom prst="rect">
            <a:avLst/>
          </a:prstGeom>
        </p:spPr>
      </p:pic>
    </p:spTree>
    <p:extLst>
      <p:ext uri="{BB962C8B-B14F-4D97-AF65-F5344CB8AC3E}">
        <p14:creationId xmlns:p14="http://schemas.microsoft.com/office/powerpoint/2010/main" val="271384717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8C9CED8E-5DCC-2D45-A6BD-A24F282443F2}"/>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13719F4B-CFD2-D347-A766-C1754B0772C9}"/>
              </a:ext>
            </a:extLst>
          </p:cNvPr>
          <p:cNvSpPr>
            <a:spLocks noGrp="1"/>
          </p:cNvSpPr>
          <p:nvPr>
            <p:ph type="body" orient="vert" idx="1"/>
          </p:nvPr>
        </p:nvSpPr>
        <p:spPr>
          <a:xfrm>
            <a:off x="838200" y="365125"/>
            <a:ext cx="7734300" cy="5811838"/>
          </a:xfrm>
        </p:spPr>
        <p:txBody>
          <a:bodyPr vert="eaVert"/>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4" name="Picture 3">
            <a:extLst>
              <a:ext uri="{FF2B5EF4-FFF2-40B4-BE49-F238E27FC236}">
                <a16:creationId xmlns:a16="http://schemas.microsoft.com/office/drawing/2014/main" id="{44FF6B1B-1918-2BB9-E115-A170F6840335}"/>
              </a:ext>
            </a:extLst>
          </p:cNvPr>
          <p:cNvPicPr>
            <a:picLocks noChangeAspect="1"/>
          </p:cNvPicPr>
          <p:nvPr userDrawn="1"/>
        </p:nvPicPr>
        <p:blipFill>
          <a:blip r:embed="rId2"/>
          <a:stretch>
            <a:fillRect/>
          </a:stretch>
        </p:blipFill>
        <p:spPr>
          <a:xfrm>
            <a:off x="0" y="6208310"/>
            <a:ext cx="12198096" cy="649690"/>
          </a:xfrm>
          <a:prstGeom prst="rect">
            <a:avLst/>
          </a:prstGeom>
        </p:spPr>
      </p:pic>
      <p:pic>
        <p:nvPicPr>
          <p:cNvPr id="5" name="Picture 4" descr="NSF_Logo sm.png">
            <a:extLst>
              <a:ext uri="{FF2B5EF4-FFF2-40B4-BE49-F238E27FC236}">
                <a16:creationId xmlns:a16="http://schemas.microsoft.com/office/drawing/2014/main" id="{8E2D2ADD-2325-3872-FD91-E3C9C05033A7}"/>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1572233" y="6270467"/>
            <a:ext cx="520196" cy="523317"/>
          </a:xfrm>
          <a:prstGeom prst="rect">
            <a:avLst/>
          </a:prstGeom>
        </p:spPr>
      </p:pic>
      <p:pic>
        <p:nvPicPr>
          <p:cNvPr id="6" name="Picture 5" descr="A black and white logo&#10;&#10;AI-generated content may be incorrect.">
            <a:extLst>
              <a:ext uri="{FF2B5EF4-FFF2-40B4-BE49-F238E27FC236}">
                <a16:creationId xmlns:a16="http://schemas.microsoft.com/office/drawing/2014/main" id="{C762DB42-BF28-C5D4-4295-B4648B03331A}"/>
              </a:ext>
            </a:extLst>
          </p:cNvPr>
          <p:cNvPicPr>
            <a:picLocks noChangeAspect="1"/>
          </p:cNvPicPr>
          <p:nvPr userDrawn="1"/>
        </p:nvPicPr>
        <p:blipFill>
          <a:blip r:embed="rId4"/>
          <a:stretch>
            <a:fillRect/>
          </a:stretch>
        </p:blipFill>
        <p:spPr>
          <a:xfrm>
            <a:off x="10498431" y="6390182"/>
            <a:ext cx="917044" cy="267471"/>
          </a:xfrm>
          <a:prstGeom prst="rect">
            <a:avLst/>
          </a:prstGeom>
        </p:spPr>
      </p:pic>
    </p:spTree>
    <p:extLst>
      <p:ext uri="{BB962C8B-B14F-4D97-AF65-F5344CB8AC3E}">
        <p14:creationId xmlns:p14="http://schemas.microsoft.com/office/powerpoint/2010/main" val="263917708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63799A-694D-474E-873B-5A522F594341}"/>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950398E9-1376-FE46-9B02-F56550264570}"/>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4" name="Picture 3">
            <a:extLst>
              <a:ext uri="{FF2B5EF4-FFF2-40B4-BE49-F238E27FC236}">
                <a16:creationId xmlns:a16="http://schemas.microsoft.com/office/drawing/2014/main" id="{AE6DD5CE-9E92-C93B-89DF-3AF14CF53DD0}"/>
              </a:ext>
            </a:extLst>
          </p:cNvPr>
          <p:cNvPicPr>
            <a:picLocks noChangeAspect="1"/>
          </p:cNvPicPr>
          <p:nvPr userDrawn="1"/>
        </p:nvPicPr>
        <p:blipFill>
          <a:blip r:embed="rId2"/>
          <a:stretch>
            <a:fillRect/>
          </a:stretch>
        </p:blipFill>
        <p:spPr>
          <a:xfrm>
            <a:off x="0" y="6208310"/>
            <a:ext cx="12198096" cy="649690"/>
          </a:xfrm>
          <a:prstGeom prst="rect">
            <a:avLst/>
          </a:prstGeom>
        </p:spPr>
      </p:pic>
      <p:pic>
        <p:nvPicPr>
          <p:cNvPr id="6" name="Picture 5" descr="NSF_Logo sm.png">
            <a:extLst>
              <a:ext uri="{FF2B5EF4-FFF2-40B4-BE49-F238E27FC236}">
                <a16:creationId xmlns:a16="http://schemas.microsoft.com/office/drawing/2014/main" id="{360C892C-B6D2-6C7B-0E70-262989784FA8}"/>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1572233" y="6270467"/>
            <a:ext cx="520196" cy="523317"/>
          </a:xfrm>
          <a:prstGeom prst="rect">
            <a:avLst/>
          </a:prstGeom>
        </p:spPr>
      </p:pic>
      <p:pic>
        <p:nvPicPr>
          <p:cNvPr id="9" name="Picture 8" descr="A black and white logo&#10;&#10;AI-generated content may be incorrect.">
            <a:extLst>
              <a:ext uri="{FF2B5EF4-FFF2-40B4-BE49-F238E27FC236}">
                <a16:creationId xmlns:a16="http://schemas.microsoft.com/office/drawing/2014/main" id="{69E973F2-86CE-10EF-8F1D-625774363C37}"/>
              </a:ext>
            </a:extLst>
          </p:cNvPr>
          <p:cNvPicPr>
            <a:picLocks noChangeAspect="1"/>
          </p:cNvPicPr>
          <p:nvPr userDrawn="1"/>
        </p:nvPicPr>
        <p:blipFill>
          <a:blip r:embed="rId4"/>
          <a:stretch>
            <a:fillRect/>
          </a:stretch>
        </p:blipFill>
        <p:spPr>
          <a:xfrm>
            <a:off x="10498431" y="6390182"/>
            <a:ext cx="917044" cy="267471"/>
          </a:xfrm>
          <a:prstGeom prst="rect">
            <a:avLst/>
          </a:prstGeom>
        </p:spPr>
      </p:pic>
    </p:spTree>
    <p:extLst>
      <p:ext uri="{BB962C8B-B14F-4D97-AF65-F5344CB8AC3E}">
        <p14:creationId xmlns:p14="http://schemas.microsoft.com/office/powerpoint/2010/main" val="168029538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EF1AB4-F697-A949-8A62-14E87EDCCEFA}"/>
              </a:ext>
            </a:extLst>
          </p:cNvPr>
          <p:cNvSpPr>
            <a:spLocks noGrp="1"/>
          </p:cNvSpPr>
          <p:nvPr>
            <p:ph type="title"/>
          </p:nvPr>
        </p:nvSpPr>
        <p:spPr>
          <a:xfrm>
            <a:off x="831850" y="1709738"/>
            <a:ext cx="10515600" cy="2852737"/>
          </a:xfrm>
        </p:spPr>
        <p:txBody>
          <a:bodyPr anchor="b">
            <a:normAutofit/>
          </a:bodyPr>
          <a:lstStyle>
            <a:lvl1pPr>
              <a:defRPr sz="4800"/>
            </a:lvl1pPr>
          </a:lstStyle>
          <a:p>
            <a:r>
              <a:rPr lang="en-US"/>
              <a:t>Click to edit Master title style</a:t>
            </a:r>
          </a:p>
        </p:txBody>
      </p:sp>
      <p:sp>
        <p:nvSpPr>
          <p:cNvPr id="3" name="Text Placeholder 2">
            <a:extLst>
              <a:ext uri="{FF2B5EF4-FFF2-40B4-BE49-F238E27FC236}">
                <a16:creationId xmlns:a16="http://schemas.microsoft.com/office/drawing/2014/main" id="{5337A88C-749B-BE43-818F-7B30C78BBD35}"/>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pic>
        <p:nvPicPr>
          <p:cNvPr id="4" name="Picture 3">
            <a:extLst>
              <a:ext uri="{FF2B5EF4-FFF2-40B4-BE49-F238E27FC236}">
                <a16:creationId xmlns:a16="http://schemas.microsoft.com/office/drawing/2014/main" id="{7D7782EF-2656-248A-BC12-51184EE9DFD4}"/>
              </a:ext>
            </a:extLst>
          </p:cNvPr>
          <p:cNvPicPr>
            <a:picLocks noChangeAspect="1"/>
          </p:cNvPicPr>
          <p:nvPr userDrawn="1"/>
        </p:nvPicPr>
        <p:blipFill>
          <a:blip r:embed="rId2"/>
          <a:srcRect r="33333"/>
          <a:stretch/>
        </p:blipFill>
        <p:spPr>
          <a:xfrm>
            <a:off x="-2" y="0"/>
            <a:ext cx="12207240" cy="976579"/>
          </a:xfrm>
          <a:prstGeom prst="rect">
            <a:avLst/>
          </a:prstGeom>
        </p:spPr>
      </p:pic>
      <p:pic>
        <p:nvPicPr>
          <p:cNvPr id="5" name="Picture 4" descr="A black and white logo&#10;&#10;AI-generated content may be incorrect.">
            <a:extLst>
              <a:ext uri="{FF2B5EF4-FFF2-40B4-BE49-F238E27FC236}">
                <a16:creationId xmlns:a16="http://schemas.microsoft.com/office/drawing/2014/main" id="{D9E7B06E-2604-5EA8-7D36-FC8E807C65A4}"/>
              </a:ext>
            </a:extLst>
          </p:cNvPr>
          <p:cNvPicPr>
            <a:picLocks noChangeAspect="1"/>
          </p:cNvPicPr>
          <p:nvPr userDrawn="1"/>
        </p:nvPicPr>
        <p:blipFill>
          <a:blip r:embed="rId3"/>
          <a:stretch>
            <a:fillRect/>
          </a:stretch>
        </p:blipFill>
        <p:spPr>
          <a:xfrm>
            <a:off x="11356565" y="100441"/>
            <a:ext cx="677723" cy="197669"/>
          </a:xfrm>
          <a:prstGeom prst="rect">
            <a:avLst/>
          </a:prstGeom>
        </p:spPr>
      </p:pic>
    </p:spTree>
    <p:extLst>
      <p:ext uri="{BB962C8B-B14F-4D97-AF65-F5344CB8AC3E}">
        <p14:creationId xmlns:p14="http://schemas.microsoft.com/office/powerpoint/2010/main" val="373372027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3F51DA-2C1E-5F4D-917A-82878988A9DA}"/>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AE531F6D-FD74-8048-9742-4B0454C8961F}"/>
              </a:ext>
            </a:extLst>
          </p:cNvPr>
          <p:cNvSpPr>
            <a:spLocks noGrp="1"/>
          </p:cNvSpPr>
          <p:nvPr>
            <p:ph sz="half" idx="1"/>
          </p:nvPr>
        </p:nvSpPr>
        <p:spPr>
          <a:xfrm>
            <a:off x="838200" y="1367553"/>
            <a:ext cx="5181600" cy="468528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637EE7B3-DF31-0445-BBBF-581BC40E4083}"/>
              </a:ext>
            </a:extLst>
          </p:cNvPr>
          <p:cNvSpPr>
            <a:spLocks noGrp="1"/>
          </p:cNvSpPr>
          <p:nvPr>
            <p:ph sz="half" idx="2"/>
          </p:nvPr>
        </p:nvSpPr>
        <p:spPr>
          <a:xfrm>
            <a:off x="6172200" y="1367553"/>
            <a:ext cx="5181600" cy="468528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5" name="Picture 4">
            <a:extLst>
              <a:ext uri="{FF2B5EF4-FFF2-40B4-BE49-F238E27FC236}">
                <a16:creationId xmlns:a16="http://schemas.microsoft.com/office/drawing/2014/main" id="{457599C3-FFCA-DC9A-759F-3B8352EE6FF5}"/>
              </a:ext>
            </a:extLst>
          </p:cNvPr>
          <p:cNvPicPr>
            <a:picLocks noChangeAspect="1"/>
          </p:cNvPicPr>
          <p:nvPr userDrawn="1"/>
        </p:nvPicPr>
        <p:blipFill>
          <a:blip r:embed="rId2"/>
          <a:stretch>
            <a:fillRect/>
          </a:stretch>
        </p:blipFill>
        <p:spPr>
          <a:xfrm>
            <a:off x="0" y="6208310"/>
            <a:ext cx="12198096" cy="649690"/>
          </a:xfrm>
          <a:prstGeom prst="rect">
            <a:avLst/>
          </a:prstGeom>
        </p:spPr>
      </p:pic>
      <p:pic>
        <p:nvPicPr>
          <p:cNvPr id="6" name="Picture 5" descr="NSF_Logo sm.png">
            <a:extLst>
              <a:ext uri="{FF2B5EF4-FFF2-40B4-BE49-F238E27FC236}">
                <a16:creationId xmlns:a16="http://schemas.microsoft.com/office/drawing/2014/main" id="{5F27531F-057D-257E-09E9-3DA36144D009}"/>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1572233" y="6270467"/>
            <a:ext cx="520196" cy="523317"/>
          </a:xfrm>
          <a:prstGeom prst="rect">
            <a:avLst/>
          </a:prstGeom>
        </p:spPr>
      </p:pic>
      <p:pic>
        <p:nvPicPr>
          <p:cNvPr id="7" name="Picture 6" descr="A black and white logo&#10;&#10;AI-generated content may be incorrect.">
            <a:extLst>
              <a:ext uri="{FF2B5EF4-FFF2-40B4-BE49-F238E27FC236}">
                <a16:creationId xmlns:a16="http://schemas.microsoft.com/office/drawing/2014/main" id="{D9E92BC1-E4B7-64C1-C639-7AFA7F5159FF}"/>
              </a:ext>
            </a:extLst>
          </p:cNvPr>
          <p:cNvPicPr>
            <a:picLocks noChangeAspect="1"/>
          </p:cNvPicPr>
          <p:nvPr userDrawn="1"/>
        </p:nvPicPr>
        <p:blipFill>
          <a:blip r:embed="rId4"/>
          <a:stretch>
            <a:fillRect/>
          </a:stretch>
        </p:blipFill>
        <p:spPr>
          <a:xfrm>
            <a:off x="10498431" y="6390182"/>
            <a:ext cx="917044" cy="267471"/>
          </a:xfrm>
          <a:prstGeom prst="rect">
            <a:avLst/>
          </a:prstGeom>
        </p:spPr>
      </p:pic>
    </p:spTree>
    <p:extLst>
      <p:ext uri="{BB962C8B-B14F-4D97-AF65-F5344CB8AC3E}">
        <p14:creationId xmlns:p14="http://schemas.microsoft.com/office/powerpoint/2010/main" val="369825768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556A1E-93A7-E84B-9FA2-A8FE7130379F}"/>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B1C153BD-4EF3-E740-BE4D-DB5D0DBC3F75}"/>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a:extLst>
              <a:ext uri="{FF2B5EF4-FFF2-40B4-BE49-F238E27FC236}">
                <a16:creationId xmlns:a16="http://schemas.microsoft.com/office/drawing/2014/main" id="{DBFCF903-B877-B046-B4EF-EAFF954212DD}"/>
              </a:ext>
            </a:extLst>
          </p:cNvPr>
          <p:cNvSpPr>
            <a:spLocks noGrp="1"/>
          </p:cNvSpPr>
          <p:nvPr>
            <p:ph sz="half" idx="2"/>
          </p:nvPr>
        </p:nvSpPr>
        <p:spPr>
          <a:xfrm>
            <a:off x="839788" y="2505075"/>
            <a:ext cx="5157787" cy="3684588"/>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a:extLst>
              <a:ext uri="{FF2B5EF4-FFF2-40B4-BE49-F238E27FC236}">
                <a16:creationId xmlns:a16="http://schemas.microsoft.com/office/drawing/2014/main" id="{1F162236-3E1D-4E49-B36C-1BCB69075A0C}"/>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1837DF6B-B923-9845-86E7-A3DAEC7DBF80}"/>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7" name="Picture 6">
            <a:extLst>
              <a:ext uri="{FF2B5EF4-FFF2-40B4-BE49-F238E27FC236}">
                <a16:creationId xmlns:a16="http://schemas.microsoft.com/office/drawing/2014/main" id="{3B66C061-FFEE-7874-4ECE-E96CAEA14096}"/>
              </a:ext>
            </a:extLst>
          </p:cNvPr>
          <p:cNvPicPr>
            <a:picLocks noChangeAspect="1"/>
          </p:cNvPicPr>
          <p:nvPr userDrawn="1"/>
        </p:nvPicPr>
        <p:blipFill>
          <a:blip r:embed="rId2"/>
          <a:stretch>
            <a:fillRect/>
          </a:stretch>
        </p:blipFill>
        <p:spPr>
          <a:xfrm>
            <a:off x="0" y="6208310"/>
            <a:ext cx="12198096" cy="649690"/>
          </a:xfrm>
          <a:prstGeom prst="rect">
            <a:avLst/>
          </a:prstGeom>
        </p:spPr>
      </p:pic>
      <p:pic>
        <p:nvPicPr>
          <p:cNvPr id="8" name="Picture 7" descr="NSF_Logo sm.png">
            <a:extLst>
              <a:ext uri="{FF2B5EF4-FFF2-40B4-BE49-F238E27FC236}">
                <a16:creationId xmlns:a16="http://schemas.microsoft.com/office/drawing/2014/main" id="{EB4BFD92-A0A9-541E-AD50-BE994BC1DA43}"/>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1572233" y="6270467"/>
            <a:ext cx="520196" cy="523317"/>
          </a:xfrm>
          <a:prstGeom prst="rect">
            <a:avLst/>
          </a:prstGeom>
        </p:spPr>
      </p:pic>
      <p:pic>
        <p:nvPicPr>
          <p:cNvPr id="9" name="Picture 8" descr="A black and white logo&#10;&#10;AI-generated content may be incorrect.">
            <a:extLst>
              <a:ext uri="{FF2B5EF4-FFF2-40B4-BE49-F238E27FC236}">
                <a16:creationId xmlns:a16="http://schemas.microsoft.com/office/drawing/2014/main" id="{73DDBDCE-D5D3-40E0-F92B-15708C1C3956}"/>
              </a:ext>
            </a:extLst>
          </p:cNvPr>
          <p:cNvPicPr>
            <a:picLocks noChangeAspect="1"/>
          </p:cNvPicPr>
          <p:nvPr userDrawn="1"/>
        </p:nvPicPr>
        <p:blipFill>
          <a:blip r:embed="rId4"/>
          <a:stretch>
            <a:fillRect/>
          </a:stretch>
        </p:blipFill>
        <p:spPr>
          <a:xfrm>
            <a:off x="10498431" y="6390182"/>
            <a:ext cx="917044" cy="267471"/>
          </a:xfrm>
          <a:prstGeom prst="rect">
            <a:avLst/>
          </a:prstGeom>
        </p:spPr>
      </p:pic>
    </p:spTree>
    <p:extLst>
      <p:ext uri="{BB962C8B-B14F-4D97-AF65-F5344CB8AC3E}">
        <p14:creationId xmlns:p14="http://schemas.microsoft.com/office/powerpoint/2010/main" val="157571283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171EEB-8461-DE47-A129-0CB1C777EDFE}"/>
              </a:ext>
            </a:extLst>
          </p:cNvPr>
          <p:cNvSpPr>
            <a:spLocks noGrp="1"/>
          </p:cNvSpPr>
          <p:nvPr>
            <p:ph type="title"/>
          </p:nvPr>
        </p:nvSpPr>
        <p:spPr/>
        <p:txBody>
          <a:bodyPr/>
          <a:lstStyle/>
          <a:p>
            <a:r>
              <a:rPr lang="en-US"/>
              <a:t>Click to edit Master title style</a:t>
            </a:r>
          </a:p>
        </p:txBody>
      </p:sp>
      <p:pic>
        <p:nvPicPr>
          <p:cNvPr id="3" name="Picture 2">
            <a:extLst>
              <a:ext uri="{FF2B5EF4-FFF2-40B4-BE49-F238E27FC236}">
                <a16:creationId xmlns:a16="http://schemas.microsoft.com/office/drawing/2014/main" id="{565A7043-E0BA-DD31-A221-2B26625C6483}"/>
              </a:ext>
            </a:extLst>
          </p:cNvPr>
          <p:cNvPicPr>
            <a:picLocks noChangeAspect="1"/>
          </p:cNvPicPr>
          <p:nvPr userDrawn="1"/>
        </p:nvPicPr>
        <p:blipFill>
          <a:blip r:embed="rId2"/>
          <a:stretch>
            <a:fillRect/>
          </a:stretch>
        </p:blipFill>
        <p:spPr>
          <a:xfrm>
            <a:off x="0" y="6208310"/>
            <a:ext cx="12198096" cy="649690"/>
          </a:xfrm>
          <a:prstGeom prst="rect">
            <a:avLst/>
          </a:prstGeom>
        </p:spPr>
      </p:pic>
      <p:pic>
        <p:nvPicPr>
          <p:cNvPr id="4" name="Picture 3" descr="NSF_Logo sm.png">
            <a:extLst>
              <a:ext uri="{FF2B5EF4-FFF2-40B4-BE49-F238E27FC236}">
                <a16:creationId xmlns:a16="http://schemas.microsoft.com/office/drawing/2014/main" id="{E71F0987-D042-4746-B6B1-257E455A7958}"/>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1572233" y="6270467"/>
            <a:ext cx="520196" cy="523317"/>
          </a:xfrm>
          <a:prstGeom prst="rect">
            <a:avLst/>
          </a:prstGeom>
        </p:spPr>
      </p:pic>
      <p:pic>
        <p:nvPicPr>
          <p:cNvPr id="5" name="Picture 4" descr="A black and white logo&#10;&#10;AI-generated content may be incorrect.">
            <a:extLst>
              <a:ext uri="{FF2B5EF4-FFF2-40B4-BE49-F238E27FC236}">
                <a16:creationId xmlns:a16="http://schemas.microsoft.com/office/drawing/2014/main" id="{5A6390E0-2E50-AE75-AB74-8A59146C5B7F}"/>
              </a:ext>
            </a:extLst>
          </p:cNvPr>
          <p:cNvPicPr>
            <a:picLocks noChangeAspect="1"/>
          </p:cNvPicPr>
          <p:nvPr userDrawn="1"/>
        </p:nvPicPr>
        <p:blipFill>
          <a:blip r:embed="rId4"/>
          <a:stretch>
            <a:fillRect/>
          </a:stretch>
        </p:blipFill>
        <p:spPr>
          <a:xfrm>
            <a:off x="10498431" y="6390182"/>
            <a:ext cx="917044" cy="267471"/>
          </a:xfrm>
          <a:prstGeom prst="rect">
            <a:avLst/>
          </a:prstGeom>
        </p:spPr>
      </p:pic>
    </p:spTree>
    <p:extLst>
      <p:ext uri="{BB962C8B-B14F-4D97-AF65-F5344CB8AC3E}">
        <p14:creationId xmlns:p14="http://schemas.microsoft.com/office/powerpoint/2010/main" val="187714354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96747455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FF9010-29EC-4140-BEFE-483E19F56A87}"/>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382DB8EB-2543-7349-B237-494A3F9E6679}"/>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26FA7C52-B968-E547-8CD5-7ED74F10D45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pic>
        <p:nvPicPr>
          <p:cNvPr id="5" name="Picture 4">
            <a:extLst>
              <a:ext uri="{FF2B5EF4-FFF2-40B4-BE49-F238E27FC236}">
                <a16:creationId xmlns:a16="http://schemas.microsoft.com/office/drawing/2014/main" id="{C2E68D35-FE77-4279-5F98-03062034E047}"/>
              </a:ext>
            </a:extLst>
          </p:cNvPr>
          <p:cNvPicPr>
            <a:picLocks noChangeAspect="1"/>
          </p:cNvPicPr>
          <p:nvPr userDrawn="1"/>
        </p:nvPicPr>
        <p:blipFill>
          <a:blip r:embed="rId2"/>
          <a:stretch>
            <a:fillRect/>
          </a:stretch>
        </p:blipFill>
        <p:spPr>
          <a:xfrm>
            <a:off x="0" y="6208310"/>
            <a:ext cx="12198096" cy="649690"/>
          </a:xfrm>
          <a:prstGeom prst="rect">
            <a:avLst/>
          </a:prstGeom>
        </p:spPr>
      </p:pic>
      <p:pic>
        <p:nvPicPr>
          <p:cNvPr id="6" name="Picture 5" descr="NSF_Logo sm.png">
            <a:extLst>
              <a:ext uri="{FF2B5EF4-FFF2-40B4-BE49-F238E27FC236}">
                <a16:creationId xmlns:a16="http://schemas.microsoft.com/office/drawing/2014/main" id="{B958E0AF-66EB-629E-0193-D46A211086D5}"/>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1572233" y="6270467"/>
            <a:ext cx="520196" cy="523317"/>
          </a:xfrm>
          <a:prstGeom prst="rect">
            <a:avLst/>
          </a:prstGeom>
        </p:spPr>
      </p:pic>
      <p:pic>
        <p:nvPicPr>
          <p:cNvPr id="7" name="Picture 6" descr="A black and white logo&#10;&#10;AI-generated content may be incorrect.">
            <a:extLst>
              <a:ext uri="{FF2B5EF4-FFF2-40B4-BE49-F238E27FC236}">
                <a16:creationId xmlns:a16="http://schemas.microsoft.com/office/drawing/2014/main" id="{A5B3327B-702A-3FE9-79A2-31DCE28594EC}"/>
              </a:ext>
            </a:extLst>
          </p:cNvPr>
          <p:cNvPicPr>
            <a:picLocks noChangeAspect="1"/>
          </p:cNvPicPr>
          <p:nvPr userDrawn="1"/>
        </p:nvPicPr>
        <p:blipFill>
          <a:blip r:embed="rId4"/>
          <a:stretch>
            <a:fillRect/>
          </a:stretch>
        </p:blipFill>
        <p:spPr>
          <a:xfrm>
            <a:off x="10498431" y="6390182"/>
            <a:ext cx="917044" cy="267471"/>
          </a:xfrm>
          <a:prstGeom prst="rect">
            <a:avLst/>
          </a:prstGeom>
        </p:spPr>
      </p:pic>
    </p:spTree>
    <p:extLst>
      <p:ext uri="{BB962C8B-B14F-4D97-AF65-F5344CB8AC3E}">
        <p14:creationId xmlns:p14="http://schemas.microsoft.com/office/powerpoint/2010/main" val="44506288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32601F-3563-C247-A093-17365DACB79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FE7548B9-920D-EF43-A4FB-B6FD94E6BEA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a:extLst>
              <a:ext uri="{FF2B5EF4-FFF2-40B4-BE49-F238E27FC236}">
                <a16:creationId xmlns:a16="http://schemas.microsoft.com/office/drawing/2014/main" id="{7B24C5FB-0C75-1B44-8090-9A36B2BAA11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pic>
        <p:nvPicPr>
          <p:cNvPr id="5" name="Picture 4">
            <a:extLst>
              <a:ext uri="{FF2B5EF4-FFF2-40B4-BE49-F238E27FC236}">
                <a16:creationId xmlns:a16="http://schemas.microsoft.com/office/drawing/2014/main" id="{BFCCD5B3-1DF5-563D-30D5-545962BF6C6A}"/>
              </a:ext>
            </a:extLst>
          </p:cNvPr>
          <p:cNvPicPr>
            <a:picLocks noChangeAspect="1"/>
          </p:cNvPicPr>
          <p:nvPr userDrawn="1"/>
        </p:nvPicPr>
        <p:blipFill>
          <a:blip r:embed="rId2"/>
          <a:stretch>
            <a:fillRect/>
          </a:stretch>
        </p:blipFill>
        <p:spPr>
          <a:xfrm>
            <a:off x="0" y="6208310"/>
            <a:ext cx="12198096" cy="649690"/>
          </a:xfrm>
          <a:prstGeom prst="rect">
            <a:avLst/>
          </a:prstGeom>
        </p:spPr>
      </p:pic>
      <p:pic>
        <p:nvPicPr>
          <p:cNvPr id="6" name="Picture 5" descr="NSF_Logo sm.png">
            <a:extLst>
              <a:ext uri="{FF2B5EF4-FFF2-40B4-BE49-F238E27FC236}">
                <a16:creationId xmlns:a16="http://schemas.microsoft.com/office/drawing/2014/main" id="{3DCE62FA-712C-F357-63B3-1D46C005E815}"/>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1572233" y="6270467"/>
            <a:ext cx="520196" cy="523317"/>
          </a:xfrm>
          <a:prstGeom prst="rect">
            <a:avLst/>
          </a:prstGeom>
        </p:spPr>
      </p:pic>
      <p:pic>
        <p:nvPicPr>
          <p:cNvPr id="7" name="Picture 6" descr="A black and white logo&#10;&#10;AI-generated content may be incorrect.">
            <a:extLst>
              <a:ext uri="{FF2B5EF4-FFF2-40B4-BE49-F238E27FC236}">
                <a16:creationId xmlns:a16="http://schemas.microsoft.com/office/drawing/2014/main" id="{D08C25AA-3D05-36CE-6072-2EAE10E6B120}"/>
              </a:ext>
            </a:extLst>
          </p:cNvPr>
          <p:cNvPicPr>
            <a:picLocks noChangeAspect="1"/>
          </p:cNvPicPr>
          <p:nvPr userDrawn="1"/>
        </p:nvPicPr>
        <p:blipFill>
          <a:blip r:embed="rId4"/>
          <a:stretch>
            <a:fillRect/>
          </a:stretch>
        </p:blipFill>
        <p:spPr>
          <a:xfrm>
            <a:off x="10498431" y="6390182"/>
            <a:ext cx="917044" cy="267471"/>
          </a:xfrm>
          <a:prstGeom prst="rect">
            <a:avLst/>
          </a:prstGeom>
        </p:spPr>
      </p:pic>
    </p:spTree>
    <p:extLst>
      <p:ext uri="{BB962C8B-B14F-4D97-AF65-F5344CB8AC3E}">
        <p14:creationId xmlns:p14="http://schemas.microsoft.com/office/powerpoint/2010/main" val="147332526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85CEA1EA-B880-9744-9051-44AF966D4417}"/>
              </a:ext>
            </a:extLst>
          </p:cNvPr>
          <p:cNvSpPr>
            <a:spLocks noGrp="1"/>
          </p:cNvSpPr>
          <p:nvPr>
            <p:ph type="title"/>
          </p:nvPr>
        </p:nvSpPr>
        <p:spPr>
          <a:xfrm>
            <a:off x="838200" y="365125"/>
            <a:ext cx="10515600" cy="62210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a:extLst>
              <a:ext uri="{FF2B5EF4-FFF2-40B4-BE49-F238E27FC236}">
                <a16:creationId xmlns:a16="http://schemas.microsoft.com/office/drawing/2014/main" id="{B4B3C9DC-0F28-B24E-9EAD-8DE0BE3F7A1A}"/>
              </a:ext>
            </a:extLst>
          </p:cNvPr>
          <p:cNvSpPr>
            <a:spLocks noGrp="1"/>
          </p:cNvSpPr>
          <p:nvPr>
            <p:ph type="body" idx="1"/>
          </p:nvPr>
        </p:nvSpPr>
        <p:spPr>
          <a:xfrm>
            <a:off x="838200" y="1310911"/>
            <a:ext cx="10515600" cy="4724766"/>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7067285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3200" b="1" kern="1200">
          <a:solidFill>
            <a:schemeClr val="tx1"/>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A04A7C90-DE55-2440-478C-1942AB6F16A4}"/>
              </a:ext>
            </a:extLst>
          </p:cNvPr>
          <p:cNvSpPr>
            <a:spLocks noGrp="1"/>
          </p:cNvSpPr>
          <p:nvPr>
            <p:ph type="ctrTitle"/>
          </p:nvPr>
        </p:nvSpPr>
        <p:spPr/>
        <p:txBody>
          <a:bodyPr/>
          <a:lstStyle/>
          <a:p>
            <a:r>
              <a:rPr lang="en-US" dirty="0"/>
              <a:t>Gravity and Magnetism Unit 3: Part 3 Stairwell Gravity Lab</a:t>
            </a:r>
          </a:p>
        </p:txBody>
      </p:sp>
      <p:sp>
        <p:nvSpPr>
          <p:cNvPr id="5" name="Subtitle 4">
            <a:extLst>
              <a:ext uri="{FF2B5EF4-FFF2-40B4-BE49-F238E27FC236}">
                <a16:creationId xmlns:a16="http://schemas.microsoft.com/office/drawing/2014/main" id="{F3DDD4A7-EB29-9BC6-152B-06D514069FD5}"/>
              </a:ext>
            </a:extLst>
          </p:cNvPr>
          <p:cNvSpPr>
            <a:spLocks noGrp="1"/>
          </p:cNvSpPr>
          <p:nvPr>
            <p:ph type="subTitle" idx="1"/>
          </p:nvPr>
        </p:nvSpPr>
        <p:spPr/>
        <p:txBody>
          <a:bodyPr/>
          <a:lstStyle/>
          <a:p>
            <a:r>
              <a:rPr lang="en-US" dirty="0"/>
              <a:t>Andy Parsekian</a:t>
            </a:r>
          </a:p>
          <a:p>
            <a:r>
              <a:rPr lang="en-US" dirty="0"/>
              <a:t>University of Wyoming</a:t>
            </a:r>
          </a:p>
        </p:txBody>
      </p:sp>
    </p:spTree>
    <p:extLst>
      <p:ext uri="{BB962C8B-B14F-4D97-AF65-F5344CB8AC3E}">
        <p14:creationId xmlns:p14="http://schemas.microsoft.com/office/powerpoint/2010/main" val="278119715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A8924B-154A-23E2-992F-8BFE549E84D6}"/>
              </a:ext>
            </a:extLst>
          </p:cNvPr>
          <p:cNvSpPr>
            <a:spLocks noGrp="1"/>
          </p:cNvSpPr>
          <p:nvPr>
            <p:ph type="title"/>
          </p:nvPr>
        </p:nvSpPr>
        <p:spPr/>
        <p:txBody>
          <a:bodyPr/>
          <a:lstStyle/>
          <a:p>
            <a:r>
              <a:rPr lang="en-US" dirty="0"/>
              <a:t>Data analysis</a:t>
            </a:r>
          </a:p>
        </p:txBody>
      </p:sp>
      <p:sp>
        <p:nvSpPr>
          <p:cNvPr id="3" name="Content Placeholder 2">
            <a:extLst>
              <a:ext uri="{FF2B5EF4-FFF2-40B4-BE49-F238E27FC236}">
                <a16:creationId xmlns:a16="http://schemas.microsoft.com/office/drawing/2014/main" id="{437A3C65-478D-B200-FE02-D4EA7BCBB061}"/>
              </a:ext>
            </a:extLst>
          </p:cNvPr>
          <p:cNvSpPr>
            <a:spLocks noGrp="1"/>
          </p:cNvSpPr>
          <p:nvPr>
            <p:ph idx="1"/>
          </p:nvPr>
        </p:nvSpPr>
        <p:spPr/>
        <p:txBody>
          <a:bodyPr>
            <a:noAutofit/>
          </a:bodyPr>
          <a:lstStyle/>
          <a:p>
            <a:pPr marL="514350" marR="457200" lvl="0" indent="-514350" algn="just">
              <a:spcBef>
                <a:spcPts val="0"/>
              </a:spcBef>
              <a:buClr>
                <a:schemeClr val="dk1"/>
              </a:buClr>
              <a:buSzPts val="2100"/>
              <a:buFont typeface="+mj-lt"/>
              <a:buAutoNum type="arabicPeriod"/>
            </a:pPr>
            <a:r>
              <a:rPr lang="en-US" sz="2000" dirty="0"/>
              <a:t>Calculate the drift rate.</a:t>
            </a:r>
          </a:p>
          <a:p>
            <a:pPr marL="628650" marR="457200" lvl="0" indent="-514350" algn="just">
              <a:spcBef>
                <a:spcPts val="0"/>
              </a:spcBef>
              <a:buClr>
                <a:schemeClr val="dk1"/>
              </a:buClr>
              <a:buSzPts val="1800"/>
              <a:buFont typeface="+mj-lt"/>
              <a:buAutoNum type="arabicPeriod"/>
            </a:pPr>
            <a:endParaRPr lang="en-US" sz="2000" dirty="0"/>
          </a:p>
          <a:p>
            <a:pPr marL="514350" marR="457200" lvl="0" indent="-514350" algn="just">
              <a:spcBef>
                <a:spcPts val="0"/>
              </a:spcBef>
              <a:buClr>
                <a:schemeClr val="dk1"/>
              </a:buClr>
              <a:buSzPts val="2100"/>
              <a:buFont typeface="+mj-lt"/>
              <a:buAutoNum type="arabicPeriod"/>
            </a:pPr>
            <a:r>
              <a:rPr lang="en-US" sz="2000" dirty="0"/>
              <a:t>Use the calculated drift rate and elapsed time to compute the drift correction for each datapoint. </a:t>
            </a:r>
          </a:p>
          <a:p>
            <a:pPr marL="628650" marR="457200" lvl="0" indent="-514350" algn="just">
              <a:spcBef>
                <a:spcPts val="0"/>
              </a:spcBef>
              <a:buClr>
                <a:schemeClr val="dk1"/>
              </a:buClr>
              <a:buSzPts val="1800"/>
              <a:buFont typeface="+mj-lt"/>
              <a:buAutoNum type="arabicPeriod"/>
            </a:pPr>
            <a:endParaRPr lang="en-US" sz="2000" dirty="0"/>
          </a:p>
          <a:p>
            <a:pPr marL="514350" marR="457200" lvl="0" indent="-514350" algn="just">
              <a:spcBef>
                <a:spcPts val="0"/>
              </a:spcBef>
              <a:buClr>
                <a:schemeClr val="dk1"/>
              </a:buClr>
              <a:buSzPts val="2100"/>
              <a:buFont typeface="+mj-lt"/>
              <a:buAutoNum type="arabicPeriod"/>
            </a:pPr>
            <a:r>
              <a:rPr lang="en-US" sz="2000" dirty="0"/>
              <a:t>Correct each individual gravity reading in your dataset by subtracting the drift correction for each relative gravity value. Check to be sure that the initial and final values of gravity at the ground floor station are identical after correction.</a:t>
            </a:r>
          </a:p>
          <a:p>
            <a:pPr marL="628650" marR="457200" lvl="0" indent="-514350" algn="just">
              <a:spcBef>
                <a:spcPts val="0"/>
              </a:spcBef>
              <a:buClr>
                <a:schemeClr val="dk1"/>
              </a:buClr>
              <a:buSzPts val="1800"/>
              <a:buFont typeface="+mj-lt"/>
              <a:buAutoNum type="arabicPeriod"/>
            </a:pPr>
            <a:endParaRPr lang="en-US" sz="2000" dirty="0"/>
          </a:p>
          <a:p>
            <a:pPr marL="514350" marR="457200" lvl="0" indent="-514350" algn="just">
              <a:spcBef>
                <a:spcPts val="0"/>
              </a:spcBef>
              <a:buClr>
                <a:schemeClr val="dk1"/>
              </a:buClr>
              <a:buSzPts val="2100"/>
              <a:buFont typeface="+mj-lt"/>
              <a:buAutoNum type="arabicPeriod"/>
            </a:pPr>
            <a:r>
              <a:rPr lang="en-US" sz="2000" dirty="0"/>
              <a:t>Plot the elevation on the x-axis and the drift corrected relative gravity on the y-axis of a new scatterplot.</a:t>
            </a:r>
          </a:p>
        </p:txBody>
      </p:sp>
      <p:pic>
        <p:nvPicPr>
          <p:cNvPr id="4" name="Google Shape;166;p9" descr="An equation for percent error indicates that percent error is equal to the Free Air correction minus slope, divided by the Free Air correction and all multiplied by 100.">
            <a:extLst>
              <a:ext uri="{FF2B5EF4-FFF2-40B4-BE49-F238E27FC236}">
                <a16:creationId xmlns:a16="http://schemas.microsoft.com/office/drawing/2014/main" id="{40FCB34A-2D76-E6E3-1BBE-A0B7FB9F098E}"/>
              </a:ext>
            </a:extLst>
          </p:cNvPr>
          <p:cNvPicPr preferRelativeResize="0"/>
          <p:nvPr/>
        </p:nvPicPr>
        <p:blipFill rotWithShape="1">
          <a:blip r:embed="rId2">
            <a:alphaModFix/>
          </a:blip>
          <a:srcRect/>
          <a:stretch/>
        </p:blipFill>
        <p:spPr>
          <a:xfrm>
            <a:off x="1943734" y="4900849"/>
            <a:ext cx="3522224" cy="774400"/>
          </a:xfrm>
          <a:prstGeom prst="rect">
            <a:avLst/>
          </a:prstGeom>
          <a:noFill/>
          <a:ln>
            <a:noFill/>
          </a:ln>
        </p:spPr>
      </p:pic>
      <p:sp>
        <p:nvSpPr>
          <p:cNvPr id="5" name="Google Shape;167;p9">
            <a:extLst>
              <a:ext uri="{FF2B5EF4-FFF2-40B4-BE49-F238E27FC236}">
                <a16:creationId xmlns:a16="http://schemas.microsoft.com/office/drawing/2014/main" id="{001C3066-BE89-3902-AB19-0DF3E38AEA6E}"/>
              </a:ext>
            </a:extLst>
          </p:cNvPr>
          <p:cNvSpPr txBox="1"/>
          <p:nvPr/>
        </p:nvSpPr>
        <p:spPr>
          <a:xfrm>
            <a:off x="6096000" y="5028989"/>
            <a:ext cx="3862500" cy="5181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US" sz="2000">
                <a:solidFill>
                  <a:schemeClr val="dk1"/>
                </a:solidFill>
                <a:latin typeface="Calibri"/>
                <a:ea typeface="Calibri"/>
                <a:cs typeface="Calibri"/>
                <a:sym typeface="Calibri"/>
              </a:rPr>
              <a:t>(Where FAC = Free Air Correction)</a:t>
            </a:r>
            <a:endParaRPr sz="20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17612060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799BD0-E1DE-CEED-BE66-3FA0EE0030E9}"/>
              </a:ext>
            </a:extLst>
          </p:cNvPr>
          <p:cNvSpPr>
            <a:spLocks noGrp="1"/>
          </p:cNvSpPr>
          <p:nvPr>
            <p:ph type="title"/>
          </p:nvPr>
        </p:nvSpPr>
        <p:spPr/>
        <p:txBody>
          <a:bodyPr/>
          <a:lstStyle/>
          <a:p>
            <a:r>
              <a:rPr lang="en-US" dirty="0"/>
              <a:t>Evaluation</a:t>
            </a:r>
          </a:p>
        </p:txBody>
      </p:sp>
      <p:sp>
        <p:nvSpPr>
          <p:cNvPr id="3" name="Content Placeholder 2">
            <a:extLst>
              <a:ext uri="{FF2B5EF4-FFF2-40B4-BE49-F238E27FC236}">
                <a16:creationId xmlns:a16="http://schemas.microsoft.com/office/drawing/2014/main" id="{118BBAA0-E0E5-3BD1-FAD6-CC82E7C13266}"/>
              </a:ext>
            </a:extLst>
          </p:cNvPr>
          <p:cNvSpPr>
            <a:spLocks noGrp="1"/>
          </p:cNvSpPr>
          <p:nvPr>
            <p:ph idx="1"/>
          </p:nvPr>
        </p:nvSpPr>
        <p:spPr/>
        <p:txBody>
          <a:bodyPr>
            <a:normAutofit/>
          </a:bodyPr>
          <a:lstStyle/>
          <a:p>
            <a:pPr lvl="0" indent="-209550">
              <a:spcBef>
                <a:spcPts val="0"/>
              </a:spcBef>
              <a:buClr>
                <a:schemeClr val="dk1"/>
              </a:buClr>
              <a:buSzPts val="2500"/>
            </a:pPr>
            <a:r>
              <a:rPr lang="en-US" sz="2400" dirty="0"/>
              <a:t>Was your calculation the same as the known free-air anomaly? Explain why or why not using physical principles of gravity?</a:t>
            </a:r>
          </a:p>
          <a:p>
            <a:pPr lvl="0" indent="-209550">
              <a:buClr>
                <a:schemeClr val="dk1"/>
              </a:buClr>
              <a:buSzPts val="2500"/>
            </a:pPr>
            <a:r>
              <a:rPr lang="en-US" sz="2400" dirty="0"/>
              <a:t>What sources of error could explain the difference?</a:t>
            </a:r>
          </a:p>
          <a:p>
            <a:pPr lvl="0" indent="-209550">
              <a:buClr>
                <a:schemeClr val="dk1"/>
              </a:buClr>
              <a:buSzPts val="2500"/>
            </a:pPr>
            <a:r>
              <a:rPr lang="en-US" sz="2400" dirty="0"/>
              <a:t>Why is data quality important to this experiment? What level of precision do you need to achieve? Were any of your measurements poor quality? How do you know? What does the R</a:t>
            </a:r>
            <a:r>
              <a:rPr lang="en-US" sz="2400" baseline="30000" dirty="0"/>
              <a:t>2</a:t>
            </a:r>
            <a:r>
              <a:rPr lang="en-US" sz="2400" dirty="0"/>
              <a:t> tell you about the quality of the line fit?</a:t>
            </a:r>
          </a:p>
          <a:p>
            <a:pPr lvl="0" indent="-209550">
              <a:buClr>
                <a:schemeClr val="dk1"/>
              </a:buClr>
              <a:buSzPts val="2500"/>
            </a:pPr>
            <a:r>
              <a:rPr lang="en-US" sz="2400" dirty="0"/>
              <a:t>What could you improve about this experiment? How else could you design a set of measurements to test the free-air anomaly multiplier that avoids some of the pitfalls of the stairwell experiment?</a:t>
            </a:r>
          </a:p>
          <a:p>
            <a:endParaRPr lang="en-US" sz="2400" dirty="0"/>
          </a:p>
        </p:txBody>
      </p:sp>
    </p:spTree>
    <p:extLst>
      <p:ext uri="{BB962C8B-B14F-4D97-AF65-F5344CB8AC3E}">
        <p14:creationId xmlns:p14="http://schemas.microsoft.com/office/powerpoint/2010/main" val="156478069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0AF175-720B-EE6E-DED2-23066A8A3226}"/>
              </a:ext>
            </a:extLst>
          </p:cNvPr>
          <p:cNvSpPr>
            <a:spLocks noGrp="1"/>
          </p:cNvSpPr>
          <p:nvPr>
            <p:ph type="title"/>
          </p:nvPr>
        </p:nvSpPr>
        <p:spPr/>
        <p:txBody>
          <a:bodyPr/>
          <a:lstStyle/>
          <a:p>
            <a:r>
              <a:rPr lang="en-US" dirty="0"/>
              <a:t>Outline</a:t>
            </a:r>
          </a:p>
        </p:txBody>
      </p:sp>
      <p:sp>
        <p:nvSpPr>
          <p:cNvPr id="3" name="Content Placeholder 2">
            <a:extLst>
              <a:ext uri="{FF2B5EF4-FFF2-40B4-BE49-F238E27FC236}">
                <a16:creationId xmlns:a16="http://schemas.microsoft.com/office/drawing/2014/main" id="{E72A4455-F01B-92A3-DB55-030EC1B2A461}"/>
              </a:ext>
            </a:extLst>
          </p:cNvPr>
          <p:cNvSpPr>
            <a:spLocks noGrp="1"/>
          </p:cNvSpPr>
          <p:nvPr>
            <p:ph idx="1"/>
          </p:nvPr>
        </p:nvSpPr>
        <p:spPr/>
        <p:txBody>
          <a:bodyPr/>
          <a:lstStyle/>
          <a:p>
            <a:r>
              <a:rPr lang="en-US" dirty="0"/>
              <a:t>Where to get instrumentation</a:t>
            </a:r>
          </a:p>
          <a:p>
            <a:r>
              <a:rPr lang="en-US" dirty="0"/>
              <a:t>Defining a research question</a:t>
            </a:r>
          </a:p>
          <a:p>
            <a:r>
              <a:rPr lang="en-US" dirty="0"/>
              <a:t>Choosing a survey location</a:t>
            </a:r>
          </a:p>
          <a:p>
            <a:r>
              <a:rPr lang="en-US" dirty="0"/>
              <a:t>Planning the measurements</a:t>
            </a:r>
          </a:p>
          <a:p>
            <a:r>
              <a:rPr lang="en-US" dirty="0"/>
              <a:t>Conducing the measurements</a:t>
            </a:r>
          </a:p>
          <a:p>
            <a:r>
              <a:rPr lang="en-US" dirty="0"/>
              <a:t>Extracting the data and analysis</a:t>
            </a:r>
          </a:p>
          <a:p>
            <a:r>
              <a:rPr lang="en-US" dirty="0"/>
              <a:t>Making interpretations</a:t>
            </a:r>
          </a:p>
        </p:txBody>
      </p:sp>
      <p:pic>
        <p:nvPicPr>
          <p:cNvPr id="4" name="Picture 3" descr="A person kneels next to a gravimeter on the landing of a stairwell, appearing to level the instrument for measurements.">
            <a:extLst>
              <a:ext uri="{FF2B5EF4-FFF2-40B4-BE49-F238E27FC236}">
                <a16:creationId xmlns:a16="http://schemas.microsoft.com/office/drawing/2014/main" id="{9F0C540B-4A32-04F8-2E89-3C1E191E08D9}"/>
              </a:ext>
            </a:extLst>
          </p:cNvPr>
          <p:cNvPicPr>
            <a:picLocks noChangeAspect="1"/>
          </p:cNvPicPr>
          <p:nvPr/>
        </p:nvPicPr>
        <p:blipFill>
          <a:blip r:embed="rId2"/>
          <a:stretch>
            <a:fillRect/>
          </a:stretch>
        </p:blipFill>
        <p:spPr>
          <a:xfrm>
            <a:off x="6724264" y="1310911"/>
            <a:ext cx="5018003" cy="3762276"/>
          </a:xfrm>
          <a:prstGeom prst="rect">
            <a:avLst/>
          </a:prstGeom>
        </p:spPr>
      </p:pic>
    </p:spTree>
    <p:extLst>
      <p:ext uri="{BB962C8B-B14F-4D97-AF65-F5344CB8AC3E}">
        <p14:creationId xmlns:p14="http://schemas.microsoft.com/office/powerpoint/2010/main" val="328837133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9CBC6A-BBB8-F3D1-CA11-A5E85452ABEC}"/>
              </a:ext>
            </a:extLst>
          </p:cNvPr>
          <p:cNvSpPr>
            <a:spLocks noGrp="1"/>
          </p:cNvSpPr>
          <p:nvPr>
            <p:ph type="title"/>
          </p:nvPr>
        </p:nvSpPr>
        <p:spPr/>
        <p:txBody>
          <a:bodyPr/>
          <a:lstStyle/>
          <a:p>
            <a:r>
              <a:rPr lang="en-US" dirty="0"/>
              <a:t>Where to get instrumentation</a:t>
            </a:r>
          </a:p>
        </p:txBody>
      </p:sp>
      <p:sp>
        <p:nvSpPr>
          <p:cNvPr id="3" name="Content Placeholder 2">
            <a:extLst>
              <a:ext uri="{FF2B5EF4-FFF2-40B4-BE49-F238E27FC236}">
                <a16:creationId xmlns:a16="http://schemas.microsoft.com/office/drawing/2014/main" id="{63D3F922-0629-0E02-B71C-6A1EB0714581}"/>
              </a:ext>
            </a:extLst>
          </p:cNvPr>
          <p:cNvSpPr>
            <a:spLocks noGrp="1"/>
          </p:cNvSpPr>
          <p:nvPr>
            <p:ph idx="1"/>
          </p:nvPr>
        </p:nvSpPr>
        <p:spPr>
          <a:xfrm>
            <a:off x="838200" y="1310911"/>
            <a:ext cx="6864458" cy="4724766"/>
          </a:xfrm>
        </p:spPr>
        <p:txBody>
          <a:bodyPr>
            <a:normAutofit/>
          </a:bodyPr>
          <a:lstStyle/>
          <a:p>
            <a:r>
              <a:rPr lang="en-US" sz="2400" dirty="0"/>
              <a:t>The University of Wyoming Near Surface Geophysics Instrumentation Center is able to rent a </a:t>
            </a:r>
            <a:r>
              <a:rPr lang="en-US" sz="2400" dirty="0" err="1"/>
              <a:t>Scintrex</a:t>
            </a:r>
            <a:r>
              <a:rPr lang="en-US" sz="2400" dirty="0"/>
              <a:t> CG5.</a:t>
            </a:r>
          </a:p>
          <a:p>
            <a:r>
              <a:rPr lang="en-US" sz="2400" dirty="0"/>
              <a:t>Alternatively, your institution may have an instrument available. If you are unsure how to use it, try contacting the manufacturer or identifying a partner at another university or a local geophysics firm with the same instrument who could provide training.</a:t>
            </a:r>
          </a:p>
          <a:p>
            <a:r>
              <a:rPr lang="en-US" sz="2400" dirty="0"/>
              <a:t>Some resources may only be available to faculty, while other groups may be willing to lend instrumentation directly to students.</a:t>
            </a:r>
          </a:p>
        </p:txBody>
      </p:sp>
      <p:pic>
        <p:nvPicPr>
          <p:cNvPr id="4" name="Google Shape;110;p3" descr="A Scintrex CG5 gravimeter with a University of Wyoming label sits on the ground in a building.">
            <a:extLst>
              <a:ext uri="{FF2B5EF4-FFF2-40B4-BE49-F238E27FC236}">
                <a16:creationId xmlns:a16="http://schemas.microsoft.com/office/drawing/2014/main" id="{5A54A4B8-483E-36DA-E009-0C73C6D78BA8}"/>
              </a:ext>
            </a:extLst>
          </p:cNvPr>
          <p:cNvPicPr preferRelativeResize="0"/>
          <p:nvPr/>
        </p:nvPicPr>
        <p:blipFill rotWithShape="1">
          <a:blip r:embed="rId2">
            <a:alphaModFix/>
          </a:blip>
          <a:srcRect/>
          <a:stretch/>
        </p:blipFill>
        <p:spPr>
          <a:xfrm rot="5400000">
            <a:off x="7522060" y="1687382"/>
            <a:ext cx="4644315" cy="3483236"/>
          </a:xfrm>
          <a:prstGeom prst="rect">
            <a:avLst/>
          </a:prstGeom>
          <a:noFill/>
          <a:ln>
            <a:noFill/>
          </a:ln>
        </p:spPr>
      </p:pic>
    </p:spTree>
    <p:extLst>
      <p:ext uri="{BB962C8B-B14F-4D97-AF65-F5344CB8AC3E}">
        <p14:creationId xmlns:p14="http://schemas.microsoft.com/office/powerpoint/2010/main" val="259536719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A61CFB-3084-7286-4F54-377A1B2FCE4B}"/>
              </a:ext>
            </a:extLst>
          </p:cNvPr>
          <p:cNvSpPr>
            <a:spLocks noGrp="1"/>
          </p:cNvSpPr>
          <p:nvPr>
            <p:ph type="title"/>
          </p:nvPr>
        </p:nvSpPr>
        <p:spPr/>
        <p:txBody>
          <a:bodyPr/>
          <a:lstStyle/>
          <a:p>
            <a:r>
              <a:rPr lang="en-US" dirty="0"/>
              <a:t>Experiment overview</a:t>
            </a:r>
          </a:p>
        </p:txBody>
      </p:sp>
      <p:sp>
        <p:nvSpPr>
          <p:cNvPr id="3" name="Content Placeholder 2">
            <a:extLst>
              <a:ext uri="{FF2B5EF4-FFF2-40B4-BE49-F238E27FC236}">
                <a16:creationId xmlns:a16="http://schemas.microsoft.com/office/drawing/2014/main" id="{FEF2E6E9-3A92-E9C1-7D0E-212A4DE21C7E}"/>
              </a:ext>
            </a:extLst>
          </p:cNvPr>
          <p:cNvSpPr>
            <a:spLocks noGrp="1"/>
          </p:cNvSpPr>
          <p:nvPr>
            <p:ph idx="1"/>
          </p:nvPr>
        </p:nvSpPr>
        <p:spPr/>
        <p:txBody>
          <a:bodyPr>
            <a:normAutofit fontScale="85000" lnSpcReduction="10000"/>
          </a:bodyPr>
          <a:lstStyle/>
          <a:p>
            <a:pPr marL="0" lvl="0" indent="0">
              <a:lnSpc>
                <a:spcPct val="100000"/>
              </a:lnSpc>
              <a:spcBef>
                <a:spcPts val="0"/>
              </a:spcBef>
              <a:buClr>
                <a:schemeClr val="dk1"/>
              </a:buClr>
              <a:buSzPts val="1100"/>
              <a:buNone/>
            </a:pPr>
            <a:r>
              <a:rPr lang="en-US" b="1" dirty="0"/>
              <a:t>Purpose:</a:t>
            </a:r>
            <a:r>
              <a:rPr lang="en-US" dirty="0"/>
              <a:t> Demonstrate that the distance from Earth’s center of mass </a:t>
            </a:r>
            <a:r>
              <a:rPr lang="en-US" dirty="0">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xmlns:lc="http://schemas.openxmlformats.org/drawingml/2006/lockedCanvas" textRoundtripDataId="40"/>
                  </a:ext>
                </a:extLst>
              </a:rPr>
              <a:t>affects</a:t>
            </a:r>
            <a:r>
              <a:rPr lang="en-US" dirty="0"/>
              <a:t> the gravity response. This experiment is to “verify” the free-air correction.</a:t>
            </a:r>
          </a:p>
          <a:p>
            <a:pPr marL="0" lvl="0" indent="0">
              <a:lnSpc>
                <a:spcPct val="100000"/>
              </a:lnSpc>
              <a:spcBef>
                <a:spcPts val="0"/>
              </a:spcBef>
              <a:buClr>
                <a:schemeClr val="dk1"/>
              </a:buClr>
              <a:buSzPts val="1100"/>
              <a:buNone/>
            </a:pPr>
            <a:endParaRPr lang="en-US" dirty="0"/>
          </a:p>
          <a:p>
            <a:pPr marL="0" lvl="0" indent="0">
              <a:lnSpc>
                <a:spcPct val="100000"/>
              </a:lnSpc>
              <a:spcBef>
                <a:spcPts val="0"/>
              </a:spcBef>
              <a:buClr>
                <a:schemeClr val="dk1"/>
              </a:buClr>
              <a:buSzPts val="1100"/>
              <a:buNone/>
            </a:pPr>
            <a:r>
              <a:rPr lang="en-US" b="1" dirty="0"/>
              <a:t>Motivation:</a:t>
            </a:r>
            <a:r>
              <a:rPr lang="en-US" dirty="0"/>
              <a:t> </a:t>
            </a:r>
            <a:r>
              <a:rPr lang="en-US" i="1" dirty="0"/>
              <a:t>Why do we care? </a:t>
            </a:r>
            <a:r>
              <a:rPr lang="en-US" dirty="0"/>
              <a:t>Gravity measurements can be a useful way to evaluate hazards and map the subsurface. Several “corrections” are needed to remove parts of the gravity signal that otherwise prevent us from detecting our target in the subsurface. The free-air correction is one of these corrections that is essential for accurate interpretation of gravity measurements. </a:t>
            </a:r>
          </a:p>
          <a:p>
            <a:pPr marL="0" lvl="0" indent="0">
              <a:lnSpc>
                <a:spcPct val="100000"/>
              </a:lnSpc>
              <a:spcBef>
                <a:spcPts val="0"/>
              </a:spcBef>
              <a:buClr>
                <a:schemeClr val="dk1"/>
              </a:buClr>
              <a:buSzPts val="1100"/>
              <a:buNone/>
            </a:pPr>
            <a:endParaRPr lang="en-US" dirty="0"/>
          </a:p>
          <a:p>
            <a:pPr marL="0" lvl="0" indent="0">
              <a:lnSpc>
                <a:spcPct val="100000"/>
              </a:lnSpc>
              <a:spcBef>
                <a:spcPts val="0"/>
              </a:spcBef>
              <a:buNone/>
            </a:pPr>
            <a:r>
              <a:rPr lang="en-US" dirty="0"/>
              <a:t>This lab allows for discussion about repeatability statistics, uncertainty, and sources of error. It also demonstrates the functionality and precision of the experiment; even elevating it a fraction of a meter produces a measurable signal.</a:t>
            </a:r>
            <a:endParaRPr lang="en-US" sz="4000" dirty="0"/>
          </a:p>
        </p:txBody>
      </p:sp>
    </p:spTree>
    <p:extLst>
      <p:ext uri="{BB962C8B-B14F-4D97-AF65-F5344CB8AC3E}">
        <p14:creationId xmlns:p14="http://schemas.microsoft.com/office/powerpoint/2010/main" val="408598607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D24F05-CA4B-DE85-FE51-B20BEC26B7E2}"/>
              </a:ext>
            </a:extLst>
          </p:cNvPr>
          <p:cNvSpPr>
            <a:spLocks noGrp="1"/>
          </p:cNvSpPr>
          <p:nvPr>
            <p:ph type="title"/>
          </p:nvPr>
        </p:nvSpPr>
        <p:spPr/>
        <p:txBody>
          <a:bodyPr/>
          <a:lstStyle/>
          <a:p>
            <a:r>
              <a:rPr lang="en-US" dirty="0"/>
              <a:t>Procedure</a:t>
            </a:r>
          </a:p>
        </p:txBody>
      </p:sp>
      <p:sp>
        <p:nvSpPr>
          <p:cNvPr id="3" name="Content Placeholder 2">
            <a:extLst>
              <a:ext uri="{FF2B5EF4-FFF2-40B4-BE49-F238E27FC236}">
                <a16:creationId xmlns:a16="http://schemas.microsoft.com/office/drawing/2014/main" id="{6FB39AF2-EB3A-4412-89AB-F11B42B2C1F2}"/>
              </a:ext>
            </a:extLst>
          </p:cNvPr>
          <p:cNvSpPr>
            <a:spLocks noGrp="1"/>
          </p:cNvSpPr>
          <p:nvPr>
            <p:ph idx="1"/>
          </p:nvPr>
        </p:nvSpPr>
        <p:spPr>
          <a:xfrm>
            <a:off x="838200" y="1310911"/>
            <a:ext cx="10515600" cy="4686934"/>
          </a:xfrm>
        </p:spPr>
        <p:txBody>
          <a:bodyPr>
            <a:normAutofit/>
          </a:bodyPr>
          <a:lstStyle/>
          <a:p>
            <a:pPr marL="0" lvl="0" indent="0">
              <a:lnSpc>
                <a:spcPct val="100000"/>
              </a:lnSpc>
              <a:spcBef>
                <a:spcPts val="0"/>
              </a:spcBef>
              <a:buClr>
                <a:schemeClr val="dk1"/>
              </a:buClr>
              <a:buSzPts val="1100"/>
              <a:buNone/>
            </a:pPr>
            <a:r>
              <a:rPr lang="en-US" sz="2000" i="1" dirty="0"/>
              <a:t>By taking gravity measurements from the bottom to the top of a stairwell, we are moving the gravimeter farther from </a:t>
            </a:r>
            <a:r>
              <a:rPr lang="en-US" sz="2000" i="1" dirty="0">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xmlns:lc="http://schemas.openxmlformats.org/drawingml/2006/lockedCanvas" textRoundtripDataId="41"/>
                  </a:ext>
                </a:extLst>
              </a:rPr>
              <a:t>Earth’s</a:t>
            </a:r>
            <a:r>
              <a:rPr lang="en-US" sz="2000" i="1" dirty="0">
                <a:solidFill>
                  <a:srgbClr val="38761D"/>
                </a:solidFill>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xmlns:lc="http://schemas.openxmlformats.org/drawingml/2006/lockedCanvas" textRoundtripDataId="42"/>
                  </a:ext>
                </a:extLst>
              </a:rPr>
              <a:t> </a:t>
            </a:r>
            <a:r>
              <a:rPr lang="en-US" sz="2000" i="1" dirty="0">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xmlns:lc="http://schemas.openxmlformats.org/drawingml/2006/lockedCanvas" textRoundtripDataId="43"/>
                  </a:ext>
                </a:extLst>
              </a:rPr>
              <a:t>center of mass a</a:t>
            </a:r>
            <a:r>
              <a:rPr lang="en-US" sz="2000" i="1" dirty="0"/>
              <a:t>nd not including </a:t>
            </a:r>
            <a:r>
              <a:rPr lang="en-US" sz="2000" i="1" dirty="0">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xmlns:lc="http://schemas.openxmlformats.org/drawingml/2006/lockedCanvas" textRoundtripDataId="44"/>
                  </a:ext>
                </a:extLst>
              </a:rPr>
              <a:t>the effects of additional </a:t>
            </a:r>
            <a:r>
              <a:rPr lang="en-US" sz="2000" i="1" dirty="0"/>
              <a:t>mass between the gravimeter and the base of the stairwell.</a:t>
            </a:r>
            <a:br>
              <a:rPr lang="en-US" sz="2000" i="1" dirty="0"/>
            </a:br>
            <a:endParaRPr lang="en-US" sz="2000" i="1" dirty="0"/>
          </a:p>
          <a:p>
            <a:pPr marL="457200" lvl="0" indent="-355600">
              <a:lnSpc>
                <a:spcPct val="100000"/>
              </a:lnSpc>
              <a:spcBef>
                <a:spcPts val="0"/>
              </a:spcBef>
              <a:buSzPts val="2000"/>
              <a:buFont typeface="Calibri"/>
              <a:buAutoNum type="arabicPeriod"/>
            </a:pPr>
            <a:r>
              <a:rPr lang="en-US" sz="2000" dirty="0"/>
              <a:t>Students will hypothesize how the gravity measurement will change as they go up in a building and </a:t>
            </a:r>
            <a:r>
              <a:rPr lang="en-US" sz="2000" dirty="0">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xmlns:lc="http://schemas.openxmlformats.org/drawingml/2006/lockedCanvas" textRoundtripDataId="45"/>
                  </a:ext>
                </a:extLst>
              </a:rPr>
              <a:t>why</a:t>
            </a:r>
            <a:r>
              <a:rPr lang="en-US" sz="2000" dirty="0"/>
              <a:t>.</a:t>
            </a:r>
          </a:p>
          <a:p>
            <a:pPr marL="457200" lvl="0" indent="-355600">
              <a:lnSpc>
                <a:spcPct val="100000"/>
              </a:lnSpc>
              <a:spcBef>
                <a:spcPts val="0"/>
              </a:spcBef>
              <a:buSzPts val="2000"/>
              <a:buFont typeface="Calibri"/>
              <a:buAutoNum type="arabicPeriod"/>
            </a:pPr>
            <a:r>
              <a:rPr lang="en-US" sz="2000" dirty="0"/>
              <a:t>Next, students will </a:t>
            </a:r>
            <a:r>
              <a:rPr lang="en-US" sz="2000" dirty="0">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xmlns:lc="http://schemas.openxmlformats.org/drawingml/2006/lockedCanvas" textRoundtripDataId="46"/>
                  </a:ext>
                </a:extLst>
              </a:rPr>
              <a:t>either use the provided dataset or collect their own data by taking</a:t>
            </a:r>
            <a:r>
              <a:rPr lang="en-US" sz="2000" dirty="0"/>
              <a:t> repeat measurements while going up a stairwell. Data from reoccupied stations will be used to correct for drift. </a:t>
            </a:r>
            <a:r>
              <a:rPr lang="en-US" sz="2000" dirty="0">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xmlns:lc="http://schemas.openxmlformats.org/drawingml/2006/lockedCanvas" textRoundtripDataId="47"/>
                  </a:ext>
                </a:extLst>
              </a:rPr>
              <a:t>The resulting data and differences in elevation obtained from a tape measure will allow students to calculate the free-air correction.</a:t>
            </a:r>
            <a:endParaRPr lang="en-US" sz="2000" strike="sngStrike" dirty="0"/>
          </a:p>
          <a:p>
            <a:pPr marL="457200" lvl="0" indent="-355600">
              <a:lnSpc>
                <a:spcPct val="100000"/>
              </a:lnSpc>
              <a:spcBef>
                <a:spcPts val="0"/>
              </a:spcBef>
              <a:buSzPts val="2000"/>
              <a:buFont typeface="Calibri"/>
              <a:buAutoNum type="arabicPeriod"/>
            </a:pPr>
            <a:r>
              <a:rPr lang="en-US" sz="2000" dirty="0">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xmlns:lc="http://schemas.openxmlformats.org/drawingml/2006/lockedCanvas" textRoundtripDataId="48"/>
                  </a:ext>
                </a:extLst>
              </a:rPr>
              <a:t>Finally, students will</a:t>
            </a:r>
            <a:r>
              <a:rPr lang="en-US" sz="2000" dirty="0"/>
              <a:t> plot gravity </a:t>
            </a:r>
            <a:r>
              <a:rPr lang="en-US" sz="2000" dirty="0">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xmlns:lc="http://schemas.openxmlformats.org/drawingml/2006/lockedCanvas" textRoundtripDataId="49"/>
                  </a:ext>
                </a:extLst>
              </a:rPr>
              <a:t>(</a:t>
            </a:r>
            <a:r>
              <a:rPr lang="en-US" sz="2000" dirty="0" err="1">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xmlns:lc="http://schemas.openxmlformats.org/drawingml/2006/lockedCanvas" textRoundtripDataId="49"/>
                  </a:ext>
                </a:extLst>
              </a:rPr>
              <a:t>mGal</a:t>
            </a:r>
            <a:r>
              <a:rPr lang="en-US" sz="2000" dirty="0">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xmlns:lc="http://schemas.openxmlformats.org/drawingml/2006/lockedCanvas" textRoundtripDataId="49"/>
                  </a:ext>
                </a:extLst>
              </a:rPr>
              <a:t>)</a:t>
            </a:r>
            <a:r>
              <a:rPr lang="en-US" sz="2000" dirty="0"/>
              <a:t> vs. elevation</a:t>
            </a:r>
            <a:r>
              <a:rPr lang="en-US" sz="2000" dirty="0">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xmlns:lc="http://schemas.openxmlformats.org/drawingml/2006/lockedCanvas" textRoundtripDataId="50"/>
                  </a:ext>
                </a:extLst>
              </a:rPr>
              <a:t> and c</a:t>
            </a:r>
            <a:r>
              <a:rPr lang="en-US" sz="2000" dirty="0"/>
              <a:t>ompare the calculated slope to the theoretical value (free-air correction</a:t>
            </a:r>
            <a:r>
              <a:rPr lang="en-US" sz="2000" dirty="0">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xmlns:lc="http://schemas.openxmlformats.org/drawingml/2006/lockedCanvas" textRoundtripDataId="51"/>
                  </a:ext>
                </a:extLst>
              </a:rPr>
              <a:t>, but don’t need to call it that</a:t>
            </a:r>
            <a:r>
              <a:rPr lang="en-US" sz="2000" dirty="0"/>
              <a:t>), 𝛿</a:t>
            </a:r>
            <a:r>
              <a:rPr lang="en-US" sz="2000" dirty="0" err="1"/>
              <a:t>g</a:t>
            </a:r>
            <a:r>
              <a:rPr lang="en-US" sz="2000" baseline="-25000" dirty="0" err="1"/>
              <a:t>FA</a:t>
            </a:r>
            <a:r>
              <a:rPr lang="en-US" sz="2000" dirty="0"/>
              <a:t> = 0.3087691h </a:t>
            </a:r>
            <a:r>
              <a:rPr lang="en-US" sz="2000" dirty="0" err="1"/>
              <a:t>mGal</a:t>
            </a:r>
            <a:r>
              <a:rPr lang="en-US" sz="2000" dirty="0"/>
              <a:t>.</a:t>
            </a:r>
            <a:endParaRPr lang="en-US" sz="3600" dirty="0"/>
          </a:p>
        </p:txBody>
      </p:sp>
    </p:spTree>
    <p:extLst>
      <p:ext uri="{BB962C8B-B14F-4D97-AF65-F5344CB8AC3E}">
        <p14:creationId xmlns:p14="http://schemas.microsoft.com/office/powerpoint/2010/main" val="304066519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A0C01F-22C7-09B6-F71B-8233ECC6AB7D}"/>
              </a:ext>
            </a:extLst>
          </p:cNvPr>
          <p:cNvSpPr>
            <a:spLocks noGrp="1"/>
          </p:cNvSpPr>
          <p:nvPr>
            <p:ph type="title"/>
          </p:nvPr>
        </p:nvSpPr>
        <p:spPr/>
        <p:txBody>
          <a:bodyPr/>
          <a:lstStyle/>
          <a:p>
            <a:r>
              <a:rPr lang="en-US" dirty="0"/>
              <a:t>Lab suggestions</a:t>
            </a:r>
          </a:p>
        </p:txBody>
      </p:sp>
      <p:sp>
        <p:nvSpPr>
          <p:cNvPr id="3" name="Content Placeholder 2">
            <a:extLst>
              <a:ext uri="{FF2B5EF4-FFF2-40B4-BE49-F238E27FC236}">
                <a16:creationId xmlns:a16="http://schemas.microsoft.com/office/drawing/2014/main" id="{43407C37-A2A7-DA13-2973-CB6296CD3E9F}"/>
              </a:ext>
            </a:extLst>
          </p:cNvPr>
          <p:cNvSpPr>
            <a:spLocks noGrp="1"/>
          </p:cNvSpPr>
          <p:nvPr>
            <p:ph idx="1"/>
          </p:nvPr>
        </p:nvSpPr>
        <p:spPr/>
        <p:txBody>
          <a:bodyPr>
            <a:normAutofit fontScale="92500" lnSpcReduction="10000"/>
          </a:bodyPr>
          <a:lstStyle/>
          <a:p>
            <a:pPr lvl="0">
              <a:spcBef>
                <a:spcPts val="0"/>
              </a:spcBef>
              <a:buClr>
                <a:schemeClr val="dk1"/>
              </a:buClr>
              <a:buSzPts val="2400"/>
            </a:pPr>
            <a:r>
              <a:rPr lang="en-US" dirty="0">
                <a:ea typeface="Avenir"/>
                <a:sym typeface="Avenir"/>
              </a:rPr>
              <a:t>As with any instrument that has a single small screen, most gravimeters are best suited to the smallest group size possible.</a:t>
            </a:r>
            <a:endParaRPr lang="en-US" dirty="0"/>
          </a:p>
          <a:p>
            <a:pPr lvl="0">
              <a:buClr>
                <a:schemeClr val="dk1"/>
              </a:buClr>
              <a:buSzPts val="2400"/>
            </a:pPr>
            <a:r>
              <a:rPr lang="en-US" dirty="0">
                <a:ea typeface="Avenir"/>
                <a:sym typeface="Avenir"/>
              </a:rPr>
              <a:t>The leveling exercise is a great hands-on experience, and as many students as possible should rotate through it</a:t>
            </a:r>
            <a:endParaRPr lang="en-US" dirty="0"/>
          </a:p>
          <a:p>
            <a:pPr lvl="0">
              <a:buClr>
                <a:schemeClr val="dk1"/>
              </a:buClr>
              <a:buSzPts val="2400"/>
            </a:pPr>
            <a:r>
              <a:rPr lang="en-US" dirty="0">
                <a:ea typeface="Avenir"/>
                <a:sym typeface="Avenir"/>
              </a:rPr>
              <a:t>Be aware that people moving around on the staircase during leveling will make it almost impossible to level. </a:t>
            </a:r>
            <a:endParaRPr lang="en-US" dirty="0"/>
          </a:p>
          <a:p>
            <a:pPr lvl="0">
              <a:buClr>
                <a:schemeClr val="dk1"/>
              </a:buClr>
              <a:buSzPts val="2400"/>
            </a:pPr>
            <a:r>
              <a:rPr lang="en-US" dirty="0">
                <a:ea typeface="Avenir"/>
                <a:sym typeface="Avenir"/>
              </a:rPr>
              <a:t>Movement during measurement (i.e., students walking around the stairwell) will reduce the data quality. This can be a teachable moment: some gravimeters (e.g. </a:t>
            </a:r>
            <a:r>
              <a:rPr lang="en-US" dirty="0" err="1">
                <a:ea typeface="Avenir"/>
                <a:sym typeface="Avenir"/>
              </a:rPr>
              <a:t>Scintrex</a:t>
            </a:r>
            <a:r>
              <a:rPr lang="en-US" dirty="0">
                <a:ea typeface="Avenir"/>
                <a:sym typeface="Avenir"/>
              </a:rPr>
              <a:t> CG5) will plot the measurement in real time; students can watch this under quiet and noisy conditions.</a:t>
            </a:r>
            <a:endParaRPr lang="en-US" dirty="0"/>
          </a:p>
          <a:p>
            <a:pPr lvl="0">
              <a:buClr>
                <a:schemeClr val="dk1"/>
              </a:buClr>
              <a:buSzPts val="2400"/>
            </a:pPr>
            <a:r>
              <a:rPr lang="en-US" dirty="0">
                <a:ea typeface="Avenir"/>
                <a:sym typeface="Avenir"/>
              </a:rPr>
              <a:t>It is best to divide students into groups of five or fewer if possible.</a:t>
            </a:r>
            <a:endParaRPr lang="en-US" dirty="0"/>
          </a:p>
        </p:txBody>
      </p:sp>
    </p:spTree>
    <p:extLst>
      <p:ext uri="{BB962C8B-B14F-4D97-AF65-F5344CB8AC3E}">
        <p14:creationId xmlns:p14="http://schemas.microsoft.com/office/powerpoint/2010/main" val="186936807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B31A23-A461-D4D8-E532-9A5BFCFA4A0E}"/>
              </a:ext>
            </a:extLst>
          </p:cNvPr>
          <p:cNvSpPr>
            <a:spLocks noGrp="1"/>
          </p:cNvSpPr>
          <p:nvPr>
            <p:ph type="title"/>
          </p:nvPr>
        </p:nvSpPr>
        <p:spPr/>
        <p:txBody>
          <a:bodyPr/>
          <a:lstStyle/>
          <a:p>
            <a:r>
              <a:rPr lang="en-US" dirty="0"/>
              <a:t>Choosing a survey location</a:t>
            </a:r>
          </a:p>
        </p:txBody>
      </p:sp>
      <p:sp>
        <p:nvSpPr>
          <p:cNvPr id="3" name="Content Placeholder 2">
            <a:extLst>
              <a:ext uri="{FF2B5EF4-FFF2-40B4-BE49-F238E27FC236}">
                <a16:creationId xmlns:a16="http://schemas.microsoft.com/office/drawing/2014/main" id="{881016B3-A86B-8ACB-AF0D-A3CA9561F119}"/>
              </a:ext>
            </a:extLst>
          </p:cNvPr>
          <p:cNvSpPr>
            <a:spLocks noGrp="1"/>
          </p:cNvSpPr>
          <p:nvPr>
            <p:ph idx="1"/>
          </p:nvPr>
        </p:nvSpPr>
        <p:spPr>
          <a:xfrm>
            <a:off x="838200" y="1310911"/>
            <a:ext cx="7239000" cy="4724766"/>
          </a:xfrm>
        </p:spPr>
        <p:txBody>
          <a:bodyPr/>
          <a:lstStyle/>
          <a:p>
            <a:pPr marL="0" indent="0">
              <a:buNone/>
            </a:pPr>
            <a:r>
              <a:rPr lang="en-US" dirty="0"/>
              <a:t>Ideal stairwells for this survey:</a:t>
            </a:r>
          </a:p>
          <a:p>
            <a:r>
              <a:rPr lang="en-US" dirty="0"/>
              <a:t>Have low foot-traffic (vibrations cause measurement noise)</a:t>
            </a:r>
          </a:p>
          <a:p>
            <a:r>
              <a:rPr lang="en-US" dirty="0"/>
              <a:t>Are tall (higher signal-to-noise ratio)</a:t>
            </a:r>
          </a:p>
          <a:p>
            <a:r>
              <a:rPr lang="en-US" dirty="0"/>
              <a:t>Have height that is easy to measure between landings</a:t>
            </a:r>
          </a:p>
        </p:txBody>
      </p:sp>
      <p:pic>
        <p:nvPicPr>
          <p:cNvPr id="4" name="Google Shape;142;p6" descr="View down an empty stairwell.">
            <a:extLst>
              <a:ext uri="{FF2B5EF4-FFF2-40B4-BE49-F238E27FC236}">
                <a16:creationId xmlns:a16="http://schemas.microsoft.com/office/drawing/2014/main" id="{51D3EEF9-29AA-0FC3-AAD4-A079E7610F54}"/>
              </a:ext>
            </a:extLst>
          </p:cNvPr>
          <p:cNvPicPr preferRelativeResize="0"/>
          <p:nvPr/>
        </p:nvPicPr>
        <p:blipFill rotWithShape="1">
          <a:blip r:embed="rId2">
            <a:alphaModFix/>
          </a:blip>
          <a:srcRect t="5412" b="27036"/>
          <a:stretch/>
        </p:blipFill>
        <p:spPr>
          <a:xfrm rot="5400000">
            <a:off x="7442612" y="1896414"/>
            <a:ext cx="5191932" cy="2630444"/>
          </a:xfrm>
          <a:prstGeom prst="rect">
            <a:avLst/>
          </a:prstGeom>
          <a:noFill/>
          <a:ln>
            <a:noFill/>
          </a:ln>
        </p:spPr>
      </p:pic>
    </p:spTree>
    <p:extLst>
      <p:ext uri="{BB962C8B-B14F-4D97-AF65-F5344CB8AC3E}">
        <p14:creationId xmlns:p14="http://schemas.microsoft.com/office/powerpoint/2010/main" val="21855446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FC8BAA-3EF2-4BF4-B524-CB553E834D28}"/>
              </a:ext>
            </a:extLst>
          </p:cNvPr>
          <p:cNvSpPr>
            <a:spLocks noGrp="1"/>
          </p:cNvSpPr>
          <p:nvPr>
            <p:ph type="title"/>
          </p:nvPr>
        </p:nvSpPr>
        <p:spPr/>
        <p:txBody>
          <a:bodyPr/>
          <a:lstStyle/>
          <a:p>
            <a:r>
              <a:rPr lang="en-US" dirty="0"/>
              <a:t>Planning your survey</a:t>
            </a:r>
          </a:p>
        </p:txBody>
      </p:sp>
      <p:sp>
        <p:nvSpPr>
          <p:cNvPr id="3" name="Content Placeholder 2">
            <a:extLst>
              <a:ext uri="{FF2B5EF4-FFF2-40B4-BE49-F238E27FC236}">
                <a16:creationId xmlns:a16="http://schemas.microsoft.com/office/drawing/2014/main" id="{09EEACF7-4F7F-61A7-9C7F-1D0758E4738B}"/>
              </a:ext>
            </a:extLst>
          </p:cNvPr>
          <p:cNvSpPr>
            <a:spLocks noGrp="1"/>
          </p:cNvSpPr>
          <p:nvPr>
            <p:ph idx="1"/>
          </p:nvPr>
        </p:nvSpPr>
        <p:spPr/>
        <p:txBody>
          <a:bodyPr>
            <a:normAutofit fontScale="92500"/>
          </a:bodyPr>
          <a:lstStyle/>
          <a:p>
            <a:pPr lvl="0">
              <a:spcBef>
                <a:spcPts val="0"/>
              </a:spcBef>
              <a:buClr>
                <a:schemeClr val="dk1"/>
              </a:buClr>
              <a:buSzPct val="100000"/>
            </a:pPr>
            <a:r>
              <a:rPr lang="en-US" dirty="0">
                <a:ea typeface="Avenir"/>
                <a:sym typeface="Avenir"/>
              </a:rPr>
              <a:t>Understand how your instrument works; read the manual/SOP</a:t>
            </a:r>
            <a:endParaRPr lang="en-US" dirty="0"/>
          </a:p>
          <a:p>
            <a:pPr lvl="0">
              <a:buClr>
                <a:schemeClr val="dk1"/>
              </a:buClr>
              <a:buSzPct val="100000"/>
            </a:pPr>
            <a:r>
              <a:rPr lang="en-US" dirty="0">
                <a:ea typeface="Avenir"/>
                <a:sym typeface="Avenir"/>
              </a:rPr>
              <a:t>Test your instrument before the lab; how long of a measurement do you need to get data quality at 0.002 </a:t>
            </a:r>
            <a:r>
              <a:rPr lang="en-US" dirty="0" err="1">
                <a:ea typeface="Avenir"/>
                <a:sym typeface="Avenir"/>
              </a:rPr>
              <a:t>mGal</a:t>
            </a:r>
            <a:r>
              <a:rPr lang="en-US" dirty="0">
                <a:ea typeface="Avenir"/>
                <a:sym typeface="Avenir"/>
              </a:rPr>
              <a:t>? (suggest 30 seconds) </a:t>
            </a:r>
            <a:endParaRPr lang="en-US" dirty="0"/>
          </a:p>
          <a:p>
            <a:pPr lvl="0">
              <a:buClr>
                <a:schemeClr val="dk1"/>
              </a:buClr>
              <a:buSzPct val="100000"/>
            </a:pPr>
            <a:r>
              <a:rPr lang="en-US" dirty="0">
                <a:ea typeface="Avenir"/>
                <a:sym typeface="Avenir"/>
              </a:rPr>
              <a:t>Plan how high you will go in the stairwell</a:t>
            </a:r>
            <a:endParaRPr lang="en-US" dirty="0"/>
          </a:p>
          <a:p>
            <a:pPr lvl="0">
              <a:buClr>
                <a:schemeClr val="dk1"/>
              </a:buClr>
              <a:buSzPct val="100000"/>
            </a:pPr>
            <a:r>
              <a:rPr lang="en-US" dirty="0">
                <a:ea typeface="Avenir"/>
                <a:sym typeface="Avenir"/>
              </a:rPr>
              <a:t>Plan how to mark the measurement stations (tape)</a:t>
            </a:r>
            <a:endParaRPr lang="en-US" dirty="0"/>
          </a:p>
          <a:p>
            <a:pPr lvl="0">
              <a:buClr>
                <a:schemeClr val="dk1"/>
              </a:buClr>
              <a:buSzPct val="100000"/>
            </a:pPr>
            <a:r>
              <a:rPr lang="en-US" dirty="0">
                <a:ea typeface="Avenir"/>
                <a:sym typeface="Avenir"/>
              </a:rPr>
              <a:t>Plan for a time when traffic will be low</a:t>
            </a:r>
            <a:endParaRPr lang="en-US" dirty="0"/>
          </a:p>
          <a:p>
            <a:pPr lvl="0">
              <a:buClr>
                <a:schemeClr val="dk1"/>
              </a:buClr>
              <a:buSzPct val="100000"/>
            </a:pPr>
            <a:r>
              <a:rPr lang="en-US" dirty="0">
                <a:ea typeface="Avenir"/>
                <a:sym typeface="Avenir"/>
              </a:rPr>
              <a:t>Plan to have at least 5 minutes per measurement station</a:t>
            </a:r>
            <a:endParaRPr lang="en-US" dirty="0"/>
          </a:p>
          <a:p>
            <a:pPr lvl="0">
              <a:buClr>
                <a:schemeClr val="dk1"/>
              </a:buClr>
              <a:buSzPct val="100000"/>
            </a:pPr>
            <a:r>
              <a:rPr lang="en-US" dirty="0">
                <a:ea typeface="Avenir"/>
                <a:sym typeface="Avenir"/>
              </a:rPr>
              <a:t>To save time, plan to measure all the heights at the very end</a:t>
            </a:r>
            <a:endParaRPr lang="en-US" dirty="0"/>
          </a:p>
          <a:p>
            <a:pPr lvl="0">
              <a:buClr>
                <a:schemeClr val="dk1"/>
              </a:buClr>
              <a:buSzPct val="100000"/>
            </a:pPr>
            <a:r>
              <a:rPr lang="en-US" dirty="0">
                <a:ea typeface="Avenir"/>
                <a:sym typeface="Avenir"/>
              </a:rPr>
              <a:t>Prepare a measurement data sheet that has a row for each landing and columns for gravity, error, time of day, and height</a:t>
            </a:r>
            <a:endParaRPr lang="en-US" dirty="0"/>
          </a:p>
        </p:txBody>
      </p:sp>
    </p:spTree>
    <p:extLst>
      <p:ext uri="{BB962C8B-B14F-4D97-AF65-F5344CB8AC3E}">
        <p14:creationId xmlns:p14="http://schemas.microsoft.com/office/powerpoint/2010/main" val="395772168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A67506-2A41-73C1-9A83-C218EA932472}"/>
              </a:ext>
            </a:extLst>
          </p:cNvPr>
          <p:cNvSpPr>
            <a:spLocks noGrp="1"/>
          </p:cNvSpPr>
          <p:nvPr>
            <p:ph type="title"/>
          </p:nvPr>
        </p:nvSpPr>
        <p:spPr/>
        <p:txBody>
          <a:bodyPr/>
          <a:lstStyle/>
          <a:p>
            <a:r>
              <a:rPr lang="en-US" dirty="0"/>
              <a:t>Conducting measurements</a:t>
            </a:r>
          </a:p>
        </p:txBody>
      </p:sp>
      <p:sp>
        <p:nvSpPr>
          <p:cNvPr id="3" name="Content Placeholder 2">
            <a:extLst>
              <a:ext uri="{FF2B5EF4-FFF2-40B4-BE49-F238E27FC236}">
                <a16:creationId xmlns:a16="http://schemas.microsoft.com/office/drawing/2014/main" id="{D59AD57B-64C3-6395-0BEF-D27A1ECD5612}"/>
              </a:ext>
            </a:extLst>
          </p:cNvPr>
          <p:cNvSpPr>
            <a:spLocks noGrp="1"/>
          </p:cNvSpPr>
          <p:nvPr>
            <p:ph idx="1"/>
          </p:nvPr>
        </p:nvSpPr>
        <p:spPr>
          <a:xfrm>
            <a:off x="838200" y="1310911"/>
            <a:ext cx="7902844" cy="4724766"/>
          </a:xfrm>
        </p:spPr>
        <p:txBody>
          <a:bodyPr>
            <a:normAutofit fontScale="62500" lnSpcReduction="20000"/>
          </a:bodyPr>
          <a:lstStyle/>
          <a:p>
            <a:pPr marL="0" marR="457200" lvl="0" indent="0">
              <a:lnSpc>
                <a:spcPct val="120000"/>
              </a:lnSpc>
              <a:spcBef>
                <a:spcPts val="0"/>
              </a:spcBef>
              <a:buClr>
                <a:schemeClr val="dk1"/>
              </a:buClr>
              <a:buSzPct val="100000"/>
              <a:buNone/>
            </a:pPr>
            <a:r>
              <a:rPr lang="en-US" dirty="0">
                <a:solidFill>
                  <a:schemeClr val="dk1"/>
                </a:solidFill>
                <a:ea typeface="Avenir"/>
                <a:sym typeface="Avenir"/>
              </a:rPr>
              <a:t>Follow the detailed instructions in the lab worksheet to set up the gravimeter and record data. For each landing:</a:t>
            </a:r>
            <a:br>
              <a:rPr lang="en-US" dirty="0">
                <a:solidFill>
                  <a:schemeClr val="dk1"/>
                </a:solidFill>
                <a:ea typeface="Avenir"/>
                <a:sym typeface="Avenir"/>
              </a:rPr>
            </a:br>
            <a:endParaRPr lang="en-US" dirty="0">
              <a:solidFill>
                <a:schemeClr val="dk1"/>
              </a:solidFill>
              <a:ea typeface="Avenir"/>
              <a:sym typeface="Avenir"/>
            </a:endParaRPr>
          </a:p>
          <a:p>
            <a:pPr marL="342900" marR="457200" lvl="0" indent="-342900" algn="just">
              <a:lnSpc>
                <a:spcPct val="120000"/>
              </a:lnSpc>
              <a:spcBef>
                <a:spcPts val="0"/>
              </a:spcBef>
              <a:buClr>
                <a:schemeClr val="dk1"/>
              </a:buClr>
              <a:buSzPct val="100000"/>
              <a:buFont typeface="Calibri"/>
              <a:buAutoNum type="arabicPeriod"/>
            </a:pPr>
            <a:r>
              <a:rPr lang="en-US" dirty="0">
                <a:solidFill>
                  <a:schemeClr val="dk1"/>
                </a:solidFill>
                <a:ea typeface="Avenir"/>
                <a:sym typeface="Avenir"/>
              </a:rPr>
              <a:t>Use a small piece of masking tape to mark the location of the front tripod leg so you can return to the same position later. </a:t>
            </a:r>
            <a:endParaRPr lang="en-US" dirty="0"/>
          </a:p>
          <a:p>
            <a:pPr marL="342900" marR="457200" lvl="0" indent="-342900" algn="just">
              <a:lnSpc>
                <a:spcPct val="120000"/>
              </a:lnSpc>
              <a:spcBef>
                <a:spcPts val="0"/>
              </a:spcBef>
              <a:buClr>
                <a:schemeClr val="dk1"/>
              </a:buClr>
              <a:buSzPct val="100000"/>
              <a:buFont typeface="Calibri"/>
              <a:buAutoNum type="arabicPeriod"/>
            </a:pPr>
            <a:r>
              <a:rPr lang="en-US" dirty="0">
                <a:solidFill>
                  <a:schemeClr val="dk1"/>
                </a:solidFill>
                <a:ea typeface="Avenir"/>
                <a:sym typeface="Avenir"/>
              </a:rPr>
              <a:t>Go to the next landing and set up as per instructions there. Repeat previous steps.</a:t>
            </a:r>
            <a:endParaRPr lang="en-US" dirty="0"/>
          </a:p>
          <a:p>
            <a:pPr marL="342900" marR="457200" lvl="0" indent="-342900" algn="just">
              <a:lnSpc>
                <a:spcPct val="120000"/>
              </a:lnSpc>
              <a:spcBef>
                <a:spcPts val="0"/>
              </a:spcBef>
              <a:buClr>
                <a:schemeClr val="dk1"/>
              </a:buClr>
              <a:buSzPct val="100000"/>
              <a:buFont typeface="Calibri"/>
              <a:buAutoNum type="arabicPeriod"/>
            </a:pPr>
            <a:r>
              <a:rPr lang="en-US" dirty="0">
                <a:solidFill>
                  <a:schemeClr val="dk1"/>
                </a:solidFill>
                <a:ea typeface="Avenir"/>
                <a:sym typeface="Avenir"/>
              </a:rPr>
              <a:t>Move to each landing and collect data.</a:t>
            </a:r>
            <a:endParaRPr lang="en-US" dirty="0"/>
          </a:p>
          <a:p>
            <a:pPr marL="342900" marR="457200" lvl="0" indent="-342900" algn="just">
              <a:lnSpc>
                <a:spcPct val="120000"/>
              </a:lnSpc>
              <a:spcBef>
                <a:spcPts val="0"/>
              </a:spcBef>
              <a:buClr>
                <a:schemeClr val="dk1"/>
              </a:buClr>
              <a:buSzPct val="100000"/>
              <a:buFont typeface="Calibri"/>
              <a:buAutoNum type="arabicPeriod"/>
            </a:pPr>
            <a:r>
              <a:rPr lang="en-US" dirty="0">
                <a:solidFill>
                  <a:schemeClr val="dk1"/>
                </a:solidFill>
                <a:ea typeface="Avenir"/>
                <a:sym typeface="Avenir"/>
              </a:rPr>
              <a:t>At the top of the stairwell, wait five minutes then repeat the data collection at the same location.</a:t>
            </a:r>
            <a:endParaRPr lang="en-US" dirty="0"/>
          </a:p>
          <a:p>
            <a:pPr marL="342900" marR="457200" lvl="0" indent="-342900" algn="just">
              <a:lnSpc>
                <a:spcPct val="120000"/>
              </a:lnSpc>
              <a:spcBef>
                <a:spcPts val="0"/>
              </a:spcBef>
              <a:buClr>
                <a:schemeClr val="dk1"/>
              </a:buClr>
              <a:buSzPct val="100000"/>
              <a:buFont typeface="Calibri"/>
              <a:buAutoNum type="arabicPeriod"/>
            </a:pPr>
            <a:r>
              <a:rPr lang="en-US" dirty="0">
                <a:solidFill>
                  <a:schemeClr val="dk1"/>
                </a:solidFill>
                <a:ea typeface="Avenir"/>
                <a:sym typeface="Avenir"/>
              </a:rPr>
              <a:t>Go down one landing and repeat measurement steps in the same location based on your tape mark. Continue until you finish your survey at the point from which you started.  Your last reading should be a repeat of the ground floor station.</a:t>
            </a:r>
            <a:endParaRPr lang="en-US" dirty="0"/>
          </a:p>
          <a:p>
            <a:pPr marL="342900" marR="457200" lvl="0" indent="-342900" algn="just">
              <a:lnSpc>
                <a:spcPct val="120000"/>
              </a:lnSpc>
              <a:spcBef>
                <a:spcPts val="0"/>
              </a:spcBef>
              <a:buClr>
                <a:schemeClr val="dk1"/>
              </a:buClr>
              <a:buSzPct val="100000"/>
              <a:buFont typeface="Calibri"/>
              <a:buAutoNum type="arabicPeriod"/>
            </a:pPr>
            <a:r>
              <a:rPr lang="en-US" dirty="0">
                <a:solidFill>
                  <a:schemeClr val="dk1"/>
                </a:solidFill>
                <a:ea typeface="Avenir"/>
                <a:sym typeface="Avenir"/>
              </a:rPr>
              <a:t>Using the tape measure, determine the relative elevation of each landing with respect to the ground level.</a:t>
            </a:r>
            <a:endParaRPr lang="en-US" dirty="0"/>
          </a:p>
        </p:txBody>
      </p:sp>
      <p:pic>
        <p:nvPicPr>
          <p:cNvPr id="4" name="Google Shape;157;p8" descr="A zoomed-in view shows an operator leveling the legs of a gravimeter before data collection.">
            <a:extLst>
              <a:ext uri="{FF2B5EF4-FFF2-40B4-BE49-F238E27FC236}">
                <a16:creationId xmlns:a16="http://schemas.microsoft.com/office/drawing/2014/main" id="{464B13A5-F7D0-F237-D44A-A231FEA3D204}"/>
              </a:ext>
            </a:extLst>
          </p:cNvPr>
          <p:cNvPicPr preferRelativeResize="0"/>
          <p:nvPr/>
        </p:nvPicPr>
        <p:blipFill rotWithShape="1">
          <a:blip r:embed="rId3">
            <a:alphaModFix/>
          </a:blip>
          <a:srcRect l="26971" r="9012"/>
          <a:stretch/>
        </p:blipFill>
        <p:spPr>
          <a:xfrm>
            <a:off x="8826584" y="1359218"/>
            <a:ext cx="3095025" cy="3626020"/>
          </a:xfrm>
          <a:prstGeom prst="rect">
            <a:avLst/>
          </a:prstGeom>
          <a:noFill/>
          <a:ln>
            <a:noFill/>
          </a:ln>
        </p:spPr>
      </p:pic>
      <p:sp>
        <p:nvSpPr>
          <p:cNvPr id="5" name="Google Shape;158;p8">
            <a:extLst>
              <a:ext uri="{FF2B5EF4-FFF2-40B4-BE49-F238E27FC236}">
                <a16:creationId xmlns:a16="http://schemas.microsoft.com/office/drawing/2014/main" id="{B1E2D400-B4A9-45A9-BD69-B9CA741935B7}"/>
              </a:ext>
            </a:extLst>
          </p:cNvPr>
          <p:cNvSpPr txBox="1"/>
          <p:nvPr/>
        </p:nvSpPr>
        <p:spPr>
          <a:xfrm>
            <a:off x="9082006" y="5012116"/>
            <a:ext cx="2573564" cy="36929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dirty="0">
                <a:solidFill>
                  <a:schemeClr val="dk1"/>
                </a:solidFill>
                <a:latin typeface="Arial" panose="020B0604020202020204" pitchFamily="34" charset="0"/>
                <a:ea typeface="Calibri"/>
                <a:cs typeface="Arial" panose="020B0604020202020204" pitchFamily="34" charset="0"/>
                <a:sym typeface="Calibri"/>
              </a:rPr>
              <a:t>Leveling the instrument</a:t>
            </a:r>
            <a:endParaRPr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548029343"/>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3901</TotalTime>
  <Words>1078</Words>
  <Application>Microsoft Macintosh PowerPoint</Application>
  <PresentationFormat>Widescreen</PresentationFormat>
  <Paragraphs>70</Paragraphs>
  <Slides>11</Slides>
  <Notes>1</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11</vt:i4>
      </vt:variant>
    </vt:vector>
  </HeadingPairs>
  <TitlesOfParts>
    <vt:vector size="15" baseType="lpstr">
      <vt:lpstr>Arial</vt:lpstr>
      <vt:lpstr>Avenir</vt:lpstr>
      <vt:lpstr>Calibri</vt:lpstr>
      <vt:lpstr>Office Theme</vt:lpstr>
      <vt:lpstr>Gravity and Magnetism Unit 3: Part 3 Stairwell Gravity Lab</vt:lpstr>
      <vt:lpstr>Outline</vt:lpstr>
      <vt:lpstr>Where to get instrumentation</vt:lpstr>
      <vt:lpstr>Experiment overview</vt:lpstr>
      <vt:lpstr>Procedure</vt:lpstr>
      <vt:lpstr>Lab suggestions</vt:lpstr>
      <vt:lpstr>Choosing a survey location</vt:lpstr>
      <vt:lpstr>Planning your survey</vt:lpstr>
      <vt:lpstr>Conducting measurements</vt:lpstr>
      <vt:lpstr>Data analysis</vt:lpstr>
      <vt:lpstr>Evaluation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Shallow Seismic Refraction Module</dc:title>
  <dc:creator>reviewer</dc:creator>
  <cp:lastModifiedBy>Gabrielle Troia</cp:lastModifiedBy>
  <cp:revision>140</cp:revision>
  <cp:lastPrinted>2020-01-31T15:56:57Z</cp:lastPrinted>
  <dcterms:created xsi:type="dcterms:W3CDTF">2020-01-19T20:26:21Z</dcterms:created>
  <dcterms:modified xsi:type="dcterms:W3CDTF">2026-07-14T15:00:38Z</dcterms:modified>
</cp:coreProperties>
</file>