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62" r:id="rId2"/>
    <p:sldId id="263" r:id="rId3"/>
    <p:sldId id="274" r:id="rId4"/>
    <p:sldId id="264" r:id="rId5"/>
    <p:sldId id="265" r:id="rId6"/>
    <p:sldId id="271" r:id="rId7"/>
    <p:sldId id="266" r:id="rId8"/>
    <p:sldId id="267" r:id="rId9"/>
    <p:sldId id="272" r:id="rId10"/>
    <p:sldId id="268" r:id="rId11"/>
    <p:sldId id="273" r:id="rId12"/>
    <p:sldId id="269" r:id="rId13"/>
    <p:sldId id="270" r:id="rId14"/>
    <p:sldId id="277" r:id="rId15"/>
    <p:sldId id="278" r:id="rId16"/>
    <p:sldId id="275" r:id="rId17"/>
    <p:sldId id="279" r:id="rId18"/>
    <p:sldId id="276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3F12"/>
    <a:srgbClr val="3066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6"/>
    <p:restoredTop sz="95205"/>
  </p:normalViewPr>
  <p:slideViewPr>
    <p:cSldViewPr snapToGrid="0" snapToObjects="1">
      <p:cViewPr varScale="1">
        <p:scale>
          <a:sx n="99" d="100"/>
          <a:sy n="99" d="100"/>
        </p:scale>
        <p:origin x="192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1808D-A5B3-4640-BC9B-F826276792BF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2D403-9553-A443-B64C-75FCCC974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55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2D403-9553-A443-B64C-75FCCC974B5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5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09C3-10D5-BF4D-AFDB-535FEBF22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FC7A3A-A787-B643-8D77-650C12764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80CBC6-EC94-4CE1-4372-A498BD642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33333"/>
          <a:stretch/>
        </p:blipFill>
        <p:spPr>
          <a:xfrm>
            <a:off x="-2" y="0"/>
            <a:ext cx="12207240" cy="976579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4DA4F4DD-6537-1795-FFDF-B0B7478C03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6565" y="100441"/>
            <a:ext cx="677723" cy="1976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B4928A-6704-F894-8E22-723D81D6C873}"/>
              </a:ext>
            </a:extLst>
          </p:cNvPr>
          <p:cNvSpPr txBox="1"/>
          <p:nvPr userDrawn="1"/>
        </p:nvSpPr>
        <p:spPr>
          <a:xfrm>
            <a:off x="2348002" y="6429791"/>
            <a:ext cx="9615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</a:rPr>
              <a:t>This work has been supported by multiple U.S. National Science Foundation grants and facility awards</a:t>
            </a:r>
            <a:r>
              <a:rPr lang="cs-CZ" sz="1200" dirty="0">
                <a:solidFill>
                  <a:prstClr val="black"/>
                </a:solidFill>
                <a:latin typeface="+mn-lt"/>
              </a:rPr>
              <a:t>.		</a:t>
            </a:r>
            <a:r>
              <a:rPr lang="en-US" sz="1200" dirty="0"/>
              <a:t>Questions: </a:t>
            </a:r>
            <a:r>
              <a:rPr lang="en-US" sz="1200" u="sng" dirty="0"/>
              <a:t>education@earthscope.org</a:t>
            </a:r>
            <a:endParaRPr lang="en-US" sz="1200" u="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7BEDF1-F18E-5F8F-F5DB-78B8765FCC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8860" y="6152940"/>
            <a:ext cx="1948437" cy="5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1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DA54B-7312-0541-8311-787BD506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737224-3A40-FA4E-9BE7-5F84A7C60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E2604E-A2DF-3AF4-9E18-CD5C8A45C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5" name="Picture 4" descr="NSF_Logo sm.png">
            <a:extLst>
              <a:ext uri="{FF2B5EF4-FFF2-40B4-BE49-F238E27FC236}">
                <a16:creationId xmlns:a16="http://schemas.microsoft.com/office/drawing/2014/main" id="{45E6F932-AD2C-8D6B-EC21-BCDD8C6F7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AFBF5A4-0363-44E1-E8D0-7EF168B0DB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4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9CED8E-5DCC-2D45-A6BD-A24F28244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19F4B-CFD2-D347-A766-C1754B077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FF6B1B-1918-2BB9-E115-A170F68403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5" name="Picture 4" descr="NSF_Logo sm.png">
            <a:extLst>
              <a:ext uri="{FF2B5EF4-FFF2-40B4-BE49-F238E27FC236}">
                <a16:creationId xmlns:a16="http://schemas.microsoft.com/office/drawing/2014/main" id="{8E2D2ADD-2325-3872-FD91-E3C9C05033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C762DB42-BF28-C5D4-4295-B4648B0333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7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3799A-694D-474E-873B-5A522F594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398E9-1376-FE46-9B02-F56550264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6DD5CE-9E92-C93B-89DF-3AF14CF53D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6" name="Picture 5" descr="NSF_Logo sm.png">
            <a:extLst>
              <a:ext uri="{FF2B5EF4-FFF2-40B4-BE49-F238E27FC236}">
                <a16:creationId xmlns:a16="http://schemas.microsoft.com/office/drawing/2014/main" id="{360C892C-B6D2-6C7B-0E70-262989784F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69E973F2-86CE-10EF-8F1D-625774363C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9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1AB4-F697-A949-8A62-14E87EDCC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7A88C-749B-BE43-818F-7B30C78BB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7782EF-2656-248A-BC12-51184EE9D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33333"/>
          <a:stretch/>
        </p:blipFill>
        <p:spPr>
          <a:xfrm>
            <a:off x="-2" y="0"/>
            <a:ext cx="12207240" cy="976579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D9E7B06E-2604-5EA8-7D36-FC8E807C65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6565" y="100441"/>
            <a:ext cx="677723" cy="19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2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F51DA-2C1E-5F4D-917A-82878988A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31F6D-FD74-8048-9742-4B0454C89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7553"/>
            <a:ext cx="5181600" cy="4685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EE7B3-DF31-0445-BBBF-581BC40E4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7553"/>
            <a:ext cx="5181600" cy="4685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7599C3-FFCA-DC9A-759F-3B8352EE6F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6" name="Picture 5" descr="NSF_Logo sm.png">
            <a:extLst>
              <a:ext uri="{FF2B5EF4-FFF2-40B4-BE49-F238E27FC236}">
                <a16:creationId xmlns:a16="http://schemas.microsoft.com/office/drawing/2014/main" id="{5F27531F-057D-257E-09E9-3DA36144D0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D9E92BC1-E4B7-64C1-C639-7AFA7F5159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5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56A1E-93A7-E84B-9FA2-A8FE7130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153BD-4EF3-E740-BE4D-DB5D0DBC3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FCF903-B877-B046-B4EF-EAFF95421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62236-3E1D-4E49-B36C-1BCB69075A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7DF6B-B923-9845-86E7-A3DAEC7DB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66C061-FFEE-7874-4ECE-E96CAEA14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8" name="Picture 7" descr="NSF_Logo sm.png">
            <a:extLst>
              <a:ext uri="{FF2B5EF4-FFF2-40B4-BE49-F238E27FC236}">
                <a16:creationId xmlns:a16="http://schemas.microsoft.com/office/drawing/2014/main" id="{EB4BFD92-A0A9-541E-AD50-BE994BC1DA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3DDBDCE-D5D3-40E0-F92B-15708C1C39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1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1EEB-8461-DE47-A129-0CB1C777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5A7043-E0BA-DD31-A221-2B26625C64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4" name="Picture 3" descr="NSF_Logo sm.png">
            <a:extLst>
              <a:ext uri="{FF2B5EF4-FFF2-40B4-BE49-F238E27FC236}">
                <a16:creationId xmlns:a16="http://schemas.microsoft.com/office/drawing/2014/main" id="{E71F0987-D042-4746-B6B1-257E455A79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5A6390E0-2E50-AE75-AB74-8A59146C5B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4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47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9010-29EC-4140-BEFE-483E19F5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DB8EB-2543-7349-B237-494A3F9E6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FA7C52-B968-E547-8CD5-7ED74F10D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E68D35-FE77-4279-5F98-03062034E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6" name="Picture 5" descr="NSF_Logo sm.png">
            <a:extLst>
              <a:ext uri="{FF2B5EF4-FFF2-40B4-BE49-F238E27FC236}">
                <a16:creationId xmlns:a16="http://schemas.microsoft.com/office/drawing/2014/main" id="{B958E0AF-66EB-629E-0193-D46A211086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A5B3327B-702A-3FE9-79A2-31DCE28594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6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2601F-3563-C247-A093-17365DACB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548B9-920D-EF43-A4FB-B6FD94E6B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4C5FB-0C75-1B44-8090-9A36B2BAA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CCD5B3-1DF5-563D-30D5-545962BF6C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08310"/>
            <a:ext cx="12198096" cy="649690"/>
          </a:xfrm>
          <a:prstGeom prst="rect">
            <a:avLst/>
          </a:prstGeom>
        </p:spPr>
      </p:pic>
      <p:pic>
        <p:nvPicPr>
          <p:cNvPr id="6" name="Picture 5" descr="NSF_Logo sm.png">
            <a:extLst>
              <a:ext uri="{FF2B5EF4-FFF2-40B4-BE49-F238E27FC236}">
                <a16:creationId xmlns:a16="http://schemas.microsoft.com/office/drawing/2014/main" id="{3DCE62FA-712C-F357-63B3-1D46C005E8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33" y="6270467"/>
            <a:ext cx="520196" cy="523317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D08C25AA-3D05-36CE-6072-2EAE10E6B1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8431" y="6390182"/>
            <a:ext cx="917044" cy="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2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CEA1EA-B880-9744-9051-44AF966D4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2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C9DC-0F28-B24E-9EAD-8DE0BE3F7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0911"/>
            <a:ext cx="10515600" cy="4724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6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.gov/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A7C90-DE55-2440-478C-1942AB6F16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Gravity and Magnetism Unit 3: Part 2 Magnetic Surveying to Locate Pipes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3DDD4A7-EB29-9BC6-152B-06D514069F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Andy Parsekian</a:t>
            </a:r>
          </a:p>
          <a:p>
            <a:r>
              <a:rPr lang="en-US" dirty="0"/>
              <a:t>University of Wyoming</a:t>
            </a:r>
          </a:p>
        </p:txBody>
      </p:sp>
    </p:spTree>
    <p:extLst>
      <p:ext uri="{BB962C8B-B14F-4D97-AF65-F5344CB8AC3E}">
        <p14:creationId xmlns:p14="http://schemas.microsoft.com/office/powerpoint/2010/main" val="2781197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70DD9-3E5C-63B3-EFFA-2725C0878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Weyandt farm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3473A-84EC-ED96-1304-C805AC930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5257800" cy="4724766"/>
          </a:xfrm>
        </p:spPr>
        <p:txBody>
          <a:bodyPr/>
          <a:lstStyle/>
          <a:p>
            <a:r>
              <a:rPr lang="en-US" dirty="0"/>
              <a:t>The field site where this dataset was collected is the Weyandt farm in Indiana County, Pennsylvania</a:t>
            </a:r>
          </a:p>
          <a:p>
            <a:r>
              <a:rPr lang="en-US" dirty="0"/>
              <a:t>The farm’s landscape is rolling hills with tilled fields surrounded by forest </a:t>
            </a:r>
          </a:p>
          <a:p>
            <a:r>
              <a:rPr lang="en-US" dirty="0"/>
              <a:t>Locations of wells are known, but piping runs are not</a:t>
            </a:r>
          </a:p>
        </p:txBody>
      </p:sp>
      <p:pic>
        <p:nvPicPr>
          <p:cNvPr id="6" name="Google Shape;157;p7" descr="A short video with no audio shows aerial footage of the Weyandt farm where the dataset was collected. The video depicts a few acres of cleared land with rolling hills and a paved road with woods surrounding it.">
            <a:extLst>
              <a:ext uri="{FF2B5EF4-FFF2-40B4-BE49-F238E27FC236}">
                <a16:creationId xmlns:a16="http://schemas.microsoft.com/office/drawing/2014/main" id="{3F4EB4CF-C6C8-4E9D-4606-F3AB52B721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19301" y="443371"/>
            <a:ext cx="5561764" cy="3131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Outline map of Pennsylvania counties with each county labeled. Indiana County is highlighted with a red border, emphasizing its location in the western part of the state.">
            <a:extLst>
              <a:ext uri="{FF2B5EF4-FFF2-40B4-BE49-F238E27FC236}">
                <a16:creationId xmlns:a16="http://schemas.microsoft.com/office/drawing/2014/main" id="{00BF0D9F-9C12-8424-147A-EBF5F7FB6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382" y="3747489"/>
            <a:ext cx="3607602" cy="228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1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F27E3-EE89-DEBB-9100-29F829D3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DEBB1-00D5-9EC9-4CF4-9037DF9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Dataset overview</a:t>
            </a:r>
          </a:p>
        </p:txBody>
      </p:sp>
    </p:spTree>
    <p:extLst>
      <p:ext uri="{BB962C8B-B14F-4D97-AF65-F5344CB8AC3E}">
        <p14:creationId xmlns:p14="http://schemas.microsoft.com/office/powerpoint/2010/main" val="253803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8A3DE-E147-65CD-2C54-1A8316291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Magnetics survey of Weyandt farm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D9509-9CCF-8008-4A99-B7E32E836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5122762" cy="4724766"/>
          </a:xfrm>
        </p:spPr>
        <p:txBody>
          <a:bodyPr>
            <a:normAutofit/>
          </a:bodyPr>
          <a:lstStyle/>
          <a:p>
            <a:r>
              <a:rPr lang="en-US" sz="2400" dirty="0"/>
              <a:t>The operator walked for approximately 3.5 km (the magnetic “</a:t>
            </a:r>
            <a:r>
              <a:rPr lang="en-US" sz="2400" dirty="0" err="1"/>
              <a:t>trackline</a:t>
            </a:r>
            <a:r>
              <a:rPr lang="en-US" sz="2400" dirty="0"/>
              <a:t>”)</a:t>
            </a:r>
          </a:p>
          <a:p>
            <a:r>
              <a:rPr lang="en-US" sz="2400" dirty="0"/>
              <a:t>They collected magnetic total field measurements every 0.25 seconds (frequency of 4 Hz or 4 measurements per second)</a:t>
            </a:r>
          </a:p>
          <a:p>
            <a:r>
              <a:rPr lang="en-US" sz="2400" dirty="0"/>
              <a:t>This resulted in ~13,200 datapoints with GPS positions</a:t>
            </a:r>
          </a:p>
        </p:txBody>
      </p:sp>
      <p:pic>
        <p:nvPicPr>
          <p:cNvPr id="4" name="Google Shape;166;p8" descr="Mapped magnetic survey of Weyandt farm with a key showing positive magnetic anomalies in green and negative magnetic anomalies in red. The trackline where data was collected is a series of zig-zags with intersecting lines to cover the eastern portion of the farm.">
            <a:extLst>
              <a:ext uri="{FF2B5EF4-FFF2-40B4-BE49-F238E27FC236}">
                <a16:creationId xmlns:a16="http://schemas.microsoft.com/office/drawing/2014/main" id="{FBB6858F-32C6-7807-FE7A-09C7BD63620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1218303"/>
            <a:ext cx="5755341" cy="4421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5024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BCEC7-994C-6B14-20EA-23A3EA525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2DC08-AAAC-7D36-AEE9-94A11CB2D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4866861" cy="4724766"/>
          </a:xfrm>
        </p:spPr>
        <p:txBody>
          <a:bodyPr/>
          <a:lstStyle/>
          <a:p>
            <a:r>
              <a:rPr lang="en-US" dirty="0"/>
              <a:t>The color of the line at right indicates the strength of the total field</a:t>
            </a:r>
          </a:p>
          <a:p>
            <a:r>
              <a:rPr lang="en-US" dirty="0"/>
              <a:t>On the following slides, we will zoom into two subsections as noted on the right—north and south—to view more data detail</a:t>
            </a:r>
          </a:p>
        </p:txBody>
      </p:sp>
      <p:pic>
        <p:nvPicPr>
          <p:cNvPr id="14" name="Picture 13" descr="The magnetic survey of Weyandt farm is subdivided into north and south section with labels and wite boxes around the trackline in those areas.">
            <a:extLst>
              <a:ext uri="{FF2B5EF4-FFF2-40B4-BE49-F238E27FC236}">
                <a16:creationId xmlns:a16="http://schemas.microsoft.com/office/drawing/2014/main" id="{DC1EA235-302C-3B31-3BD0-C447DE1A6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87228"/>
            <a:ext cx="55626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8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64FC5-3AAF-4DC8-0C0C-228B00D99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B676-1977-2EF8-A27A-D5FD71515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 zone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44CD9-61E4-6A01-9631-F0AA84588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4866861" cy="4724766"/>
          </a:xfrm>
        </p:spPr>
        <p:txBody>
          <a:bodyPr/>
          <a:lstStyle/>
          <a:p>
            <a:r>
              <a:rPr lang="en-US" dirty="0"/>
              <a:t>In this part of the survey, we see yellow is the “background” field strength, and red and green are negative and positive anomalies</a:t>
            </a:r>
          </a:p>
          <a:p>
            <a:r>
              <a:rPr lang="en-US" dirty="0"/>
              <a:t>What spatial patterns do you see in the anomalies?</a:t>
            </a:r>
          </a:p>
        </p:txBody>
      </p:sp>
      <p:pic>
        <p:nvPicPr>
          <p:cNvPr id="9" name="Google Shape;184;p10" descr="A zoomed in view of the north subset of the magnetic survey shows mostly yellow-colored total field data with patched of red and green that form a linear feature across the survey.">
            <a:extLst>
              <a:ext uri="{FF2B5EF4-FFF2-40B4-BE49-F238E27FC236}">
                <a16:creationId xmlns:a16="http://schemas.microsoft.com/office/drawing/2014/main" id="{641873D0-A57B-1BC4-A154-2279D4815D2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1191408"/>
            <a:ext cx="5572462" cy="4475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726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9873B-1E9C-2871-6870-4D13B56B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85D00-12E0-6B5A-F782-F13F6DD2A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 zone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6CC66-72F1-CC96-4D75-03CD33A0D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4866861" cy="4724766"/>
          </a:xfrm>
        </p:spPr>
        <p:txBody>
          <a:bodyPr/>
          <a:lstStyle/>
          <a:p>
            <a:r>
              <a:rPr lang="en-US" dirty="0"/>
              <a:t>Do you see anomalies in this part of the survey?</a:t>
            </a:r>
          </a:p>
          <a:p>
            <a:r>
              <a:rPr lang="en-US" dirty="0"/>
              <a:t>What might they be caused by?</a:t>
            </a:r>
          </a:p>
        </p:txBody>
      </p:sp>
      <p:pic>
        <p:nvPicPr>
          <p:cNvPr id="4" name="Google Shape;191;p11" descr="The southern subset of the magnetics survey shows predominantly yellow-colored total field observations with some areas of positive anomalies to the east.">
            <a:extLst>
              <a:ext uri="{FF2B5EF4-FFF2-40B4-BE49-F238E27FC236}">
                <a16:creationId xmlns:a16="http://schemas.microsoft.com/office/drawing/2014/main" id="{51D5AA7A-7662-2460-FE74-E7CE24F2B2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97796" y="1157630"/>
            <a:ext cx="4456004" cy="454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796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48F2A-A735-EE68-EA40-8A0A2ADC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82E44-8198-7634-68EA-0ABF55721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Analysis tasks</a:t>
            </a:r>
          </a:p>
        </p:txBody>
      </p:sp>
    </p:spTree>
    <p:extLst>
      <p:ext uri="{BB962C8B-B14F-4D97-AF65-F5344CB8AC3E}">
        <p14:creationId xmlns:p14="http://schemas.microsoft.com/office/powerpoint/2010/main" val="856945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E60A-A4E0-5FD7-E1C2-CCE683931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2553F-44BF-25FF-D5D8-30146F480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Lines for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12482-154E-AD85-8772-524305DC6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66" y="1310911"/>
            <a:ext cx="4866861" cy="4724766"/>
          </a:xfrm>
        </p:spPr>
        <p:txBody>
          <a:bodyPr/>
          <a:lstStyle/>
          <a:p>
            <a:r>
              <a:rPr lang="en-US" dirty="0"/>
              <a:t>On the lab worksheet, you will take this map view of the dataset and identify the locations of suspected piping runs</a:t>
            </a:r>
          </a:p>
          <a:p>
            <a:r>
              <a:rPr lang="en-US" dirty="0"/>
              <a:t>You have also been provided with the numerical data for a portion of this; plot both examples and analyze any the magnetic anomalies you see</a:t>
            </a:r>
          </a:p>
        </p:txBody>
      </p:sp>
      <p:pic>
        <p:nvPicPr>
          <p:cNvPr id="14" name="Picture 13" descr="The north and south subsets of the Weyandt farm magnetics data are depicted with small rectangles and arrows indicating the specific line from each that will be analyzed by students.">
            <a:extLst>
              <a:ext uri="{FF2B5EF4-FFF2-40B4-BE49-F238E27FC236}">
                <a16:creationId xmlns:a16="http://schemas.microsoft.com/office/drawing/2014/main" id="{618BC044-0CC1-2DE5-12D8-30F425CD4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88" y="676176"/>
            <a:ext cx="5467081" cy="511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58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8171F-63D8-23AD-9841-818AB8680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EBEA8-08B6-1533-193D-6F3B1AFD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Making interpretations</a:t>
            </a:r>
          </a:p>
        </p:txBody>
      </p:sp>
    </p:spTree>
    <p:extLst>
      <p:ext uri="{BB962C8B-B14F-4D97-AF65-F5344CB8AC3E}">
        <p14:creationId xmlns:p14="http://schemas.microsoft.com/office/powerpoint/2010/main" val="2161345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33CF1-D4AE-9612-59C2-16BB38EE5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70E3A-8399-98F4-FD89-7BD34AE9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18D72-3AB5-9709-F89E-97BD3325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10515600" cy="4724766"/>
          </a:xfrm>
        </p:spPr>
        <p:txBody>
          <a:bodyPr/>
          <a:lstStyle/>
          <a:p>
            <a:r>
              <a:rPr lang="en-US" dirty="0"/>
              <a:t>Do you see any patterns in the mapped data or in the data you plotted?</a:t>
            </a:r>
          </a:p>
          <a:p>
            <a:r>
              <a:rPr lang="en-US" dirty="0"/>
              <a:t>Where is the piping run most likely located?</a:t>
            </a:r>
          </a:p>
          <a:p>
            <a:r>
              <a:rPr lang="en-US" dirty="0"/>
              <a:t>How could you explain magnetic anomalies in the data not associated with piping runs?</a:t>
            </a:r>
          </a:p>
          <a:p>
            <a:r>
              <a:rPr lang="en-US" dirty="0"/>
              <a:t>How do the two lines you analyzed compare with one another?</a:t>
            </a:r>
          </a:p>
        </p:txBody>
      </p:sp>
    </p:spTree>
    <p:extLst>
      <p:ext uri="{BB962C8B-B14F-4D97-AF65-F5344CB8AC3E}">
        <p14:creationId xmlns:p14="http://schemas.microsoft.com/office/powerpoint/2010/main" val="89225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CBC6A-BBB8-F3D1-CA11-A5E85452A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3F922-0629-0E02-B71C-6A1EB0714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Description of problem</a:t>
            </a:r>
          </a:p>
          <a:p>
            <a:r>
              <a:rPr lang="en-US" dirty="0"/>
              <a:t>Site summary</a:t>
            </a:r>
          </a:p>
          <a:p>
            <a:r>
              <a:rPr lang="en-US" dirty="0"/>
              <a:t>Instrumentation and measurement</a:t>
            </a:r>
          </a:p>
          <a:p>
            <a:r>
              <a:rPr lang="en-US" dirty="0"/>
              <a:t>Dataset overview</a:t>
            </a:r>
          </a:p>
          <a:p>
            <a:r>
              <a:rPr lang="en-US" dirty="0"/>
              <a:t>Analysis tasks</a:t>
            </a:r>
          </a:p>
          <a:p>
            <a:r>
              <a:rPr lang="en-US" dirty="0"/>
              <a:t>Making interpretations</a:t>
            </a:r>
          </a:p>
        </p:txBody>
      </p:sp>
      <p:sp>
        <p:nvSpPr>
          <p:cNvPr id="4" name="Google Shape;101;p2">
            <a:extLst>
              <a:ext uri="{FF2B5EF4-FFF2-40B4-BE49-F238E27FC236}">
                <a16:creationId xmlns:a16="http://schemas.microsoft.com/office/drawing/2014/main" id="{91E6A3C6-A24C-7DED-D178-C14506EC9EA0}"/>
              </a:ext>
            </a:extLst>
          </p:cNvPr>
          <p:cNvSpPr txBox="1"/>
          <p:nvPr/>
        </p:nvSpPr>
        <p:spPr>
          <a:xfrm>
            <a:off x="838200" y="5508770"/>
            <a:ext cx="106495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Thanks to Dr. Greg Mount for collecting and supplying the dataset and to J</a:t>
            </a:r>
            <a:r>
              <a: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ohn Weyandt for permission to use it.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02;p2" descr="Photograph of a blue and orange gas pipeline marker post standing in a dry, leaf-covered area with brown vegetation. Marker displays black text warning against digging, contact phone numbers, and a no-dig symbol, indicating underground gas pipeline location for safety.">
            <a:extLst>
              <a:ext uri="{FF2B5EF4-FFF2-40B4-BE49-F238E27FC236}">
                <a16:creationId xmlns:a16="http://schemas.microsoft.com/office/drawing/2014/main" id="{9B222CFC-564B-5911-D428-583A565DC7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305843">
            <a:off x="7725185" y="634467"/>
            <a:ext cx="2888152" cy="443107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5367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C4EA0-7301-9901-1AD6-0EB333421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91877-DE4C-37C1-9AD3-FCC6A12E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Description of problem</a:t>
            </a:r>
          </a:p>
        </p:txBody>
      </p:sp>
    </p:spTree>
    <p:extLst>
      <p:ext uri="{BB962C8B-B14F-4D97-AF65-F5344CB8AC3E}">
        <p14:creationId xmlns:p14="http://schemas.microsoft.com/office/powerpoint/2010/main" val="2997206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61A86-013F-0D48-868A-08F5FD8A48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“Lost”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1B95-822B-6386-3567-504B0052C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5652435" cy="4724766"/>
          </a:xfrm>
        </p:spPr>
        <p:txBody>
          <a:bodyPr>
            <a:normAutofit/>
          </a:bodyPr>
          <a:lstStyle/>
          <a:p>
            <a:r>
              <a:rPr lang="en-US" sz="2400" dirty="0"/>
              <a:t>Decades of oil and gas drilling have left in thousands of wells and piping runs in Indiana County, Pennsylvania</a:t>
            </a:r>
          </a:p>
          <a:p>
            <a:r>
              <a:rPr lang="en-US" sz="2400" dirty="0"/>
              <a:t>Landowners need to know where it is safe to dig</a:t>
            </a:r>
          </a:p>
          <a:p>
            <a:r>
              <a:rPr lang="en-US" sz="2400" dirty="0"/>
              <a:t>Well and pipe locations can guide remediation</a:t>
            </a:r>
          </a:p>
          <a:p>
            <a:r>
              <a:rPr lang="en-US" sz="2400" dirty="0"/>
              <a:t>Well locations are often recorded (yellow dots on far-right image)</a:t>
            </a:r>
          </a:p>
          <a:p>
            <a:r>
              <a:rPr lang="en-US" sz="2400" dirty="0"/>
              <a:t>Buried piping runs can be more difficult to locate</a:t>
            </a:r>
          </a:p>
        </p:txBody>
      </p:sp>
      <p:pic>
        <p:nvPicPr>
          <p:cNvPr id="4" name="Google Shape;108;p3" descr="Faded green and brown equipment sit on and attached to the ground in a clearing of a wooded area.">
            <a:extLst>
              <a:ext uri="{FF2B5EF4-FFF2-40B4-BE49-F238E27FC236}">
                <a16:creationId xmlns:a16="http://schemas.microsoft.com/office/drawing/2014/main" id="{8A930E3F-EB52-E4E2-183D-27FC4E6BD89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21216265">
            <a:off x="7540367" y="481902"/>
            <a:ext cx="2038591" cy="1536816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30196"/>
              </a:srgbClr>
            </a:outerShdw>
          </a:effectLst>
        </p:spPr>
      </p:pic>
      <p:sp>
        <p:nvSpPr>
          <p:cNvPr id="9" name="Google Shape;115;p3">
            <a:extLst>
              <a:ext uri="{FF2B5EF4-FFF2-40B4-BE49-F238E27FC236}">
                <a16:creationId xmlns:a16="http://schemas.microsoft.com/office/drawing/2014/main" id="{203E9CF6-5CE9-AA25-8C94-FDE136D14F1D}"/>
              </a:ext>
            </a:extLst>
          </p:cNvPr>
          <p:cNvSpPr txBox="1"/>
          <p:nvPr/>
        </p:nvSpPr>
        <p:spPr>
          <a:xfrm>
            <a:off x="9785556" y="171760"/>
            <a:ext cx="21630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Example old storage and piping equipment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 descr="A map of Indiana County with well locations is enlarged, showing that wells nearly cover the state. An arrow points to its location of a map of counties in Pennsylvania.">
            <a:extLst>
              <a:ext uri="{FF2B5EF4-FFF2-40B4-BE49-F238E27FC236}">
                <a16:creationId xmlns:a16="http://schemas.microsoft.com/office/drawing/2014/main" id="{BE2E0633-A995-A025-16DC-39C9764DF3D1}"/>
              </a:ext>
            </a:extLst>
          </p:cNvPr>
          <p:cNvGrpSpPr/>
          <p:nvPr/>
        </p:nvGrpSpPr>
        <p:grpSpPr>
          <a:xfrm>
            <a:off x="7070502" y="1794055"/>
            <a:ext cx="4740543" cy="4125711"/>
            <a:chOff x="6691746" y="1705842"/>
            <a:chExt cx="5080176" cy="4421295"/>
          </a:xfrm>
        </p:grpSpPr>
        <p:pic>
          <p:nvPicPr>
            <p:cNvPr id="6" name="Google Shape;111;p3" descr="Map of Indiana County in Pennsylvania with tiny yellow dots nearly covering the surface of the map, indicating the prevalence of wells in the area.">
              <a:extLst>
                <a:ext uri="{FF2B5EF4-FFF2-40B4-BE49-F238E27FC236}">
                  <a16:creationId xmlns:a16="http://schemas.microsoft.com/office/drawing/2014/main" id="{CFA11016-3157-2B39-95C5-D04FD6168C6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63120" y="1705842"/>
              <a:ext cx="2708802" cy="24406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 descr="Outline map of Pennsylvania counties with each county labeled. Indiana County is highlighted with a red border, emphasizing its location in the western part of the state.">
              <a:extLst>
                <a:ext uri="{FF2B5EF4-FFF2-40B4-BE49-F238E27FC236}">
                  <a16:creationId xmlns:a16="http://schemas.microsoft.com/office/drawing/2014/main" id="{CD057407-BB52-5E89-CB0F-262A95302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1746" y="3838949"/>
              <a:ext cx="3607602" cy="2288188"/>
            </a:xfrm>
            <a:prstGeom prst="rect">
              <a:avLst/>
            </a:prstGeom>
          </p:spPr>
        </p:pic>
        <p:sp>
          <p:nvSpPr>
            <p:cNvPr id="14" name="Down Arrow 13" descr="Arrow pointing from zoomed in map of Indiana County to its location within Pennsylvania.">
              <a:extLst>
                <a:ext uri="{FF2B5EF4-FFF2-40B4-BE49-F238E27FC236}">
                  <a16:creationId xmlns:a16="http://schemas.microsoft.com/office/drawing/2014/main" id="{7BDE04A5-FA27-5190-3571-BBBEC2028752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 rot="3810305">
              <a:off x="8858324" y="3159183"/>
              <a:ext cx="360210" cy="2684197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Google Shape;114;p3">
            <a:extLst>
              <a:ext uri="{FF2B5EF4-FFF2-40B4-BE49-F238E27FC236}">
                <a16:creationId xmlns:a16="http://schemas.microsoft.com/office/drawing/2014/main" id="{D0337FCA-32CE-5BE2-EB89-F71D70874AC8}"/>
              </a:ext>
            </a:extLst>
          </p:cNvPr>
          <p:cNvSpPr txBox="1"/>
          <p:nvPr/>
        </p:nvSpPr>
        <p:spPr>
          <a:xfrm>
            <a:off x="8312859" y="2594371"/>
            <a:ext cx="17231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Wells in Indiana County, PA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419876-CB27-F0F5-4038-E516B76F3473}"/>
              </a:ext>
            </a:extLst>
          </p:cNvPr>
          <p:cNvSpPr txBox="1"/>
          <p:nvPr/>
        </p:nvSpPr>
        <p:spPr>
          <a:xfrm>
            <a:off x="7051305" y="5786259"/>
            <a:ext cx="2975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Map source: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www.pa.gov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97145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C72B0-93A9-AF8B-13A4-9A20CDA48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pipes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88C66-01BB-F3E1-5010-9D88311AB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4884174" cy="4724766"/>
          </a:xfrm>
        </p:spPr>
        <p:txBody>
          <a:bodyPr/>
          <a:lstStyle/>
          <a:p>
            <a:r>
              <a:rPr lang="en-US" dirty="0"/>
              <a:t>Some pipes are found on the ground surface, as shown at right</a:t>
            </a:r>
          </a:p>
          <a:p>
            <a:r>
              <a:rPr lang="en-US" dirty="0"/>
              <a:t>Many times, pipes are buried and pose a bigger risk if they are leaking or someone hits them when digging</a:t>
            </a:r>
          </a:p>
          <a:p>
            <a:r>
              <a:rPr lang="en-US" dirty="0"/>
              <a:t>Fortunately, most of these pipes are ferrous (iron) and cause a magnetic anomaly</a:t>
            </a:r>
          </a:p>
        </p:txBody>
      </p:sp>
      <p:pic>
        <p:nvPicPr>
          <p:cNvPr id="4" name="Google Shape;122;p4" descr="Three side-by side images show different piping runs. Two piping runs sit atop the ground in forested areas while a third is buried a few feet underground and only becomes exposed across a creek where the soil has eroded away.">
            <a:extLst>
              <a:ext uri="{FF2B5EF4-FFF2-40B4-BE49-F238E27FC236}">
                <a16:creationId xmlns:a16="http://schemas.microsoft.com/office/drawing/2014/main" id="{EBB6789C-128F-686E-2769-B7287F077C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2374" y="2005781"/>
            <a:ext cx="6118715" cy="2575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12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E94DB-8309-9942-8ED0-C021EC2C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Instrumentation and measurement</a:t>
            </a:r>
          </a:p>
        </p:txBody>
      </p:sp>
    </p:spTree>
    <p:extLst>
      <p:ext uri="{BB962C8B-B14F-4D97-AF65-F5344CB8AC3E}">
        <p14:creationId xmlns:p14="http://schemas.microsoft.com/office/powerpoint/2010/main" val="1182304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F2D3A-EDF0-4639-CF90-4F738D2D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64EB-BF4D-2DBD-73EC-922023ABB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10911"/>
            <a:ext cx="7273413" cy="4724766"/>
          </a:xfrm>
        </p:spPr>
        <p:txBody>
          <a:bodyPr>
            <a:normAutofit/>
          </a:bodyPr>
          <a:lstStyle/>
          <a:p>
            <a:r>
              <a:rPr lang="en-US" dirty="0"/>
              <a:t>A magnetometer is used to measure the total field strength of Earth’s magnetic field at points along the ground</a:t>
            </a:r>
          </a:p>
          <a:p>
            <a:r>
              <a:rPr lang="en-US" dirty="0"/>
              <a:t>At right, a person is shown wearing a backpack magnetometer. The operator traverses the landscape and the magnetometer automatically records a datapoint every second. GPS is used to record the geographic position.</a:t>
            </a:r>
          </a:p>
        </p:txBody>
      </p:sp>
      <p:pic>
        <p:nvPicPr>
          <p:cNvPr id="7" name="Picture 6" descr="Photograph of a man wearing a Geometrics 859AP backpack-mounted device with labeled components, including a GPS unit labeled in a purple circle and a magnetometer labeled in a red circle. ">
            <a:extLst>
              <a:ext uri="{FF2B5EF4-FFF2-40B4-BE49-F238E27FC236}">
                <a16:creationId xmlns:a16="http://schemas.microsoft.com/office/drawing/2014/main" id="{11D70C10-92E0-E789-F0D6-C248F625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184" y="714377"/>
            <a:ext cx="2654300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13FA-13CA-9CEC-1741-0B981E3D5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Surveying with a magnetometer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7EBE2-886F-1419-1811-EC1D56FDF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911"/>
            <a:ext cx="6123039" cy="4724766"/>
          </a:xfrm>
        </p:spPr>
        <p:txBody>
          <a:bodyPr/>
          <a:lstStyle/>
          <a:p>
            <a:r>
              <a:rPr lang="en-US" dirty="0"/>
              <a:t>Often the operator will follow a grid or S-shaped pattern to create a map of the magnetic total field</a:t>
            </a:r>
          </a:p>
          <a:p>
            <a:r>
              <a:rPr lang="en-US" dirty="0"/>
              <a:t>Although ferrous (iron) objects are not magnetic themselves, they interact with Earth’s magnetic field to cause deflections in the measured total field</a:t>
            </a:r>
          </a:p>
        </p:txBody>
      </p:sp>
      <p:pic>
        <p:nvPicPr>
          <p:cNvPr id="7" name="Picture 6" descr="A surveyor stands in a field, poised to collect magnetics data. A digitally drawn overlay shows the path the surveyor will take, which snakes in an S-shaped pattern back and forth across the field.">
            <a:extLst>
              <a:ext uri="{FF2B5EF4-FFF2-40B4-BE49-F238E27FC236}">
                <a16:creationId xmlns:a16="http://schemas.microsoft.com/office/drawing/2014/main" id="{0DFAF8A5-3AE6-234D-2997-154D0DE86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835" y="1501689"/>
            <a:ext cx="3978965" cy="385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5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E9CB1-54F2-9BD9-0548-A0939521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3568A-C838-4B29-E831-FE4253DD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867"/>
            <a:ext cx="10515600" cy="122060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Site summary</a:t>
            </a:r>
          </a:p>
        </p:txBody>
      </p:sp>
    </p:spTree>
    <p:extLst>
      <p:ext uri="{BB962C8B-B14F-4D97-AF65-F5344CB8AC3E}">
        <p14:creationId xmlns:p14="http://schemas.microsoft.com/office/powerpoint/2010/main" val="3645652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4050</TotalTime>
  <Words>607</Words>
  <Application>Microsoft Macintosh PowerPoint</Application>
  <PresentationFormat>Widescreen</PresentationFormat>
  <Paragraphs>62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Gravity and Magnetism Unit 3: Part 2 Magnetic Surveying to Locate Pipes</vt:lpstr>
      <vt:lpstr>Outline</vt:lpstr>
      <vt:lpstr>Description of problem</vt:lpstr>
      <vt:lpstr>Problem: “Lost” infrastructure</vt:lpstr>
      <vt:lpstr>Locating pipes</vt:lpstr>
      <vt:lpstr>Instrumentation and measurement</vt:lpstr>
      <vt:lpstr>Magnetometer</vt:lpstr>
      <vt:lpstr>Surveying with a magnetometer</vt:lpstr>
      <vt:lpstr>Site summary</vt:lpstr>
      <vt:lpstr>Weyandt farm</vt:lpstr>
      <vt:lpstr>Dataset overview</vt:lpstr>
      <vt:lpstr>Magnetics survey of Weyandt farm</vt:lpstr>
      <vt:lpstr>Zones</vt:lpstr>
      <vt:lpstr>North zone overview</vt:lpstr>
      <vt:lpstr>South zone overview</vt:lpstr>
      <vt:lpstr>Analysis tasks</vt:lpstr>
      <vt:lpstr>Lines for analysis</vt:lpstr>
      <vt:lpstr>Making interpretations</vt:lpstr>
      <vt:lpstr>Questions for interpretation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Seismic Refraction Module</dc:title>
  <dc:creator>reviewer</dc:creator>
  <cp:lastModifiedBy>Gabrielle Troia</cp:lastModifiedBy>
  <cp:revision>144</cp:revision>
  <cp:lastPrinted>2020-01-31T15:56:57Z</cp:lastPrinted>
  <dcterms:created xsi:type="dcterms:W3CDTF">2020-01-19T20:26:21Z</dcterms:created>
  <dcterms:modified xsi:type="dcterms:W3CDTF">2026-07-14T12:51:25Z</dcterms:modified>
</cp:coreProperties>
</file>