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62"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80" r:id="rId18"/>
    <p:sldId id="278" r:id="rId19"/>
    <p:sldId id="27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3F12"/>
    <a:srgbClr val="3066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71"/>
    <p:restoredTop sz="82387"/>
  </p:normalViewPr>
  <p:slideViewPr>
    <p:cSldViewPr snapToGrid="0" snapToObjects="1">
      <p:cViewPr>
        <p:scale>
          <a:sx n="58" d="100"/>
          <a:sy n="58" d="100"/>
        </p:scale>
        <p:origin x="1328" y="132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31808D-A5B3-4640-BC9B-F826276792BF}" type="datetimeFigureOut">
              <a:rPr lang="en-US" smtClean="0"/>
              <a:t>7/13/26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12D403-9553-A443-B64C-75FCCC974B5B}" type="slidenum">
              <a:rPr lang="en-US" smtClean="0"/>
              <a:t>‹#›</a:t>
            </a:fld>
            <a:endParaRPr lang="en-US" dirty="0"/>
          </a:p>
        </p:txBody>
      </p:sp>
    </p:spTree>
    <p:extLst>
      <p:ext uri="{BB962C8B-B14F-4D97-AF65-F5344CB8AC3E}">
        <p14:creationId xmlns:p14="http://schemas.microsoft.com/office/powerpoint/2010/main" val="1625557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ater.usgs.gov/ogw/pubs/fs00165/"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Link to USGS Land Subsidence Fact Sheet: </a:t>
            </a:r>
            <a:r>
              <a:rPr lang="en-US" sz="1100" u="sng" dirty="0">
                <a:solidFill>
                  <a:schemeClr val="hlink"/>
                </a:solidFill>
                <a:latin typeface="Arial"/>
                <a:ea typeface="Arial"/>
                <a:cs typeface="Arial"/>
                <a:sym typeface="Arial"/>
                <a:hlinkClick r:id="rId3"/>
              </a:rPr>
              <a:t>https://water.usgs.gov/ogw/pubs/fs00165/</a:t>
            </a:r>
            <a:endParaRPr lang="en-US" dirty="0"/>
          </a:p>
        </p:txBody>
      </p:sp>
      <p:sp>
        <p:nvSpPr>
          <p:cNvPr id="4" name="Slide Number Placeholder 3"/>
          <p:cNvSpPr>
            <a:spLocks noGrp="1"/>
          </p:cNvSpPr>
          <p:nvPr>
            <p:ph type="sldNum" sz="quarter" idx="5"/>
          </p:nvPr>
        </p:nvSpPr>
        <p:spPr/>
        <p:txBody>
          <a:bodyPr/>
          <a:lstStyle/>
          <a:p>
            <a:fld id="{1512D403-9553-A443-B64C-75FCCC974B5B}" type="slidenum">
              <a:rPr lang="en-US" smtClean="0"/>
              <a:t>5</a:t>
            </a:fld>
            <a:endParaRPr lang="en-US" dirty="0"/>
          </a:p>
        </p:txBody>
      </p:sp>
    </p:spTree>
    <p:extLst>
      <p:ext uri="{BB962C8B-B14F-4D97-AF65-F5344CB8AC3E}">
        <p14:creationId xmlns:p14="http://schemas.microsoft.com/office/powerpoint/2010/main" val="4277067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12D403-9553-A443-B64C-75FCCC974B5B}" type="slidenum">
              <a:rPr lang="en-US" smtClean="0"/>
              <a:t>8</a:t>
            </a:fld>
            <a:endParaRPr lang="en-US" dirty="0"/>
          </a:p>
        </p:txBody>
      </p:sp>
    </p:spTree>
    <p:extLst>
      <p:ext uri="{BB962C8B-B14F-4D97-AF65-F5344CB8AC3E}">
        <p14:creationId xmlns:p14="http://schemas.microsoft.com/office/powerpoint/2010/main" val="608427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E09C3-10D5-BF4D-AFDB-535FEBF22B44}"/>
              </a:ext>
            </a:extLst>
          </p:cNvPr>
          <p:cNvSpPr>
            <a:spLocks noGrp="1"/>
          </p:cNvSpPr>
          <p:nvPr>
            <p:ph type="ctrTitle"/>
          </p:nvPr>
        </p:nvSpPr>
        <p:spPr>
          <a:xfrm>
            <a:off x="1524000" y="1122363"/>
            <a:ext cx="9144000" cy="2387600"/>
          </a:xfrm>
        </p:spPr>
        <p:txBody>
          <a:bodyPr anchor="b">
            <a:normAutofit/>
          </a:bodyPr>
          <a:lstStyle>
            <a:lvl1pPr algn="ctr">
              <a:defRPr sz="48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2FC7A3A-A787-B643-8D77-650C1276489F}"/>
              </a:ext>
            </a:extLst>
          </p:cNvPr>
          <p:cNvSpPr>
            <a:spLocks noGrp="1"/>
          </p:cNvSpPr>
          <p:nvPr>
            <p:ph type="subTitle" idx="1"/>
          </p:nvPr>
        </p:nvSpPr>
        <p:spPr>
          <a:xfrm>
            <a:off x="1524000" y="3602038"/>
            <a:ext cx="9144000" cy="1655762"/>
          </a:xfrm>
        </p:spPr>
        <p:txBody>
          <a:bodyPr/>
          <a:lstStyle>
            <a:lvl1pPr marL="0" indent="0" algn="ctr">
              <a:buNone/>
              <a:defRPr sz="2400">
                <a:solidFill>
                  <a:schemeClr val="tx1">
                    <a:lumMod val="65000"/>
                    <a:lumOff val="35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a:extLst>
              <a:ext uri="{FF2B5EF4-FFF2-40B4-BE49-F238E27FC236}">
                <a16:creationId xmlns:a16="http://schemas.microsoft.com/office/drawing/2014/main" id="{3580CBC6-EC94-4CE1-4372-A498BD6426C9}"/>
              </a:ext>
            </a:extLst>
          </p:cNvPr>
          <p:cNvPicPr>
            <a:picLocks noChangeAspect="1"/>
          </p:cNvPicPr>
          <p:nvPr userDrawn="1"/>
        </p:nvPicPr>
        <p:blipFill>
          <a:blip r:embed="rId2"/>
          <a:srcRect r="33333"/>
          <a:stretch/>
        </p:blipFill>
        <p:spPr>
          <a:xfrm>
            <a:off x="-2" y="0"/>
            <a:ext cx="12207240" cy="976579"/>
          </a:xfrm>
          <a:prstGeom prst="rect">
            <a:avLst/>
          </a:prstGeom>
        </p:spPr>
      </p:pic>
      <p:pic>
        <p:nvPicPr>
          <p:cNvPr id="9" name="Picture 8" descr="A black and white logo&#10;&#10;AI-generated content may be incorrect.">
            <a:extLst>
              <a:ext uri="{FF2B5EF4-FFF2-40B4-BE49-F238E27FC236}">
                <a16:creationId xmlns:a16="http://schemas.microsoft.com/office/drawing/2014/main" id="{4DA4F4DD-6537-1795-FFDF-B0B7478C033E}"/>
              </a:ext>
            </a:extLst>
          </p:cNvPr>
          <p:cNvPicPr>
            <a:picLocks noChangeAspect="1"/>
          </p:cNvPicPr>
          <p:nvPr userDrawn="1"/>
        </p:nvPicPr>
        <p:blipFill>
          <a:blip r:embed="rId3"/>
          <a:stretch>
            <a:fillRect/>
          </a:stretch>
        </p:blipFill>
        <p:spPr>
          <a:xfrm>
            <a:off x="11356565" y="100441"/>
            <a:ext cx="677723" cy="197669"/>
          </a:xfrm>
          <a:prstGeom prst="rect">
            <a:avLst/>
          </a:prstGeom>
        </p:spPr>
      </p:pic>
      <p:sp>
        <p:nvSpPr>
          <p:cNvPr id="12" name="TextBox 11">
            <a:extLst>
              <a:ext uri="{FF2B5EF4-FFF2-40B4-BE49-F238E27FC236}">
                <a16:creationId xmlns:a16="http://schemas.microsoft.com/office/drawing/2014/main" id="{0EB4928A-6704-F894-8E22-723D81D6C873}"/>
              </a:ext>
            </a:extLst>
          </p:cNvPr>
          <p:cNvSpPr txBox="1"/>
          <p:nvPr userDrawn="1"/>
        </p:nvSpPr>
        <p:spPr>
          <a:xfrm>
            <a:off x="2348002" y="6429791"/>
            <a:ext cx="961568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mn-lt"/>
              </a:rPr>
              <a:t>This work has been supported by multiple U.S. National Science Foundation grants and facility awards</a:t>
            </a:r>
            <a:r>
              <a:rPr lang="cs-CZ" sz="1200" dirty="0">
                <a:solidFill>
                  <a:prstClr val="black"/>
                </a:solidFill>
                <a:latin typeface="+mn-lt"/>
              </a:rPr>
              <a:t>.		</a:t>
            </a:r>
            <a:r>
              <a:rPr lang="en-US" sz="1200" dirty="0"/>
              <a:t>Questions: </a:t>
            </a:r>
            <a:r>
              <a:rPr lang="en-US" sz="1200" u="sng" dirty="0"/>
              <a:t>education@earthscope.org</a:t>
            </a:r>
            <a:endParaRPr lang="en-US" sz="1200" u="none" dirty="0"/>
          </a:p>
        </p:txBody>
      </p:sp>
      <p:pic>
        <p:nvPicPr>
          <p:cNvPr id="5" name="Picture 4">
            <a:extLst>
              <a:ext uri="{FF2B5EF4-FFF2-40B4-BE49-F238E27FC236}">
                <a16:creationId xmlns:a16="http://schemas.microsoft.com/office/drawing/2014/main" id="{EB7BEDF1-F18E-5F8F-F5DB-78B8765FCC21}"/>
              </a:ext>
            </a:extLst>
          </p:cNvPr>
          <p:cNvPicPr>
            <a:picLocks noChangeAspect="1"/>
          </p:cNvPicPr>
          <p:nvPr userDrawn="1"/>
        </p:nvPicPr>
        <p:blipFill>
          <a:blip r:embed="rId4"/>
          <a:stretch>
            <a:fillRect/>
          </a:stretch>
        </p:blipFill>
        <p:spPr>
          <a:xfrm>
            <a:off x="248860" y="6152940"/>
            <a:ext cx="1948437" cy="553850"/>
          </a:xfrm>
          <a:prstGeom prst="rect">
            <a:avLst/>
          </a:prstGeom>
        </p:spPr>
      </p:pic>
    </p:spTree>
    <p:extLst>
      <p:ext uri="{BB962C8B-B14F-4D97-AF65-F5344CB8AC3E}">
        <p14:creationId xmlns:p14="http://schemas.microsoft.com/office/powerpoint/2010/main" val="2801910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DA54B-7312-0541-8311-787BD506C1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737224-3A40-FA4E-9BE7-5F84A7C604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CE2604E-A2DF-3AF4-9E18-CD5C8A45C877}"/>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5" name="Picture 4" descr="NSF_Logo sm.png">
            <a:extLst>
              <a:ext uri="{FF2B5EF4-FFF2-40B4-BE49-F238E27FC236}">
                <a16:creationId xmlns:a16="http://schemas.microsoft.com/office/drawing/2014/main" id="{45E6F932-AD2C-8D6B-EC21-BCDD8C6F7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6" name="Picture 5" descr="A black and white logo&#10;&#10;AI-generated content may be incorrect.">
            <a:extLst>
              <a:ext uri="{FF2B5EF4-FFF2-40B4-BE49-F238E27FC236}">
                <a16:creationId xmlns:a16="http://schemas.microsoft.com/office/drawing/2014/main" id="{4AFBF5A4-0363-44E1-E8D0-7EF168B0DB9F}"/>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2713847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9CED8E-5DCC-2D45-A6BD-A24F282443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719F4B-CFD2-D347-A766-C1754B0772C9}"/>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44FF6B1B-1918-2BB9-E115-A170F6840335}"/>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5" name="Picture 4" descr="NSF_Logo sm.png">
            <a:extLst>
              <a:ext uri="{FF2B5EF4-FFF2-40B4-BE49-F238E27FC236}">
                <a16:creationId xmlns:a16="http://schemas.microsoft.com/office/drawing/2014/main" id="{8E2D2ADD-2325-3872-FD91-E3C9C05033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6" name="Picture 5" descr="A black and white logo&#10;&#10;AI-generated content may be incorrect.">
            <a:extLst>
              <a:ext uri="{FF2B5EF4-FFF2-40B4-BE49-F238E27FC236}">
                <a16:creationId xmlns:a16="http://schemas.microsoft.com/office/drawing/2014/main" id="{C762DB42-BF28-C5D4-4295-B4648B03331A}"/>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2639177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799A-694D-474E-873B-5A522F5943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0398E9-1376-FE46-9B02-F565502645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AE6DD5CE-9E92-C93B-89DF-3AF14CF53DD0}"/>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360C892C-B6D2-6C7B-0E70-262989784F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9" name="Picture 8" descr="A black and white logo&#10;&#10;AI-generated content may be incorrect.">
            <a:extLst>
              <a:ext uri="{FF2B5EF4-FFF2-40B4-BE49-F238E27FC236}">
                <a16:creationId xmlns:a16="http://schemas.microsoft.com/office/drawing/2014/main" id="{69E973F2-86CE-10EF-8F1D-625774363C37}"/>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680295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F1AB4-F697-A949-8A62-14E87EDCCEFA}"/>
              </a:ext>
            </a:extLst>
          </p:cNvPr>
          <p:cNvSpPr>
            <a:spLocks noGrp="1"/>
          </p:cNvSpPr>
          <p:nvPr>
            <p:ph type="title"/>
          </p:nvPr>
        </p:nvSpPr>
        <p:spPr>
          <a:xfrm>
            <a:off x="831850" y="1709738"/>
            <a:ext cx="10515600" cy="2852737"/>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5337A88C-749B-BE43-818F-7B30C78BBD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7D7782EF-2656-248A-BC12-51184EE9DFD4}"/>
              </a:ext>
            </a:extLst>
          </p:cNvPr>
          <p:cNvPicPr>
            <a:picLocks noChangeAspect="1"/>
          </p:cNvPicPr>
          <p:nvPr userDrawn="1"/>
        </p:nvPicPr>
        <p:blipFill>
          <a:blip r:embed="rId2"/>
          <a:srcRect r="33333"/>
          <a:stretch/>
        </p:blipFill>
        <p:spPr>
          <a:xfrm>
            <a:off x="-2" y="0"/>
            <a:ext cx="12207240" cy="976579"/>
          </a:xfrm>
          <a:prstGeom prst="rect">
            <a:avLst/>
          </a:prstGeom>
        </p:spPr>
      </p:pic>
      <p:pic>
        <p:nvPicPr>
          <p:cNvPr id="5" name="Picture 4" descr="A black and white logo&#10;&#10;AI-generated content may be incorrect.">
            <a:extLst>
              <a:ext uri="{FF2B5EF4-FFF2-40B4-BE49-F238E27FC236}">
                <a16:creationId xmlns:a16="http://schemas.microsoft.com/office/drawing/2014/main" id="{D9E7B06E-2604-5EA8-7D36-FC8E807C65A4}"/>
              </a:ext>
            </a:extLst>
          </p:cNvPr>
          <p:cNvPicPr>
            <a:picLocks noChangeAspect="1"/>
          </p:cNvPicPr>
          <p:nvPr userDrawn="1"/>
        </p:nvPicPr>
        <p:blipFill>
          <a:blip r:embed="rId3"/>
          <a:stretch>
            <a:fillRect/>
          </a:stretch>
        </p:blipFill>
        <p:spPr>
          <a:xfrm>
            <a:off x="11356565" y="100441"/>
            <a:ext cx="677723" cy="197669"/>
          </a:xfrm>
          <a:prstGeom prst="rect">
            <a:avLst/>
          </a:prstGeom>
        </p:spPr>
      </p:pic>
    </p:spTree>
    <p:extLst>
      <p:ext uri="{BB962C8B-B14F-4D97-AF65-F5344CB8AC3E}">
        <p14:creationId xmlns:p14="http://schemas.microsoft.com/office/powerpoint/2010/main" val="3733720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F51DA-2C1E-5F4D-917A-82878988A9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531F6D-FD74-8048-9742-4B0454C8961F}"/>
              </a:ext>
            </a:extLst>
          </p:cNvPr>
          <p:cNvSpPr>
            <a:spLocks noGrp="1"/>
          </p:cNvSpPr>
          <p:nvPr>
            <p:ph sz="half" idx="1"/>
          </p:nvPr>
        </p:nvSpPr>
        <p:spPr>
          <a:xfrm>
            <a:off x="838200" y="1367553"/>
            <a:ext cx="5181600" cy="46852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7EE7B3-DF31-0445-BBBF-581BC40E4083}"/>
              </a:ext>
            </a:extLst>
          </p:cNvPr>
          <p:cNvSpPr>
            <a:spLocks noGrp="1"/>
          </p:cNvSpPr>
          <p:nvPr>
            <p:ph sz="half" idx="2"/>
          </p:nvPr>
        </p:nvSpPr>
        <p:spPr>
          <a:xfrm>
            <a:off x="6172200" y="1367553"/>
            <a:ext cx="5181600" cy="46852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457599C3-FFCA-DC9A-759F-3B8352EE6FF5}"/>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5F27531F-057D-257E-09E9-3DA36144D0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D9E92BC1-E4B7-64C1-C639-7AFA7F5159FF}"/>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3698257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56A1E-93A7-E84B-9FA2-A8FE713037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C153BD-4EF3-E740-BE4D-DB5D0DBC3F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DBFCF903-B877-B046-B4EF-EAFF954212DD}"/>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F162236-3E1D-4E49-B36C-1BCB69075A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37DF6B-B923-9845-86E7-A3DAEC7DBF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3B66C061-FFEE-7874-4ECE-E96CAEA14096}"/>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8" name="Picture 7" descr="NSF_Logo sm.png">
            <a:extLst>
              <a:ext uri="{FF2B5EF4-FFF2-40B4-BE49-F238E27FC236}">
                <a16:creationId xmlns:a16="http://schemas.microsoft.com/office/drawing/2014/main" id="{EB4BFD92-A0A9-541E-AD50-BE994BC1DA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9" name="Picture 8" descr="A black and white logo&#10;&#10;AI-generated content may be incorrect.">
            <a:extLst>
              <a:ext uri="{FF2B5EF4-FFF2-40B4-BE49-F238E27FC236}">
                <a16:creationId xmlns:a16="http://schemas.microsoft.com/office/drawing/2014/main" id="{73DDBDCE-D5D3-40E0-F92B-15708C1C3956}"/>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57571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71EEB-8461-DE47-A129-0CB1C777EDF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565A7043-E0BA-DD31-A221-2B26625C6483}"/>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4" name="Picture 3" descr="NSF_Logo sm.png">
            <a:extLst>
              <a:ext uri="{FF2B5EF4-FFF2-40B4-BE49-F238E27FC236}">
                <a16:creationId xmlns:a16="http://schemas.microsoft.com/office/drawing/2014/main" id="{E71F0987-D042-4746-B6B1-257E455A79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5" name="Picture 4" descr="A black and white logo&#10;&#10;AI-generated content may be incorrect.">
            <a:extLst>
              <a:ext uri="{FF2B5EF4-FFF2-40B4-BE49-F238E27FC236}">
                <a16:creationId xmlns:a16="http://schemas.microsoft.com/office/drawing/2014/main" id="{5A6390E0-2E50-AE75-AB74-8A59146C5B7F}"/>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877143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474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9010-29EC-4140-BEFE-483E19F56A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2DB8EB-2543-7349-B237-494A3F9E66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A7C52-B968-E547-8CD5-7ED74F10D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C2E68D35-FE77-4279-5F98-03062034E047}"/>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B958E0AF-66EB-629E-0193-D46A211086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A5B3327B-702A-3FE9-79A2-31DCE28594EC}"/>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445062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2601F-3563-C247-A093-17365DACB7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7548B9-920D-EF43-A4FB-B6FD94E6BE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B24C5FB-0C75-1B44-8090-9A36B2BAA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BFCCD5B3-1DF5-563D-30D5-545962BF6C6A}"/>
              </a:ext>
            </a:extLst>
          </p:cNvPr>
          <p:cNvPicPr>
            <a:picLocks noChangeAspect="1"/>
          </p:cNvPicPr>
          <p:nvPr userDrawn="1"/>
        </p:nvPicPr>
        <p:blipFill>
          <a:blip r:embed="rId2"/>
          <a:stretch>
            <a:fillRect/>
          </a:stretch>
        </p:blipFill>
        <p:spPr>
          <a:xfrm>
            <a:off x="0" y="6208310"/>
            <a:ext cx="12198096" cy="649690"/>
          </a:xfrm>
          <a:prstGeom prst="rect">
            <a:avLst/>
          </a:prstGeom>
        </p:spPr>
      </p:pic>
      <p:pic>
        <p:nvPicPr>
          <p:cNvPr id="6" name="Picture 5" descr="NSF_Logo sm.png">
            <a:extLst>
              <a:ext uri="{FF2B5EF4-FFF2-40B4-BE49-F238E27FC236}">
                <a16:creationId xmlns:a16="http://schemas.microsoft.com/office/drawing/2014/main" id="{3DCE62FA-712C-F357-63B3-1D46C005E8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72233" y="6270467"/>
            <a:ext cx="520196" cy="523317"/>
          </a:xfrm>
          <a:prstGeom prst="rect">
            <a:avLst/>
          </a:prstGeom>
        </p:spPr>
      </p:pic>
      <p:pic>
        <p:nvPicPr>
          <p:cNvPr id="7" name="Picture 6" descr="A black and white logo&#10;&#10;AI-generated content may be incorrect.">
            <a:extLst>
              <a:ext uri="{FF2B5EF4-FFF2-40B4-BE49-F238E27FC236}">
                <a16:creationId xmlns:a16="http://schemas.microsoft.com/office/drawing/2014/main" id="{D08C25AA-3D05-36CE-6072-2EAE10E6B120}"/>
              </a:ext>
            </a:extLst>
          </p:cNvPr>
          <p:cNvPicPr>
            <a:picLocks noChangeAspect="1"/>
          </p:cNvPicPr>
          <p:nvPr userDrawn="1"/>
        </p:nvPicPr>
        <p:blipFill>
          <a:blip r:embed="rId4"/>
          <a:stretch>
            <a:fillRect/>
          </a:stretch>
        </p:blipFill>
        <p:spPr>
          <a:xfrm>
            <a:off x="10498431" y="6390182"/>
            <a:ext cx="917044" cy="267471"/>
          </a:xfrm>
          <a:prstGeom prst="rect">
            <a:avLst/>
          </a:prstGeom>
        </p:spPr>
      </p:pic>
    </p:spTree>
    <p:extLst>
      <p:ext uri="{BB962C8B-B14F-4D97-AF65-F5344CB8AC3E}">
        <p14:creationId xmlns:p14="http://schemas.microsoft.com/office/powerpoint/2010/main" val="1473325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CEA1EA-B880-9744-9051-44AF966D4417}"/>
              </a:ext>
            </a:extLst>
          </p:cNvPr>
          <p:cNvSpPr>
            <a:spLocks noGrp="1"/>
          </p:cNvSpPr>
          <p:nvPr>
            <p:ph type="title"/>
          </p:nvPr>
        </p:nvSpPr>
        <p:spPr>
          <a:xfrm>
            <a:off x="838200" y="365125"/>
            <a:ext cx="10515600" cy="62210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4B3C9DC-0F28-B24E-9EAD-8DE0BE3F7A1A}"/>
              </a:ext>
            </a:extLst>
          </p:cNvPr>
          <p:cNvSpPr>
            <a:spLocks noGrp="1"/>
          </p:cNvSpPr>
          <p:nvPr>
            <p:ph type="body" idx="1"/>
          </p:nvPr>
        </p:nvSpPr>
        <p:spPr>
          <a:xfrm>
            <a:off x="838200" y="1310911"/>
            <a:ext cx="10515600" cy="472476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0672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4A7C90-DE55-2440-478C-1942AB6F16A4}"/>
              </a:ext>
            </a:extLst>
          </p:cNvPr>
          <p:cNvSpPr>
            <a:spLocks noGrp="1"/>
          </p:cNvSpPr>
          <p:nvPr>
            <p:ph type="ctrTitle"/>
          </p:nvPr>
        </p:nvSpPr>
        <p:spPr/>
        <p:txBody>
          <a:bodyPr>
            <a:normAutofit/>
          </a:bodyPr>
          <a:lstStyle/>
          <a:p>
            <a:r>
              <a:rPr lang="en-US" sz="3200" dirty="0"/>
              <a:t>Magnetics and Gravity Unit 3: Part 1 GeoPark Gravity Surveying Field Data Example </a:t>
            </a:r>
          </a:p>
        </p:txBody>
      </p:sp>
      <p:sp>
        <p:nvSpPr>
          <p:cNvPr id="5" name="Subtitle 4">
            <a:extLst>
              <a:ext uri="{FF2B5EF4-FFF2-40B4-BE49-F238E27FC236}">
                <a16:creationId xmlns:a16="http://schemas.microsoft.com/office/drawing/2014/main" id="{F3DDD4A7-EB29-9BC6-152B-06D514069FD5}"/>
              </a:ext>
            </a:extLst>
          </p:cNvPr>
          <p:cNvSpPr>
            <a:spLocks noGrp="1"/>
          </p:cNvSpPr>
          <p:nvPr>
            <p:ph type="subTitle" idx="1"/>
          </p:nvPr>
        </p:nvSpPr>
        <p:spPr/>
        <p:txBody>
          <a:bodyPr/>
          <a:lstStyle/>
          <a:p>
            <a:r>
              <a:rPr lang="en-US" dirty="0"/>
              <a:t>Andy Parsekian</a:t>
            </a:r>
          </a:p>
          <a:p>
            <a:r>
              <a:rPr lang="en-US" dirty="0"/>
              <a:t>University of Wyoming</a:t>
            </a:r>
          </a:p>
        </p:txBody>
      </p:sp>
    </p:spTree>
    <p:extLst>
      <p:ext uri="{BB962C8B-B14F-4D97-AF65-F5344CB8AC3E}">
        <p14:creationId xmlns:p14="http://schemas.microsoft.com/office/powerpoint/2010/main" val="2781197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E10D-8520-2854-6227-E5B222CA90D6}"/>
              </a:ext>
            </a:extLst>
          </p:cNvPr>
          <p:cNvSpPr>
            <a:spLocks noGrp="1"/>
          </p:cNvSpPr>
          <p:nvPr>
            <p:ph type="title"/>
          </p:nvPr>
        </p:nvSpPr>
        <p:spPr/>
        <p:txBody>
          <a:bodyPr/>
          <a:lstStyle/>
          <a:p>
            <a:r>
              <a:rPr lang="en-US" dirty="0"/>
              <a:t>GeoPark: Low density target</a:t>
            </a:r>
          </a:p>
        </p:txBody>
      </p:sp>
      <p:sp>
        <p:nvSpPr>
          <p:cNvPr id="3" name="Content Placeholder 2">
            <a:extLst>
              <a:ext uri="{FF2B5EF4-FFF2-40B4-BE49-F238E27FC236}">
                <a16:creationId xmlns:a16="http://schemas.microsoft.com/office/drawing/2014/main" id="{1AAAFF3A-836A-3043-3287-B885BC340053}"/>
              </a:ext>
            </a:extLst>
          </p:cNvPr>
          <p:cNvSpPr>
            <a:spLocks noGrp="1"/>
          </p:cNvSpPr>
          <p:nvPr>
            <p:ph idx="1"/>
          </p:nvPr>
        </p:nvSpPr>
        <p:spPr/>
        <p:txBody>
          <a:bodyPr/>
          <a:lstStyle/>
          <a:p>
            <a:r>
              <a:rPr lang="en-US" dirty="0"/>
              <a:t>Lower density material/voids associated with sinkholes</a:t>
            </a:r>
          </a:p>
          <a:p>
            <a:r>
              <a:rPr lang="en-US" dirty="0"/>
              <a:t>Less mass acting on the gravimeter</a:t>
            </a:r>
          </a:p>
          <a:p>
            <a:r>
              <a:rPr lang="en-US" dirty="0"/>
              <a:t>Expect to locate a negative gravity anomaly</a:t>
            </a:r>
          </a:p>
        </p:txBody>
      </p:sp>
      <p:pic>
        <p:nvPicPr>
          <p:cNvPr id="5" name="Google Shape;179;p9" descr="A gravimeter sits on the ground. An operator presses buttons on the surface of the gravimeter.">
            <a:extLst>
              <a:ext uri="{FF2B5EF4-FFF2-40B4-BE49-F238E27FC236}">
                <a16:creationId xmlns:a16="http://schemas.microsoft.com/office/drawing/2014/main" id="{D0D6F2F1-9F22-C543-59CB-C5B58FACFFF9}"/>
              </a:ext>
            </a:extLst>
          </p:cNvPr>
          <p:cNvPicPr preferRelativeResize="0"/>
          <p:nvPr/>
        </p:nvPicPr>
        <p:blipFill rotWithShape="1">
          <a:blip r:embed="rId2">
            <a:alphaModFix/>
          </a:blip>
          <a:srcRect/>
          <a:stretch/>
        </p:blipFill>
        <p:spPr>
          <a:xfrm>
            <a:off x="1958137" y="3188593"/>
            <a:ext cx="1835867" cy="2447822"/>
          </a:xfrm>
          <a:prstGeom prst="rect">
            <a:avLst/>
          </a:prstGeom>
          <a:noFill/>
          <a:ln>
            <a:noFill/>
          </a:ln>
        </p:spPr>
      </p:pic>
      <p:pic>
        <p:nvPicPr>
          <p:cNvPr id="4" name="Google Shape;176;p9" descr="Stratigraphic diagram showing subsurface layers including loose sand, silty clayey sand, silty fine sand, sandy clay, weathered limestone, and limestone, with labeled surficial aquifer and confining layer. Slumping of sediment seems to occur in the middle of the cross section.">
            <a:extLst>
              <a:ext uri="{FF2B5EF4-FFF2-40B4-BE49-F238E27FC236}">
                <a16:creationId xmlns:a16="http://schemas.microsoft.com/office/drawing/2014/main" id="{B821AAA4-F652-24B3-227B-FB4D142C0A6E}"/>
              </a:ext>
            </a:extLst>
          </p:cNvPr>
          <p:cNvPicPr preferRelativeResize="0"/>
          <p:nvPr/>
        </p:nvPicPr>
        <p:blipFill rotWithShape="1">
          <a:blip r:embed="rId3">
            <a:alphaModFix/>
          </a:blip>
          <a:srcRect t="8397" b="56767"/>
          <a:stretch/>
        </p:blipFill>
        <p:spPr>
          <a:xfrm>
            <a:off x="5484292" y="3217629"/>
            <a:ext cx="5927639" cy="2015226"/>
          </a:xfrm>
          <a:prstGeom prst="rect">
            <a:avLst/>
          </a:prstGeom>
          <a:noFill/>
          <a:ln>
            <a:noFill/>
          </a:ln>
        </p:spPr>
      </p:pic>
      <p:pic>
        <p:nvPicPr>
          <p:cNvPr id="6" name="Google Shape;185;p9">
            <a:extLst>
              <a:ext uri="{FF2B5EF4-FFF2-40B4-BE49-F238E27FC236}">
                <a16:creationId xmlns:a16="http://schemas.microsoft.com/office/drawing/2014/main" id="{3F785648-2864-7A34-D47A-43E18747D7E5}"/>
              </a:ext>
              <a:ext uri="{C183D7F6-B498-43B3-948B-1728B52AA6E4}">
                <adec:decorative xmlns:adec="http://schemas.microsoft.com/office/drawing/2017/decorative" val="1"/>
              </a:ext>
            </a:extLst>
          </p:cNvPr>
          <p:cNvPicPr preferRelativeResize="0"/>
          <p:nvPr/>
        </p:nvPicPr>
        <p:blipFill rotWithShape="1">
          <a:blip r:embed="rId4">
            <a:alphaModFix amt="51000"/>
          </a:blip>
          <a:srcRect/>
          <a:stretch/>
        </p:blipFill>
        <p:spPr>
          <a:xfrm rot="6006016">
            <a:off x="6049335" y="3013645"/>
            <a:ext cx="2496668" cy="2496668"/>
          </a:xfrm>
          <a:prstGeom prst="rect">
            <a:avLst/>
          </a:prstGeom>
          <a:noFill/>
          <a:ln>
            <a:noFill/>
          </a:ln>
        </p:spPr>
      </p:pic>
      <p:sp>
        <p:nvSpPr>
          <p:cNvPr id="16" name="TextBox 15">
            <a:extLst>
              <a:ext uri="{FF2B5EF4-FFF2-40B4-BE49-F238E27FC236}">
                <a16:creationId xmlns:a16="http://schemas.microsoft.com/office/drawing/2014/main" id="{E65404D1-20C9-3F4C-9308-368BC64708A1}"/>
              </a:ext>
            </a:extLst>
          </p:cNvPr>
          <p:cNvSpPr txBox="1"/>
          <p:nvPr/>
        </p:nvSpPr>
        <p:spPr>
          <a:xfrm>
            <a:off x="5484292" y="5374805"/>
            <a:ext cx="5927639" cy="523220"/>
          </a:xfrm>
          <a:prstGeom prst="rect">
            <a:avLst/>
          </a:prstGeom>
          <a:noFill/>
        </p:spPr>
        <p:txBody>
          <a:bodyPr wrap="square">
            <a:spAutoFit/>
          </a:bodyPr>
          <a:lstStyle/>
          <a:p>
            <a:pPr marL="0" marR="0" lvl="0" indent="0" algn="l" rtl="0">
              <a:spcBef>
                <a:spcPts val="0"/>
              </a:spcBef>
              <a:spcAft>
                <a:spcPts val="0"/>
              </a:spcAft>
              <a:buNone/>
            </a:pPr>
            <a:r>
              <a:rPr lang="en-US" sz="1400" dirty="0">
                <a:solidFill>
                  <a:schemeClr val="dk1"/>
                </a:solidFill>
                <a:latin typeface="Calibri"/>
                <a:ea typeface="Calibri"/>
                <a:cs typeface="Calibri"/>
                <a:sym typeface="Calibri"/>
              </a:rPr>
              <a:t>Redrawn from: Parker, J.W. (1992). Surficial aquifer hydrogeology in a covered-karst terrain, Master’s Thesis, University of South Florida, 228 pp</a:t>
            </a:r>
            <a:endParaRPr lang="en-US" sz="1100" dirty="0"/>
          </a:p>
        </p:txBody>
      </p:sp>
    </p:spTree>
    <p:extLst>
      <p:ext uri="{BB962C8B-B14F-4D97-AF65-F5344CB8AC3E}">
        <p14:creationId xmlns:p14="http://schemas.microsoft.com/office/powerpoint/2010/main" val="1355255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9176E-1E66-2E26-87CC-03AD74E797E6}"/>
              </a:ext>
            </a:extLst>
          </p:cNvPr>
          <p:cNvSpPr>
            <a:spLocks noGrp="1"/>
          </p:cNvSpPr>
          <p:nvPr>
            <p:ph type="title"/>
          </p:nvPr>
        </p:nvSpPr>
        <p:spPr/>
        <p:txBody>
          <a:bodyPr/>
          <a:lstStyle/>
          <a:p>
            <a:r>
              <a:rPr lang="en-US" dirty="0"/>
              <a:t>Data acquisition</a:t>
            </a:r>
          </a:p>
        </p:txBody>
      </p:sp>
      <p:sp>
        <p:nvSpPr>
          <p:cNvPr id="3" name="Content Placeholder 2">
            <a:extLst>
              <a:ext uri="{FF2B5EF4-FFF2-40B4-BE49-F238E27FC236}">
                <a16:creationId xmlns:a16="http://schemas.microsoft.com/office/drawing/2014/main" id="{933384AD-E8DC-8E4B-E68A-992A81FD1948}"/>
              </a:ext>
            </a:extLst>
          </p:cNvPr>
          <p:cNvSpPr>
            <a:spLocks noGrp="1"/>
          </p:cNvSpPr>
          <p:nvPr>
            <p:ph idx="1"/>
          </p:nvPr>
        </p:nvSpPr>
        <p:spPr>
          <a:xfrm>
            <a:off x="838200" y="1310911"/>
            <a:ext cx="5550243" cy="4724766"/>
          </a:xfrm>
        </p:spPr>
        <p:txBody>
          <a:bodyPr>
            <a:normAutofit/>
          </a:bodyPr>
          <a:lstStyle/>
          <a:p>
            <a:r>
              <a:rPr lang="en-US" sz="2400" dirty="0"/>
              <a:t>21 gravity measurement points along the profile</a:t>
            </a:r>
          </a:p>
          <a:p>
            <a:r>
              <a:rPr lang="en-US" sz="2400" dirty="0"/>
              <a:t>10-meter spacing</a:t>
            </a:r>
          </a:p>
          <a:p>
            <a:r>
              <a:rPr lang="en-US" sz="2400" dirty="0"/>
              <a:t>Measured April 4-8, 2019</a:t>
            </a:r>
          </a:p>
          <a:p>
            <a:r>
              <a:rPr lang="en-US" sz="2400" dirty="0"/>
              <a:t>The “Base Station” is at the middle of the line, 100m</a:t>
            </a:r>
          </a:p>
          <a:p>
            <a:pPr lvl="1"/>
            <a:r>
              <a:rPr lang="en-US" sz="2000" dirty="0"/>
              <a:t>Revisited between every profile point</a:t>
            </a:r>
          </a:p>
        </p:txBody>
      </p:sp>
      <p:pic>
        <p:nvPicPr>
          <p:cNvPr id="5" name="Google Shape;191;p10" descr="Aerial photograph showing the USF GeoPark. A red outline indicates the area of the GeoPark which is approximately 200 meters by 400 meters. A yellow line with dashes on it indicates the survey line and 10-meter spacing of points along the profile.">
            <a:extLst>
              <a:ext uri="{FF2B5EF4-FFF2-40B4-BE49-F238E27FC236}">
                <a16:creationId xmlns:a16="http://schemas.microsoft.com/office/drawing/2014/main" id="{ACC040E8-CEE6-5304-79E9-9582114BDFE8}"/>
              </a:ext>
            </a:extLst>
          </p:cNvPr>
          <p:cNvPicPr preferRelativeResize="0"/>
          <p:nvPr/>
        </p:nvPicPr>
        <p:blipFill rotWithShape="1">
          <a:blip r:embed="rId2">
            <a:alphaModFix/>
          </a:blip>
          <a:srcRect t="8468"/>
          <a:stretch/>
        </p:blipFill>
        <p:spPr>
          <a:xfrm>
            <a:off x="6551128" y="822323"/>
            <a:ext cx="5322483" cy="4021526"/>
          </a:xfrm>
          <a:prstGeom prst="rect">
            <a:avLst/>
          </a:prstGeom>
          <a:noFill/>
          <a:ln>
            <a:noFill/>
          </a:ln>
        </p:spPr>
      </p:pic>
      <p:cxnSp>
        <p:nvCxnSpPr>
          <p:cNvPr id="7" name="Google Shape;195;p10" descr="Arrow points from the bullet point about 21 measurements collected along the profile to a yellow line on the map indicating where the measurements were taken. ">
            <a:extLst>
              <a:ext uri="{FF2B5EF4-FFF2-40B4-BE49-F238E27FC236}">
                <a16:creationId xmlns:a16="http://schemas.microsoft.com/office/drawing/2014/main" id="{35819705-BF9B-4C01-9401-AC5B956AC529}"/>
              </a:ext>
            </a:extLst>
          </p:cNvPr>
          <p:cNvCxnSpPr>
            <a:cxnSpLocks/>
          </p:cNvCxnSpPr>
          <p:nvPr/>
        </p:nvCxnSpPr>
        <p:spPr>
          <a:xfrm>
            <a:off x="6388443" y="1569308"/>
            <a:ext cx="3595816" cy="778476"/>
          </a:xfrm>
          <a:prstGeom prst="straightConnector1">
            <a:avLst/>
          </a:prstGeom>
          <a:noFill/>
          <a:ln w="38100" cap="flat" cmpd="sng">
            <a:solidFill>
              <a:srgbClr val="FFFF00"/>
            </a:solidFill>
            <a:prstDash val="solid"/>
            <a:miter lim="8000"/>
            <a:headEnd type="none" w="sm" len="sm"/>
            <a:tailEnd type="triangle" w="med" len="med"/>
          </a:ln>
        </p:spPr>
      </p:cxnSp>
      <p:sp>
        <p:nvSpPr>
          <p:cNvPr id="8" name="Google Shape;192;p10" descr="Red polygon indicating the boundary of the USF GeoPark.">
            <a:extLst>
              <a:ext uri="{FF2B5EF4-FFF2-40B4-BE49-F238E27FC236}">
                <a16:creationId xmlns:a16="http://schemas.microsoft.com/office/drawing/2014/main" id="{428463DC-C59B-D3C9-2F42-1AEBC91D3CDE}"/>
              </a:ext>
            </a:extLst>
          </p:cNvPr>
          <p:cNvSpPr/>
          <p:nvPr/>
        </p:nvSpPr>
        <p:spPr>
          <a:xfrm>
            <a:off x="8732014" y="1803978"/>
            <a:ext cx="1884365" cy="2212538"/>
          </a:xfrm>
          <a:custGeom>
            <a:avLst/>
            <a:gdLst/>
            <a:ahLst/>
            <a:cxnLst/>
            <a:rect l="l" t="t" r="r" b="b"/>
            <a:pathLst>
              <a:path w="1853682" h="2276670" extrusionOk="0">
                <a:moveTo>
                  <a:pt x="0" y="522515"/>
                </a:moveTo>
                <a:lnTo>
                  <a:pt x="970384" y="304800"/>
                </a:lnTo>
                <a:lnTo>
                  <a:pt x="1107233" y="0"/>
                </a:lnTo>
                <a:lnTo>
                  <a:pt x="1169437" y="6221"/>
                </a:lnTo>
                <a:lnTo>
                  <a:pt x="1853682" y="37323"/>
                </a:lnTo>
                <a:lnTo>
                  <a:pt x="1710612" y="416768"/>
                </a:lnTo>
                <a:cubicBezTo>
                  <a:pt x="1708539" y="628262"/>
                  <a:pt x="1706465" y="839755"/>
                  <a:pt x="1704392" y="1051249"/>
                </a:cubicBezTo>
                <a:lnTo>
                  <a:pt x="1076131" y="1069911"/>
                </a:lnTo>
                <a:cubicBezTo>
                  <a:pt x="1074057" y="1472164"/>
                  <a:pt x="1071984" y="1874417"/>
                  <a:pt x="1069910" y="2276670"/>
                </a:cubicBezTo>
                <a:lnTo>
                  <a:pt x="18661" y="2264229"/>
                </a:lnTo>
                <a:lnTo>
                  <a:pt x="0" y="522515"/>
                </a:lnTo>
                <a:close/>
              </a:path>
            </a:pathLst>
          </a:custGeom>
          <a:noFill/>
          <a:ln w="57150"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160203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A51DC-3F91-E510-5946-8B52DF8DE10E}"/>
              </a:ext>
            </a:extLst>
          </p:cNvPr>
          <p:cNvSpPr>
            <a:spLocks noGrp="1"/>
          </p:cNvSpPr>
          <p:nvPr>
            <p:ph type="title"/>
          </p:nvPr>
        </p:nvSpPr>
        <p:spPr/>
        <p:txBody>
          <a:bodyPr/>
          <a:lstStyle/>
          <a:p>
            <a:r>
              <a:rPr lang="en-US" dirty="0"/>
              <a:t>Data analysis</a:t>
            </a:r>
          </a:p>
        </p:txBody>
      </p:sp>
      <p:sp>
        <p:nvSpPr>
          <p:cNvPr id="3" name="Content Placeholder 2">
            <a:extLst>
              <a:ext uri="{FF2B5EF4-FFF2-40B4-BE49-F238E27FC236}">
                <a16:creationId xmlns:a16="http://schemas.microsoft.com/office/drawing/2014/main" id="{3EE496CD-0EC5-DEF5-B1BB-0144E5A3C126}"/>
              </a:ext>
            </a:extLst>
          </p:cNvPr>
          <p:cNvSpPr>
            <a:spLocks noGrp="1"/>
          </p:cNvSpPr>
          <p:nvPr>
            <p:ph idx="1"/>
          </p:nvPr>
        </p:nvSpPr>
        <p:spPr/>
        <p:txBody>
          <a:bodyPr/>
          <a:lstStyle/>
          <a:p>
            <a:r>
              <a:rPr lang="en-US" dirty="0"/>
              <a:t>Instrument drift</a:t>
            </a:r>
          </a:p>
          <a:p>
            <a:r>
              <a:rPr lang="en-US" dirty="0"/>
              <a:t>Latitude correction</a:t>
            </a:r>
          </a:p>
          <a:p>
            <a:r>
              <a:rPr lang="en-US" dirty="0"/>
              <a:t>Free Air correction</a:t>
            </a:r>
          </a:p>
          <a:p>
            <a:r>
              <a:rPr lang="en-US" dirty="0"/>
              <a:t>Bouguer correction</a:t>
            </a:r>
          </a:p>
          <a:p>
            <a:r>
              <a:rPr lang="en-US" dirty="0"/>
              <a:t>Remove local trend</a:t>
            </a:r>
          </a:p>
        </p:txBody>
      </p:sp>
    </p:spTree>
    <p:extLst>
      <p:ext uri="{BB962C8B-B14F-4D97-AF65-F5344CB8AC3E}">
        <p14:creationId xmlns:p14="http://schemas.microsoft.com/office/powerpoint/2010/main" val="180270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5C47861-6E85-EEA7-D524-F84EC60BB9F1}"/>
              </a:ext>
            </a:extLst>
          </p:cNvPr>
          <p:cNvSpPr>
            <a:spLocks noGrp="1"/>
          </p:cNvSpPr>
          <p:nvPr>
            <p:ph type="title"/>
          </p:nvPr>
        </p:nvSpPr>
        <p:spPr>
          <a:xfrm>
            <a:off x="838200" y="365125"/>
            <a:ext cx="10515600" cy="622103"/>
          </a:xfrm>
        </p:spPr>
        <p:txBody>
          <a:bodyPr/>
          <a:lstStyle/>
          <a:p>
            <a:r>
              <a:rPr lang="en-US" dirty="0"/>
              <a:t>Instrument drift</a:t>
            </a:r>
          </a:p>
        </p:txBody>
      </p:sp>
      <p:sp>
        <p:nvSpPr>
          <p:cNvPr id="9" name="Content Placeholder 2">
            <a:extLst>
              <a:ext uri="{FF2B5EF4-FFF2-40B4-BE49-F238E27FC236}">
                <a16:creationId xmlns:a16="http://schemas.microsoft.com/office/drawing/2014/main" id="{C144FBCE-158C-A515-FAE6-E78D585438D3}"/>
              </a:ext>
            </a:extLst>
          </p:cNvPr>
          <p:cNvSpPr txBox="1">
            <a:spLocks/>
          </p:cNvSpPr>
          <p:nvPr/>
        </p:nvSpPr>
        <p:spPr>
          <a:xfrm>
            <a:off x="838200" y="1310911"/>
            <a:ext cx="5071946" cy="47247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dk1"/>
                </a:solidFill>
                <a:ea typeface="Calibri"/>
                <a:sym typeface="Calibri"/>
              </a:rPr>
              <a:t>During acquisition, the base station was </a:t>
            </a:r>
            <a:r>
              <a:rPr lang="en-US" sz="2400" dirty="0">
                <a:solidFill>
                  <a:schemeClr val="dk1"/>
                </a:solidFill>
                <a:ea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remeasured</a:t>
            </a:r>
            <a:r>
              <a:rPr lang="en-US" sz="2400" dirty="0">
                <a:solidFill>
                  <a:schemeClr val="dk1"/>
                </a:solidFill>
                <a:ea typeface="Calibri"/>
                <a:sym typeface="Calibri"/>
              </a:rPr>
              <a:t> in between every</a:t>
            </a:r>
            <a:r>
              <a:rPr lang="en-US" sz="2400" dirty="0">
                <a:solidFill>
                  <a:schemeClr val="dk1"/>
                </a:solidFill>
                <a:ea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a:t>
            </a:r>
            <a:r>
              <a:rPr lang="en-US" sz="2400" dirty="0">
                <a:solidFill>
                  <a:schemeClr val="dk1"/>
                </a:solidFill>
                <a:ea typeface="Calibri"/>
                <a:sym typeface="Calibri"/>
              </a:rPr>
              <a:t>other point on the profile to account for drift. </a:t>
            </a:r>
            <a:br>
              <a:rPr lang="en-US" sz="2400" dirty="0">
                <a:solidFill>
                  <a:schemeClr val="dk1"/>
                </a:solidFill>
                <a:ea typeface="Calibri"/>
                <a:sym typeface="Calibri"/>
              </a:rPr>
            </a:br>
            <a:br>
              <a:rPr lang="en-US" sz="2400" dirty="0">
                <a:solidFill>
                  <a:schemeClr val="dk1"/>
                </a:solidFill>
                <a:ea typeface="Calibri"/>
                <a:sym typeface="Calibri"/>
              </a:rPr>
            </a:br>
            <a:r>
              <a:rPr lang="en-US" sz="2400" i="1" dirty="0">
                <a:solidFill>
                  <a:schemeClr val="dk1"/>
                </a:solidFill>
                <a:ea typeface="Calibri"/>
                <a:sym typeface="Calibri"/>
              </a:rPr>
              <a:t>The dataset provided to you for analysis has already been corrected for drift; you do not need to do this step.</a:t>
            </a:r>
            <a:endParaRPr lang="en-US" sz="2400" dirty="0"/>
          </a:p>
          <a:p>
            <a:pPr marL="0" indent="0">
              <a:buNone/>
            </a:pPr>
            <a:endParaRPr lang="en-US" dirty="0"/>
          </a:p>
        </p:txBody>
      </p:sp>
      <p:pic>
        <p:nvPicPr>
          <p:cNvPr id="5" name="Content Placeholder 4" descr="Diagram illustrating the process of collecting gravity measurements along the profile and revisiting the base station between every measurement.">
            <a:extLst>
              <a:ext uri="{FF2B5EF4-FFF2-40B4-BE49-F238E27FC236}">
                <a16:creationId xmlns:a16="http://schemas.microsoft.com/office/drawing/2014/main" id="{1503E62E-B7F0-7287-BF9D-0347E44FBD1B}"/>
              </a:ext>
            </a:extLst>
          </p:cNvPr>
          <p:cNvPicPr>
            <a:picLocks noGrp="1" noChangeAspect="1"/>
          </p:cNvPicPr>
          <p:nvPr>
            <p:ph idx="1"/>
          </p:nvPr>
        </p:nvPicPr>
        <p:blipFill>
          <a:blip r:embed="rId2"/>
          <a:stretch>
            <a:fillRect/>
          </a:stretch>
        </p:blipFill>
        <p:spPr>
          <a:xfrm>
            <a:off x="6507971" y="1310911"/>
            <a:ext cx="4527430" cy="3847934"/>
          </a:xfrm>
          <a:prstGeom prst="rect">
            <a:avLst/>
          </a:prstGeom>
        </p:spPr>
      </p:pic>
    </p:spTree>
    <p:extLst>
      <p:ext uri="{BB962C8B-B14F-4D97-AF65-F5344CB8AC3E}">
        <p14:creationId xmlns:p14="http://schemas.microsoft.com/office/powerpoint/2010/main" val="2321886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403A5F4-61CA-59B1-E1B6-7F06ACD71CE5}"/>
              </a:ext>
            </a:extLst>
          </p:cNvPr>
          <p:cNvSpPr>
            <a:spLocks noGrp="1"/>
          </p:cNvSpPr>
          <p:nvPr>
            <p:ph type="title"/>
          </p:nvPr>
        </p:nvSpPr>
        <p:spPr>
          <a:xfrm>
            <a:off x="838200" y="365125"/>
            <a:ext cx="10515600" cy="622103"/>
          </a:xfrm>
        </p:spPr>
        <p:txBody>
          <a:bodyPr/>
          <a:lstStyle/>
          <a:p>
            <a:r>
              <a:rPr lang="en-US" dirty="0"/>
              <a:t>Latitude correction</a:t>
            </a:r>
          </a:p>
        </p:txBody>
      </p:sp>
      <p:sp>
        <p:nvSpPr>
          <p:cNvPr id="7" name="Content Placeholder 2">
            <a:extLst>
              <a:ext uri="{FF2B5EF4-FFF2-40B4-BE49-F238E27FC236}">
                <a16:creationId xmlns:a16="http://schemas.microsoft.com/office/drawing/2014/main" id="{F7B81BF3-47D7-721A-0EE8-803B74906038}"/>
              </a:ext>
            </a:extLst>
          </p:cNvPr>
          <p:cNvSpPr txBox="1">
            <a:spLocks/>
          </p:cNvSpPr>
          <p:nvPr/>
        </p:nvSpPr>
        <p:spPr>
          <a:xfrm>
            <a:off x="838200" y="1310911"/>
            <a:ext cx="5674112" cy="47247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ts val="0"/>
              </a:spcBef>
              <a:buNone/>
            </a:pPr>
            <a:r>
              <a:rPr lang="en-US" sz="2400" dirty="0">
                <a:solidFill>
                  <a:schemeClr val="dk1"/>
                </a:solidFill>
                <a:ea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Centrifugal force and the equatorial bulge are both related to the measurement latitude (𝜆). These can both be calculated at the same time over a short distance using the equation above, producing the latitude correction, 𝛿</a:t>
            </a:r>
            <a:r>
              <a:rPr lang="en-US" sz="2400" dirty="0">
                <a:solidFill>
                  <a:schemeClr val="dk1"/>
                </a:solidFill>
                <a:ea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g</a:t>
            </a:r>
            <a:r>
              <a:rPr lang="en-US" sz="2400" baseline="-25000" dirty="0">
                <a:solidFill>
                  <a:schemeClr val="dk1"/>
                </a:solidFill>
                <a:ea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LAT</a:t>
            </a:r>
            <a:r>
              <a:rPr lang="en-US" sz="2400" dirty="0">
                <a:solidFill>
                  <a:schemeClr val="dk1"/>
                </a:solidFill>
                <a:ea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 </a:t>
            </a:r>
            <a:br>
              <a:rPr lang="en-US" sz="2400" dirty="0">
                <a:solidFill>
                  <a:schemeClr val="dk1"/>
                </a:solidFill>
                <a:ea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br>
            <a:br>
              <a:rPr lang="en-US" sz="2400" dirty="0">
                <a:solidFill>
                  <a:schemeClr val="dk1"/>
                </a:solidFill>
                <a:ea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br>
            <a:r>
              <a:rPr lang="en-US" sz="2400" i="1" dirty="0">
                <a:solidFill>
                  <a:schemeClr val="dk1"/>
                </a:solidFill>
                <a:ea typeface="Calibri"/>
                <a:sym typeface="Calibri"/>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The latitude of each point on the profile has been provided for you to calculate this correction.</a:t>
            </a:r>
            <a:endParaRPr lang="en-US" sz="2400" i="1" dirty="0">
              <a:solidFill>
                <a:schemeClr val="dk1"/>
              </a:solidFill>
              <a:ea typeface="Calibri"/>
              <a:sym typeface="Calibri"/>
            </a:endParaRPr>
          </a:p>
        </p:txBody>
      </p:sp>
      <p:pic>
        <p:nvPicPr>
          <p:cNvPr id="9" name="Picture 8" descr="The mathematical formula for the latitude correction 0.812sin(2λ) above a globe. A blue curved arrow points from the pole down the globe, indicating that changes occur latitudinally.">
            <a:extLst>
              <a:ext uri="{FF2B5EF4-FFF2-40B4-BE49-F238E27FC236}">
                <a16:creationId xmlns:a16="http://schemas.microsoft.com/office/drawing/2014/main" id="{5025D654-4058-A350-9B03-FEDD0B3EC52E}"/>
              </a:ext>
            </a:extLst>
          </p:cNvPr>
          <p:cNvPicPr>
            <a:picLocks noChangeAspect="1"/>
          </p:cNvPicPr>
          <p:nvPr/>
        </p:nvPicPr>
        <p:blipFill>
          <a:blip r:embed="rId2"/>
          <a:stretch>
            <a:fillRect/>
          </a:stretch>
        </p:blipFill>
        <p:spPr>
          <a:xfrm>
            <a:off x="7010793" y="1310911"/>
            <a:ext cx="3951759" cy="3335111"/>
          </a:xfrm>
          <a:prstGeom prst="rect">
            <a:avLst/>
          </a:prstGeom>
        </p:spPr>
      </p:pic>
    </p:spTree>
    <p:extLst>
      <p:ext uri="{BB962C8B-B14F-4D97-AF65-F5344CB8AC3E}">
        <p14:creationId xmlns:p14="http://schemas.microsoft.com/office/powerpoint/2010/main" val="3686993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153F32-4E6C-08B8-C7EE-FDF01DD09C44}"/>
              </a:ext>
            </a:extLst>
          </p:cNvPr>
          <p:cNvSpPr>
            <a:spLocks noGrp="1"/>
          </p:cNvSpPr>
          <p:nvPr>
            <p:ph type="title"/>
          </p:nvPr>
        </p:nvSpPr>
        <p:spPr>
          <a:xfrm>
            <a:off x="838200" y="365125"/>
            <a:ext cx="10515600" cy="622103"/>
          </a:xfrm>
        </p:spPr>
        <p:txBody>
          <a:bodyPr/>
          <a:lstStyle/>
          <a:p>
            <a:r>
              <a:rPr lang="en-US" dirty="0"/>
              <a:t>Free Air correction</a:t>
            </a:r>
          </a:p>
        </p:txBody>
      </p:sp>
      <p:sp>
        <p:nvSpPr>
          <p:cNvPr id="5" name="Content Placeholder 2">
            <a:extLst>
              <a:ext uri="{FF2B5EF4-FFF2-40B4-BE49-F238E27FC236}">
                <a16:creationId xmlns:a16="http://schemas.microsoft.com/office/drawing/2014/main" id="{F1B5A369-FDC5-3082-EAFB-85B1BC47830D}"/>
              </a:ext>
            </a:extLst>
          </p:cNvPr>
          <p:cNvSpPr txBox="1">
            <a:spLocks/>
          </p:cNvSpPr>
          <p:nvPr/>
        </p:nvSpPr>
        <p:spPr>
          <a:xfrm>
            <a:off x="838200" y="1310911"/>
            <a:ext cx="5257800" cy="472476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ts val="0"/>
              </a:spcBef>
              <a:buNone/>
            </a:pPr>
            <a:r>
              <a:rPr lang="en-US" sz="2400" dirty="0">
                <a:solidFill>
                  <a:schemeClr val="dk1"/>
                </a:solidFill>
                <a:ea typeface="Calibri"/>
                <a:sym typeface="Calibri"/>
              </a:rPr>
              <a:t>Each point along the profile is measured at a slightly different topographic elevation due to natural variability in the terrain. These differences in elevation, or height (</a:t>
            </a:r>
            <a:r>
              <a:rPr lang="en-US" sz="2400" i="1" dirty="0">
                <a:solidFill>
                  <a:schemeClr val="dk1"/>
                </a:solidFill>
                <a:ea typeface="Calibri"/>
                <a:sym typeface="Calibri"/>
              </a:rPr>
              <a:t>h</a:t>
            </a:r>
            <a:r>
              <a:rPr lang="en-US" sz="2400" dirty="0">
                <a:solidFill>
                  <a:schemeClr val="dk1"/>
                </a:solidFill>
                <a:ea typeface="Calibri"/>
                <a:sym typeface="Calibri"/>
              </a:rPr>
              <a:t>) relative to the base station, result in the gravimeter being slightly closer or farther from Earth’s center of mass. The </a:t>
            </a:r>
            <a:r>
              <a:rPr lang="en-US" sz="2400" i="1" dirty="0">
                <a:solidFill>
                  <a:schemeClr val="dk1"/>
                </a:solidFill>
                <a:ea typeface="Calibri"/>
                <a:sym typeface="Calibri"/>
              </a:rPr>
              <a:t>Free-Air correction </a:t>
            </a:r>
            <a:r>
              <a:rPr lang="en-US" sz="2400" dirty="0">
                <a:solidFill>
                  <a:schemeClr val="dk1"/>
                </a:solidFill>
                <a:ea typeface="Calibri"/>
                <a:sym typeface="Calibri"/>
              </a:rPr>
              <a:t>accounts for this effect.  </a:t>
            </a:r>
          </a:p>
          <a:p>
            <a:pPr marL="0" lvl="0" indent="0">
              <a:spcBef>
                <a:spcPts val="0"/>
              </a:spcBef>
              <a:buNone/>
            </a:pPr>
            <a:endParaRPr lang="en-US" sz="2400" i="1" dirty="0">
              <a:solidFill>
                <a:schemeClr val="dk1"/>
              </a:solidFill>
              <a:ea typeface="Calibri"/>
              <a:sym typeface="Calibri"/>
            </a:endParaRPr>
          </a:p>
          <a:p>
            <a:pPr marL="0" lvl="0" indent="0">
              <a:spcBef>
                <a:spcPts val="0"/>
              </a:spcBef>
              <a:buNone/>
            </a:pPr>
            <a:r>
              <a:rPr lang="en-US" sz="2400" i="1" dirty="0">
                <a:solidFill>
                  <a:schemeClr val="dk1"/>
                </a:solidFill>
                <a:ea typeface="Calibri"/>
                <a:sym typeface="Calibri"/>
              </a:rPr>
              <a:t>The height of each point on the profile relative to a reference level (in this case, the base station) has been provided for you to calculate this correction.</a:t>
            </a:r>
            <a:endParaRPr lang="en-US" sz="1800" i="1" dirty="0"/>
          </a:p>
        </p:txBody>
      </p:sp>
      <p:pic>
        <p:nvPicPr>
          <p:cNvPr id="7" name="Picture 6" descr="Diagram illustrating a geologic cross section with a reference level marked by a dashed line and four upward arrows indicating varying vertical distances from the surface of the cross section to the reference level. The formula for the free air correction, δg Free Air = 0.3087691h, is displayed above.">
            <a:extLst>
              <a:ext uri="{FF2B5EF4-FFF2-40B4-BE49-F238E27FC236}">
                <a16:creationId xmlns:a16="http://schemas.microsoft.com/office/drawing/2014/main" id="{8A4C0CBC-A3AB-21F3-C868-A974BE0443CE}"/>
              </a:ext>
            </a:extLst>
          </p:cNvPr>
          <p:cNvPicPr>
            <a:picLocks noChangeAspect="1"/>
          </p:cNvPicPr>
          <p:nvPr/>
        </p:nvPicPr>
        <p:blipFill>
          <a:blip r:embed="rId2"/>
          <a:stretch>
            <a:fillRect/>
          </a:stretch>
        </p:blipFill>
        <p:spPr>
          <a:xfrm>
            <a:off x="6018731" y="1838668"/>
            <a:ext cx="6173269" cy="3180664"/>
          </a:xfrm>
          <a:prstGeom prst="rect">
            <a:avLst/>
          </a:prstGeom>
        </p:spPr>
      </p:pic>
    </p:spTree>
    <p:extLst>
      <p:ext uri="{BB962C8B-B14F-4D97-AF65-F5344CB8AC3E}">
        <p14:creationId xmlns:p14="http://schemas.microsoft.com/office/powerpoint/2010/main" val="1555348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A79B59-78D2-4B88-0382-C625822A9A5F}"/>
              </a:ext>
            </a:extLst>
          </p:cNvPr>
          <p:cNvSpPr>
            <a:spLocks noGrp="1"/>
          </p:cNvSpPr>
          <p:nvPr>
            <p:ph type="title"/>
          </p:nvPr>
        </p:nvSpPr>
        <p:spPr>
          <a:xfrm>
            <a:off x="838200" y="365125"/>
            <a:ext cx="10515600" cy="622103"/>
          </a:xfrm>
        </p:spPr>
        <p:txBody>
          <a:bodyPr/>
          <a:lstStyle/>
          <a:p>
            <a:r>
              <a:rPr lang="en-US" dirty="0"/>
              <a:t>Bouguer correction</a:t>
            </a:r>
          </a:p>
        </p:txBody>
      </p:sp>
      <p:sp>
        <p:nvSpPr>
          <p:cNvPr id="7" name="Content Placeholder 2">
            <a:extLst>
              <a:ext uri="{FF2B5EF4-FFF2-40B4-BE49-F238E27FC236}">
                <a16:creationId xmlns:a16="http://schemas.microsoft.com/office/drawing/2014/main" id="{DDD0ABF8-1D3D-BE6F-2F4B-049BECB296DF}"/>
              </a:ext>
            </a:extLst>
          </p:cNvPr>
          <p:cNvSpPr txBox="1">
            <a:spLocks/>
          </p:cNvSpPr>
          <p:nvPr/>
        </p:nvSpPr>
        <p:spPr>
          <a:xfrm>
            <a:off x="838200" y="1310911"/>
            <a:ext cx="5257800" cy="47247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ts val="0"/>
              </a:spcBef>
              <a:buNone/>
            </a:pPr>
            <a:r>
              <a:rPr lang="en-US" sz="2400" dirty="0">
                <a:solidFill>
                  <a:schemeClr val="dk1"/>
                </a:solidFill>
                <a:ea typeface="Calibri"/>
                <a:sym typeface="Calibri"/>
              </a:rPr>
              <a:t>After the Free Air correction accounts for the different elevation of each gravity measurement position, the </a:t>
            </a:r>
            <a:r>
              <a:rPr lang="en-US" sz="2400" i="1" dirty="0">
                <a:solidFill>
                  <a:schemeClr val="dk1"/>
                </a:solidFill>
                <a:ea typeface="Calibri"/>
                <a:sym typeface="Calibri"/>
              </a:rPr>
              <a:t>Bouguer Correction </a:t>
            </a:r>
            <a:r>
              <a:rPr lang="en-US" sz="2400" dirty="0">
                <a:solidFill>
                  <a:schemeClr val="dk1"/>
                </a:solidFill>
                <a:ea typeface="Calibri"/>
                <a:sym typeface="Calibri"/>
              </a:rPr>
              <a:t>accounts for the thickness and density of material between the measurement station and the reference level.</a:t>
            </a:r>
            <a:endParaRPr lang="en-US" sz="2400" i="1" dirty="0">
              <a:solidFill>
                <a:schemeClr val="dk1"/>
              </a:solidFill>
              <a:ea typeface="Calibri"/>
              <a:sym typeface="Calibri"/>
            </a:endParaRPr>
          </a:p>
        </p:txBody>
      </p:sp>
      <p:pic>
        <p:nvPicPr>
          <p:cNvPr id="9" name="Picture 8" descr="Diagram illustrating the formula for the Bouguer correction, δg Bouguer = 2πρGH, with a geologic cross section. Above the cross section is a shaded green area representing the thickness and density of material between the reference level and the observation point.">
            <a:extLst>
              <a:ext uri="{FF2B5EF4-FFF2-40B4-BE49-F238E27FC236}">
                <a16:creationId xmlns:a16="http://schemas.microsoft.com/office/drawing/2014/main" id="{FD4B1B60-D694-9A93-D491-17A6AD34AB34}"/>
              </a:ext>
            </a:extLst>
          </p:cNvPr>
          <p:cNvPicPr>
            <a:picLocks noChangeAspect="1"/>
          </p:cNvPicPr>
          <p:nvPr/>
        </p:nvPicPr>
        <p:blipFill>
          <a:blip r:embed="rId2"/>
          <a:stretch>
            <a:fillRect/>
          </a:stretch>
        </p:blipFill>
        <p:spPr>
          <a:xfrm>
            <a:off x="5873093" y="1826011"/>
            <a:ext cx="6318907" cy="3205978"/>
          </a:xfrm>
          <a:prstGeom prst="rect">
            <a:avLst/>
          </a:prstGeom>
        </p:spPr>
      </p:pic>
    </p:spTree>
    <p:extLst>
      <p:ext uri="{BB962C8B-B14F-4D97-AF65-F5344CB8AC3E}">
        <p14:creationId xmlns:p14="http://schemas.microsoft.com/office/powerpoint/2010/main" val="505004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1C178-2478-1EED-F99F-765AA6AEAEB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AF13E06-2319-0915-0089-4E2E9F204AAE}"/>
              </a:ext>
            </a:extLst>
          </p:cNvPr>
          <p:cNvSpPr>
            <a:spLocks noGrp="1"/>
          </p:cNvSpPr>
          <p:nvPr>
            <p:ph type="title"/>
          </p:nvPr>
        </p:nvSpPr>
        <p:spPr>
          <a:xfrm>
            <a:off x="838200" y="365125"/>
            <a:ext cx="10515600" cy="622103"/>
          </a:xfrm>
        </p:spPr>
        <p:txBody>
          <a:bodyPr/>
          <a:lstStyle/>
          <a:p>
            <a:r>
              <a:rPr lang="en-US" dirty="0"/>
              <a:t>Remove local trend</a:t>
            </a:r>
          </a:p>
        </p:txBody>
      </p:sp>
      <p:sp>
        <p:nvSpPr>
          <p:cNvPr id="5" name="Content Placeholder 2">
            <a:extLst>
              <a:ext uri="{FF2B5EF4-FFF2-40B4-BE49-F238E27FC236}">
                <a16:creationId xmlns:a16="http://schemas.microsoft.com/office/drawing/2014/main" id="{2CC967F3-885D-ACD2-6FCF-CF913A9B8092}"/>
              </a:ext>
            </a:extLst>
          </p:cNvPr>
          <p:cNvSpPr txBox="1">
            <a:spLocks/>
          </p:cNvSpPr>
          <p:nvPr/>
        </p:nvSpPr>
        <p:spPr>
          <a:xfrm>
            <a:off x="838200" y="1310911"/>
            <a:ext cx="5520038" cy="472476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ts val="0"/>
              </a:spcBef>
              <a:buNone/>
            </a:pPr>
            <a:r>
              <a:rPr lang="en-US" sz="2400" dirty="0">
                <a:solidFill>
                  <a:schemeClr val="dk1"/>
                </a:solidFill>
                <a:ea typeface="Calibri"/>
                <a:sym typeface="Calibri"/>
              </a:rPr>
              <a:t>A “local trend” in a gravity dataset can be caused by large-scale geologic features in the subsurface. For example, in the diagram, there is a sloped higher-density rock layer (yellow) below a lower density layer (white); the high-density layer will cause an apparent slope to the measured gravity data. We want to only see the gravity anomaly of the target. </a:t>
            </a:r>
          </a:p>
          <a:p>
            <a:pPr marL="0" lvl="0" indent="0">
              <a:spcBef>
                <a:spcPts val="0"/>
              </a:spcBef>
              <a:buNone/>
            </a:pPr>
            <a:endParaRPr lang="en-US" sz="2400" i="1" dirty="0">
              <a:solidFill>
                <a:schemeClr val="dk1"/>
              </a:solidFill>
              <a:ea typeface="Calibri"/>
              <a:sym typeface="Calibri"/>
            </a:endParaRPr>
          </a:p>
          <a:p>
            <a:pPr marL="0" lvl="0" indent="0">
              <a:spcBef>
                <a:spcPts val="0"/>
              </a:spcBef>
              <a:buNone/>
            </a:pPr>
            <a:r>
              <a:rPr lang="en-US" sz="2400" i="1" dirty="0">
                <a:solidFill>
                  <a:schemeClr val="dk1"/>
                </a:solidFill>
                <a:ea typeface="Calibri"/>
                <a:sym typeface="Calibri"/>
              </a:rPr>
              <a:t>To remove the local trend, we find the rise over run across all the measurements and subtract that from our data. </a:t>
            </a:r>
          </a:p>
        </p:txBody>
      </p:sp>
      <p:pic>
        <p:nvPicPr>
          <p:cNvPr id="7" name="Picture 6" descr="Diagram illustrating gravity survey data before and after trend removal, showing a gravity anomaly dip in blue lines. A cross section below shows a subsurface density variation from higher (yellow on the left) to lower (white on the right), with a red dot marking the gravity survey target near ground surface. Before trend removal, the profile line is stlanted, reflecting the pinching-out of a higher density layer in the subsurface, while the profile is mostly horizontal after removal, with only a small dip in the middle to refelct the target in the subsurface. ">
            <a:extLst>
              <a:ext uri="{FF2B5EF4-FFF2-40B4-BE49-F238E27FC236}">
                <a16:creationId xmlns:a16="http://schemas.microsoft.com/office/drawing/2014/main" id="{1225A403-3EE1-5AD2-A72F-9A46C6F61D67}"/>
              </a:ext>
            </a:extLst>
          </p:cNvPr>
          <p:cNvPicPr>
            <a:picLocks noChangeAspect="1"/>
          </p:cNvPicPr>
          <p:nvPr/>
        </p:nvPicPr>
        <p:blipFill>
          <a:blip r:embed="rId2"/>
          <a:stretch>
            <a:fillRect/>
          </a:stretch>
        </p:blipFill>
        <p:spPr>
          <a:xfrm>
            <a:off x="6358238" y="1688630"/>
            <a:ext cx="5833762" cy="3480739"/>
          </a:xfrm>
          <a:prstGeom prst="rect">
            <a:avLst/>
          </a:prstGeom>
        </p:spPr>
      </p:pic>
    </p:spTree>
    <p:extLst>
      <p:ext uri="{BB962C8B-B14F-4D97-AF65-F5344CB8AC3E}">
        <p14:creationId xmlns:p14="http://schemas.microsoft.com/office/powerpoint/2010/main" val="3088128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B1E664A-CB85-04F4-2F4D-DA9C7CF59BA8}"/>
              </a:ext>
            </a:extLst>
          </p:cNvPr>
          <p:cNvSpPr>
            <a:spLocks noGrp="1"/>
          </p:cNvSpPr>
          <p:nvPr>
            <p:ph type="title"/>
          </p:nvPr>
        </p:nvSpPr>
        <p:spPr>
          <a:xfrm>
            <a:off x="838200" y="365125"/>
            <a:ext cx="10515600" cy="622103"/>
          </a:xfrm>
        </p:spPr>
        <p:txBody>
          <a:bodyPr/>
          <a:lstStyle/>
          <a:p>
            <a:r>
              <a:rPr lang="en-US" dirty="0"/>
              <a:t>Trend questions</a:t>
            </a:r>
          </a:p>
        </p:txBody>
      </p:sp>
      <p:sp>
        <p:nvSpPr>
          <p:cNvPr id="5" name="Content Placeholder 2">
            <a:extLst>
              <a:ext uri="{FF2B5EF4-FFF2-40B4-BE49-F238E27FC236}">
                <a16:creationId xmlns:a16="http://schemas.microsoft.com/office/drawing/2014/main" id="{6B2BE40E-4338-4C3D-43AB-5C6C4BBCDFDD}"/>
              </a:ext>
            </a:extLst>
          </p:cNvPr>
          <p:cNvSpPr txBox="1">
            <a:spLocks/>
          </p:cNvSpPr>
          <p:nvPr/>
        </p:nvSpPr>
        <p:spPr>
          <a:xfrm>
            <a:off x="838200" y="1310911"/>
            <a:ext cx="5257800" cy="47247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spcBef>
                <a:spcPts val="0"/>
              </a:spcBef>
              <a:buNone/>
            </a:pPr>
            <a:r>
              <a:rPr lang="en-US" dirty="0"/>
              <a:t>What does your result look like? What does that mean?</a:t>
            </a:r>
          </a:p>
          <a:p>
            <a:pPr lvl="1">
              <a:buClr>
                <a:schemeClr val="dk1"/>
              </a:buClr>
              <a:buSzPts val="2400"/>
            </a:pPr>
            <a:r>
              <a:rPr lang="en-US" dirty="0"/>
              <a:t>Is it a negative anomaly or a positive one?</a:t>
            </a:r>
          </a:p>
          <a:p>
            <a:pPr lvl="1">
              <a:buClr>
                <a:schemeClr val="dk1"/>
              </a:buClr>
              <a:buSzPts val="2400"/>
            </a:pPr>
            <a:r>
              <a:rPr lang="en-US" dirty="0"/>
              <a:t>What background information do we know about the site or area?</a:t>
            </a:r>
          </a:p>
          <a:p>
            <a:pPr lvl="1">
              <a:buClr>
                <a:schemeClr val="dk1"/>
              </a:buClr>
              <a:buSzPts val="2400"/>
            </a:pPr>
            <a:r>
              <a:rPr lang="en-US" dirty="0"/>
              <a:t>Is the data erratic (noisy) or does it change smoothly over the distance of the survey?</a:t>
            </a:r>
          </a:p>
        </p:txBody>
      </p:sp>
      <p:pic>
        <p:nvPicPr>
          <p:cNvPr id="7" name="Picture 6" descr="Diagram illustrating gravity survey data before and after trend removal, showing a gravity anomaly dip in blue lines. A cross section below shows a subsurface density variation from higher (yellow on the left) to lower (white on the right), with a red dot marking the gravity survey target near ground surface. Before trend removal, the profile line is stlanted, reflecting the pinching-out of a higher density layer in the subsurface, while the profile is mostly horizontal after removal, with only a small dip in the middle to refelct the target in the subsurface. ">
            <a:extLst>
              <a:ext uri="{FF2B5EF4-FFF2-40B4-BE49-F238E27FC236}">
                <a16:creationId xmlns:a16="http://schemas.microsoft.com/office/drawing/2014/main" id="{11C8ABB2-24D6-0F0F-A9E2-4F9DF5065546}"/>
              </a:ext>
            </a:extLst>
          </p:cNvPr>
          <p:cNvPicPr>
            <a:picLocks noChangeAspect="1"/>
          </p:cNvPicPr>
          <p:nvPr/>
        </p:nvPicPr>
        <p:blipFill>
          <a:blip r:embed="rId2"/>
          <a:stretch>
            <a:fillRect/>
          </a:stretch>
        </p:blipFill>
        <p:spPr>
          <a:xfrm>
            <a:off x="6096000" y="1688630"/>
            <a:ext cx="5833762" cy="3480739"/>
          </a:xfrm>
          <a:prstGeom prst="rect">
            <a:avLst/>
          </a:prstGeom>
        </p:spPr>
      </p:pic>
    </p:spTree>
    <p:extLst>
      <p:ext uri="{BB962C8B-B14F-4D97-AF65-F5344CB8AC3E}">
        <p14:creationId xmlns:p14="http://schemas.microsoft.com/office/powerpoint/2010/main" val="1111196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D6B29-55D0-7CAD-8268-E4A759420886}"/>
              </a:ext>
            </a:extLst>
          </p:cNvPr>
          <p:cNvSpPr>
            <a:spLocks noGrp="1"/>
          </p:cNvSpPr>
          <p:nvPr>
            <p:ph type="title"/>
          </p:nvPr>
        </p:nvSpPr>
        <p:spPr/>
        <p:txBody>
          <a:bodyPr/>
          <a:lstStyle/>
          <a:p>
            <a:r>
              <a:rPr lang="en-US" dirty="0"/>
              <a:t>Interpretation</a:t>
            </a:r>
          </a:p>
        </p:txBody>
      </p:sp>
      <p:sp>
        <p:nvSpPr>
          <p:cNvPr id="3" name="Content Placeholder 2">
            <a:extLst>
              <a:ext uri="{FF2B5EF4-FFF2-40B4-BE49-F238E27FC236}">
                <a16:creationId xmlns:a16="http://schemas.microsoft.com/office/drawing/2014/main" id="{3C87E3FE-A197-81F2-BBCD-D68D6B0B476B}"/>
              </a:ext>
            </a:extLst>
          </p:cNvPr>
          <p:cNvSpPr>
            <a:spLocks noGrp="1"/>
          </p:cNvSpPr>
          <p:nvPr>
            <p:ph idx="1"/>
          </p:nvPr>
        </p:nvSpPr>
        <p:spPr>
          <a:xfrm>
            <a:off x="838200" y="1310911"/>
            <a:ext cx="6489357" cy="4724766"/>
          </a:xfrm>
        </p:spPr>
        <p:txBody>
          <a:bodyPr>
            <a:normAutofit/>
          </a:bodyPr>
          <a:lstStyle/>
          <a:p>
            <a:r>
              <a:rPr lang="en-US" dirty="0"/>
              <a:t>Nonuniqueness</a:t>
            </a:r>
          </a:p>
          <a:p>
            <a:pPr marL="0" lvl="0" indent="0">
              <a:spcBef>
                <a:spcPts val="0"/>
              </a:spcBef>
              <a:buNone/>
            </a:pPr>
            <a:br>
              <a:rPr lang="en-US" sz="2000" dirty="0"/>
            </a:br>
            <a:r>
              <a:rPr lang="en-US" sz="2000" dirty="0">
                <a:solidFill>
                  <a:schemeClr val="dk1"/>
                </a:solidFill>
                <a:ea typeface="Calibri"/>
                <a:sym typeface="Calibri"/>
              </a:rPr>
              <a:t>When interpreting gravity results, we always consider that there may be more than one combination of geometry and density that could result in the same anomaly. As illustrated on the right, a large low-density target buried at the same depth as a small high-density target can produce nearly the same gravity anomaly. This makes interpretation challenging! </a:t>
            </a:r>
            <a:endParaRPr lang="en-US" sz="2000" dirty="0"/>
          </a:p>
          <a:p>
            <a:pPr marL="0" lvl="0" indent="0">
              <a:spcBef>
                <a:spcPts val="0"/>
              </a:spcBef>
              <a:buNone/>
            </a:pPr>
            <a:endParaRPr lang="en-US" sz="2000" dirty="0">
              <a:solidFill>
                <a:schemeClr val="dk1"/>
              </a:solidFill>
              <a:ea typeface="Calibri"/>
              <a:sym typeface="Calibri"/>
            </a:endParaRPr>
          </a:p>
          <a:p>
            <a:pPr marL="0" lvl="0" indent="0">
              <a:spcBef>
                <a:spcPts val="0"/>
              </a:spcBef>
              <a:buNone/>
            </a:pPr>
            <a:r>
              <a:rPr lang="en-US" sz="2000" dirty="0">
                <a:solidFill>
                  <a:schemeClr val="dk1"/>
                </a:solidFill>
                <a:ea typeface="Calibri"/>
                <a:sym typeface="Calibri"/>
              </a:rPr>
              <a:t>If we have other information available, we can reduce the nonuniqueness—for example, knowing the depth and size of a target can make it easier to interpret the density of a target. Alternatively, knowing the density and size of a target can enable more confident interpretation of its depth.</a:t>
            </a:r>
            <a:endParaRPr lang="en-US" sz="2000" dirty="0"/>
          </a:p>
          <a:p>
            <a:pPr marL="0" indent="0">
              <a:buNone/>
            </a:pPr>
            <a:endParaRPr lang="en-US" dirty="0"/>
          </a:p>
        </p:txBody>
      </p:sp>
      <p:pic>
        <p:nvPicPr>
          <p:cNvPr id="4" name="Google Shape;313;p18" descr="Graph showing gravity anomaly data along a horizontal distance of 0 to 5 kilometers with gravity anomalies ranging from 0 to 7 mgal. The plot includes a diamond-shaped low-density target centered around 3 kilometers on the x-axis. The density contrast slider is set to 478 kg/m³ in the upper right corner.">
            <a:extLst>
              <a:ext uri="{FF2B5EF4-FFF2-40B4-BE49-F238E27FC236}">
                <a16:creationId xmlns:a16="http://schemas.microsoft.com/office/drawing/2014/main" id="{83AF20C1-1979-D46A-C396-0731BE69550F}"/>
              </a:ext>
            </a:extLst>
          </p:cNvPr>
          <p:cNvPicPr preferRelativeResize="0"/>
          <p:nvPr/>
        </p:nvPicPr>
        <p:blipFill rotWithShape="1">
          <a:blip r:embed="rId2">
            <a:alphaModFix/>
          </a:blip>
          <a:srcRect/>
          <a:stretch/>
        </p:blipFill>
        <p:spPr>
          <a:xfrm>
            <a:off x="7630134" y="213771"/>
            <a:ext cx="3723666" cy="2668627"/>
          </a:xfrm>
          <a:prstGeom prst="rect">
            <a:avLst/>
          </a:prstGeom>
          <a:noFill/>
          <a:ln>
            <a:noFill/>
          </a:ln>
        </p:spPr>
      </p:pic>
      <p:sp>
        <p:nvSpPr>
          <p:cNvPr id="6" name="Google Shape;315;p18">
            <a:extLst>
              <a:ext uri="{FF2B5EF4-FFF2-40B4-BE49-F238E27FC236}">
                <a16:creationId xmlns:a16="http://schemas.microsoft.com/office/drawing/2014/main" id="{0263D242-A15D-3132-7977-55D5F70A6C5B}"/>
              </a:ext>
            </a:extLst>
          </p:cNvPr>
          <p:cNvSpPr txBox="1"/>
          <p:nvPr/>
        </p:nvSpPr>
        <p:spPr>
          <a:xfrm>
            <a:off x="8370175" y="2222765"/>
            <a:ext cx="281270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panose="020B0604020202020204" pitchFamily="34" charset="0"/>
                <a:ea typeface="Calibri"/>
                <a:cs typeface="Arial" panose="020B0604020202020204" pitchFamily="34" charset="0"/>
                <a:sym typeface="Calibri"/>
              </a:rPr>
              <a:t>Large, low-density target</a:t>
            </a:r>
            <a:endParaRPr dirty="0">
              <a:latin typeface="Arial" panose="020B0604020202020204" pitchFamily="34" charset="0"/>
              <a:cs typeface="Arial" panose="020B0604020202020204" pitchFamily="34" charset="0"/>
            </a:endParaRPr>
          </a:p>
        </p:txBody>
      </p:sp>
      <p:pic>
        <p:nvPicPr>
          <p:cNvPr id="5" name="Google Shape;314;p18" descr="Graph showing gravity anomaly data along a horizontal distance of 0 to 5 kilometers with gravity anomalies ranging from 0 to 5 mgal. The plot includes a diamond-shaped low-density target centered around 3 kilometers on the x-axis. The density contrast slider is set to 988 kg/m³ in the upper right corner.">
            <a:extLst>
              <a:ext uri="{FF2B5EF4-FFF2-40B4-BE49-F238E27FC236}">
                <a16:creationId xmlns:a16="http://schemas.microsoft.com/office/drawing/2014/main" id="{69802A15-4081-6B23-B7B2-2A9F18E5C17B}"/>
              </a:ext>
            </a:extLst>
          </p:cNvPr>
          <p:cNvPicPr preferRelativeResize="0"/>
          <p:nvPr/>
        </p:nvPicPr>
        <p:blipFill rotWithShape="1">
          <a:blip r:embed="rId3">
            <a:alphaModFix/>
          </a:blip>
          <a:srcRect/>
          <a:stretch/>
        </p:blipFill>
        <p:spPr>
          <a:xfrm>
            <a:off x="7630135" y="3143302"/>
            <a:ext cx="3723665" cy="2856681"/>
          </a:xfrm>
          <a:prstGeom prst="rect">
            <a:avLst/>
          </a:prstGeom>
          <a:noFill/>
          <a:ln>
            <a:noFill/>
          </a:ln>
        </p:spPr>
      </p:pic>
      <p:sp>
        <p:nvSpPr>
          <p:cNvPr id="7" name="Google Shape;316;p18">
            <a:extLst>
              <a:ext uri="{FF2B5EF4-FFF2-40B4-BE49-F238E27FC236}">
                <a16:creationId xmlns:a16="http://schemas.microsoft.com/office/drawing/2014/main" id="{8E1A7C31-96DD-2397-6389-0FE7ECABF32E}"/>
              </a:ext>
            </a:extLst>
          </p:cNvPr>
          <p:cNvSpPr txBox="1"/>
          <p:nvPr/>
        </p:nvSpPr>
        <p:spPr>
          <a:xfrm>
            <a:off x="8278599" y="5365449"/>
            <a:ext cx="337777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panose="020B0604020202020204" pitchFamily="34" charset="0"/>
                <a:ea typeface="Calibri"/>
                <a:cs typeface="Arial" panose="020B0604020202020204" pitchFamily="34" charset="0"/>
                <a:sym typeface="Calibri"/>
              </a:rPr>
              <a:t>Smaller, higher-density target</a:t>
            </a:r>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0019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CBC6A-BBB8-F3D1-CA11-A5E85452ABEC}"/>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63D3F922-0629-0E02-B71C-6A1EB0714581}"/>
              </a:ext>
            </a:extLst>
          </p:cNvPr>
          <p:cNvSpPr>
            <a:spLocks noGrp="1"/>
          </p:cNvSpPr>
          <p:nvPr>
            <p:ph idx="1"/>
          </p:nvPr>
        </p:nvSpPr>
        <p:spPr>
          <a:xfrm>
            <a:off x="838199" y="1310911"/>
            <a:ext cx="10759633" cy="4724766"/>
          </a:xfrm>
        </p:spPr>
        <p:txBody>
          <a:bodyPr/>
          <a:lstStyle/>
          <a:p>
            <a:pPr marL="514350" indent="-514350">
              <a:buFont typeface="+mj-lt"/>
              <a:buAutoNum type="arabicPeriod"/>
            </a:pPr>
            <a:r>
              <a:rPr lang="en-US" dirty="0"/>
              <a:t>Sinkholes and karst as a gravity target</a:t>
            </a:r>
          </a:p>
          <a:p>
            <a:pPr marL="514350" indent="-514350">
              <a:buFont typeface="+mj-lt"/>
              <a:buAutoNum type="arabicPeriod"/>
            </a:pPr>
            <a:r>
              <a:rPr lang="en-US" dirty="0"/>
              <a:t>The importance of locating sinkholes for hazard mitigation</a:t>
            </a:r>
          </a:p>
          <a:p>
            <a:pPr marL="514350" indent="-514350">
              <a:buFont typeface="+mj-lt"/>
              <a:buAutoNum type="arabicPeriod"/>
            </a:pPr>
            <a:r>
              <a:rPr lang="en-US" dirty="0"/>
              <a:t>The GeoPark sinkhole dataset from University of South Florida</a:t>
            </a:r>
          </a:p>
          <a:p>
            <a:pPr marL="514350" indent="-514350">
              <a:buFont typeface="+mj-lt"/>
              <a:buAutoNum type="arabicPeriod"/>
            </a:pPr>
            <a:r>
              <a:rPr lang="en-US" dirty="0"/>
              <a:t>Steps for data analysis</a:t>
            </a:r>
          </a:p>
          <a:p>
            <a:pPr marL="514350" indent="-514350">
              <a:buFont typeface="+mj-lt"/>
              <a:buAutoNum type="arabicPeriod"/>
            </a:pPr>
            <a:r>
              <a:rPr lang="en-US" dirty="0"/>
              <a:t>Interpretation</a:t>
            </a:r>
          </a:p>
        </p:txBody>
      </p:sp>
      <p:pic>
        <p:nvPicPr>
          <p:cNvPr id="4" name="Google Shape;104;p2" descr="Diagram showing how cover-collapse types of sinkholes develop.">
            <a:extLst>
              <a:ext uri="{FF2B5EF4-FFF2-40B4-BE49-F238E27FC236}">
                <a16:creationId xmlns:a16="http://schemas.microsoft.com/office/drawing/2014/main" id="{83BE9D1E-BE72-2136-0312-3BB9090229B6}"/>
              </a:ext>
            </a:extLst>
          </p:cNvPr>
          <p:cNvPicPr preferRelativeResize="0"/>
          <p:nvPr/>
        </p:nvPicPr>
        <p:blipFill rotWithShape="1">
          <a:blip r:embed="rId2">
            <a:alphaModFix/>
          </a:blip>
          <a:srcRect t="34375"/>
          <a:stretch/>
        </p:blipFill>
        <p:spPr>
          <a:xfrm>
            <a:off x="1570132" y="4051139"/>
            <a:ext cx="9051736" cy="1781456"/>
          </a:xfrm>
          <a:prstGeom prst="rect">
            <a:avLst/>
          </a:prstGeom>
          <a:noFill/>
          <a:ln>
            <a:noFill/>
          </a:ln>
        </p:spPr>
      </p:pic>
      <p:sp>
        <p:nvSpPr>
          <p:cNvPr id="5" name="Google Shape;102;p2">
            <a:extLst>
              <a:ext uri="{FF2B5EF4-FFF2-40B4-BE49-F238E27FC236}">
                <a16:creationId xmlns:a16="http://schemas.microsoft.com/office/drawing/2014/main" id="{907AF916-8843-A912-E6D9-0C3145382E7A}"/>
              </a:ext>
            </a:extLst>
          </p:cNvPr>
          <p:cNvSpPr txBox="1"/>
          <p:nvPr/>
        </p:nvSpPr>
        <p:spPr>
          <a:xfrm>
            <a:off x="8785808" y="5832595"/>
            <a:ext cx="137890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dirty="0">
                <a:latin typeface="Calibri"/>
                <a:ea typeface="Calibri"/>
                <a:cs typeface="Calibri"/>
                <a:sym typeface="Calibri"/>
              </a:rPr>
              <a:t>Image credit: USGS</a:t>
            </a:r>
            <a:endParaRPr dirty="0"/>
          </a:p>
        </p:txBody>
      </p:sp>
    </p:spTree>
    <p:extLst>
      <p:ext uri="{BB962C8B-B14F-4D97-AF65-F5344CB8AC3E}">
        <p14:creationId xmlns:p14="http://schemas.microsoft.com/office/powerpoint/2010/main" val="2595367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1F2B8-EFE6-376E-35D8-ABCBD996C1D8}"/>
              </a:ext>
            </a:extLst>
          </p:cNvPr>
          <p:cNvSpPr>
            <a:spLocks noGrp="1"/>
          </p:cNvSpPr>
          <p:nvPr>
            <p:ph type="title"/>
          </p:nvPr>
        </p:nvSpPr>
        <p:spPr/>
        <p:txBody>
          <a:bodyPr/>
          <a:lstStyle/>
          <a:p>
            <a:r>
              <a:rPr lang="en-US" dirty="0"/>
              <a:t>Learning goals</a:t>
            </a:r>
          </a:p>
        </p:txBody>
      </p:sp>
      <p:sp>
        <p:nvSpPr>
          <p:cNvPr id="3" name="Content Placeholder 2">
            <a:extLst>
              <a:ext uri="{FF2B5EF4-FFF2-40B4-BE49-F238E27FC236}">
                <a16:creationId xmlns:a16="http://schemas.microsoft.com/office/drawing/2014/main" id="{4C381D51-F5F4-983A-5364-96F0F05F4D26}"/>
              </a:ext>
            </a:extLst>
          </p:cNvPr>
          <p:cNvSpPr>
            <a:spLocks noGrp="1"/>
          </p:cNvSpPr>
          <p:nvPr>
            <p:ph idx="1"/>
          </p:nvPr>
        </p:nvSpPr>
        <p:spPr/>
        <p:txBody>
          <a:bodyPr/>
          <a:lstStyle/>
          <a:p>
            <a:r>
              <a:rPr lang="en-US" dirty="0"/>
              <a:t>Interpret gravity prospecting data to locate anomalies related to geologic hazards (i.e. voids, sinkholes).</a:t>
            </a:r>
          </a:p>
          <a:p>
            <a:r>
              <a:rPr lang="en-US" dirty="0"/>
              <a:t>Recognize and describe limitations and nonuniqueness (equifinality) in geophysical prospecting map results.</a:t>
            </a:r>
          </a:p>
          <a:p>
            <a:r>
              <a:rPr lang="en-US" dirty="0"/>
              <a:t>Justify interpretations of measured dataset by invoking physical properties and principles.</a:t>
            </a:r>
          </a:p>
          <a:p>
            <a:r>
              <a:rPr lang="en-US" dirty="0"/>
              <a:t>Give examples of applications of gravity geophysical prospecting applications in their own neighborhood or region.</a:t>
            </a:r>
          </a:p>
        </p:txBody>
      </p:sp>
    </p:spTree>
    <p:extLst>
      <p:ext uri="{BB962C8B-B14F-4D97-AF65-F5344CB8AC3E}">
        <p14:creationId xmlns:p14="http://schemas.microsoft.com/office/powerpoint/2010/main" val="664846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0B319-3CB5-F98E-A572-169271BF8C37}"/>
              </a:ext>
            </a:extLst>
          </p:cNvPr>
          <p:cNvSpPr>
            <a:spLocks noGrp="1"/>
          </p:cNvSpPr>
          <p:nvPr>
            <p:ph type="title"/>
          </p:nvPr>
        </p:nvSpPr>
        <p:spPr/>
        <p:txBody>
          <a:bodyPr/>
          <a:lstStyle/>
          <a:p>
            <a:r>
              <a:rPr lang="en-US" dirty="0"/>
              <a:t>Sinkholes and the built environment</a:t>
            </a:r>
          </a:p>
        </p:txBody>
      </p:sp>
      <p:pic>
        <p:nvPicPr>
          <p:cNvPr id="4" name="Google Shape;109;p3" descr="Sinkholes in West-central Florida, Freeze Event of 2010">
            <a:extLst>
              <a:ext uri="{FF2B5EF4-FFF2-40B4-BE49-F238E27FC236}">
                <a16:creationId xmlns:a16="http://schemas.microsoft.com/office/drawing/2014/main" id="{B1A99DF2-0BC6-3C7B-DA94-66376F6E69A8}"/>
              </a:ext>
            </a:extLst>
          </p:cNvPr>
          <p:cNvPicPr preferRelativeResize="0"/>
          <p:nvPr/>
        </p:nvPicPr>
        <p:blipFill rotWithShape="1">
          <a:blip r:embed="rId2">
            <a:alphaModFix/>
          </a:blip>
          <a:srcRect/>
          <a:stretch/>
        </p:blipFill>
        <p:spPr>
          <a:xfrm rot="-429369">
            <a:off x="300729" y="1623323"/>
            <a:ext cx="4015779" cy="2662803"/>
          </a:xfrm>
          <a:prstGeom prst="rect">
            <a:avLst/>
          </a:prstGeom>
          <a:solidFill>
            <a:srgbClr val="ECECEC"/>
          </a:solidFill>
          <a:ln w="88900" cap="sq" cmpd="sng">
            <a:solidFill>
              <a:srgbClr val="FFFFFF"/>
            </a:solidFill>
            <a:prstDash val="solid"/>
            <a:miter lim="8000"/>
            <a:headEnd type="none" w="sm" len="sm"/>
            <a:tailEnd type="none" w="sm" len="sm"/>
          </a:ln>
          <a:effectLst>
            <a:outerShdw blurRad="55000" dist="18000" dir="5400000" algn="tl" rotWithShape="0">
              <a:srgbClr val="000000">
                <a:alpha val="40000"/>
              </a:srgbClr>
            </a:outerShdw>
          </a:effectLst>
        </p:spPr>
      </p:pic>
      <p:pic>
        <p:nvPicPr>
          <p:cNvPr id="5" name="Google Shape;112;p3" descr="Conducting a GPR survey over a sinkhole ">
            <a:extLst>
              <a:ext uri="{FF2B5EF4-FFF2-40B4-BE49-F238E27FC236}">
                <a16:creationId xmlns:a16="http://schemas.microsoft.com/office/drawing/2014/main" id="{326A511C-E11A-9D56-0648-A0DFE2B0440F}"/>
              </a:ext>
            </a:extLst>
          </p:cNvPr>
          <p:cNvPicPr preferRelativeResize="0"/>
          <p:nvPr/>
        </p:nvPicPr>
        <p:blipFill rotWithShape="1">
          <a:blip r:embed="rId3">
            <a:alphaModFix/>
          </a:blip>
          <a:srcRect l="11102" t="27274" r="7212"/>
          <a:stretch/>
        </p:blipFill>
        <p:spPr>
          <a:xfrm>
            <a:off x="3716035" y="2754471"/>
            <a:ext cx="3731139" cy="3321863"/>
          </a:xfrm>
          <a:prstGeom prst="rect">
            <a:avLst/>
          </a:prstGeom>
          <a:solidFill>
            <a:srgbClr val="ECECEC"/>
          </a:solidFill>
          <a:ln w="88900" cap="sq" cmpd="sng">
            <a:solidFill>
              <a:srgbClr val="FFFFFF"/>
            </a:solidFill>
            <a:prstDash val="solid"/>
            <a:miter lim="8000"/>
            <a:headEnd type="none" w="sm" len="sm"/>
            <a:tailEnd type="none" w="sm" len="sm"/>
          </a:ln>
          <a:effectLst>
            <a:outerShdw blurRad="55000" dist="18000" dir="5400000" algn="tl" rotWithShape="0">
              <a:srgbClr val="000000">
                <a:alpha val="40000"/>
              </a:srgbClr>
            </a:outerShdw>
          </a:effectLst>
        </p:spPr>
      </p:pic>
      <p:pic>
        <p:nvPicPr>
          <p:cNvPr id="6" name="Google Shape;113;p3" descr="Sinkholes in West-central Florida, Freeze Event of 2010">
            <a:extLst>
              <a:ext uri="{FF2B5EF4-FFF2-40B4-BE49-F238E27FC236}">
                <a16:creationId xmlns:a16="http://schemas.microsoft.com/office/drawing/2014/main" id="{1C27E7DB-F170-9D76-6CFC-A6CFEFA9FC4A}"/>
              </a:ext>
            </a:extLst>
          </p:cNvPr>
          <p:cNvPicPr preferRelativeResize="0"/>
          <p:nvPr/>
        </p:nvPicPr>
        <p:blipFill rotWithShape="1">
          <a:blip r:embed="rId4">
            <a:alphaModFix/>
          </a:blip>
          <a:srcRect r="17419"/>
          <a:stretch/>
        </p:blipFill>
        <p:spPr>
          <a:xfrm rot="277844">
            <a:off x="7377825" y="1511575"/>
            <a:ext cx="4382528" cy="3518964"/>
          </a:xfrm>
          <a:prstGeom prst="rect">
            <a:avLst/>
          </a:prstGeom>
          <a:solidFill>
            <a:srgbClr val="ECECEC"/>
          </a:solidFill>
          <a:ln w="88900" cap="sq" cmpd="sng">
            <a:solidFill>
              <a:srgbClr val="FFFFFF"/>
            </a:solidFill>
            <a:prstDash val="solid"/>
            <a:miter lim="8000"/>
            <a:headEnd type="none" w="sm" len="sm"/>
            <a:tailEnd type="none" w="sm" len="sm"/>
          </a:ln>
          <a:effectLst>
            <a:outerShdw blurRad="55000" dist="18000" dir="5400000" algn="tl" rotWithShape="0">
              <a:srgbClr val="000000">
                <a:alpha val="40000"/>
              </a:srgbClr>
            </a:outerShdw>
          </a:effectLst>
        </p:spPr>
      </p:pic>
      <p:sp>
        <p:nvSpPr>
          <p:cNvPr id="10" name="Google Shape;111;p3">
            <a:extLst>
              <a:ext uri="{FF2B5EF4-FFF2-40B4-BE49-F238E27FC236}">
                <a16:creationId xmlns:a16="http://schemas.microsoft.com/office/drawing/2014/main" id="{CC5EF504-F3DC-8E5B-99CC-8E8F2CB14790}"/>
              </a:ext>
            </a:extLst>
          </p:cNvPr>
          <p:cNvSpPr txBox="1"/>
          <p:nvPr/>
        </p:nvSpPr>
        <p:spPr>
          <a:xfrm>
            <a:off x="7736098" y="5691314"/>
            <a:ext cx="415915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dirty="0">
                <a:latin typeface="Calibri"/>
                <a:ea typeface="Calibri"/>
                <a:cs typeface="Calibri"/>
                <a:sym typeface="Calibri"/>
              </a:rPr>
              <a:t>Image credits: USGS/Ann </a:t>
            </a:r>
            <a:r>
              <a:rPr lang="en-US" sz="1200" i="1" dirty="0" err="1">
                <a:latin typeface="Calibri"/>
                <a:ea typeface="Calibri"/>
                <a:cs typeface="Calibri"/>
                <a:sym typeface="Calibri"/>
              </a:rPr>
              <a:t>Tiansky</a:t>
            </a:r>
            <a:r>
              <a:rPr lang="en-US" sz="1200" i="1" dirty="0">
                <a:latin typeface="Calibri"/>
                <a:ea typeface="Calibri"/>
                <a:cs typeface="Calibri"/>
                <a:sym typeface="Calibri"/>
              </a:rPr>
              <a:t> – public domain; S. Kruse, USF</a:t>
            </a:r>
            <a:endParaRPr dirty="0"/>
          </a:p>
        </p:txBody>
      </p:sp>
    </p:spTree>
    <p:extLst>
      <p:ext uri="{BB962C8B-B14F-4D97-AF65-F5344CB8AC3E}">
        <p14:creationId xmlns:p14="http://schemas.microsoft.com/office/powerpoint/2010/main" val="1888001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C309F-AE8C-2AE9-1992-1998AC647A2A}"/>
              </a:ext>
            </a:extLst>
          </p:cNvPr>
          <p:cNvSpPr>
            <a:spLocks noGrp="1"/>
          </p:cNvSpPr>
          <p:nvPr>
            <p:ph type="title"/>
          </p:nvPr>
        </p:nvSpPr>
        <p:spPr/>
        <p:txBody>
          <a:bodyPr/>
          <a:lstStyle/>
          <a:p>
            <a:r>
              <a:rPr lang="en-US" dirty="0"/>
              <a:t>Nationwide distribution of karst landscapes</a:t>
            </a:r>
          </a:p>
        </p:txBody>
      </p:sp>
      <p:sp>
        <p:nvSpPr>
          <p:cNvPr id="3" name="Content Placeholder 2">
            <a:extLst>
              <a:ext uri="{FF2B5EF4-FFF2-40B4-BE49-F238E27FC236}">
                <a16:creationId xmlns:a16="http://schemas.microsoft.com/office/drawing/2014/main" id="{D54B43C8-9A5C-DE9D-12F7-BCD9B9F5494D}"/>
              </a:ext>
            </a:extLst>
          </p:cNvPr>
          <p:cNvSpPr>
            <a:spLocks noGrp="1"/>
          </p:cNvSpPr>
          <p:nvPr>
            <p:ph idx="1"/>
          </p:nvPr>
        </p:nvSpPr>
        <p:spPr/>
        <p:txBody>
          <a:bodyPr/>
          <a:lstStyle/>
          <a:p>
            <a:r>
              <a:rPr lang="en-US" dirty="0"/>
              <a:t>Karst: A geological landscape where bedrock (gypsum, limestone) dissolution results in sinkholes, sinking streams, caves, springs, etc.</a:t>
            </a:r>
          </a:p>
        </p:txBody>
      </p:sp>
      <p:pic>
        <p:nvPicPr>
          <p:cNvPr id="4" name="Google Shape;119;p4" descr="Map of U.S. showing karst areas, which are prone to land subsidence and sinkholes.">
            <a:extLst>
              <a:ext uri="{FF2B5EF4-FFF2-40B4-BE49-F238E27FC236}">
                <a16:creationId xmlns:a16="http://schemas.microsoft.com/office/drawing/2014/main" id="{6A89598E-AD18-45D3-F89F-662F135ADC91}"/>
              </a:ext>
            </a:extLst>
          </p:cNvPr>
          <p:cNvPicPr preferRelativeResize="0"/>
          <p:nvPr/>
        </p:nvPicPr>
        <p:blipFill rotWithShape="1">
          <a:blip r:embed="rId3">
            <a:alphaModFix/>
          </a:blip>
          <a:srcRect b="27066"/>
          <a:stretch/>
        </p:blipFill>
        <p:spPr>
          <a:xfrm>
            <a:off x="2512700" y="2649173"/>
            <a:ext cx="7365999" cy="2789901"/>
          </a:xfrm>
          <a:prstGeom prst="rect">
            <a:avLst/>
          </a:prstGeom>
          <a:noFill/>
          <a:ln>
            <a:noFill/>
          </a:ln>
        </p:spPr>
      </p:pic>
      <p:sp>
        <p:nvSpPr>
          <p:cNvPr id="5" name="Google Shape;121;p4">
            <a:extLst>
              <a:ext uri="{FF2B5EF4-FFF2-40B4-BE49-F238E27FC236}">
                <a16:creationId xmlns:a16="http://schemas.microsoft.com/office/drawing/2014/main" id="{2DC5FE96-CF3B-55ED-1440-480114CA5DF4}"/>
              </a:ext>
            </a:extLst>
          </p:cNvPr>
          <p:cNvSpPr txBox="1"/>
          <p:nvPr/>
        </p:nvSpPr>
        <p:spPr>
          <a:xfrm>
            <a:off x="2280213" y="5583625"/>
            <a:ext cx="7731888" cy="49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900" dirty="0">
                <a:solidFill>
                  <a:schemeClr val="dk1"/>
                </a:solidFill>
                <a:latin typeface="Calibri"/>
                <a:ea typeface="Calibri"/>
                <a:cs typeface="Calibri"/>
                <a:sym typeface="Calibri"/>
              </a:rPr>
              <a:t>Image source: USGS Land Subsidence in the United States Fact Sheet 165-00</a:t>
            </a:r>
            <a:endParaRPr sz="19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78226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5FBEC-86D2-D85B-49A3-C3E60005B078}"/>
              </a:ext>
            </a:extLst>
          </p:cNvPr>
          <p:cNvSpPr>
            <a:spLocks noGrp="1"/>
          </p:cNvSpPr>
          <p:nvPr>
            <p:ph type="title"/>
          </p:nvPr>
        </p:nvSpPr>
        <p:spPr/>
        <p:txBody>
          <a:bodyPr/>
          <a:lstStyle/>
          <a:p>
            <a:r>
              <a:rPr lang="en-US" dirty="0"/>
              <a:t>Karst landscapes and sinkholes</a:t>
            </a:r>
          </a:p>
        </p:txBody>
      </p:sp>
      <p:sp>
        <p:nvSpPr>
          <p:cNvPr id="3" name="Content Placeholder 2">
            <a:extLst>
              <a:ext uri="{FF2B5EF4-FFF2-40B4-BE49-F238E27FC236}">
                <a16:creationId xmlns:a16="http://schemas.microsoft.com/office/drawing/2014/main" id="{9B8FC1E0-445A-FFB5-CAA5-4F6D13AC51E6}"/>
              </a:ext>
            </a:extLst>
          </p:cNvPr>
          <p:cNvSpPr>
            <a:spLocks noGrp="1"/>
          </p:cNvSpPr>
          <p:nvPr>
            <p:ph idx="1"/>
          </p:nvPr>
        </p:nvSpPr>
        <p:spPr/>
        <p:txBody>
          <a:bodyPr/>
          <a:lstStyle/>
          <a:p>
            <a:r>
              <a:rPr lang="en-US" dirty="0"/>
              <a:t>Karst: A geological landscape where bedrock (gypsum, limestone) dissolution results in sinkholes, sinking streams, caves, springs, etc.</a:t>
            </a:r>
          </a:p>
        </p:txBody>
      </p:sp>
      <p:pic>
        <p:nvPicPr>
          <p:cNvPr id="4" name="Google Shape;127;p5" descr="Diagram showing how cover-collapse types of sinkholes develop.">
            <a:extLst>
              <a:ext uri="{FF2B5EF4-FFF2-40B4-BE49-F238E27FC236}">
                <a16:creationId xmlns:a16="http://schemas.microsoft.com/office/drawing/2014/main" id="{34CB48E5-3686-E2B0-5B3B-34BDE14C9C00}"/>
              </a:ext>
            </a:extLst>
          </p:cNvPr>
          <p:cNvPicPr preferRelativeResize="0"/>
          <p:nvPr/>
        </p:nvPicPr>
        <p:blipFill rotWithShape="1">
          <a:blip r:embed="rId2">
            <a:alphaModFix/>
          </a:blip>
          <a:srcRect/>
          <a:stretch/>
        </p:blipFill>
        <p:spPr>
          <a:xfrm>
            <a:off x="1292709" y="2808706"/>
            <a:ext cx="9606582" cy="2880981"/>
          </a:xfrm>
          <a:prstGeom prst="rect">
            <a:avLst/>
          </a:prstGeom>
          <a:noFill/>
          <a:ln>
            <a:noFill/>
          </a:ln>
        </p:spPr>
      </p:pic>
      <p:sp>
        <p:nvSpPr>
          <p:cNvPr id="5" name="Google Shape;128;p5">
            <a:extLst>
              <a:ext uri="{FF2B5EF4-FFF2-40B4-BE49-F238E27FC236}">
                <a16:creationId xmlns:a16="http://schemas.microsoft.com/office/drawing/2014/main" id="{2E25B2E0-F9A3-6EA2-C6C5-400BA0C8A28F}"/>
              </a:ext>
            </a:extLst>
          </p:cNvPr>
          <p:cNvSpPr txBox="1"/>
          <p:nvPr/>
        </p:nvSpPr>
        <p:spPr>
          <a:xfrm>
            <a:off x="8496069" y="5758678"/>
            <a:ext cx="240322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dirty="0">
                <a:latin typeface="Calibri"/>
                <a:ea typeface="Calibri"/>
                <a:cs typeface="Calibri"/>
                <a:sym typeface="Calibri"/>
              </a:rPr>
              <a:t>Image credit: USGS – public domain</a:t>
            </a:r>
            <a:endParaRPr dirty="0"/>
          </a:p>
        </p:txBody>
      </p:sp>
    </p:spTree>
    <p:extLst>
      <p:ext uri="{BB962C8B-B14F-4D97-AF65-F5344CB8AC3E}">
        <p14:creationId xmlns:p14="http://schemas.microsoft.com/office/powerpoint/2010/main" val="295167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2A10A-F2FD-CE74-6837-49DC9514EDD1}"/>
              </a:ext>
            </a:extLst>
          </p:cNvPr>
          <p:cNvSpPr>
            <a:spLocks noGrp="1"/>
          </p:cNvSpPr>
          <p:nvPr>
            <p:ph type="title"/>
          </p:nvPr>
        </p:nvSpPr>
        <p:spPr/>
        <p:txBody>
          <a:bodyPr/>
          <a:lstStyle/>
          <a:p>
            <a:r>
              <a:rPr lang="en-US" dirty="0"/>
              <a:t>Karst cavities can become sinkholes</a:t>
            </a:r>
          </a:p>
        </p:txBody>
      </p:sp>
      <p:sp>
        <p:nvSpPr>
          <p:cNvPr id="3" name="Content Placeholder 2">
            <a:extLst>
              <a:ext uri="{FF2B5EF4-FFF2-40B4-BE49-F238E27FC236}">
                <a16:creationId xmlns:a16="http://schemas.microsoft.com/office/drawing/2014/main" id="{7C7E5827-B63E-E93F-45A0-B17256A8054F}"/>
              </a:ext>
            </a:extLst>
          </p:cNvPr>
          <p:cNvSpPr>
            <a:spLocks noGrp="1"/>
          </p:cNvSpPr>
          <p:nvPr>
            <p:ph idx="1"/>
          </p:nvPr>
        </p:nvSpPr>
        <p:spPr/>
        <p:txBody>
          <a:bodyPr/>
          <a:lstStyle/>
          <a:p>
            <a:r>
              <a:rPr lang="en-US" dirty="0"/>
              <a:t>Karst: A geological landscape where bedrock (gypsum, limestone) dissolution results in sinkholes, sinking streams, caves, springs, etc.</a:t>
            </a:r>
          </a:p>
          <a:p>
            <a:endParaRPr lang="en-US" dirty="0"/>
          </a:p>
        </p:txBody>
      </p:sp>
      <p:pic>
        <p:nvPicPr>
          <p:cNvPr id="6" name="Google Shape;127;p5" descr="Diagram showing how cover-collapse types of sinkholes develop.">
            <a:extLst>
              <a:ext uri="{FF2B5EF4-FFF2-40B4-BE49-F238E27FC236}">
                <a16:creationId xmlns:a16="http://schemas.microsoft.com/office/drawing/2014/main" id="{03C3B61C-D29A-BB85-286B-3EA7FC903BAE}"/>
              </a:ext>
            </a:extLst>
          </p:cNvPr>
          <p:cNvPicPr preferRelativeResize="0"/>
          <p:nvPr/>
        </p:nvPicPr>
        <p:blipFill rotWithShape="1">
          <a:blip r:embed="rId2">
            <a:alphaModFix amt="22000"/>
          </a:blip>
          <a:srcRect/>
          <a:stretch/>
        </p:blipFill>
        <p:spPr>
          <a:xfrm>
            <a:off x="1292709" y="2808706"/>
            <a:ext cx="9606582" cy="2880981"/>
          </a:xfrm>
          <a:prstGeom prst="rect">
            <a:avLst/>
          </a:prstGeom>
          <a:noFill/>
          <a:ln>
            <a:noFill/>
          </a:ln>
        </p:spPr>
      </p:pic>
      <p:pic>
        <p:nvPicPr>
          <p:cNvPr id="4" name="Google Shape;140;p6">
            <a:extLst>
              <a:ext uri="{FF2B5EF4-FFF2-40B4-BE49-F238E27FC236}">
                <a16:creationId xmlns:a16="http://schemas.microsoft.com/office/drawing/2014/main" id="{1CD47111-1AC3-ACF9-DEE4-0C0DFEE59473}"/>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rot="6006016">
            <a:off x="6368775" y="3081480"/>
            <a:ext cx="3412369" cy="3412369"/>
          </a:xfrm>
          <a:prstGeom prst="rect">
            <a:avLst/>
          </a:prstGeom>
          <a:noFill/>
          <a:ln>
            <a:noFill/>
          </a:ln>
        </p:spPr>
      </p:pic>
      <p:sp>
        <p:nvSpPr>
          <p:cNvPr id="5" name="Google Shape;141;p6">
            <a:extLst>
              <a:ext uri="{FF2B5EF4-FFF2-40B4-BE49-F238E27FC236}">
                <a16:creationId xmlns:a16="http://schemas.microsoft.com/office/drawing/2014/main" id="{C6C54074-A2E0-CBCB-F113-C4AB2724F403}"/>
              </a:ext>
            </a:extLst>
          </p:cNvPr>
          <p:cNvSpPr/>
          <p:nvPr/>
        </p:nvSpPr>
        <p:spPr>
          <a:xfrm rot="-278655">
            <a:off x="1985732" y="2523030"/>
            <a:ext cx="5277549" cy="34163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dirty="0">
                <a:solidFill>
                  <a:srgbClr val="C00000"/>
                </a:solidFill>
                <a:latin typeface="Calibri"/>
                <a:ea typeface="Calibri"/>
                <a:cs typeface="Calibri"/>
                <a:sym typeface="Calibri"/>
              </a:rPr>
              <a:t>Cavities are hidden before they become sinkholes!</a:t>
            </a:r>
            <a:endParaRPr dirty="0">
              <a:solidFill>
                <a:srgbClr val="C00000"/>
              </a:solidFill>
            </a:endParaRPr>
          </a:p>
          <a:p>
            <a:pPr marL="0" marR="0" lvl="0" indent="0" algn="ctr" rtl="0">
              <a:spcBef>
                <a:spcPts val="0"/>
              </a:spcBef>
              <a:spcAft>
                <a:spcPts val="0"/>
              </a:spcAft>
              <a:buNone/>
            </a:pPr>
            <a:endParaRPr sz="3600" b="1" dirty="0">
              <a:solidFill>
                <a:srgbClr val="C00000"/>
              </a:solidFill>
              <a:latin typeface="Calibri"/>
              <a:ea typeface="Calibri"/>
              <a:cs typeface="Calibri"/>
              <a:sym typeface="Calibri"/>
            </a:endParaRPr>
          </a:p>
          <a:p>
            <a:pPr marL="0" marR="0" lvl="0" indent="0" algn="ctr" rtl="0">
              <a:spcBef>
                <a:spcPts val="0"/>
              </a:spcBef>
              <a:spcAft>
                <a:spcPts val="0"/>
              </a:spcAft>
              <a:buNone/>
            </a:pPr>
            <a:r>
              <a:rPr lang="en-US" sz="3600" b="1" dirty="0">
                <a:solidFill>
                  <a:srgbClr val="C00000"/>
                </a:solidFill>
                <a:latin typeface="Calibri"/>
                <a:ea typeface="Calibri"/>
                <a:cs typeface="Calibri"/>
                <a:sym typeface="Calibri"/>
              </a:rPr>
              <a:t> How can we locate them to mitigate risk to structures?</a:t>
            </a:r>
            <a:endParaRPr dirty="0">
              <a:solidFill>
                <a:srgbClr val="C00000"/>
              </a:solidFill>
            </a:endParaRPr>
          </a:p>
        </p:txBody>
      </p:sp>
    </p:spTree>
    <p:extLst>
      <p:ext uri="{BB962C8B-B14F-4D97-AF65-F5344CB8AC3E}">
        <p14:creationId xmlns:p14="http://schemas.microsoft.com/office/powerpoint/2010/main" val="1630603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E4F3-D01D-B7AF-09B3-74C089214CA2}"/>
              </a:ext>
            </a:extLst>
          </p:cNvPr>
          <p:cNvSpPr>
            <a:spLocks noGrp="1"/>
          </p:cNvSpPr>
          <p:nvPr>
            <p:ph type="title"/>
          </p:nvPr>
        </p:nvSpPr>
        <p:spPr/>
        <p:txBody>
          <a:bodyPr/>
          <a:lstStyle/>
          <a:p>
            <a:r>
              <a:rPr lang="en-US" dirty="0"/>
              <a:t>Urban sinkhole site: USF GeoPark</a:t>
            </a:r>
          </a:p>
        </p:txBody>
      </p:sp>
      <p:pic>
        <p:nvPicPr>
          <p:cNvPr id="4" name="Google Shape;146;p7" descr="Aerial photograph of the USF GeoPark showing a developed urban area with multiple parking lots, buildings, and a large body of water on the left side. The layout includes roads, green spaces with scattered trees, and dense clusters of parked cars, highlighting land use and infrastructure distribution.">
            <a:extLst>
              <a:ext uri="{FF2B5EF4-FFF2-40B4-BE49-F238E27FC236}">
                <a16:creationId xmlns:a16="http://schemas.microsoft.com/office/drawing/2014/main" id="{521C98F1-CD3C-02BB-4D9C-16D7934C863A}"/>
              </a:ext>
            </a:extLst>
          </p:cNvPr>
          <p:cNvPicPr preferRelativeResize="0"/>
          <p:nvPr/>
        </p:nvPicPr>
        <p:blipFill rotWithShape="1">
          <a:blip r:embed="rId3">
            <a:alphaModFix/>
          </a:blip>
          <a:srcRect l="335" t="6548" r="10572" b="2969"/>
          <a:stretch/>
        </p:blipFill>
        <p:spPr>
          <a:xfrm>
            <a:off x="907517" y="2320212"/>
            <a:ext cx="4898135" cy="3737688"/>
          </a:xfrm>
          <a:prstGeom prst="rect">
            <a:avLst/>
          </a:prstGeom>
          <a:noFill/>
          <a:ln>
            <a:noFill/>
          </a:ln>
        </p:spPr>
      </p:pic>
      <p:pic>
        <p:nvPicPr>
          <p:cNvPr id="7" name="Picture 6" descr="Map of Florida highlighting areas with karst formations from carbonate rock in light brown. A legend indicates the karst regions, primarily located in the western and central parts of the state. A black dot indicates the location of Tampa, Florida within the bounds of karst landscape.">
            <a:extLst>
              <a:ext uri="{FF2B5EF4-FFF2-40B4-BE49-F238E27FC236}">
                <a16:creationId xmlns:a16="http://schemas.microsoft.com/office/drawing/2014/main" id="{06D53922-5AD8-C85B-2A2E-341A2E85E990}"/>
              </a:ext>
            </a:extLst>
          </p:cNvPr>
          <p:cNvPicPr>
            <a:picLocks noChangeAspect="1"/>
          </p:cNvPicPr>
          <p:nvPr/>
        </p:nvPicPr>
        <p:blipFill>
          <a:blip r:embed="rId4"/>
          <a:stretch>
            <a:fillRect/>
          </a:stretch>
        </p:blipFill>
        <p:spPr>
          <a:xfrm>
            <a:off x="1309852" y="1012370"/>
            <a:ext cx="4495800" cy="1282700"/>
          </a:xfrm>
          <a:prstGeom prst="rect">
            <a:avLst/>
          </a:prstGeom>
        </p:spPr>
      </p:pic>
      <p:pic>
        <p:nvPicPr>
          <p:cNvPr id="5" name="Google Shape;147;p7" descr="Map showing location of GeoPark at University of South Florida in Tampa, Florida, highlighted with a red boundary near Lake Behnke. Key features include surrounding roads like Magnolia Drive, and nearby buildings. An inset shows the location of the GeoPark in Tampa, Florida on the west coast of Florida.">
            <a:extLst>
              <a:ext uri="{FF2B5EF4-FFF2-40B4-BE49-F238E27FC236}">
                <a16:creationId xmlns:a16="http://schemas.microsoft.com/office/drawing/2014/main" id="{A42FC82F-1A30-EF70-4E0A-F747F3AE9854}"/>
              </a:ext>
            </a:extLst>
          </p:cNvPr>
          <p:cNvPicPr preferRelativeResize="0"/>
          <p:nvPr/>
        </p:nvPicPr>
        <p:blipFill rotWithShape="1">
          <a:blip r:embed="rId5">
            <a:alphaModFix/>
          </a:blip>
          <a:srcRect/>
          <a:stretch/>
        </p:blipFill>
        <p:spPr>
          <a:xfrm>
            <a:off x="6856236" y="883842"/>
            <a:ext cx="4428247" cy="5174058"/>
          </a:xfrm>
          <a:prstGeom prst="rect">
            <a:avLst/>
          </a:prstGeom>
          <a:noFill/>
          <a:ln>
            <a:noFill/>
          </a:ln>
        </p:spPr>
      </p:pic>
    </p:spTree>
    <p:extLst>
      <p:ext uri="{BB962C8B-B14F-4D97-AF65-F5344CB8AC3E}">
        <p14:creationId xmlns:p14="http://schemas.microsoft.com/office/powerpoint/2010/main" val="345222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BAA18-965A-668D-C1E4-7F64017A5B94}"/>
              </a:ext>
            </a:extLst>
          </p:cNvPr>
          <p:cNvSpPr>
            <a:spLocks noGrp="1"/>
          </p:cNvSpPr>
          <p:nvPr>
            <p:ph type="title"/>
          </p:nvPr>
        </p:nvSpPr>
        <p:spPr/>
        <p:txBody>
          <a:bodyPr/>
          <a:lstStyle/>
          <a:p>
            <a:r>
              <a:rPr lang="en-US" dirty="0"/>
              <a:t>GeoPark: Subsurface data</a:t>
            </a:r>
          </a:p>
        </p:txBody>
      </p:sp>
      <p:pic>
        <p:nvPicPr>
          <p:cNvPr id="7" name="Google Shape;163;p8" descr="A large limestone boulder is shown on the ground in the USF GeoPark.">
            <a:extLst>
              <a:ext uri="{FF2B5EF4-FFF2-40B4-BE49-F238E27FC236}">
                <a16:creationId xmlns:a16="http://schemas.microsoft.com/office/drawing/2014/main" id="{BDE60194-42A3-9314-3CB2-AF385CA7D032}"/>
              </a:ext>
            </a:extLst>
          </p:cNvPr>
          <p:cNvPicPr preferRelativeResize="0"/>
          <p:nvPr/>
        </p:nvPicPr>
        <p:blipFill rotWithShape="1">
          <a:blip r:embed="rId2">
            <a:alphaModFix/>
          </a:blip>
          <a:srcRect/>
          <a:stretch/>
        </p:blipFill>
        <p:spPr>
          <a:xfrm>
            <a:off x="546552" y="2054057"/>
            <a:ext cx="2940941" cy="2211588"/>
          </a:xfrm>
          <a:prstGeom prst="rect">
            <a:avLst/>
          </a:prstGeom>
          <a:noFill/>
          <a:ln>
            <a:noFill/>
          </a:ln>
        </p:spPr>
      </p:pic>
      <p:sp>
        <p:nvSpPr>
          <p:cNvPr id="8" name="Google Shape;165;p8">
            <a:extLst>
              <a:ext uri="{FF2B5EF4-FFF2-40B4-BE49-F238E27FC236}">
                <a16:creationId xmlns:a16="http://schemas.microsoft.com/office/drawing/2014/main" id="{61BED949-3674-0049-6F6C-42065324FD44}"/>
              </a:ext>
            </a:extLst>
          </p:cNvPr>
          <p:cNvSpPr txBox="1"/>
          <p:nvPr/>
        </p:nvSpPr>
        <p:spPr>
          <a:xfrm>
            <a:off x="554504" y="4288374"/>
            <a:ext cx="30054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Helvetica Neue"/>
                <a:ea typeface="Helvetica Neue"/>
                <a:cs typeface="Helvetica Neue"/>
                <a:sym typeface="Helvetica Neue"/>
              </a:rPr>
              <a:t>A boulder on display at GeoPark that was extracted from the limestone aquifer.</a:t>
            </a:r>
            <a:endParaRPr sz="1200" dirty="0">
              <a:solidFill>
                <a:schemeClr val="dk1"/>
              </a:solidFill>
              <a:latin typeface="Calibri"/>
              <a:ea typeface="Calibri"/>
              <a:cs typeface="Calibri"/>
              <a:sym typeface="Calibri"/>
            </a:endParaRPr>
          </a:p>
        </p:txBody>
      </p:sp>
      <p:pic>
        <p:nvPicPr>
          <p:cNvPr id="6" name="Google Shape;162;p8" descr="Photograph showing a person operating ground penetrating radar on a grassy area.">
            <a:extLst>
              <a:ext uri="{FF2B5EF4-FFF2-40B4-BE49-F238E27FC236}">
                <a16:creationId xmlns:a16="http://schemas.microsoft.com/office/drawing/2014/main" id="{AF837EE7-E7D1-2B39-59EC-E8F9DC620FFE}"/>
              </a:ext>
            </a:extLst>
          </p:cNvPr>
          <p:cNvPicPr preferRelativeResize="0"/>
          <p:nvPr/>
        </p:nvPicPr>
        <p:blipFill rotWithShape="1">
          <a:blip r:embed="rId3">
            <a:alphaModFix/>
          </a:blip>
          <a:srcRect/>
          <a:stretch/>
        </p:blipFill>
        <p:spPr>
          <a:xfrm>
            <a:off x="3877176" y="1334473"/>
            <a:ext cx="2218824" cy="3618916"/>
          </a:xfrm>
          <a:prstGeom prst="rect">
            <a:avLst/>
          </a:prstGeom>
          <a:noFill/>
          <a:ln>
            <a:noFill/>
          </a:ln>
        </p:spPr>
      </p:pic>
      <p:pic>
        <p:nvPicPr>
          <p:cNvPr id="4" name="Google Shape;160;p8" descr="Figure A: Stratigraphic diagram showing subsurface layers including loose sand, silty clayey sand, silty fine sand, sandy clay, weathered limestone, and limestone, with labeled surficial aquifer and confining layer. Slumping of sediment seems to occur in the middle of the cross section. Figure B: Ground Penetrating Radar (GPR) cross section depicting subsurface reflections along the same profile as above. A clear reflection appears at 20 meters of depth, but a break in the surface appears at approximately the same interval as the slumping of sediment in Figure A.">
            <a:extLst>
              <a:ext uri="{FF2B5EF4-FFF2-40B4-BE49-F238E27FC236}">
                <a16:creationId xmlns:a16="http://schemas.microsoft.com/office/drawing/2014/main" id="{4574886E-91A4-835A-274C-71CE32539F9E}"/>
              </a:ext>
            </a:extLst>
          </p:cNvPr>
          <p:cNvPicPr preferRelativeResize="0"/>
          <p:nvPr/>
        </p:nvPicPr>
        <p:blipFill rotWithShape="1">
          <a:blip r:embed="rId4">
            <a:alphaModFix/>
          </a:blip>
          <a:srcRect b="13808"/>
          <a:stretch/>
        </p:blipFill>
        <p:spPr>
          <a:xfrm>
            <a:off x="6598968" y="279974"/>
            <a:ext cx="5188705" cy="4364516"/>
          </a:xfrm>
          <a:prstGeom prst="rect">
            <a:avLst/>
          </a:prstGeom>
          <a:noFill/>
          <a:ln>
            <a:noFill/>
          </a:ln>
        </p:spPr>
      </p:pic>
      <p:sp>
        <p:nvSpPr>
          <p:cNvPr id="9" name="Google Shape;164;p8">
            <a:extLst>
              <a:ext uri="{FF2B5EF4-FFF2-40B4-BE49-F238E27FC236}">
                <a16:creationId xmlns:a16="http://schemas.microsoft.com/office/drawing/2014/main" id="{125E9E63-D108-3598-07AC-557D7D24456A}"/>
              </a:ext>
            </a:extLst>
          </p:cNvPr>
          <p:cNvSpPr txBox="1"/>
          <p:nvPr/>
        </p:nvSpPr>
        <p:spPr>
          <a:xfrm>
            <a:off x="6598967" y="4729640"/>
            <a:ext cx="5334531"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Calibri"/>
                <a:ea typeface="Calibri"/>
                <a:cs typeface="Calibri"/>
                <a:sym typeface="Calibri"/>
              </a:rPr>
              <a:t>Figures a and b: Redrawn from: J. W. Parker (1992). “Surficial Aquifer Hydrogeology in a Covered-Karst Terrain,” Master’s Thesis, University of South Florida, 228 pp</a:t>
            </a:r>
            <a:endParaRPr sz="1200" dirty="0"/>
          </a:p>
        </p:txBody>
      </p:sp>
      <p:sp>
        <p:nvSpPr>
          <p:cNvPr id="5" name="Google Shape;161;p8">
            <a:extLst>
              <a:ext uri="{FF2B5EF4-FFF2-40B4-BE49-F238E27FC236}">
                <a16:creationId xmlns:a16="http://schemas.microsoft.com/office/drawing/2014/main" id="{8E76FB61-29D7-CD5A-E354-7B665C149C19}"/>
              </a:ext>
            </a:extLst>
          </p:cNvPr>
          <p:cNvSpPr txBox="1"/>
          <p:nvPr/>
        </p:nvSpPr>
        <p:spPr>
          <a:xfrm>
            <a:off x="50800" y="5276414"/>
            <a:ext cx="121412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Helvetica Neue"/>
                <a:ea typeface="Helvetica Neue"/>
                <a:cs typeface="Helvetica Neue"/>
                <a:sym typeface="Helvetica Neue"/>
              </a:rPr>
              <a:t>South–north cross section through both conduits. (a) Schematic: The north conduit (x = approximately 27 m) is presumed to be draining the water table aquifer (sand) to the Floridan aquifer (limestone). The south conduit (x = approximately 14 m) has no clear subsidence at the surface, so it was presumed not to drain. Vertical lines show locations of old borings, cone penetration tests, and standard penetration tests (Parker, 1991) that originally located the sinkholes and defined stratigraphy. </a:t>
            </a:r>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8919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4006</TotalTime>
  <Words>1082</Words>
  <Application>Microsoft Macintosh PowerPoint</Application>
  <PresentationFormat>Widescreen</PresentationFormat>
  <Paragraphs>79</Paragraphs>
  <Slides>19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Helvetica Neue</vt:lpstr>
      <vt:lpstr>Office Theme</vt:lpstr>
      <vt:lpstr>Magnetics and Gravity Unit 3: Part 1 GeoPark Gravity Surveying Field Data Example </vt:lpstr>
      <vt:lpstr>Overview</vt:lpstr>
      <vt:lpstr>Learning goals</vt:lpstr>
      <vt:lpstr>Sinkholes and the built environment</vt:lpstr>
      <vt:lpstr>Nationwide distribution of karst landscapes</vt:lpstr>
      <vt:lpstr>Karst landscapes and sinkholes</vt:lpstr>
      <vt:lpstr>Karst cavities can become sinkholes</vt:lpstr>
      <vt:lpstr>Urban sinkhole site: USF GeoPark</vt:lpstr>
      <vt:lpstr>GeoPark: Subsurface data</vt:lpstr>
      <vt:lpstr>GeoPark: Low density target</vt:lpstr>
      <vt:lpstr>Data acquisition</vt:lpstr>
      <vt:lpstr>Data analysis</vt:lpstr>
      <vt:lpstr>Instrument drift</vt:lpstr>
      <vt:lpstr>Latitude correction</vt:lpstr>
      <vt:lpstr>Free Air correction</vt:lpstr>
      <vt:lpstr>Bouguer correction</vt:lpstr>
      <vt:lpstr>Remove local trend</vt:lpstr>
      <vt:lpstr>Trend questions</vt:lpstr>
      <vt:lpstr>Interpretation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Shallow Seismic Refraction Module</dc:title>
  <dc:creator>reviewer</dc:creator>
  <cp:lastModifiedBy>Gabrielle Troia</cp:lastModifiedBy>
  <cp:revision>144</cp:revision>
  <cp:lastPrinted>2020-01-31T15:56:57Z</cp:lastPrinted>
  <dcterms:created xsi:type="dcterms:W3CDTF">2020-01-19T20:26:21Z</dcterms:created>
  <dcterms:modified xsi:type="dcterms:W3CDTF">2026-07-13T17:29:49Z</dcterms:modified>
</cp:coreProperties>
</file>