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1"/>
  </p:notesMasterIdLst>
  <p:sldIdLst>
    <p:sldId id="256" r:id="rId2"/>
    <p:sldId id="257" r:id="rId3"/>
    <p:sldId id="258" r:id="rId4"/>
    <p:sldId id="259" r:id="rId5"/>
    <p:sldId id="260" r:id="rId6"/>
    <p:sldId id="261" r:id="rId7"/>
    <p:sldId id="262" r:id="rId8"/>
    <p:sldId id="264" r:id="rId9"/>
    <p:sldId id="351" r:id="rId10"/>
    <p:sldId id="266" r:id="rId11"/>
    <p:sldId id="267" r:id="rId12"/>
    <p:sldId id="290"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6" r:id="rId31"/>
    <p:sldId id="287" r:id="rId32"/>
    <p:sldId id="288" r:id="rId33"/>
    <p:sldId id="289" r:id="rId34"/>
    <p:sldId id="291" r:id="rId35"/>
    <p:sldId id="292" r:id="rId36"/>
    <p:sldId id="353" r:id="rId37"/>
    <p:sldId id="294" r:id="rId38"/>
    <p:sldId id="295" r:id="rId39"/>
    <p:sldId id="296" r:id="rId40"/>
  </p:sldIdLst>
  <p:sldSz cx="9144000" cy="5143500" type="screen16x9"/>
  <p:notesSz cx="6858000" cy="9144000"/>
  <p:embeddedFontLst>
    <p:embeddedFont>
      <p:font typeface="Bebas Neue" panose="020F0502020204030204" pitchFamily="34" charset="0"/>
      <p:regular r:id="rId42"/>
    </p:embeddedFont>
    <p:embeddedFont>
      <p:font typeface="Cambria Math" panose="02040503050406030204" pitchFamily="18" charset="0"/>
      <p:regular r:id="rId43"/>
    </p:embeddedFont>
    <p:embeddedFont>
      <p:font typeface="Century Gothic" panose="020B0502020202020204" pitchFamily="34" charset="0"/>
      <p:regular r:id="rId44"/>
      <p:bold r:id="rId45"/>
      <p:italic r:id="rId46"/>
      <p:boldItalic r:id="rId47"/>
    </p:embeddedFont>
    <p:embeddedFont>
      <p:font typeface="DM Sans" pitchFamily="2" charset="77"/>
      <p:regular r:id="rId48"/>
      <p:bold r:id="rId49"/>
      <p:italic r:id="rId50"/>
      <p:boldItalic r:id="rId51"/>
    </p:embeddedFont>
    <p:embeddedFont>
      <p:font typeface="DM Sans Medium" pitchFamily="2" charset="77"/>
      <p:regular r:id="rId52"/>
      <p:bold r:id="rId53"/>
      <p:italic r:id="rId54"/>
      <p:boldItalic r:id="rId55"/>
    </p:embeddedFont>
    <p:embeddedFont>
      <p:font typeface="Figtree Black" pitchFamily="2" charset="0"/>
      <p:bold r:id="rId56"/>
      <p:italic r:id="rId57"/>
      <p:boldItalic r:id="rId58"/>
    </p:embeddedFont>
    <p:embeddedFont>
      <p:font typeface="Figtree ExtraBold" pitchFamily="2" charset="0"/>
      <p:bold r:id="rId59"/>
      <p:italic r:id="rId60"/>
      <p:boldItalic r:id="rId61"/>
    </p:embeddedFont>
    <p:embeddedFont>
      <p:font typeface="Nunito Light" panose="020F0302020204030204" pitchFamily="34" charset="0"/>
      <p:regular r:id="rId62"/>
      <p:italic r:id="rId63"/>
    </p:embeddedFont>
    <p:embeddedFont>
      <p:font typeface="Syne" pitchFamily="2" charset="77"/>
      <p:regular r:id="rId64"/>
      <p:bold r:id="rId65"/>
    </p:embeddedFont>
    <p:embeddedFont>
      <p:font typeface="Syne Medium" panose="020B0604020202020204" pitchFamily="34" charset="0"/>
      <p:regular r:id="rId66"/>
      <p:bold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5EF0"/>
    <a:srgbClr val="FE6100"/>
    <a:srgbClr val="FFB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FCE7C0-8D1F-42CC-8F13-F9CF49DC5A45}">
  <a:tblStyle styleId="{19FCE7C0-8D1F-42CC-8F13-F9CF49DC5A4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BAA425F-FC27-416A-9993-3A29D32195F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0492A91-45DE-475E-B19C-1B35BBA6BFFB}" styleName="Table_2">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19"/>
  </p:normalViewPr>
  <p:slideViewPr>
    <p:cSldViewPr snapToGrid="0">
      <p:cViewPr varScale="1">
        <p:scale>
          <a:sx n="195" d="100"/>
          <a:sy n="195" d="100"/>
        </p:scale>
        <p:origin x="200"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9.fntdata"/><Relationship Id="rId5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e3fc87900e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1e3fc87900e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ead2df2125_0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ead2df2125_0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ead2df2125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ead2df2125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eb552299cc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eb552299cc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ead2df2125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ead2df2125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ead2df2125_0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2ead2df2125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ead2df2125_0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2ead2df2125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ead2df2125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2ead2df2125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ead2df2125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2ead2df2125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ead2df2125_0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ead2df2125_0_6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ead2df2125_0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2ead2df2125_0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eb222a61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2eb222a61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eb222a617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2eb222a617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ead2df2125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ead2df2125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ead2df2125_0_6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2ead2df2125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ead2df2125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2ead2df2125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eb552299c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2eb552299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eb552299c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eb552299c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eb552299c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2eb552299c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eb552299c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eb552299c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eb552299c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eb552299c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e9f80404a5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e9f80404a5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eb552299c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2eb552299c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eb552299cc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2eb552299c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eb552299cc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2eb552299cc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2eb552299cc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2eb552299cc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eb552299cc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2eb552299cc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2eb552299cc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2eb552299cc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2eb552299cc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2eb552299cc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2218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eb552299cc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2eb552299cc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2eb552299cc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2eb552299cc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2eb552299cc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2eb552299cc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ead2df212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ead2df212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ead2df212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ead2df212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ead2df212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2ead2df212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ead2df212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ead2df212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ead2df212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ead2df212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ead2df2125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ead2df2125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1822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E09C3-10D5-BF4D-AFDB-535FEBF22B44}"/>
              </a:ext>
            </a:extLst>
          </p:cNvPr>
          <p:cNvSpPr>
            <a:spLocks noGrp="1"/>
          </p:cNvSpPr>
          <p:nvPr>
            <p:ph type="ctrTitle"/>
          </p:nvPr>
        </p:nvSpPr>
        <p:spPr>
          <a:xfrm>
            <a:off x="1143000" y="841772"/>
            <a:ext cx="6858000" cy="1790700"/>
          </a:xfrm>
        </p:spPr>
        <p:txBody>
          <a:bodyPr anchor="b">
            <a:normAutofit/>
          </a:bodyPr>
          <a:lstStyle>
            <a:lvl1pPr algn="ctr">
              <a:defRPr sz="36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2FC7A3A-A787-B643-8D77-650C1276489F}"/>
              </a:ext>
            </a:extLst>
          </p:cNvPr>
          <p:cNvSpPr>
            <a:spLocks noGrp="1"/>
          </p:cNvSpPr>
          <p:nvPr>
            <p:ph type="subTitle" idx="1"/>
          </p:nvPr>
        </p:nvSpPr>
        <p:spPr>
          <a:xfrm>
            <a:off x="1143000" y="2701528"/>
            <a:ext cx="6858000" cy="1241822"/>
          </a:xfrm>
        </p:spPr>
        <p:txBody>
          <a:bodyPr/>
          <a:lstStyle>
            <a:lvl1pPr marL="0" indent="0" algn="ctr">
              <a:buNone/>
              <a:defRPr sz="1800">
                <a:solidFill>
                  <a:schemeClr val="tx1">
                    <a:lumMod val="65000"/>
                    <a:lumOff val="35000"/>
                  </a:schemeClr>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D247B902-CAB5-469D-6C9D-9C54C8242CE7}"/>
              </a:ext>
            </a:extLst>
          </p:cNvPr>
          <p:cNvPicPr>
            <a:picLocks noChangeAspect="1"/>
          </p:cNvPicPr>
          <p:nvPr/>
        </p:nvPicPr>
        <p:blipFill>
          <a:blip r:embed="rId2"/>
          <a:stretch>
            <a:fillRect/>
          </a:stretch>
        </p:blipFill>
        <p:spPr>
          <a:xfrm>
            <a:off x="8618018" y="4633710"/>
            <a:ext cx="485475" cy="488399"/>
          </a:xfrm>
          <a:prstGeom prst="rect">
            <a:avLst/>
          </a:prstGeom>
        </p:spPr>
      </p:pic>
    </p:spTree>
    <p:extLst>
      <p:ext uri="{BB962C8B-B14F-4D97-AF65-F5344CB8AC3E}">
        <p14:creationId xmlns:p14="http://schemas.microsoft.com/office/powerpoint/2010/main" val="292851368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A54B-7312-0541-8311-787BD506C1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737224-3A40-FA4E-9BE7-5F84A7C604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803493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9CED8E-5DCC-2D45-A6BD-A24F282443F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719F4B-CFD2-D347-A766-C1754B0772C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358161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3"/>
        <p:cNvGrpSpPr/>
        <p:nvPr/>
      </p:nvGrpSpPr>
      <p:grpSpPr>
        <a:xfrm>
          <a:off x="0" y="0"/>
          <a:ext cx="0" cy="0"/>
          <a:chOff x="0" y="0"/>
          <a:chExt cx="0" cy="0"/>
        </a:xfrm>
      </p:grpSpPr>
      <p:sp>
        <p:nvSpPr>
          <p:cNvPr id="36" name="Google Shape;36;p3"/>
          <p:cNvSpPr txBox="1">
            <a:spLocks noGrp="1"/>
          </p:cNvSpPr>
          <p:nvPr>
            <p:ph type="title"/>
          </p:nvPr>
        </p:nvSpPr>
        <p:spPr>
          <a:xfrm>
            <a:off x="877250" y="2991875"/>
            <a:ext cx="6141900" cy="10521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5300" b="0">
                <a:solidFill>
                  <a:schemeClr val="lt1"/>
                </a:solidFill>
                <a:latin typeface="Figtree Black"/>
                <a:ea typeface="Figtree Black"/>
                <a:cs typeface="Figtree Black"/>
                <a:sym typeface="Figtree Black"/>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37" name="Google Shape;37;p3"/>
          <p:cNvSpPr txBox="1">
            <a:spLocks noGrp="1"/>
          </p:cNvSpPr>
          <p:nvPr>
            <p:ph type="title" idx="2" hasCustomPrompt="1"/>
          </p:nvPr>
        </p:nvSpPr>
        <p:spPr>
          <a:xfrm>
            <a:off x="877250" y="2144150"/>
            <a:ext cx="1280400" cy="1134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600" b="0">
                <a:latin typeface="Figtree Black"/>
                <a:ea typeface="Figtree Black"/>
                <a:cs typeface="Figtree Black"/>
                <a:sym typeface="Figtree Black"/>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8" name="Google Shape;38;p3"/>
          <p:cNvSpPr txBox="1">
            <a:spLocks noGrp="1"/>
          </p:cNvSpPr>
          <p:nvPr>
            <p:ph type="subTitle" idx="1"/>
          </p:nvPr>
        </p:nvSpPr>
        <p:spPr>
          <a:xfrm>
            <a:off x="877250" y="3882850"/>
            <a:ext cx="6141900" cy="3750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400"/>
              <a:buNone/>
              <a:defRPr>
                <a:latin typeface="Syne"/>
                <a:ea typeface="Syne"/>
                <a:cs typeface="Syne"/>
                <a:sym typeface="Sy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1660396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7"/>
        <p:cNvGrpSpPr/>
        <p:nvPr/>
      </p:nvGrpSpPr>
      <p:grpSpPr>
        <a:xfrm>
          <a:off x="0" y="0"/>
          <a:ext cx="0" cy="0"/>
          <a:chOff x="0" y="0"/>
          <a:chExt cx="0" cy="0"/>
        </a:xfrm>
      </p:grpSpPr>
      <p:sp>
        <p:nvSpPr>
          <p:cNvPr id="120" name="Google Shape;120;p9"/>
          <p:cNvSpPr txBox="1">
            <a:spLocks noGrp="1"/>
          </p:cNvSpPr>
          <p:nvPr>
            <p:ph type="title"/>
          </p:nvPr>
        </p:nvSpPr>
        <p:spPr>
          <a:xfrm>
            <a:off x="4766325" y="1609575"/>
            <a:ext cx="3174300" cy="1161300"/>
          </a:xfrm>
          <a:prstGeom prst="rect">
            <a:avLst/>
          </a:prstGeom>
          <a:noFill/>
        </p:spPr>
        <p:txBody>
          <a:bodyPr spcFirstLastPara="1" wrap="square" lIns="91425" tIns="91425" rIns="91425" bIns="91425" anchor="b" anchorCtr="0">
            <a:noAutofit/>
          </a:bodyPr>
          <a:lstStyle>
            <a:lvl1pPr lvl="0" algn="l" rtl="0">
              <a:spcBef>
                <a:spcPts val="0"/>
              </a:spcBef>
              <a:spcAft>
                <a:spcPts val="0"/>
              </a:spcAft>
              <a:buSzPts val="3000"/>
              <a:buNone/>
              <a:defRPr sz="6000" b="0">
                <a:latin typeface="Figtree Black"/>
                <a:ea typeface="Figtree Black"/>
                <a:cs typeface="Figtree Black"/>
                <a:sym typeface="Figtree Black"/>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rPr lang="en-US"/>
              <a:t>Click to edit Master title style</a:t>
            </a:r>
            <a:endParaRPr/>
          </a:p>
        </p:txBody>
      </p:sp>
      <p:sp>
        <p:nvSpPr>
          <p:cNvPr id="121" name="Google Shape;121;p9"/>
          <p:cNvSpPr txBox="1">
            <a:spLocks noGrp="1"/>
          </p:cNvSpPr>
          <p:nvPr>
            <p:ph type="subTitle" idx="1"/>
          </p:nvPr>
        </p:nvSpPr>
        <p:spPr>
          <a:xfrm>
            <a:off x="4766325" y="2637224"/>
            <a:ext cx="3174300" cy="8571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atin typeface="Syne"/>
                <a:ea typeface="Syne"/>
                <a:cs typeface="Syne"/>
                <a:sym typeface="Sy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1222134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3"/>
        <p:cNvGrpSpPr/>
        <p:nvPr/>
      </p:nvGrpSpPr>
      <p:grpSpPr>
        <a:xfrm>
          <a:off x="0" y="0"/>
          <a:ext cx="0" cy="0"/>
          <a:chOff x="0" y="0"/>
          <a:chExt cx="0" cy="0"/>
        </a:xfrm>
      </p:grpSpPr>
      <p:sp>
        <p:nvSpPr>
          <p:cNvPr id="97" name="Google Shape;9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98" name="Google Shape;98;p7"/>
          <p:cNvSpPr txBox="1">
            <a:spLocks noGrp="1"/>
          </p:cNvSpPr>
          <p:nvPr>
            <p:ph type="subTitle" idx="1"/>
          </p:nvPr>
        </p:nvSpPr>
        <p:spPr>
          <a:xfrm>
            <a:off x="1026650" y="170030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r>
              <a:rPr lang="en-US"/>
              <a:t>Click to edit Master subtitle style</a:t>
            </a:r>
            <a:endParaRPr/>
          </a:p>
        </p:txBody>
      </p:sp>
    </p:spTree>
    <p:extLst>
      <p:ext uri="{BB962C8B-B14F-4D97-AF65-F5344CB8AC3E}">
        <p14:creationId xmlns:p14="http://schemas.microsoft.com/office/powerpoint/2010/main" val="2197676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35"/>
        <p:cNvGrpSpPr/>
        <p:nvPr/>
      </p:nvGrpSpPr>
      <p:grpSpPr>
        <a:xfrm>
          <a:off x="0" y="0"/>
          <a:ext cx="0" cy="0"/>
          <a:chOff x="0" y="0"/>
          <a:chExt cx="0" cy="0"/>
        </a:xfrm>
      </p:grpSpPr>
    </p:spTree>
    <p:extLst>
      <p:ext uri="{BB962C8B-B14F-4D97-AF65-F5344CB8AC3E}">
        <p14:creationId xmlns:p14="http://schemas.microsoft.com/office/powerpoint/2010/main" val="3023628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9"/>
        <p:cNvGrpSpPr/>
        <p:nvPr/>
      </p:nvGrpSpPr>
      <p:grpSpPr>
        <a:xfrm>
          <a:off x="0" y="0"/>
          <a:ext cx="0" cy="0"/>
          <a:chOff x="0" y="0"/>
          <a:chExt cx="0" cy="0"/>
        </a:xfrm>
      </p:grpSpPr>
      <p:sp>
        <p:nvSpPr>
          <p:cNvPr id="50" name="Google Shape;5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b="0">
                <a:latin typeface="Figtree Black"/>
                <a:ea typeface="Figtree Black"/>
                <a:cs typeface="Figtree Black"/>
                <a:sym typeface="Figtree Blac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4"/>
          <p:cNvSpPr txBox="1">
            <a:spLocks noGrp="1"/>
          </p:cNvSpPr>
          <p:nvPr>
            <p:ph type="body" idx="1"/>
          </p:nvPr>
        </p:nvSpPr>
        <p:spPr>
          <a:xfrm>
            <a:off x="720000" y="1063800"/>
            <a:ext cx="7704000" cy="4020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Nunito Light"/>
              <a:buChar char="●"/>
              <a:defRPr>
                <a:latin typeface="Syne"/>
                <a:ea typeface="Syne"/>
                <a:cs typeface="Syne"/>
                <a:sym typeface="Syne"/>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1491841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46"/>
        <p:cNvGrpSpPr/>
        <p:nvPr/>
      </p:nvGrpSpPr>
      <p:grpSpPr>
        <a:xfrm>
          <a:off x="0" y="0"/>
          <a:ext cx="0" cy="0"/>
          <a:chOff x="0" y="0"/>
          <a:chExt cx="0" cy="0"/>
        </a:xfrm>
      </p:grpSpPr>
      <p:sp>
        <p:nvSpPr>
          <p:cNvPr id="260" name="Google Shape;26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1" name="Google Shape;261;p20"/>
          <p:cNvSpPr txBox="1">
            <a:spLocks noGrp="1"/>
          </p:cNvSpPr>
          <p:nvPr>
            <p:ph type="subTitle" idx="1"/>
          </p:nvPr>
        </p:nvSpPr>
        <p:spPr>
          <a:xfrm>
            <a:off x="4923082" y="2854650"/>
            <a:ext cx="2640000" cy="115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20"/>
          <p:cNvSpPr txBox="1">
            <a:spLocks noGrp="1"/>
          </p:cNvSpPr>
          <p:nvPr>
            <p:ph type="subTitle" idx="2"/>
          </p:nvPr>
        </p:nvSpPr>
        <p:spPr>
          <a:xfrm>
            <a:off x="1580905" y="2854650"/>
            <a:ext cx="2640000" cy="115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20"/>
          <p:cNvSpPr txBox="1">
            <a:spLocks noGrp="1"/>
          </p:cNvSpPr>
          <p:nvPr>
            <p:ph type="subTitle" idx="3"/>
          </p:nvPr>
        </p:nvSpPr>
        <p:spPr>
          <a:xfrm>
            <a:off x="1580905" y="2429500"/>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200">
                <a:solidFill>
                  <a:schemeClr val="lt1"/>
                </a:solidFill>
                <a:latin typeface="Figtree ExtraBold"/>
                <a:ea typeface="Figtree ExtraBold"/>
                <a:cs typeface="Figtree ExtraBold"/>
                <a:sym typeface="Figtree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4" name="Google Shape;264;p20"/>
          <p:cNvSpPr txBox="1">
            <a:spLocks noGrp="1"/>
          </p:cNvSpPr>
          <p:nvPr>
            <p:ph type="subTitle" idx="4"/>
          </p:nvPr>
        </p:nvSpPr>
        <p:spPr>
          <a:xfrm>
            <a:off x="4923082" y="2429500"/>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200">
                <a:solidFill>
                  <a:schemeClr val="lt1"/>
                </a:solidFill>
                <a:latin typeface="Figtree ExtraBold"/>
                <a:ea typeface="Figtree ExtraBold"/>
                <a:cs typeface="Figtree ExtraBold"/>
                <a:sym typeface="Figtree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581710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3799A-694D-474E-873B-5A522F5943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0398E9-1376-FE46-9B02-F565502645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778418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1AB4-F697-A949-8A62-14E87EDCCEFA}"/>
              </a:ext>
            </a:extLst>
          </p:cNvPr>
          <p:cNvSpPr>
            <a:spLocks noGrp="1"/>
          </p:cNvSpPr>
          <p:nvPr>
            <p:ph type="title"/>
          </p:nvPr>
        </p:nvSpPr>
        <p:spPr>
          <a:xfrm>
            <a:off x="623888" y="1282304"/>
            <a:ext cx="7886700" cy="2139553"/>
          </a:xfrm>
        </p:spPr>
        <p:txBody>
          <a:bodyPr anchor="b">
            <a:normAutofit/>
          </a:bodyPr>
          <a:lstStyle>
            <a:lvl1pPr>
              <a:defRPr sz="3600"/>
            </a:lvl1pPr>
          </a:lstStyle>
          <a:p>
            <a:r>
              <a:rPr lang="en-US"/>
              <a:t>Click to edit Master title style</a:t>
            </a:r>
          </a:p>
        </p:txBody>
      </p:sp>
      <p:sp>
        <p:nvSpPr>
          <p:cNvPr id="3" name="Text Placeholder 2">
            <a:extLst>
              <a:ext uri="{FF2B5EF4-FFF2-40B4-BE49-F238E27FC236}">
                <a16:creationId xmlns:a16="http://schemas.microsoft.com/office/drawing/2014/main" id="{5337A88C-749B-BE43-818F-7B30C78BBD3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1510567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F51DA-2C1E-5F4D-917A-82878988A9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531F6D-FD74-8048-9742-4B0454C8961F}"/>
              </a:ext>
            </a:extLst>
          </p:cNvPr>
          <p:cNvSpPr>
            <a:spLocks noGrp="1"/>
          </p:cNvSpPr>
          <p:nvPr>
            <p:ph sz="half" idx="1"/>
          </p:nvPr>
        </p:nvSpPr>
        <p:spPr>
          <a:xfrm>
            <a:off x="628650" y="1025665"/>
            <a:ext cx="3886200" cy="3513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7EE7B3-DF31-0445-BBBF-581BC40E4083}"/>
              </a:ext>
            </a:extLst>
          </p:cNvPr>
          <p:cNvSpPr>
            <a:spLocks noGrp="1"/>
          </p:cNvSpPr>
          <p:nvPr>
            <p:ph sz="half" idx="2"/>
          </p:nvPr>
        </p:nvSpPr>
        <p:spPr>
          <a:xfrm>
            <a:off x="4629150" y="1025665"/>
            <a:ext cx="3886200" cy="3513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1367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56A1E-93A7-E84B-9FA2-A8FE7130379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C153BD-4EF3-E740-BE4D-DB5D0DBC3F7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BFCF903-B877-B046-B4EF-EAFF954212D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F162236-3E1D-4E49-B36C-1BCB69075A0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837DF6B-B923-9845-86E7-A3DAEC7DBF8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65560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71EEB-8461-DE47-A129-0CB1C777ED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54044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46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9010-29EC-4140-BEFE-483E19F56A8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82DB8EB-2543-7349-B237-494A3F9E667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FA7C52-B968-E547-8CD5-7ED74F10D45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27342176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2601F-3563-C247-A093-17365DACB79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E7548B9-920D-EF43-A4FB-B6FD94E6BEA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B24C5FB-0C75-1B44-8090-9A36B2BAA11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54018703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CEA1EA-B880-9744-9051-44AF966D4417}"/>
              </a:ext>
            </a:extLst>
          </p:cNvPr>
          <p:cNvSpPr>
            <a:spLocks noGrp="1"/>
          </p:cNvSpPr>
          <p:nvPr>
            <p:ph type="title"/>
          </p:nvPr>
        </p:nvSpPr>
        <p:spPr>
          <a:xfrm>
            <a:off x="628650" y="273844"/>
            <a:ext cx="7886700" cy="4665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4B3C9DC-0F28-B24E-9EAD-8DE0BE3F7A1A}"/>
              </a:ext>
            </a:extLst>
          </p:cNvPr>
          <p:cNvSpPr>
            <a:spLocks noGrp="1"/>
          </p:cNvSpPr>
          <p:nvPr>
            <p:ph type="body" idx="1"/>
          </p:nvPr>
        </p:nvSpPr>
        <p:spPr>
          <a:xfrm>
            <a:off x="628650" y="983183"/>
            <a:ext cx="7886700" cy="35435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065FA34-5C2D-284D-A944-8FF4E1AFABC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CA5B3C8-3D45-CA4E-85BF-C1E754C47F7A}" type="datetimeFigureOut">
              <a:rPr lang="en-US" smtClean="0"/>
              <a:t>7/16/25</a:t>
            </a:fld>
            <a:endParaRPr lang="en-US" dirty="0"/>
          </a:p>
        </p:txBody>
      </p:sp>
      <p:sp>
        <p:nvSpPr>
          <p:cNvPr id="5" name="Footer Placeholder 4">
            <a:extLst>
              <a:ext uri="{FF2B5EF4-FFF2-40B4-BE49-F238E27FC236}">
                <a16:creationId xmlns:a16="http://schemas.microsoft.com/office/drawing/2014/main" id="{9A0BF366-9226-DE4D-A621-64217D763CD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99A4E75-3CEC-BE4E-A74F-D2E7D385161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789AA0C-A551-4F45-8E34-AA6DD03C8FF0}" type="slidenum">
              <a:rPr lang="en-US" smtClean="0"/>
              <a:t>‹#›</a:t>
            </a:fld>
            <a:endParaRPr lang="en-US" dirty="0"/>
          </a:p>
        </p:txBody>
      </p:sp>
      <p:pic>
        <p:nvPicPr>
          <p:cNvPr id="7" name="Picture 6">
            <a:extLst>
              <a:ext uri="{FF2B5EF4-FFF2-40B4-BE49-F238E27FC236}">
                <a16:creationId xmlns:a16="http://schemas.microsoft.com/office/drawing/2014/main" id="{7C39B835-2077-DC41-8EC6-A667D996CA41}"/>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2" y="4629151"/>
            <a:ext cx="9144000" cy="514349"/>
          </a:xfrm>
          <a:prstGeom prst="rect">
            <a:avLst/>
          </a:prstGeom>
        </p:spPr>
      </p:pic>
      <p:pic>
        <p:nvPicPr>
          <p:cNvPr id="8" name="Picture 7">
            <a:extLst>
              <a:ext uri="{FF2B5EF4-FFF2-40B4-BE49-F238E27FC236}">
                <a16:creationId xmlns:a16="http://schemas.microsoft.com/office/drawing/2014/main" id="{2CA9C515-BEB2-9699-9103-48CF476FEF28}"/>
              </a:ext>
            </a:extLst>
          </p:cNvPr>
          <p:cNvPicPr>
            <a:picLocks noChangeAspect="1"/>
          </p:cNvPicPr>
          <p:nvPr/>
        </p:nvPicPr>
        <p:blipFill>
          <a:blip r:embed="rId20"/>
          <a:stretch>
            <a:fillRect/>
          </a:stretch>
        </p:blipFill>
        <p:spPr>
          <a:xfrm>
            <a:off x="8618018" y="4633710"/>
            <a:ext cx="485475" cy="488399"/>
          </a:xfrm>
          <a:prstGeom prst="rect">
            <a:avLst/>
          </a:prstGeom>
        </p:spPr>
      </p:pic>
    </p:spTree>
    <p:extLst>
      <p:ext uri="{BB962C8B-B14F-4D97-AF65-F5344CB8AC3E}">
        <p14:creationId xmlns:p14="http://schemas.microsoft.com/office/powerpoint/2010/main" val="155224930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702" r:id="rId16"/>
    <p:sldLayoutId id="2147483703" r:id="rId17"/>
  </p:sldLayoutIdLst>
  <p:hf hdr="0" ftr="0" dt="0"/>
  <p:txStyles>
    <p:titleStyle>
      <a:lvl1pPr algn="l" defTabSz="685800" rtl="0" eaLnBrk="1" latinLnBrk="0" hangingPunct="1">
        <a:lnSpc>
          <a:spcPct val="90000"/>
        </a:lnSpc>
        <a:spcBef>
          <a:spcPct val="0"/>
        </a:spcBef>
        <a:buNone/>
        <a:defRPr sz="2400" b="1" kern="1200">
          <a:solidFill>
            <a:schemeClr val="tx1"/>
          </a:solidFill>
          <a:latin typeface="Figtree Black" panose="020B060402020202020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yne Medium" panose="020B060402020202020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DM Sans Medium" pitchFamily="2"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5" Type="http://schemas.openxmlformats.org/officeDocument/2006/relationships/slideLayout" Target="../slideLayouts/slideLayout16.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4" name="Google Shape;464;p36"/>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Does GPR Data Look Like?</a:t>
            </a:r>
            <a:endParaRPr dirty="0">
              <a:solidFill>
                <a:schemeClr val="lt1"/>
              </a:solidFill>
            </a:endParaRPr>
          </a:p>
        </p:txBody>
      </p:sp>
      <p:sp>
        <p:nvSpPr>
          <p:cNvPr id="463" name="Google Shape;463;p36"/>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Unit 2: Forensic Geophysics using GPR</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46"/>
          <p:cNvSpPr txBox="1">
            <a:spLocks noGrp="1"/>
          </p:cNvSpPr>
          <p:nvPr>
            <p:ph type="title"/>
          </p:nvPr>
        </p:nvSpPr>
        <p:spPr>
          <a:xfrm>
            <a:off x="535550" y="510125"/>
            <a:ext cx="7710900" cy="113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rPr>
              <a:t>Also, Orientation </a:t>
            </a:r>
            <a:endParaRPr dirty="0">
              <a:latin typeface="Arial" panose="020B0604020202020204" pitchFamily="34" charset="0"/>
            </a:endParaRPr>
          </a:p>
          <a:p>
            <a:pPr marL="0" lvl="0" indent="0" algn="l" rtl="0">
              <a:spcBef>
                <a:spcPts val="0"/>
              </a:spcBef>
              <a:spcAft>
                <a:spcPts val="0"/>
              </a:spcAft>
              <a:buNone/>
            </a:pPr>
            <a:r>
              <a:rPr lang="en" dirty="0">
                <a:latin typeface="Arial" panose="020B0604020202020204" pitchFamily="34" charset="0"/>
              </a:rPr>
              <a:t>Matters</a:t>
            </a:r>
            <a:r>
              <a:rPr lang="en" sz="3100" dirty="0">
                <a:solidFill>
                  <a:schemeClr val="lt1"/>
                </a:solidFill>
                <a:latin typeface="Arial" panose="020B0604020202020204" pitchFamily="34" charset="0"/>
              </a:rPr>
              <a:t>	</a:t>
            </a:r>
            <a:endParaRPr sz="3100" dirty="0">
              <a:solidFill>
                <a:schemeClr val="lt1"/>
              </a:solidFill>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p:txBody>
      </p:sp>
      <p:sp>
        <p:nvSpPr>
          <p:cNvPr id="551" name="Google Shape;551;p46"/>
          <p:cNvSpPr txBox="1">
            <a:spLocks noGrp="1"/>
          </p:cNvSpPr>
          <p:nvPr>
            <p:ph type="subTitle" idx="1"/>
          </p:nvPr>
        </p:nvSpPr>
        <p:spPr>
          <a:xfrm>
            <a:off x="532816" y="1594601"/>
            <a:ext cx="3078300" cy="92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rPr>
              <a:t>The orientation that you cross over an object can influence whether it appears as point-like.  </a:t>
            </a: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r>
              <a:rPr lang="en" dirty="0">
                <a:latin typeface="Arial" panose="020B0604020202020204" pitchFamily="34" charset="0"/>
              </a:rPr>
              <a:t>More on this in Unit 3.</a:t>
            </a: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p:txBody>
      </p:sp>
      <p:pic>
        <p:nvPicPr>
          <p:cNvPr id="553" name="Google Shape;553;p46" descr="A hyperbolic GPR diffraction pattern from a storm sewer in perpendicular cross section."/>
          <p:cNvPicPr preferRelativeResize="0"/>
          <p:nvPr/>
        </p:nvPicPr>
        <p:blipFill>
          <a:blip r:embed="rId3">
            <a:alphaModFix/>
          </a:blip>
          <a:stretch>
            <a:fillRect/>
          </a:stretch>
        </p:blipFill>
        <p:spPr>
          <a:xfrm>
            <a:off x="4714425" y="510125"/>
            <a:ext cx="4008850" cy="1936765"/>
          </a:xfrm>
          <a:prstGeom prst="rect">
            <a:avLst/>
          </a:prstGeom>
          <a:noFill/>
          <a:ln>
            <a:noFill/>
          </a:ln>
        </p:spPr>
      </p:pic>
      <p:pic>
        <p:nvPicPr>
          <p:cNvPr id="554" name="Google Shape;554;p46" descr="A linear GPR diffraction pattern from a storm sewer in a parallel cross section."/>
          <p:cNvPicPr preferRelativeResize="0"/>
          <p:nvPr/>
        </p:nvPicPr>
        <p:blipFill>
          <a:blip r:embed="rId4">
            <a:alphaModFix/>
          </a:blip>
          <a:stretch>
            <a:fillRect/>
          </a:stretch>
        </p:blipFill>
        <p:spPr>
          <a:xfrm>
            <a:off x="4116081" y="2695103"/>
            <a:ext cx="4716576" cy="1781550"/>
          </a:xfrm>
          <a:prstGeom prst="rect">
            <a:avLst/>
          </a:prstGeom>
          <a:noFill/>
          <a:ln>
            <a:noFill/>
          </a:ln>
        </p:spPr>
      </p:pic>
      <p:cxnSp>
        <p:nvCxnSpPr>
          <p:cNvPr id="555" name="Google Shape;555;p46" descr="Marker 1"/>
          <p:cNvCxnSpPr/>
          <p:nvPr/>
        </p:nvCxnSpPr>
        <p:spPr>
          <a:xfrm>
            <a:off x="5612714" y="1131243"/>
            <a:ext cx="0" cy="399600"/>
          </a:xfrm>
          <a:prstGeom prst="straightConnector1">
            <a:avLst/>
          </a:prstGeom>
          <a:noFill/>
          <a:ln w="34925" cap="flat" cmpd="sng">
            <a:solidFill>
              <a:srgbClr val="FE6100"/>
            </a:solidFill>
            <a:prstDash val="solid"/>
            <a:miter lim="8000"/>
            <a:headEnd type="none" w="sm" len="sm"/>
            <a:tailEnd type="triangle" w="med" len="med"/>
          </a:ln>
        </p:spPr>
      </p:cxnSp>
      <p:cxnSp>
        <p:nvCxnSpPr>
          <p:cNvPr id="556" name="Google Shape;556;p46" descr="Marker 2"/>
          <p:cNvCxnSpPr/>
          <p:nvPr/>
        </p:nvCxnSpPr>
        <p:spPr>
          <a:xfrm>
            <a:off x="7072033" y="1010201"/>
            <a:ext cx="0" cy="399600"/>
          </a:xfrm>
          <a:prstGeom prst="straightConnector1">
            <a:avLst/>
          </a:prstGeom>
          <a:noFill/>
          <a:ln w="34925" cap="flat" cmpd="sng">
            <a:solidFill>
              <a:srgbClr val="FFB000"/>
            </a:solidFill>
            <a:prstDash val="solid"/>
            <a:miter lim="8000"/>
            <a:headEnd type="none" w="sm" len="sm"/>
            <a:tailEnd type="triangle" w="med" len="med"/>
          </a:ln>
        </p:spPr>
      </p:cxnSp>
      <p:cxnSp>
        <p:nvCxnSpPr>
          <p:cNvPr id="557" name="Google Shape;557;p46" descr="Marker 3"/>
          <p:cNvCxnSpPr/>
          <p:nvPr/>
        </p:nvCxnSpPr>
        <p:spPr>
          <a:xfrm>
            <a:off x="8149627" y="877175"/>
            <a:ext cx="0" cy="399600"/>
          </a:xfrm>
          <a:prstGeom prst="straightConnector1">
            <a:avLst/>
          </a:prstGeom>
          <a:noFill/>
          <a:ln w="34925" cap="flat" cmpd="sng">
            <a:solidFill>
              <a:srgbClr val="785EF0"/>
            </a:solidFill>
            <a:prstDash val="solid"/>
            <a:miter lim="8000"/>
            <a:headEnd type="none" w="sm" len="sm"/>
            <a:tailEnd type="triangle" w="med" len="med"/>
          </a:ln>
        </p:spPr>
      </p:cxnSp>
      <p:cxnSp>
        <p:nvCxnSpPr>
          <p:cNvPr id="558" name="Google Shape;558;p46" descr="Marker 1"/>
          <p:cNvCxnSpPr/>
          <p:nvPr/>
        </p:nvCxnSpPr>
        <p:spPr>
          <a:xfrm>
            <a:off x="5623525" y="3282467"/>
            <a:ext cx="0" cy="399600"/>
          </a:xfrm>
          <a:prstGeom prst="straightConnector1">
            <a:avLst/>
          </a:prstGeom>
          <a:noFill/>
          <a:ln w="34925" cap="flat" cmpd="sng">
            <a:solidFill>
              <a:srgbClr val="FE6100"/>
            </a:solidFill>
            <a:prstDash val="solid"/>
            <a:miter lim="8000"/>
            <a:headEnd type="none" w="sm" len="sm"/>
            <a:tailEnd type="triangle" w="med" len="med"/>
          </a:ln>
        </p:spPr>
      </p:cxnSp>
      <p:cxnSp>
        <p:nvCxnSpPr>
          <p:cNvPr id="559" name="Google Shape;559;p46" descr="Marker 2"/>
          <p:cNvCxnSpPr/>
          <p:nvPr/>
        </p:nvCxnSpPr>
        <p:spPr>
          <a:xfrm>
            <a:off x="7072033" y="3186278"/>
            <a:ext cx="0" cy="399600"/>
          </a:xfrm>
          <a:prstGeom prst="straightConnector1">
            <a:avLst/>
          </a:prstGeom>
          <a:noFill/>
          <a:ln w="34925" cap="flat" cmpd="sng">
            <a:solidFill>
              <a:srgbClr val="FFB000"/>
            </a:solidFill>
            <a:prstDash val="solid"/>
            <a:miter lim="8000"/>
            <a:headEnd type="none" w="sm" len="sm"/>
            <a:tailEnd type="triangle" w="med" len="med"/>
          </a:ln>
        </p:spPr>
      </p:cxnSp>
      <p:cxnSp>
        <p:nvCxnSpPr>
          <p:cNvPr id="560" name="Google Shape;560;p46" descr="Marker 3"/>
          <p:cNvCxnSpPr/>
          <p:nvPr/>
        </p:nvCxnSpPr>
        <p:spPr>
          <a:xfrm>
            <a:off x="8146656" y="3069618"/>
            <a:ext cx="0" cy="399600"/>
          </a:xfrm>
          <a:prstGeom prst="straightConnector1">
            <a:avLst/>
          </a:prstGeom>
          <a:noFill/>
          <a:ln w="34925" cap="flat" cmpd="sng">
            <a:solidFill>
              <a:srgbClr val="785EF0"/>
            </a:solidFill>
            <a:prstDash val="solid"/>
            <a:miter lim="8000"/>
            <a:headEnd type="none" w="sm" len="sm"/>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4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Question: Do you see the dipping horizon?</a:t>
            </a:r>
            <a:endParaRPr dirty="0">
              <a:latin typeface="Arial" panose="020B0604020202020204" pitchFamily="34" charset="0"/>
            </a:endParaRPr>
          </a:p>
        </p:txBody>
      </p:sp>
      <p:pic>
        <p:nvPicPr>
          <p:cNvPr id="566" name="Google Shape;566;p47" descr="GPR data with a continuous linear reflection across the profile distance."/>
          <p:cNvPicPr preferRelativeResize="0"/>
          <p:nvPr/>
        </p:nvPicPr>
        <p:blipFill rotWithShape="1">
          <a:blip r:embed="rId3">
            <a:alphaModFix/>
          </a:blip>
          <a:srcRect l="5635" r="7934"/>
          <a:stretch/>
        </p:blipFill>
        <p:spPr>
          <a:xfrm>
            <a:off x="2691175" y="1694950"/>
            <a:ext cx="6025824" cy="2639875"/>
          </a:xfrm>
          <a:prstGeom prst="rect">
            <a:avLst/>
          </a:prstGeom>
          <a:noFill/>
          <a:ln>
            <a:noFill/>
          </a:ln>
        </p:spPr>
      </p:pic>
      <p:sp>
        <p:nvSpPr>
          <p:cNvPr id="567" name="Google Shape;567;p47"/>
          <p:cNvSpPr txBox="1"/>
          <p:nvPr/>
        </p:nvSpPr>
        <p:spPr>
          <a:xfrm>
            <a:off x="361375" y="1327206"/>
            <a:ext cx="2329800" cy="15534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en" sz="1600" strike="noStrike" dirty="0">
                <a:solidFill>
                  <a:schemeClr val="tx1"/>
                </a:solidFill>
                <a:latin typeface="Arial" panose="020B0604020202020204" pitchFamily="34" charset="0"/>
                <a:ea typeface="DM Sans"/>
                <a:cs typeface="Arial" panose="020B0604020202020204" pitchFamily="34" charset="0"/>
                <a:sym typeface="DM Sans"/>
              </a:rPr>
              <a:t>What kind of feature produces a continuous reflection like this? </a:t>
            </a:r>
            <a:r>
              <a:rPr lang="en" sz="1600" b="0" strike="noStrike" dirty="0">
                <a:solidFill>
                  <a:schemeClr val="tx1"/>
                </a:solidFill>
                <a:latin typeface="Arial" panose="020B0604020202020204" pitchFamily="34" charset="0"/>
                <a:ea typeface="Century Gothic"/>
                <a:cs typeface="Arial" panose="020B0604020202020204" pitchFamily="34" charset="0"/>
                <a:sym typeface="Century Gothic"/>
              </a:rPr>
              <a:t> </a:t>
            </a:r>
            <a:endParaRPr dirty="0">
              <a:solidFill>
                <a:schemeClr val="tx1"/>
              </a:solidFill>
              <a:latin typeface="Arial" panose="020B0604020202020204" pitchFamily="34" charset="0"/>
              <a:cs typeface="Arial" panose="020B0604020202020204" pitchFamily="34" charset="0"/>
            </a:endParaRPr>
          </a:p>
        </p:txBody>
      </p:sp>
      <p:cxnSp>
        <p:nvCxnSpPr>
          <p:cNvPr id="568" name="Google Shape;568;p47" descr="Marker highlighting the main continuous reflection"/>
          <p:cNvCxnSpPr/>
          <p:nvPr/>
        </p:nvCxnSpPr>
        <p:spPr>
          <a:xfrm>
            <a:off x="2103120" y="2286000"/>
            <a:ext cx="2663100" cy="540600"/>
          </a:xfrm>
          <a:prstGeom prst="straightConnector1">
            <a:avLst/>
          </a:prstGeom>
          <a:noFill/>
          <a:ln w="18350" cap="flat" cmpd="sng">
            <a:solidFill>
              <a:srgbClr val="FF9900"/>
            </a:solidFill>
            <a:prstDash val="solid"/>
            <a:round/>
            <a:headEnd type="none" w="sm" len="sm"/>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Two-Way Travel Time</a:t>
            </a:r>
            <a:endParaRPr dirty="0">
              <a:latin typeface="Arial" panose="020B0604020202020204" pitchFamily="34" charset="0"/>
            </a:endParaRPr>
          </a:p>
        </p:txBody>
      </p:sp>
      <p:sp>
        <p:nvSpPr>
          <p:cNvPr id="749" name="Google Shape;749;p70"/>
          <p:cNvSpPr txBox="1"/>
          <p:nvPr/>
        </p:nvSpPr>
        <p:spPr>
          <a:xfrm>
            <a:off x="742975" y="1617658"/>
            <a:ext cx="3561801" cy="19081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chemeClr val="dk1"/>
                </a:solidFill>
                <a:latin typeface="Arial" panose="020B0604020202020204" pitchFamily="34" charset="0"/>
                <a:ea typeface="Syne"/>
                <a:cs typeface="Arial" panose="020B0604020202020204" pitchFamily="34" charset="0"/>
                <a:sym typeface="Syne"/>
              </a:rPr>
              <a:t>Imagine a subsurface consisting of two layers. When the electromagnetic wave encounters a change in soil or rock properties— the upper layer differs from the lower layer—some of that wave bounces back up toward the receiver.</a:t>
            </a:r>
          </a:p>
        </p:txBody>
      </p:sp>
      <p:pic>
        <p:nvPicPr>
          <p:cNvPr id="751" name="Google Shape;751;p7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839225" y="1236227"/>
            <a:ext cx="3109201" cy="310917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Arial" panose="020B0604020202020204" pitchFamily="34" charset="0"/>
                <a:cs typeface="Arial" panose="020B0604020202020204" pitchFamily="34" charset="0"/>
              </a:rPr>
              <a:t>GPR Signal</a:t>
            </a:r>
            <a:endParaRPr b="1" dirty="0">
              <a:latin typeface="Arial" panose="020B0604020202020204" pitchFamily="34" charset="0"/>
              <a:cs typeface="Arial" panose="020B0604020202020204" pitchFamily="34" charset="0"/>
            </a:endParaRPr>
          </a:p>
        </p:txBody>
      </p:sp>
      <p:sp>
        <p:nvSpPr>
          <p:cNvPr id="574" name="Google Shape;574;p48"/>
          <p:cNvSpPr txBox="1">
            <a:spLocks noGrp="1"/>
          </p:cNvSpPr>
          <p:nvPr>
            <p:ph type="body" idx="1"/>
          </p:nvPr>
        </p:nvSpPr>
        <p:spPr>
          <a:xfrm>
            <a:off x="720000" y="927889"/>
            <a:ext cx="7704000" cy="40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latin typeface="Arial" panose="020B0604020202020204" pitchFamily="34" charset="0"/>
                <a:cs typeface="Arial" panose="020B0604020202020204" pitchFamily="34" charset="0"/>
              </a:rPr>
              <a:t>Reflection from a Layer Interface</a:t>
            </a:r>
            <a:endParaRPr sz="1500" dirty="0">
              <a:latin typeface="Arial" panose="020B0604020202020204" pitchFamily="34" charset="0"/>
              <a:cs typeface="Arial" panose="020B0604020202020204" pitchFamily="34" charset="0"/>
            </a:endParaRPr>
          </a:p>
        </p:txBody>
      </p:sp>
      <p:sp>
        <p:nvSpPr>
          <p:cNvPr id="575" name="Google Shape;575;p48"/>
          <p:cNvSpPr txBox="1"/>
          <p:nvPr/>
        </p:nvSpPr>
        <p:spPr>
          <a:xfrm>
            <a:off x="675375" y="1370609"/>
            <a:ext cx="4937400" cy="29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The GPR system records the amplitude of the reflected signal and the time that passed between the antenna emitting a signal and the reflected signal returning. This is called the </a:t>
            </a:r>
            <a:r>
              <a:rPr lang="en" b="1" dirty="0">
                <a:solidFill>
                  <a:schemeClr val="dk1"/>
                </a:solidFill>
                <a:latin typeface="Arial" panose="020B0604020202020204" pitchFamily="34" charset="0"/>
                <a:ea typeface="Syne"/>
                <a:cs typeface="Arial" panose="020B0604020202020204" pitchFamily="34" charset="0"/>
                <a:sym typeface="Syne"/>
              </a:rPr>
              <a:t>two-way travel time</a:t>
            </a:r>
            <a:r>
              <a:rPr lang="en" dirty="0">
                <a:solidFill>
                  <a:schemeClr val="dk1"/>
                </a:solidFill>
                <a:latin typeface="Arial" panose="020B0604020202020204" pitchFamily="34" charset="0"/>
                <a:ea typeface="Syne"/>
                <a:cs typeface="Arial" panose="020B0604020202020204" pitchFamily="34" charset="0"/>
                <a:sym typeface="Syne"/>
              </a:rPr>
              <a:t>.</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The deeper the layer, the longer the two-way travel time. In the end the dipping  boundary looks like a dipping layer on the radar profile.</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p:txBody>
      </p:sp>
      <p:pic>
        <p:nvPicPr>
          <p:cNvPr id="4" name="GPR-Unit2-layer-reflector-animation">
            <a:hlinkClick r:id="" action="ppaction://media"/>
            <a:extLst>
              <a:ext uri="{FF2B5EF4-FFF2-40B4-BE49-F238E27FC236}">
                <a16:creationId xmlns:a16="http://schemas.microsoft.com/office/drawing/2014/main" id="{EFC4EC8B-41E9-CDDA-0E05-A1C867D9EB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84641" y="0"/>
            <a:ext cx="2587030" cy="46080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9"/>
          <p:cNvSpPr txBox="1">
            <a:spLocks noGrp="1"/>
          </p:cNvSpPr>
          <p:nvPr>
            <p:ph type="title"/>
          </p:nvPr>
        </p:nvSpPr>
        <p:spPr>
          <a:xfrm>
            <a:off x="720000" y="17723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GPR Signal</a:t>
            </a:r>
            <a:endParaRPr dirty="0">
              <a:latin typeface="Arial" panose="020B0604020202020204" pitchFamily="34" charset="0"/>
              <a:cs typeface="Arial" panose="020B0604020202020204" pitchFamily="34" charset="0"/>
            </a:endParaRPr>
          </a:p>
        </p:txBody>
      </p:sp>
      <p:sp>
        <p:nvSpPr>
          <p:cNvPr id="581" name="Google Shape;581;p49"/>
          <p:cNvSpPr txBox="1">
            <a:spLocks noGrp="1"/>
          </p:cNvSpPr>
          <p:nvPr>
            <p:ph type="body" idx="1"/>
          </p:nvPr>
        </p:nvSpPr>
        <p:spPr>
          <a:xfrm>
            <a:off x="720000" y="651213"/>
            <a:ext cx="7704000" cy="40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 dirty="0">
                <a:latin typeface="Arial" panose="020B0604020202020204" pitchFamily="34" charset="0"/>
                <a:cs typeface="Arial" panose="020B0604020202020204" pitchFamily="34" charset="0"/>
              </a:rPr>
              <a:t>Reflection from a Layer Boundary</a:t>
            </a:r>
            <a:endParaRPr sz="1500" dirty="0">
              <a:latin typeface="Arial" panose="020B0604020202020204" pitchFamily="34" charset="0"/>
              <a:cs typeface="Arial" panose="020B0604020202020204" pitchFamily="34" charset="0"/>
            </a:endParaRPr>
          </a:p>
        </p:txBody>
      </p:sp>
      <p:sp>
        <p:nvSpPr>
          <p:cNvPr id="582" name="Google Shape;582;p49"/>
          <p:cNvSpPr txBox="1"/>
          <p:nvPr/>
        </p:nvSpPr>
        <p:spPr>
          <a:xfrm>
            <a:off x="719988" y="952963"/>
            <a:ext cx="78021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Note where the boundary is deeper, the longer ray path requires longer travel time.</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p:txBody>
      </p:sp>
      <p:pic>
        <p:nvPicPr>
          <p:cNvPr id="583" name="Google Shape;583;p49" descr="Animation of GPR transmitter and receiver pair transmitting radar waves over a tilted layer boundary and the resulting returns."/>
          <p:cNvPicPr preferRelativeResize="0"/>
          <p:nvPr/>
        </p:nvPicPr>
        <p:blipFill rotWithShape="1">
          <a:blip r:embed="rId3">
            <a:alphaModFix/>
          </a:blip>
          <a:srcRect/>
          <a:stretch/>
        </p:blipFill>
        <p:spPr>
          <a:xfrm>
            <a:off x="1840725" y="1632250"/>
            <a:ext cx="5560672" cy="2923399"/>
          </a:xfrm>
          <a:prstGeom prst="rect">
            <a:avLst/>
          </a:prstGeom>
          <a:noFill/>
          <a:ln w="18350" cap="flat" cmpd="sng">
            <a:solidFill>
              <a:srgbClr val="000000"/>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Question: Do you see the horizontal band across the top of the profile?</a:t>
            </a:r>
            <a:endParaRPr dirty="0">
              <a:latin typeface="Arial" panose="020B0604020202020204" pitchFamily="34" charset="0"/>
            </a:endParaRPr>
          </a:p>
        </p:txBody>
      </p:sp>
      <p:pic>
        <p:nvPicPr>
          <p:cNvPr id="589" name="Google Shape;589;p50" descr="GPR data with a continuous linear reflection across the profile distance."/>
          <p:cNvPicPr preferRelativeResize="0"/>
          <p:nvPr/>
        </p:nvPicPr>
        <p:blipFill rotWithShape="1">
          <a:blip r:embed="rId3">
            <a:alphaModFix/>
          </a:blip>
          <a:srcRect l="5635" r="7934"/>
          <a:stretch/>
        </p:blipFill>
        <p:spPr>
          <a:xfrm>
            <a:off x="1250576" y="1616975"/>
            <a:ext cx="6642849" cy="2910200"/>
          </a:xfrm>
          <a:prstGeom prst="rect">
            <a:avLst/>
          </a:prstGeom>
          <a:noFill/>
          <a:ln>
            <a:noFill/>
          </a:ln>
        </p:spPr>
      </p:pic>
      <p:sp>
        <p:nvSpPr>
          <p:cNvPr id="590" name="Google Shape;590;p50">
            <a:extLst>
              <a:ext uri="{C183D7F6-B498-43B3-948B-1728B52AA6E4}">
                <adec:decorative xmlns:adec="http://schemas.microsoft.com/office/drawing/2017/decorative" val="1"/>
              </a:ext>
            </a:extLst>
          </p:cNvPr>
          <p:cNvSpPr/>
          <p:nvPr/>
        </p:nvSpPr>
        <p:spPr>
          <a:xfrm>
            <a:off x="1784675" y="2088050"/>
            <a:ext cx="6003300" cy="3564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yne"/>
              <a:ea typeface="Syne"/>
              <a:cs typeface="Syne"/>
              <a:sym typeface="Syn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GPR Signal</a:t>
            </a:r>
            <a:endParaRPr dirty="0">
              <a:latin typeface="Arial" panose="020B0604020202020204" pitchFamily="34" charset="0"/>
              <a:cs typeface="Arial" panose="020B0604020202020204" pitchFamily="34" charset="0"/>
            </a:endParaRPr>
          </a:p>
        </p:txBody>
      </p:sp>
      <p:sp>
        <p:nvSpPr>
          <p:cNvPr id="596" name="Google Shape;596;p51"/>
          <p:cNvSpPr txBox="1">
            <a:spLocks noGrp="1"/>
          </p:cNvSpPr>
          <p:nvPr>
            <p:ph type="body" idx="1"/>
          </p:nvPr>
        </p:nvSpPr>
        <p:spPr>
          <a:xfrm>
            <a:off x="720000" y="1017725"/>
            <a:ext cx="7704000" cy="40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 dirty="0">
                <a:latin typeface="Arial" panose="020B0604020202020204" pitchFamily="34" charset="0"/>
                <a:cs typeface="Arial" panose="020B0604020202020204" pitchFamily="34" charset="0"/>
              </a:rPr>
              <a:t>The Direct Wave</a:t>
            </a:r>
            <a:endParaRPr sz="1500" dirty="0">
              <a:latin typeface="Arial" panose="020B0604020202020204" pitchFamily="34" charset="0"/>
              <a:cs typeface="Arial" panose="020B0604020202020204" pitchFamily="34" charset="0"/>
            </a:endParaRPr>
          </a:p>
        </p:txBody>
      </p:sp>
      <p:sp>
        <p:nvSpPr>
          <p:cNvPr id="597" name="Google Shape;597;p51"/>
          <p:cNvSpPr txBox="1"/>
          <p:nvPr/>
        </p:nvSpPr>
        <p:spPr>
          <a:xfrm>
            <a:off x="508325" y="1489600"/>
            <a:ext cx="4328100" cy="29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Recall that a GPR consists of a transmitter and a receiver. When the transmitter emits a pulse of energy it moves out in all directions. The receiver records all the signal that comes its way.</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The transmitted signal that travels directly from the transmitter, through the air, to the receiver is called the </a:t>
            </a:r>
            <a:r>
              <a:rPr lang="en" b="1" dirty="0">
                <a:solidFill>
                  <a:schemeClr val="dk1"/>
                </a:solidFill>
                <a:latin typeface="Arial" panose="020B0604020202020204" pitchFamily="34" charset="0"/>
                <a:ea typeface="Syne"/>
                <a:cs typeface="Arial" panose="020B0604020202020204" pitchFamily="34" charset="0"/>
                <a:sym typeface="Syne"/>
              </a:rPr>
              <a:t>direct wave</a:t>
            </a:r>
            <a:r>
              <a:rPr lang="en" dirty="0">
                <a:solidFill>
                  <a:schemeClr val="dk1"/>
                </a:solidFill>
                <a:latin typeface="Arial" panose="020B0604020202020204" pitchFamily="34" charset="0"/>
                <a:ea typeface="Syne"/>
                <a:cs typeface="Arial" panose="020B0604020202020204" pitchFamily="34" charset="0"/>
                <a:sym typeface="Syne"/>
              </a:rPr>
              <a:t>. It is always the first signal that the receiver records. </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The direct wave doesn’t tell us anything about layers or objects in the ground.  But it will still appear in the GPR image. </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p:txBody>
      </p:sp>
      <p:pic>
        <p:nvPicPr>
          <p:cNvPr id="598" name="Google Shape;598;p51" descr="A direct wave going straight from the transmitter to the receiver."/>
          <p:cNvPicPr preferRelativeResize="0"/>
          <p:nvPr/>
        </p:nvPicPr>
        <p:blipFill rotWithShape="1">
          <a:blip r:embed="rId3">
            <a:alphaModFix/>
          </a:blip>
          <a:srcRect/>
          <a:stretch/>
        </p:blipFill>
        <p:spPr>
          <a:xfrm>
            <a:off x="4963777" y="1628648"/>
            <a:ext cx="3720973" cy="2673626"/>
          </a:xfrm>
          <a:prstGeom prst="rect">
            <a:avLst/>
          </a:prstGeom>
          <a:noFill/>
          <a:ln w="18350" cap="flat" cmpd="sng">
            <a:solidFill>
              <a:srgbClr val="000000"/>
            </a:solidFill>
            <a:prstDash val="solid"/>
            <a:round/>
            <a:headEnd type="none" w="sm" len="sm"/>
            <a:tailEnd type="none" w="sm" len="sm"/>
          </a:ln>
        </p:spPr>
      </p:pic>
      <p:sp>
        <p:nvSpPr>
          <p:cNvPr id="599" name="Google Shape;599;p51"/>
          <p:cNvSpPr/>
          <p:nvPr/>
        </p:nvSpPr>
        <p:spPr>
          <a:xfrm rot="-3073652">
            <a:off x="6309733" y="2336470"/>
            <a:ext cx="643375" cy="642999"/>
          </a:xfrm>
          <a:prstGeom prst="arc">
            <a:avLst>
              <a:gd name="adj1" fmla="val 20495375"/>
              <a:gd name="adj2" fmla="val 7091599"/>
            </a:avLst>
          </a:prstGeom>
          <a:noFill/>
          <a:ln w="367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1"/>
          <p:cNvSpPr/>
          <p:nvPr/>
        </p:nvSpPr>
        <p:spPr>
          <a:xfrm rot="-2566253">
            <a:off x="6347976" y="2423405"/>
            <a:ext cx="458128" cy="469150"/>
          </a:xfrm>
          <a:prstGeom prst="arc">
            <a:avLst>
              <a:gd name="adj1" fmla="val 20495375"/>
              <a:gd name="adj2" fmla="val 7091599"/>
            </a:avLst>
          </a:prstGeom>
          <a:noFill/>
          <a:ln w="367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The Direct Wave</a:t>
            </a:r>
            <a:endParaRPr dirty="0">
              <a:latin typeface="Arial" panose="020B0604020202020204" pitchFamily="34" charset="0"/>
            </a:endParaRPr>
          </a:p>
        </p:txBody>
      </p:sp>
      <p:sp>
        <p:nvSpPr>
          <p:cNvPr id="606" name="Google Shape;606;p52"/>
          <p:cNvSpPr txBox="1">
            <a:spLocks noGrp="1"/>
          </p:cNvSpPr>
          <p:nvPr>
            <p:ph type="subTitle" idx="1"/>
          </p:nvPr>
        </p:nvSpPr>
        <p:spPr>
          <a:xfrm>
            <a:off x="6380575" y="3033703"/>
            <a:ext cx="2640000" cy="95282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   direct wave with interference from shallow objects</a:t>
            </a:r>
            <a:endParaRPr dirty="0"/>
          </a:p>
        </p:txBody>
      </p:sp>
      <p:sp>
        <p:nvSpPr>
          <p:cNvPr id="607" name="Google Shape;607;p52"/>
          <p:cNvSpPr txBox="1">
            <a:spLocks noGrp="1"/>
          </p:cNvSpPr>
          <p:nvPr>
            <p:ph type="subTitle" idx="2"/>
          </p:nvPr>
        </p:nvSpPr>
        <p:spPr>
          <a:xfrm>
            <a:off x="366028" y="1132052"/>
            <a:ext cx="2640000" cy="78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    nice, clean, direct wave</a:t>
            </a:r>
            <a:endParaRPr dirty="0"/>
          </a:p>
        </p:txBody>
      </p:sp>
      <p:pic>
        <p:nvPicPr>
          <p:cNvPr id="608" name="Google Shape;608;p52" descr="A linear direct wave with no other other signals."/>
          <p:cNvPicPr preferRelativeResize="0"/>
          <p:nvPr/>
        </p:nvPicPr>
        <p:blipFill rotWithShape="1">
          <a:blip r:embed="rId3">
            <a:alphaModFix/>
          </a:blip>
          <a:srcRect/>
          <a:stretch/>
        </p:blipFill>
        <p:spPr>
          <a:xfrm>
            <a:off x="4006725" y="1137125"/>
            <a:ext cx="4747701" cy="1797025"/>
          </a:xfrm>
          <a:prstGeom prst="rect">
            <a:avLst/>
          </a:prstGeom>
          <a:noFill/>
          <a:ln>
            <a:noFill/>
          </a:ln>
        </p:spPr>
      </p:pic>
      <p:pic>
        <p:nvPicPr>
          <p:cNvPr id="609" name="Google Shape;609;p52" descr="The choppy direct wave with some interference."/>
          <p:cNvPicPr preferRelativeResize="0"/>
          <p:nvPr/>
        </p:nvPicPr>
        <p:blipFill rotWithShape="1">
          <a:blip r:embed="rId4">
            <a:alphaModFix/>
          </a:blip>
          <a:srcRect/>
          <a:stretch/>
        </p:blipFill>
        <p:spPr>
          <a:xfrm>
            <a:off x="447966" y="2830973"/>
            <a:ext cx="4747652" cy="1797025"/>
          </a:xfrm>
          <a:prstGeom prst="rect">
            <a:avLst/>
          </a:prstGeom>
          <a:noFill/>
          <a:ln>
            <a:noFill/>
          </a:ln>
        </p:spPr>
      </p:pic>
      <p:cxnSp>
        <p:nvCxnSpPr>
          <p:cNvPr id="610" name="Google Shape;610;p52"/>
          <p:cNvCxnSpPr/>
          <p:nvPr/>
        </p:nvCxnSpPr>
        <p:spPr>
          <a:xfrm rot="10800000" flipH="1">
            <a:off x="2752020" y="1437400"/>
            <a:ext cx="1884000" cy="8700"/>
          </a:xfrm>
          <a:prstGeom prst="straightConnector1">
            <a:avLst/>
          </a:prstGeom>
          <a:noFill/>
          <a:ln w="36700" cap="flat" cmpd="sng">
            <a:solidFill>
              <a:srgbClr val="FF9900"/>
            </a:solidFill>
            <a:prstDash val="solid"/>
            <a:round/>
            <a:headEnd type="none" w="sm" len="sm"/>
            <a:tailEnd type="triangle" w="med" len="med"/>
          </a:ln>
        </p:spPr>
      </p:cxnSp>
      <p:sp>
        <p:nvSpPr>
          <p:cNvPr id="611" name="Google Shape;611;p52"/>
          <p:cNvSpPr/>
          <p:nvPr/>
        </p:nvSpPr>
        <p:spPr>
          <a:xfrm rot="456074">
            <a:off x="4636025" y="3053550"/>
            <a:ext cx="2029257" cy="456566"/>
          </a:xfrm>
          <a:custGeom>
            <a:avLst/>
            <a:gdLst/>
            <a:ahLst/>
            <a:cxnLst/>
            <a:rect l="l" t="t" r="r" b="b"/>
            <a:pathLst>
              <a:path w="74223" h="15210" extrusionOk="0">
                <a:moveTo>
                  <a:pt x="0" y="7453"/>
                </a:moveTo>
                <a:cubicBezTo>
                  <a:pt x="4175" y="1888"/>
                  <a:pt x="14001" y="-2203"/>
                  <a:pt x="19967" y="1376"/>
                </a:cubicBezTo>
                <a:cubicBezTo>
                  <a:pt x="25494" y="4692"/>
                  <a:pt x="28091" y="11948"/>
                  <a:pt x="33856" y="14831"/>
                </a:cubicBezTo>
                <a:cubicBezTo>
                  <a:pt x="38628" y="17217"/>
                  <a:pt x="40834" y="5708"/>
                  <a:pt x="46010" y="4414"/>
                </a:cubicBezTo>
                <a:cubicBezTo>
                  <a:pt x="51008" y="3164"/>
                  <a:pt x="53275" y="15592"/>
                  <a:pt x="58163" y="13963"/>
                </a:cubicBezTo>
                <a:cubicBezTo>
                  <a:pt x="61679" y="12791"/>
                  <a:pt x="63249" y="7919"/>
                  <a:pt x="66844" y="7018"/>
                </a:cubicBezTo>
                <a:cubicBezTo>
                  <a:pt x="69424" y="6371"/>
                  <a:pt x="71563" y="10057"/>
                  <a:pt x="74223" y="10057"/>
                </a:cubicBezTo>
              </a:path>
            </a:pathLst>
          </a:custGeom>
          <a:noFill/>
          <a:ln w="28575" cap="flat" cmpd="sng">
            <a:solidFill>
              <a:srgbClr val="FF9900"/>
            </a:solidFill>
            <a:prstDash val="solid"/>
            <a:round/>
            <a:headEnd type="stealth" w="med" len="med"/>
            <a:tailEnd type="none" w="med" len="med"/>
          </a:ln>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5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Summary</a:t>
            </a:r>
            <a:endParaRPr dirty="0">
              <a:latin typeface="Arial" panose="020B0604020202020204" pitchFamily="34" charset="0"/>
              <a:cs typeface="Arial" panose="020B0604020202020204" pitchFamily="34" charset="0"/>
            </a:endParaRPr>
          </a:p>
        </p:txBody>
      </p:sp>
      <p:sp>
        <p:nvSpPr>
          <p:cNvPr id="617" name="Google Shape;617;p53"/>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 dirty="0">
                <a:latin typeface="Arial" panose="020B0604020202020204" pitchFamily="34" charset="0"/>
                <a:cs typeface="Arial" panose="020B0604020202020204" pitchFamily="34" charset="0"/>
              </a:rPr>
              <a:t>GPR profiles show subsurface features, but the picture is distorted</a:t>
            </a:r>
            <a:endParaRPr sz="1500" dirty="0">
              <a:latin typeface="Arial" panose="020B0604020202020204" pitchFamily="34" charset="0"/>
              <a:cs typeface="Arial" panose="020B0604020202020204" pitchFamily="34" charset="0"/>
            </a:endParaRPr>
          </a:p>
        </p:txBody>
      </p:sp>
      <p:sp>
        <p:nvSpPr>
          <p:cNvPr id="618" name="Google Shape;618;p53"/>
          <p:cNvSpPr txBox="1"/>
          <p:nvPr/>
        </p:nvSpPr>
        <p:spPr>
          <a:xfrm>
            <a:off x="675375" y="1654550"/>
            <a:ext cx="3298800" cy="18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Point-like objects appear as hyperbolas (upside down “U”s)</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Layer boundaries appear with dip directions correct, but the true dip angle may be different from the GPR profile.</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The direct wave can overprint real shallow features. </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p:txBody>
      </p:sp>
      <p:sp>
        <p:nvSpPr>
          <p:cNvPr id="619" name="Google Shape;619;p53"/>
          <p:cNvSpPr txBox="1"/>
          <p:nvPr/>
        </p:nvSpPr>
        <p:spPr>
          <a:xfrm>
            <a:off x="4572000" y="1654550"/>
            <a:ext cx="3666600" cy="19081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tx1"/>
                </a:solidFill>
                <a:latin typeface="Arial" panose="020B0604020202020204" pitchFamily="34" charset="0"/>
                <a:ea typeface="DM Sans Medium"/>
                <a:cs typeface="Arial" panose="020B0604020202020204" pitchFamily="34" charset="0"/>
                <a:sym typeface="DM Sans Medium"/>
              </a:rPr>
              <a:t>Now we turn to the questions: </a:t>
            </a:r>
            <a:endParaRPr dirty="0">
              <a:solidFill>
                <a:schemeClr val="tx1"/>
              </a:solidFill>
              <a:latin typeface="Arial" panose="020B0604020202020204" pitchFamily="34" charset="0"/>
              <a:ea typeface="DM Sans Medium"/>
              <a:cs typeface="Arial" panose="020B0604020202020204" pitchFamily="34" charset="0"/>
              <a:sym typeface="DM Sans Medium"/>
            </a:endParaRPr>
          </a:p>
          <a:p>
            <a:pPr marL="0" lvl="0" indent="0" algn="l" rtl="0">
              <a:spcBef>
                <a:spcPts val="0"/>
              </a:spcBef>
              <a:spcAft>
                <a:spcPts val="0"/>
              </a:spcAft>
              <a:buNone/>
            </a:pPr>
            <a:endParaRPr dirty="0">
              <a:solidFill>
                <a:schemeClr val="tx1"/>
              </a:solidFill>
              <a:latin typeface="Arial" panose="020B0604020202020204" pitchFamily="34" charset="0"/>
              <a:ea typeface="DM Sans Medium"/>
              <a:cs typeface="Arial" panose="020B0604020202020204" pitchFamily="34" charset="0"/>
              <a:sym typeface="DM Sans Medium"/>
            </a:endParaRPr>
          </a:p>
          <a:p>
            <a:pPr marL="285750" lvl="0" indent="-285750" algn="l" rtl="0">
              <a:spcBef>
                <a:spcPts val="0"/>
              </a:spcBef>
              <a:spcAft>
                <a:spcPts val="0"/>
              </a:spcAft>
              <a:buFont typeface="Arial" panose="020B0604020202020204" pitchFamily="34" charset="0"/>
              <a:buChar char="•"/>
            </a:pPr>
            <a:r>
              <a:rPr lang="en" dirty="0">
                <a:solidFill>
                  <a:schemeClr val="tx1"/>
                </a:solidFill>
                <a:latin typeface="Arial" panose="020B0604020202020204" pitchFamily="34" charset="0"/>
                <a:ea typeface="DM Sans Medium"/>
                <a:cs typeface="Arial" panose="020B0604020202020204" pitchFamily="34" charset="0"/>
                <a:sym typeface="DM Sans Medium"/>
              </a:rPr>
              <a:t>What are the factors that control the speed of a wave?</a:t>
            </a:r>
            <a:endParaRPr dirty="0">
              <a:solidFill>
                <a:schemeClr val="tx1"/>
              </a:solidFill>
              <a:latin typeface="Arial" panose="020B0604020202020204" pitchFamily="34" charset="0"/>
              <a:ea typeface="DM Sans Medium"/>
              <a:cs typeface="Arial" panose="020B0604020202020204" pitchFamily="34" charset="0"/>
              <a:sym typeface="DM Sans Medium"/>
            </a:endParaRPr>
          </a:p>
          <a:p>
            <a:pPr marL="285750" lvl="0" indent="-285750" algn="l" rtl="0">
              <a:spcBef>
                <a:spcPts val="0"/>
              </a:spcBef>
              <a:spcAft>
                <a:spcPts val="0"/>
              </a:spcAft>
              <a:buFont typeface="Arial" panose="020B0604020202020204" pitchFamily="34" charset="0"/>
              <a:buChar char="•"/>
            </a:pPr>
            <a:endParaRPr dirty="0">
              <a:solidFill>
                <a:schemeClr val="tx1"/>
              </a:solidFill>
              <a:latin typeface="Arial" panose="020B0604020202020204" pitchFamily="34" charset="0"/>
              <a:ea typeface="DM Sans Medium"/>
              <a:cs typeface="Arial" panose="020B0604020202020204" pitchFamily="34" charset="0"/>
              <a:sym typeface="DM Sans Medium"/>
            </a:endParaRPr>
          </a:p>
          <a:p>
            <a:pPr marL="285750" lvl="0" indent="-285750" algn="l" rtl="0">
              <a:spcBef>
                <a:spcPts val="0"/>
              </a:spcBef>
              <a:spcAft>
                <a:spcPts val="0"/>
              </a:spcAft>
              <a:buFont typeface="Arial" panose="020B0604020202020204" pitchFamily="34" charset="0"/>
              <a:buChar char="•"/>
            </a:pPr>
            <a:r>
              <a:rPr lang="en" dirty="0">
                <a:solidFill>
                  <a:schemeClr val="tx1"/>
                </a:solidFill>
                <a:latin typeface="Arial" panose="020B0604020202020204" pitchFamily="34" charset="0"/>
                <a:ea typeface="DM Sans Medium"/>
                <a:cs typeface="Arial" panose="020B0604020202020204" pitchFamily="34" charset="0"/>
                <a:sym typeface="DM Sans Medium"/>
              </a:rPr>
              <a:t>What factors control when a wave reflects? </a:t>
            </a:r>
            <a:endParaRPr dirty="0">
              <a:solidFill>
                <a:schemeClr val="tx1"/>
              </a:solidFill>
              <a:latin typeface="Arial" panose="020B0604020202020204" pitchFamily="34" charset="0"/>
              <a:ea typeface="DM Sans Medium"/>
              <a:cs typeface="Arial" panose="020B0604020202020204" pitchFamily="34" charset="0"/>
              <a:sym typeface="DM Sans Medium"/>
            </a:endParaRPr>
          </a:p>
          <a:p>
            <a:pPr marL="0" lvl="0" indent="0" algn="l" rtl="0">
              <a:spcBef>
                <a:spcPts val="0"/>
              </a:spcBef>
              <a:spcAft>
                <a:spcPts val="0"/>
              </a:spcAft>
              <a:buNone/>
            </a:pPr>
            <a:endParaRPr dirty="0">
              <a:solidFill>
                <a:schemeClr val="accent4"/>
              </a:solidFill>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54"/>
          <p:cNvSpPr txBox="1">
            <a:spLocks noGrp="1"/>
          </p:cNvSpPr>
          <p:nvPr>
            <p:ph type="ctrTitle"/>
          </p:nvPr>
        </p:nvSpPr>
        <p:spPr>
          <a:xfrm>
            <a:off x="114597" y="759775"/>
            <a:ext cx="4653300" cy="2062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What Causes GPR Waves to Reflect?</a:t>
            </a:r>
            <a:endParaRPr dirty="0"/>
          </a:p>
        </p:txBody>
      </p:sp>
      <p:pic>
        <p:nvPicPr>
          <p:cNvPr id="625" name="Google Shape;625;p54" descr="Graphic for permittivity, which is the ability of a substance to store electrical energy in an electric field."/>
          <p:cNvPicPr preferRelativeResize="0"/>
          <p:nvPr/>
        </p:nvPicPr>
        <p:blipFill>
          <a:blip r:embed="rId3">
            <a:alphaModFix/>
          </a:blip>
          <a:stretch>
            <a:fillRect/>
          </a:stretch>
        </p:blipFill>
        <p:spPr>
          <a:xfrm>
            <a:off x="4821774" y="759775"/>
            <a:ext cx="3623951" cy="3623951"/>
          </a:xfrm>
          <a:prstGeom prst="rect">
            <a:avLst/>
          </a:prstGeom>
          <a:noFill/>
          <a:ln w="9525" cap="flat" cmpd="sng">
            <a:solidFill>
              <a:srgbClr val="274E13"/>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37"/>
          <p:cNvSpPr txBox="1">
            <a:spLocks noGrp="1"/>
          </p:cNvSpPr>
          <p:nvPr>
            <p:ph type="title"/>
          </p:nvPr>
        </p:nvSpPr>
        <p:spPr>
          <a:xfrm>
            <a:off x="161072" y="87151"/>
            <a:ext cx="6141900" cy="1052100"/>
          </a:xfrm>
          <a:prstGeom prst="rect">
            <a:avLst/>
          </a:prstGeom>
        </p:spPr>
        <p:txBody>
          <a:bodyPr spcFirstLastPara="1" wrap="square" lIns="274300" tIns="91425" rIns="91425" bIns="91425" anchor="b" anchorCtr="0">
            <a:noAutofit/>
          </a:bodyPr>
          <a:lstStyle/>
          <a:p>
            <a:pPr marL="0" lvl="0" indent="0" algn="l" rtl="0">
              <a:spcBef>
                <a:spcPts val="0"/>
              </a:spcBef>
              <a:spcAft>
                <a:spcPts val="0"/>
              </a:spcAft>
              <a:buNone/>
            </a:pPr>
            <a:r>
              <a:rPr lang="en" sz="3900" dirty="0">
                <a:solidFill>
                  <a:schemeClr val="tx1"/>
                </a:solidFill>
                <a:latin typeface="Arial" panose="020B0604020202020204" pitchFamily="34" charset="0"/>
                <a:cs typeface="Arial" panose="020B0604020202020204" pitchFamily="34" charset="0"/>
              </a:rPr>
              <a:t>Learning Goals</a:t>
            </a:r>
            <a:endParaRPr sz="3900" dirty="0">
              <a:solidFill>
                <a:schemeClr val="tx1"/>
              </a:solidFill>
              <a:latin typeface="Arial" panose="020B0604020202020204" pitchFamily="34" charset="0"/>
              <a:cs typeface="Arial" panose="020B0604020202020204" pitchFamily="34" charset="0"/>
            </a:endParaRPr>
          </a:p>
        </p:txBody>
      </p:sp>
      <p:sp>
        <p:nvSpPr>
          <p:cNvPr id="471" name="Google Shape;471;p37"/>
          <p:cNvSpPr txBox="1">
            <a:spLocks noGrp="1"/>
          </p:cNvSpPr>
          <p:nvPr>
            <p:ph type="subTitle" idx="1"/>
          </p:nvPr>
        </p:nvSpPr>
        <p:spPr>
          <a:xfrm>
            <a:off x="161072" y="1074629"/>
            <a:ext cx="4681200" cy="4022400"/>
          </a:xfrm>
          <a:prstGeom prst="rect">
            <a:avLst/>
          </a:prstGeom>
        </p:spPr>
        <p:txBody>
          <a:bodyPr spcFirstLastPara="1" wrap="square" lIns="274300" tIns="91425" rIns="91425" bIns="91425" anchor="t" anchorCtr="0">
            <a:noAutofit/>
          </a:bodyPr>
          <a:lstStyle/>
          <a:p>
            <a:pPr marL="0" lvl="0" indent="0" algn="l" rtl="0">
              <a:lnSpc>
                <a:spcPct val="90000"/>
              </a:lnSpc>
              <a:spcBef>
                <a:spcPts val="0"/>
              </a:spcBef>
              <a:spcAft>
                <a:spcPts val="0"/>
              </a:spcAft>
              <a:buNone/>
            </a:pPr>
            <a:r>
              <a:rPr lang="en" sz="1800" dirty="0">
                <a:latin typeface="Arial" panose="020B0604020202020204" pitchFamily="34" charset="0"/>
                <a:ea typeface="DM Sans"/>
                <a:cs typeface="Arial" panose="020B0604020202020204" pitchFamily="34" charset="0"/>
                <a:sym typeface="DM Sans"/>
              </a:rPr>
              <a:t>Explain why knowing the depth of a buried object can be important.</a:t>
            </a:r>
            <a:endParaRPr sz="1800" dirty="0">
              <a:latin typeface="Arial" panose="020B0604020202020204" pitchFamily="34" charset="0"/>
              <a:ea typeface="DM Sans"/>
              <a:cs typeface="Arial" panose="020B0604020202020204" pitchFamily="34" charset="0"/>
              <a:sym typeface="DM Sans"/>
            </a:endParaRPr>
          </a:p>
          <a:p>
            <a:pPr marL="0" lvl="0" indent="0" algn="l" rtl="0">
              <a:lnSpc>
                <a:spcPct val="90000"/>
              </a:lnSpc>
              <a:spcBef>
                <a:spcPts val="1001"/>
              </a:spcBef>
              <a:spcAft>
                <a:spcPts val="0"/>
              </a:spcAft>
              <a:buNone/>
            </a:pPr>
            <a:r>
              <a:rPr lang="en" sz="1800" dirty="0">
                <a:latin typeface="Arial" panose="020B0604020202020204" pitchFamily="34" charset="0"/>
                <a:ea typeface="DM Sans"/>
                <a:cs typeface="Arial" panose="020B0604020202020204" pitchFamily="34" charset="0"/>
                <a:sym typeface="DM Sans"/>
              </a:rPr>
              <a:t>Recognize the direct wave and diffraction patterns in GPR data.</a:t>
            </a:r>
            <a:endParaRPr sz="1800" dirty="0">
              <a:latin typeface="Arial" panose="020B0604020202020204" pitchFamily="34" charset="0"/>
              <a:ea typeface="DM Sans"/>
              <a:cs typeface="Arial" panose="020B0604020202020204" pitchFamily="34" charset="0"/>
              <a:sym typeface="DM Sans"/>
            </a:endParaRPr>
          </a:p>
          <a:p>
            <a:pPr marL="0" lvl="0" indent="0" algn="l" rtl="0">
              <a:lnSpc>
                <a:spcPct val="90000"/>
              </a:lnSpc>
              <a:spcBef>
                <a:spcPts val="1001"/>
              </a:spcBef>
              <a:spcAft>
                <a:spcPts val="0"/>
              </a:spcAft>
              <a:buNone/>
            </a:pPr>
            <a:r>
              <a:rPr lang="en" sz="1800" dirty="0">
                <a:latin typeface="Arial" panose="020B0604020202020204" pitchFamily="34" charset="0"/>
                <a:ea typeface="DM Sans"/>
                <a:cs typeface="Arial" panose="020B0604020202020204" pitchFamily="34" charset="0"/>
                <a:sym typeface="DM Sans"/>
              </a:rPr>
              <a:t>Describe the relationship between diffraction pattern shape and ground velocity.</a:t>
            </a:r>
            <a:endParaRPr sz="1800" dirty="0">
              <a:latin typeface="Arial" panose="020B0604020202020204" pitchFamily="34" charset="0"/>
              <a:ea typeface="DM Sans"/>
              <a:cs typeface="Arial" panose="020B0604020202020204" pitchFamily="34" charset="0"/>
              <a:sym typeface="DM Sans"/>
            </a:endParaRPr>
          </a:p>
          <a:p>
            <a:pPr marL="0" lvl="0" indent="0" algn="l" rtl="0">
              <a:lnSpc>
                <a:spcPct val="90000"/>
              </a:lnSpc>
              <a:spcBef>
                <a:spcPts val="1001"/>
              </a:spcBef>
              <a:spcAft>
                <a:spcPts val="0"/>
              </a:spcAft>
              <a:buNone/>
            </a:pPr>
            <a:r>
              <a:rPr lang="en" sz="1800" dirty="0">
                <a:latin typeface="Arial" panose="020B0604020202020204" pitchFamily="34" charset="0"/>
                <a:ea typeface="DM Sans"/>
                <a:cs typeface="Arial" panose="020B0604020202020204" pitchFamily="34" charset="0"/>
                <a:sym typeface="DM Sans"/>
              </a:rPr>
              <a:t>Interactively fit a hyperbola to a diffraction pattern to estimate wave velocity and </a:t>
            </a:r>
            <a:endParaRPr sz="1800" dirty="0">
              <a:latin typeface="Arial" panose="020B0604020202020204" pitchFamily="34" charset="0"/>
              <a:ea typeface="DM Sans"/>
              <a:cs typeface="Arial" panose="020B0604020202020204" pitchFamily="34" charset="0"/>
              <a:sym typeface="DM Sans"/>
            </a:endParaRPr>
          </a:p>
          <a:p>
            <a:pPr marL="0" lvl="0" indent="0" algn="l" rtl="0">
              <a:lnSpc>
                <a:spcPct val="90000"/>
              </a:lnSpc>
              <a:spcBef>
                <a:spcPts val="1001"/>
              </a:spcBef>
              <a:spcAft>
                <a:spcPts val="0"/>
              </a:spcAft>
              <a:buNone/>
            </a:pPr>
            <a:r>
              <a:rPr lang="en" sz="1800" dirty="0">
                <a:latin typeface="Arial" panose="020B0604020202020204" pitchFamily="34" charset="0"/>
                <a:ea typeface="DM Sans"/>
                <a:cs typeface="Arial" panose="020B0604020202020204" pitchFamily="34" charset="0"/>
                <a:sym typeface="DM Sans"/>
              </a:rPr>
              <a:t>Compute depth to target using velocity.</a:t>
            </a:r>
            <a:endParaRPr sz="1800" dirty="0">
              <a:latin typeface="Arial" panose="020B0604020202020204" pitchFamily="34" charset="0"/>
              <a:ea typeface="DM Sans"/>
              <a:cs typeface="Arial" panose="020B0604020202020204" pitchFamily="34" charset="0"/>
              <a:sym typeface="DM Sans"/>
            </a:endParaRPr>
          </a:p>
          <a:p>
            <a:pPr marL="0" lvl="0" indent="0" algn="l" rtl="0">
              <a:spcBef>
                <a:spcPts val="0"/>
              </a:spcBef>
              <a:spcAft>
                <a:spcPts val="0"/>
              </a:spcAft>
              <a:buNone/>
            </a:pPr>
            <a:endParaRPr sz="1300" dirty="0">
              <a:latin typeface="Arial" panose="020B0604020202020204" pitchFamily="34" charset="0"/>
              <a:cs typeface="Arial" panose="020B0604020202020204" pitchFamily="34" charset="0"/>
            </a:endParaRPr>
          </a:p>
        </p:txBody>
      </p:sp>
      <p:pic>
        <p:nvPicPr>
          <p:cNvPr id="473" name="Google Shape;473;p37" descr="Two men marking an underground feature with a GPR cart."/>
          <p:cNvPicPr preferRelativeResize="0"/>
          <p:nvPr/>
        </p:nvPicPr>
        <p:blipFill rotWithShape="1">
          <a:blip r:embed="rId3">
            <a:alphaModFix/>
          </a:blip>
          <a:srcRect/>
          <a:stretch/>
        </p:blipFill>
        <p:spPr>
          <a:xfrm>
            <a:off x="4842272" y="1026565"/>
            <a:ext cx="4120923" cy="3090376"/>
          </a:xfrm>
          <a:prstGeom prst="rect">
            <a:avLst/>
          </a:prstGeom>
          <a:noFill/>
          <a:ln w="38150" cap="sq" cmpd="sng">
            <a:solidFill>
              <a:srgbClr val="000000"/>
            </a:solidFill>
            <a:prstDash val="solid"/>
            <a:miter lim="8000"/>
            <a:headEnd type="none" w="sm" len="sm"/>
            <a:tailEnd type="none" w="sm" len="sm"/>
          </a:ln>
          <a:effectLst>
            <a:outerShdw dist="37674" dir="2700000">
              <a:srgbClr val="000000">
                <a:alpha val="4275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55"/>
          <p:cNvSpPr txBox="1"/>
          <p:nvPr/>
        </p:nvSpPr>
        <p:spPr>
          <a:xfrm>
            <a:off x="556000" y="580275"/>
            <a:ext cx="6521700" cy="75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solidFill>
                  <a:schemeClr val="dk1"/>
                </a:solidFill>
                <a:latin typeface="Arial" panose="020B0604020202020204" pitchFamily="34" charset="0"/>
                <a:ea typeface="Figtree"/>
                <a:cs typeface="Arial" panose="020B0604020202020204" pitchFamily="34" charset="0"/>
                <a:sym typeface="Figtree"/>
              </a:rPr>
              <a:t>Causes for GPR to Reflect</a:t>
            </a:r>
            <a:endParaRPr sz="3200" b="1" dirty="0">
              <a:solidFill>
                <a:schemeClr val="dk1"/>
              </a:solidFill>
              <a:latin typeface="Arial" panose="020B0604020202020204" pitchFamily="34" charset="0"/>
              <a:ea typeface="Figtree"/>
              <a:cs typeface="Arial" panose="020B0604020202020204" pitchFamily="34" charset="0"/>
              <a:sym typeface="Figtree"/>
            </a:endParaRPr>
          </a:p>
        </p:txBody>
      </p:sp>
      <p:sp>
        <p:nvSpPr>
          <p:cNvPr id="631" name="Google Shape;631;p55"/>
          <p:cNvSpPr/>
          <p:nvPr/>
        </p:nvSpPr>
        <p:spPr>
          <a:xfrm>
            <a:off x="556000" y="1593650"/>
            <a:ext cx="6250500" cy="2372100"/>
          </a:xfrm>
          <a:prstGeom prst="rect">
            <a:avLst/>
          </a:prstGeom>
          <a:noFill/>
          <a:ln>
            <a:noFill/>
          </a:ln>
        </p:spPr>
        <p:txBody>
          <a:bodyPr spcFirstLastPara="1" wrap="square" lIns="90000" tIns="45000" rIns="90000" bIns="45000" anchor="t" anchorCtr="0">
            <a:noAutofit/>
          </a:bodyPr>
          <a:lstStyle/>
          <a:p>
            <a:pPr marL="174625" marR="0" lvl="0" indent="-174625" algn="l" rtl="0">
              <a:lnSpc>
                <a:spcPct val="100000"/>
              </a:lnSpc>
              <a:spcBef>
                <a:spcPts val="0"/>
              </a:spcBef>
              <a:spcAft>
                <a:spcPts val="0"/>
              </a:spcAft>
              <a:buNone/>
            </a:pPr>
            <a:r>
              <a:rPr lang="en" sz="1500" dirty="0">
                <a:solidFill>
                  <a:schemeClr val="tx1"/>
                </a:solidFill>
                <a:latin typeface="Arial" panose="020B0604020202020204" pitchFamily="34" charset="0"/>
                <a:ea typeface="DM Sans"/>
                <a:cs typeface="Arial" panose="020B0604020202020204" pitchFamily="34" charset="0"/>
                <a:sym typeface="DM Sans"/>
              </a:rPr>
              <a:t>GPR is very similar to ultrasounds in that a signal is transmitted out </a:t>
            </a:r>
            <a:endParaRPr sz="1500" dirty="0">
              <a:solidFill>
                <a:schemeClr val="tx1"/>
              </a:solidFill>
              <a:latin typeface="Arial" panose="020B0604020202020204" pitchFamily="34" charset="0"/>
              <a:ea typeface="DM Sans"/>
              <a:cs typeface="Arial" panose="020B0604020202020204" pitchFamily="34" charset="0"/>
              <a:sym typeface="DM Sans"/>
            </a:endParaRPr>
          </a:p>
          <a:p>
            <a:pPr marL="174625" marR="0" lvl="0" indent="-174625" algn="l" rtl="0">
              <a:lnSpc>
                <a:spcPct val="100000"/>
              </a:lnSpc>
              <a:spcBef>
                <a:spcPts val="0"/>
              </a:spcBef>
              <a:spcAft>
                <a:spcPts val="0"/>
              </a:spcAft>
              <a:buNone/>
            </a:pPr>
            <a:r>
              <a:rPr lang="en" sz="1500" dirty="0">
                <a:solidFill>
                  <a:schemeClr val="tx1"/>
                </a:solidFill>
                <a:latin typeface="Arial" panose="020B0604020202020204" pitchFamily="34" charset="0"/>
                <a:ea typeface="DM Sans"/>
                <a:cs typeface="Arial" panose="020B0604020202020204" pitchFamily="34" charset="0"/>
                <a:sym typeface="DM Sans"/>
              </a:rPr>
              <a:t>(emitted) and the equipment records the part of the wave that is </a:t>
            </a:r>
            <a:endParaRPr sz="1500" dirty="0">
              <a:solidFill>
                <a:schemeClr val="tx1"/>
              </a:solidFill>
              <a:latin typeface="Arial" panose="020B0604020202020204" pitchFamily="34" charset="0"/>
              <a:ea typeface="DM Sans"/>
              <a:cs typeface="Arial" panose="020B0604020202020204" pitchFamily="34" charset="0"/>
              <a:sym typeface="DM Sans"/>
            </a:endParaRPr>
          </a:p>
          <a:p>
            <a:pPr marL="174625" marR="0" lvl="0" indent="-174625" algn="l" rtl="0">
              <a:lnSpc>
                <a:spcPct val="100000"/>
              </a:lnSpc>
              <a:spcBef>
                <a:spcPts val="0"/>
              </a:spcBef>
              <a:spcAft>
                <a:spcPts val="0"/>
              </a:spcAft>
              <a:buNone/>
            </a:pPr>
            <a:r>
              <a:rPr lang="en" sz="1500" dirty="0">
                <a:solidFill>
                  <a:schemeClr val="tx1"/>
                </a:solidFill>
                <a:latin typeface="Arial" panose="020B0604020202020204" pitchFamily="34" charset="0"/>
                <a:ea typeface="DM Sans"/>
                <a:cs typeface="Arial" panose="020B0604020202020204" pitchFamily="34" charset="0"/>
                <a:sym typeface="DM Sans"/>
              </a:rPr>
              <a:t>reflected. </a:t>
            </a:r>
            <a:endParaRPr sz="1500" dirty="0">
              <a:solidFill>
                <a:schemeClr val="tx1"/>
              </a:solidFill>
              <a:latin typeface="Arial" panose="020B0604020202020204" pitchFamily="34" charset="0"/>
              <a:ea typeface="DM Sans"/>
              <a:cs typeface="Arial" panose="020B0604020202020204" pitchFamily="34" charset="0"/>
              <a:sym typeface="DM Sans"/>
            </a:endParaRPr>
          </a:p>
          <a:p>
            <a:pPr marL="174625" marR="0" lvl="0" indent="-174625" algn="l" rtl="0">
              <a:lnSpc>
                <a:spcPct val="100000"/>
              </a:lnSpc>
              <a:spcBef>
                <a:spcPts val="0"/>
              </a:spcBef>
              <a:spcAft>
                <a:spcPts val="0"/>
              </a:spcAft>
              <a:buNone/>
            </a:pPr>
            <a:endParaRPr sz="1500" dirty="0">
              <a:solidFill>
                <a:schemeClr val="tx1"/>
              </a:solidFill>
              <a:latin typeface="Arial" panose="020B0604020202020204" pitchFamily="34" charset="0"/>
              <a:ea typeface="DM Sans"/>
              <a:cs typeface="Arial" panose="020B0604020202020204" pitchFamily="34" charset="0"/>
              <a:sym typeface="DM Sans"/>
            </a:endParaRPr>
          </a:p>
          <a:p>
            <a:pPr marL="174625" marR="0" lvl="0" indent="-174625" algn="l" rtl="0">
              <a:lnSpc>
                <a:spcPct val="100000"/>
              </a:lnSpc>
              <a:spcBef>
                <a:spcPts val="0"/>
              </a:spcBef>
              <a:spcAft>
                <a:spcPts val="0"/>
              </a:spcAft>
              <a:buNone/>
            </a:pPr>
            <a:r>
              <a:rPr lang="en" sz="1500" dirty="0">
                <a:solidFill>
                  <a:schemeClr val="tx1"/>
                </a:solidFill>
                <a:latin typeface="Arial" panose="020B0604020202020204" pitchFamily="34" charset="0"/>
                <a:ea typeface="DM Sans"/>
                <a:cs typeface="Arial" panose="020B0604020202020204" pitchFamily="34" charset="0"/>
                <a:sym typeface="DM Sans"/>
              </a:rPr>
              <a:t>Reflections occur when the wave encounters a change in </a:t>
            </a:r>
            <a:endParaRPr sz="1500" dirty="0">
              <a:solidFill>
                <a:schemeClr val="tx1"/>
              </a:solidFill>
              <a:latin typeface="Arial" panose="020B0604020202020204" pitchFamily="34" charset="0"/>
              <a:ea typeface="DM Sans"/>
              <a:cs typeface="Arial" panose="020B0604020202020204" pitchFamily="34" charset="0"/>
              <a:sym typeface="DM Sans"/>
            </a:endParaRPr>
          </a:p>
          <a:p>
            <a:pPr marL="174625" marR="0" lvl="0" indent="-174625" algn="l" rtl="0">
              <a:lnSpc>
                <a:spcPct val="100000"/>
              </a:lnSpc>
              <a:spcBef>
                <a:spcPts val="0"/>
              </a:spcBef>
              <a:spcAft>
                <a:spcPts val="0"/>
              </a:spcAft>
              <a:buNone/>
            </a:pPr>
            <a:r>
              <a:rPr lang="en" sz="1500" dirty="0">
                <a:solidFill>
                  <a:schemeClr val="tx1"/>
                </a:solidFill>
                <a:latin typeface="Arial" panose="020B0604020202020204" pitchFamily="34" charset="0"/>
                <a:ea typeface="DM Sans"/>
                <a:cs typeface="Arial" panose="020B0604020202020204" pitchFamily="34" charset="0"/>
                <a:sym typeface="DM Sans"/>
              </a:rPr>
              <a:t>the ground’s electric permittivity, which also controls the ground’s </a:t>
            </a:r>
            <a:endParaRPr sz="1500" dirty="0">
              <a:solidFill>
                <a:schemeClr val="tx1"/>
              </a:solidFill>
              <a:latin typeface="Arial" panose="020B0604020202020204" pitchFamily="34" charset="0"/>
              <a:ea typeface="DM Sans"/>
              <a:cs typeface="Arial" panose="020B0604020202020204" pitchFamily="34" charset="0"/>
              <a:sym typeface="DM Sans"/>
            </a:endParaRPr>
          </a:p>
          <a:p>
            <a:pPr marL="174625" marR="0" lvl="0" indent="-174625" algn="l" rtl="0">
              <a:lnSpc>
                <a:spcPct val="100000"/>
              </a:lnSpc>
              <a:spcBef>
                <a:spcPts val="0"/>
              </a:spcBef>
              <a:spcAft>
                <a:spcPts val="0"/>
              </a:spcAft>
              <a:buNone/>
            </a:pPr>
            <a:r>
              <a:rPr lang="en" sz="1500" dirty="0">
                <a:solidFill>
                  <a:schemeClr val="tx1"/>
                </a:solidFill>
                <a:latin typeface="Arial" panose="020B0604020202020204" pitchFamily="34" charset="0"/>
                <a:ea typeface="DM Sans"/>
                <a:cs typeface="Arial" panose="020B0604020202020204" pitchFamily="34" charset="0"/>
                <a:sym typeface="DM Sans"/>
              </a:rPr>
              <a:t>wave velocity.</a:t>
            </a:r>
            <a:endParaRPr sz="1500" strike="noStrike" dirty="0">
              <a:solidFill>
                <a:schemeClr val="tx1"/>
              </a:solidFill>
              <a:latin typeface="Arial" panose="020B0604020202020204" pitchFamily="34" charset="0"/>
              <a:ea typeface="DM Sans"/>
              <a:cs typeface="Arial" panose="020B0604020202020204" pitchFamily="34" charset="0"/>
              <a:sym typeface="DM Sans"/>
            </a:endParaRPr>
          </a:p>
        </p:txBody>
      </p:sp>
      <p:sp>
        <p:nvSpPr>
          <p:cNvPr id="632" name="Google Shape;632;p55"/>
          <p:cNvSpPr/>
          <p:nvPr/>
        </p:nvSpPr>
        <p:spPr>
          <a:xfrm>
            <a:off x="3916251" y="3297855"/>
            <a:ext cx="1311498" cy="1009656"/>
          </a:xfrm>
          <a:custGeom>
            <a:avLst/>
            <a:gdLst/>
            <a:ahLst/>
            <a:cxnLst/>
            <a:rect l="l" t="t" r="r" b="b"/>
            <a:pathLst>
              <a:path w="13834" h="12052" extrusionOk="0">
                <a:moveTo>
                  <a:pt x="6608" y="6853"/>
                </a:moveTo>
                <a:lnTo>
                  <a:pt x="7576" y="8695"/>
                </a:lnTo>
                <a:lnTo>
                  <a:pt x="5629" y="8695"/>
                </a:lnTo>
                <a:lnTo>
                  <a:pt x="6608" y="6853"/>
                </a:lnTo>
                <a:close/>
                <a:moveTo>
                  <a:pt x="13018" y="9522"/>
                </a:moveTo>
                <a:lnTo>
                  <a:pt x="13018" y="11224"/>
                </a:lnTo>
                <a:lnTo>
                  <a:pt x="781" y="11224"/>
                </a:lnTo>
                <a:lnTo>
                  <a:pt x="781" y="9522"/>
                </a:lnTo>
                <a:close/>
                <a:moveTo>
                  <a:pt x="9708" y="1"/>
                </a:moveTo>
                <a:lnTo>
                  <a:pt x="7576" y="688"/>
                </a:lnTo>
                <a:lnTo>
                  <a:pt x="7820" y="1457"/>
                </a:lnTo>
                <a:lnTo>
                  <a:pt x="8648" y="1213"/>
                </a:lnTo>
                <a:lnTo>
                  <a:pt x="8648" y="1213"/>
                </a:lnTo>
                <a:lnTo>
                  <a:pt x="6608" y="5105"/>
                </a:lnTo>
                <a:lnTo>
                  <a:pt x="4126" y="339"/>
                </a:lnTo>
                <a:lnTo>
                  <a:pt x="3403" y="688"/>
                </a:lnTo>
                <a:lnTo>
                  <a:pt x="6165" y="5979"/>
                </a:lnTo>
                <a:lnTo>
                  <a:pt x="5000" y="8264"/>
                </a:lnTo>
                <a:lnTo>
                  <a:pt x="874" y="339"/>
                </a:lnTo>
                <a:lnTo>
                  <a:pt x="140" y="688"/>
                </a:lnTo>
                <a:lnTo>
                  <a:pt x="4324" y="8695"/>
                </a:lnTo>
                <a:lnTo>
                  <a:pt x="0" y="8695"/>
                </a:lnTo>
                <a:lnTo>
                  <a:pt x="0" y="12051"/>
                </a:lnTo>
                <a:lnTo>
                  <a:pt x="13834" y="12051"/>
                </a:lnTo>
                <a:lnTo>
                  <a:pt x="13834" y="8695"/>
                </a:lnTo>
                <a:lnTo>
                  <a:pt x="8881" y="8695"/>
                </a:lnTo>
                <a:lnTo>
                  <a:pt x="12575" y="1609"/>
                </a:lnTo>
                <a:lnTo>
                  <a:pt x="12820" y="2378"/>
                </a:lnTo>
                <a:lnTo>
                  <a:pt x="13601" y="2145"/>
                </a:lnTo>
                <a:lnTo>
                  <a:pt x="12960" y="1"/>
                </a:lnTo>
                <a:lnTo>
                  <a:pt x="10827" y="688"/>
                </a:lnTo>
                <a:lnTo>
                  <a:pt x="11072" y="1457"/>
                </a:lnTo>
                <a:lnTo>
                  <a:pt x="11853" y="1213"/>
                </a:lnTo>
                <a:lnTo>
                  <a:pt x="11853" y="1213"/>
                </a:lnTo>
                <a:lnTo>
                  <a:pt x="8205" y="8264"/>
                </a:lnTo>
                <a:lnTo>
                  <a:pt x="7040" y="5979"/>
                </a:lnTo>
                <a:lnTo>
                  <a:pt x="9324" y="1609"/>
                </a:lnTo>
                <a:lnTo>
                  <a:pt x="9568" y="2378"/>
                </a:lnTo>
                <a:lnTo>
                  <a:pt x="10338" y="2145"/>
                </a:lnTo>
                <a:lnTo>
                  <a:pt x="97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graphicFrame>
        <p:nvGraphicFramePr>
          <p:cNvPr id="637" name="Google Shape;637;p56"/>
          <p:cNvGraphicFramePr/>
          <p:nvPr>
            <p:extLst>
              <p:ext uri="{D42A27DB-BD31-4B8C-83A1-F6EECF244321}">
                <p14:modId xmlns:p14="http://schemas.microsoft.com/office/powerpoint/2010/main" val="55695300"/>
              </p:ext>
            </p:extLst>
          </p:nvPr>
        </p:nvGraphicFramePr>
        <p:xfrm>
          <a:off x="1541148" y="419144"/>
          <a:ext cx="6126825" cy="4204435"/>
        </p:xfrm>
        <a:graphic>
          <a:graphicData uri="http://schemas.openxmlformats.org/drawingml/2006/table">
            <a:tbl>
              <a:tblPr>
                <a:noFill/>
                <a:tableStyleId>{19FCE7C0-8D1F-42CC-8F13-F9CF49DC5A45}</a:tableStyleId>
              </a:tblPr>
              <a:tblGrid>
                <a:gridCol w="1708750">
                  <a:extLst>
                    <a:ext uri="{9D8B030D-6E8A-4147-A177-3AD203B41FA5}">
                      <a16:colId xmlns:a16="http://schemas.microsoft.com/office/drawing/2014/main" val="20000"/>
                    </a:ext>
                  </a:extLst>
                </a:gridCol>
                <a:gridCol w="4418075">
                  <a:extLst>
                    <a:ext uri="{9D8B030D-6E8A-4147-A177-3AD203B41FA5}">
                      <a16:colId xmlns:a16="http://schemas.microsoft.com/office/drawing/2014/main" val="20001"/>
                    </a:ext>
                  </a:extLst>
                </a:gridCol>
              </a:tblGrid>
              <a:tr h="419450">
                <a:tc>
                  <a:txBody>
                    <a:bodyPr/>
                    <a:lstStyle/>
                    <a:p>
                      <a:pPr marL="0" marR="0" lvl="0" indent="0" algn="l" rtl="0">
                        <a:lnSpc>
                          <a:spcPct val="100000"/>
                        </a:lnSpc>
                        <a:spcBef>
                          <a:spcPts val="0"/>
                        </a:spcBef>
                        <a:spcAft>
                          <a:spcPts val="0"/>
                        </a:spcAft>
                        <a:buNone/>
                      </a:pPr>
                      <a:r>
                        <a:rPr lang="en" sz="1300" b="1" strike="noStrike">
                          <a:solidFill>
                            <a:srgbClr val="000000"/>
                          </a:solidFill>
                          <a:latin typeface="Arial" panose="020B0604020202020204" pitchFamily="34" charset="0"/>
                          <a:ea typeface="Century Gothic"/>
                          <a:cs typeface="Arial" panose="020B0604020202020204" pitchFamily="34" charset="0"/>
                          <a:sym typeface="Century Gothic"/>
                        </a:rPr>
                        <a:t>Change in…</a:t>
                      </a:r>
                      <a:endParaRPr sz="900">
                        <a:latin typeface="Arial" panose="020B0604020202020204" pitchFamily="34" charset="0"/>
                        <a:cs typeface="Arial" panose="020B0604020202020204" pitchFamily="34" charset="0"/>
                      </a:endParaRPr>
                    </a:p>
                  </a:txBody>
                  <a:tcPr marL="91450" marR="91450" marT="45725" marB="45725" anchor="ctr">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solidFill>
                      <a:srgbClr val="C19859"/>
                    </a:solidFill>
                  </a:tcPr>
                </a:tc>
                <a:tc>
                  <a:txBody>
                    <a:bodyPr/>
                    <a:lstStyle/>
                    <a:p>
                      <a:pPr marL="0" marR="0" lvl="0" indent="0" algn="l" rtl="0">
                        <a:lnSpc>
                          <a:spcPct val="100000"/>
                        </a:lnSpc>
                        <a:spcBef>
                          <a:spcPts val="0"/>
                        </a:spcBef>
                        <a:spcAft>
                          <a:spcPts val="0"/>
                        </a:spcAft>
                        <a:buNone/>
                      </a:pPr>
                      <a:r>
                        <a:rPr lang="en" sz="1300" b="1" strike="noStrike" dirty="0">
                          <a:solidFill>
                            <a:srgbClr val="000000"/>
                          </a:solidFill>
                          <a:latin typeface="Arial" panose="020B0604020202020204" pitchFamily="34" charset="0"/>
                          <a:ea typeface="Century Gothic"/>
                          <a:cs typeface="Arial" panose="020B0604020202020204" pitchFamily="34" charset="0"/>
                          <a:sym typeface="Century Gothic"/>
                        </a:rPr>
                        <a:t>Examples that cause GPR wave reflection</a:t>
                      </a:r>
                      <a:endParaRPr sz="1300" b="0" strike="noStrike" dirty="0">
                        <a:latin typeface="Arial" panose="020B0604020202020204" pitchFamily="34" charset="0"/>
                        <a:ea typeface="Times New Roman"/>
                        <a:cs typeface="Arial" panose="020B0604020202020204" pitchFamily="34" charset="0"/>
                        <a:sym typeface="Times New Roman"/>
                      </a:endParaRPr>
                    </a:p>
                  </a:txBody>
                  <a:tcPr marL="91450" marR="91450" marT="45725" marB="45725" anchor="ctr">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solidFill>
                      <a:srgbClr val="C19859"/>
                    </a:solidFill>
                  </a:tcPr>
                </a:tc>
                <a:extLst>
                  <a:ext uri="{0D108BD9-81ED-4DB2-BD59-A6C34878D82A}">
                    <a16:rowId xmlns:a16="http://schemas.microsoft.com/office/drawing/2014/main" val="10000"/>
                  </a:ext>
                </a:extLst>
              </a:tr>
              <a:tr h="944450">
                <a:tc>
                  <a:txBody>
                    <a:bodyPr/>
                    <a:lstStyle/>
                    <a:p>
                      <a:pPr marL="0" marR="0" lvl="0" indent="0" algn="l" rtl="0">
                        <a:lnSpc>
                          <a:spcPct val="100000"/>
                        </a:lnSpc>
                        <a:spcBef>
                          <a:spcPts val="0"/>
                        </a:spcBef>
                        <a:spcAft>
                          <a:spcPts val="0"/>
                        </a:spcAft>
                        <a:buNone/>
                      </a:pPr>
                      <a:r>
                        <a:rPr lang="en" sz="1300" b="0" strike="noStrike">
                          <a:solidFill>
                            <a:schemeClr val="tx1"/>
                          </a:solidFill>
                          <a:latin typeface="Arial" panose="020B0604020202020204" pitchFamily="34" charset="0"/>
                          <a:ea typeface="Century Gothic"/>
                          <a:cs typeface="Arial" panose="020B0604020202020204" pitchFamily="34" charset="0"/>
                          <a:sym typeface="Century Gothic"/>
                        </a:rPr>
                        <a:t>porosity (amount of air-filled space)</a:t>
                      </a:r>
                      <a:endParaRPr sz="1300" b="0" strike="noStrike">
                        <a:solidFill>
                          <a:schemeClr val="tx1"/>
                        </a:solidFill>
                        <a:latin typeface="Arial" panose="020B0604020202020204" pitchFamily="34" charset="0"/>
                        <a:ea typeface="Times New Roman"/>
                        <a:cs typeface="Arial" panose="020B0604020202020204" pitchFamily="34" charset="0"/>
                        <a:sym typeface="Times New Roman"/>
                      </a:endParaRPr>
                    </a:p>
                  </a:txBody>
                  <a:tcPr marL="91450" marR="91450" marT="45725" marB="45725" anchor="ctr">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300" b="0" strike="noStrike" dirty="0">
                          <a:solidFill>
                            <a:schemeClr val="tx1"/>
                          </a:solidFill>
                          <a:latin typeface="Arial" panose="020B0604020202020204" pitchFamily="34" charset="0"/>
                          <a:ea typeface="Century Gothic"/>
                          <a:cs typeface="Arial" panose="020B0604020202020204" pitchFamily="34" charset="0"/>
                          <a:sym typeface="Century Gothic"/>
                        </a:rPr>
                        <a:t>Boundary between:</a:t>
                      </a:r>
                      <a:endParaRPr sz="900" dirty="0">
                        <a:solidFill>
                          <a:schemeClr val="tx1"/>
                        </a:solidFill>
                        <a:latin typeface="Arial" panose="020B0604020202020204" pitchFamily="34" charset="0"/>
                        <a:cs typeface="Arial" panose="020B0604020202020204" pitchFamily="34" charset="0"/>
                      </a:endParaRPr>
                    </a:p>
                    <a:p>
                      <a:pPr marL="285750" marR="0" lvl="0" indent="-254000" algn="l" rtl="0">
                        <a:lnSpc>
                          <a:spcPct val="100000"/>
                        </a:lnSpc>
                        <a:spcBef>
                          <a:spcPts val="0"/>
                        </a:spcBef>
                        <a:spcAft>
                          <a:spcPts val="0"/>
                        </a:spcAft>
                        <a:buClr>
                          <a:srgbClr val="FFFFFF"/>
                        </a:buClr>
                        <a:buSzPts val="1300"/>
                        <a:buFont typeface="Arial"/>
                        <a:buChar char="•"/>
                      </a:pPr>
                      <a:r>
                        <a:rPr lang="en" sz="1300" b="0" strike="noStrike" dirty="0">
                          <a:solidFill>
                            <a:schemeClr val="tx1"/>
                          </a:solidFill>
                          <a:latin typeface="Arial" panose="020B0604020202020204" pitchFamily="34" charset="0"/>
                          <a:ea typeface="Century Gothic"/>
                          <a:cs typeface="Arial" panose="020B0604020202020204" pitchFamily="34" charset="0"/>
                          <a:sym typeface="Century Gothic"/>
                        </a:rPr>
                        <a:t>loose sand and compacted sand</a:t>
                      </a:r>
                      <a:endParaRPr sz="900" dirty="0">
                        <a:solidFill>
                          <a:schemeClr val="tx1"/>
                        </a:solidFill>
                        <a:latin typeface="Arial" panose="020B0604020202020204" pitchFamily="34" charset="0"/>
                        <a:cs typeface="Arial" panose="020B0604020202020204" pitchFamily="34" charset="0"/>
                      </a:endParaRPr>
                    </a:p>
                    <a:p>
                      <a:pPr marL="285750" marR="0" lvl="0" indent="-254000" algn="l" rtl="0">
                        <a:lnSpc>
                          <a:spcPct val="100000"/>
                        </a:lnSpc>
                        <a:spcBef>
                          <a:spcPts val="0"/>
                        </a:spcBef>
                        <a:spcAft>
                          <a:spcPts val="0"/>
                        </a:spcAft>
                        <a:buClr>
                          <a:srgbClr val="FFFFFF"/>
                        </a:buClr>
                        <a:buSzPts val="1300"/>
                        <a:buFont typeface="Arial"/>
                        <a:buChar char="•"/>
                      </a:pPr>
                      <a:r>
                        <a:rPr lang="en" sz="1300" b="0" strike="noStrike" dirty="0">
                          <a:solidFill>
                            <a:schemeClr val="tx1"/>
                          </a:solidFill>
                          <a:latin typeface="Arial" panose="020B0604020202020204" pitchFamily="34" charset="0"/>
                          <a:ea typeface="Century Gothic"/>
                          <a:cs typeface="Arial" panose="020B0604020202020204" pitchFamily="34" charset="0"/>
                          <a:sym typeface="Century Gothic"/>
                        </a:rPr>
                        <a:t>sediment/rock and an air-filled cavity</a:t>
                      </a:r>
                      <a:endParaRPr sz="900" dirty="0">
                        <a:solidFill>
                          <a:schemeClr val="tx1"/>
                        </a:solidFill>
                        <a:latin typeface="Arial" panose="020B0604020202020204" pitchFamily="34" charset="0"/>
                        <a:cs typeface="Arial" panose="020B0604020202020204" pitchFamily="34" charset="0"/>
                      </a:endParaRPr>
                    </a:p>
                    <a:p>
                      <a:pPr marL="285750" marR="0" lvl="0" indent="-254000" algn="l" rtl="0">
                        <a:lnSpc>
                          <a:spcPct val="100000"/>
                        </a:lnSpc>
                        <a:spcBef>
                          <a:spcPts val="0"/>
                        </a:spcBef>
                        <a:spcAft>
                          <a:spcPts val="0"/>
                        </a:spcAft>
                        <a:buClr>
                          <a:srgbClr val="FFFFFF"/>
                        </a:buClr>
                        <a:buSzPts val="1300"/>
                        <a:buFont typeface="Arial"/>
                        <a:buChar char="•"/>
                      </a:pPr>
                      <a:r>
                        <a:rPr lang="en" sz="1300" b="0" strike="noStrike" dirty="0">
                          <a:solidFill>
                            <a:schemeClr val="tx1"/>
                          </a:solidFill>
                          <a:latin typeface="Arial" panose="020B0604020202020204" pitchFamily="34" charset="0"/>
                          <a:ea typeface="Century Gothic"/>
                          <a:cs typeface="Arial" panose="020B0604020202020204" pitchFamily="34" charset="0"/>
                          <a:sym typeface="Century Gothic"/>
                        </a:rPr>
                        <a:t>sediment and hard rock </a:t>
                      </a:r>
                      <a:endParaRPr sz="1300" b="0" strike="noStrike" dirty="0">
                        <a:solidFill>
                          <a:schemeClr val="tx1"/>
                        </a:solidFill>
                        <a:latin typeface="Arial" panose="020B0604020202020204" pitchFamily="34" charset="0"/>
                        <a:ea typeface="Times New Roman"/>
                        <a:cs typeface="Arial" panose="020B0604020202020204" pitchFamily="34" charset="0"/>
                        <a:sym typeface="Times New Roman"/>
                      </a:endParaRPr>
                    </a:p>
                  </a:txBody>
                  <a:tcPr marL="91450" marR="91450" marT="45725" marB="45725" anchor="ctr">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01"/>
                  </a:ext>
                </a:extLst>
              </a:tr>
              <a:tr h="844425">
                <a:tc>
                  <a:txBody>
                    <a:bodyPr/>
                    <a:lstStyle/>
                    <a:p>
                      <a:pPr marL="0" marR="0" lvl="0" indent="0" algn="l" rtl="0">
                        <a:lnSpc>
                          <a:spcPct val="100000"/>
                        </a:lnSpc>
                        <a:spcBef>
                          <a:spcPts val="0"/>
                        </a:spcBef>
                        <a:spcAft>
                          <a:spcPts val="0"/>
                        </a:spcAft>
                        <a:buNone/>
                      </a:pPr>
                      <a:r>
                        <a:rPr lang="en" sz="1300" b="0" strike="noStrike">
                          <a:solidFill>
                            <a:schemeClr val="tx1"/>
                          </a:solidFill>
                          <a:latin typeface="Arial" panose="020B0604020202020204" pitchFamily="34" charset="0"/>
                          <a:ea typeface="Century Gothic"/>
                          <a:cs typeface="Arial" panose="020B0604020202020204" pitchFamily="34" charset="0"/>
                          <a:sym typeface="Century Gothic"/>
                        </a:rPr>
                        <a:t>water saturation</a:t>
                      </a:r>
                      <a:endParaRPr sz="1300" b="0" strike="noStrike">
                        <a:solidFill>
                          <a:schemeClr val="tx1"/>
                        </a:solidFill>
                        <a:latin typeface="Arial" panose="020B0604020202020204" pitchFamily="34" charset="0"/>
                        <a:ea typeface="Times New Roman"/>
                        <a:cs typeface="Arial" panose="020B0604020202020204" pitchFamily="34" charset="0"/>
                        <a:sym typeface="Times New Roman"/>
                      </a:endParaRPr>
                    </a:p>
                  </a:txBody>
                  <a:tcPr marL="91450" marR="91450" marT="45725" marB="45725" anchor="ctr">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285750" marR="0" lvl="0" indent="-254000" algn="l" rtl="0">
                        <a:lnSpc>
                          <a:spcPct val="100000"/>
                        </a:lnSpc>
                        <a:spcBef>
                          <a:spcPts val="0"/>
                        </a:spcBef>
                        <a:spcAft>
                          <a:spcPts val="0"/>
                        </a:spcAft>
                        <a:buClr>
                          <a:srgbClr val="FFFFFF"/>
                        </a:buClr>
                        <a:buSzPts val="1300"/>
                        <a:buFont typeface="Arial"/>
                        <a:buChar char="•"/>
                      </a:pPr>
                      <a:r>
                        <a:rPr lang="en" sz="1300" b="0" strike="noStrike" dirty="0">
                          <a:solidFill>
                            <a:schemeClr val="tx1"/>
                          </a:solidFill>
                          <a:latin typeface="Arial" panose="020B0604020202020204" pitchFamily="34" charset="0"/>
                          <a:ea typeface="Century Gothic"/>
                          <a:cs typeface="Arial" panose="020B0604020202020204" pitchFamily="34" charset="0"/>
                          <a:sym typeface="Century Gothic"/>
                        </a:rPr>
                        <a:t>Top of the water table</a:t>
                      </a:r>
                      <a:endParaRPr sz="900" dirty="0">
                        <a:solidFill>
                          <a:schemeClr val="tx1"/>
                        </a:solidFill>
                        <a:latin typeface="Arial" panose="020B0604020202020204" pitchFamily="34" charset="0"/>
                        <a:cs typeface="Arial" panose="020B0604020202020204" pitchFamily="34" charset="0"/>
                      </a:endParaRPr>
                    </a:p>
                    <a:p>
                      <a:pPr marL="285750" marR="0" lvl="0" indent="-254000" algn="l" rtl="0">
                        <a:lnSpc>
                          <a:spcPct val="100000"/>
                        </a:lnSpc>
                        <a:spcBef>
                          <a:spcPts val="0"/>
                        </a:spcBef>
                        <a:spcAft>
                          <a:spcPts val="0"/>
                        </a:spcAft>
                        <a:buClr>
                          <a:srgbClr val="FFFFFF"/>
                        </a:buClr>
                        <a:buSzPts val="1300"/>
                        <a:buFont typeface="Arial"/>
                        <a:buChar char="•"/>
                      </a:pPr>
                      <a:r>
                        <a:rPr lang="en" sz="1300" b="0" strike="noStrike" dirty="0">
                          <a:solidFill>
                            <a:schemeClr val="tx1"/>
                          </a:solidFill>
                          <a:latin typeface="Arial" panose="020B0604020202020204" pitchFamily="34" charset="0"/>
                          <a:ea typeface="Century Gothic"/>
                          <a:cs typeface="Arial" panose="020B0604020202020204" pitchFamily="34" charset="0"/>
                          <a:sym typeface="Century Gothic"/>
                        </a:rPr>
                        <a:t>Encountering organic material with a higher water content (i.e., tree roots or buried remains)</a:t>
                      </a:r>
                      <a:endParaRPr sz="1300" b="0" strike="noStrike" dirty="0">
                        <a:solidFill>
                          <a:schemeClr val="tx1"/>
                        </a:solidFill>
                        <a:latin typeface="Arial" panose="020B0604020202020204" pitchFamily="34" charset="0"/>
                        <a:ea typeface="Times New Roman"/>
                        <a:cs typeface="Arial" panose="020B0604020202020204" pitchFamily="34" charset="0"/>
                        <a:sym typeface="Times New Roman"/>
                      </a:endParaRPr>
                    </a:p>
                  </a:txBody>
                  <a:tcPr marL="91450" marR="91450" marT="45725" marB="45725" anchor="ctr">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02"/>
                  </a:ext>
                </a:extLst>
              </a:tr>
              <a:tr h="655150">
                <a:tc>
                  <a:txBody>
                    <a:bodyPr/>
                    <a:lstStyle/>
                    <a:p>
                      <a:pPr marL="0" marR="0" lvl="0" indent="0" algn="l" rtl="0">
                        <a:lnSpc>
                          <a:spcPct val="100000"/>
                        </a:lnSpc>
                        <a:spcBef>
                          <a:spcPts val="0"/>
                        </a:spcBef>
                        <a:spcAft>
                          <a:spcPts val="0"/>
                        </a:spcAft>
                        <a:buNone/>
                      </a:pPr>
                      <a:r>
                        <a:rPr lang="en" sz="1300" b="0" strike="noStrike">
                          <a:solidFill>
                            <a:schemeClr val="tx1"/>
                          </a:solidFill>
                          <a:latin typeface="Arial" panose="020B0604020202020204" pitchFamily="34" charset="0"/>
                          <a:ea typeface="Century Gothic"/>
                          <a:cs typeface="Arial" panose="020B0604020202020204" pitchFamily="34" charset="0"/>
                          <a:sym typeface="Century Gothic"/>
                        </a:rPr>
                        <a:t>composition</a:t>
                      </a:r>
                      <a:endParaRPr sz="1300" b="0" strike="noStrike">
                        <a:solidFill>
                          <a:schemeClr val="tx1"/>
                        </a:solidFill>
                        <a:latin typeface="Arial" panose="020B0604020202020204" pitchFamily="34" charset="0"/>
                        <a:ea typeface="Times New Roman"/>
                        <a:cs typeface="Arial" panose="020B0604020202020204" pitchFamily="34" charset="0"/>
                        <a:sym typeface="Times New Roman"/>
                      </a:endParaRPr>
                    </a:p>
                  </a:txBody>
                  <a:tcPr marL="91450" marR="91450" marT="45725" marB="45725" anchor="ctr">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300" b="0" strike="noStrike">
                          <a:solidFill>
                            <a:schemeClr val="tx1"/>
                          </a:solidFill>
                          <a:latin typeface="Arial" panose="020B0604020202020204" pitchFamily="34" charset="0"/>
                          <a:ea typeface="Century Gothic"/>
                          <a:cs typeface="Arial" panose="020B0604020202020204" pitchFamily="34" charset="0"/>
                          <a:sym typeface="Century Gothic"/>
                        </a:rPr>
                        <a:t>Boundary between:</a:t>
                      </a:r>
                      <a:endParaRPr sz="900">
                        <a:solidFill>
                          <a:schemeClr val="tx1"/>
                        </a:solidFill>
                        <a:latin typeface="Arial" panose="020B0604020202020204" pitchFamily="34" charset="0"/>
                        <a:cs typeface="Arial" panose="020B0604020202020204" pitchFamily="34" charset="0"/>
                      </a:endParaRPr>
                    </a:p>
                    <a:p>
                      <a:pPr marL="285750" marR="0" lvl="0" indent="-254000" algn="l" rtl="0">
                        <a:lnSpc>
                          <a:spcPct val="100000"/>
                        </a:lnSpc>
                        <a:spcBef>
                          <a:spcPts val="0"/>
                        </a:spcBef>
                        <a:spcAft>
                          <a:spcPts val="0"/>
                        </a:spcAft>
                        <a:buClr>
                          <a:srgbClr val="FFFFFF"/>
                        </a:buClr>
                        <a:buSzPts val="1300"/>
                        <a:buFont typeface="Arial"/>
                        <a:buChar char="•"/>
                      </a:pPr>
                      <a:r>
                        <a:rPr lang="en" sz="1300" b="0" strike="noStrike">
                          <a:solidFill>
                            <a:schemeClr val="tx1"/>
                          </a:solidFill>
                          <a:latin typeface="Arial" panose="020B0604020202020204" pitchFamily="34" charset="0"/>
                          <a:ea typeface="Century Gothic"/>
                          <a:cs typeface="Arial" panose="020B0604020202020204" pitchFamily="34" charset="0"/>
                          <a:sym typeface="Century Gothic"/>
                        </a:rPr>
                        <a:t>sandstone and siltstone</a:t>
                      </a:r>
                      <a:endParaRPr sz="900">
                        <a:solidFill>
                          <a:schemeClr val="tx1"/>
                        </a:solidFill>
                        <a:latin typeface="Arial" panose="020B0604020202020204" pitchFamily="34" charset="0"/>
                        <a:cs typeface="Arial" panose="020B0604020202020204" pitchFamily="34" charset="0"/>
                      </a:endParaRPr>
                    </a:p>
                    <a:p>
                      <a:pPr marL="285750" marR="0" lvl="0" indent="-254000" algn="l" rtl="0">
                        <a:lnSpc>
                          <a:spcPct val="100000"/>
                        </a:lnSpc>
                        <a:spcBef>
                          <a:spcPts val="0"/>
                        </a:spcBef>
                        <a:spcAft>
                          <a:spcPts val="0"/>
                        </a:spcAft>
                        <a:buClr>
                          <a:srgbClr val="FFFFFF"/>
                        </a:buClr>
                        <a:buSzPts val="1300"/>
                        <a:buFont typeface="Arial"/>
                        <a:buChar char="•"/>
                      </a:pPr>
                      <a:r>
                        <a:rPr lang="en" sz="1300" b="0" strike="noStrike">
                          <a:solidFill>
                            <a:schemeClr val="tx1"/>
                          </a:solidFill>
                          <a:latin typeface="Arial" panose="020B0604020202020204" pitchFamily="34" charset="0"/>
                          <a:ea typeface="Century Gothic"/>
                          <a:cs typeface="Arial" panose="020B0604020202020204" pitchFamily="34" charset="0"/>
                          <a:sym typeface="Century Gothic"/>
                        </a:rPr>
                        <a:t>rock layers or rock bodies</a:t>
                      </a:r>
                      <a:endParaRPr sz="1300" b="0" strike="noStrike">
                        <a:solidFill>
                          <a:schemeClr val="tx1"/>
                        </a:solidFill>
                        <a:latin typeface="Arial" panose="020B0604020202020204" pitchFamily="34" charset="0"/>
                        <a:ea typeface="Times New Roman"/>
                        <a:cs typeface="Arial" panose="020B0604020202020204" pitchFamily="34" charset="0"/>
                        <a:sym typeface="Times New Roman"/>
                      </a:endParaRPr>
                    </a:p>
                  </a:txBody>
                  <a:tcPr marL="91450" marR="91450" marT="45725" marB="45725" anchor="ctr">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03"/>
                  </a:ext>
                </a:extLst>
              </a:tr>
              <a:tr h="655150">
                <a:tc>
                  <a:txBody>
                    <a:bodyPr/>
                    <a:lstStyle/>
                    <a:p>
                      <a:pPr marL="0" marR="0" lvl="0" indent="0" algn="l" rtl="0">
                        <a:lnSpc>
                          <a:spcPct val="100000"/>
                        </a:lnSpc>
                        <a:spcBef>
                          <a:spcPts val="0"/>
                        </a:spcBef>
                        <a:spcAft>
                          <a:spcPts val="0"/>
                        </a:spcAft>
                        <a:buNone/>
                      </a:pPr>
                      <a:r>
                        <a:rPr lang="en" sz="1300" b="0" strike="noStrike">
                          <a:solidFill>
                            <a:schemeClr val="tx1"/>
                          </a:solidFill>
                          <a:latin typeface="Arial" panose="020B0604020202020204" pitchFamily="34" charset="0"/>
                          <a:ea typeface="Century Gothic"/>
                          <a:cs typeface="Arial" panose="020B0604020202020204" pitchFamily="34" charset="0"/>
                          <a:sym typeface="Century Gothic"/>
                        </a:rPr>
                        <a:t>clay content</a:t>
                      </a:r>
                      <a:endParaRPr sz="1300" b="0" strike="noStrike">
                        <a:solidFill>
                          <a:schemeClr val="tx1"/>
                        </a:solidFill>
                        <a:latin typeface="Arial" panose="020B0604020202020204" pitchFamily="34" charset="0"/>
                        <a:ea typeface="Times New Roman"/>
                        <a:cs typeface="Arial" panose="020B0604020202020204" pitchFamily="34" charset="0"/>
                        <a:sym typeface="Times New Roman"/>
                      </a:endParaRPr>
                    </a:p>
                  </a:txBody>
                  <a:tcPr marL="91450" marR="91450" marT="45725" marB="45725" anchor="ctr">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300" b="0" strike="noStrike" dirty="0">
                          <a:solidFill>
                            <a:schemeClr val="tx1"/>
                          </a:solidFill>
                          <a:latin typeface="Arial" panose="020B0604020202020204" pitchFamily="34" charset="0"/>
                          <a:ea typeface="Century Gothic"/>
                          <a:cs typeface="Arial" panose="020B0604020202020204" pitchFamily="34" charset="0"/>
                          <a:sym typeface="Century Gothic"/>
                        </a:rPr>
                        <a:t>Boundary between:</a:t>
                      </a:r>
                      <a:endParaRPr sz="900" dirty="0">
                        <a:solidFill>
                          <a:schemeClr val="tx1"/>
                        </a:solidFill>
                        <a:latin typeface="Arial" panose="020B0604020202020204" pitchFamily="34" charset="0"/>
                        <a:cs typeface="Arial" panose="020B0604020202020204" pitchFamily="34" charset="0"/>
                      </a:endParaRPr>
                    </a:p>
                    <a:p>
                      <a:pPr marL="285750" marR="0" lvl="0" indent="-254000" algn="l" rtl="0">
                        <a:lnSpc>
                          <a:spcPct val="100000"/>
                        </a:lnSpc>
                        <a:spcBef>
                          <a:spcPts val="0"/>
                        </a:spcBef>
                        <a:spcAft>
                          <a:spcPts val="0"/>
                        </a:spcAft>
                        <a:buClr>
                          <a:srgbClr val="FFFFFF"/>
                        </a:buClr>
                        <a:buSzPts val="1300"/>
                        <a:buFont typeface="Arial"/>
                        <a:buChar char="•"/>
                      </a:pPr>
                      <a:r>
                        <a:rPr lang="en" sz="1300" b="0" strike="noStrike" dirty="0">
                          <a:solidFill>
                            <a:schemeClr val="tx1"/>
                          </a:solidFill>
                          <a:latin typeface="Arial" panose="020B0604020202020204" pitchFamily="34" charset="0"/>
                          <a:ea typeface="Century Gothic"/>
                          <a:cs typeface="Arial" panose="020B0604020202020204" pitchFamily="34" charset="0"/>
                          <a:sym typeface="Century Gothic"/>
                        </a:rPr>
                        <a:t>sand/silt with little clay and clay-rich sediments</a:t>
                      </a:r>
                      <a:endParaRPr sz="1300" b="0" strike="noStrike" dirty="0">
                        <a:solidFill>
                          <a:schemeClr val="tx1"/>
                        </a:solidFill>
                        <a:latin typeface="Arial" panose="020B0604020202020204" pitchFamily="34" charset="0"/>
                        <a:ea typeface="Times New Roman"/>
                        <a:cs typeface="Arial" panose="020B0604020202020204" pitchFamily="34" charset="0"/>
                        <a:sym typeface="Times New Roman"/>
                      </a:endParaRPr>
                    </a:p>
                  </a:txBody>
                  <a:tcPr marL="91450" marR="91450" marT="45725" marB="45725" anchor="ctr">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04"/>
                  </a:ext>
                </a:extLst>
              </a:tr>
              <a:tr h="655150">
                <a:tc>
                  <a:txBody>
                    <a:bodyPr/>
                    <a:lstStyle/>
                    <a:p>
                      <a:pPr marL="0" marR="0" lvl="0" indent="0" algn="l" rtl="0">
                        <a:lnSpc>
                          <a:spcPct val="100000"/>
                        </a:lnSpc>
                        <a:spcBef>
                          <a:spcPts val="0"/>
                        </a:spcBef>
                        <a:spcAft>
                          <a:spcPts val="0"/>
                        </a:spcAft>
                        <a:buNone/>
                      </a:pPr>
                      <a:r>
                        <a:rPr lang="en" sz="1300" b="0" strike="noStrike">
                          <a:solidFill>
                            <a:schemeClr val="tx1"/>
                          </a:solidFill>
                          <a:latin typeface="Arial" panose="020B0604020202020204" pitchFamily="34" charset="0"/>
                          <a:ea typeface="Century Gothic"/>
                          <a:cs typeface="Arial" panose="020B0604020202020204" pitchFamily="34" charset="0"/>
                          <a:sym typeface="Century Gothic"/>
                        </a:rPr>
                        <a:t>iron content</a:t>
                      </a:r>
                      <a:endParaRPr sz="900">
                        <a:solidFill>
                          <a:schemeClr val="tx1"/>
                        </a:solidFill>
                        <a:latin typeface="Arial" panose="020B0604020202020204" pitchFamily="34" charset="0"/>
                        <a:cs typeface="Arial" panose="020B0604020202020204" pitchFamily="34" charset="0"/>
                      </a:endParaRPr>
                    </a:p>
                  </a:txBody>
                  <a:tcPr marL="91450" marR="91450" marT="45725" marB="45725" anchor="ctr">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FFFFFF"/>
                        </a:buClr>
                        <a:buSzPts val="1800"/>
                        <a:buFont typeface="Arial"/>
                        <a:buNone/>
                      </a:pPr>
                      <a:r>
                        <a:rPr lang="en" sz="1300" b="0" strike="noStrike" dirty="0">
                          <a:solidFill>
                            <a:schemeClr val="tx1"/>
                          </a:solidFill>
                          <a:latin typeface="Arial" panose="020B0604020202020204" pitchFamily="34" charset="0"/>
                          <a:ea typeface="Century Gothic"/>
                          <a:cs typeface="Arial" panose="020B0604020202020204" pitchFamily="34" charset="0"/>
                          <a:sym typeface="Century Gothic"/>
                        </a:rPr>
                        <a:t>Encountering a metallic body (GPR waves do not penetrating metal so all of the energy reflects)</a:t>
                      </a:r>
                      <a:endParaRPr sz="900" dirty="0">
                        <a:solidFill>
                          <a:schemeClr val="tx1"/>
                        </a:solidFill>
                        <a:latin typeface="Arial" panose="020B0604020202020204" pitchFamily="34" charset="0"/>
                        <a:cs typeface="Arial" panose="020B0604020202020204" pitchFamily="34" charset="0"/>
                      </a:endParaRPr>
                    </a:p>
                  </a:txBody>
                  <a:tcPr marL="91450" marR="91450" marT="45725" marB="45725" anchor="ctr">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38" name="Google Shape;638;p56">
            <a:extLst>
              <a:ext uri="{C183D7F6-B498-43B3-948B-1728B52AA6E4}">
                <adec:decorative xmlns:adec="http://schemas.microsoft.com/office/drawing/2017/decorative" val="1"/>
              </a:ext>
            </a:extLst>
          </p:cNvPr>
          <p:cNvSpPr/>
          <p:nvPr/>
        </p:nvSpPr>
        <p:spPr>
          <a:xfrm>
            <a:off x="1041887" y="2061050"/>
            <a:ext cx="346181" cy="345853"/>
          </a:xfrm>
          <a:custGeom>
            <a:avLst/>
            <a:gdLst/>
            <a:ahLst/>
            <a:cxnLst/>
            <a:rect l="l" t="t" r="r" b="b"/>
            <a:pathLst>
              <a:path w="12225" h="11272" extrusionOk="0">
                <a:moveTo>
                  <a:pt x="2490" y="1190"/>
                </a:moveTo>
                <a:lnTo>
                  <a:pt x="4065" y="4372"/>
                </a:lnTo>
                <a:lnTo>
                  <a:pt x="4159" y="4624"/>
                </a:lnTo>
                <a:lnTo>
                  <a:pt x="3183" y="6577"/>
                </a:lnTo>
                <a:cubicBezTo>
                  <a:pt x="3151" y="6671"/>
                  <a:pt x="3120" y="6766"/>
                  <a:pt x="3057" y="6892"/>
                </a:cubicBezTo>
                <a:cubicBezTo>
                  <a:pt x="2868" y="6923"/>
                  <a:pt x="2679" y="6986"/>
                  <a:pt x="2490" y="6986"/>
                </a:cubicBezTo>
                <a:cubicBezTo>
                  <a:pt x="1482" y="6986"/>
                  <a:pt x="662" y="6199"/>
                  <a:pt x="662" y="5191"/>
                </a:cubicBezTo>
                <a:cubicBezTo>
                  <a:pt x="662" y="4939"/>
                  <a:pt x="757" y="4655"/>
                  <a:pt x="851" y="4372"/>
                </a:cubicBezTo>
                <a:cubicBezTo>
                  <a:pt x="851" y="4372"/>
                  <a:pt x="2269" y="1568"/>
                  <a:pt x="2490" y="1190"/>
                </a:cubicBezTo>
                <a:close/>
                <a:moveTo>
                  <a:pt x="9610" y="1190"/>
                </a:moveTo>
                <a:lnTo>
                  <a:pt x="11217" y="4372"/>
                </a:lnTo>
                <a:cubicBezTo>
                  <a:pt x="11343" y="4655"/>
                  <a:pt x="11406" y="4876"/>
                  <a:pt x="11406" y="5191"/>
                </a:cubicBezTo>
                <a:cubicBezTo>
                  <a:pt x="11406" y="6136"/>
                  <a:pt x="10618" y="6986"/>
                  <a:pt x="9610" y="6986"/>
                </a:cubicBezTo>
                <a:cubicBezTo>
                  <a:pt x="9421" y="6986"/>
                  <a:pt x="9200" y="6923"/>
                  <a:pt x="9011" y="6892"/>
                </a:cubicBezTo>
                <a:cubicBezTo>
                  <a:pt x="8980" y="6766"/>
                  <a:pt x="8948" y="6703"/>
                  <a:pt x="8885" y="6577"/>
                </a:cubicBezTo>
                <a:lnTo>
                  <a:pt x="7909" y="4624"/>
                </a:lnTo>
                <a:lnTo>
                  <a:pt x="8035" y="4372"/>
                </a:lnTo>
                <a:cubicBezTo>
                  <a:pt x="8035" y="4372"/>
                  <a:pt x="9452" y="1536"/>
                  <a:pt x="9610" y="1190"/>
                </a:cubicBezTo>
                <a:close/>
                <a:moveTo>
                  <a:pt x="6050" y="2387"/>
                </a:moveTo>
                <a:lnTo>
                  <a:pt x="8255" y="6892"/>
                </a:lnTo>
                <a:cubicBezTo>
                  <a:pt x="8476" y="7238"/>
                  <a:pt x="8539" y="7648"/>
                  <a:pt x="8539" y="8026"/>
                </a:cubicBezTo>
                <a:cubicBezTo>
                  <a:pt x="8539" y="9412"/>
                  <a:pt x="7436" y="10515"/>
                  <a:pt x="6050" y="10515"/>
                </a:cubicBezTo>
                <a:cubicBezTo>
                  <a:pt x="4695" y="10515"/>
                  <a:pt x="3592" y="9412"/>
                  <a:pt x="3592" y="8026"/>
                </a:cubicBezTo>
                <a:cubicBezTo>
                  <a:pt x="3592" y="7648"/>
                  <a:pt x="3655" y="7238"/>
                  <a:pt x="3844" y="6892"/>
                </a:cubicBezTo>
                <a:lnTo>
                  <a:pt x="6050" y="2387"/>
                </a:lnTo>
                <a:close/>
                <a:moveTo>
                  <a:pt x="2521" y="0"/>
                </a:moveTo>
                <a:cubicBezTo>
                  <a:pt x="2395" y="0"/>
                  <a:pt x="2269" y="71"/>
                  <a:pt x="2206" y="213"/>
                </a:cubicBezTo>
                <a:cubicBezTo>
                  <a:pt x="2112" y="307"/>
                  <a:pt x="284" y="4025"/>
                  <a:pt x="284" y="4025"/>
                </a:cubicBezTo>
                <a:cubicBezTo>
                  <a:pt x="64" y="4372"/>
                  <a:pt x="1" y="4781"/>
                  <a:pt x="1" y="5159"/>
                </a:cubicBezTo>
                <a:cubicBezTo>
                  <a:pt x="1" y="5821"/>
                  <a:pt x="284" y="6451"/>
                  <a:pt x="757" y="6923"/>
                </a:cubicBezTo>
                <a:cubicBezTo>
                  <a:pt x="1230" y="7396"/>
                  <a:pt x="1860" y="7680"/>
                  <a:pt x="2521" y="7680"/>
                </a:cubicBezTo>
                <a:cubicBezTo>
                  <a:pt x="2647" y="7680"/>
                  <a:pt x="2742" y="7680"/>
                  <a:pt x="2899" y="7648"/>
                </a:cubicBezTo>
                <a:lnTo>
                  <a:pt x="2899" y="7648"/>
                </a:lnTo>
                <a:cubicBezTo>
                  <a:pt x="2899" y="7774"/>
                  <a:pt x="2868" y="7932"/>
                  <a:pt x="2868" y="8026"/>
                </a:cubicBezTo>
                <a:cubicBezTo>
                  <a:pt x="2868" y="9822"/>
                  <a:pt x="4348" y="11271"/>
                  <a:pt x="6113" y="11271"/>
                </a:cubicBezTo>
                <a:cubicBezTo>
                  <a:pt x="7877" y="11271"/>
                  <a:pt x="9326" y="9822"/>
                  <a:pt x="9326" y="8026"/>
                </a:cubicBezTo>
                <a:cubicBezTo>
                  <a:pt x="9326" y="7932"/>
                  <a:pt x="9326" y="7774"/>
                  <a:pt x="9295" y="7648"/>
                </a:cubicBezTo>
                <a:cubicBezTo>
                  <a:pt x="9421" y="7648"/>
                  <a:pt x="9547" y="7680"/>
                  <a:pt x="9704" y="7680"/>
                </a:cubicBezTo>
                <a:cubicBezTo>
                  <a:pt x="11059" y="7680"/>
                  <a:pt x="12225" y="6577"/>
                  <a:pt x="12225" y="5191"/>
                </a:cubicBezTo>
                <a:cubicBezTo>
                  <a:pt x="12130" y="4750"/>
                  <a:pt x="12036" y="4372"/>
                  <a:pt x="11847" y="4025"/>
                </a:cubicBezTo>
                <a:lnTo>
                  <a:pt x="9925" y="213"/>
                </a:lnTo>
                <a:cubicBezTo>
                  <a:pt x="9862" y="71"/>
                  <a:pt x="9736" y="0"/>
                  <a:pt x="9610" y="0"/>
                </a:cubicBezTo>
                <a:cubicBezTo>
                  <a:pt x="9484" y="0"/>
                  <a:pt x="9358" y="71"/>
                  <a:pt x="9295" y="213"/>
                </a:cubicBezTo>
                <a:cubicBezTo>
                  <a:pt x="8948" y="906"/>
                  <a:pt x="7530" y="3773"/>
                  <a:pt x="7530" y="3773"/>
                </a:cubicBezTo>
                <a:lnTo>
                  <a:pt x="6365" y="1473"/>
                </a:lnTo>
                <a:cubicBezTo>
                  <a:pt x="6318" y="1331"/>
                  <a:pt x="6192" y="1260"/>
                  <a:pt x="6062" y="1260"/>
                </a:cubicBezTo>
                <a:cubicBezTo>
                  <a:pt x="5932" y="1260"/>
                  <a:pt x="5798" y="1331"/>
                  <a:pt x="5735" y="1473"/>
                </a:cubicBezTo>
                <a:lnTo>
                  <a:pt x="4601" y="3773"/>
                </a:lnTo>
                <a:lnTo>
                  <a:pt x="2836" y="213"/>
                </a:lnTo>
                <a:cubicBezTo>
                  <a:pt x="2773" y="71"/>
                  <a:pt x="2647" y="0"/>
                  <a:pt x="2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56">
            <a:extLst>
              <a:ext uri="{C183D7F6-B498-43B3-948B-1728B52AA6E4}">
                <adec:decorative xmlns:adec="http://schemas.microsoft.com/office/drawing/2017/decorative" val="1"/>
              </a:ext>
            </a:extLst>
          </p:cNvPr>
          <p:cNvGrpSpPr/>
          <p:nvPr/>
        </p:nvGrpSpPr>
        <p:grpSpPr>
          <a:xfrm>
            <a:off x="1019688" y="4124150"/>
            <a:ext cx="346175" cy="345850"/>
            <a:chOff x="3931750" y="3766050"/>
            <a:chExt cx="346175" cy="345850"/>
          </a:xfrm>
        </p:grpSpPr>
        <p:sp>
          <p:nvSpPr>
            <p:cNvPr id="640" name="Google Shape;640;p56"/>
            <p:cNvSpPr/>
            <p:nvPr/>
          </p:nvSpPr>
          <p:spPr>
            <a:xfrm>
              <a:off x="3931750" y="3805950"/>
              <a:ext cx="305950" cy="305950"/>
            </a:xfrm>
            <a:custGeom>
              <a:avLst/>
              <a:gdLst/>
              <a:ahLst/>
              <a:cxnLst/>
              <a:rect l="l" t="t" r="r" b="b"/>
              <a:pathLst>
                <a:path w="12238" h="12238" extrusionOk="0">
                  <a:moveTo>
                    <a:pt x="5152" y="1166"/>
                  </a:moveTo>
                  <a:lnTo>
                    <a:pt x="6119" y="2087"/>
                  </a:lnTo>
                  <a:lnTo>
                    <a:pt x="5245" y="2914"/>
                  </a:lnTo>
                  <a:lnTo>
                    <a:pt x="4325" y="1994"/>
                  </a:lnTo>
                  <a:lnTo>
                    <a:pt x="5152" y="1166"/>
                  </a:lnTo>
                  <a:close/>
                  <a:moveTo>
                    <a:pt x="10152" y="6166"/>
                  </a:moveTo>
                  <a:lnTo>
                    <a:pt x="11119" y="7087"/>
                  </a:lnTo>
                  <a:lnTo>
                    <a:pt x="10292" y="7914"/>
                  </a:lnTo>
                  <a:lnTo>
                    <a:pt x="9324" y="6993"/>
                  </a:lnTo>
                  <a:lnTo>
                    <a:pt x="10152" y="6166"/>
                  </a:lnTo>
                  <a:close/>
                  <a:moveTo>
                    <a:pt x="3742" y="2576"/>
                  </a:moveTo>
                  <a:lnTo>
                    <a:pt x="4709" y="3497"/>
                  </a:lnTo>
                  <a:lnTo>
                    <a:pt x="3008" y="5199"/>
                  </a:lnTo>
                  <a:cubicBezTo>
                    <a:pt x="2483" y="5735"/>
                    <a:pt x="2192" y="6457"/>
                    <a:pt x="2192" y="7238"/>
                  </a:cubicBezTo>
                  <a:cubicBezTo>
                    <a:pt x="2192" y="8019"/>
                    <a:pt x="2483" y="8695"/>
                    <a:pt x="3008" y="9278"/>
                  </a:cubicBezTo>
                  <a:cubicBezTo>
                    <a:pt x="3544" y="9814"/>
                    <a:pt x="4278" y="10105"/>
                    <a:pt x="5047" y="10105"/>
                  </a:cubicBezTo>
                  <a:cubicBezTo>
                    <a:pt x="5828" y="10105"/>
                    <a:pt x="6504" y="9814"/>
                    <a:pt x="7087" y="9278"/>
                  </a:cubicBezTo>
                  <a:lnTo>
                    <a:pt x="8742" y="7576"/>
                  </a:lnTo>
                  <a:lnTo>
                    <a:pt x="9709" y="8497"/>
                  </a:lnTo>
                  <a:lnTo>
                    <a:pt x="8019" y="10198"/>
                  </a:lnTo>
                  <a:cubicBezTo>
                    <a:pt x="7238" y="10979"/>
                    <a:pt x="6166" y="11410"/>
                    <a:pt x="5047" y="11410"/>
                  </a:cubicBezTo>
                  <a:cubicBezTo>
                    <a:pt x="3940" y="11410"/>
                    <a:pt x="2868" y="10979"/>
                    <a:pt x="2087" y="10198"/>
                  </a:cubicBezTo>
                  <a:cubicBezTo>
                    <a:pt x="1260" y="9417"/>
                    <a:pt x="828" y="8357"/>
                    <a:pt x="828" y="7238"/>
                  </a:cubicBezTo>
                  <a:cubicBezTo>
                    <a:pt x="828" y="6119"/>
                    <a:pt x="1260" y="5047"/>
                    <a:pt x="2087" y="4231"/>
                  </a:cubicBezTo>
                  <a:lnTo>
                    <a:pt x="3742" y="2576"/>
                  </a:lnTo>
                  <a:close/>
                  <a:moveTo>
                    <a:pt x="5152" y="1"/>
                  </a:moveTo>
                  <a:lnTo>
                    <a:pt x="1504" y="3695"/>
                  </a:lnTo>
                  <a:cubicBezTo>
                    <a:pt x="537" y="4616"/>
                    <a:pt x="1" y="5875"/>
                    <a:pt x="1" y="7238"/>
                  </a:cubicBezTo>
                  <a:cubicBezTo>
                    <a:pt x="1" y="8543"/>
                    <a:pt x="537" y="9814"/>
                    <a:pt x="1504" y="10781"/>
                  </a:cubicBezTo>
                  <a:cubicBezTo>
                    <a:pt x="2425" y="11702"/>
                    <a:pt x="3695" y="12238"/>
                    <a:pt x="5047" y="12238"/>
                  </a:cubicBezTo>
                  <a:cubicBezTo>
                    <a:pt x="6364" y="12238"/>
                    <a:pt x="7623" y="11702"/>
                    <a:pt x="8602" y="10781"/>
                  </a:cubicBezTo>
                  <a:lnTo>
                    <a:pt x="12238" y="7087"/>
                  </a:lnTo>
                  <a:lnTo>
                    <a:pt x="10152" y="5000"/>
                  </a:lnTo>
                  <a:lnTo>
                    <a:pt x="6504" y="8695"/>
                  </a:lnTo>
                  <a:cubicBezTo>
                    <a:pt x="6119" y="9079"/>
                    <a:pt x="5583" y="9278"/>
                    <a:pt x="5047" y="9278"/>
                  </a:cubicBezTo>
                  <a:cubicBezTo>
                    <a:pt x="4464" y="9278"/>
                    <a:pt x="3987" y="9079"/>
                    <a:pt x="3590" y="8695"/>
                  </a:cubicBezTo>
                  <a:cubicBezTo>
                    <a:pt x="3206" y="8310"/>
                    <a:pt x="2961" y="7774"/>
                    <a:pt x="2961" y="7238"/>
                  </a:cubicBezTo>
                  <a:cubicBezTo>
                    <a:pt x="2961" y="6655"/>
                    <a:pt x="3206" y="6166"/>
                    <a:pt x="3590" y="5781"/>
                  </a:cubicBezTo>
                  <a:lnTo>
                    <a:pt x="7238" y="2087"/>
                  </a:lnTo>
                  <a:lnTo>
                    <a:pt x="51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6"/>
            <p:cNvSpPr/>
            <p:nvPr/>
          </p:nvSpPr>
          <p:spPr>
            <a:xfrm>
              <a:off x="4078600" y="3766050"/>
              <a:ext cx="46350" cy="46050"/>
            </a:xfrm>
            <a:custGeom>
              <a:avLst/>
              <a:gdLst/>
              <a:ahLst/>
              <a:cxnLst/>
              <a:rect l="l" t="t" r="r" b="b"/>
              <a:pathLst>
                <a:path w="1854" h="1842" extrusionOk="0">
                  <a:moveTo>
                    <a:pt x="1271" y="0"/>
                  </a:moveTo>
                  <a:lnTo>
                    <a:pt x="1" y="1305"/>
                  </a:lnTo>
                  <a:lnTo>
                    <a:pt x="537" y="1842"/>
                  </a:lnTo>
                  <a:lnTo>
                    <a:pt x="1854" y="583"/>
                  </a:lnTo>
                  <a:lnTo>
                    <a:pt x="12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6"/>
            <p:cNvSpPr/>
            <p:nvPr/>
          </p:nvSpPr>
          <p:spPr>
            <a:xfrm>
              <a:off x="4106575" y="3795175"/>
              <a:ext cx="46050" cy="46050"/>
            </a:xfrm>
            <a:custGeom>
              <a:avLst/>
              <a:gdLst/>
              <a:ahLst/>
              <a:cxnLst/>
              <a:rect l="l" t="t" r="r" b="b"/>
              <a:pathLst>
                <a:path w="1842" h="1842" extrusionOk="0">
                  <a:moveTo>
                    <a:pt x="1259" y="1"/>
                  </a:moveTo>
                  <a:lnTo>
                    <a:pt x="0" y="1259"/>
                  </a:lnTo>
                  <a:lnTo>
                    <a:pt x="583" y="1842"/>
                  </a:lnTo>
                  <a:lnTo>
                    <a:pt x="1842" y="583"/>
                  </a:lnTo>
                  <a:lnTo>
                    <a:pt x="1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6"/>
            <p:cNvSpPr/>
            <p:nvPr/>
          </p:nvSpPr>
          <p:spPr>
            <a:xfrm>
              <a:off x="4203600" y="3891025"/>
              <a:ext cx="46350" cy="46075"/>
            </a:xfrm>
            <a:custGeom>
              <a:avLst/>
              <a:gdLst/>
              <a:ahLst/>
              <a:cxnLst/>
              <a:rect l="l" t="t" r="r" b="b"/>
              <a:pathLst>
                <a:path w="1854" h="1843" extrusionOk="0">
                  <a:moveTo>
                    <a:pt x="1271" y="1"/>
                  </a:moveTo>
                  <a:lnTo>
                    <a:pt x="0" y="1306"/>
                  </a:lnTo>
                  <a:lnTo>
                    <a:pt x="583" y="1842"/>
                  </a:lnTo>
                  <a:lnTo>
                    <a:pt x="1853" y="584"/>
                  </a:lnTo>
                  <a:lnTo>
                    <a:pt x="12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6"/>
            <p:cNvSpPr/>
            <p:nvPr/>
          </p:nvSpPr>
          <p:spPr>
            <a:xfrm>
              <a:off x="4231575" y="3920175"/>
              <a:ext cx="46350" cy="46050"/>
            </a:xfrm>
            <a:custGeom>
              <a:avLst/>
              <a:gdLst/>
              <a:ahLst/>
              <a:cxnLst/>
              <a:rect l="l" t="t" r="r" b="b"/>
              <a:pathLst>
                <a:path w="1854" h="1842" extrusionOk="0">
                  <a:moveTo>
                    <a:pt x="1270" y="0"/>
                  </a:moveTo>
                  <a:lnTo>
                    <a:pt x="0" y="1259"/>
                  </a:lnTo>
                  <a:lnTo>
                    <a:pt x="583" y="1842"/>
                  </a:lnTo>
                  <a:lnTo>
                    <a:pt x="1853" y="583"/>
                  </a:lnTo>
                  <a:lnTo>
                    <a:pt x="1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56">
            <a:extLst>
              <a:ext uri="{C183D7F6-B498-43B3-948B-1728B52AA6E4}">
                <adec:decorative xmlns:adec="http://schemas.microsoft.com/office/drawing/2017/decorative" val="1"/>
              </a:ext>
            </a:extLst>
          </p:cNvPr>
          <p:cNvGrpSpPr/>
          <p:nvPr/>
        </p:nvGrpSpPr>
        <p:grpSpPr>
          <a:xfrm>
            <a:off x="1024778" y="1178276"/>
            <a:ext cx="339750" cy="347325"/>
            <a:chOff x="3935550" y="3202550"/>
            <a:chExt cx="339750" cy="347325"/>
          </a:xfrm>
        </p:grpSpPr>
        <p:sp>
          <p:nvSpPr>
            <p:cNvPr id="646" name="Google Shape;646;p56"/>
            <p:cNvSpPr/>
            <p:nvPr/>
          </p:nvSpPr>
          <p:spPr>
            <a:xfrm>
              <a:off x="3935550" y="3202550"/>
              <a:ext cx="339750" cy="347325"/>
            </a:xfrm>
            <a:custGeom>
              <a:avLst/>
              <a:gdLst/>
              <a:ahLst/>
              <a:cxnLst/>
              <a:rect l="l" t="t" r="r" b="b"/>
              <a:pathLst>
                <a:path w="13590" h="13893" extrusionOk="0">
                  <a:moveTo>
                    <a:pt x="6795" y="980"/>
                  </a:moveTo>
                  <a:lnTo>
                    <a:pt x="9557" y="2577"/>
                  </a:lnTo>
                  <a:lnTo>
                    <a:pt x="9557" y="5781"/>
                  </a:lnTo>
                  <a:lnTo>
                    <a:pt x="6795" y="7390"/>
                  </a:lnTo>
                  <a:lnTo>
                    <a:pt x="3975" y="5781"/>
                  </a:lnTo>
                  <a:lnTo>
                    <a:pt x="3975" y="2577"/>
                  </a:lnTo>
                  <a:lnTo>
                    <a:pt x="6795" y="980"/>
                  </a:lnTo>
                  <a:close/>
                  <a:moveTo>
                    <a:pt x="3543" y="6516"/>
                  </a:moveTo>
                  <a:lnTo>
                    <a:pt x="6352" y="8112"/>
                  </a:lnTo>
                  <a:lnTo>
                    <a:pt x="6352" y="11317"/>
                  </a:lnTo>
                  <a:lnTo>
                    <a:pt x="3590" y="12925"/>
                  </a:lnTo>
                  <a:lnTo>
                    <a:pt x="770" y="11317"/>
                  </a:lnTo>
                  <a:lnTo>
                    <a:pt x="770" y="8112"/>
                  </a:lnTo>
                  <a:lnTo>
                    <a:pt x="3543" y="6516"/>
                  </a:lnTo>
                  <a:close/>
                  <a:moveTo>
                    <a:pt x="9953" y="6516"/>
                  </a:moveTo>
                  <a:lnTo>
                    <a:pt x="12762" y="8112"/>
                  </a:lnTo>
                  <a:lnTo>
                    <a:pt x="12762" y="11317"/>
                  </a:lnTo>
                  <a:lnTo>
                    <a:pt x="10000" y="12925"/>
                  </a:lnTo>
                  <a:lnTo>
                    <a:pt x="7179" y="11317"/>
                  </a:lnTo>
                  <a:lnTo>
                    <a:pt x="7179" y="8112"/>
                  </a:lnTo>
                  <a:lnTo>
                    <a:pt x="9953" y="6516"/>
                  </a:lnTo>
                  <a:close/>
                  <a:moveTo>
                    <a:pt x="6795" y="1"/>
                  </a:moveTo>
                  <a:lnTo>
                    <a:pt x="3205" y="2087"/>
                  </a:lnTo>
                  <a:lnTo>
                    <a:pt x="3205" y="5781"/>
                  </a:lnTo>
                  <a:lnTo>
                    <a:pt x="0" y="7623"/>
                  </a:lnTo>
                  <a:lnTo>
                    <a:pt x="0" y="11807"/>
                  </a:lnTo>
                  <a:lnTo>
                    <a:pt x="3590" y="13893"/>
                  </a:lnTo>
                  <a:lnTo>
                    <a:pt x="6795" y="12051"/>
                  </a:lnTo>
                  <a:lnTo>
                    <a:pt x="10000" y="13893"/>
                  </a:lnTo>
                  <a:lnTo>
                    <a:pt x="13589" y="11807"/>
                  </a:lnTo>
                  <a:lnTo>
                    <a:pt x="13589" y="7623"/>
                  </a:lnTo>
                  <a:lnTo>
                    <a:pt x="10384" y="5781"/>
                  </a:lnTo>
                  <a:lnTo>
                    <a:pt x="10384" y="2087"/>
                  </a:lnTo>
                  <a:lnTo>
                    <a:pt x="67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6"/>
            <p:cNvSpPr/>
            <p:nvPr/>
          </p:nvSpPr>
          <p:spPr>
            <a:xfrm>
              <a:off x="4094325" y="3256175"/>
              <a:ext cx="20725" cy="31475"/>
            </a:xfrm>
            <a:custGeom>
              <a:avLst/>
              <a:gdLst/>
              <a:ahLst/>
              <a:cxnLst/>
              <a:rect l="l" t="t" r="r" b="b"/>
              <a:pathLst>
                <a:path w="829" h="1259" extrusionOk="0">
                  <a:moveTo>
                    <a:pt x="1" y="0"/>
                  </a:moveTo>
                  <a:lnTo>
                    <a:pt x="1" y="1259"/>
                  </a:lnTo>
                  <a:lnTo>
                    <a:pt x="828" y="1259"/>
                  </a:lnTo>
                  <a:lnTo>
                    <a:pt x="8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6"/>
            <p:cNvSpPr/>
            <p:nvPr/>
          </p:nvSpPr>
          <p:spPr>
            <a:xfrm>
              <a:off x="4014225" y="3393100"/>
              <a:ext cx="20700" cy="32950"/>
            </a:xfrm>
            <a:custGeom>
              <a:avLst/>
              <a:gdLst/>
              <a:ahLst/>
              <a:cxnLst/>
              <a:rect l="l" t="t" r="r" b="b"/>
              <a:pathLst>
                <a:path w="828" h="1318" extrusionOk="0">
                  <a:moveTo>
                    <a:pt x="0" y="1"/>
                  </a:moveTo>
                  <a:lnTo>
                    <a:pt x="0" y="1318"/>
                  </a:lnTo>
                  <a:lnTo>
                    <a:pt x="828" y="1318"/>
                  </a:lnTo>
                  <a:lnTo>
                    <a:pt x="8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6"/>
            <p:cNvSpPr/>
            <p:nvPr/>
          </p:nvSpPr>
          <p:spPr>
            <a:xfrm>
              <a:off x="4174450" y="3393100"/>
              <a:ext cx="20725" cy="32950"/>
            </a:xfrm>
            <a:custGeom>
              <a:avLst/>
              <a:gdLst/>
              <a:ahLst/>
              <a:cxnLst/>
              <a:rect l="l" t="t" r="r" b="b"/>
              <a:pathLst>
                <a:path w="829" h="1318" extrusionOk="0">
                  <a:moveTo>
                    <a:pt x="1" y="1"/>
                  </a:moveTo>
                  <a:lnTo>
                    <a:pt x="1" y="1318"/>
                  </a:lnTo>
                  <a:lnTo>
                    <a:pt x="828" y="1318"/>
                  </a:lnTo>
                  <a:lnTo>
                    <a:pt x="8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1460;p110">
            <a:extLst>
              <a:ext uri="{FF2B5EF4-FFF2-40B4-BE49-F238E27FC236}">
                <a16:creationId xmlns:a16="http://schemas.microsoft.com/office/drawing/2014/main" id="{18001506-F977-4040-EC35-88D34CBF1B07}"/>
              </a:ext>
              <a:ext uri="{C183D7F6-B498-43B3-948B-1728B52AA6E4}">
                <adec:decorative xmlns:adec="http://schemas.microsoft.com/office/drawing/2017/decorative" val="1"/>
              </a:ext>
            </a:extLst>
          </p:cNvPr>
          <p:cNvGrpSpPr/>
          <p:nvPr/>
        </p:nvGrpSpPr>
        <p:grpSpPr>
          <a:xfrm>
            <a:off x="1036963" y="3477800"/>
            <a:ext cx="351850" cy="346550"/>
            <a:chOff x="4666275" y="3765825"/>
            <a:chExt cx="351850" cy="346550"/>
          </a:xfrm>
        </p:grpSpPr>
        <p:sp>
          <p:nvSpPr>
            <p:cNvPr id="3" name="Google Shape;1461;p110">
              <a:extLst>
                <a:ext uri="{FF2B5EF4-FFF2-40B4-BE49-F238E27FC236}">
                  <a16:creationId xmlns:a16="http://schemas.microsoft.com/office/drawing/2014/main" id="{ABECF0F7-78AF-126D-96F9-F5CED050E806}"/>
                </a:ext>
              </a:extLst>
            </p:cNvPr>
            <p:cNvSpPr/>
            <p:nvPr/>
          </p:nvSpPr>
          <p:spPr>
            <a:xfrm>
              <a:off x="4846025" y="3915225"/>
              <a:ext cx="20425" cy="20700"/>
            </a:xfrm>
            <a:custGeom>
              <a:avLst/>
              <a:gdLst/>
              <a:ahLst/>
              <a:cxnLst/>
              <a:rect l="l" t="t" r="r" b="b"/>
              <a:pathLst>
                <a:path w="817" h="828" extrusionOk="0">
                  <a:moveTo>
                    <a:pt x="1" y="0"/>
                  </a:moveTo>
                  <a:lnTo>
                    <a:pt x="1" y="828"/>
                  </a:lnTo>
                  <a:lnTo>
                    <a:pt x="817" y="828"/>
                  </a:lnTo>
                  <a:lnTo>
                    <a:pt x="8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62;p110">
              <a:extLst>
                <a:ext uri="{FF2B5EF4-FFF2-40B4-BE49-F238E27FC236}">
                  <a16:creationId xmlns:a16="http://schemas.microsoft.com/office/drawing/2014/main" id="{4C57EF18-D975-0FCF-00CF-44725FB9D65E}"/>
                </a:ext>
              </a:extLst>
            </p:cNvPr>
            <p:cNvSpPr/>
            <p:nvPr/>
          </p:nvSpPr>
          <p:spPr>
            <a:xfrm>
              <a:off x="4666275" y="3765825"/>
              <a:ext cx="351850" cy="346550"/>
            </a:xfrm>
            <a:custGeom>
              <a:avLst/>
              <a:gdLst/>
              <a:ahLst/>
              <a:cxnLst/>
              <a:rect l="l" t="t" r="r" b="b"/>
              <a:pathLst>
                <a:path w="14074" h="13862" extrusionOk="0">
                  <a:moveTo>
                    <a:pt x="12435" y="825"/>
                  </a:moveTo>
                  <a:cubicBezTo>
                    <a:pt x="12820" y="825"/>
                    <a:pt x="13158" y="1175"/>
                    <a:pt x="13158" y="1559"/>
                  </a:cubicBezTo>
                  <a:cubicBezTo>
                    <a:pt x="13158" y="1990"/>
                    <a:pt x="12820" y="2340"/>
                    <a:pt x="12435" y="2340"/>
                  </a:cubicBezTo>
                  <a:cubicBezTo>
                    <a:pt x="11992" y="2340"/>
                    <a:pt x="11654" y="1990"/>
                    <a:pt x="11654" y="1559"/>
                  </a:cubicBezTo>
                  <a:cubicBezTo>
                    <a:pt x="11654" y="1175"/>
                    <a:pt x="11992" y="825"/>
                    <a:pt x="12435" y="825"/>
                  </a:cubicBezTo>
                  <a:close/>
                  <a:moveTo>
                    <a:pt x="1702" y="5638"/>
                  </a:moveTo>
                  <a:cubicBezTo>
                    <a:pt x="2133" y="5638"/>
                    <a:pt x="2471" y="5976"/>
                    <a:pt x="2471" y="6361"/>
                  </a:cubicBezTo>
                  <a:cubicBezTo>
                    <a:pt x="2471" y="6804"/>
                    <a:pt x="2133" y="7142"/>
                    <a:pt x="1702" y="7142"/>
                  </a:cubicBezTo>
                  <a:cubicBezTo>
                    <a:pt x="1305" y="7142"/>
                    <a:pt x="968" y="6804"/>
                    <a:pt x="968" y="6361"/>
                  </a:cubicBezTo>
                  <a:cubicBezTo>
                    <a:pt x="968" y="5976"/>
                    <a:pt x="1305" y="5638"/>
                    <a:pt x="1702" y="5638"/>
                  </a:cubicBezTo>
                  <a:close/>
                  <a:moveTo>
                    <a:pt x="7622" y="4566"/>
                  </a:moveTo>
                  <a:cubicBezTo>
                    <a:pt x="8589" y="4566"/>
                    <a:pt x="9417" y="5393"/>
                    <a:pt x="9417" y="6361"/>
                  </a:cubicBezTo>
                  <a:cubicBezTo>
                    <a:pt x="9417" y="7386"/>
                    <a:pt x="8589" y="8214"/>
                    <a:pt x="7622" y="8214"/>
                  </a:cubicBezTo>
                  <a:cubicBezTo>
                    <a:pt x="6608" y="8214"/>
                    <a:pt x="5781" y="7386"/>
                    <a:pt x="5781" y="6361"/>
                  </a:cubicBezTo>
                  <a:cubicBezTo>
                    <a:pt x="5781" y="5393"/>
                    <a:pt x="6608" y="4566"/>
                    <a:pt x="7622" y="4566"/>
                  </a:cubicBezTo>
                  <a:close/>
                  <a:moveTo>
                    <a:pt x="7622" y="11512"/>
                  </a:moveTo>
                  <a:cubicBezTo>
                    <a:pt x="8007" y="11512"/>
                    <a:pt x="8356" y="11850"/>
                    <a:pt x="8356" y="12293"/>
                  </a:cubicBezTo>
                  <a:cubicBezTo>
                    <a:pt x="8356" y="12677"/>
                    <a:pt x="8007" y="13015"/>
                    <a:pt x="7622" y="13015"/>
                  </a:cubicBezTo>
                  <a:cubicBezTo>
                    <a:pt x="7191" y="13015"/>
                    <a:pt x="6841" y="12677"/>
                    <a:pt x="6841" y="12293"/>
                  </a:cubicBezTo>
                  <a:cubicBezTo>
                    <a:pt x="6841" y="11850"/>
                    <a:pt x="7191" y="11512"/>
                    <a:pt x="7622" y="11512"/>
                  </a:cubicBezTo>
                  <a:close/>
                  <a:moveTo>
                    <a:pt x="12410" y="0"/>
                  </a:moveTo>
                  <a:cubicBezTo>
                    <a:pt x="12353" y="0"/>
                    <a:pt x="12296" y="3"/>
                    <a:pt x="12237" y="9"/>
                  </a:cubicBezTo>
                  <a:cubicBezTo>
                    <a:pt x="11503" y="102"/>
                    <a:pt x="10978" y="639"/>
                    <a:pt x="10874" y="1361"/>
                  </a:cubicBezTo>
                  <a:cubicBezTo>
                    <a:pt x="10827" y="1699"/>
                    <a:pt x="10874" y="2049"/>
                    <a:pt x="11072" y="2340"/>
                  </a:cubicBezTo>
                  <a:lnTo>
                    <a:pt x="9172" y="4275"/>
                  </a:lnTo>
                  <a:cubicBezTo>
                    <a:pt x="8741" y="3937"/>
                    <a:pt x="8205" y="3739"/>
                    <a:pt x="7622" y="3739"/>
                  </a:cubicBezTo>
                  <a:cubicBezTo>
                    <a:pt x="6259" y="3739"/>
                    <a:pt x="5198" y="4717"/>
                    <a:pt x="5000" y="5976"/>
                  </a:cubicBezTo>
                  <a:lnTo>
                    <a:pt x="3205" y="5976"/>
                  </a:lnTo>
                  <a:cubicBezTo>
                    <a:pt x="3028" y="5331"/>
                    <a:pt x="2434" y="4835"/>
                    <a:pt x="1720" y="4835"/>
                  </a:cubicBezTo>
                  <a:cubicBezTo>
                    <a:pt x="1634" y="4835"/>
                    <a:pt x="1546" y="4842"/>
                    <a:pt x="1457" y="4857"/>
                  </a:cubicBezTo>
                  <a:cubicBezTo>
                    <a:pt x="781" y="4962"/>
                    <a:pt x="245" y="5487"/>
                    <a:pt x="140" y="6174"/>
                  </a:cubicBezTo>
                  <a:cubicBezTo>
                    <a:pt x="0" y="7142"/>
                    <a:pt x="781" y="7969"/>
                    <a:pt x="1702" y="7969"/>
                  </a:cubicBezTo>
                  <a:cubicBezTo>
                    <a:pt x="2424" y="7969"/>
                    <a:pt x="3054" y="7480"/>
                    <a:pt x="3205" y="6804"/>
                  </a:cubicBezTo>
                  <a:lnTo>
                    <a:pt x="5000" y="6804"/>
                  </a:lnTo>
                  <a:cubicBezTo>
                    <a:pt x="5151" y="7922"/>
                    <a:pt x="6072" y="8843"/>
                    <a:pt x="7191" y="8983"/>
                  </a:cubicBezTo>
                  <a:lnTo>
                    <a:pt x="7191" y="10789"/>
                  </a:lnTo>
                  <a:cubicBezTo>
                    <a:pt x="6457" y="10976"/>
                    <a:pt x="5921" y="11710"/>
                    <a:pt x="6072" y="12537"/>
                  </a:cubicBezTo>
                  <a:cubicBezTo>
                    <a:pt x="6165" y="13213"/>
                    <a:pt x="6701" y="13749"/>
                    <a:pt x="7377" y="13843"/>
                  </a:cubicBezTo>
                  <a:cubicBezTo>
                    <a:pt x="7460" y="13855"/>
                    <a:pt x="7541" y="13862"/>
                    <a:pt x="7621" y="13862"/>
                  </a:cubicBezTo>
                  <a:cubicBezTo>
                    <a:pt x="8488" y="13862"/>
                    <a:pt x="9172" y="13136"/>
                    <a:pt x="9172" y="12293"/>
                  </a:cubicBezTo>
                  <a:cubicBezTo>
                    <a:pt x="9172" y="11559"/>
                    <a:pt x="8694" y="10976"/>
                    <a:pt x="8007" y="10789"/>
                  </a:cubicBezTo>
                  <a:lnTo>
                    <a:pt x="8007" y="8983"/>
                  </a:lnTo>
                  <a:cubicBezTo>
                    <a:pt x="9277" y="8796"/>
                    <a:pt x="10244" y="7724"/>
                    <a:pt x="10244" y="6419"/>
                  </a:cubicBezTo>
                  <a:cubicBezTo>
                    <a:pt x="10244" y="5836"/>
                    <a:pt x="10046" y="5254"/>
                    <a:pt x="9755" y="4811"/>
                  </a:cubicBezTo>
                  <a:lnTo>
                    <a:pt x="11654" y="2923"/>
                  </a:lnTo>
                  <a:cubicBezTo>
                    <a:pt x="11877" y="3065"/>
                    <a:pt x="12127" y="3126"/>
                    <a:pt x="12383" y="3126"/>
                  </a:cubicBezTo>
                  <a:cubicBezTo>
                    <a:pt x="12462" y="3126"/>
                    <a:pt x="12542" y="3120"/>
                    <a:pt x="12622" y="3109"/>
                  </a:cubicBezTo>
                  <a:cubicBezTo>
                    <a:pt x="13356" y="3016"/>
                    <a:pt x="13892" y="2480"/>
                    <a:pt x="13985" y="1757"/>
                  </a:cubicBezTo>
                  <a:cubicBezTo>
                    <a:pt x="14073" y="791"/>
                    <a:pt x="13343" y="0"/>
                    <a:pt x="12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532;p110">
            <a:extLst>
              <a:ext uri="{FF2B5EF4-FFF2-40B4-BE49-F238E27FC236}">
                <a16:creationId xmlns:a16="http://schemas.microsoft.com/office/drawing/2014/main" id="{369180CA-1798-00F8-97FF-9EBB63ACDD08}"/>
              </a:ext>
              <a:ext uri="{C183D7F6-B498-43B3-948B-1728B52AA6E4}">
                <adec:decorative xmlns:adec="http://schemas.microsoft.com/office/drawing/2017/decorative" val="1"/>
              </a:ext>
            </a:extLst>
          </p:cNvPr>
          <p:cNvSpPr/>
          <p:nvPr/>
        </p:nvSpPr>
        <p:spPr>
          <a:xfrm>
            <a:off x="1048043" y="2831678"/>
            <a:ext cx="328975" cy="346175"/>
          </a:xfrm>
          <a:custGeom>
            <a:avLst/>
            <a:gdLst/>
            <a:ahLst/>
            <a:cxnLst/>
            <a:rect l="l" t="t" r="r" b="b"/>
            <a:pathLst>
              <a:path w="13159" h="13847" extrusionOk="0">
                <a:moveTo>
                  <a:pt x="5152" y="782"/>
                </a:moveTo>
                <a:lnTo>
                  <a:pt x="5152" y="2577"/>
                </a:lnTo>
                <a:lnTo>
                  <a:pt x="3788" y="2577"/>
                </a:lnTo>
                <a:lnTo>
                  <a:pt x="3788" y="782"/>
                </a:lnTo>
                <a:close/>
                <a:moveTo>
                  <a:pt x="9475" y="782"/>
                </a:moveTo>
                <a:lnTo>
                  <a:pt x="9475" y="2577"/>
                </a:lnTo>
                <a:lnTo>
                  <a:pt x="8112" y="2577"/>
                </a:lnTo>
                <a:lnTo>
                  <a:pt x="8112" y="782"/>
                </a:lnTo>
                <a:close/>
                <a:moveTo>
                  <a:pt x="9475" y="3404"/>
                </a:moveTo>
                <a:lnTo>
                  <a:pt x="9475" y="4709"/>
                </a:lnTo>
                <a:lnTo>
                  <a:pt x="8112" y="4709"/>
                </a:lnTo>
                <a:lnTo>
                  <a:pt x="8112" y="3404"/>
                </a:lnTo>
                <a:close/>
                <a:moveTo>
                  <a:pt x="5152" y="3357"/>
                </a:moveTo>
                <a:lnTo>
                  <a:pt x="5152" y="5828"/>
                </a:lnTo>
                <a:lnTo>
                  <a:pt x="3788" y="5828"/>
                </a:lnTo>
                <a:lnTo>
                  <a:pt x="3788" y="3357"/>
                </a:lnTo>
                <a:close/>
                <a:moveTo>
                  <a:pt x="5152" y="6656"/>
                </a:moveTo>
                <a:lnTo>
                  <a:pt x="5152" y="7961"/>
                </a:lnTo>
                <a:cubicBezTo>
                  <a:pt x="5152" y="8357"/>
                  <a:pt x="4814" y="8648"/>
                  <a:pt x="4417" y="8648"/>
                </a:cubicBezTo>
                <a:cubicBezTo>
                  <a:pt x="4079" y="8602"/>
                  <a:pt x="3788" y="8310"/>
                  <a:pt x="3788" y="7961"/>
                </a:cubicBezTo>
                <a:lnTo>
                  <a:pt x="3788" y="6656"/>
                </a:lnTo>
                <a:close/>
                <a:moveTo>
                  <a:pt x="9475" y="5537"/>
                </a:moveTo>
                <a:lnTo>
                  <a:pt x="9475" y="7961"/>
                </a:lnTo>
                <a:cubicBezTo>
                  <a:pt x="9475" y="8332"/>
                  <a:pt x="9178" y="8653"/>
                  <a:pt x="8814" y="8653"/>
                </a:cubicBezTo>
                <a:cubicBezTo>
                  <a:pt x="8790" y="8653"/>
                  <a:pt x="8766" y="8651"/>
                  <a:pt x="8741" y="8648"/>
                </a:cubicBezTo>
                <a:cubicBezTo>
                  <a:pt x="8403" y="8648"/>
                  <a:pt x="8112" y="8357"/>
                  <a:pt x="8112" y="7961"/>
                </a:cubicBezTo>
                <a:lnTo>
                  <a:pt x="8112" y="5537"/>
                </a:lnTo>
                <a:close/>
                <a:moveTo>
                  <a:pt x="11608" y="3404"/>
                </a:moveTo>
                <a:lnTo>
                  <a:pt x="11608" y="10874"/>
                </a:lnTo>
                <a:lnTo>
                  <a:pt x="1609" y="10874"/>
                </a:lnTo>
                <a:lnTo>
                  <a:pt x="1609" y="3404"/>
                </a:lnTo>
                <a:lnTo>
                  <a:pt x="2961" y="3404"/>
                </a:lnTo>
                <a:lnTo>
                  <a:pt x="2961" y="7961"/>
                </a:lnTo>
                <a:cubicBezTo>
                  <a:pt x="2961" y="8763"/>
                  <a:pt x="3651" y="9478"/>
                  <a:pt x="4447" y="9478"/>
                </a:cubicBezTo>
                <a:cubicBezTo>
                  <a:pt x="4472" y="9478"/>
                  <a:pt x="4497" y="9477"/>
                  <a:pt x="4522" y="9476"/>
                </a:cubicBezTo>
                <a:cubicBezTo>
                  <a:pt x="5350" y="9418"/>
                  <a:pt x="5932" y="8788"/>
                  <a:pt x="5932" y="7961"/>
                </a:cubicBezTo>
                <a:lnTo>
                  <a:pt x="5932" y="3404"/>
                </a:lnTo>
                <a:lnTo>
                  <a:pt x="7284" y="3404"/>
                </a:lnTo>
                <a:lnTo>
                  <a:pt x="7284" y="7961"/>
                </a:lnTo>
                <a:cubicBezTo>
                  <a:pt x="7284" y="8763"/>
                  <a:pt x="7975" y="9478"/>
                  <a:pt x="8814" y="9478"/>
                </a:cubicBezTo>
                <a:cubicBezTo>
                  <a:pt x="8840" y="9478"/>
                  <a:pt x="8866" y="9477"/>
                  <a:pt x="8893" y="9476"/>
                </a:cubicBezTo>
                <a:cubicBezTo>
                  <a:pt x="9662" y="9418"/>
                  <a:pt x="10303" y="8788"/>
                  <a:pt x="10303" y="7961"/>
                </a:cubicBezTo>
                <a:lnTo>
                  <a:pt x="10303" y="3404"/>
                </a:lnTo>
                <a:close/>
                <a:moveTo>
                  <a:pt x="11608" y="11655"/>
                </a:moveTo>
                <a:lnTo>
                  <a:pt x="11608" y="13019"/>
                </a:lnTo>
                <a:lnTo>
                  <a:pt x="1609" y="13019"/>
                </a:lnTo>
                <a:lnTo>
                  <a:pt x="1609" y="11655"/>
                </a:lnTo>
                <a:close/>
                <a:moveTo>
                  <a:pt x="2961" y="1"/>
                </a:moveTo>
                <a:lnTo>
                  <a:pt x="2961" y="2577"/>
                </a:lnTo>
                <a:lnTo>
                  <a:pt x="0" y="2577"/>
                </a:lnTo>
                <a:lnTo>
                  <a:pt x="0" y="3357"/>
                </a:lnTo>
                <a:lnTo>
                  <a:pt x="781" y="3357"/>
                </a:lnTo>
                <a:lnTo>
                  <a:pt x="781" y="13846"/>
                </a:lnTo>
                <a:lnTo>
                  <a:pt x="12436" y="13846"/>
                </a:lnTo>
                <a:lnTo>
                  <a:pt x="12436" y="3357"/>
                </a:lnTo>
                <a:lnTo>
                  <a:pt x="13158" y="3357"/>
                </a:lnTo>
                <a:lnTo>
                  <a:pt x="13158" y="2577"/>
                </a:lnTo>
                <a:lnTo>
                  <a:pt x="10303" y="2577"/>
                </a:lnTo>
                <a:lnTo>
                  <a:pt x="10303" y="1"/>
                </a:lnTo>
                <a:lnTo>
                  <a:pt x="7284" y="1"/>
                </a:lnTo>
                <a:lnTo>
                  <a:pt x="7284" y="2577"/>
                </a:lnTo>
                <a:lnTo>
                  <a:pt x="5932" y="2577"/>
                </a:lnTo>
                <a:lnTo>
                  <a:pt x="59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5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Permittivity and Velocity</a:t>
            </a:r>
            <a:endParaRPr dirty="0">
              <a:latin typeface="Arial" panose="020B0604020202020204" pitchFamily="34" charset="0"/>
            </a:endParaRPr>
          </a:p>
        </p:txBody>
      </p:sp>
      <p:sp>
        <p:nvSpPr>
          <p:cNvPr id="655" name="Google Shape;655;p57"/>
          <p:cNvSpPr txBox="1"/>
          <p:nvPr/>
        </p:nvSpPr>
        <p:spPr>
          <a:xfrm>
            <a:off x="827275" y="1285625"/>
            <a:ext cx="7259400" cy="8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We now know a change in permittivity causes a GPR wave to reflect. The permittivity (ε) of a material also controls how fast the wave travels through it</a:t>
            </a:r>
            <a:endParaRPr dirty="0">
              <a:solidFill>
                <a:schemeClr val="dk1"/>
              </a:solidFill>
              <a:latin typeface="Arial" panose="020B0604020202020204" pitchFamily="34" charset="0"/>
              <a:ea typeface="Syne"/>
              <a:cs typeface="Arial" panose="020B0604020202020204" pitchFamily="34" charset="0"/>
              <a:sym typeface="Syne"/>
            </a:endParaRPr>
          </a:p>
        </p:txBody>
      </p:sp>
      <mc:AlternateContent xmlns:mc="http://schemas.openxmlformats.org/markup-compatibility/2006" xmlns:a14="http://schemas.microsoft.com/office/drawing/2010/main">
        <mc:Choice Requires="a14">
          <p:sp>
            <p:nvSpPr>
              <p:cNvPr id="656" name="Google Shape;656;p57"/>
              <p:cNvSpPr txBox="1"/>
              <p:nvPr/>
            </p:nvSpPr>
            <p:spPr>
              <a:xfrm>
                <a:off x="942300" y="2716548"/>
                <a:ext cx="7259400" cy="8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Where c is the speed of light (</a:t>
                </a:r>
                <a14:m>
                  <m:oMath xmlns:m="http://schemas.openxmlformats.org/officeDocument/2006/math">
                    <m:r>
                      <a:rPr lang="en" dirty="0" smtClean="0">
                        <a:solidFill>
                          <a:schemeClr val="dk1"/>
                        </a:solidFill>
                        <a:latin typeface="Cambria Math" panose="02040503050406030204" pitchFamily="18" charset="0"/>
                        <a:sym typeface="Syne"/>
                      </a:rPr>
                      <m:t>3</m:t>
                    </m:r>
                    <m:r>
                      <a:rPr lang="en" i="0" dirty="0">
                        <a:solidFill>
                          <a:schemeClr val="dk1"/>
                        </a:solidFill>
                        <a:latin typeface="Cambria Math" panose="02040503050406030204" pitchFamily="18" charset="0"/>
                        <a:sym typeface="Syne"/>
                      </a:rPr>
                      <m:t>×</m:t>
                    </m:r>
                    <m:sSup>
                      <m:sSupPr>
                        <m:ctrlPr>
                          <a:rPr lang="en" i="1" dirty="0">
                            <a:solidFill>
                              <a:schemeClr val="dk1"/>
                            </a:solidFill>
                            <a:latin typeface="Cambria Math" panose="02040503050406030204" pitchFamily="18" charset="0"/>
                            <a:sym typeface="Syne"/>
                          </a:rPr>
                        </m:ctrlPr>
                      </m:sSupPr>
                      <m:e>
                        <m:r>
                          <a:rPr lang="en" i="0" dirty="0">
                            <a:solidFill>
                              <a:schemeClr val="dk1"/>
                            </a:solidFill>
                            <a:latin typeface="Cambria Math" panose="02040503050406030204" pitchFamily="18" charset="0"/>
                            <a:sym typeface="Syne"/>
                          </a:rPr>
                          <m:t>10</m:t>
                        </m:r>
                      </m:e>
                      <m:sup>
                        <m:r>
                          <a:rPr lang="en" i="0" dirty="0">
                            <a:solidFill>
                              <a:schemeClr val="dk1"/>
                            </a:solidFill>
                            <a:latin typeface="Cambria Math" panose="02040503050406030204" pitchFamily="18" charset="0"/>
                            <a:sym typeface="Syne"/>
                          </a:rPr>
                          <m:t>8</m:t>
                        </m:r>
                      </m:sup>
                    </m:sSup>
                    <m:r>
                      <a:rPr lang="en-US" b="0" i="1" dirty="0" smtClean="0">
                        <a:solidFill>
                          <a:schemeClr val="dk1"/>
                        </a:solidFill>
                        <a:latin typeface="Cambria Math" panose="02040503050406030204" pitchFamily="18" charset="0"/>
                        <a:sym typeface="Syne"/>
                      </a:rPr>
                      <m:t> </m:t>
                    </m:r>
                    <m:f>
                      <m:fPr>
                        <m:type m:val="lin"/>
                        <m:ctrlPr>
                          <a:rPr lang="en" i="1" dirty="0">
                            <a:solidFill>
                              <a:schemeClr val="dk1"/>
                            </a:solidFill>
                            <a:latin typeface="Cambria Math" panose="02040503050406030204" pitchFamily="18" charset="0"/>
                            <a:sym typeface="Syne"/>
                          </a:rPr>
                        </m:ctrlPr>
                      </m:fPr>
                      <m:num>
                        <m:r>
                          <a:rPr lang="en" i="1" dirty="0">
                            <a:solidFill>
                              <a:schemeClr val="dk1"/>
                            </a:solidFill>
                            <a:latin typeface="Cambria Math" panose="02040503050406030204" pitchFamily="18" charset="0"/>
                            <a:sym typeface="Syne"/>
                          </a:rPr>
                          <m:t>𝑚</m:t>
                        </m:r>
                      </m:num>
                      <m:den>
                        <m:r>
                          <a:rPr lang="en" i="1" dirty="0">
                            <a:solidFill>
                              <a:schemeClr val="dk1"/>
                            </a:solidFill>
                            <a:latin typeface="Cambria Math" panose="02040503050406030204" pitchFamily="18" charset="0"/>
                            <a:sym typeface="Syne"/>
                          </a:rPr>
                          <m:t>𝑠</m:t>
                        </m:r>
                      </m:den>
                    </m:f>
                  </m:oMath>
                </a14:m>
                <a:r>
                  <a:rPr lang="en" dirty="0">
                    <a:solidFill>
                      <a:schemeClr val="dk1"/>
                    </a:solidFill>
                    <a:latin typeface="Arial" panose="020B0604020202020204" pitchFamily="34" charset="0"/>
                    <a:ea typeface="Syne"/>
                    <a:cs typeface="Arial" panose="020B0604020202020204" pitchFamily="34" charset="0"/>
                    <a:sym typeface="Syne"/>
                  </a:rPr>
                  <a:t>)</a:t>
                </a:r>
                <a:endParaRPr dirty="0">
                  <a:solidFill>
                    <a:schemeClr val="dk1"/>
                  </a:solidFill>
                  <a:latin typeface="Arial" panose="020B0604020202020204" pitchFamily="34" charset="0"/>
                  <a:ea typeface="Syne"/>
                  <a:cs typeface="Arial" panose="020B0604020202020204" pitchFamily="34" charset="0"/>
                  <a:sym typeface="Syne"/>
                </a:endParaRPr>
              </a:p>
            </p:txBody>
          </p:sp>
        </mc:Choice>
        <mc:Fallback xmlns="">
          <p:sp>
            <p:nvSpPr>
              <p:cNvPr id="656" name="Google Shape;656;p57"/>
              <p:cNvSpPr txBox="1">
                <a:spLocks noRot="1" noChangeAspect="1" noMove="1" noResize="1" noEditPoints="1" noAdjustHandles="1" noChangeArrowheads="1" noChangeShapeType="1" noTextEdit="1"/>
              </p:cNvSpPr>
              <p:nvPr/>
            </p:nvSpPr>
            <p:spPr>
              <a:xfrm>
                <a:off x="942300" y="2716548"/>
                <a:ext cx="7259400" cy="814800"/>
              </a:xfrm>
              <a:prstGeom prst="rect">
                <a:avLst/>
              </a:prstGeom>
              <a:blipFill>
                <a:blip r:embed="rId3"/>
                <a:stretch>
                  <a:fillRect l="-252" t="-30075" b="-2256"/>
                </a:stretch>
              </a:blipFill>
              <a:ln>
                <a:noFill/>
              </a:ln>
            </p:spPr>
            <p:txBody>
              <a:bodyPr/>
              <a:lstStyle/>
              <a:p>
                <a:r>
                  <a:rPr lang="en-US">
                    <a:noFill/>
                  </a:rPr>
                  <a:t> </a:t>
                </a:r>
              </a:p>
            </p:txBody>
          </p:sp>
        </mc:Fallback>
      </mc:AlternateContent>
      <p:sp>
        <p:nvSpPr>
          <p:cNvPr id="657" name="Google Shape;657;p57"/>
          <p:cNvSpPr txBox="1"/>
          <p:nvPr/>
        </p:nvSpPr>
        <p:spPr>
          <a:xfrm>
            <a:off x="942300" y="3269475"/>
            <a:ext cx="7259400" cy="8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Note: Overall, GPR waves travel so fast that we report them in meters per nanosecond (m/ns). For reference, a ground velocity of 0.1 m/ns is 223, 700, 000 miles per hour (mph)!</a:t>
            </a:r>
            <a:endParaRPr dirty="0">
              <a:solidFill>
                <a:schemeClr val="dk1"/>
              </a:solidFill>
              <a:latin typeface="Arial" panose="020B0604020202020204" pitchFamily="34" charset="0"/>
              <a:ea typeface="Syne"/>
              <a:cs typeface="Arial" panose="020B0604020202020204" pitchFamily="34" charset="0"/>
              <a:sym typeface="Syne"/>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B1D0876-1B58-A528-9451-CBC960F29815}"/>
                  </a:ext>
                </a:extLst>
              </p:cNvPr>
              <p:cNvSpPr txBox="1"/>
              <p:nvPr/>
            </p:nvSpPr>
            <p:spPr>
              <a:xfrm>
                <a:off x="4057582" y="2069579"/>
                <a:ext cx="924322" cy="52617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solidFill>
                            <a:schemeClr val="tx1"/>
                          </a:solidFill>
                          <a:latin typeface="Cambria Math" panose="02040503050406030204" pitchFamily="18" charset="0"/>
                        </a:rPr>
                        <m:t>𝒗</m:t>
                      </m:r>
                      <m:r>
                        <a:rPr lang="en-US" sz="1800" b="1" i="0">
                          <a:solidFill>
                            <a:schemeClr val="tx1"/>
                          </a:solidFill>
                          <a:latin typeface="Cambria Math" panose="02040503050406030204" pitchFamily="18" charset="0"/>
                        </a:rPr>
                        <m:t>=</m:t>
                      </m:r>
                      <m:f>
                        <m:fPr>
                          <m:ctrlPr>
                            <a:rPr lang="en-US" sz="1800" b="1" i="1">
                              <a:solidFill>
                                <a:schemeClr val="tx1"/>
                              </a:solidFill>
                              <a:latin typeface="Cambria Math" panose="02040503050406030204" pitchFamily="18" charset="0"/>
                            </a:rPr>
                          </m:ctrlPr>
                        </m:fPr>
                        <m:num>
                          <m:r>
                            <a:rPr lang="en-US" sz="1800" b="1" i="1">
                              <a:solidFill>
                                <a:schemeClr val="tx1"/>
                              </a:solidFill>
                              <a:latin typeface="Cambria Math" panose="02040503050406030204" pitchFamily="18" charset="0"/>
                            </a:rPr>
                            <m:t>𝒄</m:t>
                          </m:r>
                        </m:num>
                        <m:den>
                          <m:rad>
                            <m:radPr>
                              <m:degHide m:val="on"/>
                              <m:ctrlPr>
                                <a:rPr lang="en-US" sz="1800" b="1" i="1">
                                  <a:solidFill>
                                    <a:schemeClr val="tx1"/>
                                  </a:solidFill>
                                  <a:latin typeface="Cambria Math" panose="02040503050406030204" pitchFamily="18" charset="0"/>
                                </a:rPr>
                              </m:ctrlPr>
                            </m:radPr>
                            <m:deg/>
                            <m:e>
                              <m:r>
                                <a:rPr lang="en-US" sz="1800" b="1" i="1">
                                  <a:solidFill>
                                    <a:schemeClr val="tx1"/>
                                  </a:solidFill>
                                  <a:latin typeface="Cambria Math" panose="02040503050406030204" pitchFamily="18" charset="0"/>
                                </a:rPr>
                                <m:t>𝜺</m:t>
                              </m:r>
                            </m:e>
                          </m:rad>
                        </m:den>
                      </m:f>
                    </m:oMath>
                  </m:oMathPara>
                </a14:m>
                <a:endParaRPr lang="en-US" sz="1800" b="1" dirty="0">
                  <a:solidFill>
                    <a:schemeClr val="tx1"/>
                  </a:solidFill>
                </a:endParaRPr>
              </a:p>
            </p:txBody>
          </p:sp>
        </mc:Choice>
        <mc:Fallback xmlns="">
          <p:sp>
            <p:nvSpPr>
              <p:cNvPr id="2" name="TextBox 1">
                <a:extLst>
                  <a:ext uri="{FF2B5EF4-FFF2-40B4-BE49-F238E27FC236}">
                    <a16:creationId xmlns:a16="http://schemas.microsoft.com/office/drawing/2014/main" id="{2B1D0876-1B58-A528-9451-CBC960F29815}"/>
                  </a:ext>
                </a:extLst>
              </p:cNvPr>
              <p:cNvSpPr txBox="1">
                <a:spLocks noRot="1" noChangeAspect="1" noMove="1" noResize="1" noEditPoints="1" noAdjustHandles="1" noChangeArrowheads="1" noChangeShapeType="1" noTextEdit="1"/>
              </p:cNvSpPr>
              <p:nvPr/>
            </p:nvSpPr>
            <p:spPr>
              <a:xfrm>
                <a:off x="4057582" y="2069579"/>
                <a:ext cx="924322" cy="526170"/>
              </a:xfrm>
              <a:prstGeom prst="rect">
                <a:avLst/>
              </a:prstGeom>
              <a:blipFill>
                <a:blip r:embed="rId4"/>
                <a:stretch>
                  <a:fillRect b="-1149"/>
                </a:stretch>
              </a:blipFill>
            </p:spPr>
            <p:txBody>
              <a:bodyPr/>
              <a:lstStyle/>
              <a:p>
                <a:r>
                  <a:rPr lang="en-US">
                    <a:noFill/>
                  </a:rPr>
                  <a:t> </a:t>
                </a:r>
              </a:p>
            </p:txBody>
          </p:sp>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graphicFrame>
        <p:nvGraphicFramePr>
          <p:cNvPr id="662" name="Google Shape;662;p58"/>
          <p:cNvGraphicFramePr/>
          <p:nvPr>
            <p:extLst>
              <p:ext uri="{D42A27DB-BD31-4B8C-83A1-F6EECF244321}">
                <p14:modId xmlns:p14="http://schemas.microsoft.com/office/powerpoint/2010/main" val="906649600"/>
              </p:ext>
            </p:extLst>
          </p:nvPr>
        </p:nvGraphicFramePr>
        <p:xfrm>
          <a:off x="3534960" y="422903"/>
          <a:ext cx="4624000" cy="4206370"/>
        </p:xfrm>
        <a:graphic>
          <a:graphicData uri="http://schemas.openxmlformats.org/drawingml/2006/table">
            <a:tbl>
              <a:tblPr>
                <a:noFill/>
                <a:tableStyleId>{19FCE7C0-8D1F-42CC-8F13-F9CF49DC5A45}</a:tableStyleId>
              </a:tblPr>
              <a:tblGrid>
                <a:gridCol w="1311075">
                  <a:extLst>
                    <a:ext uri="{9D8B030D-6E8A-4147-A177-3AD203B41FA5}">
                      <a16:colId xmlns:a16="http://schemas.microsoft.com/office/drawing/2014/main" val="20000"/>
                    </a:ext>
                  </a:extLst>
                </a:gridCol>
                <a:gridCol w="1853600">
                  <a:extLst>
                    <a:ext uri="{9D8B030D-6E8A-4147-A177-3AD203B41FA5}">
                      <a16:colId xmlns:a16="http://schemas.microsoft.com/office/drawing/2014/main" val="20001"/>
                    </a:ext>
                  </a:extLst>
                </a:gridCol>
                <a:gridCol w="1459325">
                  <a:extLst>
                    <a:ext uri="{9D8B030D-6E8A-4147-A177-3AD203B41FA5}">
                      <a16:colId xmlns:a16="http://schemas.microsoft.com/office/drawing/2014/main" val="20002"/>
                    </a:ext>
                  </a:extLst>
                </a:gridCol>
              </a:tblGrid>
              <a:tr h="263000">
                <a:tc>
                  <a:txBody>
                    <a:bodyPr/>
                    <a:lstStyle/>
                    <a:p>
                      <a:pPr marL="0" marR="0" lvl="0" indent="0" algn="l" rtl="0">
                        <a:lnSpc>
                          <a:spcPct val="100000"/>
                        </a:lnSpc>
                        <a:spcBef>
                          <a:spcPts val="0"/>
                        </a:spcBef>
                        <a:spcAft>
                          <a:spcPts val="0"/>
                        </a:spcAft>
                        <a:buNone/>
                      </a:pPr>
                      <a:r>
                        <a:rPr lang="en" sz="1100" b="1" u="none" strike="noStrike" cap="none">
                          <a:solidFill>
                            <a:srgbClr val="000000"/>
                          </a:solidFill>
                          <a:latin typeface="Century Gothic"/>
                          <a:ea typeface="Century Gothic"/>
                          <a:cs typeface="Century Gothic"/>
                          <a:sym typeface="Century Gothic"/>
                        </a:rPr>
                        <a:t> </a:t>
                      </a:r>
                      <a:endParaRPr sz="1100" b="0" u="none" strike="noStrike" cap="none">
                        <a:latin typeface="Arial"/>
                        <a:ea typeface="Arial"/>
                        <a:cs typeface="Arial"/>
                        <a:sym typeface="Arial"/>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solidFill>
                      <a:srgbClr val="C19859"/>
                    </a:solidFill>
                  </a:tcPr>
                </a:tc>
                <a:tc>
                  <a:txBody>
                    <a:bodyPr/>
                    <a:lstStyle/>
                    <a:p>
                      <a:pPr marL="0" marR="0" lvl="0" indent="0" algn="ctr" rtl="0">
                        <a:lnSpc>
                          <a:spcPct val="100000"/>
                        </a:lnSpc>
                        <a:spcBef>
                          <a:spcPts val="0"/>
                        </a:spcBef>
                        <a:spcAft>
                          <a:spcPts val="0"/>
                        </a:spcAft>
                        <a:buNone/>
                      </a:pPr>
                      <a:r>
                        <a:rPr lang="en" sz="1800" b="1" u="none" strike="noStrike" cap="none">
                          <a:solidFill>
                            <a:srgbClr val="000000"/>
                          </a:solidFill>
                          <a:latin typeface="Century Gothic"/>
                          <a:ea typeface="Century Gothic"/>
                          <a:cs typeface="Century Gothic"/>
                          <a:sym typeface="Century Gothic"/>
                        </a:rPr>
                        <a:t>Permittivity** (unitless)</a:t>
                      </a:r>
                      <a:endParaRPr sz="1800" b="0" u="none" strike="noStrike" cap="none">
                        <a:latin typeface="Arial"/>
                        <a:ea typeface="Arial"/>
                        <a:cs typeface="Arial"/>
                        <a:sym typeface="Arial"/>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solidFill>
                      <a:srgbClr val="C19859"/>
                    </a:solidFill>
                  </a:tcPr>
                </a:tc>
                <a:tc>
                  <a:txBody>
                    <a:bodyPr/>
                    <a:lstStyle/>
                    <a:p>
                      <a:pPr marL="0" marR="0" lvl="0" indent="0" algn="ctr" rtl="0">
                        <a:lnSpc>
                          <a:spcPct val="100000"/>
                        </a:lnSpc>
                        <a:spcBef>
                          <a:spcPts val="0"/>
                        </a:spcBef>
                        <a:spcAft>
                          <a:spcPts val="0"/>
                        </a:spcAft>
                        <a:buNone/>
                      </a:pPr>
                      <a:r>
                        <a:rPr lang="en" sz="1800" b="1" u="none" strike="noStrike" cap="none">
                          <a:solidFill>
                            <a:srgbClr val="000000"/>
                          </a:solidFill>
                          <a:latin typeface="Century Gothic"/>
                          <a:ea typeface="Century Gothic"/>
                          <a:cs typeface="Century Gothic"/>
                          <a:sym typeface="Century Gothic"/>
                        </a:rPr>
                        <a:t>Velocity (m/ns)</a:t>
                      </a:r>
                      <a:endParaRPr sz="1800" b="0" u="none" strike="noStrike" cap="none">
                        <a:latin typeface="Arial"/>
                        <a:ea typeface="Arial"/>
                        <a:cs typeface="Arial"/>
                        <a:sym typeface="Arial"/>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solidFill>
                      <a:srgbClr val="C19859"/>
                    </a:solidFill>
                  </a:tcPr>
                </a:tc>
                <a:extLst>
                  <a:ext uri="{0D108BD9-81ED-4DB2-BD59-A6C34878D82A}">
                    <a16:rowId xmlns:a16="http://schemas.microsoft.com/office/drawing/2014/main" val="10000"/>
                  </a:ext>
                </a:extLst>
              </a:tr>
              <a:tr h="219175">
                <a:tc>
                  <a:txBody>
                    <a:bodyPr/>
                    <a:lstStyle/>
                    <a:p>
                      <a:pPr marL="0" marR="0" lvl="0" indent="0" algn="l" rtl="0">
                        <a:lnSpc>
                          <a:spcPct val="100000"/>
                        </a:lnSpc>
                        <a:spcBef>
                          <a:spcPts val="0"/>
                        </a:spcBef>
                        <a:spcAft>
                          <a:spcPts val="0"/>
                        </a:spcAft>
                        <a:buNone/>
                      </a:pPr>
                      <a:r>
                        <a:rPr lang="en" u="none" strike="noStrike" cap="none">
                          <a:solidFill>
                            <a:schemeClr val="tx1"/>
                          </a:solidFill>
                          <a:latin typeface="Arial" panose="020B0604020202020204" pitchFamily="34" charset="0"/>
                          <a:ea typeface="DM Sans"/>
                          <a:cs typeface="Arial" panose="020B0604020202020204" pitchFamily="34" charset="0"/>
                          <a:sym typeface="DM Sans"/>
                        </a:rPr>
                        <a:t>air</a:t>
                      </a:r>
                      <a:endParaRPr u="none" strike="noStrike" cap="none">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u="none" strike="noStrike" cap="none">
                          <a:solidFill>
                            <a:schemeClr val="tx1"/>
                          </a:solidFill>
                          <a:latin typeface="Arial" panose="020B0604020202020204" pitchFamily="34" charset="0"/>
                          <a:ea typeface="DM Sans"/>
                          <a:cs typeface="Arial" panose="020B0604020202020204" pitchFamily="34" charset="0"/>
                          <a:sym typeface="DM Sans"/>
                        </a:rPr>
                        <a:t>1</a:t>
                      </a:r>
                      <a:endParaRPr u="none" strike="noStrike" cap="none">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u="none" strike="noStrike" cap="none">
                          <a:solidFill>
                            <a:schemeClr val="tx1"/>
                          </a:solidFill>
                          <a:latin typeface="Arial" panose="020B0604020202020204" pitchFamily="34" charset="0"/>
                          <a:ea typeface="DM Sans"/>
                          <a:cs typeface="Arial" panose="020B0604020202020204" pitchFamily="34" charset="0"/>
                          <a:sym typeface="DM Sans"/>
                        </a:rPr>
                        <a:t>0.3*</a:t>
                      </a:r>
                      <a:endParaRPr u="none" strike="noStrike" cap="none">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01"/>
                  </a:ext>
                </a:extLst>
              </a:tr>
              <a:tr h="219175">
                <a:tc>
                  <a:txBody>
                    <a:bodyPr/>
                    <a:lstStyle/>
                    <a:p>
                      <a:pPr marL="0" marR="0" lvl="0" indent="0" algn="l" rtl="0">
                        <a:lnSpc>
                          <a:spcPct val="100000"/>
                        </a:lnSpc>
                        <a:spcBef>
                          <a:spcPts val="0"/>
                        </a:spcBef>
                        <a:spcAft>
                          <a:spcPts val="0"/>
                        </a:spcAft>
                        <a:buNone/>
                      </a:pPr>
                      <a:r>
                        <a:rPr lang="en" u="none" strike="noStrike" cap="none">
                          <a:solidFill>
                            <a:schemeClr val="tx1"/>
                          </a:solidFill>
                          <a:latin typeface="Arial" panose="020B0604020202020204" pitchFamily="34" charset="0"/>
                          <a:ea typeface="DM Sans"/>
                          <a:cs typeface="Arial" panose="020B0604020202020204" pitchFamily="34" charset="0"/>
                          <a:sym typeface="DM Sans"/>
                        </a:rPr>
                        <a:t>ice</a:t>
                      </a:r>
                      <a:endParaRPr u="none" strike="noStrike" cap="none">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u="none" strike="noStrike" cap="none" dirty="0">
                          <a:solidFill>
                            <a:schemeClr val="tx1"/>
                          </a:solidFill>
                          <a:latin typeface="Arial" panose="020B0604020202020204" pitchFamily="34" charset="0"/>
                          <a:ea typeface="DM Sans"/>
                          <a:cs typeface="Arial" panose="020B0604020202020204" pitchFamily="34" charset="0"/>
                          <a:sym typeface="DM Sans"/>
                        </a:rPr>
                        <a:t>3.2–4</a:t>
                      </a:r>
                      <a:endParaRPr u="none" strike="noStrike" cap="non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u="none" strike="noStrike" cap="none" dirty="0">
                          <a:solidFill>
                            <a:schemeClr val="tx1"/>
                          </a:solidFill>
                          <a:latin typeface="Arial" panose="020B0604020202020204" pitchFamily="34" charset="0"/>
                          <a:ea typeface="DM Sans"/>
                          <a:cs typeface="Arial" panose="020B0604020202020204" pitchFamily="34" charset="0"/>
                          <a:sym typeface="DM Sans"/>
                        </a:rPr>
                        <a:t>0.17–0.15</a:t>
                      </a:r>
                      <a:endParaRPr u="none" strike="noStrike" cap="non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02"/>
                  </a:ext>
                </a:extLst>
              </a:tr>
              <a:tr h="219175">
                <a:tc>
                  <a:txBody>
                    <a:bodyPr/>
                    <a:lstStyle/>
                    <a:p>
                      <a:pPr marL="0" marR="0" lvl="0" indent="0" algn="l" rtl="0">
                        <a:lnSpc>
                          <a:spcPct val="100000"/>
                        </a:lnSpc>
                        <a:spcBef>
                          <a:spcPts val="0"/>
                        </a:spcBef>
                        <a:spcAft>
                          <a:spcPts val="0"/>
                        </a:spcAft>
                        <a:buNone/>
                      </a:pPr>
                      <a:r>
                        <a:rPr lang="en" u="none" strike="noStrike" cap="none" dirty="0">
                          <a:solidFill>
                            <a:schemeClr val="tx1"/>
                          </a:solidFill>
                          <a:latin typeface="Arial" panose="020B0604020202020204" pitchFamily="34" charset="0"/>
                          <a:ea typeface="DM Sans"/>
                          <a:cs typeface="Arial" panose="020B0604020202020204" pitchFamily="34" charset="0"/>
                          <a:sym typeface="DM Sans"/>
                        </a:rPr>
                        <a:t>freshwater</a:t>
                      </a:r>
                      <a:endParaRPr u="none" strike="noStrike" cap="non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u="none" strike="noStrike" cap="none">
                          <a:solidFill>
                            <a:schemeClr val="tx1"/>
                          </a:solidFill>
                          <a:latin typeface="Arial" panose="020B0604020202020204" pitchFamily="34" charset="0"/>
                          <a:ea typeface="DM Sans"/>
                          <a:cs typeface="Arial" panose="020B0604020202020204" pitchFamily="34" charset="0"/>
                          <a:sym typeface="DM Sans"/>
                        </a:rPr>
                        <a:t>80</a:t>
                      </a:r>
                      <a:endParaRPr u="none" strike="noStrike" cap="none">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u="none" strike="noStrike" cap="none" dirty="0">
                          <a:solidFill>
                            <a:schemeClr val="tx1"/>
                          </a:solidFill>
                          <a:latin typeface="Arial" panose="020B0604020202020204" pitchFamily="34" charset="0"/>
                          <a:ea typeface="DM Sans"/>
                          <a:cs typeface="Arial" panose="020B0604020202020204" pitchFamily="34" charset="0"/>
                          <a:sym typeface="DM Sans"/>
                        </a:rPr>
                        <a:t>0.03</a:t>
                      </a:r>
                      <a:endParaRPr u="none" strike="noStrike" cap="non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03"/>
                  </a:ext>
                </a:extLst>
              </a:tr>
              <a:tr h="219175">
                <a:tc>
                  <a:txBody>
                    <a:bodyPr/>
                    <a:lstStyle/>
                    <a:p>
                      <a:pPr marL="0" marR="0" lvl="0" indent="0" algn="l" rtl="0">
                        <a:lnSpc>
                          <a:spcPct val="100000"/>
                        </a:lnSpc>
                        <a:spcBef>
                          <a:spcPts val="0"/>
                        </a:spcBef>
                        <a:spcAft>
                          <a:spcPts val="0"/>
                        </a:spcAft>
                        <a:buNone/>
                      </a:pPr>
                      <a:r>
                        <a:rPr lang="en" u="none" strike="noStrike" cap="none">
                          <a:solidFill>
                            <a:schemeClr val="tx1"/>
                          </a:solidFill>
                          <a:latin typeface="Arial" panose="020B0604020202020204" pitchFamily="34" charset="0"/>
                          <a:ea typeface="DM Sans"/>
                          <a:cs typeface="Arial" panose="020B0604020202020204" pitchFamily="34" charset="0"/>
                          <a:sym typeface="DM Sans"/>
                        </a:rPr>
                        <a:t>saltwater</a:t>
                      </a:r>
                      <a:endParaRPr u="none" strike="noStrike" cap="none">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u="none" strike="noStrike" cap="none" dirty="0">
                          <a:solidFill>
                            <a:schemeClr val="tx1"/>
                          </a:solidFill>
                          <a:latin typeface="Arial" panose="020B0604020202020204" pitchFamily="34" charset="0"/>
                          <a:ea typeface="DM Sans"/>
                          <a:cs typeface="Arial" panose="020B0604020202020204" pitchFamily="34" charset="0"/>
                          <a:sym typeface="DM Sans"/>
                        </a:rPr>
                        <a:t>70–80</a:t>
                      </a:r>
                      <a:endParaRPr u="none" strike="noStrike" cap="non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u="none" strike="noStrike" cap="none" dirty="0">
                          <a:solidFill>
                            <a:schemeClr val="tx1"/>
                          </a:solidFill>
                          <a:latin typeface="Arial" panose="020B0604020202020204" pitchFamily="34" charset="0"/>
                          <a:ea typeface="DM Sans"/>
                          <a:cs typeface="Arial" panose="020B0604020202020204" pitchFamily="34" charset="0"/>
                          <a:sym typeface="DM Sans"/>
                        </a:rPr>
                        <a:t>0.04–0.03</a:t>
                      </a:r>
                      <a:endParaRPr u="none" strike="noStrike" cap="non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04"/>
                  </a:ext>
                </a:extLst>
              </a:tr>
              <a:tr h="219175">
                <a:tc>
                  <a:txBody>
                    <a:bodyPr/>
                    <a:lstStyle/>
                    <a:p>
                      <a:pPr marL="0" marR="0" lvl="0" indent="0" algn="l" rtl="0">
                        <a:lnSpc>
                          <a:spcPct val="100000"/>
                        </a:lnSpc>
                        <a:spcBef>
                          <a:spcPts val="0"/>
                        </a:spcBef>
                        <a:spcAft>
                          <a:spcPts val="0"/>
                        </a:spcAft>
                        <a:buNone/>
                      </a:pPr>
                      <a:r>
                        <a:rPr lang="en" u="none" strike="noStrike" cap="none">
                          <a:solidFill>
                            <a:schemeClr val="tx1"/>
                          </a:solidFill>
                          <a:latin typeface="Arial" panose="020B0604020202020204" pitchFamily="34" charset="0"/>
                          <a:ea typeface="DM Sans"/>
                          <a:cs typeface="Arial" panose="020B0604020202020204" pitchFamily="34" charset="0"/>
                          <a:sym typeface="DM Sans"/>
                        </a:rPr>
                        <a:t>dry sand</a:t>
                      </a:r>
                      <a:endParaRPr u="none" strike="noStrike" cap="none">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u="none" strike="noStrike" cap="none" dirty="0">
                          <a:solidFill>
                            <a:schemeClr val="tx1"/>
                          </a:solidFill>
                          <a:latin typeface="Arial" panose="020B0604020202020204" pitchFamily="34" charset="0"/>
                          <a:ea typeface="DM Sans"/>
                          <a:cs typeface="Arial" panose="020B0604020202020204" pitchFamily="34" charset="0"/>
                          <a:sym typeface="DM Sans"/>
                        </a:rPr>
                        <a:t>3–5</a:t>
                      </a:r>
                      <a:endParaRPr u="none" strike="noStrike" cap="non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u="none" strike="noStrike" cap="none" dirty="0">
                          <a:solidFill>
                            <a:schemeClr val="tx1"/>
                          </a:solidFill>
                          <a:latin typeface="Arial" panose="020B0604020202020204" pitchFamily="34" charset="0"/>
                          <a:ea typeface="DM Sans"/>
                          <a:cs typeface="Arial" panose="020B0604020202020204" pitchFamily="34" charset="0"/>
                          <a:sym typeface="DM Sans"/>
                        </a:rPr>
                        <a:t>0.17–0.13</a:t>
                      </a:r>
                      <a:endParaRPr u="none" strike="noStrike" cap="non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05"/>
                  </a:ext>
                </a:extLst>
              </a:tr>
              <a:tr h="219175">
                <a:tc>
                  <a:txBody>
                    <a:bodyPr/>
                    <a:lstStyle/>
                    <a:p>
                      <a:pPr marL="0" marR="0" lvl="0" indent="0" algn="l" rtl="0">
                        <a:spcBef>
                          <a:spcPts val="0"/>
                        </a:spcBef>
                        <a:spcAft>
                          <a:spcPts val="0"/>
                        </a:spcAft>
                        <a:buNone/>
                      </a:pPr>
                      <a:r>
                        <a:rPr lang="en" u="none" strike="noStrike" cap="none">
                          <a:solidFill>
                            <a:schemeClr val="tx1"/>
                          </a:solidFill>
                          <a:latin typeface="Arial" panose="020B0604020202020204" pitchFamily="34" charset="0"/>
                          <a:ea typeface="DM Sans"/>
                          <a:cs typeface="Arial" panose="020B0604020202020204" pitchFamily="34" charset="0"/>
                          <a:sym typeface="DM Sans"/>
                        </a:rPr>
                        <a:t>wet sand</a:t>
                      </a:r>
                      <a:endParaRPr>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spcBef>
                          <a:spcPts val="0"/>
                        </a:spcBef>
                        <a:spcAft>
                          <a:spcPts val="0"/>
                        </a:spcAft>
                        <a:buNone/>
                      </a:pPr>
                      <a:r>
                        <a:rPr lang="en" strike="noStrike" dirty="0">
                          <a:solidFill>
                            <a:schemeClr val="tx1"/>
                          </a:solidFill>
                          <a:latin typeface="Arial" panose="020B0604020202020204" pitchFamily="34" charset="0"/>
                          <a:ea typeface="DM Sans"/>
                          <a:cs typeface="Arial" panose="020B0604020202020204" pitchFamily="34" charset="0"/>
                          <a:sym typeface="DM Sans"/>
                        </a:rPr>
                        <a:t>5–20</a:t>
                      </a:r>
                      <a:endParaRPr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spcBef>
                          <a:spcPts val="0"/>
                        </a:spcBef>
                        <a:spcAft>
                          <a:spcPts val="0"/>
                        </a:spcAft>
                        <a:buNone/>
                      </a:pPr>
                      <a:r>
                        <a:rPr lang="en" strike="noStrike" dirty="0">
                          <a:solidFill>
                            <a:schemeClr val="tx1"/>
                          </a:solidFill>
                          <a:latin typeface="Arial" panose="020B0604020202020204" pitchFamily="34" charset="0"/>
                          <a:ea typeface="DM Sans"/>
                          <a:cs typeface="Arial" panose="020B0604020202020204" pitchFamily="34" charset="0"/>
                          <a:sym typeface="DM Sans"/>
                        </a:rPr>
                        <a:t>0.13–0.07</a:t>
                      </a:r>
                      <a:endParaRPr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06"/>
                  </a:ext>
                </a:extLst>
              </a:tr>
              <a:tr h="242725">
                <a:tc>
                  <a:txBody>
                    <a:bodyPr/>
                    <a:lstStyle/>
                    <a:p>
                      <a:pPr marL="0" marR="0" lvl="0" indent="0" algn="l" rtl="0">
                        <a:lnSpc>
                          <a:spcPct val="100000"/>
                        </a:lnSpc>
                        <a:spcBef>
                          <a:spcPts val="0"/>
                        </a:spcBef>
                        <a:spcAft>
                          <a:spcPts val="0"/>
                        </a:spcAft>
                        <a:buNone/>
                      </a:pPr>
                      <a:r>
                        <a:rPr lang="en" strike="noStrike">
                          <a:solidFill>
                            <a:schemeClr val="tx1"/>
                          </a:solidFill>
                          <a:latin typeface="Arial" panose="020B0604020202020204" pitchFamily="34" charset="0"/>
                          <a:ea typeface="DM Sans"/>
                          <a:cs typeface="Arial" panose="020B0604020202020204" pitchFamily="34" charset="0"/>
                          <a:sym typeface="DM Sans"/>
                        </a:rPr>
                        <a:t>saturated sand</a:t>
                      </a:r>
                      <a:endParaRPr strike="noStrike">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trike="noStrike" dirty="0">
                          <a:solidFill>
                            <a:schemeClr val="tx1"/>
                          </a:solidFill>
                          <a:latin typeface="Arial" panose="020B0604020202020204" pitchFamily="34" charset="0"/>
                          <a:ea typeface="DM Sans"/>
                          <a:cs typeface="Arial" panose="020B0604020202020204" pitchFamily="34" charset="0"/>
                          <a:sym typeface="DM Sans"/>
                        </a:rPr>
                        <a:t>20–30</a:t>
                      </a:r>
                      <a:endParaRPr strike="noStrik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trike="noStrike" dirty="0">
                          <a:solidFill>
                            <a:schemeClr val="tx1"/>
                          </a:solidFill>
                          <a:latin typeface="Arial" panose="020B0604020202020204" pitchFamily="34" charset="0"/>
                          <a:ea typeface="DM Sans"/>
                          <a:cs typeface="Arial" panose="020B0604020202020204" pitchFamily="34" charset="0"/>
                          <a:sym typeface="DM Sans"/>
                        </a:rPr>
                        <a:t>0.07–0.05</a:t>
                      </a:r>
                      <a:endParaRPr strike="noStrik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07"/>
                  </a:ext>
                </a:extLst>
              </a:tr>
              <a:tr h="219175">
                <a:tc>
                  <a:txBody>
                    <a:bodyPr/>
                    <a:lstStyle/>
                    <a:p>
                      <a:pPr marL="0" marR="0" lvl="0" indent="0" algn="l" rtl="0">
                        <a:lnSpc>
                          <a:spcPct val="100000"/>
                        </a:lnSpc>
                        <a:spcBef>
                          <a:spcPts val="0"/>
                        </a:spcBef>
                        <a:spcAft>
                          <a:spcPts val="0"/>
                        </a:spcAft>
                        <a:buNone/>
                      </a:pPr>
                      <a:r>
                        <a:rPr lang="en" strike="noStrike">
                          <a:solidFill>
                            <a:schemeClr val="tx1"/>
                          </a:solidFill>
                          <a:latin typeface="Arial" panose="020B0604020202020204" pitchFamily="34" charset="0"/>
                          <a:ea typeface="DM Sans"/>
                          <a:cs typeface="Arial" panose="020B0604020202020204" pitchFamily="34" charset="0"/>
                          <a:sym typeface="DM Sans"/>
                        </a:rPr>
                        <a:t>dry clay</a:t>
                      </a:r>
                      <a:endParaRPr strike="noStrike">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trike="noStrike" dirty="0">
                          <a:solidFill>
                            <a:schemeClr val="tx1"/>
                          </a:solidFill>
                          <a:latin typeface="Arial" panose="020B0604020202020204" pitchFamily="34" charset="0"/>
                          <a:ea typeface="DM Sans"/>
                          <a:cs typeface="Arial" panose="020B0604020202020204" pitchFamily="34" charset="0"/>
                          <a:sym typeface="DM Sans"/>
                        </a:rPr>
                        <a:t>5–40</a:t>
                      </a:r>
                      <a:endParaRPr strike="noStrik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trike="noStrike" dirty="0">
                          <a:solidFill>
                            <a:schemeClr val="tx1"/>
                          </a:solidFill>
                          <a:latin typeface="Arial" panose="020B0604020202020204" pitchFamily="34" charset="0"/>
                          <a:ea typeface="DM Sans"/>
                          <a:cs typeface="Arial" panose="020B0604020202020204" pitchFamily="34" charset="0"/>
                          <a:sym typeface="DM Sans"/>
                        </a:rPr>
                        <a:t>0.13–0.05</a:t>
                      </a:r>
                      <a:endParaRPr strike="noStrik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08"/>
                  </a:ext>
                </a:extLst>
              </a:tr>
              <a:tr h="219175">
                <a:tc>
                  <a:txBody>
                    <a:bodyPr/>
                    <a:lstStyle/>
                    <a:p>
                      <a:pPr marL="0" marR="0" lvl="0" indent="0" algn="l" rtl="0">
                        <a:lnSpc>
                          <a:spcPct val="100000"/>
                        </a:lnSpc>
                        <a:spcBef>
                          <a:spcPts val="0"/>
                        </a:spcBef>
                        <a:spcAft>
                          <a:spcPts val="0"/>
                        </a:spcAft>
                        <a:buNone/>
                      </a:pPr>
                      <a:r>
                        <a:rPr lang="en" strike="noStrike">
                          <a:solidFill>
                            <a:schemeClr val="tx1"/>
                          </a:solidFill>
                          <a:latin typeface="Arial" panose="020B0604020202020204" pitchFamily="34" charset="0"/>
                          <a:ea typeface="DM Sans"/>
                          <a:cs typeface="Arial" panose="020B0604020202020204" pitchFamily="34" charset="0"/>
                          <a:sym typeface="DM Sans"/>
                        </a:rPr>
                        <a:t>body tissue</a:t>
                      </a:r>
                      <a:endParaRPr strike="noStrike">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trike="noStrike">
                          <a:solidFill>
                            <a:schemeClr val="tx1"/>
                          </a:solidFill>
                          <a:latin typeface="Arial" panose="020B0604020202020204" pitchFamily="34" charset="0"/>
                          <a:ea typeface="DM Sans"/>
                          <a:cs typeface="Arial" panose="020B0604020202020204" pitchFamily="34" charset="0"/>
                          <a:sym typeface="DM Sans"/>
                        </a:rPr>
                        <a:t>8</a:t>
                      </a:r>
                      <a:endParaRPr strike="noStrike">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trike="noStrike" dirty="0">
                          <a:solidFill>
                            <a:schemeClr val="tx1"/>
                          </a:solidFill>
                          <a:latin typeface="Arial" panose="020B0604020202020204" pitchFamily="34" charset="0"/>
                          <a:ea typeface="DM Sans"/>
                          <a:cs typeface="Arial" panose="020B0604020202020204" pitchFamily="34" charset="0"/>
                          <a:sym typeface="DM Sans"/>
                        </a:rPr>
                        <a:t>0.11</a:t>
                      </a:r>
                      <a:endParaRPr strike="noStrik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09"/>
                  </a:ext>
                </a:extLst>
              </a:tr>
              <a:tr h="219175">
                <a:tc>
                  <a:txBody>
                    <a:bodyPr/>
                    <a:lstStyle/>
                    <a:p>
                      <a:pPr marL="0" marR="0" lvl="0" indent="0" algn="l" rtl="0">
                        <a:lnSpc>
                          <a:spcPct val="100000"/>
                        </a:lnSpc>
                        <a:spcBef>
                          <a:spcPts val="0"/>
                        </a:spcBef>
                        <a:spcAft>
                          <a:spcPts val="0"/>
                        </a:spcAft>
                        <a:buNone/>
                      </a:pPr>
                      <a:r>
                        <a:rPr lang="en" strike="noStrike">
                          <a:solidFill>
                            <a:schemeClr val="tx1"/>
                          </a:solidFill>
                          <a:latin typeface="Arial" panose="020B0604020202020204" pitchFamily="34" charset="0"/>
                          <a:ea typeface="DM Sans"/>
                          <a:cs typeface="Arial" panose="020B0604020202020204" pitchFamily="34" charset="0"/>
                          <a:sym typeface="DM Sans"/>
                        </a:rPr>
                        <a:t>concrete</a:t>
                      </a:r>
                      <a:endParaRPr strike="noStrike">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trike="noStrike" dirty="0">
                          <a:solidFill>
                            <a:schemeClr val="tx1"/>
                          </a:solidFill>
                          <a:latin typeface="Arial" panose="020B0604020202020204" pitchFamily="34" charset="0"/>
                          <a:ea typeface="DM Sans"/>
                          <a:cs typeface="Arial" panose="020B0604020202020204" pitchFamily="34" charset="0"/>
                          <a:sym typeface="DM Sans"/>
                        </a:rPr>
                        <a:t>4.5–5</a:t>
                      </a:r>
                      <a:endParaRPr strike="noStrik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trike="noStrike" dirty="0">
                          <a:solidFill>
                            <a:schemeClr val="tx1"/>
                          </a:solidFill>
                          <a:latin typeface="Arial" panose="020B0604020202020204" pitchFamily="34" charset="0"/>
                          <a:ea typeface="DM Sans"/>
                          <a:cs typeface="Arial" panose="020B0604020202020204" pitchFamily="34" charset="0"/>
                          <a:sym typeface="DM Sans"/>
                        </a:rPr>
                        <a:t>0.14–0.13</a:t>
                      </a:r>
                      <a:endParaRPr strike="noStrik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10"/>
                  </a:ext>
                </a:extLst>
              </a:tr>
              <a:tr h="219175">
                <a:tc>
                  <a:txBody>
                    <a:bodyPr/>
                    <a:lstStyle/>
                    <a:p>
                      <a:pPr marL="0" marR="0" lvl="0" indent="0" algn="l" rtl="0">
                        <a:lnSpc>
                          <a:spcPct val="100000"/>
                        </a:lnSpc>
                        <a:spcBef>
                          <a:spcPts val="0"/>
                        </a:spcBef>
                        <a:spcAft>
                          <a:spcPts val="0"/>
                        </a:spcAft>
                        <a:buNone/>
                      </a:pPr>
                      <a:r>
                        <a:rPr lang="en" strike="noStrike">
                          <a:solidFill>
                            <a:schemeClr val="tx1"/>
                          </a:solidFill>
                          <a:latin typeface="Arial" panose="020B0604020202020204" pitchFamily="34" charset="0"/>
                          <a:ea typeface="DM Sans"/>
                          <a:cs typeface="Arial" panose="020B0604020202020204" pitchFamily="34" charset="0"/>
                          <a:sym typeface="DM Sans"/>
                        </a:rPr>
                        <a:t>dry wood</a:t>
                      </a:r>
                      <a:endParaRPr strike="noStrike">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trike="noStrike" dirty="0">
                          <a:solidFill>
                            <a:schemeClr val="tx1"/>
                          </a:solidFill>
                          <a:latin typeface="Arial" panose="020B0604020202020204" pitchFamily="34" charset="0"/>
                          <a:ea typeface="DM Sans"/>
                          <a:cs typeface="Arial" panose="020B0604020202020204" pitchFamily="34" charset="0"/>
                          <a:sym typeface="DM Sans"/>
                        </a:rPr>
                        <a:t>2–6</a:t>
                      </a:r>
                      <a:endParaRPr strike="noStrik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trike="noStrike" dirty="0">
                          <a:solidFill>
                            <a:schemeClr val="tx1"/>
                          </a:solidFill>
                          <a:latin typeface="Arial" panose="020B0604020202020204" pitchFamily="34" charset="0"/>
                          <a:ea typeface="DM Sans"/>
                          <a:cs typeface="Arial" panose="020B0604020202020204" pitchFamily="34" charset="0"/>
                          <a:sym typeface="DM Sans"/>
                        </a:rPr>
                        <a:t>0.21–0.12</a:t>
                      </a:r>
                      <a:endParaRPr strike="noStrik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11"/>
                  </a:ext>
                </a:extLst>
              </a:tr>
              <a:tr h="219175">
                <a:tc>
                  <a:txBody>
                    <a:bodyPr/>
                    <a:lstStyle/>
                    <a:p>
                      <a:pPr marL="0" marR="0" lvl="0" indent="0" algn="l" rtl="0">
                        <a:lnSpc>
                          <a:spcPct val="100000"/>
                        </a:lnSpc>
                        <a:spcBef>
                          <a:spcPts val="0"/>
                        </a:spcBef>
                        <a:spcAft>
                          <a:spcPts val="0"/>
                        </a:spcAft>
                        <a:buNone/>
                      </a:pPr>
                      <a:r>
                        <a:rPr lang="en" strike="noStrike">
                          <a:solidFill>
                            <a:schemeClr val="tx1"/>
                          </a:solidFill>
                          <a:latin typeface="Arial" panose="020B0604020202020204" pitchFamily="34" charset="0"/>
                          <a:ea typeface="DM Sans"/>
                          <a:cs typeface="Arial" panose="020B0604020202020204" pitchFamily="34" charset="0"/>
                          <a:sym typeface="DM Sans"/>
                        </a:rPr>
                        <a:t>metal</a:t>
                      </a:r>
                      <a:endParaRPr strike="noStrike">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trike="noStrike">
                          <a:solidFill>
                            <a:schemeClr val="tx1"/>
                          </a:solidFill>
                          <a:latin typeface="Arial" panose="020B0604020202020204" pitchFamily="34" charset="0"/>
                          <a:ea typeface="DM Sans"/>
                          <a:cs typeface="Arial" panose="020B0604020202020204" pitchFamily="34" charset="0"/>
                          <a:sym typeface="DM Sans"/>
                        </a:rPr>
                        <a:t>+</a:t>
                      </a:r>
                      <a:endParaRPr strike="noStrike">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 strike="noStrike" dirty="0">
                          <a:solidFill>
                            <a:schemeClr val="tx1"/>
                          </a:solidFill>
                          <a:latin typeface="Arial" panose="020B0604020202020204" pitchFamily="34" charset="0"/>
                          <a:ea typeface="DM Sans"/>
                          <a:cs typeface="Arial" panose="020B0604020202020204" pitchFamily="34" charset="0"/>
                          <a:sym typeface="DM Sans"/>
                        </a:rPr>
                        <a:t>+</a:t>
                      </a:r>
                      <a:endParaRPr strike="noStrike" dirty="0">
                        <a:solidFill>
                          <a:schemeClr val="tx1"/>
                        </a:solidFill>
                        <a:latin typeface="Arial" panose="020B0604020202020204" pitchFamily="34" charset="0"/>
                        <a:ea typeface="DM Sans"/>
                        <a:cs typeface="Arial" panose="020B0604020202020204" pitchFamily="34" charset="0"/>
                        <a:sym typeface="DM Sans"/>
                      </a:endParaRPr>
                    </a:p>
                  </a:txBody>
                  <a:tcPr marL="9350" marR="9350" marT="45725" marB="45725">
                    <a:lnL w="9525" cap="flat" cmpd="sng">
                      <a:solidFill>
                        <a:srgbClr val="C19859"/>
                      </a:solidFill>
                      <a:prstDash val="solid"/>
                      <a:round/>
                      <a:headEnd type="none" w="sm" len="sm"/>
                      <a:tailEnd type="none" w="sm" len="sm"/>
                    </a:lnL>
                    <a:lnR w="9525" cap="flat" cmpd="sng">
                      <a:solidFill>
                        <a:srgbClr val="C19859"/>
                      </a:solidFill>
                      <a:prstDash val="solid"/>
                      <a:round/>
                      <a:headEnd type="none" w="sm" len="sm"/>
                      <a:tailEnd type="none" w="sm" len="sm"/>
                    </a:lnR>
                    <a:lnT w="9525" cap="flat" cmpd="sng">
                      <a:solidFill>
                        <a:srgbClr val="C19859"/>
                      </a:solidFill>
                      <a:prstDash val="solid"/>
                      <a:round/>
                      <a:headEnd type="none" w="sm" len="sm"/>
                      <a:tailEnd type="none" w="sm" len="sm"/>
                    </a:lnT>
                    <a:lnB w="9525" cap="flat" cmpd="sng">
                      <a:solidFill>
                        <a:srgbClr val="C19859"/>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663" name="Google Shape;663;p58"/>
          <p:cNvSpPr/>
          <p:nvPr/>
        </p:nvSpPr>
        <p:spPr>
          <a:xfrm>
            <a:off x="5184359" y="5374219"/>
            <a:ext cx="6126000" cy="814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1200" b="0" strike="noStrike">
                <a:solidFill>
                  <a:srgbClr val="FFFFFF"/>
                </a:solidFill>
                <a:latin typeface="Arial"/>
                <a:ea typeface="Arial"/>
                <a:cs typeface="Arial"/>
                <a:sym typeface="Arial"/>
              </a:rPr>
              <a:t>* This is Einstein’s speed of light, c=3*10</a:t>
            </a:r>
            <a:r>
              <a:rPr lang="en" sz="1200" b="0" strike="noStrike" baseline="30000">
                <a:solidFill>
                  <a:srgbClr val="FFFFFF"/>
                </a:solidFill>
                <a:latin typeface="Arial"/>
                <a:ea typeface="Arial"/>
                <a:cs typeface="Arial"/>
                <a:sym typeface="Arial"/>
              </a:rPr>
              <a:t>8</a:t>
            </a:r>
            <a:r>
              <a:rPr lang="en" sz="1200" b="0" strike="noStrike">
                <a:solidFill>
                  <a:srgbClr val="FFFFFF"/>
                </a:solidFill>
                <a:latin typeface="Arial"/>
                <a:ea typeface="Arial"/>
                <a:cs typeface="Arial"/>
                <a:sym typeface="Arial"/>
              </a:rPr>
              <a:t> m/s, from E=mc</a:t>
            </a:r>
            <a:r>
              <a:rPr lang="en" sz="1200" b="0" strike="noStrike" baseline="30000">
                <a:solidFill>
                  <a:srgbClr val="FFFFFF"/>
                </a:solidFill>
                <a:latin typeface="Arial"/>
                <a:ea typeface="Arial"/>
                <a:cs typeface="Arial"/>
                <a:sym typeface="Arial"/>
              </a:rPr>
              <a:t>2</a:t>
            </a:r>
            <a:r>
              <a:rPr lang="en" sz="1200" b="0" strike="noStrike">
                <a:solidFill>
                  <a:srgbClr val="FFFFFF"/>
                </a:solidFill>
                <a:latin typeface="Arial"/>
                <a:ea typeface="Arial"/>
                <a:cs typeface="Arial"/>
                <a:sym typeface="Arial"/>
              </a:rPr>
              <a:t>.</a:t>
            </a:r>
            <a:endParaRPr sz="1200" b="0"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200" b="0" strike="noStrike">
                <a:solidFill>
                  <a:srgbClr val="FFFFFF"/>
                </a:solidFill>
                <a:latin typeface="Arial"/>
                <a:ea typeface="Arial"/>
                <a:cs typeface="Arial"/>
                <a:sym typeface="Arial"/>
              </a:rPr>
              <a:t>+ Radar waves do not typically penetrate metal; they completely reflect off metal.</a:t>
            </a:r>
            <a:endParaRPr/>
          </a:p>
          <a:p>
            <a:pPr marL="174625" marR="0" lvl="0" indent="-174625" algn="l" rtl="0">
              <a:lnSpc>
                <a:spcPct val="100000"/>
              </a:lnSpc>
              <a:spcBef>
                <a:spcPts val="0"/>
              </a:spcBef>
              <a:spcAft>
                <a:spcPts val="0"/>
              </a:spcAft>
              <a:buNone/>
            </a:pPr>
            <a:r>
              <a:rPr lang="en" sz="1200">
                <a:solidFill>
                  <a:srgbClr val="FFFFFF"/>
                </a:solidFill>
                <a:latin typeface="Arial"/>
                <a:ea typeface="Arial"/>
                <a:cs typeface="Arial"/>
                <a:sym typeface="Arial"/>
              </a:rPr>
              <a:t>** Note that values of permittivity represent the relative permittivity of a medium, i.e. the ratio of permittivity to the permittivity of free space</a:t>
            </a:r>
            <a:endParaRPr sz="1200" b="0" strike="noStrike">
              <a:solidFill>
                <a:srgbClr val="000000"/>
              </a:solidFill>
              <a:latin typeface="Arial"/>
              <a:ea typeface="Arial"/>
              <a:cs typeface="Arial"/>
              <a:sym typeface="Arial"/>
            </a:endParaRPr>
          </a:p>
        </p:txBody>
      </p:sp>
      <p:sp>
        <p:nvSpPr>
          <p:cNvPr id="664" name="Google Shape;664;p58"/>
          <p:cNvSpPr txBox="1"/>
          <p:nvPr/>
        </p:nvSpPr>
        <p:spPr>
          <a:xfrm>
            <a:off x="556000" y="580275"/>
            <a:ext cx="2778000" cy="18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dirty="0">
                <a:solidFill>
                  <a:schemeClr val="dk1"/>
                </a:solidFill>
                <a:latin typeface="Arial" panose="020B0604020202020204" pitchFamily="34" charset="0"/>
                <a:ea typeface="Figtree"/>
                <a:cs typeface="Arial" panose="020B0604020202020204" pitchFamily="34" charset="0"/>
                <a:sym typeface="Figtree"/>
              </a:rPr>
              <a:t>Permittivity of Different Materials</a:t>
            </a:r>
            <a:endParaRPr sz="2900" b="1" dirty="0">
              <a:solidFill>
                <a:schemeClr val="dk1"/>
              </a:solidFill>
              <a:latin typeface="Arial" panose="020B0604020202020204" pitchFamily="34" charset="0"/>
              <a:ea typeface="Figtree"/>
              <a:cs typeface="Arial" panose="020B0604020202020204" pitchFamily="34" charset="0"/>
              <a:sym typeface="Figtree"/>
            </a:endParaRPr>
          </a:p>
        </p:txBody>
      </p:sp>
      <p:sp>
        <p:nvSpPr>
          <p:cNvPr id="665" name="Google Shape;665;p58"/>
          <p:cNvSpPr/>
          <p:nvPr/>
        </p:nvSpPr>
        <p:spPr>
          <a:xfrm>
            <a:off x="501700" y="2168777"/>
            <a:ext cx="2832300" cy="1942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 sz="1200" strike="noStrike" dirty="0">
                <a:solidFill>
                  <a:schemeClr val="tx1"/>
                </a:solidFill>
                <a:latin typeface="Arial" panose="020B0604020202020204" pitchFamily="34" charset="0"/>
                <a:ea typeface="DM Sans"/>
                <a:cs typeface="Arial" panose="020B0604020202020204" pitchFamily="34" charset="0"/>
                <a:sym typeface="DM Sans"/>
              </a:rPr>
              <a:t>* This is Einstein’s speed of light, c=3*10</a:t>
            </a:r>
            <a:r>
              <a:rPr lang="en" sz="1200" strike="noStrike" baseline="30000" dirty="0">
                <a:solidFill>
                  <a:schemeClr val="tx1"/>
                </a:solidFill>
                <a:latin typeface="Arial" panose="020B0604020202020204" pitchFamily="34" charset="0"/>
                <a:ea typeface="DM Sans"/>
                <a:cs typeface="Arial" panose="020B0604020202020204" pitchFamily="34" charset="0"/>
                <a:sym typeface="DM Sans"/>
              </a:rPr>
              <a:t>8</a:t>
            </a:r>
            <a:r>
              <a:rPr lang="en" sz="1200" strike="noStrike" dirty="0">
                <a:solidFill>
                  <a:schemeClr val="tx1"/>
                </a:solidFill>
                <a:latin typeface="Arial" panose="020B0604020202020204" pitchFamily="34" charset="0"/>
                <a:ea typeface="DM Sans"/>
                <a:cs typeface="Arial" panose="020B0604020202020204" pitchFamily="34" charset="0"/>
                <a:sym typeface="DM Sans"/>
              </a:rPr>
              <a:t> m/s, from E=mc</a:t>
            </a:r>
            <a:r>
              <a:rPr lang="en" sz="1200" strike="noStrike" baseline="30000" dirty="0">
                <a:solidFill>
                  <a:schemeClr val="tx1"/>
                </a:solidFill>
                <a:latin typeface="Arial" panose="020B0604020202020204" pitchFamily="34" charset="0"/>
                <a:ea typeface="DM Sans"/>
                <a:cs typeface="Arial" panose="020B0604020202020204" pitchFamily="34" charset="0"/>
                <a:sym typeface="DM Sans"/>
              </a:rPr>
              <a:t>2</a:t>
            </a:r>
            <a:r>
              <a:rPr lang="en" sz="1200" strike="noStrike" dirty="0">
                <a:solidFill>
                  <a:schemeClr val="tx1"/>
                </a:solidFill>
                <a:latin typeface="Arial" panose="020B0604020202020204" pitchFamily="34" charset="0"/>
                <a:ea typeface="DM Sans"/>
                <a:cs typeface="Arial" panose="020B0604020202020204" pitchFamily="34" charset="0"/>
                <a:sym typeface="DM Sans"/>
              </a:rPr>
              <a:t>.</a:t>
            </a:r>
            <a:endParaRPr sz="1200" strike="noStrike" dirty="0">
              <a:solidFill>
                <a:schemeClr val="tx1"/>
              </a:solidFill>
              <a:latin typeface="Arial" panose="020B0604020202020204" pitchFamily="34" charset="0"/>
              <a:ea typeface="DM Sans"/>
              <a:cs typeface="Arial" panose="020B0604020202020204" pitchFamily="34" charset="0"/>
              <a:sym typeface="DM Sans"/>
            </a:endParaRPr>
          </a:p>
          <a:p>
            <a:pPr marL="0" marR="0" lvl="0" indent="0" algn="l" rtl="0">
              <a:lnSpc>
                <a:spcPct val="100000"/>
              </a:lnSpc>
              <a:spcBef>
                <a:spcPts val="0"/>
              </a:spcBef>
              <a:spcAft>
                <a:spcPts val="0"/>
              </a:spcAft>
              <a:buNone/>
            </a:pPr>
            <a:endParaRPr sz="1200" dirty="0">
              <a:solidFill>
                <a:schemeClr val="tx1"/>
              </a:solidFill>
              <a:latin typeface="Arial" panose="020B0604020202020204" pitchFamily="34" charset="0"/>
              <a:ea typeface="DM Sans"/>
              <a:cs typeface="Arial" panose="020B0604020202020204" pitchFamily="34" charset="0"/>
              <a:sym typeface="DM Sans"/>
            </a:endParaRPr>
          </a:p>
          <a:p>
            <a:pPr marL="0" marR="0" lvl="0" indent="0" algn="l" rtl="0">
              <a:lnSpc>
                <a:spcPct val="100000"/>
              </a:lnSpc>
              <a:spcBef>
                <a:spcPts val="0"/>
              </a:spcBef>
              <a:spcAft>
                <a:spcPts val="0"/>
              </a:spcAft>
              <a:buNone/>
            </a:pPr>
            <a:r>
              <a:rPr lang="en" sz="1200" strike="noStrike" dirty="0">
                <a:solidFill>
                  <a:schemeClr val="tx1"/>
                </a:solidFill>
                <a:latin typeface="Arial" panose="020B0604020202020204" pitchFamily="34" charset="0"/>
                <a:ea typeface="DM Sans"/>
                <a:cs typeface="Arial" panose="020B0604020202020204" pitchFamily="34" charset="0"/>
                <a:sym typeface="DM Sans"/>
              </a:rPr>
              <a:t>+ Radar waves do not typically penetrate metal; they completely reflect off metal.</a:t>
            </a:r>
            <a:endParaRPr sz="1200" strike="noStrike" dirty="0">
              <a:solidFill>
                <a:schemeClr val="tx1"/>
              </a:solidFill>
              <a:latin typeface="Arial" panose="020B0604020202020204" pitchFamily="34" charset="0"/>
              <a:ea typeface="DM Sans"/>
              <a:cs typeface="Arial" panose="020B0604020202020204" pitchFamily="34" charset="0"/>
              <a:sym typeface="DM Sans"/>
            </a:endParaRPr>
          </a:p>
          <a:p>
            <a:pPr marL="0" marR="0" lvl="0" indent="0" algn="l" rtl="0">
              <a:lnSpc>
                <a:spcPct val="100000"/>
              </a:lnSpc>
              <a:spcBef>
                <a:spcPts val="0"/>
              </a:spcBef>
              <a:spcAft>
                <a:spcPts val="0"/>
              </a:spcAft>
              <a:buNone/>
            </a:pPr>
            <a:endParaRPr sz="1200" dirty="0">
              <a:solidFill>
                <a:schemeClr val="tx1"/>
              </a:solidFill>
              <a:latin typeface="Arial" panose="020B0604020202020204" pitchFamily="34" charset="0"/>
              <a:ea typeface="DM Sans"/>
              <a:cs typeface="Arial" panose="020B0604020202020204" pitchFamily="34" charset="0"/>
              <a:sym typeface="DM Sans"/>
            </a:endParaRPr>
          </a:p>
          <a:p>
            <a:pPr marL="174625" marR="0" lvl="0" indent="-174625" algn="l" rtl="0">
              <a:lnSpc>
                <a:spcPct val="100000"/>
              </a:lnSpc>
              <a:spcBef>
                <a:spcPts val="0"/>
              </a:spcBef>
              <a:spcAft>
                <a:spcPts val="0"/>
              </a:spcAft>
              <a:buNone/>
            </a:pPr>
            <a:r>
              <a:rPr lang="en" sz="1200" dirty="0">
                <a:solidFill>
                  <a:schemeClr val="tx1"/>
                </a:solidFill>
                <a:latin typeface="Arial" panose="020B0604020202020204" pitchFamily="34" charset="0"/>
                <a:ea typeface="DM Sans"/>
                <a:cs typeface="Arial" panose="020B0604020202020204" pitchFamily="34" charset="0"/>
                <a:sym typeface="DM Sans"/>
              </a:rPr>
              <a:t>** Note that values of permittivity represent the relative permittivity of a medium, i.e. the ratio of permittivity to the permittivity of free space</a:t>
            </a:r>
            <a:endParaRPr sz="1200" strike="noStrike" dirty="0">
              <a:solidFill>
                <a:schemeClr val="tx1"/>
              </a:solidFill>
              <a:latin typeface="Arial" panose="020B0604020202020204" pitchFamily="34" charset="0"/>
              <a:ea typeface="DM Sans"/>
              <a:cs typeface="Arial" panose="020B0604020202020204" pitchFamily="34" charset="0"/>
              <a:sym typeface="DM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5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Permittivity = Dielectric</a:t>
            </a:r>
            <a:endParaRPr dirty="0">
              <a:latin typeface="Arial" panose="020B0604020202020204" pitchFamily="34" charset="0"/>
            </a:endParaRPr>
          </a:p>
        </p:txBody>
      </p:sp>
      <p:sp>
        <p:nvSpPr>
          <p:cNvPr id="671" name="Google Shape;671;p59"/>
          <p:cNvSpPr txBox="1"/>
          <p:nvPr/>
        </p:nvSpPr>
        <p:spPr>
          <a:xfrm>
            <a:off x="217510" y="1793777"/>
            <a:ext cx="4822200" cy="19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dirty="0">
                <a:solidFill>
                  <a:schemeClr val="dk1"/>
                </a:solidFill>
                <a:latin typeface="Arial" panose="020B0604020202020204" pitchFamily="34" charset="0"/>
                <a:ea typeface="Syne"/>
                <a:cs typeface="Arial" panose="020B0604020202020204" pitchFamily="34" charset="0"/>
                <a:sym typeface="Syne"/>
              </a:rPr>
              <a:t>The permittivity is the same property as the dielectric!</a:t>
            </a:r>
            <a:endParaRPr sz="1700"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sz="1700"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r>
              <a:rPr lang="en" sz="1700" dirty="0">
                <a:solidFill>
                  <a:schemeClr val="dk1"/>
                </a:solidFill>
                <a:latin typeface="Arial" panose="020B0604020202020204" pitchFamily="34" charset="0"/>
                <a:ea typeface="Syne"/>
                <a:cs typeface="Arial" panose="020B0604020202020204" pitchFamily="34" charset="0"/>
                <a:sym typeface="Syne"/>
              </a:rPr>
              <a:t>Why two names for the same thing?</a:t>
            </a:r>
            <a:endParaRPr sz="1700"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sz="1700"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r>
              <a:rPr lang="en" sz="1700" dirty="0">
                <a:solidFill>
                  <a:schemeClr val="dk1"/>
                </a:solidFill>
                <a:latin typeface="Arial" panose="020B0604020202020204" pitchFamily="34" charset="0"/>
                <a:ea typeface="Syne"/>
                <a:cs typeface="Arial" panose="020B0604020202020204" pitchFamily="34" charset="0"/>
                <a:sym typeface="Syne"/>
              </a:rPr>
              <a:t>This happens often in science when ideas are developed by different people at different times.</a:t>
            </a:r>
            <a:endParaRPr sz="1700" dirty="0">
              <a:solidFill>
                <a:schemeClr val="dk1"/>
              </a:solidFill>
              <a:latin typeface="Arial" panose="020B0604020202020204" pitchFamily="34" charset="0"/>
              <a:ea typeface="Syne"/>
              <a:cs typeface="Arial" panose="020B0604020202020204" pitchFamily="34" charset="0"/>
              <a:sym typeface="Syne"/>
            </a:endParaRPr>
          </a:p>
        </p:txBody>
      </p:sp>
      <p:pic>
        <p:nvPicPr>
          <p:cNvPr id="2" name="Picture 1" descr="A comparison of the dielectric between air 1 and water 81 with a higher dielectric resulting in a slower travel time.&#10;&#10;">
            <a:extLst>
              <a:ext uri="{FF2B5EF4-FFF2-40B4-BE49-F238E27FC236}">
                <a16:creationId xmlns:a16="http://schemas.microsoft.com/office/drawing/2014/main" id="{56CBFA26-F4E6-A53B-7F6D-FB6C519ED37A}"/>
              </a:ext>
            </a:extLst>
          </p:cNvPr>
          <p:cNvPicPr>
            <a:picLocks noChangeAspect="1"/>
          </p:cNvPicPr>
          <p:nvPr/>
        </p:nvPicPr>
        <p:blipFill>
          <a:blip r:embed="rId3"/>
          <a:stretch>
            <a:fillRect/>
          </a:stretch>
        </p:blipFill>
        <p:spPr>
          <a:xfrm>
            <a:off x="5039710" y="1793777"/>
            <a:ext cx="3913259" cy="192593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6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Permittivity and Velocity for Geologic Materials</a:t>
            </a:r>
            <a:endParaRPr dirty="0">
              <a:latin typeface="Arial" panose="020B0604020202020204" pitchFamily="34" charset="0"/>
            </a:endParaRPr>
          </a:p>
        </p:txBody>
      </p:sp>
      <p:pic>
        <p:nvPicPr>
          <p:cNvPr id="677" name="Google Shape;677;p60" descr="A bar graph comparing the ranges in velocity in m per ns and relative permittivity of different geologic materials, with dry materials being fast and wet materials being slow."/>
          <p:cNvPicPr preferRelativeResize="0"/>
          <p:nvPr/>
        </p:nvPicPr>
        <p:blipFill>
          <a:blip r:embed="rId3">
            <a:alphaModFix/>
          </a:blip>
          <a:stretch>
            <a:fillRect/>
          </a:stretch>
        </p:blipFill>
        <p:spPr>
          <a:xfrm>
            <a:off x="430400" y="1680125"/>
            <a:ext cx="8071802" cy="2925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1"/>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Causes for GPR to Reflect</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6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Water Saturation</a:t>
            </a:r>
            <a:endParaRPr dirty="0">
              <a:latin typeface="Arial" panose="020B0604020202020204" pitchFamily="34" charset="0"/>
            </a:endParaRPr>
          </a:p>
        </p:txBody>
      </p:sp>
      <p:pic>
        <p:nvPicPr>
          <p:cNvPr id="688" name="Google Shape;688;p62"/>
          <p:cNvPicPr preferRelativeResize="0"/>
          <p:nvPr/>
        </p:nvPicPr>
        <p:blipFill>
          <a:blip r:embed="rId3">
            <a:alphaModFix/>
          </a:blip>
          <a:stretch>
            <a:fillRect/>
          </a:stretch>
        </p:blipFill>
        <p:spPr>
          <a:xfrm>
            <a:off x="4509199" y="1255248"/>
            <a:ext cx="3446474" cy="2101750"/>
          </a:xfrm>
          <a:prstGeom prst="rect">
            <a:avLst/>
          </a:prstGeom>
          <a:noFill/>
          <a:ln>
            <a:noFill/>
          </a:ln>
        </p:spPr>
      </p:pic>
      <p:pic>
        <p:nvPicPr>
          <p:cNvPr id="689" name="Google Shape;689;p62"/>
          <p:cNvPicPr preferRelativeResize="0"/>
          <p:nvPr/>
        </p:nvPicPr>
        <p:blipFill>
          <a:blip r:embed="rId4">
            <a:alphaModFix/>
          </a:blip>
          <a:stretch>
            <a:fillRect/>
          </a:stretch>
        </p:blipFill>
        <p:spPr>
          <a:xfrm>
            <a:off x="1022400" y="1467973"/>
            <a:ext cx="3172974" cy="1889025"/>
          </a:xfrm>
          <a:prstGeom prst="rect">
            <a:avLst/>
          </a:prstGeom>
          <a:noFill/>
          <a:ln>
            <a:noFill/>
          </a:ln>
        </p:spPr>
      </p:pic>
      <p:sp>
        <p:nvSpPr>
          <p:cNvPr id="690" name="Google Shape;690;p62"/>
          <p:cNvSpPr txBox="1"/>
          <p:nvPr/>
        </p:nvSpPr>
        <p:spPr>
          <a:xfrm>
            <a:off x="1022400" y="3504950"/>
            <a:ext cx="7099200" cy="114028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dirty="0">
                <a:solidFill>
                  <a:schemeClr val="tx1"/>
                </a:solidFill>
                <a:latin typeface="Arial" panose="020B0604020202020204" pitchFamily="34" charset="0"/>
                <a:ea typeface="DM Sans"/>
                <a:cs typeface="Arial" panose="020B0604020202020204" pitchFamily="34" charset="0"/>
                <a:sym typeface="DM Sans"/>
              </a:rPr>
              <a:t>•Top of the water table</a:t>
            </a:r>
            <a:endParaRPr sz="1800"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r>
              <a:rPr lang="en" sz="1800" dirty="0">
                <a:solidFill>
                  <a:schemeClr val="tx1"/>
                </a:solidFill>
                <a:latin typeface="Arial" panose="020B0604020202020204" pitchFamily="34" charset="0"/>
                <a:ea typeface="DM Sans"/>
                <a:cs typeface="Arial" panose="020B0604020202020204" pitchFamily="34" charset="0"/>
                <a:sym typeface="DM Sans"/>
              </a:rPr>
              <a:t>•Encountering organic material with a higher water content (i.e. tree roots or buried remains)</a:t>
            </a:r>
            <a:endParaRPr sz="1800" dirty="0">
              <a:solidFill>
                <a:schemeClr val="tx1"/>
              </a:solidFill>
              <a:latin typeface="Arial" panose="020B0604020202020204" pitchFamily="34" charset="0"/>
              <a:ea typeface="DM Sans"/>
              <a:cs typeface="Arial" panose="020B0604020202020204" pitchFamily="34" charset="0"/>
              <a:sym typeface="DM Sans"/>
            </a:endParaRPr>
          </a:p>
        </p:txBody>
      </p:sp>
      <p:sp>
        <p:nvSpPr>
          <p:cNvPr id="2" name="Google Shape;638;p56">
            <a:extLst>
              <a:ext uri="{FF2B5EF4-FFF2-40B4-BE49-F238E27FC236}">
                <a16:creationId xmlns:a16="http://schemas.microsoft.com/office/drawing/2014/main" id="{E3814398-3744-471A-BE4B-1C42C863F981}"/>
              </a:ext>
            </a:extLst>
          </p:cNvPr>
          <p:cNvSpPr/>
          <p:nvPr/>
        </p:nvSpPr>
        <p:spPr>
          <a:xfrm>
            <a:off x="2877104" y="394568"/>
            <a:ext cx="346181" cy="345853"/>
          </a:xfrm>
          <a:custGeom>
            <a:avLst/>
            <a:gdLst/>
            <a:ahLst/>
            <a:cxnLst/>
            <a:rect l="l" t="t" r="r" b="b"/>
            <a:pathLst>
              <a:path w="12225" h="11272" extrusionOk="0">
                <a:moveTo>
                  <a:pt x="2490" y="1190"/>
                </a:moveTo>
                <a:lnTo>
                  <a:pt x="4065" y="4372"/>
                </a:lnTo>
                <a:lnTo>
                  <a:pt x="4159" y="4624"/>
                </a:lnTo>
                <a:lnTo>
                  <a:pt x="3183" y="6577"/>
                </a:lnTo>
                <a:cubicBezTo>
                  <a:pt x="3151" y="6671"/>
                  <a:pt x="3120" y="6766"/>
                  <a:pt x="3057" y="6892"/>
                </a:cubicBezTo>
                <a:cubicBezTo>
                  <a:pt x="2868" y="6923"/>
                  <a:pt x="2679" y="6986"/>
                  <a:pt x="2490" y="6986"/>
                </a:cubicBezTo>
                <a:cubicBezTo>
                  <a:pt x="1482" y="6986"/>
                  <a:pt x="662" y="6199"/>
                  <a:pt x="662" y="5191"/>
                </a:cubicBezTo>
                <a:cubicBezTo>
                  <a:pt x="662" y="4939"/>
                  <a:pt x="757" y="4655"/>
                  <a:pt x="851" y="4372"/>
                </a:cubicBezTo>
                <a:cubicBezTo>
                  <a:pt x="851" y="4372"/>
                  <a:pt x="2269" y="1568"/>
                  <a:pt x="2490" y="1190"/>
                </a:cubicBezTo>
                <a:close/>
                <a:moveTo>
                  <a:pt x="9610" y="1190"/>
                </a:moveTo>
                <a:lnTo>
                  <a:pt x="11217" y="4372"/>
                </a:lnTo>
                <a:cubicBezTo>
                  <a:pt x="11343" y="4655"/>
                  <a:pt x="11406" y="4876"/>
                  <a:pt x="11406" y="5191"/>
                </a:cubicBezTo>
                <a:cubicBezTo>
                  <a:pt x="11406" y="6136"/>
                  <a:pt x="10618" y="6986"/>
                  <a:pt x="9610" y="6986"/>
                </a:cubicBezTo>
                <a:cubicBezTo>
                  <a:pt x="9421" y="6986"/>
                  <a:pt x="9200" y="6923"/>
                  <a:pt x="9011" y="6892"/>
                </a:cubicBezTo>
                <a:cubicBezTo>
                  <a:pt x="8980" y="6766"/>
                  <a:pt x="8948" y="6703"/>
                  <a:pt x="8885" y="6577"/>
                </a:cubicBezTo>
                <a:lnTo>
                  <a:pt x="7909" y="4624"/>
                </a:lnTo>
                <a:lnTo>
                  <a:pt x="8035" y="4372"/>
                </a:lnTo>
                <a:cubicBezTo>
                  <a:pt x="8035" y="4372"/>
                  <a:pt x="9452" y="1536"/>
                  <a:pt x="9610" y="1190"/>
                </a:cubicBezTo>
                <a:close/>
                <a:moveTo>
                  <a:pt x="6050" y="2387"/>
                </a:moveTo>
                <a:lnTo>
                  <a:pt x="8255" y="6892"/>
                </a:lnTo>
                <a:cubicBezTo>
                  <a:pt x="8476" y="7238"/>
                  <a:pt x="8539" y="7648"/>
                  <a:pt x="8539" y="8026"/>
                </a:cubicBezTo>
                <a:cubicBezTo>
                  <a:pt x="8539" y="9412"/>
                  <a:pt x="7436" y="10515"/>
                  <a:pt x="6050" y="10515"/>
                </a:cubicBezTo>
                <a:cubicBezTo>
                  <a:pt x="4695" y="10515"/>
                  <a:pt x="3592" y="9412"/>
                  <a:pt x="3592" y="8026"/>
                </a:cubicBezTo>
                <a:cubicBezTo>
                  <a:pt x="3592" y="7648"/>
                  <a:pt x="3655" y="7238"/>
                  <a:pt x="3844" y="6892"/>
                </a:cubicBezTo>
                <a:lnTo>
                  <a:pt x="6050" y="2387"/>
                </a:lnTo>
                <a:close/>
                <a:moveTo>
                  <a:pt x="2521" y="0"/>
                </a:moveTo>
                <a:cubicBezTo>
                  <a:pt x="2395" y="0"/>
                  <a:pt x="2269" y="71"/>
                  <a:pt x="2206" y="213"/>
                </a:cubicBezTo>
                <a:cubicBezTo>
                  <a:pt x="2112" y="307"/>
                  <a:pt x="284" y="4025"/>
                  <a:pt x="284" y="4025"/>
                </a:cubicBezTo>
                <a:cubicBezTo>
                  <a:pt x="64" y="4372"/>
                  <a:pt x="1" y="4781"/>
                  <a:pt x="1" y="5159"/>
                </a:cubicBezTo>
                <a:cubicBezTo>
                  <a:pt x="1" y="5821"/>
                  <a:pt x="284" y="6451"/>
                  <a:pt x="757" y="6923"/>
                </a:cubicBezTo>
                <a:cubicBezTo>
                  <a:pt x="1230" y="7396"/>
                  <a:pt x="1860" y="7680"/>
                  <a:pt x="2521" y="7680"/>
                </a:cubicBezTo>
                <a:cubicBezTo>
                  <a:pt x="2647" y="7680"/>
                  <a:pt x="2742" y="7680"/>
                  <a:pt x="2899" y="7648"/>
                </a:cubicBezTo>
                <a:lnTo>
                  <a:pt x="2899" y="7648"/>
                </a:lnTo>
                <a:cubicBezTo>
                  <a:pt x="2899" y="7774"/>
                  <a:pt x="2868" y="7932"/>
                  <a:pt x="2868" y="8026"/>
                </a:cubicBezTo>
                <a:cubicBezTo>
                  <a:pt x="2868" y="9822"/>
                  <a:pt x="4348" y="11271"/>
                  <a:pt x="6113" y="11271"/>
                </a:cubicBezTo>
                <a:cubicBezTo>
                  <a:pt x="7877" y="11271"/>
                  <a:pt x="9326" y="9822"/>
                  <a:pt x="9326" y="8026"/>
                </a:cubicBezTo>
                <a:cubicBezTo>
                  <a:pt x="9326" y="7932"/>
                  <a:pt x="9326" y="7774"/>
                  <a:pt x="9295" y="7648"/>
                </a:cubicBezTo>
                <a:cubicBezTo>
                  <a:pt x="9421" y="7648"/>
                  <a:pt x="9547" y="7680"/>
                  <a:pt x="9704" y="7680"/>
                </a:cubicBezTo>
                <a:cubicBezTo>
                  <a:pt x="11059" y="7680"/>
                  <a:pt x="12225" y="6577"/>
                  <a:pt x="12225" y="5191"/>
                </a:cubicBezTo>
                <a:cubicBezTo>
                  <a:pt x="12130" y="4750"/>
                  <a:pt x="12036" y="4372"/>
                  <a:pt x="11847" y="4025"/>
                </a:cubicBezTo>
                <a:lnTo>
                  <a:pt x="9925" y="213"/>
                </a:lnTo>
                <a:cubicBezTo>
                  <a:pt x="9862" y="71"/>
                  <a:pt x="9736" y="0"/>
                  <a:pt x="9610" y="0"/>
                </a:cubicBezTo>
                <a:cubicBezTo>
                  <a:pt x="9484" y="0"/>
                  <a:pt x="9358" y="71"/>
                  <a:pt x="9295" y="213"/>
                </a:cubicBezTo>
                <a:cubicBezTo>
                  <a:pt x="8948" y="906"/>
                  <a:pt x="7530" y="3773"/>
                  <a:pt x="7530" y="3773"/>
                </a:cubicBezTo>
                <a:lnTo>
                  <a:pt x="6365" y="1473"/>
                </a:lnTo>
                <a:cubicBezTo>
                  <a:pt x="6318" y="1331"/>
                  <a:pt x="6192" y="1260"/>
                  <a:pt x="6062" y="1260"/>
                </a:cubicBezTo>
                <a:cubicBezTo>
                  <a:pt x="5932" y="1260"/>
                  <a:pt x="5798" y="1331"/>
                  <a:pt x="5735" y="1473"/>
                </a:cubicBezTo>
                <a:lnTo>
                  <a:pt x="4601" y="3773"/>
                </a:lnTo>
                <a:lnTo>
                  <a:pt x="2836" y="213"/>
                </a:lnTo>
                <a:cubicBezTo>
                  <a:pt x="2773" y="71"/>
                  <a:pt x="2647" y="0"/>
                  <a:pt x="2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6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Iron Content</a:t>
            </a:r>
            <a:endParaRPr dirty="0">
              <a:latin typeface="Arial" panose="020B0604020202020204" pitchFamily="34" charset="0"/>
            </a:endParaRPr>
          </a:p>
        </p:txBody>
      </p:sp>
      <p:pic>
        <p:nvPicPr>
          <p:cNvPr id="696" name="Google Shape;696;p63"/>
          <p:cNvPicPr preferRelativeResize="0"/>
          <p:nvPr/>
        </p:nvPicPr>
        <p:blipFill>
          <a:blip r:embed="rId3">
            <a:alphaModFix/>
          </a:blip>
          <a:stretch>
            <a:fillRect/>
          </a:stretch>
        </p:blipFill>
        <p:spPr>
          <a:xfrm>
            <a:off x="423700" y="1115900"/>
            <a:ext cx="4266651" cy="2087575"/>
          </a:xfrm>
          <a:prstGeom prst="rect">
            <a:avLst/>
          </a:prstGeom>
          <a:noFill/>
          <a:ln>
            <a:noFill/>
          </a:ln>
        </p:spPr>
      </p:pic>
      <p:pic>
        <p:nvPicPr>
          <p:cNvPr id="697" name="Google Shape;697;p63"/>
          <p:cNvPicPr preferRelativeResize="0"/>
          <p:nvPr/>
        </p:nvPicPr>
        <p:blipFill>
          <a:blip r:embed="rId4">
            <a:alphaModFix/>
          </a:blip>
          <a:stretch>
            <a:fillRect/>
          </a:stretch>
        </p:blipFill>
        <p:spPr>
          <a:xfrm>
            <a:off x="423700" y="3310134"/>
            <a:ext cx="4365849" cy="1374184"/>
          </a:xfrm>
          <a:prstGeom prst="rect">
            <a:avLst/>
          </a:prstGeom>
          <a:noFill/>
          <a:ln>
            <a:noFill/>
          </a:ln>
        </p:spPr>
      </p:pic>
      <p:sp>
        <p:nvSpPr>
          <p:cNvPr id="698" name="Google Shape;698;p63"/>
          <p:cNvSpPr txBox="1"/>
          <p:nvPr/>
        </p:nvSpPr>
        <p:spPr>
          <a:xfrm>
            <a:off x="5347053" y="1716542"/>
            <a:ext cx="3000000" cy="145883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dirty="0">
                <a:solidFill>
                  <a:schemeClr val="tx1"/>
                </a:solidFill>
                <a:latin typeface="DM Sans"/>
                <a:ea typeface="DM Sans"/>
                <a:cs typeface="DM Sans"/>
                <a:sym typeface="DM Sans"/>
              </a:rPr>
              <a:t>Encountering a metallic body (GPR waves do not penetrate metal so all of the energy reflects)</a:t>
            </a:r>
            <a:endParaRPr sz="1800" dirty="0">
              <a:solidFill>
                <a:schemeClr val="tx1"/>
              </a:solidFill>
              <a:latin typeface="DM Sans"/>
              <a:ea typeface="DM Sans"/>
              <a:cs typeface="DM Sans"/>
              <a:sym typeface="DM Sans"/>
            </a:endParaRPr>
          </a:p>
        </p:txBody>
      </p:sp>
      <p:grpSp>
        <p:nvGrpSpPr>
          <p:cNvPr id="2" name="Google Shape;639;p56">
            <a:extLst>
              <a:ext uri="{FF2B5EF4-FFF2-40B4-BE49-F238E27FC236}">
                <a16:creationId xmlns:a16="http://schemas.microsoft.com/office/drawing/2014/main" id="{92B6212A-F170-4247-A779-93999F334559}"/>
              </a:ext>
            </a:extLst>
          </p:cNvPr>
          <p:cNvGrpSpPr/>
          <p:nvPr/>
        </p:nvGrpSpPr>
        <p:grpSpPr>
          <a:xfrm>
            <a:off x="3207831" y="334207"/>
            <a:ext cx="346175" cy="345850"/>
            <a:chOff x="3931750" y="3766050"/>
            <a:chExt cx="346175" cy="345850"/>
          </a:xfrm>
        </p:grpSpPr>
        <p:sp>
          <p:nvSpPr>
            <p:cNvPr id="3" name="Google Shape;640;p56">
              <a:extLst>
                <a:ext uri="{FF2B5EF4-FFF2-40B4-BE49-F238E27FC236}">
                  <a16:creationId xmlns:a16="http://schemas.microsoft.com/office/drawing/2014/main" id="{546B24A1-E0E7-2F70-8AB9-EFE55AD3E2DE}"/>
                </a:ext>
              </a:extLst>
            </p:cNvPr>
            <p:cNvSpPr/>
            <p:nvPr/>
          </p:nvSpPr>
          <p:spPr>
            <a:xfrm>
              <a:off x="3931750" y="3805950"/>
              <a:ext cx="305950" cy="305950"/>
            </a:xfrm>
            <a:custGeom>
              <a:avLst/>
              <a:gdLst/>
              <a:ahLst/>
              <a:cxnLst/>
              <a:rect l="l" t="t" r="r" b="b"/>
              <a:pathLst>
                <a:path w="12238" h="12238" extrusionOk="0">
                  <a:moveTo>
                    <a:pt x="5152" y="1166"/>
                  </a:moveTo>
                  <a:lnTo>
                    <a:pt x="6119" y="2087"/>
                  </a:lnTo>
                  <a:lnTo>
                    <a:pt x="5245" y="2914"/>
                  </a:lnTo>
                  <a:lnTo>
                    <a:pt x="4325" y="1994"/>
                  </a:lnTo>
                  <a:lnTo>
                    <a:pt x="5152" y="1166"/>
                  </a:lnTo>
                  <a:close/>
                  <a:moveTo>
                    <a:pt x="10152" y="6166"/>
                  </a:moveTo>
                  <a:lnTo>
                    <a:pt x="11119" y="7087"/>
                  </a:lnTo>
                  <a:lnTo>
                    <a:pt x="10292" y="7914"/>
                  </a:lnTo>
                  <a:lnTo>
                    <a:pt x="9324" y="6993"/>
                  </a:lnTo>
                  <a:lnTo>
                    <a:pt x="10152" y="6166"/>
                  </a:lnTo>
                  <a:close/>
                  <a:moveTo>
                    <a:pt x="3742" y="2576"/>
                  </a:moveTo>
                  <a:lnTo>
                    <a:pt x="4709" y="3497"/>
                  </a:lnTo>
                  <a:lnTo>
                    <a:pt x="3008" y="5199"/>
                  </a:lnTo>
                  <a:cubicBezTo>
                    <a:pt x="2483" y="5735"/>
                    <a:pt x="2192" y="6457"/>
                    <a:pt x="2192" y="7238"/>
                  </a:cubicBezTo>
                  <a:cubicBezTo>
                    <a:pt x="2192" y="8019"/>
                    <a:pt x="2483" y="8695"/>
                    <a:pt x="3008" y="9278"/>
                  </a:cubicBezTo>
                  <a:cubicBezTo>
                    <a:pt x="3544" y="9814"/>
                    <a:pt x="4278" y="10105"/>
                    <a:pt x="5047" y="10105"/>
                  </a:cubicBezTo>
                  <a:cubicBezTo>
                    <a:pt x="5828" y="10105"/>
                    <a:pt x="6504" y="9814"/>
                    <a:pt x="7087" y="9278"/>
                  </a:cubicBezTo>
                  <a:lnTo>
                    <a:pt x="8742" y="7576"/>
                  </a:lnTo>
                  <a:lnTo>
                    <a:pt x="9709" y="8497"/>
                  </a:lnTo>
                  <a:lnTo>
                    <a:pt x="8019" y="10198"/>
                  </a:lnTo>
                  <a:cubicBezTo>
                    <a:pt x="7238" y="10979"/>
                    <a:pt x="6166" y="11410"/>
                    <a:pt x="5047" y="11410"/>
                  </a:cubicBezTo>
                  <a:cubicBezTo>
                    <a:pt x="3940" y="11410"/>
                    <a:pt x="2868" y="10979"/>
                    <a:pt x="2087" y="10198"/>
                  </a:cubicBezTo>
                  <a:cubicBezTo>
                    <a:pt x="1260" y="9417"/>
                    <a:pt x="828" y="8357"/>
                    <a:pt x="828" y="7238"/>
                  </a:cubicBezTo>
                  <a:cubicBezTo>
                    <a:pt x="828" y="6119"/>
                    <a:pt x="1260" y="5047"/>
                    <a:pt x="2087" y="4231"/>
                  </a:cubicBezTo>
                  <a:lnTo>
                    <a:pt x="3742" y="2576"/>
                  </a:lnTo>
                  <a:close/>
                  <a:moveTo>
                    <a:pt x="5152" y="1"/>
                  </a:moveTo>
                  <a:lnTo>
                    <a:pt x="1504" y="3695"/>
                  </a:lnTo>
                  <a:cubicBezTo>
                    <a:pt x="537" y="4616"/>
                    <a:pt x="1" y="5875"/>
                    <a:pt x="1" y="7238"/>
                  </a:cubicBezTo>
                  <a:cubicBezTo>
                    <a:pt x="1" y="8543"/>
                    <a:pt x="537" y="9814"/>
                    <a:pt x="1504" y="10781"/>
                  </a:cubicBezTo>
                  <a:cubicBezTo>
                    <a:pt x="2425" y="11702"/>
                    <a:pt x="3695" y="12238"/>
                    <a:pt x="5047" y="12238"/>
                  </a:cubicBezTo>
                  <a:cubicBezTo>
                    <a:pt x="6364" y="12238"/>
                    <a:pt x="7623" y="11702"/>
                    <a:pt x="8602" y="10781"/>
                  </a:cubicBezTo>
                  <a:lnTo>
                    <a:pt x="12238" y="7087"/>
                  </a:lnTo>
                  <a:lnTo>
                    <a:pt x="10152" y="5000"/>
                  </a:lnTo>
                  <a:lnTo>
                    <a:pt x="6504" y="8695"/>
                  </a:lnTo>
                  <a:cubicBezTo>
                    <a:pt x="6119" y="9079"/>
                    <a:pt x="5583" y="9278"/>
                    <a:pt x="5047" y="9278"/>
                  </a:cubicBezTo>
                  <a:cubicBezTo>
                    <a:pt x="4464" y="9278"/>
                    <a:pt x="3987" y="9079"/>
                    <a:pt x="3590" y="8695"/>
                  </a:cubicBezTo>
                  <a:cubicBezTo>
                    <a:pt x="3206" y="8310"/>
                    <a:pt x="2961" y="7774"/>
                    <a:pt x="2961" y="7238"/>
                  </a:cubicBezTo>
                  <a:cubicBezTo>
                    <a:pt x="2961" y="6655"/>
                    <a:pt x="3206" y="6166"/>
                    <a:pt x="3590" y="5781"/>
                  </a:cubicBezTo>
                  <a:lnTo>
                    <a:pt x="7238" y="2087"/>
                  </a:lnTo>
                  <a:lnTo>
                    <a:pt x="51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41;p56">
              <a:extLst>
                <a:ext uri="{FF2B5EF4-FFF2-40B4-BE49-F238E27FC236}">
                  <a16:creationId xmlns:a16="http://schemas.microsoft.com/office/drawing/2014/main" id="{C7C8B681-BE17-C4E3-632A-4FCCC7C79FE1}"/>
                </a:ext>
              </a:extLst>
            </p:cNvPr>
            <p:cNvSpPr/>
            <p:nvPr/>
          </p:nvSpPr>
          <p:spPr>
            <a:xfrm>
              <a:off x="4078600" y="3766050"/>
              <a:ext cx="46350" cy="46050"/>
            </a:xfrm>
            <a:custGeom>
              <a:avLst/>
              <a:gdLst/>
              <a:ahLst/>
              <a:cxnLst/>
              <a:rect l="l" t="t" r="r" b="b"/>
              <a:pathLst>
                <a:path w="1854" h="1842" extrusionOk="0">
                  <a:moveTo>
                    <a:pt x="1271" y="0"/>
                  </a:moveTo>
                  <a:lnTo>
                    <a:pt x="1" y="1305"/>
                  </a:lnTo>
                  <a:lnTo>
                    <a:pt x="537" y="1842"/>
                  </a:lnTo>
                  <a:lnTo>
                    <a:pt x="1854" y="583"/>
                  </a:lnTo>
                  <a:lnTo>
                    <a:pt x="12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42;p56">
              <a:extLst>
                <a:ext uri="{FF2B5EF4-FFF2-40B4-BE49-F238E27FC236}">
                  <a16:creationId xmlns:a16="http://schemas.microsoft.com/office/drawing/2014/main" id="{52FC71C7-A658-1503-AC0C-7A3DE4334725}"/>
                </a:ext>
              </a:extLst>
            </p:cNvPr>
            <p:cNvSpPr/>
            <p:nvPr/>
          </p:nvSpPr>
          <p:spPr>
            <a:xfrm>
              <a:off x="4106575" y="3795175"/>
              <a:ext cx="46050" cy="46050"/>
            </a:xfrm>
            <a:custGeom>
              <a:avLst/>
              <a:gdLst/>
              <a:ahLst/>
              <a:cxnLst/>
              <a:rect l="l" t="t" r="r" b="b"/>
              <a:pathLst>
                <a:path w="1842" h="1842" extrusionOk="0">
                  <a:moveTo>
                    <a:pt x="1259" y="1"/>
                  </a:moveTo>
                  <a:lnTo>
                    <a:pt x="0" y="1259"/>
                  </a:lnTo>
                  <a:lnTo>
                    <a:pt x="583" y="1842"/>
                  </a:lnTo>
                  <a:lnTo>
                    <a:pt x="1842" y="583"/>
                  </a:lnTo>
                  <a:lnTo>
                    <a:pt x="1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43;p56">
              <a:extLst>
                <a:ext uri="{FF2B5EF4-FFF2-40B4-BE49-F238E27FC236}">
                  <a16:creationId xmlns:a16="http://schemas.microsoft.com/office/drawing/2014/main" id="{94E8E758-9EAE-BBC0-C917-5748625DFC10}"/>
                </a:ext>
              </a:extLst>
            </p:cNvPr>
            <p:cNvSpPr/>
            <p:nvPr/>
          </p:nvSpPr>
          <p:spPr>
            <a:xfrm>
              <a:off x="4203600" y="3891025"/>
              <a:ext cx="46350" cy="46075"/>
            </a:xfrm>
            <a:custGeom>
              <a:avLst/>
              <a:gdLst/>
              <a:ahLst/>
              <a:cxnLst/>
              <a:rect l="l" t="t" r="r" b="b"/>
              <a:pathLst>
                <a:path w="1854" h="1843" extrusionOk="0">
                  <a:moveTo>
                    <a:pt x="1271" y="1"/>
                  </a:moveTo>
                  <a:lnTo>
                    <a:pt x="0" y="1306"/>
                  </a:lnTo>
                  <a:lnTo>
                    <a:pt x="583" y="1842"/>
                  </a:lnTo>
                  <a:lnTo>
                    <a:pt x="1853" y="584"/>
                  </a:lnTo>
                  <a:lnTo>
                    <a:pt x="12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44;p56">
              <a:extLst>
                <a:ext uri="{FF2B5EF4-FFF2-40B4-BE49-F238E27FC236}">
                  <a16:creationId xmlns:a16="http://schemas.microsoft.com/office/drawing/2014/main" id="{966BCC50-8ADE-925B-BF05-F4BBA4E8F8E8}"/>
                </a:ext>
              </a:extLst>
            </p:cNvPr>
            <p:cNvSpPr/>
            <p:nvPr/>
          </p:nvSpPr>
          <p:spPr>
            <a:xfrm>
              <a:off x="4231575" y="3920175"/>
              <a:ext cx="46350" cy="46050"/>
            </a:xfrm>
            <a:custGeom>
              <a:avLst/>
              <a:gdLst/>
              <a:ahLst/>
              <a:cxnLst/>
              <a:rect l="l" t="t" r="r" b="b"/>
              <a:pathLst>
                <a:path w="1854" h="1842" extrusionOk="0">
                  <a:moveTo>
                    <a:pt x="1270" y="0"/>
                  </a:moveTo>
                  <a:lnTo>
                    <a:pt x="0" y="1259"/>
                  </a:lnTo>
                  <a:lnTo>
                    <a:pt x="583" y="1842"/>
                  </a:lnTo>
                  <a:lnTo>
                    <a:pt x="1853" y="583"/>
                  </a:lnTo>
                  <a:lnTo>
                    <a:pt x="12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Porosity</a:t>
            </a:r>
            <a:endParaRPr/>
          </a:p>
        </p:txBody>
      </p:sp>
      <p:pic>
        <p:nvPicPr>
          <p:cNvPr id="712" name="Google Shape;712;p65"/>
          <p:cNvPicPr preferRelativeResize="0"/>
          <p:nvPr/>
        </p:nvPicPr>
        <p:blipFill>
          <a:blip r:embed="rId3">
            <a:alphaModFix/>
          </a:blip>
          <a:stretch>
            <a:fillRect/>
          </a:stretch>
        </p:blipFill>
        <p:spPr>
          <a:xfrm>
            <a:off x="4449500" y="1137575"/>
            <a:ext cx="4520549" cy="2166375"/>
          </a:xfrm>
          <a:prstGeom prst="rect">
            <a:avLst/>
          </a:prstGeom>
          <a:noFill/>
          <a:ln>
            <a:noFill/>
          </a:ln>
        </p:spPr>
      </p:pic>
      <p:pic>
        <p:nvPicPr>
          <p:cNvPr id="713" name="Google Shape;713;p65"/>
          <p:cNvPicPr preferRelativeResize="0"/>
          <p:nvPr/>
        </p:nvPicPr>
        <p:blipFill>
          <a:blip r:embed="rId4">
            <a:alphaModFix/>
          </a:blip>
          <a:stretch>
            <a:fillRect/>
          </a:stretch>
        </p:blipFill>
        <p:spPr>
          <a:xfrm>
            <a:off x="238500" y="1262350"/>
            <a:ext cx="4065351" cy="1916801"/>
          </a:xfrm>
          <a:prstGeom prst="rect">
            <a:avLst/>
          </a:prstGeom>
          <a:noFill/>
          <a:ln>
            <a:noFill/>
          </a:ln>
        </p:spPr>
      </p:pic>
      <p:sp>
        <p:nvSpPr>
          <p:cNvPr id="714" name="Google Shape;714;p65"/>
          <p:cNvSpPr txBox="1"/>
          <p:nvPr/>
        </p:nvSpPr>
        <p:spPr>
          <a:xfrm>
            <a:off x="1223100" y="3303950"/>
            <a:ext cx="6697800" cy="145883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dirty="0">
                <a:solidFill>
                  <a:schemeClr val="tx1"/>
                </a:solidFill>
                <a:latin typeface="DM Sans"/>
                <a:ea typeface="DM Sans"/>
                <a:cs typeface="DM Sans"/>
                <a:sym typeface="DM Sans"/>
              </a:rPr>
              <a:t>Boundary between:</a:t>
            </a:r>
            <a:endParaRPr sz="1800" dirty="0">
              <a:solidFill>
                <a:schemeClr val="tx1"/>
              </a:solidFill>
              <a:latin typeface="DM Sans"/>
              <a:ea typeface="DM Sans"/>
              <a:cs typeface="DM Sans"/>
              <a:sym typeface="DM Sans"/>
            </a:endParaRPr>
          </a:p>
          <a:p>
            <a:pPr marL="0" lvl="0" indent="0" algn="l" rtl="0">
              <a:lnSpc>
                <a:spcPct val="115000"/>
              </a:lnSpc>
              <a:spcBef>
                <a:spcPts val="0"/>
              </a:spcBef>
              <a:spcAft>
                <a:spcPts val="0"/>
              </a:spcAft>
              <a:buNone/>
            </a:pPr>
            <a:r>
              <a:rPr lang="en" sz="1800" dirty="0">
                <a:solidFill>
                  <a:schemeClr val="tx1"/>
                </a:solidFill>
                <a:latin typeface="DM Sans"/>
                <a:ea typeface="DM Sans"/>
                <a:cs typeface="DM Sans"/>
                <a:sym typeface="DM Sans"/>
              </a:rPr>
              <a:t>•loose sand &amp; compacted sand</a:t>
            </a:r>
            <a:endParaRPr sz="1800" dirty="0">
              <a:solidFill>
                <a:schemeClr val="tx1"/>
              </a:solidFill>
              <a:latin typeface="DM Sans"/>
              <a:ea typeface="DM Sans"/>
              <a:cs typeface="DM Sans"/>
              <a:sym typeface="DM Sans"/>
            </a:endParaRPr>
          </a:p>
          <a:p>
            <a:pPr marL="0" lvl="0" indent="0" algn="l" rtl="0">
              <a:lnSpc>
                <a:spcPct val="115000"/>
              </a:lnSpc>
              <a:spcBef>
                <a:spcPts val="0"/>
              </a:spcBef>
              <a:spcAft>
                <a:spcPts val="0"/>
              </a:spcAft>
              <a:buNone/>
            </a:pPr>
            <a:r>
              <a:rPr lang="en" sz="1800" dirty="0">
                <a:solidFill>
                  <a:schemeClr val="tx1"/>
                </a:solidFill>
                <a:latin typeface="DM Sans"/>
                <a:ea typeface="DM Sans"/>
                <a:cs typeface="DM Sans"/>
                <a:sym typeface="DM Sans"/>
              </a:rPr>
              <a:t>•sediment/rock &amp; an air-filled cavity</a:t>
            </a:r>
            <a:endParaRPr sz="1800" dirty="0">
              <a:solidFill>
                <a:schemeClr val="tx1"/>
              </a:solidFill>
              <a:latin typeface="DM Sans"/>
              <a:ea typeface="DM Sans"/>
              <a:cs typeface="DM Sans"/>
              <a:sym typeface="DM Sans"/>
            </a:endParaRPr>
          </a:p>
          <a:p>
            <a:pPr marL="0" lvl="0" indent="0" algn="l" rtl="0">
              <a:lnSpc>
                <a:spcPct val="115000"/>
              </a:lnSpc>
              <a:spcBef>
                <a:spcPts val="0"/>
              </a:spcBef>
              <a:spcAft>
                <a:spcPts val="0"/>
              </a:spcAft>
              <a:buNone/>
            </a:pPr>
            <a:r>
              <a:rPr lang="en" sz="1800" dirty="0">
                <a:solidFill>
                  <a:schemeClr val="tx1"/>
                </a:solidFill>
                <a:latin typeface="DM Sans"/>
                <a:ea typeface="DM Sans"/>
                <a:cs typeface="DM Sans"/>
                <a:sym typeface="DM Sans"/>
              </a:rPr>
              <a:t>•sediment &amp; hard rock </a:t>
            </a:r>
            <a:endParaRPr sz="1800" dirty="0">
              <a:solidFill>
                <a:schemeClr val="tx1"/>
              </a:solidFill>
              <a:latin typeface="DM Sans"/>
              <a:ea typeface="DM Sans"/>
              <a:cs typeface="DM Sans"/>
              <a:sym typeface="DM Sans"/>
            </a:endParaRPr>
          </a:p>
        </p:txBody>
      </p:sp>
      <p:grpSp>
        <p:nvGrpSpPr>
          <p:cNvPr id="2" name="Google Shape;645;p56">
            <a:extLst>
              <a:ext uri="{FF2B5EF4-FFF2-40B4-BE49-F238E27FC236}">
                <a16:creationId xmlns:a16="http://schemas.microsoft.com/office/drawing/2014/main" id="{353BB726-BAA7-39FE-9B60-17FE8008ED6C}"/>
              </a:ext>
            </a:extLst>
          </p:cNvPr>
          <p:cNvGrpSpPr/>
          <p:nvPr/>
        </p:nvGrpSpPr>
        <p:grpSpPr>
          <a:xfrm>
            <a:off x="3530554" y="393096"/>
            <a:ext cx="339750" cy="347325"/>
            <a:chOff x="3935550" y="3202550"/>
            <a:chExt cx="339750" cy="347325"/>
          </a:xfrm>
        </p:grpSpPr>
        <p:sp>
          <p:nvSpPr>
            <p:cNvPr id="3" name="Google Shape;646;p56">
              <a:extLst>
                <a:ext uri="{FF2B5EF4-FFF2-40B4-BE49-F238E27FC236}">
                  <a16:creationId xmlns:a16="http://schemas.microsoft.com/office/drawing/2014/main" id="{04F91C4B-77C9-213C-905A-82BD089F06C1}"/>
                </a:ext>
              </a:extLst>
            </p:cNvPr>
            <p:cNvSpPr/>
            <p:nvPr/>
          </p:nvSpPr>
          <p:spPr>
            <a:xfrm>
              <a:off x="3935550" y="3202550"/>
              <a:ext cx="339750" cy="347325"/>
            </a:xfrm>
            <a:custGeom>
              <a:avLst/>
              <a:gdLst/>
              <a:ahLst/>
              <a:cxnLst/>
              <a:rect l="l" t="t" r="r" b="b"/>
              <a:pathLst>
                <a:path w="13590" h="13893" extrusionOk="0">
                  <a:moveTo>
                    <a:pt x="6795" y="980"/>
                  </a:moveTo>
                  <a:lnTo>
                    <a:pt x="9557" y="2577"/>
                  </a:lnTo>
                  <a:lnTo>
                    <a:pt x="9557" y="5781"/>
                  </a:lnTo>
                  <a:lnTo>
                    <a:pt x="6795" y="7390"/>
                  </a:lnTo>
                  <a:lnTo>
                    <a:pt x="3975" y="5781"/>
                  </a:lnTo>
                  <a:lnTo>
                    <a:pt x="3975" y="2577"/>
                  </a:lnTo>
                  <a:lnTo>
                    <a:pt x="6795" y="980"/>
                  </a:lnTo>
                  <a:close/>
                  <a:moveTo>
                    <a:pt x="3543" y="6516"/>
                  </a:moveTo>
                  <a:lnTo>
                    <a:pt x="6352" y="8112"/>
                  </a:lnTo>
                  <a:lnTo>
                    <a:pt x="6352" y="11317"/>
                  </a:lnTo>
                  <a:lnTo>
                    <a:pt x="3590" y="12925"/>
                  </a:lnTo>
                  <a:lnTo>
                    <a:pt x="770" y="11317"/>
                  </a:lnTo>
                  <a:lnTo>
                    <a:pt x="770" y="8112"/>
                  </a:lnTo>
                  <a:lnTo>
                    <a:pt x="3543" y="6516"/>
                  </a:lnTo>
                  <a:close/>
                  <a:moveTo>
                    <a:pt x="9953" y="6516"/>
                  </a:moveTo>
                  <a:lnTo>
                    <a:pt x="12762" y="8112"/>
                  </a:lnTo>
                  <a:lnTo>
                    <a:pt x="12762" y="11317"/>
                  </a:lnTo>
                  <a:lnTo>
                    <a:pt x="10000" y="12925"/>
                  </a:lnTo>
                  <a:lnTo>
                    <a:pt x="7179" y="11317"/>
                  </a:lnTo>
                  <a:lnTo>
                    <a:pt x="7179" y="8112"/>
                  </a:lnTo>
                  <a:lnTo>
                    <a:pt x="9953" y="6516"/>
                  </a:lnTo>
                  <a:close/>
                  <a:moveTo>
                    <a:pt x="6795" y="1"/>
                  </a:moveTo>
                  <a:lnTo>
                    <a:pt x="3205" y="2087"/>
                  </a:lnTo>
                  <a:lnTo>
                    <a:pt x="3205" y="5781"/>
                  </a:lnTo>
                  <a:lnTo>
                    <a:pt x="0" y="7623"/>
                  </a:lnTo>
                  <a:lnTo>
                    <a:pt x="0" y="11807"/>
                  </a:lnTo>
                  <a:lnTo>
                    <a:pt x="3590" y="13893"/>
                  </a:lnTo>
                  <a:lnTo>
                    <a:pt x="6795" y="12051"/>
                  </a:lnTo>
                  <a:lnTo>
                    <a:pt x="10000" y="13893"/>
                  </a:lnTo>
                  <a:lnTo>
                    <a:pt x="13589" y="11807"/>
                  </a:lnTo>
                  <a:lnTo>
                    <a:pt x="13589" y="7623"/>
                  </a:lnTo>
                  <a:lnTo>
                    <a:pt x="10384" y="5781"/>
                  </a:lnTo>
                  <a:lnTo>
                    <a:pt x="10384" y="2087"/>
                  </a:lnTo>
                  <a:lnTo>
                    <a:pt x="67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47;p56">
              <a:extLst>
                <a:ext uri="{FF2B5EF4-FFF2-40B4-BE49-F238E27FC236}">
                  <a16:creationId xmlns:a16="http://schemas.microsoft.com/office/drawing/2014/main" id="{6D40688E-420A-13CF-D589-F512072D234A}"/>
                </a:ext>
              </a:extLst>
            </p:cNvPr>
            <p:cNvSpPr/>
            <p:nvPr/>
          </p:nvSpPr>
          <p:spPr>
            <a:xfrm>
              <a:off x="4094325" y="3256175"/>
              <a:ext cx="20725" cy="31475"/>
            </a:xfrm>
            <a:custGeom>
              <a:avLst/>
              <a:gdLst/>
              <a:ahLst/>
              <a:cxnLst/>
              <a:rect l="l" t="t" r="r" b="b"/>
              <a:pathLst>
                <a:path w="829" h="1259" extrusionOk="0">
                  <a:moveTo>
                    <a:pt x="1" y="0"/>
                  </a:moveTo>
                  <a:lnTo>
                    <a:pt x="1" y="1259"/>
                  </a:lnTo>
                  <a:lnTo>
                    <a:pt x="828" y="1259"/>
                  </a:lnTo>
                  <a:lnTo>
                    <a:pt x="8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48;p56">
              <a:extLst>
                <a:ext uri="{FF2B5EF4-FFF2-40B4-BE49-F238E27FC236}">
                  <a16:creationId xmlns:a16="http://schemas.microsoft.com/office/drawing/2014/main" id="{036C9246-A224-ED4C-AE5B-0676188D39D7}"/>
                </a:ext>
              </a:extLst>
            </p:cNvPr>
            <p:cNvSpPr/>
            <p:nvPr/>
          </p:nvSpPr>
          <p:spPr>
            <a:xfrm>
              <a:off x="4014225" y="3393100"/>
              <a:ext cx="20700" cy="32950"/>
            </a:xfrm>
            <a:custGeom>
              <a:avLst/>
              <a:gdLst/>
              <a:ahLst/>
              <a:cxnLst/>
              <a:rect l="l" t="t" r="r" b="b"/>
              <a:pathLst>
                <a:path w="828" h="1318" extrusionOk="0">
                  <a:moveTo>
                    <a:pt x="0" y="1"/>
                  </a:moveTo>
                  <a:lnTo>
                    <a:pt x="0" y="1318"/>
                  </a:lnTo>
                  <a:lnTo>
                    <a:pt x="828" y="1318"/>
                  </a:lnTo>
                  <a:lnTo>
                    <a:pt x="8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49;p56">
              <a:extLst>
                <a:ext uri="{FF2B5EF4-FFF2-40B4-BE49-F238E27FC236}">
                  <a16:creationId xmlns:a16="http://schemas.microsoft.com/office/drawing/2014/main" id="{E6813DB0-FBCC-744C-D57F-7704ED5C128D}"/>
                </a:ext>
              </a:extLst>
            </p:cNvPr>
            <p:cNvSpPr/>
            <p:nvPr/>
          </p:nvSpPr>
          <p:spPr>
            <a:xfrm>
              <a:off x="4174450" y="3393100"/>
              <a:ext cx="20725" cy="32950"/>
            </a:xfrm>
            <a:custGeom>
              <a:avLst/>
              <a:gdLst/>
              <a:ahLst/>
              <a:cxnLst/>
              <a:rect l="l" t="t" r="r" b="b"/>
              <a:pathLst>
                <a:path w="829" h="1318" extrusionOk="0">
                  <a:moveTo>
                    <a:pt x="1" y="1"/>
                  </a:moveTo>
                  <a:lnTo>
                    <a:pt x="1" y="1318"/>
                  </a:lnTo>
                  <a:lnTo>
                    <a:pt x="828" y="1318"/>
                  </a:lnTo>
                  <a:lnTo>
                    <a:pt x="8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Question: Do you see the upside-down “U”s?</a:t>
            </a:r>
            <a:endParaRPr dirty="0">
              <a:latin typeface="Arial" panose="020B0604020202020204" pitchFamily="34" charset="0"/>
            </a:endParaRPr>
          </a:p>
        </p:txBody>
      </p:sp>
      <p:sp>
        <p:nvSpPr>
          <p:cNvPr id="479" name="Google Shape;479;p38"/>
          <p:cNvSpPr/>
          <p:nvPr/>
        </p:nvSpPr>
        <p:spPr>
          <a:xfrm>
            <a:off x="1651975" y="1529000"/>
            <a:ext cx="6011700" cy="3142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0" name="Google Shape;480;p38" descr="A close-up of a GPR profile."/>
          <p:cNvPicPr preferRelativeResize="0"/>
          <p:nvPr/>
        </p:nvPicPr>
        <p:blipFill rotWithShape="1">
          <a:blip r:embed="rId3">
            <a:alphaModFix/>
          </a:blip>
          <a:srcRect/>
          <a:stretch/>
        </p:blipFill>
        <p:spPr>
          <a:xfrm>
            <a:off x="2435191" y="1554667"/>
            <a:ext cx="5820076" cy="297741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6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Composition</a:t>
            </a:r>
            <a:endParaRPr dirty="0">
              <a:latin typeface="Arial" panose="020B0604020202020204" pitchFamily="34" charset="0"/>
            </a:endParaRPr>
          </a:p>
        </p:txBody>
      </p:sp>
      <p:sp>
        <p:nvSpPr>
          <p:cNvPr id="720" name="Google Shape;720;p66"/>
          <p:cNvSpPr txBox="1"/>
          <p:nvPr/>
        </p:nvSpPr>
        <p:spPr>
          <a:xfrm>
            <a:off x="6282175" y="2054588"/>
            <a:ext cx="3109200" cy="131725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dirty="0">
                <a:solidFill>
                  <a:schemeClr val="tx1"/>
                </a:solidFill>
                <a:latin typeface="Arial" panose="020B0604020202020204" pitchFamily="34" charset="0"/>
                <a:ea typeface="DM Sans"/>
                <a:cs typeface="Arial" panose="020B0604020202020204" pitchFamily="34" charset="0"/>
                <a:sym typeface="DM Sans"/>
              </a:rPr>
              <a:t>Boundary between:</a:t>
            </a:r>
            <a:endParaRPr sz="1600"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r>
              <a:rPr lang="en" sz="1600" dirty="0">
                <a:solidFill>
                  <a:schemeClr val="tx1"/>
                </a:solidFill>
                <a:latin typeface="Arial" panose="020B0604020202020204" pitchFamily="34" charset="0"/>
                <a:ea typeface="DM Sans"/>
                <a:cs typeface="Arial" panose="020B0604020202020204" pitchFamily="34" charset="0"/>
                <a:sym typeface="DM Sans"/>
              </a:rPr>
              <a:t>•sandstone and siltstone</a:t>
            </a:r>
            <a:endParaRPr sz="1600"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r>
              <a:rPr lang="en" sz="1600" dirty="0">
                <a:solidFill>
                  <a:schemeClr val="tx1"/>
                </a:solidFill>
                <a:latin typeface="Arial" panose="020B0604020202020204" pitchFamily="34" charset="0"/>
                <a:ea typeface="DM Sans"/>
                <a:cs typeface="Arial" panose="020B0604020202020204" pitchFamily="34" charset="0"/>
                <a:sym typeface="DM Sans"/>
              </a:rPr>
              <a:t>•rock layers or rock bodies</a:t>
            </a:r>
            <a:endParaRPr sz="1600"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accent4"/>
              </a:solidFill>
              <a:latin typeface="DM Sans"/>
              <a:ea typeface="DM Sans"/>
              <a:cs typeface="DM Sans"/>
              <a:sym typeface="DM Sans"/>
            </a:endParaRPr>
          </a:p>
        </p:txBody>
      </p:sp>
      <p:pic>
        <p:nvPicPr>
          <p:cNvPr id="721" name="Google Shape;721;p66"/>
          <p:cNvPicPr preferRelativeResize="0"/>
          <p:nvPr/>
        </p:nvPicPr>
        <p:blipFill>
          <a:blip r:embed="rId3">
            <a:alphaModFix/>
          </a:blip>
          <a:stretch>
            <a:fillRect/>
          </a:stretch>
        </p:blipFill>
        <p:spPr>
          <a:xfrm>
            <a:off x="361900" y="1072475"/>
            <a:ext cx="5920274" cy="3381726"/>
          </a:xfrm>
          <a:prstGeom prst="rect">
            <a:avLst/>
          </a:prstGeom>
          <a:noFill/>
          <a:ln>
            <a:noFill/>
          </a:ln>
        </p:spPr>
      </p:pic>
      <p:sp>
        <p:nvSpPr>
          <p:cNvPr id="2" name="Google Shape;1532;p110">
            <a:extLst>
              <a:ext uri="{FF2B5EF4-FFF2-40B4-BE49-F238E27FC236}">
                <a16:creationId xmlns:a16="http://schemas.microsoft.com/office/drawing/2014/main" id="{9AB471C2-A92E-F96A-4FB0-77481A513F47}"/>
              </a:ext>
            </a:extLst>
          </p:cNvPr>
          <p:cNvSpPr/>
          <p:nvPr/>
        </p:nvSpPr>
        <p:spPr>
          <a:xfrm>
            <a:off x="3210518" y="343124"/>
            <a:ext cx="328975" cy="346175"/>
          </a:xfrm>
          <a:custGeom>
            <a:avLst/>
            <a:gdLst/>
            <a:ahLst/>
            <a:cxnLst/>
            <a:rect l="l" t="t" r="r" b="b"/>
            <a:pathLst>
              <a:path w="13159" h="13847" extrusionOk="0">
                <a:moveTo>
                  <a:pt x="5152" y="782"/>
                </a:moveTo>
                <a:lnTo>
                  <a:pt x="5152" y="2577"/>
                </a:lnTo>
                <a:lnTo>
                  <a:pt x="3788" y="2577"/>
                </a:lnTo>
                <a:lnTo>
                  <a:pt x="3788" y="782"/>
                </a:lnTo>
                <a:close/>
                <a:moveTo>
                  <a:pt x="9475" y="782"/>
                </a:moveTo>
                <a:lnTo>
                  <a:pt x="9475" y="2577"/>
                </a:lnTo>
                <a:lnTo>
                  <a:pt x="8112" y="2577"/>
                </a:lnTo>
                <a:lnTo>
                  <a:pt x="8112" y="782"/>
                </a:lnTo>
                <a:close/>
                <a:moveTo>
                  <a:pt x="9475" y="3404"/>
                </a:moveTo>
                <a:lnTo>
                  <a:pt x="9475" y="4709"/>
                </a:lnTo>
                <a:lnTo>
                  <a:pt x="8112" y="4709"/>
                </a:lnTo>
                <a:lnTo>
                  <a:pt x="8112" y="3404"/>
                </a:lnTo>
                <a:close/>
                <a:moveTo>
                  <a:pt x="5152" y="3357"/>
                </a:moveTo>
                <a:lnTo>
                  <a:pt x="5152" y="5828"/>
                </a:lnTo>
                <a:lnTo>
                  <a:pt x="3788" y="5828"/>
                </a:lnTo>
                <a:lnTo>
                  <a:pt x="3788" y="3357"/>
                </a:lnTo>
                <a:close/>
                <a:moveTo>
                  <a:pt x="5152" y="6656"/>
                </a:moveTo>
                <a:lnTo>
                  <a:pt x="5152" y="7961"/>
                </a:lnTo>
                <a:cubicBezTo>
                  <a:pt x="5152" y="8357"/>
                  <a:pt x="4814" y="8648"/>
                  <a:pt x="4417" y="8648"/>
                </a:cubicBezTo>
                <a:cubicBezTo>
                  <a:pt x="4079" y="8602"/>
                  <a:pt x="3788" y="8310"/>
                  <a:pt x="3788" y="7961"/>
                </a:cubicBezTo>
                <a:lnTo>
                  <a:pt x="3788" y="6656"/>
                </a:lnTo>
                <a:close/>
                <a:moveTo>
                  <a:pt x="9475" y="5537"/>
                </a:moveTo>
                <a:lnTo>
                  <a:pt x="9475" y="7961"/>
                </a:lnTo>
                <a:cubicBezTo>
                  <a:pt x="9475" y="8332"/>
                  <a:pt x="9178" y="8653"/>
                  <a:pt x="8814" y="8653"/>
                </a:cubicBezTo>
                <a:cubicBezTo>
                  <a:pt x="8790" y="8653"/>
                  <a:pt x="8766" y="8651"/>
                  <a:pt x="8741" y="8648"/>
                </a:cubicBezTo>
                <a:cubicBezTo>
                  <a:pt x="8403" y="8648"/>
                  <a:pt x="8112" y="8357"/>
                  <a:pt x="8112" y="7961"/>
                </a:cubicBezTo>
                <a:lnTo>
                  <a:pt x="8112" y="5537"/>
                </a:lnTo>
                <a:close/>
                <a:moveTo>
                  <a:pt x="11608" y="3404"/>
                </a:moveTo>
                <a:lnTo>
                  <a:pt x="11608" y="10874"/>
                </a:lnTo>
                <a:lnTo>
                  <a:pt x="1609" y="10874"/>
                </a:lnTo>
                <a:lnTo>
                  <a:pt x="1609" y="3404"/>
                </a:lnTo>
                <a:lnTo>
                  <a:pt x="2961" y="3404"/>
                </a:lnTo>
                <a:lnTo>
                  <a:pt x="2961" y="7961"/>
                </a:lnTo>
                <a:cubicBezTo>
                  <a:pt x="2961" y="8763"/>
                  <a:pt x="3651" y="9478"/>
                  <a:pt x="4447" y="9478"/>
                </a:cubicBezTo>
                <a:cubicBezTo>
                  <a:pt x="4472" y="9478"/>
                  <a:pt x="4497" y="9477"/>
                  <a:pt x="4522" y="9476"/>
                </a:cubicBezTo>
                <a:cubicBezTo>
                  <a:pt x="5350" y="9418"/>
                  <a:pt x="5932" y="8788"/>
                  <a:pt x="5932" y="7961"/>
                </a:cubicBezTo>
                <a:lnTo>
                  <a:pt x="5932" y="3404"/>
                </a:lnTo>
                <a:lnTo>
                  <a:pt x="7284" y="3404"/>
                </a:lnTo>
                <a:lnTo>
                  <a:pt x="7284" y="7961"/>
                </a:lnTo>
                <a:cubicBezTo>
                  <a:pt x="7284" y="8763"/>
                  <a:pt x="7975" y="9478"/>
                  <a:pt x="8814" y="9478"/>
                </a:cubicBezTo>
                <a:cubicBezTo>
                  <a:pt x="8840" y="9478"/>
                  <a:pt x="8866" y="9477"/>
                  <a:pt x="8893" y="9476"/>
                </a:cubicBezTo>
                <a:cubicBezTo>
                  <a:pt x="9662" y="9418"/>
                  <a:pt x="10303" y="8788"/>
                  <a:pt x="10303" y="7961"/>
                </a:cubicBezTo>
                <a:lnTo>
                  <a:pt x="10303" y="3404"/>
                </a:lnTo>
                <a:close/>
                <a:moveTo>
                  <a:pt x="11608" y="11655"/>
                </a:moveTo>
                <a:lnTo>
                  <a:pt x="11608" y="13019"/>
                </a:lnTo>
                <a:lnTo>
                  <a:pt x="1609" y="13019"/>
                </a:lnTo>
                <a:lnTo>
                  <a:pt x="1609" y="11655"/>
                </a:lnTo>
                <a:close/>
                <a:moveTo>
                  <a:pt x="2961" y="1"/>
                </a:moveTo>
                <a:lnTo>
                  <a:pt x="2961" y="2577"/>
                </a:lnTo>
                <a:lnTo>
                  <a:pt x="0" y="2577"/>
                </a:lnTo>
                <a:lnTo>
                  <a:pt x="0" y="3357"/>
                </a:lnTo>
                <a:lnTo>
                  <a:pt x="781" y="3357"/>
                </a:lnTo>
                <a:lnTo>
                  <a:pt x="781" y="13846"/>
                </a:lnTo>
                <a:lnTo>
                  <a:pt x="12436" y="13846"/>
                </a:lnTo>
                <a:lnTo>
                  <a:pt x="12436" y="3357"/>
                </a:lnTo>
                <a:lnTo>
                  <a:pt x="13158" y="3357"/>
                </a:lnTo>
                <a:lnTo>
                  <a:pt x="13158" y="2577"/>
                </a:lnTo>
                <a:lnTo>
                  <a:pt x="10303" y="2577"/>
                </a:lnTo>
                <a:lnTo>
                  <a:pt x="10303" y="1"/>
                </a:lnTo>
                <a:lnTo>
                  <a:pt x="7284" y="1"/>
                </a:lnTo>
                <a:lnTo>
                  <a:pt x="7284" y="2577"/>
                </a:lnTo>
                <a:lnTo>
                  <a:pt x="5932" y="2577"/>
                </a:lnTo>
                <a:lnTo>
                  <a:pt x="59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6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Also Composition</a:t>
            </a:r>
            <a:endParaRPr dirty="0">
              <a:latin typeface="Arial" panose="020B0604020202020204" pitchFamily="34" charset="0"/>
            </a:endParaRPr>
          </a:p>
        </p:txBody>
      </p:sp>
      <p:sp>
        <p:nvSpPr>
          <p:cNvPr id="727" name="Google Shape;727;p67"/>
          <p:cNvSpPr txBox="1"/>
          <p:nvPr/>
        </p:nvSpPr>
        <p:spPr>
          <a:xfrm>
            <a:off x="720000" y="1170113"/>
            <a:ext cx="3109200" cy="103409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dirty="0">
                <a:solidFill>
                  <a:schemeClr val="tx1"/>
                </a:solidFill>
                <a:latin typeface="Arial" panose="020B0604020202020204" pitchFamily="34" charset="0"/>
                <a:ea typeface="DM Sans"/>
                <a:cs typeface="Arial" panose="020B0604020202020204" pitchFamily="34" charset="0"/>
                <a:sym typeface="DM Sans"/>
              </a:rPr>
              <a:t>GPR can detect subsurface faults!</a:t>
            </a:r>
            <a:endParaRPr sz="1600"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accent4"/>
              </a:solidFill>
              <a:latin typeface="DM Sans"/>
              <a:ea typeface="DM Sans"/>
              <a:cs typeface="DM Sans"/>
              <a:sym typeface="DM Sans"/>
            </a:endParaRPr>
          </a:p>
        </p:txBody>
      </p:sp>
      <p:pic>
        <p:nvPicPr>
          <p:cNvPr id="728" name="Google Shape;728;p67"/>
          <p:cNvPicPr preferRelativeResize="0"/>
          <p:nvPr/>
        </p:nvPicPr>
        <p:blipFill>
          <a:blip r:embed="rId3">
            <a:alphaModFix/>
          </a:blip>
          <a:stretch>
            <a:fillRect/>
          </a:stretch>
        </p:blipFill>
        <p:spPr>
          <a:xfrm>
            <a:off x="4335175" y="1017725"/>
            <a:ext cx="4308850" cy="3675201"/>
          </a:xfrm>
          <a:prstGeom prst="rect">
            <a:avLst/>
          </a:prstGeom>
          <a:noFill/>
          <a:ln>
            <a:noFill/>
          </a:ln>
        </p:spPr>
      </p:pic>
      <p:sp>
        <p:nvSpPr>
          <p:cNvPr id="2" name="Google Shape;1532;p110">
            <a:extLst>
              <a:ext uri="{FF2B5EF4-FFF2-40B4-BE49-F238E27FC236}">
                <a16:creationId xmlns:a16="http://schemas.microsoft.com/office/drawing/2014/main" id="{E2949EA4-0310-E6B9-130F-DE22D6B8DD34}"/>
              </a:ext>
            </a:extLst>
          </p:cNvPr>
          <p:cNvSpPr/>
          <p:nvPr/>
        </p:nvSpPr>
        <p:spPr>
          <a:xfrm>
            <a:off x="2825509" y="334044"/>
            <a:ext cx="328975" cy="346175"/>
          </a:xfrm>
          <a:custGeom>
            <a:avLst/>
            <a:gdLst/>
            <a:ahLst/>
            <a:cxnLst/>
            <a:rect l="l" t="t" r="r" b="b"/>
            <a:pathLst>
              <a:path w="13159" h="13847" extrusionOk="0">
                <a:moveTo>
                  <a:pt x="5152" y="782"/>
                </a:moveTo>
                <a:lnTo>
                  <a:pt x="5152" y="2577"/>
                </a:lnTo>
                <a:lnTo>
                  <a:pt x="3788" y="2577"/>
                </a:lnTo>
                <a:lnTo>
                  <a:pt x="3788" y="782"/>
                </a:lnTo>
                <a:close/>
                <a:moveTo>
                  <a:pt x="9475" y="782"/>
                </a:moveTo>
                <a:lnTo>
                  <a:pt x="9475" y="2577"/>
                </a:lnTo>
                <a:lnTo>
                  <a:pt x="8112" y="2577"/>
                </a:lnTo>
                <a:lnTo>
                  <a:pt x="8112" y="782"/>
                </a:lnTo>
                <a:close/>
                <a:moveTo>
                  <a:pt x="9475" y="3404"/>
                </a:moveTo>
                <a:lnTo>
                  <a:pt x="9475" y="4709"/>
                </a:lnTo>
                <a:lnTo>
                  <a:pt x="8112" y="4709"/>
                </a:lnTo>
                <a:lnTo>
                  <a:pt x="8112" y="3404"/>
                </a:lnTo>
                <a:close/>
                <a:moveTo>
                  <a:pt x="5152" y="3357"/>
                </a:moveTo>
                <a:lnTo>
                  <a:pt x="5152" y="5828"/>
                </a:lnTo>
                <a:lnTo>
                  <a:pt x="3788" y="5828"/>
                </a:lnTo>
                <a:lnTo>
                  <a:pt x="3788" y="3357"/>
                </a:lnTo>
                <a:close/>
                <a:moveTo>
                  <a:pt x="5152" y="6656"/>
                </a:moveTo>
                <a:lnTo>
                  <a:pt x="5152" y="7961"/>
                </a:lnTo>
                <a:cubicBezTo>
                  <a:pt x="5152" y="8357"/>
                  <a:pt x="4814" y="8648"/>
                  <a:pt x="4417" y="8648"/>
                </a:cubicBezTo>
                <a:cubicBezTo>
                  <a:pt x="4079" y="8602"/>
                  <a:pt x="3788" y="8310"/>
                  <a:pt x="3788" y="7961"/>
                </a:cubicBezTo>
                <a:lnTo>
                  <a:pt x="3788" y="6656"/>
                </a:lnTo>
                <a:close/>
                <a:moveTo>
                  <a:pt x="9475" y="5537"/>
                </a:moveTo>
                <a:lnTo>
                  <a:pt x="9475" y="7961"/>
                </a:lnTo>
                <a:cubicBezTo>
                  <a:pt x="9475" y="8332"/>
                  <a:pt x="9178" y="8653"/>
                  <a:pt x="8814" y="8653"/>
                </a:cubicBezTo>
                <a:cubicBezTo>
                  <a:pt x="8790" y="8653"/>
                  <a:pt x="8766" y="8651"/>
                  <a:pt x="8741" y="8648"/>
                </a:cubicBezTo>
                <a:cubicBezTo>
                  <a:pt x="8403" y="8648"/>
                  <a:pt x="8112" y="8357"/>
                  <a:pt x="8112" y="7961"/>
                </a:cubicBezTo>
                <a:lnTo>
                  <a:pt x="8112" y="5537"/>
                </a:lnTo>
                <a:close/>
                <a:moveTo>
                  <a:pt x="11608" y="3404"/>
                </a:moveTo>
                <a:lnTo>
                  <a:pt x="11608" y="10874"/>
                </a:lnTo>
                <a:lnTo>
                  <a:pt x="1609" y="10874"/>
                </a:lnTo>
                <a:lnTo>
                  <a:pt x="1609" y="3404"/>
                </a:lnTo>
                <a:lnTo>
                  <a:pt x="2961" y="3404"/>
                </a:lnTo>
                <a:lnTo>
                  <a:pt x="2961" y="7961"/>
                </a:lnTo>
                <a:cubicBezTo>
                  <a:pt x="2961" y="8763"/>
                  <a:pt x="3651" y="9478"/>
                  <a:pt x="4447" y="9478"/>
                </a:cubicBezTo>
                <a:cubicBezTo>
                  <a:pt x="4472" y="9478"/>
                  <a:pt x="4497" y="9477"/>
                  <a:pt x="4522" y="9476"/>
                </a:cubicBezTo>
                <a:cubicBezTo>
                  <a:pt x="5350" y="9418"/>
                  <a:pt x="5932" y="8788"/>
                  <a:pt x="5932" y="7961"/>
                </a:cubicBezTo>
                <a:lnTo>
                  <a:pt x="5932" y="3404"/>
                </a:lnTo>
                <a:lnTo>
                  <a:pt x="7284" y="3404"/>
                </a:lnTo>
                <a:lnTo>
                  <a:pt x="7284" y="7961"/>
                </a:lnTo>
                <a:cubicBezTo>
                  <a:pt x="7284" y="8763"/>
                  <a:pt x="7975" y="9478"/>
                  <a:pt x="8814" y="9478"/>
                </a:cubicBezTo>
                <a:cubicBezTo>
                  <a:pt x="8840" y="9478"/>
                  <a:pt x="8866" y="9477"/>
                  <a:pt x="8893" y="9476"/>
                </a:cubicBezTo>
                <a:cubicBezTo>
                  <a:pt x="9662" y="9418"/>
                  <a:pt x="10303" y="8788"/>
                  <a:pt x="10303" y="7961"/>
                </a:cubicBezTo>
                <a:lnTo>
                  <a:pt x="10303" y="3404"/>
                </a:lnTo>
                <a:close/>
                <a:moveTo>
                  <a:pt x="11608" y="11655"/>
                </a:moveTo>
                <a:lnTo>
                  <a:pt x="11608" y="13019"/>
                </a:lnTo>
                <a:lnTo>
                  <a:pt x="1609" y="13019"/>
                </a:lnTo>
                <a:lnTo>
                  <a:pt x="1609" y="11655"/>
                </a:lnTo>
                <a:close/>
                <a:moveTo>
                  <a:pt x="2961" y="1"/>
                </a:moveTo>
                <a:lnTo>
                  <a:pt x="2961" y="2577"/>
                </a:lnTo>
                <a:lnTo>
                  <a:pt x="0" y="2577"/>
                </a:lnTo>
                <a:lnTo>
                  <a:pt x="0" y="3357"/>
                </a:lnTo>
                <a:lnTo>
                  <a:pt x="781" y="3357"/>
                </a:lnTo>
                <a:lnTo>
                  <a:pt x="781" y="13846"/>
                </a:lnTo>
                <a:lnTo>
                  <a:pt x="12436" y="13846"/>
                </a:lnTo>
                <a:lnTo>
                  <a:pt x="12436" y="3357"/>
                </a:lnTo>
                <a:lnTo>
                  <a:pt x="13158" y="3357"/>
                </a:lnTo>
                <a:lnTo>
                  <a:pt x="13158" y="2577"/>
                </a:lnTo>
                <a:lnTo>
                  <a:pt x="10303" y="2577"/>
                </a:lnTo>
                <a:lnTo>
                  <a:pt x="10303" y="1"/>
                </a:lnTo>
                <a:lnTo>
                  <a:pt x="7284" y="1"/>
                </a:lnTo>
                <a:lnTo>
                  <a:pt x="7284" y="2577"/>
                </a:lnTo>
                <a:lnTo>
                  <a:pt x="5932" y="2577"/>
                </a:lnTo>
                <a:lnTo>
                  <a:pt x="59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6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rPr>
              <a:t>Clay Content</a:t>
            </a:r>
            <a:endParaRPr dirty="0">
              <a:latin typeface="Arial" panose="020B0604020202020204" pitchFamily="34" charset="0"/>
            </a:endParaRPr>
          </a:p>
        </p:txBody>
      </p:sp>
      <p:sp>
        <p:nvSpPr>
          <p:cNvPr id="734" name="Google Shape;734;p68"/>
          <p:cNvSpPr txBox="1"/>
          <p:nvPr/>
        </p:nvSpPr>
        <p:spPr>
          <a:xfrm>
            <a:off x="256638" y="1010063"/>
            <a:ext cx="3026400" cy="188356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dirty="0">
                <a:solidFill>
                  <a:schemeClr val="tx1"/>
                </a:solidFill>
                <a:latin typeface="Arial" panose="020B0604020202020204" pitchFamily="34" charset="0"/>
                <a:ea typeface="DM Sans"/>
                <a:cs typeface="Arial" panose="020B0604020202020204" pitchFamily="34" charset="0"/>
                <a:sym typeface="DM Sans"/>
              </a:rPr>
              <a:t>Boundary between:</a:t>
            </a:r>
            <a:endParaRPr sz="1600"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r>
              <a:rPr lang="en" sz="1600" dirty="0">
                <a:solidFill>
                  <a:schemeClr val="tx1"/>
                </a:solidFill>
                <a:latin typeface="Arial" panose="020B0604020202020204" pitchFamily="34" charset="0"/>
                <a:ea typeface="DM Sans"/>
                <a:cs typeface="Arial" panose="020B0604020202020204" pitchFamily="34" charset="0"/>
                <a:sym typeface="DM Sans"/>
              </a:rPr>
              <a:t>sand/silt with little clay and clay-rich sediments</a:t>
            </a:r>
            <a:endParaRPr sz="1600"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accent4"/>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accent4"/>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accent4"/>
              </a:solidFill>
              <a:latin typeface="Arial" panose="020B0604020202020204" pitchFamily="34" charset="0"/>
              <a:ea typeface="DM Sans"/>
              <a:cs typeface="Arial" panose="020B0604020202020204" pitchFamily="34" charset="0"/>
              <a:sym typeface="DM Sans"/>
            </a:endParaRPr>
          </a:p>
        </p:txBody>
      </p:sp>
      <p:pic>
        <p:nvPicPr>
          <p:cNvPr id="735" name="Google Shape;735;p68"/>
          <p:cNvPicPr preferRelativeResize="0"/>
          <p:nvPr/>
        </p:nvPicPr>
        <p:blipFill>
          <a:blip r:embed="rId3">
            <a:alphaModFix/>
          </a:blip>
          <a:stretch>
            <a:fillRect/>
          </a:stretch>
        </p:blipFill>
        <p:spPr>
          <a:xfrm>
            <a:off x="4415150" y="445025"/>
            <a:ext cx="4180493" cy="2234875"/>
          </a:xfrm>
          <a:prstGeom prst="rect">
            <a:avLst/>
          </a:prstGeom>
          <a:noFill/>
          <a:ln>
            <a:noFill/>
          </a:ln>
        </p:spPr>
      </p:pic>
      <p:pic>
        <p:nvPicPr>
          <p:cNvPr id="736" name="Google Shape;736;p68"/>
          <p:cNvPicPr preferRelativeResize="0"/>
          <p:nvPr/>
        </p:nvPicPr>
        <p:blipFill>
          <a:blip r:embed="rId4">
            <a:alphaModFix/>
          </a:blip>
          <a:stretch>
            <a:fillRect/>
          </a:stretch>
        </p:blipFill>
        <p:spPr>
          <a:xfrm>
            <a:off x="3101325" y="2763000"/>
            <a:ext cx="6092675" cy="1914875"/>
          </a:xfrm>
          <a:prstGeom prst="rect">
            <a:avLst/>
          </a:prstGeom>
          <a:noFill/>
          <a:ln>
            <a:noFill/>
          </a:ln>
        </p:spPr>
      </p:pic>
      <p:sp>
        <p:nvSpPr>
          <p:cNvPr id="737" name="Google Shape;737;p68"/>
          <p:cNvSpPr txBox="1"/>
          <p:nvPr/>
        </p:nvSpPr>
        <p:spPr>
          <a:xfrm>
            <a:off x="256638" y="2188308"/>
            <a:ext cx="3026400" cy="227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chemeClr val="tx1"/>
                </a:solidFill>
                <a:latin typeface="Arial" panose="020B0604020202020204" pitchFamily="34" charset="0"/>
                <a:ea typeface="DM Sans"/>
                <a:cs typeface="Arial" panose="020B0604020202020204" pitchFamily="34" charset="0"/>
                <a:sym typeface="DM Sans"/>
              </a:rPr>
              <a:t>We can’t tell just from the GPR data what the layer is made of.</a:t>
            </a:r>
            <a:endParaRPr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r>
              <a:rPr lang="en" dirty="0">
                <a:solidFill>
                  <a:schemeClr val="tx1"/>
                </a:solidFill>
                <a:latin typeface="Arial" panose="020B0604020202020204" pitchFamily="34" charset="0"/>
                <a:ea typeface="DM Sans"/>
                <a:cs typeface="Arial" panose="020B0604020202020204" pitchFamily="34" charset="0"/>
                <a:sym typeface="DM Sans"/>
              </a:rPr>
              <a:t>To confirm that it is clay, we’d have to dig or have other information.</a:t>
            </a:r>
            <a:endParaRPr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accent4"/>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accent4"/>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accent4"/>
              </a:solidFill>
              <a:latin typeface="Arial" panose="020B0604020202020204" pitchFamily="34" charset="0"/>
              <a:ea typeface="DM Sans"/>
              <a:cs typeface="Arial" panose="020B0604020202020204" pitchFamily="34" charset="0"/>
              <a:sym typeface="DM Sans"/>
            </a:endParaRPr>
          </a:p>
        </p:txBody>
      </p:sp>
      <p:grpSp>
        <p:nvGrpSpPr>
          <p:cNvPr id="2" name="Google Shape;1460;p110">
            <a:extLst>
              <a:ext uri="{FF2B5EF4-FFF2-40B4-BE49-F238E27FC236}">
                <a16:creationId xmlns:a16="http://schemas.microsoft.com/office/drawing/2014/main" id="{756DD15F-1767-11DE-2226-C51972DED24C}"/>
              </a:ext>
            </a:extLst>
          </p:cNvPr>
          <p:cNvGrpSpPr/>
          <p:nvPr/>
        </p:nvGrpSpPr>
        <p:grpSpPr>
          <a:xfrm>
            <a:off x="262425" y="333857"/>
            <a:ext cx="351850" cy="346550"/>
            <a:chOff x="4666275" y="3765825"/>
            <a:chExt cx="351850" cy="346550"/>
          </a:xfrm>
        </p:grpSpPr>
        <p:sp>
          <p:nvSpPr>
            <p:cNvPr id="3" name="Google Shape;1461;p110">
              <a:extLst>
                <a:ext uri="{FF2B5EF4-FFF2-40B4-BE49-F238E27FC236}">
                  <a16:creationId xmlns:a16="http://schemas.microsoft.com/office/drawing/2014/main" id="{C691A1B6-EB08-E39E-11BE-40915B156B65}"/>
                </a:ext>
              </a:extLst>
            </p:cNvPr>
            <p:cNvSpPr/>
            <p:nvPr/>
          </p:nvSpPr>
          <p:spPr>
            <a:xfrm>
              <a:off x="4846025" y="3915225"/>
              <a:ext cx="20425" cy="20700"/>
            </a:xfrm>
            <a:custGeom>
              <a:avLst/>
              <a:gdLst/>
              <a:ahLst/>
              <a:cxnLst/>
              <a:rect l="l" t="t" r="r" b="b"/>
              <a:pathLst>
                <a:path w="817" h="828" extrusionOk="0">
                  <a:moveTo>
                    <a:pt x="1" y="0"/>
                  </a:moveTo>
                  <a:lnTo>
                    <a:pt x="1" y="828"/>
                  </a:lnTo>
                  <a:lnTo>
                    <a:pt x="817" y="828"/>
                  </a:lnTo>
                  <a:lnTo>
                    <a:pt x="8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62;p110">
              <a:extLst>
                <a:ext uri="{FF2B5EF4-FFF2-40B4-BE49-F238E27FC236}">
                  <a16:creationId xmlns:a16="http://schemas.microsoft.com/office/drawing/2014/main" id="{983C687E-DED7-9D10-BE9F-B5E40DA752E2}"/>
                </a:ext>
              </a:extLst>
            </p:cNvPr>
            <p:cNvSpPr/>
            <p:nvPr/>
          </p:nvSpPr>
          <p:spPr>
            <a:xfrm>
              <a:off x="4666275" y="3765825"/>
              <a:ext cx="351850" cy="346550"/>
            </a:xfrm>
            <a:custGeom>
              <a:avLst/>
              <a:gdLst/>
              <a:ahLst/>
              <a:cxnLst/>
              <a:rect l="l" t="t" r="r" b="b"/>
              <a:pathLst>
                <a:path w="14074" h="13862" extrusionOk="0">
                  <a:moveTo>
                    <a:pt x="12435" y="825"/>
                  </a:moveTo>
                  <a:cubicBezTo>
                    <a:pt x="12820" y="825"/>
                    <a:pt x="13158" y="1175"/>
                    <a:pt x="13158" y="1559"/>
                  </a:cubicBezTo>
                  <a:cubicBezTo>
                    <a:pt x="13158" y="1990"/>
                    <a:pt x="12820" y="2340"/>
                    <a:pt x="12435" y="2340"/>
                  </a:cubicBezTo>
                  <a:cubicBezTo>
                    <a:pt x="11992" y="2340"/>
                    <a:pt x="11654" y="1990"/>
                    <a:pt x="11654" y="1559"/>
                  </a:cubicBezTo>
                  <a:cubicBezTo>
                    <a:pt x="11654" y="1175"/>
                    <a:pt x="11992" y="825"/>
                    <a:pt x="12435" y="825"/>
                  </a:cubicBezTo>
                  <a:close/>
                  <a:moveTo>
                    <a:pt x="1702" y="5638"/>
                  </a:moveTo>
                  <a:cubicBezTo>
                    <a:pt x="2133" y="5638"/>
                    <a:pt x="2471" y="5976"/>
                    <a:pt x="2471" y="6361"/>
                  </a:cubicBezTo>
                  <a:cubicBezTo>
                    <a:pt x="2471" y="6804"/>
                    <a:pt x="2133" y="7142"/>
                    <a:pt x="1702" y="7142"/>
                  </a:cubicBezTo>
                  <a:cubicBezTo>
                    <a:pt x="1305" y="7142"/>
                    <a:pt x="968" y="6804"/>
                    <a:pt x="968" y="6361"/>
                  </a:cubicBezTo>
                  <a:cubicBezTo>
                    <a:pt x="968" y="5976"/>
                    <a:pt x="1305" y="5638"/>
                    <a:pt x="1702" y="5638"/>
                  </a:cubicBezTo>
                  <a:close/>
                  <a:moveTo>
                    <a:pt x="7622" y="4566"/>
                  </a:moveTo>
                  <a:cubicBezTo>
                    <a:pt x="8589" y="4566"/>
                    <a:pt x="9417" y="5393"/>
                    <a:pt x="9417" y="6361"/>
                  </a:cubicBezTo>
                  <a:cubicBezTo>
                    <a:pt x="9417" y="7386"/>
                    <a:pt x="8589" y="8214"/>
                    <a:pt x="7622" y="8214"/>
                  </a:cubicBezTo>
                  <a:cubicBezTo>
                    <a:pt x="6608" y="8214"/>
                    <a:pt x="5781" y="7386"/>
                    <a:pt x="5781" y="6361"/>
                  </a:cubicBezTo>
                  <a:cubicBezTo>
                    <a:pt x="5781" y="5393"/>
                    <a:pt x="6608" y="4566"/>
                    <a:pt x="7622" y="4566"/>
                  </a:cubicBezTo>
                  <a:close/>
                  <a:moveTo>
                    <a:pt x="7622" y="11512"/>
                  </a:moveTo>
                  <a:cubicBezTo>
                    <a:pt x="8007" y="11512"/>
                    <a:pt x="8356" y="11850"/>
                    <a:pt x="8356" y="12293"/>
                  </a:cubicBezTo>
                  <a:cubicBezTo>
                    <a:pt x="8356" y="12677"/>
                    <a:pt x="8007" y="13015"/>
                    <a:pt x="7622" y="13015"/>
                  </a:cubicBezTo>
                  <a:cubicBezTo>
                    <a:pt x="7191" y="13015"/>
                    <a:pt x="6841" y="12677"/>
                    <a:pt x="6841" y="12293"/>
                  </a:cubicBezTo>
                  <a:cubicBezTo>
                    <a:pt x="6841" y="11850"/>
                    <a:pt x="7191" y="11512"/>
                    <a:pt x="7622" y="11512"/>
                  </a:cubicBezTo>
                  <a:close/>
                  <a:moveTo>
                    <a:pt x="12410" y="0"/>
                  </a:moveTo>
                  <a:cubicBezTo>
                    <a:pt x="12353" y="0"/>
                    <a:pt x="12296" y="3"/>
                    <a:pt x="12237" y="9"/>
                  </a:cubicBezTo>
                  <a:cubicBezTo>
                    <a:pt x="11503" y="102"/>
                    <a:pt x="10978" y="639"/>
                    <a:pt x="10874" y="1361"/>
                  </a:cubicBezTo>
                  <a:cubicBezTo>
                    <a:pt x="10827" y="1699"/>
                    <a:pt x="10874" y="2049"/>
                    <a:pt x="11072" y="2340"/>
                  </a:cubicBezTo>
                  <a:lnTo>
                    <a:pt x="9172" y="4275"/>
                  </a:lnTo>
                  <a:cubicBezTo>
                    <a:pt x="8741" y="3937"/>
                    <a:pt x="8205" y="3739"/>
                    <a:pt x="7622" y="3739"/>
                  </a:cubicBezTo>
                  <a:cubicBezTo>
                    <a:pt x="6259" y="3739"/>
                    <a:pt x="5198" y="4717"/>
                    <a:pt x="5000" y="5976"/>
                  </a:cubicBezTo>
                  <a:lnTo>
                    <a:pt x="3205" y="5976"/>
                  </a:lnTo>
                  <a:cubicBezTo>
                    <a:pt x="3028" y="5331"/>
                    <a:pt x="2434" y="4835"/>
                    <a:pt x="1720" y="4835"/>
                  </a:cubicBezTo>
                  <a:cubicBezTo>
                    <a:pt x="1634" y="4835"/>
                    <a:pt x="1546" y="4842"/>
                    <a:pt x="1457" y="4857"/>
                  </a:cubicBezTo>
                  <a:cubicBezTo>
                    <a:pt x="781" y="4962"/>
                    <a:pt x="245" y="5487"/>
                    <a:pt x="140" y="6174"/>
                  </a:cubicBezTo>
                  <a:cubicBezTo>
                    <a:pt x="0" y="7142"/>
                    <a:pt x="781" y="7969"/>
                    <a:pt x="1702" y="7969"/>
                  </a:cubicBezTo>
                  <a:cubicBezTo>
                    <a:pt x="2424" y="7969"/>
                    <a:pt x="3054" y="7480"/>
                    <a:pt x="3205" y="6804"/>
                  </a:cubicBezTo>
                  <a:lnTo>
                    <a:pt x="5000" y="6804"/>
                  </a:lnTo>
                  <a:cubicBezTo>
                    <a:pt x="5151" y="7922"/>
                    <a:pt x="6072" y="8843"/>
                    <a:pt x="7191" y="8983"/>
                  </a:cubicBezTo>
                  <a:lnTo>
                    <a:pt x="7191" y="10789"/>
                  </a:lnTo>
                  <a:cubicBezTo>
                    <a:pt x="6457" y="10976"/>
                    <a:pt x="5921" y="11710"/>
                    <a:pt x="6072" y="12537"/>
                  </a:cubicBezTo>
                  <a:cubicBezTo>
                    <a:pt x="6165" y="13213"/>
                    <a:pt x="6701" y="13749"/>
                    <a:pt x="7377" y="13843"/>
                  </a:cubicBezTo>
                  <a:cubicBezTo>
                    <a:pt x="7460" y="13855"/>
                    <a:pt x="7541" y="13862"/>
                    <a:pt x="7621" y="13862"/>
                  </a:cubicBezTo>
                  <a:cubicBezTo>
                    <a:pt x="8488" y="13862"/>
                    <a:pt x="9172" y="13136"/>
                    <a:pt x="9172" y="12293"/>
                  </a:cubicBezTo>
                  <a:cubicBezTo>
                    <a:pt x="9172" y="11559"/>
                    <a:pt x="8694" y="10976"/>
                    <a:pt x="8007" y="10789"/>
                  </a:cubicBezTo>
                  <a:lnTo>
                    <a:pt x="8007" y="8983"/>
                  </a:lnTo>
                  <a:cubicBezTo>
                    <a:pt x="9277" y="8796"/>
                    <a:pt x="10244" y="7724"/>
                    <a:pt x="10244" y="6419"/>
                  </a:cubicBezTo>
                  <a:cubicBezTo>
                    <a:pt x="10244" y="5836"/>
                    <a:pt x="10046" y="5254"/>
                    <a:pt x="9755" y="4811"/>
                  </a:cubicBezTo>
                  <a:lnTo>
                    <a:pt x="11654" y="2923"/>
                  </a:lnTo>
                  <a:cubicBezTo>
                    <a:pt x="11877" y="3065"/>
                    <a:pt x="12127" y="3126"/>
                    <a:pt x="12383" y="3126"/>
                  </a:cubicBezTo>
                  <a:cubicBezTo>
                    <a:pt x="12462" y="3126"/>
                    <a:pt x="12542" y="3120"/>
                    <a:pt x="12622" y="3109"/>
                  </a:cubicBezTo>
                  <a:cubicBezTo>
                    <a:pt x="13356" y="3016"/>
                    <a:pt x="13892" y="2480"/>
                    <a:pt x="13985" y="1757"/>
                  </a:cubicBezTo>
                  <a:cubicBezTo>
                    <a:pt x="14073" y="791"/>
                    <a:pt x="13343" y="0"/>
                    <a:pt x="12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69"/>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Determining Depth</a:t>
            </a:r>
            <a:endParaRPr dirty="0"/>
          </a:p>
        </p:txBody>
      </p:sp>
      <p:sp>
        <p:nvSpPr>
          <p:cNvPr id="743" name="Google Shape;743;p69"/>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How deep are the features causing the reflections?</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7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Two-Way Travel Time</a:t>
            </a:r>
            <a:endParaRPr dirty="0">
              <a:latin typeface="Arial" panose="020B0604020202020204" pitchFamily="34" charset="0"/>
            </a:endParaRPr>
          </a:p>
        </p:txBody>
      </p:sp>
      <p:sp>
        <p:nvSpPr>
          <p:cNvPr id="757" name="Google Shape;757;p71"/>
          <p:cNvSpPr txBox="1"/>
          <p:nvPr/>
        </p:nvSpPr>
        <p:spPr>
          <a:xfrm>
            <a:off x="720000" y="1017725"/>
            <a:ext cx="7704000" cy="131725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dirty="0">
                <a:solidFill>
                  <a:schemeClr val="tx1"/>
                </a:solidFill>
                <a:latin typeface="Arial" panose="020B0604020202020204" pitchFamily="34" charset="0"/>
                <a:ea typeface="DM Sans"/>
                <a:cs typeface="Arial" panose="020B0604020202020204" pitchFamily="34" charset="0"/>
                <a:sym typeface="DM Sans"/>
              </a:rPr>
              <a:t>If we know the ground velocity, we can convert TWTT to depth. And we can estimate the electric permittivity of ground material and compare it to the values for different kinds of materials.</a:t>
            </a:r>
            <a:endParaRPr sz="1600"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accent4"/>
              </a:solidFill>
              <a:latin typeface="Arial" panose="020B0604020202020204" pitchFamily="34" charset="0"/>
              <a:ea typeface="DM Sans"/>
              <a:cs typeface="Arial" panose="020B0604020202020204" pitchFamily="34" charset="0"/>
              <a:sym typeface="DM Sans"/>
            </a:endParaRPr>
          </a:p>
        </p:txBody>
      </p:sp>
      <p:pic>
        <p:nvPicPr>
          <p:cNvPr id="758" name="Google Shape;758;p71" descr="A bar graph comparing the ranges in velocity in m per ns and relative permittivity of different geologic materials, with dry materials being fast and wet materials being slow."/>
          <p:cNvPicPr preferRelativeResize="0"/>
          <p:nvPr/>
        </p:nvPicPr>
        <p:blipFill>
          <a:blip r:embed="rId3">
            <a:alphaModFix/>
          </a:blip>
          <a:stretch>
            <a:fillRect/>
          </a:stretch>
        </p:blipFill>
        <p:spPr>
          <a:xfrm>
            <a:off x="806813" y="2041574"/>
            <a:ext cx="7530374" cy="2415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7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Two-Way Travel Time</a:t>
            </a:r>
            <a:endParaRPr dirty="0">
              <a:latin typeface="Arial" panose="020B0604020202020204" pitchFamily="34" charset="0"/>
            </a:endParaRPr>
          </a:p>
        </p:txBody>
      </p:sp>
      <p:sp>
        <p:nvSpPr>
          <p:cNvPr id="764" name="Google Shape;764;p72"/>
          <p:cNvSpPr txBox="1"/>
          <p:nvPr/>
        </p:nvSpPr>
        <p:spPr>
          <a:xfrm>
            <a:off x="385154" y="975234"/>
            <a:ext cx="8758846" cy="160040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dirty="0">
                <a:solidFill>
                  <a:schemeClr val="tx1"/>
                </a:solidFill>
                <a:latin typeface="Arial" panose="020B0604020202020204" pitchFamily="34" charset="0"/>
                <a:ea typeface="DM Sans"/>
                <a:cs typeface="Arial" panose="020B0604020202020204" pitchFamily="34" charset="0"/>
                <a:sym typeface="DM Sans"/>
              </a:rPr>
              <a:t>In this example, some buried object at about 8.8 meters along the profile produces a diffraction hyperbola with a peak at 31 ns TWTT.</a:t>
            </a:r>
            <a:endParaRPr sz="1600"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accent4"/>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accent4"/>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accent4"/>
              </a:solidFill>
              <a:latin typeface="Arial" panose="020B0604020202020204" pitchFamily="34" charset="0"/>
              <a:ea typeface="DM Sans"/>
              <a:cs typeface="Arial" panose="020B0604020202020204" pitchFamily="34" charset="0"/>
              <a:sym typeface="DM Sans"/>
            </a:endParaRPr>
          </a:p>
        </p:txBody>
      </p:sp>
      <p:pic>
        <p:nvPicPr>
          <p:cNvPr id="765" name="Google Shape;765;p72" descr="A GPR profile with one prominent reflection between 8 and 10 meters."/>
          <p:cNvPicPr preferRelativeResize="0"/>
          <p:nvPr/>
        </p:nvPicPr>
        <p:blipFill>
          <a:blip r:embed="rId3">
            <a:alphaModFix/>
          </a:blip>
          <a:stretch>
            <a:fillRect/>
          </a:stretch>
        </p:blipFill>
        <p:spPr>
          <a:xfrm>
            <a:off x="3000850" y="2207919"/>
            <a:ext cx="6143150" cy="2353570"/>
          </a:xfrm>
          <a:prstGeom prst="rect">
            <a:avLst/>
          </a:prstGeom>
          <a:noFill/>
          <a:ln>
            <a:noFill/>
          </a:ln>
        </p:spPr>
      </p:pic>
      <p:sp>
        <p:nvSpPr>
          <p:cNvPr id="766" name="Google Shape;766;p72" descr="A marker highlighting the hyperbola."/>
          <p:cNvSpPr/>
          <p:nvPr/>
        </p:nvSpPr>
        <p:spPr>
          <a:xfrm rot="-2455475">
            <a:off x="7272107" y="3569607"/>
            <a:ext cx="593987" cy="560827"/>
          </a:xfrm>
          <a:prstGeom prst="arc">
            <a:avLst>
              <a:gd name="adj1" fmla="val 16007367"/>
              <a:gd name="adj2" fmla="val 255904"/>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yne"/>
              <a:ea typeface="Syne"/>
              <a:cs typeface="Syne"/>
              <a:sym typeface="Syne"/>
            </a:endParaRPr>
          </a:p>
        </p:txBody>
      </p:sp>
      <p:cxnSp>
        <p:nvCxnSpPr>
          <p:cNvPr id="767" name="Google Shape;767;p72" descr="An arrow from the diffraction to 31 nanoseconds on the y-axis."/>
          <p:cNvCxnSpPr>
            <a:cxnSpLocks/>
          </p:cNvCxnSpPr>
          <p:nvPr/>
        </p:nvCxnSpPr>
        <p:spPr>
          <a:xfrm flipH="1">
            <a:off x="3794234" y="3560442"/>
            <a:ext cx="3829366" cy="2573"/>
          </a:xfrm>
          <a:prstGeom prst="straightConnector1">
            <a:avLst/>
          </a:prstGeom>
          <a:noFill/>
          <a:ln w="9525" cap="flat" cmpd="sng">
            <a:solidFill>
              <a:srgbClr val="FF9900"/>
            </a:solidFill>
            <a:prstDash val="solid"/>
            <a:round/>
            <a:headEnd type="none" w="med" len="med"/>
            <a:tailEnd type="triangle" w="med" len="med"/>
          </a:ln>
        </p:spPr>
      </p:cxnSp>
      <p:cxnSp>
        <p:nvCxnSpPr>
          <p:cNvPr id="768" name="Google Shape;768;p72" descr="An arrow from the diffraction to about 8.8 meters distance on the x-axis."/>
          <p:cNvCxnSpPr/>
          <p:nvPr/>
        </p:nvCxnSpPr>
        <p:spPr>
          <a:xfrm>
            <a:off x="7584865" y="3560442"/>
            <a:ext cx="0" cy="567900"/>
          </a:xfrm>
          <a:prstGeom prst="straightConnector1">
            <a:avLst/>
          </a:prstGeom>
          <a:noFill/>
          <a:ln w="9525" cap="flat" cmpd="sng">
            <a:solidFill>
              <a:srgbClr val="FF9900"/>
            </a:solidFill>
            <a:prstDash val="solid"/>
            <a:round/>
            <a:headEnd type="none" w="med" len="med"/>
            <a:tailEnd type="triangl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7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Two-Way Travel Time</a:t>
            </a:r>
            <a:endParaRPr dirty="0">
              <a:latin typeface="Arial" panose="020B0604020202020204" pitchFamily="34" charset="0"/>
            </a:endParaRPr>
          </a:p>
        </p:txBody>
      </p:sp>
      <p:sp>
        <p:nvSpPr>
          <p:cNvPr id="764" name="Google Shape;764;p72"/>
          <p:cNvSpPr txBox="1"/>
          <p:nvPr/>
        </p:nvSpPr>
        <p:spPr>
          <a:xfrm>
            <a:off x="628648" y="2907180"/>
            <a:ext cx="3109200" cy="1710181"/>
          </a:xfrm>
          <a:prstGeom prst="rect">
            <a:avLst/>
          </a:prstGeom>
          <a:noFill/>
          <a:ln>
            <a:noFill/>
          </a:ln>
        </p:spPr>
        <p:txBody>
          <a:bodyPr spcFirstLastPara="1" wrap="square" lIns="91425" tIns="91425" rIns="91425" bIns="91425" anchor="t" anchorCtr="0">
            <a:spAutoFit/>
          </a:bodyPr>
          <a:lstStyle/>
          <a:p>
            <a:pPr rtl="0" fontAlgn="base">
              <a:spcBef>
                <a:spcPts val="1001"/>
              </a:spcBef>
              <a:spcAft>
                <a:spcPts val="0"/>
              </a:spcAft>
            </a:pPr>
            <a:r>
              <a:rPr lang="en-US" sz="1800" b="0" i="0" u="none" strike="noStrike" dirty="0">
                <a:solidFill>
                  <a:schemeClr val="tx1"/>
                </a:solidFill>
                <a:effectLst/>
                <a:latin typeface="Arial" panose="020B0604020202020204" pitchFamily="34" charset="0"/>
                <a:cs typeface="Arial" panose="020B0604020202020204" pitchFamily="34" charset="0"/>
              </a:rPr>
              <a:t>an object at 0.78 m depth with a wave velocity of 0.05 m/ns</a:t>
            </a:r>
            <a:endParaRPr sz="1600"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tx1"/>
              </a:solidFill>
              <a:latin typeface="Arial" panose="020B0604020202020204" pitchFamily="34" charset="0"/>
              <a:ea typeface="DM Sans"/>
              <a:cs typeface="Arial" panose="020B0604020202020204" pitchFamily="34" charset="0"/>
              <a:sym typeface="DM Sans"/>
            </a:endParaRPr>
          </a:p>
        </p:txBody>
      </p:sp>
      <p:sp>
        <p:nvSpPr>
          <p:cNvPr id="769" name="Google Shape;769;p72"/>
          <p:cNvSpPr txBox="1"/>
          <p:nvPr/>
        </p:nvSpPr>
        <p:spPr>
          <a:xfrm>
            <a:off x="362690" y="971266"/>
            <a:ext cx="3109200" cy="188356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dirty="0">
                <a:solidFill>
                  <a:schemeClr val="tx1"/>
                </a:solidFill>
                <a:latin typeface="Arial" panose="020B0604020202020204" pitchFamily="34" charset="0"/>
                <a:ea typeface="DM Sans"/>
                <a:cs typeface="Arial" panose="020B0604020202020204" pitchFamily="34" charset="0"/>
                <a:sym typeface="DM Sans"/>
              </a:rPr>
              <a:t>But if we don’t know the velocity, the same travel time could be caused by:</a:t>
            </a:r>
            <a:endParaRPr sz="1600"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accent4"/>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accent4"/>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accent4"/>
              </a:solidFill>
              <a:latin typeface="Arial" panose="020B0604020202020204" pitchFamily="34" charset="0"/>
              <a:ea typeface="DM Sans"/>
              <a:cs typeface="Arial" panose="020B0604020202020204" pitchFamily="34" charset="0"/>
              <a:sym typeface="DM Sans"/>
            </a:endParaRPr>
          </a:p>
        </p:txBody>
      </p:sp>
      <p:graphicFrame>
        <p:nvGraphicFramePr>
          <p:cNvPr id="770" name="Google Shape;770;p72"/>
          <p:cNvGraphicFramePr/>
          <p:nvPr>
            <p:extLst>
              <p:ext uri="{D42A27DB-BD31-4B8C-83A1-F6EECF244321}">
                <p14:modId xmlns:p14="http://schemas.microsoft.com/office/powerpoint/2010/main" val="2365852901"/>
              </p:ext>
            </p:extLst>
          </p:nvPr>
        </p:nvGraphicFramePr>
        <p:xfrm>
          <a:off x="3279227" y="926275"/>
          <a:ext cx="5814408" cy="1711396"/>
        </p:xfrm>
        <a:graphic>
          <a:graphicData uri="http://schemas.openxmlformats.org/drawingml/2006/table">
            <a:tbl>
              <a:tblPr>
                <a:noFill/>
                <a:tableStyleId>{19FCE7C0-8D1F-42CC-8F13-F9CF49DC5A45}</a:tableStyleId>
              </a:tblPr>
              <a:tblGrid>
                <a:gridCol w="1938136">
                  <a:extLst>
                    <a:ext uri="{9D8B030D-6E8A-4147-A177-3AD203B41FA5}">
                      <a16:colId xmlns:a16="http://schemas.microsoft.com/office/drawing/2014/main" val="20000"/>
                    </a:ext>
                  </a:extLst>
                </a:gridCol>
                <a:gridCol w="1938136">
                  <a:extLst>
                    <a:ext uri="{9D8B030D-6E8A-4147-A177-3AD203B41FA5}">
                      <a16:colId xmlns:a16="http://schemas.microsoft.com/office/drawing/2014/main" val="20001"/>
                    </a:ext>
                  </a:extLst>
                </a:gridCol>
                <a:gridCol w="1938136">
                  <a:extLst>
                    <a:ext uri="{9D8B030D-6E8A-4147-A177-3AD203B41FA5}">
                      <a16:colId xmlns:a16="http://schemas.microsoft.com/office/drawing/2014/main" val="20002"/>
                    </a:ext>
                  </a:extLst>
                </a:gridCol>
              </a:tblGrid>
              <a:tr h="522421">
                <a:tc>
                  <a:txBody>
                    <a:bodyPr/>
                    <a:lstStyle/>
                    <a:p>
                      <a:pPr marL="0" lvl="0" indent="0" algn="ctr" rtl="0">
                        <a:lnSpc>
                          <a:spcPct val="115000"/>
                        </a:lnSpc>
                        <a:spcBef>
                          <a:spcPts val="0"/>
                        </a:spcBef>
                        <a:spcAft>
                          <a:spcPts val="0"/>
                        </a:spcAft>
                        <a:buNone/>
                      </a:pPr>
                      <a:r>
                        <a:rPr lang="en" sz="1200" b="1">
                          <a:latin typeface="Arial" panose="020B0604020202020204" pitchFamily="34" charset="0"/>
                          <a:cs typeface="Arial" panose="020B0604020202020204" pitchFamily="34" charset="0"/>
                        </a:rPr>
                        <a:t>Measured TWTT (ns)</a:t>
                      </a:r>
                      <a:endParaRPr sz="1200" b="1">
                        <a:latin typeface="Arial" panose="020B0604020202020204" pitchFamily="34" charset="0"/>
                        <a:cs typeface="Arial" panose="020B0604020202020204" pitchFamily="34" charset="0"/>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i="1" dirty="0">
                          <a:latin typeface="Arial" panose="020B0604020202020204" pitchFamily="34" charset="0"/>
                          <a:cs typeface="Arial" panose="020B0604020202020204" pitchFamily="34" charset="0"/>
                        </a:rPr>
                        <a:t>If</a:t>
                      </a:r>
                      <a:r>
                        <a:rPr lang="en" sz="1200" b="1" dirty="0">
                          <a:latin typeface="Arial" panose="020B0604020202020204" pitchFamily="34" charset="0"/>
                          <a:cs typeface="Arial" panose="020B0604020202020204" pitchFamily="34" charset="0"/>
                        </a:rPr>
                        <a:t> the velocity were (m/ns)</a:t>
                      </a:r>
                      <a:endParaRPr sz="1200" b="1" dirty="0">
                        <a:latin typeface="Arial" panose="020B0604020202020204" pitchFamily="34" charset="0"/>
                        <a:cs typeface="Arial" panose="020B0604020202020204" pitchFamily="34" charset="0"/>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b="1" i="1">
                          <a:latin typeface="Arial" panose="020B0604020202020204" pitchFamily="34" charset="0"/>
                          <a:cs typeface="Arial" panose="020B0604020202020204" pitchFamily="34" charset="0"/>
                        </a:rPr>
                        <a:t>Then</a:t>
                      </a:r>
                      <a:r>
                        <a:rPr lang="en" sz="1200" b="1">
                          <a:latin typeface="Arial" panose="020B0604020202020204" pitchFamily="34" charset="0"/>
                          <a:cs typeface="Arial" panose="020B0604020202020204" pitchFamily="34" charset="0"/>
                        </a:rPr>
                        <a:t> the depth would be (m)</a:t>
                      </a:r>
                      <a:endParaRPr sz="1200" b="1">
                        <a:latin typeface="Arial" panose="020B0604020202020204" pitchFamily="34" charset="0"/>
                        <a:cs typeface="Arial" panose="020B0604020202020204" pitchFamily="34" charset="0"/>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0"/>
                  </a:ext>
                </a:extLst>
              </a:tr>
              <a:tr h="334809">
                <a:tc rowSpan="3">
                  <a:txBody>
                    <a:bodyPr/>
                    <a:lstStyle/>
                    <a:p>
                      <a:pPr marL="0" lvl="0" indent="0" algn="ctr" rtl="0">
                        <a:lnSpc>
                          <a:spcPct val="115000"/>
                        </a:lnSpc>
                        <a:spcBef>
                          <a:spcPts val="0"/>
                        </a:spcBef>
                        <a:spcAft>
                          <a:spcPts val="0"/>
                        </a:spcAft>
                        <a:buNone/>
                      </a:pPr>
                      <a:r>
                        <a:rPr lang="en" sz="1200" dirty="0">
                          <a:solidFill>
                            <a:schemeClr val="tx1"/>
                          </a:solidFill>
                          <a:latin typeface="Arial" panose="020B0604020202020204" pitchFamily="34" charset="0"/>
                          <a:ea typeface="Century Gothic"/>
                          <a:cs typeface="Arial" panose="020B0604020202020204" pitchFamily="34" charset="0"/>
                          <a:sym typeface="Century Gothic"/>
                        </a:rPr>
                        <a:t>31</a:t>
                      </a:r>
                      <a:endParaRPr sz="1200" dirty="0">
                        <a:solidFill>
                          <a:schemeClr val="tx1"/>
                        </a:solidFill>
                        <a:latin typeface="Arial" panose="020B0604020202020204" pitchFamily="34" charset="0"/>
                        <a:ea typeface="Century Gothic"/>
                        <a:cs typeface="Arial" panose="020B0604020202020204" pitchFamily="34" charset="0"/>
                        <a:sym typeface="Century Gothic"/>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chemeClr val="tx1"/>
                          </a:solidFill>
                          <a:latin typeface="Arial" panose="020B0604020202020204" pitchFamily="34" charset="0"/>
                          <a:ea typeface="Century Gothic"/>
                          <a:cs typeface="Arial" panose="020B0604020202020204" pitchFamily="34" charset="0"/>
                          <a:sym typeface="Century Gothic"/>
                        </a:rPr>
                        <a:t>0.05</a:t>
                      </a:r>
                      <a:endParaRPr sz="1200">
                        <a:solidFill>
                          <a:schemeClr val="tx1"/>
                        </a:solidFill>
                        <a:latin typeface="Arial" panose="020B0604020202020204" pitchFamily="34" charset="0"/>
                        <a:ea typeface="Century Gothic"/>
                        <a:cs typeface="Arial" panose="020B0604020202020204" pitchFamily="34" charset="0"/>
                        <a:sym typeface="Century Gothic"/>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chemeClr val="tx1"/>
                          </a:solidFill>
                          <a:latin typeface="Arial" panose="020B0604020202020204" pitchFamily="34" charset="0"/>
                          <a:ea typeface="Century Gothic"/>
                          <a:cs typeface="Arial" panose="020B0604020202020204" pitchFamily="34" charset="0"/>
                          <a:sym typeface="Century Gothic"/>
                        </a:rPr>
                        <a:t>0.78</a:t>
                      </a:r>
                      <a:endParaRPr sz="1200">
                        <a:solidFill>
                          <a:schemeClr val="tx1"/>
                        </a:solidFill>
                        <a:latin typeface="Arial" panose="020B0604020202020204" pitchFamily="34" charset="0"/>
                        <a:ea typeface="Century Gothic"/>
                        <a:cs typeface="Arial" panose="020B0604020202020204" pitchFamily="34" charset="0"/>
                        <a:sym typeface="Century Gothic"/>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1"/>
                  </a:ext>
                </a:extLst>
              </a:tr>
              <a:tr h="334809">
                <a:tc vMerge="1">
                  <a:txBody>
                    <a:bodyPr/>
                    <a:lstStyle/>
                    <a:p>
                      <a:endParaRPr lang="en-US"/>
                    </a:p>
                  </a:txBody>
                  <a:tcPr/>
                </a:tc>
                <a:tc>
                  <a:txBody>
                    <a:bodyPr/>
                    <a:lstStyle/>
                    <a:p>
                      <a:pPr marL="0" lvl="0" indent="0" algn="ctr" rtl="0">
                        <a:lnSpc>
                          <a:spcPct val="115000"/>
                        </a:lnSpc>
                        <a:spcBef>
                          <a:spcPts val="0"/>
                        </a:spcBef>
                        <a:spcAft>
                          <a:spcPts val="0"/>
                        </a:spcAft>
                        <a:buNone/>
                      </a:pPr>
                      <a:r>
                        <a:rPr lang="en" sz="1200">
                          <a:solidFill>
                            <a:schemeClr val="tx1"/>
                          </a:solidFill>
                          <a:latin typeface="Arial" panose="020B0604020202020204" pitchFamily="34" charset="0"/>
                          <a:ea typeface="Century Gothic"/>
                          <a:cs typeface="Arial" panose="020B0604020202020204" pitchFamily="34" charset="0"/>
                          <a:sym typeface="Century Gothic"/>
                        </a:rPr>
                        <a:t>0.1</a:t>
                      </a:r>
                      <a:endParaRPr sz="1200">
                        <a:solidFill>
                          <a:schemeClr val="tx1"/>
                        </a:solidFill>
                        <a:latin typeface="Arial" panose="020B0604020202020204" pitchFamily="34" charset="0"/>
                        <a:ea typeface="Century Gothic"/>
                        <a:cs typeface="Arial" panose="020B0604020202020204" pitchFamily="34" charset="0"/>
                        <a:sym typeface="Century Gothic"/>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a:solidFill>
                            <a:schemeClr val="tx1"/>
                          </a:solidFill>
                          <a:latin typeface="Arial" panose="020B0604020202020204" pitchFamily="34" charset="0"/>
                          <a:ea typeface="Century Gothic"/>
                          <a:cs typeface="Arial" panose="020B0604020202020204" pitchFamily="34" charset="0"/>
                          <a:sym typeface="Century Gothic"/>
                        </a:rPr>
                        <a:t>1.55</a:t>
                      </a:r>
                      <a:endParaRPr sz="1200">
                        <a:solidFill>
                          <a:schemeClr val="tx1"/>
                        </a:solidFill>
                        <a:latin typeface="Arial" panose="020B0604020202020204" pitchFamily="34" charset="0"/>
                        <a:ea typeface="Century Gothic"/>
                        <a:cs typeface="Arial" panose="020B0604020202020204" pitchFamily="34" charset="0"/>
                        <a:sym typeface="Century Gothic"/>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2"/>
                  </a:ext>
                </a:extLst>
              </a:tr>
              <a:tr h="334809">
                <a:tc vMerge="1">
                  <a:txBody>
                    <a:bodyPr/>
                    <a:lstStyle/>
                    <a:p>
                      <a:endParaRPr lang="en-US"/>
                    </a:p>
                  </a:txBody>
                  <a:tcPr/>
                </a:tc>
                <a:tc>
                  <a:txBody>
                    <a:bodyPr/>
                    <a:lstStyle/>
                    <a:p>
                      <a:pPr marL="0" lvl="0" indent="0" algn="ctr" rtl="0">
                        <a:lnSpc>
                          <a:spcPct val="115000"/>
                        </a:lnSpc>
                        <a:spcBef>
                          <a:spcPts val="0"/>
                        </a:spcBef>
                        <a:spcAft>
                          <a:spcPts val="0"/>
                        </a:spcAft>
                        <a:buNone/>
                      </a:pPr>
                      <a:r>
                        <a:rPr lang="en" sz="1200">
                          <a:solidFill>
                            <a:schemeClr val="tx1"/>
                          </a:solidFill>
                          <a:latin typeface="Arial" panose="020B0604020202020204" pitchFamily="34" charset="0"/>
                          <a:ea typeface="Century Gothic"/>
                          <a:cs typeface="Arial" panose="020B0604020202020204" pitchFamily="34" charset="0"/>
                          <a:sym typeface="Century Gothic"/>
                        </a:rPr>
                        <a:t>0.15</a:t>
                      </a:r>
                      <a:endParaRPr sz="1200">
                        <a:solidFill>
                          <a:schemeClr val="tx1"/>
                        </a:solidFill>
                        <a:latin typeface="Arial" panose="020B0604020202020204" pitchFamily="34" charset="0"/>
                        <a:ea typeface="Century Gothic"/>
                        <a:cs typeface="Arial" panose="020B0604020202020204" pitchFamily="34" charset="0"/>
                        <a:sym typeface="Century Gothic"/>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200" dirty="0">
                          <a:solidFill>
                            <a:schemeClr val="tx1"/>
                          </a:solidFill>
                          <a:latin typeface="Arial" panose="020B0604020202020204" pitchFamily="34" charset="0"/>
                          <a:ea typeface="Century Gothic"/>
                          <a:cs typeface="Arial" panose="020B0604020202020204" pitchFamily="34" charset="0"/>
                          <a:sym typeface="Century Gothic"/>
                        </a:rPr>
                        <a:t>2.33</a:t>
                      </a:r>
                      <a:endParaRPr sz="1200" dirty="0">
                        <a:solidFill>
                          <a:schemeClr val="tx1"/>
                        </a:solidFill>
                        <a:latin typeface="Arial" panose="020B0604020202020204" pitchFamily="34" charset="0"/>
                        <a:ea typeface="Century Gothic"/>
                        <a:cs typeface="Arial" panose="020B0604020202020204" pitchFamily="34" charset="0"/>
                        <a:sym typeface="Century Gothic"/>
                      </a:endParaRPr>
                    </a:p>
                  </a:txBody>
                  <a:tcPr marL="91425" marR="91425" marT="91425" marB="91425">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 name="Google Shape;764;p72">
            <a:extLst>
              <a:ext uri="{FF2B5EF4-FFF2-40B4-BE49-F238E27FC236}">
                <a16:creationId xmlns:a16="http://schemas.microsoft.com/office/drawing/2014/main" id="{8BF39950-4C4A-620A-30FD-3FBABC547F20}"/>
              </a:ext>
            </a:extLst>
          </p:cNvPr>
          <p:cNvSpPr txBox="1"/>
          <p:nvPr/>
        </p:nvSpPr>
        <p:spPr>
          <a:xfrm>
            <a:off x="5868607" y="2907179"/>
            <a:ext cx="3109200" cy="1710181"/>
          </a:xfrm>
          <a:prstGeom prst="rect">
            <a:avLst/>
          </a:prstGeom>
          <a:noFill/>
          <a:ln>
            <a:noFill/>
          </a:ln>
        </p:spPr>
        <p:txBody>
          <a:bodyPr spcFirstLastPara="1" wrap="square" lIns="91425" tIns="91425" rIns="91425" bIns="91425" anchor="t" anchorCtr="0">
            <a:spAutoFit/>
          </a:bodyPr>
          <a:lstStyle/>
          <a:p>
            <a:pPr rtl="0" fontAlgn="base">
              <a:spcBef>
                <a:spcPts val="1001"/>
              </a:spcBef>
              <a:spcAft>
                <a:spcPts val="0"/>
              </a:spcAft>
            </a:pPr>
            <a:r>
              <a:rPr lang="en-US" sz="1800" b="0" i="0" u="none" strike="noStrike" dirty="0">
                <a:solidFill>
                  <a:schemeClr val="tx1"/>
                </a:solidFill>
                <a:effectLst/>
                <a:latin typeface="Arial" panose="020B0604020202020204" pitchFamily="34" charset="0"/>
                <a:cs typeface="Arial" panose="020B0604020202020204" pitchFamily="34" charset="0"/>
              </a:rPr>
              <a:t>an object at 2.33 m depth with a wave velocity of 0.15 m/ns</a:t>
            </a:r>
            <a:endParaRPr sz="1600"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tx1"/>
              </a:solidFill>
              <a:latin typeface="Arial" panose="020B0604020202020204" pitchFamily="34" charset="0"/>
              <a:ea typeface="DM Sans"/>
              <a:cs typeface="Arial" panose="020B0604020202020204" pitchFamily="34" charset="0"/>
              <a:sym typeface="DM Sans"/>
            </a:endParaRPr>
          </a:p>
        </p:txBody>
      </p:sp>
      <p:sp>
        <p:nvSpPr>
          <p:cNvPr id="3" name="Google Shape;9617;p124">
            <a:extLst>
              <a:ext uri="{FF2B5EF4-FFF2-40B4-BE49-F238E27FC236}">
                <a16:creationId xmlns:a16="http://schemas.microsoft.com/office/drawing/2014/main" id="{DCDED1D4-091D-96D4-A673-8B720174CA46}"/>
              </a:ext>
            </a:extLst>
          </p:cNvPr>
          <p:cNvSpPr/>
          <p:nvPr/>
        </p:nvSpPr>
        <p:spPr>
          <a:xfrm>
            <a:off x="1729038" y="3859841"/>
            <a:ext cx="376503" cy="373442"/>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tx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4" name="Google Shape;1508;p110">
            <a:extLst>
              <a:ext uri="{FF2B5EF4-FFF2-40B4-BE49-F238E27FC236}">
                <a16:creationId xmlns:a16="http://schemas.microsoft.com/office/drawing/2014/main" id="{DFAD6198-7515-2257-8225-D54C023AC72E}"/>
              </a:ext>
            </a:extLst>
          </p:cNvPr>
          <p:cNvGrpSpPr/>
          <p:nvPr/>
        </p:nvGrpSpPr>
        <p:grpSpPr>
          <a:xfrm>
            <a:off x="6948951" y="3792958"/>
            <a:ext cx="511608" cy="507207"/>
            <a:chOff x="1679875" y="3202550"/>
            <a:chExt cx="345850" cy="347325"/>
          </a:xfrm>
        </p:grpSpPr>
        <p:sp>
          <p:nvSpPr>
            <p:cNvPr id="5" name="Google Shape;1509;p110">
              <a:extLst>
                <a:ext uri="{FF2B5EF4-FFF2-40B4-BE49-F238E27FC236}">
                  <a16:creationId xmlns:a16="http://schemas.microsoft.com/office/drawing/2014/main" id="{386412A9-45E7-18D0-37B9-856E910CDD73}"/>
                </a:ext>
              </a:extLst>
            </p:cNvPr>
            <p:cNvSpPr/>
            <p:nvPr/>
          </p:nvSpPr>
          <p:spPr>
            <a:xfrm>
              <a:off x="1679875" y="3202550"/>
              <a:ext cx="345850" cy="347325"/>
            </a:xfrm>
            <a:custGeom>
              <a:avLst/>
              <a:gdLst/>
              <a:ahLst/>
              <a:cxnLst/>
              <a:rect l="l" t="t" r="r" b="b"/>
              <a:pathLst>
                <a:path w="13834" h="13893" extrusionOk="0">
                  <a:moveTo>
                    <a:pt x="8834" y="828"/>
                  </a:moveTo>
                  <a:cubicBezTo>
                    <a:pt x="11165" y="828"/>
                    <a:pt x="13065" y="2728"/>
                    <a:pt x="13065" y="5059"/>
                  </a:cubicBezTo>
                  <a:cubicBezTo>
                    <a:pt x="13065" y="7390"/>
                    <a:pt x="11165" y="9278"/>
                    <a:pt x="8834" y="9278"/>
                  </a:cubicBezTo>
                  <a:cubicBezTo>
                    <a:pt x="6503" y="9278"/>
                    <a:pt x="4615" y="7390"/>
                    <a:pt x="4615" y="5059"/>
                  </a:cubicBezTo>
                  <a:cubicBezTo>
                    <a:pt x="4615" y="2728"/>
                    <a:pt x="6503" y="828"/>
                    <a:pt x="8834" y="828"/>
                  </a:cubicBezTo>
                  <a:close/>
                  <a:moveTo>
                    <a:pt x="4907" y="8206"/>
                  </a:moveTo>
                  <a:cubicBezTo>
                    <a:pt x="5093" y="8497"/>
                    <a:pt x="5385" y="8742"/>
                    <a:pt x="5676" y="8986"/>
                  </a:cubicBezTo>
                  <a:lnTo>
                    <a:pt x="3159" y="11515"/>
                  </a:lnTo>
                  <a:lnTo>
                    <a:pt x="2378" y="10734"/>
                  </a:lnTo>
                  <a:lnTo>
                    <a:pt x="4907" y="8206"/>
                  </a:lnTo>
                  <a:close/>
                  <a:moveTo>
                    <a:pt x="1795" y="11317"/>
                  </a:moveTo>
                  <a:lnTo>
                    <a:pt x="2576" y="12098"/>
                  </a:lnTo>
                  <a:lnTo>
                    <a:pt x="1947" y="12727"/>
                  </a:lnTo>
                  <a:lnTo>
                    <a:pt x="1166" y="11947"/>
                  </a:lnTo>
                  <a:lnTo>
                    <a:pt x="1795" y="11317"/>
                  </a:lnTo>
                  <a:close/>
                  <a:moveTo>
                    <a:pt x="8834" y="1"/>
                  </a:moveTo>
                  <a:cubicBezTo>
                    <a:pt x="6026" y="1"/>
                    <a:pt x="3788" y="2285"/>
                    <a:pt x="3788" y="5059"/>
                  </a:cubicBezTo>
                  <a:cubicBezTo>
                    <a:pt x="3788" y="5980"/>
                    <a:pt x="4033" y="6807"/>
                    <a:pt x="4417" y="7530"/>
                  </a:cubicBezTo>
                  <a:lnTo>
                    <a:pt x="0" y="11947"/>
                  </a:lnTo>
                  <a:lnTo>
                    <a:pt x="1947" y="13893"/>
                  </a:lnTo>
                  <a:lnTo>
                    <a:pt x="6364" y="9476"/>
                  </a:lnTo>
                  <a:cubicBezTo>
                    <a:pt x="7086" y="9860"/>
                    <a:pt x="7914" y="10105"/>
                    <a:pt x="8834" y="10105"/>
                  </a:cubicBezTo>
                  <a:cubicBezTo>
                    <a:pt x="11608" y="10105"/>
                    <a:pt x="13834" y="7821"/>
                    <a:pt x="13834" y="5059"/>
                  </a:cubicBezTo>
                  <a:cubicBezTo>
                    <a:pt x="13834" y="2285"/>
                    <a:pt x="11608" y="1"/>
                    <a:pt x="8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0;p110">
              <a:extLst>
                <a:ext uri="{FF2B5EF4-FFF2-40B4-BE49-F238E27FC236}">
                  <a16:creationId xmlns:a16="http://schemas.microsoft.com/office/drawing/2014/main" id="{1FF7A5F5-338B-EFA2-E6EA-6C31B14A632D}"/>
                </a:ext>
              </a:extLst>
            </p:cNvPr>
            <p:cNvSpPr/>
            <p:nvPr/>
          </p:nvSpPr>
          <p:spPr>
            <a:xfrm>
              <a:off x="1834000" y="3264625"/>
              <a:ext cx="132300" cy="128500"/>
            </a:xfrm>
            <a:custGeom>
              <a:avLst/>
              <a:gdLst/>
              <a:ahLst/>
              <a:cxnLst/>
              <a:rect l="l" t="t" r="r" b="b"/>
              <a:pathLst>
                <a:path w="5292" h="5140" extrusionOk="0">
                  <a:moveTo>
                    <a:pt x="921" y="828"/>
                  </a:moveTo>
                  <a:cubicBezTo>
                    <a:pt x="1119" y="874"/>
                    <a:pt x="1504" y="1061"/>
                    <a:pt x="2040" y="1457"/>
                  </a:cubicBezTo>
                  <a:cubicBezTo>
                    <a:pt x="1947" y="1504"/>
                    <a:pt x="1842" y="1597"/>
                    <a:pt x="1749" y="1702"/>
                  </a:cubicBezTo>
                  <a:lnTo>
                    <a:pt x="1504" y="1935"/>
                  </a:lnTo>
                  <a:cubicBezTo>
                    <a:pt x="1411" y="1795"/>
                    <a:pt x="1317" y="1644"/>
                    <a:pt x="1213" y="1504"/>
                  </a:cubicBezTo>
                  <a:cubicBezTo>
                    <a:pt x="1026" y="1166"/>
                    <a:pt x="921" y="968"/>
                    <a:pt x="921" y="828"/>
                  </a:cubicBezTo>
                  <a:close/>
                  <a:moveTo>
                    <a:pt x="4371" y="828"/>
                  </a:moveTo>
                  <a:cubicBezTo>
                    <a:pt x="4371" y="968"/>
                    <a:pt x="4324" y="1166"/>
                    <a:pt x="4079" y="1504"/>
                  </a:cubicBezTo>
                  <a:cubicBezTo>
                    <a:pt x="4033" y="1644"/>
                    <a:pt x="3940" y="1795"/>
                    <a:pt x="3788" y="1935"/>
                  </a:cubicBezTo>
                  <a:cubicBezTo>
                    <a:pt x="3741" y="1842"/>
                    <a:pt x="3648" y="1795"/>
                    <a:pt x="3543" y="1702"/>
                  </a:cubicBezTo>
                  <a:cubicBezTo>
                    <a:pt x="3450" y="1597"/>
                    <a:pt x="3357" y="1504"/>
                    <a:pt x="3299" y="1457"/>
                  </a:cubicBezTo>
                  <a:cubicBezTo>
                    <a:pt x="3788" y="1061"/>
                    <a:pt x="4173" y="874"/>
                    <a:pt x="4371" y="828"/>
                  </a:cubicBezTo>
                  <a:close/>
                  <a:moveTo>
                    <a:pt x="2669" y="1935"/>
                  </a:moveTo>
                  <a:cubicBezTo>
                    <a:pt x="2774" y="2040"/>
                    <a:pt x="2867" y="2133"/>
                    <a:pt x="2961" y="2285"/>
                  </a:cubicBezTo>
                  <a:cubicBezTo>
                    <a:pt x="3066" y="2378"/>
                    <a:pt x="3205" y="2471"/>
                    <a:pt x="3299" y="2576"/>
                  </a:cubicBezTo>
                  <a:cubicBezTo>
                    <a:pt x="3205" y="2669"/>
                    <a:pt x="3066" y="2809"/>
                    <a:pt x="2961" y="2914"/>
                  </a:cubicBezTo>
                  <a:cubicBezTo>
                    <a:pt x="2867" y="3007"/>
                    <a:pt x="2774" y="3100"/>
                    <a:pt x="2669" y="3205"/>
                  </a:cubicBezTo>
                  <a:cubicBezTo>
                    <a:pt x="2529" y="3100"/>
                    <a:pt x="2425" y="3007"/>
                    <a:pt x="2331" y="2914"/>
                  </a:cubicBezTo>
                  <a:cubicBezTo>
                    <a:pt x="2238" y="2809"/>
                    <a:pt x="2133" y="2669"/>
                    <a:pt x="2040" y="2576"/>
                  </a:cubicBezTo>
                  <a:lnTo>
                    <a:pt x="2331" y="2285"/>
                  </a:lnTo>
                  <a:cubicBezTo>
                    <a:pt x="2425" y="2133"/>
                    <a:pt x="2529" y="2040"/>
                    <a:pt x="2669" y="1935"/>
                  </a:cubicBezTo>
                  <a:close/>
                  <a:moveTo>
                    <a:pt x="1504" y="3205"/>
                  </a:moveTo>
                  <a:cubicBezTo>
                    <a:pt x="1609" y="3298"/>
                    <a:pt x="1655" y="3392"/>
                    <a:pt x="1749" y="3497"/>
                  </a:cubicBezTo>
                  <a:cubicBezTo>
                    <a:pt x="1842" y="3543"/>
                    <a:pt x="1947" y="3636"/>
                    <a:pt x="2040" y="3741"/>
                  </a:cubicBezTo>
                  <a:cubicBezTo>
                    <a:pt x="1504" y="4079"/>
                    <a:pt x="1119" y="4266"/>
                    <a:pt x="921" y="4324"/>
                  </a:cubicBezTo>
                  <a:cubicBezTo>
                    <a:pt x="921" y="4219"/>
                    <a:pt x="1026" y="3974"/>
                    <a:pt x="1213" y="3636"/>
                  </a:cubicBezTo>
                  <a:cubicBezTo>
                    <a:pt x="1317" y="3497"/>
                    <a:pt x="1411" y="3345"/>
                    <a:pt x="1504" y="3205"/>
                  </a:cubicBezTo>
                  <a:close/>
                  <a:moveTo>
                    <a:pt x="3788" y="3205"/>
                  </a:moveTo>
                  <a:cubicBezTo>
                    <a:pt x="3940" y="3345"/>
                    <a:pt x="4033" y="3497"/>
                    <a:pt x="4079" y="3636"/>
                  </a:cubicBezTo>
                  <a:cubicBezTo>
                    <a:pt x="4324" y="3974"/>
                    <a:pt x="4371" y="4219"/>
                    <a:pt x="4371" y="4324"/>
                  </a:cubicBezTo>
                  <a:cubicBezTo>
                    <a:pt x="4173" y="4266"/>
                    <a:pt x="3788" y="4079"/>
                    <a:pt x="3299" y="3741"/>
                  </a:cubicBezTo>
                  <a:cubicBezTo>
                    <a:pt x="3357" y="3636"/>
                    <a:pt x="3450" y="3543"/>
                    <a:pt x="3543" y="3497"/>
                  </a:cubicBezTo>
                  <a:cubicBezTo>
                    <a:pt x="3648" y="3392"/>
                    <a:pt x="3741" y="3298"/>
                    <a:pt x="3788" y="3205"/>
                  </a:cubicBezTo>
                  <a:close/>
                  <a:moveTo>
                    <a:pt x="828" y="0"/>
                  </a:moveTo>
                  <a:cubicBezTo>
                    <a:pt x="583" y="0"/>
                    <a:pt x="385" y="140"/>
                    <a:pt x="292" y="245"/>
                  </a:cubicBezTo>
                  <a:cubicBezTo>
                    <a:pt x="0" y="536"/>
                    <a:pt x="47" y="1061"/>
                    <a:pt x="385" y="1748"/>
                  </a:cubicBezTo>
                  <a:cubicBezTo>
                    <a:pt x="537" y="1993"/>
                    <a:pt x="735" y="2285"/>
                    <a:pt x="968" y="2576"/>
                  </a:cubicBezTo>
                  <a:cubicBezTo>
                    <a:pt x="735" y="2867"/>
                    <a:pt x="537" y="3159"/>
                    <a:pt x="385" y="3392"/>
                  </a:cubicBezTo>
                  <a:cubicBezTo>
                    <a:pt x="47" y="4126"/>
                    <a:pt x="0" y="4615"/>
                    <a:pt x="292" y="4953"/>
                  </a:cubicBezTo>
                  <a:cubicBezTo>
                    <a:pt x="385" y="5000"/>
                    <a:pt x="583" y="5140"/>
                    <a:pt x="828" y="5140"/>
                  </a:cubicBezTo>
                  <a:cubicBezTo>
                    <a:pt x="1166" y="5140"/>
                    <a:pt x="1609" y="4953"/>
                    <a:pt x="2087" y="4662"/>
                  </a:cubicBezTo>
                  <a:cubicBezTo>
                    <a:pt x="2285" y="4557"/>
                    <a:pt x="2483" y="4417"/>
                    <a:pt x="2669" y="4266"/>
                  </a:cubicBezTo>
                  <a:cubicBezTo>
                    <a:pt x="2821" y="4417"/>
                    <a:pt x="3007" y="4557"/>
                    <a:pt x="3205" y="4662"/>
                  </a:cubicBezTo>
                  <a:cubicBezTo>
                    <a:pt x="3695" y="4953"/>
                    <a:pt x="4126" y="5140"/>
                    <a:pt x="4464" y="5140"/>
                  </a:cubicBezTo>
                  <a:cubicBezTo>
                    <a:pt x="4755" y="5140"/>
                    <a:pt x="4907" y="5000"/>
                    <a:pt x="5000" y="4953"/>
                  </a:cubicBezTo>
                  <a:cubicBezTo>
                    <a:pt x="5291" y="4615"/>
                    <a:pt x="5291" y="4126"/>
                    <a:pt x="4907" y="3392"/>
                  </a:cubicBezTo>
                  <a:cubicBezTo>
                    <a:pt x="4755" y="3159"/>
                    <a:pt x="4569" y="2867"/>
                    <a:pt x="4324" y="2576"/>
                  </a:cubicBezTo>
                  <a:cubicBezTo>
                    <a:pt x="4569" y="2285"/>
                    <a:pt x="4755" y="1993"/>
                    <a:pt x="4907" y="1748"/>
                  </a:cubicBezTo>
                  <a:cubicBezTo>
                    <a:pt x="5291" y="1061"/>
                    <a:pt x="5291" y="536"/>
                    <a:pt x="5000" y="245"/>
                  </a:cubicBezTo>
                  <a:cubicBezTo>
                    <a:pt x="4907" y="140"/>
                    <a:pt x="4755" y="0"/>
                    <a:pt x="4464" y="0"/>
                  </a:cubicBezTo>
                  <a:cubicBezTo>
                    <a:pt x="4126" y="0"/>
                    <a:pt x="3695" y="187"/>
                    <a:pt x="3205" y="478"/>
                  </a:cubicBezTo>
                  <a:cubicBezTo>
                    <a:pt x="3007" y="630"/>
                    <a:pt x="2821" y="723"/>
                    <a:pt x="2669" y="874"/>
                  </a:cubicBezTo>
                  <a:cubicBezTo>
                    <a:pt x="2483" y="723"/>
                    <a:pt x="2285" y="630"/>
                    <a:pt x="2087" y="478"/>
                  </a:cubicBezTo>
                  <a:cubicBezTo>
                    <a:pt x="1609" y="187"/>
                    <a:pt x="1166" y="0"/>
                    <a:pt x="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764;p72">
            <a:extLst>
              <a:ext uri="{FF2B5EF4-FFF2-40B4-BE49-F238E27FC236}">
                <a16:creationId xmlns:a16="http://schemas.microsoft.com/office/drawing/2014/main" id="{7E716686-BA54-B9E2-CAA1-BB280B07E85A}"/>
              </a:ext>
            </a:extLst>
          </p:cNvPr>
          <p:cNvSpPr txBox="1"/>
          <p:nvPr/>
        </p:nvSpPr>
        <p:spPr>
          <a:xfrm>
            <a:off x="4362542" y="3272003"/>
            <a:ext cx="881371" cy="117567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4000" dirty="0">
                <a:solidFill>
                  <a:schemeClr val="tx1"/>
                </a:solidFill>
                <a:latin typeface="Arial" panose="020B0604020202020204" pitchFamily="34" charset="0"/>
                <a:ea typeface="DM Sans"/>
                <a:cs typeface="Arial" panose="020B0604020202020204" pitchFamily="34" charset="0"/>
                <a:sym typeface="DM Sans"/>
              </a:rPr>
              <a:t>Or</a:t>
            </a:r>
            <a:endParaRPr sz="4000" dirty="0">
              <a:solidFill>
                <a:schemeClr val="tx1"/>
              </a:solidFill>
              <a:latin typeface="Arial" panose="020B0604020202020204" pitchFamily="34" charset="0"/>
              <a:ea typeface="DM Sans"/>
              <a:cs typeface="Arial" panose="020B0604020202020204" pitchFamily="34" charset="0"/>
              <a:sym typeface="DM Sans"/>
            </a:endParaRPr>
          </a:p>
          <a:p>
            <a:pPr marL="0" lvl="0" indent="0" algn="l" rtl="0">
              <a:lnSpc>
                <a:spcPct val="115000"/>
              </a:lnSpc>
              <a:spcBef>
                <a:spcPts val="0"/>
              </a:spcBef>
              <a:spcAft>
                <a:spcPts val="0"/>
              </a:spcAft>
              <a:buNone/>
            </a:pPr>
            <a:endParaRPr sz="1600" dirty="0">
              <a:solidFill>
                <a:schemeClr val="tx1"/>
              </a:solidFill>
              <a:latin typeface="Arial" panose="020B0604020202020204" pitchFamily="34" charset="0"/>
              <a:ea typeface="DM Sans"/>
              <a:cs typeface="Arial" panose="020B0604020202020204" pitchFamily="34" charset="0"/>
              <a:sym typeface="DM Sans"/>
            </a:endParaRPr>
          </a:p>
        </p:txBody>
      </p:sp>
    </p:spTree>
    <p:extLst>
      <p:ext uri="{BB962C8B-B14F-4D97-AF65-F5344CB8AC3E}">
        <p14:creationId xmlns:p14="http://schemas.microsoft.com/office/powerpoint/2010/main" val="4058405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74"/>
          <p:cNvSpPr txBox="1">
            <a:spLocks noGrp="1"/>
          </p:cNvSpPr>
          <p:nvPr>
            <p:ph type="title"/>
          </p:nvPr>
        </p:nvSpPr>
        <p:spPr>
          <a:xfrm>
            <a:off x="512317" y="305411"/>
            <a:ext cx="7710900" cy="113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rPr>
              <a:t>If the ground velocity is 0.1 m/ns</a:t>
            </a:r>
            <a:endParaRPr dirty="0">
              <a:latin typeface="Arial" panose="020B0604020202020204"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83" name="Google Shape;783;p74"/>
          <p:cNvSpPr txBox="1">
            <a:spLocks noGrp="1"/>
          </p:cNvSpPr>
          <p:nvPr>
            <p:ph type="subTitle" idx="1"/>
          </p:nvPr>
        </p:nvSpPr>
        <p:spPr>
          <a:xfrm>
            <a:off x="512317" y="750235"/>
            <a:ext cx="4294800" cy="229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rPr>
              <a:t>what is the depth to the top of this diffraction?</a:t>
            </a:r>
            <a:endParaRPr dirty="0">
              <a:latin typeface="Arial" panose="020B0604020202020204"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87" name="Google Shape;787;p74"/>
          <p:cNvSpPr txBox="1">
            <a:spLocks noGrp="1"/>
          </p:cNvSpPr>
          <p:nvPr>
            <p:ph type="subTitle" idx="4294967295"/>
          </p:nvPr>
        </p:nvSpPr>
        <p:spPr>
          <a:xfrm>
            <a:off x="554946" y="1595421"/>
            <a:ext cx="2433638" cy="229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rPr>
              <a:t>What is the </a:t>
            </a:r>
            <a:r>
              <a:rPr lang="en" b="1" dirty="0">
                <a:latin typeface="Arial" panose="020B0604020202020204" pitchFamily="34" charset="0"/>
              </a:rPr>
              <a:t>two-way travel time</a:t>
            </a:r>
            <a:r>
              <a:rPr lang="en" dirty="0">
                <a:latin typeface="Arial" panose="020B0604020202020204" pitchFamily="34" charset="0"/>
              </a:rPr>
              <a:t> at this point?</a:t>
            </a:r>
            <a:endParaRPr dirty="0">
              <a:latin typeface="Arial" panose="020B0604020202020204"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784" name="Google Shape;784;p74" descr="An example GPR profile."/>
          <p:cNvPicPr preferRelativeResize="0"/>
          <p:nvPr/>
        </p:nvPicPr>
        <p:blipFill>
          <a:blip r:embed="rId3">
            <a:alphaModFix/>
          </a:blip>
          <a:stretch>
            <a:fillRect/>
          </a:stretch>
        </p:blipFill>
        <p:spPr>
          <a:xfrm>
            <a:off x="3189600" y="1643825"/>
            <a:ext cx="5314099" cy="2931424"/>
          </a:xfrm>
          <a:prstGeom prst="rect">
            <a:avLst/>
          </a:prstGeom>
          <a:noFill/>
          <a:ln>
            <a:noFill/>
          </a:ln>
        </p:spPr>
      </p:pic>
      <p:sp>
        <p:nvSpPr>
          <p:cNvPr id="785" name="Google Shape;785;p74"/>
          <p:cNvSpPr/>
          <p:nvPr/>
        </p:nvSpPr>
        <p:spPr>
          <a:xfrm>
            <a:off x="5783100" y="2934475"/>
            <a:ext cx="801900" cy="1180500"/>
          </a:xfrm>
          <a:prstGeom prst="arc">
            <a:avLst>
              <a:gd name="adj1" fmla="val 16200000"/>
              <a:gd name="adj2" fmla="val 0"/>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yne"/>
              <a:ea typeface="Syne"/>
              <a:cs typeface="Syne"/>
              <a:sym typeface="Syne"/>
            </a:endParaRPr>
          </a:p>
        </p:txBody>
      </p:sp>
      <p:sp>
        <p:nvSpPr>
          <p:cNvPr id="786" name="Google Shape;786;p74" descr="A marker highlighting the hyperbola in question."/>
          <p:cNvSpPr/>
          <p:nvPr/>
        </p:nvSpPr>
        <p:spPr>
          <a:xfrm flipH="1">
            <a:off x="5883350" y="2934475"/>
            <a:ext cx="801900" cy="1180500"/>
          </a:xfrm>
          <a:prstGeom prst="arc">
            <a:avLst>
              <a:gd name="adj1" fmla="val 16200000"/>
              <a:gd name="adj2" fmla="val 0"/>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yne"/>
              <a:ea typeface="Syne"/>
              <a:cs typeface="Syne"/>
              <a:sym typeface="Syne"/>
            </a:endParaRPr>
          </a:p>
        </p:txBody>
      </p:sp>
      <p:cxnSp>
        <p:nvCxnSpPr>
          <p:cNvPr id="788" name="Google Shape;788;p74" descr="An arrow pointing to a prominent diffraction at about 6 meters distance and 15 nanoseconds."/>
          <p:cNvCxnSpPr>
            <a:cxnSpLocks/>
            <a:endCxn id="786" idx="0"/>
          </p:cNvCxnSpPr>
          <p:nvPr/>
        </p:nvCxnSpPr>
        <p:spPr>
          <a:xfrm>
            <a:off x="3037490" y="2054772"/>
            <a:ext cx="3246810" cy="879703"/>
          </a:xfrm>
          <a:prstGeom prst="straightConnector1">
            <a:avLst/>
          </a:prstGeom>
          <a:noFill/>
          <a:ln w="19050" cap="flat" cmpd="sng">
            <a:solidFill>
              <a:srgbClr val="FF9900"/>
            </a:solidFill>
            <a:prstDash val="solid"/>
            <a:round/>
            <a:headEnd type="none" w="med" len="med"/>
            <a:tailEnd type="triangl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75"/>
          <p:cNvSpPr txBox="1">
            <a:spLocks noGrp="1"/>
          </p:cNvSpPr>
          <p:nvPr>
            <p:ph type="title"/>
          </p:nvPr>
        </p:nvSpPr>
        <p:spPr>
          <a:xfrm>
            <a:off x="535550" y="510125"/>
            <a:ext cx="7710900" cy="113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rPr>
              <a:t>If the ground velocity is 0.1 m/ns</a:t>
            </a: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p:txBody>
      </p:sp>
      <p:sp>
        <p:nvSpPr>
          <p:cNvPr id="794" name="Google Shape;794;p75"/>
          <p:cNvSpPr txBox="1">
            <a:spLocks noGrp="1"/>
          </p:cNvSpPr>
          <p:nvPr>
            <p:ph type="subTitle" idx="1"/>
          </p:nvPr>
        </p:nvSpPr>
        <p:spPr>
          <a:xfrm>
            <a:off x="535550" y="1020650"/>
            <a:ext cx="4294800" cy="229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rPr>
              <a:t>what is the depth to the top of this diffraction?</a:t>
            </a:r>
            <a:endParaRPr dirty="0">
              <a:latin typeface="Arial" panose="020B0604020202020204"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98" name="Google Shape;798;p75"/>
          <p:cNvSpPr txBox="1">
            <a:spLocks noGrp="1"/>
          </p:cNvSpPr>
          <p:nvPr>
            <p:ph type="subTitle" idx="4294967295"/>
          </p:nvPr>
        </p:nvSpPr>
        <p:spPr>
          <a:xfrm>
            <a:off x="540356" y="1704950"/>
            <a:ext cx="2433638" cy="58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rPr>
              <a:t>TWTT = 15 ns</a:t>
            </a:r>
            <a:endParaRPr dirty="0">
              <a:latin typeface="Arial" panose="020B0604020202020204"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800" name="Google Shape;800;p75"/>
          <p:cNvSpPr txBox="1">
            <a:spLocks noGrp="1"/>
          </p:cNvSpPr>
          <p:nvPr>
            <p:ph type="subTitle" idx="4294967295"/>
          </p:nvPr>
        </p:nvSpPr>
        <p:spPr>
          <a:xfrm>
            <a:off x="518830" y="3228973"/>
            <a:ext cx="2670770" cy="9080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rPr>
              <a:t>The top of this feature is 0.75 meters below the ground surface.</a:t>
            </a: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p:txBody>
      </p:sp>
      <p:pic>
        <p:nvPicPr>
          <p:cNvPr id="795" name="Google Shape;795;p75" descr="An example GPR profile."/>
          <p:cNvPicPr preferRelativeResize="0"/>
          <p:nvPr/>
        </p:nvPicPr>
        <p:blipFill>
          <a:blip r:embed="rId3">
            <a:alphaModFix/>
          </a:blip>
          <a:stretch>
            <a:fillRect/>
          </a:stretch>
        </p:blipFill>
        <p:spPr>
          <a:xfrm>
            <a:off x="3189600" y="1643825"/>
            <a:ext cx="5314099" cy="2931424"/>
          </a:xfrm>
          <a:prstGeom prst="rect">
            <a:avLst/>
          </a:prstGeom>
          <a:noFill/>
          <a:ln>
            <a:noFill/>
          </a:ln>
        </p:spPr>
      </p:pic>
      <p:sp>
        <p:nvSpPr>
          <p:cNvPr id="796" name="Google Shape;796;p75"/>
          <p:cNvSpPr/>
          <p:nvPr/>
        </p:nvSpPr>
        <p:spPr>
          <a:xfrm>
            <a:off x="5783100" y="2934475"/>
            <a:ext cx="801900" cy="1180500"/>
          </a:xfrm>
          <a:prstGeom prst="arc">
            <a:avLst>
              <a:gd name="adj1" fmla="val 16200000"/>
              <a:gd name="adj2" fmla="val 0"/>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yne"/>
              <a:ea typeface="Syne"/>
              <a:cs typeface="Syne"/>
              <a:sym typeface="Syne"/>
            </a:endParaRPr>
          </a:p>
        </p:txBody>
      </p:sp>
      <p:sp>
        <p:nvSpPr>
          <p:cNvPr id="797" name="Google Shape;797;p75" descr="A marker highlighting the hyperbola in question."/>
          <p:cNvSpPr/>
          <p:nvPr/>
        </p:nvSpPr>
        <p:spPr>
          <a:xfrm flipH="1">
            <a:off x="5883350" y="2934475"/>
            <a:ext cx="801900" cy="1180500"/>
          </a:xfrm>
          <a:prstGeom prst="arc">
            <a:avLst>
              <a:gd name="adj1" fmla="val 16200000"/>
              <a:gd name="adj2" fmla="val 0"/>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yne"/>
              <a:ea typeface="Syne"/>
              <a:cs typeface="Syne"/>
              <a:sym typeface="Syne"/>
            </a:endParaRPr>
          </a:p>
        </p:txBody>
      </p:sp>
      <p:cxnSp>
        <p:nvCxnSpPr>
          <p:cNvPr id="799" name="Google Shape;799;p75" descr="An arrow marking time on the y-axis of 15 nanoseconds to the top of the hyperbola."/>
          <p:cNvCxnSpPr>
            <a:endCxn id="797" idx="0"/>
          </p:cNvCxnSpPr>
          <p:nvPr/>
        </p:nvCxnSpPr>
        <p:spPr>
          <a:xfrm>
            <a:off x="3755900" y="2934475"/>
            <a:ext cx="2528400" cy="0"/>
          </a:xfrm>
          <a:prstGeom prst="straightConnector1">
            <a:avLst/>
          </a:prstGeom>
          <a:noFill/>
          <a:ln w="19050" cap="flat" cmpd="sng">
            <a:solidFill>
              <a:srgbClr val="FF9900"/>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2" name="Google Shape;798;p75">
                <a:extLst>
                  <a:ext uri="{FF2B5EF4-FFF2-40B4-BE49-F238E27FC236}">
                    <a16:creationId xmlns:a16="http://schemas.microsoft.com/office/drawing/2014/main" id="{D43717BB-1EB3-69BA-DF85-A9A040A4A307}"/>
                  </a:ext>
                </a:extLst>
              </p:cNvPr>
              <p:cNvSpPr txBox="1">
                <a:spLocks/>
              </p:cNvSpPr>
              <p:nvPr/>
            </p:nvSpPr>
            <p:spPr>
              <a:xfrm>
                <a:off x="540356" y="2169800"/>
                <a:ext cx="2433638" cy="584200"/>
              </a:xfrm>
              <a:prstGeom prst="rect">
                <a:avLst/>
              </a:prstGeom>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yne Medium" panose="020B060402020202020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DM Sans Medium" pitchFamily="2"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Tx/>
                  <a:buFont typeface="Arial" panose="020B0604020202020204" pitchFamily="34" charset="0"/>
                  <a:buNone/>
                </a:pPr>
                <a:r>
                  <a:rPr lang="en-US" sz="1600" dirty="0">
                    <a:latin typeface="Arial" panose="020B0604020202020204" pitchFamily="34" charset="0"/>
                  </a:rPr>
                  <a:t>Depth = </a:t>
                </a:r>
                <a14:m>
                  <m:oMath xmlns:m="http://schemas.openxmlformats.org/officeDocument/2006/math">
                    <m:f>
                      <m:fPr>
                        <m:ctrlPr>
                          <a:rPr lang="en-US" sz="1600" i="1" smtClean="0">
                            <a:latin typeface="Cambria Math" panose="02040503050406030204" pitchFamily="18" charset="0"/>
                          </a:rPr>
                        </m:ctrlPr>
                      </m:fPr>
                      <m:num>
                        <m:r>
                          <a:rPr lang="en-US" sz="1600" b="0" i="1" smtClean="0">
                            <a:latin typeface="Cambria Math" panose="02040503050406030204" pitchFamily="18" charset="0"/>
                          </a:rPr>
                          <m:t>𝑇𝑊𝑇𝑇</m:t>
                        </m:r>
                      </m:num>
                      <m:den>
                        <m:r>
                          <a:rPr lang="en-US" sz="1600" b="0" i="1" smtClean="0">
                            <a:latin typeface="Cambria Math" panose="02040503050406030204" pitchFamily="18" charset="0"/>
                          </a:rPr>
                          <m:t>2</m:t>
                        </m:r>
                      </m:den>
                    </m:f>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𝑣𝑒𝑙𝑜𝑐𝑖𝑡𝑦</m:t>
                    </m:r>
                  </m:oMath>
                </a14:m>
                <a:endParaRPr lang="en-US" sz="1600" dirty="0">
                  <a:latin typeface="Arial" panose="020B0604020202020204" pitchFamily="34" charset="0"/>
                </a:endParaRPr>
              </a:p>
              <a:p>
                <a:pPr marL="0" indent="0">
                  <a:spcBef>
                    <a:spcPts val="0"/>
                  </a:spcBef>
                  <a:buClrTx/>
                  <a:buFont typeface="Arial" panose="020B0604020202020204" pitchFamily="34" charset="0"/>
                  <a:buNone/>
                </a:pPr>
                <a:endParaRPr lang="en-US" dirty="0"/>
              </a:p>
              <a:p>
                <a:pPr marL="0" indent="0">
                  <a:spcBef>
                    <a:spcPts val="0"/>
                  </a:spcBef>
                  <a:buClrTx/>
                  <a:buFont typeface="Arial" panose="020B0604020202020204" pitchFamily="34" charset="0"/>
                  <a:buNone/>
                </a:pPr>
                <a:endParaRPr lang="en-US" dirty="0"/>
              </a:p>
              <a:p>
                <a:pPr marL="0" indent="0">
                  <a:spcBef>
                    <a:spcPts val="0"/>
                  </a:spcBef>
                  <a:buClrTx/>
                  <a:buFont typeface="Arial" panose="020B0604020202020204" pitchFamily="34" charset="0"/>
                  <a:buNone/>
                </a:pPr>
                <a:endParaRPr lang="en-US" dirty="0"/>
              </a:p>
              <a:p>
                <a:pPr marL="0" indent="0">
                  <a:spcBef>
                    <a:spcPts val="0"/>
                  </a:spcBef>
                  <a:buClrTx/>
                  <a:buFont typeface="Arial" panose="020B0604020202020204" pitchFamily="34" charset="0"/>
                  <a:buNone/>
                </a:pPr>
                <a:endParaRPr lang="en-US" dirty="0"/>
              </a:p>
              <a:p>
                <a:pPr marL="0" indent="0">
                  <a:spcBef>
                    <a:spcPts val="0"/>
                  </a:spcBef>
                  <a:buClrTx/>
                  <a:buFont typeface="Arial" panose="020B0604020202020204" pitchFamily="34" charset="0"/>
                  <a:buNone/>
                </a:pPr>
                <a:endParaRPr lang="en-US" dirty="0"/>
              </a:p>
              <a:p>
                <a:pPr marL="0" indent="0">
                  <a:spcBef>
                    <a:spcPts val="0"/>
                  </a:spcBef>
                  <a:buClrTx/>
                  <a:buFont typeface="Arial" panose="020B0604020202020204" pitchFamily="34" charset="0"/>
                  <a:buNone/>
                </a:pPr>
                <a:endParaRPr lang="en-US" dirty="0"/>
              </a:p>
            </p:txBody>
          </p:sp>
        </mc:Choice>
        <mc:Fallback xmlns="">
          <p:sp>
            <p:nvSpPr>
              <p:cNvPr id="2" name="Google Shape;798;p75">
                <a:extLst>
                  <a:ext uri="{FF2B5EF4-FFF2-40B4-BE49-F238E27FC236}">
                    <a16:creationId xmlns:a16="http://schemas.microsoft.com/office/drawing/2014/main" id="{D43717BB-1EB3-69BA-DF85-A9A040A4A307}"/>
                  </a:ext>
                </a:extLst>
              </p:cNvPr>
              <p:cNvSpPr txBox="1">
                <a:spLocks noRot="1" noChangeAspect="1" noMove="1" noResize="1" noEditPoints="1" noAdjustHandles="1" noChangeArrowheads="1" noChangeShapeType="1" noTextEdit="1"/>
              </p:cNvSpPr>
              <p:nvPr/>
            </p:nvSpPr>
            <p:spPr>
              <a:xfrm>
                <a:off x="540356" y="2169800"/>
                <a:ext cx="2433638" cy="584200"/>
              </a:xfrm>
              <a:prstGeom prst="rect">
                <a:avLst/>
              </a:prstGeom>
              <a:blipFill>
                <a:blip r:embed="rId4"/>
                <a:stretch>
                  <a:fillRect l="-15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Google Shape;798;p75">
                <a:extLst>
                  <a:ext uri="{FF2B5EF4-FFF2-40B4-BE49-F238E27FC236}">
                    <a16:creationId xmlns:a16="http://schemas.microsoft.com/office/drawing/2014/main" id="{F58609E8-3DF1-ACF9-870E-723C683F5A08}"/>
                  </a:ext>
                </a:extLst>
              </p:cNvPr>
              <p:cNvSpPr txBox="1">
                <a:spLocks/>
              </p:cNvSpPr>
              <p:nvPr/>
            </p:nvSpPr>
            <p:spPr>
              <a:xfrm>
                <a:off x="535550" y="2642375"/>
                <a:ext cx="2433638" cy="584200"/>
              </a:xfrm>
              <a:prstGeom prst="rect">
                <a:avLst/>
              </a:prstGeom>
            </p:spPr>
            <p:txBody>
              <a:bodyPr spcFirstLastPara="1" vert="horz" wrap="square" lIns="91425" tIns="91425" rIns="91425" bIns="91425"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yne Medium" panose="020B060402020202020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DM Sans Medium" pitchFamily="2"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ClrTx/>
                  <a:buFont typeface="Arial" panose="020B0604020202020204" pitchFamily="34" charset="0"/>
                  <a:buNone/>
                </a:pPr>
                <a:r>
                  <a:rPr lang="en-US" sz="1600" dirty="0">
                    <a:latin typeface="Arial" panose="020B0604020202020204" pitchFamily="34" charset="0"/>
                  </a:rPr>
                  <a:t>Depth = </a:t>
                </a:r>
                <a14:m>
                  <m:oMath xmlns:m="http://schemas.openxmlformats.org/officeDocument/2006/math">
                    <m:f>
                      <m:fPr>
                        <m:ctrlPr>
                          <a:rPr lang="en-US" sz="1600" i="1" smtClean="0">
                            <a:latin typeface="Cambria Math" panose="02040503050406030204" pitchFamily="18" charset="0"/>
                          </a:rPr>
                        </m:ctrlPr>
                      </m:fPr>
                      <m:num>
                        <m:r>
                          <a:rPr lang="en-US" sz="1600" b="0" i="1" smtClean="0">
                            <a:latin typeface="Cambria Math" panose="02040503050406030204" pitchFamily="18" charset="0"/>
                          </a:rPr>
                          <m:t>15 </m:t>
                        </m:r>
                        <m:r>
                          <a:rPr lang="en-US" sz="1600" b="0" i="1" smtClean="0">
                            <a:latin typeface="Cambria Math" panose="02040503050406030204" pitchFamily="18" charset="0"/>
                          </a:rPr>
                          <m:t>𝑛𝑠</m:t>
                        </m:r>
                      </m:num>
                      <m:den>
                        <m:r>
                          <a:rPr lang="en-US" sz="1600" b="0" i="1" smtClean="0">
                            <a:latin typeface="Cambria Math" panose="02040503050406030204" pitchFamily="18" charset="0"/>
                          </a:rPr>
                          <m:t>2</m:t>
                        </m:r>
                      </m:den>
                    </m:f>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0.1</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𝑚</m:t>
                        </m:r>
                      </m:num>
                      <m:den>
                        <m:r>
                          <a:rPr lang="en-US" sz="1600" b="0" i="1" smtClean="0">
                            <a:latin typeface="Cambria Math" panose="02040503050406030204" pitchFamily="18" charset="0"/>
                            <a:ea typeface="Cambria Math" panose="02040503050406030204" pitchFamily="18" charset="0"/>
                          </a:rPr>
                          <m:t>𝑛𝑠</m:t>
                        </m:r>
                      </m:den>
                    </m:f>
                  </m:oMath>
                </a14:m>
                <a:endParaRPr lang="en-US" sz="1600" dirty="0">
                  <a:latin typeface="Arial" panose="020B0604020202020204" pitchFamily="34" charset="0"/>
                </a:endParaRPr>
              </a:p>
              <a:p>
                <a:pPr marL="0" indent="0">
                  <a:spcBef>
                    <a:spcPts val="0"/>
                  </a:spcBef>
                  <a:buClrTx/>
                  <a:buFont typeface="Arial" panose="020B0604020202020204" pitchFamily="34" charset="0"/>
                  <a:buNone/>
                </a:pPr>
                <a:endParaRPr lang="en-US" dirty="0"/>
              </a:p>
              <a:p>
                <a:pPr marL="0" indent="0">
                  <a:spcBef>
                    <a:spcPts val="0"/>
                  </a:spcBef>
                  <a:buClrTx/>
                  <a:buFont typeface="Arial" panose="020B0604020202020204" pitchFamily="34" charset="0"/>
                  <a:buNone/>
                </a:pPr>
                <a:endParaRPr lang="en-US" dirty="0"/>
              </a:p>
              <a:p>
                <a:pPr marL="0" indent="0">
                  <a:spcBef>
                    <a:spcPts val="0"/>
                  </a:spcBef>
                  <a:buClrTx/>
                  <a:buFont typeface="Arial" panose="020B0604020202020204" pitchFamily="34" charset="0"/>
                  <a:buNone/>
                </a:pPr>
                <a:endParaRPr lang="en-US" dirty="0"/>
              </a:p>
              <a:p>
                <a:pPr marL="0" indent="0">
                  <a:spcBef>
                    <a:spcPts val="0"/>
                  </a:spcBef>
                  <a:buClrTx/>
                  <a:buFont typeface="Arial" panose="020B0604020202020204" pitchFamily="34" charset="0"/>
                  <a:buNone/>
                </a:pPr>
                <a:endParaRPr lang="en-US" dirty="0"/>
              </a:p>
              <a:p>
                <a:pPr marL="0" indent="0">
                  <a:spcBef>
                    <a:spcPts val="0"/>
                  </a:spcBef>
                  <a:buClrTx/>
                  <a:buFont typeface="Arial" panose="020B0604020202020204" pitchFamily="34" charset="0"/>
                  <a:buNone/>
                </a:pPr>
                <a:endParaRPr lang="en-US" dirty="0"/>
              </a:p>
              <a:p>
                <a:pPr marL="0" indent="0">
                  <a:spcBef>
                    <a:spcPts val="0"/>
                  </a:spcBef>
                  <a:buClrTx/>
                  <a:buFont typeface="Arial" panose="020B0604020202020204" pitchFamily="34" charset="0"/>
                  <a:buNone/>
                </a:pPr>
                <a:endParaRPr lang="en-US" dirty="0"/>
              </a:p>
            </p:txBody>
          </p:sp>
        </mc:Choice>
        <mc:Fallback xmlns="">
          <p:sp>
            <p:nvSpPr>
              <p:cNvPr id="3" name="Google Shape;798;p75">
                <a:extLst>
                  <a:ext uri="{FF2B5EF4-FFF2-40B4-BE49-F238E27FC236}">
                    <a16:creationId xmlns:a16="http://schemas.microsoft.com/office/drawing/2014/main" id="{F58609E8-3DF1-ACF9-870E-723C683F5A08}"/>
                  </a:ext>
                </a:extLst>
              </p:cNvPr>
              <p:cNvSpPr txBox="1">
                <a:spLocks noRot="1" noChangeAspect="1" noMove="1" noResize="1" noEditPoints="1" noAdjustHandles="1" noChangeArrowheads="1" noChangeShapeType="1" noTextEdit="1"/>
              </p:cNvSpPr>
              <p:nvPr/>
            </p:nvSpPr>
            <p:spPr>
              <a:xfrm>
                <a:off x="535550" y="2642375"/>
                <a:ext cx="2433638" cy="584200"/>
              </a:xfrm>
              <a:prstGeom prst="rect">
                <a:avLst/>
              </a:prstGeom>
              <a:blipFill>
                <a:blip r:embed="rId5"/>
                <a:stretch>
                  <a:fillRect l="-1504"/>
                </a:stretch>
              </a:blipFill>
            </p:spPr>
            <p:txBody>
              <a:bodyPr/>
              <a:lstStyle/>
              <a:p>
                <a:r>
                  <a:rPr lang="en-US">
                    <a:noFill/>
                  </a:rPr>
                  <a:t> </a:t>
                </a:r>
              </a:p>
            </p:txBody>
          </p:sp>
        </mc:Fallback>
      </mc:AlternateContent>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76"/>
          <p:cNvSpPr txBox="1">
            <a:spLocks noGrp="1"/>
          </p:cNvSpPr>
          <p:nvPr>
            <p:ph type="title"/>
          </p:nvPr>
        </p:nvSpPr>
        <p:spPr>
          <a:xfrm>
            <a:off x="535550" y="510125"/>
            <a:ext cx="7710900" cy="113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rPr>
              <a:t>How deep is our target?</a:t>
            </a: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p:txBody>
      </p:sp>
      <p:sp>
        <p:nvSpPr>
          <p:cNvPr id="806" name="Google Shape;806;p76"/>
          <p:cNvSpPr txBox="1">
            <a:spLocks noGrp="1"/>
          </p:cNvSpPr>
          <p:nvPr>
            <p:ph type="subTitle" idx="1"/>
          </p:nvPr>
        </p:nvSpPr>
        <p:spPr>
          <a:xfrm>
            <a:off x="535550" y="1020650"/>
            <a:ext cx="4294800" cy="229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rPr>
              <a:t>Consider the depths that you expect your targets to be. Here are a few common examples:</a:t>
            </a: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p:txBody>
      </p:sp>
      <p:sp>
        <p:nvSpPr>
          <p:cNvPr id="807" name="Google Shape;807;p76"/>
          <p:cNvSpPr txBox="1">
            <a:spLocks noGrp="1"/>
          </p:cNvSpPr>
          <p:nvPr>
            <p:ph type="subTitle" idx="4294967295"/>
          </p:nvPr>
        </p:nvSpPr>
        <p:spPr>
          <a:xfrm>
            <a:off x="250257" y="2302276"/>
            <a:ext cx="3759200" cy="2116138"/>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DM Sans Medium"/>
              <a:buChar char="●"/>
            </a:pPr>
            <a:r>
              <a:rPr lang="en" dirty="0">
                <a:latin typeface="Arial" panose="020B0604020202020204" pitchFamily="34" charset="0"/>
                <a:ea typeface="DM Sans Medium"/>
                <a:sym typeface="DM Sans Medium"/>
              </a:rPr>
              <a:t>Utility lines: 1–2 feet (0.3–0.6 meters)</a:t>
            </a:r>
            <a:endParaRPr dirty="0">
              <a:latin typeface="Arial" panose="020B0604020202020204" pitchFamily="34" charset="0"/>
              <a:ea typeface="DM Sans Medium"/>
              <a:sym typeface="DM Sans Medium"/>
            </a:endParaRPr>
          </a:p>
          <a:p>
            <a:pPr marL="457200" lvl="0" indent="-330200" algn="l" rtl="0">
              <a:spcBef>
                <a:spcPts val="0"/>
              </a:spcBef>
              <a:spcAft>
                <a:spcPts val="0"/>
              </a:spcAft>
              <a:buSzPts val="1600"/>
              <a:buFont typeface="DM Sans Medium"/>
              <a:buChar char="●"/>
            </a:pPr>
            <a:r>
              <a:rPr lang="en" dirty="0">
                <a:latin typeface="Arial" panose="020B0604020202020204" pitchFamily="34" charset="0"/>
                <a:ea typeface="DM Sans Medium"/>
                <a:sym typeface="DM Sans Medium"/>
              </a:rPr>
              <a:t>Tree roots: 0–20 feet (0–6 meters)</a:t>
            </a:r>
            <a:endParaRPr dirty="0">
              <a:latin typeface="Arial" panose="020B0604020202020204" pitchFamily="34" charset="0"/>
              <a:ea typeface="DM Sans Medium"/>
              <a:sym typeface="DM Sans Medium"/>
            </a:endParaRPr>
          </a:p>
          <a:p>
            <a:pPr marL="457200" lvl="0" indent="-330200" algn="l" rtl="0">
              <a:spcBef>
                <a:spcPts val="0"/>
              </a:spcBef>
              <a:spcAft>
                <a:spcPts val="0"/>
              </a:spcAft>
              <a:buSzPts val="1600"/>
              <a:buFont typeface="DM Sans Medium"/>
              <a:buChar char="●"/>
            </a:pPr>
            <a:r>
              <a:rPr lang="en" dirty="0">
                <a:latin typeface="Arial" panose="020B0604020202020204" pitchFamily="34" charset="0"/>
                <a:ea typeface="DM Sans Medium"/>
                <a:sym typeface="DM Sans Medium"/>
              </a:rPr>
              <a:t>Graves</a:t>
            </a:r>
            <a:r>
              <a:rPr lang="en">
                <a:latin typeface="Arial" panose="020B0604020202020204" pitchFamily="34" charset="0"/>
                <a:ea typeface="DM Sans Medium"/>
                <a:sym typeface="DM Sans Medium"/>
              </a:rPr>
              <a:t>: 1–6 </a:t>
            </a:r>
            <a:r>
              <a:rPr lang="en" dirty="0">
                <a:latin typeface="Arial" panose="020B0604020202020204" pitchFamily="34" charset="0"/>
                <a:ea typeface="DM Sans Medium"/>
                <a:sym typeface="DM Sans Medium"/>
              </a:rPr>
              <a:t>feet </a:t>
            </a:r>
            <a:r>
              <a:rPr lang="en">
                <a:latin typeface="Arial" panose="020B0604020202020204" pitchFamily="34" charset="0"/>
                <a:ea typeface="DM Sans Medium"/>
                <a:sym typeface="DM Sans Medium"/>
              </a:rPr>
              <a:t>(0.3–1.8 </a:t>
            </a:r>
            <a:r>
              <a:rPr lang="en" dirty="0">
                <a:latin typeface="Arial" panose="020B0604020202020204" pitchFamily="34" charset="0"/>
                <a:ea typeface="DM Sans Medium"/>
                <a:sym typeface="DM Sans Medium"/>
              </a:rPr>
              <a:t>meters)</a:t>
            </a:r>
            <a:endParaRPr dirty="0">
              <a:latin typeface="Arial" panose="020B0604020202020204" pitchFamily="34" charset="0"/>
              <a:ea typeface="DM Sans Medium"/>
              <a:sym typeface="DM Sans Medium"/>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p:txBody>
      </p:sp>
      <p:pic>
        <p:nvPicPr>
          <p:cNvPr id="808" name="Google Shape;808;p76" descr="Diagram of common depths to buried objects."/>
          <p:cNvPicPr preferRelativeResize="0"/>
          <p:nvPr/>
        </p:nvPicPr>
        <p:blipFill>
          <a:blip r:embed="rId3">
            <a:alphaModFix/>
          </a:blip>
          <a:stretch>
            <a:fillRect/>
          </a:stretch>
        </p:blipFill>
        <p:spPr>
          <a:xfrm>
            <a:off x="4642574" y="1331899"/>
            <a:ext cx="4008850" cy="2479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3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rPr>
              <a:t>Question: Why do underground features produce upside-down “U”s?</a:t>
            </a:r>
            <a:endParaRPr dirty="0">
              <a:latin typeface="Arial" panose="020B0604020202020204" pitchFamily="34" charset="0"/>
            </a:endParaRPr>
          </a:p>
        </p:txBody>
      </p:sp>
      <p:sp>
        <p:nvSpPr>
          <p:cNvPr id="486" name="Google Shape;486;p39"/>
          <p:cNvSpPr/>
          <p:nvPr/>
        </p:nvSpPr>
        <p:spPr>
          <a:xfrm>
            <a:off x="2346450" y="1529000"/>
            <a:ext cx="6011700" cy="3142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7" name="Google Shape;487;p39" descr="A close-up of a GPR profile."/>
          <p:cNvPicPr preferRelativeResize="0"/>
          <p:nvPr/>
        </p:nvPicPr>
        <p:blipFill rotWithShape="1">
          <a:blip r:embed="rId3">
            <a:alphaModFix/>
          </a:blip>
          <a:srcRect/>
          <a:stretch/>
        </p:blipFill>
        <p:spPr>
          <a:xfrm>
            <a:off x="2507863" y="1577463"/>
            <a:ext cx="5517225" cy="3045275"/>
          </a:xfrm>
          <a:prstGeom prst="rect">
            <a:avLst/>
          </a:prstGeom>
          <a:noFill/>
          <a:ln>
            <a:noFill/>
          </a:ln>
        </p:spPr>
      </p:pic>
      <p:sp>
        <p:nvSpPr>
          <p:cNvPr id="488" name="Google Shape;488;p39" descr="A highlighted hyperbola."/>
          <p:cNvSpPr/>
          <p:nvPr/>
        </p:nvSpPr>
        <p:spPr>
          <a:xfrm>
            <a:off x="5178650" y="2939400"/>
            <a:ext cx="1140436" cy="951417"/>
          </a:xfrm>
          <a:custGeom>
            <a:avLst/>
            <a:gdLst/>
            <a:ahLst/>
            <a:cxnLst/>
            <a:rect l="l" t="t" r="r" b="b"/>
            <a:pathLst>
              <a:path w="1341689" h="1034149" extrusionOk="0">
                <a:moveTo>
                  <a:pt x="0" y="982874"/>
                </a:moveTo>
                <a:cubicBezTo>
                  <a:pt x="187295" y="487218"/>
                  <a:pt x="374590" y="-8438"/>
                  <a:pt x="598205" y="108"/>
                </a:cubicBezTo>
                <a:cubicBezTo>
                  <a:pt x="821820" y="8654"/>
                  <a:pt x="1081754" y="521401"/>
                  <a:pt x="1341689" y="1034149"/>
                </a:cubicBezTo>
              </a:path>
            </a:pathLst>
          </a:custGeom>
          <a:noFill/>
          <a:ln w="25400" cap="flat" cmpd="sng">
            <a:solidFill>
              <a:srgbClr val="FF99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9" descr="A highlighted hyperbola."/>
          <p:cNvSpPr/>
          <p:nvPr/>
        </p:nvSpPr>
        <p:spPr>
          <a:xfrm>
            <a:off x="3725075" y="2678650"/>
            <a:ext cx="670845" cy="429172"/>
          </a:xfrm>
          <a:custGeom>
            <a:avLst/>
            <a:gdLst/>
            <a:ahLst/>
            <a:cxnLst/>
            <a:rect l="l" t="t" r="r" b="b"/>
            <a:pathLst>
              <a:path w="1341689" h="1034149" extrusionOk="0">
                <a:moveTo>
                  <a:pt x="0" y="982874"/>
                </a:moveTo>
                <a:cubicBezTo>
                  <a:pt x="187295" y="487218"/>
                  <a:pt x="374590" y="-8438"/>
                  <a:pt x="598205" y="108"/>
                </a:cubicBezTo>
                <a:cubicBezTo>
                  <a:pt x="821820" y="8654"/>
                  <a:pt x="1081754" y="521401"/>
                  <a:pt x="1341689" y="1034149"/>
                </a:cubicBezTo>
              </a:path>
            </a:pathLst>
          </a:custGeom>
          <a:noFill/>
          <a:ln w="19050" cap="flat" cmpd="sng">
            <a:solidFill>
              <a:srgbClr val="FF99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9" descr="A highlighted hyperbola."/>
          <p:cNvSpPr/>
          <p:nvPr/>
        </p:nvSpPr>
        <p:spPr>
          <a:xfrm>
            <a:off x="4969648" y="2831200"/>
            <a:ext cx="513196" cy="276635"/>
          </a:xfrm>
          <a:custGeom>
            <a:avLst/>
            <a:gdLst/>
            <a:ahLst/>
            <a:cxnLst/>
            <a:rect l="l" t="t" r="r" b="b"/>
            <a:pathLst>
              <a:path w="1341689" h="1034149" extrusionOk="0">
                <a:moveTo>
                  <a:pt x="0" y="982874"/>
                </a:moveTo>
                <a:cubicBezTo>
                  <a:pt x="187295" y="487218"/>
                  <a:pt x="374590" y="-8438"/>
                  <a:pt x="598205" y="108"/>
                </a:cubicBezTo>
                <a:cubicBezTo>
                  <a:pt x="821820" y="8654"/>
                  <a:pt x="1081754" y="521401"/>
                  <a:pt x="1341689" y="1034149"/>
                </a:cubicBezTo>
              </a:path>
            </a:pathLst>
          </a:custGeom>
          <a:noFill/>
          <a:ln w="19050" cap="flat" cmpd="sng">
            <a:solidFill>
              <a:srgbClr val="FF9900"/>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1" name="Google Shape;491;p39">
            <a:extLst>
              <a:ext uri="{C183D7F6-B498-43B3-948B-1728B52AA6E4}">
                <adec:decorative xmlns:adec="http://schemas.microsoft.com/office/drawing/2017/decorative" val="1"/>
              </a:ext>
            </a:extLst>
          </p:cNvPr>
          <p:cNvCxnSpPr/>
          <p:nvPr/>
        </p:nvCxnSpPr>
        <p:spPr>
          <a:xfrm>
            <a:off x="1619425" y="2132025"/>
            <a:ext cx="3555600" cy="666900"/>
          </a:xfrm>
          <a:prstGeom prst="straightConnector1">
            <a:avLst/>
          </a:prstGeom>
          <a:noFill/>
          <a:ln w="18350" cap="flat" cmpd="sng">
            <a:solidFill>
              <a:srgbClr val="FF9900"/>
            </a:solidFill>
            <a:prstDash val="solid"/>
            <a:round/>
            <a:headEnd type="none" w="sm" len="sm"/>
            <a:tailEnd type="triangle" w="med" len="med"/>
          </a:ln>
        </p:spPr>
      </p:cxnSp>
      <p:sp>
        <p:nvSpPr>
          <p:cNvPr id="492" name="Google Shape;492;p39"/>
          <p:cNvSpPr txBox="1"/>
          <p:nvPr/>
        </p:nvSpPr>
        <p:spPr>
          <a:xfrm>
            <a:off x="548351" y="1420087"/>
            <a:ext cx="1626450" cy="182700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dk1"/>
                </a:solidFill>
                <a:latin typeface="Arial" panose="020B0604020202020204" pitchFamily="34" charset="0"/>
                <a:ea typeface="Syne"/>
                <a:cs typeface="Arial" panose="020B0604020202020204" pitchFamily="34" charset="0"/>
                <a:sym typeface="Syne"/>
              </a:rPr>
              <a:t>The upside-down “U”s are called </a:t>
            </a:r>
            <a:r>
              <a:rPr lang="en" sz="1600" b="1" dirty="0">
                <a:solidFill>
                  <a:schemeClr val="dk1"/>
                </a:solidFill>
                <a:latin typeface="Arial" panose="020B0604020202020204" pitchFamily="34" charset="0"/>
                <a:ea typeface="Syne"/>
                <a:cs typeface="Arial" panose="020B0604020202020204" pitchFamily="34" charset="0"/>
                <a:sym typeface="Syne"/>
              </a:rPr>
              <a:t>hyperbolas</a:t>
            </a:r>
            <a:endParaRPr sz="1600" b="1" dirty="0">
              <a:solidFill>
                <a:schemeClr val="dk1"/>
              </a:solidFill>
              <a:latin typeface="Arial" panose="020B0604020202020204" pitchFamily="34" charset="0"/>
              <a:ea typeface="Syne"/>
              <a:cs typeface="Arial" panose="020B0604020202020204" pitchFamily="34" charset="0"/>
              <a:sym typeface="Syn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40"/>
          <p:cNvSpPr txBox="1">
            <a:spLocks noGrp="1"/>
          </p:cNvSpPr>
          <p:nvPr>
            <p:ph type="title"/>
          </p:nvPr>
        </p:nvSpPr>
        <p:spPr>
          <a:xfrm>
            <a:off x="720000" y="109846"/>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cs typeface="Arial" panose="020B0604020202020204" pitchFamily="34" charset="0"/>
              </a:rPr>
              <a:t>GPR Signal</a:t>
            </a:r>
            <a:endParaRPr dirty="0">
              <a:latin typeface="Arial" panose="020B0604020202020204" pitchFamily="34" charset="0"/>
              <a:cs typeface="Arial" panose="020B0604020202020204" pitchFamily="34" charset="0"/>
            </a:endParaRPr>
          </a:p>
        </p:txBody>
      </p:sp>
      <p:sp>
        <p:nvSpPr>
          <p:cNvPr id="498" name="Google Shape;498;p40"/>
          <p:cNvSpPr txBox="1">
            <a:spLocks noGrp="1"/>
          </p:cNvSpPr>
          <p:nvPr>
            <p:ph type="body" idx="1"/>
          </p:nvPr>
        </p:nvSpPr>
        <p:spPr>
          <a:xfrm>
            <a:off x="720000" y="649914"/>
            <a:ext cx="7704000" cy="40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latin typeface="Arial" panose="020B0604020202020204" pitchFamily="34" charset="0"/>
                <a:cs typeface="Arial" panose="020B0604020202020204" pitchFamily="34" charset="0"/>
              </a:rPr>
              <a:t>Diffraction Hyperbolas from Point-like Objects</a:t>
            </a:r>
            <a:endParaRPr sz="1500" dirty="0">
              <a:latin typeface="Arial" panose="020B0604020202020204" pitchFamily="34" charset="0"/>
              <a:cs typeface="Arial" panose="020B0604020202020204" pitchFamily="34" charset="0"/>
            </a:endParaRPr>
          </a:p>
        </p:txBody>
      </p:sp>
      <p:sp>
        <p:nvSpPr>
          <p:cNvPr id="499" name="Google Shape;499;p40"/>
          <p:cNvSpPr txBox="1"/>
          <p:nvPr/>
        </p:nvSpPr>
        <p:spPr>
          <a:xfrm>
            <a:off x="749169" y="1179703"/>
            <a:ext cx="4937400" cy="29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Imagine a GPR antenna (transmitter and receiver pair) being moved gradually over a buried pipe. The transmitted wave travels out in all directions.</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Objects that are not directly beneath the antenna will reflect part of the signal back. </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The receiver will record this returned signal and display it at the location of the antenna.  </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The receiver doesn’t “know” where the object causing the return actually is.</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Syne"/>
              <a:ea typeface="Syne"/>
              <a:cs typeface="Syne"/>
              <a:sym typeface="Syne"/>
            </a:endParaRPr>
          </a:p>
          <a:p>
            <a:pPr marL="0" lvl="0" indent="0" algn="l" rtl="0">
              <a:spcBef>
                <a:spcPts val="0"/>
              </a:spcBef>
              <a:spcAft>
                <a:spcPts val="0"/>
              </a:spcAft>
              <a:buNone/>
            </a:pPr>
            <a:endParaRPr dirty="0">
              <a:solidFill>
                <a:schemeClr val="dk1"/>
              </a:solidFill>
              <a:latin typeface="Syne"/>
              <a:ea typeface="Syne"/>
              <a:cs typeface="Syne"/>
              <a:sym typeface="Syne"/>
            </a:endParaRPr>
          </a:p>
        </p:txBody>
      </p:sp>
      <p:pic>
        <p:nvPicPr>
          <p:cNvPr id="3" name="GPR-Unit2-layer-reflector-animation">
            <a:hlinkClick r:id="" action="ppaction://media"/>
            <a:extLst>
              <a:ext uri="{FF2B5EF4-FFF2-40B4-BE49-F238E27FC236}">
                <a16:creationId xmlns:a16="http://schemas.microsoft.com/office/drawing/2014/main" id="{40CAD805-AD40-8195-48BE-B9C1E1F55B5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57111" y="48895"/>
            <a:ext cx="2573383" cy="4583706"/>
          </a:xfrm>
          <a:prstGeom prst="rect">
            <a:avLst/>
          </a:prstGeom>
        </p:spPr>
      </p:pic>
      <p:pic>
        <p:nvPicPr>
          <p:cNvPr id="8" name="GPR-Unit2-point-reflector-animation">
            <a:hlinkClick r:id="" action="ppaction://media"/>
            <a:extLst>
              <a:ext uri="{FF2B5EF4-FFF2-40B4-BE49-F238E27FC236}">
                <a16:creationId xmlns:a16="http://schemas.microsoft.com/office/drawing/2014/main" id="{E82744F4-6B72-974C-784C-7EDACA3A593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361610" y="0"/>
            <a:ext cx="2588623" cy="46108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video>
              <p:cMediaNode vol="80000">
                <p:cTn id="22"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1"/>
          <p:cNvSpPr txBox="1">
            <a:spLocks noGrp="1"/>
          </p:cNvSpPr>
          <p:nvPr>
            <p:ph type="title"/>
          </p:nvPr>
        </p:nvSpPr>
        <p:spPr>
          <a:xfrm>
            <a:off x="720000" y="15835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cs typeface="Arial" panose="020B0604020202020204" pitchFamily="34" charset="0"/>
              </a:rPr>
              <a:t>GPR Signal</a:t>
            </a:r>
            <a:endParaRPr dirty="0">
              <a:latin typeface="Arial" panose="020B0604020202020204" pitchFamily="34" charset="0"/>
              <a:cs typeface="Arial" panose="020B0604020202020204" pitchFamily="34" charset="0"/>
            </a:endParaRPr>
          </a:p>
        </p:txBody>
      </p:sp>
      <p:sp>
        <p:nvSpPr>
          <p:cNvPr id="505" name="Google Shape;505;p41"/>
          <p:cNvSpPr txBox="1">
            <a:spLocks noGrp="1"/>
          </p:cNvSpPr>
          <p:nvPr>
            <p:ph type="body" idx="1"/>
          </p:nvPr>
        </p:nvSpPr>
        <p:spPr>
          <a:xfrm>
            <a:off x="720000" y="694548"/>
            <a:ext cx="7704000" cy="40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latin typeface="Arial" panose="020B0604020202020204" pitchFamily="34" charset="0"/>
                <a:cs typeface="Arial" panose="020B0604020202020204" pitchFamily="34" charset="0"/>
              </a:rPr>
              <a:t>Diffraction Hyperbolas from Point-like Objects</a:t>
            </a:r>
            <a:endParaRPr sz="1500" dirty="0">
              <a:latin typeface="Arial" panose="020B0604020202020204" pitchFamily="34" charset="0"/>
              <a:cs typeface="Arial" panose="020B0604020202020204" pitchFamily="34" charset="0"/>
            </a:endParaRPr>
          </a:p>
        </p:txBody>
      </p:sp>
      <p:sp>
        <p:nvSpPr>
          <p:cNvPr id="506" name="Google Shape;506;p41"/>
          <p:cNvSpPr txBox="1"/>
          <p:nvPr/>
        </p:nvSpPr>
        <p:spPr>
          <a:xfrm>
            <a:off x="720000" y="1150403"/>
            <a:ext cx="4937400" cy="29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Note: As the antenna gets closer to the object, the reflected signal is received sooner.</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The resulting radargram looks like an upside-down “U”. This is called a </a:t>
            </a:r>
            <a:r>
              <a:rPr lang="en" b="1" dirty="0">
                <a:solidFill>
                  <a:schemeClr val="dk1"/>
                </a:solidFill>
                <a:latin typeface="Arial" panose="020B0604020202020204" pitchFamily="34" charset="0"/>
                <a:ea typeface="Syne"/>
                <a:cs typeface="Arial" panose="020B0604020202020204" pitchFamily="34" charset="0"/>
                <a:sym typeface="Syne"/>
              </a:rPr>
              <a:t>diffraction pattern</a:t>
            </a:r>
            <a:r>
              <a:rPr lang="en" dirty="0">
                <a:solidFill>
                  <a:schemeClr val="dk1"/>
                </a:solidFill>
                <a:latin typeface="Arial" panose="020B0604020202020204" pitchFamily="34" charset="0"/>
                <a:ea typeface="Syne"/>
                <a:cs typeface="Arial" panose="020B0604020202020204" pitchFamily="34" charset="0"/>
                <a:sym typeface="Syne"/>
              </a:rPr>
              <a:t>, and follows the mathematical form of a hyperbola.</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Syne"/>
              <a:ea typeface="Syne"/>
              <a:cs typeface="Syne"/>
              <a:sym typeface="Syne"/>
            </a:endParaRPr>
          </a:p>
          <a:p>
            <a:pPr marL="0" lvl="0" indent="0" algn="l" rtl="0">
              <a:spcBef>
                <a:spcPts val="0"/>
              </a:spcBef>
              <a:spcAft>
                <a:spcPts val="0"/>
              </a:spcAft>
              <a:buNone/>
            </a:pPr>
            <a:endParaRPr dirty="0">
              <a:solidFill>
                <a:schemeClr val="dk1"/>
              </a:solidFill>
              <a:latin typeface="Syne"/>
              <a:ea typeface="Syne"/>
              <a:cs typeface="Syne"/>
              <a:sym typeface="Syne"/>
            </a:endParaRPr>
          </a:p>
          <a:p>
            <a:pPr marL="0" lvl="0" indent="0" algn="l" rtl="0">
              <a:spcBef>
                <a:spcPts val="0"/>
              </a:spcBef>
              <a:spcAft>
                <a:spcPts val="0"/>
              </a:spcAft>
              <a:buNone/>
            </a:pPr>
            <a:endParaRPr dirty="0">
              <a:solidFill>
                <a:schemeClr val="dk1"/>
              </a:solidFill>
              <a:latin typeface="Syne"/>
              <a:ea typeface="Syne"/>
              <a:cs typeface="Syne"/>
              <a:sym typeface="Syne"/>
            </a:endParaRPr>
          </a:p>
        </p:txBody>
      </p:sp>
      <p:sp>
        <p:nvSpPr>
          <p:cNvPr id="507" name="Google Shape;507;p41"/>
          <p:cNvSpPr txBox="1"/>
          <p:nvPr/>
        </p:nvSpPr>
        <p:spPr>
          <a:xfrm>
            <a:off x="720000" y="2754328"/>
            <a:ext cx="4665000" cy="1154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dirty="0">
                <a:solidFill>
                  <a:schemeClr val="tx1"/>
                </a:solidFill>
                <a:latin typeface="Arial" panose="020B0604020202020204" pitchFamily="34" charset="0"/>
                <a:ea typeface="DM Sans"/>
                <a:cs typeface="Arial" panose="020B0604020202020204" pitchFamily="34" charset="0"/>
                <a:sym typeface="DM Sans"/>
              </a:rPr>
              <a:t>Note also: The reflected energy that the receiver records is an </a:t>
            </a:r>
            <a:r>
              <a:rPr lang="en" b="1" dirty="0">
                <a:solidFill>
                  <a:schemeClr val="tx1"/>
                </a:solidFill>
                <a:latin typeface="Arial" panose="020B0604020202020204" pitchFamily="34" charset="0"/>
                <a:ea typeface="DM Sans"/>
                <a:cs typeface="Arial" panose="020B0604020202020204" pitchFamily="34" charset="0"/>
                <a:sym typeface="DM Sans"/>
              </a:rPr>
              <a:t>extended pulse</a:t>
            </a:r>
            <a:r>
              <a:rPr lang="en" dirty="0">
                <a:solidFill>
                  <a:schemeClr val="tx1"/>
                </a:solidFill>
                <a:latin typeface="Arial" panose="020B0604020202020204" pitchFamily="34" charset="0"/>
                <a:ea typeface="DM Sans"/>
                <a:cs typeface="Arial" panose="020B0604020202020204" pitchFamily="34" charset="0"/>
                <a:sym typeface="DM Sans"/>
              </a:rPr>
              <a:t>. You can see this in the radargram to the right as blocks of black-white-black or white-black-white. This is the reflected signal of a single buried feature, not multiple features.</a:t>
            </a:r>
            <a:endParaRPr dirty="0">
              <a:solidFill>
                <a:schemeClr val="tx1"/>
              </a:solidFill>
              <a:latin typeface="Arial" panose="020B0604020202020204" pitchFamily="34" charset="0"/>
              <a:ea typeface="DM Sans"/>
              <a:cs typeface="Arial" panose="020B0604020202020204" pitchFamily="34" charset="0"/>
              <a:sym typeface="DM Sans"/>
            </a:endParaRPr>
          </a:p>
        </p:txBody>
      </p:sp>
      <p:pic>
        <p:nvPicPr>
          <p:cNvPr id="4" name="GPR-Unit2-point-reflector-animation">
            <a:hlinkClick r:id="" action="ppaction://media"/>
            <a:extLst>
              <a:ext uri="{FF2B5EF4-FFF2-40B4-BE49-F238E27FC236}">
                <a16:creationId xmlns:a16="http://schemas.microsoft.com/office/drawing/2014/main" id="{CC1A7B09-3A50-0AF7-99B7-82703C4131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61610" y="0"/>
            <a:ext cx="2588623" cy="46108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2"/>
          <p:cNvSpPr txBox="1">
            <a:spLocks noGrp="1"/>
          </p:cNvSpPr>
          <p:nvPr>
            <p:ph type="title"/>
          </p:nvPr>
        </p:nvSpPr>
        <p:spPr>
          <a:xfrm>
            <a:off x="720000" y="236021"/>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cs typeface="Arial" panose="020B0604020202020204" pitchFamily="34" charset="0"/>
              </a:rPr>
              <a:t>GPR Signal</a:t>
            </a:r>
            <a:endParaRPr dirty="0">
              <a:latin typeface="Arial" panose="020B0604020202020204" pitchFamily="34" charset="0"/>
              <a:cs typeface="Arial" panose="020B0604020202020204" pitchFamily="34" charset="0"/>
            </a:endParaRPr>
          </a:p>
        </p:txBody>
      </p:sp>
      <p:sp>
        <p:nvSpPr>
          <p:cNvPr id="513" name="Google Shape;513;p42"/>
          <p:cNvSpPr txBox="1">
            <a:spLocks noGrp="1"/>
          </p:cNvSpPr>
          <p:nvPr>
            <p:ph type="body" idx="1"/>
          </p:nvPr>
        </p:nvSpPr>
        <p:spPr>
          <a:xfrm>
            <a:off x="719998" y="744834"/>
            <a:ext cx="7704000" cy="40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latin typeface="Arial" panose="020B0604020202020204" pitchFamily="34" charset="0"/>
                <a:cs typeface="Arial" panose="020B0604020202020204" pitchFamily="34" charset="0"/>
              </a:rPr>
              <a:t>Diffraction Hyperbolas from Point-like Objects</a:t>
            </a:r>
            <a:endParaRPr sz="1500" dirty="0">
              <a:latin typeface="Arial" panose="020B0604020202020204" pitchFamily="34" charset="0"/>
              <a:cs typeface="Arial" panose="020B0604020202020204" pitchFamily="34" charset="0"/>
            </a:endParaRPr>
          </a:p>
        </p:txBody>
      </p:sp>
      <p:sp>
        <p:nvSpPr>
          <p:cNvPr id="514" name="Google Shape;514;p42"/>
          <p:cNvSpPr txBox="1"/>
          <p:nvPr/>
        </p:nvSpPr>
        <p:spPr>
          <a:xfrm>
            <a:off x="653675" y="1183388"/>
            <a:ext cx="8008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The only part of the outgoing wave that is ever recorded is the part that travels along the black lines. </a:t>
            </a: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a:p>
            <a:pPr marL="0" lvl="0" indent="0" algn="l" rtl="0">
              <a:spcBef>
                <a:spcPts val="0"/>
              </a:spcBef>
              <a:spcAft>
                <a:spcPts val="0"/>
              </a:spcAft>
              <a:buNone/>
            </a:pPr>
            <a:endParaRPr dirty="0">
              <a:solidFill>
                <a:schemeClr val="dk1"/>
              </a:solidFill>
              <a:latin typeface="Arial" panose="020B0604020202020204" pitchFamily="34" charset="0"/>
              <a:ea typeface="Syne"/>
              <a:cs typeface="Arial" panose="020B0604020202020204" pitchFamily="34" charset="0"/>
              <a:sym typeface="Syne"/>
            </a:endParaRPr>
          </a:p>
        </p:txBody>
      </p:sp>
      <p:pic>
        <p:nvPicPr>
          <p:cNvPr id="515" name="Google Shape;515;p42" descr="Animation of GPR transmitter-receiver pair coasting over a buried object and recording the wave ray-paths."/>
          <p:cNvPicPr preferRelativeResize="0"/>
          <p:nvPr/>
        </p:nvPicPr>
        <p:blipFill rotWithShape="1">
          <a:blip r:embed="rId3">
            <a:alphaModFix/>
          </a:blip>
          <a:srcRect/>
          <a:stretch/>
        </p:blipFill>
        <p:spPr>
          <a:xfrm>
            <a:off x="2961775" y="1756088"/>
            <a:ext cx="5462223" cy="2871675"/>
          </a:xfrm>
          <a:prstGeom prst="rect">
            <a:avLst/>
          </a:prstGeom>
          <a:noFill/>
          <a:ln w="18350" cap="flat" cmpd="sng">
            <a:solidFill>
              <a:srgbClr val="000000"/>
            </a:solidFill>
            <a:prstDash val="solid"/>
            <a:round/>
            <a:headEnd type="none" w="sm" len="sm"/>
            <a:tailEnd type="none" w="sm" len="sm"/>
          </a:ln>
        </p:spPr>
      </p:pic>
      <p:sp>
        <p:nvSpPr>
          <p:cNvPr id="516" name="Google Shape;516;p42"/>
          <p:cNvSpPr txBox="1"/>
          <p:nvPr/>
        </p:nvSpPr>
        <p:spPr>
          <a:xfrm>
            <a:off x="653675" y="1954362"/>
            <a:ext cx="2224500" cy="223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These lines are called </a:t>
            </a:r>
            <a:r>
              <a:rPr lang="en" b="1" dirty="0">
                <a:solidFill>
                  <a:schemeClr val="dk1"/>
                </a:solidFill>
                <a:latin typeface="Arial" panose="020B0604020202020204" pitchFamily="34" charset="0"/>
                <a:ea typeface="Syne"/>
                <a:cs typeface="Arial" panose="020B0604020202020204" pitchFamily="34" charset="0"/>
                <a:sym typeface="Syne"/>
              </a:rPr>
              <a:t>rays</a:t>
            </a:r>
            <a:r>
              <a:rPr lang="en" dirty="0">
                <a:solidFill>
                  <a:schemeClr val="dk1"/>
                </a:solidFill>
                <a:latin typeface="Arial" panose="020B0604020202020204" pitchFamily="34" charset="0"/>
                <a:ea typeface="Syne"/>
                <a:cs typeface="Arial" panose="020B0604020202020204" pitchFamily="34" charset="0"/>
                <a:sym typeface="Syne"/>
              </a:rPr>
              <a:t>, and show the </a:t>
            </a:r>
            <a:r>
              <a:rPr lang="en" b="1" dirty="0">
                <a:solidFill>
                  <a:schemeClr val="dk1"/>
                </a:solidFill>
                <a:latin typeface="Arial" panose="020B0604020202020204" pitchFamily="34" charset="0"/>
                <a:ea typeface="Syne"/>
                <a:cs typeface="Arial" panose="020B0604020202020204" pitchFamily="34" charset="0"/>
                <a:sym typeface="Syne"/>
              </a:rPr>
              <a:t>ray-path</a:t>
            </a:r>
            <a:r>
              <a:rPr lang="en" dirty="0">
                <a:solidFill>
                  <a:schemeClr val="dk1"/>
                </a:solidFill>
                <a:latin typeface="Arial" panose="020B0604020202020204" pitchFamily="34" charset="0"/>
                <a:ea typeface="Syne"/>
                <a:cs typeface="Arial" panose="020B0604020202020204" pitchFamily="34" charset="0"/>
                <a:sym typeface="Syne"/>
              </a:rPr>
              <a:t> of the recorded pulse</a:t>
            </a:r>
            <a:endParaRPr dirty="0">
              <a:solidFill>
                <a:schemeClr val="dk1"/>
              </a:solidFill>
              <a:latin typeface="Arial" panose="020B0604020202020204" pitchFamily="34" charset="0"/>
              <a:ea typeface="Syne"/>
              <a:cs typeface="Arial" panose="020B0604020202020204" pitchFamily="34" charset="0"/>
              <a:sym typeface="Syn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4"/>
          <p:cNvSpPr txBox="1">
            <a:spLocks noGrp="1"/>
          </p:cNvSpPr>
          <p:nvPr>
            <p:ph type="title"/>
          </p:nvPr>
        </p:nvSpPr>
        <p:spPr>
          <a:xfrm>
            <a:off x="535550" y="510125"/>
            <a:ext cx="7710900" cy="113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rPr>
              <a:t>A Note about 2D Profiles </a:t>
            </a:r>
            <a:endParaRPr dirty="0">
              <a:latin typeface="Arial" panose="020B0604020202020204" pitchFamily="34" charset="0"/>
            </a:endParaRPr>
          </a:p>
          <a:p>
            <a:pPr marL="0" lvl="0" indent="0" algn="l" rtl="0">
              <a:spcBef>
                <a:spcPts val="0"/>
              </a:spcBef>
              <a:spcAft>
                <a:spcPts val="0"/>
              </a:spcAft>
              <a:buNone/>
            </a:pPr>
            <a:r>
              <a:rPr lang="en" dirty="0">
                <a:latin typeface="Arial" panose="020B0604020202020204" pitchFamily="34" charset="0"/>
              </a:rPr>
              <a:t>over 3D Objects</a:t>
            </a:r>
            <a:r>
              <a:rPr lang="en" sz="3100" dirty="0">
                <a:solidFill>
                  <a:schemeClr val="lt1"/>
                </a:solidFill>
                <a:latin typeface="Arial" panose="020B0604020202020204" pitchFamily="34" charset="0"/>
              </a:rPr>
              <a:t>	</a:t>
            </a:r>
            <a:endParaRPr sz="3100" dirty="0">
              <a:solidFill>
                <a:schemeClr val="lt1"/>
              </a:solidFill>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p:txBody>
      </p:sp>
      <p:sp>
        <p:nvSpPr>
          <p:cNvPr id="530" name="Google Shape;530;p44"/>
          <p:cNvSpPr txBox="1">
            <a:spLocks noGrp="1"/>
          </p:cNvSpPr>
          <p:nvPr>
            <p:ph type="subTitle" idx="1"/>
          </p:nvPr>
        </p:nvSpPr>
        <p:spPr>
          <a:xfrm>
            <a:off x="481275" y="1643825"/>
            <a:ext cx="4294800" cy="273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Arial" panose="020B0604020202020204" pitchFamily="34" charset="0"/>
              </a:rPr>
              <a:t>A long buried feature, will appear as a single hyperbola in each GPR profile that crosses it.  </a:t>
            </a:r>
            <a:endParaRPr sz="1600" dirty="0">
              <a:latin typeface="Arial" panose="020B0604020202020204" pitchFamily="34" charset="0"/>
            </a:endParaRPr>
          </a:p>
          <a:p>
            <a:pPr marL="0" lvl="0" indent="0" algn="l" rtl="0">
              <a:spcBef>
                <a:spcPts val="0"/>
              </a:spcBef>
              <a:spcAft>
                <a:spcPts val="0"/>
              </a:spcAft>
              <a:buNone/>
            </a:pPr>
            <a:endParaRPr sz="1600" dirty="0">
              <a:latin typeface="Arial" panose="020B0604020202020204" pitchFamily="34" charset="0"/>
            </a:endParaRPr>
          </a:p>
          <a:p>
            <a:pPr marL="0" lvl="0" indent="0" algn="l" rtl="0">
              <a:spcBef>
                <a:spcPts val="0"/>
              </a:spcBef>
              <a:spcAft>
                <a:spcPts val="0"/>
              </a:spcAft>
              <a:buNone/>
            </a:pPr>
            <a:r>
              <a:rPr lang="en" sz="1600" dirty="0">
                <a:latin typeface="Arial" panose="020B0604020202020204" pitchFamily="34" charset="0"/>
              </a:rPr>
              <a:t>At each individual profile crossing, the pipe appears as a small circle or point, and is thus a “point-like” object.</a:t>
            </a:r>
            <a:endParaRPr sz="1600" dirty="0">
              <a:latin typeface="Arial" panose="020B0604020202020204" pitchFamily="34" charset="0"/>
            </a:endParaRPr>
          </a:p>
          <a:p>
            <a:pPr marL="0" lvl="0" indent="0" algn="l" rtl="0">
              <a:spcBef>
                <a:spcPts val="0"/>
              </a:spcBef>
              <a:spcAft>
                <a:spcPts val="0"/>
              </a:spcAft>
              <a:buNone/>
            </a:pPr>
            <a:endParaRPr sz="1600" dirty="0">
              <a:latin typeface="Arial" panose="020B0604020202020204" pitchFamily="34" charset="0"/>
            </a:endParaRPr>
          </a:p>
          <a:p>
            <a:pPr marL="0" lvl="0" indent="0" algn="l" rtl="0">
              <a:spcBef>
                <a:spcPts val="0"/>
              </a:spcBef>
              <a:spcAft>
                <a:spcPts val="0"/>
              </a:spcAft>
              <a:buNone/>
            </a:pPr>
            <a:r>
              <a:rPr lang="en" sz="1600" dirty="0">
                <a:latin typeface="Arial" panose="020B0604020202020204" pitchFamily="34" charset="0"/>
              </a:rPr>
              <a:t>With a series of profiles, the same pipe will produce a diffraction in each profile.</a:t>
            </a:r>
            <a:endParaRPr sz="1600"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p:txBody>
      </p:sp>
      <p:pic>
        <p:nvPicPr>
          <p:cNvPr id="531" name="Google Shape;531;p44" descr="GPR carts over GPR profiles with diffraction patterns from the same long feature"/>
          <p:cNvPicPr preferRelativeResize="0"/>
          <p:nvPr/>
        </p:nvPicPr>
        <p:blipFill rotWithShape="1">
          <a:blip r:embed="rId3">
            <a:alphaModFix/>
          </a:blip>
          <a:srcRect/>
          <a:stretch/>
        </p:blipFill>
        <p:spPr>
          <a:xfrm>
            <a:off x="5103076" y="770006"/>
            <a:ext cx="3806335" cy="3654720"/>
          </a:xfrm>
          <a:prstGeom prst="rect">
            <a:avLst/>
          </a:prstGeom>
          <a:noFill/>
          <a:ln>
            <a:noFill/>
          </a:ln>
        </p:spPr>
      </p:pic>
      <p:sp>
        <p:nvSpPr>
          <p:cNvPr id="533" name="Google Shape;533;p44"/>
          <p:cNvSpPr txBox="1"/>
          <p:nvPr/>
        </p:nvSpPr>
        <p:spPr>
          <a:xfrm>
            <a:off x="6589413" y="3863683"/>
            <a:ext cx="2220900" cy="4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Diffraction patterns from the same long feature</a:t>
            </a:r>
            <a:endParaRPr dirty="0">
              <a:solidFill>
                <a:schemeClr val="dk1"/>
              </a:solidFill>
              <a:latin typeface="Arial" panose="020B0604020202020204" pitchFamily="34" charset="0"/>
              <a:ea typeface="Syne"/>
              <a:cs typeface="Arial" panose="020B0604020202020204" pitchFamily="34" charset="0"/>
              <a:sym typeface="Syn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4"/>
          <p:cNvSpPr txBox="1">
            <a:spLocks noGrp="1"/>
          </p:cNvSpPr>
          <p:nvPr>
            <p:ph type="title"/>
          </p:nvPr>
        </p:nvSpPr>
        <p:spPr>
          <a:xfrm>
            <a:off x="535550" y="510125"/>
            <a:ext cx="7710900" cy="113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Arial" panose="020B0604020202020204" pitchFamily="34" charset="0"/>
              </a:rPr>
              <a:t>A Note about 2D Profiles </a:t>
            </a:r>
            <a:endParaRPr dirty="0">
              <a:latin typeface="Arial" panose="020B0604020202020204" pitchFamily="34" charset="0"/>
            </a:endParaRPr>
          </a:p>
          <a:p>
            <a:pPr marL="0" lvl="0" indent="0" algn="l" rtl="0">
              <a:spcBef>
                <a:spcPts val="0"/>
              </a:spcBef>
              <a:spcAft>
                <a:spcPts val="0"/>
              </a:spcAft>
              <a:buNone/>
            </a:pPr>
            <a:r>
              <a:rPr lang="en" dirty="0">
                <a:latin typeface="Arial" panose="020B0604020202020204" pitchFamily="34" charset="0"/>
              </a:rPr>
              <a:t>over 3D Objects</a:t>
            </a:r>
            <a:r>
              <a:rPr lang="en" sz="3100" dirty="0">
                <a:solidFill>
                  <a:schemeClr val="lt1"/>
                </a:solidFill>
                <a:latin typeface="Arial" panose="020B0604020202020204" pitchFamily="34" charset="0"/>
              </a:rPr>
              <a:t>	</a:t>
            </a:r>
            <a:endParaRPr sz="3100" dirty="0">
              <a:solidFill>
                <a:schemeClr val="lt1"/>
              </a:solidFill>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p:txBody>
      </p:sp>
      <p:sp>
        <p:nvSpPr>
          <p:cNvPr id="530" name="Google Shape;530;p44"/>
          <p:cNvSpPr txBox="1">
            <a:spLocks noGrp="1"/>
          </p:cNvSpPr>
          <p:nvPr>
            <p:ph type="subTitle" idx="1"/>
          </p:nvPr>
        </p:nvSpPr>
        <p:spPr>
          <a:xfrm>
            <a:off x="481275" y="1643825"/>
            <a:ext cx="4294800" cy="273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Arial" panose="020B0604020202020204" pitchFamily="34" charset="0"/>
              </a:rPr>
              <a:t>A long buried feature, will appear as a single hyperbola in each GPR profile that crosses it.  </a:t>
            </a:r>
            <a:endParaRPr sz="1600" dirty="0">
              <a:latin typeface="Arial" panose="020B0604020202020204" pitchFamily="34" charset="0"/>
            </a:endParaRPr>
          </a:p>
          <a:p>
            <a:pPr marL="0" lvl="0" indent="0" algn="l" rtl="0">
              <a:spcBef>
                <a:spcPts val="0"/>
              </a:spcBef>
              <a:spcAft>
                <a:spcPts val="0"/>
              </a:spcAft>
              <a:buNone/>
            </a:pPr>
            <a:endParaRPr sz="1600" dirty="0">
              <a:latin typeface="Arial" panose="020B0604020202020204" pitchFamily="34" charset="0"/>
            </a:endParaRPr>
          </a:p>
          <a:p>
            <a:pPr marL="0" lvl="0" indent="0" algn="l" rtl="0">
              <a:spcBef>
                <a:spcPts val="0"/>
              </a:spcBef>
              <a:spcAft>
                <a:spcPts val="0"/>
              </a:spcAft>
              <a:buNone/>
            </a:pPr>
            <a:r>
              <a:rPr lang="en" sz="1600" dirty="0">
                <a:latin typeface="Arial" panose="020B0604020202020204" pitchFamily="34" charset="0"/>
              </a:rPr>
              <a:t>At each individual profile crossing, the pipe appears as a small circle or point, and is thus a “point-like” object.</a:t>
            </a:r>
            <a:endParaRPr sz="1600" dirty="0">
              <a:latin typeface="Arial" panose="020B0604020202020204" pitchFamily="34" charset="0"/>
            </a:endParaRPr>
          </a:p>
          <a:p>
            <a:pPr marL="0" lvl="0" indent="0" algn="l" rtl="0">
              <a:spcBef>
                <a:spcPts val="0"/>
              </a:spcBef>
              <a:spcAft>
                <a:spcPts val="0"/>
              </a:spcAft>
              <a:buNone/>
            </a:pPr>
            <a:endParaRPr sz="1600" dirty="0">
              <a:latin typeface="Arial" panose="020B0604020202020204" pitchFamily="34" charset="0"/>
            </a:endParaRPr>
          </a:p>
          <a:p>
            <a:pPr marL="0" lvl="0" indent="0" algn="l" rtl="0">
              <a:spcBef>
                <a:spcPts val="0"/>
              </a:spcBef>
              <a:spcAft>
                <a:spcPts val="0"/>
              </a:spcAft>
              <a:buNone/>
            </a:pPr>
            <a:r>
              <a:rPr lang="en" sz="1600" dirty="0">
                <a:latin typeface="Arial" panose="020B0604020202020204" pitchFamily="34" charset="0"/>
              </a:rPr>
              <a:t>With a series of profiles, the same pipe will produce a diffraction in each profile.</a:t>
            </a:r>
            <a:endParaRPr sz="1600"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a:p>
            <a:pPr marL="0" lvl="0" indent="0" algn="l" rtl="0">
              <a:spcBef>
                <a:spcPts val="0"/>
              </a:spcBef>
              <a:spcAft>
                <a:spcPts val="0"/>
              </a:spcAft>
              <a:buNone/>
            </a:pPr>
            <a:endParaRPr dirty="0">
              <a:latin typeface="Arial" panose="020B0604020202020204" pitchFamily="34" charset="0"/>
            </a:endParaRPr>
          </a:p>
        </p:txBody>
      </p:sp>
      <p:pic>
        <p:nvPicPr>
          <p:cNvPr id="531" name="Google Shape;531;p44" descr="GPR carts over GPR profiles with diffraction patterns from the same long feature"/>
          <p:cNvPicPr preferRelativeResize="0"/>
          <p:nvPr/>
        </p:nvPicPr>
        <p:blipFill rotWithShape="1">
          <a:blip r:embed="rId3">
            <a:alphaModFix/>
          </a:blip>
          <a:srcRect/>
          <a:stretch/>
        </p:blipFill>
        <p:spPr>
          <a:xfrm>
            <a:off x="5103076" y="770006"/>
            <a:ext cx="3806335" cy="3654720"/>
          </a:xfrm>
          <a:prstGeom prst="rect">
            <a:avLst/>
          </a:prstGeom>
          <a:noFill/>
          <a:ln>
            <a:noFill/>
          </a:ln>
        </p:spPr>
      </p:pic>
      <p:sp>
        <p:nvSpPr>
          <p:cNvPr id="533" name="Google Shape;533;p44"/>
          <p:cNvSpPr txBox="1"/>
          <p:nvPr/>
        </p:nvSpPr>
        <p:spPr>
          <a:xfrm>
            <a:off x="6589413" y="3863683"/>
            <a:ext cx="2220900" cy="4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Arial" panose="020B0604020202020204" pitchFamily="34" charset="0"/>
                <a:ea typeface="Syne"/>
                <a:cs typeface="Arial" panose="020B0604020202020204" pitchFamily="34" charset="0"/>
                <a:sym typeface="Syne"/>
              </a:rPr>
              <a:t>Diffraction patterns from the same long feature</a:t>
            </a:r>
            <a:endParaRPr dirty="0">
              <a:solidFill>
                <a:schemeClr val="dk1"/>
              </a:solidFill>
              <a:latin typeface="Arial" panose="020B0604020202020204" pitchFamily="34" charset="0"/>
              <a:ea typeface="Syne"/>
              <a:cs typeface="Arial" panose="020B0604020202020204" pitchFamily="34" charset="0"/>
              <a:sym typeface="Syne"/>
            </a:endParaRPr>
          </a:p>
        </p:txBody>
      </p:sp>
      <p:sp>
        <p:nvSpPr>
          <p:cNvPr id="2" name="Google Shape;543;p45">
            <a:extLst>
              <a:ext uri="{FF2B5EF4-FFF2-40B4-BE49-F238E27FC236}">
                <a16:creationId xmlns:a16="http://schemas.microsoft.com/office/drawing/2014/main" id="{F3F80077-2143-6B9E-81C0-255FA3F73B61}"/>
              </a:ext>
              <a:ext uri="{C183D7F6-B498-43B3-948B-1728B52AA6E4}">
                <adec:decorative xmlns:adec="http://schemas.microsoft.com/office/drawing/2017/decorative" val="1"/>
              </a:ext>
            </a:extLst>
          </p:cNvPr>
          <p:cNvSpPr/>
          <p:nvPr/>
        </p:nvSpPr>
        <p:spPr>
          <a:xfrm>
            <a:off x="5724799" y="2717123"/>
            <a:ext cx="320100" cy="320100"/>
          </a:xfrm>
          <a:prstGeom prst="ellipse">
            <a:avLst/>
          </a:prstGeom>
          <a:solidFill>
            <a:srgbClr val="FF9900">
              <a:alpha val="4684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 name="Google Shape;543;p45">
            <a:extLst>
              <a:ext uri="{FF2B5EF4-FFF2-40B4-BE49-F238E27FC236}">
                <a16:creationId xmlns:a16="http://schemas.microsoft.com/office/drawing/2014/main" id="{F078D94A-7164-FD74-570C-BD3ABE5A2C8A}"/>
              </a:ext>
              <a:ext uri="{C183D7F6-B498-43B3-948B-1728B52AA6E4}">
                <adec:decorative xmlns:adec="http://schemas.microsoft.com/office/drawing/2017/decorative" val="1"/>
              </a:ext>
            </a:extLst>
          </p:cNvPr>
          <p:cNvSpPr/>
          <p:nvPr/>
        </p:nvSpPr>
        <p:spPr>
          <a:xfrm>
            <a:off x="5563750" y="1406234"/>
            <a:ext cx="320100" cy="320100"/>
          </a:xfrm>
          <a:prstGeom prst="ellipse">
            <a:avLst/>
          </a:prstGeom>
          <a:solidFill>
            <a:srgbClr val="FF9900">
              <a:alpha val="4684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 name="Google Shape;543;p45">
            <a:extLst>
              <a:ext uri="{FF2B5EF4-FFF2-40B4-BE49-F238E27FC236}">
                <a16:creationId xmlns:a16="http://schemas.microsoft.com/office/drawing/2014/main" id="{1FF0B5D5-B5F9-7332-7D31-0A68B21F0D35}"/>
              </a:ext>
              <a:ext uri="{C183D7F6-B498-43B3-948B-1728B52AA6E4}">
                <adec:decorative xmlns:adec="http://schemas.microsoft.com/office/drawing/2017/decorative" val="1"/>
              </a:ext>
            </a:extLst>
          </p:cNvPr>
          <p:cNvSpPr/>
          <p:nvPr/>
        </p:nvSpPr>
        <p:spPr>
          <a:xfrm>
            <a:off x="5634963" y="2017476"/>
            <a:ext cx="320100" cy="320100"/>
          </a:xfrm>
          <a:prstGeom prst="ellipse">
            <a:avLst/>
          </a:prstGeom>
          <a:solidFill>
            <a:srgbClr val="FF9900">
              <a:alpha val="4684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Tree>
    <p:extLst>
      <p:ext uri="{BB962C8B-B14F-4D97-AF65-F5344CB8AC3E}">
        <p14:creationId xmlns:p14="http://schemas.microsoft.com/office/powerpoint/2010/main" val="1849573557"/>
      </p:ext>
    </p:extLst>
  </p:cSld>
  <p:clrMapOvr>
    <a:masterClrMapping/>
  </p:clrMapOvr>
</p:sld>
</file>

<file path=ppt/theme/theme1.xml><?xml version="1.0" encoding="utf-8"?>
<a:theme xmlns:a="http://schemas.openxmlformats.org/drawingml/2006/main" name="Iguana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guana ppt theme" id="{FC023657-A1CE-49CE-90BC-B6FB44C232E0}" vid="{4A83768A-69F3-48CA-873E-6DA084A8F76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1436</TotalTime>
  <Words>1806</Words>
  <Application>Microsoft Macintosh PowerPoint</Application>
  <PresentationFormat>On-screen Show (16:9)</PresentationFormat>
  <Paragraphs>296</Paragraphs>
  <Slides>39</Slides>
  <Notes>39</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Century Gothic</vt:lpstr>
      <vt:lpstr>Nunito Light</vt:lpstr>
      <vt:lpstr>Cambria Math</vt:lpstr>
      <vt:lpstr>Syne</vt:lpstr>
      <vt:lpstr>DM Sans Medium</vt:lpstr>
      <vt:lpstr>Arial</vt:lpstr>
      <vt:lpstr>Figtree Black</vt:lpstr>
      <vt:lpstr>DM Sans</vt:lpstr>
      <vt:lpstr>Bebas Neue</vt:lpstr>
      <vt:lpstr>Figtree ExtraBold</vt:lpstr>
      <vt:lpstr>Syne Medium</vt:lpstr>
      <vt:lpstr>Iguana ppt theme</vt:lpstr>
      <vt:lpstr>What Does GPR Data Look Like?</vt:lpstr>
      <vt:lpstr>Learning Goals</vt:lpstr>
      <vt:lpstr>Question: Do you see the upside-down “U”s?</vt:lpstr>
      <vt:lpstr>Question: Why do underground features produce upside-down “U”s?</vt:lpstr>
      <vt:lpstr>GPR Signal</vt:lpstr>
      <vt:lpstr>GPR Signal</vt:lpstr>
      <vt:lpstr>GPR Signal</vt:lpstr>
      <vt:lpstr>A Note about 2D Profiles  over 3D Objects   </vt:lpstr>
      <vt:lpstr>A Note about 2D Profiles  over 3D Objects   </vt:lpstr>
      <vt:lpstr>Also, Orientation  Matters   </vt:lpstr>
      <vt:lpstr>Question: Do you see the dipping horizon?</vt:lpstr>
      <vt:lpstr>Two-Way Travel Time</vt:lpstr>
      <vt:lpstr>GPR Signal</vt:lpstr>
      <vt:lpstr>GPR Signal</vt:lpstr>
      <vt:lpstr>Question: Do you see the horizontal band across the top of the profile?</vt:lpstr>
      <vt:lpstr>GPR Signal</vt:lpstr>
      <vt:lpstr>The Direct Wave</vt:lpstr>
      <vt:lpstr>Summary</vt:lpstr>
      <vt:lpstr>What Causes GPR Waves to Reflect?</vt:lpstr>
      <vt:lpstr>PowerPoint Presentation</vt:lpstr>
      <vt:lpstr>PowerPoint Presentation</vt:lpstr>
      <vt:lpstr>Permittivity and Velocity</vt:lpstr>
      <vt:lpstr>PowerPoint Presentation</vt:lpstr>
      <vt:lpstr>Permittivity = Dielectric</vt:lpstr>
      <vt:lpstr>Permittivity and Velocity for Geologic Materials</vt:lpstr>
      <vt:lpstr>Causes for GPR to Reflect</vt:lpstr>
      <vt:lpstr>Water Saturation</vt:lpstr>
      <vt:lpstr>Iron Content</vt:lpstr>
      <vt:lpstr>Porosity</vt:lpstr>
      <vt:lpstr>Composition</vt:lpstr>
      <vt:lpstr>Also Composition</vt:lpstr>
      <vt:lpstr>Clay Content</vt:lpstr>
      <vt:lpstr>Determining Depth</vt:lpstr>
      <vt:lpstr>Two-Way Travel Time</vt:lpstr>
      <vt:lpstr>Two-Way Travel Time</vt:lpstr>
      <vt:lpstr>Two-Way Travel Time</vt:lpstr>
      <vt:lpstr>If the ground velocity is 0.1 m/ns  </vt:lpstr>
      <vt:lpstr>If the ground velocity is 0.1 m/ns  </vt:lpstr>
      <vt:lpstr>How deep is our target?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Does GPR Data Look Like?</dc:title>
  <dc:creator>Toshikolee190</dc:creator>
  <cp:lastModifiedBy>Beth Pratt-Sitaula</cp:lastModifiedBy>
  <cp:revision>34</cp:revision>
  <dcterms:modified xsi:type="dcterms:W3CDTF">2025-07-16T16:37:57Z</dcterms:modified>
</cp:coreProperties>
</file>