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2" r:id="rId2"/>
    <p:sldId id="365" r:id="rId3"/>
    <p:sldId id="366" r:id="rId4"/>
    <p:sldId id="368" r:id="rId5"/>
    <p:sldId id="369" r:id="rId6"/>
    <p:sldId id="372" r:id="rId7"/>
    <p:sldId id="370" r:id="rId8"/>
    <p:sldId id="371" r:id="rId9"/>
    <p:sldId id="374" r:id="rId10"/>
    <p:sldId id="383" r:id="rId11"/>
    <p:sldId id="378" r:id="rId12"/>
    <p:sldId id="381" r:id="rId13"/>
    <p:sldId id="376" r:id="rId14"/>
    <p:sldId id="382" r:id="rId15"/>
    <p:sldId id="377" r:id="rId16"/>
    <p:sldId id="375" r:id="rId17"/>
    <p:sldId id="380" r:id="rId18"/>
    <p:sldId id="379" r:id="rId19"/>
    <p:sldId id="373" r:id="rId20"/>
  </p:sldIdLst>
  <p:sldSz cx="9144000" cy="6858000" type="screen4x3"/>
  <p:notesSz cx="69469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Cung" initials="EC" lastIdx="2" clrIdx="0">
    <p:extLst>
      <p:ext uri="{19B8F6BF-5375-455C-9EA6-DF929625EA0E}">
        <p15:presenceInfo xmlns:p15="http://schemas.microsoft.com/office/powerpoint/2012/main" userId="76c0d28fc448a4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600FF"/>
    <a:srgbClr val="800080"/>
    <a:srgbClr val="0000CC"/>
    <a:srgbClr val="969200"/>
    <a:srgbClr val="B0AC00"/>
    <a:srgbClr val="339933"/>
    <a:srgbClr val="CCCC00"/>
    <a:srgbClr val="CCCCFF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398" autoAdjust="0"/>
  </p:normalViewPr>
  <p:slideViewPr>
    <p:cSldViewPr snapToGrid="0" snapToObjects="1">
      <p:cViewPr varScale="1">
        <p:scale>
          <a:sx n="87" d="100"/>
          <a:sy n="87" d="100"/>
        </p:scale>
        <p:origin x="1296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-2524" y="-88"/>
      </p:cViewPr>
      <p:guideLst>
        <p:guide orient="horz" pos="2920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7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>
              <a:defRPr sz="1200"/>
            </a:lvl1pPr>
          </a:lstStyle>
          <a:p>
            <a:fld id="{6E5BC86E-7E46-4694-8934-1275F1DE955D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7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>
              <a:defRPr sz="1200"/>
            </a:lvl1pPr>
          </a:lstStyle>
          <a:p>
            <a:fld id="{0C02A0C2-0EA3-4F91-99CC-89629B9B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61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>
              <a:defRPr sz="1200"/>
            </a:lvl1pPr>
          </a:lstStyle>
          <a:p>
            <a:fld id="{F3E1F01C-ABF8-8E44-BCFE-F19814709A82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03725"/>
            <a:ext cx="5557520" cy="4171950"/>
          </a:xfrm>
          <a:prstGeom prst="rect">
            <a:avLst/>
          </a:prstGeom>
        </p:spPr>
        <p:txBody>
          <a:bodyPr vert="horz" lIns="92665" tIns="46333" rIns="92665" bIns="463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>
              <a:defRPr sz="1200"/>
            </a:lvl1pPr>
          </a:lstStyle>
          <a:p>
            <a:fld id="{3CD6364F-9DA3-2546-912D-68D24D8F09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31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68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166EE-6F11-BD1D-CE6E-D76D0AE0F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A1D15-E381-3DFC-3216-D9ABF8519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F7D6B-7BA6-D150-A818-E14EA5AA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4A2DB-DB7A-F543-6EC3-512CEBB838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19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0F3D-DBE5-FC65-E9AA-EFD865AA4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15D6B-91E1-7A85-67A8-202962E57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316F9-8398-6F6E-65C4-C8A0B5538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55C18-E028-648D-0E2B-A936A793F8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563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6D895-4324-AB0C-D3A9-43267E3F3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17FDC-9322-9BA9-5AB9-FEDFADD54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E27C1-C5D9-0219-7801-64060081C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C0606-C4DC-77D5-4C09-620C70AFE0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12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82654-72F0-2062-A5AC-5D364C3ED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51751-BD92-EDC3-10D6-CEA2DF035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EAAD5-16A5-996D-3B43-2D5AC2D80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64C15-B4A8-49F8-5384-1F7B98FC0A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0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A43FB-6557-E1D9-14FA-6811146CE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4D614-732B-C32B-46A2-0F571C720B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EC0AA-6748-E70C-758F-B2AB60CC5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20278-47B3-A126-F066-7E88320C9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1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0C12-6C68-87AE-0E8C-113E77CB8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8C2BA-0C68-E9ED-57A3-1CCB7B715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9A135-BD37-1D27-341B-24F1FDF45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6E4A8-D98F-7B3B-0C2B-0193CB595A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33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242CC-82D4-2B42-D9F4-C13B0BD5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7B9B0-88F7-585F-04FF-B208B905C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DDD720-E301-DAD0-D530-8E88D720D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022C9-EA27-66C6-75C0-3E21EBC1D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61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4AA62-CC84-22AE-15BA-FDE448494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D7426-537D-3338-A250-7922A164F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00A5-5693-641D-5489-9E5DB1E86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BB91F-875F-6F02-C44E-6E5E2A80A5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72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967BE-9CEE-67B9-1336-DBFE36755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CEC0E3-F5DC-15DB-57C6-B4E4FEBE2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CB298-F691-E4B8-091E-F5A63A1AD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7DFE9-1356-EF17-1668-CC8AB121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6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86E14-B951-5116-5499-003568235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C9AC5-0E91-E5C7-039E-A5B90708F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9D95C-B8C5-B9E4-F77F-46615D5E2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3662F-8C14-6DF9-3A33-B11CDDD84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2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2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9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77459-C75D-8135-744A-E0A034A8A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0C42D-38FA-3789-27CC-CFCABD3D8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20A69-7B34-B0CF-381D-D20CE49C9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027FA-42DD-3725-0888-C8BE3C10EA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5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99129-4468-F8D7-5E62-94521878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8D961-051F-A5CC-E763-115CF32F6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7228C8-BE4A-F761-BD7E-4D0473E4B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E75F0-D194-4CC3-C2AB-B525F480C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34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20318-73E0-0378-A46D-C0112A283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5CE39-6FF4-1359-B516-721851E9C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D1670-7BD2-D0FA-46F6-042E1B7A7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2DE0A-861A-4450-ACF8-B5518E61A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796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74DEB-A0D9-D7FD-6F7F-CC0AC5F03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4E2EC-3F83-0E99-0898-4B80209F2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91DAAC-F510-7765-A02D-17FDE4E34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58A0-1F34-9819-F839-E64F64D85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10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CB335-E95C-1812-E1C7-78C0B2CF9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23234-1578-DDFB-70B3-F45D30A36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D7A22-3FDA-F5BC-BFDA-E331428EA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9396-B820-50BB-3DFC-26233BAC9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37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9622D-0B74-1B66-44B4-3EAE4E9C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534EE3-54DC-3C7B-8978-5E9AF35EB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A840E-4570-D618-B35E-5AAB673FD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332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2C859-7C5F-06DB-8C44-2EEF8F375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364F-9DA3-2546-912D-68D24D8F09B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3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9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1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8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3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9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8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0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0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2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93FB0-F9AC-4743-89B7-9E81E41FE5FF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297B2-79F3-EA41-B35F-24264B01A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8"/>
          <p:cNvSpPr>
            <a:spLocks noChangeArrowheads="1"/>
          </p:cNvSpPr>
          <p:nvPr/>
        </p:nvSpPr>
        <p:spPr bwMode="auto">
          <a:xfrm>
            <a:off x="1244905" y="3987209"/>
            <a:ext cx="6595382" cy="12791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Roger Nielsen</a:t>
            </a: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Gokce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Ustunisik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Dakota School of Mines </a:t>
            </a:r>
          </a:p>
        </p:txBody>
      </p:sp>
      <p:sp>
        <p:nvSpPr>
          <p:cNvPr id="2" name="Rectangle 38">
            <a:extLst>
              <a:ext uri="{FF2B5EF4-FFF2-40B4-BE49-F238E27FC236}">
                <a16:creationId xmlns:a16="http://schemas.microsoft.com/office/drawing/2014/main" id="{C0F028C2-4AAE-225C-0EB9-9DE01A3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56" y="570453"/>
            <a:ext cx="7040456" cy="285854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impact of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in experimental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databases on trace element model building</a:t>
            </a:r>
          </a:p>
        </p:txBody>
      </p:sp>
    </p:spTree>
    <p:extLst>
      <p:ext uri="{BB962C8B-B14F-4D97-AF65-F5344CB8AC3E}">
        <p14:creationId xmlns:p14="http://schemas.microsoft.com/office/powerpoint/2010/main" val="23489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9"/>
    </mc:Choice>
    <mc:Fallback xmlns="">
      <p:transition spd="slow" advTm="209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84A0A-9099-7F43-EF54-2366EAE14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D67B2818-EA19-F3D8-0A0B-E2B4C81B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90423-8AE6-0177-957A-79FBBBF96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6468"/>
            <a:ext cx="9144000" cy="32650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21D246-BDBC-C1A5-0ECF-BBDF832F0E67}"/>
              </a:ext>
            </a:extLst>
          </p:cNvPr>
          <p:cNvSpPr/>
          <p:nvPr/>
        </p:nvSpPr>
        <p:spPr>
          <a:xfrm>
            <a:off x="1201480" y="5635253"/>
            <a:ext cx="5856546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Betts et al 2026 uncertainty in Zr analyses in orthopyroxene</a:t>
            </a:r>
          </a:p>
        </p:txBody>
      </p:sp>
    </p:spTree>
    <p:extLst>
      <p:ext uri="{BB962C8B-B14F-4D97-AF65-F5344CB8AC3E}">
        <p14:creationId xmlns:p14="http://schemas.microsoft.com/office/powerpoint/2010/main" val="389084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AAF14-9851-4189-1D37-B912D2AEE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1BA4D989-69E1-F637-0C6F-08DB6EE7F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3BEE6-D89D-B7DB-0E5F-42B5B801E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721"/>
            <a:ext cx="4572000" cy="3318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C0C2E-52B5-CA1C-7725-99C97D3D8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76721"/>
            <a:ext cx="4572001" cy="33185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C50CCF-472E-007C-F1FF-B4236B08BAB9}"/>
              </a:ext>
            </a:extLst>
          </p:cNvPr>
          <p:cNvSpPr/>
          <p:nvPr/>
        </p:nvSpPr>
        <p:spPr>
          <a:xfrm>
            <a:off x="3551274" y="6305104"/>
            <a:ext cx="5592726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Christiansen 2026 uncertainty in Sc analyses in olivine</a:t>
            </a:r>
          </a:p>
        </p:txBody>
      </p:sp>
    </p:spTree>
    <p:extLst>
      <p:ext uri="{BB962C8B-B14F-4D97-AF65-F5344CB8AC3E}">
        <p14:creationId xmlns:p14="http://schemas.microsoft.com/office/powerpoint/2010/main" val="285336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1CF16-9FED-2073-85A5-522505157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8A0C3221-DB16-BA61-0F40-D6C53799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34" y="816746"/>
            <a:ext cx="7341331" cy="586934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reduction and processing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hide the uncertainty implicit in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raw data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uncertainty cannot be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“corrected” without access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raw data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extent of contamination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(two+ phases) in the analytical volume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different for each experiments due to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fact that the crystal size,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coefficients and analytical volume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different in each experiment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+mj-lt"/>
              </a:rPr>
              <a:t> </a:t>
            </a:r>
          </a:p>
          <a:p>
            <a:pPr marL="857250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  <a:tabLst>
                <a:tab pos="2743200" algn="l"/>
              </a:tabLst>
            </a:pPr>
            <a:endParaRPr lang="en-US" sz="3200" dirty="0">
              <a:latin typeface="+mj-lt"/>
            </a:endParaRPr>
          </a:p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11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3"/>
    </mc:Choice>
    <mc:Fallback xmlns="">
      <p:transition spd="slow" advTm="516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7C019C-59D5-935F-9691-7F837E641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F255864E-81B4-144C-3005-8E7653253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69D49-11D0-0D3D-EF37-7FFFFFCF7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1" y="233916"/>
            <a:ext cx="13447156" cy="58073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866A4E-62E2-2539-EA75-7FA764DDA471}"/>
              </a:ext>
            </a:extLst>
          </p:cNvPr>
          <p:cNvSpPr/>
          <p:nvPr/>
        </p:nvSpPr>
        <p:spPr>
          <a:xfrm>
            <a:off x="2392325" y="6030619"/>
            <a:ext cx="6368901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Betts et al 2026</a:t>
            </a:r>
          </a:p>
        </p:txBody>
      </p:sp>
    </p:spTree>
    <p:extLst>
      <p:ext uri="{BB962C8B-B14F-4D97-AF65-F5344CB8AC3E}">
        <p14:creationId xmlns:p14="http://schemas.microsoft.com/office/powerpoint/2010/main" val="105501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5C738-B127-C3FE-574F-30C724447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6D87F5D4-E5A5-9FE8-095E-CB6467A4D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984" y="1763804"/>
            <a:ext cx="7044959" cy="26993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including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contaminated analyses during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reduction introduces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bias in any regression analysis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proportional to the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coefficient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1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3"/>
    </mc:Choice>
    <mc:Fallback xmlns="">
      <p:transition spd="slow" advTm="5163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2C69B5-E362-B05B-81AE-15E630369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C0037F01-8868-3D04-D5DB-25D19956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94C63-2C62-A240-3A19-F11FB1541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204"/>
            <a:ext cx="9144000" cy="6179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09F2EA-D7CC-8FAC-0B46-1E32DF4E7766}"/>
              </a:ext>
            </a:extLst>
          </p:cNvPr>
          <p:cNvSpPr/>
          <p:nvPr/>
        </p:nvSpPr>
        <p:spPr>
          <a:xfrm>
            <a:off x="6919527" y="6236106"/>
            <a:ext cx="1967022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Betts et al 2026</a:t>
            </a:r>
          </a:p>
        </p:txBody>
      </p:sp>
    </p:spTree>
    <p:extLst>
      <p:ext uri="{BB962C8B-B14F-4D97-AF65-F5344CB8AC3E}">
        <p14:creationId xmlns:p14="http://schemas.microsoft.com/office/powerpoint/2010/main" val="348183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183CF-FB23-9880-F0DA-6494E09D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E68413-3B64-FECF-62E9-15B2F9039D18}"/>
              </a:ext>
            </a:extLst>
          </p:cNvPr>
          <p:cNvSpPr txBox="1"/>
          <p:nvPr/>
        </p:nvSpPr>
        <p:spPr>
          <a:xfrm>
            <a:off x="967563" y="595423"/>
            <a:ext cx="7590510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produce an experimental database suitable for petrogenetic modeling?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best practices recommendations for publication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analyses together with the average and standard deviation of the analyses.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detection limits for the elements of interests at the relevant set of conditions.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analyses of a secondary standard as an indicator of the instrument uncertainty (due to reduced influence of heterogeneity and absence of multiple phases).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results of the application of a projection technique to evaluate the degree to which analyses represent more than one phase.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 of the experimental charges with the analysis spots located on them.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604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E84C6-D87D-9BA0-42C9-324B70EA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0FAA5F99-5031-EC13-44DB-3309ECF5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0ED39-4E58-0212-B522-9A3FACF206F1}"/>
              </a:ext>
            </a:extLst>
          </p:cNvPr>
          <p:cNvSpPr txBox="1"/>
          <p:nvPr/>
        </p:nvSpPr>
        <p:spPr>
          <a:xfrm>
            <a:off x="181888" y="1016904"/>
            <a:ext cx="878022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of the recommendations discussed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immediately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Desirable, but secondary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bridge too far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574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C6FE0-6499-363B-1236-76A77B6C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A572146F-DE87-CE50-D65B-166D7CC9A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2235E-07DA-0C36-6E73-FA7B40531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06" y="1063256"/>
            <a:ext cx="8872064" cy="3828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76CE80-A78B-19FD-B49E-4C45F217A189}"/>
              </a:ext>
            </a:extLst>
          </p:cNvPr>
          <p:cNvSpPr/>
          <p:nvPr/>
        </p:nvSpPr>
        <p:spPr>
          <a:xfrm>
            <a:off x="6919527" y="6236106"/>
            <a:ext cx="1967022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Betts et al 2026</a:t>
            </a:r>
          </a:p>
        </p:txBody>
      </p:sp>
    </p:spTree>
    <p:extLst>
      <p:ext uri="{BB962C8B-B14F-4D97-AF65-F5344CB8AC3E}">
        <p14:creationId xmlns:p14="http://schemas.microsoft.com/office/powerpoint/2010/main" val="4143151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E7D9E-CE61-08B7-57DD-D0FAF7F4D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5EB21198-3BC3-5C27-7F3C-3B3BD9ABD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A33B6-8F07-9872-29A8-2CFC1C1BE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31" y="1360970"/>
            <a:ext cx="7475937" cy="34281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B5E663-7C40-4089-1B6D-153DFB6792F7}"/>
              </a:ext>
            </a:extLst>
          </p:cNvPr>
          <p:cNvSpPr/>
          <p:nvPr/>
        </p:nvSpPr>
        <p:spPr>
          <a:xfrm>
            <a:off x="6919527" y="6236106"/>
            <a:ext cx="1967022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Betts et al 2026</a:t>
            </a:r>
          </a:p>
        </p:txBody>
      </p:sp>
    </p:spTree>
    <p:extLst>
      <p:ext uri="{BB962C8B-B14F-4D97-AF65-F5344CB8AC3E}">
        <p14:creationId xmlns:p14="http://schemas.microsoft.com/office/powerpoint/2010/main" val="140617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C0F028C2-4AAE-225C-0EB9-9DE01A3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695" y="107347"/>
            <a:ext cx="7040456" cy="285854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of our knowledge regarding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differentiation of the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terrestrial planets is based on models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how trace elements behave.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F6778-767C-7A3F-8FA0-D9CAB4DD1762}"/>
              </a:ext>
            </a:extLst>
          </p:cNvPr>
          <p:cNvSpPr txBox="1"/>
          <p:nvPr/>
        </p:nvSpPr>
        <p:spPr>
          <a:xfrm>
            <a:off x="1051494" y="2965894"/>
            <a:ext cx="7418857" cy="2984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predictive models are calibrated to experimental results and are designed to simulate how differentiation processes influence the trace element composition of natural materials (their geochemical signature).</a:t>
            </a:r>
          </a:p>
        </p:txBody>
      </p:sp>
    </p:spTree>
    <p:extLst>
      <p:ext uri="{BB962C8B-B14F-4D97-AF65-F5344CB8AC3E}">
        <p14:creationId xmlns:p14="http://schemas.microsoft.com/office/powerpoint/2010/main" val="37117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7"/>
    </mc:Choice>
    <mc:Fallback xmlns="">
      <p:transition spd="slow" advTm="2336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C0F028C2-4AAE-225C-0EB9-9DE01A3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7341331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 of uncertainty in 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element partitioning experiments:</a:t>
            </a:r>
          </a:p>
          <a:p>
            <a:pPr algn="ctr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r>
              <a:rPr lang="en-US" sz="3600" dirty="0">
                <a:latin typeface="+mj-lt"/>
              </a:rPr>
              <a:t> </a:t>
            </a:r>
          </a:p>
          <a:p>
            <a:pPr marL="1428750" indent="-571500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  <a:tabLst>
                <a:tab pos="2743200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 sensitivity</a:t>
            </a:r>
          </a:p>
          <a:p>
            <a:pPr marL="1428750" indent="-571500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  <a:tabLst>
                <a:tab pos="2743200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Achievement of equilibrium</a:t>
            </a:r>
          </a:p>
          <a:p>
            <a:pPr marL="1428750" indent="-571500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  <a:tabLst>
                <a:tab pos="2743200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phases in analytical volume</a:t>
            </a:r>
          </a:p>
          <a:p>
            <a:pPr marL="857250"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  <a:tabLst>
                <a:tab pos="2743200" algn="l"/>
              </a:tabLst>
            </a:pPr>
            <a:endParaRPr lang="en-US" sz="3200" dirty="0">
              <a:latin typeface="+mj-lt"/>
            </a:endParaRPr>
          </a:p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28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3"/>
    </mc:Choice>
    <mc:Fallback xmlns="">
      <p:transition spd="slow" advTm="516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B21AC-D289-FC8A-925C-4009E2687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B2CB86AD-5196-7A14-5BD4-FBD8B0B47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7D14E-4750-C34C-8727-71D8EE4C1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47" y="591849"/>
            <a:ext cx="7587254" cy="6266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C94BDD-B7F2-5357-DD75-005B4E836048}"/>
              </a:ext>
            </a:extLst>
          </p:cNvPr>
          <p:cNvSpPr txBox="1"/>
          <p:nvPr/>
        </p:nvSpPr>
        <p:spPr>
          <a:xfrm>
            <a:off x="180752" y="114867"/>
            <a:ext cx="906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Plagioclase/melt partitioning experiment (TE-32) Nielsen et al. 2017</a:t>
            </a:r>
          </a:p>
        </p:txBody>
      </p:sp>
    </p:spTree>
    <p:extLst>
      <p:ext uri="{BB962C8B-B14F-4D97-AF65-F5344CB8AC3E}">
        <p14:creationId xmlns:p14="http://schemas.microsoft.com/office/powerpoint/2010/main" val="329814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B6E08-BB9C-9B4D-08AC-8141F962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FC3353-7B11-8339-42C5-2C09470D8B54}"/>
              </a:ext>
            </a:extLst>
          </p:cNvPr>
          <p:cNvSpPr/>
          <p:nvPr/>
        </p:nvSpPr>
        <p:spPr>
          <a:xfrm>
            <a:off x="1096303" y="6241310"/>
            <a:ext cx="7526702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Nielsen et al 2017 LA-ICP-MS analyses of plagioclase from a single experiment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A38CF-A2A6-5569-705C-D12EDDCA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246" y="-62630"/>
            <a:ext cx="4842550" cy="61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BC76E-51B1-3E35-62E2-6475FED2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F68A632D-E4D3-C448-BEDF-56DC035F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B587E-67D4-F4A9-20EF-4457DA861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43" y="0"/>
            <a:ext cx="7760630" cy="5787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31340E-2193-DA75-FB10-E053C8A81DDA}"/>
              </a:ext>
            </a:extLst>
          </p:cNvPr>
          <p:cNvSpPr/>
          <p:nvPr/>
        </p:nvSpPr>
        <p:spPr>
          <a:xfrm>
            <a:off x="1201479" y="6305104"/>
            <a:ext cx="5699051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Nielsen et al 2017 Compilation of Ba partition coefficients </a:t>
            </a:r>
          </a:p>
        </p:txBody>
      </p:sp>
    </p:spTree>
    <p:extLst>
      <p:ext uri="{BB962C8B-B14F-4D97-AF65-F5344CB8AC3E}">
        <p14:creationId xmlns:p14="http://schemas.microsoft.com/office/powerpoint/2010/main" val="77296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D8458B-8D18-C9BA-70B4-5E537C4A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EEF06-F51A-9D99-75DA-A291DF2DC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90" y="82332"/>
            <a:ext cx="7969890" cy="5906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103B8-8084-7722-E3EC-5F690084A2EC}"/>
              </a:ext>
            </a:extLst>
          </p:cNvPr>
          <p:cNvSpPr/>
          <p:nvPr/>
        </p:nvSpPr>
        <p:spPr>
          <a:xfrm>
            <a:off x="822893" y="6109634"/>
            <a:ext cx="7268484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Nielsen et al 2017 Compilation of Pb plagioclase/melt partition coefficients </a:t>
            </a:r>
          </a:p>
        </p:txBody>
      </p:sp>
    </p:spTree>
    <p:extLst>
      <p:ext uri="{BB962C8B-B14F-4D97-AF65-F5344CB8AC3E}">
        <p14:creationId xmlns:p14="http://schemas.microsoft.com/office/powerpoint/2010/main" val="148545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BBE8EE-CD0A-3A6E-D7A3-1E8A4E75C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A3880724-02C5-4A62-3CDC-8ABB4BF5E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0269A-9B99-4543-8DCC-1DD95C286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" y="1290821"/>
            <a:ext cx="4492723" cy="3186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D53723-FBD8-3911-E283-B43C752D8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379" y="1290821"/>
            <a:ext cx="4504622" cy="318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D6860D-5D29-5814-94A0-778134D0F624}"/>
              </a:ext>
            </a:extLst>
          </p:cNvPr>
          <p:cNvSpPr/>
          <p:nvPr/>
        </p:nvSpPr>
        <p:spPr>
          <a:xfrm>
            <a:off x="1201479" y="6305104"/>
            <a:ext cx="5699051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Betts et al 2026 uncertainty in Sc analyses in olivine</a:t>
            </a:r>
          </a:p>
        </p:txBody>
      </p:sp>
    </p:spTree>
    <p:extLst>
      <p:ext uri="{BB962C8B-B14F-4D97-AF65-F5344CB8AC3E}">
        <p14:creationId xmlns:p14="http://schemas.microsoft.com/office/powerpoint/2010/main" val="2336203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7E8B86-E9B4-F219-915E-80459CEAB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03063067-33F6-47AA-8634-6AA746212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7" y="816746"/>
            <a:ext cx="8300622" cy="524670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lnSpc>
                <a:spcPts val="3200"/>
              </a:lnSpc>
              <a:buClr>
                <a:schemeClr val="accent4">
                  <a:lumMod val="75000"/>
                </a:schemeClr>
              </a:buClr>
              <a:buSzPct val="120000"/>
            </a:pP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A8DA8-9B69-AED3-A74E-15F239DD9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" y="1432733"/>
            <a:ext cx="4499525" cy="3177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83284-5536-7072-1A70-3E179DD46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475" y="1432733"/>
            <a:ext cx="4499525" cy="31774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12127A-606B-8CF8-13C9-FA1C255BE423}"/>
              </a:ext>
            </a:extLst>
          </p:cNvPr>
          <p:cNvSpPr/>
          <p:nvPr/>
        </p:nvSpPr>
        <p:spPr>
          <a:xfrm>
            <a:off x="1201479" y="5635253"/>
            <a:ext cx="6368901" cy="51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Betts et al 2026 uncertainty in Yb analyses in orthopyroxene</a:t>
            </a:r>
          </a:p>
        </p:txBody>
      </p:sp>
    </p:spTree>
    <p:extLst>
      <p:ext uri="{BB962C8B-B14F-4D97-AF65-F5344CB8AC3E}">
        <p14:creationId xmlns:p14="http://schemas.microsoft.com/office/powerpoint/2010/main" val="3539158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12356</TotalTime>
  <Words>428</Words>
  <Application>Microsoft Office PowerPoint</Application>
  <PresentationFormat>On-screen Show (4:3)</PresentationFormat>
  <Paragraphs>85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Ruprecht</dc:creator>
  <cp:lastModifiedBy>Nielsen, Roger L.</cp:lastModifiedBy>
  <cp:revision>913</cp:revision>
  <cp:lastPrinted>2015-04-17T23:06:14Z</cp:lastPrinted>
  <dcterms:created xsi:type="dcterms:W3CDTF">2014-06-10T16:46:02Z</dcterms:created>
  <dcterms:modified xsi:type="dcterms:W3CDTF">2026-02-17T22:51:38Z</dcterms:modified>
</cp:coreProperties>
</file>