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319" r:id="rId4"/>
    <p:sldId id="317" r:id="rId5"/>
    <p:sldId id="259" r:id="rId6"/>
    <p:sldId id="260" r:id="rId7"/>
    <p:sldId id="261" r:id="rId8"/>
    <p:sldId id="262" r:id="rId9"/>
    <p:sldId id="265" r:id="rId10"/>
    <p:sldId id="266" r:id="rId11"/>
    <p:sldId id="267" r:id="rId12"/>
    <p:sldId id="268" r:id="rId13"/>
    <p:sldId id="269" r:id="rId14"/>
    <p:sldId id="322" r:id="rId15"/>
    <p:sldId id="324" r:id="rId16"/>
    <p:sldId id="325" r:id="rId17"/>
    <p:sldId id="328" r:id="rId18"/>
    <p:sldId id="329" r:id="rId19"/>
    <p:sldId id="326" r:id="rId20"/>
    <p:sldId id="331" r:id="rId21"/>
    <p:sldId id="333" r:id="rId22"/>
    <p:sldId id="334" r:id="rId23"/>
    <p:sldId id="336" r:id="rId24"/>
    <p:sldId id="337" r:id="rId25"/>
    <p:sldId id="341" r:id="rId26"/>
    <p:sldId id="342" r:id="rId27"/>
    <p:sldId id="343" r:id="rId28"/>
    <p:sldId id="344" r:id="rId29"/>
    <p:sldId id="335" r:id="rId30"/>
    <p:sldId id="346" r:id="rId31"/>
    <p:sldId id="347" r:id="rId32"/>
    <p:sldId id="345" r:id="rId33"/>
    <p:sldId id="348" r:id="rId34"/>
    <p:sldId id="349" r:id="rId35"/>
    <p:sldId id="350" r:id="rId36"/>
    <p:sldId id="352" r:id="rId37"/>
    <p:sldId id="351" r:id="rId38"/>
    <p:sldId id="315" r:id="rId39"/>
    <p:sldId id="353" r:id="rId4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7" roundtripDataSignature="AMtx7mifHudpO2fEi8RBHl5JXdBwnD3m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741"/>
    <p:restoredTop sz="95323"/>
  </p:normalViewPr>
  <p:slideViewPr>
    <p:cSldViewPr snapToGrid="0">
      <p:cViewPr varScale="1">
        <p:scale>
          <a:sx n="106" d="100"/>
          <a:sy n="106" d="100"/>
        </p:scale>
        <p:origin x="192" y="4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97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GEOL322.2-Malinconico/1Lectures/3SeismicMethods/2Refraction-InClassPractice-(2LayerFlat&amp;Dipping)raw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GEOL322.2-Malinconico/1Lectures/3SeismicMethods/2Refraction-InClassPractice-(2LayerFlat&amp;Dipping)raw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GEOL322.2-Malinconico/1Lectures/3SeismicMethods/2Refraction-InClassPractice-(2LayerFlat&amp;Dipping)raw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GEOL322.2-Malinconico/1Lectures/3SeismicMethods/2Refraction-InClassPractice-(2LayerFlat&amp;Dipping)raw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Sheet1!$A$3:$A$15</c:f>
              <c:numCache>
                <c:formatCode>General</c:formatCode>
                <c:ptCount val="13"/>
                <c:pt idx="0">
                  <c:v>0</c:v>
                </c:pt>
                <c:pt idx="1">
                  <c:v>5</c:v>
                </c:pt>
                <c:pt idx="2">
                  <c:v>8</c:v>
                </c:pt>
                <c:pt idx="3">
                  <c:v>11</c:v>
                </c:pt>
                <c:pt idx="4">
                  <c:v>14</c:v>
                </c:pt>
                <c:pt idx="5">
                  <c:v>17</c:v>
                </c:pt>
                <c:pt idx="6">
                  <c:v>20</c:v>
                </c:pt>
                <c:pt idx="7">
                  <c:v>23</c:v>
                </c:pt>
                <c:pt idx="8">
                  <c:v>26</c:v>
                </c:pt>
                <c:pt idx="9">
                  <c:v>29</c:v>
                </c:pt>
                <c:pt idx="10">
                  <c:v>32</c:v>
                </c:pt>
                <c:pt idx="11">
                  <c:v>35</c:v>
                </c:pt>
                <c:pt idx="12">
                  <c:v>38</c:v>
                </c:pt>
              </c:numCache>
            </c:numRef>
          </c:xVal>
          <c:yVal>
            <c:numRef>
              <c:f>Sheet1!$B$3:$B$15</c:f>
              <c:numCache>
                <c:formatCode>General</c:formatCode>
                <c:ptCount val="13"/>
                <c:pt idx="0">
                  <c:v>0</c:v>
                </c:pt>
                <c:pt idx="1">
                  <c:v>11</c:v>
                </c:pt>
                <c:pt idx="2">
                  <c:v>18</c:v>
                </c:pt>
                <c:pt idx="3">
                  <c:v>23</c:v>
                </c:pt>
                <c:pt idx="4">
                  <c:v>29</c:v>
                </c:pt>
                <c:pt idx="5">
                  <c:v>35</c:v>
                </c:pt>
                <c:pt idx="6">
                  <c:v>40</c:v>
                </c:pt>
                <c:pt idx="7">
                  <c:v>42</c:v>
                </c:pt>
                <c:pt idx="8">
                  <c:v>42.5</c:v>
                </c:pt>
                <c:pt idx="9">
                  <c:v>43</c:v>
                </c:pt>
                <c:pt idx="10">
                  <c:v>44</c:v>
                </c:pt>
                <c:pt idx="11">
                  <c:v>45</c:v>
                </c:pt>
                <c:pt idx="12">
                  <c:v>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129-054C-8303-8CF8520865FB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intercept val="0"/>
            <c:dispRSqr val="0"/>
            <c:dispEq val="1"/>
            <c:trendlineLbl>
              <c:layout>
                <c:manualLayout>
                  <c:x val="2.9881889763779527E-2"/>
                  <c:y val="0.410260644502770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Sheet1!$A$3:$A$9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8</c:v>
                </c:pt>
                <c:pt idx="3">
                  <c:v>11</c:v>
                </c:pt>
                <c:pt idx="4">
                  <c:v>14</c:v>
                </c:pt>
                <c:pt idx="5">
                  <c:v>17</c:v>
                </c:pt>
                <c:pt idx="6">
                  <c:v>20</c:v>
                </c:pt>
              </c:numCache>
            </c:numRef>
          </c:xVal>
          <c:yVal>
            <c:numRef>
              <c:f>Sheet1!$B$3:$B$9</c:f>
              <c:numCache>
                <c:formatCode>General</c:formatCode>
                <c:ptCount val="7"/>
                <c:pt idx="0">
                  <c:v>0</c:v>
                </c:pt>
                <c:pt idx="1">
                  <c:v>11</c:v>
                </c:pt>
                <c:pt idx="2">
                  <c:v>18</c:v>
                </c:pt>
                <c:pt idx="3">
                  <c:v>23</c:v>
                </c:pt>
                <c:pt idx="4">
                  <c:v>29</c:v>
                </c:pt>
                <c:pt idx="5">
                  <c:v>35</c:v>
                </c:pt>
                <c:pt idx="6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129-054C-8303-8CF8520865FB}"/>
            </c:ext>
          </c:extLst>
        </c:ser>
        <c:ser>
          <c:idx val="2"/>
          <c:order val="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1.2038276465441819E-2"/>
                  <c:y val="0.1801618547681539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Sheet1!$A$9:$A$15</c:f>
              <c:numCache>
                <c:formatCode>General</c:formatCode>
                <c:ptCount val="7"/>
                <c:pt idx="0">
                  <c:v>20</c:v>
                </c:pt>
                <c:pt idx="1">
                  <c:v>23</c:v>
                </c:pt>
                <c:pt idx="2">
                  <c:v>26</c:v>
                </c:pt>
                <c:pt idx="3">
                  <c:v>29</c:v>
                </c:pt>
                <c:pt idx="4">
                  <c:v>32</c:v>
                </c:pt>
                <c:pt idx="5">
                  <c:v>35</c:v>
                </c:pt>
                <c:pt idx="6">
                  <c:v>38</c:v>
                </c:pt>
              </c:numCache>
            </c:numRef>
          </c:xVal>
          <c:yVal>
            <c:numRef>
              <c:f>Sheet1!$B$9:$B$15</c:f>
              <c:numCache>
                <c:formatCode>General</c:formatCode>
                <c:ptCount val="7"/>
                <c:pt idx="0">
                  <c:v>40</c:v>
                </c:pt>
                <c:pt idx="1">
                  <c:v>42</c:v>
                </c:pt>
                <c:pt idx="2">
                  <c:v>42.5</c:v>
                </c:pt>
                <c:pt idx="3">
                  <c:v>43</c:v>
                </c:pt>
                <c:pt idx="4">
                  <c:v>44</c:v>
                </c:pt>
                <c:pt idx="5">
                  <c:v>45</c:v>
                </c:pt>
                <c:pt idx="6">
                  <c:v>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129-054C-8303-8CF8520865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0344208"/>
        <c:axId val="400345888"/>
      </c:scatterChart>
      <c:valAx>
        <c:axId val="400344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Distance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345888"/>
        <c:crosses val="autoZero"/>
        <c:crossBetween val="midCat"/>
      </c:valAx>
      <c:valAx>
        <c:axId val="40034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 (</a:t>
                </a:r>
                <a:r>
                  <a:rPr lang="en-US" dirty="0" err="1"/>
                  <a:t>ms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3442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Sheet1!$A$3:$A$15</c:f>
              <c:numCache>
                <c:formatCode>General</c:formatCode>
                <c:ptCount val="13"/>
                <c:pt idx="0">
                  <c:v>0</c:v>
                </c:pt>
                <c:pt idx="1">
                  <c:v>5</c:v>
                </c:pt>
                <c:pt idx="2">
                  <c:v>8</c:v>
                </c:pt>
                <c:pt idx="3">
                  <c:v>11</c:v>
                </c:pt>
                <c:pt idx="4">
                  <c:v>14</c:v>
                </c:pt>
                <c:pt idx="5">
                  <c:v>17</c:v>
                </c:pt>
                <c:pt idx="6">
                  <c:v>20</c:v>
                </c:pt>
                <c:pt idx="7">
                  <c:v>23</c:v>
                </c:pt>
                <c:pt idx="8">
                  <c:v>26</c:v>
                </c:pt>
                <c:pt idx="9">
                  <c:v>29</c:v>
                </c:pt>
                <c:pt idx="10">
                  <c:v>32</c:v>
                </c:pt>
                <c:pt idx="11">
                  <c:v>35</c:v>
                </c:pt>
                <c:pt idx="12">
                  <c:v>38</c:v>
                </c:pt>
              </c:numCache>
            </c:numRef>
          </c:xVal>
          <c:yVal>
            <c:numRef>
              <c:f>Sheet1!$B$3:$B$15</c:f>
              <c:numCache>
                <c:formatCode>General</c:formatCode>
                <c:ptCount val="13"/>
                <c:pt idx="0">
                  <c:v>0</c:v>
                </c:pt>
                <c:pt idx="1">
                  <c:v>11</c:v>
                </c:pt>
                <c:pt idx="2">
                  <c:v>18</c:v>
                </c:pt>
                <c:pt idx="3">
                  <c:v>23</c:v>
                </c:pt>
                <c:pt idx="4">
                  <c:v>29</c:v>
                </c:pt>
                <c:pt idx="5">
                  <c:v>35</c:v>
                </c:pt>
                <c:pt idx="6">
                  <c:v>40</c:v>
                </c:pt>
                <c:pt idx="7">
                  <c:v>42</c:v>
                </c:pt>
                <c:pt idx="8">
                  <c:v>42.5</c:v>
                </c:pt>
                <c:pt idx="9">
                  <c:v>43</c:v>
                </c:pt>
                <c:pt idx="10">
                  <c:v>44</c:v>
                </c:pt>
                <c:pt idx="11">
                  <c:v>45</c:v>
                </c:pt>
                <c:pt idx="12">
                  <c:v>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129-054C-8303-8CF8520865FB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intercept val="0"/>
            <c:dispRSqr val="0"/>
            <c:dispEq val="1"/>
            <c:trendlineLbl>
              <c:layout>
                <c:manualLayout>
                  <c:x val="2.9881889763779527E-2"/>
                  <c:y val="0.410260644502770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Sheet1!$A$3:$A$9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8</c:v>
                </c:pt>
                <c:pt idx="3">
                  <c:v>11</c:v>
                </c:pt>
                <c:pt idx="4">
                  <c:v>14</c:v>
                </c:pt>
                <c:pt idx="5">
                  <c:v>17</c:v>
                </c:pt>
                <c:pt idx="6">
                  <c:v>20</c:v>
                </c:pt>
              </c:numCache>
            </c:numRef>
          </c:xVal>
          <c:yVal>
            <c:numRef>
              <c:f>Sheet1!$B$3:$B$9</c:f>
              <c:numCache>
                <c:formatCode>General</c:formatCode>
                <c:ptCount val="7"/>
                <c:pt idx="0">
                  <c:v>0</c:v>
                </c:pt>
                <c:pt idx="1">
                  <c:v>11</c:v>
                </c:pt>
                <c:pt idx="2">
                  <c:v>18</c:v>
                </c:pt>
                <c:pt idx="3">
                  <c:v>23</c:v>
                </c:pt>
                <c:pt idx="4">
                  <c:v>29</c:v>
                </c:pt>
                <c:pt idx="5">
                  <c:v>35</c:v>
                </c:pt>
                <c:pt idx="6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129-054C-8303-8CF8520865FB}"/>
            </c:ext>
          </c:extLst>
        </c:ser>
        <c:ser>
          <c:idx val="2"/>
          <c:order val="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1.2038276465441819E-2"/>
                  <c:y val="0.1801618547681539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Sheet1!$A$9:$A$15</c:f>
              <c:numCache>
                <c:formatCode>General</c:formatCode>
                <c:ptCount val="7"/>
                <c:pt idx="0">
                  <c:v>20</c:v>
                </c:pt>
                <c:pt idx="1">
                  <c:v>23</c:v>
                </c:pt>
                <c:pt idx="2">
                  <c:v>26</c:v>
                </c:pt>
                <c:pt idx="3">
                  <c:v>29</c:v>
                </c:pt>
                <c:pt idx="4">
                  <c:v>32</c:v>
                </c:pt>
                <c:pt idx="5">
                  <c:v>35</c:v>
                </c:pt>
                <c:pt idx="6">
                  <c:v>38</c:v>
                </c:pt>
              </c:numCache>
            </c:numRef>
          </c:xVal>
          <c:yVal>
            <c:numRef>
              <c:f>Sheet1!$B$9:$B$15</c:f>
              <c:numCache>
                <c:formatCode>General</c:formatCode>
                <c:ptCount val="7"/>
                <c:pt idx="0">
                  <c:v>40</c:v>
                </c:pt>
                <c:pt idx="1">
                  <c:v>42</c:v>
                </c:pt>
                <c:pt idx="2">
                  <c:v>42.5</c:v>
                </c:pt>
                <c:pt idx="3">
                  <c:v>43</c:v>
                </c:pt>
                <c:pt idx="4">
                  <c:v>44</c:v>
                </c:pt>
                <c:pt idx="5">
                  <c:v>45</c:v>
                </c:pt>
                <c:pt idx="6">
                  <c:v>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129-054C-8303-8CF8520865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0344208"/>
        <c:axId val="400345888"/>
      </c:scatterChart>
      <c:valAx>
        <c:axId val="400344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Distance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345888"/>
        <c:crosses val="autoZero"/>
        <c:crossBetween val="midCat"/>
      </c:valAx>
      <c:valAx>
        <c:axId val="40034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 (</a:t>
                </a:r>
                <a:r>
                  <a:rPr lang="en-US" dirty="0" err="1"/>
                  <a:t>ms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3442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Sheet1!$A$3:$A$15</c:f>
              <c:numCache>
                <c:formatCode>General</c:formatCode>
                <c:ptCount val="13"/>
                <c:pt idx="0">
                  <c:v>0</c:v>
                </c:pt>
                <c:pt idx="1">
                  <c:v>5</c:v>
                </c:pt>
                <c:pt idx="2">
                  <c:v>8</c:v>
                </c:pt>
                <c:pt idx="3">
                  <c:v>11</c:v>
                </c:pt>
                <c:pt idx="4">
                  <c:v>14</c:v>
                </c:pt>
                <c:pt idx="5">
                  <c:v>17</c:v>
                </c:pt>
                <c:pt idx="6">
                  <c:v>20</c:v>
                </c:pt>
                <c:pt idx="7">
                  <c:v>23</c:v>
                </c:pt>
                <c:pt idx="8">
                  <c:v>26</c:v>
                </c:pt>
                <c:pt idx="9">
                  <c:v>29</c:v>
                </c:pt>
                <c:pt idx="10">
                  <c:v>32</c:v>
                </c:pt>
                <c:pt idx="11">
                  <c:v>35</c:v>
                </c:pt>
                <c:pt idx="12">
                  <c:v>38</c:v>
                </c:pt>
              </c:numCache>
            </c:numRef>
          </c:xVal>
          <c:yVal>
            <c:numRef>
              <c:f>Sheet1!$B$3:$B$15</c:f>
              <c:numCache>
                <c:formatCode>General</c:formatCode>
                <c:ptCount val="13"/>
                <c:pt idx="0">
                  <c:v>0</c:v>
                </c:pt>
                <c:pt idx="1">
                  <c:v>11</c:v>
                </c:pt>
                <c:pt idx="2">
                  <c:v>18</c:v>
                </c:pt>
                <c:pt idx="3">
                  <c:v>23</c:v>
                </c:pt>
                <c:pt idx="4">
                  <c:v>29</c:v>
                </c:pt>
                <c:pt idx="5">
                  <c:v>35</c:v>
                </c:pt>
                <c:pt idx="6">
                  <c:v>40</c:v>
                </c:pt>
                <c:pt idx="7">
                  <c:v>42</c:v>
                </c:pt>
                <c:pt idx="8">
                  <c:v>42.5</c:v>
                </c:pt>
                <c:pt idx="9">
                  <c:v>43</c:v>
                </c:pt>
                <c:pt idx="10">
                  <c:v>44</c:v>
                </c:pt>
                <c:pt idx="11">
                  <c:v>45</c:v>
                </c:pt>
                <c:pt idx="12">
                  <c:v>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D2B-EE4B-AAF4-46D12CF41DE5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intercept val="0"/>
            <c:dispRSqr val="0"/>
            <c:dispEq val="1"/>
            <c:trendlineLbl>
              <c:layout>
                <c:manualLayout>
                  <c:x val="2.9881889763779527E-2"/>
                  <c:y val="0.410260644502770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Sheet1!$A$3:$A$9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8</c:v>
                </c:pt>
                <c:pt idx="3">
                  <c:v>11</c:v>
                </c:pt>
                <c:pt idx="4">
                  <c:v>14</c:v>
                </c:pt>
                <c:pt idx="5">
                  <c:v>17</c:v>
                </c:pt>
                <c:pt idx="6">
                  <c:v>20</c:v>
                </c:pt>
              </c:numCache>
            </c:numRef>
          </c:xVal>
          <c:yVal>
            <c:numRef>
              <c:f>Sheet1!$B$3:$B$9</c:f>
              <c:numCache>
                <c:formatCode>General</c:formatCode>
                <c:ptCount val="7"/>
                <c:pt idx="0">
                  <c:v>0</c:v>
                </c:pt>
                <c:pt idx="1">
                  <c:v>11</c:v>
                </c:pt>
                <c:pt idx="2">
                  <c:v>18</c:v>
                </c:pt>
                <c:pt idx="3">
                  <c:v>23</c:v>
                </c:pt>
                <c:pt idx="4">
                  <c:v>29</c:v>
                </c:pt>
                <c:pt idx="5">
                  <c:v>35</c:v>
                </c:pt>
                <c:pt idx="6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D2B-EE4B-AAF4-46D12CF41DE5}"/>
            </c:ext>
          </c:extLst>
        </c:ser>
        <c:ser>
          <c:idx val="2"/>
          <c:order val="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1.2038276465441819E-2"/>
                  <c:y val="0.1801618547681539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Sheet1!$A$9:$A$15</c:f>
              <c:numCache>
                <c:formatCode>General</c:formatCode>
                <c:ptCount val="7"/>
                <c:pt idx="0">
                  <c:v>20</c:v>
                </c:pt>
                <c:pt idx="1">
                  <c:v>23</c:v>
                </c:pt>
                <c:pt idx="2">
                  <c:v>26</c:v>
                </c:pt>
                <c:pt idx="3">
                  <c:v>29</c:v>
                </c:pt>
                <c:pt idx="4">
                  <c:v>32</c:v>
                </c:pt>
                <c:pt idx="5">
                  <c:v>35</c:v>
                </c:pt>
                <c:pt idx="6">
                  <c:v>38</c:v>
                </c:pt>
              </c:numCache>
            </c:numRef>
          </c:xVal>
          <c:yVal>
            <c:numRef>
              <c:f>Sheet1!$B$9:$B$15</c:f>
              <c:numCache>
                <c:formatCode>General</c:formatCode>
                <c:ptCount val="7"/>
                <c:pt idx="0">
                  <c:v>40</c:v>
                </c:pt>
                <c:pt idx="1">
                  <c:v>42</c:v>
                </c:pt>
                <c:pt idx="2">
                  <c:v>42.5</c:v>
                </c:pt>
                <c:pt idx="3">
                  <c:v>43</c:v>
                </c:pt>
                <c:pt idx="4">
                  <c:v>44</c:v>
                </c:pt>
                <c:pt idx="5">
                  <c:v>45</c:v>
                </c:pt>
                <c:pt idx="6">
                  <c:v>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D2B-EE4B-AAF4-46D12CF41D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0344208"/>
        <c:axId val="400345888"/>
      </c:scatterChart>
      <c:valAx>
        <c:axId val="400344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Distance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345888"/>
        <c:crosses val="autoZero"/>
        <c:crossBetween val="midCat"/>
      </c:valAx>
      <c:valAx>
        <c:axId val="40034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 (</a:t>
                </a:r>
                <a:r>
                  <a:rPr lang="en-US" dirty="0" err="1"/>
                  <a:t>ms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3442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Sheet1!$A$3:$A$15</c:f>
              <c:numCache>
                <c:formatCode>General</c:formatCode>
                <c:ptCount val="13"/>
                <c:pt idx="0">
                  <c:v>0</c:v>
                </c:pt>
                <c:pt idx="1">
                  <c:v>5</c:v>
                </c:pt>
                <c:pt idx="2">
                  <c:v>8</c:v>
                </c:pt>
                <c:pt idx="3">
                  <c:v>11</c:v>
                </c:pt>
                <c:pt idx="4">
                  <c:v>14</c:v>
                </c:pt>
                <c:pt idx="5">
                  <c:v>17</c:v>
                </c:pt>
                <c:pt idx="6">
                  <c:v>20</c:v>
                </c:pt>
                <c:pt idx="7">
                  <c:v>23</c:v>
                </c:pt>
                <c:pt idx="8">
                  <c:v>26</c:v>
                </c:pt>
                <c:pt idx="9">
                  <c:v>29</c:v>
                </c:pt>
                <c:pt idx="10">
                  <c:v>32</c:v>
                </c:pt>
                <c:pt idx="11">
                  <c:v>35</c:v>
                </c:pt>
                <c:pt idx="12">
                  <c:v>38</c:v>
                </c:pt>
              </c:numCache>
            </c:numRef>
          </c:xVal>
          <c:yVal>
            <c:numRef>
              <c:f>Sheet1!$B$3:$B$15</c:f>
              <c:numCache>
                <c:formatCode>General</c:formatCode>
                <c:ptCount val="13"/>
                <c:pt idx="0">
                  <c:v>0</c:v>
                </c:pt>
                <c:pt idx="1">
                  <c:v>11</c:v>
                </c:pt>
                <c:pt idx="2">
                  <c:v>18</c:v>
                </c:pt>
                <c:pt idx="3">
                  <c:v>23</c:v>
                </c:pt>
                <c:pt idx="4">
                  <c:v>29</c:v>
                </c:pt>
                <c:pt idx="5">
                  <c:v>35</c:v>
                </c:pt>
                <c:pt idx="6">
                  <c:v>40</c:v>
                </c:pt>
                <c:pt idx="7">
                  <c:v>42</c:v>
                </c:pt>
                <c:pt idx="8">
                  <c:v>42.5</c:v>
                </c:pt>
                <c:pt idx="9">
                  <c:v>43</c:v>
                </c:pt>
                <c:pt idx="10">
                  <c:v>44</c:v>
                </c:pt>
                <c:pt idx="11">
                  <c:v>45</c:v>
                </c:pt>
                <c:pt idx="12">
                  <c:v>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9D3-8E45-B9B5-986B9D090A0D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intercept val="0"/>
            <c:dispRSqr val="0"/>
            <c:dispEq val="1"/>
            <c:trendlineLbl>
              <c:layout>
                <c:manualLayout>
                  <c:x val="2.9881889763779527E-2"/>
                  <c:y val="0.410260644502770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Sheet1!$A$3:$A$9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8</c:v>
                </c:pt>
                <c:pt idx="3">
                  <c:v>11</c:v>
                </c:pt>
                <c:pt idx="4">
                  <c:v>14</c:v>
                </c:pt>
                <c:pt idx="5">
                  <c:v>17</c:v>
                </c:pt>
                <c:pt idx="6">
                  <c:v>20</c:v>
                </c:pt>
              </c:numCache>
            </c:numRef>
          </c:xVal>
          <c:yVal>
            <c:numRef>
              <c:f>Sheet1!$B$3:$B$9</c:f>
              <c:numCache>
                <c:formatCode>General</c:formatCode>
                <c:ptCount val="7"/>
                <c:pt idx="0">
                  <c:v>0</c:v>
                </c:pt>
                <c:pt idx="1">
                  <c:v>11</c:v>
                </c:pt>
                <c:pt idx="2">
                  <c:v>18</c:v>
                </c:pt>
                <c:pt idx="3">
                  <c:v>23</c:v>
                </c:pt>
                <c:pt idx="4">
                  <c:v>29</c:v>
                </c:pt>
                <c:pt idx="5">
                  <c:v>35</c:v>
                </c:pt>
                <c:pt idx="6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9D3-8E45-B9B5-986B9D090A0D}"/>
            </c:ext>
          </c:extLst>
        </c:ser>
        <c:ser>
          <c:idx val="2"/>
          <c:order val="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1.2038276465441819E-2"/>
                  <c:y val="0.1801618547681539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Sheet1!$A$9:$A$15</c:f>
              <c:numCache>
                <c:formatCode>General</c:formatCode>
                <c:ptCount val="7"/>
                <c:pt idx="0">
                  <c:v>20</c:v>
                </c:pt>
                <c:pt idx="1">
                  <c:v>23</c:v>
                </c:pt>
                <c:pt idx="2">
                  <c:v>26</c:v>
                </c:pt>
                <c:pt idx="3">
                  <c:v>29</c:v>
                </c:pt>
                <c:pt idx="4">
                  <c:v>32</c:v>
                </c:pt>
                <c:pt idx="5">
                  <c:v>35</c:v>
                </c:pt>
                <c:pt idx="6">
                  <c:v>38</c:v>
                </c:pt>
              </c:numCache>
            </c:numRef>
          </c:xVal>
          <c:yVal>
            <c:numRef>
              <c:f>Sheet1!$B$9:$B$15</c:f>
              <c:numCache>
                <c:formatCode>General</c:formatCode>
                <c:ptCount val="7"/>
                <c:pt idx="0">
                  <c:v>40</c:v>
                </c:pt>
                <c:pt idx="1">
                  <c:v>42</c:v>
                </c:pt>
                <c:pt idx="2">
                  <c:v>42.5</c:v>
                </c:pt>
                <c:pt idx="3">
                  <c:v>43</c:v>
                </c:pt>
                <c:pt idx="4">
                  <c:v>44</c:v>
                </c:pt>
                <c:pt idx="5">
                  <c:v>45</c:v>
                </c:pt>
                <c:pt idx="6">
                  <c:v>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9D3-8E45-B9B5-986B9D090A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0344208"/>
        <c:axId val="400345888"/>
      </c:scatterChart>
      <c:valAx>
        <c:axId val="400344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Distance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345888"/>
        <c:crosses val="autoZero"/>
        <c:crossBetween val="midCat"/>
      </c:valAx>
      <c:valAx>
        <c:axId val="40034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 (</a:t>
                </a:r>
                <a:r>
                  <a:rPr lang="en-US" dirty="0" err="1"/>
                  <a:t>ms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3442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Geophysicist often want to locate </a:t>
            </a:r>
            <a:r>
              <a:rPr lang="en-US" b="1"/>
              <a:t>bedrock</a:t>
            </a:r>
            <a:r>
              <a:rPr lang="en-US"/>
              <a:t> underground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Bedrock is the solid layer of rock below loose materials such as soil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Bedrock is stable, and therefore very important for buildings, roads, tunnels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Bedrock has different properties than soil, so is also important for underground water, pollution leaking into the ground, and landslides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3" name="Google Shape;24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Limtations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Anything else shaking the ground besides the seismic source also causes noise that makes data analysis more difficult: e.g., cars, trains, people…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The locations of roads and buildings may limit where you can place sensors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Due to the details of data analysis, the resulting images are always estimtaes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Advantages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Cost effective on a per-area basis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Does not disturb the subsurface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Saves time by guiding invasive drilling and digging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May retrieve information about depths deeper than could be easily accessed by excavation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0" name="Google Shape;26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When sound energy is passed into the ground, it will travel as waves.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The fastest wave is called a “p-wave” and causes compressional movement of the ground</a:t>
            </a:r>
            <a:endParaRPr dirty="0"/>
          </a:p>
        </p:txBody>
      </p:sp>
      <p:sp>
        <p:nvSpPr>
          <p:cNvPr id="270" name="Google Shape;2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When sound energy is passed into the ground, it will travel as waves.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The fastest wave is called a “p-wave” and causes compressional movement of the ground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The speed (velocity) of the wave is determined by the Earth material properties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8" name="Google Shape;27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When sound energy is passed into the ground, it will travel as waves.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The fastest wave is called a “p-wave” and causes compressional movement of the ground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The speed (velocity) of the wave is determined by the Earth material properties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8" name="Google Shape;27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7871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>
          <a:extLst>
            <a:ext uri="{FF2B5EF4-FFF2-40B4-BE49-F238E27FC236}">
              <a16:creationId xmlns:a16="http://schemas.microsoft.com/office/drawing/2014/main" id="{2910DBEB-8BD7-F5CF-FBD3-68D98FACD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4:notes">
            <a:extLst>
              <a:ext uri="{FF2B5EF4-FFF2-40B4-BE49-F238E27FC236}">
                <a16:creationId xmlns:a16="http://schemas.microsoft.com/office/drawing/2014/main" id="{0C4F3AA3-E00E-ACD2-6466-82D86A1240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4:notes">
            <a:extLst>
              <a:ext uri="{FF2B5EF4-FFF2-40B4-BE49-F238E27FC236}">
                <a16:creationId xmlns:a16="http://schemas.microsoft.com/office/drawing/2014/main" id="{F829AD1E-CB6B-8C89-5A15-D764AC928D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When sound energy is passed into the ground, it will travel as waves.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The fastest wave is called a “p-wave” and causes compressional movement of the ground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The speed (velocity) of the wave is determined by the Earth material properties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8" name="Google Shape;278;p14:notes">
            <a:extLst>
              <a:ext uri="{FF2B5EF4-FFF2-40B4-BE49-F238E27FC236}">
                <a16:creationId xmlns:a16="http://schemas.microsoft.com/office/drawing/2014/main" id="{E29F6461-1C0D-BBC4-803B-A2D5D03A60B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8640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8200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A643AAF7-B1E1-414F-8C7E-F261F2372E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32B7E0C-61F6-A748-80D1-F678BE2FAF05}" type="slidenum">
              <a:rPr lang="en-US" altLang="en-US" sz="1200" b="0"/>
              <a:pPr/>
              <a:t>23</a:t>
            </a:fld>
            <a:endParaRPr lang="en-US" altLang="en-US" sz="1200" b="0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B5074E08-B9B4-894E-A6C0-D6860BA800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B25C1831-74B2-FE46-B7A8-7F2772D014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9" name="Google Shape;106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/>
              <a:t>Often when environmental scientists, geologists, and engineers need information about what is underground, geophysical measurements are critical for efficiently obtaining data at depth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/>
              <a:t>Digging or drilling is very expensive and time consuming and may be limited because of location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/>
              <a:t>Geophysics can be rapid and obtain information over large areas at low cost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6" name="Google Shape;12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850172D5-160A-F6AA-E168-3A6F2EDED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>
            <a:extLst>
              <a:ext uri="{FF2B5EF4-FFF2-40B4-BE49-F238E27FC236}">
                <a16:creationId xmlns:a16="http://schemas.microsoft.com/office/drawing/2014/main" id="{BB3D575C-879A-F84F-B0F5-7FDF7A3BB9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3:notes">
            <a:extLst>
              <a:ext uri="{FF2B5EF4-FFF2-40B4-BE49-F238E27FC236}">
                <a16:creationId xmlns:a16="http://schemas.microsoft.com/office/drawing/2014/main" id="{069D1C2A-8C60-CEBF-68A5-D9E5108E09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/>
              <a:t>Often when environmental scientists, geologists, and engineers need information about what is underground, geophysical measurements are critical for efficiently obtaining data at depth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/>
              <a:t>Digging or drilling is very expensive and time consuming and may be limited because of location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/>
          </a:p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/>
              <a:t>Geophysics can be rapid and obtain information over large areas at low cost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6" name="Google Shape;126;p3:notes">
            <a:extLst>
              <a:ext uri="{FF2B5EF4-FFF2-40B4-BE49-F238E27FC236}">
                <a16:creationId xmlns:a16="http://schemas.microsoft.com/office/drawing/2014/main" id="{9941CD38-817C-0C5E-803D-3C0A036B568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8797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>
          <a:extLst>
            <a:ext uri="{FF2B5EF4-FFF2-40B4-BE49-F238E27FC236}">
              <a16:creationId xmlns:a16="http://schemas.microsoft.com/office/drawing/2014/main" id="{F9B3801E-EFA7-76C7-D0E2-CD27C4A36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>
            <a:extLst>
              <a:ext uri="{FF2B5EF4-FFF2-40B4-BE49-F238E27FC236}">
                <a16:creationId xmlns:a16="http://schemas.microsoft.com/office/drawing/2014/main" id="{4F66BE67-1662-6608-E1D2-8FD472ECA7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8" name="Google Shape;118;p2:notes">
            <a:extLst>
              <a:ext uri="{FF2B5EF4-FFF2-40B4-BE49-F238E27FC236}">
                <a16:creationId xmlns:a16="http://schemas.microsoft.com/office/drawing/2014/main" id="{FC69F02F-91AF-7426-2924-388FB2EF11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03135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/>
              <a:t>Just like when you look through a glass of water and see how light is bent creating a distortion, sound waves – vibrations known as “seismic waves” in the Earth – also bend.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/>
              <a:t>Seismic refraction geophysics uses the principles of bending waves in the Earth to reveal properties and structures underground.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5" name="Google Shape;13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In air, sound moves at around 340 m/s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This means it takes almost 3 seconds for a sound to travel 1km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This velocity changes slightly depending on the temperature, humidity and elevation, because of small variations in air density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For sounds, we usually record the velocity in units of meters per second.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If you want to add:  In theory, if you shouted, you could measure how fast the sound of your voice travels by using a microphone placed across the room to record when the sound has arrived, a tape measure to know how far away the microphone is, and a very accurate stop-watch to observe the elapsed time.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2" name="Google Shape;15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A wave is a disturbance that moves through a material over a distance; </a:t>
            </a:r>
            <a:r>
              <a:rPr lang="en-US" u="sng"/>
              <a:t>in the air we call this “sound”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Sound travels as </a:t>
            </a:r>
            <a:r>
              <a:rPr lang="en-US" b="1"/>
              <a:t>waves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The particles of the material are not permanently displaced; rather the wave transports energy – not material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2" name="Google Shape;16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The velocity that a sound wave moves at is different depending on the material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So Different materials support different velocities associated with them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In the Earth, there are materials such as soil, water, and rocks – sound waves usually move </a:t>
            </a:r>
            <a:r>
              <a:rPr lang="en-US" i="1"/>
              <a:t>faster</a:t>
            </a:r>
            <a:r>
              <a:rPr lang="en-US"/>
              <a:t> through Earth materials than through air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We can infer what is in the Earth by the velocity of the wave without having to drill to deep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6" name="Google Shape;22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3"/>
          <p:cNvSpPr txBox="1">
            <a:spLocks noGrp="1"/>
          </p:cNvSpPr>
          <p:nvPr>
            <p:ph type="body" idx="1"/>
          </p:nvPr>
        </p:nvSpPr>
        <p:spPr>
          <a:xfrm>
            <a:off x="838200" y="1310911"/>
            <a:ext cx="10515600" cy="4724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" name="Google Shape;23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208310"/>
            <a:ext cx="12198096" cy="64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63" descr="NSF_Logo s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2233" y="6270467"/>
            <a:ext cx="520196" cy="52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63" descr="A black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8431" y="6390182"/>
            <a:ext cx="917044" cy="26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6" name="Google Shape;76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208310"/>
            <a:ext cx="12198096" cy="64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72" descr="NSF_Logo s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2233" y="6270467"/>
            <a:ext cx="520196" cy="52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72" descr="A black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8431" y="6390182"/>
            <a:ext cx="917044" cy="26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A83408-F198-F445-A928-7C5FCB0106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236293-5EA1-CA44-92C8-0A30B30217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B84459-1867-724C-92D4-366FEEE259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8A26D-F949-1C47-8D73-B47545661E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694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" name="Google Shape;28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208310"/>
            <a:ext cx="12198096" cy="64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67" descr="NSF_Logo s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2233" y="6270467"/>
            <a:ext cx="520196" cy="52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67" descr="A black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8431" y="6390182"/>
            <a:ext cx="917044" cy="26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34" name="Google Shape;34;p64"/>
          <p:cNvPicPr preferRelativeResize="0"/>
          <p:nvPr/>
        </p:nvPicPr>
        <p:blipFill rotWithShape="1">
          <a:blip r:embed="rId2">
            <a:alphaModFix/>
          </a:blip>
          <a:srcRect r="33333"/>
          <a:stretch/>
        </p:blipFill>
        <p:spPr>
          <a:xfrm>
            <a:off x="-2" y="0"/>
            <a:ext cx="12207240" cy="976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64" descr="A black and white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6565" y="100441"/>
            <a:ext cx="677723" cy="197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5"/>
          <p:cNvSpPr txBox="1">
            <a:spLocks noGrp="1"/>
          </p:cNvSpPr>
          <p:nvPr>
            <p:ph type="body" idx="1"/>
          </p:nvPr>
        </p:nvSpPr>
        <p:spPr>
          <a:xfrm>
            <a:off x="838200" y="1367553"/>
            <a:ext cx="5181600" cy="4685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65"/>
          <p:cNvSpPr txBox="1">
            <a:spLocks noGrp="1"/>
          </p:cNvSpPr>
          <p:nvPr>
            <p:ph type="body" idx="2"/>
          </p:nvPr>
        </p:nvSpPr>
        <p:spPr>
          <a:xfrm>
            <a:off x="6172200" y="1367553"/>
            <a:ext cx="5181600" cy="4685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" name="Google Shape;40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208310"/>
            <a:ext cx="12198096" cy="64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65" descr="NSF_Logo s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2233" y="6270467"/>
            <a:ext cx="520196" cy="52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5" descr="A black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8431" y="6390182"/>
            <a:ext cx="917044" cy="26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6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9" name="Google Shape;49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208310"/>
            <a:ext cx="12198096" cy="64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6" descr="NSF_Logo s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2233" y="6270467"/>
            <a:ext cx="520196" cy="52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6" descr="A black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8431" y="6390182"/>
            <a:ext cx="917044" cy="26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6" name="Google Shape;56;p6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57" name="Google Shape;57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208310"/>
            <a:ext cx="12198096" cy="64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69" descr="NSF_Logo s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2233" y="6270467"/>
            <a:ext cx="520196" cy="52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69" descr="A black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8431" y="6390182"/>
            <a:ext cx="917044" cy="26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7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64" name="Google Shape;64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208310"/>
            <a:ext cx="12198096" cy="64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70" descr="NSF_Logo s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2233" y="6270467"/>
            <a:ext cx="520196" cy="52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70" descr="A black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8431" y="6390182"/>
            <a:ext cx="917044" cy="26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1"/>
          <p:cNvSpPr txBox="1">
            <a:spLocks noGrp="1"/>
          </p:cNvSpPr>
          <p:nvPr>
            <p:ph type="body" idx="1"/>
          </p:nvPr>
        </p:nvSpPr>
        <p:spPr>
          <a:xfrm rot="5400000">
            <a:off x="3733617" y="-1584506"/>
            <a:ext cx="472476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0" name="Google Shape;70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208310"/>
            <a:ext cx="12198096" cy="64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71" descr="NSF_Logo s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2233" y="6270467"/>
            <a:ext cx="520196" cy="52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71" descr="A black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8431" y="6390182"/>
            <a:ext cx="917044" cy="26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1"/>
          <p:cNvSpPr txBox="1">
            <a:spLocks noGrp="1"/>
          </p:cNvSpPr>
          <p:nvPr>
            <p:ph type="body" idx="1"/>
          </p:nvPr>
        </p:nvSpPr>
        <p:spPr>
          <a:xfrm>
            <a:off x="838200" y="1310911"/>
            <a:ext cx="10515600" cy="4724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0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chart" Target="../charts/chart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9.png"/><Relationship Id="rId4" Type="http://schemas.openxmlformats.org/officeDocument/2006/relationships/chart" Target="../charts/chart2.xml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ismic Traces Graph">
            <a:extLst>
              <a:ext uri="{FF2B5EF4-FFF2-40B4-BE49-F238E27FC236}">
                <a16:creationId xmlns:a16="http://schemas.microsoft.com/office/drawing/2014/main" id="{41D0DF21-3171-8F90-9743-B2C6C270F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75" y="66733"/>
            <a:ext cx="11885185" cy="60328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1" name="Google Shape;121;p2"/>
          <p:cNvSpPr txBox="1">
            <a:spLocks noGrp="1"/>
          </p:cNvSpPr>
          <p:nvPr>
            <p:ph type="title"/>
          </p:nvPr>
        </p:nvSpPr>
        <p:spPr>
          <a:xfrm>
            <a:off x="194839" y="3802366"/>
            <a:ext cx="105156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Outline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13;p1">
            <a:extLst>
              <a:ext uri="{FF2B5EF4-FFF2-40B4-BE49-F238E27FC236}">
                <a16:creationId xmlns:a16="http://schemas.microsoft.com/office/drawing/2014/main" id="{FC3673C9-06EE-7513-B8F0-3853CE2B0ECA}"/>
              </a:ext>
            </a:extLst>
          </p:cNvPr>
          <p:cNvSpPr txBox="1"/>
          <p:nvPr/>
        </p:nvSpPr>
        <p:spPr>
          <a:xfrm>
            <a:off x="3528420" y="4691031"/>
            <a:ext cx="6405220" cy="984845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r>
              <a:rPr lang="en-US" sz="2000" dirty="0">
                <a:solidFill>
                  <a:schemeClr val="dk1"/>
                </a:solidFill>
              </a:rPr>
              <a:t>p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 EDT, June 24, 2026, via Zoom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Dr. Lawrence (Larry) Malinconico, Lafayette College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600" dirty="0">
                <a:solidFill>
                  <a:schemeClr val="dk1"/>
                </a:solidFill>
              </a:rPr>
              <a:t>(Acknowledgements to Dr. Andy Parsekian)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1;p1">
            <a:extLst>
              <a:ext uri="{FF2B5EF4-FFF2-40B4-BE49-F238E27FC236}">
                <a16:creationId xmlns:a16="http://schemas.microsoft.com/office/drawing/2014/main" id="{DA13BCFC-D8C7-326A-4943-B527E3694906}"/>
              </a:ext>
            </a:extLst>
          </p:cNvPr>
          <p:cNvSpPr txBox="1">
            <a:spLocks/>
          </p:cNvSpPr>
          <p:nvPr/>
        </p:nvSpPr>
        <p:spPr>
          <a:xfrm>
            <a:off x="3898620" y="178761"/>
            <a:ext cx="5664820" cy="646501"/>
          </a:xfrm>
          <a:prstGeom prst="rect">
            <a:avLst/>
          </a:prstGeom>
          <a:solidFill>
            <a:schemeClr val="lt1"/>
          </a:solidFill>
          <a:ln w="12700">
            <a:solidFill>
              <a:schemeClr val="tx1"/>
            </a:solidFill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  <a:buFont typeface="Avenir"/>
              <a:buNone/>
            </a:pPr>
            <a:r>
              <a:rPr lang="en-US" dirty="0">
                <a:solidFill>
                  <a:schemeClr val="tx1"/>
                </a:solidFill>
              </a:rPr>
              <a:t>Shallow Seismic Refraction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12CFB9-63EB-A02E-9F9A-51DC4BF5E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116" y="985041"/>
            <a:ext cx="5409670" cy="3386434"/>
          </a:xfrm>
          <a:prstGeom prst="rect">
            <a:avLst/>
          </a:prstGeom>
          <a:noFill/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D483AE9-7801-DF16-A3E3-5340959D5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85041"/>
            <a:ext cx="5442433" cy="3401521"/>
          </a:xfrm>
          <a:prstGeom prst="rect">
            <a:avLst/>
          </a:prstGeom>
          <a:noFill/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58DF0F-6642-1DA0-606F-BE825D26833B}"/>
              </a:ext>
            </a:extLst>
          </p:cNvPr>
          <p:cNvSpPr txBox="1"/>
          <p:nvPr/>
        </p:nvSpPr>
        <p:spPr>
          <a:xfrm>
            <a:off x="10710439" y="5953841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geometrics.com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"/>
          <p:cNvSpPr txBox="1">
            <a:spLocks noGrp="1"/>
          </p:cNvSpPr>
          <p:nvPr>
            <p:ph type="title"/>
          </p:nvPr>
        </p:nvSpPr>
        <p:spPr>
          <a:xfrm>
            <a:off x="120701" y="1168216"/>
            <a:ext cx="6228022" cy="759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Some refraction opportunities </a:t>
            </a:r>
            <a:endParaRPr dirty="0"/>
          </a:p>
        </p:txBody>
      </p:sp>
      <p:sp>
        <p:nvSpPr>
          <p:cNvPr id="246" name="Google Shape;246;p11"/>
          <p:cNvSpPr txBox="1">
            <a:spLocks noGrp="1"/>
          </p:cNvSpPr>
          <p:nvPr>
            <p:ph type="body" idx="1"/>
          </p:nvPr>
        </p:nvSpPr>
        <p:spPr>
          <a:xfrm>
            <a:off x="120701" y="2198168"/>
            <a:ext cx="6342580" cy="286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/>
              <a:t>Depth to bedrock, bedrock topography</a:t>
            </a:r>
          </a:p>
          <a:p>
            <a:pPr marL="685800" lvl="1" indent="-228600">
              <a:spcBef>
                <a:spcPts val="0"/>
              </a:spcBef>
              <a:buSzPts val="2800"/>
            </a:pPr>
            <a:r>
              <a:rPr lang="en-US" sz="2000" dirty="0"/>
              <a:t>bedrock is the solid &amp; stable layer of rock 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000" dirty="0"/>
              <a:t>higher velocities than soil</a:t>
            </a: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/>
              <a:t>Sediment cover thickness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/>
              <a:t>Perhaps the depth to the water table within the sediment cover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/>
              <a:t>Void detection?</a:t>
            </a:r>
            <a:endParaRPr sz="2400" dirty="0"/>
          </a:p>
        </p:txBody>
      </p:sp>
      <p:sp>
        <p:nvSpPr>
          <p:cNvPr id="255" name="Google Shape;255;p11"/>
          <p:cNvSpPr/>
          <p:nvPr/>
        </p:nvSpPr>
        <p:spPr>
          <a:xfrm>
            <a:off x="0" y="9362"/>
            <a:ext cx="694035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1: Seismic Refraction Introduction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A89962-3FA7-14BF-1317-681C1B155A09}"/>
              </a:ext>
            </a:extLst>
          </p:cNvPr>
          <p:cNvSpPr txBox="1"/>
          <p:nvPr/>
        </p:nvSpPr>
        <p:spPr>
          <a:xfrm>
            <a:off x="9454959" y="5779456"/>
            <a:ext cx="23814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ssesb.net</a:t>
            </a:r>
            <a:r>
              <a:rPr lang="en-US" sz="1000" dirty="0"/>
              <a:t>/</a:t>
            </a:r>
            <a:r>
              <a:rPr lang="en-US" sz="1000" dirty="0" err="1"/>
              <a:t>seismicPrinciple.html</a:t>
            </a:r>
            <a:endParaRPr lang="en-US" sz="1000" dirty="0"/>
          </a:p>
        </p:txBody>
      </p:sp>
      <p:pic>
        <p:nvPicPr>
          <p:cNvPr id="7" name="Picture 6" descr="Diagram of seismic refraction_credited to brantax">
            <a:extLst>
              <a:ext uri="{FF2B5EF4-FFF2-40B4-BE49-F238E27FC236}">
                <a16:creationId xmlns:a16="http://schemas.microsoft.com/office/drawing/2014/main" id="{7163023A-2844-AC65-ECB9-7D96A3B19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306" y="1705527"/>
            <a:ext cx="5510993" cy="36739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2"/>
          <p:cNvSpPr txBox="1">
            <a:spLocks noGrp="1"/>
          </p:cNvSpPr>
          <p:nvPr>
            <p:ph type="title"/>
          </p:nvPr>
        </p:nvSpPr>
        <p:spPr>
          <a:xfrm>
            <a:off x="815897" y="399998"/>
            <a:ext cx="10882745" cy="807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Limitations and advantages of seismic imaging</a:t>
            </a:r>
            <a:endParaRPr dirty="0"/>
          </a:p>
        </p:txBody>
      </p:sp>
      <p:sp>
        <p:nvSpPr>
          <p:cNvPr id="263" name="Google Shape;263;p12"/>
          <p:cNvSpPr txBox="1">
            <a:spLocks noGrp="1"/>
          </p:cNvSpPr>
          <p:nvPr>
            <p:ph type="body" idx="1"/>
          </p:nvPr>
        </p:nvSpPr>
        <p:spPr>
          <a:xfrm>
            <a:off x="662246" y="1326844"/>
            <a:ext cx="6006183" cy="4639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Advantages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SzPts val="2800"/>
            </a:pPr>
            <a:r>
              <a:rPr lang="en-US" dirty="0"/>
              <a:t>Cost-Effective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SzPts val="2800"/>
            </a:pPr>
            <a:r>
              <a:rPr lang="en-US" dirty="0"/>
              <a:t>Rapid Data Collection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SzPts val="2800"/>
            </a:pPr>
            <a:r>
              <a:rPr lang="en-US" dirty="0"/>
              <a:t>Minimal Crew Requirements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SzPts val="2800"/>
            </a:pPr>
            <a:r>
              <a:rPr lang="en-US" dirty="0"/>
              <a:t>Non-Destructive Surveying</a:t>
            </a:r>
          </a:p>
          <a:p>
            <a:pPr marL="685800" lvl="1" indent="-228600">
              <a:spcBef>
                <a:spcPts val="0"/>
              </a:spcBef>
              <a:buSzPts val="2800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Limitations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Velocity inversions</a:t>
            </a:r>
          </a:p>
          <a:p>
            <a:pPr marL="1143000" lvl="2" indent="-228600">
              <a:buSzPts val="2400"/>
            </a:pPr>
            <a:r>
              <a:rPr lang="en-US" dirty="0"/>
              <a:t>“hidden” zones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Blind zones (if the layer is too thin)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Non-uniqueness: </a:t>
            </a:r>
          </a:p>
          <a:p>
            <a:pPr marL="1143000" lvl="2" indent="-228600">
              <a:buSzPts val="2400"/>
            </a:pPr>
            <a:r>
              <a:rPr lang="en-US" dirty="0"/>
              <a:t>based on velocity not “type”</a:t>
            </a:r>
          </a:p>
          <a:p>
            <a:pPr marL="1143000" lvl="2" indent="-228600">
              <a:buSzPts val="2400"/>
            </a:pPr>
            <a:r>
              <a:rPr lang="en-US" dirty="0"/>
              <a:t>requires great enough velocity difference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Depth-resolution tradeoffs</a:t>
            </a:r>
          </a:p>
          <a:p>
            <a:pPr marL="1143000" lvl="2" indent="-228600">
              <a:buSzPts val="2400"/>
            </a:pPr>
            <a:r>
              <a:rPr lang="en-US" dirty="0"/>
              <a:t>spacing between geophones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Environmental &amp; Cultural Noise</a:t>
            </a:r>
          </a:p>
          <a:p>
            <a:pPr marL="1143000" lvl="2" indent="-228600">
              <a:buSzPts val="2400"/>
            </a:pPr>
            <a:r>
              <a:rPr lang="en-US" dirty="0"/>
              <a:t>background vibrations</a:t>
            </a:r>
            <a:endParaRPr dirty="0"/>
          </a:p>
        </p:txBody>
      </p:sp>
      <p:sp>
        <p:nvSpPr>
          <p:cNvPr id="264" name="Google Shape;264;p12"/>
          <p:cNvSpPr txBox="1"/>
          <p:nvPr/>
        </p:nvSpPr>
        <p:spPr>
          <a:xfrm>
            <a:off x="4432151" y="117258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1722" y="1748732"/>
            <a:ext cx="3838311" cy="39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2"/>
          <p:cNvSpPr/>
          <p:nvPr/>
        </p:nvSpPr>
        <p:spPr>
          <a:xfrm>
            <a:off x="0" y="9362"/>
            <a:ext cx="694035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1: Seismic Refraction Introduction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2"/>
          <p:cNvSpPr txBox="1"/>
          <p:nvPr/>
        </p:nvSpPr>
        <p:spPr>
          <a:xfrm>
            <a:off x="7416319" y="5373545"/>
            <a:ext cx="32351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n-US" sz="12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 credit: J. Louie, University of Nevada-Reno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3"/>
          <p:cNvSpPr/>
          <p:nvPr/>
        </p:nvSpPr>
        <p:spPr>
          <a:xfrm>
            <a:off x="0" y="32979"/>
            <a:ext cx="800926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 2: Waves and wave paths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3"/>
          <p:cNvSpPr txBox="1">
            <a:spLocks noGrp="1"/>
          </p:cNvSpPr>
          <p:nvPr>
            <p:ph type="body" idx="1"/>
          </p:nvPr>
        </p:nvSpPr>
        <p:spPr>
          <a:xfrm>
            <a:off x="192192" y="712524"/>
            <a:ext cx="6498540" cy="533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When energy is introduced into the ground, several different seismic waves are created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types of waves are based on </a:t>
            </a:r>
          </a:p>
          <a:p>
            <a:pPr marL="1143000" lvl="2" indent="-228600">
              <a:lnSpc>
                <a:spcPct val="100000"/>
              </a:lnSpc>
              <a:buSzPts val="2600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their path (</a:t>
            </a:r>
            <a:r>
              <a:rPr lang="en-US" sz="2200" dirty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body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versus surface)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1143000" lvl="2" indent="-228600">
              <a:lnSpc>
                <a:spcPct val="100000"/>
              </a:lnSpc>
              <a:buSzPts val="2600"/>
            </a:pP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the nature of the vibration (</a:t>
            </a:r>
            <a:r>
              <a:rPr lang="en-US" sz="2200" dirty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compressional</a:t>
            </a:r>
            <a:r>
              <a:rPr lang="en-US" sz="2200" dirty="0">
                <a:latin typeface="Arial"/>
                <a:ea typeface="Arial"/>
                <a:cs typeface="Arial"/>
                <a:sym typeface="Arial"/>
              </a:rPr>
              <a:t> versus shear)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For seismic refraction, we are only concerned with the P-wave (body wave)</a:t>
            </a: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/>
              <a:t>“primary” wave</a:t>
            </a:r>
          </a:p>
          <a:p>
            <a:pPr marL="685800" lvl="1" indent="-228600">
              <a:lnSpc>
                <a:spcPct val="100000"/>
              </a:lnSpc>
              <a:spcBef>
                <a:spcPts val="1000"/>
              </a:spcBef>
              <a:buSzPts val="2600"/>
            </a:pPr>
            <a:r>
              <a:rPr lang="en-US" sz="2200" dirty="0"/>
              <a:t>compressional particle motion </a:t>
            </a:r>
          </a:p>
          <a:p>
            <a:pPr marL="685800" lvl="1" indent="-228600">
              <a:lnSpc>
                <a:spcPct val="100000"/>
              </a:lnSpc>
              <a:spcBef>
                <a:spcPts val="1000"/>
              </a:spcBef>
              <a:buSzPts val="2600"/>
            </a:pPr>
            <a:r>
              <a:rPr lang="en-US" sz="2200" dirty="0"/>
              <a:t>fastest (first arrival)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A8F2AFA-ECA2-FD85-6C7A-8E6E4925E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617" y="3328639"/>
            <a:ext cx="5430644" cy="27153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433F34-B87F-60F2-C185-A8A62EB40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726" y="712524"/>
            <a:ext cx="5208082" cy="22626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4"/>
          <p:cNvSpPr txBox="1">
            <a:spLocks noGrp="1"/>
          </p:cNvSpPr>
          <p:nvPr>
            <p:ph type="title"/>
          </p:nvPr>
        </p:nvSpPr>
        <p:spPr>
          <a:xfrm>
            <a:off x="241902" y="673241"/>
            <a:ext cx="3751357" cy="642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Wave paths</a:t>
            </a:r>
            <a:endParaRPr dirty="0"/>
          </a:p>
        </p:txBody>
      </p:sp>
      <p:sp>
        <p:nvSpPr>
          <p:cNvPr id="281" name="Google Shape;281;p14"/>
          <p:cNvSpPr txBox="1">
            <a:spLocks noGrp="1"/>
          </p:cNvSpPr>
          <p:nvPr>
            <p:ph type="body" idx="1"/>
          </p:nvPr>
        </p:nvSpPr>
        <p:spPr>
          <a:xfrm>
            <a:off x="182137" y="1315432"/>
            <a:ext cx="4757998" cy="4372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Terms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Wave front</a:t>
            </a:r>
          </a:p>
          <a:p>
            <a:pPr marL="685800" lvl="1" indent="-228600">
              <a:spcBef>
                <a:spcPts val="1000"/>
              </a:spcBef>
              <a:buSzPts val="2800"/>
            </a:pPr>
            <a:r>
              <a:rPr lang="en-US" dirty="0"/>
              <a:t>vibrational front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highlight>
                  <a:srgbClr val="FFFF00"/>
                </a:highlight>
              </a:rPr>
              <a:t>Wave path = Ray</a:t>
            </a:r>
          </a:p>
          <a:p>
            <a:pPr marL="685800" lvl="1" indent="-228600">
              <a:spcBef>
                <a:spcPts val="1000"/>
              </a:spcBef>
              <a:buSzPts val="2800"/>
            </a:pPr>
            <a:r>
              <a:rPr lang="en-US" dirty="0"/>
              <a:t>different paths the vibrations can take</a:t>
            </a:r>
          </a:p>
          <a:p>
            <a:pPr marL="685800" lvl="1" indent="-228600">
              <a:spcBef>
                <a:spcPts val="1000"/>
              </a:spcBef>
              <a:buSzPts val="2800"/>
            </a:pPr>
            <a:r>
              <a:rPr lang="en-US" dirty="0"/>
              <a:t>For our calculations we will be concerned with the paths two different </a:t>
            </a:r>
            <a:r>
              <a:rPr lang="en-US" dirty="0">
                <a:highlight>
                  <a:srgbClr val="FFFF00"/>
                </a:highlight>
              </a:rPr>
              <a:t>Rays</a:t>
            </a:r>
            <a:r>
              <a:rPr lang="en-US" dirty="0"/>
              <a:t> take.</a:t>
            </a:r>
          </a:p>
          <a:p>
            <a:pPr marL="1143000" lvl="2" indent="-228600">
              <a:spcBef>
                <a:spcPts val="400"/>
              </a:spcBef>
              <a:buSzPts val="2800"/>
            </a:pPr>
            <a:r>
              <a:rPr lang="en-US" dirty="0"/>
              <a:t>direct wave  </a:t>
            </a:r>
          </a:p>
          <a:p>
            <a:pPr marL="1143000" lvl="2" indent="-228600">
              <a:spcBef>
                <a:spcPts val="400"/>
              </a:spcBef>
              <a:buSzPts val="2800"/>
            </a:pPr>
            <a:r>
              <a:rPr lang="en-US" dirty="0"/>
              <a:t>critically refracted wave</a:t>
            </a:r>
          </a:p>
        </p:txBody>
      </p:sp>
      <p:sp>
        <p:nvSpPr>
          <p:cNvPr id="283" name="Google Shape;283;p14"/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2: Waves and wave paths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Refraction-1">
            <a:hlinkClick r:id="" action="ppaction://media"/>
            <a:extLst>
              <a:ext uri="{FF2B5EF4-FFF2-40B4-BE49-F238E27FC236}">
                <a16:creationId xmlns:a16="http://schemas.microsoft.com/office/drawing/2014/main" id="{926C970E-C0CE-8B7F-2417-6DB2CEC590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8255" y="673828"/>
            <a:ext cx="7278484" cy="54588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C5DD38-FF64-20F7-56C5-D17556A0A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4702" y="1482628"/>
            <a:ext cx="6616700" cy="3530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B7246E-4B4E-2AD5-0B01-CDFE95843D08}"/>
              </a:ext>
            </a:extLst>
          </p:cNvPr>
          <p:cNvCxnSpPr/>
          <p:nvPr/>
        </p:nvCxnSpPr>
        <p:spPr>
          <a:xfrm>
            <a:off x="7636530" y="2068826"/>
            <a:ext cx="1773044" cy="19626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B9A2E0B-5D44-FB0C-EFA5-591A19219D6B}"/>
              </a:ext>
            </a:extLst>
          </p:cNvPr>
          <p:cNvCxnSpPr>
            <a:cxnSpLocks/>
          </p:cNvCxnSpPr>
          <p:nvPr/>
        </p:nvCxnSpPr>
        <p:spPr>
          <a:xfrm>
            <a:off x="7670006" y="2098564"/>
            <a:ext cx="260026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Wave paths</a:t>
            </a:r>
            <a:endParaRPr dirty="0"/>
          </a:p>
        </p:txBody>
      </p:sp>
      <p:sp>
        <p:nvSpPr>
          <p:cNvPr id="281" name="Google Shape;281;p14"/>
          <p:cNvSpPr txBox="1">
            <a:spLocks noGrp="1"/>
          </p:cNvSpPr>
          <p:nvPr>
            <p:ph type="body" idx="1"/>
          </p:nvPr>
        </p:nvSpPr>
        <p:spPr>
          <a:xfrm>
            <a:off x="283643" y="1566644"/>
            <a:ext cx="4447736" cy="4031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What happens if a Ray encounters a velocity boundary (i.e. perhaps different lithologies)?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Snell’s Law describes how the Ray will refract based upon the incident angle and velocity differences</a:t>
            </a:r>
            <a:endParaRPr dirty="0"/>
          </a:p>
        </p:txBody>
      </p:sp>
      <p:sp>
        <p:nvSpPr>
          <p:cNvPr id="283" name="Google Shape;283;p14"/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2: Waves and wave paths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4CB651-1AD4-F313-6770-69626455D2A2}"/>
                  </a:ext>
                </a:extLst>
              </p:cNvPr>
              <p:cNvSpPr txBox="1"/>
              <p:nvPr/>
            </p:nvSpPr>
            <p:spPr>
              <a:xfrm>
                <a:off x="6335296" y="5064258"/>
                <a:ext cx="5018504" cy="81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2800" dirty="0"/>
                          <m:t>V</m:t>
                        </m:r>
                        <m:r>
                          <m:rPr>
                            <m:nor/>
                          </m:rPr>
                          <a:rPr lang="en-US" altLang="en-US" sz="2800" baseline="-25000" dirty="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2800" dirty="0"/>
                          <m:t>sinθ</m:t>
                        </m:r>
                        <m:r>
                          <m:rPr>
                            <m:nor/>
                          </m:rPr>
                          <a:rPr lang="en-US" altLang="en-US" sz="2800" baseline="-25000" dirty="0"/>
                          <m:t>1</m:t>
                        </m:r>
                      </m:den>
                    </m:f>
                  </m:oMath>
                </a14:m>
                <a:r>
                  <a:rPr lang="en-US" altLang="en-US" sz="28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2800" dirty="0"/>
                          <m:t>V</m:t>
                        </m:r>
                        <m:r>
                          <m:rPr>
                            <m:nor/>
                          </m:rPr>
                          <a:rPr lang="en-US" altLang="en-US" sz="2800" baseline="-25000" dirty="0"/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2800" dirty="0"/>
                          <m:t>sinθ</m:t>
                        </m:r>
                        <m:r>
                          <m:rPr>
                            <m:nor/>
                          </m:rPr>
                          <a:rPr lang="en-US" altLang="en-US" sz="2800" i="1" baseline="-25000" dirty="0"/>
                          <m:t>2</m:t>
                        </m:r>
                      </m:den>
                    </m:f>
                  </m:oMath>
                </a14:m>
                <a:r>
                  <a:rPr lang="en-US" altLang="en-US" sz="2800" dirty="0"/>
                  <a:t> or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2800" dirty="0" smtClean="0"/>
                          <m:t>V</m:t>
                        </m:r>
                        <m:r>
                          <m:rPr>
                            <m:nor/>
                          </m:rPr>
                          <a:rPr lang="en-US" altLang="en-US" sz="2800" baseline="-25000" dirty="0" smtClean="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2800" dirty="0"/>
                          <m:t>V</m:t>
                        </m:r>
                        <m:r>
                          <m:rPr>
                            <m:nor/>
                          </m:rPr>
                          <a:rPr lang="en-US" altLang="en-US" sz="2800" baseline="-25000" dirty="0"/>
                          <m:t>2</m:t>
                        </m:r>
                      </m:den>
                    </m:f>
                  </m:oMath>
                </a14:m>
                <a:r>
                  <a:rPr lang="en-US" altLang="en-US" sz="28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2800" dirty="0"/>
                          <m:t>sinθ</m:t>
                        </m:r>
                        <m:r>
                          <m:rPr>
                            <m:nor/>
                          </m:rPr>
                          <a:rPr lang="en-US" altLang="en-US" sz="2800" b="0" i="0" baseline="-25000" dirty="0" smtClean="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2800" dirty="0" smtClean="0"/>
                          <m:t>sinθ</m:t>
                        </m:r>
                        <m:r>
                          <m:rPr>
                            <m:nor/>
                          </m:rPr>
                          <a:rPr lang="en-US" altLang="en-US" sz="2800" i="1" baseline="-25000" dirty="0"/>
                          <m:t>2</m:t>
                        </m:r>
                      </m:den>
                    </m:f>
                  </m:oMath>
                </a14:m>
                <a:r>
                  <a:rPr lang="en-US" altLang="en-US" sz="2800" dirty="0"/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4CB651-1AD4-F313-6770-69626455D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5296" y="5064258"/>
                <a:ext cx="5018504" cy="814775"/>
              </a:xfrm>
              <a:prstGeom prst="rect">
                <a:avLst/>
              </a:prstGeom>
              <a:blipFill>
                <a:blip r:embed="rId5"/>
                <a:stretch>
                  <a:fillRect l="-756" b="-1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7C1E4E4F-BCF1-B5E0-D688-A18664EA1DBC}"/>
              </a:ext>
            </a:extLst>
          </p:cNvPr>
          <p:cNvGrpSpPr/>
          <p:nvPr/>
        </p:nvGrpSpPr>
        <p:grpSpPr>
          <a:xfrm>
            <a:off x="6021923" y="394817"/>
            <a:ext cx="5719349" cy="4002552"/>
            <a:chOff x="6096000" y="780585"/>
            <a:chExt cx="5719349" cy="400255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94D833-293F-B3DD-9DFA-AE914FF9462F}"/>
                </a:ext>
              </a:extLst>
            </p:cNvPr>
            <p:cNvGrpSpPr/>
            <p:nvPr/>
          </p:nvGrpSpPr>
          <p:grpSpPr>
            <a:xfrm>
              <a:off x="6330550" y="875268"/>
              <a:ext cx="5484799" cy="3852849"/>
              <a:chOff x="7523731" y="1566644"/>
              <a:chExt cx="2414891" cy="1696363"/>
            </a:xfrm>
          </p:grpSpPr>
          <p:cxnSp>
            <p:nvCxnSpPr>
              <p:cNvPr id="23" name="Google Shape;405;p23">
                <a:extLst>
                  <a:ext uri="{FF2B5EF4-FFF2-40B4-BE49-F238E27FC236}">
                    <a16:creationId xmlns:a16="http://schemas.microsoft.com/office/drawing/2014/main" id="{712860A9-B4A7-C401-426C-1E3D855C80C8}"/>
                  </a:ext>
                </a:extLst>
              </p:cNvPr>
              <p:cNvCxnSpPr/>
              <p:nvPr/>
            </p:nvCxnSpPr>
            <p:spPr>
              <a:xfrm>
                <a:off x="7523731" y="2480070"/>
                <a:ext cx="215155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" name="Google Shape;406;p23">
                <a:extLst>
                  <a:ext uri="{FF2B5EF4-FFF2-40B4-BE49-F238E27FC236}">
                    <a16:creationId xmlns:a16="http://schemas.microsoft.com/office/drawing/2014/main" id="{E494E88F-B2EE-B06F-535F-90296D674911}"/>
                  </a:ext>
                </a:extLst>
              </p:cNvPr>
              <p:cNvCxnSpPr/>
              <p:nvPr/>
            </p:nvCxnSpPr>
            <p:spPr>
              <a:xfrm>
                <a:off x="7927147" y="1566644"/>
                <a:ext cx="470652" cy="913426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5" name="Google Shape;407;p23">
                <a:extLst>
                  <a:ext uri="{FF2B5EF4-FFF2-40B4-BE49-F238E27FC236}">
                    <a16:creationId xmlns:a16="http://schemas.microsoft.com/office/drawing/2014/main" id="{C4E31140-F4D2-F512-9236-A33E1A102E10}"/>
                  </a:ext>
                </a:extLst>
              </p:cNvPr>
              <p:cNvCxnSpPr/>
              <p:nvPr/>
            </p:nvCxnSpPr>
            <p:spPr>
              <a:xfrm>
                <a:off x="8397798" y="2480070"/>
                <a:ext cx="806831" cy="71769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6" name="Google Shape;408;p23">
                <a:extLst>
                  <a:ext uri="{FF2B5EF4-FFF2-40B4-BE49-F238E27FC236}">
                    <a16:creationId xmlns:a16="http://schemas.microsoft.com/office/drawing/2014/main" id="{E5270C85-B6AA-9D5B-D6B3-4F6D114CB9EA}"/>
                  </a:ext>
                </a:extLst>
              </p:cNvPr>
              <p:cNvCxnSpPr/>
              <p:nvPr/>
            </p:nvCxnSpPr>
            <p:spPr>
              <a:xfrm>
                <a:off x="8397798" y="1566644"/>
                <a:ext cx="0" cy="1696363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sp>
            <p:nvSpPr>
              <p:cNvPr id="27" name="Google Shape;409;p23">
                <a:extLst>
                  <a:ext uri="{FF2B5EF4-FFF2-40B4-BE49-F238E27FC236}">
                    <a16:creationId xmlns:a16="http://schemas.microsoft.com/office/drawing/2014/main" id="{EF082764-1CD9-0A00-2409-EC4DE9DE1478}"/>
                  </a:ext>
                </a:extLst>
              </p:cNvPr>
              <p:cNvSpPr txBox="1"/>
              <p:nvPr/>
            </p:nvSpPr>
            <p:spPr>
              <a:xfrm>
                <a:off x="8397798" y="2675804"/>
                <a:ext cx="470652" cy="369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θ</a:t>
                </a:r>
                <a:r>
                  <a:rPr lang="en-US" sz="1800" b="0" i="0" u="none" strike="noStrike" cap="none" baseline="-25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10;p23">
                <a:extLst>
                  <a:ext uri="{FF2B5EF4-FFF2-40B4-BE49-F238E27FC236}">
                    <a16:creationId xmlns:a16="http://schemas.microsoft.com/office/drawing/2014/main" id="{73DE0DD7-2980-0E32-E3B6-ECEC032C4E08}"/>
                  </a:ext>
                </a:extLst>
              </p:cNvPr>
              <p:cNvSpPr txBox="1"/>
              <p:nvPr/>
            </p:nvSpPr>
            <p:spPr>
              <a:xfrm>
                <a:off x="8128854" y="1762378"/>
                <a:ext cx="470652" cy="369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θ</a:t>
                </a:r>
                <a:r>
                  <a:rPr lang="en-US" sz="1800" b="0" i="0" u="none" strike="noStrike" cap="none" baseline="-25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11;p23">
                <a:extLst>
                  <a:ext uri="{FF2B5EF4-FFF2-40B4-BE49-F238E27FC236}">
                    <a16:creationId xmlns:a16="http://schemas.microsoft.com/office/drawing/2014/main" id="{1FB730DB-8087-9730-AD23-9B4510EF3845}"/>
                  </a:ext>
                </a:extLst>
              </p:cNvPr>
              <p:cNvSpPr txBox="1"/>
              <p:nvPr/>
            </p:nvSpPr>
            <p:spPr>
              <a:xfrm>
                <a:off x="9406337" y="2610560"/>
                <a:ext cx="532285" cy="369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v</a:t>
                </a:r>
                <a:r>
                  <a:rPr lang="en-US" sz="1800" b="0" i="0" u="none" strike="noStrike" cap="none" baseline="-25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12;p23">
                <a:extLst>
                  <a:ext uri="{FF2B5EF4-FFF2-40B4-BE49-F238E27FC236}">
                    <a16:creationId xmlns:a16="http://schemas.microsoft.com/office/drawing/2014/main" id="{3F7F71F0-3AB0-F2FC-305B-C0DA2F9C0E0B}"/>
                  </a:ext>
                </a:extLst>
              </p:cNvPr>
              <p:cNvSpPr txBox="1"/>
              <p:nvPr/>
            </p:nvSpPr>
            <p:spPr>
              <a:xfrm>
                <a:off x="9406337" y="2088602"/>
                <a:ext cx="532285" cy="369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imes New Roman"/>
                  <a:buNone/>
                </a:pPr>
                <a:r>
                  <a:rPr lang="en-US"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v</a:t>
                </a:r>
                <a:r>
                  <a:rPr lang="en-US" sz="1800" b="0" i="0" u="none" strike="noStrike" cap="none" baseline="-25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8508172-5676-04C4-8640-44907387FCAF}"/>
                </a:ext>
              </a:extLst>
            </p:cNvPr>
            <p:cNvSpPr/>
            <p:nvPr/>
          </p:nvSpPr>
          <p:spPr>
            <a:xfrm>
              <a:off x="6096000" y="780585"/>
              <a:ext cx="5257800" cy="40025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Refraction-2">
            <a:hlinkClick r:id="" action="ppaction://media"/>
            <a:extLst>
              <a:ext uri="{FF2B5EF4-FFF2-40B4-BE49-F238E27FC236}">
                <a16:creationId xmlns:a16="http://schemas.microsoft.com/office/drawing/2014/main" id="{90482239-5CC4-748B-0282-B83A112296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0345" y="85111"/>
            <a:ext cx="6478944" cy="48592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4D5A32-2618-95A2-DCEA-B6D6954136A9}"/>
              </a:ext>
            </a:extLst>
          </p:cNvPr>
          <p:cNvSpPr txBox="1"/>
          <p:nvPr/>
        </p:nvSpPr>
        <p:spPr>
          <a:xfrm>
            <a:off x="9833662" y="5947741"/>
            <a:ext cx="2358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</a:t>
            </a:r>
            <a:r>
              <a:rPr lang="el-GR" dirty="0"/>
              <a:t>θ</a:t>
            </a:r>
            <a:r>
              <a:rPr lang="en-US" dirty="0"/>
              <a:t> = </a:t>
            </a:r>
            <a:r>
              <a:rPr lang="en-US" dirty="0" err="1"/>
              <a:t>i</a:t>
            </a:r>
            <a:r>
              <a:rPr lang="en-US" dirty="0"/>
              <a:t> in the simulation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C7AA69B-212C-C755-D1B9-E87FE4201B56}"/>
              </a:ext>
            </a:extLst>
          </p:cNvPr>
          <p:cNvCxnSpPr/>
          <p:nvPr/>
        </p:nvCxnSpPr>
        <p:spPr>
          <a:xfrm>
            <a:off x="8241690" y="2564110"/>
            <a:ext cx="200671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65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>
          <a:extLst>
            <a:ext uri="{FF2B5EF4-FFF2-40B4-BE49-F238E27FC236}">
              <a16:creationId xmlns:a16="http://schemas.microsoft.com/office/drawing/2014/main" id="{7A26FB0E-2E53-4689-ED4E-396EFF4B9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4">
            <a:extLst>
              <a:ext uri="{FF2B5EF4-FFF2-40B4-BE49-F238E27FC236}">
                <a16:creationId xmlns:a16="http://schemas.microsoft.com/office/drawing/2014/main" id="{4ABE5063-01DD-CE21-BCE2-260DE7D255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0887" y="457602"/>
            <a:ext cx="10515600" cy="642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Wave paths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1" name="Google Shape;281;p14">
                <a:extLst>
                  <a:ext uri="{FF2B5EF4-FFF2-40B4-BE49-F238E27FC236}">
                    <a16:creationId xmlns:a16="http://schemas.microsoft.com/office/drawing/2014/main" id="{A647D6BB-D33A-D677-23C8-732F4833FE22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83643" y="1246604"/>
                <a:ext cx="4447736" cy="37216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rmAutofit/>
              </a:bodyPr>
              <a:lstStyle/>
              <a:p>
                <a:pPr marL="228600" lvl="0" indent="-22860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Char char="•"/>
                </a:pPr>
                <a:r>
                  <a:rPr lang="en-US" dirty="0"/>
                  <a:t>The important path for seismic refraction is the Ray the refracts at the critical angle, </a:t>
                </a:r>
              </a:p>
              <a:p>
                <a:pPr marL="685800" lvl="1" indent="-228600">
                  <a:spcBef>
                    <a:spcPts val="0"/>
                  </a:spcBef>
                  <a:buSzPts val="2800"/>
                </a:pPr>
                <a:r>
                  <a:rPr lang="en-US" dirty="0"/>
                  <a:t>such that it is refracted parallel to the boundary between the two layers</a:t>
                </a:r>
              </a:p>
              <a:p>
                <a:pPr marL="685800" lvl="1" indent="-228600">
                  <a:spcBef>
                    <a:spcPts val="0"/>
                  </a:spcBef>
                  <a:buSzPts val="2800"/>
                </a:pPr>
                <a:r>
                  <a:rPr lang="en-US" dirty="0">
                    <a:highlight>
                      <a:srgbClr val="FFFF00"/>
                    </a:highlight>
                  </a:rPr>
                  <a:t>but travels within the lower layer at V</a:t>
                </a:r>
                <a:r>
                  <a:rPr lang="en-US" baseline="-25000" dirty="0">
                    <a:highlight>
                      <a:srgbClr val="FFFF00"/>
                    </a:highlight>
                  </a:rPr>
                  <a:t>2</a:t>
                </a:r>
              </a:p>
              <a:p>
                <a:pPr marL="685800" lvl="1" indent="-228600">
                  <a:spcBef>
                    <a:spcPts val="0"/>
                  </a:spcBef>
                  <a:buSzPts val="2800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en-US" i="1" dirty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m:rPr>
                        <m:nor/>
                      </m:rPr>
                      <a:rPr lang="en-US" altLang="en-US" b="0" i="0" baseline="-25000" dirty="0" smtClean="0"/>
                      <m:t>2</m:t>
                    </m:r>
                    <m:r>
                      <m:rPr>
                        <m:nor/>
                      </m:rPr>
                      <a:rPr lang="en-US" altLang="en-US" b="0" i="0" dirty="0" smtClean="0"/>
                      <m:t> = 90</m:t>
                    </m:r>
                    <m:r>
                      <m:rPr>
                        <m:nor/>
                      </m:rPr>
                      <a:rPr lang="en-US" altLang="en-US" b="0" i="0" baseline="30000" dirty="0" smtClean="0"/>
                      <m:t>o</m:t>
                    </m:r>
                  </m:oMath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281" name="Google Shape;281;p14">
                <a:extLst>
                  <a:ext uri="{FF2B5EF4-FFF2-40B4-BE49-F238E27FC236}">
                    <a16:creationId xmlns:a16="http://schemas.microsoft.com/office/drawing/2014/main" id="{A647D6BB-D33A-D677-23C8-732F4833FE22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83643" y="1246604"/>
                <a:ext cx="4447736" cy="3721636"/>
              </a:xfrm>
              <a:prstGeom prst="rect">
                <a:avLst/>
              </a:prstGeom>
              <a:blipFill>
                <a:blip r:embed="rId5"/>
                <a:stretch>
                  <a:fillRect l="-2564" t="-2373" b="-10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3" name="Google Shape;283;p14">
            <a:extLst>
              <a:ext uri="{FF2B5EF4-FFF2-40B4-BE49-F238E27FC236}">
                <a16:creationId xmlns:a16="http://schemas.microsoft.com/office/drawing/2014/main" id="{4A089457-0498-220C-4F2C-8D479F33880F}"/>
              </a:ext>
            </a:extLst>
          </p:cNvPr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2: Waves and wave paths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F8A6EE2-F261-CC7E-A98E-092580D951D7}"/>
                  </a:ext>
                </a:extLst>
              </p:cNvPr>
              <p:cNvSpPr txBox="1"/>
              <p:nvPr/>
            </p:nvSpPr>
            <p:spPr>
              <a:xfrm>
                <a:off x="7413999" y="5133762"/>
                <a:ext cx="4563073" cy="8860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2800" dirty="0"/>
                          <m:t>V</m:t>
                        </m:r>
                        <m:r>
                          <m:rPr>
                            <m:nor/>
                          </m:rPr>
                          <a:rPr lang="en-US" altLang="en-US" sz="2800" baseline="-25000" dirty="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2800" dirty="0"/>
                          <m:t>V</m:t>
                        </m:r>
                        <m:r>
                          <m:rPr>
                            <m:nor/>
                          </m:rPr>
                          <a:rPr lang="en-US" altLang="en-US" sz="2800" baseline="-25000" dirty="0"/>
                          <m:t>2</m:t>
                        </m:r>
                      </m:den>
                    </m:f>
                  </m:oMath>
                </a14:m>
                <a:r>
                  <a:rPr lang="en-US" altLang="en-US" sz="28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2800" dirty="0"/>
                          <m:t>sinθ</m:t>
                        </m:r>
                        <m:r>
                          <m:rPr>
                            <m:nor/>
                          </m:rPr>
                          <a:rPr lang="en-US" altLang="en-US" sz="2800" baseline="-25000" dirty="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2800" dirty="0"/>
                          <m:t>sin</m:t>
                        </m:r>
                        <m:r>
                          <m:rPr>
                            <m:nor/>
                          </m:rPr>
                          <a:rPr lang="en-US" altLang="en-US" sz="2800" b="0" dirty="0" smtClean="0"/>
                          <m:t>(90</m:t>
                        </m:r>
                        <m:r>
                          <m:rPr>
                            <m:nor/>
                          </m:rPr>
                          <a:rPr lang="en-US" altLang="en-US" sz="2800" b="0" i="0" dirty="0" smtClean="0"/>
                          <m:t>)</m:t>
                        </m:r>
                      </m:den>
                    </m:f>
                  </m:oMath>
                </a14:m>
                <a:r>
                  <a:rPr lang="en-US" altLang="en-US" sz="28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2800" dirty="0"/>
                          <m:t>sinθ</m:t>
                        </m:r>
                        <m:r>
                          <m:rPr>
                            <m:nor/>
                          </m:rPr>
                          <a:rPr lang="en-US" altLang="en-US" sz="2800" baseline="-25000" dirty="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2800" b="0" dirty="0" smtClean="0"/>
                          <m:t>1</m:t>
                        </m:r>
                      </m:den>
                    </m:f>
                  </m:oMath>
                </a14:m>
                <a:r>
                  <a:rPr lang="en-US" altLang="en-US" sz="2800" dirty="0"/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dirty="0"/>
                      <m:t>sinθ</m:t>
                    </m:r>
                    <m:r>
                      <m:rPr>
                        <m:nor/>
                      </m:rPr>
                      <a:rPr lang="en-US" altLang="en-US" sz="2800" baseline="-25000" dirty="0"/>
                      <m:t>1</m:t>
                    </m:r>
                  </m:oMath>
                </a14:m>
                <a:endParaRPr lang="en-US" alt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F8A6EE2-F261-CC7E-A98E-092580D95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999" y="5133762"/>
                <a:ext cx="4563073" cy="886076"/>
              </a:xfrm>
              <a:prstGeom prst="rect">
                <a:avLst/>
              </a:prstGeom>
              <a:blipFill>
                <a:blip r:embed="rId6"/>
                <a:stretch>
                  <a:fillRect l="-831" b="-1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295A04C4-F421-C905-A367-D2028D0D7411}"/>
              </a:ext>
            </a:extLst>
          </p:cNvPr>
          <p:cNvGrpSpPr/>
          <p:nvPr/>
        </p:nvGrpSpPr>
        <p:grpSpPr>
          <a:xfrm>
            <a:off x="6297097" y="919873"/>
            <a:ext cx="4457269" cy="3131051"/>
            <a:chOff x="7523731" y="1566644"/>
            <a:chExt cx="2414891" cy="1696363"/>
          </a:xfrm>
        </p:grpSpPr>
        <p:cxnSp>
          <p:nvCxnSpPr>
            <p:cNvPr id="3" name="Google Shape;405;p23">
              <a:extLst>
                <a:ext uri="{FF2B5EF4-FFF2-40B4-BE49-F238E27FC236}">
                  <a16:creationId xmlns:a16="http://schemas.microsoft.com/office/drawing/2014/main" id="{14C1C39F-DD38-6AB8-C8EC-D7DA93BFDDBE}"/>
                </a:ext>
              </a:extLst>
            </p:cNvPr>
            <p:cNvCxnSpPr/>
            <p:nvPr/>
          </p:nvCxnSpPr>
          <p:spPr>
            <a:xfrm>
              <a:off x="7523731" y="2480070"/>
              <a:ext cx="215155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" name="Google Shape;406;p23">
              <a:extLst>
                <a:ext uri="{FF2B5EF4-FFF2-40B4-BE49-F238E27FC236}">
                  <a16:creationId xmlns:a16="http://schemas.microsoft.com/office/drawing/2014/main" id="{CE190758-CF9C-4FC5-85F3-23DB340CDFA4}"/>
                </a:ext>
              </a:extLst>
            </p:cNvPr>
            <p:cNvCxnSpPr/>
            <p:nvPr/>
          </p:nvCxnSpPr>
          <p:spPr>
            <a:xfrm>
              <a:off x="7927147" y="1566644"/>
              <a:ext cx="470652" cy="913426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5" name="Google Shape;407;p23">
              <a:extLst>
                <a:ext uri="{FF2B5EF4-FFF2-40B4-BE49-F238E27FC236}">
                  <a16:creationId xmlns:a16="http://schemas.microsoft.com/office/drawing/2014/main" id="{3AECA5DB-61EE-E689-8535-FB2862A2D016}"/>
                </a:ext>
              </a:extLst>
            </p:cNvPr>
            <p:cNvCxnSpPr/>
            <p:nvPr/>
          </p:nvCxnSpPr>
          <p:spPr>
            <a:xfrm>
              <a:off x="8397798" y="2480070"/>
              <a:ext cx="806831" cy="717692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6" name="Google Shape;408;p23">
              <a:extLst>
                <a:ext uri="{FF2B5EF4-FFF2-40B4-BE49-F238E27FC236}">
                  <a16:creationId xmlns:a16="http://schemas.microsoft.com/office/drawing/2014/main" id="{D61CACF7-0389-61DA-86FA-21D4FE89FD47}"/>
                </a:ext>
              </a:extLst>
            </p:cNvPr>
            <p:cNvCxnSpPr/>
            <p:nvPr/>
          </p:nvCxnSpPr>
          <p:spPr>
            <a:xfrm>
              <a:off x="8397798" y="1566644"/>
              <a:ext cx="0" cy="1696363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sp>
          <p:nvSpPr>
            <p:cNvPr id="7" name="Google Shape;409;p23">
              <a:extLst>
                <a:ext uri="{FF2B5EF4-FFF2-40B4-BE49-F238E27FC236}">
                  <a16:creationId xmlns:a16="http://schemas.microsoft.com/office/drawing/2014/main" id="{4DD544BE-75B6-4260-9C63-0A027A3E697B}"/>
                </a:ext>
              </a:extLst>
            </p:cNvPr>
            <p:cNvSpPr txBox="1"/>
            <p:nvPr/>
          </p:nvSpPr>
          <p:spPr>
            <a:xfrm>
              <a:off x="8397798" y="2675804"/>
              <a:ext cx="470652" cy="369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θ</a:t>
              </a:r>
              <a:r>
                <a:rPr lang="en-US" sz="1800" b="0" i="0" u="none" strike="noStrike" cap="none" baseline="-25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410;p23">
              <a:extLst>
                <a:ext uri="{FF2B5EF4-FFF2-40B4-BE49-F238E27FC236}">
                  <a16:creationId xmlns:a16="http://schemas.microsoft.com/office/drawing/2014/main" id="{F7862C7E-7AEB-64F3-BCD1-6F895D37D823}"/>
                </a:ext>
              </a:extLst>
            </p:cNvPr>
            <p:cNvSpPr txBox="1"/>
            <p:nvPr/>
          </p:nvSpPr>
          <p:spPr>
            <a:xfrm>
              <a:off x="8128854" y="1762378"/>
              <a:ext cx="470652" cy="369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θ</a:t>
              </a:r>
              <a:r>
                <a:rPr lang="en-US" sz="1800" b="0" i="0" u="none" strike="noStrike" cap="none" baseline="-25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411;p23">
              <a:extLst>
                <a:ext uri="{FF2B5EF4-FFF2-40B4-BE49-F238E27FC236}">
                  <a16:creationId xmlns:a16="http://schemas.microsoft.com/office/drawing/2014/main" id="{DF0F96ED-24EB-CA0E-6F86-F9C8EE6FB3B2}"/>
                </a:ext>
              </a:extLst>
            </p:cNvPr>
            <p:cNvSpPr txBox="1"/>
            <p:nvPr/>
          </p:nvSpPr>
          <p:spPr>
            <a:xfrm>
              <a:off x="9406337" y="2610560"/>
              <a:ext cx="532285" cy="369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</a:t>
              </a:r>
              <a:r>
                <a:rPr lang="en-US" sz="1800" b="0" i="0" u="none" strike="noStrike" cap="none" baseline="-25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412;p23">
              <a:extLst>
                <a:ext uri="{FF2B5EF4-FFF2-40B4-BE49-F238E27FC236}">
                  <a16:creationId xmlns:a16="http://schemas.microsoft.com/office/drawing/2014/main" id="{05346A10-0577-5446-5A45-FDA3CDA26D98}"/>
                </a:ext>
              </a:extLst>
            </p:cNvPr>
            <p:cNvSpPr txBox="1"/>
            <p:nvPr/>
          </p:nvSpPr>
          <p:spPr>
            <a:xfrm>
              <a:off x="9406337" y="2088602"/>
              <a:ext cx="532285" cy="369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</a:t>
              </a:r>
              <a:r>
                <a:rPr lang="en-US" sz="1800" b="0" i="0" u="none" strike="noStrike" cap="none" baseline="-25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83901D-5F6D-5C6F-9E65-F52519478C92}"/>
              </a:ext>
            </a:extLst>
          </p:cNvPr>
          <p:cNvCxnSpPr/>
          <p:nvPr/>
        </p:nvCxnSpPr>
        <p:spPr>
          <a:xfrm>
            <a:off x="7910400" y="2605823"/>
            <a:ext cx="222605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242A47-7C3C-96B7-1348-0E97D921957F}"/>
              </a:ext>
            </a:extLst>
          </p:cNvPr>
          <p:cNvCxnSpPr>
            <a:cxnSpLocks/>
          </p:cNvCxnSpPr>
          <p:nvPr/>
        </p:nvCxnSpPr>
        <p:spPr>
          <a:xfrm>
            <a:off x="7910400" y="2846674"/>
            <a:ext cx="2857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300ED6-E297-874F-7779-4DCC22ED3D73}"/>
              </a:ext>
            </a:extLst>
          </p:cNvPr>
          <p:cNvCxnSpPr>
            <a:cxnSpLocks/>
          </p:cNvCxnSpPr>
          <p:nvPr/>
        </p:nvCxnSpPr>
        <p:spPr>
          <a:xfrm flipV="1">
            <a:off x="8182278" y="2605822"/>
            <a:ext cx="13868" cy="2255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6EBE158-B3E6-AB40-AFDA-AAD2FB2CAF78}"/>
              </a:ext>
            </a:extLst>
          </p:cNvPr>
          <p:cNvSpPr txBox="1"/>
          <p:nvPr/>
        </p:nvSpPr>
        <p:spPr>
          <a:xfrm>
            <a:off x="283643" y="5117620"/>
            <a:ext cx="4563073" cy="92333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1">
              <a:spcBef>
                <a:spcPct val="0"/>
              </a:spcBef>
            </a:pPr>
            <a:r>
              <a:rPr lang="en-US" altLang="en-US" sz="1800" b="0" dirty="0"/>
              <a:t>Given:</a:t>
            </a:r>
          </a:p>
          <a:p>
            <a:pPr lvl="1">
              <a:spcBef>
                <a:spcPct val="0"/>
              </a:spcBef>
            </a:pPr>
            <a:r>
              <a:rPr lang="en-US" altLang="en-US" sz="1800" b="0" dirty="0"/>
              <a:t>V</a:t>
            </a:r>
            <a:r>
              <a:rPr lang="en-US" altLang="en-US" sz="1800" b="0" baseline="-25000" dirty="0"/>
              <a:t>1</a:t>
            </a:r>
            <a:r>
              <a:rPr lang="en-US" altLang="en-US" sz="1800" b="0" dirty="0"/>
              <a:t> = 2000m sec</a:t>
            </a:r>
            <a:r>
              <a:rPr lang="en-US" altLang="en-US" sz="1800" b="0" baseline="30000" dirty="0"/>
              <a:t>-1</a:t>
            </a:r>
            <a:r>
              <a:rPr lang="en-US" altLang="en-US" sz="1800" b="0" dirty="0"/>
              <a:t> and V</a:t>
            </a:r>
            <a:r>
              <a:rPr lang="en-US" altLang="en-US" sz="1800" b="0" baseline="-25000" dirty="0"/>
              <a:t>2</a:t>
            </a:r>
            <a:r>
              <a:rPr lang="en-US" altLang="en-US" sz="1800" b="0" dirty="0"/>
              <a:t> = 4000m sec</a:t>
            </a:r>
            <a:r>
              <a:rPr lang="en-US" altLang="en-US" sz="1800" b="0" baseline="30000" dirty="0"/>
              <a:t>-1</a:t>
            </a:r>
            <a:endParaRPr lang="en-US" altLang="en-US" sz="1800" b="0" dirty="0"/>
          </a:p>
          <a:p>
            <a:pPr lvl="1">
              <a:spcBef>
                <a:spcPct val="0"/>
              </a:spcBef>
            </a:pPr>
            <a:r>
              <a:rPr lang="en-US" altLang="en-US" sz="1800" dirty="0"/>
              <a:t>Determine </a:t>
            </a:r>
            <a:r>
              <a:rPr lang="el-GR" altLang="en-US" sz="1800" dirty="0"/>
              <a:t>θ</a:t>
            </a:r>
            <a:r>
              <a:rPr lang="el-GR" altLang="en-US" sz="1800" baseline="-25000" dirty="0"/>
              <a:t>1</a:t>
            </a:r>
            <a:r>
              <a:rPr lang="el-GR" altLang="en-US" sz="1800" dirty="0"/>
              <a:t> </a:t>
            </a:r>
            <a:r>
              <a:rPr lang="en-US" altLang="en-US" sz="1800" dirty="0"/>
              <a:t>for a critically refracted ray</a:t>
            </a:r>
            <a:endParaRPr lang="en-US" altLang="en-US" sz="1800" b="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E069B22-EDA7-CC1E-84C7-C11AC19446CF}"/>
              </a:ext>
            </a:extLst>
          </p:cNvPr>
          <p:cNvCxnSpPr/>
          <p:nvPr/>
        </p:nvCxnSpPr>
        <p:spPr>
          <a:xfrm>
            <a:off x="283643" y="5054810"/>
            <a:ext cx="48655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5BC95FB-5A71-4068-74E2-B4ED650E0AF8}"/>
              </a:ext>
            </a:extLst>
          </p:cNvPr>
          <p:cNvCxnSpPr>
            <a:cxnSpLocks/>
          </p:cNvCxnSpPr>
          <p:nvPr/>
        </p:nvCxnSpPr>
        <p:spPr>
          <a:xfrm>
            <a:off x="7041699" y="923745"/>
            <a:ext cx="868701" cy="16820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Refraction-3">
            <a:hlinkClick r:id="" action="ppaction://media"/>
            <a:extLst>
              <a:ext uri="{FF2B5EF4-FFF2-40B4-BE49-F238E27FC236}">
                <a16:creationId xmlns:a16="http://schemas.microsoft.com/office/drawing/2014/main" id="{6948277B-4851-76B8-12EE-25EAE0E566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08687" y="183611"/>
            <a:ext cx="6459229" cy="48444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19B72DC-5F6A-8F74-2FB2-F31DD04F4954}"/>
              </a:ext>
            </a:extLst>
          </p:cNvPr>
          <p:cNvSpPr txBox="1"/>
          <p:nvPr/>
        </p:nvSpPr>
        <p:spPr>
          <a:xfrm>
            <a:off x="5164415" y="5315190"/>
            <a:ext cx="246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Critical angle: </a:t>
            </a:r>
          </a:p>
        </p:txBody>
      </p:sp>
    </p:spTree>
    <p:extLst>
      <p:ext uri="{BB962C8B-B14F-4D97-AF65-F5344CB8AC3E}">
        <p14:creationId xmlns:p14="http://schemas.microsoft.com/office/powerpoint/2010/main" val="142338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3;p14">
            <a:extLst>
              <a:ext uri="{FF2B5EF4-FFF2-40B4-BE49-F238E27FC236}">
                <a16:creationId xmlns:a16="http://schemas.microsoft.com/office/drawing/2014/main" id="{B094CB89-AFCC-6971-5113-3A420C005179}"/>
              </a:ext>
            </a:extLst>
          </p:cNvPr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3: data acquisition &amp; processing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22">
            <a:extLst>
              <a:ext uri="{FF2B5EF4-FFF2-40B4-BE49-F238E27FC236}">
                <a16:creationId xmlns:a16="http://schemas.microsoft.com/office/drawing/2014/main" id="{3A006A9F-8041-4BF3-D352-32603015E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32" y="1133723"/>
            <a:ext cx="6132682" cy="40843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93405C-3270-7991-A34C-291A33CFD592}"/>
              </a:ext>
            </a:extLst>
          </p:cNvPr>
          <p:cNvSpPr txBox="1"/>
          <p:nvPr/>
        </p:nvSpPr>
        <p:spPr>
          <a:xfrm>
            <a:off x="261258" y="860023"/>
            <a:ext cx="58582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 dirty="0"/>
              <a:t>What are we trying to learn using seismic refraction?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b="0" dirty="0">
                <a:highlight>
                  <a:srgbClr val="FFFF00"/>
                </a:highlight>
              </a:rPr>
              <a:t>Thickness(es)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b="0" dirty="0">
                <a:highlight>
                  <a:srgbClr val="FFFF00"/>
                </a:highlight>
              </a:rPr>
              <a:t>Properties (velocities: V1, V2,…)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D4EA07-FAD8-4FF1-3930-920876C0DA7E}"/>
              </a:ext>
            </a:extLst>
          </p:cNvPr>
          <p:cNvSpPr txBox="1"/>
          <p:nvPr/>
        </p:nvSpPr>
        <p:spPr>
          <a:xfrm>
            <a:off x="261258" y="3615269"/>
            <a:ext cx="555725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 dirty="0"/>
              <a:t>What parameters are actually measured during a seismic refraction survey?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800" b="0" dirty="0"/>
              <a:t>TIME and distance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14C279D-05DF-A358-69E2-A8F0041649AE}"/>
              </a:ext>
            </a:extLst>
          </p:cNvPr>
          <p:cNvCxnSpPr/>
          <p:nvPr/>
        </p:nvCxnSpPr>
        <p:spPr>
          <a:xfrm>
            <a:off x="6602679" y="2861953"/>
            <a:ext cx="0" cy="653143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3048FC-1281-5B45-B769-F21CB6C7E108}"/>
              </a:ext>
            </a:extLst>
          </p:cNvPr>
          <p:cNvCxnSpPr/>
          <p:nvPr/>
        </p:nvCxnSpPr>
        <p:spPr>
          <a:xfrm>
            <a:off x="380010" y="3396341"/>
            <a:ext cx="5438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50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D9490-3CF9-0F7E-B7DC-FE14179F7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3;p14">
            <a:extLst>
              <a:ext uri="{FF2B5EF4-FFF2-40B4-BE49-F238E27FC236}">
                <a16:creationId xmlns:a16="http://schemas.microsoft.com/office/drawing/2014/main" id="{22695D81-2049-8E0D-F8DA-1F6773EC4D08}"/>
              </a:ext>
            </a:extLst>
          </p:cNvPr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3: data acquisition &amp; processing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Refraction2_IRIS copy" descr="Refraction2_IRIS copy">
            <a:hlinkClick r:id="" action="ppaction://media"/>
            <a:extLst>
              <a:ext uri="{FF2B5EF4-FFF2-40B4-BE49-F238E27FC236}">
                <a16:creationId xmlns:a16="http://schemas.microsoft.com/office/drawing/2014/main" id="{5036D848-3F62-0F5A-CC8B-1F568A74F2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0987" y="947655"/>
            <a:ext cx="5740400" cy="4305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32F840-7A41-CAF8-FFB2-E85BC866366A}"/>
              </a:ext>
            </a:extLst>
          </p:cNvPr>
          <p:cNvCxnSpPr>
            <a:cxnSpLocks/>
          </p:cNvCxnSpPr>
          <p:nvPr/>
        </p:nvCxnSpPr>
        <p:spPr bwMode="auto">
          <a:xfrm>
            <a:off x="6795079" y="2631688"/>
            <a:ext cx="564354" cy="11374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17C8240-259F-8FAC-A48E-494DEF7F02AC}"/>
              </a:ext>
            </a:extLst>
          </p:cNvPr>
          <p:cNvCxnSpPr>
            <a:cxnSpLocks/>
          </p:cNvCxnSpPr>
          <p:nvPr/>
        </p:nvCxnSpPr>
        <p:spPr bwMode="auto">
          <a:xfrm>
            <a:off x="6801872" y="2631688"/>
            <a:ext cx="239751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 Box 10">
            <a:extLst>
              <a:ext uri="{FF2B5EF4-FFF2-40B4-BE49-F238E27FC236}">
                <a16:creationId xmlns:a16="http://schemas.microsoft.com/office/drawing/2014/main" id="{F60B78BE-1079-F11A-090D-5A9981824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27" y="511975"/>
            <a:ext cx="6029960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3038" indent="-1730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/>
              <a:t>What are we trying to determine?</a:t>
            </a:r>
          </a:p>
          <a:p>
            <a:pPr lvl="1">
              <a:spcBef>
                <a:spcPts val="6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Thicknesses of layers</a:t>
            </a:r>
          </a:p>
          <a:p>
            <a:pPr>
              <a:spcBef>
                <a:spcPct val="50000"/>
              </a:spcBef>
            </a:pPr>
            <a:r>
              <a:rPr lang="en-US" altLang="en-US" sz="2400" dirty="0"/>
              <a:t>Two wave paths to consider arriving at geophone 50</a:t>
            </a:r>
          </a:p>
          <a:p>
            <a:pPr lvl="1">
              <a:spcBef>
                <a:spcPts val="600"/>
              </a:spcBef>
            </a:pPr>
            <a:r>
              <a:rPr lang="en-US" altLang="en-US" sz="2000" dirty="0">
                <a:solidFill>
                  <a:srgbClr val="0070C0"/>
                </a:solidFill>
              </a:rPr>
              <a:t>direct</a:t>
            </a:r>
          </a:p>
          <a:p>
            <a:pPr lvl="1">
              <a:spcBef>
                <a:spcPts val="600"/>
              </a:spcBef>
            </a:pPr>
            <a:r>
              <a:rPr lang="en-US" altLang="en-US" sz="2000" dirty="0">
                <a:solidFill>
                  <a:srgbClr val="7030A0"/>
                </a:solidFill>
              </a:rPr>
              <a:t>refracted</a:t>
            </a:r>
            <a:endParaRPr lang="en-US" altLang="en-US" sz="24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What are we measuring</a:t>
            </a:r>
          </a:p>
          <a:p>
            <a:pPr lvl="1">
              <a:spcBef>
                <a:spcPts val="600"/>
              </a:spcBef>
            </a:pPr>
            <a:r>
              <a:rPr lang="en-US" altLang="en-US" sz="1800" dirty="0">
                <a:solidFill>
                  <a:srgbClr val="FF0000"/>
                </a:solidFill>
              </a:rPr>
              <a:t>Distance (geophones)</a:t>
            </a:r>
          </a:p>
          <a:p>
            <a:pPr lvl="1">
              <a:spcBef>
                <a:spcPts val="600"/>
              </a:spcBef>
            </a:pPr>
            <a:r>
              <a:rPr lang="en-US" altLang="en-US" sz="1800" dirty="0">
                <a:solidFill>
                  <a:srgbClr val="FF0000"/>
                </a:solidFill>
              </a:rPr>
              <a:t>Time (wave arrival @ geophone)</a:t>
            </a:r>
          </a:p>
          <a:p>
            <a:pPr>
              <a:spcBef>
                <a:spcPct val="50000"/>
              </a:spcBef>
            </a:pPr>
            <a:r>
              <a:rPr lang="en-US" altLang="en-US" sz="2200" dirty="0">
                <a:solidFill>
                  <a:srgbClr val="FF0000"/>
                </a:solidFill>
              </a:rPr>
              <a:t>? Which wave will arrive first at a given geophone ?</a:t>
            </a:r>
          </a:p>
          <a:p>
            <a:pPr>
              <a:spcBef>
                <a:spcPct val="50000"/>
              </a:spcBef>
            </a:pPr>
            <a:r>
              <a:rPr lang="en-US" altLang="en-US" sz="2200" dirty="0">
                <a:solidFill>
                  <a:srgbClr val="FF0000"/>
                </a:solidFill>
              </a:rPr>
              <a:t>WHY?</a:t>
            </a:r>
          </a:p>
          <a:p>
            <a:pPr>
              <a:spcBef>
                <a:spcPct val="50000"/>
              </a:spcBef>
            </a:pPr>
            <a:r>
              <a:rPr lang="en-US" altLang="en-US" sz="2200" dirty="0">
                <a:solidFill>
                  <a:srgbClr val="FF0000"/>
                </a:solidFill>
              </a:rPr>
              <a:t>What is this a function of?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E6D26C-EDE0-2DB6-296E-2F8500E5F86B}"/>
              </a:ext>
            </a:extLst>
          </p:cNvPr>
          <p:cNvCxnSpPr>
            <a:cxnSpLocks/>
          </p:cNvCxnSpPr>
          <p:nvPr/>
        </p:nvCxnSpPr>
        <p:spPr bwMode="auto">
          <a:xfrm>
            <a:off x="7359433" y="3769111"/>
            <a:ext cx="121585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1BC857-F044-2DB7-9099-50F7666A6D46}"/>
              </a:ext>
            </a:extLst>
          </p:cNvPr>
          <p:cNvCxnSpPr>
            <a:cxnSpLocks/>
          </p:cNvCxnSpPr>
          <p:nvPr/>
        </p:nvCxnSpPr>
        <p:spPr bwMode="auto">
          <a:xfrm flipV="1">
            <a:off x="8575288" y="2631688"/>
            <a:ext cx="479131" cy="113742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1595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83;p14">
            <a:extLst>
              <a:ext uri="{FF2B5EF4-FFF2-40B4-BE49-F238E27FC236}">
                <a16:creationId xmlns:a16="http://schemas.microsoft.com/office/drawing/2014/main" id="{9EDA6F71-EB29-D240-EB1C-8DD181CBCA84}"/>
              </a:ext>
            </a:extLst>
          </p:cNvPr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3: data acquisition &amp; processing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233CB795-09F4-E969-D613-BED604BA6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26" y="511975"/>
            <a:ext cx="635049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3038" indent="-1730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Refraction Travel Time Paths: 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altLang="en-US" sz="2000" dirty="0"/>
              <a:t>Time - distance plots</a:t>
            </a:r>
          </a:p>
          <a:p>
            <a:pPr>
              <a:spcBef>
                <a:spcPct val="50000"/>
              </a:spcBef>
            </a:pPr>
            <a:endParaRPr lang="en-US" altLang="en-US" sz="2400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EAB3234-ACCD-2EDA-9555-62B37DF0E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40" y="3231995"/>
            <a:ext cx="5802968" cy="22655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9D765A8-0682-EE34-C0FA-C7E782B29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746" y="796735"/>
            <a:ext cx="4384288" cy="24006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C9A60ED5-E604-0E99-8204-9A7F30BE8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26" y="1461608"/>
            <a:ext cx="4053346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3038" indent="-1730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25475" indent="-168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/>
              <a:t>Direct Wave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 sz="2000" dirty="0"/>
              <a:t>Measure the time to travel from source to geophone</a:t>
            </a:r>
            <a:endParaRPr lang="en-US" altLang="en-US" sz="2400" dirty="0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10FC3116-1302-D37F-4113-90106DFE2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25" y="2785047"/>
            <a:ext cx="4191000" cy="318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/>
              <a:t>Time - distance plot</a:t>
            </a:r>
          </a:p>
          <a:p>
            <a:pPr lvl="1">
              <a:spcBef>
                <a:spcPct val="50000"/>
              </a:spcBef>
            </a:pPr>
            <a:r>
              <a:rPr lang="en-US" altLang="en-US" sz="1800" dirty="0"/>
              <a:t>what do we know/measure?</a:t>
            </a:r>
          </a:p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What is the slope of this line?</a:t>
            </a:r>
          </a:p>
          <a:p>
            <a:pPr>
              <a:spcBef>
                <a:spcPct val="50000"/>
              </a:spcBef>
            </a:pPr>
            <a:endParaRPr lang="en-US" altLang="en-US" sz="12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V</a:t>
            </a:r>
            <a:r>
              <a:rPr lang="en-US" altLang="en-US" sz="2400" baseline="-25000" dirty="0">
                <a:solidFill>
                  <a:srgbClr val="FF0000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= D/t,   t/D = 1/V</a:t>
            </a:r>
            <a:r>
              <a:rPr lang="en-US" altLang="en-US" sz="2400" baseline="-25000" dirty="0">
                <a:solidFill>
                  <a:srgbClr val="FF0000"/>
                </a:solidFill>
              </a:rPr>
              <a:t>1</a:t>
            </a:r>
          </a:p>
          <a:p>
            <a:pPr>
              <a:spcBef>
                <a:spcPct val="50000"/>
              </a:spcBef>
            </a:pPr>
            <a:endParaRPr lang="en-US" alt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8CDE3F-B7FD-1DAF-BF4E-BBD69D091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3118576"/>
            <a:ext cx="1905000" cy="24511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139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vity">
            <a:extLst>
              <a:ext uri="{FF2B5EF4-FFF2-40B4-BE49-F238E27FC236}">
                <a16:creationId xmlns:a16="http://schemas.microsoft.com/office/drawing/2014/main" id="{B723660B-7662-2685-24C4-57D194C62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42877"/>
            <a:ext cx="5832230" cy="36698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5B57FF-07C2-AB88-6DA8-EC30212AA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" y="93853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Refraction Travel Time: Time - distance plots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9FA03B-F0C4-5E10-2F56-9E29EB09BE50}"/>
                  </a:ext>
                </a:extLst>
              </p:cNvPr>
              <p:cNvSpPr txBox="1"/>
              <p:nvPr/>
            </p:nvSpPr>
            <p:spPr>
              <a:xfrm>
                <a:off x="549971" y="1742877"/>
                <a:ext cx="3856569" cy="638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  <m:r>
                          <a:rPr lang="en-US" sz="2400" b="1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  <m:r>
                          <a:rPr lang="en-US" sz="2400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  <m:r>
                          <a:rPr lang="en-US" sz="2400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𝒄𝒐𝒔</m:t>
                        </m:r>
                        <m:r>
                          <m:rPr>
                            <m:nor/>
                          </m:rPr>
                          <a:rPr lang="en-US" altLang="en-US" sz="2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r>
                          <m:rPr>
                            <m:nor/>
                          </m:rPr>
                          <a:rPr lang="en-US" altLang="en-US" sz="2400" baseline="-25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ic</m:t>
                        </m:r>
                      </m:den>
                    </m:f>
                    <m:r>
                      <a:rPr lang="en-US" altLang="en-US" sz="24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(1 -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𝒔𝒊𝒏</m:t>
                    </m:r>
                    <m:r>
                      <a:rPr lang="en-US" sz="2400" i="1" baseline="30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m:rPr>
                        <m:nor/>
                      </m:rPr>
                      <a:rPr lang="en-US" altLang="en-US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r>
                      <m:rPr>
                        <m:nor/>
                      </m:rPr>
                      <a:rPr lang="en-US" altLang="en-US" sz="2400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ic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9FA03B-F0C4-5E10-2F56-9E29EB09B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71" y="1742877"/>
                <a:ext cx="3856569" cy="638060"/>
              </a:xfrm>
              <a:prstGeom prst="rect">
                <a:avLst/>
              </a:prstGeom>
              <a:blipFill>
                <a:blip r:embed="rId3"/>
                <a:stretch>
                  <a:fillRect l="-328" r="-1311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D66D4E-E58A-4E0A-1799-A9C1A9E5CBFF}"/>
                  </a:ext>
                </a:extLst>
              </p:cNvPr>
              <p:cNvSpPr txBox="1"/>
              <p:nvPr/>
            </p:nvSpPr>
            <p:spPr>
              <a:xfrm>
                <a:off x="549971" y="2534947"/>
                <a:ext cx="3515129" cy="638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  <m:r>
                          <a:rPr lang="en-US" sz="2400" b="1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  <m:r>
                          <a:rPr lang="en-US" sz="2400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  <m:r>
                          <a:rPr lang="en-US" sz="2400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𝒄𝒐𝒔</m:t>
                        </m:r>
                        <m:r>
                          <m:rPr>
                            <m:nor/>
                          </m:rPr>
                          <a:rPr lang="en-US" altLang="en-US" sz="2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r>
                          <m:rPr>
                            <m:nor/>
                          </m:rPr>
                          <a:rPr lang="en-US" altLang="en-US" sz="2400" baseline="-25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ic</m:t>
                        </m:r>
                      </m:den>
                    </m:f>
                    <m:r>
                      <a:rPr lang="en-US" altLang="en-US" sz="24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𝒄𝒐𝒔</m:t>
                    </m:r>
                    <m:r>
                      <a:rPr lang="en-US" sz="2400" i="1" baseline="30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2400" i="1" baseline="30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r>
                      <m:rPr>
                        <m:nor/>
                      </m:rPr>
                      <a:rPr lang="en-US" altLang="en-US" sz="2400" baseline="-25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ic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D66D4E-E58A-4E0A-1799-A9C1A9E5CB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71" y="2534947"/>
                <a:ext cx="3515129" cy="638060"/>
              </a:xfrm>
              <a:prstGeom prst="rect">
                <a:avLst/>
              </a:prstGeom>
              <a:blipFill>
                <a:blip r:embed="rId4"/>
                <a:stretch>
                  <a:fillRect l="-360" r="-1439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AB409B-941A-8010-3DB1-57C8A4D5CD7F}"/>
                  </a:ext>
                </a:extLst>
              </p:cNvPr>
              <p:cNvSpPr txBox="1"/>
              <p:nvPr/>
            </p:nvSpPr>
            <p:spPr>
              <a:xfrm>
                <a:off x="549970" y="3611880"/>
                <a:ext cx="2678362" cy="688202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  <m:r>
                          <a:rPr lang="en-US" sz="2400" b="1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  <m:r>
                          <a:rPr lang="en-US" sz="2400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𝒄𝒐𝒔</m:t>
                        </m:r>
                        <m:r>
                          <a:rPr lang="en-US" sz="2400" i="1" baseline="30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en-US" sz="2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r>
                          <m:rPr>
                            <m:nor/>
                          </m:rPr>
                          <a:rPr lang="en-US" altLang="en-US" sz="2400" baseline="-25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ic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sz="2400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AB409B-941A-8010-3DB1-57C8A4D5C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70" y="3611880"/>
                <a:ext cx="2678362" cy="688202"/>
              </a:xfrm>
              <a:prstGeom prst="rect">
                <a:avLst/>
              </a:prstGeom>
              <a:blipFill>
                <a:blip r:embed="rId5"/>
                <a:stretch>
                  <a:fillRect t="-5357" b="-7143"/>
                </a:stretch>
              </a:blipFill>
              <a:ln w="158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731853-6694-701E-D14D-3D67CA880EF2}"/>
                  </a:ext>
                </a:extLst>
              </p:cNvPr>
              <p:cNvSpPr txBox="1"/>
              <p:nvPr/>
            </p:nvSpPr>
            <p:spPr>
              <a:xfrm>
                <a:off x="571745" y="4650967"/>
                <a:ext cx="1771382" cy="461665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𝒎𝒙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731853-6694-701E-D14D-3D67CA880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5" y="4650967"/>
                <a:ext cx="1771382" cy="461665"/>
              </a:xfrm>
              <a:prstGeom prst="rect">
                <a:avLst/>
              </a:prstGeom>
              <a:blipFill>
                <a:blip r:embed="rId6"/>
                <a:stretch>
                  <a:fillRect l="-704" t="-7692" b="-23077"/>
                </a:stretch>
              </a:blipFill>
              <a:ln w="158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Google Shape;283;p14">
            <a:extLst>
              <a:ext uri="{FF2B5EF4-FFF2-40B4-BE49-F238E27FC236}">
                <a16:creationId xmlns:a16="http://schemas.microsoft.com/office/drawing/2014/main" id="{1291E139-B41F-28C8-D979-5409C6A7A96D}"/>
              </a:ext>
            </a:extLst>
          </p:cNvPr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3: data acquisition &amp; processing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4732ED-42D4-4614-0719-4542F4AD6564}"/>
              </a:ext>
            </a:extLst>
          </p:cNvPr>
          <p:cNvCxnSpPr>
            <a:cxnSpLocks/>
          </p:cNvCxnSpPr>
          <p:nvPr/>
        </p:nvCxnSpPr>
        <p:spPr bwMode="auto">
          <a:xfrm>
            <a:off x="6599962" y="2831411"/>
            <a:ext cx="1297498" cy="130820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8EFA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A10E13-0DFD-1963-1514-62C03F2C09E9}"/>
              </a:ext>
            </a:extLst>
          </p:cNvPr>
          <p:cNvCxnSpPr>
            <a:cxnSpLocks/>
          </p:cNvCxnSpPr>
          <p:nvPr/>
        </p:nvCxnSpPr>
        <p:spPr bwMode="auto">
          <a:xfrm>
            <a:off x="7971564" y="4178853"/>
            <a:ext cx="1900151" cy="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A763F99-12CF-45CB-91E6-6C3CEC83E16B}"/>
              </a:ext>
            </a:extLst>
          </p:cNvPr>
          <p:cNvCxnSpPr>
            <a:cxnSpLocks/>
          </p:cNvCxnSpPr>
          <p:nvPr/>
        </p:nvCxnSpPr>
        <p:spPr bwMode="auto">
          <a:xfrm flipV="1">
            <a:off x="9871715" y="2876764"/>
            <a:ext cx="1183557" cy="13020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8EFA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D81FFD4C-B205-1179-FCF8-34921CAC04BE}"/>
              </a:ext>
            </a:extLst>
          </p:cNvPr>
          <p:cNvSpPr/>
          <p:nvPr/>
        </p:nvSpPr>
        <p:spPr>
          <a:xfrm>
            <a:off x="1200515" y="4763046"/>
            <a:ext cx="327792" cy="2968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8785F11-FBE2-722A-4E8F-EFCA07DD5A97}"/>
              </a:ext>
            </a:extLst>
          </p:cNvPr>
          <p:cNvSpPr/>
          <p:nvPr/>
        </p:nvSpPr>
        <p:spPr>
          <a:xfrm>
            <a:off x="1097499" y="3659097"/>
            <a:ext cx="430808" cy="753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6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"/>
          <p:cNvSpPr txBox="1">
            <a:spLocks noGrp="1"/>
          </p:cNvSpPr>
          <p:nvPr>
            <p:ph type="title"/>
          </p:nvPr>
        </p:nvSpPr>
        <p:spPr>
          <a:xfrm>
            <a:off x="419518" y="220160"/>
            <a:ext cx="6867293" cy="794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Shallow Geophysics Applications 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"/>
          <p:cNvSpPr txBox="1"/>
          <p:nvPr/>
        </p:nvSpPr>
        <p:spPr>
          <a:xfrm>
            <a:off x="10375499" y="5863653"/>
            <a:ext cx="13038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Malinconico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Deborah Katchen '03 reveiwing seismic Data with Professor Malinconico">
            <a:extLst>
              <a:ext uri="{FF2B5EF4-FFF2-40B4-BE49-F238E27FC236}">
                <a16:creationId xmlns:a16="http://schemas.microsoft.com/office/drawing/2014/main" id="{3F0FD74D-1988-323C-4274-EAB980B5F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899" y="655833"/>
            <a:ext cx="3851910" cy="51435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C99008-F2D7-85E1-9CC5-C153CCCD0F59}"/>
              </a:ext>
            </a:extLst>
          </p:cNvPr>
          <p:cNvSpPr txBox="1"/>
          <p:nvPr/>
        </p:nvSpPr>
        <p:spPr>
          <a:xfrm>
            <a:off x="282725" y="1014761"/>
            <a:ext cx="7757304" cy="5250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2800"/>
            </a:pPr>
            <a:r>
              <a:rPr lang="en-US" sz="2800" dirty="0">
                <a:solidFill>
                  <a:schemeClr val="dk1"/>
                </a:solidFill>
              </a:rPr>
              <a:t>Shallow (near-surface) geophysics provides a non-invasive, cost-effective way to image the upper tens of meters of the Earth</a:t>
            </a:r>
          </a:p>
          <a:p>
            <a:pPr marL="457200" lvl="8" indent="-457200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Non-destructive &amp; environmentally friendly</a:t>
            </a:r>
          </a:p>
          <a:p>
            <a:pPr marL="457200" lvl="8" indent="-457200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Rapid coverage &amp; cost effective (can optimize follow-on studies)</a:t>
            </a:r>
          </a:p>
          <a:p>
            <a:pPr marL="457200" lvl="8" indent="-457200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Provides accessibility where larger more invasive techniques</a:t>
            </a:r>
          </a:p>
          <a:p>
            <a:pPr lvl="2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2800"/>
            </a:pPr>
            <a:r>
              <a:rPr lang="en-US" sz="2800" dirty="0">
                <a:solidFill>
                  <a:schemeClr val="dk1"/>
                </a:solidFill>
              </a:rPr>
              <a:t>Common uses</a:t>
            </a:r>
          </a:p>
          <a:p>
            <a:pPr marL="457200" lvl="2" indent="-457200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Engineering &amp; Construction</a:t>
            </a:r>
          </a:p>
          <a:p>
            <a:pPr marL="457200" lvl="2" indent="-457200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Geologic and Environmental Studies</a:t>
            </a:r>
          </a:p>
          <a:p>
            <a:pPr marL="457200" lvl="2" indent="-457200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dk1"/>
                </a:solidFill>
              </a:rPr>
              <a:t>Hyrdogeology</a:t>
            </a:r>
            <a:endParaRPr lang="en-US" sz="2400" dirty="0">
              <a:solidFill>
                <a:schemeClr val="dk1"/>
              </a:solidFill>
            </a:endParaRPr>
          </a:p>
          <a:p>
            <a:pPr marL="457200" lvl="2" indent="-457200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Archeology</a:t>
            </a:r>
            <a:endParaRPr lang="en-US" sz="2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EDE6E-249B-5872-39F1-04B0AC7D5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DB4A8D-D548-132F-31A3-7C3B224B5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68" y="55753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Refraction Travel Time Paths: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DE8678-D777-B155-09AC-E8C2296523CC}"/>
                  </a:ext>
                </a:extLst>
              </p:cNvPr>
              <p:cNvSpPr txBox="1"/>
              <p:nvPr/>
            </p:nvSpPr>
            <p:spPr>
              <a:xfrm>
                <a:off x="3326502" y="1202833"/>
                <a:ext cx="2388218" cy="688202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  <m:r>
                          <a:rPr lang="en-US" sz="2400" b="1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  <m:r>
                          <a:rPr lang="en-US" sz="2400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𝒄𝒐𝒔</m:t>
                        </m:r>
                        <m:r>
                          <a:rPr lang="en-US" sz="2400" i="1" baseline="30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en-US" sz="2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r>
                          <m:rPr>
                            <m:nor/>
                          </m:rPr>
                          <a:rPr lang="en-US" altLang="en-US" sz="2400" baseline="-25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ic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sz="2400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DE8678-D777-B155-09AC-E8C229652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502" y="1202833"/>
                <a:ext cx="2388218" cy="688202"/>
              </a:xfrm>
              <a:prstGeom prst="rect">
                <a:avLst/>
              </a:prstGeom>
              <a:blipFill>
                <a:blip r:embed="rId2"/>
                <a:stretch>
                  <a:fillRect t="-5357" b="-7143"/>
                </a:stretch>
              </a:blipFill>
              <a:ln w="158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Google Shape;283;p14">
            <a:extLst>
              <a:ext uri="{FF2B5EF4-FFF2-40B4-BE49-F238E27FC236}">
                <a16:creationId xmlns:a16="http://schemas.microsoft.com/office/drawing/2014/main" id="{49FA759F-78B3-B315-2AD7-EB7F746D5E2B}"/>
              </a:ext>
            </a:extLst>
          </p:cNvPr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3: data acquisition &amp; processing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76D028-A9DD-342A-ABC2-F6F49F4C543B}"/>
                  </a:ext>
                </a:extLst>
              </p:cNvPr>
              <p:cNvSpPr txBox="1"/>
              <p:nvPr/>
            </p:nvSpPr>
            <p:spPr>
              <a:xfrm>
                <a:off x="3326502" y="2012874"/>
                <a:ext cx="1105816" cy="728854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  <m:r>
                            <a:rPr lang="en-US" sz="2400" b="1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76D028-A9DD-342A-ABC2-F6F49F4C5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502" y="2012874"/>
                <a:ext cx="1105816" cy="728854"/>
              </a:xfrm>
              <a:prstGeom prst="rect">
                <a:avLst/>
              </a:prstGeom>
              <a:blipFill>
                <a:blip r:embed="rId3"/>
                <a:stretch>
                  <a:fillRect b="-8333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26E4BA9-57B7-3A5C-5DBF-D9DD5725376F}"/>
              </a:ext>
            </a:extLst>
          </p:cNvPr>
          <p:cNvSpPr txBox="1"/>
          <p:nvPr/>
        </p:nvSpPr>
        <p:spPr>
          <a:xfrm>
            <a:off x="359104" y="4966966"/>
            <a:ext cx="4014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1/V</a:t>
            </a:r>
            <a:r>
              <a:rPr lang="en-US" baseline="-25000" dirty="0"/>
              <a:t>1</a:t>
            </a:r>
            <a:r>
              <a:rPr lang="en-US" dirty="0"/>
              <a:t> =  2.0575; V1 = 1/2.0575) *1000 = 486 ms</a:t>
            </a:r>
            <a:r>
              <a:rPr lang="en-US" baseline="30000" dirty="0"/>
              <a:t>-1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4E6207-763C-0F89-00DD-86E259B8F94B}"/>
              </a:ext>
            </a:extLst>
          </p:cNvPr>
          <p:cNvSpPr txBox="1"/>
          <p:nvPr/>
        </p:nvSpPr>
        <p:spPr>
          <a:xfrm>
            <a:off x="359104" y="5288629"/>
            <a:ext cx="3922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1/V</a:t>
            </a:r>
            <a:r>
              <a:rPr lang="en-US" baseline="-25000" dirty="0"/>
              <a:t>2</a:t>
            </a:r>
            <a:r>
              <a:rPr lang="en-US" dirty="0"/>
              <a:t> =  0.3036; V</a:t>
            </a:r>
            <a:r>
              <a:rPr lang="en-US" baseline="-25000" dirty="0"/>
              <a:t>2</a:t>
            </a:r>
            <a:r>
              <a:rPr lang="en-US" dirty="0"/>
              <a:t> = 1/.3036 *1000 = 3,294ms</a:t>
            </a:r>
            <a:r>
              <a:rPr lang="en-US" baseline="30000" dirty="0"/>
              <a:t>-1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A23DCE-3A8E-FBE2-BFA0-19AAA6E99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47" y="1028616"/>
            <a:ext cx="2540000" cy="3860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D08769E7-3D23-E845-99FE-539E30733B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6222787"/>
              </p:ext>
            </p:extLst>
          </p:nvPr>
        </p:nvGraphicFramePr>
        <p:xfrm>
          <a:off x="5949395" y="114578"/>
          <a:ext cx="5959137" cy="3575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725CD058-6452-660E-E810-C1B70B9C7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5914" y="3853638"/>
            <a:ext cx="6726085" cy="234881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C65A3D5-61FC-7BF8-1AB3-3E95B4593AE4}"/>
              </a:ext>
            </a:extLst>
          </p:cNvPr>
          <p:cNvCxnSpPr>
            <a:cxnSpLocks/>
          </p:cNvCxnSpPr>
          <p:nvPr/>
        </p:nvCxnSpPr>
        <p:spPr>
          <a:xfrm flipH="1">
            <a:off x="6523463" y="771666"/>
            <a:ext cx="2910469" cy="390151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A43FDB6-927F-0EC5-9891-33ABA72A2273}"/>
                  </a:ext>
                </a:extLst>
              </p:cNvPr>
              <p:cNvSpPr txBox="1"/>
              <p:nvPr/>
            </p:nvSpPr>
            <p:spPr>
              <a:xfrm>
                <a:off x="3326502" y="2863568"/>
                <a:ext cx="1959176" cy="79656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en-US" sz="2400" dirty="0"/>
                        <m:t>θ</m:t>
                      </m:r>
                      <m:r>
                        <m:rPr>
                          <m:nor/>
                        </m:rPr>
                        <a:rPr lang="en-US" altLang="en-US" sz="2400" baseline="-25000" dirty="0"/>
                        <m:t>1</m:t>
                      </m:r>
                      <m:r>
                        <m:rPr>
                          <m:nor/>
                        </m:rPr>
                        <a:rPr lang="en-US" altLang="en-US" sz="2400" b="0" i="0" dirty="0" smtClean="0"/>
                        <m:t> = </m:t>
                      </m:r>
                      <m:func>
                        <m:funcPr>
                          <m:ctrlPr>
                            <a:rPr lang="en-US" alt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2400" b="0" i="0" dirty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en-US" sz="2400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altLang="en-US" sz="2400" dirty="0"/>
                                <m:t>V</m:t>
                              </m:r>
                              <m:r>
                                <m:rPr>
                                  <m:nor/>
                                </m:rPr>
                                <a:rPr lang="en-US" altLang="en-US" sz="2400" baseline="-25000" dirty="0"/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altLang="en-US" sz="2400" dirty="0"/>
                                <m:t>V</m:t>
                              </m:r>
                              <m:r>
                                <m:rPr>
                                  <m:nor/>
                                </m:rPr>
                                <a:rPr lang="en-US" altLang="en-US" sz="2400" baseline="-25000" dirty="0"/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A43FDB6-927F-0EC5-9891-33ABA72A2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502" y="2863568"/>
                <a:ext cx="1959176" cy="796565"/>
              </a:xfrm>
              <a:prstGeom prst="rect">
                <a:avLst/>
              </a:prstGeom>
              <a:blipFill>
                <a:blip r:embed="rId7"/>
                <a:stretch>
                  <a:fillRect l="-637" b="-10938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3E3E910-30DC-9939-02BA-30D46412B439}"/>
                  </a:ext>
                </a:extLst>
              </p:cNvPr>
              <p:cNvSpPr txBox="1"/>
              <p:nvPr/>
            </p:nvSpPr>
            <p:spPr>
              <a:xfrm>
                <a:off x="383221" y="5610292"/>
                <a:ext cx="23743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en-US" i="1" dirty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m:rPr>
                        <m:nor/>
                      </m:rPr>
                      <a:rPr lang="en-US" altLang="en-US" b="0" i="0" baseline="-25000" dirty="0" smtClean="0"/>
                      <m:t>1</m:t>
                    </m:r>
                    <m:r>
                      <m:rPr>
                        <m:nor/>
                      </m:rPr>
                      <a:rPr lang="en-US" altLang="en-US" b="0" i="0" dirty="0" smtClean="0"/>
                      <m:t> </m:t>
                    </m:r>
                  </m:oMath>
                </a14:m>
                <a:r>
                  <a:rPr lang="en-US" dirty="0"/>
                  <a:t>=  sin</a:t>
                </a:r>
                <a:r>
                  <a:rPr lang="en-US" baseline="30000" dirty="0"/>
                  <a:t>-1</a:t>
                </a:r>
                <a:r>
                  <a:rPr lang="en-US" dirty="0"/>
                  <a:t>(486/3294) = 8.5</a:t>
                </a:r>
                <a:r>
                  <a:rPr lang="en-US" baseline="30000" dirty="0"/>
                  <a:t>o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3E3E910-30DC-9939-02BA-30D46412B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21" y="5610292"/>
                <a:ext cx="2374368" cy="307777"/>
              </a:xfrm>
              <a:prstGeom prst="rect">
                <a:avLst/>
              </a:prstGeom>
              <a:blipFill>
                <a:blip r:embed="rId8"/>
                <a:stretch>
                  <a:fillRect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2535DF1-0F2B-A842-4822-BC501E02E2AD}"/>
              </a:ext>
            </a:extLst>
          </p:cNvPr>
          <p:cNvCxnSpPr>
            <a:cxnSpLocks/>
          </p:cNvCxnSpPr>
          <p:nvPr/>
        </p:nvCxnSpPr>
        <p:spPr>
          <a:xfrm flipH="1">
            <a:off x="8976732" y="245327"/>
            <a:ext cx="735980" cy="646771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40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Graphic spid="18" grpId="0">
        <p:bldAsOne/>
      </p:bldGraphic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251E3-19C4-D603-5045-E3EC5EF6E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89F30E-7199-40D1-604C-63A2A9A24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19" y="389906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Refraction Travel Time Paths: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E8EA3E-64DC-9B5E-15B0-85BB1EFC3609}"/>
                  </a:ext>
                </a:extLst>
              </p:cNvPr>
              <p:cNvSpPr txBox="1"/>
              <p:nvPr/>
            </p:nvSpPr>
            <p:spPr>
              <a:xfrm>
                <a:off x="1519836" y="2547247"/>
                <a:ext cx="2391657" cy="688202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  <m:r>
                          <a:rPr lang="en-US" sz="2400" b="1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  <m:r>
                          <a:rPr lang="en-US" sz="2400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𝒄𝒐𝒔</m:t>
                        </m:r>
                        <m:r>
                          <a:rPr lang="en-US" sz="2400" i="1" baseline="30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en-US" sz="2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r>
                          <m:rPr>
                            <m:nor/>
                          </m:rPr>
                          <a:rPr lang="en-US" altLang="en-US" sz="2400" baseline="-25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ic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sz="2400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E8EA3E-64DC-9B5E-15B0-85BB1EFC3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836" y="2547247"/>
                <a:ext cx="2391657" cy="688202"/>
              </a:xfrm>
              <a:prstGeom prst="rect">
                <a:avLst/>
              </a:prstGeom>
              <a:blipFill>
                <a:blip r:embed="rId3"/>
                <a:stretch>
                  <a:fillRect t="-5357" b="-7143"/>
                </a:stretch>
              </a:blipFill>
              <a:ln w="158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Google Shape;283;p14">
            <a:extLst>
              <a:ext uri="{FF2B5EF4-FFF2-40B4-BE49-F238E27FC236}">
                <a16:creationId xmlns:a16="http://schemas.microsoft.com/office/drawing/2014/main" id="{15BD635E-DE1D-BD11-394A-B0F74919EEB7}"/>
              </a:ext>
            </a:extLst>
          </p:cNvPr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3: data acquisition &amp; processing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8540CD-799A-25FF-8759-873CA62A591D}"/>
              </a:ext>
            </a:extLst>
          </p:cNvPr>
          <p:cNvSpPr txBox="1"/>
          <p:nvPr/>
        </p:nvSpPr>
        <p:spPr>
          <a:xfrm>
            <a:off x="158391" y="817680"/>
            <a:ext cx="5118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1/V</a:t>
            </a:r>
            <a:r>
              <a:rPr lang="en-US" sz="1800" baseline="-25000" dirty="0"/>
              <a:t>1</a:t>
            </a:r>
            <a:r>
              <a:rPr lang="en-US" sz="1800" dirty="0"/>
              <a:t> =  2.0575; V1 = 1/2.0575) *1000 = 486 ms</a:t>
            </a:r>
            <a:r>
              <a:rPr lang="en-US" sz="1800" baseline="30000" dirty="0"/>
              <a:t>-1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6DBF1A-65AD-9DBF-F263-49915D8530C9}"/>
              </a:ext>
            </a:extLst>
          </p:cNvPr>
          <p:cNvSpPr txBox="1"/>
          <p:nvPr/>
        </p:nvSpPr>
        <p:spPr>
          <a:xfrm>
            <a:off x="158391" y="1139343"/>
            <a:ext cx="4998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1/V</a:t>
            </a:r>
            <a:r>
              <a:rPr lang="en-US" sz="1800" baseline="-25000" dirty="0"/>
              <a:t>2</a:t>
            </a:r>
            <a:r>
              <a:rPr lang="en-US" sz="1800" dirty="0"/>
              <a:t> =  0.3036; V</a:t>
            </a:r>
            <a:r>
              <a:rPr lang="en-US" sz="1800" baseline="-25000" dirty="0"/>
              <a:t>2</a:t>
            </a:r>
            <a:r>
              <a:rPr lang="en-US" sz="1800" dirty="0"/>
              <a:t> = 1/.3036 *1000 = 3,294ms</a:t>
            </a:r>
            <a:r>
              <a:rPr lang="en-US" sz="1800" baseline="30000" dirty="0"/>
              <a:t>-1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300139CF-3901-84DB-0FD1-7FB02B0E0C1B}"/>
              </a:ext>
            </a:extLst>
          </p:cNvPr>
          <p:cNvGraphicFramePr>
            <a:graphicFrameLocks/>
          </p:cNvGraphicFramePr>
          <p:nvPr/>
        </p:nvGraphicFramePr>
        <p:xfrm>
          <a:off x="5949395" y="114578"/>
          <a:ext cx="5959137" cy="3575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029816FE-2D30-AFF1-6C4F-7A3B5259E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5914" y="3853638"/>
            <a:ext cx="6726085" cy="234881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8749494-3642-CA12-26AD-13D3DD7F545B}"/>
              </a:ext>
            </a:extLst>
          </p:cNvPr>
          <p:cNvCxnSpPr>
            <a:cxnSpLocks/>
          </p:cNvCxnSpPr>
          <p:nvPr/>
        </p:nvCxnSpPr>
        <p:spPr>
          <a:xfrm flipH="1">
            <a:off x="6523463" y="771666"/>
            <a:ext cx="2910469" cy="3901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3C03625-9466-B6D7-037E-FA542E73974E}"/>
                  </a:ext>
                </a:extLst>
              </p:cNvPr>
              <p:cNvSpPr txBox="1"/>
              <p:nvPr/>
            </p:nvSpPr>
            <p:spPr>
              <a:xfrm>
                <a:off x="182508" y="1461006"/>
                <a:ext cx="29626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en-US" sz="1800" i="1" dirty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m:rPr>
                        <m:nor/>
                      </m:rPr>
                      <a:rPr lang="en-US" altLang="en-US" sz="1800" b="0" i="0" baseline="-25000" dirty="0" smtClean="0"/>
                      <m:t>1</m:t>
                    </m:r>
                    <m:r>
                      <m:rPr>
                        <m:nor/>
                      </m:rPr>
                      <a:rPr lang="en-US" altLang="en-US" sz="1800" b="0" i="0" dirty="0" smtClean="0"/>
                      <m:t> </m:t>
                    </m:r>
                  </m:oMath>
                </a14:m>
                <a:r>
                  <a:rPr lang="en-US" sz="1800" dirty="0"/>
                  <a:t>=  sin</a:t>
                </a:r>
                <a:r>
                  <a:rPr lang="en-US" sz="1800" baseline="30000" dirty="0"/>
                  <a:t>-1</a:t>
                </a:r>
                <a:r>
                  <a:rPr lang="en-US" sz="1800" dirty="0"/>
                  <a:t>(486/3294) = 8.5</a:t>
                </a:r>
                <a:r>
                  <a:rPr lang="en-US" sz="1800" baseline="30000" dirty="0"/>
                  <a:t>o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3C03625-9466-B6D7-037E-FA542E739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08" y="1461006"/>
                <a:ext cx="2962671" cy="369332"/>
              </a:xfrm>
              <a:prstGeom prst="rect">
                <a:avLst/>
              </a:prstGeom>
              <a:blipFill>
                <a:blip r:embed="rId6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541EFB35-43C4-5680-E0F5-BF3A044BB322}"/>
              </a:ext>
            </a:extLst>
          </p:cNvPr>
          <p:cNvSpPr/>
          <p:nvPr/>
        </p:nvSpPr>
        <p:spPr>
          <a:xfrm>
            <a:off x="2654984" y="2597541"/>
            <a:ext cx="1195829" cy="6882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BC8BA0-4333-74F7-F910-69BFE7B0C4D9}"/>
                  </a:ext>
                </a:extLst>
              </p:cNvPr>
              <p:cNvSpPr txBox="1"/>
              <p:nvPr/>
            </p:nvSpPr>
            <p:spPr>
              <a:xfrm>
                <a:off x="874882" y="3429000"/>
                <a:ext cx="3681565" cy="688202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2400" b="1" baseline="-25000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i</a:t>
                </a:r>
                <a:r>
                  <a:rPr lang="en-US" sz="24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  <m:r>
                          <a:rPr lang="en-US" sz="2400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𝒄𝒐𝒔</m:t>
                        </m:r>
                        <m:r>
                          <a:rPr lang="en-US" sz="2400" i="1" baseline="30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en-US" sz="2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r>
                          <m:rPr>
                            <m:nor/>
                          </m:rPr>
                          <a:rPr lang="en-US" altLang="en-US" sz="2400" baseline="-25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ic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sz="2400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34.411ms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9BC8BA0-4333-74F7-F910-69BFE7B0C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882" y="3429000"/>
                <a:ext cx="3681565" cy="688202"/>
              </a:xfrm>
              <a:prstGeom prst="rect">
                <a:avLst/>
              </a:prstGeom>
              <a:blipFill>
                <a:blip r:embed="rId7"/>
                <a:stretch>
                  <a:fillRect t="-5357" b="-7143"/>
                </a:stretch>
              </a:blipFill>
              <a:ln w="158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999A97-9E5A-0EF1-54FE-672AF897AD76}"/>
                  </a:ext>
                </a:extLst>
              </p:cNvPr>
              <p:cNvSpPr txBox="1"/>
              <p:nvPr/>
            </p:nvSpPr>
            <p:spPr>
              <a:xfrm>
                <a:off x="270215" y="4260459"/>
                <a:ext cx="4890899" cy="737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sz="24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h</a:t>
                </a:r>
                <a:r>
                  <a:rPr lang="en-US" altLang="en-US" sz="2400" b="0" baseline="-25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altLang="en-US" sz="24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24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altLang="en-US" sz="2400" b="0" baseline="-25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altLang="en-US" sz="24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en-US" sz="24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US" altLang="en-US" sz="2400" b="0" baseline="-25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24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24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cosθic</m:t>
                        </m:r>
                      </m:den>
                    </m:f>
                  </m:oMath>
                </a14:m>
                <a:r>
                  <a:rPr lang="en-US" altLang="en-US" sz="24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24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.034 ∗</m:t>
                        </m:r>
                        <m:r>
                          <m:rPr>
                            <m:nor/>
                          </m:rPr>
                          <a:rPr lang="en-US" altLang="en-US" sz="2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en-US" sz="24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486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2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2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  <m:r>
                          <a:rPr lang="en-US" alt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(8.5)</m:t>
                        </m:r>
                      </m:den>
                    </m:f>
                  </m:oMath>
                </a14:m>
                <a:r>
                  <a:rPr lang="en-US" altLang="en-US" sz="24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8.35m</a:t>
                </a:r>
                <a:endParaRPr lang="en-US" sz="24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999A97-9E5A-0EF1-54FE-672AF897A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15" y="4260459"/>
                <a:ext cx="4890899" cy="737253"/>
              </a:xfrm>
              <a:prstGeom prst="rect">
                <a:avLst/>
              </a:prstGeom>
              <a:blipFill>
                <a:blip r:embed="rId8"/>
                <a:stretch>
                  <a:fillRect l="-2073" t="-1695"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D71228B-D279-2FF1-A237-4973911736AA}"/>
              </a:ext>
            </a:extLst>
          </p:cNvPr>
          <p:cNvCxnSpPr/>
          <p:nvPr/>
        </p:nvCxnSpPr>
        <p:spPr>
          <a:xfrm>
            <a:off x="6400800" y="5441795"/>
            <a:ext cx="0" cy="55756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AA93EFD-0FF9-8AD2-4CE5-C5141A3C509A}"/>
              </a:ext>
            </a:extLst>
          </p:cNvPr>
          <p:cNvCxnSpPr>
            <a:cxnSpLocks/>
            <a:endCxn id="3" idx="3"/>
          </p:cNvCxnSpPr>
          <p:nvPr/>
        </p:nvCxnSpPr>
        <p:spPr>
          <a:xfrm flipH="1">
            <a:off x="4556447" y="1293175"/>
            <a:ext cx="6170894" cy="2479926"/>
          </a:xfrm>
          <a:prstGeom prst="straightConnector1">
            <a:avLst/>
          </a:prstGeom>
          <a:ln w="190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4C4F405-9CD8-F5B5-65E7-DA4DACF0EBE3}"/>
              </a:ext>
            </a:extLst>
          </p:cNvPr>
          <p:cNvSpPr txBox="1"/>
          <p:nvPr/>
        </p:nvSpPr>
        <p:spPr>
          <a:xfrm>
            <a:off x="191036" y="1948763"/>
            <a:ext cx="4851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What’s missing? </a:t>
            </a:r>
            <a:r>
              <a:rPr lang="en-US" sz="2800" dirty="0">
                <a:sym typeface="Wingdings" pitchFamily="2" charset="2"/>
              </a:rPr>
              <a:t> thickness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CEAFE42-AFB2-98DB-254C-8ADE784EC01B}"/>
                  </a:ext>
                </a:extLst>
              </p:cNvPr>
              <p:cNvSpPr txBox="1"/>
              <p:nvPr/>
            </p:nvSpPr>
            <p:spPr>
              <a:xfrm>
                <a:off x="1498734" y="5378159"/>
                <a:ext cx="2235612" cy="579582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sz="2400" b="1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  <m:r>
                          <a:rPr lang="en-US" sz="2400" b="1" i="1" baseline="-250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  <m:r>
                          <a:rPr lang="en-US" sz="2400" b="1" i="1" baseline="-250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√</m:t>
                        </m:r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  <m:r>
                          <a:rPr lang="en-US" sz="2400" b="1" i="1" baseline="-250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 baseline="300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  <m:r>
                          <a:rPr lang="en-US" sz="2400" b="1" i="1" baseline="-250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2400" b="1" i="1" baseline="300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CEAFE42-AFB2-98DB-254C-8ADE784EC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734" y="5378159"/>
                <a:ext cx="2235612" cy="579582"/>
              </a:xfrm>
              <a:prstGeom prst="rect">
                <a:avLst/>
              </a:prstGeom>
              <a:blipFill>
                <a:blip r:embed="rId9"/>
                <a:stretch>
                  <a:fillRect l="-4469" r="-2793" b="-14583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255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3" grpId="0" animBg="1"/>
      <p:bldP spid="5" grpId="0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83;p14">
            <a:extLst>
              <a:ext uri="{FF2B5EF4-FFF2-40B4-BE49-F238E27FC236}">
                <a16:creationId xmlns:a16="http://schemas.microsoft.com/office/drawing/2014/main" id="{02F8AB67-8F69-646C-2079-75EA9219AA45}"/>
              </a:ext>
            </a:extLst>
          </p:cNvPr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3: data acquisition &amp; processing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Refraction-Graphed">
            <a:hlinkClick r:id="" action="ppaction://media"/>
            <a:extLst>
              <a:ext uri="{FF2B5EF4-FFF2-40B4-BE49-F238E27FC236}">
                <a16:creationId xmlns:a16="http://schemas.microsoft.com/office/drawing/2014/main" id="{483F3DD8-A163-967B-A586-A363D6E195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044" y="722430"/>
            <a:ext cx="10447910" cy="5014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78D726-8B1F-8FCC-7FB7-C40026F2E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200229" y="-773196"/>
            <a:ext cx="5791541" cy="7853680"/>
          </a:xfrm>
          <a:prstGeom prst="rect">
            <a:avLst/>
          </a:prstGeom>
          <a:scene3d>
            <a:camera prst="orthographicFront">
              <a:rot lat="0" lon="10800000" rev="108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9666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4912896A-D897-9B4E-8AC4-C3A6B7FA144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288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4000" i="1">
                <a:solidFill>
                  <a:schemeClr val="tx1"/>
                </a:solidFill>
              </a:rPr>
              <a:t>Seismic Methods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EA7272E0-9E5B-6049-AA05-FBC27EFE8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59385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Field Plots</a:t>
            </a:r>
          </a:p>
        </p:txBody>
      </p:sp>
      <p:sp>
        <p:nvSpPr>
          <p:cNvPr id="74755" name="Text Box 4">
            <a:extLst>
              <a:ext uri="{FF2B5EF4-FFF2-40B4-BE49-F238E27FC236}">
                <a16:creationId xmlns:a16="http://schemas.microsoft.com/office/drawing/2014/main" id="{0D33936E-EBC6-9044-994F-F8D670762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514601"/>
            <a:ext cx="35052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Direct Wave</a:t>
            </a:r>
          </a:p>
          <a:p>
            <a:pPr>
              <a:spcBef>
                <a:spcPct val="50000"/>
              </a:spcBef>
            </a:pPr>
            <a:r>
              <a:rPr lang="en-US" altLang="en-US" sz="2000"/>
              <a:t>Refracted Wave</a:t>
            </a:r>
          </a:p>
        </p:txBody>
      </p:sp>
      <p:pic>
        <p:nvPicPr>
          <p:cNvPr id="74756" name="Picture 6">
            <a:extLst>
              <a:ext uri="{FF2B5EF4-FFF2-40B4-BE49-F238E27FC236}">
                <a16:creationId xmlns:a16="http://schemas.microsoft.com/office/drawing/2014/main" id="{652EDE82-4E73-244E-8308-63D86B124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4921250"/>
            <a:ext cx="4570413" cy="1784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Picture 10">
            <a:extLst>
              <a:ext uri="{FF2B5EF4-FFF2-40B4-BE49-F238E27FC236}">
                <a16:creationId xmlns:a16="http://schemas.microsoft.com/office/drawing/2014/main" id="{EBF0061B-CF93-2346-8118-53B296A49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6074569" y="1132682"/>
            <a:ext cx="4570413" cy="2851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8" name="Line 11">
            <a:extLst>
              <a:ext uri="{FF2B5EF4-FFF2-40B4-BE49-F238E27FC236}">
                <a16:creationId xmlns:a16="http://schemas.microsoft.com/office/drawing/2014/main" id="{3C67DD3A-1CA0-5549-B515-CCEEE5CF84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5200" y="1447800"/>
            <a:ext cx="38862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9" name="Line 12">
            <a:extLst>
              <a:ext uri="{FF2B5EF4-FFF2-40B4-BE49-F238E27FC236}">
                <a16:creationId xmlns:a16="http://schemas.microsoft.com/office/drawing/2014/main" id="{7714D8DE-F559-2C4E-A506-B45E7FF2CA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2400" y="2362200"/>
            <a:ext cx="464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83;p14">
            <a:extLst>
              <a:ext uri="{FF2B5EF4-FFF2-40B4-BE49-F238E27FC236}">
                <a16:creationId xmlns:a16="http://schemas.microsoft.com/office/drawing/2014/main" id="{02F8AB67-8F69-646C-2079-75EA9219AA45}"/>
              </a:ext>
            </a:extLst>
          </p:cNvPr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3: data acquisition &amp; processing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3D2DD46-27F3-006D-1068-CFD6CE160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825500"/>
            <a:ext cx="365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Field Plots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AB6FD687-E301-5DCD-7060-8A09B54D7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08125"/>
            <a:ext cx="350520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/>
              <a:t>Direct Wave</a:t>
            </a:r>
          </a:p>
          <a:p>
            <a:pPr>
              <a:spcBef>
                <a:spcPct val="50000"/>
              </a:spcBef>
            </a:pPr>
            <a:endParaRPr lang="en-US" altLang="en-US" sz="2800" dirty="0"/>
          </a:p>
          <a:p>
            <a:pPr>
              <a:spcBef>
                <a:spcPct val="50000"/>
              </a:spcBef>
            </a:pPr>
            <a:endParaRPr lang="en-US" altLang="en-US" sz="2800" dirty="0"/>
          </a:p>
          <a:p>
            <a:pPr>
              <a:spcBef>
                <a:spcPct val="50000"/>
              </a:spcBef>
            </a:pPr>
            <a:endParaRPr lang="en-US" altLang="en-US" sz="2800" dirty="0"/>
          </a:p>
          <a:p>
            <a:pPr>
              <a:spcBef>
                <a:spcPct val="50000"/>
              </a:spcBef>
            </a:pPr>
            <a:endParaRPr lang="en-US" altLang="en-US" sz="2800" dirty="0"/>
          </a:p>
          <a:p>
            <a:pPr>
              <a:spcBef>
                <a:spcPct val="50000"/>
              </a:spcBef>
            </a:pPr>
            <a:r>
              <a:rPr lang="en-US" altLang="en-US" sz="2800" dirty="0"/>
              <a:t>Refracted Wave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05D501A-8ED3-C5D4-426B-E5900FF08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18" y="4370824"/>
            <a:ext cx="5074920" cy="1784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6D11764-ABAA-19C9-BB49-44391FD9D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354262" y="591303"/>
            <a:ext cx="4146552" cy="33680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>
              <a:rot lat="1080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11">
            <a:extLst>
              <a:ext uri="{FF2B5EF4-FFF2-40B4-BE49-F238E27FC236}">
                <a16:creationId xmlns:a16="http://schemas.microsoft.com/office/drawing/2014/main" id="{280B761B-A549-727D-6D3B-3053B092EA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36519" y="1847908"/>
            <a:ext cx="4013779" cy="11183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9B5829F8-22D5-66AB-15D3-85C0AE2EB3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28382" y="2485812"/>
            <a:ext cx="5074920" cy="25041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6ADAAD-E1C3-6F6F-10D3-5B6A0E7D5AD5}"/>
              </a:ext>
            </a:extLst>
          </p:cNvPr>
          <p:cNvCxnSpPr>
            <a:cxnSpLocks/>
          </p:cNvCxnSpPr>
          <p:nvPr/>
        </p:nvCxnSpPr>
        <p:spPr>
          <a:xfrm flipV="1">
            <a:off x="5910146" y="2349652"/>
            <a:ext cx="1517392" cy="13637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C546D84-3440-41C6-E51C-72B0B1363CEF}"/>
              </a:ext>
            </a:extLst>
          </p:cNvPr>
          <p:cNvCxnSpPr>
            <a:cxnSpLocks/>
          </p:cNvCxnSpPr>
          <p:nvPr/>
        </p:nvCxnSpPr>
        <p:spPr>
          <a:xfrm flipV="1">
            <a:off x="7061778" y="2387753"/>
            <a:ext cx="1638300" cy="1961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33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7B61F-367D-3862-F7FB-26CD0A4D4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83;p14">
            <a:extLst>
              <a:ext uri="{FF2B5EF4-FFF2-40B4-BE49-F238E27FC236}">
                <a16:creationId xmlns:a16="http://schemas.microsoft.com/office/drawing/2014/main" id="{6EA543E3-6A86-B8EF-5C65-59C186573878}"/>
              </a:ext>
            </a:extLst>
          </p:cNvPr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3: data acquisition &amp; processing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F2D186B-7087-BCC4-A327-12A635866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891" y="652431"/>
            <a:ext cx="380564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Let’s do some thought experiments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marL="514350" indent="-514350">
              <a:spcBef>
                <a:spcPct val="0"/>
              </a:spcBef>
              <a:buFontTx/>
              <a:buAutoNum type="arabicParenR"/>
            </a:pPr>
            <a:r>
              <a:rPr lang="en-US" altLang="en-US" sz="2800" dirty="0"/>
              <a:t>How does this plot change if the thickness is less?</a:t>
            </a:r>
          </a:p>
          <a:p>
            <a:pPr marL="514350" indent="-514350">
              <a:spcBef>
                <a:spcPct val="0"/>
              </a:spcBef>
              <a:buFontTx/>
              <a:buAutoNum type="arabicParenR"/>
            </a:pPr>
            <a:r>
              <a:rPr lang="en-US" altLang="en-US" sz="2800" dirty="0"/>
              <a:t>2m instead of 4</a:t>
            </a:r>
          </a:p>
          <a:p>
            <a:pPr marL="514350" indent="-514350">
              <a:spcBef>
                <a:spcPct val="0"/>
              </a:spcBef>
              <a:buFontTx/>
              <a:buAutoNum type="arabicParenR"/>
            </a:pPr>
            <a:r>
              <a:rPr lang="en-US" altLang="en-US" sz="2800" dirty="0"/>
              <a:t>Why?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1AF51DF-CA6C-BF84-36EC-7AD21ABE8C64}"/>
              </a:ext>
            </a:extLst>
          </p:cNvPr>
          <p:cNvSpPr/>
          <p:nvPr/>
        </p:nvSpPr>
        <p:spPr>
          <a:xfrm>
            <a:off x="4659682" y="1453019"/>
            <a:ext cx="313151" cy="2129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656D2-C3C0-9556-C748-92B90AF88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533" y="531629"/>
            <a:ext cx="8102576" cy="5530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F1ED76-E21C-EDE0-EED4-2BAB6FD41D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6817758" y="895350"/>
            <a:ext cx="5219651" cy="277831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26FC91-8890-A233-68B6-FE7CE00E2591}"/>
              </a:ext>
            </a:extLst>
          </p:cNvPr>
          <p:cNvCxnSpPr>
            <a:cxnSpLocks/>
          </p:cNvCxnSpPr>
          <p:nvPr/>
        </p:nvCxnSpPr>
        <p:spPr>
          <a:xfrm>
            <a:off x="7181385" y="4785886"/>
            <a:ext cx="46723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41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EF8EA-0234-F653-65BE-4B58A928F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83;p14">
            <a:extLst>
              <a:ext uri="{FF2B5EF4-FFF2-40B4-BE49-F238E27FC236}">
                <a16:creationId xmlns:a16="http://schemas.microsoft.com/office/drawing/2014/main" id="{36ECFB59-2961-F52A-853C-05AA1E24E7AC}"/>
              </a:ext>
            </a:extLst>
          </p:cNvPr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3: data acquisition &amp; processing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BDD3EBE-2C87-4325-5B41-130312E67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891" y="652431"/>
            <a:ext cx="380564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Let’s do some thought experiments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marL="514350" indent="-514350">
              <a:spcBef>
                <a:spcPct val="0"/>
              </a:spcBef>
              <a:buFontTx/>
              <a:buAutoNum type="arabicParenR"/>
            </a:pPr>
            <a:r>
              <a:rPr lang="en-US" altLang="en-US" sz="2800" dirty="0"/>
              <a:t>How does this plot change if V</a:t>
            </a:r>
            <a:r>
              <a:rPr lang="en-US" altLang="en-US" sz="2800" baseline="-25000" dirty="0"/>
              <a:t>1</a:t>
            </a:r>
            <a:r>
              <a:rPr lang="en-US" altLang="en-US" sz="2800" dirty="0"/>
              <a:t> is less?</a:t>
            </a:r>
          </a:p>
          <a:p>
            <a:pPr marL="514350" indent="-514350">
              <a:spcBef>
                <a:spcPct val="0"/>
              </a:spcBef>
              <a:buFontTx/>
              <a:buAutoNum type="arabicParenR"/>
            </a:pPr>
            <a:r>
              <a:rPr lang="en-US" altLang="en-US" sz="2800" dirty="0"/>
              <a:t>1000m/s instead of 1500m/s</a:t>
            </a:r>
          </a:p>
          <a:p>
            <a:pPr marL="514350" indent="-514350">
              <a:spcBef>
                <a:spcPct val="0"/>
              </a:spcBef>
              <a:buFontTx/>
              <a:buAutoNum type="arabicParenR"/>
            </a:pPr>
            <a:r>
              <a:rPr lang="en-US" altLang="en-US" sz="2800" dirty="0"/>
              <a:t>Why?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089071E-B5CA-4E33-44D9-236E563D1E9A}"/>
              </a:ext>
            </a:extLst>
          </p:cNvPr>
          <p:cNvSpPr/>
          <p:nvPr/>
        </p:nvSpPr>
        <p:spPr>
          <a:xfrm>
            <a:off x="4659682" y="1453019"/>
            <a:ext cx="313151" cy="2129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0AA78-7453-60A7-6026-55D7B2EF3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533" y="531629"/>
            <a:ext cx="8102576" cy="5530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393849-0497-EDCE-154F-53723FCEA8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6813091" y="50800"/>
            <a:ext cx="5230668" cy="369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5CC329-37E2-1AF7-9EF6-48E0479DA416}"/>
              </a:ext>
            </a:extLst>
          </p:cNvPr>
          <p:cNvSpPr txBox="1"/>
          <p:nvPr/>
        </p:nvSpPr>
        <p:spPr>
          <a:xfrm>
            <a:off x="9628743" y="4622749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1,000m/s</a:t>
            </a:r>
          </a:p>
        </p:txBody>
      </p:sp>
    </p:spTree>
    <p:extLst>
      <p:ext uri="{BB962C8B-B14F-4D97-AF65-F5344CB8AC3E}">
        <p14:creationId xmlns:p14="http://schemas.microsoft.com/office/powerpoint/2010/main" val="252938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00EE9-D8CB-15E3-C47A-9167A7A65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83;p14">
            <a:extLst>
              <a:ext uri="{FF2B5EF4-FFF2-40B4-BE49-F238E27FC236}">
                <a16:creationId xmlns:a16="http://schemas.microsoft.com/office/drawing/2014/main" id="{D0ED0F6F-5C05-E49B-8FE0-7673A2A8EE50}"/>
              </a:ext>
            </a:extLst>
          </p:cNvPr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3: data acquisition &amp; processing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1CA2925-CDCD-E476-1C19-F5D2E9039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891" y="652431"/>
            <a:ext cx="380564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Let’s do some thought experiments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marL="514350" indent="-514350">
              <a:spcBef>
                <a:spcPct val="0"/>
              </a:spcBef>
              <a:buFontTx/>
              <a:buAutoNum type="arabicParenR"/>
            </a:pPr>
            <a:r>
              <a:rPr lang="en-US" altLang="en-US" sz="2800" dirty="0"/>
              <a:t>How does this plot change if V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 is less?</a:t>
            </a:r>
          </a:p>
          <a:p>
            <a:pPr marL="514350" indent="-514350">
              <a:spcBef>
                <a:spcPct val="0"/>
              </a:spcBef>
              <a:buFontTx/>
              <a:buAutoNum type="arabicParenR"/>
            </a:pPr>
            <a:r>
              <a:rPr lang="en-US" altLang="en-US" sz="2800" dirty="0"/>
              <a:t>6000m/s instead of 4000m/s</a:t>
            </a:r>
          </a:p>
          <a:p>
            <a:pPr marL="514350" indent="-514350">
              <a:spcBef>
                <a:spcPct val="0"/>
              </a:spcBef>
              <a:buFontTx/>
              <a:buAutoNum type="arabicParenR"/>
            </a:pPr>
            <a:r>
              <a:rPr lang="en-US" altLang="en-US" sz="2800" dirty="0"/>
              <a:t>Why?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602AD1-B433-6F7D-9B45-E6D11A459AAF}"/>
              </a:ext>
            </a:extLst>
          </p:cNvPr>
          <p:cNvSpPr/>
          <p:nvPr/>
        </p:nvSpPr>
        <p:spPr>
          <a:xfrm>
            <a:off x="4659682" y="1453019"/>
            <a:ext cx="313151" cy="2129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63165-44CD-444F-690E-571EA727E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533" y="531629"/>
            <a:ext cx="8102576" cy="55306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DFA2A9-9EE7-A262-32AC-DA3B04A216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6808424" y="1143000"/>
            <a:ext cx="5241685" cy="24951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249F73-F04C-EEC5-E981-B9DBA6C0F7B6}"/>
              </a:ext>
            </a:extLst>
          </p:cNvPr>
          <p:cNvSpPr txBox="1"/>
          <p:nvPr/>
        </p:nvSpPr>
        <p:spPr>
          <a:xfrm>
            <a:off x="9683827" y="5381823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6,000m/s</a:t>
            </a:r>
          </a:p>
        </p:txBody>
      </p:sp>
    </p:spTree>
    <p:extLst>
      <p:ext uri="{BB962C8B-B14F-4D97-AF65-F5344CB8AC3E}">
        <p14:creationId xmlns:p14="http://schemas.microsoft.com/office/powerpoint/2010/main" val="420461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44170-273F-B1AE-24EC-E1046F6D1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83;p14">
            <a:extLst>
              <a:ext uri="{FF2B5EF4-FFF2-40B4-BE49-F238E27FC236}">
                <a16:creationId xmlns:a16="http://schemas.microsoft.com/office/drawing/2014/main" id="{60019296-7391-5B1D-7080-C8166DCFE5A8}"/>
              </a:ext>
            </a:extLst>
          </p:cNvPr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4: additional scenarios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145EBDA-4E1C-D6E6-9B4A-1E1BA0B15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43" y="1898615"/>
            <a:ext cx="415834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Multiple Layers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marL="514350" indent="-514350">
              <a:spcBef>
                <a:spcPct val="0"/>
              </a:spcBef>
              <a:buFontTx/>
              <a:buAutoNum type="arabicParenR"/>
            </a:pPr>
            <a:r>
              <a:rPr lang="en-US" altLang="en-US" sz="2800" dirty="0"/>
              <a:t>Calculate V</a:t>
            </a:r>
            <a:r>
              <a:rPr lang="en-US" altLang="en-US" sz="2800" baseline="-25000" dirty="0"/>
              <a:t>1</a:t>
            </a:r>
            <a:r>
              <a:rPr lang="en-US" altLang="en-US" sz="2800" dirty="0"/>
              <a:t>, V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 &amp; V</a:t>
            </a:r>
            <a:r>
              <a:rPr lang="en-US" altLang="en-US" sz="2800" baseline="-25000" dirty="0"/>
              <a:t>3</a:t>
            </a:r>
            <a:endParaRPr lang="en-US" altLang="en-US" sz="2800" dirty="0"/>
          </a:p>
          <a:p>
            <a:pPr marL="514350" indent="-514350">
              <a:spcBef>
                <a:spcPct val="0"/>
              </a:spcBef>
              <a:buFontTx/>
              <a:buAutoNum type="arabicParenR"/>
            </a:pPr>
            <a:endParaRPr lang="en-US" altLang="en-US" sz="2800" dirty="0"/>
          </a:p>
          <a:p>
            <a:pPr marL="514350" indent="-514350">
              <a:spcBef>
                <a:spcPct val="0"/>
              </a:spcBef>
              <a:buFontTx/>
              <a:buAutoNum type="arabicParenR"/>
            </a:pPr>
            <a:r>
              <a:rPr lang="en-US" altLang="en-US" sz="2800" dirty="0"/>
              <a:t>Determine t</a:t>
            </a:r>
            <a:r>
              <a:rPr lang="en-US" altLang="en-US" sz="2800" baseline="-25000" dirty="0"/>
              <a:t>i1</a:t>
            </a:r>
            <a:r>
              <a:rPr lang="en-US" altLang="en-US" sz="2800" dirty="0"/>
              <a:t>, t</a:t>
            </a:r>
            <a:r>
              <a:rPr lang="en-US" altLang="en-US" sz="2800" baseline="-25000" dirty="0"/>
              <a:t>i2</a:t>
            </a: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5A880718-7C8D-7140-7539-A956824A9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715" y="3257961"/>
            <a:ext cx="5484813" cy="2789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CCB3AFE0-F85A-141E-1F9E-B20D1FFE0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121" y="587340"/>
            <a:ext cx="5484813" cy="2622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85B82F3-D2A7-9050-7DF9-A09DD6B79047}"/>
              </a:ext>
            </a:extLst>
          </p:cNvPr>
          <p:cNvGrpSpPr/>
          <p:nvPr/>
        </p:nvGrpSpPr>
        <p:grpSpPr>
          <a:xfrm>
            <a:off x="4763588" y="555470"/>
            <a:ext cx="5110927" cy="5404981"/>
            <a:chOff x="5963620" y="410443"/>
            <a:chExt cx="5110927" cy="54049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E63E35-F052-58EE-7F82-A379C2C34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63620" y="410443"/>
              <a:ext cx="5110927" cy="5404981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0E1F7FD-9A64-7E0D-5FB5-339EA0E434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4600" y="2025650"/>
              <a:ext cx="1187450" cy="65405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66186C3-A64C-BDD2-4FCF-754DF77E69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4600" y="1206500"/>
              <a:ext cx="3060700" cy="100965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132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B940E980-5F86-8B0F-DF86-EA4F18253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127" y="2960256"/>
            <a:ext cx="3530491" cy="27112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D3477C-427A-33DF-C675-B31E7CA07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895" y="1176486"/>
            <a:ext cx="3448280" cy="17659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BF3E27E-CDEE-01BD-2988-0F73BB2B3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077" y="545335"/>
            <a:ext cx="807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 dirty="0"/>
              <a:t>Refraction Travel Time Paths: multiple horizontal layers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17D0AEF4-7E76-4986-90C0-D86604B490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2877" y="1154935"/>
                <a:ext cx="5105400" cy="2137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173038" indent="-1730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b="0" dirty="0"/>
                  <a:t>t = 2*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0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2000" b="0" dirty="0">
                            <a:highlight>
                              <a:srgbClr val="FFFF00"/>
                            </a:highlight>
                          </a:rPr>
                          <m:t>EP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2000" b="0" dirty="0"/>
                          <m:t>V</m:t>
                        </m:r>
                        <m:r>
                          <m:rPr>
                            <m:nor/>
                          </m:rPr>
                          <a:rPr lang="en-US" altLang="en-US" sz="2000" b="0" baseline="-25000" dirty="0"/>
                          <m:t>1</m:t>
                        </m:r>
                      </m:den>
                    </m:f>
                  </m:oMath>
                </a14:m>
                <a:r>
                  <a:rPr lang="en-US" altLang="en-US" sz="2000" b="0" dirty="0"/>
                  <a:t> + 2*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000" b="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2000" b="0" dirty="0" smtClean="0">
                            <a:solidFill>
                              <a:schemeClr val="tx1"/>
                            </a:solidFill>
                            <a:highlight>
                              <a:srgbClr val="00FF00"/>
                            </a:highlight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altLang="en-US" sz="2000" b="0" i="0" dirty="0" smtClean="0">
                            <a:solidFill>
                              <a:schemeClr val="tx1"/>
                            </a:solidFill>
                            <a:highlight>
                              <a:srgbClr val="00FF00"/>
                            </a:highlight>
                          </a:rPr>
                          <m:t>R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2000" b="0" dirty="0"/>
                          <m:t>V</m:t>
                        </m:r>
                        <m:r>
                          <m:rPr>
                            <m:nor/>
                          </m:rPr>
                          <a:rPr lang="en-US" altLang="en-US" sz="2000" b="0" i="0" baseline="-25000" dirty="0" smtClean="0"/>
                          <m:t>2</m:t>
                        </m:r>
                      </m:den>
                    </m:f>
                    <m:r>
                      <a:rPr lang="en-US" altLang="en-US" sz="2000" b="0" i="1" baseline="-250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b="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000" b="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2000" b="0" dirty="0">
                            <a:highlight>
                              <a:srgbClr val="00FFFF"/>
                            </a:highlight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altLang="en-US" sz="2000" b="0" i="0" dirty="0" smtClean="0">
                            <a:highlight>
                              <a:srgbClr val="00FFFF"/>
                            </a:highlight>
                          </a:rPr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2000" b="0" dirty="0"/>
                          <m:t>V</m:t>
                        </m:r>
                        <m:r>
                          <m:rPr>
                            <m:nor/>
                          </m:rPr>
                          <a:rPr lang="en-US" altLang="en-US" sz="2000" b="0" i="0" baseline="-25000" dirty="0" smtClean="0"/>
                          <m:t>3</m:t>
                        </m:r>
                      </m:den>
                    </m:f>
                    <m:r>
                      <a:rPr lang="en-US" altLang="en-US" sz="2000" b="0" i="1" baseline="-250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b="0" dirty="0"/>
                  <a:t> Simplify: </a:t>
                </a:r>
                <a:r>
                  <a:rPr lang="en-US" altLang="en-US" sz="2000" b="0" dirty="0">
                    <a:solidFill>
                      <a:srgbClr val="FF0000"/>
                    </a:solidFill>
                  </a:rPr>
                  <a:t> </a:t>
                </a:r>
              </a:p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0" dirty="0">
                    <a:solidFill>
                      <a:srgbClr val="FF0000"/>
                    </a:solidFill>
                  </a:rPr>
                  <a:t>     </a:t>
                </a:r>
                <a:r>
                  <a:rPr lang="en-US" altLang="en-US" sz="2000" b="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000" b="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2000" b="0" dirty="0">
                            <a:highlight>
                              <a:srgbClr val="00FFFF"/>
                            </a:highlight>
                          </a:rPr>
                          <m:t>RS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2000" b="0" dirty="0"/>
                          <m:t>V</m:t>
                        </m:r>
                        <m:r>
                          <m:rPr>
                            <m:nor/>
                          </m:rPr>
                          <a:rPr lang="en-US" altLang="en-US" sz="2000" b="0" baseline="-25000" dirty="0"/>
                          <m:t>3</m:t>
                        </m:r>
                      </m:den>
                    </m:f>
                  </m:oMath>
                </a14:m>
                <a:r>
                  <a:rPr lang="en-US" altLang="en-US" sz="2000" b="0" dirty="0"/>
                  <a:t> + (2*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000" b="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2000" b="0" dirty="0">
                            <a:highlight>
                              <a:srgbClr val="00FF00"/>
                            </a:highlight>
                          </a:rPr>
                          <m:t>PR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2000" b="0" dirty="0"/>
                          <m:t>V</m:t>
                        </m:r>
                        <m:r>
                          <m:rPr>
                            <m:nor/>
                          </m:rPr>
                          <a:rPr lang="en-US" altLang="en-US" sz="2000" b="0" baseline="-25000" dirty="0"/>
                          <m:t>2</m:t>
                        </m:r>
                      </m:den>
                    </m:f>
                    <m:r>
                      <a:rPr lang="en-US" altLang="en-US" sz="2000" b="0" i="1" baseline="-250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b="0" dirty="0"/>
                  <a:t>+</a:t>
                </a:r>
                <a:r>
                  <a:rPr lang="en-US" altLang="en-US" sz="2000" b="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en-US" sz="2000" b="0" dirty="0"/>
                  <a:t>2*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000" b="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2000" b="0" dirty="0">
                            <a:highlight>
                              <a:srgbClr val="FFFF00"/>
                            </a:highlight>
                          </a:rPr>
                          <m:t>EP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2000" b="0" dirty="0"/>
                          <m:t>V</m:t>
                        </m:r>
                        <m:r>
                          <m:rPr>
                            <m:nor/>
                          </m:rPr>
                          <a:rPr lang="en-US" altLang="en-US" sz="2000" b="0" baseline="-25000" dirty="0"/>
                          <m:t>1</m:t>
                        </m:r>
                      </m:den>
                    </m:f>
                  </m:oMath>
                </a14:m>
                <a:r>
                  <a:rPr lang="en-US" altLang="en-US" sz="2000" b="0" dirty="0"/>
                  <a:t>)  (y = mx +b)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en-US" sz="2000" b="0" dirty="0"/>
                  <a:t>t = x/V</a:t>
                </a:r>
                <a:r>
                  <a:rPr lang="en-US" altLang="en-US" sz="2000" b="0" baseline="-25000" dirty="0"/>
                  <a:t>3</a:t>
                </a:r>
                <a:r>
                  <a:rPr lang="en-US" altLang="en-US" sz="2000" b="0" dirty="0"/>
                  <a:t> + </a:t>
                </a:r>
                <a:r>
                  <a:rPr lang="en-US" altLang="en-US" sz="2000" b="0" dirty="0">
                    <a:solidFill>
                      <a:srgbClr val="FF0000"/>
                    </a:solidFill>
                  </a:rPr>
                  <a:t>(2h</a:t>
                </a:r>
                <a:r>
                  <a:rPr lang="en-US" altLang="en-US" sz="2000" b="0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en-US" altLang="en-US" sz="2000" b="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2000" b="0" dirty="0">
                            <a:solidFill>
                              <a:srgbClr val="FF0000"/>
                            </a:solidFill>
                          </a:rPr>
                          <m:t>cosθ</m:t>
                        </m:r>
                        <m:r>
                          <m:rPr>
                            <m:nor/>
                          </m:rPr>
                          <a:rPr lang="en-US" altLang="en-US" sz="2000" b="0" baseline="-25000" dirty="0">
                            <a:solidFill>
                              <a:srgbClr val="FF0000"/>
                            </a:solidFill>
                          </a:rPr>
                          <m:t>i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2000" b="0" dirty="0">
                            <a:solidFill>
                              <a:srgbClr val="FF0000"/>
                            </a:solidFill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US" altLang="en-US" sz="2000" b="0" baseline="-25000" dirty="0">
                            <a:solidFill>
                              <a:srgbClr val="FF0000"/>
                            </a:solidFill>
                          </a:rPr>
                          <m:t>1</m:t>
                        </m:r>
                      </m:den>
                    </m:f>
                  </m:oMath>
                </a14:m>
                <a:r>
                  <a:rPr lang="en-US" altLang="en-US" sz="2000" b="0" dirty="0">
                    <a:solidFill>
                      <a:srgbClr val="FF0000"/>
                    </a:solidFill>
                  </a:rPr>
                  <a:t> ) + (2h</a:t>
                </a:r>
                <a:r>
                  <a:rPr lang="en-US" altLang="en-US" sz="2000" b="0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en-US" altLang="en-US" sz="2000" b="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2000" b="0" dirty="0">
                            <a:solidFill>
                              <a:srgbClr val="FF0000"/>
                            </a:solidFill>
                          </a:rPr>
                          <m:t>cosθ</m:t>
                        </m:r>
                        <m:r>
                          <m:rPr>
                            <m:nor/>
                          </m:rPr>
                          <a:rPr lang="en-US" altLang="en-US" sz="2000" b="0" baseline="-25000" dirty="0">
                            <a:solidFill>
                              <a:srgbClr val="FF0000"/>
                            </a:solidFill>
                          </a:rPr>
                          <m:t>ic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2000" b="0" dirty="0">
                            <a:solidFill>
                              <a:srgbClr val="FF0000"/>
                            </a:solidFill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en-US" altLang="en-US" sz="2000" b="0" baseline="-25000" dirty="0">
                            <a:solidFill>
                              <a:srgbClr val="FF0000"/>
                            </a:solidFill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en-US" sz="2000" b="0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17D0AEF4-7E76-4986-90C0-D86604B49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877" y="1154935"/>
                <a:ext cx="5105400" cy="2137316"/>
              </a:xfrm>
              <a:prstGeom prst="rect">
                <a:avLst/>
              </a:prstGeom>
              <a:blipFill>
                <a:blip r:embed="rId4"/>
                <a:stretch>
                  <a:fillRect l="-995" t="-4706" b="-235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9">
            <a:extLst>
              <a:ext uri="{FF2B5EF4-FFF2-40B4-BE49-F238E27FC236}">
                <a16:creationId xmlns:a16="http://schemas.microsoft.com/office/drawing/2014/main" id="{308E166B-5514-ED5F-7B10-9E338313C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47" y="4535659"/>
            <a:ext cx="381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25475" indent="-168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US" altLang="en-US" sz="2000" b="0" dirty="0"/>
              <a:t>Remember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4B74CF2-4671-93BF-DF81-49BDBBDE18A2}"/>
                  </a:ext>
                </a:extLst>
              </p:cNvPr>
              <p:cNvSpPr txBox="1"/>
              <p:nvPr/>
            </p:nvSpPr>
            <p:spPr>
              <a:xfrm>
                <a:off x="751768" y="3668207"/>
                <a:ext cx="4929235" cy="6270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endChr m:val="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e>
                    </m:d>
                  </m:oMath>
                </a14:m>
                <a:r>
                  <a:rPr lang="en-US" sz="2400" b="0" dirty="0">
                    <a:solidFill>
                      <a:schemeClr val="tx1"/>
                    </a:solidFill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24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√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sz="2400" b="0" i="1" baseline="-250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2400" b="0" i="1" baseline="300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sz="2400" b="0" i="1" baseline="-250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400" b="0" i="1" baseline="300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4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4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d>
                      <m:dPr>
                        <m:begChr m:val="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400" b="0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400" b="0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√</m:t>
                        </m:r>
                        <m:d>
                          <m:dPr>
                            <m:ctrlP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sz="2400" b="0" i="1" baseline="-25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2400" b="0" i="1" baseline="30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sz="2400" b="0" i="1" baseline="-25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baseline="30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den>
                    </m:f>
                  </m:oMath>
                </a14:m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4B74CF2-4671-93BF-DF81-49BDBBDE1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768" y="3668207"/>
                <a:ext cx="4929235" cy="627095"/>
              </a:xfrm>
              <a:prstGeom prst="rect">
                <a:avLst/>
              </a:prstGeom>
              <a:blipFill>
                <a:blip r:embed="rId5"/>
                <a:stretch>
                  <a:fillRect l="-2314" t="-76471" b="-1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2703BA-A504-5BD2-3676-56C994F8E685}"/>
                  </a:ext>
                </a:extLst>
              </p:cNvPr>
              <p:cNvSpPr txBox="1"/>
              <p:nvPr/>
            </p:nvSpPr>
            <p:spPr>
              <a:xfrm>
                <a:off x="877677" y="4935769"/>
                <a:ext cx="4098430" cy="941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400" b="0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𝑐𝑜𝑠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  <m:r>
                          <a:rPr lang="en-US" sz="24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𝑖𝑐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baseline="-25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)*(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sz="2400" b="0" i="1" baseline="-25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sz="2400" b="0" i="1" baseline="-25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√(</m:t>
                        </m:r>
                        <m:r>
                          <a:rPr lang="en-US" sz="2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sz="2400" b="0" i="1" baseline="-25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baseline="30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sz="2400" b="0" i="1" baseline="-25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baseline="30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2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2703BA-A504-5BD2-3676-56C994F8E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677" y="4935769"/>
                <a:ext cx="4098430" cy="941476"/>
              </a:xfrm>
              <a:prstGeom prst="rect">
                <a:avLst/>
              </a:prstGeom>
              <a:blipFill>
                <a:blip r:embed="rId6"/>
                <a:stretch>
                  <a:fillRect l="-2786" t="-5333" r="-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07C7DD6-792E-CF17-974F-976C1D4FD61B}"/>
              </a:ext>
            </a:extLst>
          </p:cNvPr>
          <p:cNvSpPr/>
          <p:nvPr/>
        </p:nvSpPr>
        <p:spPr bwMode="auto">
          <a:xfrm>
            <a:off x="695534" y="3602033"/>
            <a:ext cx="5314084" cy="813505"/>
          </a:xfrm>
          <a:prstGeom prst="round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F5F04E-F7B1-948E-D44F-B8B876BE33D0}"/>
              </a:ext>
            </a:extLst>
          </p:cNvPr>
          <p:cNvCxnSpPr/>
          <p:nvPr/>
        </p:nvCxnSpPr>
        <p:spPr bwMode="auto">
          <a:xfrm>
            <a:off x="7616174" y="3646056"/>
            <a:ext cx="346127" cy="76147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0F816C-0762-A2A2-BA0F-D262244F06E0}"/>
              </a:ext>
            </a:extLst>
          </p:cNvPr>
          <p:cNvCxnSpPr>
            <a:cxnSpLocks/>
          </p:cNvCxnSpPr>
          <p:nvPr/>
        </p:nvCxnSpPr>
        <p:spPr bwMode="auto">
          <a:xfrm flipH="1">
            <a:off x="9983090" y="3646055"/>
            <a:ext cx="334958" cy="78992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AD7F7B-9AF4-538E-07F3-5BAF601EFD38}"/>
              </a:ext>
            </a:extLst>
          </p:cNvPr>
          <p:cNvCxnSpPr>
            <a:cxnSpLocks/>
          </p:cNvCxnSpPr>
          <p:nvPr/>
        </p:nvCxnSpPr>
        <p:spPr bwMode="auto">
          <a:xfrm>
            <a:off x="7981351" y="4435980"/>
            <a:ext cx="484577" cy="60939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5BAAAE-19A7-E788-A310-E9051965F39D}"/>
              </a:ext>
            </a:extLst>
          </p:cNvPr>
          <p:cNvCxnSpPr>
            <a:cxnSpLocks/>
          </p:cNvCxnSpPr>
          <p:nvPr/>
        </p:nvCxnSpPr>
        <p:spPr bwMode="auto">
          <a:xfrm flipH="1">
            <a:off x="9518898" y="4435980"/>
            <a:ext cx="464192" cy="60939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EBF955-2EC6-BCF6-5323-DB074F8F4070}"/>
              </a:ext>
            </a:extLst>
          </p:cNvPr>
          <p:cNvCxnSpPr>
            <a:cxnSpLocks/>
          </p:cNvCxnSpPr>
          <p:nvPr/>
        </p:nvCxnSpPr>
        <p:spPr bwMode="auto">
          <a:xfrm>
            <a:off x="8465928" y="5045374"/>
            <a:ext cx="982664" cy="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44DD8C2-6168-BB99-E3E0-A8D318CD7682}"/>
              </a:ext>
            </a:extLst>
          </p:cNvPr>
          <p:cNvSpPr/>
          <p:nvPr/>
        </p:nvSpPr>
        <p:spPr bwMode="auto">
          <a:xfrm>
            <a:off x="638008" y="2653182"/>
            <a:ext cx="4338099" cy="813505"/>
          </a:xfrm>
          <a:prstGeom prst="round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8" name="Google Shape;283;p14">
            <a:extLst>
              <a:ext uri="{FF2B5EF4-FFF2-40B4-BE49-F238E27FC236}">
                <a16:creationId xmlns:a16="http://schemas.microsoft.com/office/drawing/2014/main" id="{DDEFCF84-20B3-9FC7-0572-4311519211C9}"/>
              </a:ext>
            </a:extLst>
          </p:cNvPr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4: additional scenarios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0263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>
          <a:extLst>
            <a:ext uri="{FF2B5EF4-FFF2-40B4-BE49-F238E27FC236}">
              <a16:creationId xmlns:a16="http://schemas.microsoft.com/office/drawing/2014/main" id="{E2F89030-A3D9-97BB-E169-311F98BE3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">
            <a:extLst>
              <a:ext uri="{FF2B5EF4-FFF2-40B4-BE49-F238E27FC236}">
                <a16:creationId xmlns:a16="http://schemas.microsoft.com/office/drawing/2014/main" id="{EB938816-7BD7-0BF1-4EB2-5AE77D6423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6588211" cy="745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What is Seismic Refraction?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">
            <a:extLst>
              <a:ext uri="{FF2B5EF4-FFF2-40B4-BE49-F238E27FC236}">
                <a16:creationId xmlns:a16="http://schemas.microsoft.com/office/drawing/2014/main" id="{A221AE81-4C19-C835-130B-00C093AB8FC9}"/>
              </a:ext>
            </a:extLst>
          </p:cNvPr>
          <p:cNvSpPr txBox="1"/>
          <p:nvPr/>
        </p:nvSpPr>
        <p:spPr>
          <a:xfrm>
            <a:off x="235445" y="1110344"/>
            <a:ext cx="7367963" cy="420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is a geophysical tool that can be used to determine shallow subsurface structure and other parameters</a:t>
            </a:r>
          </a:p>
          <a:p>
            <a:pPr marL="228600" lvl="0" indent="-228600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endParaRPr lang="en-US" sz="2400" dirty="0">
              <a:solidFill>
                <a:schemeClr val="dk1"/>
              </a:solidFill>
            </a:endParaRPr>
          </a:p>
          <a:p>
            <a:pPr marL="228600" lvl="0" indent="-228600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uses the passage of energy from either </a:t>
            </a:r>
          </a:p>
          <a:p>
            <a:pPr marL="695325" lvl="4" indent="-220663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passive (earthquakes: Moho) or </a:t>
            </a:r>
          </a:p>
          <a:p>
            <a:pPr marL="695325" lvl="4" indent="-220663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active (hammer,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seisgun</a:t>
            </a:r>
            <a:r>
              <a:rPr lang="en-US" sz="20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etc</a:t>
            </a:r>
            <a:r>
              <a:rPr lang="en-US" sz="20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) energy waves through different geologic materials (active source seismology)</a:t>
            </a:r>
          </a:p>
          <a:p>
            <a:pPr marL="228600" lvl="0" indent="-228600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endParaRPr lang="en-US" sz="2400" dirty="0">
              <a:solidFill>
                <a:schemeClr val="dk1"/>
              </a:solidFill>
            </a:endParaRPr>
          </a:p>
          <a:p>
            <a:pPr marL="228600" lvl="0" indent="-228600">
              <a:lnSpc>
                <a:spcPct val="9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The physical parameter measured is based on </a:t>
            </a: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</a:rPr>
              <a:t>wave velocities </a:t>
            </a:r>
            <a:r>
              <a:rPr lang="en-US" sz="2400" dirty="0">
                <a:solidFill>
                  <a:schemeClr val="dk1"/>
                </a:solidFill>
              </a:rPr>
              <a:t>in the different materials</a:t>
            </a:r>
          </a:p>
          <a:p>
            <a:pPr marL="769938" lvl="3" indent="-342900">
              <a:lnSpc>
                <a:spcPct val="90000"/>
              </a:lnSpc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velocity is a function of the density and elastic parameters of the material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">
            <a:extLst>
              <a:ext uri="{FF2B5EF4-FFF2-40B4-BE49-F238E27FC236}">
                <a16:creationId xmlns:a16="http://schemas.microsoft.com/office/drawing/2014/main" id="{3990B73A-D813-9126-6617-B3BA420E8B81}"/>
              </a:ext>
            </a:extLst>
          </p:cNvPr>
          <p:cNvSpPr txBox="1"/>
          <p:nvPr/>
        </p:nvSpPr>
        <p:spPr>
          <a:xfrm>
            <a:off x="10375499" y="5863653"/>
            <a:ext cx="13038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Malinconico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Geophysics · Geology and Environmental Geosciences ...">
            <a:extLst>
              <a:ext uri="{FF2B5EF4-FFF2-40B4-BE49-F238E27FC236}">
                <a16:creationId xmlns:a16="http://schemas.microsoft.com/office/drawing/2014/main" id="{AED2277A-AA5E-38C3-CD68-533CC2705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292" y="154458"/>
            <a:ext cx="3742283" cy="56134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E0D84A-27C7-8E71-2735-F630BFDB3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736" y="4958505"/>
            <a:ext cx="3372528" cy="117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09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4E02F-BC50-E916-C2D0-01B59C3BA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19958747-E826-B63A-56CF-24D7585E1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865" y="534107"/>
            <a:ext cx="68177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 dirty="0"/>
              <a:t>Refraction Travel Time Paths: dipping layers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ym typeface="Wingdings" pitchFamily="2" charset="2"/>
              </a:rPr>
              <a:t> Requires shots done at each end of the line</a:t>
            </a:r>
            <a:endParaRPr lang="en-US" altLang="en-US" sz="2400" b="0" dirty="0"/>
          </a:p>
        </p:txBody>
      </p:sp>
      <p:sp>
        <p:nvSpPr>
          <p:cNvPr id="18" name="Google Shape;283;p14">
            <a:extLst>
              <a:ext uri="{FF2B5EF4-FFF2-40B4-BE49-F238E27FC236}">
                <a16:creationId xmlns:a16="http://schemas.microsoft.com/office/drawing/2014/main" id="{938DADCE-0FFA-55A9-7C29-434890EA6F2D}"/>
              </a:ext>
            </a:extLst>
          </p:cNvPr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4: additional scenarios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18F6E04C-4E3F-C4EE-2734-58858F1CB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65" y="1482685"/>
            <a:ext cx="6399213" cy="4078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3D95D0-09A6-B512-52AC-06F62AEFA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663" y="493005"/>
            <a:ext cx="5081337" cy="5373688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D4526773-FB96-EF85-4C80-B1A84CEA5D1C}"/>
              </a:ext>
            </a:extLst>
          </p:cNvPr>
          <p:cNvSpPr/>
          <p:nvPr/>
        </p:nvSpPr>
        <p:spPr>
          <a:xfrm>
            <a:off x="8460954" y="1949986"/>
            <a:ext cx="264405" cy="253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C648F87-B876-C16B-7CFE-A69E1B088606}"/>
              </a:ext>
            </a:extLst>
          </p:cNvPr>
          <p:cNvSpPr/>
          <p:nvPr/>
        </p:nvSpPr>
        <p:spPr>
          <a:xfrm>
            <a:off x="11367571" y="2565094"/>
            <a:ext cx="264405" cy="253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C82F96-8ECF-AB44-52DB-1C94D703E504}"/>
              </a:ext>
            </a:extLst>
          </p:cNvPr>
          <p:cNvSpPr txBox="1"/>
          <p:nvPr/>
        </p:nvSpPr>
        <p:spPr>
          <a:xfrm>
            <a:off x="7980970" y="2583102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1/V</a:t>
            </a:r>
            <a:r>
              <a:rPr lang="en-US" baseline="-250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620B37-0780-34AD-4F0B-8EE8DD5C9AFA}"/>
              </a:ext>
            </a:extLst>
          </p:cNvPr>
          <p:cNvSpPr txBox="1"/>
          <p:nvPr/>
        </p:nvSpPr>
        <p:spPr>
          <a:xfrm>
            <a:off x="11367571" y="2905850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1/V</a:t>
            </a:r>
            <a:r>
              <a:rPr lang="en-US" baseline="-25000" dirty="0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E2B4E2-6E11-EEA7-5A70-FFCBEAB9A93C}"/>
              </a:ext>
            </a:extLst>
          </p:cNvPr>
          <p:cNvSpPr txBox="1"/>
          <p:nvPr/>
        </p:nvSpPr>
        <p:spPr>
          <a:xfrm>
            <a:off x="10966499" y="1141511"/>
            <a:ext cx="401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49F00A-5A96-4B54-55EB-22B49FE55DF5}"/>
              </a:ext>
            </a:extLst>
          </p:cNvPr>
          <p:cNvSpPr txBox="1"/>
          <p:nvPr/>
        </p:nvSpPr>
        <p:spPr>
          <a:xfrm>
            <a:off x="7681282" y="1170318"/>
            <a:ext cx="401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43262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8FA3D-57FD-72E6-3C5E-5EBB6F62B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A89A37B3-DEE8-02E5-85CD-0F728CF0A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865" y="534107"/>
            <a:ext cx="807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 dirty="0"/>
              <a:t>Refraction Travel Time Paths: dipping layers</a:t>
            </a:r>
          </a:p>
        </p:txBody>
      </p:sp>
      <p:sp>
        <p:nvSpPr>
          <p:cNvPr id="18" name="Google Shape;283;p14">
            <a:extLst>
              <a:ext uri="{FF2B5EF4-FFF2-40B4-BE49-F238E27FC236}">
                <a16:creationId xmlns:a16="http://schemas.microsoft.com/office/drawing/2014/main" id="{EBE48C7B-0177-F75C-4EB2-7A1E1A498227}"/>
              </a:ext>
            </a:extLst>
          </p:cNvPr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4: additional scenarios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7882DF-3F4A-07A6-D56A-BCC5C3D56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079" y="1230294"/>
            <a:ext cx="297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3038" indent="-1730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u="sng" dirty="0"/>
              <a:t>Dipping-layers</a:t>
            </a:r>
            <a:endParaRPr lang="en-US" altLang="en-US" sz="2400" u="sng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C311365-1B91-F9E5-4191-3B71D7E31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3425215"/>
            <a:ext cx="3947401" cy="2514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0A9703F-6ACE-9C8E-6066-74782C06E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39215"/>
            <a:ext cx="4114800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id="{DD7E243D-AC91-28C3-0EA2-415E80373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695" y="1686277"/>
                <a:ext cx="4800600" cy="3477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27013" indent="-2270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 dirty="0">
                    <a:solidFill>
                      <a:schemeClr val="tx1"/>
                    </a:solidFill>
                  </a:rPr>
                  <a:t>Parameters:</a:t>
                </a:r>
              </a:p>
              <a:p>
                <a:pPr>
                  <a:spcBef>
                    <a:spcPct val="0"/>
                  </a:spcBef>
                </a:pPr>
                <a:r>
                  <a:rPr lang="en-US" altLang="en-US" sz="2000" dirty="0">
                    <a:solidFill>
                      <a:schemeClr val="tx1"/>
                    </a:solidFill>
                  </a:rPr>
                  <a:t>V</a:t>
                </a:r>
                <a:r>
                  <a:rPr lang="en-US" altLang="en-US" sz="2000" baseline="-25000" dirty="0">
                    <a:solidFill>
                      <a:schemeClr val="tx1"/>
                    </a:solidFill>
                  </a:rPr>
                  <a:t>1</a:t>
                </a:r>
                <a:r>
                  <a:rPr lang="en-US" altLang="en-US" sz="2000" dirty="0">
                    <a:solidFill>
                      <a:schemeClr val="tx1"/>
                    </a:solidFill>
                  </a:rPr>
                  <a:t> = ???</a:t>
                </a:r>
              </a:p>
              <a:p>
                <a:pPr>
                  <a:spcBef>
                    <a:spcPct val="0"/>
                  </a:spcBef>
                </a:pPr>
                <a:r>
                  <a:rPr lang="en-US" altLang="en-US" sz="2000" dirty="0">
                    <a:solidFill>
                      <a:schemeClr val="tx1"/>
                    </a:solidFill>
                  </a:rPr>
                  <a:t>1/V</a:t>
                </a:r>
                <a:r>
                  <a:rPr lang="en-US" altLang="en-US" sz="2000" baseline="-25000" dirty="0">
                    <a:solidFill>
                      <a:schemeClr val="tx1"/>
                    </a:solidFill>
                  </a:rPr>
                  <a:t>u </a:t>
                </a:r>
                <a:r>
                  <a:rPr lang="en-US" altLang="en-US" sz="2000" dirty="0">
                    <a:solidFill>
                      <a:schemeClr val="tx1"/>
                    </a:solidFill>
                  </a:rPr>
                  <a:t>= m</a:t>
                </a:r>
                <a:r>
                  <a:rPr lang="en-US" altLang="en-US" sz="2000" baseline="-25000" dirty="0">
                    <a:solidFill>
                      <a:schemeClr val="tx1"/>
                    </a:solidFill>
                  </a:rPr>
                  <a:t>u</a:t>
                </a:r>
                <a:r>
                  <a:rPr lang="en-US" altLang="en-US" sz="2000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spcBef>
                    <a:spcPct val="0"/>
                  </a:spcBef>
                </a:pPr>
                <a:r>
                  <a:rPr lang="en-US" altLang="en-US" sz="2000" dirty="0">
                    <a:solidFill>
                      <a:schemeClr val="tx1"/>
                    </a:solidFill>
                  </a:rPr>
                  <a:t>1/</a:t>
                </a:r>
                <a:r>
                  <a:rPr lang="en-US" altLang="en-US" sz="2000" dirty="0" err="1">
                    <a:solidFill>
                      <a:schemeClr val="tx1"/>
                    </a:solidFill>
                  </a:rPr>
                  <a:t>V</a:t>
                </a:r>
                <a:r>
                  <a:rPr lang="en-US" altLang="en-US" sz="2000" baseline="-25000" dirty="0" err="1">
                    <a:solidFill>
                      <a:schemeClr val="tx1"/>
                    </a:solidFill>
                  </a:rPr>
                  <a:t>d</a:t>
                </a:r>
                <a:r>
                  <a:rPr lang="en-US" altLang="en-US" sz="2000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en-US" sz="2000" dirty="0">
                    <a:solidFill>
                      <a:schemeClr val="tx1"/>
                    </a:solidFill>
                  </a:rPr>
                  <a:t>= m</a:t>
                </a:r>
                <a:r>
                  <a:rPr lang="en-US" altLang="en-US" sz="2000" baseline="-25000" dirty="0">
                    <a:solidFill>
                      <a:schemeClr val="tx1"/>
                    </a:solidFill>
                  </a:rPr>
                  <a:t>d</a:t>
                </a:r>
              </a:p>
              <a:p>
                <a:pPr>
                  <a:spcBef>
                    <a:spcPct val="0"/>
                  </a:spcBef>
                </a:pPr>
                <a:endParaRPr lang="en-US" altLang="en-US" sz="2000" baseline="-25000" dirty="0">
                  <a:solidFill>
                    <a:schemeClr val="tx1"/>
                  </a:solidFill>
                </a:endParaRPr>
              </a:p>
              <a:p>
                <a:pPr>
                  <a:spcBef>
                    <a:spcPct val="0"/>
                  </a:spcBef>
                </a:pPr>
                <a:endParaRPr lang="en-US" altLang="en-US" sz="2000" baseline="-25000" dirty="0">
                  <a:solidFill>
                    <a:schemeClr val="tx1"/>
                  </a:solidFill>
                </a:endParaRPr>
              </a:p>
              <a:p>
                <a:pPr>
                  <a:spcBef>
                    <a:spcPct val="0"/>
                  </a:spcBef>
                </a:pPr>
                <a:endParaRPr lang="en-US" altLang="en-US" sz="2000" baseline="-25000" dirty="0">
                  <a:solidFill>
                    <a:schemeClr val="tx1"/>
                  </a:solidFill>
                </a:endParaRPr>
              </a:p>
              <a:p>
                <a:pPr>
                  <a:spcBef>
                    <a:spcPct val="0"/>
                  </a:spcBef>
                </a:pPr>
                <a:endParaRPr lang="en-US" altLang="en-US" sz="2000" baseline="-25000" dirty="0">
                  <a:solidFill>
                    <a:schemeClr val="tx1"/>
                  </a:solidFill>
                </a:endParaRPr>
              </a:p>
              <a:p>
                <a:pPr>
                  <a:spcBef>
                    <a:spcPct val="0"/>
                  </a:spcBef>
                </a:pPr>
                <a:endParaRPr lang="en-US" altLang="en-US" sz="2000" baseline="-25000" dirty="0">
                  <a:solidFill>
                    <a:schemeClr val="tx1"/>
                  </a:solidFill>
                </a:endParaRPr>
              </a:p>
              <a:p>
                <a:pPr>
                  <a:spcBef>
                    <a:spcPct val="0"/>
                  </a:spcBef>
                </a:pPr>
                <a:endParaRPr lang="en-US" altLang="en-US" sz="2000" baseline="-25000" dirty="0">
                  <a:solidFill>
                    <a:schemeClr val="tx1"/>
                  </a:solidFill>
                </a:endParaRPr>
              </a:p>
              <a:p>
                <a:pPr>
                  <a:spcBef>
                    <a:spcPct val="0"/>
                  </a:spcBef>
                </a:pPr>
                <a:endParaRPr lang="en-US" altLang="en-US" sz="2000" dirty="0">
                  <a:solidFill>
                    <a:schemeClr val="tx1"/>
                  </a:solidFill>
                </a:endParaRPr>
              </a:p>
              <a:p>
                <a:pPr marL="0" indent="0">
                  <a:spcBef>
                    <a:spcPct val="0"/>
                  </a:spcBef>
                  <a:buNone/>
                </a:pPr>
                <a:r>
                  <a:rPr lang="en-US" altLang="en-US" sz="2000" dirty="0">
                    <a:solidFill>
                      <a:schemeClr val="tx1"/>
                    </a:solidFill>
                  </a:rPr>
                  <a:t>V</a:t>
                </a:r>
                <a:r>
                  <a:rPr lang="en-US" altLang="en-US" sz="2000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altLang="en-US" sz="2000" dirty="0">
                    <a:solidFill>
                      <a:schemeClr val="tx1"/>
                    </a:solidFill>
                  </a:rPr>
                  <a:t> = V</a:t>
                </a:r>
                <a:r>
                  <a:rPr lang="en-US" altLang="en-US" sz="2000" baseline="-25000" dirty="0">
                    <a:solidFill>
                      <a:schemeClr val="tx1"/>
                    </a:solidFill>
                  </a:rPr>
                  <a:t>1</a:t>
                </a:r>
                <a:r>
                  <a:rPr lang="en-US" altLang="en-US" sz="2000" dirty="0">
                    <a:solidFill>
                      <a:schemeClr val="tx1"/>
                    </a:solidFill>
                  </a:rPr>
                  <a:t>/sin(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US" sz="2000" b="1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𝒊𝒄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0" indent="0">
                  <a:spcBef>
                    <a:spcPct val="0"/>
                  </a:spcBef>
                  <a:buNone/>
                </a:pPr>
                <a:endParaRPr lang="en-US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6">
                <a:extLst>
                  <a:ext uri="{FF2B5EF4-FFF2-40B4-BE49-F238E27FC236}">
                    <a16:creationId xmlns:a16="http://schemas.microsoft.com/office/drawing/2014/main" id="{DD7E243D-AC91-28C3-0EA2-415E80373D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695" y="1686277"/>
                <a:ext cx="4800600" cy="3477875"/>
              </a:xfrm>
              <a:prstGeom prst="rect">
                <a:avLst/>
              </a:prstGeom>
              <a:blipFill>
                <a:blip r:embed="rId4"/>
                <a:stretch>
                  <a:fillRect l="-1319" t="-72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F0E262-4EAB-1660-DF36-77C0FB0353A5}"/>
                  </a:ext>
                </a:extLst>
              </p:cNvPr>
              <p:cNvSpPr txBox="1"/>
              <p:nvPr/>
            </p:nvSpPr>
            <p:spPr>
              <a:xfrm>
                <a:off x="637695" y="2975403"/>
                <a:ext cx="3995737" cy="62344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000" b="1" i="1" baseline="-25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𝒊𝒄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𝑽</m:t>
                                  </m:r>
                                  <m:r>
                                    <a:rPr lang="en-US" sz="2000" i="1" baseline="-25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  <m:r>
                                    <a:rPr lang="en-US" sz="2000" i="1" baseline="-25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</m:d>
                            </m:e>
                          </m:func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𝑽</m:t>
                                  </m:r>
                                  <m:r>
                                    <a:rPr lang="en-US" sz="2000" i="1" baseline="-25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  <m:r>
                                    <a:rPr lang="en-US" sz="2000" b="1" i="1" baseline="-25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9F0E262-4EAB-1660-DF36-77C0FB035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95" y="2975403"/>
                <a:ext cx="3995737" cy="623440"/>
              </a:xfrm>
              <a:prstGeom prst="rect">
                <a:avLst/>
              </a:prstGeom>
              <a:blipFill>
                <a:blip r:embed="rId5"/>
                <a:stretch>
                  <a:fillRect l="-635"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411E58E-FE0E-74CE-E72D-B44866F12B02}"/>
                  </a:ext>
                </a:extLst>
              </p:cNvPr>
              <p:cNvSpPr txBox="1"/>
              <p:nvPr/>
            </p:nvSpPr>
            <p:spPr>
              <a:xfrm>
                <a:off x="637695" y="3661203"/>
                <a:ext cx="3822970" cy="62344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b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r>
                        <a:rPr lang="en-US" sz="20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𝑽</m:t>
                                  </m:r>
                                  <m:r>
                                    <a:rPr lang="en-US" sz="2000" i="1" baseline="-25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  <m:r>
                                    <a:rPr lang="en-US" sz="2000" b="1" i="1" baseline="-25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d>
                            </m:e>
                          </m:func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𝑽</m:t>
                                  </m:r>
                                  <m:r>
                                    <a:rPr lang="en-US" sz="2000" i="1" baseline="-25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𝒎</m:t>
                                  </m:r>
                                  <m:r>
                                    <a:rPr lang="en-US" sz="2000" b="1" i="1" baseline="-25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𝒅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411E58E-FE0E-74CE-E72D-B44866F12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95" y="3661203"/>
                <a:ext cx="3822970" cy="623440"/>
              </a:xfrm>
              <a:prstGeom prst="rect">
                <a:avLst/>
              </a:prstGeom>
              <a:blipFill>
                <a:blip r:embed="rId6"/>
                <a:stretch>
                  <a:fillRect l="-1656"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3EEC8CF-516E-A41F-B2D7-9587B1C3132F}"/>
              </a:ext>
            </a:extLst>
          </p:cNvPr>
          <p:cNvSpPr txBox="1"/>
          <p:nvPr/>
        </p:nvSpPr>
        <p:spPr>
          <a:xfrm>
            <a:off x="637695" y="5147975"/>
            <a:ext cx="2057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dirty="0" err="1">
                <a:solidFill>
                  <a:schemeClr val="tx1"/>
                </a:solidFill>
              </a:rPr>
              <a:t>j</a:t>
            </a:r>
            <a:r>
              <a:rPr lang="en-US" altLang="en-US" sz="2000" baseline="-25000" dirty="0" err="1">
                <a:solidFill>
                  <a:schemeClr val="tx1"/>
                </a:solidFill>
              </a:rPr>
              <a:t>d</a:t>
            </a:r>
            <a:r>
              <a:rPr lang="en-US" altLang="en-US" sz="2000" dirty="0">
                <a:solidFill>
                  <a:schemeClr val="tx1"/>
                </a:solidFill>
              </a:rPr>
              <a:t> = t</a:t>
            </a:r>
            <a:r>
              <a:rPr lang="en-US" altLang="en-US" sz="2000" baseline="-25000" dirty="0">
                <a:solidFill>
                  <a:schemeClr val="tx1"/>
                </a:solidFill>
              </a:rPr>
              <a:t>id</a:t>
            </a:r>
            <a:r>
              <a:rPr lang="en-US" altLang="en-US" sz="2000" dirty="0">
                <a:solidFill>
                  <a:schemeClr val="tx1"/>
                </a:solidFill>
              </a:rPr>
              <a:t>V</a:t>
            </a:r>
            <a:r>
              <a:rPr lang="en-US" altLang="en-US" sz="2000" baseline="-25000" dirty="0">
                <a:solidFill>
                  <a:schemeClr val="tx1"/>
                </a:solidFill>
              </a:rPr>
              <a:t>1</a:t>
            </a:r>
            <a:r>
              <a:rPr lang="en-US" altLang="en-US" sz="2000" dirty="0">
                <a:solidFill>
                  <a:schemeClr val="tx1"/>
                </a:solidFill>
              </a:rPr>
              <a:t>/2cosθ</a:t>
            </a:r>
            <a:r>
              <a:rPr lang="en-US" altLang="en-US" sz="2000" baseline="-25000" dirty="0">
                <a:solidFill>
                  <a:schemeClr val="tx1"/>
                </a:solidFill>
              </a:rPr>
              <a:t>ic</a:t>
            </a:r>
          </a:p>
          <a:p>
            <a:pPr>
              <a:spcBef>
                <a:spcPct val="0"/>
              </a:spcBef>
            </a:pPr>
            <a:r>
              <a:rPr lang="en-US" altLang="en-US" sz="2000" dirty="0" err="1">
                <a:solidFill>
                  <a:schemeClr val="tx1"/>
                </a:solidFill>
              </a:rPr>
              <a:t>j</a:t>
            </a:r>
            <a:r>
              <a:rPr lang="en-US" altLang="en-US" sz="2000" baseline="-25000" dirty="0" err="1">
                <a:solidFill>
                  <a:schemeClr val="tx1"/>
                </a:solidFill>
              </a:rPr>
              <a:t>u</a:t>
            </a:r>
            <a:r>
              <a:rPr lang="en-US" altLang="en-US" sz="2000" dirty="0">
                <a:solidFill>
                  <a:schemeClr val="tx1"/>
                </a:solidFill>
              </a:rPr>
              <a:t> = t</a:t>
            </a:r>
            <a:r>
              <a:rPr lang="en-US" altLang="en-US" sz="2000" baseline="-25000" dirty="0">
                <a:solidFill>
                  <a:schemeClr val="tx1"/>
                </a:solidFill>
              </a:rPr>
              <a:t>iu</a:t>
            </a:r>
            <a:r>
              <a:rPr lang="en-US" altLang="en-US" sz="2000" dirty="0">
                <a:solidFill>
                  <a:schemeClr val="tx1"/>
                </a:solidFill>
              </a:rPr>
              <a:t>V</a:t>
            </a:r>
            <a:r>
              <a:rPr lang="en-US" altLang="en-US" sz="2000" baseline="-25000" dirty="0">
                <a:solidFill>
                  <a:schemeClr val="tx1"/>
                </a:solidFill>
              </a:rPr>
              <a:t>1</a:t>
            </a:r>
            <a:r>
              <a:rPr lang="en-US" altLang="en-US" sz="2000" dirty="0">
                <a:solidFill>
                  <a:schemeClr val="tx1"/>
                </a:solidFill>
              </a:rPr>
              <a:t>/2cosθ</a:t>
            </a:r>
            <a:r>
              <a:rPr lang="en-US" altLang="en-US" sz="2000" baseline="-25000" dirty="0">
                <a:solidFill>
                  <a:schemeClr val="tx1"/>
                </a:solidFill>
              </a:rPr>
              <a:t>ic</a:t>
            </a:r>
            <a:endParaRPr lang="en-US" altLang="en-US" sz="20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8FB979-D18B-F984-2FCA-E4B62A54A0AF}"/>
              </a:ext>
            </a:extLst>
          </p:cNvPr>
          <p:cNvSpPr txBox="1"/>
          <p:nvPr/>
        </p:nvSpPr>
        <p:spPr>
          <a:xfrm>
            <a:off x="3037995" y="5147975"/>
            <a:ext cx="2362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000" dirty="0" err="1">
                <a:solidFill>
                  <a:schemeClr val="tx1"/>
                </a:solidFill>
              </a:rPr>
              <a:t>h</a:t>
            </a:r>
            <a:r>
              <a:rPr lang="en-US" altLang="en-US" sz="2000" baseline="-25000" dirty="0" err="1">
                <a:solidFill>
                  <a:schemeClr val="tx1"/>
                </a:solidFill>
              </a:rPr>
              <a:t>d</a:t>
            </a:r>
            <a:r>
              <a:rPr lang="en-US" altLang="en-US" sz="2000" dirty="0">
                <a:solidFill>
                  <a:schemeClr val="tx1"/>
                </a:solidFill>
              </a:rPr>
              <a:t> = </a:t>
            </a:r>
            <a:r>
              <a:rPr lang="en-US" altLang="en-US" sz="2000" dirty="0" err="1">
                <a:solidFill>
                  <a:schemeClr val="tx1"/>
                </a:solidFill>
              </a:rPr>
              <a:t>j</a:t>
            </a:r>
            <a:r>
              <a:rPr lang="en-US" altLang="en-US" sz="2000" baseline="-25000" dirty="0" err="1">
                <a:solidFill>
                  <a:schemeClr val="tx1"/>
                </a:solidFill>
              </a:rPr>
              <a:t>d</a:t>
            </a:r>
            <a:r>
              <a:rPr lang="en-US" altLang="en-US" sz="2000" dirty="0">
                <a:solidFill>
                  <a:schemeClr val="tx1"/>
                </a:solidFill>
              </a:rPr>
              <a:t>/cosβ 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tx1"/>
                </a:solidFill>
              </a:rPr>
              <a:t>h</a:t>
            </a:r>
            <a:r>
              <a:rPr lang="en-US" altLang="en-US" sz="2000" baseline="-25000" dirty="0">
                <a:solidFill>
                  <a:schemeClr val="tx1"/>
                </a:solidFill>
              </a:rPr>
              <a:t>u</a:t>
            </a:r>
            <a:r>
              <a:rPr lang="en-US" altLang="en-US" sz="2000" dirty="0">
                <a:solidFill>
                  <a:schemeClr val="tx1"/>
                </a:solidFill>
              </a:rPr>
              <a:t> = </a:t>
            </a:r>
            <a:r>
              <a:rPr lang="en-US" altLang="en-US" sz="2000" dirty="0" err="1">
                <a:solidFill>
                  <a:schemeClr val="tx1"/>
                </a:solidFill>
              </a:rPr>
              <a:t>j</a:t>
            </a:r>
            <a:r>
              <a:rPr lang="en-US" altLang="en-US" sz="2000" baseline="-25000" dirty="0" err="1">
                <a:solidFill>
                  <a:schemeClr val="tx1"/>
                </a:solidFill>
              </a:rPr>
              <a:t>u</a:t>
            </a:r>
            <a:r>
              <a:rPr lang="en-US" altLang="en-US" sz="2000" dirty="0">
                <a:solidFill>
                  <a:schemeClr val="tx1"/>
                </a:solidFill>
              </a:rPr>
              <a:t>/cosβ</a:t>
            </a:r>
          </a:p>
        </p:txBody>
      </p:sp>
    </p:spTree>
    <p:extLst>
      <p:ext uri="{BB962C8B-B14F-4D97-AF65-F5344CB8AC3E}">
        <p14:creationId xmlns:p14="http://schemas.microsoft.com/office/powerpoint/2010/main" val="2170122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139803-311C-3B43-8EEF-BE60846FF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667" y="785076"/>
            <a:ext cx="7772400" cy="52878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398537-80BD-07BA-2019-EB22078C7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9" y="1066006"/>
            <a:ext cx="4017608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 dirty="0"/>
              <a:t>Refraction Travel Time Paths: dipping layers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 dirty="0"/>
              <a:t>While it is possible to: 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400" b="0" dirty="0"/>
              <a:t>do the calculations manually,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b="0" dirty="0"/>
              <a:t>Most interpretation is now done with modeling applications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400" dirty="0"/>
              <a:t>inversion: create a model from the observed data</a:t>
            </a:r>
            <a:endParaRPr lang="en-US" altLang="en-US" sz="2400" b="0" dirty="0"/>
          </a:p>
        </p:txBody>
      </p:sp>
      <p:sp>
        <p:nvSpPr>
          <p:cNvPr id="5" name="Google Shape;283;p14">
            <a:extLst>
              <a:ext uri="{FF2B5EF4-FFF2-40B4-BE49-F238E27FC236}">
                <a16:creationId xmlns:a16="http://schemas.microsoft.com/office/drawing/2014/main" id="{00E850DE-6FE0-6394-2201-C77BEBACA4A8}"/>
              </a:ext>
            </a:extLst>
          </p:cNvPr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4: additional scenarios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B5DE1B-BDC9-4218-AA66-240F3C3DF7DD}"/>
              </a:ext>
            </a:extLst>
          </p:cNvPr>
          <p:cNvCxnSpPr/>
          <p:nvPr/>
        </p:nvCxnSpPr>
        <p:spPr>
          <a:xfrm>
            <a:off x="2170323" y="3150824"/>
            <a:ext cx="224744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4655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1ACDC-82F2-CDB7-B200-94ABE003E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A0A888-6C13-1E98-070A-27C762F28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9" y="761856"/>
            <a:ext cx="4017608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 dirty="0"/>
              <a:t>Refraction Travel Time Paths: dipping layers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  <a:buNone/>
            </a:pPr>
            <a:r>
              <a:rPr lang="en-US" altLang="en-US" sz="2400" b="0" dirty="0"/>
              <a:t>Most interpretation is now done with modeling applications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400" dirty="0"/>
              <a:t>inversion: create a model from the observed data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400" dirty="0"/>
              <a:t>f</a:t>
            </a:r>
            <a:r>
              <a:rPr lang="en-US" altLang="en-US" sz="2400" b="0" dirty="0"/>
              <a:t>it lines to the observed data – calculate the model</a:t>
            </a:r>
          </a:p>
        </p:txBody>
      </p:sp>
      <p:sp>
        <p:nvSpPr>
          <p:cNvPr id="5" name="Google Shape;283;p14">
            <a:extLst>
              <a:ext uri="{FF2B5EF4-FFF2-40B4-BE49-F238E27FC236}">
                <a16:creationId xmlns:a16="http://schemas.microsoft.com/office/drawing/2014/main" id="{8FAD45D1-A8CA-A32B-282B-518539E15241}"/>
              </a:ext>
            </a:extLst>
          </p:cNvPr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4: additional scenarios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32C983-FB5E-C080-3F7E-4DE4C2129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667" y="361746"/>
            <a:ext cx="7912649" cy="543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2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83;p14">
            <a:extLst>
              <a:ext uri="{FF2B5EF4-FFF2-40B4-BE49-F238E27FC236}">
                <a16:creationId xmlns:a16="http://schemas.microsoft.com/office/drawing/2014/main" id="{B2A2D466-BF18-A8E6-3A0F-7E3BA3F722DB}"/>
              </a:ext>
            </a:extLst>
          </p:cNvPr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5: Summary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5C802-E148-97B4-B6CB-3281C6305AD2}"/>
              </a:ext>
            </a:extLst>
          </p:cNvPr>
          <p:cNvSpPr txBox="1"/>
          <p:nvPr/>
        </p:nvSpPr>
        <p:spPr>
          <a:xfrm>
            <a:off x="415635" y="491528"/>
            <a:ext cx="71608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800"/>
              </a:spcBef>
              <a:spcAft>
                <a:spcPts val="900"/>
              </a:spcAft>
              <a:buNone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Step 1: Survey Design &amp; Planning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Define Objectives: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Determine the required depth of investigation. Survey lines must typically be 3 to 5 times longer than your target depth.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Lay Out the Profile: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Mark and clear a straight survey line on the ground surface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145F34-81CF-35B6-D811-1E5BA694EF87}"/>
              </a:ext>
            </a:extLst>
          </p:cNvPr>
          <p:cNvSpPr txBox="1"/>
          <p:nvPr/>
        </p:nvSpPr>
        <p:spPr>
          <a:xfrm>
            <a:off x="415635" y="2568820"/>
            <a:ext cx="7160821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800"/>
              </a:spcBef>
              <a:spcAft>
                <a:spcPts val="900"/>
              </a:spcAft>
              <a:buNone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Step 2: Field Data Acquisition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Place Geophones: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Deploy a line of geophones into the ground at equal, predefined intervals (e.g., 2 to 10-meter spacing) and connect them to a seismograph. 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Position Seismic Sources: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Set up impact points (e.g., sledgehammer, weight drop, or explosives) at the ends of the geophone line (forward and reverse shots) and at several intermediate points (offset shots). 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Record Data: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Trigger the energy source and record the exact time it takes for the seismic wave to reach each geophone (known as "first breaks")</a:t>
            </a:r>
          </a:p>
        </p:txBody>
      </p:sp>
      <p:pic>
        <p:nvPicPr>
          <p:cNvPr id="8" name="Picture 7" descr="Schematic sketch of Seismic refraction test | Download Scientific Diagram">
            <a:extLst>
              <a:ext uri="{FF2B5EF4-FFF2-40B4-BE49-F238E27FC236}">
                <a16:creationId xmlns:a16="http://schemas.microsoft.com/office/drawing/2014/main" id="{FBD11436-6567-EFC3-2B9A-D084889E7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859" y="347146"/>
            <a:ext cx="3162300" cy="2387600"/>
          </a:xfrm>
          <a:prstGeom prst="rect">
            <a:avLst/>
          </a:prstGeom>
        </p:spPr>
      </p:pic>
      <p:pic>
        <p:nvPicPr>
          <p:cNvPr id="9" name="Google Shape;1060;p58">
            <a:extLst>
              <a:ext uri="{FF2B5EF4-FFF2-40B4-BE49-F238E27FC236}">
                <a16:creationId xmlns:a16="http://schemas.microsoft.com/office/drawing/2014/main" id="{DA012D7A-D1C3-8846-3D2D-0319F26558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7859" y="2843767"/>
            <a:ext cx="2332016" cy="255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29;p53">
            <a:extLst>
              <a:ext uri="{FF2B5EF4-FFF2-40B4-BE49-F238E27FC236}">
                <a16:creationId xmlns:a16="http://schemas.microsoft.com/office/drawing/2014/main" id="{DCF8AFDC-90D3-0E6C-B4D4-7B6802F5869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8636" y="3394561"/>
            <a:ext cx="2109953" cy="2729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858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8C079A-D3BA-6015-A42C-1128E049BC42}"/>
              </a:ext>
            </a:extLst>
          </p:cNvPr>
          <p:cNvSpPr txBox="1"/>
          <p:nvPr/>
        </p:nvSpPr>
        <p:spPr>
          <a:xfrm>
            <a:off x="163285" y="409128"/>
            <a:ext cx="7103611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800"/>
              </a:spcBef>
              <a:spcAft>
                <a:spcPts val="900"/>
              </a:spcAft>
              <a:buNone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Step 3: Data Processing &amp; Interpretation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Pick First Arrivals: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Review the recorded waveforms on a seismograph to mark the exact arrival time of the first seismic wave at each geophone. 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Plot Time-Distance Graphs: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Create a graph plotting 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distance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(offset from the shot) on the x-axis and 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arrival time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on the y-axis.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Identify Layer Velocities: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Draw straight line segments through the plotted points. The inverse slope (1 ÷ slope) of each line segment represents the seismic wave velocity (V) of a distinct subsurface layer.</a:t>
            </a:r>
          </a:p>
        </p:txBody>
      </p:sp>
      <p:sp>
        <p:nvSpPr>
          <p:cNvPr id="5" name="Google Shape;283;p14">
            <a:extLst>
              <a:ext uri="{FF2B5EF4-FFF2-40B4-BE49-F238E27FC236}">
                <a16:creationId xmlns:a16="http://schemas.microsoft.com/office/drawing/2014/main" id="{3CC14BC8-1243-8D2F-F0E3-3F7E0C5D64D4}"/>
              </a:ext>
            </a:extLst>
          </p:cNvPr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5: Summary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AA4736A5-5345-728B-D39D-88A32445AE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4646507"/>
              </p:ext>
            </p:extLst>
          </p:nvPr>
        </p:nvGraphicFramePr>
        <p:xfrm>
          <a:off x="7598515" y="731977"/>
          <a:ext cx="4386868" cy="2632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2" name="Google Shape;800;p41">
            <a:extLst>
              <a:ext uri="{FF2B5EF4-FFF2-40B4-BE49-F238E27FC236}">
                <a16:creationId xmlns:a16="http://schemas.microsoft.com/office/drawing/2014/main" id="{22D2D6FF-1B87-6BB7-17EA-ADFB82773A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041" y="3448052"/>
            <a:ext cx="5627959" cy="2562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6C0FDA33-13A6-9277-244D-0EF9B998E2A3}"/>
              </a:ext>
            </a:extLst>
          </p:cNvPr>
          <p:cNvGrpSpPr/>
          <p:nvPr/>
        </p:nvGrpSpPr>
        <p:grpSpPr>
          <a:xfrm>
            <a:off x="708049" y="3764895"/>
            <a:ext cx="1029172" cy="1091654"/>
            <a:chOff x="6601321" y="3823112"/>
            <a:chExt cx="1029172" cy="1091654"/>
          </a:xfrm>
        </p:grpSpPr>
        <p:sp>
          <p:nvSpPr>
            <p:cNvPr id="28" name="Google Shape;919;p48">
              <a:extLst>
                <a:ext uri="{FF2B5EF4-FFF2-40B4-BE49-F238E27FC236}">
                  <a16:creationId xmlns:a16="http://schemas.microsoft.com/office/drawing/2014/main" id="{FA4AFEB9-951D-88F7-7FAB-6A5DF7AA3F35}"/>
                </a:ext>
              </a:extLst>
            </p:cNvPr>
            <p:cNvSpPr/>
            <p:nvPr/>
          </p:nvSpPr>
          <p:spPr>
            <a:xfrm>
              <a:off x="6601321" y="3823112"/>
              <a:ext cx="95155" cy="95370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920;p48">
              <a:extLst>
                <a:ext uri="{FF2B5EF4-FFF2-40B4-BE49-F238E27FC236}">
                  <a16:creationId xmlns:a16="http://schemas.microsoft.com/office/drawing/2014/main" id="{5C1336E6-9EDF-B81F-7B85-69F541D2655A}"/>
                </a:ext>
              </a:extLst>
            </p:cNvPr>
            <p:cNvSpPr/>
            <p:nvPr/>
          </p:nvSpPr>
          <p:spPr>
            <a:xfrm>
              <a:off x="6829358" y="4144970"/>
              <a:ext cx="95155" cy="95370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921;p48">
              <a:extLst>
                <a:ext uri="{FF2B5EF4-FFF2-40B4-BE49-F238E27FC236}">
                  <a16:creationId xmlns:a16="http://schemas.microsoft.com/office/drawing/2014/main" id="{5F6A8885-88C7-0348-7B9A-1BE6AC7E1502}"/>
                </a:ext>
              </a:extLst>
            </p:cNvPr>
            <p:cNvSpPr/>
            <p:nvPr/>
          </p:nvSpPr>
          <p:spPr>
            <a:xfrm>
              <a:off x="7060868" y="4402776"/>
              <a:ext cx="95155" cy="95370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922;p48">
              <a:extLst>
                <a:ext uri="{FF2B5EF4-FFF2-40B4-BE49-F238E27FC236}">
                  <a16:creationId xmlns:a16="http://schemas.microsoft.com/office/drawing/2014/main" id="{295AA9B3-2447-1F8D-A5B5-7FC361579811}"/>
                </a:ext>
              </a:extLst>
            </p:cNvPr>
            <p:cNvSpPr/>
            <p:nvPr/>
          </p:nvSpPr>
          <p:spPr>
            <a:xfrm>
              <a:off x="7287509" y="4664172"/>
              <a:ext cx="95155" cy="95370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923;p48">
              <a:extLst>
                <a:ext uri="{FF2B5EF4-FFF2-40B4-BE49-F238E27FC236}">
                  <a16:creationId xmlns:a16="http://schemas.microsoft.com/office/drawing/2014/main" id="{893C4D68-7522-15D0-A5F2-9685FAF1BEF7}"/>
                </a:ext>
              </a:extLst>
            </p:cNvPr>
            <p:cNvSpPr/>
            <p:nvPr/>
          </p:nvSpPr>
          <p:spPr>
            <a:xfrm>
              <a:off x="7535338" y="4819396"/>
              <a:ext cx="95155" cy="95370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DD9FABC-ABD9-32E6-3771-785B15D42F51}"/>
              </a:ext>
            </a:extLst>
          </p:cNvPr>
          <p:cNvGrpSpPr/>
          <p:nvPr/>
        </p:nvGrpSpPr>
        <p:grpSpPr>
          <a:xfrm>
            <a:off x="1866383" y="4808864"/>
            <a:ext cx="4157516" cy="674299"/>
            <a:chOff x="7759655" y="4867081"/>
            <a:chExt cx="4157516" cy="674299"/>
          </a:xfrm>
        </p:grpSpPr>
        <p:sp>
          <p:nvSpPr>
            <p:cNvPr id="11" name="Google Shape;902;p48">
              <a:extLst>
                <a:ext uri="{FF2B5EF4-FFF2-40B4-BE49-F238E27FC236}">
                  <a16:creationId xmlns:a16="http://schemas.microsoft.com/office/drawing/2014/main" id="{D775D936-DB67-B231-29C4-8D551845E929}"/>
                </a:ext>
              </a:extLst>
            </p:cNvPr>
            <p:cNvSpPr/>
            <p:nvPr/>
          </p:nvSpPr>
          <p:spPr>
            <a:xfrm>
              <a:off x="7983972" y="4882749"/>
              <a:ext cx="95155" cy="9537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903;p48">
              <a:extLst>
                <a:ext uri="{FF2B5EF4-FFF2-40B4-BE49-F238E27FC236}">
                  <a16:creationId xmlns:a16="http://schemas.microsoft.com/office/drawing/2014/main" id="{D575C0FC-E5EE-990F-A6FF-7227576A1FCF}"/>
                </a:ext>
              </a:extLst>
            </p:cNvPr>
            <p:cNvSpPr/>
            <p:nvPr/>
          </p:nvSpPr>
          <p:spPr>
            <a:xfrm>
              <a:off x="10019620" y="5105987"/>
              <a:ext cx="95155" cy="9537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06;p48">
              <a:extLst>
                <a:ext uri="{FF2B5EF4-FFF2-40B4-BE49-F238E27FC236}">
                  <a16:creationId xmlns:a16="http://schemas.microsoft.com/office/drawing/2014/main" id="{03051947-F954-6241-4E81-56831ABBC18E}"/>
                </a:ext>
              </a:extLst>
            </p:cNvPr>
            <p:cNvSpPr/>
            <p:nvPr/>
          </p:nvSpPr>
          <p:spPr>
            <a:xfrm>
              <a:off x="8208289" y="4930434"/>
              <a:ext cx="95155" cy="9537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07;p48">
              <a:extLst>
                <a:ext uri="{FF2B5EF4-FFF2-40B4-BE49-F238E27FC236}">
                  <a16:creationId xmlns:a16="http://schemas.microsoft.com/office/drawing/2014/main" id="{D6A8C719-006B-1934-610F-5FB8A0D0EF47}"/>
                </a:ext>
              </a:extLst>
            </p:cNvPr>
            <p:cNvSpPr/>
            <p:nvPr/>
          </p:nvSpPr>
          <p:spPr>
            <a:xfrm>
              <a:off x="8434180" y="4988222"/>
              <a:ext cx="95155" cy="9537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08;p48">
              <a:extLst>
                <a:ext uri="{FF2B5EF4-FFF2-40B4-BE49-F238E27FC236}">
                  <a16:creationId xmlns:a16="http://schemas.microsoft.com/office/drawing/2014/main" id="{864BD390-A205-83D1-329F-8D157AEEB9E7}"/>
                </a:ext>
              </a:extLst>
            </p:cNvPr>
            <p:cNvSpPr/>
            <p:nvPr/>
          </p:nvSpPr>
          <p:spPr>
            <a:xfrm>
              <a:off x="8660071" y="5003719"/>
              <a:ext cx="95155" cy="9537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09;p48">
              <a:extLst>
                <a:ext uri="{FF2B5EF4-FFF2-40B4-BE49-F238E27FC236}">
                  <a16:creationId xmlns:a16="http://schemas.microsoft.com/office/drawing/2014/main" id="{D46EB010-400D-0B5E-A081-1FF100449C98}"/>
                </a:ext>
              </a:extLst>
            </p:cNvPr>
            <p:cNvSpPr/>
            <p:nvPr/>
          </p:nvSpPr>
          <p:spPr>
            <a:xfrm>
              <a:off x="10896079" y="5249042"/>
              <a:ext cx="95155" cy="9537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10;p48">
              <a:extLst>
                <a:ext uri="{FF2B5EF4-FFF2-40B4-BE49-F238E27FC236}">
                  <a16:creationId xmlns:a16="http://schemas.microsoft.com/office/drawing/2014/main" id="{B04054FE-5F88-472F-93F7-5A19A36D4EDB}"/>
                </a:ext>
              </a:extLst>
            </p:cNvPr>
            <p:cNvSpPr/>
            <p:nvPr/>
          </p:nvSpPr>
          <p:spPr>
            <a:xfrm>
              <a:off x="11146466" y="5276186"/>
              <a:ext cx="95155" cy="9537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911;p48">
              <a:extLst>
                <a:ext uri="{FF2B5EF4-FFF2-40B4-BE49-F238E27FC236}">
                  <a16:creationId xmlns:a16="http://schemas.microsoft.com/office/drawing/2014/main" id="{71C64519-A752-D171-DB7B-B99E465FA12F}"/>
                </a:ext>
              </a:extLst>
            </p:cNvPr>
            <p:cNvSpPr/>
            <p:nvPr/>
          </p:nvSpPr>
          <p:spPr>
            <a:xfrm>
              <a:off x="10695025" y="5201357"/>
              <a:ext cx="95155" cy="9537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912;p48">
              <a:extLst>
                <a:ext uri="{FF2B5EF4-FFF2-40B4-BE49-F238E27FC236}">
                  <a16:creationId xmlns:a16="http://schemas.microsoft.com/office/drawing/2014/main" id="{0135A38E-6CFB-6AE9-8F91-D8E991A9A25F}"/>
                </a:ext>
              </a:extLst>
            </p:cNvPr>
            <p:cNvSpPr/>
            <p:nvPr/>
          </p:nvSpPr>
          <p:spPr>
            <a:xfrm>
              <a:off x="10446393" y="5187359"/>
              <a:ext cx="95155" cy="9537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913;p48">
              <a:extLst>
                <a:ext uri="{FF2B5EF4-FFF2-40B4-BE49-F238E27FC236}">
                  <a16:creationId xmlns:a16="http://schemas.microsoft.com/office/drawing/2014/main" id="{71663A86-2299-DF67-E141-6B9E0BFAC809}"/>
                </a:ext>
              </a:extLst>
            </p:cNvPr>
            <p:cNvSpPr/>
            <p:nvPr/>
          </p:nvSpPr>
          <p:spPr>
            <a:xfrm>
              <a:off x="10230113" y="5137103"/>
              <a:ext cx="95155" cy="9537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914;p48">
              <a:extLst>
                <a:ext uri="{FF2B5EF4-FFF2-40B4-BE49-F238E27FC236}">
                  <a16:creationId xmlns:a16="http://schemas.microsoft.com/office/drawing/2014/main" id="{13660CD8-D6AC-1670-5E09-34470E9F6D10}"/>
                </a:ext>
              </a:extLst>
            </p:cNvPr>
            <p:cNvSpPr/>
            <p:nvPr/>
          </p:nvSpPr>
          <p:spPr>
            <a:xfrm>
              <a:off x="9800011" y="5071978"/>
              <a:ext cx="95155" cy="9537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915;p48">
              <a:extLst>
                <a:ext uri="{FF2B5EF4-FFF2-40B4-BE49-F238E27FC236}">
                  <a16:creationId xmlns:a16="http://schemas.microsoft.com/office/drawing/2014/main" id="{1A32AE72-9AA7-B201-7CDA-0B0CF647A6B1}"/>
                </a:ext>
              </a:extLst>
            </p:cNvPr>
            <p:cNvSpPr/>
            <p:nvPr/>
          </p:nvSpPr>
          <p:spPr>
            <a:xfrm>
              <a:off x="9574120" y="5058302"/>
              <a:ext cx="95155" cy="9537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916;p48">
              <a:extLst>
                <a:ext uri="{FF2B5EF4-FFF2-40B4-BE49-F238E27FC236}">
                  <a16:creationId xmlns:a16="http://schemas.microsoft.com/office/drawing/2014/main" id="{FD234104-1A5D-EDAA-88D6-E97E6B5228F8}"/>
                </a:ext>
              </a:extLst>
            </p:cNvPr>
            <p:cNvSpPr/>
            <p:nvPr/>
          </p:nvSpPr>
          <p:spPr>
            <a:xfrm>
              <a:off x="9337744" y="5028600"/>
              <a:ext cx="95155" cy="9537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917;p48">
              <a:extLst>
                <a:ext uri="{FF2B5EF4-FFF2-40B4-BE49-F238E27FC236}">
                  <a16:creationId xmlns:a16="http://schemas.microsoft.com/office/drawing/2014/main" id="{05ECE9EE-803E-5D05-DFC1-EED39D3D48FD}"/>
                </a:ext>
              </a:extLst>
            </p:cNvPr>
            <p:cNvSpPr/>
            <p:nvPr/>
          </p:nvSpPr>
          <p:spPr>
            <a:xfrm>
              <a:off x="9111853" y="4987883"/>
              <a:ext cx="95155" cy="9537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918;p48">
              <a:extLst>
                <a:ext uri="{FF2B5EF4-FFF2-40B4-BE49-F238E27FC236}">
                  <a16:creationId xmlns:a16="http://schemas.microsoft.com/office/drawing/2014/main" id="{99603F24-B42C-DF60-C202-5BC8736F8FB9}"/>
                </a:ext>
              </a:extLst>
            </p:cNvPr>
            <p:cNvSpPr/>
            <p:nvPr/>
          </p:nvSpPr>
          <p:spPr>
            <a:xfrm>
              <a:off x="8885962" y="5042925"/>
              <a:ext cx="95155" cy="9537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924;p48">
              <a:extLst>
                <a:ext uri="{FF2B5EF4-FFF2-40B4-BE49-F238E27FC236}">
                  <a16:creationId xmlns:a16="http://schemas.microsoft.com/office/drawing/2014/main" id="{9C9AA10B-60B0-6298-72F1-37EB45F76867}"/>
                </a:ext>
              </a:extLst>
            </p:cNvPr>
            <p:cNvSpPr/>
            <p:nvPr/>
          </p:nvSpPr>
          <p:spPr>
            <a:xfrm>
              <a:off x="7759655" y="4867081"/>
              <a:ext cx="95155" cy="9537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910;p48">
              <a:extLst>
                <a:ext uri="{FF2B5EF4-FFF2-40B4-BE49-F238E27FC236}">
                  <a16:creationId xmlns:a16="http://schemas.microsoft.com/office/drawing/2014/main" id="{2741ED5B-162A-AD0B-CCFE-2B57413BD98E}"/>
                </a:ext>
              </a:extLst>
            </p:cNvPr>
            <p:cNvSpPr/>
            <p:nvPr/>
          </p:nvSpPr>
          <p:spPr>
            <a:xfrm>
              <a:off x="11389496" y="5298000"/>
              <a:ext cx="95155" cy="9537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910;p48">
              <a:extLst>
                <a:ext uri="{FF2B5EF4-FFF2-40B4-BE49-F238E27FC236}">
                  <a16:creationId xmlns:a16="http://schemas.microsoft.com/office/drawing/2014/main" id="{B21AA907-9B75-795A-71DE-3AE1240D6D3D}"/>
                </a:ext>
              </a:extLst>
            </p:cNvPr>
            <p:cNvSpPr/>
            <p:nvPr/>
          </p:nvSpPr>
          <p:spPr>
            <a:xfrm>
              <a:off x="11584948" y="5344412"/>
              <a:ext cx="95155" cy="9537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910;p48">
              <a:extLst>
                <a:ext uri="{FF2B5EF4-FFF2-40B4-BE49-F238E27FC236}">
                  <a16:creationId xmlns:a16="http://schemas.microsoft.com/office/drawing/2014/main" id="{6665024D-6BCE-CEE2-E894-F7DA670F1395}"/>
                </a:ext>
              </a:extLst>
            </p:cNvPr>
            <p:cNvSpPr/>
            <p:nvPr/>
          </p:nvSpPr>
          <p:spPr>
            <a:xfrm>
              <a:off x="11822016" y="5446010"/>
              <a:ext cx="95155" cy="95370"/>
            </a:xfrm>
            <a:prstGeom prst="ellipse">
              <a:avLst/>
            </a:prstGeom>
            <a:solidFill>
              <a:schemeClr val="accent6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CA4B5D9E-39EC-3FD6-75AF-F13A3975C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611" y="3598982"/>
            <a:ext cx="1905000" cy="24511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D7D7A08-07E4-699C-B69F-CBDD9CCF8FE5}"/>
              </a:ext>
            </a:extLst>
          </p:cNvPr>
          <p:cNvCxnSpPr/>
          <p:nvPr/>
        </p:nvCxnSpPr>
        <p:spPr>
          <a:xfrm>
            <a:off x="6333067" y="4856549"/>
            <a:ext cx="181186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1255FEB-C334-B474-AB2F-F4B3DE37D7FE}"/>
              </a:ext>
            </a:extLst>
          </p:cNvPr>
          <p:cNvCxnSpPr>
            <a:cxnSpLocks/>
          </p:cNvCxnSpPr>
          <p:nvPr/>
        </p:nvCxnSpPr>
        <p:spPr>
          <a:xfrm flipV="1">
            <a:off x="10820400" y="3448052"/>
            <a:ext cx="0" cy="137442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80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1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07B4E-FD35-8AC6-86A3-6A4FE28BD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7B5DD9-57D2-018A-A91F-2FAB87039BB7}"/>
              </a:ext>
            </a:extLst>
          </p:cNvPr>
          <p:cNvSpPr txBox="1"/>
          <p:nvPr/>
        </p:nvSpPr>
        <p:spPr>
          <a:xfrm>
            <a:off x="163286" y="527879"/>
            <a:ext cx="8280070" cy="530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800"/>
              </a:spcBef>
              <a:spcAft>
                <a:spcPts val="900"/>
              </a:spcAft>
              <a:buNone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Step 3: Data Processing &amp; Interpretation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Google Sans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Determine Layer Thickness: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Use the crossover distances (where the slope of the plotted line changes) and the calculated velocities in standard refraction formulas (e.g., the intercept-time method or generalized reciprocal method) to calculate the depth and thickness of each layer. </a:t>
            </a: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Google Sans"/>
            </a:endParaRP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endParaRPr lang="en-US" sz="1800" dirty="0">
              <a:latin typeface="Google Sans"/>
            </a:endParaRP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Google Sans"/>
            </a:endParaRP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endParaRPr lang="en-US" sz="1800" dirty="0">
              <a:latin typeface="Google Sans"/>
            </a:endParaRPr>
          </a:p>
          <a:p>
            <a:pPr marL="342900" indent="-342900"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Google Sans"/>
            </a:endParaRPr>
          </a:p>
          <a:p>
            <a:pPr algn="l">
              <a:spcBef>
                <a:spcPts val="90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Geological Modeling: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Convert the mathematical velocities and thicknesses into a continuous 2D geologic cross-section, which can be correlated with nearby borehole data to verify rock/soil types</a:t>
            </a:r>
          </a:p>
        </p:txBody>
      </p:sp>
      <p:sp>
        <p:nvSpPr>
          <p:cNvPr id="5" name="Google Shape;283;p14">
            <a:extLst>
              <a:ext uri="{FF2B5EF4-FFF2-40B4-BE49-F238E27FC236}">
                <a16:creationId xmlns:a16="http://schemas.microsoft.com/office/drawing/2014/main" id="{2A71C471-AFCC-488D-9973-56571BFE5A38}"/>
              </a:ext>
            </a:extLst>
          </p:cNvPr>
          <p:cNvSpPr/>
          <p:nvPr/>
        </p:nvSpPr>
        <p:spPr>
          <a:xfrm>
            <a:off x="-40702" y="10333"/>
            <a:ext cx="74606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5: Summary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6806B6A-52CB-2857-E052-A31A83E271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7949032"/>
              </p:ext>
            </p:extLst>
          </p:nvPr>
        </p:nvGraphicFramePr>
        <p:xfrm>
          <a:off x="500787" y="2187028"/>
          <a:ext cx="4139906" cy="2483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273E060-A1CD-85E1-219B-8E657CBD3D04}"/>
                  </a:ext>
                </a:extLst>
              </p:cNvPr>
              <p:cNvSpPr txBox="1"/>
              <p:nvPr/>
            </p:nvSpPr>
            <p:spPr>
              <a:xfrm>
                <a:off x="4978194" y="3045842"/>
                <a:ext cx="2235612" cy="579582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sz="2400" b="1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  <m:r>
                          <a:rPr lang="en-US" sz="2400" b="1" i="1" baseline="-250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  <m:r>
                          <a:rPr lang="en-US" sz="2400" b="1" i="1" baseline="-250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√</m:t>
                        </m:r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  <m:r>
                          <a:rPr lang="en-US" sz="2400" b="1" i="1" baseline="-250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 baseline="300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  <m:r>
                          <a:rPr lang="en-US" sz="2400" b="1" i="1" baseline="-250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2400" b="1" i="1" baseline="300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273E060-A1CD-85E1-219B-8E657CBD3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194" y="3045842"/>
                <a:ext cx="2235612" cy="579582"/>
              </a:xfrm>
              <a:prstGeom prst="rect">
                <a:avLst/>
              </a:prstGeom>
              <a:blipFill>
                <a:blip r:embed="rId3"/>
                <a:stretch>
                  <a:fillRect l="-4494" r="-3371" b="-14583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1145AB04-224E-8F65-1501-ACB86D1F8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814" y="1387605"/>
            <a:ext cx="3731900" cy="394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9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88D22-C41D-DFF6-5246-FE048F047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14" y="147020"/>
            <a:ext cx="10515600" cy="622103"/>
          </a:xfrm>
        </p:spPr>
        <p:txBody>
          <a:bodyPr/>
          <a:lstStyle/>
          <a:p>
            <a:r>
              <a:rPr lang="en-US" dirty="0"/>
              <a:t>A Quick Look at the Instrumentation</a:t>
            </a:r>
          </a:p>
        </p:txBody>
      </p:sp>
      <p:pic>
        <p:nvPicPr>
          <p:cNvPr id="3" name="Google Shape;751;p36">
            <a:extLst>
              <a:ext uri="{FF2B5EF4-FFF2-40B4-BE49-F238E27FC236}">
                <a16:creationId xmlns:a16="http://schemas.microsoft.com/office/drawing/2014/main" id="{5A245D28-45CC-7329-10D1-504C60B69B2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7614" y="761597"/>
            <a:ext cx="3309823" cy="314128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oogle Shape;708;p33">
            <a:extLst>
              <a:ext uri="{FF2B5EF4-FFF2-40B4-BE49-F238E27FC236}">
                <a16:creationId xmlns:a16="http://schemas.microsoft.com/office/drawing/2014/main" id="{179AD148-FC78-9D40-6126-93527DEABB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42409" y="740588"/>
            <a:ext cx="3571977" cy="313586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oogle Shape;696;p32">
            <a:extLst>
              <a:ext uri="{FF2B5EF4-FFF2-40B4-BE49-F238E27FC236}">
                <a16:creationId xmlns:a16="http://schemas.microsoft.com/office/drawing/2014/main" id="{3928CE19-FFE3-B00D-0EA9-7D418A4D891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405" r="32441" b="55204"/>
          <a:stretch/>
        </p:blipFill>
        <p:spPr>
          <a:xfrm>
            <a:off x="4074847" y="761597"/>
            <a:ext cx="3780153" cy="313586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B484EB-DD21-82F1-B095-935C1E2946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0911" y="4480057"/>
            <a:ext cx="5435600" cy="16002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808B25-AA47-066B-DE7D-F29E32091D01}"/>
              </a:ext>
            </a:extLst>
          </p:cNvPr>
          <p:cNvSpPr txBox="1"/>
          <p:nvPr/>
        </p:nvSpPr>
        <p:spPr>
          <a:xfrm>
            <a:off x="677025" y="3956837"/>
            <a:ext cx="2710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Computer w/ controller software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1C95F6-8227-E69E-373D-03C6A323110C}"/>
              </a:ext>
            </a:extLst>
          </p:cNvPr>
          <p:cNvSpPr txBox="1"/>
          <p:nvPr/>
        </p:nvSpPr>
        <p:spPr>
          <a:xfrm>
            <a:off x="8540202" y="3956837"/>
            <a:ext cx="316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Seismograph (collects and converts signals from geophones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8D7A96-0D99-748E-3356-456BDB392167}"/>
              </a:ext>
            </a:extLst>
          </p:cNvPr>
          <p:cNvSpPr txBox="1"/>
          <p:nvPr/>
        </p:nvSpPr>
        <p:spPr>
          <a:xfrm>
            <a:off x="4514596" y="3956837"/>
            <a:ext cx="3057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Geophones: convert vibrations into electrical signal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D2B270-3B24-297A-420D-E89419C843D3}"/>
              </a:ext>
            </a:extLst>
          </p:cNvPr>
          <p:cNvSpPr txBox="1"/>
          <p:nvPr/>
        </p:nvSpPr>
        <p:spPr>
          <a:xfrm>
            <a:off x="75857" y="4841785"/>
            <a:ext cx="1995054" cy="760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Cables: connect geophones to the seismograph</a:t>
            </a:r>
          </a:p>
        </p:txBody>
      </p:sp>
      <p:pic>
        <p:nvPicPr>
          <p:cNvPr id="12" name="Google Shape;354;p19">
            <a:extLst>
              <a:ext uri="{FF2B5EF4-FFF2-40B4-BE49-F238E27FC236}">
                <a16:creationId xmlns:a16="http://schemas.microsoft.com/office/drawing/2014/main" id="{6C749CFE-3130-DB1B-A8DC-62231A311E2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87437" y="714405"/>
            <a:ext cx="4873373" cy="535581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oogle Shape;739;p35">
            <a:extLst>
              <a:ext uri="{FF2B5EF4-FFF2-40B4-BE49-F238E27FC236}">
                <a16:creationId xmlns:a16="http://schemas.microsoft.com/office/drawing/2014/main" id="{08126C58-8B5A-219D-F01C-F9A97DBE770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55000" y="4470020"/>
            <a:ext cx="2609021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AE7DBE-898C-5E59-D9EA-73876FC56AE9}"/>
              </a:ext>
            </a:extLst>
          </p:cNvPr>
          <p:cNvSpPr txBox="1"/>
          <p:nvPr/>
        </p:nvSpPr>
        <p:spPr>
          <a:xfrm>
            <a:off x="10552510" y="4695381"/>
            <a:ext cx="12618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source: hammer, shots, weight drop</a:t>
            </a:r>
          </a:p>
        </p:txBody>
      </p:sp>
    </p:spTree>
    <p:extLst>
      <p:ext uri="{BB962C8B-B14F-4D97-AF65-F5344CB8AC3E}">
        <p14:creationId xmlns:p14="http://schemas.microsoft.com/office/powerpoint/2010/main" val="92724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Questions?</a:t>
            </a:r>
            <a:endParaRPr/>
          </a:p>
        </p:txBody>
      </p:sp>
      <p:pic>
        <p:nvPicPr>
          <p:cNvPr id="1072" name="Google Shape;1072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550" y="1672251"/>
            <a:ext cx="5438624" cy="35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5303" y="1672250"/>
            <a:ext cx="4758096" cy="346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AE0AF-5CEA-C6D8-5E33-49295EA93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32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>
          <a:extLst>
            <a:ext uri="{FF2B5EF4-FFF2-40B4-BE49-F238E27FC236}">
              <a16:creationId xmlns:a16="http://schemas.microsoft.com/office/drawing/2014/main" id="{99BE6019-01E7-F391-2CBB-B31B61FB2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">
            <a:extLst>
              <a:ext uri="{FF2B5EF4-FFF2-40B4-BE49-F238E27FC236}">
                <a16:creationId xmlns:a16="http://schemas.microsoft.com/office/drawing/2014/main" id="{8A28697C-F406-8160-1CFE-97F2175208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58746" y="980482"/>
            <a:ext cx="7396138" cy="5139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900" b="1" dirty="0">
                <a:latin typeface="Arial"/>
                <a:ea typeface="Arial"/>
                <a:cs typeface="Arial"/>
                <a:sym typeface="Arial"/>
              </a:rPr>
              <a:t>Objectives today: </a:t>
            </a:r>
            <a:r>
              <a:rPr lang="en-US" sz="2900" dirty="0">
                <a:latin typeface="Arial"/>
                <a:ea typeface="Arial"/>
                <a:cs typeface="Arial"/>
                <a:sym typeface="Arial"/>
              </a:rPr>
              <a:t>Introduce key concepts to prepare you for hands-on work during the workshop </a:t>
            </a:r>
            <a:endParaRPr sz="29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9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900" u="sng" dirty="0">
                <a:latin typeface="Arial"/>
                <a:ea typeface="Arial"/>
                <a:cs typeface="Arial"/>
                <a:sym typeface="Arial"/>
              </a:rPr>
              <a:t>You should be familiar with: </a:t>
            </a:r>
            <a:endParaRPr sz="29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1621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900" dirty="0">
                <a:latin typeface="Arial"/>
                <a:ea typeface="Arial"/>
                <a:cs typeface="Arial"/>
                <a:sym typeface="Arial"/>
              </a:rPr>
              <a:t>vocabulary &amp; physical principles;</a:t>
            </a:r>
            <a:endParaRPr sz="29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1621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900" dirty="0"/>
              <a:t>e</a:t>
            </a:r>
            <a:r>
              <a:rPr lang="en-US" sz="2900" dirty="0">
                <a:latin typeface="Arial"/>
                <a:ea typeface="Arial"/>
                <a:cs typeface="Arial"/>
                <a:sym typeface="Arial"/>
              </a:rPr>
              <a:t>quation – distance, time ~ subsurface properties;</a:t>
            </a:r>
            <a:endParaRPr sz="29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1621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900" dirty="0">
                <a:latin typeface="Arial"/>
                <a:ea typeface="Arial"/>
                <a:cs typeface="Arial"/>
                <a:sym typeface="Arial"/>
              </a:rPr>
              <a:t>seismic velocities ~ Earth materials</a:t>
            </a:r>
            <a:endParaRPr sz="29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1621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900" dirty="0"/>
              <a:t>i</a:t>
            </a:r>
            <a:r>
              <a:rPr lang="en-US" sz="2900" dirty="0">
                <a:latin typeface="Arial"/>
                <a:ea typeface="Arial"/>
                <a:cs typeface="Arial"/>
                <a:sym typeface="Arial"/>
              </a:rPr>
              <a:t>nstrument parts</a:t>
            </a:r>
            <a:endParaRPr sz="29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1621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900" dirty="0"/>
              <a:t>t</a:t>
            </a:r>
            <a:r>
              <a:rPr lang="en-US" sz="2900" dirty="0">
                <a:latin typeface="Arial"/>
                <a:ea typeface="Arial"/>
                <a:cs typeface="Arial"/>
                <a:sym typeface="Arial"/>
              </a:rPr>
              <a:t>he workflow you will use for data analysis</a:t>
            </a:r>
            <a:endParaRPr sz="29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lnSpc>
                <a:spcPct val="120000"/>
              </a:lnSpc>
              <a:spcBef>
                <a:spcPts val="600"/>
              </a:spcBef>
              <a:buSzPct val="100000"/>
              <a:buNone/>
            </a:pPr>
            <a:br>
              <a:rPr lang="en-US" i="1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4600" dirty="0"/>
              <a:t>Outline</a:t>
            </a:r>
            <a:endParaRPr sz="4600" i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700" i="1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1526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Part 1: Introduction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1526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Part 2: Waves and wave paths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1526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Part 3: Data Acquisition &amp; Processing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1526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Part 4: Additional scenarios</a:t>
            </a:r>
          </a:p>
          <a:p>
            <a:pPr marL="228600" lvl="0" indent="-21526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Part 5: Summary Procedures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2">
            <a:extLst>
              <a:ext uri="{FF2B5EF4-FFF2-40B4-BE49-F238E27FC236}">
                <a16:creationId xmlns:a16="http://schemas.microsoft.com/office/drawing/2014/main" id="{0AA025CF-5CC0-7157-E77D-0C75C82991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7417" t="23679" r="20827" b="12827"/>
          <a:stretch/>
        </p:blipFill>
        <p:spPr>
          <a:xfrm rot="194259">
            <a:off x="8328588" y="1212965"/>
            <a:ext cx="3426876" cy="455691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892035-B1AC-C5FE-8267-AEE11F72284D}"/>
              </a:ext>
            </a:extLst>
          </p:cNvPr>
          <p:cNvSpPr txBox="1"/>
          <p:nvPr/>
        </p:nvSpPr>
        <p:spPr>
          <a:xfrm>
            <a:off x="358746" y="320686"/>
            <a:ext cx="3602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chemeClr val="dk1"/>
                </a:solidFill>
              </a:rPr>
              <a:t>Seismic Refraction</a:t>
            </a:r>
          </a:p>
        </p:txBody>
      </p:sp>
    </p:spTree>
    <p:extLst>
      <p:ext uri="{BB962C8B-B14F-4D97-AF65-F5344CB8AC3E}">
        <p14:creationId xmlns:p14="http://schemas.microsoft.com/office/powerpoint/2010/main" val="1523686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"/>
          <p:cNvSpPr txBox="1">
            <a:spLocks noGrp="1"/>
          </p:cNvSpPr>
          <p:nvPr>
            <p:ph type="title"/>
          </p:nvPr>
        </p:nvSpPr>
        <p:spPr>
          <a:xfrm>
            <a:off x="559725" y="33404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Seismic refraction: the core concept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4"/>
          <p:cNvSpPr txBox="1">
            <a:spLocks noGrp="1"/>
          </p:cNvSpPr>
          <p:nvPr>
            <p:ph type="body" idx="1"/>
          </p:nvPr>
        </p:nvSpPr>
        <p:spPr>
          <a:xfrm>
            <a:off x="559725" y="1303944"/>
            <a:ext cx="6859384" cy="425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>
              <a:spcBef>
                <a:spcPts val="0"/>
              </a:spcBef>
              <a:buSzPts val="2800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Refraction is the bending of an energy wave as it passes from one material (medium) into another.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342900">
              <a:buSzPts val="2800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en-US" sz="2400" dirty="0"/>
              <a:t>seismic refraction,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“seismic waves”- </a:t>
            </a:r>
            <a:r>
              <a:rPr lang="en-US" sz="2400" dirty="0"/>
              <a:t>vibrations in 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the Earth – may also bend </a:t>
            </a:r>
            <a:r>
              <a:rPr lang="en-US" sz="2400" dirty="0"/>
              <a:t>as they pass through different lithologies</a:t>
            </a: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342900">
              <a:buSzPts val="2800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Fundamental parameters are seismic velocity and travel time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342900">
              <a:buSzPts val="2800"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This allows for the determination of sub-surface properties and structures.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2" name="Picture 4" descr="Refraction | Definition, Examples, &amp; Facts | Britannica">
            <a:extLst>
              <a:ext uri="{FF2B5EF4-FFF2-40B4-BE49-F238E27FC236}">
                <a16:creationId xmlns:a16="http://schemas.microsoft.com/office/drawing/2014/main" id="{AB3F410A-4ECC-BC54-FD5F-F2EB5A941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327" y="948279"/>
            <a:ext cx="3334926" cy="24262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eismic Reflection &amp; Refraction illustration">
            <a:extLst>
              <a:ext uri="{FF2B5EF4-FFF2-40B4-BE49-F238E27FC236}">
                <a16:creationId xmlns:a16="http://schemas.microsoft.com/office/drawing/2014/main" id="{791EA6EE-03E0-9F88-C351-8BB913BA9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253" y="3483503"/>
            <a:ext cx="4765075" cy="24262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169888" y="219951"/>
            <a:ext cx="69403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venir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 1: Seismic Refraction Introduction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5"/>
          <p:cNvSpPr txBox="1">
            <a:spLocks noGrp="1"/>
          </p:cNvSpPr>
          <p:nvPr>
            <p:ph type="body" idx="1"/>
          </p:nvPr>
        </p:nvSpPr>
        <p:spPr>
          <a:xfrm>
            <a:off x="169889" y="1047403"/>
            <a:ext cx="7349706" cy="5461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Velocities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Waves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Bedrock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Measurement limitations and advantages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685800" lvl="1" indent="-88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685800" lvl="1" indent="-88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dirty="0">
              <a:latin typeface="Arial"/>
              <a:ea typeface="Arial"/>
              <a:cs typeface="Arial"/>
              <a:sym typeface="Arial"/>
            </a:endParaRPr>
          </a:p>
          <a:p>
            <a:pPr marL="685800" lvl="1" indent="-63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2600" dirty="0">
              <a:highlight>
                <a:srgbClr val="00808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228600" lvl="0" indent="-63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26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7687270" y="219951"/>
            <a:ext cx="3846241" cy="55990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8" name="Google Shape;148;p5"/>
          <p:cNvSpPr txBox="1"/>
          <p:nvPr/>
        </p:nvSpPr>
        <p:spPr>
          <a:xfrm>
            <a:off x="8298395" y="5541995"/>
            <a:ext cx="323511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n-US" sz="12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 credit: J. Louie, University of Nevada-Reno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 txBox="1">
            <a:spLocks noGrp="1"/>
          </p:cNvSpPr>
          <p:nvPr>
            <p:ph type="body" idx="1"/>
          </p:nvPr>
        </p:nvSpPr>
        <p:spPr>
          <a:xfrm>
            <a:off x="356260" y="990644"/>
            <a:ext cx="6735905" cy="423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>
              <a:spcBef>
                <a:spcPts val="0"/>
              </a:spcBef>
              <a:buSzPts val="2800"/>
              <a:buNone/>
            </a:pPr>
            <a:r>
              <a:rPr lang="en-US" dirty="0"/>
              <a:t>Velocities</a:t>
            </a:r>
          </a:p>
          <a:p>
            <a:pPr marL="228600" lvl="0" indent="-228600">
              <a:spcBef>
                <a:spcPts val="0"/>
              </a:spcBef>
              <a:buSzPts val="2800"/>
            </a:pPr>
            <a:r>
              <a:rPr lang="en-US" dirty="0"/>
              <a:t>In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air, sound moves ~ 340 ms</a:t>
            </a:r>
            <a:r>
              <a:rPr lang="en-US" baseline="30000" dirty="0">
                <a:latin typeface="Arial"/>
                <a:ea typeface="Arial"/>
                <a:cs typeface="Arial"/>
                <a:sym typeface="Arial"/>
              </a:rPr>
              <a:t>-1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.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(1 km = 3sec)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685800" lvl="1" indent="-228600">
              <a:spcBef>
                <a:spcPts val="1000"/>
              </a:spcBef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depends on air density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1143000" lvl="2" indent="-228600">
              <a:buSzPts val="2400"/>
            </a:pPr>
            <a:r>
              <a:rPr lang="en-US" dirty="0"/>
              <a:t>t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emp</a:t>
            </a:r>
            <a:r>
              <a:rPr lang="en-US" dirty="0"/>
              <a:t>,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humidity</a:t>
            </a:r>
            <a:r>
              <a:rPr lang="en-US" dirty="0"/>
              <a:t>,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elevation</a:t>
            </a:r>
          </a:p>
          <a:p>
            <a:pPr marL="228600" indent="-228600">
              <a:spcBef>
                <a:spcPts val="500"/>
              </a:spcBef>
              <a:buSzPts val="24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In solid material</a:t>
            </a:r>
          </a:p>
          <a:p>
            <a:pPr marL="685800" lvl="1" indent="-228600">
              <a:buSzPts val="2400"/>
            </a:pPr>
            <a:r>
              <a:rPr lang="en-US" dirty="0"/>
              <a:t>function of elastic parameters and density</a:t>
            </a:r>
          </a:p>
          <a:p>
            <a:pPr marL="228600" indent="-228600">
              <a:spcBef>
                <a:spcPts val="500"/>
              </a:spcBef>
              <a:buSzPts val="2400"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V = d/t</a:t>
            </a:r>
          </a:p>
          <a:p>
            <a:pPr marL="228600" indent="-228600">
              <a:buSzPts val="2800"/>
            </a:pPr>
            <a:r>
              <a:rPr lang="en-US" dirty="0"/>
              <a:t>Velocity units - meters per second (ms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sz="3600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6"/>
          <p:cNvPicPr preferRelativeResize="0"/>
          <p:nvPr/>
        </p:nvPicPr>
        <p:blipFill rotWithShape="1">
          <a:blip r:embed="rId3"/>
          <a:srcRect l="25872" t="-568" r="7697" b="567"/>
          <a:stretch/>
        </p:blipFill>
        <p:spPr>
          <a:xfrm>
            <a:off x="7210918" y="990644"/>
            <a:ext cx="4827452" cy="48767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7" name="Google Shape;157;p6"/>
          <p:cNvSpPr txBox="1"/>
          <p:nvPr/>
        </p:nvSpPr>
        <p:spPr>
          <a:xfrm>
            <a:off x="10035561" y="5590357"/>
            <a:ext cx="181280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n-US" sz="12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 credit: Stock photo.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6"/>
          <p:cNvSpPr/>
          <p:nvPr/>
        </p:nvSpPr>
        <p:spPr>
          <a:xfrm>
            <a:off x="0" y="9362"/>
            <a:ext cx="694035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1: Seismic Refraction Introduction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 txBox="1">
            <a:spLocks noGrp="1"/>
          </p:cNvSpPr>
          <p:nvPr>
            <p:ph type="title"/>
          </p:nvPr>
        </p:nvSpPr>
        <p:spPr>
          <a:xfrm>
            <a:off x="535504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Energy travels as Waves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7"/>
          <p:cNvSpPr txBox="1">
            <a:spLocks noGrp="1"/>
          </p:cNvSpPr>
          <p:nvPr>
            <p:ph type="body" idx="1"/>
          </p:nvPr>
        </p:nvSpPr>
        <p:spPr>
          <a:xfrm>
            <a:off x="549331" y="1481670"/>
            <a:ext cx="5243973" cy="422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Wave - an energy disturbance that moves through material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400" u="sng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The wave transports energy – </a:t>
            </a:r>
            <a:r>
              <a:rPr lang="en-US" u="sng" dirty="0">
                <a:latin typeface="Arial"/>
                <a:ea typeface="Arial"/>
                <a:cs typeface="Arial"/>
                <a:sym typeface="Arial"/>
              </a:rPr>
              <a:t>not material</a:t>
            </a:r>
          </a:p>
          <a:p>
            <a:pPr marL="685800" lvl="1" indent="-228600">
              <a:spcBef>
                <a:spcPts val="1000"/>
              </a:spcBef>
              <a:buSzPts val="2800"/>
            </a:pPr>
            <a:r>
              <a:rPr lang="en-US" dirty="0"/>
              <a:t>But does cause a displacement of the material</a:t>
            </a:r>
          </a:p>
          <a:p>
            <a:pPr marL="685800" lvl="1" indent="-228600">
              <a:spcBef>
                <a:spcPts val="1000"/>
              </a:spcBef>
              <a:buSzPts val="2800"/>
            </a:pPr>
            <a:endParaRPr lang="en-US" sz="1400" dirty="0"/>
          </a:p>
          <a:p>
            <a:pPr marL="228600" indent="-228600">
              <a:buSzPts val="28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Consider the movement of the </a:t>
            </a:r>
            <a:r>
              <a:rPr lang="en-US" dirty="0"/>
              <a:t>Earth’s surface by earthquake waves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7"/>
          <p:cNvSpPr txBox="1"/>
          <p:nvPr/>
        </p:nvSpPr>
        <p:spPr>
          <a:xfrm>
            <a:off x="9843692" y="5000412"/>
            <a:ext cx="181280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n-US" sz="12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 credit: Stock photo.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7"/>
          <p:cNvSpPr/>
          <p:nvPr/>
        </p:nvSpPr>
        <p:spPr>
          <a:xfrm>
            <a:off x="0" y="9362"/>
            <a:ext cx="694035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1: Seismic Refraction Introduction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Image with no description">
            <a:extLst>
              <a:ext uri="{FF2B5EF4-FFF2-40B4-BE49-F238E27FC236}">
                <a16:creationId xmlns:a16="http://schemas.microsoft.com/office/drawing/2014/main" id="{BBACD83B-ADC6-B763-695E-F2A40DE97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02668"/>
            <a:ext cx="5836279" cy="38946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0EADEC-383C-B71A-74E5-2D6BE92BE911}"/>
              </a:ext>
            </a:extLst>
          </p:cNvPr>
          <p:cNvSpPr txBox="1"/>
          <p:nvPr/>
        </p:nvSpPr>
        <p:spPr>
          <a:xfrm>
            <a:off x="6811164" y="5918780"/>
            <a:ext cx="52439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opentextbc.ca</a:t>
            </a:r>
            <a:r>
              <a:rPr lang="en-US" sz="900" dirty="0"/>
              <a:t>/physicalgeology2ed/chapter/9-1-understanding-earth-through-seismology/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FF7EA7-AFD5-E3B5-798E-9420581602DE}"/>
              </a:ext>
            </a:extLst>
          </p:cNvPr>
          <p:cNvSpPr txBox="1"/>
          <p:nvPr/>
        </p:nvSpPr>
        <p:spPr>
          <a:xfrm>
            <a:off x="6732786" y="1602668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P-waves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80E126-1B60-35C2-F52C-16150B6F67DF}"/>
              </a:ext>
            </a:extLst>
          </p:cNvPr>
          <p:cNvSpPr txBox="1"/>
          <p:nvPr/>
        </p:nvSpPr>
        <p:spPr>
          <a:xfrm>
            <a:off x="7063606" y="3269742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S-waves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"/>
          <p:cNvSpPr txBox="1">
            <a:spLocks noGrp="1"/>
          </p:cNvSpPr>
          <p:nvPr>
            <p:ph type="title"/>
          </p:nvPr>
        </p:nvSpPr>
        <p:spPr>
          <a:xfrm>
            <a:off x="398813" y="806894"/>
            <a:ext cx="10515600" cy="84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Seismic waves in the Earth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Google Shape;229;p10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98813" y="1823258"/>
                <a:ext cx="4419597" cy="40955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rmAutofit lnSpcReduction="10000"/>
              </a:bodyPr>
              <a:lstStyle/>
              <a:p>
                <a:pPr marL="228600" lvl="0" indent="-22860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Char char="•"/>
                </a:pPr>
                <a:r>
                  <a:rPr lang="en-US" dirty="0"/>
                  <a:t>Velocity of energy waves depend on the material</a:t>
                </a:r>
                <a:endParaRPr dirty="0"/>
              </a:p>
              <a:p>
                <a:pPr marL="573088" indent="0">
                  <a:buSzPts val="2800"/>
                  <a:buNone/>
                </a:pPr>
                <a:r>
                  <a:rPr lang="en-US" altLang="en-US" dirty="0"/>
                  <a:t>Vp =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√(</m:t>
                    </m:r>
                    <m:f>
                      <m:f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dirty="0"/>
                          <m:t>K</m:t>
                        </m:r>
                        <m:r>
                          <m:rPr>
                            <m:nor/>
                          </m:rPr>
                          <a:rPr lang="en-US" altLang="en-US" dirty="0"/>
                          <m:t> + 4/3</m:t>
                        </m:r>
                        <m:r>
                          <m:rPr>
                            <m:nor/>
                          </m:rPr>
                          <a:rPr lang="en-US" altLang="en-US" dirty="0"/>
                          <m:t>μ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dirty="0"/>
                          <m:t>ρ</m:t>
                        </m:r>
                      </m:den>
                    </m:f>
                  </m:oMath>
                </a14:m>
                <a:r>
                  <a:rPr lang="en-US" altLang="en-US" dirty="0"/>
                  <a:t>)</a:t>
                </a:r>
              </a:p>
              <a:p>
                <a:pPr marL="0" lvl="0" indent="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None/>
                </a:pPr>
                <a:endParaRPr lang="en-US" dirty="0"/>
              </a:p>
              <a:p>
                <a:pPr marL="0" lvl="0" indent="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None/>
                </a:pPr>
                <a:endParaRPr lang="en-US" dirty="0"/>
              </a:p>
              <a:p>
                <a:pPr marL="0" lvl="0" indent="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None/>
                </a:pPr>
                <a:endParaRPr dirty="0"/>
              </a:p>
              <a:p>
                <a:pPr marL="228600" lvl="0" indent="-2286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Char char="•"/>
                </a:pPr>
                <a:r>
                  <a:rPr lang="en-US" dirty="0"/>
                  <a:t>Inversion:</a:t>
                </a:r>
              </a:p>
              <a:p>
                <a:pPr marL="685800" lvl="1" indent="-228600">
                  <a:spcBef>
                    <a:spcPts val="1000"/>
                  </a:spcBef>
                  <a:buSzPts val="2800"/>
                </a:pPr>
                <a:r>
                  <a:rPr lang="en-US" dirty="0"/>
                  <a:t>Infer material by velocity</a:t>
                </a:r>
                <a:endParaRPr dirty="0"/>
              </a:p>
            </p:txBody>
          </p:sp>
        </mc:Choice>
        <mc:Fallback xmlns="">
          <p:sp>
            <p:nvSpPr>
              <p:cNvPr id="229" name="Google Shape;229;p10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98813" y="1823258"/>
                <a:ext cx="4419597" cy="4095522"/>
              </a:xfrm>
              <a:prstGeom prst="rect">
                <a:avLst/>
              </a:prstGeom>
              <a:blipFill>
                <a:blip r:embed="rId3"/>
                <a:stretch>
                  <a:fillRect l="-2292" t="-3395" r="-34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9" name="Google Shape;239;p10"/>
          <p:cNvSpPr/>
          <p:nvPr/>
        </p:nvSpPr>
        <p:spPr>
          <a:xfrm>
            <a:off x="0" y="9362"/>
            <a:ext cx="694035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venir"/>
              <a:buNone/>
            </a:pPr>
            <a:r>
              <a:rPr lang="en-US" sz="2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Part 1: Seismic Refraction Introduction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4" name="Picture 2" descr="9.1 Understanding Earth Through Seismology – Physical Geology – 2nd Edition">
            <a:extLst>
              <a:ext uri="{FF2B5EF4-FFF2-40B4-BE49-F238E27FC236}">
                <a16:creationId xmlns:a16="http://schemas.microsoft.com/office/drawing/2014/main" id="{EF56A44B-E6A6-00C7-BC16-97A3AB4B6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089" y="209417"/>
            <a:ext cx="6117984" cy="52346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3C404B-58C5-C0F3-1009-19338E67F410}"/>
              </a:ext>
            </a:extLst>
          </p:cNvPr>
          <p:cNvSpPr txBox="1"/>
          <p:nvPr/>
        </p:nvSpPr>
        <p:spPr>
          <a:xfrm>
            <a:off x="6507402" y="5921435"/>
            <a:ext cx="555027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opentextbc.ca</a:t>
            </a:r>
            <a:r>
              <a:rPr lang="en-US" sz="1000" dirty="0"/>
              <a:t>/physicalgeology2ed/chapter/9-1-understanding-earth-through-seismology/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9E05-7881-DC2D-B1A4-4EFA57FF4D0F}"/>
              </a:ext>
            </a:extLst>
          </p:cNvPr>
          <p:cNvSpPr txBox="1"/>
          <p:nvPr/>
        </p:nvSpPr>
        <p:spPr>
          <a:xfrm>
            <a:off x="5805648" y="5457115"/>
            <a:ext cx="6252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Pore Space: Air: .34 km/s, Water; 1.5 km/s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01B712-5FC6-C50F-1314-E2FAED457A9A}"/>
              </a:ext>
            </a:extLst>
          </p:cNvPr>
          <p:cNvSpPr txBox="1"/>
          <p:nvPr/>
        </p:nvSpPr>
        <p:spPr>
          <a:xfrm>
            <a:off x="1517091" y="3362757"/>
            <a:ext cx="3623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K = resistance to compression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DBD6B1-6C40-5469-BD6B-66C541E50AF2}"/>
              </a:ext>
            </a:extLst>
          </p:cNvPr>
          <p:cNvSpPr txBox="1"/>
          <p:nvPr/>
        </p:nvSpPr>
        <p:spPr>
          <a:xfrm>
            <a:off x="1517091" y="3689206"/>
            <a:ext cx="2786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0" dirty="0" err="1"/>
              <a:t>μ</a:t>
            </a:r>
            <a:r>
              <a:rPr lang="en-US" altLang="en-US" b="0" dirty="0"/>
              <a:t> = resistance to shear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90AFCD-6E31-62BB-152A-EB9FF97CF271}"/>
              </a:ext>
            </a:extLst>
          </p:cNvPr>
          <p:cNvSpPr txBox="1"/>
          <p:nvPr/>
        </p:nvSpPr>
        <p:spPr>
          <a:xfrm>
            <a:off x="1517091" y="4015656"/>
            <a:ext cx="1433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0" dirty="0" err="1"/>
              <a:t>ρ</a:t>
            </a:r>
            <a:r>
              <a:rPr lang="en-US" altLang="en-US" b="0" dirty="0"/>
              <a:t> = density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7191EA-C70F-2D5A-4FA9-398F4A1061C1}"/>
              </a:ext>
            </a:extLst>
          </p:cNvPr>
          <p:cNvSpPr/>
          <p:nvPr/>
        </p:nvSpPr>
        <p:spPr>
          <a:xfrm>
            <a:off x="6233532" y="1115122"/>
            <a:ext cx="2051824" cy="46835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F9A824-A1C9-7775-CEF7-10A6E5211A16}"/>
              </a:ext>
            </a:extLst>
          </p:cNvPr>
          <p:cNvSpPr/>
          <p:nvPr/>
        </p:nvSpPr>
        <p:spPr>
          <a:xfrm>
            <a:off x="6940359" y="2099294"/>
            <a:ext cx="2051824" cy="46835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2580CF-7B3B-EE7A-224A-2A73EC717CB2}"/>
              </a:ext>
            </a:extLst>
          </p:cNvPr>
          <p:cNvSpPr/>
          <p:nvPr/>
        </p:nvSpPr>
        <p:spPr>
          <a:xfrm>
            <a:off x="5819088" y="5508703"/>
            <a:ext cx="5856239" cy="4100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B47D52-40E9-ADA7-7BC5-00D52D88987F}"/>
              </a:ext>
            </a:extLst>
          </p:cNvPr>
          <p:cNvSpPr/>
          <p:nvPr/>
        </p:nvSpPr>
        <p:spPr>
          <a:xfrm>
            <a:off x="5914447" y="1007907"/>
            <a:ext cx="3842870" cy="20921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BDCC11-B224-70CC-BDE8-7BB64E853ACF}"/>
              </a:ext>
            </a:extLst>
          </p:cNvPr>
          <p:cNvSpPr/>
          <p:nvPr/>
        </p:nvSpPr>
        <p:spPr>
          <a:xfrm>
            <a:off x="7966271" y="3151627"/>
            <a:ext cx="3842870" cy="22924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8964</TotalTime>
  <Words>2838</Words>
  <Application>Microsoft Macintosh PowerPoint</Application>
  <PresentationFormat>Widescreen</PresentationFormat>
  <Paragraphs>410</Paragraphs>
  <Slides>39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Avenir</vt:lpstr>
      <vt:lpstr>Calibri</vt:lpstr>
      <vt:lpstr>Cambria Math</vt:lpstr>
      <vt:lpstr>Google Sans</vt:lpstr>
      <vt:lpstr>Times New Roman</vt:lpstr>
      <vt:lpstr>Wingdings</vt:lpstr>
      <vt:lpstr>Office Theme</vt:lpstr>
      <vt:lpstr>Outline</vt:lpstr>
      <vt:lpstr>Shallow Geophysics Applications </vt:lpstr>
      <vt:lpstr>What is Seismic Refraction?</vt:lpstr>
      <vt:lpstr>PowerPoint Presentation</vt:lpstr>
      <vt:lpstr>Seismic refraction: the core concept</vt:lpstr>
      <vt:lpstr>PowerPoint Presentation</vt:lpstr>
      <vt:lpstr>PowerPoint Presentation</vt:lpstr>
      <vt:lpstr>Energy travels as Waves</vt:lpstr>
      <vt:lpstr>Seismic waves in the Earth</vt:lpstr>
      <vt:lpstr>Some refraction opportunities </vt:lpstr>
      <vt:lpstr>Limitations and advantages of seismic imaging</vt:lpstr>
      <vt:lpstr>PowerPoint Presentation</vt:lpstr>
      <vt:lpstr>Wave paths</vt:lpstr>
      <vt:lpstr>Wave paths</vt:lpstr>
      <vt:lpstr>Wave paths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Seismic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Quick Look at the Instrumentation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reviewer</dc:creator>
  <cp:lastModifiedBy>Microsoft Office User</cp:lastModifiedBy>
  <cp:revision>74</cp:revision>
  <dcterms:created xsi:type="dcterms:W3CDTF">2020-01-19T20:26:21Z</dcterms:created>
  <dcterms:modified xsi:type="dcterms:W3CDTF">2026-06-24T18:30:42Z</dcterms:modified>
</cp:coreProperties>
</file>