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8"/>
  </p:notesMasterIdLst>
  <p:sldIdLst>
    <p:sldId id="256" r:id="rId2"/>
    <p:sldId id="257" r:id="rId3"/>
    <p:sldId id="258" r:id="rId4"/>
    <p:sldId id="259" r:id="rId5"/>
    <p:sldId id="260" r:id="rId6"/>
    <p:sldId id="261" r:id="rId7"/>
    <p:sldId id="264" r:id="rId8"/>
    <p:sldId id="265" r:id="rId9"/>
    <p:sldId id="266" r:id="rId10"/>
    <p:sldId id="267" r:id="rId11"/>
    <p:sldId id="299" r:id="rId12"/>
    <p:sldId id="300" r:id="rId13"/>
    <p:sldId id="269" r:id="rId14"/>
    <p:sldId id="270" r:id="rId15"/>
    <p:sldId id="271" r:id="rId16"/>
    <p:sldId id="305" r:id="rId17"/>
    <p:sldId id="268"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304" r:id="rId36"/>
    <p:sldId id="303" r:id="rId37"/>
    <p:sldId id="290" r:id="rId38"/>
    <p:sldId id="302" r:id="rId39"/>
    <p:sldId id="291" r:id="rId40"/>
    <p:sldId id="292" r:id="rId41"/>
    <p:sldId id="293" r:id="rId42"/>
    <p:sldId id="294" r:id="rId43"/>
    <p:sldId id="295" r:id="rId44"/>
    <p:sldId id="296" r:id="rId45"/>
    <p:sldId id="297" r:id="rId46"/>
    <p:sldId id="298" r:id="rId47"/>
  </p:sldIdLst>
  <p:sldSz cx="12192000" cy="6858000"/>
  <p:notesSz cx="6858000" cy="9144000"/>
  <p:embeddedFontLst>
    <p:embeddedFont>
      <p:font typeface="Cambria" panose="02040503050406030204" pitchFamily="18" charset="0"/>
      <p:regular r:id="rId49"/>
      <p:bold r:id="rId50"/>
      <p:italic r:id="rId51"/>
      <p:boldItalic r:id="rId52"/>
    </p:embeddedFont>
    <p:embeddedFont>
      <p:font typeface="Cambria Math" panose="02040503050406030204" pitchFamily="18" charset="0"/>
      <p:regular r:id="rId53"/>
    </p:embeddedFont>
    <p:embeddedFont>
      <p:font typeface="Noto Sans Symbols" pitchFamily="2" charset="0"/>
      <p:regular r:id="rId54"/>
      <p:bold r:id="rId55"/>
    </p:embeddedFont>
    <p:embeddedFont>
      <p:font typeface="Play" pitchFamily="2" charset="0"/>
      <p:regular r:id="rId56"/>
      <p:bold r:id="rId57"/>
      <p:italic r:id="rId58"/>
      <p:boldItalic r:id="rId59"/>
    </p:embeddedFont>
    <p:embeddedFont>
      <p:font typeface="Tahoma" panose="020B0604030504040204" pitchFamily="34" charset="0"/>
      <p:regular r:id="rId60"/>
      <p:bold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2" roundtripDataSignature="AMtx7mhacAn0mNDKPgKtWLGIC2aGGNV4G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8720BD8-A5C6-412F-82E1-A1430B200B1B}">
  <a:tblStyle styleId="{58720BD8-A5C6-412F-82E1-A1430B200B1B}"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8"/>
  </p:normalViewPr>
  <p:slideViewPr>
    <p:cSldViewPr snapToGrid="0">
      <p:cViewPr>
        <p:scale>
          <a:sx n="114" d="100"/>
          <a:sy n="114" d="100"/>
        </p:scale>
        <p:origin x="1016" y="3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ciencedirect.com/topics/earth-and-planetary-sciences/root-syste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82" name="Google Shape;8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Explain basics:</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US" dirty="0"/>
              <a:t>I= current – flow of electricity</a:t>
            </a:r>
            <a:endParaRPr dirty="0"/>
          </a:p>
          <a:p>
            <a:pPr marL="0" lvl="0" indent="0" algn="l" rtl="0">
              <a:lnSpc>
                <a:spcPct val="100000"/>
              </a:lnSpc>
              <a:spcBef>
                <a:spcPts val="0"/>
              </a:spcBef>
              <a:spcAft>
                <a:spcPts val="0"/>
              </a:spcAft>
              <a:buClr>
                <a:schemeClr val="dk1"/>
              </a:buClr>
              <a:buSzPts val="1200"/>
              <a:buFont typeface="Calibri"/>
              <a:buNone/>
            </a:pPr>
            <a:r>
              <a:rPr lang="en-US" dirty="0"/>
              <a:t>v = Voltage - pressure that pushes this current</a:t>
            </a:r>
            <a:endParaRPr dirty="0"/>
          </a:p>
          <a:p>
            <a:pPr marL="0" lvl="0" indent="0" algn="l" rtl="0">
              <a:lnSpc>
                <a:spcPct val="100000"/>
              </a:lnSpc>
              <a:spcBef>
                <a:spcPts val="0"/>
              </a:spcBef>
              <a:spcAft>
                <a:spcPts val="0"/>
              </a:spcAft>
              <a:buClr>
                <a:schemeClr val="dk1"/>
              </a:buClr>
              <a:buSzPts val="1200"/>
              <a:buFont typeface="Calibri"/>
              <a:buNone/>
            </a:pPr>
            <a:r>
              <a:rPr lang="en-US" dirty="0"/>
              <a:t>R= resistance - properties of the material that slows the current.</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US" dirty="0"/>
              <a:t>Transfer Resistance is what we measure</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US" dirty="0"/>
              <a:t>So we inject a known current, measure the voltage, and calculate resistance from Ohm’s Law to get what we call our measured transfer resistance</a:t>
            </a:r>
            <a:endParaRPr dirty="0"/>
          </a:p>
        </p:txBody>
      </p:sp>
      <p:sp>
        <p:nvSpPr>
          <p:cNvPr id="190" name="Google Shape;19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a:extLst>
            <a:ext uri="{FF2B5EF4-FFF2-40B4-BE49-F238E27FC236}">
              <a16:creationId xmlns:a16="http://schemas.microsoft.com/office/drawing/2014/main" id="{580C5DD5-820D-7DE7-233F-DE7FF91CFB1D}"/>
            </a:ext>
          </a:extLst>
        </p:cNvPr>
        <p:cNvGrpSpPr/>
        <p:nvPr/>
      </p:nvGrpSpPr>
      <p:grpSpPr>
        <a:xfrm>
          <a:off x="0" y="0"/>
          <a:ext cx="0" cy="0"/>
          <a:chOff x="0" y="0"/>
          <a:chExt cx="0" cy="0"/>
        </a:xfrm>
      </p:grpSpPr>
      <p:sp>
        <p:nvSpPr>
          <p:cNvPr id="189" name="Google Shape;189;p6:notes">
            <a:extLst>
              <a:ext uri="{FF2B5EF4-FFF2-40B4-BE49-F238E27FC236}">
                <a16:creationId xmlns:a16="http://schemas.microsoft.com/office/drawing/2014/main" id="{CD86B5D2-D420-B1F5-08FC-84D6DDEC2AA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Explain basics: Instrument records Transfer voltage. Not true ground resistance. Operators pay attention to </a:t>
            </a:r>
            <a:r>
              <a:rPr lang="en-US" i="1" dirty="0"/>
              <a:t>R</a:t>
            </a:r>
            <a:r>
              <a:rPr lang="en-US" i="1" baseline="-25000" dirty="0">
                <a:latin typeface="Tahoma" panose="020B0604030504040204" pitchFamily="34" charset="0"/>
              </a:rPr>
              <a:t>t </a:t>
            </a:r>
            <a:r>
              <a:rPr lang="en-US" i="1" baseline="0" dirty="0">
                <a:latin typeface="Tahoma" panose="020B0604030504040204" pitchFamily="34" charset="0"/>
              </a:rPr>
              <a:t>because low </a:t>
            </a:r>
            <a:r>
              <a:rPr lang="en-US" i="1" dirty="0"/>
              <a:t>R</a:t>
            </a:r>
            <a:r>
              <a:rPr lang="en-US" i="1" baseline="-25000" dirty="0">
                <a:latin typeface="Tahoma" panose="020B0604030504040204" pitchFamily="34" charset="0"/>
              </a:rPr>
              <a:t>t  </a:t>
            </a:r>
            <a:r>
              <a:rPr lang="en-US" i="1" baseline="0" dirty="0">
                <a:latin typeface="Tahoma" panose="020B0604030504040204" pitchFamily="34" charset="0"/>
              </a:rPr>
              <a:t>may indicate highly conductive ground or poor s/n. Conversely, Very high </a:t>
            </a:r>
            <a:r>
              <a:rPr lang="en-US" i="1" dirty="0"/>
              <a:t>R</a:t>
            </a:r>
            <a:r>
              <a:rPr lang="en-US" i="1" baseline="-25000" dirty="0">
                <a:latin typeface="Tahoma" panose="020B0604030504040204" pitchFamily="34" charset="0"/>
              </a:rPr>
              <a:t>t </a:t>
            </a:r>
            <a:r>
              <a:rPr lang="en-US" i="1" baseline="0" dirty="0">
                <a:latin typeface="Tahoma" panose="020B0604030504040204" pitchFamily="34" charset="0"/>
              </a:rPr>
              <a:t>could indicate dry ground, poor current injection, high contact resistance or broken cables. </a:t>
            </a:r>
            <a:endParaRPr i="1" baseline="0"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US" dirty="0"/>
              <a:t>I= current – flow of electricity</a:t>
            </a:r>
            <a:endParaRPr dirty="0"/>
          </a:p>
          <a:p>
            <a:pPr marL="0" lvl="0" indent="0" algn="l" rtl="0">
              <a:lnSpc>
                <a:spcPct val="100000"/>
              </a:lnSpc>
              <a:spcBef>
                <a:spcPts val="0"/>
              </a:spcBef>
              <a:spcAft>
                <a:spcPts val="0"/>
              </a:spcAft>
              <a:buClr>
                <a:schemeClr val="dk1"/>
              </a:buClr>
              <a:buSzPts val="1200"/>
              <a:buFont typeface="Calibri"/>
              <a:buNone/>
            </a:pPr>
            <a:r>
              <a:rPr lang="en-US" dirty="0"/>
              <a:t>v = Voltage - pressure that pushes this current</a:t>
            </a:r>
            <a:endParaRPr dirty="0"/>
          </a:p>
          <a:p>
            <a:pPr marL="0" lvl="0" indent="0" algn="l" rtl="0">
              <a:lnSpc>
                <a:spcPct val="100000"/>
              </a:lnSpc>
              <a:spcBef>
                <a:spcPts val="0"/>
              </a:spcBef>
              <a:spcAft>
                <a:spcPts val="0"/>
              </a:spcAft>
              <a:buClr>
                <a:schemeClr val="dk1"/>
              </a:buClr>
              <a:buSzPts val="1200"/>
              <a:buFont typeface="Calibri"/>
              <a:buNone/>
            </a:pPr>
            <a:r>
              <a:rPr lang="en-US" dirty="0"/>
              <a:t>R= resistance - properties of the material that slows the current.</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US" dirty="0"/>
              <a:t>Transfer Resistance is what we measure</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US" dirty="0"/>
              <a:t>So we inject a known current, measure the voltage, and calculate resistance from Ohm’s Law to get what we call our measured transfer resistance</a:t>
            </a:r>
            <a:endParaRPr dirty="0"/>
          </a:p>
        </p:txBody>
      </p:sp>
      <p:sp>
        <p:nvSpPr>
          <p:cNvPr id="190" name="Google Shape;190;p6:notes">
            <a:extLst>
              <a:ext uri="{FF2B5EF4-FFF2-40B4-BE49-F238E27FC236}">
                <a16:creationId xmlns:a16="http://schemas.microsoft.com/office/drawing/2014/main" id="{A358D77C-6BCC-FF95-A043-8FC43ED25B3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45077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a:extLst>
            <a:ext uri="{FF2B5EF4-FFF2-40B4-BE49-F238E27FC236}">
              <a16:creationId xmlns:a16="http://schemas.microsoft.com/office/drawing/2014/main" id="{6F14276C-227E-F3DB-FD6D-A504FC0F44E3}"/>
            </a:ext>
          </a:extLst>
        </p:cNvPr>
        <p:cNvGrpSpPr/>
        <p:nvPr/>
      </p:nvGrpSpPr>
      <p:grpSpPr>
        <a:xfrm>
          <a:off x="0" y="0"/>
          <a:ext cx="0" cy="0"/>
          <a:chOff x="0" y="0"/>
          <a:chExt cx="0" cy="0"/>
        </a:xfrm>
      </p:grpSpPr>
      <p:sp>
        <p:nvSpPr>
          <p:cNvPr id="189" name="Google Shape;189;p6:notes">
            <a:extLst>
              <a:ext uri="{FF2B5EF4-FFF2-40B4-BE49-F238E27FC236}">
                <a16:creationId xmlns:a16="http://schemas.microsoft.com/office/drawing/2014/main" id="{E717F997-1385-DCF7-D4CB-0A37DCE1F85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Explain basics:</a:t>
            </a:r>
            <a:endParaRPr dirty="0"/>
          </a:p>
          <a:p>
            <a:pPr marL="0" lvl="0" indent="0" algn="l" rtl="0">
              <a:lnSpc>
                <a:spcPct val="100000"/>
              </a:lnSpc>
              <a:spcBef>
                <a:spcPts val="0"/>
              </a:spcBef>
              <a:spcAft>
                <a:spcPts val="0"/>
              </a:spcAft>
              <a:buClr>
                <a:schemeClr val="dk1"/>
              </a:buClr>
              <a:buSzPts val="1200"/>
              <a:buFont typeface="Calibri"/>
              <a:buNone/>
            </a:pPr>
            <a:r>
              <a:rPr lang="en-US" dirty="0"/>
              <a:t>I= current – flow of electricity</a:t>
            </a:r>
            <a:endParaRPr dirty="0"/>
          </a:p>
          <a:p>
            <a:pPr marL="0" lvl="0" indent="0" algn="l" rtl="0">
              <a:lnSpc>
                <a:spcPct val="100000"/>
              </a:lnSpc>
              <a:spcBef>
                <a:spcPts val="0"/>
              </a:spcBef>
              <a:spcAft>
                <a:spcPts val="0"/>
              </a:spcAft>
              <a:buClr>
                <a:schemeClr val="dk1"/>
              </a:buClr>
              <a:buSzPts val="1200"/>
              <a:buFont typeface="Calibri"/>
              <a:buNone/>
            </a:pPr>
            <a:r>
              <a:rPr lang="en-US" dirty="0"/>
              <a:t>v = Voltage - pressure that pushes this current</a:t>
            </a:r>
            <a:endParaRPr dirty="0"/>
          </a:p>
          <a:p>
            <a:pPr marL="0" lvl="0" indent="0" algn="l" rtl="0">
              <a:lnSpc>
                <a:spcPct val="100000"/>
              </a:lnSpc>
              <a:spcBef>
                <a:spcPts val="0"/>
              </a:spcBef>
              <a:spcAft>
                <a:spcPts val="0"/>
              </a:spcAft>
              <a:buClr>
                <a:schemeClr val="dk1"/>
              </a:buClr>
              <a:buSzPts val="1200"/>
              <a:buFont typeface="Calibri"/>
              <a:buNone/>
            </a:pPr>
            <a:r>
              <a:rPr lang="en-US" dirty="0"/>
              <a:t>R= resistance - properties of the material that slows the current.</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US" dirty="0"/>
              <a:t>Transfer Resistance is what we measure</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US" dirty="0"/>
              <a:t>So we inject a known current, measure the voltage, and calculate resistance from Ohm’s Law to get what we call our measured transfer resistance</a:t>
            </a:r>
            <a:endParaRPr dirty="0"/>
          </a:p>
        </p:txBody>
      </p:sp>
      <p:sp>
        <p:nvSpPr>
          <p:cNvPr id="190" name="Google Shape;190;p6:notes">
            <a:extLst>
              <a:ext uri="{FF2B5EF4-FFF2-40B4-BE49-F238E27FC236}">
                <a16:creationId xmlns:a16="http://schemas.microsoft.com/office/drawing/2014/main" id="{A6723273-7960-87D7-B0D8-2447B22F737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65127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marR="0" lvl="0" indent="-254000" algn="l" rtl="0">
              <a:lnSpc>
                <a:spcPct val="107000"/>
              </a:lnSpc>
              <a:spcBef>
                <a:spcPts val="0"/>
              </a:spcBef>
              <a:spcAft>
                <a:spcPts val="0"/>
              </a:spcAft>
              <a:buClr>
                <a:schemeClr val="dk1"/>
              </a:buClr>
              <a:buSzPts val="1300"/>
              <a:buFont typeface="Arial"/>
              <a:buChar char="•"/>
            </a:pPr>
            <a:r>
              <a:rPr lang="en-US" sz="1300" dirty="0">
                <a:latin typeface="Calibri"/>
                <a:ea typeface="Calibri"/>
                <a:cs typeface="Calibri"/>
                <a:sym typeface="Calibri"/>
              </a:rPr>
              <a:t>transfer resistance, is measured with a resistivity imaging instrument. </a:t>
            </a:r>
            <a:endParaRPr sz="1300" dirty="0"/>
          </a:p>
          <a:p>
            <a:pPr marL="285750" marR="0" lvl="0" indent="-254000" algn="l" rtl="0">
              <a:lnSpc>
                <a:spcPct val="107000"/>
              </a:lnSpc>
              <a:spcBef>
                <a:spcPts val="800"/>
              </a:spcBef>
              <a:spcAft>
                <a:spcPts val="0"/>
              </a:spcAft>
              <a:buClr>
                <a:schemeClr val="dk1"/>
              </a:buClr>
              <a:buSzPts val="1300"/>
              <a:buFont typeface="Arial"/>
              <a:buChar char="•"/>
            </a:pPr>
            <a:r>
              <a:rPr lang="en-US" sz="1300" dirty="0">
                <a:latin typeface="Calibri"/>
                <a:ea typeface="Calibri"/>
                <a:cs typeface="Calibri"/>
                <a:sym typeface="Calibri"/>
              </a:rPr>
              <a:t>When the transfer resistance is multiplied by the geometric factor for the specific array used, </a:t>
            </a:r>
            <a:r>
              <a:rPr lang="en-US" sz="1300" b="1" dirty="0">
                <a:latin typeface="Calibri"/>
                <a:ea typeface="Calibri"/>
                <a:cs typeface="Calibri"/>
                <a:sym typeface="Calibri"/>
              </a:rPr>
              <a:t>the apparent resistivity </a:t>
            </a:r>
            <a:r>
              <a:rPr lang="en-US" sz="1300" dirty="0">
                <a:latin typeface="Calibri"/>
                <a:ea typeface="Calibri"/>
                <a:cs typeface="Calibri"/>
                <a:sym typeface="Calibri"/>
              </a:rPr>
              <a:t>is calculated. </a:t>
            </a:r>
            <a:endParaRPr sz="1300" dirty="0"/>
          </a:p>
          <a:p>
            <a:pPr marL="285750" marR="0" lvl="0" indent="-254000" algn="l" rtl="0">
              <a:lnSpc>
                <a:spcPct val="107000"/>
              </a:lnSpc>
              <a:spcBef>
                <a:spcPts val="800"/>
              </a:spcBef>
              <a:spcAft>
                <a:spcPts val="0"/>
              </a:spcAft>
              <a:buClr>
                <a:schemeClr val="dk1"/>
              </a:buClr>
              <a:buSzPts val="1300"/>
              <a:buFont typeface="Arial"/>
              <a:buChar char="•"/>
            </a:pPr>
            <a:r>
              <a:rPr lang="en-US" sz="1300" dirty="0">
                <a:latin typeface="Calibri"/>
                <a:ea typeface="Calibri"/>
                <a:cs typeface="Calibri"/>
                <a:sym typeface="Calibri"/>
              </a:rPr>
              <a:t>This is generally a complex function of the unknown true resistivity structure of the subsurface. </a:t>
            </a:r>
            <a:endParaRPr sz="1300" dirty="0"/>
          </a:p>
          <a:p>
            <a:pPr marL="285750" marR="0" lvl="0" indent="-254000" algn="l" rtl="0">
              <a:lnSpc>
                <a:spcPct val="107000"/>
              </a:lnSpc>
              <a:spcBef>
                <a:spcPts val="800"/>
              </a:spcBef>
              <a:spcAft>
                <a:spcPts val="0"/>
              </a:spcAft>
              <a:buClr>
                <a:schemeClr val="dk1"/>
              </a:buClr>
              <a:buSzPts val="1300"/>
              <a:buFont typeface="Arial"/>
              <a:buChar char="•"/>
            </a:pPr>
            <a:r>
              <a:rPr lang="en-US" sz="1300" dirty="0">
                <a:latin typeface="Calibri"/>
                <a:ea typeface="Calibri"/>
                <a:cs typeface="Calibri"/>
                <a:sym typeface="Calibri"/>
              </a:rPr>
              <a:t>The value of the apparent resistivity will depend on the sensitivity of the array being use</a:t>
            </a:r>
            <a:endParaRPr dirty="0"/>
          </a:p>
        </p:txBody>
      </p:sp>
      <p:sp>
        <p:nvSpPr>
          <p:cNvPr id="215" name="Google Shape;21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800"/>
              </a:spcBef>
              <a:spcAft>
                <a:spcPts val="0"/>
              </a:spcAft>
              <a:buClr>
                <a:schemeClr val="dk1"/>
              </a:buClr>
              <a:buSzPts val="600"/>
              <a:buFont typeface="Calibri"/>
              <a:buNone/>
            </a:pPr>
            <a:endParaRPr sz="600" dirty="0"/>
          </a:p>
          <a:p>
            <a:pPr marL="285750" marR="0" lvl="0" indent="-285750" algn="l" rtl="0">
              <a:lnSpc>
                <a:spcPct val="107000"/>
              </a:lnSpc>
              <a:spcBef>
                <a:spcPts val="800"/>
              </a:spcBef>
              <a:spcAft>
                <a:spcPts val="0"/>
              </a:spcAft>
              <a:buClr>
                <a:schemeClr val="dk1"/>
              </a:buClr>
              <a:buSzPts val="1800"/>
              <a:buFont typeface="Arial"/>
              <a:buChar char="•"/>
            </a:pPr>
            <a:r>
              <a:rPr lang="en-US" sz="1800" dirty="0">
                <a:latin typeface="Calibri"/>
                <a:ea typeface="Calibri"/>
                <a:cs typeface="Calibri"/>
                <a:sym typeface="Calibri"/>
              </a:rPr>
              <a:t>The geometric factor of the array is given by this </a:t>
            </a:r>
            <a:r>
              <a:rPr lang="en-US" sz="1800" dirty="0"/>
              <a:t>equation</a:t>
            </a:r>
            <a:r>
              <a:rPr lang="en-US" sz="1800" dirty="0">
                <a:latin typeface="Calibri"/>
                <a:ea typeface="Calibri"/>
                <a:cs typeface="Calibri"/>
                <a:sym typeface="Calibri"/>
              </a:rPr>
              <a:t>, </a:t>
            </a:r>
            <a:endParaRPr sz="1800" dirty="0">
              <a:latin typeface="Calibri"/>
              <a:ea typeface="Calibri"/>
              <a:cs typeface="Calibri"/>
              <a:sym typeface="Calibri"/>
            </a:endParaRPr>
          </a:p>
          <a:p>
            <a:pPr marL="285750" marR="0" lvl="0" indent="-285750" algn="l" rtl="0">
              <a:lnSpc>
                <a:spcPct val="107000"/>
              </a:lnSpc>
              <a:spcBef>
                <a:spcPts val="800"/>
              </a:spcBef>
              <a:spcAft>
                <a:spcPts val="0"/>
              </a:spcAft>
              <a:buClr>
                <a:schemeClr val="dk1"/>
              </a:buClr>
              <a:buSzPts val="1800"/>
              <a:buFont typeface="Arial"/>
              <a:buChar char="•"/>
            </a:pPr>
            <a:r>
              <a:rPr lang="en-US" sz="1800" dirty="0">
                <a:latin typeface="Calibri"/>
                <a:ea typeface="Calibri"/>
                <a:cs typeface="Calibri"/>
                <a:sym typeface="Calibri"/>
              </a:rPr>
              <a:t>The geometric factor is used to calculate the apparent resistivity based from the measured transfer resistance.  </a:t>
            </a:r>
            <a:endParaRPr sz="1800" dirty="0">
              <a:latin typeface="Calibri"/>
              <a:ea typeface="Calibri"/>
              <a:cs typeface="Calibri"/>
              <a:sym typeface="Calibri"/>
            </a:endParaRPr>
          </a:p>
          <a:p>
            <a:pPr marL="0" lvl="0" indent="-114300" algn="l" rtl="0">
              <a:lnSpc>
                <a:spcPct val="107000"/>
              </a:lnSpc>
              <a:spcBef>
                <a:spcPts val="800"/>
              </a:spcBef>
              <a:spcAft>
                <a:spcPts val="0"/>
              </a:spcAft>
              <a:buClr>
                <a:schemeClr val="dk1"/>
              </a:buClr>
              <a:buSzPts val="1800"/>
              <a:buFont typeface="Calibri"/>
              <a:buChar char="•"/>
            </a:pPr>
            <a:r>
              <a:rPr lang="en-US" sz="1800" dirty="0">
                <a:latin typeface="Calibri"/>
                <a:ea typeface="Calibri"/>
                <a:cs typeface="Calibri"/>
                <a:sym typeface="Calibri"/>
              </a:rPr>
              <a:t>but you just need to know it’s a function of the distance between the electrodes and the instrument will calculate it for you.</a:t>
            </a:r>
            <a:endParaRPr dirty="0"/>
          </a:p>
          <a:p>
            <a:pPr marL="0" lvl="0" indent="-114300" algn="l" rtl="0">
              <a:lnSpc>
                <a:spcPct val="107000"/>
              </a:lnSpc>
              <a:spcBef>
                <a:spcPts val="800"/>
              </a:spcBef>
              <a:spcAft>
                <a:spcPts val="0"/>
              </a:spcAft>
              <a:buClr>
                <a:schemeClr val="dk1"/>
              </a:buClr>
              <a:buSzPts val="1800"/>
              <a:buFont typeface="Calibri"/>
              <a:buChar char="•"/>
            </a:pPr>
            <a:r>
              <a:rPr lang="en-US" sz="1800" dirty="0">
                <a:latin typeface="Calibri"/>
                <a:ea typeface="Calibri"/>
                <a:cs typeface="Calibri"/>
                <a:sym typeface="Calibri"/>
              </a:rPr>
              <a:t>Apparent resistivity is NOT the true resistivity of the subsurface. Apparent res does not account for the geometry of the subsurface 🡪 inversion takes care of this, more later</a:t>
            </a:r>
            <a:endParaRPr sz="1800" dirty="0">
              <a:latin typeface="Calibri"/>
              <a:ea typeface="Calibri"/>
              <a:cs typeface="Calibri"/>
              <a:sym typeface="Calibri"/>
            </a:endParaRPr>
          </a:p>
          <a:p>
            <a:pPr marL="0" marR="0" lvl="0" indent="0" algn="l" rtl="0">
              <a:lnSpc>
                <a:spcPct val="107000"/>
              </a:lnSpc>
              <a:spcBef>
                <a:spcPts val="800"/>
              </a:spcBef>
              <a:spcAft>
                <a:spcPts val="0"/>
              </a:spcAft>
              <a:buClr>
                <a:schemeClr val="dk1"/>
              </a:buClr>
              <a:buSzPts val="1200"/>
              <a:buFont typeface="Calibri"/>
              <a:buNone/>
            </a:pPr>
            <a:endParaRPr dirty="0"/>
          </a:p>
        </p:txBody>
      </p:sp>
      <p:sp>
        <p:nvSpPr>
          <p:cNvPr id="235" name="Google Shape;235;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700" b="1" dirty="0"/>
              <a:t>There are different sensitivities w different arrays </a:t>
            </a:r>
            <a:endParaRPr sz="1000" dirty="0"/>
          </a:p>
          <a:p>
            <a:pPr marL="171450" lvl="0" indent="-171450" algn="l" rtl="0">
              <a:lnSpc>
                <a:spcPct val="100000"/>
              </a:lnSpc>
              <a:spcBef>
                <a:spcPts val="0"/>
              </a:spcBef>
              <a:spcAft>
                <a:spcPts val="0"/>
              </a:spcAft>
              <a:buClr>
                <a:schemeClr val="dk1"/>
              </a:buClr>
              <a:buSzPts val="1300"/>
              <a:buFont typeface="Arial"/>
              <a:buChar char="•"/>
            </a:pPr>
            <a:r>
              <a:rPr lang="en-US" sz="1300" dirty="0"/>
              <a:t>Advantages and disadvantages for each array DOI Wenner 15-25% LL, Schlumberger 20-30%LL, Dip-Dip 10-20%LL and gradient 20-35%</a:t>
            </a:r>
            <a:endParaRPr sz="1300" dirty="0"/>
          </a:p>
          <a:p>
            <a:pPr marL="171450" lvl="0" indent="-171450" algn="l" rtl="0">
              <a:lnSpc>
                <a:spcPct val="100000"/>
              </a:lnSpc>
              <a:spcBef>
                <a:spcPts val="0"/>
              </a:spcBef>
              <a:spcAft>
                <a:spcPts val="0"/>
              </a:spcAft>
              <a:buClr>
                <a:schemeClr val="dk1"/>
              </a:buClr>
              <a:buSzPts val="1300"/>
              <a:buFont typeface="Arial"/>
              <a:buChar char="•"/>
            </a:pPr>
            <a:r>
              <a:rPr lang="en-US" sz="1300" dirty="0"/>
              <a:t>Explain S/N and Speed </a:t>
            </a:r>
            <a:endParaRPr sz="1300" dirty="0"/>
          </a:p>
          <a:p>
            <a:pPr marL="171450" lvl="0" indent="-171450" algn="l" rtl="0">
              <a:lnSpc>
                <a:spcPct val="100000"/>
              </a:lnSpc>
              <a:spcBef>
                <a:spcPts val="0"/>
              </a:spcBef>
              <a:spcAft>
                <a:spcPts val="0"/>
              </a:spcAft>
              <a:buClr>
                <a:schemeClr val="dk1"/>
              </a:buClr>
              <a:buSzPts val="1300"/>
              <a:buFont typeface="Arial"/>
              <a:buChar char="•"/>
            </a:pPr>
            <a:r>
              <a:rPr lang="en-US" sz="1300" dirty="0"/>
              <a:t>Speed factors:</a:t>
            </a:r>
            <a:endParaRPr sz="1300" dirty="0"/>
          </a:p>
          <a:p>
            <a:pPr marL="628650" lvl="1" indent="-177800" algn="l" rtl="0">
              <a:lnSpc>
                <a:spcPct val="100000"/>
              </a:lnSpc>
              <a:spcBef>
                <a:spcPts val="0"/>
              </a:spcBef>
              <a:spcAft>
                <a:spcPts val="0"/>
              </a:spcAft>
              <a:buClr>
                <a:schemeClr val="dk1"/>
              </a:buClr>
              <a:buSzPts val="1300"/>
              <a:buFont typeface="Arial"/>
              <a:buChar char="•"/>
            </a:pPr>
            <a:r>
              <a:rPr lang="en-US" sz="1300" dirty="0"/>
              <a:t>Array only dip-dip, pol-dip and gradient can take advantage of 8 channel (simultaneous measurements)</a:t>
            </a:r>
            <a:endParaRPr sz="1300" dirty="0"/>
          </a:p>
          <a:p>
            <a:pPr marL="628650" lvl="1" indent="-177800" algn="l" rtl="0">
              <a:lnSpc>
                <a:spcPct val="100000"/>
              </a:lnSpc>
              <a:spcBef>
                <a:spcPts val="0"/>
              </a:spcBef>
              <a:spcAft>
                <a:spcPts val="0"/>
              </a:spcAft>
              <a:buClr>
                <a:schemeClr val="dk1"/>
              </a:buClr>
              <a:buSzPts val="1300"/>
              <a:buFont typeface="Arial"/>
              <a:buChar char="•"/>
            </a:pPr>
            <a:r>
              <a:rPr lang="en-US" sz="1300" dirty="0"/>
              <a:t>Injection time</a:t>
            </a:r>
            <a:endParaRPr sz="1300" dirty="0"/>
          </a:p>
          <a:p>
            <a:pPr marL="628650" lvl="1" indent="-177800" algn="l" rtl="0">
              <a:lnSpc>
                <a:spcPct val="100000"/>
              </a:lnSpc>
              <a:spcBef>
                <a:spcPts val="0"/>
              </a:spcBef>
              <a:spcAft>
                <a:spcPts val="0"/>
              </a:spcAft>
              <a:buClr>
                <a:schemeClr val="dk1"/>
              </a:buClr>
              <a:buSzPts val="1300"/>
              <a:buFont typeface="Arial"/>
              <a:buChar char="•"/>
            </a:pPr>
            <a:r>
              <a:rPr lang="en-US" sz="1300" dirty="0"/>
              <a:t># of measurements</a:t>
            </a:r>
            <a:endParaRPr sz="1300" dirty="0"/>
          </a:p>
          <a:p>
            <a:pPr marL="628650" lvl="1" indent="-177800" algn="l" rtl="0">
              <a:lnSpc>
                <a:spcPct val="100000"/>
              </a:lnSpc>
              <a:spcBef>
                <a:spcPts val="0"/>
              </a:spcBef>
              <a:spcAft>
                <a:spcPts val="0"/>
              </a:spcAft>
              <a:buClr>
                <a:schemeClr val="dk1"/>
              </a:buClr>
              <a:buSzPts val="1300"/>
              <a:buFont typeface="Arial"/>
              <a:buChar char="•"/>
            </a:pPr>
            <a:r>
              <a:rPr lang="en-US" sz="1300" dirty="0"/>
              <a:t>Stacking #</a:t>
            </a:r>
            <a:endParaRPr sz="1300" dirty="0"/>
          </a:p>
          <a:p>
            <a:pPr marL="628650" lvl="1" indent="-177800" algn="l" rtl="0">
              <a:lnSpc>
                <a:spcPct val="100000"/>
              </a:lnSpc>
              <a:spcBef>
                <a:spcPts val="0"/>
              </a:spcBef>
              <a:spcAft>
                <a:spcPts val="0"/>
              </a:spcAft>
              <a:buClr>
                <a:schemeClr val="dk1"/>
              </a:buClr>
              <a:buSzPts val="1300"/>
              <a:buFont typeface="Arial"/>
              <a:buChar char="•"/>
            </a:pPr>
            <a:r>
              <a:rPr lang="en-US" sz="1300" dirty="0"/>
              <a:t>Contact res (does it have to keep trying?)</a:t>
            </a:r>
            <a:endParaRPr sz="1300" dirty="0"/>
          </a:p>
          <a:p>
            <a:pPr marL="628650" lvl="1" indent="-177800" algn="l" rtl="0">
              <a:lnSpc>
                <a:spcPct val="100000"/>
              </a:lnSpc>
              <a:spcBef>
                <a:spcPts val="0"/>
              </a:spcBef>
              <a:spcAft>
                <a:spcPts val="0"/>
              </a:spcAft>
              <a:buClr>
                <a:schemeClr val="dk1"/>
              </a:buClr>
              <a:buSzPts val="1300"/>
              <a:buFont typeface="Arial"/>
              <a:buChar char="•"/>
            </a:pPr>
            <a:r>
              <a:rPr lang="en-US" sz="1300" dirty="0"/>
              <a:t>Reciprocals</a:t>
            </a:r>
            <a:endParaRPr sz="1300" dirty="0"/>
          </a:p>
          <a:p>
            <a:pPr marL="0" lvl="0" indent="-82550" algn="l" rtl="0">
              <a:lnSpc>
                <a:spcPct val="100000"/>
              </a:lnSpc>
              <a:spcBef>
                <a:spcPts val="0"/>
              </a:spcBef>
              <a:spcAft>
                <a:spcPts val="0"/>
              </a:spcAft>
              <a:buSzPts val="1300"/>
              <a:buChar char="•"/>
            </a:pPr>
            <a:r>
              <a:rPr lang="en-US" sz="1300" dirty="0"/>
              <a:t>Dipole-dipole can take X measurements at once but Wenner and Schlumberger are 1 measurement at a time</a:t>
            </a:r>
            <a:endParaRPr sz="1300" dirty="0"/>
          </a:p>
          <a:p>
            <a:pPr marL="171450" marR="0" lvl="0" indent="-95250" algn="l" rtl="0">
              <a:lnSpc>
                <a:spcPct val="100000"/>
              </a:lnSpc>
              <a:spcBef>
                <a:spcPts val="0"/>
              </a:spcBef>
              <a:spcAft>
                <a:spcPts val="0"/>
              </a:spcAft>
              <a:buClr>
                <a:schemeClr val="dk1"/>
              </a:buClr>
              <a:buSzPts val="1200"/>
              <a:buFont typeface="Arial"/>
              <a:buNone/>
            </a:pPr>
            <a:endParaRPr sz="1200" dirty="0"/>
          </a:p>
          <a:p>
            <a:pPr marL="171450" marR="0" lvl="0" indent="-171450" algn="l" rtl="0">
              <a:lnSpc>
                <a:spcPct val="100000"/>
              </a:lnSpc>
              <a:spcBef>
                <a:spcPts val="0"/>
              </a:spcBef>
              <a:spcAft>
                <a:spcPts val="0"/>
              </a:spcAft>
              <a:buClr>
                <a:schemeClr val="dk1"/>
              </a:buClr>
              <a:buSzPts val="2000"/>
              <a:buFont typeface="Arial"/>
              <a:buChar char="•"/>
            </a:pPr>
            <a:r>
              <a:rPr lang="en-US" sz="2000" b="1" dirty="0"/>
              <a:t> S</a:t>
            </a:r>
            <a:r>
              <a:rPr lang="en-US" sz="1800" b="1" dirty="0"/>
              <a:t>ome are better w lateral and others are better w vertical</a:t>
            </a:r>
            <a:endParaRPr sz="1000" dirty="0"/>
          </a:p>
        </p:txBody>
      </p:sp>
      <p:sp>
        <p:nvSpPr>
          <p:cNvPr id="259" name="Google Shape;25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dirty="0"/>
              <a:t>We typically collect 2D or 3D surveys</a:t>
            </a:r>
            <a:endParaRPr dirty="0"/>
          </a:p>
          <a:p>
            <a:pPr marL="628650" lvl="1" indent="-171450" algn="l" rtl="0">
              <a:lnSpc>
                <a:spcPct val="100000"/>
              </a:lnSpc>
              <a:spcBef>
                <a:spcPts val="0"/>
              </a:spcBef>
              <a:spcAft>
                <a:spcPts val="0"/>
              </a:spcAft>
              <a:buClr>
                <a:schemeClr val="dk1"/>
              </a:buClr>
              <a:buSzPts val="1200"/>
              <a:buFont typeface="Arial"/>
              <a:buChar char="•"/>
            </a:pPr>
            <a:r>
              <a:rPr lang="en-US" dirty="0"/>
              <a:t>2D is a single line</a:t>
            </a:r>
            <a:endParaRPr dirty="0"/>
          </a:p>
          <a:p>
            <a:pPr marL="628650" lvl="1" indent="-171450" algn="l" rtl="0">
              <a:lnSpc>
                <a:spcPct val="100000"/>
              </a:lnSpc>
              <a:spcBef>
                <a:spcPts val="0"/>
              </a:spcBef>
              <a:spcAft>
                <a:spcPts val="0"/>
              </a:spcAft>
              <a:buClr>
                <a:schemeClr val="dk1"/>
              </a:buClr>
              <a:buSzPts val="1200"/>
              <a:buFont typeface="Arial"/>
              <a:buChar char="•"/>
            </a:pPr>
            <a:r>
              <a:rPr lang="en-US" dirty="0"/>
              <a:t>3D is imaged on slide</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You can have 10s to 100s of electrodes spaced at custom increments</a:t>
            </a:r>
            <a:endParaRPr dirty="0"/>
          </a:p>
          <a:p>
            <a:pPr marL="628650" lvl="1" indent="-171450" algn="l" rtl="0">
              <a:lnSpc>
                <a:spcPct val="100000"/>
              </a:lnSpc>
              <a:spcBef>
                <a:spcPts val="0"/>
              </a:spcBef>
              <a:spcAft>
                <a:spcPts val="0"/>
              </a:spcAft>
              <a:buClr>
                <a:schemeClr val="dk1"/>
              </a:buClr>
              <a:buSzPts val="1200"/>
              <a:buFont typeface="Arial"/>
              <a:buChar char="•"/>
            </a:pPr>
            <a:r>
              <a:rPr lang="en-US" dirty="0"/>
              <a:t>For teaching and a pretty standard survey would be would be 28-56 electrodes spaced 1-2m</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The depth of investigation depends on the subsurface, but we typically expect the depth to be 10-20% of the survey line</a:t>
            </a:r>
          </a:p>
          <a:p>
            <a:pPr marL="171450" lvl="0" indent="-171450" algn="l" rtl="0">
              <a:lnSpc>
                <a:spcPct val="100000"/>
              </a:lnSpc>
              <a:spcBef>
                <a:spcPts val="0"/>
              </a:spcBef>
              <a:spcAft>
                <a:spcPts val="0"/>
              </a:spcAft>
              <a:buClr>
                <a:schemeClr val="dk1"/>
              </a:buClr>
              <a:buSzPts val="1200"/>
              <a:buFont typeface="Arial"/>
              <a:buChar char="•"/>
            </a:pPr>
            <a:r>
              <a:rPr lang="en-US" dirty="0"/>
              <a:t>Depth is approximate</a:t>
            </a:r>
          </a:p>
        </p:txBody>
      </p:sp>
      <p:sp>
        <p:nvSpPr>
          <p:cNvPr id="199" name="Google Shape;19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400"/>
              <a:buFont typeface="Arial"/>
              <a:buChar char="•"/>
            </a:pPr>
            <a:r>
              <a:rPr lang="en-US" sz="1400" dirty="0"/>
              <a:t>Resistivity of geomaterials can be complex with a lot of overlap and dependence on saturation</a:t>
            </a:r>
            <a:endParaRPr dirty="0"/>
          </a:p>
          <a:p>
            <a:pPr marL="171450" marR="0" lvl="0" indent="-171450" algn="l" rtl="0">
              <a:lnSpc>
                <a:spcPct val="100000"/>
              </a:lnSpc>
              <a:spcBef>
                <a:spcPts val="0"/>
              </a:spcBef>
              <a:spcAft>
                <a:spcPts val="0"/>
              </a:spcAft>
              <a:buClr>
                <a:schemeClr val="dk1"/>
              </a:buClr>
              <a:buSzPts val="1400"/>
              <a:buFont typeface="Arial"/>
              <a:buChar char="•"/>
            </a:pPr>
            <a:r>
              <a:rPr lang="en-US" sz="1400" dirty="0"/>
              <a:t>Highlight ground water and sea water</a:t>
            </a:r>
            <a:endParaRPr dirty="0"/>
          </a:p>
          <a:p>
            <a:pPr marL="171450" marR="0" lvl="0" indent="-171450" algn="l" rtl="0">
              <a:lnSpc>
                <a:spcPct val="100000"/>
              </a:lnSpc>
              <a:spcBef>
                <a:spcPts val="0"/>
              </a:spcBef>
              <a:spcAft>
                <a:spcPts val="0"/>
              </a:spcAft>
              <a:buClr>
                <a:schemeClr val="dk1"/>
              </a:buClr>
              <a:buSzPts val="1400"/>
              <a:buFont typeface="Arial"/>
              <a:buChar char="•"/>
            </a:pPr>
            <a:r>
              <a:rPr lang="en-US" sz="1400" dirty="0"/>
              <a:t>Also the subsurface is typically composed of multiple materials with overlapping resistivities so it’s important to know about the geology of your field site</a:t>
            </a:r>
            <a:endParaRPr dirty="0"/>
          </a:p>
          <a:p>
            <a:pPr marL="171450" marR="0" lvl="0" indent="-82550" algn="l" rtl="0">
              <a:lnSpc>
                <a:spcPct val="100000"/>
              </a:lnSpc>
              <a:spcBef>
                <a:spcPts val="0"/>
              </a:spcBef>
              <a:spcAft>
                <a:spcPts val="0"/>
              </a:spcAft>
              <a:buClr>
                <a:schemeClr val="dk1"/>
              </a:buClr>
              <a:buSzPts val="1400"/>
              <a:buFont typeface="Arial"/>
              <a:buNone/>
            </a:pPr>
            <a:endParaRPr sz="1400" dirty="0"/>
          </a:p>
          <a:p>
            <a:pPr marL="171450" marR="0" lvl="0" indent="-171450" algn="l" rtl="0">
              <a:lnSpc>
                <a:spcPct val="100000"/>
              </a:lnSpc>
              <a:spcBef>
                <a:spcPts val="0"/>
              </a:spcBef>
              <a:spcAft>
                <a:spcPts val="0"/>
              </a:spcAft>
              <a:buClr>
                <a:schemeClr val="dk1"/>
              </a:buClr>
              <a:buSzPts val="1400"/>
              <a:buFont typeface="Arial"/>
              <a:buChar char="•"/>
            </a:pPr>
            <a:r>
              <a:rPr lang="en-US" sz="1400" dirty="0"/>
              <a:t>Image: https://</a:t>
            </a:r>
            <a:r>
              <a:rPr lang="en-US" sz="1400" dirty="0" err="1"/>
              <a:t>em.geosci.xyz</a:t>
            </a:r>
            <a:r>
              <a:rPr lang="en-US" sz="1400" dirty="0"/>
              <a:t>/content/</a:t>
            </a:r>
            <a:r>
              <a:rPr lang="en-US" sz="1400" dirty="0" err="1"/>
              <a:t>physical_properties</a:t>
            </a:r>
            <a:r>
              <a:rPr lang="en-US" sz="1400" dirty="0"/>
              <a:t>/</a:t>
            </a:r>
            <a:r>
              <a:rPr lang="en-US" sz="1400" dirty="0" err="1"/>
              <a:t>electrical_conductivity</a:t>
            </a:r>
            <a:r>
              <a:rPr lang="en-US" sz="1400" dirty="0"/>
              <a:t>/</a:t>
            </a:r>
            <a:r>
              <a:rPr lang="en-US" sz="1400" dirty="0" err="1"/>
              <a:t>electrical_conductivity_values.html</a:t>
            </a:r>
            <a:endParaRPr sz="1400" dirty="0"/>
          </a:p>
        </p:txBody>
      </p:sp>
      <p:sp>
        <p:nvSpPr>
          <p:cNvPr id="272" name="Google Shape;27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dirty="0"/>
              <a:t>Various processes that </a:t>
            </a:r>
            <a:r>
              <a:rPr lang="en-US" dirty="0"/>
              <a:t>affect</a:t>
            </a:r>
            <a:r>
              <a:rPr lang="en-US" sz="1200" dirty="0"/>
              <a:t> conductivity and resistivity of geomaterials</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t>There is a lot of overlap between these processes</a:t>
            </a:r>
            <a:endParaRPr dirty="0"/>
          </a:p>
          <a:p>
            <a:pPr marL="628650" marR="0" lvl="1" indent="-171450" algn="l" rtl="0">
              <a:lnSpc>
                <a:spcPct val="100000"/>
              </a:lnSpc>
              <a:spcBef>
                <a:spcPts val="0"/>
              </a:spcBef>
              <a:spcAft>
                <a:spcPts val="0"/>
              </a:spcAft>
              <a:buClr>
                <a:schemeClr val="dk1"/>
              </a:buClr>
              <a:buSzPts val="1200"/>
              <a:buFont typeface="Arial"/>
              <a:buChar char="•"/>
            </a:pPr>
            <a:r>
              <a:rPr lang="en-US" sz="1200" dirty="0"/>
              <a:t>Ex: Increased weathering typically leads to increased porosity, connectedness/connectivity, and decreasing tortuosity, and decreasing formation factor</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t>Top image: less vs more tortuous/connected</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t>Bottom image: less saturation leads to less connectivity and more tortuosity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t>(New slide: best added to Unit 2 Introduction to resistivity in soils and rocks as supplemental slides)</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Glover, P. W. J. (2015). Geophysical Properties of the Near Surface Earth: Electrical Properties. </a:t>
            </a:r>
            <a:endParaRPr dirty="0"/>
          </a:p>
          <a:p>
            <a:pPr marL="171450" marR="0" lvl="0" indent="-9525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Clr>
                <a:schemeClr val="dk1"/>
              </a:buClr>
              <a:buSzPts val="1400"/>
              <a:buFont typeface="Calibri"/>
              <a:buNone/>
            </a:pPr>
            <a:endParaRPr sz="1400" dirty="0"/>
          </a:p>
        </p:txBody>
      </p:sp>
      <p:sp>
        <p:nvSpPr>
          <p:cNvPr id="279" name="Google Shape;27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90" name="Google Shape;9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6db93047c5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g36db93047c5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9" name="Google Shape;289;g36db93047c5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Array: Dipole-dipole because of lateral resolution</a:t>
            </a:r>
            <a:endParaRPr dirty="0"/>
          </a:p>
          <a:p>
            <a:pPr marL="0" lvl="0" indent="0" algn="l" rtl="0">
              <a:lnSpc>
                <a:spcPct val="100000"/>
              </a:lnSpc>
              <a:spcBef>
                <a:spcPts val="0"/>
              </a:spcBef>
              <a:spcAft>
                <a:spcPts val="0"/>
              </a:spcAft>
              <a:buClr>
                <a:schemeClr val="dk1"/>
              </a:buClr>
              <a:buSzPts val="1100"/>
              <a:buFont typeface="Arial"/>
              <a:buNone/>
            </a:pPr>
            <a:r>
              <a:rPr lang="en-US" dirty="0"/>
              <a:t>Line length: 50-100m</a:t>
            </a:r>
            <a:endParaRPr dirty="0"/>
          </a:p>
          <a:p>
            <a:pPr marL="0" lvl="0" indent="0" algn="l" rtl="0">
              <a:lnSpc>
                <a:spcPct val="100000"/>
              </a:lnSpc>
              <a:spcBef>
                <a:spcPts val="0"/>
              </a:spcBef>
              <a:spcAft>
                <a:spcPts val="0"/>
              </a:spcAft>
              <a:buSzPts val="1400"/>
              <a:buNone/>
            </a:pPr>
            <a:r>
              <a:rPr lang="en-US" dirty="0"/>
              <a:t>Electrode separation: No more than 20m</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Clr>
                <a:schemeClr val="dk1"/>
              </a:buClr>
              <a:buSzPts val="1400"/>
              <a:buFont typeface="Arial"/>
              <a:buNone/>
            </a:pPr>
            <a:r>
              <a:rPr lang="en-US" dirty="0"/>
              <a:t>I think it would be helpful to add something about survey design – Image-able depth from given line length</a:t>
            </a: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r>
              <a:rPr lang="en-US" dirty="0"/>
              <a:t>– Resolvable features with different electrode spacing</a:t>
            </a: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r>
              <a:rPr lang="en-US" dirty="0"/>
              <a:t>Then perhaps you could pose a question or two related to survey design decisions OR changes that you might see given a certain subsurface change (ex. clay-filled cracks vs air-filled)</a:t>
            </a: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295" name="Google Shape;29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Array: Dipole-dipole because of lateral resolution</a:t>
            </a:r>
            <a:endParaRPr dirty="0"/>
          </a:p>
          <a:p>
            <a:pPr marL="0" lvl="0" indent="0" algn="l" rtl="0">
              <a:lnSpc>
                <a:spcPct val="100000"/>
              </a:lnSpc>
              <a:spcBef>
                <a:spcPts val="0"/>
              </a:spcBef>
              <a:spcAft>
                <a:spcPts val="0"/>
              </a:spcAft>
              <a:buClr>
                <a:schemeClr val="dk1"/>
              </a:buClr>
              <a:buSzPts val="1100"/>
              <a:buFont typeface="Arial"/>
              <a:buNone/>
            </a:pPr>
            <a:r>
              <a:rPr lang="en-US" dirty="0"/>
              <a:t>Line length: 50-100m</a:t>
            </a:r>
            <a:endParaRPr dirty="0"/>
          </a:p>
          <a:p>
            <a:pPr marL="0" lvl="0" indent="0" algn="l" rtl="0">
              <a:lnSpc>
                <a:spcPct val="100000"/>
              </a:lnSpc>
              <a:spcBef>
                <a:spcPts val="0"/>
              </a:spcBef>
              <a:spcAft>
                <a:spcPts val="0"/>
              </a:spcAft>
              <a:buSzPts val="1400"/>
              <a:buNone/>
            </a:pPr>
            <a:r>
              <a:rPr lang="en-US" dirty="0"/>
              <a:t>Electrode separation: No more than 20m</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Clr>
                <a:schemeClr val="dk1"/>
              </a:buClr>
              <a:buSzPts val="1400"/>
              <a:buFont typeface="Arial"/>
              <a:buNone/>
            </a:pPr>
            <a:r>
              <a:rPr lang="en-US" dirty="0"/>
              <a:t>I think it would be helpful to add something about survey design – Image-able depth from given line length</a:t>
            </a: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r>
              <a:rPr lang="en-US" dirty="0"/>
              <a:t>– Resolvable features with different electrode spacing</a:t>
            </a: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r>
              <a:rPr lang="en-US" dirty="0"/>
              <a:t>Then perhaps you could pose a question or two related to survey design decisions OR changes that you might see given a certain subsurface change (ex. clay-filled cracks vs air-filled)</a:t>
            </a: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302" name="Google Shape;302;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Array: Dipole-dipole because of lateral resolution</a:t>
            </a:r>
            <a:endParaRPr dirty="0"/>
          </a:p>
          <a:p>
            <a:pPr marL="0" lvl="0" indent="0" algn="l" rtl="0">
              <a:lnSpc>
                <a:spcPct val="100000"/>
              </a:lnSpc>
              <a:spcBef>
                <a:spcPts val="0"/>
              </a:spcBef>
              <a:spcAft>
                <a:spcPts val="0"/>
              </a:spcAft>
              <a:buClr>
                <a:schemeClr val="dk1"/>
              </a:buClr>
              <a:buSzPts val="1100"/>
              <a:buFont typeface="Arial"/>
              <a:buNone/>
            </a:pPr>
            <a:r>
              <a:rPr lang="en-US" dirty="0"/>
              <a:t>Line length: 50-100m</a:t>
            </a:r>
            <a:endParaRPr dirty="0"/>
          </a:p>
          <a:p>
            <a:pPr marL="0" lvl="0" indent="0" algn="l" rtl="0">
              <a:lnSpc>
                <a:spcPct val="100000"/>
              </a:lnSpc>
              <a:spcBef>
                <a:spcPts val="0"/>
              </a:spcBef>
              <a:spcAft>
                <a:spcPts val="0"/>
              </a:spcAft>
              <a:buSzPts val="1400"/>
              <a:buNone/>
            </a:pPr>
            <a:r>
              <a:rPr lang="en-US" dirty="0"/>
              <a:t>Electrode separation: No more than 20m</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Clr>
                <a:schemeClr val="dk1"/>
              </a:buClr>
              <a:buSzPts val="1400"/>
              <a:buFont typeface="Arial"/>
              <a:buNone/>
            </a:pPr>
            <a:r>
              <a:rPr lang="en-US" dirty="0"/>
              <a:t>I think it would be helpful to add something about survey design – Image-able depth from given line length</a:t>
            </a: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r>
              <a:rPr lang="en-US" dirty="0"/>
              <a:t>– Resolvable features with different electrode spacing</a:t>
            </a: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r>
              <a:rPr lang="en-US" dirty="0"/>
              <a:t>Then perhaps you could pose a question or two related to survey design decisions OR changes that you might see given a certain subsurface change (ex. clay-filled cracks vs air-filled)</a:t>
            </a: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309" name="Google Shape;309;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Array: Dipole-dipole because of lateral resolution</a:t>
            </a:r>
            <a:endParaRPr dirty="0"/>
          </a:p>
          <a:p>
            <a:pPr marL="0" lvl="0" indent="0" algn="l" rtl="0">
              <a:lnSpc>
                <a:spcPct val="100000"/>
              </a:lnSpc>
              <a:spcBef>
                <a:spcPts val="0"/>
              </a:spcBef>
              <a:spcAft>
                <a:spcPts val="0"/>
              </a:spcAft>
              <a:buClr>
                <a:schemeClr val="dk1"/>
              </a:buClr>
              <a:buSzPts val="1100"/>
              <a:buFont typeface="Arial"/>
              <a:buNone/>
            </a:pPr>
            <a:r>
              <a:rPr lang="en-US" dirty="0"/>
              <a:t>Line length: 50-100m</a:t>
            </a:r>
            <a:endParaRPr dirty="0"/>
          </a:p>
          <a:p>
            <a:pPr marL="0" lvl="0" indent="0" algn="l" rtl="0">
              <a:lnSpc>
                <a:spcPct val="100000"/>
              </a:lnSpc>
              <a:spcBef>
                <a:spcPts val="0"/>
              </a:spcBef>
              <a:spcAft>
                <a:spcPts val="0"/>
              </a:spcAft>
              <a:buSzPts val="1400"/>
              <a:buNone/>
            </a:pPr>
            <a:r>
              <a:rPr lang="en-US" dirty="0"/>
              <a:t>Electrode separation: No more than 20m</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Clr>
                <a:schemeClr val="dk1"/>
              </a:buClr>
              <a:buSzPts val="1400"/>
              <a:buFont typeface="Arial"/>
              <a:buNone/>
            </a:pPr>
            <a:r>
              <a:rPr lang="en-US" dirty="0"/>
              <a:t>I think it would be helpful to add something about survey design – Image-able depth from given line length</a:t>
            </a: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r>
              <a:rPr lang="en-US" dirty="0"/>
              <a:t>– Resolvable features with different electrode spacing</a:t>
            </a: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r>
              <a:rPr lang="en-US" dirty="0"/>
              <a:t>Then perhaps you could pose a question or two related to survey design decisions OR changes that you might see given a certain subsurface change (ex. clay-filled cracks vs air-filled)</a:t>
            </a: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316" name="Google Shape;316;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Array: Dipole-dipole because of lateral resolution</a:t>
            </a:r>
            <a:endParaRPr dirty="0"/>
          </a:p>
          <a:p>
            <a:pPr marL="0" lvl="0" indent="0" algn="l" rtl="0">
              <a:lnSpc>
                <a:spcPct val="100000"/>
              </a:lnSpc>
              <a:spcBef>
                <a:spcPts val="0"/>
              </a:spcBef>
              <a:spcAft>
                <a:spcPts val="0"/>
              </a:spcAft>
              <a:buClr>
                <a:schemeClr val="dk1"/>
              </a:buClr>
              <a:buSzPts val="1100"/>
              <a:buFont typeface="Arial"/>
              <a:buNone/>
            </a:pPr>
            <a:r>
              <a:rPr lang="en-US" dirty="0"/>
              <a:t>Line length: 50-100m</a:t>
            </a:r>
            <a:endParaRPr dirty="0"/>
          </a:p>
          <a:p>
            <a:pPr marL="0" lvl="0" indent="0" algn="l" rtl="0">
              <a:lnSpc>
                <a:spcPct val="100000"/>
              </a:lnSpc>
              <a:spcBef>
                <a:spcPts val="0"/>
              </a:spcBef>
              <a:spcAft>
                <a:spcPts val="0"/>
              </a:spcAft>
              <a:buSzPts val="1400"/>
              <a:buNone/>
            </a:pPr>
            <a:r>
              <a:rPr lang="en-US" dirty="0"/>
              <a:t>Electrode separation: No more than 20m</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Clr>
                <a:schemeClr val="dk1"/>
              </a:buClr>
              <a:buSzPts val="1400"/>
              <a:buFont typeface="Arial"/>
              <a:buNone/>
            </a:pPr>
            <a:r>
              <a:rPr lang="en-US" dirty="0"/>
              <a:t>I think it would be helpful to add something about survey design – Image-able depth from given line length</a:t>
            </a: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r>
              <a:rPr lang="en-US" dirty="0"/>
              <a:t>– Resolvable features with different electrode spacing</a:t>
            </a: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r>
              <a:rPr lang="en-US" dirty="0"/>
              <a:t>Then perhaps you could pose a question or two related to survey design decisions OR changes that you might see given a certain subsurface change (ex. clay-filled cracks vs air-filled)</a:t>
            </a: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323" name="Google Shape;323;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Array: Dipole-dipole because of lateral resolution</a:t>
            </a:r>
            <a:endParaRPr dirty="0"/>
          </a:p>
          <a:p>
            <a:pPr marL="0" lvl="0" indent="0" algn="l" rtl="0">
              <a:lnSpc>
                <a:spcPct val="100000"/>
              </a:lnSpc>
              <a:spcBef>
                <a:spcPts val="0"/>
              </a:spcBef>
              <a:spcAft>
                <a:spcPts val="0"/>
              </a:spcAft>
              <a:buClr>
                <a:schemeClr val="dk1"/>
              </a:buClr>
              <a:buSzPts val="1100"/>
              <a:buFont typeface="Arial"/>
              <a:buNone/>
            </a:pPr>
            <a:r>
              <a:rPr lang="en-US" dirty="0"/>
              <a:t>Line length: 50-100m</a:t>
            </a:r>
            <a:endParaRPr dirty="0"/>
          </a:p>
          <a:p>
            <a:pPr marL="0" lvl="0" indent="0" algn="l" rtl="0">
              <a:lnSpc>
                <a:spcPct val="100000"/>
              </a:lnSpc>
              <a:spcBef>
                <a:spcPts val="0"/>
              </a:spcBef>
              <a:spcAft>
                <a:spcPts val="0"/>
              </a:spcAft>
              <a:buSzPts val="1400"/>
              <a:buNone/>
            </a:pPr>
            <a:r>
              <a:rPr lang="en-US" dirty="0"/>
              <a:t>Electrode separation: No more than 20m</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Clr>
                <a:schemeClr val="dk1"/>
              </a:buClr>
              <a:buSzPts val="1400"/>
              <a:buFont typeface="Arial"/>
              <a:buNone/>
            </a:pPr>
            <a:r>
              <a:rPr lang="en-US" dirty="0"/>
              <a:t>I think it would be helpful to add something about survey design – Image-able depth from given line length</a:t>
            </a: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r>
              <a:rPr lang="en-US" dirty="0"/>
              <a:t>– Resolvable features with different electrode spacing</a:t>
            </a: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r>
              <a:rPr lang="en-US" dirty="0"/>
              <a:t>Then perhaps you could pose a question or two related to survey design decisions OR changes that you might see given a certain subsurface change (ex. clay-filled cracks vs air-filled)</a:t>
            </a: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330" name="Google Shape;330;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37" name="Google Shape;33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dirty="0"/>
              <a:t>At the field site, a lot of work goes into setting up the survey</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First you set up a tape measure of your survey line</a:t>
            </a:r>
            <a:endParaRPr dirty="0"/>
          </a:p>
          <a:p>
            <a:pPr marL="628650" lvl="1" indent="-171450" algn="l" rtl="0">
              <a:lnSpc>
                <a:spcPct val="100000"/>
              </a:lnSpc>
              <a:spcBef>
                <a:spcPts val="0"/>
              </a:spcBef>
              <a:spcAft>
                <a:spcPts val="0"/>
              </a:spcAft>
              <a:buClr>
                <a:schemeClr val="dk1"/>
              </a:buClr>
              <a:buSzPts val="1200"/>
              <a:buFont typeface="Arial"/>
              <a:buChar char="•"/>
            </a:pPr>
            <a:r>
              <a:rPr lang="en-US" dirty="0"/>
              <a:t>You want this as straight as possible!!</a:t>
            </a:r>
            <a:endParaRPr dirty="0"/>
          </a:p>
          <a:p>
            <a:pPr marL="628650" lvl="1" indent="-171450" algn="l" rtl="0">
              <a:lnSpc>
                <a:spcPct val="100000"/>
              </a:lnSpc>
              <a:spcBef>
                <a:spcPts val="0"/>
              </a:spcBef>
              <a:spcAft>
                <a:spcPts val="0"/>
              </a:spcAft>
              <a:buClr>
                <a:schemeClr val="dk1"/>
              </a:buClr>
              <a:buSzPts val="1200"/>
              <a:buFont typeface="Arial"/>
              <a:buChar char="•"/>
            </a:pPr>
            <a:r>
              <a:rPr lang="en-US" dirty="0"/>
              <a:t>Hard to do for long lines</a:t>
            </a:r>
            <a:endParaRPr dirty="0"/>
          </a:p>
          <a:p>
            <a:pPr marL="628650" lvl="1" indent="-171450" algn="l" rtl="0">
              <a:lnSpc>
                <a:spcPct val="100000"/>
              </a:lnSpc>
              <a:spcBef>
                <a:spcPts val="0"/>
              </a:spcBef>
              <a:spcAft>
                <a:spcPts val="0"/>
              </a:spcAft>
              <a:buClr>
                <a:schemeClr val="dk1"/>
              </a:buClr>
              <a:buSzPts val="1200"/>
              <a:buFont typeface="Arial"/>
              <a:buChar char="•"/>
            </a:pPr>
            <a:r>
              <a:rPr lang="en-US" dirty="0"/>
              <a:t>Even harder with trees and such</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Hammer in electrodes at designated spots (remember electrode 1 is at 0m)</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Lay out the cable with the correct takeout at the correct electrodes and connect them</a:t>
            </a:r>
            <a:endParaRPr dirty="0"/>
          </a:p>
          <a:p>
            <a:pPr marL="171450" lvl="0" indent="-95250" algn="l" rtl="0">
              <a:lnSpc>
                <a:spcPct val="100000"/>
              </a:lnSpc>
              <a:spcBef>
                <a:spcPts val="0"/>
              </a:spcBef>
              <a:spcAft>
                <a:spcPts val="0"/>
              </a:spcAft>
              <a:buClr>
                <a:schemeClr val="dk1"/>
              </a:buClr>
              <a:buSzPts val="1200"/>
              <a:buFont typeface="Arial"/>
              <a:buNone/>
            </a:pPr>
            <a:endParaRPr dirty="0"/>
          </a:p>
          <a:p>
            <a:pPr marL="171450" lvl="0" indent="-95250" algn="l" rtl="0">
              <a:lnSpc>
                <a:spcPct val="100000"/>
              </a:lnSpc>
              <a:spcBef>
                <a:spcPts val="0"/>
              </a:spcBef>
              <a:spcAft>
                <a:spcPts val="0"/>
              </a:spcAft>
              <a:buClr>
                <a:schemeClr val="dk1"/>
              </a:buClr>
              <a:buSzPts val="1200"/>
              <a:buFont typeface="Arial"/>
              <a:buNone/>
            </a:pPr>
            <a:endParaRPr dirty="0"/>
          </a:p>
        </p:txBody>
      </p:sp>
      <p:sp>
        <p:nvSpPr>
          <p:cNvPr id="355" name="Google Shape;35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b="1" dirty="0"/>
              <a:t>Compare schematic to field site</a:t>
            </a:r>
            <a:endParaRPr b="1" dirty="0"/>
          </a:p>
        </p:txBody>
      </p:sp>
      <p:sp>
        <p:nvSpPr>
          <p:cNvPr id="373" name="Google Shape;37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dirty="0"/>
              <a:t>Once the line is set up, the instrument can be connected and settings changed</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Contact resistance check</a:t>
            </a:r>
            <a:endParaRPr dirty="0"/>
          </a:p>
          <a:p>
            <a:pPr marL="171450" lvl="0" indent="-95250" algn="l" rtl="0">
              <a:lnSpc>
                <a:spcPct val="100000"/>
              </a:lnSpc>
              <a:spcBef>
                <a:spcPts val="0"/>
              </a:spcBef>
              <a:spcAft>
                <a:spcPts val="0"/>
              </a:spcAft>
              <a:buClr>
                <a:schemeClr val="dk1"/>
              </a:buClr>
              <a:buSzPts val="1200"/>
              <a:buFont typeface="Arial"/>
              <a:buNone/>
            </a:pPr>
            <a:endParaRPr dirty="0"/>
          </a:p>
        </p:txBody>
      </p:sp>
      <p:sp>
        <p:nvSpPr>
          <p:cNvPr id="395" name="Google Shape;39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dirty="0"/>
              <a:t>Problem-solving</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Fix electrodes that don’t have good contact or are disconnected</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What is good contact resistance? </a:t>
            </a:r>
            <a:endParaRPr dirty="0"/>
          </a:p>
          <a:p>
            <a:pPr marL="628650" lvl="1" indent="-171450" algn="l" rtl="0">
              <a:lnSpc>
                <a:spcPct val="100000"/>
              </a:lnSpc>
              <a:spcBef>
                <a:spcPts val="0"/>
              </a:spcBef>
              <a:spcAft>
                <a:spcPts val="0"/>
              </a:spcAft>
              <a:buClr>
                <a:schemeClr val="dk1"/>
              </a:buClr>
              <a:buSzPts val="1200"/>
              <a:buFont typeface="Arial"/>
              <a:buChar char="•"/>
            </a:pPr>
            <a:r>
              <a:rPr lang="en-US" dirty="0"/>
              <a:t>2-3k Ohm is suggested by manufacturers </a:t>
            </a:r>
            <a:endParaRPr dirty="0"/>
          </a:p>
          <a:p>
            <a:pPr marL="628650" lvl="1" indent="-171450" algn="l" rtl="0">
              <a:lnSpc>
                <a:spcPct val="100000"/>
              </a:lnSpc>
              <a:spcBef>
                <a:spcPts val="0"/>
              </a:spcBef>
              <a:spcAft>
                <a:spcPts val="0"/>
              </a:spcAft>
              <a:buClr>
                <a:schemeClr val="dk1"/>
              </a:buClr>
              <a:buSzPts val="1200"/>
              <a:buFont typeface="Arial"/>
              <a:buChar char="•"/>
            </a:pPr>
            <a:r>
              <a:rPr lang="en-US" dirty="0"/>
              <a:t>Realistic for wet climates</a:t>
            </a:r>
            <a:endParaRPr dirty="0"/>
          </a:p>
          <a:p>
            <a:pPr marL="628650" lvl="1" indent="-171450" algn="l" rtl="0">
              <a:lnSpc>
                <a:spcPct val="100000"/>
              </a:lnSpc>
              <a:spcBef>
                <a:spcPts val="0"/>
              </a:spcBef>
              <a:spcAft>
                <a:spcPts val="0"/>
              </a:spcAft>
              <a:buClr>
                <a:schemeClr val="dk1"/>
              </a:buClr>
              <a:buSzPts val="1200"/>
              <a:buFont typeface="Arial"/>
              <a:buChar char="•"/>
            </a:pPr>
            <a:r>
              <a:rPr lang="en-US" dirty="0"/>
              <a:t>What about dry arid?</a:t>
            </a:r>
            <a:endParaRPr dirty="0"/>
          </a:p>
          <a:p>
            <a:pPr marL="628650" lvl="1" indent="-171450" algn="l" rtl="0">
              <a:lnSpc>
                <a:spcPct val="100000"/>
              </a:lnSpc>
              <a:spcBef>
                <a:spcPts val="0"/>
              </a:spcBef>
              <a:spcAft>
                <a:spcPts val="0"/>
              </a:spcAft>
              <a:buClr>
                <a:schemeClr val="dk1"/>
              </a:buClr>
              <a:buSzPts val="1200"/>
              <a:buFont typeface="Arial"/>
              <a:buChar char="•"/>
            </a:pPr>
            <a:r>
              <a:rPr lang="en-US" dirty="0"/>
              <a:t>We aim for about 10kOhm but less than 20kOhm is okay</a:t>
            </a:r>
            <a:endParaRPr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405" name="Google Shape;405;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dirty="0"/>
              <a:t>Start survey</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It can take hours. Depends on:</a:t>
            </a:r>
            <a:endParaRPr dirty="0"/>
          </a:p>
          <a:p>
            <a:pPr marL="628650" lvl="1" indent="-171450" algn="l" rtl="0">
              <a:lnSpc>
                <a:spcPct val="100000"/>
              </a:lnSpc>
              <a:spcBef>
                <a:spcPts val="0"/>
              </a:spcBef>
              <a:spcAft>
                <a:spcPts val="0"/>
              </a:spcAft>
              <a:buClr>
                <a:schemeClr val="dk1"/>
              </a:buClr>
              <a:buSzPts val="1200"/>
              <a:buFont typeface="Arial"/>
              <a:buChar char="•"/>
            </a:pPr>
            <a:r>
              <a:rPr lang="en-US" dirty="0"/>
              <a:t>Array</a:t>
            </a:r>
            <a:endParaRPr dirty="0"/>
          </a:p>
          <a:p>
            <a:pPr marL="628650" lvl="1" indent="-171450" algn="l" rtl="0">
              <a:lnSpc>
                <a:spcPct val="100000"/>
              </a:lnSpc>
              <a:spcBef>
                <a:spcPts val="0"/>
              </a:spcBef>
              <a:spcAft>
                <a:spcPts val="0"/>
              </a:spcAft>
              <a:buClr>
                <a:schemeClr val="dk1"/>
              </a:buClr>
              <a:buSzPts val="1200"/>
              <a:buFont typeface="Arial"/>
              <a:buChar char="•"/>
            </a:pPr>
            <a:r>
              <a:rPr lang="en-US" dirty="0"/>
              <a:t>Injection time</a:t>
            </a:r>
            <a:endParaRPr dirty="0"/>
          </a:p>
          <a:p>
            <a:pPr marL="628650" lvl="1" indent="-171450" algn="l" rtl="0">
              <a:lnSpc>
                <a:spcPct val="100000"/>
              </a:lnSpc>
              <a:spcBef>
                <a:spcPts val="0"/>
              </a:spcBef>
              <a:spcAft>
                <a:spcPts val="0"/>
              </a:spcAft>
              <a:buClr>
                <a:schemeClr val="dk1"/>
              </a:buClr>
              <a:buSzPts val="1200"/>
              <a:buFont typeface="Arial"/>
              <a:buChar char="•"/>
            </a:pPr>
            <a:r>
              <a:rPr lang="en-US" dirty="0"/>
              <a:t>Reciprocals</a:t>
            </a:r>
            <a:endParaRPr dirty="0"/>
          </a:p>
          <a:p>
            <a:pPr marL="628650" lvl="1" indent="-171450" algn="l" rtl="0">
              <a:lnSpc>
                <a:spcPct val="100000"/>
              </a:lnSpc>
              <a:spcBef>
                <a:spcPts val="0"/>
              </a:spcBef>
              <a:spcAft>
                <a:spcPts val="0"/>
              </a:spcAft>
              <a:buClr>
                <a:schemeClr val="dk1"/>
              </a:buClr>
              <a:buSzPts val="1200"/>
              <a:buFont typeface="Arial"/>
              <a:buChar char="•"/>
            </a:pPr>
            <a:r>
              <a:rPr lang="en-US" dirty="0"/>
              <a:t>Stacks/Max stacks</a:t>
            </a:r>
            <a:endParaRPr dirty="0"/>
          </a:p>
          <a:p>
            <a:pPr marL="628650" lvl="1" indent="-171450" algn="l" rtl="0">
              <a:lnSpc>
                <a:spcPct val="100000"/>
              </a:lnSpc>
              <a:spcBef>
                <a:spcPts val="0"/>
              </a:spcBef>
              <a:spcAft>
                <a:spcPts val="0"/>
              </a:spcAft>
              <a:buClr>
                <a:schemeClr val="dk1"/>
              </a:buClr>
              <a:buSzPts val="1200"/>
              <a:buFont typeface="Arial"/>
              <a:buChar char="•"/>
            </a:pPr>
            <a:r>
              <a:rPr lang="en-US" dirty="0"/>
              <a:t>Number of electrodes</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Good time to talk to students or set up seismic!</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100"/>
              <a:buFont typeface="Arial"/>
              <a:buNone/>
            </a:pPr>
            <a:r>
              <a:rPr lang="en-US" sz="1300" b="1" dirty="0"/>
              <a:t>Don’t need these slides – they’re not setting it up today</a:t>
            </a:r>
            <a:endParaRPr dirty="0"/>
          </a:p>
          <a:p>
            <a:pPr marL="171450" lvl="0" indent="-95250" algn="l" rtl="0">
              <a:lnSpc>
                <a:spcPct val="100000"/>
              </a:lnSpc>
              <a:spcBef>
                <a:spcPts val="0"/>
              </a:spcBef>
              <a:spcAft>
                <a:spcPts val="0"/>
              </a:spcAft>
              <a:buClr>
                <a:schemeClr val="dk1"/>
              </a:buClr>
              <a:buSzPts val="1200"/>
              <a:buFont typeface="Arial"/>
              <a:buNone/>
            </a:pPr>
            <a:endParaRPr dirty="0"/>
          </a:p>
          <a:p>
            <a:pPr marL="171450" lvl="0" indent="-95250" algn="l" rtl="0">
              <a:lnSpc>
                <a:spcPct val="100000"/>
              </a:lnSpc>
              <a:spcBef>
                <a:spcPts val="0"/>
              </a:spcBef>
              <a:spcAft>
                <a:spcPts val="0"/>
              </a:spcAft>
              <a:buClr>
                <a:schemeClr val="dk1"/>
              </a:buClr>
              <a:buSzPts val="1200"/>
              <a:buFont typeface="Arial"/>
              <a:buNone/>
            </a:pPr>
            <a:endParaRPr dirty="0"/>
          </a:p>
        </p:txBody>
      </p:sp>
      <p:sp>
        <p:nvSpPr>
          <p:cNvPr id="419" name="Google Shape;419;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dirty="0"/>
              <a:t>Once the survey finishes measuring, time to pack up line</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Electrodes first !!!!!! then cables and tape measures.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Clr>
                <a:schemeClr val="dk1"/>
              </a:buClr>
              <a:buSzPts val="1400"/>
              <a:buFont typeface="Arial"/>
              <a:buNone/>
            </a:pPr>
            <a:r>
              <a:rPr lang="en-US" sz="1800" dirty="0"/>
              <a:t>I think the main point for slides 17-20 is a teaser about what they can encounter in the field (</a:t>
            </a:r>
            <a:r>
              <a:rPr lang="en-US" sz="1800" dirty="0" err="1"/>
              <a:t>esp</a:t>
            </a:r>
            <a:r>
              <a:rPr lang="en-US" sz="1800" dirty="0"/>
              <a:t> a view of the field that has higher grass than campus)</a:t>
            </a:r>
            <a:endParaRPr sz="1400" dirty="0">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433" name="Google Shape;433;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000"/>
              <a:buFont typeface="Calibri"/>
              <a:buNone/>
            </a:pPr>
            <a:r>
              <a:rPr lang="en-US" sz="2000" b="1" dirty="0"/>
              <a:t>Don’t need too much since you’ll be going over this during the workshop. Apparent resistivity is not measured at a specific depth.  Each measurement is a weighted average of the true resistivity distribution beneath the electrode array. </a:t>
            </a:r>
            <a:r>
              <a:rPr lang="en-US" sz="2000" b="1" dirty="0" err="1"/>
              <a:t>EarthImager</a:t>
            </a:r>
            <a:r>
              <a:rPr lang="en-US" sz="2000" b="1" dirty="0"/>
              <a:t> uses average apparent resistivity (default which uses </a:t>
            </a:r>
            <a:r>
              <a:rPr lang="en-US" sz="2000" b="1" dirty="0" err="1"/>
              <a:t>homogenious</a:t>
            </a:r>
            <a:r>
              <a:rPr lang="en-US" sz="2000" b="1" dirty="0"/>
              <a:t> half-space based on the geometric mean of all apparent resistivities, best for noisy datasets.. Interpolated Pseudo-section uses a contoured apparent resistivity map to create initial model, best for high signal low noise datasets. Custom starting model. Default is the homogeneous half-space whose resistivity is calculated as the geometric mean of all apparent resistivity measurements.</a:t>
            </a:r>
            <a:endParaRPr dirty="0"/>
          </a:p>
        </p:txBody>
      </p:sp>
      <p:sp>
        <p:nvSpPr>
          <p:cNvPr id="442" name="Google Shape;44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a:extLst>
            <a:ext uri="{FF2B5EF4-FFF2-40B4-BE49-F238E27FC236}">
              <a16:creationId xmlns:a16="http://schemas.microsoft.com/office/drawing/2014/main" id="{3CF3522D-2862-1EE6-DFF4-581FDBA0BC9B}"/>
            </a:ext>
          </a:extLst>
        </p:cNvPr>
        <p:cNvGrpSpPr/>
        <p:nvPr/>
      </p:nvGrpSpPr>
      <p:grpSpPr>
        <a:xfrm>
          <a:off x="0" y="0"/>
          <a:ext cx="0" cy="0"/>
          <a:chOff x="0" y="0"/>
          <a:chExt cx="0" cy="0"/>
        </a:xfrm>
      </p:grpSpPr>
      <p:sp>
        <p:nvSpPr>
          <p:cNvPr id="371" name="Google Shape;371;p17:notes">
            <a:extLst>
              <a:ext uri="{FF2B5EF4-FFF2-40B4-BE49-F238E27FC236}">
                <a16:creationId xmlns:a16="http://schemas.microsoft.com/office/drawing/2014/main" id="{6D5ED1E6-D134-D461-1144-CD90CBAF526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17:notes">
            <a:extLst>
              <a:ext uri="{FF2B5EF4-FFF2-40B4-BE49-F238E27FC236}">
                <a16:creationId xmlns:a16="http://schemas.microsoft.com/office/drawing/2014/main" id="{E7413EAC-3F92-C8EE-21EA-97FEBECC10E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b="1" dirty="0"/>
              <a:t>Import collected data</a:t>
            </a:r>
          </a:p>
          <a:p>
            <a:pPr marL="171450" lvl="0" indent="-171450" algn="l" rtl="0">
              <a:lnSpc>
                <a:spcPct val="100000"/>
              </a:lnSpc>
              <a:spcBef>
                <a:spcPts val="0"/>
              </a:spcBef>
              <a:spcAft>
                <a:spcPts val="0"/>
              </a:spcAft>
              <a:buClr>
                <a:schemeClr val="dk1"/>
              </a:buClr>
              <a:buSzPts val="1200"/>
              <a:buFont typeface="Arial"/>
              <a:buChar char="•"/>
            </a:pPr>
            <a:r>
              <a:rPr lang="en-US" b="1" dirty="0"/>
              <a:t>Build an earth model </a:t>
            </a:r>
            <a:r>
              <a:rPr lang="en-US" b="1" dirty="0" err="1"/>
              <a:t>ResiPy</a:t>
            </a:r>
            <a:r>
              <a:rPr lang="en-US" b="1" dirty="0"/>
              <a:t> uses </a:t>
            </a:r>
            <a:r>
              <a:rPr lang="en-US" b="1" dirty="0" err="1"/>
              <a:t>halfspace</a:t>
            </a:r>
            <a:r>
              <a:rPr lang="en-US" b="1" dirty="0"/>
              <a:t> using geometric mean of all apparent resistivity readings.</a:t>
            </a:r>
            <a:endParaRPr b="1" dirty="0"/>
          </a:p>
        </p:txBody>
      </p:sp>
      <p:sp>
        <p:nvSpPr>
          <p:cNvPr id="373" name="Google Shape;373;p17:notes">
            <a:extLst>
              <a:ext uri="{FF2B5EF4-FFF2-40B4-BE49-F238E27FC236}">
                <a16:creationId xmlns:a16="http://schemas.microsoft.com/office/drawing/2014/main" id="{1FCA13B6-81DB-020F-1EF1-B4DE1FA2A12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35</a:t>
            </a:fld>
            <a:endParaRPr/>
          </a:p>
        </p:txBody>
      </p:sp>
    </p:spTree>
    <p:extLst>
      <p:ext uri="{BB962C8B-B14F-4D97-AF65-F5344CB8AC3E}">
        <p14:creationId xmlns:p14="http://schemas.microsoft.com/office/powerpoint/2010/main" val="16585266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a:extLst>
            <a:ext uri="{FF2B5EF4-FFF2-40B4-BE49-F238E27FC236}">
              <a16:creationId xmlns:a16="http://schemas.microsoft.com/office/drawing/2014/main" id="{CB861310-207C-2AFA-9362-10688FD3F8EA}"/>
            </a:ext>
          </a:extLst>
        </p:cNvPr>
        <p:cNvGrpSpPr/>
        <p:nvPr/>
      </p:nvGrpSpPr>
      <p:grpSpPr>
        <a:xfrm>
          <a:off x="0" y="0"/>
          <a:ext cx="0" cy="0"/>
          <a:chOff x="0" y="0"/>
          <a:chExt cx="0" cy="0"/>
        </a:xfrm>
      </p:grpSpPr>
      <p:sp>
        <p:nvSpPr>
          <p:cNvPr id="371" name="Google Shape;371;p17:notes">
            <a:extLst>
              <a:ext uri="{FF2B5EF4-FFF2-40B4-BE49-F238E27FC236}">
                <a16:creationId xmlns:a16="http://schemas.microsoft.com/office/drawing/2014/main" id="{3836D3CA-8BAB-6C19-BB56-B3C7704F083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17:notes">
            <a:extLst>
              <a:ext uri="{FF2B5EF4-FFF2-40B4-BE49-F238E27FC236}">
                <a16:creationId xmlns:a16="http://schemas.microsoft.com/office/drawing/2014/main" id="{D104D8C4-B40B-B932-9700-0CC5DF21D83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effectLst/>
                <a:latin typeface="Calibri"/>
                <a:ea typeface="Calibri"/>
                <a:cs typeface="Calibri"/>
                <a:sym typeface="Calibri"/>
              </a:rPr>
              <a:t>ERT inversion is an optimization problem, not a direct image of the subsurface. The software finds the resistivity model that best explains the measurements while satisfying the chosen regularization constraints.</a:t>
            </a:r>
            <a:endParaRPr b="1" dirty="0"/>
          </a:p>
        </p:txBody>
      </p:sp>
      <p:sp>
        <p:nvSpPr>
          <p:cNvPr id="373" name="Google Shape;373;p17:notes">
            <a:extLst>
              <a:ext uri="{FF2B5EF4-FFF2-40B4-BE49-F238E27FC236}">
                <a16:creationId xmlns:a16="http://schemas.microsoft.com/office/drawing/2014/main" id="{A65E2CCB-3E65-C1D3-BB67-68A2FFA7E30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36</a:t>
            </a:fld>
            <a:endParaRPr/>
          </a:p>
        </p:txBody>
      </p:sp>
    </p:spTree>
    <p:extLst>
      <p:ext uri="{BB962C8B-B14F-4D97-AF65-F5344CB8AC3E}">
        <p14:creationId xmlns:p14="http://schemas.microsoft.com/office/powerpoint/2010/main" val="28726683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36e88314ec2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g36e88314ec2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34" name="Google Shape;534;g36e88314ec2_0_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a:extLst>
            <a:ext uri="{FF2B5EF4-FFF2-40B4-BE49-F238E27FC236}">
              <a16:creationId xmlns:a16="http://schemas.microsoft.com/office/drawing/2014/main" id="{8A5279B5-9313-A0B2-A688-B8AD44938AEB}"/>
            </a:ext>
          </a:extLst>
        </p:cNvPr>
        <p:cNvGrpSpPr/>
        <p:nvPr/>
      </p:nvGrpSpPr>
      <p:grpSpPr>
        <a:xfrm>
          <a:off x="0" y="0"/>
          <a:ext cx="0" cy="0"/>
          <a:chOff x="0" y="0"/>
          <a:chExt cx="0" cy="0"/>
        </a:xfrm>
      </p:grpSpPr>
      <p:sp>
        <p:nvSpPr>
          <p:cNvPr id="371" name="Google Shape;371;p17:notes">
            <a:extLst>
              <a:ext uri="{FF2B5EF4-FFF2-40B4-BE49-F238E27FC236}">
                <a16:creationId xmlns:a16="http://schemas.microsoft.com/office/drawing/2014/main" id="{533D9E4D-9F64-6EC2-BBA6-0A75AFAEAA9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17:notes">
            <a:extLst>
              <a:ext uri="{FF2B5EF4-FFF2-40B4-BE49-F238E27FC236}">
                <a16:creationId xmlns:a16="http://schemas.microsoft.com/office/drawing/2014/main" id="{BDCFE3F0-4CD0-CDF5-41CB-ED79D715CF2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b="1" dirty="0"/>
              <a:t>1. Inversion estimates true resistivity distribution. NEVER Interpret </a:t>
            </a:r>
            <a:r>
              <a:rPr lang="en-US" b="1" dirty="0" err="1"/>
              <a:t>Pseudosection</a:t>
            </a:r>
            <a:r>
              <a:rPr lang="en-US" b="1" dirty="0"/>
              <a:t> as actual geology</a:t>
            </a:r>
          </a:p>
          <a:p>
            <a:pPr marL="171450" lvl="0" indent="-171450" algn="l" rtl="0">
              <a:lnSpc>
                <a:spcPct val="100000"/>
              </a:lnSpc>
              <a:spcBef>
                <a:spcPts val="0"/>
              </a:spcBef>
              <a:spcAft>
                <a:spcPts val="0"/>
              </a:spcAft>
              <a:buClr>
                <a:schemeClr val="dk1"/>
              </a:buClr>
              <a:buSzPts val="1200"/>
              <a:buFont typeface="Arial"/>
              <a:buChar char="•"/>
            </a:pPr>
            <a:r>
              <a:rPr lang="en-US" b="1" dirty="0"/>
              <a:t>2. Result is influenced by starting assumptions, especially when coverage is poor</a:t>
            </a:r>
          </a:p>
          <a:p>
            <a:pPr marL="171450" lvl="0" indent="-171450" algn="l" rtl="0">
              <a:lnSpc>
                <a:spcPct val="100000"/>
              </a:lnSpc>
              <a:spcBef>
                <a:spcPts val="0"/>
              </a:spcBef>
              <a:spcAft>
                <a:spcPts val="0"/>
              </a:spcAft>
              <a:buClr>
                <a:schemeClr val="dk1"/>
              </a:buClr>
              <a:buSzPts val="1200"/>
              <a:buFont typeface="Arial"/>
              <a:buChar char="•"/>
            </a:pPr>
            <a:r>
              <a:rPr lang="en-US" b="1" dirty="0"/>
              <a:t>3. Mesh divides subsurface into cells (too coarse - may miss something and too fine – unstable and longer. Determines spatial resolution of the model.</a:t>
            </a:r>
          </a:p>
          <a:p>
            <a:pPr marL="171450" lvl="0" indent="-171450" algn="l" rtl="0">
              <a:lnSpc>
                <a:spcPct val="100000"/>
              </a:lnSpc>
              <a:spcBef>
                <a:spcPts val="0"/>
              </a:spcBef>
              <a:spcAft>
                <a:spcPts val="0"/>
              </a:spcAft>
              <a:buClr>
                <a:schemeClr val="dk1"/>
              </a:buClr>
              <a:buSzPts val="1200"/>
              <a:buFont typeface="Arial"/>
              <a:buChar char="•"/>
            </a:pPr>
            <a:r>
              <a:rPr lang="en-US" b="1" dirty="0"/>
              <a:t>4. calculate voltages from current model-compare with measured-update model. Inversion is repeated forward modeling.</a:t>
            </a:r>
          </a:p>
          <a:p>
            <a:pPr marL="171450" lvl="0" indent="-171450" algn="l" rtl="0">
              <a:lnSpc>
                <a:spcPct val="100000"/>
              </a:lnSpc>
              <a:spcBef>
                <a:spcPts val="0"/>
              </a:spcBef>
              <a:spcAft>
                <a:spcPts val="0"/>
              </a:spcAft>
              <a:buClr>
                <a:schemeClr val="dk1"/>
              </a:buClr>
              <a:buSzPts val="1200"/>
              <a:buFont typeface="Arial"/>
              <a:buChar char="•"/>
            </a:pPr>
            <a:r>
              <a:rPr lang="en-US" b="1" dirty="0"/>
              <a:t>5. Choose inversion style based on expected geology Smooth L2 good for groundwater sedimentary layers and weathering profiles. Robust L1 for faults, cavities and bedrock contacts.</a:t>
            </a:r>
          </a:p>
          <a:p>
            <a:pPr marL="171450" lvl="0" indent="-171450" algn="l" rtl="0">
              <a:lnSpc>
                <a:spcPct val="100000"/>
              </a:lnSpc>
              <a:spcBef>
                <a:spcPts val="0"/>
              </a:spcBef>
              <a:spcAft>
                <a:spcPts val="0"/>
              </a:spcAft>
              <a:buClr>
                <a:schemeClr val="dk1"/>
              </a:buClr>
              <a:buSzPts val="1200"/>
              <a:buFont typeface="Arial"/>
              <a:buChar char="•"/>
            </a:pPr>
            <a:r>
              <a:rPr lang="en-US" b="1" dirty="0"/>
              <a:t>6. low RMS does not </a:t>
            </a:r>
            <a:r>
              <a:rPr lang="en-US" b="1" dirty="0" err="1"/>
              <a:t>meqn</a:t>
            </a:r>
            <a:r>
              <a:rPr lang="en-US" b="1" dirty="0"/>
              <a:t> model is correct. It is how the inversion </a:t>
            </a:r>
            <a:r>
              <a:rPr lang="en-US" b="1" dirty="0" err="1"/>
              <a:t>desided</a:t>
            </a:r>
            <a:r>
              <a:rPr lang="en-US" b="1" dirty="0"/>
              <a:t> to stop, based on diminishing returns</a:t>
            </a:r>
          </a:p>
          <a:p>
            <a:pPr marL="171450" lvl="0" indent="-171450" algn="l" rtl="0">
              <a:lnSpc>
                <a:spcPct val="100000"/>
              </a:lnSpc>
              <a:spcBef>
                <a:spcPts val="0"/>
              </a:spcBef>
              <a:spcAft>
                <a:spcPts val="0"/>
              </a:spcAft>
              <a:buClr>
                <a:schemeClr val="dk1"/>
              </a:buClr>
              <a:buSzPts val="1200"/>
              <a:buFont typeface="Arial"/>
              <a:buChar char="•"/>
            </a:pPr>
            <a:r>
              <a:rPr lang="en-US" b="1" dirty="0"/>
              <a:t>7. deep anomalies are less reliable</a:t>
            </a:r>
          </a:p>
          <a:p>
            <a:pPr marL="171450" lvl="0" indent="-171450" algn="l" rtl="0">
              <a:lnSpc>
                <a:spcPct val="100000"/>
              </a:lnSpc>
              <a:spcBef>
                <a:spcPts val="0"/>
              </a:spcBef>
              <a:spcAft>
                <a:spcPts val="0"/>
              </a:spcAft>
              <a:buClr>
                <a:schemeClr val="dk1"/>
              </a:buClr>
              <a:buSzPts val="1200"/>
              <a:buFont typeface="Arial"/>
              <a:buChar char="•"/>
            </a:pPr>
            <a:r>
              <a:rPr lang="en-US" b="1" dirty="0"/>
              <a:t>8. best in center because coverage and less around around edges including depth</a:t>
            </a:r>
          </a:p>
          <a:p>
            <a:pPr marL="171450" lvl="0" indent="-171450" algn="l" rtl="0">
              <a:lnSpc>
                <a:spcPct val="100000"/>
              </a:lnSpc>
              <a:spcBef>
                <a:spcPts val="0"/>
              </a:spcBef>
              <a:spcAft>
                <a:spcPts val="0"/>
              </a:spcAft>
              <a:buClr>
                <a:schemeClr val="dk1"/>
              </a:buClr>
              <a:buSzPts val="1200"/>
              <a:buFont typeface="Arial"/>
              <a:buChar char="•"/>
            </a:pPr>
            <a:r>
              <a:rPr lang="en-US" b="1" dirty="0"/>
              <a:t>9. more than 1 model can fit the data. Always combine with geology, boreholes, trenching, seismic data, hydrologic information</a:t>
            </a:r>
          </a:p>
          <a:p>
            <a:pPr marL="171450" lvl="0" indent="-171450" algn="l" rtl="0">
              <a:lnSpc>
                <a:spcPct val="100000"/>
              </a:lnSpc>
              <a:spcBef>
                <a:spcPts val="0"/>
              </a:spcBef>
              <a:spcAft>
                <a:spcPts val="0"/>
              </a:spcAft>
              <a:buClr>
                <a:schemeClr val="dk1"/>
              </a:buClr>
              <a:buSzPts val="1200"/>
              <a:buFont typeface="Arial"/>
              <a:buChar char="•"/>
            </a:pPr>
            <a:endParaRPr lang="en-US" b="1" dirty="0"/>
          </a:p>
          <a:p>
            <a:pPr marL="171450" lvl="0" indent="-171450" algn="l" rtl="0">
              <a:lnSpc>
                <a:spcPct val="100000"/>
              </a:lnSpc>
              <a:spcBef>
                <a:spcPts val="0"/>
              </a:spcBef>
              <a:spcAft>
                <a:spcPts val="0"/>
              </a:spcAft>
              <a:buClr>
                <a:schemeClr val="dk1"/>
              </a:buClr>
              <a:buSzPts val="1200"/>
              <a:buFont typeface="Arial"/>
              <a:buChar char="•"/>
            </a:pPr>
            <a:endParaRPr b="1" dirty="0"/>
          </a:p>
        </p:txBody>
      </p:sp>
      <p:sp>
        <p:nvSpPr>
          <p:cNvPr id="373" name="Google Shape;373;p17:notes">
            <a:extLst>
              <a:ext uri="{FF2B5EF4-FFF2-40B4-BE49-F238E27FC236}">
                <a16:creationId xmlns:a16="http://schemas.microsoft.com/office/drawing/2014/main" id="{2CC78DDE-782F-5650-4A55-965D49DBC00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38</a:t>
            </a:fld>
            <a:endParaRPr/>
          </a:p>
        </p:txBody>
      </p:sp>
    </p:spTree>
    <p:extLst>
      <p:ext uri="{BB962C8B-B14F-4D97-AF65-F5344CB8AC3E}">
        <p14:creationId xmlns:p14="http://schemas.microsoft.com/office/powerpoint/2010/main" val="140882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800"/>
              <a:buFont typeface="Calibri"/>
              <a:buNone/>
            </a:pPr>
            <a:r>
              <a:rPr lang="en-US" sz="1800" dirty="0"/>
              <a:t>A robust way to assess the errors in the measurements. The theory of reciprocity states that the normal and reciprocal measurement must have the same resistance (and hence apparent resistivity).</a:t>
            </a:r>
            <a:endParaRPr sz="1800" dirty="0"/>
          </a:p>
          <a:p>
            <a:pPr marL="0" lvl="0" indent="0" algn="l" rtl="0">
              <a:lnSpc>
                <a:spcPct val="100000"/>
              </a:lnSpc>
              <a:spcBef>
                <a:spcPts val="0"/>
              </a:spcBef>
              <a:spcAft>
                <a:spcPts val="0"/>
              </a:spcAft>
              <a:buClr>
                <a:schemeClr val="dk1"/>
              </a:buClr>
              <a:buSzPts val="1800"/>
              <a:buFont typeface="Calibri"/>
              <a:buNone/>
            </a:pPr>
            <a:endParaRPr sz="1800" dirty="0"/>
          </a:p>
          <a:p>
            <a:pPr marL="0" lvl="0" indent="0" algn="l" rtl="0">
              <a:lnSpc>
                <a:spcPct val="100000"/>
              </a:lnSpc>
              <a:spcBef>
                <a:spcPts val="0"/>
              </a:spcBef>
              <a:spcAft>
                <a:spcPts val="0"/>
              </a:spcAft>
              <a:buClr>
                <a:schemeClr val="dk1"/>
              </a:buClr>
              <a:buSzPts val="1800"/>
              <a:buFont typeface="Calibri"/>
              <a:buNone/>
            </a:pPr>
            <a:r>
              <a:rPr lang="en-US" sz="1800" dirty="0"/>
              <a:t>Differences between the two measurements quantify the errors </a:t>
            </a:r>
            <a:endParaRPr sz="1800" dirty="0"/>
          </a:p>
          <a:p>
            <a:pPr marL="0" lvl="0" indent="0" algn="l" rtl="0">
              <a:lnSpc>
                <a:spcPct val="100000"/>
              </a:lnSpc>
              <a:spcBef>
                <a:spcPts val="0"/>
              </a:spcBef>
              <a:spcAft>
                <a:spcPts val="0"/>
              </a:spcAft>
              <a:buClr>
                <a:schemeClr val="dk1"/>
              </a:buClr>
              <a:buSzPts val="1800"/>
              <a:buFont typeface="Calibri"/>
              <a:buNone/>
            </a:pPr>
            <a:endParaRPr sz="1800" dirty="0"/>
          </a:p>
          <a:p>
            <a:pPr marL="0" lvl="0" indent="0" algn="l" rtl="0">
              <a:lnSpc>
                <a:spcPct val="100000"/>
              </a:lnSpc>
              <a:spcBef>
                <a:spcPts val="0"/>
              </a:spcBef>
              <a:spcAft>
                <a:spcPts val="0"/>
              </a:spcAft>
              <a:buClr>
                <a:schemeClr val="dk1"/>
              </a:buClr>
              <a:buSzPts val="1800"/>
              <a:buFont typeface="Calibri"/>
              <a:buNone/>
            </a:pPr>
            <a:r>
              <a:rPr lang="en-US" sz="1800" dirty="0"/>
              <a:t>Better assessment of data quality → can account for repeated errors that stacking errors do not</a:t>
            </a:r>
            <a:endParaRPr sz="1800" dirty="0"/>
          </a:p>
          <a:p>
            <a:pPr marL="0" lvl="0" indent="0" algn="l" rtl="0">
              <a:lnSpc>
                <a:spcPct val="100000"/>
              </a:lnSpc>
              <a:spcBef>
                <a:spcPts val="0"/>
              </a:spcBef>
              <a:spcAft>
                <a:spcPts val="0"/>
              </a:spcAft>
              <a:buClr>
                <a:schemeClr val="dk1"/>
              </a:buClr>
              <a:buSzPts val="1800"/>
              <a:buFont typeface="Calibri"/>
              <a:buNone/>
            </a:pPr>
            <a:endParaRPr sz="1800" dirty="0"/>
          </a:p>
          <a:p>
            <a:pPr marL="0" lvl="0" indent="0" algn="l" rtl="0">
              <a:lnSpc>
                <a:spcPct val="100000"/>
              </a:lnSpc>
              <a:spcBef>
                <a:spcPts val="0"/>
              </a:spcBef>
              <a:spcAft>
                <a:spcPts val="0"/>
              </a:spcAft>
              <a:buClr>
                <a:schemeClr val="dk1"/>
              </a:buClr>
              <a:buSzPts val="1800"/>
              <a:buFont typeface="Calibri"/>
              <a:buNone/>
            </a:pPr>
            <a:r>
              <a:rPr lang="en-US" sz="1800" dirty="0"/>
              <a:t>Double the measurements = double the time → think of </a:t>
            </a:r>
            <a:r>
              <a:rPr lang="en-US" sz="1800" dirty="0" err="1"/>
              <a:t>wenner</a:t>
            </a:r>
            <a:r>
              <a:rPr lang="en-US" sz="1800" dirty="0"/>
              <a:t> vs dipole-dipole</a:t>
            </a:r>
            <a:endParaRPr sz="1800" dirty="0"/>
          </a:p>
          <a:p>
            <a:pPr marL="0" lvl="0" indent="0" algn="l" rtl="0">
              <a:lnSpc>
                <a:spcPct val="100000"/>
              </a:lnSpc>
              <a:spcBef>
                <a:spcPts val="0"/>
              </a:spcBef>
              <a:spcAft>
                <a:spcPts val="0"/>
              </a:spcAft>
              <a:buClr>
                <a:schemeClr val="dk1"/>
              </a:buClr>
              <a:buSzPts val="1800"/>
              <a:buFont typeface="Calibri"/>
              <a:buNone/>
            </a:pPr>
            <a:endParaRPr sz="1800" dirty="0"/>
          </a:p>
          <a:p>
            <a:pPr marL="0" lvl="0" indent="0" algn="l" rtl="0">
              <a:lnSpc>
                <a:spcPct val="100000"/>
              </a:lnSpc>
              <a:spcBef>
                <a:spcPts val="0"/>
              </a:spcBef>
              <a:spcAft>
                <a:spcPts val="0"/>
              </a:spcAft>
              <a:buClr>
                <a:schemeClr val="dk1"/>
              </a:buClr>
              <a:buSzPts val="1400"/>
              <a:buFont typeface="Arial"/>
              <a:buNone/>
            </a:pPr>
            <a:r>
              <a:rPr lang="en-US" sz="1800" dirty="0"/>
              <a:t>Do you think it is helpful to getting these details now OR would it be better during the data processing part?</a:t>
            </a:r>
            <a:endParaRPr sz="1400"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r>
              <a:rPr lang="en-US" sz="1800" dirty="0"/>
              <a:t>Maybe fewer slides?</a:t>
            </a:r>
            <a:endParaRPr sz="1400"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r>
              <a:rPr lang="en-US" sz="1800" dirty="0"/>
              <a:t>What are the more important elements for them to know ahead of time about processing?</a:t>
            </a:r>
            <a:endParaRPr sz="1400"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r>
              <a:rPr lang="en-US" sz="1800" dirty="0"/>
              <a:t>--inversion involves an iterative process</a:t>
            </a:r>
            <a:endParaRPr sz="1400"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r>
              <a:rPr lang="en-US" sz="1800" dirty="0"/>
              <a:t>--there are ways to quantify the errors</a:t>
            </a:r>
            <a:endParaRPr sz="1800" dirty="0"/>
          </a:p>
        </p:txBody>
      </p:sp>
      <p:sp>
        <p:nvSpPr>
          <p:cNvPr id="552" name="Google Shape;55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dirty="0"/>
              <a:t>D1 conductive layers, clay-rich, </a:t>
            </a:r>
            <a:r>
              <a:rPr lang="en-US" dirty="0" err="1"/>
              <a:t>epikarst</a:t>
            </a:r>
            <a:r>
              <a:rPr lang="en-US" dirty="0"/>
              <a:t> (highly weathered, catches, stores and filters rainwater). D2 deeper and more resistive limestones with diffuse seasonal variations, D3 conductive fractured layer similar to D1 related to rainfall events.</a:t>
            </a:r>
            <a:endParaRPr dirty="0"/>
          </a:p>
          <a:p>
            <a:pPr marL="171450" lvl="0" indent="-95250" algn="l" rtl="0">
              <a:lnSpc>
                <a:spcPct val="100000"/>
              </a:lnSpc>
              <a:spcBef>
                <a:spcPts val="0"/>
              </a:spcBef>
              <a:spcAft>
                <a:spcPts val="0"/>
              </a:spcAft>
              <a:buClr>
                <a:schemeClr val="dk1"/>
              </a:buClr>
              <a:buSzPts val="1200"/>
              <a:buFont typeface="Arial"/>
              <a:buNone/>
            </a:pPr>
            <a:endParaRPr dirty="0"/>
          </a:p>
          <a:p>
            <a:pPr marL="171450" lvl="0" indent="-95250" algn="l" rtl="0">
              <a:lnSpc>
                <a:spcPct val="100000"/>
              </a:lnSpc>
              <a:spcBef>
                <a:spcPts val="0"/>
              </a:spcBef>
              <a:spcAft>
                <a:spcPts val="0"/>
              </a:spcAft>
              <a:buClr>
                <a:schemeClr val="dk1"/>
              </a:buClr>
              <a:buSzPts val="1200"/>
              <a:buFont typeface="Arial"/>
              <a:buNone/>
            </a:pPr>
            <a:endParaRPr dirty="0"/>
          </a:p>
          <a:p>
            <a:pPr marL="171450" lvl="0" indent="-171450" algn="l" rtl="0">
              <a:lnSpc>
                <a:spcPct val="100000"/>
              </a:lnSpc>
              <a:spcBef>
                <a:spcPts val="0"/>
              </a:spcBef>
              <a:spcAft>
                <a:spcPts val="0"/>
              </a:spcAft>
              <a:buClr>
                <a:schemeClr val="dk1"/>
              </a:buClr>
              <a:buSzPts val="2000"/>
              <a:buFont typeface="Arial"/>
              <a:buChar char="•"/>
            </a:pPr>
            <a:r>
              <a:rPr lang="en-US" sz="2000" b="1" dirty="0"/>
              <a:t>Expand on your explanations for each application (Beth: looks like DeeDee proposed removing ~4 slides at this point)</a:t>
            </a:r>
            <a:endParaRPr dirty="0"/>
          </a:p>
        </p:txBody>
      </p:sp>
      <p:sp>
        <p:nvSpPr>
          <p:cNvPr id="105" name="Google Shape;10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 name="Google Shape;64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dirty="0"/>
              <a:t>But what do these images really mean? </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Unit 2 covers the relationships between the electrical conductivity of soils and the physical and chemical properties of soils.</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 Using Archie’s Laws, we learned that electrical conductivity increases with the salinity of the pore fluids, the porosity of the soil and the water content if the soil is not saturated.</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 We also learned that fine grained materials such as clays also increase electrical conductivity. The changes in conductivity observed with electrical imaging result from changes in such factors. </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At Harrier Meadow we know that the soils are saturated beneath the top 20 cm so the changes in conductivity in this image most likely represent changes in salinity and/or changes in soil type.</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 Distinguishing between such effects is best done using some direct sampling at a few locations – indeed, the interpretation of geophysical datasets is always improved with some direct observations.</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 We will use some direct measurements to explore the significance of these conductivity images further in Unit 5.</a:t>
            </a:r>
            <a:endParaRPr dirty="0"/>
          </a:p>
          <a:p>
            <a:pPr marL="171450" lvl="0" indent="-95250" algn="l" rtl="0">
              <a:lnSpc>
                <a:spcPct val="100000"/>
              </a:lnSpc>
              <a:spcBef>
                <a:spcPts val="0"/>
              </a:spcBef>
              <a:spcAft>
                <a:spcPts val="0"/>
              </a:spcAft>
              <a:buClr>
                <a:schemeClr val="dk1"/>
              </a:buClr>
              <a:buSzPts val="1200"/>
              <a:buFont typeface="Arial"/>
              <a:buNone/>
            </a:pPr>
            <a:endParaRPr dirty="0"/>
          </a:p>
          <a:p>
            <a:pPr marL="171450" lvl="0" indent="-95250" algn="l" rtl="0">
              <a:lnSpc>
                <a:spcPct val="100000"/>
              </a:lnSpc>
              <a:spcBef>
                <a:spcPts val="0"/>
              </a:spcBef>
              <a:spcAft>
                <a:spcPts val="0"/>
              </a:spcAft>
              <a:buClr>
                <a:schemeClr val="dk1"/>
              </a:buClr>
              <a:buSzPts val="1200"/>
              <a:buFont typeface="Arial"/>
              <a:buNone/>
            </a:pPr>
            <a:endParaRPr dirty="0"/>
          </a:p>
          <a:p>
            <a:pPr marL="171450" lvl="0" indent="-95250" algn="l" rtl="0">
              <a:lnSpc>
                <a:spcPct val="100000"/>
              </a:lnSpc>
              <a:spcBef>
                <a:spcPts val="0"/>
              </a:spcBef>
              <a:spcAft>
                <a:spcPts val="0"/>
              </a:spcAft>
              <a:buClr>
                <a:schemeClr val="dk1"/>
              </a:buClr>
              <a:buSzPts val="1200"/>
              <a:buFont typeface="Arial"/>
              <a:buNone/>
            </a:pPr>
            <a:endParaRPr dirty="0"/>
          </a:p>
        </p:txBody>
      </p:sp>
      <p:sp>
        <p:nvSpPr>
          <p:cNvPr id="643" name="Google Shape;643;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6" name="Google Shape;656;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57" name="Google Shape;657;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36e88314ec2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8" name="Google Shape;668;g36e88314ec2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9" name="Google Shape;669;g36e88314ec2_0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4" name="Google Shape;67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Partly because the general geometric factor for a 4 electrode array is a bit of a mouthful, geophysicists have adopted the use of standard arrays that yield a simpler expression of the geometric factor. </a:t>
            </a:r>
            <a:endParaRPr/>
          </a:p>
          <a:p>
            <a:pPr marL="285750" marR="0" lvl="0" indent="-285750" algn="l" rtl="0">
              <a:lnSpc>
                <a:spcPct val="107000"/>
              </a:lnSpc>
              <a:spcBef>
                <a:spcPts val="800"/>
              </a:spcBef>
              <a:spcAft>
                <a:spcPts val="0"/>
              </a:spcAft>
              <a:buClr>
                <a:schemeClr val="dk1"/>
              </a:buClr>
              <a:buSzPts val="1800"/>
              <a:buFont typeface="Arial"/>
              <a:buChar char="•"/>
            </a:pPr>
            <a:r>
              <a:rPr lang="en-US" sz="1800">
                <a:latin typeface="Calibri"/>
                <a:ea typeface="Calibri"/>
                <a:cs typeface="Calibri"/>
                <a:sym typeface="Calibri"/>
              </a:rPr>
              <a:t>We will work with the Wenner array where the geometric factor is simply 2 times pi times the electrode spacing a. </a:t>
            </a:r>
            <a:endParaRPr/>
          </a:p>
          <a:p>
            <a:pPr marL="285750" marR="0" lvl="0" indent="-285750" algn="l" rtl="0">
              <a:lnSpc>
                <a:spcPct val="107000"/>
              </a:lnSpc>
              <a:spcBef>
                <a:spcPts val="800"/>
              </a:spcBef>
              <a:spcAft>
                <a:spcPts val="0"/>
              </a:spcAft>
              <a:buClr>
                <a:schemeClr val="dk1"/>
              </a:buClr>
              <a:buSzPts val="1800"/>
              <a:buFont typeface="Arial"/>
              <a:buChar char="•"/>
            </a:pPr>
            <a:r>
              <a:rPr lang="en-US" sz="1800">
                <a:latin typeface="Calibri"/>
                <a:ea typeface="Calibri"/>
                <a:cs typeface="Calibri"/>
                <a:sym typeface="Calibri"/>
              </a:rPr>
              <a:t>We will also work with the dipole-dipole array. The geometric factor for the dipole-dipole array is a bit more involved but is again determined by a constant electrode spacing, and also an  integer n representing the multiplier on </a:t>
            </a:r>
            <a:r>
              <a:rPr lang="en-US" sz="1800" i="1">
                <a:latin typeface="Calibri"/>
                <a:ea typeface="Calibri"/>
                <a:cs typeface="Calibri"/>
                <a:sym typeface="Calibri"/>
              </a:rPr>
              <a:t>a</a:t>
            </a:r>
            <a:r>
              <a:rPr lang="en-US" sz="1800">
                <a:latin typeface="Calibri"/>
                <a:ea typeface="Calibri"/>
                <a:cs typeface="Calibri"/>
                <a:sym typeface="Calibri"/>
              </a:rPr>
              <a:t> that defines the spacing between current electrode B and potential electrode N.</a:t>
            </a:r>
            <a:endParaRPr/>
          </a:p>
          <a:p>
            <a:pPr marL="285750" marR="0" lvl="0" indent="-285750" algn="l" rtl="0">
              <a:lnSpc>
                <a:spcPct val="107000"/>
              </a:lnSpc>
              <a:spcBef>
                <a:spcPts val="800"/>
              </a:spcBef>
              <a:spcAft>
                <a:spcPts val="0"/>
              </a:spcAft>
              <a:buClr>
                <a:schemeClr val="dk1"/>
              </a:buClr>
              <a:buSzPts val="1800"/>
              <a:buFont typeface="Arial"/>
              <a:buChar char="•"/>
            </a:pPr>
            <a:r>
              <a:rPr lang="en-US" sz="1800">
                <a:latin typeface="Calibri"/>
                <a:ea typeface="Calibri"/>
                <a:cs typeface="Calibri"/>
                <a:sym typeface="Calibri"/>
              </a:rPr>
              <a:t> The other reason that geophysicists use such standard arrays is because they have different sensitivity patterns, meaning that some may be quite good for detecting lateral variations in resistivity whereas others will be good at detecting vertical variations in resistivity.</a:t>
            </a:r>
            <a:endParaRPr/>
          </a:p>
          <a:p>
            <a:pPr marL="285750" marR="0" lvl="0" indent="-171450" algn="l" rtl="0">
              <a:lnSpc>
                <a:spcPct val="107000"/>
              </a:lnSpc>
              <a:spcBef>
                <a:spcPts val="800"/>
              </a:spcBef>
              <a:spcAft>
                <a:spcPts val="0"/>
              </a:spcAft>
              <a:buClr>
                <a:schemeClr val="dk1"/>
              </a:buClr>
              <a:buSzPts val="1800"/>
              <a:buFont typeface="Arial"/>
              <a:buNone/>
            </a:pPr>
            <a:endParaRPr sz="1800">
              <a:latin typeface="Calibri"/>
              <a:ea typeface="Calibri"/>
              <a:cs typeface="Calibri"/>
              <a:sym typeface="Calibri"/>
            </a:endParaRPr>
          </a:p>
          <a:p>
            <a:pPr marL="285750" marR="0" lvl="0" indent="-171450" algn="l" rtl="0">
              <a:lnSpc>
                <a:spcPct val="107000"/>
              </a:lnSpc>
              <a:spcBef>
                <a:spcPts val="800"/>
              </a:spcBef>
              <a:spcAft>
                <a:spcPts val="0"/>
              </a:spcAft>
              <a:buClr>
                <a:schemeClr val="dk1"/>
              </a:buClr>
              <a:buSzPts val="1800"/>
              <a:buFont typeface="Arial"/>
              <a:buNone/>
            </a:pPr>
            <a:endParaRPr sz="1800">
              <a:latin typeface="Calibri"/>
              <a:ea typeface="Calibri"/>
              <a:cs typeface="Calibri"/>
              <a:sym typeface="Calibri"/>
            </a:endParaRPr>
          </a:p>
          <a:p>
            <a:pPr marL="285750" marR="0" lvl="0" indent="-171450" algn="l" rtl="0">
              <a:lnSpc>
                <a:spcPct val="107000"/>
              </a:lnSpc>
              <a:spcBef>
                <a:spcPts val="800"/>
              </a:spcBef>
              <a:spcAft>
                <a:spcPts val="0"/>
              </a:spcAft>
              <a:buClr>
                <a:schemeClr val="dk1"/>
              </a:buClr>
              <a:buSzPts val="1800"/>
              <a:buFont typeface="Arial"/>
              <a:buNone/>
            </a:pPr>
            <a:endParaRPr sz="1800">
              <a:latin typeface="Calibri"/>
              <a:ea typeface="Calibri"/>
              <a:cs typeface="Calibri"/>
              <a:sym typeface="Calibri"/>
            </a:endParaRPr>
          </a:p>
          <a:p>
            <a:pPr marL="285750" marR="0" lvl="0" indent="-285750" algn="l" rtl="0">
              <a:lnSpc>
                <a:spcPct val="107000"/>
              </a:lnSpc>
              <a:spcBef>
                <a:spcPts val="800"/>
              </a:spcBef>
              <a:spcAft>
                <a:spcPts val="0"/>
              </a:spcAft>
              <a:buClr>
                <a:schemeClr val="dk1"/>
              </a:buClr>
              <a:buSzPts val="1800"/>
              <a:buFont typeface="Arial"/>
              <a:buChar char="•"/>
            </a:pPr>
            <a:r>
              <a:rPr lang="en-US" sz="1800">
                <a:latin typeface="Calibri"/>
                <a:ea typeface="Calibri"/>
                <a:cs typeface="Calibri"/>
                <a:sym typeface="Calibri"/>
              </a:rPr>
              <a:t>NOT SURE IF YOU NEED THIS SLIDE</a:t>
            </a:r>
            <a:endParaRPr/>
          </a:p>
        </p:txBody>
      </p:sp>
      <p:sp>
        <p:nvSpPr>
          <p:cNvPr id="675" name="Google Shape;67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6" name="Google Shape;69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000"/>
              <a:buFont typeface="Calibri"/>
              <a:buNone/>
            </a:pPr>
            <a:r>
              <a:rPr lang="en-US" sz="2000" b="1"/>
              <a:t> Go into this a little – explain it so there’s a transition.</a:t>
            </a:r>
            <a:endParaRPr/>
          </a:p>
        </p:txBody>
      </p:sp>
      <p:sp>
        <p:nvSpPr>
          <p:cNvPr id="697" name="Google Shape;697;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7" name="Google Shape;71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 </a:t>
            </a:r>
            <a:endParaRPr/>
          </a:p>
        </p:txBody>
      </p:sp>
      <p:sp>
        <p:nvSpPr>
          <p:cNvPr id="718" name="Google Shape;71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4" name="Google Shape;74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 </a:t>
            </a:r>
            <a:endParaRPr/>
          </a:p>
        </p:txBody>
      </p:sp>
      <p:sp>
        <p:nvSpPr>
          <p:cNvPr id="745" name="Google Shape;74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46</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6f0016a2b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g36f0016a2b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dirty="0"/>
              <a:t>ERT cross sections along the coast where red indicates salt water intrusions due to the very low resistivity. The sporadic pattern of the saltwater intrusions also demonstrate the advantage ERT provides profile monitoring rather than point sources like wells along the coast.</a:t>
            </a:r>
            <a:endParaRPr dirty="0"/>
          </a:p>
        </p:txBody>
      </p:sp>
      <p:sp>
        <p:nvSpPr>
          <p:cNvPr id="115" name="Google Shape;115;g36f0016a2b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6f0016a2b3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g36f0016a2b3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dirty="0"/>
              <a:t>Changes in resistivity over time for several winter wheat varieties. Notice how the higher resistivity (red) section change for each wheat variety. E</a:t>
            </a:r>
            <a:r>
              <a:rPr lang="en-US" sz="1200" b="0" i="0" u="none" strike="noStrike" cap="none" dirty="0">
                <a:solidFill>
                  <a:schemeClr val="dk1"/>
                </a:solidFill>
                <a:effectLst/>
                <a:latin typeface="Calibri"/>
                <a:ea typeface="Calibri"/>
                <a:cs typeface="Calibri"/>
                <a:sym typeface="Calibri"/>
              </a:rPr>
              <a:t>RT effectively characterizes the differences in root water uptake as well as </a:t>
            </a:r>
            <a:r>
              <a:rPr lang="en-US" sz="1200" b="0" i="0" u="none" strike="noStrike" cap="none" dirty="0">
                <a:solidFill>
                  <a:schemeClr val="dk1"/>
                </a:solidFill>
                <a:effectLst/>
                <a:latin typeface="Calibri"/>
                <a:ea typeface="Calibri"/>
                <a:cs typeface="Calibri"/>
                <a:sym typeface="Calibri"/>
                <a:hlinkClick r:id="rId3"/>
              </a:rPr>
              <a:t>root system</a:t>
            </a:r>
            <a:r>
              <a:rPr lang="en-US" sz="1200" b="0" i="0" u="none" strike="noStrike" cap="none" dirty="0">
                <a:solidFill>
                  <a:schemeClr val="dk1"/>
                </a:solidFill>
                <a:effectLst/>
                <a:latin typeface="Calibri"/>
                <a:ea typeface="Calibri"/>
                <a:cs typeface="Calibri"/>
                <a:sym typeface="Calibri"/>
              </a:rPr>
              <a:t> size, especially focusing on deep roots among cultivars under various irrigation regimes. New roots would lower ER but you can see root absorption increases ER much more.</a:t>
            </a:r>
            <a:endParaRPr dirty="0"/>
          </a:p>
        </p:txBody>
      </p:sp>
      <p:sp>
        <p:nvSpPr>
          <p:cNvPr id="124" name="Google Shape;124;g36f0016a2b3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Analog of water pipe.  Voltage = water pressure, Current = Flow and Resistance = pipe restriction</a:t>
            </a:r>
            <a:endParaRPr dirty="0"/>
          </a:p>
        </p:txBody>
      </p:sp>
      <p:sp>
        <p:nvSpPr>
          <p:cNvPr id="150" name="Google Shape;150;p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dirty="0"/>
              <a:t>We can measure resistance</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Both are fundamental properties of a material </a:t>
            </a:r>
            <a:endParaRPr dirty="0"/>
          </a:p>
        </p:txBody>
      </p:sp>
      <p:sp>
        <p:nvSpPr>
          <p:cNvPr id="158" name="Google Shape;158;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dirty="0"/>
              <a:t>Resistivity is the inverse of conductivity</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Where resistivity is how difficult it is for electric current to flow in a material and conductivity is how easy</a:t>
            </a:r>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a:buChar char="•"/>
              <a:tabLst/>
              <a:defRPr/>
            </a:pPr>
            <a:r>
              <a:rPr lang="en-US" dirty="0"/>
              <a:t>Both properties are plotted throughout the modules so it’s important to check what is plotted in each image</a:t>
            </a:r>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a:buChar char="•"/>
              <a:tabLst/>
              <a:defRPr/>
            </a:pPr>
            <a:r>
              <a:rPr lang="en-US" dirty="0"/>
              <a:t>Both properties are plotted throughout the modules so it’s important to check what is plotted in each image</a:t>
            </a:r>
          </a:p>
          <a:p>
            <a:pPr marL="171450" lvl="0" indent="-171450" algn="l" rtl="0">
              <a:lnSpc>
                <a:spcPct val="100000"/>
              </a:lnSpc>
              <a:spcBef>
                <a:spcPts val="0"/>
              </a:spcBef>
              <a:spcAft>
                <a:spcPts val="0"/>
              </a:spcAft>
              <a:buClr>
                <a:schemeClr val="dk1"/>
              </a:buClr>
              <a:buSzPts val="1200"/>
              <a:buFont typeface="Arial"/>
              <a:buChar char="•"/>
            </a:pPr>
            <a:r>
              <a:rPr lang="en-US" dirty="0"/>
              <a:t>Be careful to watch plots because they are both used throughout the presentation.</a:t>
            </a:r>
            <a:endParaRPr dirty="0"/>
          </a:p>
        </p:txBody>
      </p:sp>
      <p:sp>
        <p:nvSpPr>
          <p:cNvPr id="177" name="Google Shape;17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3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Arial"/>
              <a:buNone/>
              <a:defRPr sz="48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3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595959"/>
              </a:buClr>
              <a:buSzPts val="2400"/>
              <a:buNone/>
              <a:defRPr sz="2400">
                <a:solidFill>
                  <a:srgbClr val="595959"/>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5" name="Google Shape;15;p31"/>
          <p:cNvPicPr preferRelativeResize="0"/>
          <p:nvPr/>
        </p:nvPicPr>
        <p:blipFill rotWithShape="1">
          <a:blip r:embed="rId2">
            <a:alphaModFix/>
          </a:blip>
          <a:srcRect r="33333"/>
          <a:stretch/>
        </p:blipFill>
        <p:spPr>
          <a:xfrm>
            <a:off x="-2" y="0"/>
            <a:ext cx="12207240" cy="976579"/>
          </a:xfrm>
          <a:prstGeom prst="rect">
            <a:avLst/>
          </a:prstGeom>
          <a:noFill/>
          <a:ln>
            <a:noFill/>
          </a:ln>
        </p:spPr>
      </p:pic>
      <p:pic>
        <p:nvPicPr>
          <p:cNvPr id="16" name="Google Shape;16;p31" descr="A black and white logo&#10;&#10;AI-generated content may be incorrect."/>
          <p:cNvPicPr preferRelativeResize="0"/>
          <p:nvPr/>
        </p:nvPicPr>
        <p:blipFill rotWithShape="1">
          <a:blip r:embed="rId3">
            <a:alphaModFix/>
          </a:blip>
          <a:srcRect/>
          <a:stretch/>
        </p:blipFill>
        <p:spPr>
          <a:xfrm>
            <a:off x="11356565" y="100441"/>
            <a:ext cx="677723" cy="197669"/>
          </a:xfrm>
          <a:prstGeom prst="rect">
            <a:avLst/>
          </a:prstGeom>
          <a:noFill/>
          <a:ln>
            <a:noFill/>
          </a:ln>
        </p:spPr>
      </p:pic>
      <p:sp>
        <p:nvSpPr>
          <p:cNvPr id="17" name="Google Shape;17;p31"/>
          <p:cNvSpPr txBox="1"/>
          <p:nvPr/>
        </p:nvSpPr>
        <p:spPr>
          <a:xfrm>
            <a:off x="8818460" y="6409243"/>
            <a:ext cx="309135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Questions, contact </a:t>
            </a:r>
            <a:r>
              <a:rPr lang="en-US" sz="1200" b="0" i="0" u="sng" strike="noStrike" cap="none">
                <a:solidFill>
                  <a:schemeClr val="dk1"/>
                </a:solidFill>
                <a:latin typeface="Calibri"/>
                <a:ea typeface="Calibri"/>
                <a:cs typeface="Calibri"/>
                <a:sym typeface="Calibri"/>
              </a:rPr>
              <a:t>education@earthscope.org</a:t>
            </a:r>
            <a:endParaRPr sz="1200" b="0" i="0" u="none" strike="noStrike" cap="none">
              <a:solidFill>
                <a:schemeClr val="dk1"/>
              </a:solidFill>
              <a:latin typeface="Calibri"/>
              <a:ea typeface="Calibri"/>
              <a:cs typeface="Calibri"/>
              <a:sym typeface="Calibri"/>
            </a:endParaRPr>
          </a:p>
        </p:txBody>
      </p:sp>
      <p:pic>
        <p:nvPicPr>
          <p:cNvPr id="18" name="Google Shape;18;p31" descr="NSF_Logo sm.png"/>
          <p:cNvPicPr preferRelativeResize="0"/>
          <p:nvPr/>
        </p:nvPicPr>
        <p:blipFill rotWithShape="1">
          <a:blip r:embed="rId4">
            <a:alphaModFix/>
          </a:blip>
          <a:srcRect/>
          <a:stretch/>
        </p:blipFill>
        <p:spPr>
          <a:xfrm>
            <a:off x="117393" y="6089650"/>
            <a:ext cx="727157" cy="731520"/>
          </a:xfrm>
          <a:prstGeom prst="rect">
            <a:avLst/>
          </a:prstGeom>
          <a:noFill/>
          <a:ln>
            <a:noFill/>
          </a:ln>
        </p:spPr>
      </p:pic>
      <p:sp>
        <p:nvSpPr>
          <p:cNvPr id="19" name="Google Shape;19;p31"/>
          <p:cNvSpPr txBox="1"/>
          <p:nvPr/>
        </p:nvSpPr>
        <p:spPr>
          <a:xfrm>
            <a:off x="844550" y="6224577"/>
            <a:ext cx="461573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alibri"/>
                <a:ea typeface="Calibri"/>
                <a:cs typeface="Calibri"/>
                <a:sym typeface="Calibri"/>
              </a:rPr>
              <a:t>This work has been supported by U.S. National Science Foundation awards 1245025, 1612248, </a:t>
            </a:r>
            <a:r>
              <a:rPr lang="en-US" sz="1200" b="0" i="0" u="none" strike="noStrike" cap="none">
                <a:solidFill>
                  <a:schemeClr val="dk1"/>
                </a:solidFill>
                <a:latin typeface="Calibri"/>
                <a:ea typeface="Calibri"/>
                <a:cs typeface="Calibri"/>
                <a:sym typeface="Calibri"/>
              </a:rPr>
              <a:t>1725347, </a:t>
            </a:r>
            <a:r>
              <a:rPr lang="en-US" sz="1200" b="0" i="0" u="none" strike="noStrike" cap="none">
                <a:solidFill>
                  <a:srgbClr val="000000"/>
                </a:solidFill>
                <a:latin typeface="Calibri"/>
                <a:ea typeface="Calibri"/>
                <a:cs typeface="Calibri"/>
                <a:sym typeface="Calibri"/>
              </a:rPr>
              <a:t>1914915, 1724794, 1724509.</a:t>
            </a:r>
            <a:endParaRPr sz="12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7"/>
        <p:cNvGrpSpPr/>
        <p:nvPr/>
      </p:nvGrpSpPr>
      <p:grpSpPr>
        <a:xfrm>
          <a:off x="0" y="0"/>
          <a:ext cx="0" cy="0"/>
          <a:chOff x="0" y="0"/>
          <a:chExt cx="0" cy="0"/>
        </a:xfrm>
      </p:grpSpPr>
      <p:sp>
        <p:nvSpPr>
          <p:cNvPr id="68" name="Google Shape;68;p40"/>
          <p:cNvSpPr txBox="1">
            <a:spLocks noGrp="1"/>
          </p:cNvSpPr>
          <p:nvPr>
            <p:ph type="title"/>
          </p:nvPr>
        </p:nvSpPr>
        <p:spPr>
          <a:xfrm>
            <a:off x="838200" y="365125"/>
            <a:ext cx="10515600" cy="62210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40"/>
          <p:cNvSpPr txBox="1">
            <a:spLocks noGrp="1"/>
          </p:cNvSpPr>
          <p:nvPr>
            <p:ph type="body" idx="1"/>
          </p:nvPr>
        </p:nvSpPr>
        <p:spPr>
          <a:xfrm rot="5400000">
            <a:off x="3733617" y="-1584506"/>
            <a:ext cx="4724766"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0" name="Google Shape;70;p40"/>
          <p:cNvPicPr preferRelativeResize="0"/>
          <p:nvPr/>
        </p:nvPicPr>
        <p:blipFill rotWithShape="1">
          <a:blip r:embed="rId2">
            <a:alphaModFix/>
          </a:blip>
          <a:srcRect/>
          <a:stretch/>
        </p:blipFill>
        <p:spPr>
          <a:xfrm>
            <a:off x="0" y="6208310"/>
            <a:ext cx="12198096" cy="649690"/>
          </a:xfrm>
          <a:prstGeom prst="rect">
            <a:avLst/>
          </a:prstGeom>
          <a:noFill/>
          <a:ln>
            <a:noFill/>
          </a:ln>
        </p:spPr>
      </p:pic>
      <p:pic>
        <p:nvPicPr>
          <p:cNvPr id="71" name="Google Shape;71;p40" descr="NSF_Logo sm.png"/>
          <p:cNvPicPr preferRelativeResize="0"/>
          <p:nvPr/>
        </p:nvPicPr>
        <p:blipFill rotWithShape="1">
          <a:blip r:embed="rId3">
            <a:alphaModFix/>
          </a:blip>
          <a:srcRect/>
          <a:stretch/>
        </p:blipFill>
        <p:spPr>
          <a:xfrm>
            <a:off x="11572233" y="6270467"/>
            <a:ext cx="520196" cy="523317"/>
          </a:xfrm>
          <a:prstGeom prst="rect">
            <a:avLst/>
          </a:prstGeom>
          <a:noFill/>
          <a:ln>
            <a:noFill/>
          </a:ln>
        </p:spPr>
      </p:pic>
      <p:pic>
        <p:nvPicPr>
          <p:cNvPr id="72" name="Google Shape;72;p40" descr="A black and white logo&#10;&#10;AI-generated content may be incorrect."/>
          <p:cNvPicPr preferRelativeResize="0"/>
          <p:nvPr/>
        </p:nvPicPr>
        <p:blipFill rotWithShape="1">
          <a:blip r:embed="rId4">
            <a:alphaModFix/>
          </a:blip>
          <a:srcRect/>
          <a:stretch/>
        </p:blipFill>
        <p:spPr>
          <a:xfrm>
            <a:off x="10498431" y="6390182"/>
            <a:ext cx="917044" cy="26747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3"/>
        <p:cNvGrpSpPr/>
        <p:nvPr/>
      </p:nvGrpSpPr>
      <p:grpSpPr>
        <a:xfrm>
          <a:off x="0" y="0"/>
          <a:ext cx="0" cy="0"/>
          <a:chOff x="0" y="0"/>
          <a:chExt cx="0" cy="0"/>
        </a:xfrm>
      </p:grpSpPr>
      <p:sp>
        <p:nvSpPr>
          <p:cNvPr id="74" name="Google Shape;74;p4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4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6" name="Google Shape;76;p41"/>
          <p:cNvPicPr preferRelativeResize="0"/>
          <p:nvPr/>
        </p:nvPicPr>
        <p:blipFill rotWithShape="1">
          <a:blip r:embed="rId2">
            <a:alphaModFix/>
          </a:blip>
          <a:srcRect/>
          <a:stretch/>
        </p:blipFill>
        <p:spPr>
          <a:xfrm>
            <a:off x="0" y="6208310"/>
            <a:ext cx="12198096" cy="649690"/>
          </a:xfrm>
          <a:prstGeom prst="rect">
            <a:avLst/>
          </a:prstGeom>
          <a:noFill/>
          <a:ln>
            <a:noFill/>
          </a:ln>
        </p:spPr>
      </p:pic>
      <p:pic>
        <p:nvPicPr>
          <p:cNvPr id="77" name="Google Shape;77;p41" descr="NSF_Logo sm.png"/>
          <p:cNvPicPr preferRelativeResize="0"/>
          <p:nvPr/>
        </p:nvPicPr>
        <p:blipFill rotWithShape="1">
          <a:blip r:embed="rId3">
            <a:alphaModFix/>
          </a:blip>
          <a:srcRect/>
          <a:stretch/>
        </p:blipFill>
        <p:spPr>
          <a:xfrm>
            <a:off x="11572233" y="6270467"/>
            <a:ext cx="520196" cy="523317"/>
          </a:xfrm>
          <a:prstGeom prst="rect">
            <a:avLst/>
          </a:prstGeom>
          <a:noFill/>
          <a:ln>
            <a:noFill/>
          </a:ln>
        </p:spPr>
      </p:pic>
      <p:pic>
        <p:nvPicPr>
          <p:cNvPr id="78" name="Google Shape;78;p41" descr="A black and white logo&#10;&#10;AI-generated content may be incorrect."/>
          <p:cNvPicPr preferRelativeResize="0"/>
          <p:nvPr/>
        </p:nvPicPr>
        <p:blipFill rotWithShape="1">
          <a:blip r:embed="rId4">
            <a:alphaModFix/>
          </a:blip>
          <a:srcRect/>
          <a:stretch/>
        </p:blipFill>
        <p:spPr>
          <a:xfrm>
            <a:off x="10498431" y="6390182"/>
            <a:ext cx="917044" cy="26747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
        <p:cNvGrpSpPr/>
        <p:nvPr/>
      </p:nvGrpSpPr>
      <p:grpSpPr>
        <a:xfrm>
          <a:off x="0" y="0"/>
          <a:ext cx="0" cy="0"/>
          <a:chOff x="0" y="0"/>
          <a:chExt cx="0" cy="0"/>
        </a:xfrm>
      </p:grpSpPr>
      <p:sp>
        <p:nvSpPr>
          <p:cNvPr id="21" name="Google Shape;21;p32"/>
          <p:cNvSpPr txBox="1">
            <a:spLocks noGrp="1"/>
          </p:cNvSpPr>
          <p:nvPr>
            <p:ph type="title"/>
          </p:nvPr>
        </p:nvSpPr>
        <p:spPr>
          <a:xfrm>
            <a:off x="838200" y="365125"/>
            <a:ext cx="10515600" cy="62210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2"/>
          <p:cNvSpPr txBox="1">
            <a:spLocks noGrp="1"/>
          </p:cNvSpPr>
          <p:nvPr>
            <p:ph type="body" idx="1"/>
          </p:nvPr>
        </p:nvSpPr>
        <p:spPr>
          <a:xfrm>
            <a:off x="838200" y="1367553"/>
            <a:ext cx="5181600" cy="4685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32"/>
          <p:cNvSpPr txBox="1">
            <a:spLocks noGrp="1"/>
          </p:cNvSpPr>
          <p:nvPr>
            <p:ph type="body" idx="2"/>
          </p:nvPr>
        </p:nvSpPr>
        <p:spPr>
          <a:xfrm>
            <a:off x="6172200" y="1367553"/>
            <a:ext cx="5181600" cy="4685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4" name="Google Shape;24;p32"/>
          <p:cNvPicPr preferRelativeResize="0"/>
          <p:nvPr/>
        </p:nvPicPr>
        <p:blipFill rotWithShape="1">
          <a:blip r:embed="rId2">
            <a:alphaModFix/>
          </a:blip>
          <a:srcRect/>
          <a:stretch/>
        </p:blipFill>
        <p:spPr>
          <a:xfrm>
            <a:off x="0" y="6208310"/>
            <a:ext cx="12198096" cy="649690"/>
          </a:xfrm>
          <a:prstGeom prst="rect">
            <a:avLst/>
          </a:prstGeom>
          <a:noFill/>
          <a:ln>
            <a:noFill/>
          </a:ln>
        </p:spPr>
      </p:pic>
      <p:pic>
        <p:nvPicPr>
          <p:cNvPr id="25" name="Google Shape;25;p32" descr="NSF_Logo sm.png"/>
          <p:cNvPicPr preferRelativeResize="0"/>
          <p:nvPr/>
        </p:nvPicPr>
        <p:blipFill rotWithShape="1">
          <a:blip r:embed="rId3">
            <a:alphaModFix/>
          </a:blip>
          <a:srcRect/>
          <a:stretch/>
        </p:blipFill>
        <p:spPr>
          <a:xfrm>
            <a:off x="11572233" y="6270467"/>
            <a:ext cx="520196" cy="523317"/>
          </a:xfrm>
          <a:prstGeom prst="rect">
            <a:avLst/>
          </a:prstGeom>
          <a:noFill/>
          <a:ln>
            <a:noFill/>
          </a:ln>
        </p:spPr>
      </p:pic>
      <p:pic>
        <p:nvPicPr>
          <p:cNvPr id="26" name="Google Shape;26;p32" descr="A black and white logo&#10;&#10;AI-generated content may be incorrect."/>
          <p:cNvPicPr preferRelativeResize="0"/>
          <p:nvPr/>
        </p:nvPicPr>
        <p:blipFill rotWithShape="1">
          <a:blip r:embed="rId4">
            <a:alphaModFix/>
          </a:blip>
          <a:srcRect/>
          <a:stretch/>
        </p:blipFill>
        <p:spPr>
          <a:xfrm>
            <a:off x="10498431" y="6390182"/>
            <a:ext cx="917044" cy="26747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33"/>
          <p:cNvSpPr txBox="1">
            <a:spLocks noGrp="1"/>
          </p:cNvSpPr>
          <p:nvPr>
            <p:ph type="title"/>
          </p:nvPr>
        </p:nvSpPr>
        <p:spPr>
          <a:xfrm>
            <a:off x="838200" y="365125"/>
            <a:ext cx="10515600" cy="62210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9" name="Google Shape;29;p33"/>
          <p:cNvPicPr preferRelativeResize="0"/>
          <p:nvPr/>
        </p:nvPicPr>
        <p:blipFill rotWithShape="1">
          <a:blip r:embed="rId2">
            <a:alphaModFix/>
          </a:blip>
          <a:srcRect/>
          <a:stretch/>
        </p:blipFill>
        <p:spPr>
          <a:xfrm>
            <a:off x="0" y="6208310"/>
            <a:ext cx="12198096" cy="649690"/>
          </a:xfrm>
          <a:prstGeom prst="rect">
            <a:avLst/>
          </a:prstGeom>
          <a:noFill/>
          <a:ln>
            <a:noFill/>
          </a:ln>
        </p:spPr>
      </p:pic>
      <p:pic>
        <p:nvPicPr>
          <p:cNvPr id="30" name="Google Shape;30;p33" descr="NSF_Logo sm.png"/>
          <p:cNvPicPr preferRelativeResize="0"/>
          <p:nvPr/>
        </p:nvPicPr>
        <p:blipFill rotWithShape="1">
          <a:blip r:embed="rId3">
            <a:alphaModFix/>
          </a:blip>
          <a:srcRect/>
          <a:stretch/>
        </p:blipFill>
        <p:spPr>
          <a:xfrm>
            <a:off x="11572233" y="6270467"/>
            <a:ext cx="520196" cy="523317"/>
          </a:xfrm>
          <a:prstGeom prst="rect">
            <a:avLst/>
          </a:prstGeom>
          <a:noFill/>
          <a:ln>
            <a:noFill/>
          </a:ln>
        </p:spPr>
      </p:pic>
      <p:pic>
        <p:nvPicPr>
          <p:cNvPr id="31" name="Google Shape;31;p33" descr="A black and white logo&#10;&#10;AI-generated content may be incorrect."/>
          <p:cNvPicPr preferRelativeResize="0"/>
          <p:nvPr/>
        </p:nvPicPr>
        <p:blipFill rotWithShape="1">
          <a:blip r:embed="rId4">
            <a:alphaModFix/>
          </a:blip>
          <a:srcRect/>
          <a:stretch/>
        </p:blipFill>
        <p:spPr>
          <a:xfrm>
            <a:off x="10498431" y="6390182"/>
            <a:ext cx="917044" cy="26747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34"/>
          <p:cNvSpPr txBox="1">
            <a:spLocks noGrp="1"/>
          </p:cNvSpPr>
          <p:nvPr>
            <p:ph type="title"/>
          </p:nvPr>
        </p:nvSpPr>
        <p:spPr>
          <a:xfrm>
            <a:off x="838200" y="365125"/>
            <a:ext cx="10515600" cy="62210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4"/>
          <p:cNvSpPr txBox="1">
            <a:spLocks noGrp="1"/>
          </p:cNvSpPr>
          <p:nvPr>
            <p:ph type="body" idx="1"/>
          </p:nvPr>
        </p:nvSpPr>
        <p:spPr>
          <a:xfrm>
            <a:off x="838200" y="1310911"/>
            <a:ext cx="10515600" cy="47247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5" name="Google Shape;35;p34"/>
          <p:cNvPicPr preferRelativeResize="0"/>
          <p:nvPr/>
        </p:nvPicPr>
        <p:blipFill rotWithShape="1">
          <a:blip r:embed="rId2">
            <a:alphaModFix/>
          </a:blip>
          <a:srcRect/>
          <a:stretch/>
        </p:blipFill>
        <p:spPr>
          <a:xfrm>
            <a:off x="0" y="6208310"/>
            <a:ext cx="12198096" cy="649690"/>
          </a:xfrm>
          <a:prstGeom prst="rect">
            <a:avLst/>
          </a:prstGeom>
          <a:noFill/>
          <a:ln>
            <a:noFill/>
          </a:ln>
        </p:spPr>
      </p:pic>
      <p:pic>
        <p:nvPicPr>
          <p:cNvPr id="36" name="Google Shape;36;p34" descr="NSF_Logo sm.png"/>
          <p:cNvPicPr preferRelativeResize="0"/>
          <p:nvPr/>
        </p:nvPicPr>
        <p:blipFill rotWithShape="1">
          <a:blip r:embed="rId3">
            <a:alphaModFix/>
          </a:blip>
          <a:srcRect/>
          <a:stretch/>
        </p:blipFill>
        <p:spPr>
          <a:xfrm>
            <a:off x="11572233" y="6270467"/>
            <a:ext cx="520196" cy="523317"/>
          </a:xfrm>
          <a:prstGeom prst="rect">
            <a:avLst/>
          </a:prstGeom>
          <a:noFill/>
          <a:ln>
            <a:noFill/>
          </a:ln>
        </p:spPr>
      </p:pic>
      <p:pic>
        <p:nvPicPr>
          <p:cNvPr id="37" name="Google Shape;37;p34" descr="A black and white logo&#10;&#10;AI-generated content may be incorrect."/>
          <p:cNvPicPr preferRelativeResize="0"/>
          <p:nvPr/>
        </p:nvPicPr>
        <p:blipFill rotWithShape="1">
          <a:blip r:embed="rId4">
            <a:alphaModFix/>
          </a:blip>
          <a:srcRect/>
          <a:stretch/>
        </p:blipFill>
        <p:spPr>
          <a:xfrm>
            <a:off x="10498431" y="6390182"/>
            <a:ext cx="917044" cy="26747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
        <p:cNvGrpSpPr/>
        <p:nvPr/>
      </p:nvGrpSpPr>
      <p:grpSpPr>
        <a:xfrm>
          <a:off x="0" y="0"/>
          <a:ext cx="0" cy="0"/>
          <a:chOff x="0" y="0"/>
          <a:chExt cx="0" cy="0"/>
        </a:xfrm>
      </p:grpSpPr>
      <p:sp>
        <p:nvSpPr>
          <p:cNvPr id="40" name="Google Shape;40;p3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Arial"/>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42" name="Google Shape;42;p36"/>
          <p:cNvPicPr preferRelativeResize="0"/>
          <p:nvPr/>
        </p:nvPicPr>
        <p:blipFill rotWithShape="1">
          <a:blip r:embed="rId2">
            <a:alphaModFix/>
          </a:blip>
          <a:srcRect r="33333"/>
          <a:stretch/>
        </p:blipFill>
        <p:spPr>
          <a:xfrm>
            <a:off x="-2" y="0"/>
            <a:ext cx="12207240" cy="976579"/>
          </a:xfrm>
          <a:prstGeom prst="rect">
            <a:avLst/>
          </a:prstGeom>
          <a:noFill/>
          <a:ln>
            <a:noFill/>
          </a:ln>
        </p:spPr>
      </p:pic>
      <p:pic>
        <p:nvPicPr>
          <p:cNvPr id="43" name="Google Shape;43;p36" descr="A black and white logo&#10;&#10;AI-generated content may be incorrect."/>
          <p:cNvPicPr preferRelativeResize="0"/>
          <p:nvPr/>
        </p:nvPicPr>
        <p:blipFill rotWithShape="1">
          <a:blip r:embed="rId3">
            <a:alphaModFix/>
          </a:blip>
          <a:srcRect/>
          <a:stretch/>
        </p:blipFill>
        <p:spPr>
          <a:xfrm>
            <a:off x="11356565" y="100441"/>
            <a:ext cx="677723" cy="19766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0" name="Google Shape;50;p37"/>
          <p:cNvPicPr preferRelativeResize="0"/>
          <p:nvPr/>
        </p:nvPicPr>
        <p:blipFill rotWithShape="1">
          <a:blip r:embed="rId2">
            <a:alphaModFix/>
          </a:blip>
          <a:srcRect/>
          <a:stretch/>
        </p:blipFill>
        <p:spPr>
          <a:xfrm>
            <a:off x="0" y="6208310"/>
            <a:ext cx="12198096" cy="649690"/>
          </a:xfrm>
          <a:prstGeom prst="rect">
            <a:avLst/>
          </a:prstGeom>
          <a:noFill/>
          <a:ln>
            <a:noFill/>
          </a:ln>
        </p:spPr>
      </p:pic>
      <p:pic>
        <p:nvPicPr>
          <p:cNvPr id="51" name="Google Shape;51;p37" descr="NSF_Logo sm.png"/>
          <p:cNvPicPr preferRelativeResize="0"/>
          <p:nvPr/>
        </p:nvPicPr>
        <p:blipFill rotWithShape="1">
          <a:blip r:embed="rId3">
            <a:alphaModFix/>
          </a:blip>
          <a:srcRect/>
          <a:stretch/>
        </p:blipFill>
        <p:spPr>
          <a:xfrm>
            <a:off x="11572233" y="6270467"/>
            <a:ext cx="520196" cy="523317"/>
          </a:xfrm>
          <a:prstGeom prst="rect">
            <a:avLst/>
          </a:prstGeom>
          <a:noFill/>
          <a:ln>
            <a:noFill/>
          </a:ln>
        </p:spPr>
      </p:pic>
      <p:pic>
        <p:nvPicPr>
          <p:cNvPr id="52" name="Google Shape;52;p37" descr="A black and white logo&#10;&#10;AI-generated content may be incorrect."/>
          <p:cNvPicPr preferRelativeResize="0"/>
          <p:nvPr/>
        </p:nvPicPr>
        <p:blipFill rotWithShape="1">
          <a:blip r:embed="rId4">
            <a:alphaModFix/>
          </a:blip>
          <a:srcRect/>
          <a:stretch/>
        </p:blipFill>
        <p:spPr>
          <a:xfrm>
            <a:off x="10498431" y="6390182"/>
            <a:ext cx="917044" cy="26747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3"/>
        <p:cNvGrpSpPr/>
        <p:nvPr/>
      </p:nvGrpSpPr>
      <p:grpSpPr>
        <a:xfrm>
          <a:off x="0" y="0"/>
          <a:ext cx="0" cy="0"/>
          <a:chOff x="0" y="0"/>
          <a:chExt cx="0" cy="0"/>
        </a:xfrm>
      </p:grpSpPr>
      <p:sp>
        <p:nvSpPr>
          <p:cNvPr id="54" name="Google Shape;54;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6" name="Google Shape;56;p3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57" name="Google Shape;57;p38"/>
          <p:cNvPicPr preferRelativeResize="0"/>
          <p:nvPr/>
        </p:nvPicPr>
        <p:blipFill rotWithShape="1">
          <a:blip r:embed="rId2">
            <a:alphaModFix/>
          </a:blip>
          <a:srcRect/>
          <a:stretch/>
        </p:blipFill>
        <p:spPr>
          <a:xfrm>
            <a:off x="0" y="6208310"/>
            <a:ext cx="12198096" cy="649690"/>
          </a:xfrm>
          <a:prstGeom prst="rect">
            <a:avLst/>
          </a:prstGeom>
          <a:noFill/>
          <a:ln>
            <a:noFill/>
          </a:ln>
        </p:spPr>
      </p:pic>
      <p:pic>
        <p:nvPicPr>
          <p:cNvPr id="58" name="Google Shape;58;p38" descr="NSF_Logo sm.png"/>
          <p:cNvPicPr preferRelativeResize="0"/>
          <p:nvPr/>
        </p:nvPicPr>
        <p:blipFill rotWithShape="1">
          <a:blip r:embed="rId3">
            <a:alphaModFix/>
          </a:blip>
          <a:srcRect/>
          <a:stretch/>
        </p:blipFill>
        <p:spPr>
          <a:xfrm>
            <a:off x="11572233" y="6270467"/>
            <a:ext cx="520196" cy="523317"/>
          </a:xfrm>
          <a:prstGeom prst="rect">
            <a:avLst/>
          </a:prstGeom>
          <a:noFill/>
          <a:ln>
            <a:noFill/>
          </a:ln>
        </p:spPr>
      </p:pic>
      <p:pic>
        <p:nvPicPr>
          <p:cNvPr id="59" name="Google Shape;59;p38" descr="A black and white logo&#10;&#10;AI-generated content may be incorrect."/>
          <p:cNvPicPr preferRelativeResize="0"/>
          <p:nvPr/>
        </p:nvPicPr>
        <p:blipFill rotWithShape="1">
          <a:blip r:embed="rId4">
            <a:alphaModFix/>
          </a:blip>
          <a:srcRect/>
          <a:stretch/>
        </p:blipFill>
        <p:spPr>
          <a:xfrm>
            <a:off x="10498431" y="6390182"/>
            <a:ext cx="917044" cy="26747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0"/>
        <p:cNvGrpSpPr/>
        <p:nvPr/>
      </p:nvGrpSpPr>
      <p:grpSpPr>
        <a:xfrm>
          <a:off x="0" y="0"/>
          <a:ext cx="0" cy="0"/>
          <a:chOff x="0" y="0"/>
          <a:chExt cx="0" cy="0"/>
        </a:xfrm>
      </p:grpSpPr>
      <p:sp>
        <p:nvSpPr>
          <p:cNvPr id="61" name="Google Shape;61;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9"/>
          <p:cNvSpPr>
            <a:spLocks noGrp="1"/>
          </p:cNvSpPr>
          <p:nvPr>
            <p:ph type="pic" idx="2"/>
          </p:nvPr>
        </p:nvSpPr>
        <p:spPr>
          <a:xfrm>
            <a:off x="5183188" y="987425"/>
            <a:ext cx="6172200" cy="4873625"/>
          </a:xfrm>
          <a:prstGeom prst="rect">
            <a:avLst/>
          </a:prstGeom>
          <a:noFill/>
          <a:ln>
            <a:noFill/>
          </a:ln>
        </p:spPr>
      </p:sp>
      <p:sp>
        <p:nvSpPr>
          <p:cNvPr id="63" name="Google Shape;63;p3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64" name="Google Shape;64;p39"/>
          <p:cNvPicPr preferRelativeResize="0"/>
          <p:nvPr/>
        </p:nvPicPr>
        <p:blipFill rotWithShape="1">
          <a:blip r:embed="rId2">
            <a:alphaModFix/>
          </a:blip>
          <a:srcRect/>
          <a:stretch/>
        </p:blipFill>
        <p:spPr>
          <a:xfrm>
            <a:off x="0" y="6208310"/>
            <a:ext cx="12198096" cy="649690"/>
          </a:xfrm>
          <a:prstGeom prst="rect">
            <a:avLst/>
          </a:prstGeom>
          <a:noFill/>
          <a:ln>
            <a:noFill/>
          </a:ln>
        </p:spPr>
      </p:pic>
      <p:pic>
        <p:nvPicPr>
          <p:cNvPr id="65" name="Google Shape;65;p39" descr="NSF_Logo sm.png"/>
          <p:cNvPicPr preferRelativeResize="0"/>
          <p:nvPr/>
        </p:nvPicPr>
        <p:blipFill rotWithShape="1">
          <a:blip r:embed="rId3">
            <a:alphaModFix/>
          </a:blip>
          <a:srcRect/>
          <a:stretch/>
        </p:blipFill>
        <p:spPr>
          <a:xfrm>
            <a:off x="11572233" y="6270467"/>
            <a:ext cx="520196" cy="523317"/>
          </a:xfrm>
          <a:prstGeom prst="rect">
            <a:avLst/>
          </a:prstGeom>
          <a:noFill/>
          <a:ln>
            <a:noFill/>
          </a:ln>
        </p:spPr>
      </p:pic>
      <p:pic>
        <p:nvPicPr>
          <p:cNvPr id="66" name="Google Shape;66;p39" descr="A black and white logo&#10;&#10;AI-generated content may be incorrect."/>
          <p:cNvPicPr preferRelativeResize="0"/>
          <p:nvPr/>
        </p:nvPicPr>
        <p:blipFill rotWithShape="1">
          <a:blip r:embed="rId4">
            <a:alphaModFix/>
          </a:blip>
          <a:srcRect/>
          <a:stretch/>
        </p:blipFill>
        <p:spPr>
          <a:xfrm>
            <a:off x="10498431" y="6390182"/>
            <a:ext cx="917044" cy="26747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838200" y="365125"/>
            <a:ext cx="10515600" cy="62210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0"/>
          <p:cNvSpPr txBox="1">
            <a:spLocks noGrp="1"/>
          </p:cNvSpPr>
          <p:nvPr>
            <p:ph type="body" idx="1"/>
          </p:nvPr>
        </p:nvSpPr>
        <p:spPr>
          <a:xfrm>
            <a:off x="838200" y="1310911"/>
            <a:ext cx="10515600" cy="4724766"/>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0.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9.png"/><Relationship Id="rId4" Type="http://schemas.openxmlformats.org/officeDocument/2006/relationships/image" Target="../media/image21.pn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jpg"/></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38.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4.jp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61.png"/><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descr="A close up of a dry grass field&#10;&#10;Description automatically generated"/>
          <p:cNvPicPr preferRelativeResize="0"/>
          <p:nvPr/>
        </p:nvPicPr>
        <p:blipFill rotWithShape="1">
          <a:blip r:embed="rId3">
            <a:alphaModFix/>
          </a:blip>
          <a:srcRect t="11615" b="20642"/>
          <a:stretch/>
        </p:blipFill>
        <p:spPr>
          <a:xfrm>
            <a:off x="1228183" y="956256"/>
            <a:ext cx="9733883" cy="4945488"/>
          </a:xfrm>
          <a:prstGeom prst="rect">
            <a:avLst/>
          </a:prstGeom>
          <a:noFill/>
          <a:ln>
            <a:noFill/>
          </a:ln>
        </p:spPr>
      </p:pic>
      <p:sp>
        <p:nvSpPr>
          <p:cNvPr id="85" name="Google Shape;85;p1"/>
          <p:cNvSpPr txBox="1">
            <a:spLocks noGrp="1"/>
          </p:cNvSpPr>
          <p:nvPr>
            <p:ph type="ctrTitle"/>
          </p:nvPr>
        </p:nvSpPr>
        <p:spPr>
          <a:xfrm>
            <a:off x="1860097" y="2556873"/>
            <a:ext cx="8721141" cy="1223493"/>
          </a:xfrm>
          <a:prstGeom prst="rect">
            <a:avLst/>
          </a:prstGeom>
          <a:solidFill>
            <a:srgbClr val="F7F6F5">
              <a:alpha val="60000"/>
            </a:srgbClr>
          </a:solidFill>
          <a:ln w="9525" cap="flat" cmpd="sng">
            <a:solidFill>
              <a:schemeClr val="dk1"/>
            </a:solidFill>
            <a:prstDash val="solid"/>
            <a:round/>
            <a:headEnd type="none" w="sm" len="sm"/>
            <a:tailEnd type="none" w="sm" len="sm"/>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400"/>
              <a:buFont typeface="Calibri"/>
              <a:buNone/>
            </a:pPr>
            <a:r>
              <a:rPr lang="en-US" sz="4000" b="1" dirty="0"/>
              <a:t>Electrical Resistivity Tomography Technical Overview</a:t>
            </a:r>
            <a:endParaRPr sz="4000" dirty="0"/>
          </a:p>
        </p:txBody>
      </p:sp>
      <p:sp>
        <p:nvSpPr>
          <p:cNvPr id="86" name="Google Shape;86;p1"/>
          <p:cNvSpPr txBox="1"/>
          <p:nvPr/>
        </p:nvSpPr>
        <p:spPr>
          <a:xfrm>
            <a:off x="1940141" y="4194723"/>
            <a:ext cx="8561051"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800"/>
              <a:buFont typeface="Calibri"/>
              <a:buNone/>
            </a:pPr>
            <a:r>
              <a:rPr lang="en-US" sz="1800" b="0" i="0" u="none" strike="noStrike" cap="none" dirty="0">
                <a:solidFill>
                  <a:schemeClr val="lt1"/>
                </a:solidFill>
                <a:latin typeface="Calibri"/>
                <a:ea typeface="Calibri"/>
                <a:cs typeface="Calibri"/>
                <a:sym typeface="Calibri"/>
              </a:rPr>
              <a:t>June 23 2026, Online Galen Kaip, </a:t>
            </a:r>
            <a:r>
              <a:rPr lang="en-US" sz="1800" b="0" i="0" u="none" strike="noStrike" cap="none" dirty="0" err="1">
                <a:solidFill>
                  <a:schemeClr val="lt1"/>
                </a:solidFill>
                <a:latin typeface="Calibri"/>
                <a:ea typeface="Calibri"/>
                <a:cs typeface="Calibri"/>
                <a:sym typeface="Calibri"/>
              </a:rPr>
              <a:t>EarthScope</a:t>
            </a:r>
            <a:r>
              <a:rPr lang="en-US" sz="1800" b="0" i="0" u="none" strike="noStrike" cap="none" dirty="0">
                <a:solidFill>
                  <a:schemeClr val="lt1"/>
                </a:solidFill>
                <a:latin typeface="Calibri"/>
                <a:ea typeface="Calibri"/>
                <a:cs typeface="Calibri"/>
                <a:sym typeface="Calibri"/>
              </a:rPr>
              <a:t> Consortium</a:t>
            </a:r>
          </a:p>
          <a:p>
            <a:pPr marL="0" marR="0" lvl="0" indent="0" algn="ctr" rtl="0">
              <a:lnSpc>
                <a:spcPct val="100000"/>
              </a:lnSpc>
              <a:spcBef>
                <a:spcPts val="0"/>
              </a:spcBef>
              <a:spcAft>
                <a:spcPts val="0"/>
              </a:spcAft>
              <a:buClr>
                <a:schemeClr val="lt1"/>
              </a:buClr>
              <a:buSzPts val="1800"/>
              <a:buFont typeface="Calibri"/>
              <a:buNone/>
            </a:pPr>
            <a:r>
              <a:rPr lang="en-US" sz="1800" b="0" i="0" u="none" strike="noStrike" cap="none" dirty="0">
                <a:solidFill>
                  <a:schemeClr val="lt1"/>
                </a:solidFill>
                <a:latin typeface="Calibri"/>
                <a:ea typeface="Calibri"/>
                <a:cs typeface="Calibri"/>
                <a:sym typeface="Calibri"/>
              </a:rPr>
              <a:t>Materials and slides modified from Lena Schwebs, University of Wyoming </a:t>
            </a:r>
          </a:p>
          <a:p>
            <a:pPr marL="0" marR="0" lvl="0" indent="0" algn="ctr" rtl="0">
              <a:lnSpc>
                <a:spcPct val="100000"/>
              </a:lnSpc>
              <a:spcBef>
                <a:spcPts val="0"/>
              </a:spcBef>
              <a:spcAft>
                <a:spcPts val="0"/>
              </a:spcAft>
              <a:buClr>
                <a:schemeClr val="lt1"/>
              </a:buClr>
              <a:buSzPts val="1800"/>
              <a:buFont typeface="Calibri"/>
              <a:buNone/>
            </a:pPr>
            <a:r>
              <a:rPr lang="en-US" sz="1800" b="0" i="0" u="none" strike="noStrike" cap="none" dirty="0">
                <a:solidFill>
                  <a:schemeClr val="lt1"/>
                </a:solidFill>
                <a:latin typeface="Calibri"/>
                <a:ea typeface="Calibri"/>
                <a:cs typeface="Calibri"/>
                <a:sym typeface="Calibri"/>
              </a:rPr>
              <a:t>and Dr. Lee Slater, Rutgers University</a:t>
            </a:r>
            <a:endParaRPr sz="18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6"/>
          <p:cNvSpPr txBox="1">
            <a:spLocks noGrp="1"/>
          </p:cNvSpPr>
          <p:nvPr>
            <p:ph type="title"/>
          </p:nvPr>
        </p:nvSpPr>
        <p:spPr>
          <a:xfrm>
            <a:off x="260684" y="12752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What is ERT?</a:t>
            </a:r>
            <a:endParaRPr dirty="0"/>
          </a:p>
        </p:txBody>
      </p:sp>
      <p:sp>
        <p:nvSpPr>
          <p:cNvPr id="193" name="Google Shape;193;p6"/>
          <p:cNvSpPr txBox="1">
            <a:spLocks noGrp="1"/>
          </p:cNvSpPr>
          <p:nvPr>
            <p:ph type="body" idx="1"/>
          </p:nvPr>
        </p:nvSpPr>
        <p:spPr>
          <a:xfrm>
            <a:off x="277613" y="1224363"/>
            <a:ext cx="4448819" cy="4409274"/>
          </a:xfrm>
          <a:prstGeom prst="rect">
            <a:avLst/>
          </a:prstGeom>
          <a:blipFill rotWithShape="1">
            <a:blip r:embed="rId3">
              <a:alphaModFix/>
            </a:blip>
            <a:stretch>
              <a:fillRect l="-2466" t="-2348"/>
            </a:stretch>
          </a:blip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en-US" dirty="0"/>
              <a:t> </a:t>
            </a:r>
            <a:endParaRPr dirty="0"/>
          </a:p>
        </p:txBody>
      </p:sp>
      <p:pic>
        <p:nvPicPr>
          <p:cNvPr id="194" name="Google Shape;194;p6" descr="A close up of a logo&#10;&#10;Description automatically generated"/>
          <p:cNvPicPr preferRelativeResize="0"/>
          <p:nvPr/>
        </p:nvPicPr>
        <p:blipFill rotWithShape="1">
          <a:blip r:embed="rId4">
            <a:alphaModFix/>
          </a:blip>
          <a:srcRect/>
          <a:stretch/>
        </p:blipFill>
        <p:spPr>
          <a:xfrm>
            <a:off x="5067300" y="1086345"/>
            <a:ext cx="6931830" cy="4318571"/>
          </a:xfrm>
          <a:prstGeom prst="rect">
            <a:avLst/>
          </a:prstGeom>
          <a:noFill/>
          <a:ln>
            <a:noFill/>
          </a:ln>
        </p:spPr>
      </p:pic>
      <p:sp>
        <p:nvSpPr>
          <p:cNvPr id="195" name="Google Shape;195;p6"/>
          <p:cNvSpPr txBox="1"/>
          <p:nvPr/>
        </p:nvSpPr>
        <p:spPr>
          <a:xfrm>
            <a:off x="75532" y="5794887"/>
            <a:ext cx="13448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From Unit 3</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1">
          <a:extLst>
            <a:ext uri="{FF2B5EF4-FFF2-40B4-BE49-F238E27FC236}">
              <a16:creationId xmlns:a16="http://schemas.microsoft.com/office/drawing/2014/main" id="{4BBF01E8-60FA-311D-AF2C-938786D7599C}"/>
            </a:ext>
          </a:extLst>
        </p:cNvPr>
        <p:cNvGrpSpPr/>
        <p:nvPr/>
      </p:nvGrpSpPr>
      <p:grpSpPr>
        <a:xfrm>
          <a:off x="0" y="0"/>
          <a:ext cx="0" cy="0"/>
          <a:chOff x="0" y="0"/>
          <a:chExt cx="0" cy="0"/>
        </a:xfrm>
      </p:grpSpPr>
      <p:sp>
        <p:nvSpPr>
          <p:cNvPr id="192" name="Google Shape;192;p6">
            <a:extLst>
              <a:ext uri="{FF2B5EF4-FFF2-40B4-BE49-F238E27FC236}">
                <a16:creationId xmlns:a16="http://schemas.microsoft.com/office/drawing/2014/main" id="{FE91EFFD-CF3F-5D00-4217-B4617DD00B81}"/>
              </a:ext>
            </a:extLst>
          </p:cNvPr>
          <p:cNvSpPr txBox="1">
            <a:spLocks noGrp="1"/>
          </p:cNvSpPr>
          <p:nvPr>
            <p:ph type="title"/>
          </p:nvPr>
        </p:nvSpPr>
        <p:spPr>
          <a:xfrm>
            <a:off x="218155" y="11688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What is Transfer Resistance?</a:t>
            </a:r>
            <a:endParaRPr dirty="0"/>
          </a:p>
        </p:txBody>
      </p:sp>
      <p:sp>
        <p:nvSpPr>
          <p:cNvPr id="195" name="Google Shape;195;p6">
            <a:extLst>
              <a:ext uri="{FF2B5EF4-FFF2-40B4-BE49-F238E27FC236}">
                <a16:creationId xmlns:a16="http://schemas.microsoft.com/office/drawing/2014/main" id="{5FF73A82-106D-1EB0-0C83-8B381AE446BD}"/>
              </a:ext>
            </a:extLst>
          </p:cNvPr>
          <p:cNvSpPr txBox="1"/>
          <p:nvPr/>
        </p:nvSpPr>
        <p:spPr>
          <a:xfrm>
            <a:off x="75532" y="5794887"/>
            <a:ext cx="13448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From Unit 3</a:t>
            </a:r>
            <a:endParaRPr sz="1400" b="0" i="0" u="none" strike="noStrike" cap="none">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ADBD8A6A-E277-703E-1B48-332CFBBEE6F7}"/>
              </a:ext>
            </a:extLst>
          </p:cNvPr>
          <p:cNvSpPr txBox="1"/>
          <p:nvPr/>
        </p:nvSpPr>
        <p:spPr>
          <a:xfrm>
            <a:off x="297712" y="1222744"/>
            <a:ext cx="11802139"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a:t>Transfer Resistance is the fundamental measurement.  It is measured voltage between electrodes divided by injected current. </a:t>
            </a:r>
          </a:p>
          <a:p>
            <a:endParaRPr lang="en-US" sz="2800" dirty="0"/>
          </a:p>
          <a:p>
            <a:pPr marL="285750" indent="-285750">
              <a:buFont typeface="Arial" panose="020B0604020202020204" pitchFamily="34" charset="0"/>
              <a:buChar char="•"/>
            </a:pPr>
            <a:r>
              <a:rPr lang="en-US" sz="2800" dirty="0"/>
              <a:t>Instrument records the transfer resistance.</a:t>
            </a:r>
          </a:p>
          <a:p>
            <a:endParaRPr lang="en-US" sz="2800" dirty="0"/>
          </a:p>
          <a:p>
            <a:pPr marL="457200" indent="-457200">
              <a:buFont typeface="Arial" panose="020B0604020202020204" pitchFamily="34" charset="0"/>
              <a:buChar char="•"/>
            </a:pPr>
            <a:r>
              <a:rPr lang="en-US" sz="2800" dirty="0"/>
              <a:t>It is </a:t>
            </a:r>
            <a:r>
              <a:rPr lang="en-US" sz="2800" b="1" dirty="0"/>
              <a:t>Not</a:t>
            </a:r>
            <a:r>
              <a:rPr lang="en-US" sz="2800" dirty="0"/>
              <a:t> true ground resistance because flowing through earth not fixed conductor. It depends on subsurface resistivity distribution, electrode spacing/geometry, topography and near-surface heterogeneity. </a:t>
            </a:r>
          </a:p>
          <a:p>
            <a:endParaRPr lang="en-US" sz="2800" dirty="0"/>
          </a:p>
        </p:txBody>
      </p:sp>
    </p:spTree>
    <p:extLst>
      <p:ext uri="{BB962C8B-B14F-4D97-AF65-F5344CB8AC3E}">
        <p14:creationId xmlns:p14="http://schemas.microsoft.com/office/powerpoint/2010/main" val="1197236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1">
          <a:extLst>
            <a:ext uri="{FF2B5EF4-FFF2-40B4-BE49-F238E27FC236}">
              <a16:creationId xmlns:a16="http://schemas.microsoft.com/office/drawing/2014/main" id="{BC3307D5-C523-A354-B682-AE0612E15016}"/>
            </a:ext>
          </a:extLst>
        </p:cNvPr>
        <p:cNvGrpSpPr/>
        <p:nvPr/>
      </p:nvGrpSpPr>
      <p:grpSpPr>
        <a:xfrm>
          <a:off x="0" y="0"/>
          <a:ext cx="0" cy="0"/>
          <a:chOff x="0" y="0"/>
          <a:chExt cx="0" cy="0"/>
        </a:xfrm>
      </p:grpSpPr>
      <p:sp>
        <p:nvSpPr>
          <p:cNvPr id="192" name="Google Shape;192;p6">
            <a:extLst>
              <a:ext uri="{FF2B5EF4-FFF2-40B4-BE49-F238E27FC236}">
                <a16:creationId xmlns:a16="http://schemas.microsoft.com/office/drawing/2014/main" id="{C38B4718-B493-FD87-34DB-AFE683A4B235}"/>
              </a:ext>
            </a:extLst>
          </p:cNvPr>
          <p:cNvSpPr txBox="1">
            <a:spLocks noGrp="1"/>
          </p:cNvSpPr>
          <p:nvPr>
            <p:ph type="title"/>
          </p:nvPr>
        </p:nvSpPr>
        <p:spPr>
          <a:xfrm>
            <a:off x="218155" y="11688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Apparent Resistivity?</a:t>
            </a:r>
            <a:endParaRPr dirty="0"/>
          </a:p>
        </p:txBody>
      </p:sp>
      <p:sp>
        <p:nvSpPr>
          <p:cNvPr id="195" name="Google Shape;195;p6">
            <a:extLst>
              <a:ext uri="{FF2B5EF4-FFF2-40B4-BE49-F238E27FC236}">
                <a16:creationId xmlns:a16="http://schemas.microsoft.com/office/drawing/2014/main" id="{0EFE6478-BE64-1097-ABCE-D1F62B1BE748}"/>
              </a:ext>
            </a:extLst>
          </p:cNvPr>
          <p:cNvSpPr txBox="1"/>
          <p:nvPr/>
        </p:nvSpPr>
        <p:spPr>
          <a:xfrm>
            <a:off x="75532" y="5794887"/>
            <a:ext cx="13448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From Unit 3</a:t>
            </a:r>
            <a:endParaRPr sz="1400" b="0" i="0" u="none" strike="noStrike" cap="none">
              <a:solidFill>
                <a:srgbClr val="000000"/>
              </a:solidFill>
              <a:latin typeface="Arial"/>
              <a:ea typeface="Arial"/>
              <a:cs typeface="Arial"/>
              <a:sym typeface="Arial"/>
            </a:endParaRP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515C2357-10DC-298E-8773-AF6987A5122F}"/>
                  </a:ext>
                </a:extLst>
              </p:cNvPr>
              <p:cNvSpPr txBox="1"/>
              <p:nvPr/>
            </p:nvSpPr>
            <p:spPr>
              <a:xfrm>
                <a:off x="297712" y="1222744"/>
                <a:ext cx="11302409" cy="4670894"/>
              </a:xfrm>
              <a:prstGeom prst="rect">
                <a:avLst/>
              </a:prstGeom>
              <a:noFill/>
            </p:spPr>
            <p:txBody>
              <a:bodyPr wrap="square" rtlCol="0">
                <a:spAutoFit/>
              </a:bodyPr>
              <a:lstStyle/>
              <a:p>
                <a:pPr marL="285750" indent="-285750">
                  <a:buFont typeface="Arial" panose="020B0604020202020204" pitchFamily="34" charset="0"/>
                  <a:buChar char="•"/>
                </a:pPr>
                <a:r>
                  <a:rPr lang="en-US" sz="2800" dirty="0"/>
                  <a:t>Transfer Resistance is converted to apparent resistivity using geometric factor </a:t>
                </a:r>
                <a:r>
                  <a:rPr lang="en-US" sz="2800" i="1" dirty="0"/>
                  <a:t>K </a:t>
                </a:r>
                <a:r>
                  <a:rPr lang="en-US" sz="2800" dirty="0"/>
                  <a:t>(determined by electrode array):</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i="1" dirty="0" err="1"/>
                  <a:t>ρ</a:t>
                </a:r>
                <a:r>
                  <a:rPr lang="en-US" sz="2800" baseline="-25000" dirty="0" err="1"/>
                  <a:t>a</a:t>
                </a:r>
                <a:r>
                  <a:rPr lang="en-US" sz="2800" baseline="-25000" dirty="0"/>
                  <a:t> </a:t>
                </a:r>
                <a:r>
                  <a:rPr lang="en-US" sz="2800" dirty="0"/>
                  <a:t>= apparent resistivity (</a:t>
                </a:r>
                <a14:m>
                  <m:oMath xmlns:m="http://schemas.openxmlformats.org/officeDocument/2006/math">
                    <m:r>
                      <a:rPr lang="en-US" sz="2800" b="0" i="1" smtClean="0">
                        <a:latin typeface="Cambria Math" panose="02040503050406030204" pitchFamily="18" charset="0"/>
                      </a:rPr>
                      <m:t>Ω</m:t>
                    </m:r>
                    <m:r>
                      <a:rPr lang="en-US" sz="2800" b="0" i="0" smtClean="0">
                        <a:latin typeface="Cambria Math" panose="02040503050406030204" pitchFamily="18" charset="0"/>
                      </a:rPr>
                      <m:t>∗</m:t>
                    </m:r>
                    <m:r>
                      <m:rPr>
                        <m:sty m:val="p"/>
                      </m:rPr>
                      <a:rPr lang="en-US" sz="2800" b="0" i="0" smtClean="0">
                        <a:latin typeface="Cambria Math" panose="02040503050406030204" pitchFamily="18" charset="0"/>
                      </a:rPr>
                      <m:t>m</m:t>
                    </m:r>
                    <m:r>
                      <a:rPr lang="en-US" sz="2800" b="0" i="0" smtClean="0">
                        <a:latin typeface="Cambria Math" panose="02040503050406030204" pitchFamily="18" charset="0"/>
                      </a:rPr>
                      <m:t>)</m:t>
                    </m:r>
                  </m:oMath>
                </a14:m>
                <a:endParaRPr lang="en-US" sz="2800" dirty="0"/>
              </a:p>
              <a:p>
                <a:endParaRPr lang="en-US" sz="2800" i="1" dirty="0"/>
              </a:p>
              <a:p>
                <a:r>
                  <a:rPr lang="en-US" sz="2800" i="1" dirty="0" err="1"/>
                  <a:t>ρ</a:t>
                </a:r>
                <a:r>
                  <a:rPr lang="en-US" sz="2800" baseline="-25000" dirty="0" err="1"/>
                  <a:t>a</a:t>
                </a:r>
                <a:r>
                  <a:rPr lang="en-US" sz="2800" dirty="0"/>
                  <a:t>​=</a:t>
                </a:r>
                <a:r>
                  <a:rPr lang="en-US" sz="2800" i="1" dirty="0" err="1"/>
                  <a:t>KR</a:t>
                </a:r>
                <a:r>
                  <a:rPr lang="en-US" sz="2800" baseline="-25000" dirty="0" err="1"/>
                  <a:t>t</a:t>
                </a:r>
                <a:r>
                  <a:rPr lang="en-US" sz="2800" dirty="0"/>
                  <a:t>​          or          </a:t>
                </a:r>
                <a:r>
                  <a:rPr lang="en-US" sz="2800" i="1" dirty="0" err="1"/>
                  <a:t>ρ</a:t>
                </a:r>
                <a:r>
                  <a:rPr lang="en-US" sz="2800" baseline="-25000" dirty="0" err="1"/>
                  <a:t>a</a:t>
                </a:r>
                <a:r>
                  <a:rPr lang="en-US" sz="2800" dirty="0"/>
                  <a:t>​=</a:t>
                </a:r>
                <a:r>
                  <a:rPr lang="en-US" sz="2800" i="1" dirty="0"/>
                  <a:t>K </a:t>
                </a:r>
                <a14:m>
                  <m:oMath xmlns:m="http://schemas.openxmlformats.org/officeDocument/2006/math">
                    <m:f>
                      <m:fPr>
                        <m:ctrlPr>
                          <a:rPr lang="en-US" sz="2800" i="1">
                            <a:latin typeface="Cambria Math" panose="02040503050406030204" pitchFamily="18" charset="0"/>
                          </a:rPr>
                        </m:ctrlPr>
                      </m:fPr>
                      <m:num>
                        <m:r>
                          <m:rPr>
                            <m:nor/>
                          </m:rPr>
                          <a:rPr lang="en-US" sz="2800" i="1" dirty="0"/>
                          <m:t>ΔV</m:t>
                        </m:r>
                      </m:num>
                      <m:den>
                        <m:r>
                          <a:rPr lang="en-US" sz="2800" i="1">
                            <a:latin typeface="Cambria Math" panose="02040503050406030204" pitchFamily="18" charset="0"/>
                          </a:rPr>
                          <m:t>𝐼</m:t>
                        </m:r>
                      </m:den>
                    </m:f>
                  </m:oMath>
                </a14:m>
                <a:endParaRPr lang="en-US" sz="2800" i="1" dirty="0"/>
              </a:p>
              <a:p>
                <a:endParaRPr lang="en-US" sz="2800" dirty="0"/>
              </a:p>
              <a:p>
                <a:pPr marL="457200" indent="-457200">
                  <a:buFont typeface="Arial" panose="020B0604020202020204" pitchFamily="34" charset="0"/>
                  <a:buChar char="•"/>
                </a:pPr>
                <a:r>
                  <a:rPr lang="en-US" sz="2800" dirty="0"/>
                  <a:t>Wenner array: </a:t>
                </a:r>
                <a:r>
                  <a:rPr lang="en-US" sz="2800" i="1" dirty="0"/>
                  <a:t>K=2</a:t>
                </a:r>
                <a14:m>
                  <m:oMath xmlns:m="http://schemas.openxmlformats.org/officeDocument/2006/math">
                    <m:r>
                      <a:rPr lang="en-US" sz="2800" i="1" smtClean="0">
                        <a:latin typeface="Cambria Math" panose="02040503050406030204" pitchFamily="18" charset="0"/>
                        <a:ea typeface="Cambria Math" panose="02040503050406030204" pitchFamily="18" charset="0"/>
                      </a:rPr>
                      <m:t>𝜋</m:t>
                    </m:r>
                    <m:r>
                      <a:rPr lang="en-US" sz="2800" b="0" i="1" smtClean="0">
                        <a:latin typeface="Cambria Math" panose="02040503050406030204" pitchFamily="18" charset="0"/>
                        <a:ea typeface="Cambria Math" panose="02040503050406030204" pitchFamily="18" charset="0"/>
                      </a:rPr>
                      <m:t>𝑎</m:t>
                    </m:r>
                  </m:oMath>
                </a14:m>
                <a:endParaRPr lang="en-US" sz="2800" dirty="0"/>
              </a:p>
              <a:p>
                <a:pPr marL="457200" indent="-457200">
                  <a:buFont typeface="Arial" panose="020B0604020202020204" pitchFamily="34" charset="0"/>
                  <a:buChar char="•"/>
                </a:pPr>
                <a:r>
                  <a:rPr lang="en-US" sz="2800" dirty="0"/>
                  <a:t>Dipole-dipole array: </a:t>
                </a:r>
                <a:r>
                  <a:rPr lang="en-US" sz="2800" i="1" dirty="0"/>
                  <a:t>K=</a:t>
                </a:r>
                <a14:m>
                  <m:oMath xmlns:m="http://schemas.openxmlformats.org/officeDocument/2006/math">
                    <m:r>
                      <a:rPr lang="en-US" sz="2800" i="1" smtClean="0">
                        <a:latin typeface="Cambria Math" panose="02040503050406030204" pitchFamily="18" charset="0"/>
                        <a:ea typeface="Cambria Math" panose="02040503050406030204" pitchFamily="18" charset="0"/>
                      </a:rPr>
                      <m:t>𝜋</m:t>
                    </m:r>
                    <m:r>
                      <a:rPr lang="en-US" sz="2800" b="0" i="1" smtClean="0">
                        <a:latin typeface="Cambria Math" panose="02040503050406030204" pitchFamily="18" charset="0"/>
                        <a:ea typeface="Cambria Math" panose="02040503050406030204" pitchFamily="18" charset="0"/>
                      </a:rPr>
                      <m:t>𝑎𝑛</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𝑛</m:t>
                    </m:r>
                    <m:r>
                      <a:rPr lang="en-US" sz="2800" b="0" i="1" smtClean="0">
                        <a:latin typeface="Cambria Math" panose="02040503050406030204" pitchFamily="18" charset="0"/>
                        <a:ea typeface="Cambria Math" panose="02040503050406030204" pitchFamily="18" charset="0"/>
                      </a:rPr>
                      <m:t>+1)(</m:t>
                    </m:r>
                    <m:r>
                      <a:rPr lang="en-US" sz="2800" b="0" i="1" smtClean="0">
                        <a:latin typeface="Cambria Math" panose="02040503050406030204" pitchFamily="18" charset="0"/>
                        <a:ea typeface="Cambria Math" panose="02040503050406030204" pitchFamily="18" charset="0"/>
                      </a:rPr>
                      <m:t>𝑛</m:t>
                    </m:r>
                    <m:r>
                      <a:rPr lang="en-US" sz="2800" b="0" i="1" smtClean="0">
                        <a:latin typeface="Cambria Math" panose="02040503050406030204" pitchFamily="18" charset="0"/>
                        <a:ea typeface="Cambria Math" panose="02040503050406030204" pitchFamily="18" charset="0"/>
                      </a:rPr>
                      <m:t>+2)</m:t>
                    </m:r>
                  </m:oMath>
                </a14:m>
                <a:endParaRPr lang="en-US" sz="2800" dirty="0"/>
              </a:p>
              <a:p>
                <a:r>
                  <a:rPr lang="en-US" sz="2800" dirty="0"/>
                  <a:t>Where </a:t>
                </a:r>
                <a14:m>
                  <m:oMath xmlns:m="http://schemas.openxmlformats.org/officeDocument/2006/math">
                    <m:r>
                      <a:rPr lang="en-US" sz="2800" b="0" i="1" smtClean="0">
                        <a:latin typeface="Cambria Math" panose="02040503050406030204" pitchFamily="18" charset="0"/>
                      </a:rPr>
                      <m:t>𝑎</m:t>
                    </m:r>
                    <m:r>
                      <a:rPr lang="en-US" sz="2800" b="0" i="1" smtClean="0">
                        <a:latin typeface="Cambria Math" panose="02040503050406030204" pitchFamily="18" charset="0"/>
                      </a:rPr>
                      <m:t> </m:t>
                    </m:r>
                    <m:r>
                      <m:rPr>
                        <m:sty m:val="p"/>
                      </m:rPr>
                      <a:rPr lang="en-US" sz="2800" b="0" i="0" smtClean="0">
                        <a:latin typeface="Cambria Math" panose="02040503050406030204" pitchFamily="18" charset="0"/>
                      </a:rPr>
                      <m:t>is</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electrode</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spacing</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and</m:t>
                    </m:r>
                    <m:r>
                      <a:rPr lang="en-US" sz="2800" b="0" i="0" smtClean="0">
                        <a:latin typeface="Cambria Math" panose="02040503050406030204" pitchFamily="18" charset="0"/>
                      </a:rPr>
                      <m:t> </m:t>
                    </m:r>
                    <m:r>
                      <a:rPr lang="en-US" sz="2800" i="1">
                        <a:latin typeface="Cambria Math" panose="02040503050406030204" pitchFamily="18" charset="0"/>
                        <a:ea typeface="Cambria Math" panose="02040503050406030204" pitchFamily="18" charset="0"/>
                      </a:rPr>
                      <m:t>𝑛</m:t>
                    </m:r>
                    <m:r>
                      <a:rPr lang="en-US" sz="2800" b="0" i="1" smtClean="0">
                        <a:latin typeface="Cambria Math" panose="02040503050406030204" pitchFamily="18" charset="0"/>
                        <a:ea typeface="Cambria Math" panose="02040503050406030204" pitchFamily="18" charset="0"/>
                      </a:rPr>
                      <m:t> </m:t>
                    </m:r>
                  </m:oMath>
                </a14:m>
                <a:r>
                  <a:rPr lang="en-US" sz="2800" dirty="0"/>
                  <a:t>is dipole separation factor.</a:t>
                </a:r>
              </a:p>
            </p:txBody>
          </p:sp>
        </mc:Choice>
        <mc:Fallback>
          <p:sp>
            <p:nvSpPr>
              <p:cNvPr id="3" name="TextBox 2">
                <a:extLst>
                  <a:ext uri="{FF2B5EF4-FFF2-40B4-BE49-F238E27FC236}">
                    <a16:creationId xmlns:a16="http://schemas.microsoft.com/office/drawing/2014/main" id="{515C2357-10DC-298E-8773-AF6987A5122F}"/>
                  </a:ext>
                </a:extLst>
              </p:cNvPr>
              <p:cNvSpPr txBox="1">
                <a:spLocks noRot="1" noChangeAspect="1" noMove="1" noResize="1" noEditPoints="1" noAdjustHandles="1" noChangeArrowheads="1" noChangeShapeType="1" noTextEdit="1"/>
              </p:cNvSpPr>
              <p:nvPr/>
            </p:nvSpPr>
            <p:spPr>
              <a:xfrm>
                <a:off x="297712" y="1222744"/>
                <a:ext cx="11302409" cy="4670894"/>
              </a:xfrm>
              <a:prstGeom prst="rect">
                <a:avLst/>
              </a:prstGeom>
              <a:blipFill>
                <a:blip r:embed="rId3"/>
                <a:stretch>
                  <a:fillRect l="-1122" t="-1355" b="-2710"/>
                </a:stretch>
              </a:blipFill>
            </p:spPr>
            <p:txBody>
              <a:bodyPr/>
              <a:lstStyle/>
              <a:p>
                <a:r>
                  <a:rPr lang="en-US">
                    <a:noFill/>
                  </a:rPr>
                  <a:t> </a:t>
                </a:r>
              </a:p>
            </p:txBody>
          </p:sp>
        </mc:Fallback>
      </mc:AlternateContent>
    </p:spTree>
    <p:extLst>
      <p:ext uri="{BB962C8B-B14F-4D97-AF65-F5344CB8AC3E}">
        <p14:creationId xmlns:p14="http://schemas.microsoft.com/office/powerpoint/2010/main" val="3604808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8"/>
          <p:cNvSpPr txBox="1">
            <a:spLocks noGrp="1"/>
          </p:cNvSpPr>
          <p:nvPr>
            <p:ph type="title"/>
          </p:nvPr>
        </p:nvSpPr>
        <p:spPr>
          <a:xfrm>
            <a:off x="756301" y="0"/>
            <a:ext cx="1075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Transfer resistances and Apparent resistivity</a:t>
            </a:r>
            <a:endParaRPr/>
          </a:p>
        </p:txBody>
      </p:sp>
      <p:sp>
        <p:nvSpPr>
          <p:cNvPr id="218" name="Google Shape;218;p8"/>
          <p:cNvSpPr txBox="1"/>
          <p:nvPr/>
        </p:nvSpPr>
        <p:spPr>
          <a:xfrm>
            <a:off x="6316725" y="1660300"/>
            <a:ext cx="5627100" cy="1236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600"/>
              <a:buFont typeface="Calibri"/>
              <a:buNone/>
            </a:pPr>
            <a:r>
              <a:rPr lang="en-US" sz="2600" b="1" i="0" u="none" strike="noStrike" cap="none">
                <a:solidFill>
                  <a:schemeClr val="dk1"/>
                </a:solidFill>
                <a:latin typeface="Calibri"/>
                <a:ea typeface="Calibri"/>
                <a:cs typeface="Calibri"/>
                <a:sym typeface="Calibri"/>
              </a:rPr>
              <a:t>Apparent resistivity:  </a:t>
            </a: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1000"/>
              </a:spcBef>
              <a:spcAft>
                <a:spcPts val="0"/>
              </a:spcAft>
              <a:buClr>
                <a:schemeClr val="dk1"/>
              </a:buClr>
              <a:buSzPts val="2000"/>
              <a:buFont typeface="Calibri"/>
              <a:buNone/>
            </a:pPr>
            <a:r>
              <a:rPr lang="en-US" sz="2000" b="0" i="1" u="none" strike="noStrike" cap="none">
                <a:solidFill>
                  <a:schemeClr val="dk1"/>
                </a:solidFill>
                <a:latin typeface="Calibri"/>
                <a:ea typeface="Calibri"/>
                <a:cs typeface="Calibri"/>
                <a:sym typeface="Calibri"/>
              </a:rPr>
              <a:t>the resistivity of a </a:t>
            </a:r>
            <a:r>
              <a:rPr lang="en-US" sz="2000" b="1" i="1" u="sng" strike="noStrike" cap="none">
                <a:solidFill>
                  <a:schemeClr val="dk1"/>
                </a:solidFill>
                <a:latin typeface="Calibri"/>
                <a:ea typeface="Calibri"/>
                <a:cs typeface="Calibri"/>
                <a:sym typeface="Calibri"/>
              </a:rPr>
              <a:t>homogenous </a:t>
            </a:r>
            <a:r>
              <a:rPr lang="en-US" sz="2000" b="1" i="1" u="none" strike="noStrike" cap="none">
                <a:solidFill>
                  <a:schemeClr val="dk1"/>
                </a:solidFill>
                <a:latin typeface="Calibri"/>
                <a:ea typeface="Calibri"/>
                <a:cs typeface="Calibri"/>
                <a:sym typeface="Calibri"/>
              </a:rPr>
              <a:t>subsurface </a:t>
            </a:r>
            <a:r>
              <a:rPr lang="en-US" sz="2000" b="0" i="1" u="none" strike="noStrike" cap="none">
                <a:solidFill>
                  <a:schemeClr val="dk1"/>
                </a:solidFill>
                <a:latin typeface="Calibri"/>
                <a:ea typeface="Calibri"/>
                <a:cs typeface="Calibri"/>
                <a:sym typeface="Calibri"/>
              </a:rPr>
              <a:t>that the measured voltage and current are equivalent to</a:t>
            </a:r>
            <a:endParaRPr sz="1600" b="0" i="0" u="none" strike="noStrike" cap="none">
              <a:solidFill>
                <a:schemeClr val="dk1"/>
              </a:solidFill>
              <a:latin typeface="Calibri"/>
              <a:ea typeface="Calibri"/>
              <a:cs typeface="Calibri"/>
              <a:sym typeface="Calibri"/>
            </a:endParaRPr>
          </a:p>
        </p:txBody>
      </p:sp>
      <p:grpSp>
        <p:nvGrpSpPr>
          <p:cNvPr id="219" name="Google Shape;219;p8"/>
          <p:cNvGrpSpPr/>
          <p:nvPr/>
        </p:nvGrpSpPr>
        <p:grpSpPr>
          <a:xfrm>
            <a:off x="524269" y="1734025"/>
            <a:ext cx="5792456" cy="3470426"/>
            <a:chOff x="1048018" y="1965123"/>
            <a:chExt cx="4008620" cy="2449136"/>
          </a:xfrm>
        </p:grpSpPr>
        <p:grpSp>
          <p:nvGrpSpPr>
            <p:cNvPr id="220" name="Google Shape;220;p8"/>
            <p:cNvGrpSpPr/>
            <p:nvPr/>
          </p:nvGrpSpPr>
          <p:grpSpPr>
            <a:xfrm>
              <a:off x="1086300" y="1965123"/>
              <a:ext cx="3970338" cy="2449136"/>
              <a:chOff x="1086300" y="1965123"/>
              <a:chExt cx="3970338" cy="2449136"/>
            </a:xfrm>
          </p:grpSpPr>
          <p:pic>
            <p:nvPicPr>
              <p:cNvPr id="221" name="Google Shape;221;p8"/>
              <p:cNvPicPr preferRelativeResize="0"/>
              <p:nvPr/>
            </p:nvPicPr>
            <p:blipFill rotWithShape="1">
              <a:blip r:embed="rId3">
                <a:alphaModFix/>
              </a:blip>
              <a:srcRect t="21961" r="50000"/>
              <a:stretch/>
            </p:blipFill>
            <p:spPr>
              <a:xfrm>
                <a:off x="1086300" y="1965123"/>
                <a:ext cx="3970338" cy="2449136"/>
              </a:xfrm>
              <a:prstGeom prst="rect">
                <a:avLst/>
              </a:prstGeom>
              <a:noFill/>
              <a:ln>
                <a:noFill/>
              </a:ln>
            </p:spPr>
          </p:pic>
          <p:sp>
            <p:nvSpPr>
              <p:cNvPr id="222" name="Google Shape;222;p8"/>
              <p:cNvSpPr/>
              <p:nvPr/>
            </p:nvSpPr>
            <p:spPr>
              <a:xfrm>
                <a:off x="1315233" y="3634216"/>
                <a:ext cx="1089764" cy="588723"/>
              </a:xfrm>
              <a:custGeom>
                <a:avLst/>
                <a:gdLst/>
                <a:ahLst/>
                <a:cxnLst/>
                <a:rect l="l" t="t" r="r" b="b"/>
                <a:pathLst>
                  <a:path w="1089764" h="588723" extrusionOk="0">
                    <a:moveTo>
                      <a:pt x="388307" y="12526"/>
                    </a:moveTo>
                    <a:lnTo>
                      <a:pt x="388307" y="12526"/>
                    </a:lnTo>
                    <a:cubicBezTo>
                      <a:pt x="534409" y="25808"/>
                      <a:pt x="479975" y="25052"/>
                      <a:pt x="551145" y="25052"/>
                    </a:cubicBezTo>
                    <a:lnTo>
                      <a:pt x="801666" y="75156"/>
                    </a:lnTo>
                    <a:lnTo>
                      <a:pt x="914400" y="237995"/>
                    </a:lnTo>
                    <a:lnTo>
                      <a:pt x="1089764" y="450937"/>
                    </a:lnTo>
                    <a:lnTo>
                      <a:pt x="1052186" y="475989"/>
                    </a:lnTo>
                    <a:lnTo>
                      <a:pt x="901874" y="588723"/>
                    </a:lnTo>
                    <a:lnTo>
                      <a:pt x="137786" y="563671"/>
                    </a:lnTo>
                    <a:lnTo>
                      <a:pt x="0" y="288099"/>
                    </a:lnTo>
                    <a:lnTo>
                      <a:pt x="100208" y="0"/>
                    </a:lnTo>
                    <a:lnTo>
                      <a:pt x="313151" y="200417"/>
                    </a:lnTo>
                    <a:lnTo>
                      <a:pt x="450937" y="12526"/>
                    </a:lnTo>
                  </a:path>
                </a:pathLst>
              </a:custGeom>
              <a:solidFill>
                <a:srgbClr val="BFBFBF"/>
              </a:solidFill>
              <a:ln w="1270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23" name="Google Shape;223;p8"/>
              <p:cNvSpPr/>
              <p:nvPr/>
            </p:nvSpPr>
            <p:spPr>
              <a:xfrm>
                <a:off x="3231715" y="3534008"/>
                <a:ext cx="1139869" cy="538619"/>
              </a:xfrm>
              <a:custGeom>
                <a:avLst/>
                <a:gdLst/>
                <a:ahLst/>
                <a:cxnLst/>
                <a:rect l="l" t="t" r="r" b="b"/>
                <a:pathLst>
                  <a:path w="1139869" h="538619" extrusionOk="0">
                    <a:moveTo>
                      <a:pt x="0" y="413359"/>
                    </a:moveTo>
                    <a:lnTo>
                      <a:pt x="438411" y="313151"/>
                    </a:lnTo>
                    <a:lnTo>
                      <a:pt x="889348" y="538619"/>
                    </a:lnTo>
                    <a:lnTo>
                      <a:pt x="1077238" y="425885"/>
                    </a:lnTo>
                    <a:lnTo>
                      <a:pt x="1139869" y="125260"/>
                    </a:lnTo>
                    <a:lnTo>
                      <a:pt x="801666" y="0"/>
                    </a:lnTo>
                    <a:lnTo>
                      <a:pt x="651354" y="62630"/>
                    </a:lnTo>
                    <a:lnTo>
                      <a:pt x="551145" y="137786"/>
                    </a:lnTo>
                    <a:lnTo>
                      <a:pt x="137786" y="137786"/>
                    </a:lnTo>
                    <a:lnTo>
                      <a:pt x="0" y="413359"/>
                    </a:lnTo>
                    <a:close/>
                  </a:path>
                </a:pathLst>
              </a:cu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24" name="Google Shape;224;p8"/>
              <p:cNvSpPr/>
              <p:nvPr/>
            </p:nvSpPr>
            <p:spPr>
              <a:xfrm>
                <a:off x="2106623" y="3864648"/>
                <a:ext cx="1624194" cy="369332"/>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grpSp>
        <p:sp>
          <p:nvSpPr>
            <p:cNvPr id="225" name="Google Shape;225;p8"/>
            <p:cNvSpPr/>
            <p:nvPr/>
          </p:nvSpPr>
          <p:spPr>
            <a:xfrm>
              <a:off x="1048018" y="3743911"/>
              <a:ext cx="1624194" cy="369332"/>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226" name="Google Shape;226;p8"/>
            <p:cNvSpPr/>
            <p:nvPr/>
          </p:nvSpPr>
          <p:spPr>
            <a:xfrm>
              <a:off x="3306893" y="3571963"/>
              <a:ext cx="1624194" cy="369332"/>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grpSp>
      <p:sp>
        <p:nvSpPr>
          <p:cNvPr id="227" name="Google Shape;227;p8"/>
          <p:cNvSpPr txBox="1"/>
          <p:nvPr/>
        </p:nvSpPr>
        <p:spPr>
          <a:xfrm>
            <a:off x="9130500" y="3469238"/>
            <a:ext cx="23814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alibri"/>
              <a:buNone/>
            </a:pPr>
            <a:r>
              <a:rPr lang="en-US" sz="2000" b="0" i="1" u="none" strike="noStrike" cap="none">
                <a:solidFill>
                  <a:schemeClr val="dk1"/>
                </a:solidFill>
                <a:latin typeface="Calibri"/>
                <a:ea typeface="Calibri"/>
                <a:cs typeface="Calibri"/>
                <a:sym typeface="Calibri"/>
              </a:rPr>
              <a:t>Transfer resistance with units of ohms</a:t>
            </a:r>
            <a:endParaRPr sz="1800" b="0" i="0" u="none" strike="noStrike" cap="none">
              <a:solidFill>
                <a:schemeClr val="dk1"/>
              </a:solidFill>
              <a:latin typeface="Calibri"/>
              <a:ea typeface="Calibri"/>
              <a:cs typeface="Calibri"/>
              <a:sym typeface="Calibri"/>
            </a:endParaRPr>
          </a:p>
        </p:txBody>
      </p:sp>
      <p:sp>
        <p:nvSpPr>
          <p:cNvPr id="228" name="Google Shape;228;p8"/>
          <p:cNvSpPr txBox="1"/>
          <p:nvPr/>
        </p:nvSpPr>
        <p:spPr>
          <a:xfrm>
            <a:off x="6135303" y="3340726"/>
            <a:ext cx="2924030" cy="935926"/>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500"/>
              <a:buFont typeface="Noto Sans Symbols"/>
              <a:buNone/>
            </a:pPr>
            <a:endParaRPr sz="2800" b="0" i="1" u="none" strike="noStrike" cap="none" baseline="-25000">
              <a:solidFill>
                <a:schemeClr val="dk1"/>
              </a:solidFill>
              <a:latin typeface="Times New Roman"/>
              <a:ea typeface="Times New Roman"/>
              <a:cs typeface="Times New Roman"/>
              <a:sym typeface="Times New Roman"/>
            </a:endParaRPr>
          </a:p>
        </p:txBody>
      </p:sp>
      <p:sp>
        <p:nvSpPr>
          <p:cNvPr id="229" name="Google Shape;229;p8"/>
          <p:cNvSpPr txBox="1"/>
          <p:nvPr/>
        </p:nvSpPr>
        <p:spPr>
          <a:xfrm>
            <a:off x="6992231" y="4598217"/>
            <a:ext cx="4675500" cy="1037883"/>
          </a:xfrm>
          <a:prstGeom prst="rect">
            <a:avLst/>
          </a:prstGeom>
          <a:blipFill rotWithShape="1">
            <a:blip r:embed="rId7">
              <a:alphaModFix/>
            </a:blip>
            <a:stretch>
              <a:fillRect b="-2339"/>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sp>
        <p:nvSpPr>
          <p:cNvPr id="230" name="Google Shape;230;p8"/>
          <p:cNvSpPr txBox="1"/>
          <p:nvPr/>
        </p:nvSpPr>
        <p:spPr>
          <a:xfrm>
            <a:off x="75532" y="5794887"/>
            <a:ext cx="13448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From Unit 3</a:t>
            </a:r>
            <a:endParaRPr sz="1400" b="0" i="0" u="none" strike="noStrike" cap="none">
              <a:solidFill>
                <a:srgbClr val="000000"/>
              </a:solidFill>
              <a:latin typeface="Arial"/>
              <a:ea typeface="Arial"/>
              <a:cs typeface="Arial"/>
              <a:sym typeface="Arial"/>
            </a:endParaRPr>
          </a:p>
        </p:txBody>
      </p:sp>
      <p:sp>
        <p:nvSpPr>
          <p:cNvPr id="231" name="Google Shape;231;p8"/>
          <p:cNvSpPr txBox="1"/>
          <p:nvPr/>
        </p:nvSpPr>
        <p:spPr>
          <a:xfrm>
            <a:off x="6206470" y="3370607"/>
            <a:ext cx="2781081" cy="806631"/>
          </a:xfrm>
          <a:prstGeom prst="rect">
            <a:avLst/>
          </a:pr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dirty="0">
                <a:latin typeface="Arial"/>
                <a:ea typeface="Arial"/>
                <a:cs typeface="Arial"/>
                <a:sym typeface="Arial"/>
              </a:rPr>
              <a:t> </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9"/>
          <p:cNvSpPr txBox="1">
            <a:spLocks noGrp="1"/>
          </p:cNvSpPr>
          <p:nvPr>
            <p:ph type="title"/>
          </p:nvPr>
        </p:nvSpPr>
        <p:spPr>
          <a:xfrm>
            <a:off x="756301" y="0"/>
            <a:ext cx="1075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Transfer resistances and Apparent resistivity</a:t>
            </a:r>
            <a:endParaRPr/>
          </a:p>
        </p:txBody>
      </p:sp>
      <p:sp>
        <p:nvSpPr>
          <p:cNvPr id="238" name="Google Shape;238;p9"/>
          <p:cNvSpPr txBox="1"/>
          <p:nvPr/>
        </p:nvSpPr>
        <p:spPr>
          <a:xfrm>
            <a:off x="6316725" y="1660300"/>
            <a:ext cx="5627100" cy="1236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600"/>
              <a:buFont typeface="Calibri"/>
              <a:buNone/>
            </a:pPr>
            <a:r>
              <a:rPr lang="en-US" sz="2600" b="1" i="0" u="none" strike="noStrike" cap="none">
                <a:solidFill>
                  <a:schemeClr val="dk1"/>
                </a:solidFill>
                <a:latin typeface="Calibri"/>
                <a:ea typeface="Calibri"/>
                <a:cs typeface="Calibri"/>
                <a:sym typeface="Calibri"/>
              </a:rPr>
              <a:t>Apparent resistivity:  </a:t>
            </a: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1000"/>
              </a:spcBef>
              <a:spcAft>
                <a:spcPts val="0"/>
              </a:spcAft>
              <a:buClr>
                <a:schemeClr val="dk1"/>
              </a:buClr>
              <a:buSzPts val="2000"/>
              <a:buFont typeface="Calibri"/>
              <a:buNone/>
            </a:pPr>
            <a:r>
              <a:rPr lang="en-US" sz="2000" b="0" i="1" u="none" strike="noStrike" cap="none">
                <a:solidFill>
                  <a:schemeClr val="dk1"/>
                </a:solidFill>
                <a:latin typeface="Calibri"/>
                <a:ea typeface="Calibri"/>
                <a:cs typeface="Calibri"/>
                <a:sym typeface="Calibri"/>
              </a:rPr>
              <a:t>the resistivity of a </a:t>
            </a:r>
            <a:r>
              <a:rPr lang="en-US" sz="2000" b="1" i="1" u="sng" strike="noStrike" cap="none">
                <a:solidFill>
                  <a:schemeClr val="dk1"/>
                </a:solidFill>
                <a:latin typeface="Calibri"/>
                <a:ea typeface="Calibri"/>
                <a:cs typeface="Calibri"/>
                <a:sym typeface="Calibri"/>
              </a:rPr>
              <a:t>homogenous </a:t>
            </a:r>
            <a:r>
              <a:rPr lang="en-US" sz="2000" b="1" i="1" u="none" strike="noStrike" cap="none">
                <a:solidFill>
                  <a:schemeClr val="dk1"/>
                </a:solidFill>
                <a:latin typeface="Calibri"/>
                <a:ea typeface="Calibri"/>
                <a:cs typeface="Calibri"/>
                <a:sym typeface="Calibri"/>
              </a:rPr>
              <a:t>subsurface </a:t>
            </a:r>
            <a:r>
              <a:rPr lang="en-US" sz="2000" b="0" i="1" u="none" strike="noStrike" cap="none">
                <a:solidFill>
                  <a:schemeClr val="dk1"/>
                </a:solidFill>
                <a:latin typeface="Calibri"/>
                <a:ea typeface="Calibri"/>
                <a:cs typeface="Calibri"/>
                <a:sym typeface="Calibri"/>
              </a:rPr>
              <a:t>that the measured voltage and current are equivalent to</a:t>
            </a:r>
            <a:endParaRPr sz="1600" b="0" i="1" u="none" strike="noStrike" cap="none">
              <a:solidFill>
                <a:schemeClr val="dk1"/>
              </a:solidFill>
              <a:latin typeface="Calibri"/>
              <a:ea typeface="Calibri"/>
              <a:cs typeface="Calibri"/>
              <a:sym typeface="Calibri"/>
            </a:endParaRPr>
          </a:p>
        </p:txBody>
      </p:sp>
      <p:sp>
        <p:nvSpPr>
          <p:cNvPr id="239" name="Google Shape;239;p9"/>
          <p:cNvSpPr txBox="1"/>
          <p:nvPr/>
        </p:nvSpPr>
        <p:spPr>
          <a:xfrm>
            <a:off x="9130500" y="3469238"/>
            <a:ext cx="23814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alibri"/>
              <a:buNone/>
            </a:pPr>
            <a:r>
              <a:rPr lang="en-US" sz="2000" b="0" i="1" u="none" strike="noStrike" cap="none">
                <a:solidFill>
                  <a:schemeClr val="dk1"/>
                </a:solidFill>
                <a:latin typeface="Calibri"/>
                <a:ea typeface="Calibri"/>
                <a:cs typeface="Calibri"/>
                <a:sym typeface="Calibri"/>
              </a:rPr>
              <a:t>Transfer resistance with units of ohms</a:t>
            </a:r>
            <a:endParaRPr sz="1800" b="0" i="0" u="none" strike="noStrike" cap="none">
              <a:solidFill>
                <a:schemeClr val="dk1"/>
              </a:solidFill>
              <a:latin typeface="Calibri"/>
              <a:ea typeface="Calibri"/>
              <a:cs typeface="Calibri"/>
              <a:sym typeface="Calibri"/>
            </a:endParaRPr>
          </a:p>
        </p:txBody>
      </p:sp>
      <p:grpSp>
        <p:nvGrpSpPr>
          <p:cNvPr id="240" name="Google Shape;240;p9"/>
          <p:cNvGrpSpPr/>
          <p:nvPr/>
        </p:nvGrpSpPr>
        <p:grpSpPr>
          <a:xfrm>
            <a:off x="1398171" y="1016943"/>
            <a:ext cx="3323547" cy="1879957"/>
            <a:chOff x="1048018" y="1965123"/>
            <a:chExt cx="4008620" cy="2449136"/>
          </a:xfrm>
        </p:grpSpPr>
        <p:grpSp>
          <p:nvGrpSpPr>
            <p:cNvPr id="241" name="Google Shape;241;p9"/>
            <p:cNvGrpSpPr/>
            <p:nvPr/>
          </p:nvGrpSpPr>
          <p:grpSpPr>
            <a:xfrm>
              <a:off x="1086300" y="1965123"/>
              <a:ext cx="3970338" cy="2449136"/>
              <a:chOff x="1086300" y="1965123"/>
              <a:chExt cx="3970338" cy="2449136"/>
            </a:xfrm>
          </p:grpSpPr>
          <p:pic>
            <p:nvPicPr>
              <p:cNvPr id="242" name="Google Shape;242;p9"/>
              <p:cNvPicPr preferRelativeResize="0"/>
              <p:nvPr/>
            </p:nvPicPr>
            <p:blipFill rotWithShape="1">
              <a:blip r:embed="rId3">
                <a:alphaModFix/>
              </a:blip>
              <a:srcRect t="21959" r="50000"/>
              <a:stretch/>
            </p:blipFill>
            <p:spPr>
              <a:xfrm>
                <a:off x="1086300" y="1965123"/>
                <a:ext cx="3970338" cy="2449136"/>
              </a:xfrm>
              <a:prstGeom prst="rect">
                <a:avLst/>
              </a:prstGeom>
              <a:noFill/>
              <a:ln>
                <a:noFill/>
              </a:ln>
            </p:spPr>
          </p:pic>
          <p:sp>
            <p:nvSpPr>
              <p:cNvPr id="243" name="Google Shape;243;p9"/>
              <p:cNvSpPr/>
              <p:nvPr/>
            </p:nvSpPr>
            <p:spPr>
              <a:xfrm>
                <a:off x="1315233" y="3634216"/>
                <a:ext cx="1089764" cy="588723"/>
              </a:xfrm>
              <a:custGeom>
                <a:avLst/>
                <a:gdLst/>
                <a:ahLst/>
                <a:cxnLst/>
                <a:rect l="l" t="t" r="r" b="b"/>
                <a:pathLst>
                  <a:path w="1089764" h="588723" extrusionOk="0">
                    <a:moveTo>
                      <a:pt x="388307" y="12526"/>
                    </a:moveTo>
                    <a:lnTo>
                      <a:pt x="388307" y="12526"/>
                    </a:lnTo>
                    <a:cubicBezTo>
                      <a:pt x="534409" y="25808"/>
                      <a:pt x="479975" y="25052"/>
                      <a:pt x="551145" y="25052"/>
                    </a:cubicBezTo>
                    <a:lnTo>
                      <a:pt x="801666" y="75156"/>
                    </a:lnTo>
                    <a:lnTo>
                      <a:pt x="914400" y="237995"/>
                    </a:lnTo>
                    <a:lnTo>
                      <a:pt x="1089764" y="450937"/>
                    </a:lnTo>
                    <a:lnTo>
                      <a:pt x="1052186" y="475989"/>
                    </a:lnTo>
                    <a:lnTo>
                      <a:pt x="901874" y="588723"/>
                    </a:lnTo>
                    <a:lnTo>
                      <a:pt x="137786" y="563671"/>
                    </a:lnTo>
                    <a:lnTo>
                      <a:pt x="0" y="288099"/>
                    </a:lnTo>
                    <a:lnTo>
                      <a:pt x="100208" y="0"/>
                    </a:lnTo>
                    <a:lnTo>
                      <a:pt x="313151" y="200417"/>
                    </a:lnTo>
                    <a:lnTo>
                      <a:pt x="450937" y="12526"/>
                    </a:lnTo>
                  </a:path>
                </a:pathLst>
              </a:custGeom>
              <a:solidFill>
                <a:srgbClr val="BFBFBF"/>
              </a:solidFill>
              <a:ln w="1270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44" name="Google Shape;244;p9"/>
              <p:cNvSpPr/>
              <p:nvPr/>
            </p:nvSpPr>
            <p:spPr>
              <a:xfrm>
                <a:off x="3231715" y="3534008"/>
                <a:ext cx="1139869" cy="538619"/>
              </a:xfrm>
              <a:custGeom>
                <a:avLst/>
                <a:gdLst/>
                <a:ahLst/>
                <a:cxnLst/>
                <a:rect l="l" t="t" r="r" b="b"/>
                <a:pathLst>
                  <a:path w="1139869" h="538619" extrusionOk="0">
                    <a:moveTo>
                      <a:pt x="0" y="413359"/>
                    </a:moveTo>
                    <a:lnTo>
                      <a:pt x="438411" y="313151"/>
                    </a:lnTo>
                    <a:lnTo>
                      <a:pt x="889348" y="538619"/>
                    </a:lnTo>
                    <a:lnTo>
                      <a:pt x="1077238" y="425885"/>
                    </a:lnTo>
                    <a:lnTo>
                      <a:pt x="1139869" y="125260"/>
                    </a:lnTo>
                    <a:lnTo>
                      <a:pt x="801666" y="0"/>
                    </a:lnTo>
                    <a:lnTo>
                      <a:pt x="651354" y="62630"/>
                    </a:lnTo>
                    <a:lnTo>
                      <a:pt x="551145" y="137786"/>
                    </a:lnTo>
                    <a:lnTo>
                      <a:pt x="137786" y="137786"/>
                    </a:lnTo>
                    <a:lnTo>
                      <a:pt x="0" y="413359"/>
                    </a:lnTo>
                    <a:close/>
                  </a:path>
                </a:pathLst>
              </a:cu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45" name="Google Shape;245;p9"/>
              <p:cNvSpPr/>
              <p:nvPr/>
            </p:nvSpPr>
            <p:spPr>
              <a:xfrm>
                <a:off x="2106623" y="3864648"/>
                <a:ext cx="1624200" cy="369300"/>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grpSp>
        <p:sp>
          <p:nvSpPr>
            <p:cNvPr id="246" name="Google Shape;246;p9"/>
            <p:cNvSpPr/>
            <p:nvPr/>
          </p:nvSpPr>
          <p:spPr>
            <a:xfrm>
              <a:off x="1048018" y="3743911"/>
              <a:ext cx="1624200" cy="369300"/>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247" name="Google Shape;247;p9"/>
            <p:cNvSpPr/>
            <p:nvPr/>
          </p:nvSpPr>
          <p:spPr>
            <a:xfrm>
              <a:off x="3306893" y="3571963"/>
              <a:ext cx="1624200" cy="369300"/>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grpSp>
      <p:sp>
        <p:nvSpPr>
          <p:cNvPr id="248" name="Google Shape;248;p9"/>
          <p:cNvSpPr txBox="1"/>
          <p:nvPr/>
        </p:nvSpPr>
        <p:spPr>
          <a:xfrm>
            <a:off x="459356" y="3003462"/>
            <a:ext cx="3037800" cy="477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500"/>
              <a:buFont typeface="Calibri"/>
              <a:buNone/>
            </a:pPr>
            <a:r>
              <a:rPr lang="en-US" sz="2500" b="1" i="0" u="none" strike="noStrike" cap="none" dirty="0">
                <a:solidFill>
                  <a:schemeClr val="dk1"/>
                </a:solidFill>
                <a:latin typeface="Calibri"/>
                <a:ea typeface="Calibri"/>
                <a:cs typeface="Calibri"/>
                <a:sym typeface="Calibri"/>
              </a:rPr>
              <a:t>Geometric factor</a:t>
            </a:r>
            <a:endParaRPr sz="1900" b="1" i="0" u="none" strike="noStrike" cap="none" dirty="0">
              <a:solidFill>
                <a:schemeClr val="dk1"/>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249" name="Google Shape;249;p9"/>
              <p:cNvSpPr txBox="1"/>
              <p:nvPr/>
            </p:nvSpPr>
            <p:spPr>
              <a:xfrm>
                <a:off x="361731" y="5124162"/>
                <a:ext cx="5902200" cy="1152455"/>
              </a:xfrm>
              <a:prstGeom prst="rect">
                <a:avLst/>
              </a:prstGeom>
              <a:noFill/>
              <a:ln>
                <a:noFill/>
              </a:ln>
            </p:spPr>
            <p:txBody>
              <a:bodyPr spcFirstLastPara="1" wrap="square" lIns="91425" tIns="45700" rIns="91425" bIns="45700" anchor="t" anchorCtr="0">
                <a:spAutoFit/>
              </a:bodyPr>
              <a:lstStyle/>
              <a:p>
                <a:pPr lvl="0" algn="ctr">
                  <a:buClr>
                    <a:schemeClr val="dk1"/>
                  </a:buClr>
                  <a:buSzPts val="2200"/>
                </a:pPr>
                <a:r>
                  <a:rPr lang="en-US" sz="2200" b="1" i="0" u="none" strike="noStrike" cap="none" dirty="0">
                    <a:solidFill>
                      <a:schemeClr val="dk1"/>
                    </a:solidFill>
                    <a:latin typeface="Calibri"/>
                    <a:ea typeface="Calibri"/>
                    <a:cs typeface="Calibri"/>
                    <a:sym typeface="Calibri"/>
                  </a:rPr>
                  <a:t>K </a:t>
                </a:r>
                <a:r>
                  <a:rPr lang="en-US" sz="2200" b="0" i="0" u="none" strike="noStrike" cap="none" dirty="0">
                    <a:solidFill>
                      <a:schemeClr val="dk1"/>
                    </a:solidFill>
                    <a:latin typeface="Calibri"/>
                    <a:ea typeface="Calibri"/>
                    <a:cs typeface="Calibri"/>
                    <a:sym typeface="Calibri"/>
                  </a:rPr>
                  <a:t>is a function of </a:t>
                </a:r>
                <a14:m>
                  <m:oMath xmlns:m="http://schemas.openxmlformats.org/officeDocument/2006/math">
                    <m:r>
                      <a:rPr lang="en-US" sz="2400" i="1">
                        <a:latin typeface="Cambria Math" panose="02040503050406030204" pitchFamily="18" charset="0"/>
                      </a:rPr>
                      <m:t>𝑎</m:t>
                    </m:r>
                  </m:oMath>
                </a14:m>
                <a:r>
                  <a:rPr lang="en-US" sz="2200" b="0" i="0" u="none" strike="noStrike" cap="none" dirty="0">
                    <a:solidFill>
                      <a:schemeClr val="dk1"/>
                    </a:solidFill>
                    <a:latin typeface="Calibri"/>
                    <a:ea typeface="Calibri"/>
                    <a:cs typeface="Calibri"/>
                    <a:sym typeface="Calibri"/>
                  </a:rPr>
                  <a:t> distance between electrodes and </a:t>
                </a:r>
                <a14:m>
                  <m:oMath xmlns:m="http://schemas.openxmlformats.org/officeDocument/2006/math">
                    <m:r>
                      <a:rPr lang="en-US" sz="2400" i="1">
                        <a:latin typeface="Cambria Math" panose="02040503050406030204" pitchFamily="18" charset="0"/>
                        <a:ea typeface="Cambria Math" panose="02040503050406030204" pitchFamily="18" charset="0"/>
                      </a:rPr>
                      <m:t>𝑛</m:t>
                    </m:r>
                    <m:r>
                      <a:rPr lang="en-US" sz="2400" i="1">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𝑑𝑖𝑝𝑜𝑙𝑒</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𝑠𝑒𝑝𝑎𝑟𝑎𝑡𝑖𝑜𝑛</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𝑓𝑎𝑐𝑡𝑜𝑟</m:t>
                    </m:r>
                  </m:oMath>
                </a14:m>
                <a:r>
                  <a:rPr lang="en-US" sz="2200" b="0" i="0" u="none" strike="noStrike" cap="none" dirty="0">
                    <a:solidFill>
                      <a:schemeClr val="dk1"/>
                    </a:solidFill>
                    <a:latin typeface="Calibri"/>
                    <a:ea typeface="Calibri"/>
                    <a:cs typeface="Calibri"/>
                    <a:sym typeface="Calibri"/>
                  </a:rPr>
                  <a:t>:</a:t>
                </a:r>
              </a:p>
              <a:p>
                <a:pPr marL="0" marR="0" lvl="0" indent="0" algn="ctr" rtl="0">
                  <a:lnSpc>
                    <a:spcPct val="100000"/>
                  </a:lnSpc>
                  <a:spcBef>
                    <a:spcPts val="0"/>
                  </a:spcBef>
                  <a:spcAft>
                    <a:spcPts val="0"/>
                  </a:spcAft>
                  <a:buClr>
                    <a:schemeClr val="dk1"/>
                  </a:buClr>
                  <a:buSzPts val="2200"/>
                  <a:buFont typeface="Calibri"/>
                  <a:buNone/>
                </a:pPr>
                <a:r>
                  <a:rPr lang="en-US" sz="2200" b="1" i="0" u="none" strike="noStrike" cap="none" dirty="0">
                    <a:solidFill>
                      <a:schemeClr val="dk1"/>
                    </a:solidFill>
                    <a:highlight>
                      <a:srgbClr val="FFCC00"/>
                    </a:highlight>
                    <a:latin typeface="Calibri"/>
                    <a:ea typeface="Calibri"/>
                    <a:cs typeface="Calibri"/>
                    <a:sym typeface="Calibri"/>
                  </a:rPr>
                  <a:t> farther apart = deeper current lines</a:t>
                </a:r>
                <a:endParaRPr sz="2200" b="1" i="0" u="none" strike="noStrike" cap="none" dirty="0">
                  <a:solidFill>
                    <a:schemeClr val="dk1"/>
                  </a:solidFill>
                  <a:highlight>
                    <a:srgbClr val="FFCC00"/>
                  </a:highlight>
                  <a:latin typeface="Calibri"/>
                  <a:ea typeface="Calibri"/>
                  <a:cs typeface="Calibri"/>
                  <a:sym typeface="Calibri"/>
                </a:endParaRPr>
              </a:p>
            </p:txBody>
          </p:sp>
        </mc:Choice>
        <mc:Fallback>
          <p:sp>
            <p:nvSpPr>
              <p:cNvPr id="249" name="Google Shape;249;p9"/>
              <p:cNvSpPr txBox="1">
                <a:spLocks noRot="1" noChangeAspect="1" noMove="1" noResize="1" noEditPoints="1" noAdjustHandles="1" noChangeArrowheads="1" noChangeShapeType="1" noTextEdit="1"/>
              </p:cNvSpPr>
              <p:nvPr/>
            </p:nvSpPr>
            <p:spPr>
              <a:xfrm>
                <a:off x="361731" y="5124162"/>
                <a:ext cx="5902200" cy="1152455"/>
              </a:xfrm>
              <a:prstGeom prst="rect">
                <a:avLst/>
              </a:prstGeom>
              <a:blipFill>
                <a:blip r:embed="rId7"/>
                <a:stretch>
                  <a:fillRect t="-2174" r="-215" b="-9783"/>
                </a:stretch>
              </a:blipFill>
              <a:ln>
                <a:noFill/>
              </a:ln>
            </p:spPr>
            <p:txBody>
              <a:bodyPr/>
              <a:lstStyle/>
              <a:p>
                <a:r>
                  <a:rPr lang="en-US">
                    <a:noFill/>
                  </a:rPr>
                  <a:t> </a:t>
                </a:r>
              </a:p>
            </p:txBody>
          </p:sp>
        </mc:Fallback>
      </mc:AlternateContent>
      <p:sp>
        <p:nvSpPr>
          <p:cNvPr id="250" name="Google Shape;250;p9"/>
          <p:cNvSpPr txBox="1"/>
          <p:nvPr/>
        </p:nvSpPr>
        <p:spPr>
          <a:xfrm>
            <a:off x="7" y="5838287"/>
            <a:ext cx="13449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From Unit 3</a:t>
            </a:r>
            <a:endParaRPr sz="1400" b="0" i="0" u="none" strike="noStrike" cap="none">
              <a:solidFill>
                <a:srgbClr val="000000"/>
              </a:solidFill>
              <a:latin typeface="Arial"/>
              <a:ea typeface="Arial"/>
              <a:cs typeface="Arial"/>
              <a:sym typeface="Arial"/>
            </a:endParaRPr>
          </a:p>
        </p:txBody>
      </p:sp>
      <p:sp>
        <p:nvSpPr>
          <p:cNvPr id="251" name="Google Shape;251;p9"/>
          <p:cNvSpPr txBox="1"/>
          <p:nvPr/>
        </p:nvSpPr>
        <p:spPr>
          <a:xfrm>
            <a:off x="6104468" y="3305724"/>
            <a:ext cx="2924030" cy="935926"/>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500"/>
              <a:buFont typeface="Noto Sans Symbols"/>
              <a:buNone/>
            </a:pPr>
            <a:endParaRPr sz="2800" b="0" i="1" u="none" strike="noStrike" cap="none" baseline="-25000">
              <a:solidFill>
                <a:schemeClr val="dk1"/>
              </a:solidFill>
              <a:latin typeface="Times New Roman"/>
              <a:ea typeface="Times New Roman"/>
              <a:cs typeface="Times New Roman"/>
              <a:sym typeface="Times New Roman"/>
            </a:endParaRPr>
          </a:p>
        </p:txBody>
      </p:sp>
      <p:sp>
        <p:nvSpPr>
          <p:cNvPr id="252" name="Google Shape;252;p9"/>
          <p:cNvSpPr txBox="1"/>
          <p:nvPr/>
        </p:nvSpPr>
        <p:spPr>
          <a:xfrm>
            <a:off x="6175635" y="3335605"/>
            <a:ext cx="2781081" cy="806631"/>
          </a:xfrm>
          <a:prstGeom prst="rect">
            <a:avLst/>
          </a:pr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sp>
        <p:nvSpPr>
          <p:cNvPr id="253" name="Google Shape;253;p9"/>
          <p:cNvSpPr txBox="1"/>
          <p:nvPr/>
        </p:nvSpPr>
        <p:spPr>
          <a:xfrm>
            <a:off x="7080399" y="4749576"/>
            <a:ext cx="4675500" cy="1037883"/>
          </a:xfrm>
          <a:prstGeom prst="rect">
            <a:avLst/>
          </a:prstGeom>
          <a:blipFill rotWithShape="1">
            <a:blip r:embed="rId9">
              <a:alphaModFix/>
            </a:blip>
            <a:stretch>
              <a:fillRect b="-2941"/>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sp>
        <p:nvSpPr>
          <p:cNvPr id="254" name="Google Shape;254;p9"/>
          <p:cNvSpPr txBox="1"/>
          <p:nvPr/>
        </p:nvSpPr>
        <p:spPr>
          <a:xfrm>
            <a:off x="459357" y="3807623"/>
            <a:ext cx="5035225" cy="1230465"/>
          </a:xfrm>
          <a:prstGeom prst="rect">
            <a:avLst/>
          </a:pr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sp>
        <p:nvSpPr>
          <p:cNvPr id="255" name="Google Shape;255;p9"/>
          <p:cNvSpPr txBox="1"/>
          <p:nvPr/>
        </p:nvSpPr>
        <p:spPr>
          <a:xfrm>
            <a:off x="459356" y="3576784"/>
            <a:ext cx="5106393" cy="1438968"/>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500"/>
              <a:buFont typeface="Noto Sans Symbols"/>
              <a:buNone/>
            </a:pPr>
            <a:endParaRPr sz="2800" b="0" i="1" u="none" strike="noStrike" cap="none" baseline="-25000">
              <a:solidFill>
                <a:schemeClr val="dk1"/>
              </a:solidFill>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1"/>
          <p:cNvSpPr txBox="1">
            <a:spLocks noGrp="1"/>
          </p:cNvSpPr>
          <p:nvPr>
            <p:ph type="title"/>
          </p:nvPr>
        </p:nvSpPr>
        <p:spPr>
          <a:xfrm>
            <a:off x="122486" y="93435"/>
            <a:ext cx="779261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Standard electrode configurations</a:t>
            </a:r>
            <a:endParaRPr/>
          </a:p>
        </p:txBody>
      </p:sp>
      <p:grpSp>
        <p:nvGrpSpPr>
          <p:cNvPr id="262" name="Google Shape;262;p11"/>
          <p:cNvGrpSpPr/>
          <p:nvPr/>
        </p:nvGrpSpPr>
        <p:grpSpPr>
          <a:xfrm>
            <a:off x="1823112" y="1423019"/>
            <a:ext cx="8545775" cy="4647313"/>
            <a:chOff x="2045776" y="1682602"/>
            <a:chExt cx="7772400" cy="4232638"/>
          </a:xfrm>
        </p:grpSpPr>
        <p:pic>
          <p:nvPicPr>
            <p:cNvPr id="263" name="Google Shape;263;p11" descr="A diagram of a diagram&#10;&#10;Description automatically generated with medium confidence"/>
            <p:cNvPicPr preferRelativeResize="0"/>
            <p:nvPr/>
          </p:nvPicPr>
          <p:blipFill rotWithShape="1">
            <a:blip r:embed="rId3">
              <a:alphaModFix/>
            </a:blip>
            <a:srcRect t="797"/>
            <a:stretch/>
          </p:blipFill>
          <p:spPr>
            <a:xfrm>
              <a:off x="2045776" y="1682602"/>
              <a:ext cx="7772400" cy="4232638"/>
            </a:xfrm>
            <a:prstGeom prst="rect">
              <a:avLst/>
            </a:prstGeom>
            <a:noFill/>
            <a:ln>
              <a:noFill/>
            </a:ln>
          </p:spPr>
        </p:pic>
        <p:sp>
          <p:nvSpPr>
            <p:cNvPr id="264" name="Google Shape;264;p11"/>
            <p:cNvSpPr txBox="1"/>
            <p:nvPr/>
          </p:nvSpPr>
          <p:spPr>
            <a:xfrm>
              <a:off x="2373824" y="1715739"/>
              <a:ext cx="1757548" cy="3251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Schlumberger</a:t>
              </a:r>
              <a:endParaRPr sz="1800" b="0" i="0" u="none" strike="noStrike" cap="none">
                <a:solidFill>
                  <a:schemeClr val="dk1"/>
                </a:solidFill>
                <a:latin typeface="Calibri"/>
                <a:ea typeface="Calibri"/>
                <a:cs typeface="Calibri"/>
                <a:sym typeface="Calibri"/>
              </a:endParaRPr>
            </a:p>
          </p:txBody>
        </p:sp>
        <p:sp>
          <p:nvSpPr>
            <p:cNvPr id="265" name="Google Shape;265;p11"/>
            <p:cNvSpPr txBox="1"/>
            <p:nvPr/>
          </p:nvSpPr>
          <p:spPr>
            <a:xfrm>
              <a:off x="5106264" y="1715739"/>
              <a:ext cx="1757548" cy="3251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Wenner</a:t>
              </a:r>
              <a:endParaRPr sz="1800" b="0" i="0" u="none" strike="noStrike" cap="none">
                <a:solidFill>
                  <a:schemeClr val="dk1"/>
                </a:solidFill>
                <a:latin typeface="Calibri"/>
                <a:ea typeface="Calibri"/>
                <a:cs typeface="Calibri"/>
                <a:sym typeface="Calibri"/>
              </a:endParaRPr>
            </a:p>
          </p:txBody>
        </p:sp>
        <p:sp>
          <p:nvSpPr>
            <p:cNvPr id="266" name="Google Shape;266;p11"/>
            <p:cNvSpPr txBox="1"/>
            <p:nvPr/>
          </p:nvSpPr>
          <p:spPr>
            <a:xfrm>
              <a:off x="7847618" y="1717530"/>
              <a:ext cx="1757548" cy="3251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Dipole-Dipole</a:t>
              </a:r>
              <a:endParaRPr sz="1800" b="0" i="0" u="none" strike="noStrike" cap="none">
                <a:solidFill>
                  <a:schemeClr val="dk1"/>
                </a:solidFill>
                <a:latin typeface="Calibri"/>
                <a:ea typeface="Calibri"/>
                <a:cs typeface="Calibri"/>
                <a:sym typeface="Calibri"/>
              </a:endParaRPr>
            </a:p>
          </p:txBody>
        </p:sp>
      </p:grpSp>
      <p:sp>
        <p:nvSpPr>
          <p:cNvPr id="267" name="Google Shape;267;p11"/>
          <p:cNvSpPr/>
          <p:nvPr/>
        </p:nvSpPr>
        <p:spPr>
          <a:xfrm>
            <a:off x="4916555" y="1336772"/>
            <a:ext cx="2555400" cy="1524600"/>
          </a:xfrm>
          <a:prstGeom prst="rect">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68" name="Google Shape;268;p11"/>
          <p:cNvSpPr/>
          <p:nvPr/>
        </p:nvSpPr>
        <p:spPr>
          <a:xfrm>
            <a:off x="7856880" y="1336772"/>
            <a:ext cx="2555400" cy="1524600"/>
          </a:xfrm>
          <a:prstGeom prst="rect">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2"/>
          <p:cNvSpPr txBox="1"/>
          <p:nvPr/>
        </p:nvSpPr>
        <p:spPr>
          <a:xfrm>
            <a:off x="609600" y="609601"/>
            <a:ext cx="10972800" cy="80803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400"/>
              <a:buFont typeface="Play"/>
              <a:buNone/>
            </a:pPr>
            <a:r>
              <a:rPr lang="en-US" sz="4400" b="0" i="0" u="none" strike="noStrike" cap="none">
                <a:solidFill>
                  <a:schemeClr val="dk1"/>
                </a:solidFill>
                <a:latin typeface="Play"/>
                <a:ea typeface="Play"/>
                <a:cs typeface="Play"/>
                <a:sym typeface="Play"/>
              </a:rPr>
              <a:t>Plotting 2D Electrical imaging datasets</a:t>
            </a:r>
            <a:endParaRPr sz="4400" b="0" i="0" u="none" strike="noStrike" cap="none">
              <a:solidFill>
                <a:schemeClr val="dk1"/>
              </a:solidFill>
              <a:latin typeface="Play"/>
              <a:ea typeface="Play"/>
              <a:cs typeface="Play"/>
              <a:sym typeface="Play"/>
            </a:endParaRPr>
          </a:p>
        </p:txBody>
      </p:sp>
      <p:grpSp>
        <p:nvGrpSpPr>
          <p:cNvPr id="95" name="Google Shape;95;p2"/>
          <p:cNvGrpSpPr/>
          <p:nvPr/>
        </p:nvGrpSpPr>
        <p:grpSpPr>
          <a:xfrm>
            <a:off x="5175267" y="2037328"/>
            <a:ext cx="6210892" cy="3862430"/>
            <a:chOff x="2732692" y="2287849"/>
            <a:chExt cx="5768104" cy="3360346"/>
          </a:xfrm>
        </p:grpSpPr>
        <p:cxnSp>
          <p:nvCxnSpPr>
            <p:cNvPr id="96" name="Google Shape;96;p2"/>
            <p:cNvCxnSpPr/>
            <p:nvPr/>
          </p:nvCxnSpPr>
          <p:spPr>
            <a:xfrm>
              <a:off x="2861996" y="3565520"/>
              <a:ext cx="5638800" cy="0"/>
            </a:xfrm>
            <a:prstGeom prst="straightConnector1">
              <a:avLst/>
            </a:prstGeom>
            <a:noFill/>
            <a:ln w="28575" cap="flat" cmpd="sng">
              <a:solidFill>
                <a:schemeClr val="dk1"/>
              </a:solidFill>
              <a:prstDash val="solid"/>
              <a:miter lim="800000"/>
              <a:headEnd type="none" w="sm" len="sm"/>
              <a:tailEnd type="none" w="sm" len="sm"/>
            </a:ln>
          </p:spPr>
        </p:cxnSp>
        <p:sp>
          <p:nvSpPr>
            <p:cNvPr id="97" name="Google Shape;97;p2"/>
            <p:cNvSpPr/>
            <p:nvPr/>
          </p:nvSpPr>
          <p:spPr>
            <a:xfrm>
              <a:off x="4128096" y="3421057"/>
              <a:ext cx="71438" cy="288925"/>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Cambria"/>
                <a:ea typeface="Cambria"/>
                <a:cs typeface="Cambria"/>
                <a:sym typeface="Cambria"/>
              </a:endParaRPr>
            </a:p>
          </p:txBody>
        </p:sp>
        <p:sp>
          <p:nvSpPr>
            <p:cNvPr id="98" name="Google Shape;98;p2"/>
            <p:cNvSpPr/>
            <p:nvPr/>
          </p:nvSpPr>
          <p:spPr>
            <a:xfrm>
              <a:off x="7131729" y="3421057"/>
              <a:ext cx="71437" cy="288925"/>
            </a:xfrm>
            <a:prstGeom prst="rect">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Cambria"/>
                <a:ea typeface="Cambria"/>
                <a:cs typeface="Cambria"/>
                <a:sym typeface="Cambria"/>
              </a:endParaRPr>
            </a:p>
          </p:txBody>
        </p:sp>
        <p:sp>
          <p:nvSpPr>
            <p:cNvPr id="99" name="Google Shape;99;p2"/>
            <p:cNvSpPr/>
            <p:nvPr/>
          </p:nvSpPr>
          <p:spPr>
            <a:xfrm>
              <a:off x="4871055" y="3421057"/>
              <a:ext cx="71437" cy="288925"/>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Cambria"/>
                <a:ea typeface="Cambria"/>
                <a:cs typeface="Cambria"/>
                <a:sym typeface="Cambria"/>
              </a:endParaRPr>
            </a:p>
          </p:txBody>
        </p:sp>
        <p:sp>
          <p:nvSpPr>
            <p:cNvPr id="100" name="Google Shape;100;p2"/>
            <p:cNvSpPr/>
            <p:nvPr/>
          </p:nvSpPr>
          <p:spPr>
            <a:xfrm>
              <a:off x="6361791" y="3421057"/>
              <a:ext cx="71438" cy="288925"/>
            </a:xfrm>
            <a:prstGeom prst="rect">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Cambria"/>
                <a:ea typeface="Cambria"/>
                <a:cs typeface="Cambria"/>
                <a:sym typeface="Cambria"/>
              </a:endParaRPr>
            </a:p>
          </p:txBody>
        </p:sp>
        <p:sp>
          <p:nvSpPr>
            <p:cNvPr id="101" name="Google Shape;101;p2"/>
            <p:cNvSpPr/>
            <p:nvPr/>
          </p:nvSpPr>
          <p:spPr>
            <a:xfrm>
              <a:off x="4160723" y="2917820"/>
              <a:ext cx="746763" cy="503237"/>
            </a:xfrm>
            <a:custGeom>
              <a:avLst/>
              <a:gdLst/>
              <a:ahLst/>
              <a:cxnLst/>
              <a:rect l="l" t="t" r="r" b="b"/>
              <a:pathLst>
                <a:path w="1406" h="226" extrusionOk="0">
                  <a:moveTo>
                    <a:pt x="0" y="226"/>
                  </a:moveTo>
                  <a:lnTo>
                    <a:pt x="0" y="0"/>
                  </a:lnTo>
                  <a:lnTo>
                    <a:pt x="1406" y="0"/>
                  </a:lnTo>
                  <a:lnTo>
                    <a:pt x="1406" y="226"/>
                  </a:lnTo>
                </a:path>
              </a:pathLst>
            </a:custGeom>
            <a:noFill/>
            <a:ln w="28575" cap="flat" cmpd="sng">
              <a:solidFill>
                <a:schemeClr val="dk1"/>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mbria"/>
                <a:ea typeface="Cambria"/>
                <a:cs typeface="Cambria"/>
                <a:sym typeface="Cambria"/>
              </a:endParaRPr>
            </a:p>
          </p:txBody>
        </p:sp>
        <p:sp>
          <p:nvSpPr>
            <p:cNvPr id="102" name="Google Shape;102;p2"/>
            <p:cNvSpPr/>
            <p:nvPr/>
          </p:nvSpPr>
          <p:spPr>
            <a:xfrm>
              <a:off x="6407271" y="3205157"/>
              <a:ext cx="750887" cy="215900"/>
            </a:xfrm>
            <a:custGeom>
              <a:avLst/>
              <a:gdLst/>
              <a:ahLst/>
              <a:cxnLst/>
              <a:rect l="l" t="t" r="r" b="b"/>
              <a:pathLst>
                <a:path w="1406" h="226" extrusionOk="0">
                  <a:moveTo>
                    <a:pt x="0" y="226"/>
                  </a:moveTo>
                  <a:lnTo>
                    <a:pt x="0" y="0"/>
                  </a:lnTo>
                  <a:lnTo>
                    <a:pt x="1406" y="0"/>
                  </a:lnTo>
                  <a:lnTo>
                    <a:pt x="1406" y="226"/>
                  </a:lnTo>
                </a:path>
              </a:pathLst>
            </a:custGeom>
            <a:noFill/>
            <a:ln w="28575" cap="flat" cmpd="sng">
              <a:solidFill>
                <a:schemeClr val="dk1"/>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mbria"/>
                <a:ea typeface="Cambria"/>
                <a:cs typeface="Cambria"/>
                <a:sym typeface="Cambria"/>
              </a:endParaRPr>
            </a:p>
          </p:txBody>
        </p:sp>
        <p:sp>
          <p:nvSpPr>
            <p:cNvPr id="103" name="Google Shape;103;p2"/>
            <p:cNvSpPr/>
            <p:nvPr/>
          </p:nvSpPr>
          <p:spPr>
            <a:xfrm>
              <a:off x="6620030" y="3049582"/>
              <a:ext cx="316037" cy="316037"/>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u="none">
                  <a:solidFill>
                    <a:schemeClr val="dk1"/>
                  </a:solidFill>
                  <a:latin typeface="Cambria"/>
                  <a:ea typeface="Cambria"/>
                  <a:cs typeface="Cambria"/>
                  <a:sym typeface="Cambria"/>
                </a:rPr>
                <a:t>V</a:t>
              </a:r>
              <a:endParaRPr/>
            </a:p>
          </p:txBody>
        </p:sp>
        <p:sp>
          <p:nvSpPr>
            <p:cNvPr id="104" name="Google Shape;104;p2"/>
            <p:cNvSpPr/>
            <p:nvPr/>
          </p:nvSpPr>
          <p:spPr>
            <a:xfrm>
              <a:off x="4363033" y="2762245"/>
              <a:ext cx="323347" cy="316037"/>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u="none">
                  <a:solidFill>
                    <a:schemeClr val="dk1"/>
                  </a:solidFill>
                  <a:latin typeface="Cambria"/>
                  <a:ea typeface="Cambria"/>
                  <a:cs typeface="Cambria"/>
                  <a:sym typeface="Cambria"/>
                </a:rPr>
                <a:t>I</a:t>
              </a:r>
              <a:endParaRPr/>
            </a:p>
          </p:txBody>
        </p:sp>
        <p:sp>
          <p:nvSpPr>
            <p:cNvPr id="105" name="Google Shape;105;p2"/>
            <p:cNvSpPr/>
            <p:nvPr/>
          </p:nvSpPr>
          <p:spPr>
            <a:xfrm>
              <a:off x="3830642" y="3208399"/>
              <a:ext cx="34496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u="none">
                  <a:solidFill>
                    <a:schemeClr val="dk1"/>
                  </a:solidFill>
                  <a:latin typeface="Cambria"/>
                  <a:ea typeface="Cambria"/>
                  <a:cs typeface="Cambria"/>
                  <a:sym typeface="Cambria"/>
                </a:rPr>
                <a:t>A</a:t>
              </a:r>
              <a:endParaRPr/>
            </a:p>
          </p:txBody>
        </p:sp>
        <p:sp>
          <p:nvSpPr>
            <p:cNvPr id="106" name="Google Shape;106;p2"/>
            <p:cNvSpPr/>
            <p:nvPr/>
          </p:nvSpPr>
          <p:spPr>
            <a:xfrm>
              <a:off x="4901852" y="3208399"/>
              <a:ext cx="34176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u="none">
                  <a:solidFill>
                    <a:schemeClr val="dk1"/>
                  </a:solidFill>
                  <a:latin typeface="Cambria"/>
                  <a:ea typeface="Cambria"/>
                  <a:cs typeface="Cambria"/>
                  <a:sym typeface="Cambria"/>
                </a:rPr>
                <a:t>B</a:t>
              </a:r>
              <a:endParaRPr/>
            </a:p>
          </p:txBody>
        </p:sp>
        <p:sp>
          <p:nvSpPr>
            <p:cNvPr id="107" name="Google Shape;107;p2"/>
            <p:cNvSpPr/>
            <p:nvPr/>
          </p:nvSpPr>
          <p:spPr>
            <a:xfrm>
              <a:off x="6050072" y="3208399"/>
              <a:ext cx="35939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u="none">
                  <a:solidFill>
                    <a:schemeClr val="dk1"/>
                  </a:solidFill>
                  <a:latin typeface="Cambria"/>
                  <a:ea typeface="Cambria"/>
                  <a:cs typeface="Cambria"/>
                  <a:sym typeface="Cambria"/>
                </a:rPr>
                <a:t>N</a:t>
              </a:r>
              <a:endParaRPr/>
            </a:p>
          </p:txBody>
        </p:sp>
        <p:sp>
          <p:nvSpPr>
            <p:cNvPr id="108" name="Google Shape;108;p2"/>
            <p:cNvSpPr/>
            <p:nvPr/>
          </p:nvSpPr>
          <p:spPr>
            <a:xfrm>
              <a:off x="7171872" y="3196851"/>
              <a:ext cx="39305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u="none">
                  <a:solidFill>
                    <a:schemeClr val="dk1"/>
                  </a:solidFill>
                  <a:latin typeface="Cambria"/>
                  <a:ea typeface="Cambria"/>
                  <a:cs typeface="Cambria"/>
                  <a:sym typeface="Cambria"/>
                </a:rPr>
                <a:t>M</a:t>
              </a:r>
              <a:endParaRPr/>
            </a:p>
          </p:txBody>
        </p:sp>
        <p:cxnSp>
          <p:nvCxnSpPr>
            <p:cNvPr id="109" name="Google Shape;109;p2"/>
            <p:cNvCxnSpPr>
              <a:endCxn id="110" idx="5"/>
            </p:cNvCxnSpPr>
            <p:nvPr/>
          </p:nvCxnSpPr>
          <p:spPr>
            <a:xfrm>
              <a:off x="3037454" y="3566247"/>
              <a:ext cx="1926600" cy="1920600"/>
            </a:xfrm>
            <a:prstGeom prst="straightConnector1">
              <a:avLst/>
            </a:prstGeom>
            <a:noFill/>
            <a:ln w="19050" cap="flat" cmpd="sng">
              <a:solidFill>
                <a:srgbClr val="7F7F7F"/>
              </a:solidFill>
              <a:prstDash val="dash"/>
              <a:miter lim="800000"/>
              <a:headEnd type="none" w="sm" len="sm"/>
              <a:tailEnd type="none" w="sm" len="sm"/>
            </a:ln>
          </p:spPr>
        </p:cxnSp>
        <p:cxnSp>
          <p:nvCxnSpPr>
            <p:cNvPr id="111" name="Google Shape;111;p2"/>
            <p:cNvCxnSpPr>
              <a:endCxn id="112" idx="5"/>
            </p:cNvCxnSpPr>
            <p:nvPr/>
          </p:nvCxnSpPr>
          <p:spPr>
            <a:xfrm>
              <a:off x="3799484" y="3577647"/>
              <a:ext cx="1914000" cy="1909200"/>
            </a:xfrm>
            <a:prstGeom prst="straightConnector1">
              <a:avLst/>
            </a:prstGeom>
            <a:noFill/>
            <a:ln w="19050" cap="flat" cmpd="sng">
              <a:solidFill>
                <a:srgbClr val="7F7F7F"/>
              </a:solidFill>
              <a:prstDash val="dash"/>
              <a:miter lim="800000"/>
              <a:headEnd type="none" w="sm" len="sm"/>
              <a:tailEnd type="none" w="sm" len="sm"/>
            </a:ln>
          </p:spPr>
        </p:cxnSp>
        <p:cxnSp>
          <p:nvCxnSpPr>
            <p:cNvPr id="113" name="Google Shape;113;p2"/>
            <p:cNvCxnSpPr/>
            <p:nvPr/>
          </p:nvCxnSpPr>
          <p:spPr>
            <a:xfrm>
              <a:off x="5681396" y="4690867"/>
              <a:ext cx="751833" cy="745068"/>
            </a:xfrm>
            <a:prstGeom prst="straightConnector1">
              <a:avLst/>
            </a:prstGeom>
            <a:noFill/>
            <a:ln w="19050" cap="flat" cmpd="sng">
              <a:solidFill>
                <a:srgbClr val="7F7F7F"/>
              </a:solidFill>
              <a:prstDash val="dash"/>
              <a:miter lim="800000"/>
              <a:headEnd type="none" w="sm" len="sm"/>
              <a:tailEnd type="none" w="sm" len="sm"/>
            </a:ln>
          </p:spPr>
        </p:cxnSp>
        <p:cxnSp>
          <p:nvCxnSpPr>
            <p:cNvPr id="114" name="Google Shape;114;p2"/>
            <p:cNvCxnSpPr/>
            <p:nvPr/>
          </p:nvCxnSpPr>
          <p:spPr>
            <a:xfrm>
              <a:off x="5276923" y="3566216"/>
              <a:ext cx="1505791" cy="1488716"/>
            </a:xfrm>
            <a:prstGeom prst="straightConnector1">
              <a:avLst/>
            </a:prstGeom>
            <a:noFill/>
            <a:ln w="19050" cap="flat" cmpd="sng">
              <a:solidFill>
                <a:srgbClr val="7F7F7F"/>
              </a:solidFill>
              <a:prstDash val="dash"/>
              <a:miter lim="800000"/>
              <a:headEnd type="none" w="sm" len="sm"/>
              <a:tailEnd type="none" w="sm" len="sm"/>
            </a:ln>
          </p:spPr>
        </p:cxnSp>
        <p:cxnSp>
          <p:nvCxnSpPr>
            <p:cNvPr id="115" name="Google Shape;115;p2"/>
            <p:cNvCxnSpPr/>
            <p:nvPr/>
          </p:nvCxnSpPr>
          <p:spPr>
            <a:xfrm>
              <a:off x="6021072" y="3570953"/>
              <a:ext cx="1123200" cy="1119914"/>
            </a:xfrm>
            <a:prstGeom prst="straightConnector1">
              <a:avLst/>
            </a:prstGeom>
            <a:noFill/>
            <a:ln w="19050" cap="flat" cmpd="sng">
              <a:solidFill>
                <a:srgbClr val="7F7F7F"/>
              </a:solidFill>
              <a:prstDash val="dash"/>
              <a:miter lim="800000"/>
              <a:headEnd type="none" w="sm" len="sm"/>
              <a:tailEnd type="none" w="sm" len="sm"/>
            </a:ln>
          </p:spPr>
        </p:cxnSp>
        <p:cxnSp>
          <p:nvCxnSpPr>
            <p:cNvPr id="116" name="Google Shape;116;p2"/>
            <p:cNvCxnSpPr/>
            <p:nvPr/>
          </p:nvCxnSpPr>
          <p:spPr>
            <a:xfrm>
              <a:off x="6782714" y="3566216"/>
              <a:ext cx="746345" cy="745344"/>
            </a:xfrm>
            <a:prstGeom prst="straightConnector1">
              <a:avLst/>
            </a:prstGeom>
            <a:noFill/>
            <a:ln w="19050" cap="flat" cmpd="sng">
              <a:solidFill>
                <a:srgbClr val="7F7F7F"/>
              </a:solidFill>
              <a:prstDash val="dash"/>
              <a:miter lim="800000"/>
              <a:headEnd type="none" w="sm" len="sm"/>
              <a:tailEnd type="none" w="sm" len="sm"/>
            </a:ln>
          </p:spPr>
        </p:cxnSp>
        <p:cxnSp>
          <p:nvCxnSpPr>
            <p:cNvPr id="117" name="Google Shape;117;p2"/>
            <p:cNvCxnSpPr/>
            <p:nvPr/>
          </p:nvCxnSpPr>
          <p:spPr>
            <a:xfrm>
              <a:off x="7502417" y="3566216"/>
              <a:ext cx="388618" cy="372672"/>
            </a:xfrm>
            <a:prstGeom prst="straightConnector1">
              <a:avLst/>
            </a:prstGeom>
            <a:noFill/>
            <a:ln w="19050" cap="flat" cmpd="sng">
              <a:solidFill>
                <a:srgbClr val="7F7F7F"/>
              </a:solidFill>
              <a:prstDash val="dash"/>
              <a:miter lim="800000"/>
              <a:headEnd type="none" w="sm" len="sm"/>
              <a:tailEnd type="none" w="sm" len="sm"/>
            </a:ln>
          </p:spPr>
        </p:cxnSp>
        <p:cxnSp>
          <p:nvCxnSpPr>
            <p:cNvPr id="118" name="Google Shape;118;p2"/>
            <p:cNvCxnSpPr>
              <a:endCxn id="119" idx="3"/>
            </p:cNvCxnSpPr>
            <p:nvPr/>
          </p:nvCxnSpPr>
          <p:spPr>
            <a:xfrm flipH="1">
              <a:off x="6365364" y="3569140"/>
              <a:ext cx="1897200" cy="1911300"/>
            </a:xfrm>
            <a:prstGeom prst="straightConnector1">
              <a:avLst/>
            </a:prstGeom>
            <a:noFill/>
            <a:ln w="19050" cap="flat" cmpd="sng">
              <a:solidFill>
                <a:srgbClr val="7F7F7F"/>
              </a:solidFill>
              <a:prstDash val="dash"/>
              <a:miter lim="800000"/>
              <a:headEnd type="none" w="sm" len="sm"/>
              <a:tailEnd type="none" w="sm" len="sm"/>
            </a:ln>
          </p:spPr>
        </p:cxnSp>
        <p:cxnSp>
          <p:nvCxnSpPr>
            <p:cNvPr id="120" name="Google Shape;120;p2"/>
            <p:cNvCxnSpPr>
              <a:endCxn id="112" idx="3"/>
            </p:cNvCxnSpPr>
            <p:nvPr/>
          </p:nvCxnSpPr>
          <p:spPr>
            <a:xfrm flipH="1">
              <a:off x="5612655" y="3563847"/>
              <a:ext cx="1908000" cy="1923000"/>
            </a:xfrm>
            <a:prstGeom prst="straightConnector1">
              <a:avLst/>
            </a:prstGeom>
            <a:noFill/>
            <a:ln w="19050" cap="flat" cmpd="sng">
              <a:solidFill>
                <a:srgbClr val="7F7F7F"/>
              </a:solidFill>
              <a:prstDash val="dash"/>
              <a:miter lim="800000"/>
              <a:headEnd type="none" w="sm" len="sm"/>
              <a:tailEnd type="none" w="sm" len="sm"/>
            </a:ln>
          </p:spPr>
        </p:cxnSp>
        <p:cxnSp>
          <p:nvCxnSpPr>
            <p:cNvPr id="121" name="Google Shape;121;p2"/>
            <p:cNvCxnSpPr/>
            <p:nvPr/>
          </p:nvCxnSpPr>
          <p:spPr>
            <a:xfrm flipH="1">
              <a:off x="4907487" y="4656999"/>
              <a:ext cx="773909" cy="778936"/>
            </a:xfrm>
            <a:prstGeom prst="straightConnector1">
              <a:avLst/>
            </a:prstGeom>
            <a:noFill/>
            <a:ln w="19050" cap="flat" cmpd="sng">
              <a:solidFill>
                <a:srgbClr val="7F7F7F"/>
              </a:solidFill>
              <a:prstDash val="dash"/>
              <a:miter lim="800000"/>
              <a:headEnd type="none" w="sm" len="sm"/>
              <a:tailEnd type="none" w="sm" len="sm"/>
            </a:ln>
          </p:spPr>
        </p:cxnSp>
        <p:cxnSp>
          <p:nvCxnSpPr>
            <p:cNvPr id="122" name="Google Shape;122;p2"/>
            <p:cNvCxnSpPr/>
            <p:nvPr/>
          </p:nvCxnSpPr>
          <p:spPr>
            <a:xfrm flipH="1">
              <a:off x="4526208" y="3568188"/>
              <a:ext cx="1494369" cy="1486744"/>
            </a:xfrm>
            <a:prstGeom prst="straightConnector1">
              <a:avLst/>
            </a:prstGeom>
            <a:noFill/>
            <a:ln w="19050" cap="flat" cmpd="sng">
              <a:solidFill>
                <a:srgbClr val="7F7F7F"/>
              </a:solidFill>
              <a:prstDash val="dash"/>
              <a:miter lim="800000"/>
              <a:headEnd type="none" w="sm" len="sm"/>
              <a:tailEnd type="none" w="sm" len="sm"/>
            </a:ln>
          </p:spPr>
        </p:cxnSp>
        <p:cxnSp>
          <p:nvCxnSpPr>
            <p:cNvPr id="123" name="Google Shape;123;p2"/>
            <p:cNvCxnSpPr/>
            <p:nvPr/>
          </p:nvCxnSpPr>
          <p:spPr>
            <a:xfrm flipH="1">
              <a:off x="4152269" y="3573268"/>
              <a:ext cx="1111955" cy="1083731"/>
            </a:xfrm>
            <a:prstGeom prst="straightConnector1">
              <a:avLst/>
            </a:prstGeom>
            <a:noFill/>
            <a:ln w="19050" cap="flat" cmpd="sng">
              <a:solidFill>
                <a:srgbClr val="7F7F7F"/>
              </a:solidFill>
              <a:prstDash val="dash"/>
              <a:miter lim="800000"/>
              <a:headEnd type="none" w="sm" len="sm"/>
              <a:tailEnd type="none" w="sm" len="sm"/>
            </a:ln>
          </p:spPr>
        </p:cxnSp>
        <p:cxnSp>
          <p:nvCxnSpPr>
            <p:cNvPr id="124" name="Google Shape;124;p2"/>
            <p:cNvCxnSpPr/>
            <p:nvPr/>
          </p:nvCxnSpPr>
          <p:spPr>
            <a:xfrm flipH="1">
              <a:off x="3782560" y="3563955"/>
              <a:ext cx="743648" cy="747607"/>
            </a:xfrm>
            <a:prstGeom prst="straightConnector1">
              <a:avLst/>
            </a:prstGeom>
            <a:noFill/>
            <a:ln w="19050" cap="flat" cmpd="sng">
              <a:solidFill>
                <a:srgbClr val="7F7F7F"/>
              </a:solidFill>
              <a:prstDash val="dash"/>
              <a:miter lim="800000"/>
              <a:headEnd type="none" w="sm" len="sm"/>
              <a:tailEnd type="none" w="sm" len="sm"/>
            </a:ln>
          </p:spPr>
        </p:cxnSp>
        <p:cxnSp>
          <p:nvCxnSpPr>
            <p:cNvPr id="125" name="Google Shape;125;p2"/>
            <p:cNvCxnSpPr/>
            <p:nvPr/>
          </p:nvCxnSpPr>
          <p:spPr>
            <a:xfrm flipH="1">
              <a:off x="3432780" y="3577501"/>
              <a:ext cx="366712" cy="380998"/>
            </a:xfrm>
            <a:prstGeom prst="straightConnector1">
              <a:avLst/>
            </a:prstGeom>
            <a:noFill/>
            <a:ln w="19050" cap="flat" cmpd="sng">
              <a:solidFill>
                <a:srgbClr val="7F7F7F"/>
              </a:solidFill>
              <a:prstDash val="dash"/>
              <a:miter lim="800000"/>
              <a:headEnd type="none" w="sm" len="sm"/>
              <a:tailEnd type="none" w="sm" len="sm"/>
            </a:ln>
          </p:spPr>
        </p:cxnSp>
        <p:cxnSp>
          <p:nvCxnSpPr>
            <p:cNvPr id="126" name="Google Shape;126;p2"/>
            <p:cNvCxnSpPr/>
            <p:nvPr/>
          </p:nvCxnSpPr>
          <p:spPr>
            <a:xfrm flipH="1">
              <a:off x="5670759" y="3581735"/>
              <a:ext cx="1111955" cy="1083731"/>
            </a:xfrm>
            <a:prstGeom prst="straightConnector1">
              <a:avLst/>
            </a:prstGeom>
            <a:noFill/>
            <a:ln w="38100" cap="flat" cmpd="sng">
              <a:solidFill>
                <a:schemeClr val="dk1"/>
              </a:solidFill>
              <a:prstDash val="dash"/>
              <a:miter lim="800000"/>
              <a:headEnd type="none" w="sm" len="sm"/>
              <a:tailEnd type="none" w="sm" len="sm"/>
            </a:ln>
          </p:spPr>
        </p:cxnSp>
        <p:cxnSp>
          <p:nvCxnSpPr>
            <p:cNvPr id="127" name="Google Shape;127;p2"/>
            <p:cNvCxnSpPr/>
            <p:nvPr/>
          </p:nvCxnSpPr>
          <p:spPr>
            <a:xfrm>
              <a:off x="4547559" y="3566216"/>
              <a:ext cx="1123200" cy="1119914"/>
            </a:xfrm>
            <a:prstGeom prst="straightConnector1">
              <a:avLst/>
            </a:prstGeom>
            <a:noFill/>
            <a:ln w="38100" cap="flat" cmpd="sng">
              <a:solidFill>
                <a:schemeClr val="dk1"/>
              </a:solidFill>
              <a:prstDash val="dash"/>
              <a:miter lim="800000"/>
              <a:headEnd type="none" w="sm" len="sm"/>
              <a:tailEnd type="none" w="sm" len="sm"/>
            </a:ln>
          </p:spPr>
        </p:cxnSp>
        <p:sp>
          <p:nvSpPr>
            <p:cNvPr id="128" name="Google Shape;128;p2"/>
            <p:cNvSpPr/>
            <p:nvPr/>
          </p:nvSpPr>
          <p:spPr>
            <a:xfrm>
              <a:off x="5577534" y="4593466"/>
              <a:ext cx="142593" cy="1440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9" name="Google Shape;129;p2"/>
            <p:cNvSpPr/>
            <p:nvPr/>
          </p:nvSpPr>
          <p:spPr>
            <a:xfrm>
              <a:off x="6320635" y="4595527"/>
              <a:ext cx="142593" cy="144000"/>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0" name="Google Shape;130;p2"/>
            <p:cNvSpPr/>
            <p:nvPr/>
          </p:nvSpPr>
          <p:spPr>
            <a:xfrm>
              <a:off x="4824825" y="4599873"/>
              <a:ext cx="142593" cy="144000"/>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1" name="Google Shape;131;p2"/>
            <p:cNvSpPr/>
            <p:nvPr/>
          </p:nvSpPr>
          <p:spPr>
            <a:xfrm>
              <a:off x="7067398" y="4595527"/>
              <a:ext cx="142593" cy="144000"/>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2" name="Google Shape;132;p2"/>
            <p:cNvSpPr/>
            <p:nvPr/>
          </p:nvSpPr>
          <p:spPr>
            <a:xfrm>
              <a:off x="4075395" y="4599873"/>
              <a:ext cx="142593" cy="144000"/>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3" name="Google Shape;133;p2"/>
            <p:cNvSpPr/>
            <p:nvPr/>
          </p:nvSpPr>
          <p:spPr>
            <a:xfrm>
              <a:off x="5216106" y="4236513"/>
              <a:ext cx="142593" cy="144000"/>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4" name="Google Shape;134;p2"/>
            <p:cNvSpPr/>
            <p:nvPr/>
          </p:nvSpPr>
          <p:spPr>
            <a:xfrm>
              <a:off x="5959207" y="4238574"/>
              <a:ext cx="142593" cy="144000"/>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5" name="Google Shape;135;p2"/>
            <p:cNvSpPr/>
            <p:nvPr/>
          </p:nvSpPr>
          <p:spPr>
            <a:xfrm>
              <a:off x="4463397" y="4242920"/>
              <a:ext cx="142593" cy="144000"/>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6" name="Google Shape;136;p2"/>
            <p:cNvSpPr/>
            <p:nvPr/>
          </p:nvSpPr>
          <p:spPr>
            <a:xfrm>
              <a:off x="6705970" y="4238574"/>
              <a:ext cx="142593" cy="144000"/>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7" name="Google Shape;137;p2"/>
            <p:cNvSpPr/>
            <p:nvPr/>
          </p:nvSpPr>
          <p:spPr>
            <a:xfrm>
              <a:off x="3713967" y="4242920"/>
              <a:ext cx="142593" cy="144000"/>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8" name="Google Shape;138;p2"/>
            <p:cNvSpPr/>
            <p:nvPr/>
          </p:nvSpPr>
          <p:spPr>
            <a:xfrm>
              <a:off x="5978401" y="4968060"/>
              <a:ext cx="142593" cy="144000"/>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9" name="Google Shape;139;p2"/>
            <p:cNvSpPr/>
            <p:nvPr/>
          </p:nvSpPr>
          <p:spPr>
            <a:xfrm>
              <a:off x="6721502" y="4970121"/>
              <a:ext cx="142593" cy="144000"/>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0" name="Google Shape;140;p2"/>
            <p:cNvSpPr/>
            <p:nvPr/>
          </p:nvSpPr>
          <p:spPr>
            <a:xfrm>
              <a:off x="5225692" y="4974467"/>
              <a:ext cx="142593" cy="144000"/>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1" name="Google Shape;141;p2"/>
            <p:cNvSpPr/>
            <p:nvPr/>
          </p:nvSpPr>
          <p:spPr>
            <a:xfrm>
              <a:off x="4476262" y="4974467"/>
              <a:ext cx="142593" cy="144000"/>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9" name="Google Shape;119;p2"/>
            <p:cNvSpPr/>
            <p:nvPr/>
          </p:nvSpPr>
          <p:spPr>
            <a:xfrm>
              <a:off x="6344482" y="5357528"/>
              <a:ext cx="142593" cy="144000"/>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2" name="Google Shape;112;p2"/>
            <p:cNvSpPr/>
            <p:nvPr/>
          </p:nvSpPr>
          <p:spPr>
            <a:xfrm>
              <a:off x="5591773" y="5363935"/>
              <a:ext cx="142593" cy="144000"/>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0" name="Google Shape;110;p2"/>
            <p:cNvSpPr/>
            <p:nvPr/>
          </p:nvSpPr>
          <p:spPr>
            <a:xfrm>
              <a:off x="4842343" y="5363935"/>
              <a:ext cx="142593" cy="144000"/>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2" name="Google Shape;142;p2"/>
            <p:cNvSpPr/>
            <p:nvPr/>
          </p:nvSpPr>
          <p:spPr>
            <a:xfrm>
              <a:off x="7446357" y="4236513"/>
              <a:ext cx="142593" cy="144000"/>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3" name="Google Shape;143;p2"/>
            <p:cNvSpPr/>
            <p:nvPr/>
          </p:nvSpPr>
          <p:spPr>
            <a:xfrm>
              <a:off x="2732692" y="4145725"/>
              <a:ext cx="60785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1" u="none">
                  <a:solidFill>
                    <a:schemeClr val="dk1"/>
                  </a:solidFill>
                  <a:latin typeface="Cambria"/>
                  <a:ea typeface="Cambria"/>
                  <a:cs typeface="Cambria"/>
                  <a:sym typeface="Cambria"/>
                </a:rPr>
                <a:t>n</a:t>
              </a:r>
              <a:r>
                <a:rPr lang="en-US" sz="2000" b="0" u="none">
                  <a:solidFill>
                    <a:schemeClr val="dk1"/>
                  </a:solidFill>
                  <a:latin typeface="Cambria"/>
                  <a:ea typeface="Cambria"/>
                  <a:cs typeface="Cambria"/>
                  <a:sym typeface="Cambria"/>
                </a:rPr>
                <a:t>=1</a:t>
              </a:r>
              <a:endParaRPr/>
            </a:p>
          </p:txBody>
        </p:sp>
        <p:sp>
          <p:nvSpPr>
            <p:cNvPr id="144" name="Google Shape;144;p2"/>
            <p:cNvSpPr/>
            <p:nvPr/>
          </p:nvSpPr>
          <p:spPr>
            <a:xfrm>
              <a:off x="2739986" y="4474119"/>
              <a:ext cx="60785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1" u="none">
                  <a:solidFill>
                    <a:schemeClr val="dk1"/>
                  </a:solidFill>
                  <a:latin typeface="Cambria"/>
                  <a:ea typeface="Cambria"/>
                  <a:cs typeface="Cambria"/>
                  <a:sym typeface="Cambria"/>
                </a:rPr>
                <a:t>n</a:t>
              </a:r>
              <a:r>
                <a:rPr lang="en-US" sz="2000" b="0" u="none">
                  <a:solidFill>
                    <a:schemeClr val="dk1"/>
                  </a:solidFill>
                  <a:latin typeface="Cambria"/>
                  <a:ea typeface="Cambria"/>
                  <a:cs typeface="Cambria"/>
                  <a:sym typeface="Cambria"/>
                </a:rPr>
                <a:t>=2</a:t>
              </a:r>
              <a:endParaRPr/>
            </a:p>
          </p:txBody>
        </p:sp>
        <p:sp>
          <p:nvSpPr>
            <p:cNvPr id="145" name="Google Shape;145;p2"/>
            <p:cNvSpPr/>
            <p:nvPr/>
          </p:nvSpPr>
          <p:spPr>
            <a:xfrm>
              <a:off x="2732692" y="4867085"/>
              <a:ext cx="60785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1" u="none">
                  <a:solidFill>
                    <a:schemeClr val="dk1"/>
                  </a:solidFill>
                  <a:latin typeface="Cambria"/>
                  <a:ea typeface="Cambria"/>
                  <a:cs typeface="Cambria"/>
                  <a:sym typeface="Cambria"/>
                </a:rPr>
                <a:t>n</a:t>
              </a:r>
              <a:r>
                <a:rPr lang="en-US" sz="2000" b="0" u="none">
                  <a:solidFill>
                    <a:schemeClr val="dk1"/>
                  </a:solidFill>
                  <a:latin typeface="Cambria"/>
                  <a:ea typeface="Cambria"/>
                  <a:cs typeface="Cambria"/>
                  <a:sym typeface="Cambria"/>
                </a:rPr>
                <a:t>=3</a:t>
              </a:r>
              <a:endParaRPr/>
            </a:p>
          </p:txBody>
        </p:sp>
        <p:sp>
          <p:nvSpPr>
            <p:cNvPr id="146" name="Google Shape;146;p2"/>
            <p:cNvSpPr/>
            <p:nvPr/>
          </p:nvSpPr>
          <p:spPr>
            <a:xfrm>
              <a:off x="2732692" y="5248085"/>
              <a:ext cx="60785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1" u="none">
                  <a:solidFill>
                    <a:schemeClr val="dk1"/>
                  </a:solidFill>
                  <a:latin typeface="Cambria"/>
                  <a:ea typeface="Cambria"/>
                  <a:cs typeface="Cambria"/>
                  <a:sym typeface="Cambria"/>
                </a:rPr>
                <a:t>n</a:t>
              </a:r>
              <a:r>
                <a:rPr lang="en-US" sz="2000" b="0" u="none">
                  <a:solidFill>
                    <a:schemeClr val="dk1"/>
                  </a:solidFill>
                  <a:latin typeface="Cambria"/>
                  <a:ea typeface="Cambria"/>
                  <a:cs typeface="Cambria"/>
                  <a:sym typeface="Cambria"/>
                </a:rPr>
                <a:t>=4</a:t>
              </a:r>
              <a:endParaRPr/>
            </a:p>
          </p:txBody>
        </p:sp>
        <p:cxnSp>
          <p:nvCxnSpPr>
            <p:cNvPr id="147" name="Google Shape;147;p2"/>
            <p:cNvCxnSpPr/>
            <p:nvPr/>
          </p:nvCxnSpPr>
          <p:spPr>
            <a:xfrm>
              <a:off x="4154384" y="2651648"/>
              <a:ext cx="743672" cy="0"/>
            </a:xfrm>
            <a:prstGeom prst="straightConnector1">
              <a:avLst/>
            </a:prstGeom>
            <a:noFill/>
            <a:ln w="19050" cap="flat" cmpd="sng">
              <a:solidFill>
                <a:schemeClr val="dk1"/>
              </a:solidFill>
              <a:prstDash val="solid"/>
              <a:miter lim="800000"/>
              <a:headEnd type="triangle" w="lg" len="lg"/>
              <a:tailEnd type="triangle" w="lg" len="lg"/>
            </a:ln>
          </p:spPr>
        </p:cxnSp>
        <p:cxnSp>
          <p:nvCxnSpPr>
            <p:cNvPr id="148" name="Google Shape;148;p2"/>
            <p:cNvCxnSpPr/>
            <p:nvPr/>
          </p:nvCxnSpPr>
          <p:spPr>
            <a:xfrm>
              <a:off x="4901852" y="2651648"/>
              <a:ext cx="1490023" cy="0"/>
            </a:xfrm>
            <a:prstGeom prst="straightConnector1">
              <a:avLst/>
            </a:prstGeom>
            <a:noFill/>
            <a:ln w="19050" cap="flat" cmpd="sng">
              <a:solidFill>
                <a:schemeClr val="dk1"/>
              </a:solidFill>
              <a:prstDash val="solid"/>
              <a:miter lim="800000"/>
              <a:headEnd type="triangle" w="lg" len="lg"/>
              <a:tailEnd type="triangle" w="lg" len="lg"/>
            </a:ln>
          </p:spPr>
        </p:cxnSp>
        <p:cxnSp>
          <p:nvCxnSpPr>
            <p:cNvPr id="149" name="Google Shape;149;p2"/>
            <p:cNvCxnSpPr/>
            <p:nvPr/>
          </p:nvCxnSpPr>
          <p:spPr>
            <a:xfrm>
              <a:off x="6388057" y="2652897"/>
              <a:ext cx="743672" cy="0"/>
            </a:xfrm>
            <a:prstGeom prst="straightConnector1">
              <a:avLst/>
            </a:prstGeom>
            <a:noFill/>
            <a:ln w="19050" cap="flat" cmpd="sng">
              <a:solidFill>
                <a:schemeClr val="dk1"/>
              </a:solidFill>
              <a:prstDash val="solid"/>
              <a:miter lim="800000"/>
              <a:headEnd type="triangle" w="lg" len="lg"/>
              <a:tailEnd type="triangle" w="lg" len="lg"/>
            </a:ln>
          </p:spPr>
        </p:cxnSp>
        <p:sp>
          <p:nvSpPr>
            <p:cNvPr id="150" name="Google Shape;150;p2"/>
            <p:cNvSpPr/>
            <p:nvPr/>
          </p:nvSpPr>
          <p:spPr>
            <a:xfrm>
              <a:off x="4373031" y="2301701"/>
              <a:ext cx="31931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1" u="none">
                  <a:solidFill>
                    <a:schemeClr val="dk1"/>
                  </a:solidFill>
                  <a:latin typeface="Cambria"/>
                  <a:ea typeface="Cambria"/>
                  <a:cs typeface="Cambria"/>
                  <a:sym typeface="Cambria"/>
                </a:rPr>
                <a:t>a</a:t>
              </a:r>
              <a:endParaRPr sz="2000" b="0" u="none">
                <a:solidFill>
                  <a:schemeClr val="dk1"/>
                </a:solidFill>
                <a:latin typeface="Cambria"/>
                <a:ea typeface="Cambria"/>
                <a:cs typeface="Cambria"/>
                <a:sym typeface="Cambria"/>
              </a:endParaRPr>
            </a:p>
          </p:txBody>
        </p:sp>
        <p:sp>
          <p:nvSpPr>
            <p:cNvPr id="151" name="Google Shape;151;p2"/>
            <p:cNvSpPr/>
            <p:nvPr/>
          </p:nvSpPr>
          <p:spPr>
            <a:xfrm>
              <a:off x="5475892" y="2298545"/>
              <a:ext cx="45717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1" u="none">
                  <a:solidFill>
                    <a:schemeClr val="dk1"/>
                  </a:solidFill>
                  <a:latin typeface="Cambria"/>
                  <a:ea typeface="Cambria"/>
                  <a:cs typeface="Cambria"/>
                  <a:sym typeface="Cambria"/>
                </a:rPr>
                <a:t>na</a:t>
              </a:r>
              <a:endParaRPr sz="2000" b="0" u="none">
                <a:solidFill>
                  <a:schemeClr val="dk1"/>
                </a:solidFill>
                <a:latin typeface="Cambria"/>
                <a:ea typeface="Cambria"/>
                <a:cs typeface="Cambria"/>
                <a:sym typeface="Cambria"/>
              </a:endParaRPr>
            </a:p>
          </p:txBody>
        </p:sp>
        <p:sp>
          <p:nvSpPr>
            <p:cNvPr id="152" name="Google Shape;152;p2"/>
            <p:cNvSpPr/>
            <p:nvPr/>
          </p:nvSpPr>
          <p:spPr>
            <a:xfrm>
              <a:off x="6599874" y="2287849"/>
              <a:ext cx="31931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1" u="none">
                  <a:solidFill>
                    <a:schemeClr val="dk1"/>
                  </a:solidFill>
                  <a:latin typeface="Cambria"/>
                  <a:ea typeface="Cambria"/>
                  <a:cs typeface="Cambria"/>
                  <a:sym typeface="Cambria"/>
                </a:rPr>
                <a:t>a</a:t>
              </a:r>
              <a:endParaRPr sz="2000" b="0" u="none">
                <a:solidFill>
                  <a:schemeClr val="dk1"/>
                </a:solidFill>
                <a:latin typeface="Cambria"/>
                <a:ea typeface="Cambria"/>
                <a:cs typeface="Cambria"/>
                <a:sym typeface="Cambria"/>
              </a:endParaRPr>
            </a:p>
          </p:txBody>
        </p:sp>
      </p:grpSp>
      <p:sp>
        <p:nvSpPr>
          <p:cNvPr id="153" name="Google Shape;153;p2"/>
          <p:cNvSpPr txBox="1"/>
          <p:nvPr/>
        </p:nvSpPr>
        <p:spPr>
          <a:xfrm>
            <a:off x="225821" y="2236249"/>
            <a:ext cx="4563875" cy="424731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We assign the raw apparent resistivity measurements to a location at the midpoint of the array and at a level (or pseudodepth) </a:t>
            </a:r>
            <a:r>
              <a:rPr lang="en-US" sz="1800" i="1">
                <a:solidFill>
                  <a:schemeClr val="dk1"/>
                </a:solidFill>
                <a:latin typeface="Arial"/>
                <a:ea typeface="Arial"/>
                <a:cs typeface="Arial"/>
                <a:sym typeface="Arial"/>
              </a:rPr>
              <a:t>n </a:t>
            </a:r>
            <a:r>
              <a:rPr lang="en-US" sz="1800">
                <a:solidFill>
                  <a:schemeClr val="dk1"/>
                </a:solidFill>
                <a:latin typeface="Arial"/>
                <a:ea typeface="Arial"/>
                <a:cs typeface="Arial"/>
                <a:sym typeface="Arial"/>
              </a:rPr>
              <a:t>determined by the electrode separation</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US" sz="1800">
                <a:solidFill>
                  <a:schemeClr val="dk1"/>
                </a:solidFill>
                <a:latin typeface="Arial"/>
                <a:ea typeface="Arial"/>
                <a:cs typeface="Arial"/>
                <a:sym typeface="Arial"/>
              </a:rPr>
              <a:t>In the dipole-dipole array the pseudo depth is the integer multiplier on the </a:t>
            </a:r>
            <a:r>
              <a:rPr lang="en-US" sz="1800" i="1">
                <a:solidFill>
                  <a:schemeClr val="dk1"/>
                </a:solidFill>
                <a:latin typeface="Arial"/>
                <a:ea typeface="Arial"/>
                <a:cs typeface="Arial"/>
                <a:sym typeface="Arial"/>
              </a:rPr>
              <a:t>a</a:t>
            </a:r>
            <a:r>
              <a:rPr lang="en-US" sz="1800">
                <a:solidFill>
                  <a:schemeClr val="dk1"/>
                </a:solidFill>
                <a:latin typeface="Arial"/>
                <a:ea typeface="Arial"/>
                <a:cs typeface="Arial"/>
                <a:sym typeface="Arial"/>
              </a:rPr>
              <a:t> spacing defining the distance between the current electrode pair and the voltage measurement electrode pair</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US" sz="1800">
                <a:solidFill>
                  <a:schemeClr val="dk1"/>
                </a:solidFill>
                <a:latin typeface="Arial"/>
                <a:ea typeface="Arial"/>
                <a:cs typeface="Arial"/>
                <a:sym typeface="Arial"/>
              </a:rPr>
              <a:t>Larger values of </a:t>
            </a:r>
            <a:r>
              <a:rPr lang="en-US" sz="1800" i="1">
                <a:solidFill>
                  <a:schemeClr val="dk1"/>
                </a:solidFill>
                <a:latin typeface="Arial"/>
                <a:ea typeface="Arial"/>
                <a:cs typeface="Arial"/>
                <a:sym typeface="Arial"/>
              </a:rPr>
              <a:t>n</a:t>
            </a:r>
            <a:r>
              <a:rPr lang="en-US" sz="1800">
                <a:solidFill>
                  <a:schemeClr val="dk1"/>
                </a:solidFill>
                <a:latin typeface="Arial"/>
                <a:ea typeface="Arial"/>
                <a:cs typeface="Arial"/>
                <a:sym typeface="Arial"/>
              </a:rPr>
              <a:t> mean deeper investigation depth – but with lower spatial resolution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7"/>
          <p:cNvSpPr txBox="1">
            <a:spLocks noGrp="1"/>
          </p:cNvSpPr>
          <p:nvPr>
            <p:ph type="title"/>
          </p:nvPr>
        </p:nvSpPr>
        <p:spPr>
          <a:xfrm>
            <a:off x="838200" y="365125"/>
            <a:ext cx="10515600" cy="6221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Electrical resistivity imaging</a:t>
            </a:r>
            <a:endParaRPr/>
          </a:p>
        </p:txBody>
      </p:sp>
      <p:pic>
        <p:nvPicPr>
          <p:cNvPr id="202" name="Google Shape;202;p7" descr="A close up of a map&#10;&#10;Description automatically generated"/>
          <p:cNvPicPr preferRelativeResize="0">
            <a:picLocks noGrp="1"/>
          </p:cNvPicPr>
          <p:nvPr>
            <p:ph type="body" idx="4294967295"/>
          </p:nvPr>
        </p:nvPicPr>
        <p:blipFill rotWithShape="1">
          <a:blip r:embed="rId3">
            <a:alphaModFix/>
          </a:blip>
          <a:srcRect/>
          <a:stretch/>
        </p:blipFill>
        <p:spPr>
          <a:xfrm>
            <a:off x="1678938" y="1274985"/>
            <a:ext cx="9347200" cy="4733925"/>
          </a:xfrm>
          <a:prstGeom prst="rect">
            <a:avLst/>
          </a:prstGeom>
          <a:noFill/>
          <a:ln w="25400" cap="flat" cmpd="sng">
            <a:solidFill>
              <a:schemeClr val="dk1"/>
            </a:solidFill>
            <a:prstDash val="solid"/>
            <a:round/>
            <a:headEnd type="none" w="sm" len="sm"/>
            <a:tailEnd type="none" w="sm" len="sm"/>
          </a:ln>
        </p:spPr>
      </p:pic>
      <p:sp>
        <p:nvSpPr>
          <p:cNvPr id="203" name="Google Shape;203;p7"/>
          <p:cNvSpPr/>
          <p:nvPr/>
        </p:nvSpPr>
        <p:spPr>
          <a:xfrm>
            <a:off x="8229600" y="4096011"/>
            <a:ext cx="400833" cy="388307"/>
          </a:xfrm>
          <a:prstGeom prst="ellipse">
            <a:avLst/>
          </a:prstGeom>
          <a:no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04" name="Google Shape;204;p7"/>
          <p:cNvSpPr/>
          <p:nvPr/>
        </p:nvSpPr>
        <p:spPr>
          <a:xfrm>
            <a:off x="8569893" y="3559483"/>
            <a:ext cx="317735" cy="307809"/>
          </a:xfrm>
          <a:prstGeom prst="ellipse">
            <a:avLst/>
          </a:prstGeom>
          <a:no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05" name="Google Shape;205;p7"/>
          <p:cNvSpPr/>
          <p:nvPr/>
        </p:nvSpPr>
        <p:spPr>
          <a:xfrm>
            <a:off x="8797452" y="3185791"/>
            <a:ext cx="285963" cy="277028"/>
          </a:xfrm>
          <a:prstGeom prst="ellipse">
            <a:avLst/>
          </a:prstGeom>
          <a:no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06" name="Google Shape;206;p7"/>
          <p:cNvSpPr txBox="1"/>
          <p:nvPr/>
        </p:nvSpPr>
        <p:spPr>
          <a:xfrm>
            <a:off x="9447754" y="3561606"/>
            <a:ext cx="101021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Calibri"/>
              <a:buNone/>
            </a:pPr>
            <a:r>
              <a:rPr lang="en-US" sz="1400" b="0" i="0" u="none" strike="noStrike" cap="none">
                <a:solidFill>
                  <a:schemeClr val="lt1"/>
                </a:solidFill>
                <a:latin typeface="Calibri"/>
                <a:ea typeface="Calibri"/>
                <a:cs typeface="Calibri"/>
                <a:sym typeface="Calibri"/>
              </a:rPr>
              <a:t>electrodes</a:t>
            </a:r>
            <a:endParaRPr sz="1800" b="0" i="0" u="none" strike="noStrike" cap="none">
              <a:solidFill>
                <a:schemeClr val="dk1"/>
              </a:solidFill>
              <a:latin typeface="Calibri"/>
              <a:ea typeface="Calibri"/>
              <a:cs typeface="Calibri"/>
              <a:sym typeface="Calibri"/>
            </a:endParaRPr>
          </a:p>
        </p:txBody>
      </p:sp>
      <p:cxnSp>
        <p:nvCxnSpPr>
          <p:cNvPr id="207" name="Google Shape;207;p7"/>
          <p:cNvCxnSpPr>
            <a:stCxn id="206" idx="1"/>
            <a:endCxn id="205" idx="6"/>
          </p:cNvCxnSpPr>
          <p:nvPr/>
        </p:nvCxnSpPr>
        <p:spPr>
          <a:xfrm rot="10800000">
            <a:off x="9083554" y="3324295"/>
            <a:ext cx="364200" cy="391200"/>
          </a:xfrm>
          <a:prstGeom prst="straightConnector1">
            <a:avLst/>
          </a:prstGeom>
          <a:noFill/>
          <a:ln w="25400" cap="flat" cmpd="sng">
            <a:solidFill>
              <a:schemeClr val="lt1"/>
            </a:solidFill>
            <a:prstDash val="solid"/>
            <a:miter lim="800000"/>
            <a:headEnd type="none" w="sm" len="sm"/>
            <a:tailEnd type="triangle" w="med" len="med"/>
          </a:ln>
        </p:spPr>
      </p:cxnSp>
      <p:cxnSp>
        <p:nvCxnSpPr>
          <p:cNvPr id="208" name="Google Shape;208;p7"/>
          <p:cNvCxnSpPr>
            <a:stCxn id="206" idx="1"/>
          </p:cNvCxnSpPr>
          <p:nvPr/>
        </p:nvCxnSpPr>
        <p:spPr>
          <a:xfrm rot="10800000">
            <a:off x="8797354" y="3713395"/>
            <a:ext cx="650400" cy="2100"/>
          </a:xfrm>
          <a:prstGeom prst="straightConnector1">
            <a:avLst/>
          </a:prstGeom>
          <a:noFill/>
          <a:ln w="25400" cap="flat" cmpd="sng">
            <a:solidFill>
              <a:schemeClr val="lt1"/>
            </a:solidFill>
            <a:prstDash val="solid"/>
            <a:miter lim="800000"/>
            <a:headEnd type="none" w="sm" len="sm"/>
            <a:tailEnd type="triangle" w="med" len="med"/>
          </a:ln>
        </p:spPr>
      </p:cxnSp>
      <p:cxnSp>
        <p:nvCxnSpPr>
          <p:cNvPr id="209" name="Google Shape;209;p7"/>
          <p:cNvCxnSpPr>
            <a:stCxn id="206" idx="1"/>
            <a:endCxn id="203" idx="6"/>
          </p:cNvCxnSpPr>
          <p:nvPr/>
        </p:nvCxnSpPr>
        <p:spPr>
          <a:xfrm flipH="1">
            <a:off x="8630554" y="3715495"/>
            <a:ext cx="817200" cy="574800"/>
          </a:xfrm>
          <a:prstGeom prst="straightConnector1">
            <a:avLst/>
          </a:prstGeom>
          <a:noFill/>
          <a:ln w="25400" cap="flat" cmpd="sng">
            <a:solidFill>
              <a:schemeClr val="lt1"/>
            </a:solidFill>
            <a:prstDash val="solid"/>
            <a:miter lim="800000"/>
            <a:headEnd type="none" w="sm" len="sm"/>
            <a:tailEnd type="triangle" w="med" len="med"/>
          </a:ln>
        </p:spPr>
      </p:cxnSp>
      <p:sp>
        <p:nvSpPr>
          <p:cNvPr id="210" name="Google Shape;210;p7"/>
          <p:cNvSpPr txBox="1"/>
          <p:nvPr/>
        </p:nvSpPr>
        <p:spPr>
          <a:xfrm>
            <a:off x="7140455" y="6304583"/>
            <a:ext cx="562481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Source: Binley and Slater, 2020, </a:t>
            </a:r>
            <a:r>
              <a:rPr lang="en-US" sz="1200" b="0" i="1" u="none" strike="noStrike" cap="none">
                <a:solidFill>
                  <a:schemeClr val="dk1"/>
                </a:solidFill>
                <a:latin typeface="Calibri"/>
                <a:ea typeface="Calibri"/>
                <a:cs typeface="Calibri"/>
                <a:sym typeface="Calibri"/>
              </a:rPr>
              <a:t>Resistivity and induced polarization: theory and</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1" u="none" strike="noStrike" cap="none">
                <a:solidFill>
                  <a:schemeClr val="dk1"/>
                </a:solidFill>
                <a:latin typeface="Calibri"/>
                <a:ea typeface="Calibri"/>
                <a:cs typeface="Calibri"/>
                <a:sym typeface="Calibri"/>
              </a:rPr>
              <a:t>applications to the near-surface Earth,</a:t>
            </a:r>
            <a:r>
              <a:rPr lang="en-US" sz="1200" b="0" i="0" u="none" strike="noStrike" cap="none">
                <a:solidFill>
                  <a:schemeClr val="dk1"/>
                </a:solidFill>
                <a:latin typeface="Calibri"/>
                <a:ea typeface="Calibri"/>
                <a:cs typeface="Calibri"/>
                <a:sym typeface="Calibri"/>
              </a:rPr>
              <a:t> In Press</a:t>
            </a:r>
            <a:r>
              <a:rPr lang="en-US" sz="1200" b="0" i="1"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211" name="Google Shape;211;p7"/>
          <p:cNvSpPr txBox="1"/>
          <p:nvPr/>
        </p:nvSpPr>
        <p:spPr>
          <a:xfrm>
            <a:off x="75532" y="5794887"/>
            <a:ext cx="13448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From Unit 3</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12"/>
          <p:cNvSpPr txBox="1">
            <a:spLocks noGrp="1"/>
          </p:cNvSpPr>
          <p:nvPr>
            <p:ph type="title"/>
          </p:nvPr>
        </p:nvSpPr>
        <p:spPr>
          <a:xfrm>
            <a:off x="838200" y="365125"/>
            <a:ext cx="10515600" cy="6221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Resistivity of geomaterials</a:t>
            </a:r>
            <a:endParaRPr/>
          </a:p>
        </p:txBody>
      </p:sp>
      <p:pic>
        <p:nvPicPr>
          <p:cNvPr id="275" name="Google Shape;275;p12"/>
          <p:cNvPicPr preferRelativeResize="0"/>
          <p:nvPr/>
        </p:nvPicPr>
        <p:blipFill rotWithShape="1">
          <a:blip r:embed="rId3">
            <a:alphaModFix/>
          </a:blip>
          <a:srcRect/>
          <a:stretch/>
        </p:blipFill>
        <p:spPr>
          <a:xfrm>
            <a:off x="3115073" y="987228"/>
            <a:ext cx="6370285" cy="5048449"/>
          </a:xfrm>
          <a:prstGeom prst="rect">
            <a:avLst/>
          </a:prstGeom>
          <a:solidFill>
            <a:srgbClr val="FFFFFF"/>
          </a:solid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3"/>
          <p:cNvSpPr txBox="1">
            <a:spLocks noGrp="1"/>
          </p:cNvSpPr>
          <p:nvPr>
            <p:ph type="title"/>
          </p:nvPr>
        </p:nvSpPr>
        <p:spPr>
          <a:xfrm>
            <a:off x="495468" y="258272"/>
            <a:ext cx="721933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What affects the </a:t>
            </a:r>
            <a:r>
              <a:rPr lang="en-US"/>
              <a:t>resistivity </a:t>
            </a:r>
            <a:r>
              <a:rPr lang="en-US" b="1"/>
              <a:t>and </a:t>
            </a:r>
            <a:r>
              <a:rPr lang="en-US"/>
              <a:t>conductivity </a:t>
            </a:r>
            <a:r>
              <a:rPr lang="en-US" b="1"/>
              <a:t>of geomaterials?</a:t>
            </a:r>
            <a:endParaRPr/>
          </a:p>
        </p:txBody>
      </p:sp>
      <p:graphicFrame>
        <p:nvGraphicFramePr>
          <p:cNvPr id="282" name="Google Shape;282;p13"/>
          <p:cNvGraphicFramePr/>
          <p:nvPr/>
        </p:nvGraphicFramePr>
        <p:xfrm>
          <a:off x="423219" y="1583821"/>
          <a:ext cx="7062775" cy="4453840"/>
        </p:xfrm>
        <a:graphic>
          <a:graphicData uri="http://schemas.openxmlformats.org/drawingml/2006/table">
            <a:tbl>
              <a:tblPr>
                <a:noFill/>
                <a:tableStyleId>{58720BD8-A5C6-412F-82E1-A1430B200B1B}</a:tableStyleId>
              </a:tblPr>
              <a:tblGrid>
                <a:gridCol w="3936575">
                  <a:extLst>
                    <a:ext uri="{9D8B030D-6E8A-4147-A177-3AD203B41FA5}">
                      <a16:colId xmlns:a16="http://schemas.microsoft.com/office/drawing/2014/main" val="20000"/>
                    </a:ext>
                  </a:extLst>
                </a:gridCol>
                <a:gridCol w="1427625">
                  <a:extLst>
                    <a:ext uri="{9D8B030D-6E8A-4147-A177-3AD203B41FA5}">
                      <a16:colId xmlns:a16="http://schemas.microsoft.com/office/drawing/2014/main" val="20001"/>
                    </a:ext>
                  </a:extLst>
                </a:gridCol>
                <a:gridCol w="1698575">
                  <a:extLst>
                    <a:ext uri="{9D8B030D-6E8A-4147-A177-3AD203B41FA5}">
                      <a16:colId xmlns:a16="http://schemas.microsoft.com/office/drawing/2014/main" val="20002"/>
                    </a:ext>
                  </a:extLst>
                </a:gridCol>
              </a:tblGrid>
              <a:tr h="423750">
                <a:tc>
                  <a:txBody>
                    <a:bodyPr/>
                    <a:lstStyle/>
                    <a:p>
                      <a:pPr marL="0" marR="0" lvl="0" indent="0" algn="l" rtl="0">
                        <a:lnSpc>
                          <a:spcPct val="100000"/>
                        </a:lnSpc>
                        <a:spcBef>
                          <a:spcPts val="0"/>
                        </a:spcBef>
                        <a:spcAft>
                          <a:spcPts val="0"/>
                        </a:spcAft>
                        <a:buClr>
                          <a:schemeClr val="dk1"/>
                        </a:buClr>
                        <a:buSzPts val="1800"/>
                        <a:buFont typeface="Calibri"/>
                        <a:buNone/>
                      </a:pPr>
                      <a:r>
                        <a:rPr lang="en-US" sz="1800" b="1" u="none" strike="noStrike" cap="none"/>
                        <a:t>Effect</a:t>
                      </a:r>
                      <a:endParaRPr sz="1800" b="1"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1" u="none" strike="noStrike" cap="none"/>
                        <a:t>Resistivity</a:t>
                      </a:r>
                      <a:endParaRPr sz="1800" b="1"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1" u="none" strike="noStrike" cap="none"/>
                        <a:t>Conductivity</a:t>
                      </a:r>
                      <a:endParaRPr sz="1800" b="1"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23750">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Increasing porosity</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extLst>
                  <a:ext uri="{0D108BD9-81ED-4DB2-BD59-A6C34878D82A}">
                    <a16:rowId xmlns:a16="http://schemas.microsoft.com/office/drawing/2014/main" val="10001"/>
                  </a:ext>
                </a:extLst>
              </a:tr>
              <a:tr h="423750">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Increasing pore fluid salinity</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extLst>
                  <a:ext uri="{0D108BD9-81ED-4DB2-BD59-A6C34878D82A}">
                    <a16:rowId xmlns:a16="http://schemas.microsoft.com/office/drawing/2014/main" val="10002"/>
                  </a:ext>
                </a:extLst>
              </a:tr>
              <a:tr h="423750">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Increasing surface conductance</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extLst>
                  <a:ext uri="{0D108BD9-81ED-4DB2-BD59-A6C34878D82A}">
                    <a16:rowId xmlns:a16="http://schemas.microsoft.com/office/drawing/2014/main" val="10003"/>
                  </a:ext>
                </a:extLst>
              </a:tr>
              <a:tr h="423750">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Increasing connectedness/connectivity</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extLst>
                  <a:ext uri="{0D108BD9-81ED-4DB2-BD59-A6C34878D82A}">
                    <a16:rowId xmlns:a16="http://schemas.microsoft.com/office/drawing/2014/main" val="10004"/>
                  </a:ext>
                </a:extLst>
              </a:tr>
              <a:tr h="423750">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Increasing saturation</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extLst>
                  <a:ext uri="{0D108BD9-81ED-4DB2-BD59-A6C34878D82A}">
                    <a16:rowId xmlns:a16="http://schemas.microsoft.com/office/drawing/2014/main" val="10005"/>
                  </a:ext>
                </a:extLst>
              </a:tr>
              <a:tr h="423750">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Weathering</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extLst>
                  <a:ext uri="{0D108BD9-81ED-4DB2-BD59-A6C34878D82A}">
                    <a16:rowId xmlns:a16="http://schemas.microsoft.com/office/drawing/2014/main" val="10006"/>
                  </a:ext>
                </a:extLst>
              </a:tr>
              <a:tr h="423750">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Compaction</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extLst>
                  <a:ext uri="{0D108BD9-81ED-4DB2-BD59-A6C34878D82A}">
                    <a16:rowId xmlns:a16="http://schemas.microsoft.com/office/drawing/2014/main" val="10007"/>
                  </a:ext>
                </a:extLst>
              </a:tr>
              <a:tr h="423750">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Increasing formation factor</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extLst>
                  <a:ext uri="{0D108BD9-81ED-4DB2-BD59-A6C34878D82A}">
                    <a16:rowId xmlns:a16="http://schemas.microsoft.com/office/drawing/2014/main" val="10008"/>
                  </a:ext>
                </a:extLst>
              </a:tr>
              <a:tr h="423750">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Increasing tortuosity</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extLst>
                  <a:ext uri="{0D108BD9-81ED-4DB2-BD59-A6C34878D82A}">
                    <a16:rowId xmlns:a16="http://schemas.microsoft.com/office/drawing/2014/main" val="10009"/>
                  </a:ext>
                </a:extLst>
              </a:tr>
            </a:tbl>
          </a:graphicData>
        </a:graphic>
      </p:graphicFrame>
      <p:pic>
        <p:nvPicPr>
          <p:cNvPr id="283" name="Google Shape;283;p13"/>
          <p:cNvPicPr preferRelativeResize="0"/>
          <p:nvPr/>
        </p:nvPicPr>
        <p:blipFill rotWithShape="1">
          <a:blip r:embed="rId3">
            <a:alphaModFix/>
          </a:blip>
          <a:srcRect/>
          <a:stretch/>
        </p:blipFill>
        <p:spPr>
          <a:xfrm>
            <a:off x="7714807" y="174734"/>
            <a:ext cx="4234386" cy="2891558"/>
          </a:xfrm>
          <a:prstGeom prst="rect">
            <a:avLst/>
          </a:prstGeom>
          <a:noFill/>
          <a:ln>
            <a:noFill/>
          </a:ln>
        </p:spPr>
      </p:pic>
      <p:pic>
        <p:nvPicPr>
          <p:cNvPr id="284" name="Google Shape;284;p13"/>
          <p:cNvPicPr preferRelativeResize="0"/>
          <p:nvPr/>
        </p:nvPicPr>
        <p:blipFill rotWithShape="1">
          <a:blip r:embed="rId4">
            <a:alphaModFix/>
          </a:blip>
          <a:srcRect/>
          <a:stretch/>
        </p:blipFill>
        <p:spPr>
          <a:xfrm>
            <a:off x="8057539" y="3066292"/>
            <a:ext cx="3891654" cy="3094938"/>
          </a:xfrm>
          <a:prstGeom prst="rect">
            <a:avLst/>
          </a:prstGeom>
          <a:noFill/>
          <a:ln>
            <a:noFill/>
          </a:ln>
        </p:spPr>
      </p:pic>
      <p:sp>
        <p:nvSpPr>
          <p:cNvPr id="285" name="Google Shape;285;p13"/>
          <p:cNvSpPr txBox="1"/>
          <p:nvPr/>
        </p:nvSpPr>
        <p:spPr>
          <a:xfrm>
            <a:off x="8218109" y="6161230"/>
            <a:ext cx="357051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Images from Unit 2: Geophysical Properties of the Subsurface</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2"/>
          <p:cNvPicPr preferRelativeResize="0"/>
          <p:nvPr/>
        </p:nvPicPr>
        <p:blipFill rotWithShape="1">
          <a:blip r:embed="rId3">
            <a:alphaModFix/>
          </a:blip>
          <a:srcRect/>
          <a:stretch/>
        </p:blipFill>
        <p:spPr>
          <a:xfrm>
            <a:off x="6272423" y="2010261"/>
            <a:ext cx="5739825" cy="4166702"/>
          </a:xfrm>
          <a:prstGeom prst="rect">
            <a:avLst/>
          </a:prstGeom>
          <a:noFill/>
          <a:ln>
            <a:noFill/>
          </a:ln>
        </p:spPr>
      </p:pic>
      <p:sp>
        <p:nvSpPr>
          <p:cNvPr id="93" name="Google Shape;93;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Webinar Outline</a:t>
            </a:r>
            <a:endParaRPr/>
          </a:p>
        </p:txBody>
      </p:sp>
      <p:sp>
        <p:nvSpPr>
          <p:cNvPr id="94" name="Google Shape;94;p2"/>
          <p:cNvSpPr txBox="1">
            <a:spLocks noGrp="1"/>
          </p:cNvSpPr>
          <p:nvPr>
            <p:ph type="body" idx="1"/>
          </p:nvPr>
        </p:nvSpPr>
        <p:spPr>
          <a:xfrm>
            <a:off x="838200" y="1892550"/>
            <a:ext cx="5181600" cy="30729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ERT Applications</a:t>
            </a:r>
            <a:endParaRPr/>
          </a:p>
          <a:p>
            <a:pPr marL="228600" lvl="0" indent="-228600" algn="l" rtl="0">
              <a:lnSpc>
                <a:spcPct val="90000"/>
              </a:lnSpc>
              <a:spcBef>
                <a:spcPts val="1000"/>
              </a:spcBef>
              <a:spcAft>
                <a:spcPts val="0"/>
              </a:spcAft>
              <a:buClr>
                <a:schemeClr val="dk1"/>
              </a:buClr>
              <a:buSzPts val="2800"/>
              <a:buChar char="•"/>
            </a:pPr>
            <a:r>
              <a:rPr lang="en-US"/>
              <a:t>ERT Physics and Resistivity of Soils and Rocks</a:t>
            </a:r>
            <a:endParaRPr/>
          </a:p>
          <a:p>
            <a:pPr marL="228600" lvl="0" indent="-228600" algn="l" rtl="0">
              <a:lnSpc>
                <a:spcPct val="90000"/>
              </a:lnSpc>
              <a:spcBef>
                <a:spcPts val="1000"/>
              </a:spcBef>
              <a:spcAft>
                <a:spcPts val="0"/>
              </a:spcAft>
              <a:buClr>
                <a:schemeClr val="dk1"/>
              </a:buClr>
              <a:buSzPts val="2800"/>
              <a:buChar char="•"/>
            </a:pPr>
            <a:r>
              <a:rPr lang="en-US"/>
              <a:t>Field Measurements</a:t>
            </a:r>
            <a:endParaRPr/>
          </a:p>
          <a:p>
            <a:pPr marL="228600" lvl="0" indent="-228600" algn="l" rtl="0">
              <a:lnSpc>
                <a:spcPct val="90000"/>
              </a:lnSpc>
              <a:spcBef>
                <a:spcPts val="1000"/>
              </a:spcBef>
              <a:spcAft>
                <a:spcPts val="0"/>
              </a:spcAft>
              <a:buClr>
                <a:schemeClr val="dk1"/>
              </a:buClr>
              <a:buSzPts val="2800"/>
              <a:buChar char="•"/>
            </a:pPr>
            <a:r>
              <a:rPr lang="en-US"/>
              <a:t>Geophysical Inversion</a:t>
            </a:r>
            <a:endParaRPr/>
          </a:p>
        </p:txBody>
      </p:sp>
      <p:pic>
        <p:nvPicPr>
          <p:cNvPr id="95" name="Google Shape;95;p2" descr="A water flowing through a grassy area&#10;&#10;Description automatically generated"/>
          <p:cNvPicPr preferRelativeResize="0"/>
          <p:nvPr/>
        </p:nvPicPr>
        <p:blipFill rotWithShape="1">
          <a:blip r:embed="rId4">
            <a:alphaModFix/>
          </a:blip>
          <a:srcRect/>
          <a:stretch/>
        </p:blipFill>
        <p:spPr>
          <a:xfrm>
            <a:off x="6168909" y="814094"/>
            <a:ext cx="5946851" cy="1888125"/>
          </a:xfrm>
          <a:prstGeom prst="rect">
            <a:avLst/>
          </a:prstGeom>
          <a:solidFill>
            <a:srgbClr val="FFFFFF"/>
          </a:solid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36db93047c5_0_1"/>
          <p:cNvSpPr txBox="1">
            <a:spLocks noGrp="1"/>
          </p:cNvSpPr>
          <p:nvPr>
            <p:ph type="title"/>
          </p:nvPr>
        </p:nvSpPr>
        <p:spPr>
          <a:xfrm>
            <a:off x="838200" y="365125"/>
            <a:ext cx="10515600" cy="622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Field Survey Design Basics</a:t>
            </a:r>
            <a:endParaRPr/>
          </a:p>
        </p:txBody>
      </p:sp>
      <p:sp>
        <p:nvSpPr>
          <p:cNvPr id="292" name="Google Shape;292;g36db93047c5_0_1"/>
          <p:cNvSpPr txBox="1">
            <a:spLocks noGrp="1"/>
          </p:cNvSpPr>
          <p:nvPr>
            <p:ph type="body" idx="1"/>
          </p:nvPr>
        </p:nvSpPr>
        <p:spPr>
          <a:xfrm>
            <a:off x="838200" y="1310911"/>
            <a:ext cx="10515600" cy="472470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SzPts val="1800"/>
              <a:buChar char="•"/>
            </a:pPr>
            <a:r>
              <a:rPr lang="en-US"/>
              <a:t>Array (Wenner, Dipole-Dipole)</a:t>
            </a:r>
            <a:endParaRPr/>
          </a:p>
          <a:p>
            <a:pPr marL="914400" lvl="1" indent="-342900" algn="l" rtl="0">
              <a:lnSpc>
                <a:spcPct val="90000"/>
              </a:lnSpc>
              <a:spcBef>
                <a:spcPts val="0"/>
              </a:spcBef>
              <a:spcAft>
                <a:spcPts val="0"/>
              </a:spcAft>
              <a:buSzPts val="1800"/>
              <a:buChar char="•"/>
            </a:pPr>
            <a:r>
              <a:rPr lang="en-US"/>
              <a:t>Vertical vs lateral sensitivity?</a:t>
            </a:r>
            <a:endParaRPr/>
          </a:p>
          <a:p>
            <a:pPr marL="914400" lvl="1" indent="-342900" algn="l" rtl="0">
              <a:lnSpc>
                <a:spcPct val="90000"/>
              </a:lnSpc>
              <a:spcBef>
                <a:spcPts val="0"/>
              </a:spcBef>
              <a:spcAft>
                <a:spcPts val="0"/>
              </a:spcAft>
              <a:buSzPts val="1800"/>
              <a:buChar char="•"/>
            </a:pPr>
            <a:r>
              <a:rPr lang="en-US"/>
              <a:t>Signal to noise ratio?</a:t>
            </a:r>
            <a:endParaRPr/>
          </a:p>
          <a:p>
            <a:pPr marL="914400" lvl="1" indent="-342900" algn="l" rtl="0">
              <a:lnSpc>
                <a:spcPct val="90000"/>
              </a:lnSpc>
              <a:spcBef>
                <a:spcPts val="0"/>
              </a:spcBef>
              <a:spcAft>
                <a:spcPts val="0"/>
              </a:spcAft>
              <a:buSzPts val="1800"/>
              <a:buChar char="•"/>
            </a:pPr>
            <a:r>
              <a:rPr lang="en-US"/>
              <a:t>How much time do you have?</a:t>
            </a:r>
            <a:endParaRPr/>
          </a:p>
          <a:p>
            <a:pPr marL="457200" lvl="0" indent="-342900" algn="l" rtl="0">
              <a:lnSpc>
                <a:spcPct val="90000"/>
              </a:lnSpc>
              <a:spcBef>
                <a:spcPts val="0"/>
              </a:spcBef>
              <a:spcAft>
                <a:spcPts val="0"/>
              </a:spcAft>
              <a:buSzPts val="1800"/>
              <a:buChar char="•"/>
            </a:pPr>
            <a:r>
              <a:rPr lang="en-US"/>
              <a:t>Electrode spacing</a:t>
            </a:r>
            <a:endParaRPr/>
          </a:p>
          <a:p>
            <a:pPr marL="914400" lvl="1" indent="-342900" algn="l" rtl="0">
              <a:lnSpc>
                <a:spcPct val="90000"/>
              </a:lnSpc>
              <a:spcBef>
                <a:spcPts val="0"/>
              </a:spcBef>
              <a:spcAft>
                <a:spcPts val="0"/>
              </a:spcAft>
              <a:buSzPts val="1800"/>
              <a:buChar char="•"/>
            </a:pPr>
            <a:r>
              <a:rPr lang="en-US"/>
              <a:t>What resolution do you want?</a:t>
            </a:r>
            <a:endParaRPr/>
          </a:p>
          <a:p>
            <a:pPr marL="914400" lvl="1" indent="-342900" algn="l" rtl="0">
              <a:lnSpc>
                <a:spcPct val="90000"/>
              </a:lnSpc>
              <a:spcBef>
                <a:spcPts val="0"/>
              </a:spcBef>
              <a:spcAft>
                <a:spcPts val="0"/>
              </a:spcAft>
              <a:buSzPts val="1800"/>
              <a:buChar char="•"/>
            </a:pPr>
            <a:r>
              <a:rPr lang="en-US"/>
              <a:t>How deep are you trying to measure/how long of a line do you need?</a:t>
            </a:r>
            <a:endParaRPr/>
          </a:p>
          <a:p>
            <a:pPr marL="1371600" lvl="2" indent="-342900" algn="l" rtl="0">
              <a:lnSpc>
                <a:spcPct val="90000"/>
              </a:lnSpc>
              <a:spcBef>
                <a:spcPts val="0"/>
              </a:spcBef>
              <a:spcAft>
                <a:spcPts val="0"/>
              </a:spcAft>
              <a:buSzPts val="1800"/>
              <a:buChar char="•"/>
            </a:pPr>
            <a:r>
              <a:rPr lang="en-US" b="1"/>
              <a:t>Depth of investigation is approximately 10-20% of the length of the line</a:t>
            </a:r>
            <a:endParaRPr b="1"/>
          </a:p>
          <a:p>
            <a:pPr marL="457200" lvl="0" indent="-342900" algn="l" rtl="0">
              <a:lnSpc>
                <a:spcPct val="90000"/>
              </a:lnSpc>
              <a:spcBef>
                <a:spcPts val="0"/>
              </a:spcBef>
              <a:spcAft>
                <a:spcPts val="0"/>
              </a:spcAft>
              <a:buSzPts val="1800"/>
              <a:buChar char="•"/>
            </a:pPr>
            <a:r>
              <a:rPr lang="en-US"/>
              <a:t>Stacks </a:t>
            </a:r>
            <a:endParaRPr/>
          </a:p>
          <a:p>
            <a:pPr marL="914400" lvl="1" indent="-342900" algn="l" rtl="0">
              <a:lnSpc>
                <a:spcPct val="90000"/>
              </a:lnSpc>
              <a:spcBef>
                <a:spcPts val="0"/>
              </a:spcBef>
              <a:spcAft>
                <a:spcPts val="0"/>
              </a:spcAft>
              <a:buSzPts val="1800"/>
              <a:buChar char="•"/>
            </a:pPr>
            <a:r>
              <a:rPr lang="en-US"/>
              <a:t>How many times do you want to repeat individual measurements</a:t>
            </a:r>
            <a:endParaRPr/>
          </a:p>
          <a:p>
            <a:pPr marL="914400" lvl="1" indent="-342900" algn="l" rtl="0">
              <a:lnSpc>
                <a:spcPct val="90000"/>
              </a:lnSpc>
              <a:spcBef>
                <a:spcPts val="0"/>
              </a:spcBef>
              <a:spcAft>
                <a:spcPts val="0"/>
              </a:spcAft>
              <a:buSzPts val="1800"/>
              <a:buChar char="•"/>
            </a:pPr>
            <a:r>
              <a:rPr lang="en-US"/>
              <a:t>Data quality vs time of survey</a:t>
            </a:r>
            <a:endParaRPr/>
          </a:p>
          <a:p>
            <a:pPr marL="914400" lvl="0" indent="0" algn="l" rtl="0">
              <a:lnSpc>
                <a:spcPct val="90000"/>
              </a:lnSpc>
              <a:spcBef>
                <a:spcPts val="1000"/>
              </a:spcBef>
              <a:spcAft>
                <a:spcPts val="0"/>
              </a:spcAft>
              <a:buSzPts val="1800"/>
              <a:buNone/>
            </a:pPr>
            <a:endParaRPr/>
          </a:p>
          <a:p>
            <a:pPr marL="0" lvl="0" indent="0" algn="l" rtl="0">
              <a:lnSpc>
                <a:spcPct val="90000"/>
              </a:lnSpc>
              <a:spcBef>
                <a:spcPts val="1000"/>
              </a:spcBef>
              <a:spcAft>
                <a:spcPts val="0"/>
              </a:spcAft>
              <a:buSzPts val="1800"/>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14"/>
          <p:cNvSpPr txBox="1">
            <a:spLocks noGrp="1"/>
          </p:cNvSpPr>
          <p:nvPr>
            <p:ph type="title"/>
          </p:nvPr>
        </p:nvSpPr>
        <p:spPr>
          <a:xfrm>
            <a:off x="838200" y="365125"/>
            <a:ext cx="10515600" cy="6221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en-US"/>
              <a:t>Design your own survey</a:t>
            </a:r>
            <a:endParaRPr sz="3600"/>
          </a:p>
        </p:txBody>
      </p:sp>
      <p:sp>
        <p:nvSpPr>
          <p:cNvPr id="298" name="Google Shape;298;p14"/>
          <p:cNvSpPr txBox="1">
            <a:spLocks noGrp="1"/>
          </p:cNvSpPr>
          <p:nvPr>
            <p:ph type="body" idx="1"/>
          </p:nvPr>
        </p:nvSpPr>
        <p:spPr>
          <a:xfrm>
            <a:off x="838200" y="1310911"/>
            <a:ext cx="10515600" cy="4724766"/>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r>
              <a:rPr lang="en-US"/>
              <a:t>ERT Target: </a:t>
            </a:r>
            <a:endParaRPr/>
          </a:p>
          <a:p>
            <a:pPr marL="457200" lvl="0" indent="-406400" algn="l" rtl="0">
              <a:lnSpc>
                <a:spcPct val="90000"/>
              </a:lnSpc>
              <a:spcBef>
                <a:spcPts val="0"/>
              </a:spcBef>
              <a:spcAft>
                <a:spcPts val="0"/>
              </a:spcAft>
              <a:buSzPts val="2800"/>
              <a:buChar char="•"/>
            </a:pPr>
            <a:r>
              <a:rPr lang="en-US"/>
              <a:t>Magmatic dike in sandstone</a:t>
            </a:r>
            <a:endParaRPr/>
          </a:p>
          <a:p>
            <a:pPr marL="457200" lvl="0" indent="-406400" algn="l" rtl="0">
              <a:lnSpc>
                <a:spcPct val="90000"/>
              </a:lnSpc>
              <a:spcBef>
                <a:spcPts val="0"/>
              </a:spcBef>
              <a:spcAft>
                <a:spcPts val="0"/>
              </a:spcAft>
              <a:buSzPts val="2800"/>
              <a:buChar char="•"/>
            </a:pPr>
            <a:r>
              <a:rPr lang="en-US"/>
              <a:t>Beginning at ~10m depth</a:t>
            </a:r>
            <a:endParaRPr/>
          </a:p>
          <a:p>
            <a:pPr marL="0" lvl="0" indent="0" algn="l" rtl="0">
              <a:lnSpc>
                <a:spcPct val="90000"/>
              </a:lnSpc>
              <a:spcBef>
                <a:spcPts val="0"/>
              </a:spcBef>
              <a:spcAft>
                <a:spcPts val="0"/>
              </a:spcAft>
              <a:buSzPts val="1800"/>
              <a:buNone/>
            </a:pPr>
            <a:endParaRPr/>
          </a:p>
          <a:p>
            <a:pPr marL="0" lvl="0" indent="0" algn="l" rtl="0">
              <a:lnSpc>
                <a:spcPct val="90000"/>
              </a:lnSpc>
              <a:spcBef>
                <a:spcPts val="0"/>
              </a:spcBef>
              <a:spcAft>
                <a:spcPts val="0"/>
              </a:spcAft>
              <a:buSzPts val="1800"/>
              <a:buNone/>
            </a:pPr>
            <a:r>
              <a:rPr lang="en-US"/>
              <a:t>Questions:</a:t>
            </a:r>
            <a:endParaRPr/>
          </a:p>
          <a:p>
            <a:pPr marL="508000" lvl="0" indent="-457200" algn="l" rtl="0">
              <a:lnSpc>
                <a:spcPct val="90000"/>
              </a:lnSpc>
              <a:spcBef>
                <a:spcPts val="0"/>
              </a:spcBef>
              <a:spcAft>
                <a:spcPts val="0"/>
              </a:spcAft>
              <a:buSzPts val="2800"/>
              <a:buChar char="•"/>
            </a:pPr>
            <a:r>
              <a:rPr lang="en-US"/>
              <a:t>Q1: What array would be best?</a:t>
            </a:r>
            <a:endParaRPr/>
          </a:p>
        </p:txBody>
      </p:sp>
      <p:sp>
        <p:nvSpPr>
          <p:cNvPr id="299" name="Google Shape;299;p14"/>
          <p:cNvSpPr txBox="1"/>
          <p:nvPr/>
        </p:nvSpPr>
        <p:spPr>
          <a:xfrm rot="173722">
            <a:off x="9101884" y="476113"/>
            <a:ext cx="2161860" cy="400105"/>
          </a:xfrm>
          <a:prstGeom prst="rect">
            <a:avLst/>
          </a:prstGeom>
          <a:noFill/>
          <a:ln w="19050"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C00000"/>
                </a:solidFill>
                <a:latin typeface="Calibri"/>
                <a:ea typeface="Calibri"/>
                <a:cs typeface="Calibri"/>
                <a:sym typeface="Calibri"/>
              </a:rPr>
              <a:t>Answer in the Chat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4"/>
          <p:cNvSpPr txBox="1">
            <a:spLocks noGrp="1"/>
          </p:cNvSpPr>
          <p:nvPr>
            <p:ph type="title"/>
          </p:nvPr>
        </p:nvSpPr>
        <p:spPr>
          <a:xfrm>
            <a:off x="838200" y="365125"/>
            <a:ext cx="10515600" cy="6221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en-US"/>
              <a:t>Design your own survey</a:t>
            </a:r>
            <a:endParaRPr sz="3600"/>
          </a:p>
        </p:txBody>
      </p:sp>
      <p:sp>
        <p:nvSpPr>
          <p:cNvPr id="305" name="Google Shape;305;p44"/>
          <p:cNvSpPr txBox="1">
            <a:spLocks noGrp="1"/>
          </p:cNvSpPr>
          <p:nvPr>
            <p:ph type="body" idx="1"/>
          </p:nvPr>
        </p:nvSpPr>
        <p:spPr>
          <a:xfrm>
            <a:off x="838200" y="1310911"/>
            <a:ext cx="10515600" cy="4724766"/>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r>
              <a:rPr lang="en-US"/>
              <a:t>ERT Target: </a:t>
            </a:r>
            <a:endParaRPr/>
          </a:p>
          <a:p>
            <a:pPr marL="457200" lvl="0" indent="-406400" algn="l" rtl="0">
              <a:lnSpc>
                <a:spcPct val="90000"/>
              </a:lnSpc>
              <a:spcBef>
                <a:spcPts val="0"/>
              </a:spcBef>
              <a:spcAft>
                <a:spcPts val="0"/>
              </a:spcAft>
              <a:buSzPts val="2800"/>
              <a:buChar char="•"/>
            </a:pPr>
            <a:r>
              <a:rPr lang="en-US"/>
              <a:t>Magmatic dike in sandstone</a:t>
            </a:r>
            <a:endParaRPr/>
          </a:p>
          <a:p>
            <a:pPr marL="457200" lvl="0" indent="-406400" algn="l" rtl="0">
              <a:lnSpc>
                <a:spcPct val="90000"/>
              </a:lnSpc>
              <a:spcBef>
                <a:spcPts val="0"/>
              </a:spcBef>
              <a:spcAft>
                <a:spcPts val="0"/>
              </a:spcAft>
              <a:buSzPts val="2800"/>
              <a:buChar char="•"/>
            </a:pPr>
            <a:r>
              <a:rPr lang="en-US"/>
              <a:t>Beginning at ~10m depth</a:t>
            </a:r>
            <a:endParaRPr/>
          </a:p>
          <a:p>
            <a:pPr marL="0" lvl="0" indent="0" algn="l" rtl="0">
              <a:lnSpc>
                <a:spcPct val="90000"/>
              </a:lnSpc>
              <a:spcBef>
                <a:spcPts val="0"/>
              </a:spcBef>
              <a:spcAft>
                <a:spcPts val="0"/>
              </a:spcAft>
              <a:buSzPts val="1800"/>
              <a:buNone/>
            </a:pPr>
            <a:endParaRPr/>
          </a:p>
          <a:p>
            <a:pPr marL="0" lvl="0" indent="0" algn="l" rtl="0">
              <a:lnSpc>
                <a:spcPct val="90000"/>
              </a:lnSpc>
              <a:spcBef>
                <a:spcPts val="0"/>
              </a:spcBef>
              <a:spcAft>
                <a:spcPts val="0"/>
              </a:spcAft>
              <a:buSzPts val="1800"/>
              <a:buNone/>
            </a:pPr>
            <a:r>
              <a:rPr lang="en-US"/>
              <a:t>Questions:</a:t>
            </a:r>
            <a:endParaRPr/>
          </a:p>
          <a:p>
            <a:pPr marL="508000" lvl="0" indent="-457200" algn="l" rtl="0">
              <a:lnSpc>
                <a:spcPct val="90000"/>
              </a:lnSpc>
              <a:spcBef>
                <a:spcPts val="0"/>
              </a:spcBef>
              <a:spcAft>
                <a:spcPts val="0"/>
              </a:spcAft>
              <a:buSzPts val="2800"/>
              <a:buChar char="•"/>
            </a:pPr>
            <a:r>
              <a:rPr lang="en-US"/>
              <a:t>Q1: What array would be best?</a:t>
            </a:r>
            <a:endParaRPr/>
          </a:p>
          <a:p>
            <a:pPr marL="965200" lvl="1" indent="-457200" algn="l" rtl="0">
              <a:lnSpc>
                <a:spcPct val="90000"/>
              </a:lnSpc>
              <a:spcBef>
                <a:spcPts val="0"/>
              </a:spcBef>
              <a:spcAft>
                <a:spcPts val="0"/>
              </a:spcAft>
              <a:buSzPts val="2800"/>
              <a:buChar char="•"/>
            </a:pPr>
            <a:r>
              <a:rPr lang="en-US"/>
              <a:t>A1: Dipole-dipole for better lateral sensitivity</a:t>
            </a:r>
            <a:endParaRPr/>
          </a:p>
        </p:txBody>
      </p:sp>
      <p:sp>
        <p:nvSpPr>
          <p:cNvPr id="306" name="Google Shape;306;p44"/>
          <p:cNvSpPr txBox="1"/>
          <p:nvPr/>
        </p:nvSpPr>
        <p:spPr>
          <a:xfrm rot="173722">
            <a:off x="9101884" y="476113"/>
            <a:ext cx="2161860" cy="400105"/>
          </a:xfrm>
          <a:prstGeom prst="rect">
            <a:avLst/>
          </a:prstGeom>
          <a:noFill/>
          <a:ln w="19050"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C00000"/>
                </a:solidFill>
                <a:latin typeface="Calibri"/>
                <a:ea typeface="Calibri"/>
                <a:cs typeface="Calibri"/>
                <a:sym typeface="Calibri"/>
              </a:rPr>
              <a:t>Answer in the Chat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5"/>
          <p:cNvSpPr txBox="1">
            <a:spLocks noGrp="1"/>
          </p:cNvSpPr>
          <p:nvPr>
            <p:ph type="title"/>
          </p:nvPr>
        </p:nvSpPr>
        <p:spPr>
          <a:xfrm>
            <a:off x="838200" y="365125"/>
            <a:ext cx="10515600" cy="6221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en-US"/>
              <a:t>Design your own survey</a:t>
            </a:r>
            <a:endParaRPr sz="3600"/>
          </a:p>
        </p:txBody>
      </p:sp>
      <p:sp>
        <p:nvSpPr>
          <p:cNvPr id="312" name="Google Shape;312;p45"/>
          <p:cNvSpPr txBox="1">
            <a:spLocks noGrp="1"/>
          </p:cNvSpPr>
          <p:nvPr>
            <p:ph type="body" idx="1"/>
          </p:nvPr>
        </p:nvSpPr>
        <p:spPr>
          <a:xfrm>
            <a:off x="838200" y="1310911"/>
            <a:ext cx="10515600" cy="4724766"/>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r>
              <a:rPr lang="en-US"/>
              <a:t>ERT Target: </a:t>
            </a:r>
            <a:endParaRPr/>
          </a:p>
          <a:p>
            <a:pPr marL="457200" lvl="0" indent="-406400" algn="l" rtl="0">
              <a:lnSpc>
                <a:spcPct val="90000"/>
              </a:lnSpc>
              <a:spcBef>
                <a:spcPts val="0"/>
              </a:spcBef>
              <a:spcAft>
                <a:spcPts val="0"/>
              </a:spcAft>
              <a:buSzPts val="2800"/>
              <a:buChar char="•"/>
            </a:pPr>
            <a:r>
              <a:rPr lang="en-US"/>
              <a:t>Magmatic dike in sandstone</a:t>
            </a:r>
            <a:endParaRPr/>
          </a:p>
          <a:p>
            <a:pPr marL="457200" lvl="0" indent="-406400" algn="l" rtl="0">
              <a:lnSpc>
                <a:spcPct val="90000"/>
              </a:lnSpc>
              <a:spcBef>
                <a:spcPts val="0"/>
              </a:spcBef>
              <a:spcAft>
                <a:spcPts val="0"/>
              </a:spcAft>
              <a:buSzPts val="2800"/>
              <a:buChar char="•"/>
            </a:pPr>
            <a:r>
              <a:rPr lang="en-US"/>
              <a:t>Beginning at ~10m depth</a:t>
            </a:r>
            <a:endParaRPr/>
          </a:p>
          <a:p>
            <a:pPr marL="0" lvl="0" indent="0" algn="l" rtl="0">
              <a:lnSpc>
                <a:spcPct val="90000"/>
              </a:lnSpc>
              <a:spcBef>
                <a:spcPts val="0"/>
              </a:spcBef>
              <a:spcAft>
                <a:spcPts val="0"/>
              </a:spcAft>
              <a:buSzPts val="1800"/>
              <a:buNone/>
            </a:pPr>
            <a:endParaRPr/>
          </a:p>
          <a:p>
            <a:pPr marL="0" lvl="0" indent="0" algn="l" rtl="0">
              <a:lnSpc>
                <a:spcPct val="90000"/>
              </a:lnSpc>
              <a:spcBef>
                <a:spcPts val="0"/>
              </a:spcBef>
              <a:spcAft>
                <a:spcPts val="0"/>
              </a:spcAft>
              <a:buSzPts val="1800"/>
              <a:buNone/>
            </a:pPr>
            <a:r>
              <a:rPr lang="en-US"/>
              <a:t>Questions:</a:t>
            </a:r>
            <a:endParaRPr/>
          </a:p>
          <a:p>
            <a:pPr marL="508000" lvl="0" indent="-457200" algn="l" rtl="0">
              <a:lnSpc>
                <a:spcPct val="90000"/>
              </a:lnSpc>
              <a:spcBef>
                <a:spcPts val="0"/>
              </a:spcBef>
              <a:spcAft>
                <a:spcPts val="0"/>
              </a:spcAft>
              <a:buSzPts val="2800"/>
              <a:buChar char="•"/>
            </a:pPr>
            <a:r>
              <a:rPr lang="en-US"/>
              <a:t>Q1: What array would be best?</a:t>
            </a:r>
            <a:endParaRPr/>
          </a:p>
          <a:p>
            <a:pPr marL="850900" lvl="1" indent="-342900" algn="l" rtl="0">
              <a:lnSpc>
                <a:spcPct val="90000"/>
              </a:lnSpc>
              <a:spcBef>
                <a:spcPts val="0"/>
              </a:spcBef>
              <a:spcAft>
                <a:spcPts val="0"/>
              </a:spcAft>
              <a:buSzPts val="2800"/>
              <a:buChar char="•"/>
            </a:pPr>
            <a:r>
              <a:rPr lang="en-US"/>
              <a:t>A1: Dipole-dipole for better lateral sensitivity</a:t>
            </a:r>
            <a:endParaRPr/>
          </a:p>
          <a:p>
            <a:pPr marL="508000" lvl="0" indent="-457200" algn="l" rtl="0">
              <a:lnSpc>
                <a:spcPct val="90000"/>
              </a:lnSpc>
              <a:spcBef>
                <a:spcPts val="0"/>
              </a:spcBef>
              <a:spcAft>
                <a:spcPts val="0"/>
              </a:spcAft>
              <a:buSzPts val="2800"/>
              <a:buChar char="•"/>
            </a:pPr>
            <a:r>
              <a:rPr lang="en-US"/>
              <a:t>Q2: What should be the minimum line length?</a:t>
            </a:r>
            <a:endParaRPr/>
          </a:p>
          <a:p>
            <a:pPr marL="50800" lvl="0" indent="0" algn="l" rtl="0">
              <a:lnSpc>
                <a:spcPct val="90000"/>
              </a:lnSpc>
              <a:spcBef>
                <a:spcPts val="0"/>
              </a:spcBef>
              <a:spcAft>
                <a:spcPts val="0"/>
              </a:spcAft>
              <a:buSzPts val="2800"/>
              <a:buNone/>
            </a:pPr>
            <a:endParaRPr/>
          </a:p>
        </p:txBody>
      </p:sp>
      <p:sp>
        <p:nvSpPr>
          <p:cNvPr id="313" name="Google Shape;313;p45"/>
          <p:cNvSpPr txBox="1"/>
          <p:nvPr/>
        </p:nvSpPr>
        <p:spPr>
          <a:xfrm rot="173722">
            <a:off x="9101884" y="476113"/>
            <a:ext cx="2161860" cy="400105"/>
          </a:xfrm>
          <a:prstGeom prst="rect">
            <a:avLst/>
          </a:prstGeom>
          <a:noFill/>
          <a:ln w="19050"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C00000"/>
                </a:solidFill>
                <a:latin typeface="Calibri"/>
                <a:ea typeface="Calibri"/>
                <a:cs typeface="Calibri"/>
                <a:sym typeface="Calibri"/>
              </a:rPr>
              <a:t>Answer in the Chat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6"/>
          <p:cNvSpPr txBox="1">
            <a:spLocks noGrp="1"/>
          </p:cNvSpPr>
          <p:nvPr>
            <p:ph type="title"/>
          </p:nvPr>
        </p:nvSpPr>
        <p:spPr>
          <a:xfrm>
            <a:off x="838200" y="365125"/>
            <a:ext cx="10515600" cy="6221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en-US"/>
              <a:t>Design your own survey</a:t>
            </a:r>
            <a:endParaRPr sz="3600"/>
          </a:p>
        </p:txBody>
      </p:sp>
      <p:sp>
        <p:nvSpPr>
          <p:cNvPr id="319" name="Google Shape;319;p46"/>
          <p:cNvSpPr txBox="1">
            <a:spLocks noGrp="1"/>
          </p:cNvSpPr>
          <p:nvPr>
            <p:ph type="body" idx="1"/>
          </p:nvPr>
        </p:nvSpPr>
        <p:spPr>
          <a:xfrm>
            <a:off x="838200" y="1310911"/>
            <a:ext cx="10515600" cy="4724766"/>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r>
              <a:rPr lang="en-US"/>
              <a:t>ERT Target: </a:t>
            </a:r>
            <a:endParaRPr/>
          </a:p>
          <a:p>
            <a:pPr marL="457200" lvl="0" indent="-406400" algn="l" rtl="0">
              <a:lnSpc>
                <a:spcPct val="90000"/>
              </a:lnSpc>
              <a:spcBef>
                <a:spcPts val="0"/>
              </a:spcBef>
              <a:spcAft>
                <a:spcPts val="0"/>
              </a:spcAft>
              <a:buSzPts val="2800"/>
              <a:buChar char="•"/>
            </a:pPr>
            <a:r>
              <a:rPr lang="en-US"/>
              <a:t>Magmatic dike in sandstone</a:t>
            </a:r>
            <a:endParaRPr/>
          </a:p>
          <a:p>
            <a:pPr marL="457200" lvl="0" indent="-406400" algn="l" rtl="0">
              <a:lnSpc>
                <a:spcPct val="90000"/>
              </a:lnSpc>
              <a:spcBef>
                <a:spcPts val="0"/>
              </a:spcBef>
              <a:spcAft>
                <a:spcPts val="0"/>
              </a:spcAft>
              <a:buSzPts val="2800"/>
              <a:buChar char="•"/>
            </a:pPr>
            <a:r>
              <a:rPr lang="en-US"/>
              <a:t>Beginning at ~10m depth</a:t>
            </a:r>
            <a:endParaRPr/>
          </a:p>
          <a:p>
            <a:pPr marL="0" lvl="0" indent="0" algn="l" rtl="0">
              <a:lnSpc>
                <a:spcPct val="90000"/>
              </a:lnSpc>
              <a:spcBef>
                <a:spcPts val="0"/>
              </a:spcBef>
              <a:spcAft>
                <a:spcPts val="0"/>
              </a:spcAft>
              <a:buSzPts val="1800"/>
              <a:buNone/>
            </a:pPr>
            <a:endParaRPr/>
          </a:p>
          <a:p>
            <a:pPr marL="0" lvl="0" indent="0" algn="l" rtl="0">
              <a:lnSpc>
                <a:spcPct val="90000"/>
              </a:lnSpc>
              <a:spcBef>
                <a:spcPts val="0"/>
              </a:spcBef>
              <a:spcAft>
                <a:spcPts val="0"/>
              </a:spcAft>
              <a:buSzPts val="1800"/>
              <a:buNone/>
            </a:pPr>
            <a:r>
              <a:rPr lang="en-US"/>
              <a:t>Questions:</a:t>
            </a:r>
            <a:endParaRPr/>
          </a:p>
          <a:p>
            <a:pPr marL="508000" lvl="0" indent="-457200" algn="l" rtl="0">
              <a:lnSpc>
                <a:spcPct val="90000"/>
              </a:lnSpc>
              <a:spcBef>
                <a:spcPts val="0"/>
              </a:spcBef>
              <a:spcAft>
                <a:spcPts val="0"/>
              </a:spcAft>
              <a:buSzPts val="2800"/>
              <a:buFont typeface="Arial"/>
              <a:buChar char="•"/>
            </a:pPr>
            <a:r>
              <a:rPr lang="en-US"/>
              <a:t>Q1: What array would be best?</a:t>
            </a:r>
            <a:endParaRPr/>
          </a:p>
          <a:p>
            <a:pPr marL="914400" lvl="1" indent="-406400" algn="l" rtl="0">
              <a:lnSpc>
                <a:spcPct val="90000"/>
              </a:lnSpc>
              <a:spcBef>
                <a:spcPts val="0"/>
              </a:spcBef>
              <a:spcAft>
                <a:spcPts val="0"/>
              </a:spcAft>
              <a:buSzPts val="2800"/>
              <a:buFont typeface="Arial"/>
              <a:buChar char="•"/>
            </a:pPr>
            <a:r>
              <a:rPr lang="en-US"/>
              <a:t>A1: Dipole-dipole for better lateral sensitivity</a:t>
            </a:r>
            <a:endParaRPr/>
          </a:p>
          <a:p>
            <a:pPr marL="508000" lvl="0" indent="-457200" algn="l" rtl="0">
              <a:lnSpc>
                <a:spcPct val="90000"/>
              </a:lnSpc>
              <a:spcBef>
                <a:spcPts val="0"/>
              </a:spcBef>
              <a:spcAft>
                <a:spcPts val="0"/>
              </a:spcAft>
              <a:buSzPts val="2800"/>
              <a:buFont typeface="Arial"/>
              <a:buChar char="•"/>
            </a:pPr>
            <a:r>
              <a:rPr lang="en-US"/>
              <a:t>Q2: What should be the minimum line length?</a:t>
            </a:r>
            <a:endParaRPr/>
          </a:p>
          <a:p>
            <a:pPr marL="914400" lvl="1" indent="-406400" algn="l" rtl="0">
              <a:lnSpc>
                <a:spcPct val="90000"/>
              </a:lnSpc>
              <a:spcBef>
                <a:spcPts val="0"/>
              </a:spcBef>
              <a:spcAft>
                <a:spcPts val="0"/>
              </a:spcAft>
              <a:buSzPts val="2800"/>
              <a:buFont typeface="Arial"/>
              <a:buChar char="•"/>
            </a:pPr>
            <a:r>
              <a:rPr lang="en-US"/>
              <a:t>A2: 10m = 0.1*Line length 🡪 Line length = 100m</a:t>
            </a:r>
            <a:endParaRPr/>
          </a:p>
          <a:p>
            <a:pPr marL="914400" lvl="1" indent="-228600" algn="l" rtl="0">
              <a:lnSpc>
                <a:spcPct val="90000"/>
              </a:lnSpc>
              <a:spcBef>
                <a:spcPts val="0"/>
              </a:spcBef>
              <a:spcAft>
                <a:spcPts val="0"/>
              </a:spcAft>
              <a:buSzPts val="2800"/>
              <a:buFont typeface="Arial"/>
              <a:buNone/>
            </a:pPr>
            <a:endParaRPr/>
          </a:p>
          <a:p>
            <a:pPr marL="50800" lvl="0" indent="0" algn="l" rtl="0">
              <a:lnSpc>
                <a:spcPct val="90000"/>
              </a:lnSpc>
              <a:spcBef>
                <a:spcPts val="0"/>
              </a:spcBef>
              <a:spcAft>
                <a:spcPts val="0"/>
              </a:spcAft>
              <a:buSzPts val="2800"/>
              <a:buNone/>
            </a:pPr>
            <a:endParaRPr/>
          </a:p>
        </p:txBody>
      </p:sp>
      <p:sp>
        <p:nvSpPr>
          <p:cNvPr id="320" name="Google Shape;320;p46"/>
          <p:cNvSpPr txBox="1"/>
          <p:nvPr/>
        </p:nvSpPr>
        <p:spPr>
          <a:xfrm rot="173722">
            <a:off x="9101884" y="476113"/>
            <a:ext cx="2161860" cy="400105"/>
          </a:xfrm>
          <a:prstGeom prst="rect">
            <a:avLst/>
          </a:prstGeom>
          <a:noFill/>
          <a:ln w="19050"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C00000"/>
                </a:solidFill>
                <a:latin typeface="Calibri"/>
                <a:ea typeface="Calibri"/>
                <a:cs typeface="Calibri"/>
                <a:sym typeface="Calibri"/>
              </a:rPr>
              <a:t>Answer in the Chat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7"/>
          <p:cNvSpPr txBox="1">
            <a:spLocks noGrp="1"/>
          </p:cNvSpPr>
          <p:nvPr>
            <p:ph type="title"/>
          </p:nvPr>
        </p:nvSpPr>
        <p:spPr>
          <a:xfrm>
            <a:off x="838200" y="365125"/>
            <a:ext cx="10515600" cy="6221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en-US"/>
              <a:t>Design your own survey</a:t>
            </a:r>
            <a:endParaRPr sz="3600"/>
          </a:p>
        </p:txBody>
      </p:sp>
      <p:sp>
        <p:nvSpPr>
          <p:cNvPr id="326" name="Google Shape;326;p47"/>
          <p:cNvSpPr txBox="1">
            <a:spLocks noGrp="1"/>
          </p:cNvSpPr>
          <p:nvPr>
            <p:ph type="body" idx="1"/>
          </p:nvPr>
        </p:nvSpPr>
        <p:spPr>
          <a:xfrm>
            <a:off x="838200" y="1310911"/>
            <a:ext cx="10515600" cy="4724766"/>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r>
              <a:rPr lang="en-US"/>
              <a:t>ERT Target: </a:t>
            </a:r>
            <a:endParaRPr/>
          </a:p>
          <a:p>
            <a:pPr marL="457200" lvl="0" indent="-406400" algn="l" rtl="0">
              <a:lnSpc>
                <a:spcPct val="90000"/>
              </a:lnSpc>
              <a:spcBef>
                <a:spcPts val="0"/>
              </a:spcBef>
              <a:spcAft>
                <a:spcPts val="0"/>
              </a:spcAft>
              <a:buSzPts val="2800"/>
              <a:buChar char="•"/>
            </a:pPr>
            <a:r>
              <a:rPr lang="en-US"/>
              <a:t>Magmatic dike in sandstone</a:t>
            </a:r>
            <a:endParaRPr/>
          </a:p>
          <a:p>
            <a:pPr marL="457200" lvl="0" indent="-406400" algn="l" rtl="0">
              <a:lnSpc>
                <a:spcPct val="90000"/>
              </a:lnSpc>
              <a:spcBef>
                <a:spcPts val="0"/>
              </a:spcBef>
              <a:spcAft>
                <a:spcPts val="0"/>
              </a:spcAft>
              <a:buSzPts val="2800"/>
              <a:buChar char="•"/>
            </a:pPr>
            <a:r>
              <a:rPr lang="en-US"/>
              <a:t>Beginning at ~10m depth</a:t>
            </a:r>
            <a:endParaRPr/>
          </a:p>
          <a:p>
            <a:pPr marL="0" lvl="0" indent="0" algn="l" rtl="0">
              <a:lnSpc>
                <a:spcPct val="90000"/>
              </a:lnSpc>
              <a:spcBef>
                <a:spcPts val="0"/>
              </a:spcBef>
              <a:spcAft>
                <a:spcPts val="0"/>
              </a:spcAft>
              <a:buSzPts val="1800"/>
              <a:buNone/>
            </a:pPr>
            <a:endParaRPr/>
          </a:p>
          <a:p>
            <a:pPr marL="0" lvl="0" indent="0" algn="l" rtl="0">
              <a:lnSpc>
                <a:spcPct val="90000"/>
              </a:lnSpc>
              <a:spcBef>
                <a:spcPts val="0"/>
              </a:spcBef>
              <a:spcAft>
                <a:spcPts val="0"/>
              </a:spcAft>
              <a:buSzPts val="1800"/>
              <a:buNone/>
            </a:pPr>
            <a:r>
              <a:rPr lang="en-US"/>
              <a:t>Questions:</a:t>
            </a:r>
            <a:endParaRPr/>
          </a:p>
          <a:p>
            <a:pPr marL="508000" lvl="0" indent="-457200" algn="l" rtl="0">
              <a:lnSpc>
                <a:spcPct val="90000"/>
              </a:lnSpc>
              <a:spcBef>
                <a:spcPts val="0"/>
              </a:spcBef>
              <a:spcAft>
                <a:spcPts val="0"/>
              </a:spcAft>
              <a:buSzPts val="2800"/>
              <a:buChar char="•"/>
            </a:pPr>
            <a:r>
              <a:rPr lang="en-US"/>
              <a:t>Q1: What array would be best?</a:t>
            </a:r>
            <a:endParaRPr/>
          </a:p>
          <a:p>
            <a:pPr marL="914400" lvl="1" indent="-406400" algn="l" rtl="0">
              <a:lnSpc>
                <a:spcPct val="90000"/>
              </a:lnSpc>
              <a:spcBef>
                <a:spcPts val="0"/>
              </a:spcBef>
              <a:spcAft>
                <a:spcPts val="0"/>
              </a:spcAft>
              <a:buSzPts val="2800"/>
              <a:buChar char="•"/>
            </a:pPr>
            <a:r>
              <a:rPr lang="en-US"/>
              <a:t>A1: Dipole-dipole for better lateral sensitivity</a:t>
            </a:r>
            <a:endParaRPr/>
          </a:p>
          <a:p>
            <a:pPr marL="508000" lvl="0" indent="-457200" algn="l" rtl="0">
              <a:lnSpc>
                <a:spcPct val="90000"/>
              </a:lnSpc>
              <a:spcBef>
                <a:spcPts val="0"/>
              </a:spcBef>
              <a:spcAft>
                <a:spcPts val="0"/>
              </a:spcAft>
              <a:buSzPts val="2800"/>
              <a:buChar char="•"/>
            </a:pPr>
            <a:r>
              <a:rPr lang="en-US"/>
              <a:t>Q2: What should be the minimum line length?</a:t>
            </a:r>
            <a:endParaRPr/>
          </a:p>
          <a:p>
            <a:pPr marL="914400" lvl="1" indent="-406400" algn="l" rtl="0">
              <a:lnSpc>
                <a:spcPct val="90000"/>
              </a:lnSpc>
              <a:spcBef>
                <a:spcPts val="0"/>
              </a:spcBef>
              <a:spcAft>
                <a:spcPts val="0"/>
              </a:spcAft>
              <a:buSzPts val="2800"/>
              <a:buChar char="•"/>
            </a:pPr>
            <a:r>
              <a:rPr lang="en-US"/>
              <a:t>A2: 10m = 0.1*Line length 🡪 Line length = 100m</a:t>
            </a:r>
            <a:endParaRPr/>
          </a:p>
          <a:p>
            <a:pPr marL="508000" lvl="0" indent="-457200" algn="l" rtl="0">
              <a:lnSpc>
                <a:spcPct val="90000"/>
              </a:lnSpc>
              <a:spcBef>
                <a:spcPts val="0"/>
              </a:spcBef>
              <a:spcAft>
                <a:spcPts val="0"/>
              </a:spcAft>
              <a:buSzPts val="2800"/>
              <a:buChar char="•"/>
            </a:pPr>
            <a:r>
              <a:rPr lang="en-US"/>
              <a:t>Q3: If you have 56 electrodes, what would be a good electrode spacing to reach the line length in Q2?</a:t>
            </a:r>
            <a:endParaRPr/>
          </a:p>
          <a:p>
            <a:pPr marL="914400" lvl="1" indent="-228600" algn="l" rtl="0">
              <a:lnSpc>
                <a:spcPct val="90000"/>
              </a:lnSpc>
              <a:spcBef>
                <a:spcPts val="0"/>
              </a:spcBef>
              <a:spcAft>
                <a:spcPts val="0"/>
              </a:spcAft>
              <a:buSzPts val="2800"/>
              <a:buFont typeface="Arial"/>
              <a:buNone/>
            </a:pPr>
            <a:endParaRPr/>
          </a:p>
          <a:p>
            <a:pPr marL="50800" lvl="0" indent="0" algn="l" rtl="0">
              <a:lnSpc>
                <a:spcPct val="90000"/>
              </a:lnSpc>
              <a:spcBef>
                <a:spcPts val="0"/>
              </a:spcBef>
              <a:spcAft>
                <a:spcPts val="0"/>
              </a:spcAft>
              <a:buSzPts val="2800"/>
              <a:buNone/>
            </a:pPr>
            <a:endParaRPr/>
          </a:p>
        </p:txBody>
      </p:sp>
      <p:sp>
        <p:nvSpPr>
          <p:cNvPr id="327" name="Google Shape;327;p47"/>
          <p:cNvSpPr txBox="1"/>
          <p:nvPr/>
        </p:nvSpPr>
        <p:spPr>
          <a:xfrm rot="173722">
            <a:off x="9101884" y="476113"/>
            <a:ext cx="2161860" cy="400105"/>
          </a:xfrm>
          <a:prstGeom prst="rect">
            <a:avLst/>
          </a:prstGeom>
          <a:noFill/>
          <a:ln w="19050"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C00000"/>
                </a:solidFill>
                <a:latin typeface="Calibri"/>
                <a:ea typeface="Calibri"/>
                <a:cs typeface="Calibri"/>
                <a:sym typeface="Calibri"/>
              </a:rPr>
              <a:t>Answer in the Chat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8"/>
          <p:cNvSpPr txBox="1">
            <a:spLocks noGrp="1"/>
          </p:cNvSpPr>
          <p:nvPr>
            <p:ph type="title"/>
          </p:nvPr>
        </p:nvSpPr>
        <p:spPr>
          <a:xfrm>
            <a:off x="838200" y="365125"/>
            <a:ext cx="10515600" cy="6221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en-US"/>
              <a:t>Design your own survey</a:t>
            </a:r>
            <a:endParaRPr sz="3600"/>
          </a:p>
        </p:txBody>
      </p:sp>
      <p:sp>
        <p:nvSpPr>
          <p:cNvPr id="333" name="Google Shape;333;p48"/>
          <p:cNvSpPr txBox="1">
            <a:spLocks noGrp="1"/>
          </p:cNvSpPr>
          <p:nvPr>
            <p:ph type="body" idx="1"/>
          </p:nvPr>
        </p:nvSpPr>
        <p:spPr>
          <a:xfrm>
            <a:off x="838200" y="1310911"/>
            <a:ext cx="10515600" cy="4724766"/>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r>
              <a:rPr lang="en-US"/>
              <a:t>ERT Target: </a:t>
            </a:r>
            <a:endParaRPr/>
          </a:p>
          <a:p>
            <a:pPr marL="457200" lvl="0" indent="-406400" algn="l" rtl="0">
              <a:lnSpc>
                <a:spcPct val="90000"/>
              </a:lnSpc>
              <a:spcBef>
                <a:spcPts val="0"/>
              </a:spcBef>
              <a:spcAft>
                <a:spcPts val="0"/>
              </a:spcAft>
              <a:buSzPts val="2800"/>
              <a:buChar char="•"/>
            </a:pPr>
            <a:r>
              <a:rPr lang="en-US"/>
              <a:t>Magmatic dike in sandstone</a:t>
            </a:r>
            <a:endParaRPr/>
          </a:p>
          <a:p>
            <a:pPr marL="457200" lvl="0" indent="-406400" algn="l" rtl="0">
              <a:lnSpc>
                <a:spcPct val="90000"/>
              </a:lnSpc>
              <a:spcBef>
                <a:spcPts val="0"/>
              </a:spcBef>
              <a:spcAft>
                <a:spcPts val="0"/>
              </a:spcAft>
              <a:buSzPts val="2800"/>
              <a:buChar char="•"/>
            </a:pPr>
            <a:r>
              <a:rPr lang="en-US"/>
              <a:t>Beginning at ~10m depth</a:t>
            </a:r>
            <a:endParaRPr/>
          </a:p>
          <a:p>
            <a:pPr marL="0" lvl="0" indent="0" algn="l" rtl="0">
              <a:lnSpc>
                <a:spcPct val="90000"/>
              </a:lnSpc>
              <a:spcBef>
                <a:spcPts val="0"/>
              </a:spcBef>
              <a:spcAft>
                <a:spcPts val="0"/>
              </a:spcAft>
              <a:buSzPts val="1800"/>
              <a:buNone/>
            </a:pPr>
            <a:endParaRPr/>
          </a:p>
          <a:p>
            <a:pPr marL="0" lvl="0" indent="0" algn="l" rtl="0">
              <a:lnSpc>
                <a:spcPct val="90000"/>
              </a:lnSpc>
              <a:spcBef>
                <a:spcPts val="0"/>
              </a:spcBef>
              <a:spcAft>
                <a:spcPts val="0"/>
              </a:spcAft>
              <a:buSzPts val="1800"/>
              <a:buNone/>
            </a:pPr>
            <a:r>
              <a:rPr lang="en-US"/>
              <a:t>Questions:</a:t>
            </a:r>
            <a:endParaRPr/>
          </a:p>
          <a:p>
            <a:pPr marL="508000" lvl="0" indent="-457200" algn="l" rtl="0">
              <a:lnSpc>
                <a:spcPct val="90000"/>
              </a:lnSpc>
              <a:spcBef>
                <a:spcPts val="0"/>
              </a:spcBef>
              <a:spcAft>
                <a:spcPts val="0"/>
              </a:spcAft>
              <a:buSzPts val="2800"/>
              <a:buChar char="•"/>
            </a:pPr>
            <a:r>
              <a:rPr lang="en-US"/>
              <a:t>Q1: What array would be best?</a:t>
            </a:r>
            <a:endParaRPr/>
          </a:p>
          <a:p>
            <a:pPr marL="914400" lvl="1" indent="-406400" algn="l" rtl="0">
              <a:lnSpc>
                <a:spcPct val="90000"/>
              </a:lnSpc>
              <a:spcBef>
                <a:spcPts val="0"/>
              </a:spcBef>
              <a:spcAft>
                <a:spcPts val="0"/>
              </a:spcAft>
              <a:buSzPts val="2800"/>
              <a:buChar char="•"/>
            </a:pPr>
            <a:r>
              <a:rPr lang="en-US"/>
              <a:t>A1: Dipole-dipole for better lateral sensitivity</a:t>
            </a:r>
            <a:endParaRPr/>
          </a:p>
          <a:p>
            <a:pPr marL="508000" lvl="0" indent="-457200" algn="l" rtl="0">
              <a:lnSpc>
                <a:spcPct val="90000"/>
              </a:lnSpc>
              <a:spcBef>
                <a:spcPts val="0"/>
              </a:spcBef>
              <a:spcAft>
                <a:spcPts val="0"/>
              </a:spcAft>
              <a:buSzPts val="2800"/>
              <a:buChar char="•"/>
            </a:pPr>
            <a:r>
              <a:rPr lang="en-US"/>
              <a:t>Q2: What should be the minimum line length?</a:t>
            </a:r>
            <a:endParaRPr/>
          </a:p>
          <a:p>
            <a:pPr marL="914400" lvl="1" indent="-406400" algn="l" rtl="0">
              <a:lnSpc>
                <a:spcPct val="90000"/>
              </a:lnSpc>
              <a:spcBef>
                <a:spcPts val="0"/>
              </a:spcBef>
              <a:spcAft>
                <a:spcPts val="0"/>
              </a:spcAft>
              <a:buSzPts val="2800"/>
              <a:buChar char="•"/>
            </a:pPr>
            <a:r>
              <a:rPr lang="en-US"/>
              <a:t>A2: 10m = 0.1*Line length 🡪 Line length = 100m</a:t>
            </a:r>
            <a:endParaRPr/>
          </a:p>
          <a:p>
            <a:pPr marL="508000" lvl="0" indent="-457200" algn="l" rtl="0">
              <a:lnSpc>
                <a:spcPct val="90000"/>
              </a:lnSpc>
              <a:spcBef>
                <a:spcPts val="0"/>
              </a:spcBef>
              <a:spcAft>
                <a:spcPts val="0"/>
              </a:spcAft>
              <a:buSzPts val="2800"/>
              <a:buChar char="•"/>
            </a:pPr>
            <a:r>
              <a:rPr lang="en-US"/>
              <a:t>Q3: If you have 56 electrodes, what would be a good electrode spacing to reach the line length in Q2?</a:t>
            </a:r>
            <a:endParaRPr/>
          </a:p>
          <a:p>
            <a:pPr marL="914400" lvl="1" indent="-406400" algn="l" rtl="0">
              <a:lnSpc>
                <a:spcPct val="90000"/>
              </a:lnSpc>
              <a:spcBef>
                <a:spcPts val="0"/>
              </a:spcBef>
              <a:spcAft>
                <a:spcPts val="0"/>
              </a:spcAft>
              <a:buSzPts val="2800"/>
              <a:buChar char="•"/>
            </a:pPr>
            <a:r>
              <a:rPr lang="en-US"/>
              <a:t>A3: 2m spacing</a:t>
            </a:r>
            <a:endParaRPr/>
          </a:p>
          <a:p>
            <a:pPr marL="914400" lvl="1" indent="-228600" algn="l" rtl="0">
              <a:lnSpc>
                <a:spcPct val="90000"/>
              </a:lnSpc>
              <a:spcBef>
                <a:spcPts val="0"/>
              </a:spcBef>
              <a:spcAft>
                <a:spcPts val="0"/>
              </a:spcAft>
              <a:buSzPts val="2800"/>
              <a:buFont typeface="Arial"/>
              <a:buNone/>
            </a:pPr>
            <a:endParaRPr/>
          </a:p>
          <a:p>
            <a:pPr marL="50800" lvl="0" indent="0" algn="l" rtl="0">
              <a:lnSpc>
                <a:spcPct val="90000"/>
              </a:lnSpc>
              <a:spcBef>
                <a:spcPts val="0"/>
              </a:spcBef>
              <a:spcAft>
                <a:spcPts val="0"/>
              </a:spcAft>
              <a:buSzPts val="2800"/>
              <a:buNone/>
            </a:pPr>
            <a:endParaRPr/>
          </a:p>
        </p:txBody>
      </p:sp>
      <p:sp>
        <p:nvSpPr>
          <p:cNvPr id="334" name="Google Shape;334;p48"/>
          <p:cNvSpPr txBox="1"/>
          <p:nvPr/>
        </p:nvSpPr>
        <p:spPr>
          <a:xfrm rot="173722">
            <a:off x="9101884" y="476113"/>
            <a:ext cx="2161860" cy="400105"/>
          </a:xfrm>
          <a:prstGeom prst="rect">
            <a:avLst/>
          </a:prstGeom>
          <a:noFill/>
          <a:ln w="19050"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C00000"/>
                </a:solidFill>
                <a:latin typeface="Calibri"/>
                <a:ea typeface="Calibri"/>
                <a:cs typeface="Calibri"/>
                <a:sym typeface="Calibri"/>
              </a:rPr>
              <a:t>Answer in the Chat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15"/>
          <p:cNvSpPr txBox="1">
            <a:spLocks noGrp="1"/>
          </p:cNvSpPr>
          <p:nvPr>
            <p:ph type="title"/>
          </p:nvPr>
        </p:nvSpPr>
        <p:spPr>
          <a:xfrm>
            <a:off x="838200" y="365126"/>
            <a:ext cx="10515600" cy="82605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Field Equipment at the Workshop</a:t>
            </a:r>
            <a:endParaRPr/>
          </a:p>
        </p:txBody>
      </p:sp>
      <p:pic>
        <p:nvPicPr>
          <p:cNvPr id="340" name="Google Shape;340;p15" descr="A hand holding a yellow and black cable&#10;&#10;Description automatically generated"/>
          <p:cNvPicPr preferRelativeResize="0">
            <a:picLocks noGrp="1"/>
          </p:cNvPicPr>
          <p:nvPr>
            <p:ph type="body" idx="1"/>
          </p:nvPr>
        </p:nvPicPr>
        <p:blipFill rotWithShape="1">
          <a:blip r:embed="rId3">
            <a:alphaModFix/>
          </a:blip>
          <a:srcRect/>
          <a:stretch/>
        </p:blipFill>
        <p:spPr>
          <a:xfrm>
            <a:off x="4464391" y="1622102"/>
            <a:ext cx="3369212" cy="3291840"/>
          </a:xfrm>
          <a:prstGeom prst="rect">
            <a:avLst/>
          </a:prstGeom>
          <a:noFill/>
          <a:ln>
            <a:noFill/>
          </a:ln>
        </p:spPr>
      </p:pic>
      <p:pic>
        <p:nvPicPr>
          <p:cNvPr id="341" name="Google Shape;341;p15" descr="SuperSting Monitoring System"/>
          <p:cNvPicPr preferRelativeResize="0"/>
          <p:nvPr/>
        </p:nvPicPr>
        <p:blipFill rotWithShape="1">
          <a:blip r:embed="rId4">
            <a:alphaModFix/>
          </a:blip>
          <a:srcRect l="1121" t="1021" r="1505" b="3761"/>
          <a:stretch/>
        </p:blipFill>
        <p:spPr>
          <a:xfrm>
            <a:off x="838200" y="1597171"/>
            <a:ext cx="3291472" cy="3291840"/>
          </a:xfrm>
          <a:prstGeom prst="rect">
            <a:avLst/>
          </a:prstGeom>
          <a:noFill/>
          <a:ln>
            <a:noFill/>
          </a:ln>
        </p:spPr>
      </p:pic>
      <p:pic>
        <p:nvPicPr>
          <p:cNvPr id="342" name="Google Shape;342;p15" descr="A group of yellow and blue objects on grass&#10;&#10;Description automatically generated with medium confidence"/>
          <p:cNvPicPr preferRelativeResize="0"/>
          <p:nvPr/>
        </p:nvPicPr>
        <p:blipFill rotWithShape="1">
          <a:blip r:embed="rId5">
            <a:alphaModFix/>
          </a:blip>
          <a:srcRect b="4494"/>
          <a:stretch/>
        </p:blipFill>
        <p:spPr>
          <a:xfrm>
            <a:off x="8168322" y="1224714"/>
            <a:ext cx="3881137" cy="4800082"/>
          </a:xfrm>
          <a:prstGeom prst="rect">
            <a:avLst/>
          </a:prstGeom>
          <a:noFill/>
          <a:ln>
            <a:noFill/>
          </a:ln>
        </p:spPr>
      </p:pic>
      <p:sp>
        <p:nvSpPr>
          <p:cNvPr id="343" name="Google Shape;343;p15"/>
          <p:cNvSpPr txBox="1"/>
          <p:nvPr/>
        </p:nvSpPr>
        <p:spPr>
          <a:xfrm>
            <a:off x="1213295" y="5316878"/>
            <a:ext cx="2370385"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AGI SuperSting Resistivity Meter</a:t>
            </a:r>
            <a:endParaRPr sz="1800" b="0" i="0" u="none" strike="noStrike" cap="none">
              <a:solidFill>
                <a:schemeClr val="dk1"/>
              </a:solidFill>
              <a:latin typeface="Calibri"/>
              <a:ea typeface="Calibri"/>
              <a:cs typeface="Calibri"/>
              <a:sym typeface="Calibri"/>
            </a:endParaRPr>
          </a:p>
        </p:txBody>
      </p:sp>
      <p:sp>
        <p:nvSpPr>
          <p:cNvPr id="344" name="Google Shape;344;p15"/>
          <p:cNvSpPr txBox="1"/>
          <p:nvPr/>
        </p:nvSpPr>
        <p:spPr>
          <a:xfrm>
            <a:off x="4327037" y="5296313"/>
            <a:ext cx="353792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Electrodes and Cables</a:t>
            </a:r>
            <a:endParaRPr sz="1800" b="0" i="0" u="none" strike="noStrike" cap="none">
              <a:solidFill>
                <a:schemeClr val="dk1"/>
              </a:solidFill>
              <a:latin typeface="Calibri"/>
              <a:ea typeface="Calibri"/>
              <a:cs typeface="Calibri"/>
              <a:sym typeface="Calibri"/>
            </a:endParaRPr>
          </a:p>
        </p:txBody>
      </p:sp>
      <p:sp>
        <p:nvSpPr>
          <p:cNvPr id="345" name="Google Shape;345;p15"/>
          <p:cNvSpPr/>
          <p:nvPr/>
        </p:nvSpPr>
        <p:spPr>
          <a:xfrm>
            <a:off x="10088194" y="2807700"/>
            <a:ext cx="1371600" cy="1371600"/>
          </a:xfrm>
          <a:prstGeom prst="ellipse">
            <a:avLst/>
          </a:pr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46" name="Google Shape;346;p15"/>
          <p:cNvSpPr/>
          <p:nvPr/>
        </p:nvSpPr>
        <p:spPr>
          <a:xfrm>
            <a:off x="8686800" y="3034521"/>
            <a:ext cx="548814" cy="548814"/>
          </a:xfrm>
          <a:prstGeom prst="ellipse">
            <a:avLst/>
          </a:pr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cxnSp>
        <p:nvCxnSpPr>
          <p:cNvPr id="347" name="Google Shape;347;p15"/>
          <p:cNvCxnSpPr/>
          <p:nvPr/>
        </p:nvCxnSpPr>
        <p:spPr>
          <a:xfrm>
            <a:off x="7985282" y="2807700"/>
            <a:ext cx="732058" cy="287516"/>
          </a:xfrm>
          <a:prstGeom prst="straightConnector1">
            <a:avLst/>
          </a:prstGeom>
          <a:noFill/>
          <a:ln w="57150" cap="flat" cmpd="sng">
            <a:solidFill>
              <a:schemeClr val="dk1"/>
            </a:solidFill>
            <a:prstDash val="solid"/>
            <a:miter lim="800000"/>
            <a:headEnd type="none" w="sm" len="sm"/>
            <a:tailEnd type="triangle" w="med" len="med"/>
          </a:ln>
        </p:spPr>
      </p:cxnSp>
      <p:sp>
        <p:nvSpPr>
          <p:cNvPr id="348" name="Google Shape;348;p15"/>
          <p:cNvSpPr/>
          <p:nvPr/>
        </p:nvSpPr>
        <p:spPr>
          <a:xfrm>
            <a:off x="6645043" y="1937328"/>
            <a:ext cx="1371600" cy="1371600"/>
          </a:xfrm>
          <a:prstGeom prst="ellipse">
            <a:avLst/>
          </a:pr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49" name="Google Shape;349;p15"/>
          <p:cNvSpPr txBox="1"/>
          <p:nvPr/>
        </p:nvSpPr>
        <p:spPr>
          <a:xfrm>
            <a:off x="11155486" y="3429000"/>
            <a:ext cx="840976"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Resistivity Meter</a:t>
            </a:r>
            <a:endParaRPr sz="1800" b="0" i="0" u="none" strike="noStrike" cap="none">
              <a:solidFill>
                <a:schemeClr val="dk1"/>
              </a:solidFill>
              <a:latin typeface="Calibri"/>
              <a:ea typeface="Calibri"/>
              <a:cs typeface="Calibri"/>
              <a:sym typeface="Calibri"/>
            </a:endParaRPr>
          </a:p>
        </p:txBody>
      </p:sp>
      <p:sp>
        <p:nvSpPr>
          <p:cNvPr id="350" name="Google Shape;350;p15"/>
          <p:cNvSpPr txBox="1"/>
          <p:nvPr/>
        </p:nvSpPr>
        <p:spPr>
          <a:xfrm>
            <a:off x="9752889" y="6308209"/>
            <a:ext cx="280519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Image Sources: AGI USA</a:t>
            </a:r>
            <a:endParaRPr sz="1800" b="0" i="0" u="none" strike="noStrike" cap="none">
              <a:solidFill>
                <a:schemeClr val="dk1"/>
              </a:solidFill>
              <a:latin typeface="Calibri"/>
              <a:ea typeface="Calibri"/>
              <a:cs typeface="Calibri"/>
              <a:sym typeface="Calibri"/>
            </a:endParaRPr>
          </a:p>
        </p:txBody>
      </p:sp>
      <p:sp>
        <p:nvSpPr>
          <p:cNvPr id="351" name="Google Shape;351;p15"/>
          <p:cNvSpPr txBox="1"/>
          <p:nvPr/>
        </p:nvSpPr>
        <p:spPr>
          <a:xfrm>
            <a:off x="9933018" y="5316878"/>
            <a:ext cx="840976" cy="276999"/>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Switchbox</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16"/>
          <p:cNvSpPr txBox="1"/>
          <p:nvPr/>
        </p:nvSpPr>
        <p:spPr>
          <a:xfrm>
            <a:off x="6096000" y="1506100"/>
            <a:ext cx="149271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Line workers</a:t>
            </a:r>
            <a:endParaRPr sz="1800" b="0" i="0" u="none" strike="noStrike" cap="none">
              <a:solidFill>
                <a:schemeClr val="dk1"/>
              </a:solidFill>
              <a:latin typeface="Calibri"/>
              <a:ea typeface="Calibri"/>
              <a:cs typeface="Calibri"/>
              <a:sym typeface="Calibri"/>
            </a:endParaRPr>
          </a:p>
        </p:txBody>
      </p:sp>
      <p:grpSp>
        <p:nvGrpSpPr>
          <p:cNvPr id="358" name="Google Shape;358;p16"/>
          <p:cNvGrpSpPr/>
          <p:nvPr/>
        </p:nvGrpSpPr>
        <p:grpSpPr>
          <a:xfrm>
            <a:off x="1868452" y="123178"/>
            <a:ext cx="8704851" cy="6528638"/>
            <a:chOff x="2072640" y="0"/>
            <a:chExt cx="8046720" cy="6035040"/>
          </a:xfrm>
        </p:grpSpPr>
        <p:grpSp>
          <p:nvGrpSpPr>
            <p:cNvPr id="359" name="Google Shape;359;p16"/>
            <p:cNvGrpSpPr/>
            <p:nvPr/>
          </p:nvGrpSpPr>
          <p:grpSpPr>
            <a:xfrm>
              <a:off x="2072640" y="0"/>
              <a:ext cx="8046720" cy="6035040"/>
              <a:chOff x="1775598" y="427982"/>
              <a:chExt cx="8327136" cy="6245352"/>
            </a:xfrm>
          </p:grpSpPr>
          <p:pic>
            <p:nvPicPr>
              <p:cNvPr id="360" name="Google Shape;360;p16" descr="A close up of a dry grass field&#10;&#10;Description automatically generated"/>
              <p:cNvPicPr preferRelativeResize="0"/>
              <p:nvPr/>
            </p:nvPicPr>
            <p:blipFill rotWithShape="1">
              <a:blip r:embed="rId3">
                <a:alphaModFix/>
              </a:blip>
              <a:srcRect/>
              <a:stretch/>
            </p:blipFill>
            <p:spPr>
              <a:xfrm>
                <a:off x="1775598" y="427982"/>
                <a:ext cx="8327136" cy="6245352"/>
              </a:xfrm>
              <a:prstGeom prst="rect">
                <a:avLst/>
              </a:prstGeom>
              <a:noFill/>
              <a:ln>
                <a:noFill/>
              </a:ln>
            </p:spPr>
          </p:pic>
          <p:sp>
            <p:nvSpPr>
              <p:cNvPr id="361" name="Google Shape;361;p16"/>
              <p:cNvSpPr txBox="1"/>
              <p:nvPr/>
            </p:nvSpPr>
            <p:spPr>
              <a:xfrm>
                <a:off x="6896881" y="427982"/>
                <a:ext cx="310533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Laying out the line</a:t>
                </a:r>
                <a:endParaRPr sz="1800" b="0" i="0" u="none" strike="noStrike" cap="none">
                  <a:solidFill>
                    <a:schemeClr val="dk1"/>
                  </a:solidFill>
                  <a:latin typeface="Calibri"/>
                  <a:ea typeface="Calibri"/>
                  <a:cs typeface="Calibri"/>
                  <a:sym typeface="Calibri"/>
                </a:endParaRPr>
              </a:p>
            </p:txBody>
          </p:sp>
          <p:sp>
            <p:nvSpPr>
              <p:cNvPr id="362" name="Google Shape;362;p16"/>
              <p:cNvSpPr txBox="1"/>
              <p:nvPr/>
            </p:nvSpPr>
            <p:spPr>
              <a:xfrm>
                <a:off x="3645072" y="3327204"/>
                <a:ext cx="124906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electrodes</a:t>
                </a:r>
                <a:endParaRPr sz="1800" b="0" i="0" u="none" strike="noStrike" cap="none">
                  <a:solidFill>
                    <a:schemeClr val="dk1"/>
                  </a:solidFill>
                  <a:latin typeface="Calibri"/>
                  <a:ea typeface="Calibri"/>
                  <a:cs typeface="Calibri"/>
                  <a:sym typeface="Calibri"/>
                </a:endParaRPr>
              </a:p>
            </p:txBody>
          </p:sp>
          <p:cxnSp>
            <p:nvCxnSpPr>
              <p:cNvPr id="363" name="Google Shape;363;p16"/>
              <p:cNvCxnSpPr>
                <a:stCxn id="362" idx="2"/>
              </p:cNvCxnSpPr>
              <p:nvPr/>
            </p:nvCxnSpPr>
            <p:spPr>
              <a:xfrm>
                <a:off x="4269602" y="3696536"/>
                <a:ext cx="960900" cy="266400"/>
              </a:xfrm>
              <a:prstGeom prst="straightConnector1">
                <a:avLst/>
              </a:prstGeom>
              <a:noFill/>
              <a:ln w="38100" cap="flat" cmpd="sng">
                <a:solidFill>
                  <a:schemeClr val="lt1"/>
                </a:solidFill>
                <a:prstDash val="solid"/>
                <a:miter lim="800000"/>
                <a:headEnd type="none" w="sm" len="sm"/>
                <a:tailEnd type="triangle" w="med" len="med"/>
              </a:ln>
            </p:spPr>
          </p:cxnSp>
          <p:cxnSp>
            <p:nvCxnSpPr>
              <p:cNvPr id="364" name="Google Shape;364;p16"/>
              <p:cNvCxnSpPr/>
              <p:nvPr/>
            </p:nvCxnSpPr>
            <p:spPr>
              <a:xfrm flipH="1">
                <a:off x="3832964" y="3732110"/>
                <a:ext cx="436638" cy="1265775"/>
              </a:xfrm>
              <a:prstGeom prst="straightConnector1">
                <a:avLst/>
              </a:prstGeom>
              <a:noFill/>
              <a:ln w="38100" cap="flat" cmpd="sng">
                <a:solidFill>
                  <a:schemeClr val="lt1"/>
                </a:solidFill>
                <a:prstDash val="solid"/>
                <a:miter lim="800000"/>
                <a:headEnd type="none" w="sm" len="sm"/>
                <a:tailEnd type="triangle" w="med" len="med"/>
              </a:ln>
            </p:spPr>
          </p:cxnSp>
          <p:sp>
            <p:nvSpPr>
              <p:cNvPr id="365" name="Google Shape;365;p16"/>
              <p:cNvSpPr/>
              <p:nvPr/>
            </p:nvSpPr>
            <p:spPr>
              <a:xfrm>
                <a:off x="3475088" y="4928992"/>
                <a:ext cx="663879" cy="676405"/>
              </a:xfrm>
              <a:prstGeom prst="ellipse">
                <a:avLst/>
              </a:prstGeom>
              <a:no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66" name="Google Shape;366;p16"/>
              <p:cNvSpPr/>
              <p:nvPr/>
            </p:nvSpPr>
            <p:spPr>
              <a:xfrm>
                <a:off x="6712784" y="3106964"/>
                <a:ext cx="368194" cy="369332"/>
              </a:xfrm>
              <a:prstGeom prst="ellipse">
                <a:avLst/>
              </a:prstGeom>
              <a:no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cxnSp>
            <p:nvCxnSpPr>
              <p:cNvPr id="367" name="Google Shape;367;p16"/>
              <p:cNvCxnSpPr>
                <a:endCxn id="366" idx="2"/>
              </p:cNvCxnSpPr>
              <p:nvPr/>
            </p:nvCxnSpPr>
            <p:spPr>
              <a:xfrm rot="10800000" flipH="1">
                <a:off x="4269584" y="3291630"/>
                <a:ext cx="2443200" cy="412500"/>
              </a:xfrm>
              <a:prstGeom prst="straightConnector1">
                <a:avLst/>
              </a:prstGeom>
              <a:noFill/>
              <a:ln w="38100" cap="flat" cmpd="sng">
                <a:solidFill>
                  <a:schemeClr val="lt1"/>
                </a:solidFill>
                <a:prstDash val="solid"/>
                <a:miter lim="800000"/>
                <a:headEnd type="none" w="sm" len="sm"/>
                <a:tailEnd type="triangle" w="med" len="med"/>
              </a:ln>
            </p:spPr>
          </p:cxnSp>
        </p:grpSp>
        <p:sp>
          <p:nvSpPr>
            <p:cNvPr id="368" name="Google Shape;368;p16"/>
            <p:cNvSpPr/>
            <p:nvPr/>
          </p:nvSpPr>
          <p:spPr>
            <a:xfrm>
              <a:off x="5411259" y="3293543"/>
              <a:ext cx="547324" cy="526849"/>
            </a:xfrm>
            <a:prstGeom prst="ellipse">
              <a:avLst/>
            </a:prstGeom>
            <a:no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grpSp>
      <p:sp>
        <p:nvSpPr>
          <p:cNvPr id="369" name="Google Shape;369;p16"/>
          <p:cNvSpPr txBox="1"/>
          <p:nvPr/>
        </p:nvSpPr>
        <p:spPr>
          <a:xfrm>
            <a:off x="0" y="6468027"/>
            <a:ext cx="13448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From Unit 3</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17"/>
          <p:cNvSpPr txBox="1">
            <a:spLocks noGrp="1"/>
          </p:cNvSpPr>
          <p:nvPr>
            <p:ph type="title"/>
          </p:nvPr>
        </p:nvSpPr>
        <p:spPr>
          <a:xfrm>
            <a:off x="185056" y="222789"/>
            <a:ext cx="686381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Electrical resistivity imaging</a:t>
            </a:r>
            <a:endParaRPr/>
          </a:p>
        </p:txBody>
      </p:sp>
      <p:pic>
        <p:nvPicPr>
          <p:cNvPr id="376" name="Google Shape;376;p17" descr="A close up of a map&#10;&#10;Description automatically generated"/>
          <p:cNvPicPr preferRelativeResize="0">
            <a:picLocks noGrp="1"/>
          </p:cNvPicPr>
          <p:nvPr>
            <p:ph type="body" idx="1"/>
          </p:nvPr>
        </p:nvPicPr>
        <p:blipFill rotWithShape="1">
          <a:blip r:embed="rId3">
            <a:alphaModFix/>
          </a:blip>
          <a:srcRect/>
          <a:stretch/>
        </p:blipFill>
        <p:spPr>
          <a:xfrm>
            <a:off x="22250" y="1816311"/>
            <a:ext cx="7436783" cy="3900135"/>
          </a:xfrm>
          <a:prstGeom prst="rect">
            <a:avLst/>
          </a:prstGeom>
          <a:noFill/>
          <a:ln w="25400" cap="flat" cmpd="sng">
            <a:solidFill>
              <a:schemeClr val="dk1"/>
            </a:solidFill>
            <a:prstDash val="solid"/>
            <a:round/>
            <a:headEnd type="none" w="sm" len="sm"/>
            <a:tailEnd type="none" w="sm" len="sm"/>
          </a:ln>
        </p:spPr>
      </p:pic>
      <p:sp>
        <p:nvSpPr>
          <p:cNvPr id="377" name="Google Shape;377;p17"/>
          <p:cNvSpPr txBox="1"/>
          <p:nvPr/>
        </p:nvSpPr>
        <p:spPr>
          <a:xfrm>
            <a:off x="7140455" y="6304583"/>
            <a:ext cx="562481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Source: Binley and Slater, 2020, </a:t>
            </a:r>
            <a:r>
              <a:rPr lang="en-US" sz="1200" b="0" i="1" u="none" strike="noStrike" cap="none">
                <a:solidFill>
                  <a:schemeClr val="dk1"/>
                </a:solidFill>
                <a:latin typeface="Calibri"/>
                <a:ea typeface="Calibri"/>
                <a:cs typeface="Calibri"/>
                <a:sym typeface="Calibri"/>
              </a:rPr>
              <a:t>Resistivity and induced polarization: theory and</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1" u="none" strike="noStrike" cap="none">
                <a:solidFill>
                  <a:schemeClr val="dk1"/>
                </a:solidFill>
                <a:latin typeface="Calibri"/>
                <a:ea typeface="Calibri"/>
                <a:cs typeface="Calibri"/>
                <a:sym typeface="Calibri"/>
              </a:rPr>
              <a:t>applications to the near-surface Earth,</a:t>
            </a:r>
            <a:r>
              <a:rPr lang="en-US" sz="1200" b="0" i="0" u="none" strike="noStrike" cap="none">
                <a:solidFill>
                  <a:schemeClr val="dk1"/>
                </a:solidFill>
                <a:latin typeface="Calibri"/>
                <a:ea typeface="Calibri"/>
                <a:cs typeface="Calibri"/>
                <a:sym typeface="Calibri"/>
              </a:rPr>
              <a:t> In Press</a:t>
            </a:r>
            <a:r>
              <a:rPr lang="en-US" sz="1200" b="0" i="1"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grpSp>
        <p:nvGrpSpPr>
          <p:cNvPr id="378" name="Google Shape;378;p17"/>
          <p:cNvGrpSpPr/>
          <p:nvPr/>
        </p:nvGrpSpPr>
        <p:grpSpPr>
          <a:xfrm>
            <a:off x="7515678" y="258629"/>
            <a:ext cx="4654072" cy="3443888"/>
            <a:chOff x="1798843" y="515014"/>
            <a:chExt cx="8327136" cy="6342986"/>
          </a:xfrm>
        </p:grpSpPr>
        <p:pic>
          <p:nvPicPr>
            <p:cNvPr id="379" name="Google Shape;379;p17" descr="A close up of a dry grass field&#10;&#10;Description automatically generated"/>
            <p:cNvPicPr preferRelativeResize="0"/>
            <p:nvPr/>
          </p:nvPicPr>
          <p:blipFill rotWithShape="1">
            <a:blip r:embed="rId4">
              <a:alphaModFix/>
            </a:blip>
            <a:srcRect/>
            <a:stretch/>
          </p:blipFill>
          <p:spPr>
            <a:xfrm>
              <a:off x="1798843" y="515014"/>
              <a:ext cx="8327136" cy="6245352"/>
            </a:xfrm>
            <a:prstGeom prst="rect">
              <a:avLst/>
            </a:prstGeom>
            <a:noFill/>
            <a:ln>
              <a:noFill/>
            </a:ln>
          </p:spPr>
        </p:pic>
        <p:sp>
          <p:nvSpPr>
            <p:cNvPr id="380" name="Google Shape;380;p17"/>
            <p:cNvSpPr txBox="1"/>
            <p:nvPr/>
          </p:nvSpPr>
          <p:spPr>
            <a:xfrm>
              <a:off x="2028755" y="586173"/>
              <a:ext cx="6067079" cy="2265988"/>
            </a:xfrm>
            <a:prstGeom prst="rect">
              <a:avLst/>
            </a:prstGeom>
            <a:noFill/>
            <a:ln w="19050"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96 electrodes spaced 1.5 m apart</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Line length: 142.5 m</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Time to setup: 1 hr. and 30 mins with team of 5</a:t>
              </a:r>
              <a:endParaRPr sz="1800" b="0" i="0" u="none" strike="noStrike" cap="none">
                <a:solidFill>
                  <a:schemeClr val="dk1"/>
                </a:solidFill>
                <a:latin typeface="Calibri"/>
                <a:ea typeface="Calibri"/>
                <a:cs typeface="Calibri"/>
                <a:sym typeface="Calibri"/>
              </a:endParaRPr>
            </a:p>
          </p:txBody>
        </p:sp>
        <p:cxnSp>
          <p:nvCxnSpPr>
            <p:cNvPr id="381" name="Google Shape;381;p17"/>
            <p:cNvCxnSpPr/>
            <p:nvPr/>
          </p:nvCxnSpPr>
          <p:spPr>
            <a:xfrm rot="10800000">
              <a:off x="6839211" y="3735324"/>
              <a:ext cx="2116899" cy="3122676"/>
            </a:xfrm>
            <a:prstGeom prst="straightConnector1">
              <a:avLst/>
            </a:prstGeom>
            <a:noFill/>
            <a:ln w="38100" cap="flat" cmpd="sng">
              <a:solidFill>
                <a:schemeClr val="lt1"/>
              </a:solidFill>
              <a:prstDash val="dashDot"/>
              <a:miter lim="800000"/>
              <a:headEnd type="none" w="sm" len="sm"/>
              <a:tailEnd type="none" w="sm" len="sm"/>
            </a:ln>
          </p:spPr>
        </p:cxnSp>
        <p:sp>
          <p:nvSpPr>
            <p:cNvPr id="382" name="Google Shape;382;p17"/>
            <p:cNvSpPr txBox="1"/>
            <p:nvPr/>
          </p:nvSpPr>
          <p:spPr>
            <a:xfrm>
              <a:off x="7215870" y="3189544"/>
              <a:ext cx="2657500" cy="6272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Completed line</a:t>
              </a:r>
              <a:endParaRPr sz="1800" b="0" i="0" u="none" strike="noStrike" cap="none">
                <a:solidFill>
                  <a:schemeClr val="dk1"/>
                </a:solidFill>
                <a:latin typeface="Calibri"/>
                <a:ea typeface="Calibri"/>
                <a:cs typeface="Calibri"/>
                <a:sym typeface="Calibri"/>
              </a:endParaRPr>
            </a:p>
          </p:txBody>
        </p:sp>
        <p:cxnSp>
          <p:nvCxnSpPr>
            <p:cNvPr id="383" name="Google Shape;383;p17"/>
            <p:cNvCxnSpPr/>
            <p:nvPr/>
          </p:nvCxnSpPr>
          <p:spPr>
            <a:xfrm flipH="1">
              <a:off x="7532922" y="3735324"/>
              <a:ext cx="1535922" cy="940108"/>
            </a:xfrm>
            <a:prstGeom prst="straightConnector1">
              <a:avLst/>
            </a:prstGeom>
            <a:noFill/>
            <a:ln w="25400" cap="flat" cmpd="sng">
              <a:solidFill>
                <a:schemeClr val="lt1"/>
              </a:solidFill>
              <a:prstDash val="solid"/>
              <a:miter lim="800000"/>
              <a:headEnd type="none" w="sm" len="sm"/>
              <a:tailEnd type="triangle" w="med" len="med"/>
            </a:ln>
          </p:spPr>
        </p:cxnSp>
      </p:grpSp>
      <p:sp>
        <p:nvSpPr>
          <p:cNvPr id="384" name="Google Shape;384;p17"/>
          <p:cNvSpPr txBox="1"/>
          <p:nvPr/>
        </p:nvSpPr>
        <p:spPr>
          <a:xfrm>
            <a:off x="75532" y="5794887"/>
            <a:ext cx="13448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From Unit 3</a:t>
            </a:r>
            <a:endParaRPr sz="1400" b="0" i="0" u="none" strike="noStrike" cap="none">
              <a:solidFill>
                <a:srgbClr val="000000"/>
              </a:solidFill>
              <a:latin typeface="Arial"/>
              <a:ea typeface="Arial"/>
              <a:cs typeface="Arial"/>
              <a:sym typeface="Arial"/>
            </a:endParaRPr>
          </a:p>
        </p:txBody>
      </p:sp>
      <p:sp>
        <p:nvSpPr>
          <p:cNvPr id="385" name="Google Shape;385;p17"/>
          <p:cNvSpPr txBox="1"/>
          <p:nvPr/>
        </p:nvSpPr>
        <p:spPr>
          <a:xfrm>
            <a:off x="9219469" y="2793640"/>
            <a:ext cx="101021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Calibri"/>
              <a:buNone/>
            </a:pPr>
            <a:r>
              <a:rPr lang="en-US" sz="1400" b="0" i="0" u="none" strike="noStrike" cap="none">
                <a:solidFill>
                  <a:schemeClr val="lt1"/>
                </a:solidFill>
                <a:latin typeface="Calibri"/>
                <a:ea typeface="Calibri"/>
                <a:cs typeface="Calibri"/>
                <a:sym typeface="Calibri"/>
              </a:rPr>
              <a:t>electrodes</a:t>
            </a:r>
            <a:endParaRPr sz="1800" b="0" i="0" u="none" strike="noStrike" cap="none">
              <a:solidFill>
                <a:schemeClr val="dk1"/>
              </a:solidFill>
              <a:latin typeface="Calibri"/>
              <a:ea typeface="Calibri"/>
              <a:cs typeface="Calibri"/>
              <a:sym typeface="Calibri"/>
            </a:endParaRPr>
          </a:p>
        </p:txBody>
      </p:sp>
      <p:sp>
        <p:nvSpPr>
          <p:cNvPr id="386" name="Google Shape;386;p17"/>
          <p:cNvSpPr/>
          <p:nvPr/>
        </p:nvSpPr>
        <p:spPr>
          <a:xfrm flipH="1">
            <a:off x="10946962" y="3115112"/>
            <a:ext cx="400833" cy="388307"/>
          </a:xfrm>
          <a:prstGeom prst="ellipse">
            <a:avLst/>
          </a:prstGeom>
          <a:no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87" name="Google Shape;387;p17"/>
          <p:cNvSpPr/>
          <p:nvPr/>
        </p:nvSpPr>
        <p:spPr>
          <a:xfrm flipH="1">
            <a:off x="10689767" y="2818282"/>
            <a:ext cx="317735" cy="307809"/>
          </a:xfrm>
          <a:prstGeom prst="ellipse">
            <a:avLst/>
          </a:prstGeom>
          <a:no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88" name="Google Shape;388;p17"/>
          <p:cNvSpPr/>
          <p:nvPr/>
        </p:nvSpPr>
        <p:spPr>
          <a:xfrm flipH="1">
            <a:off x="10493980" y="2444590"/>
            <a:ext cx="285963" cy="277028"/>
          </a:xfrm>
          <a:prstGeom prst="ellipse">
            <a:avLst/>
          </a:prstGeom>
          <a:no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cxnSp>
        <p:nvCxnSpPr>
          <p:cNvPr id="389" name="Google Shape;389;p17"/>
          <p:cNvCxnSpPr>
            <a:endCxn id="388" idx="6"/>
          </p:cNvCxnSpPr>
          <p:nvPr/>
        </p:nvCxnSpPr>
        <p:spPr>
          <a:xfrm rot="10800000" flipH="1">
            <a:off x="10126480" y="2583104"/>
            <a:ext cx="367500" cy="362700"/>
          </a:xfrm>
          <a:prstGeom prst="straightConnector1">
            <a:avLst/>
          </a:prstGeom>
          <a:noFill/>
          <a:ln w="25400" cap="flat" cmpd="sng">
            <a:solidFill>
              <a:schemeClr val="lt1"/>
            </a:solidFill>
            <a:prstDash val="solid"/>
            <a:miter lim="800000"/>
            <a:headEnd type="none" w="sm" len="sm"/>
            <a:tailEnd type="triangle" w="med" len="med"/>
          </a:ln>
        </p:spPr>
      </p:cxnSp>
      <p:cxnSp>
        <p:nvCxnSpPr>
          <p:cNvPr id="390" name="Google Shape;390;p17"/>
          <p:cNvCxnSpPr/>
          <p:nvPr/>
        </p:nvCxnSpPr>
        <p:spPr>
          <a:xfrm>
            <a:off x="10126604" y="2972186"/>
            <a:ext cx="563163" cy="7504"/>
          </a:xfrm>
          <a:prstGeom prst="straightConnector1">
            <a:avLst/>
          </a:prstGeom>
          <a:noFill/>
          <a:ln w="25400" cap="flat" cmpd="sng">
            <a:solidFill>
              <a:schemeClr val="lt1"/>
            </a:solidFill>
            <a:prstDash val="solid"/>
            <a:miter lim="800000"/>
            <a:headEnd type="none" w="sm" len="sm"/>
            <a:tailEnd type="triangle" w="med" len="med"/>
          </a:ln>
        </p:spPr>
      </p:cxnSp>
      <p:cxnSp>
        <p:nvCxnSpPr>
          <p:cNvPr id="391" name="Google Shape;391;p17"/>
          <p:cNvCxnSpPr>
            <a:endCxn id="386" idx="6"/>
          </p:cNvCxnSpPr>
          <p:nvPr/>
        </p:nvCxnSpPr>
        <p:spPr>
          <a:xfrm>
            <a:off x="10126462" y="3017966"/>
            <a:ext cx="820500" cy="291300"/>
          </a:xfrm>
          <a:prstGeom prst="straightConnector1">
            <a:avLst/>
          </a:prstGeom>
          <a:noFill/>
          <a:ln w="25400" cap="flat" cmpd="sng">
            <a:solidFill>
              <a:schemeClr val="lt1"/>
            </a:solidFill>
            <a:prstDash val="solid"/>
            <a:miter lim="800000"/>
            <a:headEnd type="none" w="sm" len="sm"/>
            <a:tailEnd type="triangle" w="med" len="med"/>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dk1"/>
        </a:solidFill>
        <a:effectLst/>
      </p:bgPr>
    </p:bg>
    <p:spTree>
      <p:nvGrpSpPr>
        <p:cNvPr id="1" name="Shape 99"/>
        <p:cNvGrpSpPr/>
        <p:nvPr/>
      </p:nvGrpSpPr>
      <p:grpSpPr>
        <a:xfrm>
          <a:off x="0" y="0"/>
          <a:ext cx="0" cy="0"/>
          <a:chOff x="0" y="0"/>
          <a:chExt cx="0" cy="0"/>
        </a:xfrm>
      </p:grpSpPr>
      <p:sp>
        <p:nvSpPr>
          <p:cNvPr id="100" name="Google Shape;100;p3"/>
          <p:cNvSpPr txBox="1">
            <a:spLocks noGrp="1"/>
          </p:cNvSpPr>
          <p:nvPr>
            <p:ph type="title"/>
          </p:nvPr>
        </p:nvSpPr>
        <p:spPr>
          <a:xfrm>
            <a:off x="838200" y="365125"/>
            <a:ext cx="10515600" cy="6221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Animation: Electrical Resistivity Tomography</a:t>
            </a:r>
            <a:endParaRPr/>
          </a:p>
        </p:txBody>
      </p:sp>
      <p:pic>
        <p:nvPicPr>
          <p:cNvPr id="101" name="Google Shape;101;p3"/>
          <p:cNvPicPr preferRelativeResize="0"/>
          <p:nvPr/>
        </p:nvPicPr>
        <p:blipFill rotWithShape="1">
          <a:blip r:embed="rId5">
            <a:alphaModFix/>
          </a:blip>
          <a:srcRect/>
          <a:stretch/>
        </p:blipFill>
        <p:spPr>
          <a:xfrm>
            <a:off x="953374" y="180575"/>
            <a:ext cx="10285251" cy="6496850"/>
          </a:xfrm>
          <a:prstGeom prst="rect">
            <a:avLst/>
          </a:prstGeom>
          <a:noFill/>
          <a:ln>
            <a:noFill/>
          </a:ln>
        </p:spPr>
      </p:pic>
      <p:pic>
        <p:nvPicPr>
          <p:cNvPr id="2" name="Google Shape;101;p3">
            <a:extLst>
              <a:ext uri="{FF2B5EF4-FFF2-40B4-BE49-F238E27FC236}">
                <a16:creationId xmlns:a16="http://schemas.microsoft.com/office/drawing/2014/main" id="{03FB000B-3BC0-CC1C-56DD-E2560CAEEE16}"/>
              </a:ext>
            </a:extLst>
          </p:cNvPr>
          <p:cNvPicPr preferRelativeResize="0"/>
          <p:nvPr/>
        </p:nvPicPr>
        <p:blipFill rotWithShape="1">
          <a:blip r:embed="rId5">
            <a:alphaModFix/>
          </a:blip>
          <a:srcRect/>
          <a:stretch/>
        </p:blipFill>
        <p:spPr>
          <a:xfrm>
            <a:off x="1105774" y="332975"/>
            <a:ext cx="10285251" cy="6496850"/>
          </a:xfrm>
          <a:prstGeom prst="rect">
            <a:avLst/>
          </a:prstGeom>
          <a:noFill/>
          <a:ln>
            <a:noFill/>
          </a:ln>
        </p:spPr>
      </p:pic>
      <p:pic>
        <p:nvPicPr>
          <p:cNvPr id="3" name="ElectricalResistivityTomography_1200.mp4">
            <a:hlinkClick r:id="" action="ppaction://media"/>
            <a:extLst>
              <a:ext uri="{FF2B5EF4-FFF2-40B4-BE49-F238E27FC236}">
                <a16:creationId xmlns:a16="http://schemas.microsoft.com/office/drawing/2014/main" id="{39A15763-03E1-BA59-5EF7-0367589E18E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66750" y="0"/>
            <a:ext cx="10856913"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3887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grpSp>
        <p:nvGrpSpPr>
          <p:cNvPr id="397" name="Google Shape;397;p18"/>
          <p:cNvGrpSpPr/>
          <p:nvPr/>
        </p:nvGrpSpPr>
        <p:grpSpPr>
          <a:xfrm>
            <a:off x="1948352" y="176168"/>
            <a:ext cx="8758766" cy="6490962"/>
            <a:chOff x="1801368" y="612648"/>
            <a:chExt cx="8427344" cy="6245352"/>
          </a:xfrm>
        </p:grpSpPr>
        <p:pic>
          <p:nvPicPr>
            <p:cNvPr id="398" name="Google Shape;398;p18" descr="A couple of people that are standing in the grass&#10;&#10;Description automatically generated"/>
            <p:cNvPicPr preferRelativeResize="0"/>
            <p:nvPr/>
          </p:nvPicPr>
          <p:blipFill rotWithShape="1">
            <a:blip r:embed="rId3">
              <a:alphaModFix/>
            </a:blip>
            <a:srcRect/>
            <a:stretch/>
          </p:blipFill>
          <p:spPr>
            <a:xfrm>
              <a:off x="1801368" y="612648"/>
              <a:ext cx="8327136" cy="6245352"/>
            </a:xfrm>
            <a:prstGeom prst="rect">
              <a:avLst/>
            </a:prstGeom>
            <a:noFill/>
            <a:ln>
              <a:noFill/>
            </a:ln>
          </p:spPr>
        </p:pic>
        <p:sp>
          <p:nvSpPr>
            <p:cNvPr id="399" name="Google Shape;399;p18"/>
            <p:cNvSpPr txBox="1"/>
            <p:nvPr/>
          </p:nvSpPr>
          <p:spPr>
            <a:xfrm>
              <a:off x="5427333" y="6211669"/>
              <a:ext cx="480137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Contact resistance check</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Voltage and current levels (change settings?)</a:t>
              </a:r>
              <a:endParaRPr sz="1800" b="0" i="0" u="none" strike="noStrike" cap="none">
                <a:solidFill>
                  <a:schemeClr val="dk1"/>
                </a:solidFill>
                <a:latin typeface="Calibri"/>
                <a:ea typeface="Calibri"/>
                <a:cs typeface="Calibri"/>
                <a:sym typeface="Calibri"/>
              </a:endParaRPr>
            </a:p>
          </p:txBody>
        </p:sp>
        <p:sp>
          <p:nvSpPr>
            <p:cNvPr id="400" name="Google Shape;400;p18"/>
            <p:cNvSpPr txBox="1"/>
            <p:nvPr/>
          </p:nvSpPr>
          <p:spPr>
            <a:xfrm>
              <a:off x="7528112" y="612648"/>
              <a:ext cx="260039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System checks</a:t>
              </a:r>
              <a:endParaRPr sz="1800" b="0" i="0" u="none" strike="noStrike" cap="none">
                <a:solidFill>
                  <a:schemeClr val="dk1"/>
                </a:solidFill>
                <a:latin typeface="Calibri"/>
                <a:ea typeface="Calibri"/>
                <a:cs typeface="Calibri"/>
                <a:sym typeface="Calibri"/>
              </a:endParaRPr>
            </a:p>
          </p:txBody>
        </p:sp>
      </p:grpSp>
      <p:sp>
        <p:nvSpPr>
          <p:cNvPr id="401" name="Google Shape;401;p18"/>
          <p:cNvSpPr txBox="1"/>
          <p:nvPr/>
        </p:nvSpPr>
        <p:spPr>
          <a:xfrm>
            <a:off x="0" y="6468027"/>
            <a:ext cx="13448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From Unit 3</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grpSp>
        <p:nvGrpSpPr>
          <p:cNvPr id="407" name="Google Shape;407;p19"/>
          <p:cNvGrpSpPr/>
          <p:nvPr/>
        </p:nvGrpSpPr>
        <p:grpSpPr>
          <a:xfrm>
            <a:off x="1797431" y="133678"/>
            <a:ext cx="8846894" cy="6575997"/>
            <a:chOff x="1801368" y="612648"/>
            <a:chExt cx="8402066" cy="6245352"/>
          </a:xfrm>
        </p:grpSpPr>
        <p:grpSp>
          <p:nvGrpSpPr>
            <p:cNvPr id="408" name="Google Shape;408;p19"/>
            <p:cNvGrpSpPr/>
            <p:nvPr/>
          </p:nvGrpSpPr>
          <p:grpSpPr>
            <a:xfrm>
              <a:off x="1801368" y="612648"/>
              <a:ext cx="8327136" cy="6245352"/>
              <a:chOff x="1498196" y="462336"/>
              <a:chExt cx="8327136" cy="6245352"/>
            </a:xfrm>
          </p:grpSpPr>
          <p:pic>
            <p:nvPicPr>
              <p:cNvPr id="409" name="Google Shape;409;p19" descr="A group of people standing on top of a dirt field&#10;&#10;Description automatically generated"/>
              <p:cNvPicPr preferRelativeResize="0"/>
              <p:nvPr/>
            </p:nvPicPr>
            <p:blipFill rotWithShape="1">
              <a:blip r:embed="rId3">
                <a:alphaModFix/>
              </a:blip>
              <a:srcRect/>
              <a:stretch/>
            </p:blipFill>
            <p:spPr>
              <a:xfrm>
                <a:off x="1498196" y="462336"/>
                <a:ext cx="8327136" cy="6245352"/>
              </a:xfrm>
              <a:prstGeom prst="rect">
                <a:avLst/>
              </a:prstGeom>
              <a:noFill/>
              <a:ln>
                <a:noFill/>
              </a:ln>
            </p:spPr>
          </p:pic>
          <p:sp>
            <p:nvSpPr>
              <p:cNvPr id="410" name="Google Shape;410;p19"/>
              <p:cNvSpPr/>
              <p:nvPr/>
            </p:nvSpPr>
            <p:spPr>
              <a:xfrm>
                <a:off x="4997884" y="2016690"/>
                <a:ext cx="1290181" cy="875695"/>
              </a:xfrm>
              <a:prstGeom prst="wedgeEllipseCallout">
                <a:avLst>
                  <a:gd name="adj1" fmla="val -20833"/>
                  <a:gd name="adj2" fmla="val 625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Calibri"/>
                  <a:buNone/>
                </a:pPr>
                <a:r>
                  <a:rPr lang="en-US" sz="1400" b="0" i="0" u="none" strike="noStrike" cap="none">
                    <a:solidFill>
                      <a:schemeClr val="lt1"/>
                    </a:solidFill>
                    <a:latin typeface="Calibri"/>
                    <a:ea typeface="Calibri"/>
                    <a:cs typeface="Calibri"/>
                    <a:sym typeface="Calibri"/>
                  </a:rPr>
                  <a:t>It’s not working!!</a:t>
                </a:r>
                <a:endParaRPr sz="1800" b="0" i="0" u="none" strike="noStrike" cap="none">
                  <a:solidFill>
                    <a:schemeClr val="dk1"/>
                  </a:solidFill>
                  <a:latin typeface="Calibri"/>
                  <a:ea typeface="Calibri"/>
                  <a:cs typeface="Calibri"/>
                  <a:sym typeface="Calibri"/>
                </a:endParaRPr>
              </a:p>
            </p:txBody>
          </p:sp>
          <p:sp>
            <p:nvSpPr>
              <p:cNvPr id="411" name="Google Shape;411;p19"/>
              <p:cNvSpPr/>
              <p:nvPr/>
            </p:nvSpPr>
            <p:spPr>
              <a:xfrm flipH="1">
                <a:off x="3093930" y="1541523"/>
                <a:ext cx="1665961" cy="1501996"/>
              </a:xfrm>
              <a:prstGeom prst="wedgeEllipseCallout">
                <a:avLst>
                  <a:gd name="adj1" fmla="val -20833"/>
                  <a:gd name="adj2" fmla="val 625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Calibri"/>
                  <a:buNone/>
                </a:pPr>
                <a:r>
                  <a:rPr lang="en-US" sz="1600" b="0" i="0" u="none" strike="noStrike" cap="none">
                    <a:solidFill>
                      <a:schemeClr val="lt1"/>
                    </a:solidFill>
                    <a:latin typeface="Calibri"/>
                    <a:ea typeface="Calibri"/>
                    <a:cs typeface="Calibri"/>
                    <a:sym typeface="Calibri"/>
                  </a:rPr>
                  <a:t>This electrode isn’t connected!</a:t>
                </a:r>
                <a:endParaRPr sz="1800" b="0" i="0" u="none" strike="noStrike" cap="none">
                  <a:solidFill>
                    <a:schemeClr val="dk1"/>
                  </a:solidFill>
                  <a:latin typeface="Calibri"/>
                  <a:ea typeface="Calibri"/>
                  <a:cs typeface="Calibri"/>
                  <a:sym typeface="Calibri"/>
                </a:endParaRPr>
              </a:p>
            </p:txBody>
          </p:sp>
          <p:sp>
            <p:nvSpPr>
              <p:cNvPr id="412" name="Google Shape;412;p19"/>
              <p:cNvSpPr/>
              <p:nvPr/>
            </p:nvSpPr>
            <p:spPr>
              <a:xfrm>
                <a:off x="7818328" y="2016689"/>
                <a:ext cx="1290181" cy="875695"/>
              </a:xfrm>
              <a:prstGeom prst="wedgeEllipseCallout">
                <a:avLst>
                  <a:gd name="adj1" fmla="val -20833"/>
                  <a:gd name="adj2" fmla="val 625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Calibri"/>
                  <a:buNone/>
                </a:pPr>
                <a:r>
                  <a:rPr lang="en-US" sz="1400" b="0" i="0" u="none" strike="noStrike" cap="none">
                    <a:solidFill>
                      <a:schemeClr val="lt1"/>
                    </a:solidFill>
                    <a:latin typeface="Calibri"/>
                    <a:ea typeface="Calibri"/>
                    <a:cs typeface="Calibri"/>
                    <a:sym typeface="Calibri"/>
                  </a:rPr>
                  <a:t>I’ll fix it!!</a:t>
                </a:r>
                <a:endParaRPr sz="1800" b="0" i="0" u="none" strike="noStrike" cap="none">
                  <a:solidFill>
                    <a:schemeClr val="dk1"/>
                  </a:solidFill>
                  <a:latin typeface="Calibri"/>
                  <a:ea typeface="Calibri"/>
                  <a:cs typeface="Calibri"/>
                  <a:sym typeface="Calibri"/>
                </a:endParaRPr>
              </a:p>
            </p:txBody>
          </p:sp>
          <p:sp>
            <p:nvSpPr>
              <p:cNvPr id="413" name="Google Shape;413;p19"/>
              <p:cNvSpPr/>
              <p:nvPr/>
            </p:nvSpPr>
            <p:spPr>
              <a:xfrm>
                <a:off x="6187858" y="2520299"/>
                <a:ext cx="1630470" cy="523220"/>
              </a:xfrm>
              <a:prstGeom prst="cloudCallout">
                <a:avLst>
                  <a:gd name="adj1" fmla="val -20833"/>
                  <a:gd name="adj2" fmla="val 625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000"/>
                  <a:buFont typeface="Calibri"/>
                  <a:buNone/>
                </a:pPr>
                <a:r>
                  <a:rPr lang="en-US" sz="1000" b="0" i="0" u="none" strike="noStrike" cap="none">
                    <a:solidFill>
                      <a:schemeClr val="lt1"/>
                    </a:solidFill>
                    <a:latin typeface="Calibri"/>
                    <a:ea typeface="Calibri"/>
                    <a:cs typeface="Calibri"/>
                    <a:sym typeface="Calibri"/>
                  </a:rPr>
                  <a:t>Dum-de-dum..</a:t>
                </a:r>
                <a:endParaRPr sz="1800" b="0" i="0" u="none" strike="noStrike" cap="none">
                  <a:solidFill>
                    <a:schemeClr val="dk1"/>
                  </a:solidFill>
                  <a:latin typeface="Calibri"/>
                  <a:ea typeface="Calibri"/>
                  <a:cs typeface="Calibri"/>
                  <a:sym typeface="Calibri"/>
                </a:endParaRPr>
              </a:p>
            </p:txBody>
          </p:sp>
        </p:grpSp>
        <p:sp>
          <p:nvSpPr>
            <p:cNvPr id="414" name="Google Shape;414;p19"/>
            <p:cNvSpPr txBox="1"/>
            <p:nvPr/>
          </p:nvSpPr>
          <p:spPr>
            <a:xfrm>
              <a:off x="7478008" y="612648"/>
              <a:ext cx="272542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Fixing problems</a:t>
              </a:r>
              <a:endParaRPr sz="1800" b="0" i="0" u="none" strike="noStrike" cap="none">
                <a:solidFill>
                  <a:schemeClr val="dk1"/>
                </a:solidFill>
                <a:latin typeface="Calibri"/>
                <a:ea typeface="Calibri"/>
                <a:cs typeface="Calibri"/>
                <a:sym typeface="Calibri"/>
              </a:endParaRPr>
            </a:p>
          </p:txBody>
        </p:sp>
      </p:grpSp>
      <p:sp>
        <p:nvSpPr>
          <p:cNvPr id="415" name="Google Shape;415;p19"/>
          <p:cNvSpPr txBox="1"/>
          <p:nvPr/>
        </p:nvSpPr>
        <p:spPr>
          <a:xfrm>
            <a:off x="0" y="6468027"/>
            <a:ext cx="13448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From Unit 3</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grpSp>
        <p:nvGrpSpPr>
          <p:cNvPr id="421" name="Google Shape;421;p20"/>
          <p:cNvGrpSpPr/>
          <p:nvPr/>
        </p:nvGrpSpPr>
        <p:grpSpPr>
          <a:xfrm>
            <a:off x="1868452" y="119162"/>
            <a:ext cx="8801645" cy="6601234"/>
            <a:chOff x="1801368" y="612648"/>
            <a:chExt cx="8327136" cy="6245352"/>
          </a:xfrm>
        </p:grpSpPr>
        <p:pic>
          <p:nvPicPr>
            <p:cNvPr id="422" name="Google Shape;422;p20" descr="A group of people that are standing in the grass&#10;&#10;Description automatically generated"/>
            <p:cNvPicPr preferRelativeResize="0"/>
            <p:nvPr/>
          </p:nvPicPr>
          <p:blipFill rotWithShape="1">
            <a:blip r:embed="rId3">
              <a:alphaModFix/>
            </a:blip>
            <a:srcRect/>
            <a:stretch/>
          </p:blipFill>
          <p:spPr>
            <a:xfrm>
              <a:off x="1801368" y="612648"/>
              <a:ext cx="8327136" cy="6245352"/>
            </a:xfrm>
            <a:prstGeom prst="rect">
              <a:avLst/>
            </a:prstGeom>
            <a:noFill/>
            <a:ln>
              <a:noFill/>
            </a:ln>
          </p:spPr>
        </p:pic>
        <p:sp>
          <p:nvSpPr>
            <p:cNvPr id="423" name="Google Shape;423;p20"/>
            <p:cNvSpPr txBox="1"/>
            <p:nvPr/>
          </p:nvSpPr>
          <p:spPr>
            <a:xfrm>
              <a:off x="5079237" y="612648"/>
              <a:ext cx="504926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Waiting for data to be acquired</a:t>
              </a:r>
              <a:endParaRPr sz="1800" b="0" i="0" u="none" strike="noStrike" cap="none">
                <a:solidFill>
                  <a:schemeClr val="dk1"/>
                </a:solidFill>
                <a:latin typeface="Calibri"/>
                <a:ea typeface="Calibri"/>
                <a:cs typeface="Calibri"/>
                <a:sym typeface="Calibri"/>
              </a:endParaRPr>
            </a:p>
          </p:txBody>
        </p:sp>
        <p:sp>
          <p:nvSpPr>
            <p:cNvPr id="424" name="Google Shape;424;p20"/>
            <p:cNvSpPr txBox="1"/>
            <p:nvPr/>
          </p:nvSpPr>
          <p:spPr>
            <a:xfrm>
              <a:off x="4962356" y="2580362"/>
              <a:ext cx="113364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Expert(?)</a:t>
              </a:r>
              <a:endParaRPr sz="1800" b="0" i="0" u="none" strike="noStrike" cap="none">
                <a:solidFill>
                  <a:schemeClr val="dk1"/>
                </a:solidFill>
                <a:latin typeface="Calibri"/>
                <a:ea typeface="Calibri"/>
                <a:cs typeface="Calibri"/>
                <a:sym typeface="Calibri"/>
              </a:endParaRPr>
            </a:p>
          </p:txBody>
        </p:sp>
        <p:sp>
          <p:nvSpPr>
            <p:cNvPr id="425" name="Google Shape;425;p20"/>
            <p:cNvSpPr txBox="1"/>
            <p:nvPr/>
          </p:nvSpPr>
          <p:spPr>
            <a:xfrm>
              <a:off x="3382027" y="1411839"/>
              <a:ext cx="204414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Engaged students</a:t>
              </a:r>
              <a:endParaRPr sz="1800" b="0" i="0" u="none" strike="noStrike" cap="none">
                <a:solidFill>
                  <a:schemeClr val="dk1"/>
                </a:solidFill>
                <a:latin typeface="Calibri"/>
                <a:ea typeface="Calibri"/>
                <a:cs typeface="Calibri"/>
                <a:sym typeface="Calibri"/>
              </a:endParaRPr>
            </a:p>
          </p:txBody>
        </p:sp>
        <p:cxnSp>
          <p:nvCxnSpPr>
            <p:cNvPr id="426" name="Google Shape;426;p20"/>
            <p:cNvCxnSpPr/>
            <p:nvPr/>
          </p:nvCxnSpPr>
          <p:spPr>
            <a:xfrm flipH="1">
              <a:off x="3382027" y="1781171"/>
              <a:ext cx="1022074" cy="460988"/>
            </a:xfrm>
            <a:prstGeom prst="straightConnector1">
              <a:avLst/>
            </a:prstGeom>
            <a:noFill/>
            <a:ln w="25400" cap="flat" cmpd="sng">
              <a:solidFill>
                <a:schemeClr val="lt1"/>
              </a:solidFill>
              <a:prstDash val="solid"/>
              <a:miter lim="800000"/>
              <a:headEnd type="none" w="sm" len="sm"/>
              <a:tailEnd type="triangle" w="med" len="med"/>
            </a:ln>
          </p:spPr>
        </p:cxnSp>
        <p:cxnSp>
          <p:nvCxnSpPr>
            <p:cNvPr id="427" name="Google Shape;427;p20"/>
            <p:cNvCxnSpPr>
              <a:stCxn id="425" idx="2"/>
            </p:cNvCxnSpPr>
            <p:nvPr/>
          </p:nvCxnSpPr>
          <p:spPr>
            <a:xfrm flipH="1">
              <a:off x="3595002" y="1781171"/>
              <a:ext cx="809100" cy="984000"/>
            </a:xfrm>
            <a:prstGeom prst="straightConnector1">
              <a:avLst/>
            </a:prstGeom>
            <a:noFill/>
            <a:ln w="25400" cap="flat" cmpd="sng">
              <a:solidFill>
                <a:schemeClr val="lt1"/>
              </a:solidFill>
              <a:prstDash val="solid"/>
              <a:miter lim="800000"/>
              <a:headEnd type="none" w="sm" len="sm"/>
              <a:tailEnd type="triangle" w="med" len="med"/>
            </a:ln>
          </p:spPr>
        </p:cxnSp>
        <p:cxnSp>
          <p:nvCxnSpPr>
            <p:cNvPr id="428" name="Google Shape;428;p20"/>
            <p:cNvCxnSpPr/>
            <p:nvPr/>
          </p:nvCxnSpPr>
          <p:spPr>
            <a:xfrm>
              <a:off x="4404102" y="1781171"/>
              <a:ext cx="4589586" cy="1475596"/>
            </a:xfrm>
            <a:prstGeom prst="straightConnector1">
              <a:avLst/>
            </a:prstGeom>
            <a:noFill/>
            <a:ln w="25400" cap="flat" cmpd="sng">
              <a:solidFill>
                <a:schemeClr val="lt1"/>
              </a:solidFill>
              <a:prstDash val="solid"/>
              <a:miter lim="800000"/>
              <a:headEnd type="none" w="sm" len="sm"/>
              <a:tailEnd type="triangle" w="med" len="med"/>
            </a:ln>
          </p:spPr>
        </p:cxnSp>
      </p:grpSp>
      <p:sp>
        <p:nvSpPr>
          <p:cNvPr id="429" name="Google Shape;429;p20"/>
          <p:cNvSpPr txBox="1"/>
          <p:nvPr/>
        </p:nvSpPr>
        <p:spPr>
          <a:xfrm>
            <a:off x="0" y="6468027"/>
            <a:ext cx="13448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From Unit 3</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grpSp>
        <p:nvGrpSpPr>
          <p:cNvPr id="435" name="Google Shape;435;p21"/>
          <p:cNvGrpSpPr/>
          <p:nvPr/>
        </p:nvGrpSpPr>
        <p:grpSpPr>
          <a:xfrm>
            <a:off x="1833207" y="104647"/>
            <a:ext cx="8773649" cy="6580237"/>
            <a:chOff x="2081784" y="104648"/>
            <a:chExt cx="8046720" cy="6035040"/>
          </a:xfrm>
        </p:grpSpPr>
        <p:pic>
          <p:nvPicPr>
            <p:cNvPr id="436" name="Google Shape;436;p21" descr="A person standing on a dry grass field&#10;&#10;Description automatically generated"/>
            <p:cNvPicPr preferRelativeResize="0"/>
            <p:nvPr/>
          </p:nvPicPr>
          <p:blipFill rotWithShape="1">
            <a:blip r:embed="rId3">
              <a:alphaModFix/>
            </a:blip>
            <a:srcRect/>
            <a:stretch/>
          </p:blipFill>
          <p:spPr>
            <a:xfrm>
              <a:off x="2081784" y="104648"/>
              <a:ext cx="8046720" cy="6035040"/>
            </a:xfrm>
            <a:prstGeom prst="rect">
              <a:avLst/>
            </a:prstGeom>
            <a:noFill/>
            <a:ln>
              <a:noFill/>
            </a:ln>
          </p:spPr>
        </p:pic>
        <p:sp>
          <p:nvSpPr>
            <p:cNvPr id="437" name="Google Shape;437;p21"/>
            <p:cNvSpPr txBox="1"/>
            <p:nvPr/>
          </p:nvSpPr>
          <p:spPr>
            <a:xfrm>
              <a:off x="6904545" y="612648"/>
              <a:ext cx="322395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Packing up the line</a:t>
              </a:r>
              <a:endParaRPr sz="1800" b="0" i="0" u="none" strike="noStrike" cap="none">
                <a:solidFill>
                  <a:schemeClr val="dk1"/>
                </a:solidFill>
                <a:latin typeface="Calibri"/>
                <a:ea typeface="Calibri"/>
                <a:cs typeface="Calibri"/>
                <a:sym typeface="Calibri"/>
              </a:endParaRPr>
            </a:p>
          </p:txBody>
        </p:sp>
      </p:grpSp>
      <p:sp>
        <p:nvSpPr>
          <p:cNvPr id="438" name="Google Shape;438;p21"/>
          <p:cNvSpPr txBox="1"/>
          <p:nvPr/>
        </p:nvSpPr>
        <p:spPr>
          <a:xfrm>
            <a:off x="0" y="6468027"/>
            <a:ext cx="13448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From Unit 3</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23"/>
          <p:cNvSpPr txBox="1"/>
          <p:nvPr/>
        </p:nvSpPr>
        <p:spPr>
          <a:xfrm>
            <a:off x="350729" y="1974344"/>
            <a:ext cx="4359057" cy="26776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The process by which the transfer resistance or apparent resistivity measurements acquired from the surface are transformed into estimated images of the subsurface  resistivity (or conductivity) </a:t>
            </a:r>
            <a:endParaRPr sz="1800" b="0" i="0" u="none" strike="noStrike" cap="none">
              <a:solidFill>
                <a:schemeClr val="dk1"/>
              </a:solidFill>
              <a:latin typeface="Calibri"/>
              <a:ea typeface="Calibri"/>
              <a:cs typeface="Calibri"/>
              <a:sym typeface="Calibri"/>
            </a:endParaRPr>
          </a:p>
        </p:txBody>
      </p:sp>
      <p:grpSp>
        <p:nvGrpSpPr>
          <p:cNvPr id="445" name="Google Shape;445;p23"/>
          <p:cNvGrpSpPr/>
          <p:nvPr/>
        </p:nvGrpSpPr>
        <p:grpSpPr>
          <a:xfrm>
            <a:off x="5198285" y="282569"/>
            <a:ext cx="6806976" cy="5799292"/>
            <a:chOff x="1950493" y="889379"/>
            <a:chExt cx="8686800" cy="7391400"/>
          </a:xfrm>
        </p:grpSpPr>
        <p:pic>
          <p:nvPicPr>
            <p:cNvPr id="446" name="Google Shape;446;p23"/>
            <p:cNvPicPr preferRelativeResize="0"/>
            <p:nvPr/>
          </p:nvPicPr>
          <p:blipFill rotWithShape="1">
            <a:blip r:embed="rId3">
              <a:alphaModFix/>
            </a:blip>
            <a:srcRect l="17829"/>
            <a:stretch/>
          </p:blipFill>
          <p:spPr>
            <a:xfrm>
              <a:off x="2590219" y="1450915"/>
              <a:ext cx="7513674" cy="1991865"/>
            </a:xfrm>
            <a:prstGeom prst="rect">
              <a:avLst/>
            </a:prstGeom>
            <a:noFill/>
            <a:ln>
              <a:noFill/>
            </a:ln>
          </p:spPr>
        </p:pic>
        <p:pic>
          <p:nvPicPr>
            <p:cNvPr id="447" name="Google Shape;447;p23"/>
            <p:cNvPicPr preferRelativeResize="0"/>
            <p:nvPr/>
          </p:nvPicPr>
          <p:blipFill rotWithShape="1">
            <a:blip r:embed="rId4">
              <a:alphaModFix/>
            </a:blip>
            <a:srcRect/>
            <a:stretch/>
          </p:blipFill>
          <p:spPr>
            <a:xfrm>
              <a:off x="2179093" y="4290671"/>
              <a:ext cx="7943409" cy="3847346"/>
            </a:xfrm>
            <a:prstGeom prst="rect">
              <a:avLst/>
            </a:prstGeom>
            <a:noFill/>
            <a:ln>
              <a:noFill/>
            </a:ln>
          </p:spPr>
        </p:pic>
        <p:sp>
          <p:nvSpPr>
            <p:cNvPr id="448" name="Google Shape;448;p23"/>
            <p:cNvSpPr/>
            <p:nvPr/>
          </p:nvSpPr>
          <p:spPr>
            <a:xfrm>
              <a:off x="1950493" y="889379"/>
              <a:ext cx="8686800" cy="2667000"/>
            </a:xfrm>
            <a:prstGeom prst="roundRect">
              <a:avLst>
                <a:gd name="adj" fmla="val 16667"/>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lt1"/>
                </a:solidFill>
                <a:latin typeface="Calibri"/>
                <a:ea typeface="Calibri"/>
                <a:cs typeface="Calibri"/>
                <a:sym typeface="Calibri"/>
              </a:endParaRPr>
            </a:p>
          </p:txBody>
        </p:sp>
        <p:sp>
          <p:nvSpPr>
            <p:cNvPr id="449" name="Google Shape;449;p23"/>
            <p:cNvSpPr txBox="1"/>
            <p:nvPr/>
          </p:nvSpPr>
          <p:spPr>
            <a:xfrm>
              <a:off x="4813327" y="1107818"/>
              <a:ext cx="1027200" cy="392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400"/>
                <a:buFont typeface="Noto Sans Symbols"/>
                <a:buNone/>
              </a:pPr>
              <a:r>
                <a:rPr lang="en-US" sz="1400" b="0" i="0" u="none" strike="noStrike" cap="none">
                  <a:solidFill>
                    <a:schemeClr val="dk1"/>
                  </a:solidFill>
                  <a:latin typeface="Noto Sans Symbols"/>
                  <a:ea typeface="Noto Sans Symbols"/>
                  <a:cs typeface="Noto Sans Symbols"/>
                  <a:sym typeface="Noto Sans Symbols"/>
                </a:rPr>
                <a:t>ρ</a:t>
              </a:r>
              <a:r>
                <a:rPr lang="en-US" sz="1400" b="0" i="0" u="none" strike="noStrike" cap="none" baseline="-25000">
                  <a:solidFill>
                    <a:schemeClr val="dk1"/>
                  </a:solidFill>
                  <a:latin typeface="Calibri"/>
                  <a:ea typeface="Calibri"/>
                  <a:cs typeface="Calibri"/>
                  <a:sym typeface="Calibri"/>
                </a:rPr>
                <a:t>a</a:t>
              </a:r>
              <a:r>
                <a:rPr lang="en-US" sz="1400" b="0" i="0" u="none" strike="noStrike" cap="none">
                  <a:solidFill>
                    <a:schemeClr val="dk1"/>
                  </a:solidFill>
                  <a:latin typeface="Calibri"/>
                  <a:ea typeface="Calibri"/>
                  <a:cs typeface="Calibri"/>
                  <a:sym typeface="Calibri"/>
                </a:rPr>
                <a:t> (</a:t>
              </a:r>
              <a:r>
                <a:rPr lang="en-US" sz="1400" b="0" i="0" u="none" strike="noStrike" cap="none">
                  <a:solidFill>
                    <a:schemeClr val="dk1"/>
                  </a:solidFill>
                  <a:latin typeface="Noto Sans Symbols"/>
                  <a:ea typeface="Noto Sans Symbols"/>
                  <a:cs typeface="Noto Sans Symbols"/>
                  <a:sym typeface="Noto Sans Symbols"/>
                </a:rPr>
                <a:t>Ω</a:t>
              </a:r>
              <a:r>
                <a:rPr lang="en-US" sz="1400" b="0" i="0" u="none" strike="noStrike" cap="none">
                  <a:solidFill>
                    <a:schemeClr val="dk1"/>
                  </a:solidFill>
                  <a:latin typeface="Cambria"/>
                  <a:ea typeface="Cambria"/>
                  <a:cs typeface="Cambria"/>
                  <a:sym typeface="Cambria"/>
                </a:rPr>
                <a:t>m</a:t>
              </a:r>
              <a:r>
                <a:rPr lang="en-US" sz="1400" b="0" i="0" u="none" strike="noStrike" cap="none">
                  <a:solidFill>
                    <a:schemeClr val="dk1"/>
                  </a:solidFill>
                  <a:latin typeface="Calibri"/>
                  <a:ea typeface="Calibri"/>
                  <a:cs typeface="Calibri"/>
                  <a:sym typeface="Calibri"/>
                </a:rPr>
                <a:t>)</a:t>
              </a:r>
              <a:endParaRPr sz="1800" b="0" i="0" u="none" strike="noStrike" cap="none">
                <a:solidFill>
                  <a:schemeClr val="dk1"/>
                </a:solidFill>
                <a:latin typeface="Calibri"/>
                <a:ea typeface="Calibri"/>
                <a:cs typeface="Calibri"/>
                <a:sym typeface="Calibri"/>
              </a:endParaRPr>
            </a:p>
          </p:txBody>
        </p:sp>
        <p:sp>
          <p:nvSpPr>
            <p:cNvPr id="450" name="Google Shape;450;p23"/>
            <p:cNvSpPr txBox="1"/>
            <p:nvPr/>
          </p:nvSpPr>
          <p:spPr>
            <a:xfrm>
              <a:off x="2283311" y="1722039"/>
              <a:ext cx="618300" cy="392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ambria"/>
                <a:buNone/>
              </a:pPr>
              <a:r>
                <a:rPr lang="en-US" sz="1400" b="0" i="0" u="none" strike="noStrike" cap="none">
                  <a:solidFill>
                    <a:schemeClr val="dk1"/>
                  </a:solidFill>
                  <a:latin typeface="Cambria"/>
                  <a:ea typeface="Cambria"/>
                  <a:cs typeface="Cambria"/>
                  <a:sym typeface="Cambria"/>
                </a:rPr>
                <a:t>n=1</a:t>
              </a:r>
              <a:endParaRPr sz="1800" b="0" i="0" u="none" strike="noStrike" cap="none">
                <a:solidFill>
                  <a:schemeClr val="dk1"/>
                </a:solidFill>
                <a:latin typeface="Calibri"/>
                <a:ea typeface="Calibri"/>
                <a:cs typeface="Calibri"/>
                <a:sym typeface="Calibri"/>
              </a:endParaRPr>
            </a:p>
          </p:txBody>
        </p:sp>
        <p:sp>
          <p:nvSpPr>
            <p:cNvPr id="451" name="Google Shape;451;p23"/>
            <p:cNvSpPr txBox="1"/>
            <p:nvPr/>
          </p:nvSpPr>
          <p:spPr>
            <a:xfrm>
              <a:off x="2282784" y="2037459"/>
              <a:ext cx="618300" cy="392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ambria"/>
                <a:buNone/>
              </a:pPr>
              <a:r>
                <a:rPr lang="en-US" sz="1400" b="0" i="0" u="none" strike="noStrike" cap="none">
                  <a:solidFill>
                    <a:schemeClr val="dk1"/>
                  </a:solidFill>
                  <a:latin typeface="Cambria"/>
                  <a:ea typeface="Cambria"/>
                  <a:cs typeface="Cambria"/>
                  <a:sym typeface="Cambria"/>
                </a:rPr>
                <a:t>n=5</a:t>
              </a:r>
              <a:endParaRPr sz="1800" b="0" i="0" u="none" strike="noStrike" cap="none">
                <a:solidFill>
                  <a:schemeClr val="dk1"/>
                </a:solidFill>
                <a:latin typeface="Calibri"/>
                <a:ea typeface="Calibri"/>
                <a:cs typeface="Calibri"/>
                <a:sym typeface="Calibri"/>
              </a:endParaRPr>
            </a:p>
          </p:txBody>
        </p:sp>
        <p:sp>
          <p:nvSpPr>
            <p:cNvPr id="452" name="Google Shape;452;p23"/>
            <p:cNvSpPr txBox="1"/>
            <p:nvPr/>
          </p:nvSpPr>
          <p:spPr>
            <a:xfrm>
              <a:off x="2153695" y="2397293"/>
              <a:ext cx="744900" cy="392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ambria"/>
                <a:buNone/>
              </a:pPr>
              <a:r>
                <a:rPr lang="en-US" sz="1400" b="0" i="0" u="none" strike="noStrike" cap="none">
                  <a:solidFill>
                    <a:schemeClr val="dk1"/>
                  </a:solidFill>
                  <a:latin typeface="Cambria"/>
                  <a:ea typeface="Cambria"/>
                  <a:cs typeface="Cambria"/>
                  <a:sym typeface="Cambria"/>
                </a:rPr>
                <a:t>n=10</a:t>
              </a:r>
              <a:endParaRPr sz="1800" b="0" i="0" u="none" strike="noStrike" cap="none">
                <a:solidFill>
                  <a:schemeClr val="dk1"/>
                </a:solidFill>
                <a:latin typeface="Calibri"/>
                <a:ea typeface="Calibri"/>
                <a:cs typeface="Calibri"/>
                <a:sym typeface="Calibri"/>
              </a:endParaRPr>
            </a:p>
          </p:txBody>
        </p:sp>
        <p:pic>
          <p:nvPicPr>
            <p:cNvPr id="453" name="Google Shape;453;p23"/>
            <p:cNvPicPr preferRelativeResize="0"/>
            <p:nvPr/>
          </p:nvPicPr>
          <p:blipFill rotWithShape="1">
            <a:blip r:embed="rId5">
              <a:alphaModFix/>
            </a:blip>
            <a:srcRect r="86187" b="67610"/>
            <a:stretch/>
          </p:blipFill>
          <p:spPr>
            <a:xfrm>
              <a:off x="5917973" y="965579"/>
              <a:ext cx="1263073" cy="645160"/>
            </a:xfrm>
            <a:prstGeom prst="rect">
              <a:avLst/>
            </a:prstGeom>
            <a:noFill/>
            <a:ln>
              <a:noFill/>
            </a:ln>
          </p:spPr>
        </p:pic>
        <p:pic>
          <p:nvPicPr>
            <p:cNvPr id="454" name="Google Shape;454;p23"/>
            <p:cNvPicPr preferRelativeResize="0"/>
            <p:nvPr/>
          </p:nvPicPr>
          <p:blipFill rotWithShape="1">
            <a:blip r:embed="rId6">
              <a:alphaModFix/>
            </a:blip>
            <a:srcRect l="-56" t="32645" r="86834" b="37771"/>
            <a:stretch/>
          </p:blipFill>
          <p:spPr>
            <a:xfrm>
              <a:off x="7365773" y="1026539"/>
              <a:ext cx="1209040" cy="589280"/>
            </a:xfrm>
            <a:prstGeom prst="rect">
              <a:avLst/>
            </a:prstGeom>
            <a:noFill/>
            <a:ln>
              <a:noFill/>
            </a:ln>
          </p:spPr>
        </p:pic>
        <p:pic>
          <p:nvPicPr>
            <p:cNvPr id="455" name="Google Shape;455;p23"/>
            <p:cNvPicPr preferRelativeResize="0"/>
            <p:nvPr/>
          </p:nvPicPr>
          <p:blipFill rotWithShape="1">
            <a:blip r:embed="rId5">
              <a:alphaModFix/>
            </a:blip>
            <a:srcRect t="62497" r="87000" b="4348"/>
            <a:stretch/>
          </p:blipFill>
          <p:spPr>
            <a:xfrm>
              <a:off x="8838973" y="1031619"/>
              <a:ext cx="1188720" cy="660400"/>
            </a:xfrm>
            <a:prstGeom prst="rect">
              <a:avLst/>
            </a:prstGeom>
            <a:noFill/>
            <a:ln>
              <a:noFill/>
            </a:ln>
          </p:spPr>
        </p:pic>
        <p:sp>
          <p:nvSpPr>
            <p:cNvPr id="456" name="Google Shape;456;p23"/>
            <p:cNvSpPr txBox="1"/>
            <p:nvPr/>
          </p:nvSpPr>
          <p:spPr>
            <a:xfrm>
              <a:off x="7308056" y="6477379"/>
              <a:ext cx="2555700" cy="392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ambria"/>
                <a:buNone/>
              </a:pPr>
              <a:r>
                <a:rPr lang="en-US" sz="1400" b="0" i="0" u="none" strike="noStrike" cap="none">
                  <a:solidFill>
                    <a:schemeClr val="dk1"/>
                  </a:solidFill>
                  <a:latin typeface="Cambria"/>
                  <a:ea typeface="Cambria"/>
                  <a:cs typeface="Cambria"/>
                  <a:sym typeface="Cambria"/>
                </a:rPr>
                <a:t>log</a:t>
              </a:r>
              <a:r>
                <a:rPr lang="en-US" sz="1400" b="0" i="0" u="none" strike="noStrike" cap="none" baseline="-25000">
                  <a:solidFill>
                    <a:schemeClr val="dk1"/>
                  </a:solidFill>
                  <a:latin typeface="Cambria"/>
                  <a:ea typeface="Cambria"/>
                  <a:cs typeface="Cambria"/>
                  <a:sym typeface="Cambria"/>
                </a:rPr>
                <a:t>10</a:t>
              </a:r>
              <a:r>
                <a:rPr lang="en-US" sz="1400" b="0" i="0" u="none" strike="noStrike" cap="none">
                  <a:solidFill>
                    <a:schemeClr val="dk1"/>
                  </a:solidFill>
                  <a:latin typeface="Cambria"/>
                  <a:ea typeface="Cambria"/>
                  <a:cs typeface="Cambria"/>
                  <a:sym typeface="Cambria"/>
                </a:rPr>
                <a:t> (resistivity in </a:t>
              </a:r>
              <a:r>
                <a:rPr lang="en-US" sz="1400" b="0" i="0" u="none" strike="noStrike" cap="none">
                  <a:solidFill>
                    <a:schemeClr val="dk1"/>
                  </a:solidFill>
                  <a:latin typeface="Noto Sans Symbols"/>
                  <a:ea typeface="Noto Sans Symbols"/>
                  <a:cs typeface="Noto Sans Symbols"/>
                  <a:sym typeface="Noto Sans Symbols"/>
                </a:rPr>
                <a:t>Ω</a:t>
              </a:r>
              <a:r>
                <a:rPr lang="en-US" sz="1400" b="0" i="0" u="none" strike="noStrike" cap="none">
                  <a:solidFill>
                    <a:schemeClr val="dk1"/>
                  </a:solidFill>
                  <a:latin typeface="Cambria"/>
                  <a:ea typeface="Cambria"/>
                  <a:cs typeface="Cambria"/>
                  <a:sym typeface="Cambria"/>
                </a:rPr>
                <a:t>m)</a:t>
              </a:r>
              <a:endParaRPr sz="1800" b="0" i="0" u="none" strike="noStrike" cap="none">
                <a:solidFill>
                  <a:schemeClr val="dk1"/>
                </a:solidFill>
                <a:latin typeface="Calibri"/>
                <a:ea typeface="Calibri"/>
                <a:cs typeface="Calibri"/>
                <a:sym typeface="Calibri"/>
              </a:endParaRPr>
            </a:p>
          </p:txBody>
        </p:sp>
        <p:sp>
          <p:nvSpPr>
            <p:cNvPr id="457" name="Google Shape;457;p23"/>
            <p:cNvSpPr/>
            <p:nvPr/>
          </p:nvSpPr>
          <p:spPr>
            <a:xfrm>
              <a:off x="1950493" y="4699379"/>
              <a:ext cx="8686800" cy="3581400"/>
            </a:xfrm>
            <a:prstGeom prst="roundRect">
              <a:avLst>
                <a:gd name="adj" fmla="val 16667"/>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lt1"/>
                </a:solidFill>
                <a:latin typeface="Calibri"/>
                <a:ea typeface="Calibri"/>
                <a:cs typeface="Calibri"/>
                <a:sym typeface="Calibri"/>
              </a:endParaRPr>
            </a:p>
          </p:txBody>
        </p:sp>
        <p:sp>
          <p:nvSpPr>
            <p:cNvPr id="458" name="Google Shape;458;p23"/>
            <p:cNvSpPr/>
            <p:nvPr/>
          </p:nvSpPr>
          <p:spPr>
            <a:xfrm>
              <a:off x="6522493" y="3556379"/>
              <a:ext cx="3352800" cy="1143000"/>
            </a:xfrm>
            <a:prstGeom prst="downArrow">
              <a:avLst>
                <a:gd name="adj1" fmla="val 66818"/>
                <a:gd name="adj2" fmla="val 54167"/>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lt1"/>
                </a:solidFill>
                <a:latin typeface="Calibri"/>
                <a:ea typeface="Calibri"/>
                <a:cs typeface="Calibri"/>
                <a:sym typeface="Calibri"/>
              </a:endParaRPr>
            </a:p>
          </p:txBody>
        </p:sp>
        <p:sp>
          <p:nvSpPr>
            <p:cNvPr id="459" name="Google Shape;459;p23"/>
            <p:cNvSpPr/>
            <p:nvPr/>
          </p:nvSpPr>
          <p:spPr>
            <a:xfrm rot="10800000">
              <a:off x="2636293" y="3556379"/>
              <a:ext cx="3352800" cy="1143000"/>
            </a:xfrm>
            <a:prstGeom prst="downArrow">
              <a:avLst>
                <a:gd name="adj1" fmla="val 66818"/>
                <a:gd name="adj2" fmla="val 54167"/>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lt1"/>
                </a:solidFill>
                <a:latin typeface="Calibri"/>
                <a:ea typeface="Calibri"/>
                <a:cs typeface="Calibri"/>
                <a:sym typeface="Calibri"/>
              </a:endParaRPr>
            </a:p>
          </p:txBody>
        </p:sp>
        <p:sp>
          <p:nvSpPr>
            <p:cNvPr id="460" name="Google Shape;460;p23"/>
            <p:cNvSpPr/>
            <p:nvPr/>
          </p:nvSpPr>
          <p:spPr>
            <a:xfrm>
              <a:off x="7093996" y="3403979"/>
              <a:ext cx="2209800" cy="381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lt1"/>
                </a:solidFill>
                <a:latin typeface="Calibri"/>
                <a:ea typeface="Calibri"/>
                <a:cs typeface="Calibri"/>
                <a:sym typeface="Calibri"/>
              </a:endParaRPr>
            </a:p>
          </p:txBody>
        </p:sp>
        <p:sp>
          <p:nvSpPr>
            <p:cNvPr id="461" name="Google Shape;461;p23"/>
            <p:cNvSpPr/>
            <p:nvPr/>
          </p:nvSpPr>
          <p:spPr>
            <a:xfrm>
              <a:off x="3207796" y="4546979"/>
              <a:ext cx="2209800" cy="381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lt1"/>
                </a:solidFill>
                <a:latin typeface="Calibri"/>
                <a:ea typeface="Calibri"/>
                <a:cs typeface="Calibri"/>
                <a:sym typeface="Calibri"/>
              </a:endParaRPr>
            </a:p>
          </p:txBody>
        </p:sp>
        <p:sp>
          <p:nvSpPr>
            <p:cNvPr id="462" name="Google Shape;462;p23"/>
            <p:cNvSpPr txBox="1"/>
            <p:nvPr/>
          </p:nvSpPr>
          <p:spPr>
            <a:xfrm>
              <a:off x="3531838" y="3861180"/>
              <a:ext cx="1545000" cy="902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mbria"/>
                <a:buNone/>
              </a:pPr>
              <a:r>
                <a:rPr lang="en-US" sz="2000" b="0" i="0" u="none" strike="noStrike" cap="none">
                  <a:solidFill>
                    <a:schemeClr val="dk1"/>
                  </a:solidFill>
                  <a:latin typeface="Cambria"/>
                  <a:ea typeface="Cambria"/>
                  <a:cs typeface="Cambria"/>
                  <a:sym typeface="Cambria"/>
                </a:rPr>
                <a:t>Forward</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2000"/>
                <a:buFont typeface="Cambria"/>
                <a:buNone/>
              </a:pPr>
              <a:r>
                <a:rPr lang="en-US" sz="2000" b="0" i="0" u="none" strike="noStrike" cap="none">
                  <a:solidFill>
                    <a:schemeClr val="dk1"/>
                  </a:solidFill>
                  <a:latin typeface="Cambria"/>
                  <a:ea typeface="Cambria"/>
                  <a:cs typeface="Cambria"/>
                  <a:sym typeface="Cambria"/>
                </a:rPr>
                <a:t>modeling</a:t>
              </a:r>
              <a:endParaRPr sz="2000" b="0" i="0" u="none" strike="noStrike" cap="none">
                <a:solidFill>
                  <a:schemeClr val="dk1"/>
                </a:solidFill>
                <a:latin typeface="Cambria"/>
                <a:ea typeface="Cambria"/>
                <a:cs typeface="Cambria"/>
                <a:sym typeface="Cambria"/>
              </a:endParaRPr>
            </a:p>
          </p:txBody>
        </p:sp>
        <p:sp>
          <p:nvSpPr>
            <p:cNvPr id="463" name="Google Shape;463;p23"/>
            <p:cNvSpPr txBox="1"/>
            <p:nvPr/>
          </p:nvSpPr>
          <p:spPr>
            <a:xfrm>
              <a:off x="7448419" y="3403979"/>
              <a:ext cx="1545000" cy="902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mbria"/>
                <a:buNone/>
              </a:pPr>
              <a:r>
                <a:rPr lang="en-US" sz="2000" b="0" i="0" u="none" strike="noStrike" cap="none">
                  <a:solidFill>
                    <a:schemeClr val="dk1"/>
                  </a:solidFill>
                  <a:latin typeface="Cambria"/>
                  <a:ea typeface="Cambria"/>
                  <a:cs typeface="Cambria"/>
                  <a:sym typeface="Cambria"/>
                </a:rPr>
                <a:t>Inverse</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2000"/>
                <a:buFont typeface="Cambria"/>
                <a:buNone/>
              </a:pPr>
              <a:r>
                <a:rPr lang="en-US" sz="2000" b="0" i="0" u="none" strike="noStrike" cap="none">
                  <a:solidFill>
                    <a:schemeClr val="dk1"/>
                  </a:solidFill>
                  <a:latin typeface="Cambria"/>
                  <a:ea typeface="Cambria"/>
                  <a:cs typeface="Cambria"/>
                  <a:sym typeface="Cambria"/>
                </a:rPr>
                <a:t>modeling</a:t>
              </a:r>
              <a:endParaRPr sz="2000" b="0" i="0" u="none" strike="noStrike" cap="none">
                <a:solidFill>
                  <a:schemeClr val="dk1"/>
                </a:solidFill>
                <a:latin typeface="Cambria"/>
                <a:ea typeface="Cambria"/>
                <a:cs typeface="Cambria"/>
                <a:sym typeface="Cambria"/>
              </a:endParaRPr>
            </a:p>
          </p:txBody>
        </p:sp>
        <p:sp>
          <p:nvSpPr>
            <p:cNvPr id="464" name="Google Shape;464;p23"/>
            <p:cNvSpPr txBox="1"/>
            <p:nvPr/>
          </p:nvSpPr>
          <p:spPr>
            <a:xfrm>
              <a:off x="2483893" y="1041778"/>
              <a:ext cx="2119500" cy="47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mbria"/>
                <a:buNone/>
              </a:pPr>
              <a:r>
                <a:rPr lang="en-US" sz="1800" b="0" i="0" u="none" strike="noStrike" cap="none">
                  <a:solidFill>
                    <a:schemeClr val="dk1"/>
                  </a:solidFill>
                  <a:latin typeface="Cambria"/>
                  <a:ea typeface="Cambria"/>
                  <a:cs typeface="Cambria"/>
                  <a:sym typeface="Cambria"/>
                </a:rPr>
                <a:t>Pseudo section</a:t>
              </a:r>
              <a:endParaRPr sz="1800" b="0" i="0" u="none" strike="noStrike" cap="none">
                <a:solidFill>
                  <a:schemeClr val="dk1"/>
                </a:solidFill>
                <a:latin typeface="Calibri"/>
                <a:ea typeface="Calibri"/>
                <a:cs typeface="Calibri"/>
                <a:sym typeface="Calibri"/>
              </a:endParaRPr>
            </a:p>
          </p:txBody>
        </p:sp>
        <p:sp>
          <p:nvSpPr>
            <p:cNvPr id="465" name="Google Shape;465;p23"/>
            <p:cNvSpPr txBox="1"/>
            <p:nvPr/>
          </p:nvSpPr>
          <p:spPr>
            <a:xfrm>
              <a:off x="3093493" y="5156579"/>
              <a:ext cx="3117000" cy="47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mbria"/>
                <a:buNone/>
              </a:pPr>
              <a:r>
                <a:rPr lang="en-US" sz="1800" b="0" i="0" u="none" strike="noStrike" cap="none">
                  <a:solidFill>
                    <a:schemeClr val="dk1"/>
                  </a:solidFill>
                  <a:latin typeface="Cambria"/>
                  <a:ea typeface="Cambria"/>
                  <a:cs typeface="Cambria"/>
                  <a:sym typeface="Cambria"/>
                </a:rPr>
                <a:t>Resistivity distribution</a:t>
              </a:r>
              <a:endParaRPr sz="1800" b="0" i="0" u="none" strike="noStrike" cap="none">
                <a:solidFill>
                  <a:schemeClr val="dk1"/>
                </a:solidFill>
                <a:latin typeface="Calibri"/>
                <a:ea typeface="Calibri"/>
                <a:cs typeface="Calibri"/>
                <a:sym typeface="Calibri"/>
              </a:endParaRPr>
            </a:p>
          </p:txBody>
        </p:sp>
      </p:grpSp>
      <p:sp>
        <p:nvSpPr>
          <p:cNvPr id="466" name="Google Shape;466;p23"/>
          <p:cNvSpPr txBox="1"/>
          <p:nvPr/>
        </p:nvSpPr>
        <p:spPr>
          <a:xfrm>
            <a:off x="6962820" y="6284796"/>
            <a:ext cx="508741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Source: Binley and Slater, 2020, </a:t>
            </a:r>
            <a:r>
              <a:rPr lang="en-US" sz="1200" b="0" i="1" u="none" strike="noStrike" cap="none">
                <a:solidFill>
                  <a:schemeClr val="dk1"/>
                </a:solidFill>
                <a:latin typeface="Calibri"/>
                <a:ea typeface="Calibri"/>
                <a:cs typeface="Calibri"/>
                <a:sym typeface="Calibri"/>
              </a:rPr>
              <a:t>Resistivity and induced polarization: theory and applications to the near-surface Earth,</a:t>
            </a:r>
            <a:r>
              <a:rPr lang="en-US" sz="1200" b="0" i="0" u="none" strike="noStrike" cap="none">
                <a:solidFill>
                  <a:schemeClr val="dk1"/>
                </a:solidFill>
                <a:latin typeface="Calibri"/>
                <a:ea typeface="Calibri"/>
                <a:cs typeface="Calibri"/>
                <a:sym typeface="Calibri"/>
              </a:rPr>
              <a:t> In Press</a:t>
            </a:r>
            <a:r>
              <a:rPr lang="en-US" sz="1200" b="0" i="1"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467" name="Google Shape;467;p23"/>
          <p:cNvSpPr txBox="1"/>
          <p:nvPr/>
        </p:nvSpPr>
        <p:spPr>
          <a:xfrm>
            <a:off x="2010864" y="6309553"/>
            <a:ext cx="572352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From Unit 4: The Magic of Geophysical Inversion</a:t>
            </a:r>
            <a:endParaRPr sz="1800" b="0" i="0" u="none" strike="noStrike" cap="none">
              <a:solidFill>
                <a:schemeClr val="dk1"/>
              </a:solidFill>
              <a:latin typeface="Calibri"/>
              <a:ea typeface="Calibri"/>
              <a:cs typeface="Calibri"/>
              <a:sym typeface="Calibri"/>
            </a:endParaRPr>
          </a:p>
        </p:txBody>
      </p:sp>
      <p:sp>
        <p:nvSpPr>
          <p:cNvPr id="468" name="Google Shape;468;p23"/>
          <p:cNvSpPr txBox="1">
            <a:spLocks noGrp="1"/>
          </p:cNvSpPr>
          <p:nvPr>
            <p:ph type="title" idx="4294967295"/>
          </p:nvPr>
        </p:nvSpPr>
        <p:spPr>
          <a:xfrm>
            <a:off x="224325" y="247300"/>
            <a:ext cx="4588200" cy="7524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111111"/>
              <a:buNone/>
            </a:pPr>
            <a:r>
              <a:rPr lang="en-US"/>
              <a:t>What is inverse </a:t>
            </a:r>
            <a:endParaRPr/>
          </a:p>
          <a:p>
            <a:pPr marL="0" lvl="0" indent="0" algn="l" rtl="0">
              <a:lnSpc>
                <a:spcPct val="90000"/>
              </a:lnSpc>
              <a:spcBef>
                <a:spcPts val="0"/>
              </a:spcBef>
              <a:spcAft>
                <a:spcPts val="0"/>
              </a:spcAft>
              <a:buSzPct val="111111"/>
              <a:buNone/>
            </a:pPr>
            <a:r>
              <a:rPr lang="en-US"/>
              <a:t>modeling?</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4">
          <a:extLst>
            <a:ext uri="{FF2B5EF4-FFF2-40B4-BE49-F238E27FC236}">
              <a16:creationId xmlns:a16="http://schemas.microsoft.com/office/drawing/2014/main" id="{3009B6C1-1A02-1601-9165-988F6DF96033}"/>
            </a:ext>
          </a:extLst>
        </p:cNvPr>
        <p:cNvGrpSpPr/>
        <p:nvPr/>
      </p:nvGrpSpPr>
      <p:grpSpPr>
        <a:xfrm>
          <a:off x="0" y="0"/>
          <a:ext cx="0" cy="0"/>
          <a:chOff x="0" y="0"/>
          <a:chExt cx="0" cy="0"/>
        </a:xfrm>
      </p:grpSpPr>
      <p:sp>
        <p:nvSpPr>
          <p:cNvPr id="375" name="Google Shape;375;p17">
            <a:extLst>
              <a:ext uri="{FF2B5EF4-FFF2-40B4-BE49-F238E27FC236}">
                <a16:creationId xmlns:a16="http://schemas.microsoft.com/office/drawing/2014/main" id="{E7C7A858-1A82-AC9E-11F9-9EB27C3D09BA}"/>
              </a:ext>
            </a:extLst>
          </p:cNvPr>
          <p:cNvSpPr txBox="1">
            <a:spLocks noGrp="1"/>
          </p:cNvSpPr>
          <p:nvPr>
            <p:ph type="title"/>
          </p:nvPr>
        </p:nvSpPr>
        <p:spPr>
          <a:xfrm>
            <a:off x="185056" y="222790"/>
            <a:ext cx="11931412" cy="599534"/>
          </a:xfrm>
          <a:prstGeom prst="rect">
            <a:avLst/>
          </a:prstGeom>
          <a:noFill/>
          <a:ln>
            <a:noFill/>
          </a:ln>
        </p:spPr>
        <p:txBody>
          <a:bodyPr spcFirstLastPara="1" wrap="square" lIns="91425" tIns="45700" rIns="91425" bIns="45700" anchor="ctr" anchorCtr="0">
            <a:normAutofit/>
          </a:bodyPr>
          <a:lstStyle/>
          <a:p>
            <a:pPr lvl="0" algn="ctr">
              <a:buSzPts val="4400"/>
            </a:pPr>
            <a:r>
              <a:rPr lang="en-US" dirty="0"/>
              <a:t>Inversion in Electrical Resistivity Imaging (ERI)</a:t>
            </a:r>
            <a:endParaRPr dirty="0"/>
          </a:p>
        </p:txBody>
      </p:sp>
      <p:sp>
        <p:nvSpPr>
          <p:cNvPr id="377" name="Google Shape;377;p17">
            <a:extLst>
              <a:ext uri="{FF2B5EF4-FFF2-40B4-BE49-F238E27FC236}">
                <a16:creationId xmlns:a16="http://schemas.microsoft.com/office/drawing/2014/main" id="{4CB7058D-DD85-120F-FECC-0C151B345B8D}"/>
              </a:ext>
            </a:extLst>
          </p:cNvPr>
          <p:cNvSpPr txBox="1"/>
          <p:nvPr/>
        </p:nvSpPr>
        <p:spPr>
          <a:xfrm>
            <a:off x="7140455" y="6304583"/>
            <a:ext cx="562481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Source: Binley and Slater, 2020, </a:t>
            </a:r>
            <a:r>
              <a:rPr lang="en-US" sz="1200" b="0" i="1" u="none" strike="noStrike" cap="none">
                <a:solidFill>
                  <a:schemeClr val="dk1"/>
                </a:solidFill>
                <a:latin typeface="Calibri"/>
                <a:ea typeface="Calibri"/>
                <a:cs typeface="Calibri"/>
                <a:sym typeface="Calibri"/>
              </a:rPr>
              <a:t>Resistivity and induced polarization: theory and</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1" u="none" strike="noStrike" cap="none">
                <a:solidFill>
                  <a:schemeClr val="dk1"/>
                </a:solidFill>
                <a:latin typeface="Calibri"/>
                <a:ea typeface="Calibri"/>
                <a:cs typeface="Calibri"/>
                <a:sym typeface="Calibri"/>
              </a:rPr>
              <a:t>applications to the near-surface Earth,</a:t>
            </a:r>
            <a:r>
              <a:rPr lang="en-US" sz="1200" b="0" i="0" u="none" strike="noStrike" cap="none">
                <a:solidFill>
                  <a:schemeClr val="dk1"/>
                </a:solidFill>
                <a:latin typeface="Calibri"/>
                <a:ea typeface="Calibri"/>
                <a:cs typeface="Calibri"/>
                <a:sym typeface="Calibri"/>
              </a:rPr>
              <a:t> In Press</a:t>
            </a:r>
            <a:r>
              <a:rPr lang="en-US" sz="1200" b="0" i="1"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384" name="Google Shape;384;p17">
            <a:extLst>
              <a:ext uri="{FF2B5EF4-FFF2-40B4-BE49-F238E27FC236}">
                <a16:creationId xmlns:a16="http://schemas.microsoft.com/office/drawing/2014/main" id="{56F6B060-0E53-161F-135F-72892E51E416}"/>
              </a:ext>
            </a:extLst>
          </p:cNvPr>
          <p:cNvSpPr txBox="1"/>
          <p:nvPr/>
        </p:nvSpPr>
        <p:spPr>
          <a:xfrm>
            <a:off x="75532" y="5794887"/>
            <a:ext cx="13448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From Unit 3</a:t>
            </a:r>
            <a:endParaRPr sz="1400" b="0" i="0" u="none" strike="noStrike" cap="none">
              <a:solidFill>
                <a:srgbClr val="000000"/>
              </a:solidFill>
              <a:latin typeface="Arial"/>
              <a:ea typeface="Arial"/>
              <a:cs typeface="Arial"/>
              <a:sym typeface="Arial"/>
            </a:endParaRPr>
          </a:p>
        </p:txBody>
      </p:sp>
      <p:sp>
        <p:nvSpPr>
          <p:cNvPr id="385" name="Google Shape;385;p17">
            <a:extLst>
              <a:ext uri="{FF2B5EF4-FFF2-40B4-BE49-F238E27FC236}">
                <a16:creationId xmlns:a16="http://schemas.microsoft.com/office/drawing/2014/main" id="{2B4A5EF4-D2DF-070D-DC95-238EF231EE63}"/>
              </a:ext>
            </a:extLst>
          </p:cNvPr>
          <p:cNvSpPr txBox="1"/>
          <p:nvPr/>
        </p:nvSpPr>
        <p:spPr>
          <a:xfrm>
            <a:off x="9219469" y="2793640"/>
            <a:ext cx="101021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Calibri"/>
              <a:buNone/>
            </a:pPr>
            <a:r>
              <a:rPr lang="en-US" sz="1400" b="0" i="0" u="none" strike="noStrike" cap="none">
                <a:solidFill>
                  <a:schemeClr val="lt1"/>
                </a:solidFill>
                <a:latin typeface="Calibri"/>
                <a:ea typeface="Calibri"/>
                <a:cs typeface="Calibri"/>
                <a:sym typeface="Calibri"/>
              </a:rPr>
              <a:t>electrodes</a:t>
            </a:r>
            <a:endParaRPr sz="1800" b="0" i="0" u="none" strike="noStrike" cap="none">
              <a:solidFill>
                <a:schemeClr val="dk1"/>
              </a:solidFill>
              <a:latin typeface="Calibri"/>
              <a:ea typeface="Calibri"/>
              <a:cs typeface="Calibri"/>
              <a:sym typeface="Calibri"/>
            </a:endParaRPr>
          </a:p>
        </p:txBody>
      </p:sp>
      <p:sp>
        <p:nvSpPr>
          <p:cNvPr id="386" name="Google Shape;386;p17">
            <a:extLst>
              <a:ext uri="{FF2B5EF4-FFF2-40B4-BE49-F238E27FC236}">
                <a16:creationId xmlns:a16="http://schemas.microsoft.com/office/drawing/2014/main" id="{4EE599D9-3B1A-722B-545A-239DD2AF7A8C}"/>
              </a:ext>
            </a:extLst>
          </p:cNvPr>
          <p:cNvSpPr/>
          <p:nvPr/>
        </p:nvSpPr>
        <p:spPr>
          <a:xfrm flipH="1">
            <a:off x="10946962" y="3115112"/>
            <a:ext cx="400833" cy="388307"/>
          </a:xfrm>
          <a:prstGeom prst="ellipse">
            <a:avLst/>
          </a:prstGeom>
          <a:no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87" name="Google Shape;387;p17">
            <a:extLst>
              <a:ext uri="{FF2B5EF4-FFF2-40B4-BE49-F238E27FC236}">
                <a16:creationId xmlns:a16="http://schemas.microsoft.com/office/drawing/2014/main" id="{1245F71B-C53A-3AA7-77F0-6379BF766E24}"/>
              </a:ext>
            </a:extLst>
          </p:cNvPr>
          <p:cNvSpPr/>
          <p:nvPr/>
        </p:nvSpPr>
        <p:spPr>
          <a:xfrm flipH="1">
            <a:off x="10689767" y="2818282"/>
            <a:ext cx="317735" cy="307809"/>
          </a:xfrm>
          <a:prstGeom prst="ellipse">
            <a:avLst/>
          </a:prstGeom>
          <a:no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88" name="Google Shape;388;p17">
            <a:extLst>
              <a:ext uri="{FF2B5EF4-FFF2-40B4-BE49-F238E27FC236}">
                <a16:creationId xmlns:a16="http://schemas.microsoft.com/office/drawing/2014/main" id="{F0070A39-4010-AC78-DA65-383DFC6EE1BD}"/>
              </a:ext>
            </a:extLst>
          </p:cNvPr>
          <p:cNvSpPr/>
          <p:nvPr/>
        </p:nvSpPr>
        <p:spPr>
          <a:xfrm flipH="1">
            <a:off x="10493980" y="2444590"/>
            <a:ext cx="285963" cy="277028"/>
          </a:xfrm>
          <a:prstGeom prst="ellipse">
            <a:avLst/>
          </a:prstGeom>
          <a:no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cxnSp>
        <p:nvCxnSpPr>
          <p:cNvPr id="389" name="Google Shape;389;p17">
            <a:extLst>
              <a:ext uri="{FF2B5EF4-FFF2-40B4-BE49-F238E27FC236}">
                <a16:creationId xmlns:a16="http://schemas.microsoft.com/office/drawing/2014/main" id="{6A60BBBE-4341-8633-109C-FDD1B9579C3F}"/>
              </a:ext>
            </a:extLst>
          </p:cNvPr>
          <p:cNvCxnSpPr>
            <a:endCxn id="388" idx="6"/>
          </p:cNvCxnSpPr>
          <p:nvPr/>
        </p:nvCxnSpPr>
        <p:spPr>
          <a:xfrm rot="10800000" flipH="1">
            <a:off x="10126480" y="2583104"/>
            <a:ext cx="367500" cy="362700"/>
          </a:xfrm>
          <a:prstGeom prst="straightConnector1">
            <a:avLst/>
          </a:prstGeom>
          <a:noFill/>
          <a:ln w="25400" cap="flat" cmpd="sng">
            <a:solidFill>
              <a:schemeClr val="lt1"/>
            </a:solidFill>
            <a:prstDash val="solid"/>
            <a:miter lim="800000"/>
            <a:headEnd type="none" w="sm" len="sm"/>
            <a:tailEnd type="triangle" w="med" len="med"/>
          </a:ln>
        </p:spPr>
      </p:cxnSp>
      <p:cxnSp>
        <p:nvCxnSpPr>
          <p:cNvPr id="390" name="Google Shape;390;p17">
            <a:extLst>
              <a:ext uri="{FF2B5EF4-FFF2-40B4-BE49-F238E27FC236}">
                <a16:creationId xmlns:a16="http://schemas.microsoft.com/office/drawing/2014/main" id="{6F45D982-A813-2768-873F-1A9923BDBA7C}"/>
              </a:ext>
            </a:extLst>
          </p:cNvPr>
          <p:cNvCxnSpPr/>
          <p:nvPr/>
        </p:nvCxnSpPr>
        <p:spPr>
          <a:xfrm>
            <a:off x="10126604" y="2972186"/>
            <a:ext cx="563163" cy="7504"/>
          </a:xfrm>
          <a:prstGeom prst="straightConnector1">
            <a:avLst/>
          </a:prstGeom>
          <a:noFill/>
          <a:ln w="25400" cap="flat" cmpd="sng">
            <a:solidFill>
              <a:schemeClr val="lt1"/>
            </a:solidFill>
            <a:prstDash val="solid"/>
            <a:miter lim="800000"/>
            <a:headEnd type="none" w="sm" len="sm"/>
            <a:tailEnd type="triangle" w="med" len="med"/>
          </a:ln>
        </p:spPr>
      </p:cxnSp>
      <p:cxnSp>
        <p:nvCxnSpPr>
          <p:cNvPr id="391" name="Google Shape;391;p17">
            <a:extLst>
              <a:ext uri="{FF2B5EF4-FFF2-40B4-BE49-F238E27FC236}">
                <a16:creationId xmlns:a16="http://schemas.microsoft.com/office/drawing/2014/main" id="{5D7596AE-E5B7-52E7-B0F4-5EE5B6E72172}"/>
              </a:ext>
            </a:extLst>
          </p:cNvPr>
          <p:cNvCxnSpPr>
            <a:endCxn id="386" idx="6"/>
          </p:cNvCxnSpPr>
          <p:nvPr/>
        </p:nvCxnSpPr>
        <p:spPr>
          <a:xfrm>
            <a:off x="10126462" y="3017966"/>
            <a:ext cx="820500" cy="291300"/>
          </a:xfrm>
          <a:prstGeom prst="straightConnector1">
            <a:avLst/>
          </a:prstGeom>
          <a:noFill/>
          <a:ln w="25400" cap="flat" cmpd="sng">
            <a:solidFill>
              <a:schemeClr val="lt1"/>
            </a:solidFill>
            <a:prstDash val="solid"/>
            <a:miter lim="800000"/>
            <a:headEnd type="none" w="sm" len="sm"/>
            <a:tailEnd type="triangle" w="med" len="med"/>
          </a:ln>
        </p:spPr>
      </p:cxnSp>
      <p:sp>
        <p:nvSpPr>
          <p:cNvPr id="3" name="Text Placeholder 2">
            <a:extLst>
              <a:ext uri="{FF2B5EF4-FFF2-40B4-BE49-F238E27FC236}">
                <a16:creationId xmlns:a16="http://schemas.microsoft.com/office/drawing/2014/main" id="{AED9C6E1-1100-5BC0-5482-919374E58138}"/>
              </a:ext>
            </a:extLst>
          </p:cNvPr>
          <p:cNvSpPr>
            <a:spLocks noGrp="1"/>
          </p:cNvSpPr>
          <p:nvPr>
            <p:ph type="body" idx="1"/>
          </p:nvPr>
        </p:nvSpPr>
        <p:spPr>
          <a:xfrm>
            <a:off x="185056" y="715173"/>
            <a:ext cx="11931412" cy="5449046"/>
          </a:xfrm>
        </p:spPr>
        <p:txBody>
          <a:bodyPr>
            <a:normAutofit lnSpcReduction="10000"/>
          </a:bodyPr>
          <a:lstStyle/>
          <a:p>
            <a:pPr marL="114300" indent="0">
              <a:buNone/>
            </a:pPr>
            <a:r>
              <a:rPr lang="en-US" dirty="0"/>
              <a:t>What is Inversion?</a:t>
            </a:r>
          </a:p>
          <a:p>
            <a:pPr>
              <a:buFont typeface="Arial" panose="020B0604020202020204" pitchFamily="34" charset="0"/>
              <a:buChar char="•"/>
            </a:pPr>
            <a:r>
              <a:rPr lang="en-US" dirty="0"/>
              <a:t>Converts apparent resistivity measurements into a subsurface resistivity model</a:t>
            </a:r>
          </a:p>
          <a:p>
            <a:r>
              <a:rPr lang="en-US" dirty="0"/>
              <a:t>Uses an iterative optimization process</a:t>
            </a:r>
          </a:p>
          <a:p>
            <a:r>
              <a:rPr lang="en-US" dirty="0"/>
              <a:t>Seeks the model that best explains the observed data</a:t>
            </a:r>
          </a:p>
          <a:p>
            <a:pPr marL="114300" indent="0">
              <a:buNone/>
            </a:pPr>
            <a:r>
              <a:rPr lang="en-US" dirty="0"/>
              <a:t>Inversion Workflow</a:t>
            </a:r>
          </a:p>
          <a:p>
            <a:r>
              <a:rPr lang="en-US" dirty="0"/>
              <a:t>1. Collect apparent resistivity data</a:t>
            </a:r>
          </a:p>
          <a:p>
            <a:r>
              <a:rPr lang="en-US" dirty="0"/>
              <a:t>2. Build an initial earth model</a:t>
            </a:r>
          </a:p>
          <a:p>
            <a:r>
              <a:rPr lang="en-US" dirty="0"/>
              <a:t>3. Calculate synthetic responses (forward model)</a:t>
            </a:r>
          </a:p>
          <a:p>
            <a:r>
              <a:rPr lang="en-US" dirty="0"/>
              <a:t>4. Compare observed vs. calculated data</a:t>
            </a:r>
          </a:p>
          <a:p>
            <a:r>
              <a:rPr lang="en-US" dirty="0"/>
              <a:t>5. Update model and repeat until misfit is minimized</a:t>
            </a:r>
          </a:p>
          <a:p>
            <a:pPr marL="114300" indent="0">
              <a:buNone/>
            </a:pPr>
            <a:endParaRPr lang="en-US" dirty="0"/>
          </a:p>
          <a:p>
            <a:endParaRPr lang="en-US" dirty="0"/>
          </a:p>
          <a:p>
            <a:pPr marL="114300" indent="0">
              <a:buNone/>
            </a:pPr>
            <a:endParaRPr lang="en-US" dirty="0"/>
          </a:p>
          <a:p>
            <a:pPr marL="114300" indent="0">
              <a:buNone/>
            </a:pPr>
            <a:endParaRPr lang="en-US" dirty="0"/>
          </a:p>
          <a:p>
            <a:endParaRPr lang="en-US" dirty="0"/>
          </a:p>
        </p:txBody>
      </p:sp>
    </p:spTree>
    <p:extLst>
      <p:ext uri="{BB962C8B-B14F-4D97-AF65-F5344CB8AC3E}">
        <p14:creationId xmlns:p14="http://schemas.microsoft.com/office/powerpoint/2010/main" val="16023836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4">
          <a:extLst>
            <a:ext uri="{FF2B5EF4-FFF2-40B4-BE49-F238E27FC236}">
              <a16:creationId xmlns:a16="http://schemas.microsoft.com/office/drawing/2014/main" id="{9867EA7E-7A3D-5E32-33B1-15E033D17F27}"/>
            </a:ext>
          </a:extLst>
        </p:cNvPr>
        <p:cNvGrpSpPr/>
        <p:nvPr/>
      </p:nvGrpSpPr>
      <p:grpSpPr>
        <a:xfrm>
          <a:off x="0" y="0"/>
          <a:ext cx="0" cy="0"/>
          <a:chOff x="0" y="0"/>
          <a:chExt cx="0" cy="0"/>
        </a:xfrm>
      </p:grpSpPr>
      <p:sp>
        <p:nvSpPr>
          <p:cNvPr id="375" name="Google Shape;375;p17">
            <a:extLst>
              <a:ext uri="{FF2B5EF4-FFF2-40B4-BE49-F238E27FC236}">
                <a16:creationId xmlns:a16="http://schemas.microsoft.com/office/drawing/2014/main" id="{16F40759-80D6-1625-94ED-9D56817821FC}"/>
              </a:ext>
            </a:extLst>
          </p:cNvPr>
          <p:cNvSpPr txBox="1">
            <a:spLocks noGrp="1"/>
          </p:cNvSpPr>
          <p:nvPr>
            <p:ph type="title"/>
          </p:nvPr>
        </p:nvSpPr>
        <p:spPr>
          <a:xfrm>
            <a:off x="185056" y="222790"/>
            <a:ext cx="11931412" cy="599534"/>
          </a:xfrm>
          <a:prstGeom prst="rect">
            <a:avLst/>
          </a:prstGeom>
          <a:noFill/>
          <a:ln>
            <a:noFill/>
          </a:ln>
        </p:spPr>
        <p:txBody>
          <a:bodyPr spcFirstLastPara="1" wrap="square" lIns="91425" tIns="45700" rIns="91425" bIns="45700" anchor="ctr" anchorCtr="0">
            <a:normAutofit/>
          </a:bodyPr>
          <a:lstStyle/>
          <a:p>
            <a:pPr lvl="0" algn="ctr">
              <a:buSzPts val="4400"/>
            </a:pPr>
            <a:r>
              <a:rPr lang="en-US" dirty="0"/>
              <a:t>Inversion in Electrical Resistivity Imaging (ERI)</a:t>
            </a:r>
            <a:endParaRPr dirty="0"/>
          </a:p>
        </p:txBody>
      </p:sp>
      <p:sp>
        <p:nvSpPr>
          <p:cNvPr id="377" name="Google Shape;377;p17">
            <a:extLst>
              <a:ext uri="{FF2B5EF4-FFF2-40B4-BE49-F238E27FC236}">
                <a16:creationId xmlns:a16="http://schemas.microsoft.com/office/drawing/2014/main" id="{097CAF3A-CE95-4153-A9A3-00B6DB5A4946}"/>
              </a:ext>
            </a:extLst>
          </p:cNvPr>
          <p:cNvSpPr txBox="1"/>
          <p:nvPr/>
        </p:nvSpPr>
        <p:spPr>
          <a:xfrm>
            <a:off x="7140455" y="6304583"/>
            <a:ext cx="562481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Source: Binley and Slater, 2020, </a:t>
            </a:r>
            <a:r>
              <a:rPr lang="en-US" sz="1200" b="0" i="1" u="none" strike="noStrike" cap="none">
                <a:solidFill>
                  <a:schemeClr val="dk1"/>
                </a:solidFill>
                <a:latin typeface="Calibri"/>
                <a:ea typeface="Calibri"/>
                <a:cs typeface="Calibri"/>
                <a:sym typeface="Calibri"/>
              </a:rPr>
              <a:t>Resistivity and induced polarization: theory and</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1" u="none" strike="noStrike" cap="none">
                <a:solidFill>
                  <a:schemeClr val="dk1"/>
                </a:solidFill>
                <a:latin typeface="Calibri"/>
                <a:ea typeface="Calibri"/>
                <a:cs typeface="Calibri"/>
                <a:sym typeface="Calibri"/>
              </a:rPr>
              <a:t>applications to the near-surface Earth,</a:t>
            </a:r>
            <a:r>
              <a:rPr lang="en-US" sz="1200" b="0" i="0" u="none" strike="noStrike" cap="none">
                <a:solidFill>
                  <a:schemeClr val="dk1"/>
                </a:solidFill>
                <a:latin typeface="Calibri"/>
                <a:ea typeface="Calibri"/>
                <a:cs typeface="Calibri"/>
                <a:sym typeface="Calibri"/>
              </a:rPr>
              <a:t> In Press</a:t>
            </a:r>
            <a:r>
              <a:rPr lang="en-US" sz="1200" b="0" i="1"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384" name="Google Shape;384;p17">
            <a:extLst>
              <a:ext uri="{FF2B5EF4-FFF2-40B4-BE49-F238E27FC236}">
                <a16:creationId xmlns:a16="http://schemas.microsoft.com/office/drawing/2014/main" id="{35F23E0B-F425-FBE4-CF9E-7D91442C9476}"/>
              </a:ext>
            </a:extLst>
          </p:cNvPr>
          <p:cNvSpPr txBox="1"/>
          <p:nvPr/>
        </p:nvSpPr>
        <p:spPr>
          <a:xfrm>
            <a:off x="75532" y="5794887"/>
            <a:ext cx="13448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From Unit 3</a:t>
            </a:r>
            <a:endParaRPr sz="1400" b="0" i="0" u="none" strike="noStrike" cap="none">
              <a:solidFill>
                <a:srgbClr val="000000"/>
              </a:solidFill>
              <a:latin typeface="Arial"/>
              <a:ea typeface="Arial"/>
              <a:cs typeface="Arial"/>
              <a:sym typeface="Arial"/>
            </a:endParaRPr>
          </a:p>
        </p:txBody>
      </p:sp>
      <p:sp>
        <p:nvSpPr>
          <p:cNvPr id="385" name="Google Shape;385;p17">
            <a:extLst>
              <a:ext uri="{FF2B5EF4-FFF2-40B4-BE49-F238E27FC236}">
                <a16:creationId xmlns:a16="http://schemas.microsoft.com/office/drawing/2014/main" id="{87F0561D-D423-40D2-E391-3CFF53D7321A}"/>
              </a:ext>
            </a:extLst>
          </p:cNvPr>
          <p:cNvSpPr txBox="1"/>
          <p:nvPr/>
        </p:nvSpPr>
        <p:spPr>
          <a:xfrm>
            <a:off x="9219469" y="2793640"/>
            <a:ext cx="101021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Calibri"/>
              <a:buNone/>
            </a:pPr>
            <a:r>
              <a:rPr lang="en-US" sz="1400" b="0" i="0" u="none" strike="noStrike" cap="none">
                <a:solidFill>
                  <a:schemeClr val="lt1"/>
                </a:solidFill>
                <a:latin typeface="Calibri"/>
                <a:ea typeface="Calibri"/>
                <a:cs typeface="Calibri"/>
                <a:sym typeface="Calibri"/>
              </a:rPr>
              <a:t>electrodes</a:t>
            </a:r>
            <a:endParaRPr sz="1800" b="0" i="0" u="none" strike="noStrike" cap="none">
              <a:solidFill>
                <a:schemeClr val="dk1"/>
              </a:solidFill>
              <a:latin typeface="Calibri"/>
              <a:ea typeface="Calibri"/>
              <a:cs typeface="Calibri"/>
              <a:sym typeface="Calibri"/>
            </a:endParaRPr>
          </a:p>
        </p:txBody>
      </p:sp>
      <p:sp>
        <p:nvSpPr>
          <p:cNvPr id="386" name="Google Shape;386;p17">
            <a:extLst>
              <a:ext uri="{FF2B5EF4-FFF2-40B4-BE49-F238E27FC236}">
                <a16:creationId xmlns:a16="http://schemas.microsoft.com/office/drawing/2014/main" id="{AE920ED0-2702-3E9A-6819-2B352ABCEBB3}"/>
              </a:ext>
            </a:extLst>
          </p:cNvPr>
          <p:cNvSpPr/>
          <p:nvPr/>
        </p:nvSpPr>
        <p:spPr>
          <a:xfrm flipH="1">
            <a:off x="10946962" y="3115112"/>
            <a:ext cx="400833" cy="388307"/>
          </a:xfrm>
          <a:prstGeom prst="ellipse">
            <a:avLst/>
          </a:prstGeom>
          <a:no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87" name="Google Shape;387;p17">
            <a:extLst>
              <a:ext uri="{FF2B5EF4-FFF2-40B4-BE49-F238E27FC236}">
                <a16:creationId xmlns:a16="http://schemas.microsoft.com/office/drawing/2014/main" id="{ECD6540E-B085-57FE-CEB5-E215DB8A42F2}"/>
              </a:ext>
            </a:extLst>
          </p:cNvPr>
          <p:cNvSpPr/>
          <p:nvPr/>
        </p:nvSpPr>
        <p:spPr>
          <a:xfrm flipH="1">
            <a:off x="10689767" y="2818282"/>
            <a:ext cx="317735" cy="307809"/>
          </a:xfrm>
          <a:prstGeom prst="ellipse">
            <a:avLst/>
          </a:prstGeom>
          <a:no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88" name="Google Shape;388;p17">
            <a:extLst>
              <a:ext uri="{FF2B5EF4-FFF2-40B4-BE49-F238E27FC236}">
                <a16:creationId xmlns:a16="http://schemas.microsoft.com/office/drawing/2014/main" id="{4963E56B-2218-BE3F-8D11-2D13DF939726}"/>
              </a:ext>
            </a:extLst>
          </p:cNvPr>
          <p:cNvSpPr/>
          <p:nvPr/>
        </p:nvSpPr>
        <p:spPr>
          <a:xfrm flipH="1">
            <a:off x="10493980" y="2444590"/>
            <a:ext cx="285963" cy="277028"/>
          </a:xfrm>
          <a:prstGeom prst="ellipse">
            <a:avLst/>
          </a:prstGeom>
          <a:no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cxnSp>
        <p:nvCxnSpPr>
          <p:cNvPr id="389" name="Google Shape;389;p17">
            <a:extLst>
              <a:ext uri="{FF2B5EF4-FFF2-40B4-BE49-F238E27FC236}">
                <a16:creationId xmlns:a16="http://schemas.microsoft.com/office/drawing/2014/main" id="{51F424B0-B3FE-653D-969D-E61EFCEDFF63}"/>
              </a:ext>
            </a:extLst>
          </p:cNvPr>
          <p:cNvCxnSpPr>
            <a:endCxn id="388" idx="6"/>
          </p:cNvCxnSpPr>
          <p:nvPr/>
        </p:nvCxnSpPr>
        <p:spPr>
          <a:xfrm rot="10800000" flipH="1">
            <a:off x="10126480" y="2583104"/>
            <a:ext cx="367500" cy="362700"/>
          </a:xfrm>
          <a:prstGeom prst="straightConnector1">
            <a:avLst/>
          </a:prstGeom>
          <a:noFill/>
          <a:ln w="25400" cap="flat" cmpd="sng">
            <a:solidFill>
              <a:schemeClr val="lt1"/>
            </a:solidFill>
            <a:prstDash val="solid"/>
            <a:miter lim="800000"/>
            <a:headEnd type="none" w="sm" len="sm"/>
            <a:tailEnd type="triangle" w="med" len="med"/>
          </a:ln>
        </p:spPr>
      </p:cxnSp>
      <p:cxnSp>
        <p:nvCxnSpPr>
          <p:cNvPr id="390" name="Google Shape;390;p17">
            <a:extLst>
              <a:ext uri="{FF2B5EF4-FFF2-40B4-BE49-F238E27FC236}">
                <a16:creationId xmlns:a16="http://schemas.microsoft.com/office/drawing/2014/main" id="{9465F515-3B4C-592C-5C9D-25BEB539BEDC}"/>
              </a:ext>
            </a:extLst>
          </p:cNvPr>
          <p:cNvCxnSpPr/>
          <p:nvPr/>
        </p:nvCxnSpPr>
        <p:spPr>
          <a:xfrm>
            <a:off x="10126604" y="2972186"/>
            <a:ext cx="563163" cy="7504"/>
          </a:xfrm>
          <a:prstGeom prst="straightConnector1">
            <a:avLst/>
          </a:prstGeom>
          <a:noFill/>
          <a:ln w="25400" cap="flat" cmpd="sng">
            <a:solidFill>
              <a:schemeClr val="lt1"/>
            </a:solidFill>
            <a:prstDash val="solid"/>
            <a:miter lim="800000"/>
            <a:headEnd type="none" w="sm" len="sm"/>
            <a:tailEnd type="triangle" w="med" len="med"/>
          </a:ln>
        </p:spPr>
      </p:cxnSp>
      <p:cxnSp>
        <p:nvCxnSpPr>
          <p:cNvPr id="391" name="Google Shape;391;p17">
            <a:extLst>
              <a:ext uri="{FF2B5EF4-FFF2-40B4-BE49-F238E27FC236}">
                <a16:creationId xmlns:a16="http://schemas.microsoft.com/office/drawing/2014/main" id="{3D2CB842-CF4F-51C6-6A29-7D9B89D8919F}"/>
              </a:ext>
            </a:extLst>
          </p:cNvPr>
          <p:cNvCxnSpPr>
            <a:endCxn id="386" idx="6"/>
          </p:cNvCxnSpPr>
          <p:nvPr/>
        </p:nvCxnSpPr>
        <p:spPr>
          <a:xfrm>
            <a:off x="10126462" y="3017966"/>
            <a:ext cx="820500" cy="291300"/>
          </a:xfrm>
          <a:prstGeom prst="straightConnector1">
            <a:avLst/>
          </a:prstGeom>
          <a:noFill/>
          <a:ln w="25400" cap="flat" cmpd="sng">
            <a:solidFill>
              <a:schemeClr val="lt1"/>
            </a:solidFill>
            <a:prstDash val="solid"/>
            <a:miter lim="800000"/>
            <a:headEnd type="none" w="sm" len="sm"/>
            <a:tailEnd type="triangle" w="med" len="med"/>
          </a:ln>
        </p:spPr>
      </p:cxnSp>
      <p:sp>
        <p:nvSpPr>
          <p:cNvPr id="3" name="Text Placeholder 2">
            <a:extLst>
              <a:ext uri="{FF2B5EF4-FFF2-40B4-BE49-F238E27FC236}">
                <a16:creationId xmlns:a16="http://schemas.microsoft.com/office/drawing/2014/main" id="{B9FF57CC-5993-E0D6-6F95-EDD2989DEE6D}"/>
              </a:ext>
            </a:extLst>
          </p:cNvPr>
          <p:cNvSpPr>
            <a:spLocks noGrp="1"/>
          </p:cNvSpPr>
          <p:nvPr>
            <p:ph type="body" idx="1"/>
          </p:nvPr>
        </p:nvSpPr>
        <p:spPr>
          <a:xfrm>
            <a:off x="185056" y="715173"/>
            <a:ext cx="11931412" cy="5449046"/>
          </a:xfrm>
        </p:spPr>
        <p:txBody>
          <a:bodyPr>
            <a:normAutofit lnSpcReduction="10000"/>
          </a:bodyPr>
          <a:lstStyle/>
          <a:p>
            <a:r>
              <a:rPr lang="en-US" b="1" dirty="0"/>
              <a:t>Practical Workflow</a:t>
            </a:r>
          </a:p>
          <a:p>
            <a:r>
              <a:rPr lang="en-US" dirty="0"/>
              <a:t>Import data.</a:t>
            </a:r>
          </a:p>
          <a:p>
            <a:r>
              <a:rPr lang="en-US" dirty="0"/>
              <a:t>Check electrode locations.</a:t>
            </a:r>
          </a:p>
          <a:p>
            <a:r>
              <a:rPr lang="en-US" dirty="0"/>
              <a:t>Remove bad points.</a:t>
            </a:r>
          </a:p>
          <a:p>
            <a:r>
              <a:rPr lang="en-US" dirty="0"/>
              <a:t>Check reciprocal errors.</a:t>
            </a:r>
          </a:p>
          <a:p>
            <a:r>
              <a:rPr lang="en-US" dirty="0"/>
              <a:t>Build mesh.</a:t>
            </a:r>
          </a:p>
          <a:p>
            <a:r>
              <a:rPr lang="en-US" dirty="0"/>
              <a:t>Run smooth inversion first.</a:t>
            </a:r>
          </a:p>
          <a:p>
            <a:r>
              <a:rPr lang="en-US" dirty="0"/>
              <a:t>Examine RMS and sensitivity.</a:t>
            </a:r>
          </a:p>
          <a:p>
            <a:r>
              <a:rPr lang="en-US" dirty="0"/>
              <a:t>Try robust inversion if sharp boundaries are expected.</a:t>
            </a:r>
          </a:p>
          <a:p>
            <a:r>
              <a:rPr lang="en-US" dirty="0"/>
              <a:t>Compare models.</a:t>
            </a:r>
          </a:p>
          <a:p>
            <a:r>
              <a:rPr lang="en-US" dirty="0"/>
              <a:t>Interpret only features supported by both geology and data coverage.</a:t>
            </a:r>
          </a:p>
          <a:p>
            <a:pPr marL="114300" indent="0">
              <a:buNone/>
            </a:pPr>
            <a:endParaRPr lang="en-US" dirty="0"/>
          </a:p>
          <a:p>
            <a:endParaRPr lang="en-US" dirty="0"/>
          </a:p>
          <a:p>
            <a:pPr marL="114300" indent="0">
              <a:buNone/>
            </a:pPr>
            <a:endParaRPr lang="en-US" dirty="0"/>
          </a:p>
          <a:p>
            <a:pPr marL="114300" indent="0">
              <a:buNone/>
            </a:pPr>
            <a:endParaRPr lang="en-US" dirty="0"/>
          </a:p>
          <a:p>
            <a:endParaRPr lang="en-US" dirty="0"/>
          </a:p>
        </p:txBody>
      </p:sp>
    </p:spTree>
    <p:extLst>
      <p:ext uri="{BB962C8B-B14F-4D97-AF65-F5344CB8AC3E}">
        <p14:creationId xmlns:p14="http://schemas.microsoft.com/office/powerpoint/2010/main" val="16645863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g36e88314ec2_0_25"/>
          <p:cNvSpPr txBox="1">
            <a:spLocks noGrp="1"/>
          </p:cNvSpPr>
          <p:nvPr>
            <p:ph type="title"/>
          </p:nvPr>
        </p:nvSpPr>
        <p:spPr>
          <a:xfrm>
            <a:off x="118925" y="110900"/>
            <a:ext cx="10515600" cy="622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ResIPy Processing Workflow </a:t>
            </a:r>
            <a:endParaRPr/>
          </a:p>
        </p:txBody>
      </p:sp>
      <p:sp>
        <p:nvSpPr>
          <p:cNvPr id="537" name="Google Shape;537;g36e88314ec2_0_25"/>
          <p:cNvSpPr txBox="1"/>
          <p:nvPr/>
        </p:nvSpPr>
        <p:spPr>
          <a:xfrm>
            <a:off x="285950" y="639100"/>
            <a:ext cx="3881700" cy="44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Load/visualize raw data</a:t>
            </a:r>
            <a:endParaRPr sz="2000" b="0" i="0" u="none" strike="noStrike" cap="none">
              <a:solidFill>
                <a:schemeClr val="dk1"/>
              </a:solidFill>
              <a:latin typeface="Arial"/>
              <a:ea typeface="Arial"/>
              <a:cs typeface="Arial"/>
              <a:sym typeface="Arial"/>
            </a:endParaRPr>
          </a:p>
        </p:txBody>
      </p:sp>
      <p:sp>
        <p:nvSpPr>
          <p:cNvPr id="538" name="Google Shape;538;g36e88314ec2_0_25"/>
          <p:cNvSpPr txBox="1"/>
          <p:nvPr/>
        </p:nvSpPr>
        <p:spPr>
          <a:xfrm>
            <a:off x="7050925" y="639100"/>
            <a:ext cx="3881700" cy="44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Preprocess data</a:t>
            </a:r>
            <a:endParaRPr sz="2000" b="0" i="0" u="none" strike="noStrike" cap="none">
              <a:solidFill>
                <a:schemeClr val="dk1"/>
              </a:solidFill>
              <a:latin typeface="Arial"/>
              <a:ea typeface="Arial"/>
              <a:cs typeface="Arial"/>
              <a:sym typeface="Arial"/>
            </a:endParaRPr>
          </a:p>
        </p:txBody>
      </p:sp>
      <p:sp>
        <p:nvSpPr>
          <p:cNvPr id="539" name="Google Shape;539;g36e88314ec2_0_25"/>
          <p:cNvSpPr txBox="1"/>
          <p:nvPr/>
        </p:nvSpPr>
        <p:spPr>
          <a:xfrm>
            <a:off x="447150" y="2488850"/>
            <a:ext cx="3881700" cy="44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p:txBody>
      </p:sp>
      <p:pic>
        <p:nvPicPr>
          <p:cNvPr id="540" name="Google Shape;540;g36e88314ec2_0_25" title="LoadData.png"/>
          <p:cNvPicPr preferRelativeResize="0"/>
          <p:nvPr/>
        </p:nvPicPr>
        <p:blipFill rotWithShape="1">
          <a:blip r:embed="rId3">
            <a:alphaModFix/>
          </a:blip>
          <a:srcRect l="2500" t="21972" r="3151" b="6801"/>
          <a:stretch/>
        </p:blipFill>
        <p:spPr>
          <a:xfrm>
            <a:off x="74425" y="1079500"/>
            <a:ext cx="5197440" cy="2237049"/>
          </a:xfrm>
          <a:prstGeom prst="rect">
            <a:avLst/>
          </a:prstGeom>
          <a:noFill/>
          <a:ln>
            <a:noFill/>
          </a:ln>
        </p:spPr>
      </p:pic>
      <p:pic>
        <p:nvPicPr>
          <p:cNvPr id="541" name="Google Shape;541;g36e88314ec2_0_25" title="preprocData.png"/>
          <p:cNvPicPr preferRelativeResize="0"/>
          <p:nvPr/>
        </p:nvPicPr>
        <p:blipFill rotWithShape="1">
          <a:blip r:embed="rId4">
            <a:alphaModFix/>
          </a:blip>
          <a:srcRect l="2504" t="18410" r="2257" b="8591"/>
          <a:stretch/>
        </p:blipFill>
        <p:spPr>
          <a:xfrm>
            <a:off x="6750675" y="1079500"/>
            <a:ext cx="5394627" cy="2237041"/>
          </a:xfrm>
          <a:prstGeom prst="rect">
            <a:avLst/>
          </a:prstGeom>
          <a:noFill/>
          <a:ln>
            <a:noFill/>
          </a:ln>
        </p:spPr>
      </p:pic>
      <p:pic>
        <p:nvPicPr>
          <p:cNvPr id="542" name="Google Shape;542;g36e88314ec2_0_25" title="Buildmesh.png"/>
          <p:cNvPicPr preferRelativeResize="0"/>
          <p:nvPr/>
        </p:nvPicPr>
        <p:blipFill rotWithShape="1">
          <a:blip r:embed="rId5">
            <a:alphaModFix/>
          </a:blip>
          <a:srcRect l="1386" t="37782" r="38073" b="23418"/>
          <a:stretch/>
        </p:blipFill>
        <p:spPr>
          <a:xfrm>
            <a:off x="7050925" y="4337225"/>
            <a:ext cx="4370898" cy="1514174"/>
          </a:xfrm>
          <a:prstGeom prst="rect">
            <a:avLst/>
          </a:prstGeom>
          <a:noFill/>
          <a:ln>
            <a:noFill/>
          </a:ln>
        </p:spPr>
      </p:pic>
      <p:pic>
        <p:nvPicPr>
          <p:cNvPr id="543" name="Google Shape;543;g36e88314ec2_0_25" title="FinalResult.png"/>
          <p:cNvPicPr preferRelativeResize="0"/>
          <p:nvPr/>
        </p:nvPicPr>
        <p:blipFill rotWithShape="1">
          <a:blip r:embed="rId6">
            <a:alphaModFix/>
          </a:blip>
          <a:srcRect l="2432" t="13900" r="2165" b="8315"/>
          <a:stretch/>
        </p:blipFill>
        <p:spPr>
          <a:xfrm>
            <a:off x="202000" y="3763300"/>
            <a:ext cx="5487652" cy="2418300"/>
          </a:xfrm>
          <a:prstGeom prst="rect">
            <a:avLst/>
          </a:prstGeom>
          <a:noFill/>
          <a:ln>
            <a:noFill/>
          </a:ln>
        </p:spPr>
      </p:pic>
      <p:sp>
        <p:nvSpPr>
          <p:cNvPr id="544" name="Google Shape;544;g36e88314ec2_0_25"/>
          <p:cNvSpPr txBox="1"/>
          <p:nvPr/>
        </p:nvSpPr>
        <p:spPr>
          <a:xfrm>
            <a:off x="7295525" y="3964988"/>
            <a:ext cx="3881700" cy="44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Build mesh grid for model</a:t>
            </a:r>
            <a:endParaRPr sz="2000" b="0" i="0" u="none" strike="noStrike" cap="none">
              <a:solidFill>
                <a:schemeClr val="dk1"/>
              </a:solidFill>
              <a:latin typeface="Arial"/>
              <a:ea typeface="Arial"/>
              <a:cs typeface="Arial"/>
              <a:sym typeface="Arial"/>
            </a:endParaRPr>
          </a:p>
        </p:txBody>
      </p:sp>
      <p:sp>
        <p:nvSpPr>
          <p:cNvPr id="545" name="Google Shape;545;g36e88314ec2_0_25"/>
          <p:cNvSpPr txBox="1"/>
          <p:nvPr/>
        </p:nvSpPr>
        <p:spPr>
          <a:xfrm>
            <a:off x="335550" y="3735588"/>
            <a:ext cx="3881700" cy="44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Interpret final model</a:t>
            </a:r>
            <a:endParaRPr sz="2000" b="0" i="0" u="none" strike="noStrike" cap="none">
              <a:solidFill>
                <a:schemeClr val="dk1"/>
              </a:solidFill>
              <a:latin typeface="Arial"/>
              <a:ea typeface="Arial"/>
              <a:cs typeface="Arial"/>
              <a:sym typeface="Arial"/>
            </a:endParaRPr>
          </a:p>
        </p:txBody>
      </p:sp>
      <p:sp>
        <p:nvSpPr>
          <p:cNvPr id="546" name="Google Shape;546;g36e88314ec2_0_25"/>
          <p:cNvSpPr/>
          <p:nvPr/>
        </p:nvSpPr>
        <p:spPr>
          <a:xfrm>
            <a:off x="5586000" y="1934475"/>
            <a:ext cx="1020000" cy="527100"/>
          </a:xfrm>
          <a:prstGeom prst="righ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g36e88314ec2_0_25"/>
          <p:cNvSpPr/>
          <p:nvPr/>
        </p:nvSpPr>
        <p:spPr>
          <a:xfrm rot="10800000">
            <a:off x="5891288" y="4708900"/>
            <a:ext cx="1020000" cy="527100"/>
          </a:xfrm>
          <a:prstGeom prst="righ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g36e88314ec2_0_25"/>
          <p:cNvSpPr/>
          <p:nvPr/>
        </p:nvSpPr>
        <p:spPr>
          <a:xfrm rot="5400000">
            <a:off x="8990063" y="3411750"/>
            <a:ext cx="492600" cy="527100"/>
          </a:xfrm>
          <a:prstGeom prst="righ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4">
          <a:extLst>
            <a:ext uri="{FF2B5EF4-FFF2-40B4-BE49-F238E27FC236}">
              <a16:creationId xmlns:a16="http://schemas.microsoft.com/office/drawing/2014/main" id="{7D3FC321-814F-5DD0-5B80-6270FB95972A}"/>
            </a:ext>
          </a:extLst>
        </p:cNvPr>
        <p:cNvGrpSpPr/>
        <p:nvPr/>
      </p:nvGrpSpPr>
      <p:grpSpPr>
        <a:xfrm>
          <a:off x="0" y="0"/>
          <a:ext cx="0" cy="0"/>
          <a:chOff x="0" y="0"/>
          <a:chExt cx="0" cy="0"/>
        </a:xfrm>
      </p:grpSpPr>
      <p:sp>
        <p:nvSpPr>
          <p:cNvPr id="375" name="Google Shape;375;p17">
            <a:extLst>
              <a:ext uri="{FF2B5EF4-FFF2-40B4-BE49-F238E27FC236}">
                <a16:creationId xmlns:a16="http://schemas.microsoft.com/office/drawing/2014/main" id="{E2DBECFE-9568-57D7-9E55-C9E37504DFD5}"/>
              </a:ext>
            </a:extLst>
          </p:cNvPr>
          <p:cNvSpPr txBox="1">
            <a:spLocks noGrp="1"/>
          </p:cNvSpPr>
          <p:nvPr>
            <p:ph type="title"/>
          </p:nvPr>
        </p:nvSpPr>
        <p:spPr>
          <a:xfrm>
            <a:off x="130294" y="115639"/>
            <a:ext cx="11931412" cy="599534"/>
          </a:xfrm>
          <a:prstGeom prst="rect">
            <a:avLst/>
          </a:prstGeom>
          <a:noFill/>
          <a:ln>
            <a:noFill/>
          </a:ln>
        </p:spPr>
        <p:txBody>
          <a:bodyPr spcFirstLastPara="1" wrap="square" lIns="91425" tIns="45700" rIns="91425" bIns="45700" anchor="ctr" anchorCtr="0">
            <a:normAutofit/>
          </a:bodyPr>
          <a:lstStyle/>
          <a:p>
            <a:pPr lvl="0" algn="ctr">
              <a:buSzPts val="4400"/>
            </a:pPr>
            <a:r>
              <a:rPr lang="en-US" dirty="0"/>
              <a:t>Inversion Concepts in Electrical Resistivity Imaging (ERI)</a:t>
            </a:r>
            <a:endParaRPr dirty="0"/>
          </a:p>
        </p:txBody>
      </p:sp>
      <p:sp>
        <p:nvSpPr>
          <p:cNvPr id="377" name="Google Shape;377;p17">
            <a:extLst>
              <a:ext uri="{FF2B5EF4-FFF2-40B4-BE49-F238E27FC236}">
                <a16:creationId xmlns:a16="http://schemas.microsoft.com/office/drawing/2014/main" id="{F3AF7BF3-C222-38A4-6AE4-8C412E832736}"/>
              </a:ext>
            </a:extLst>
          </p:cNvPr>
          <p:cNvSpPr txBox="1"/>
          <p:nvPr/>
        </p:nvSpPr>
        <p:spPr>
          <a:xfrm>
            <a:off x="7140455" y="6304583"/>
            <a:ext cx="562481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Source: Binley and Slater, 2020, </a:t>
            </a:r>
            <a:r>
              <a:rPr lang="en-US" sz="1200" b="0" i="1" u="none" strike="noStrike" cap="none">
                <a:solidFill>
                  <a:schemeClr val="dk1"/>
                </a:solidFill>
                <a:latin typeface="Calibri"/>
                <a:ea typeface="Calibri"/>
                <a:cs typeface="Calibri"/>
                <a:sym typeface="Calibri"/>
              </a:rPr>
              <a:t>Resistivity and induced polarization: theory and</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1" u="none" strike="noStrike" cap="none">
                <a:solidFill>
                  <a:schemeClr val="dk1"/>
                </a:solidFill>
                <a:latin typeface="Calibri"/>
                <a:ea typeface="Calibri"/>
                <a:cs typeface="Calibri"/>
                <a:sym typeface="Calibri"/>
              </a:rPr>
              <a:t>applications to the near-surface Earth,</a:t>
            </a:r>
            <a:r>
              <a:rPr lang="en-US" sz="1200" b="0" i="0" u="none" strike="noStrike" cap="none">
                <a:solidFill>
                  <a:schemeClr val="dk1"/>
                </a:solidFill>
                <a:latin typeface="Calibri"/>
                <a:ea typeface="Calibri"/>
                <a:cs typeface="Calibri"/>
                <a:sym typeface="Calibri"/>
              </a:rPr>
              <a:t> In Press</a:t>
            </a:r>
            <a:r>
              <a:rPr lang="en-US" sz="1200" b="0" i="1"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384" name="Google Shape;384;p17">
            <a:extLst>
              <a:ext uri="{FF2B5EF4-FFF2-40B4-BE49-F238E27FC236}">
                <a16:creationId xmlns:a16="http://schemas.microsoft.com/office/drawing/2014/main" id="{7281D8C4-969A-02DF-2748-82EFE1B8F743}"/>
              </a:ext>
            </a:extLst>
          </p:cNvPr>
          <p:cNvSpPr txBox="1"/>
          <p:nvPr/>
        </p:nvSpPr>
        <p:spPr>
          <a:xfrm>
            <a:off x="75532" y="5794887"/>
            <a:ext cx="13448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From Unit 3</a:t>
            </a:r>
            <a:endParaRPr sz="1400" b="0" i="0" u="none" strike="noStrike" cap="none">
              <a:solidFill>
                <a:srgbClr val="000000"/>
              </a:solidFill>
              <a:latin typeface="Arial"/>
              <a:ea typeface="Arial"/>
              <a:cs typeface="Arial"/>
              <a:sym typeface="Arial"/>
            </a:endParaRPr>
          </a:p>
        </p:txBody>
      </p:sp>
      <p:sp>
        <p:nvSpPr>
          <p:cNvPr id="385" name="Google Shape;385;p17">
            <a:extLst>
              <a:ext uri="{FF2B5EF4-FFF2-40B4-BE49-F238E27FC236}">
                <a16:creationId xmlns:a16="http://schemas.microsoft.com/office/drawing/2014/main" id="{C748C6AB-941B-6B0C-75CC-7860BB52213C}"/>
              </a:ext>
            </a:extLst>
          </p:cNvPr>
          <p:cNvSpPr txBox="1"/>
          <p:nvPr/>
        </p:nvSpPr>
        <p:spPr>
          <a:xfrm>
            <a:off x="9219469" y="2793640"/>
            <a:ext cx="101021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Calibri"/>
              <a:buNone/>
            </a:pPr>
            <a:r>
              <a:rPr lang="en-US" sz="1400" b="0" i="0" u="none" strike="noStrike" cap="none">
                <a:solidFill>
                  <a:schemeClr val="lt1"/>
                </a:solidFill>
                <a:latin typeface="Calibri"/>
                <a:ea typeface="Calibri"/>
                <a:cs typeface="Calibri"/>
                <a:sym typeface="Calibri"/>
              </a:rPr>
              <a:t>electrodes</a:t>
            </a:r>
            <a:endParaRPr sz="1800" b="0" i="0" u="none" strike="noStrike" cap="none">
              <a:solidFill>
                <a:schemeClr val="dk1"/>
              </a:solidFill>
              <a:latin typeface="Calibri"/>
              <a:ea typeface="Calibri"/>
              <a:cs typeface="Calibri"/>
              <a:sym typeface="Calibri"/>
            </a:endParaRPr>
          </a:p>
        </p:txBody>
      </p:sp>
      <p:sp>
        <p:nvSpPr>
          <p:cNvPr id="386" name="Google Shape;386;p17">
            <a:extLst>
              <a:ext uri="{FF2B5EF4-FFF2-40B4-BE49-F238E27FC236}">
                <a16:creationId xmlns:a16="http://schemas.microsoft.com/office/drawing/2014/main" id="{23F38B44-9621-AA1B-1D0E-68BD65812D0A}"/>
              </a:ext>
            </a:extLst>
          </p:cNvPr>
          <p:cNvSpPr/>
          <p:nvPr/>
        </p:nvSpPr>
        <p:spPr>
          <a:xfrm flipH="1">
            <a:off x="10946962" y="3115112"/>
            <a:ext cx="400833" cy="388307"/>
          </a:xfrm>
          <a:prstGeom prst="ellipse">
            <a:avLst/>
          </a:prstGeom>
          <a:no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87" name="Google Shape;387;p17">
            <a:extLst>
              <a:ext uri="{FF2B5EF4-FFF2-40B4-BE49-F238E27FC236}">
                <a16:creationId xmlns:a16="http://schemas.microsoft.com/office/drawing/2014/main" id="{F87A846C-9B4C-F6F5-02F8-39EA50B3FDB2}"/>
              </a:ext>
            </a:extLst>
          </p:cNvPr>
          <p:cNvSpPr/>
          <p:nvPr/>
        </p:nvSpPr>
        <p:spPr>
          <a:xfrm flipH="1">
            <a:off x="10689767" y="2818282"/>
            <a:ext cx="317735" cy="307809"/>
          </a:xfrm>
          <a:prstGeom prst="ellipse">
            <a:avLst/>
          </a:prstGeom>
          <a:no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88" name="Google Shape;388;p17">
            <a:extLst>
              <a:ext uri="{FF2B5EF4-FFF2-40B4-BE49-F238E27FC236}">
                <a16:creationId xmlns:a16="http://schemas.microsoft.com/office/drawing/2014/main" id="{67AC7980-427E-CFD7-97CA-0ACCB8667B8D}"/>
              </a:ext>
            </a:extLst>
          </p:cNvPr>
          <p:cNvSpPr/>
          <p:nvPr/>
        </p:nvSpPr>
        <p:spPr>
          <a:xfrm flipH="1">
            <a:off x="10493980" y="2444590"/>
            <a:ext cx="285963" cy="277028"/>
          </a:xfrm>
          <a:prstGeom prst="ellipse">
            <a:avLst/>
          </a:prstGeom>
          <a:no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cxnSp>
        <p:nvCxnSpPr>
          <p:cNvPr id="389" name="Google Shape;389;p17">
            <a:extLst>
              <a:ext uri="{FF2B5EF4-FFF2-40B4-BE49-F238E27FC236}">
                <a16:creationId xmlns:a16="http://schemas.microsoft.com/office/drawing/2014/main" id="{716F158F-4AC3-7CEA-463C-EC8FB53F5836}"/>
              </a:ext>
            </a:extLst>
          </p:cNvPr>
          <p:cNvCxnSpPr>
            <a:endCxn id="388" idx="6"/>
          </p:cNvCxnSpPr>
          <p:nvPr/>
        </p:nvCxnSpPr>
        <p:spPr>
          <a:xfrm rot="10800000" flipH="1">
            <a:off x="10126480" y="2583104"/>
            <a:ext cx="367500" cy="362700"/>
          </a:xfrm>
          <a:prstGeom prst="straightConnector1">
            <a:avLst/>
          </a:prstGeom>
          <a:noFill/>
          <a:ln w="25400" cap="flat" cmpd="sng">
            <a:solidFill>
              <a:schemeClr val="lt1"/>
            </a:solidFill>
            <a:prstDash val="solid"/>
            <a:miter lim="800000"/>
            <a:headEnd type="none" w="sm" len="sm"/>
            <a:tailEnd type="triangle" w="med" len="med"/>
          </a:ln>
        </p:spPr>
      </p:cxnSp>
      <p:cxnSp>
        <p:nvCxnSpPr>
          <p:cNvPr id="390" name="Google Shape;390;p17">
            <a:extLst>
              <a:ext uri="{FF2B5EF4-FFF2-40B4-BE49-F238E27FC236}">
                <a16:creationId xmlns:a16="http://schemas.microsoft.com/office/drawing/2014/main" id="{EC8FB3D8-13F2-1640-D048-002339B6BA29}"/>
              </a:ext>
            </a:extLst>
          </p:cNvPr>
          <p:cNvCxnSpPr/>
          <p:nvPr/>
        </p:nvCxnSpPr>
        <p:spPr>
          <a:xfrm>
            <a:off x="10126604" y="2972186"/>
            <a:ext cx="563163" cy="7504"/>
          </a:xfrm>
          <a:prstGeom prst="straightConnector1">
            <a:avLst/>
          </a:prstGeom>
          <a:noFill/>
          <a:ln w="25400" cap="flat" cmpd="sng">
            <a:solidFill>
              <a:schemeClr val="lt1"/>
            </a:solidFill>
            <a:prstDash val="solid"/>
            <a:miter lim="800000"/>
            <a:headEnd type="none" w="sm" len="sm"/>
            <a:tailEnd type="triangle" w="med" len="med"/>
          </a:ln>
        </p:spPr>
      </p:cxnSp>
      <p:cxnSp>
        <p:nvCxnSpPr>
          <p:cNvPr id="391" name="Google Shape;391;p17">
            <a:extLst>
              <a:ext uri="{FF2B5EF4-FFF2-40B4-BE49-F238E27FC236}">
                <a16:creationId xmlns:a16="http://schemas.microsoft.com/office/drawing/2014/main" id="{A242E67E-9C61-3FC4-FA91-3A4953E233AF}"/>
              </a:ext>
            </a:extLst>
          </p:cNvPr>
          <p:cNvCxnSpPr>
            <a:endCxn id="386" idx="6"/>
          </p:cNvCxnSpPr>
          <p:nvPr/>
        </p:nvCxnSpPr>
        <p:spPr>
          <a:xfrm>
            <a:off x="10126462" y="3017966"/>
            <a:ext cx="820500" cy="291300"/>
          </a:xfrm>
          <a:prstGeom prst="straightConnector1">
            <a:avLst/>
          </a:prstGeom>
          <a:noFill/>
          <a:ln w="25400" cap="flat" cmpd="sng">
            <a:solidFill>
              <a:schemeClr val="lt1"/>
            </a:solidFill>
            <a:prstDash val="solid"/>
            <a:miter lim="800000"/>
            <a:headEnd type="none" w="sm" len="sm"/>
            <a:tailEnd type="triangle" w="med" len="med"/>
          </a:ln>
        </p:spPr>
      </p:cxnSp>
      <p:sp>
        <p:nvSpPr>
          <p:cNvPr id="3" name="Text Placeholder 2">
            <a:extLst>
              <a:ext uri="{FF2B5EF4-FFF2-40B4-BE49-F238E27FC236}">
                <a16:creationId xmlns:a16="http://schemas.microsoft.com/office/drawing/2014/main" id="{8BE4D14E-5F14-0C1E-F7D3-1FB5E067F614}"/>
              </a:ext>
            </a:extLst>
          </p:cNvPr>
          <p:cNvSpPr>
            <a:spLocks noGrp="1"/>
          </p:cNvSpPr>
          <p:nvPr>
            <p:ph type="body" idx="1"/>
          </p:nvPr>
        </p:nvSpPr>
        <p:spPr>
          <a:xfrm>
            <a:off x="185056" y="715173"/>
            <a:ext cx="11931412" cy="5449046"/>
          </a:xfrm>
        </p:spPr>
        <p:txBody>
          <a:bodyPr>
            <a:normAutofit/>
          </a:bodyPr>
          <a:lstStyle/>
          <a:p>
            <a:pPr marL="114300" indent="0">
              <a:buNone/>
            </a:pPr>
            <a:r>
              <a:rPr lang="en-US" dirty="0"/>
              <a:t>1. Apparent Resistivity ≠ True Resistivity</a:t>
            </a:r>
          </a:p>
          <a:p>
            <a:pPr marL="114300" indent="0">
              <a:buNone/>
            </a:pPr>
            <a:r>
              <a:rPr lang="en-US" dirty="0"/>
              <a:t>2. The Starting Model Matters</a:t>
            </a:r>
          </a:p>
          <a:p>
            <a:pPr marL="114300" indent="0">
              <a:buNone/>
            </a:pPr>
            <a:r>
              <a:rPr lang="en-US" dirty="0"/>
              <a:t>3. Mesh Quality is Critical</a:t>
            </a:r>
          </a:p>
          <a:p>
            <a:pPr marL="114300" indent="0">
              <a:buNone/>
            </a:pPr>
            <a:r>
              <a:rPr lang="en-US" dirty="0"/>
              <a:t>4. Forward Modeling is the Heart of Inversion</a:t>
            </a:r>
          </a:p>
          <a:p>
            <a:pPr marL="114300" indent="0">
              <a:buNone/>
            </a:pPr>
            <a:r>
              <a:rPr lang="en-US" dirty="0"/>
              <a:t>5. Regularization Controls Smoothness</a:t>
            </a:r>
          </a:p>
          <a:p>
            <a:pPr marL="114300" indent="0">
              <a:buNone/>
            </a:pPr>
            <a:r>
              <a:rPr lang="en-US" dirty="0"/>
              <a:t>6. RMS Error is Not Everything</a:t>
            </a:r>
          </a:p>
          <a:p>
            <a:pPr marL="114300" indent="0">
              <a:buNone/>
            </a:pPr>
            <a:r>
              <a:rPr lang="en-US" dirty="0"/>
              <a:t>7. Sensitivity Decreases with Depth</a:t>
            </a:r>
          </a:p>
          <a:p>
            <a:pPr marL="114300" indent="0">
              <a:buNone/>
            </a:pPr>
            <a:r>
              <a:rPr lang="en-US" dirty="0"/>
              <a:t>8. Resolution is Not Uniform</a:t>
            </a:r>
          </a:p>
          <a:p>
            <a:pPr marL="114300" indent="0">
              <a:buNone/>
            </a:pPr>
            <a:r>
              <a:rPr lang="en-US" dirty="0"/>
              <a:t>9. Inversion Finds a Non-Unique Solution</a:t>
            </a:r>
          </a:p>
        </p:txBody>
      </p:sp>
    </p:spTree>
    <p:extLst>
      <p:ext uri="{BB962C8B-B14F-4D97-AF65-F5344CB8AC3E}">
        <p14:creationId xmlns:p14="http://schemas.microsoft.com/office/powerpoint/2010/main" val="2246726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22"/>
          <p:cNvSpPr txBox="1">
            <a:spLocks noGrp="1"/>
          </p:cNvSpPr>
          <p:nvPr>
            <p:ph type="title"/>
          </p:nvPr>
        </p:nvSpPr>
        <p:spPr>
          <a:xfrm>
            <a:off x="143475" y="62000"/>
            <a:ext cx="4384500" cy="1018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Measurement e</a:t>
            </a:r>
            <a:r>
              <a:rPr lang="en-US" b="1"/>
              <a:t>rror</a:t>
            </a:r>
            <a:endParaRPr/>
          </a:p>
        </p:txBody>
      </p:sp>
      <p:grpSp>
        <p:nvGrpSpPr>
          <p:cNvPr id="555" name="Google Shape;555;p22"/>
          <p:cNvGrpSpPr/>
          <p:nvPr/>
        </p:nvGrpSpPr>
        <p:grpSpPr>
          <a:xfrm>
            <a:off x="5222589" y="760762"/>
            <a:ext cx="6071662" cy="2277712"/>
            <a:chOff x="5412152" y="1962917"/>
            <a:chExt cx="6071662" cy="2277712"/>
          </a:xfrm>
        </p:grpSpPr>
        <p:cxnSp>
          <p:nvCxnSpPr>
            <p:cNvPr id="556" name="Google Shape;556;p22"/>
            <p:cNvCxnSpPr/>
            <p:nvPr/>
          </p:nvCxnSpPr>
          <p:spPr>
            <a:xfrm>
              <a:off x="5412152" y="2886213"/>
              <a:ext cx="6071662" cy="0"/>
            </a:xfrm>
            <a:prstGeom prst="straightConnector1">
              <a:avLst/>
            </a:prstGeom>
            <a:noFill/>
            <a:ln w="28575" cap="flat" cmpd="sng">
              <a:solidFill>
                <a:schemeClr val="dk1"/>
              </a:solidFill>
              <a:prstDash val="solid"/>
              <a:miter lim="800000"/>
              <a:headEnd type="none" w="sm" len="sm"/>
              <a:tailEnd type="none" w="sm" len="sm"/>
            </a:ln>
          </p:spPr>
        </p:cxnSp>
        <p:sp>
          <p:nvSpPr>
            <p:cNvPr id="557" name="Google Shape;557;p22"/>
            <p:cNvSpPr/>
            <p:nvPr/>
          </p:nvSpPr>
          <p:spPr>
            <a:xfrm>
              <a:off x="6775444" y="2720165"/>
              <a:ext cx="76922" cy="332094"/>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mbria"/>
                <a:ea typeface="Cambria"/>
                <a:cs typeface="Cambria"/>
                <a:sym typeface="Cambria"/>
              </a:endParaRPr>
            </a:p>
          </p:txBody>
        </p:sp>
        <p:sp>
          <p:nvSpPr>
            <p:cNvPr id="558" name="Google Shape;558;p22"/>
            <p:cNvSpPr/>
            <p:nvPr/>
          </p:nvSpPr>
          <p:spPr>
            <a:xfrm>
              <a:off x="10009651" y="2720165"/>
              <a:ext cx="76921" cy="332094"/>
            </a:xfrm>
            <a:prstGeom prst="rect">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mbria"/>
                <a:ea typeface="Cambria"/>
                <a:cs typeface="Cambria"/>
                <a:sym typeface="Cambria"/>
              </a:endParaRPr>
            </a:p>
          </p:txBody>
        </p:sp>
        <p:sp>
          <p:nvSpPr>
            <p:cNvPr id="559" name="Google Shape;559;p22"/>
            <p:cNvSpPr/>
            <p:nvPr/>
          </p:nvSpPr>
          <p:spPr>
            <a:xfrm>
              <a:off x="7575436" y="2720165"/>
              <a:ext cx="76921" cy="332094"/>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mbria"/>
                <a:ea typeface="Cambria"/>
                <a:cs typeface="Cambria"/>
                <a:sym typeface="Cambria"/>
              </a:endParaRPr>
            </a:p>
          </p:txBody>
        </p:sp>
        <p:sp>
          <p:nvSpPr>
            <p:cNvPr id="560" name="Google Shape;560;p22"/>
            <p:cNvSpPr/>
            <p:nvPr/>
          </p:nvSpPr>
          <p:spPr>
            <a:xfrm>
              <a:off x="9180608" y="2720165"/>
              <a:ext cx="76922" cy="332094"/>
            </a:xfrm>
            <a:prstGeom prst="rect">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mbria"/>
                <a:ea typeface="Cambria"/>
                <a:cs typeface="Cambria"/>
                <a:sym typeface="Cambria"/>
              </a:endParaRPr>
            </a:p>
          </p:txBody>
        </p:sp>
        <p:sp>
          <p:nvSpPr>
            <p:cNvPr id="561" name="Google Shape;561;p22"/>
            <p:cNvSpPr/>
            <p:nvPr/>
          </p:nvSpPr>
          <p:spPr>
            <a:xfrm>
              <a:off x="6810576" y="2141737"/>
              <a:ext cx="804088" cy="578428"/>
            </a:xfrm>
            <a:custGeom>
              <a:avLst/>
              <a:gdLst/>
              <a:ahLst/>
              <a:cxnLst/>
              <a:rect l="l" t="t" r="r" b="b"/>
              <a:pathLst>
                <a:path w="1406" h="226" extrusionOk="0">
                  <a:moveTo>
                    <a:pt x="0" y="226"/>
                  </a:moveTo>
                  <a:lnTo>
                    <a:pt x="0" y="0"/>
                  </a:lnTo>
                  <a:lnTo>
                    <a:pt x="1406" y="0"/>
                  </a:lnTo>
                  <a:lnTo>
                    <a:pt x="1406" y="226"/>
                  </a:ln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mbria"/>
                <a:ea typeface="Cambria"/>
                <a:cs typeface="Cambria"/>
                <a:sym typeface="Cambria"/>
              </a:endParaRPr>
            </a:p>
          </p:txBody>
        </p:sp>
        <p:sp>
          <p:nvSpPr>
            <p:cNvPr id="562" name="Google Shape;562;p22"/>
            <p:cNvSpPr/>
            <p:nvPr/>
          </p:nvSpPr>
          <p:spPr>
            <a:xfrm>
              <a:off x="9229580" y="2472006"/>
              <a:ext cx="808529" cy="248159"/>
            </a:xfrm>
            <a:custGeom>
              <a:avLst/>
              <a:gdLst/>
              <a:ahLst/>
              <a:cxnLst/>
              <a:rect l="l" t="t" r="r" b="b"/>
              <a:pathLst>
                <a:path w="1406" h="226" extrusionOk="0">
                  <a:moveTo>
                    <a:pt x="0" y="226"/>
                  </a:moveTo>
                  <a:lnTo>
                    <a:pt x="0" y="0"/>
                  </a:lnTo>
                  <a:lnTo>
                    <a:pt x="1406" y="0"/>
                  </a:lnTo>
                  <a:lnTo>
                    <a:pt x="1406" y="226"/>
                  </a:ln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mbria"/>
                <a:ea typeface="Cambria"/>
                <a:cs typeface="Cambria"/>
                <a:sym typeface="Cambria"/>
              </a:endParaRPr>
            </a:p>
          </p:txBody>
        </p:sp>
        <p:sp>
          <p:nvSpPr>
            <p:cNvPr id="563" name="Google Shape;563;p22"/>
            <p:cNvSpPr/>
            <p:nvPr/>
          </p:nvSpPr>
          <p:spPr>
            <a:xfrm>
              <a:off x="9458671" y="2293186"/>
              <a:ext cx="340298" cy="363257"/>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mbria"/>
                <a:buNone/>
              </a:pPr>
              <a:r>
                <a:rPr lang="en-US" sz="2000" b="0" i="0" u="none" strike="noStrike" cap="none">
                  <a:solidFill>
                    <a:schemeClr val="dk1"/>
                  </a:solidFill>
                  <a:latin typeface="Cambria"/>
                  <a:ea typeface="Cambria"/>
                  <a:cs typeface="Cambria"/>
                  <a:sym typeface="Cambria"/>
                </a:rPr>
                <a:t>V</a:t>
              </a:r>
              <a:endParaRPr sz="1800" b="0" i="0" u="none" strike="noStrike" cap="none">
                <a:solidFill>
                  <a:schemeClr val="dk1"/>
                </a:solidFill>
                <a:latin typeface="Calibri"/>
                <a:ea typeface="Calibri"/>
                <a:cs typeface="Calibri"/>
                <a:sym typeface="Calibri"/>
              </a:endParaRPr>
            </a:p>
          </p:txBody>
        </p:sp>
        <p:sp>
          <p:nvSpPr>
            <p:cNvPr id="564" name="Google Shape;564;p22"/>
            <p:cNvSpPr/>
            <p:nvPr/>
          </p:nvSpPr>
          <p:spPr>
            <a:xfrm>
              <a:off x="7028416" y="1962917"/>
              <a:ext cx="348169" cy="363257"/>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Cambria"/>
                <a:buNone/>
              </a:pPr>
              <a:r>
                <a:rPr lang="en-US" sz="2000" b="0" i="0" u="none" strike="noStrike" cap="none">
                  <a:solidFill>
                    <a:schemeClr val="dk1"/>
                  </a:solidFill>
                  <a:latin typeface="Cambria"/>
                  <a:ea typeface="Cambria"/>
                  <a:cs typeface="Cambria"/>
                  <a:sym typeface="Cambria"/>
                </a:rPr>
                <a:t>I</a:t>
              </a:r>
              <a:endParaRPr sz="1800" b="0" i="0" u="none" strike="noStrike" cap="none">
                <a:solidFill>
                  <a:schemeClr val="dk1"/>
                </a:solidFill>
                <a:latin typeface="Calibri"/>
                <a:ea typeface="Calibri"/>
                <a:cs typeface="Calibri"/>
                <a:sym typeface="Calibri"/>
              </a:endParaRPr>
            </a:p>
          </p:txBody>
        </p:sp>
        <p:sp>
          <p:nvSpPr>
            <p:cNvPr id="565" name="Google Shape;565;p22"/>
            <p:cNvSpPr/>
            <p:nvPr/>
          </p:nvSpPr>
          <p:spPr>
            <a:xfrm>
              <a:off x="6455156" y="2475733"/>
              <a:ext cx="371447" cy="4598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ambria"/>
                <a:buNone/>
              </a:pPr>
              <a:r>
                <a:rPr lang="en-US" sz="2000" b="0" i="0" u="none" strike="noStrike" cap="none">
                  <a:solidFill>
                    <a:schemeClr val="dk1"/>
                  </a:solidFill>
                  <a:latin typeface="Cambria"/>
                  <a:ea typeface="Cambria"/>
                  <a:cs typeface="Cambria"/>
                  <a:sym typeface="Cambria"/>
                </a:rPr>
                <a:t>A</a:t>
              </a:r>
              <a:endParaRPr sz="1800" b="0" i="0" u="none" strike="noStrike" cap="none">
                <a:solidFill>
                  <a:schemeClr val="dk1"/>
                </a:solidFill>
                <a:latin typeface="Calibri"/>
                <a:ea typeface="Calibri"/>
                <a:cs typeface="Calibri"/>
                <a:sym typeface="Calibri"/>
              </a:endParaRPr>
            </a:p>
          </p:txBody>
        </p:sp>
        <p:sp>
          <p:nvSpPr>
            <p:cNvPr id="566" name="Google Shape;566;p22"/>
            <p:cNvSpPr/>
            <p:nvPr/>
          </p:nvSpPr>
          <p:spPr>
            <a:xfrm>
              <a:off x="7608597" y="2475733"/>
              <a:ext cx="367995" cy="4598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ambria"/>
                <a:buNone/>
              </a:pPr>
              <a:r>
                <a:rPr lang="en-US" sz="2000" b="0" i="0" u="none" strike="noStrike" cap="none">
                  <a:solidFill>
                    <a:schemeClr val="dk1"/>
                  </a:solidFill>
                  <a:latin typeface="Cambria"/>
                  <a:ea typeface="Cambria"/>
                  <a:cs typeface="Cambria"/>
                  <a:sym typeface="Cambria"/>
                </a:rPr>
                <a:t>B</a:t>
              </a:r>
              <a:endParaRPr sz="1800" b="0" i="0" u="none" strike="noStrike" cap="none">
                <a:solidFill>
                  <a:schemeClr val="dk1"/>
                </a:solidFill>
                <a:latin typeface="Calibri"/>
                <a:ea typeface="Calibri"/>
                <a:cs typeface="Calibri"/>
                <a:sym typeface="Calibri"/>
              </a:endParaRPr>
            </a:p>
          </p:txBody>
        </p:sp>
        <p:sp>
          <p:nvSpPr>
            <p:cNvPr id="567" name="Google Shape;567;p22"/>
            <p:cNvSpPr/>
            <p:nvPr/>
          </p:nvSpPr>
          <p:spPr>
            <a:xfrm>
              <a:off x="8844960" y="2475733"/>
              <a:ext cx="386983" cy="4598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ambria"/>
                <a:buNone/>
              </a:pPr>
              <a:r>
                <a:rPr lang="en-US" sz="2000" b="0" i="0" u="none" strike="noStrike" cap="none">
                  <a:solidFill>
                    <a:schemeClr val="dk1"/>
                  </a:solidFill>
                  <a:latin typeface="Cambria"/>
                  <a:ea typeface="Cambria"/>
                  <a:cs typeface="Cambria"/>
                  <a:sym typeface="Cambria"/>
                </a:rPr>
                <a:t>N</a:t>
              </a:r>
              <a:endParaRPr sz="1800" b="0" i="0" u="none" strike="noStrike" cap="none">
                <a:solidFill>
                  <a:schemeClr val="dk1"/>
                </a:solidFill>
                <a:latin typeface="Calibri"/>
                <a:ea typeface="Calibri"/>
                <a:cs typeface="Calibri"/>
                <a:sym typeface="Calibri"/>
              </a:endParaRPr>
            </a:p>
          </p:txBody>
        </p:sp>
        <p:sp>
          <p:nvSpPr>
            <p:cNvPr id="568" name="Google Shape;568;p22"/>
            <p:cNvSpPr/>
            <p:nvPr/>
          </p:nvSpPr>
          <p:spPr>
            <a:xfrm>
              <a:off x="10052875" y="2462459"/>
              <a:ext cx="423229" cy="4598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ambria"/>
                <a:buNone/>
              </a:pPr>
              <a:r>
                <a:rPr lang="en-US" sz="2000" b="0" i="0" u="none" strike="noStrike" cap="none">
                  <a:solidFill>
                    <a:schemeClr val="dk1"/>
                  </a:solidFill>
                  <a:latin typeface="Cambria"/>
                  <a:ea typeface="Cambria"/>
                  <a:cs typeface="Cambria"/>
                  <a:sym typeface="Cambria"/>
                </a:rPr>
                <a:t>M</a:t>
              </a:r>
              <a:endParaRPr sz="1800" b="0" i="0" u="none" strike="noStrike" cap="none">
                <a:solidFill>
                  <a:schemeClr val="dk1"/>
                </a:solidFill>
                <a:latin typeface="Calibri"/>
                <a:ea typeface="Calibri"/>
                <a:cs typeface="Calibri"/>
                <a:sym typeface="Calibri"/>
              </a:endParaRPr>
            </a:p>
          </p:txBody>
        </p:sp>
        <p:cxnSp>
          <p:nvCxnSpPr>
            <p:cNvPr id="569" name="Google Shape;569;p22"/>
            <p:cNvCxnSpPr>
              <a:endCxn id="570" idx="1"/>
            </p:cNvCxnSpPr>
            <p:nvPr/>
          </p:nvCxnSpPr>
          <p:spPr>
            <a:xfrm>
              <a:off x="5600882" y="2887052"/>
              <a:ext cx="1140300" cy="1212300"/>
            </a:xfrm>
            <a:prstGeom prst="straightConnector1">
              <a:avLst/>
            </a:prstGeom>
            <a:noFill/>
            <a:ln w="19050" cap="flat" cmpd="sng">
              <a:solidFill>
                <a:srgbClr val="7F7F7F"/>
              </a:solidFill>
              <a:prstDash val="dash"/>
              <a:miter lim="800000"/>
              <a:headEnd type="none" w="sm" len="sm"/>
              <a:tailEnd type="none" w="sm" len="sm"/>
            </a:ln>
          </p:spPr>
        </p:cxnSp>
        <p:cxnSp>
          <p:nvCxnSpPr>
            <p:cNvPr id="571" name="Google Shape;571;p22"/>
            <p:cNvCxnSpPr>
              <a:endCxn id="572" idx="5"/>
            </p:cNvCxnSpPr>
            <p:nvPr/>
          </p:nvCxnSpPr>
          <p:spPr>
            <a:xfrm>
              <a:off x="6421611" y="2899990"/>
              <a:ext cx="1235100" cy="1316400"/>
            </a:xfrm>
            <a:prstGeom prst="straightConnector1">
              <a:avLst/>
            </a:prstGeom>
            <a:noFill/>
            <a:ln w="19050" cap="flat" cmpd="sng">
              <a:solidFill>
                <a:srgbClr val="7F7F7F"/>
              </a:solidFill>
              <a:prstDash val="dash"/>
              <a:miter lim="800000"/>
              <a:headEnd type="none" w="sm" len="sm"/>
              <a:tailEnd type="none" w="sm" len="sm"/>
            </a:ln>
          </p:spPr>
        </p:cxnSp>
        <p:cxnSp>
          <p:nvCxnSpPr>
            <p:cNvPr id="573" name="Google Shape;573;p22"/>
            <p:cNvCxnSpPr>
              <a:endCxn id="574" idx="3"/>
            </p:cNvCxnSpPr>
            <p:nvPr/>
          </p:nvCxnSpPr>
          <p:spPr>
            <a:xfrm flipH="1">
              <a:off x="8358633" y="4179625"/>
              <a:ext cx="89400" cy="29400"/>
            </a:xfrm>
            <a:prstGeom prst="straightConnector1">
              <a:avLst/>
            </a:prstGeom>
            <a:noFill/>
            <a:ln w="19050" cap="flat" cmpd="sng">
              <a:solidFill>
                <a:srgbClr val="7F7F7F"/>
              </a:solidFill>
              <a:prstDash val="dash"/>
              <a:miter lim="800000"/>
              <a:headEnd type="none" w="sm" len="sm"/>
              <a:tailEnd type="none" w="sm" len="sm"/>
            </a:ln>
          </p:spPr>
        </p:cxnSp>
        <p:cxnSp>
          <p:nvCxnSpPr>
            <p:cNvPr id="575" name="Google Shape;575;p22"/>
            <p:cNvCxnSpPr>
              <a:endCxn id="576" idx="5"/>
            </p:cNvCxnSpPr>
            <p:nvPr/>
          </p:nvCxnSpPr>
          <p:spPr>
            <a:xfrm>
              <a:off x="8012447" y="2886894"/>
              <a:ext cx="1254900" cy="1324500"/>
            </a:xfrm>
            <a:prstGeom prst="straightConnector1">
              <a:avLst/>
            </a:prstGeom>
            <a:noFill/>
            <a:ln w="19050" cap="flat" cmpd="sng">
              <a:solidFill>
                <a:srgbClr val="7F7F7F"/>
              </a:solidFill>
              <a:prstDash val="dash"/>
              <a:miter lim="800000"/>
              <a:headEnd type="none" w="sm" len="sm"/>
              <a:tailEnd type="none" w="sm" len="sm"/>
            </a:ln>
          </p:spPr>
        </p:cxnSp>
        <p:cxnSp>
          <p:nvCxnSpPr>
            <p:cNvPr id="577" name="Google Shape;577;p22"/>
            <p:cNvCxnSpPr/>
            <p:nvPr/>
          </p:nvCxnSpPr>
          <p:spPr>
            <a:xfrm>
              <a:off x="8813734" y="2892457"/>
              <a:ext cx="1209422" cy="1287245"/>
            </a:xfrm>
            <a:prstGeom prst="straightConnector1">
              <a:avLst/>
            </a:prstGeom>
            <a:noFill/>
            <a:ln w="19050" cap="flat" cmpd="sng">
              <a:solidFill>
                <a:srgbClr val="7F7F7F"/>
              </a:solidFill>
              <a:prstDash val="dash"/>
              <a:miter lim="800000"/>
              <a:headEnd type="none" w="sm" len="sm"/>
              <a:tailEnd type="none" w="sm" len="sm"/>
            </a:ln>
          </p:spPr>
        </p:cxnSp>
        <p:cxnSp>
          <p:nvCxnSpPr>
            <p:cNvPr id="578" name="Google Shape;578;p22"/>
            <p:cNvCxnSpPr/>
            <p:nvPr/>
          </p:nvCxnSpPr>
          <p:spPr>
            <a:xfrm>
              <a:off x="9633844" y="2887013"/>
              <a:ext cx="803638" cy="856709"/>
            </a:xfrm>
            <a:prstGeom prst="straightConnector1">
              <a:avLst/>
            </a:prstGeom>
            <a:noFill/>
            <a:ln w="19050" cap="flat" cmpd="sng">
              <a:solidFill>
                <a:srgbClr val="7F7F7F"/>
              </a:solidFill>
              <a:prstDash val="dash"/>
              <a:miter lim="800000"/>
              <a:headEnd type="none" w="sm" len="sm"/>
              <a:tailEnd type="none" w="sm" len="sm"/>
            </a:ln>
          </p:spPr>
        </p:cxnSp>
        <p:cxnSp>
          <p:nvCxnSpPr>
            <p:cNvPr id="579" name="Google Shape;579;p22"/>
            <p:cNvCxnSpPr/>
            <p:nvPr/>
          </p:nvCxnSpPr>
          <p:spPr>
            <a:xfrm>
              <a:off x="10408795" y="2887013"/>
              <a:ext cx="418450" cy="428354"/>
            </a:xfrm>
            <a:prstGeom prst="straightConnector1">
              <a:avLst/>
            </a:prstGeom>
            <a:noFill/>
            <a:ln w="19050" cap="flat" cmpd="sng">
              <a:solidFill>
                <a:srgbClr val="7F7F7F"/>
              </a:solidFill>
              <a:prstDash val="dash"/>
              <a:miter lim="800000"/>
              <a:headEnd type="none" w="sm" len="sm"/>
              <a:tailEnd type="none" w="sm" len="sm"/>
            </a:ln>
          </p:spPr>
        </p:cxnSp>
        <p:cxnSp>
          <p:nvCxnSpPr>
            <p:cNvPr id="580" name="Google Shape;580;p22"/>
            <p:cNvCxnSpPr>
              <a:endCxn id="581" idx="3"/>
            </p:cNvCxnSpPr>
            <p:nvPr/>
          </p:nvCxnSpPr>
          <p:spPr>
            <a:xfrm flipH="1">
              <a:off x="9962866" y="2890194"/>
              <a:ext cx="1264200" cy="1321200"/>
            </a:xfrm>
            <a:prstGeom prst="straightConnector1">
              <a:avLst/>
            </a:prstGeom>
            <a:noFill/>
            <a:ln w="19050" cap="flat" cmpd="sng">
              <a:solidFill>
                <a:srgbClr val="7F7F7F"/>
              </a:solidFill>
              <a:prstDash val="dash"/>
              <a:miter lim="800000"/>
              <a:headEnd type="none" w="sm" len="sm"/>
              <a:tailEnd type="none" w="sm" len="sm"/>
            </a:ln>
          </p:spPr>
        </p:cxnSp>
        <p:cxnSp>
          <p:nvCxnSpPr>
            <p:cNvPr id="582" name="Google Shape;582;p22"/>
            <p:cNvCxnSpPr>
              <a:endCxn id="576" idx="3"/>
            </p:cNvCxnSpPr>
            <p:nvPr/>
          </p:nvCxnSpPr>
          <p:spPr>
            <a:xfrm flipH="1">
              <a:off x="9158778" y="2884494"/>
              <a:ext cx="1269600" cy="1326900"/>
            </a:xfrm>
            <a:prstGeom prst="straightConnector1">
              <a:avLst/>
            </a:prstGeom>
            <a:noFill/>
            <a:ln w="19050" cap="flat" cmpd="sng">
              <a:solidFill>
                <a:srgbClr val="7F7F7F"/>
              </a:solidFill>
              <a:prstDash val="dash"/>
              <a:miter lim="800000"/>
              <a:headEnd type="none" w="sm" len="sm"/>
              <a:tailEnd type="none" w="sm" len="sm"/>
            </a:ln>
          </p:spPr>
        </p:cxnSp>
        <p:cxnSp>
          <p:nvCxnSpPr>
            <p:cNvPr id="583" name="Google Shape;583;p22"/>
            <p:cNvCxnSpPr>
              <a:endCxn id="572" idx="7"/>
            </p:cNvCxnSpPr>
            <p:nvPr/>
          </p:nvCxnSpPr>
          <p:spPr>
            <a:xfrm flipH="1">
              <a:off x="7656711" y="2889152"/>
              <a:ext cx="1156500" cy="1210200"/>
            </a:xfrm>
            <a:prstGeom prst="straightConnector1">
              <a:avLst/>
            </a:prstGeom>
            <a:noFill/>
            <a:ln w="19050" cap="flat" cmpd="sng">
              <a:solidFill>
                <a:srgbClr val="7F7F7F"/>
              </a:solidFill>
              <a:prstDash val="dash"/>
              <a:miter lim="800000"/>
              <a:headEnd type="none" w="sm" len="sm"/>
              <a:tailEnd type="none" w="sm" len="sm"/>
            </a:ln>
          </p:spPr>
        </p:cxnSp>
        <p:cxnSp>
          <p:nvCxnSpPr>
            <p:cNvPr id="584" name="Google Shape;584;p22"/>
            <p:cNvCxnSpPr/>
            <p:nvPr/>
          </p:nvCxnSpPr>
          <p:spPr>
            <a:xfrm flipH="1">
              <a:off x="6801473" y="2895118"/>
              <a:ext cx="1197314" cy="1245656"/>
            </a:xfrm>
            <a:prstGeom prst="straightConnector1">
              <a:avLst/>
            </a:prstGeom>
            <a:noFill/>
            <a:ln w="19050" cap="flat" cmpd="sng">
              <a:solidFill>
                <a:srgbClr val="7F7F7F"/>
              </a:solidFill>
              <a:prstDash val="dash"/>
              <a:miter lim="800000"/>
              <a:headEnd type="none" w="sm" len="sm"/>
              <a:tailEnd type="none" w="sm" len="sm"/>
            </a:ln>
          </p:spPr>
        </p:cxnSp>
        <p:cxnSp>
          <p:nvCxnSpPr>
            <p:cNvPr id="585" name="Google Shape;585;p22"/>
            <p:cNvCxnSpPr/>
            <p:nvPr/>
          </p:nvCxnSpPr>
          <p:spPr>
            <a:xfrm flipH="1">
              <a:off x="6403383" y="2884414"/>
              <a:ext cx="800734" cy="859310"/>
            </a:xfrm>
            <a:prstGeom prst="straightConnector1">
              <a:avLst/>
            </a:prstGeom>
            <a:noFill/>
            <a:ln w="19050" cap="flat" cmpd="sng">
              <a:solidFill>
                <a:srgbClr val="7F7F7F"/>
              </a:solidFill>
              <a:prstDash val="dash"/>
              <a:miter lim="800000"/>
              <a:headEnd type="none" w="sm" len="sm"/>
              <a:tailEnd type="none" w="sm" len="sm"/>
            </a:ln>
          </p:spPr>
        </p:cxnSp>
        <p:cxnSp>
          <p:nvCxnSpPr>
            <p:cNvPr id="586" name="Google Shape;586;p22"/>
            <p:cNvCxnSpPr/>
            <p:nvPr/>
          </p:nvCxnSpPr>
          <p:spPr>
            <a:xfrm flipH="1">
              <a:off x="6026752" y="2899984"/>
              <a:ext cx="394863" cy="437925"/>
            </a:xfrm>
            <a:prstGeom prst="straightConnector1">
              <a:avLst/>
            </a:prstGeom>
            <a:noFill/>
            <a:ln w="19050" cap="flat" cmpd="sng">
              <a:solidFill>
                <a:srgbClr val="7F7F7F"/>
              </a:solidFill>
              <a:prstDash val="dash"/>
              <a:miter lim="800000"/>
              <a:headEnd type="none" w="sm" len="sm"/>
              <a:tailEnd type="none" w="sm" len="sm"/>
            </a:ln>
          </p:spPr>
        </p:cxnSp>
        <p:cxnSp>
          <p:nvCxnSpPr>
            <p:cNvPr id="587" name="Google Shape;587;p22"/>
            <p:cNvCxnSpPr/>
            <p:nvPr/>
          </p:nvCxnSpPr>
          <p:spPr>
            <a:xfrm flipH="1">
              <a:off x="8436529" y="2904850"/>
              <a:ext cx="1197314" cy="1245656"/>
            </a:xfrm>
            <a:prstGeom prst="straightConnector1">
              <a:avLst/>
            </a:prstGeom>
            <a:noFill/>
            <a:ln w="38100" cap="flat" cmpd="sng">
              <a:solidFill>
                <a:schemeClr val="dk1"/>
              </a:solidFill>
              <a:prstDash val="dash"/>
              <a:miter lim="800000"/>
              <a:headEnd type="none" w="sm" len="sm"/>
              <a:tailEnd type="none" w="sm" len="sm"/>
            </a:ln>
          </p:spPr>
        </p:cxnSp>
        <p:cxnSp>
          <p:nvCxnSpPr>
            <p:cNvPr id="588" name="Google Shape;588;p22"/>
            <p:cNvCxnSpPr/>
            <p:nvPr/>
          </p:nvCxnSpPr>
          <p:spPr>
            <a:xfrm>
              <a:off x="7227107" y="2887013"/>
              <a:ext cx="1209422" cy="1287245"/>
            </a:xfrm>
            <a:prstGeom prst="straightConnector1">
              <a:avLst/>
            </a:prstGeom>
            <a:noFill/>
            <a:ln w="38100" cap="flat" cmpd="sng">
              <a:solidFill>
                <a:schemeClr val="dk1"/>
              </a:solidFill>
              <a:prstDash val="dash"/>
              <a:miter lim="800000"/>
              <a:headEnd type="none" w="sm" len="sm"/>
              <a:tailEnd type="none" w="sm" len="sm"/>
            </a:ln>
          </p:spPr>
        </p:cxnSp>
        <p:sp>
          <p:nvSpPr>
            <p:cNvPr id="574" name="Google Shape;574;p22"/>
            <p:cNvSpPr/>
            <p:nvPr/>
          </p:nvSpPr>
          <p:spPr>
            <a:xfrm>
              <a:off x="8336148" y="4067748"/>
              <a:ext cx="153539" cy="165516"/>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576" name="Google Shape;576;p22"/>
            <p:cNvSpPr/>
            <p:nvPr/>
          </p:nvSpPr>
          <p:spPr>
            <a:xfrm>
              <a:off x="9136293" y="4070117"/>
              <a:ext cx="153539" cy="165516"/>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572" name="Google Shape;572;p22"/>
            <p:cNvSpPr/>
            <p:nvPr/>
          </p:nvSpPr>
          <p:spPr>
            <a:xfrm>
              <a:off x="7525657" y="4075113"/>
              <a:ext cx="153539" cy="165516"/>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581" name="Google Shape;581;p22"/>
            <p:cNvSpPr/>
            <p:nvPr/>
          </p:nvSpPr>
          <p:spPr>
            <a:xfrm>
              <a:off x="9940381" y="4070117"/>
              <a:ext cx="153539" cy="165516"/>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570" name="Google Shape;570;p22"/>
            <p:cNvSpPr/>
            <p:nvPr/>
          </p:nvSpPr>
          <p:spPr>
            <a:xfrm>
              <a:off x="6718697" y="4075113"/>
              <a:ext cx="153539" cy="165516"/>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589" name="Google Shape;589;p22"/>
            <p:cNvSpPr/>
            <p:nvPr/>
          </p:nvSpPr>
          <p:spPr>
            <a:xfrm>
              <a:off x="7946975" y="3657462"/>
              <a:ext cx="153539" cy="165516"/>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590" name="Google Shape;590;p22"/>
            <p:cNvSpPr/>
            <p:nvPr/>
          </p:nvSpPr>
          <p:spPr>
            <a:xfrm>
              <a:off x="8747120" y="3659830"/>
              <a:ext cx="153539" cy="165516"/>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591" name="Google Shape;591;p22"/>
            <p:cNvSpPr/>
            <p:nvPr/>
          </p:nvSpPr>
          <p:spPr>
            <a:xfrm>
              <a:off x="7136484" y="3664826"/>
              <a:ext cx="153539" cy="165516"/>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592" name="Google Shape;592;p22"/>
            <p:cNvSpPr/>
            <p:nvPr/>
          </p:nvSpPr>
          <p:spPr>
            <a:xfrm>
              <a:off x="9551208" y="3659830"/>
              <a:ext cx="153539" cy="165516"/>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593" name="Google Shape;593;p22"/>
            <p:cNvSpPr/>
            <p:nvPr/>
          </p:nvSpPr>
          <p:spPr>
            <a:xfrm>
              <a:off x="6329524" y="3664826"/>
              <a:ext cx="153539" cy="165516"/>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594" name="Google Shape;594;p22"/>
            <p:cNvSpPr/>
            <p:nvPr/>
          </p:nvSpPr>
          <p:spPr>
            <a:xfrm>
              <a:off x="10348431" y="3657462"/>
              <a:ext cx="153539" cy="165516"/>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grpSp>
      <p:sp>
        <p:nvSpPr>
          <p:cNvPr id="595" name="Google Shape;595;p22"/>
          <p:cNvSpPr txBox="1"/>
          <p:nvPr/>
        </p:nvSpPr>
        <p:spPr>
          <a:xfrm>
            <a:off x="7123566" y="196595"/>
            <a:ext cx="254428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1" i="0" u="none" strike="noStrike" cap="none">
                <a:solidFill>
                  <a:schemeClr val="dk1"/>
                </a:solidFill>
                <a:latin typeface="Calibri"/>
                <a:ea typeface="Calibri"/>
                <a:cs typeface="Calibri"/>
                <a:sym typeface="Calibri"/>
              </a:rPr>
              <a:t>Normal measurement</a:t>
            </a:r>
            <a:endParaRPr sz="1800" b="0" i="0" u="none" strike="noStrike" cap="none">
              <a:solidFill>
                <a:schemeClr val="dk1"/>
              </a:solidFill>
              <a:latin typeface="Calibri"/>
              <a:ea typeface="Calibri"/>
              <a:cs typeface="Calibri"/>
              <a:sym typeface="Calibri"/>
            </a:endParaRPr>
          </a:p>
        </p:txBody>
      </p:sp>
      <p:cxnSp>
        <p:nvCxnSpPr>
          <p:cNvPr id="596" name="Google Shape;596;p22"/>
          <p:cNvCxnSpPr/>
          <p:nvPr/>
        </p:nvCxnSpPr>
        <p:spPr>
          <a:xfrm>
            <a:off x="5117138" y="4711478"/>
            <a:ext cx="6071662" cy="0"/>
          </a:xfrm>
          <a:prstGeom prst="straightConnector1">
            <a:avLst/>
          </a:prstGeom>
          <a:noFill/>
          <a:ln w="28575" cap="flat" cmpd="sng">
            <a:solidFill>
              <a:schemeClr val="dk1"/>
            </a:solidFill>
            <a:prstDash val="solid"/>
            <a:miter lim="800000"/>
            <a:headEnd type="none" w="sm" len="sm"/>
            <a:tailEnd type="none" w="sm" len="sm"/>
          </a:ln>
        </p:spPr>
      </p:cxnSp>
      <p:sp>
        <p:nvSpPr>
          <p:cNvPr id="597" name="Google Shape;597;p22"/>
          <p:cNvSpPr/>
          <p:nvPr/>
        </p:nvSpPr>
        <p:spPr>
          <a:xfrm>
            <a:off x="6480430" y="4545430"/>
            <a:ext cx="76922" cy="332094"/>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mbria"/>
              <a:ea typeface="Cambria"/>
              <a:cs typeface="Cambria"/>
              <a:sym typeface="Cambria"/>
            </a:endParaRPr>
          </a:p>
        </p:txBody>
      </p:sp>
      <p:sp>
        <p:nvSpPr>
          <p:cNvPr id="598" name="Google Shape;598;p22"/>
          <p:cNvSpPr/>
          <p:nvPr/>
        </p:nvSpPr>
        <p:spPr>
          <a:xfrm>
            <a:off x="9714637" y="4545430"/>
            <a:ext cx="76921" cy="332094"/>
          </a:xfrm>
          <a:prstGeom prst="rect">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mbria"/>
              <a:ea typeface="Cambria"/>
              <a:cs typeface="Cambria"/>
              <a:sym typeface="Cambria"/>
            </a:endParaRPr>
          </a:p>
        </p:txBody>
      </p:sp>
      <p:sp>
        <p:nvSpPr>
          <p:cNvPr id="599" name="Google Shape;599;p22"/>
          <p:cNvSpPr/>
          <p:nvPr/>
        </p:nvSpPr>
        <p:spPr>
          <a:xfrm>
            <a:off x="7280422" y="4545430"/>
            <a:ext cx="76921" cy="332094"/>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mbria"/>
              <a:ea typeface="Cambria"/>
              <a:cs typeface="Cambria"/>
              <a:sym typeface="Cambria"/>
            </a:endParaRPr>
          </a:p>
        </p:txBody>
      </p:sp>
      <p:sp>
        <p:nvSpPr>
          <p:cNvPr id="600" name="Google Shape;600;p22"/>
          <p:cNvSpPr/>
          <p:nvPr/>
        </p:nvSpPr>
        <p:spPr>
          <a:xfrm>
            <a:off x="8885594" y="4545430"/>
            <a:ext cx="76922" cy="332094"/>
          </a:xfrm>
          <a:prstGeom prst="rect">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mbria"/>
              <a:ea typeface="Cambria"/>
              <a:cs typeface="Cambria"/>
              <a:sym typeface="Cambria"/>
            </a:endParaRPr>
          </a:p>
        </p:txBody>
      </p:sp>
      <p:sp>
        <p:nvSpPr>
          <p:cNvPr id="601" name="Google Shape;601;p22"/>
          <p:cNvSpPr/>
          <p:nvPr/>
        </p:nvSpPr>
        <p:spPr>
          <a:xfrm>
            <a:off x="8932161" y="3953233"/>
            <a:ext cx="804088" cy="578428"/>
          </a:xfrm>
          <a:custGeom>
            <a:avLst/>
            <a:gdLst/>
            <a:ahLst/>
            <a:cxnLst/>
            <a:rect l="l" t="t" r="r" b="b"/>
            <a:pathLst>
              <a:path w="1406" h="226" extrusionOk="0">
                <a:moveTo>
                  <a:pt x="0" y="226"/>
                </a:moveTo>
                <a:lnTo>
                  <a:pt x="0" y="0"/>
                </a:lnTo>
                <a:lnTo>
                  <a:pt x="1406" y="0"/>
                </a:lnTo>
                <a:lnTo>
                  <a:pt x="1406" y="226"/>
                </a:ln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mbria"/>
              <a:ea typeface="Cambria"/>
              <a:cs typeface="Cambria"/>
              <a:sym typeface="Cambria"/>
            </a:endParaRPr>
          </a:p>
        </p:txBody>
      </p:sp>
      <p:sp>
        <p:nvSpPr>
          <p:cNvPr id="602" name="Google Shape;602;p22"/>
          <p:cNvSpPr/>
          <p:nvPr/>
        </p:nvSpPr>
        <p:spPr>
          <a:xfrm>
            <a:off x="6518405" y="4299392"/>
            <a:ext cx="808529" cy="248159"/>
          </a:xfrm>
          <a:custGeom>
            <a:avLst/>
            <a:gdLst/>
            <a:ahLst/>
            <a:cxnLst/>
            <a:rect l="l" t="t" r="r" b="b"/>
            <a:pathLst>
              <a:path w="1406" h="226" extrusionOk="0">
                <a:moveTo>
                  <a:pt x="0" y="226"/>
                </a:moveTo>
                <a:lnTo>
                  <a:pt x="0" y="0"/>
                </a:lnTo>
                <a:lnTo>
                  <a:pt x="1406" y="0"/>
                </a:lnTo>
                <a:lnTo>
                  <a:pt x="1406" y="226"/>
                </a:ln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mbria"/>
              <a:ea typeface="Cambria"/>
              <a:cs typeface="Cambria"/>
              <a:sym typeface="Cambria"/>
            </a:endParaRPr>
          </a:p>
        </p:txBody>
      </p:sp>
      <p:sp>
        <p:nvSpPr>
          <p:cNvPr id="603" name="Google Shape;603;p22"/>
          <p:cNvSpPr/>
          <p:nvPr/>
        </p:nvSpPr>
        <p:spPr>
          <a:xfrm>
            <a:off x="6716250" y="4120575"/>
            <a:ext cx="371400" cy="3633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mbria"/>
              <a:buNone/>
            </a:pPr>
            <a:r>
              <a:rPr lang="en-US" sz="2000" b="0" i="0" u="none" strike="noStrike" cap="none">
                <a:solidFill>
                  <a:schemeClr val="dk1"/>
                </a:solidFill>
                <a:latin typeface="Cambria"/>
                <a:ea typeface="Cambria"/>
                <a:cs typeface="Cambria"/>
                <a:sym typeface="Cambria"/>
              </a:rPr>
              <a:t>V</a:t>
            </a:r>
            <a:endParaRPr sz="1800" b="0" i="0" u="none" strike="noStrike" cap="none">
              <a:solidFill>
                <a:schemeClr val="dk1"/>
              </a:solidFill>
              <a:latin typeface="Calibri"/>
              <a:ea typeface="Calibri"/>
              <a:cs typeface="Calibri"/>
              <a:sym typeface="Calibri"/>
            </a:endParaRPr>
          </a:p>
        </p:txBody>
      </p:sp>
      <p:sp>
        <p:nvSpPr>
          <p:cNvPr id="604" name="Google Shape;604;p22"/>
          <p:cNvSpPr/>
          <p:nvPr/>
        </p:nvSpPr>
        <p:spPr>
          <a:xfrm>
            <a:off x="9150001" y="3774413"/>
            <a:ext cx="348169" cy="363257"/>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Cambria"/>
              <a:buNone/>
            </a:pPr>
            <a:r>
              <a:rPr lang="en-US" sz="2000" b="0" i="0" u="none" strike="noStrike" cap="none">
                <a:solidFill>
                  <a:schemeClr val="dk1"/>
                </a:solidFill>
                <a:latin typeface="Cambria"/>
                <a:ea typeface="Cambria"/>
                <a:cs typeface="Cambria"/>
                <a:sym typeface="Cambria"/>
              </a:rPr>
              <a:t>I</a:t>
            </a:r>
            <a:endParaRPr sz="1800" b="0" i="0" u="none" strike="noStrike" cap="none">
              <a:solidFill>
                <a:schemeClr val="dk1"/>
              </a:solidFill>
              <a:latin typeface="Calibri"/>
              <a:ea typeface="Calibri"/>
              <a:cs typeface="Calibri"/>
              <a:sym typeface="Calibri"/>
            </a:endParaRPr>
          </a:p>
        </p:txBody>
      </p:sp>
      <p:sp>
        <p:nvSpPr>
          <p:cNvPr id="605" name="Google Shape;605;p22"/>
          <p:cNvSpPr/>
          <p:nvPr/>
        </p:nvSpPr>
        <p:spPr>
          <a:xfrm>
            <a:off x="6160142" y="4300998"/>
            <a:ext cx="371447" cy="4598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ambria"/>
              <a:buNone/>
            </a:pPr>
            <a:r>
              <a:rPr lang="en-US" sz="2000" b="0" i="0" u="none" strike="noStrike" cap="none">
                <a:solidFill>
                  <a:schemeClr val="dk1"/>
                </a:solidFill>
                <a:latin typeface="Cambria"/>
                <a:ea typeface="Cambria"/>
                <a:cs typeface="Cambria"/>
                <a:sym typeface="Cambria"/>
              </a:rPr>
              <a:t>A</a:t>
            </a:r>
            <a:endParaRPr sz="1800" b="0" i="0" u="none" strike="noStrike" cap="none">
              <a:solidFill>
                <a:schemeClr val="dk1"/>
              </a:solidFill>
              <a:latin typeface="Calibri"/>
              <a:ea typeface="Calibri"/>
              <a:cs typeface="Calibri"/>
              <a:sym typeface="Calibri"/>
            </a:endParaRPr>
          </a:p>
        </p:txBody>
      </p:sp>
      <p:sp>
        <p:nvSpPr>
          <p:cNvPr id="606" name="Google Shape;606;p22"/>
          <p:cNvSpPr/>
          <p:nvPr/>
        </p:nvSpPr>
        <p:spPr>
          <a:xfrm>
            <a:off x="7313583" y="4300998"/>
            <a:ext cx="367995" cy="4598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ambria"/>
              <a:buNone/>
            </a:pPr>
            <a:r>
              <a:rPr lang="en-US" sz="2000" b="0" i="0" u="none" strike="noStrike" cap="none">
                <a:solidFill>
                  <a:schemeClr val="dk1"/>
                </a:solidFill>
                <a:latin typeface="Cambria"/>
                <a:ea typeface="Cambria"/>
                <a:cs typeface="Cambria"/>
                <a:sym typeface="Cambria"/>
              </a:rPr>
              <a:t>B</a:t>
            </a:r>
            <a:endParaRPr sz="1800" b="0" i="0" u="none" strike="noStrike" cap="none">
              <a:solidFill>
                <a:schemeClr val="dk1"/>
              </a:solidFill>
              <a:latin typeface="Calibri"/>
              <a:ea typeface="Calibri"/>
              <a:cs typeface="Calibri"/>
              <a:sym typeface="Calibri"/>
            </a:endParaRPr>
          </a:p>
        </p:txBody>
      </p:sp>
      <p:sp>
        <p:nvSpPr>
          <p:cNvPr id="607" name="Google Shape;607;p22"/>
          <p:cNvSpPr/>
          <p:nvPr/>
        </p:nvSpPr>
        <p:spPr>
          <a:xfrm>
            <a:off x="8549946" y="4300998"/>
            <a:ext cx="386983" cy="4598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ambria"/>
              <a:buNone/>
            </a:pPr>
            <a:r>
              <a:rPr lang="en-US" sz="2000" b="0" i="0" u="none" strike="noStrike" cap="none">
                <a:solidFill>
                  <a:schemeClr val="dk1"/>
                </a:solidFill>
                <a:latin typeface="Cambria"/>
                <a:ea typeface="Cambria"/>
                <a:cs typeface="Cambria"/>
                <a:sym typeface="Cambria"/>
              </a:rPr>
              <a:t>N</a:t>
            </a:r>
            <a:endParaRPr sz="1800" b="0" i="0" u="none" strike="noStrike" cap="none">
              <a:solidFill>
                <a:schemeClr val="dk1"/>
              </a:solidFill>
              <a:latin typeface="Calibri"/>
              <a:ea typeface="Calibri"/>
              <a:cs typeface="Calibri"/>
              <a:sym typeface="Calibri"/>
            </a:endParaRPr>
          </a:p>
        </p:txBody>
      </p:sp>
      <p:sp>
        <p:nvSpPr>
          <p:cNvPr id="608" name="Google Shape;608;p22"/>
          <p:cNvSpPr/>
          <p:nvPr/>
        </p:nvSpPr>
        <p:spPr>
          <a:xfrm>
            <a:off x="9757861" y="4287724"/>
            <a:ext cx="423229" cy="4598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ambria"/>
              <a:buNone/>
            </a:pPr>
            <a:r>
              <a:rPr lang="en-US" sz="2000" b="0" i="0" u="none" strike="noStrike" cap="none">
                <a:solidFill>
                  <a:schemeClr val="dk1"/>
                </a:solidFill>
                <a:latin typeface="Cambria"/>
                <a:ea typeface="Cambria"/>
                <a:cs typeface="Cambria"/>
                <a:sym typeface="Cambria"/>
              </a:rPr>
              <a:t>M</a:t>
            </a:r>
            <a:endParaRPr sz="1800" b="0" i="0" u="none" strike="noStrike" cap="none">
              <a:solidFill>
                <a:schemeClr val="dk1"/>
              </a:solidFill>
              <a:latin typeface="Calibri"/>
              <a:ea typeface="Calibri"/>
              <a:cs typeface="Calibri"/>
              <a:sym typeface="Calibri"/>
            </a:endParaRPr>
          </a:p>
        </p:txBody>
      </p:sp>
      <p:cxnSp>
        <p:nvCxnSpPr>
          <p:cNvPr id="609" name="Google Shape;609;p22"/>
          <p:cNvCxnSpPr>
            <a:endCxn id="610" idx="1"/>
          </p:cNvCxnSpPr>
          <p:nvPr/>
        </p:nvCxnSpPr>
        <p:spPr>
          <a:xfrm>
            <a:off x="5305868" y="4712317"/>
            <a:ext cx="1140300" cy="1212300"/>
          </a:xfrm>
          <a:prstGeom prst="straightConnector1">
            <a:avLst/>
          </a:prstGeom>
          <a:noFill/>
          <a:ln w="19050" cap="flat" cmpd="sng">
            <a:solidFill>
              <a:srgbClr val="7F7F7F"/>
            </a:solidFill>
            <a:prstDash val="dash"/>
            <a:miter lim="800000"/>
            <a:headEnd type="none" w="sm" len="sm"/>
            <a:tailEnd type="none" w="sm" len="sm"/>
          </a:ln>
        </p:spPr>
      </p:cxnSp>
      <p:cxnSp>
        <p:nvCxnSpPr>
          <p:cNvPr id="611" name="Google Shape;611;p22"/>
          <p:cNvCxnSpPr>
            <a:endCxn id="612" idx="5"/>
          </p:cNvCxnSpPr>
          <p:nvPr/>
        </p:nvCxnSpPr>
        <p:spPr>
          <a:xfrm>
            <a:off x="6126597" y="4725255"/>
            <a:ext cx="1235100" cy="1316400"/>
          </a:xfrm>
          <a:prstGeom prst="straightConnector1">
            <a:avLst/>
          </a:prstGeom>
          <a:noFill/>
          <a:ln w="19050" cap="flat" cmpd="sng">
            <a:solidFill>
              <a:srgbClr val="7F7F7F"/>
            </a:solidFill>
            <a:prstDash val="dash"/>
            <a:miter lim="800000"/>
            <a:headEnd type="none" w="sm" len="sm"/>
            <a:tailEnd type="none" w="sm" len="sm"/>
          </a:ln>
        </p:spPr>
      </p:cxnSp>
      <p:cxnSp>
        <p:nvCxnSpPr>
          <p:cNvPr id="613" name="Google Shape;613;p22"/>
          <p:cNvCxnSpPr>
            <a:endCxn id="614" idx="3"/>
          </p:cNvCxnSpPr>
          <p:nvPr/>
        </p:nvCxnSpPr>
        <p:spPr>
          <a:xfrm flipH="1">
            <a:off x="8063619" y="6004890"/>
            <a:ext cx="89400" cy="29400"/>
          </a:xfrm>
          <a:prstGeom prst="straightConnector1">
            <a:avLst/>
          </a:prstGeom>
          <a:noFill/>
          <a:ln w="19050" cap="flat" cmpd="sng">
            <a:solidFill>
              <a:srgbClr val="7F7F7F"/>
            </a:solidFill>
            <a:prstDash val="dash"/>
            <a:miter lim="800000"/>
            <a:headEnd type="none" w="sm" len="sm"/>
            <a:tailEnd type="none" w="sm" len="sm"/>
          </a:ln>
        </p:spPr>
      </p:cxnSp>
      <p:cxnSp>
        <p:nvCxnSpPr>
          <p:cNvPr id="615" name="Google Shape;615;p22"/>
          <p:cNvCxnSpPr>
            <a:endCxn id="616" idx="5"/>
          </p:cNvCxnSpPr>
          <p:nvPr/>
        </p:nvCxnSpPr>
        <p:spPr>
          <a:xfrm>
            <a:off x="7717433" y="4712159"/>
            <a:ext cx="1254900" cy="1324500"/>
          </a:xfrm>
          <a:prstGeom prst="straightConnector1">
            <a:avLst/>
          </a:prstGeom>
          <a:noFill/>
          <a:ln w="19050" cap="flat" cmpd="sng">
            <a:solidFill>
              <a:srgbClr val="7F7F7F"/>
            </a:solidFill>
            <a:prstDash val="dash"/>
            <a:miter lim="800000"/>
            <a:headEnd type="none" w="sm" len="sm"/>
            <a:tailEnd type="none" w="sm" len="sm"/>
          </a:ln>
        </p:spPr>
      </p:cxnSp>
      <p:cxnSp>
        <p:nvCxnSpPr>
          <p:cNvPr id="617" name="Google Shape;617;p22"/>
          <p:cNvCxnSpPr/>
          <p:nvPr/>
        </p:nvCxnSpPr>
        <p:spPr>
          <a:xfrm>
            <a:off x="8518720" y="4717722"/>
            <a:ext cx="1209422" cy="1287245"/>
          </a:xfrm>
          <a:prstGeom prst="straightConnector1">
            <a:avLst/>
          </a:prstGeom>
          <a:noFill/>
          <a:ln w="19050" cap="flat" cmpd="sng">
            <a:solidFill>
              <a:srgbClr val="7F7F7F"/>
            </a:solidFill>
            <a:prstDash val="dash"/>
            <a:miter lim="800000"/>
            <a:headEnd type="none" w="sm" len="sm"/>
            <a:tailEnd type="none" w="sm" len="sm"/>
          </a:ln>
        </p:spPr>
      </p:cxnSp>
      <p:cxnSp>
        <p:nvCxnSpPr>
          <p:cNvPr id="618" name="Google Shape;618;p22"/>
          <p:cNvCxnSpPr/>
          <p:nvPr/>
        </p:nvCxnSpPr>
        <p:spPr>
          <a:xfrm>
            <a:off x="9338830" y="4712278"/>
            <a:ext cx="803638" cy="856709"/>
          </a:xfrm>
          <a:prstGeom prst="straightConnector1">
            <a:avLst/>
          </a:prstGeom>
          <a:noFill/>
          <a:ln w="19050" cap="flat" cmpd="sng">
            <a:solidFill>
              <a:srgbClr val="7F7F7F"/>
            </a:solidFill>
            <a:prstDash val="dash"/>
            <a:miter lim="800000"/>
            <a:headEnd type="none" w="sm" len="sm"/>
            <a:tailEnd type="none" w="sm" len="sm"/>
          </a:ln>
        </p:spPr>
      </p:cxnSp>
      <p:cxnSp>
        <p:nvCxnSpPr>
          <p:cNvPr id="619" name="Google Shape;619;p22"/>
          <p:cNvCxnSpPr/>
          <p:nvPr/>
        </p:nvCxnSpPr>
        <p:spPr>
          <a:xfrm>
            <a:off x="10113781" y="4712278"/>
            <a:ext cx="418450" cy="428354"/>
          </a:xfrm>
          <a:prstGeom prst="straightConnector1">
            <a:avLst/>
          </a:prstGeom>
          <a:noFill/>
          <a:ln w="19050" cap="flat" cmpd="sng">
            <a:solidFill>
              <a:srgbClr val="7F7F7F"/>
            </a:solidFill>
            <a:prstDash val="dash"/>
            <a:miter lim="800000"/>
            <a:headEnd type="none" w="sm" len="sm"/>
            <a:tailEnd type="none" w="sm" len="sm"/>
          </a:ln>
        </p:spPr>
      </p:cxnSp>
      <p:cxnSp>
        <p:nvCxnSpPr>
          <p:cNvPr id="620" name="Google Shape;620;p22"/>
          <p:cNvCxnSpPr>
            <a:endCxn id="621" idx="3"/>
          </p:cNvCxnSpPr>
          <p:nvPr/>
        </p:nvCxnSpPr>
        <p:spPr>
          <a:xfrm flipH="1">
            <a:off x="9667852" y="4715459"/>
            <a:ext cx="1264200" cy="1321200"/>
          </a:xfrm>
          <a:prstGeom prst="straightConnector1">
            <a:avLst/>
          </a:prstGeom>
          <a:noFill/>
          <a:ln w="19050" cap="flat" cmpd="sng">
            <a:solidFill>
              <a:srgbClr val="7F7F7F"/>
            </a:solidFill>
            <a:prstDash val="dash"/>
            <a:miter lim="800000"/>
            <a:headEnd type="none" w="sm" len="sm"/>
            <a:tailEnd type="none" w="sm" len="sm"/>
          </a:ln>
        </p:spPr>
      </p:cxnSp>
      <p:cxnSp>
        <p:nvCxnSpPr>
          <p:cNvPr id="622" name="Google Shape;622;p22"/>
          <p:cNvCxnSpPr>
            <a:endCxn id="616" idx="3"/>
          </p:cNvCxnSpPr>
          <p:nvPr/>
        </p:nvCxnSpPr>
        <p:spPr>
          <a:xfrm flipH="1">
            <a:off x="8863764" y="4709759"/>
            <a:ext cx="1269600" cy="1326900"/>
          </a:xfrm>
          <a:prstGeom prst="straightConnector1">
            <a:avLst/>
          </a:prstGeom>
          <a:noFill/>
          <a:ln w="19050" cap="flat" cmpd="sng">
            <a:solidFill>
              <a:srgbClr val="7F7F7F"/>
            </a:solidFill>
            <a:prstDash val="dash"/>
            <a:miter lim="800000"/>
            <a:headEnd type="none" w="sm" len="sm"/>
            <a:tailEnd type="none" w="sm" len="sm"/>
          </a:ln>
        </p:spPr>
      </p:cxnSp>
      <p:cxnSp>
        <p:nvCxnSpPr>
          <p:cNvPr id="623" name="Google Shape;623;p22"/>
          <p:cNvCxnSpPr>
            <a:endCxn id="612" idx="7"/>
          </p:cNvCxnSpPr>
          <p:nvPr/>
        </p:nvCxnSpPr>
        <p:spPr>
          <a:xfrm flipH="1">
            <a:off x="7361697" y="4714417"/>
            <a:ext cx="1156500" cy="1210200"/>
          </a:xfrm>
          <a:prstGeom prst="straightConnector1">
            <a:avLst/>
          </a:prstGeom>
          <a:noFill/>
          <a:ln w="19050" cap="flat" cmpd="sng">
            <a:solidFill>
              <a:srgbClr val="7F7F7F"/>
            </a:solidFill>
            <a:prstDash val="dash"/>
            <a:miter lim="800000"/>
            <a:headEnd type="none" w="sm" len="sm"/>
            <a:tailEnd type="none" w="sm" len="sm"/>
          </a:ln>
        </p:spPr>
      </p:cxnSp>
      <p:cxnSp>
        <p:nvCxnSpPr>
          <p:cNvPr id="624" name="Google Shape;624;p22"/>
          <p:cNvCxnSpPr/>
          <p:nvPr/>
        </p:nvCxnSpPr>
        <p:spPr>
          <a:xfrm flipH="1">
            <a:off x="6506459" y="4720383"/>
            <a:ext cx="1197314" cy="1245656"/>
          </a:xfrm>
          <a:prstGeom prst="straightConnector1">
            <a:avLst/>
          </a:prstGeom>
          <a:noFill/>
          <a:ln w="19050" cap="flat" cmpd="sng">
            <a:solidFill>
              <a:srgbClr val="7F7F7F"/>
            </a:solidFill>
            <a:prstDash val="dash"/>
            <a:miter lim="800000"/>
            <a:headEnd type="none" w="sm" len="sm"/>
            <a:tailEnd type="none" w="sm" len="sm"/>
          </a:ln>
        </p:spPr>
      </p:cxnSp>
      <p:cxnSp>
        <p:nvCxnSpPr>
          <p:cNvPr id="625" name="Google Shape;625;p22"/>
          <p:cNvCxnSpPr/>
          <p:nvPr/>
        </p:nvCxnSpPr>
        <p:spPr>
          <a:xfrm flipH="1">
            <a:off x="6108369" y="4709679"/>
            <a:ext cx="800734" cy="859310"/>
          </a:xfrm>
          <a:prstGeom prst="straightConnector1">
            <a:avLst/>
          </a:prstGeom>
          <a:noFill/>
          <a:ln w="19050" cap="flat" cmpd="sng">
            <a:solidFill>
              <a:srgbClr val="7F7F7F"/>
            </a:solidFill>
            <a:prstDash val="dash"/>
            <a:miter lim="800000"/>
            <a:headEnd type="none" w="sm" len="sm"/>
            <a:tailEnd type="none" w="sm" len="sm"/>
          </a:ln>
        </p:spPr>
      </p:cxnSp>
      <p:cxnSp>
        <p:nvCxnSpPr>
          <p:cNvPr id="626" name="Google Shape;626;p22"/>
          <p:cNvCxnSpPr/>
          <p:nvPr/>
        </p:nvCxnSpPr>
        <p:spPr>
          <a:xfrm flipH="1">
            <a:off x="5731738" y="4725249"/>
            <a:ext cx="394863" cy="437925"/>
          </a:xfrm>
          <a:prstGeom prst="straightConnector1">
            <a:avLst/>
          </a:prstGeom>
          <a:noFill/>
          <a:ln w="19050" cap="flat" cmpd="sng">
            <a:solidFill>
              <a:srgbClr val="7F7F7F"/>
            </a:solidFill>
            <a:prstDash val="dash"/>
            <a:miter lim="800000"/>
            <a:headEnd type="none" w="sm" len="sm"/>
            <a:tailEnd type="none" w="sm" len="sm"/>
          </a:ln>
        </p:spPr>
      </p:cxnSp>
      <p:cxnSp>
        <p:nvCxnSpPr>
          <p:cNvPr id="627" name="Google Shape;627;p22"/>
          <p:cNvCxnSpPr/>
          <p:nvPr/>
        </p:nvCxnSpPr>
        <p:spPr>
          <a:xfrm flipH="1">
            <a:off x="8141515" y="4730115"/>
            <a:ext cx="1197314" cy="1245656"/>
          </a:xfrm>
          <a:prstGeom prst="straightConnector1">
            <a:avLst/>
          </a:prstGeom>
          <a:noFill/>
          <a:ln w="38100" cap="flat" cmpd="sng">
            <a:solidFill>
              <a:schemeClr val="dk1"/>
            </a:solidFill>
            <a:prstDash val="dash"/>
            <a:miter lim="800000"/>
            <a:headEnd type="none" w="sm" len="sm"/>
            <a:tailEnd type="none" w="sm" len="sm"/>
          </a:ln>
        </p:spPr>
      </p:cxnSp>
      <p:cxnSp>
        <p:nvCxnSpPr>
          <p:cNvPr id="628" name="Google Shape;628;p22"/>
          <p:cNvCxnSpPr/>
          <p:nvPr/>
        </p:nvCxnSpPr>
        <p:spPr>
          <a:xfrm>
            <a:off x="6932093" y="4712278"/>
            <a:ext cx="1209422" cy="1287245"/>
          </a:xfrm>
          <a:prstGeom prst="straightConnector1">
            <a:avLst/>
          </a:prstGeom>
          <a:noFill/>
          <a:ln w="38100" cap="flat" cmpd="sng">
            <a:solidFill>
              <a:schemeClr val="dk1"/>
            </a:solidFill>
            <a:prstDash val="dash"/>
            <a:miter lim="800000"/>
            <a:headEnd type="none" w="sm" len="sm"/>
            <a:tailEnd type="none" w="sm" len="sm"/>
          </a:ln>
        </p:spPr>
      </p:cxnSp>
      <p:sp>
        <p:nvSpPr>
          <p:cNvPr id="614" name="Google Shape;614;p22"/>
          <p:cNvSpPr/>
          <p:nvPr/>
        </p:nvSpPr>
        <p:spPr>
          <a:xfrm>
            <a:off x="8041134" y="5893013"/>
            <a:ext cx="153539" cy="165516"/>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16" name="Google Shape;616;p22"/>
          <p:cNvSpPr/>
          <p:nvPr/>
        </p:nvSpPr>
        <p:spPr>
          <a:xfrm>
            <a:off x="8841279" y="5895382"/>
            <a:ext cx="153539" cy="165516"/>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12" name="Google Shape;612;p22"/>
          <p:cNvSpPr/>
          <p:nvPr/>
        </p:nvSpPr>
        <p:spPr>
          <a:xfrm>
            <a:off x="7230643" y="5900378"/>
            <a:ext cx="153539" cy="165516"/>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21" name="Google Shape;621;p22"/>
          <p:cNvSpPr/>
          <p:nvPr/>
        </p:nvSpPr>
        <p:spPr>
          <a:xfrm>
            <a:off x="9645367" y="5895382"/>
            <a:ext cx="153539" cy="165516"/>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10" name="Google Shape;610;p22"/>
          <p:cNvSpPr/>
          <p:nvPr/>
        </p:nvSpPr>
        <p:spPr>
          <a:xfrm>
            <a:off x="6423683" y="5900378"/>
            <a:ext cx="153539" cy="165516"/>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29" name="Google Shape;629;p22"/>
          <p:cNvSpPr/>
          <p:nvPr/>
        </p:nvSpPr>
        <p:spPr>
          <a:xfrm>
            <a:off x="7651961" y="5482727"/>
            <a:ext cx="153539" cy="165516"/>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30" name="Google Shape;630;p22"/>
          <p:cNvSpPr/>
          <p:nvPr/>
        </p:nvSpPr>
        <p:spPr>
          <a:xfrm>
            <a:off x="8452106" y="5485095"/>
            <a:ext cx="153539" cy="165516"/>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31" name="Google Shape;631;p22"/>
          <p:cNvSpPr/>
          <p:nvPr/>
        </p:nvSpPr>
        <p:spPr>
          <a:xfrm>
            <a:off x="6841470" y="5490091"/>
            <a:ext cx="153539" cy="165516"/>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32" name="Google Shape;632;p22"/>
          <p:cNvSpPr/>
          <p:nvPr/>
        </p:nvSpPr>
        <p:spPr>
          <a:xfrm>
            <a:off x="9256194" y="5485095"/>
            <a:ext cx="153539" cy="165516"/>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33" name="Google Shape;633;p22"/>
          <p:cNvSpPr/>
          <p:nvPr/>
        </p:nvSpPr>
        <p:spPr>
          <a:xfrm>
            <a:off x="6034510" y="5490091"/>
            <a:ext cx="153539" cy="165516"/>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34" name="Google Shape;634;p22"/>
          <p:cNvSpPr/>
          <p:nvPr/>
        </p:nvSpPr>
        <p:spPr>
          <a:xfrm>
            <a:off x="10053417" y="5482727"/>
            <a:ext cx="153539" cy="165516"/>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35" name="Google Shape;635;p22"/>
          <p:cNvSpPr txBox="1"/>
          <p:nvPr/>
        </p:nvSpPr>
        <p:spPr>
          <a:xfrm>
            <a:off x="6869899" y="3241674"/>
            <a:ext cx="292900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1" i="0" u="none" strike="noStrike" cap="none">
                <a:solidFill>
                  <a:schemeClr val="dk1"/>
                </a:solidFill>
                <a:latin typeface="Calibri"/>
                <a:ea typeface="Calibri"/>
                <a:cs typeface="Calibri"/>
                <a:sym typeface="Calibri"/>
              </a:rPr>
              <a:t>Reciprocal measurement</a:t>
            </a:r>
            <a:endParaRPr sz="1800" b="0" i="0" u="none" strike="noStrike" cap="none">
              <a:solidFill>
                <a:schemeClr val="dk1"/>
              </a:solidFill>
              <a:latin typeface="Calibri"/>
              <a:ea typeface="Calibri"/>
              <a:cs typeface="Calibri"/>
              <a:sym typeface="Calibri"/>
            </a:endParaRPr>
          </a:p>
        </p:txBody>
      </p:sp>
      <p:sp>
        <p:nvSpPr>
          <p:cNvPr id="636" name="Google Shape;636;p22"/>
          <p:cNvSpPr/>
          <p:nvPr/>
        </p:nvSpPr>
        <p:spPr>
          <a:xfrm>
            <a:off x="7858970" y="4119457"/>
            <a:ext cx="541155" cy="161722"/>
          </a:xfrm>
          <a:prstGeom prst="leftRightArrow">
            <a:avLst>
              <a:gd name="adj1" fmla="val 50000"/>
              <a:gd name="adj2" fmla="val 50000"/>
            </a:avLst>
          </a:prstGeom>
          <a:solidFill>
            <a:schemeClr val="l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37" name="Google Shape;637;p22"/>
          <p:cNvSpPr txBox="1"/>
          <p:nvPr/>
        </p:nvSpPr>
        <p:spPr>
          <a:xfrm>
            <a:off x="7567120" y="3747756"/>
            <a:ext cx="108234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switched</a:t>
            </a:r>
            <a:endParaRPr sz="1800" b="0" i="0" u="none" strike="noStrike" cap="none">
              <a:solidFill>
                <a:schemeClr val="dk1"/>
              </a:solidFill>
              <a:latin typeface="Calibri"/>
              <a:ea typeface="Calibri"/>
              <a:cs typeface="Calibri"/>
              <a:sym typeface="Calibri"/>
            </a:endParaRPr>
          </a:p>
        </p:txBody>
      </p:sp>
      <p:sp>
        <p:nvSpPr>
          <p:cNvPr id="638" name="Google Shape;638;p22"/>
          <p:cNvSpPr txBox="1"/>
          <p:nvPr/>
        </p:nvSpPr>
        <p:spPr>
          <a:xfrm>
            <a:off x="422525" y="1690699"/>
            <a:ext cx="3613200" cy="2586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Reciprocal error: the difference between the normal measurement and the reciprocal measurement</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Theoretically, the two measurements should be the same</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Requires double the measurements and therefore double the time</a:t>
            </a:r>
            <a:endParaRPr sz="1800" b="0" i="0" u="none" strike="noStrike" cap="none">
              <a:solidFill>
                <a:schemeClr val="dk1"/>
              </a:solidFill>
              <a:latin typeface="Calibri"/>
              <a:ea typeface="Calibri"/>
              <a:cs typeface="Calibri"/>
              <a:sym typeface="Calibri"/>
            </a:endParaRPr>
          </a:p>
        </p:txBody>
      </p:sp>
      <p:sp>
        <p:nvSpPr>
          <p:cNvPr id="639" name="Google Shape;639;p22"/>
          <p:cNvSpPr txBox="1"/>
          <p:nvPr/>
        </p:nvSpPr>
        <p:spPr>
          <a:xfrm>
            <a:off x="0" y="5849624"/>
            <a:ext cx="13448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From Unit 4</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Near-surface ERT Applications</a:t>
            </a:r>
            <a:endParaRPr/>
          </a:p>
        </p:txBody>
      </p:sp>
      <p:sp>
        <p:nvSpPr>
          <p:cNvPr id="108" name="Google Shape;108;p4"/>
          <p:cNvSpPr txBox="1">
            <a:spLocks noGrp="1"/>
          </p:cNvSpPr>
          <p:nvPr>
            <p:ph type="body" idx="1"/>
          </p:nvPr>
        </p:nvSpPr>
        <p:spPr>
          <a:xfrm>
            <a:off x="838200" y="1581150"/>
            <a:ext cx="5429250" cy="459581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b="1"/>
              <a:t>Groundwater exploration</a:t>
            </a:r>
            <a:endParaRPr b="1"/>
          </a:p>
          <a:p>
            <a:pPr marL="228600" lvl="0" indent="-228600" algn="l" rtl="0">
              <a:lnSpc>
                <a:spcPct val="90000"/>
              </a:lnSpc>
              <a:spcBef>
                <a:spcPts val="1000"/>
              </a:spcBef>
              <a:spcAft>
                <a:spcPts val="0"/>
              </a:spcAft>
              <a:buClr>
                <a:schemeClr val="dk1"/>
              </a:buClr>
              <a:buSzPts val="2800"/>
              <a:buChar char="•"/>
            </a:pPr>
            <a:r>
              <a:rPr lang="en-US"/>
              <a:t>Saltwater intrusions</a:t>
            </a:r>
            <a:endParaRPr/>
          </a:p>
          <a:p>
            <a:pPr marL="228600" lvl="0" indent="-228600" algn="l" rtl="0">
              <a:lnSpc>
                <a:spcPct val="90000"/>
              </a:lnSpc>
              <a:spcBef>
                <a:spcPts val="1000"/>
              </a:spcBef>
              <a:spcAft>
                <a:spcPts val="0"/>
              </a:spcAft>
              <a:buClr>
                <a:schemeClr val="dk1"/>
              </a:buClr>
              <a:buSzPts val="2800"/>
              <a:buChar char="•"/>
            </a:pPr>
            <a:r>
              <a:rPr lang="en-US"/>
              <a:t>Agriculture: soil moisture and root zone</a:t>
            </a:r>
            <a:endParaRPr/>
          </a:p>
          <a:p>
            <a:pPr marL="228600" lvl="0" indent="-228600" algn="l" rtl="0">
              <a:lnSpc>
                <a:spcPct val="90000"/>
              </a:lnSpc>
              <a:spcBef>
                <a:spcPts val="1000"/>
              </a:spcBef>
              <a:spcAft>
                <a:spcPts val="0"/>
              </a:spcAft>
              <a:buClr>
                <a:schemeClr val="dk1"/>
              </a:buClr>
              <a:buSzPts val="2800"/>
              <a:buChar char="•"/>
            </a:pPr>
            <a:r>
              <a:rPr lang="en-US"/>
              <a:t>Soil/groundwater contaminant mapping</a:t>
            </a:r>
            <a:endParaRPr/>
          </a:p>
          <a:p>
            <a:pPr marL="228600" lvl="0" indent="-228600" algn="l" rtl="0">
              <a:lnSpc>
                <a:spcPct val="90000"/>
              </a:lnSpc>
              <a:spcBef>
                <a:spcPts val="1000"/>
              </a:spcBef>
              <a:spcAft>
                <a:spcPts val="0"/>
              </a:spcAft>
              <a:buClr>
                <a:schemeClr val="dk1"/>
              </a:buClr>
              <a:buSzPts val="2800"/>
              <a:buChar char="•"/>
            </a:pPr>
            <a:r>
              <a:rPr lang="en-US"/>
              <a:t>Landfill monitoring</a:t>
            </a:r>
            <a:endParaRPr/>
          </a:p>
          <a:p>
            <a:pPr marL="228600" lvl="0" indent="-228600" algn="l" rtl="0">
              <a:lnSpc>
                <a:spcPct val="90000"/>
              </a:lnSpc>
              <a:spcBef>
                <a:spcPts val="1000"/>
              </a:spcBef>
              <a:spcAft>
                <a:spcPts val="0"/>
              </a:spcAft>
              <a:buSzPts val="2800"/>
              <a:buChar char="•"/>
            </a:pPr>
            <a:r>
              <a:rPr lang="en-US"/>
              <a:t>Snowmelt/hillslope dynamics</a:t>
            </a:r>
            <a:endParaRPr/>
          </a:p>
        </p:txBody>
      </p:sp>
      <p:pic>
        <p:nvPicPr>
          <p:cNvPr id="109" name="Google Shape;109;p4"/>
          <p:cNvPicPr preferRelativeResize="0"/>
          <p:nvPr/>
        </p:nvPicPr>
        <p:blipFill rotWithShape="1">
          <a:blip r:embed="rId3">
            <a:alphaModFix/>
          </a:blip>
          <a:srcRect/>
          <a:stretch/>
        </p:blipFill>
        <p:spPr>
          <a:xfrm>
            <a:off x="6830107" y="3480847"/>
            <a:ext cx="4523693" cy="2595949"/>
          </a:xfrm>
          <a:prstGeom prst="rect">
            <a:avLst/>
          </a:prstGeom>
          <a:noFill/>
          <a:ln>
            <a:noFill/>
          </a:ln>
        </p:spPr>
      </p:pic>
      <p:pic>
        <p:nvPicPr>
          <p:cNvPr id="110" name="Google Shape;110;p4"/>
          <p:cNvPicPr preferRelativeResize="0"/>
          <p:nvPr/>
        </p:nvPicPr>
        <p:blipFill rotWithShape="1">
          <a:blip r:embed="rId4">
            <a:alphaModFix/>
          </a:blip>
          <a:srcRect/>
          <a:stretch/>
        </p:blipFill>
        <p:spPr>
          <a:xfrm>
            <a:off x="7508365" y="577333"/>
            <a:ext cx="4187728" cy="2530252"/>
          </a:xfrm>
          <a:prstGeom prst="rect">
            <a:avLst/>
          </a:prstGeom>
          <a:noFill/>
          <a:ln>
            <a:noFill/>
          </a:ln>
        </p:spPr>
      </p:pic>
      <p:sp>
        <p:nvSpPr>
          <p:cNvPr id="111" name="Google Shape;111;p4"/>
          <p:cNvSpPr txBox="1"/>
          <p:nvPr/>
        </p:nvSpPr>
        <p:spPr>
          <a:xfrm>
            <a:off x="6267450" y="5945996"/>
            <a:ext cx="13788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Watlet et al. (2018)</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644"/>
        <p:cNvGrpSpPr/>
        <p:nvPr/>
      </p:nvGrpSpPr>
      <p:grpSpPr>
        <a:xfrm>
          <a:off x="0" y="0"/>
          <a:ext cx="0" cy="0"/>
          <a:chOff x="0" y="0"/>
          <a:chExt cx="0" cy="0"/>
        </a:xfrm>
      </p:grpSpPr>
      <p:pic>
        <p:nvPicPr>
          <p:cNvPr id="645" name="Google Shape;645;p27" descr="A close up of a map&#10;&#10;Description automatically generated"/>
          <p:cNvPicPr preferRelativeResize="0"/>
          <p:nvPr/>
        </p:nvPicPr>
        <p:blipFill rotWithShape="1">
          <a:blip r:embed="rId3">
            <a:alphaModFix/>
          </a:blip>
          <a:srcRect l="8732" t="42085" r="15547" b="39792"/>
          <a:stretch/>
        </p:blipFill>
        <p:spPr>
          <a:xfrm>
            <a:off x="1193423" y="2661897"/>
            <a:ext cx="9231683" cy="939452"/>
          </a:xfrm>
          <a:prstGeom prst="rect">
            <a:avLst/>
          </a:prstGeom>
          <a:noFill/>
          <a:ln>
            <a:noFill/>
          </a:ln>
        </p:spPr>
      </p:pic>
      <p:pic>
        <p:nvPicPr>
          <p:cNvPr id="646" name="Google Shape;646;p27" descr="A close up of a map&#10;&#10;Description automatically generated"/>
          <p:cNvPicPr preferRelativeResize="0"/>
          <p:nvPr/>
        </p:nvPicPr>
        <p:blipFill rotWithShape="1">
          <a:blip r:embed="rId3">
            <a:alphaModFix/>
          </a:blip>
          <a:srcRect l="85257" t="9425" r="6419" b="7455"/>
          <a:stretch/>
        </p:blipFill>
        <p:spPr>
          <a:xfrm rot="5400000">
            <a:off x="5492450" y="1954176"/>
            <a:ext cx="1014608" cy="4308954"/>
          </a:xfrm>
          <a:prstGeom prst="rect">
            <a:avLst/>
          </a:prstGeom>
          <a:noFill/>
          <a:ln>
            <a:noFill/>
          </a:ln>
        </p:spPr>
      </p:pic>
      <p:sp>
        <p:nvSpPr>
          <p:cNvPr id="647" name="Google Shape;647;p27"/>
          <p:cNvSpPr txBox="1">
            <a:spLocks noGrp="1"/>
          </p:cNvSpPr>
          <p:nvPr>
            <p:ph type="title"/>
          </p:nvPr>
        </p:nvSpPr>
        <p:spPr>
          <a:xfrm>
            <a:off x="838200" y="365125"/>
            <a:ext cx="10515600" cy="6221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What do images mean?</a:t>
            </a:r>
            <a:endParaRPr/>
          </a:p>
        </p:txBody>
      </p:sp>
      <p:sp>
        <p:nvSpPr>
          <p:cNvPr id="648" name="Google Shape;648;p27"/>
          <p:cNvSpPr txBox="1">
            <a:spLocks noGrp="1"/>
          </p:cNvSpPr>
          <p:nvPr>
            <p:ph type="body" idx="4294967295"/>
          </p:nvPr>
        </p:nvSpPr>
        <p:spPr>
          <a:xfrm>
            <a:off x="1344895" y="1124713"/>
            <a:ext cx="9815513" cy="101419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200"/>
              <a:buChar char="•"/>
            </a:pPr>
            <a:r>
              <a:rPr lang="en-US" b="1" u="sng"/>
              <a:t>Infer</a:t>
            </a:r>
            <a:r>
              <a:rPr lang="en-US"/>
              <a:t> spatial variation in soil/rock type, chemistry of the fluids in the ground, water content……..</a:t>
            </a:r>
            <a:endParaRPr/>
          </a:p>
        </p:txBody>
      </p:sp>
      <p:cxnSp>
        <p:nvCxnSpPr>
          <p:cNvPr id="649" name="Google Shape;649;p27"/>
          <p:cNvCxnSpPr/>
          <p:nvPr/>
        </p:nvCxnSpPr>
        <p:spPr>
          <a:xfrm>
            <a:off x="4002833" y="4807370"/>
            <a:ext cx="4151398" cy="0"/>
          </a:xfrm>
          <a:prstGeom prst="straightConnector1">
            <a:avLst/>
          </a:prstGeom>
          <a:noFill/>
          <a:ln w="57150" cap="flat" cmpd="sng">
            <a:solidFill>
              <a:schemeClr val="dk1"/>
            </a:solidFill>
            <a:prstDash val="solid"/>
            <a:miter lim="800000"/>
            <a:headEnd type="none" w="sm" len="sm"/>
            <a:tailEnd type="triangle" w="med" len="med"/>
          </a:ln>
        </p:spPr>
      </p:cxnSp>
      <p:sp>
        <p:nvSpPr>
          <p:cNvPr id="650" name="Google Shape;650;p27"/>
          <p:cNvSpPr txBox="1"/>
          <p:nvPr/>
        </p:nvSpPr>
        <p:spPr>
          <a:xfrm>
            <a:off x="3928529" y="4917699"/>
            <a:ext cx="5806200" cy="163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alibri"/>
              <a:buNone/>
            </a:pPr>
            <a:r>
              <a:rPr lang="en-US" sz="2000" b="0" i="0" u="none" strike="noStrike" cap="none">
                <a:solidFill>
                  <a:schemeClr val="dk1"/>
                </a:solidFill>
                <a:latin typeface="Calibri"/>
                <a:ea typeface="Calibri"/>
                <a:cs typeface="Calibri"/>
                <a:sym typeface="Calibri"/>
              </a:rPr>
              <a:t>Increasing conductivity – what does it mean?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Calibri"/>
              <a:buNone/>
            </a:pPr>
            <a:r>
              <a:rPr lang="en-US" sz="2000" b="0" i="0" u="none" strike="noStrike" cap="none">
                <a:solidFill>
                  <a:schemeClr val="dk1"/>
                </a:solidFill>
                <a:latin typeface="Calibri"/>
                <a:ea typeface="Calibri"/>
                <a:cs typeface="Calibri"/>
                <a:sym typeface="Calibri"/>
              </a:rPr>
              <a:t>Increasing salinity of water in soils?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Calibri"/>
              <a:buNone/>
            </a:pPr>
            <a:r>
              <a:rPr lang="en-US" sz="2000" b="0" i="0" u="none" strike="noStrike" cap="none">
                <a:solidFill>
                  <a:schemeClr val="dk1"/>
                </a:solidFill>
                <a:latin typeface="Calibri"/>
                <a:ea typeface="Calibri"/>
                <a:cs typeface="Calibri"/>
                <a:sym typeface="Calibri"/>
              </a:rPr>
              <a:t>Increasing water content?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Calibri"/>
              <a:buNone/>
            </a:pPr>
            <a:r>
              <a:rPr lang="en-US" sz="2000" b="0" i="0" u="none" strike="noStrike" cap="none">
                <a:solidFill>
                  <a:schemeClr val="dk1"/>
                </a:solidFill>
                <a:latin typeface="Calibri"/>
                <a:ea typeface="Calibri"/>
                <a:cs typeface="Calibri"/>
                <a:sym typeface="Calibri"/>
              </a:rPr>
              <a:t>Increase in porosity?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Calibri"/>
              <a:buNone/>
            </a:pPr>
            <a:r>
              <a:rPr lang="en-US" sz="2000" b="0" i="0" u="none" strike="noStrike" cap="none">
                <a:solidFill>
                  <a:schemeClr val="dk1"/>
                </a:solidFill>
                <a:latin typeface="Calibri"/>
                <a:ea typeface="Calibri"/>
                <a:cs typeface="Calibri"/>
                <a:sym typeface="Calibri"/>
              </a:rPr>
              <a:t>Increase in fine-grained sediments? </a:t>
            </a:r>
            <a:endParaRPr sz="2000" b="0" i="0" u="none" strike="noStrike" cap="none">
              <a:solidFill>
                <a:schemeClr val="dk1"/>
              </a:solidFill>
              <a:latin typeface="Calibri"/>
              <a:ea typeface="Calibri"/>
              <a:cs typeface="Calibri"/>
              <a:sym typeface="Calibri"/>
            </a:endParaRPr>
          </a:p>
        </p:txBody>
      </p:sp>
      <p:sp>
        <p:nvSpPr>
          <p:cNvPr id="651" name="Google Shape;651;p27"/>
          <p:cNvSpPr txBox="1"/>
          <p:nvPr/>
        </p:nvSpPr>
        <p:spPr>
          <a:xfrm>
            <a:off x="2143125" y="1495425"/>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52" name="Google Shape;652;p27"/>
          <p:cNvSpPr txBox="1"/>
          <p:nvPr/>
        </p:nvSpPr>
        <p:spPr>
          <a:xfrm>
            <a:off x="2060214" y="2402809"/>
            <a:ext cx="787908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Image of subsurface electrical conductivity from the Harrier Meadow survey</a:t>
            </a:r>
            <a:endParaRPr sz="1800" b="0" i="0" u="none" strike="noStrike" cap="none">
              <a:solidFill>
                <a:schemeClr val="dk1"/>
              </a:solidFill>
              <a:latin typeface="Calibri"/>
              <a:ea typeface="Calibri"/>
              <a:cs typeface="Calibri"/>
              <a:sym typeface="Calibri"/>
            </a:endParaRPr>
          </a:p>
        </p:txBody>
      </p:sp>
      <p:sp>
        <p:nvSpPr>
          <p:cNvPr id="653" name="Google Shape;653;p27"/>
          <p:cNvSpPr txBox="1"/>
          <p:nvPr/>
        </p:nvSpPr>
        <p:spPr>
          <a:xfrm>
            <a:off x="0" y="6492875"/>
            <a:ext cx="13449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From Unit 4</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658"/>
        <p:cNvGrpSpPr/>
        <p:nvPr/>
      </p:nvGrpSpPr>
      <p:grpSpPr>
        <a:xfrm>
          <a:off x="0" y="0"/>
          <a:ext cx="0" cy="0"/>
          <a:chOff x="0" y="0"/>
          <a:chExt cx="0" cy="0"/>
        </a:xfrm>
      </p:grpSpPr>
      <p:sp>
        <p:nvSpPr>
          <p:cNvPr id="659" name="Google Shape;659;p29"/>
          <p:cNvSpPr txBox="1">
            <a:spLocks noGrp="1"/>
          </p:cNvSpPr>
          <p:nvPr>
            <p:ph type="title"/>
          </p:nvPr>
        </p:nvSpPr>
        <p:spPr>
          <a:xfrm>
            <a:off x="838200" y="365125"/>
            <a:ext cx="10515600" cy="6221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Thank you! Questions?</a:t>
            </a:r>
            <a:endParaRPr/>
          </a:p>
        </p:txBody>
      </p:sp>
      <p:pic>
        <p:nvPicPr>
          <p:cNvPr id="660" name="Google Shape;660;p29" descr="A close up of a map&#10;&#10;Description automatically generated"/>
          <p:cNvPicPr preferRelativeResize="0">
            <a:picLocks noGrp="1"/>
          </p:cNvPicPr>
          <p:nvPr>
            <p:ph type="body" idx="4294967295"/>
          </p:nvPr>
        </p:nvPicPr>
        <p:blipFill rotWithShape="1">
          <a:blip r:embed="rId3">
            <a:alphaModFix/>
          </a:blip>
          <a:srcRect/>
          <a:stretch/>
        </p:blipFill>
        <p:spPr>
          <a:xfrm>
            <a:off x="298383" y="1430338"/>
            <a:ext cx="6845300" cy="3467100"/>
          </a:xfrm>
          <a:prstGeom prst="rect">
            <a:avLst/>
          </a:prstGeom>
          <a:noFill/>
          <a:ln w="25400" cap="flat" cmpd="sng">
            <a:solidFill>
              <a:schemeClr val="dk1"/>
            </a:solidFill>
            <a:prstDash val="solid"/>
            <a:round/>
            <a:headEnd type="none" w="sm" len="sm"/>
            <a:tailEnd type="none" w="sm" len="sm"/>
          </a:ln>
        </p:spPr>
      </p:pic>
      <p:grpSp>
        <p:nvGrpSpPr>
          <p:cNvPr id="661" name="Google Shape;661;p29"/>
          <p:cNvGrpSpPr/>
          <p:nvPr/>
        </p:nvGrpSpPr>
        <p:grpSpPr>
          <a:xfrm>
            <a:off x="1886188" y="5029200"/>
            <a:ext cx="9467612" cy="1828800"/>
            <a:chOff x="489176" y="2793952"/>
            <a:chExt cx="10479896" cy="2085261"/>
          </a:xfrm>
        </p:grpSpPr>
        <p:pic>
          <p:nvPicPr>
            <p:cNvPr id="662" name="Google Shape;662;p29" descr="A close up of a map&#10;&#10;Description automatically generated"/>
            <p:cNvPicPr preferRelativeResize="0"/>
            <p:nvPr/>
          </p:nvPicPr>
          <p:blipFill rotWithShape="1">
            <a:blip r:embed="rId4">
              <a:alphaModFix/>
            </a:blip>
            <a:srcRect l="85257" t="9425" r="6419" b="7455"/>
            <a:stretch/>
          </p:blipFill>
          <p:spPr>
            <a:xfrm rot="5400000">
              <a:off x="5289591" y="2347508"/>
              <a:ext cx="965026" cy="4098383"/>
            </a:xfrm>
            <a:prstGeom prst="rect">
              <a:avLst/>
            </a:prstGeom>
            <a:noFill/>
            <a:ln>
              <a:noFill/>
            </a:ln>
          </p:spPr>
        </p:pic>
        <p:pic>
          <p:nvPicPr>
            <p:cNvPr id="663" name="Google Shape;663;p29" descr="A close up of a map&#10;&#10;Description automatically generated"/>
            <p:cNvPicPr preferRelativeResize="0"/>
            <p:nvPr/>
          </p:nvPicPr>
          <p:blipFill rotWithShape="1">
            <a:blip r:embed="rId4">
              <a:alphaModFix/>
            </a:blip>
            <a:srcRect l="8732" t="42085" r="15547" b="39792"/>
            <a:stretch/>
          </p:blipFill>
          <p:spPr>
            <a:xfrm>
              <a:off x="489176" y="2978619"/>
              <a:ext cx="10479896" cy="1066475"/>
            </a:xfrm>
            <a:prstGeom prst="rect">
              <a:avLst/>
            </a:prstGeom>
            <a:noFill/>
            <a:ln>
              <a:noFill/>
            </a:ln>
          </p:spPr>
        </p:pic>
        <p:sp>
          <p:nvSpPr>
            <p:cNvPr id="664" name="Google Shape;664;p29"/>
            <p:cNvSpPr txBox="1"/>
            <p:nvPr/>
          </p:nvSpPr>
          <p:spPr>
            <a:xfrm>
              <a:off x="859092" y="2793952"/>
              <a:ext cx="8217936" cy="4210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Image of subsurface electrical conductivity from the Harrier Meadow survey</a:t>
              </a:r>
              <a:endParaRPr sz="1800" b="0" i="0" u="none" strike="noStrike" cap="none">
                <a:solidFill>
                  <a:schemeClr val="dk1"/>
                </a:solidFill>
                <a:latin typeface="Calibri"/>
                <a:ea typeface="Calibri"/>
                <a:cs typeface="Calibri"/>
                <a:sym typeface="Calibri"/>
              </a:endParaRPr>
            </a:p>
          </p:txBody>
        </p:sp>
      </p:grpSp>
      <p:pic>
        <p:nvPicPr>
          <p:cNvPr id="665" name="Google Shape;665;p29" descr="A close up of a dry grass field&#10;&#10;Description automatically generated"/>
          <p:cNvPicPr preferRelativeResize="0"/>
          <p:nvPr/>
        </p:nvPicPr>
        <p:blipFill rotWithShape="1">
          <a:blip r:embed="rId5">
            <a:alphaModFix/>
          </a:blip>
          <a:srcRect t="634" b="1120"/>
          <a:stretch/>
        </p:blipFill>
        <p:spPr>
          <a:xfrm>
            <a:off x="7366760" y="1430446"/>
            <a:ext cx="4706266" cy="346760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g36e88314ec2_0_20"/>
          <p:cNvSpPr txBox="1">
            <a:spLocks noGrp="1"/>
          </p:cNvSpPr>
          <p:nvPr>
            <p:ph type="title"/>
          </p:nvPr>
        </p:nvSpPr>
        <p:spPr>
          <a:xfrm>
            <a:off x="838200" y="365125"/>
            <a:ext cx="10515600" cy="622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Supplementary Slides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10"/>
          <p:cNvSpPr txBox="1">
            <a:spLocks noGrp="1"/>
          </p:cNvSpPr>
          <p:nvPr>
            <p:ph type="title"/>
          </p:nvPr>
        </p:nvSpPr>
        <p:spPr>
          <a:xfrm>
            <a:off x="408796" y="153379"/>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Standard electrode configurations</a:t>
            </a:r>
            <a:endParaRPr/>
          </a:p>
        </p:txBody>
      </p:sp>
      <p:grpSp>
        <p:nvGrpSpPr>
          <p:cNvPr id="678" name="Google Shape;678;p10"/>
          <p:cNvGrpSpPr/>
          <p:nvPr/>
        </p:nvGrpSpPr>
        <p:grpSpPr>
          <a:xfrm>
            <a:off x="6460555" y="1369035"/>
            <a:ext cx="6304759" cy="5354672"/>
            <a:chOff x="6460555" y="1494538"/>
            <a:chExt cx="6304759" cy="5354672"/>
          </a:xfrm>
        </p:grpSpPr>
        <p:pic>
          <p:nvPicPr>
            <p:cNvPr id="679" name="Google Shape;679;p10"/>
            <p:cNvPicPr preferRelativeResize="0"/>
            <p:nvPr/>
          </p:nvPicPr>
          <p:blipFill rotWithShape="1">
            <a:blip r:embed="rId3">
              <a:alphaModFix/>
            </a:blip>
            <a:srcRect/>
            <a:stretch/>
          </p:blipFill>
          <p:spPr>
            <a:xfrm>
              <a:off x="6713951" y="1494538"/>
              <a:ext cx="4922420" cy="4631080"/>
            </a:xfrm>
            <a:prstGeom prst="rect">
              <a:avLst/>
            </a:prstGeom>
            <a:noFill/>
            <a:ln>
              <a:noFill/>
            </a:ln>
          </p:spPr>
        </p:pic>
        <p:sp>
          <p:nvSpPr>
            <p:cNvPr id="680" name="Google Shape;680;p10"/>
            <p:cNvSpPr/>
            <p:nvPr/>
          </p:nvSpPr>
          <p:spPr>
            <a:xfrm>
              <a:off x="6460555" y="1524300"/>
              <a:ext cx="2555309" cy="1524601"/>
            </a:xfrm>
            <a:prstGeom prst="rect">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81" name="Google Shape;681;p10"/>
            <p:cNvSpPr/>
            <p:nvPr/>
          </p:nvSpPr>
          <p:spPr>
            <a:xfrm>
              <a:off x="6484682" y="4655218"/>
              <a:ext cx="2555309" cy="1583108"/>
            </a:xfrm>
            <a:prstGeom prst="rect">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82" name="Google Shape;682;p10"/>
            <p:cNvSpPr txBox="1"/>
            <p:nvPr/>
          </p:nvSpPr>
          <p:spPr>
            <a:xfrm>
              <a:off x="7140504" y="6387545"/>
              <a:ext cx="562481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Source: Binley and Slater, 2020, </a:t>
              </a:r>
              <a:r>
                <a:rPr lang="en-US" sz="1200" b="0" i="1" u="none" strike="noStrike" cap="none">
                  <a:solidFill>
                    <a:schemeClr val="dk1"/>
                  </a:solidFill>
                  <a:latin typeface="Calibri"/>
                  <a:ea typeface="Calibri"/>
                  <a:cs typeface="Calibri"/>
                  <a:sym typeface="Calibri"/>
                </a:rPr>
                <a:t>Resistivity and induced polarization: theory and</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1" u="none" strike="noStrike" cap="none">
                  <a:solidFill>
                    <a:schemeClr val="dk1"/>
                  </a:solidFill>
                  <a:latin typeface="Calibri"/>
                  <a:ea typeface="Calibri"/>
                  <a:cs typeface="Calibri"/>
                  <a:sym typeface="Calibri"/>
                </a:rPr>
                <a:t>applications to the near-surface Earth,</a:t>
              </a:r>
              <a:r>
                <a:rPr lang="en-US" sz="1200" b="0" i="0" u="none" strike="noStrike" cap="none">
                  <a:solidFill>
                    <a:schemeClr val="dk1"/>
                  </a:solidFill>
                  <a:latin typeface="Calibri"/>
                  <a:ea typeface="Calibri"/>
                  <a:cs typeface="Calibri"/>
                  <a:sym typeface="Calibri"/>
                </a:rPr>
                <a:t> In Press</a:t>
              </a:r>
              <a:r>
                <a:rPr lang="en-US" sz="1200" b="0" i="1"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grpSp>
      <p:sp>
        <p:nvSpPr>
          <p:cNvPr id="683" name="Google Shape;683;p10"/>
          <p:cNvSpPr txBox="1"/>
          <p:nvPr/>
        </p:nvSpPr>
        <p:spPr>
          <a:xfrm>
            <a:off x="790088" y="5236125"/>
            <a:ext cx="468698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The instrument calculates K for you.</a:t>
            </a:r>
            <a:endParaRPr sz="1800" b="0" i="0" u="none" strike="noStrike" cap="none">
              <a:solidFill>
                <a:schemeClr val="dk1"/>
              </a:solidFill>
              <a:latin typeface="Calibri"/>
              <a:ea typeface="Calibri"/>
              <a:cs typeface="Calibri"/>
              <a:sym typeface="Calibri"/>
            </a:endParaRPr>
          </a:p>
        </p:txBody>
      </p:sp>
      <p:grpSp>
        <p:nvGrpSpPr>
          <p:cNvPr id="684" name="Google Shape;684;p10"/>
          <p:cNvGrpSpPr/>
          <p:nvPr/>
        </p:nvGrpSpPr>
        <p:grpSpPr>
          <a:xfrm>
            <a:off x="555628" y="1611582"/>
            <a:ext cx="5759739" cy="3526508"/>
            <a:chOff x="397790" y="1738783"/>
            <a:chExt cx="5759739" cy="3526508"/>
          </a:xfrm>
        </p:grpSpPr>
        <p:sp>
          <p:nvSpPr>
            <p:cNvPr id="685" name="Google Shape;685;p10"/>
            <p:cNvSpPr txBox="1"/>
            <p:nvPr/>
          </p:nvSpPr>
          <p:spPr>
            <a:xfrm>
              <a:off x="397790" y="1738783"/>
              <a:ext cx="5759739" cy="64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Specific array types are used with easy </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to compute geometric factors (</a:t>
              </a:r>
              <a:r>
                <a:rPr lang="en-US" sz="1800" b="0" i="1" u="none" strike="noStrike" cap="none">
                  <a:solidFill>
                    <a:schemeClr val="dk1"/>
                  </a:solidFill>
                  <a:latin typeface="Calibri"/>
                  <a:ea typeface="Calibri"/>
                  <a:cs typeface="Calibri"/>
                  <a:sym typeface="Calibri"/>
                </a:rPr>
                <a:t>K</a:t>
              </a:r>
              <a:r>
                <a:rPr lang="en-US" sz="1800" b="0" i="0" u="none" strike="noStrike" cap="none">
                  <a:solidFill>
                    <a:schemeClr val="dk1"/>
                  </a:solidFill>
                  <a:latin typeface="Calibri"/>
                  <a:ea typeface="Calibri"/>
                  <a:cs typeface="Calibri"/>
                  <a:sym typeface="Calibri"/>
                </a:rPr>
                <a:t>)  –  (</a:t>
              </a:r>
              <a:r>
                <a:rPr lang="en-US" sz="1800" b="1" i="0" u="none" strike="noStrike" cap="none">
                  <a:solidFill>
                    <a:schemeClr val="dk1"/>
                  </a:solidFill>
                  <a:latin typeface="Calibri"/>
                  <a:ea typeface="Calibri"/>
                  <a:cs typeface="Calibri"/>
                  <a:sym typeface="Calibri"/>
                </a:rPr>
                <a:t>K depends on array</a:t>
              </a:r>
              <a:r>
                <a:rPr lang="en-US" sz="1800" b="0" i="0" u="none" strike="noStrike" cap="none">
                  <a:solidFill>
                    <a:schemeClr val="dk1"/>
                  </a:solidFill>
                  <a:latin typeface="Calibri"/>
                  <a:ea typeface="Calibri"/>
                  <a:cs typeface="Calibri"/>
                  <a:sym typeface="Calibri"/>
                </a:rPr>
                <a:t>)</a:t>
              </a:r>
              <a:endParaRPr sz="1800" b="0" i="0" u="none" strike="noStrike" cap="none">
                <a:solidFill>
                  <a:schemeClr val="dk1"/>
                </a:solidFill>
                <a:latin typeface="Calibri"/>
                <a:ea typeface="Calibri"/>
                <a:cs typeface="Calibri"/>
                <a:sym typeface="Calibri"/>
              </a:endParaRPr>
            </a:p>
          </p:txBody>
        </p:sp>
        <p:sp>
          <p:nvSpPr>
            <p:cNvPr id="686" name="Google Shape;686;p10"/>
            <p:cNvSpPr txBox="1"/>
            <p:nvPr/>
          </p:nvSpPr>
          <p:spPr>
            <a:xfrm>
              <a:off x="820434" y="3129908"/>
              <a:ext cx="921600" cy="276900"/>
            </a:xfrm>
            <a:prstGeom prst="rect">
              <a:avLst/>
            </a:prstGeom>
            <a:blipFill rotWithShape="1">
              <a:blip r:embed="rId4">
                <a:alphaModFix/>
              </a:blip>
              <a:stretch>
                <a:fillRect l="-5258" r="-2627" b="-6667"/>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687" name="Google Shape;687;p10"/>
            <p:cNvSpPr txBox="1"/>
            <p:nvPr/>
          </p:nvSpPr>
          <p:spPr>
            <a:xfrm>
              <a:off x="820434" y="4062908"/>
              <a:ext cx="2389800" cy="276900"/>
            </a:xfrm>
            <a:prstGeom prst="rect">
              <a:avLst/>
            </a:prstGeom>
            <a:blipFill rotWithShape="1">
              <a:blip r:embed="rId5">
                <a:alphaModFix/>
              </a:blip>
              <a:stretch>
                <a:fillRect l="-1778" b="-6667"/>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688" name="Google Shape;688;p10"/>
            <p:cNvSpPr txBox="1"/>
            <p:nvPr/>
          </p:nvSpPr>
          <p:spPr>
            <a:xfrm>
              <a:off x="688692" y="2723147"/>
              <a:ext cx="1732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1" i="0" u="none" strike="noStrike" cap="none">
                  <a:solidFill>
                    <a:schemeClr val="dk1"/>
                  </a:solidFill>
                  <a:latin typeface="Calibri"/>
                  <a:ea typeface="Calibri"/>
                  <a:cs typeface="Calibri"/>
                  <a:sym typeface="Calibri"/>
                </a:rPr>
                <a:t>Wenner array:</a:t>
              </a:r>
              <a:endParaRPr sz="1800" b="0" i="0" u="none" strike="noStrike" cap="none">
                <a:solidFill>
                  <a:schemeClr val="dk1"/>
                </a:solidFill>
                <a:latin typeface="Calibri"/>
                <a:ea typeface="Calibri"/>
                <a:cs typeface="Calibri"/>
                <a:sym typeface="Calibri"/>
              </a:endParaRPr>
            </a:p>
          </p:txBody>
        </p:sp>
        <p:sp>
          <p:nvSpPr>
            <p:cNvPr id="689" name="Google Shape;689;p10"/>
            <p:cNvSpPr txBox="1"/>
            <p:nvPr/>
          </p:nvSpPr>
          <p:spPr>
            <a:xfrm>
              <a:off x="688692" y="3645525"/>
              <a:ext cx="2352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1" i="0" u="none" strike="noStrike" cap="none">
                  <a:solidFill>
                    <a:schemeClr val="dk1"/>
                  </a:solidFill>
                  <a:latin typeface="Calibri"/>
                  <a:ea typeface="Calibri"/>
                  <a:cs typeface="Calibri"/>
                  <a:sym typeface="Calibri"/>
                </a:rPr>
                <a:t>Dipole-dipole array:</a:t>
              </a:r>
              <a:endParaRPr sz="1800" b="0" i="0" u="none" strike="noStrike" cap="none">
                <a:solidFill>
                  <a:schemeClr val="dk1"/>
                </a:solidFill>
                <a:latin typeface="Calibri"/>
                <a:ea typeface="Calibri"/>
                <a:cs typeface="Calibri"/>
                <a:sym typeface="Calibri"/>
              </a:endParaRPr>
            </a:p>
          </p:txBody>
        </p:sp>
        <p:sp>
          <p:nvSpPr>
            <p:cNvPr id="690" name="Google Shape;690;p10"/>
            <p:cNvSpPr txBox="1"/>
            <p:nvPr/>
          </p:nvSpPr>
          <p:spPr>
            <a:xfrm>
              <a:off x="820434" y="4581247"/>
              <a:ext cx="1960800" cy="246300"/>
            </a:xfrm>
            <a:prstGeom prst="rect">
              <a:avLst/>
            </a:prstGeom>
            <a:blipFill rotWithShape="1">
              <a:blip r:embed="rId6">
                <a:alphaModFix/>
              </a:blip>
              <a:stretch>
                <a:fillRect l="-2477" t="-27495" b="-49996"/>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691" name="Google Shape;691;p10"/>
            <p:cNvSpPr txBox="1"/>
            <p:nvPr/>
          </p:nvSpPr>
          <p:spPr>
            <a:xfrm>
              <a:off x="820434" y="4890375"/>
              <a:ext cx="4381200" cy="246300"/>
            </a:xfrm>
            <a:prstGeom prst="rect">
              <a:avLst/>
            </a:prstGeom>
            <a:blipFill rotWithShape="1">
              <a:blip r:embed="rId7">
                <a:alphaModFix/>
              </a:blip>
              <a:stretch>
                <a:fillRect l="-1108" t="-24384" b="-48771"/>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692" name="Google Shape;692;p10"/>
            <p:cNvSpPr/>
            <p:nvPr/>
          </p:nvSpPr>
          <p:spPr>
            <a:xfrm>
              <a:off x="632250" y="2584791"/>
              <a:ext cx="4757700" cy="2680500"/>
            </a:xfrm>
            <a:prstGeom prst="rect">
              <a:avLst/>
            </a:prstGeom>
            <a:no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grpSp>
      <p:sp>
        <p:nvSpPr>
          <p:cNvPr id="693" name="Google Shape;693;p10"/>
          <p:cNvSpPr txBox="1"/>
          <p:nvPr/>
        </p:nvSpPr>
        <p:spPr>
          <a:xfrm>
            <a:off x="75532" y="5794887"/>
            <a:ext cx="13448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From Unit 3</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698"/>
        <p:cNvGrpSpPr/>
        <p:nvPr/>
      </p:nvGrpSpPr>
      <p:grpSpPr>
        <a:xfrm>
          <a:off x="0" y="0"/>
          <a:ext cx="0" cy="0"/>
          <a:chOff x="0" y="0"/>
          <a:chExt cx="0" cy="0"/>
        </a:xfrm>
      </p:grpSpPr>
      <p:pic>
        <p:nvPicPr>
          <p:cNvPr id="699" name="Google Shape;699;p24" descr="A screenshot of a social media post&#10;&#10;Description automatically generated"/>
          <p:cNvPicPr preferRelativeResize="0"/>
          <p:nvPr/>
        </p:nvPicPr>
        <p:blipFill rotWithShape="1">
          <a:blip r:embed="rId3">
            <a:alphaModFix/>
          </a:blip>
          <a:srcRect l="8732" t="42087" r="15547" b="37978"/>
          <a:stretch/>
        </p:blipFill>
        <p:spPr>
          <a:xfrm>
            <a:off x="205813" y="4924037"/>
            <a:ext cx="11681170" cy="1307592"/>
          </a:xfrm>
          <a:prstGeom prst="rect">
            <a:avLst/>
          </a:prstGeom>
          <a:noFill/>
          <a:ln>
            <a:noFill/>
          </a:ln>
        </p:spPr>
      </p:pic>
      <p:sp>
        <p:nvSpPr>
          <p:cNvPr id="700" name="Google Shape;700;p24"/>
          <p:cNvSpPr txBox="1">
            <a:spLocks noGrp="1"/>
          </p:cNvSpPr>
          <p:nvPr>
            <p:ph type="title"/>
          </p:nvPr>
        </p:nvSpPr>
        <p:spPr>
          <a:xfrm>
            <a:off x="838200" y="-236450"/>
            <a:ext cx="10515600" cy="1325563"/>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4400"/>
              <a:buFont typeface="Calibri"/>
              <a:buNone/>
            </a:pPr>
            <a:r>
              <a:rPr lang="en-US" b="1"/>
              <a:t>How does it work?</a:t>
            </a:r>
            <a:endParaRPr/>
          </a:p>
        </p:txBody>
      </p:sp>
      <p:sp>
        <p:nvSpPr>
          <p:cNvPr id="701" name="Google Shape;701;p24"/>
          <p:cNvSpPr txBox="1"/>
          <p:nvPr/>
        </p:nvSpPr>
        <p:spPr>
          <a:xfrm>
            <a:off x="7901085" y="2272347"/>
            <a:ext cx="274947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Synthetic pseudo section</a:t>
            </a:r>
            <a:endParaRPr sz="1800" b="0" i="0" u="none" strike="noStrike" cap="none">
              <a:solidFill>
                <a:schemeClr val="dk1"/>
              </a:solidFill>
              <a:latin typeface="Calibri"/>
              <a:ea typeface="Calibri"/>
              <a:cs typeface="Calibri"/>
              <a:sym typeface="Calibri"/>
            </a:endParaRPr>
          </a:p>
        </p:txBody>
      </p:sp>
      <p:sp>
        <p:nvSpPr>
          <p:cNvPr id="702" name="Google Shape;702;p24"/>
          <p:cNvSpPr txBox="1"/>
          <p:nvPr/>
        </p:nvSpPr>
        <p:spPr>
          <a:xfrm>
            <a:off x="1308896" y="2248772"/>
            <a:ext cx="412164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Measured pseudo section (with errors)</a:t>
            </a:r>
            <a:endParaRPr sz="1800" b="0" i="0" u="none" strike="noStrike" cap="none">
              <a:solidFill>
                <a:schemeClr val="dk1"/>
              </a:solidFill>
              <a:latin typeface="Calibri"/>
              <a:ea typeface="Calibri"/>
              <a:cs typeface="Calibri"/>
              <a:sym typeface="Calibri"/>
            </a:endParaRPr>
          </a:p>
        </p:txBody>
      </p:sp>
      <p:pic>
        <p:nvPicPr>
          <p:cNvPr id="703" name="Google Shape;703;p24" descr="A screenshot of a social media post&#10;&#10;Description automatically generated"/>
          <p:cNvPicPr preferRelativeResize="0"/>
          <p:nvPr/>
        </p:nvPicPr>
        <p:blipFill rotWithShape="1">
          <a:blip r:embed="rId4">
            <a:alphaModFix/>
          </a:blip>
          <a:srcRect t="8703" r="8287"/>
          <a:stretch/>
        </p:blipFill>
        <p:spPr>
          <a:xfrm>
            <a:off x="233950" y="2603671"/>
            <a:ext cx="5720100" cy="1837335"/>
          </a:xfrm>
          <a:prstGeom prst="rect">
            <a:avLst/>
          </a:prstGeom>
          <a:noFill/>
          <a:ln>
            <a:noFill/>
          </a:ln>
        </p:spPr>
      </p:pic>
      <p:pic>
        <p:nvPicPr>
          <p:cNvPr id="704" name="Google Shape;704;p24" descr="A screenshot of a social media post&#10;&#10;Description automatically generated"/>
          <p:cNvPicPr preferRelativeResize="0"/>
          <p:nvPr/>
        </p:nvPicPr>
        <p:blipFill rotWithShape="1">
          <a:blip r:embed="rId5">
            <a:alphaModFix/>
          </a:blip>
          <a:srcRect t="8703" r="8287"/>
          <a:stretch/>
        </p:blipFill>
        <p:spPr>
          <a:xfrm>
            <a:off x="6260148" y="2603670"/>
            <a:ext cx="5720102" cy="1837335"/>
          </a:xfrm>
          <a:prstGeom prst="rect">
            <a:avLst/>
          </a:prstGeom>
          <a:noFill/>
          <a:ln>
            <a:noFill/>
          </a:ln>
        </p:spPr>
      </p:pic>
      <p:sp>
        <p:nvSpPr>
          <p:cNvPr id="705" name="Google Shape;705;p24"/>
          <p:cNvSpPr txBox="1"/>
          <p:nvPr/>
        </p:nvSpPr>
        <p:spPr>
          <a:xfrm>
            <a:off x="5138045" y="4739371"/>
            <a:ext cx="292900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Synthetic resistivity model</a:t>
            </a:r>
            <a:endParaRPr sz="1800" b="0" i="0" u="none" strike="noStrike" cap="none">
              <a:solidFill>
                <a:schemeClr val="dk1"/>
              </a:solidFill>
              <a:latin typeface="Calibri"/>
              <a:ea typeface="Calibri"/>
              <a:cs typeface="Calibri"/>
              <a:sym typeface="Calibri"/>
            </a:endParaRPr>
          </a:p>
        </p:txBody>
      </p:sp>
      <p:pic>
        <p:nvPicPr>
          <p:cNvPr id="706" name="Google Shape;706;p24" descr="A picture containing screenshot&#10;&#10;Description automatically generated"/>
          <p:cNvPicPr preferRelativeResize="0"/>
          <p:nvPr/>
        </p:nvPicPr>
        <p:blipFill rotWithShape="1">
          <a:blip r:embed="rId6">
            <a:alphaModFix/>
          </a:blip>
          <a:srcRect l="8750" t="42992" r="15529" b="40365"/>
          <a:stretch/>
        </p:blipFill>
        <p:spPr>
          <a:xfrm>
            <a:off x="112547" y="989661"/>
            <a:ext cx="11867703" cy="1109090"/>
          </a:xfrm>
          <a:prstGeom prst="rect">
            <a:avLst/>
          </a:prstGeom>
          <a:noFill/>
          <a:ln>
            <a:noFill/>
          </a:ln>
        </p:spPr>
      </p:pic>
      <p:sp>
        <p:nvSpPr>
          <p:cNvPr id="707" name="Google Shape;707;p24"/>
          <p:cNvSpPr/>
          <p:nvPr/>
        </p:nvSpPr>
        <p:spPr>
          <a:xfrm>
            <a:off x="25052" y="2216781"/>
            <a:ext cx="12125195" cy="2304789"/>
          </a:xfrm>
          <a:custGeom>
            <a:avLst/>
            <a:gdLst/>
            <a:ahLst/>
            <a:cxnLst/>
            <a:rect l="l" t="t" r="r" b="b"/>
            <a:pathLst>
              <a:path w="12125195" h="2304789" extrusionOk="0">
                <a:moveTo>
                  <a:pt x="12125195" y="25052"/>
                </a:moveTo>
                <a:lnTo>
                  <a:pt x="6087649" y="0"/>
                </a:lnTo>
                <a:lnTo>
                  <a:pt x="6087649" y="2304789"/>
                </a:lnTo>
                <a:lnTo>
                  <a:pt x="0" y="2292263"/>
                </a:lnTo>
              </a:path>
            </a:pathLst>
          </a:custGeom>
          <a:noFill/>
          <a:ln w="127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708" name="Google Shape;708;p24"/>
          <p:cNvSpPr/>
          <p:nvPr/>
        </p:nvSpPr>
        <p:spPr>
          <a:xfrm>
            <a:off x="695325" y="1312950"/>
            <a:ext cx="11125200" cy="371475"/>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a:t>
            </a:r>
            <a:endParaRPr sz="1800" b="0" i="0" u="none" strike="noStrike" cap="none">
              <a:solidFill>
                <a:schemeClr val="dk1"/>
              </a:solidFill>
              <a:latin typeface="Calibri"/>
              <a:ea typeface="Calibri"/>
              <a:cs typeface="Calibri"/>
              <a:sym typeface="Calibri"/>
            </a:endParaRPr>
          </a:p>
        </p:txBody>
      </p:sp>
      <p:sp>
        <p:nvSpPr>
          <p:cNvPr id="709" name="Google Shape;709;p24"/>
          <p:cNvSpPr txBox="1"/>
          <p:nvPr/>
        </p:nvSpPr>
        <p:spPr>
          <a:xfrm>
            <a:off x="9487270" y="4639171"/>
            <a:ext cx="203132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Forward modeling</a:t>
            </a:r>
            <a:endParaRPr sz="1800" b="0" i="0" u="none" strike="noStrike" cap="none">
              <a:solidFill>
                <a:schemeClr val="dk1"/>
              </a:solidFill>
              <a:latin typeface="Calibri"/>
              <a:ea typeface="Calibri"/>
              <a:cs typeface="Calibri"/>
              <a:sym typeface="Calibri"/>
            </a:endParaRPr>
          </a:p>
        </p:txBody>
      </p:sp>
      <p:sp>
        <p:nvSpPr>
          <p:cNvPr id="710" name="Google Shape;710;p24"/>
          <p:cNvSpPr/>
          <p:nvPr/>
        </p:nvSpPr>
        <p:spPr>
          <a:xfrm>
            <a:off x="5523273" y="3283268"/>
            <a:ext cx="1172474" cy="297870"/>
          </a:xfrm>
          <a:prstGeom prst="leftRightArrow">
            <a:avLst>
              <a:gd name="adj1" fmla="val 50000"/>
              <a:gd name="adj2" fmla="val 50000"/>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711" name="Google Shape;711;p24"/>
          <p:cNvSpPr txBox="1"/>
          <p:nvPr/>
        </p:nvSpPr>
        <p:spPr>
          <a:xfrm>
            <a:off x="5023517" y="2854921"/>
            <a:ext cx="2428870"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Statistical comparison</a:t>
            </a:r>
            <a:endParaRPr sz="1800" b="0" i="0" u="none" strike="noStrike" cap="none">
              <a:solidFill>
                <a:schemeClr val="dk1"/>
              </a:solidFill>
              <a:latin typeface="Calibri"/>
              <a:ea typeface="Calibri"/>
              <a:cs typeface="Calibri"/>
              <a:sym typeface="Calibri"/>
            </a:endParaRPr>
          </a:p>
        </p:txBody>
      </p:sp>
      <p:sp>
        <p:nvSpPr>
          <p:cNvPr id="712" name="Google Shape;712;p24"/>
          <p:cNvSpPr/>
          <p:nvPr/>
        </p:nvSpPr>
        <p:spPr>
          <a:xfrm rot="-5400000">
            <a:off x="8655054" y="4234676"/>
            <a:ext cx="1215885" cy="369332"/>
          </a:xfrm>
          <a:prstGeom prst="rightArrow">
            <a:avLst>
              <a:gd name="adj1" fmla="val 50000"/>
              <a:gd name="adj2" fmla="val 50000"/>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713" name="Google Shape;713;p24"/>
          <p:cNvSpPr txBox="1"/>
          <p:nvPr/>
        </p:nvSpPr>
        <p:spPr>
          <a:xfrm>
            <a:off x="3349439" y="876666"/>
            <a:ext cx="554959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1" i="0" u="none" strike="noStrike" cap="none">
                <a:solidFill>
                  <a:schemeClr val="dk1"/>
                </a:solidFill>
                <a:latin typeface="Calibri"/>
                <a:ea typeface="Calibri"/>
                <a:cs typeface="Calibri"/>
                <a:sym typeface="Calibri"/>
              </a:rPr>
              <a:t>UNKNOWN RESISTIVITY MODEL OF THE EARTH</a:t>
            </a:r>
            <a:endParaRPr sz="1800" b="0" i="0" u="none" strike="noStrike" cap="none">
              <a:solidFill>
                <a:schemeClr val="dk1"/>
              </a:solidFill>
              <a:latin typeface="Calibri"/>
              <a:ea typeface="Calibri"/>
              <a:cs typeface="Calibri"/>
              <a:sym typeface="Calibri"/>
            </a:endParaRPr>
          </a:p>
        </p:txBody>
      </p:sp>
      <p:sp>
        <p:nvSpPr>
          <p:cNvPr id="714" name="Google Shape;714;p24"/>
          <p:cNvSpPr txBox="1"/>
          <p:nvPr/>
        </p:nvSpPr>
        <p:spPr>
          <a:xfrm>
            <a:off x="2010864" y="6309553"/>
            <a:ext cx="572352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From Unit 4: The Magic of Geophysical Inversion</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719"/>
        <p:cNvGrpSpPr/>
        <p:nvPr/>
      </p:nvGrpSpPr>
      <p:grpSpPr>
        <a:xfrm>
          <a:off x="0" y="0"/>
          <a:ext cx="0" cy="0"/>
          <a:chOff x="0" y="0"/>
          <a:chExt cx="0" cy="0"/>
        </a:xfrm>
      </p:grpSpPr>
      <p:pic>
        <p:nvPicPr>
          <p:cNvPr id="720" name="Google Shape;720;p25" descr="A screenshot of a social media post&#10;&#10;Description automatically generated"/>
          <p:cNvPicPr preferRelativeResize="0"/>
          <p:nvPr/>
        </p:nvPicPr>
        <p:blipFill rotWithShape="1">
          <a:blip r:embed="rId3">
            <a:alphaModFix/>
          </a:blip>
          <a:srcRect l="8732" t="42087" r="15547" b="37978"/>
          <a:stretch/>
        </p:blipFill>
        <p:spPr>
          <a:xfrm>
            <a:off x="205813" y="4924037"/>
            <a:ext cx="11681170" cy="1307592"/>
          </a:xfrm>
          <a:prstGeom prst="rect">
            <a:avLst/>
          </a:prstGeom>
          <a:noFill/>
          <a:ln>
            <a:noFill/>
          </a:ln>
        </p:spPr>
      </p:pic>
      <p:sp>
        <p:nvSpPr>
          <p:cNvPr id="721" name="Google Shape;721;p25"/>
          <p:cNvSpPr txBox="1">
            <a:spLocks noGrp="1"/>
          </p:cNvSpPr>
          <p:nvPr>
            <p:ph type="title"/>
          </p:nvPr>
        </p:nvSpPr>
        <p:spPr>
          <a:xfrm>
            <a:off x="838200" y="-236450"/>
            <a:ext cx="10515600" cy="1325563"/>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4400"/>
              <a:buFont typeface="Calibri"/>
              <a:buNone/>
            </a:pPr>
            <a:r>
              <a:rPr lang="en-US" b="1"/>
              <a:t>How does it work?</a:t>
            </a:r>
            <a:endParaRPr/>
          </a:p>
        </p:txBody>
      </p:sp>
      <p:sp>
        <p:nvSpPr>
          <p:cNvPr id="722" name="Google Shape;722;p25"/>
          <p:cNvSpPr txBox="1"/>
          <p:nvPr/>
        </p:nvSpPr>
        <p:spPr>
          <a:xfrm>
            <a:off x="7901085" y="2272347"/>
            <a:ext cx="272382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Synthetic measurements</a:t>
            </a:r>
            <a:endParaRPr sz="1800" b="0" i="0" u="none" strike="noStrike" cap="none">
              <a:solidFill>
                <a:schemeClr val="dk1"/>
              </a:solidFill>
              <a:latin typeface="Calibri"/>
              <a:ea typeface="Calibri"/>
              <a:cs typeface="Calibri"/>
              <a:sym typeface="Calibri"/>
            </a:endParaRPr>
          </a:p>
        </p:txBody>
      </p:sp>
      <p:sp>
        <p:nvSpPr>
          <p:cNvPr id="723" name="Google Shape;723;p25"/>
          <p:cNvSpPr txBox="1"/>
          <p:nvPr/>
        </p:nvSpPr>
        <p:spPr>
          <a:xfrm>
            <a:off x="1308896" y="2248772"/>
            <a:ext cx="357020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Field measurements (with errors)</a:t>
            </a:r>
            <a:endParaRPr sz="1800" b="0" i="0" u="none" strike="noStrike" cap="none">
              <a:solidFill>
                <a:schemeClr val="dk1"/>
              </a:solidFill>
              <a:latin typeface="Calibri"/>
              <a:ea typeface="Calibri"/>
              <a:cs typeface="Calibri"/>
              <a:sym typeface="Calibri"/>
            </a:endParaRPr>
          </a:p>
        </p:txBody>
      </p:sp>
      <p:pic>
        <p:nvPicPr>
          <p:cNvPr id="724" name="Google Shape;724;p25" descr="A screenshot of a social media post&#10;&#10;Description automatically generated"/>
          <p:cNvPicPr preferRelativeResize="0"/>
          <p:nvPr/>
        </p:nvPicPr>
        <p:blipFill rotWithShape="1">
          <a:blip r:embed="rId4">
            <a:alphaModFix/>
          </a:blip>
          <a:srcRect t="8703" r="8287"/>
          <a:stretch/>
        </p:blipFill>
        <p:spPr>
          <a:xfrm>
            <a:off x="233950" y="2603671"/>
            <a:ext cx="5720100" cy="1837335"/>
          </a:xfrm>
          <a:prstGeom prst="rect">
            <a:avLst/>
          </a:prstGeom>
          <a:noFill/>
          <a:ln>
            <a:noFill/>
          </a:ln>
        </p:spPr>
      </p:pic>
      <p:pic>
        <p:nvPicPr>
          <p:cNvPr id="725" name="Google Shape;725;p25" descr="A screenshot of a social media post&#10;&#10;Description automatically generated"/>
          <p:cNvPicPr preferRelativeResize="0"/>
          <p:nvPr/>
        </p:nvPicPr>
        <p:blipFill rotWithShape="1">
          <a:blip r:embed="rId5">
            <a:alphaModFix/>
          </a:blip>
          <a:srcRect t="8703" r="8287"/>
          <a:stretch/>
        </p:blipFill>
        <p:spPr>
          <a:xfrm>
            <a:off x="6260148" y="2603670"/>
            <a:ext cx="5720102" cy="1837335"/>
          </a:xfrm>
          <a:prstGeom prst="rect">
            <a:avLst/>
          </a:prstGeom>
          <a:noFill/>
          <a:ln>
            <a:noFill/>
          </a:ln>
        </p:spPr>
      </p:pic>
      <p:sp>
        <p:nvSpPr>
          <p:cNvPr id="726" name="Google Shape;726;p25"/>
          <p:cNvSpPr/>
          <p:nvPr/>
        </p:nvSpPr>
        <p:spPr>
          <a:xfrm rot="-5400000">
            <a:off x="8655054" y="4234676"/>
            <a:ext cx="1215885" cy="369332"/>
          </a:xfrm>
          <a:prstGeom prst="rightArrow">
            <a:avLst>
              <a:gd name="adj1" fmla="val 50000"/>
              <a:gd name="adj2" fmla="val 50000"/>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727" name="Google Shape;727;p25" descr="A picture containing screenshot&#10;&#10;Description automatically generated"/>
          <p:cNvPicPr preferRelativeResize="0"/>
          <p:nvPr/>
        </p:nvPicPr>
        <p:blipFill rotWithShape="1">
          <a:blip r:embed="rId6">
            <a:alphaModFix/>
          </a:blip>
          <a:srcRect l="8750" t="42992" r="15529" b="40365"/>
          <a:stretch/>
        </p:blipFill>
        <p:spPr>
          <a:xfrm>
            <a:off x="112547" y="989661"/>
            <a:ext cx="11867703" cy="1109090"/>
          </a:xfrm>
          <a:prstGeom prst="rect">
            <a:avLst/>
          </a:prstGeom>
          <a:noFill/>
          <a:ln>
            <a:noFill/>
          </a:ln>
        </p:spPr>
      </p:pic>
      <p:sp>
        <p:nvSpPr>
          <p:cNvPr id="728" name="Google Shape;728;p25"/>
          <p:cNvSpPr/>
          <p:nvPr/>
        </p:nvSpPr>
        <p:spPr>
          <a:xfrm>
            <a:off x="25052" y="2216781"/>
            <a:ext cx="12125195" cy="2304789"/>
          </a:xfrm>
          <a:custGeom>
            <a:avLst/>
            <a:gdLst/>
            <a:ahLst/>
            <a:cxnLst/>
            <a:rect l="l" t="t" r="r" b="b"/>
            <a:pathLst>
              <a:path w="12125195" h="2304789" extrusionOk="0">
                <a:moveTo>
                  <a:pt x="12125195" y="25052"/>
                </a:moveTo>
                <a:lnTo>
                  <a:pt x="6087649" y="0"/>
                </a:lnTo>
                <a:lnTo>
                  <a:pt x="6087649" y="2304789"/>
                </a:lnTo>
                <a:lnTo>
                  <a:pt x="0" y="2292263"/>
                </a:lnTo>
              </a:path>
            </a:pathLst>
          </a:custGeom>
          <a:noFill/>
          <a:ln w="127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729" name="Google Shape;729;p25"/>
          <p:cNvSpPr/>
          <p:nvPr/>
        </p:nvSpPr>
        <p:spPr>
          <a:xfrm>
            <a:off x="695325" y="1312950"/>
            <a:ext cx="11125200" cy="371475"/>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a:t>
            </a:r>
            <a:endParaRPr sz="1800" b="0" i="0" u="none" strike="noStrike" cap="none">
              <a:solidFill>
                <a:schemeClr val="dk1"/>
              </a:solidFill>
              <a:latin typeface="Calibri"/>
              <a:ea typeface="Calibri"/>
              <a:cs typeface="Calibri"/>
              <a:sym typeface="Calibri"/>
            </a:endParaRPr>
          </a:p>
        </p:txBody>
      </p:sp>
      <p:sp>
        <p:nvSpPr>
          <p:cNvPr id="730" name="Google Shape;730;p25"/>
          <p:cNvSpPr txBox="1"/>
          <p:nvPr/>
        </p:nvSpPr>
        <p:spPr>
          <a:xfrm>
            <a:off x="9447663" y="4343649"/>
            <a:ext cx="203132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Forward modeling</a:t>
            </a:r>
            <a:endParaRPr sz="1800" b="0" i="0" u="none" strike="noStrike" cap="none">
              <a:solidFill>
                <a:schemeClr val="dk1"/>
              </a:solidFill>
              <a:latin typeface="Calibri"/>
              <a:ea typeface="Calibri"/>
              <a:cs typeface="Calibri"/>
              <a:sym typeface="Calibri"/>
            </a:endParaRPr>
          </a:p>
        </p:txBody>
      </p:sp>
      <p:sp>
        <p:nvSpPr>
          <p:cNvPr id="731" name="Google Shape;731;p25"/>
          <p:cNvSpPr/>
          <p:nvPr/>
        </p:nvSpPr>
        <p:spPr>
          <a:xfrm>
            <a:off x="5523273" y="3283268"/>
            <a:ext cx="1172474" cy="297870"/>
          </a:xfrm>
          <a:prstGeom prst="leftRightArrow">
            <a:avLst>
              <a:gd name="adj1" fmla="val 50000"/>
              <a:gd name="adj2" fmla="val 50000"/>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732" name="Google Shape;732;p25"/>
          <p:cNvSpPr txBox="1"/>
          <p:nvPr/>
        </p:nvSpPr>
        <p:spPr>
          <a:xfrm>
            <a:off x="4356597" y="2854363"/>
            <a:ext cx="3758273"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ADEQUATE GOODNESS OF FIT?</a:t>
            </a:r>
            <a:endParaRPr sz="1800" b="0" i="0" u="none" strike="noStrike" cap="none">
              <a:solidFill>
                <a:schemeClr val="dk1"/>
              </a:solidFill>
              <a:latin typeface="Calibri"/>
              <a:ea typeface="Calibri"/>
              <a:cs typeface="Calibri"/>
              <a:sym typeface="Calibri"/>
            </a:endParaRPr>
          </a:p>
        </p:txBody>
      </p:sp>
      <p:sp>
        <p:nvSpPr>
          <p:cNvPr id="733" name="Google Shape;733;p25"/>
          <p:cNvSpPr/>
          <p:nvPr/>
        </p:nvSpPr>
        <p:spPr>
          <a:xfrm>
            <a:off x="6517416" y="3888060"/>
            <a:ext cx="197457" cy="824921"/>
          </a:xfrm>
          <a:prstGeom prst="downArrow">
            <a:avLst>
              <a:gd name="adj1" fmla="val 50000"/>
              <a:gd name="adj2" fmla="val 50000"/>
            </a:avLst>
          </a:prstGeom>
          <a:solidFill>
            <a:srgbClr val="C0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34" name="Google Shape;734;p25"/>
          <p:cNvSpPr txBox="1"/>
          <p:nvPr/>
        </p:nvSpPr>
        <p:spPr>
          <a:xfrm>
            <a:off x="5867397" y="3257388"/>
            <a:ext cx="530915"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NO</a:t>
            </a:r>
            <a:endParaRPr sz="1800" b="0" i="0" u="none" strike="noStrike" cap="none">
              <a:solidFill>
                <a:schemeClr val="dk1"/>
              </a:solidFill>
              <a:latin typeface="Calibri"/>
              <a:ea typeface="Calibri"/>
              <a:cs typeface="Calibri"/>
              <a:sym typeface="Calibri"/>
            </a:endParaRPr>
          </a:p>
        </p:txBody>
      </p:sp>
      <p:pic>
        <p:nvPicPr>
          <p:cNvPr id="735" name="Google Shape;735;p25" descr="A picture containing screenshot&#10;&#10;Description automatically generated"/>
          <p:cNvPicPr preferRelativeResize="0"/>
          <p:nvPr/>
        </p:nvPicPr>
        <p:blipFill rotWithShape="1">
          <a:blip r:embed="rId7">
            <a:alphaModFix/>
          </a:blip>
          <a:srcRect l="12593" t="47599" r="16603" b="46494"/>
          <a:stretch/>
        </p:blipFill>
        <p:spPr>
          <a:xfrm>
            <a:off x="763919" y="5295537"/>
            <a:ext cx="10970881" cy="369332"/>
          </a:xfrm>
          <a:prstGeom prst="rect">
            <a:avLst/>
          </a:prstGeom>
          <a:noFill/>
          <a:ln w="12700" cap="flat" cmpd="sng">
            <a:solidFill>
              <a:schemeClr val="dk1"/>
            </a:solidFill>
            <a:prstDash val="solid"/>
            <a:round/>
            <a:headEnd type="none" w="sm" len="sm"/>
            <a:tailEnd type="none" w="sm" len="sm"/>
          </a:ln>
        </p:spPr>
      </p:pic>
      <p:sp>
        <p:nvSpPr>
          <p:cNvPr id="736" name="Google Shape;736;p25"/>
          <p:cNvSpPr txBox="1"/>
          <p:nvPr/>
        </p:nvSpPr>
        <p:spPr>
          <a:xfrm>
            <a:off x="4834670" y="4822252"/>
            <a:ext cx="360868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Revise synthetic resistivity model</a:t>
            </a:r>
            <a:endParaRPr sz="1800" b="0" i="0" u="none" strike="noStrike" cap="none">
              <a:solidFill>
                <a:schemeClr val="dk1"/>
              </a:solidFill>
              <a:latin typeface="Calibri"/>
              <a:ea typeface="Calibri"/>
              <a:cs typeface="Calibri"/>
              <a:sym typeface="Calibri"/>
            </a:endParaRPr>
          </a:p>
        </p:txBody>
      </p:sp>
      <p:cxnSp>
        <p:nvCxnSpPr>
          <p:cNvPr id="737" name="Google Shape;737;p25"/>
          <p:cNvCxnSpPr/>
          <p:nvPr/>
        </p:nvCxnSpPr>
        <p:spPr>
          <a:xfrm rot="10800000">
            <a:off x="6714873" y="3731886"/>
            <a:ext cx="2262150" cy="156174"/>
          </a:xfrm>
          <a:prstGeom prst="straightConnector1">
            <a:avLst/>
          </a:prstGeom>
          <a:noFill/>
          <a:ln w="57150" cap="flat" cmpd="sng">
            <a:solidFill>
              <a:schemeClr val="dk1"/>
            </a:solidFill>
            <a:prstDash val="solid"/>
            <a:miter lim="800000"/>
            <a:headEnd type="none" w="sm" len="sm"/>
            <a:tailEnd type="triangle" w="med" len="med"/>
          </a:ln>
        </p:spPr>
      </p:cxnSp>
      <p:cxnSp>
        <p:nvCxnSpPr>
          <p:cNvPr id="738" name="Google Shape;738;p25"/>
          <p:cNvCxnSpPr/>
          <p:nvPr/>
        </p:nvCxnSpPr>
        <p:spPr>
          <a:xfrm>
            <a:off x="6785566" y="4699093"/>
            <a:ext cx="2262150" cy="156174"/>
          </a:xfrm>
          <a:prstGeom prst="straightConnector1">
            <a:avLst/>
          </a:prstGeom>
          <a:noFill/>
          <a:ln w="57150" cap="flat" cmpd="sng">
            <a:solidFill>
              <a:schemeClr val="dk1"/>
            </a:solidFill>
            <a:prstDash val="solid"/>
            <a:miter lim="800000"/>
            <a:headEnd type="none" w="sm" len="sm"/>
            <a:tailEnd type="triangle" w="med" len="med"/>
          </a:ln>
        </p:spPr>
      </p:cxnSp>
      <p:sp>
        <p:nvSpPr>
          <p:cNvPr id="739" name="Google Shape;739;p25"/>
          <p:cNvSpPr txBox="1"/>
          <p:nvPr/>
        </p:nvSpPr>
        <p:spPr>
          <a:xfrm>
            <a:off x="7339673" y="4050453"/>
            <a:ext cx="1206292"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ITERATE </a:t>
            </a:r>
            <a:endParaRPr sz="1800" b="0" i="0" u="none" strike="noStrike" cap="none">
              <a:solidFill>
                <a:schemeClr val="dk1"/>
              </a:solidFill>
              <a:latin typeface="Calibri"/>
              <a:ea typeface="Calibri"/>
              <a:cs typeface="Calibri"/>
              <a:sym typeface="Calibri"/>
            </a:endParaRPr>
          </a:p>
        </p:txBody>
      </p:sp>
      <p:sp>
        <p:nvSpPr>
          <p:cNvPr id="740" name="Google Shape;740;p25"/>
          <p:cNvSpPr txBox="1"/>
          <p:nvPr/>
        </p:nvSpPr>
        <p:spPr>
          <a:xfrm>
            <a:off x="3349439" y="876666"/>
            <a:ext cx="554959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1" i="0" u="none" strike="noStrike" cap="none">
                <a:solidFill>
                  <a:schemeClr val="dk1"/>
                </a:solidFill>
                <a:latin typeface="Calibri"/>
                <a:ea typeface="Calibri"/>
                <a:cs typeface="Calibri"/>
                <a:sym typeface="Calibri"/>
              </a:rPr>
              <a:t>UNKNOWN RESISTIVITY MODEL OF THE EARTH</a:t>
            </a:r>
            <a:endParaRPr sz="1800" b="0" i="0" u="none" strike="noStrike" cap="none">
              <a:solidFill>
                <a:schemeClr val="dk1"/>
              </a:solidFill>
              <a:latin typeface="Calibri"/>
              <a:ea typeface="Calibri"/>
              <a:cs typeface="Calibri"/>
              <a:sym typeface="Calibri"/>
            </a:endParaRPr>
          </a:p>
        </p:txBody>
      </p:sp>
      <p:sp>
        <p:nvSpPr>
          <p:cNvPr id="741" name="Google Shape;741;p25"/>
          <p:cNvSpPr txBox="1"/>
          <p:nvPr/>
        </p:nvSpPr>
        <p:spPr>
          <a:xfrm>
            <a:off x="2010864" y="6309553"/>
            <a:ext cx="572352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From Unit 4: The Magic of Geophysical Inversion</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746"/>
        <p:cNvGrpSpPr/>
        <p:nvPr/>
      </p:nvGrpSpPr>
      <p:grpSpPr>
        <a:xfrm>
          <a:off x="0" y="0"/>
          <a:ext cx="0" cy="0"/>
          <a:chOff x="0" y="0"/>
          <a:chExt cx="0" cy="0"/>
        </a:xfrm>
      </p:grpSpPr>
      <p:pic>
        <p:nvPicPr>
          <p:cNvPr id="747" name="Google Shape;747;p26" descr="A screenshot of a social media post&#10;&#10;Description automatically generated"/>
          <p:cNvPicPr preferRelativeResize="0"/>
          <p:nvPr/>
        </p:nvPicPr>
        <p:blipFill rotWithShape="1">
          <a:blip r:embed="rId3">
            <a:alphaModFix/>
          </a:blip>
          <a:srcRect t="8703" r="8287"/>
          <a:stretch/>
        </p:blipFill>
        <p:spPr>
          <a:xfrm>
            <a:off x="6297347" y="2627184"/>
            <a:ext cx="5720100" cy="1837335"/>
          </a:xfrm>
          <a:prstGeom prst="rect">
            <a:avLst/>
          </a:prstGeom>
          <a:noFill/>
          <a:ln>
            <a:noFill/>
          </a:ln>
        </p:spPr>
      </p:pic>
      <p:pic>
        <p:nvPicPr>
          <p:cNvPr id="748" name="Google Shape;748;p26" descr="A screenshot of a social media post&#10;&#10;Description automatically generated"/>
          <p:cNvPicPr preferRelativeResize="0"/>
          <p:nvPr/>
        </p:nvPicPr>
        <p:blipFill rotWithShape="1">
          <a:blip r:embed="rId4">
            <a:alphaModFix/>
          </a:blip>
          <a:srcRect l="8732" t="42087" r="15547" b="37978"/>
          <a:stretch/>
        </p:blipFill>
        <p:spPr>
          <a:xfrm>
            <a:off x="205813" y="4924037"/>
            <a:ext cx="11681170" cy="1307592"/>
          </a:xfrm>
          <a:prstGeom prst="rect">
            <a:avLst/>
          </a:prstGeom>
          <a:noFill/>
          <a:ln>
            <a:noFill/>
          </a:ln>
        </p:spPr>
      </p:pic>
      <p:sp>
        <p:nvSpPr>
          <p:cNvPr id="749" name="Google Shape;749;p26"/>
          <p:cNvSpPr txBox="1">
            <a:spLocks noGrp="1"/>
          </p:cNvSpPr>
          <p:nvPr>
            <p:ph type="title"/>
          </p:nvPr>
        </p:nvSpPr>
        <p:spPr>
          <a:xfrm>
            <a:off x="838200" y="-236450"/>
            <a:ext cx="10515600" cy="1325563"/>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4400"/>
              <a:buFont typeface="Calibri"/>
              <a:buNone/>
            </a:pPr>
            <a:r>
              <a:rPr lang="en-US" b="1"/>
              <a:t>How does it work?</a:t>
            </a:r>
            <a:endParaRPr/>
          </a:p>
        </p:txBody>
      </p:sp>
      <p:pic>
        <p:nvPicPr>
          <p:cNvPr id="750" name="Google Shape;750;p26" descr="A screenshot of a social media post&#10;&#10;Description automatically generated"/>
          <p:cNvPicPr preferRelativeResize="0"/>
          <p:nvPr/>
        </p:nvPicPr>
        <p:blipFill rotWithShape="1">
          <a:blip r:embed="rId3">
            <a:alphaModFix/>
          </a:blip>
          <a:srcRect t="8703" r="8287"/>
          <a:stretch/>
        </p:blipFill>
        <p:spPr>
          <a:xfrm>
            <a:off x="233950" y="2603671"/>
            <a:ext cx="5720100" cy="1837335"/>
          </a:xfrm>
          <a:prstGeom prst="rect">
            <a:avLst/>
          </a:prstGeom>
          <a:noFill/>
          <a:ln>
            <a:noFill/>
          </a:ln>
        </p:spPr>
      </p:pic>
      <p:sp>
        <p:nvSpPr>
          <p:cNvPr id="751" name="Google Shape;751;p26"/>
          <p:cNvSpPr/>
          <p:nvPr/>
        </p:nvSpPr>
        <p:spPr>
          <a:xfrm>
            <a:off x="25052" y="2216781"/>
            <a:ext cx="12125195" cy="2304789"/>
          </a:xfrm>
          <a:custGeom>
            <a:avLst/>
            <a:gdLst/>
            <a:ahLst/>
            <a:cxnLst/>
            <a:rect l="l" t="t" r="r" b="b"/>
            <a:pathLst>
              <a:path w="12125195" h="2304789" extrusionOk="0">
                <a:moveTo>
                  <a:pt x="12125195" y="25052"/>
                </a:moveTo>
                <a:lnTo>
                  <a:pt x="6087649" y="0"/>
                </a:lnTo>
                <a:lnTo>
                  <a:pt x="6087649" y="2304789"/>
                </a:lnTo>
                <a:lnTo>
                  <a:pt x="0" y="2292263"/>
                </a:lnTo>
              </a:path>
            </a:pathLst>
          </a:custGeom>
          <a:noFill/>
          <a:ln w="127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752" name="Google Shape;752;p26"/>
          <p:cNvSpPr/>
          <p:nvPr/>
        </p:nvSpPr>
        <p:spPr>
          <a:xfrm>
            <a:off x="695325" y="1337014"/>
            <a:ext cx="10887075" cy="393642"/>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FIELD SUBSURFACE RESISTIVITY ??</a:t>
            </a:r>
            <a:endParaRPr sz="1800" b="0" i="0" u="none" strike="noStrike" cap="none">
              <a:solidFill>
                <a:schemeClr val="dk1"/>
              </a:solidFill>
              <a:latin typeface="Calibri"/>
              <a:ea typeface="Calibri"/>
              <a:cs typeface="Calibri"/>
              <a:sym typeface="Calibri"/>
            </a:endParaRPr>
          </a:p>
        </p:txBody>
      </p:sp>
      <p:sp>
        <p:nvSpPr>
          <p:cNvPr id="753" name="Google Shape;753;p26"/>
          <p:cNvSpPr txBox="1"/>
          <p:nvPr/>
        </p:nvSpPr>
        <p:spPr>
          <a:xfrm>
            <a:off x="9487270" y="4639171"/>
            <a:ext cx="203132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Forward modeling</a:t>
            </a:r>
            <a:endParaRPr sz="1800" b="0" i="0" u="none" strike="noStrike" cap="none">
              <a:solidFill>
                <a:schemeClr val="dk1"/>
              </a:solidFill>
              <a:latin typeface="Calibri"/>
              <a:ea typeface="Calibri"/>
              <a:cs typeface="Calibri"/>
              <a:sym typeface="Calibri"/>
            </a:endParaRPr>
          </a:p>
        </p:txBody>
      </p:sp>
      <p:sp>
        <p:nvSpPr>
          <p:cNvPr id="754" name="Google Shape;754;p26"/>
          <p:cNvSpPr/>
          <p:nvPr/>
        </p:nvSpPr>
        <p:spPr>
          <a:xfrm>
            <a:off x="5523273" y="3283268"/>
            <a:ext cx="1172474" cy="297870"/>
          </a:xfrm>
          <a:prstGeom prst="leftRightArrow">
            <a:avLst>
              <a:gd name="adj1" fmla="val 50000"/>
              <a:gd name="adj2" fmla="val 50000"/>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755" name="Google Shape;755;p26"/>
          <p:cNvSpPr txBox="1"/>
          <p:nvPr/>
        </p:nvSpPr>
        <p:spPr>
          <a:xfrm>
            <a:off x="4221413" y="2854921"/>
            <a:ext cx="3758273"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ADEQUATE GOODNESS OF FIT?</a:t>
            </a:r>
            <a:endParaRPr sz="1800" b="0" i="0" u="none" strike="noStrike" cap="none">
              <a:solidFill>
                <a:schemeClr val="dk1"/>
              </a:solidFill>
              <a:latin typeface="Calibri"/>
              <a:ea typeface="Calibri"/>
              <a:cs typeface="Calibri"/>
              <a:sym typeface="Calibri"/>
            </a:endParaRPr>
          </a:p>
        </p:txBody>
      </p:sp>
      <p:sp>
        <p:nvSpPr>
          <p:cNvPr id="756" name="Google Shape;756;p26"/>
          <p:cNvSpPr txBox="1"/>
          <p:nvPr/>
        </p:nvSpPr>
        <p:spPr>
          <a:xfrm>
            <a:off x="5772834" y="3257388"/>
            <a:ext cx="646331"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1800"/>
              <a:buFont typeface="Calibri"/>
              <a:buNone/>
            </a:pPr>
            <a:r>
              <a:rPr lang="en-US" sz="1800" b="0" i="0" u="none" strike="noStrike" cap="none">
                <a:solidFill>
                  <a:srgbClr val="C00000"/>
                </a:solidFill>
                <a:latin typeface="Calibri"/>
                <a:ea typeface="Calibri"/>
                <a:cs typeface="Calibri"/>
                <a:sym typeface="Calibri"/>
              </a:rPr>
              <a:t>YES</a:t>
            </a:r>
            <a:endParaRPr sz="1800" b="0" i="0" u="none" strike="noStrike" cap="none">
              <a:solidFill>
                <a:schemeClr val="dk1"/>
              </a:solidFill>
              <a:latin typeface="Calibri"/>
              <a:ea typeface="Calibri"/>
              <a:cs typeface="Calibri"/>
              <a:sym typeface="Calibri"/>
            </a:endParaRPr>
          </a:p>
        </p:txBody>
      </p:sp>
      <p:pic>
        <p:nvPicPr>
          <p:cNvPr id="757" name="Google Shape;757;p26" descr="A picture containing screenshot&#10;&#10;Description automatically generated"/>
          <p:cNvPicPr preferRelativeResize="0"/>
          <p:nvPr/>
        </p:nvPicPr>
        <p:blipFill rotWithShape="1">
          <a:blip r:embed="rId5">
            <a:alphaModFix/>
          </a:blip>
          <a:srcRect l="12593" t="47599" r="16603" b="46494"/>
          <a:stretch/>
        </p:blipFill>
        <p:spPr>
          <a:xfrm>
            <a:off x="763919" y="5295537"/>
            <a:ext cx="10970881" cy="369332"/>
          </a:xfrm>
          <a:prstGeom prst="rect">
            <a:avLst/>
          </a:prstGeom>
          <a:noFill/>
          <a:ln w="12700" cap="flat" cmpd="sng">
            <a:solidFill>
              <a:schemeClr val="dk1"/>
            </a:solidFill>
            <a:prstDash val="solid"/>
            <a:round/>
            <a:headEnd type="none" w="sm" len="sm"/>
            <a:tailEnd type="none" w="sm" len="sm"/>
          </a:ln>
        </p:spPr>
      </p:pic>
      <p:sp>
        <p:nvSpPr>
          <p:cNvPr id="758" name="Google Shape;758;p26"/>
          <p:cNvSpPr/>
          <p:nvPr/>
        </p:nvSpPr>
        <p:spPr>
          <a:xfrm rot="-5400000">
            <a:off x="8655054" y="4234676"/>
            <a:ext cx="1215885" cy="369332"/>
          </a:xfrm>
          <a:prstGeom prst="rightArrow">
            <a:avLst>
              <a:gd name="adj1" fmla="val 50000"/>
              <a:gd name="adj2" fmla="val 50000"/>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759" name="Google Shape;759;p26"/>
          <p:cNvSpPr txBox="1"/>
          <p:nvPr/>
        </p:nvSpPr>
        <p:spPr>
          <a:xfrm>
            <a:off x="7901085" y="2272347"/>
            <a:ext cx="274947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Synthetic pseudo section</a:t>
            </a:r>
            <a:endParaRPr sz="1800" b="0" i="0" u="none" strike="noStrike" cap="none">
              <a:solidFill>
                <a:schemeClr val="dk1"/>
              </a:solidFill>
              <a:latin typeface="Calibri"/>
              <a:ea typeface="Calibri"/>
              <a:cs typeface="Calibri"/>
              <a:sym typeface="Calibri"/>
            </a:endParaRPr>
          </a:p>
        </p:txBody>
      </p:sp>
      <p:sp>
        <p:nvSpPr>
          <p:cNvPr id="760" name="Google Shape;760;p26"/>
          <p:cNvSpPr txBox="1"/>
          <p:nvPr/>
        </p:nvSpPr>
        <p:spPr>
          <a:xfrm>
            <a:off x="1308896" y="2248772"/>
            <a:ext cx="412164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Measured pseudo section (with errors)</a:t>
            </a:r>
            <a:endParaRPr sz="1800" b="0" i="0" u="none" strike="noStrike" cap="none">
              <a:solidFill>
                <a:schemeClr val="dk1"/>
              </a:solidFill>
              <a:latin typeface="Calibri"/>
              <a:ea typeface="Calibri"/>
              <a:cs typeface="Calibri"/>
              <a:sym typeface="Calibri"/>
            </a:endParaRPr>
          </a:p>
        </p:txBody>
      </p:sp>
      <p:pic>
        <p:nvPicPr>
          <p:cNvPr id="761" name="Google Shape;761;p26" descr="A close up of a map&#10;&#10;Description automatically generated"/>
          <p:cNvPicPr preferRelativeResize="0"/>
          <p:nvPr/>
        </p:nvPicPr>
        <p:blipFill rotWithShape="1">
          <a:blip r:embed="rId6">
            <a:alphaModFix/>
          </a:blip>
          <a:srcRect l="12794" t="47735" r="16502" b="46407"/>
          <a:stretch/>
        </p:blipFill>
        <p:spPr>
          <a:xfrm>
            <a:off x="763919" y="5264686"/>
            <a:ext cx="10970881" cy="410713"/>
          </a:xfrm>
          <a:prstGeom prst="rect">
            <a:avLst/>
          </a:prstGeom>
          <a:noFill/>
          <a:ln>
            <a:noFill/>
          </a:ln>
        </p:spPr>
      </p:pic>
      <p:pic>
        <p:nvPicPr>
          <p:cNvPr id="762" name="Google Shape;762;p26" descr="A close up of a map&#10;&#10;Description automatically generated"/>
          <p:cNvPicPr preferRelativeResize="0"/>
          <p:nvPr/>
        </p:nvPicPr>
        <p:blipFill rotWithShape="1">
          <a:blip r:embed="rId6">
            <a:alphaModFix/>
          </a:blip>
          <a:srcRect l="12794" t="47735" r="16502" b="46407"/>
          <a:stretch/>
        </p:blipFill>
        <p:spPr>
          <a:xfrm>
            <a:off x="754394" y="5255161"/>
            <a:ext cx="10970881" cy="410713"/>
          </a:xfrm>
          <a:prstGeom prst="rect">
            <a:avLst/>
          </a:prstGeom>
          <a:noFill/>
          <a:ln>
            <a:noFill/>
          </a:ln>
        </p:spPr>
      </p:pic>
      <p:sp>
        <p:nvSpPr>
          <p:cNvPr id="763" name="Google Shape;763;p26"/>
          <p:cNvSpPr txBox="1"/>
          <p:nvPr/>
        </p:nvSpPr>
        <p:spPr>
          <a:xfrm>
            <a:off x="3523854" y="903549"/>
            <a:ext cx="547258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1" i="0" u="none" strike="noStrike" cap="none">
                <a:solidFill>
                  <a:schemeClr val="dk1"/>
                </a:solidFill>
                <a:latin typeface="Calibri"/>
                <a:ea typeface="Calibri"/>
                <a:cs typeface="Calibri"/>
                <a:sym typeface="Calibri"/>
              </a:rPr>
              <a:t>ESTIMATED SUBSURFACE RESISTIVITY MODEL</a:t>
            </a:r>
            <a:endParaRPr sz="1800" b="0" i="0" u="none" strike="noStrike" cap="none">
              <a:solidFill>
                <a:schemeClr val="dk1"/>
              </a:solidFill>
              <a:latin typeface="Calibri"/>
              <a:ea typeface="Calibri"/>
              <a:cs typeface="Calibri"/>
              <a:sym typeface="Calibri"/>
            </a:endParaRPr>
          </a:p>
        </p:txBody>
      </p:sp>
      <p:sp>
        <p:nvSpPr>
          <p:cNvPr id="764" name="Google Shape;764;p26"/>
          <p:cNvSpPr txBox="1"/>
          <p:nvPr/>
        </p:nvSpPr>
        <p:spPr>
          <a:xfrm>
            <a:off x="2010864" y="6309553"/>
            <a:ext cx="572352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From Unit 4: The Magic of Geophysical Inversion</a:t>
            </a:r>
            <a:endParaRPr sz="18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g36f0016a2b3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Near-surface ERT Applications</a:t>
            </a:r>
            <a:endParaRPr/>
          </a:p>
        </p:txBody>
      </p:sp>
      <p:sp>
        <p:nvSpPr>
          <p:cNvPr id="118" name="Google Shape;118;g36f0016a2b3_0_0"/>
          <p:cNvSpPr txBox="1">
            <a:spLocks noGrp="1"/>
          </p:cNvSpPr>
          <p:nvPr>
            <p:ph type="body" idx="1"/>
          </p:nvPr>
        </p:nvSpPr>
        <p:spPr>
          <a:xfrm>
            <a:off x="838200" y="1581150"/>
            <a:ext cx="5429400" cy="45957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Groundwater exploration</a:t>
            </a:r>
            <a:endParaRPr/>
          </a:p>
          <a:p>
            <a:pPr marL="228600" lvl="0" indent="-228600" algn="l" rtl="0">
              <a:lnSpc>
                <a:spcPct val="90000"/>
              </a:lnSpc>
              <a:spcBef>
                <a:spcPts val="1000"/>
              </a:spcBef>
              <a:spcAft>
                <a:spcPts val="0"/>
              </a:spcAft>
              <a:buClr>
                <a:schemeClr val="dk1"/>
              </a:buClr>
              <a:buSzPts val="2800"/>
              <a:buChar char="•"/>
            </a:pPr>
            <a:r>
              <a:rPr lang="en-US" b="1"/>
              <a:t>Saltwater intrusions</a:t>
            </a:r>
            <a:endParaRPr/>
          </a:p>
          <a:p>
            <a:pPr marL="228600" lvl="0" indent="-228600" algn="l" rtl="0">
              <a:lnSpc>
                <a:spcPct val="90000"/>
              </a:lnSpc>
              <a:spcBef>
                <a:spcPts val="1000"/>
              </a:spcBef>
              <a:spcAft>
                <a:spcPts val="0"/>
              </a:spcAft>
              <a:buClr>
                <a:schemeClr val="dk1"/>
              </a:buClr>
              <a:buSzPts val="2800"/>
              <a:buChar char="•"/>
            </a:pPr>
            <a:r>
              <a:rPr lang="en-US"/>
              <a:t>Agriculture: soil moisture and root zone</a:t>
            </a:r>
            <a:endParaRPr/>
          </a:p>
          <a:p>
            <a:pPr marL="228600" lvl="0" indent="-228600" algn="l" rtl="0">
              <a:lnSpc>
                <a:spcPct val="90000"/>
              </a:lnSpc>
              <a:spcBef>
                <a:spcPts val="1000"/>
              </a:spcBef>
              <a:spcAft>
                <a:spcPts val="0"/>
              </a:spcAft>
              <a:buClr>
                <a:schemeClr val="dk1"/>
              </a:buClr>
              <a:buSzPts val="2800"/>
              <a:buChar char="•"/>
            </a:pPr>
            <a:r>
              <a:rPr lang="en-US"/>
              <a:t>Soil/groundwater contaminant mapping</a:t>
            </a:r>
            <a:endParaRPr/>
          </a:p>
          <a:p>
            <a:pPr marL="228600" lvl="0" indent="-228600" algn="l" rtl="0">
              <a:lnSpc>
                <a:spcPct val="90000"/>
              </a:lnSpc>
              <a:spcBef>
                <a:spcPts val="1000"/>
              </a:spcBef>
              <a:spcAft>
                <a:spcPts val="0"/>
              </a:spcAft>
              <a:buClr>
                <a:schemeClr val="dk1"/>
              </a:buClr>
              <a:buSzPts val="2800"/>
              <a:buChar char="•"/>
            </a:pPr>
            <a:r>
              <a:rPr lang="en-US"/>
              <a:t>Landfill monitoring</a:t>
            </a:r>
            <a:endParaRPr/>
          </a:p>
          <a:p>
            <a:pPr marL="228600" lvl="0" indent="-228600" algn="l" rtl="0">
              <a:lnSpc>
                <a:spcPct val="90000"/>
              </a:lnSpc>
              <a:spcBef>
                <a:spcPts val="1000"/>
              </a:spcBef>
              <a:spcAft>
                <a:spcPts val="0"/>
              </a:spcAft>
              <a:buSzPts val="2800"/>
              <a:buChar char="•"/>
            </a:pPr>
            <a:r>
              <a:rPr lang="en-US"/>
              <a:t>Snowmelt/hillslope dynamics</a:t>
            </a:r>
            <a:endParaRPr/>
          </a:p>
        </p:txBody>
      </p:sp>
      <p:pic>
        <p:nvPicPr>
          <p:cNvPr id="119" name="Google Shape;119;g36f0016a2b3_0_0"/>
          <p:cNvPicPr preferRelativeResize="0"/>
          <p:nvPr/>
        </p:nvPicPr>
        <p:blipFill rotWithShape="1">
          <a:blip r:embed="rId3">
            <a:alphaModFix/>
          </a:blip>
          <a:srcRect/>
          <a:stretch/>
        </p:blipFill>
        <p:spPr>
          <a:xfrm>
            <a:off x="6082770" y="1581150"/>
            <a:ext cx="5985854" cy="1847850"/>
          </a:xfrm>
          <a:prstGeom prst="rect">
            <a:avLst/>
          </a:prstGeom>
          <a:noFill/>
          <a:ln>
            <a:noFill/>
          </a:ln>
        </p:spPr>
      </p:pic>
      <p:sp>
        <p:nvSpPr>
          <p:cNvPr id="120" name="Google Shape;120;g36f0016a2b3_0_0"/>
          <p:cNvSpPr txBox="1"/>
          <p:nvPr/>
        </p:nvSpPr>
        <p:spPr>
          <a:xfrm>
            <a:off x="6267600" y="3541437"/>
            <a:ext cx="13788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Goebel et al. (2017)</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36f0016a2b3_0_1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Near-surface ERT Applications</a:t>
            </a:r>
            <a:endParaRPr/>
          </a:p>
        </p:txBody>
      </p:sp>
      <p:sp>
        <p:nvSpPr>
          <p:cNvPr id="127" name="Google Shape;127;g36f0016a2b3_0_10"/>
          <p:cNvSpPr txBox="1">
            <a:spLocks noGrp="1"/>
          </p:cNvSpPr>
          <p:nvPr>
            <p:ph type="body" idx="1"/>
          </p:nvPr>
        </p:nvSpPr>
        <p:spPr>
          <a:xfrm>
            <a:off x="838200" y="1581150"/>
            <a:ext cx="5429400" cy="45957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Groundwater exploration</a:t>
            </a:r>
            <a:endParaRPr/>
          </a:p>
          <a:p>
            <a:pPr marL="228600" lvl="0" indent="-228600" algn="l" rtl="0">
              <a:lnSpc>
                <a:spcPct val="90000"/>
              </a:lnSpc>
              <a:spcBef>
                <a:spcPts val="1000"/>
              </a:spcBef>
              <a:spcAft>
                <a:spcPts val="0"/>
              </a:spcAft>
              <a:buClr>
                <a:schemeClr val="dk1"/>
              </a:buClr>
              <a:buSzPts val="2800"/>
              <a:buChar char="•"/>
            </a:pPr>
            <a:r>
              <a:rPr lang="en-US"/>
              <a:t>Saltwater intrusions</a:t>
            </a:r>
            <a:endParaRPr/>
          </a:p>
          <a:p>
            <a:pPr marL="228600" lvl="0" indent="-228600" algn="l" rtl="0">
              <a:lnSpc>
                <a:spcPct val="90000"/>
              </a:lnSpc>
              <a:spcBef>
                <a:spcPts val="1000"/>
              </a:spcBef>
              <a:spcAft>
                <a:spcPts val="0"/>
              </a:spcAft>
              <a:buClr>
                <a:schemeClr val="dk1"/>
              </a:buClr>
              <a:buSzPts val="2800"/>
              <a:buChar char="•"/>
            </a:pPr>
            <a:r>
              <a:rPr lang="en-US" b="1"/>
              <a:t>Agriculture: soil moisture and root zone</a:t>
            </a:r>
            <a:endParaRPr b="1"/>
          </a:p>
          <a:p>
            <a:pPr marL="228600" lvl="0" indent="-228600" algn="l" rtl="0">
              <a:lnSpc>
                <a:spcPct val="90000"/>
              </a:lnSpc>
              <a:spcBef>
                <a:spcPts val="1000"/>
              </a:spcBef>
              <a:spcAft>
                <a:spcPts val="0"/>
              </a:spcAft>
              <a:buClr>
                <a:schemeClr val="dk1"/>
              </a:buClr>
              <a:buSzPts val="2800"/>
              <a:buChar char="•"/>
            </a:pPr>
            <a:r>
              <a:rPr lang="en-US"/>
              <a:t>Soil/groundwater contaminant mapping</a:t>
            </a:r>
            <a:endParaRPr/>
          </a:p>
          <a:p>
            <a:pPr marL="228600" lvl="0" indent="-228600" algn="l" rtl="0">
              <a:lnSpc>
                <a:spcPct val="90000"/>
              </a:lnSpc>
              <a:spcBef>
                <a:spcPts val="1000"/>
              </a:spcBef>
              <a:spcAft>
                <a:spcPts val="0"/>
              </a:spcAft>
              <a:buClr>
                <a:schemeClr val="dk1"/>
              </a:buClr>
              <a:buSzPts val="2800"/>
              <a:buChar char="•"/>
            </a:pPr>
            <a:r>
              <a:rPr lang="en-US"/>
              <a:t>Landfill monitoring</a:t>
            </a:r>
            <a:endParaRPr/>
          </a:p>
          <a:p>
            <a:pPr marL="228600" lvl="0" indent="-228600" algn="l" rtl="0">
              <a:lnSpc>
                <a:spcPct val="90000"/>
              </a:lnSpc>
              <a:spcBef>
                <a:spcPts val="1000"/>
              </a:spcBef>
              <a:spcAft>
                <a:spcPts val="0"/>
              </a:spcAft>
              <a:buSzPts val="2800"/>
              <a:buChar char="•"/>
            </a:pPr>
            <a:r>
              <a:rPr lang="en-US"/>
              <a:t>Snowmelt/hillslope dynamics</a:t>
            </a:r>
            <a:endParaRPr/>
          </a:p>
        </p:txBody>
      </p:sp>
      <p:pic>
        <p:nvPicPr>
          <p:cNvPr id="128" name="Google Shape;128;g36f0016a2b3_0_10" descr="A screenshot of a graph showing different colors of plants&#10;&#10;Description automatically generated"/>
          <p:cNvPicPr preferRelativeResize="0"/>
          <p:nvPr/>
        </p:nvPicPr>
        <p:blipFill rotWithShape="1">
          <a:blip r:embed="rId3">
            <a:alphaModFix/>
          </a:blip>
          <a:srcRect t="2002" b="14552"/>
          <a:stretch/>
        </p:blipFill>
        <p:spPr>
          <a:xfrm>
            <a:off x="6574367" y="1742287"/>
            <a:ext cx="5617631" cy="2791613"/>
          </a:xfrm>
          <a:prstGeom prst="rect">
            <a:avLst/>
          </a:prstGeom>
          <a:noFill/>
          <a:ln>
            <a:noFill/>
          </a:ln>
        </p:spPr>
      </p:pic>
      <p:sp>
        <p:nvSpPr>
          <p:cNvPr id="129" name="Google Shape;129;g36f0016a2b3_0_10"/>
          <p:cNvSpPr txBox="1"/>
          <p:nvPr/>
        </p:nvSpPr>
        <p:spPr>
          <a:xfrm>
            <a:off x="6574367" y="4533900"/>
            <a:ext cx="13788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Whalley et al. (2017)</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42"/>
          <p:cNvSpPr txBox="1">
            <a:spLocks noGrp="1"/>
          </p:cNvSpPr>
          <p:nvPr>
            <p:ph type="title"/>
          </p:nvPr>
        </p:nvSpPr>
        <p:spPr>
          <a:xfrm>
            <a:off x="838200" y="365125"/>
            <a:ext cx="10515600" cy="622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Electricity concepts review:</a:t>
            </a:r>
            <a:endParaRPr/>
          </a:p>
        </p:txBody>
      </p:sp>
      <p:sp>
        <p:nvSpPr>
          <p:cNvPr id="153" name="Google Shape;153;p42"/>
          <p:cNvSpPr txBox="1">
            <a:spLocks noGrp="1"/>
          </p:cNvSpPr>
          <p:nvPr>
            <p:ph type="body" idx="4294967295"/>
          </p:nvPr>
        </p:nvSpPr>
        <p:spPr>
          <a:xfrm>
            <a:off x="838200" y="1238650"/>
            <a:ext cx="10384200" cy="4376700"/>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Char char="•"/>
            </a:pPr>
            <a:r>
              <a:rPr lang="en-US" b="1" dirty="0"/>
              <a:t>Voltage</a:t>
            </a:r>
            <a:r>
              <a:rPr lang="en-US" dirty="0"/>
              <a:t> (V or ΔV): Difference in potential energy between 2 points. The force or pressure pushing electrons through a conductor. [volts]</a:t>
            </a:r>
            <a:endParaRPr dirty="0"/>
          </a:p>
          <a:p>
            <a:pPr marL="228600" lvl="0" indent="-228600" algn="l" rtl="0">
              <a:lnSpc>
                <a:spcPct val="90000"/>
              </a:lnSpc>
              <a:spcBef>
                <a:spcPts val="1000"/>
              </a:spcBef>
              <a:spcAft>
                <a:spcPts val="0"/>
              </a:spcAft>
              <a:buClr>
                <a:schemeClr val="dk1"/>
              </a:buClr>
              <a:buSzPts val="2800"/>
              <a:buChar char="•"/>
            </a:pPr>
            <a:r>
              <a:rPr lang="en-US" b="1" dirty="0"/>
              <a:t>Current</a:t>
            </a:r>
            <a:r>
              <a:rPr lang="en-US" dirty="0"/>
              <a:t> (I): The amount of electricity that is flowing through a conductor or material; the number of electrons moving through a circuit per unit of time [Amperes]</a:t>
            </a:r>
            <a:endParaRPr dirty="0"/>
          </a:p>
          <a:p>
            <a:pPr marL="228600" lvl="0" indent="-228600" algn="l" rtl="0">
              <a:lnSpc>
                <a:spcPct val="90000"/>
              </a:lnSpc>
              <a:spcBef>
                <a:spcPts val="1000"/>
              </a:spcBef>
              <a:spcAft>
                <a:spcPts val="0"/>
              </a:spcAft>
              <a:buClr>
                <a:schemeClr val="dk1"/>
              </a:buClr>
              <a:buSzPts val="2800"/>
              <a:buChar char="•"/>
            </a:pPr>
            <a:r>
              <a:rPr lang="en-US" b="1" dirty="0"/>
              <a:t>Resistance</a:t>
            </a:r>
            <a:r>
              <a:rPr lang="en-US" dirty="0"/>
              <a:t> (R): The opposition to the flow of electric current, restriction.  [Ohms]</a:t>
            </a:r>
            <a:endParaRPr dirty="0"/>
          </a:p>
          <a:p>
            <a:pPr marL="0" lvl="0" indent="0" algn="l" rtl="0">
              <a:lnSpc>
                <a:spcPct val="90000"/>
              </a:lnSpc>
              <a:spcBef>
                <a:spcPts val="100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Char char="•"/>
            </a:pPr>
            <a:r>
              <a:rPr lang="en-US" b="1" dirty="0"/>
              <a:t>Ohm’s Law</a:t>
            </a:r>
            <a:r>
              <a:rPr lang="en-US" dirty="0"/>
              <a:t>: Fundamental relationship (V, I, R)</a:t>
            </a:r>
            <a:endParaRPr dirty="0"/>
          </a:p>
        </p:txBody>
      </p:sp>
      <p:sp>
        <p:nvSpPr>
          <p:cNvPr id="154" name="Google Shape;154;p42"/>
          <p:cNvSpPr txBox="1"/>
          <p:nvPr/>
        </p:nvSpPr>
        <p:spPr>
          <a:xfrm>
            <a:off x="9215085" y="4375083"/>
            <a:ext cx="1782773" cy="1033553"/>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43"/>
          <p:cNvSpPr txBox="1">
            <a:spLocks noGrp="1"/>
          </p:cNvSpPr>
          <p:nvPr>
            <p:ph type="title"/>
          </p:nvPr>
        </p:nvSpPr>
        <p:spPr>
          <a:xfrm>
            <a:off x="250901" y="338912"/>
            <a:ext cx="10515600" cy="6221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en-US"/>
              <a:t>R</a:t>
            </a:r>
            <a:r>
              <a:rPr lang="en-US" b="1"/>
              <a:t>esistivity (</a:t>
            </a:r>
            <a:r>
              <a:rPr lang="en-US" b="1">
                <a:latin typeface="Noto Sans Symbols"/>
                <a:ea typeface="Noto Sans Symbols"/>
                <a:cs typeface="Noto Sans Symbols"/>
                <a:sym typeface="Noto Sans Symbols"/>
              </a:rPr>
              <a:t>ρ) </a:t>
            </a:r>
            <a:r>
              <a:rPr lang="en-US" b="1"/>
              <a:t>vs. resistance (</a:t>
            </a:r>
            <a:r>
              <a:rPr lang="en-US">
                <a:latin typeface="Noto Sans Symbols"/>
                <a:ea typeface="Noto Sans Symbols"/>
                <a:cs typeface="Noto Sans Symbols"/>
                <a:sym typeface="Noto Sans Symbols"/>
              </a:rPr>
              <a:t>R</a:t>
            </a:r>
            <a:r>
              <a:rPr lang="en-US" b="1"/>
              <a:t>)</a:t>
            </a:r>
            <a:endParaRPr/>
          </a:p>
        </p:txBody>
      </p:sp>
      <p:sp>
        <p:nvSpPr>
          <p:cNvPr id="161" name="Google Shape;161;p43"/>
          <p:cNvSpPr txBox="1"/>
          <p:nvPr/>
        </p:nvSpPr>
        <p:spPr>
          <a:xfrm>
            <a:off x="1114235" y="2362781"/>
            <a:ext cx="157049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resistivity</a:t>
            </a:r>
            <a:endParaRPr sz="1400" b="0" i="0" u="none" strike="noStrike" cap="none">
              <a:solidFill>
                <a:srgbClr val="000000"/>
              </a:solidFill>
              <a:latin typeface="Arial"/>
              <a:ea typeface="Arial"/>
              <a:cs typeface="Arial"/>
              <a:sym typeface="Arial"/>
            </a:endParaRPr>
          </a:p>
        </p:txBody>
      </p:sp>
      <p:cxnSp>
        <p:nvCxnSpPr>
          <p:cNvPr id="162" name="Google Shape;162;p43"/>
          <p:cNvCxnSpPr/>
          <p:nvPr/>
        </p:nvCxnSpPr>
        <p:spPr>
          <a:xfrm>
            <a:off x="2684730" y="2644802"/>
            <a:ext cx="522287" cy="0"/>
          </a:xfrm>
          <a:prstGeom prst="straightConnector1">
            <a:avLst/>
          </a:prstGeom>
          <a:noFill/>
          <a:ln w="28575" cap="flat" cmpd="sng">
            <a:solidFill>
              <a:schemeClr val="dk1"/>
            </a:solidFill>
            <a:prstDash val="solid"/>
            <a:miter lim="800000"/>
            <a:headEnd type="none" w="sm" len="sm"/>
            <a:tailEnd type="triangle" w="med" len="med"/>
          </a:ln>
        </p:spPr>
      </p:cxnSp>
      <p:sp>
        <p:nvSpPr>
          <p:cNvPr id="163" name="Google Shape;163;p43"/>
          <p:cNvSpPr txBox="1"/>
          <p:nvPr/>
        </p:nvSpPr>
        <p:spPr>
          <a:xfrm>
            <a:off x="3854056" y="3350306"/>
            <a:ext cx="165464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resistance</a:t>
            </a:r>
            <a:endParaRPr sz="1400" b="0" i="0" u="none" strike="noStrike" cap="none">
              <a:solidFill>
                <a:srgbClr val="000000"/>
              </a:solidFill>
              <a:latin typeface="Arial"/>
              <a:ea typeface="Arial"/>
              <a:cs typeface="Arial"/>
              <a:sym typeface="Arial"/>
            </a:endParaRPr>
          </a:p>
        </p:txBody>
      </p:sp>
      <p:cxnSp>
        <p:nvCxnSpPr>
          <p:cNvPr id="164" name="Google Shape;164;p43"/>
          <p:cNvCxnSpPr/>
          <p:nvPr/>
        </p:nvCxnSpPr>
        <p:spPr>
          <a:xfrm rot="10800000" flipH="1">
            <a:off x="4634064" y="2920171"/>
            <a:ext cx="1" cy="460033"/>
          </a:xfrm>
          <a:prstGeom prst="straightConnector1">
            <a:avLst/>
          </a:prstGeom>
          <a:noFill/>
          <a:ln w="28575" cap="flat" cmpd="sng">
            <a:solidFill>
              <a:schemeClr val="dk1"/>
            </a:solidFill>
            <a:prstDash val="solid"/>
            <a:miter lim="800000"/>
            <a:headEnd type="none" w="sm" len="sm"/>
            <a:tailEnd type="triangle" w="med" len="med"/>
          </a:ln>
        </p:spPr>
      </p:cxnSp>
      <p:sp>
        <p:nvSpPr>
          <p:cNvPr id="165" name="Google Shape;165;p43"/>
          <p:cNvSpPr txBox="1"/>
          <p:nvPr/>
        </p:nvSpPr>
        <p:spPr>
          <a:xfrm>
            <a:off x="75532" y="5794887"/>
            <a:ext cx="13448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From Unit 2</a:t>
            </a:r>
            <a:endParaRPr sz="1400" b="0" i="0" u="none" strike="noStrike" cap="none">
              <a:solidFill>
                <a:srgbClr val="000000"/>
              </a:solidFill>
              <a:latin typeface="Arial"/>
              <a:ea typeface="Arial"/>
              <a:cs typeface="Arial"/>
              <a:sym typeface="Arial"/>
            </a:endParaRPr>
          </a:p>
        </p:txBody>
      </p:sp>
      <p:sp>
        <p:nvSpPr>
          <p:cNvPr id="166" name="Google Shape;166;p43"/>
          <p:cNvSpPr txBox="1"/>
          <p:nvPr/>
        </p:nvSpPr>
        <p:spPr>
          <a:xfrm>
            <a:off x="2945873" y="1967370"/>
            <a:ext cx="4990350" cy="1152495"/>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sp>
        <p:nvSpPr>
          <p:cNvPr id="167" name="Google Shape;167;p43"/>
          <p:cNvSpPr txBox="1"/>
          <p:nvPr/>
        </p:nvSpPr>
        <p:spPr>
          <a:xfrm>
            <a:off x="4104486" y="1372060"/>
            <a:ext cx="267312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Geometric factor</a:t>
            </a:r>
            <a:endParaRPr sz="1400" b="0" i="0" u="none" strike="noStrike" cap="none">
              <a:solidFill>
                <a:srgbClr val="000000"/>
              </a:solidFill>
              <a:latin typeface="Arial"/>
              <a:ea typeface="Arial"/>
              <a:cs typeface="Arial"/>
              <a:sym typeface="Arial"/>
            </a:endParaRPr>
          </a:p>
        </p:txBody>
      </p:sp>
      <p:cxnSp>
        <p:nvCxnSpPr>
          <p:cNvPr id="168" name="Google Shape;168;p43"/>
          <p:cNvCxnSpPr/>
          <p:nvPr/>
        </p:nvCxnSpPr>
        <p:spPr>
          <a:xfrm>
            <a:off x="5384171" y="1865382"/>
            <a:ext cx="0" cy="458598"/>
          </a:xfrm>
          <a:prstGeom prst="straightConnector1">
            <a:avLst/>
          </a:prstGeom>
          <a:noFill/>
          <a:ln w="28575" cap="flat" cmpd="sng">
            <a:solidFill>
              <a:schemeClr val="dk1"/>
            </a:solidFill>
            <a:prstDash val="solid"/>
            <a:miter lim="800000"/>
            <a:headEnd type="none" w="sm" len="sm"/>
            <a:tailEnd type="triangle" w="med" len="med"/>
          </a:ln>
        </p:spPr>
      </p:cxnSp>
      <p:grpSp>
        <p:nvGrpSpPr>
          <p:cNvPr id="169" name="Google Shape;169;p43"/>
          <p:cNvGrpSpPr/>
          <p:nvPr/>
        </p:nvGrpSpPr>
        <p:grpSpPr>
          <a:xfrm>
            <a:off x="8113821" y="1261532"/>
            <a:ext cx="3662144" cy="4902687"/>
            <a:chOff x="7900015" y="1345712"/>
            <a:chExt cx="3662144" cy="4902687"/>
          </a:xfrm>
        </p:grpSpPr>
        <p:pic>
          <p:nvPicPr>
            <p:cNvPr id="170" name="Google Shape;170;p43"/>
            <p:cNvPicPr preferRelativeResize="0"/>
            <p:nvPr/>
          </p:nvPicPr>
          <p:blipFill rotWithShape="1">
            <a:blip r:embed="rId4">
              <a:alphaModFix/>
            </a:blip>
            <a:srcRect l="206" t="49223" r="52954" b="-477"/>
            <a:stretch/>
          </p:blipFill>
          <p:spPr>
            <a:xfrm>
              <a:off x="7900015" y="1345712"/>
              <a:ext cx="3662144" cy="4902687"/>
            </a:xfrm>
            <a:prstGeom prst="rect">
              <a:avLst/>
            </a:prstGeom>
            <a:noFill/>
            <a:ln>
              <a:noFill/>
            </a:ln>
          </p:spPr>
        </p:pic>
        <p:sp>
          <p:nvSpPr>
            <p:cNvPr id="171" name="Google Shape;171;p43"/>
            <p:cNvSpPr/>
            <p:nvPr/>
          </p:nvSpPr>
          <p:spPr>
            <a:xfrm>
              <a:off x="7900015" y="1578279"/>
              <a:ext cx="630210" cy="699613"/>
            </a:xfrm>
            <a:prstGeom prst="ellipse">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72" name="Google Shape;172;p43"/>
          <p:cNvSpPr txBox="1"/>
          <p:nvPr/>
        </p:nvSpPr>
        <p:spPr>
          <a:xfrm>
            <a:off x="8279772" y="1125226"/>
            <a:ext cx="3798692"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One-dimensional (1D) current flow in a column</a:t>
            </a:r>
            <a:endParaRPr/>
          </a:p>
        </p:txBody>
      </p:sp>
      <p:sp>
        <p:nvSpPr>
          <p:cNvPr id="173" name="Google Shape;173;p43"/>
          <p:cNvSpPr txBox="1"/>
          <p:nvPr/>
        </p:nvSpPr>
        <p:spPr>
          <a:xfrm>
            <a:off x="250901" y="4287767"/>
            <a:ext cx="7560421"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Relationship between </a:t>
            </a:r>
            <a:r>
              <a:rPr lang="en-US" sz="2400" b="1" i="0" u="none" strike="noStrike" cap="none">
                <a:solidFill>
                  <a:srgbClr val="000000"/>
                </a:solidFill>
                <a:latin typeface="Arial"/>
                <a:ea typeface="Arial"/>
                <a:cs typeface="Arial"/>
                <a:sym typeface="Arial"/>
              </a:rPr>
              <a:t>resistivity (intrinsic/physical property</a:t>
            </a:r>
            <a:r>
              <a:rPr lang="en-US" sz="2400" b="0" i="0" u="none" strike="noStrike" cap="none">
                <a:solidFill>
                  <a:srgbClr val="000000"/>
                </a:solidFill>
                <a:latin typeface="Arial"/>
                <a:ea typeface="Arial"/>
                <a:cs typeface="Arial"/>
                <a:sym typeface="Arial"/>
              </a:rPr>
              <a:t>) and </a:t>
            </a:r>
            <a:r>
              <a:rPr lang="en-US" sz="2400" b="1" i="0" u="none" strike="noStrike" cap="none">
                <a:solidFill>
                  <a:srgbClr val="000000"/>
                </a:solidFill>
                <a:latin typeface="Arial"/>
                <a:ea typeface="Arial"/>
                <a:cs typeface="Arial"/>
                <a:sym typeface="Arial"/>
              </a:rPr>
              <a:t>resistance (what we can measure) </a:t>
            </a:r>
            <a:r>
              <a:rPr lang="en-US" sz="2400" b="0" i="0" u="none" strike="noStrike" cap="none">
                <a:solidFill>
                  <a:srgbClr val="000000"/>
                </a:solidFill>
                <a:latin typeface="Arial"/>
                <a:ea typeface="Arial"/>
                <a:cs typeface="Arial"/>
                <a:sym typeface="Arial"/>
              </a:rPr>
              <a:t>for one-dimensional current flow</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5"/>
          <p:cNvSpPr txBox="1">
            <a:spLocks noGrp="1"/>
          </p:cNvSpPr>
          <p:nvPr>
            <p:ph type="title"/>
          </p:nvPr>
        </p:nvSpPr>
        <p:spPr>
          <a:xfrm>
            <a:off x="838200" y="365125"/>
            <a:ext cx="10515600" cy="6221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en-US"/>
              <a:t>R</a:t>
            </a:r>
            <a:r>
              <a:rPr lang="en-US" b="1"/>
              <a:t>esistivity (</a:t>
            </a:r>
            <a:r>
              <a:rPr lang="en-US" b="1">
                <a:latin typeface="Noto Sans Symbols"/>
                <a:ea typeface="Noto Sans Symbols"/>
                <a:cs typeface="Noto Sans Symbols"/>
                <a:sym typeface="Noto Sans Symbols"/>
              </a:rPr>
              <a:t>ρ) </a:t>
            </a:r>
            <a:r>
              <a:rPr lang="en-US" b="1"/>
              <a:t>vs. conductivity (</a:t>
            </a:r>
            <a:r>
              <a:rPr lang="en-US" b="1">
                <a:latin typeface="Noto Sans Symbols"/>
                <a:ea typeface="Noto Sans Symbols"/>
                <a:cs typeface="Noto Sans Symbols"/>
                <a:sym typeface="Noto Sans Symbols"/>
              </a:rPr>
              <a:t>σ</a:t>
            </a:r>
            <a:r>
              <a:rPr lang="en-US" b="1"/>
              <a:t>)</a:t>
            </a:r>
            <a:endParaRPr/>
          </a:p>
        </p:txBody>
      </p:sp>
      <p:pic>
        <p:nvPicPr>
          <p:cNvPr id="180" name="Google Shape;180;p5"/>
          <p:cNvPicPr preferRelativeResize="0"/>
          <p:nvPr/>
        </p:nvPicPr>
        <p:blipFill rotWithShape="1">
          <a:blip r:embed="rId3">
            <a:alphaModFix/>
          </a:blip>
          <a:srcRect/>
          <a:stretch/>
        </p:blipFill>
        <p:spPr>
          <a:xfrm>
            <a:off x="4708726" y="1789440"/>
            <a:ext cx="2416629" cy="1790458"/>
          </a:xfrm>
          <a:prstGeom prst="rect">
            <a:avLst/>
          </a:prstGeom>
          <a:noFill/>
          <a:ln>
            <a:noFill/>
          </a:ln>
        </p:spPr>
      </p:pic>
      <p:sp>
        <p:nvSpPr>
          <p:cNvPr id="181" name="Google Shape;181;p5"/>
          <p:cNvSpPr txBox="1"/>
          <p:nvPr/>
        </p:nvSpPr>
        <p:spPr>
          <a:xfrm>
            <a:off x="2711089" y="2451274"/>
            <a:ext cx="157049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resistivity</a:t>
            </a:r>
            <a:endParaRPr sz="1400" b="0" i="0" u="none" strike="noStrike" cap="none">
              <a:solidFill>
                <a:srgbClr val="000000"/>
              </a:solidFill>
              <a:latin typeface="Arial"/>
              <a:ea typeface="Arial"/>
              <a:cs typeface="Arial"/>
              <a:sym typeface="Arial"/>
            </a:endParaRPr>
          </a:p>
        </p:txBody>
      </p:sp>
      <p:sp>
        <p:nvSpPr>
          <p:cNvPr id="182" name="Google Shape;182;p5"/>
          <p:cNvSpPr txBox="1"/>
          <p:nvPr/>
        </p:nvSpPr>
        <p:spPr>
          <a:xfrm>
            <a:off x="416035" y="3202217"/>
            <a:ext cx="3119100" cy="138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1" u="none" strike="noStrike" cap="none">
                <a:solidFill>
                  <a:schemeClr val="dk1"/>
                </a:solidFill>
                <a:latin typeface="Calibri"/>
                <a:ea typeface="Calibri"/>
                <a:cs typeface="Calibri"/>
                <a:sym typeface="Calibri"/>
              </a:rPr>
              <a:t>how </a:t>
            </a:r>
            <a:r>
              <a:rPr lang="en-US" sz="2800" b="0" i="1" u="sng" strike="noStrike" cap="none">
                <a:solidFill>
                  <a:schemeClr val="dk1"/>
                </a:solidFill>
                <a:latin typeface="Calibri"/>
                <a:ea typeface="Calibri"/>
                <a:cs typeface="Calibri"/>
                <a:sym typeface="Calibri"/>
              </a:rPr>
              <a:t>difficult</a:t>
            </a:r>
            <a:r>
              <a:rPr lang="en-US" sz="2800" b="0" i="1" u="none" strike="noStrike" cap="none">
                <a:solidFill>
                  <a:schemeClr val="dk1"/>
                </a:solidFill>
                <a:latin typeface="Calibri"/>
                <a:ea typeface="Calibri"/>
                <a:cs typeface="Calibri"/>
                <a:sym typeface="Calibri"/>
              </a:rPr>
              <a:t> it is for electric current to flow in a material</a:t>
            </a:r>
            <a:endParaRPr sz="1400" b="0" i="0" u="none" strike="noStrike" cap="none">
              <a:solidFill>
                <a:srgbClr val="000000"/>
              </a:solidFill>
              <a:latin typeface="Arial"/>
              <a:ea typeface="Arial"/>
              <a:cs typeface="Arial"/>
              <a:sym typeface="Arial"/>
            </a:endParaRPr>
          </a:p>
        </p:txBody>
      </p:sp>
      <p:cxnSp>
        <p:nvCxnSpPr>
          <p:cNvPr id="183" name="Google Shape;183;p5"/>
          <p:cNvCxnSpPr/>
          <p:nvPr/>
        </p:nvCxnSpPr>
        <p:spPr>
          <a:xfrm>
            <a:off x="4281584" y="2733295"/>
            <a:ext cx="522287" cy="0"/>
          </a:xfrm>
          <a:prstGeom prst="straightConnector1">
            <a:avLst/>
          </a:prstGeom>
          <a:noFill/>
          <a:ln w="28575" cap="flat" cmpd="sng">
            <a:solidFill>
              <a:schemeClr val="dk1"/>
            </a:solidFill>
            <a:prstDash val="solid"/>
            <a:miter lim="800000"/>
            <a:headEnd type="none" w="sm" len="sm"/>
            <a:tailEnd type="triangle" w="med" len="med"/>
          </a:ln>
        </p:spPr>
      </p:cxnSp>
      <p:sp>
        <p:nvSpPr>
          <p:cNvPr id="184" name="Google Shape;184;p5"/>
          <p:cNvSpPr txBox="1"/>
          <p:nvPr/>
        </p:nvSpPr>
        <p:spPr>
          <a:xfrm>
            <a:off x="7806048" y="2933041"/>
            <a:ext cx="197066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conductivity</a:t>
            </a:r>
            <a:endParaRPr sz="1400" b="0" i="0" u="none" strike="noStrike" cap="none">
              <a:solidFill>
                <a:srgbClr val="000000"/>
              </a:solidFill>
              <a:latin typeface="Arial"/>
              <a:ea typeface="Arial"/>
              <a:cs typeface="Arial"/>
              <a:sym typeface="Arial"/>
            </a:endParaRPr>
          </a:p>
        </p:txBody>
      </p:sp>
      <p:sp>
        <p:nvSpPr>
          <p:cNvPr id="185" name="Google Shape;185;p5"/>
          <p:cNvSpPr txBox="1"/>
          <p:nvPr/>
        </p:nvSpPr>
        <p:spPr>
          <a:xfrm>
            <a:off x="8531440" y="3579898"/>
            <a:ext cx="3311400" cy="138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1" u="none" strike="noStrike" cap="none">
                <a:solidFill>
                  <a:schemeClr val="dk1"/>
                </a:solidFill>
                <a:latin typeface="Calibri"/>
                <a:ea typeface="Calibri"/>
                <a:cs typeface="Calibri"/>
                <a:sym typeface="Calibri"/>
              </a:rPr>
              <a:t>how </a:t>
            </a:r>
            <a:r>
              <a:rPr lang="en-US" sz="2800" b="0" i="1" u="sng" strike="noStrike" cap="none">
                <a:solidFill>
                  <a:schemeClr val="dk1"/>
                </a:solidFill>
                <a:latin typeface="Calibri"/>
                <a:ea typeface="Calibri"/>
                <a:cs typeface="Calibri"/>
                <a:sym typeface="Calibri"/>
              </a:rPr>
              <a:t>easy</a:t>
            </a:r>
            <a:r>
              <a:rPr lang="en-US" sz="2800" b="0" i="1" u="none" strike="noStrike" cap="none">
                <a:solidFill>
                  <a:schemeClr val="dk1"/>
                </a:solidFill>
                <a:latin typeface="Calibri"/>
                <a:ea typeface="Calibri"/>
                <a:cs typeface="Calibri"/>
                <a:sym typeface="Calibri"/>
              </a:rPr>
              <a:t> it is for electric current to flow in a material</a:t>
            </a:r>
            <a:endParaRPr sz="1400" b="0" i="0" u="none" strike="noStrike" cap="none">
              <a:solidFill>
                <a:srgbClr val="000000"/>
              </a:solidFill>
              <a:latin typeface="Arial"/>
              <a:ea typeface="Arial"/>
              <a:cs typeface="Arial"/>
              <a:sym typeface="Arial"/>
            </a:endParaRPr>
          </a:p>
        </p:txBody>
      </p:sp>
      <p:cxnSp>
        <p:nvCxnSpPr>
          <p:cNvPr id="186" name="Google Shape;186;p5"/>
          <p:cNvCxnSpPr/>
          <p:nvPr/>
        </p:nvCxnSpPr>
        <p:spPr>
          <a:xfrm rot="10800000">
            <a:off x="7114095" y="3243502"/>
            <a:ext cx="615863" cy="0"/>
          </a:xfrm>
          <a:prstGeom prst="straightConnector1">
            <a:avLst/>
          </a:prstGeom>
          <a:noFill/>
          <a:ln w="28575" cap="flat" cmpd="sng">
            <a:solidFill>
              <a:schemeClr val="dk1"/>
            </a:solidFill>
            <a:prstDash val="solid"/>
            <a:miter lim="800000"/>
            <a:headEnd type="none" w="sm" len="sm"/>
            <a:tailEnd type="triangle" w="med" len="med"/>
          </a:ln>
        </p:spPr>
      </p:cxnSp>
      <p:sp>
        <p:nvSpPr>
          <p:cNvPr id="187" name="Google Shape;187;p5"/>
          <p:cNvSpPr txBox="1"/>
          <p:nvPr/>
        </p:nvSpPr>
        <p:spPr>
          <a:xfrm>
            <a:off x="75532" y="5794887"/>
            <a:ext cx="13448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From Unit 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1564</TotalTime>
  <Words>4645</Words>
  <Application>Microsoft Macintosh PowerPoint</Application>
  <PresentationFormat>Widescreen</PresentationFormat>
  <Paragraphs>661</Paragraphs>
  <Slides>46</Slides>
  <Notes>46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Noto Sans Symbols</vt:lpstr>
      <vt:lpstr>Play</vt:lpstr>
      <vt:lpstr>Times New Roman</vt:lpstr>
      <vt:lpstr>Arial</vt:lpstr>
      <vt:lpstr>Cambria</vt:lpstr>
      <vt:lpstr>Calibri</vt:lpstr>
      <vt:lpstr>Tahoma</vt:lpstr>
      <vt:lpstr>Cambria Math</vt:lpstr>
      <vt:lpstr>Office Theme</vt:lpstr>
      <vt:lpstr>Electrical Resistivity Tomography Technical Overview</vt:lpstr>
      <vt:lpstr>Webinar Outline</vt:lpstr>
      <vt:lpstr>Animation: Electrical Resistivity Tomography</vt:lpstr>
      <vt:lpstr>Near-surface ERT Applications</vt:lpstr>
      <vt:lpstr>Near-surface ERT Applications</vt:lpstr>
      <vt:lpstr>Near-surface ERT Applications</vt:lpstr>
      <vt:lpstr>Electricity concepts review:</vt:lpstr>
      <vt:lpstr>Resistivity (ρ) vs. resistance (R)</vt:lpstr>
      <vt:lpstr>Resistivity (ρ) vs. conductivity (σ)</vt:lpstr>
      <vt:lpstr>What is ERT?</vt:lpstr>
      <vt:lpstr>What is Transfer Resistance?</vt:lpstr>
      <vt:lpstr>Apparent Resistivity?</vt:lpstr>
      <vt:lpstr>Transfer resistances and Apparent resistivity</vt:lpstr>
      <vt:lpstr>Transfer resistances and Apparent resistivity</vt:lpstr>
      <vt:lpstr>Standard electrode configurations</vt:lpstr>
      <vt:lpstr>PowerPoint Presentation</vt:lpstr>
      <vt:lpstr>Electrical resistivity imaging</vt:lpstr>
      <vt:lpstr>Resistivity of geomaterials</vt:lpstr>
      <vt:lpstr>What affects the resistivity and conductivity of geomaterials?</vt:lpstr>
      <vt:lpstr>Field Survey Design Basics</vt:lpstr>
      <vt:lpstr>Design your own survey</vt:lpstr>
      <vt:lpstr>Design your own survey</vt:lpstr>
      <vt:lpstr>Design your own survey</vt:lpstr>
      <vt:lpstr>Design your own survey</vt:lpstr>
      <vt:lpstr>Design your own survey</vt:lpstr>
      <vt:lpstr>Design your own survey</vt:lpstr>
      <vt:lpstr>Field Equipment at the Workshop</vt:lpstr>
      <vt:lpstr>PowerPoint Presentation</vt:lpstr>
      <vt:lpstr>Electrical resistivity imaging</vt:lpstr>
      <vt:lpstr>PowerPoint Presentation</vt:lpstr>
      <vt:lpstr>PowerPoint Presentation</vt:lpstr>
      <vt:lpstr>PowerPoint Presentation</vt:lpstr>
      <vt:lpstr>PowerPoint Presentation</vt:lpstr>
      <vt:lpstr>What is inverse  modeling?</vt:lpstr>
      <vt:lpstr>Inversion in Electrical Resistivity Imaging (ERI)</vt:lpstr>
      <vt:lpstr>Inversion in Electrical Resistivity Imaging (ERI)</vt:lpstr>
      <vt:lpstr>ResIPy Processing Workflow </vt:lpstr>
      <vt:lpstr>Inversion Concepts in Electrical Resistivity Imaging (ERI)</vt:lpstr>
      <vt:lpstr>Measurement error</vt:lpstr>
      <vt:lpstr>What do images mean?</vt:lpstr>
      <vt:lpstr>Thank you! Questions?</vt:lpstr>
      <vt:lpstr>Supplementary Slides</vt:lpstr>
      <vt:lpstr>Standard electrode configurations</vt:lpstr>
      <vt:lpstr>How does it work?</vt:lpstr>
      <vt:lpstr>How does it work?</vt:lpstr>
      <vt:lpstr>How does it 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reviewer</dc:creator>
  <cp:lastModifiedBy>Galen Kaip</cp:lastModifiedBy>
  <cp:revision>12</cp:revision>
  <dcterms:created xsi:type="dcterms:W3CDTF">2020-01-19T20:26:21Z</dcterms:created>
  <dcterms:modified xsi:type="dcterms:W3CDTF">2026-06-23T17:55:17Z</dcterms:modified>
</cp:coreProperties>
</file>