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12192000"/>
  <p:notesSz cx="6858000" cy="9144000"/>
  <p:embeddedFontLst>
    <p:embeddedFont>
      <p:font typeface="Noto Sans Symbols"/>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70" roundtripDataSignature="AMtx7mi6hV9R3nCd3ZCYnfdJF7801Gdk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customschemas.google.com/relationships/presentationmetadata" Target="meta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NotoSansSymbols-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NotoSansSymbol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ris.edu/hq/inclass/animation/seismic_wave_behavior_a_single_boundary_refracts__reflect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ris.edu/hq/inclass/animation/seismic_wave_behavior_critically_refracted_ray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6" name="Google Shape;10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velocity that a sound wave moves at is different depending on the material</a:t>
            </a:r>
            <a:endParaRPr/>
          </a:p>
          <a:p>
            <a:pPr indent="0" lvl="0" marL="0" rtl="0" algn="l">
              <a:spcBef>
                <a:spcPts val="0"/>
              </a:spcBef>
              <a:spcAft>
                <a:spcPts val="0"/>
              </a:spcAft>
              <a:buClr>
                <a:schemeClr val="dk1"/>
              </a:buClr>
              <a:buSzPts val="1200"/>
              <a:buFont typeface="Calibri"/>
              <a:buNone/>
            </a:pPr>
            <a:r>
              <a:rPr lang="en-US"/>
              <a:t>So Different materials support different velocities associated with them</a:t>
            </a:r>
            <a:endParaRPr/>
          </a:p>
          <a:p>
            <a:pPr indent="0" lvl="0" marL="0" marR="0" rtl="0" algn="l">
              <a:lnSpc>
                <a:spcPct val="100000"/>
              </a:lnSpc>
              <a:spcBef>
                <a:spcPts val="0"/>
              </a:spcBef>
              <a:spcAft>
                <a:spcPts val="0"/>
              </a:spcAft>
              <a:buClr>
                <a:schemeClr val="dk1"/>
              </a:buClr>
              <a:buSzPts val="1200"/>
              <a:buFont typeface="Calibri"/>
              <a:buNone/>
            </a:pPr>
            <a:r>
              <a:rPr lang="en-US"/>
              <a:t>In the Earth, there are materials such as soil, water, and rocks – sound waves usually move </a:t>
            </a:r>
            <a:r>
              <a:rPr i="1" lang="en-US"/>
              <a:t>faster</a:t>
            </a:r>
            <a:r>
              <a:rPr lang="en-US"/>
              <a:t> through Earth materials than through air</a:t>
            </a:r>
            <a:endParaRPr/>
          </a:p>
          <a:p>
            <a:pPr indent="0" lvl="0" marL="0" marR="0" rtl="0" algn="l">
              <a:lnSpc>
                <a:spcPct val="100000"/>
              </a:lnSpc>
              <a:spcBef>
                <a:spcPts val="0"/>
              </a:spcBef>
              <a:spcAft>
                <a:spcPts val="0"/>
              </a:spcAft>
              <a:buClr>
                <a:schemeClr val="dk1"/>
              </a:buClr>
              <a:buSzPts val="1200"/>
              <a:buFont typeface="Calibri"/>
              <a:buNone/>
            </a:pPr>
            <a:r>
              <a:rPr lang="en-US"/>
              <a:t>We can infer what is in the Earth by the velocity of the wave without having to drill to deep</a:t>
            </a:r>
            <a:endParaRPr/>
          </a:p>
          <a:p>
            <a:pPr indent="0" lvl="0" marL="0" rtl="0" algn="l">
              <a:spcBef>
                <a:spcPts val="0"/>
              </a:spcBef>
              <a:spcAft>
                <a:spcPts val="0"/>
              </a:spcAft>
              <a:buClr>
                <a:schemeClr val="dk1"/>
              </a:buClr>
              <a:buSzPts val="1200"/>
              <a:buFont typeface="Calibri"/>
              <a:buNone/>
            </a:pPr>
            <a:r>
              <a:t/>
            </a:r>
            <a:endParaRPr/>
          </a:p>
        </p:txBody>
      </p:sp>
      <p:sp>
        <p:nvSpPr>
          <p:cNvPr id="226" name="Google Shape;22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Geophysicist often want to locate </a:t>
            </a:r>
            <a:r>
              <a:rPr b="1" lang="en-US"/>
              <a:t>bedrock</a:t>
            </a:r>
            <a:r>
              <a:rPr lang="en-US"/>
              <a:t> underground</a:t>
            </a:r>
            <a:endParaRPr/>
          </a:p>
          <a:p>
            <a:pPr indent="0" lvl="0" marL="0" rtl="0" algn="l">
              <a:spcBef>
                <a:spcPts val="0"/>
              </a:spcBef>
              <a:spcAft>
                <a:spcPts val="0"/>
              </a:spcAft>
              <a:buClr>
                <a:schemeClr val="dk1"/>
              </a:buClr>
              <a:buSzPts val="1200"/>
              <a:buFont typeface="Calibri"/>
              <a:buNone/>
            </a:pPr>
            <a:r>
              <a:rPr lang="en-US"/>
              <a:t>Bedrock is the solid layer of rock below loose materials such as soil</a:t>
            </a:r>
            <a:endParaRPr/>
          </a:p>
          <a:p>
            <a:pPr indent="0" lvl="0" marL="0" rtl="0" algn="l">
              <a:spcBef>
                <a:spcPts val="0"/>
              </a:spcBef>
              <a:spcAft>
                <a:spcPts val="0"/>
              </a:spcAft>
              <a:buClr>
                <a:schemeClr val="dk1"/>
              </a:buClr>
              <a:buSzPts val="1200"/>
              <a:buFont typeface="Calibri"/>
              <a:buNone/>
            </a:pPr>
            <a:r>
              <a:rPr lang="en-US"/>
              <a:t>Bedrock is stable, and therefore very important for buildings, roads, tunnels</a:t>
            </a:r>
            <a:endParaRPr/>
          </a:p>
          <a:p>
            <a:pPr indent="0" lvl="0" marL="0" rtl="0" algn="l">
              <a:spcBef>
                <a:spcPts val="0"/>
              </a:spcBef>
              <a:spcAft>
                <a:spcPts val="0"/>
              </a:spcAft>
              <a:buClr>
                <a:schemeClr val="dk1"/>
              </a:buClr>
              <a:buSzPts val="1200"/>
              <a:buFont typeface="Calibri"/>
              <a:buNone/>
            </a:pPr>
            <a:r>
              <a:rPr lang="en-US"/>
              <a:t>Bedrock has different properties than soil, so is also important for underground water, pollution leaking into the ground, and landslides</a:t>
            </a:r>
            <a:endParaRPr/>
          </a:p>
          <a:p>
            <a:pPr indent="0" lvl="0" marL="0" rtl="0" algn="l">
              <a:spcBef>
                <a:spcPts val="0"/>
              </a:spcBef>
              <a:spcAft>
                <a:spcPts val="0"/>
              </a:spcAft>
              <a:buClr>
                <a:schemeClr val="dk1"/>
              </a:buClr>
              <a:buSzPts val="1200"/>
              <a:buFont typeface="Calibri"/>
              <a:buNone/>
            </a:pPr>
            <a:r>
              <a:t/>
            </a:r>
            <a:endParaRPr/>
          </a:p>
        </p:txBody>
      </p:sp>
      <p:sp>
        <p:nvSpPr>
          <p:cNvPr id="243" name="Google Shape;24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Limtations</a:t>
            </a:r>
            <a:endParaRPr/>
          </a:p>
          <a:p>
            <a:pPr indent="0" lvl="1" marL="457200" rtl="0" algn="l">
              <a:spcBef>
                <a:spcPts val="0"/>
              </a:spcBef>
              <a:spcAft>
                <a:spcPts val="0"/>
              </a:spcAft>
              <a:buClr>
                <a:schemeClr val="dk1"/>
              </a:buClr>
              <a:buSzPts val="1200"/>
              <a:buFont typeface="Calibri"/>
              <a:buNone/>
            </a:pPr>
            <a:r>
              <a:rPr lang="en-US"/>
              <a:t>Anything else shaking the ground besides the seismic source also causes noise that makes data analysis more difficult: e.g., cars, trains, people…</a:t>
            </a:r>
            <a:endParaRPr/>
          </a:p>
          <a:p>
            <a:pPr indent="0" lvl="1" marL="457200" rtl="0" algn="l">
              <a:spcBef>
                <a:spcPts val="0"/>
              </a:spcBef>
              <a:spcAft>
                <a:spcPts val="0"/>
              </a:spcAft>
              <a:buClr>
                <a:schemeClr val="dk1"/>
              </a:buClr>
              <a:buSzPts val="1200"/>
              <a:buFont typeface="Calibri"/>
              <a:buNone/>
            </a:pPr>
            <a:r>
              <a:rPr lang="en-US"/>
              <a:t>The locations of roads and buildings may limit where you can place sensors</a:t>
            </a:r>
            <a:endParaRPr/>
          </a:p>
          <a:p>
            <a:pPr indent="0" lvl="1" marL="457200" rtl="0" algn="l">
              <a:spcBef>
                <a:spcPts val="0"/>
              </a:spcBef>
              <a:spcAft>
                <a:spcPts val="0"/>
              </a:spcAft>
              <a:buClr>
                <a:schemeClr val="dk1"/>
              </a:buClr>
              <a:buSzPts val="1200"/>
              <a:buFont typeface="Calibri"/>
              <a:buNone/>
            </a:pPr>
            <a:r>
              <a:rPr lang="en-US"/>
              <a:t>Due to the details of data analysis, the resulting images are always estimtaes</a:t>
            </a:r>
            <a:endParaRPr/>
          </a:p>
          <a:p>
            <a:pPr indent="0" lvl="0" marL="0" rtl="0" algn="l">
              <a:spcBef>
                <a:spcPts val="0"/>
              </a:spcBef>
              <a:spcAft>
                <a:spcPts val="0"/>
              </a:spcAft>
              <a:buClr>
                <a:schemeClr val="dk1"/>
              </a:buClr>
              <a:buSzPts val="1200"/>
              <a:buFont typeface="Calibri"/>
              <a:buNone/>
            </a:pPr>
            <a:r>
              <a:rPr lang="en-US"/>
              <a:t>Advantages</a:t>
            </a:r>
            <a:endParaRPr/>
          </a:p>
          <a:p>
            <a:pPr indent="0" lvl="1" marL="457200" rtl="0" algn="l">
              <a:spcBef>
                <a:spcPts val="0"/>
              </a:spcBef>
              <a:spcAft>
                <a:spcPts val="0"/>
              </a:spcAft>
              <a:buClr>
                <a:schemeClr val="dk1"/>
              </a:buClr>
              <a:buSzPts val="1200"/>
              <a:buFont typeface="Calibri"/>
              <a:buNone/>
            </a:pPr>
            <a:r>
              <a:rPr lang="en-US"/>
              <a:t>Cost effective on a per-area basis</a:t>
            </a:r>
            <a:endParaRPr/>
          </a:p>
          <a:p>
            <a:pPr indent="0" lvl="1" marL="457200" rtl="0" algn="l">
              <a:spcBef>
                <a:spcPts val="0"/>
              </a:spcBef>
              <a:spcAft>
                <a:spcPts val="0"/>
              </a:spcAft>
              <a:buClr>
                <a:schemeClr val="dk1"/>
              </a:buClr>
              <a:buSzPts val="1200"/>
              <a:buFont typeface="Calibri"/>
              <a:buNone/>
            </a:pPr>
            <a:r>
              <a:rPr lang="en-US"/>
              <a:t>Does not disturb the subsurface</a:t>
            </a:r>
            <a:endParaRPr/>
          </a:p>
          <a:p>
            <a:pPr indent="0" lvl="1" marL="457200" rtl="0" algn="l">
              <a:spcBef>
                <a:spcPts val="0"/>
              </a:spcBef>
              <a:spcAft>
                <a:spcPts val="0"/>
              </a:spcAft>
              <a:buClr>
                <a:schemeClr val="dk1"/>
              </a:buClr>
              <a:buSzPts val="1200"/>
              <a:buFont typeface="Calibri"/>
              <a:buNone/>
            </a:pPr>
            <a:r>
              <a:rPr lang="en-US"/>
              <a:t>Saves time by guiding invasive drilling and digging</a:t>
            </a:r>
            <a:endParaRPr/>
          </a:p>
          <a:p>
            <a:pPr indent="0" lvl="1" marL="457200" rtl="0" algn="l">
              <a:spcBef>
                <a:spcPts val="0"/>
              </a:spcBef>
              <a:spcAft>
                <a:spcPts val="0"/>
              </a:spcAft>
              <a:buClr>
                <a:schemeClr val="dk1"/>
              </a:buClr>
              <a:buSzPts val="1200"/>
              <a:buFont typeface="Calibri"/>
              <a:buNone/>
            </a:pPr>
            <a:r>
              <a:rPr lang="en-US"/>
              <a:t>May retrieve information about depths deeper than could be easily accessed by excavation</a:t>
            </a:r>
            <a:endParaRPr/>
          </a:p>
          <a:p>
            <a:pPr indent="0" lvl="1" marL="45720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260" name="Google Shape;26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70" name="Google Shape;2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When sound energy is passed into the ground, it will travel as waves.</a:t>
            </a:r>
            <a:endParaRPr/>
          </a:p>
          <a:p>
            <a:pPr indent="0" lvl="0" marL="0" rtl="0" algn="l">
              <a:spcBef>
                <a:spcPts val="0"/>
              </a:spcBef>
              <a:spcAft>
                <a:spcPts val="0"/>
              </a:spcAft>
              <a:buClr>
                <a:schemeClr val="dk1"/>
              </a:buClr>
              <a:buSzPts val="1200"/>
              <a:buFont typeface="Calibri"/>
              <a:buNone/>
            </a:pPr>
            <a:r>
              <a:rPr lang="en-US"/>
              <a:t>The fastest wave is called a “p-wave” and causes compressional movement of the ground</a:t>
            </a:r>
            <a:endParaRPr/>
          </a:p>
          <a:p>
            <a:pPr indent="0" lvl="0" marL="0" rtl="0" algn="l">
              <a:spcBef>
                <a:spcPts val="0"/>
              </a:spcBef>
              <a:spcAft>
                <a:spcPts val="0"/>
              </a:spcAft>
              <a:buClr>
                <a:schemeClr val="dk1"/>
              </a:buClr>
              <a:buSzPts val="1200"/>
              <a:buFont typeface="Calibri"/>
              <a:buNone/>
            </a:pPr>
            <a:r>
              <a:rPr lang="en-US"/>
              <a:t>The speed (velocity) of the wave is determined by the Earth material properties</a:t>
            </a:r>
            <a:endParaRPr/>
          </a:p>
          <a:p>
            <a:pPr indent="0" lvl="0" marL="0" rtl="0" algn="l">
              <a:spcBef>
                <a:spcPts val="0"/>
              </a:spcBef>
              <a:spcAft>
                <a:spcPts val="0"/>
              </a:spcAft>
              <a:buClr>
                <a:schemeClr val="dk1"/>
              </a:buClr>
              <a:buSzPts val="1200"/>
              <a:buFont typeface="Calibri"/>
              <a:buNone/>
            </a:pPr>
            <a:r>
              <a:t/>
            </a:r>
            <a:endParaRPr/>
          </a:p>
        </p:txBody>
      </p:sp>
      <p:sp>
        <p:nvSpPr>
          <p:cNvPr id="278" name="Google Shape;27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86" name="Google Shape;2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00" name="Google Shape;3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13" name="Google Shape;31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27" name="Google Shape;32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50" name="Google Shape;35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8" name="Google Shape;11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Different materials allow sound waves to travel at various speeds, mostly controlled by material type, what materials are present, and the shape of each individual material.</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In our example, the top layer is sand with air surrounding each grain, and this combination allows relatively slow seismic energy movement.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lower layer is rock with a few fractures. Since the rock is stiff and dense, it allows for faster velocities.</a:t>
            </a:r>
            <a:endParaRPr/>
          </a:p>
          <a:p>
            <a:pPr indent="0" lvl="0" marL="0" rtl="0" algn="l">
              <a:spcBef>
                <a:spcPts val="0"/>
              </a:spcBef>
              <a:spcAft>
                <a:spcPts val="0"/>
              </a:spcAft>
              <a:buClr>
                <a:schemeClr val="dk1"/>
              </a:buClr>
              <a:buSzPts val="1200"/>
              <a:buFont typeface="Calibri"/>
              <a:buNone/>
            </a:pPr>
            <a:r>
              <a:t/>
            </a:r>
            <a:endParaRPr/>
          </a:p>
        </p:txBody>
      </p:sp>
      <p:sp>
        <p:nvSpPr>
          <p:cNvPr id="358" name="Google Shape;35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72" name="Google Shape;3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hlink"/>
              </a:buClr>
              <a:buSzPts val="1200"/>
              <a:buFont typeface="Calibri"/>
              <a:buNone/>
            </a:pPr>
            <a:r>
              <a:rPr lang="en-US" u="sng">
                <a:solidFill>
                  <a:schemeClr val="hlink"/>
                </a:solidFill>
                <a:hlinkClick r:id="rId2"/>
              </a:rPr>
              <a:t>https://www.iris.edu/hq/inclass/animation/seismic_wave_behavior_a_single_boundary_refracts__reflects</a:t>
            </a:r>
            <a:endParaRPr/>
          </a:p>
        </p:txBody>
      </p:sp>
      <p:sp>
        <p:nvSpPr>
          <p:cNvPr id="392" name="Google Shape;39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It is caused when there are two materials with different seismic velocities.</a:t>
            </a:r>
            <a:endParaRPr/>
          </a:p>
        </p:txBody>
      </p:sp>
      <p:sp>
        <p:nvSpPr>
          <p:cNvPr id="401" name="Google Shape;40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31" name="Google Shape;4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hlink"/>
              </a:buClr>
              <a:buSzPts val="1200"/>
              <a:buFont typeface="Calibri"/>
              <a:buNone/>
            </a:pPr>
            <a:r>
              <a:rPr lang="en-US" u="sng">
                <a:solidFill>
                  <a:schemeClr val="hlink"/>
                </a:solidFill>
                <a:hlinkClick r:id="rId2"/>
              </a:rPr>
              <a:t>https://www.iris.edu/hq/inclass/animation/seismic_wave_behavior_critically_refracted_rays</a:t>
            </a:r>
            <a:endParaRPr/>
          </a:p>
        </p:txBody>
      </p:sp>
      <p:sp>
        <p:nvSpPr>
          <p:cNvPr id="465" name="Google Shape;46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71" name="Google Shape;47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94" name="Google Shape;4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17" name="Google Shape;51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70" name="Google Shape;5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600"/>
              <a:buFont typeface="Calibri"/>
              <a:buNone/>
            </a:pPr>
            <a:r>
              <a:rPr lang="en-US" sz="1600"/>
              <a:t>Often when environmental scientists, geologists, and engineers need information about what is underground, geophysical measurements are critical for efficiently obtaining data at depth</a:t>
            </a:r>
            <a:endParaRPr/>
          </a:p>
          <a:p>
            <a:pPr indent="0" lvl="0" marL="0" rtl="0" algn="l">
              <a:spcBef>
                <a:spcPts val="0"/>
              </a:spcBef>
              <a:spcAft>
                <a:spcPts val="0"/>
              </a:spcAft>
              <a:buClr>
                <a:schemeClr val="dk1"/>
              </a:buClr>
              <a:buSzPts val="1600"/>
              <a:buFont typeface="Calibri"/>
              <a:buNone/>
            </a:pPr>
            <a:r>
              <a:t/>
            </a:r>
            <a:endParaRPr sz="1600"/>
          </a:p>
          <a:p>
            <a:pPr indent="0" lvl="1" marL="457200" rtl="0" algn="l">
              <a:spcBef>
                <a:spcPts val="0"/>
              </a:spcBef>
              <a:spcAft>
                <a:spcPts val="0"/>
              </a:spcAft>
              <a:buClr>
                <a:schemeClr val="dk1"/>
              </a:buClr>
              <a:buSzPts val="1600"/>
              <a:buFont typeface="Calibri"/>
              <a:buNone/>
            </a:pPr>
            <a:r>
              <a:rPr lang="en-US" sz="1600"/>
              <a:t>Digging or drilling is very expensive and time consuming and may be limited because of location</a:t>
            </a:r>
            <a:endParaRPr/>
          </a:p>
          <a:p>
            <a:pPr indent="0" lvl="1" marL="457200" rtl="0" algn="l">
              <a:spcBef>
                <a:spcPts val="0"/>
              </a:spcBef>
              <a:spcAft>
                <a:spcPts val="0"/>
              </a:spcAft>
              <a:buClr>
                <a:schemeClr val="dk1"/>
              </a:buClr>
              <a:buSzPts val="1600"/>
              <a:buFont typeface="Calibri"/>
              <a:buNone/>
            </a:pPr>
            <a:r>
              <a:t/>
            </a:r>
            <a:endParaRPr sz="1600"/>
          </a:p>
          <a:p>
            <a:pPr indent="0" lvl="1" marL="457200" rtl="0" algn="l">
              <a:spcBef>
                <a:spcPts val="0"/>
              </a:spcBef>
              <a:spcAft>
                <a:spcPts val="0"/>
              </a:spcAft>
              <a:buClr>
                <a:schemeClr val="dk1"/>
              </a:buClr>
              <a:buSzPts val="1600"/>
              <a:buFont typeface="Calibri"/>
              <a:buNone/>
            </a:pPr>
            <a:r>
              <a:rPr lang="en-US" sz="1600"/>
              <a:t>Geophysics can be rapid and obtain information over large areas at low cost</a:t>
            </a:r>
            <a:endParaRPr/>
          </a:p>
          <a:p>
            <a:pPr indent="0" lvl="0" marL="0" rtl="0" algn="l">
              <a:spcBef>
                <a:spcPts val="0"/>
              </a:spcBef>
              <a:spcAft>
                <a:spcPts val="0"/>
              </a:spcAft>
              <a:buClr>
                <a:schemeClr val="dk1"/>
              </a:buClr>
              <a:buSzPts val="1200"/>
              <a:buFont typeface="Calibri"/>
              <a:buNone/>
            </a:pPr>
            <a:r>
              <a:t/>
            </a:r>
            <a:endParaRPr/>
          </a:p>
        </p:txBody>
      </p:sp>
      <p:sp>
        <p:nvSpPr>
          <p:cNvPr id="126" name="Google Shape;12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27" name="Google Shape;62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84" name="Google Shape;68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u="sng"/>
              <a:t>Geophones (“receivers”)</a:t>
            </a:r>
            <a:r>
              <a:rPr lang="en-US"/>
              <a:t>: these are the sensor that converts the seismic vibrations into an electrical impulse that is recorded on the </a:t>
            </a:r>
            <a:r>
              <a:rPr i="1" lang="en-US"/>
              <a:t>seismograph</a:t>
            </a:r>
            <a:r>
              <a:rPr lang="en-US"/>
              <a:t>. They are securely attached to the ground, either by drilling into pavement, finding cracks in concrete, or pushed into soil.</a:t>
            </a:r>
            <a:endParaRPr/>
          </a:p>
          <a:p>
            <a:pPr indent="0" lvl="0" marL="0" rtl="0" algn="l">
              <a:spcBef>
                <a:spcPts val="0"/>
              </a:spcBef>
              <a:spcAft>
                <a:spcPts val="0"/>
              </a:spcAft>
              <a:buClr>
                <a:schemeClr val="dk1"/>
              </a:buClr>
              <a:buSzPts val="1200"/>
              <a:buFont typeface="Calibri"/>
              <a:buNone/>
            </a:pPr>
            <a:r>
              <a:t/>
            </a:r>
            <a:endParaRPr/>
          </a:p>
        </p:txBody>
      </p:sp>
      <p:sp>
        <p:nvSpPr>
          <p:cNvPr id="692" name="Google Shape;69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is the part of the instrument that converts the signals from the geophones into data that is sent to a laptop computer. Usually the seismograph is inside a box with cable connectors ont the outside, though some seismographs have built-in computers. A seismograph has a set number of channels, or connections available for geophones. You cannot use more geophones than the number of channels your seismograph has available (usually about 24).</a:t>
            </a:r>
            <a:endParaRPr/>
          </a:p>
        </p:txBody>
      </p:sp>
      <p:sp>
        <p:nvSpPr>
          <p:cNvPr id="704" name="Google Shape;70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seismic cables connect each geophone to the seismograph. There are evenlys paced takeouts along the long wires to connect the geophones.</a:t>
            </a:r>
            <a:endParaRPr/>
          </a:p>
        </p:txBody>
      </p:sp>
      <p:sp>
        <p:nvSpPr>
          <p:cNvPr id="714" name="Google Shape;71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To generage waves in the ground, some kind of mechanical impulse is used. Most frequently this is a sledgehammer swung by a person to strike a steel plate, or a heavy weight that is dropped with the help of a machine. Special trucks with large vibrating weights are also used as a seismic source.</a:t>
            </a:r>
            <a:endParaRPr/>
          </a:p>
        </p:txBody>
      </p:sp>
      <p:sp>
        <p:nvSpPr>
          <p:cNvPr id="732" name="Google Shape;73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t>Control computer</a:t>
            </a:r>
            <a:r>
              <a:rPr lang="en-US" sz="1200"/>
              <a:t>: The seismograph is connected to a computer for overall measurement control and data storage. Surveyors make choices about where the seismic sources are located, where and how geophones are distributed, and how waves are recorded, all based on what kind of data they want to collect.</a:t>
            </a:r>
            <a:endParaRPr sz="1200" u="sng"/>
          </a:p>
          <a:p>
            <a:pPr indent="0" lvl="0" marL="0" rtl="0" algn="l">
              <a:spcBef>
                <a:spcPts val="0"/>
              </a:spcBef>
              <a:spcAft>
                <a:spcPts val="0"/>
              </a:spcAft>
              <a:buClr>
                <a:schemeClr val="dk1"/>
              </a:buClr>
              <a:buSzPts val="1200"/>
              <a:buFont typeface="Calibri"/>
              <a:buNone/>
            </a:pPr>
            <a:r>
              <a:t/>
            </a:r>
            <a:endParaRPr/>
          </a:p>
        </p:txBody>
      </p:sp>
      <p:sp>
        <p:nvSpPr>
          <p:cNvPr id="747" name="Google Shape;74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sz="1200" u="sng"/>
              <a:t>Line length</a:t>
            </a:r>
            <a:r>
              <a:rPr lang="en-US" sz="1200"/>
              <a:t>: A common consideration is how long to make the seismic line. These are almost always straight, if possible.  This will depend on the subsurface structure and the measurement objective (see Exercise 1 of Unit 3).</a:t>
            </a:r>
            <a:endParaRPr/>
          </a:p>
          <a:p>
            <a:pPr indent="0" lvl="0" marL="0" rtl="0" algn="l">
              <a:spcBef>
                <a:spcPts val="0"/>
              </a:spcBef>
              <a:spcAft>
                <a:spcPts val="0"/>
              </a:spcAft>
              <a:buClr>
                <a:schemeClr val="dk1"/>
              </a:buClr>
              <a:buSzPts val="1200"/>
              <a:buFont typeface="Calibri"/>
              <a:buNone/>
            </a:pPr>
            <a:r>
              <a:t/>
            </a:r>
            <a:endParaRPr sz="1200"/>
          </a:p>
          <a:p>
            <a:pPr indent="0" lvl="0" marL="0" rtl="0" algn="l">
              <a:spcBef>
                <a:spcPts val="0"/>
              </a:spcBef>
              <a:spcAft>
                <a:spcPts val="0"/>
              </a:spcAft>
              <a:buClr>
                <a:schemeClr val="dk1"/>
              </a:buClr>
              <a:buSzPts val="1200"/>
              <a:buFont typeface="Calibri"/>
              <a:buNone/>
            </a:pPr>
            <a:r>
              <a:rPr lang="en-US" sz="1200" u="sng"/>
              <a:t>Geophone spacing</a:t>
            </a:r>
            <a:r>
              <a:rPr lang="en-US" sz="1200"/>
              <a:t>: A related choice is the spacing between geophones.  The closer the spacing, the easier it will be to detect thin layers. Often this is very important with the soil on the surface which can be less than one meter thick. </a:t>
            </a:r>
            <a:endParaRPr/>
          </a:p>
          <a:p>
            <a:pPr indent="0" lvl="0" marL="0" rtl="0" algn="l">
              <a:spcBef>
                <a:spcPts val="0"/>
              </a:spcBef>
              <a:spcAft>
                <a:spcPts val="0"/>
              </a:spcAft>
              <a:buClr>
                <a:schemeClr val="dk1"/>
              </a:buClr>
              <a:buSzPts val="1200"/>
              <a:buFont typeface="Calibri"/>
              <a:buNone/>
            </a:pPr>
            <a:r>
              <a:t/>
            </a:r>
            <a:endParaRPr/>
          </a:p>
        </p:txBody>
      </p:sp>
      <p:sp>
        <p:nvSpPr>
          <p:cNvPr id="756" name="Google Shape;75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t>Stacking</a:t>
            </a:r>
            <a:r>
              <a:rPr lang="en-US" sz="1200"/>
              <a:t>: This is simply a geophysics word that means “repeated measurements.”  By repeating the seismic source “shot” – whether it is a hammer strike, weight drop, or something else – it is possible to combine the data from each repetition and produce a dataset with higher signal strength and lower noise. </a:t>
            </a:r>
            <a:endParaRPr/>
          </a:p>
          <a:p>
            <a:pPr indent="0" lvl="0" marL="0" rtl="0" algn="l">
              <a:spcBef>
                <a:spcPts val="0"/>
              </a:spcBef>
              <a:spcAft>
                <a:spcPts val="0"/>
              </a:spcAft>
              <a:buClr>
                <a:schemeClr val="dk1"/>
              </a:buClr>
              <a:buSzPts val="1200"/>
              <a:buFont typeface="Calibri"/>
              <a:buNone/>
            </a:pPr>
            <a:r>
              <a:t/>
            </a:r>
            <a:endParaRPr/>
          </a:p>
        </p:txBody>
      </p:sp>
      <p:sp>
        <p:nvSpPr>
          <p:cNvPr id="765" name="Google Shape;76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t>Shot locations</a:t>
            </a:r>
            <a:r>
              <a:rPr lang="en-US" sz="1200"/>
              <a:t>: Once you have set up the geophones on your seismic line, you can make one, two, or many shots on and near the line.  ONE shot can give you an estimate of velocity over depth, assuming a horizontally layered subsurface. TWO shots can also allow you to estimate the angle of subsurface layers if they are dipping.  Using MANY shots can allow for 2D images to be calculated.  With 1-2 shots, students can do calculations w paper and pencil</a:t>
            </a:r>
            <a:endParaRPr/>
          </a:p>
          <a:p>
            <a:pPr indent="0" lvl="0" marL="0" rtl="0" algn="l">
              <a:spcBef>
                <a:spcPts val="0"/>
              </a:spcBef>
              <a:spcAft>
                <a:spcPts val="0"/>
              </a:spcAft>
              <a:buClr>
                <a:schemeClr val="dk1"/>
              </a:buClr>
              <a:buSzPts val="1200"/>
              <a:buFont typeface="Calibri"/>
              <a:buNone/>
            </a:pPr>
            <a:r>
              <a:t/>
            </a:r>
            <a:endParaRPr/>
          </a:p>
        </p:txBody>
      </p:sp>
      <p:sp>
        <p:nvSpPr>
          <p:cNvPr id="774" name="Google Shape;774;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Calibri"/>
              <a:buNone/>
            </a:pPr>
            <a:r>
              <a:rPr lang="en-US" sz="1800"/>
              <a:t>Just like when you look through a glass of water and see how light is bent creating a distortion, sound waves – vibrations known as “seismic waves” in the Earth – also bend.</a:t>
            </a:r>
            <a:endParaRPr/>
          </a:p>
          <a:p>
            <a:pPr indent="0" lvl="0" marL="0" rtl="0" algn="l">
              <a:spcBef>
                <a:spcPts val="0"/>
              </a:spcBef>
              <a:spcAft>
                <a:spcPts val="0"/>
              </a:spcAft>
              <a:buClr>
                <a:schemeClr val="dk1"/>
              </a:buClr>
              <a:buSzPts val="1800"/>
              <a:buFont typeface="Calibri"/>
              <a:buNone/>
            </a:pPr>
            <a:r>
              <a:t/>
            </a:r>
            <a:endParaRPr sz="1800"/>
          </a:p>
          <a:p>
            <a:pPr indent="0" lvl="0" marL="0" rtl="0" algn="l">
              <a:spcBef>
                <a:spcPts val="0"/>
              </a:spcBef>
              <a:spcAft>
                <a:spcPts val="0"/>
              </a:spcAft>
              <a:buClr>
                <a:schemeClr val="dk1"/>
              </a:buClr>
              <a:buSzPts val="1800"/>
              <a:buFont typeface="Calibri"/>
              <a:buNone/>
            </a:pPr>
            <a:r>
              <a:rPr lang="en-US" sz="1800"/>
              <a:t>Seismic refraction geophysics uses the principles of bending waves in the Earth to reveal properties and structures underground.</a:t>
            </a:r>
            <a:endParaRPr/>
          </a:p>
          <a:p>
            <a:pPr indent="0" lvl="0" marL="0" rtl="0" algn="l">
              <a:spcBef>
                <a:spcPts val="0"/>
              </a:spcBef>
              <a:spcAft>
                <a:spcPts val="0"/>
              </a:spcAft>
              <a:buClr>
                <a:schemeClr val="dk1"/>
              </a:buClr>
              <a:buSzPts val="1200"/>
              <a:buFont typeface="Calibri"/>
              <a:buNone/>
            </a:pPr>
            <a:r>
              <a:t/>
            </a:r>
            <a:endParaRPr/>
          </a:p>
        </p:txBody>
      </p:sp>
      <p:sp>
        <p:nvSpPr>
          <p:cNvPr id="135" name="Google Shape;13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91" name="Google Shape;79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image is usually produced on the field laptop or sometimes on the instrument itself.   It is often called a  “wiggle plot” due to the wiggly line recorded for each geophone.  There were 24 geophones on the instrument, so there are 24 corresponding lines. The y-axis shows the time and the x-axis is the distance along the line in feet.  The wiggle is shaded to indicate positive and negative amplitude of the seismic energy as it passes each geophone.  </a:t>
            </a:r>
            <a:endParaRPr/>
          </a:p>
          <a:p>
            <a:pPr indent="0" lvl="0" marL="0" rtl="0" algn="l">
              <a:spcBef>
                <a:spcPts val="0"/>
              </a:spcBef>
              <a:spcAft>
                <a:spcPts val="0"/>
              </a:spcAft>
              <a:buClr>
                <a:schemeClr val="dk1"/>
              </a:buClr>
              <a:buSzPts val="1200"/>
              <a:buFont typeface="Calibri"/>
              <a:buNone/>
            </a:pPr>
            <a:r>
              <a:rPr lang="en-US"/>
              <a:t>Different shapes of wave shapes are just from plotting</a:t>
            </a:r>
            <a:endParaRPr/>
          </a:p>
        </p:txBody>
      </p:sp>
      <p:sp>
        <p:nvSpPr>
          <p:cNvPr id="798" name="Google Shape;79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“Colorplot.”  - SAME data</a:t>
            </a:r>
            <a:endParaRPr/>
          </a:p>
          <a:p>
            <a:pPr indent="0" lvl="0" marL="0" rtl="0" algn="l">
              <a:spcBef>
                <a:spcPts val="0"/>
              </a:spcBef>
              <a:spcAft>
                <a:spcPts val="0"/>
              </a:spcAft>
              <a:buClr>
                <a:schemeClr val="dk1"/>
              </a:buClr>
              <a:buSzPts val="1200"/>
              <a:buFont typeface="Calibri"/>
              <a:buNone/>
            </a:pPr>
            <a:r>
              <a:rPr lang="en-US"/>
              <a:t>It is mostly a matter of personal preference - some geophysicist find it easier to look at the wiggles, and others like the colorplot.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This images shows </a:t>
            </a:r>
            <a:r>
              <a:rPr i="1" lang="en-US"/>
              <a:t>one shot</a:t>
            </a:r>
            <a:r>
              <a:rPr lang="en-US"/>
              <a:t> – that is, this is one seismic source location at -5 ft along the line, and the associated records – known as “traces” - for all 24 geophones.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All of the changes in color on each trace immediately below the yellow line are known as the “first arrivals” because they are the first energy to arrive from the hammer source. </a:t>
            </a:r>
            <a:endParaRPr/>
          </a:p>
          <a:p>
            <a:pPr indent="0" lvl="0" marL="0" rtl="0" algn="l">
              <a:spcBef>
                <a:spcPts val="0"/>
              </a:spcBef>
              <a:spcAft>
                <a:spcPts val="0"/>
              </a:spcAft>
              <a:buClr>
                <a:schemeClr val="dk1"/>
              </a:buClr>
              <a:buSzPts val="1200"/>
              <a:buFont typeface="Calibri"/>
              <a:buNone/>
            </a:pPr>
            <a:r>
              <a:t/>
            </a:r>
            <a:endParaRPr/>
          </a:p>
        </p:txBody>
      </p:sp>
      <p:sp>
        <p:nvSpPr>
          <p:cNvPr id="812" name="Google Shape;81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Everything ABOVE the yellow line – the subtle variations in gray – represent </a:t>
            </a:r>
            <a:r>
              <a:rPr b="1" lang="en-US"/>
              <a:t>ambient noise </a:t>
            </a:r>
            <a:r>
              <a:rPr lang="en-US"/>
              <a:t>at the site. This may be caused by trucks, cars, trains, even wind and trees. There is also noise in the part of the data below the yellow line, but is is combined with the hammer strike signal.</a:t>
            </a:r>
            <a:endParaRPr/>
          </a:p>
          <a:p>
            <a:pPr indent="0" lvl="0" marL="0" rtl="0" algn="l">
              <a:spcBef>
                <a:spcPts val="0"/>
              </a:spcBef>
              <a:spcAft>
                <a:spcPts val="0"/>
              </a:spcAft>
              <a:buClr>
                <a:schemeClr val="dk1"/>
              </a:buClr>
              <a:buSzPts val="1200"/>
              <a:buFont typeface="Calibri"/>
              <a:buNone/>
            </a:pPr>
            <a:r>
              <a:t/>
            </a:r>
            <a:endParaRPr/>
          </a:p>
        </p:txBody>
      </p:sp>
      <p:sp>
        <p:nvSpPr>
          <p:cNvPr id="825" name="Google Shape;82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As you’ll recall, we need to get the velocity of each layer, as well as the t</a:t>
            </a:r>
            <a:r>
              <a:rPr baseline="-25000" lang="en-US"/>
              <a:t>1</a:t>
            </a:r>
            <a:r>
              <a:rPr lang="en-US"/>
              <a:t> intercept time.</a:t>
            </a:r>
            <a:endParaRPr/>
          </a:p>
          <a:p>
            <a:pPr indent="0" lvl="0" marL="0" marR="0" rtl="0" algn="l">
              <a:lnSpc>
                <a:spcPct val="100000"/>
              </a:lnSpc>
              <a:spcBef>
                <a:spcPts val="0"/>
              </a:spcBef>
              <a:spcAft>
                <a:spcPts val="0"/>
              </a:spcAft>
              <a:buClr>
                <a:schemeClr val="dk1"/>
              </a:buClr>
              <a:buSzPts val="1200"/>
              <a:buFont typeface="Calibri"/>
              <a:buNone/>
            </a:pPr>
            <a:r>
              <a:rPr b="1" lang="en-US"/>
              <a:t>The velocity of the surface material, v1, can be found by estimating the slope of the arrivals that point directly to the shot location at -5 ft. </a:t>
            </a:r>
            <a:endParaRPr/>
          </a:p>
          <a:p>
            <a:pPr indent="0" lvl="0" marL="0" rtl="0" algn="l">
              <a:spcBef>
                <a:spcPts val="0"/>
              </a:spcBef>
              <a:spcAft>
                <a:spcPts val="0"/>
              </a:spcAft>
              <a:buClr>
                <a:schemeClr val="dk1"/>
              </a:buClr>
              <a:buSzPts val="1200"/>
              <a:buFont typeface="Calibri"/>
              <a:buNone/>
            </a:pPr>
            <a:r>
              <a:t/>
            </a:r>
            <a:endParaRPr/>
          </a:p>
        </p:txBody>
      </p:sp>
      <p:sp>
        <p:nvSpPr>
          <p:cNvPr id="838" name="Google Shape;83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t>The velocity of the lower layer – the refraction interface -  v</a:t>
            </a:r>
            <a:r>
              <a:rPr b="1" baseline="-25000" lang="en-US"/>
              <a:t>2</a:t>
            </a:r>
            <a:r>
              <a:rPr b="1" lang="en-US"/>
              <a:t>, can be found by estimating the slope of the arrivals that </a:t>
            </a:r>
            <a:r>
              <a:rPr b="1" lang="en-US" u="sng"/>
              <a:t>bend</a:t>
            </a:r>
            <a:r>
              <a:rPr b="1" lang="en-US"/>
              <a:t> away from the direct arrival that you already drew. </a:t>
            </a:r>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200"/>
              <a:buFont typeface="Calibri"/>
              <a:buNone/>
            </a:pPr>
            <a:r>
              <a:rPr b="1" lang="en-US"/>
              <a:t>A sharper bend indicates a larger contrast in material properties between layers.</a:t>
            </a:r>
            <a:endParaRPr/>
          </a:p>
          <a:p>
            <a:pPr indent="0" lvl="0" marL="0" rtl="0" algn="l">
              <a:spcBef>
                <a:spcPts val="0"/>
              </a:spcBef>
              <a:spcAft>
                <a:spcPts val="0"/>
              </a:spcAft>
              <a:buClr>
                <a:schemeClr val="dk1"/>
              </a:buClr>
              <a:buSzPts val="1200"/>
              <a:buFont typeface="Calibri"/>
              <a:buNone/>
            </a:pPr>
            <a:r>
              <a:t/>
            </a:r>
            <a:endParaRPr/>
          </a:p>
        </p:txBody>
      </p:sp>
      <p:sp>
        <p:nvSpPr>
          <p:cNvPr id="851" name="Google Shape;85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65" name="Google Shape;86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79" name="Google Shape;87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 but it’s better to be more precise and pick the first arrival on every trace to plot as a travel time-offset diagram.</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There is some natural variation in the first breaks due to noise and uncertainties, so by picking the arrival on every trace, we can calculate the slope of the line as precisely as possible.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Note the coordinate pair for each first arrival in a list in excel.</a:t>
            </a:r>
            <a:endParaRPr/>
          </a:p>
          <a:p>
            <a:pPr indent="0" lvl="0" marL="0" rtl="0" algn="l">
              <a:spcBef>
                <a:spcPts val="0"/>
              </a:spcBef>
              <a:spcAft>
                <a:spcPts val="0"/>
              </a:spcAft>
              <a:buClr>
                <a:schemeClr val="dk1"/>
              </a:buClr>
              <a:buSzPts val="1200"/>
              <a:buFont typeface="Calibri"/>
              <a:buNone/>
            </a:pPr>
            <a:r>
              <a:t/>
            </a:r>
            <a:endParaRPr/>
          </a:p>
        </p:txBody>
      </p:sp>
      <p:sp>
        <p:nvSpPr>
          <p:cNvPr id="899" name="Google Shape;89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34" name="Google Shape;93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43" name="Google Shape;1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21" name="Google Shape;102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27" name="Google Shape;102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3" name="Google Shape;103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9" name="Google Shape;103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45" name="Google Shape;104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51" name="Google Shape;105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58" name="Google Shape;1058;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64" name="Google Shape;1064;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70" name="Google Shape;1070;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In air, sound moves at around 340 m/s</a:t>
            </a:r>
            <a:endParaRPr/>
          </a:p>
          <a:p>
            <a:pPr indent="0" lvl="0" marL="0" marR="0" rtl="0" algn="l">
              <a:lnSpc>
                <a:spcPct val="100000"/>
              </a:lnSpc>
              <a:spcBef>
                <a:spcPts val="0"/>
              </a:spcBef>
              <a:spcAft>
                <a:spcPts val="0"/>
              </a:spcAft>
              <a:buClr>
                <a:schemeClr val="dk1"/>
              </a:buClr>
              <a:buSzPts val="1200"/>
              <a:buFont typeface="Calibri"/>
              <a:buNone/>
            </a:pPr>
            <a:r>
              <a:rPr lang="en-US"/>
              <a:t>This means it takes almost 3 seconds for a sound to travel 1km</a:t>
            </a:r>
            <a:endParaRPr/>
          </a:p>
          <a:p>
            <a:pPr indent="0" lvl="0" marL="0" marR="0" rtl="0" algn="l">
              <a:lnSpc>
                <a:spcPct val="100000"/>
              </a:lnSpc>
              <a:spcBef>
                <a:spcPts val="0"/>
              </a:spcBef>
              <a:spcAft>
                <a:spcPts val="0"/>
              </a:spcAft>
              <a:buClr>
                <a:schemeClr val="dk1"/>
              </a:buClr>
              <a:buSzPts val="1200"/>
              <a:buFont typeface="Calibri"/>
              <a:buNone/>
            </a:pPr>
            <a:r>
              <a:rPr lang="en-US"/>
              <a:t>This velocity changes slightly depending on the temperature, humidity and elevation, because of small variations in air density</a:t>
            </a:r>
            <a:endParaRPr/>
          </a:p>
          <a:p>
            <a:pPr indent="0" lvl="0" marL="0" marR="0" rtl="0" algn="l">
              <a:lnSpc>
                <a:spcPct val="100000"/>
              </a:lnSpc>
              <a:spcBef>
                <a:spcPts val="0"/>
              </a:spcBef>
              <a:spcAft>
                <a:spcPts val="0"/>
              </a:spcAft>
              <a:buClr>
                <a:schemeClr val="dk1"/>
              </a:buClr>
              <a:buSzPts val="1200"/>
              <a:buFont typeface="Calibri"/>
              <a:buNone/>
            </a:pPr>
            <a:r>
              <a:rPr lang="en-US"/>
              <a:t>For sounds, we usually record the velocity in units of meters per second.</a:t>
            </a:r>
            <a:endParaRPr/>
          </a:p>
          <a:p>
            <a:pPr indent="0" lvl="0" marL="0" marR="0" rtl="0" algn="l">
              <a:lnSpc>
                <a:spcPct val="100000"/>
              </a:lnSpc>
              <a:spcBef>
                <a:spcPts val="0"/>
              </a:spcBef>
              <a:spcAft>
                <a:spcPts val="0"/>
              </a:spcAft>
              <a:buClr>
                <a:schemeClr val="dk1"/>
              </a:buClr>
              <a:buSzPts val="1200"/>
              <a:buFont typeface="Calibri"/>
              <a:buNone/>
            </a:pPr>
            <a:r>
              <a:rPr lang="en-US"/>
              <a:t>If you want to add:  In theory, if you shouted, you could measure how fast the sound of your voice travels by using a microphone placed across the room to record when the sound has arrived, a tape measure to know how far away the microphone is, and a very accurate stop-watch to observe the elapsed time.</a:t>
            </a:r>
            <a:endParaRPr/>
          </a:p>
          <a:p>
            <a:pPr indent="0" lvl="0" marL="0" rtl="0" algn="l">
              <a:spcBef>
                <a:spcPts val="0"/>
              </a:spcBef>
              <a:spcAft>
                <a:spcPts val="0"/>
              </a:spcAft>
              <a:buClr>
                <a:schemeClr val="dk1"/>
              </a:buClr>
              <a:buSzPts val="1200"/>
              <a:buFont typeface="Calibri"/>
              <a:buNone/>
            </a:pPr>
            <a:r>
              <a:t/>
            </a:r>
            <a:endParaRPr/>
          </a:p>
        </p:txBody>
      </p:sp>
      <p:sp>
        <p:nvSpPr>
          <p:cNvPr id="152" name="Google Shape;15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5" name="Google Shape;107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36ef8cfc1e3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36ef8cfc1e3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 wave is a disturbance that moves through a material over a distance; </a:t>
            </a:r>
            <a:r>
              <a:rPr lang="en-US" u="sng"/>
              <a:t>in the air we call this “sound”</a:t>
            </a:r>
            <a:endParaRPr/>
          </a:p>
          <a:p>
            <a:pPr indent="0" lvl="0" marL="0" rtl="0" algn="l">
              <a:spcBef>
                <a:spcPts val="0"/>
              </a:spcBef>
              <a:spcAft>
                <a:spcPts val="0"/>
              </a:spcAft>
              <a:buClr>
                <a:schemeClr val="dk1"/>
              </a:buClr>
              <a:buSzPts val="1200"/>
              <a:buFont typeface="Calibri"/>
              <a:buNone/>
            </a:pPr>
            <a:r>
              <a:rPr lang="en-US"/>
              <a:t>Sound travels as </a:t>
            </a:r>
            <a:r>
              <a:rPr b="1" lang="en-US"/>
              <a:t>waves</a:t>
            </a:r>
            <a:endParaRPr/>
          </a:p>
          <a:p>
            <a:pPr indent="0" lvl="0" marL="0" rtl="0" algn="l">
              <a:spcBef>
                <a:spcPts val="0"/>
              </a:spcBef>
              <a:spcAft>
                <a:spcPts val="0"/>
              </a:spcAft>
              <a:buClr>
                <a:schemeClr val="dk1"/>
              </a:buClr>
              <a:buSzPts val="1200"/>
              <a:buFont typeface="Calibri"/>
              <a:buNone/>
            </a:pPr>
            <a:r>
              <a:rPr lang="en-US"/>
              <a:t>The particles of the material are not permanently displaced; rather the wave transports energy – not material</a:t>
            </a:r>
            <a:endParaRPr/>
          </a:p>
          <a:p>
            <a:pPr indent="0" lvl="0" marL="0" rtl="0" algn="l">
              <a:spcBef>
                <a:spcPts val="0"/>
              </a:spcBef>
              <a:spcAft>
                <a:spcPts val="0"/>
              </a:spcAft>
              <a:buClr>
                <a:schemeClr val="dk1"/>
              </a:buClr>
              <a:buSzPts val="1200"/>
              <a:buFont typeface="Calibri"/>
              <a:buNone/>
            </a:pPr>
            <a:r>
              <a:t/>
            </a:r>
            <a:endParaRPr/>
          </a:p>
        </p:txBody>
      </p:sp>
      <p:sp>
        <p:nvSpPr>
          <p:cNvPr id="162" name="Google Shape;16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If you could “feel” the vibrations in a material while a wave passes – the same way  your ear works if someone is talking to you – the strength of the wave could be represented as diagramed on the right.</a:t>
            </a:r>
            <a:endParaRPr/>
          </a:p>
          <a:p>
            <a:pPr indent="0" lvl="0" marL="0" marR="0" rtl="0" algn="l">
              <a:lnSpc>
                <a:spcPct val="100000"/>
              </a:lnSpc>
              <a:spcBef>
                <a:spcPts val="0"/>
              </a:spcBef>
              <a:spcAft>
                <a:spcPts val="0"/>
              </a:spcAft>
              <a:buClr>
                <a:schemeClr val="dk1"/>
              </a:buClr>
              <a:buSzPts val="1200"/>
              <a:buFont typeface="Calibri"/>
              <a:buNone/>
            </a:pPr>
            <a:r>
              <a:rPr lang="en-US"/>
              <a:t>The same concept works for observing sound waves in the Earth, except we have special high precision sensors that act as our “ears on the Earth” known as </a:t>
            </a:r>
            <a:r>
              <a:rPr b="1" lang="en-US"/>
              <a:t>seismometers</a:t>
            </a:r>
            <a:r>
              <a:rPr lang="en-US"/>
              <a:t> or </a:t>
            </a:r>
            <a:r>
              <a:rPr b="1" lang="en-US"/>
              <a:t>geophones</a:t>
            </a:r>
            <a:r>
              <a:rPr lang="en-US"/>
              <a:t>. </a:t>
            </a:r>
            <a:r>
              <a:rPr lang="en-US" u="sng"/>
              <a:t>We call vibrations moving through the Earth “seismic” waves.</a:t>
            </a:r>
            <a:endParaRPr/>
          </a:p>
          <a:p>
            <a:pPr indent="0" lvl="0" marL="0" rtl="0" algn="l">
              <a:spcBef>
                <a:spcPts val="0"/>
              </a:spcBef>
              <a:spcAft>
                <a:spcPts val="0"/>
              </a:spcAft>
              <a:buClr>
                <a:schemeClr val="dk1"/>
              </a:buClr>
              <a:buSzPts val="1200"/>
              <a:buFont typeface="Calibri"/>
              <a:buNone/>
            </a:pPr>
            <a:r>
              <a:t/>
            </a:r>
            <a:endParaRPr/>
          </a:p>
        </p:txBody>
      </p:sp>
      <p:sp>
        <p:nvSpPr>
          <p:cNvPr id="172" name="Google Shape;1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wave velocity (v) and the wavelength (λ) together control the frequency (</a:t>
            </a:r>
            <a:r>
              <a:rPr i="1" lang="en-US"/>
              <a:t>f</a:t>
            </a:r>
            <a:r>
              <a:rPr lang="en-US"/>
              <a:t>), which has units of </a:t>
            </a:r>
            <a:r>
              <a:rPr b="1" lang="en-US"/>
              <a:t>Hertz</a:t>
            </a:r>
            <a:r>
              <a:rPr lang="en-US"/>
              <a:t> (Hz), or cycles-per-second.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197" name="Google Shape;19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 Id="rId4" Type="http://schemas.openxmlformats.org/officeDocument/2006/relationships/image" Target="../media/image8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800"/>
              <a:buFont typeface="Arial"/>
              <a:buNone/>
              <a:defRPr b="1" sz="48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95959"/>
              </a:buClr>
              <a:buSzPts val="2400"/>
              <a:buNone/>
              <a:defRPr sz="2400">
                <a:solidFill>
                  <a:srgbClr val="595959"/>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5" name="Google Shape;15;p62"/>
          <p:cNvPicPr preferRelativeResize="0"/>
          <p:nvPr/>
        </p:nvPicPr>
        <p:blipFill rotWithShape="1">
          <a:blip r:embed="rId2">
            <a:alphaModFix/>
          </a:blip>
          <a:srcRect b="0" l="0" r="33333" t="0"/>
          <a:stretch/>
        </p:blipFill>
        <p:spPr>
          <a:xfrm>
            <a:off x="-2" y="0"/>
            <a:ext cx="12207240" cy="976579"/>
          </a:xfrm>
          <a:prstGeom prst="rect">
            <a:avLst/>
          </a:prstGeom>
          <a:noFill/>
          <a:ln>
            <a:noFill/>
          </a:ln>
        </p:spPr>
      </p:pic>
      <p:pic>
        <p:nvPicPr>
          <p:cNvPr descr="A black and white logo&#10;&#10;AI-generated content may be incorrect." id="16" name="Google Shape;16;p62"/>
          <p:cNvPicPr preferRelativeResize="0"/>
          <p:nvPr/>
        </p:nvPicPr>
        <p:blipFill rotWithShape="1">
          <a:blip r:embed="rId3">
            <a:alphaModFix/>
          </a:blip>
          <a:srcRect b="0" l="0" r="0" t="0"/>
          <a:stretch/>
        </p:blipFill>
        <p:spPr>
          <a:xfrm>
            <a:off x="11356565" y="100441"/>
            <a:ext cx="677723" cy="197669"/>
          </a:xfrm>
          <a:prstGeom prst="rect">
            <a:avLst/>
          </a:prstGeom>
          <a:noFill/>
          <a:ln>
            <a:noFill/>
          </a:ln>
        </p:spPr>
      </p:pic>
      <p:sp>
        <p:nvSpPr>
          <p:cNvPr id="17" name="Google Shape;17;p62"/>
          <p:cNvSpPr txBox="1"/>
          <p:nvPr/>
        </p:nvSpPr>
        <p:spPr>
          <a:xfrm>
            <a:off x="8818460" y="6409243"/>
            <a:ext cx="309135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Questions, contact </a:t>
            </a:r>
            <a:r>
              <a:rPr b="0" i="0" lang="en-US" sz="1200" u="sng" cap="none" strike="noStrike">
                <a:solidFill>
                  <a:schemeClr val="dk1"/>
                </a:solidFill>
                <a:latin typeface="Calibri"/>
                <a:ea typeface="Calibri"/>
                <a:cs typeface="Calibri"/>
                <a:sym typeface="Calibri"/>
              </a:rPr>
              <a:t>education@earthscope.org</a:t>
            </a:r>
            <a:endParaRPr sz="1200">
              <a:solidFill>
                <a:schemeClr val="dk1"/>
              </a:solidFill>
              <a:latin typeface="Calibri"/>
              <a:ea typeface="Calibri"/>
              <a:cs typeface="Calibri"/>
              <a:sym typeface="Calibri"/>
            </a:endParaRPr>
          </a:p>
        </p:txBody>
      </p:sp>
      <p:pic>
        <p:nvPicPr>
          <p:cNvPr descr="NSF_Logo sm.png" id="18" name="Google Shape;18;p62"/>
          <p:cNvPicPr preferRelativeResize="0"/>
          <p:nvPr/>
        </p:nvPicPr>
        <p:blipFill rotWithShape="1">
          <a:blip r:embed="rId4">
            <a:alphaModFix/>
          </a:blip>
          <a:srcRect b="0" l="0" r="0" t="0"/>
          <a:stretch/>
        </p:blipFill>
        <p:spPr>
          <a:xfrm>
            <a:off x="117393" y="6089650"/>
            <a:ext cx="727157" cy="731520"/>
          </a:xfrm>
          <a:prstGeom prst="rect">
            <a:avLst/>
          </a:prstGeom>
          <a:noFill/>
          <a:ln>
            <a:noFill/>
          </a:ln>
        </p:spPr>
      </p:pic>
      <p:sp>
        <p:nvSpPr>
          <p:cNvPr id="19" name="Google Shape;19;p62"/>
          <p:cNvSpPr txBox="1"/>
          <p:nvPr/>
        </p:nvSpPr>
        <p:spPr>
          <a:xfrm>
            <a:off x="844550" y="6224577"/>
            <a:ext cx="461573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This work has been supported by U.S. National Science Foundation awards 1245025, 1612248, </a:t>
            </a:r>
            <a:r>
              <a:rPr lang="en-US" sz="1200">
                <a:solidFill>
                  <a:schemeClr val="dk1"/>
                </a:solidFill>
                <a:latin typeface="Calibri"/>
                <a:ea typeface="Calibri"/>
                <a:cs typeface="Calibri"/>
                <a:sym typeface="Calibri"/>
              </a:rPr>
              <a:t>1725347, </a:t>
            </a:r>
            <a:r>
              <a:rPr lang="en-US" sz="1200">
                <a:solidFill>
                  <a:srgbClr val="000000"/>
                </a:solidFill>
                <a:latin typeface="Calibri"/>
                <a:ea typeface="Calibri"/>
                <a:cs typeface="Calibri"/>
                <a:sym typeface="Calibri"/>
              </a:rPr>
              <a:t>1914915, 1724794, </a:t>
            </a:r>
            <a:r>
              <a:rPr b="0" i="0" lang="en-US" sz="1200">
                <a:solidFill>
                  <a:srgbClr val="000000"/>
                </a:solidFill>
                <a:latin typeface="Calibri"/>
                <a:ea typeface="Calibri"/>
                <a:cs typeface="Calibri"/>
                <a:sym typeface="Calibri"/>
              </a:rPr>
              <a:t>1724509</a:t>
            </a:r>
            <a:r>
              <a:rPr lang="en-US" sz="1200">
                <a:solidFill>
                  <a:srgbClr val="000000"/>
                </a:solidFill>
                <a:latin typeface="Calibri"/>
                <a:ea typeface="Calibri"/>
                <a:cs typeface="Calibri"/>
                <a:sym typeface="Calibri"/>
              </a:rPr>
              <a:t>.</a:t>
            </a:r>
            <a:endParaRPr sz="12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71"/>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71"/>
          <p:cNvSpPr txBox="1"/>
          <p:nvPr>
            <p:ph idx="1" type="body"/>
          </p:nvPr>
        </p:nvSpPr>
        <p:spPr>
          <a:xfrm rot="5400000">
            <a:off x="3733617" y="-1584506"/>
            <a:ext cx="472476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0" name="Google Shape;70;p71"/>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71" name="Google Shape;71;p71"/>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72" name="Google Shape;72;p71"/>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7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7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6" name="Google Shape;76;p72"/>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77" name="Google Shape;77;p72"/>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78" name="Google Shape;78;p72"/>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pic>
        <p:nvPicPr>
          <p:cNvPr id="83" name="Google Shape;83;g36ef8cfc1e3_0_37"/>
          <p:cNvPicPr preferRelativeResize="0"/>
          <p:nvPr/>
        </p:nvPicPr>
        <p:blipFill rotWithShape="1">
          <a:blip r:embed="rId2">
            <a:alphaModFix/>
          </a:blip>
          <a:srcRect b="0" l="0" r="0" t="0"/>
          <a:stretch/>
        </p:blipFill>
        <p:spPr>
          <a:xfrm>
            <a:off x="-1719828" y="3380873"/>
            <a:ext cx="15697577" cy="4392520"/>
          </a:xfrm>
          <a:custGeom>
            <a:rect b="b" l="l" r="r" t="t"/>
            <a:pathLst>
              <a:path extrusionOk="0" h="4392520" w="15697577">
                <a:moveTo>
                  <a:pt x="0" y="0"/>
                </a:moveTo>
                <a:lnTo>
                  <a:pt x="15697577" y="0"/>
                </a:lnTo>
                <a:lnTo>
                  <a:pt x="15697577" y="4392520"/>
                </a:lnTo>
                <a:lnTo>
                  <a:pt x="14728053" y="4392520"/>
                </a:lnTo>
                <a:lnTo>
                  <a:pt x="14728053" y="3495841"/>
                </a:lnTo>
                <a:lnTo>
                  <a:pt x="969523" y="3495841"/>
                </a:lnTo>
                <a:lnTo>
                  <a:pt x="969523" y="4392520"/>
                </a:lnTo>
                <a:lnTo>
                  <a:pt x="0" y="4392520"/>
                </a:lnTo>
                <a:close/>
              </a:path>
            </a:pathLst>
          </a:custGeom>
          <a:noFill/>
          <a:ln>
            <a:noFill/>
          </a:ln>
        </p:spPr>
      </p:pic>
      <p:pic>
        <p:nvPicPr>
          <p:cNvPr id="84" name="Google Shape;84;g36ef8cfc1e3_0_37"/>
          <p:cNvPicPr preferRelativeResize="0"/>
          <p:nvPr/>
        </p:nvPicPr>
        <p:blipFill rotWithShape="1">
          <a:blip r:embed="rId3">
            <a:alphaModFix/>
          </a:blip>
          <a:srcRect b="0" l="0" r="53938" t="53295"/>
          <a:stretch/>
        </p:blipFill>
        <p:spPr>
          <a:xfrm flipH="1" rot="5400000">
            <a:off x="7570362" y="-31972"/>
            <a:ext cx="4599062" cy="4663438"/>
          </a:xfrm>
          <a:prstGeom prst="rect">
            <a:avLst/>
          </a:prstGeom>
          <a:noFill/>
          <a:ln>
            <a:noFill/>
          </a:ln>
        </p:spPr>
      </p:pic>
      <p:pic>
        <p:nvPicPr>
          <p:cNvPr id="85" name="Google Shape;85;g36ef8cfc1e3_0_37"/>
          <p:cNvPicPr preferRelativeResize="0"/>
          <p:nvPr/>
        </p:nvPicPr>
        <p:blipFill rotWithShape="1">
          <a:blip r:embed="rId4">
            <a:alphaModFix/>
          </a:blip>
          <a:srcRect b="0" l="0" r="0" t="0"/>
          <a:stretch/>
        </p:blipFill>
        <p:spPr>
          <a:xfrm>
            <a:off x="8177497" y="5430754"/>
            <a:ext cx="3843598" cy="1182441"/>
          </a:xfrm>
          <a:prstGeom prst="rect">
            <a:avLst/>
          </a:prstGeom>
          <a:noFill/>
          <a:ln>
            <a:noFill/>
          </a:ln>
        </p:spPr>
      </p:pic>
      <p:sp>
        <p:nvSpPr>
          <p:cNvPr id="86" name="Google Shape;86;g36ef8cfc1e3_0_37"/>
          <p:cNvSpPr txBox="1"/>
          <p:nvPr>
            <p:ph type="ctrTitle"/>
          </p:nvPr>
        </p:nvSpPr>
        <p:spPr>
          <a:xfrm>
            <a:off x="1524000" y="913644"/>
            <a:ext cx="9144000" cy="2387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7358C"/>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g36ef8cfc1e3_0_37"/>
          <p:cNvSpPr txBox="1"/>
          <p:nvPr>
            <p:ph idx="1" type="subTitle"/>
          </p:nvPr>
        </p:nvSpPr>
        <p:spPr>
          <a:xfrm>
            <a:off x="2584173" y="3780940"/>
            <a:ext cx="6967200" cy="165570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4400"/>
              <a:buNone/>
              <a:defRPr b="1" i="0" sz="4400">
                <a:solidFill>
                  <a:schemeClr val="lt1"/>
                </a:solidFill>
                <a:latin typeface="Arial"/>
                <a:ea typeface="Arial"/>
                <a:cs typeface="Arial"/>
                <a:sym typeface="Arial"/>
              </a:defRPr>
            </a:lvl1pPr>
            <a:lvl2pPr lvl="1" algn="ctr">
              <a:lnSpc>
                <a:spcPct val="90000"/>
              </a:lnSpc>
              <a:spcBef>
                <a:spcPts val="500"/>
              </a:spcBef>
              <a:spcAft>
                <a:spcPts val="0"/>
              </a:spcAft>
              <a:buClr>
                <a:srgbClr val="3D3D3D"/>
              </a:buClr>
              <a:buSzPts val="2000"/>
              <a:buNone/>
              <a:defRPr sz="2000"/>
            </a:lvl2pPr>
            <a:lvl3pPr lvl="2" algn="ctr">
              <a:lnSpc>
                <a:spcPct val="90000"/>
              </a:lnSpc>
              <a:spcBef>
                <a:spcPts val="500"/>
              </a:spcBef>
              <a:spcAft>
                <a:spcPts val="0"/>
              </a:spcAft>
              <a:buClr>
                <a:srgbClr val="3D3D3D"/>
              </a:buClr>
              <a:buSzPts val="1800"/>
              <a:buNone/>
              <a:defRPr sz="1800"/>
            </a:lvl3pPr>
            <a:lvl4pPr lvl="3" algn="ctr">
              <a:lnSpc>
                <a:spcPct val="90000"/>
              </a:lnSpc>
              <a:spcBef>
                <a:spcPts val="500"/>
              </a:spcBef>
              <a:spcAft>
                <a:spcPts val="0"/>
              </a:spcAft>
              <a:buClr>
                <a:srgbClr val="3D3D3D"/>
              </a:buClr>
              <a:buSzPts val="1600"/>
              <a:buNone/>
              <a:defRPr sz="1600"/>
            </a:lvl4pPr>
            <a:lvl5pPr lvl="4" algn="ctr">
              <a:lnSpc>
                <a:spcPct val="90000"/>
              </a:lnSpc>
              <a:spcBef>
                <a:spcPts val="500"/>
              </a:spcBef>
              <a:spcAft>
                <a:spcPts val="0"/>
              </a:spcAft>
              <a:buClr>
                <a:srgbClr val="3D3D3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cxnSp>
        <p:nvCxnSpPr>
          <p:cNvPr id="89" name="Google Shape;89;g36ef8cfc1e3_0_43"/>
          <p:cNvCxnSpPr/>
          <p:nvPr/>
        </p:nvCxnSpPr>
        <p:spPr>
          <a:xfrm>
            <a:off x="325821" y="124650"/>
            <a:ext cx="0" cy="867000"/>
          </a:xfrm>
          <a:prstGeom prst="straightConnector1">
            <a:avLst/>
          </a:prstGeom>
          <a:noFill/>
          <a:ln cap="flat" cmpd="sng" w="76200">
            <a:solidFill>
              <a:srgbClr val="C02A31"/>
            </a:solidFill>
            <a:prstDash val="solid"/>
            <a:miter lim="800000"/>
            <a:headEnd len="sm" w="sm" type="none"/>
            <a:tailEnd len="sm" w="sm" type="none"/>
          </a:ln>
        </p:spPr>
      </p:cxnSp>
      <p:pic>
        <p:nvPicPr>
          <p:cNvPr id="90" name="Google Shape;90;g36ef8cfc1e3_0_43"/>
          <p:cNvPicPr preferRelativeResize="0"/>
          <p:nvPr/>
        </p:nvPicPr>
        <p:blipFill rotWithShape="1">
          <a:blip r:embed="rId2">
            <a:alphaModFix/>
          </a:blip>
          <a:srcRect b="0" l="0" r="50000" t="50000"/>
          <a:stretch/>
        </p:blipFill>
        <p:spPr>
          <a:xfrm flipH="1" rot="10800000">
            <a:off x="7198273" y="1864270"/>
            <a:ext cx="4993728" cy="4993729"/>
          </a:xfrm>
          <a:custGeom>
            <a:rect b="b" l="l" r="r" t="t"/>
            <a:pathLst>
              <a:path extrusionOk="0" h="4993729" w="4993728">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a:noFill/>
          <a:ln>
            <a:noFill/>
          </a:ln>
        </p:spPr>
      </p:pic>
      <p:pic>
        <p:nvPicPr>
          <p:cNvPr id="91" name="Google Shape;91;g36ef8cfc1e3_0_43"/>
          <p:cNvPicPr preferRelativeResize="0"/>
          <p:nvPr/>
        </p:nvPicPr>
        <p:blipFill rotWithShape="1">
          <a:blip r:embed="rId3">
            <a:alphaModFix/>
          </a:blip>
          <a:srcRect b="0" l="0" r="0" t="0"/>
          <a:stretch/>
        </p:blipFill>
        <p:spPr>
          <a:xfrm>
            <a:off x="8056957" y="136396"/>
            <a:ext cx="4022466" cy="766938"/>
          </a:xfrm>
          <a:prstGeom prst="rect">
            <a:avLst/>
          </a:prstGeom>
          <a:noFill/>
          <a:ln>
            <a:noFill/>
          </a:ln>
        </p:spPr>
      </p:pic>
      <p:sp>
        <p:nvSpPr>
          <p:cNvPr id="92" name="Google Shape;92;g36ef8cfc1e3_0_43"/>
          <p:cNvSpPr txBox="1"/>
          <p:nvPr>
            <p:ph type="title"/>
          </p:nvPr>
        </p:nvSpPr>
        <p:spPr>
          <a:xfrm>
            <a:off x="440635" y="136396"/>
            <a:ext cx="7603800" cy="867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7358C"/>
              </a:buClr>
              <a:buSzPts val="4200"/>
              <a:buFont typeface="Arial"/>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g36ef8cfc1e3_0_43"/>
          <p:cNvSpPr txBox="1"/>
          <p:nvPr>
            <p:ph idx="1" type="body"/>
          </p:nvPr>
        </p:nvSpPr>
        <p:spPr>
          <a:xfrm>
            <a:off x="808383" y="1666601"/>
            <a:ext cx="10515600" cy="4351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D3D3D"/>
              </a:buClr>
              <a:buSzPts val="1800"/>
              <a:buNone/>
              <a:defRPr/>
            </a:lvl1pPr>
            <a:lvl2pPr indent="-228600" lvl="1" marL="914400" algn="l">
              <a:lnSpc>
                <a:spcPct val="90000"/>
              </a:lnSpc>
              <a:spcBef>
                <a:spcPts val="500"/>
              </a:spcBef>
              <a:spcAft>
                <a:spcPts val="0"/>
              </a:spcAft>
              <a:buClr>
                <a:srgbClr val="3D3D3D"/>
              </a:buClr>
              <a:buSzPts val="1800"/>
              <a:buNone/>
              <a:defRPr/>
            </a:lvl2pPr>
            <a:lvl3pPr indent="-228600" lvl="2" marL="1371600" algn="l">
              <a:lnSpc>
                <a:spcPct val="90000"/>
              </a:lnSpc>
              <a:spcBef>
                <a:spcPts val="500"/>
              </a:spcBef>
              <a:spcAft>
                <a:spcPts val="0"/>
              </a:spcAft>
              <a:buClr>
                <a:srgbClr val="3D3D3D"/>
              </a:buClr>
              <a:buSzPts val="1800"/>
              <a:buNone/>
              <a:defRPr/>
            </a:lvl3pPr>
            <a:lvl4pPr indent="-228600" lvl="3" marL="1828800" algn="l">
              <a:lnSpc>
                <a:spcPct val="90000"/>
              </a:lnSpc>
              <a:spcBef>
                <a:spcPts val="500"/>
              </a:spcBef>
              <a:spcAft>
                <a:spcPts val="0"/>
              </a:spcAft>
              <a:buClr>
                <a:srgbClr val="3D3D3D"/>
              </a:buClr>
              <a:buSzPts val="1800"/>
              <a:buNone/>
              <a:defRPr/>
            </a:lvl4pPr>
            <a:lvl5pPr indent="-228600" lvl="4" marL="2286000" algn="l">
              <a:lnSpc>
                <a:spcPct val="90000"/>
              </a:lnSpc>
              <a:spcBef>
                <a:spcPts val="500"/>
              </a:spcBef>
              <a:spcAft>
                <a:spcPts val="0"/>
              </a:spcAft>
              <a:buClr>
                <a:srgbClr val="3D3D3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4" name="Shape 94"/>
        <p:cNvGrpSpPr/>
        <p:nvPr/>
      </p:nvGrpSpPr>
      <p:grpSpPr>
        <a:xfrm>
          <a:off x="0" y="0"/>
          <a:ext cx="0" cy="0"/>
          <a:chOff x="0" y="0"/>
          <a:chExt cx="0" cy="0"/>
        </a:xfrm>
      </p:grpSpPr>
      <p:cxnSp>
        <p:nvCxnSpPr>
          <p:cNvPr id="95" name="Google Shape;95;g36ef8cfc1e3_0_49"/>
          <p:cNvCxnSpPr/>
          <p:nvPr/>
        </p:nvCxnSpPr>
        <p:spPr>
          <a:xfrm>
            <a:off x="325821" y="124650"/>
            <a:ext cx="0" cy="867000"/>
          </a:xfrm>
          <a:prstGeom prst="straightConnector1">
            <a:avLst/>
          </a:prstGeom>
          <a:noFill/>
          <a:ln cap="flat" cmpd="sng" w="76200">
            <a:solidFill>
              <a:srgbClr val="C02A31"/>
            </a:solidFill>
            <a:prstDash val="solid"/>
            <a:miter lim="800000"/>
            <a:headEnd len="sm" w="sm" type="none"/>
            <a:tailEnd len="sm" w="sm" type="none"/>
          </a:ln>
        </p:spPr>
      </p:cxnSp>
      <p:sp>
        <p:nvSpPr>
          <p:cNvPr id="96" name="Google Shape;96;g36ef8cfc1e3_0_49"/>
          <p:cNvSpPr txBox="1"/>
          <p:nvPr>
            <p:ph type="title"/>
          </p:nvPr>
        </p:nvSpPr>
        <p:spPr>
          <a:xfrm>
            <a:off x="440635" y="136396"/>
            <a:ext cx="7603800" cy="867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7358C"/>
              </a:buClr>
              <a:buSzPts val="4200"/>
              <a:buFont typeface="Arial"/>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7" name="Google Shape;97;g36ef8cfc1e3_0_49"/>
          <p:cNvPicPr preferRelativeResize="0"/>
          <p:nvPr/>
        </p:nvPicPr>
        <p:blipFill rotWithShape="1">
          <a:blip r:embed="rId2">
            <a:alphaModFix/>
          </a:blip>
          <a:srcRect b="0" l="0" r="0" t="0"/>
          <a:stretch/>
        </p:blipFill>
        <p:spPr>
          <a:xfrm>
            <a:off x="8056957" y="136396"/>
            <a:ext cx="4022466" cy="76693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8" name="Shape 9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titleOnly">
  <p:cSld name="TITLE_ONLY">
    <p:spTree>
      <p:nvGrpSpPr>
        <p:cNvPr id="99" name="Shape 99"/>
        <p:cNvGrpSpPr/>
        <p:nvPr/>
      </p:nvGrpSpPr>
      <p:grpSpPr>
        <a:xfrm>
          <a:off x="0" y="0"/>
          <a:ext cx="0" cy="0"/>
          <a:chOff x="0" y="0"/>
          <a:chExt cx="0" cy="0"/>
        </a:xfrm>
      </p:grpSpPr>
      <p:sp>
        <p:nvSpPr>
          <p:cNvPr id="100" name="Google Shape;100;g36ef8cfc1e3_0_54"/>
          <p:cNvSpPr/>
          <p:nvPr/>
        </p:nvSpPr>
        <p:spPr>
          <a:xfrm rot="5400000">
            <a:off x="5403415" y="-5412077"/>
            <a:ext cx="1409884" cy="12213020"/>
          </a:xfrm>
          <a:custGeom>
            <a:rect b="b" l="l" r="r" t="t"/>
            <a:pathLst>
              <a:path extrusionOk="0" h="12213020" w="1406368">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a:gsLst>
              <a:gs pos="0">
                <a:schemeClr val="accent2"/>
              </a:gs>
              <a:gs pos="5000">
                <a:schemeClr val="accent2"/>
              </a:gs>
              <a:gs pos="9500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1" name="Google Shape;101;g36ef8cfc1e3_0_54"/>
          <p:cNvPicPr preferRelativeResize="0"/>
          <p:nvPr/>
        </p:nvPicPr>
        <p:blipFill rotWithShape="1">
          <a:blip r:embed="rId2">
            <a:alphaModFix/>
          </a:blip>
          <a:srcRect b="0" l="0" r="0" t="0"/>
          <a:stretch/>
        </p:blipFill>
        <p:spPr>
          <a:xfrm>
            <a:off x="4349519" y="101455"/>
            <a:ext cx="3843598" cy="1182441"/>
          </a:xfrm>
          <a:prstGeom prst="rect">
            <a:avLst/>
          </a:prstGeom>
          <a:noFill/>
          <a:ln>
            <a:noFill/>
          </a:ln>
        </p:spPr>
      </p:pic>
      <p:sp>
        <p:nvSpPr>
          <p:cNvPr id="102" name="Google Shape;102;g36ef8cfc1e3_0_54"/>
          <p:cNvSpPr txBox="1"/>
          <p:nvPr>
            <p:ph type="title"/>
          </p:nvPr>
        </p:nvSpPr>
        <p:spPr>
          <a:xfrm>
            <a:off x="1752600" y="1617455"/>
            <a:ext cx="8686800" cy="1095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7358C"/>
              </a:buClr>
              <a:buSzPts val="4200"/>
              <a:buFont typeface="Arial"/>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63"/>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63"/>
          <p:cNvSpPr txBox="1"/>
          <p:nvPr>
            <p:ph idx="1" type="body"/>
          </p:nvPr>
        </p:nvSpPr>
        <p:spPr>
          <a:xfrm>
            <a:off x="838200" y="1310911"/>
            <a:ext cx="10515600" cy="47247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 name="Google Shape;23;p63"/>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24" name="Google Shape;24;p63"/>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25" name="Google Shape;25;p63"/>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6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6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29" name="Google Shape;29;p64"/>
          <p:cNvPicPr preferRelativeResize="0"/>
          <p:nvPr/>
        </p:nvPicPr>
        <p:blipFill rotWithShape="1">
          <a:blip r:embed="rId2">
            <a:alphaModFix/>
          </a:blip>
          <a:srcRect b="0" l="0" r="33333" t="0"/>
          <a:stretch/>
        </p:blipFill>
        <p:spPr>
          <a:xfrm>
            <a:off x="-2" y="0"/>
            <a:ext cx="12207240" cy="976579"/>
          </a:xfrm>
          <a:prstGeom prst="rect">
            <a:avLst/>
          </a:prstGeom>
          <a:noFill/>
          <a:ln>
            <a:noFill/>
          </a:ln>
        </p:spPr>
      </p:pic>
      <p:pic>
        <p:nvPicPr>
          <p:cNvPr descr="A black and white logo&#10;&#10;AI-generated content may be incorrect." id="30" name="Google Shape;30;p64"/>
          <p:cNvPicPr preferRelativeResize="0"/>
          <p:nvPr/>
        </p:nvPicPr>
        <p:blipFill rotWithShape="1">
          <a:blip r:embed="rId3">
            <a:alphaModFix/>
          </a:blip>
          <a:srcRect b="0" l="0" r="0" t="0"/>
          <a:stretch/>
        </p:blipFill>
        <p:spPr>
          <a:xfrm>
            <a:off x="11356565" y="100441"/>
            <a:ext cx="677723" cy="1976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65"/>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5"/>
          <p:cNvSpPr txBox="1"/>
          <p:nvPr>
            <p:ph idx="1" type="body"/>
          </p:nvPr>
        </p:nvSpPr>
        <p:spPr>
          <a:xfrm>
            <a:off x="838200" y="1367553"/>
            <a:ext cx="5181600" cy="46852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65"/>
          <p:cNvSpPr txBox="1"/>
          <p:nvPr>
            <p:ph idx="2" type="body"/>
          </p:nvPr>
        </p:nvSpPr>
        <p:spPr>
          <a:xfrm>
            <a:off x="6172200" y="1367553"/>
            <a:ext cx="5181600" cy="46852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65"/>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36" name="Google Shape;36;p65"/>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37" name="Google Shape;37;p65"/>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6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4" name="Google Shape;44;p66"/>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45" name="Google Shape;45;p66"/>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46" name="Google Shape;46;p66"/>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7"/>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9" name="Google Shape;49;p67"/>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50" name="Google Shape;50;p67"/>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51" name="Google Shape;51;p67"/>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6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57" name="Google Shape;57;p69"/>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58" name="Google Shape;58;p69"/>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59" name="Google Shape;59;p69"/>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70"/>
          <p:cNvSpPr/>
          <p:nvPr>
            <p:ph idx="2" type="pic"/>
          </p:nvPr>
        </p:nvSpPr>
        <p:spPr>
          <a:xfrm>
            <a:off x="5183188" y="987425"/>
            <a:ext cx="6172200" cy="4873625"/>
          </a:xfrm>
          <a:prstGeom prst="rect">
            <a:avLst/>
          </a:prstGeom>
          <a:noFill/>
          <a:ln>
            <a:noFill/>
          </a:ln>
        </p:spPr>
      </p:sp>
      <p:sp>
        <p:nvSpPr>
          <p:cNvPr id="63" name="Google Shape;63;p7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64" name="Google Shape;64;p70"/>
          <p:cNvPicPr preferRelativeResize="0"/>
          <p:nvPr/>
        </p:nvPicPr>
        <p:blipFill rotWithShape="1">
          <a:blip r:embed="rId2">
            <a:alphaModFix/>
          </a:blip>
          <a:srcRect b="0" l="0" r="0" t="0"/>
          <a:stretch/>
        </p:blipFill>
        <p:spPr>
          <a:xfrm>
            <a:off x="0" y="6208310"/>
            <a:ext cx="12198096" cy="649690"/>
          </a:xfrm>
          <a:prstGeom prst="rect">
            <a:avLst/>
          </a:prstGeom>
          <a:noFill/>
          <a:ln>
            <a:noFill/>
          </a:ln>
        </p:spPr>
      </p:pic>
      <p:pic>
        <p:nvPicPr>
          <p:cNvPr descr="NSF_Logo sm.png" id="65" name="Google Shape;65;p70"/>
          <p:cNvPicPr preferRelativeResize="0"/>
          <p:nvPr/>
        </p:nvPicPr>
        <p:blipFill rotWithShape="1">
          <a:blip r:embed="rId3">
            <a:alphaModFix/>
          </a:blip>
          <a:srcRect b="0" l="0" r="0" t="0"/>
          <a:stretch/>
        </p:blipFill>
        <p:spPr>
          <a:xfrm>
            <a:off x="11572233" y="6270467"/>
            <a:ext cx="520196" cy="523317"/>
          </a:xfrm>
          <a:prstGeom prst="rect">
            <a:avLst/>
          </a:prstGeom>
          <a:noFill/>
          <a:ln>
            <a:noFill/>
          </a:ln>
        </p:spPr>
      </p:pic>
      <p:pic>
        <p:nvPicPr>
          <p:cNvPr descr="A black and white logo&#10;&#10;AI-generated content may be incorrect." id="66" name="Google Shape;66;p70"/>
          <p:cNvPicPr preferRelativeResize="0"/>
          <p:nvPr/>
        </p:nvPicPr>
        <p:blipFill rotWithShape="1">
          <a:blip r:embed="rId4">
            <a:alphaModFix/>
          </a:blip>
          <a:srcRect b="0" l="0" r="0" t="0"/>
          <a:stretch/>
        </p:blipFill>
        <p:spPr>
          <a:xfrm>
            <a:off x="10498431" y="6390182"/>
            <a:ext cx="917044" cy="2674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1"/>
          <p:cNvSpPr txBox="1"/>
          <p:nvPr>
            <p:ph idx="1" type="body"/>
          </p:nvPr>
        </p:nvSpPr>
        <p:spPr>
          <a:xfrm>
            <a:off x="838200" y="1310911"/>
            <a:ext cx="10515600" cy="472476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g36ef8cfc1e3_0_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37358C"/>
              </a:buClr>
              <a:buSzPts val="4400"/>
              <a:buFont typeface="Arial"/>
              <a:buNone/>
              <a:defRPr b="1" i="0" sz="4400" u="none" cap="none" strike="noStrike">
                <a:solidFill>
                  <a:srgbClr val="37358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 name="Google Shape;81;g36ef8cfc1e3_0_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rgbClr val="3D3D3D"/>
              </a:buClr>
              <a:buSzPts val="2600"/>
              <a:buFont typeface="Arial"/>
              <a:buNone/>
              <a:defRPr b="0" i="0" sz="2600" u="none" cap="none" strike="noStrike">
                <a:solidFill>
                  <a:srgbClr val="3D3D3D"/>
                </a:solidFill>
                <a:latin typeface="Arial"/>
                <a:ea typeface="Arial"/>
                <a:cs typeface="Arial"/>
                <a:sym typeface="Arial"/>
              </a:defRPr>
            </a:lvl1pPr>
            <a:lvl2pPr indent="-228600" lvl="1" marL="914400" marR="0" algn="l">
              <a:lnSpc>
                <a:spcPct val="90000"/>
              </a:lnSpc>
              <a:spcBef>
                <a:spcPts val="500"/>
              </a:spcBef>
              <a:spcAft>
                <a:spcPts val="0"/>
              </a:spcAft>
              <a:buClr>
                <a:srgbClr val="3D3D3D"/>
              </a:buClr>
              <a:buSzPts val="2200"/>
              <a:buFont typeface="Arial"/>
              <a:buNone/>
              <a:defRPr b="0" i="0" sz="2200" u="none" cap="none" strike="noStrike">
                <a:solidFill>
                  <a:srgbClr val="3D3D3D"/>
                </a:solidFill>
                <a:latin typeface="Arial"/>
                <a:ea typeface="Arial"/>
                <a:cs typeface="Arial"/>
                <a:sym typeface="Arial"/>
              </a:defRPr>
            </a:lvl2pPr>
            <a:lvl3pPr indent="-228600" lvl="2" marL="1371600" marR="0" algn="l">
              <a:lnSpc>
                <a:spcPct val="90000"/>
              </a:lnSpc>
              <a:spcBef>
                <a:spcPts val="500"/>
              </a:spcBef>
              <a:spcAft>
                <a:spcPts val="0"/>
              </a:spcAft>
              <a:buClr>
                <a:srgbClr val="3D3D3D"/>
              </a:buClr>
              <a:buSzPts val="2000"/>
              <a:buFont typeface="Arial"/>
              <a:buNone/>
              <a:defRPr b="0" i="0" sz="2000" u="none" cap="none" strike="noStrike">
                <a:solidFill>
                  <a:srgbClr val="3D3D3D"/>
                </a:solidFill>
                <a:latin typeface="Arial"/>
                <a:ea typeface="Arial"/>
                <a:cs typeface="Arial"/>
                <a:sym typeface="Arial"/>
              </a:defRPr>
            </a:lvl3pPr>
            <a:lvl4pPr indent="-228600" lvl="3" marL="1828800" marR="0" algn="l">
              <a:lnSpc>
                <a:spcPct val="90000"/>
              </a:lnSpc>
              <a:spcBef>
                <a:spcPts val="500"/>
              </a:spcBef>
              <a:spcAft>
                <a:spcPts val="0"/>
              </a:spcAft>
              <a:buClr>
                <a:srgbClr val="3D3D3D"/>
              </a:buClr>
              <a:buSzPts val="1800"/>
              <a:buFont typeface="Arial"/>
              <a:buNone/>
              <a:defRPr b="0" i="0" sz="1800" u="none" cap="none" strike="noStrike">
                <a:solidFill>
                  <a:srgbClr val="3D3D3D"/>
                </a:solidFill>
                <a:latin typeface="Arial"/>
                <a:ea typeface="Arial"/>
                <a:cs typeface="Arial"/>
                <a:sym typeface="Arial"/>
              </a:defRPr>
            </a:lvl4pPr>
            <a:lvl5pPr indent="-228600" lvl="4" marL="2286000" marR="0" algn="l">
              <a:lnSpc>
                <a:spcPct val="90000"/>
              </a:lnSpc>
              <a:spcBef>
                <a:spcPts val="500"/>
              </a:spcBef>
              <a:spcAft>
                <a:spcPts val="0"/>
              </a:spcAft>
              <a:buClr>
                <a:srgbClr val="3D3D3D"/>
              </a:buClr>
              <a:buSzPts val="1800"/>
              <a:buFont typeface="Arial"/>
              <a:buNone/>
              <a:defRPr b="0" i="0" sz="1800" u="none" cap="none" strike="noStrike">
                <a:solidFill>
                  <a:srgbClr val="3D3D3D"/>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0.gif"/><Relationship Id="rId5" Type="http://schemas.openxmlformats.org/officeDocument/2006/relationships/image" Target="../media/image31.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2.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52.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52.png"/><Relationship Id="rId5"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58.png"/><Relationship Id="rId5"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66.png"/><Relationship Id="rId5"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8.png"/><Relationship Id="rId4" Type="http://schemas.openxmlformats.org/officeDocument/2006/relationships/image" Target="../media/image61.png"/><Relationship Id="rId5"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7.jpg"/><Relationship Id="rId4" Type="http://schemas.openxmlformats.org/officeDocument/2006/relationships/image" Target="../media/image75.png"/><Relationship Id="rId5"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87.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hyperlink" Target="https://serc.carleton.edu/getsi/workshops/Summ2025_field/participant_checklist.html" TargetMode="External"/><Relationship Id="rId4" Type="http://schemas.openxmlformats.org/officeDocument/2006/relationships/hyperlink" Target="https://epic.earthscope.org/sdb/newuser_application" TargetMode="External"/><Relationship Id="rId5" Type="http://schemas.openxmlformats.org/officeDocument/2006/relationships/hyperlink" Target="https://serc.carleton.edu/account/loginout.ph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 name="Shape 107"/>
        <p:cNvGrpSpPr/>
        <p:nvPr/>
      </p:nvGrpSpPr>
      <p:grpSpPr>
        <a:xfrm>
          <a:off x="0" y="0"/>
          <a:ext cx="0" cy="0"/>
          <a:chOff x="0" y="0"/>
          <a:chExt cx="0" cy="0"/>
        </a:xfrm>
      </p:grpSpPr>
      <p:pic>
        <p:nvPicPr>
          <p:cNvPr id="108" name="Google Shape;108;p1"/>
          <p:cNvPicPr preferRelativeResize="0"/>
          <p:nvPr/>
        </p:nvPicPr>
        <p:blipFill rotWithShape="1">
          <a:blip r:embed="rId3">
            <a:alphaModFix/>
          </a:blip>
          <a:srcRect b="0" l="0" r="0" t="0"/>
          <a:stretch/>
        </p:blipFill>
        <p:spPr>
          <a:xfrm>
            <a:off x="-9994" y="-4221"/>
            <a:ext cx="12192000" cy="5893033"/>
          </a:xfrm>
          <a:prstGeom prst="rect">
            <a:avLst/>
          </a:prstGeom>
          <a:noFill/>
          <a:ln>
            <a:noFill/>
          </a:ln>
        </p:spPr>
      </p:pic>
      <p:sp>
        <p:nvSpPr>
          <p:cNvPr id="109" name="Google Shape;109;p1"/>
          <p:cNvSpPr/>
          <p:nvPr/>
        </p:nvSpPr>
        <p:spPr>
          <a:xfrm>
            <a:off x="8416" y="5193074"/>
            <a:ext cx="12192000" cy="695738"/>
          </a:xfrm>
          <a:prstGeom prst="rect">
            <a:avLst/>
          </a:prstGeom>
          <a:gradFill>
            <a:gsLst>
              <a:gs pos="0">
                <a:schemeClr val="lt1"/>
              </a:gs>
              <a:gs pos="99000">
                <a:srgbClr val="FFFFFF">
                  <a:alpha val="0"/>
                </a:srgbClr>
              </a:gs>
              <a:gs pos="100000">
                <a:srgbClr val="FFFFFF">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pic>
        <p:nvPicPr>
          <p:cNvPr id="110" name="Google Shape;110;p1"/>
          <p:cNvPicPr preferRelativeResize="0"/>
          <p:nvPr/>
        </p:nvPicPr>
        <p:blipFill rotWithShape="1">
          <a:blip r:embed="rId4">
            <a:alphaModFix/>
          </a:blip>
          <a:srcRect b="0" l="0" r="0" t="0"/>
          <a:stretch/>
        </p:blipFill>
        <p:spPr>
          <a:xfrm>
            <a:off x="9994" y="4931388"/>
            <a:ext cx="1082368" cy="1088888"/>
          </a:xfrm>
          <a:prstGeom prst="rect">
            <a:avLst/>
          </a:prstGeom>
          <a:noFill/>
          <a:ln>
            <a:noFill/>
          </a:ln>
        </p:spPr>
      </p:pic>
      <p:sp>
        <p:nvSpPr>
          <p:cNvPr id="111" name="Google Shape;111;p1"/>
          <p:cNvSpPr txBox="1"/>
          <p:nvPr>
            <p:ph type="ctrTitle"/>
          </p:nvPr>
        </p:nvSpPr>
        <p:spPr>
          <a:xfrm>
            <a:off x="515899" y="4715603"/>
            <a:ext cx="11160202" cy="147877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Avenir"/>
              <a:buNone/>
            </a:pPr>
            <a:r>
              <a:rPr b="1" lang="en-US" sz="3200">
                <a:latin typeface="Avenir"/>
                <a:ea typeface="Avenir"/>
                <a:cs typeface="Avenir"/>
                <a:sym typeface="Avenir"/>
              </a:rPr>
              <a:t>Shallow Seismic Refraction</a:t>
            </a:r>
            <a:br>
              <a:rPr b="1" lang="en-US" sz="3200">
                <a:latin typeface="Avenir"/>
                <a:ea typeface="Avenir"/>
                <a:cs typeface="Avenir"/>
                <a:sym typeface="Avenir"/>
              </a:rPr>
            </a:br>
            <a:r>
              <a:rPr i="1" lang="en-US" sz="3200">
                <a:latin typeface="Avenir"/>
                <a:ea typeface="Avenir"/>
                <a:cs typeface="Avenir"/>
                <a:sym typeface="Avenir"/>
              </a:rPr>
              <a:t> Technical Overview</a:t>
            </a:r>
            <a:endParaRPr/>
          </a:p>
        </p:txBody>
      </p:sp>
      <p:sp>
        <p:nvSpPr>
          <p:cNvPr id="112" name="Google Shape;112;p1"/>
          <p:cNvSpPr txBox="1"/>
          <p:nvPr/>
        </p:nvSpPr>
        <p:spPr>
          <a:xfrm>
            <a:off x="8956884" y="6581001"/>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b="0" i="1" lang="en-US" sz="1200" u="none" cap="none" strike="noStrike">
                <a:solidFill>
                  <a:schemeClr val="lt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
        <p:nvSpPr>
          <p:cNvPr id="113" name="Google Shape;113;p1"/>
          <p:cNvSpPr txBox="1"/>
          <p:nvPr/>
        </p:nvSpPr>
        <p:spPr>
          <a:xfrm>
            <a:off x="3841530" y="6194382"/>
            <a:ext cx="4162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10am MTN, July 15, 2025, Online</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Dr. Andy Parsekian, University of Wyoming</a:t>
            </a:r>
            <a:endParaRPr sz="1800">
              <a:solidFill>
                <a:schemeClr val="dk1"/>
              </a:solidFill>
              <a:latin typeface="Calibri"/>
              <a:ea typeface="Calibri"/>
              <a:cs typeface="Calibri"/>
              <a:sym typeface="Calibri"/>
            </a:endParaRPr>
          </a:p>
        </p:txBody>
      </p:sp>
      <p:pic>
        <p:nvPicPr>
          <p:cNvPr id="114" name="Google Shape;114;p1"/>
          <p:cNvPicPr preferRelativeResize="0"/>
          <p:nvPr/>
        </p:nvPicPr>
        <p:blipFill rotWithShape="1">
          <a:blip r:embed="rId5">
            <a:alphaModFix/>
          </a:blip>
          <a:srcRect b="12827" l="17417" r="20827" t="23679"/>
          <a:stretch/>
        </p:blipFill>
        <p:spPr>
          <a:xfrm rot="194259">
            <a:off x="8130283" y="543021"/>
            <a:ext cx="3426876" cy="45569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15" name="Google Shape;115;p1"/>
          <p:cNvPicPr preferRelativeResize="0"/>
          <p:nvPr/>
        </p:nvPicPr>
        <p:blipFill rotWithShape="1">
          <a:blip r:embed="rId6">
            <a:alphaModFix/>
          </a:blip>
          <a:srcRect b="0" l="23160" r="0" t="0"/>
          <a:stretch/>
        </p:blipFill>
        <p:spPr>
          <a:xfrm rot="-250319">
            <a:off x="431381" y="522221"/>
            <a:ext cx="2850397" cy="35206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 in the Earth</a:t>
            </a:r>
            <a:endParaRPr/>
          </a:p>
        </p:txBody>
      </p:sp>
      <p:sp>
        <p:nvSpPr>
          <p:cNvPr id="229" name="Google Shape;229;p10"/>
          <p:cNvSpPr txBox="1"/>
          <p:nvPr>
            <p:ph idx="1" type="body"/>
          </p:nvPr>
        </p:nvSpPr>
        <p:spPr>
          <a:xfrm>
            <a:off x="838200" y="1823258"/>
            <a:ext cx="4419597" cy="409552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Velocity of sound wave depends on material</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Infer material by velocity</a:t>
            </a:r>
            <a:endParaRPr/>
          </a:p>
        </p:txBody>
      </p:sp>
      <p:pic>
        <p:nvPicPr>
          <p:cNvPr id="230" name="Google Shape;230;p10"/>
          <p:cNvPicPr preferRelativeResize="0"/>
          <p:nvPr/>
        </p:nvPicPr>
        <p:blipFill rotWithShape="1">
          <a:blip r:embed="rId3">
            <a:alphaModFix/>
          </a:blip>
          <a:srcRect b="0" l="0" r="0" t="0"/>
          <a:stretch/>
        </p:blipFill>
        <p:spPr>
          <a:xfrm>
            <a:off x="6002111" y="144932"/>
            <a:ext cx="2303687" cy="1765948"/>
          </a:xfrm>
          <a:prstGeom prst="rect">
            <a:avLst/>
          </a:prstGeom>
          <a:noFill/>
          <a:ln>
            <a:noFill/>
          </a:ln>
        </p:spPr>
      </p:pic>
      <p:pic>
        <p:nvPicPr>
          <p:cNvPr id="231" name="Google Shape;231;p10"/>
          <p:cNvPicPr preferRelativeResize="0"/>
          <p:nvPr/>
        </p:nvPicPr>
        <p:blipFill rotWithShape="1">
          <a:blip r:embed="rId4">
            <a:alphaModFix/>
          </a:blip>
          <a:srcRect b="0" l="0" r="0" t="0"/>
          <a:stretch/>
        </p:blipFill>
        <p:spPr>
          <a:xfrm>
            <a:off x="7066222" y="1693651"/>
            <a:ext cx="2303687" cy="1746107"/>
          </a:xfrm>
          <a:prstGeom prst="rect">
            <a:avLst/>
          </a:prstGeom>
          <a:noFill/>
          <a:ln>
            <a:noFill/>
          </a:ln>
        </p:spPr>
      </p:pic>
      <p:pic>
        <p:nvPicPr>
          <p:cNvPr id="232" name="Google Shape;232;p10"/>
          <p:cNvPicPr preferRelativeResize="0"/>
          <p:nvPr/>
        </p:nvPicPr>
        <p:blipFill rotWithShape="1">
          <a:blip r:embed="rId5">
            <a:alphaModFix/>
          </a:blip>
          <a:srcRect b="0" l="0" r="0" t="0"/>
          <a:stretch/>
        </p:blipFill>
        <p:spPr>
          <a:xfrm>
            <a:off x="5524444" y="3217128"/>
            <a:ext cx="2303686" cy="1576685"/>
          </a:xfrm>
          <a:prstGeom prst="rect">
            <a:avLst/>
          </a:prstGeom>
          <a:noFill/>
          <a:ln>
            <a:noFill/>
          </a:ln>
        </p:spPr>
      </p:pic>
      <p:pic>
        <p:nvPicPr>
          <p:cNvPr id="233" name="Google Shape;233;p10"/>
          <p:cNvPicPr preferRelativeResize="0"/>
          <p:nvPr/>
        </p:nvPicPr>
        <p:blipFill rotWithShape="1">
          <a:blip r:embed="rId6">
            <a:alphaModFix/>
          </a:blip>
          <a:srcRect b="0" l="0" r="0" t="0"/>
          <a:stretch/>
        </p:blipFill>
        <p:spPr>
          <a:xfrm>
            <a:off x="6420763" y="4629314"/>
            <a:ext cx="2303686" cy="1274568"/>
          </a:xfrm>
          <a:prstGeom prst="rect">
            <a:avLst/>
          </a:prstGeom>
          <a:noFill/>
          <a:ln>
            <a:noFill/>
          </a:ln>
        </p:spPr>
      </p:pic>
      <p:sp>
        <p:nvSpPr>
          <p:cNvPr id="234" name="Google Shape;234;p10"/>
          <p:cNvSpPr txBox="1"/>
          <p:nvPr/>
        </p:nvSpPr>
        <p:spPr>
          <a:xfrm>
            <a:off x="8370019" y="601103"/>
            <a:ext cx="229421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air  = 340 m/s </a:t>
            </a:r>
            <a:endParaRPr sz="1800">
              <a:solidFill>
                <a:schemeClr val="dk1"/>
              </a:solidFill>
              <a:latin typeface="Calibri"/>
              <a:ea typeface="Calibri"/>
              <a:cs typeface="Calibri"/>
              <a:sym typeface="Calibri"/>
            </a:endParaRPr>
          </a:p>
        </p:txBody>
      </p:sp>
      <p:sp>
        <p:nvSpPr>
          <p:cNvPr id="235" name="Google Shape;235;p10"/>
          <p:cNvSpPr txBox="1"/>
          <p:nvPr/>
        </p:nvSpPr>
        <p:spPr>
          <a:xfrm>
            <a:off x="9652169" y="2375178"/>
            <a:ext cx="241123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soil  = 400 m/s </a:t>
            </a:r>
            <a:endParaRPr sz="1800">
              <a:solidFill>
                <a:schemeClr val="dk1"/>
              </a:solidFill>
              <a:latin typeface="Calibri"/>
              <a:ea typeface="Calibri"/>
              <a:cs typeface="Calibri"/>
              <a:sym typeface="Calibri"/>
            </a:endParaRPr>
          </a:p>
        </p:txBody>
      </p:sp>
      <p:sp>
        <p:nvSpPr>
          <p:cNvPr id="236" name="Google Shape;236;p10"/>
          <p:cNvSpPr txBox="1"/>
          <p:nvPr/>
        </p:nvSpPr>
        <p:spPr>
          <a:xfrm>
            <a:off x="7990305" y="3740314"/>
            <a:ext cx="296234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water = 1,450 m/s </a:t>
            </a:r>
            <a:endParaRPr sz="1800">
              <a:solidFill>
                <a:schemeClr val="dk1"/>
              </a:solidFill>
              <a:latin typeface="Calibri"/>
              <a:ea typeface="Calibri"/>
              <a:cs typeface="Calibri"/>
              <a:sym typeface="Calibri"/>
            </a:endParaRPr>
          </a:p>
        </p:txBody>
      </p:sp>
      <p:sp>
        <p:nvSpPr>
          <p:cNvPr id="237" name="Google Shape;237;p10"/>
          <p:cNvSpPr txBox="1"/>
          <p:nvPr/>
        </p:nvSpPr>
        <p:spPr>
          <a:xfrm>
            <a:off x="8950360" y="4948024"/>
            <a:ext cx="273389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rock &gt; 3,000 m/s </a:t>
            </a:r>
            <a:endParaRPr sz="1800">
              <a:solidFill>
                <a:schemeClr val="dk1"/>
              </a:solidFill>
              <a:latin typeface="Calibri"/>
              <a:ea typeface="Calibri"/>
              <a:cs typeface="Calibri"/>
              <a:sym typeface="Calibri"/>
            </a:endParaRPr>
          </a:p>
        </p:txBody>
      </p:sp>
      <p:sp>
        <p:nvSpPr>
          <p:cNvPr id="238" name="Google Shape;238;p10"/>
          <p:cNvSpPr txBox="1"/>
          <p:nvPr/>
        </p:nvSpPr>
        <p:spPr>
          <a:xfrm>
            <a:off x="10317304" y="5903882"/>
            <a:ext cx="1874695" cy="2769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Stock photos</a:t>
            </a:r>
            <a:endParaRPr sz="1800">
              <a:solidFill>
                <a:schemeClr val="dk1"/>
              </a:solidFill>
              <a:latin typeface="Calibri"/>
              <a:ea typeface="Calibri"/>
              <a:cs typeface="Calibri"/>
              <a:sym typeface="Calibri"/>
            </a:endParaRPr>
          </a:p>
        </p:txBody>
      </p:sp>
      <p:sp>
        <p:nvSpPr>
          <p:cNvPr id="239" name="Google Shape;239;p10"/>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Bedrock</a:t>
            </a:r>
            <a:endParaRPr/>
          </a:p>
        </p:txBody>
      </p:sp>
      <p:sp>
        <p:nvSpPr>
          <p:cNvPr id="246" name="Google Shape;246;p11"/>
          <p:cNvSpPr txBox="1"/>
          <p:nvPr>
            <p:ph idx="1" type="body"/>
          </p:nvPr>
        </p:nvSpPr>
        <p:spPr>
          <a:xfrm>
            <a:off x="609600" y="1693651"/>
            <a:ext cx="5058128" cy="466281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Bedrock is the solid &amp; stable layer of rock </a:t>
            </a:r>
            <a:endParaRPr/>
          </a:p>
          <a:p>
            <a:pPr indent="-228600" lvl="1" marL="685800" rtl="0" algn="l">
              <a:lnSpc>
                <a:spcPct val="90000"/>
              </a:lnSpc>
              <a:spcBef>
                <a:spcPts val="500"/>
              </a:spcBef>
              <a:spcAft>
                <a:spcPts val="0"/>
              </a:spcAft>
              <a:buClr>
                <a:schemeClr val="dk1"/>
              </a:buClr>
              <a:buSzPts val="2400"/>
              <a:buChar char="•"/>
            </a:pPr>
            <a:r>
              <a:rPr lang="en-US"/>
              <a:t>Different properties than soil</a:t>
            </a:r>
            <a:endParaRPr/>
          </a:p>
          <a:p>
            <a:pPr indent="-228600" lvl="1" marL="685800" rtl="0" algn="l">
              <a:lnSpc>
                <a:spcPct val="90000"/>
              </a:lnSpc>
              <a:spcBef>
                <a:spcPts val="500"/>
              </a:spcBef>
              <a:spcAft>
                <a:spcPts val="0"/>
              </a:spcAft>
              <a:buClr>
                <a:schemeClr val="dk1"/>
              </a:buClr>
              <a:buSzPts val="2400"/>
              <a:buChar char="•"/>
            </a:pPr>
            <a:r>
              <a:rPr lang="en-US"/>
              <a:t>Important for</a:t>
            </a:r>
            <a:endParaRPr/>
          </a:p>
          <a:p>
            <a:pPr indent="-228600" lvl="2" marL="1143000" rtl="0" algn="l">
              <a:lnSpc>
                <a:spcPct val="90000"/>
              </a:lnSpc>
              <a:spcBef>
                <a:spcPts val="500"/>
              </a:spcBef>
              <a:spcAft>
                <a:spcPts val="0"/>
              </a:spcAft>
              <a:buClr>
                <a:schemeClr val="dk1"/>
              </a:buClr>
              <a:buSzPts val="2000"/>
              <a:buChar char="•"/>
            </a:pPr>
            <a:r>
              <a:rPr lang="en-US"/>
              <a:t>buildings, roads, tunnels</a:t>
            </a:r>
            <a:endParaRPr/>
          </a:p>
          <a:p>
            <a:pPr indent="-228600" lvl="2" marL="1143000" rtl="0" algn="l">
              <a:lnSpc>
                <a:spcPct val="90000"/>
              </a:lnSpc>
              <a:spcBef>
                <a:spcPts val="500"/>
              </a:spcBef>
              <a:spcAft>
                <a:spcPts val="0"/>
              </a:spcAft>
              <a:buClr>
                <a:schemeClr val="dk1"/>
              </a:buClr>
              <a:buSzPts val="2000"/>
              <a:buChar char="•"/>
            </a:pPr>
            <a:r>
              <a:rPr lang="en-US"/>
              <a:t>underground water </a:t>
            </a:r>
            <a:endParaRPr/>
          </a:p>
          <a:p>
            <a:pPr indent="-228600" lvl="2" marL="1143000" rtl="0" algn="l">
              <a:lnSpc>
                <a:spcPct val="90000"/>
              </a:lnSpc>
              <a:spcBef>
                <a:spcPts val="500"/>
              </a:spcBef>
              <a:spcAft>
                <a:spcPts val="0"/>
              </a:spcAft>
              <a:buClr>
                <a:schemeClr val="dk1"/>
              </a:buClr>
              <a:buSzPts val="2000"/>
              <a:buChar char="•"/>
            </a:pPr>
            <a:r>
              <a:rPr lang="en-US"/>
              <a:t>pollution leaking into the ground</a:t>
            </a:r>
            <a:endParaRPr/>
          </a:p>
          <a:p>
            <a:pPr indent="-228600" lvl="2" marL="1143000" rtl="0" algn="l">
              <a:lnSpc>
                <a:spcPct val="90000"/>
              </a:lnSpc>
              <a:spcBef>
                <a:spcPts val="500"/>
              </a:spcBef>
              <a:spcAft>
                <a:spcPts val="0"/>
              </a:spcAft>
              <a:buClr>
                <a:schemeClr val="dk1"/>
              </a:buClr>
              <a:buSzPts val="2000"/>
              <a:buChar char="•"/>
            </a:pPr>
            <a:r>
              <a:rPr lang="en-US"/>
              <a:t>Landslides</a:t>
            </a:r>
            <a:endParaRPr/>
          </a:p>
          <a:p>
            <a:pPr indent="0" lvl="2" marL="914400" rtl="0" algn="l">
              <a:lnSpc>
                <a:spcPct val="90000"/>
              </a:lnSpc>
              <a:spcBef>
                <a:spcPts val="500"/>
              </a:spcBef>
              <a:spcAft>
                <a:spcPts val="0"/>
              </a:spcAft>
              <a:buClr>
                <a:schemeClr val="dk1"/>
              </a:buClr>
              <a:buSzPts val="2000"/>
              <a:buNone/>
            </a:pPr>
            <a:r>
              <a:t/>
            </a:r>
            <a:endParaRPr/>
          </a:p>
          <a:p>
            <a:pPr indent="-228600" lvl="0" marL="228600" rtl="0" algn="l">
              <a:lnSpc>
                <a:spcPct val="90000"/>
              </a:lnSpc>
              <a:spcBef>
                <a:spcPts val="1000"/>
              </a:spcBef>
              <a:spcAft>
                <a:spcPts val="0"/>
              </a:spcAft>
              <a:buClr>
                <a:schemeClr val="dk1"/>
              </a:buClr>
              <a:buSzPts val="2800"/>
              <a:buChar char="•"/>
            </a:pPr>
            <a:r>
              <a:rPr lang="en-US"/>
              <a:t>Geophysical Target due to fast velocity</a:t>
            </a:r>
            <a:endParaRPr/>
          </a:p>
        </p:txBody>
      </p:sp>
      <p:pic>
        <p:nvPicPr>
          <p:cNvPr id="247" name="Google Shape;247;p11"/>
          <p:cNvPicPr preferRelativeResize="0"/>
          <p:nvPr/>
        </p:nvPicPr>
        <p:blipFill rotWithShape="1">
          <a:blip r:embed="rId3">
            <a:alphaModFix/>
          </a:blip>
          <a:srcRect b="0" l="0" r="0" t="0"/>
          <a:stretch/>
        </p:blipFill>
        <p:spPr>
          <a:xfrm>
            <a:off x="6002111" y="144932"/>
            <a:ext cx="2303687" cy="1765948"/>
          </a:xfrm>
          <a:prstGeom prst="rect">
            <a:avLst/>
          </a:prstGeom>
          <a:noFill/>
          <a:ln>
            <a:noFill/>
          </a:ln>
        </p:spPr>
      </p:pic>
      <p:pic>
        <p:nvPicPr>
          <p:cNvPr id="248" name="Google Shape;248;p11"/>
          <p:cNvPicPr preferRelativeResize="0"/>
          <p:nvPr/>
        </p:nvPicPr>
        <p:blipFill rotWithShape="1">
          <a:blip r:embed="rId4">
            <a:alphaModFix/>
          </a:blip>
          <a:srcRect b="0" l="0" r="0" t="0"/>
          <a:stretch/>
        </p:blipFill>
        <p:spPr>
          <a:xfrm>
            <a:off x="7066222" y="1693651"/>
            <a:ext cx="2303687" cy="1746107"/>
          </a:xfrm>
          <a:prstGeom prst="rect">
            <a:avLst/>
          </a:prstGeom>
          <a:noFill/>
          <a:ln>
            <a:noFill/>
          </a:ln>
        </p:spPr>
      </p:pic>
      <p:pic>
        <p:nvPicPr>
          <p:cNvPr id="249" name="Google Shape;249;p11"/>
          <p:cNvPicPr preferRelativeResize="0"/>
          <p:nvPr/>
        </p:nvPicPr>
        <p:blipFill rotWithShape="1">
          <a:blip r:embed="rId5">
            <a:alphaModFix/>
          </a:blip>
          <a:srcRect b="0" l="0" r="0" t="0"/>
          <a:stretch/>
        </p:blipFill>
        <p:spPr>
          <a:xfrm>
            <a:off x="5527553" y="3208081"/>
            <a:ext cx="2303686" cy="1576685"/>
          </a:xfrm>
          <a:prstGeom prst="rect">
            <a:avLst/>
          </a:prstGeom>
          <a:noFill/>
          <a:ln>
            <a:noFill/>
          </a:ln>
        </p:spPr>
      </p:pic>
      <p:sp>
        <p:nvSpPr>
          <p:cNvPr id="250" name="Google Shape;250;p11"/>
          <p:cNvSpPr txBox="1"/>
          <p:nvPr/>
        </p:nvSpPr>
        <p:spPr>
          <a:xfrm>
            <a:off x="8370019" y="601103"/>
            <a:ext cx="229421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A5A5A5"/>
              </a:buClr>
              <a:buSzPts val="2800"/>
              <a:buFont typeface="Calibri"/>
              <a:buNone/>
            </a:pPr>
            <a:r>
              <a:rPr b="1" lang="en-US" sz="2800">
                <a:solidFill>
                  <a:srgbClr val="A5A5A5"/>
                </a:solidFill>
                <a:latin typeface="Calibri"/>
                <a:ea typeface="Calibri"/>
                <a:cs typeface="Calibri"/>
                <a:sym typeface="Calibri"/>
              </a:rPr>
              <a:t>air  = 340 m/s </a:t>
            </a:r>
            <a:endParaRPr sz="1800">
              <a:solidFill>
                <a:schemeClr val="dk1"/>
              </a:solidFill>
              <a:latin typeface="Calibri"/>
              <a:ea typeface="Calibri"/>
              <a:cs typeface="Calibri"/>
              <a:sym typeface="Calibri"/>
            </a:endParaRPr>
          </a:p>
        </p:txBody>
      </p:sp>
      <p:sp>
        <p:nvSpPr>
          <p:cNvPr id="251" name="Google Shape;251;p11"/>
          <p:cNvSpPr txBox="1"/>
          <p:nvPr/>
        </p:nvSpPr>
        <p:spPr>
          <a:xfrm>
            <a:off x="9652169" y="2375178"/>
            <a:ext cx="241123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A5A5A5"/>
              </a:buClr>
              <a:buSzPts val="2800"/>
              <a:buFont typeface="Calibri"/>
              <a:buNone/>
            </a:pPr>
            <a:r>
              <a:rPr b="1" lang="en-US" sz="2800">
                <a:solidFill>
                  <a:srgbClr val="A5A5A5"/>
                </a:solidFill>
                <a:latin typeface="Calibri"/>
                <a:ea typeface="Calibri"/>
                <a:cs typeface="Calibri"/>
                <a:sym typeface="Calibri"/>
              </a:rPr>
              <a:t>soil  = 400 m/s </a:t>
            </a:r>
            <a:endParaRPr sz="1800">
              <a:solidFill>
                <a:schemeClr val="dk1"/>
              </a:solidFill>
              <a:latin typeface="Calibri"/>
              <a:ea typeface="Calibri"/>
              <a:cs typeface="Calibri"/>
              <a:sym typeface="Calibri"/>
            </a:endParaRPr>
          </a:p>
        </p:txBody>
      </p:sp>
      <p:sp>
        <p:nvSpPr>
          <p:cNvPr id="252" name="Google Shape;252;p11"/>
          <p:cNvSpPr txBox="1"/>
          <p:nvPr/>
        </p:nvSpPr>
        <p:spPr>
          <a:xfrm>
            <a:off x="7990305" y="3740314"/>
            <a:ext cx="296234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A5A5A5"/>
              </a:buClr>
              <a:buSzPts val="2800"/>
              <a:buFont typeface="Calibri"/>
              <a:buNone/>
            </a:pPr>
            <a:r>
              <a:rPr b="1" lang="en-US" sz="2800">
                <a:solidFill>
                  <a:srgbClr val="A5A5A5"/>
                </a:solidFill>
                <a:latin typeface="Calibri"/>
                <a:ea typeface="Calibri"/>
                <a:cs typeface="Calibri"/>
                <a:sym typeface="Calibri"/>
              </a:rPr>
              <a:t>water = 1,450 m/s </a:t>
            </a:r>
            <a:endParaRPr sz="1800">
              <a:solidFill>
                <a:schemeClr val="dk1"/>
              </a:solidFill>
              <a:latin typeface="Calibri"/>
              <a:ea typeface="Calibri"/>
              <a:cs typeface="Calibri"/>
              <a:sym typeface="Calibri"/>
            </a:endParaRPr>
          </a:p>
        </p:txBody>
      </p:sp>
      <p:sp>
        <p:nvSpPr>
          <p:cNvPr id="253" name="Google Shape;253;p11"/>
          <p:cNvSpPr txBox="1"/>
          <p:nvPr/>
        </p:nvSpPr>
        <p:spPr>
          <a:xfrm>
            <a:off x="9477484" y="4965670"/>
            <a:ext cx="273389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rock &gt; 3,000 m/s </a:t>
            </a:r>
            <a:endParaRPr sz="1800">
              <a:solidFill>
                <a:schemeClr val="dk1"/>
              </a:solidFill>
              <a:latin typeface="Calibri"/>
              <a:ea typeface="Calibri"/>
              <a:cs typeface="Calibri"/>
              <a:sym typeface="Calibri"/>
            </a:endParaRPr>
          </a:p>
        </p:txBody>
      </p:sp>
      <p:pic>
        <p:nvPicPr>
          <p:cNvPr id="254" name="Google Shape;254;p11"/>
          <p:cNvPicPr preferRelativeResize="0"/>
          <p:nvPr/>
        </p:nvPicPr>
        <p:blipFill rotWithShape="1">
          <a:blip r:embed="rId6">
            <a:alphaModFix/>
          </a:blip>
          <a:srcRect b="0" l="0" r="0" t="0"/>
          <a:stretch/>
        </p:blipFill>
        <p:spPr>
          <a:xfrm>
            <a:off x="6420763" y="4629314"/>
            <a:ext cx="2303686" cy="1274568"/>
          </a:xfrm>
          <a:prstGeom prst="rect">
            <a:avLst/>
          </a:prstGeom>
          <a:noFill/>
          <a:ln>
            <a:noFill/>
          </a:ln>
        </p:spPr>
      </p:pic>
      <p:sp>
        <p:nvSpPr>
          <p:cNvPr id="255" name="Google Shape;255;p11"/>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
        <p:nvSpPr>
          <p:cNvPr id="256" name="Google Shape;256;p11"/>
          <p:cNvSpPr txBox="1"/>
          <p:nvPr/>
        </p:nvSpPr>
        <p:spPr>
          <a:xfrm>
            <a:off x="10317304" y="5903882"/>
            <a:ext cx="1874695" cy="2769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Stock photos</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2"/>
          <p:cNvSpPr txBox="1"/>
          <p:nvPr>
            <p:ph type="title"/>
          </p:nvPr>
        </p:nvSpPr>
        <p:spPr>
          <a:xfrm>
            <a:off x="838199" y="365125"/>
            <a:ext cx="1088274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Limitations and advantages of seismic imaging</a:t>
            </a:r>
            <a:endParaRPr/>
          </a:p>
        </p:txBody>
      </p:sp>
      <p:sp>
        <p:nvSpPr>
          <p:cNvPr id="263" name="Google Shape;263;p12"/>
          <p:cNvSpPr txBox="1"/>
          <p:nvPr>
            <p:ph idx="1" type="body"/>
          </p:nvPr>
        </p:nvSpPr>
        <p:spPr>
          <a:xfrm>
            <a:off x="695700" y="1612675"/>
            <a:ext cx="5653500" cy="4832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Limitations</a:t>
            </a:r>
            <a:endParaRPr/>
          </a:p>
          <a:p>
            <a:pPr indent="-228600" lvl="1" marL="685800" rtl="0" algn="l">
              <a:lnSpc>
                <a:spcPct val="90000"/>
              </a:lnSpc>
              <a:spcBef>
                <a:spcPts val="500"/>
              </a:spcBef>
              <a:spcAft>
                <a:spcPts val="0"/>
              </a:spcAft>
              <a:buClr>
                <a:schemeClr val="dk1"/>
              </a:buClr>
              <a:buSzPts val="2400"/>
              <a:buChar char="•"/>
            </a:pPr>
            <a:r>
              <a:rPr lang="en-US"/>
              <a:t>noise that makes data analysis more difficult</a:t>
            </a:r>
            <a:endParaRPr/>
          </a:p>
          <a:p>
            <a:pPr indent="-228600" lvl="1" marL="685800" rtl="0" algn="l">
              <a:lnSpc>
                <a:spcPct val="90000"/>
              </a:lnSpc>
              <a:spcBef>
                <a:spcPts val="500"/>
              </a:spcBef>
              <a:spcAft>
                <a:spcPts val="0"/>
              </a:spcAft>
              <a:buClr>
                <a:schemeClr val="dk1"/>
              </a:buClr>
              <a:buSzPts val="2400"/>
              <a:buChar char="•"/>
            </a:pPr>
            <a:r>
              <a:rPr lang="en-US"/>
              <a:t>images are always estimates</a:t>
            </a:r>
            <a:endParaRPr/>
          </a:p>
          <a:p>
            <a:pPr indent="0" lvl="1" marL="4572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lang="en-US"/>
              <a:t>Advantages</a:t>
            </a:r>
            <a:endParaRPr/>
          </a:p>
          <a:p>
            <a:pPr indent="-228600" lvl="1" marL="685800" rtl="0" algn="l">
              <a:lnSpc>
                <a:spcPct val="90000"/>
              </a:lnSpc>
              <a:spcBef>
                <a:spcPts val="500"/>
              </a:spcBef>
              <a:spcAft>
                <a:spcPts val="0"/>
              </a:spcAft>
              <a:buClr>
                <a:schemeClr val="dk1"/>
              </a:buClr>
              <a:buSzPts val="2400"/>
              <a:buChar char="•"/>
            </a:pPr>
            <a:r>
              <a:rPr lang="en-US"/>
              <a:t>Cost effective on a per-area basis</a:t>
            </a:r>
            <a:endParaRPr/>
          </a:p>
          <a:p>
            <a:pPr indent="-228600" lvl="1" marL="685800" rtl="0" algn="l">
              <a:lnSpc>
                <a:spcPct val="90000"/>
              </a:lnSpc>
              <a:spcBef>
                <a:spcPts val="500"/>
              </a:spcBef>
              <a:spcAft>
                <a:spcPts val="0"/>
              </a:spcAft>
              <a:buClr>
                <a:schemeClr val="dk1"/>
              </a:buClr>
              <a:buSzPts val="2400"/>
              <a:buChar char="•"/>
            </a:pPr>
            <a:r>
              <a:rPr lang="en-US"/>
              <a:t>Does not disturb the subsurface</a:t>
            </a:r>
            <a:endParaRPr/>
          </a:p>
          <a:p>
            <a:pPr indent="-228600" lvl="1" marL="685800" rtl="0" algn="l">
              <a:lnSpc>
                <a:spcPct val="90000"/>
              </a:lnSpc>
              <a:spcBef>
                <a:spcPts val="500"/>
              </a:spcBef>
              <a:spcAft>
                <a:spcPts val="0"/>
              </a:spcAft>
              <a:buClr>
                <a:schemeClr val="dk1"/>
              </a:buClr>
              <a:buSzPts val="2400"/>
              <a:buChar char="•"/>
            </a:pPr>
            <a:r>
              <a:rPr lang="en-US"/>
              <a:t>Saves time </a:t>
            </a:r>
            <a:endParaRPr/>
          </a:p>
          <a:p>
            <a:pPr indent="-228600" lvl="1" marL="685800" rtl="0" algn="l">
              <a:lnSpc>
                <a:spcPct val="90000"/>
              </a:lnSpc>
              <a:spcBef>
                <a:spcPts val="500"/>
              </a:spcBef>
              <a:spcAft>
                <a:spcPts val="0"/>
              </a:spcAft>
              <a:buClr>
                <a:schemeClr val="dk1"/>
              </a:buClr>
              <a:buSzPts val="2400"/>
              <a:buChar char="•"/>
            </a:pPr>
            <a:r>
              <a:rPr lang="en-US"/>
              <a:t>May retrieve information about deeper depths</a:t>
            </a:r>
            <a:endParaRPr/>
          </a:p>
        </p:txBody>
      </p:sp>
      <p:sp>
        <p:nvSpPr>
          <p:cNvPr id="264" name="Google Shape;264;p12"/>
          <p:cNvSpPr txBox="1"/>
          <p:nvPr/>
        </p:nvSpPr>
        <p:spPr>
          <a:xfrm>
            <a:off x="4432151" y="1172584"/>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65" name="Google Shape;265;p12"/>
          <p:cNvPicPr preferRelativeResize="0"/>
          <p:nvPr/>
        </p:nvPicPr>
        <p:blipFill rotWithShape="1">
          <a:blip r:embed="rId3">
            <a:alphaModFix/>
          </a:blip>
          <a:srcRect b="0" l="0" r="0" t="0"/>
          <a:stretch/>
        </p:blipFill>
        <p:spPr>
          <a:xfrm>
            <a:off x="6921722" y="1748732"/>
            <a:ext cx="3838311" cy="3901812"/>
          </a:xfrm>
          <a:prstGeom prst="rect">
            <a:avLst/>
          </a:prstGeom>
          <a:noFill/>
          <a:ln>
            <a:noFill/>
          </a:ln>
        </p:spPr>
      </p:pic>
      <p:sp>
        <p:nvSpPr>
          <p:cNvPr id="266" name="Google Shape;266;p12"/>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
        <p:nvSpPr>
          <p:cNvPr id="267" name="Google Shape;267;p12"/>
          <p:cNvSpPr txBox="1"/>
          <p:nvPr/>
        </p:nvSpPr>
        <p:spPr>
          <a:xfrm>
            <a:off x="7416319" y="5373545"/>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3"/>
          <p:cNvSpPr/>
          <p:nvPr/>
        </p:nvSpPr>
        <p:spPr>
          <a:xfrm>
            <a:off x="0" y="32979"/>
            <a:ext cx="746062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venir"/>
              <a:buNone/>
            </a:pPr>
            <a:r>
              <a:rPr b="1" lang="en-US" sz="2800">
                <a:solidFill>
                  <a:schemeClr val="dk1"/>
                </a:solidFill>
                <a:latin typeface="Avenir"/>
                <a:ea typeface="Avenir"/>
                <a:cs typeface="Avenir"/>
                <a:sym typeface="Avenir"/>
              </a:rPr>
              <a:t>Part 2: Waves and the subsurface structure</a:t>
            </a:r>
            <a:endParaRPr sz="1800">
              <a:solidFill>
                <a:schemeClr val="dk1"/>
              </a:solidFill>
              <a:latin typeface="Calibri"/>
              <a:ea typeface="Calibri"/>
              <a:cs typeface="Calibri"/>
              <a:sym typeface="Calibri"/>
            </a:endParaRPr>
          </a:p>
        </p:txBody>
      </p:sp>
      <p:sp>
        <p:nvSpPr>
          <p:cNvPr id="273" name="Google Shape;273;p13"/>
          <p:cNvSpPr txBox="1"/>
          <p:nvPr>
            <p:ph idx="1" type="body"/>
          </p:nvPr>
        </p:nvSpPr>
        <p:spPr>
          <a:xfrm>
            <a:off x="169889" y="1481959"/>
            <a:ext cx="11852222" cy="5026998"/>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600"/>
              <a:buChar char="•"/>
            </a:pPr>
            <a:r>
              <a:rPr lang="en-US" sz="2600"/>
              <a:t>What are seismic waves</a:t>
            </a:r>
            <a:endParaRPr/>
          </a:p>
          <a:p>
            <a:pPr indent="-228600" lvl="1" marL="685800" rtl="0" algn="l">
              <a:lnSpc>
                <a:spcPct val="100000"/>
              </a:lnSpc>
              <a:spcBef>
                <a:spcPts val="500"/>
              </a:spcBef>
              <a:spcAft>
                <a:spcPts val="0"/>
              </a:spcAft>
              <a:buClr>
                <a:schemeClr val="dk1"/>
              </a:buClr>
              <a:buSzPts val="2600"/>
              <a:buChar char="•"/>
            </a:pPr>
            <a:r>
              <a:rPr lang="en-US" sz="2600"/>
              <a:t>Types of waves</a:t>
            </a:r>
            <a:endParaRPr/>
          </a:p>
          <a:p>
            <a:pPr indent="-228600" lvl="1" marL="685800" rtl="0" algn="l">
              <a:lnSpc>
                <a:spcPct val="100000"/>
              </a:lnSpc>
              <a:spcBef>
                <a:spcPts val="500"/>
              </a:spcBef>
              <a:spcAft>
                <a:spcPts val="0"/>
              </a:spcAft>
              <a:buClr>
                <a:schemeClr val="dk1"/>
              </a:buClr>
              <a:buSzPts val="2600"/>
              <a:buChar char="•"/>
            </a:pPr>
            <a:r>
              <a:rPr lang="en-US" sz="2600"/>
              <a:t>Wavefronts &amp; rays</a:t>
            </a:r>
            <a:endParaRPr/>
          </a:p>
          <a:p>
            <a:pPr indent="-228600" lvl="0" marL="228600" rtl="0" algn="l">
              <a:lnSpc>
                <a:spcPct val="100000"/>
              </a:lnSpc>
              <a:spcBef>
                <a:spcPts val="1000"/>
              </a:spcBef>
              <a:spcAft>
                <a:spcPts val="0"/>
              </a:spcAft>
              <a:buClr>
                <a:schemeClr val="dk1"/>
              </a:buClr>
              <a:buSzPts val="2600"/>
              <a:buChar char="•"/>
            </a:pPr>
            <a:r>
              <a:rPr lang="en-US" sz="2600"/>
              <a:t>Conceptual models of the subsurface</a:t>
            </a:r>
            <a:endParaRPr/>
          </a:p>
          <a:p>
            <a:pPr indent="-228600" lvl="1" marL="685800" rtl="0" algn="l">
              <a:lnSpc>
                <a:spcPct val="100000"/>
              </a:lnSpc>
              <a:spcBef>
                <a:spcPts val="500"/>
              </a:spcBef>
              <a:spcAft>
                <a:spcPts val="0"/>
              </a:spcAft>
              <a:buClr>
                <a:schemeClr val="dk1"/>
              </a:buClr>
              <a:buSzPts val="2600"/>
              <a:buChar char="•"/>
            </a:pPr>
            <a:r>
              <a:rPr lang="en-US" sz="2600"/>
              <a:t>Important materials and geometries</a:t>
            </a:r>
            <a:endParaRPr/>
          </a:p>
          <a:p>
            <a:pPr indent="0" lvl="1" marL="457200" rtl="0" algn="l">
              <a:lnSpc>
                <a:spcPct val="100000"/>
              </a:lnSpc>
              <a:spcBef>
                <a:spcPts val="500"/>
              </a:spcBef>
              <a:spcAft>
                <a:spcPts val="0"/>
              </a:spcAft>
              <a:buClr>
                <a:schemeClr val="dk1"/>
              </a:buClr>
              <a:buSzPts val="2600"/>
              <a:buNone/>
            </a:pPr>
            <a:r>
              <a:t/>
            </a:r>
            <a:endParaRPr sz="2600">
              <a:highlight>
                <a:srgbClr val="008080"/>
              </a:highlight>
            </a:endParaRPr>
          </a:p>
          <a:p>
            <a:pPr indent="-63500" lvl="0" marL="228600" rtl="0" algn="l">
              <a:lnSpc>
                <a:spcPct val="100000"/>
              </a:lnSpc>
              <a:spcBef>
                <a:spcPts val="1000"/>
              </a:spcBef>
              <a:spcAft>
                <a:spcPts val="0"/>
              </a:spcAft>
              <a:buClr>
                <a:schemeClr val="dk1"/>
              </a:buClr>
              <a:buSzPts val="2600"/>
              <a:buNone/>
            </a:pPr>
            <a:r>
              <a:t/>
            </a:r>
            <a:endParaRPr sz="2600"/>
          </a:p>
        </p:txBody>
      </p:sp>
      <p:pic>
        <p:nvPicPr>
          <p:cNvPr id="274" name="Google Shape;274;p13"/>
          <p:cNvPicPr preferRelativeResize="0"/>
          <p:nvPr/>
        </p:nvPicPr>
        <p:blipFill rotWithShape="1">
          <a:blip r:embed="rId3">
            <a:alphaModFix/>
          </a:blip>
          <a:srcRect b="0" l="0" r="0" t="0"/>
          <a:stretch/>
        </p:blipFill>
        <p:spPr>
          <a:xfrm>
            <a:off x="6308835" y="1340070"/>
            <a:ext cx="5386241" cy="40359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happens when the ground shakes?</a:t>
            </a:r>
            <a:endParaRPr/>
          </a:p>
        </p:txBody>
      </p:sp>
      <p:sp>
        <p:nvSpPr>
          <p:cNvPr id="281" name="Google Shape;281;p14"/>
          <p:cNvSpPr txBox="1"/>
          <p:nvPr>
            <p:ph idx="1" type="body"/>
          </p:nvPr>
        </p:nvSpPr>
        <p:spPr>
          <a:xfrm>
            <a:off x="838200" y="1845425"/>
            <a:ext cx="3791673" cy="437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P-wave - compressional waves along X-axis</a:t>
            </a:r>
            <a:endParaRPr/>
          </a:p>
          <a:p>
            <a:pPr indent="-228600" lvl="0" marL="228600" rtl="0" algn="l">
              <a:lnSpc>
                <a:spcPct val="90000"/>
              </a:lnSpc>
              <a:spcBef>
                <a:spcPts val="1000"/>
              </a:spcBef>
              <a:spcAft>
                <a:spcPts val="0"/>
              </a:spcAft>
              <a:buClr>
                <a:schemeClr val="dk1"/>
              </a:buClr>
              <a:buSzPts val="2800"/>
              <a:buChar char="•"/>
            </a:pPr>
            <a:r>
              <a:rPr lang="en-US"/>
              <a:t>The fastest seismic wave </a:t>
            </a:r>
            <a:endParaRPr/>
          </a:p>
          <a:p>
            <a:pPr indent="-228600" lvl="0" marL="228600" rtl="0" algn="l">
              <a:lnSpc>
                <a:spcPct val="90000"/>
              </a:lnSpc>
              <a:spcBef>
                <a:spcPts val="1000"/>
              </a:spcBef>
              <a:spcAft>
                <a:spcPts val="0"/>
              </a:spcAft>
              <a:buClr>
                <a:schemeClr val="dk1"/>
              </a:buClr>
              <a:buSzPts val="2800"/>
              <a:buChar char="•"/>
            </a:pPr>
            <a:r>
              <a:rPr lang="en-US"/>
              <a:t>The wave speed (velocity) determined by the Earth material properties</a:t>
            </a:r>
            <a:endParaRPr/>
          </a:p>
        </p:txBody>
      </p:sp>
      <p:pic>
        <p:nvPicPr>
          <p:cNvPr descr="A_006A_seismicP-Wave_braile" id="282" name="Google Shape;282;p14"/>
          <p:cNvPicPr preferRelativeResize="0"/>
          <p:nvPr/>
        </p:nvPicPr>
        <p:blipFill rotWithShape="1">
          <a:blip r:embed="rId3">
            <a:alphaModFix/>
          </a:blip>
          <a:srcRect b="0" l="0" r="0" t="0"/>
          <a:stretch/>
        </p:blipFill>
        <p:spPr>
          <a:xfrm>
            <a:off x="5631646" y="1543795"/>
            <a:ext cx="5722154" cy="4291616"/>
          </a:xfrm>
          <a:prstGeom prst="rect">
            <a:avLst/>
          </a:prstGeom>
          <a:noFill/>
          <a:ln>
            <a:noFill/>
          </a:ln>
        </p:spPr>
      </p:pic>
      <p:sp>
        <p:nvSpPr>
          <p:cNvPr id="283" name="Google Shape;283;p14"/>
          <p:cNvSpPr/>
          <p:nvPr/>
        </p:nvSpPr>
        <p:spPr>
          <a:xfrm>
            <a:off x="-40702" y="10333"/>
            <a:ext cx="746062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2: Waves and the subsurface structure</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5"/>
          <p:cNvSpPr txBox="1"/>
          <p:nvPr>
            <p:ph type="title"/>
          </p:nvPr>
        </p:nvSpPr>
        <p:spPr>
          <a:xfrm>
            <a:off x="4218318" y="365125"/>
            <a:ext cx="713548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 traveling underground</a:t>
            </a:r>
            <a:endParaRPr/>
          </a:p>
        </p:txBody>
      </p:sp>
      <p:sp>
        <p:nvSpPr>
          <p:cNvPr id="289" name="Google Shape;289;p15"/>
          <p:cNvSpPr/>
          <p:nvPr/>
        </p:nvSpPr>
        <p:spPr>
          <a:xfrm>
            <a:off x="7405255" y="2064326"/>
            <a:ext cx="221672" cy="290946"/>
          </a:xfrm>
          <a:prstGeom prst="downArrow">
            <a:avLst>
              <a:gd fmla="val 50000" name="adj1"/>
              <a:gd fmla="val 50000" name="adj2"/>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90" name="Google Shape;290;p15"/>
          <p:cNvSpPr txBox="1"/>
          <p:nvPr/>
        </p:nvSpPr>
        <p:spPr>
          <a:xfrm>
            <a:off x="3934497" y="1732251"/>
            <a:ext cx="71354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lang="en-US" sz="1800">
                <a:solidFill>
                  <a:srgbClr val="FF0000"/>
                </a:solidFill>
                <a:latin typeface="Calibri"/>
                <a:ea typeface="Calibri"/>
                <a:cs typeface="Calibri"/>
                <a:sym typeface="Calibri"/>
              </a:rPr>
              <a:t>Watch as the refracted wave overtakes the direct wave at the surface here</a:t>
            </a:r>
            <a:endParaRPr sz="1800">
              <a:solidFill>
                <a:schemeClr val="dk1"/>
              </a:solidFill>
              <a:latin typeface="Calibri"/>
              <a:ea typeface="Calibri"/>
              <a:cs typeface="Calibri"/>
              <a:sym typeface="Calibri"/>
            </a:endParaRPr>
          </a:p>
        </p:txBody>
      </p:sp>
      <p:sp>
        <p:nvSpPr>
          <p:cNvPr id="291" name="Google Shape;291;p15"/>
          <p:cNvSpPr txBox="1"/>
          <p:nvPr/>
        </p:nvSpPr>
        <p:spPr>
          <a:xfrm rot="-5400000">
            <a:off x="-554866" y="480060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292" name="Google Shape;292;p15"/>
          <p:cNvSpPr txBox="1"/>
          <p:nvPr/>
        </p:nvSpPr>
        <p:spPr>
          <a:xfrm rot="-5400000">
            <a:off x="-610458" y="297094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cxnSp>
        <p:nvCxnSpPr>
          <p:cNvPr id="293" name="Google Shape;293;p15"/>
          <p:cNvCxnSpPr/>
          <p:nvPr/>
        </p:nvCxnSpPr>
        <p:spPr>
          <a:xfrm>
            <a:off x="81" y="4059383"/>
            <a:ext cx="477900" cy="0"/>
          </a:xfrm>
          <a:prstGeom prst="straightConnector1">
            <a:avLst/>
          </a:prstGeom>
          <a:noFill/>
          <a:ln cap="flat" cmpd="sng" w="9525">
            <a:solidFill>
              <a:schemeClr val="dk1"/>
            </a:solidFill>
            <a:prstDash val="solid"/>
            <a:miter lim="800000"/>
            <a:headEnd len="sm" w="sm" type="none"/>
            <a:tailEnd len="sm" w="sm" type="none"/>
          </a:ln>
        </p:spPr>
      </p:cxnSp>
      <p:pic>
        <p:nvPicPr>
          <p:cNvPr id="294" name="Google Shape;294;p15"/>
          <p:cNvPicPr preferRelativeResize="0"/>
          <p:nvPr/>
        </p:nvPicPr>
        <p:blipFill rotWithShape="1">
          <a:blip r:embed="rId3">
            <a:alphaModFix/>
          </a:blip>
          <a:srcRect b="0" l="0" r="0" t="0"/>
          <a:stretch/>
        </p:blipFill>
        <p:spPr>
          <a:xfrm>
            <a:off x="1472809" y="439366"/>
            <a:ext cx="2020260" cy="1915906"/>
          </a:xfrm>
          <a:prstGeom prst="rect">
            <a:avLst/>
          </a:prstGeom>
          <a:noFill/>
          <a:ln>
            <a:noFill/>
          </a:ln>
        </p:spPr>
      </p:pic>
      <p:sp>
        <p:nvSpPr>
          <p:cNvPr id="295" name="Google Shape;295;p15"/>
          <p:cNvSpPr txBox="1"/>
          <p:nvPr/>
        </p:nvSpPr>
        <p:spPr>
          <a:xfrm>
            <a:off x="884565" y="5764727"/>
            <a:ext cx="10286740" cy="369332"/>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When there are two layers that support different wave velocities, some energy is returned to the surface.</a:t>
            </a:r>
            <a:endParaRPr sz="1800">
              <a:solidFill>
                <a:schemeClr val="dk1"/>
              </a:solidFill>
              <a:latin typeface="Calibri"/>
              <a:ea typeface="Calibri"/>
              <a:cs typeface="Calibri"/>
              <a:sym typeface="Calibri"/>
            </a:endParaRPr>
          </a:p>
        </p:txBody>
      </p:sp>
      <p:sp>
        <p:nvSpPr>
          <p:cNvPr id="296" name="Google Shape;296;p15"/>
          <p:cNvSpPr/>
          <p:nvPr/>
        </p:nvSpPr>
        <p:spPr>
          <a:xfrm>
            <a:off x="-40866" y="22954"/>
            <a:ext cx="746062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2: Waves and the subsurface structure</a:t>
            </a:r>
            <a:endParaRPr sz="1800">
              <a:solidFill>
                <a:schemeClr val="dk1"/>
              </a:solidFill>
              <a:latin typeface="Calibri"/>
              <a:ea typeface="Calibri"/>
              <a:cs typeface="Calibri"/>
              <a:sym typeface="Calibri"/>
            </a:endParaRPr>
          </a:p>
        </p:txBody>
      </p:sp>
      <p:pic>
        <p:nvPicPr>
          <p:cNvPr descr="simulation" id="297" name="Google Shape;297;p15"/>
          <p:cNvPicPr preferRelativeResize="0"/>
          <p:nvPr/>
        </p:nvPicPr>
        <p:blipFill rotWithShape="1">
          <a:blip r:embed="rId4">
            <a:alphaModFix/>
          </a:blip>
          <a:srcRect b="28484" l="7387" r="453" t="22829"/>
          <a:stretch/>
        </p:blipFill>
        <p:spPr>
          <a:xfrm>
            <a:off x="477981" y="2389910"/>
            <a:ext cx="11236037" cy="33389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16"/>
          <p:cNvPicPr preferRelativeResize="0"/>
          <p:nvPr/>
        </p:nvPicPr>
        <p:blipFill rotWithShape="1">
          <a:blip r:embed="rId3">
            <a:alphaModFix/>
          </a:blip>
          <a:srcRect b="0" l="0" r="0" t="0"/>
          <a:stretch/>
        </p:blipFill>
        <p:spPr>
          <a:xfrm>
            <a:off x="463711" y="2411312"/>
            <a:ext cx="11265383" cy="3317544"/>
          </a:xfrm>
          <a:prstGeom prst="rect">
            <a:avLst/>
          </a:prstGeom>
          <a:noFill/>
          <a:ln>
            <a:noFill/>
          </a:ln>
        </p:spPr>
      </p:pic>
      <p:sp>
        <p:nvSpPr>
          <p:cNvPr id="303" name="Google Shape;303;p16"/>
          <p:cNvSpPr txBox="1"/>
          <p:nvPr>
            <p:ph type="title"/>
          </p:nvPr>
        </p:nvSpPr>
        <p:spPr>
          <a:xfrm>
            <a:off x="4218318" y="365125"/>
            <a:ext cx="713548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 traveling underground</a:t>
            </a:r>
            <a:endParaRPr/>
          </a:p>
        </p:txBody>
      </p:sp>
      <p:sp>
        <p:nvSpPr>
          <p:cNvPr id="304" name="Google Shape;304;p16"/>
          <p:cNvSpPr txBox="1"/>
          <p:nvPr/>
        </p:nvSpPr>
        <p:spPr>
          <a:xfrm rot="-5400000">
            <a:off x="-554866" y="480060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305" name="Google Shape;305;p16"/>
          <p:cNvSpPr txBox="1"/>
          <p:nvPr/>
        </p:nvSpPr>
        <p:spPr>
          <a:xfrm rot="-5400000">
            <a:off x="-610458" y="297094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cxnSp>
        <p:nvCxnSpPr>
          <p:cNvPr id="306" name="Google Shape;306;p16"/>
          <p:cNvCxnSpPr/>
          <p:nvPr/>
        </p:nvCxnSpPr>
        <p:spPr>
          <a:xfrm>
            <a:off x="0" y="4059383"/>
            <a:ext cx="477981" cy="0"/>
          </a:xfrm>
          <a:prstGeom prst="straightConnector1">
            <a:avLst/>
          </a:prstGeom>
          <a:noFill/>
          <a:ln cap="flat" cmpd="sng" w="9525">
            <a:solidFill>
              <a:schemeClr val="dk1"/>
            </a:solidFill>
            <a:prstDash val="solid"/>
            <a:miter lim="800000"/>
            <a:headEnd len="sm" w="sm" type="none"/>
            <a:tailEnd len="sm" w="sm" type="none"/>
          </a:ln>
        </p:spPr>
      </p:cxnSp>
      <p:pic>
        <p:nvPicPr>
          <p:cNvPr id="307" name="Google Shape;307;p16"/>
          <p:cNvPicPr preferRelativeResize="0"/>
          <p:nvPr/>
        </p:nvPicPr>
        <p:blipFill rotWithShape="1">
          <a:blip r:embed="rId4">
            <a:alphaModFix/>
          </a:blip>
          <a:srcRect b="0" l="0" r="0" t="0"/>
          <a:stretch/>
        </p:blipFill>
        <p:spPr>
          <a:xfrm>
            <a:off x="1472809" y="439366"/>
            <a:ext cx="2020260" cy="1915906"/>
          </a:xfrm>
          <a:prstGeom prst="rect">
            <a:avLst/>
          </a:prstGeom>
          <a:noFill/>
          <a:ln>
            <a:noFill/>
          </a:ln>
        </p:spPr>
      </p:pic>
      <p:cxnSp>
        <p:nvCxnSpPr>
          <p:cNvPr id="308" name="Google Shape;308;p16"/>
          <p:cNvCxnSpPr/>
          <p:nvPr/>
        </p:nvCxnSpPr>
        <p:spPr>
          <a:xfrm>
            <a:off x="4349281" y="3859565"/>
            <a:ext cx="510846" cy="199818"/>
          </a:xfrm>
          <a:prstGeom prst="straightConnector1">
            <a:avLst/>
          </a:prstGeom>
          <a:noFill/>
          <a:ln cap="flat" cmpd="sng" w="12700">
            <a:solidFill>
              <a:srgbClr val="FF0000"/>
            </a:solidFill>
            <a:prstDash val="solid"/>
            <a:miter lim="800000"/>
            <a:headEnd len="sm" w="sm" type="none"/>
            <a:tailEnd len="sm" w="sm" type="none"/>
          </a:ln>
        </p:spPr>
      </p:cxnSp>
      <p:sp>
        <p:nvSpPr>
          <p:cNvPr id="309" name="Google Shape;309;p16"/>
          <p:cNvSpPr txBox="1"/>
          <p:nvPr/>
        </p:nvSpPr>
        <p:spPr>
          <a:xfrm>
            <a:off x="4618895" y="3348740"/>
            <a:ext cx="400162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lang="en-US" sz="1800">
                <a:solidFill>
                  <a:srgbClr val="FF0000"/>
                </a:solidFill>
                <a:latin typeface="Calibri"/>
                <a:ea typeface="Calibri"/>
                <a:cs typeface="Calibri"/>
                <a:sym typeface="Calibri"/>
              </a:rPr>
              <a:t>this is the refracted wave as it begins to emerge from the interface</a:t>
            </a:r>
            <a:endParaRPr sz="1800">
              <a:solidFill>
                <a:schemeClr val="dk1"/>
              </a:solidFill>
              <a:latin typeface="Calibri"/>
              <a:ea typeface="Calibri"/>
              <a:cs typeface="Calibri"/>
              <a:sym typeface="Calibri"/>
            </a:endParaRPr>
          </a:p>
        </p:txBody>
      </p:sp>
      <p:sp>
        <p:nvSpPr>
          <p:cNvPr id="310" name="Google Shape;310;p16"/>
          <p:cNvSpPr/>
          <p:nvPr/>
        </p:nvSpPr>
        <p:spPr>
          <a:xfrm>
            <a:off x="-40702" y="10333"/>
            <a:ext cx="746062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2: Waves and the subsurface structure</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17"/>
          <p:cNvPicPr preferRelativeResize="0"/>
          <p:nvPr/>
        </p:nvPicPr>
        <p:blipFill rotWithShape="1">
          <a:blip r:embed="rId3">
            <a:alphaModFix/>
          </a:blip>
          <a:srcRect b="0" l="0" r="0" t="0"/>
          <a:stretch/>
        </p:blipFill>
        <p:spPr>
          <a:xfrm>
            <a:off x="477980" y="2411311"/>
            <a:ext cx="11251113" cy="3325487"/>
          </a:xfrm>
          <a:prstGeom prst="rect">
            <a:avLst/>
          </a:prstGeom>
          <a:noFill/>
          <a:ln>
            <a:noFill/>
          </a:ln>
        </p:spPr>
      </p:pic>
      <p:sp>
        <p:nvSpPr>
          <p:cNvPr id="316" name="Google Shape;316;p17"/>
          <p:cNvSpPr txBox="1"/>
          <p:nvPr>
            <p:ph type="title"/>
          </p:nvPr>
        </p:nvSpPr>
        <p:spPr>
          <a:xfrm>
            <a:off x="4218318" y="365125"/>
            <a:ext cx="713548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 traveling underground</a:t>
            </a:r>
            <a:endParaRPr/>
          </a:p>
        </p:txBody>
      </p:sp>
      <p:sp>
        <p:nvSpPr>
          <p:cNvPr id="317" name="Google Shape;317;p17"/>
          <p:cNvSpPr txBox="1"/>
          <p:nvPr/>
        </p:nvSpPr>
        <p:spPr>
          <a:xfrm rot="-5400000">
            <a:off x="-554866" y="480060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318" name="Google Shape;318;p17"/>
          <p:cNvSpPr txBox="1"/>
          <p:nvPr/>
        </p:nvSpPr>
        <p:spPr>
          <a:xfrm rot="-5400000">
            <a:off x="-610458" y="297094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cxnSp>
        <p:nvCxnSpPr>
          <p:cNvPr id="319" name="Google Shape;319;p17"/>
          <p:cNvCxnSpPr/>
          <p:nvPr/>
        </p:nvCxnSpPr>
        <p:spPr>
          <a:xfrm>
            <a:off x="0" y="4059383"/>
            <a:ext cx="477981" cy="0"/>
          </a:xfrm>
          <a:prstGeom prst="straightConnector1">
            <a:avLst/>
          </a:prstGeom>
          <a:noFill/>
          <a:ln cap="flat" cmpd="sng" w="9525">
            <a:solidFill>
              <a:schemeClr val="dk1"/>
            </a:solidFill>
            <a:prstDash val="solid"/>
            <a:miter lim="800000"/>
            <a:headEnd len="sm" w="sm" type="none"/>
            <a:tailEnd len="sm" w="sm" type="none"/>
          </a:ln>
        </p:spPr>
      </p:cxnSp>
      <p:pic>
        <p:nvPicPr>
          <p:cNvPr id="320" name="Google Shape;320;p17"/>
          <p:cNvPicPr preferRelativeResize="0"/>
          <p:nvPr/>
        </p:nvPicPr>
        <p:blipFill rotWithShape="1">
          <a:blip r:embed="rId4">
            <a:alphaModFix/>
          </a:blip>
          <a:srcRect b="0" l="0" r="0" t="0"/>
          <a:stretch/>
        </p:blipFill>
        <p:spPr>
          <a:xfrm>
            <a:off x="1472809" y="439366"/>
            <a:ext cx="2020260" cy="1915906"/>
          </a:xfrm>
          <a:prstGeom prst="rect">
            <a:avLst/>
          </a:prstGeom>
          <a:noFill/>
          <a:ln>
            <a:noFill/>
          </a:ln>
        </p:spPr>
      </p:pic>
      <p:cxnSp>
        <p:nvCxnSpPr>
          <p:cNvPr id="321" name="Google Shape;321;p17"/>
          <p:cNvCxnSpPr/>
          <p:nvPr/>
        </p:nvCxnSpPr>
        <p:spPr>
          <a:xfrm>
            <a:off x="7691061" y="2411311"/>
            <a:ext cx="3662738" cy="1378011"/>
          </a:xfrm>
          <a:prstGeom prst="straightConnector1">
            <a:avLst/>
          </a:prstGeom>
          <a:noFill/>
          <a:ln cap="flat" cmpd="sng" w="12700">
            <a:solidFill>
              <a:srgbClr val="FF0000"/>
            </a:solidFill>
            <a:prstDash val="solid"/>
            <a:miter lim="800000"/>
            <a:headEnd len="sm" w="sm" type="none"/>
            <a:tailEnd len="sm" w="sm" type="none"/>
          </a:ln>
        </p:spPr>
      </p:cxnSp>
      <p:sp>
        <p:nvSpPr>
          <p:cNvPr id="322" name="Google Shape;322;p17"/>
          <p:cNvSpPr txBox="1"/>
          <p:nvPr/>
        </p:nvSpPr>
        <p:spPr>
          <a:xfrm>
            <a:off x="7790394" y="3391308"/>
            <a:ext cx="282383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lang="en-US" sz="1800">
                <a:solidFill>
                  <a:srgbClr val="FF0000"/>
                </a:solidFill>
                <a:latin typeface="Calibri"/>
                <a:ea typeface="Calibri"/>
                <a:cs typeface="Calibri"/>
                <a:sym typeface="Calibri"/>
              </a:rPr>
              <a:t>here, the refraction is just beginning to appear at the surface ahead of the direct wave</a:t>
            </a:r>
            <a:endParaRPr sz="1800">
              <a:solidFill>
                <a:schemeClr val="dk1"/>
              </a:solidFill>
              <a:latin typeface="Calibri"/>
              <a:ea typeface="Calibri"/>
              <a:cs typeface="Calibri"/>
              <a:sym typeface="Calibri"/>
            </a:endParaRPr>
          </a:p>
        </p:txBody>
      </p:sp>
      <p:sp>
        <p:nvSpPr>
          <p:cNvPr id="323" name="Google Shape;323;p17"/>
          <p:cNvSpPr/>
          <p:nvPr/>
        </p:nvSpPr>
        <p:spPr>
          <a:xfrm rot="-1695481">
            <a:off x="7356514" y="2899992"/>
            <a:ext cx="867761" cy="674275"/>
          </a:xfrm>
          <a:prstGeom prst="rightArrow">
            <a:avLst>
              <a:gd fmla="val 50000" name="adj1"/>
              <a:gd fmla="val 50000" name="adj2"/>
            </a:avLst>
          </a:prstGeom>
          <a:noFill/>
          <a:ln cap="flat" cmpd="sng" w="9525">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24" name="Google Shape;324;p17"/>
          <p:cNvSpPr/>
          <p:nvPr/>
        </p:nvSpPr>
        <p:spPr>
          <a:xfrm>
            <a:off x="-40702" y="10333"/>
            <a:ext cx="746062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2: Waves and the subsurface structure</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 and rays</a:t>
            </a:r>
            <a:endParaRPr/>
          </a:p>
        </p:txBody>
      </p:sp>
      <p:pic>
        <p:nvPicPr>
          <p:cNvPr id="330" name="Google Shape;330;p18"/>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cxnSp>
        <p:nvCxnSpPr>
          <p:cNvPr id="331" name="Google Shape;331;p18"/>
          <p:cNvCxnSpPr/>
          <p:nvPr/>
        </p:nvCxnSpPr>
        <p:spPr>
          <a:xfrm>
            <a:off x="1314450" y="1690688"/>
            <a:ext cx="0" cy="2036762"/>
          </a:xfrm>
          <a:prstGeom prst="straightConnector1">
            <a:avLst/>
          </a:prstGeom>
          <a:noFill/>
          <a:ln cap="flat" cmpd="sng" w="12700">
            <a:solidFill>
              <a:srgbClr val="FFFF00"/>
            </a:solidFill>
            <a:prstDash val="solid"/>
            <a:miter lim="800000"/>
            <a:headEnd len="sm" w="sm" type="none"/>
            <a:tailEnd len="med" w="med" type="stealth"/>
          </a:ln>
        </p:spPr>
      </p:cxnSp>
      <p:cxnSp>
        <p:nvCxnSpPr>
          <p:cNvPr id="332" name="Google Shape;332;p18"/>
          <p:cNvCxnSpPr/>
          <p:nvPr/>
        </p:nvCxnSpPr>
        <p:spPr>
          <a:xfrm rot="10800000">
            <a:off x="1397000" y="1739900"/>
            <a:ext cx="0" cy="1987550"/>
          </a:xfrm>
          <a:prstGeom prst="straightConnector1">
            <a:avLst/>
          </a:prstGeom>
          <a:noFill/>
          <a:ln cap="flat" cmpd="sng" w="12700">
            <a:solidFill>
              <a:srgbClr val="FFFF00"/>
            </a:solidFill>
            <a:prstDash val="solid"/>
            <a:miter lim="800000"/>
            <a:headEnd len="sm" w="sm" type="none"/>
            <a:tailEnd len="med" w="med" type="stealth"/>
          </a:ln>
        </p:spPr>
      </p:cxnSp>
      <p:cxnSp>
        <p:nvCxnSpPr>
          <p:cNvPr id="333" name="Google Shape;333;p18"/>
          <p:cNvCxnSpPr/>
          <p:nvPr/>
        </p:nvCxnSpPr>
        <p:spPr>
          <a:xfrm flipH="1" rot="10800000">
            <a:off x="1466850" y="1739900"/>
            <a:ext cx="3873500" cy="7938"/>
          </a:xfrm>
          <a:prstGeom prst="straightConnector1">
            <a:avLst/>
          </a:prstGeom>
          <a:noFill/>
          <a:ln cap="flat" cmpd="sng" w="28575">
            <a:solidFill>
              <a:schemeClr val="accent6"/>
            </a:solidFill>
            <a:prstDash val="solid"/>
            <a:miter lim="800000"/>
            <a:headEnd len="sm" w="sm" type="none"/>
            <a:tailEnd len="med" w="med" type="stealth"/>
          </a:ln>
        </p:spPr>
      </p:cxnSp>
      <p:cxnSp>
        <p:nvCxnSpPr>
          <p:cNvPr id="334" name="Google Shape;334;p18"/>
          <p:cNvCxnSpPr/>
          <p:nvPr/>
        </p:nvCxnSpPr>
        <p:spPr>
          <a:xfrm>
            <a:off x="1466850" y="1836738"/>
            <a:ext cx="1174750" cy="1947862"/>
          </a:xfrm>
          <a:prstGeom prst="straightConnector1">
            <a:avLst/>
          </a:prstGeom>
          <a:noFill/>
          <a:ln cap="flat" cmpd="sng" w="28575">
            <a:solidFill>
              <a:srgbClr val="FF0000"/>
            </a:solidFill>
            <a:prstDash val="solid"/>
            <a:miter lim="800000"/>
            <a:headEnd len="sm" w="sm" type="none"/>
            <a:tailEnd len="med" w="med" type="stealth"/>
          </a:ln>
        </p:spPr>
      </p:cxnSp>
      <p:cxnSp>
        <p:nvCxnSpPr>
          <p:cNvPr id="335" name="Google Shape;335;p18"/>
          <p:cNvCxnSpPr/>
          <p:nvPr/>
        </p:nvCxnSpPr>
        <p:spPr>
          <a:xfrm>
            <a:off x="2641600" y="3784600"/>
            <a:ext cx="2286000" cy="0"/>
          </a:xfrm>
          <a:prstGeom prst="straightConnector1">
            <a:avLst/>
          </a:prstGeom>
          <a:noFill/>
          <a:ln cap="flat" cmpd="sng" w="28575">
            <a:solidFill>
              <a:srgbClr val="FF0000"/>
            </a:solidFill>
            <a:prstDash val="solid"/>
            <a:miter lim="800000"/>
            <a:headEnd len="sm" w="sm" type="none"/>
            <a:tailEnd len="med" w="med" type="stealth"/>
          </a:ln>
        </p:spPr>
      </p:cxnSp>
      <p:cxnSp>
        <p:nvCxnSpPr>
          <p:cNvPr id="336" name="Google Shape;336;p18"/>
          <p:cNvCxnSpPr/>
          <p:nvPr/>
        </p:nvCxnSpPr>
        <p:spPr>
          <a:xfrm flipH="1" rot="10800000">
            <a:off x="4927600" y="3130550"/>
            <a:ext cx="412750" cy="654050"/>
          </a:xfrm>
          <a:prstGeom prst="straightConnector1">
            <a:avLst/>
          </a:prstGeom>
          <a:noFill/>
          <a:ln cap="flat" cmpd="sng" w="28575">
            <a:solidFill>
              <a:srgbClr val="FF0000"/>
            </a:solidFill>
            <a:prstDash val="solid"/>
            <a:miter lim="800000"/>
            <a:headEnd len="sm" w="sm" type="none"/>
            <a:tailEnd len="med" w="med" type="stealth"/>
          </a:ln>
        </p:spPr>
      </p:cxnSp>
      <p:cxnSp>
        <p:nvCxnSpPr>
          <p:cNvPr id="337" name="Google Shape;337;p18"/>
          <p:cNvCxnSpPr/>
          <p:nvPr/>
        </p:nvCxnSpPr>
        <p:spPr>
          <a:xfrm flipH="1" rot="10800000">
            <a:off x="5340350" y="1690688"/>
            <a:ext cx="863600" cy="1439862"/>
          </a:xfrm>
          <a:prstGeom prst="straightConnector1">
            <a:avLst/>
          </a:prstGeom>
          <a:noFill/>
          <a:ln cap="flat" cmpd="sng" w="28575">
            <a:solidFill>
              <a:srgbClr val="FF0000"/>
            </a:solidFill>
            <a:prstDash val="dash"/>
            <a:miter lim="800000"/>
            <a:headEnd len="sm" w="sm" type="none"/>
            <a:tailEnd len="med" w="med" type="stealth"/>
          </a:ln>
        </p:spPr>
      </p:cxnSp>
      <p:cxnSp>
        <p:nvCxnSpPr>
          <p:cNvPr id="338" name="Google Shape;338;p18"/>
          <p:cNvCxnSpPr/>
          <p:nvPr/>
        </p:nvCxnSpPr>
        <p:spPr>
          <a:xfrm>
            <a:off x="2237615" y="3784599"/>
            <a:ext cx="4276579" cy="1857869"/>
          </a:xfrm>
          <a:prstGeom prst="straightConnector1">
            <a:avLst/>
          </a:prstGeom>
          <a:noFill/>
          <a:ln cap="flat" cmpd="sng" w="28575">
            <a:solidFill>
              <a:srgbClr val="2E75B5"/>
            </a:solidFill>
            <a:prstDash val="solid"/>
            <a:miter lim="800000"/>
            <a:headEnd len="sm" w="sm" type="none"/>
            <a:tailEnd len="med" w="med" type="stealth"/>
          </a:ln>
        </p:spPr>
      </p:cxnSp>
      <p:cxnSp>
        <p:nvCxnSpPr>
          <p:cNvPr id="339" name="Google Shape;339;p18"/>
          <p:cNvCxnSpPr/>
          <p:nvPr/>
        </p:nvCxnSpPr>
        <p:spPr>
          <a:xfrm>
            <a:off x="1341023" y="3784600"/>
            <a:ext cx="0" cy="1857868"/>
          </a:xfrm>
          <a:prstGeom prst="straightConnector1">
            <a:avLst/>
          </a:prstGeom>
          <a:noFill/>
          <a:ln cap="flat" cmpd="sng" w="28575">
            <a:solidFill>
              <a:schemeClr val="accent2"/>
            </a:solidFill>
            <a:prstDash val="solid"/>
            <a:miter lim="800000"/>
            <a:headEnd len="sm" w="sm" type="none"/>
            <a:tailEnd len="med" w="med" type="stealth"/>
          </a:ln>
        </p:spPr>
      </p:cxnSp>
      <p:sp>
        <p:nvSpPr>
          <p:cNvPr id="340" name="Google Shape;340;p18"/>
          <p:cNvSpPr txBox="1"/>
          <p:nvPr/>
        </p:nvSpPr>
        <p:spPr>
          <a:xfrm>
            <a:off x="2641600" y="1426583"/>
            <a:ext cx="115929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6"/>
              </a:buClr>
              <a:buSzPts val="1400"/>
              <a:buFont typeface="Calibri"/>
              <a:buNone/>
            </a:pPr>
            <a:r>
              <a:rPr b="1" lang="en-US" sz="1400">
                <a:solidFill>
                  <a:schemeClr val="accent6"/>
                </a:solidFill>
                <a:latin typeface="Calibri"/>
                <a:ea typeface="Calibri"/>
                <a:cs typeface="Calibri"/>
                <a:sym typeface="Calibri"/>
              </a:rPr>
              <a:t>ground wave</a:t>
            </a:r>
            <a:endParaRPr sz="1800">
              <a:solidFill>
                <a:schemeClr val="dk1"/>
              </a:solidFill>
              <a:latin typeface="Calibri"/>
              <a:ea typeface="Calibri"/>
              <a:cs typeface="Calibri"/>
              <a:sym typeface="Calibri"/>
            </a:endParaRPr>
          </a:p>
        </p:txBody>
      </p:sp>
      <p:sp>
        <p:nvSpPr>
          <p:cNvPr id="341" name="Google Shape;341;p18"/>
          <p:cNvSpPr txBox="1"/>
          <p:nvPr/>
        </p:nvSpPr>
        <p:spPr>
          <a:xfrm>
            <a:off x="2925729" y="3721131"/>
            <a:ext cx="182614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400"/>
              <a:buFont typeface="Calibri"/>
              <a:buNone/>
            </a:pPr>
            <a:r>
              <a:rPr b="1" lang="en-US" sz="1400">
                <a:solidFill>
                  <a:srgbClr val="FF0000"/>
                </a:solidFill>
                <a:latin typeface="Calibri"/>
                <a:ea typeface="Calibri"/>
                <a:cs typeface="Calibri"/>
                <a:sym typeface="Calibri"/>
              </a:rPr>
              <a:t>critically refracted ray</a:t>
            </a:r>
            <a:endParaRPr sz="1800">
              <a:solidFill>
                <a:schemeClr val="dk1"/>
              </a:solidFill>
              <a:latin typeface="Calibri"/>
              <a:ea typeface="Calibri"/>
              <a:cs typeface="Calibri"/>
              <a:sym typeface="Calibri"/>
            </a:endParaRPr>
          </a:p>
        </p:txBody>
      </p:sp>
      <p:sp>
        <p:nvSpPr>
          <p:cNvPr id="342" name="Google Shape;342;p18"/>
          <p:cNvSpPr txBox="1"/>
          <p:nvPr/>
        </p:nvSpPr>
        <p:spPr>
          <a:xfrm rot="1454824">
            <a:off x="3580514" y="4559646"/>
            <a:ext cx="115929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5"/>
              </a:buClr>
              <a:buSzPts val="1400"/>
              <a:buFont typeface="Calibri"/>
              <a:buNone/>
            </a:pPr>
            <a:r>
              <a:rPr b="1" lang="en-US" sz="1400">
                <a:solidFill>
                  <a:schemeClr val="accent5"/>
                </a:solidFill>
                <a:latin typeface="Calibri"/>
                <a:ea typeface="Calibri"/>
                <a:cs typeface="Calibri"/>
                <a:sym typeface="Calibri"/>
              </a:rPr>
              <a:t>refracted ray</a:t>
            </a:r>
            <a:endParaRPr sz="1800">
              <a:solidFill>
                <a:schemeClr val="dk1"/>
              </a:solidFill>
              <a:latin typeface="Calibri"/>
              <a:ea typeface="Calibri"/>
              <a:cs typeface="Calibri"/>
              <a:sym typeface="Calibri"/>
            </a:endParaRPr>
          </a:p>
        </p:txBody>
      </p:sp>
      <p:sp>
        <p:nvSpPr>
          <p:cNvPr id="343" name="Google Shape;343;p18"/>
          <p:cNvSpPr txBox="1"/>
          <p:nvPr/>
        </p:nvSpPr>
        <p:spPr>
          <a:xfrm>
            <a:off x="1301520" y="4810449"/>
            <a:ext cx="13400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2"/>
              </a:buClr>
              <a:buSzPts val="1400"/>
              <a:buFont typeface="Calibri"/>
              <a:buNone/>
            </a:pPr>
            <a:r>
              <a:rPr b="1" lang="en-US" sz="1400">
                <a:solidFill>
                  <a:schemeClr val="accent2"/>
                </a:solidFill>
                <a:latin typeface="Calibri"/>
                <a:ea typeface="Calibri"/>
                <a:cs typeface="Calibri"/>
                <a:sym typeface="Calibri"/>
              </a:rPr>
              <a:t>transmitted ray</a:t>
            </a:r>
            <a:endParaRPr sz="1800">
              <a:solidFill>
                <a:schemeClr val="dk1"/>
              </a:solidFill>
              <a:latin typeface="Calibri"/>
              <a:ea typeface="Calibri"/>
              <a:cs typeface="Calibri"/>
              <a:sym typeface="Calibri"/>
            </a:endParaRPr>
          </a:p>
        </p:txBody>
      </p:sp>
      <p:sp>
        <p:nvSpPr>
          <p:cNvPr id="344" name="Google Shape;344;p18"/>
          <p:cNvSpPr txBox="1"/>
          <p:nvPr/>
        </p:nvSpPr>
        <p:spPr>
          <a:xfrm>
            <a:off x="177799" y="2976661"/>
            <a:ext cx="11336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1400"/>
              <a:buFont typeface="Calibri"/>
              <a:buNone/>
            </a:pPr>
            <a:r>
              <a:rPr b="1" lang="en-US" sz="1400">
                <a:solidFill>
                  <a:srgbClr val="FFFF00"/>
                </a:solidFill>
                <a:latin typeface="Calibri"/>
                <a:ea typeface="Calibri"/>
                <a:cs typeface="Calibri"/>
                <a:sym typeface="Calibri"/>
              </a:rPr>
              <a:t>reflected ray</a:t>
            </a:r>
            <a:endParaRPr sz="1800">
              <a:solidFill>
                <a:schemeClr val="dk1"/>
              </a:solidFill>
              <a:latin typeface="Calibri"/>
              <a:ea typeface="Calibri"/>
              <a:cs typeface="Calibri"/>
              <a:sym typeface="Calibri"/>
            </a:endParaRPr>
          </a:p>
        </p:txBody>
      </p:sp>
      <p:sp>
        <p:nvSpPr>
          <p:cNvPr id="345" name="Google Shape;345;p18"/>
          <p:cNvSpPr txBox="1"/>
          <p:nvPr/>
        </p:nvSpPr>
        <p:spPr>
          <a:xfrm>
            <a:off x="7544081" y="1440976"/>
            <a:ext cx="3879453"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Often, the most important information is only the POINT where the waves start from and the POINT where we record them – therefore, we don’t care as much about the entire wave.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We can simplify the waves into RAYS that connect the source and receiver points.</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The example on the left is a simple example of the ground structure, however these ray paths become more complicated under natural conditions.</a:t>
            </a:r>
            <a:endParaRPr sz="1800">
              <a:solidFill>
                <a:schemeClr val="dk1"/>
              </a:solidFill>
              <a:latin typeface="Calibri"/>
              <a:ea typeface="Calibri"/>
              <a:cs typeface="Calibri"/>
              <a:sym typeface="Calibri"/>
            </a:endParaRPr>
          </a:p>
        </p:txBody>
      </p:sp>
      <p:cxnSp>
        <p:nvCxnSpPr>
          <p:cNvPr id="346" name="Google Shape;346;p18"/>
          <p:cNvCxnSpPr/>
          <p:nvPr/>
        </p:nvCxnSpPr>
        <p:spPr>
          <a:xfrm>
            <a:off x="1413042" y="1881735"/>
            <a:ext cx="808532" cy="1902864"/>
          </a:xfrm>
          <a:prstGeom prst="straightConnector1">
            <a:avLst/>
          </a:prstGeom>
          <a:noFill/>
          <a:ln cap="flat" cmpd="sng" w="28575">
            <a:solidFill>
              <a:srgbClr val="2E75B5"/>
            </a:solidFill>
            <a:prstDash val="solid"/>
            <a:miter lim="800000"/>
            <a:headEnd len="sm" w="sm" type="none"/>
            <a:tailEnd len="med" w="med" type="stealth"/>
          </a:ln>
        </p:spPr>
      </p:cxnSp>
      <p:sp>
        <p:nvSpPr>
          <p:cNvPr id="347" name="Google Shape;347;p18"/>
          <p:cNvSpPr/>
          <p:nvPr/>
        </p:nvSpPr>
        <p:spPr>
          <a:xfrm>
            <a:off x="-40702" y="10333"/>
            <a:ext cx="746062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2: Waves and the subsurface structure</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9"/>
          <p:cNvSpPr/>
          <p:nvPr/>
        </p:nvSpPr>
        <p:spPr>
          <a:xfrm>
            <a:off x="169889" y="122793"/>
            <a:ext cx="6096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venir"/>
              <a:buNone/>
            </a:pPr>
            <a:r>
              <a:rPr b="1" lang="en-US" sz="2800">
                <a:solidFill>
                  <a:schemeClr val="dk1"/>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
        <p:nvSpPr>
          <p:cNvPr id="353" name="Google Shape;353;p19"/>
          <p:cNvSpPr txBox="1"/>
          <p:nvPr>
            <p:ph idx="1" type="body"/>
          </p:nvPr>
        </p:nvSpPr>
        <p:spPr>
          <a:xfrm>
            <a:off x="397565" y="1089889"/>
            <a:ext cx="11454657" cy="542821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600"/>
              <a:buChar char="•"/>
            </a:pPr>
            <a:r>
              <a:rPr lang="en-US" sz="2600">
                <a:latin typeface="Avenir"/>
                <a:ea typeface="Avenir"/>
                <a:cs typeface="Avenir"/>
                <a:sym typeface="Avenir"/>
              </a:rPr>
              <a:t>What is refraction?</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Refraction equations for seismology</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Material properties</a:t>
            </a:r>
            <a:endParaRPr/>
          </a:p>
          <a:p>
            <a:pPr indent="-63500" lvl="1" marL="685800" rtl="0" algn="l">
              <a:lnSpc>
                <a:spcPct val="100000"/>
              </a:lnSpc>
              <a:spcBef>
                <a:spcPts val="500"/>
              </a:spcBef>
              <a:spcAft>
                <a:spcPts val="0"/>
              </a:spcAft>
              <a:buClr>
                <a:schemeClr val="dk1"/>
              </a:buClr>
              <a:buSzPts val="2600"/>
              <a:buNone/>
            </a:pPr>
            <a:r>
              <a:t/>
            </a:r>
            <a:endParaRPr sz="2600">
              <a:latin typeface="Avenir"/>
              <a:ea typeface="Avenir"/>
              <a:cs typeface="Avenir"/>
              <a:sym typeface="Avenir"/>
            </a:endParaRPr>
          </a:p>
          <a:p>
            <a:pPr indent="-63500" lvl="0" marL="228600" rtl="0" algn="l">
              <a:lnSpc>
                <a:spcPct val="100000"/>
              </a:lnSpc>
              <a:spcBef>
                <a:spcPts val="1000"/>
              </a:spcBef>
              <a:spcAft>
                <a:spcPts val="0"/>
              </a:spcAft>
              <a:buClr>
                <a:schemeClr val="dk1"/>
              </a:buClr>
              <a:buSzPts val="2600"/>
              <a:buNone/>
            </a:pPr>
            <a:r>
              <a:t/>
            </a:r>
            <a:endParaRPr sz="2600">
              <a:latin typeface="Avenir"/>
              <a:ea typeface="Avenir"/>
              <a:cs typeface="Avenir"/>
              <a:sym typeface="Avenir"/>
            </a:endParaRPr>
          </a:p>
        </p:txBody>
      </p:sp>
      <p:pic>
        <p:nvPicPr>
          <p:cNvPr id="354" name="Google Shape;354;p19"/>
          <p:cNvPicPr preferRelativeResize="0"/>
          <p:nvPr/>
        </p:nvPicPr>
        <p:blipFill rotWithShape="1">
          <a:blip r:embed="rId3">
            <a:alphaModFix/>
          </a:blip>
          <a:srcRect b="0" l="0" r="0" t="0"/>
          <a:stretch/>
        </p:blipFill>
        <p:spPr>
          <a:xfrm>
            <a:off x="6168396" y="566669"/>
            <a:ext cx="4784187" cy="5257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
          <p:cNvSpPr txBox="1"/>
          <p:nvPr>
            <p:ph idx="1" type="body"/>
          </p:nvPr>
        </p:nvSpPr>
        <p:spPr>
          <a:xfrm>
            <a:off x="439324" y="446142"/>
            <a:ext cx="7396138" cy="5569766"/>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rPr b="1" lang="en-US" sz="2600"/>
              <a:t>Purpose: </a:t>
            </a:r>
            <a:r>
              <a:rPr lang="en-US" sz="2600"/>
              <a:t>Introduce key concepts to prepare you for hands-on work </a:t>
            </a:r>
            <a:endParaRPr/>
          </a:p>
          <a:p>
            <a:pPr indent="0" lvl="0" marL="0" rtl="0" algn="l">
              <a:lnSpc>
                <a:spcPct val="90000"/>
              </a:lnSpc>
              <a:spcBef>
                <a:spcPts val="1000"/>
              </a:spcBef>
              <a:spcAft>
                <a:spcPts val="0"/>
              </a:spcAft>
              <a:buClr>
                <a:schemeClr val="dk1"/>
              </a:buClr>
              <a:buSzPct val="100000"/>
              <a:buNone/>
            </a:pPr>
            <a:r>
              <a:t/>
            </a:r>
            <a:endParaRPr sz="2600"/>
          </a:p>
          <a:p>
            <a:pPr indent="0" lvl="0" marL="0" rtl="0" algn="l">
              <a:lnSpc>
                <a:spcPct val="90000"/>
              </a:lnSpc>
              <a:spcBef>
                <a:spcPts val="1000"/>
              </a:spcBef>
              <a:spcAft>
                <a:spcPts val="0"/>
              </a:spcAft>
              <a:buClr>
                <a:schemeClr val="dk1"/>
              </a:buClr>
              <a:buSzPct val="100000"/>
              <a:buNone/>
            </a:pPr>
            <a:r>
              <a:rPr lang="en-US" sz="2600" u="sng"/>
              <a:t>You should be familiar with: </a:t>
            </a:r>
            <a:endParaRPr/>
          </a:p>
          <a:p>
            <a:pPr indent="-216216" lvl="0" marL="228600" rtl="0" algn="l">
              <a:lnSpc>
                <a:spcPct val="90000"/>
              </a:lnSpc>
              <a:spcBef>
                <a:spcPts val="1000"/>
              </a:spcBef>
              <a:spcAft>
                <a:spcPts val="0"/>
              </a:spcAft>
              <a:buClr>
                <a:schemeClr val="dk1"/>
              </a:buClr>
              <a:buSzPct val="100000"/>
              <a:buChar char="•"/>
            </a:pPr>
            <a:r>
              <a:rPr lang="en-US" sz="2600"/>
              <a:t>vocabulary &amp; physical principles;</a:t>
            </a:r>
            <a:endParaRPr/>
          </a:p>
          <a:p>
            <a:pPr indent="-216216" lvl="0" marL="228600" rtl="0" algn="l">
              <a:lnSpc>
                <a:spcPct val="90000"/>
              </a:lnSpc>
              <a:spcBef>
                <a:spcPts val="1000"/>
              </a:spcBef>
              <a:spcAft>
                <a:spcPts val="0"/>
              </a:spcAft>
              <a:buClr>
                <a:schemeClr val="dk1"/>
              </a:buClr>
              <a:buSzPct val="100000"/>
              <a:buChar char="•"/>
            </a:pPr>
            <a:r>
              <a:rPr lang="en-US" sz="2600"/>
              <a:t>Equation – distance, time ~</a:t>
            </a:r>
            <a:r>
              <a:rPr lang="en-US" sz="2600">
                <a:latin typeface="Noto Sans Symbols"/>
                <a:ea typeface="Noto Sans Symbols"/>
                <a:cs typeface="Noto Sans Symbols"/>
                <a:sym typeface="Noto Sans Symbols"/>
              </a:rPr>
              <a:t> </a:t>
            </a:r>
            <a:r>
              <a:rPr lang="en-US" sz="2600"/>
              <a:t>subsurface properties;</a:t>
            </a:r>
            <a:endParaRPr/>
          </a:p>
          <a:p>
            <a:pPr indent="-216216" lvl="0" marL="228600" rtl="0" algn="l">
              <a:lnSpc>
                <a:spcPct val="90000"/>
              </a:lnSpc>
              <a:spcBef>
                <a:spcPts val="1000"/>
              </a:spcBef>
              <a:spcAft>
                <a:spcPts val="0"/>
              </a:spcAft>
              <a:buClr>
                <a:schemeClr val="dk1"/>
              </a:buClr>
              <a:buSzPct val="100000"/>
              <a:buChar char="•"/>
            </a:pPr>
            <a:r>
              <a:rPr lang="en-US" sz="2600"/>
              <a:t>seismic velocities ~ Earth materials</a:t>
            </a:r>
            <a:endParaRPr/>
          </a:p>
          <a:p>
            <a:pPr indent="-216216" lvl="0" marL="228600" rtl="0" algn="l">
              <a:lnSpc>
                <a:spcPct val="90000"/>
              </a:lnSpc>
              <a:spcBef>
                <a:spcPts val="1000"/>
              </a:spcBef>
              <a:spcAft>
                <a:spcPts val="0"/>
              </a:spcAft>
              <a:buClr>
                <a:schemeClr val="dk1"/>
              </a:buClr>
              <a:buSzPct val="100000"/>
              <a:buChar char="•"/>
            </a:pPr>
            <a:r>
              <a:rPr lang="en-US" sz="2600"/>
              <a:t>Instrument parts</a:t>
            </a:r>
            <a:endParaRPr sz="2600"/>
          </a:p>
          <a:p>
            <a:pPr indent="-216216" lvl="0" marL="228600" rtl="0" algn="l">
              <a:lnSpc>
                <a:spcPct val="90000"/>
              </a:lnSpc>
              <a:spcBef>
                <a:spcPts val="1000"/>
              </a:spcBef>
              <a:spcAft>
                <a:spcPts val="0"/>
              </a:spcAft>
              <a:buClr>
                <a:schemeClr val="dk1"/>
              </a:buClr>
              <a:buSzPct val="100000"/>
              <a:buChar char="•"/>
            </a:pPr>
            <a:r>
              <a:rPr lang="en-US" sz="2600"/>
              <a:t>The workflow you will use for data analysis</a:t>
            </a:r>
            <a:endParaRPr sz="2600"/>
          </a:p>
          <a:p>
            <a:pPr indent="0" lvl="0" marL="0" rtl="0" algn="l">
              <a:lnSpc>
                <a:spcPct val="90000"/>
              </a:lnSpc>
              <a:spcBef>
                <a:spcPts val="1000"/>
              </a:spcBef>
              <a:spcAft>
                <a:spcPts val="0"/>
              </a:spcAft>
              <a:buClr>
                <a:schemeClr val="dk1"/>
              </a:buClr>
              <a:buSzPct val="100000"/>
              <a:buNone/>
            </a:pPr>
            <a:br>
              <a:rPr i="1" lang="en-US"/>
            </a:br>
            <a:endParaRPr i="1"/>
          </a:p>
          <a:p>
            <a:pPr indent="0" lvl="0" marL="0" rtl="0" algn="l">
              <a:lnSpc>
                <a:spcPct val="90000"/>
              </a:lnSpc>
              <a:spcBef>
                <a:spcPts val="1000"/>
              </a:spcBef>
              <a:spcAft>
                <a:spcPts val="0"/>
              </a:spcAft>
              <a:buClr>
                <a:schemeClr val="dk1"/>
              </a:buClr>
              <a:buSzPct val="100000"/>
              <a:buNone/>
            </a:pPr>
            <a:r>
              <a:t/>
            </a:r>
            <a:endParaRPr i="1"/>
          </a:p>
          <a:p>
            <a:pPr indent="-215265" lvl="0" marL="228600" rtl="0" algn="l">
              <a:lnSpc>
                <a:spcPct val="90000"/>
              </a:lnSpc>
              <a:spcBef>
                <a:spcPts val="1000"/>
              </a:spcBef>
              <a:spcAft>
                <a:spcPts val="0"/>
              </a:spcAft>
              <a:buClr>
                <a:schemeClr val="dk1"/>
              </a:buClr>
              <a:buSzPct val="100000"/>
              <a:buChar char="•"/>
            </a:pPr>
            <a:r>
              <a:rPr lang="en-US"/>
              <a:t>Part 1: Introduction</a:t>
            </a:r>
            <a:endParaRPr/>
          </a:p>
          <a:p>
            <a:pPr indent="-215265" lvl="0" marL="228600" rtl="0" algn="l">
              <a:lnSpc>
                <a:spcPct val="90000"/>
              </a:lnSpc>
              <a:spcBef>
                <a:spcPts val="1000"/>
              </a:spcBef>
              <a:spcAft>
                <a:spcPts val="0"/>
              </a:spcAft>
              <a:buClr>
                <a:schemeClr val="dk1"/>
              </a:buClr>
              <a:buSzPct val="100000"/>
              <a:buChar char="•"/>
            </a:pPr>
            <a:r>
              <a:rPr lang="en-US"/>
              <a:t>Part 2: Waves and the Earth’s subsurface</a:t>
            </a:r>
            <a:endParaRPr/>
          </a:p>
          <a:p>
            <a:pPr indent="-215265" lvl="0" marL="228600" rtl="0" algn="l">
              <a:lnSpc>
                <a:spcPct val="90000"/>
              </a:lnSpc>
              <a:spcBef>
                <a:spcPts val="1000"/>
              </a:spcBef>
              <a:spcAft>
                <a:spcPts val="0"/>
              </a:spcAft>
              <a:buClr>
                <a:schemeClr val="dk1"/>
              </a:buClr>
              <a:buSzPct val="100000"/>
              <a:buChar char="•"/>
            </a:pPr>
            <a:r>
              <a:rPr lang="en-US"/>
              <a:t>Part 3: Physics of refraction</a:t>
            </a:r>
            <a:endParaRPr/>
          </a:p>
          <a:p>
            <a:pPr indent="-215265" lvl="0" marL="228600" rtl="0" algn="l">
              <a:lnSpc>
                <a:spcPct val="90000"/>
              </a:lnSpc>
              <a:spcBef>
                <a:spcPts val="1000"/>
              </a:spcBef>
              <a:spcAft>
                <a:spcPts val="0"/>
              </a:spcAft>
              <a:buClr>
                <a:schemeClr val="dk1"/>
              </a:buClr>
              <a:buSzPct val="100000"/>
              <a:buChar char="•"/>
            </a:pPr>
            <a:r>
              <a:rPr lang="en-US"/>
              <a:t>Part 4: Measurement and analysis of data</a:t>
            </a:r>
            <a:endParaRPr/>
          </a:p>
        </p:txBody>
      </p:sp>
      <p:sp>
        <p:nvSpPr>
          <p:cNvPr id="121" name="Google Shape;121;p2"/>
          <p:cNvSpPr txBox="1"/>
          <p:nvPr>
            <p:ph type="title"/>
          </p:nvPr>
        </p:nvSpPr>
        <p:spPr>
          <a:xfrm>
            <a:off x="194839" y="3802366"/>
            <a:ext cx="10515600" cy="520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Outline</a:t>
            </a:r>
            <a:endParaRPr/>
          </a:p>
        </p:txBody>
      </p:sp>
      <p:pic>
        <p:nvPicPr>
          <p:cNvPr id="122" name="Google Shape;122;p2"/>
          <p:cNvPicPr preferRelativeResize="0"/>
          <p:nvPr/>
        </p:nvPicPr>
        <p:blipFill rotWithShape="1">
          <a:blip r:embed="rId3">
            <a:alphaModFix/>
          </a:blip>
          <a:srcRect b="12827" l="17417" r="20827" t="23679"/>
          <a:stretch/>
        </p:blipFill>
        <p:spPr>
          <a:xfrm rot="194259">
            <a:off x="8130283" y="543021"/>
            <a:ext cx="3426876" cy="45569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0"/>
          <p:cNvSpPr txBox="1"/>
          <p:nvPr>
            <p:ph type="title"/>
          </p:nvPr>
        </p:nvSpPr>
        <p:spPr>
          <a:xfrm>
            <a:off x="177799" y="365125"/>
            <a:ext cx="1117600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Speed of sound in the Earth</a:t>
            </a:r>
            <a:endParaRPr/>
          </a:p>
        </p:txBody>
      </p:sp>
      <p:pic>
        <p:nvPicPr>
          <p:cNvPr id="361" name="Google Shape;361;p20"/>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362" name="Google Shape;362;p20"/>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63" name="Google Shape;363;p20"/>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64" name="Google Shape;364;p20"/>
          <p:cNvSpPr txBox="1"/>
          <p:nvPr/>
        </p:nvSpPr>
        <p:spPr>
          <a:xfrm rot="-5400000">
            <a:off x="6147811" y="452755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365" name="Google Shape;365;p20"/>
          <p:cNvSpPr txBox="1"/>
          <p:nvPr/>
        </p:nvSpPr>
        <p:spPr>
          <a:xfrm rot="-5400000">
            <a:off x="6092219" y="269789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sp>
        <p:nvSpPr>
          <p:cNvPr id="366" name="Google Shape;366;p20"/>
          <p:cNvSpPr txBox="1"/>
          <p:nvPr/>
        </p:nvSpPr>
        <p:spPr>
          <a:xfrm>
            <a:off x="7309659" y="1690688"/>
            <a:ext cx="4113876" cy="415498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Different materials allow sound waves to travel at various speeds, </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material type, </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what materials are present, </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shape of individual material.</a:t>
            </a:r>
            <a:endParaRPr b="0" i="0" sz="1800" u="none" cap="none" strike="noStrike">
              <a:solidFill>
                <a:schemeClr val="dk1"/>
              </a:solidFill>
              <a:latin typeface="Calibri"/>
              <a:ea typeface="Calibri"/>
              <a:cs typeface="Calibri"/>
              <a:sym typeface="Calibri"/>
            </a:endParaRPr>
          </a:p>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Faster velocities at depth:</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 lower layer is rock</a:t>
            </a:r>
            <a:endParaRPr b="0" i="0" sz="1800" u="none" cap="none" strike="noStrike">
              <a:solidFill>
                <a:schemeClr val="dk1"/>
              </a:solidFill>
              <a:latin typeface="Calibri"/>
              <a:ea typeface="Calibri"/>
              <a:cs typeface="Calibri"/>
              <a:sym typeface="Calibri"/>
            </a:endParaRPr>
          </a:p>
        </p:txBody>
      </p:sp>
      <p:pic>
        <p:nvPicPr>
          <p:cNvPr id="367" name="Google Shape;367;p20"/>
          <p:cNvPicPr preferRelativeResize="0"/>
          <p:nvPr/>
        </p:nvPicPr>
        <p:blipFill rotWithShape="1">
          <a:blip r:embed="rId4">
            <a:alphaModFix/>
          </a:blip>
          <a:srcRect b="0" l="0" r="0" t="0"/>
          <a:stretch/>
        </p:blipFill>
        <p:spPr>
          <a:xfrm>
            <a:off x="668919" y="4144678"/>
            <a:ext cx="2123579" cy="1415719"/>
          </a:xfrm>
          <a:prstGeom prst="rect">
            <a:avLst/>
          </a:prstGeom>
          <a:noFill/>
          <a:ln>
            <a:noFill/>
          </a:ln>
        </p:spPr>
      </p:pic>
      <p:pic>
        <p:nvPicPr>
          <p:cNvPr id="368" name="Google Shape;368;p20"/>
          <p:cNvPicPr preferRelativeResize="0"/>
          <p:nvPr/>
        </p:nvPicPr>
        <p:blipFill rotWithShape="1">
          <a:blip r:embed="rId5">
            <a:alphaModFix/>
          </a:blip>
          <a:srcRect b="0" l="0" r="70451" t="73213"/>
          <a:stretch/>
        </p:blipFill>
        <p:spPr>
          <a:xfrm>
            <a:off x="668919" y="2055074"/>
            <a:ext cx="2123579" cy="1444574"/>
          </a:xfrm>
          <a:prstGeom prst="rect">
            <a:avLst/>
          </a:prstGeom>
          <a:noFill/>
          <a:ln>
            <a:noFill/>
          </a:ln>
        </p:spPr>
      </p:pic>
      <p:sp>
        <p:nvSpPr>
          <p:cNvPr id="369" name="Google Shape;369;p20"/>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1"/>
          <p:cNvSpPr txBox="1"/>
          <p:nvPr>
            <p:ph type="title"/>
          </p:nvPr>
        </p:nvSpPr>
        <p:spPr>
          <a:xfrm>
            <a:off x="177799" y="365125"/>
            <a:ext cx="1117600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Speed of sound in the Earth</a:t>
            </a:r>
            <a:endParaRPr/>
          </a:p>
        </p:txBody>
      </p:sp>
      <p:pic>
        <p:nvPicPr>
          <p:cNvPr id="375" name="Google Shape;375;p21"/>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376" name="Google Shape;376;p21"/>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77" name="Google Shape;377;p21"/>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78" name="Google Shape;378;p21"/>
          <p:cNvSpPr txBox="1"/>
          <p:nvPr/>
        </p:nvSpPr>
        <p:spPr>
          <a:xfrm rot="-5400000">
            <a:off x="6147811" y="452755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379" name="Google Shape;379;p21"/>
          <p:cNvSpPr txBox="1"/>
          <p:nvPr/>
        </p:nvSpPr>
        <p:spPr>
          <a:xfrm rot="-5400000">
            <a:off x="6092219" y="269789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sp>
        <p:nvSpPr>
          <p:cNvPr id="380" name="Google Shape;380;p21"/>
          <p:cNvSpPr txBox="1"/>
          <p:nvPr/>
        </p:nvSpPr>
        <p:spPr>
          <a:xfrm>
            <a:off x="7544081" y="1690688"/>
            <a:ext cx="3879453"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Velocity (v) of a material =how long it takes (t) sound to travel over a distance (d) – between the source and receiver: v = d/t.</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The same can be done for other rays</a:t>
            </a:r>
            <a:endParaRPr sz="1800">
              <a:solidFill>
                <a:schemeClr val="dk1"/>
              </a:solidFill>
              <a:latin typeface="Calibri"/>
              <a:ea typeface="Calibri"/>
              <a:cs typeface="Calibri"/>
              <a:sym typeface="Calibri"/>
            </a:endParaRPr>
          </a:p>
        </p:txBody>
      </p:sp>
      <p:sp>
        <p:nvSpPr>
          <p:cNvPr id="381" name="Google Shape;381;p21"/>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382" name="Google Shape;382;p21"/>
          <p:cNvSpPr/>
          <p:nvPr/>
        </p:nvSpPr>
        <p:spPr>
          <a:xfrm rot="10800000">
            <a:off x="5214550" y="1490442"/>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383" name="Google Shape;383;p21"/>
          <p:cNvCxnSpPr/>
          <p:nvPr/>
        </p:nvCxnSpPr>
        <p:spPr>
          <a:xfrm>
            <a:off x="1392231" y="1690688"/>
            <a:ext cx="3940972" cy="0"/>
          </a:xfrm>
          <a:prstGeom prst="straightConnector1">
            <a:avLst/>
          </a:prstGeom>
          <a:noFill/>
          <a:ln cap="flat" cmpd="sng" w="57150">
            <a:solidFill>
              <a:schemeClr val="accent6"/>
            </a:solidFill>
            <a:prstDash val="solid"/>
            <a:miter lim="800000"/>
            <a:headEnd len="sm" w="sm" type="none"/>
            <a:tailEnd len="med" w="med" type="triangle"/>
          </a:ln>
        </p:spPr>
      </p:cxnSp>
      <p:sp>
        <p:nvSpPr>
          <p:cNvPr id="384" name="Google Shape;384;p21"/>
          <p:cNvSpPr/>
          <p:nvPr/>
        </p:nvSpPr>
        <p:spPr>
          <a:xfrm>
            <a:off x="1194487" y="1388911"/>
            <a:ext cx="354227" cy="354227"/>
          </a:xfrm>
          <a:prstGeom prst="star5">
            <a:avLst>
              <a:gd fmla="val 19098" name="adj"/>
              <a:gd fmla="val 105146" name="hf"/>
              <a:gd fmla="val 110557" name="vf"/>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85" name="Google Shape;385;p21"/>
          <p:cNvSpPr txBox="1"/>
          <p:nvPr/>
        </p:nvSpPr>
        <p:spPr>
          <a:xfrm>
            <a:off x="5530947" y="1321357"/>
            <a:ext cx="1156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RECEIVER!</a:t>
            </a:r>
            <a:endParaRPr sz="1800">
              <a:solidFill>
                <a:schemeClr val="dk1"/>
              </a:solidFill>
              <a:latin typeface="Calibri"/>
              <a:ea typeface="Calibri"/>
              <a:cs typeface="Calibri"/>
              <a:sym typeface="Calibri"/>
            </a:endParaRPr>
          </a:p>
        </p:txBody>
      </p:sp>
      <p:pic>
        <p:nvPicPr>
          <p:cNvPr id="386" name="Google Shape;386;p21"/>
          <p:cNvPicPr preferRelativeResize="0"/>
          <p:nvPr/>
        </p:nvPicPr>
        <p:blipFill rotWithShape="1">
          <a:blip r:embed="rId4">
            <a:alphaModFix/>
          </a:blip>
          <a:srcRect b="0" l="0" r="0" t="0"/>
          <a:stretch/>
        </p:blipFill>
        <p:spPr>
          <a:xfrm>
            <a:off x="668919" y="4144678"/>
            <a:ext cx="2123579" cy="1415719"/>
          </a:xfrm>
          <a:prstGeom prst="rect">
            <a:avLst/>
          </a:prstGeom>
          <a:noFill/>
          <a:ln>
            <a:noFill/>
          </a:ln>
        </p:spPr>
      </p:pic>
      <p:pic>
        <p:nvPicPr>
          <p:cNvPr id="387" name="Google Shape;387;p21"/>
          <p:cNvPicPr preferRelativeResize="0"/>
          <p:nvPr/>
        </p:nvPicPr>
        <p:blipFill rotWithShape="1">
          <a:blip r:embed="rId5">
            <a:alphaModFix/>
          </a:blip>
          <a:srcRect b="0" l="0" r="70451" t="73213"/>
          <a:stretch/>
        </p:blipFill>
        <p:spPr>
          <a:xfrm>
            <a:off x="668919" y="2055074"/>
            <a:ext cx="2123579" cy="1444574"/>
          </a:xfrm>
          <a:prstGeom prst="rect">
            <a:avLst/>
          </a:prstGeom>
          <a:noFill/>
          <a:ln>
            <a:noFill/>
          </a:ln>
        </p:spPr>
      </p:pic>
      <p:sp>
        <p:nvSpPr>
          <p:cNvPr id="388" name="Google Shape;388;p21"/>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3" name="Shape 393"/>
        <p:cNvGrpSpPr/>
        <p:nvPr/>
      </p:nvGrpSpPr>
      <p:grpSpPr>
        <a:xfrm>
          <a:off x="0" y="0"/>
          <a:ext cx="0" cy="0"/>
          <a:chOff x="0" y="0"/>
          <a:chExt cx="0" cy="0"/>
        </a:xfrm>
      </p:grpSpPr>
      <p:sp>
        <p:nvSpPr>
          <p:cNvPr id="394" name="Google Shape;394;p22"/>
          <p:cNvSpPr txBox="1"/>
          <p:nvPr>
            <p:ph type="title"/>
          </p:nvPr>
        </p:nvSpPr>
        <p:spPr>
          <a:xfrm>
            <a:off x="177799" y="365125"/>
            <a:ext cx="11176001" cy="11158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Speed of sound in the Earth</a:t>
            </a:r>
            <a:endParaRPr/>
          </a:p>
        </p:txBody>
      </p:sp>
      <p:sp>
        <p:nvSpPr>
          <p:cNvPr id="395" name="Google Shape;395;p22"/>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
        <p:nvSpPr>
          <p:cNvPr id="396" name="Google Shape;396;p22"/>
          <p:cNvSpPr txBox="1"/>
          <p:nvPr/>
        </p:nvSpPr>
        <p:spPr>
          <a:xfrm>
            <a:off x="9060361" y="1911927"/>
            <a:ext cx="2970415"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Slow layer above fast = refracted rays bent towards surface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(Critically refracted – travel along interface.)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Fast layer above slow = refracted rays bent away from surface so we never see it.</a:t>
            </a:r>
            <a:endParaRPr sz="1800">
              <a:solidFill>
                <a:schemeClr val="dk1"/>
              </a:solidFill>
              <a:latin typeface="Calibri"/>
              <a:ea typeface="Calibri"/>
              <a:cs typeface="Calibri"/>
              <a:sym typeface="Calibri"/>
            </a:endParaRPr>
          </a:p>
        </p:txBody>
      </p:sp>
      <p:pic>
        <p:nvPicPr>
          <p:cNvPr descr="A_010_refract1_reflection" id="397" name="Google Shape;397;p22"/>
          <p:cNvPicPr preferRelativeResize="0"/>
          <p:nvPr/>
        </p:nvPicPr>
        <p:blipFill rotWithShape="1">
          <a:blip r:embed="rId3">
            <a:alphaModFix/>
          </a:blip>
          <a:srcRect b="0" l="0" r="0" t="0"/>
          <a:stretch/>
        </p:blipFill>
        <p:spPr>
          <a:xfrm>
            <a:off x="1729409" y="1217413"/>
            <a:ext cx="7047201" cy="5285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Snell’s Law: Refraction</a:t>
            </a:r>
            <a:endParaRPr/>
          </a:p>
        </p:txBody>
      </p:sp>
      <p:grpSp>
        <p:nvGrpSpPr>
          <p:cNvPr id="404" name="Google Shape;404;p23"/>
          <p:cNvGrpSpPr/>
          <p:nvPr/>
        </p:nvGrpSpPr>
        <p:grpSpPr>
          <a:xfrm>
            <a:off x="8503099" y="3414902"/>
            <a:ext cx="2213183" cy="1696363"/>
            <a:chOff x="912" y="1488"/>
            <a:chExt cx="1580" cy="1248"/>
          </a:xfrm>
        </p:grpSpPr>
        <p:cxnSp>
          <p:nvCxnSpPr>
            <p:cNvPr id="405" name="Google Shape;405;p23"/>
            <p:cNvCxnSpPr/>
            <p:nvPr/>
          </p:nvCxnSpPr>
          <p:spPr>
            <a:xfrm>
              <a:off x="912" y="2160"/>
              <a:ext cx="1536" cy="0"/>
            </a:xfrm>
            <a:prstGeom prst="straightConnector1">
              <a:avLst/>
            </a:prstGeom>
            <a:noFill/>
            <a:ln cap="flat" cmpd="sng" w="19050">
              <a:solidFill>
                <a:schemeClr val="dk1"/>
              </a:solidFill>
              <a:prstDash val="solid"/>
              <a:round/>
              <a:headEnd len="sm" w="sm" type="none"/>
              <a:tailEnd len="sm" w="sm" type="none"/>
            </a:ln>
          </p:spPr>
        </p:cxnSp>
        <p:cxnSp>
          <p:nvCxnSpPr>
            <p:cNvPr id="406" name="Google Shape;406;p23"/>
            <p:cNvCxnSpPr/>
            <p:nvPr/>
          </p:nvCxnSpPr>
          <p:spPr>
            <a:xfrm>
              <a:off x="1200" y="1488"/>
              <a:ext cx="336" cy="672"/>
            </a:xfrm>
            <a:prstGeom prst="straightConnector1">
              <a:avLst/>
            </a:prstGeom>
            <a:noFill/>
            <a:ln cap="flat" cmpd="sng" w="9525">
              <a:solidFill>
                <a:schemeClr val="dk1"/>
              </a:solidFill>
              <a:prstDash val="solid"/>
              <a:round/>
              <a:headEnd len="sm" w="sm" type="none"/>
              <a:tailEnd len="med" w="med" type="triangle"/>
            </a:ln>
          </p:spPr>
        </p:cxnSp>
        <p:cxnSp>
          <p:nvCxnSpPr>
            <p:cNvPr id="407" name="Google Shape;407;p23"/>
            <p:cNvCxnSpPr/>
            <p:nvPr/>
          </p:nvCxnSpPr>
          <p:spPr>
            <a:xfrm>
              <a:off x="1536" y="2160"/>
              <a:ext cx="576" cy="528"/>
            </a:xfrm>
            <a:prstGeom prst="straightConnector1">
              <a:avLst/>
            </a:prstGeom>
            <a:noFill/>
            <a:ln cap="flat" cmpd="sng" w="9525">
              <a:solidFill>
                <a:schemeClr val="dk1"/>
              </a:solidFill>
              <a:prstDash val="solid"/>
              <a:round/>
              <a:headEnd len="sm" w="sm" type="none"/>
              <a:tailEnd len="med" w="med" type="triangle"/>
            </a:ln>
          </p:spPr>
        </p:cxnSp>
        <p:cxnSp>
          <p:nvCxnSpPr>
            <p:cNvPr id="408" name="Google Shape;408;p23"/>
            <p:cNvCxnSpPr/>
            <p:nvPr/>
          </p:nvCxnSpPr>
          <p:spPr>
            <a:xfrm>
              <a:off x="1536" y="1488"/>
              <a:ext cx="0" cy="1248"/>
            </a:xfrm>
            <a:prstGeom prst="straightConnector1">
              <a:avLst/>
            </a:prstGeom>
            <a:noFill/>
            <a:ln cap="flat" cmpd="sng" w="9525">
              <a:solidFill>
                <a:schemeClr val="dk1"/>
              </a:solidFill>
              <a:prstDash val="dot"/>
              <a:round/>
              <a:headEnd len="sm" w="sm" type="none"/>
              <a:tailEnd len="sm" w="sm" type="none"/>
            </a:ln>
          </p:spPr>
        </p:cxnSp>
        <p:sp>
          <p:nvSpPr>
            <p:cNvPr id="409" name="Google Shape;409;p23"/>
            <p:cNvSpPr txBox="1"/>
            <p:nvPr/>
          </p:nvSpPr>
          <p:spPr>
            <a:xfrm>
              <a:off x="1536" y="2304"/>
              <a:ext cx="233"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θ</a:t>
              </a:r>
              <a:r>
                <a:rPr baseline="-25000" lang="en-US" sz="1800">
                  <a:solidFill>
                    <a:schemeClr val="dk1"/>
                  </a:solidFill>
                  <a:latin typeface="Times New Roman"/>
                  <a:ea typeface="Times New Roman"/>
                  <a:cs typeface="Times New Roman"/>
                  <a:sym typeface="Times New Roman"/>
                </a:rPr>
                <a:t>2</a:t>
              </a:r>
              <a:endParaRPr sz="1000">
                <a:solidFill>
                  <a:schemeClr val="dk1"/>
                </a:solidFill>
                <a:latin typeface="Times New Roman"/>
                <a:ea typeface="Times New Roman"/>
                <a:cs typeface="Times New Roman"/>
                <a:sym typeface="Times New Roman"/>
              </a:endParaRPr>
            </a:p>
          </p:txBody>
        </p:sp>
        <p:sp>
          <p:nvSpPr>
            <p:cNvPr id="410" name="Google Shape;410;p23"/>
            <p:cNvSpPr txBox="1"/>
            <p:nvPr/>
          </p:nvSpPr>
          <p:spPr>
            <a:xfrm>
              <a:off x="1344" y="1632"/>
              <a:ext cx="233"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θ</a:t>
              </a:r>
              <a:r>
                <a:rPr baseline="-25000" lang="en-US" sz="1800">
                  <a:solidFill>
                    <a:schemeClr val="dk1"/>
                  </a:solidFill>
                  <a:latin typeface="Times New Roman"/>
                  <a:ea typeface="Times New Roman"/>
                  <a:cs typeface="Times New Roman"/>
                  <a:sym typeface="Times New Roman"/>
                </a:rPr>
                <a:t>1</a:t>
              </a:r>
              <a:endParaRPr sz="1000">
                <a:solidFill>
                  <a:schemeClr val="dk1"/>
                </a:solidFill>
                <a:latin typeface="Times New Roman"/>
                <a:ea typeface="Times New Roman"/>
                <a:cs typeface="Times New Roman"/>
                <a:sym typeface="Times New Roman"/>
              </a:endParaRPr>
            </a:p>
          </p:txBody>
        </p:sp>
        <p:sp>
          <p:nvSpPr>
            <p:cNvPr id="411" name="Google Shape;411;p23"/>
            <p:cNvSpPr txBox="1"/>
            <p:nvPr/>
          </p:nvSpPr>
          <p:spPr>
            <a:xfrm>
              <a:off x="2256" y="2256"/>
              <a:ext cx="236"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v</a:t>
              </a:r>
              <a:r>
                <a:rPr baseline="-25000" lang="en-US" sz="1800">
                  <a:solidFill>
                    <a:schemeClr val="dk1"/>
                  </a:solidFill>
                  <a:latin typeface="Times New Roman"/>
                  <a:ea typeface="Times New Roman"/>
                  <a:cs typeface="Times New Roman"/>
                  <a:sym typeface="Times New Roman"/>
                </a:rPr>
                <a:t>2</a:t>
              </a:r>
              <a:endParaRPr sz="1000">
                <a:solidFill>
                  <a:schemeClr val="dk1"/>
                </a:solidFill>
                <a:latin typeface="Times New Roman"/>
                <a:ea typeface="Times New Roman"/>
                <a:cs typeface="Times New Roman"/>
                <a:sym typeface="Times New Roman"/>
              </a:endParaRPr>
            </a:p>
          </p:txBody>
        </p:sp>
        <p:sp>
          <p:nvSpPr>
            <p:cNvPr id="412" name="Google Shape;412;p23"/>
            <p:cNvSpPr txBox="1"/>
            <p:nvPr/>
          </p:nvSpPr>
          <p:spPr>
            <a:xfrm>
              <a:off x="2256" y="1872"/>
              <a:ext cx="236" cy="2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v</a:t>
              </a:r>
              <a:r>
                <a:rPr baseline="-25000" lang="en-US" sz="1800">
                  <a:solidFill>
                    <a:schemeClr val="dk1"/>
                  </a:solidFill>
                  <a:latin typeface="Times New Roman"/>
                  <a:ea typeface="Times New Roman"/>
                  <a:cs typeface="Times New Roman"/>
                  <a:sym typeface="Times New Roman"/>
                </a:rPr>
                <a:t>1</a:t>
              </a:r>
              <a:endParaRPr sz="1000">
                <a:solidFill>
                  <a:schemeClr val="dk1"/>
                </a:solidFill>
                <a:latin typeface="Times New Roman"/>
                <a:ea typeface="Times New Roman"/>
                <a:cs typeface="Times New Roman"/>
                <a:sym typeface="Times New Roman"/>
              </a:endParaRPr>
            </a:p>
          </p:txBody>
        </p:sp>
      </p:grpSp>
      <p:pic>
        <p:nvPicPr>
          <p:cNvPr id="413" name="Google Shape;413;p23"/>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414" name="Google Shape;414;p23"/>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15" name="Google Shape;415;p23"/>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16" name="Google Shape;416;p23"/>
          <p:cNvSpPr txBox="1"/>
          <p:nvPr/>
        </p:nvSpPr>
        <p:spPr>
          <a:xfrm rot="-5400000">
            <a:off x="6147811" y="452755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417" name="Google Shape;417;p23"/>
          <p:cNvSpPr txBox="1"/>
          <p:nvPr/>
        </p:nvSpPr>
        <p:spPr>
          <a:xfrm rot="-5400000">
            <a:off x="6092219" y="269789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sp>
        <p:nvSpPr>
          <p:cNvPr id="418" name="Google Shape;418;p23"/>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419" name="Google Shape;419;p23"/>
          <p:cNvSpPr/>
          <p:nvPr/>
        </p:nvSpPr>
        <p:spPr>
          <a:xfrm rot="10800000">
            <a:off x="6423421" y="1469787"/>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420" name="Google Shape;420;p23"/>
          <p:cNvCxnSpPr/>
          <p:nvPr/>
        </p:nvCxnSpPr>
        <p:spPr>
          <a:xfrm>
            <a:off x="1392231" y="1690688"/>
            <a:ext cx="661075" cy="2095645"/>
          </a:xfrm>
          <a:prstGeom prst="straightConnector1">
            <a:avLst/>
          </a:prstGeom>
          <a:noFill/>
          <a:ln cap="flat" cmpd="sng" w="57150">
            <a:solidFill>
              <a:srgbClr val="FF0000"/>
            </a:solidFill>
            <a:prstDash val="solid"/>
            <a:miter lim="800000"/>
            <a:headEnd len="sm" w="sm" type="none"/>
            <a:tailEnd len="med" w="med" type="triangle"/>
          </a:ln>
        </p:spPr>
      </p:cxnSp>
      <p:sp>
        <p:nvSpPr>
          <p:cNvPr id="421" name="Google Shape;421;p23"/>
          <p:cNvSpPr/>
          <p:nvPr/>
        </p:nvSpPr>
        <p:spPr>
          <a:xfrm>
            <a:off x="1194487" y="1388911"/>
            <a:ext cx="354227" cy="354227"/>
          </a:xfrm>
          <a:prstGeom prst="star5">
            <a:avLst>
              <a:gd fmla="val 19098" name="adj"/>
              <a:gd fmla="val 105146" name="hf"/>
              <a:gd fmla="val 110557" name="vf"/>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22" name="Google Shape;422;p23"/>
          <p:cNvSpPr txBox="1"/>
          <p:nvPr/>
        </p:nvSpPr>
        <p:spPr>
          <a:xfrm>
            <a:off x="6739818" y="1300702"/>
            <a:ext cx="1156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RECEIVER!</a:t>
            </a:r>
            <a:endParaRPr sz="1800">
              <a:solidFill>
                <a:schemeClr val="dk1"/>
              </a:solidFill>
              <a:latin typeface="Calibri"/>
              <a:ea typeface="Calibri"/>
              <a:cs typeface="Calibri"/>
              <a:sym typeface="Calibri"/>
            </a:endParaRPr>
          </a:p>
        </p:txBody>
      </p:sp>
      <p:cxnSp>
        <p:nvCxnSpPr>
          <p:cNvPr id="423" name="Google Shape;423;p23"/>
          <p:cNvCxnSpPr/>
          <p:nvPr/>
        </p:nvCxnSpPr>
        <p:spPr>
          <a:xfrm flipH="1" rot="10800000">
            <a:off x="2086954" y="3790881"/>
            <a:ext cx="3696009" cy="1"/>
          </a:xfrm>
          <a:prstGeom prst="straightConnector1">
            <a:avLst/>
          </a:prstGeom>
          <a:noFill/>
          <a:ln cap="flat" cmpd="sng" w="57150">
            <a:solidFill>
              <a:srgbClr val="FF0000"/>
            </a:solidFill>
            <a:prstDash val="solid"/>
            <a:miter lim="800000"/>
            <a:headEnd len="sm" w="sm" type="none"/>
            <a:tailEnd len="med" w="med" type="triangle"/>
          </a:ln>
        </p:spPr>
      </p:cxnSp>
      <p:sp>
        <p:nvSpPr>
          <p:cNvPr id="424" name="Google Shape;424;p23"/>
          <p:cNvSpPr txBox="1"/>
          <p:nvPr/>
        </p:nvSpPr>
        <p:spPr>
          <a:xfrm>
            <a:off x="7896417" y="1934516"/>
            <a:ext cx="387945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Refraction: </a:t>
            </a:r>
            <a:r>
              <a:rPr lang="en-US" sz="1800">
                <a:solidFill>
                  <a:schemeClr val="dk1"/>
                </a:solidFill>
                <a:latin typeface="Calibri"/>
                <a:ea typeface="Calibri"/>
                <a:cs typeface="Calibri"/>
                <a:sym typeface="Calibri"/>
              </a:rPr>
              <a:t>bending of a ray as it crosses a boundary or interface. </a:t>
            </a:r>
            <a:endParaRPr sz="1800">
              <a:solidFill>
                <a:schemeClr val="dk1"/>
              </a:solidFill>
              <a:latin typeface="Calibri"/>
              <a:ea typeface="Calibri"/>
              <a:cs typeface="Calibri"/>
              <a:sym typeface="Calibri"/>
            </a:endParaRPr>
          </a:p>
        </p:txBody>
      </p:sp>
      <p:cxnSp>
        <p:nvCxnSpPr>
          <p:cNvPr id="425" name="Google Shape;425;p23"/>
          <p:cNvCxnSpPr/>
          <p:nvPr/>
        </p:nvCxnSpPr>
        <p:spPr>
          <a:xfrm>
            <a:off x="2053306" y="3826854"/>
            <a:ext cx="3951189" cy="1494789"/>
          </a:xfrm>
          <a:prstGeom prst="straightConnector1">
            <a:avLst/>
          </a:prstGeom>
          <a:noFill/>
          <a:ln cap="flat" cmpd="sng" w="57150">
            <a:solidFill>
              <a:srgbClr val="FF0000"/>
            </a:solidFill>
            <a:prstDash val="dash"/>
            <a:miter lim="800000"/>
            <a:headEnd len="sm" w="sm" type="none"/>
            <a:tailEnd len="med" w="med" type="triangle"/>
          </a:ln>
        </p:spPr>
      </p:cxnSp>
      <p:sp>
        <p:nvSpPr>
          <p:cNvPr id="426" name="Google Shape;426;p23"/>
          <p:cNvSpPr txBox="1"/>
          <p:nvPr/>
        </p:nvSpPr>
        <p:spPr>
          <a:xfrm>
            <a:off x="2993000" y="3852026"/>
            <a:ext cx="2647969" cy="369332"/>
          </a:xfrm>
          <a:prstGeom prst="rect">
            <a:avLst/>
          </a:prstGeom>
          <a:noFill/>
          <a:ln cap="flat" cmpd="sng" w="28575">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Critical refraction, θ</a:t>
            </a:r>
            <a:r>
              <a:rPr lang="en-US" sz="12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 90°</a:t>
            </a:r>
            <a:endParaRPr sz="1800">
              <a:solidFill>
                <a:schemeClr val="dk1"/>
              </a:solidFill>
              <a:latin typeface="Calibri"/>
              <a:ea typeface="Calibri"/>
              <a:cs typeface="Calibri"/>
              <a:sym typeface="Calibri"/>
            </a:endParaRPr>
          </a:p>
        </p:txBody>
      </p:sp>
      <p:sp>
        <p:nvSpPr>
          <p:cNvPr id="427" name="Google Shape;427;p23"/>
          <p:cNvSpPr txBox="1"/>
          <p:nvPr/>
        </p:nvSpPr>
        <p:spPr>
          <a:xfrm rot="1342334">
            <a:off x="3383461" y="4524671"/>
            <a:ext cx="11029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lang="en-US" sz="1800">
                <a:solidFill>
                  <a:srgbClr val="FF0000"/>
                </a:solidFill>
                <a:latin typeface="Calibri"/>
                <a:ea typeface="Calibri"/>
                <a:cs typeface="Calibri"/>
                <a:sym typeface="Calibri"/>
              </a:rPr>
              <a:t>refraction</a:t>
            </a:r>
            <a:endParaRPr sz="1800">
              <a:solidFill>
                <a:schemeClr val="dk1"/>
              </a:solidFill>
              <a:latin typeface="Calibri"/>
              <a:ea typeface="Calibri"/>
              <a:cs typeface="Calibri"/>
              <a:sym typeface="Calibri"/>
            </a:endParaRPr>
          </a:p>
        </p:txBody>
      </p:sp>
      <p:sp>
        <p:nvSpPr>
          <p:cNvPr id="428" name="Google Shape;428;p23"/>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Snell’s Law: Refraction</a:t>
            </a:r>
            <a:endParaRPr/>
          </a:p>
        </p:txBody>
      </p:sp>
      <p:grpSp>
        <p:nvGrpSpPr>
          <p:cNvPr id="434" name="Google Shape;434;p24"/>
          <p:cNvGrpSpPr/>
          <p:nvPr/>
        </p:nvGrpSpPr>
        <p:grpSpPr>
          <a:xfrm>
            <a:off x="8742777" y="2403389"/>
            <a:ext cx="2302831" cy="1696363"/>
            <a:chOff x="912" y="1488"/>
            <a:chExt cx="1644" cy="1248"/>
          </a:xfrm>
        </p:grpSpPr>
        <p:cxnSp>
          <p:nvCxnSpPr>
            <p:cNvPr id="435" name="Google Shape;435;p24"/>
            <p:cNvCxnSpPr/>
            <p:nvPr/>
          </p:nvCxnSpPr>
          <p:spPr>
            <a:xfrm>
              <a:off x="912" y="2160"/>
              <a:ext cx="1536" cy="0"/>
            </a:xfrm>
            <a:prstGeom prst="straightConnector1">
              <a:avLst/>
            </a:prstGeom>
            <a:noFill/>
            <a:ln cap="flat" cmpd="sng" w="19050">
              <a:solidFill>
                <a:schemeClr val="dk1"/>
              </a:solidFill>
              <a:prstDash val="solid"/>
              <a:round/>
              <a:headEnd len="sm" w="sm" type="none"/>
              <a:tailEnd len="sm" w="sm" type="none"/>
            </a:ln>
          </p:spPr>
        </p:cxnSp>
        <p:cxnSp>
          <p:nvCxnSpPr>
            <p:cNvPr id="436" name="Google Shape;436;p24"/>
            <p:cNvCxnSpPr/>
            <p:nvPr/>
          </p:nvCxnSpPr>
          <p:spPr>
            <a:xfrm>
              <a:off x="1200" y="1488"/>
              <a:ext cx="336" cy="672"/>
            </a:xfrm>
            <a:prstGeom prst="straightConnector1">
              <a:avLst/>
            </a:prstGeom>
            <a:noFill/>
            <a:ln cap="flat" cmpd="sng" w="9525">
              <a:solidFill>
                <a:schemeClr val="dk1"/>
              </a:solidFill>
              <a:prstDash val="solid"/>
              <a:round/>
              <a:headEnd len="sm" w="sm" type="none"/>
              <a:tailEnd len="med" w="med" type="triangle"/>
            </a:ln>
          </p:spPr>
        </p:cxnSp>
        <p:cxnSp>
          <p:nvCxnSpPr>
            <p:cNvPr id="437" name="Google Shape;437;p24"/>
            <p:cNvCxnSpPr/>
            <p:nvPr/>
          </p:nvCxnSpPr>
          <p:spPr>
            <a:xfrm>
              <a:off x="1536" y="2160"/>
              <a:ext cx="576" cy="528"/>
            </a:xfrm>
            <a:prstGeom prst="straightConnector1">
              <a:avLst/>
            </a:prstGeom>
            <a:noFill/>
            <a:ln cap="flat" cmpd="sng" w="9525">
              <a:solidFill>
                <a:schemeClr val="dk1"/>
              </a:solidFill>
              <a:prstDash val="solid"/>
              <a:round/>
              <a:headEnd len="sm" w="sm" type="none"/>
              <a:tailEnd len="med" w="med" type="triangle"/>
            </a:ln>
          </p:spPr>
        </p:cxnSp>
        <p:cxnSp>
          <p:nvCxnSpPr>
            <p:cNvPr id="438" name="Google Shape;438;p24"/>
            <p:cNvCxnSpPr/>
            <p:nvPr/>
          </p:nvCxnSpPr>
          <p:spPr>
            <a:xfrm>
              <a:off x="1536" y="1488"/>
              <a:ext cx="0" cy="1248"/>
            </a:xfrm>
            <a:prstGeom prst="straightConnector1">
              <a:avLst/>
            </a:prstGeom>
            <a:noFill/>
            <a:ln cap="flat" cmpd="sng" w="9525">
              <a:solidFill>
                <a:schemeClr val="dk1"/>
              </a:solidFill>
              <a:prstDash val="dot"/>
              <a:round/>
              <a:headEnd len="sm" w="sm" type="none"/>
              <a:tailEnd len="sm" w="sm" type="none"/>
            </a:ln>
          </p:spPr>
        </p:cxnSp>
        <p:sp>
          <p:nvSpPr>
            <p:cNvPr id="439" name="Google Shape;439;p24"/>
            <p:cNvSpPr txBox="1"/>
            <p:nvPr/>
          </p:nvSpPr>
          <p:spPr>
            <a:xfrm>
              <a:off x="1536" y="2304"/>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θ</a:t>
              </a:r>
              <a:r>
                <a:rPr baseline="-25000" lang="en-US" sz="1800">
                  <a:solidFill>
                    <a:schemeClr val="dk1"/>
                  </a:solidFill>
                  <a:latin typeface="Times New Roman"/>
                  <a:ea typeface="Times New Roman"/>
                  <a:cs typeface="Times New Roman"/>
                  <a:sym typeface="Times New Roman"/>
                </a:rPr>
                <a:t>2</a:t>
              </a:r>
              <a:endParaRPr sz="1000">
                <a:solidFill>
                  <a:schemeClr val="dk1"/>
                </a:solidFill>
                <a:latin typeface="Times New Roman"/>
                <a:ea typeface="Times New Roman"/>
                <a:cs typeface="Times New Roman"/>
                <a:sym typeface="Times New Roman"/>
              </a:endParaRPr>
            </a:p>
          </p:txBody>
        </p:sp>
        <p:sp>
          <p:nvSpPr>
            <p:cNvPr id="440" name="Google Shape;440;p24"/>
            <p:cNvSpPr txBox="1"/>
            <p:nvPr/>
          </p:nvSpPr>
          <p:spPr>
            <a:xfrm>
              <a:off x="1344" y="163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θ</a:t>
              </a:r>
              <a:r>
                <a:rPr baseline="-25000" lang="en-US" sz="1800">
                  <a:solidFill>
                    <a:schemeClr val="dk1"/>
                  </a:solidFill>
                  <a:latin typeface="Times New Roman"/>
                  <a:ea typeface="Times New Roman"/>
                  <a:cs typeface="Times New Roman"/>
                  <a:sym typeface="Times New Roman"/>
                </a:rPr>
                <a:t>1</a:t>
              </a:r>
              <a:endParaRPr sz="1000">
                <a:solidFill>
                  <a:schemeClr val="dk1"/>
                </a:solidFill>
                <a:latin typeface="Times New Roman"/>
                <a:ea typeface="Times New Roman"/>
                <a:cs typeface="Times New Roman"/>
                <a:sym typeface="Times New Roman"/>
              </a:endParaRPr>
            </a:p>
          </p:txBody>
        </p:sp>
        <p:sp>
          <p:nvSpPr>
            <p:cNvPr id="441" name="Google Shape;441;p24"/>
            <p:cNvSpPr txBox="1"/>
            <p:nvPr/>
          </p:nvSpPr>
          <p:spPr>
            <a:xfrm>
              <a:off x="2256" y="2256"/>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v</a:t>
              </a:r>
              <a:r>
                <a:rPr baseline="-25000" lang="en-US" sz="1800">
                  <a:solidFill>
                    <a:schemeClr val="dk1"/>
                  </a:solidFill>
                  <a:latin typeface="Times New Roman"/>
                  <a:ea typeface="Times New Roman"/>
                  <a:cs typeface="Times New Roman"/>
                  <a:sym typeface="Times New Roman"/>
                </a:rPr>
                <a:t>2</a:t>
              </a:r>
              <a:endParaRPr sz="1000">
                <a:solidFill>
                  <a:schemeClr val="dk1"/>
                </a:solidFill>
                <a:latin typeface="Times New Roman"/>
                <a:ea typeface="Times New Roman"/>
                <a:cs typeface="Times New Roman"/>
                <a:sym typeface="Times New Roman"/>
              </a:endParaRPr>
            </a:p>
          </p:txBody>
        </p:sp>
        <p:sp>
          <p:nvSpPr>
            <p:cNvPr id="442" name="Google Shape;442;p24"/>
            <p:cNvSpPr txBox="1"/>
            <p:nvPr/>
          </p:nvSpPr>
          <p:spPr>
            <a:xfrm>
              <a:off x="2256" y="187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v</a:t>
              </a:r>
              <a:r>
                <a:rPr baseline="-25000" lang="en-US" sz="1800">
                  <a:solidFill>
                    <a:schemeClr val="dk1"/>
                  </a:solidFill>
                  <a:latin typeface="Times New Roman"/>
                  <a:ea typeface="Times New Roman"/>
                  <a:cs typeface="Times New Roman"/>
                  <a:sym typeface="Times New Roman"/>
                </a:rPr>
                <a:t>1</a:t>
              </a:r>
              <a:endParaRPr sz="1000">
                <a:solidFill>
                  <a:schemeClr val="dk1"/>
                </a:solidFill>
                <a:latin typeface="Times New Roman"/>
                <a:ea typeface="Times New Roman"/>
                <a:cs typeface="Times New Roman"/>
                <a:sym typeface="Times New Roman"/>
              </a:endParaRPr>
            </a:p>
          </p:txBody>
        </p:sp>
      </p:grpSp>
      <p:pic>
        <p:nvPicPr>
          <p:cNvPr id="443" name="Google Shape;443;p24"/>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444" name="Google Shape;444;p24"/>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45" name="Google Shape;445;p24"/>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46" name="Google Shape;446;p24"/>
          <p:cNvSpPr txBox="1"/>
          <p:nvPr/>
        </p:nvSpPr>
        <p:spPr>
          <a:xfrm rot="-5400000">
            <a:off x="6147811" y="4527550"/>
            <a:ext cx="16963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FASTER material</a:t>
            </a:r>
            <a:endParaRPr sz="1800">
              <a:solidFill>
                <a:schemeClr val="dk1"/>
              </a:solidFill>
              <a:latin typeface="Calibri"/>
              <a:ea typeface="Calibri"/>
              <a:cs typeface="Calibri"/>
              <a:sym typeface="Calibri"/>
            </a:endParaRPr>
          </a:p>
        </p:txBody>
      </p:sp>
      <p:sp>
        <p:nvSpPr>
          <p:cNvPr id="447" name="Google Shape;447;p24"/>
          <p:cNvSpPr txBox="1"/>
          <p:nvPr/>
        </p:nvSpPr>
        <p:spPr>
          <a:xfrm rot="-5400000">
            <a:off x="6092219" y="2697894"/>
            <a:ext cx="18075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SLOWER material</a:t>
            </a:r>
            <a:endParaRPr sz="1800">
              <a:solidFill>
                <a:schemeClr val="dk1"/>
              </a:solidFill>
              <a:latin typeface="Calibri"/>
              <a:ea typeface="Calibri"/>
              <a:cs typeface="Calibri"/>
              <a:sym typeface="Calibri"/>
            </a:endParaRPr>
          </a:p>
        </p:txBody>
      </p:sp>
      <p:sp>
        <p:nvSpPr>
          <p:cNvPr id="448" name="Google Shape;448;p24"/>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449" name="Google Shape;449;p24"/>
          <p:cNvSpPr/>
          <p:nvPr/>
        </p:nvSpPr>
        <p:spPr>
          <a:xfrm rot="10800000">
            <a:off x="6423421" y="1469787"/>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450" name="Google Shape;450;p24"/>
          <p:cNvCxnSpPr/>
          <p:nvPr/>
        </p:nvCxnSpPr>
        <p:spPr>
          <a:xfrm>
            <a:off x="1392231" y="1690688"/>
            <a:ext cx="661075" cy="2095645"/>
          </a:xfrm>
          <a:prstGeom prst="straightConnector1">
            <a:avLst/>
          </a:prstGeom>
          <a:noFill/>
          <a:ln cap="flat" cmpd="sng" w="57150">
            <a:solidFill>
              <a:srgbClr val="FF0000"/>
            </a:solidFill>
            <a:prstDash val="solid"/>
            <a:miter lim="800000"/>
            <a:headEnd len="sm" w="sm" type="none"/>
            <a:tailEnd len="med" w="med" type="triangle"/>
          </a:ln>
        </p:spPr>
      </p:cxnSp>
      <p:sp>
        <p:nvSpPr>
          <p:cNvPr id="451" name="Google Shape;451;p24"/>
          <p:cNvSpPr/>
          <p:nvPr/>
        </p:nvSpPr>
        <p:spPr>
          <a:xfrm>
            <a:off x="1194487" y="1388911"/>
            <a:ext cx="354227" cy="354227"/>
          </a:xfrm>
          <a:prstGeom prst="star5">
            <a:avLst>
              <a:gd fmla="val 19098" name="adj"/>
              <a:gd fmla="val 105146" name="hf"/>
              <a:gd fmla="val 110557" name="vf"/>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52" name="Google Shape;452;p24"/>
          <p:cNvSpPr txBox="1"/>
          <p:nvPr/>
        </p:nvSpPr>
        <p:spPr>
          <a:xfrm>
            <a:off x="6739818" y="1300702"/>
            <a:ext cx="1156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RECEIVER!</a:t>
            </a:r>
            <a:endParaRPr sz="1800">
              <a:solidFill>
                <a:schemeClr val="dk1"/>
              </a:solidFill>
              <a:latin typeface="Calibri"/>
              <a:ea typeface="Calibri"/>
              <a:cs typeface="Calibri"/>
              <a:sym typeface="Calibri"/>
            </a:endParaRPr>
          </a:p>
        </p:txBody>
      </p:sp>
      <p:cxnSp>
        <p:nvCxnSpPr>
          <p:cNvPr id="453" name="Google Shape;453;p24"/>
          <p:cNvCxnSpPr/>
          <p:nvPr/>
        </p:nvCxnSpPr>
        <p:spPr>
          <a:xfrm flipH="1" rot="10800000">
            <a:off x="5820997" y="1701634"/>
            <a:ext cx="723629" cy="2110143"/>
          </a:xfrm>
          <a:prstGeom prst="straightConnector1">
            <a:avLst/>
          </a:prstGeom>
          <a:noFill/>
          <a:ln cap="flat" cmpd="sng" w="57150">
            <a:solidFill>
              <a:srgbClr val="FF0000"/>
            </a:solidFill>
            <a:prstDash val="solid"/>
            <a:miter lim="800000"/>
            <a:headEnd len="sm" w="sm" type="none"/>
            <a:tailEnd len="med" w="med" type="triangle"/>
          </a:ln>
        </p:spPr>
      </p:cxnSp>
      <p:cxnSp>
        <p:nvCxnSpPr>
          <p:cNvPr id="454" name="Google Shape;454;p24"/>
          <p:cNvCxnSpPr/>
          <p:nvPr/>
        </p:nvCxnSpPr>
        <p:spPr>
          <a:xfrm flipH="1" rot="10800000">
            <a:off x="2018679" y="3790881"/>
            <a:ext cx="3696009" cy="1"/>
          </a:xfrm>
          <a:prstGeom prst="straightConnector1">
            <a:avLst/>
          </a:prstGeom>
          <a:noFill/>
          <a:ln cap="flat" cmpd="sng" w="57150">
            <a:solidFill>
              <a:srgbClr val="FF0000"/>
            </a:solidFill>
            <a:prstDash val="solid"/>
            <a:miter lim="800000"/>
            <a:headEnd len="sm" w="sm" type="none"/>
            <a:tailEnd len="med" w="med" type="triangle"/>
          </a:ln>
        </p:spPr>
      </p:cxnSp>
      <p:sp>
        <p:nvSpPr>
          <p:cNvPr id="455" name="Google Shape;455;p24"/>
          <p:cNvSpPr txBox="1"/>
          <p:nvPr/>
        </p:nvSpPr>
        <p:spPr>
          <a:xfrm>
            <a:off x="8163117" y="235961"/>
            <a:ext cx="387945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We will always measure </a:t>
            </a:r>
            <a:r>
              <a:rPr i="1" lang="en-US" sz="1800">
                <a:solidFill>
                  <a:schemeClr val="dk1"/>
                </a:solidFill>
                <a:latin typeface="Calibri"/>
                <a:ea typeface="Calibri"/>
                <a:cs typeface="Calibri"/>
                <a:sym typeface="Calibri"/>
              </a:rPr>
              <a:t>t</a:t>
            </a:r>
            <a:r>
              <a:rPr lang="en-US" sz="1800">
                <a:solidFill>
                  <a:schemeClr val="dk1"/>
                </a:solidFill>
                <a:latin typeface="Calibri"/>
                <a:ea typeface="Calibri"/>
                <a:cs typeface="Calibri"/>
                <a:sym typeface="Calibri"/>
              </a:rPr>
              <a:t> the same way as before. </a:t>
            </a:r>
            <a:r>
              <a:rPr i="1" lang="en-US" sz="1800">
                <a:solidFill>
                  <a:schemeClr val="dk1"/>
                </a:solidFill>
                <a:latin typeface="Calibri"/>
                <a:ea typeface="Calibri"/>
                <a:cs typeface="Calibri"/>
                <a:sym typeface="Calibri"/>
              </a:rPr>
              <a:t>d </a:t>
            </a:r>
            <a:r>
              <a:rPr lang="en-US" sz="1800">
                <a:solidFill>
                  <a:schemeClr val="dk1"/>
                </a:solidFill>
                <a:latin typeface="Calibri"/>
                <a:ea typeface="Calibri"/>
                <a:cs typeface="Calibri"/>
                <a:sym typeface="Calibri"/>
              </a:rPr>
              <a:t>is the sum of the lengths of the three red rays, and that changes depending on </a:t>
            </a:r>
            <a:r>
              <a:rPr b="1" lang="en-US" sz="1800">
                <a:solidFill>
                  <a:schemeClr val="dk1"/>
                </a:solidFill>
                <a:latin typeface="Calibri"/>
                <a:ea typeface="Calibri"/>
                <a:cs typeface="Calibri"/>
                <a:sym typeface="Calibri"/>
              </a:rPr>
              <a:t>these angles.</a:t>
            </a:r>
            <a:r>
              <a:rPr lang="en-US" sz="1800">
                <a:solidFill>
                  <a:schemeClr val="dk1"/>
                </a:solidFill>
                <a:latin typeface="Calibri"/>
                <a:ea typeface="Calibri"/>
                <a:cs typeface="Calibri"/>
                <a:sym typeface="Calibri"/>
              </a:rPr>
              <a:t> To calculate </a:t>
            </a:r>
            <a:r>
              <a:rPr i="1" lang="en-US" sz="1800">
                <a:solidFill>
                  <a:schemeClr val="dk1"/>
                </a:solidFill>
                <a:latin typeface="Calibri"/>
                <a:ea typeface="Calibri"/>
                <a:cs typeface="Calibri"/>
                <a:sym typeface="Calibri"/>
              </a:rPr>
              <a:t>d</a:t>
            </a:r>
            <a:r>
              <a:rPr lang="en-US" sz="1800">
                <a:solidFill>
                  <a:schemeClr val="dk1"/>
                </a:solidFill>
                <a:latin typeface="Calibri"/>
                <a:ea typeface="Calibri"/>
                <a:cs typeface="Calibri"/>
                <a:sym typeface="Calibri"/>
              </a:rPr>
              <a:t>, we need to figure out what </a:t>
            </a:r>
            <a:r>
              <a:rPr b="1" lang="en-US" sz="1800">
                <a:solidFill>
                  <a:schemeClr val="dk1"/>
                </a:solidFill>
                <a:latin typeface="Calibri"/>
                <a:ea typeface="Calibri"/>
                <a:cs typeface="Calibri"/>
                <a:sym typeface="Calibri"/>
              </a:rPr>
              <a:t>these angles </a:t>
            </a:r>
            <a:r>
              <a:rPr lang="en-US" sz="1800">
                <a:solidFill>
                  <a:schemeClr val="dk1"/>
                </a:solidFill>
                <a:latin typeface="Calibri"/>
                <a:ea typeface="Calibri"/>
                <a:cs typeface="Calibri"/>
                <a:sym typeface="Calibri"/>
              </a:rPr>
              <a:t>are: Snell’s law can be used to calculate this.</a:t>
            </a:r>
            <a:endParaRPr sz="1800">
              <a:solidFill>
                <a:schemeClr val="dk1"/>
              </a:solidFill>
              <a:latin typeface="Calibri"/>
              <a:ea typeface="Calibri"/>
              <a:cs typeface="Calibri"/>
              <a:sym typeface="Calibri"/>
            </a:endParaRPr>
          </a:p>
        </p:txBody>
      </p:sp>
      <p:sp>
        <p:nvSpPr>
          <p:cNvPr id="456" name="Google Shape;456;p24"/>
          <p:cNvSpPr/>
          <p:nvPr/>
        </p:nvSpPr>
        <p:spPr>
          <a:xfrm>
            <a:off x="3356219" y="2456567"/>
            <a:ext cx="1425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these angles </a:t>
            </a:r>
            <a:endParaRPr sz="1800">
              <a:solidFill>
                <a:schemeClr val="dk1"/>
              </a:solidFill>
              <a:latin typeface="Calibri"/>
              <a:ea typeface="Calibri"/>
              <a:cs typeface="Calibri"/>
              <a:sym typeface="Calibri"/>
            </a:endParaRPr>
          </a:p>
        </p:txBody>
      </p:sp>
      <p:sp>
        <p:nvSpPr>
          <p:cNvPr id="457" name="Google Shape;457;p24"/>
          <p:cNvSpPr/>
          <p:nvPr/>
        </p:nvSpPr>
        <p:spPr>
          <a:xfrm rot="3023156">
            <a:off x="2748339" y="2591170"/>
            <a:ext cx="255730" cy="1165550"/>
          </a:xfrm>
          <a:prstGeom prst="down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58" name="Google Shape;458;p24"/>
          <p:cNvSpPr/>
          <p:nvPr/>
        </p:nvSpPr>
        <p:spPr>
          <a:xfrm rot="-2806533">
            <a:off x="5028239" y="2642391"/>
            <a:ext cx="255730" cy="1165550"/>
          </a:xfrm>
          <a:prstGeom prst="down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id="459" name="Google Shape;459;p24"/>
          <p:cNvPicPr preferRelativeResize="0"/>
          <p:nvPr/>
        </p:nvPicPr>
        <p:blipFill rotWithShape="1">
          <a:blip r:embed="rId4">
            <a:alphaModFix/>
          </a:blip>
          <a:srcRect b="0" l="0" r="0" t="0"/>
          <a:stretch/>
        </p:blipFill>
        <p:spPr>
          <a:xfrm>
            <a:off x="8470808" y="4509049"/>
            <a:ext cx="3098901" cy="1432195"/>
          </a:xfrm>
          <a:prstGeom prst="rect">
            <a:avLst/>
          </a:prstGeom>
          <a:noFill/>
          <a:ln>
            <a:noFill/>
          </a:ln>
        </p:spPr>
      </p:pic>
      <p:sp>
        <p:nvSpPr>
          <p:cNvPr id="460" name="Google Shape;460;p24"/>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
        <p:nvSpPr>
          <p:cNvPr id="461" name="Google Shape;461;p24"/>
          <p:cNvSpPr txBox="1"/>
          <p:nvPr/>
        </p:nvSpPr>
        <p:spPr>
          <a:xfrm>
            <a:off x="6423436" y="5862670"/>
            <a:ext cx="2648100" cy="369300"/>
          </a:xfrm>
          <a:prstGeom prst="rect">
            <a:avLst/>
          </a:prstGeom>
          <a:noFill/>
          <a:ln cap="flat" cmpd="sng" w="28575">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Critical refraction, θ</a:t>
            </a:r>
            <a:r>
              <a:rPr b="1" lang="en-US" sz="1200">
                <a:solidFill>
                  <a:schemeClr val="dk1"/>
                </a:solidFill>
                <a:latin typeface="Calibri"/>
                <a:ea typeface="Calibri"/>
                <a:cs typeface="Calibri"/>
                <a:sym typeface="Calibri"/>
              </a:rPr>
              <a:t>2</a:t>
            </a:r>
            <a:r>
              <a:rPr b="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 90°</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5"/>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pic>
        <p:nvPicPr>
          <p:cNvPr descr="A_010_refract3_vsDirect_Graphed" id="468" name="Google Shape;468;p25"/>
          <p:cNvPicPr preferRelativeResize="0"/>
          <p:nvPr/>
        </p:nvPicPr>
        <p:blipFill rotWithShape="1">
          <a:blip r:embed="rId3">
            <a:alphaModFix/>
          </a:blip>
          <a:srcRect b="0" l="0" r="0" t="0"/>
          <a:stretch/>
        </p:blipFill>
        <p:spPr>
          <a:xfrm>
            <a:off x="935621" y="784185"/>
            <a:ext cx="10320758" cy="49539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Travel time vs. offset plots</a:t>
            </a:r>
            <a:endParaRPr/>
          </a:p>
        </p:txBody>
      </p:sp>
      <p:pic>
        <p:nvPicPr>
          <p:cNvPr id="474" name="Google Shape;474;p26"/>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475" name="Google Shape;475;p26"/>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76" name="Google Shape;476;p26"/>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77" name="Google Shape;477;p26"/>
          <p:cNvSpPr/>
          <p:nvPr/>
        </p:nvSpPr>
        <p:spPr>
          <a:xfrm rot="10800000">
            <a:off x="5214550" y="1490442"/>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78" name="Google Shape;478;p26"/>
          <p:cNvSpPr/>
          <p:nvPr/>
        </p:nvSpPr>
        <p:spPr>
          <a:xfrm>
            <a:off x="1194487" y="1388911"/>
            <a:ext cx="354227" cy="354227"/>
          </a:xfrm>
          <a:prstGeom prst="star5">
            <a:avLst>
              <a:gd fmla="val 19098" name="adj"/>
              <a:gd fmla="val 105146" name="hf"/>
              <a:gd fmla="val 110557" name="vf"/>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79" name="Google Shape;479;p26"/>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480" name="Google Shape;480;p26"/>
          <p:cNvSpPr txBox="1"/>
          <p:nvPr/>
        </p:nvSpPr>
        <p:spPr>
          <a:xfrm>
            <a:off x="5921274" y="1339552"/>
            <a:ext cx="1156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RECEIVER!</a:t>
            </a:r>
            <a:endParaRPr sz="1800">
              <a:solidFill>
                <a:schemeClr val="dk1"/>
              </a:solidFill>
              <a:latin typeface="Calibri"/>
              <a:ea typeface="Calibri"/>
              <a:cs typeface="Calibri"/>
              <a:sym typeface="Calibri"/>
            </a:endParaRPr>
          </a:p>
        </p:txBody>
      </p:sp>
      <p:sp>
        <p:nvSpPr>
          <p:cNvPr id="481" name="Google Shape;481;p26"/>
          <p:cNvSpPr/>
          <p:nvPr/>
        </p:nvSpPr>
        <p:spPr>
          <a:xfrm rot="10800000">
            <a:off x="4448204" y="1486757"/>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2" name="Google Shape;482;p26"/>
          <p:cNvSpPr/>
          <p:nvPr/>
        </p:nvSpPr>
        <p:spPr>
          <a:xfrm rot="10800000">
            <a:off x="5603913" y="1498323"/>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3" name="Google Shape;483;p26"/>
          <p:cNvSpPr/>
          <p:nvPr/>
        </p:nvSpPr>
        <p:spPr>
          <a:xfrm rot="10800000">
            <a:off x="4837567" y="1494638"/>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4" name="Google Shape;484;p26"/>
          <p:cNvSpPr/>
          <p:nvPr/>
        </p:nvSpPr>
        <p:spPr>
          <a:xfrm rot="10800000">
            <a:off x="3701625" y="1478876"/>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5" name="Google Shape;485;p26"/>
          <p:cNvSpPr/>
          <p:nvPr/>
        </p:nvSpPr>
        <p:spPr>
          <a:xfrm rot="10800000">
            <a:off x="2935279" y="1475191"/>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6" name="Google Shape;486;p26"/>
          <p:cNvSpPr/>
          <p:nvPr/>
        </p:nvSpPr>
        <p:spPr>
          <a:xfrm rot="10800000">
            <a:off x="4090988" y="1486757"/>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7" name="Google Shape;487;p26"/>
          <p:cNvSpPr/>
          <p:nvPr/>
        </p:nvSpPr>
        <p:spPr>
          <a:xfrm rot="10800000">
            <a:off x="3324642" y="1483072"/>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8" name="Google Shape;488;p26"/>
          <p:cNvSpPr txBox="1"/>
          <p:nvPr/>
        </p:nvSpPr>
        <p:spPr>
          <a:xfrm>
            <a:off x="1585857" y="2308611"/>
            <a:ext cx="3506882" cy="2862322"/>
          </a:xfrm>
          <a:prstGeom prst="rect">
            <a:avLst/>
          </a:prstGeom>
          <a:solidFill>
            <a:schemeClr val="lt1"/>
          </a:solidFill>
          <a:ln cap="flat" cmpd="sng" w="762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Since we are limited to measurements made at the ground surface, the two observations we have are “Travel time” (time since our source/hammer-blow) and offset (distance between locations where we measure travel time, known as ‘receivers’). Plotting these together produces a “travel-time/offset plot.”</a:t>
            </a:r>
            <a:endParaRPr sz="1800">
              <a:solidFill>
                <a:schemeClr val="dk1"/>
              </a:solidFill>
              <a:latin typeface="Calibri"/>
              <a:ea typeface="Calibri"/>
              <a:cs typeface="Calibri"/>
              <a:sym typeface="Calibri"/>
            </a:endParaRPr>
          </a:p>
        </p:txBody>
      </p:sp>
      <p:cxnSp>
        <p:nvCxnSpPr>
          <p:cNvPr id="489" name="Google Shape;489;p26"/>
          <p:cNvCxnSpPr>
            <a:stCxn id="488" idx="3"/>
          </p:cNvCxnSpPr>
          <p:nvPr/>
        </p:nvCxnSpPr>
        <p:spPr>
          <a:xfrm>
            <a:off x="5092739" y="3739772"/>
            <a:ext cx="2620200" cy="0"/>
          </a:xfrm>
          <a:prstGeom prst="straightConnector1">
            <a:avLst/>
          </a:prstGeom>
          <a:noFill/>
          <a:ln cap="flat" cmpd="sng" w="76200">
            <a:solidFill>
              <a:schemeClr val="dk1"/>
            </a:solidFill>
            <a:prstDash val="solid"/>
            <a:miter lim="800000"/>
            <a:headEnd len="sm" w="sm" type="none"/>
            <a:tailEnd len="med" w="med" type="triangle"/>
          </a:ln>
        </p:spPr>
      </p:cxnSp>
      <p:pic>
        <p:nvPicPr>
          <p:cNvPr id="490" name="Google Shape;490;p26"/>
          <p:cNvPicPr preferRelativeResize="0"/>
          <p:nvPr/>
        </p:nvPicPr>
        <p:blipFill rotWithShape="1">
          <a:blip r:embed="rId4">
            <a:alphaModFix/>
          </a:blip>
          <a:srcRect b="0" l="0" r="0" t="0"/>
          <a:stretch/>
        </p:blipFill>
        <p:spPr>
          <a:xfrm>
            <a:off x="7801356" y="868680"/>
            <a:ext cx="3470595" cy="4260200"/>
          </a:xfrm>
          <a:prstGeom prst="rect">
            <a:avLst/>
          </a:prstGeom>
          <a:noFill/>
          <a:ln>
            <a:noFill/>
          </a:ln>
        </p:spPr>
      </p:pic>
      <p:sp>
        <p:nvSpPr>
          <p:cNvPr id="491" name="Google Shape;491;p26"/>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3000"/>
                                  </p:stCondLst>
                                  <p:childTnLst>
                                    <p:animRot by="-21600000">
                                      <p:cBhvr>
                                        <p:cTn dur="3000" fill="hold"/>
                                        <p:tgtEl>
                                          <p:spTgt spid="49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Travel time for a two layered subsurface</a:t>
            </a:r>
            <a:endParaRPr/>
          </a:p>
        </p:txBody>
      </p:sp>
      <p:pic>
        <p:nvPicPr>
          <p:cNvPr id="497" name="Google Shape;497;p27"/>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498" name="Google Shape;498;p27"/>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99" name="Google Shape;499;p27"/>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00" name="Google Shape;500;p27"/>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501" name="Google Shape;501;p27"/>
          <p:cNvSpPr/>
          <p:nvPr/>
        </p:nvSpPr>
        <p:spPr>
          <a:xfrm rot="10800000">
            <a:off x="6423421" y="1469787"/>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502" name="Google Shape;502;p27"/>
          <p:cNvCxnSpPr/>
          <p:nvPr/>
        </p:nvCxnSpPr>
        <p:spPr>
          <a:xfrm>
            <a:off x="1392231" y="1690688"/>
            <a:ext cx="661075" cy="2095645"/>
          </a:xfrm>
          <a:prstGeom prst="straightConnector1">
            <a:avLst/>
          </a:prstGeom>
          <a:noFill/>
          <a:ln cap="flat" cmpd="sng" w="57150">
            <a:solidFill>
              <a:srgbClr val="FF0000"/>
            </a:solidFill>
            <a:prstDash val="solid"/>
            <a:miter lim="800000"/>
            <a:headEnd len="sm" w="sm" type="none"/>
            <a:tailEnd len="med" w="med" type="triangle"/>
          </a:ln>
        </p:spPr>
      </p:cxnSp>
      <p:sp>
        <p:nvSpPr>
          <p:cNvPr id="503" name="Google Shape;503;p27"/>
          <p:cNvSpPr/>
          <p:nvPr/>
        </p:nvSpPr>
        <p:spPr>
          <a:xfrm>
            <a:off x="1194487" y="1388911"/>
            <a:ext cx="354227" cy="354227"/>
          </a:xfrm>
          <a:prstGeom prst="star5">
            <a:avLst>
              <a:gd fmla="val 19098" name="adj"/>
              <a:gd fmla="val 105146" name="hf"/>
              <a:gd fmla="val 110557" name="vf"/>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04" name="Google Shape;504;p27"/>
          <p:cNvSpPr txBox="1"/>
          <p:nvPr/>
        </p:nvSpPr>
        <p:spPr>
          <a:xfrm>
            <a:off x="6739818" y="1300702"/>
            <a:ext cx="1156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RECEIVER!</a:t>
            </a:r>
            <a:endParaRPr sz="1800">
              <a:solidFill>
                <a:schemeClr val="dk1"/>
              </a:solidFill>
              <a:latin typeface="Calibri"/>
              <a:ea typeface="Calibri"/>
              <a:cs typeface="Calibri"/>
              <a:sym typeface="Calibri"/>
            </a:endParaRPr>
          </a:p>
        </p:txBody>
      </p:sp>
      <p:cxnSp>
        <p:nvCxnSpPr>
          <p:cNvPr id="505" name="Google Shape;505;p27"/>
          <p:cNvCxnSpPr/>
          <p:nvPr/>
        </p:nvCxnSpPr>
        <p:spPr>
          <a:xfrm flipH="1" rot="10800000">
            <a:off x="5820997" y="1701634"/>
            <a:ext cx="723629" cy="2110143"/>
          </a:xfrm>
          <a:prstGeom prst="straightConnector1">
            <a:avLst/>
          </a:prstGeom>
          <a:noFill/>
          <a:ln cap="flat" cmpd="sng" w="57150">
            <a:solidFill>
              <a:srgbClr val="FF0000"/>
            </a:solidFill>
            <a:prstDash val="solid"/>
            <a:miter lim="800000"/>
            <a:headEnd len="sm" w="sm" type="none"/>
            <a:tailEnd len="med" w="med" type="triangle"/>
          </a:ln>
        </p:spPr>
      </p:cxnSp>
      <p:cxnSp>
        <p:nvCxnSpPr>
          <p:cNvPr id="506" name="Google Shape;506;p27"/>
          <p:cNvCxnSpPr/>
          <p:nvPr/>
        </p:nvCxnSpPr>
        <p:spPr>
          <a:xfrm flipH="1" rot="10800000">
            <a:off x="2086954" y="3790881"/>
            <a:ext cx="3696009" cy="1"/>
          </a:xfrm>
          <a:prstGeom prst="straightConnector1">
            <a:avLst/>
          </a:prstGeom>
          <a:noFill/>
          <a:ln cap="flat" cmpd="sng" w="57150">
            <a:solidFill>
              <a:srgbClr val="FF0000"/>
            </a:solidFill>
            <a:prstDash val="solid"/>
            <a:miter lim="800000"/>
            <a:headEnd len="sm" w="sm" type="none"/>
            <a:tailEnd len="med" w="med" type="triangle"/>
          </a:ln>
        </p:spPr>
      </p:cxnSp>
      <p:pic>
        <p:nvPicPr>
          <p:cNvPr id="507" name="Google Shape;507;p27"/>
          <p:cNvPicPr preferRelativeResize="0"/>
          <p:nvPr/>
        </p:nvPicPr>
        <p:blipFill rotWithShape="1">
          <a:blip r:embed="rId4">
            <a:alphaModFix/>
          </a:blip>
          <a:srcRect b="0" l="0" r="0" t="0"/>
          <a:stretch/>
        </p:blipFill>
        <p:spPr>
          <a:xfrm>
            <a:off x="7550302" y="3076096"/>
            <a:ext cx="4000703" cy="992175"/>
          </a:xfrm>
          <a:prstGeom prst="rect">
            <a:avLst/>
          </a:prstGeom>
          <a:noFill/>
          <a:ln>
            <a:noFill/>
          </a:ln>
        </p:spPr>
      </p:pic>
      <p:sp>
        <p:nvSpPr>
          <p:cNvPr id="508" name="Google Shape;508;p27"/>
          <p:cNvSpPr txBox="1"/>
          <p:nvPr/>
        </p:nvSpPr>
        <p:spPr>
          <a:xfrm>
            <a:off x="1036619" y="1544148"/>
            <a:ext cx="3706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509" name="Google Shape;509;p27"/>
          <p:cNvSpPr txBox="1"/>
          <p:nvPr/>
        </p:nvSpPr>
        <p:spPr>
          <a:xfrm>
            <a:off x="1713133" y="3626445"/>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510" name="Google Shape;510;p27"/>
          <p:cNvSpPr txBox="1"/>
          <p:nvPr/>
        </p:nvSpPr>
        <p:spPr>
          <a:xfrm>
            <a:off x="5722944" y="3727484"/>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511" name="Google Shape;511;p27"/>
          <p:cNvSpPr txBox="1"/>
          <p:nvPr/>
        </p:nvSpPr>
        <p:spPr>
          <a:xfrm>
            <a:off x="6550553" y="1635481"/>
            <a:ext cx="3786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512" name="Google Shape;512;p27"/>
          <p:cNvSpPr txBox="1"/>
          <p:nvPr/>
        </p:nvSpPr>
        <p:spPr>
          <a:xfrm>
            <a:off x="6634649" y="2564516"/>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V</a:t>
            </a:r>
            <a:r>
              <a:rPr b="1" baseline="-25000" lang="en-US" sz="2400">
                <a:solidFill>
                  <a:srgbClr val="FF000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513" name="Google Shape;513;p27"/>
          <p:cNvSpPr txBox="1"/>
          <p:nvPr/>
        </p:nvSpPr>
        <p:spPr>
          <a:xfrm>
            <a:off x="6671843" y="4520927"/>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V</a:t>
            </a:r>
            <a:r>
              <a:rPr b="1" baseline="-25000" lang="en-US" sz="2400">
                <a:solidFill>
                  <a:srgbClr val="FF000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514" name="Google Shape;514;p27"/>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Travel time for a two layered subsurface</a:t>
            </a:r>
            <a:endParaRPr/>
          </a:p>
        </p:txBody>
      </p:sp>
      <p:pic>
        <p:nvPicPr>
          <p:cNvPr id="520" name="Google Shape;520;p28"/>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521" name="Google Shape;521;p28"/>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22" name="Google Shape;522;p28"/>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23" name="Google Shape;523;p28"/>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524" name="Google Shape;524;p28"/>
          <p:cNvSpPr/>
          <p:nvPr/>
        </p:nvSpPr>
        <p:spPr>
          <a:xfrm rot="10800000">
            <a:off x="6423421" y="1469787"/>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cxnSp>
        <p:nvCxnSpPr>
          <p:cNvPr id="525" name="Google Shape;525;p28"/>
          <p:cNvCxnSpPr/>
          <p:nvPr/>
        </p:nvCxnSpPr>
        <p:spPr>
          <a:xfrm>
            <a:off x="1392231" y="1690688"/>
            <a:ext cx="661075" cy="2095645"/>
          </a:xfrm>
          <a:prstGeom prst="straightConnector1">
            <a:avLst/>
          </a:prstGeom>
          <a:noFill/>
          <a:ln cap="flat" cmpd="sng" w="57150">
            <a:solidFill>
              <a:srgbClr val="FF0000"/>
            </a:solidFill>
            <a:prstDash val="solid"/>
            <a:miter lim="800000"/>
            <a:headEnd len="sm" w="sm" type="none"/>
            <a:tailEnd len="med" w="med" type="triangle"/>
          </a:ln>
        </p:spPr>
      </p:cxnSp>
      <p:sp>
        <p:nvSpPr>
          <p:cNvPr id="526" name="Google Shape;526;p28"/>
          <p:cNvSpPr/>
          <p:nvPr/>
        </p:nvSpPr>
        <p:spPr>
          <a:xfrm>
            <a:off x="1194487" y="1388911"/>
            <a:ext cx="354227" cy="354227"/>
          </a:xfrm>
          <a:prstGeom prst="star5">
            <a:avLst>
              <a:gd fmla="val 19098" name="adj"/>
              <a:gd fmla="val 105146" name="hf"/>
              <a:gd fmla="val 110557" name="vf"/>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27" name="Google Shape;527;p28"/>
          <p:cNvSpPr txBox="1"/>
          <p:nvPr/>
        </p:nvSpPr>
        <p:spPr>
          <a:xfrm>
            <a:off x="3990331" y="117820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R1</a:t>
            </a:r>
            <a:endParaRPr sz="1800">
              <a:solidFill>
                <a:schemeClr val="dk1"/>
              </a:solidFill>
              <a:latin typeface="Calibri"/>
              <a:ea typeface="Calibri"/>
              <a:cs typeface="Calibri"/>
              <a:sym typeface="Calibri"/>
            </a:endParaRPr>
          </a:p>
        </p:txBody>
      </p:sp>
      <p:cxnSp>
        <p:nvCxnSpPr>
          <p:cNvPr id="528" name="Google Shape;528;p28"/>
          <p:cNvCxnSpPr/>
          <p:nvPr/>
        </p:nvCxnSpPr>
        <p:spPr>
          <a:xfrm flipH="1" rot="10800000">
            <a:off x="5820997" y="1701634"/>
            <a:ext cx="723629" cy="2110143"/>
          </a:xfrm>
          <a:prstGeom prst="straightConnector1">
            <a:avLst/>
          </a:prstGeom>
          <a:noFill/>
          <a:ln cap="flat" cmpd="sng" w="57150">
            <a:solidFill>
              <a:srgbClr val="FF0000"/>
            </a:solidFill>
            <a:prstDash val="solid"/>
            <a:miter lim="800000"/>
            <a:headEnd len="sm" w="sm" type="none"/>
            <a:tailEnd len="med" w="med" type="triangle"/>
          </a:ln>
        </p:spPr>
      </p:cxnSp>
      <p:cxnSp>
        <p:nvCxnSpPr>
          <p:cNvPr id="529" name="Google Shape;529;p28"/>
          <p:cNvCxnSpPr/>
          <p:nvPr/>
        </p:nvCxnSpPr>
        <p:spPr>
          <a:xfrm flipH="1" rot="10800000">
            <a:off x="2086954" y="3790881"/>
            <a:ext cx="3696009" cy="1"/>
          </a:xfrm>
          <a:prstGeom prst="straightConnector1">
            <a:avLst/>
          </a:prstGeom>
          <a:noFill/>
          <a:ln cap="flat" cmpd="sng" w="57150">
            <a:solidFill>
              <a:srgbClr val="FF0000"/>
            </a:solidFill>
            <a:prstDash val="solid"/>
            <a:miter lim="800000"/>
            <a:headEnd len="sm" w="sm" type="none"/>
            <a:tailEnd len="med" w="med" type="triangle"/>
          </a:ln>
        </p:spPr>
      </p:cxnSp>
      <p:sp>
        <p:nvSpPr>
          <p:cNvPr id="530" name="Google Shape;530;p28"/>
          <p:cNvSpPr txBox="1"/>
          <p:nvPr/>
        </p:nvSpPr>
        <p:spPr>
          <a:xfrm>
            <a:off x="1036619" y="1544148"/>
            <a:ext cx="3706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531" name="Google Shape;531;p28"/>
          <p:cNvSpPr txBox="1"/>
          <p:nvPr/>
        </p:nvSpPr>
        <p:spPr>
          <a:xfrm>
            <a:off x="1713133" y="3626445"/>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532" name="Google Shape;532;p28"/>
          <p:cNvSpPr txBox="1"/>
          <p:nvPr/>
        </p:nvSpPr>
        <p:spPr>
          <a:xfrm>
            <a:off x="5722944" y="3727484"/>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533" name="Google Shape;533;p28"/>
          <p:cNvSpPr txBox="1"/>
          <p:nvPr/>
        </p:nvSpPr>
        <p:spPr>
          <a:xfrm>
            <a:off x="6550553" y="1635481"/>
            <a:ext cx="3786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534" name="Google Shape;534;p28"/>
          <p:cNvSpPr txBox="1"/>
          <p:nvPr/>
        </p:nvSpPr>
        <p:spPr>
          <a:xfrm>
            <a:off x="6634649" y="2564516"/>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V</a:t>
            </a:r>
            <a:r>
              <a:rPr b="1" baseline="-25000" lang="en-US" sz="2400">
                <a:solidFill>
                  <a:srgbClr val="FF000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535" name="Google Shape;535;p28"/>
          <p:cNvSpPr txBox="1"/>
          <p:nvPr/>
        </p:nvSpPr>
        <p:spPr>
          <a:xfrm>
            <a:off x="6671843" y="4520927"/>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Calibri"/>
              <a:buNone/>
            </a:pPr>
            <a:r>
              <a:rPr b="1" lang="en-US" sz="2400">
                <a:solidFill>
                  <a:srgbClr val="FF0000"/>
                </a:solidFill>
                <a:latin typeface="Calibri"/>
                <a:ea typeface="Calibri"/>
                <a:cs typeface="Calibri"/>
                <a:sym typeface="Calibri"/>
              </a:rPr>
              <a:t>V</a:t>
            </a:r>
            <a:r>
              <a:rPr b="1" baseline="-25000" lang="en-US" sz="2400">
                <a:solidFill>
                  <a:srgbClr val="FF000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cxnSp>
        <p:nvCxnSpPr>
          <p:cNvPr id="536" name="Google Shape;536;p28"/>
          <p:cNvCxnSpPr/>
          <p:nvPr/>
        </p:nvCxnSpPr>
        <p:spPr>
          <a:xfrm flipH="1" rot="10800000">
            <a:off x="5208572" y="1699564"/>
            <a:ext cx="723629" cy="2110143"/>
          </a:xfrm>
          <a:prstGeom prst="straightConnector1">
            <a:avLst/>
          </a:prstGeom>
          <a:noFill/>
          <a:ln cap="flat" cmpd="sng" w="57150">
            <a:solidFill>
              <a:srgbClr val="FF0000"/>
            </a:solidFill>
            <a:prstDash val="solid"/>
            <a:miter lim="800000"/>
            <a:headEnd len="sm" w="sm" type="none"/>
            <a:tailEnd len="med" w="med" type="triangle"/>
          </a:ln>
        </p:spPr>
      </p:cxnSp>
      <p:cxnSp>
        <p:nvCxnSpPr>
          <p:cNvPr id="537" name="Google Shape;537;p28"/>
          <p:cNvCxnSpPr/>
          <p:nvPr/>
        </p:nvCxnSpPr>
        <p:spPr>
          <a:xfrm flipH="1" rot="10800000">
            <a:off x="4613947" y="1680954"/>
            <a:ext cx="723629" cy="2110143"/>
          </a:xfrm>
          <a:prstGeom prst="straightConnector1">
            <a:avLst/>
          </a:prstGeom>
          <a:noFill/>
          <a:ln cap="flat" cmpd="sng" w="57150">
            <a:solidFill>
              <a:srgbClr val="FF0000"/>
            </a:solidFill>
            <a:prstDash val="solid"/>
            <a:miter lim="800000"/>
            <a:headEnd len="sm" w="sm" type="none"/>
            <a:tailEnd len="med" w="med" type="triangle"/>
          </a:ln>
        </p:spPr>
      </p:cxnSp>
      <p:cxnSp>
        <p:nvCxnSpPr>
          <p:cNvPr id="538" name="Google Shape;538;p28"/>
          <p:cNvCxnSpPr/>
          <p:nvPr/>
        </p:nvCxnSpPr>
        <p:spPr>
          <a:xfrm flipH="1" rot="10800000">
            <a:off x="4071599" y="1690688"/>
            <a:ext cx="723629" cy="2110143"/>
          </a:xfrm>
          <a:prstGeom prst="straightConnector1">
            <a:avLst/>
          </a:prstGeom>
          <a:noFill/>
          <a:ln cap="flat" cmpd="sng" w="57150">
            <a:solidFill>
              <a:srgbClr val="FF0000"/>
            </a:solidFill>
            <a:prstDash val="solid"/>
            <a:miter lim="800000"/>
            <a:headEnd len="sm" w="sm" type="none"/>
            <a:tailEnd len="med" w="med" type="triangle"/>
          </a:ln>
        </p:spPr>
      </p:cxnSp>
      <p:cxnSp>
        <p:nvCxnSpPr>
          <p:cNvPr id="539" name="Google Shape;539;p28"/>
          <p:cNvCxnSpPr/>
          <p:nvPr/>
        </p:nvCxnSpPr>
        <p:spPr>
          <a:xfrm flipH="1" rot="10800000">
            <a:off x="3476974" y="1672078"/>
            <a:ext cx="723629" cy="2110143"/>
          </a:xfrm>
          <a:prstGeom prst="straightConnector1">
            <a:avLst/>
          </a:prstGeom>
          <a:noFill/>
          <a:ln cap="flat" cmpd="sng" w="57150">
            <a:solidFill>
              <a:srgbClr val="FF0000"/>
            </a:solidFill>
            <a:prstDash val="solid"/>
            <a:miter lim="800000"/>
            <a:headEnd len="sm" w="sm" type="none"/>
            <a:tailEnd len="med" w="med" type="triangle"/>
          </a:ln>
        </p:spPr>
      </p:cxnSp>
      <p:sp>
        <p:nvSpPr>
          <p:cNvPr id="540" name="Google Shape;540;p28"/>
          <p:cNvSpPr/>
          <p:nvPr/>
        </p:nvSpPr>
        <p:spPr>
          <a:xfrm rot="10800000">
            <a:off x="5782963" y="1485368"/>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41" name="Google Shape;541;p28"/>
          <p:cNvSpPr/>
          <p:nvPr/>
        </p:nvSpPr>
        <p:spPr>
          <a:xfrm rot="10800000">
            <a:off x="5218922" y="1478102"/>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42" name="Google Shape;542;p28"/>
          <p:cNvSpPr/>
          <p:nvPr/>
        </p:nvSpPr>
        <p:spPr>
          <a:xfrm rot="10800000">
            <a:off x="4675568" y="1493683"/>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43" name="Google Shape;543;p28"/>
          <p:cNvSpPr/>
          <p:nvPr/>
        </p:nvSpPr>
        <p:spPr>
          <a:xfrm rot="10800000">
            <a:off x="4068278" y="1493333"/>
            <a:ext cx="237307" cy="177113"/>
          </a:xfrm>
          <a:prstGeom prst="triangle">
            <a:avLst>
              <a:gd fmla="val 50000" name="adj"/>
            </a:avLst>
          </a:prstGeom>
          <a:solidFill>
            <a:srgbClr val="A03A5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44" name="Google Shape;544;p28"/>
          <p:cNvSpPr txBox="1"/>
          <p:nvPr/>
        </p:nvSpPr>
        <p:spPr>
          <a:xfrm>
            <a:off x="4569216" y="117820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R2</a:t>
            </a:r>
            <a:endParaRPr sz="1800">
              <a:solidFill>
                <a:schemeClr val="dk1"/>
              </a:solidFill>
              <a:latin typeface="Calibri"/>
              <a:ea typeface="Calibri"/>
              <a:cs typeface="Calibri"/>
              <a:sym typeface="Calibri"/>
            </a:endParaRPr>
          </a:p>
        </p:txBody>
      </p:sp>
      <p:sp>
        <p:nvSpPr>
          <p:cNvPr id="545" name="Google Shape;545;p28"/>
          <p:cNvSpPr txBox="1"/>
          <p:nvPr/>
        </p:nvSpPr>
        <p:spPr>
          <a:xfrm>
            <a:off x="5124215" y="1167346"/>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R3</a:t>
            </a:r>
            <a:endParaRPr sz="1800">
              <a:solidFill>
                <a:schemeClr val="dk1"/>
              </a:solidFill>
              <a:latin typeface="Calibri"/>
              <a:ea typeface="Calibri"/>
              <a:cs typeface="Calibri"/>
              <a:sym typeface="Calibri"/>
            </a:endParaRPr>
          </a:p>
        </p:txBody>
      </p:sp>
      <p:sp>
        <p:nvSpPr>
          <p:cNvPr id="546" name="Google Shape;546;p28"/>
          <p:cNvSpPr txBox="1"/>
          <p:nvPr/>
        </p:nvSpPr>
        <p:spPr>
          <a:xfrm>
            <a:off x="5689910" y="118343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R4</a:t>
            </a:r>
            <a:endParaRPr sz="1800">
              <a:solidFill>
                <a:schemeClr val="dk1"/>
              </a:solidFill>
              <a:latin typeface="Calibri"/>
              <a:ea typeface="Calibri"/>
              <a:cs typeface="Calibri"/>
              <a:sym typeface="Calibri"/>
            </a:endParaRPr>
          </a:p>
        </p:txBody>
      </p:sp>
      <p:sp>
        <p:nvSpPr>
          <p:cNvPr id="547" name="Google Shape;547;p28"/>
          <p:cNvSpPr txBox="1"/>
          <p:nvPr/>
        </p:nvSpPr>
        <p:spPr>
          <a:xfrm>
            <a:off x="6328714" y="118343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R5</a:t>
            </a:r>
            <a:endParaRPr sz="1800">
              <a:solidFill>
                <a:schemeClr val="dk1"/>
              </a:solidFill>
              <a:latin typeface="Calibri"/>
              <a:ea typeface="Calibri"/>
              <a:cs typeface="Calibri"/>
              <a:sym typeface="Calibri"/>
            </a:endParaRPr>
          </a:p>
        </p:txBody>
      </p:sp>
      <p:pic>
        <p:nvPicPr>
          <p:cNvPr id="548" name="Google Shape;548;p28"/>
          <p:cNvPicPr preferRelativeResize="0"/>
          <p:nvPr/>
        </p:nvPicPr>
        <p:blipFill rotWithShape="1">
          <a:blip r:embed="rId4">
            <a:alphaModFix/>
          </a:blip>
          <a:srcRect b="19136" l="1829" r="34783" t="0"/>
          <a:stretch/>
        </p:blipFill>
        <p:spPr>
          <a:xfrm>
            <a:off x="7566026" y="1774980"/>
            <a:ext cx="4182126" cy="3341774"/>
          </a:xfrm>
          <a:prstGeom prst="rect">
            <a:avLst/>
          </a:prstGeom>
          <a:noFill/>
          <a:ln>
            <a:noFill/>
          </a:ln>
        </p:spPr>
      </p:pic>
      <p:sp>
        <p:nvSpPr>
          <p:cNvPr id="549" name="Google Shape;549;p28"/>
          <p:cNvSpPr txBox="1"/>
          <p:nvPr/>
        </p:nvSpPr>
        <p:spPr>
          <a:xfrm>
            <a:off x="10664348" y="1743138"/>
            <a:ext cx="1378904"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Direct wave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Slope = 1/V</a:t>
            </a:r>
            <a:r>
              <a:rPr baseline="-25000" lang="en-US"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550" name="Google Shape;550;p28"/>
          <p:cNvSpPr txBox="1"/>
          <p:nvPr/>
        </p:nvSpPr>
        <p:spPr>
          <a:xfrm>
            <a:off x="10478867" y="3163376"/>
            <a:ext cx="162461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Refracted wave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Slope = 1/V</a:t>
            </a:r>
            <a:r>
              <a:rPr baseline="-25000"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551" name="Google Shape;551;p28"/>
          <p:cNvSpPr txBox="1"/>
          <p:nvPr/>
        </p:nvSpPr>
        <p:spPr>
          <a:xfrm>
            <a:off x="8423417" y="511152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R1</a:t>
            </a:r>
            <a:endParaRPr sz="1800">
              <a:solidFill>
                <a:schemeClr val="dk1"/>
              </a:solidFill>
              <a:latin typeface="Calibri"/>
              <a:ea typeface="Calibri"/>
              <a:cs typeface="Calibri"/>
              <a:sym typeface="Calibri"/>
            </a:endParaRPr>
          </a:p>
        </p:txBody>
      </p:sp>
      <p:sp>
        <p:nvSpPr>
          <p:cNvPr id="552" name="Google Shape;552;p28"/>
          <p:cNvSpPr txBox="1"/>
          <p:nvPr/>
        </p:nvSpPr>
        <p:spPr>
          <a:xfrm>
            <a:off x="9002302" y="511152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R2</a:t>
            </a:r>
            <a:endParaRPr sz="1800">
              <a:solidFill>
                <a:schemeClr val="dk1"/>
              </a:solidFill>
              <a:latin typeface="Calibri"/>
              <a:ea typeface="Calibri"/>
              <a:cs typeface="Calibri"/>
              <a:sym typeface="Calibri"/>
            </a:endParaRPr>
          </a:p>
        </p:txBody>
      </p:sp>
      <p:sp>
        <p:nvSpPr>
          <p:cNvPr id="553" name="Google Shape;553;p28"/>
          <p:cNvSpPr txBox="1"/>
          <p:nvPr/>
        </p:nvSpPr>
        <p:spPr>
          <a:xfrm>
            <a:off x="9557301" y="5100662"/>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R3</a:t>
            </a:r>
            <a:endParaRPr sz="1800">
              <a:solidFill>
                <a:schemeClr val="dk1"/>
              </a:solidFill>
              <a:latin typeface="Calibri"/>
              <a:ea typeface="Calibri"/>
              <a:cs typeface="Calibri"/>
              <a:sym typeface="Calibri"/>
            </a:endParaRPr>
          </a:p>
        </p:txBody>
      </p:sp>
      <p:sp>
        <p:nvSpPr>
          <p:cNvPr id="554" name="Google Shape;554;p28"/>
          <p:cNvSpPr txBox="1"/>
          <p:nvPr/>
        </p:nvSpPr>
        <p:spPr>
          <a:xfrm>
            <a:off x="10122996" y="511675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R4</a:t>
            </a:r>
            <a:endParaRPr sz="1800">
              <a:solidFill>
                <a:schemeClr val="dk1"/>
              </a:solidFill>
              <a:latin typeface="Calibri"/>
              <a:ea typeface="Calibri"/>
              <a:cs typeface="Calibri"/>
              <a:sym typeface="Calibri"/>
            </a:endParaRPr>
          </a:p>
        </p:txBody>
      </p:sp>
      <p:sp>
        <p:nvSpPr>
          <p:cNvPr id="555" name="Google Shape;555;p28"/>
          <p:cNvSpPr txBox="1"/>
          <p:nvPr/>
        </p:nvSpPr>
        <p:spPr>
          <a:xfrm>
            <a:off x="10761800" y="511675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R5</a:t>
            </a:r>
            <a:endParaRPr sz="1800">
              <a:solidFill>
                <a:schemeClr val="dk1"/>
              </a:solidFill>
              <a:latin typeface="Calibri"/>
              <a:ea typeface="Calibri"/>
              <a:cs typeface="Calibri"/>
              <a:sym typeface="Calibri"/>
            </a:endParaRPr>
          </a:p>
        </p:txBody>
      </p:sp>
      <p:cxnSp>
        <p:nvCxnSpPr>
          <p:cNvPr id="556" name="Google Shape;556;p28"/>
          <p:cNvCxnSpPr/>
          <p:nvPr/>
        </p:nvCxnSpPr>
        <p:spPr>
          <a:xfrm rot="10800000">
            <a:off x="8634202" y="1856150"/>
            <a:ext cx="0" cy="3145700"/>
          </a:xfrm>
          <a:prstGeom prst="straightConnector1">
            <a:avLst/>
          </a:prstGeom>
          <a:noFill/>
          <a:ln cap="flat" cmpd="sng" w="41275">
            <a:solidFill>
              <a:srgbClr val="D8D8D8"/>
            </a:solidFill>
            <a:prstDash val="dash"/>
            <a:miter lim="800000"/>
            <a:headEnd len="sm" w="sm" type="none"/>
            <a:tailEnd len="sm" w="sm" type="none"/>
          </a:ln>
        </p:spPr>
      </p:cxnSp>
      <p:sp>
        <p:nvSpPr>
          <p:cNvPr id="557" name="Google Shape;557;p28"/>
          <p:cNvSpPr/>
          <p:nvPr/>
        </p:nvSpPr>
        <p:spPr>
          <a:xfrm>
            <a:off x="8585649" y="4288779"/>
            <a:ext cx="105196" cy="105196"/>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58" name="Google Shape;558;p28"/>
          <p:cNvSpPr/>
          <p:nvPr/>
        </p:nvSpPr>
        <p:spPr>
          <a:xfrm>
            <a:off x="9069850" y="3809707"/>
            <a:ext cx="105196" cy="105196"/>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59" name="Google Shape;559;p28"/>
          <p:cNvSpPr/>
          <p:nvPr/>
        </p:nvSpPr>
        <p:spPr>
          <a:xfrm>
            <a:off x="9665465" y="3340671"/>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0" name="Google Shape;560;p28"/>
          <p:cNvSpPr/>
          <p:nvPr/>
        </p:nvSpPr>
        <p:spPr>
          <a:xfrm>
            <a:off x="10183767" y="3163376"/>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1" name="Google Shape;561;p28"/>
          <p:cNvSpPr/>
          <p:nvPr/>
        </p:nvSpPr>
        <p:spPr>
          <a:xfrm>
            <a:off x="10799769" y="2920985"/>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2" name="Google Shape;562;p28"/>
          <p:cNvSpPr/>
          <p:nvPr/>
        </p:nvSpPr>
        <p:spPr>
          <a:xfrm>
            <a:off x="11437944" y="2693161"/>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3" name="Google Shape;563;p28"/>
          <p:cNvSpPr/>
          <p:nvPr/>
        </p:nvSpPr>
        <p:spPr>
          <a:xfrm>
            <a:off x="8576730" y="3694832"/>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4" name="Google Shape;564;p28"/>
          <p:cNvSpPr/>
          <p:nvPr/>
        </p:nvSpPr>
        <p:spPr>
          <a:xfrm>
            <a:off x="9060107" y="3533412"/>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65" name="Google Shape;565;p28"/>
          <p:cNvSpPr txBox="1"/>
          <p:nvPr/>
        </p:nvSpPr>
        <p:spPr>
          <a:xfrm>
            <a:off x="9508451" y="5469994"/>
            <a:ext cx="7536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Times"/>
              <a:buNone/>
            </a:pPr>
            <a:r>
              <a:rPr lang="en-US" sz="1800">
                <a:solidFill>
                  <a:schemeClr val="dk1"/>
                </a:solidFill>
                <a:latin typeface="Times"/>
                <a:ea typeface="Times"/>
                <a:cs typeface="Times"/>
                <a:sym typeface="Times"/>
              </a:rPr>
              <a:t>Offset</a:t>
            </a:r>
            <a:endParaRPr sz="1800">
              <a:solidFill>
                <a:schemeClr val="dk1"/>
              </a:solidFill>
              <a:latin typeface="Calibri"/>
              <a:ea typeface="Calibri"/>
              <a:cs typeface="Calibri"/>
              <a:sym typeface="Calibri"/>
            </a:endParaRPr>
          </a:p>
        </p:txBody>
      </p:sp>
      <p:sp>
        <p:nvSpPr>
          <p:cNvPr id="566" name="Google Shape;566;p28"/>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
        <p:nvSpPr>
          <p:cNvPr id="567" name="Google Shape;567;p28"/>
          <p:cNvSpPr txBox="1"/>
          <p:nvPr/>
        </p:nvSpPr>
        <p:spPr>
          <a:xfrm>
            <a:off x="9557301" y="6147293"/>
            <a:ext cx="24277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Offset = distance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Travel time for a two layered subsurface</a:t>
            </a:r>
            <a:endParaRPr/>
          </a:p>
        </p:txBody>
      </p:sp>
      <p:pic>
        <p:nvPicPr>
          <p:cNvPr id="573" name="Google Shape;573;p29"/>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574" name="Google Shape;574;p29"/>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575" name="Google Shape;575;p29"/>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76" name="Google Shape;576;p29"/>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577" name="Google Shape;577;p29"/>
          <p:cNvSpPr/>
          <p:nvPr/>
        </p:nvSpPr>
        <p:spPr>
          <a:xfrm rot="10800000">
            <a:off x="6423421" y="1469787"/>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cxnSp>
        <p:nvCxnSpPr>
          <p:cNvPr id="578" name="Google Shape;578;p29"/>
          <p:cNvCxnSpPr/>
          <p:nvPr/>
        </p:nvCxnSpPr>
        <p:spPr>
          <a:xfrm>
            <a:off x="1392231" y="1690688"/>
            <a:ext cx="661075" cy="2095645"/>
          </a:xfrm>
          <a:prstGeom prst="straightConnector1">
            <a:avLst/>
          </a:prstGeom>
          <a:noFill/>
          <a:ln cap="flat" cmpd="sng" w="57150">
            <a:solidFill>
              <a:srgbClr val="A5A5A5"/>
            </a:solidFill>
            <a:prstDash val="solid"/>
            <a:miter lim="800000"/>
            <a:headEnd len="sm" w="sm" type="none"/>
            <a:tailEnd len="med" w="med" type="triangle"/>
          </a:ln>
        </p:spPr>
      </p:cxnSp>
      <p:sp>
        <p:nvSpPr>
          <p:cNvPr id="579" name="Google Shape;579;p29"/>
          <p:cNvSpPr/>
          <p:nvPr/>
        </p:nvSpPr>
        <p:spPr>
          <a:xfrm>
            <a:off x="1194487" y="1388911"/>
            <a:ext cx="354227" cy="354227"/>
          </a:xfrm>
          <a:prstGeom prst="star5">
            <a:avLst>
              <a:gd fmla="val 19098" name="adj"/>
              <a:gd fmla="val 105146" name="hf"/>
              <a:gd fmla="val 110557" name="vf"/>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580" name="Google Shape;580;p29"/>
          <p:cNvSpPr txBox="1"/>
          <p:nvPr/>
        </p:nvSpPr>
        <p:spPr>
          <a:xfrm>
            <a:off x="3990331" y="117820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R1</a:t>
            </a:r>
            <a:endParaRPr sz="1800">
              <a:solidFill>
                <a:schemeClr val="dk1"/>
              </a:solidFill>
              <a:latin typeface="Calibri"/>
              <a:ea typeface="Calibri"/>
              <a:cs typeface="Calibri"/>
              <a:sym typeface="Calibri"/>
            </a:endParaRPr>
          </a:p>
        </p:txBody>
      </p:sp>
      <p:cxnSp>
        <p:nvCxnSpPr>
          <p:cNvPr id="581" name="Google Shape;581;p29"/>
          <p:cNvCxnSpPr/>
          <p:nvPr/>
        </p:nvCxnSpPr>
        <p:spPr>
          <a:xfrm flipH="1" rot="10800000">
            <a:off x="5820997" y="1701634"/>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582" name="Google Shape;582;p29"/>
          <p:cNvCxnSpPr/>
          <p:nvPr/>
        </p:nvCxnSpPr>
        <p:spPr>
          <a:xfrm flipH="1" rot="10800000">
            <a:off x="2086954" y="3790881"/>
            <a:ext cx="3696009" cy="1"/>
          </a:xfrm>
          <a:prstGeom prst="straightConnector1">
            <a:avLst/>
          </a:prstGeom>
          <a:noFill/>
          <a:ln cap="flat" cmpd="sng" w="57150">
            <a:solidFill>
              <a:srgbClr val="A5A5A5"/>
            </a:solidFill>
            <a:prstDash val="solid"/>
            <a:miter lim="800000"/>
            <a:headEnd len="sm" w="sm" type="none"/>
            <a:tailEnd len="med" w="med" type="triangle"/>
          </a:ln>
        </p:spPr>
      </p:cxnSp>
      <p:sp>
        <p:nvSpPr>
          <p:cNvPr id="583" name="Google Shape;583;p29"/>
          <p:cNvSpPr txBox="1"/>
          <p:nvPr/>
        </p:nvSpPr>
        <p:spPr>
          <a:xfrm>
            <a:off x="1036619" y="1544148"/>
            <a:ext cx="3706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584" name="Google Shape;584;p29"/>
          <p:cNvSpPr txBox="1"/>
          <p:nvPr/>
        </p:nvSpPr>
        <p:spPr>
          <a:xfrm>
            <a:off x="1713133" y="3626445"/>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585" name="Google Shape;585;p29"/>
          <p:cNvSpPr txBox="1"/>
          <p:nvPr/>
        </p:nvSpPr>
        <p:spPr>
          <a:xfrm>
            <a:off x="5722944" y="3727484"/>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586" name="Google Shape;586;p29"/>
          <p:cNvSpPr txBox="1"/>
          <p:nvPr/>
        </p:nvSpPr>
        <p:spPr>
          <a:xfrm>
            <a:off x="6550553" y="1635481"/>
            <a:ext cx="3786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587" name="Google Shape;587;p29"/>
          <p:cNvSpPr txBox="1"/>
          <p:nvPr/>
        </p:nvSpPr>
        <p:spPr>
          <a:xfrm>
            <a:off x="6634649" y="2564516"/>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V</a:t>
            </a:r>
            <a:r>
              <a:rPr b="1" baseline="-25000" lang="en-US" sz="2400">
                <a:solidFill>
                  <a:srgbClr val="7F7F7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588" name="Google Shape;588;p29"/>
          <p:cNvSpPr txBox="1"/>
          <p:nvPr/>
        </p:nvSpPr>
        <p:spPr>
          <a:xfrm>
            <a:off x="6671843" y="4520927"/>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V</a:t>
            </a:r>
            <a:r>
              <a:rPr b="1" baseline="-25000" lang="en-US" sz="2400">
                <a:solidFill>
                  <a:srgbClr val="7F7F7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cxnSp>
        <p:nvCxnSpPr>
          <p:cNvPr id="589" name="Google Shape;589;p29"/>
          <p:cNvCxnSpPr/>
          <p:nvPr/>
        </p:nvCxnSpPr>
        <p:spPr>
          <a:xfrm flipH="1" rot="10800000">
            <a:off x="5208572" y="1699564"/>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590" name="Google Shape;590;p29"/>
          <p:cNvCxnSpPr/>
          <p:nvPr/>
        </p:nvCxnSpPr>
        <p:spPr>
          <a:xfrm flipH="1" rot="10800000">
            <a:off x="4613947" y="1680954"/>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591" name="Google Shape;591;p29"/>
          <p:cNvCxnSpPr/>
          <p:nvPr/>
        </p:nvCxnSpPr>
        <p:spPr>
          <a:xfrm flipH="1" rot="10800000">
            <a:off x="4071599" y="1690688"/>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592" name="Google Shape;592;p29"/>
          <p:cNvCxnSpPr/>
          <p:nvPr/>
        </p:nvCxnSpPr>
        <p:spPr>
          <a:xfrm flipH="1" rot="10800000">
            <a:off x="3476974" y="1672078"/>
            <a:ext cx="723629" cy="2110143"/>
          </a:xfrm>
          <a:prstGeom prst="straightConnector1">
            <a:avLst/>
          </a:prstGeom>
          <a:noFill/>
          <a:ln cap="flat" cmpd="sng" w="57150">
            <a:solidFill>
              <a:srgbClr val="A5A5A5"/>
            </a:solidFill>
            <a:prstDash val="solid"/>
            <a:miter lim="800000"/>
            <a:headEnd len="sm" w="sm" type="none"/>
            <a:tailEnd len="med" w="med" type="triangle"/>
          </a:ln>
        </p:spPr>
      </p:cxnSp>
      <p:sp>
        <p:nvSpPr>
          <p:cNvPr id="593" name="Google Shape;593;p29"/>
          <p:cNvSpPr/>
          <p:nvPr/>
        </p:nvSpPr>
        <p:spPr>
          <a:xfrm rot="10800000">
            <a:off x="5782963" y="1485368"/>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594" name="Google Shape;594;p29"/>
          <p:cNvSpPr/>
          <p:nvPr/>
        </p:nvSpPr>
        <p:spPr>
          <a:xfrm rot="10800000">
            <a:off x="5218922" y="1478102"/>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595" name="Google Shape;595;p29"/>
          <p:cNvSpPr/>
          <p:nvPr/>
        </p:nvSpPr>
        <p:spPr>
          <a:xfrm rot="10800000">
            <a:off x="4675568" y="1493683"/>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596" name="Google Shape;596;p29"/>
          <p:cNvSpPr/>
          <p:nvPr/>
        </p:nvSpPr>
        <p:spPr>
          <a:xfrm rot="10800000">
            <a:off x="4068278" y="1493333"/>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597" name="Google Shape;597;p29"/>
          <p:cNvSpPr txBox="1"/>
          <p:nvPr/>
        </p:nvSpPr>
        <p:spPr>
          <a:xfrm>
            <a:off x="4569216" y="117820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R2</a:t>
            </a:r>
            <a:endParaRPr sz="1800">
              <a:solidFill>
                <a:schemeClr val="dk1"/>
              </a:solidFill>
              <a:latin typeface="Calibri"/>
              <a:ea typeface="Calibri"/>
              <a:cs typeface="Calibri"/>
              <a:sym typeface="Calibri"/>
            </a:endParaRPr>
          </a:p>
        </p:txBody>
      </p:sp>
      <p:sp>
        <p:nvSpPr>
          <p:cNvPr id="598" name="Google Shape;598;p29"/>
          <p:cNvSpPr txBox="1"/>
          <p:nvPr/>
        </p:nvSpPr>
        <p:spPr>
          <a:xfrm>
            <a:off x="5124215" y="1167346"/>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R3</a:t>
            </a:r>
            <a:endParaRPr sz="1800">
              <a:solidFill>
                <a:schemeClr val="dk1"/>
              </a:solidFill>
              <a:latin typeface="Calibri"/>
              <a:ea typeface="Calibri"/>
              <a:cs typeface="Calibri"/>
              <a:sym typeface="Calibri"/>
            </a:endParaRPr>
          </a:p>
        </p:txBody>
      </p:sp>
      <p:sp>
        <p:nvSpPr>
          <p:cNvPr id="599" name="Google Shape;599;p29"/>
          <p:cNvSpPr txBox="1"/>
          <p:nvPr/>
        </p:nvSpPr>
        <p:spPr>
          <a:xfrm>
            <a:off x="5689910" y="118343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R4</a:t>
            </a:r>
            <a:endParaRPr sz="1800">
              <a:solidFill>
                <a:schemeClr val="dk1"/>
              </a:solidFill>
              <a:latin typeface="Calibri"/>
              <a:ea typeface="Calibri"/>
              <a:cs typeface="Calibri"/>
              <a:sym typeface="Calibri"/>
            </a:endParaRPr>
          </a:p>
        </p:txBody>
      </p:sp>
      <p:sp>
        <p:nvSpPr>
          <p:cNvPr id="600" name="Google Shape;600;p29"/>
          <p:cNvSpPr txBox="1"/>
          <p:nvPr/>
        </p:nvSpPr>
        <p:spPr>
          <a:xfrm>
            <a:off x="6328714" y="118343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R5</a:t>
            </a:r>
            <a:endParaRPr sz="1800">
              <a:solidFill>
                <a:schemeClr val="dk1"/>
              </a:solidFill>
              <a:latin typeface="Calibri"/>
              <a:ea typeface="Calibri"/>
              <a:cs typeface="Calibri"/>
              <a:sym typeface="Calibri"/>
            </a:endParaRPr>
          </a:p>
        </p:txBody>
      </p:sp>
      <p:pic>
        <p:nvPicPr>
          <p:cNvPr id="601" name="Google Shape;601;p29"/>
          <p:cNvPicPr preferRelativeResize="0"/>
          <p:nvPr/>
        </p:nvPicPr>
        <p:blipFill rotWithShape="1">
          <a:blip r:embed="rId4">
            <a:alphaModFix/>
          </a:blip>
          <a:srcRect b="19136" l="1829" r="34783" t="0"/>
          <a:stretch/>
        </p:blipFill>
        <p:spPr>
          <a:xfrm>
            <a:off x="7566026" y="1774980"/>
            <a:ext cx="4182126" cy="3341774"/>
          </a:xfrm>
          <a:prstGeom prst="rect">
            <a:avLst/>
          </a:prstGeom>
          <a:noFill/>
          <a:ln>
            <a:noFill/>
          </a:ln>
        </p:spPr>
      </p:pic>
      <p:sp>
        <p:nvSpPr>
          <p:cNvPr id="602" name="Google Shape;602;p29"/>
          <p:cNvSpPr txBox="1"/>
          <p:nvPr/>
        </p:nvSpPr>
        <p:spPr>
          <a:xfrm>
            <a:off x="10664348" y="1743138"/>
            <a:ext cx="1378904"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Direct wave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Slope = 1/V</a:t>
            </a:r>
            <a:r>
              <a:rPr baseline="-25000" lang="en-US"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03" name="Google Shape;603;p29"/>
          <p:cNvSpPr txBox="1"/>
          <p:nvPr/>
        </p:nvSpPr>
        <p:spPr>
          <a:xfrm>
            <a:off x="10478867" y="3163376"/>
            <a:ext cx="162461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Refracted wave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Slope = 1/V</a:t>
            </a:r>
            <a:r>
              <a:rPr baseline="-25000"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04" name="Google Shape;604;p29"/>
          <p:cNvSpPr txBox="1"/>
          <p:nvPr/>
        </p:nvSpPr>
        <p:spPr>
          <a:xfrm>
            <a:off x="8423417" y="511152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R1</a:t>
            </a:r>
            <a:endParaRPr sz="1800">
              <a:solidFill>
                <a:schemeClr val="dk1"/>
              </a:solidFill>
              <a:latin typeface="Calibri"/>
              <a:ea typeface="Calibri"/>
              <a:cs typeface="Calibri"/>
              <a:sym typeface="Calibri"/>
            </a:endParaRPr>
          </a:p>
        </p:txBody>
      </p:sp>
      <p:sp>
        <p:nvSpPr>
          <p:cNvPr id="605" name="Google Shape;605;p29"/>
          <p:cNvSpPr txBox="1"/>
          <p:nvPr/>
        </p:nvSpPr>
        <p:spPr>
          <a:xfrm>
            <a:off x="9002302" y="511152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R2</a:t>
            </a:r>
            <a:endParaRPr sz="1800">
              <a:solidFill>
                <a:schemeClr val="dk1"/>
              </a:solidFill>
              <a:latin typeface="Calibri"/>
              <a:ea typeface="Calibri"/>
              <a:cs typeface="Calibri"/>
              <a:sym typeface="Calibri"/>
            </a:endParaRPr>
          </a:p>
        </p:txBody>
      </p:sp>
      <p:sp>
        <p:nvSpPr>
          <p:cNvPr id="606" name="Google Shape;606;p29"/>
          <p:cNvSpPr txBox="1"/>
          <p:nvPr/>
        </p:nvSpPr>
        <p:spPr>
          <a:xfrm>
            <a:off x="9557301" y="5100662"/>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R3</a:t>
            </a:r>
            <a:endParaRPr sz="1800">
              <a:solidFill>
                <a:schemeClr val="dk1"/>
              </a:solidFill>
              <a:latin typeface="Calibri"/>
              <a:ea typeface="Calibri"/>
              <a:cs typeface="Calibri"/>
              <a:sym typeface="Calibri"/>
            </a:endParaRPr>
          </a:p>
        </p:txBody>
      </p:sp>
      <p:sp>
        <p:nvSpPr>
          <p:cNvPr id="607" name="Google Shape;607;p29"/>
          <p:cNvSpPr txBox="1"/>
          <p:nvPr/>
        </p:nvSpPr>
        <p:spPr>
          <a:xfrm>
            <a:off x="10122996" y="511675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R4</a:t>
            </a:r>
            <a:endParaRPr sz="1800">
              <a:solidFill>
                <a:schemeClr val="dk1"/>
              </a:solidFill>
              <a:latin typeface="Calibri"/>
              <a:ea typeface="Calibri"/>
              <a:cs typeface="Calibri"/>
              <a:sym typeface="Calibri"/>
            </a:endParaRPr>
          </a:p>
        </p:txBody>
      </p:sp>
      <p:sp>
        <p:nvSpPr>
          <p:cNvPr id="608" name="Google Shape;608;p29"/>
          <p:cNvSpPr txBox="1"/>
          <p:nvPr/>
        </p:nvSpPr>
        <p:spPr>
          <a:xfrm>
            <a:off x="10761800" y="511675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R5</a:t>
            </a:r>
            <a:endParaRPr sz="1800">
              <a:solidFill>
                <a:schemeClr val="dk1"/>
              </a:solidFill>
              <a:latin typeface="Calibri"/>
              <a:ea typeface="Calibri"/>
              <a:cs typeface="Calibri"/>
              <a:sym typeface="Calibri"/>
            </a:endParaRPr>
          </a:p>
        </p:txBody>
      </p:sp>
      <p:cxnSp>
        <p:nvCxnSpPr>
          <p:cNvPr id="609" name="Google Shape;609;p29"/>
          <p:cNvCxnSpPr/>
          <p:nvPr/>
        </p:nvCxnSpPr>
        <p:spPr>
          <a:xfrm rot="10800000">
            <a:off x="8634202" y="1856150"/>
            <a:ext cx="0" cy="3145700"/>
          </a:xfrm>
          <a:prstGeom prst="straightConnector1">
            <a:avLst/>
          </a:prstGeom>
          <a:noFill/>
          <a:ln cap="flat" cmpd="sng" w="41275">
            <a:solidFill>
              <a:srgbClr val="D8D8D8"/>
            </a:solidFill>
            <a:prstDash val="dash"/>
            <a:miter lim="800000"/>
            <a:headEnd len="sm" w="sm" type="none"/>
            <a:tailEnd len="sm" w="sm" type="none"/>
          </a:ln>
        </p:spPr>
      </p:cxnSp>
      <p:sp>
        <p:nvSpPr>
          <p:cNvPr id="610" name="Google Shape;610;p29"/>
          <p:cNvSpPr/>
          <p:nvPr/>
        </p:nvSpPr>
        <p:spPr>
          <a:xfrm>
            <a:off x="8585649" y="4288779"/>
            <a:ext cx="105196" cy="105196"/>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1" name="Google Shape;611;p29"/>
          <p:cNvSpPr/>
          <p:nvPr/>
        </p:nvSpPr>
        <p:spPr>
          <a:xfrm>
            <a:off x="9069850" y="3809707"/>
            <a:ext cx="105196" cy="105196"/>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2" name="Google Shape;612;p29"/>
          <p:cNvSpPr/>
          <p:nvPr/>
        </p:nvSpPr>
        <p:spPr>
          <a:xfrm>
            <a:off x="9665465" y="3340671"/>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3" name="Google Shape;613;p29"/>
          <p:cNvSpPr/>
          <p:nvPr/>
        </p:nvSpPr>
        <p:spPr>
          <a:xfrm>
            <a:off x="10183767" y="3163376"/>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4" name="Google Shape;614;p29"/>
          <p:cNvSpPr/>
          <p:nvPr/>
        </p:nvSpPr>
        <p:spPr>
          <a:xfrm>
            <a:off x="10799769" y="2920985"/>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5" name="Google Shape;615;p29"/>
          <p:cNvSpPr/>
          <p:nvPr/>
        </p:nvSpPr>
        <p:spPr>
          <a:xfrm>
            <a:off x="11437944" y="2693161"/>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6" name="Google Shape;616;p29"/>
          <p:cNvSpPr/>
          <p:nvPr/>
        </p:nvSpPr>
        <p:spPr>
          <a:xfrm>
            <a:off x="8576730" y="3694832"/>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7" name="Google Shape;617;p29"/>
          <p:cNvSpPr/>
          <p:nvPr/>
        </p:nvSpPr>
        <p:spPr>
          <a:xfrm>
            <a:off x="9060107" y="3533412"/>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18" name="Google Shape;618;p29"/>
          <p:cNvSpPr txBox="1"/>
          <p:nvPr/>
        </p:nvSpPr>
        <p:spPr>
          <a:xfrm>
            <a:off x="275589" y="5101882"/>
            <a:ext cx="6743128" cy="923330"/>
          </a:xfrm>
          <a:prstGeom prst="rect">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v</a:t>
            </a:r>
            <a:r>
              <a:rPr baseline="-25000" lang="en-US" sz="18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and v</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can be read off of the travel-time/offset plot</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t</a:t>
            </a:r>
            <a:r>
              <a:rPr baseline="-25000" lang="en-US" sz="18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can be projected on the graph based on the slope of v</a:t>
            </a:r>
            <a:r>
              <a:rPr baseline="-25000"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Rearrange algebraically to solve for </a:t>
            </a:r>
            <a:r>
              <a:rPr i="1" lang="en-US" sz="1800">
                <a:solidFill>
                  <a:schemeClr val="dk1"/>
                </a:solidFill>
                <a:latin typeface="Calibri"/>
                <a:ea typeface="Calibri"/>
                <a:cs typeface="Calibri"/>
                <a:sym typeface="Calibri"/>
              </a:rPr>
              <a:t>h (h= thickness of the top layer)</a:t>
            </a:r>
            <a:endParaRPr sz="1800">
              <a:solidFill>
                <a:schemeClr val="dk1"/>
              </a:solidFill>
              <a:latin typeface="Calibri"/>
              <a:ea typeface="Calibri"/>
              <a:cs typeface="Calibri"/>
              <a:sym typeface="Calibri"/>
            </a:endParaRPr>
          </a:p>
        </p:txBody>
      </p:sp>
      <p:sp>
        <p:nvSpPr>
          <p:cNvPr id="619" name="Google Shape;619;p29"/>
          <p:cNvSpPr/>
          <p:nvPr/>
        </p:nvSpPr>
        <p:spPr>
          <a:xfrm>
            <a:off x="7418956" y="3907654"/>
            <a:ext cx="562990" cy="56299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20" name="Google Shape;620;p29"/>
          <p:cNvSpPr/>
          <p:nvPr/>
        </p:nvSpPr>
        <p:spPr>
          <a:xfrm>
            <a:off x="11237383" y="3331009"/>
            <a:ext cx="562990" cy="56299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21" name="Google Shape;621;p29"/>
          <p:cNvSpPr/>
          <p:nvPr/>
        </p:nvSpPr>
        <p:spPr>
          <a:xfrm>
            <a:off x="11426160" y="1962137"/>
            <a:ext cx="562990" cy="56299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22" name="Google Shape;622;p29"/>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sp>
        <p:nvSpPr>
          <p:cNvPr id="623" name="Google Shape;623;p29"/>
          <p:cNvSpPr txBox="1"/>
          <p:nvPr/>
        </p:nvSpPr>
        <p:spPr>
          <a:xfrm>
            <a:off x="7481455" y="6284422"/>
            <a:ext cx="45076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Yellow circles show what we need to know</a:t>
            </a:r>
            <a:endParaRPr sz="1800">
              <a:solidFill>
                <a:schemeClr val="dk1"/>
              </a:solidFill>
              <a:latin typeface="Calibri"/>
              <a:ea typeface="Calibri"/>
              <a:cs typeface="Calibri"/>
              <a:sym typeface="Calibri"/>
            </a:endParaRPr>
          </a:p>
        </p:txBody>
      </p:sp>
      <p:pic>
        <p:nvPicPr>
          <p:cNvPr id="624" name="Google Shape;624;p29"/>
          <p:cNvPicPr preferRelativeResize="0"/>
          <p:nvPr/>
        </p:nvPicPr>
        <p:blipFill rotWithShape="1">
          <a:blip r:embed="rId5">
            <a:alphaModFix/>
          </a:blip>
          <a:srcRect b="0" l="0" r="0" t="0"/>
          <a:stretch/>
        </p:blipFill>
        <p:spPr>
          <a:xfrm>
            <a:off x="1804063" y="2945750"/>
            <a:ext cx="2809875" cy="133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Why is geophysics important?</a:t>
            </a:r>
            <a:endParaRPr/>
          </a:p>
        </p:txBody>
      </p:sp>
      <p:sp>
        <p:nvSpPr>
          <p:cNvPr id="129" name="Google Shape;129;p3"/>
          <p:cNvSpPr txBox="1"/>
          <p:nvPr/>
        </p:nvSpPr>
        <p:spPr>
          <a:xfrm>
            <a:off x="512618" y="1989512"/>
            <a:ext cx="6580909" cy="420105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Geophysical measurements are critical for data at depth</a:t>
            </a:r>
            <a:endParaRPr sz="1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Digging or drilling is expensive and time consuming and may be limited because of location</a:t>
            </a:r>
            <a:endParaRPr b="0" i="0" sz="1800" u="none" cap="none" strike="noStrike">
              <a:solidFill>
                <a:schemeClr val="dk1"/>
              </a:solidFill>
              <a:latin typeface="Calibri"/>
              <a:ea typeface="Calibri"/>
              <a:cs typeface="Calibri"/>
              <a:sym typeface="Calibri"/>
            </a:endParaRPr>
          </a:p>
          <a:p>
            <a:pPr indent="0" lvl="1" marL="4572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Geophysics can be rapid and obtain information over large areas at low cost</a:t>
            </a:r>
            <a:endParaRPr b="0" i="0" sz="1800" u="none" cap="none" strike="noStrike">
              <a:solidFill>
                <a:schemeClr val="dk1"/>
              </a:solidFill>
              <a:latin typeface="Calibri"/>
              <a:ea typeface="Calibri"/>
              <a:cs typeface="Calibri"/>
              <a:sym typeface="Calibri"/>
            </a:endParaRPr>
          </a:p>
          <a:p>
            <a:pPr indent="0" lvl="1" marL="4572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130" name="Google Shape;130;p3"/>
          <p:cNvPicPr preferRelativeResize="0"/>
          <p:nvPr/>
        </p:nvPicPr>
        <p:blipFill rotWithShape="1">
          <a:blip r:embed="rId3">
            <a:alphaModFix/>
          </a:blip>
          <a:srcRect b="0" l="0" r="0" t="0"/>
          <a:stretch/>
        </p:blipFill>
        <p:spPr>
          <a:xfrm>
            <a:off x="7419109" y="1308100"/>
            <a:ext cx="4102100" cy="4597400"/>
          </a:xfrm>
          <a:prstGeom prst="rect">
            <a:avLst/>
          </a:prstGeom>
          <a:noFill/>
          <a:ln>
            <a:noFill/>
          </a:ln>
        </p:spPr>
      </p:pic>
      <p:sp>
        <p:nvSpPr>
          <p:cNvPr id="131" name="Google Shape;131;p3"/>
          <p:cNvSpPr txBox="1"/>
          <p:nvPr/>
        </p:nvSpPr>
        <p:spPr>
          <a:xfrm>
            <a:off x="10375499" y="5863653"/>
            <a:ext cx="1303883" cy="3385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Stock photo</a:t>
            </a:r>
            <a:endParaRPr sz="16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8" name="Shape 628"/>
        <p:cNvGrpSpPr/>
        <p:nvPr/>
      </p:nvGrpSpPr>
      <p:grpSpPr>
        <a:xfrm>
          <a:off x="0" y="0"/>
          <a:ext cx="0" cy="0"/>
          <a:chOff x="0" y="0"/>
          <a:chExt cx="0" cy="0"/>
        </a:xfrm>
      </p:grpSpPr>
      <p:sp>
        <p:nvSpPr>
          <p:cNvPr id="629" name="Google Shape;62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Travel time for a two layered subsurface</a:t>
            </a:r>
            <a:endParaRPr/>
          </a:p>
        </p:txBody>
      </p:sp>
      <p:pic>
        <p:nvPicPr>
          <p:cNvPr id="630" name="Google Shape;630;p30"/>
          <p:cNvPicPr preferRelativeResize="0"/>
          <p:nvPr/>
        </p:nvPicPr>
        <p:blipFill rotWithShape="1">
          <a:blip r:embed="rId3">
            <a:alphaModFix/>
          </a:blip>
          <a:srcRect b="0" l="13316" r="0" t="0"/>
          <a:stretch/>
        </p:blipFill>
        <p:spPr>
          <a:xfrm>
            <a:off x="177799" y="1690688"/>
            <a:ext cx="7002859" cy="4151312"/>
          </a:xfrm>
          <a:prstGeom prst="rect">
            <a:avLst/>
          </a:prstGeom>
          <a:noFill/>
          <a:ln>
            <a:noFill/>
          </a:ln>
        </p:spPr>
      </p:pic>
      <p:sp>
        <p:nvSpPr>
          <p:cNvPr id="631" name="Google Shape;631;p30"/>
          <p:cNvSpPr/>
          <p:nvPr/>
        </p:nvSpPr>
        <p:spPr>
          <a:xfrm>
            <a:off x="177799" y="1690688"/>
            <a:ext cx="7002859" cy="2132037"/>
          </a:xfrm>
          <a:prstGeom prst="rect">
            <a:avLst/>
          </a:prstGeom>
          <a:gradFill>
            <a:gsLst>
              <a:gs pos="0">
                <a:srgbClr val="FFFFFF">
                  <a:alpha val="0"/>
                </a:srgbClr>
              </a:gs>
              <a:gs pos="100000">
                <a:schemeClr val="l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632" name="Google Shape;632;p30"/>
          <p:cNvSpPr/>
          <p:nvPr/>
        </p:nvSpPr>
        <p:spPr>
          <a:xfrm>
            <a:off x="177799" y="3822725"/>
            <a:ext cx="7002859" cy="2019275"/>
          </a:xfrm>
          <a:prstGeom prst="rect">
            <a:avLst/>
          </a:prstGeom>
          <a:gradFill>
            <a:gsLst>
              <a:gs pos="0">
                <a:srgbClr val="BF9000">
                  <a:alpha val="0"/>
                </a:srgbClr>
              </a:gs>
              <a:gs pos="100000">
                <a:srgbClr val="883F1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33" name="Google Shape;633;p30"/>
          <p:cNvSpPr txBox="1"/>
          <p:nvPr/>
        </p:nvSpPr>
        <p:spPr>
          <a:xfrm>
            <a:off x="1541211" y="1325485"/>
            <a:ext cx="10241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SOURCE!</a:t>
            </a:r>
            <a:endParaRPr sz="1800">
              <a:solidFill>
                <a:schemeClr val="dk1"/>
              </a:solidFill>
              <a:latin typeface="Calibri"/>
              <a:ea typeface="Calibri"/>
              <a:cs typeface="Calibri"/>
              <a:sym typeface="Calibri"/>
            </a:endParaRPr>
          </a:p>
        </p:txBody>
      </p:sp>
      <p:sp>
        <p:nvSpPr>
          <p:cNvPr id="634" name="Google Shape;634;p30"/>
          <p:cNvSpPr/>
          <p:nvPr/>
        </p:nvSpPr>
        <p:spPr>
          <a:xfrm rot="10800000">
            <a:off x="6423421" y="1469787"/>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cxnSp>
        <p:nvCxnSpPr>
          <p:cNvPr id="635" name="Google Shape;635;p30"/>
          <p:cNvCxnSpPr/>
          <p:nvPr/>
        </p:nvCxnSpPr>
        <p:spPr>
          <a:xfrm>
            <a:off x="1392231" y="1690688"/>
            <a:ext cx="661075" cy="2095645"/>
          </a:xfrm>
          <a:prstGeom prst="straightConnector1">
            <a:avLst/>
          </a:prstGeom>
          <a:noFill/>
          <a:ln cap="flat" cmpd="sng" w="57150">
            <a:solidFill>
              <a:srgbClr val="A5A5A5"/>
            </a:solidFill>
            <a:prstDash val="solid"/>
            <a:miter lim="800000"/>
            <a:headEnd len="sm" w="sm" type="none"/>
            <a:tailEnd len="med" w="med" type="triangle"/>
          </a:ln>
        </p:spPr>
      </p:cxnSp>
      <p:sp>
        <p:nvSpPr>
          <p:cNvPr id="636" name="Google Shape;636;p30"/>
          <p:cNvSpPr/>
          <p:nvPr/>
        </p:nvSpPr>
        <p:spPr>
          <a:xfrm>
            <a:off x="1194487" y="1388911"/>
            <a:ext cx="354227" cy="354227"/>
          </a:xfrm>
          <a:prstGeom prst="star5">
            <a:avLst>
              <a:gd fmla="val 19098" name="adj"/>
              <a:gd fmla="val 105146" name="hf"/>
              <a:gd fmla="val 110557" name="vf"/>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637" name="Google Shape;637;p30"/>
          <p:cNvSpPr txBox="1"/>
          <p:nvPr/>
        </p:nvSpPr>
        <p:spPr>
          <a:xfrm>
            <a:off x="3990331" y="117820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R1</a:t>
            </a:r>
            <a:endParaRPr sz="1800">
              <a:solidFill>
                <a:schemeClr val="dk1"/>
              </a:solidFill>
              <a:latin typeface="Calibri"/>
              <a:ea typeface="Calibri"/>
              <a:cs typeface="Calibri"/>
              <a:sym typeface="Calibri"/>
            </a:endParaRPr>
          </a:p>
        </p:txBody>
      </p:sp>
      <p:cxnSp>
        <p:nvCxnSpPr>
          <p:cNvPr id="638" name="Google Shape;638;p30"/>
          <p:cNvCxnSpPr/>
          <p:nvPr/>
        </p:nvCxnSpPr>
        <p:spPr>
          <a:xfrm flipH="1" rot="10800000">
            <a:off x="5820997" y="1701634"/>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639" name="Google Shape;639;p30"/>
          <p:cNvCxnSpPr/>
          <p:nvPr/>
        </p:nvCxnSpPr>
        <p:spPr>
          <a:xfrm flipH="1" rot="10800000">
            <a:off x="2086954" y="3790881"/>
            <a:ext cx="3696009" cy="1"/>
          </a:xfrm>
          <a:prstGeom prst="straightConnector1">
            <a:avLst/>
          </a:prstGeom>
          <a:noFill/>
          <a:ln cap="flat" cmpd="sng" w="57150">
            <a:solidFill>
              <a:srgbClr val="A5A5A5"/>
            </a:solidFill>
            <a:prstDash val="solid"/>
            <a:miter lim="800000"/>
            <a:headEnd len="sm" w="sm" type="none"/>
            <a:tailEnd len="med" w="med" type="triangle"/>
          </a:ln>
        </p:spPr>
      </p:cxnSp>
      <p:sp>
        <p:nvSpPr>
          <p:cNvPr id="640" name="Google Shape;640;p30"/>
          <p:cNvSpPr txBox="1"/>
          <p:nvPr/>
        </p:nvSpPr>
        <p:spPr>
          <a:xfrm>
            <a:off x="1036619" y="1544148"/>
            <a:ext cx="3706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641" name="Google Shape;641;p30"/>
          <p:cNvSpPr txBox="1"/>
          <p:nvPr/>
        </p:nvSpPr>
        <p:spPr>
          <a:xfrm>
            <a:off x="1713133" y="3626445"/>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642" name="Google Shape;642;p30"/>
          <p:cNvSpPr txBox="1"/>
          <p:nvPr/>
        </p:nvSpPr>
        <p:spPr>
          <a:xfrm>
            <a:off x="5722944" y="3727484"/>
            <a:ext cx="3577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643" name="Google Shape;643;p30"/>
          <p:cNvSpPr txBox="1"/>
          <p:nvPr/>
        </p:nvSpPr>
        <p:spPr>
          <a:xfrm>
            <a:off x="6550553" y="1635481"/>
            <a:ext cx="3786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644" name="Google Shape;644;p30"/>
          <p:cNvSpPr txBox="1"/>
          <p:nvPr/>
        </p:nvSpPr>
        <p:spPr>
          <a:xfrm>
            <a:off x="6634649" y="2564516"/>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V</a:t>
            </a:r>
            <a:r>
              <a:rPr b="1" baseline="-25000" lang="en-US" sz="2400">
                <a:solidFill>
                  <a:srgbClr val="7F7F7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45" name="Google Shape;645;p30"/>
          <p:cNvSpPr txBox="1"/>
          <p:nvPr/>
        </p:nvSpPr>
        <p:spPr>
          <a:xfrm>
            <a:off x="6671843" y="4520927"/>
            <a:ext cx="47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400"/>
              <a:buFont typeface="Calibri"/>
              <a:buNone/>
            </a:pPr>
            <a:r>
              <a:rPr b="1" lang="en-US" sz="2400">
                <a:solidFill>
                  <a:srgbClr val="7F7F7F"/>
                </a:solidFill>
                <a:latin typeface="Calibri"/>
                <a:ea typeface="Calibri"/>
                <a:cs typeface="Calibri"/>
                <a:sym typeface="Calibri"/>
              </a:rPr>
              <a:t>V</a:t>
            </a:r>
            <a:r>
              <a:rPr b="1" baseline="-25000" lang="en-US" sz="2400">
                <a:solidFill>
                  <a:srgbClr val="7F7F7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cxnSp>
        <p:nvCxnSpPr>
          <p:cNvPr id="646" name="Google Shape;646;p30"/>
          <p:cNvCxnSpPr/>
          <p:nvPr/>
        </p:nvCxnSpPr>
        <p:spPr>
          <a:xfrm flipH="1" rot="10800000">
            <a:off x="5208572" y="1699564"/>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647" name="Google Shape;647;p30"/>
          <p:cNvCxnSpPr/>
          <p:nvPr/>
        </p:nvCxnSpPr>
        <p:spPr>
          <a:xfrm flipH="1" rot="10800000">
            <a:off x="4613947" y="1680954"/>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648" name="Google Shape;648;p30"/>
          <p:cNvCxnSpPr/>
          <p:nvPr/>
        </p:nvCxnSpPr>
        <p:spPr>
          <a:xfrm flipH="1" rot="10800000">
            <a:off x="4071599" y="1690688"/>
            <a:ext cx="723629" cy="2110143"/>
          </a:xfrm>
          <a:prstGeom prst="straightConnector1">
            <a:avLst/>
          </a:prstGeom>
          <a:noFill/>
          <a:ln cap="flat" cmpd="sng" w="57150">
            <a:solidFill>
              <a:srgbClr val="A5A5A5"/>
            </a:solidFill>
            <a:prstDash val="solid"/>
            <a:miter lim="800000"/>
            <a:headEnd len="sm" w="sm" type="none"/>
            <a:tailEnd len="med" w="med" type="triangle"/>
          </a:ln>
        </p:spPr>
      </p:cxnSp>
      <p:cxnSp>
        <p:nvCxnSpPr>
          <p:cNvPr id="649" name="Google Shape;649;p30"/>
          <p:cNvCxnSpPr/>
          <p:nvPr/>
        </p:nvCxnSpPr>
        <p:spPr>
          <a:xfrm flipH="1" rot="10800000">
            <a:off x="3476974" y="1672078"/>
            <a:ext cx="723629" cy="2110143"/>
          </a:xfrm>
          <a:prstGeom prst="straightConnector1">
            <a:avLst/>
          </a:prstGeom>
          <a:noFill/>
          <a:ln cap="flat" cmpd="sng" w="57150">
            <a:solidFill>
              <a:srgbClr val="A5A5A5"/>
            </a:solidFill>
            <a:prstDash val="solid"/>
            <a:miter lim="800000"/>
            <a:headEnd len="sm" w="sm" type="none"/>
            <a:tailEnd len="med" w="med" type="triangle"/>
          </a:ln>
        </p:spPr>
      </p:cxnSp>
      <p:sp>
        <p:nvSpPr>
          <p:cNvPr id="650" name="Google Shape;650;p30"/>
          <p:cNvSpPr/>
          <p:nvPr/>
        </p:nvSpPr>
        <p:spPr>
          <a:xfrm rot="10800000">
            <a:off x="5782963" y="1485368"/>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651" name="Google Shape;651;p30"/>
          <p:cNvSpPr/>
          <p:nvPr/>
        </p:nvSpPr>
        <p:spPr>
          <a:xfrm rot="10800000">
            <a:off x="5218922" y="1478102"/>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652" name="Google Shape;652;p30"/>
          <p:cNvSpPr/>
          <p:nvPr/>
        </p:nvSpPr>
        <p:spPr>
          <a:xfrm rot="10800000">
            <a:off x="4675568" y="1493683"/>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653" name="Google Shape;653;p30"/>
          <p:cNvSpPr/>
          <p:nvPr/>
        </p:nvSpPr>
        <p:spPr>
          <a:xfrm rot="10800000">
            <a:off x="4068278" y="1493333"/>
            <a:ext cx="237307" cy="177113"/>
          </a:xfrm>
          <a:prstGeom prst="triangle">
            <a:avLst>
              <a:gd fmla="val 50000" name="adj"/>
            </a:avLst>
          </a:prstGeom>
          <a:solidFill>
            <a:srgbClr val="BFBFBF"/>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7F7F7F"/>
              </a:solidFill>
              <a:latin typeface="Calibri"/>
              <a:ea typeface="Calibri"/>
              <a:cs typeface="Calibri"/>
              <a:sym typeface="Calibri"/>
            </a:endParaRPr>
          </a:p>
        </p:txBody>
      </p:sp>
      <p:sp>
        <p:nvSpPr>
          <p:cNvPr id="654" name="Google Shape;654;p30"/>
          <p:cNvSpPr txBox="1"/>
          <p:nvPr/>
        </p:nvSpPr>
        <p:spPr>
          <a:xfrm>
            <a:off x="4569216" y="117820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R2</a:t>
            </a:r>
            <a:endParaRPr sz="1800">
              <a:solidFill>
                <a:schemeClr val="dk1"/>
              </a:solidFill>
              <a:latin typeface="Calibri"/>
              <a:ea typeface="Calibri"/>
              <a:cs typeface="Calibri"/>
              <a:sym typeface="Calibri"/>
            </a:endParaRPr>
          </a:p>
        </p:txBody>
      </p:sp>
      <p:sp>
        <p:nvSpPr>
          <p:cNvPr id="655" name="Google Shape;655;p30"/>
          <p:cNvSpPr txBox="1"/>
          <p:nvPr/>
        </p:nvSpPr>
        <p:spPr>
          <a:xfrm>
            <a:off x="5124215" y="1167346"/>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R3</a:t>
            </a:r>
            <a:endParaRPr sz="1800">
              <a:solidFill>
                <a:schemeClr val="dk1"/>
              </a:solidFill>
              <a:latin typeface="Calibri"/>
              <a:ea typeface="Calibri"/>
              <a:cs typeface="Calibri"/>
              <a:sym typeface="Calibri"/>
            </a:endParaRPr>
          </a:p>
        </p:txBody>
      </p:sp>
      <p:sp>
        <p:nvSpPr>
          <p:cNvPr id="656" name="Google Shape;656;p30"/>
          <p:cNvSpPr txBox="1"/>
          <p:nvPr/>
        </p:nvSpPr>
        <p:spPr>
          <a:xfrm>
            <a:off x="5689910" y="118343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R4</a:t>
            </a:r>
            <a:endParaRPr sz="1800">
              <a:solidFill>
                <a:schemeClr val="dk1"/>
              </a:solidFill>
              <a:latin typeface="Calibri"/>
              <a:ea typeface="Calibri"/>
              <a:cs typeface="Calibri"/>
              <a:sym typeface="Calibri"/>
            </a:endParaRPr>
          </a:p>
        </p:txBody>
      </p:sp>
      <p:sp>
        <p:nvSpPr>
          <p:cNvPr id="657" name="Google Shape;657;p30"/>
          <p:cNvSpPr txBox="1"/>
          <p:nvPr/>
        </p:nvSpPr>
        <p:spPr>
          <a:xfrm>
            <a:off x="6328714" y="1183438"/>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800"/>
              <a:buFont typeface="Calibri"/>
              <a:buNone/>
            </a:pPr>
            <a:r>
              <a:rPr lang="en-US" sz="1800">
                <a:solidFill>
                  <a:srgbClr val="7F7F7F"/>
                </a:solidFill>
                <a:latin typeface="Calibri"/>
                <a:ea typeface="Calibri"/>
                <a:cs typeface="Calibri"/>
                <a:sym typeface="Calibri"/>
              </a:rPr>
              <a:t>R5</a:t>
            </a:r>
            <a:endParaRPr sz="1800">
              <a:solidFill>
                <a:schemeClr val="dk1"/>
              </a:solidFill>
              <a:latin typeface="Calibri"/>
              <a:ea typeface="Calibri"/>
              <a:cs typeface="Calibri"/>
              <a:sym typeface="Calibri"/>
            </a:endParaRPr>
          </a:p>
        </p:txBody>
      </p:sp>
      <p:pic>
        <p:nvPicPr>
          <p:cNvPr id="658" name="Google Shape;658;p30"/>
          <p:cNvPicPr preferRelativeResize="0"/>
          <p:nvPr/>
        </p:nvPicPr>
        <p:blipFill rotWithShape="1">
          <a:blip r:embed="rId4">
            <a:alphaModFix/>
          </a:blip>
          <a:srcRect b="19136" l="1829" r="34783" t="0"/>
          <a:stretch/>
        </p:blipFill>
        <p:spPr>
          <a:xfrm>
            <a:off x="7566026" y="1774980"/>
            <a:ext cx="4182126" cy="3341774"/>
          </a:xfrm>
          <a:prstGeom prst="rect">
            <a:avLst/>
          </a:prstGeom>
          <a:noFill/>
          <a:ln>
            <a:noFill/>
          </a:ln>
        </p:spPr>
      </p:pic>
      <p:sp>
        <p:nvSpPr>
          <p:cNvPr id="659" name="Google Shape;659;p30"/>
          <p:cNvSpPr txBox="1"/>
          <p:nvPr/>
        </p:nvSpPr>
        <p:spPr>
          <a:xfrm>
            <a:off x="10664348" y="1743138"/>
            <a:ext cx="1378904"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Direct wave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Slope = 1/V</a:t>
            </a:r>
            <a:r>
              <a:rPr baseline="-25000" lang="en-US"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60" name="Google Shape;660;p30"/>
          <p:cNvSpPr txBox="1"/>
          <p:nvPr/>
        </p:nvSpPr>
        <p:spPr>
          <a:xfrm>
            <a:off x="10478867" y="3163376"/>
            <a:ext cx="162461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Refracted wave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Slope = 1/V</a:t>
            </a:r>
            <a:r>
              <a:rPr baseline="-25000"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61" name="Google Shape;661;p30"/>
          <p:cNvSpPr txBox="1"/>
          <p:nvPr/>
        </p:nvSpPr>
        <p:spPr>
          <a:xfrm>
            <a:off x="8423417" y="511152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R1</a:t>
            </a:r>
            <a:endParaRPr sz="1800">
              <a:solidFill>
                <a:schemeClr val="dk1"/>
              </a:solidFill>
              <a:latin typeface="Calibri"/>
              <a:ea typeface="Calibri"/>
              <a:cs typeface="Calibri"/>
              <a:sym typeface="Calibri"/>
            </a:endParaRPr>
          </a:p>
        </p:txBody>
      </p:sp>
      <p:sp>
        <p:nvSpPr>
          <p:cNvPr id="662" name="Google Shape;662;p30"/>
          <p:cNvSpPr txBox="1"/>
          <p:nvPr/>
        </p:nvSpPr>
        <p:spPr>
          <a:xfrm>
            <a:off x="9002302" y="511152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R2</a:t>
            </a:r>
            <a:endParaRPr sz="1800">
              <a:solidFill>
                <a:schemeClr val="dk1"/>
              </a:solidFill>
              <a:latin typeface="Calibri"/>
              <a:ea typeface="Calibri"/>
              <a:cs typeface="Calibri"/>
              <a:sym typeface="Calibri"/>
            </a:endParaRPr>
          </a:p>
        </p:txBody>
      </p:sp>
      <p:sp>
        <p:nvSpPr>
          <p:cNvPr id="663" name="Google Shape;663;p30"/>
          <p:cNvSpPr txBox="1"/>
          <p:nvPr/>
        </p:nvSpPr>
        <p:spPr>
          <a:xfrm>
            <a:off x="9557301" y="5100662"/>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R3</a:t>
            </a:r>
            <a:endParaRPr sz="1800">
              <a:solidFill>
                <a:schemeClr val="dk1"/>
              </a:solidFill>
              <a:latin typeface="Calibri"/>
              <a:ea typeface="Calibri"/>
              <a:cs typeface="Calibri"/>
              <a:sym typeface="Calibri"/>
            </a:endParaRPr>
          </a:p>
        </p:txBody>
      </p:sp>
      <p:sp>
        <p:nvSpPr>
          <p:cNvPr id="664" name="Google Shape;664;p30"/>
          <p:cNvSpPr txBox="1"/>
          <p:nvPr/>
        </p:nvSpPr>
        <p:spPr>
          <a:xfrm>
            <a:off x="10122996" y="511675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R4</a:t>
            </a:r>
            <a:endParaRPr sz="1800">
              <a:solidFill>
                <a:schemeClr val="dk1"/>
              </a:solidFill>
              <a:latin typeface="Calibri"/>
              <a:ea typeface="Calibri"/>
              <a:cs typeface="Calibri"/>
              <a:sym typeface="Calibri"/>
            </a:endParaRPr>
          </a:p>
        </p:txBody>
      </p:sp>
      <p:sp>
        <p:nvSpPr>
          <p:cNvPr id="665" name="Google Shape;665;p30"/>
          <p:cNvSpPr txBox="1"/>
          <p:nvPr/>
        </p:nvSpPr>
        <p:spPr>
          <a:xfrm>
            <a:off x="10761800" y="5116754"/>
            <a:ext cx="426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R5</a:t>
            </a:r>
            <a:endParaRPr sz="1800">
              <a:solidFill>
                <a:schemeClr val="dk1"/>
              </a:solidFill>
              <a:latin typeface="Calibri"/>
              <a:ea typeface="Calibri"/>
              <a:cs typeface="Calibri"/>
              <a:sym typeface="Calibri"/>
            </a:endParaRPr>
          </a:p>
        </p:txBody>
      </p:sp>
      <p:cxnSp>
        <p:nvCxnSpPr>
          <p:cNvPr id="666" name="Google Shape;666;p30"/>
          <p:cNvCxnSpPr/>
          <p:nvPr/>
        </p:nvCxnSpPr>
        <p:spPr>
          <a:xfrm rot="10800000">
            <a:off x="8634202" y="1856150"/>
            <a:ext cx="0" cy="3145700"/>
          </a:xfrm>
          <a:prstGeom prst="straightConnector1">
            <a:avLst/>
          </a:prstGeom>
          <a:noFill/>
          <a:ln cap="flat" cmpd="sng" w="41275">
            <a:solidFill>
              <a:srgbClr val="D8D8D8"/>
            </a:solidFill>
            <a:prstDash val="dash"/>
            <a:miter lim="800000"/>
            <a:headEnd len="sm" w="sm" type="none"/>
            <a:tailEnd len="sm" w="sm" type="none"/>
          </a:ln>
        </p:spPr>
      </p:cxnSp>
      <p:sp>
        <p:nvSpPr>
          <p:cNvPr id="667" name="Google Shape;667;p30"/>
          <p:cNvSpPr/>
          <p:nvPr/>
        </p:nvSpPr>
        <p:spPr>
          <a:xfrm>
            <a:off x="8585649" y="4288779"/>
            <a:ext cx="105196" cy="105196"/>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68" name="Google Shape;668;p30"/>
          <p:cNvSpPr/>
          <p:nvPr/>
        </p:nvSpPr>
        <p:spPr>
          <a:xfrm>
            <a:off x="9069850" y="3809707"/>
            <a:ext cx="105196" cy="105196"/>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69" name="Google Shape;669;p30"/>
          <p:cNvSpPr/>
          <p:nvPr/>
        </p:nvSpPr>
        <p:spPr>
          <a:xfrm>
            <a:off x="9665465" y="3340671"/>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0" name="Google Shape;670;p30"/>
          <p:cNvSpPr/>
          <p:nvPr/>
        </p:nvSpPr>
        <p:spPr>
          <a:xfrm>
            <a:off x="10183767" y="3163376"/>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1" name="Google Shape;671;p30"/>
          <p:cNvSpPr/>
          <p:nvPr/>
        </p:nvSpPr>
        <p:spPr>
          <a:xfrm>
            <a:off x="10799769" y="2920985"/>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2" name="Google Shape;672;p30"/>
          <p:cNvSpPr/>
          <p:nvPr/>
        </p:nvSpPr>
        <p:spPr>
          <a:xfrm>
            <a:off x="11437944" y="2693161"/>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3" name="Google Shape;673;p30"/>
          <p:cNvSpPr/>
          <p:nvPr/>
        </p:nvSpPr>
        <p:spPr>
          <a:xfrm>
            <a:off x="8576730" y="3694832"/>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4" name="Google Shape;674;p30"/>
          <p:cNvSpPr/>
          <p:nvPr/>
        </p:nvSpPr>
        <p:spPr>
          <a:xfrm>
            <a:off x="9060107" y="3533412"/>
            <a:ext cx="105196" cy="105196"/>
          </a:xfrm>
          <a:prstGeom prst="ellipse">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5" name="Google Shape;675;p30"/>
          <p:cNvSpPr/>
          <p:nvPr/>
        </p:nvSpPr>
        <p:spPr>
          <a:xfrm>
            <a:off x="7418956" y="3907654"/>
            <a:ext cx="562990" cy="56299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6" name="Google Shape;676;p30"/>
          <p:cNvSpPr/>
          <p:nvPr/>
        </p:nvSpPr>
        <p:spPr>
          <a:xfrm>
            <a:off x="11291173" y="3331009"/>
            <a:ext cx="562990" cy="56299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7" name="Google Shape;677;p30"/>
          <p:cNvSpPr/>
          <p:nvPr/>
        </p:nvSpPr>
        <p:spPr>
          <a:xfrm>
            <a:off x="11490708" y="1940621"/>
            <a:ext cx="562990" cy="56299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78" name="Google Shape;678;p30"/>
          <p:cNvSpPr txBox="1"/>
          <p:nvPr/>
        </p:nvSpPr>
        <p:spPr>
          <a:xfrm>
            <a:off x="2431537" y="6149170"/>
            <a:ext cx="806148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See exercise #2</a:t>
            </a:r>
            <a:r>
              <a:rPr lang="en-US" sz="1800">
                <a:solidFill>
                  <a:schemeClr val="dk1"/>
                </a:solidFill>
                <a:latin typeface="Calibri"/>
                <a:ea typeface="Calibri"/>
                <a:cs typeface="Calibri"/>
                <a:sym typeface="Calibri"/>
              </a:rPr>
              <a:t>: Calculate the velocities of both layers (</a:t>
            </a:r>
            <a:r>
              <a:rPr i="1" lang="en-US" sz="1800">
                <a:solidFill>
                  <a:schemeClr val="dk1"/>
                </a:solidFill>
                <a:latin typeface="Calibri"/>
                <a:ea typeface="Calibri"/>
                <a:cs typeface="Calibri"/>
                <a:sym typeface="Calibri"/>
              </a:rPr>
              <a:t>v</a:t>
            </a:r>
            <a:r>
              <a:rPr baseline="-25000" lang="en-US" sz="18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v</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and the thickness of the top layer (</a:t>
            </a:r>
            <a:r>
              <a:rPr i="1" lang="en-US" sz="1800">
                <a:solidFill>
                  <a:schemeClr val="dk1"/>
                </a:solidFill>
                <a:latin typeface="Calibri"/>
                <a:ea typeface="Calibri"/>
                <a:cs typeface="Calibri"/>
                <a:sym typeface="Calibri"/>
              </a:rPr>
              <a:t>h</a:t>
            </a:r>
            <a:r>
              <a:rPr lang="en-US" sz="1800">
                <a:solidFill>
                  <a:schemeClr val="dk1"/>
                </a:solidFill>
                <a:latin typeface="Calibri"/>
                <a:ea typeface="Calibri"/>
                <a:cs typeface="Calibri"/>
                <a:sym typeface="Calibri"/>
              </a:rPr>
              <a:t>) based on travel-time/offset seismic refraction data</a:t>
            </a:r>
            <a:endParaRPr sz="1800">
              <a:solidFill>
                <a:schemeClr val="dk1"/>
              </a:solidFill>
              <a:latin typeface="Calibri"/>
              <a:ea typeface="Calibri"/>
              <a:cs typeface="Calibri"/>
              <a:sym typeface="Calibri"/>
            </a:endParaRPr>
          </a:p>
        </p:txBody>
      </p:sp>
      <p:sp>
        <p:nvSpPr>
          <p:cNvPr id="679" name="Google Shape;679;p30"/>
          <p:cNvSpPr txBox="1"/>
          <p:nvPr/>
        </p:nvSpPr>
        <p:spPr>
          <a:xfrm>
            <a:off x="275589" y="5101882"/>
            <a:ext cx="6743128" cy="923330"/>
          </a:xfrm>
          <a:prstGeom prst="rect">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v</a:t>
            </a:r>
            <a:r>
              <a:rPr baseline="-25000" lang="en-US" sz="18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and v</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can be read off of the travel-time/offset plot</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t</a:t>
            </a:r>
            <a:r>
              <a:rPr baseline="-25000" lang="en-US" sz="18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can be projected on the graph based on the slope of v</a:t>
            </a:r>
            <a:r>
              <a:rPr baseline="-25000"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Rearrange algebraically to solve for </a:t>
            </a:r>
            <a:r>
              <a:rPr i="1" lang="en-US" sz="1800">
                <a:solidFill>
                  <a:schemeClr val="dk1"/>
                </a:solidFill>
                <a:latin typeface="Calibri"/>
                <a:ea typeface="Calibri"/>
                <a:cs typeface="Calibri"/>
                <a:sym typeface="Calibri"/>
              </a:rPr>
              <a:t>h (h= thickness of the top layer)</a:t>
            </a:r>
            <a:endParaRPr sz="1800">
              <a:solidFill>
                <a:schemeClr val="dk1"/>
              </a:solidFill>
              <a:latin typeface="Calibri"/>
              <a:ea typeface="Calibri"/>
              <a:cs typeface="Calibri"/>
              <a:sym typeface="Calibri"/>
            </a:endParaRPr>
          </a:p>
        </p:txBody>
      </p:sp>
      <p:sp>
        <p:nvSpPr>
          <p:cNvPr id="680" name="Google Shape;680;p30"/>
          <p:cNvSpPr/>
          <p:nvPr/>
        </p:nvSpPr>
        <p:spPr>
          <a:xfrm>
            <a:off x="0" y="20754"/>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3: Physics of Refraction</a:t>
            </a:r>
            <a:endParaRPr sz="1800">
              <a:solidFill>
                <a:schemeClr val="dk1"/>
              </a:solidFill>
              <a:latin typeface="Calibri"/>
              <a:ea typeface="Calibri"/>
              <a:cs typeface="Calibri"/>
              <a:sym typeface="Calibri"/>
            </a:endParaRPr>
          </a:p>
        </p:txBody>
      </p:sp>
      <p:pic>
        <p:nvPicPr>
          <p:cNvPr id="681" name="Google Shape;681;p30"/>
          <p:cNvPicPr preferRelativeResize="0"/>
          <p:nvPr/>
        </p:nvPicPr>
        <p:blipFill rotWithShape="1">
          <a:blip r:embed="rId5">
            <a:alphaModFix/>
          </a:blip>
          <a:srcRect b="0" l="0" r="0" t="0"/>
          <a:stretch/>
        </p:blipFill>
        <p:spPr>
          <a:xfrm>
            <a:off x="2320775" y="3147350"/>
            <a:ext cx="2592100" cy="171897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31"/>
          <p:cNvSpPr/>
          <p:nvPr/>
        </p:nvSpPr>
        <p:spPr>
          <a:xfrm>
            <a:off x="169888" y="122793"/>
            <a:ext cx="640981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venir"/>
              <a:buNone/>
            </a:pPr>
            <a:r>
              <a:rPr b="1" lang="en-US" sz="2800">
                <a:solidFill>
                  <a:schemeClr val="dk1"/>
                </a:solidFill>
                <a:latin typeface="Avenir"/>
                <a:ea typeface="Avenir"/>
                <a:cs typeface="Avenir"/>
                <a:sym typeface="Avenir"/>
              </a:rPr>
              <a:t>Part 4: Data acquisition and analysis</a:t>
            </a:r>
            <a:endParaRPr sz="1800">
              <a:solidFill>
                <a:schemeClr val="dk1"/>
              </a:solidFill>
              <a:latin typeface="Calibri"/>
              <a:ea typeface="Calibri"/>
              <a:cs typeface="Calibri"/>
              <a:sym typeface="Calibri"/>
            </a:endParaRPr>
          </a:p>
        </p:txBody>
      </p:sp>
      <p:sp>
        <p:nvSpPr>
          <p:cNvPr id="687" name="Google Shape;687;p31"/>
          <p:cNvSpPr txBox="1"/>
          <p:nvPr>
            <p:ph idx="1" type="body"/>
          </p:nvPr>
        </p:nvSpPr>
        <p:spPr>
          <a:xfrm>
            <a:off x="0" y="1331843"/>
            <a:ext cx="11852222" cy="5186258"/>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600"/>
              <a:buChar char="•"/>
            </a:pPr>
            <a:r>
              <a:rPr lang="en-US" sz="2600">
                <a:latin typeface="Avenir"/>
                <a:ea typeface="Avenir"/>
                <a:cs typeface="Avenir"/>
                <a:sym typeface="Avenir"/>
              </a:rPr>
              <a:t>Materials and supplies</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Survey planning and setup</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Measurement</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Looking at the data</a:t>
            </a:r>
            <a:endParaRPr/>
          </a:p>
          <a:p>
            <a:pPr indent="-63500" lvl="0" marL="228600" rtl="0" algn="l">
              <a:lnSpc>
                <a:spcPct val="100000"/>
              </a:lnSpc>
              <a:spcBef>
                <a:spcPts val="1000"/>
              </a:spcBef>
              <a:spcAft>
                <a:spcPts val="0"/>
              </a:spcAft>
              <a:buClr>
                <a:schemeClr val="dk1"/>
              </a:buClr>
              <a:buSzPts val="2600"/>
              <a:buNone/>
            </a:pPr>
            <a:r>
              <a:t/>
            </a:r>
            <a:endParaRPr sz="2600">
              <a:latin typeface="Avenir"/>
              <a:ea typeface="Avenir"/>
              <a:cs typeface="Avenir"/>
              <a:sym typeface="Avenir"/>
            </a:endParaRPr>
          </a:p>
          <a:p>
            <a:pPr indent="-63500" lvl="0" marL="228600" rtl="0" algn="l">
              <a:lnSpc>
                <a:spcPct val="100000"/>
              </a:lnSpc>
              <a:spcBef>
                <a:spcPts val="1000"/>
              </a:spcBef>
              <a:spcAft>
                <a:spcPts val="0"/>
              </a:spcAft>
              <a:buClr>
                <a:schemeClr val="dk1"/>
              </a:buClr>
              <a:buSzPts val="2600"/>
              <a:buNone/>
            </a:pPr>
            <a:r>
              <a:t/>
            </a:r>
            <a:endParaRPr sz="2600">
              <a:latin typeface="Avenir"/>
              <a:ea typeface="Avenir"/>
              <a:cs typeface="Avenir"/>
              <a:sym typeface="Avenir"/>
            </a:endParaRPr>
          </a:p>
        </p:txBody>
      </p:sp>
      <p:pic>
        <p:nvPicPr>
          <p:cNvPr id="688" name="Google Shape;688;p31"/>
          <p:cNvPicPr preferRelativeResize="0"/>
          <p:nvPr/>
        </p:nvPicPr>
        <p:blipFill rotWithShape="1">
          <a:blip r:embed="rId3">
            <a:alphaModFix/>
          </a:blip>
          <a:srcRect b="0" l="0" r="0" t="0"/>
          <a:stretch/>
        </p:blipFill>
        <p:spPr>
          <a:xfrm>
            <a:off x="4645573" y="1480041"/>
            <a:ext cx="6750345" cy="42887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32"/>
          <p:cNvSpPr txBox="1"/>
          <p:nvPr>
            <p:ph type="title"/>
          </p:nvPr>
        </p:nvSpPr>
        <p:spPr>
          <a:xfrm>
            <a:off x="814724" y="35605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equipment</a:t>
            </a:r>
            <a:endParaRPr/>
          </a:p>
        </p:txBody>
      </p:sp>
      <p:sp>
        <p:nvSpPr>
          <p:cNvPr id="695" name="Google Shape;695;p32"/>
          <p:cNvSpPr txBox="1"/>
          <p:nvPr>
            <p:ph idx="1" type="body"/>
          </p:nvPr>
        </p:nvSpPr>
        <p:spPr>
          <a:xfrm>
            <a:off x="814724" y="14192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t>Geophones (“receivers”)</a:t>
            </a:r>
            <a:r>
              <a:rPr lang="en-US"/>
              <a:t>: </a:t>
            </a:r>
            <a:endParaRPr/>
          </a:p>
          <a:p>
            <a:pPr indent="-228600" lvl="1" marL="685800" rtl="0" algn="l">
              <a:lnSpc>
                <a:spcPct val="90000"/>
              </a:lnSpc>
              <a:spcBef>
                <a:spcPts val="500"/>
              </a:spcBef>
              <a:spcAft>
                <a:spcPts val="0"/>
              </a:spcAft>
              <a:buClr>
                <a:schemeClr val="dk1"/>
              </a:buClr>
              <a:buSzPts val="2400"/>
              <a:buChar char="•"/>
            </a:pPr>
            <a:r>
              <a:rPr lang="en-US"/>
              <a:t>converts the seismic vibrations into an electrical impulse. </a:t>
            </a:r>
            <a:endParaRPr/>
          </a:p>
          <a:p>
            <a:pPr indent="-228600" lvl="1" marL="685800" rtl="0" algn="l">
              <a:lnSpc>
                <a:spcPct val="90000"/>
              </a:lnSpc>
              <a:spcBef>
                <a:spcPts val="500"/>
              </a:spcBef>
              <a:spcAft>
                <a:spcPts val="0"/>
              </a:spcAft>
              <a:buClr>
                <a:schemeClr val="dk1"/>
              </a:buClr>
              <a:buSzPts val="2400"/>
              <a:buChar char="•"/>
            </a:pPr>
            <a:r>
              <a:rPr lang="en-US"/>
              <a:t>attached to the ground, </a:t>
            </a:r>
            <a:endParaRPr/>
          </a:p>
        </p:txBody>
      </p:sp>
      <p:pic>
        <p:nvPicPr>
          <p:cNvPr id="696" name="Google Shape;696;p32"/>
          <p:cNvPicPr preferRelativeResize="0"/>
          <p:nvPr/>
        </p:nvPicPr>
        <p:blipFill rotWithShape="1">
          <a:blip r:embed="rId3">
            <a:alphaModFix/>
          </a:blip>
          <a:srcRect b="55204" l="3405" r="32441" t="0"/>
          <a:stretch/>
        </p:blipFill>
        <p:spPr>
          <a:xfrm>
            <a:off x="8073661" y="3172177"/>
            <a:ext cx="3495673" cy="2899870"/>
          </a:xfrm>
          <a:prstGeom prst="rect">
            <a:avLst/>
          </a:prstGeom>
          <a:noFill/>
          <a:ln>
            <a:noFill/>
          </a:ln>
        </p:spPr>
      </p:pic>
      <p:pic>
        <p:nvPicPr>
          <p:cNvPr id="697" name="Google Shape;697;p32"/>
          <p:cNvPicPr preferRelativeResize="0"/>
          <p:nvPr/>
        </p:nvPicPr>
        <p:blipFill rotWithShape="1">
          <a:blip r:embed="rId4">
            <a:alphaModFix/>
          </a:blip>
          <a:srcRect b="49424" l="38559" r="79" t="0"/>
          <a:stretch/>
        </p:blipFill>
        <p:spPr>
          <a:xfrm>
            <a:off x="4286922" y="3172177"/>
            <a:ext cx="3571205" cy="2899870"/>
          </a:xfrm>
          <a:prstGeom prst="rect">
            <a:avLst/>
          </a:prstGeom>
          <a:noFill/>
          <a:ln>
            <a:noFill/>
          </a:ln>
        </p:spPr>
      </p:pic>
      <p:pic>
        <p:nvPicPr>
          <p:cNvPr id="698" name="Google Shape;698;p32"/>
          <p:cNvPicPr preferRelativeResize="0"/>
          <p:nvPr/>
        </p:nvPicPr>
        <p:blipFill rotWithShape="1">
          <a:blip r:embed="rId5">
            <a:alphaModFix/>
          </a:blip>
          <a:srcRect b="6374" l="28441" r="9298" t="38401"/>
          <a:stretch/>
        </p:blipFill>
        <p:spPr>
          <a:xfrm>
            <a:off x="622666" y="3184111"/>
            <a:ext cx="3466316" cy="2899871"/>
          </a:xfrm>
          <a:prstGeom prst="rect">
            <a:avLst/>
          </a:prstGeom>
          <a:noFill/>
          <a:ln>
            <a:noFill/>
          </a:ln>
        </p:spPr>
      </p:pic>
      <p:sp>
        <p:nvSpPr>
          <p:cNvPr id="699" name="Google Shape;699;p32"/>
          <p:cNvSpPr/>
          <p:nvPr/>
        </p:nvSpPr>
        <p:spPr>
          <a:xfrm>
            <a:off x="0" y="0"/>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4: Data acquisition and analysis</a:t>
            </a:r>
            <a:endParaRPr sz="1800">
              <a:solidFill>
                <a:schemeClr val="dk1"/>
              </a:solidFill>
              <a:latin typeface="Calibri"/>
              <a:ea typeface="Calibri"/>
              <a:cs typeface="Calibri"/>
              <a:sym typeface="Calibri"/>
            </a:endParaRPr>
          </a:p>
        </p:txBody>
      </p:sp>
      <p:sp>
        <p:nvSpPr>
          <p:cNvPr id="700" name="Google Shape;700;p32"/>
          <p:cNvSpPr txBox="1"/>
          <p:nvPr/>
        </p:nvSpPr>
        <p:spPr>
          <a:xfrm>
            <a:off x="883224" y="5806983"/>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equipment</a:t>
            </a:r>
            <a:endParaRPr/>
          </a:p>
        </p:txBody>
      </p:sp>
      <p:sp>
        <p:nvSpPr>
          <p:cNvPr id="707" name="Google Shape;707;p33"/>
          <p:cNvSpPr txBox="1"/>
          <p:nvPr>
            <p:ph idx="1" type="body"/>
          </p:nvPr>
        </p:nvSpPr>
        <p:spPr>
          <a:xfrm>
            <a:off x="838200" y="1397057"/>
            <a:ext cx="5666928"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t>Seismograph</a:t>
            </a:r>
            <a:r>
              <a:rPr lang="en-US"/>
              <a:t>: </a:t>
            </a:r>
            <a:endParaRPr/>
          </a:p>
          <a:p>
            <a:pPr indent="-228600" lvl="0" marL="228600" rtl="0" algn="l">
              <a:lnSpc>
                <a:spcPct val="90000"/>
              </a:lnSpc>
              <a:spcBef>
                <a:spcPts val="1000"/>
              </a:spcBef>
              <a:spcAft>
                <a:spcPts val="0"/>
              </a:spcAft>
              <a:buClr>
                <a:schemeClr val="dk1"/>
              </a:buClr>
              <a:buSzPts val="2800"/>
              <a:buChar char="•"/>
            </a:pPr>
            <a:r>
              <a:rPr lang="en-US"/>
              <a:t>converts the signals from the geophones into data</a:t>
            </a:r>
            <a:endParaRPr/>
          </a:p>
          <a:p>
            <a:pPr indent="-228600" lvl="0" marL="228600" rtl="0" algn="l">
              <a:lnSpc>
                <a:spcPct val="90000"/>
              </a:lnSpc>
              <a:spcBef>
                <a:spcPts val="1000"/>
              </a:spcBef>
              <a:spcAft>
                <a:spcPts val="0"/>
              </a:spcAft>
              <a:buClr>
                <a:schemeClr val="dk1"/>
              </a:buClr>
              <a:buSzPts val="2800"/>
              <a:buChar char="•"/>
            </a:pPr>
            <a:r>
              <a:rPr lang="en-US"/>
              <a:t>inside a box with cable connectors on the outside.  </a:t>
            </a:r>
            <a:endParaRPr/>
          </a:p>
          <a:p>
            <a:pPr indent="-228600" lvl="0" marL="228600" rtl="0" algn="l">
              <a:lnSpc>
                <a:spcPct val="90000"/>
              </a:lnSpc>
              <a:spcBef>
                <a:spcPts val="1000"/>
              </a:spcBef>
              <a:spcAft>
                <a:spcPts val="0"/>
              </a:spcAft>
              <a:buClr>
                <a:schemeClr val="dk1"/>
              </a:buClr>
              <a:buSzPts val="2800"/>
              <a:buChar char="•"/>
            </a:pPr>
            <a:r>
              <a:rPr lang="en-US"/>
              <a:t>has a set number of </a:t>
            </a:r>
            <a:r>
              <a:rPr i="1" lang="en-US"/>
              <a:t>channels, </a:t>
            </a:r>
            <a:r>
              <a:rPr lang="en-US"/>
              <a:t>or connections available for geophones. (usually ~24)</a:t>
            </a:r>
            <a:endParaRPr/>
          </a:p>
        </p:txBody>
      </p:sp>
      <p:pic>
        <p:nvPicPr>
          <p:cNvPr id="708" name="Google Shape;708;p33"/>
          <p:cNvPicPr preferRelativeResize="0"/>
          <p:nvPr/>
        </p:nvPicPr>
        <p:blipFill rotWithShape="1">
          <a:blip r:embed="rId3">
            <a:alphaModFix/>
          </a:blip>
          <a:srcRect b="0" l="0" r="0" t="0"/>
          <a:stretch/>
        </p:blipFill>
        <p:spPr>
          <a:xfrm>
            <a:off x="6638823" y="1397057"/>
            <a:ext cx="5039722" cy="4424408"/>
          </a:xfrm>
          <a:prstGeom prst="rect">
            <a:avLst/>
          </a:prstGeom>
          <a:noFill/>
          <a:ln>
            <a:noFill/>
          </a:ln>
        </p:spPr>
      </p:pic>
      <p:sp>
        <p:nvSpPr>
          <p:cNvPr id="709" name="Google Shape;709;p33"/>
          <p:cNvSpPr txBox="1"/>
          <p:nvPr/>
        </p:nvSpPr>
        <p:spPr>
          <a:xfrm>
            <a:off x="8443429" y="5544466"/>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
        <p:nvSpPr>
          <p:cNvPr id="710" name="Google Shape;710;p33"/>
          <p:cNvSpPr/>
          <p:nvPr/>
        </p:nvSpPr>
        <p:spPr>
          <a:xfrm>
            <a:off x="0" y="0"/>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4: Data acquisition and analysis</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equipment</a:t>
            </a:r>
            <a:endParaRPr/>
          </a:p>
        </p:txBody>
      </p:sp>
      <p:sp>
        <p:nvSpPr>
          <p:cNvPr id="717" name="Google Shape;717;p34"/>
          <p:cNvSpPr txBox="1"/>
          <p:nvPr>
            <p:ph idx="1" type="body"/>
          </p:nvPr>
        </p:nvSpPr>
        <p:spPr>
          <a:xfrm>
            <a:off x="661768" y="1555600"/>
            <a:ext cx="85376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t>Cables</a:t>
            </a:r>
            <a:r>
              <a:rPr lang="en-US"/>
              <a:t>: </a:t>
            </a:r>
            <a:endParaRPr/>
          </a:p>
          <a:p>
            <a:pPr indent="-228600" lvl="0" marL="228600" rtl="0" algn="l">
              <a:lnSpc>
                <a:spcPct val="90000"/>
              </a:lnSpc>
              <a:spcBef>
                <a:spcPts val="1000"/>
              </a:spcBef>
              <a:spcAft>
                <a:spcPts val="0"/>
              </a:spcAft>
              <a:buClr>
                <a:schemeClr val="dk1"/>
              </a:buClr>
              <a:buSzPts val="2800"/>
              <a:buChar char="•"/>
            </a:pPr>
            <a:r>
              <a:rPr lang="en-US"/>
              <a:t>connect each geophone to the seismograph </a:t>
            </a:r>
            <a:endParaRPr/>
          </a:p>
          <a:p>
            <a:pPr indent="-228600" lvl="0" marL="228600" rtl="0" algn="l">
              <a:lnSpc>
                <a:spcPct val="90000"/>
              </a:lnSpc>
              <a:spcBef>
                <a:spcPts val="1000"/>
              </a:spcBef>
              <a:spcAft>
                <a:spcPts val="0"/>
              </a:spcAft>
              <a:buClr>
                <a:schemeClr val="dk1"/>
              </a:buClr>
              <a:buSzPts val="2800"/>
              <a:buChar char="•"/>
            </a:pPr>
            <a:r>
              <a:rPr lang="en-US"/>
              <a:t>evenly spaced </a:t>
            </a:r>
            <a:r>
              <a:rPr i="1" lang="en-US"/>
              <a:t>takeouts </a:t>
            </a:r>
            <a:r>
              <a:rPr lang="en-US"/>
              <a:t>along the long wires</a:t>
            </a:r>
            <a:endParaRPr u="sng"/>
          </a:p>
        </p:txBody>
      </p:sp>
      <p:pic>
        <p:nvPicPr>
          <p:cNvPr id="718" name="Google Shape;718;p34"/>
          <p:cNvPicPr preferRelativeResize="0"/>
          <p:nvPr/>
        </p:nvPicPr>
        <p:blipFill rotWithShape="1">
          <a:blip r:embed="rId3">
            <a:alphaModFix/>
          </a:blip>
          <a:srcRect b="12107" l="339" r="629" t="8022"/>
          <a:stretch/>
        </p:blipFill>
        <p:spPr>
          <a:xfrm>
            <a:off x="6096000" y="3319998"/>
            <a:ext cx="2875300" cy="2754995"/>
          </a:xfrm>
          <a:prstGeom prst="rect">
            <a:avLst/>
          </a:prstGeom>
          <a:noFill/>
          <a:ln>
            <a:noFill/>
          </a:ln>
        </p:spPr>
      </p:pic>
      <p:pic>
        <p:nvPicPr>
          <p:cNvPr id="719" name="Google Shape;719;p34"/>
          <p:cNvPicPr preferRelativeResize="0"/>
          <p:nvPr/>
        </p:nvPicPr>
        <p:blipFill rotWithShape="1">
          <a:blip r:embed="rId4">
            <a:alphaModFix/>
          </a:blip>
          <a:srcRect b="767" l="2142" r="79" t="0"/>
          <a:stretch/>
        </p:blipFill>
        <p:spPr>
          <a:xfrm>
            <a:off x="3241714" y="3319998"/>
            <a:ext cx="2755508" cy="2754995"/>
          </a:xfrm>
          <a:prstGeom prst="rect">
            <a:avLst/>
          </a:prstGeom>
          <a:noFill/>
          <a:ln>
            <a:noFill/>
          </a:ln>
        </p:spPr>
      </p:pic>
      <p:pic>
        <p:nvPicPr>
          <p:cNvPr id="720" name="Google Shape;720;p34"/>
          <p:cNvPicPr preferRelativeResize="0"/>
          <p:nvPr/>
        </p:nvPicPr>
        <p:blipFill rotWithShape="1">
          <a:blip r:embed="rId5">
            <a:alphaModFix/>
          </a:blip>
          <a:srcRect b="-340" l="73" r="-276" t="-95"/>
          <a:stretch/>
        </p:blipFill>
        <p:spPr>
          <a:xfrm>
            <a:off x="217309" y="3319998"/>
            <a:ext cx="2925627" cy="2765778"/>
          </a:xfrm>
          <a:prstGeom prst="rect">
            <a:avLst/>
          </a:prstGeom>
          <a:noFill/>
          <a:ln>
            <a:noFill/>
          </a:ln>
        </p:spPr>
      </p:pic>
      <p:pic>
        <p:nvPicPr>
          <p:cNvPr id="721" name="Google Shape;721;p34"/>
          <p:cNvPicPr preferRelativeResize="0"/>
          <p:nvPr/>
        </p:nvPicPr>
        <p:blipFill rotWithShape="1">
          <a:blip r:embed="rId6">
            <a:alphaModFix/>
          </a:blip>
          <a:srcRect b="0" l="0" r="0" t="0"/>
          <a:stretch/>
        </p:blipFill>
        <p:spPr>
          <a:xfrm>
            <a:off x="9070078" y="297140"/>
            <a:ext cx="2983336" cy="5777853"/>
          </a:xfrm>
          <a:prstGeom prst="rect">
            <a:avLst/>
          </a:prstGeom>
          <a:noFill/>
          <a:ln>
            <a:noFill/>
          </a:ln>
        </p:spPr>
      </p:pic>
      <p:sp>
        <p:nvSpPr>
          <p:cNvPr id="722" name="Google Shape;722;p34"/>
          <p:cNvSpPr txBox="1"/>
          <p:nvPr/>
        </p:nvSpPr>
        <p:spPr>
          <a:xfrm>
            <a:off x="217309" y="5595298"/>
            <a:ext cx="13735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2400"/>
              <a:buFont typeface="Calibri"/>
              <a:buNone/>
            </a:pPr>
            <a:r>
              <a:rPr b="1" lang="en-US" sz="2400">
                <a:solidFill>
                  <a:srgbClr val="FFFF00"/>
                </a:solidFill>
                <a:latin typeface="Calibri"/>
                <a:ea typeface="Calibri"/>
                <a:cs typeface="Calibri"/>
                <a:sym typeface="Calibri"/>
              </a:rPr>
              <a:t>TAKEOUT</a:t>
            </a:r>
            <a:endParaRPr sz="1800">
              <a:solidFill>
                <a:srgbClr val="FFFF00"/>
              </a:solidFill>
              <a:latin typeface="Calibri"/>
              <a:ea typeface="Calibri"/>
              <a:cs typeface="Calibri"/>
              <a:sym typeface="Calibri"/>
            </a:endParaRPr>
          </a:p>
        </p:txBody>
      </p:sp>
      <p:cxnSp>
        <p:nvCxnSpPr>
          <p:cNvPr id="723" name="Google Shape;723;p34"/>
          <p:cNvCxnSpPr/>
          <p:nvPr/>
        </p:nvCxnSpPr>
        <p:spPr>
          <a:xfrm flipH="1" rot="10800000">
            <a:off x="595281" y="5142734"/>
            <a:ext cx="242919" cy="503226"/>
          </a:xfrm>
          <a:prstGeom prst="straightConnector1">
            <a:avLst/>
          </a:prstGeom>
          <a:noFill/>
          <a:ln cap="flat" cmpd="sng" w="57150">
            <a:solidFill>
              <a:srgbClr val="FFFF00"/>
            </a:solidFill>
            <a:prstDash val="solid"/>
            <a:miter lim="800000"/>
            <a:headEnd len="sm" w="sm" type="none"/>
            <a:tailEnd len="med" w="med" type="triangle"/>
          </a:ln>
        </p:spPr>
      </p:cxnSp>
      <p:sp>
        <p:nvSpPr>
          <p:cNvPr id="724" name="Google Shape;724;p34"/>
          <p:cNvSpPr txBox="1"/>
          <p:nvPr/>
        </p:nvSpPr>
        <p:spPr>
          <a:xfrm>
            <a:off x="4369958" y="5142734"/>
            <a:ext cx="13735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2400"/>
              <a:buFont typeface="Calibri"/>
              <a:buNone/>
            </a:pPr>
            <a:r>
              <a:rPr b="1" lang="en-US" sz="2400">
                <a:solidFill>
                  <a:srgbClr val="FFFF00"/>
                </a:solidFill>
                <a:latin typeface="Calibri"/>
                <a:ea typeface="Calibri"/>
                <a:cs typeface="Calibri"/>
                <a:sym typeface="Calibri"/>
              </a:rPr>
              <a:t>TAKEOUT</a:t>
            </a:r>
            <a:endParaRPr sz="1800">
              <a:solidFill>
                <a:srgbClr val="FFFF00"/>
              </a:solidFill>
              <a:latin typeface="Calibri"/>
              <a:ea typeface="Calibri"/>
              <a:cs typeface="Calibri"/>
              <a:sym typeface="Calibri"/>
            </a:endParaRPr>
          </a:p>
        </p:txBody>
      </p:sp>
      <p:cxnSp>
        <p:nvCxnSpPr>
          <p:cNvPr id="725" name="Google Shape;725;p34"/>
          <p:cNvCxnSpPr>
            <a:stCxn id="724" idx="1"/>
          </p:cNvCxnSpPr>
          <p:nvPr/>
        </p:nvCxnSpPr>
        <p:spPr>
          <a:xfrm rot="10800000">
            <a:off x="3946358" y="5343567"/>
            <a:ext cx="423600" cy="30000"/>
          </a:xfrm>
          <a:prstGeom prst="straightConnector1">
            <a:avLst/>
          </a:prstGeom>
          <a:noFill/>
          <a:ln cap="flat" cmpd="sng" w="57150">
            <a:solidFill>
              <a:srgbClr val="FFFF00"/>
            </a:solidFill>
            <a:prstDash val="solid"/>
            <a:miter lim="800000"/>
            <a:headEnd len="sm" w="sm" type="none"/>
            <a:tailEnd len="med" w="med" type="triangle"/>
          </a:ln>
        </p:spPr>
      </p:cxnSp>
      <p:sp>
        <p:nvSpPr>
          <p:cNvPr id="726" name="Google Shape;726;p34"/>
          <p:cNvSpPr txBox="1"/>
          <p:nvPr/>
        </p:nvSpPr>
        <p:spPr>
          <a:xfrm>
            <a:off x="7499116" y="4245722"/>
            <a:ext cx="13735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FF00"/>
              </a:buClr>
              <a:buSzPts val="2400"/>
              <a:buFont typeface="Calibri"/>
              <a:buNone/>
            </a:pPr>
            <a:r>
              <a:rPr b="1" lang="en-US" sz="2400">
                <a:solidFill>
                  <a:srgbClr val="FFFF00"/>
                </a:solidFill>
                <a:latin typeface="Calibri"/>
                <a:ea typeface="Calibri"/>
                <a:cs typeface="Calibri"/>
                <a:sym typeface="Calibri"/>
              </a:rPr>
              <a:t>TAKEOUT</a:t>
            </a:r>
            <a:endParaRPr sz="1800">
              <a:solidFill>
                <a:srgbClr val="FFFF00"/>
              </a:solidFill>
              <a:latin typeface="Calibri"/>
              <a:ea typeface="Calibri"/>
              <a:cs typeface="Calibri"/>
              <a:sym typeface="Calibri"/>
            </a:endParaRPr>
          </a:p>
        </p:txBody>
      </p:sp>
      <p:cxnSp>
        <p:nvCxnSpPr>
          <p:cNvPr id="727" name="Google Shape;727;p34"/>
          <p:cNvCxnSpPr/>
          <p:nvPr/>
        </p:nvCxnSpPr>
        <p:spPr>
          <a:xfrm flipH="1">
            <a:off x="7861386" y="4692267"/>
            <a:ext cx="159559" cy="666359"/>
          </a:xfrm>
          <a:prstGeom prst="straightConnector1">
            <a:avLst/>
          </a:prstGeom>
          <a:noFill/>
          <a:ln cap="flat" cmpd="sng" w="57150">
            <a:solidFill>
              <a:srgbClr val="FFFF00"/>
            </a:solidFill>
            <a:prstDash val="solid"/>
            <a:miter lim="800000"/>
            <a:headEnd len="sm" w="sm" type="none"/>
            <a:tailEnd len="med" w="med" type="triangle"/>
          </a:ln>
        </p:spPr>
      </p:cxnSp>
      <p:sp>
        <p:nvSpPr>
          <p:cNvPr id="728" name="Google Shape;728;p34"/>
          <p:cNvSpPr txBox="1"/>
          <p:nvPr/>
        </p:nvSpPr>
        <p:spPr>
          <a:xfrm>
            <a:off x="9008858" y="5791703"/>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3" name="Shape 733"/>
        <p:cNvGrpSpPr/>
        <p:nvPr/>
      </p:nvGrpSpPr>
      <p:grpSpPr>
        <a:xfrm>
          <a:off x="0" y="0"/>
          <a:ext cx="0" cy="0"/>
          <a:chOff x="0" y="0"/>
          <a:chExt cx="0" cy="0"/>
        </a:xfrm>
      </p:grpSpPr>
      <p:sp>
        <p:nvSpPr>
          <p:cNvPr id="734" name="Google Shape;734;p35"/>
          <p:cNvSpPr txBox="1"/>
          <p:nvPr>
            <p:ph type="title"/>
          </p:nvPr>
        </p:nvSpPr>
        <p:spPr>
          <a:xfrm>
            <a:off x="838200" y="216041"/>
            <a:ext cx="10515600" cy="512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52777"/>
              <a:buFont typeface="Calibri"/>
              <a:buNone/>
            </a:pPr>
            <a:r>
              <a:rPr lang="en-US"/>
              <a:t>Data acquisition: equipment</a:t>
            </a:r>
            <a:endParaRPr/>
          </a:p>
        </p:txBody>
      </p:sp>
      <p:sp>
        <p:nvSpPr>
          <p:cNvPr id="735" name="Google Shape;735;p35"/>
          <p:cNvSpPr txBox="1"/>
          <p:nvPr/>
        </p:nvSpPr>
        <p:spPr>
          <a:xfrm>
            <a:off x="8956884" y="6581001"/>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
        <p:nvSpPr>
          <p:cNvPr id="736" name="Google Shape;736;p35"/>
          <p:cNvSpPr txBox="1"/>
          <p:nvPr>
            <p:ph idx="1" type="body"/>
          </p:nvPr>
        </p:nvSpPr>
        <p:spPr>
          <a:xfrm>
            <a:off x="776831" y="768139"/>
            <a:ext cx="10515600" cy="504674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u="sng"/>
              <a:t>Seismic source (“shot”)</a:t>
            </a:r>
            <a:r>
              <a:rPr lang="en-US" sz="2400"/>
              <a:t>: </a:t>
            </a:r>
            <a:endParaRPr/>
          </a:p>
          <a:p>
            <a:pPr indent="-228600" lvl="0" marL="228600" rtl="0" algn="l">
              <a:lnSpc>
                <a:spcPct val="90000"/>
              </a:lnSpc>
              <a:spcBef>
                <a:spcPts val="1000"/>
              </a:spcBef>
              <a:spcAft>
                <a:spcPts val="0"/>
              </a:spcAft>
              <a:buClr>
                <a:schemeClr val="dk1"/>
              </a:buClr>
              <a:buSzPts val="2400"/>
              <a:buChar char="•"/>
            </a:pPr>
            <a:r>
              <a:rPr lang="en-US" sz="2400"/>
              <a:t>To generate waves in the ground, some kind of mechanical impulse is used.</a:t>
            </a:r>
            <a:endParaRPr/>
          </a:p>
          <a:p>
            <a:pPr indent="-228600" lvl="1" marL="685800" rtl="0" algn="l">
              <a:lnSpc>
                <a:spcPct val="90000"/>
              </a:lnSpc>
              <a:spcBef>
                <a:spcPts val="500"/>
              </a:spcBef>
              <a:spcAft>
                <a:spcPts val="0"/>
              </a:spcAft>
              <a:buClr>
                <a:schemeClr val="dk1"/>
              </a:buClr>
              <a:buSzPts val="2000"/>
              <a:buChar char="•"/>
            </a:pPr>
            <a:r>
              <a:rPr lang="en-US" sz="2000"/>
              <a:t>Sledgehammer swung by a person to strike a steel plate (10-30m depth~ earth properties)</a:t>
            </a:r>
            <a:endParaRPr/>
          </a:p>
          <a:p>
            <a:pPr indent="-228600" lvl="1" marL="685800" rtl="0" algn="l">
              <a:lnSpc>
                <a:spcPct val="90000"/>
              </a:lnSpc>
              <a:spcBef>
                <a:spcPts val="500"/>
              </a:spcBef>
              <a:spcAft>
                <a:spcPts val="0"/>
              </a:spcAft>
              <a:buClr>
                <a:schemeClr val="dk1"/>
              </a:buClr>
              <a:buSzPts val="2000"/>
              <a:buChar char="•"/>
            </a:pPr>
            <a:r>
              <a:rPr lang="en-US" sz="2000"/>
              <a:t>heavy weight with the help of a machine (couple hundred meters)</a:t>
            </a:r>
            <a:endParaRPr/>
          </a:p>
          <a:p>
            <a:pPr indent="-228600" lvl="1" marL="685800" rtl="0" algn="l">
              <a:lnSpc>
                <a:spcPct val="90000"/>
              </a:lnSpc>
              <a:spcBef>
                <a:spcPts val="500"/>
              </a:spcBef>
              <a:spcAft>
                <a:spcPts val="0"/>
              </a:spcAft>
              <a:buClr>
                <a:schemeClr val="dk1"/>
              </a:buClr>
              <a:buSzPts val="2000"/>
              <a:buChar char="•"/>
            </a:pPr>
            <a:r>
              <a:rPr lang="en-US" sz="2000"/>
              <a:t>Special trucks with large vibrating weights (potentially to kilometers)</a:t>
            </a:r>
            <a:endParaRPr sz="2000" u="sng"/>
          </a:p>
        </p:txBody>
      </p:sp>
      <p:pic>
        <p:nvPicPr>
          <p:cNvPr id="737" name="Google Shape;737;p35"/>
          <p:cNvPicPr preferRelativeResize="0"/>
          <p:nvPr/>
        </p:nvPicPr>
        <p:blipFill rotWithShape="1">
          <a:blip r:embed="rId3">
            <a:alphaModFix/>
          </a:blip>
          <a:srcRect b="0" l="0" r="0" t="0"/>
          <a:stretch/>
        </p:blipFill>
        <p:spPr>
          <a:xfrm>
            <a:off x="1132235" y="3435665"/>
            <a:ext cx="2494143" cy="2852976"/>
          </a:xfrm>
          <a:prstGeom prst="rect">
            <a:avLst/>
          </a:prstGeom>
          <a:noFill/>
          <a:ln>
            <a:noFill/>
          </a:ln>
        </p:spPr>
      </p:pic>
      <p:pic>
        <p:nvPicPr>
          <p:cNvPr id="738" name="Google Shape;738;p35"/>
          <p:cNvPicPr preferRelativeResize="0"/>
          <p:nvPr/>
        </p:nvPicPr>
        <p:blipFill rotWithShape="1">
          <a:blip r:embed="rId4">
            <a:alphaModFix/>
          </a:blip>
          <a:srcRect b="0" l="0" r="0" t="0"/>
          <a:stretch/>
        </p:blipFill>
        <p:spPr>
          <a:xfrm>
            <a:off x="3687748" y="3428072"/>
            <a:ext cx="2773885" cy="2860569"/>
          </a:xfrm>
          <a:prstGeom prst="rect">
            <a:avLst/>
          </a:prstGeom>
          <a:noFill/>
          <a:ln>
            <a:noFill/>
          </a:ln>
        </p:spPr>
      </p:pic>
      <p:pic>
        <p:nvPicPr>
          <p:cNvPr id="739" name="Google Shape;739;p35"/>
          <p:cNvPicPr preferRelativeResize="0"/>
          <p:nvPr/>
        </p:nvPicPr>
        <p:blipFill rotWithShape="1">
          <a:blip r:embed="rId5">
            <a:alphaModFix/>
          </a:blip>
          <a:srcRect b="0" l="0" r="0" t="0"/>
          <a:stretch/>
        </p:blipFill>
        <p:spPr>
          <a:xfrm>
            <a:off x="6563916" y="3428072"/>
            <a:ext cx="4663971" cy="2860569"/>
          </a:xfrm>
          <a:prstGeom prst="rect">
            <a:avLst/>
          </a:prstGeom>
          <a:noFill/>
          <a:ln>
            <a:noFill/>
          </a:ln>
        </p:spPr>
      </p:pic>
      <p:sp>
        <p:nvSpPr>
          <p:cNvPr id="740" name="Google Shape;740;p35"/>
          <p:cNvSpPr txBox="1"/>
          <p:nvPr/>
        </p:nvSpPr>
        <p:spPr>
          <a:xfrm>
            <a:off x="1502029" y="5826976"/>
            <a:ext cx="16195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VIBRO-SEIS</a:t>
            </a:r>
            <a:endParaRPr sz="1800">
              <a:solidFill>
                <a:schemeClr val="dk1"/>
              </a:solidFill>
              <a:latin typeface="Calibri"/>
              <a:ea typeface="Calibri"/>
              <a:cs typeface="Calibri"/>
              <a:sym typeface="Calibri"/>
            </a:endParaRPr>
          </a:p>
        </p:txBody>
      </p:sp>
      <p:sp>
        <p:nvSpPr>
          <p:cNvPr id="741" name="Google Shape;741;p35"/>
          <p:cNvSpPr txBox="1"/>
          <p:nvPr/>
        </p:nvSpPr>
        <p:spPr>
          <a:xfrm>
            <a:off x="7711562" y="5826973"/>
            <a:ext cx="24625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SLEDGE HAMMER</a:t>
            </a:r>
            <a:endParaRPr sz="1800">
              <a:solidFill>
                <a:schemeClr val="dk1"/>
              </a:solidFill>
              <a:latin typeface="Calibri"/>
              <a:ea typeface="Calibri"/>
              <a:cs typeface="Calibri"/>
              <a:sym typeface="Calibri"/>
            </a:endParaRPr>
          </a:p>
        </p:txBody>
      </p:sp>
      <p:sp>
        <p:nvSpPr>
          <p:cNvPr id="742" name="Google Shape;742;p35"/>
          <p:cNvSpPr txBox="1"/>
          <p:nvPr/>
        </p:nvSpPr>
        <p:spPr>
          <a:xfrm>
            <a:off x="4053320" y="5826974"/>
            <a:ext cx="204273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WEIGHT-DROP</a:t>
            </a:r>
            <a:endParaRPr sz="1800">
              <a:solidFill>
                <a:schemeClr val="dk1"/>
              </a:solidFill>
              <a:latin typeface="Calibri"/>
              <a:ea typeface="Calibri"/>
              <a:cs typeface="Calibri"/>
              <a:sym typeface="Calibri"/>
            </a:endParaRPr>
          </a:p>
        </p:txBody>
      </p:sp>
      <p:sp>
        <p:nvSpPr>
          <p:cNvPr id="743" name="Google Shape;743;p35"/>
          <p:cNvSpPr txBox="1"/>
          <p:nvPr/>
        </p:nvSpPr>
        <p:spPr>
          <a:xfrm>
            <a:off x="8956884" y="6354375"/>
            <a:ext cx="283795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Andy Parsekian, U. Wyoming</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equipment</a:t>
            </a:r>
            <a:endParaRPr/>
          </a:p>
        </p:txBody>
      </p:sp>
      <p:sp>
        <p:nvSpPr>
          <p:cNvPr id="750" name="Google Shape;750;p36"/>
          <p:cNvSpPr txBox="1"/>
          <p:nvPr>
            <p:ph idx="1" type="body"/>
          </p:nvPr>
        </p:nvSpPr>
        <p:spPr>
          <a:xfrm>
            <a:off x="838200" y="2064963"/>
            <a:ext cx="5777392" cy="300777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2400" u="sng"/>
              <a:t>Control computer</a:t>
            </a:r>
            <a:r>
              <a:rPr lang="en-US" sz="2400"/>
              <a:t>: </a:t>
            </a:r>
            <a:endParaRPr/>
          </a:p>
          <a:p>
            <a:pPr indent="-228600" lvl="1" marL="685800" rtl="0" algn="l">
              <a:lnSpc>
                <a:spcPct val="90000"/>
              </a:lnSpc>
              <a:spcBef>
                <a:spcPts val="500"/>
              </a:spcBef>
              <a:spcAft>
                <a:spcPts val="0"/>
              </a:spcAft>
              <a:buClr>
                <a:schemeClr val="dk1"/>
              </a:buClr>
              <a:buSzPct val="100000"/>
              <a:buChar char="•"/>
            </a:pPr>
            <a:r>
              <a:rPr lang="en-US"/>
              <a:t>connect to a computer for overall measurement control and data storage.</a:t>
            </a:r>
            <a:endParaRPr/>
          </a:p>
          <a:p>
            <a:pPr indent="-228600" lvl="1" marL="685800" rtl="0" algn="l">
              <a:lnSpc>
                <a:spcPct val="90000"/>
              </a:lnSpc>
              <a:spcBef>
                <a:spcPts val="500"/>
              </a:spcBef>
              <a:spcAft>
                <a:spcPts val="0"/>
              </a:spcAft>
              <a:buClr>
                <a:schemeClr val="dk1"/>
              </a:buClr>
              <a:buSzPct val="100000"/>
              <a:buChar char="•"/>
            </a:pPr>
            <a:r>
              <a:rPr lang="en-US"/>
              <a:t>Surveyors make choices about parameters:</a:t>
            </a:r>
            <a:endParaRPr/>
          </a:p>
          <a:p>
            <a:pPr indent="-228600" lvl="2" marL="1143000" rtl="0" algn="l">
              <a:lnSpc>
                <a:spcPct val="90000"/>
              </a:lnSpc>
              <a:spcBef>
                <a:spcPts val="500"/>
              </a:spcBef>
              <a:spcAft>
                <a:spcPts val="0"/>
              </a:spcAft>
              <a:buClr>
                <a:schemeClr val="dk1"/>
              </a:buClr>
              <a:buSzPct val="100000"/>
              <a:buChar char="•"/>
            </a:pPr>
            <a:r>
              <a:rPr lang="en-US" sz="2400"/>
              <a:t>Location of source </a:t>
            </a:r>
            <a:endParaRPr/>
          </a:p>
          <a:p>
            <a:pPr indent="-228600" lvl="2" marL="1143000" rtl="0" algn="l">
              <a:lnSpc>
                <a:spcPct val="90000"/>
              </a:lnSpc>
              <a:spcBef>
                <a:spcPts val="500"/>
              </a:spcBef>
              <a:spcAft>
                <a:spcPts val="0"/>
              </a:spcAft>
              <a:buClr>
                <a:schemeClr val="dk1"/>
              </a:buClr>
              <a:buSzPct val="100000"/>
              <a:buChar char="•"/>
            </a:pPr>
            <a:r>
              <a:rPr lang="en-US" sz="2400"/>
              <a:t>Geophones distribution</a:t>
            </a:r>
            <a:endParaRPr/>
          </a:p>
          <a:p>
            <a:pPr indent="-228600" lvl="2" marL="1143000" rtl="0" algn="l">
              <a:lnSpc>
                <a:spcPct val="90000"/>
              </a:lnSpc>
              <a:spcBef>
                <a:spcPts val="500"/>
              </a:spcBef>
              <a:spcAft>
                <a:spcPts val="0"/>
              </a:spcAft>
              <a:buClr>
                <a:schemeClr val="dk1"/>
              </a:buClr>
              <a:buSzPct val="100000"/>
              <a:buChar char="•"/>
            </a:pPr>
            <a:r>
              <a:rPr lang="en-US" sz="2400"/>
              <a:t>How waves are recorded</a:t>
            </a:r>
            <a:endParaRPr/>
          </a:p>
          <a:p>
            <a:pPr indent="-228600" lvl="2" marL="1143000" rtl="0" algn="l">
              <a:lnSpc>
                <a:spcPct val="90000"/>
              </a:lnSpc>
              <a:spcBef>
                <a:spcPts val="500"/>
              </a:spcBef>
              <a:spcAft>
                <a:spcPts val="0"/>
              </a:spcAft>
              <a:buClr>
                <a:schemeClr val="dk1"/>
              </a:buClr>
              <a:buSzPct val="100000"/>
              <a:buChar char="•"/>
            </a:pPr>
            <a:r>
              <a:rPr lang="en-US" sz="2400"/>
              <a:t>Etc.</a:t>
            </a:r>
            <a:endParaRPr/>
          </a:p>
          <a:p>
            <a:pPr indent="-87630" lvl="2" marL="1143000" rtl="0" algn="l">
              <a:lnSpc>
                <a:spcPct val="90000"/>
              </a:lnSpc>
              <a:spcBef>
                <a:spcPts val="500"/>
              </a:spcBef>
              <a:spcAft>
                <a:spcPts val="0"/>
              </a:spcAft>
              <a:buClr>
                <a:schemeClr val="dk1"/>
              </a:buClr>
              <a:buSzPct val="100000"/>
              <a:buNone/>
            </a:pPr>
            <a:r>
              <a:t/>
            </a:r>
            <a:endParaRPr sz="2400"/>
          </a:p>
          <a:p>
            <a:pPr indent="-134619" lvl="2" marL="1143000" rtl="0" algn="l">
              <a:lnSpc>
                <a:spcPct val="90000"/>
              </a:lnSpc>
              <a:spcBef>
                <a:spcPts val="500"/>
              </a:spcBef>
              <a:spcAft>
                <a:spcPts val="0"/>
              </a:spcAft>
              <a:buClr>
                <a:schemeClr val="dk1"/>
              </a:buClr>
              <a:buSzPct val="100000"/>
              <a:buNone/>
            </a:pPr>
            <a:r>
              <a:t/>
            </a:r>
            <a:endParaRPr sz="1600" u="sng"/>
          </a:p>
        </p:txBody>
      </p:sp>
      <p:pic>
        <p:nvPicPr>
          <p:cNvPr id="751" name="Google Shape;751;p36"/>
          <p:cNvPicPr preferRelativeResize="0"/>
          <p:nvPr/>
        </p:nvPicPr>
        <p:blipFill rotWithShape="1">
          <a:blip r:embed="rId3">
            <a:alphaModFix/>
          </a:blip>
          <a:srcRect b="0" l="0" r="0" t="0"/>
          <a:stretch/>
        </p:blipFill>
        <p:spPr>
          <a:xfrm>
            <a:off x="6913881" y="1386927"/>
            <a:ext cx="4746253" cy="4504577"/>
          </a:xfrm>
          <a:prstGeom prst="rect">
            <a:avLst/>
          </a:prstGeom>
          <a:noFill/>
          <a:ln>
            <a:noFill/>
          </a:ln>
        </p:spPr>
      </p:pic>
      <p:sp>
        <p:nvSpPr>
          <p:cNvPr id="752" name="Google Shape;752;p36"/>
          <p:cNvSpPr txBox="1"/>
          <p:nvPr/>
        </p:nvSpPr>
        <p:spPr>
          <a:xfrm>
            <a:off x="8290963" y="5560524"/>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setup</a:t>
            </a:r>
            <a:endParaRPr/>
          </a:p>
        </p:txBody>
      </p:sp>
      <p:sp>
        <p:nvSpPr>
          <p:cNvPr id="759" name="Google Shape;759;p37"/>
          <p:cNvSpPr txBox="1"/>
          <p:nvPr>
            <p:ph idx="1" type="body"/>
          </p:nvPr>
        </p:nvSpPr>
        <p:spPr>
          <a:xfrm>
            <a:off x="457710" y="1414451"/>
            <a:ext cx="8029639" cy="44401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u="sng"/>
              <a:t>Line length</a:t>
            </a:r>
            <a:r>
              <a:rPr lang="en-US" sz="2400"/>
              <a:t>: </a:t>
            </a:r>
            <a:endParaRPr/>
          </a:p>
          <a:p>
            <a:pPr indent="-228600" lvl="1" marL="685800" rtl="0" algn="l">
              <a:lnSpc>
                <a:spcPct val="90000"/>
              </a:lnSpc>
              <a:spcBef>
                <a:spcPts val="500"/>
              </a:spcBef>
              <a:spcAft>
                <a:spcPts val="0"/>
              </a:spcAft>
              <a:buClr>
                <a:schemeClr val="dk1"/>
              </a:buClr>
              <a:buSzPts val="2400"/>
              <a:buChar char="•"/>
            </a:pPr>
            <a:r>
              <a:rPr lang="en-US"/>
              <a:t>depends on the subsurface structure and the measurement objective (see Exercise 1 of Unit 3).</a:t>
            </a:r>
            <a:endParaRPr/>
          </a:p>
          <a:p>
            <a:pPr indent="0" lvl="0" marL="0" rtl="0" algn="l">
              <a:lnSpc>
                <a:spcPct val="90000"/>
              </a:lnSpc>
              <a:spcBef>
                <a:spcPts val="100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en-US" sz="2400" u="sng"/>
              <a:t>Geophone spacing</a:t>
            </a:r>
            <a:r>
              <a:rPr lang="en-US" sz="2400"/>
              <a:t>: </a:t>
            </a:r>
            <a:endParaRPr/>
          </a:p>
          <a:p>
            <a:pPr indent="-228600" lvl="1" marL="685800" rtl="0" algn="l">
              <a:lnSpc>
                <a:spcPct val="90000"/>
              </a:lnSpc>
              <a:spcBef>
                <a:spcPts val="500"/>
              </a:spcBef>
              <a:spcAft>
                <a:spcPts val="0"/>
              </a:spcAft>
              <a:buClr>
                <a:schemeClr val="dk1"/>
              </a:buClr>
              <a:buSzPts val="2400"/>
              <a:buChar char="•"/>
            </a:pPr>
            <a:r>
              <a:rPr lang="en-US"/>
              <a:t>The closer the spacing, the easier it will be to detect thin layers. </a:t>
            </a:r>
            <a:endParaRPr/>
          </a:p>
          <a:p>
            <a:pPr indent="-228600" lvl="1" marL="685800" rtl="0" algn="l">
              <a:lnSpc>
                <a:spcPct val="90000"/>
              </a:lnSpc>
              <a:spcBef>
                <a:spcPts val="500"/>
              </a:spcBef>
              <a:spcAft>
                <a:spcPts val="0"/>
              </a:spcAft>
              <a:buClr>
                <a:schemeClr val="dk1"/>
              </a:buClr>
              <a:buSzPts val="2400"/>
              <a:buChar char="•"/>
            </a:pPr>
            <a:r>
              <a:rPr lang="en-US"/>
              <a:t>Depends on the soil on the surface which can be less than one meter thick. </a:t>
            </a:r>
            <a:endParaRPr/>
          </a:p>
        </p:txBody>
      </p:sp>
      <p:pic>
        <p:nvPicPr>
          <p:cNvPr id="760" name="Google Shape;760;p37"/>
          <p:cNvPicPr preferRelativeResize="0"/>
          <p:nvPr/>
        </p:nvPicPr>
        <p:blipFill rotWithShape="1">
          <a:blip r:embed="rId3">
            <a:alphaModFix/>
          </a:blip>
          <a:srcRect b="0" l="0" r="0" t="0"/>
          <a:stretch/>
        </p:blipFill>
        <p:spPr>
          <a:xfrm>
            <a:off x="9070078" y="297140"/>
            <a:ext cx="2983336" cy="5777853"/>
          </a:xfrm>
          <a:prstGeom prst="rect">
            <a:avLst/>
          </a:prstGeom>
          <a:noFill/>
          <a:ln>
            <a:noFill/>
          </a:ln>
        </p:spPr>
      </p:pic>
      <p:sp>
        <p:nvSpPr>
          <p:cNvPr id="761" name="Google Shape;761;p37"/>
          <p:cNvSpPr txBox="1"/>
          <p:nvPr/>
        </p:nvSpPr>
        <p:spPr>
          <a:xfrm>
            <a:off x="8944188" y="5797994"/>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6" name="Shape 766"/>
        <p:cNvGrpSpPr/>
        <p:nvPr/>
      </p:nvGrpSpPr>
      <p:grpSpPr>
        <a:xfrm>
          <a:off x="0" y="0"/>
          <a:ext cx="0" cy="0"/>
          <a:chOff x="0" y="0"/>
          <a:chExt cx="0" cy="0"/>
        </a:xfrm>
      </p:grpSpPr>
      <p:sp>
        <p:nvSpPr>
          <p:cNvPr id="767" name="Google Shape;767;p38"/>
          <p:cNvSpPr txBox="1"/>
          <p:nvPr>
            <p:ph type="title"/>
          </p:nvPr>
        </p:nvSpPr>
        <p:spPr>
          <a:xfrm>
            <a:off x="838200" y="365125"/>
            <a:ext cx="10515600" cy="79775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setup</a:t>
            </a:r>
            <a:endParaRPr/>
          </a:p>
        </p:txBody>
      </p:sp>
      <p:sp>
        <p:nvSpPr>
          <p:cNvPr id="768" name="Google Shape;768;p38"/>
          <p:cNvSpPr txBox="1"/>
          <p:nvPr>
            <p:ph idx="1" type="body"/>
          </p:nvPr>
        </p:nvSpPr>
        <p:spPr>
          <a:xfrm>
            <a:off x="838200" y="1414451"/>
            <a:ext cx="10515600" cy="44401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u="sng"/>
              <a:t>Stacking</a:t>
            </a:r>
            <a:r>
              <a:rPr lang="en-US" sz="2400"/>
              <a:t>: - “repeated measurements.”  </a:t>
            </a:r>
            <a:endParaRPr/>
          </a:p>
          <a:p>
            <a:pPr indent="-228600" lvl="0" marL="228600" rtl="0" algn="l">
              <a:lnSpc>
                <a:spcPct val="90000"/>
              </a:lnSpc>
              <a:spcBef>
                <a:spcPts val="1000"/>
              </a:spcBef>
              <a:spcAft>
                <a:spcPts val="0"/>
              </a:spcAft>
              <a:buClr>
                <a:schemeClr val="dk1"/>
              </a:buClr>
              <a:buSzPts val="2400"/>
              <a:buChar char="•"/>
            </a:pPr>
            <a:r>
              <a:rPr lang="en-US" sz="2400"/>
              <a:t>By repeating the seismic source “shot” </a:t>
            </a:r>
            <a:endParaRPr/>
          </a:p>
          <a:p>
            <a:pPr indent="-228600" lvl="1" marL="685800" rtl="0" algn="l">
              <a:lnSpc>
                <a:spcPct val="90000"/>
              </a:lnSpc>
              <a:spcBef>
                <a:spcPts val="500"/>
              </a:spcBef>
              <a:spcAft>
                <a:spcPts val="0"/>
              </a:spcAft>
              <a:buClr>
                <a:schemeClr val="dk1"/>
              </a:buClr>
              <a:buSzPts val="2400"/>
              <a:buChar char="•"/>
            </a:pPr>
            <a:r>
              <a:rPr lang="en-US"/>
              <a:t>– can produce a dataset with higher signal strength and lower noise. </a:t>
            </a:r>
            <a:endParaRPr/>
          </a:p>
          <a:p>
            <a:pPr indent="0" lvl="0" marL="0" rtl="0" algn="l">
              <a:lnSpc>
                <a:spcPct val="90000"/>
              </a:lnSpc>
              <a:spcBef>
                <a:spcPts val="1000"/>
              </a:spcBef>
              <a:spcAft>
                <a:spcPts val="0"/>
              </a:spcAft>
              <a:buClr>
                <a:schemeClr val="dk1"/>
              </a:buClr>
              <a:buSzPts val="2400"/>
              <a:buNone/>
            </a:pPr>
            <a:r>
              <a:t/>
            </a:r>
            <a:endParaRPr sz="2400">
              <a:highlight>
                <a:srgbClr val="FF0000"/>
              </a:highlight>
            </a:endParaRPr>
          </a:p>
        </p:txBody>
      </p:sp>
      <p:pic>
        <p:nvPicPr>
          <p:cNvPr id="769" name="Google Shape;769;p38"/>
          <p:cNvPicPr preferRelativeResize="0"/>
          <p:nvPr/>
        </p:nvPicPr>
        <p:blipFill rotWithShape="1">
          <a:blip r:embed="rId3">
            <a:alphaModFix/>
          </a:blip>
          <a:srcRect b="0" l="0" r="0" t="0"/>
          <a:stretch/>
        </p:blipFill>
        <p:spPr>
          <a:xfrm>
            <a:off x="3342573" y="2994046"/>
            <a:ext cx="4663971" cy="2860569"/>
          </a:xfrm>
          <a:prstGeom prst="rect">
            <a:avLst/>
          </a:prstGeom>
          <a:noFill/>
          <a:ln>
            <a:noFill/>
          </a:ln>
        </p:spPr>
      </p:pic>
      <p:sp>
        <p:nvSpPr>
          <p:cNvPr id="770" name="Google Shape;770;p38"/>
          <p:cNvSpPr txBox="1"/>
          <p:nvPr/>
        </p:nvSpPr>
        <p:spPr>
          <a:xfrm>
            <a:off x="8956884" y="6581001"/>
            <a:ext cx="283795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Andy Parsekian, U. Wyoming</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Data acquisition: setup</a:t>
            </a:r>
            <a:endParaRPr/>
          </a:p>
        </p:txBody>
      </p:sp>
      <p:sp>
        <p:nvSpPr>
          <p:cNvPr id="777" name="Google Shape;777;p39"/>
          <p:cNvSpPr txBox="1"/>
          <p:nvPr>
            <p:ph idx="1" type="body"/>
          </p:nvPr>
        </p:nvSpPr>
        <p:spPr>
          <a:xfrm>
            <a:off x="457710" y="1640137"/>
            <a:ext cx="8499174" cy="421447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u="sng"/>
              <a:t>Shot locations</a:t>
            </a:r>
            <a:r>
              <a:rPr lang="en-US" sz="2400"/>
              <a:t>: </a:t>
            </a:r>
            <a:endParaRPr/>
          </a:p>
          <a:p>
            <a:pPr indent="-228600" lvl="1" marL="685800" rtl="0" algn="l">
              <a:lnSpc>
                <a:spcPct val="90000"/>
              </a:lnSpc>
              <a:spcBef>
                <a:spcPts val="500"/>
              </a:spcBef>
              <a:spcAft>
                <a:spcPts val="0"/>
              </a:spcAft>
              <a:buClr>
                <a:schemeClr val="dk1"/>
              </a:buClr>
              <a:buSzPts val="2400"/>
              <a:buChar char="•"/>
            </a:pPr>
            <a:r>
              <a:rPr lang="en-US"/>
              <a:t>ONE shot - estimate of velocity over depth  </a:t>
            </a:r>
            <a:endParaRPr/>
          </a:p>
          <a:p>
            <a:pPr indent="-228600" lvl="2" marL="1143000" rtl="0" algn="l">
              <a:lnSpc>
                <a:spcPct val="90000"/>
              </a:lnSpc>
              <a:spcBef>
                <a:spcPts val="500"/>
              </a:spcBef>
              <a:spcAft>
                <a:spcPts val="0"/>
              </a:spcAft>
              <a:buClr>
                <a:schemeClr val="dk1"/>
              </a:buClr>
              <a:buSzPts val="2400"/>
              <a:buChar char="•"/>
            </a:pPr>
            <a:r>
              <a:rPr lang="en-US" sz="2400"/>
              <a:t>(horizontal layered subsurface)</a:t>
            </a:r>
            <a:endParaRPr/>
          </a:p>
          <a:p>
            <a:pPr indent="-228600" lvl="1" marL="685800" rtl="0" algn="l">
              <a:lnSpc>
                <a:spcPct val="90000"/>
              </a:lnSpc>
              <a:spcBef>
                <a:spcPts val="500"/>
              </a:spcBef>
              <a:spcAft>
                <a:spcPts val="0"/>
              </a:spcAft>
              <a:buClr>
                <a:schemeClr val="dk1"/>
              </a:buClr>
              <a:buSzPts val="2400"/>
              <a:buChar char="•"/>
            </a:pPr>
            <a:r>
              <a:rPr lang="en-US"/>
              <a:t>TWO shots - estimate the angle of subsurface layers if dipping.  </a:t>
            </a:r>
            <a:endParaRPr/>
          </a:p>
          <a:p>
            <a:pPr indent="-228600" lvl="1" marL="685800" rtl="0" algn="l">
              <a:lnSpc>
                <a:spcPct val="90000"/>
              </a:lnSpc>
              <a:spcBef>
                <a:spcPts val="500"/>
              </a:spcBef>
              <a:spcAft>
                <a:spcPts val="0"/>
              </a:spcAft>
              <a:buClr>
                <a:schemeClr val="dk1"/>
              </a:buClr>
              <a:buSzPts val="2400"/>
              <a:buChar char="•"/>
            </a:pPr>
            <a:r>
              <a:rPr lang="en-US"/>
              <a:t>MANY shots can allow for 2D images</a:t>
            </a:r>
            <a:endParaRPr>
              <a:highlight>
                <a:srgbClr val="FF0000"/>
              </a:highlight>
            </a:endParaRPr>
          </a:p>
        </p:txBody>
      </p:sp>
      <p:pic>
        <p:nvPicPr>
          <p:cNvPr id="778" name="Google Shape;778;p39"/>
          <p:cNvPicPr preferRelativeResize="0"/>
          <p:nvPr/>
        </p:nvPicPr>
        <p:blipFill rotWithShape="1">
          <a:blip r:embed="rId3">
            <a:alphaModFix/>
          </a:blip>
          <a:srcRect b="0" l="0" r="0" t="0"/>
          <a:stretch/>
        </p:blipFill>
        <p:spPr>
          <a:xfrm>
            <a:off x="9070078" y="297140"/>
            <a:ext cx="2983336" cy="5777853"/>
          </a:xfrm>
          <a:prstGeom prst="rect">
            <a:avLst/>
          </a:prstGeom>
          <a:noFill/>
          <a:ln>
            <a:noFill/>
          </a:ln>
        </p:spPr>
      </p:pic>
      <p:sp>
        <p:nvSpPr>
          <p:cNvPr id="779" name="Google Shape;779;p39"/>
          <p:cNvSpPr/>
          <p:nvPr/>
        </p:nvSpPr>
        <p:spPr>
          <a:xfrm>
            <a:off x="1368887" y="4219229"/>
            <a:ext cx="2359132" cy="512332"/>
          </a:xfrm>
          <a:prstGeom prst="rect">
            <a:avLst/>
          </a:prstGeom>
          <a:solidFill>
            <a:srgbClr val="883F1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0" name="Google Shape;780;p39"/>
          <p:cNvSpPr/>
          <p:nvPr/>
        </p:nvSpPr>
        <p:spPr>
          <a:xfrm>
            <a:off x="1368887" y="4705531"/>
            <a:ext cx="2359132" cy="512332"/>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1" name="Google Shape;781;p39"/>
          <p:cNvSpPr/>
          <p:nvPr/>
        </p:nvSpPr>
        <p:spPr>
          <a:xfrm>
            <a:off x="1368887" y="5217863"/>
            <a:ext cx="2359132" cy="512332"/>
          </a:xfrm>
          <a:prstGeom prst="rect">
            <a:avLst/>
          </a:prstGeom>
          <a:blipFill rotWithShape="1">
            <a:blip r:embed="rId4">
              <a:alphaModFix/>
            </a:blip>
            <a:tile algn="tl" flip="none" tx="0" sx="100000" ty="0" sy="100000"/>
          </a:blip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id="782" name="Google Shape;782;p39"/>
          <p:cNvPicPr preferRelativeResize="0"/>
          <p:nvPr/>
        </p:nvPicPr>
        <p:blipFill rotWithShape="1">
          <a:blip r:embed="rId5">
            <a:alphaModFix/>
          </a:blip>
          <a:srcRect b="0" l="0" r="32729" t="0"/>
          <a:stretch/>
        </p:blipFill>
        <p:spPr>
          <a:xfrm>
            <a:off x="5074932" y="4219229"/>
            <a:ext cx="2267929" cy="1510966"/>
          </a:xfrm>
          <a:prstGeom prst="rect">
            <a:avLst/>
          </a:prstGeom>
          <a:noFill/>
          <a:ln>
            <a:noFill/>
          </a:ln>
        </p:spPr>
      </p:pic>
      <p:sp>
        <p:nvSpPr>
          <p:cNvPr id="783" name="Google Shape;783;p39"/>
          <p:cNvSpPr/>
          <p:nvPr/>
        </p:nvSpPr>
        <p:spPr>
          <a:xfrm>
            <a:off x="1276478" y="4093321"/>
            <a:ext cx="263887" cy="263887"/>
          </a:xfrm>
          <a:prstGeom prst="irregularSeal1">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4" name="Google Shape;784;p39"/>
          <p:cNvSpPr/>
          <p:nvPr/>
        </p:nvSpPr>
        <p:spPr>
          <a:xfrm>
            <a:off x="4984737" y="3979354"/>
            <a:ext cx="263887" cy="263887"/>
          </a:xfrm>
          <a:prstGeom prst="irregularSeal1">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5" name="Google Shape;785;p39"/>
          <p:cNvSpPr/>
          <p:nvPr/>
        </p:nvSpPr>
        <p:spPr>
          <a:xfrm>
            <a:off x="7169169" y="3979353"/>
            <a:ext cx="263887" cy="263887"/>
          </a:xfrm>
          <a:prstGeom prst="irregularSeal1">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86" name="Google Shape;786;p39"/>
          <p:cNvSpPr txBox="1"/>
          <p:nvPr/>
        </p:nvSpPr>
        <p:spPr>
          <a:xfrm>
            <a:off x="1997134" y="3926630"/>
            <a:ext cx="10070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one shot</a:t>
            </a:r>
            <a:endParaRPr sz="1800">
              <a:solidFill>
                <a:schemeClr val="dk1"/>
              </a:solidFill>
              <a:latin typeface="Calibri"/>
              <a:ea typeface="Calibri"/>
              <a:cs typeface="Calibri"/>
              <a:sym typeface="Calibri"/>
            </a:endParaRPr>
          </a:p>
        </p:txBody>
      </p:sp>
      <p:sp>
        <p:nvSpPr>
          <p:cNvPr id="787" name="Google Shape;787;p39"/>
          <p:cNvSpPr txBox="1"/>
          <p:nvPr/>
        </p:nvSpPr>
        <p:spPr>
          <a:xfrm>
            <a:off x="5675279" y="3926630"/>
            <a:ext cx="10919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two shots</a:t>
            </a:r>
            <a:endParaRPr sz="1800">
              <a:solidFill>
                <a:schemeClr val="dk1"/>
              </a:solidFill>
              <a:latin typeface="Calibri"/>
              <a:ea typeface="Calibri"/>
              <a:cs typeface="Calibri"/>
              <a:sym typeface="Calibri"/>
            </a:endParaRPr>
          </a:p>
        </p:txBody>
      </p:sp>
      <p:sp>
        <p:nvSpPr>
          <p:cNvPr id="788" name="Google Shape;788;p39"/>
          <p:cNvSpPr txBox="1"/>
          <p:nvPr/>
        </p:nvSpPr>
        <p:spPr>
          <a:xfrm>
            <a:off x="8944188" y="5797994"/>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Seismic refraction: the core concept</a:t>
            </a:r>
            <a:endParaRPr/>
          </a:p>
        </p:txBody>
      </p:sp>
      <p:sp>
        <p:nvSpPr>
          <p:cNvPr id="138" name="Google Shape;138;p4"/>
          <p:cNvSpPr txBox="1"/>
          <p:nvPr>
            <p:ph idx="1" type="body"/>
          </p:nvPr>
        </p:nvSpPr>
        <p:spPr>
          <a:xfrm>
            <a:off x="559725" y="1967345"/>
            <a:ext cx="6859384" cy="42501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Light bending through water creates a distortion.</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Sound waves – vibrations known as “seismic waves” in the Earth – also bend.</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Seismic refraction geophysics reveals properties and structures underground.</a:t>
            </a:r>
            <a:endParaRPr/>
          </a:p>
          <a:p>
            <a:pPr indent="0" lvl="0" marL="0" rtl="0" algn="l">
              <a:lnSpc>
                <a:spcPct val="90000"/>
              </a:lnSpc>
              <a:spcBef>
                <a:spcPts val="1000"/>
              </a:spcBef>
              <a:spcAft>
                <a:spcPts val="0"/>
              </a:spcAft>
              <a:buClr>
                <a:schemeClr val="dk1"/>
              </a:buClr>
              <a:buSzPts val="2800"/>
              <a:buNone/>
            </a:pPr>
            <a:r>
              <a:rPr lang="en-US"/>
              <a:t> </a:t>
            </a:r>
            <a:endParaRPr/>
          </a:p>
        </p:txBody>
      </p:sp>
      <p:sp>
        <p:nvSpPr>
          <p:cNvPr id="139" name="Google Shape;139;p4"/>
          <p:cNvSpPr txBox="1"/>
          <p:nvPr/>
        </p:nvSpPr>
        <p:spPr>
          <a:xfrm>
            <a:off x="8786975" y="5809129"/>
            <a:ext cx="32812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Source: A. Parsekian, U Wyoming</a:t>
            </a:r>
            <a:endParaRPr sz="1800">
              <a:solidFill>
                <a:schemeClr val="dk1"/>
              </a:solidFill>
              <a:latin typeface="Calibri"/>
              <a:ea typeface="Calibri"/>
              <a:cs typeface="Calibri"/>
              <a:sym typeface="Calibri"/>
            </a:endParaRPr>
          </a:p>
        </p:txBody>
      </p:sp>
      <p:pic>
        <p:nvPicPr>
          <p:cNvPr id="140" name="Google Shape;140;p4"/>
          <p:cNvPicPr preferRelativeResize="0"/>
          <p:nvPr/>
        </p:nvPicPr>
        <p:blipFill rotWithShape="1">
          <a:blip r:embed="rId3">
            <a:alphaModFix/>
          </a:blip>
          <a:srcRect b="0" l="0" r="0" t="0"/>
          <a:stretch/>
        </p:blipFill>
        <p:spPr>
          <a:xfrm>
            <a:off x="7311531" y="1408769"/>
            <a:ext cx="4756727" cy="44003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Conducting the measurement</a:t>
            </a:r>
            <a:endParaRPr/>
          </a:p>
        </p:txBody>
      </p:sp>
      <p:sp>
        <p:nvSpPr>
          <p:cNvPr id="794" name="Google Shape;794;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Locate your line and mark it with a tape measure</a:t>
            </a:r>
            <a:endParaRPr/>
          </a:p>
          <a:p>
            <a:pPr indent="-228600" lvl="0" marL="228600" rtl="0" algn="l">
              <a:lnSpc>
                <a:spcPct val="90000"/>
              </a:lnSpc>
              <a:spcBef>
                <a:spcPts val="1000"/>
              </a:spcBef>
              <a:spcAft>
                <a:spcPts val="0"/>
              </a:spcAft>
              <a:buClr>
                <a:schemeClr val="dk1"/>
              </a:buClr>
              <a:buSzPts val="2800"/>
              <a:buChar char="•"/>
            </a:pPr>
            <a:r>
              <a:rPr lang="en-US"/>
              <a:t>Push the geophones into the ground at intervals selected during planning</a:t>
            </a:r>
            <a:endParaRPr/>
          </a:p>
          <a:p>
            <a:pPr indent="-228600" lvl="0" marL="228600" rtl="0" algn="l">
              <a:lnSpc>
                <a:spcPct val="90000"/>
              </a:lnSpc>
              <a:spcBef>
                <a:spcPts val="1000"/>
              </a:spcBef>
              <a:spcAft>
                <a:spcPts val="0"/>
              </a:spcAft>
              <a:buClr>
                <a:schemeClr val="dk1"/>
              </a:buClr>
              <a:buSzPts val="2800"/>
              <a:buChar char="•"/>
            </a:pPr>
            <a:r>
              <a:rPr lang="en-US"/>
              <a:t>Connect the cables </a:t>
            </a:r>
            <a:endParaRPr/>
          </a:p>
          <a:p>
            <a:pPr indent="-228600" lvl="0" marL="228600" rtl="0" algn="l">
              <a:lnSpc>
                <a:spcPct val="90000"/>
              </a:lnSpc>
              <a:spcBef>
                <a:spcPts val="1000"/>
              </a:spcBef>
              <a:spcAft>
                <a:spcPts val="0"/>
              </a:spcAft>
              <a:buClr>
                <a:schemeClr val="dk1"/>
              </a:buClr>
              <a:buSzPts val="2800"/>
              <a:buChar char="•"/>
            </a:pPr>
            <a:r>
              <a:rPr lang="en-US"/>
              <a:t>Start the computer and launch the acquisition software</a:t>
            </a:r>
            <a:endParaRPr/>
          </a:p>
          <a:p>
            <a:pPr indent="-228600" lvl="0" marL="228600" rtl="0" algn="l">
              <a:lnSpc>
                <a:spcPct val="90000"/>
              </a:lnSpc>
              <a:spcBef>
                <a:spcPts val="1000"/>
              </a:spcBef>
              <a:spcAft>
                <a:spcPts val="0"/>
              </a:spcAft>
              <a:buClr>
                <a:schemeClr val="dk1"/>
              </a:buClr>
              <a:buSzPts val="2800"/>
              <a:buChar char="•"/>
            </a:pPr>
            <a:r>
              <a:rPr lang="en-US"/>
              <a:t>Strike the hammer at the predetermined shot locations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9" name="Shape 799"/>
        <p:cNvGrpSpPr/>
        <p:nvPr/>
      </p:nvGrpSpPr>
      <p:grpSpPr>
        <a:xfrm>
          <a:off x="0" y="0"/>
          <a:ext cx="0" cy="0"/>
          <a:chOff x="0" y="0"/>
          <a:chExt cx="0" cy="0"/>
        </a:xfrm>
      </p:grpSpPr>
      <p:pic>
        <p:nvPicPr>
          <p:cNvPr id="800" name="Google Shape;800;p41"/>
          <p:cNvPicPr preferRelativeResize="0"/>
          <p:nvPr/>
        </p:nvPicPr>
        <p:blipFill rotWithShape="1">
          <a:blip r:embed="rId3">
            <a:alphaModFix/>
          </a:blip>
          <a:srcRect b="0" l="0" r="0" t="0"/>
          <a:stretch/>
        </p:blipFill>
        <p:spPr>
          <a:xfrm>
            <a:off x="327059" y="2004637"/>
            <a:ext cx="7822556" cy="3561416"/>
          </a:xfrm>
          <a:prstGeom prst="rect">
            <a:avLst/>
          </a:prstGeom>
          <a:noFill/>
          <a:ln>
            <a:noFill/>
          </a:ln>
        </p:spPr>
      </p:pic>
      <p:sp>
        <p:nvSpPr>
          <p:cNvPr id="801" name="Google Shape;801;p41"/>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02" name="Google Shape;802;p41"/>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
        <p:nvSpPr>
          <p:cNvPr id="803" name="Google Shape;803;p41"/>
          <p:cNvSpPr txBox="1"/>
          <p:nvPr/>
        </p:nvSpPr>
        <p:spPr>
          <a:xfrm>
            <a:off x="8395182" y="2852980"/>
            <a:ext cx="369620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“Wiggle Plot”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y-axis shows the time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x-axis is the distance </a:t>
            </a:r>
            <a:r>
              <a:rPr lang="en-US" sz="2000">
                <a:solidFill>
                  <a:schemeClr val="dk1"/>
                </a:solidFill>
                <a:latin typeface="Calibri"/>
                <a:ea typeface="Calibri"/>
                <a:cs typeface="Calibri"/>
                <a:sym typeface="Calibri"/>
              </a:rPr>
              <a:t>in feet.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The wiggle indicates positive and negative amplitude of the seismic energy.  </a:t>
            </a:r>
            <a:endParaRPr sz="1800">
              <a:solidFill>
                <a:schemeClr val="dk1"/>
              </a:solidFill>
              <a:latin typeface="Calibri"/>
              <a:ea typeface="Calibri"/>
              <a:cs typeface="Calibri"/>
              <a:sym typeface="Calibri"/>
            </a:endParaRPr>
          </a:p>
        </p:txBody>
      </p:sp>
      <p:sp>
        <p:nvSpPr>
          <p:cNvPr id="804" name="Google Shape;804;p41"/>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05" name="Google Shape;805;p41"/>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sp>
        <p:nvSpPr>
          <p:cNvPr id="806" name="Google Shape;806;p41"/>
          <p:cNvSpPr txBox="1"/>
          <p:nvPr>
            <p:ph type="title"/>
          </p:nvPr>
        </p:nvSpPr>
        <p:spPr>
          <a:xfrm>
            <a:off x="453224" y="365125"/>
            <a:ext cx="1090057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A first look at the data</a:t>
            </a:r>
            <a:endParaRPr/>
          </a:p>
        </p:txBody>
      </p:sp>
      <p:sp>
        <p:nvSpPr>
          <p:cNvPr id="807" name="Google Shape;807;p41"/>
          <p:cNvSpPr txBox="1"/>
          <p:nvPr/>
        </p:nvSpPr>
        <p:spPr>
          <a:xfrm rot="-5400000">
            <a:off x="-491397" y="3634145"/>
            <a:ext cx="140378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time [milliseconds]</a:t>
            </a:r>
            <a:endParaRPr sz="1800">
              <a:solidFill>
                <a:schemeClr val="dk1"/>
              </a:solidFill>
              <a:latin typeface="Calibri"/>
              <a:ea typeface="Calibri"/>
              <a:cs typeface="Calibri"/>
              <a:sym typeface="Calibri"/>
            </a:endParaRPr>
          </a:p>
        </p:txBody>
      </p:sp>
      <p:sp>
        <p:nvSpPr>
          <p:cNvPr id="808" name="Google Shape;808;p41"/>
          <p:cNvSpPr txBox="1"/>
          <p:nvPr/>
        </p:nvSpPr>
        <p:spPr>
          <a:xfrm>
            <a:off x="3802616" y="1951714"/>
            <a:ext cx="110267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distance [feet]</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3" name="Shape 813"/>
        <p:cNvGrpSpPr/>
        <p:nvPr/>
      </p:nvGrpSpPr>
      <p:grpSpPr>
        <a:xfrm>
          <a:off x="0" y="0"/>
          <a:ext cx="0" cy="0"/>
          <a:chOff x="0" y="0"/>
          <a:chExt cx="0" cy="0"/>
        </a:xfrm>
      </p:grpSpPr>
      <p:sp>
        <p:nvSpPr>
          <p:cNvPr id="814" name="Google Shape;814;p42"/>
          <p:cNvSpPr txBox="1"/>
          <p:nvPr>
            <p:ph type="title"/>
          </p:nvPr>
        </p:nvSpPr>
        <p:spPr>
          <a:xfrm>
            <a:off x="453224" y="365125"/>
            <a:ext cx="1090057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A first look at the data</a:t>
            </a:r>
            <a:endParaRPr/>
          </a:p>
        </p:txBody>
      </p:sp>
      <p:pic>
        <p:nvPicPr>
          <p:cNvPr id="815" name="Google Shape;815;p42"/>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816" name="Google Shape;816;p42"/>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17" name="Google Shape;817;p42"/>
          <p:cNvSpPr txBox="1"/>
          <p:nvPr/>
        </p:nvSpPr>
        <p:spPr>
          <a:xfrm>
            <a:off x="8233329" y="2361538"/>
            <a:ext cx="4052883"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“Colorplot.”  - SAME data</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one shot</a:t>
            </a:r>
            <a:r>
              <a:rPr lang="en-US" sz="1800">
                <a:solidFill>
                  <a:schemeClr val="dk1"/>
                </a:solidFill>
                <a:latin typeface="Calibri"/>
                <a:ea typeface="Calibri"/>
                <a:cs typeface="Calibri"/>
                <a:sym typeface="Calibri"/>
              </a:rPr>
              <a:t> –one seismic source location at -5 ft along the line, and the </a:t>
            </a:r>
            <a:r>
              <a:rPr b="1" lang="en-US" sz="1800">
                <a:solidFill>
                  <a:schemeClr val="dk1"/>
                </a:solidFill>
                <a:latin typeface="Calibri"/>
                <a:ea typeface="Calibri"/>
                <a:cs typeface="Calibri"/>
                <a:sym typeface="Calibri"/>
              </a:rPr>
              <a:t>associated records – known as </a:t>
            </a:r>
            <a:r>
              <a:rPr lang="en-US" sz="1800">
                <a:solidFill>
                  <a:schemeClr val="dk1"/>
                </a:solidFill>
                <a:latin typeface="Calibri"/>
                <a:ea typeface="Calibri"/>
                <a:cs typeface="Calibri"/>
                <a:sym typeface="Calibri"/>
              </a:rPr>
              <a:t>“</a:t>
            </a:r>
            <a:r>
              <a:rPr b="1" lang="en-US" sz="1800">
                <a:solidFill>
                  <a:schemeClr val="dk1"/>
                </a:solidFill>
                <a:latin typeface="Calibri"/>
                <a:ea typeface="Calibri"/>
                <a:cs typeface="Calibri"/>
                <a:sym typeface="Calibri"/>
              </a:rPr>
              <a:t>traces</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changes in color are known as the </a:t>
            </a:r>
            <a:r>
              <a:rPr b="1" lang="en-US" sz="1800">
                <a:solidFill>
                  <a:schemeClr val="dk1"/>
                </a:solidFill>
                <a:latin typeface="Calibri"/>
                <a:ea typeface="Calibri"/>
                <a:cs typeface="Calibri"/>
                <a:sym typeface="Calibri"/>
              </a:rPr>
              <a:t>“first arrivals”  </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first energy to arrive </a:t>
            </a:r>
            <a:r>
              <a:rPr lang="en-US" sz="1800">
                <a:solidFill>
                  <a:schemeClr val="dk1"/>
                </a:solidFill>
                <a:latin typeface="Calibri"/>
                <a:ea typeface="Calibri"/>
                <a:cs typeface="Calibri"/>
                <a:sym typeface="Calibri"/>
              </a:rPr>
              <a:t>from the hammer source. </a:t>
            </a:r>
            <a:endParaRPr sz="1800">
              <a:solidFill>
                <a:schemeClr val="dk1"/>
              </a:solidFill>
              <a:latin typeface="Calibri"/>
              <a:ea typeface="Calibri"/>
              <a:cs typeface="Calibri"/>
              <a:sym typeface="Calibri"/>
            </a:endParaRPr>
          </a:p>
        </p:txBody>
      </p:sp>
      <p:sp>
        <p:nvSpPr>
          <p:cNvPr id="818" name="Google Shape;818;p42"/>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19" name="Google Shape;819;p42"/>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sp>
        <p:nvSpPr>
          <p:cNvPr id="820" name="Google Shape;820;p42"/>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
        <p:nvSpPr>
          <p:cNvPr id="821" name="Google Shape;821;p42"/>
          <p:cNvSpPr/>
          <p:nvPr/>
        </p:nvSpPr>
        <p:spPr>
          <a:xfrm>
            <a:off x="691763" y="2361538"/>
            <a:ext cx="7315200" cy="2957886"/>
          </a:xfrm>
          <a:custGeom>
            <a:rect b="b" l="l" r="r" t="t"/>
            <a:pathLst>
              <a:path extrusionOk="0" h="2957886" w="7315200">
                <a:moveTo>
                  <a:pt x="0" y="0"/>
                </a:moveTo>
                <a:lnTo>
                  <a:pt x="1733384" y="1733384"/>
                </a:lnTo>
                <a:lnTo>
                  <a:pt x="7315200" y="2957886"/>
                </a:lnTo>
              </a:path>
            </a:pathLst>
          </a:custGeom>
          <a:no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6" name="Shape 826"/>
        <p:cNvGrpSpPr/>
        <p:nvPr/>
      </p:nvGrpSpPr>
      <p:grpSpPr>
        <a:xfrm>
          <a:off x="0" y="0"/>
          <a:ext cx="0" cy="0"/>
          <a:chOff x="0" y="0"/>
          <a:chExt cx="0" cy="0"/>
        </a:xfrm>
      </p:grpSpPr>
      <p:pic>
        <p:nvPicPr>
          <p:cNvPr id="827" name="Google Shape;827;p43"/>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828" name="Google Shape;828;p43"/>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29" name="Google Shape;829;p43"/>
          <p:cNvSpPr txBox="1"/>
          <p:nvPr/>
        </p:nvSpPr>
        <p:spPr>
          <a:xfrm>
            <a:off x="8137894" y="2505625"/>
            <a:ext cx="405288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Everything ABOVE the yellow line – the subtle variations in gray – represent </a:t>
            </a:r>
            <a:r>
              <a:rPr b="1" lang="en-US" sz="1800">
                <a:solidFill>
                  <a:schemeClr val="dk1"/>
                </a:solidFill>
                <a:latin typeface="Calibri"/>
                <a:ea typeface="Calibri"/>
                <a:cs typeface="Calibri"/>
                <a:sym typeface="Calibri"/>
              </a:rPr>
              <a:t>ambient noise </a:t>
            </a:r>
            <a:r>
              <a:rPr lang="en-US" sz="1800">
                <a:solidFill>
                  <a:schemeClr val="dk1"/>
                </a:solidFill>
                <a:latin typeface="Calibri"/>
                <a:ea typeface="Calibri"/>
                <a:cs typeface="Calibri"/>
                <a:sym typeface="Calibri"/>
              </a:rPr>
              <a:t>at the site.  -- we can ignore it</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noise below the yellow line is combined with the hammer strike signal.</a:t>
            </a:r>
            <a:endParaRPr sz="1800">
              <a:solidFill>
                <a:schemeClr val="dk1"/>
              </a:solidFill>
              <a:latin typeface="Calibri"/>
              <a:ea typeface="Calibri"/>
              <a:cs typeface="Calibri"/>
              <a:sym typeface="Calibri"/>
            </a:endParaRPr>
          </a:p>
        </p:txBody>
      </p:sp>
      <p:sp>
        <p:nvSpPr>
          <p:cNvPr id="830" name="Google Shape;830;p43"/>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31" name="Google Shape;831;p43"/>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sp>
        <p:nvSpPr>
          <p:cNvPr id="832" name="Google Shape;832;p43"/>
          <p:cNvSpPr txBox="1"/>
          <p:nvPr>
            <p:ph type="title"/>
          </p:nvPr>
        </p:nvSpPr>
        <p:spPr>
          <a:xfrm>
            <a:off x="453224" y="365125"/>
            <a:ext cx="1090057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A first look at the data</a:t>
            </a:r>
            <a:endParaRPr/>
          </a:p>
        </p:txBody>
      </p:sp>
      <p:sp>
        <p:nvSpPr>
          <p:cNvPr id="833" name="Google Shape;833;p43"/>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
        <p:nvSpPr>
          <p:cNvPr id="834" name="Google Shape;834;p43"/>
          <p:cNvSpPr/>
          <p:nvPr/>
        </p:nvSpPr>
        <p:spPr>
          <a:xfrm>
            <a:off x="691763" y="2361538"/>
            <a:ext cx="7315200" cy="2957886"/>
          </a:xfrm>
          <a:custGeom>
            <a:rect b="b" l="l" r="r" t="t"/>
            <a:pathLst>
              <a:path extrusionOk="0" h="2957886" w="7315200">
                <a:moveTo>
                  <a:pt x="0" y="0"/>
                </a:moveTo>
                <a:lnTo>
                  <a:pt x="1733384" y="1733384"/>
                </a:lnTo>
                <a:lnTo>
                  <a:pt x="7315200" y="2957886"/>
                </a:lnTo>
              </a:path>
            </a:pathLst>
          </a:custGeom>
          <a:no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39" name="Shape 839"/>
        <p:cNvGrpSpPr/>
        <p:nvPr/>
      </p:nvGrpSpPr>
      <p:grpSpPr>
        <a:xfrm>
          <a:off x="0" y="0"/>
          <a:ext cx="0" cy="0"/>
          <a:chOff x="0" y="0"/>
          <a:chExt cx="0" cy="0"/>
        </a:xfrm>
      </p:grpSpPr>
      <p:pic>
        <p:nvPicPr>
          <p:cNvPr id="840" name="Google Shape;840;p44"/>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841" name="Google Shape;841;p44"/>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42" name="Google Shape;842;p44"/>
          <p:cNvSpPr txBox="1"/>
          <p:nvPr/>
        </p:nvSpPr>
        <p:spPr>
          <a:xfrm>
            <a:off x="8229128" y="2707805"/>
            <a:ext cx="3774795" cy="21544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we </a:t>
            </a:r>
            <a:r>
              <a:rPr b="1" lang="en-US" sz="1800">
                <a:solidFill>
                  <a:schemeClr val="dk1"/>
                </a:solidFill>
                <a:latin typeface="Calibri"/>
                <a:ea typeface="Calibri"/>
                <a:cs typeface="Calibri"/>
                <a:sym typeface="Calibri"/>
              </a:rPr>
              <a:t>need</a:t>
            </a:r>
            <a:r>
              <a:rPr lang="en-US" sz="1800">
                <a:solidFill>
                  <a:schemeClr val="dk1"/>
                </a:solidFill>
                <a:latin typeface="Calibri"/>
                <a:ea typeface="Calibri"/>
                <a:cs typeface="Calibri"/>
                <a:sym typeface="Calibri"/>
              </a:rPr>
              <a:t> the </a:t>
            </a:r>
            <a:r>
              <a:rPr b="1" lang="en-US" sz="1800">
                <a:solidFill>
                  <a:schemeClr val="dk1"/>
                </a:solidFill>
                <a:latin typeface="Calibri"/>
                <a:ea typeface="Calibri"/>
                <a:cs typeface="Calibri"/>
                <a:sym typeface="Calibri"/>
              </a:rPr>
              <a:t>velocity of each layer, </a:t>
            </a:r>
            <a:r>
              <a:rPr lang="en-US" sz="1800">
                <a:solidFill>
                  <a:schemeClr val="dk1"/>
                </a:solidFill>
                <a:latin typeface="Calibri"/>
                <a:ea typeface="Calibri"/>
                <a:cs typeface="Calibri"/>
                <a:sym typeface="Calibri"/>
              </a:rPr>
              <a:t>and </a:t>
            </a:r>
            <a:r>
              <a:rPr b="1" lang="en-US" sz="1800">
                <a:solidFill>
                  <a:schemeClr val="dk1"/>
                </a:solidFill>
                <a:latin typeface="Calibri"/>
                <a:ea typeface="Calibri"/>
                <a:cs typeface="Calibri"/>
                <a:sym typeface="Calibri"/>
              </a:rPr>
              <a:t>t</a:t>
            </a:r>
            <a:r>
              <a:rPr b="1" baseline="-25000" lang="en-US" sz="1800">
                <a:solidFill>
                  <a:schemeClr val="dk1"/>
                </a:solidFill>
                <a:latin typeface="Calibri"/>
                <a:ea typeface="Calibri"/>
                <a:cs typeface="Calibri"/>
                <a:sym typeface="Calibri"/>
              </a:rPr>
              <a:t>1</a:t>
            </a:r>
            <a:r>
              <a:rPr b="1" lang="en-US" sz="1800">
                <a:solidFill>
                  <a:schemeClr val="dk1"/>
                </a:solidFill>
                <a:latin typeface="Calibri"/>
                <a:ea typeface="Calibri"/>
                <a:cs typeface="Calibri"/>
                <a:sym typeface="Calibri"/>
              </a:rPr>
              <a:t> intercept time.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The velocity of the surface material, </a:t>
            </a:r>
            <a:r>
              <a:rPr b="1" lang="en-US" sz="2400">
                <a:solidFill>
                  <a:schemeClr val="dk1"/>
                </a:solidFill>
                <a:latin typeface="Calibri"/>
                <a:ea typeface="Calibri"/>
                <a:cs typeface="Calibri"/>
                <a:sym typeface="Calibri"/>
              </a:rPr>
              <a:t>v1</a:t>
            </a:r>
            <a:r>
              <a:rPr b="1" lang="en-US" sz="1800">
                <a:solidFill>
                  <a:schemeClr val="dk1"/>
                </a:solidFill>
                <a:latin typeface="Calibri"/>
                <a:ea typeface="Calibri"/>
                <a:cs typeface="Calibri"/>
                <a:sym typeface="Calibri"/>
              </a:rPr>
              <a:t> - </a:t>
            </a:r>
            <a:r>
              <a:rPr b="1" lang="en-US" sz="2000">
                <a:solidFill>
                  <a:schemeClr val="dk1"/>
                </a:solidFill>
                <a:latin typeface="Calibri"/>
                <a:ea typeface="Calibri"/>
                <a:cs typeface="Calibri"/>
                <a:sym typeface="Calibri"/>
              </a:rPr>
              <a:t>slope of arrivals that point directly to the shot </a:t>
            </a:r>
            <a:r>
              <a:rPr lang="en-US" sz="1800">
                <a:solidFill>
                  <a:schemeClr val="dk1"/>
                </a:solidFill>
                <a:latin typeface="Calibri"/>
                <a:ea typeface="Calibri"/>
                <a:cs typeface="Calibri"/>
                <a:sym typeface="Calibri"/>
              </a:rPr>
              <a:t>location at -5 ft. </a:t>
            </a:r>
            <a:endParaRPr sz="1800">
              <a:solidFill>
                <a:schemeClr val="dk1"/>
              </a:solidFill>
              <a:latin typeface="Calibri"/>
              <a:ea typeface="Calibri"/>
              <a:cs typeface="Calibri"/>
              <a:sym typeface="Calibri"/>
            </a:endParaRPr>
          </a:p>
        </p:txBody>
      </p:sp>
      <p:sp>
        <p:nvSpPr>
          <p:cNvPr id="843" name="Google Shape;843;p44"/>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44" name="Google Shape;844;p44"/>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cxnSp>
        <p:nvCxnSpPr>
          <p:cNvPr id="845" name="Google Shape;845;p44"/>
          <p:cNvCxnSpPr/>
          <p:nvPr/>
        </p:nvCxnSpPr>
        <p:spPr>
          <a:xfrm rot="10800000">
            <a:off x="636105" y="2337350"/>
            <a:ext cx="3339547" cy="3208530"/>
          </a:xfrm>
          <a:prstGeom prst="straightConnector1">
            <a:avLst/>
          </a:prstGeom>
          <a:noFill/>
          <a:ln cap="flat" cmpd="sng" w="57150">
            <a:solidFill>
              <a:schemeClr val="dk1"/>
            </a:solidFill>
            <a:prstDash val="dash"/>
            <a:miter lim="800000"/>
            <a:headEnd len="sm" w="sm" type="none"/>
            <a:tailEnd len="sm" w="sm" type="none"/>
          </a:ln>
        </p:spPr>
      </p:cxnSp>
      <p:sp>
        <p:nvSpPr>
          <p:cNvPr id="846" name="Google Shape;846;p44"/>
          <p:cNvSpPr txBox="1"/>
          <p:nvPr>
            <p:ph type="title"/>
          </p:nvPr>
        </p:nvSpPr>
        <p:spPr>
          <a:xfrm>
            <a:off x="382461" y="365125"/>
            <a:ext cx="1097133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Extracting information</a:t>
            </a:r>
            <a:endParaRPr/>
          </a:p>
        </p:txBody>
      </p:sp>
      <p:sp>
        <p:nvSpPr>
          <p:cNvPr id="847" name="Google Shape;847;p44"/>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2" name="Shape 852"/>
        <p:cNvGrpSpPr/>
        <p:nvPr/>
      </p:nvGrpSpPr>
      <p:grpSpPr>
        <a:xfrm>
          <a:off x="0" y="0"/>
          <a:ext cx="0" cy="0"/>
          <a:chOff x="0" y="0"/>
          <a:chExt cx="0" cy="0"/>
        </a:xfrm>
      </p:grpSpPr>
      <p:sp>
        <p:nvSpPr>
          <p:cNvPr id="853" name="Google Shape;853;p45"/>
          <p:cNvSpPr txBox="1"/>
          <p:nvPr>
            <p:ph type="title"/>
          </p:nvPr>
        </p:nvSpPr>
        <p:spPr>
          <a:xfrm>
            <a:off x="382461" y="365125"/>
            <a:ext cx="1097133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Extracting information</a:t>
            </a:r>
            <a:endParaRPr/>
          </a:p>
        </p:txBody>
      </p:sp>
      <p:pic>
        <p:nvPicPr>
          <p:cNvPr id="854" name="Google Shape;854;p45"/>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855" name="Google Shape;855;p45"/>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56" name="Google Shape;856;p45"/>
          <p:cNvSpPr txBox="1"/>
          <p:nvPr/>
        </p:nvSpPr>
        <p:spPr>
          <a:xfrm>
            <a:off x="8229128" y="2541231"/>
            <a:ext cx="3774795"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The velocity of the lower layer – the refraction interface -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v</a:t>
            </a:r>
            <a:r>
              <a:rPr b="1" baseline="-25000" lang="en-US" sz="2400">
                <a:solidFill>
                  <a:schemeClr val="dk1"/>
                </a:solidFill>
                <a:latin typeface="Calibri"/>
                <a:ea typeface="Calibri"/>
                <a:cs typeface="Calibri"/>
                <a:sym typeface="Calibri"/>
              </a:rPr>
              <a:t>2 </a:t>
            </a:r>
            <a:r>
              <a:rPr b="1" lang="en-US" sz="2400">
                <a:solidFill>
                  <a:schemeClr val="dk1"/>
                </a:solidFill>
                <a:latin typeface="Calibri"/>
                <a:ea typeface="Calibri"/>
                <a:cs typeface="Calibri"/>
                <a:sym typeface="Calibri"/>
              </a:rPr>
              <a:t> - </a:t>
            </a:r>
            <a:r>
              <a:rPr b="1" lang="en-US" sz="2000">
                <a:solidFill>
                  <a:schemeClr val="dk1"/>
                </a:solidFill>
                <a:latin typeface="Calibri"/>
                <a:ea typeface="Calibri"/>
                <a:cs typeface="Calibri"/>
                <a:sym typeface="Calibri"/>
              </a:rPr>
              <a:t>slope of </a:t>
            </a:r>
            <a:r>
              <a:rPr b="1" lang="en-US" sz="1800">
                <a:solidFill>
                  <a:schemeClr val="dk1"/>
                </a:solidFill>
                <a:latin typeface="Calibri"/>
                <a:ea typeface="Calibri"/>
                <a:cs typeface="Calibri"/>
                <a:sym typeface="Calibri"/>
              </a:rPr>
              <a:t>the </a:t>
            </a:r>
            <a:r>
              <a:rPr b="1" lang="en-US" sz="2000">
                <a:solidFill>
                  <a:schemeClr val="dk1"/>
                </a:solidFill>
                <a:latin typeface="Calibri"/>
                <a:ea typeface="Calibri"/>
                <a:cs typeface="Calibri"/>
                <a:sym typeface="Calibri"/>
              </a:rPr>
              <a:t>arrivals that bend away</a:t>
            </a:r>
            <a:r>
              <a:rPr b="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from the direct arrival that you already drew.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 sharper bend indicates a larger contrast between layers.</a:t>
            </a:r>
            <a:endParaRPr sz="1800">
              <a:solidFill>
                <a:schemeClr val="dk1"/>
              </a:solidFill>
              <a:latin typeface="Calibri"/>
              <a:ea typeface="Calibri"/>
              <a:cs typeface="Calibri"/>
              <a:sym typeface="Calibri"/>
            </a:endParaRPr>
          </a:p>
        </p:txBody>
      </p:sp>
      <p:sp>
        <p:nvSpPr>
          <p:cNvPr id="857" name="Google Shape;857;p45"/>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58" name="Google Shape;858;p45"/>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cxnSp>
        <p:nvCxnSpPr>
          <p:cNvPr id="859" name="Google Shape;859;p45"/>
          <p:cNvCxnSpPr/>
          <p:nvPr/>
        </p:nvCxnSpPr>
        <p:spPr>
          <a:xfrm rot="10800000">
            <a:off x="636105" y="2337350"/>
            <a:ext cx="3339547" cy="3208530"/>
          </a:xfrm>
          <a:prstGeom prst="straightConnector1">
            <a:avLst/>
          </a:prstGeom>
          <a:noFill/>
          <a:ln cap="flat" cmpd="sng" w="57150">
            <a:solidFill>
              <a:srgbClr val="BFBFBF"/>
            </a:solidFill>
            <a:prstDash val="dash"/>
            <a:miter lim="800000"/>
            <a:headEnd len="sm" w="sm" type="none"/>
            <a:tailEnd len="sm" w="sm" type="none"/>
          </a:ln>
        </p:spPr>
      </p:cxnSp>
      <p:cxnSp>
        <p:nvCxnSpPr>
          <p:cNvPr id="860" name="Google Shape;860;p45"/>
          <p:cNvCxnSpPr/>
          <p:nvPr/>
        </p:nvCxnSpPr>
        <p:spPr>
          <a:xfrm rot="10800000">
            <a:off x="636105" y="3767618"/>
            <a:ext cx="7339052" cy="1408208"/>
          </a:xfrm>
          <a:prstGeom prst="straightConnector1">
            <a:avLst/>
          </a:prstGeom>
          <a:noFill/>
          <a:ln cap="flat" cmpd="sng" w="57150">
            <a:solidFill>
              <a:schemeClr val="dk1"/>
            </a:solidFill>
            <a:prstDash val="dash"/>
            <a:miter lim="800000"/>
            <a:headEnd len="sm" w="sm" type="none"/>
            <a:tailEnd len="sm" w="sm" type="none"/>
          </a:ln>
        </p:spPr>
      </p:cxnSp>
      <p:sp>
        <p:nvSpPr>
          <p:cNvPr id="861" name="Google Shape;861;p45"/>
          <p:cNvSpPr/>
          <p:nvPr/>
        </p:nvSpPr>
        <p:spPr>
          <a:xfrm rot="-10039260">
            <a:off x="3097726" y="4345006"/>
            <a:ext cx="357809" cy="253432"/>
          </a:xfrm>
          <a:custGeom>
            <a:rect b="b" l="l" r="r" t="t"/>
            <a:pathLst>
              <a:path extrusionOk="0" h="151075" w="357809">
                <a:moveTo>
                  <a:pt x="0" y="151075"/>
                </a:moveTo>
                <a:cubicBezTo>
                  <a:pt x="10602" y="137823"/>
                  <a:pt x="21823" y="125044"/>
                  <a:pt x="31805" y="111319"/>
                </a:cubicBezTo>
                <a:cubicBezTo>
                  <a:pt x="43046" y="95862"/>
                  <a:pt x="48320" y="75079"/>
                  <a:pt x="63610" y="63611"/>
                </a:cubicBezTo>
                <a:cubicBezTo>
                  <a:pt x="70812" y="58210"/>
                  <a:pt x="107643" y="29667"/>
                  <a:pt x="119269" y="23854"/>
                </a:cubicBezTo>
                <a:cubicBezTo>
                  <a:pt x="127885" y="19546"/>
                  <a:pt x="168378" y="8680"/>
                  <a:pt x="174929" y="7952"/>
                </a:cubicBezTo>
                <a:cubicBezTo>
                  <a:pt x="211902" y="3844"/>
                  <a:pt x="249141" y="2651"/>
                  <a:pt x="286247" y="0"/>
                </a:cubicBezTo>
                <a:cubicBezTo>
                  <a:pt x="325187" y="12981"/>
                  <a:pt x="301719" y="7952"/>
                  <a:pt x="357809" y="7952"/>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62" name="Google Shape;862;p45"/>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6" name="Shape 866"/>
        <p:cNvGrpSpPr/>
        <p:nvPr/>
      </p:nvGrpSpPr>
      <p:grpSpPr>
        <a:xfrm>
          <a:off x="0" y="0"/>
          <a:ext cx="0" cy="0"/>
          <a:chOff x="0" y="0"/>
          <a:chExt cx="0" cy="0"/>
        </a:xfrm>
      </p:grpSpPr>
      <p:sp>
        <p:nvSpPr>
          <p:cNvPr id="867" name="Google Shape;867;p46"/>
          <p:cNvSpPr txBox="1"/>
          <p:nvPr>
            <p:ph type="title"/>
          </p:nvPr>
        </p:nvSpPr>
        <p:spPr>
          <a:xfrm>
            <a:off x="382461" y="365125"/>
            <a:ext cx="1097133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Extracting information</a:t>
            </a:r>
            <a:endParaRPr/>
          </a:p>
        </p:txBody>
      </p:sp>
      <p:pic>
        <p:nvPicPr>
          <p:cNvPr id="868" name="Google Shape;868;p46"/>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869" name="Google Shape;869;p46"/>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70" name="Google Shape;870;p46"/>
          <p:cNvSpPr txBox="1"/>
          <p:nvPr/>
        </p:nvSpPr>
        <p:spPr>
          <a:xfrm>
            <a:off x="8229128" y="2197957"/>
            <a:ext cx="377479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As you’ll recall, we need to get the </a:t>
            </a:r>
            <a:r>
              <a:rPr b="1" lang="en-US" sz="1800">
                <a:solidFill>
                  <a:schemeClr val="dk1"/>
                </a:solidFill>
                <a:latin typeface="Calibri"/>
                <a:ea typeface="Calibri"/>
                <a:cs typeface="Calibri"/>
                <a:sym typeface="Calibri"/>
              </a:rPr>
              <a:t>velocity of each layer</a:t>
            </a:r>
            <a:r>
              <a:rPr lang="en-US" sz="1800">
                <a:solidFill>
                  <a:schemeClr val="dk1"/>
                </a:solidFill>
                <a:latin typeface="Calibri"/>
                <a:ea typeface="Calibri"/>
                <a:cs typeface="Calibri"/>
                <a:sym typeface="Calibri"/>
              </a:rPr>
              <a:t>, as well as the t</a:t>
            </a:r>
            <a:r>
              <a:rPr baseline="-25000" lang="en-US" sz="1800">
                <a:solidFill>
                  <a:schemeClr val="dk1"/>
                </a:solidFill>
                <a:latin typeface="Calibri"/>
                <a:ea typeface="Calibri"/>
                <a:cs typeface="Calibri"/>
                <a:sym typeface="Calibri"/>
              </a:rPr>
              <a:t>1</a:t>
            </a:r>
            <a:r>
              <a:rPr lang="en-US" sz="1800">
                <a:solidFill>
                  <a:schemeClr val="dk1"/>
                </a:solidFill>
                <a:latin typeface="Calibri"/>
                <a:ea typeface="Calibri"/>
                <a:cs typeface="Calibri"/>
                <a:sym typeface="Calibri"/>
              </a:rPr>
              <a:t> intercept time.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The t</a:t>
            </a:r>
            <a:r>
              <a:rPr b="1" baseline="-25000" lang="en-US" sz="1800">
                <a:solidFill>
                  <a:schemeClr val="dk1"/>
                </a:solidFill>
                <a:latin typeface="Calibri"/>
                <a:ea typeface="Calibri"/>
                <a:cs typeface="Calibri"/>
                <a:sym typeface="Calibri"/>
              </a:rPr>
              <a:t>1</a:t>
            </a:r>
            <a:r>
              <a:rPr b="1" lang="en-US" sz="1800">
                <a:solidFill>
                  <a:schemeClr val="dk1"/>
                </a:solidFill>
                <a:latin typeface="Calibri"/>
                <a:ea typeface="Calibri"/>
                <a:cs typeface="Calibri"/>
                <a:sym typeface="Calibri"/>
              </a:rPr>
              <a:t> intercept time can be read off the y-axis.</a:t>
            </a:r>
            <a:endParaRPr sz="1800">
              <a:solidFill>
                <a:schemeClr val="dk1"/>
              </a:solidFill>
              <a:latin typeface="Calibri"/>
              <a:ea typeface="Calibri"/>
              <a:cs typeface="Calibri"/>
              <a:sym typeface="Calibri"/>
            </a:endParaRPr>
          </a:p>
        </p:txBody>
      </p:sp>
      <p:sp>
        <p:nvSpPr>
          <p:cNvPr id="871" name="Google Shape;871;p46"/>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72" name="Google Shape;872;p46"/>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cxnSp>
        <p:nvCxnSpPr>
          <p:cNvPr id="873" name="Google Shape;873;p46"/>
          <p:cNvCxnSpPr/>
          <p:nvPr/>
        </p:nvCxnSpPr>
        <p:spPr>
          <a:xfrm rot="10800000">
            <a:off x="636105" y="2337350"/>
            <a:ext cx="3339547" cy="3208530"/>
          </a:xfrm>
          <a:prstGeom prst="straightConnector1">
            <a:avLst/>
          </a:prstGeom>
          <a:noFill/>
          <a:ln cap="flat" cmpd="sng" w="57150">
            <a:solidFill>
              <a:srgbClr val="BFBFBF"/>
            </a:solidFill>
            <a:prstDash val="dash"/>
            <a:miter lim="800000"/>
            <a:headEnd len="sm" w="sm" type="none"/>
            <a:tailEnd len="sm" w="sm" type="none"/>
          </a:ln>
        </p:spPr>
      </p:cxnSp>
      <p:cxnSp>
        <p:nvCxnSpPr>
          <p:cNvPr id="874" name="Google Shape;874;p46"/>
          <p:cNvCxnSpPr/>
          <p:nvPr/>
        </p:nvCxnSpPr>
        <p:spPr>
          <a:xfrm rot="10800000">
            <a:off x="636105" y="3767618"/>
            <a:ext cx="7339052" cy="1408208"/>
          </a:xfrm>
          <a:prstGeom prst="straightConnector1">
            <a:avLst/>
          </a:prstGeom>
          <a:noFill/>
          <a:ln cap="flat" cmpd="sng" w="57150">
            <a:solidFill>
              <a:srgbClr val="BFBFBF"/>
            </a:solidFill>
            <a:prstDash val="dash"/>
            <a:miter lim="800000"/>
            <a:headEnd len="sm" w="sm" type="none"/>
            <a:tailEnd len="sm" w="sm" type="none"/>
          </a:ln>
        </p:spPr>
      </p:cxnSp>
      <p:sp>
        <p:nvSpPr>
          <p:cNvPr id="875" name="Google Shape;875;p46"/>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
        <p:nvSpPr>
          <p:cNvPr id="876" name="Google Shape;876;p46"/>
          <p:cNvSpPr/>
          <p:nvPr/>
        </p:nvSpPr>
        <p:spPr>
          <a:xfrm>
            <a:off x="382461" y="3586038"/>
            <a:ext cx="428572" cy="381663"/>
          </a:xfrm>
          <a:prstGeom prst="ellipse">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0" name="Shape 880"/>
        <p:cNvGrpSpPr/>
        <p:nvPr/>
      </p:nvGrpSpPr>
      <p:grpSpPr>
        <a:xfrm>
          <a:off x="0" y="0"/>
          <a:ext cx="0" cy="0"/>
          <a:chOff x="0" y="0"/>
          <a:chExt cx="0" cy="0"/>
        </a:xfrm>
      </p:grpSpPr>
      <p:sp>
        <p:nvSpPr>
          <p:cNvPr id="881" name="Google Shape;881;p47"/>
          <p:cNvSpPr txBox="1"/>
          <p:nvPr>
            <p:ph type="title"/>
          </p:nvPr>
        </p:nvSpPr>
        <p:spPr>
          <a:xfrm>
            <a:off x="382461" y="365125"/>
            <a:ext cx="1097133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Extracting information</a:t>
            </a:r>
            <a:endParaRPr/>
          </a:p>
        </p:txBody>
      </p:sp>
      <p:pic>
        <p:nvPicPr>
          <p:cNvPr id="882" name="Google Shape;882;p47"/>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883" name="Google Shape;883;p47"/>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884" name="Google Shape;884;p47"/>
          <p:cNvSpPr txBox="1"/>
          <p:nvPr/>
        </p:nvSpPr>
        <p:spPr>
          <a:xfrm>
            <a:off x="8229128" y="2197957"/>
            <a:ext cx="377479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It’s possible to just estimate these slopes from the image using a simple rise over run calculation for each slope…</a:t>
            </a:r>
            <a:endParaRPr sz="1800">
              <a:solidFill>
                <a:schemeClr val="dk1"/>
              </a:solidFill>
              <a:latin typeface="Calibri"/>
              <a:ea typeface="Calibri"/>
              <a:cs typeface="Calibri"/>
              <a:sym typeface="Calibri"/>
            </a:endParaRPr>
          </a:p>
        </p:txBody>
      </p:sp>
      <p:sp>
        <p:nvSpPr>
          <p:cNvPr id="885" name="Google Shape;885;p47"/>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86" name="Google Shape;886;p47"/>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cxnSp>
        <p:nvCxnSpPr>
          <p:cNvPr id="887" name="Google Shape;887;p47"/>
          <p:cNvCxnSpPr/>
          <p:nvPr/>
        </p:nvCxnSpPr>
        <p:spPr>
          <a:xfrm rot="10800000">
            <a:off x="636105" y="2337350"/>
            <a:ext cx="3339547" cy="3208530"/>
          </a:xfrm>
          <a:prstGeom prst="straightConnector1">
            <a:avLst/>
          </a:prstGeom>
          <a:noFill/>
          <a:ln cap="flat" cmpd="sng" w="57150">
            <a:solidFill>
              <a:srgbClr val="BFBFBF"/>
            </a:solidFill>
            <a:prstDash val="dash"/>
            <a:miter lim="800000"/>
            <a:headEnd len="sm" w="sm" type="none"/>
            <a:tailEnd len="sm" w="sm" type="none"/>
          </a:ln>
        </p:spPr>
      </p:cxnSp>
      <p:cxnSp>
        <p:nvCxnSpPr>
          <p:cNvPr id="888" name="Google Shape;888;p47"/>
          <p:cNvCxnSpPr/>
          <p:nvPr/>
        </p:nvCxnSpPr>
        <p:spPr>
          <a:xfrm rot="10800000">
            <a:off x="636105" y="3767618"/>
            <a:ext cx="7339052" cy="1408208"/>
          </a:xfrm>
          <a:prstGeom prst="straightConnector1">
            <a:avLst/>
          </a:prstGeom>
          <a:noFill/>
          <a:ln cap="flat" cmpd="sng" w="57150">
            <a:solidFill>
              <a:srgbClr val="BFBFBF"/>
            </a:solidFill>
            <a:prstDash val="dash"/>
            <a:miter lim="800000"/>
            <a:headEnd len="sm" w="sm" type="none"/>
            <a:tailEnd len="sm" w="sm" type="none"/>
          </a:ln>
        </p:spPr>
      </p:cxnSp>
      <p:sp>
        <p:nvSpPr>
          <p:cNvPr id="889" name="Google Shape;889;p47"/>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
        <p:nvSpPr>
          <p:cNvPr id="890" name="Google Shape;890;p47"/>
          <p:cNvSpPr/>
          <p:nvPr/>
        </p:nvSpPr>
        <p:spPr>
          <a:xfrm>
            <a:off x="382461" y="3586038"/>
            <a:ext cx="428572" cy="381663"/>
          </a:xfrm>
          <a:prstGeom prst="ellipse">
            <a:avLst/>
          </a:prstGeom>
          <a:no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91" name="Google Shape;891;p47"/>
          <p:cNvSpPr/>
          <p:nvPr/>
        </p:nvSpPr>
        <p:spPr>
          <a:xfrm>
            <a:off x="2656112" y="4086970"/>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92" name="Google Shape;892;p47"/>
          <p:cNvSpPr/>
          <p:nvPr/>
        </p:nvSpPr>
        <p:spPr>
          <a:xfrm>
            <a:off x="5639176" y="4663187"/>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548135"/>
              </a:solidFill>
              <a:latin typeface="Calibri"/>
              <a:ea typeface="Calibri"/>
              <a:cs typeface="Calibri"/>
              <a:sym typeface="Calibri"/>
            </a:endParaRPr>
          </a:p>
        </p:txBody>
      </p:sp>
      <p:sp>
        <p:nvSpPr>
          <p:cNvPr id="893" name="Google Shape;893;p47"/>
          <p:cNvSpPr txBox="1"/>
          <p:nvPr/>
        </p:nvSpPr>
        <p:spPr>
          <a:xfrm>
            <a:off x="2631807" y="3752970"/>
            <a:ext cx="16065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(63 ft, 37.5 ms)</a:t>
            </a:r>
            <a:endParaRPr sz="1800">
              <a:solidFill>
                <a:schemeClr val="dk1"/>
              </a:solidFill>
              <a:latin typeface="Calibri"/>
              <a:ea typeface="Calibri"/>
              <a:cs typeface="Calibri"/>
              <a:sym typeface="Calibri"/>
            </a:endParaRPr>
          </a:p>
        </p:txBody>
      </p:sp>
      <p:sp>
        <p:nvSpPr>
          <p:cNvPr id="894" name="Google Shape;894;p47"/>
          <p:cNvSpPr txBox="1"/>
          <p:nvPr/>
        </p:nvSpPr>
        <p:spPr>
          <a:xfrm>
            <a:off x="5652591" y="4369778"/>
            <a:ext cx="15488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(155 ft, 50 ms)</a:t>
            </a:r>
            <a:endParaRPr sz="1800">
              <a:solidFill>
                <a:schemeClr val="dk1"/>
              </a:solidFill>
              <a:latin typeface="Calibri"/>
              <a:ea typeface="Calibri"/>
              <a:cs typeface="Calibri"/>
              <a:sym typeface="Calibri"/>
            </a:endParaRPr>
          </a:p>
        </p:txBody>
      </p:sp>
      <p:sp>
        <p:nvSpPr>
          <p:cNvPr id="895" name="Google Shape;895;p47"/>
          <p:cNvSpPr txBox="1"/>
          <p:nvPr/>
        </p:nvSpPr>
        <p:spPr>
          <a:xfrm>
            <a:off x="8250554" y="3776869"/>
            <a:ext cx="353494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6"/>
              </a:buClr>
              <a:buSzPts val="1800"/>
              <a:buFont typeface="Calibri"/>
              <a:buNone/>
            </a:pPr>
            <a:r>
              <a:rPr lang="en-US" sz="1800">
                <a:solidFill>
                  <a:schemeClr val="accent6"/>
                </a:solidFill>
                <a:latin typeface="Calibri"/>
                <a:ea typeface="Calibri"/>
                <a:cs typeface="Calibri"/>
                <a:sym typeface="Calibri"/>
              </a:rPr>
              <a:t>v</a:t>
            </a:r>
            <a:r>
              <a:rPr baseline="-25000" lang="en-US" sz="1800">
                <a:solidFill>
                  <a:schemeClr val="accent6"/>
                </a:solidFill>
                <a:latin typeface="Calibri"/>
                <a:ea typeface="Calibri"/>
                <a:cs typeface="Calibri"/>
                <a:sym typeface="Calibri"/>
              </a:rPr>
              <a:t>2</a:t>
            </a:r>
            <a:r>
              <a:rPr lang="en-US" sz="1800">
                <a:solidFill>
                  <a:schemeClr val="accent6"/>
                </a:solidFill>
                <a:latin typeface="Calibri"/>
                <a:ea typeface="Calibri"/>
                <a:cs typeface="Calibri"/>
                <a:sym typeface="Calibri"/>
              </a:rPr>
              <a:t> = (50 ms-37.5 ms)/(155 ft – 63 ft)</a:t>
            </a:r>
            <a:endParaRPr sz="1800">
              <a:solidFill>
                <a:schemeClr val="accent6"/>
              </a:solidFill>
              <a:latin typeface="Calibri"/>
              <a:ea typeface="Calibri"/>
              <a:cs typeface="Calibri"/>
              <a:sym typeface="Calibri"/>
            </a:endParaRPr>
          </a:p>
          <a:p>
            <a:pPr indent="0" lvl="0" marL="0" marR="0" rtl="0" algn="l">
              <a:spcBef>
                <a:spcPts val="0"/>
              </a:spcBef>
              <a:spcAft>
                <a:spcPts val="0"/>
              </a:spcAft>
              <a:buClr>
                <a:schemeClr val="accent6"/>
              </a:buClr>
              <a:buSzPts val="1800"/>
              <a:buFont typeface="Calibri"/>
              <a:buNone/>
            </a:pPr>
            <a:r>
              <a:rPr lang="en-US" sz="1800">
                <a:solidFill>
                  <a:schemeClr val="accent6"/>
                </a:solidFill>
                <a:latin typeface="Calibri"/>
                <a:ea typeface="Calibri"/>
                <a:cs typeface="Calibri"/>
                <a:sym typeface="Calibri"/>
              </a:rPr>
              <a:t>     = 12.5 ms / 92 ft</a:t>
            </a:r>
            <a:endParaRPr sz="1800">
              <a:solidFill>
                <a:schemeClr val="accent6"/>
              </a:solidFill>
              <a:latin typeface="Calibri"/>
              <a:ea typeface="Calibri"/>
              <a:cs typeface="Calibri"/>
              <a:sym typeface="Calibri"/>
            </a:endParaRPr>
          </a:p>
          <a:p>
            <a:pPr indent="0" lvl="0" marL="0" marR="0" rtl="0" algn="l">
              <a:spcBef>
                <a:spcPts val="0"/>
              </a:spcBef>
              <a:spcAft>
                <a:spcPts val="0"/>
              </a:spcAft>
              <a:buClr>
                <a:schemeClr val="accent6"/>
              </a:buClr>
              <a:buSzPts val="1800"/>
              <a:buFont typeface="Calibri"/>
              <a:buNone/>
            </a:pPr>
            <a:r>
              <a:rPr lang="en-US" sz="1800">
                <a:solidFill>
                  <a:schemeClr val="accent6"/>
                </a:solidFill>
                <a:latin typeface="Calibri"/>
                <a:ea typeface="Calibri"/>
                <a:cs typeface="Calibri"/>
                <a:sym typeface="Calibri"/>
              </a:rPr>
              <a:t>     = 0.136 ms / ft</a:t>
            </a:r>
            <a:endParaRPr sz="1800">
              <a:solidFill>
                <a:schemeClr val="accent6"/>
              </a:solidFill>
              <a:latin typeface="Calibri"/>
              <a:ea typeface="Calibri"/>
              <a:cs typeface="Calibri"/>
              <a:sym typeface="Calibri"/>
            </a:endParaRPr>
          </a:p>
          <a:p>
            <a:pPr indent="0" lvl="0" marL="0" marR="0" rtl="0" algn="l">
              <a:spcBef>
                <a:spcPts val="0"/>
              </a:spcBef>
              <a:spcAft>
                <a:spcPts val="0"/>
              </a:spcAft>
              <a:buClr>
                <a:schemeClr val="accent6"/>
              </a:buClr>
              <a:buSzPts val="1800"/>
              <a:buFont typeface="Calibri"/>
              <a:buNone/>
            </a:pPr>
            <a:r>
              <a:rPr lang="en-US" sz="1800">
                <a:solidFill>
                  <a:schemeClr val="accent6"/>
                </a:solidFill>
                <a:latin typeface="Calibri"/>
                <a:ea typeface="Calibri"/>
                <a:cs typeface="Calibri"/>
                <a:sym typeface="Calibri"/>
              </a:rPr>
              <a:t>     = 7,360 ft /s </a:t>
            </a:r>
            <a:endParaRPr sz="1800">
              <a:solidFill>
                <a:schemeClr val="accent6"/>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0" name="Shape 900"/>
        <p:cNvGrpSpPr/>
        <p:nvPr/>
      </p:nvGrpSpPr>
      <p:grpSpPr>
        <a:xfrm>
          <a:off x="0" y="0"/>
          <a:ext cx="0" cy="0"/>
          <a:chOff x="0" y="0"/>
          <a:chExt cx="0" cy="0"/>
        </a:xfrm>
      </p:grpSpPr>
      <p:sp>
        <p:nvSpPr>
          <p:cNvPr id="901" name="Google Shape;901;p48"/>
          <p:cNvSpPr txBox="1"/>
          <p:nvPr>
            <p:ph type="title"/>
          </p:nvPr>
        </p:nvSpPr>
        <p:spPr>
          <a:xfrm>
            <a:off x="382461" y="365125"/>
            <a:ext cx="1097133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What’s in a seismogram? Extracting information</a:t>
            </a:r>
            <a:endParaRPr/>
          </a:p>
        </p:txBody>
      </p:sp>
      <p:pic>
        <p:nvPicPr>
          <p:cNvPr id="902" name="Google Shape;902;p48"/>
          <p:cNvPicPr preferRelativeResize="0"/>
          <p:nvPr/>
        </p:nvPicPr>
        <p:blipFill rotWithShape="1">
          <a:blip r:embed="rId3">
            <a:alphaModFix/>
          </a:blip>
          <a:srcRect b="0" l="0" r="0" t="0"/>
          <a:stretch/>
        </p:blipFill>
        <p:spPr>
          <a:xfrm>
            <a:off x="327059" y="1989356"/>
            <a:ext cx="7822556" cy="3556524"/>
          </a:xfrm>
          <a:prstGeom prst="rect">
            <a:avLst/>
          </a:prstGeom>
          <a:noFill/>
          <a:ln>
            <a:noFill/>
          </a:ln>
        </p:spPr>
      </p:pic>
      <p:sp>
        <p:nvSpPr>
          <p:cNvPr id="903" name="Google Shape;903;p48"/>
          <p:cNvSpPr txBox="1"/>
          <p:nvPr/>
        </p:nvSpPr>
        <p:spPr>
          <a:xfrm>
            <a:off x="5335481" y="6262042"/>
            <a:ext cx="67559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seismic refraction data was collected by Rick A. Hoover, PG of Quality Geosciences Company, LLC.  We also recognize the York County Economic Alliance and their Codorus Creek Beautification Initiative. </a:t>
            </a:r>
            <a:endParaRPr sz="1800">
              <a:solidFill>
                <a:schemeClr val="dk1"/>
              </a:solidFill>
              <a:latin typeface="Calibri"/>
              <a:ea typeface="Calibri"/>
              <a:cs typeface="Calibri"/>
              <a:sym typeface="Calibri"/>
            </a:endParaRPr>
          </a:p>
        </p:txBody>
      </p:sp>
      <p:sp>
        <p:nvSpPr>
          <p:cNvPr id="904" name="Google Shape;904;p48"/>
          <p:cNvSpPr txBox="1"/>
          <p:nvPr/>
        </p:nvSpPr>
        <p:spPr>
          <a:xfrm>
            <a:off x="8219092" y="2421331"/>
            <a:ext cx="3774795"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be more precise and pick the first arrival on every trace to </a:t>
            </a:r>
            <a:r>
              <a:rPr b="1" lang="en-US" sz="1800">
                <a:solidFill>
                  <a:schemeClr val="dk1"/>
                </a:solidFill>
                <a:latin typeface="Calibri"/>
                <a:ea typeface="Calibri"/>
                <a:cs typeface="Calibri"/>
                <a:sym typeface="Calibri"/>
              </a:rPr>
              <a:t>plot as a travel time-offset diagram</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There is some natural variation in the first breaks due to noise and uncertainties</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Note the coordinate pair for each first arrival in a list in excel.</a:t>
            </a:r>
            <a:endParaRPr sz="1800">
              <a:solidFill>
                <a:schemeClr val="dk1"/>
              </a:solidFill>
              <a:latin typeface="Calibri"/>
              <a:ea typeface="Calibri"/>
              <a:cs typeface="Calibri"/>
              <a:sym typeface="Calibri"/>
            </a:endParaRPr>
          </a:p>
        </p:txBody>
      </p:sp>
      <p:sp>
        <p:nvSpPr>
          <p:cNvPr id="905" name="Google Shape;905;p48"/>
          <p:cNvSpPr/>
          <p:nvPr/>
        </p:nvSpPr>
        <p:spPr>
          <a:xfrm>
            <a:off x="502266" y="1609312"/>
            <a:ext cx="429370" cy="429370"/>
          </a:xfrm>
          <a:prstGeom prst="star5">
            <a:avLst>
              <a:gd fmla="val 19098" name="adj"/>
              <a:gd fmla="val 105146" name="hf"/>
              <a:gd fmla="val 110557" name="vf"/>
            </a:avLst>
          </a:prstGeom>
          <a:solidFill>
            <a:srgbClr val="FFFF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06" name="Google Shape;906;p48"/>
          <p:cNvSpPr txBox="1"/>
          <p:nvPr/>
        </p:nvSpPr>
        <p:spPr>
          <a:xfrm>
            <a:off x="382461" y="1412379"/>
            <a:ext cx="768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SHOT!</a:t>
            </a:r>
            <a:endParaRPr sz="1800">
              <a:solidFill>
                <a:schemeClr val="dk1"/>
              </a:solidFill>
              <a:latin typeface="Calibri"/>
              <a:ea typeface="Calibri"/>
              <a:cs typeface="Calibri"/>
              <a:sym typeface="Calibri"/>
            </a:endParaRPr>
          </a:p>
        </p:txBody>
      </p:sp>
      <p:sp>
        <p:nvSpPr>
          <p:cNvPr id="907" name="Google Shape;907;p48"/>
          <p:cNvSpPr txBox="1"/>
          <p:nvPr/>
        </p:nvSpPr>
        <p:spPr>
          <a:xfrm>
            <a:off x="3936272" y="1690688"/>
            <a:ext cx="8579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Line #3</a:t>
            </a:r>
            <a:endParaRPr sz="1800">
              <a:solidFill>
                <a:schemeClr val="dk1"/>
              </a:solidFill>
              <a:latin typeface="Calibri"/>
              <a:ea typeface="Calibri"/>
              <a:cs typeface="Calibri"/>
              <a:sym typeface="Calibri"/>
            </a:endParaRPr>
          </a:p>
        </p:txBody>
      </p:sp>
      <p:sp>
        <p:nvSpPr>
          <p:cNvPr id="908" name="Google Shape;908;p48"/>
          <p:cNvSpPr/>
          <p:nvPr/>
        </p:nvSpPr>
        <p:spPr>
          <a:xfrm>
            <a:off x="2656112" y="4086970"/>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09" name="Google Shape;909;p48"/>
          <p:cNvSpPr/>
          <p:nvPr/>
        </p:nvSpPr>
        <p:spPr>
          <a:xfrm>
            <a:off x="5639176" y="4663187"/>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0" name="Google Shape;910;p48"/>
          <p:cNvSpPr txBox="1"/>
          <p:nvPr/>
        </p:nvSpPr>
        <p:spPr>
          <a:xfrm>
            <a:off x="2631807" y="3752970"/>
            <a:ext cx="16065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(63 ft, 37.5 ms)</a:t>
            </a:r>
            <a:endParaRPr sz="1800">
              <a:solidFill>
                <a:schemeClr val="dk1"/>
              </a:solidFill>
              <a:latin typeface="Calibri"/>
              <a:ea typeface="Calibri"/>
              <a:cs typeface="Calibri"/>
              <a:sym typeface="Calibri"/>
            </a:endParaRPr>
          </a:p>
        </p:txBody>
      </p:sp>
      <p:sp>
        <p:nvSpPr>
          <p:cNvPr id="911" name="Google Shape;911;p48"/>
          <p:cNvSpPr txBox="1"/>
          <p:nvPr/>
        </p:nvSpPr>
        <p:spPr>
          <a:xfrm>
            <a:off x="5652591" y="4369778"/>
            <a:ext cx="15488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(155 ft, 50 ms)</a:t>
            </a:r>
            <a:endParaRPr sz="1800">
              <a:solidFill>
                <a:schemeClr val="dk1"/>
              </a:solidFill>
              <a:latin typeface="Calibri"/>
              <a:ea typeface="Calibri"/>
              <a:cs typeface="Calibri"/>
              <a:sym typeface="Calibri"/>
            </a:endParaRPr>
          </a:p>
        </p:txBody>
      </p:sp>
      <p:sp>
        <p:nvSpPr>
          <p:cNvPr id="912" name="Google Shape;912;p48"/>
          <p:cNvSpPr/>
          <p:nvPr/>
        </p:nvSpPr>
        <p:spPr>
          <a:xfrm>
            <a:off x="3124372" y="4209000"/>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3" name="Google Shape;913;p48"/>
          <p:cNvSpPr/>
          <p:nvPr/>
        </p:nvSpPr>
        <p:spPr>
          <a:xfrm>
            <a:off x="3459022" y="4336244"/>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4" name="Google Shape;914;p48"/>
          <p:cNvSpPr/>
          <p:nvPr/>
        </p:nvSpPr>
        <p:spPr>
          <a:xfrm>
            <a:off x="3757556" y="4360172"/>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5" name="Google Shape;915;p48"/>
          <p:cNvSpPr/>
          <p:nvPr/>
        </p:nvSpPr>
        <p:spPr>
          <a:xfrm>
            <a:off x="4084885" y="4448961"/>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6" name="Google Shape;916;p48"/>
          <p:cNvSpPr/>
          <p:nvPr/>
        </p:nvSpPr>
        <p:spPr>
          <a:xfrm>
            <a:off x="4360719" y="4572133"/>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7" name="Google Shape;917;p48"/>
          <p:cNvSpPr/>
          <p:nvPr/>
        </p:nvSpPr>
        <p:spPr>
          <a:xfrm>
            <a:off x="4670272" y="4655621"/>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8" name="Google Shape;918;p48"/>
          <p:cNvSpPr/>
          <p:nvPr/>
        </p:nvSpPr>
        <p:spPr>
          <a:xfrm>
            <a:off x="4993240" y="4663187"/>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19" name="Google Shape;919;p48"/>
          <p:cNvSpPr/>
          <p:nvPr/>
        </p:nvSpPr>
        <p:spPr>
          <a:xfrm>
            <a:off x="5322916" y="4663187"/>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0" name="Google Shape;920;p48"/>
          <p:cNvSpPr/>
          <p:nvPr/>
        </p:nvSpPr>
        <p:spPr>
          <a:xfrm>
            <a:off x="5937433" y="4779778"/>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1" name="Google Shape;921;p48"/>
          <p:cNvSpPr/>
          <p:nvPr/>
        </p:nvSpPr>
        <p:spPr>
          <a:xfrm>
            <a:off x="6276303" y="4892140"/>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2" name="Google Shape;922;p48"/>
          <p:cNvSpPr/>
          <p:nvPr/>
        </p:nvSpPr>
        <p:spPr>
          <a:xfrm>
            <a:off x="6715025" y="4946755"/>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3" name="Google Shape;923;p48"/>
          <p:cNvSpPr/>
          <p:nvPr/>
        </p:nvSpPr>
        <p:spPr>
          <a:xfrm>
            <a:off x="7161105" y="5037778"/>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4" name="Google Shape;924;p48"/>
          <p:cNvSpPr/>
          <p:nvPr/>
        </p:nvSpPr>
        <p:spPr>
          <a:xfrm>
            <a:off x="7572059" y="5087573"/>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5" name="Google Shape;925;p48"/>
          <p:cNvSpPr/>
          <p:nvPr/>
        </p:nvSpPr>
        <p:spPr>
          <a:xfrm>
            <a:off x="683336" y="2377105"/>
            <a:ext cx="166601" cy="166977"/>
          </a:xfrm>
          <a:prstGeom prst="ellipse">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6" name="Google Shape;926;p48"/>
          <p:cNvSpPr/>
          <p:nvPr/>
        </p:nvSpPr>
        <p:spPr>
          <a:xfrm>
            <a:off x="984212" y="2793600"/>
            <a:ext cx="166601" cy="166977"/>
          </a:xfrm>
          <a:prstGeom prst="ellipse">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7" name="Google Shape;927;p48"/>
          <p:cNvSpPr/>
          <p:nvPr/>
        </p:nvSpPr>
        <p:spPr>
          <a:xfrm>
            <a:off x="1295638" y="3184898"/>
            <a:ext cx="166601" cy="166977"/>
          </a:xfrm>
          <a:prstGeom prst="ellipse">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8" name="Google Shape;928;p48"/>
          <p:cNvSpPr/>
          <p:nvPr/>
        </p:nvSpPr>
        <p:spPr>
          <a:xfrm>
            <a:off x="1638119" y="3502549"/>
            <a:ext cx="166601" cy="166977"/>
          </a:xfrm>
          <a:prstGeom prst="ellipse">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29" name="Google Shape;929;p48"/>
          <p:cNvSpPr/>
          <p:nvPr/>
        </p:nvSpPr>
        <p:spPr>
          <a:xfrm>
            <a:off x="1923791" y="3750222"/>
            <a:ext cx="166601" cy="166977"/>
          </a:xfrm>
          <a:prstGeom prst="ellipse">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30" name="Google Shape;930;p48"/>
          <p:cNvSpPr/>
          <p:nvPr/>
        </p:nvSpPr>
        <p:spPr>
          <a:xfrm>
            <a:off x="2314696" y="3913760"/>
            <a:ext cx="166601" cy="166977"/>
          </a:xfrm>
          <a:prstGeom prst="ellipse">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31" name="Google Shape;931;p48"/>
          <p:cNvSpPr/>
          <p:nvPr/>
        </p:nvSpPr>
        <p:spPr>
          <a:xfrm>
            <a:off x="2076191" y="3902622"/>
            <a:ext cx="166601" cy="166977"/>
          </a:xfrm>
          <a:prstGeom prst="ellipse">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Interpretation</a:t>
            </a:r>
            <a:endParaRPr/>
          </a:p>
        </p:txBody>
      </p:sp>
      <p:sp>
        <p:nvSpPr>
          <p:cNvPr id="937" name="Google Shape;937;p49"/>
          <p:cNvSpPr txBox="1"/>
          <p:nvPr/>
        </p:nvSpPr>
        <p:spPr>
          <a:xfrm>
            <a:off x="1345713" y="2188297"/>
            <a:ext cx="57740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a:t>
            </a:r>
            <a:r>
              <a:rPr baseline="-25000" lang="en-US" sz="2400">
                <a:solidFill>
                  <a:schemeClr val="dk1"/>
                </a:solidFill>
                <a:latin typeface="Calibri"/>
                <a:ea typeface="Calibri"/>
                <a:cs typeface="Calibri"/>
                <a:sym typeface="Calibri"/>
              </a:rPr>
              <a:t>1,a</a:t>
            </a:r>
            <a:endParaRPr sz="1800">
              <a:solidFill>
                <a:schemeClr val="dk1"/>
              </a:solidFill>
              <a:latin typeface="Calibri"/>
              <a:ea typeface="Calibri"/>
              <a:cs typeface="Calibri"/>
              <a:sym typeface="Calibri"/>
            </a:endParaRPr>
          </a:p>
        </p:txBody>
      </p:sp>
      <p:sp>
        <p:nvSpPr>
          <p:cNvPr id="938" name="Google Shape;938;p49"/>
          <p:cNvSpPr txBox="1"/>
          <p:nvPr/>
        </p:nvSpPr>
        <p:spPr>
          <a:xfrm>
            <a:off x="1350521" y="3044061"/>
            <a:ext cx="5870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a:t>
            </a:r>
            <a:r>
              <a:rPr baseline="-25000" lang="en-US" sz="2400">
                <a:solidFill>
                  <a:schemeClr val="dk1"/>
                </a:solidFill>
                <a:latin typeface="Calibri"/>
                <a:ea typeface="Calibri"/>
                <a:cs typeface="Calibri"/>
                <a:sym typeface="Calibri"/>
              </a:rPr>
              <a:t>1,b</a:t>
            </a:r>
            <a:endParaRPr sz="1800">
              <a:solidFill>
                <a:schemeClr val="dk1"/>
              </a:solidFill>
              <a:latin typeface="Calibri"/>
              <a:ea typeface="Calibri"/>
              <a:cs typeface="Calibri"/>
              <a:sym typeface="Calibri"/>
            </a:endParaRPr>
          </a:p>
        </p:txBody>
      </p:sp>
      <p:sp>
        <p:nvSpPr>
          <p:cNvPr id="939" name="Google Shape;939;p49"/>
          <p:cNvSpPr txBox="1"/>
          <p:nvPr/>
        </p:nvSpPr>
        <p:spPr>
          <a:xfrm>
            <a:off x="1886246" y="2188295"/>
            <a:ext cx="57740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a:t>
            </a:r>
            <a:r>
              <a:rPr baseline="-25000" lang="en-US" sz="2400">
                <a:solidFill>
                  <a:schemeClr val="dk1"/>
                </a:solidFill>
                <a:latin typeface="Calibri"/>
                <a:ea typeface="Calibri"/>
                <a:cs typeface="Calibri"/>
                <a:sym typeface="Calibri"/>
              </a:rPr>
              <a:t>2,a</a:t>
            </a:r>
            <a:endParaRPr sz="1800">
              <a:solidFill>
                <a:schemeClr val="dk1"/>
              </a:solidFill>
              <a:latin typeface="Calibri"/>
              <a:ea typeface="Calibri"/>
              <a:cs typeface="Calibri"/>
              <a:sym typeface="Calibri"/>
            </a:endParaRPr>
          </a:p>
        </p:txBody>
      </p:sp>
      <p:sp>
        <p:nvSpPr>
          <p:cNvPr id="940" name="Google Shape;940;p49"/>
          <p:cNvSpPr txBox="1"/>
          <p:nvPr/>
        </p:nvSpPr>
        <p:spPr>
          <a:xfrm>
            <a:off x="1923115" y="3044061"/>
            <a:ext cx="5870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a:t>
            </a:r>
            <a:r>
              <a:rPr baseline="-25000" lang="en-US" sz="2400">
                <a:solidFill>
                  <a:schemeClr val="dk1"/>
                </a:solidFill>
                <a:latin typeface="Calibri"/>
                <a:ea typeface="Calibri"/>
                <a:cs typeface="Calibri"/>
                <a:sym typeface="Calibri"/>
              </a:rPr>
              <a:t>2,b</a:t>
            </a:r>
            <a:endParaRPr sz="1800">
              <a:solidFill>
                <a:schemeClr val="dk1"/>
              </a:solidFill>
              <a:latin typeface="Calibri"/>
              <a:ea typeface="Calibri"/>
              <a:cs typeface="Calibri"/>
              <a:sym typeface="Calibri"/>
            </a:endParaRPr>
          </a:p>
        </p:txBody>
      </p:sp>
      <p:sp>
        <p:nvSpPr>
          <p:cNvPr id="941" name="Google Shape;941;p49"/>
          <p:cNvSpPr txBox="1"/>
          <p:nvPr/>
        </p:nvSpPr>
        <p:spPr>
          <a:xfrm>
            <a:off x="805180" y="2188296"/>
            <a:ext cx="5405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t</a:t>
            </a:r>
            <a:r>
              <a:rPr baseline="-25000" lang="en-US" sz="2400">
                <a:solidFill>
                  <a:schemeClr val="dk1"/>
                </a:solidFill>
                <a:latin typeface="Calibri"/>
                <a:ea typeface="Calibri"/>
                <a:cs typeface="Calibri"/>
                <a:sym typeface="Calibri"/>
              </a:rPr>
              <a:t>1,a</a:t>
            </a:r>
            <a:endParaRPr sz="1800">
              <a:solidFill>
                <a:schemeClr val="dk1"/>
              </a:solidFill>
              <a:latin typeface="Calibri"/>
              <a:ea typeface="Calibri"/>
              <a:cs typeface="Calibri"/>
              <a:sym typeface="Calibri"/>
            </a:endParaRPr>
          </a:p>
        </p:txBody>
      </p:sp>
      <p:sp>
        <p:nvSpPr>
          <p:cNvPr id="942" name="Google Shape;942;p49"/>
          <p:cNvSpPr txBox="1"/>
          <p:nvPr/>
        </p:nvSpPr>
        <p:spPr>
          <a:xfrm>
            <a:off x="800370" y="3044061"/>
            <a:ext cx="55015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t</a:t>
            </a:r>
            <a:r>
              <a:rPr baseline="-25000" lang="en-US" sz="2400">
                <a:solidFill>
                  <a:schemeClr val="dk1"/>
                </a:solidFill>
                <a:latin typeface="Calibri"/>
                <a:ea typeface="Calibri"/>
                <a:cs typeface="Calibri"/>
                <a:sym typeface="Calibri"/>
              </a:rPr>
              <a:t>1,b</a:t>
            </a:r>
            <a:endParaRPr sz="1800">
              <a:solidFill>
                <a:schemeClr val="dk1"/>
              </a:solidFill>
              <a:latin typeface="Calibri"/>
              <a:ea typeface="Calibri"/>
              <a:cs typeface="Calibri"/>
              <a:sym typeface="Calibri"/>
            </a:endParaRPr>
          </a:p>
        </p:txBody>
      </p:sp>
      <p:sp>
        <p:nvSpPr>
          <p:cNvPr id="943" name="Google Shape;943;p49"/>
          <p:cNvSpPr txBox="1"/>
          <p:nvPr/>
        </p:nvSpPr>
        <p:spPr>
          <a:xfrm>
            <a:off x="4130322" y="2188295"/>
            <a:ext cx="2375647" cy="155844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944" name="Google Shape;944;p49"/>
          <p:cNvSpPr/>
          <p:nvPr/>
        </p:nvSpPr>
        <p:spPr>
          <a:xfrm>
            <a:off x="2847140" y="2188295"/>
            <a:ext cx="691978" cy="51933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5" name="Google Shape;945;p49"/>
          <p:cNvSpPr/>
          <p:nvPr/>
        </p:nvSpPr>
        <p:spPr>
          <a:xfrm>
            <a:off x="2847140" y="3044061"/>
            <a:ext cx="691978" cy="51933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6" name="Google Shape;946;p49"/>
          <p:cNvSpPr/>
          <p:nvPr/>
        </p:nvSpPr>
        <p:spPr>
          <a:xfrm>
            <a:off x="7176123" y="2702373"/>
            <a:ext cx="691978" cy="51933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7" name="Google Shape;947;p49"/>
          <p:cNvSpPr/>
          <p:nvPr/>
        </p:nvSpPr>
        <p:spPr>
          <a:xfrm>
            <a:off x="8294129" y="1842254"/>
            <a:ext cx="3059671" cy="1325564"/>
          </a:xfrm>
          <a:prstGeom prst="rect">
            <a:avLst/>
          </a:prstGeom>
          <a:gradFill>
            <a:gsLst>
              <a:gs pos="0">
                <a:srgbClr val="FFFFFF">
                  <a:alpha val="0"/>
                </a:srgbClr>
              </a:gs>
              <a:gs pos="100000">
                <a:schemeClr val="lt2"/>
              </a:gs>
            </a:gsLst>
            <a:lin ang="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8" name="Google Shape;948;p49"/>
          <p:cNvSpPr/>
          <p:nvPr/>
        </p:nvSpPr>
        <p:spPr>
          <a:xfrm>
            <a:off x="8294129" y="3159925"/>
            <a:ext cx="3059671" cy="1558441"/>
          </a:xfrm>
          <a:prstGeom prst="rect">
            <a:avLst/>
          </a:prstGeom>
          <a:gradFill>
            <a:gsLst>
              <a:gs pos="0">
                <a:srgbClr val="BF9000">
                  <a:alpha val="0"/>
                </a:srgbClr>
              </a:gs>
              <a:gs pos="100000">
                <a:srgbClr val="883F12"/>
              </a:gs>
            </a:gsLst>
            <a:lin ang="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949" name="Google Shape;949;p49"/>
          <p:cNvSpPr txBox="1"/>
          <p:nvPr/>
        </p:nvSpPr>
        <p:spPr>
          <a:xfrm>
            <a:off x="9080898" y="2261475"/>
            <a:ext cx="42832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a:t>
            </a:r>
            <a:r>
              <a:rPr baseline="-25000" lang="en-US" sz="24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50" name="Google Shape;950;p49"/>
          <p:cNvSpPr txBox="1"/>
          <p:nvPr/>
        </p:nvSpPr>
        <p:spPr>
          <a:xfrm>
            <a:off x="9080898" y="3542262"/>
            <a:ext cx="42832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v</a:t>
            </a:r>
            <a:r>
              <a:rPr baseline="-25000" lang="en-US" sz="24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51" name="Google Shape;951;p49"/>
          <p:cNvSpPr txBox="1"/>
          <p:nvPr/>
        </p:nvSpPr>
        <p:spPr>
          <a:xfrm>
            <a:off x="11351220" y="2290309"/>
            <a:ext cx="34657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i="1" lang="en-US" sz="2400">
                <a:solidFill>
                  <a:schemeClr val="dk1"/>
                </a:solidFill>
                <a:latin typeface="Calibri"/>
                <a:ea typeface="Calibri"/>
                <a:cs typeface="Calibri"/>
                <a:sym typeface="Calibri"/>
              </a:rPr>
              <a:t>h</a:t>
            </a:r>
            <a:endParaRPr baseline="-25000" i="1" sz="2400">
              <a:solidFill>
                <a:schemeClr val="dk1"/>
              </a:solidFill>
              <a:latin typeface="Calibri"/>
              <a:ea typeface="Calibri"/>
              <a:cs typeface="Calibri"/>
              <a:sym typeface="Calibri"/>
            </a:endParaRPr>
          </a:p>
        </p:txBody>
      </p:sp>
      <p:sp>
        <p:nvSpPr>
          <p:cNvPr id="952" name="Google Shape;952;p49"/>
          <p:cNvSpPr txBox="1"/>
          <p:nvPr/>
        </p:nvSpPr>
        <p:spPr>
          <a:xfrm>
            <a:off x="800370" y="1621913"/>
            <a:ext cx="26804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travel time-offset diagram</a:t>
            </a:r>
            <a:endParaRPr sz="1800">
              <a:solidFill>
                <a:schemeClr val="dk1"/>
              </a:solidFill>
              <a:latin typeface="Calibri"/>
              <a:ea typeface="Calibri"/>
              <a:cs typeface="Calibri"/>
              <a:sym typeface="Calibri"/>
            </a:endParaRPr>
          </a:p>
        </p:txBody>
      </p:sp>
      <p:sp>
        <p:nvSpPr>
          <p:cNvPr id="953" name="Google Shape;953;p49"/>
          <p:cNvSpPr txBox="1"/>
          <p:nvPr/>
        </p:nvSpPr>
        <p:spPr>
          <a:xfrm>
            <a:off x="4246619" y="1581945"/>
            <a:ext cx="28375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refraction analysis equation</a:t>
            </a:r>
            <a:endParaRPr sz="1800">
              <a:solidFill>
                <a:schemeClr val="dk1"/>
              </a:solidFill>
              <a:latin typeface="Calibri"/>
              <a:ea typeface="Calibri"/>
              <a:cs typeface="Calibri"/>
              <a:sym typeface="Calibri"/>
            </a:endParaRPr>
          </a:p>
        </p:txBody>
      </p:sp>
      <p:sp>
        <p:nvSpPr>
          <p:cNvPr id="954" name="Google Shape;954;p49"/>
          <p:cNvSpPr txBox="1"/>
          <p:nvPr/>
        </p:nvSpPr>
        <p:spPr>
          <a:xfrm>
            <a:off x="8778080" y="1321356"/>
            <a:ext cx="18930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US" sz="1800">
                <a:solidFill>
                  <a:schemeClr val="dk1"/>
                </a:solidFill>
                <a:latin typeface="Calibri"/>
                <a:ea typeface="Calibri"/>
                <a:cs typeface="Calibri"/>
                <a:sym typeface="Calibri"/>
              </a:rPr>
              <a:t>conceptual model</a:t>
            </a:r>
            <a:endParaRPr sz="1800">
              <a:solidFill>
                <a:schemeClr val="dk1"/>
              </a:solidFill>
              <a:latin typeface="Calibri"/>
              <a:ea typeface="Calibri"/>
              <a:cs typeface="Calibri"/>
              <a:sym typeface="Calibri"/>
            </a:endParaRPr>
          </a:p>
        </p:txBody>
      </p:sp>
      <p:sp>
        <p:nvSpPr>
          <p:cNvPr id="955" name="Google Shape;955;p49"/>
          <p:cNvSpPr txBox="1"/>
          <p:nvPr/>
        </p:nvSpPr>
        <p:spPr>
          <a:xfrm>
            <a:off x="1821310" y="5064406"/>
            <a:ext cx="873355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Once we’ve reduced the data to a conceptual model that has quantitative information included from the refraction survey, we are ready to provide answers to our posed questions.</a:t>
            </a:r>
            <a:endParaRPr sz="1800">
              <a:solidFill>
                <a:schemeClr val="dk1"/>
              </a:solidFill>
              <a:latin typeface="Calibri"/>
              <a:ea typeface="Calibri"/>
              <a:cs typeface="Calibri"/>
              <a:sym typeface="Calibri"/>
            </a:endParaRPr>
          </a:p>
        </p:txBody>
      </p:sp>
      <p:pic>
        <p:nvPicPr>
          <p:cNvPr id="956" name="Google Shape;956;p49"/>
          <p:cNvPicPr preferRelativeResize="0"/>
          <p:nvPr/>
        </p:nvPicPr>
        <p:blipFill rotWithShape="1">
          <a:blip r:embed="rId3">
            <a:alphaModFix/>
          </a:blip>
          <a:srcRect b="0" l="0" r="0" t="0"/>
          <a:stretch/>
        </p:blipFill>
        <p:spPr>
          <a:xfrm>
            <a:off x="4452056" y="2416120"/>
            <a:ext cx="2349966" cy="1558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5"/>
          <p:cNvSpPr/>
          <p:nvPr/>
        </p:nvSpPr>
        <p:spPr>
          <a:xfrm>
            <a:off x="169888" y="219951"/>
            <a:ext cx="694035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venir"/>
              <a:buNone/>
            </a:pPr>
            <a:r>
              <a:rPr b="1" lang="en-US" sz="2800">
                <a:solidFill>
                  <a:schemeClr val="dk1"/>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
        <p:nvSpPr>
          <p:cNvPr id="146" name="Google Shape;146;p5"/>
          <p:cNvSpPr txBox="1"/>
          <p:nvPr>
            <p:ph idx="1" type="body"/>
          </p:nvPr>
        </p:nvSpPr>
        <p:spPr>
          <a:xfrm>
            <a:off x="169889" y="1047403"/>
            <a:ext cx="7349706" cy="5461553"/>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600"/>
              <a:buChar char="•"/>
            </a:pPr>
            <a:r>
              <a:rPr lang="en-US" sz="2600">
                <a:latin typeface="Avenir"/>
                <a:ea typeface="Avenir"/>
                <a:cs typeface="Avenir"/>
                <a:sym typeface="Avenir"/>
              </a:rPr>
              <a:t>Speed of sound</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Waves</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Bedrock</a:t>
            </a:r>
            <a:endParaRPr/>
          </a:p>
          <a:p>
            <a:pPr indent="-228600" lvl="0" marL="228600" rtl="0" algn="l">
              <a:lnSpc>
                <a:spcPct val="100000"/>
              </a:lnSpc>
              <a:spcBef>
                <a:spcPts val="1000"/>
              </a:spcBef>
              <a:spcAft>
                <a:spcPts val="0"/>
              </a:spcAft>
              <a:buClr>
                <a:schemeClr val="dk1"/>
              </a:buClr>
              <a:buSzPts val="2600"/>
              <a:buChar char="•"/>
            </a:pPr>
            <a:r>
              <a:rPr lang="en-US" sz="2600">
                <a:latin typeface="Avenir"/>
                <a:ea typeface="Avenir"/>
                <a:cs typeface="Avenir"/>
                <a:sym typeface="Avenir"/>
              </a:rPr>
              <a:t>Measurement limitations and advantages</a:t>
            </a:r>
            <a:endParaRPr/>
          </a:p>
          <a:p>
            <a:pPr indent="-88900" lvl="1" marL="685800" rtl="0" algn="l">
              <a:lnSpc>
                <a:spcPct val="100000"/>
              </a:lnSpc>
              <a:spcBef>
                <a:spcPts val="500"/>
              </a:spcBef>
              <a:spcAft>
                <a:spcPts val="0"/>
              </a:spcAft>
              <a:buClr>
                <a:schemeClr val="dk1"/>
              </a:buClr>
              <a:buSzPts val="2200"/>
              <a:buNone/>
            </a:pPr>
            <a:r>
              <a:t/>
            </a:r>
            <a:endParaRPr sz="2200">
              <a:latin typeface="Avenir"/>
              <a:ea typeface="Avenir"/>
              <a:cs typeface="Avenir"/>
              <a:sym typeface="Avenir"/>
            </a:endParaRPr>
          </a:p>
          <a:p>
            <a:pPr indent="-88900" lvl="1" marL="685800" rtl="0" algn="l">
              <a:lnSpc>
                <a:spcPct val="100000"/>
              </a:lnSpc>
              <a:spcBef>
                <a:spcPts val="500"/>
              </a:spcBef>
              <a:spcAft>
                <a:spcPts val="0"/>
              </a:spcAft>
              <a:buClr>
                <a:schemeClr val="dk1"/>
              </a:buClr>
              <a:buSzPts val="2200"/>
              <a:buNone/>
            </a:pPr>
            <a:r>
              <a:t/>
            </a:r>
            <a:endParaRPr sz="2200">
              <a:latin typeface="Avenir"/>
              <a:ea typeface="Avenir"/>
              <a:cs typeface="Avenir"/>
              <a:sym typeface="Avenir"/>
            </a:endParaRPr>
          </a:p>
          <a:p>
            <a:pPr indent="-63500" lvl="1" marL="685800" rtl="0" algn="l">
              <a:lnSpc>
                <a:spcPct val="100000"/>
              </a:lnSpc>
              <a:spcBef>
                <a:spcPts val="500"/>
              </a:spcBef>
              <a:spcAft>
                <a:spcPts val="0"/>
              </a:spcAft>
              <a:buClr>
                <a:schemeClr val="dk1"/>
              </a:buClr>
              <a:buSzPts val="2600"/>
              <a:buNone/>
            </a:pPr>
            <a:r>
              <a:t/>
            </a:r>
            <a:endParaRPr sz="2600">
              <a:highlight>
                <a:srgbClr val="008080"/>
              </a:highlight>
              <a:latin typeface="Avenir"/>
              <a:ea typeface="Avenir"/>
              <a:cs typeface="Avenir"/>
              <a:sym typeface="Avenir"/>
            </a:endParaRPr>
          </a:p>
          <a:p>
            <a:pPr indent="-63500" lvl="0" marL="228600" rtl="0" algn="l">
              <a:lnSpc>
                <a:spcPct val="100000"/>
              </a:lnSpc>
              <a:spcBef>
                <a:spcPts val="1000"/>
              </a:spcBef>
              <a:spcAft>
                <a:spcPts val="0"/>
              </a:spcAft>
              <a:buClr>
                <a:schemeClr val="dk1"/>
              </a:buClr>
              <a:buSzPts val="2600"/>
              <a:buNone/>
            </a:pPr>
            <a:r>
              <a:t/>
            </a:r>
            <a:endParaRPr sz="2600">
              <a:latin typeface="Avenir"/>
              <a:ea typeface="Avenir"/>
              <a:cs typeface="Avenir"/>
              <a:sym typeface="Avenir"/>
            </a:endParaRPr>
          </a:p>
        </p:txBody>
      </p:sp>
      <p:pic>
        <p:nvPicPr>
          <p:cNvPr id="147" name="Google Shape;147;p5"/>
          <p:cNvPicPr preferRelativeResize="0"/>
          <p:nvPr/>
        </p:nvPicPr>
        <p:blipFill rotWithShape="1">
          <a:blip r:embed="rId3">
            <a:alphaModFix/>
          </a:blip>
          <a:srcRect b="0" l="0" r="0" t="0"/>
          <a:stretch/>
        </p:blipFill>
        <p:spPr>
          <a:xfrm>
            <a:off x="7687270" y="219951"/>
            <a:ext cx="3846241" cy="5599043"/>
          </a:xfrm>
          <a:prstGeom prst="rect">
            <a:avLst/>
          </a:prstGeom>
          <a:noFill/>
          <a:ln>
            <a:noFill/>
          </a:ln>
        </p:spPr>
      </p:pic>
      <p:sp>
        <p:nvSpPr>
          <p:cNvPr id="148" name="Google Shape;148;p5"/>
          <p:cNvSpPr txBox="1"/>
          <p:nvPr/>
        </p:nvSpPr>
        <p:spPr>
          <a:xfrm>
            <a:off x="8298395" y="5541995"/>
            <a:ext cx="32351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J. Louie, University of Nevada-Reno</a:t>
            </a: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50"/>
          <p:cNvSpPr/>
          <p:nvPr/>
        </p:nvSpPr>
        <p:spPr>
          <a:xfrm>
            <a:off x="9033733" y="1604867"/>
            <a:ext cx="2443500" cy="1381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62" name="Google Shape;962;p50"/>
          <p:cNvSpPr txBox="1"/>
          <p:nvPr>
            <p:ph type="title"/>
          </p:nvPr>
        </p:nvSpPr>
        <p:spPr>
          <a:xfrm>
            <a:off x="133225" y="76626"/>
            <a:ext cx="14020800" cy="92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Processing workflow</a:t>
            </a:r>
            <a:endParaRPr/>
          </a:p>
        </p:txBody>
      </p:sp>
      <p:pic>
        <p:nvPicPr>
          <p:cNvPr id="963" name="Google Shape;963;p50"/>
          <p:cNvPicPr preferRelativeResize="0"/>
          <p:nvPr/>
        </p:nvPicPr>
        <p:blipFill rotWithShape="1">
          <a:blip r:embed="rId3">
            <a:alphaModFix/>
          </a:blip>
          <a:srcRect b="0" l="3340" r="22265" t="9721"/>
          <a:stretch/>
        </p:blipFill>
        <p:spPr>
          <a:xfrm>
            <a:off x="554900" y="1626300"/>
            <a:ext cx="2443733" cy="1381733"/>
          </a:xfrm>
          <a:prstGeom prst="rect">
            <a:avLst/>
          </a:prstGeom>
          <a:noFill/>
          <a:ln>
            <a:noFill/>
          </a:ln>
        </p:spPr>
      </p:pic>
      <p:sp>
        <p:nvSpPr>
          <p:cNvPr id="964" name="Google Shape;964;p50"/>
          <p:cNvSpPr txBox="1"/>
          <p:nvPr/>
        </p:nvSpPr>
        <p:spPr>
          <a:xfrm>
            <a:off x="328200" y="1060600"/>
            <a:ext cx="3084300" cy="5694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rgbClr val="3D3D3D"/>
              </a:buClr>
              <a:buSzPts val="2100"/>
              <a:buFont typeface="Calibri"/>
              <a:buNone/>
            </a:pPr>
            <a:r>
              <a:rPr lang="en-US" sz="2100">
                <a:solidFill>
                  <a:srgbClr val="3D3D3D"/>
                </a:solidFill>
                <a:latin typeface="Calibri"/>
                <a:ea typeface="Calibri"/>
                <a:cs typeface="Calibri"/>
                <a:sym typeface="Calibri"/>
              </a:rPr>
              <a:t>Load/visualize raw data</a:t>
            </a:r>
            <a:endParaRPr sz="2100">
              <a:solidFill>
                <a:srgbClr val="3D3D3D"/>
              </a:solidFill>
              <a:latin typeface="Calibri"/>
              <a:ea typeface="Calibri"/>
              <a:cs typeface="Calibri"/>
              <a:sym typeface="Calibri"/>
            </a:endParaRPr>
          </a:p>
        </p:txBody>
      </p:sp>
      <p:pic>
        <p:nvPicPr>
          <p:cNvPr id="965" name="Google Shape;965;p50"/>
          <p:cNvPicPr preferRelativeResize="0"/>
          <p:nvPr/>
        </p:nvPicPr>
        <p:blipFill rotWithShape="1">
          <a:blip r:embed="rId3">
            <a:alphaModFix/>
          </a:blip>
          <a:srcRect b="0" l="3340" r="22265" t="9721"/>
          <a:stretch/>
        </p:blipFill>
        <p:spPr>
          <a:xfrm>
            <a:off x="4788100" y="1607133"/>
            <a:ext cx="2443733" cy="1381733"/>
          </a:xfrm>
          <a:prstGeom prst="rect">
            <a:avLst/>
          </a:prstGeom>
          <a:noFill/>
          <a:ln>
            <a:noFill/>
          </a:ln>
        </p:spPr>
      </p:pic>
      <p:sp>
        <p:nvSpPr>
          <p:cNvPr id="966" name="Google Shape;966;p50"/>
          <p:cNvSpPr/>
          <p:nvPr/>
        </p:nvSpPr>
        <p:spPr>
          <a:xfrm>
            <a:off x="4788100" y="1586200"/>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67" name="Google Shape;967;p50"/>
          <p:cNvSpPr/>
          <p:nvPr/>
        </p:nvSpPr>
        <p:spPr>
          <a:xfrm>
            <a:off x="4916500" y="1778000"/>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68" name="Google Shape;968;p50"/>
          <p:cNvSpPr/>
          <p:nvPr/>
        </p:nvSpPr>
        <p:spPr>
          <a:xfrm>
            <a:off x="5060667" y="1949867"/>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69" name="Google Shape;969;p50"/>
          <p:cNvSpPr/>
          <p:nvPr/>
        </p:nvSpPr>
        <p:spPr>
          <a:xfrm>
            <a:off x="5189067" y="2078267"/>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0" name="Google Shape;970;p50"/>
          <p:cNvSpPr/>
          <p:nvPr/>
        </p:nvSpPr>
        <p:spPr>
          <a:xfrm>
            <a:off x="5317467" y="2206667"/>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1" name="Google Shape;971;p50"/>
          <p:cNvSpPr/>
          <p:nvPr/>
        </p:nvSpPr>
        <p:spPr>
          <a:xfrm>
            <a:off x="5466833" y="2233800"/>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2" name="Google Shape;972;p50"/>
          <p:cNvSpPr/>
          <p:nvPr/>
        </p:nvSpPr>
        <p:spPr>
          <a:xfrm>
            <a:off x="5595233" y="22529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3" name="Google Shape;973;p50"/>
          <p:cNvSpPr/>
          <p:nvPr/>
        </p:nvSpPr>
        <p:spPr>
          <a:xfrm>
            <a:off x="5747933" y="2271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4" name="Google Shape;974;p50"/>
          <p:cNvSpPr/>
          <p:nvPr/>
        </p:nvSpPr>
        <p:spPr>
          <a:xfrm>
            <a:off x="5852233" y="22529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5" name="Google Shape;975;p50"/>
          <p:cNvSpPr/>
          <p:nvPr/>
        </p:nvSpPr>
        <p:spPr>
          <a:xfrm>
            <a:off x="6005967" y="2271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6" name="Google Shape;976;p50"/>
          <p:cNvSpPr/>
          <p:nvPr/>
        </p:nvSpPr>
        <p:spPr>
          <a:xfrm>
            <a:off x="6249733"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7" name="Google Shape;977;p50"/>
          <p:cNvSpPr/>
          <p:nvPr/>
        </p:nvSpPr>
        <p:spPr>
          <a:xfrm>
            <a:off x="6134367" y="2271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8" name="Google Shape;978;p50"/>
          <p:cNvSpPr/>
          <p:nvPr/>
        </p:nvSpPr>
        <p:spPr>
          <a:xfrm>
            <a:off x="6382567"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79" name="Google Shape;979;p50"/>
          <p:cNvSpPr/>
          <p:nvPr/>
        </p:nvSpPr>
        <p:spPr>
          <a:xfrm>
            <a:off x="6510967"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0" name="Google Shape;980;p50"/>
          <p:cNvSpPr/>
          <p:nvPr/>
        </p:nvSpPr>
        <p:spPr>
          <a:xfrm>
            <a:off x="6643800" y="2311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1" name="Google Shape;981;p50"/>
          <p:cNvSpPr/>
          <p:nvPr/>
        </p:nvSpPr>
        <p:spPr>
          <a:xfrm>
            <a:off x="6776633"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2" name="Google Shape;982;p50"/>
          <p:cNvSpPr/>
          <p:nvPr/>
        </p:nvSpPr>
        <p:spPr>
          <a:xfrm>
            <a:off x="6909467"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3" name="Google Shape;983;p50"/>
          <p:cNvSpPr/>
          <p:nvPr/>
        </p:nvSpPr>
        <p:spPr>
          <a:xfrm>
            <a:off x="7042300" y="2335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4" name="Google Shape;984;p50"/>
          <p:cNvSpPr txBox="1"/>
          <p:nvPr/>
        </p:nvSpPr>
        <p:spPr>
          <a:xfrm>
            <a:off x="4426767" y="1017967"/>
            <a:ext cx="3166500" cy="5694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rgbClr val="3D3D3D"/>
              </a:buClr>
              <a:buSzPts val="2100"/>
              <a:buFont typeface="Calibri"/>
              <a:buNone/>
            </a:pPr>
            <a:r>
              <a:rPr lang="en-US" sz="2100">
                <a:solidFill>
                  <a:srgbClr val="3D3D3D"/>
                </a:solidFill>
                <a:latin typeface="Calibri"/>
                <a:ea typeface="Calibri"/>
                <a:cs typeface="Calibri"/>
                <a:sym typeface="Calibri"/>
              </a:rPr>
              <a:t>Digitize/pick first arrivals</a:t>
            </a:r>
            <a:endParaRPr sz="2100">
              <a:solidFill>
                <a:srgbClr val="3D3D3D"/>
              </a:solidFill>
              <a:latin typeface="Calibri"/>
              <a:ea typeface="Calibri"/>
              <a:cs typeface="Calibri"/>
              <a:sym typeface="Calibri"/>
            </a:endParaRPr>
          </a:p>
        </p:txBody>
      </p:sp>
      <p:sp>
        <p:nvSpPr>
          <p:cNvPr id="985" name="Google Shape;985;p50"/>
          <p:cNvSpPr txBox="1"/>
          <p:nvPr/>
        </p:nvSpPr>
        <p:spPr>
          <a:xfrm>
            <a:off x="374800" y="2915800"/>
            <a:ext cx="2991300" cy="7695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accent5"/>
              </a:buClr>
              <a:buSzPts val="1700"/>
              <a:buFont typeface="Calibri"/>
              <a:buNone/>
            </a:pPr>
            <a:r>
              <a:rPr b="1" i="1" lang="en-US" sz="1700">
                <a:solidFill>
                  <a:schemeClr val="accent5"/>
                </a:solidFill>
                <a:latin typeface="Calibri"/>
                <a:ea typeface="Calibri"/>
                <a:cs typeface="Calibri"/>
                <a:sym typeface="Calibri"/>
              </a:rPr>
              <a:t>Follow PickWin tutorial</a:t>
            </a:r>
            <a:endParaRPr b="1" i="1" sz="1700">
              <a:solidFill>
                <a:schemeClr val="accent5"/>
              </a:solidFill>
              <a:latin typeface="Calibri"/>
              <a:ea typeface="Calibri"/>
              <a:cs typeface="Calibri"/>
              <a:sym typeface="Calibri"/>
            </a:endParaRPr>
          </a:p>
          <a:p>
            <a:pPr indent="0" lvl="0" marL="0" marR="0" rtl="0" algn="l">
              <a:spcBef>
                <a:spcPts val="0"/>
              </a:spcBef>
              <a:spcAft>
                <a:spcPts val="0"/>
              </a:spcAft>
              <a:buClr>
                <a:schemeClr val="accent5"/>
              </a:buClr>
              <a:buSzPts val="1700"/>
              <a:buFont typeface="Calibri"/>
              <a:buNone/>
            </a:pPr>
            <a:r>
              <a:rPr b="1" i="1" lang="en-US" sz="1700">
                <a:solidFill>
                  <a:schemeClr val="accent5"/>
                </a:solidFill>
                <a:latin typeface="Calibri"/>
                <a:ea typeface="Calibri"/>
                <a:cs typeface="Calibri"/>
                <a:sym typeface="Calibri"/>
              </a:rPr>
              <a:t>(see Unit 3, Part 2a)</a:t>
            </a:r>
            <a:endParaRPr b="1" i="1" sz="1700">
              <a:solidFill>
                <a:schemeClr val="accent5"/>
              </a:solidFill>
              <a:latin typeface="Calibri"/>
              <a:ea typeface="Calibri"/>
              <a:cs typeface="Calibri"/>
              <a:sym typeface="Calibri"/>
            </a:endParaRPr>
          </a:p>
        </p:txBody>
      </p:sp>
      <p:sp>
        <p:nvSpPr>
          <p:cNvPr id="986" name="Google Shape;986;p50"/>
          <p:cNvSpPr txBox="1"/>
          <p:nvPr/>
        </p:nvSpPr>
        <p:spPr>
          <a:xfrm>
            <a:off x="4704254" y="2934446"/>
            <a:ext cx="2991300" cy="5079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accent5"/>
              </a:buClr>
              <a:buSzPts val="1700"/>
              <a:buFont typeface="Calibri"/>
              <a:buNone/>
            </a:pPr>
            <a:r>
              <a:rPr b="1" i="1" lang="en-US" sz="1700">
                <a:solidFill>
                  <a:schemeClr val="accent5"/>
                </a:solidFill>
                <a:latin typeface="Calibri"/>
                <a:ea typeface="Calibri"/>
                <a:cs typeface="Calibri"/>
                <a:sym typeface="Calibri"/>
              </a:rPr>
              <a:t>Follow PickWin tutorial</a:t>
            </a:r>
            <a:endParaRPr b="1" i="1" sz="1700">
              <a:solidFill>
                <a:schemeClr val="accent5"/>
              </a:solidFill>
              <a:latin typeface="Calibri"/>
              <a:ea typeface="Calibri"/>
              <a:cs typeface="Calibri"/>
              <a:sym typeface="Calibri"/>
            </a:endParaRPr>
          </a:p>
        </p:txBody>
      </p:sp>
      <p:sp>
        <p:nvSpPr>
          <p:cNvPr id="987" name="Google Shape;987;p50"/>
          <p:cNvSpPr/>
          <p:nvPr/>
        </p:nvSpPr>
        <p:spPr>
          <a:xfrm>
            <a:off x="9055300" y="1586200"/>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8" name="Google Shape;988;p50"/>
          <p:cNvSpPr/>
          <p:nvPr/>
        </p:nvSpPr>
        <p:spPr>
          <a:xfrm>
            <a:off x="9183700" y="1778000"/>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89" name="Google Shape;989;p50"/>
          <p:cNvSpPr/>
          <p:nvPr/>
        </p:nvSpPr>
        <p:spPr>
          <a:xfrm>
            <a:off x="9327867" y="1949867"/>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0" name="Google Shape;990;p50"/>
          <p:cNvSpPr/>
          <p:nvPr/>
        </p:nvSpPr>
        <p:spPr>
          <a:xfrm>
            <a:off x="9456267" y="2078267"/>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1" name="Google Shape;991;p50"/>
          <p:cNvSpPr/>
          <p:nvPr/>
        </p:nvSpPr>
        <p:spPr>
          <a:xfrm>
            <a:off x="9584667" y="2206667"/>
            <a:ext cx="128400" cy="128400"/>
          </a:xfrm>
          <a:prstGeom prst="star5">
            <a:avLst>
              <a:gd fmla="val 19098" name="adj"/>
              <a:gd fmla="val 105146" name="hf"/>
              <a:gd fmla="val 110557" name="vf"/>
            </a:avLst>
          </a:prstGeom>
          <a:solidFill>
            <a:schemeClr val="accent1"/>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2" name="Google Shape;992;p50"/>
          <p:cNvSpPr/>
          <p:nvPr/>
        </p:nvSpPr>
        <p:spPr>
          <a:xfrm>
            <a:off x="9734033" y="2233800"/>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3" name="Google Shape;993;p50"/>
          <p:cNvSpPr/>
          <p:nvPr/>
        </p:nvSpPr>
        <p:spPr>
          <a:xfrm>
            <a:off x="9862433" y="22529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4" name="Google Shape;994;p50"/>
          <p:cNvSpPr/>
          <p:nvPr/>
        </p:nvSpPr>
        <p:spPr>
          <a:xfrm>
            <a:off x="10015133" y="2271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5" name="Google Shape;995;p50"/>
          <p:cNvSpPr/>
          <p:nvPr/>
        </p:nvSpPr>
        <p:spPr>
          <a:xfrm>
            <a:off x="10119433" y="22529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6" name="Google Shape;996;p50"/>
          <p:cNvSpPr/>
          <p:nvPr/>
        </p:nvSpPr>
        <p:spPr>
          <a:xfrm>
            <a:off x="10273167" y="2271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7" name="Google Shape;997;p50"/>
          <p:cNvSpPr/>
          <p:nvPr/>
        </p:nvSpPr>
        <p:spPr>
          <a:xfrm>
            <a:off x="10516933"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8" name="Google Shape;998;p50"/>
          <p:cNvSpPr/>
          <p:nvPr/>
        </p:nvSpPr>
        <p:spPr>
          <a:xfrm>
            <a:off x="10401567" y="2271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999" name="Google Shape;999;p50"/>
          <p:cNvSpPr/>
          <p:nvPr/>
        </p:nvSpPr>
        <p:spPr>
          <a:xfrm>
            <a:off x="10649767"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00" name="Google Shape;1000;p50"/>
          <p:cNvSpPr/>
          <p:nvPr/>
        </p:nvSpPr>
        <p:spPr>
          <a:xfrm>
            <a:off x="10778167"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01" name="Google Shape;1001;p50"/>
          <p:cNvSpPr/>
          <p:nvPr/>
        </p:nvSpPr>
        <p:spPr>
          <a:xfrm>
            <a:off x="10911000" y="2311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02" name="Google Shape;1002;p50"/>
          <p:cNvSpPr/>
          <p:nvPr/>
        </p:nvSpPr>
        <p:spPr>
          <a:xfrm>
            <a:off x="11043833"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03" name="Google Shape;1003;p50"/>
          <p:cNvSpPr/>
          <p:nvPr/>
        </p:nvSpPr>
        <p:spPr>
          <a:xfrm>
            <a:off x="11176667" y="22881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04" name="Google Shape;1004;p50"/>
          <p:cNvSpPr/>
          <p:nvPr/>
        </p:nvSpPr>
        <p:spPr>
          <a:xfrm>
            <a:off x="11309500" y="2335067"/>
            <a:ext cx="128400" cy="128400"/>
          </a:xfrm>
          <a:prstGeom prst="star5">
            <a:avLst>
              <a:gd fmla="val 19098" name="adj"/>
              <a:gd fmla="val 105146" name="hf"/>
              <a:gd fmla="val 110557" name="vf"/>
            </a:avLst>
          </a:prstGeom>
          <a:solidFill>
            <a:schemeClr val="accent6"/>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05" name="Google Shape;1005;p50"/>
          <p:cNvSpPr txBox="1"/>
          <p:nvPr/>
        </p:nvSpPr>
        <p:spPr>
          <a:xfrm>
            <a:off x="8653933" y="2915800"/>
            <a:ext cx="3401700" cy="5079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accent5"/>
              </a:buClr>
              <a:buSzPts val="1700"/>
              <a:buFont typeface="Calibri"/>
              <a:buNone/>
            </a:pPr>
            <a:r>
              <a:rPr b="1" i="1" lang="en-US" sz="1700">
                <a:solidFill>
                  <a:schemeClr val="accent5"/>
                </a:solidFill>
                <a:latin typeface="Calibri"/>
                <a:ea typeface="Calibri"/>
                <a:cs typeface="Calibri"/>
                <a:sym typeface="Calibri"/>
              </a:rPr>
              <a:t>Excel/pen &amp; paper/ regression</a:t>
            </a:r>
            <a:endParaRPr b="1" i="1" sz="1700">
              <a:solidFill>
                <a:schemeClr val="accent5"/>
              </a:solidFill>
              <a:latin typeface="Calibri"/>
              <a:ea typeface="Calibri"/>
              <a:cs typeface="Calibri"/>
              <a:sym typeface="Calibri"/>
            </a:endParaRPr>
          </a:p>
        </p:txBody>
      </p:sp>
      <p:cxnSp>
        <p:nvCxnSpPr>
          <p:cNvPr id="1006" name="Google Shape;1006;p50"/>
          <p:cNvCxnSpPr>
            <a:stCxn id="992" idx="2"/>
            <a:endCxn id="987" idx="1"/>
          </p:cNvCxnSpPr>
          <p:nvPr/>
        </p:nvCxnSpPr>
        <p:spPr>
          <a:xfrm rot="10800000">
            <a:off x="9055355" y="1635300"/>
            <a:ext cx="703200" cy="726900"/>
          </a:xfrm>
          <a:prstGeom prst="straightConnector1">
            <a:avLst/>
          </a:prstGeom>
          <a:noFill/>
          <a:ln cap="flat" cmpd="sng" w="9525">
            <a:solidFill>
              <a:schemeClr val="accent1"/>
            </a:solidFill>
            <a:prstDash val="solid"/>
            <a:round/>
            <a:headEnd len="sm" w="sm" type="none"/>
            <a:tailEnd len="sm" w="sm" type="none"/>
          </a:ln>
        </p:spPr>
      </p:cxnSp>
      <p:cxnSp>
        <p:nvCxnSpPr>
          <p:cNvPr id="1007" name="Google Shape;1007;p50"/>
          <p:cNvCxnSpPr>
            <a:stCxn id="1004" idx="4"/>
            <a:endCxn id="961" idx="1"/>
          </p:cNvCxnSpPr>
          <p:nvPr/>
        </p:nvCxnSpPr>
        <p:spPr>
          <a:xfrm rot="10800000">
            <a:off x="9033700" y="2295611"/>
            <a:ext cx="2404200" cy="88500"/>
          </a:xfrm>
          <a:prstGeom prst="straightConnector1">
            <a:avLst/>
          </a:prstGeom>
          <a:noFill/>
          <a:ln cap="flat" cmpd="sng" w="9525">
            <a:solidFill>
              <a:schemeClr val="accent6"/>
            </a:solidFill>
            <a:prstDash val="solid"/>
            <a:round/>
            <a:headEnd len="sm" w="sm" type="none"/>
            <a:tailEnd len="sm" w="sm" type="none"/>
          </a:ln>
        </p:spPr>
      </p:cxnSp>
      <p:sp>
        <p:nvSpPr>
          <p:cNvPr id="1008" name="Google Shape;1008;p50"/>
          <p:cNvSpPr txBox="1"/>
          <p:nvPr/>
        </p:nvSpPr>
        <p:spPr>
          <a:xfrm>
            <a:off x="8907967" y="1017967"/>
            <a:ext cx="2858700" cy="5694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rgbClr val="3D3D3D"/>
              </a:buClr>
              <a:buSzPts val="2100"/>
              <a:buFont typeface="Calibri"/>
              <a:buNone/>
            </a:pPr>
            <a:r>
              <a:rPr lang="en-US" sz="2100">
                <a:solidFill>
                  <a:srgbClr val="3D3D3D"/>
                </a:solidFill>
                <a:latin typeface="Calibri"/>
                <a:ea typeface="Calibri"/>
                <a:cs typeface="Calibri"/>
                <a:sym typeface="Calibri"/>
              </a:rPr>
              <a:t>Calculate slopes/y-int</a:t>
            </a:r>
            <a:endParaRPr sz="2100">
              <a:solidFill>
                <a:srgbClr val="3D3D3D"/>
              </a:solidFill>
              <a:latin typeface="Calibri"/>
              <a:ea typeface="Calibri"/>
              <a:cs typeface="Calibri"/>
              <a:sym typeface="Calibri"/>
            </a:endParaRPr>
          </a:p>
        </p:txBody>
      </p:sp>
      <p:pic>
        <p:nvPicPr>
          <p:cNvPr id="1009" name="Google Shape;1009;p50"/>
          <p:cNvPicPr preferRelativeResize="0"/>
          <p:nvPr/>
        </p:nvPicPr>
        <p:blipFill rotWithShape="1">
          <a:blip r:embed="rId4">
            <a:alphaModFix/>
          </a:blip>
          <a:srcRect b="0" l="0" r="0" t="0"/>
          <a:stretch/>
        </p:blipFill>
        <p:spPr>
          <a:xfrm>
            <a:off x="2661533" y="4221071"/>
            <a:ext cx="2363533" cy="1497287"/>
          </a:xfrm>
          <a:prstGeom prst="rect">
            <a:avLst/>
          </a:prstGeom>
          <a:noFill/>
          <a:ln>
            <a:noFill/>
          </a:ln>
          <a:effectLst>
            <a:outerShdw blurRad="57150" rotWithShape="0" algn="bl" dir="2940000" dist="85725">
              <a:srgbClr val="000000">
                <a:alpha val="49803"/>
              </a:srgbClr>
            </a:outerShdw>
          </a:effectLst>
        </p:spPr>
      </p:pic>
      <p:sp>
        <p:nvSpPr>
          <p:cNvPr id="1010" name="Google Shape;1010;p50"/>
          <p:cNvSpPr txBox="1"/>
          <p:nvPr/>
        </p:nvSpPr>
        <p:spPr>
          <a:xfrm>
            <a:off x="1869367" y="3592467"/>
            <a:ext cx="4341300" cy="5694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rgbClr val="3D3D3D"/>
              </a:buClr>
              <a:buSzPts val="2100"/>
              <a:buFont typeface="Calibri"/>
              <a:buNone/>
            </a:pPr>
            <a:r>
              <a:rPr lang="en-US" sz="2100">
                <a:solidFill>
                  <a:srgbClr val="3D3D3D"/>
                </a:solidFill>
                <a:latin typeface="Calibri"/>
                <a:ea typeface="Calibri"/>
                <a:cs typeface="Calibri"/>
                <a:sym typeface="Calibri"/>
              </a:rPr>
              <a:t>Compute velocities &amp; thickness</a:t>
            </a:r>
            <a:endParaRPr sz="2100">
              <a:solidFill>
                <a:srgbClr val="3D3D3D"/>
              </a:solidFill>
              <a:latin typeface="Calibri"/>
              <a:ea typeface="Calibri"/>
              <a:cs typeface="Calibri"/>
              <a:sym typeface="Calibri"/>
            </a:endParaRPr>
          </a:p>
        </p:txBody>
      </p:sp>
      <p:sp>
        <p:nvSpPr>
          <p:cNvPr id="1011" name="Google Shape;1011;p50"/>
          <p:cNvSpPr txBox="1"/>
          <p:nvPr/>
        </p:nvSpPr>
        <p:spPr>
          <a:xfrm>
            <a:off x="2041033" y="5741267"/>
            <a:ext cx="3758700" cy="5079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accent5"/>
              </a:buClr>
              <a:buSzPts val="1700"/>
              <a:buFont typeface="Calibri"/>
              <a:buNone/>
            </a:pPr>
            <a:r>
              <a:rPr b="1" i="1" lang="en-US" sz="1700">
                <a:solidFill>
                  <a:schemeClr val="accent5"/>
                </a:solidFill>
                <a:latin typeface="Calibri"/>
                <a:ea typeface="Calibri"/>
                <a:cs typeface="Calibri"/>
                <a:sym typeface="Calibri"/>
              </a:rPr>
              <a:t>Unit 2: 2-layer refraction exercise</a:t>
            </a:r>
            <a:endParaRPr b="1" i="1" sz="1700">
              <a:solidFill>
                <a:schemeClr val="accent5"/>
              </a:solidFill>
              <a:latin typeface="Calibri"/>
              <a:ea typeface="Calibri"/>
              <a:cs typeface="Calibri"/>
              <a:sym typeface="Calibri"/>
            </a:endParaRPr>
          </a:p>
        </p:txBody>
      </p:sp>
      <p:pic>
        <p:nvPicPr>
          <p:cNvPr id="1012" name="Google Shape;1012;p50"/>
          <p:cNvPicPr preferRelativeResize="0"/>
          <p:nvPr/>
        </p:nvPicPr>
        <p:blipFill rotWithShape="1">
          <a:blip r:embed="rId5">
            <a:alphaModFix/>
          </a:blip>
          <a:srcRect b="0" l="0" r="0" t="0"/>
          <a:stretch/>
        </p:blipFill>
        <p:spPr>
          <a:xfrm>
            <a:off x="7516849" y="3977299"/>
            <a:ext cx="1847325" cy="2132650"/>
          </a:xfrm>
          <a:prstGeom prst="rect">
            <a:avLst/>
          </a:prstGeom>
          <a:noFill/>
          <a:ln>
            <a:noFill/>
          </a:ln>
        </p:spPr>
      </p:pic>
      <p:sp>
        <p:nvSpPr>
          <p:cNvPr id="1013" name="Google Shape;1013;p50"/>
          <p:cNvSpPr txBox="1"/>
          <p:nvPr/>
        </p:nvSpPr>
        <p:spPr>
          <a:xfrm>
            <a:off x="8514433" y="3593025"/>
            <a:ext cx="2268900" cy="8928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rgbClr val="3D3D3D"/>
              </a:buClr>
              <a:buSzPts val="2100"/>
              <a:buFont typeface="Calibri"/>
              <a:buNone/>
            </a:pPr>
            <a:r>
              <a:rPr lang="en-US" sz="2100">
                <a:solidFill>
                  <a:srgbClr val="3D3D3D"/>
                </a:solidFill>
                <a:latin typeface="Calibri"/>
                <a:ea typeface="Calibri"/>
                <a:cs typeface="Calibri"/>
                <a:sym typeface="Calibri"/>
              </a:rPr>
              <a:t>Graph velocity model output</a:t>
            </a:r>
            <a:endParaRPr sz="2100">
              <a:solidFill>
                <a:srgbClr val="3D3D3D"/>
              </a:solidFill>
              <a:latin typeface="Calibri"/>
              <a:ea typeface="Calibri"/>
              <a:cs typeface="Calibri"/>
              <a:sym typeface="Calibri"/>
            </a:endParaRPr>
          </a:p>
        </p:txBody>
      </p:sp>
      <p:sp>
        <p:nvSpPr>
          <p:cNvPr id="1014" name="Google Shape;1014;p50"/>
          <p:cNvSpPr/>
          <p:nvPr/>
        </p:nvSpPr>
        <p:spPr>
          <a:xfrm>
            <a:off x="3428500" y="1975967"/>
            <a:ext cx="784800" cy="682500"/>
          </a:xfrm>
          <a:prstGeom prst="rightArrow">
            <a:avLst>
              <a:gd fmla="val 50000" name="adj1"/>
              <a:gd fmla="val 50000" name="adj2"/>
            </a:avLst>
          </a:prstGeom>
          <a:solidFill>
            <a:schemeClr val="dk2"/>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15" name="Google Shape;1015;p50"/>
          <p:cNvSpPr/>
          <p:nvPr/>
        </p:nvSpPr>
        <p:spPr>
          <a:xfrm>
            <a:off x="7856883" y="1956800"/>
            <a:ext cx="784800" cy="682500"/>
          </a:xfrm>
          <a:prstGeom prst="rightArrow">
            <a:avLst>
              <a:gd fmla="val 50000" name="adj1"/>
              <a:gd fmla="val 50000" name="adj2"/>
            </a:avLst>
          </a:prstGeom>
          <a:solidFill>
            <a:schemeClr val="dk2"/>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16" name="Google Shape;1016;p50"/>
          <p:cNvSpPr/>
          <p:nvPr/>
        </p:nvSpPr>
        <p:spPr>
          <a:xfrm rot="9387518">
            <a:off x="6357924" y="3610254"/>
            <a:ext cx="1889783" cy="395780"/>
          </a:xfrm>
          <a:prstGeom prst="rightArrow">
            <a:avLst>
              <a:gd fmla="val 50000" name="adj1"/>
              <a:gd fmla="val 50000" name="adj2"/>
            </a:avLst>
          </a:prstGeom>
          <a:solidFill>
            <a:schemeClr val="dk2"/>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17" name="Google Shape;1017;p50"/>
          <p:cNvSpPr/>
          <p:nvPr/>
        </p:nvSpPr>
        <p:spPr>
          <a:xfrm>
            <a:off x="5852217" y="4977000"/>
            <a:ext cx="784800" cy="682500"/>
          </a:xfrm>
          <a:prstGeom prst="rightArrow">
            <a:avLst>
              <a:gd fmla="val 50000" name="adj1"/>
              <a:gd fmla="val 50000" name="adj2"/>
            </a:avLst>
          </a:prstGeom>
          <a:solidFill>
            <a:schemeClr val="dk2"/>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1018" name="Google Shape;1018;p50"/>
          <p:cNvSpPr txBox="1"/>
          <p:nvPr/>
        </p:nvSpPr>
        <p:spPr>
          <a:xfrm>
            <a:off x="9399033" y="4655150"/>
            <a:ext cx="2697300" cy="5079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accent5"/>
              </a:buClr>
              <a:buSzPts val="1700"/>
              <a:buFont typeface="Calibri"/>
              <a:buNone/>
            </a:pPr>
            <a:r>
              <a:rPr b="1" i="1" lang="en-US" sz="1700">
                <a:solidFill>
                  <a:schemeClr val="accent5"/>
                </a:solidFill>
                <a:latin typeface="Calibri"/>
                <a:ea typeface="Calibri"/>
                <a:cs typeface="Calibri"/>
                <a:sym typeface="Calibri"/>
              </a:rPr>
              <a:t>Excel/pen &amp; paper</a:t>
            </a:r>
            <a:endParaRPr b="1" i="1" sz="1700">
              <a:solidFill>
                <a:schemeClr val="accent5"/>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022" name="Shape 1022"/>
        <p:cNvGrpSpPr/>
        <p:nvPr/>
      </p:nvGrpSpPr>
      <p:grpSpPr>
        <a:xfrm>
          <a:off x="0" y="0"/>
          <a:ext cx="0" cy="0"/>
          <a:chOff x="0" y="0"/>
          <a:chExt cx="0" cy="0"/>
        </a:xfrm>
      </p:grpSpPr>
      <p:pic>
        <p:nvPicPr>
          <p:cNvPr id="1023" name="Google Shape;1023;p51"/>
          <p:cNvPicPr preferRelativeResize="0"/>
          <p:nvPr/>
        </p:nvPicPr>
        <p:blipFill rotWithShape="1">
          <a:blip r:embed="rId3">
            <a:alphaModFix/>
          </a:blip>
          <a:srcRect b="0" l="0" r="0" t="0"/>
          <a:stretch/>
        </p:blipFill>
        <p:spPr>
          <a:xfrm>
            <a:off x="1768365" y="0"/>
            <a:ext cx="8487103" cy="6179016"/>
          </a:xfrm>
          <a:prstGeom prst="rect">
            <a:avLst/>
          </a:prstGeom>
          <a:noFill/>
          <a:ln>
            <a:noFill/>
          </a:ln>
        </p:spPr>
      </p:pic>
      <p:sp>
        <p:nvSpPr>
          <p:cNvPr id="1024" name="Google Shape;1024;p51"/>
          <p:cNvSpPr txBox="1"/>
          <p:nvPr/>
        </p:nvSpPr>
        <p:spPr>
          <a:xfrm>
            <a:off x="4556235" y="6321972"/>
            <a:ext cx="4286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IGUaNA Workshop 2023: Seismic Refraction</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28" name="Shape 1028"/>
        <p:cNvGrpSpPr/>
        <p:nvPr/>
      </p:nvGrpSpPr>
      <p:grpSpPr>
        <a:xfrm>
          <a:off x="0" y="0"/>
          <a:ext cx="0" cy="0"/>
          <a:chOff x="0" y="0"/>
          <a:chExt cx="0" cy="0"/>
        </a:xfrm>
      </p:grpSpPr>
      <p:pic>
        <p:nvPicPr>
          <p:cNvPr id="1029" name="Google Shape;1029;p52"/>
          <p:cNvPicPr preferRelativeResize="0"/>
          <p:nvPr/>
        </p:nvPicPr>
        <p:blipFill rotWithShape="1">
          <a:blip r:embed="rId3">
            <a:alphaModFix/>
          </a:blip>
          <a:srcRect b="0" l="0" r="0" t="0"/>
          <a:stretch/>
        </p:blipFill>
        <p:spPr>
          <a:xfrm>
            <a:off x="2046182" y="0"/>
            <a:ext cx="8556128" cy="6164317"/>
          </a:xfrm>
          <a:prstGeom prst="rect">
            <a:avLst/>
          </a:prstGeom>
          <a:noFill/>
          <a:ln>
            <a:noFill/>
          </a:ln>
        </p:spPr>
      </p:pic>
      <p:sp>
        <p:nvSpPr>
          <p:cNvPr id="1030" name="Google Shape;1030;p52"/>
          <p:cNvSpPr txBox="1"/>
          <p:nvPr/>
        </p:nvSpPr>
        <p:spPr>
          <a:xfrm>
            <a:off x="4556235" y="6321972"/>
            <a:ext cx="4286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IGUaNA Workshop 2023: Seismic Refraction</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034" name="Shape 1034"/>
        <p:cNvGrpSpPr/>
        <p:nvPr/>
      </p:nvGrpSpPr>
      <p:grpSpPr>
        <a:xfrm>
          <a:off x="0" y="0"/>
          <a:ext cx="0" cy="0"/>
          <a:chOff x="0" y="0"/>
          <a:chExt cx="0" cy="0"/>
        </a:xfrm>
      </p:grpSpPr>
      <p:pic>
        <p:nvPicPr>
          <p:cNvPr id="1035" name="Google Shape;1035;p53"/>
          <p:cNvPicPr preferRelativeResize="0"/>
          <p:nvPr/>
        </p:nvPicPr>
        <p:blipFill rotWithShape="1">
          <a:blip r:embed="rId3">
            <a:alphaModFix/>
          </a:blip>
          <a:srcRect b="0" l="0" r="0" t="0"/>
          <a:stretch/>
        </p:blipFill>
        <p:spPr>
          <a:xfrm>
            <a:off x="4081751" y="0"/>
            <a:ext cx="4761042" cy="6158078"/>
          </a:xfrm>
          <a:prstGeom prst="rect">
            <a:avLst/>
          </a:prstGeom>
          <a:noFill/>
          <a:ln>
            <a:noFill/>
          </a:ln>
        </p:spPr>
      </p:pic>
      <p:sp>
        <p:nvSpPr>
          <p:cNvPr id="1036" name="Google Shape;1036;p53"/>
          <p:cNvSpPr txBox="1"/>
          <p:nvPr/>
        </p:nvSpPr>
        <p:spPr>
          <a:xfrm>
            <a:off x="4556235" y="6321972"/>
            <a:ext cx="4286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IGUaNA Workshop 2023: Seismic Refraction</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0" name="Shape 1040"/>
        <p:cNvGrpSpPr/>
        <p:nvPr/>
      </p:nvGrpSpPr>
      <p:grpSpPr>
        <a:xfrm>
          <a:off x="0" y="0"/>
          <a:ext cx="0" cy="0"/>
          <a:chOff x="0" y="0"/>
          <a:chExt cx="0" cy="0"/>
        </a:xfrm>
      </p:grpSpPr>
      <p:pic>
        <p:nvPicPr>
          <p:cNvPr id="1041" name="Google Shape;1041;p54"/>
          <p:cNvPicPr preferRelativeResize="0"/>
          <p:nvPr/>
        </p:nvPicPr>
        <p:blipFill rotWithShape="1">
          <a:blip r:embed="rId3">
            <a:alphaModFix/>
          </a:blip>
          <a:srcRect b="0" l="0" r="0" t="0"/>
          <a:stretch/>
        </p:blipFill>
        <p:spPr>
          <a:xfrm>
            <a:off x="3551319" y="0"/>
            <a:ext cx="5616219" cy="6172200"/>
          </a:xfrm>
          <a:prstGeom prst="rect">
            <a:avLst/>
          </a:prstGeom>
          <a:noFill/>
          <a:ln>
            <a:noFill/>
          </a:ln>
        </p:spPr>
      </p:pic>
      <p:sp>
        <p:nvSpPr>
          <p:cNvPr id="1042" name="Google Shape;1042;p54"/>
          <p:cNvSpPr txBox="1"/>
          <p:nvPr/>
        </p:nvSpPr>
        <p:spPr>
          <a:xfrm>
            <a:off x="4556235" y="6321972"/>
            <a:ext cx="4286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IGUaNA Workshop 2023: Seismic Refraction</a:t>
            </a: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046" name="Shape 1046"/>
        <p:cNvGrpSpPr/>
        <p:nvPr/>
      </p:nvGrpSpPr>
      <p:grpSpPr>
        <a:xfrm>
          <a:off x="0" y="0"/>
          <a:ext cx="0" cy="0"/>
          <a:chOff x="0" y="0"/>
          <a:chExt cx="0" cy="0"/>
        </a:xfrm>
      </p:grpSpPr>
      <p:pic>
        <p:nvPicPr>
          <p:cNvPr id="1047" name="Google Shape;1047;p55"/>
          <p:cNvPicPr preferRelativeResize="0"/>
          <p:nvPr/>
        </p:nvPicPr>
        <p:blipFill rotWithShape="1">
          <a:blip r:embed="rId3">
            <a:alphaModFix/>
          </a:blip>
          <a:srcRect b="0" l="0" r="0" t="0"/>
          <a:stretch/>
        </p:blipFill>
        <p:spPr>
          <a:xfrm>
            <a:off x="1996967" y="0"/>
            <a:ext cx="8439806" cy="6140613"/>
          </a:xfrm>
          <a:prstGeom prst="rect">
            <a:avLst/>
          </a:prstGeom>
          <a:noFill/>
          <a:ln>
            <a:noFill/>
          </a:ln>
        </p:spPr>
      </p:pic>
      <p:sp>
        <p:nvSpPr>
          <p:cNvPr id="1048" name="Google Shape;1048;p55"/>
          <p:cNvSpPr txBox="1"/>
          <p:nvPr/>
        </p:nvSpPr>
        <p:spPr>
          <a:xfrm>
            <a:off x="4556235" y="6321972"/>
            <a:ext cx="4286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IGUaNA Workshop 2023: Seismic Refraction</a:t>
            </a: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52" name="Shape 1052"/>
        <p:cNvGrpSpPr/>
        <p:nvPr/>
      </p:nvGrpSpPr>
      <p:grpSpPr>
        <a:xfrm>
          <a:off x="0" y="0"/>
          <a:ext cx="0" cy="0"/>
          <a:chOff x="0" y="0"/>
          <a:chExt cx="0" cy="0"/>
        </a:xfrm>
      </p:grpSpPr>
      <p:pic>
        <p:nvPicPr>
          <p:cNvPr id="1053" name="Google Shape;1053;p56"/>
          <p:cNvPicPr preferRelativeResize="0"/>
          <p:nvPr/>
        </p:nvPicPr>
        <p:blipFill rotWithShape="1">
          <a:blip r:embed="rId3">
            <a:alphaModFix/>
          </a:blip>
          <a:srcRect b="0" l="0" r="0" t="0"/>
          <a:stretch/>
        </p:blipFill>
        <p:spPr>
          <a:xfrm>
            <a:off x="1429407" y="0"/>
            <a:ext cx="9740462" cy="6188518"/>
          </a:xfrm>
          <a:prstGeom prst="rect">
            <a:avLst/>
          </a:prstGeom>
          <a:noFill/>
          <a:ln>
            <a:noFill/>
          </a:ln>
        </p:spPr>
      </p:pic>
      <p:sp>
        <p:nvSpPr>
          <p:cNvPr id="1054" name="Google Shape;1054;p56"/>
          <p:cNvSpPr txBox="1"/>
          <p:nvPr/>
        </p:nvSpPr>
        <p:spPr>
          <a:xfrm>
            <a:off x="4556235" y="6321972"/>
            <a:ext cx="4286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IGUaNA Workshop 2023: Seismic Refraction</a:t>
            </a: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pic>
        <p:nvPicPr>
          <p:cNvPr id="1060" name="Google Shape;1060;p57"/>
          <p:cNvPicPr preferRelativeResize="0"/>
          <p:nvPr/>
        </p:nvPicPr>
        <p:blipFill rotWithShape="1">
          <a:blip r:embed="rId3">
            <a:alphaModFix/>
          </a:blip>
          <a:srcRect b="0" l="0" r="0" t="0"/>
          <a:stretch/>
        </p:blipFill>
        <p:spPr>
          <a:xfrm>
            <a:off x="2104800" y="128275"/>
            <a:ext cx="7601124" cy="60171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pic>
        <p:nvPicPr>
          <p:cNvPr id="1066" name="Google Shape;1066;p58"/>
          <p:cNvPicPr preferRelativeResize="0"/>
          <p:nvPr/>
        </p:nvPicPr>
        <p:blipFill rotWithShape="1">
          <a:blip r:embed="rId3">
            <a:alphaModFix/>
          </a:blip>
          <a:srcRect b="0" l="0" r="0" t="0"/>
          <a:stretch/>
        </p:blipFill>
        <p:spPr>
          <a:xfrm>
            <a:off x="3276475" y="0"/>
            <a:ext cx="5556999" cy="60978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pic>
        <p:nvPicPr>
          <p:cNvPr id="1072" name="Google Shape;1072;p59"/>
          <p:cNvPicPr preferRelativeResize="0"/>
          <p:nvPr/>
        </p:nvPicPr>
        <p:blipFill rotWithShape="1">
          <a:blip r:embed="rId3">
            <a:alphaModFix/>
          </a:blip>
          <a:srcRect b="0" l="0" r="0" t="0"/>
          <a:stretch/>
        </p:blipFill>
        <p:spPr>
          <a:xfrm>
            <a:off x="3056425" y="84775"/>
            <a:ext cx="5738950" cy="6012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Speed of sound</a:t>
            </a:r>
            <a:endParaRPr/>
          </a:p>
        </p:txBody>
      </p:sp>
      <p:sp>
        <p:nvSpPr>
          <p:cNvPr id="155" name="Google Shape;155;p6"/>
          <p:cNvSpPr txBox="1"/>
          <p:nvPr>
            <p:ph idx="1" type="body"/>
          </p:nvPr>
        </p:nvSpPr>
        <p:spPr>
          <a:xfrm>
            <a:off x="714895" y="1634836"/>
            <a:ext cx="6245629" cy="423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 air, sound moves ~ 340 m/s. </a:t>
            </a:r>
            <a:endParaRPr/>
          </a:p>
          <a:p>
            <a:pPr indent="-228600" lvl="1" marL="685800" rtl="0" algn="l">
              <a:lnSpc>
                <a:spcPct val="90000"/>
              </a:lnSpc>
              <a:spcBef>
                <a:spcPts val="500"/>
              </a:spcBef>
              <a:spcAft>
                <a:spcPts val="0"/>
              </a:spcAft>
              <a:buClr>
                <a:schemeClr val="dk1"/>
              </a:buClr>
              <a:buSzPts val="2400"/>
              <a:buChar char="•"/>
            </a:pPr>
            <a:r>
              <a:rPr lang="en-US"/>
              <a:t>(1 km = 3sec)</a:t>
            </a:r>
            <a:endParaRPr/>
          </a:p>
          <a:p>
            <a:pPr indent="-228600" lvl="0" marL="228600" rtl="0" algn="l">
              <a:lnSpc>
                <a:spcPct val="90000"/>
              </a:lnSpc>
              <a:spcBef>
                <a:spcPts val="1000"/>
              </a:spcBef>
              <a:spcAft>
                <a:spcPts val="0"/>
              </a:spcAft>
              <a:buClr>
                <a:schemeClr val="dk1"/>
              </a:buClr>
              <a:buSzPts val="2800"/>
              <a:buChar char="•"/>
            </a:pPr>
            <a:r>
              <a:rPr lang="en-US"/>
              <a:t>depends on air density</a:t>
            </a:r>
            <a:endParaRPr/>
          </a:p>
          <a:p>
            <a:pPr indent="-228600" lvl="1" marL="685800" rtl="0" algn="l">
              <a:lnSpc>
                <a:spcPct val="90000"/>
              </a:lnSpc>
              <a:spcBef>
                <a:spcPts val="500"/>
              </a:spcBef>
              <a:spcAft>
                <a:spcPts val="0"/>
              </a:spcAft>
              <a:buClr>
                <a:schemeClr val="dk1"/>
              </a:buClr>
              <a:buSzPts val="2400"/>
              <a:buChar char="•"/>
            </a:pPr>
            <a:r>
              <a:rPr lang="en-US"/>
              <a:t>Temp</a:t>
            </a:r>
            <a:endParaRPr/>
          </a:p>
          <a:p>
            <a:pPr indent="-228600" lvl="1" marL="685800" rtl="0" algn="l">
              <a:lnSpc>
                <a:spcPct val="90000"/>
              </a:lnSpc>
              <a:spcBef>
                <a:spcPts val="500"/>
              </a:spcBef>
              <a:spcAft>
                <a:spcPts val="0"/>
              </a:spcAft>
              <a:buClr>
                <a:schemeClr val="dk1"/>
              </a:buClr>
              <a:buSzPts val="2400"/>
              <a:buChar char="•"/>
            </a:pPr>
            <a:r>
              <a:rPr lang="en-US"/>
              <a:t>Humidity</a:t>
            </a:r>
            <a:endParaRPr/>
          </a:p>
          <a:p>
            <a:pPr indent="-228600" lvl="1" marL="685800" rtl="0" algn="l">
              <a:lnSpc>
                <a:spcPct val="90000"/>
              </a:lnSpc>
              <a:spcBef>
                <a:spcPts val="500"/>
              </a:spcBef>
              <a:spcAft>
                <a:spcPts val="0"/>
              </a:spcAft>
              <a:buClr>
                <a:schemeClr val="dk1"/>
              </a:buClr>
              <a:buSzPts val="2400"/>
              <a:buChar char="•"/>
            </a:pPr>
            <a:r>
              <a:rPr lang="en-US"/>
              <a:t>Elevation</a:t>
            </a:r>
            <a:endParaRPr/>
          </a:p>
          <a:p>
            <a:pPr indent="-228600" lvl="0" marL="228600" rtl="0" algn="l">
              <a:lnSpc>
                <a:spcPct val="90000"/>
              </a:lnSpc>
              <a:spcBef>
                <a:spcPts val="1000"/>
              </a:spcBef>
              <a:spcAft>
                <a:spcPts val="0"/>
              </a:spcAft>
              <a:buClr>
                <a:schemeClr val="dk1"/>
              </a:buClr>
              <a:buSzPts val="2800"/>
              <a:buChar char="•"/>
            </a:pPr>
            <a:r>
              <a:rPr b="1" lang="en-US"/>
              <a:t>Velocity units</a:t>
            </a:r>
            <a:r>
              <a:rPr lang="en-US"/>
              <a:t> -meters per second (m/s)</a:t>
            </a:r>
            <a:endParaRPr/>
          </a:p>
          <a:p>
            <a:pPr indent="-228600" lvl="0" marL="228600" rtl="0" algn="l">
              <a:lnSpc>
                <a:spcPct val="90000"/>
              </a:lnSpc>
              <a:spcBef>
                <a:spcPts val="1000"/>
              </a:spcBef>
              <a:spcAft>
                <a:spcPts val="0"/>
              </a:spcAft>
              <a:buClr>
                <a:schemeClr val="dk1"/>
              </a:buClr>
              <a:buSzPts val="2800"/>
              <a:buChar char="•"/>
            </a:pPr>
            <a:r>
              <a:rPr lang="en-US"/>
              <a:t>V = d/t</a:t>
            </a:r>
            <a:endParaRPr/>
          </a:p>
        </p:txBody>
      </p:sp>
      <p:pic>
        <p:nvPicPr>
          <p:cNvPr id="156" name="Google Shape;156;p6"/>
          <p:cNvPicPr preferRelativeResize="0"/>
          <p:nvPr/>
        </p:nvPicPr>
        <p:blipFill rotWithShape="1">
          <a:blip r:embed="rId3">
            <a:alphaModFix/>
          </a:blip>
          <a:srcRect b="567" l="25872" r="7697" t="-568"/>
          <a:stretch/>
        </p:blipFill>
        <p:spPr>
          <a:xfrm>
            <a:off x="7020913" y="990644"/>
            <a:ext cx="4827452" cy="4876712"/>
          </a:xfrm>
          <a:prstGeom prst="rect">
            <a:avLst/>
          </a:prstGeom>
          <a:noFill/>
          <a:ln>
            <a:noFill/>
          </a:ln>
        </p:spPr>
      </p:pic>
      <p:sp>
        <p:nvSpPr>
          <p:cNvPr id="157" name="Google Shape;157;p6"/>
          <p:cNvSpPr txBox="1"/>
          <p:nvPr/>
        </p:nvSpPr>
        <p:spPr>
          <a:xfrm>
            <a:off x="10035561" y="5590357"/>
            <a:ext cx="181280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Stock photo.</a:t>
            </a:r>
            <a:endParaRPr sz="1800">
              <a:solidFill>
                <a:schemeClr val="dk1"/>
              </a:solidFill>
              <a:latin typeface="Calibri"/>
              <a:ea typeface="Calibri"/>
              <a:cs typeface="Calibri"/>
              <a:sym typeface="Calibri"/>
            </a:endParaRPr>
          </a:p>
        </p:txBody>
      </p:sp>
      <p:sp>
        <p:nvSpPr>
          <p:cNvPr id="158" name="Google Shape;158;p6"/>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60"/>
          <p:cNvSpPr txBox="1"/>
          <p:nvPr>
            <p:ph type="title"/>
          </p:nvPr>
        </p:nvSpPr>
        <p:spPr>
          <a:xfrm>
            <a:off x="838200" y="365125"/>
            <a:ext cx="10515600" cy="6221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lang="en-US"/>
              <a:t>Questions?</a:t>
            </a:r>
            <a:endParaRPr/>
          </a:p>
        </p:txBody>
      </p:sp>
      <p:pic>
        <p:nvPicPr>
          <p:cNvPr id="1078" name="Google Shape;1078;p60"/>
          <p:cNvPicPr preferRelativeResize="0"/>
          <p:nvPr/>
        </p:nvPicPr>
        <p:blipFill>
          <a:blip r:embed="rId3">
            <a:alphaModFix/>
          </a:blip>
          <a:stretch>
            <a:fillRect/>
          </a:stretch>
        </p:blipFill>
        <p:spPr>
          <a:xfrm>
            <a:off x="759550" y="1672251"/>
            <a:ext cx="5438624" cy="3513500"/>
          </a:xfrm>
          <a:prstGeom prst="rect">
            <a:avLst/>
          </a:prstGeom>
          <a:noFill/>
          <a:ln>
            <a:noFill/>
          </a:ln>
        </p:spPr>
      </p:pic>
      <p:pic>
        <p:nvPicPr>
          <p:cNvPr id="1079" name="Google Shape;1079;p60"/>
          <p:cNvPicPr preferRelativeResize="0"/>
          <p:nvPr/>
        </p:nvPicPr>
        <p:blipFill rotWithShape="1">
          <a:blip r:embed="rId4">
            <a:alphaModFix/>
          </a:blip>
          <a:srcRect b="0" l="0" r="0" t="0"/>
          <a:stretch/>
        </p:blipFill>
        <p:spPr>
          <a:xfrm>
            <a:off x="6755303" y="1672250"/>
            <a:ext cx="4758096" cy="34618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g36ef8cfc1e3_0_29"/>
          <p:cNvSpPr txBox="1"/>
          <p:nvPr>
            <p:ph type="title"/>
          </p:nvPr>
        </p:nvSpPr>
        <p:spPr>
          <a:xfrm>
            <a:off x="440635" y="136396"/>
            <a:ext cx="7603800" cy="867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Participant Checklist</a:t>
            </a:r>
            <a:endParaRPr/>
          </a:p>
        </p:txBody>
      </p:sp>
      <p:sp>
        <p:nvSpPr>
          <p:cNvPr id="1085" name="Google Shape;1085;g36ef8cfc1e3_0_29"/>
          <p:cNvSpPr txBox="1"/>
          <p:nvPr>
            <p:ph idx="1" type="body"/>
          </p:nvPr>
        </p:nvSpPr>
        <p:spPr>
          <a:xfrm>
            <a:off x="808375" y="1666600"/>
            <a:ext cx="10515600" cy="47859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sz="2100" u="sng">
                <a:solidFill>
                  <a:schemeClr val="hlink"/>
                </a:solidFill>
                <a:hlinkClick r:id="rId3"/>
              </a:rPr>
              <a:t>serc.carleton.edu/getsi/workshops/Summ2025_field/participant_checklist.html</a:t>
            </a:r>
            <a:r>
              <a:rPr lang="en-US"/>
              <a:t> </a:t>
            </a:r>
            <a:endParaRPr/>
          </a:p>
          <a:p>
            <a:pPr indent="-342900" lvl="0" marL="457200" rtl="0" algn="l">
              <a:lnSpc>
                <a:spcPct val="115000"/>
              </a:lnSpc>
              <a:spcBef>
                <a:spcPts val="1000"/>
              </a:spcBef>
              <a:spcAft>
                <a:spcPts val="0"/>
              </a:spcAft>
              <a:buSzPts val="1800"/>
              <a:buChar char="●"/>
            </a:pPr>
            <a:r>
              <a:rPr lang="en-US"/>
              <a:t>Some general tasks (complete by Friday July 25)</a:t>
            </a:r>
            <a:endParaRPr/>
          </a:p>
          <a:p>
            <a:pPr indent="-342900" lvl="1" marL="914400" rtl="0" algn="l">
              <a:lnSpc>
                <a:spcPct val="115000"/>
              </a:lnSpc>
              <a:spcBef>
                <a:spcPts val="0"/>
              </a:spcBef>
              <a:spcAft>
                <a:spcPts val="0"/>
              </a:spcAft>
              <a:buSzPts val="1800"/>
              <a:buChar char="○"/>
            </a:pPr>
            <a:r>
              <a:rPr lang="en-US"/>
              <a:t>Short knowledge assessment (will be emailed in the next day)</a:t>
            </a:r>
            <a:endParaRPr/>
          </a:p>
          <a:p>
            <a:pPr indent="-342900" lvl="1" marL="914400" rtl="0" algn="l">
              <a:lnSpc>
                <a:spcPct val="115000"/>
              </a:lnSpc>
              <a:spcBef>
                <a:spcPts val="0"/>
              </a:spcBef>
              <a:spcAft>
                <a:spcPts val="0"/>
              </a:spcAft>
              <a:buSzPts val="1800"/>
              <a:buChar char="○"/>
            </a:pPr>
            <a:r>
              <a:rPr lang="en-US"/>
              <a:t>Complete the field trip waiver form (will be sent via DocuSign)</a:t>
            </a:r>
            <a:endParaRPr/>
          </a:p>
          <a:p>
            <a:pPr indent="-342900" lvl="1" marL="914400" rtl="0" algn="l">
              <a:lnSpc>
                <a:spcPct val="115000"/>
              </a:lnSpc>
              <a:spcBef>
                <a:spcPts val="0"/>
              </a:spcBef>
              <a:spcAft>
                <a:spcPts val="0"/>
              </a:spcAft>
              <a:buSzPts val="1800"/>
              <a:buChar char="○"/>
            </a:pPr>
            <a:r>
              <a:rPr lang="en-US"/>
              <a:t>IF YOU HAVE NOT ALREADY, make the following accounts</a:t>
            </a:r>
            <a:endParaRPr/>
          </a:p>
          <a:p>
            <a:pPr indent="-342900" lvl="2" marL="1371600" rtl="0" algn="l">
              <a:lnSpc>
                <a:spcPct val="115000"/>
              </a:lnSpc>
              <a:spcBef>
                <a:spcPts val="0"/>
              </a:spcBef>
              <a:spcAft>
                <a:spcPts val="0"/>
              </a:spcAft>
              <a:buSzPts val="1800"/>
              <a:buChar char="■"/>
            </a:pPr>
            <a:r>
              <a:rPr lang="en-US"/>
              <a:t>EarthScope instrument request system: </a:t>
            </a:r>
            <a:r>
              <a:rPr lang="en-US" u="sng">
                <a:solidFill>
                  <a:schemeClr val="hlink"/>
                </a:solidFill>
                <a:hlinkClick r:id="rId4"/>
              </a:rPr>
              <a:t>https://epic.earthscope.org/sdb/newuser_application</a:t>
            </a:r>
            <a:endParaRPr/>
          </a:p>
          <a:p>
            <a:pPr indent="-342900" lvl="2" marL="1371600" rtl="0" algn="l">
              <a:lnSpc>
                <a:spcPct val="115000"/>
              </a:lnSpc>
              <a:spcBef>
                <a:spcPts val="0"/>
              </a:spcBef>
              <a:spcAft>
                <a:spcPts val="0"/>
              </a:spcAft>
              <a:buSzPts val="1800"/>
              <a:buChar char="■"/>
            </a:pPr>
            <a:r>
              <a:rPr lang="en-US"/>
              <a:t>SERC: </a:t>
            </a:r>
            <a:r>
              <a:rPr lang="en-US" u="sng">
                <a:solidFill>
                  <a:schemeClr val="hlink"/>
                </a:solidFill>
                <a:hlinkClick r:id="rId5"/>
              </a:rPr>
              <a:t>https://serc.carleton.edu/account/loginout.php</a:t>
            </a:r>
            <a:r>
              <a:rPr lang="en-US"/>
              <a:t> </a:t>
            </a:r>
            <a:endParaRPr/>
          </a:p>
          <a:p>
            <a:pPr indent="-342900" lvl="0" marL="457200" rtl="0" algn="l">
              <a:lnSpc>
                <a:spcPct val="115000"/>
              </a:lnSpc>
              <a:spcBef>
                <a:spcPts val="0"/>
              </a:spcBef>
              <a:spcAft>
                <a:spcPts val="0"/>
              </a:spcAft>
              <a:buSzPts val="1800"/>
              <a:buChar char="●"/>
            </a:pPr>
            <a:r>
              <a:rPr lang="en-US"/>
              <a:t>Look through teaching modules</a:t>
            </a:r>
            <a:endParaRPr/>
          </a:p>
          <a:p>
            <a:pPr indent="-342900" lvl="0" marL="457200" rtl="0" algn="l">
              <a:lnSpc>
                <a:spcPct val="115000"/>
              </a:lnSpc>
              <a:spcBef>
                <a:spcPts val="0"/>
              </a:spcBef>
              <a:spcAft>
                <a:spcPts val="0"/>
              </a:spcAft>
              <a:buSzPts val="1800"/>
              <a:buChar char="●"/>
            </a:pPr>
            <a:r>
              <a:rPr lang="en-US"/>
              <a:t>Download software</a:t>
            </a:r>
            <a:endParaRPr/>
          </a:p>
          <a:p>
            <a:pPr indent="-342900" lvl="0" marL="457200" rtl="0" algn="l">
              <a:lnSpc>
                <a:spcPct val="115000"/>
              </a:lnSpc>
              <a:spcBef>
                <a:spcPts val="0"/>
              </a:spcBef>
              <a:spcAft>
                <a:spcPts val="0"/>
              </a:spcAft>
              <a:buSzPts val="1800"/>
              <a:buChar char="●"/>
            </a:pPr>
            <a:r>
              <a:rPr lang="en-US"/>
              <a:t>Watch helpful videos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Sound travels as Waves</a:t>
            </a:r>
            <a:endParaRPr/>
          </a:p>
        </p:txBody>
      </p:sp>
      <p:sp>
        <p:nvSpPr>
          <p:cNvPr id="165" name="Google Shape;165;p7"/>
          <p:cNvSpPr txBox="1"/>
          <p:nvPr>
            <p:ph idx="1" type="body"/>
          </p:nvPr>
        </p:nvSpPr>
        <p:spPr>
          <a:xfrm>
            <a:off x="838200" y="1690688"/>
            <a:ext cx="4797829" cy="422809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Wave - a disturbance that moves through a material over a distance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u="sng"/>
              <a:t>“Sound” – wave in the air</a:t>
            </a:r>
            <a:endParaRPr/>
          </a:p>
          <a:p>
            <a:pPr indent="0" lvl="0" marL="0" rtl="0" algn="l">
              <a:lnSpc>
                <a:spcPct val="90000"/>
              </a:lnSpc>
              <a:spcBef>
                <a:spcPts val="1000"/>
              </a:spcBef>
              <a:spcAft>
                <a:spcPts val="0"/>
              </a:spcAft>
              <a:buClr>
                <a:schemeClr val="dk1"/>
              </a:buClr>
              <a:buSzPts val="2800"/>
              <a:buNone/>
            </a:pPr>
            <a:r>
              <a:t/>
            </a:r>
            <a:endParaRPr u="sng"/>
          </a:p>
          <a:p>
            <a:pPr indent="-228600" lvl="0" marL="228600" rtl="0" algn="l">
              <a:lnSpc>
                <a:spcPct val="90000"/>
              </a:lnSpc>
              <a:spcBef>
                <a:spcPts val="1000"/>
              </a:spcBef>
              <a:spcAft>
                <a:spcPts val="0"/>
              </a:spcAft>
              <a:buClr>
                <a:schemeClr val="dk1"/>
              </a:buClr>
              <a:buSzPts val="2800"/>
              <a:buChar char="•"/>
            </a:pPr>
            <a:r>
              <a:rPr lang="en-US"/>
              <a:t>The wave transports energy – not material</a:t>
            </a:r>
            <a:endParaRPr/>
          </a:p>
        </p:txBody>
      </p:sp>
      <p:pic>
        <p:nvPicPr>
          <p:cNvPr descr="SeismicPens" id="166" name="Google Shape;166;p7"/>
          <p:cNvPicPr preferRelativeResize="0"/>
          <p:nvPr/>
        </p:nvPicPr>
        <p:blipFill rotWithShape="1">
          <a:blip r:embed="rId3">
            <a:alphaModFix/>
          </a:blip>
          <a:srcRect b="0" l="0" r="0" t="0"/>
          <a:stretch/>
        </p:blipFill>
        <p:spPr>
          <a:xfrm>
            <a:off x="5681130" y="1751574"/>
            <a:ext cx="5975366" cy="3525837"/>
          </a:xfrm>
          <a:prstGeom prst="rect">
            <a:avLst/>
          </a:prstGeom>
          <a:noFill/>
          <a:ln>
            <a:noFill/>
          </a:ln>
        </p:spPr>
      </p:pic>
      <p:sp>
        <p:nvSpPr>
          <p:cNvPr id="167" name="Google Shape;167;p7"/>
          <p:cNvSpPr txBox="1"/>
          <p:nvPr/>
        </p:nvSpPr>
        <p:spPr>
          <a:xfrm>
            <a:off x="9843692" y="5000412"/>
            <a:ext cx="181280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200"/>
              <a:buFont typeface="Calibri"/>
              <a:buNone/>
            </a:pPr>
            <a:r>
              <a:rPr i="1" lang="en-US" sz="1200">
                <a:solidFill>
                  <a:schemeClr val="lt1"/>
                </a:solidFill>
                <a:latin typeface="Calibri"/>
                <a:ea typeface="Calibri"/>
                <a:cs typeface="Calibri"/>
                <a:sym typeface="Calibri"/>
              </a:rPr>
              <a:t>Image credit: Stock photo.</a:t>
            </a:r>
            <a:endParaRPr sz="1800">
              <a:solidFill>
                <a:schemeClr val="dk1"/>
              </a:solidFill>
              <a:latin typeface="Calibri"/>
              <a:ea typeface="Calibri"/>
              <a:cs typeface="Calibri"/>
              <a:sym typeface="Calibri"/>
            </a:endParaRPr>
          </a:p>
        </p:txBody>
      </p:sp>
      <p:sp>
        <p:nvSpPr>
          <p:cNvPr id="168" name="Google Shape;168;p7"/>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3" name="Shape 173"/>
        <p:cNvGrpSpPr/>
        <p:nvPr/>
      </p:nvGrpSpPr>
      <p:grpSpPr>
        <a:xfrm>
          <a:off x="0" y="0"/>
          <a:ext cx="0" cy="0"/>
          <a:chOff x="0" y="0"/>
          <a:chExt cx="0" cy="0"/>
        </a:xfrm>
      </p:grpSpPr>
      <p:sp>
        <p:nvSpPr>
          <p:cNvPr id="174" name="Google Shape;17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a:t>
            </a:r>
            <a:endParaRPr/>
          </a:p>
        </p:txBody>
      </p:sp>
      <p:sp>
        <p:nvSpPr>
          <p:cNvPr id="175" name="Google Shape;175;p8"/>
          <p:cNvSpPr txBox="1"/>
          <p:nvPr>
            <p:ph idx="1" type="body"/>
          </p:nvPr>
        </p:nvSpPr>
        <p:spPr>
          <a:xfrm>
            <a:off x="104345" y="1745673"/>
            <a:ext cx="5723484" cy="420330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Wave vocabulary</a:t>
            </a:r>
            <a:endParaRPr/>
          </a:p>
          <a:p>
            <a:pPr indent="-228600" lvl="1" marL="685800" rtl="0" algn="l">
              <a:lnSpc>
                <a:spcPct val="90000"/>
              </a:lnSpc>
              <a:spcBef>
                <a:spcPts val="500"/>
              </a:spcBef>
              <a:spcAft>
                <a:spcPts val="0"/>
              </a:spcAft>
              <a:buClr>
                <a:schemeClr val="dk1"/>
              </a:buClr>
              <a:buSzPts val="2400"/>
              <a:buChar char="•"/>
            </a:pPr>
            <a:r>
              <a:rPr lang="en-US"/>
              <a:t>Peak/trough</a:t>
            </a:r>
            <a:endParaRPr/>
          </a:p>
          <a:p>
            <a:pPr indent="-228600" lvl="1" marL="685800" rtl="0" algn="l">
              <a:lnSpc>
                <a:spcPct val="90000"/>
              </a:lnSpc>
              <a:spcBef>
                <a:spcPts val="500"/>
              </a:spcBef>
              <a:spcAft>
                <a:spcPts val="0"/>
              </a:spcAft>
              <a:buClr>
                <a:schemeClr val="dk1"/>
              </a:buClr>
              <a:buSzPts val="2400"/>
              <a:buChar char="•"/>
            </a:pPr>
            <a:r>
              <a:rPr lang="en-US"/>
              <a:t>Amplitude – Min/Max of peak/trough</a:t>
            </a:r>
            <a:endParaRPr/>
          </a:p>
          <a:p>
            <a:pPr indent="-228600" lvl="1" marL="685800" rtl="0" algn="l">
              <a:lnSpc>
                <a:spcPct val="90000"/>
              </a:lnSpc>
              <a:spcBef>
                <a:spcPts val="500"/>
              </a:spcBef>
              <a:spcAft>
                <a:spcPts val="0"/>
              </a:spcAft>
              <a:buClr>
                <a:schemeClr val="dk1"/>
              </a:buClr>
              <a:buSzPts val="2400"/>
              <a:buChar char="•"/>
            </a:pPr>
            <a:r>
              <a:rPr lang="en-US"/>
              <a:t>Wavelength</a:t>
            </a:r>
            <a:endParaRPr/>
          </a:p>
          <a:p>
            <a:pPr indent="-228600" lvl="0" marL="228600" rtl="0" algn="l">
              <a:lnSpc>
                <a:spcPct val="90000"/>
              </a:lnSpc>
              <a:spcBef>
                <a:spcPts val="1000"/>
              </a:spcBef>
              <a:spcAft>
                <a:spcPts val="0"/>
              </a:spcAft>
              <a:buClr>
                <a:schemeClr val="dk1"/>
              </a:buClr>
              <a:buSzPts val="2800"/>
              <a:buChar char="•"/>
            </a:pPr>
            <a:r>
              <a:rPr b="1" lang="en-US"/>
              <a:t>Geophone  - records wave energy over time in ground</a:t>
            </a:r>
            <a:r>
              <a:rPr lang="en-US"/>
              <a:t>. </a:t>
            </a:r>
            <a:endParaRPr/>
          </a:p>
          <a:p>
            <a:pPr indent="-228600" lvl="0" marL="228600" rtl="0" algn="l">
              <a:lnSpc>
                <a:spcPct val="90000"/>
              </a:lnSpc>
              <a:spcBef>
                <a:spcPts val="1000"/>
              </a:spcBef>
              <a:spcAft>
                <a:spcPts val="0"/>
              </a:spcAft>
              <a:buClr>
                <a:schemeClr val="dk1"/>
              </a:buClr>
              <a:buSzPts val="2800"/>
              <a:buChar char="•"/>
            </a:pPr>
            <a:r>
              <a:rPr lang="en-US" u="sng"/>
              <a:t>“seismic” waves –</a:t>
            </a:r>
            <a:r>
              <a:rPr lang="en-US"/>
              <a:t> vibrations moving through the Earth</a:t>
            </a:r>
            <a:endParaRPr u="sng"/>
          </a:p>
        </p:txBody>
      </p:sp>
      <p:pic>
        <p:nvPicPr>
          <p:cNvPr id="176" name="Google Shape;176;p8"/>
          <p:cNvPicPr preferRelativeResize="0"/>
          <p:nvPr/>
        </p:nvPicPr>
        <p:blipFill rotWithShape="1">
          <a:blip r:embed="rId3">
            <a:alphaModFix/>
          </a:blip>
          <a:srcRect b="0" l="0" r="0" t="0"/>
          <a:stretch/>
        </p:blipFill>
        <p:spPr>
          <a:xfrm>
            <a:off x="6186285" y="1690688"/>
            <a:ext cx="4730482" cy="3232265"/>
          </a:xfrm>
          <a:prstGeom prst="rect">
            <a:avLst/>
          </a:prstGeom>
          <a:noFill/>
          <a:ln>
            <a:noFill/>
          </a:ln>
        </p:spPr>
      </p:pic>
      <p:sp>
        <p:nvSpPr>
          <p:cNvPr id="177" name="Google Shape;177;p8"/>
          <p:cNvSpPr txBox="1"/>
          <p:nvPr/>
        </p:nvSpPr>
        <p:spPr>
          <a:xfrm>
            <a:off x="6466114" y="4553621"/>
            <a:ext cx="6142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time</a:t>
            </a:r>
            <a:endParaRPr sz="1800">
              <a:solidFill>
                <a:schemeClr val="dk1"/>
              </a:solidFill>
              <a:latin typeface="Calibri"/>
              <a:ea typeface="Calibri"/>
              <a:cs typeface="Calibri"/>
              <a:sym typeface="Calibri"/>
            </a:endParaRPr>
          </a:p>
        </p:txBody>
      </p:sp>
      <p:sp>
        <p:nvSpPr>
          <p:cNvPr id="178" name="Google Shape;178;p8"/>
          <p:cNvSpPr/>
          <p:nvPr/>
        </p:nvSpPr>
        <p:spPr>
          <a:xfrm>
            <a:off x="7080385" y="4629150"/>
            <a:ext cx="3369901"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79" name="Google Shape;179;p8"/>
          <p:cNvSpPr txBox="1"/>
          <p:nvPr/>
        </p:nvSpPr>
        <p:spPr>
          <a:xfrm rot="-5400000">
            <a:off x="5524369" y="3101849"/>
            <a:ext cx="11432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amplitude</a:t>
            </a:r>
            <a:endParaRPr sz="1800">
              <a:solidFill>
                <a:schemeClr val="dk1"/>
              </a:solidFill>
              <a:latin typeface="Calibri"/>
              <a:ea typeface="Calibri"/>
              <a:cs typeface="Calibri"/>
              <a:sym typeface="Calibri"/>
            </a:endParaRPr>
          </a:p>
        </p:txBody>
      </p:sp>
      <p:sp>
        <p:nvSpPr>
          <p:cNvPr id="180" name="Google Shape;180;p8"/>
          <p:cNvSpPr/>
          <p:nvPr/>
        </p:nvSpPr>
        <p:spPr>
          <a:xfrm rot="5400000">
            <a:off x="5792889" y="4013436"/>
            <a:ext cx="639138"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81" name="Google Shape;181;p8"/>
          <p:cNvSpPr/>
          <p:nvPr/>
        </p:nvSpPr>
        <p:spPr>
          <a:xfrm rot="-5400000">
            <a:off x="5796543" y="2314775"/>
            <a:ext cx="639138"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82" name="Google Shape;182;p8"/>
          <p:cNvSpPr txBox="1"/>
          <p:nvPr/>
        </p:nvSpPr>
        <p:spPr>
          <a:xfrm>
            <a:off x="7992837" y="1191986"/>
            <a:ext cx="12657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lang="en-US" sz="1800">
                <a:solidFill>
                  <a:srgbClr val="FF0000"/>
                </a:solidFill>
                <a:latin typeface="Calibri"/>
                <a:ea typeface="Calibri"/>
                <a:cs typeface="Calibri"/>
                <a:sym typeface="Calibri"/>
              </a:rPr>
              <a:t>wavelength</a:t>
            </a:r>
            <a:endParaRPr sz="1800">
              <a:solidFill>
                <a:schemeClr val="dk1"/>
              </a:solidFill>
              <a:latin typeface="Calibri"/>
              <a:ea typeface="Calibri"/>
              <a:cs typeface="Calibri"/>
              <a:sym typeface="Calibri"/>
            </a:endParaRPr>
          </a:p>
        </p:txBody>
      </p:sp>
      <p:cxnSp>
        <p:nvCxnSpPr>
          <p:cNvPr id="183" name="Google Shape;183;p8"/>
          <p:cNvCxnSpPr/>
          <p:nvPr/>
        </p:nvCxnSpPr>
        <p:spPr>
          <a:xfrm rot="10800000">
            <a:off x="6384471" y="1273629"/>
            <a:ext cx="0" cy="2012885"/>
          </a:xfrm>
          <a:prstGeom prst="straightConnector1">
            <a:avLst/>
          </a:prstGeom>
          <a:noFill/>
          <a:ln cap="flat" cmpd="sng" w="9525">
            <a:solidFill>
              <a:srgbClr val="FF0000"/>
            </a:solidFill>
            <a:prstDash val="dash"/>
            <a:miter lim="800000"/>
            <a:headEnd len="sm" w="sm" type="none"/>
            <a:tailEnd len="sm" w="sm" type="none"/>
          </a:ln>
        </p:spPr>
      </p:cxnSp>
      <p:cxnSp>
        <p:nvCxnSpPr>
          <p:cNvPr id="184" name="Google Shape;184;p8"/>
          <p:cNvCxnSpPr/>
          <p:nvPr/>
        </p:nvCxnSpPr>
        <p:spPr>
          <a:xfrm rot="10800000">
            <a:off x="10889552" y="1273628"/>
            <a:ext cx="0" cy="2012885"/>
          </a:xfrm>
          <a:prstGeom prst="straightConnector1">
            <a:avLst/>
          </a:prstGeom>
          <a:noFill/>
          <a:ln cap="flat" cmpd="sng" w="9525">
            <a:solidFill>
              <a:srgbClr val="FF0000"/>
            </a:solidFill>
            <a:prstDash val="dash"/>
            <a:miter lim="800000"/>
            <a:headEnd len="sm" w="sm" type="none"/>
            <a:tailEnd len="sm" w="sm" type="none"/>
          </a:ln>
        </p:spPr>
      </p:cxnSp>
      <p:cxnSp>
        <p:nvCxnSpPr>
          <p:cNvPr id="185" name="Google Shape;185;p8"/>
          <p:cNvCxnSpPr/>
          <p:nvPr/>
        </p:nvCxnSpPr>
        <p:spPr>
          <a:xfrm flipH="1">
            <a:off x="6385593" y="1376652"/>
            <a:ext cx="1509276" cy="1"/>
          </a:xfrm>
          <a:prstGeom prst="straightConnector1">
            <a:avLst/>
          </a:prstGeom>
          <a:noFill/>
          <a:ln cap="flat" cmpd="sng" w="9525">
            <a:solidFill>
              <a:srgbClr val="FF0000"/>
            </a:solidFill>
            <a:prstDash val="dash"/>
            <a:miter lim="800000"/>
            <a:headEnd len="sm" w="sm" type="none"/>
            <a:tailEnd len="sm" w="sm" type="none"/>
          </a:ln>
        </p:spPr>
      </p:cxnSp>
      <p:cxnSp>
        <p:nvCxnSpPr>
          <p:cNvPr id="186" name="Google Shape;186;p8"/>
          <p:cNvCxnSpPr/>
          <p:nvPr/>
        </p:nvCxnSpPr>
        <p:spPr>
          <a:xfrm flipH="1">
            <a:off x="9356191" y="1376651"/>
            <a:ext cx="1509276" cy="1"/>
          </a:xfrm>
          <a:prstGeom prst="straightConnector1">
            <a:avLst/>
          </a:prstGeom>
          <a:noFill/>
          <a:ln cap="flat" cmpd="sng" w="9525">
            <a:solidFill>
              <a:srgbClr val="FF0000"/>
            </a:solidFill>
            <a:prstDash val="dash"/>
            <a:miter lim="800000"/>
            <a:headEnd len="sm" w="sm" type="none"/>
            <a:tailEnd len="sm" w="sm" type="none"/>
          </a:ln>
        </p:spPr>
      </p:cxnSp>
      <p:sp>
        <p:nvSpPr>
          <p:cNvPr id="187" name="Google Shape;187;p8"/>
          <p:cNvSpPr txBox="1"/>
          <p:nvPr/>
        </p:nvSpPr>
        <p:spPr>
          <a:xfrm>
            <a:off x="5990049" y="1690008"/>
            <a:ext cx="3000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88" name="Google Shape;188;p8"/>
          <p:cNvSpPr txBox="1"/>
          <p:nvPr/>
        </p:nvSpPr>
        <p:spPr>
          <a:xfrm>
            <a:off x="5980584" y="4502504"/>
            <a:ext cx="2551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89" name="Google Shape;189;p8"/>
          <p:cNvSpPr txBox="1"/>
          <p:nvPr/>
        </p:nvSpPr>
        <p:spPr>
          <a:xfrm>
            <a:off x="7137044" y="1874674"/>
            <a:ext cx="6367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peak</a:t>
            </a:r>
            <a:endParaRPr sz="1800">
              <a:solidFill>
                <a:schemeClr val="dk1"/>
              </a:solidFill>
              <a:latin typeface="Calibri"/>
              <a:ea typeface="Calibri"/>
              <a:cs typeface="Calibri"/>
              <a:sym typeface="Calibri"/>
            </a:endParaRPr>
          </a:p>
        </p:txBody>
      </p:sp>
      <p:sp>
        <p:nvSpPr>
          <p:cNvPr id="190" name="Google Shape;190;p8"/>
          <p:cNvSpPr txBox="1"/>
          <p:nvPr/>
        </p:nvSpPr>
        <p:spPr>
          <a:xfrm>
            <a:off x="9373684" y="3799982"/>
            <a:ext cx="8125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trough</a:t>
            </a:r>
            <a:endParaRPr sz="1800">
              <a:solidFill>
                <a:schemeClr val="dk1"/>
              </a:solidFill>
              <a:latin typeface="Calibri"/>
              <a:ea typeface="Calibri"/>
              <a:cs typeface="Calibri"/>
              <a:sym typeface="Calibri"/>
            </a:endParaRPr>
          </a:p>
        </p:txBody>
      </p:sp>
      <p:sp>
        <p:nvSpPr>
          <p:cNvPr id="191" name="Google Shape;191;p8"/>
          <p:cNvSpPr txBox="1"/>
          <p:nvPr/>
        </p:nvSpPr>
        <p:spPr>
          <a:xfrm>
            <a:off x="6140090" y="4898716"/>
            <a:ext cx="9663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distance</a:t>
            </a:r>
            <a:endParaRPr sz="1800">
              <a:solidFill>
                <a:schemeClr val="dk1"/>
              </a:solidFill>
              <a:latin typeface="Calibri"/>
              <a:ea typeface="Calibri"/>
              <a:cs typeface="Calibri"/>
              <a:sym typeface="Calibri"/>
            </a:endParaRPr>
          </a:p>
        </p:txBody>
      </p:sp>
      <p:sp>
        <p:nvSpPr>
          <p:cNvPr id="192" name="Google Shape;192;p8"/>
          <p:cNvSpPr/>
          <p:nvPr/>
        </p:nvSpPr>
        <p:spPr>
          <a:xfrm>
            <a:off x="7080385" y="4984530"/>
            <a:ext cx="3369901"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93" name="Google Shape;193;p8"/>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 name="Shape 198"/>
        <p:cNvGrpSpPr/>
        <p:nvPr/>
      </p:nvGrpSpPr>
      <p:grpSpPr>
        <a:xfrm>
          <a:off x="0" y="0"/>
          <a:ext cx="0" cy="0"/>
          <a:chOff x="0" y="0"/>
          <a:chExt cx="0" cy="0"/>
        </a:xfrm>
      </p:grpSpPr>
      <p:sp>
        <p:nvSpPr>
          <p:cNvPr id="199" name="Google Shape;199;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Waves</a:t>
            </a:r>
            <a:endParaRPr/>
          </a:p>
        </p:txBody>
      </p:sp>
      <p:sp>
        <p:nvSpPr>
          <p:cNvPr id="200" name="Google Shape;200;p9"/>
          <p:cNvSpPr txBox="1"/>
          <p:nvPr>
            <p:ph idx="1" type="body"/>
          </p:nvPr>
        </p:nvSpPr>
        <p:spPr>
          <a:xfrm>
            <a:off x="838200" y="1874674"/>
            <a:ext cx="4793698" cy="404410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wave velocity (v) and the wavelength (λ) together control the frequency (</a:t>
            </a:r>
            <a:r>
              <a:rPr i="1" lang="en-US"/>
              <a:t>f</a:t>
            </a:r>
            <a:r>
              <a:rPr lang="en-US"/>
              <a:t>), which has units of </a:t>
            </a:r>
            <a:r>
              <a:rPr b="1" lang="en-US"/>
              <a:t>Hertz</a:t>
            </a:r>
            <a:r>
              <a:rPr lang="en-US"/>
              <a:t> (Hz), or cycles-per-second.</a:t>
            </a:r>
            <a:endParaRPr/>
          </a:p>
        </p:txBody>
      </p:sp>
      <p:pic>
        <p:nvPicPr>
          <p:cNvPr id="201" name="Google Shape;201;p9"/>
          <p:cNvPicPr preferRelativeResize="0"/>
          <p:nvPr/>
        </p:nvPicPr>
        <p:blipFill rotWithShape="1">
          <a:blip r:embed="rId3">
            <a:alphaModFix/>
          </a:blip>
          <a:srcRect b="0" l="0" r="0" t="0"/>
          <a:stretch/>
        </p:blipFill>
        <p:spPr>
          <a:xfrm>
            <a:off x="6186285" y="1690688"/>
            <a:ext cx="4730482" cy="3232265"/>
          </a:xfrm>
          <a:prstGeom prst="rect">
            <a:avLst/>
          </a:prstGeom>
          <a:noFill/>
          <a:ln>
            <a:noFill/>
          </a:ln>
        </p:spPr>
      </p:pic>
      <p:sp>
        <p:nvSpPr>
          <p:cNvPr id="202" name="Google Shape;202;p9"/>
          <p:cNvSpPr txBox="1"/>
          <p:nvPr/>
        </p:nvSpPr>
        <p:spPr>
          <a:xfrm>
            <a:off x="6466114" y="4553621"/>
            <a:ext cx="6142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time</a:t>
            </a:r>
            <a:endParaRPr sz="1800">
              <a:solidFill>
                <a:schemeClr val="dk1"/>
              </a:solidFill>
              <a:latin typeface="Calibri"/>
              <a:ea typeface="Calibri"/>
              <a:cs typeface="Calibri"/>
              <a:sym typeface="Calibri"/>
            </a:endParaRPr>
          </a:p>
        </p:txBody>
      </p:sp>
      <p:sp>
        <p:nvSpPr>
          <p:cNvPr id="203" name="Google Shape;203;p9"/>
          <p:cNvSpPr/>
          <p:nvPr/>
        </p:nvSpPr>
        <p:spPr>
          <a:xfrm>
            <a:off x="7080385" y="4629150"/>
            <a:ext cx="3369901"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04" name="Google Shape;204;p9"/>
          <p:cNvSpPr txBox="1"/>
          <p:nvPr/>
        </p:nvSpPr>
        <p:spPr>
          <a:xfrm rot="-5400000">
            <a:off x="5524369" y="3101849"/>
            <a:ext cx="11432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amplitude</a:t>
            </a:r>
            <a:endParaRPr sz="1800">
              <a:solidFill>
                <a:schemeClr val="dk1"/>
              </a:solidFill>
              <a:latin typeface="Calibri"/>
              <a:ea typeface="Calibri"/>
              <a:cs typeface="Calibri"/>
              <a:sym typeface="Calibri"/>
            </a:endParaRPr>
          </a:p>
        </p:txBody>
      </p:sp>
      <p:sp>
        <p:nvSpPr>
          <p:cNvPr id="205" name="Google Shape;205;p9"/>
          <p:cNvSpPr/>
          <p:nvPr/>
        </p:nvSpPr>
        <p:spPr>
          <a:xfrm rot="5400000">
            <a:off x="5792889" y="4013436"/>
            <a:ext cx="639138"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06" name="Google Shape;206;p9"/>
          <p:cNvSpPr/>
          <p:nvPr/>
        </p:nvSpPr>
        <p:spPr>
          <a:xfrm rot="-5400000">
            <a:off x="5796543" y="2314775"/>
            <a:ext cx="639138"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07" name="Google Shape;207;p9"/>
          <p:cNvSpPr txBox="1"/>
          <p:nvPr/>
        </p:nvSpPr>
        <p:spPr>
          <a:xfrm>
            <a:off x="7992837" y="1191986"/>
            <a:ext cx="12657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lang="en-US" sz="1800">
                <a:solidFill>
                  <a:srgbClr val="FF0000"/>
                </a:solidFill>
                <a:latin typeface="Calibri"/>
                <a:ea typeface="Calibri"/>
                <a:cs typeface="Calibri"/>
                <a:sym typeface="Calibri"/>
              </a:rPr>
              <a:t>wavelength</a:t>
            </a:r>
            <a:endParaRPr sz="1800">
              <a:solidFill>
                <a:schemeClr val="dk1"/>
              </a:solidFill>
              <a:latin typeface="Calibri"/>
              <a:ea typeface="Calibri"/>
              <a:cs typeface="Calibri"/>
              <a:sym typeface="Calibri"/>
            </a:endParaRPr>
          </a:p>
        </p:txBody>
      </p:sp>
      <p:cxnSp>
        <p:nvCxnSpPr>
          <p:cNvPr id="208" name="Google Shape;208;p9"/>
          <p:cNvCxnSpPr/>
          <p:nvPr/>
        </p:nvCxnSpPr>
        <p:spPr>
          <a:xfrm rot="10800000">
            <a:off x="6384471" y="1273629"/>
            <a:ext cx="0" cy="2012885"/>
          </a:xfrm>
          <a:prstGeom prst="straightConnector1">
            <a:avLst/>
          </a:prstGeom>
          <a:noFill/>
          <a:ln cap="flat" cmpd="sng" w="9525">
            <a:solidFill>
              <a:srgbClr val="FF0000"/>
            </a:solidFill>
            <a:prstDash val="dash"/>
            <a:miter lim="800000"/>
            <a:headEnd len="sm" w="sm" type="none"/>
            <a:tailEnd len="sm" w="sm" type="none"/>
          </a:ln>
        </p:spPr>
      </p:cxnSp>
      <p:cxnSp>
        <p:nvCxnSpPr>
          <p:cNvPr id="209" name="Google Shape;209;p9"/>
          <p:cNvCxnSpPr/>
          <p:nvPr/>
        </p:nvCxnSpPr>
        <p:spPr>
          <a:xfrm rot="10800000">
            <a:off x="10889552" y="1273628"/>
            <a:ext cx="0" cy="2012885"/>
          </a:xfrm>
          <a:prstGeom prst="straightConnector1">
            <a:avLst/>
          </a:prstGeom>
          <a:noFill/>
          <a:ln cap="flat" cmpd="sng" w="9525">
            <a:solidFill>
              <a:srgbClr val="FF0000"/>
            </a:solidFill>
            <a:prstDash val="dash"/>
            <a:miter lim="800000"/>
            <a:headEnd len="sm" w="sm" type="none"/>
            <a:tailEnd len="sm" w="sm" type="none"/>
          </a:ln>
        </p:spPr>
      </p:cxnSp>
      <p:cxnSp>
        <p:nvCxnSpPr>
          <p:cNvPr id="210" name="Google Shape;210;p9"/>
          <p:cNvCxnSpPr/>
          <p:nvPr/>
        </p:nvCxnSpPr>
        <p:spPr>
          <a:xfrm flipH="1">
            <a:off x="6385593" y="1376652"/>
            <a:ext cx="1509276" cy="1"/>
          </a:xfrm>
          <a:prstGeom prst="straightConnector1">
            <a:avLst/>
          </a:prstGeom>
          <a:noFill/>
          <a:ln cap="flat" cmpd="sng" w="9525">
            <a:solidFill>
              <a:srgbClr val="FF0000"/>
            </a:solidFill>
            <a:prstDash val="dash"/>
            <a:miter lim="800000"/>
            <a:headEnd len="sm" w="sm" type="none"/>
            <a:tailEnd len="sm" w="sm" type="none"/>
          </a:ln>
        </p:spPr>
      </p:cxnSp>
      <p:cxnSp>
        <p:nvCxnSpPr>
          <p:cNvPr id="211" name="Google Shape;211;p9"/>
          <p:cNvCxnSpPr/>
          <p:nvPr/>
        </p:nvCxnSpPr>
        <p:spPr>
          <a:xfrm flipH="1">
            <a:off x="9356191" y="1376651"/>
            <a:ext cx="1509276" cy="1"/>
          </a:xfrm>
          <a:prstGeom prst="straightConnector1">
            <a:avLst/>
          </a:prstGeom>
          <a:noFill/>
          <a:ln cap="flat" cmpd="sng" w="9525">
            <a:solidFill>
              <a:srgbClr val="FF0000"/>
            </a:solidFill>
            <a:prstDash val="dash"/>
            <a:miter lim="800000"/>
            <a:headEnd len="sm" w="sm" type="none"/>
            <a:tailEnd len="sm" w="sm" type="none"/>
          </a:ln>
        </p:spPr>
      </p:cxnSp>
      <p:sp>
        <p:nvSpPr>
          <p:cNvPr id="212" name="Google Shape;212;p9"/>
          <p:cNvSpPr txBox="1"/>
          <p:nvPr/>
        </p:nvSpPr>
        <p:spPr>
          <a:xfrm>
            <a:off x="5990049" y="1690008"/>
            <a:ext cx="3000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13" name="Google Shape;213;p9"/>
          <p:cNvSpPr txBox="1"/>
          <p:nvPr/>
        </p:nvSpPr>
        <p:spPr>
          <a:xfrm>
            <a:off x="5980584" y="4502504"/>
            <a:ext cx="2551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14" name="Google Shape;214;p9"/>
          <p:cNvSpPr txBox="1"/>
          <p:nvPr/>
        </p:nvSpPr>
        <p:spPr>
          <a:xfrm>
            <a:off x="7137044" y="1874674"/>
            <a:ext cx="6367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peak</a:t>
            </a:r>
            <a:endParaRPr sz="1800">
              <a:solidFill>
                <a:schemeClr val="dk1"/>
              </a:solidFill>
              <a:latin typeface="Calibri"/>
              <a:ea typeface="Calibri"/>
              <a:cs typeface="Calibri"/>
              <a:sym typeface="Calibri"/>
            </a:endParaRPr>
          </a:p>
        </p:txBody>
      </p:sp>
      <p:sp>
        <p:nvSpPr>
          <p:cNvPr id="215" name="Google Shape;215;p9"/>
          <p:cNvSpPr txBox="1"/>
          <p:nvPr/>
        </p:nvSpPr>
        <p:spPr>
          <a:xfrm>
            <a:off x="9373684" y="3799982"/>
            <a:ext cx="8125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trough</a:t>
            </a:r>
            <a:endParaRPr sz="1800">
              <a:solidFill>
                <a:schemeClr val="dk1"/>
              </a:solidFill>
              <a:latin typeface="Calibri"/>
              <a:ea typeface="Calibri"/>
              <a:cs typeface="Calibri"/>
              <a:sym typeface="Calibri"/>
            </a:endParaRPr>
          </a:p>
        </p:txBody>
      </p:sp>
      <p:sp>
        <p:nvSpPr>
          <p:cNvPr id="216" name="Google Shape;216;p9"/>
          <p:cNvSpPr txBox="1"/>
          <p:nvPr/>
        </p:nvSpPr>
        <p:spPr>
          <a:xfrm>
            <a:off x="850326" y="4515893"/>
            <a:ext cx="1695202" cy="8442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17" name="Google Shape;217;p9"/>
          <p:cNvSpPr txBox="1"/>
          <p:nvPr/>
        </p:nvSpPr>
        <p:spPr>
          <a:xfrm>
            <a:off x="6140090" y="4898716"/>
            <a:ext cx="9663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distance</a:t>
            </a:r>
            <a:endParaRPr sz="1800">
              <a:solidFill>
                <a:schemeClr val="dk1"/>
              </a:solidFill>
              <a:latin typeface="Calibri"/>
              <a:ea typeface="Calibri"/>
              <a:cs typeface="Calibri"/>
              <a:sym typeface="Calibri"/>
            </a:endParaRPr>
          </a:p>
        </p:txBody>
      </p:sp>
      <p:sp>
        <p:nvSpPr>
          <p:cNvPr id="218" name="Google Shape;218;p9"/>
          <p:cNvSpPr/>
          <p:nvPr/>
        </p:nvSpPr>
        <p:spPr>
          <a:xfrm>
            <a:off x="7080385" y="4984530"/>
            <a:ext cx="3369901" cy="244817"/>
          </a:xfrm>
          <a:prstGeom prst="rightArrow">
            <a:avLst>
              <a:gd fmla="val 50000"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219" name="Google Shape;219;p9"/>
          <p:cNvSpPr txBox="1"/>
          <p:nvPr/>
        </p:nvSpPr>
        <p:spPr>
          <a:xfrm>
            <a:off x="2566498" y="4501250"/>
            <a:ext cx="20149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meters per second</a:t>
            </a:r>
            <a:endParaRPr sz="1800">
              <a:solidFill>
                <a:schemeClr val="dk1"/>
              </a:solidFill>
              <a:latin typeface="Calibri"/>
              <a:ea typeface="Calibri"/>
              <a:cs typeface="Calibri"/>
              <a:sym typeface="Calibri"/>
            </a:endParaRPr>
          </a:p>
        </p:txBody>
      </p:sp>
      <p:sp>
        <p:nvSpPr>
          <p:cNvPr id="220" name="Google Shape;220;p9"/>
          <p:cNvSpPr txBox="1"/>
          <p:nvPr/>
        </p:nvSpPr>
        <p:spPr>
          <a:xfrm>
            <a:off x="2545528" y="4990766"/>
            <a:ext cx="20149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meters</a:t>
            </a:r>
            <a:endParaRPr sz="1800">
              <a:solidFill>
                <a:schemeClr val="dk1"/>
              </a:solidFill>
              <a:latin typeface="Calibri"/>
              <a:ea typeface="Calibri"/>
              <a:cs typeface="Calibri"/>
              <a:sym typeface="Calibri"/>
            </a:endParaRPr>
          </a:p>
        </p:txBody>
      </p:sp>
      <p:sp>
        <p:nvSpPr>
          <p:cNvPr id="221" name="Google Shape;221;p9"/>
          <p:cNvSpPr txBox="1"/>
          <p:nvPr/>
        </p:nvSpPr>
        <p:spPr>
          <a:xfrm>
            <a:off x="4714949" y="6308618"/>
            <a:ext cx="21548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i="1" lang="en-US" sz="1800">
                <a:solidFill>
                  <a:schemeClr val="dk1"/>
                </a:solidFill>
                <a:latin typeface="Calibri"/>
                <a:ea typeface="Calibri"/>
                <a:cs typeface="Calibri"/>
                <a:sym typeface="Calibri"/>
              </a:rPr>
              <a:t>See Unit 1, Exercise 1</a:t>
            </a:r>
            <a:endParaRPr sz="1800">
              <a:solidFill>
                <a:schemeClr val="dk1"/>
              </a:solidFill>
              <a:latin typeface="Calibri"/>
              <a:ea typeface="Calibri"/>
              <a:cs typeface="Calibri"/>
              <a:sym typeface="Calibri"/>
            </a:endParaRPr>
          </a:p>
        </p:txBody>
      </p:sp>
      <p:sp>
        <p:nvSpPr>
          <p:cNvPr id="222" name="Google Shape;222;p9"/>
          <p:cNvSpPr/>
          <p:nvPr/>
        </p:nvSpPr>
        <p:spPr>
          <a:xfrm>
            <a:off x="0" y="9362"/>
            <a:ext cx="69403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2000"/>
              <a:buFont typeface="Avenir"/>
              <a:buNone/>
            </a:pPr>
            <a:r>
              <a:rPr b="1" lang="en-US" sz="2000">
                <a:solidFill>
                  <a:srgbClr val="7F7F7F"/>
                </a:solidFill>
                <a:latin typeface="Avenir"/>
                <a:ea typeface="Avenir"/>
                <a:cs typeface="Avenir"/>
                <a:sym typeface="Avenir"/>
              </a:rPr>
              <a:t>Part 1: Seismic Refraction Introduction</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GAGE-SAGE">
  <a:themeElements>
    <a:clrScheme name="EarthScope_for_print">
      <a:dk1>
        <a:srgbClr val="000000"/>
      </a:dk1>
      <a:lt1>
        <a:srgbClr val="FFFFFF"/>
      </a:lt1>
      <a:dk2>
        <a:srgbClr val="979699"/>
      </a:dk2>
      <a:lt2>
        <a:srgbClr val="F6F3F3"/>
      </a:lt2>
      <a:accent1>
        <a:srgbClr val="CC2929"/>
      </a:accent1>
      <a:accent2>
        <a:srgbClr val="37358C"/>
      </a:accent2>
      <a:accent3>
        <a:srgbClr val="979698"/>
      </a:accent3>
      <a:accent4>
        <a:srgbClr val="F6F3F3"/>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2020-01-19T20:26:21Z</dcterms:created>
  <dc:creator>reviewer</dc:creator>
</cp:coreProperties>
</file>