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61" r:id="rId2"/>
    <p:sldId id="324" r:id="rId3"/>
    <p:sldId id="399" r:id="rId4"/>
    <p:sldId id="401" r:id="rId5"/>
    <p:sldId id="305" r:id="rId6"/>
    <p:sldId id="267" r:id="rId7"/>
    <p:sldId id="306" r:id="rId8"/>
    <p:sldId id="307" r:id="rId9"/>
    <p:sldId id="403" r:id="rId10"/>
    <p:sldId id="265" r:id="rId11"/>
    <p:sldId id="271" r:id="rId12"/>
    <p:sldId id="322" r:id="rId13"/>
    <p:sldId id="352" r:id="rId14"/>
    <p:sldId id="323" r:id="rId15"/>
    <p:sldId id="383" r:id="rId16"/>
    <p:sldId id="384" r:id="rId17"/>
    <p:sldId id="273" r:id="rId18"/>
    <p:sldId id="386" r:id="rId19"/>
    <p:sldId id="397" r:id="rId20"/>
    <p:sldId id="340" r:id="rId21"/>
    <p:sldId id="358" r:id="rId22"/>
    <p:sldId id="339" r:id="rId23"/>
    <p:sldId id="357" r:id="rId24"/>
    <p:sldId id="402" r:id="rId25"/>
    <p:sldId id="341" r:id="rId26"/>
    <p:sldId id="361" r:id="rId27"/>
    <p:sldId id="406" r:id="rId28"/>
    <p:sldId id="338" r:id="rId29"/>
    <p:sldId id="342" r:id="rId30"/>
    <p:sldId id="359" r:id="rId31"/>
    <p:sldId id="356" r:id="rId32"/>
    <p:sldId id="364"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E8EFFC"/>
    <a:srgbClr val="6B6B6B"/>
    <a:srgbClr val="C2D8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2"/>
    <p:restoredTop sz="90011" autoAdjust="0"/>
  </p:normalViewPr>
  <p:slideViewPr>
    <p:cSldViewPr snapToGrid="0" snapToObjects="1">
      <p:cViewPr varScale="1">
        <p:scale>
          <a:sx n="133" d="100"/>
          <a:sy n="133" d="100"/>
        </p:scale>
        <p:origin x="784" y="19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A7697-537A-1241-A984-A39520910382}" type="datetimeFigureOut">
              <a:rPr lang="en-US" smtClean="0"/>
              <a:t>7/28/25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3B411-E165-BF48-ABA2-70D378AC59C2}" type="slidenum">
              <a:rPr lang="en-US" smtClean="0"/>
              <a:t>‹#›</a:t>
            </a:fld>
            <a:endParaRPr lang="en-US"/>
          </a:p>
        </p:txBody>
      </p:sp>
    </p:spTree>
    <p:extLst>
      <p:ext uri="{BB962C8B-B14F-4D97-AF65-F5344CB8AC3E}">
        <p14:creationId xmlns:p14="http://schemas.microsoft.com/office/powerpoint/2010/main" val="2341714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File:US_Navy_070801-F-8678B-039_Engineering_Aide_2nd_Class_Randy_Felipe_attached_to_Naval_Mobile_Construction_Battalion_(NMCB)_4,_trains_on_the_new_Trimble_5600DX_Total_Station_series,_survey_equipmen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REMEMBER to include attribution</a:t>
            </a:r>
            <a:r>
              <a:rPr lang="en-US" baseline="0" dirty="0"/>
              <a:t> information for all the figures you include. Even if you took the picture or made the diagram, it will make it easier later if we just have that recorded.</a:t>
            </a:r>
          </a:p>
          <a:p>
            <a:endParaRPr lang="en-US" baseline="0" dirty="0"/>
          </a:p>
          <a:p>
            <a:r>
              <a:rPr lang="en-US" baseline="0" dirty="0"/>
              <a:t>ALSO </a:t>
            </a:r>
            <a:r>
              <a:rPr lang="mr-IN" baseline="0" dirty="0"/>
              <a:t>–</a:t>
            </a:r>
            <a:r>
              <a:rPr lang="en-US" baseline="0" dirty="0"/>
              <a:t> it is much easier to make notes (at least preliminary ones) for each slide NOW compared to several months later. Think about the information that future instructors using this materials will need to know in order to understand what the point of the different slides are. If all the relevant text is on the slide, notes may not be necessary, BUT if there are images, most likely some notes will be needed for future users.</a:t>
            </a:r>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1</a:t>
            </a:fld>
            <a:endParaRPr lang="en-US"/>
          </a:p>
        </p:txBody>
      </p:sp>
    </p:spTree>
    <p:extLst>
      <p:ext uri="{BB962C8B-B14F-4D97-AF65-F5344CB8AC3E}">
        <p14:creationId xmlns:p14="http://schemas.microsoft.com/office/powerpoint/2010/main" val="270668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Marianne Okal (EarthScope)</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11</a:t>
            </a:fld>
            <a:endParaRPr lang="en-US"/>
          </a:p>
        </p:txBody>
      </p:sp>
    </p:spTree>
    <p:extLst>
      <p:ext uri="{BB962C8B-B14F-4D97-AF65-F5344CB8AC3E}">
        <p14:creationId xmlns:p14="http://schemas.microsoft.com/office/powerpoint/2010/main" val="2293413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0194B-947B-2B44-1941-2B82ED166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C2A55-5F8C-B3CA-F788-040FB671B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8F38EA-FE97-9562-33EC-56CBA1A2697D}"/>
              </a:ext>
            </a:extLst>
          </p:cNvPr>
          <p:cNvSpPr>
            <a:spLocks noGrp="1"/>
          </p:cNvSpPr>
          <p:nvPr>
            <p:ph type="body" idx="1"/>
          </p:nvPr>
        </p:nvSpPr>
        <p:spPr/>
        <p:txBody>
          <a:bodyPr/>
          <a:lstStyle/>
          <a:p>
            <a:pPr eaLnBrk="1" hangingPunct="1"/>
            <a:r>
              <a:rPr lang="en-US" dirty="0">
                <a:latin typeface="Arial" pitchFamily="34" charset="0"/>
              </a:rPr>
              <a:t>There is a complex field of</a:t>
            </a:r>
            <a:r>
              <a:rPr lang="en-US" baseline="0" dirty="0">
                <a:latin typeface="Arial" pitchFamily="34" charset="0"/>
              </a:rPr>
              <a:t> engineering and </a:t>
            </a:r>
            <a:r>
              <a:rPr lang="en-US" dirty="0">
                <a:latin typeface="Arial" pitchFamily="34" charset="0"/>
              </a:rPr>
              <a:t>science behind post-processing GPS data to reduce</a:t>
            </a:r>
            <a:r>
              <a:rPr lang="en-US" baseline="0" dirty="0">
                <a:latin typeface="Arial" pitchFamily="34" charset="0"/>
              </a:rPr>
              <a:t> error sources.</a:t>
            </a:r>
          </a:p>
          <a:p>
            <a:pPr eaLnBrk="1" hangingPunct="1"/>
            <a:endParaRPr lang="en-US" baseline="0" dirty="0">
              <a:latin typeface="Arial" pitchFamily="34" charset="0"/>
            </a:endParaRPr>
          </a:p>
          <a:p>
            <a:pPr eaLnBrk="1" hangingPunct="1"/>
            <a:r>
              <a:rPr lang="en-US" baseline="0" dirty="0">
                <a:latin typeface="Arial" pitchFamily="34" charset="0"/>
              </a:rPr>
              <a:t>In addition to those mentioned above, specific sites may measure movements not associated with the parameter the researcher wants to measure. For instance:</a:t>
            </a:r>
          </a:p>
          <a:p>
            <a:pPr marL="171450" indent="-171450" eaLnBrk="1" hangingPunct="1">
              <a:buFont typeface="Arial"/>
              <a:buChar char="•"/>
            </a:pPr>
            <a:r>
              <a:rPr lang="en-US" baseline="0" dirty="0">
                <a:latin typeface="Arial" pitchFamily="34" charset="0"/>
              </a:rPr>
              <a:t>Seasonal groundwater fluctuations may cause the ground to rise and fall annually, in a way that is not related to plate motion at all.</a:t>
            </a:r>
          </a:p>
          <a:p>
            <a:pPr marL="171450" indent="-171450" eaLnBrk="1" hangingPunct="1">
              <a:buFont typeface="Arial"/>
              <a:buChar char="•"/>
            </a:pPr>
            <a:r>
              <a:rPr lang="en-US" baseline="0" dirty="0">
                <a:latin typeface="Arial" pitchFamily="34" charset="0"/>
              </a:rPr>
              <a:t>A site could be sliding downhill because of a creeping landslide.</a:t>
            </a:r>
          </a:p>
          <a:p>
            <a:pPr marL="171450" indent="-171450" eaLnBrk="1" hangingPunct="1">
              <a:buFont typeface="Arial"/>
              <a:buChar char="•"/>
            </a:pPr>
            <a:r>
              <a:rPr lang="en-US" baseline="0" dirty="0">
                <a:latin typeface="Arial" pitchFamily="34" charset="0"/>
              </a:rPr>
              <a:t>A melting glacier or a falling lake level will “unweight” an area, leading to rebound and upward movement measured by the GPS.</a:t>
            </a:r>
          </a:p>
          <a:p>
            <a:pPr marL="0" indent="0" eaLnBrk="1" hangingPunct="1">
              <a:buFont typeface="Arial"/>
              <a:buNone/>
            </a:pPr>
            <a:r>
              <a:rPr lang="en-US" baseline="0" dirty="0">
                <a:latin typeface="Arial" pitchFamily="34" charset="0"/>
              </a:rPr>
              <a:t>It is best to collect multiple years of data before trying to draw conclusions.</a:t>
            </a:r>
            <a:endParaRPr lang="en-US" dirty="0">
              <a:latin typeface="Arial" pitchFamily="34" charset="0"/>
            </a:endParaRPr>
          </a:p>
          <a:p>
            <a:endParaRPr lang="en-US" dirty="0"/>
          </a:p>
        </p:txBody>
      </p:sp>
      <p:sp>
        <p:nvSpPr>
          <p:cNvPr id="4" name="Slide Number Placeholder 3">
            <a:extLst>
              <a:ext uri="{FF2B5EF4-FFF2-40B4-BE49-F238E27FC236}">
                <a16:creationId xmlns:a16="http://schemas.microsoft.com/office/drawing/2014/main" id="{A5F8FC21-87B4-3F0D-A114-3A77E715A895}"/>
              </a:ext>
            </a:extLst>
          </p:cNvPr>
          <p:cNvSpPr>
            <a:spLocks noGrp="1"/>
          </p:cNvSpPr>
          <p:nvPr>
            <p:ph type="sldNum" sz="quarter" idx="5"/>
          </p:nvPr>
        </p:nvSpPr>
        <p:spPr/>
        <p:txBody>
          <a:bodyPr/>
          <a:lstStyle/>
          <a:p>
            <a:fld id="{6273B411-E165-BF48-ABA2-70D378AC59C2}" type="slidenum">
              <a:rPr lang="en-US" smtClean="0"/>
              <a:t>12</a:t>
            </a:fld>
            <a:endParaRPr lang="en-US"/>
          </a:p>
        </p:txBody>
      </p:sp>
    </p:spTree>
    <p:extLst>
      <p:ext uri="{BB962C8B-B14F-4D97-AF65-F5344CB8AC3E}">
        <p14:creationId xmlns:p14="http://schemas.microsoft.com/office/powerpoint/2010/main" val="2356651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14</a:t>
            </a:fld>
            <a:endParaRPr lang="en-US"/>
          </a:p>
        </p:txBody>
      </p:sp>
    </p:spTree>
    <p:extLst>
      <p:ext uri="{BB962C8B-B14F-4D97-AF65-F5344CB8AC3E}">
        <p14:creationId xmlns:p14="http://schemas.microsoft.com/office/powerpoint/2010/main" val="3484893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Beth Pratt-Sitaula, EarthScope</a:t>
            </a:r>
          </a:p>
          <a:p>
            <a:r>
              <a:rPr lang="en-US" dirty="0"/>
              <a:t>Map: Ed </a:t>
            </a:r>
            <a:r>
              <a:rPr lang="en-US" dirty="0" err="1"/>
              <a:t>Nisson</a:t>
            </a:r>
            <a:endParaRPr lang="en-US" dirty="0"/>
          </a:p>
        </p:txBody>
      </p:sp>
      <p:sp>
        <p:nvSpPr>
          <p:cNvPr id="4" name="Slide Number Placeholder 3"/>
          <p:cNvSpPr>
            <a:spLocks noGrp="1"/>
          </p:cNvSpPr>
          <p:nvPr>
            <p:ph type="sldNum" sz="quarter" idx="5"/>
          </p:nvPr>
        </p:nvSpPr>
        <p:spPr/>
        <p:txBody>
          <a:bodyPr/>
          <a:lstStyle/>
          <a:p>
            <a:fld id="{352C1AE1-C668-DF44-97E6-922ABD6C8018}" type="slidenum">
              <a:rPr lang="en-US" smtClean="0"/>
              <a:t>18</a:t>
            </a:fld>
            <a:endParaRPr lang="en-US"/>
          </a:p>
        </p:txBody>
      </p:sp>
    </p:spTree>
    <p:extLst>
      <p:ext uri="{BB962C8B-B14F-4D97-AF65-F5344CB8AC3E}">
        <p14:creationId xmlns:p14="http://schemas.microsoft.com/office/powerpoint/2010/main" val="3179301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right: https://</a:t>
            </a:r>
            <a:r>
              <a:rPr lang="en-US" dirty="0" err="1"/>
              <a:t>www.nature.com</a:t>
            </a:r>
            <a:r>
              <a:rPr lang="en-US" dirty="0"/>
              <a:t>/articles/s41598-018-19728-w/figures/1 (do not further disseminate; not CC)</a:t>
            </a:r>
          </a:p>
          <a:p>
            <a:r>
              <a:rPr lang="en-US" dirty="0"/>
              <a:t>Image left: </a:t>
            </a:r>
            <a:r>
              <a:rPr lang="en-US" dirty="0" err="1"/>
              <a:t>Bigman</a:t>
            </a:r>
            <a:r>
              <a:rPr lang="en-US" dirty="0"/>
              <a:t> Geophysical (do not further disseminate; not CC)</a:t>
            </a:r>
          </a:p>
        </p:txBody>
      </p:sp>
      <p:sp>
        <p:nvSpPr>
          <p:cNvPr id="4" name="Slide Number Placeholder 3"/>
          <p:cNvSpPr>
            <a:spLocks noGrp="1"/>
          </p:cNvSpPr>
          <p:nvPr>
            <p:ph type="sldNum" sz="quarter" idx="5"/>
          </p:nvPr>
        </p:nvSpPr>
        <p:spPr/>
        <p:txBody>
          <a:bodyPr/>
          <a:lstStyle/>
          <a:p>
            <a:fld id="{352C1AE1-C668-DF44-97E6-922ABD6C8018}" type="slidenum">
              <a:rPr lang="en-US" smtClean="0"/>
              <a:t>19</a:t>
            </a:fld>
            <a:endParaRPr lang="en-US"/>
          </a:p>
        </p:txBody>
      </p:sp>
    </p:spTree>
    <p:extLst>
      <p:ext uri="{BB962C8B-B14F-4D97-AF65-F5344CB8AC3E}">
        <p14:creationId xmlns:p14="http://schemas.microsoft.com/office/powerpoint/2010/main" val="3656601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22</a:t>
            </a:fld>
            <a:endParaRPr lang="en-US"/>
          </a:p>
        </p:txBody>
      </p:sp>
    </p:spTree>
    <p:extLst>
      <p:ext uri="{BB962C8B-B14F-4D97-AF65-F5344CB8AC3E}">
        <p14:creationId xmlns:p14="http://schemas.microsoft.com/office/powerpoint/2010/main" val="3904872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23</a:t>
            </a:fld>
            <a:endParaRPr lang="en-US"/>
          </a:p>
        </p:txBody>
      </p:sp>
    </p:spTree>
    <p:extLst>
      <p:ext uri="{BB962C8B-B14F-4D97-AF65-F5344CB8AC3E}">
        <p14:creationId xmlns:p14="http://schemas.microsoft.com/office/powerpoint/2010/main" val="1460744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Images: Weston </a:t>
            </a:r>
            <a:r>
              <a:rPr lang="en-US" dirty="0" err="1"/>
              <a:t>Renoud</a:t>
            </a:r>
            <a:r>
              <a:rPr lang="en-US" dirty="0"/>
              <a:t> (https://</a:t>
            </a:r>
            <a:r>
              <a:rPr lang="en-US" dirty="0" err="1"/>
              <a:t>www.flickr.com</a:t>
            </a:r>
            <a:r>
              <a:rPr lang="en-US" dirty="0"/>
              <a:t>/photos/</a:t>
            </a:r>
            <a:r>
              <a:rPr lang="en-US" dirty="0" err="1"/>
              <a:t>weston</a:t>
            </a:r>
            <a:r>
              <a:rPr lang="en-US" dirty="0"/>
              <a:t>/3666328474/), EarthScope (Ian Lauer)</a:t>
            </a:r>
          </a:p>
        </p:txBody>
      </p:sp>
      <p:sp>
        <p:nvSpPr>
          <p:cNvPr id="4" name="Slide Number Placeholder 3"/>
          <p:cNvSpPr>
            <a:spLocks noGrp="1"/>
          </p:cNvSpPr>
          <p:nvPr>
            <p:ph type="sldNum" sz="quarter" idx="10"/>
          </p:nvPr>
        </p:nvSpPr>
        <p:spPr/>
        <p:txBody>
          <a:bodyPr/>
          <a:lstStyle/>
          <a:p>
            <a:fld id="{7E0195DA-2561-4B35-97D8-25BE4EFECEE2}" type="slidenum">
              <a:rPr lang="en-US" smtClean="0"/>
              <a:pPr/>
              <a:t>24</a:t>
            </a:fld>
            <a:endParaRPr lang="en-US"/>
          </a:p>
        </p:txBody>
      </p:sp>
    </p:spTree>
    <p:extLst>
      <p:ext uri="{BB962C8B-B14F-4D97-AF65-F5344CB8AC3E}">
        <p14:creationId xmlns:p14="http://schemas.microsoft.com/office/powerpoint/2010/main" val="3864040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an example from field camp.  The large basin in the center of the image (with the lake) is ringed by the </a:t>
            </a:r>
            <a:r>
              <a:rPr lang="en-US" dirty="0" err="1"/>
              <a:t>headscarp</a:t>
            </a:r>
            <a:r>
              <a:rPr lang="en-US" baseline="0" dirty="0"/>
              <a:t> of an enormous landslide.  If you were to collect GPS data in the image, where would you position a base station?</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26</a:t>
            </a:fld>
            <a:endParaRPr lang="en-US"/>
          </a:p>
        </p:txBody>
      </p:sp>
    </p:spTree>
    <p:extLst>
      <p:ext uri="{BB962C8B-B14F-4D97-AF65-F5344CB8AC3E}">
        <p14:creationId xmlns:p14="http://schemas.microsoft.com/office/powerpoint/2010/main" val="3531009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28</a:t>
            </a:fld>
            <a:endParaRPr lang="en-US"/>
          </a:p>
        </p:txBody>
      </p:sp>
    </p:spTree>
    <p:extLst>
      <p:ext uri="{BB962C8B-B14F-4D97-AF65-F5344CB8AC3E}">
        <p14:creationId xmlns:p14="http://schemas.microsoft.com/office/powerpoint/2010/main" val="1868843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image: Beth Pratt-Sitaula (</a:t>
            </a:r>
            <a:r>
              <a:rPr lang="en-US" dirty="0" err="1"/>
              <a:t>EarthScope</a:t>
            </a:r>
            <a:r>
              <a:rPr lang="en-US" dirty="0"/>
              <a:t>, GETSI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Top right image: https://</a:t>
            </a:r>
            <a:r>
              <a:rPr lang="en-US" dirty="0" err="1"/>
              <a:t>scotthuckphoto.wordpress.com</a:t>
            </a:r>
            <a:r>
              <a:rPr lang="en-US" dirty="0"/>
              <a:t>/2014/03/05/geology-sed-</a:t>
            </a:r>
            <a:r>
              <a:rPr lang="en-US" dirty="0" err="1"/>
              <a:t>strat</a:t>
            </a:r>
            <a:r>
              <a:rPr lang="en-US" dirty="0"/>
              <a:t>-spring-break-day </a:t>
            </a:r>
            <a:r>
              <a:rPr lang="mr-IN" dirty="0"/>
              <a:t>–</a:t>
            </a:r>
            <a:r>
              <a:rPr lang="en-US" dirty="0"/>
              <a:t> used with</a:t>
            </a:r>
            <a:r>
              <a:rPr lang="en-US" baseline="0" dirty="0"/>
              <a:t> permission</a:t>
            </a:r>
          </a:p>
          <a:p>
            <a:r>
              <a:rPr lang="en-US" dirty="0"/>
              <a:t>Bottom right image: </a:t>
            </a:r>
            <a:r>
              <a:rPr lang="en-US" dirty="0">
                <a:hlinkClick r:id="rId3"/>
              </a:rPr>
              <a:t>https://commons.wikimedia.org/wiki/File:US_Navy_070801-F-8678B-039_Engineering_Aide_2nd_Class_Randy_Felipe_attached_to_Naval_Mobile_Construction_Battalion_(NMCB)_4,_trains_on_the_new_Trimble_5600DX_Total_Station_series,_survey_equipment.jpg</a:t>
            </a:r>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3</a:t>
            </a:fld>
            <a:endParaRPr lang="en-US"/>
          </a:p>
        </p:txBody>
      </p:sp>
    </p:spTree>
    <p:extLst>
      <p:ext uri="{BB962C8B-B14F-4D97-AF65-F5344CB8AC3E}">
        <p14:creationId xmlns:p14="http://schemas.microsoft.com/office/powerpoint/2010/main" val="665875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Most modern systems take advantage of the first two systems listed</a:t>
            </a:r>
            <a:r>
              <a:rPr lang="en-US" baseline="0" dirty="0"/>
              <a:t> here…even smartphones. The more satellites, the more likely you will get a position even in areas with limited sky such as in a city with tall buildings.</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4</a:t>
            </a:fld>
            <a:endParaRPr lang="en-US"/>
          </a:p>
        </p:txBody>
      </p:sp>
    </p:spTree>
    <p:extLst>
      <p:ext uri="{BB962C8B-B14F-4D97-AF65-F5344CB8AC3E}">
        <p14:creationId xmlns:p14="http://schemas.microsoft.com/office/powerpoint/2010/main" val="327687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they know it or not,</a:t>
            </a:r>
            <a:r>
              <a:rPr lang="en-US" baseline="0" dirty="0"/>
              <a:t> students use GPS receivers daily in their cars, phones, cameras, and handheld recreational GPS. Most have heard the term “GPS” but few know much about how the system actually works or high-precision GPS for science and industrial use.</a:t>
            </a:r>
          </a:p>
          <a:p>
            <a:endParaRPr lang="en-US" baseline="0" dirty="0"/>
          </a:p>
          <a:p>
            <a:r>
              <a:rPr lang="en-US" baseline="0" dirty="0"/>
              <a:t>Images from EarthScope; student </a:t>
            </a:r>
            <a:r>
              <a:rPr lang="en-US" baseline="0" dirty="0" err="1"/>
              <a:t>surveyers</a:t>
            </a:r>
            <a:r>
              <a:rPr lang="en-US" baseline="0" dirty="0"/>
              <a:t>: John </a:t>
            </a:r>
            <a:r>
              <a:rPr lang="en-US" baseline="0" dirty="0" err="1"/>
              <a:t>Galetzka</a:t>
            </a:r>
            <a:r>
              <a:rPr lang="en-US" baseline="0" dirty="0"/>
              <a:t> (NGS)</a:t>
            </a:r>
            <a:endParaRPr lang="en-US" dirty="0"/>
          </a:p>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5</a:t>
            </a:fld>
            <a:endParaRPr lang="en-US"/>
          </a:p>
        </p:txBody>
      </p:sp>
    </p:spTree>
    <p:extLst>
      <p:ext uri="{BB962C8B-B14F-4D97-AF65-F5344CB8AC3E}">
        <p14:creationId xmlns:p14="http://schemas.microsoft.com/office/powerpoint/2010/main" val="665875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element</a:t>
            </a:r>
            <a:r>
              <a:rPr lang="en-US" baseline="0" dirty="0"/>
              <a:t> is needed because of the difference between the highly accurate atomic clock on the satellites ($100,000 each) and the much cheaper clock in the GPS receivers.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Although</a:t>
            </a:r>
            <a:r>
              <a:rPr lang="en-US" baseline="0" dirty="0"/>
              <a:t> 4 is a technical minimum number of satellites, for geoscience research work it is highly recommended to have at least 6 satellites.  </a:t>
            </a:r>
            <a:endParaRPr lang="en-US" dirty="0"/>
          </a:p>
          <a:p>
            <a:endParaRPr lang="en-US" dirty="0"/>
          </a:p>
          <a:p>
            <a:r>
              <a:rPr lang="en-US" dirty="0"/>
              <a:t>Although people will often refer to this process and “triangulation” in fact it is “trilateration”</a:t>
            </a:r>
            <a:r>
              <a:rPr lang="en-US" baseline="0" dirty="0"/>
              <a:t> because it depends on distances rather than angles.</a:t>
            </a:r>
            <a:endParaRPr lang="en-US" dirty="0"/>
          </a:p>
          <a:p>
            <a:r>
              <a:rPr lang="en-US" dirty="0"/>
              <a:t>For a nice explanation</a:t>
            </a:r>
            <a:r>
              <a:rPr lang="en-US" baseline="0" dirty="0"/>
              <a:t> of trilateration versus triangulation, visit https://gisgeography.com/trilateration-triangulation-gps/.</a:t>
            </a:r>
          </a:p>
          <a:p>
            <a:endParaRPr lang="en-US" dirty="0"/>
          </a:p>
          <a:p>
            <a:r>
              <a:rPr lang="en-US" dirty="0"/>
              <a:t>Images from NASA (public domain) http://spaceplace.nasa.gov/gps-pizza/en/</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6</a:t>
            </a:fld>
            <a:endParaRPr lang="en-US"/>
          </a:p>
        </p:txBody>
      </p:sp>
    </p:spTree>
    <p:extLst>
      <p:ext uri="{BB962C8B-B14F-4D97-AF65-F5344CB8AC3E}">
        <p14:creationId xmlns:p14="http://schemas.microsoft.com/office/powerpoint/2010/main" val="297442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is important for students</a:t>
            </a:r>
            <a:r>
              <a:rPr lang="en-US" baseline="0" dirty="0"/>
              <a:t> to understand that position data can be reported to a user in a number of different formats.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Geocentric (also Earth-Centered Earth-Fixed) Coordinate system (a type of Cartesian coordinate system) will probably be least familiar to students. While it isn’t used much by typical geoscientists, it is often used by people processing GPS data for research or calculating satellite locations.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Geographic is widely used and will be familiar (at least vaguely) for most geoscience students and more generally, people familiar with maps.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Projected coordinate systems are used a fair amount by scientists and surveyors working on a local/regional scale -- for whom distances (meters, feet) will be more useful than </a:t>
            </a:r>
            <a:r>
              <a:rPr lang="en-US" baseline="0" dirty="0" err="1"/>
              <a:t>lat</a:t>
            </a:r>
            <a:r>
              <a:rPr lang="en-US" baseline="0" dirty="0"/>
              <a:t>/long locations.</a:t>
            </a:r>
            <a:endParaRPr lang="en-US" dirty="0"/>
          </a:p>
          <a:p>
            <a:endParaRPr lang="en-US" dirty="0"/>
          </a:p>
          <a:p>
            <a:r>
              <a:rPr lang="en-US" sz="1200" dirty="0"/>
              <a:t>Figures: Ian Lauer, modified from Public Domain</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7</a:t>
            </a:fld>
            <a:endParaRPr lang="en-US"/>
          </a:p>
        </p:txBody>
      </p:sp>
    </p:spTree>
    <p:extLst>
      <p:ext uri="{BB962C8B-B14F-4D97-AF65-F5344CB8AC3E}">
        <p14:creationId xmlns:p14="http://schemas.microsoft.com/office/powerpoint/2010/main" val="548310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Figure: Ian Lauer</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8</a:t>
            </a:fld>
            <a:endParaRPr lang="en-US"/>
          </a:p>
        </p:txBody>
      </p:sp>
    </p:spTree>
    <p:extLst>
      <p:ext uri="{BB962C8B-B14F-4D97-AF65-F5344CB8AC3E}">
        <p14:creationId xmlns:p14="http://schemas.microsoft.com/office/powerpoint/2010/main" val="2255357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B676B-BAFC-4EFE-2C8F-AB354DA01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62D6B-B33A-76CA-0349-5C25139A99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3BA74-B775-39F9-812F-E387B644443D}"/>
              </a:ext>
            </a:extLst>
          </p:cNvPr>
          <p:cNvSpPr>
            <a:spLocks noGrp="1"/>
          </p:cNvSpPr>
          <p:nvPr>
            <p:ph type="body" idx="1"/>
          </p:nvPr>
        </p:nvSpPr>
        <p:spPr/>
        <p:txBody>
          <a:bodyPr/>
          <a:lstStyle/>
          <a:p>
            <a:r>
              <a:rPr lang="en-US" sz="1200" dirty="0"/>
              <a:t>Figure: Ian Lauer</a:t>
            </a:r>
            <a:endParaRPr lang="en-US" dirty="0"/>
          </a:p>
        </p:txBody>
      </p:sp>
      <p:sp>
        <p:nvSpPr>
          <p:cNvPr id="4" name="Slide Number Placeholder 3">
            <a:extLst>
              <a:ext uri="{FF2B5EF4-FFF2-40B4-BE49-F238E27FC236}">
                <a16:creationId xmlns:a16="http://schemas.microsoft.com/office/drawing/2014/main" id="{67C0BADA-1BA4-614D-1FCF-6F4EB0BCF650}"/>
              </a:ext>
            </a:extLst>
          </p:cNvPr>
          <p:cNvSpPr>
            <a:spLocks noGrp="1"/>
          </p:cNvSpPr>
          <p:nvPr>
            <p:ph type="sldNum" sz="quarter" idx="5"/>
          </p:nvPr>
        </p:nvSpPr>
        <p:spPr/>
        <p:txBody>
          <a:bodyPr/>
          <a:lstStyle/>
          <a:p>
            <a:fld id="{6273B411-E165-BF48-ABA2-70D378AC59C2}" type="slidenum">
              <a:rPr lang="en-US" smtClean="0"/>
              <a:t>9</a:t>
            </a:fld>
            <a:endParaRPr lang="en-US"/>
          </a:p>
        </p:txBody>
      </p:sp>
    </p:spTree>
    <p:extLst>
      <p:ext uri="{BB962C8B-B14F-4D97-AF65-F5344CB8AC3E}">
        <p14:creationId xmlns:p14="http://schemas.microsoft.com/office/powerpoint/2010/main" val="3630901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34" charset="0"/>
              </a:rPr>
              <a:t>Since each satellite maintains time very accurately (~1 nanosecond = 30 cm), it can tag its signal with the time of transmission. This information, together with the location of the satellite, also transmitted to the receiver, is sufficient to allow the receiver to calculate the range to each satellite, provided that the receiver also knows the time. Equipping receivers with atomic clocks would be very expensive, so the receiver tags the signal with the time of its internal clock to create a “</a:t>
            </a:r>
            <a:r>
              <a:rPr lang="en-US" dirty="0" err="1">
                <a:latin typeface="Arial" pitchFamily="34" charset="0"/>
              </a:rPr>
              <a:t>pseudorange</a:t>
            </a:r>
            <a:r>
              <a:rPr lang="en-US" dirty="0">
                <a:latin typeface="Arial" pitchFamily="34" charset="0"/>
              </a:rPr>
              <a:t>” (range plus an unknown clock correction). The software in the receiver then uses the </a:t>
            </a:r>
            <a:r>
              <a:rPr lang="en-US" dirty="0" err="1">
                <a:latin typeface="Arial" pitchFamily="34" charset="0"/>
              </a:rPr>
              <a:t>pseudoranges</a:t>
            </a:r>
            <a:r>
              <a:rPr lang="en-US" dirty="0">
                <a:latin typeface="Arial" pitchFamily="34" charset="0"/>
              </a:rPr>
              <a:t> from four satellites to solve for the four unknowns: three coordinates and the receiver clock correction.</a:t>
            </a:r>
          </a:p>
          <a:p>
            <a:pPr eaLnBrk="1" hangingPunct="1"/>
            <a:r>
              <a:rPr lang="en-US" dirty="0">
                <a:latin typeface="Arial" pitchFamily="34" charset="0"/>
              </a:rPr>
              <a:t>Images: Vince Cronin (Baylor</a:t>
            </a:r>
            <a:r>
              <a:rPr lang="en-US" baseline="0" dirty="0">
                <a:latin typeface="Arial" pitchFamily="34" charset="0"/>
              </a:rPr>
              <a:t> University)</a:t>
            </a:r>
          </a:p>
          <a:p>
            <a:pPr eaLnBrk="1" hangingPunct="1"/>
            <a:endParaRPr lang="en-US" baseline="0" dirty="0">
              <a:latin typeface="Arial" pitchFamily="34" charset="0"/>
            </a:endParaRPr>
          </a:p>
          <a:p>
            <a:pPr eaLnBrk="1" hangingPunct="1"/>
            <a:r>
              <a:rPr lang="en-US" baseline="0" dirty="0">
                <a:latin typeface="Arial" pitchFamily="34" charset="0"/>
              </a:rPr>
              <a:t>High precision rates taken from GAMIT/GLOBK 10.6 release notes - http://geoweb.mit.edu/gg/</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10</a:t>
            </a:fld>
            <a:endParaRPr lang="en-US"/>
          </a:p>
        </p:txBody>
      </p:sp>
    </p:spTree>
    <p:extLst>
      <p:ext uri="{BB962C8B-B14F-4D97-AF65-F5344CB8AC3E}">
        <p14:creationId xmlns:p14="http://schemas.microsoft.com/office/powerpoint/2010/main" val="4170879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3832728"/>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TextBox 10"/>
          <p:cNvSpPr txBox="1"/>
          <p:nvPr userDrawn="1"/>
        </p:nvSpPr>
        <p:spPr>
          <a:xfrm>
            <a:off x="820737" y="6202004"/>
            <a:ext cx="4615735" cy="461665"/>
          </a:xfrm>
          <a:prstGeom prst="rect">
            <a:avLst/>
          </a:prstGeom>
          <a:noFill/>
        </p:spPr>
        <p:txBody>
          <a:bodyPr wrap="square" rtlCol="0">
            <a:spAutoFit/>
          </a:bodyPr>
          <a:lstStyle/>
          <a:p>
            <a:pPr defTabSz="457200"/>
            <a:r>
              <a:rPr lang="en-US" sz="1200" dirty="0">
                <a:solidFill>
                  <a:prstClr val="black"/>
                </a:solidFill>
                <a:latin typeface="+mn-lt"/>
              </a:rPr>
              <a:t>This work has been supported by U.S. National Science Foundation awards 1245025, </a:t>
            </a:r>
            <a:r>
              <a:rPr lang="is-IS" sz="1200" dirty="0">
                <a:solidFill>
                  <a:prstClr val="black"/>
                </a:solidFill>
                <a:latin typeface="+mn-lt"/>
              </a:rPr>
              <a:t>1612248</a:t>
            </a:r>
            <a:r>
              <a:rPr lang="en-US" sz="1200" dirty="0">
                <a:solidFill>
                  <a:prstClr val="black"/>
                </a:solidFill>
                <a:latin typeface="+mn-lt"/>
              </a:rPr>
              <a:t>, </a:t>
            </a:r>
            <a:r>
              <a:rPr lang="is-IS" sz="1200" dirty="0"/>
              <a:t>1725347, </a:t>
            </a:r>
            <a:r>
              <a:rPr lang="cs-CZ" sz="1200" dirty="0">
                <a:solidFill>
                  <a:prstClr val="black"/>
                </a:solidFill>
                <a:latin typeface="+mn-lt"/>
              </a:rPr>
              <a:t>1914915, 1724794, </a:t>
            </a:r>
            <a:r>
              <a:rPr lang="en-US" sz="1200" b="0" i="0" dirty="0">
                <a:solidFill>
                  <a:srgbClr val="000000"/>
                </a:solidFill>
                <a:effectLst/>
                <a:latin typeface="new-hero"/>
              </a:rPr>
              <a:t>1724509</a:t>
            </a:r>
            <a:r>
              <a:rPr lang="cs-CZ" sz="1200" dirty="0">
                <a:solidFill>
                  <a:prstClr val="black"/>
                </a:solidFill>
                <a:latin typeface="+mn-lt"/>
              </a:rPr>
              <a:t>.</a:t>
            </a:r>
            <a:endParaRPr lang="en-US" sz="1200" dirty="0">
              <a:solidFill>
                <a:prstClr val="black"/>
              </a:solidFill>
              <a:latin typeface="+mn-lt"/>
            </a:endParaRPr>
          </a:p>
        </p:txBody>
      </p:sp>
      <p:sp>
        <p:nvSpPr>
          <p:cNvPr id="7" name="TextBox 6"/>
          <p:cNvSpPr txBox="1"/>
          <p:nvPr userDrawn="1"/>
        </p:nvSpPr>
        <p:spPr>
          <a:xfrm>
            <a:off x="5944438" y="6386670"/>
            <a:ext cx="3091359" cy="276999"/>
          </a:xfrm>
          <a:prstGeom prst="rect">
            <a:avLst/>
          </a:prstGeom>
          <a:noFill/>
        </p:spPr>
        <p:txBody>
          <a:bodyPr wrap="none" rtlCol="0">
            <a:spAutoFit/>
          </a:bodyPr>
          <a:lstStyle/>
          <a:p>
            <a:r>
              <a:rPr lang="en-US" sz="1200" dirty="0"/>
              <a:t>Questions, contact </a:t>
            </a:r>
            <a:r>
              <a:rPr lang="en-US" sz="1200" u="sng" dirty="0" err="1"/>
              <a:t>education@earthscope.org</a:t>
            </a:r>
            <a:endParaRPr lang="en-US" sz="1200" dirty="0"/>
          </a:p>
        </p:txBody>
      </p:sp>
      <p:pic>
        <p:nvPicPr>
          <p:cNvPr id="12" name="Picture 11" descr="NSF_Logo 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80" y="6072931"/>
            <a:ext cx="727157" cy="731520"/>
          </a:xfrm>
          <a:prstGeom prst="rect">
            <a:avLst/>
          </a:prstGeom>
        </p:spPr>
      </p:pic>
      <p:pic>
        <p:nvPicPr>
          <p:cNvPr id="10" name="Picture 9" descr="A blue and black background&#10;&#10;AI-generated content may be incorrect.">
            <a:extLst>
              <a:ext uri="{FF2B5EF4-FFF2-40B4-BE49-F238E27FC236}">
                <a16:creationId xmlns:a16="http://schemas.microsoft.com/office/drawing/2014/main" id="{B997BA3C-0D77-71F3-B417-D318FFFADD61}"/>
              </a:ext>
            </a:extLst>
          </p:cNvPr>
          <p:cNvPicPr>
            <a:picLocks noChangeAspect="1"/>
          </p:cNvPicPr>
          <p:nvPr userDrawn="1"/>
        </p:nvPicPr>
        <p:blipFill>
          <a:blip r:embed="rId3"/>
          <a:stretch>
            <a:fillRect/>
          </a:stretch>
        </p:blipFill>
        <p:spPr>
          <a:xfrm>
            <a:off x="-1" y="0"/>
            <a:ext cx="9149511" cy="1151164"/>
          </a:xfrm>
          <a:prstGeom prst="rect">
            <a:avLst/>
          </a:prstGeom>
        </p:spPr>
      </p:pic>
    </p:spTree>
    <p:extLst>
      <p:ext uri="{BB962C8B-B14F-4D97-AF65-F5344CB8AC3E}">
        <p14:creationId xmlns:p14="http://schemas.microsoft.com/office/powerpoint/2010/main" val="3925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462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0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blue and black background&#10;&#10;AI-generated content may be incorrect.">
            <a:extLst>
              <a:ext uri="{FF2B5EF4-FFF2-40B4-BE49-F238E27FC236}">
                <a16:creationId xmlns:a16="http://schemas.microsoft.com/office/drawing/2014/main" id="{0BC1BF78-6FD8-A6CF-8AEA-EDB9EBB6F83F}"/>
              </a:ext>
            </a:extLst>
          </p:cNvPr>
          <p:cNvPicPr>
            <a:picLocks noChangeAspect="1"/>
          </p:cNvPicPr>
          <p:nvPr userDrawn="1"/>
        </p:nvPicPr>
        <p:blipFill>
          <a:blip r:embed="rId2"/>
          <a:stretch>
            <a:fillRect/>
          </a:stretch>
        </p:blipFill>
        <p:spPr>
          <a:xfrm>
            <a:off x="-1" y="0"/>
            <a:ext cx="9149511" cy="1151164"/>
          </a:xfrm>
          <a:prstGeom prst="rect">
            <a:avLst/>
          </a:prstGeom>
        </p:spPr>
      </p:pic>
    </p:spTree>
    <p:extLst>
      <p:ext uri="{BB962C8B-B14F-4D97-AF65-F5344CB8AC3E}">
        <p14:creationId xmlns:p14="http://schemas.microsoft.com/office/powerpoint/2010/main" val="353925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4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920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573314"/>
            <a:ext cx="4040188"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20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573314"/>
            <a:ext cx="4041775"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93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639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55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94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85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FFC"/>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D1E674B-F9F5-4129-F5A6-3AD8A0A1F643}"/>
              </a:ext>
            </a:extLst>
          </p:cNvPr>
          <p:cNvPicPr>
            <a:picLocks noChangeAspect="1"/>
          </p:cNvPicPr>
          <p:nvPr userDrawn="1"/>
        </p:nvPicPr>
        <p:blipFill>
          <a:blip r:embed="rId12"/>
          <a:stretch>
            <a:fillRect/>
          </a:stretch>
        </p:blipFill>
        <p:spPr>
          <a:xfrm>
            <a:off x="-4972" y="6374581"/>
            <a:ext cx="9148972" cy="487024"/>
          </a:xfrm>
          <a:prstGeom prst="rect">
            <a:avLst/>
          </a:prstGeom>
        </p:spPr>
      </p:pic>
      <p:sp>
        <p:nvSpPr>
          <p:cNvPr id="2" name="Title Placeholder 1"/>
          <p:cNvSpPr>
            <a:spLocks noGrp="1"/>
          </p:cNvSpPr>
          <p:nvPr>
            <p:ph type="title"/>
          </p:nvPr>
        </p:nvSpPr>
        <p:spPr>
          <a:xfrm>
            <a:off x="457200" y="237652"/>
            <a:ext cx="8229600" cy="502088"/>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949331"/>
            <a:ext cx="8229600" cy="5165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MtSAC_fullcolor_prin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1760" y="6496810"/>
            <a:ext cx="330710" cy="233426"/>
          </a:xfrm>
          <a:prstGeom prst="rect">
            <a:avLst/>
          </a:prstGeom>
        </p:spPr>
      </p:pic>
      <p:pic>
        <p:nvPicPr>
          <p:cNvPr id="13" name="Picture 12"/>
          <p:cNvPicPr>
            <a:picLocks noChangeAspect="1"/>
          </p:cNvPicPr>
          <p:nvPr/>
        </p:nvPicPr>
        <p:blipFill>
          <a:blip r:embed="rId14"/>
          <a:stretch>
            <a:fillRect/>
          </a:stretch>
        </p:blipFill>
        <p:spPr>
          <a:xfrm>
            <a:off x="6932065" y="6481434"/>
            <a:ext cx="206444" cy="260644"/>
          </a:xfrm>
          <a:prstGeom prst="rect">
            <a:avLst/>
          </a:prstGeom>
        </p:spPr>
      </p:pic>
      <p:pic>
        <p:nvPicPr>
          <p:cNvPr id="14" name="Picture 13"/>
          <p:cNvPicPr>
            <a:picLocks noChangeAspect="1"/>
          </p:cNvPicPr>
          <p:nvPr/>
        </p:nvPicPr>
        <p:blipFill>
          <a:blip r:embed="rId15"/>
          <a:stretch>
            <a:fillRect/>
          </a:stretch>
        </p:blipFill>
        <p:spPr>
          <a:xfrm>
            <a:off x="8210298" y="6560197"/>
            <a:ext cx="363666" cy="121222"/>
          </a:xfrm>
          <a:prstGeom prst="rect">
            <a:avLst/>
          </a:prstGeom>
        </p:spPr>
      </p:pic>
      <p:pic>
        <p:nvPicPr>
          <p:cNvPr id="9" name="Picture 8" descr="ISUreverse.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52778" y="6552173"/>
            <a:ext cx="450059" cy="135428"/>
          </a:xfrm>
          <a:prstGeom prst="rect">
            <a:avLst/>
          </a:prstGeom>
        </p:spPr>
      </p:pic>
      <p:pic>
        <p:nvPicPr>
          <p:cNvPr id="15" name="Picture 14" descr="NSF_Logo sm.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677640" y="6400099"/>
            <a:ext cx="418321" cy="420831"/>
          </a:xfrm>
          <a:prstGeom prst="rect">
            <a:avLst/>
          </a:prstGeom>
        </p:spPr>
      </p:pic>
      <p:grpSp>
        <p:nvGrpSpPr>
          <p:cNvPr id="16" name="Google Shape;29;p2">
            <a:extLst>
              <a:ext uri="{FF2B5EF4-FFF2-40B4-BE49-F238E27FC236}">
                <a16:creationId xmlns:a16="http://schemas.microsoft.com/office/drawing/2014/main" id="{552CFD2F-FB20-5D4A-99D6-54A07850158B}"/>
              </a:ext>
            </a:extLst>
          </p:cNvPr>
          <p:cNvGrpSpPr/>
          <p:nvPr userDrawn="1"/>
        </p:nvGrpSpPr>
        <p:grpSpPr>
          <a:xfrm>
            <a:off x="6121333" y="6514164"/>
            <a:ext cx="658102" cy="191947"/>
            <a:chOff x="7130143" y="6256290"/>
            <a:chExt cx="1262536" cy="368240"/>
          </a:xfrm>
        </p:grpSpPr>
        <p:pic>
          <p:nvPicPr>
            <p:cNvPr id="17" name="Google Shape;30;p2">
              <a:extLst>
                <a:ext uri="{FF2B5EF4-FFF2-40B4-BE49-F238E27FC236}">
                  <a16:creationId xmlns:a16="http://schemas.microsoft.com/office/drawing/2014/main" id="{F787E4CC-946A-5445-899D-6FA04C45CE9C}"/>
                </a:ext>
              </a:extLst>
            </p:cNvPr>
            <p:cNvPicPr preferRelativeResize="0"/>
            <p:nvPr/>
          </p:nvPicPr>
          <p:blipFill rotWithShape="1">
            <a:blip r:embed="rId18">
              <a:alphaModFix/>
            </a:blip>
            <a:srcRect r="69823"/>
            <a:stretch/>
          </p:blipFill>
          <p:spPr>
            <a:xfrm>
              <a:off x="7130143" y="6256290"/>
              <a:ext cx="381000" cy="368240"/>
            </a:xfrm>
            <a:prstGeom prst="rect">
              <a:avLst/>
            </a:prstGeom>
            <a:noFill/>
            <a:ln>
              <a:noFill/>
            </a:ln>
          </p:spPr>
        </p:pic>
        <p:pic>
          <p:nvPicPr>
            <p:cNvPr id="18" name="Google Shape;31;p2">
              <a:extLst>
                <a:ext uri="{FF2B5EF4-FFF2-40B4-BE49-F238E27FC236}">
                  <a16:creationId xmlns:a16="http://schemas.microsoft.com/office/drawing/2014/main" id="{7E46B66D-C6A8-6C44-81D7-096C8B4E8B1E}"/>
                </a:ext>
              </a:extLst>
            </p:cNvPr>
            <p:cNvPicPr preferRelativeResize="0"/>
            <p:nvPr/>
          </p:nvPicPr>
          <p:blipFill rotWithShape="1">
            <a:blip r:embed="rId19">
              <a:alphaModFix/>
            </a:blip>
            <a:srcRect l="30176"/>
            <a:stretch/>
          </p:blipFill>
          <p:spPr>
            <a:xfrm>
              <a:off x="7511143" y="6256290"/>
              <a:ext cx="881536" cy="368240"/>
            </a:xfrm>
            <a:prstGeom prst="rect">
              <a:avLst/>
            </a:prstGeom>
            <a:noFill/>
            <a:ln>
              <a:noFill/>
            </a:ln>
          </p:spPr>
        </p:pic>
      </p:grpSp>
    </p:spTree>
    <p:extLst>
      <p:ext uri="{BB962C8B-B14F-4D97-AF65-F5344CB8AC3E}">
        <p14:creationId xmlns:p14="http://schemas.microsoft.com/office/powerpoint/2010/main" val="127977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Lst>
  <p:txStyles>
    <p:title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13.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8.JP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hyperlink" Target="https://webapp.geod.nrcan.gc.ca/geod/tools-outils/ppp.php?locale=en" TargetMode="External"/><Relationship Id="rId2" Type="http://schemas.openxmlformats.org/officeDocument/2006/relationships/hyperlink" Target="https://geodesy.noaa.gov/OPUS/about.jsp" TargetMode="External"/><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Introduction to GPS/GNSS</a:t>
            </a:r>
          </a:p>
        </p:txBody>
      </p:sp>
      <p:sp>
        <p:nvSpPr>
          <p:cNvPr id="5" name="Subtitle 4"/>
          <p:cNvSpPr>
            <a:spLocks noGrp="1"/>
          </p:cNvSpPr>
          <p:nvPr>
            <p:ph type="subTitle" idx="1"/>
          </p:nvPr>
        </p:nvSpPr>
        <p:spPr/>
        <p:txBody>
          <a:bodyPr/>
          <a:lstStyle/>
          <a:p>
            <a:r>
              <a:rPr lang="en-US" dirty="0"/>
              <a:t>Excerpts from GETSI module presentations for the 2025 </a:t>
            </a:r>
            <a:r>
              <a:rPr lang="en-US" i="1" dirty="0"/>
              <a:t>Teaching Near-surface Geophysics</a:t>
            </a:r>
            <a:r>
              <a:rPr lang="en-US" dirty="0"/>
              <a:t> </a:t>
            </a:r>
            <a:r>
              <a:rPr lang="en-US" i="1" dirty="0"/>
              <a:t>Workshop</a:t>
            </a:r>
          </a:p>
        </p:txBody>
      </p:sp>
      <p:sp>
        <p:nvSpPr>
          <p:cNvPr id="2" name="TextBox 1"/>
          <p:cNvSpPr txBox="1"/>
          <p:nvPr/>
        </p:nvSpPr>
        <p:spPr>
          <a:xfrm>
            <a:off x="5133474" y="651042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18909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36AD-A2D2-2798-EF6B-D841C553748F}"/>
              </a:ext>
            </a:extLst>
          </p:cNvPr>
          <p:cNvSpPr>
            <a:spLocks noGrp="1"/>
          </p:cNvSpPr>
          <p:nvPr>
            <p:ph type="title"/>
          </p:nvPr>
        </p:nvSpPr>
        <p:spPr/>
        <p:txBody>
          <a:bodyPr/>
          <a:lstStyle/>
          <a:p>
            <a:r>
              <a:rPr lang="en-US" dirty="0"/>
              <a:t>Antennas Receive Data Streams</a:t>
            </a:r>
          </a:p>
        </p:txBody>
      </p:sp>
      <p:grpSp>
        <p:nvGrpSpPr>
          <p:cNvPr id="4" name="Group 3">
            <a:extLst>
              <a:ext uri="{FF2B5EF4-FFF2-40B4-BE49-F238E27FC236}">
                <a16:creationId xmlns:a16="http://schemas.microsoft.com/office/drawing/2014/main" id="{919DE76F-EE69-C57A-1107-7256CCCF3737}"/>
              </a:ext>
            </a:extLst>
          </p:cNvPr>
          <p:cNvGrpSpPr>
            <a:grpSpLocks/>
          </p:cNvGrpSpPr>
          <p:nvPr/>
        </p:nvGrpSpPr>
        <p:grpSpPr bwMode="auto">
          <a:xfrm>
            <a:off x="139666" y="946973"/>
            <a:ext cx="8334376" cy="5195886"/>
            <a:chOff x="141" y="480"/>
            <a:chExt cx="5250" cy="3273"/>
          </a:xfrm>
        </p:grpSpPr>
        <p:sp>
          <p:nvSpPr>
            <p:cNvPr id="8" name="Oval 7">
              <a:extLst>
                <a:ext uri="{FF2B5EF4-FFF2-40B4-BE49-F238E27FC236}">
                  <a16:creationId xmlns:a16="http://schemas.microsoft.com/office/drawing/2014/main" id="{9C18E0FA-E50A-3808-1B2C-AA197C25E6D7}"/>
                </a:ext>
              </a:extLst>
            </p:cNvPr>
            <p:cNvSpPr>
              <a:spLocks noChangeArrowheads="1"/>
            </p:cNvSpPr>
            <p:nvPr/>
          </p:nvSpPr>
          <p:spPr bwMode="auto">
            <a:xfrm>
              <a:off x="288" y="2112"/>
              <a:ext cx="5103" cy="1641"/>
            </a:xfrm>
            <a:prstGeom prst="ellipse">
              <a:avLst/>
            </a:prstGeom>
            <a:solidFill>
              <a:srgbClr val="05C005"/>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 name="Oval 8">
              <a:extLst>
                <a:ext uri="{FF2B5EF4-FFF2-40B4-BE49-F238E27FC236}">
                  <a16:creationId xmlns:a16="http://schemas.microsoft.com/office/drawing/2014/main" id="{8B0A9B44-E5DC-3B4F-9807-71A456F7CB7A}"/>
                </a:ext>
              </a:extLst>
            </p:cNvPr>
            <p:cNvSpPr>
              <a:spLocks noChangeArrowheads="1"/>
            </p:cNvSpPr>
            <p:nvPr/>
          </p:nvSpPr>
          <p:spPr bwMode="auto">
            <a:xfrm>
              <a:off x="1412" y="2276"/>
              <a:ext cx="3041" cy="1271"/>
            </a:xfrm>
            <a:prstGeom prst="ellipse">
              <a:avLst/>
            </a:prstGeom>
            <a:noFill/>
            <a:ln w="25400">
              <a:solidFill>
                <a:srgbClr val="1C1C1C"/>
              </a:solidFill>
              <a:prstDash val="lgDash"/>
              <a:round/>
              <a:headEnd/>
              <a:tailEnd/>
            </a:ln>
            <a:extLst>
              <a:ext uri="{909E8E84-426E-40dd-AFC4-6F175D3DCCD1}">
                <a14:hiddenFill xmlns:a14="http://schemas.microsoft.com/office/drawing/2010/main" xmlns="" xmlns:lc="http://schemas.openxmlformats.org/drawingml/2006/lockedCanvas">
                  <a:solidFill>
                    <a:srgbClr val="FFFFFF"/>
                  </a:solid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10" name="Oval 9">
              <a:extLst>
                <a:ext uri="{FF2B5EF4-FFF2-40B4-BE49-F238E27FC236}">
                  <a16:creationId xmlns:a16="http://schemas.microsoft.com/office/drawing/2014/main" id="{3C264999-1730-59C7-BEE2-1D03C09517FC}"/>
                </a:ext>
              </a:extLst>
            </p:cNvPr>
            <p:cNvSpPr>
              <a:spLocks noChangeArrowheads="1"/>
            </p:cNvSpPr>
            <p:nvPr/>
          </p:nvSpPr>
          <p:spPr bwMode="auto">
            <a:xfrm>
              <a:off x="2942" y="2804"/>
              <a:ext cx="38" cy="30"/>
            </a:xfrm>
            <a:prstGeom prst="ellipse">
              <a:avLst/>
            </a:prstGeom>
            <a:solidFill>
              <a:schemeClr val="tx2"/>
            </a:solidFill>
            <a:ln w="25400">
              <a:solidFill>
                <a:schemeClr val="tx2"/>
              </a:solidFill>
              <a:round/>
              <a:headEnd/>
              <a:tailEnd/>
            </a:ln>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11" name="Freeform 8">
              <a:extLst>
                <a:ext uri="{FF2B5EF4-FFF2-40B4-BE49-F238E27FC236}">
                  <a16:creationId xmlns:a16="http://schemas.microsoft.com/office/drawing/2014/main" id="{C86C2F92-997E-9598-987B-51B9FD16A2D3}"/>
                </a:ext>
              </a:extLst>
            </p:cNvPr>
            <p:cNvSpPr>
              <a:spLocks/>
            </p:cNvSpPr>
            <p:nvPr/>
          </p:nvSpPr>
          <p:spPr bwMode="auto">
            <a:xfrm rot="-3294368">
              <a:off x="2480" y="1406"/>
              <a:ext cx="1779" cy="241"/>
            </a:xfrm>
            <a:custGeom>
              <a:avLst/>
              <a:gdLst>
                <a:gd name="T0" fmla="*/ 0 w 3828"/>
                <a:gd name="T1" fmla="*/ 1 h 367"/>
                <a:gd name="T2" fmla="*/ 0 w 3828"/>
                <a:gd name="T3" fmla="*/ 1 h 367"/>
                <a:gd name="T4" fmla="*/ 0 w 3828"/>
                <a:gd name="T5" fmla="*/ 0 h 367"/>
                <a:gd name="T6" fmla="*/ 0 w 3828"/>
                <a:gd name="T7" fmla="*/ 0 h 367"/>
                <a:gd name="T8" fmla="*/ 0 w 3828"/>
                <a:gd name="T9" fmla="*/ 1 h 367"/>
                <a:gd name="T10" fmla="*/ 0 w 3828"/>
                <a:gd name="T11" fmla="*/ 1 h 367"/>
                <a:gd name="T12" fmla="*/ 0 w 3828"/>
                <a:gd name="T13" fmla="*/ 1 h 367"/>
                <a:gd name="T14" fmla="*/ 0 w 3828"/>
                <a:gd name="T15" fmla="*/ 0 h 367"/>
                <a:gd name="T16" fmla="*/ 0 w 3828"/>
                <a:gd name="T17" fmla="*/ 0 h 367"/>
                <a:gd name="T18" fmla="*/ 0 w 3828"/>
                <a:gd name="T19" fmla="*/ 1 h 367"/>
                <a:gd name="T20" fmla="*/ 0 w 3828"/>
                <a:gd name="T21" fmla="*/ 1 h 367"/>
                <a:gd name="T22" fmla="*/ 0 w 3828"/>
                <a:gd name="T23" fmla="*/ 0 h 367"/>
                <a:gd name="T24" fmla="*/ 0 w 3828"/>
                <a:gd name="T25" fmla="*/ 0 h 367"/>
                <a:gd name="T26" fmla="*/ 0 w 3828"/>
                <a:gd name="T27" fmla="*/ 1 h 367"/>
                <a:gd name="T28" fmla="*/ 0 w 3828"/>
                <a:gd name="T29" fmla="*/ 1 h 367"/>
                <a:gd name="T30" fmla="*/ 0 w 3828"/>
                <a:gd name="T31" fmla="*/ 0 h 367"/>
                <a:gd name="T32" fmla="*/ 0 w 3828"/>
                <a:gd name="T33" fmla="*/ 0 h 367"/>
                <a:gd name="T34" fmla="*/ 0 w 3828"/>
                <a:gd name="T35" fmla="*/ 1 h 367"/>
                <a:gd name="T36" fmla="*/ 0 w 3828"/>
                <a:gd name="T37" fmla="*/ 1 h 367"/>
                <a:gd name="T38" fmla="*/ 0 w 3828"/>
                <a:gd name="T39" fmla="*/ 0 h 367"/>
                <a:gd name="T40" fmla="*/ 0 w 3828"/>
                <a:gd name="T41" fmla="*/ 0 h 367"/>
                <a:gd name="T42" fmla="*/ 0 w 3828"/>
                <a:gd name="T43" fmla="*/ 1 h 367"/>
                <a:gd name="T44" fmla="*/ 0 w 3828"/>
                <a:gd name="T45" fmla="*/ 1 h 367"/>
                <a:gd name="T46" fmla="*/ 0 w 3828"/>
                <a:gd name="T47" fmla="*/ 0 h 367"/>
                <a:gd name="T48" fmla="*/ 0 w 3828"/>
                <a:gd name="T49" fmla="*/ 0 h 367"/>
                <a:gd name="T50" fmla="*/ 0 w 3828"/>
                <a:gd name="T51" fmla="*/ 1 h 367"/>
                <a:gd name="T52" fmla="*/ 0 w 3828"/>
                <a:gd name="T53" fmla="*/ 1 h 367"/>
                <a:gd name="T54" fmla="*/ 0 w 3828"/>
                <a:gd name="T55" fmla="*/ 0 h 367"/>
                <a:gd name="T56" fmla="*/ 0 w 3828"/>
                <a:gd name="T57" fmla="*/ 0 h 367"/>
                <a:gd name="T58" fmla="*/ 0 w 3828"/>
                <a:gd name="T59" fmla="*/ 1 h 367"/>
                <a:gd name="T60" fmla="*/ 0 w 3828"/>
                <a:gd name="T61" fmla="*/ 1 h 367"/>
                <a:gd name="T62" fmla="*/ 0 w 3828"/>
                <a:gd name="T63" fmla="*/ 1 h 367"/>
                <a:gd name="T64" fmla="*/ 0 w 3828"/>
                <a:gd name="T65" fmla="*/ 0 h 367"/>
                <a:gd name="T66" fmla="*/ 0 w 3828"/>
                <a:gd name="T67" fmla="*/ 0 h 367"/>
                <a:gd name="T68" fmla="*/ 0 w 3828"/>
                <a:gd name="T69" fmla="*/ 1 h 367"/>
                <a:gd name="T70" fmla="*/ 0 w 3828"/>
                <a:gd name="T71" fmla="*/ 1 h 367"/>
                <a:gd name="T72" fmla="*/ 0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nvGrpSpPr>
            <p:cNvPr id="12" name="Group 11">
              <a:extLst>
                <a:ext uri="{FF2B5EF4-FFF2-40B4-BE49-F238E27FC236}">
                  <a16:creationId xmlns:a16="http://schemas.microsoft.com/office/drawing/2014/main" id="{C5BADAF1-53D9-F55F-9112-E56CEB0AAFF7}"/>
                </a:ext>
              </a:extLst>
            </p:cNvPr>
            <p:cNvGrpSpPr>
              <a:grpSpLocks/>
            </p:cNvGrpSpPr>
            <p:nvPr/>
          </p:nvGrpSpPr>
          <p:grpSpPr bwMode="auto">
            <a:xfrm>
              <a:off x="3888" y="480"/>
              <a:ext cx="430" cy="435"/>
              <a:chOff x="5138" y="768"/>
              <a:chExt cx="430" cy="435"/>
            </a:xfrm>
          </p:grpSpPr>
          <p:sp>
            <p:nvSpPr>
              <p:cNvPr id="91" name="Freeform 10">
                <a:extLst>
                  <a:ext uri="{FF2B5EF4-FFF2-40B4-BE49-F238E27FC236}">
                    <a16:creationId xmlns:a16="http://schemas.microsoft.com/office/drawing/2014/main" id="{16A079E7-99D6-10D1-B129-B7D32F9DC8F3}"/>
                  </a:ext>
                </a:extLst>
              </p:cNvPr>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2" name="Freeform 11">
                <a:extLst>
                  <a:ext uri="{FF2B5EF4-FFF2-40B4-BE49-F238E27FC236}">
                    <a16:creationId xmlns:a16="http://schemas.microsoft.com/office/drawing/2014/main" id="{2E0C6E8D-2DAD-CFC1-9D47-87B16A145ABC}"/>
                  </a:ext>
                </a:extLst>
              </p:cNvPr>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3" name="Freeform 12">
                <a:extLst>
                  <a:ext uri="{FF2B5EF4-FFF2-40B4-BE49-F238E27FC236}">
                    <a16:creationId xmlns:a16="http://schemas.microsoft.com/office/drawing/2014/main" id="{033DFB89-3462-BB72-BA03-E8B15FA403E4}"/>
                  </a:ext>
                </a:extLst>
              </p:cNvPr>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4" name="Freeform 13">
                <a:extLst>
                  <a:ext uri="{FF2B5EF4-FFF2-40B4-BE49-F238E27FC236}">
                    <a16:creationId xmlns:a16="http://schemas.microsoft.com/office/drawing/2014/main" id="{DA885673-AAA0-9FF1-326F-C643008C1487}"/>
                  </a:ext>
                </a:extLst>
              </p:cNvPr>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5" name="Freeform 14">
                <a:extLst>
                  <a:ext uri="{FF2B5EF4-FFF2-40B4-BE49-F238E27FC236}">
                    <a16:creationId xmlns:a16="http://schemas.microsoft.com/office/drawing/2014/main" id="{4B1F60FB-05E4-5716-6ED9-07DD247C3DC9}"/>
                  </a:ext>
                </a:extLst>
              </p:cNvPr>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6" name="Line 15">
                <a:extLst>
                  <a:ext uri="{FF2B5EF4-FFF2-40B4-BE49-F238E27FC236}">
                    <a16:creationId xmlns:a16="http://schemas.microsoft.com/office/drawing/2014/main" id="{DE555A46-1E54-2F60-CD67-B38A0C4C07D1}"/>
                  </a:ext>
                </a:extLst>
              </p:cNvPr>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7" name="Line 16">
                <a:extLst>
                  <a:ext uri="{FF2B5EF4-FFF2-40B4-BE49-F238E27FC236}">
                    <a16:creationId xmlns:a16="http://schemas.microsoft.com/office/drawing/2014/main" id="{D526A2FF-7932-619B-5535-AE202042BEE7}"/>
                  </a:ext>
                </a:extLst>
              </p:cNvPr>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sp>
          <p:nvSpPr>
            <p:cNvPr id="13" name="Freeform 17">
              <a:extLst>
                <a:ext uri="{FF2B5EF4-FFF2-40B4-BE49-F238E27FC236}">
                  <a16:creationId xmlns:a16="http://schemas.microsoft.com/office/drawing/2014/main" id="{22C92D86-36C9-D504-D411-3AD433ED504D}"/>
                </a:ext>
              </a:extLst>
            </p:cNvPr>
            <p:cNvSpPr>
              <a:spLocks/>
            </p:cNvSpPr>
            <p:nvPr/>
          </p:nvSpPr>
          <p:spPr bwMode="auto">
            <a:xfrm rot="-2328402">
              <a:off x="2832" y="1584"/>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nvGrpSpPr>
            <p:cNvPr id="14" name="Group 13">
              <a:extLst>
                <a:ext uri="{FF2B5EF4-FFF2-40B4-BE49-F238E27FC236}">
                  <a16:creationId xmlns:a16="http://schemas.microsoft.com/office/drawing/2014/main" id="{BD6E06A7-51F1-7DC6-5535-FCBE83272F23}"/>
                </a:ext>
              </a:extLst>
            </p:cNvPr>
            <p:cNvGrpSpPr>
              <a:grpSpLocks/>
            </p:cNvGrpSpPr>
            <p:nvPr/>
          </p:nvGrpSpPr>
          <p:grpSpPr bwMode="auto">
            <a:xfrm>
              <a:off x="4800" y="720"/>
              <a:ext cx="430" cy="435"/>
              <a:chOff x="5138" y="768"/>
              <a:chExt cx="430" cy="435"/>
            </a:xfrm>
          </p:grpSpPr>
          <p:sp>
            <p:nvSpPr>
              <p:cNvPr id="84" name="Freeform 19">
                <a:extLst>
                  <a:ext uri="{FF2B5EF4-FFF2-40B4-BE49-F238E27FC236}">
                    <a16:creationId xmlns:a16="http://schemas.microsoft.com/office/drawing/2014/main" id="{D74053E6-1CA7-E558-F3F5-9A89BFC6A869}"/>
                  </a:ext>
                </a:extLst>
              </p:cNvPr>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5" name="Freeform 20">
                <a:extLst>
                  <a:ext uri="{FF2B5EF4-FFF2-40B4-BE49-F238E27FC236}">
                    <a16:creationId xmlns:a16="http://schemas.microsoft.com/office/drawing/2014/main" id="{267E47E8-F415-4E4E-6256-7DDD9357ABB3}"/>
                  </a:ext>
                </a:extLst>
              </p:cNvPr>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6" name="Freeform 21">
                <a:extLst>
                  <a:ext uri="{FF2B5EF4-FFF2-40B4-BE49-F238E27FC236}">
                    <a16:creationId xmlns:a16="http://schemas.microsoft.com/office/drawing/2014/main" id="{5C4AEB17-F5DE-4C69-32BC-7BD662594DD2}"/>
                  </a:ext>
                </a:extLst>
              </p:cNvPr>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7" name="Freeform 22">
                <a:extLst>
                  <a:ext uri="{FF2B5EF4-FFF2-40B4-BE49-F238E27FC236}">
                    <a16:creationId xmlns:a16="http://schemas.microsoft.com/office/drawing/2014/main" id="{210EEDE2-EA4A-8F5F-8133-6D64E852B925}"/>
                  </a:ext>
                </a:extLst>
              </p:cNvPr>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8" name="Freeform 23">
                <a:extLst>
                  <a:ext uri="{FF2B5EF4-FFF2-40B4-BE49-F238E27FC236}">
                    <a16:creationId xmlns:a16="http://schemas.microsoft.com/office/drawing/2014/main" id="{711F0DB6-6734-3FF8-FB74-B2DD4C97E652}"/>
                  </a:ext>
                </a:extLst>
              </p:cNvPr>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9" name="Line 24">
                <a:extLst>
                  <a:ext uri="{FF2B5EF4-FFF2-40B4-BE49-F238E27FC236}">
                    <a16:creationId xmlns:a16="http://schemas.microsoft.com/office/drawing/2014/main" id="{598B7B37-B666-276E-36C8-A3CC84E84B48}"/>
                  </a:ext>
                </a:extLst>
              </p:cNvPr>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0" name="Line 25">
                <a:extLst>
                  <a:ext uri="{FF2B5EF4-FFF2-40B4-BE49-F238E27FC236}">
                    <a16:creationId xmlns:a16="http://schemas.microsoft.com/office/drawing/2014/main" id="{D20C6E5A-F448-EC66-008C-FBE0F2E99787}"/>
                  </a:ext>
                </a:extLst>
              </p:cNvPr>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sp>
          <p:nvSpPr>
            <p:cNvPr id="15" name="Freeform 26">
              <a:extLst>
                <a:ext uri="{FF2B5EF4-FFF2-40B4-BE49-F238E27FC236}">
                  <a16:creationId xmlns:a16="http://schemas.microsoft.com/office/drawing/2014/main" id="{6FC4B622-6E67-E962-B51E-BB54D0E8C40D}"/>
                </a:ext>
              </a:extLst>
            </p:cNvPr>
            <p:cNvSpPr>
              <a:spLocks/>
            </p:cNvSpPr>
            <p:nvPr/>
          </p:nvSpPr>
          <p:spPr bwMode="auto">
            <a:xfrm rot="-7728402">
              <a:off x="1055" y="1489"/>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nvGrpSpPr>
            <p:cNvPr id="16" name="Group 15">
              <a:extLst>
                <a:ext uri="{FF2B5EF4-FFF2-40B4-BE49-F238E27FC236}">
                  <a16:creationId xmlns:a16="http://schemas.microsoft.com/office/drawing/2014/main" id="{60E6E09E-8A7B-2032-9F9C-47C0753EF8F5}"/>
                </a:ext>
              </a:extLst>
            </p:cNvPr>
            <p:cNvGrpSpPr>
              <a:grpSpLocks/>
            </p:cNvGrpSpPr>
            <p:nvPr/>
          </p:nvGrpSpPr>
          <p:grpSpPr bwMode="auto">
            <a:xfrm rot="-5400000">
              <a:off x="1108" y="478"/>
              <a:ext cx="430" cy="435"/>
              <a:chOff x="5138" y="768"/>
              <a:chExt cx="430" cy="435"/>
            </a:xfrm>
          </p:grpSpPr>
          <p:sp>
            <p:nvSpPr>
              <p:cNvPr id="77" name="Freeform 28">
                <a:extLst>
                  <a:ext uri="{FF2B5EF4-FFF2-40B4-BE49-F238E27FC236}">
                    <a16:creationId xmlns:a16="http://schemas.microsoft.com/office/drawing/2014/main" id="{502634F7-958E-A087-89D3-37EE2DD1B6A8}"/>
                  </a:ext>
                </a:extLst>
              </p:cNvPr>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8" name="Freeform 29">
                <a:extLst>
                  <a:ext uri="{FF2B5EF4-FFF2-40B4-BE49-F238E27FC236}">
                    <a16:creationId xmlns:a16="http://schemas.microsoft.com/office/drawing/2014/main" id="{17B39BEE-7708-50BF-AE0F-10AC7840C516}"/>
                  </a:ext>
                </a:extLst>
              </p:cNvPr>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9" name="Freeform 30">
                <a:extLst>
                  <a:ext uri="{FF2B5EF4-FFF2-40B4-BE49-F238E27FC236}">
                    <a16:creationId xmlns:a16="http://schemas.microsoft.com/office/drawing/2014/main" id="{48D52943-DD91-7E02-4877-CE4555374D03}"/>
                  </a:ext>
                </a:extLst>
              </p:cNvPr>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0" name="Freeform 31">
                <a:extLst>
                  <a:ext uri="{FF2B5EF4-FFF2-40B4-BE49-F238E27FC236}">
                    <a16:creationId xmlns:a16="http://schemas.microsoft.com/office/drawing/2014/main" id="{26364A25-5315-1404-F8A5-7ED57F28E53B}"/>
                  </a:ext>
                </a:extLst>
              </p:cNvPr>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1" name="Freeform 32">
                <a:extLst>
                  <a:ext uri="{FF2B5EF4-FFF2-40B4-BE49-F238E27FC236}">
                    <a16:creationId xmlns:a16="http://schemas.microsoft.com/office/drawing/2014/main" id="{7CE4AB9C-B1FD-C91C-E758-5EF2246E1436}"/>
                  </a:ext>
                </a:extLst>
              </p:cNvPr>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2" name="Line 33">
                <a:extLst>
                  <a:ext uri="{FF2B5EF4-FFF2-40B4-BE49-F238E27FC236}">
                    <a16:creationId xmlns:a16="http://schemas.microsoft.com/office/drawing/2014/main" id="{41B2C482-BED3-2FFF-B38A-D79055A1937E}"/>
                  </a:ext>
                </a:extLst>
              </p:cNvPr>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3" name="Line 34">
                <a:extLst>
                  <a:ext uri="{FF2B5EF4-FFF2-40B4-BE49-F238E27FC236}">
                    <a16:creationId xmlns:a16="http://schemas.microsoft.com/office/drawing/2014/main" id="{1325FC77-10F6-D9DB-45C6-FA1B56421F50}"/>
                  </a:ext>
                </a:extLst>
              </p:cNvPr>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sp>
          <p:nvSpPr>
            <p:cNvPr id="17" name="Freeform 35">
              <a:extLst>
                <a:ext uri="{FF2B5EF4-FFF2-40B4-BE49-F238E27FC236}">
                  <a16:creationId xmlns:a16="http://schemas.microsoft.com/office/drawing/2014/main" id="{DB8B575F-2F65-3A80-BC2D-05FFB210D91B}"/>
                </a:ext>
              </a:extLst>
            </p:cNvPr>
            <p:cNvSpPr>
              <a:spLocks/>
            </p:cNvSpPr>
            <p:nvPr/>
          </p:nvSpPr>
          <p:spPr bwMode="auto">
            <a:xfrm rot="11940003" flipV="1">
              <a:off x="366" y="1953"/>
              <a:ext cx="2536"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2 w 3828"/>
                <a:gd name="T13" fmla="*/ 1 h 367"/>
                <a:gd name="T14" fmla="*/ 2 w 3828"/>
                <a:gd name="T15" fmla="*/ 0 h 367"/>
                <a:gd name="T16" fmla="*/ 3 w 3828"/>
                <a:gd name="T17" fmla="*/ 0 h 367"/>
                <a:gd name="T18" fmla="*/ 3 w 3828"/>
                <a:gd name="T19" fmla="*/ 1 h 367"/>
                <a:gd name="T20" fmla="*/ 4 w 3828"/>
                <a:gd name="T21" fmla="*/ 1 h 367"/>
                <a:gd name="T22" fmla="*/ 4 w 3828"/>
                <a:gd name="T23" fmla="*/ 0 h 367"/>
                <a:gd name="T24" fmla="*/ 5 w 3828"/>
                <a:gd name="T25" fmla="*/ 0 h 367"/>
                <a:gd name="T26" fmla="*/ 5 w 3828"/>
                <a:gd name="T27" fmla="*/ 1 h 367"/>
                <a:gd name="T28" fmla="*/ 5 w 3828"/>
                <a:gd name="T29" fmla="*/ 1 h 367"/>
                <a:gd name="T30" fmla="*/ 5 w 3828"/>
                <a:gd name="T31" fmla="*/ 0 h 367"/>
                <a:gd name="T32" fmla="*/ 6 w 3828"/>
                <a:gd name="T33" fmla="*/ 0 h 367"/>
                <a:gd name="T34" fmla="*/ 6 w 3828"/>
                <a:gd name="T35" fmla="*/ 1 h 367"/>
                <a:gd name="T36" fmla="*/ 6 w 3828"/>
                <a:gd name="T37" fmla="*/ 1 h 367"/>
                <a:gd name="T38" fmla="*/ 6 w 3828"/>
                <a:gd name="T39" fmla="*/ 0 h 367"/>
                <a:gd name="T40" fmla="*/ 7 w 3828"/>
                <a:gd name="T41" fmla="*/ 0 h 367"/>
                <a:gd name="T42" fmla="*/ 7 w 3828"/>
                <a:gd name="T43" fmla="*/ 1 h 367"/>
                <a:gd name="T44" fmla="*/ 8 w 3828"/>
                <a:gd name="T45" fmla="*/ 1 h 367"/>
                <a:gd name="T46" fmla="*/ 8 w 3828"/>
                <a:gd name="T47" fmla="*/ 0 h 367"/>
                <a:gd name="T48" fmla="*/ 9 w 3828"/>
                <a:gd name="T49" fmla="*/ 0 h 367"/>
                <a:gd name="T50" fmla="*/ 9 w 3828"/>
                <a:gd name="T51" fmla="*/ 1 h 367"/>
                <a:gd name="T52" fmla="*/ 9 w 3828"/>
                <a:gd name="T53" fmla="*/ 1 h 367"/>
                <a:gd name="T54" fmla="*/ 9 w 3828"/>
                <a:gd name="T55" fmla="*/ 0 h 367"/>
                <a:gd name="T56" fmla="*/ 10 w 3828"/>
                <a:gd name="T57" fmla="*/ 0 h 367"/>
                <a:gd name="T58" fmla="*/ 10 w 3828"/>
                <a:gd name="T59" fmla="*/ 1 h 367"/>
                <a:gd name="T60" fmla="*/ 10 w 3828"/>
                <a:gd name="T61" fmla="*/ 1 h 367"/>
                <a:gd name="T62" fmla="*/ 11 w 3828"/>
                <a:gd name="T63" fmla="*/ 1 h 367"/>
                <a:gd name="T64" fmla="*/ 11 w 3828"/>
                <a:gd name="T65" fmla="*/ 0 h 367"/>
                <a:gd name="T66" fmla="*/ 11 w 3828"/>
                <a:gd name="T67" fmla="*/ 0 h 367"/>
                <a:gd name="T68" fmla="*/ 11 w 3828"/>
                <a:gd name="T69" fmla="*/ 1 h 367"/>
                <a:gd name="T70" fmla="*/ 11 w 3828"/>
                <a:gd name="T71" fmla="*/ 1 h 367"/>
                <a:gd name="T72" fmla="*/ 12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nvGrpSpPr>
            <p:cNvPr id="18" name="Group 17">
              <a:extLst>
                <a:ext uri="{FF2B5EF4-FFF2-40B4-BE49-F238E27FC236}">
                  <a16:creationId xmlns:a16="http://schemas.microsoft.com/office/drawing/2014/main" id="{07C47F2E-01A3-4C6A-A74D-1231836E6CCC}"/>
                </a:ext>
              </a:extLst>
            </p:cNvPr>
            <p:cNvGrpSpPr>
              <a:grpSpLocks/>
            </p:cNvGrpSpPr>
            <p:nvPr/>
          </p:nvGrpSpPr>
          <p:grpSpPr bwMode="auto">
            <a:xfrm rot="-6771571">
              <a:off x="163" y="1069"/>
              <a:ext cx="422" cy="466"/>
              <a:chOff x="5138" y="768"/>
              <a:chExt cx="430" cy="435"/>
            </a:xfrm>
          </p:grpSpPr>
          <p:sp>
            <p:nvSpPr>
              <p:cNvPr id="70" name="Freeform 37">
                <a:extLst>
                  <a:ext uri="{FF2B5EF4-FFF2-40B4-BE49-F238E27FC236}">
                    <a16:creationId xmlns:a16="http://schemas.microsoft.com/office/drawing/2014/main" id="{40F18DB8-CEED-E7F7-C44F-657C0EA0F0A6}"/>
                  </a:ext>
                </a:extLst>
              </p:cNvPr>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1" name="Freeform 38">
                <a:extLst>
                  <a:ext uri="{FF2B5EF4-FFF2-40B4-BE49-F238E27FC236}">
                    <a16:creationId xmlns:a16="http://schemas.microsoft.com/office/drawing/2014/main" id="{407E2C5B-E2C7-40A0-09D6-955D6C684527}"/>
                  </a:ext>
                </a:extLst>
              </p:cNvPr>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2" name="Freeform 39">
                <a:extLst>
                  <a:ext uri="{FF2B5EF4-FFF2-40B4-BE49-F238E27FC236}">
                    <a16:creationId xmlns:a16="http://schemas.microsoft.com/office/drawing/2014/main" id="{12A06581-F8AC-ED4D-A8AB-2C6B471C3CEE}"/>
                  </a:ext>
                </a:extLst>
              </p:cNvPr>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3" name="Freeform 40">
                <a:extLst>
                  <a:ext uri="{FF2B5EF4-FFF2-40B4-BE49-F238E27FC236}">
                    <a16:creationId xmlns:a16="http://schemas.microsoft.com/office/drawing/2014/main" id="{7A651FD4-9000-2DBE-C9A9-B2F260EBCD30}"/>
                  </a:ext>
                </a:extLst>
              </p:cNvPr>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4" name="Freeform 41">
                <a:extLst>
                  <a:ext uri="{FF2B5EF4-FFF2-40B4-BE49-F238E27FC236}">
                    <a16:creationId xmlns:a16="http://schemas.microsoft.com/office/drawing/2014/main" id="{B0BBDF0E-DA46-F135-00D9-E2E49A41886C}"/>
                  </a:ext>
                </a:extLst>
              </p:cNvPr>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5" name="Line 42">
                <a:extLst>
                  <a:ext uri="{FF2B5EF4-FFF2-40B4-BE49-F238E27FC236}">
                    <a16:creationId xmlns:a16="http://schemas.microsoft.com/office/drawing/2014/main" id="{FAFC0EEA-FBAA-6611-1EDF-CF283235130E}"/>
                  </a:ext>
                </a:extLst>
              </p:cNvPr>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6" name="Line 43">
                <a:extLst>
                  <a:ext uri="{FF2B5EF4-FFF2-40B4-BE49-F238E27FC236}">
                    <a16:creationId xmlns:a16="http://schemas.microsoft.com/office/drawing/2014/main" id="{6E9E2C8B-E26A-F522-5222-E16E0FC36254}"/>
                  </a:ext>
                </a:extLst>
              </p:cNvPr>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grpSp>
          <p:nvGrpSpPr>
            <p:cNvPr id="19" name="Group 18">
              <a:extLst>
                <a:ext uri="{FF2B5EF4-FFF2-40B4-BE49-F238E27FC236}">
                  <a16:creationId xmlns:a16="http://schemas.microsoft.com/office/drawing/2014/main" id="{FF0B86C0-E5DE-FBAD-07F4-68DD8E6F66EA}"/>
                </a:ext>
              </a:extLst>
            </p:cNvPr>
            <p:cNvGrpSpPr>
              <a:grpSpLocks/>
            </p:cNvGrpSpPr>
            <p:nvPr/>
          </p:nvGrpSpPr>
          <p:grpSpPr bwMode="auto">
            <a:xfrm>
              <a:off x="1824" y="2350"/>
              <a:ext cx="1836" cy="1028"/>
              <a:chOff x="1677" y="2762"/>
              <a:chExt cx="2220" cy="1244"/>
            </a:xfrm>
          </p:grpSpPr>
          <p:sp>
            <p:nvSpPr>
              <p:cNvPr id="21" name="Oval 20">
                <a:extLst>
                  <a:ext uri="{FF2B5EF4-FFF2-40B4-BE49-F238E27FC236}">
                    <a16:creationId xmlns:a16="http://schemas.microsoft.com/office/drawing/2014/main" id="{81A41E96-3198-4B43-15E9-27C0FCE6AA16}"/>
                  </a:ext>
                </a:extLst>
              </p:cNvPr>
              <p:cNvSpPr>
                <a:spLocks noChangeArrowheads="1"/>
              </p:cNvSpPr>
              <p:nvPr/>
            </p:nvSpPr>
            <p:spPr bwMode="auto">
              <a:xfrm>
                <a:off x="1677" y="3250"/>
                <a:ext cx="2220" cy="756"/>
              </a:xfrm>
              <a:prstGeom prst="ellipse">
                <a:avLst/>
              </a:prstGeom>
              <a:solidFill>
                <a:srgbClr val="05C005"/>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nvGrpSpPr>
              <p:cNvPr id="22" name="Group 21">
                <a:extLst>
                  <a:ext uri="{FF2B5EF4-FFF2-40B4-BE49-F238E27FC236}">
                    <a16:creationId xmlns:a16="http://schemas.microsoft.com/office/drawing/2014/main" id="{7B8EDD18-227B-1D4B-843B-0D9EB81F4E88}"/>
                  </a:ext>
                </a:extLst>
              </p:cNvPr>
              <p:cNvGrpSpPr>
                <a:grpSpLocks/>
              </p:cNvGrpSpPr>
              <p:nvPr/>
            </p:nvGrpSpPr>
            <p:grpSpPr bwMode="auto">
              <a:xfrm>
                <a:off x="2877" y="2762"/>
                <a:ext cx="572" cy="910"/>
                <a:chOff x="2877" y="2762"/>
                <a:chExt cx="572" cy="910"/>
              </a:xfrm>
            </p:grpSpPr>
            <p:pic>
              <p:nvPicPr>
                <p:cNvPr id="66" name="Picture 65">
                  <a:extLst>
                    <a:ext uri="{FF2B5EF4-FFF2-40B4-BE49-F238E27FC236}">
                      <a16:creationId xmlns:a16="http://schemas.microsoft.com/office/drawing/2014/main" id="{B3B1DB70-5D98-3020-BA91-543D4968798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 y="2867"/>
                  <a:ext cx="572" cy="805"/>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67" name="Oval 66">
                  <a:extLst>
                    <a:ext uri="{FF2B5EF4-FFF2-40B4-BE49-F238E27FC236}">
                      <a16:creationId xmlns:a16="http://schemas.microsoft.com/office/drawing/2014/main" id="{81ECF84B-BC80-7CA4-F032-87B8050FF0FE}"/>
                    </a:ext>
                  </a:extLst>
                </p:cNvPr>
                <p:cNvSpPr>
                  <a:spLocks noChangeArrowheads="1"/>
                </p:cNvSpPr>
                <p:nvPr/>
              </p:nvSpPr>
              <p:spPr bwMode="auto">
                <a:xfrm>
                  <a:off x="2986" y="2762"/>
                  <a:ext cx="367" cy="82"/>
                </a:xfrm>
                <a:prstGeom prst="ellipse">
                  <a:avLst/>
                </a:prstGeom>
                <a:solidFill>
                  <a:srgbClr val="FFFFFF"/>
                </a:solidFill>
                <a:ln w="12700">
                  <a:solidFill>
                    <a:srgbClr val="1C1C1C"/>
                  </a:solidFill>
                  <a:round/>
                  <a:headEnd/>
                  <a:tailEnd/>
                </a:ln>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8" name="Line 50">
                  <a:extLst>
                    <a:ext uri="{FF2B5EF4-FFF2-40B4-BE49-F238E27FC236}">
                      <a16:creationId xmlns:a16="http://schemas.microsoft.com/office/drawing/2014/main" id="{C694BE1C-2594-CF27-66C4-CA4B60C22877}"/>
                    </a:ext>
                  </a:extLst>
                </p:cNvPr>
                <p:cNvSpPr>
                  <a:spLocks noChangeShapeType="1"/>
                </p:cNvSpPr>
                <p:nvPr/>
              </p:nvSpPr>
              <p:spPr bwMode="auto">
                <a:xfrm flipV="1">
                  <a:off x="3092" y="2780"/>
                  <a:ext cx="69" cy="16"/>
                </a:xfrm>
                <a:prstGeom prst="line">
                  <a:avLst/>
                </a:prstGeom>
                <a:noFill/>
                <a:ln>
                  <a:noFill/>
                </a:ln>
                <a:extLst>
                  <a:ext uri="{909E8E84-426E-40dd-AFC4-6F175D3DCCD1}">
                    <a14:hiddenFill xmlns:a14="http://schemas.microsoft.com/office/drawing/2010/main" xmlns="" xmlns:lc="http://schemas.openxmlformats.org/drawingml/2006/lockedCanvas">
                      <a:noFill/>
                    </a14:hiddenFill>
                  </a:ext>
                  <a:ext uri="{91240B29-F687-4f45-9708-019B960494DF}">
                    <a14:hiddenLine xmlns:a14="http://schemas.microsoft.com/office/drawing/2010/main" xmlns="" xmlns:lc="http://schemas.openxmlformats.org/drawingml/2006/lockedCanvas" w="9525">
                      <a:solidFill>
                        <a:srgbClr val="000000"/>
                      </a:solidFill>
                      <a:round/>
                      <a:headEnd type="none" w="sm" len="sm"/>
                      <a:tailEnd type="none" w="sm" len="sm"/>
                    </a14:hiddenLine>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9" name="Line 51">
                  <a:extLst>
                    <a:ext uri="{FF2B5EF4-FFF2-40B4-BE49-F238E27FC236}">
                      <a16:creationId xmlns:a16="http://schemas.microsoft.com/office/drawing/2014/main" id="{ED9496D5-229E-E49B-4197-E5ADD2E6C7BB}"/>
                    </a:ext>
                  </a:extLst>
                </p:cNvPr>
                <p:cNvSpPr>
                  <a:spLocks noChangeShapeType="1"/>
                </p:cNvSpPr>
                <p:nvPr/>
              </p:nvSpPr>
              <p:spPr bwMode="auto">
                <a:xfrm>
                  <a:off x="3160" y="2780"/>
                  <a:ext cx="58" cy="10"/>
                </a:xfrm>
                <a:prstGeom prst="line">
                  <a:avLst/>
                </a:prstGeom>
                <a:noFill/>
                <a:ln>
                  <a:noFill/>
                </a:ln>
                <a:extLst>
                  <a:ext uri="{909E8E84-426E-40dd-AFC4-6F175D3DCCD1}">
                    <a14:hiddenFill xmlns:a14="http://schemas.microsoft.com/office/drawing/2010/main" xmlns="" xmlns:lc="http://schemas.openxmlformats.org/drawingml/2006/lockedCanvas">
                      <a:noFill/>
                    </a14:hiddenFill>
                  </a:ext>
                  <a:ext uri="{91240B29-F687-4f45-9708-019B960494DF}">
                    <a14:hiddenLine xmlns:a14="http://schemas.microsoft.com/office/drawing/2010/main" xmlns="" xmlns:lc="http://schemas.openxmlformats.org/drawingml/2006/lockedCanvas" w="9525">
                      <a:solidFill>
                        <a:srgbClr val="000000"/>
                      </a:solidFill>
                      <a:round/>
                      <a:headEnd type="none" w="sm" len="sm"/>
                      <a:tailEnd type="none" w="sm" len="sm"/>
                    </a14:hiddenLine>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grpSp>
            <p:nvGrpSpPr>
              <p:cNvPr id="23" name="Group 22">
                <a:extLst>
                  <a:ext uri="{FF2B5EF4-FFF2-40B4-BE49-F238E27FC236}">
                    <a16:creationId xmlns:a16="http://schemas.microsoft.com/office/drawing/2014/main" id="{28D34DE5-00E9-545F-1CED-4FE7A45146BF}"/>
                  </a:ext>
                </a:extLst>
              </p:cNvPr>
              <p:cNvGrpSpPr>
                <a:grpSpLocks/>
              </p:cNvGrpSpPr>
              <p:nvPr/>
            </p:nvGrpSpPr>
            <p:grpSpPr bwMode="auto">
              <a:xfrm>
                <a:off x="2187" y="3433"/>
                <a:ext cx="496" cy="204"/>
                <a:chOff x="2187" y="3433"/>
                <a:chExt cx="496" cy="204"/>
              </a:xfrm>
            </p:grpSpPr>
            <p:sp>
              <p:nvSpPr>
                <p:cNvPr id="25" name="Freeform 53">
                  <a:extLst>
                    <a:ext uri="{FF2B5EF4-FFF2-40B4-BE49-F238E27FC236}">
                      <a16:creationId xmlns:a16="http://schemas.microsoft.com/office/drawing/2014/main" id="{31B38232-D4E1-E8C3-2D39-AFEC010F5552}"/>
                    </a:ext>
                  </a:extLst>
                </p:cNvPr>
                <p:cNvSpPr>
                  <a:spLocks/>
                </p:cNvSpPr>
                <p:nvPr/>
              </p:nvSpPr>
              <p:spPr bwMode="auto">
                <a:xfrm>
                  <a:off x="2188" y="3526"/>
                  <a:ext cx="368" cy="111"/>
                </a:xfrm>
                <a:custGeom>
                  <a:avLst/>
                  <a:gdLst>
                    <a:gd name="T0" fmla="*/ 0 w 368"/>
                    <a:gd name="T1" fmla="*/ 0 h 111"/>
                    <a:gd name="T2" fmla="*/ 367 w 368"/>
                    <a:gd name="T3" fmla="*/ 0 h 111"/>
                    <a:gd name="T4" fmla="*/ 367 w 368"/>
                    <a:gd name="T5" fmla="*/ 110 h 111"/>
                    <a:gd name="T6" fmla="*/ 0 w 368"/>
                    <a:gd name="T7" fmla="*/ 110 h 111"/>
                    <a:gd name="T8" fmla="*/ 0 w 368"/>
                    <a:gd name="T9" fmla="*/ 0 h 111"/>
                    <a:gd name="T10" fmla="*/ 0 60000 65536"/>
                    <a:gd name="T11" fmla="*/ 0 60000 65536"/>
                    <a:gd name="T12" fmla="*/ 0 60000 65536"/>
                    <a:gd name="T13" fmla="*/ 0 60000 65536"/>
                    <a:gd name="T14" fmla="*/ 0 60000 65536"/>
                    <a:gd name="T15" fmla="*/ 0 w 368"/>
                    <a:gd name="T16" fmla="*/ 0 h 111"/>
                    <a:gd name="T17" fmla="*/ 368 w 368"/>
                    <a:gd name="T18" fmla="*/ 111 h 111"/>
                  </a:gdLst>
                  <a:ahLst/>
                  <a:cxnLst>
                    <a:cxn ang="T10">
                      <a:pos x="T0" y="T1"/>
                    </a:cxn>
                    <a:cxn ang="T11">
                      <a:pos x="T2" y="T3"/>
                    </a:cxn>
                    <a:cxn ang="T12">
                      <a:pos x="T4" y="T5"/>
                    </a:cxn>
                    <a:cxn ang="T13">
                      <a:pos x="T6" y="T7"/>
                    </a:cxn>
                    <a:cxn ang="T14">
                      <a:pos x="T8" y="T9"/>
                    </a:cxn>
                  </a:cxnLst>
                  <a:rect l="T15" t="T16" r="T17" b="T18"/>
                  <a:pathLst>
                    <a:path w="368" h="111">
                      <a:moveTo>
                        <a:pt x="0" y="0"/>
                      </a:moveTo>
                      <a:lnTo>
                        <a:pt x="367" y="0"/>
                      </a:lnTo>
                      <a:lnTo>
                        <a:pt x="367" y="110"/>
                      </a:lnTo>
                      <a:lnTo>
                        <a:pt x="0" y="110"/>
                      </a:lnTo>
                      <a:lnTo>
                        <a:pt x="0" y="0"/>
                      </a:lnTo>
                    </a:path>
                  </a:pathLst>
                </a:custGeom>
                <a:solidFill>
                  <a:srgbClr val="FAFD00"/>
                </a:solidFill>
                <a:ln w="12700" cap="rnd">
                  <a:solidFill>
                    <a:srgbClr val="000000"/>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26" name="Freeform 54">
                  <a:extLst>
                    <a:ext uri="{FF2B5EF4-FFF2-40B4-BE49-F238E27FC236}">
                      <a16:creationId xmlns:a16="http://schemas.microsoft.com/office/drawing/2014/main" id="{6D0DFD2F-FC8A-98DD-CFB6-D270117165C7}"/>
                    </a:ext>
                  </a:extLst>
                </p:cNvPr>
                <p:cNvSpPr>
                  <a:spLocks/>
                </p:cNvSpPr>
                <p:nvPr/>
              </p:nvSpPr>
              <p:spPr bwMode="auto">
                <a:xfrm>
                  <a:off x="2202" y="3519"/>
                  <a:ext cx="366" cy="111"/>
                </a:xfrm>
                <a:custGeom>
                  <a:avLst/>
                  <a:gdLst>
                    <a:gd name="T0" fmla="*/ 0 w 366"/>
                    <a:gd name="T1" fmla="*/ 0 h 111"/>
                    <a:gd name="T2" fmla="*/ 365 w 366"/>
                    <a:gd name="T3" fmla="*/ 0 h 111"/>
                    <a:gd name="T4" fmla="*/ 365 w 366"/>
                    <a:gd name="T5" fmla="*/ 110 h 111"/>
                    <a:gd name="T6" fmla="*/ 0 60000 65536"/>
                    <a:gd name="T7" fmla="*/ 0 60000 65536"/>
                    <a:gd name="T8" fmla="*/ 0 60000 65536"/>
                    <a:gd name="T9" fmla="*/ 0 w 366"/>
                    <a:gd name="T10" fmla="*/ 0 h 111"/>
                    <a:gd name="T11" fmla="*/ 366 w 366"/>
                    <a:gd name="T12" fmla="*/ 111 h 111"/>
                  </a:gdLst>
                  <a:ahLst/>
                  <a:cxnLst>
                    <a:cxn ang="T6">
                      <a:pos x="T0" y="T1"/>
                    </a:cxn>
                    <a:cxn ang="T7">
                      <a:pos x="T2" y="T3"/>
                    </a:cxn>
                    <a:cxn ang="T8">
                      <a:pos x="T4" y="T5"/>
                    </a:cxn>
                  </a:cxnLst>
                  <a:rect l="T9" t="T10" r="T11" b="T12"/>
                  <a:pathLst>
                    <a:path w="366" h="111">
                      <a:moveTo>
                        <a:pt x="0" y="0"/>
                      </a:moveTo>
                      <a:lnTo>
                        <a:pt x="365" y="0"/>
                      </a:lnTo>
                      <a:lnTo>
                        <a:pt x="365" y="110"/>
                      </a:lnTo>
                    </a:path>
                  </a:pathLst>
                </a:custGeom>
                <a:solidFill>
                  <a:srgbClr val="FAFD00"/>
                </a:solidFill>
                <a:ln w="12700" cap="rnd">
                  <a:solidFill>
                    <a:srgbClr val="000000"/>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27" name="Freeform 55">
                  <a:extLst>
                    <a:ext uri="{FF2B5EF4-FFF2-40B4-BE49-F238E27FC236}">
                      <a16:creationId xmlns:a16="http://schemas.microsoft.com/office/drawing/2014/main" id="{D1FA6F41-9F17-D5D6-F09C-AA600D7EA5AA}"/>
                    </a:ext>
                  </a:extLst>
                </p:cNvPr>
                <p:cNvSpPr>
                  <a:spLocks/>
                </p:cNvSpPr>
                <p:nvPr/>
              </p:nvSpPr>
              <p:spPr bwMode="auto">
                <a:xfrm>
                  <a:off x="2208" y="3516"/>
                  <a:ext cx="367" cy="112"/>
                </a:xfrm>
                <a:custGeom>
                  <a:avLst/>
                  <a:gdLst>
                    <a:gd name="T0" fmla="*/ 0 w 367"/>
                    <a:gd name="T1" fmla="*/ 0 h 112"/>
                    <a:gd name="T2" fmla="*/ 366 w 367"/>
                    <a:gd name="T3" fmla="*/ 0 h 112"/>
                    <a:gd name="T4" fmla="*/ 366 w 367"/>
                    <a:gd name="T5" fmla="*/ 111 h 112"/>
                    <a:gd name="T6" fmla="*/ 0 60000 65536"/>
                    <a:gd name="T7" fmla="*/ 0 60000 65536"/>
                    <a:gd name="T8" fmla="*/ 0 60000 65536"/>
                    <a:gd name="T9" fmla="*/ 0 w 367"/>
                    <a:gd name="T10" fmla="*/ 0 h 112"/>
                    <a:gd name="T11" fmla="*/ 367 w 367"/>
                    <a:gd name="T12" fmla="*/ 112 h 112"/>
                  </a:gdLst>
                  <a:ahLst/>
                  <a:cxnLst>
                    <a:cxn ang="T6">
                      <a:pos x="T0" y="T1"/>
                    </a:cxn>
                    <a:cxn ang="T7">
                      <a:pos x="T2" y="T3"/>
                    </a:cxn>
                    <a:cxn ang="T8">
                      <a:pos x="T4" y="T5"/>
                    </a:cxn>
                  </a:cxnLst>
                  <a:rect l="T9" t="T10" r="T11" b="T12"/>
                  <a:pathLst>
                    <a:path w="367" h="112">
                      <a:moveTo>
                        <a:pt x="0" y="0"/>
                      </a:moveTo>
                      <a:lnTo>
                        <a:pt x="366" y="0"/>
                      </a:lnTo>
                      <a:lnTo>
                        <a:pt x="366" y="111"/>
                      </a:lnTo>
                    </a:path>
                  </a:pathLst>
                </a:custGeom>
                <a:solidFill>
                  <a:srgbClr val="FAFD00"/>
                </a:solidFill>
                <a:ln w="12700" cap="rnd">
                  <a:solidFill>
                    <a:srgbClr val="000000"/>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28" name="Freeform 56">
                  <a:extLst>
                    <a:ext uri="{FF2B5EF4-FFF2-40B4-BE49-F238E27FC236}">
                      <a16:creationId xmlns:a16="http://schemas.microsoft.com/office/drawing/2014/main" id="{621D9BA6-703D-FC78-38F4-B5F2DDBC7636}"/>
                    </a:ext>
                  </a:extLst>
                </p:cNvPr>
                <p:cNvSpPr>
                  <a:spLocks/>
                </p:cNvSpPr>
                <p:nvPr/>
              </p:nvSpPr>
              <p:spPr bwMode="auto">
                <a:xfrm>
                  <a:off x="2195" y="3532"/>
                  <a:ext cx="354" cy="100"/>
                </a:xfrm>
                <a:custGeom>
                  <a:avLst/>
                  <a:gdLst>
                    <a:gd name="T0" fmla="*/ 0 w 354"/>
                    <a:gd name="T1" fmla="*/ 0 h 100"/>
                    <a:gd name="T2" fmla="*/ 353 w 354"/>
                    <a:gd name="T3" fmla="*/ 0 h 100"/>
                    <a:gd name="T4" fmla="*/ 353 w 354"/>
                    <a:gd name="T5" fmla="*/ 99 h 100"/>
                    <a:gd name="T6" fmla="*/ 0 w 354"/>
                    <a:gd name="T7" fmla="*/ 99 h 100"/>
                    <a:gd name="T8" fmla="*/ 0 w 354"/>
                    <a:gd name="T9" fmla="*/ 0 h 100"/>
                    <a:gd name="T10" fmla="*/ 0 60000 65536"/>
                    <a:gd name="T11" fmla="*/ 0 60000 65536"/>
                    <a:gd name="T12" fmla="*/ 0 60000 65536"/>
                    <a:gd name="T13" fmla="*/ 0 60000 65536"/>
                    <a:gd name="T14" fmla="*/ 0 60000 65536"/>
                    <a:gd name="T15" fmla="*/ 0 w 354"/>
                    <a:gd name="T16" fmla="*/ 0 h 100"/>
                    <a:gd name="T17" fmla="*/ 354 w 354"/>
                    <a:gd name="T18" fmla="*/ 100 h 100"/>
                  </a:gdLst>
                  <a:ahLst/>
                  <a:cxnLst>
                    <a:cxn ang="T10">
                      <a:pos x="T0" y="T1"/>
                    </a:cxn>
                    <a:cxn ang="T11">
                      <a:pos x="T2" y="T3"/>
                    </a:cxn>
                    <a:cxn ang="T12">
                      <a:pos x="T4" y="T5"/>
                    </a:cxn>
                    <a:cxn ang="T13">
                      <a:pos x="T6" y="T7"/>
                    </a:cxn>
                    <a:cxn ang="T14">
                      <a:pos x="T8" y="T9"/>
                    </a:cxn>
                  </a:cxnLst>
                  <a:rect l="T15" t="T16" r="T17" b="T18"/>
                  <a:pathLst>
                    <a:path w="354" h="100">
                      <a:moveTo>
                        <a:pt x="0" y="0"/>
                      </a:moveTo>
                      <a:lnTo>
                        <a:pt x="353" y="0"/>
                      </a:lnTo>
                      <a:lnTo>
                        <a:pt x="353" y="99"/>
                      </a:lnTo>
                      <a:lnTo>
                        <a:pt x="0" y="99"/>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29" name="Freeform 57">
                  <a:extLst>
                    <a:ext uri="{FF2B5EF4-FFF2-40B4-BE49-F238E27FC236}">
                      <a16:creationId xmlns:a16="http://schemas.microsoft.com/office/drawing/2014/main" id="{DF12EA2E-4150-85A0-6A79-E6FE2EE2644D}"/>
                    </a:ext>
                  </a:extLst>
                </p:cNvPr>
                <p:cNvSpPr>
                  <a:spLocks/>
                </p:cNvSpPr>
                <p:nvPr/>
              </p:nvSpPr>
              <p:spPr bwMode="auto">
                <a:xfrm>
                  <a:off x="2204" y="3547"/>
                  <a:ext cx="276" cy="41"/>
                </a:xfrm>
                <a:custGeom>
                  <a:avLst/>
                  <a:gdLst>
                    <a:gd name="T0" fmla="*/ 0 w 276"/>
                    <a:gd name="T1" fmla="*/ 0 h 41"/>
                    <a:gd name="T2" fmla="*/ 275 w 276"/>
                    <a:gd name="T3" fmla="*/ 0 h 41"/>
                    <a:gd name="T4" fmla="*/ 275 w 276"/>
                    <a:gd name="T5" fmla="*/ 40 h 41"/>
                    <a:gd name="T6" fmla="*/ 0 w 276"/>
                    <a:gd name="T7" fmla="*/ 40 h 41"/>
                    <a:gd name="T8" fmla="*/ 0 w 276"/>
                    <a:gd name="T9" fmla="*/ 0 h 41"/>
                    <a:gd name="T10" fmla="*/ 0 60000 65536"/>
                    <a:gd name="T11" fmla="*/ 0 60000 65536"/>
                    <a:gd name="T12" fmla="*/ 0 60000 65536"/>
                    <a:gd name="T13" fmla="*/ 0 60000 65536"/>
                    <a:gd name="T14" fmla="*/ 0 60000 65536"/>
                    <a:gd name="T15" fmla="*/ 0 w 276"/>
                    <a:gd name="T16" fmla="*/ 0 h 41"/>
                    <a:gd name="T17" fmla="*/ 276 w 276"/>
                    <a:gd name="T18" fmla="*/ 41 h 41"/>
                  </a:gdLst>
                  <a:ahLst/>
                  <a:cxnLst>
                    <a:cxn ang="T10">
                      <a:pos x="T0" y="T1"/>
                    </a:cxn>
                    <a:cxn ang="T11">
                      <a:pos x="T2" y="T3"/>
                    </a:cxn>
                    <a:cxn ang="T12">
                      <a:pos x="T4" y="T5"/>
                    </a:cxn>
                    <a:cxn ang="T13">
                      <a:pos x="T6" y="T7"/>
                    </a:cxn>
                    <a:cxn ang="T14">
                      <a:pos x="T8" y="T9"/>
                    </a:cxn>
                  </a:cxnLst>
                  <a:rect l="T15" t="T16" r="T17" b="T18"/>
                  <a:pathLst>
                    <a:path w="276" h="41">
                      <a:moveTo>
                        <a:pt x="0" y="0"/>
                      </a:moveTo>
                      <a:lnTo>
                        <a:pt x="275" y="0"/>
                      </a:lnTo>
                      <a:lnTo>
                        <a:pt x="275" y="40"/>
                      </a:lnTo>
                      <a:lnTo>
                        <a:pt x="0" y="40"/>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0" name="Freeform 58">
                  <a:extLst>
                    <a:ext uri="{FF2B5EF4-FFF2-40B4-BE49-F238E27FC236}">
                      <a16:creationId xmlns:a16="http://schemas.microsoft.com/office/drawing/2014/main" id="{F73708B6-BC52-B939-46B7-E5AEFA70032B}"/>
                    </a:ext>
                  </a:extLst>
                </p:cNvPr>
                <p:cNvSpPr>
                  <a:spLocks/>
                </p:cNvSpPr>
                <p:nvPr/>
              </p:nvSpPr>
              <p:spPr bwMode="auto">
                <a:xfrm>
                  <a:off x="2235" y="3553"/>
                  <a:ext cx="225" cy="31"/>
                </a:xfrm>
                <a:custGeom>
                  <a:avLst/>
                  <a:gdLst>
                    <a:gd name="T0" fmla="*/ 0 w 225"/>
                    <a:gd name="T1" fmla="*/ 0 h 31"/>
                    <a:gd name="T2" fmla="*/ 224 w 225"/>
                    <a:gd name="T3" fmla="*/ 0 h 31"/>
                    <a:gd name="T4" fmla="*/ 224 w 225"/>
                    <a:gd name="T5" fmla="*/ 30 h 31"/>
                    <a:gd name="T6" fmla="*/ 0 w 225"/>
                    <a:gd name="T7" fmla="*/ 30 h 31"/>
                    <a:gd name="T8" fmla="*/ 0 w 225"/>
                    <a:gd name="T9" fmla="*/ 0 h 31"/>
                    <a:gd name="T10" fmla="*/ 0 60000 65536"/>
                    <a:gd name="T11" fmla="*/ 0 60000 65536"/>
                    <a:gd name="T12" fmla="*/ 0 60000 65536"/>
                    <a:gd name="T13" fmla="*/ 0 60000 65536"/>
                    <a:gd name="T14" fmla="*/ 0 60000 65536"/>
                    <a:gd name="T15" fmla="*/ 0 w 225"/>
                    <a:gd name="T16" fmla="*/ 0 h 31"/>
                    <a:gd name="T17" fmla="*/ 225 w 225"/>
                    <a:gd name="T18" fmla="*/ 31 h 31"/>
                  </a:gdLst>
                  <a:ahLst/>
                  <a:cxnLst>
                    <a:cxn ang="T10">
                      <a:pos x="T0" y="T1"/>
                    </a:cxn>
                    <a:cxn ang="T11">
                      <a:pos x="T2" y="T3"/>
                    </a:cxn>
                    <a:cxn ang="T12">
                      <a:pos x="T4" y="T5"/>
                    </a:cxn>
                    <a:cxn ang="T13">
                      <a:pos x="T6" y="T7"/>
                    </a:cxn>
                    <a:cxn ang="T14">
                      <a:pos x="T8" y="T9"/>
                    </a:cxn>
                  </a:cxnLst>
                  <a:rect l="T15" t="T16" r="T17" b="T18"/>
                  <a:pathLst>
                    <a:path w="225" h="31">
                      <a:moveTo>
                        <a:pt x="0" y="0"/>
                      </a:moveTo>
                      <a:lnTo>
                        <a:pt x="224" y="0"/>
                      </a:lnTo>
                      <a:lnTo>
                        <a:pt x="224" y="30"/>
                      </a:lnTo>
                      <a:lnTo>
                        <a:pt x="0" y="30"/>
                      </a:lnTo>
                      <a:lnTo>
                        <a:pt x="0" y="0"/>
                      </a:lnTo>
                    </a:path>
                  </a:pathLst>
                </a:custGeom>
                <a:solidFill>
                  <a:srgbClr val="51DC00"/>
                </a:solidFill>
                <a:ln>
                  <a:noFill/>
                </a:ln>
                <a:extLst>
                  <a:ext uri="{91240B29-F687-4f45-9708-019B960494DF}">
                    <a14:hiddenLine xmlns:a14="http://schemas.microsoft.com/office/drawing/2010/main" xmlns="" xmlns:lc="http://schemas.openxmlformats.org/drawingml/2006/lockedCanvas" w="9525" cap="rnd">
                      <a:solidFill>
                        <a:srgbClr val="000000"/>
                      </a:solidFill>
                      <a:round/>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1" name="Freeform 59">
                  <a:extLst>
                    <a:ext uri="{FF2B5EF4-FFF2-40B4-BE49-F238E27FC236}">
                      <a16:creationId xmlns:a16="http://schemas.microsoft.com/office/drawing/2014/main" id="{03603846-92D1-9BCA-9A07-18AB5F8286CA}"/>
                    </a:ext>
                  </a:extLst>
                </p:cNvPr>
                <p:cNvSpPr>
                  <a:spLocks/>
                </p:cNvSpPr>
                <p:nvPr/>
              </p:nvSpPr>
              <p:spPr bwMode="auto">
                <a:xfrm>
                  <a:off x="2486" y="3607"/>
                  <a:ext cx="56" cy="19"/>
                </a:xfrm>
                <a:custGeom>
                  <a:avLst/>
                  <a:gdLst>
                    <a:gd name="T0" fmla="*/ 0 w 56"/>
                    <a:gd name="T1" fmla="*/ 0 h 19"/>
                    <a:gd name="T2" fmla="*/ 55 w 56"/>
                    <a:gd name="T3" fmla="*/ 0 h 19"/>
                    <a:gd name="T4" fmla="*/ 55 w 56"/>
                    <a:gd name="T5" fmla="*/ 18 h 19"/>
                    <a:gd name="T6" fmla="*/ 0 w 56"/>
                    <a:gd name="T7" fmla="*/ 18 h 19"/>
                    <a:gd name="T8" fmla="*/ 0 w 56"/>
                    <a:gd name="T9" fmla="*/ 0 h 19"/>
                    <a:gd name="T10" fmla="*/ 0 60000 65536"/>
                    <a:gd name="T11" fmla="*/ 0 60000 65536"/>
                    <a:gd name="T12" fmla="*/ 0 60000 65536"/>
                    <a:gd name="T13" fmla="*/ 0 60000 65536"/>
                    <a:gd name="T14" fmla="*/ 0 60000 65536"/>
                    <a:gd name="T15" fmla="*/ 0 w 56"/>
                    <a:gd name="T16" fmla="*/ 0 h 19"/>
                    <a:gd name="T17" fmla="*/ 56 w 56"/>
                    <a:gd name="T18" fmla="*/ 19 h 19"/>
                  </a:gdLst>
                  <a:ahLst/>
                  <a:cxnLst>
                    <a:cxn ang="T10">
                      <a:pos x="T0" y="T1"/>
                    </a:cxn>
                    <a:cxn ang="T11">
                      <a:pos x="T2" y="T3"/>
                    </a:cxn>
                    <a:cxn ang="T12">
                      <a:pos x="T4" y="T5"/>
                    </a:cxn>
                    <a:cxn ang="T13">
                      <a:pos x="T6" y="T7"/>
                    </a:cxn>
                    <a:cxn ang="T14">
                      <a:pos x="T8" y="T9"/>
                    </a:cxn>
                  </a:cxnLst>
                  <a:rect l="T15" t="T16" r="T17" b="T18"/>
                  <a:pathLst>
                    <a:path w="56" h="19">
                      <a:moveTo>
                        <a:pt x="0" y="0"/>
                      </a:moveTo>
                      <a:lnTo>
                        <a:pt x="55" y="0"/>
                      </a:lnTo>
                      <a:lnTo>
                        <a:pt x="55" y="18"/>
                      </a:lnTo>
                      <a:lnTo>
                        <a:pt x="0" y="18"/>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2" name="Freeform 60">
                  <a:extLst>
                    <a:ext uri="{FF2B5EF4-FFF2-40B4-BE49-F238E27FC236}">
                      <a16:creationId xmlns:a16="http://schemas.microsoft.com/office/drawing/2014/main" id="{C238E047-50C3-9D8A-1524-A41A90CF7B22}"/>
                    </a:ext>
                  </a:extLst>
                </p:cNvPr>
                <p:cNvSpPr>
                  <a:spLocks/>
                </p:cNvSpPr>
                <p:nvPr/>
              </p:nvSpPr>
              <p:spPr bwMode="auto">
                <a:xfrm>
                  <a:off x="2507" y="353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3" name="Freeform 61">
                  <a:extLst>
                    <a:ext uri="{FF2B5EF4-FFF2-40B4-BE49-F238E27FC236}">
                      <a16:creationId xmlns:a16="http://schemas.microsoft.com/office/drawing/2014/main" id="{C230F4D3-AAE6-B670-DADF-DDCD5F89EC57}"/>
                    </a:ext>
                  </a:extLst>
                </p:cNvPr>
                <p:cNvSpPr>
                  <a:spLocks/>
                </p:cNvSpPr>
                <p:nvPr/>
              </p:nvSpPr>
              <p:spPr bwMode="auto">
                <a:xfrm>
                  <a:off x="2507" y="3553"/>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4" name="Freeform 62">
                  <a:extLst>
                    <a:ext uri="{FF2B5EF4-FFF2-40B4-BE49-F238E27FC236}">
                      <a16:creationId xmlns:a16="http://schemas.microsoft.com/office/drawing/2014/main" id="{699C0A27-1B79-04C0-B846-7C33A3CB3770}"/>
                    </a:ext>
                  </a:extLst>
                </p:cNvPr>
                <p:cNvSpPr>
                  <a:spLocks/>
                </p:cNvSpPr>
                <p:nvPr/>
              </p:nvSpPr>
              <p:spPr bwMode="auto">
                <a:xfrm>
                  <a:off x="2507" y="357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5" name="Freeform 63">
                  <a:extLst>
                    <a:ext uri="{FF2B5EF4-FFF2-40B4-BE49-F238E27FC236}">
                      <a16:creationId xmlns:a16="http://schemas.microsoft.com/office/drawing/2014/main" id="{F89D511F-60D2-C141-4A32-B2B86E52C7E9}"/>
                    </a:ext>
                  </a:extLst>
                </p:cNvPr>
                <p:cNvSpPr>
                  <a:spLocks/>
                </p:cNvSpPr>
                <p:nvPr/>
              </p:nvSpPr>
              <p:spPr bwMode="auto">
                <a:xfrm>
                  <a:off x="2507" y="361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6" name="Freeform 64">
                  <a:extLst>
                    <a:ext uri="{FF2B5EF4-FFF2-40B4-BE49-F238E27FC236}">
                      <a16:creationId xmlns:a16="http://schemas.microsoft.com/office/drawing/2014/main" id="{15C1C5BD-2652-62AD-FC70-33FAAB9DF827}"/>
                    </a:ext>
                  </a:extLst>
                </p:cNvPr>
                <p:cNvSpPr>
                  <a:spLocks/>
                </p:cNvSpPr>
                <p:nvPr/>
              </p:nvSpPr>
              <p:spPr bwMode="auto">
                <a:xfrm>
                  <a:off x="2507" y="3587"/>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7" name="Freeform 65">
                  <a:extLst>
                    <a:ext uri="{FF2B5EF4-FFF2-40B4-BE49-F238E27FC236}">
                      <a16:creationId xmlns:a16="http://schemas.microsoft.com/office/drawing/2014/main" id="{AC7F50A2-345A-FD0A-F7E6-657EA6331BF9}"/>
                    </a:ext>
                  </a:extLst>
                </p:cNvPr>
                <p:cNvSpPr>
                  <a:spLocks/>
                </p:cNvSpPr>
                <p:nvPr/>
              </p:nvSpPr>
              <p:spPr bwMode="auto">
                <a:xfrm>
                  <a:off x="2237" y="3593"/>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8" name="Freeform 66">
                  <a:extLst>
                    <a:ext uri="{FF2B5EF4-FFF2-40B4-BE49-F238E27FC236}">
                      <a16:creationId xmlns:a16="http://schemas.microsoft.com/office/drawing/2014/main" id="{287E623A-ACB6-27D6-CB7A-D2CC28D27C21}"/>
                    </a:ext>
                  </a:extLst>
                </p:cNvPr>
                <p:cNvSpPr>
                  <a:spLocks/>
                </p:cNvSpPr>
                <p:nvPr/>
              </p:nvSpPr>
              <p:spPr bwMode="auto">
                <a:xfrm>
                  <a:off x="2237"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9" name="Freeform 67">
                  <a:extLst>
                    <a:ext uri="{FF2B5EF4-FFF2-40B4-BE49-F238E27FC236}">
                      <a16:creationId xmlns:a16="http://schemas.microsoft.com/office/drawing/2014/main" id="{E8F78637-9819-B9B1-B75D-583CC03A0535}"/>
                    </a:ext>
                  </a:extLst>
                </p:cNvPr>
                <p:cNvSpPr>
                  <a:spLocks/>
                </p:cNvSpPr>
                <p:nvPr/>
              </p:nvSpPr>
              <p:spPr bwMode="auto">
                <a:xfrm>
                  <a:off x="2237" y="3618"/>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0" name="Freeform 68">
                  <a:extLst>
                    <a:ext uri="{FF2B5EF4-FFF2-40B4-BE49-F238E27FC236}">
                      <a16:creationId xmlns:a16="http://schemas.microsoft.com/office/drawing/2014/main" id="{A0309D64-A305-9DC5-6D15-E75E73D05E1F}"/>
                    </a:ext>
                  </a:extLst>
                </p:cNvPr>
                <p:cNvSpPr>
                  <a:spLocks/>
                </p:cNvSpPr>
                <p:nvPr/>
              </p:nvSpPr>
              <p:spPr bwMode="auto">
                <a:xfrm>
                  <a:off x="2265"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1" name="Freeform 69">
                  <a:extLst>
                    <a:ext uri="{FF2B5EF4-FFF2-40B4-BE49-F238E27FC236}">
                      <a16:creationId xmlns:a16="http://schemas.microsoft.com/office/drawing/2014/main" id="{D0DD5C87-310E-9F7F-25E1-930B6929A4BB}"/>
                    </a:ext>
                  </a:extLst>
                </p:cNvPr>
                <p:cNvSpPr>
                  <a:spLocks/>
                </p:cNvSpPr>
                <p:nvPr/>
              </p:nvSpPr>
              <p:spPr bwMode="auto">
                <a:xfrm>
                  <a:off x="2265"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2" name="Freeform 70">
                  <a:extLst>
                    <a:ext uri="{FF2B5EF4-FFF2-40B4-BE49-F238E27FC236}">
                      <a16:creationId xmlns:a16="http://schemas.microsoft.com/office/drawing/2014/main" id="{47181093-F4FB-5BBD-865E-93B8E7154824}"/>
                    </a:ext>
                  </a:extLst>
                </p:cNvPr>
                <p:cNvSpPr>
                  <a:spLocks/>
                </p:cNvSpPr>
                <p:nvPr/>
              </p:nvSpPr>
              <p:spPr bwMode="auto">
                <a:xfrm>
                  <a:off x="2265"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3" name="Freeform 71">
                  <a:extLst>
                    <a:ext uri="{FF2B5EF4-FFF2-40B4-BE49-F238E27FC236}">
                      <a16:creationId xmlns:a16="http://schemas.microsoft.com/office/drawing/2014/main" id="{37A77B7E-31CA-81BA-CA02-039BEB0781A7}"/>
                    </a:ext>
                  </a:extLst>
                </p:cNvPr>
                <p:cNvSpPr>
                  <a:spLocks/>
                </p:cNvSpPr>
                <p:nvPr/>
              </p:nvSpPr>
              <p:spPr bwMode="auto">
                <a:xfrm>
                  <a:off x="2292" y="3594"/>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4" name="Freeform 72">
                  <a:extLst>
                    <a:ext uri="{FF2B5EF4-FFF2-40B4-BE49-F238E27FC236}">
                      <a16:creationId xmlns:a16="http://schemas.microsoft.com/office/drawing/2014/main" id="{9115571E-B045-6AD1-0357-1162C20D155B}"/>
                    </a:ext>
                  </a:extLst>
                </p:cNvPr>
                <p:cNvSpPr>
                  <a:spLocks/>
                </p:cNvSpPr>
                <p:nvPr/>
              </p:nvSpPr>
              <p:spPr bwMode="auto">
                <a:xfrm>
                  <a:off x="2292" y="3606"/>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5" name="Freeform 73">
                  <a:extLst>
                    <a:ext uri="{FF2B5EF4-FFF2-40B4-BE49-F238E27FC236}">
                      <a16:creationId xmlns:a16="http://schemas.microsoft.com/office/drawing/2014/main" id="{AA3AEC37-55C5-8C9E-7E7D-5973CFA897C5}"/>
                    </a:ext>
                  </a:extLst>
                </p:cNvPr>
                <p:cNvSpPr>
                  <a:spLocks/>
                </p:cNvSpPr>
                <p:nvPr/>
              </p:nvSpPr>
              <p:spPr bwMode="auto">
                <a:xfrm>
                  <a:off x="2293"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6" name="Freeform 74">
                  <a:extLst>
                    <a:ext uri="{FF2B5EF4-FFF2-40B4-BE49-F238E27FC236}">
                      <a16:creationId xmlns:a16="http://schemas.microsoft.com/office/drawing/2014/main" id="{25333F09-2507-CCD3-8028-48B8254E7DA4}"/>
                    </a:ext>
                  </a:extLst>
                </p:cNvPr>
                <p:cNvSpPr>
                  <a:spLocks/>
                </p:cNvSpPr>
                <p:nvPr/>
              </p:nvSpPr>
              <p:spPr bwMode="auto">
                <a:xfrm>
                  <a:off x="2320"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7" name="Freeform 75">
                  <a:extLst>
                    <a:ext uri="{FF2B5EF4-FFF2-40B4-BE49-F238E27FC236}">
                      <a16:creationId xmlns:a16="http://schemas.microsoft.com/office/drawing/2014/main" id="{1A5ED209-0777-E827-2B22-77A1A9F450D2}"/>
                    </a:ext>
                  </a:extLst>
                </p:cNvPr>
                <p:cNvSpPr>
                  <a:spLocks/>
                </p:cNvSpPr>
                <p:nvPr/>
              </p:nvSpPr>
              <p:spPr bwMode="auto">
                <a:xfrm>
                  <a:off x="2333"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8" name="Freeform 76">
                  <a:extLst>
                    <a:ext uri="{FF2B5EF4-FFF2-40B4-BE49-F238E27FC236}">
                      <a16:creationId xmlns:a16="http://schemas.microsoft.com/office/drawing/2014/main" id="{5E465C1C-C86A-6765-1AF9-0E5EE0917749}"/>
                    </a:ext>
                  </a:extLst>
                </p:cNvPr>
                <p:cNvSpPr>
                  <a:spLocks/>
                </p:cNvSpPr>
                <p:nvPr/>
              </p:nvSpPr>
              <p:spPr bwMode="auto">
                <a:xfrm>
                  <a:off x="2333"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9" name="Freeform 77">
                  <a:extLst>
                    <a:ext uri="{FF2B5EF4-FFF2-40B4-BE49-F238E27FC236}">
                      <a16:creationId xmlns:a16="http://schemas.microsoft.com/office/drawing/2014/main" id="{BF21EE4A-E290-B657-9F55-C21CDBF6D29C}"/>
                    </a:ext>
                  </a:extLst>
                </p:cNvPr>
                <p:cNvSpPr>
                  <a:spLocks/>
                </p:cNvSpPr>
                <p:nvPr/>
              </p:nvSpPr>
              <p:spPr bwMode="auto">
                <a:xfrm>
                  <a:off x="236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0" name="Freeform 78">
                  <a:extLst>
                    <a:ext uri="{FF2B5EF4-FFF2-40B4-BE49-F238E27FC236}">
                      <a16:creationId xmlns:a16="http://schemas.microsoft.com/office/drawing/2014/main" id="{0D9528F5-A786-8E43-54C9-47170284D102}"/>
                    </a:ext>
                  </a:extLst>
                </p:cNvPr>
                <p:cNvSpPr>
                  <a:spLocks/>
                </p:cNvSpPr>
                <p:nvPr/>
              </p:nvSpPr>
              <p:spPr bwMode="auto">
                <a:xfrm>
                  <a:off x="2404"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1" name="Freeform 79">
                  <a:extLst>
                    <a:ext uri="{FF2B5EF4-FFF2-40B4-BE49-F238E27FC236}">
                      <a16:creationId xmlns:a16="http://schemas.microsoft.com/office/drawing/2014/main" id="{77C8D651-9FD3-A230-332E-CEABEA8FD820}"/>
                    </a:ext>
                  </a:extLst>
                </p:cNvPr>
                <p:cNvSpPr>
                  <a:spLocks/>
                </p:cNvSpPr>
                <p:nvPr/>
              </p:nvSpPr>
              <p:spPr bwMode="auto">
                <a:xfrm>
                  <a:off x="2404"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2" name="Freeform 80">
                  <a:extLst>
                    <a:ext uri="{FF2B5EF4-FFF2-40B4-BE49-F238E27FC236}">
                      <a16:creationId xmlns:a16="http://schemas.microsoft.com/office/drawing/2014/main" id="{D090FD51-D8FE-8EF2-12FF-DDC135DBFCE4}"/>
                    </a:ext>
                  </a:extLst>
                </p:cNvPr>
                <p:cNvSpPr>
                  <a:spLocks/>
                </p:cNvSpPr>
                <p:nvPr/>
              </p:nvSpPr>
              <p:spPr bwMode="auto">
                <a:xfrm>
                  <a:off x="2404"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3" name="Freeform 81">
                  <a:extLst>
                    <a:ext uri="{FF2B5EF4-FFF2-40B4-BE49-F238E27FC236}">
                      <a16:creationId xmlns:a16="http://schemas.microsoft.com/office/drawing/2014/main" id="{737B1E76-2C75-10EA-BEAB-9716C5E1FE02}"/>
                    </a:ext>
                  </a:extLst>
                </p:cNvPr>
                <p:cNvSpPr>
                  <a:spLocks/>
                </p:cNvSpPr>
                <p:nvPr/>
              </p:nvSpPr>
              <p:spPr bwMode="auto">
                <a:xfrm>
                  <a:off x="243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4" name="Freeform 82">
                  <a:extLst>
                    <a:ext uri="{FF2B5EF4-FFF2-40B4-BE49-F238E27FC236}">
                      <a16:creationId xmlns:a16="http://schemas.microsoft.com/office/drawing/2014/main" id="{F0D25BD1-5196-6219-410C-949AB11E813B}"/>
                    </a:ext>
                  </a:extLst>
                </p:cNvPr>
                <p:cNvSpPr>
                  <a:spLocks/>
                </p:cNvSpPr>
                <p:nvPr/>
              </p:nvSpPr>
              <p:spPr bwMode="auto">
                <a:xfrm>
                  <a:off x="2431"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5" name="Freeform 83">
                  <a:extLst>
                    <a:ext uri="{FF2B5EF4-FFF2-40B4-BE49-F238E27FC236}">
                      <a16:creationId xmlns:a16="http://schemas.microsoft.com/office/drawing/2014/main" id="{9F35D954-3BB6-5353-34F2-0ED46636EE45}"/>
                    </a:ext>
                  </a:extLst>
                </p:cNvPr>
                <p:cNvSpPr>
                  <a:spLocks/>
                </p:cNvSpPr>
                <p:nvPr/>
              </p:nvSpPr>
              <p:spPr bwMode="auto">
                <a:xfrm>
                  <a:off x="2431"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6" name="Freeform 84">
                  <a:extLst>
                    <a:ext uri="{FF2B5EF4-FFF2-40B4-BE49-F238E27FC236}">
                      <a16:creationId xmlns:a16="http://schemas.microsoft.com/office/drawing/2014/main" id="{990003A0-6EED-2779-7384-2367DA2EA3EB}"/>
                    </a:ext>
                  </a:extLst>
                </p:cNvPr>
                <p:cNvSpPr>
                  <a:spLocks/>
                </p:cNvSpPr>
                <p:nvPr/>
              </p:nvSpPr>
              <p:spPr bwMode="auto">
                <a:xfrm>
                  <a:off x="2205" y="3606"/>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7" name="Freeform 85">
                  <a:extLst>
                    <a:ext uri="{FF2B5EF4-FFF2-40B4-BE49-F238E27FC236}">
                      <a16:creationId xmlns:a16="http://schemas.microsoft.com/office/drawing/2014/main" id="{753C8B19-E02F-C0DE-5DB5-5258F44C1C03}"/>
                    </a:ext>
                  </a:extLst>
                </p:cNvPr>
                <p:cNvSpPr>
                  <a:spLocks/>
                </p:cNvSpPr>
                <p:nvPr/>
              </p:nvSpPr>
              <p:spPr bwMode="auto">
                <a:xfrm>
                  <a:off x="2211" y="3553"/>
                  <a:ext cx="17" cy="17"/>
                </a:xfrm>
                <a:custGeom>
                  <a:avLst/>
                  <a:gdLst>
                    <a:gd name="T0" fmla="*/ 8 w 17"/>
                    <a:gd name="T1" fmla="*/ 0 h 17"/>
                    <a:gd name="T2" fmla="*/ 9 w 17"/>
                    <a:gd name="T3" fmla="*/ 0 h 17"/>
                    <a:gd name="T4" fmla="*/ 11 w 17"/>
                    <a:gd name="T5" fmla="*/ 0 h 17"/>
                    <a:gd name="T6" fmla="*/ 12 w 17"/>
                    <a:gd name="T7" fmla="*/ 0 h 17"/>
                    <a:gd name="T8" fmla="*/ 12 w 17"/>
                    <a:gd name="T9" fmla="*/ 1 h 17"/>
                    <a:gd name="T10" fmla="*/ 13 w 17"/>
                    <a:gd name="T11" fmla="*/ 2 h 17"/>
                    <a:gd name="T12" fmla="*/ 14 w 17"/>
                    <a:gd name="T13" fmla="*/ 3 h 17"/>
                    <a:gd name="T14" fmla="*/ 14 w 17"/>
                    <a:gd name="T15" fmla="*/ 4 h 17"/>
                    <a:gd name="T16" fmla="*/ 15 w 17"/>
                    <a:gd name="T17" fmla="*/ 4 h 17"/>
                    <a:gd name="T18" fmla="*/ 16 w 17"/>
                    <a:gd name="T19" fmla="*/ 6 h 17"/>
                    <a:gd name="T20" fmla="*/ 16 w 17"/>
                    <a:gd name="T21" fmla="*/ 7 h 17"/>
                    <a:gd name="T22" fmla="*/ 16 w 17"/>
                    <a:gd name="T23" fmla="*/ 8 h 17"/>
                    <a:gd name="T24" fmla="*/ 16 w 17"/>
                    <a:gd name="T25" fmla="*/ 10 h 17"/>
                    <a:gd name="T26" fmla="*/ 15 w 17"/>
                    <a:gd name="T27" fmla="*/ 10 h 17"/>
                    <a:gd name="T28" fmla="*/ 15 w 17"/>
                    <a:gd name="T29" fmla="*/ 12 h 17"/>
                    <a:gd name="T30" fmla="*/ 14 w 17"/>
                    <a:gd name="T31" fmla="*/ 12 h 17"/>
                    <a:gd name="T32" fmla="*/ 13 w 17"/>
                    <a:gd name="T33" fmla="*/ 14 h 17"/>
                    <a:gd name="T34" fmla="*/ 12 w 17"/>
                    <a:gd name="T35" fmla="*/ 14 h 17"/>
                    <a:gd name="T36" fmla="*/ 11 w 17"/>
                    <a:gd name="T37" fmla="*/ 15 h 17"/>
                    <a:gd name="T38" fmla="*/ 10 w 17"/>
                    <a:gd name="T39" fmla="*/ 15 h 17"/>
                    <a:gd name="T40" fmla="*/ 9 w 17"/>
                    <a:gd name="T41" fmla="*/ 16 h 17"/>
                    <a:gd name="T42" fmla="*/ 8 w 17"/>
                    <a:gd name="T43" fmla="*/ 16 h 17"/>
                    <a:gd name="T44" fmla="*/ 6 w 17"/>
                    <a:gd name="T45" fmla="*/ 15 h 17"/>
                    <a:gd name="T46" fmla="*/ 5 w 17"/>
                    <a:gd name="T47" fmla="*/ 15 h 17"/>
                    <a:gd name="T48" fmla="*/ 4 w 17"/>
                    <a:gd name="T49" fmla="*/ 14 h 17"/>
                    <a:gd name="T50" fmla="*/ 3 w 17"/>
                    <a:gd name="T51" fmla="*/ 14 h 17"/>
                    <a:gd name="T52" fmla="*/ 2 w 17"/>
                    <a:gd name="T53" fmla="*/ 12 h 17"/>
                    <a:gd name="T54" fmla="*/ 1 w 17"/>
                    <a:gd name="T55" fmla="*/ 12 h 17"/>
                    <a:gd name="T56" fmla="*/ 1 w 17"/>
                    <a:gd name="T57" fmla="*/ 11 h 17"/>
                    <a:gd name="T58" fmla="*/ 0 w 17"/>
                    <a:gd name="T59" fmla="*/ 10 h 17"/>
                    <a:gd name="T60" fmla="*/ 0 w 17"/>
                    <a:gd name="T61" fmla="*/ 9 h 17"/>
                    <a:gd name="T62" fmla="*/ 0 w 17"/>
                    <a:gd name="T63" fmla="*/ 8 h 17"/>
                    <a:gd name="T64" fmla="*/ 0 w 17"/>
                    <a:gd name="T65" fmla="*/ 7 h 17"/>
                    <a:gd name="T66" fmla="*/ 0 w 17"/>
                    <a:gd name="T67" fmla="*/ 6 h 17"/>
                    <a:gd name="T68" fmla="*/ 0 w 17"/>
                    <a:gd name="T69" fmla="*/ 4 h 17"/>
                    <a:gd name="T70" fmla="*/ 1 w 17"/>
                    <a:gd name="T71" fmla="*/ 3 h 17"/>
                    <a:gd name="T72" fmla="*/ 2 w 17"/>
                    <a:gd name="T73" fmla="*/ 2 h 17"/>
                    <a:gd name="T74" fmla="*/ 3 w 17"/>
                    <a:gd name="T75" fmla="*/ 1 h 17"/>
                    <a:gd name="T76" fmla="*/ 4 w 17"/>
                    <a:gd name="T77" fmla="*/ 0 h 17"/>
                    <a:gd name="T78" fmla="*/ 5 w 17"/>
                    <a:gd name="T79" fmla="*/ 0 h 17"/>
                    <a:gd name="T80" fmla="*/ 6 w 17"/>
                    <a:gd name="T81" fmla="*/ 0 h 17"/>
                    <a:gd name="T82" fmla="*/ 7 w 17"/>
                    <a:gd name="T83" fmla="*/ 0 h 17"/>
                    <a:gd name="T84" fmla="*/ 8 w 17"/>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7"/>
                    <a:gd name="T131" fmla="*/ 17 w 17"/>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7">
                      <a:moveTo>
                        <a:pt x="8" y="0"/>
                      </a:moveTo>
                      <a:lnTo>
                        <a:pt x="8" y="0"/>
                      </a:lnTo>
                      <a:lnTo>
                        <a:pt x="9" y="0"/>
                      </a:lnTo>
                      <a:lnTo>
                        <a:pt x="10" y="0"/>
                      </a:lnTo>
                      <a:lnTo>
                        <a:pt x="11" y="0"/>
                      </a:lnTo>
                      <a:lnTo>
                        <a:pt x="12" y="0"/>
                      </a:lnTo>
                      <a:lnTo>
                        <a:pt x="12" y="1"/>
                      </a:lnTo>
                      <a:lnTo>
                        <a:pt x="13" y="2"/>
                      </a:lnTo>
                      <a:lnTo>
                        <a:pt x="14" y="2"/>
                      </a:lnTo>
                      <a:lnTo>
                        <a:pt x="14" y="3"/>
                      </a:lnTo>
                      <a:lnTo>
                        <a:pt x="14" y="4"/>
                      </a:lnTo>
                      <a:lnTo>
                        <a:pt x="15" y="4"/>
                      </a:lnTo>
                      <a:lnTo>
                        <a:pt x="16"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5"/>
                      </a:lnTo>
                      <a:lnTo>
                        <a:pt x="9" y="15"/>
                      </a:lnTo>
                      <a:lnTo>
                        <a:pt x="9" y="16"/>
                      </a:lnTo>
                      <a:lnTo>
                        <a:pt x="8" y="16"/>
                      </a:lnTo>
                      <a:lnTo>
                        <a:pt x="7" y="16"/>
                      </a:lnTo>
                      <a:lnTo>
                        <a:pt x="6" y="15"/>
                      </a:lnTo>
                      <a:lnTo>
                        <a:pt x="5" y="15"/>
                      </a:lnTo>
                      <a:lnTo>
                        <a:pt x="4" y="15"/>
                      </a:lnTo>
                      <a:lnTo>
                        <a:pt x="4" y="14"/>
                      </a:lnTo>
                      <a:lnTo>
                        <a:pt x="3" y="14"/>
                      </a:lnTo>
                      <a:lnTo>
                        <a:pt x="2" y="13"/>
                      </a:lnTo>
                      <a:lnTo>
                        <a:pt x="2" y="12"/>
                      </a:lnTo>
                      <a:lnTo>
                        <a:pt x="1" y="12"/>
                      </a:lnTo>
                      <a:lnTo>
                        <a:pt x="1" y="11"/>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8" name="Freeform 86">
                  <a:extLst>
                    <a:ext uri="{FF2B5EF4-FFF2-40B4-BE49-F238E27FC236}">
                      <a16:creationId xmlns:a16="http://schemas.microsoft.com/office/drawing/2014/main" id="{0EBA6458-8B55-263B-0FA7-D0B309C1B9B7}"/>
                    </a:ext>
                  </a:extLst>
                </p:cNvPr>
                <p:cNvSpPr>
                  <a:spLocks/>
                </p:cNvSpPr>
                <p:nvPr/>
              </p:nvSpPr>
              <p:spPr bwMode="auto">
                <a:xfrm>
                  <a:off x="2211" y="3570"/>
                  <a:ext cx="17" cy="17"/>
                </a:xfrm>
                <a:custGeom>
                  <a:avLst/>
                  <a:gdLst>
                    <a:gd name="T0" fmla="*/ 8 w 17"/>
                    <a:gd name="T1" fmla="*/ 0 h 17"/>
                    <a:gd name="T2" fmla="*/ 9 w 17"/>
                    <a:gd name="T3" fmla="*/ 0 h 17"/>
                    <a:gd name="T4" fmla="*/ 11 w 17"/>
                    <a:gd name="T5" fmla="*/ 0 h 17"/>
                    <a:gd name="T6" fmla="*/ 11 w 17"/>
                    <a:gd name="T7" fmla="*/ 1 h 17"/>
                    <a:gd name="T8" fmla="*/ 12 w 17"/>
                    <a:gd name="T9" fmla="*/ 1 h 17"/>
                    <a:gd name="T10" fmla="*/ 13 w 17"/>
                    <a:gd name="T11" fmla="*/ 2 h 17"/>
                    <a:gd name="T12" fmla="*/ 14 w 17"/>
                    <a:gd name="T13" fmla="*/ 3 h 17"/>
                    <a:gd name="T14" fmla="*/ 15 w 17"/>
                    <a:gd name="T15" fmla="*/ 4 h 17"/>
                    <a:gd name="T16" fmla="*/ 15 w 17"/>
                    <a:gd name="T17" fmla="*/ 5 h 17"/>
                    <a:gd name="T18" fmla="*/ 16 w 17"/>
                    <a:gd name="T19" fmla="*/ 6 h 17"/>
                    <a:gd name="T20" fmla="*/ 16 w 17"/>
                    <a:gd name="T21" fmla="*/ 8 h 17"/>
                    <a:gd name="T22" fmla="*/ 16 w 17"/>
                    <a:gd name="T23" fmla="*/ 9 h 17"/>
                    <a:gd name="T24" fmla="*/ 15 w 17"/>
                    <a:gd name="T25" fmla="*/ 10 h 17"/>
                    <a:gd name="T26" fmla="*/ 15 w 17"/>
                    <a:gd name="T27" fmla="*/ 12 h 17"/>
                    <a:gd name="T28" fmla="*/ 14 w 17"/>
                    <a:gd name="T29" fmla="*/ 12 h 17"/>
                    <a:gd name="T30" fmla="*/ 13 w 17"/>
                    <a:gd name="T31" fmla="*/ 14 h 17"/>
                    <a:gd name="T32" fmla="*/ 12 w 17"/>
                    <a:gd name="T33" fmla="*/ 14 h 17"/>
                    <a:gd name="T34" fmla="*/ 11 w 17"/>
                    <a:gd name="T35" fmla="*/ 15 h 17"/>
                    <a:gd name="T36" fmla="*/ 9 w 17"/>
                    <a:gd name="T37" fmla="*/ 16 h 17"/>
                    <a:gd name="T38" fmla="*/ 8 w 17"/>
                    <a:gd name="T39" fmla="*/ 16 h 17"/>
                    <a:gd name="T40" fmla="*/ 7 w 17"/>
                    <a:gd name="T41" fmla="*/ 16 h 17"/>
                    <a:gd name="T42" fmla="*/ 6 w 17"/>
                    <a:gd name="T43" fmla="*/ 16 h 17"/>
                    <a:gd name="T44" fmla="*/ 4 w 17"/>
                    <a:gd name="T45" fmla="*/ 15 h 17"/>
                    <a:gd name="T46" fmla="*/ 3 w 17"/>
                    <a:gd name="T47" fmla="*/ 14 h 17"/>
                    <a:gd name="T48" fmla="*/ 2 w 17"/>
                    <a:gd name="T49" fmla="*/ 14 h 17"/>
                    <a:gd name="T50" fmla="*/ 1 w 17"/>
                    <a:gd name="T51" fmla="*/ 12 h 17"/>
                    <a:gd name="T52" fmla="*/ 0 w 17"/>
                    <a:gd name="T53" fmla="*/ 12 h 17"/>
                    <a:gd name="T54" fmla="*/ 0 w 17"/>
                    <a:gd name="T55" fmla="*/ 10 h 17"/>
                    <a:gd name="T56" fmla="*/ 0 w 17"/>
                    <a:gd name="T57" fmla="*/ 10 h 17"/>
                    <a:gd name="T58" fmla="*/ 0 w 17"/>
                    <a:gd name="T59" fmla="*/ 8 h 17"/>
                    <a:gd name="T60" fmla="*/ 0 w 17"/>
                    <a:gd name="T61" fmla="*/ 7 h 17"/>
                    <a:gd name="T62" fmla="*/ 0 w 17"/>
                    <a:gd name="T63" fmla="*/ 6 h 17"/>
                    <a:gd name="T64" fmla="*/ 0 w 17"/>
                    <a:gd name="T65" fmla="*/ 4 h 17"/>
                    <a:gd name="T66" fmla="*/ 1 w 17"/>
                    <a:gd name="T67" fmla="*/ 4 h 17"/>
                    <a:gd name="T68" fmla="*/ 2 w 17"/>
                    <a:gd name="T69" fmla="*/ 2 h 17"/>
                    <a:gd name="T70" fmla="*/ 3 w 17"/>
                    <a:gd name="T71" fmla="*/ 2 h 17"/>
                    <a:gd name="T72" fmla="*/ 3 w 17"/>
                    <a:gd name="T73" fmla="*/ 1 h 17"/>
                    <a:gd name="T74" fmla="*/ 4 w 17"/>
                    <a:gd name="T75" fmla="*/ 0 h 17"/>
                    <a:gd name="T76" fmla="*/ 5 w 17"/>
                    <a:gd name="T77" fmla="*/ 0 h 17"/>
                    <a:gd name="T78" fmla="*/ 6 w 17"/>
                    <a:gd name="T79" fmla="*/ 0 h 17"/>
                    <a:gd name="T80" fmla="*/ 8 w 17"/>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17"/>
                    <a:gd name="T125" fmla="*/ 17 w 17"/>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17">
                      <a:moveTo>
                        <a:pt x="8" y="0"/>
                      </a:moveTo>
                      <a:lnTo>
                        <a:pt x="8" y="0"/>
                      </a:lnTo>
                      <a:lnTo>
                        <a:pt x="9" y="0"/>
                      </a:lnTo>
                      <a:lnTo>
                        <a:pt x="10" y="0"/>
                      </a:lnTo>
                      <a:lnTo>
                        <a:pt x="11" y="0"/>
                      </a:lnTo>
                      <a:lnTo>
                        <a:pt x="11" y="1"/>
                      </a:lnTo>
                      <a:lnTo>
                        <a:pt x="12" y="1"/>
                      </a:lnTo>
                      <a:lnTo>
                        <a:pt x="12" y="2"/>
                      </a:lnTo>
                      <a:lnTo>
                        <a:pt x="13" y="2"/>
                      </a:lnTo>
                      <a:lnTo>
                        <a:pt x="14" y="3"/>
                      </a:lnTo>
                      <a:lnTo>
                        <a:pt x="14" y="4"/>
                      </a:lnTo>
                      <a:lnTo>
                        <a:pt x="15" y="4"/>
                      </a:lnTo>
                      <a:lnTo>
                        <a:pt x="15"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6"/>
                      </a:lnTo>
                      <a:lnTo>
                        <a:pt x="9" y="16"/>
                      </a:lnTo>
                      <a:lnTo>
                        <a:pt x="8" y="16"/>
                      </a:lnTo>
                      <a:lnTo>
                        <a:pt x="7" y="16"/>
                      </a:lnTo>
                      <a:lnTo>
                        <a:pt x="6" y="16"/>
                      </a:lnTo>
                      <a:lnTo>
                        <a:pt x="5" y="16"/>
                      </a:lnTo>
                      <a:lnTo>
                        <a:pt x="4" y="15"/>
                      </a:lnTo>
                      <a:lnTo>
                        <a:pt x="3" y="14"/>
                      </a:lnTo>
                      <a:lnTo>
                        <a:pt x="2" y="14"/>
                      </a:lnTo>
                      <a:lnTo>
                        <a:pt x="2" y="13"/>
                      </a:lnTo>
                      <a:lnTo>
                        <a:pt x="1" y="12"/>
                      </a:lnTo>
                      <a:lnTo>
                        <a:pt x="0" y="12"/>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9" name="Freeform 87">
                  <a:extLst>
                    <a:ext uri="{FF2B5EF4-FFF2-40B4-BE49-F238E27FC236}">
                      <a16:creationId xmlns:a16="http://schemas.microsoft.com/office/drawing/2014/main" id="{76F56EEC-E2CC-24E3-3176-587A511C45B1}"/>
                    </a:ext>
                  </a:extLst>
                </p:cNvPr>
                <p:cNvSpPr>
                  <a:spLocks/>
                </p:cNvSpPr>
                <p:nvPr/>
              </p:nvSpPr>
              <p:spPr bwMode="auto">
                <a:xfrm>
                  <a:off x="2236" y="3538"/>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0" name="Line 88">
                  <a:extLst>
                    <a:ext uri="{FF2B5EF4-FFF2-40B4-BE49-F238E27FC236}">
                      <a16:creationId xmlns:a16="http://schemas.microsoft.com/office/drawing/2014/main" id="{23A9E5B7-3BF9-2E48-0406-16F15774B995}"/>
                    </a:ext>
                  </a:extLst>
                </p:cNvPr>
                <p:cNvSpPr>
                  <a:spLocks noChangeShapeType="1"/>
                </p:cNvSpPr>
                <p:nvPr/>
              </p:nvSpPr>
              <p:spPr bwMode="auto">
                <a:xfrm flipV="1">
                  <a:off x="2555" y="351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1" name="Line 89">
                  <a:extLst>
                    <a:ext uri="{FF2B5EF4-FFF2-40B4-BE49-F238E27FC236}">
                      <a16:creationId xmlns:a16="http://schemas.microsoft.com/office/drawing/2014/main" id="{1BDC834F-8A73-08E9-4DC3-D68B961ACAD0}"/>
                    </a:ext>
                  </a:extLst>
                </p:cNvPr>
                <p:cNvSpPr>
                  <a:spLocks noChangeShapeType="1"/>
                </p:cNvSpPr>
                <p:nvPr/>
              </p:nvSpPr>
              <p:spPr bwMode="auto">
                <a:xfrm flipV="1">
                  <a:off x="2187" y="351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2" name="Line 90">
                  <a:extLst>
                    <a:ext uri="{FF2B5EF4-FFF2-40B4-BE49-F238E27FC236}">
                      <a16:creationId xmlns:a16="http://schemas.microsoft.com/office/drawing/2014/main" id="{0214487D-5490-6F8D-FD09-E9D361013C80}"/>
                    </a:ext>
                  </a:extLst>
                </p:cNvPr>
                <p:cNvSpPr>
                  <a:spLocks noChangeShapeType="1"/>
                </p:cNvSpPr>
                <p:nvPr/>
              </p:nvSpPr>
              <p:spPr bwMode="auto">
                <a:xfrm flipV="1">
                  <a:off x="2555" y="362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3" name="AutoShape 91">
                  <a:extLst>
                    <a:ext uri="{FF2B5EF4-FFF2-40B4-BE49-F238E27FC236}">
                      <a16:creationId xmlns:a16="http://schemas.microsoft.com/office/drawing/2014/main" id="{3E63D4A4-38CD-7E6D-A24E-EBF9363047CA}"/>
                    </a:ext>
                  </a:extLst>
                </p:cNvPr>
                <p:cNvSpPr>
                  <a:spLocks noChangeArrowheads="1"/>
                </p:cNvSpPr>
                <p:nvPr/>
              </p:nvSpPr>
              <p:spPr bwMode="auto">
                <a:xfrm>
                  <a:off x="2225" y="3434"/>
                  <a:ext cx="450" cy="79"/>
                </a:xfrm>
                <a:prstGeom prst="parallelogram">
                  <a:avLst>
                    <a:gd name="adj" fmla="val 142379"/>
                  </a:avLst>
                </a:prstGeom>
                <a:solidFill>
                  <a:srgbClr val="EAEC5E"/>
                </a:solidFill>
                <a:ln w="12700">
                  <a:solidFill>
                    <a:srgbClr val="5F5F5F"/>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4" name="Freeform 92">
                  <a:extLst>
                    <a:ext uri="{FF2B5EF4-FFF2-40B4-BE49-F238E27FC236}">
                      <a16:creationId xmlns:a16="http://schemas.microsoft.com/office/drawing/2014/main" id="{A41E32F6-E35A-0C36-3600-42D22EB9E87D}"/>
                    </a:ext>
                  </a:extLst>
                </p:cNvPr>
                <p:cNvSpPr>
                  <a:spLocks/>
                </p:cNvSpPr>
                <p:nvPr/>
              </p:nvSpPr>
              <p:spPr bwMode="auto">
                <a:xfrm>
                  <a:off x="2557" y="3433"/>
                  <a:ext cx="126" cy="195"/>
                </a:xfrm>
                <a:custGeom>
                  <a:avLst/>
                  <a:gdLst>
                    <a:gd name="T0" fmla="*/ 0 w 126"/>
                    <a:gd name="T1" fmla="*/ 194 h 195"/>
                    <a:gd name="T2" fmla="*/ 125 w 126"/>
                    <a:gd name="T3" fmla="*/ 86 h 195"/>
                    <a:gd name="T4" fmla="*/ 121 w 126"/>
                    <a:gd name="T5" fmla="*/ 0 h 195"/>
                    <a:gd name="T6" fmla="*/ 6 w 126"/>
                    <a:gd name="T7" fmla="*/ 92 h 195"/>
                    <a:gd name="T8" fmla="*/ 0 60000 65536"/>
                    <a:gd name="T9" fmla="*/ 0 60000 65536"/>
                    <a:gd name="T10" fmla="*/ 0 60000 65536"/>
                    <a:gd name="T11" fmla="*/ 0 60000 65536"/>
                    <a:gd name="T12" fmla="*/ 0 w 126"/>
                    <a:gd name="T13" fmla="*/ 0 h 195"/>
                    <a:gd name="T14" fmla="*/ 126 w 126"/>
                    <a:gd name="T15" fmla="*/ 195 h 195"/>
                  </a:gdLst>
                  <a:ahLst/>
                  <a:cxnLst>
                    <a:cxn ang="T8">
                      <a:pos x="T0" y="T1"/>
                    </a:cxn>
                    <a:cxn ang="T9">
                      <a:pos x="T2" y="T3"/>
                    </a:cxn>
                    <a:cxn ang="T10">
                      <a:pos x="T4" y="T5"/>
                    </a:cxn>
                    <a:cxn ang="T11">
                      <a:pos x="T6" y="T7"/>
                    </a:cxn>
                  </a:cxnLst>
                  <a:rect l="T12" t="T13" r="T14" b="T15"/>
                  <a:pathLst>
                    <a:path w="126" h="195">
                      <a:moveTo>
                        <a:pt x="0" y="194"/>
                      </a:moveTo>
                      <a:lnTo>
                        <a:pt x="125" y="86"/>
                      </a:lnTo>
                      <a:lnTo>
                        <a:pt x="121" y="0"/>
                      </a:lnTo>
                      <a:lnTo>
                        <a:pt x="6" y="92"/>
                      </a:lnTo>
                    </a:path>
                  </a:pathLst>
                </a:custGeom>
                <a:solidFill>
                  <a:srgbClr val="FAFD00"/>
                </a:solidFill>
                <a:ln w="12700" cap="rnd">
                  <a:solidFill>
                    <a:srgbClr val="5F5F5F"/>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5" name="Line 93">
                  <a:extLst>
                    <a:ext uri="{FF2B5EF4-FFF2-40B4-BE49-F238E27FC236}">
                      <a16:creationId xmlns:a16="http://schemas.microsoft.com/office/drawing/2014/main" id="{E60D9B7F-630B-D2CF-6C3B-51F402C60B8F}"/>
                    </a:ext>
                  </a:extLst>
                </p:cNvPr>
                <p:cNvSpPr>
                  <a:spLocks noChangeShapeType="1"/>
                </p:cNvSpPr>
                <p:nvPr/>
              </p:nvSpPr>
              <p:spPr bwMode="auto">
                <a:xfrm>
                  <a:off x="2564" y="3525"/>
                  <a:ext cx="0" cy="9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sp>
            <p:nvSpPr>
              <p:cNvPr id="24" name="Freeform 94">
                <a:extLst>
                  <a:ext uri="{FF2B5EF4-FFF2-40B4-BE49-F238E27FC236}">
                    <a16:creationId xmlns:a16="http://schemas.microsoft.com/office/drawing/2014/main" id="{2048787A-9D63-F658-A6E1-E080065E48B0}"/>
                  </a:ext>
                </a:extLst>
              </p:cNvPr>
              <p:cNvSpPr>
                <a:spLocks/>
              </p:cNvSpPr>
              <p:nvPr/>
            </p:nvSpPr>
            <p:spPr bwMode="auto">
              <a:xfrm>
                <a:off x="2678" y="2887"/>
                <a:ext cx="437" cy="583"/>
              </a:xfrm>
              <a:custGeom>
                <a:avLst/>
                <a:gdLst>
                  <a:gd name="T0" fmla="*/ 436 w 437"/>
                  <a:gd name="T1" fmla="*/ 0 h 583"/>
                  <a:gd name="T2" fmla="*/ 318 w 437"/>
                  <a:gd name="T3" fmla="*/ 91 h 583"/>
                  <a:gd name="T4" fmla="*/ 263 w 437"/>
                  <a:gd name="T5" fmla="*/ 209 h 583"/>
                  <a:gd name="T6" fmla="*/ 254 w 437"/>
                  <a:gd name="T7" fmla="*/ 309 h 583"/>
                  <a:gd name="T8" fmla="*/ 254 w 437"/>
                  <a:gd name="T9" fmla="*/ 400 h 583"/>
                  <a:gd name="T10" fmla="*/ 236 w 437"/>
                  <a:gd name="T11" fmla="*/ 482 h 583"/>
                  <a:gd name="T12" fmla="*/ 181 w 437"/>
                  <a:gd name="T13" fmla="*/ 518 h 583"/>
                  <a:gd name="T14" fmla="*/ 109 w 437"/>
                  <a:gd name="T15" fmla="*/ 536 h 583"/>
                  <a:gd name="T16" fmla="*/ 27 w 437"/>
                  <a:gd name="T17" fmla="*/ 573 h 583"/>
                  <a:gd name="T18" fmla="*/ 0 w 437"/>
                  <a:gd name="T19" fmla="*/ 582 h 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7"/>
                  <a:gd name="T31" fmla="*/ 0 h 583"/>
                  <a:gd name="T32" fmla="*/ 437 w 437"/>
                  <a:gd name="T33" fmla="*/ 583 h 5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7" h="583">
                    <a:moveTo>
                      <a:pt x="436" y="0"/>
                    </a:moveTo>
                    <a:lnTo>
                      <a:pt x="318" y="91"/>
                    </a:lnTo>
                    <a:lnTo>
                      <a:pt x="263" y="209"/>
                    </a:lnTo>
                    <a:lnTo>
                      <a:pt x="254" y="309"/>
                    </a:lnTo>
                    <a:lnTo>
                      <a:pt x="254" y="400"/>
                    </a:lnTo>
                    <a:lnTo>
                      <a:pt x="236" y="482"/>
                    </a:lnTo>
                    <a:lnTo>
                      <a:pt x="181" y="518"/>
                    </a:lnTo>
                    <a:lnTo>
                      <a:pt x="109" y="536"/>
                    </a:lnTo>
                    <a:lnTo>
                      <a:pt x="27" y="573"/>
                    </a:lnTo>
                    <a:lnTo>
                      <a:pt x="0" y="582"/>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sp>
          <p:nvSpPr>
            <p:cNvPr id="20" name="AutoShape 44">
              <a:extLst>
                <a:ext uri="{FF2B5EF4-FFF2-40B4-BE49-F238E27FC236}">
                  <a16:creationId xmlns:a16="http://schemas.microsoft.com/office/drawing/2014/main" id="{5334C55C-ACA8-47A4-961B-D24E4E32C661}"/>
                </a:ext>
              </a:extLst>
            </p:cNvPr>
            <p:cNvSpPr>
              <a:spLocks noChangeArrowheads="1"/>
            </p:cNvSpPr>
            <p:nvPr/>
          </p:nvSpPr>
          <p:spPr bwMode="auto">
            <a:xfrm flipH="1">
              <a:off x="439" y="2333"/>
              <a:ext cx="1215" cy="944"/>
            </a:xfrm>
            <a:prstGeom prst="wedgeRoundRectCallout">
              <a:avLst>
                <a:gd name="adj1" fmla="val -95746"/>
                <a:gd name="adj2" fmla="val 22335"/>
                <a:gd name="adj3" fmla="val 16667"/>
              </a:avLst>
            </a:prstGeom>
            <a:solidFill>
              <a:schemeClr val="accent1"/>
            </a:solidFill>
            <a:ln w="12700">
              <a:solidFill>
                <a:srgbClr val="000000"/>
              </a:solidFill>
              <a:miter lim="800000"/>
              <a:headEnd/>
              <a:tailEnd/>
            </a:ln>
          </p:spPr>
          <p:txBody>
            <a:bodyPr wrap="none" lIns="92075" tIns="46038" rIns="92075" bIns="46038"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ctr" eaLnBrk="0" hangingPunct="0"/>
              <a:r>
                <a:rPr lang="en-US" dirty="0">
                  <a:solidFill>
                    <a:schemeClr val="bg1"/>
                  </a:solidFill>
                </a:rPr>
                <a:t>Your location is:</a:t>
              </a:r>
            </a:p>
            <a:p>
              <a:pPr algn="ctr" eaLnBrk="0" hangingPunct="0"/>
              <a:r>
                <a:rPr lang="en-US" dirty="0">
                  <a:solidFill>
                    <a:schemeClr val="bg1"/>
                  </a:solidFill>
                </a:rPr>
                <a:t>37</a:t>
              </a:r>
              <a:r>
                <a:rPr lang="en-US" baseline="40000" dirty="0">
                  <a:solidFill>
                    <a:schemeClr val="bg1"/>
                  </a:solidFill>
                </a:rPr>
                <a:t>o</a:t>
              </a:r>
              <a:r>
                <a:rPr lang="en-US" dirty="0">
                  <a:solidFill>
                    <a:schemeClr val="bg1"/>
                  </a:solidFill>
                </a:rPr>
                <a:t> 23.323’ N</a:t>
              </a:r>
            </a:p>
            <a:p>
              <a:pPr algn="ctr" eaLnBrk="0" hangingPunct="0"/>
              <a:r>
                <a:rPr lang="en-US" dirty="0">
                  <a:solidFill>
                    <a:schemeClr val="bg1"/>
                  </a:solidFill>
                </a:rPr>
                <a:t>122</a:t>
              </a:r>
              <a:r>
                <a:rPr lang="en-US" baseline="40000" dirty="0">
                  <a:solidFill>
                    <a:schemeClr val="bg1"/>
                  </a:solidFill>
                </a:rPr>
                <a:t>o</a:t>
              </a:r>
              <a:r>
                <a:rPr lang="en-US" dirty="0">
                  <a:solidFill>
                    <a:schemeClr val="bg1"/>
                  </a:solidFill>
                </a:rPr>
                <a:t> 02.162’ W</a:t>
              </a:r>
            </a:p>
            <a:p>
              <a:pPr algn="ctr" eaLnBrk="0" hangingPunct="0"/>
              <a:r>
                <a:rPr lang="en-US" dirty="0">
                  <a:solidFill>
                    <a:schemeClr val="bg1"/>
                  </a:solidFill>
                </a:rPr>
                <a:t>The time is:</a:t>
              </a:r>
            </a:p>
            <a:p>
              <a:pPr algn="ctr" eaLnBrk="0" hangingPunct="0"/>
              <a:r>
                <a:rPr lang="en-US" dirty="0">
                  <a:solidFill>
                    <a:schemeClr val="bg1"/>
                  </a:solidFill>
                </a:rPr>
                <a:t>11:34.9722 (UTC)</a:t>
              </a:r>
            </a:p>
          </p:txBody>
        </p:sp>
      </p:grpSp>
      <p:pic>
        <p:nvPicPr>
          <p:cNvPr id="5" name="Picture 4" descr="hand_GPS">
            <a:extLst>
              <a:ext uri="{FF2B5EF4-FFF2-40B4-BE49-F238E27FC236}">
                <a16:creationId xmlns:a16="http://schemas.microsoft.com/office/drawing/2014/main" id="{4A81DE41-8775-C314-FC52-F9B08D571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2985" y="2457310"/>
            <a:ext cx="1908175" cy="2952750"/>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6" name="Rectangle 5">
            <a:extLst>
              <a:ext uri="{FF2B5EF4-FFF2-40B4-BE49-F238E27FC236}">
                <a16:creationId xmlns:a16="http://schemas.microsoft.com/office/drawing/2014/main" id="{D4A03F1B-BE23-8A99-34BE-D95F51B9A5ED}"/>
              </a:ext>
            </a:extLst>
          </p:cNvPr>
          <p:cNvSpPr>
            <a:spLocks noGrp="1" noChangeArrowheads="1"/>
          </p:cNvSpPr>
          <p:nvPr/>
        </p:nvSpPr>
        <p:spPr bwMode="auto">
          <a:xfrm>
            <a:off x="6726123" y="5302295"/>
            <a:ext cx="2252863" cy="853598"/>
          </a:xfrm>
          <a:prstGeom prst="rect">
            <a:avLst/>
          </a:prstGeom>
          <a:solidFill>
            <a:schemeClr val="bg1"/>
          </a:solidFill>
          <a:ln>
            <a:solidFill>
              <a:schemeClr val="tx1"/>
            </a:solid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Font typeface="Wingdings" pitchFamily="2" charset="2"/>
              <a:buChar char="Ø"/>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80000"/>
              </a:lnSpc>
              <a:buNone/>
            </a:pPr>
            <a:r>
              <a:rPr lang="en-US" sz="1800" dirty="0">
                <a:latin typeface="Calibri" pitchFamily="34" charset="0"/>
              </a:rPr>
              <a:t>ERRORS</a:t>
            </a:r>
          </a:p>
          <a:p>
            <a:pPr marL="0" indent="0" eaLnBrk="1" hangingPunct="1">
              <a:lnSpc>
                <a:spcPct val="80000"/>
              </a:lnSpc>
              <a:buNone/>
            </a:pPr>
            <a:r>
              <a:rPr lang="en-US" sz="1800" dirty="0" err="1">
                <a:latin typeface="Calibri" pitchFamily="34" charset="0"/>
              </a:rPr>
              <a:t>Horiz</a:t>
            </a:r>
            <a:r>
              <a:rPr lang="en-US" sz="1800" dirty="0">
                <a:latin typeface="Calibri" pitchFamily="34" charset="0"/>
              </a:rPr>
              <a:t>: ± 10 m </a:t>
            </a:r>
            <a:br>
              <a:rPr lang="en-US" sz="1800" dirty="0">
                <a:latin typeface="Calibri" pitchFamily="34" charset="0"/>
              </a:rPr>
            </a:br>
            <a:r>
              <a:rPr lang="en-US" sz="1800" dirty="0">
                <a:latin typeface="Calibri" pitchFamily="34" charset="0"/>
              </a:rPr>
              <a:t>Vert: ± 15 m</a:t>
            </a:r>
          </a:p>
        </p:txBody>
      </p:sp>
      <p:sp>
        <p:nvSpPr>
          <p:cNvPr id="7" name="TextBox 6">
            <a:extLst>
              <a:ext uri="{FF2B5EF4-FFF2-40B4-BE49-F238E27FC236}">
                <a16:creationId xmlns:a16="http://schemas.microsoft.com/office/drawing/2014/main" id="{883A157D-48A7-F031-87BA-3C5504BEF128}"/>
              </a:ext>
            </a:extLst>
          </p:cNvPr>
          <p:cNvSpPr txBox="1">
            <a:spLocks noChangeArrowheads="1"/>
          </p:cNvSpPr>
          <p:nvPr/>
        </p:nvSpPr>
        <p:spPr bwMode="auto">
          <a:xfrm>
            <a:off x="2897719" y="5198807"/>
            <a:ext cx="2839811" cy="944051"/>
          </a:xfrm>
          <a:prstGeom prst="rect">
            <a:avLst/>
          </a:pr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indent="0" eaLnBrk="1" hangingPunct="1">
              <a:buFont typeface="Arial" pitchFamily="34" charset="0"/>
              <a:buNone/>
            </a:pPr>
            <a:r>
              <a:rPr lang="en-US" sz="1800" dirty="0">
                <a:latin typeface="Calibri" pitchFamily="34" charset="0"/>
              </a:rPr>
              <a:t>ERRORS (after 24 </a:t>
            </a:r>
            <a:r>
              <a:rPr lang="en-US" sz="1800" dirty="0" err="1">
                <a:latin typeface="Calibri" pitchFamily="34" charset="0"/>
              </a:rPr>
              <a:t>hrs</a:t>
            </a:r>
            <a:r>
              <a:rPr lang="en-US" sz="1800" dirty="0">
                <a:latin typeface="Calibri" pitchFamily="34" charset="0"/>
              </a:rPr>
              <a:t>)</a:t>
            </a:r>
          </a:p>
          <a:p>
            <a:r>
              <a:rPr lang="en-US" sz="1800" dirty="0" err="1">
                <a:latin typeface="Calibri" pitchFamily="34" charset="0"/>
              </a:rPr>
              <a:t>Horiz</a:t>
            </a:r>
            <a:r>
              <a:rPr lang="en-US" sz="1800" dirty="0">
                <a:latin typeface="Calibri" pitchFamily="34" charset="0"/>
              </a:rPr>
              <a:t>: </a:t>
            </a:r>
            <a:r>
              <a:rPr lang="en-US" dirty="0"/>
              <a:t>±</a:t>
            </a:r>
            <a:r>
              <a:rPr lang="en-US" sz="1800" dirty="0">
                <a:latin typeface="Calibri" pitchFamily="34" charset="0"/>
              </a:rPr>
              <a:t> 1–2 mm  </a:t>
            </a:r>
            <a:br>
              <a:rPr lang="en-US" sz="1800" dirty="0">
                <a:latin typeface="Calibri" pitchFamily="34" charset="0"/>
              </a:rPr>
            </a:br>
            <a:r>
              <a:rPr lang="en-US" sz="1800" dirty="0">
                <a:latin typeface="Calibri" pitchFamily="34" charset="0"/>
              </a:rPr>
              <a:t>Vert: ± 5 mm</a:t>
            </a:r>
          </a:p>
        </p:txBody>
      </p:sp>
    </p:spTree>
    <p:extLst>
      <p:ext uri="{BB962C8B-B14F-4D97-AF65-F5344CB8AC3E}">
        <p14:creationId xmlns:p14="http://schemas.microsoft.com/office/powerpoint/2010/main" val="866470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D912C8-06D6-EC7C-863A-E1B86FCF9984}"/>
              </a:ext>
            </a:extLst>
          </p:cNvPr>
          <p:cNvSpPr/>
          <p:nvPr/>
        </p:nvSpPr>
        <p:spPr>
          <a:xfrm>
            <a:off x="457200" y="914400"/>
            <a:ext cx="8319155" cy="53921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BACB7A-B7EC-0196-627F-1284AA39B65A}"/>
              </a:ext>
            </a:extLst>
          </p:cNvPr>
          <p:cNvSpPr>
            <a:spLocks noGrp="1"/>
          </p:cNvSpPr>
          <p:nvPr>
            <p:ph type="title"/>
          </p:nvPr>
        </p:nvSpPr>
        <p:spPr/>
        <p:txBody>
          <a:bodyPr/>
          <a:lstStyle/>
          <a:p>
            <a:r>
              <a:rPr lang="en-US" dirty="0"/>
              <a:t>Sources of Error</a:t>
            </a:r>
          </a:p>
        </p:txBody>
      </p:sp>
      <p:pic>
        <p:nvPicPr>
          <p:cNvPr id="4" name="Image" descr="Image">
            <a:extLst>
              <a:ext uri="{FF2B5EF4-FFF2-40B4-BE49-F238E27FC236}">
                <a16:creationId xmlns:a16="http://schemas.microsoft.com/office/drawing/2014/main" id="{3200ECCD-2CCA-4DF5-0633-3C6A235CCF7D}"/>
              </a:ext>
            </a:extLst>
          </p:cNvPr>
          <p:cNvPicPr>
            <a:picLocks noChangeAspect="1"/>
          </p:cNvPicPr>
          <p:nvPr/>
        </p:nvPicPr>
        <p:blipFill>
          <a:blip r:embed="rId3"/>
          <a:stretch>
            <a:fillRect/>
          </a:stretch>
        </p:blipFill>
        <p:spPr>
          <a:xfrm>
            <a:off x="592212" y="1051655"/>
            <a:ext cx="7959575" cy="5154961"/>
          </a:xfrm>
          <a:prstGeom prst="rect">
            <a:avLst/>
          </a:prstGeom>
          <a:ln w="12700">
            <a:miter lim="400000"/>
          </a:ln>
        </p:spPr>
      </p:pic>
    </p:spTree>
    <p:extLst>
      <p:ext uri="{BB962C8B-B14F-4D97-AF65-F5344CB8AC3E}">
        <p14:creationId xmlns:p14="http://schemas.microsoft.com/office/powerpoint/2010/main" val="3863203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56A29-2FD0-5386-F4E2-A705BA003A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6736DB-1FA4-CE4D-E818-7390CC2FAA9A}"/>
              </a:ext>
            </a:extLst>
          </p:cNvPr>
          <p:cNvSpPr>
            <a:spLocks noGrp="1"/>
          </p:cNvSpPr>
          <p:nvPr>
            <p:ph type="title"/>
          </p:nvPr>
        </p:nvSpPr>
        <p:spPr/>
        <p:txBody>
          <a:bodyPr/>
          <a:lstStyle/>
          <a:p>
            <a:r>
              <a:rPr lang="en-US" dirty="0"/>
              <a:t>Sources of Error</a:t>
            </a:r>
          </a:p>
        </p:txBody>
      </p:sp>
      <p:sp>
        <p:nvSpPr>
          <p:cNvPr id="3" name="Content Placeholder 2">
            <a:extLst>
              <a:ext uri="{FF2B5EF4-FFF2-40B4-BE49-F238E27FC236}">
                <a16:creationId xmlns:a16="http://schemas.microsoft.com/office/drawing/2014/main" id="{3C84B188-8D23-0E6D-C106-F0856F097B71}"/>
              </a:ext>
            </a:extLst>
          </p:cNvPr>
          <p:cNvSpPr>
            <a:spLocks noGrp="1"/>
          </p:cNvSpPr>
          <p:nvPr>
            <p:ph idx="1"/>
          </p:nvPr>
        </p:nvSpPr>
        <p:spPr/>
        <p:txBody>
          <a:bodyPr>
            <a:normAutofit/>
          </a:bodyPr>
          <a:lstStyle/>
          <a:p>
            <a:pPr marL="457200" indent="-457200">
              <a:lnSpc>
                <a:spcPct val="85000"/>
              </a:lnSpc>
              <a:spcBef>
                <a:spcPct val="30000"/>
              </a:spcBef>
              <a:buFont typeface="Arial" panose="020B0604020202020204" pitchFamily="34" charset="0"/>
              <a:buChar char="•"/>
            </a:pPr>
            <a:r>
              <a:rPr lang="en-US" sz="2400" b="1" dirty="0">
                <a:latin typeface="Calibri" pitchFamily="34" charset="0"/>
              </a:rPr>
              <a:t>Clock errors</a:t>
            </a:r>
            <a:r>
              <a:rPr lang="en-US" sz="2400" dirty="0">
                <a:latin typeface="Calibri" pitchFamily="34" charset="0"/>
              </a:rPr>
              <a:t> (bias and drift, including  </a:t>
            </a:r>
            <a:r>
              <a:rPr lang="en-US" sz="2400" b="1" dirty="0">
                <a:latin typeface="Calibri" pitchFamily="34" charset="0"/>
              </a:rPr>
              <a:t>relativity</a:t>
            </a:r>
            <a:r>
              <a:rPr lang="en-US" sz="2400" dirty="0">
                <a:latin typeface="Calibri" pitchFamily="34" charset="0"/>
              </a:rPr>
              <a:t>)</a:t>
            </a:r>
            <a:endParaRPr lang="en-US" sz="2400" b="1" dirty="0">
              <a:latin typeface="Calibri" pitchFamily="34" charset="0"/>
            </a:endParaRPr>
          </a:p>
          <a:p>
            <a:pPr marL="457200" indent="-457200">
              <a:lnSpc>
                <a:spcPct val="85000"/>
              </a:lnSpc>
              <a:spcBef>
                <a:spcPct val="30000"/>
              </a:spcBef>
              <a:buFont typeface="Arial" panose="020B0604020202020204" pitchFamily="34" charset="0"/>
              <a:buChar char="•"/>
            </a:pPr>
            <a:r>
              <a:rPr lang="en-US" sz="2400" dirty="0">
                <a:latin typeface="Calibri" pitchFamily="34" charset="0"/>
              </a:rPr>
              <a:t>Satellite </a:t>
            </a:r>
            <a:r>
              <a:rPr lang="en-US" sz="2400" b="1" dirty="0">
                <a:latin typeface="Calibri" pitchFamily="34" charset="0"/>
              </a:rPr>
              <a:t>orbit irregularities</a:t>
            </a:r>
          </a:p>
          <a:p>
            <a:pPr marL="457200" indent="-457200">
              <a:lnSpc>
                <a:spcPct val="85000"/>
              </a:lnSpc>
              <a:spcBef>
                <a:spcPct val="30000"/>
              </a:spcBef>
              <a:buFont typeface="Arial" panose="020B0604020202020204" pitchFamily="34" charset="0"/>
              <a:buChar char="•"/>
            </a:pPr>
            <a:r>
              <a:rPr lang="en-US" sz="2400" b="1" dirty="0">
                <a:latin typeface="Calibri" pitchFamily="34" charset="0"/>
              </a:rPr>
              <a:t>Atmospheric delays</a:t>
            </a:r>
            <a:r>
              <a:rPr lang="en-US" sz="2400" dirty="0">
                <a:latin typeface="Calibri" pitchFamily="34" charset="0"/>
              </a:rPr>
              <a:t> – speed of light is affected by water content and other variables (ex. ionosphere)</a:t>
            </a:r>
            <a:endParaRPr lang="en-US" sz="2400" b="1" dirty="0">
              <a:latin typeface="Calibri" pitchFamily="34" charset="0"/>
            </a:endParaRPr>
          </a:p>
          <a:p>
            <a:pPr marL="457200" indent="-457200">
              <a:lnSpc>
                <a:spcPct val="85000"/>
              </a:lnSpc>
              <a:spcBef>
                <a:spcPct val="30000"/>
              </a:spcBef>
              <a:buFont typeface="Arial" panose="020B0604020202020204" pitchFamily="34" charset="0"/>
              <a:buChar char="•"/>
            </a:pPr>
            <a:r>
              <a:rPr lang="en-US" sz="2400" b="1" dirty="0">
                <a:latin typeface="Calibri" pitchFamily="34" charset="0"/>
              </a:rPr>
              <a:t>Multi-path </a:t>
            </a:r>
            <a:r>
              <a:rPr lang="en-US" sz="2400" dirty="0">
                <a:latin typeface="Calibri" pitchFamily="34" charset="0"/>
              </a:rPr>
              <a:t>– GPS signals can bounce off the ground or objects and then enter the antenna</a:t>
            </a:r>
          </a:p>
          <a:p>
            <a:pPr marL="457200" indent="-457200" eaLnBrk="1" hangingPunct="1">
              <a:lnSpc>
                <a:spcPct val="85000"/>
              </a:lnSpc>
              <a:spcBef>
                <a:spcPct val="30000"/>
              </a:spcBef>
              <a:buFont typeface="Arial" panose="020B0604020202020204" pitchFamily="34" charset="0"/>
              <a:buChar char="•"/>
            </a:pPr>
            <a:r>
              <a:rPr lang="en-US" sz="2400" b="1" dirty="0">
                <a:latin typeface="Calibri" pitchFamily="34" charset="0"/>
              </a:rPr>
              <a:t>Human error</a:t>
            </a:r>
            <a:r>
              <a:rPr lang="en-US" sz="2400" dirty="0">
                <a:latin typeface="Calibri" pitchFamily="34" charset="0"/>
              </a:rPr>
              <a:t> – Incorrect </a:t>
            </a:r>
            <a:br>
              <a:rPr lang="en-US" sz="2400" dirty="0">
                <a:latin typeface="Calibri" pitchFamily="34" charset="0"/>
              </a:rPr>
            </a:br>
            <a:r>
              <a:rPr lang="en-US" sz="2400" dirty="0">
                <a:latin typeface="Calibri" pitchFamily="34" charset="0"/>
              </a:rPr>
              <a:t>base or rover antenna </a:t>
            </a:r>
            <a:br>
              <a:rPr lang="en-US" sz="2400" dirty="0">
                <a:latin typeface="Calibri" pitchFamily="34" charset="0"/>
              </a:rPr>
            </a:br>
            <a:r>
              <a:rPr lang="en-US" sz="2400" dirty="0">
                <a:latin typeface="Calibri" pitchFamily="34" charset="0"/>
              </a:rPr>
              <a:t>heights, errors in post-</a:t>
            </a:r>
            <a:br>
              <a:rPr lang="en-US" sz="2400" dirty="0">
                <a:latin typeface="Calibri" pitchFamily="34" charset="0"/>
              </a:rPr>
            </a:br>
            <a:r>
              <a:rPr lang="en-US" sz="2400" dirty="0">
                <a:latin typeface="Calibri" pitchFamily="34" charset="0"/>
              </a:rPr>
              <a:t>processing, datum and </a:t>
            </a:r>
            <a:br>
              <a:rPr lang="en-US" sz="2400" dirty="0">
                <a:latin typeface="Calibri" pitchFamily="34" charset="0"/>
              </a:rPr>
            </a:br>
            <a:r>
              <a:rPr lang="en-US" sz="2400" dirty="0">
                <a:latin typeface="Calibri" pitchFamily="34" charset="0"/>
              </a:rPr>
              <a:t>projection errors.</a:t>
            </a:r>
            <a:endParaRPr lang="en-US" sz="2400" b="1" dirty="0">
              <a:latin typeface="Calibri" pitchFamily="34" charset="0"/>
            </a:endParaRPr>
          </a:p>
        </p:txBody>
      </p:sp>
      <p:sp>
        <p:nvSpPr>
          <p:cNvPr id="5" name="Rectangle 4">
            <a:extLst>
              <a:ext uri="{FF2B5EF4-FFF2-40B4-BE49-F238E27FC236}">
                <a16:creationId xmlns:a16="http://schemas.microsoft.com/office/drawing/2014/main" id="{16D32B78-9501-B4D5-3419-9658CBAE8631}"/>
              </a:ext>
            </a:extLst>
          </p:cNvPr>
          <p:cNvSpPr/>
          <p:nvPr/>
        </p:nvSpPr>
        <p:spPr>
          <a:xfrm>
            <a:off x="4336330" y="3227058"/>
            <a:ext cx="4751110" cy="307947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Image" descr="Image">
            <a:extLst>
              <a:ext uri="{FF2B5EF4-FFF2-40B4-BE49-F238E27FC236}">
                <a16:creationId xmlns:a16="http://schemas.microsoft.com/office/drawing/2014/main" id="{48406325-3411-2F86-DCE4-66554851B0CC}"/>
              </a:ext>
            </a:extLst>
          </p:cNvPr>
          <p:cNvPicPr>
            <a:picLocks noChangeAspect="1"/>
          </p:cNvPicPr>
          <p:nvPr/>
        </p:nvPicPr>
        <p:blipFill>
          <a:blip r:embed="rId3"/>
          <a:stretch>
            <a:fillRect/>
          </a:stretch>
        </p:blipFill>
        <p:spPr>
          <a:xfrm>
            <a:off x="4449097" y="3309728"/>
            <a:ext cx="4545752" cy="2944023"/>
          </a:xfrm>
          <a:prstGeom prst="rect">
            <a:avLst/>
          </a:prstGeom>
          <a:ln w="12700">
            <a:miter lim="400000"/>
          </a:ln>
        </p:spPr>
      </p:pic>
    </p:spTree>
    <p:extLst>
      <p:ext uri="{BB962C8B-B14F-4D97-AF65-F5344CB8AC3E}">
        <p14:creationId xmlns:p14="http://schemas.microsoft.com/office/powerpoint/2010/main" val="3917011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descr="A diagram of a system&#10;&#10;Description automatically generated">
            <a:extLst>
              <a:ext uri="{FF2B5EF4-FFF2-40B4-BE49-F238E27FC236}">
                <a16:creationId xmlns:a16="http://schemas.microsoft.com/office/drawing/2014/main" id="{B9E7163D-2926-9C0A-54A6-F5B1DA1BAF4A}"/>
              </a:ext>
            </a:extLst>
          </p:cNvPr>
          <p:cNvPicPr>
            <a:picLocks noChangeAspect="1"/>
          </p:cNvPicPr>
          <p:nvPr/>
        </p:nvPicPr>
        <p:blipFill>
          <a:blip r:embed="rId2"/>
          <a:stretch>
            <a:fillRect/>
          </a:stretch>
        </p:blipFill>
        <p:spPr>
          <a:xfrm>
            <a:off x="0" y="0"/>
            <a:ext cx="8882026" cy="6858000"/>
          </a:xfrm>
          <a:prstGeom prst="rect">
            <a:avLst/>
          </a:prstGeom>
        </p:spPr>
      </p:pic>
    </p:spTree>
    <p:extLst>
      <p:ext uri="{BB962C8B-B14F-4D97-AF65-F5344CB8AC3E}">
        <p14:creationId xmlns:p14="http://schemas.microsoft.com/office/powerpoint/2010/main" val="1087732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2066AA-FB70-1826-904B-B9F900AB95A0}"/>
              </a:ext>
            </a:extLst>
          </p:cNvPr>
          <p:cNvSpPr>
            <a:spLocks noGrp="1"/>
          </p:cNvSpPr>
          <p:nvPr>
            <p:ph type="title"/>
          </p:nvPr>
        </p:nvSpPr>
        <p:spPr/>
        <p:txBody>
          <a:bodyPr/>
          <a:lstStyle/>
          <a:p>
            <a:r>
              <a:rPr lang="en-US" dirty="0"/>
              <a:t>Precision depends on system</a:t>
            </a:r>
          </a:p>
        </p:txBody>
      </p:sp>
      <p:sp>
        <p:nvSpPr>
          <p:cNvPr id="5" name="Freeform 4">
            <a:extLst>
              <a:ext uri="{FF2B5EF4-FFF2-40B4-BE49-F238E27FC236}">
                <a16:creationId xmlns:a16="http://schemas.microsoft.com/office/drawing/2014/main" id="{B6EF0AAB-4AA2-7FBB-2CF9-E39E5515C3C8}"/>
              </a:ext>
            </a:extLst>
          </p:cNvPr>
          <p:cNvSpPr/>
          <p:nvPr/>
        </p:nvSpPr>
        <p:spPr>
          <a:xfrm>
            <a:off x="1244533" y="1735535"/>
            <a:ext cx="5590903" cy="3248297"/>
          </a:xfrm>
          <a:custGeom>
            <a:avLst/>
            <a:gdLst>
              <a:gd name="connsiteX0" fmla="*/ 0 w 5590902"/>
              <a:gd name="connsiteY0" fmla="*/ 3248297 h 3248297"/>
              <a:gd name="connsiteX1" fmla="*/ 1323702 w 5590902"/>
              <a:gd name="connsiteY1" fmla="*/ 3143794 h 3248297"/>
              <a:gd name="connsiteX2" fmla="*/ 2638697 w 5590902"/>
              <a:gd name="connsiteY2" fmla="*/ 2856412 h 3248297"/>
              <a:gd name="connsiteX3" fmla="*/ 3744685 w 5590902"/>
              <a:gd name="connsiteY3" fmla="*/ 2333897 h 3248297"/>
              <a:gd name="connsiteX4" fmla="*/ 4598125 w 5590902"/>
              <a:gd name="connsiteY4" fmla="*/ 1654629 h 3248297"/>
              <a:gd name="connsiteX5" fmla="*/ 5259977 w 5590902"/>
              <a:gd name="connsiteY5" fmla="*/ 783772 h 3248297"/>
              <a:gd name="connsiteX6" fmla="*/ 5590902 w 5590902"/>
              <a:gd name="connsiteY6" fmla="*/ 0 h 324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0902" h="3248297">
                <a:moveTo>
                  <a:pt x="0" y="3248297"/>
                </a:moveTo>
                <a:cubicBezTo>
                  <a:pt x="441959" y="3228702"/>
                  <a:pt x="883919" y="3209108"/>
                  <a:pt x="1323702" y="3143794"/>
                </a:cubicBezTo>
                <a:cubicBezTo>
                  <a:pt x="1763485" y="3078480"/>
                  <a:pt x="2235200" y="2991395"/>
                  <a:pt x="2638697" y="2856412"/>
                </a:cubicBezTo>
                <a:cubicBezTo>
                  <a:pt x="3042194" y="2721429"/>
                  <a:pt x="3418114" y="2534194"/>
                  <a:pt x="3744685" y="2333897"/>
                </a:cubicBezTo>
                <a:cubicBezTo>
                  <a:pt x="4071256" y="2133600"/>
                  <a:pt x="4345576" y="1912983"/>
                  <a:pt x="4598125" y="1654629"/>
                </a:cubicBezTo>
                <a:cubicBezTo>
                  <a:pt x="4850674" y="1396275"/>
                  <a:pt x="5094514" y="1059543"/>
                  <a:pt x="5259977" y="783772"/>
                </a:cubicBezTo>
                <a:cubicBezTo>
                  <a:pt x="5425440" y="508001"/>
                  <a:pt x="5508171" y="254000"/>
                  <a:pt x="5590902"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1A2D0DFC-1640-E735-E450-63A735ACB774}"/>
              </a:ext>
            </a:extLst>
          </p:cNvPr>
          <p:cNvSpPr/>
          <p:nvPr/>
        </p:nvSpPr>
        <p:spPr>
          <a:xfrm>
            <a:off x="1235824" y="1918419"/>
            <a:ext cx="6331131" cy="3553097"/>
          </a:xfrm>
          <a:custGeom>
            <a:avLst/>
            <a:gdLst>
              <a:gd name="connsiteX0" fmla="*/ 0 w 6331131"/>
              <a:gd name="connsiteY0" fmla="*/ 0 h 3553097"/>
              <a:gd name="connsiteX1" fmla="*/ 0 w 6331131"/>
              <a:gd name="connsiteY1" fmla="*/ 3553097 h 3553097"/>
              <a:gd name="connsiteX2" fmla="*/ 6331131 w 6331131"/>
              <a:gd name="connsiteY2" fmla="*/ 3553097 h 3553097"/>
              <a:gd name="connsiteX3" fmla="*/ 6296297 w 6331131"/>
              <a:gd name="connsiteY3" fmla="*/ 3553097 h 3553097"/>
            </a:gdLst>
            <a:ahLst/>
            <a:cxnLst>
              <a:cxn ang="0">
                <a:pos x="connsiteX0" y="connsiteY0"/>
              </a:cxn>
              <a:cxn ang="0">
                <a:pos x="connsiteX1" y="connsiteY1"/>
              </a:cxn>
              <a:cxn ang="0">
                <a:pos x="connsiteX2" y="connsiteY2"/>
              </a:cxn>
              <a:cxn ang="0">
                <a:pos x="connsiteX3" y="connsiteY3"/>
              </a:cxn>
            </a:cxnLst>
            <a:rect l="l" t="t" r="r" b="b"/>
            <a:pathLst>
              <a:path w="6331131" h="3553097">
                <a:moveTo>
                  <a:pt x="0" y="0"/>
                </a:moveTo>
                <a:lnTo>
                  <a:pt x="0" y="3553097"/>
                </a:lnTo>
                <a:lnTo>
                  <a:pt x="6331131" y="3553097"/>
                </a:lnTo>
                <a:lnTo>
                  <a:pt x="6296297" y="3553097"/>
                </a:lnTo>
              </a:path>
            </a:pathLst>
          </a:custGeom>
          <a:no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0BD77F-8103-1898-DA4C-EF6302499B29}"/>
              </a:ext>
            </a:extLst>
          </p:cNvPr>
          <p:cNvSpPr txBox="1"/>
          <p:nvPr/>
        </p:nvSpPr>
        <p:spPr>
          <a:xfrm>
            <a:off x="3398603" y="5868196"/>
            <a:ext cx="2126031" cy="369332"/>
          </a:xfrm>
          <a:prstGeom prst="rect">
            <a:avLst/>
          </a:prstGeom>
          <a:noFill/>
        </p:spPr>
        <p:txBody>
          <a:bodyPr wrap="none" rtlCol="0">
            <a:spAutoFit/>
          </a:bodyPr>
          <a:lstStyle/>
          <a:p>
            <a:r>
              <a:rPr lang="en-US" b="1" dirty="0"/>
              <a:t>Precision of Position</a:t>
            </a:r>
          </a:p>
        </p:txBody>
      </p:sp>
      <p:sp>
        <p:nvSpPr>
          <p:cNvPr id="8" name="TextBox 7">
            <a:extLst>
              <a:ext uri="{FF2B5EF4-FFF2-40B4-BE49-F238E27FC236}">
                <a16:creationId xmlns:a16="http://schemas.microsoft.com/office/drawing/2014/main" id="{D3FDA7E7-A22E-E99C-5187-49301E22CF20}"/>
              </a:ext>
            </a:extLst>
          </p:cNvPr>
          <p:cNvSpPr txBox="1"/>
          <p:nvPr/>
        </p:nvSpPr>
        <p:spPr>
          <a:xfrm rot="16200000">
            <a:off x="-1426793" y="3510300"/>
            <a:ext cx="3837782" cy="369332"/>
          </a:xfrm>
          <a:prstGeom prst="rect">
            <a:avLst/>
          </a:prstGeom>
          <a:noFill/>
        </p:spPr>
        <p:txBody>
          <a:bodyPr wrap="none" rtlCol="0">
            <a:spAutoFit/>
          </a:bodyPr>
          <a:lstStyle/>
          <a:p>
            <a:r>
              <a:rPr lang="en-US" b="1" dirty="0"/>
              <a:t>Occupation Time - Effort Required - $$</a:t>
            </a:r>
          </a:p>
        </p:txBody>
      </p:sp>
      <p:sp>
        <p:nvSpPr>
          <p:cNvPr id="9" name="Rectangle 8">
            <a:extLst>
              <a:ext uri="{FF2B5EF4-FFF2-40B4-BE49-F238E27FC236}">
                <a16:creationId xmlns:a16="http://schemas.microsoft.com/office/drawing/2014/main" id="{EFBDE362-2382-50F4-A835-8176ADCCDDA6}"/>
              </a:ext>
            </a:extLst>
          </p:cNvPr>
          <p:cNvSpPr/>
          <p:nvPr/>
        </p:nvSpPr>
        <p:spPr>
          <a:xfrm>
            <a:off x="5620469" y="2055051"/>
            <a:ext cx="1925464" cy="1184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Static, Geodetic Campaign Systems</a:t>
            </a:r>
          </a:p>
        </p:txBody>
      </p:sp>
      <p:sp>
        <p:nvSpPr>
          <p:cNvPr id="10" name="Rectangle 9">
            <a:extLst>
              <a:ext uri="{FF2B5EF4-FFF2-40B4-BE49-F238E27FC236}">
                <a16:creationId xmlns:a16="http://schemas.microsoft.com/office/drawing/2014/main" id="{00128948-F719-1C82-BC3D-D24C2F5EC740}"/>
              </a:ext>
            </a:extLst>
          </p:cNvPr>
          <p:cNvSpPr/>
          <p:nvPr/>
        </p:nvSpPr>
        <p:spPr>
          <a:xfrm>
            <a:off x="4049375" y="3571836"/>
            <a:ext cx="1375273" cy="84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Kinematic Systems</a:t>
            </a:r>
          </a:p>
        </p:txBody>
      </p:sp>
      <p:sp>
        <p:nvSpPr>
          <p:cNvPr id="11" name="Rectangle 10">
            <a:extLst>
              <a:ext uri="{FF2B5EF4-FFF2-40B4-BE49-F238E27FC236}">
                <a16:creationId xmlns:a16="http://schemas.microsoft.com/office/drawing/2014/main" id="{6D815B9F-0B31-A0FE-4FB6-7CF6D29533B0}"/>
              </a:ext>
            </a:extLst>
          </p:cNvPr>
          <p:cNvSpPr/>
          <p:nvPr/>
        </p:nvSpPr>
        <p:spPr>
          <a:xfrm>
            <a:off x="1429113" y="4194258"/>
            <a:ext cx="1394543" cy="1081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Consumer &amp; Mapping Systems</a:t>
            </a:r>
          </a:p>
        </p:txBody>
      </p:sp>
      <p:pic>
        <p:nvPicPr>
          <p:cNvPr id="12" name="Picture 2" descr="http://kb.unavco.org/kb/assets/.images/porkchop_geyser1crop.jpg">
            <a:extLst>
              <a:ext uri="{FF2B5EF4-FFF2-40B4-BE49-F238E27FC236}">
                <a16:creationId xmlns:a16="http://schemas.microsoft.com/office/drawing/2014/main" id="{A3BD70A1-59EE-B128-8C60-F9ECA646A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747" y="2326000"/>
            <a:ext cx="1081484" cy="1368967"/>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533BBCA-C542-44B4-8C1C-193EECD7F46B}"/>
              </a:ext>
            </a:extLst>
          </p:cNvPr>
          <p:cNvSpPr txBox="1"/>
          <p:nvPr/>
        </p:nvSpPr>
        <p:spPr>
          <a:xfrm>
            <a:off x="1528824" y="5523408"/>
            <a:ext cx="6647974" cy="369332"/>
          </a:xfrm>
          <a:prstGeom prst="rect">
            <a:avLst/>
          </a:prstGeom>
          <a:noFill/>
        </p:spPr>
        <p:txBody>
          <a:bodyPr wrap="none" rtlCol="0">
            <a:spAutoFit/>
          </a:bodyPr>
          <a:lstStyle/>
          <a:p>
            <a:r>
              <a:rPr lang="en-US" dirty="0"/>
              <a:t>   0.5-5 m		        0.01–0.03 m	  	 0.005m		</a:t>
            </a:r>
          </a:p>
        </p:txBody>
      </p:sp>
      <p:sp>
        <p:nvSpPr>
          <p:cNvPr id="14" name="TextBox 13">
            <a:extLst>
              <a:ext uri="{FF2B5EF4-FFF2-40B4-BE49-F238E27FC236}">
                <a16:creationId xmlns:a16="http://schemas.microsoft.com/office/drawing/2014/main" id="{A771A02C-E834-CFF7-3F75-CA26FF69C045}"/>
              </a:ext>
            </a:extLst>
          </p:cNvPr>
          <p:cNvSpPr txBox="1"/>
          <p:nvPr/>
        </p:nvSpPr>
        <p:spPr>
          <a:xfrm rot="16200000">
            <a:off x="-730056" y="3581815"/>
            <a:ext cx="3454792" cy="369332"/>
          </a:xfrm>
          <a:prstGeom prst="rect">
            <a:avLst/>
          </a:prstGeom>
          <a:noFill/>
        </p:spPr>
        <p:txBody>
          <a:bodyPr wrap="none" rtlCol="0">
            <a:spAutoFit/>
          </a:bodyPr>
          <a:lstStyle/>
          <a:p>
            <a:r>
              <a:rPr lang="en-US" dirty="0"/>
              <a:t>Easy 			Hard</a:t>
            </a:r>
          </a:p>
        </p:txBody>
      </p:sp>
      <p:pic>
        <p:nvPicPr>
          <p:cNvPr id="15" name="Picture 14">
            <a:extLst>
              <a:ext uri="{FF2B5EF4-FFF2-40B4-BE49-F238E27FC236}">
                <a16:creationId xmlns:a16="http://schemas.microsoft.com/office/drawing/2014/main" id="{11999A4A-D864-A2EC-2EFE-65200E289DF7}"/>
              </a:ext>
            </a:extLst>
          </p:cNvPr>
          <p:cNvPicPr>
            <a:picLocks noChangeAspect="1"/>
          </p:cNvPicPr>
          <p:nvPr/>
        </p:nvPicPr>
        <p:blipFill rotWithShape="1">
          <a:blip r:embed="rId4">
            <a:extLst>
              <a:ext uri="{28A0092B-C50C-407E-A947-70E740481C1C}">
                <a14:useLocalDpi xmlns:a14="http://schemas.microsoft.com/office/drawing/2010/main" val="0"/>
              </a:ext>
            </a:extLst>
          </a:blip>
          <a:srcRect l="71048"/>
          <a:stretch/>
        </p:blipFill>
        <p:spPr>
          <a:xfrm>
            <a:off x="3636124" y="2138854"/>
            <a:ext cx="617977" cy="1600888"/>
          </a:xfrm>
          <a:prstGeom prst="rect">
            <a:avLst/>
          </a:prstGeom>
        </p:spPr>
      </p:pic>
      <p:sp>
        <p:nvSpPr>
          <p:cNvPr id="16" name="TextBox 15">
            <a:extLst>
              <a:ext uri="{FF2B5EF4-FFF2-40B4-BE49-F238E27FC236}">
                <a16:creationId xmlns:a16="http://schemas.microsoft.com/office/drawing/2014/main" id="{9404282E-79AF-BAE8-C41C-63BB7B3E8A54}"/>
              </a:ext>
            </a:extLst>
          </p:cNvPr>
          <p:cNvSpPr txBox="1"/>
          <p:nvPr/>
        </p:nvSpPr>
        <p:spPr>
          <a:xfrm>
            <a:off x="6889537" y="6247237"/>
            <a:ext cx="1664534" cy="276999"/>
          </a:xfrm>
          <a:prstGeom prst="rect">
            <a:avLst/>
          </a:prstGeom>
          <a:noFill/>
        </p:spPr>
        <p:txBody>
          <a:bodyPr wrap="square" rtlCol="0">
            <a:spAutoFit/>
          </a:bodyPr>
          <a:lstStyle/>
          <a:p>
            <a:r>
              <a:rPr lang="en-US" sz="1200" dirty="0"/>
              <a:t>(Images: Ben Crosby)</a:t>
            </a:r>
          </a:p>
        </p:txBody>
      </p:sp>
      <p:sp>
        <p:nvSpPr>
          <p:cNvPr id="17" name="Left-Right Arrow 16">
            <a:extLst>
              <a:ext uri="{FF2B5EF4-FFF2-40B4-BE49-F238E27FC236}">
                <a16:creationId xmlns:a16="http://schemas.microsoft.com/office/drawing/2014/main" id="{0012FEFE-D8C3-2AD6-8458-60AC85D691F0}"/>
              </a:ext>
            </a:extLst>
          </p:cNvPr>
          <p:cNvSpPr/>
          <p:nvPr/>
        </p:nvSpPr>
        <p:spPr>
          <a:xfrm>
            <a:off x="3836785" y="4892839"/>
            <a:ext cx="3578223" cy="38273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Survey Grade</a:t>
            </a:r>
          </a:p>
        </p:txBody>
      </p:sp>
      <p:pic>
        <p:nvPicPr>
          <p:cNvPr id="18" name="Picture 17">
            <a:extLst>
              <a:ext uri="{FF2B5EF4-FFF2-40B4-BE49-F238E27FC236}">
                <a16:creationId xmlns:a16="http://schemas.microsoft.com/office/drawing/2014/main" id="{713FE250-1647-F196-B404-953B6B4B60F5}"/>
              </a:ext>
            </a:extLst>
          </p:cNvPr>
          <p:cNvPicPr>
            <a:picLocks noChangeAspect="1"/>
          </p:cNvPicPr>
          <p:nvPr/>
        </p:nvPicPr>
        <p:blipFill rotWithShape="1">
          <a:blip r:embed="rId5"/>
          <a:srcRect l="34664" t="9669" r="27348" b="8951"/>
          <a:stretch/>
        </p:blipFill>
        <p:spPr>
          <a:xfrm rot="10800000">
            <a:off x="1402231" y="2894520"/>
            <a:ext cx="755147" cy="1208295"/>
          </a:xfrm>
          <a:prstGeom prst="rect">
            <a:avLst/>
          </a:prstGeom>
        </p:spPr>
      </p:pic>
      <p:pic>
        <p:nvPicPr>
          <p:cNvPr id="20" name="Picture 3">
            <a:extLst>
              <a:ext uri="{FF2B5EF4-FFF2-40B4-BE49-F238E27FC236}">
                <a16:creationId xmlns:a16="http://schemas.microsoft.com/office/drawing/2014/main" id="{6F1687F6-74E5-DBAE-F92F-0F1033740C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30" t="30355" r="6753" b="12268"/>
          <a:stretch/>
        </p:blipFill>
        <p:spPr>
          <a:xfrm>
            <a:off x="6908028" y="933297"/>
            <a:ext cx="2049372" cy="1285238"/>
          </a:xfrm>
          <a:prstGeom prst="rect">
            <a:avLst/>
          </a:prstGeom>
        </p:spPr>
      </p:pic>
      <p:pic>
        <p:nvPicPr>
          <p:cNvPr id="21" name="Picture 20" descr="A screen shot of a phone&#10;&#10;AI-generated content may be incorrect.">
            <a:extLst>
              <a:ext uri="{FF2B5EF4-FFF2-40B4-BE49-F238E27FC236}">
                <a16:creationId xmlns:a16="http://schemas.microsoft.com/office/drawing/2014/main" id="{288A1DA6-2E79-5EC6-E019-016C9896BCE0}"/>
              </a:ext>
            </a:extLst>
          </p:cNvPr>
          <p:cNvPicPr>
            <a:picLocks noChangeAspect="1"/>
          </p:cNvPicPr>
          <p:nvPr/>
        </p:nvPicPr>
        <p:blipFill>
          <a:blip r:embed="rId7"/>
          <a:stretch>
            <a:fillRect/>
          </a:stretch>
        </p:blipFill>
        <p:spPr>
          <a:xfrm>
            <a:off x="2235829" y="2818613"/>
            <a:ext cx="657040" cy="1290807"/>
          </a:xfrm>
          <a:prstGeom prst="rect">
            <a:avLst/>
          </a:prstGeom>
        </p:spPr>
      </p:pic>
    </p:spTree>
    <p:extLst>
      <p:ext uri="{BB962C8B-B14F-4D97-AF65-F5344CB8AC3E}">
        <p14:creationId xmlns:p14="http://schemas.microsoft.com/office/powerpoint/2010/main" val="3685549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15308-2910-5B04-6C54-4A1BEBCC318D}"/>
              </a:ext>
            </a:extLst>
          </p:cNvPr>
          <p:cNvSpPr>
            <a:spLocks noGrp="1"/>
          </p:cNvSpPr>
          <p:nvPr>
            <p:ph type="title"/>
          </p:nvPr>
        </p:nvSpPr>
        <p:spPr/>
        <p:txBody>
          <a:bodyPr>
            <a:noAutofit/>
          </a:bodyPr>
          <a:lstStyle/>
          <a:p>
            <a:r>
              <a:rPr lang="en-US" sz="3600" dirty="0"/>
              <a:t>Creating Topography</a:t>
            </a:r>
          </a:p>
        </p:txBody>
      </p:sp>
      <p:sp>
        <p:nvSpPr>
          <p:cNvPr id="3" name="Content Placeholder 2">
            <a:extLst>
              <a:ext uri="{FF2B5EF4-FFF2-40B4-BE49-F238E27FC236}">
                <a16:creationId xmlns:a16="http://schemas.microsoft.com/office/drawing/2014/main" id="{C0152AB7-4E89-64ED-26E9-9513C271449C}"/>
              </a:ext>
            </a:extLst>
          </p:cNvPr>
          <p:cNvSpPr>
            <a:spLocks noGrp="1"/>
          </p:cNvSpPr>
          <p:nvPr>
            <p:ph idx="1"/>
          </p:nvPr>
        </p:nvSpPr>
        <p:spPr/>
        <p:txBody>
          <a:bodyPr>
            <a:normAutofit/>
          </a:bodyPr>
          <a:lstStyle/>
          <a:p>
            <a:r>
              <a:rPr lang="en-US" sz="2400" dirty="0"/>
              <a:t>Using Kinematic Systems </a:t>
            </a:r>
          </a:p>
          <a:p>
            <a:pPr lvl="1"/>
            <a:r>
              <a:rPr lang="en-US" sz="2400" dirty="0"/>
              <a:t>Quickly measure many points with high accuracy and precision – landslides, permafrost morphology, moraines, fault scarps</a:t>
            </a:r>
          </a:p>
        </p:txBody>
      </p:sp>
      <p:pic>
        <p:nvPicPr>
          <p:cNvPr id="4" name="Picture 3">
            <a:extLst>
              <a:ext uri="{FF2B5EF4-FFF2-40B4-BE49-F238E27FC236}">
                <a16:creationId xmlns:a16="http://schemas.microsoft.com/office/drawing/2014/main" id="{38A33743-5F4E-72E5-D43F-81ACF11F58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29269" y="2915935"/>
            <a:ext cx="2623673" cy="1731107"/>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53E05FC5-8D3F-F833-4312-FDFD9E4C5344}"/>
              </a:ext>
            </a:extLst>
          </p:cNvPr>
          <p:cNvSpPr txBox="1"/>
          <p:nvPr/>
        </p:nvSpPr>
        <p:spPr>
          <a:xfrm>
            <a:off x="985943" y="5489704"/>
            <a:ext cx="8229600" cy="646331"/>
          </a:xfrm>
          <a:prstGeom prst="rect">
            <a:avLst/>
          </a:prstGeom>
          <a:noFill/>
        </p:spPr>
        <p:txBody>
          <a:bodyPr wrap="square" rtlCol="0">
            <a:spAutoFit/>
          </a:bodyPr>
          <a:lstStyle/>
          <a:p>
            <a:r>
              <a:rPr lang="en-US" dirty="0"/>
              <a:t>From the field …			        	   … to post-		 	 … to surface generation</a:t>
            </a:r>
          </a:p>
          <a:p>
            <a:r>
              <a:rPr lang="en-US" dirty="0"/>
              <a:t>			     				 processed points …		    using GIS.</a:t>
            </a:r>
          </a:p>
        </p:txBody>
      </p:sp>
      <p:pic>
        <p:nvPicPr>
          <p:cNvPr id="6" name="Picture 5">
            <a:extLst>
              <a:ext uri="{FF2B5EF4-FFF2-40B4-BE49-F238E27FC236}">
                <a16:creationId xmlns:a16="http://schemas.microsoft.com/office/drawing/2014/main" id="{CDDBC9B5-93BF-D51F-E086-45046203F146}"/>
              </a:ext>
            </a:extLst>
          </p:cNvPr>
          <p:cNvPicPr>
            <a:picLocks noChangeAspect="1"/>
          </p:cNvPicPr>
          <p:nvPr/>
        </p:nvPicPr>
        <p:blipFill>
          <a:blip r:embed="rId3"/>
          <a:stretch>
            <a:fillRect/>
          </a:stretch>
        </p:blipFill>
        <p:spPr>
          <a:xfrm>
            <a:off x="3918749" y="2691796"/>
            <a:ext cx="2013399" cy="2864084"/>
          </a:xfrm>
          <a:prstGeom prst="rect">
            <a:avLst/>
          </a:prstGeom>
        </p:spPr>
      </p:pic>
      <p:pic>
        <p:nvPicPr>
          <p:cNvPr id="7" name="Picture 6">
            <a:extLst>
              <a:ext uri="{FF2B5EF4-FFF2-40B4-BE49-F238E27FC236}">
                <a16:creationId xmlns:a16="http://schemas.microsoft.com/office/drawing/2014/main" id="{43B53D37-610A-4CCE-27B1-552684909F8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43565" y="3800555"/>
            <a:ext cx="604884" cy="1566969"/>
          </a:xfrm>
          <a:prstGeom prst="rect">
            <a:avLst/>
          </a:prstGeom>
        </p:spPr>
      </p:pic>
      <p:pic>
        <p:nvPicPr>
          <p:cNvPr id="8" name="Picture 7">
            <a:extLst>
              <a:ext uri="{FF2B5EF4-FFF2-40B4-BE49-F238E27FC236}">
                <a16:creationId xmlns:a16="http://schemas.microsoft.com/office/drawing/2014/main" id="{2B7B8FA5-B2AE-6209-B501-2A825F3ACA1F}"/>
              </a:ext>
            </a:extLst>
          </p:cNvPr>
          <p:cNvPicPr>
            <a:picLocks noChangeAspect="1"/>
          </p:cNvPicPr>
          <p:nvPr/>
        </p:nvPicPr>
        <p:blipFill>
          <a:blip r:embed="rId5">
            <a:clrChange>
              <a:clrFrom>
                <a:srgbClr val="FEFFFF"/>
              </a:clrFrom>
              <a:clrTo>
                <a:srgbClr val="FEFFFF">
                  <a:alpha val="0"/>
                </a:srgbClr>
              </a:clrTo>
            </a:clrChange>
          </a:blip>
          <a:stretch>
            <a:fillRect/>
          </a:stretch>
        </p:blipFill>
        <p:spPr>
          <a:xfrm>
            <a:off x="6784859" y="2566703"/>
            <a:ext cx="2018622" cy="2864084"/>
          </a:xfrm>
          <a:prstGeom prst="rect">
            <a:avLst/>
          </a:prstGeom>
        </p:spPr>
      </p:pic>
      <p:sp>
        <p:nvSpPr>
          <p:cNvPr id="9" name="TextBox 8">
            <a:extLst>
              <a:ext uri="{FF2B5EF4-FFF2-40B4-BE49-F238E27FC236}">
                <a16:creationId xmlns:a16="http://schemas.microsoft.com/office/drawing/2014/main" id="{526FD50F-AE31-16A2-5593-09DB15A08222}"/>
              </a:ext>
            </a:extLst>
          </p:cNvPr>
          <p:cNvSpPr txBox="1"/>
          <p:nvPr/>
        </p:nvSpPr>
        <p:spPr>
          <a:xfrm>
            <a:off x="7923701" y="6027351"/>
            <a:ext cx="1930892" cy="230832"/>
          </a:xfrm>
          <a:prstGeom prst="rect">
            <a:avLst/>
          </a:prstGeom>
          <a:noFill/>
        </p:spPr>
        <p:txBody>
          <a:bodyPr wrap="square" rtlCol="0">
            <a:spAutoFit/>
          </a:bodyPr>
          <a:lstStyle/>
          <a:p>
            <a:r>
              <a:rPr lang="en-US" sz="900" dirty="0"/>
              <a:t>(Images: Ben Crosby)</a:t>
            </a:r>
          </a:p>
        </p:txBody>
      </p:sp>
    </p:spTree>
    <p:extLst>
      <p:ext uri="{BB962C8B-B14F-4D97-AF65-F5344CB8AC3E}">
        <p14:creationId xmlns:p14="http://schemas.microsoft.com/office/powerpoint/2010/main" val="3178473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B95D4-D6F2-4E8F-88CE-0D9E8E2E5DC3}"/>
              </a:ext>
            </a:extLst>
          </p:cNvPr>
          <p:cNvSpPr>
            <a:spLocks noGrp="1"/>
          </p:cNvSpPr>
          <p:nvPr>
            <p:ph type="title"/>
          </p:nvPr>
        </p:nvSpPr>
        <p:spPr/>
        <p:txBody>
          <a:bodyPr>
            <a:noAutofit/>
          </a:bodyPr>
          <a:lstStyle/>
          <a:p>
            <a:r>
              <a:rPr lang="en-US" sz="3600" dirty="0"/>
              <a:t>Change Detection</a:t>
            </a:r>
          </a:p>
        </p:txBody>
      </p:sp>
      <p:sp>
        <p:nvSpPr>
          <p:cNvPr id="3" name="Content Placeholder 2">
            <a:extLst>
              <a:ext uri="{FF2B5EF4-FFF2-40B4-BE49-F238E27FC236}">
                <a16:creationId xmlns:a16="http://schemas.microsoft.com/office/drawing/2014/main" id="{9EF4BE21-FCD0-409C-8985-1FDECB205A17}"/>
              </a:ext>
            </a:extLst>
          </p:cNvPr>
          <p:cNvSpPr>
            <a:spLocks noGrp="1"/>
          </p:cNvSpPr>
          <p:nvPr>
            <p:ph idx="1"/>
          </p:nvPr>
        </p:nvSpPr>
        <p:spPr/>
        <p:txBody>
          <a:bodyPr/>
          <a:lstStyle/>
          <a:p>
            <a:r>
              <a:rPr lang="en-US" dirty="0"/>
              <a:t>~85 points surveyed across slide</a:t>
            </a:r>
          </a:p>
          <a:p>
            <a:r>
              <a:rPr lang="en-US" dirty="0"/>
              <a:t>Some previously monumented (rebar, etc.)</a:t>
            </a:r>
          </a:p>
          <a:p>
            <a:r>
              <a:rPr lang="en-US" dirty="0"/>
              <a:t>Some new monuments added in rock</a:t>
            </a:r>
          </a:p>
        </p:txBody>
      </p:sp>
      <p:pic>
        <p:nvPicPr>
          <p:cNvPr id="5" name="Picture 4">
            <a:extLst>
              <a:ext uri="{FF2B5EF4-FFF2-40B4-BE49-F238E27FC236}">
                <a16:creationId xmlns:a16="http://schemas.microsoft.com/office/drawing/2014/main" id="{B5028BEF-1AA0-4F66-9E12-154912C4C14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314456" y="3600056"/>
            <a:ext cx="2513552" cy="1885164"/>
          </a:xfrm>
          <a:prstGeom prst="rect">
            <a:avLst/>
          </a:prstGeom>
        </p:spPr>
      </p:pic>
      <p:pic>
        <p:nvPicPr>
          <p:cNvPr id="7" name="Picture 6">
            <a:extLst>
              <a:ext uri="{FF2B5EF4-FFF2-40B4-BE49-F238E27FC236}">
                <a16:creationId xmlns:a16="http://schemas.microsoft.com/office/drawing/2014/main" id="{80E8917C-5A73-440F-B022-852361BEDC4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2594667" y="3739372"/>
            <a:ext cx="2354334" cy="1765751"/>
          </a:xfrm>
          <a:prstGeom prst="rect">
            <a:avLst/>
          </a:prstGeom>
        </p:spPr>
      </p:pic>
      <p:pic>
        <p:nvPicPr>
          <p:cNvPr id="9" name="Picture 8">
            <a:extLst>
              <a:ext uri="{FF2B5EF4-FFF2-40B4-BE49-F238E27FC236}">
                <a16:creationId xmlns:a16="http://schemas.microsoft.com/office/drawing/2014/main" id="{3789459E-FFD4-41D0-BC0D-D22AC2CB447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29854" y="3445079"/>
            <a:ext cx="1701131" cy="2353088"/>
          </a:xfrm>
          <a:prstGeom prst="rect">
            <a:avLst/>
          </a:prstGeom>
        </p:spPr>
      </p:pic>
      <p:pic>
        <p:nvPicPr>
          <p:cNvPr id="11" name="Picture 10">
            <a:extLst>
              <a:ext uri="{FF2B5EF4-FFF2-40B4-BE49-F238E27FC236}">
                <a16:creationId xmlns:a16="http://schemas.microsoft.com/office/drawing/2014/main" id="{61F74079-1D6E-478A-A350-ADFCCD5C2A7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106128" y="3445079"/>
            <a:ext cx="1701131" cy="2359087"/>
          </a:xfrm>
          <a:prstGeom prst="rect">
            <a:avLst/>
          </a:prstGeom>
        </p:spPr>
      </p:pic>
    </p:spTree>
    <p:extLst>
      <p:ext uri="{BB962C8B-B14F-4D97-AF65-F5344CB8AC3E}">
        <p14:creationId xmlns:p14="http://schemas.microsoft.com/office/powerpoint/2010/main" val="3241280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860AEC-5EE0-4CC3-8243-53A8294284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7140" y="898610"/>
            <a:ext cx="7543800" cy="5060780"/>
          </a:xfrm>
          <a:prstGeom prst="rect">
            <a:avLst/>
          </a:prstGeom>
        </p:spPr>
      </p:pic>
      <p:sp>
        <p:nvSpPr>
          <p:cNvPr id="5" name="Rectangle 4">
            <a:extLst>
              <a:ext uri="{FF2B5EF4-FFF2-40B4-BE49-F238E27FC236}">
                <a16:creationId xmlns:a16="http://schemas.microsoft.com/office/drawing/2014/main" id="{F9A06C1B-ED84-4543-89B5-D65C3F796DCD}"/>
              </a:ext>
            </a:extLst>
          </p:cNvPr>
          <p:cNvSpPr/>
          <p:nvPr/>
        </p:nvSpPr>
        <p:spPr>
          <a:xfrm>
            <a:off x="2143455" y="1002280"/>
            <a:ext cx="2197051"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a:t>2018-04 </a:t>
            </a:r>
            <a:r>
              <a:rPr lang="en-US" b="1" dirty="0">
                <a:sym typeface="Wingdings" panose="05000000000000000000" pitchFamily="2" charset="2"/>
              </a:rPr>
              <a:t> 2021-10</a:t>
            </a:r>
          </a:p>
        </p:txBody>
      </p:sp>
      <p:sp>
        <p:nvSpPr>
          <p:cNvPr id="2" name="Title 1">
            <a:extLst>
              <a:ext uri="{FF2B5EF4-FFF2-40B4-BE49-F238E27FC236}">
                <a16:creationId xmlns:a16="http://schemas.microsoft.com/office/drawing/2014/main" id="{5F20D2FA-A480-0C30-14FE-F16FE250F7F0}"/>
              </a:ext>
            </a:extLst>
          </p:cNvPr>
          <p:cNvSpPr txBox="1">
            <a:spLocks/>
          </p:cNvSpPr>
          <p:nvPr/>
        </p:nvSpPr>
        <p:spPr>
          <a:xfrm>
            <a:off x="457200" y="237652"/>
            <a:ext cx="8229600" cy="502088"/>
          </a:xfrm>
          <a:prstGeom prst="rect">
            <a:avLst/>
          </a:prstGeom>
        </p:spPr>
        <p:txBody>
          <a:bodyPr>
            <a:noAutofit/>
          </a:bodyPr>
          <a:lst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a:lstStyle>
          <a:p>
            <a:r>
              <a:rPr lang="en-US" sz="3600"/>
              <a:t>Change Detection</a:t>
            </a:r>
            <a:endParaRPr lang="en-US" sz="3600" dirty="0"/>
          </a:p>
        </p:txBody>
      </p:sp>
    </p:spTree>
    <p:extLst>
      <p:ext uri="{BB962C8B-B14F-4D97-AF65-F5344CB8AC3E}">
        <p14:creationId xmlns:p14="http://schemas.microsoft.com/office/powerpoint/2010/main" val="563341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on a square with a pole&#10;&#10;Description automatically generated">
            <a:extLst>
              <a:ext uri="{FF2B5EF4-FFF2-40B4-BE49-F238E27FC236}">
                <a16:creationId xmlns:a16="http://schemas.microsoft.com/office/drawing/2014/main" id="{8046D2EC-7971-B15E-B5E2-57B125E649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11135" y="2779822"/>
            <a:ext cx="1900825" cy="2605904"/>
          </a:xfrm>
          <a:prstGeom prst="rect">
            <a:avLst/>
          </a:prstGeom>
        </p:spPr>
      </p:pic>
      <p:pic>
        <p:nvPicPr>
          <p:cNvPr id="5" name="Picture 4" descr="A person and person standing in a field&#10;&#10;Description automatically generated">
            <a:extLst>
              <a:ext uri="{FF2B5EF4-FFF2-40B4-BE49-F238E27FC236}">
                <a16:creationId xmlns:a16="http://schemas.microsoft.com/office/drawing/2014/main" id="{40F8EA57-55E6-FEB7-D318-57FA49843E6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27281" y="3120763"/>
            <a:ext cx="2991585" cy="1924022"/>
          </a:xfrm>
          <a:prstGeom prst="rect">
            <a:avLst/>
          </a:prstGeom>
        </p:spPr>
      </p:pic>
      <p:sp>
        <p:nvSpPr>
          <p:cNvPr id="6" name="Title 5">
            <a:extLst>
              <a:ext uri="{FF2B5EF4-FFF2-40B4-BE49-F238E27FC236}">
                <a16:creationId xmlns:a16="http://schemas.microsoft.com/office/drawing/2014/main" id="{EFD25C41-FE63-97CF-5249-F891179EA802}"/>
              </a:ext>
            </a:extLst>
          </p:cNvPr>
          <p:cNvSpPr>
            <a:spLocks noGrp="1"/>
          </p:cNvSpPr>
          <p:nvPr>
            <p:ph type="title"/>
          </p:nvPr>
        </p:nvSpPr>
        <p:spPr/>
        <p:txBody>
          <a:bodyPr>
            <a:noAutofit/>
          </a:bodyPr>
          <a:lstStyle/>
          <a:p>
            <a:r>
              <a:rPr lang="en-US" sz="3600" dirty="0"/>
              <a:t>Georeferencing other projects</a:t>
            </a:r>
          </a:p>
        </p:txBody>
      </p:sp>
      <p:sp>
        <p:nvSpPr>
          <p:cNvPr id="7" name="Content Placeholder 6">
            <a:extLst>
              <a:ext uri="{FF2B5EF4-FFF2-40B4-BE49-F238E27FC236}">
                <a16:creationId xmlns:a16="http://schemas.microsoft.com/office/drawing/2014/main" id="{E38C096C-69C3-2AB9-83B5-51DF5D4A401E}"/>
              </a:ext>
            </a:extLst>
          </p:cNvPr>
          <p:cNvSpPr>
            <a:spLocks noGrp="1"/>
          </p:cNvSpPr>
          <p:nvPr>
            <p:ph idx="1"/>
          </p:nvPr>
        </p:nvSpPr>
        <p:spPr/>
        <p:txBody>
          <a:bodyPr>
            <a:normAutofit/>
          </a:bodyPr>
          <a:lstStyle/>
          <a:p>
            <a:r>
              <a:rPr lang="en-US" dirty="0"/>
              <a:t>Drone or pole-based photogrammetry survey to define topography</a:t>
            </a:r>
          </a:p>
          <a:p>
            <a:endParaRPr lang="en-US" dirty="0"/>
          </a:p>
          <a:p>
            <a:endParaRPr lang="en-US" dirty="0"/>
          </a:p>
        </p:txBody>
      </p:sp>
      <p:pic>
        <p:nvPicPr>
          <p:cNvPr id="8" name="Picture 7">
            <a:extLst>
              <a:ext uri="{FF2B5EF4-FFF2-40B4-BE49-F238E27FC236}">
                <a16:creationId xmlns:a16="http://schemas.microsoft.com/office/drawing/2014/main" id="{4EFF9CAA-EC4F-D8AA-3513-4BC05988986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92385" y="2405603"/>
            <a:ext cx="4324354" cy="3549192"/>
          </a:xfrm>
          <a:prstGeom prst="rect">
            <a:avLst/>
          </a:prstGeom>
        </p:spPr>
      </p:pic>
    </p:spTree>
    <p:extLst>
      <p:ext uri="{BB962C8B-B14F-4D97-AF65-F5344CB8AC3E}">
        <p14:creationId xmlns:p14="http://schemas.microsoft.com/office/powerpoint/2010/main" val="2684055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D25C41-FE63-97CF-5249-F891179EA802}"/>
              </a:ext>
            </a:extLst>
          </p:cNvPr>
          <p:cNvSpPr>
            <a:spLocks noGrp="1"/>
          </p:cNvSpPr>
          <p:nvPr>
            <p:ph type="title"/>
          </p:nvPr>
        </p:nvSpPr>
        <p:spPr/>
        <p:txBody>
          <a:bodyPr>
            <a:noAutofit/>
          </a:bodyPr>
          <a:lstStyle/>
          <a:p>
            <a:r>
              <a:rPr lang="en-US" sz="3600" dirty="0"/>
              <a:t>Georeferencing other projects</a:t>
            </a:r>
          </a:p>
        </p:txBody>
      </p:sp>
      <p:pic>
        <p:nvPicPr>
          <p:cNvPr id="6146" name="Picture 2" descr="Figure 1">
            <a:extLst>
              <a:ext uri="{FF2B5EF4-FFF2-40B4-BE49-F238E27FC236}">
                <a16:creationId xmlns:a16="http://schemas.microsoft.com/office/drawing/2014/main" id="{0C226AA1-C360-4D8C-2826-10C73769AE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7269" y="2616667"/>
            <a:ext cx="4661555" cy="2060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71E1970-40CB-7642-2C44-61F1663A67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8605" y="2095831"/>
            <a:ext cx="3726982" cy="279523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6">
            <a:extLst>
              <a:ext uri="{FF2B5EF4-FFF2-40B4-BE49-F238E27FC236}">
                <a16:creationId xmlns:a16="http://schemas.microsoft.com/office/drawing/2014/main" id="{A548F265-BBAF-0338-21A3-D3AC02CF6D4D}"/>
              </a:ext>
            </a:extLst>
          </p:cNvPr>
          <p:cNvSpPr txBox="1">
            <a:spLocks/>
          </p:cNvSpPr>
          <p:nvPr/>
        </p:nvSpPr>
        <p:spPr>
          <a:xfrm>
            <a:off x="308605" y="1474715"/>
            <a:ext cx="3600424" cy="411524"/>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3D3D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rgbClr val="3D3D3D"/>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3D3D3D"/>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Other surveys – ex. GPR</a:t>
            </a:r>
          </a:p>
        </p:txBody>
      </p:sp>
      <p:sp>
        <p:nvSpPr>
          <p:cNvPr id="3" name="Content Placeholder 6">
            <a:extLst>
              <a:ext uri="{FF2B5EF4-FFF2-40B4-BE49-F238E27FC236}">
                <a16:creationId xmlns:a16="http://schemas.microsoft.com/office/drawing/2014/main" id="{9639FEB8-C904-4E32-DE19-9A4B30A4DA35}"/>
              </a:ext>
            </a:extLst>
          </p:cNvPr>
          <p:cNvSpPr txBox="1">
            <a:spLocks/>
          </p:cNvSpPr>
          <p:nvPr/>
        </p:nvSpPr>
        <p:spPr>
          <a:xfrm>
            <a:off x="4407973" y="2095831"/>
            <a:ext cx="3600424" cy="411524"/>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3D3D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rgbClr val="3D3D3D"/>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3D3D3D"/>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Nodal array deployments</a:t>
            </a:r>
          </a:p>
        </p:txBody>
      </p:sp>
    </p:spTree>
    <p:extLst>
      <p:ext uri="{BB962C8B-B14F-4D97-AF65-F5344CB8AC3E}">
        <p14:creationId xmlns:p14="http://schemas.microsoft.com/office/powerpoint/2010/main" val="2432585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Rectangle 5"/>
          <p:cNvSpPr>
            <a:spLocks noChangeArrowheads="1"/>
          </p:cNvSpPr>
          <p:nvPr/>
        </p:nvSpPr>
        <p:spPr bwMode="auto">
          <a:xfrm>
            <a:off x="457200" y="1438276"/>
            <a:ext cx="8275739" cy="462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14338" indent="-514338">
              <a:spcBef>
                <a:spcPct val="20000"/>
              </a:spcBef>
              <a:buFont typeface="+mj-lt"/>
              <a:buAutoNum type="arabicPeriod"/>
            </a:pPr>
            <a:r>
              <a:rPr lang="en-US" sz="2600" dirty="0"/>
              <a:t>Describe the GPS/GNSS and how it enables positioning</a:t>
            </a:r>
          </a:p>
          <a:p>
            <a:pPr marL="514338" indent="-514338">
              <a:spcBef>
                <a:spcPct val="20000"/>
              </a:spcBef>
              <a:buFont typeface="+mj-lt"/>
              <a:buAutoNum type="arabicPeriod"/>
            </a:pPr>
            <a:endParaRPr lang="en-US" sz="1100" dirty="0"/>
          </a:p>
          <a:p>
            <a:pPr marL="514338" indent="-514338">
              <a:spcBef>
                <a:spcPct val="20000"/>
              </a:spcBef>
              <a:buFont typeface="+mj-lt"/>
              <a:buAutoNum type="arabicPeriod"/>
            </a:pPr>
            <a:r>
              <a:rPr lang="en-US" sz="2600" dirty="0"/>
              <a:t>Distinguish different grades of GPS/GNSS receivers, their uses, and their accuracies.</a:t>
            </a:r>
          </a:p>
          <a:p>
            <a:pPr marL="514338" indent="-514338">
              <a:spcBef>
                <a:spcPct val="20000"/>
              </a:spcBef>
              <a:buFont typeface="+mj-lt"/>
              <a:buAutoNum type="arabicPeriod"/>
            </a:pPr>
            <a:endParaRPr lang="en-US" sz="1100" dirty="0"/>
          </a:p>
          <a:p>
            <a:pPr marL="514338" indent="-514338">
              <a:spcBef>
                <a:spcPct val="20000"/>
              </a:spcBef>
              <a:buFont typeface="+mj-lt"/>
              <a:buAutoNum type="arabicPeriod"/>
            </a:pPr>
            <a:r>
              <a:rPr lang="en-US" sz="2600" dirty="0"/>
              <a:t>Highlight applications of GPS/GNSS in the Geosciences</a:t>
            </a:r>
            <a:br>
              <a:rPr lang="en-US" sz="2600" dirty="0"/>
            </a:br>
            <a:endParaRPr lang="en-US" sz="2600" dirty="0"/>
          </a:p>
          <a:p>
            <a:pPr marL="514338" indent="-514338">
              <a:spcBef>
                <a:spcPct val="20000"/>
              </a:spcBef>
              <a:buFont typeface="+mj-lt"/>
              <a:buAutoNum type="arabicPeriod"/>
            </a:pPr>
            <a:r>
              <a:rPr lang="en-US" sz="2600" dirty="0"/>
              <a:t>Get started using Emlids Reach RS2/2+/3 instruments</a:t>
            </a:r>
          </a:p>
          <a:p>
            <a:pPr marL="342891" indent="-342891">
              <a:spcBef>
                <a:spcPct val="20000"/>
              </a:spcBef>
              <a:buFontTx/>
              <a:buChar char="•"/>
            </a:pPr>
            <a:endParaRPr lang="en-US" sz="2600" dirty="0"/>
          </a:p>
          <a:p>
            <a:pPr marL="342891" indent="-342891">
              <a:spcBef>
                <a:spcPct val="20000"/>
              </a:spcBef>
              <a:buFontTx/>
              <a:buChar char="•"/>
            </a:pPr>
            <a:endParaRPr lang="en-US" sz="2600" dirty="0"/>
          </a:p>
        </p:txBody>
      </p:sp>
    </p:spTree>
    <p:extLst>
      <p:ext uri="{BB962C8B-B14F-4D97-AF65-F5344CB8AC3E}">
        <p14:creationId xmlns:p14="http://schemas.microsoft.com/office/powerpoint/2010/main" val="3700371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 components</a:t>
            </a:r>
          </a:p>
        </p:txBody>
      </p:sp>
      <p:pic>
        <p:nvPicPr>
          <p:cNvPr id="3" name="Picture 2"/>
          <p:cNvPicPr/>
          <p:nvPr/>
        </p:nvPicPr>
        <p:blipFill>
          <a:blip r:embed="rId2"/>
          <a:stretch>
            <a:fillRect/>
          </a:stretch>
        </p:blipFill>
        <p:spPr>
          <a:xfrm>
            <a:off x="851451" y="1073811"/>
            <a:ext cx="3176460" cy="4606835"/>
          </a:xfrm>
          <a:prstGeom prst="rect">
            <a:avLst/>
          </a:prstGeom>
        </p:spPr>
      </p:pic>
      <p:sp>
        <p:nvSpPr>
          <p:cNvPr id="4" name="TextBox 3"/>
          <p:cNvSpPr txBox="1"/>
          <p:nvPr/>
        </p:nvSpPr>
        <p:spPr>
          <a:xfrm>
            <a:off x="1265616" y="5785142"/>
            <a:ext cx="2762295" cy="369332"/>
          </a:xfrm>
          <a:prstGeom prst="rect">
            <a:avLst/>
          </a:prstGeom>
          <a:noFill/>
        </p:spPr>
        <p:txBody>
          <a:bodyPr wrap="none" rtlCol="0">
            <a:spAutoFit/>
          </a:bodyPr>
          <a:lstStyle/>
          <a:p>
            <a:r>
              <a:rPr lang="en-US" b="1" dirty="0"/>
              <a:t>Base Station and Radio</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1048"/>
          <a:stretch/>
        </p:blipFill>
        <p:spPr>
          <a:xfrm>
            <a:off x="6022285" y="1073811"/>
            <a:ext cx="1778337" cy="4606835"/>
          </a:xfrm>
          <a:prstGeom prst="rect">
            <a:avLst/>
          </a:prstGeom>
        </p:spPr>
      </p:pic>
      <p:sp>
        <p:nvSpPr>
          <p:cNvPr id="6" name="TextBox 5"/>
          <p:cNvSpPr txBox="1"/>
          <p:nvPr/>
        </p:nvSpPr>
        <p:spPr>
          <a:xfrm>
            <a:off x="5464437" y="5785142"/>
            <a:ext cx="3446200" cy="369332"/>
          </a:xfrm>
          <a:prstGeom prst="rect">
            <a:avLst/>
          </a:prstGeom>
          <a:noFill/>
        </p:spPr>
        <p:txBody>
          <a:bodyPr wrap="none" rtlCol="0">
            <a:spAutoFit/>
          </a:bodyPr>
          <a:lstStyle/>
          <a:p>
            <a:r>
              <a:rPr lang="en-US" b="1" dirty="0"/>
              <a:t>Rover Antennas and Receiver</a:t>
            </a:r>
          </a:p>
        </p:txBody>
      </p:sp>
      <p:sp>
        <p:nvSpPr>
          <p:cNvPr id="7" name="TextBox 6"/>
          <p:cNvSpPr txBox="1"/>
          <p:nvPr/>
        </p:nvSpPr>
        <p:spPr>
          <a:xfrm>
            <a:off x="6574452" y="1073813"/>
            <a:ext cx="1226170" cy="276999"/>
          </a:xfrm>
          <a:prstGeom prst="rect">
            <a:avLst/>
          </a:prstGeom>
          <a:noFill/>
        </p:spPr>
        <p:txBody>
          <a:bodyPr wrap="none" rtlCol="0">
            <a:spAutoFit/>
          </a:bodyPr>
          <a:lstStyle/>
          <a:p>
            <a:r>
              <a:rPr lang="en-US" sz="1200" dirty="0"/>
              <a:t>GNSS Antenna</a:t>
            </a:r>
          </a:p>
        </p:txBody>
      </p:sp>
      <p:sp>
        <p:nvSpPr>
          <p:cNvPr id="8" name="TextBox 7"/>
          <p:cNvSpPr txBox="1"/>
          <p:nvPr/>
        </p:nvSpPr>
        <p:spPr>
          <a:xfrm>
            <a:off x="5943905" y="1888063"/>
            <a:ext cx="755335" cy="461665"/>
          </a:xfrm>
          <a:prstGeom prst="rect">
            <a:avLst/>
          </a:prstGeom>
          <a:noFill/>
        </p:spPr>
        <p:txBody>
          <a:bodyPr wrap="none" rtlCol="0">
            <a:spAutoFit/>
          </a:bodyPr>
          <a:lstStyle/>
          <a:p>
            <a:r>
              <a:rPr lang="en-US" sz="1200" dirty="0"/>
              <a:t>Radio</a:t>
            </a:r>
          </a:p>
          <a:p>
            <a:r>
              <a:rPr lang="en-US" sz="1200" dirty="0"/>
              <a:t>Antenna</a:t>
            </a:r>
          </a:p>
        </p:txBody>
      </p:sp>
      <p:sp>
        <p:nvSpPr>
          <p:cNvPr id="9" name="TextBox 8"/>
          <p:cNvSpPr txBox="1"/>
          <p:nvPr/>
        </p:nvSpPr>
        <p:spPr>
          <a:xfrm>
            <a:off x="6715613" y="2875480"/>
            <a:ext cx="788999" cy="461665"/>
          </a:xfrm>
          <a:prstGeom prst="rect">
            <a:avLst/>
          </a:prstGeom>
          <a:noFill/>
        </p:spPr>
        <p:txBody>
          <a:bodyPr wrap="none" rtlCol="0">
            <a:spAutoFit/>
          </a:bodyPr>
          <a:lstStyle/>
          <a:p>
            <a:r>
              <a:rPr lang="en-US" sz="1200" dirty="0">
                <a:solidFill>
                  <a:schemeClr val="bg1"/>
                </a:solidFill>
              </a:rPr>
              <a:t>GNSS</a:t>
            </a:r>
          </a:p>
          <a:p>
            <a:r>
              <a:rPr lang="en-US" sz="1200" dirty="0">
                <a:solidFill>
                  <a:schemeClr val="bg1"/>
                </a:solidFill>
              </a:rPr>
              <a:t>Receiver</a:t>
            </a:r>
          </a:p>
        </p:txBody>
      </p:sp>
      <p:sp>
        <p:nvSpPr>
          <p:cNvPr id="10" name="TextBox 8">
            <a:extLst>
              <a:ext uri="{FF2B5EF4-FFF2-40B4-BE49-F238E27FC236}">
                <a16:creationId xmlns:a16="http://schemas.microsoft.com/office/drawing/2014/main" id="{DC1CA91E-A781-4152-8FD7-1027768F4726}"/>
              </a:ext>
            </a:extLst>
          </p:cNvPr>
          <p:cNvSpPr txBox="1"/>
          <p:nvPr/>
        </p:nvSpPr>
        <p:spPr>
          <a:xfrm>
            <a:off x="6005477" y="6563584"/>
            <a:ext cx="2574523"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r>
              <a:rPr lang="en-US" sz="1200" dirty="0"/>
              <a:t>(Images: Ian Lauer, Ben Crosby)</a:t>
            </a:r>
          </a:p>
        </p:txBody>
      </p:sp>
    </p:spTree>
    <p:extLst>
      <p:ext uri="{BB962C8B-B14F-4D97-AF65-F5344CB8AC3E}">
        <p14:creationId xmlns:p14="http://schemas.microsoft.com/office/powerpoint/2010/main" val="85464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 components</a:t>
            </a:r>
          </a:p>
        </p:txBody>
      </p:sp>
      <p:sp>
        <p:nvSpPr>
          <p:cNvPr id="4" name="TextBox 3"/>
          <p:cNvSpPr txBox="1"/>
          <p:nvPr/>
        </p:nvSpPr>
        <p:spPr>
          <a:xfrm>
            <a:off x="998397" y="5760394"/>
            <a:ext cx="2762295" cy="369332"/>
          </a:xfrm>
          <a:prstGeom prst="rect">
            <a:avLst/>
          </a:prstGeom>
          <a:noFill/>
        </p:spPr>
        <p:txBody>
          <a:bodyPr wrap="none" rtlCol="0">
            <a:spAutoFit/>
          </a:bodyPr>
          <a:lstStyle/>
          <a:p>
            <a:r>
              <a:rPr lang="en-US" b="1" dirty="0"/>
              <a:t>Base Station and Radio</a:t>
            </a:r>
          </a:p>
        </p:txBody>
      </p:sp>
      <p:sp>
        <p:nvSpPr>
          <p:cNvPr id="6" name="TextBox 5"/>
          <p:cNvSpPr txBox="1"/>
          <p:nvPr/>
        </p:nvSpPr>
        <p:spPr>
          <a:xfrm>
            <a:off x="5818206" y="5792656"/>
            <a:ext cx="2018501" cy="369332"/>
          </a:xfrm>
          <a:prstGeom prst="rect">
            <a:avLst/>
          </a:prstGeom>
          <a:noFill/>
        </p:spPr>
        <p:txBody>
          <a:bodyPr wrap="none" rtlCol="0">
            <a:spAutoFit/>
          </a:bodyPr>
          <a:lstStyle/>
          <a:p>
            <a:r>
              <a:rPr lang="en-US" b="1" dirty="0"/>
              <a:t>Rover and Radio</a:t>
            </a:r>
          </a:p>
        </p:txBody>
      </p:sp>
      <p:sp>
        <p:nvSpPr>
          <p:cNvPr id="10" name="TextBox 8">
            <a:extLst>
              <a:ext uri="{FF2B5EF4-FFF2-40B4-BE49-F238E27FC236}">
                <a16:creationId xmlns:a16="http://schemas.microsoft.com/office/drawing/2014/main" id="{DC1CA91E-A781-4152-8FD7-1027768F4726}"/>
              </a:ext>
            </a:extLst>
          </p:cNvPr>
          <p:cNvSpPr txBox="1"/>
          <p:nvPr/>
        </p:nvSpPr>
        <p:spPr>
          <a:xfrm>
            <a:off x="6005477" y="6563583"/>
            <a:ext cx="2574523"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r>
              <a:rPr lang="en-US" sz="1200" dirty="0"/>
              <a:t>(Images: </a:t>
            </a:r>
            <a:r>
              <a:rPr lang="en-US" sz="1200" dirty="0" err="1"/>
              <a:t>Emlid</a:t>
            </a:r>
            <a:r>
              <a:rPr lang="en-US" sz="1200" dirty="0"/>
              <a:t>)</a:t>
            </a:r>
          </a:p>
        </p:txBody>
      </p:sp>
      <p:pic>
        <p:nvPicPr>
          <p:cNvPr id="12" name="Picture 2" descr="How far you can go with LoRa of Reach RS2 - Eml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6095" y="925554"/>
            <a:ext cx="4834840" cy="48348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371" t="23364" r="3906" b="895"/>
          <a:stretch/>
        </p:blipFill>
        <p:spPr bwMode="auto">
          <a:xfrm>
            <a:off x="783341" y="925555"/>
            <a:ext cx="2740911" cy="472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02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7365" y="60326"/>
            <a:ext cx="6526635" cy="871167"/>
          </a:xfrm>
        </p:spPr>
        <p:txBody>
          <a:bodyPr/>
          <a:lstStyle/>
          <a:p>
            <a:r>
              <a:rPr lang="en-US" dirty="0"/>
              <a:t>Kinematic systems</a:t>
            </a:r>
          </a:p>
        </p:txBody>
      </p:sp>
      <p:pic>
        <p:nvPicPr>
          <p:cNvPr id="9" name="Picture 2" descr="http://kb.unavco.org/kb/assets/.images/porkchop_geyser1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913" y="3336444"/>
            <a:ext cx="1869523" cy="236648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 2"/>
          <p:cNvGrpSpPr/>
          <p:nvPr/>
        </p:nvGrpSpPr>
        <p:grpSpPr>
          <a:xfrm>
            <a:off x="415708" y="1271286"/>
            <a:ext cx="595329" cy="771887"/>
            <a:chOff x="380871" y="2420817"/>
            <a:chExt cx="595329" cy="771886"/>
          </a:xfrm>
        </p:grpSpPr>
        <p:sp>
          <p:nvSpPr>
            <p:cNvPr id="10" name="Freeform 37"/>
            <p:cNvSpPr>
              <a:spLocks/>
            </p:cNvSpPr>
            <p:nvPr/>
          </p:nvSpPr>
          <p:spPr bwMode="auto">
            <a:xfrm rot="14828429">
              <a:off x="558531" y="2678138"/>
              <a:ext cx="254901" cy="285093"/>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 name="Freeform 38"/>
            <p:cNvSpPr>
              <a:spLocks/>
            </p:cNvSpPr>
            <p:nvPr/>
          </p:nvSpPr>
          <p:spPr bwMode="auto">
            <a:xfrm rot="14828429">
              <a:off x="587461" y="2398886"/>
              <a:ext cx="366808" cy="410670"/>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2" name="Freeform 39"/>
            <p:cNvSpPr>
              <a:spLocks/>
            </p:cNvSpPr>
            <p:nvPr/>
          </p:nvSpPr>
          <p:spPr bwMode="auto">
            <a:xfrm rot="14828429">
              <a:off x="402802" y="2803964"/>
              <a:ext cx="366808" cy="410670"/>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grpSp>
      <p:grpSp>
        <p:nvGrpSpPr>
          <p:cNvPr id="14" name="Group 13"/>
          <p:cNvGrpSpPr/>
          <p:nvPr/>
        </p:nvGrpSpPr>
        <p:grpSpPr>
          <a:xfrm>
            <a:off x="2142305" y="818827"/>
            <a:ext cx="595329" cy="771887"/>
            <a:chOff x="380871" y="2420817"/>
            <a:chExt cx="595329" cy="771886"/>
          </a:xfrm>
        </p:grpSpPr>
        <p:sp>
          <p:nvSpPr>
            <p:cNvPr id="15" name="Freeform 37"/>
            <p:cNvSpPr>
              <a:spLocks/>
            </p:cNvSpPr>
            <p:nvPr/>
          </p:nvSpPr>
          <p:spPr bwMode="auto">
            <a:xfrm rot="14828429">
              <a:off x="558531" y="2678138"/>
              <a:ext cx="254901" cy="285093"/>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6" name="Freeform 38"/>
            <p:cNvSpPr>
              <a:spLocks/>
            </p:cNvSpPr>
            <p:nvPr/>
          </p:nvSpPr>
          <p:spPr bwMode="auto">
            <a:xfrm rot="14828429">
              <a:off x="587461" y="2398886"/>
              <a:ext cx="366808" cy="410670"/>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7" name="Freeform 39"/>
            <p:cNvSpPr>
              <a:spLocks/>
            </p:cNvSpPr>
            <p:nvPr/>
          </p:nvSpPr>
          <p:spPr bwMode="auto">
            <a:xfrm rot="14828429">
              <a:off x="402802" y="2803964"/>
              <a:ext cx="366808" cy="410670"/>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grpSp>
      <p:grpSp>
        <p:nvGrpSpPr>
          <p:cNvPr id="18" name="Group 17"/>
          <p:cNvGrpSpPr/>
          <p:nvPr/>
        </p:nvGrpSpPr>
        <p:grpSpPr>
          <a:xfrm>
            <a:off x="3700024" y="772599"/>
            <a:ext cx="595329" cy="771887"/>
            <a:chOff x="380871" y="2420817"/>
            <a:chExt cx="595329" cy="771886"/>
          </a:xfrm>
        </p:grpSpPr>
        <p:sp>
          <p:nvSpPr>
            <p:cNvPr id="19" name="Freeform 37"/>
            <p:cNvSpPr>
              <a:spLocks/>
            </p:cNvSpPr>
            <p:nvPr/>
          </p:nvSpPr>
          <p:spPr bwMode="auto">
            <a:xfrm rot="14828429">
              <a:off x="558531" y="2678138"/>
              <a:ext cx="254901" cy="285093"/>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20" name="Freeform 38"/>
            <p:cNvSpPr>
              <a:spLocks/>
            </p:cNvSpPr>
            <p:nvPr/>
          </p:nvSpPr>
          <p:spPr bwMode="auto">
            <a:xfrm rot="14828429">
              <a:off x="587461" y="2398886"/>
              <a:ext cx="366808" cy="410670"/>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21" name="Freeform 39"/>
            <p:cNvSpPr>
              <a:spLocks/>
            </p:cNvSpPr>
            <p:nvPr/>
          </p:nvSpPr>
          <p:spPr bwMode="auto">
            <a:xfrm rot="14828429">
              <a:off x="402802" y="2803964"/>
              <a:ext cx="366808" cy="410670"/>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grpSp>
      <p:grpSp>
        <p:nvGrpSpPr>
          <p:cNvPr id="22" name="Group 21"/>
          <p:cNvGrpSpPr/>
          <p:nvPr/>
        </p:nvGrpSpPr>
        <p:grpSpPr>
          <a:xfrm>
            <a:off x="4884773" y="818827"/>
            <a:ext cx="595329" cy="771887"/>
            <a:chOff x="380871" y="2420817"/>
            <a:chExt cx="595329" cy="771886"/>
          </a:xfrm>
        </p:grpSpPr>
        <p:sp>
          <p:nvSpPr>
            <p:cNvPr id="23" name="Freeform 37"/>
            <p:cNvSpPr>
              <a:spLocks/>
            </p:cNvSpPr>
            <p:nvPr/>
          </p:nvSpPr>
          <p:spPr bwMode="auto">
            <a:xfrm rot="14828429">
              <a:off x="558531" y="2678138"/>
              <a:ext cx="254901" cy="285093"/>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24" name="Freeform 38"/>
            <p:cNvSpPr>
              <a:spLocks/>
            </p:cNvSpPr>
            <p:nvPr/>
          </p:nvSpPr>
          <p:spPr bwMode="auto">
            <a:xfrm rot="14828429">
              <a:off x="587461" y="2398886"/>
              <a:ext cx="366808" cy="410670"/>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25" name="Freeform 39"/>
            <p:cNvSpPr>
              <a:spLocks/>
            </p:cNvSpPr>
            <p:nvPr/>
          </p:nvSpPr>
          <p:spPr bwMode="auto">
            <a:xfrm rot="14828429">
              <a:off x="402802" y="2803964"/>
              <a:ext cx="366808" cy="410670"/>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grpSp>
      <p:sp>
        <p:nvSpPr>
          <p:cNvPr id="30" name="TextBox 29"/>
          <p:cNvSpPr txBox="1"/>
          <p:nvPr/>
        </p:nvSpPr>
        <p:spPr>
          <a:xfrm>
            <a:off x="2917370" y="5233847"/>
            <a:ext cx="736099" cy="369332"/>
          </a:xfrm>
          <a:prstGeom prst="rect">
            <a:avLst/>
          </a:prstGeom>
          <a:noFill/>
        </p:spPr>
        <p:txBody>
          <a:bodyPr wrap="none" rtlCol="0">
            <a:spAutoFit/>
          </a:bodyPr>
          <a:lstStyle/>
          <a:p>
            <a:r>
              <a:rPr lang="en-US" b="1" dirty="0">
                <a:solidFill>
                  <a:schemeClr val="bg1"/>
                </a:solidFill>
              </a:rPr>
              <a:t>Base</a:t>
            </a:r>
          </a:p>
        </p:txBody>
      </p:sp>
      <p:grpSp>
        <p:nvGrpSpPr>
          <p:cNvPr id="6" name="Group 5"/>
          <p:cNvGrpSpPr/>
          <p:nvPr/>
        </p:nvGrpSpPr>
        <p:grpSpPr>
          <a:xfrm>
            <a:off x="5528811" y="2412273"/>
            <a:ext cx="1269996" cy="3289963"/>
            <a:chOff x="5528810" y="2412274"/>
            <a:chExt cx="1269996" cy="3289962"/>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1048"/>
            <a:stretch/>
          </p:blipFill>
          <p:spPr>
            <a:xfrm>
              <a:off x="5528810" y="2412274"/>
              <a:ext cx="1269996" cy="3289962"/>
            </a:xfrm>
            <a:prstGeom prst="rect">
              <a:avLst/>
            </a:prstGeom>
          </p:spPr>
        </p:pic>
        <p:sp>
          <p:nvSpPr>
            <p:cNvPr id="31" name="TextBox 30"/>
            <p:cNvSpPr txBox="1"/>
            <p:nvPr/>
          </p:nvSpPr>
          <p:spPr>
            <a:xfrm>
              <a:off x="5546229" y="5223153"/>
              <a:ext cx="838691" cy="369332"/>
            </a:xfrm>
            <a:prstGeom prst="rect">
              <a:avLst/>
            </a:prstGeom>
            <a:noFill/>
          </p:spPr>
          <p:txBody>
            <a:bodyPr wrap="none" rtlCol="0">
              <a:spAutoFit/>
            </a:bodyPr>
            <a:lstStyle/>
            <a:p>
              <a:r>
                <a:rPr lang="en-US" b="1" dirty="0">
                  <a:solidFill>
                    <a:schemeClr val="bg1"/>
                  </a:solidFill>
                </a:rPr>
                <a:t>Rover</a:t>
              </a:r>
            </a:p>
          </p:txBody>
        </p:sp>
      </p:grpSp>
      <p:sp>
        <p:nvSpPr>
          <p:cNvPr id="32" name="TextBox 31"/>
          <p:cNvSpPr txBox="1"/>
          <p:nvPr/>
        </p:nvSpPr>
        <p:spPr>
          <a:xfrm>
            <a:off x="6914341" y="2976114"/>
            <a:ext cx="2229659" cy="1200329"/>
          </a:xfrm>
          <a:prstGeom prst="rect">
            <a:avLst/>
          </a:prstGeom>
          <a:noFill/>
        </p:spPr>
        <p:txBody>
          <a:bodyPr wrap="square" rtlCol="0">
            <a:spAutoFit/>
          </a:bodyPr>
          <a:lstStyle/>
          <a:p>
            <a:r>
              <a:rPr lang="en-US" dirty="0"/>
              <a:t>At the same time, rover antenna also receives position data from satellites. </a:t>
            </a:r>
          </a:p>
        </p:txBody>
      </p:sp>
      <p:grpSp>
        <p:nvGrpSpPr>
          <p:cNvPr id="40" name="Group 39"/>
          <p:cNvGrpSpPr/>
          <p:nvPr/>
        </p:nvGrpSpPr>
        <p:grpSpPr>
          <a:xfrm>
            <a:off x="975361" y="1284629"/>
            <a:ext cx="4326439" cy="2172675"/>
            <a:chOff x="975360" y="1284628"/>
            <a:chExt cx="4326438" cy="2172675"/>
          </a:xfrm>
        </p:grpSpPr>
        <p:cxnSp>
          <p:nvCxnSpPr>
            <p:cNvPr id="5" name="Straight Arrow Connector 4"/>
            <p:cNvCxnSpPr/>
            <p:nvPr/>
          </p:nvCxnSpPr>
          <p:spPr>
            <a:xfrm>
              <a:off x="975360" y="1703457"/>
              <a:ext cx="2829315" cy="17538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675358" y="1351684"/>
              <a:ext cx="1202998" cy="20809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984044" y="1284628"/>
              <a:ext cx="105971" cy="21726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4090015" y="1284628"/>
              <a:ext cx="1211783" cy="21726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988042" y="1284628"/>
            <a:ext cx="5015703" cy="1295752"/>
            <a:chOff x="988041" y="1284628"/>
            <a:chExt cx="5015703" cy="1295752"/>
          </a:xfrm>
        </p:grpSpPr>
        <p:cxnSp>
          <p:nvCxnSpPr>
            <p:cNvPr id="41" name="Straight Arrow Connector 40"/>
            <p:cNvCxnSpPr/>
            <p:nvPr/>
          </p:nvCxnSpPr>
          <p:spPr>
            <a:xfrm>
              <a:off x="988041" y="1714805"/>
              <a:ext cx="4968622" cy="8655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671232" y="1358085"/>
              <a:ext cx="3332512" cy="12222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078046" y="1284628"/>
              <a:ext cx="1907870" cy="12957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5313768" y="1284628"/>
              <a:ext cx="672148" cy="12957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a:xfrm flipV="1">
            <a:off x="4350472" y="3526973"/>
            <a:ext cx="1299371" cy="10450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98561" y="2976114"/>
            <a:ext cx="2476799" cy="3139321"/>
          </a:xfrm>
          <a:prstGeom prst="rect">
            <a:avLst/>
          </a:prstGeom>
          <a:noFill/>
        </p:spPr>
        <p:txBody>
          <a:bodyPr wrap="square" rtlCol="0">
            <a:spAutoFit/>
          </a:bodyPr>
          <a:lstStyle/>
          <a:p>
            <a:r>
              <a:rPr lang="en-US" dirty="0"/>
              <a:t>Base station antenna receives data from satellites. </a:t>
            </a:r>
          </a:p>
          <a:p>
            <a:endParaRPr lang="en-US" dirty="0"/>
          </a:p>
          <a:p>
            <a:r>
              <a:rPr lang="en-US" dirty="0"/>
              <a:t>The position drifts over time relative to the known, stable location of the antenna.  This offset is communicated to the rover as a correction.</a:t>
            </a:r>
          </a:p>
        </p:txBody>
      </p:sp>
      <p:sp>
        <p:nvSpPr>
          <p:cNvPr id="39" name="TextBox 8">
            <a:extLst>
              <a:ext uri="{FF2B5EF4-FFF2-40B4-BE49-F238E27FC236}">
                <a16:creationId xmlns:a16="http://schemas.microsoft.com/office/drawing/2014/main" id="{DC1CA91E-A781-4152-8FD7-1027768F4726}"/>
              </a:ext>
            </a:extLst>
          </p:cNvPr>
          <p:cNvSpPr txBox="1"/>
          <p:nvPr/>
        </p:nvSpPr>
        <p:spPr>
          <a:xfrm>
            <a:off x="7453327" y="6548985"/>
            <a:ext cx="2574523"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r>
              <a:rPr lang="en-US" sz="1200" dirty="0"/>
              <a:t>(Images: Ben Crosby)</a:t>
            </a:r>
          </a:p>
        </p:txBody>
      </p:sp>
      <p:sp>
        <p:nvSpPr>
          <p:cNvPr id="7" name="Rectangle 6"/>
          <p:cNvSpPr/>
          <p:nvPr/>
        </p:nvSpPr>
        <p:spPr>
          <a:xfrm>
            <a:off x="6914341" y="4393217"/>
            <a:ext cx="2128059" cy="1477328"/>
          </a:xfrm>
          <a:prstGeom prst="rect">
            <a:avLst/>
          </a:prstGeom>
        </p:spPr>
        <p:txBody>
          <a:bodyPr wrap="square">
            <a:spAutoFit/>
          </a:bodyPr>
          <a:lstStyle/>
          <a:p>
            <a:r>
              <a:rPr lang="en-US" dirty="0"/>
              <a:t>Rover also receives a position correction from the base, in real time for RTK.   </a:t>
            </a:r>
          </a:p>
        </p:txBody>
      </p:sp>
    </p:spTree>
    <p:extLst>
      <p:ext uri="{BB962C8B-B14F-4D97-AF65-F5344CB8AC3E}">
        <p14:creationId xmlns:p14="http://schemas.microsoft.com/office/powerpoint/2010/main" val="389398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362859" y="1770751"/>
            <a:ext cx="8368188" cy="4777536"/>
          </a:xfrm>
          <a:prstGeom prst="rect">
            <a:avLst/>
          </a:prstGeom>
          <a:blipFill dpi="0" rotWithShape="1">
            <a:blip r:embed="rId3">
              <a:alphaModFix amt="9000"/>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Map View of an RTK Survey</a:t>
            </a:r>
          </a:p>
        </p:txBody>
      </p:sp>
      <p:sp>
        <p:nvSpPr>
          <p:cNvPr id="3" name="Flowchart: Or 2"/>
          <p:cNvSpPr/>
          <p:nvPr/>
        </p:nvSpPr>
        <p:spPr>
          <a:xfrm>
            <a:off x="1747625" y="4192060"/>
            <a:ext cx="213691" cy="213691"/>
          </a:xfrm>
          <a:prstGeom prst="flowChartOr">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p:cNvSpPr/>
          <p:nvPr/>
        </p:nvSpPr>
        <p:spPr>
          <a:xfrm>
            <a:off x="2184717" y="3839818"/>
            <a:ext cx="149087" cy="149087"/>
          </a:xfrm>
          <a:prstGeom prst="flowChartConnector">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98113" y="1184460"/>
            <a:ext cx="1638590" cy="400110"/>
          </a:xfrm>
          <a:prstGeom prst="rect">
            <a:avLst/>
          </a:prstGeom>
          <a:noFill/>
        </p:spPr>
        <p:txBody>
          <a:bodyPr wrap="none" rtlCol="0">
            <a:spAutoFit/>
          </a:bodyPr>
          <a:lstStyle/>
          <a:p>
            <a:r>
              <a:rPr lang="en-US" sz="2000" dirty="0"/>
              <a:t>Base Station</a:t>
            </a:r>
          </a:p>
        </p:txBody>
      </p:sp>
      <p:sp>
        <p:nvSpPr>
          <p:cNvPr id="6" name="TextBox 5"/>
          <p:cNvSpPr txBox="1"/>
          <p:nvPr/>
        </p:nvSpPr>
        <p:spPr>
          <a:xfrm>
            <a:off x="4808922" y="1183568"/>
            <a:ext cx="3756349" cy="400110"/>
          </a:xfrm>
          <a:prstGeom prst="rect">
            <a:avLst/>
          </a:prstGeom>
          <a:noFill/>
        </p:spPr>
        <p:txBody>
          <a:bodyPr wrap="none" rtlCol="0">
            <a:spAutoFit/>
          </a:bodyPr>
          <a:lstStyle/>
          <a:p>
            <a:r>
              <a:rPr lang="en-US" sz="2000" dirty="0"/>
              <a:t>Three Different Rover Positions</a:t>
            </a:r>
          </a:p>
        </p:txBody>
      </p:sp>
      <p:sp>
        <p:nvSpPr>
          <p:cNvPr id="8" name="Flowchart: Connector 7"/>
          <p:cNvSpPr/>
          <p:nvPr/>
        </p:nvSpPr>
        <p:spPr>
          <a:xfrm>
            <a:off x="2557436" y="3531709"/>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Connector 31"/>
          <p:cNvSpPr/>
          <p:nvPr/>
        </p:nvSpPr>
        <p:spPr>
          <a:xfrm>
            <a:off x="2208090" y="3521769"/>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Connector 32"/>
          <p:cNvSpPr/>
          <p:nvPr/>
        </p:nvSpPr>
        <p:spPr>
          <a:xfrm>
            <a:off x="1682793" y="4050126"/>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Connector 33"/>
          <p:cNvSpPr/>
          <p:nvPr/>
        </p:nvSpPr>
        <p:spPr>
          <a:xfrm>
            <a:off x="1682793" y="3561525"/>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Connector 34"/>
          <p:cNvSpPr/>
          <p:nvPr/>
        </p:nvSpPr>
        <p:spPr>
          <a:xfrm>
            <a:off x="2340429" y="3800061"/>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Connector 35"/>
          <p:cNvSpPr/>
          <p:nvPr/>
        </p:nvSpPr>
        <p:spPr>
          <a:xfrm>
            <a:off x="2766361" y="4295489"/>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Connector 36"/>
          <p:cNvSpPr/>
          <p:nvPr/>
        </p:nvSpPr>
        <p:spPr>
          <a:xfrm>
            <a:off x="2052197" y="4822206"/>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Connector 37"/>
          <p:cNvSpPr/>
          <p:nvPr/>
        </p:nvSpPr>
        <p:spPr>
          <a:xfrm>
            <a:off x="1236021" y="4253284"/>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Connector 38"/>
          <p:cNvSpPr/>
          <p:nvPr/>
        </p:nvSpPr>
        <p:spPr>
          <a:xfrm>
            <a:off x="1762305" y="4861964"/>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lowchart: Connector 39"/>
          <p:cNvSpPr/>
          <p:nvPr/>
        </p:nvSpPr>
        <p:spPr>
          <a:xfrm>
            <a:off x="1029981" y="4020313"/>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Connector 40"/>
          <p:cNvSpPr/>
          <p:nvPr/>
        </p:nvSpPr>
        <p:spPr>
          <a:xfrm>
            <a:off x="1937897" y="4502430"/>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Connector 43"/>
          <p:cNvSpPr/>
          <p:nvPr/>
        </p:nvSpPr>
        <p:spPr>
          <a:xfrm>
            <a:off x="2535305" y="4634953"/>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lowchart: Connector 44"/>
          <p:cNvSpPr/>
          <p:nvPr/>
        </p:nvSpPr>
        <p:spPr>
          <a:xfrm>
            <a:off x="2105204" y="4196765"/>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lowchart: Connector 45"/>
          <p:cNvSpPr/>
          <p:nvPr/>
        </p:nvSpPr>
        <p:spPr>
          <a:xfrm>
            <a:off x="2597192" y="4335245"/>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lowchart: Connector 46"/>
          <p:cNvSpPr/>
          <p:nvPr/>
        </p:nvSpPr>
        <p:spPr>
          <a:xfrm>
            <a:off x="2476452" y="4095214"/>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lowchart: Connector 47"/>
          <p:cNvSpPr/>
          <p:nvPr/>
        </p:nvSpPr>
        <p:spPr>
          <a:xfrm>
            <a:off x="1643036" y="4525621"/>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lowchart: Connector 48"/>
          <p:cNvSpPr/>
          <p:nvPr/>
        </p:nvSpPr>
        <p:spPr>
          <a:xfrm>
            <a:off x="1971029" y="3636936"/>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lowchart: Connector 49"/>
          <p:cNvSpPr/>
          <p:nvPr/>
        </p:nvSpPr>
        <p:spPr>
          <a:xfrm>
            <a:off x="1380386" y="3595517"/>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lowchart: Connector 50"/>
          <p:cNvSpPr/>
          <p:nvPr/>
        </p:nvSpPr>
        <p:spPr>
          <a:xfrm>
            <a:off x="1398977" y="4512372"/>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lowchart: Connector 51"/>
          <p:cNvSpPr/>
          <p:nvPr/>
        </p:nvSpPr>
        <p:spPr>
          <a:xfrm>
            <a:off x="1977653" y="4050126"/>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p:cNvGrpSpPr/>
          <p:nvPr/>
        </p:nvGrpSpPr>
        <p:grpSpPr>
          <a:xfrm>
            <a:off x="2726609" y="3730489"/>
            <a:ext cx="349367" cy="369332"/>
            <a:chOff x="3280120" y="3349492"/>
            <a:chExt cx="349367" cy="369332"/>
          </a:xfrm>
        </p:grpSpPr>
        <p:sp>
          <p:nvSpPr>
            <p:cNvPr id="31" name="Flowchart: Connector 30"/>
            <p:cNvSpPr/>
            <p:nvPr/>
          </p:nvSpPr>
          <p:spPr>
            <a:xfrm>
              <a:off x="3280120" y="3493604"/>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p:cNvSpPr txBox="1"/>
            <p:nvPr/>
          </p:nvSpPr>
          <p:spPr>
            <a:xfrm>
              <a:off x="3295741" y="3349492"/>
              <a:ext cx="333746" cy="369332"/>
            </a:xfrm>
            <a:prstGeom prst="rect">
              <a:avLst/>
            </a:prstGeom>
            <a:noFill/>
          </p:spPr>
          <p:txBody>
            <a:bodyPr wrap="none" rtlCol="0">
              <a:spAutoFit/>
            </a:bodyPr>
            <a:lstStyle/>
            <a:p>
              <a:r>
                <a:rPr lang="en-US" dirty="0"/>
                <a:t>t</a:t>
              </a:r>
              <a:r>
                <a:rPr lang="en-US" baseline="-25000" dirty="0"/>
                <a:t>1</a:t>
              </a:r>
              <a:endParaRPr lang="en-US" dirty="0"/>
            </a:p>
          </p:txBody>
        </p:sp>
      </p:grpSp>
      <p:grpSp>
        <p:nvGrpSpPr>
          <p:cNvPr id="64" name="Group 63"/>
          <p:cNvGrpSpPr/>
          <p:nvPr/>
        </p:nvGrpSpPr>
        <p:grpSpPr>
          <a:xfrm>
            <a:off x="2188674" y="4265616"/>
            <a:ext cx="333746" cy="369332"/>
            <a:chOff x="2742188" y="3884619"/>
            <a:chExt cx="333745" cy="369332"/>
          </a:xfrm>
        </p:grpSpPr>
        <p:sp>
          <p:nvSpPr>
            <p:cNvPr id="42" name="Flowchart: Connector 41"/>
            <p:cNvSpPr/>
            <p:nvPr/>
          </p:nvSpPr>
          <p:spPr>
            <a:xfrm>
              <a:off x="2773015" y="4154561"/>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2742188" y="3884619"/>
              <a:ext cx="333745" cy="369332"/>
            </a:xfrm>
            <a:prstGeom prst="rect">
              <a:avLst/>
            </a:prstGeom>
            <a:noFill/>
          </p:spPr>
          <p:txBody>
            <a:bodyPr wrap="none" rtlCol="0">
              <a:spAutoFit/>
            </a:bodyPr>
            <a:lstStyle/>
            <a:p>
              <a:r>
                <a:rPr lang="en-US" dirty="0"/>
                <a:t>t</a:t>
              </a:r>
              <a:r>
                <a:rPr lang="en-US" baseline="-25000" dirty="0"/>
                <a:t>2</a:t>
              </a:r>
              <a:endParaRPr lang="en-US" dirty="0"/>
            </a:p>
          </p:txBody>
        </p:sp>
      </p:grpSp>
      <p:grpSp>
        <p:nvGrpSpPr>
          <p:cNvPr id="68" name="Group 67"/>
          <p:cNvGrpSpPr/>
          <p:nvPr/>
        </p:nvGrpSpPr>
        <p:grpSpPr>
          <a:xfrm>
            <a:off x="6008576" y="2845184"/>
            <a:ext cx="333746" cy="410751"/>
            <a:chOff x="6008573" y="2845183"/>
            <a:chExt cx="333745" cy="410751"/>
          </a:xfrm>
        </p:grpSpPr>
        <p:sp>
          <p:nvSpPr>
            <p:cNvPr id="56" name="TextBox 55"/>
            <p:cNvSpPr txBox="1"/>
            <p:nvPr/>
          </p:nvSpPr>
          <p:spPr>
            <a:xfrm>
              <a:off x="6008573" y="2845183"/>
              <a:ext cx="333745" cy="369332"/>
            </a:xfrm>
            <a:prstGeom prst="rect">
              <a:avLst/>
            </a:prstGeom>
            <a:noFill/>
          </p:spPr>
          <p:txBody>
            <a:bodyPr wrap="none" rtlCol="0">
              <a:spAutoFit/>
            </a:bodyPr>
            <a:lstStyle/>
            <a:p>
              <a:r>
                <a:rPr lang="en-US" dirty="0"/>
                <a:t>t</a:t>
              </a:r>
              <a:r>
                <a:rPr lang="en-US" baseline="-25000" dirty="0"/>
                <a:t>1</a:t>
              </a:r>
              <a:endParaRPr lang="en-US" dirty="0"/>
            </a:p>
          </p:txBody>
        </p:sp>
        <p:sp>
          <p:nvSpPr>
            <p:cNvPr id="67" name="Flowchart: Connector 66"/>
            <p:cNvSpPr/>
            <p:nvPr/>
          </p:nvSpPr>
          <p:spPr>
            <a:xfrm>
              <a:off x="6066115" y="3146603"/>
              <a:ext cx="109331" cy="109331"/>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75" name="Group 74"/>
          <p:cNvGrpSpPr/>
          <p:nvPr/>
        </p:nvGrpSpPr>
        <p:grpSpPr>
          <a:xfrm>
            <a:off x="7029570" y="4855343"/>
            <a:ext cx="333747" cy="423998"/>
            <a:chOff x="7029569" y="4855338"/>
            <a:chExt cx="333746" cy="423997"/>
          </a:xfrm>
        </p:grpSpPr>
        <p:sp>
          <p:nvSpPr>
            <p:cNvPr id="58" name="TextBox 57"/>
            <p:cNvSpPr txBox="1"/>
            <p:nvPr/>
          </p:nvSpPr>
          <p:spPr>
            <a:xfrm>
              <a:off x="7029569" y="4855338"/>
              <a:ext cx="333745" cy="369331"/>
            </a:xfrm>
            <a:prstGeom prst="rect">
              <a:avLst/>
            </a:prstGeom>
            <a:noFill/>
          </p:spPr>
          <p:txBody>
            <a:bodyPr wrap="none" rtlCol="0">
              <a:spAutoFit/>
            </a:bodyPr>
            <a:lstStyle/>
            <a:p>
              <a:r>
                <a:rPr lang="en-US" dirty="0"/>
                <a:t>t</a:t>
              </a:r>
              <a:r>
                <a:rPr lang="en-US" baseline="-25000" dirty="0"/>
                <a:t>3</a:t>
              </a:r>
              <a:endParaRPr lang="en-US" dirty="0"/>
            </a:p>
          </p:txBody>
        </p:sp>
        <p:sp>
          <p:nvSpPr>
            <p:cNvPr id="69" name="Flowchart: Connector 68"/>
            <p:cNvSpPr/>
            <p:nvPr/>
          </p:nvSpPr>
          <p:spPr>
            <a:xfrm>
              <a:off x="7253984" y="5170004"/>
              <a:ext cx="109331" cy="109331"/>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71" name="Group 70"/>
          <p:cNvGrpSpPr/>
          <p:nvPr/>
        </p:nvGrpSpPr>
        <p:grpSpPr>
          <a:xfrm>
            <a:off x="7877117" y="3294030"/>
            <a:ext cx="341328" cy="433870"/>
            <a:chOff x="7877122" y="3294028"/>
            <a:chExt cx="341328" cy="433869"/>
          </a:xfrm>
        </p:grpSpPr>
        <p:sp>
          <p:nvSpPr>
            <p:cNvPr id="57" name="TextBox 56"/>
            <p:cNvSpPr txBox="1"/>
            <p:nvPr/>
          </p:nvSpPr>
          <p:spPr>
            <a:xfrm>
              <a:off x="7877122" y="3294028"/>
              <a:ext cx="333746" cy="369331"/>
            </a:xfrm>
            <a:prstGeom prst="rect">
              <a:avLst/>
            </a:prstGeom>
            <a:noFill/>
          </p:spPr>
          <p:txBody>
            <a:bodyPr wrap="none" rtlCol="0">
              <a:spAutoFit/>
            </a:bodyPr>
            <a:lstStyle/>
            <a:p>
              <a:r>
                <a:rPr lang="en-US" dirty="0"/>
                <a:t>t</a:t>
              </a:r>
              <a:r>
                <a:rPr lang="en-US" baseline="-25000" dirty="0"/>
                <a:t>2</a:t>
              </a:r>
              <a:endParaRPr lang="en-US" dirty="0"/>
            </a:p>
          </p:txBody>
        </p:sp>
        <p:sp>
          <p:nvSpPr>
            <p:cNvPr id="70" name="Flowchart: Connector 69"/>
            <p:cNvSpPr/>
            <p:nvPr/>
          </p:nvSpPr>
          <p:spPr>
            <a:xfrm>
              <a:off x="8109119" y="3618566"/>
              <a:ext cx="109331" cy="109331"/>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74" name="Group 73"/>
          <p:cNvGrpSpPr/>
          <p:nvPr/>
        </p:nvGrpSpPr>
        <p:grpSpPr>
          <a:xfrm>
            <a:off x="1215846" y="3839813"/>
            <a:ext cx="333746" cy="369332"/>
            <a:chOff x="1769361" y="3458816"/>
            <a:chExt cx="333745" cy="369332"/>
          </a:xfrm>
        </p:grpSpPr>
        <p:sp>
          <p:nvSpPr>
            <p:cNvPr id="43" name="Flowchart: Connector 42"/>
            <p:cNvSpPr/>
            <p:nvPr/>
          </p:nvSpPr>
          <p:spPr>
            <a:xfrm>
              <a:off x="1938128" y="3498575"/>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p:cNvSpPr txBox="1"/>
            <p:nvPr/>
          </p:nvSpPr>
          <p:spPr>
            <a:xfrm>
              <a:off x="1769361" y="3458816"/>
              <a:ext cx="333745" cy="369332"/>
            </a:xfrm>
            <a:prstGeom prst="rect">
              <a:avLst/>
            </a:prstGeom>
            <a:noFill/>
          </p:spPr>
          <p:txBody>
            <a:bodyPr wrap="none" rtlCol="0">
              <a:spAutoFit/>
            </a:bodyPr>
            <a:lstStyle/>
            <a:p>
              <a:r>
                <a:rPr lang="en-US" dirty="0"/>
                <a:t>t</a:t>
              </a:r>
              <a:r>
                <a:rPr lang="en-US" baseline="-25000" dirty="0"/>
                <a:t>3</a:t>
              </a:r>
              <a:endParaRPr lang="en-US" dirty="0"/>
            </a:p>
          </p:txBody>
        </p:sp>
      </p:grpSp>
      <p:grpSp>
        <p:nvGrpSpPr>
          <p:cNvPr id="89" name="Group 88"/>
          <p:cNvGrpSpPr/>
          <p:nvPr/>
        </p:nvGrpSpPr>
        <p:grpSpPr>
          <a:xfrm>
            <a:off x="5417590" y="3118371"/>
            <a:ext cx="667541" cy="137564"/>
            <a:chOff x="5417589" y="3118370"/>
            <a:chExt cx="667541" cy="137564"/>
          </a:xfrm>
        </p:grpSpPr>
        <p:cxnSp>
          <p:nvCxnSpPr>
            <p:cNvPr id="77" name="Straight Arrow Connector 76"/>
            <p:cNvCxnSpPr/>
            <p:nvPr/>
          </p:nvCxnSpPr>
          <p:spPr>
            <a:xfrm flipH="1">
              <a:off x="5550140" y="3201270"/>
              <a:ext cx="534990" cy="410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Isosceles Triangle 77"/>
            <p:cNvSpPr/>
            <p:nvPr/>
          </p:nvSpPr>
          <p:spPr>
            <a:xfrm>
              <a:off x="5417589" y="3118370"/>
              <a:ext cx="159574" cy="1375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90" name="Group 89"/>
          <p:cNvGrpSpPr/>
          <p:nvPr/>
        </p:nvGrpSpPr>
        <p:grpSpPr>
          <a:xfrm>
            <a:off x="8058877" y="2966761"/>
            <a:ext cx="159575" cy="619611"/>
            <a:chOff x="8058876" y="2966761"/>
            <a:chExt cx="159574" cy="619611"/>
          </a:xfrm>
        </p:grpSpPr>
        <p:cxnSp>
          <p:nvCxnSpPr>
            <p:cNvPr id="79" name="Straight Arrow Connector 78"/>
            <p:cNvCxnSpPr/>
            <p:nvPr/>
          </p:nvCxnSpPr>
          <p:spPr>
            <a:xfrm flipH="1" flipV="1">
              <a:off x="8153845" y="3108431"/>
              <a:ext cx="17276" cy="47794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Isosceles Triangle 79"/>
            <p:cNvSpPr/>
            <p:nvPr/>
          </p:nvSpPr>
          <p:spPr>
            <a:xfrm>
              <a:off x="8058876" y="2966761"/>
              <a:ext cx="159574" cy="1375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91" name="Group 90"/>
          <p:cNvGrpSpPr/>
          <p:nvPr/>
        </p:nvGrpSpPr>
        <p:grpSpPr>
          <a:xfrm>
            <a:off x="7394710" y="5153835"/>
            <a:ext cx="889087" cy="137564"/>
            <a:chOff x="7394710" y="5153835"/>
            <a:chExt cx="889086" cy="137564"/>
          </a:xfrm>
        </p:grpSpPr>
        <p:cxnSp>
          <p:nvCxnSpPr>
            <p:cNvPr id="82" name="Straight Arrow Connector 81"/>
            <p:cNvCxnSpPr/>
            <p:nvPr/>
          </p:nvCxnSpPr>
          <p:spPr>
            <a:xfrm>
              <a:off x="7394710" y="5222617"/>
              <a:ext cx="743953" cy="205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Isosceles Triangle 82"/>
            <p:cNvSpPr/>
            <p:nvPr/>
          </p:nvSpPr>
          <p:spPr>
            <a:xfrm>
              <a:off x="8124222" y="5153835"/>
              <a:ext cx="159574" cy="1375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95" name="Group 94"/>
          <p:cNvGrpSpPr/>
          <p:nvPr/>
        </p:nvGrpSpPr>
        <p:grpSpPr>
          <a:xfrm>
            <a:off x="4959503" y="3044759"/>
            <a:ext cx="3242623" cy="2781976"/>
            <a:chOff x="4959502" y="3044759"/>
            <a:chExt cx="3242623" cy="2781976"/>
          </a:xfrm>
        </p:grpSpPr>
        <p:sp>
          <p:nvSpPr>
            <p:cNvPr id="93" name="Diamond 92"/>
            <p:cNvSpPr/>
            <p:nvPr/>
          </p:nvSpPr>
          <p:spPr>
            <a:xfrm>
              <a:off x="4959502" y="3607904"/>
              <a:ext cx="178904" cy="178904"/>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2" name="Diamond 91"/>
            <p:cNvSpPr/>
            <p:nvPr/>
          </p:nvSpPr>
          <p:spPr>
            <a:xfrm>
              <a:off x="7643393" y="5647831"/>
              <a:ext cx="178904" cy="178904"/>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5" name="Straight Arrow Connector 84"/>
            <p:cNvCxnSpPr/>
            <p:nvPr/>
          </p:nvCxnSpPr>
          <p:spPr>
            <a:xfrm flipH="1">
              <a:off x="5102610" y="3214515"/>
              <a:ext cx="403107" cy="44884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7732845" y="3044759"/>
              <a:ext cx="403107" cy="44884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7799018" y="5232487"/>
              <a:ext cx="403107" cy="44884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4" name="Diamond 93"/>
            <p:cNvSpPr/>
            <p:nvPr/>
          </p:nvSpPr>
          <p:spPr>
            <a:xfrm>
              <a:off x="7582220" y="3456730"/>
              <a:ext cx="178904" cy="178904"/>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97" name="Line Callout 1 96"/>
          <p:cNvSpPr/>
          <p:nvPr/>
        </p:nvSpPr>
        <p:spPr>
          <a:xfrm>
            <a:off x="3170790" y="2216426"/>
            <a:ext cx="1639751" cy="298175"/>
          </a:xfrm>
          <a:prstGeom prst="borderCallout1">
            <a:avLst>
              <a:gd name="adj1" fmla="val 48750"/>
              <a:gd name="adj2" fmla="val -1059"/>
              <a:gd name="adj3" fmla="val 437616"/>
              <a:gd name="adj4" fmla="val -3448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raw base obs.</a:t>
            </a:r>
          </a:p>
        </p:txBody>
      </p:sp>
      <p:sp>
        <p:nvSpPr>
          <p:cNvPr id="99" name="Line Callout 1 98"/>
          <p:cNvSpPr/>
          <p:nvPr/>
        </p:nvSpPr>
        <p:spPr>
          <a:xfrm>
            <a:off x="3170790" y="1868558"/>
            <a:ext cx="1639751" cy="298175"/>
          </a:xfrm>
          <a:prstGeom prst="borderCallout1">
            <a:avLst>
              <a:gd name="adj1" fmla="val 48750"/>
              <a:gd name="adj2" fmla="val -1059"/>
              <a:gd name="adj3" fmla="val 644283"/>
              <a:gd name="adj4" fmla="val -5508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assumed ‘here’</a:t>
            </a:r>
          </a:p>
        </p:txBody>
      </p:sp>
      <p:sp>
        <p:nvSpPr>
          <p:cNvPr id="100" name="Line Callout 1 99"/>
          <p:cNvSpPr/>
          <p:nvPr/>
        </p:nvSpPr>
        <p:spPr>
          <a:xfrm>
            <a:off x="3170790" y="2564294"/>
            <a:ext cx="1639751" cy="298175"/>
          </a:xfrm>
          <a:prstGeom prst="borderCallout1">
            <a:avLst>
              <a:gd name="adj1" fmla="val 45416"/>
              <a:gd name="adj2" fmla="val 100772"/>
              <a:gd name="adj3" fmla="val 180950"/>
              <a:gd name="adj4" fmla="val 1752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raw rover obs.</a:t>
            </a:r>
          </a:p>
        </p:txBody>
      </p:sp>
      <p:sp>
        <p:nvSpPr>
          <p:cNvPr id="101" name="Line Callout 1 100"/>
          <p:cNvSpPr/>
          <p:nvPr/>
        </p:nvSpPr>
        <p:spPr>
          <a:xfrm>
            <a:off x="3169171" y="2916342"/>
            <a:ext cx="1639751" cy="298175"/>
          </a:xfrm>
          <a:prstGeom prst="borderCallout1">
            <a:avLst>
              <a:gd name="adj1" fmla="val 45416"/>
              <a:gd name="adj2" fmla="val 100772"/>
              <a:gd name="adj3" fmla="val 87617"/>
              <a:gd name="adj4" fmla="val 1364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rover RTK adj.</a:t>
            </a:r>
          </a:p>
        </p:txBody>
      </p:sp>
      <p:sp>
        <p:nvSpPr>
          <p:cNvPr id="102" name="Line Callout 1 101"/>
          <p:cNvSpPr/>
          <p:nvPr/>
        </p:nvSpPr>
        <p:spPr>
          <a:xfrm>
            <a:off x="3169171" y="3263350"/>
            <a:ext cx="1639751" cy="298175"/>
          </a:xfrm>
          <a:prstGeom prst="borderCallout1">
            <a:avLst>
              <a:gd name="adj1" fmla="val 48749"/>
              <a:gd name="adj2" fmla="val -453"/>
              <a:gd name="adj3" fmla="val 337617"/>
              <a:gd name="adj4" fmla="val -7145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corrected base</a:t>
            </a:r>
          </a:p>
        </p:txBody>
      </p:sp>
      <p:sp>
        <p:nvSpPr>
          <p:cNvPr id="103" name="Line Callout 1 102"/>
          <p:cNvSpPr/>
          <p:nvPr/>
        </p:nvSpPr>
        <p:spPr>
          <a:xfrm>
            <a:off x="3174686" y="3607117"/>
            <a:ext cx="1639751" cy="298175"/>
          </a:xfrm>
          <a:prstGeom prst="borderCallout1">
            <a:avLst>
              <a:gd name="adj1" fmla="val 45416"/>
              <a:gd name="adj2" fmla="val 100772"/>
              <a:gd name="adj3" fmla="val 50950"/>
              <a:gd name="adj4" fmla="val 1109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corrected rover</a:t>
            </a:r>
          </a:p>
        </p:txBody>
      </p:sp>
    </p:spTree>
    <p:extLst>
      <p:ext uri="{BB962C8B-B14F-4D97-AF65-F5344CB8AC3E}">
        <p14:creationId xmlns:p14="http://schemas.microsoft.com/office/powerpoint/2010/main" val="38075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9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0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5"/>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4" grpId="0" animBg="1"/>
      <p:bldP spid="45" grpId="0" animBg="1"/>
      <p:bldP spid="46" grpId="0" animBg="1"/>
      <p:bldP spid="47" grpId="0" animBg="1"/>
      <p:bldP spid="48" grpId="0" animBg="1"/>
      <p:bldP spid="49" grpId="0" animBg="1"/>
      <p:bldP spid="50" grpId="0" animBg="1"/>
      <p:bldP spid="51" grpId="0" animBg="1"/>
      <p:bldP spid="52" grpId="0" animBg="1"/>
      <p:bldP spid="97" grpId="0" animBg="1"/>
      <p:bldP spid="99" grpId="0" animBg="1"/>
      <p:bldP spid="100" grpId="0" animBg="1"/>
      <p:bldP spid="101" grpId="0" animBg="1"/>
      <p:bldP spid="102" grpId="0" animBg="1"/>
      <p:bldP spid="10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Thinking About Base Stations</a:t>
            </a:r>
          </a:p>
        </p:txBody>
      </p:sp>
      <p:sp>
        <p:nvSpPr>
          <p:cNvPr id="8" name="Content Placeholder 7"/>
          <p:cNvSpPr>
            <a:spLocks noGrp="1"/>
          </p:cNvSpPr>
          <p:nvPr>
            <p:ph sz="half" idx="2"/>
          </p:nvPr>
        </p:nvSpPr>
        <p:spPr>
          <a:xfrm>
            <a:off x="401218" y="1135238"/>
            <a:ext cx="8285581" cy="3015791"/>
          </a:xfrm>
        </p:spPr>
        <p:txBody>
          <a:bodyPr numCol="2">
            <a:normAutofit/>
          </a:bodyPr>
          <a:lstStyle/>
          <a:p>
            <a:r>
              <a:rPr lang="en-US" dirty="0"/>
              <a:t>Site Access</a:t>
            </a:r>
          </a:p>
          <a:p>
            <a:r>
              <a:rPr lang="en-US" dirty="0"/>
              <a:t>Site Permissions</a:t>
            </a:r>
          </a:p>
          <a:p>
            <a:r>
              <a:rPr lang="en-US" dirty="0"/>
              <a:t>Site Security</a:t>
            </a:r>
          </a:p>
          <a:p>
            <a:r>
              <a:rPr lang="en-US" dirty="0"/>
              <a:t>High Ground</a:t>
            </a:r>
          </a:p>
          <a:p>
            <a:r>
              <a:rPr lang="en-US" dirty="0"/>
              <a:t>Stable Ground</a:t>
            </a:r>
          </a:p>
          <a:p>
            <a:r>
              <a:rPr lang="en-US" dirty="0"/>
              <a:t>Clear sky view</a:t>
            </a:r>
          </a:p>
          <a:p>
            <a:r>
              <a:rPr lang="en-US" dirty="0"/>
              <a:t>Line-of-Sight and distance to Rover</a:t>
            </a:r>
          </a:p>
          <a:p>
            <a:r>
              <a:rPr lang="en-US" dirty="0"/>
              <a:t>Minimal multipath issues</a:t>
            </a:r>
          </a:p>
        </p:txBody>
      </p:sp>
      <p:pic>
        <p:nvPicPr>
          <p:cNvPr id="13" name="Content Placeholder 12" descr="A close-up of a land survey&#10;&#10;AI-generated content may be incorrect.">
            <a:extLst>
              <a:ext uri="{FF2B5EF4-FFF2-40B4-BE49-F238E27FC236}">
                <a16:creationId xmlns:a16="http://schemas.microsoft.com/office/drawing/2014/main" id="{472EE19A-79D1-4AB8-186D-CE8AC342DE83}"/>
              </a:ext>
            </a:extLst>
          </p:cNvPr>
          <p:cNvPicPr>
            <a:picLocks noGrp="1" noChangeAspect="1"/>
          </p:cNvPicPr>
          <p:nvPr>
            <p:ph sz="quarter" idx="4"/>
          </p:nvPr>
        </p:nvPicPr>
        <p:blipFill>
          <a:blip r:embed="rId3"/>
          <a:srcRect l="53930" t="24663"/>
          <a:stretch>
            <a:fillRect/>
          </a:stretch>
        </p:blipFill>
        <p:spPr>
          <a:xfrm>
            <a:off x="391078" y="4151029"/>
            <a:ext cx="1998176" cy="2450657"/>
          </a:xfrm>
        </p:spPr>
      </p:pic>
      <p:grpSp>
        <p:nvGrpSpPr>
          <p:cNvPr id="31" name="Group 30">
            <a:extLst>
              <a:ext uri="{FF2B5EF4-FFF2-40B4-BE49-F238E27FC236}">
                <a16:creationId xmlns:a16="http://schemas.microsoft.com/office/drawing/2014/main" id="{78D637DE-49D7-7315-0039-D709476800E0}"/>
              </a:ext>
            </a:extLst>
          </p:cNvPr>
          <p:cNvGrpSpPr/>
          <p:nvPr/>
        </p:nvGrpSpPr>
        <p:grpSpPr>
          <a:xfrm>
            <a:off x="2642594" y="2631233"/>
            <a:ext cx="6410029" cy="3989115"/>
            <a:chOff x="2642594" y="2631233"/>
            <a:chExt cx="6410029" cy="3989115"/>
          </a:xfrm>
        </p:grpSpPr>
        <p:pic>
          <p:nvPicPr>
            <p:cNvPr id="15" name="image10.png">
              <a:extLst>
                <a:ext uri="{FF2B5EF4-FFF2-40B4-BE49-F238E27FC236}">
                  <a16:creationId xmlns:a16="http://schemas.microsoft.com/office/drawing/2014/main" id="{EECB2B22-E52B-35E0-7D0C-EEE40C0AA170}"/>
                </a:ext>
              </a:extLst>
            </p:cNvPr>
            <p:cNvPicPr/>
            <p:nvPr/>
          </p:nvPicPr>
          <p:blipFill>
            <a:blip r:embed="rId4"/>
            <a:srcRect t="12009"/>
            <a:stretch>
              <a:fillRect/>
            </a:stretch>
          </p:blipFill>
          <p:spPr>
            <a:xfrm>
              <a:off x="2642594" y="2631233"/>
              <a:ext cx="6410029" cy="3989115"/>
            </a:xfrm>
            <a:prstGeom prst="rect">
              <a:avLst/>
            </a:prstGeom>
            <a:ln/>
          </p:spPr>
        </p:pic>
        <p:sp>
          <p:nvSpPr>
            <p:cNvPr id="18" name="Rectangle 17">
              <a:extLst>
                <a:ext uri="{FF2B5EF4-FFF2-40B4-BE49-F238E27FC236}">
                  <a16:creationId xmlns:a16="http://schemas.microsoft.com/office/drawing/2014/main" id="{C35794B2-FBA2-DA51-1E07-275E4E83B4A5}"/>
                </a:ext>
              </a:extLst>
            </p:cNvPr>
            <p:cNvSpPr/>
            <p:nvPr/>
          </p:nvSpPr>
          <p:spPr>
            <a:xfrm>
              <a:off x="7688424" y="6186195"/>
              <a:ext cx="1354868" cy="415491"/>
            </a:xfrm>
            <a:prstGeom prst="rect">
              <a:avLst/>
            </a:prstGeom>
            <a:solidFill>
              <a:srgbClr val="917C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BCA2326-88A8-7B90-DC95-90E788531937}"/>
                </a:ext>
              </a:extLst>
            </p:cNvPr>
            <p:cNvSpPr txBox="1"/>
            <p:nvPr/>
          </p:nvSpPr>
          <p:spPr>
            <a:xfrm>
              <a:off x="3568959" y="6057994"/>
              <a:ext cx="2006081" cy="555601"/>
            </a:xfrm>
            <a:prstGeom prst="rect">
              <a:avLst/>
            </a:prstGeom>
            <a:solidFill>
              <a:srgbClr val="917C6F"/>
            </a:solidFill>
          </p:spPr>
          <p:txBody>
            <a:bodyPr wrap="square" rtlCol="0">
              <a:spAutoFit/>
            </a:bodyPr>
            <a:lstStyle/>
            <a:p>
              <a:pPr>
                <a:lnSpc>
                  <a:spcPts val="880"/>
                </a:lnSpc>
              </a:pPr>
              <a:r>
                <a:rPr lang="en-US" sz="900" dirty="0">
                  <a:solidFill>
                    <a:schemeClr val="bg1"/>
                  </a:solidFill>
                </a:rPr>
                <a:t>good positions will be free of large obstacle on ground over overhead, have good sky view, and positioned on stable ground or otherwise anchored</a:t>
              </a:r>
            </a:p>
          </p:txBody>
        </p:sp>
        <p:sp>
          <p:nvSpPr>
            <p:cNvPr id="26" name="Rectangle 25">
              <a:extLst>
                <a:ext uri="{FF2B5EF4-FFF2-40B4-BE49-F238E27FC236}">
                  <a16:creationId xmlns:a16="http://schemas.microsoft.com/office/drawing/2014/main" id="{9C93C9E4-3171-F452-3C30-86DCAC9AB4F4}"/>
                </a:ext>
              </a:extLst>
            </p:cNvPr>
            <p:cNvSpPr/>
            <p:nvPr/>
          </p:nvSpPr>
          <p:spPr>
            <a:xfrm>
              <a:off x="3427444" y="6185530"/>
              <a:ext cx="141515" cy="415491"/>
            </a:xfrm>
            <a:prstGeom prst="rect">
              <a:avLst/>
            </a:prstGeom>
            <a:solidFill>
              <a:srgbClr val="917C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D976228-4572-A9B2-1533-20C4A4421DF6}"/>
                </a:ext>
              </a:extLst>
            </p:cNvPr>
            <p:cNvSpPr/>
            <p:nvPr/>
          </p:nvSpPr>
          <p:spPr>
            <a:xfrm>
              <a:off x="3436775" y="6057994"/>
              <a:ext cx="141515" cy="249500"/>
            </a:xfrm>
            <a:prstGeom prst="ellipse">
              <a:avLst/>
            </a:prstGeom>
            <a:solidFill>
              <a:srgbClr val="917C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863CEE2-C493-4A3B-836E-F4DDD41A6067}"/>
                </a:ext>
              </a:extLst>
            </p:cNvPr>
            <p:cNvSpPr txBox="1"/>
            <p:nvPr/>
          </p:nvSpPr>
          <p:spPr>
            <a:xfrm>
              <a:off x="6310790" y="5969402"/>
              <a:ext cx="2732501" cy="440185"/>
            </a:xfrm>
            <a:prstGeom prst="rect">
              <a:avLst/>
            </a:prstGeom>
            <a:solidFill>
              <a:srgbClr val="917C6F"/>
            </a:solidFill>
          </p:spPr>
          <p:txBody>
            <a:bodyPr wrap="square" rtlCol="0">
              <a:spAutoFit/>
            </a:bodyPr>
            <a:lstStyle/>
            <a:p>
              <a:pPr>
                <a:lnSpc>
                  <a:spcPts val="880"/>
                </a:lnSpc>
              </a:pPr>
              <a:r>
                <a:rPr lang="en-US" sz="900" dirty="0">
                  <a:solidFill>
                    <a:schemeClr val="bg1"/>
                  </a:solidFill>
                </a:rPr>
                <a:t>long grass or obstacles directly near or underneath antennas can create multi-path or other signal distortions</a:t>
              </a:r>
            </a:p>
          </p:txBody>
        </p:sp>
        <p:sp>
          <p:nvSpPr>
            <p:cNvPr id="29" name="TextBox 28">
              <a:extLst>
                <a:ext uri="{FF2B5EF4-FFF2-40B4-BE49-F238E27FC236}">
                  <a16:creationId xmlns:a16="http://schemas.microsoft.com/office/drawing/2014/main" id="{C4A61776-2E1E-D749-A614-A72A89022489}"/>
                </a:ext>
              </a:extLst>
            </p:cNvPr>
            <p:cNvSpPr txBox="1"/>
            <p:nvPr/>
          </p:nvSpPr>
          <p:spPr>
            <a:xfrm>
              <a:off x="7996707" y="4454015"/>
              <a:ext cx="1046584" cy="786434"/>
            </a:xfrm>
            <a:prstGeom prst="rect">
              <a:avLst/>
            </a:prstGeom>
            <a:solidFill>
              <a:srgbClr val="917C6F"/>
            </a:solidFill>
          </p:spPr>
          <p:txBody>
            <a:bodyPr wrap="square" rtlCol="0">
              <a:spAutoFit/>
            </a:bodyPr>
            <a:lstStyle/>
            <a:p>
              <a:pPr>
                <a:lnSpc>
                  <a:spcPts val="880"/>
                </a:lnSpc>
              </a:pPr>
              <a:r>
                <a:rPr lang="en-US" sz="900" dirty="0">
                  <a:solidFill>
                    <a:schemeClr val="bg1"/>
                  </a:solidFill>
                </a:rPr>
                <a:t>cliffs, buildings, or high topography can block sky view of satellites and cause multi-path issues</a:t>
              </a:r>
            </a:p>
          </p:txBody>
        </p:sp>
        <p:sp>
          <p:nvSpPr>
            <p:cNvPr id="30" name="Rectangle 29">
              <a:extLst>
                <a:ext uri="{FF2B5EF4-FFF2-40B4-BE49-F238E27FC236}">
                  <a16:creationId xmlns:a16="http://schemas.microsoft.com/office/drawing/2014/main" id="{858A110F-A4EE-E3DF-B154-2C156042E6E1}"/>
                </a:ext>
              </a:extLst>
            </p:cNvPr>
            <p:cNvSpPr/>
            <p:nvPr/>
          </p:nvSpPr>
          <p:spPr>
            <a:xfrm>
              <a:off x="7959382" y="4569633"/>
              <a:ext cx="45719" cy="527142"/>
            </a:xfrm>
            <a:prstGeom prst="rect">
              <a:avLst/>
            </a:prstGeom>
            <a:solidFill>
              <a:srgbClr val="917C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2508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 survey design</a:t>
            </a:r>
          </a:p>
        </p:txBody>
      </p:sp>
      <p:sp>
        <p:nvSpPr>
          <p:cNvPr id="3" name="Content Placeholder 2"/>
          <p:cNvSpPr>
            <a:spLocks noGrp="1"/>
          </p:cNvSpPr>
          <p:nvPr>
            <p:ph idx="1"/>
          </p:nvPr>
        </p:nvSpPr>
        <p:spPr>
          <a:xfrm>
            <a:off x="457200" y="928189"/>
            <a:ext cx="8590547" cy="5395913"/>
          </a:xfrm>
        </p:spPr>
        <p:txBody>
          <a:bodyPr/>
          <a:lstStyle/>
          <a:p>
            <a:pPr>
              <a:spcBef>
                <a:spcPts val="400"/>
              </a:spcBef>
            </a:pPr>
            <a:r>
              <a:rPr lang="en-US" dirty="0"/>
              <a:t>Base Station</a:t>
            </a:r>
          </a:p>
          <a:p>
            <a:pPr lvl="1">
              <a:spcBef>
                <a:spcPts val="400"/>
              </a:spcBef>
            </a:pPr>
            <a:r>
              <a:rPr lang="en-US" dirty="0"/>
              <a:t>Located in a stable, safe, unobstructed place</a:t>
            </a:r>
          </a:p>
          <a:p>
            <a:pPr lvl="1">
              <a:spcBef>
                <a:spcPts val="400"/>
              </a:spcBef>
            </a:pPr>
            <a:r>
              <a:rPr lang="en-US" dirty="0"/>
              <a:t>Line of sight for radio communication to rover</a:t>
            </a:r>
          </a:p>
          <a:p>
            <a:pPr lvl="1">
              <a:spcBef>
                <a:spcPts val="400"/>
              </a:spcBef>
            </a:pPr>
            <a:r>
              <a:rPr lang="en-US" dirty="0"/>
              <a:t>&lt; 10 km from rover location</a:t>
            </a:r>
          </a:p>
          <a:p>
            <a:pPr lvl="1">
              <a:spcBef>
                <a:spcPts val="400"/>
              </a:spcBef>
            </a:pPr>
            <a:r>
              <a:rPr lang="en-US" dirty="0"/>
              <a:t>Ideally set up over known monument</a:t>
            </a:r>
          </a:p>
          <a:p>
            <a:pPr>
              <a:spcBef>
                <a:spcPts val="400"/>
              </a:spcBef>
            </a:pPr>
            <a:r>
              <a:rPr lang="en-US" dirty="0"/>
              <a:t>Rover</a:t>
            </a:r>
          </a:p>
          <a:p>
            <a:pPr lvl="1">
              <a:spcBef>
                <a:spcPts val="400"/>
              </a:spcBef>
            </a:pPr>
            <a:r>
              <a:rPr lang="en-US" dirty="0"/>
              <a:t>Close to and in line of site with base for corrections</a:t>
            </a:r>
          </a:p>
          <a:p>
            <a:pPr lvl="1">
              <a:spcBef>
                <a:spcPts val="400"/>
              </a:spcBef>
            </a:pPr>
            <a:r>
              <a:rPr lang="en-US" dirty="0"/>
              <a:t>Occupy points for 5–120 sec, keep pole vertical</a:t>
            </a:r>
          </a:p>
          <a:p>
            <a:pPr lvl="1">
              <a:spcBef>
                <a:spcPts val="400"/>
              </a:spcBef>
            </a:pPr>
            <a:r>
              <a:rPr lang="en-US" dirty="0"/>
              <a:t>Name and describe each point in field book</a:t>
            </a:r>
          </a:p>
          <a:p>
            <a:pPr lvl="1">
              <a:spcBef>
                <a:spcPts val="400"/>
              </a:spcBef>
            </a:pPr>
            <a:r>
              <a:rPr lang="en-US" dirty="0"/>
              <a:t>Avoid cover and multi-path, confirm </a:t>
            </a:r>
            <a:br>
              <a:rPr lang="en-US" dirty="0"/>
            </a:br>
            <a:r>
              <a:rPr lang="en-US" dirty="0"/>
              <a:t>corrections</a:t>
            </a:r>
          </a:p>
          <a:p>
            <a:pPr lvl="1">
              <a:spcBef>
                <a:spcPts val="400"/>
              </a:spcBef>
            </a:pPr>
            <a:endParaRPr lang="en-US" dirty="0"/>
          </a:p>
          <a:p>
            <a:pPr lvl="1">
              <a:spcBef>
                <a:spcPts val="400"/>
              </a:spcBef>
            </a:pPr>
            <a:endParaRPr lang="en-US" dirty="0"/>
          </a:p>
        </p:txBody>
      </p:sp>
      <p:pic>
        <p:nvPicPr>
          <p:cNvPr id="6" name="Picture 2" descr="http://kb.unavco.org/kb/assets/.images/porkchop_geyser1crop.jpg">
            <a:extLst>
              <a:ext uri="{FF2B5EF4-FFF2-40B4-BE49-F238E27FC236}">
                <a16:creationId xmlns:a16="http://schemas.microsoft.com/office/drawing/2014/main" id="{73B7D2EE-825D-40B3-EEC5-2CE7D58D9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1430" y="493205"/>
            <a:ext cx="1124246" cy="142309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A person and a child looking at a pole&#10;&#10;AI-generated content may be incorrect.">
            <a:extLst>
              <a:ext uri="{FF2B5EF4-FFF2-40B4-BE49-F238E27FC236}">
                <a16:creationId xmlns:a16="http://schemas.microsoft.com/office/drawing/2014/main" id="{10728044-F2D5-B5FF-2FD4-37D6E1BA8BEA}"/>
              </a:ext>
            </a:extLst>
          </p:cNvPr>
          <p:cNvPicPr>
            <a:picLocks noChangeAspect="1"/>
          </p:cNvPicPr>
          <p:nvPr/>
        </p:nvPicPr>
        <p:blipFill>
          <a:blip r:embed="rId3"/>
          <a:srcRect l="37736"/>
          <a:stretch>
            <a:fillRect/>
          </a:stretch>
        </p:blipFill>
        <p:spPr>
          <a:xfrm>
            <a:off x="8292862" y="4456497"/>
            <a:ext cx="652813" cy="1791922"/>
          </a:xfrm>
          <a:prstGeom prst="rect">
            <a:avLst/>
          </a:prstGeom>
        </p:spPr>
      </p:pic>
    </p:spTree>
    <p:extLst>
      <p:ext uri="{BB962C8B-B14F-4D97-AF65-F5344CB8AC3E}">
        <p14:creationId xmlns:p14="http://schemas.microsoft.com/office/powerpoint/2010/main" val="116501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Collecting GPS on a Landslide</a:t>
            </a:r>
          </a:p>
        </p:txBody>
      </p:sp>
      <p:sp>
        <p:nvSpPr>
          <p:cNvPr id="3" name="Text Placeholder 2"/>
          <p:cNvSpPr>
            <a:spLocks noGrp="1"/>
          </p:cNvSpPr>
          <p:nvPr>
            <p:ph type="body" idx="4294967295"/>
          </p:nvPr>
        </p:nvSpPr>
        <p:spPr>
          <a:xfrm>
            <a:off x="649286" y="1221602"/>
            <a:ext cx="7845425" cy="639762"/>
          </a:xfrm>
        </p:spPr>
        <p:txBody>
          <a:bodyPr>
            <a:normAutofit fontScale="85000" lnSpcReduction="10000"/>
          </a:bodyPr>
          <a:lstStyle/>
          <a:p>
            <a:pPr marL="0" indent="0">
              <a:buNone/>
            </a:pPr>
            <a:r>
              <a:rPr lang="en-US" dirty="0"/>
              <a:t>Where would you put a base station in this landscape?</a:t>
            </a:r>
          </a:p>
        </p:txBody>
      </p:sp>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747715" y="2196306"/>
            <a:ext cx="10639425" cy="2465388"/>
          </a:xfrm>
        </p:spPr>
      </p:pic>
    </p:spTree>
    <p:extLst>
      <p:ext uri="{BB962C8B-B14F-4D97-AF65-F5344CB8AC3E}">
        <p14:creationId xmlns:p14="http://schemas.microsoft.com/office/powerpoint/2010/main" val="2713404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F897-62C8-A7B8-C63A-40D74ABAF26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37953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 workflow</a:t>
            </a:r>
          </a:p>
        </p:txBody>
      </p:sp>
      <p:sp>
        <p:nvSpPr>
          <p:cNvPr id="7" name="Content Placeholder 6"/>
          <p:cNvSpPr>
            <a:spLocks noGrp="1"/>
          </p:cNvSpPr>
          <p:nvPr>
            <p:ph idx="1"/>
          </p:nvPr>
        </p:nvSpPr>
        <p:spPr/>
        <p:txBody>
          <a:bodyPr/>
          <a:lstStyle/>
          <a:p>
            <a:r>
              <a:rPr lang="en-US" dirty="0"/>
              <a:t>If base is not over a known point, you must post-process to get an accurate position</a:t>
            </a:r>
          </a:p>
        </p:txBody>
      </p:sp>
      <p:pic>
        <p:nvPicPr>
          <p:cNvPr id="3" name="Picture 2"/>
          <p:cNvPicPr/>
          <p:nvPr/>
        </p:nvPicPr>
        <p:blipFill>
          <a:blip r:embed="rId3"/>
          <a:stretch>
            <a:fillRect/>
          </a:stretch>
        </p:blipFill>
        <p:spPr>
          <a:xfrm>
            <a:off x="434861" y="3764856"/>
            <a:ext cx="8249364" cy="2708365"/>
          </a:xfrm>
          <a:prstGeom prst="rect">
            <a:avLst/>
          </a:prstGeom>
        </p:spPr>
      </p:pic>
      <p:pic>
        <p:nvPicPr>
          <p:cNvPr id="4" name="Picture 2" descr="http://kb.unavco.org/kb/assets/.images/porkchop_geyser1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582" y="2481918"/>
            <a:ext cx="787687" cy="99707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71048"/>
          <a:stretch/>
        </p:blipFill>
        <p:spPr>
          <a:xfrm>
            <a:off x="5682473" y="2153697"/>
            <a:ext cx="535088" cy="1386161"/>
          </a:xfrm>
          <a:prstGeom prst="rect">
            <a:avLst/>
          </a:prstGeom>
        </p:spPr>
      </p:pic>
      <p:pic>
        <p:nvPicPr>
          <p:cNvPr id="6" name="Picture 5"/>
          <p:cNvPicPr>
            <a:picLocks noChangeAspect="1"/>
          </p:cNvPicPr>
          <p:nvPr/>
        </p:nvPicPr>
        <p:blipFill>
          <a:blip r:embed="rId6"/>
          <a:stretch>
            <a:fillRect/>
          </a:stretch>
        </p:blipFill>
        <p:spPr>
          <a:xfrm>
            <a:off x="6414777" y="2153696"/>
            <a:ext cx="2469239" cy="1424440"/>
          </a:xfrm>
          <a:prstGeom prst="rect">
            <a:avLst/>
          </a:prstGeom>
        </p:spPr>
      </p:pic>
    </p:spTree>
    <p:extLst>
      <p:ext uri="{BB962C8B-B14F-4D97-AF65-F5344CB8AC3E}">
        <p14:creationId xmlns:p14="http://schemas.microsoft.com/office/powerpoint/2010/main" val="3882755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 post-processing</a:t>
            </a:r>
          </a:p>
        </p:txBody>
      </p:sp>
      <p:sp>
        <p:nvSpPr>
          <p:cNvPr id="3" name="Content Placeholder 2"/>
          <p:cNvSpPr>
            <a:spLocks noGrp="1"/>
          </p:cNvSpPr>
          <p:nvPr>
            <p:ph idx="1"/>
          </p:nvPr>
        </p:nvSpPr>
        <p:spPr/>
        <p:txBody>
          <a:bodyPr>
            <a:normAutofit/>
          </a:bodyPr>
          <a:lstStyle/>
          <a:p>
            <a:r>
              <a:rPr lang="en-US" sz="2400" dirty="0"/>
              <a:t>Post processing is only necessary if the base was set up over an unknown point or you use a PPK system.</a:t>
            </a:r>
          </a:p>
          <a:p>
            <a:endParaRPr lang="en-US" sz="2400" dirty="0"/>
          </a:p>
          <a:p>
            <a:r>
              <a:rPr lang="en-US" sz="2400" dirty="0"/>
              <a:t>Download data from base to PC software for your hardware.</a:t>
            </a:r>
          </a:p>
          <a:p>
            <a:r>
              <a:rPr lang="en-US" sz="2400" dirty="0"/>
              <a:t>Export base dataset as a RINEX formatted file</a:t>
            </a:r>
          </a:p>
          <a:p>
            <a:r>
              <a:rPr lang="en-US" sz="2400" dirty="0"/>
              <a:t>Upload RINEX to OPUS or CSRS website, specifying all necessary information regarding base antenna type and height (need to wait 2+ hours after collection before uploading)</a:t>
            </a:r>
          </a:p>
          <a:p>
            <a:r>
              <a:rPr lang="en-US" sz="2400" dirty="0"/>
              <a:t>Update your base position with the new, corrected position in your PC software</a:t>
            </a:r>
          </a:p>
          <a:p>
            <a:r>
              <a:rPr lang="en-US" sz="2400" dirty="0"/>
              <a:t>Propagate the change in base to all your rover positions</a:t>
            </a:r>
          </a:p>
          <a:p>
            <a:endParaRPr lang="en-US" dirty="0"/>
          </a:p>
        </p:txBody>
      </p:sp>
    </p:spTree>
    <p:extLst>
      <p:ext uri="{BB962C8B-B14F-4D97-AF65-F5344CB8AC3E}">
        <p14:creationId xmlns:p14="http://schemas.microsoft.com/office/powerpoint/2010/main" val="1853497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Georeferencing - Local</a:t>
            </a:r>
          </a:p>
        </p:txBody>
      </p:sp>
      <p:sp>
        <p:nvSpPr>
          <p:cNvPr id="3" name="Content Placeholder 2"/>
          <p:cNvSpPr>
            <a:spLocks noGrp="1"/>
          </p:cNvSpPr>
          <p:nvPr>
            <p:ph idx="1"/>
          </p:nvPr>
        </p:nvSpPr>
        <p:spPr>
          <a:xfrm>
            <a:off x="457200" y="949332"/>
            <a:ext cx="4572000" cy="4765896"/>
          </a:xfrm>
        </p:spPr>
        <p:txBody>
          <a:bodyPr/>
          <a:lstStyle/>
          <a:p>
            <a:pPr>
              <a:spcBef>
                <a:spcPts val="751"/>
              </a:spcBef>
            </a:pPr>
            <a:r>
              <a:rPr lang="en-US" dirty="0"/>
              <a:t>References to a local zero point</a:t>
            </a:r>
          </a:p>
          <a:p>
            <a:pPr lvl="1">
              <a:spcBef>
                <a:spcPts val="751"/>
              </a:spcBef>
            </a:pPr>
            <a:r>
              <a:rPr lang="en-US" dirty="0"/>
              <a:t>Hand measuring with tape and compass</a:t>
            </a:r>
          </a:p>
          <a:p>
            <a:pPr lvl="1">
              <a:spcBef>
                <a:spcPts val="751"/>
              </a:spcBef>
            </a:pPr>
            <a:r>
              <a:rPr lang="en-US" dirty="0"/>
              <a:t>Total station – laser for distance, inclinometer for angles</a:t>
            </a:r>
          </a:p>
        </p:txBody>
      </p:sp>
      <p:pic>
        <p:nvPicPr>
          <p:cNvPr id="4" name="Picture 3">
            <a:extLst>
              <a:ext uri="{FF2B5EF4-FFF2-40B4-BE49-F238E27FC236}">
                <a16:creationId xmlns:a16="http://schemas.microsoft.com/office/drawing/2014/main" id="{B0B68F74-028A-7D6B-02A8-4661040C3683}"/>
              </a:ext>
            </a:extLst>
          </p:cNvPr>
          <p:cNvPicPr>
            <a:picLocks noChangeAspect="1"/>
          </p:cNvPicPr>
          <p:nvPr/>
        </p:nvPicPr>
        <p:blipFill>
          <a:blip r:embed="rId3"/>
          <a:stretch>
            <a:fillRect/>
          </a:stretch>
        </p:blipFill>
        <p:spPr>
          <a:xfrm>
            <a:off x="5029200" y="3840663"/>
            <a:ext cx="3894480" cy="2779685"/>
          </a:xfrm>
          <a:prstGeom prst="rect">
            <a:avLst/>
          </a:prstGeom>
        </p:spPr>
      </p:pic>
      <p:pic>
        <p:nvPicPr>
          <p:cNvPr id="5" name="Picture 4" descr="jaboc-staff-brunton.jpg">
            <a:extLst>
              <a:ext uri="{FF2B5EF4-FFF2-40B4-BE49-F238E27FC236}">
                <a16:creationId xmlns:a16="http://schemas.microsoft.com/office/drawing/2014/main" id="{DD61C89A-3C42-6413-F37D-35078F7E9F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022436"/>
            <a:ext cx="3813717" cy="2535531"/>
          </a:xfrm>
          <a:prstGeom prst="rect">
            <a:avLst/>
          </a:prstGeom>
        </p:spPr>
      </p:pic>
      <p:pic>
        <p:nvPicPr>
          <p:cNvPr id="7" name="Picture 6" descr="Macintosh HD:Users:prattsitaula:Documents:BethFiles:GETSI:MODULES:Field_Analyz-High-Rez:images:beth unit 2.1 figs:SfM points.png">
            <a:extLst>
              <a:ext uri="{FF2B5EF4-FFF2-40B4-BE49-F238E27FC236}">
                <a16:creationId xmlns:a16="http://schemas.microsoft.com/office/drawing/2014/main" id="{82BC9D9A-D19E-3C8C-20DF-1E95F5AF8C1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3251" y="4416257"/>
            <a:ext cx="3878749" cy="2204091"/>
          </a:xfrm>
          <a:prstGeom prst="rect">
            <a:avLst/>
          </a:prstGeom>
          <a:noFill/>
          <a:ln>
            <a:noFill/>
          </a:ln>
        </p:spPr>
      </p:pic>
    </p:spTree>
    <p:extLst>
      <p:ext uri="{BB962C8B-B14F-4D97-AF65-F5344CB8AC3E}">
        <p14:creationId xmlns:p14="http://schemas.microsoft.com/office/powerpoint/2010/main" val="894658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23851" y="360558"/>
            <a:ext cx="8534400" cy="325755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5" name="TextBox 4"/>
          <p:cNvSpPr txBox="1"/>
          <p:nvPr/>
        </p:nvSpPr>
        <p:spPr>
          <a:xfrm rot="16200000">
            <a:off x="300959" y="2653907"/>
            <a:ext cx="838691" cy="369332"/>
          </a:xfrm>
          <a:prstGeom prst="rect">
            <a:avLst/>
          </a:prstGeom>
          <a:noFill/>
        </p:spPr>
        <p:txBody>
          <a:bodyPr wrap="none" rtlCol="0">
            <a:spAutoFit/>
          </a:bodyPr>
          <a:lstStyle/>
          <a:p>
            <a:r>
              <a:rPr lang="en-US" dirty="0">
                <a:hlinkClick r:id="rId2"/>
              </a:rPr>
              <a:t>OPUS</a:t>
            </a:r>
            <a:endParaRPr lang="en-US" dirty="0"/>
          </a:p>
        </p:txBody>
      </p:sp>
      <p:sp>
        <p:nvSpPr>
          <p:cNvPr id="6" name="TextBox 5"/>
          <p:cNvSpPr txBox="1"/>
          <p:nvPr/>
        </p:nvSpPr>
        <p:spPr>
          <a:xfrm rot="16200000">
            <a:off x="-38880" y="1049172"/>
            <a:ext cx="1518364" cy="646331"/>
          </a:xfrm>
          <a:prstGeom prst="rect">
            <a:avLst/>
          </a:prstGeom>
          <a:noFill/>
        </p:spPr>
        <p:txBody>
          <a:bodyPr wrap="none" rtlCol="0">
            <a:spAutoFit/>
          </a:bodyPr>
          <a:lstStyle/>
          <a:p>
            <a:pPr algn="ctr"/>
            <a:r>
              <a:rPr lang="en-US" dirty="0">
                <a:hlinkClick r:id="rId3"/>
              </a:rPr>
              <a:t>NRCAN</a:t>
            </a:r>
            <a:endParaRPr lang="en-US" dirty="0"/>
          </a:p>
          <a:p>
            <a:pPr algn="ctr"/>
            <a:r>
              <a:rPr lang="en-US" dirty="0"/>
              <a:t>(CSRS-PPP)</a:t>
            </a:r>
          </a:p>
        </p:txBody>
      </p:sp>
      <p:sp>
        <p:nvSpPr>
          <p:cNvPr id="7" name="TextBox 6"/>
          <p:cNvSpPr txBox="1"/>
          <p:nvPr/>
        </p:nvSpPr>
        <p:spPr>
          <a:xfrm>
            <a:off x="1560742" y="360557"/>
            <a:ext cx="2685351" cy="369332"/>
          </a:xfrm>
          <a:prstGeom prst="rect">
            <a:avLst/>
          </a:prstGeom>
          <a:noFill/>
        </p:spPr>
        <p:txBody>
          <a:bodyPr wrap="none" rtlCol="0">
            <a:spAutoFit/>
          </a:bodyPr>
          <a:lstStyle/>
          <a:p>
            <a:r>
              <a:rPr lang="en-US" dirty="0"/>
              <a:t>Data Collection Duration</a:t>
            </a:r>
          </a:p>
        </p:txBody>
      </p:sp>
      <p:cxnSp>
        <p:nvCxnSpPr>
          <p:cNvPr id="9" name="Straight Connector 8"/>
          <p:cNvCxnSpPr/>
          <p:nvPr/>
        </p:nvCxnSpPr>
        <p:spPr>
          <a:xfrm>
            <a:off x="1367481" y="788926"/>
            <a:ext cx="0" cy="2578443"/>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00433" y="2419227"/>
            <a:ext cx="1010681" cy="27263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dirty="0"/>
              <a:t>15min – 2hrs</a:t>
            </a:r>
          </a:p>
        </p:txBody>
      </p:sp>
      <p:sp>
        <p:nvSpPr>
          <p:cNvPr id="11" name="Rectangle 10"/>
          <p:cNvSpPr/>
          <p:nvPr/>
        </p:nvSpPr>
        <p:spPr>
          <a:xfrm>
            <a:off x="1400432" y="2746028"/>
            <a:ext cx="2973861" cy="2726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2hrs +</a:t>
            </a:r>
          </a:p>
        </p:txBody>
      </p:sp>
      <p:sp>
        <p:nvSpPr>
          <p:cNvPr id="13" name="Rectangle 12"/>
          <p:cNvSpPr/>
          <p:nvPr/>
        </p:nvSpPr>
        <p:spPr>
          <a:xfrm>
            <a:off x="1400432" y="1088351"/>
            <a:ext cx="2973861" cy="2726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2hrs +</a:t>
            </a:r>
          </a:p>
        </p:txBody>
      </p:sp>
      <p:cxnSp>
        <p:nvCxnSpPr>
          <p:cNvPr id="14" name="Straight Connector 13"/>
          <p:cNvCxnSpPr/>
          <p:nvPr/>
        </p:nvCxnSpPr>
        <p:spPr>
          <a:xfrm>
            <a:off x="4938584" y="788926"/>
            <a:ext cx="0" cy="2578443"/>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502548" y="357116"/>
            <a:ext cx="1877437" cy="369332"/>
          </a:xfrm>
          <a:prstGeom prst="rect">
            <a:avLst/>
          </a:prstGeom>
          <a:noFill/>
        </p:spPr>
        <p:txBody>
          <a:bodyPr wrap="none" rtlCol="0">
            <a:spAutoFit/>
          </a:bodyPr>
          <a:lstStyle/>
          <a:p>
            <a:r>
              <a:rPr lang="en-US" dirty="0"/>
              <a:t>Data Processing</a:t>
            </a:r>
          </a:p>
        </p:txBody>
      </p:sp>
      <p:sp>
        <p:nvSpPr>
          <p:cNvPr id="16" name="Rectangle 15"/>
          <p:cNvSpPr/>
          <p:nvPr/>
        </p:nvSpPr>
        <p:spPr>
          <a:xfrm>
            <a:off x="5465806" y="1089824"/>
            <a:ext cx="1050327" cy="2726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Ultra Rapid</a:t>
            </a:r>
          </a:p>
        </p:txBody>
      </p:sp>
      <p:sp>
        <p:nvSpPr>
          <p:cNvPr id="17" name="Rectangle 16"/>
          <p:cNvSpPr/>
          <p:nvPr/>
        </p:nvSpPr>
        <p:spPr>
          <a:xfrm>
            <a:off x="6519590" y="1233647"/>
            <a:ext cx="1050327" cy="2726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Rapid</a:t>
            </a:r>
          </a:p>
        </p:txBody>
      </p:sp>
      <p:sp>
        <p:nvSpPr>
          <p:cNvPr id="18" name="Rectangle 17"/>
          <p:cNvSpPr/>
          <p:nvPr/>
        </p:nvSpPr>
        <p:spPr>
          <a:xfrm>
            <a:off x="7569915" y="1387251"/>
            <a:ext cx="1050327" cy="2726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Final Orbits</a:t>
            </a:r>
          </a:p>
        </p:txBody>
      </p:sp>
      <p:sp>
        <p:nvSpPr>
          <p:cNvPr id="19" name="TextBox 18"/>
          <p:cNvSpPr txBox="1"/>
          <p:nvPr/>
        </p:nvSpPr>
        <p:spPr>
          <a:xfrm>
            <a:off x="2574986" y="2423756"/>
            <a:ext cx="1011815" cy="276999"/>
          </a:xfrm>
          <a:prstGeom prst="rect">
            <a:avLst/>
          </a:prstGeom>
          <a:noFill/>
        </p:spPr>
        <p:txBody>
          <a:bodyPr wrap="none" rtlCol="0">
            <a:spAutoFit/>
          </a:bodyPr>
          <a:lstStyle/>
          <a:p>
            <a:r>
              <a:rPr lang="en-US" sz="1200" dirty="0"/>
              <a:t>Rapid Static</a:t>
            </a:r>
          </a:p>
        </p:txBody>
      </p:sp>
      <p:sp>
        <p:nvSpPr>
          <p:cNvPr id="21" name="TextBox 20"/>
          <p:cNvSpPr txBox="1"/>
          <p:nvPr/>
        </p:nvSpPr>
        <p:spPr>
          <a:xfrm>
            <a:off x="4309050" y="2748223"/>
            <a:ext cx="569387" cy="276999"/>
          </a:xfrm>
          <a:prstGeom prst="rect">
            <a:avLst/>
          </a:prstGeom>
          <a:noFill/>
        </p:spPr>
        <p:txBody>
          <a:bodyPr wrap="none" rtlCol="0">
            <a:spAutoFit/>
          </a:bodyPr>
          <a:lstStyle/>
          <a:p>
            <a:r>
              <a:rPr lang="en-US" sz="1200" dirty="0"/>
              <a:t>Static</a:t>
            </a:r>
          </a:p>
        </p:txBody>
      </p:sp>
      <p:pic>
        <p:nvPicPr>
          <p:cNvPr id="3074" name="Picture 2" descr="OPUS accuracy vs session duration"/>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49966"/>
          <a:stretch/>
        </p:blipFill>
        <p:spPr bwMode="auto">
          <a:xfrm>
            <a:off x="942641" y="3691834"/>
            <a:ext cx="5514386" cy="294703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a:cxnSpLocks/>
          </p:cNvCxnSpPr>
          <p:nvPr/>
        </p:nvCxnSpPr>
        <p:spPr>
          <a:xfrm flipV="1">
            <a:off x="2323071" y="2419227"/>
            <a:ext cx="0" cy="323444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16131" y="917911"/>
            <a:ext cx="0" cy="1001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569915" y="934786"/>
            <a:ext cx="0" cy="1001071"/>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715769" y="2210515"/>
            <a:ext cx="2204450" cy="338554"/>
          </a:xfrm>
          <a:prstGeom prst="rect">
            <a:avLst/>
          </a:prstGeom>
          <a:noFill/>
        </p:spPr>
        <p:txBody>
          <a:bodyPr wrap="none" rtlCol="0">
            <a:spAutoFit/>
          </a:bodyPr>
          <a:lstStyle/>
          <a:p>
            <a:r>
              <a:rPr lang="en-US" sz="1600" dirty="0"/>
              <a:t>Time Post-Survey</a:t>
            </a:r>
            <a:r>
              <a:rPr lang="en-US" sz="1200" dirty="0"/>
              <a:t>	    </a:t>
            </a:r>
          </a:p>
        </p:txBody>
      </p:sp>
      <p:cxnSp>
        <p:nvCxnSpPr>
          <p:cNvPr id="29" name="Straight Connector 28"/>
          <p:cNvCxnSpPr/>
          <p:nvPr/>
        </p:nvCxnSpPr>
        <p:spPr>
          <a:xfrm>
            <a:off x="5461687" y="934786"/>
            <a:ext cx="0" cy="100107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266974" y="1945552"/>
            <a:ext cx="3095719" cy="276999"/>
          </a:xfrm>
          <a:prstGeom prst="rect">
            <a:avLst/>
          </a:prstGeom>
          <a:noFill/>
        </p:spPr>
        <p:txBody>
          <a:bodyPr wrap="none" rtlCol="0">
            <a:spAutoFit/>
          </a:bodyPr>
          <a:lstStyle/>
          <a:p>
            <a:r>
              <a:rPr lang="en-US" sz="1200" dirty="0"/>
              <a:t>2hr	   	   24hr 	      	      14 days	    </a:t>
            </a:r>
          </a:p>
        </p:txBody>
      </p:sp>
      <p:cxnSp>
        <p:nvCxnSpPr>
          <p:cNvPr id="31" name="Straight Connector 30"/>
          <p:cNvCxnSpPr/>
          <p:nvPr/>
        </p:nvCxnSpPr>
        <p:spPr>
          <a:xfrm>
            <a:off x="5266972" y="2225992"/>
            <a:ext cx="28281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3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RTK GNSS</a:t>
            </a:r>
          </a:p>
        </p:txBody>
      </p:sp>
      <p:sp>
        <p:nvSpPr>
          <p:cNvPr id="3" name="Content Placeholder 2"/>
          <p:cNvSpPr>
            <a:spLocks noGrp="1"/>
          </p:cNvSpPr>
          <p:nvPr>
            <p:ph idx="1"/>
          </p:nvPr>
        </p:nvSpPr>
        <p:spPr>
          <a:xfrm>
            <a:off x="377688" y="1056423"/>
            <a:ext cx="8229600" cy="5087900"/>
          </a:xfrm>
        </p:spPr>
        <p:txBody>
          <a:bodyPr/>
          <a:lstStyle/>
          <a:p>
            <a:pPr marL="0" indent="0">
              <a:buNone/>
            </a:pPr>
            <a:r>
              <a:rPr lang="en-US" sz="2000" dirty="0"/>
              <a:t>Students discuss at first:</a:t>
            </a:r>
            <a:br>
              <a:rPr lang="en-US" sz="2000" dirty="0"/>
            </a:br>
            <a:endParaRPr lang="en-US" sz="2000" dirty="0"/>
          </a:p>
          <a:p>
            <a:r>
              <a:rPr lang="en-US" sz="2000" dirty="0"/>
              <a:t>Text here</a:t>
            </a:r>
          </a:p>
        </p:txBody>
      </p:sp>
    </p:spTree>
    <p:extLst>
      <p:ext uri="{BB962C8B-B14F-4D97-AF65-F5344CB8AC3E}">
        <p14:creationId xmlns:p14="http://schemas.microsoft.com/office/powerpoint/2010/main" val="3429550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RTK GNSS</a:t>
            </a:r>
          </a:p>
        </p:txBody>
      </p:sp>
      <p:sp>
        <p:nvSpPr>
          <p:cNvPr id="3" name="Content Placeholder 2"/>
          <p:cNvSpPr>
            <a:spLocks noGrp="1"/>
          </p:cNvSpPr>
          <p:nvPr>
            <p:ph idx="1"/>
          </p:nvPr>
        </p:nvSpPr>
        <p:spPr>
          <a:xfrm>
            <a:off x="377688" y="1056423"/>
            <a:ext cx="8229600" cy="5087900"/>
          </a:xfrm>
        </p:spPr>
        <p:txBody>
          <a:bodyPr/>
          <a:lstStyle/>
          <a:p>
            <a:pPr marL="0" indent="0">
              <a:buNone/>
            </a:pPr>
            <a:r>
              <a:rPr lang="en-US" sz="2000" dirty="0"/>
              <a:t>Students discuss at first:</a:t>
            </a:r>
          </a:p>
          <a:p>
            <a:endParaRPr lang="en-US" sz="2000" dirty="0"/>
          </a:p>
          <a:p>
            <a:r>
              <a:rPr lang="en-US" sz="2000" dirty="0"/>
              <a:t>Delineating or measuring migration of a river channel with proximity to a valuable resource or infrastructure</a:t>
            </a:r>
          </a:p>
          <a:p>
            <a:r>
              <a:rPr lang="en-US" sz="2000" dirty="0"/>
              <a:t>Measuring movement on a natural hazard such as a landslide, earthflow, or slump</a:t>
            </a:r>
          </a:p>
          <a:p>
            <a:r>
              <a:rPr lang="en-US" sz="2000" dirty="0"/>
              <a:t>Delineate or measure motion of monuments on a glacier, glacial retreat or snowpack change</a:t>
            </a:r>
          </a:p>
          <a:p>
            <a:r>
              <a:rPr lang="en-US" sz="2000" dirty="0"/>
              <a:t>Measuring a scarp surface or profile to determine potential hazard to infrastructure with earthquakes</a:t>
            </a:r>
          </a:p>
          <a:p>
            <a:r>
              <a:rPr lang="en-US" sz="2000" dirty="0"/>
              <a:t>Creating topographic models of flood plains to calculate flood volume and determine potential for flood hazard at various stage levels</a:t>
            </a:r>
          </a:p>
          <a:p>
            <a:r>
              <a:rPr lang="en-US" sz="2000" dirty="0"/>
              <a:t>Create digital elevation models to determine slope stability with addition of </a:t>
            </a:r>
            <a:r>
              <a:rPr lang="en-US" sz="2000" dirty="0" err="1"/>
              <a:t>roadcuts</a:t>
            </a:r>
            <a:r>
              <a:rPr lang="en-US" sz="2000" dirty="0"/>
              <a:t> or other infrastructure</a:t>
            </a:r>
          </a:p>
        </p:txBody>
      </p:sp>
    </p:spTree>
    <p:extLst>
      <p:ext uri="{BB962C8B-B14F-4D97-AF65-F5344CB8AC3E}">
        <p14:creationId xmlns:p14="http://schemas.microsoft.com/office/powerpoint/2010/main" val="116826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51A6-E818-88F5-99CC-9C9AB5F6FE15}"/>
              </a:ext>
            </a:extLst>
          </p:cNvPr>
          <p:cNvSpPr>
            <a:spLocks noGrp="1"/>
          </p:cNvSpPr>
          <p:nvPr>
            <p:ph type="title"/>
          </p:nvPr>
        </p:nvSpPr>
        <p:spPr/>
        <p:txBody>
          <a:bodyPr/>
          <a:lstStyle/>
          <a:p>
            <a:r>
              <a:rPr lang="en-US" dirty="0"/>
              <a:t>Multiple Satellite Systems</a:t>
            </a:r>
          </a:p>
        </p:txBody>
      </p:sp>
      <p:sp>
        <p:nvSpPr>
          <p:cNvPr id="3" name="Content Placeholder 2">
            <a:extLst>
              <a:ext uri="{FF2B5EF4-FFF2-40B4-BE49-F238E27FC236}">
                <a16:creationId xmlns:a16="http://schemas.microsoft.com/office/drawing/2014/main" id="{F25B4DD4-A8EE-C9E1-82D4-AAEB166256D3}"/>
              </a:ext>
            </a:extLst>
          </p:cNvPr>
          <p:cNvSpPr>
            <a:spLocks noGrp="1"/>
          </p:cNvSpPr>
          <p:nvPr>
            <p:ph idx="1"/>
          </p:nvPr>
        </p:nvSpPr>
        <p:spPr>
          <a:xfrm>
            <a:off x="457199" y="1568918"/>
            <a:ext cx="8417293" cy="4168002"/>
          </a:xfrm>
        </p:spPr>
        <p:txBody>
          <a:bodyPr/>
          <a:lstStyle/>
          <a:p>
            <a:pPr marL="0" indent="0">
              <a:spcBef>
                <a:spcPct val="20000"/>
              </a:spcBef>
              <a:buNone/>
            </a:pPr>
            <a:r>
              <a:rPr lang="en-US" sz="2600" dirty="0"/>
              <a:t>There are multiple </a:t>
            </a:r>
            <a:r>
              <a:rPr lang="en-US" sz="2600" u="sng" dirty="0"/>
              <a:t>Global Navigation Satellite Systems (GNSS) </a:t>
            </a:r>
            <a:endParaRPr lang="en-US" sz="2600" b="1" u="sng" dirty="0"/>
          </a:p>
          <a:p>
            <a:pPr marL="800100" lvl="1" indent="-342900">
              <a:spcBef>
                <a:spcPct val="20000"/>
              </a:spcBef>
              <a:buFontTx/>
              <a:buChar char="•"/>
            </a:pPr>
            <a:r>
              <a:rPr lang="en-US" sz="2600" b="1" dirty="0"/>
              <a:t>GPS</a:t>
            </a:r>
            <a:r>
              <a:rPr lang="en-US" sz="2600" dirty="0"/>
              <a:t>: USA, global</a:t>
            </a:r>
          </a:p>
          <a:p>
            <a:pPr marL="800100" lvl="1" indent="-342900">
              <a:spcBef>
                <a:spcPct val="20000"/>
              </a:spcBef>
              <a:buFontTx/>
              <a:buChar char="•"/>
            </a:pPr>
            <a:r>
              <a:rPr lang="en-US" sz="2600" b="1" dirty="0"/>
              <a:t>GLONAS</a:t>
            </a:r>
            <a:r>
              <a:rPr lang="en-US" sz="2600" dirty="0"/>
              <a:t>: Russia, global</a:t>
            </a:r>
          </a:p>
          <a:p>
            <a:pPr marL="800100" lvl="1" indent="-342900">
              <a:spcBef>
                <a:spcPct val="20000"/>
              </a:spcBef>
              <a:buFontTx/>
              <a:buChar char="•"/>
            </a:pPr>
            <a:r>
              <a:rPr lang="en-US" sz="2600" b="1" dirty="0" err="1"/>
              <a:t>BieDou</a:t>
            </a:r>
            <a:r>
              <a:rPr lang="en-US" sz="2600" dirty="0"/>
              <a:t>: China, global</a:t>
            </a:r>
          </a:p>
          <a:p>
            <a:pPr marL="800100" lvl="1" indent="-342900">
              <a:spcBef>
                <a:spcPct val="20000"/>
              </a:spcBef>
              <a:buFontTx/>
              <a:buChar char="•"/>
            </a:pPr>
            <a:r>
              <a:rPr lang="en-US" sz="2600" b="1" dirty="0"/>
              <a:t>Galileo</a:t>
            </a:r>
            <a:r>
              <a:rPr lang="en-US" sz="2600" dirty="0"/>
              <a:t>: Europe, global</a:t>
            </a:r>
          </a:p>
          <a:p>
            <a:pPr marL="800100" lvl="1" indent="-342900">
              <a:spcBef>
                <a:spcPct val="20000"/>
              </a:spcBef>
              <a:buFontTx/>
              <a:buChar char="•"/>
            </a:pPr>
            <a:r>
              <a:rPr lang="en-US" sz="2600" dirty="0"/>
              <a:t>India, France, and Japan: regional systems</a:t>
            </a:r>
          </a:p>
        </p:txBody>
      </p:sp>
    </p:spTree>
    <p:extLst>
      <p:ext uri="{BB962C8B-B14F-4D97-AF65-F5344CB8AC3E}">
        <p14:creationId xmlns:p14="http://schemas.microsoft.com/office/powerpoint/2010/main" val="1957956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GPS Receivers All Around Us</a:t>
            </a:r>
          </a:p>
        </p:txBody>
      </p:sp>
      <p:pic>
        <p:nvPicPr>
          <p:cNvPr id="5" name="Picture 4">
            <a:extLst>
              <a:ext uri="{FF2B5EF4-FFF2-40B4-BE49-F238E27FC236}">
                <a16:creationId xmlns:a16="http://schemas.microsoft.com/office/drawing/2014/main" id="{D0D94690-1E22-49FF-5F71-57F414A5B9BA}"/>
              </a:ext>
            </a:extLst>
          </p:cNvPr>
          <p:cNvPicPr>
            <a:picLocks noChangeAspect="1"/>
          </p:cNvPicPr>
          <p:nvPr/>
        </p:nvPicPr>
        <p:blipFill rotWithShape="1">
          <a:blip r:embed="rId3"/>
          <a:srcRect l="34664" t="9669" r="27348" b="8951"/>
          <a:stretch/>
        </p:blipFill>
        <p:spPr>
          <a:xfrm rot="10800000">
            <a:off x="2421316" y="1111331"/>
            <a:ext cx="1733255" cy="2773344"/>
          </a:xfrm>
          <a:prstGeom prst="rect">
            <a:avLst/>
          </a:prstGeom>
        </p:spPr>
      </p:pic>
      <p:pic>
        <p:nvPicPr>
          <p:cNvPr id="6" name="Picture 5">
            <a:extLst>
              <a:ext uri="{FF2B5EF4-FFF2-40B4-BE49-F238E27FC236}">
                <a16:creationId xmlns:a16="http://schemas.microsoft.com/office/drawing/2014/main" id="{1A54BBDA-2684-7F28-A012-D90EC15ED73D}"/>
              </a:ext>
            </a:extLst>
          </p:cNvPr>
          <p:cNvPicPr>
            <a:picLocks noChangeAspect="1"/>
          </p:cNvPicPr>
          <p:nvPr/>
        </p:nvPicPr>
        <p:blipFill rotWithShape="1">
          <a:blip r:embed="rId4"/>
          <a:srcRect l="32528" t="18569" r="12864" b="31363"/>
          <a:stretch/>
        </p:blipFill>
        <p:spPr>
          <a:xfrm rot="10800000">
            <a:off x="3003523" y="4137336"/>
            <a:ext cx="2780907" cy="1904410"/>
          </a:xfrm>
          <a:prstGeom prst="rect">
            <a:avLst/>
          </a:prstGeom>
        </p:spPr>
      </p:pic>
      <p:pic>
        <p:nvPicPr>
          <p:cNvPr id="3" name="Picture 2">
            <a:extLst>
              <a:ext uri="{FF2B5EF4-FFF2-40B4-BE49-F238E27FC236}">
                <a16:creationId xmlns:a16="http://schemas.microsoft.com/office/drawing/2014/main" id="{A27F5381-DCE4-D333-405F-E10737F83AB7}"/>
              </a:ext>
            </a:extLst>
          </p:cNvPr>
          <p:cNvPicPr>
            <a:picLocks noChangeAspect="1"/>
          </p:cNvPicPr>
          <p:nvPr/>
        </p:nvPicPr>
        <p:blipFill>
          <a:blip r:embed="rId5"/>
          <a:stretch>
            <a:fillRect/>
          </a:stretch>
        </p:blipFill>
        <p:spPr>
          <a:xfrm>
            <a:off x="4318561" y="1111331"/>
            <a:ext cx="2227769" cy="2773345"/>
          </a:xfrm>
          <a:prstGeom prst="rect">
            <a:avLst/>
          </a:prstGeom>
        </p:spPr>
      </p:pic>
      <p:pic>
        <p:nvPicPr>
          <p:cNvPr id="8" name="Picture 7" descr="A person and a child looking at a pole&#10;&#10;AI-generated content may be incorrect.">
            <a:extLst>
              <a:ext uri="{FF2B5EF4-FFF2-40B4-BE49-F238E27FC236}">
                <a16:creationId xmlns:a16="http://schemas.microsoft.com/office/drawing/2014/main" id="{415AC0B2-BB1D-A860-33FE-1643CB2EB6CA}"/>
              </a:ext>
            </a:extLst>
          </p:cNvPr>
          <p:cNvPicPr>
            <a:picLocks noChangeAspect="1"/>
          </p:cNvPicPr>
          <p:nvPr/>
        </p:nvPicPr>
        <p:blipFill>
          <a:blip r:embed="rId6"/>
          <a:stretch>
            <a:fillRect/>
          </a:stretch>
        </p:blipFill>
        <p:spPr>
          <a:xfrm>
            <a:off x="6710320" y="1127940"/>
            <a:ext cx="2168119" cy="3705566"/>
          </a:xfrm>
          <a:prstGeom prst="rect">
            <a:avLst/>
          </a:prstGeom>
        </p:spPr>
      </p:pic>
      <p:pic>
        <p:nvPicPr>
          <p:cNvPr id="10" name="Picture 9" descr="A screen shot of a phone&#10;&#10;AI-generated content may be incorrect.">
            <a:extLst>
              <a:ext uri="{FF2B5EF4-FFF2-40B4-BE49-F238E27FC236}">
                <a16:creationId xmlns:a16="http://schemas.microsoft.com/office/drawing/2014/main" id="{C42D427C-79BE-C58A-E685-1634B29B3F47}"/>
              </a:ext>
            </a:extLst>
          </p:cNvPr>
          <p:cNvPicPr>
            <a:picLocks noChangeAspect="1"/>
          </p:cNvPicPr>
          <p:nvPr/>
        </p:nvPicPr>
        <p:blipFill>
          <a:blip r:embed="rId7"/>
          <a:stretch>
            <a:fillRect/>
          </a:stretch>
        </p:blipFill>
        <p:spPr>
          <a:xfrm>
            <a:off x="276805" y="1111332"/>
            <a:ext cx="1967865" cy="3866022"/>
          </a:xfrm>
          <a:prstGeom prst="rect">
            <a:avLst/>
          </a:prstGeom>
        </p:spPr>
      </p:pic>
    </p:spTree>
    <p:extLst>
      <p:ext uri="{BB962C8B-B14F-4D97-AF65-F5344CB8AC3E}">
        <p14:creationId xmlns:p14="http://schemas.microsoft.com/office/powerpoint/2010/main" val="348449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4898D-7643-FAC7-EA4B-B32ADD7B9A4D}"/>
              </a:ext>
            </a:extLst>
          </p:cNvPr>
          <p:cNvSpPr>
            <a:spLocks noGrp="1"/>
          </p:cNvSpPr>
          <p:nvPr>
            <p:ph type="title"/>
          </p:nvPr>
        </p:nvSpPr>
        <p:spPr/>
        <p:txBody>
          <a:bodyPr/>
          <a:lstStyle/>
          <a:p>
            <a:r>
              <a:rPr lang="en-US" dirty="0"/>
              <a:t>How Actual Location is Determined</a:t>
            </a:r>
          </a:p>
        </p:txBody>
      </p:sp>
      <p:sp>
        <p:nvSpPr>
          <p:cNvPr id="3" name="Content Placeholder 2">
            <a:extLst>
              <a:ext uri="{FF2B5EF4-FFF2-40B4-BE49-F238E27FC236}">
                <a16:creationId xmlns:a16="http://schemas.microsoft.com/office/drawing/2014/main" id="{342404EB-B7E7-B276-ED9B-5DEFCC161B5D}"/>
              </a:ext>
            </a:extLst>
          </p:cNvPr>
          <p:cNvSpPr>
            <a:spLocks noGrp="1"/>
          </p:cNvSpPr>
          <p:nvPr>
            <p:ph idx="1"/>
          </p:nvPr>
        </p:nvSpPr>
        <p:spPr>
          <a:xfrm>
            <a:off x="457200" y="5085568"/>
            <a:ext cx="8229600" cy="1318592"/>
          </a:xfrm>
        </p:spPr>
        <p:txBody>
          <a:bodyPr>
            <a:normAutofit fontScale="85000" lnSpcReduction="10000"/>
          </a:bodyPr>
          <a:lstStyle/>
          <a:p>
            <a:pPr marL="0" indent="0">
              <a:buNone/>
            </a:pPr>
            <a:r>
              <a:rPr lang="en-US" sz="3200" dirty="0"/>
              <a:t>Antenna position is determined by calculating the distances to at least 4 satellites. This enables the solving for four variables: </a:t>
            </a:r>
            <a:r>
              <a:rPr lang="en-US" sz="3200" i="1" dirty="0"/>
              <a:t>x, y, z </a:t>
            </a:r>
            <a:r>
              <a:rPr lang="en-US" sz="3200" dirty="0"/>
              <a:t>and time using </a:t>
            </a:r>
            <a:r>
              <a:rPr lang="en-US" sz="3200" b="1" dirty="0"/>
              <a:t>trilateration</a:t>
            </a:r>
            <a:r>
              <a:rPr lang="en-US" sz="3200" dirty="0"/>
              <a:t>.</a:t>
            </a:r>
          </a:p>
          <a:p>
            <a:pPr marL="0" indent="0">
              <a:buNone/>
            </a:pPr>
            <a:endParaRPr lang="en-US" dirty="0"/>
          </a:p>
        </p:txBody>
      </p:sp>
      <p:pic>
        <p:nvPicPr>
          <p:cNvPr id="4" name="Picture 3">
            <a:extLst>
              <a:ext uri="{FF2B5EF4-FFF2-40B4-BE49-F238E27FC236}">
                <a16:creationId xmlns:a16="http://schemas.microsoft.com/office/drawing/2014/main" id="{C91B3951-5D7F-A258-07A8-7B7E87D2C9F1}"/>
              </a:ext>
            </a:extLst>
          </p:cNvPr>
          <p:cNvPicPr>
            <a:picLocks noChangeAspect="1"/>
          </p:cNvPicPr>
          <p:nvPr/>
        </p:nvPicPr>
        <p:blipFill>
          <a:blip r:embed="rId3"/>
          <a:stretch>
            <a:fillRect/>
          </a:stretch>
        </p:blipFill>
        <p:spPr>
          <a:xfrm>
            <a:off x="312478" y="1014608"/>
            <a:ext cx="3242220" cy="3695101"/>
          </a:xfrm>
          <a:prstGeom prst="rect">
            <a:avLst/>
          </a:prstGeom>
        </p:spPr>
      </p:pic>
      <p:pic>
        <p:nvPicPr>
          <p:cNvPr id="5" name="Picture 4">
            <a:extLst>
              <a:ext uri="{FF2B5EF4-FFF2-40B4-BE49-F238E27FC236}">
                <a16:creationId xmlns:a16="http://schemas.microsoft.com/office/drawing/2014/main" id="{4583CE50-C2EF-3255-A83E-8F95BBE56586}"/>
              </a:ext>
            </a:extLst>
          </p:cNvPr>
          <p:cNvPicPr>
            <a:picLocks noChangeAspect="1"/>
          </p:cNvPicPr>
          <p:nvPr/>
        </p:nvPicPr>
        <p:blipFill>
          <a:blip r:embed="rId4"/>
          <a:stretch>
            <a:fillRect/>
          </a:stretch>
        </p:blipFill>
        <p:spPr>
          <a:xfrm>
            <a:off x="3704117" y="1727364"/>
            <a:ext cx="5127405" cy="2108711"/>
          </a:xfrm>
          <a:prstGeom prst="rect">
            <a:avLst/>
          </a:prstGeom>
        </p:spPr>
      </p:pic>
      <p:sp>
        <p:nvSpPr>
          <p:cNvPr id="6" name="TextBox 5">
            <a:extLst>
              <a:ext uri="{FF2B5EF4-FFF2-40B4-BE49-F238E27FC236}">
                <a16:creationId xmlns:a16="http://schemas.microsoft.com/office/drawing/2014/main" id="{2F053490-6296-4E0B-57EA-C3CD3ECF1CA2}"/>
              </a:ext>
            </a:extLst>
          </p:cNvPr>
          <p:cNvSpPr txBox="1"/>
          <p:nvPr/>
        </p:nvSpPr>
        <p:spPr>
          <a:xfrm>
            <a:off x="5858007" y="3843462"/>
            <a:ext cx="2973515" cy="276999"/>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r>
              <a:rPr lang="en-US" sz="1200" dirty="0"/>
              <a:t>http://</a:t>
            </a:r>
            <a:r>
              <a:rPr lang="en-US" sz="1200" dirty="0" err="1"/>
              <a:t>spaceplace.nasa.gov</a:t>
            </a:r>
            <a:r>
              <a:rPr lang="en-US" sz="1200" dirty="0"/>
              <a:t>/</a:t>
            </a:r>
            <a:r>
              <a:rPr lang="en-US" sz="1200" dirty="0" err="1"/>
              <a:t>gps</a:t>
            </a:r>
            <a:r>
              <a:rPr lang="en-US" sz="1200" dirty="0"/>
              <a:t>-pizza/en/</a:t>
            </a:r>
          </a:p>
        </p:txBody>
      </p:sp>
    </p:spTree>
    <p:extLst>
      <p:ext uri="{BB962C8B-B14F-4D97-AF65-F5344CB8AC3E}">
        <p14:creationId xmlns:p14="http://schemas.microsoft.com/office/powerpoint/2010/main" val="1377811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6098-3DF2-5491-09FA-7EBFF0B2DA4A}"/>
              </a:ext>
            </a:extLst>
          </p:cNvPr>
          <p:cNvSpPr>
            <a:spLocks noGrp="1"/>
          </p:cNvSpPr>
          <p:nvPr>
            <p:ph type="title"/>
          </p:nvPr>
        </p:nvSpPr>
        <p:spPr/>
        <p:txBody>
          <a:bodyPr/>
          <a:lstStyle/>
          <a:p>
            <a:r>
              <a:rPr lang="en-US" dirty="0"/>
              <a:t>GPS Provides 3D Positioning</a:t>
            </a:r>
          </a:p>
        </p:txBody>
      </p:sp>
      <p:sp>
        <p:nvSpPr>
          <p:cNvPr id="3" name="Content Placeholder 2">
            <a:extLst>
              <a:ext uri="{FF2B5EF4-FFF2-40B4-BE49-F238E27FC236}">
                <a16:creationId xmlns:a16="http://schemas.microsoft.com/office/drawing/2014/main" id="{28A38B1F-AFFB-13CC-7637-437EC81CDBF0}"/>
              </a:ext>
            </a:extLst>
          </p:cNvPr>
          <p:cNvSpPr>
            <a:spLocks noGrp="1"/>
          </p:cNvSpPr>
          <p:nvPr>
            <p:ph idx="1"/>
          </p:nvPr>
        </p:nvSpPr>
        <p:spPr>
          <a:xfrm>
            <a:off x="457199" y="888770"/>
            <a:ext cx="8521902" cy="4616866"/>
          </a:xfrm>
        </p:spPr>
        <p:txBody>
          <a:bodyPr/>
          <a:lstStyle/>
          <a:p>
            <a:pPr marL="514350" indent="-514350">
              <a:spcBef>
                <a:spcPct val="20000"/>
              </a:spcBef>
              <a:buFont typeface="Arial" panose="020B0604020202020204" pitchFamily="34" charset="0"/>
              <a:buChar char="•"/>
            </a:pPr>
            <a:r>
              <a:rPr lang="en-US" sz="2600" dirty="0"/>
              <a:t>Positions on the Earth can be reported using:</a:t>
            </a:r>
          </a:p>
          <a:p>
            <a:pPr marL="971550" lvl="1" indent="-514350">
              <a:spcBef>
                <a:spcPct val="20000"/>
              </a:spcBef>
              <a:buFont typeface="Arial" panose="020B0604020202020204" pitchFamily="34" charset="0"/>
              <a:buChar char="•"/>
            </a:pPr>
            <a:r>
              <a:rPr lang="en-US" sz="2600" dirty="0"/>
              <a:t>Geocentric coordinates (relative to the Earth’s center)</a:t>
            </a:r>
          </a:p>
          <a:p>
            <a:pPr marL="971550" lvl="1" indent="-514350">
              <a:spcBef>
                <a:spcPct val="20000"/>
              </a:spcBef>
              <a:buFont typeface="Arial" panose="020B0604020202020204" pitchFamily="34" charset="0"/>
              <a:buChar char="•"/>
            </a:pPr>
            <a:r>
              <a:rPr lang="en-US" sz="2600" dirty="0"/>
              <a:t>Geographic coordinates (</a:t>
            </a:r>
            <a:r>
              <a:rPr lang="en-US" sz="2600" dirty="0" err="1"/>
              <a:t>lat</a:t>
            </a:r>
            <a:r>
              <a:rPr lang="en-US" sz="2600" dirty="0"/>
              <a:t>/long/</a:t>
            </a:r>
            <a:r>
              <a:rPr lang="en-US" sz="2600" dirty="0" err="1"/>
              <a:t>elev</a:t>
            </a:r>
            <a:r>
              <a:rPr lang="en-US" sz="2600" dirty="0"/>
              <a:t>, in degrees)</a:t>
            </a:r>
          </a:p>
          <a:p>
            <a:pPr marL="971550" lvl="1" indent="-514350">
              <a:spcBef>
                <a:spcPct val="20000"/>
              </a:spcBef>
              <a:buFont typeface="Arial" panose="020B0604020202020204" pitchFamily="34" charset="0"/>
              <a:buChar char="•"/>
            </a:pPr>
            <a:r>
              <a:rPr lang="en-US" sz="2600" dirty="0"/>
              <a:t>Projected coordinates (UTM/state plane, in m or ft)</a:t>
            </a:r>
          </a:p>
        </p:txBody>
      </p:sp>
      <p:pic>
        <p:nvPicPr>
          <p:cNvPr id="4" name="Picture 3">
            <a:extLst>
              <a:ext uri="{FF2B5EF4-FFF2-40B4-BE49-F238E27FC236}">
                <a16:creationId xmlns:a16="http://schemas.microsoft.com/office/drawing/2014/main" id="{99722FBF-E59C-3AE5-2DB4-CC7D3F7D4AFC}"/>
              </a:ext>
            </a:extLst>
          </p:cNvPr>
          <p:cNvPicPr>
            <a:picLocks noChangeAspect="1"/>
          </p:cNvPicPr>
          <p:nvPr/>
        </p:nvPicPr>
        <p:blipFill>
          <a:blip r:embed="rId3"/>
          <a:stretch>
            <a:fillRect/>
          </a:stretch>
        </p:blipFill>
        <p:spPr>
          <a:xfrm>
            <a:off x="164899" y="3134816"/>
            <a:ext cx="8543122" cy="2796704"/>
          </a:xfrm>
          <a:prstGeom prst="rect">
            <a:avLst/>
          </a:prstGeom>
        </p:spPr>
      </p:pic>
      <p:sp>
        <p:nvSpPr>
          <p:cNvPr id="5" name="TextBox 4">
            <a:extLst>
              <a:ext uri="{FF2B5EF4-FFF2-40B4-BE49-F238E27FC236}">
                <a16:creationId xmlns:a16="http://schemas.microsoft.com/office/drawing/2014/main" id="{901BF069-EA3B-EEF2-EAD3-66628852296C}"/>
              </a:ext>
            </a:extLst>
          </p:cNvPr>
          <p:cNvSpPr txBox="1"/>
          <p:nvPr/>
        </p:nvSpPr>
        <p:spPr>
          <a:xfrm>
            <a:off x="573741" y="6080550"/>
            <a:ext cx="1812740" cy="369332"/>
          </a:xfrm>
          <a:prstGeom prst="rect">
            <a:avLst/>
          </a:prstGeom>
          <a:noFill/>
        </p:spPr>
        <p:txBody>
          <a:bodyPr wrap="none" rtlCol="0">
            <a:spAutoFit/>
          </a:bodyPr>
          <a:lstStyle/>
          <a:p>
            <a:r>
              <a:rPr lang="en-US" dirty="0"/>
              <a:t>Geocentric (X,Y,Z)</a:t>
            </a:r>
          </a:p>
        </p:txBody>
      </p:sp>
      <p:sp>
        <p:nvSpPr>
          <p:cNvPr id="6" name="TextBox 5">
            <a:extLst>
              <a:ext uri="{FF2B5EF4-FFF2-40B4-BE49-F238E27FC236}">
                <a16:creationId xmlns:a16="http://schemas.microsoft.com/office/drawing/2014/main" id="{70B8D59D-942E-D7FE-CF8D-2B68371F14D0}"/>
              </a:ext>
            </a:extLst>
          </p:cNvPr>
          <p:cNvSpPr txBox="1"/>
          <p:nvPr/>
        </p:nvSpPr>
        <p:spPr>
          <a:xfrm>
            <a:off x="3649305" y="6103902"/>
            <a:ext cx="2210862" cy="369332"/>
          </a:xfrm>
          <a:prstGeom prst="rect">
            <a:avLst/>
          </a:prstGeom>
          <a:noFill/>
        </p:spPr>
        <p:txBody>
          <a:bodyPr wrap="none" rtlCol="0">
            <a:spAutoFit/>
          </a:bodyPr>
          <a:lstStyle/>
          <a:p>
            <a:r>
              <a:rPr lang="en-US" dirty="0"/>
              <a:t>Geographic System</a:t>
            </a:r>
          </a:p>
        </p:txBody>
      </p:sp>
      <p:sp>
        <p:nvSpPr>
          <p:cNvPr id="7" name="TextBox 6">
            <a:extLst>
              <a:ext uri="{FF2B5EF4-FFF2-40B4-BE49-F238E27FC236}">
                <a16:creationId xmlns:a16="http://schemas.microsoft.com/office/drawing/2014/main" id="{8D01C16C-0334-1B8F-50E3-7E789751A567}"/>
              </a:ext>
            </a:extLst>
          </p:cNvPr>
          <p:cNvSpPr txBox="1"/>
          <p:nvPr/>
        </p:nvSpPr>
        <p:spPr>
          <a:xfrm>
            <a:off x="6803620" y="6080550"/>
            <a:ext cx="1992853" cy="369332"/>
          </a:xfrm>
          <a:prstGeom prst="rect">
            <a:avLst/>
          </a:prstGeom>
          <a:noFill/>
        </p:spPr>
        <p:txBody>
          <a:bodyPr wrap="none" rtlCol="0">
            <a:spAutoFit/>
          </a:bodyPr>
          <a:lstStyle/>
          <a:p>
            <a:r>
              <a:rPr lang="en-US" dirty="0"/>
              <a:t>Projected System</a:t>
            </a:r>
          </a:p>
        </p:txBody>
      </p:sp>
    </p:spTree>
    <p:extLst>
      <p:ext uri="{BB962C8B-B14F-4D97-AF65-F5344CB8AC3E}">
        <p14:creationId xmlns:p14="http://schemas.microsoft.com/office/powerpoint/2010/main" val="752344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36ED-EBEF-98EE-388D-338B6B4390A4}"/>
              </a:ext>
            </a:extLst>
          </p:cNvPr>
          <p:cNvSpPr>
            <a:spLocks noGrp="1"/>
          </p:cNvSpPr>
          <p:nvPr>
            <p:ph type="title"/>
          </p:nvPr>
        </p:nvSpPr>
        <p:spPr/>
        <p:txBody>
          <a:bodyPr/>
          <a:lstStyle/>
          <a:p>
            <a:r>
              <a:rPr lang="en-US" dirty="0"/>
              <a:t>Typical GPS Coordinates – WGS 84</a:t>
            </a:r>
          </a:p>
        </p:txBody>
      </p:sp>
      <p:sp>
        <p:nvSpPr>
          <p:cNvPr id="3" name="Content Placeholder 2">
            <a:extLst>
              <a:ext uri="{FF2B5EF4-FFF2-40B4-BE49-F238E27FC236}">
                <a16:creationId xmlns:a16="http://schemas.microsoft.com/office/drawing/2014/main" id="{F0180F6E-91A3-3043-8981-6B0E9AC10E38}"/>
              </a:ext>
            </a:extLst>
          </p:cNvPr>
          <p:cNvSpPr>
            <a:spLocks noGrp="1"/>
          </p:cNvSpPr>
          <p:nvPr>
            <p:ph idx="1"/>
          </p:nvPr>
        </p:nvSpPr>
        <p:spPr>
          <a:xfrm>
            <a:off x="457200" y="949332"/>
            <a:ext cx="8229600" cy="2130752"/>
          </a:xfrm>
        </p:spPr>
        <p:txBody>
          <a:bodyPr>
            <a:normAutofit fontScale="92500" lnSpcReduction="10000"/>
          </a:bodyPr>
          <a:lstStyle/>
          <a:p>
            <a:r>
              <a:rPr lang="en-US" sz="3000" dirty="0"/>
              <a:t>Most survey GPS data is recorded and reported using: </a:t>
            </a:r>
            <a:r>
              <a:rPr lang="en-US" sz="3000" u="sng" dirty="0"/>
              <a:t>World Geodetic System 1984 (WGS 84)</a:t>
            </a:r>
          </a:p>
          <a:p>
            <a:pPr lvl="1"/>
            <a:r>
              <a:rPr lang="en-US" sz="2600" dirty="0"/>
              <a:t>WGS 84 defines a reference surface (an ellipsoid)</a:t>
            </a:r>
          </a:p>
          <a:p>
            <a:pPr lvl="1"/>
            <a:r>
              <a:rPr lang="en-US" sz="2600" dirty="0"/>
              <a:t>And a set of parameters to relate latitude, longitude, and altitude to points on or near the Earth's surface</a:t>
            </a:r>
          </a:p>
        </p:txBody>
      </p:sp>
      <p:pic>
        <p:nvPicPr>
          <p:cNvPr id="6" name="Picture 5" descr="A diagram of a circle with a circle and a circle with a circle and a circle with a circle with a circle and a circle with a circle with a circle with a circle and a circle with&#10;&#10;AI-generated content may be incorrect.">
            <a:extLst>
              <a:ext uri="{FF2B5EF4-FFF2-40B4-BE49-F238E27FC236}">
                <a16:creationId xmlns:a16="http://schemas.microsoft.com/office/drawing/2014/main" id="{0B75A374-6603-68B4-B9E6-BECB3E8BFB89}"/>
              </a:ext>
            </a:extLst>
          </p:cNvPr>
          <p:cNvPicPr>
            <a:picLocks noChangeAspect="1"/>
          </p:cNvPicPr>
          <p:nvPr/>
        </p:nvPicPr>
        <p:blipFill>
          <a:blip r:embed="rId3"/>
          <a:srcRect l="2666" t="10708" r="3683" b="4834"/>
          <a:stretch>
            <a:fillRect/>
          </a:stretch>
        </p:blipFill>
        <p:spPr>
          <a:xfrm>
            <a:off x="933650" y="3105525"/>
            <a:ext cx="6312115" cy="3622533"/>
          </a:xfrm>
          <a:prstGeom prst="rect">
            <a:avLst/>
          </a:prstGeom>
        </p:spPr>
      </p:pic>
      <p:sp>
        <p:nvSpPr>
          <p:cNvPr id="7" name="TextBox 6">
            <a:extLst>
              <a:ext uri="{FF2B5EF4-FFF2-40B4-BE49-F238E27FC236}">
                <a16:creationId xmlns:a16="http://schemas.microsoft.com/office/drawing/2014/main" id="{45015A6A-5AF5-C66C-61C8-CB5090A3141A}"/>
              </a:ext>
            </a:extLst>
          </p:cNvPr>
          <p:cNvSpPr txBox="1"/>
          <p:nvPr/>
        </p:nvSpPr>
        <p:spPr>
          <a:xfrm rot="20740057">
            <a:off x="7439598" y="4182266"/>
            <a:ext cx="1267335" cy="707886"/>
          </a:xfrm>
          <a:prstGeom prst="rect">
            <a:avLst/>
          </a:prstGeom>
          <a:noFill/>
        </p:spPr>
        <p:txBody>
          <a:bodyPr wrap="none" rtlCol="0">
            <a:spAutoFit/>
          </a:bodyPr>
          <a:lstStyle/>
          <a:p>
            <a:r>
              <a:rPr lang="en-US" sz="2000" b="1" dirty="0">
                <a:solidFill>
                  <a:srgbClr val="0432FF"/>
                </a:solidFill>
              </a:rPr>
              <a:t>21.4 km</a:t>
            </a:r>
          </a:p>
          <a:p>
            <a:r>
              <a:rPr lang="en-US" sz="2000" b="1" dirty="0">
                <a:solidFill>
                  <a:srgbClr val="0432FF"/>
                </a:solidFill>
              </a:rPr>
              <a:t>difference</a:t>
            </a:r>
          </a:p>
        </p:txBody>
      </p:sp>
      <p:sp>
        <p:nvSpPr>
          <p:cNvPr id="10" name="Freeform 9">
            <a:extLst>
              <a:ext uri="{FF2B5EF4-FFF2-40B4-BE49-F238E27FC236}">
                <a16:creationId xmlns:a16="http://schemas.microsoft.com/office/drawing/2014/main" id="{9B0F2A41-81ED-0D86-C9CB-E8B30151892C}"/>
              </a:ext>
            </a:extLst>
          </p:cNvPr>
          <p:cNvSpPr/>
          <p:nvPr/>
        </p:nvSpPr>
        <p:spPr>
          <a:xfrm>
            <a:off x="7054017" y="4061861"/>
            <a:ext cx="394690" cy="1232033"/>
          </a:xfrm>
          <a:custGeom>
            <a:avLst/>
            <a:gdLst>
              <a:gd name="connsiteX0" fmla="*/ 55 w 394690"/>
              <a:gd name="connsiteY0" fmla="*/ 0 h 1232033"/>
              <a:gd name="connsiteX1" fmla="*/ 67431 w 394690"/>
              <a:gd name="connsiteY1" fmla="*/ 57751 h 1232033"/>
              <a:gd name="connsiteX2" fmla="*/ 105933 w 394690"/>
              <a:gd name="connsiteY2" fmla="*/ 86627 h 1232033"/>
              <a:gd name="connsiteX3" fmla="*/ 144434 w 394690"/>
              <a:gd name="connsiteY3" fmla="*/ 154004 h 1232033"/>
              <a:gd name="connsiteX4" fmla="*/ 163684 w 394690"/>
              <a:gd name="connsiteY4" fmla="*/ 182880 h 1232033"/>
              <a:gd name="connsiteX5" fmla="*/ 192560 w 394690"/>
              <a:gd name="connsiteY5" fmla="*/ 279132 h 1232033"/>
              <a:gd name="connsiteX6" fmla="*/ 182935 w 394690"/>
              <a:gd name="connsiteY6" fmla="*/ 462012 h 1232033"/>
              <a:gd name="connsiteX7" fmla="*/ 173309 w 394690"/>
              <a:gd name="connsiteY7" fmla="*/ 500513 h 1232033"/>
              <a:gd name="connsiteX8" fmla="*/ 154059 w 394690"/>
              <a:gd name="connsiteY8" fmla="*/ 558265 h 1232033"/>
              <a:gd name="connsiteX9" fmla="*/ 182935 w 394690"/>
              <a:gd name="connsiteY9" fmla="*/ 577515 h 1232033"/>
              <a:gd name="connsiteX10" fmla="*/ 394690 w 394690"/>
              <a:gd name="connsiteY10" fmla="*/ 596766 h 1232033"/>
              <a:gd name="connsiteX11" fmla="*/ 240686 w 394690"/>
              <a:gd name="connsiteY11" fmla="*/ 654517 h 1232033"/>
              <a:gd name="connsiteX12" fmla="*/ 182935 w 394690"/>
              <a:gd name="connsiteY12" fmla="*/ 693018 h 1232033"/>
              <a:gd name="connsiteX13" fmla="*/ 182935 w 394690"/>
              <a:gd name="connsiteY13" fmla="*/ 1039528 h 1232033"/>
              <a:gd name="connsiteX14" fmla="*/ 173309 w 394690"/>
              <a:gd name="connsiteY14" fmla="*/ 1078029 h 1232033"/>
              <a:gd name="connsiteX15" fmla="*/ 144434 w 394690"/>
              <a:gd name="connsiteY15" fmla="*/ 1135781 h 1232033"/>
              <a:gd name="connsiteX16" fmla="*/ 86682 w 394690"/>
              <a:gd name="connsiteY16" fmla="*/ 1174282 h 1232033"/>
              <a:gd name="connsiteX17" fmla="*/ 28930 w 394690"/>
              <a:gd name="connsiteY17" fmla="*/ 1203157 h 1232033"/>
              <a:gd name="connsiteX18" fmla="*/ 55 w 394690"/>
              <a:gd name="connsiteY18" fmla="*/ 1232033 h 123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4690" h="1232033">
                <a:moveTo>
                  <a:pt x="55" y="0"/>
                </a:moveTo>
                <a:cubicBezTo>
                  <a:pt x="22514" y="19250"/>
                  <a:pt x="44537" y="39020"/>
                  <a:pt x="67431" y="57751"/>
                </a:cubicBezTo>
                <a:cubicBezTo>
                  <a:pt x="79847" y="67910"/>
                  <a:pt x="94589" y="75283"/>
                  <a:pt x="105933" y="86627"/>
                </a:cubicBezTo>
                <a:cubicBezTo>
                  <a:pt x="121563" y="102257"/>
                  <a:pt x="134371" y="136394"/>
                  <a:pt x="144434" y="154004"/>
                </a:cubicBezTo>
                <a:cubicBezTo>
                  <a:pt x="150173" y="164048"/>
                  <a:pt x="158986" y="172309"/>
                  <a:pt x="163684" y="182880"/>
                </a:cubicBezTo>
                <a:cubicBezTo>
                  <a:pt x="177077" y="213014"/>
                  <a:pt x="184560" y="247131"/>
                  <a:pt x="192560" y="279132"/>
                </a:cubicBezTo>
                <a:cubicBezTo>
                  <a:pt x="189352" y="340092"/>
                  <a:pt x="188223" y="401197"/>
                  <a:pt x="182935" y="462012"/>
                </a:cubicBezTo>
                <a:cubicBezTo>
                  <a:pt x="181789" y="475191"/>
                  <a:pt x="177110" y="487842"/>
                  <a:pt x="173309" y="500513"/>
                </a:cubicBezTo>
                <a:cubicBezTo>
                  <a:pt x="167478" y="519949"/>
                  <a:pt x="154059" y="558265"/>
                  <a:pt x="154059" y="558265"/>
                </a:cubicBezTo>
                <a:cubicBezTo>
                  <a:pt x="163684" y="564682"/>
                  <a:pt x="171473" y="575952"/>
                  <a:pt x="182935" y="577515"/>
                </a:cubicBezTo>
                <a:cubicBezTo>
                  <a:pt x="457993" y="615023"/>
                  <a:pt x="294267" y="563292"/>
                  <a:pt x="394690" y="596766"/>
                </a:cubicBezTo>
                <a:cubicBezTo>
                  <a:pt x="326972" y="613695"/>
                  <a:pt x="301085" y="614250"/>
                  <a:pt x="240686" y="654517"/>
                </a:cubicBezTo>
                <a:lnTo>
                  <a:pt x="182935" y="693018"/>
                </a:lnTo>
                <a:cubicBezTo>
                  <a:pt x="191295" y="868583"/>
                  <a:pt x="199592" y="881292"/>
                  <a:pt x="182935" y="1039528"/>
                </a:cubicBezTo>
                <a:cubicBezTo>
                  <a:pt x="181550" y="1052684"/>
                  <a:pt x="176943" y="1065309"/>
                  <a:pt x="173309" y="1078029"/>
                </a:cubicBezTo>
                <a:cubicBezTo>
                  <a:pt x="167751" y="1097482"/>
                  <a:pt x="160504" y="1121720"/>
                  <a:pt x="144434" y="1135781"/>
                </a:cubicBezTo>
                <a:cubicBezTo>
                  <a:pt x="127022" y="1151016"/>
                  <a:pt x="105933" y="1161448"/>
                  <a:pt x="86682" y="1174282"/>
                </a:cubicBezTo>
                <a:cubicBezTo>
                  <a:pt x="49365" y="1199159"/>
                  <a:pt x="68779" y="1189874"/>
                  <a:pt x="28930" y="1203157"/>
                </a:cubicBezTo>
                <a:cubicBezTo>
                  <a:pt x="-2614" y="1224188"/>
                  <a:pt x="55" y="1210840"/>
                  <a:pt x="55" y="1232033"/>
                </a:cubicBezTo>
              </a:path>
            </a:pathLst>
          </a:custGeom>
          <a:noFill/>
          <a:ln w="38100">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000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609A6FD-4E06-5B35-FA6D-1FCED86174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91816-B13F-6CCA-565E-E06BFBC376C2}"/>
              </a:ext>
            </a:extLst>
          </p:cNvPr>
          <p:cNvSpPr>
            <a:spLocks noGrp="1"/>
          </p:cNvSpPr>
          <p:nvPr>
            <p:ph type="title"/>
          </p:nvPr>
        </p:nvSpPr>
        <p:spPr/>
        <p:txBody>
          <a:bodyPr/>
          <a:lstStyle/>
          <a:p>
            <a:r>
              <a:rPr lang="en-US" dirty="0"/>
              <a:t>Typical GPS Coordinates - Vertical</a:t>
            </a:r>
          </a:p>
        </p:txBody>
      </p:sp>
      <p:sp>
        <p:nvSpPr>
          <p:cNvPr id="3" name="Content Placeholder 2">
            <a:extLst>
              <a:ext uri="{FF2B5EF4-FFF2-40B4-BE49-F238E27FC236}">
                <a16:creationId xmlns:a16="http://schemas.microsoft.com/office/drawing/2014/main" id="{BE5065DB-637B-CC4E-2254-44B90DC02394}"/>
              </a:ext>
            </a:extLst>
          </p:cNvPr>
          <p:cNvSpPr>
            <a:spLocks noGrp="1"/>
          </p:cNvSpPr>
          <p:nvPr>
            <p:ph idx="1"/>
          </p:nvPr>
        </p:nvSpPr>
        <p:spPr>
          <a:xfrm>
            <a:off x="457200" y="949332"/>
            <a:ext cx="8229600" cy="2227005"/>
          </a:xfrm>
        </p:spPr>
        <p:txBody>
          <a:bodyPr>
            <a:noAutofit/>
          </a:bodyPr>
          <a:lstStyle/>
          <a:p>
            <a:r>
              <a:rPr lang="en-US" sz="2600" u="sng" dirty="0"/>
              <a:t>Geoid</a:t>
            </a:r>
            <a:r>
              <a:rPr lang="en-US" sz="2600" dirty="0"/>
              <a:t> - gravitational equipotential surface </a:t>
            </a:r>
            <a:br>
              <a:rPr lang="en-US" sz="2600" dirty="0"/>
            </a:br>
            <a:r>
              <a:rPr lang="en-US" sz="2600" dirty="0"/>
              <a:t>(i.e. what “sea level” would be) (ex. EGM96)</a:t>
            </a:r>
          </a:p>
          <a:p>
            <a:r>
              <a:rPr lang="en-US" sz="2600" dirty="0"/>
              <a:t>GPS reports </a:t>
            </a:r>
            <a:r>
              <a:rPr lang="en-US" sz="2600" u="sng" dirty="0"/>
              <a:t>ellipsoid height</a:t>
            </a:r>
          </a:p>
          <a:p>
            <a:r>
              <a:rPr lang="en-US" sz="2600" u="sng" dirty="0"/>
              <a:t>Orthometric height</a:t>
            </a:r>
            <a:r>
              <a:rPr lang="en-US" sz="2600" dirty="0"/>
              <a:t> = height above “sea level” of the geoid (more common for maps)</a:t>
            </a:r>
          </a:p>
        </p:txBody>
      </p:sp>
      <p:pic>
        <p:nvPicPr>
          <p:cNvPr id="6" name="Picture 5" descr="A diagram of a mountain&#10;&#10;AI-generated content may be incorrect.">
            <a:extLst>
              <a:ext uri="{FF2B5EF4-FFF2-40B4-BE49-F238E27FC236}">
                <a16:creationId xmlns:a16="http://schemas.microsoft.com/office/drawing/2014/main" id="{BA4FB62E-D0FC-078C-54F6-1B430121B2CB}"/>
              </a:ext>
            </a:extLst>
          </p:cNvPr>
          <p:cNvPicPr>
            <a:picLocks noChangeAspect="1"/>
          </p:cNvPicPr>
          <p:nvPr/>
        </p:nvPicPr>
        <p:blipFill>
          <a:blip r:embed="rId3"/>
          <a:srcRect t="11400" b="3198"/>
          <a:stretch>
            <a:fillRect/>
          </a:stretch>
        </p:blipFill>
        <p:spPr>
          <a:xfrm>
            <a:off x="1449455" y="3258152"/>
            <a:ext cx="6384758" cy="3469907"/>
          </a:xfrm>
          <a:prstGeom prst="rect">
            <a:avLst/>
          </a:prstGeom>
        </p:spPr>
      </p:pic>
    </p:spTree>
    <p:extLst>
      <p:ext uri="{BB962C8B-B14F-4D97-AF65-F5344CB8AC3E}">
        <p14:creationId xmlns:p14="http://schemas.microsoft.com/office/powerpoint/2010/main" val="1697819413"/>
      </p:ext>
    </p:extLst>
  </p:cSld>
  <p:clrMapOvr>
    <a:masterClrMapping/>
  </p:clrMapOvr>
</p:sld>
</file>

<file path=ppt/theme/theme1.xml><?xml version="1.0" encoding="utf-8"?>
<a:theme xmlns:a="http://schemas.openxmlformats.org/drawingml/2006/main" name="GETSI ppt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GETSI pptx template.potx</Template>
  <TotalTime>1251</TotalTime>
  <Words>2293</Words>
  <Application>Microsoft Macintosh PowerPoint</Application>
  <PresentationFormat>On-screen Show (4:3)</PresentationFormat>
  <Paragraphs>248</Paragraphs>
  <Slides>32</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new-hero</vt:lpstr>
      <vt:lpstr>Wingdings</vt:lpstr>
      <vt:lpstr>GETSI pptx template</vt:lpstr>
      <vt:lpstr>Introduction to GPS/GNSS</vt:lpstr>
      <vt:lpstr>Goals</vt:lpstr>
      <vt:lpstr>Georeferencing - Local</vt:lpstr>
      <vt:lpstr>Multiple Satellite Systems</vt:lpstr>
      <vt:lpstr>GPS Receivers All Around Us</vt:lpstr>
      <vt:lpstr>How Actual Location is Determined</vt:lpstr>
      <vt:lpstr>GPS Provides 3D Positioning</vt:lpstr>
      <vt:lpstr>Typical GPS Coordinates – WGS 84</vt:lpstr>
      <vt:lpstr>Typical GPS Coordinates - Vertical</vt:lpstr>
      <vt:lpstr>Antennas Receive Data Streams</vt:lpstr>
      <vt:lpstr>Sources of Error</vt:lpstr>
      <vt:lpstr>Sources of Error</vt:lpstr>
      <vt:lpstr>PowerPoint Presentation</vt:lpstr>
      <vt:lpstr>Precision depends on system</vt:lpstr>
      <vt:lpstr>Creating Topography</vt:lpstr>
      <vt:lpstr>Change Detection</vt:lpstr>
      <vt:lpstr>PowerPoint Presentation</vt:lpstr>
      <vt:lpstr>Georeferencing other projects</vt:lpstr>
      <vt:lpstr>Georeferencing other projects</vt:lpstr>
      <vt:lpstr>Kinematic components</vt:lpstr>
      <vt:lpstr>Kinematic components</vt:lpstr>
      <vt:lpstr>Kinematic systems</vt:lpstr>
      <vt:lpstr>Map View of an RTK Survey</vt:lpstr>
      <vt:lpstr>Thinking About Base Stations</vt:lpstr>
      <vt:lpstr>Kinematic survey design</vt:lpstr>
      <vt:lpstr>Collecting GPS on a Landslide</vt:lpstr>
      <vt:lpstr>PowerPoint Presentation</vt:lpstr>
      <vt:lpstr>Kinematic workflow</vt:lpstr>
      <vt:lpstr>Kinematic post-processing</vt:lpstr>
      <vt:lpstr>PowerPoint Presentation</vt:lpstr>
      <vt:lpstr>Applications of RTK GNSS</vt:lpstr>
      <vt:lpstr>Applications of RTK GNSS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Pratt-Sitaula</dc:creator>
  <cp:lastModifiedBy>Beth Pratt-Sitaula</cp:lastModifiedBy>
  <cp:revision>35</cp:revision>
  <dcterms:created xsi:type="dcterms:W3CDTF">2014-01-07T13:46:23Z</dcterms:created>
  <dcterms:modified xsi:type="dcterms:W3CDTF">2025-07-29T04:24:14Z</dcterms:modified>
</cp:coreProperties>
</file>