
<file path=[Content_Types].xml><?xml version="1.0" encoding="utf-8"?>
<Types xmlns="http://schemas.openxmlformats.org/package/2006/content-types">
  <Default Extension="bin" ContentType="application/vnd.openxmlformats-officedocument.oleObject"/>
  <Default Extension="fntdata" ContentType="application/x-fontdata"/>
  <Default Extension="jpg" ContentType="image/jpeg"/>
  <Default Extension="m4a" ContentType="audio/mp4"/>
  <Default Extension="mp4" ContentType="video/mp4"/>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1.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5"/>
  </p:notesMasterIdLst>
  <p:sldIdLst>
    <p:sldId id="256" r:id="rId2"/>
    <p:sldId id="257" r:id="rId3"/>
    <p:sldId id="258" r:id="rId4"/>
    <p:sldId id="259" r:id="rId5"/>
    <p:sldId id="260" r:id="rId6"/>
    <p:sldId id="261" r:id="rId7"/>
    <p:sldId id="264" r:id="rId8"/>
    <p:sldId id="265" r:id="rId9"/>
    <p:sldId id="294" r:id="rId10"/>
    <p:sldId id="312" r:id="rId11"/>
    <p:sldId id="266" r:id="rId12"/>
    <p:sldId id="267" r:id="rId13"/>
    <p:sldId id="268" r:id="rId14"/>
    <p:sldId id="269" r:id="rId15"/>
    <p:sldId id="270" r:id="rId16"/>
    <p:sldId id="271" r:id="rId17"/>
    <p:sldId id="272" r:id="rId18"/>
    <p:sldId id="273" r:id="rId19"/>
    <p:sldId id="274" r:id="rId20"/>
    <p:sldId id="275" r:id="rId21"/>
    <p:sldId id="296" r:id="rId22"/>
    <p:sldId id="297" r:id="rId23"/>
    <p:sldId id="298" r:id="rId24"/>
    <p:sldId id="299" r:id="rId25"/>
    <p:sldId id="300" r:id="rId26"/>
    <p:sldId id="276" r:id="rId27"/>
    <p:sldId id="277" r:id="rId28"/>
    <p:sldId id="278" r:id="rId29"/>
    <p:sldId id="279" r:id="rId30"/>
    <p:sldId id="280" r:id="rId31"/>
    <p:sldId id="281" r:id="rId32"/>
    <p:sldId id="282" r:id="rId33"/>
    <p:sldId id="283" r:id="rId34"/>
    <p:sldId id="311" r:id="rId35"/>
    <p:sldId id="285" r:id="rId36"/>
    <p:sldId id="286" r:id="rId37"/>
    <p:sldId id="287" r:id="rId38"/>
    <p:sldId id="288" r:id="rId39"/>
    <p:sldId id="289" r:id="rId40"/>
    <p:sldId id="290" r:id="rId41"/>
    <p:sldId id="291" r:id="rId42"/>
    <p:sldId id="292" r:id="rId43"/>
    <p:sldId id="293" r:id="rId44"/>
  </p:sldIdLst>
  <p:sldSz cx="12192000" cy="6858000"/>
  <p:notesSz cx="6858000" cy="9144000"/>
  <p:embeddedFontLst>
    <p:embeddedFont>
      <p:font typeface="Arial Black" panose="020B0A04020102020204" pitchFamily="34" charset="0"/>
      <p:bold r:id="rId46"/>
    </p:embeddedFont>
    <p:embeddedFont>
      <p:font typeface="Cambria" panose="02040503050406030204" pitchFamily="18" charset="0"/>
      <p:regular r:id="rId47"/>
      <p:bold r:id="rId48"/>
      <p:italic r:id="rId49"/>
      <p:boldItalic r:id="rId50"/>
    </p:embeddedFont>
    <p:embeddedFont>
      <p:font typeface="Cambria Math" panose="02040503050406030204" pitchFamily="18" charset="0"/>
      <p:regular r:id="rId51"/>
    </p:embeddedFont>
    <p:embeddedFont>
      <p:font typeface="Noto Sans Symbols" panose="020B0604020202020204" charset="0"/>
      <p:regular r:id="rId52"/>
      <p:bold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4" roundtripDataSignature="AMtx7mgt/lLpuJrtK+WVltWs6szlesQrl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CFD529-953D-4F35-89CC-A6B2DE88D6E5}" v="513" dt="2025-07-15T18:17:52.782"/>
    <p1510:client id="{85463F92-7B12-45E0-AA48-23E4088879A0}" v="1" dt="2025-07-15T19:18:41.129"/>
  </p1510:revLst>
</p1510:revInfo>
</file>

<file path=ppt/tableStyles.xml><?xml version="1.0" encoding="utf-8"?>
<a:tblStyleLst xmlns:a="http://schemas.openxmlformats.org/drawingml/2006/main" def="{80CF1631-676C-449C-8069-583D1FBF857C}">
  <a:tblStyle styleId="{80CF1631-676C-449C-8069-583D1FBF857C}"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9212" autoAdjust="0"/>
  </p:normalViewPr>
  <p:slideViewPr>
    <p:cSldViewPr snapToGrid="0">
      <p:cViewPr varScale="1">
        <p:scale>
          <a:sx n="51" d="100"/>
          <a:sy n="51" d="100"/>
        </p:scale>
        <p:origin x="676" y="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59"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na Joette Schwebs" userId="d0e59f0f-d379-4e69-b64c-00fa2a735038" providerId="ADAL" clId="{19CFD529-953D-4F35-89CC-A6B2DE88D6E5}"/>
    <pc:docChg chg="undo custSel addSld delSld modSld sldOrd">
      <pc:chgData name="Lena Joette Schwebs" userId="d0e59f0f-d379-4e69-b64c-00fa2a735038" providerId="ADAL" clId="{19CFD529-953D-4F35-89CC-A6B2DE88D6E5}" dt="2025-07-15T18:41:34.981" v="2867"/>
      <pc:docMkLst>
        <pc:docMk/>
      </pc:docMkLst>
      <pc:sldChg chg="addSp delSp modSp mod modAnim">
        <pc:chgData name="Lena Joette Schwebs" userId="d0e59f0f-d379-4e69-b64c-00fa2a735038" providerId="ADAL" clId="{19CFD529-953D-4F35-89CC-A6B2DE88D6E5}" dt="2025-07-15T17:07:34.442" v="2014" actId="1076"/>
        <pc:sldMkLst>
          <pc:docMk/>
          <pc:sldMk cId="0" sldId="258"/>
        </pc:sldMkLst>
        <pc:picChg chg="add mod">
          <ac:chgData name="Lena Joette Schwebs" userId="d0e59f0f-d379-4e69-b64c-00fa2a735038" providerId="ADAL" clId="{19CFD529-953D-4F35-89CC-A6B2DE88D6E5}" dt="2025-07-15T17:07:34.442" v="2014" actId="1076"/>
          <ac:picMkLst>
            <pc:docMk/>
            <pc:sldMk cId="0" sldId="258"/>
            <ac:picMk id="2" creationId="{AD077816-7CEA-8889-AF44-292970976061}"/>
          </ac:picMkLst>
        </pc:picChg>
        <pc:picChg chg="del">
          <ac:chgData name="Lena Joette Schwebs" userId="d0e59f0f-d379-4e69-b64c-00fa2a735038" providerId="ADAL" clId="{19CFD529-953D-4F35-89CC-A6B2DE88D6E5}" dt="2025-07-15T17:06:02.962" v="2006" actId="21"/>
          <ac:picMkLst>
            <pc:docMk/>
            <pc:sldMk cId="0" sldId="258"/>
            <ac:picMk id="101" creationId="{00000000-0000-0000-0000-000000000000}"/>
          </ac:picMkLst>
        </pc:picChg>
      </pc:sldChg>
      <pc:sldChg chg="addSp delSp modSp mod">
        <pc:chgData name="Lena Joette Schwebs" userId="d0e59f0f-d379-4e69-b64c-00fa2a735038" providerId="ADAL" clId="{19CFD529-953D-4F35-89CC-A6B2DE88D6E5}" dt="2025-07-15T18:17:52.782" v="2865"/>
        <pc:sldMkLst>
          <pc:docMk/>
          <pc:sldMk cId="0" sldId="259"/>
        </pc:sldMkLst>
        <pc:spChg chg="add mod">
          <ac:chgData name="Lena Joette Schwebs" userId="d0e59f0f-d379-4e69-b64c-00fa2a735038" providerId="ADAL" clId="{19CFD529-953D-4F35-89CC-A6B2DE88D6E5}" dt="2025-07-15T17:51:30.766" v="2060" actId="20577"/>
          <ac:spMkLst>
            <pc:docMk/>
            <pc:sldMk cId="0" sldId="259"/>
            <ac:spMk id="8" creationId="{9B07175D-3613-74E1-978E-F323D2D416DE}"/>
          </ac:spMkLst>
        </pc:spChg>
        <pc:spChg chg="mod">
          <ac:chgData name="Lena Joette Schwebs" userId="d0e59f0f-d379-4e69-b64c-00fa2a735038" providerId="ADAL" clId="{19CFD529-953D-4F35-89CC-A6B2DE88D6E5}" dt="2025-07-15T18:17:52.782" v="2865"/>
          <ac:spMkLst>
            <pc:docMk/>
            <pc:sldMk cId="0" sldId="259"/>
            <ac:spMk id="108" creationId="{00000000-0000-0000-0000-000000000000}"/>
          </ac:spMkLst>
        </pc:spChg>
        <pc:spChg chg="del">
          <ac:chgData name="Lena Joette Schwebs" userId="d0e59f0f-d379-4e69-b64c-00fa2a735038" providerId="ADAL" clId="{19CFD529-953D-4F35-89CC-A6B2DE88D6E5}" dt="2025-07-15T16:15:33.132" v="1171" actId="21"/>
          <ac:spMkLst>
            <pc:docMk/>
            <pc:sldMk cId="0" sldId="259"/>
            <ac:spMk id="111" creationId="{00000000-0000-0000-0000-000000000000}"/>
          </ac:spMkLst>
        </pc:spChg>
        <pc:spChg chg="del">
          <ac:chgData name="Lena Joette Schwebs" userId="d0e59f0f-d379-4e69-b64c-00fa2a735038" providerId="ADAL" clId="{19CFD529-953D-4F35-89CC-A6B2DE88D6E5}" dt="2025-07-15T16:15:33.132" v="1171" actId="21"/>
          <ac:spMkLst>
            <pc:docMk/>
            <pc:sldMk cId="0" sldId="259"/>
            <ac:spMk id="112" creationId="{00000000-0000-0000-0000-000000000000}"/>
          </ac:spMkLst>
        </pc:spChg>
        <pc:picChg chg="add del mod">
          <ac:chgData name="Lena Joette Schwebs" userId="d0e59f0f-d379-4e69-b64c-00fa2a735038" providerId="ADAL" clId="{19CFD529-953D-4F35-89CC-A6B2DE88D6E5}" dt="2025-07-15T17:50:33.814" v="2041" actId="21"/>
          <ac:picMkLst>
            <pc:docMk/>
            <pc:sldMk cId="0" sldId="259"/>
            <ac:picMk id="3" creationId="{F49CB9C3-D9EC-0B9B-A1A8-4A74BFCFEF33}"/>
          </ac:picMkLst>
        </pc:picChg>
        <pc:picChg chg="add mod">
          <ac:chgData name="Lena Joette Schwebs" userId="d0e59f0f-d379-4e69-b64c-00fa2a735038" providerId="ADAL" clId="{19CFD529-953D-4F35-89CC-A6B2DE88D6E5}" dt="2025-07-15T17:50:32.383" v="2040" actId="1076"/>
          <ac:picMkLst>
            <pc:docMk/>
            <pc:sldMk cId="0" sldId="259"/>
            <ac:picMk id="5" creationId="{2EE22711-ADD6-8B59-84A1-D99837D910D3}"/>
          </ac:picMkLst>
        </pc:picChg>
        <pc:picChg chg="add mod">
          <ac:chgData name="Lena Joette Schwebs" userId="d0e59f0f-d379-4e69-b64c-00fa2a735038" providerId="ADAL" clId="{19CFD529-953D-4F35-89CC-A6B2DE88D6E5}" dt="2025-07-15T17:51:00.343" v="2045" actId="1076"/>
          <ac:picMkLst>
            <pc:docMk/>
            <pc:sldMk cId="0" sldId="259"/>
            <ac:picMk id="7" creationId="{86975A4F-644C-32FF-1EEE-F3F8E629D9DB}"/>
          </ac:picMkLst>
        </pc:picChg>
        <pc:picChg chg="del">
          <ac:chgData name="Lena Joette Schwebs" userId="d0e59f0f-d379-4e69-b64c-00fa2a735038" providerId="ADAL" clId="{19CFD529-953D-4F35-89CC-A6B2DE88D6E5}" dt="2025-07-15T16:15:33.132" v="1171" actId="21"/>
          <ac:picMkLst>
            <pc:docMk/>
            <pc:sldMk cId="0" sldId="259"/>
            <ac:picMk id="109" creationId="{00000000-0000-0000-0000-000000000000}"/>
          </ac:picMkLst>
        </pc:picChg>
        <pc:picChg chg="del">
          <ac:chgData name="Lena Joette Schwebs" userId="d0e59f0f-d379-4e69-b64c-00fa2a735038" providerId="ADAL" clId="{19CFD529-953D-4F35-89CC-A6B2DE88D6E5}" dt="2025-07-15T16:15:33.132" v="1171" actId="21"/>
          <ac:picMkLst>
            <pc:docMk/>
            <pc:sldMk cId="0" sldId="259"/>
            <ac:picMk id="110" creationId="{00000000-0000-0000-0000-000000000000}"/>
          </ac:picMkLst>
        </pc:picChg>
      </pc:sldChg>
      <pc:sldChg chg="addSp delSp modSp mod modNotesTx">
        <pc:chgData name="Lena Joette Schwebs" userId="d0e59f0f-d379-4e69-b64c-00fa2a735038" providerId="ADAL" clId="{19CFD529-953D-4F35-89CC-A6B2DE88D6E5}" dt="2025-07-15T18:17:50.491" v="2864"/>
        <pc:sldMkLst>
          <pc:docMk/>
          <pc:sldMk cId="0" sldId="260"/>
        </pc:sldMkLst>
        <pc:spChg chg="add mod">
          <ac:chgData name="Lena Joette Schwebs" userId="d0e59f0f-d379-4e69-b64c-00fa2a735038" providerId="ADAL" clId="{19CFD529-953D-4F35-89CC-A6B2DE88D6E5}" dt="2025-07-15T16:56:33.657" v="2004" actId="1076"/>
          <ac:spMkLst>
            <pc:docMk/>
            <pc:sldMk cId="0" sldId="260"/>
            <ac:spMk id="4" creationId="{BBBE6D6D-6680-9B85-E363-8A1CB6A0693E}"/>
          </ac:spMkLst>
        </pc:spChg>
        <pc:spChg chg="mod">
          <ac:chgData name="Lena Joette Schwebs" userId="d0e59f0f-d379-4e69-b64c-00fa2a735038" providerId="ADAL" clId="{19CFD529-953D-4F35-89CC-A6B2DE88D6E5}" dt="2025-07-15T18:17:50.491" v="2864"/>
          <ac:spMkLst>
            <pc:docMk/>
            <pc:sldMk cId="0" sldId="260"/>
            <ac:spMk id="119" creationId="{00000000-0000-0000-0000-000000000000}"/>
          </ac:spMkLst>
        </pc:spChg>
        <pc:spChg chg="del">
          <ac:chgData name="Lena Joette Schwebs" userId="d0e59f0f-d379-4e69-b64c-00fa2a735038" providerId="ADAL" clId="{19CFD529-953D-4F35-89CC-A6B2DE88D6E5}" dt="2025-07-15T16:15:39.982" v="1172" actId="21"/>
          <ac:spMkLst>
            <pc:docMk/>
            <pc:sldMk cId="0" sldId="260"/>
            <ac:spMk id="122" creationId="{00000000-0000-0000-0000-000000000000}"/>
          </ac:spMkLst>
        </pc:spChg>
        <pc:spChg chg="del">
          <ac:chgData name="Lena Joette Schwebs" userId="d0e59f0f-d379-4e69-b64c-00fa2a735038" providerId="ADAL" clId="{19CFD529-953D-4F35-89CC-A6B2DE88D6E5}" dt="2025-07-15T16:15:39.982" v="1172" actId="21"/>
          <ac:spMkLst>
            <pc:docMk/>
            <pc:sldMk cId="0" sldId="260"/>
            <ac:spMk id="123" creationId="{00000000-0000-0000-0000-000000000000}"/>
          </ac:spMkLst>
        </pc:spChg>
        <pc:picChg chg="add mod">
          <ac:chgData name="Lena Joette Schwebs" userId="d0e59f0f-d379-4e69-b64c-00fa2a735038" providerId="ADAL" clId="{19CFD529-953D-4F35-89CC-A6B2DE88D6E5}" dt="2025-07-15T16:53:41.080" v="1629" actId="14100"/>
          <ac:picMkLst>
            <pc:docMk/>
            <pc:sldMk cId="0" sldId="260"/>
            <ac:picMk id="3" creationId="{95B61DDB-3FE1-B66A-DA00-5170B579113C}"/>
          </ac:picMkLst>
        </pc:picChg>
        <pc:picChg chg="del">
          <ac:chgData name="Lena Joette Schwebs" userId="d0e59f0f-d379-4e69-b64c-00fa2a735038" providerId="ADAL" clId="{19CFD529-953D-4F35-89CC-A6B2DE88D6E5}" dt="2025-07-15T16:15:39.982" v="1172" actId="21"/>
          <ac:picMkLst>
            <pc:docMk/>
            <pc:sldMk cId="0" sldId="260"/>
            <ac:picMk id="120" creationId="{00000000-0000-0000-0000-000000000000}"/>
          </ac:picMkLst>
        </pc:picChg>
        <pc:picChg chg="del">
          <ac:chgData name="Lena Joette Schwebs" userId="d0e59f0f-d379-4e69-b64c-00fa2a735038" providerId="ADAL" clId="{19CFD529-953D-4F35-89CC-A6B2DE88D6E5}" dt="2025-07-15T16:15:39.982" v="1172" actId="21"/>
          <ac:picMkLst>
            <pc:docMk/>
            <pc:sldMk cId="0" sldId="260"/>
            <ac:picMk id="121" creationId="{00000000-0000-0000-0000-000000000000}"/>
          </ac:picMkLst>
        </pc:picChg>
      </pc:sldChg>
      <pc:sldChg chg="delSp modSp mod modNotesTx">
        <pc:chgData name="Lena Joette Schwebs" userId="d0e59f0f-d379-4e69-b64c-00fa2a735038" providerId="ADAL" clId="{19CFD529-953D-4F35-89CC-A6B2DE88D6E5}" dt="2025-07-15T18:17:47.193" v="2863" actId="113"/>
        <pc:sldMkLst>
          <pc:docMk/>
          <pc:sldMk cId="0" sldId="261"/>
        </pc:sldMkLst>
        <pc:spChg chg="mod">
          <ac:chgData name="Lena Joette Schwebs" userId="d0e59f0f-d379-4e69-b64c-00fa2a735038" providerId="ADAL" clId="{19CFD529-953D-4F35-89CC-A6B2DE88D6E5}" dt="2025-07-15T18:17:47.193" v="2863" actId="113"/>
          <ac:spMkLst>
            <pc:docMk/>
            <pc:sldMk cId="0" sldId="261"/>
            <ac:spMk id="130" creationId="{00000000-0000-0000-0000-000000000000}"/>
          </ac:spMkLst>
        </pc:spChg>
        <pc:spChg chg="del">
          <ac:chgData name="Lena Joette Schwebs" userId="d0e59f0f-d379-4e69-b64c-00fa2a735038" providerId="ADAL" clId="{19CFD529-953D-4F35-89CC-A6B2DE88D6E5}" dt="2025-07-15T16:15:45.604" v="1173" actId="21"/>
          <ac:spMkLst>
            <pc:docMk/>
            <pc:sldMk cId="0" sldId="261"/>
            <ac:spMk id="133" creationId="{00000000-0000-0000-0000-000000000000}"/>
          </ac:spMkLst>
        </pc:spChg>
        <pc:spChg chg="mod">
          <ac:chgData name="Lena Joette Schwebs" userId="d0e59f0f-d379-4e69-b64c-00fa2a735038" providerId="ADAL" clId="{19CFD529-953D-4F35-89CC-A6B2DE88D6E5}" dt="2025-07-15T16:15:54.541" v="1176" actId="1076"/>
          <ac:spMkLst>
            <pc:docMk/>
            <pc:sldMk cId="0" sldId="261"/>
            <ac:spMk id="134" creationId="{00000000-0000-0000-0000-000000000000}"/>
          </ac:spMkLst>
        </pc:spChg>
        <pc:picChg chg="del">
          <ac:chgData name="Lena Joette Schwebs" userId="d0e59f0f-d379-4e69-b64c-00fa2a735038" providerId="ADAL" clId="{19CFD529-953D-4F35-89CC-A6B2DE88D6E5}" dt="2025-07-15T16:15:45.604" v="1173" actId="21"/>
          <ac:picMkLst>
            <pc:docMk/>
            <pc:sldMk cId="0" sldId="261"/>
            <ac:picMk id="131" creationId="{00000000-0000-0000-0000-000000000000}"/>
          </ac:picMkLst>
        </pc:picChg>
        <pc:picChg chg="mod">
          <ac:chgData name="Lena Joette Schwebs" userId="d0e59f0f-d379-4e69-b64c-00fa2a735038" providerId="ADAL" clId="{19CFD529-953D-4F35-89CC-A6B2DE88D6E5}" dt="2025-07-15T16:15:51.351" v="1175" actId="14100"/>
          <ac:picMkLst>
            <pc:docMk/>
            <pc:sldMk cId="0" sldId="261"/>
            <ac:picMk id="132" creationId="{00000000-0000-0000-0000-000000000000}"/>
          </ac:picMkLst>
        </pc:picChg>
      </pc:sldChg>
      <pc:sldChg chg="delSp modSp del mod">
        <pc:chgData name="Lena Joette Schwebs" userId="d0e59f0f-d379-4e69-b64c-00fa2a735038" providerId="ADAL" clId="{19CFD529-953D-4F35-89CC-A6B2DE88D6E5}" dt="2025-07-15T17:52:36.909" v="2063" actId="2696"/>
        <pc:sldMkLst>
          <pc:docMk/>
          <pc:sldMk cId="0" sldId="262"/>
        </pc:sldMkLst>
        <pc:spChg chg="mod">
          <ac:chgData name="Lena Joette Schwebs" userId="d0e59f0f-d379-4e69-b64c-00fa2a735038" providerId="ADAL" clId="{19CFD529-953D-4F35-89CC-A6B2DE88D6E5}" dt="2025-07-15T16:35:56.410" v="1353" actId="20577"/>
          <ac:spMkLst>
            <pc:docMk/>
            <pc:sldMk cId="0" sldId="262"/>
            <ac:spMk id="141" creationId="{00000000-0000-0000-0000-000000000000}"/>
          </ac:spMkLst>
        </pc:spChg>
        <pc:spChg chg="del">
          <ac:chgData name="Lena Joette Schwebs" userId="d0e59f0f-d379-4e69-b64c-00fa2a735038" providerId="ADAL" clId="{19CFD529-953D-4F35-89CC-A6B2DE88D6E5}" dt="2025-07-15T16:16:01.999" v="1177" actId="21"/>
          <ac:spMkLst>
            <pc:docMk/>
            <pc:sldMk cId="0" sldId="262"/>
            <ac:spMk id="144" creationId="{00000000-0000-0000-0000-000000000000}"/>
          </ac:spMkLst>
        </pc:spChg>
        <pc:spChg chg="del">
          <ac:chgData name="Lena Joette Schwebs" userId="d0e59f0f-d379-4e69-b64c-00fa2a735038" providerId="ADAL" clId="{19CFD529-953D-4F35-89CC-A6B2DE88D6E5}" dt="2025-07-15T16:16:01.999" v="1177" actId="21"/>
          <ac:spMkLst>
            <pc:docMk/>
            <pc:sldMk cId="0" sldId="262"/>
            <ac:spMk id="145" creationId="{00000000-0000-0000-0000-000000000000}"/>
          </ac:spMkLst>
        </pc:spChg>
        <pc:picChg chg="del">
          <ac:chgData name="Lena Joette Schwebs" userId="d0e59f0f-d379-4e69-b64c-00fa2a735038" providerId="ADAL" clId="{19CFD529-953D-4F35-89CC-A6B2DE88D6E5}" dt="2025-07-15T16:16:01.999" v="1177" actId="21"/>
          <ac:picMkLst>
            <pc:docMk/>
            <pc:sldMk cId="0" sldId="262"/>
            <ac:picMk id="142" creationId="{00000000-0000-0000-0000-000000000000}"/>
          </ac:picMkLst>
        </pc:picChg>
        <pc:picChg chg="del">
          <ac:chgData name="Lena Joette Schwebs" userId="d0e59f0f-d379-4e69-b64c-00fa2a735038" providerId="ADAL" clId="{19CFD529-953D-4F35-89CC-A6B2DE88D6E5}" dt="2025-07-15T16:16:01.999" v="1177" actId="21"/>
          <ac:picMkLst>
            <pc:docMk/>
            <pc:sldMk cId="0" sldId="262"/>
            <ac:picMk id="143" creationId="{00000000-0000-0000-0000-000000000000}"/>
          </ac:picMkLst>
        </pc:picChg>
      </pc:sldChg>
      <pc:sldChg chg="delSp modSp del mod">
        <pc:chgData name="Lena Joette Schwebs" userId="d0e59f0f-d379-4e69-b64c-00fa2a735038" providerId="ADAL" clId="{19CFD529-953D-4F35-89CC-A6B2DE88D6E5}" dt="2025-07-15T17:52:36.909" v="2063" actId="2696"/>
        <pc:sldMkLst>
          <pc:docMk/>
          <pc:sldMk cId="0" sldId="263"/>
        </pc:sldMkLst>
        <pc:spChg chg="mod">
          <ac:chgData name="Lena Joette Schwebs" userId="d0e59f0f-d379-4e69-b64c-00fa2a735038" providerId="ADAL" clId="{19CFD529-953D-4F35-89CC-A6B2DE88D6E5}" dt="2025-07-15T16:35:56.112" v="1352" actId="20577"/>
          <ac:spMkLst>
            <pc:docMk/>
            <pc:sldMk cId="0" sldId="263"/>
            <ac:spMk id="152" creationId="{00000000-0000-0000-0000-000000000000}"/>
          </ac:spMkLst>
        </pc:spChg>
        <pc:spChg chg="del">
          <ac:chgData name="Lena Joette Schwebs" userId="d0e59f0f-d379-4e69-b64c-00fa2a735038" providerId="ADAL" clId="{19CFD529-953D-4F35-89CC-A6B2DE88D6E5}" dt="2025-07-15T16:16:07.620" v="1178" actId="21"/>
          <ac:spMkLst>
            <pc:docMk/>
            <pc:sldMk cId="0" sldId="263"/>
            <ac:spMk id="155" creationId="{00000000-0000-0000-0000-000000000000}"/>
          </ac:spMkLst>
        </pc:spChg>
        <pc:spChg chg="del">
          <ac:chgData name="Lena Joette Schwebs" userId="d0e59f0f-d379-4e69-b64c-00fa2a735038" providerId="ADAL" clId="{19CFD529-953D-4F35-89CC-A6B2DE88D6E5}" dt="2025-07-15T16:16:07.620" v="1178" actId="21"/>
          <ac:spMkLst>
            <pc:docMk/>
            <pc:sldMk cId="0" sldId="263"/>
            <ac:spMk id="156" creationId="{00000000-0000-0000-0000-000000000000}"/>
          </ac:spMkLst>
        </pc:spChg>
        <pc:picChg chg="del">
          <ac:chgData name="Lena Joette Schwebs" userId="d0e59f0f-d379-4e69-b64c-00fa2a735038" providerId="ADAL" clId="{19CFD529-953D-4F35-89CC-A6B2DE88D6E5}" dt="2025-07-15T16:16:07.620" v="1178" actId="21"/>
          <ac:picMkLst>
            <pc:docMk/>
            <pc:sldMk cId="0" sldId="263"/>
            <ac:picMk id="153" creationId="{00000000-0000-0000-0000-000000000000}"/>
          </ac:picMkLst>
        </pc:picChg>
        <pc:picChg chg="del">
          <ac:chgData name="Lena Joette Schwebs" userId="d0e59f0f-d379-4e69-b64c-00fa2a735038" providerId="ADAL" clId="{19CFD529-953D-4F35-89CC-A6B2DE88D6E5}" dt="2025-07-15T16:16:07.620" v="1178" actId="21"/>
          <ac:picMkLst>
            <pc:docMk/>
            <pc:sldMk cId="0" sldId="263"/>
            <ac:picMk id="154" creationId="{00000000-0000-0000-0000-000000000000}"/>
          </ac:picMkLst>
        </pc:picChg>
      </pc:sldChg>
      <pc:sldChg chg="addSp delSp modSp mod">
        <pc:chgData name="Lena Joette Schwebs" userId="d0e59f0f-d379-4e69-b64c-00fa2a735038" providerId="ADAL" clId="{19CFD529-953D-4F35-89CC-A6B2DE88D6E5}" dt="2025-07-15T18:17:26.146" v="2861" actId="20577"/>
        <pc:sldMkLst>
          <pc:docMk/>
          <pc:sldMk cId="0" sldId="264"/>
        </pc:sldMkLst>
        <pc:spChg chg="add mod">
          <ac:chgData name="Lena Joette Schwebs" userId="d0e59f0f-d379-4e69-b64c-00fa2a735038" providerId="ADAL" clId="{19CFD529-953D-4F35-89CC-A6B2DE88D6E5}" dt="2025-07-15T18:16:54.640" v="2816" actId="1076"/>
          <ac:spMkLst>
            <pc:docMk/>
            <pc:sldMk cId="0" sldId="264"/>
            <ac:spMk id="7" creationId="{D8024E05-904A-E2D4-081E-EE441E47290B}"/>
          </ac:spMkLst>
        </pc:spChg>
        <pc:spChg chg="mod">
          <ac:chgData name="Lena Joette Schwebs" userId="d0e59f0f-d379-4e69-b64c-00fa2a735038" providerId="ADAL" clId="{19CFD529-953D-4F35-89CC-A6B2DE88D6E5}" dt="2025-07-15T18:17:26.146" v="2861" actId="20577"/>
          <ac:spMkLst>
            <pc:docMk/>
            <pc:sldMk cId="0" sldId="264"/>
            <ac:spMk id="163" creationId="{00000000-0000-0000-0000-000000000000}"/>
          </ac:spMkLst>
        </pc:spChg>
        <pc:spChg chg="del mod">
          <ac:chgData name="Lena Joette Schwebs" userId="d0e59f0f-d379-4e69-b64c-00fa2a735038" providerId="ADAL" clId="{19CFD529-953D-4F35-89CC-A6B2DE88D6E5}" dt="2025-07-15T18:15:32.532" v="2794" actId="21"/>
          <ac:spMkLst>
            <pc:docMk/>
            <pc:sldMk cId="0" sldId="264"/>
            <ac:spMk id="166" creationId="{00000000-0000-0000-0000-000000000000}"/>
          </ac:spMkLst>
        </pc:spChg>
        <pc:spChg chg="del mod">
          <ac:chgData name="Lena Joette Schwebs" userId="d0e59f0f-d379-4e69-b64c-00fa2a735038" providerId="ADAL" clId="{19CFD529-953D-4F35-89CC-A6B2DE88D6E5}" dt="2025-07-15T16:16:11.998" v="1180" actId="21"/>
          <ac:spMkLst>
            <pc:docMk/>
            <pc:sldMk cId="0" sldId="264"/>
            <ac:spMk id="167" creationId="{00000000-0000-0000-0000-000000000000}"/>
          </ac:spMkLst>
        </pc:spChg>
        <pc:picChg chg="add del mod modCrop">
          <ac:chgData name="Lena Joette Schwebs" userId="d0e59f0f-d379-4e69-b64c-00fa2a735038" providerId="ADAL" clId="{19CFD529-953D-4F35-89CC-A6B2DE88D6E5}" dt="2025-07-15T18:15:32.532" v="2794" actId="21"/>
          <ac:picMkLst>
            <pc:docMk/>
            <pc:sldMk cId="0" sldId="264"/>
            <ac:picMk id="2" creationId="{71A9C2AB-ED1B-EF3A-A2C2-427B1E62E7C0}"/>
          </ac:picMkLst>
        </pc:picChg>
        <pc:picChg chg="add mod modCrop">
          <ac:chgData name="Lena Joette Schwebs" userId="d0e59f0f-d379-4e69-b64c-00fa2a735038" providerId="ADAL" clId="{19CFD529-953D-4F35-89CC-A6B2DE88D6E5}" dt="2025-07-15T18:15:53.901" v="2803" actId="1076"/>
          <ac:picMkLst>
            <pc:docMk/>
            <pc:sldMk cId="0" sldId="264"/>
            <ac:picMk id="4" creationId="{1084F7D5-B619-9567-A9E8-8AEC8682067E}"/>
          </ac:picMkLst>
        </pc:picChg>
        <pc:picChg chg="add mod">
          <ac:chgData name="Lena Joette Schwebs" userId="d0e59f0f-d379-4e69-b64c-00fa2a735038" providerId="ADAL" clId="{19CFD529-953D-4F35-89CC-A6B2DE88D6E5}" dt="2025-07-15T18:16:18.701" v="2805" actId="1076"/>
          <ac:picMkLst>
            <pc:docMk/>
            <pc:sldMk cId="0" sldId="264"/>
            <ac:picMk id="6" creationId="{FC9D4504-8693-2218-07DE-A749A0699269}"/>
          </ac:picMkLst>
        </pc:picChg>
        <pc:picChg chg="del mod modCrop">
          <ac:chgData name="Lena Joette Schwebs" userId="d0e59f0f-d379-4e69-b64c-00fa2a735038" providerId="ADAL" clId="{19CFD529-953D-4F35-89CC-A6B2DE88D6E5}" dt="2025-07-15T18:15:32.532" v="2794" actId="21"/>
          <ac:picMkLst>
            <pc:docMk/>
            <pc:sldMk cId="0" sldId="264"/>
            <ac:picMk id="164" creationId="{00000000-0000-0000-0000-000000000000}"/>
          </ac:picMkLst>
        </pc:picChg>
        <pc:picChg chg="del mod">
          <ac:chgData name="Lena Joette Schwebs" userId="d0e59f0f-d379-4e69-b64c-00fa2a735038" providerId="ADAL" clId="{19CFD529-953D-4F35-89CC-A6B2DE88D6E5}" dt="2025-07-15T16:16:11.998" v="1180" actId="21"/>
          <ac:picMkLst>
            <pc:docMk/>
            <pc:sldMk cId="0" sldId="264"/>
            <ac:picMk id="165" creationId="{00000000-0000-0000-0000-000000000000}"/>
          </ac:picMkLst>
        </pc:picChg>
      </pc:sldChg>
      <pc:sldChg chg="modSp modAnim">
        <pc:chgData name="Lena Joette Schwebs" userId="d0e59f0f-d379-4e69-b64c-00fa2a735038" providerId="ADAL" clId="{19CFD529-953D-4F35-89CC-A6B2DE88D6E5}" dt="2025-07-15T17:53:41.727" v="2086" actId="20577"/>
        <pc:sldMkLst>
          <pc:docMk/>
          <pc:sldMk cId="0" sldId="265"/>
        </pc:sldMkLst>
        <pc:spChg chg="mod">
          <ac:chgData name="Lena Joette Schwebs" userId="d0e59f0f-d379-4e69-b64c-00fa2a735038" providerId="ADAL" clId="{19CFD529-953D-4F35-89CC-A6B2DE88D6E5}" dt="2025-07-15T17:53:41.727" v="2086" actId="20577"/>
          <ac:spMkLst>
            <pc:docMk/>
            <pc:sldMk cId="0" sldId="265"/>
            <ac:spMk id="173" creationId="{00000000-0000-0000-0000-000000000000}"/>
          </ac:spMkLst>
        </pc:spChg>
        <pc:spChg chg="mod">
          <ac:chgData name="Lena Joette Schwebs" userId="d0e59f0f-d379-4e69-b64c-00fa2a735038" providerId="ADAL" clId="{19CFD529-953D-4F35-89CC-A6B2DE88D6E5}" dt="2025-07-15T15:32:47.058" v="271" actId="113"/>
          <ac:spMkLst>
            <pc:docMk/>
            <pc:sldMk cId="0" sldId="265"/>
            <ac:spMk id="174" creationId="{00000000-0000-0000-0000-000000000000}"/>
          </ac:spMkLst>
        </pc:spChg>
      </pc:sldChg>
      <pc:sldChg chg="modSp mod">
        <pc:chgData name="Lena Joette Schwebs" userId="d0e59f0f-d379-4e69-b64c-00fa2a735038" providerId="ADAL" clId="{19CFD529-953D-4F35-89CC-A6B2DE88D6E5}" dt="2025-07-15T17:53:57.936" v="2120" actId="20577"/>
        <pc:sldMkLst>
          <pc:docMk/>
          <pc:sldMk cId="0" sldId="266"/>
        </pc:sldMkLst>
        <pc:spChg chg="mod">
          <ac:chgData name="Lena Joette Schwebs" userId="d0e59f0f-d379-4e69-b64c-00fa2a735038" providerId="ADAL" clId="{19CFD529-953D-4F35-89CC-A6B2DE88D6E5}" dt="2025-07-15T17:53:57.936" v="2120" actId="20577"/>
          <ac:spMkLst>
            <pc:docMk/>
            <pc:sldMk cId="0" sldId="266"/>
            <ac:spMk id="180" creationId="{00000000-0000-0000-0000-000000000000}"/>
          </ac:spMkLst>
        </pc:spChg>
      </pc:sldChg>
      <pc:sldChg chg="delSp modSp mod modNotesTx">
        <pc:chgData name="Lena Joette Schwebs" userId="d0e59f0f-d379-4e69-b64c-00fa2a735038" providerId="ADAL" clId="{19CFD529-953D-4F35-89CC-A6B2DE88D6E5}" dt="2025-07-15T17:57:26.013" v="2235" actId="20577"/>
        <pc:sldMkLst>
          <pc:docMk/>
          <pc:sldMk cId="0" sldId="267"/>
        </pc:sldMkLst>
        <pc:spChg chg="mod">
          <ac:chgData name="Lena Joette Schwebs" userId="d0e59f0f-d379-4e69-b64c-00fa2a735038" providerId="ADAL" clId="{19CFD529-953D-4F35-89CC-A6B2DE88D6E5}" dt="2025-07-15T17:54:05.444" v="2121" actId="1076"/>
          <ac:spMkLst>
            <pc:docMk/>
            <pc:sldMk cId="0" sldId="267"/>
            <ac:spMk id="193" creationId="{00000000-0000-0000-0000-000000000000}"/>
          </ac:spMkLst>
        </pc:spChg>
        <pc:spChg chg="mod">
          <ac:chgData name="Lena Joette Schwebs" userId="d0e59f0f-d379-4e69-b64c-00fa2a735038" providerId="ADAL" clId="{19CFD529-953D-4F35-89CC-A6B2DE88D6E5}" dt="2025-07-15T17:54:13.659" v="2124" actId="14100"/>
          <ac:spMkLst>
            <pc:docMk/>
            <pc:sldMk cId="0" sldId="267"/>
            <ac:spMk id="194" creationId="{00000000-0000-0000-0000-000000000000}"/>
          </ac:spMkLst>
        </pc:spChg>
        <pc:spChg chg="del">
          <ac:chgData name="Lena Joette Schwebs" userId="d0e59f0f-d379-4e69-b64c-00fa2a735038" providerId="ADAL" clId="{19CFD529-953D-4F35-89CC-A6B2DE88D6E5}" dt="2025-07-15T15:53:11.440" v="556" actId="21"/>
          <ac:spMkLst>
            <pc:docMk/>
            <pc:sldMk cId="0" sldId="267"/>
            <ac:spMk id="196" creationId="{00000000-0000-0000-0000-000000000000}"/>
          </ac:spMkLst>
        </pc:spChg>
      </pc:sldChg>
      <pc:sldChg chg="modNotesTx">
        <pc:chgData name="Lena Joette Schwebs" userId="d0e59f0f-d379-4e69-b64c-00fa2a735038" providerId="ADAL" clId="{19CFD529-953D-4F35-89CC-A6B2DE88D6E5}" dt="2025-07-15T17:57:43.930" v="2237" actId="20577"/>
        <pc:sldMkLst>
          <pc:docMk/>
          <pc:sldMk cId="0" sldId="268"/>
        </pc:sldMkLst>
      </pc:sldChg>
      <pc:sldChg chg="addSp delSp modSp mod modNotesTx">
        <pc:chgData name="Lena Joette Schwebs" userId="d0e59f0f-d379-4e69-b64c-00fa2a735038" providerId="ADAL" clId="{19CFD529-953D-4F35-89CC-A6B2DE88D6E5}" dt="2025-07-15T18:00:05.971" v="2484" actId="20577"/>
        <pc:sldMkLst>
          <pc:docMk/>
          <pc:sldMk cId="0" sldId="269"/>
        </pc:sldMkLst>
        <pc:spChg chg="add del mod">
          <ac:chgData name="Lena Joette Schwebs" userId="d0e59f0f-d379-4e69-b64c-00fa2a735038" providerId="ADAL" clId="{19CFD529-953D-4F35-89CC-A6B2DE88D6E5}" dt="2025-07-15T15:43:16.300" v="347"/>
          <ac:spMkLst>
            <pc:docMk/>
            <pc:sldMk cId="0" sldId="269"/>
            <ac:spMk id="2" creationId="{A4C2E4A0-E41D-F59D-B15D-E52CFB587F9C}"/>
          </ac:spMkLst>
        </pc:spChg>
        <pc:spChg chg="add mod">
          <ac:chgData name="Lena Joette Schwebs" userId="d0e59f0f-d379-4e69-b64c-00fa2a735038" providerId="ADAL" clId="{19CFD529-953D-4F35-89CC-A6B2DE88D6E5}" dt="2025-07-15T15:44:55.087" v="383" actId="1076"/>
          <ac:spMkLst>
            <pc:docMk/>
            <pc:sldMk cId="0" sldId="269"/>
            <ac:spMk id="3" creationId="{E519E099-068B-8D78-AD73-6D6C37487693}"/>
          </ac:spMkLst>
        </pc:spChg>
        <pc:spChg chg="mod topLvl">
          <ac:chgData name="Lena Joette Schwebs" userId="d0e59f0f-d379-4e69-b64c-00fa2a735038" providerId="ADAL" clId="{19CFD529-953D-4F35-89CC-A6B2DE88D6E5}" dt="2025-07-15T15:44:50.573" v="382" actId="14100"/>
          <ac:spMkLst>
            <pc:docMk/>
            <pc:sldMk cId="0" sldId="269"/>
            <ac:spMk id="232" creationId="{00000000-0000-0000-0000-000000000000}"/>
          </ac:spMkLst>
        </pc:spChg>
        <pc:spChg chg="del topLvl">
          <ac:chgData name="Lena Joette Schwebs" userId="d0e59f0f-d379-4e69-b64c-00fa2a735038" providerId="ADAL" clId="{19CFD529-953D-4F35-89CC-A6B2DE88D6E5}" dt="2025-07-15T15:37:45.656" v="332" actId="21"/>
          <ac:spMkLst>
            <pc:docMk/>
            <pc:sldMk cId="0" sldId="269"/>
            <ac:spMk id="234" creationId="{00000000-0000-0000-0000-000000000000}"/>
          </ac:spMkLst>
        </pc:spChg>
        <pc:spChg chg="mod">
          <ac:chgData name="Lena Joette Schwebs" userId="d0e59f0f-d379-4e69-b64c-00fa2a735038" providerId="ADAL" clId="{19CFD529-953D-4F35-89CC-A6B2DE88D6E5}" dt="2025-07-15T15:46:01.158" v="403" actId="1076"/>
          <ac:spMkLst>
            <pc:docMk/>
            <pc:sldMk cId="0" sldId="269"/>
            <ac:spMk id="235" creationId="{00000000-0000-0000-0000-000000000000}"/>
          </ac:spMkLst>
        </pc:spChg>
        <pc:grpChg chg="mod">
          <ac:chgData name="Lena Joette Schwebs" userId="d0e59f0f-d379-4e69-b64c-00fa2a735038" providerId="ADAL" clId="{19CFD529-953D-4F35-89CC-A6B2DE88D6E5}" dt="2025-07-15T15:43:16.112" v="345" actId="1076"/>
          <ac:grpSpMkLst>
            <pc:docMk/>
            <pc:sldMk cId="0" sldId="269"/>
            <ac:grpSpMk id="221" creationId="{00000000-0000-0000-0000-000000000000}"/>
          </ac:grpSpMkLst>
        </pc:grpChg>
        <pc:grpChg chg="del">
          <ac:chgData name="Lena Joette Schwebs" userId="d0e59f0f-d379-4e69-b64c-00fa2a735038" providerId="ADAL" clId="{19CFD529-953D-4F35-89CC-A6B2DE88D6E5}" dt="2025-07-15T15:37:45.656" v="332" actId="21"/>
          <ac:grpSpMkLst>
            <pc:docMk/>
            <pc:sldMk cId="0" sldId="269"/>
            <ac:grpSpMk id="230" creationId="{00000000-0000-0000-0000-000000000000}"/>
          </ac:grpSpMkLst>
        </pc:grpChg>
        <pc:grpChg chg="del topLvl">
          <ac:chgData name="Lena Joette Schwebs" userId="d0e59f0f-d379-4e69-b64c-00fa2a735038" providerId="ADAL" clId="{19CFD529-953D-4F35-89CC-A6B2DE88D6E5}" dt="2025-07-15T15:42:16.331" v="334" actId="21"/>
          <ac:grpSpMkLst>
            <pc:docMk/>
            <pc:sldMk cId="0" sldId="269"/>
            <ac:grpSpMk id="231" creationId="{00000000-0000-0000-0000-000000000000}"/>
          </ac:grpSpMkLst>
        </pc:grpChg>
        <pc:cxnChg chg="del mod topLvl">
          <ac:chgData name="Lena Joette Schwebs" userId="d0e59f0f-d379-4e69-b64c-00fa2a735038" providerId="ADAL" clId="{19CFD529-953D-4F35-89CC-A6B2DE88D6E5}" dt="2025-07-15T15:42:16.331" v="334" actId="21"/>
          <ac:cxnSpMkLst>
            <pc:docMk/>
            <pc:sldMk cId="0" sldId="269"/>
            <ac:cxnSpMk id="233" creationId="{00000000-0000-0000-0000-000000000000}"/>
          </ac:cxnSpMkLst>
        </pc:cxnChg>
      </pc:sldChg>
      <pc:sldChg chg="addSp delSp modSp mod modNotesTx">
        <pc:chgData name="Lena Joette Schwebs" userId="d0e59f0f-d379-4e69-b64c-00fa2a735038" providerId="ADAL" clId="{19CFD529-953D-4F35-89CC-A6B2DE88D6E5}" dt="2025-07-15T18:01:06.856" v="2759" actId="20577"/>
        <pc:sldMkLst>
          <pc:docMk/>
          <pc:sldMk cId="0" sldId="270"/>
        </pc:sldMkLst>
        <pc:spChg chg="add mod">
          <ac:chgData name="Lena Joette Schwebs" userId="d0e59f0f-d379-4e69-b64c-00fa2a735038" providerId="ADAL" clId="{19CFD529-953D-4F35-89CC-A6B2DE88D6E5}" dt="2025-07-15T15:47:25.557" v="425" actId="1076"/>
          <ac:spMkLst>
            <pc:docMk/>
            <pc:sldMk cId="0" sldId="270"/>
            <ac:spMk id="2" creationId="{93FC1DA8-0B3C-DD44-7F26-3D2720AAE566}"/>
          </ac:spMkLst>
        </pc:spChg>
        <pc:spChg chg="add mod">
          <ac:chgData name="Lena Joette Schwebs" userId="d0e59f0f-d379-4e69-b64c-00fa2a735038" providerId="ADAL" clId="{19CFD529-953D-4F35-89CC-A6B2DE88D6E5}" dt="2025-07-15T15:46:34.462" v="410" actId="1076"/>
          <ac:spMkLst>
            <pc:docMk/>
            <pc:sldMk cId="0" sldId="270"/>
            <ac:spMk id="3" creationId="{567BA4BB-5981-1492-9BF4-0EEC9D2D5BC4}"/>
          </ac:spMkLst>
        </pc:spChg>
        <pc:spChg chg="add mod">
          <ac:chgData name="Lena Joette Schwebs" userId="d0e59f0f-d379-4e69-b64c-00fa2a735038" providerId="ADAL" clId="{19CFD529-953D-4F35-89CC-A6B2DE88D6E5}" dt="2025-07-15T15:46:49.618" v="414" actId="1076"/>
          <ac:spMkLst>
            <pc:docMk/>
            <pc:sldMk cId="0" sldId="270"/>
            <ac:spMk id="4" creationId="{F51C6DE2-FF95-30E5-7E90-C4089EE08CEC}"/>
          </ac:spMkLst>
        </pc:spChg>
        <pc:spChg chg="add mod">
          <ac:chgData name="Lena Joette Schwebs" userId="d0e59f0f-d379-4e69-b64c-00fa2a735038" providerId="ADAL" clId="{19CFD529-953D-4F35-89CC-A6B2DE88D6E5}" dt="2025-07-15T15:50:04.739" v="469" actId="1076"/>
          <ac:spMkLst>
            <pc:docMk/>
            <pc:sldMk cId="0" sldId="270"/>
            <ac:spMk id="5" creationId="{25476D9A-F4F0-B78F-9ABF-FE60B10DCD92}"/>
          </ac:spMkLst>
        </pc:spChg>
        <pc:spChg chg="add mod">
          <ac:chgData name="Lena Joette Schwebs" userId="d0e59f0f-d379-4e69-b64c-00fa2a735038" providerId="ADAL" clId="{19CFD529-953D-4F35-89CC-A6B2DE88D6E5}" dt="2025-07-15T15:50:21.986" v="474" actId="14100"/>
          <ac:spMkLst>
            <pc:docMk/>
            <pc:sldMk cId="0" sldId="270"/>
            <ac:spMk id="6" creationId="{AE6C3705-65E0-C011-F0C7-6DAA157822B5}"/>
          </ac:spMkLst>
        </pc:spChg>
        <pc:spChg chg="add del mod">
          <ac:chgData name="Lena Joette Schwebs" userId="d0e59f0f-d379-4e69-b64c-00fa2a735038" providerId="ADAL" clId="{19CFD529-953D-4F35-89CC-A6B2DE88D6E5}" dt="2025-07-15T15:50:39.234" v="475" actId="21"/>
          <ac:spMkLst>
            <pc:docMk/>
            <pc:sldMk cId="0" sldId="270"/>
            <ac:spMk id="253" creationId="{00000000-0000-0000-0000-000000000000}"/>
          </ac:spMkLst>
        </pc:spChg>
        <pc:spChg chg="mod">
          <ac:chgData name="Lena Joette Schwebs" userId="d0e59f0f-d379-4e69-b64c-00fa2a735038" providerId="ADAL" clId="{19CFD529-953D-4F35-89CC-A6B2DE88D6E5}" dt="2025-07-15T15:47:05.908" v="417" actId="1076"/>
          <ac:spMkLst>
            <pc:docMk/>
            <pc:sldMk cId="0" sldId="270"/>
            <ac:spMk id="254" creationId="{00000000-0000-0000-0000-000000000000}"/>
          </ac:spMkLst>
        </pc:spChg>
        <pc:spChg chg="mod">
          <ac:chgData name="Lena Joette Schwebs" userId="d0e59f0f-d379-4e69-b64c-00fa2a735038" providerId="ADAL" clId="{19CFD529-953D-4F35-89CC-A6B2DE88D6E5}" dt="2025-07-15T15:47:10.601" v="419" actId="1076"/>
          <ac:spMkLst>
            <pc:docMk/>
            <pc:sldMk cId="0" sldId="270"/>
            <ac:spMk id="255" creationId="{00000000-0000-0000-0000-000000000000}"/>
          </ac:spMkLst>
        </pc:spChg>
        <pc:spChg chg="mod">
          <ac:chgData name="Lena Joette Schwebs" userId="d0e59f0f-d379-4e69-b64c-00fa2a735038" providerId="ADAL" clId="{19CFD529-953D-4F35-89CC-A6B2DE88D6E5}" dt="2025-07-15T15:46:21.257" v="406" actId="1076"/>
          <ac:spMkLst>
            <pc:docMk/>
            <pc:sldMk cId="0" sldId="270"/>
            <ac:spMk id="258" creationId="{00000000-0000-0000-0000-000000000000}"/>
          </ac:spMkLst>
        </pc:spChg>
        <pc:spChg chg="del">
          <ac:chgData name="Lena Joette Schwebs" userId="d0e59f0f-d379-4e69-b64c-00fa2a735038" providerId="ADAL" clId="{19CFD529-953D-4F35-89CC-A6B2DE88D6E5}" dt="2025-07-15T15:46:45.777" v="413" actId="21"/>
          <ac:spMkLst>
            <pc:docMk/>
            <pc:sldMk cId="0" sldId="270"/>
            <ac:spMk id="261" creationId="{00000000-0000-0000-0000-000000000000}"/>
          </ac:spMkLst>
        </pc:spChg>
        <pc:grpChg chg="del">
          <ac:chgData name="Lena Joette Schwebs" userId="d0e59f0f-d379-4e69-b64c-00fa2a735038" providerId="ADAL" clId="{19CFD529-953D-4F35-89CC-A6B2DE88D6E5}" dt="2025-07-15T15:46:24.852" v="407" actId="21"/>
          <ac:grpSpMkLst>
            <pc:docMk/>
            <pc:sldMk cId="0" sldId="270"/>
            <ac:grpSpMk id="256" creationId="{00000000-0000-0000-0000-000000000000}"/>
          </ac:grpSpMkLst>
        </pc:grpChg>
      </pc:sldChg>
      <pc:sldChg chg="modNotesTx">
        <pc:chgData name="Lena Joette Schwebs" userId="d0e59f0f-d379-4e69-b64c-00fa2a735038" providerId="ADAL" clId="{19CFD529-953D-4F35-89CC-A6B2DE88D6E5}" dt="2025-07-15T17:56:09.384" v="2233" actId="20577"/>
        <pc:sldMkLst>
          <pc:docMk/>
          <pc:sldMk cId="0" sldId="272"/>
        </pc:sldMkLst>
      </pc:sldChg>
      <pc:sldChg chg="modSp mod">
        <pc:chgData name="Lena Joette Schwebs" userId="d0e59f0f-d379-4e69-b64c-00fa2a735038" providerId="ADAL" clId="{19CFD529-953D-4F35-89CC-A6B2DE88D6E5}" dt="2025-07-15T16:08:39.340" v="1101" actId="113"/>
        <pc:sldMkLst>
          <pc:docMk/>
          <pc:sldMk cId="0" sldId="274"/>
        </pc:sldMkLst>
        <pc:spChg chg="mod">
          <ac:chgData name="Lena Joette Schwebs" userId="d0e59f0f-d379-4e69-b64c-00fa2a735038" providerId="ADAL" clId="{19CFD529-953D-4F35-89CC-A6B2DE88D6E5}" dt="2025-07-15T16:08:39.340" v="1101" actId="113"/>
          <ac:spMkLst>
            <pc:docMk/>
            <pc:sldMk cId="0" sldId="274"/>
            <ac:spMk id="299" creationId="{00000000-0000-0000-0000-000000000000}"/>
          </ac:spMkLst>
        </pc:spChg>
      </pc:sldChg>
      <pc:sldChg chg="modSp mod">
        <pc:chgData name="Lena Joette Schwebs" userId="d0e59f0f-d379-4e69-b64c-00fa2a735038" providerId="ADAL" clId="{19CFD529-953D-4F35-89CC-A6B2DE88D6E5}" dt="2025-07-15T16:08:51.058" v="1104" actId="20577"/>
        <pc:sldMkLst>
          <pc:docMk/>
          <pc:sldMk cId="0" sldId="275"/>
        </pc:sldMkLst>
        <pc:spChg chg="mod">
          <ac:chgData name="Lena Joette Schwebs" userId="d0e59f0f-d379-4e69-b64c-00fa2a735038" providerId="ADAL" clId="{19CFD529-953D-4F35-89CC-A6B2DE88D6E5}" dt="2025-07-15T16:08:51.058" v="1104" actId="20577"/>
          <ac:spMkLst>
            <pc:docMk/>
            <pc:sldMk cId="0" sldId="275"/>
            <ac:spMk id="305" creationId="{00000000-0000-0000-0000-000000000000}"/>
          </ac:spMkLst>
        </pc:spChg>
      </pc:sldChg>
      <pc:sldChg chg="modNotesTx">
        <pc:chgData name="Lena Joette Schwebs" userId="d0e59f0f-d379-4e69-b64c-00fa2a735038" providerId="ADAL" clId="{19CFD529-953D-4F35-89CC-A6B2DE88D6E5}" dt="2025-07-15T18:05:37.245" v="2791" actId="20577"/>
        <pc:sldMkLst>
          <pc:docMk/>
          <pc:sldMk cId="0" sldId="278"/>
        </pc:sldMkLst>
      </pc:sldChg>
      <pc:sldChg chg="modNotesTx">
        <pc:chgData name="Lena Joette Schwebs" userId="d0e59f0f-d379-4e69-b64c-00fa2a735038" providerId="ADAL" clId="{19CFD529-953D-4F35-89CC-A6B2DE88D6E5}" dt="2025-07-15T18:06:22.647" v="2793" actId="20577"/>
        <pc:sldMkLst>
          <pc:docMk/>
          <pc:sldMk cId="0" sldId="280"/>
        </pc:sldMkLst>
      </pc:sldChg>
      <pc:sldChg chg="addSp modSp del mod">
        <pc:chgData name="Lena Joette Schwebs" userId="d0e59f0f-d379-4e69-b64c-00fa2a735038" providerId="ADAL" clId="{19CFD529-953D-4F35-89CC-A6B2DE88D6E5}" dt="2025-07-15T16:12:55.936" v="1135" actId="2696"/>
        <pc:sldMkLst>
          <pc:docMk/>
          <pc:sldMk cId="0" sldId="284"/>
        </pc:sldMkLst>
        <pc:spChg chg="add mod">
          <ac:chgData name="Lena Joette Schwebs" userId="d0e59f0f-d379-4e69-b64c-00fa2a735038" providerId="ADAL" clId="{19CFD529-953D-4F35-89CC-A6B2DE88D6E5}" dt="2025-07-15T16:11:31.515" v="1126"/>
          <ac:spMkLst>
            <pc:docMk/>
            <pc:sldMk cId="0" sldId="284"/>
            <ac:spMk id="2" creationId="{6972729A-3087-9A90-3237-0C4AAC914263}"/>
          </ac:spMkLst>
        </pc:spChg>
        <pc:picChg chg="mod">
          <ac:chgData name="Lena Joette Schwebs" userId="d0e59f0f-d379-4e69-b64c-00fa2a735038" providerId="ADAL" clId="{19CFD529-953D-4F35-89CC-A6B2DE88D6E5}" dt="2025-07-15T16:11:05.879" v="1122" actId="1076"/>
          <ac:picMkLst>
            <pc:docMk/>
            <pc:sldMk cId="0" sldId="284"/>
            <ac:picMk id="1025" creationId="{0C2205F5-04A6-2AF4-C5D9-92E4082D36EE}"/>
          </ac:picMkLst>
        </pc:picChg>
      </pc:sldChg>
      <pc:sldChg chg="modSp mod">
        <pc:chgData name="Lena Joette Schwebs" userId="d0e59f0f-d379-4e69-b64c-00fa2a735038" providerId="ADAL" clId="{19CFD529-953D-4F35-89CC-A6B2DE88D6E5}" dt="2025-07-15T16:13:57.440" v="1144" actId="20577"/>
        <pc:sldMkLst>
          <pc:docMk/>
          <pc:sldMk cId="0" sldId="285"/>
        </pc:sldMkLst>
        <pc:spChg chg="mod">
          <ac:chgData name="Lena Joette Schwebs" userId="d0e59f0f-d379-4e69-b64c-00fa2a735038" providerId="ADAL" clId="{19CFD529-953D-4F35-89CC-A6B2DE88D6E5}" dt="2025-07-15T16:13:57.440" v="1144" actId="20577"/>
          <ac:spMkLst>
            <pc:docMk/>
            <pc:sldMk cId="0" sldId="285"/>
            <ac:spMk id="507" creationId="{00000000-0000-0000-0000-000000000000}"/>
          </ac:spMkLst>
        </pc:spChg>
      </pc:sldChg>
      <pc:sldChg chg="addSp delSp modSp add mod modAnim">
        <pc:chgData name="Lena Joette Schwebs" userId="d0e59f0f-d379-4e69-b64c-00fa2a735038" providerId="ADAL" clId="{19CFD529-953D-4F35-89CC-A6B2DE88D6E5}" dt="2025-07-15T17:53:45.136" v="2093" actId="20577"/>
        <pc:sldMkLst>
          <pc:docMk/>
          <pc:sldMk cId="3313611033" sldId="294"/>
        </pc:sldMkLst>
        <pc:spChg chg="add mod">
          <ac:chgData name="Lena Joette Schwebs" userId="d0e59f0f-d379-4e69-b64c-00fa2a735038" providerId="ADAL" clId="{19CFD529-953D-4F35-89CC-A6B2DE88D6E5}" dt="2025-07-15T15:35:38.891" v="328" actId="1076"/>
          <ac:spMkLst>
            <pc:docMk/>
            <pc:sldMk cId="3313611033" sldId="294"/>
            <ac:spMk id="2" creationId="{C4018596-FB49-8352-8170-99A132F8ED14}"/>
          </ac:spMkLst>
        </pc:spChg>
        <pc:spChg chg="add del mod">
          <ac:chgData name="Lena Joette Schwebs" userId="d0e59f0f-d379-4e69-b64c-00fa2a735038" providerId="ADAL" clId="{19CFD529-953D-4F35-89CC-A6B2DE88D6E5}" dt="2025-07-15T15:35:20.619" v="323" actId="21"/>
          <ac:spMkLst>
            <pc:docMk/>
            <pc:sldMk cId="3313611033" sldId="294"/>
            <ac:spMk id="3" creationId="{86D3748B-DB07-50C4-8130-A63B0CA7F42E}"/>
          </ac:spMkLst>
        </pc:spChg>
        <pc:spChg chg="mod">
          <ac:chgData name="Lena Joette Schwebs" userId="d0e59f0f-d379-4e69-b64c-00fa2a735038" providerId="ADAL" clId="{19CFD529-953D-4F35-89CC-A6B2DE88D6E5}" dt="2025-07-15T17:53:45.136" v="2093" actId="20577"/>
          <ac:spMkLst>
            <pc:docMk/>
            <pc:sldMk cId="3313611033" sldId="294"/>
            <ac:spMk id="173" creationId="{B1C0E12A-D84E-DE0A-25B6-CF31EBA56138}"/>
          </ac:spMkLst>
        </pc:spChg>
        <pc:spChg chg="mod">
          <ac:chgData name="Lena Joette Schwebs" userId="d0e59f0f-d379-4e69-b64c-00fa2a735038" providerId="ADAL" clId="{19CFD529-953D-4F35-89CC-A6B2DE88D6E5}" dt="2025-07-15T15:35:32.243" v="327" actId="5793"/>
          <ac:spMkLst>
            <pc:docMk/>
            <pc:sldMk cId="3313611033" sldId="294"/>
            <ac:spMk id="174" creationId="{99DEB120-3954-2806-B1C4-DA2FA22DE7C8}"/>
          </ac:spMkLst>
        </pc:spChg>
      </pc:sldChg>
      <pc:sldChg chg="modSp add del mod">
        <pc:chgData name="Lena Joette Schwebs" userId="d0e59f0f-d379-4e69-b64c-00fa2a735038" providerId="ADAL" clId="{19CFD529-953D-4F35-89CC-A6B2DE88D6E5}" dt="2025-07-15T16:01:51.623" v="629" actId="2696"/>
        <pc:sldMkLst>
          <pc:docMk/>
          <pc:sldMk cId="15904095" sldId="295"/>
        </pc:sldMkLst>
        <pc:spChg chg="mod">
          <ac:chgData name="Lena Joette Schwebs" userId="d0e59f0f-d379-4e69-b64c-00fa2a735038" providerId="ADAL" clId="{19CFD529-953D-4F35-89CC-A6B2DE88D6E5}" dt="2025-07-15T16:01:25.638" v="618" actId="21"/>
          <ac:spMkLst>
            <pc:docMk/>
            <pc:sldMk cId="15904095" sldId="295"/>
            <ac:spMk id="305" creationId="{BFE65B0F-8FCB-7ACE-6431-B094A5A07A69}"/>
          </ac:spMkLst>
        </pc:spChg>
      </pc:sldChg>
      <pc:sldChg chg="modSp add mod">
        <pc:chgData name="Lena Joette Schwebs" userId="d0e59f0f-d379-4e69-b64c-00fa2a735038" providerId="ADAL" clId="{19CFD529-953D-4F35-89CC-A6B2DE88D6E5}" dt="2025-07-15T16:09:33.238" v="1120" actId="15"/>
        <pc:sldMkLst>
          <pc:docMk/>
          <pc:sldMk cId="1546804303" sldId="296"/>
        </pc:sldMkLst>
        <pc:spChg chg="mod">
          <ac:chgData name="Lena Joette Schwebs" userId="d0e59f0f-d379-4e69-b64c-00fa2a735038" providerId="ADAL" clId="{19CFD529-953D-4F35-89CC-A6B2DE88D6E5}" dt="2025-07-15T16:09:33.238" v="1120" actId="15"/>
          <ac:spMkLst>
            <pc:docMk/>
            <pc:sldMk cId="1546804303" sldId="296"/>
            <ac:spMk id="305" creationId="{8723185E-961C-6160-5D08-5D148D863244}"/>
          </ac:spMkLst>
        </pc:spChg>
      </pc:sldChg>
      <pc:sldChg chg="modSp add mod">
        <pc:chgData name="Lena Joette Schwebs" userId="d0e59f0f-d379-4e69-b64c-00fa2a735038" providerId="ADAL" clId="{19CFD529-953D-4F35-89CC-A6B2DE88D6E5}" dt="2025-07-15T16:08:59.495" v="1110" actId="20577"/>
        <pc:sldMkLst>
          <pc:docMk/>
          <pc:sldMk cId="1891458472" sldId="297"/>
        </pc:sldMkLst>
        <pc:spChg chg="mod">
          <ac:chgData name="Lena Joette Schwebs" userId="d0e59f0f-d379-4e69-b64c-00fa2a735038" providerId="ADAL" clId="{19CFD529-953D-4F35-89CC-A6B2DE88D6E5}" dt="2025-07-15T16:08:59.495" v="1110" actId="20577"/>
          <ac:spMkLst>
            <pc:docMk/>
            <pc:sldMk cId="1891458472" sldId="297"/>
            <ac:spMk id="305" creationId="{68981053-1540-6948-B406-53780BCDDA2F}"/>
          </ac:spMkLst>
        </pc:spChg>
      </pc:sldChg>
      <pc:sldChg chg="modSp add mod">
        <pc:chgData name="Lena Joette Schwebs" userId="d0e59f0f-d379-4e69-b64c-00fa2a735038" providerId="ADAL" clId="{19CFD529-953D-4F35-89CC-A6B2DE88D6E5}" dt="2025-07-15T16:07:02.882" v="968" actId="20577"/>
        <pc:sldMkLst>
          <pc:docMk/>
          <pc:sldMk cId="3057360623" sldId="298"/>
        </pc:sldMkLst>
        <pc:spChg chg="mod">
          <ac:chgData name="Lena Joette Schwebs" userId="d0e59f0f-d379-4e69-b64c-00fa2a735038" providerId="ADAL" clId="{19CFD529-953D-4F35-89CC-A6B2DE88D6E5}" dt="2025-07-15T16:07:02.882" v="968" actId="20577"/>
          <ac:spMkLst>
            <pc:docMk/>
            <pc:sldMk cId="3057360623" sldId="298"/>
            <ac:spMk id="305" creationId="{0D937916-DCA0-60BF-1795-1FB2A35CE5C9}"/>
          </ac:spMkLst>
        </pc:spChg>
      </pc:sldChg>
      <pc:sldChg chg="modSp add mod">
        <pc:chgData name="Lena Joette Schwebs" userId="d0e59f0f-d379-4e69-b64c-00fa2a735038" providerId="ADAL" clId="{19CFD529-953D-4F35-89CC-A6B2DE88D6E5}" dt="2025-07-15T16:07:27.248" v="996" actId="20577"/>
        <pc:sldMkLst>
          <pc:docMk/>
          <pc:sldMk cId="2697891018" sldId="299"/>
        </pc:sldMkLst>
        <pc:spChg chg="mod">
          <ac:chgData name="Lena Joette Schwebs" userId="d0e59f0f-d379-4e69-b64c-00fa2a735038" providerId="ADAL" clId="{19CFD529-953D-4F35-89CC-A6B2DE88D6E5}" dt="2025-07-15T16:07:27.248" v="996" actId="20577"/>
          <ac:spMkLst>
            <pc:docMk/>
            <pc:sldMk cId="2697891018" sldId="299"/>
            <ac:spMk id="305" creationId="{5E32DB71-BD11-7E9E-0D13-3F02503454E7}"/>
          </ac:spMkLst>
        </pc:spChg>
      </pc:sldChg>
      <pc:sldChg chg="modSp add mod">
        <pc:chgData name="Lena Joette Schwebs" userId="d0e59f0f-d379-4e69-b64c-00fa2a735038" providerId="ADAL" clId="{19CFD529-953D-4F35-89CC-A6B2DE88D6E5}" dt="2025-07-15T16:07:50.183" v="1020" actId="20577"/>
        <pc:sldMkLst>
          <pc:docMk/>
          <pc:sldMk cId="1100387273" sldId="300"/>
        </pc:sldMkLst>
        <pc:spChg chg="mod">
          <ac:chgData name="Lena Joette Schwebs" userId="d0e59f0f-d379-4e69-b64c-00fa2a735038" providerId="ADAL" clId="{19CFD529-953D-4F35-89CC-A6B2DE88D6E5}" dt="2025-07-15T16:07:50.183" v="1020" actId="20577"/>
          <ac:spMkLst>
            <pc:docMk/>
            <pc:sldMk cId="1100387273" sldId="300"/>
            <ac:spMk id="305" creationId="{4B324DBD-E4BA-D0CE-3A12-7008C5764BCD}"/>
          </ac:spMkLst>
        </pc:spChg>
      </pc:sldChg>
      <pc:sldChg chg="addSp delSp modSp add mod">
        <pc:chgData name="Lena Joette Schwebs" userId="d0e59f0f-d379-4e69-b64c-00fa2a735038" providerId="ADAL" clId="{19CFD529-953D-4F35-89CC-A6B2DE88D6E5}" dt="2025-07-15T16:13:06.686" v="1137" actId="1076"/>
        <pc:sldMkLst>
          <pc:docMk/>
          <pc:sldMk cId="204837709" sldId="311"/>
        </pc:sldMkLst>
        <pc:spChg chg="mod">
          <ac:chgData name="Lena Joette Schwebs" userId="d0e59f0f-d379-4e69-b64c-00fa2a735038" providerId="ADAL" clId="{19CFD529-953D-4F35-89CC-A6B2DE88D6E5}" dt="2025-07-15T16:12:51.038" v="1134" actId="1076"/>
          <ac:spMkLst>
            <pc:docMk/>
            <pc:sldMk cId="204837709" sldId="311"/>
            <ac:spMk id="30" creationId="{FB1B4FD1-F642-478B-AABC-5C048E28D3C5}"/>
          </ac:spMkLst>
        </pc:spChg>
        <pc:spChg chg="add mod">
          <ac:chgData name="Lena Joette Schwebs" userId="d0e59f0f-d379-4e69-b64c-00fa2a735038" providerId="ADAL" clId="{19CFD529-953D-4F35-89CC-A6B2DE88D6E5}" dt="2025-07-15T16:13:06.686" v="1137" actId="1076"/>
          <ac:spMkLst>
            <pc:docMk/>
            <pc:sldMk cId="204837709" sldId="311"/>
            <ac:spMk id="33" creationId="{42BFCB70-13EF-43AF-3A11-4A4954B2D353}"/>
          </ac:spMkLst>
        </pc:spChg>
        <pc:spChg chg="mod">
          <ac:chgData name="Lena Joette Schwebs" userId="d0e59f0f-d379-4e69-b64c-00fa2a735038" providerId="ADAL" clId="{19CFD529-953D-4F35-89CC-A6B2DE88D6E5}" dt="2025-07-15T16:12:34.278" v="1130" actId="1076"/>
          <ac:spMkLst>
            <pc:docMk/>
            <pc:sldMk cId="204837709" sldId="311"/>
            <ac:spMk id="67" creationId="{00000000-0000-0000-0000-000000000000}"/>
          </ac:spMkLst>
        </pc:spChg>
        <pc:picChg chg="del">
          <ac:chgData name="Lena Joette Schwebs" userId="d0e59f0f-d379-4e69-b64c-00fa2a735038" providerId="ADAL" clId="{19CFD529-953D-4F35-89CC-A6B2DE88D6E5}" dt="2025-07-15T16:12:30.668" v="1129" actId="21"/>
          <ac:picMkLst>
            <pc:docMk/>
            <pc:sldMk cId="204837709" sldId="311"/>
            <ac:picMk id="77" creationId="{4AE775D3-7206-4AF3-91FE-1D93DF275AE1}"/>
          </ac:picMkLst>
        </pc:picChg>
      </pc:sldChg>
      <pc:sldChg chg="addSp modSp new del mod">
        <pc:chgData name="Lena Joette Schwebs" userId="d0e59f0f-d379-4e69-b64c-00fa2a735038" providerId="ADAL" clId="{19CFD529-953D-4F35-89CC-A6B2DE88D6E5}" dt="2025-07-15T16:15:19.686" v="1170" actId="2696"/>
        <pc:sldMkLst>
          <pc:docMk/>
          <pc:sldMk cId="591216080" sldId="312"/>
        </pc:sldMkLst>
        <pc:spChg chg="mod">
          <ac:chgData name="Lena Joette Schwebs" userId="d0e59f0f-d379-4e69-b64c-00fa2a735038" providerId="ADAL" clId="{19CFD529-953D-4F35-89CC-A6B2DE88D6E5}" dt="2025-07-15T16:14:48.121" v="1164" actId="1076"/>
          <ac:spMkLst>
            <pc:docMk/>
            <pc:sldMk cId="591216080" sldId="312"/>
            <ac:spMk id="2" creationId="{B020E288-D22B-93C8-C510-BFCE36EF8E7E}"/>
          </ac:spMkLst>
        </pc:spChg>
        <pc:graphicFrameChg chg="add mod">
          <ac:chgData name="Lena Joette Schwebs" userId="d0e59f0f-d379-4e69-b64c-00fa2a735038" providerId="ADAL" clId="{19CFD529-953D-4F35-89CC-A6B2DE88D6E5}" dt="2025-07-15T16:15:07.496" v="1169" actId="1076"/>
          <ac:graphicFrameMkLst>
            <pc:docMk/>
            <pc:sldMk cId="591216080" sldId="312"/>
            <ac:graphicFrameMk id="3" creationId="{D061C82B-A6AF-F0F5-1EA8-D1970689EC1D}"/>
          </ac:graphicFrameMkLst>
        </pc:graphicFrameChg>
      </pc:sldChg>
      <pc:sldChg chg="addSp delSp modSp add mod ord">
        <pc:chgData name="Lena Joette Schwebs" userId="d0e59f0f-d379-4e69-b64c-00fa2a735038" providerId="ADAL" clId="{19CFD529-953D-4F35-89CC-A6B2DE88D6E5}" dt="2025-07-15T18:41:34.981" v="2867"/>
        <pc:sldMkLst>
          <pc:docMk/>
          <pc:sldMk cId="2025081818" sldId="312"/>
        </pc:sldMkLst>
        <pc:spChg chg="add mod">
          <ac:chgData name="Lena Joette Schwebs" userId="d0e59f0f-d379-4e69-b64c-00fa2a735038" providerId="ADAL" clId="{19CFD529-953D-4F35-89CC-A6B2DE88D6E5}" dt="2025-07-15T16:26:52.869" v="1276" actId="1076"/>
          <ac:spMkLst>
            <pc:docMk/>
            <pc:sldMk cId="2025081818" sldId="312"/>
            <ac:spMk id="2" creationId="{39595EC7-E39F-0309-3AF5-DD71EA9F3026}"/>
          </ac:spMkLst>
        </pc:spChg>
        <pc:spChg chg="add mod">
          <ac:chgData name="Lena Joette Schwebs" userId="d0e59f0f-d379-4e69-b64c-00fa2a735038" providerId="ADAL" clId="{19CFD529-953D-4F35-89CC-A6B2DE88D6E5}" dt="2025-07-15T16:27:53.351" v="1323" actId="1076"/>
          <ac:spMkLst>
            <pc:docMk/>
            <pc:sldMk cId="2025081818" sldId="312"/>
            <ac:spMk id="4" creationId="{AA54609E-835B-28D4-E2F1-2295A1BC20BE}"/>
          </ac:spMkLst>
        </pc:spChg>
        <pc:spChg chg="mod">
          <ac:chgData name="Lena Joette Schwebs" userId="d0e59f0f-d379-4e69-b64c-00fa2a735038" providerId="ADAL" clId="{19CFD529-953D-4F35-89CC-A6B2DE88D6E5}" dt="2025-07-15T16:28:15.298" v="1324"/>
          <ac:spMkLst>
            <pc:docMk/>
            <pc:sldMk cId="2025081818" sldId="312"/>
            <ac:spMk id="9" creationId="{E3868F07-D9B5-5A59-F1A2-DF2D5922A391}"/>
          </ac:spMkLst>
        </pc:spChg>
        <pc:spChg chg="add mod">
          <ac:chgData name="Lena Joette Schwebs" userId="d0e59f0f-d379-4e69-b64c-00fa2a735038" providerId="ADAL" clId="{19CFD529-953D-4F35-89CC-A6B2DE88D6E5}" dt="2025-07-15T16:28:37.468" v="1331" actId="1076"/>
          <ac:spMkLst>
            <pc:docMk/>
            <pc:sldMk cId="2025081818" sldId="312"/>
            <ac:spMk id="10" creationId="{0F2CCCDB-8B36-B18C-A160-499E0D0CE515}"/>
          </ac:spMkLst>
        </pc:spChg>
        <pc:spChg chg="add mod">
          <ac:chgData name="Lena Joette Schwebs" userId="d0e59f0f-d379-4e69-b64c-00fa2a735038" providerId="ADAL" clId="{19CFD529-953D-4F35-89CC-A6B2DE88D6E5}" dt="2025-07-15T17:13:21.950" v="2031" actId="1076"/>
          <ac:spMkLst>
            <pc:docMk/>
            <pc:sldMk cId="2025081818" sldId="312"/>
            <ac:spMk id="11" creationId="{C7EA6041-55D9-ACAA-481A-52D56EFACE0C}"/>
          </ac:spMkLst>
        </pc:spChg>
        <pc:spChg chg="mod">
          <ac:chgData name="Lena Joette Schwebs" userId="d0e59f0f-d379-4e69-b64c-00fa2a735038" providerId="ADAL" clId="{19CFD529-953D-4F35-89CC-A6B2DE88D6E5}" dt="2025-07-15T16:29:38.563" v="1346" actId="1076"/>
          <ac:spMkLst>
            <pc:docMk/>
            <pc:sldMk cId="2025081818" sldId="312"/>
            <ac:spMk id="180" creationId="{ACF099DB-3A39-EC1E-B3B8-D871C8232C82}"/>
          </ac:spMkLst>
        </pc:spChg>
        <pc:spChg chg="mod">
          <ac:chgData name="Lena Joette Schwebs" userId="d0e59f0f-d379-4e69-b64c-00fa2a735038" providerId="ADAL" clId="{19CFD529-953D-4F35-89CC-A6B2DE88D6E5}" dt="2025-07-15T16:26:43.211" v="1273" actId="1076"/>
          <ac:spMkLst>
            <pc:docMk/>
            <pc:sldMk cId="2025081818" sldId="312"/>
            <ac:spMk id="182" creationId="{768C3E02-7A3A-EE87-AC3D-0A7081939E80}"/>
          </ac:spMkLst>
        </pc:spChg>
        <pc:spChg chg="del mod">
          <ac:chgData name="Lena Joette Schwebs" userId="d0e59f0f-d379-4e69-b64c-00fa2a735038" providerId="ADAL" clId="{19CFD529-953D-4F35-89CC-A6B2DE88D6E5}" dt="2025-07-15T16:29:02.117" v="1336" actId="21"/>
          <ac:spMkLst>
            <pc:docMk/>
            <pc:sldMk cId="2025081818" sldId="312"/>
            <ac:spMk id="183" creationId="{0BD7F641-53BE-AD9E-6FE1-4CE93CF06141}"/>
          </ac:spMkLst>
        </pc:spChg>
        <pc:spChg chg="mod">
          <ac:chgData name="Lena Joette Schwebs" userId="d0e59f0f-d379-4e69-b64c-00fa2a735038" providerId="ADAL" clId="{19CFD529-953D-4F35-89CC-A6B2DE88D6E5}" dt="2025-07-15T16:27:48.201" v="1322" actId="1076"/>
          <ac:spMkLst>
            <pc:docMk/>
            <pc:sldMk cId="2025081818" sldId="312"/>
            <ac:spMk id="185" creationId="{1132F1D4-9F0E-D3B5-25CB-30BDBCFD162F}"/>
          </ac:spMkLst>
        </pc:spChg>
        <pc:spChg chg="del">
          <ac:chgData name="Lena Joette Schwebs" userId="d0e59f0f-d379-4e69-b64c-00fa2a735038" providerId="ADAL" clId="{19CFD529-953D-4F35-89CC-A6B2DE88D6E5}" dt="2025-07-15T16:28:20.070" v="1326" actId="21"/>
          <ac:spMkLst>
            <pc:docMk/>
            <pc:sldMk cId="2025081818" sldId="312"/>
            <ac:spMk id="186" creationId="{6F66AEE6-FB1B-219F-4A9A-B1C835BD7E77}"/>
          </ac:spMkLst>
        </pc:spChg>
        <pc:grpChg chg="add mod">
          <ac:chgData name="Lena Joette Schwebs" userId="d0e59f0f-d379-4e69-b64c-00fa2a735038" providerId="ADAL" clId="{19CFD529-953D-4F35-89CC-A6B2DE88D6E5}" dt="2025-07-15T16:28:39.716" v="1332" actId="1076"/>
          <ac:grpSpMkLst>
            <pc:docMk/>
            <pc:sldMk cId="2025081818" sldId="312"/>
            <ac:grpSpMk id="7" creationId="{DF3FC7B6-2CFB-6279-2727-53955B9F6F23}"/>
          </ac:grpSpMkLst>
        </pc:grpChg>
        <pc:picChg chg="mod">
          <ac:chgData name="Lena Joette Schwebs" userId="d0e59f0f-d379-4e69-b64c-00fa2a735038" providerId="ADAL" clId="{19CFD529-953D-4F35-89CC-A6B2DE88D6E5}" dt="2025-07-15T16:28:15.298" v="1324"/>
          <ac:picMkLst>
            <pc:docMk/>
            <pc:sldMk cId="2025081818" sldId="312"/>
            <ac:picMk id="8" creationId="{12070FC9-A94D-0B7C-9C6E-E4FB6341EBDA}"/>
          </ac:picMkLst>
        </pc:picChg>
        <pc:picChg chg="del mod">
          <ac:chgData name="Lena Joette Schwebs" userId="d0e59f0f-d379-4e69-b64c-00fa2a735038" providerId="ADAL" clId="{19CFD529-953D-4F35-89CC-A6B2DE88D6E5}" dt="2025-07-15T16:26:26.309" v="1268" actId="21"/>
          <ac:picMkLst>
            <pc:docMk/>
            <pc:sldMk cId="2025081818" sldId="312"/>
            <ac:picMk id="181" creationId="{99F3DB28-209E-F3AB-853C-01D81AD19F82}"/>
          </ac:picMkLst>
        </pc:picChg>
        <pc:cxnChg chg="add mod">
          <ac:chgData name="Lena Joette Schwebs" userId="d0e59f0f-d379-4e69-b64c-00fa2a735038" providerId="ADAL" clId="{19CFD529-953D-4F35-89CC-A6B2DE88D6E5}" dt="2025-07-15T16:27:38.352" v="1319" actId="1076"/>
          <ac:cxnSpMkLst>
            <pc:docMk/>
            <pc:sldMk cId="2025081818" sldId="312"/>
            <ac:cxnSpMk id="5" creationId="{D815637D-16E5-415B-9146-472A2DAB855E}"/>
          </ac:cxnSpMkLst>
        </pc:cxnChg>
        <pc:cxnChg chg="mod">
          <ac:chgData name="Lena Joette Schwebs" userId="d0e59f0f-d379-4e69-b64c-00fa2a735038" providerId="ADAL" clId="{19CFD529-953D-4F35-89CC-A6B2DE88D6E5}" dt="2025-07-15T16:26:43.211" v="1273" actId="1076"/>
          <ac:cxnSpMkLst>
            <pc:docMk/>
            <pc:sldMk cId="2025081818" sldId="312"/>
            <ac:cxnSpMk id="184" creationId="{25E71009-7A96-6929-46E0-942475472B11}"/>
          </ac:cxnSpMkLst>
        </pc:cxnChg>
        <pc:cxnChg chg="mod">
          <ac:chgData name="Lena Joette Schwebs" userId="d0e59f0f-d379-4e69-b64c-00fa2a735038" providerId="ADAL" clId="{19CFD529-953D-4F35-89CC-A6B2DE88D6E5}" dt="2025-07-15T16:27:45.218" v="1321" actId="1076"/>
          <ac:cxnSpMkLst>
            <pc:docMk/>
            <pc:sldMk cId="2025081818" sldId="312"/>
            <ac:cxnSpMk id="187" creationId="{D94A0A13-9E16-DDE0-CBBD-7D5ECF2C326F}"/>
          </ac:cxnSpMkLst>
        </pc:cxnChg>
      </pc:sldChg>
    </pc:docChg>
  </pc:docChgLst>
  <pc:docChgLst>
    <pc:chgData name="Lena Joette Schwebs" userId="d0e59f0f-d379-4e69-b64c-00fa2a735038" providerId="ADAL" clId="{85463F92-7B12-45E0-AA48-23E4088879A0}"/>
    <pc:docChg chg="modSld">
      <pc:chgData name="Lena Joette Schwebs" userId="d0e59f0f-d379-4e69-b64c-00fa2a735038" providerId="ADAL" clId="{85463F92-7B12-45E0-AA48-23E4088879A0}" dt="2025-07-15T19:18:41.129" v="0"/>
      <pc:docMkLst>
        <pc:docMk/>
      </pc:docMkLst>
      <pc:sldChg chg="modAnim">
        <pc:chgData name="Lena Joette Schwebs" userId="d0e59f0f-d379-4e69-b64c-00fa2a735038" providerId="ADAL" clId="{85463F92-7B12-45E0-AA48-23E4088879A0}" dt="2025-07-15T19:18:41.129" v="0"/>
        <pc:sldMkLst>
          <pc:docMk/>
          <pc:sldMk cId="204837709" sldId="31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 name="Google Shape;8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82" name="Google Shape;82;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a:extLst>
            <a:ext uri="{FF2B5EF4-FFF2-40B4-BE49-F238E27FC236}">
              <a16:creationId xmlns:a16="http://schemas.microsoft.com/office/drawing/2014/main" id="{69E9C771-1AC5-1FFE-9678-B1AA48105D18}"/>
            </a:ext>
          </a:extLst>
        </p:cNvPr>
        <p:cNvGrpSpPr/>
        <p:nvPr/>
      </p:nvGrpSpPr>
      <p:grpSpPr>
        <a:xfrm>
          <a:off x="0" y="0"/>
          <a:ext cx="0" cy="0"/>
          <a:chOff x="0" y="0"/>
          <a:chExt cx="0" cy="0"/>
        </a:xfrm>
      </p:grpSpPr>
      <p:sp>
        <p:nvSpPr>
          <p:cNvPr id="176" name="Google Shape;176;p5:notes">
            <a:extLst>
              <a:ext uri="{FF2B5EF4-FFF2-40B4-BE49-F238E27FC236}">
                <a16:creationId xmlns:a16="http://schemas.microsoft.com/office/drawing/2014/main" id="{125F6475-2607-1E48-2C90-BAFABC3CBAF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p5:notes">
            <a:extLst>
              <a:ext uri="{FF2B5EF4-FFF2-40B4-BE49-F238E27FC236}">
                <a16:creationId xmlns:a16="http://schemas.microsoft.com/office/drawing/2014/main" id="{A73A137B-70EF-A73C-F0F2-8AE7BE89410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a:t>Resistivity is the reciprocal of conductivity</a:t>
            </a:r>
            <a:endParaRPr/>
          </a:p>
          <a:p>
            <a:pPr marL="171450" lvl="0" indent="-171450" algn="l" rtl="0">
              <a:spcBef>
                <a:spcPts val="0"/>
              </a:spcBef>
              <a:spcAft>
                <a:spcPts val="0"/>
              </a:spcAft>
              <a:buClr>
                <a:schemeClr val="dk1"/>
              </a:buClr>
              <a:buSzPts val="1200"/>
              <a:buFont typeface="Arial"/>
              <a:buChar char="•"/>
            </a:pPr>
            <a:r>
              <a:rPr lang="en-US"/>
              <a:t>Both are fundamental properties of a material </a:t>
            </a:r>
            <a:endParaRPr/>
          </a:p>
          <a:p>
            <a:pPr marL="171450" lvl="0" indent="-171450" algn="l" rtl="0">
              <a:spcBef>
                <a:spcPts val="0"/>
              </a:spcBef>
              <a:spcAft>
                <a:spcPts val="0"/>
              </a:spcAft>
              <a:buClr>
                <a:schemeClr val="dk1"/>
              </a:buClr>
              <a:buSzPts val="1200"/>
              <a:buFont typeface="Arial"/>
              <a:buChar char="•"/>
            </a:pPr>
            <a:r>
              <a:rPr lang="en-US"/>
              <a:t>Where resistivity is how difficult it is for electric current to flow in a material and conductivity is how easy</a:t>
            </a:r>
            <a:endParaRPr/>
          </a:p>
          <a:p>
            <a:pPr marL="171450" lvl="0" indent="-171450" algn="l" rtl="0">
              <a:spcBef>
                <a:spcPts val="0"/>
              </a:spcBef>
              <a:spcAft>
                <a:spcPts val="0"/>
              </a:spcAft>
              <a:buClr>
                <a:schemeClr val="dk1"/>
              </a:buClr>
              <a:buSzPts val="1200"/>
              <a:buFont typeface="Arial"/>
              <a:buChar char="•"/>
            </a:pPr>
            <a:r>
              <a:rPr lang="en-US"/>
              <a:t>Both properties are plotted throughout the modules so it’s important to check what is plotted in each image</a:t>
            </a:r>
            <a:endParaRPr/>
          </a:p>
        </p:txBody>
      </p:sp>
      <p:sp>
        <p:nvSpPr>
          <p:cNvPr id="178" name="Google Shape;178;p5:notes">
            <a:extLst>
              <a:ext uri="{FF2B5EF4-FFF2-40B4-BE49-F238E27FC236}">
                <a16:creationId xmlns:a16="http://schemas.microsoft.com/office/drawing/2014/main" id="{75ED115F-C23C-3761-84A6-636A6734FE1C}"/>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extLst>
      <p:ext uri="{BB962C8B-B14F-4D97-AF65-F5344CB8AC3E}">
        <p14:creationId xmlns:p14="http://schemas.microsoft.com/office/powerpoint/2010/main" val="30582224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a:t>Resistivity is the reciprocal of conductivity</a:t>
            </a:r>
            <a:endParaRPr/>
          </a:p>
          <a:p>
            <a:pPr marL="171450" lvl="0" indent="-171450" algn="l" rtl="0">
              <a:spcBef>
                <a:spcPts val="0"/>
              </a:spcBef>
              <a:spcAft>
                <a:spcPts val="0"/>
              </a:spcAft>
              <a:buClr>
                <a:schemeClr val="dk1"/>
              </a:buClr>
              <a:buSzPts val="1200"/>
              <a:buFont typeface="Arial"/>
              <a:buChar char="•"/>
            </a:pPr>
            <a:r>
              <a:rPr lang="en-US"/>
              <a:t>Both are fundamental properties of a material </a:t>
            </a:r>
            <a:endParaRPr/>
          </a:p>
          <a:p>
            <a:pPr marL="171450" lvl="0" indent="-171450" algn="l" rtl="0">
              <a:spcBef>
                <a:spcPts val="0"/>
              </a:spcBef>
              <a:spcAft>
                <a:spcPts val="0"/>
              </a:spcAft>
              <a:buClr>
                <a:schemeClr val="dk1"/>
              </a:buClr>
              <a:buSzPts val="1200"/>
              <a:buFont typeface="Arial"/>
              <a:buChar char="•"/>
            </a:pPr>
            <a:r>
              <a:rPr lang="en-US"/>
              <a:t>Where resistivity is how difficult it is for electric current to flow in a material and conductivity is how easy</a:t>
            </a:r>
            <a:endParaRPr/>
          </a:p>
          <a:p>
            <a:pPr marL="171450" lvl="0" indent="-171450" algn="l" rtl="0">
              <a:spcBef>
                <a:spcPts val="0"/>
              </a:spcBef>
              <a:spcAft>
                <a:spcPts val="0"/>
              </a:spcAft>
              <a:buClr>
                <a:schemeClr val="dk1"/>
              </a:buClr>
              <a:buSzPts val="1200"/>
              <a:buFont typeface="Arial"/>
              <a:buChar char="•"/>
            </a:pPr>
            <a:r>
              <a:rPr lang="en-US"/>
              <a:t>Both properties are plotted throughout the modules so it’s important to check what is plotted in each image</a:t>
            </a:r>
            <a:endParaRPr/>
          </a:p>
        </p:txBody>
      </p:sp>
      <p:sp>
        <p:nvSpPr>
          <p:cNvPr id="178" name="Google Shape;17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dirty="0"/>
              <a:t>Explain basics:</a:t>
            </a:r>
            <a:endParaRPr dirty="0"/>
          </a:p>
          <a:p>
            <a:pPr marL="0" lvl="0" indent="0" algn="l" rtl="0">
              <a:spcBef>
                <a:spcPts val="0"/>
              </a:spcBef>
              <a:spcAft>
                <a:spcPts val="0"/>
              </a:spcAft>
              <a:buClr>
                <a:schemeClr val="dk1"/>
              </a:buClr>
              <a:buSzPts val="1200"/>
              <a:buFont typeface="Calibri"/>
              <a:buNone/>
            </a:pPr>
            <a:endParaRPr dirty="0"/>
          </a:p>
          <a:p>
            <a:pPr marL="0" lvl="0" indent="0" algn="l" rtl="0">
              <a:spcBef>
                <a:spcPts val="0"/>
              </a:spcBef>
              <a:spcAft>
                <a:spcPts val="0"/>
              </a:spcAft>
              <a:buClr>
                <a:schemeClr val="dk1"/>
              </a:buClr>
              <a:buSzPts val="1200"/>
              <a:buFont typeface="Calibri"/>
              <a:buNone/>
            </a:pPr>
            <a:r>
              <a:rPr lang="en-US" dirty="0"/>
              <a:t>I= current – flow of electricity</a:t>
            </a:r>
            <a:endParaRPr dirty="0"/>
          </a:p>
          <a:p>
            <a:pPr marL="0" lvl="0" indent="0" algn="l" rtl="0">
              <a:spcBef>
                <a:spcPts val="0"/>
              </a:spcBef>
              <a:spcAft>
                <a:spcPts val="0"/>
              </a:spcAft>
              <a:buClr>
                <a:schemeClr val="dk1"/>
              </a:buClr>
              <a:buSzPts val="1200"/>
              <a:buFont typeface="Calibri"/>
              <a:buNone/>
            </a:pPr>
            <a:r>
              <a:rPr lang="en-US" dirty="0"/>
              <a:t>v = Voltage - pressure that pushes this current</a:t>
            </a:r>
            <a:endParaRPr dirty="0"/>
          </a:p>
          <a:p>
            <a:pPr marL="0" lvl="0" indent="0" algn="l" rtl="0">
              <a:spcBef>
                <a:spcPts val="0"/>
              </a:spcBef>
              <a:spcAft>
                <a:spcPts val="0"/>
              </a:spcAft>
              <a:buClr>
                <a:schemeClr val="dk1"/>
              </a:buClr>
              <a:buSzPts val="1200"/>
              <a:buFont typeface="Calibri"/>
              <a:buNone/>
            </a:pPr>
            <a:r>
              <a:rPr lang="en-US" dirty="0"/>
              <a:t>R= resistance - properties of the material that slows the current.</a:t>
            </a:r>
            <a:endParaRPr dirty="0"/>
          </a:p>
          <a:p>
            <a:pPr marL="0" lvl="0" indent="0" algn="l" rtl="0">
              <a:spcBef>
                <a:spcPts val="0"/>
              </a:spcBef>
              <a:spcAft>
                <a:spcPts val="0"/>
              </a:spcAft>
              <a:buClr>
                <a:schemeClr val="dk1"/>
              </a:buClr>
              <a:buSzPts val="1200"/>
              <a:buFont typeface="Calibri"/>
              <a:buNone/>
            </a:pPr>
            <a:endParaRPr dirty="0"/>
          </a:p>
          <a:p>
            <a:pPr marL="0" lvl="0" indent="0" algn="l" rtl="0">
              <a:spcBef>
                <a:spcPts val="0"/>
              </a:spcBef>
              <a:spcAft>
                <a:spcPts val="0"/>
              </a:spcAft>
              <a:buClr>
                <a:schemeClr val="dk1"/>
              </a:buClr>
              <a:buSzPts val="1200"/>
              <a:buFont typeface="Calibri"/>
              <a:buNone/>
            </a:pPr>
            <a:r>
              <a:rPr lang="en-US" dirty="0"/>
              <a:t>Transfer Resistance is what we measure</a:t>
            </a:r>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dirty="0"/>
              <a:t>So we inject a known current, measure the voltage, and calculate resistance from Ohm’s Law to get what we call our measured transfer resistance</a:t>
            </a:r>
            <a:endParaRPr dirty="0"/>
          </a:p>
        </p:txBody>
      </p:sp>
      <p:sp>
        <p:nvSpPr>
          <p:cNvPr id="191" name="Google Shape;19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dirty="0"/>
              <a:t>We typically collect 2D or 3D surveys</a:t>
            </a:r>
            <a:endParaRPr dirty="0"/>
          </a:p>
          <a:p>
            <a:pPr marL="628650" lvl="1" indent="-171450" algn="l" rtl="0">
              <a:spcBef>
                <a:spcPts val="0"/>
              </a:spcBef>
              <a:spcAft>
                <a:spcPts val="0"/>
              </a:spcAft>
              <a:buClr>
                <a:schemeClr val="dk1"/>
              </a:buClr>
              <a:buSzPts val="1200"/>
              <a:buFont typeface="Arial"/>
              <a:buChar char="•"/>
            </a:pPr>
            <a:r>
              <a:rPr lang="en-US" dirty="0"/>
              <a:t>2D is a single line</a:t>
            </a:r>
            <a:endParaRPr dirty="0"/>
          </a:p>
          <a:p>
            <a:pPr marL="628650" lvl="1" indent="-171450" algn="l" rtl="0">
              <a:spcBef>
                <a:spcPts val="0"/>
              </a:spcBef>
              <a:spcAft>
                <a:spcPts val="0"/>
              </a:spcAft>
              <a:buClr>
                <a:schemeClr val="dk1"/>
              </a:buClr>
              <a:buSzPts val="1200"/>
              <a:buFont typeface="Arial"/>
              <a:buChar char="•"/>
            </a:pPr>
            <a:r>
              <a:rPr lang="en-US" dirty="0"/>
              <a:t>3D is imaged on slide</a:t>
            </a:r>
            <a:endParaRPr dirty="0"/>
          </a:p>
          <a:p>
            <a:pPr marL="171450" lvl="0" indent="-171450" algn="l" rtl="0">
              <a:spcBef>
                <a:spcPts val="0"/>
              </a:spcBef>
              <a:spcAft>
                <a:spcPts val="0"/>
              </a:spcAft>
              <a:buClr>
                <a:schemeClr val="dk1"/>
              </a:buClr>
              <a:buSzPts val="1200"/>
              <a:buFont typeface="Arial"/>
              <a:buChar char="•"/>
            </a:pPr>
            <a:r>
              <a:rPr lang="en-US" dirty="0"/>
              <a:t>You can have 10s to 100s of electrodes spaced at custom increments</a:t>
            </a:r>
            <a:endParaRPr dirty="0"/>
          </a:p>
          <a:p>
            <a:pPr marL="628650" lvl="1" indent="-171450" algn="l" rtl="0">
              <a:spcBef>
                <a:spcPts val="0"/>
              </a:spcBef>
              <a:spcAft>
                <a:spcPts val="0"/>
              </a:spcAft>
              <a:buClr>
                <a:schemeClr val="dk1"/>
              </a:buClr>
              <a:buSzPts val="1200"/>
              <a:buFont typeface="Arial"/>
              <a:buChar char="•"/>
            </a:pPr>
            <a:r>
              <a:rPr lang="en-US" dirty="0"/>
              <a:t>For teaching and a pretty standard survey would be would be 28-56 electrodes spaced 1-2m</a:t>
            </a:r>
            <a:endParaRPr dirty="0"/>
          </a:p>
          <a:p>
            <a:pPr marL="171450" lvl="0" indent="-171450" algn="l" rtl="0">
              <a:spcBef>
                <a:spcPts val="0"/>
              </a:spcBef>
              <a:spcAft>
                <a:spcPts val="0"/>
              </a:spcAft>
              <a:buClr>
                <a:schemeClr val="dk1"/>
              </a:buClr>
              <a:buSzPts val="1200"/>
              <a:buFont typeface="Arial"/>
              <a:buChar char="•"/>
            </a:pPr>
            <a:r>
              <a:rPr lang="en-US" dirty="0"/>
              <a:t>The depth of investigation depends on the subsurface, but we typically expect the depth to be 10-20% of the survey line</a:t>
            </a:r>
            <a:endParaRPr dirty="0"/>
          </a:p>
        </p:txBody>
      </p:sp>
      <p:sp>
        <p:nvSpPr>
          <p:cNvPr id="201" name="Google Shape;20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marR="0" lvl="0" indent="-254000" algn="l" rtl="0">
              <a:lnSpc>
                <a:spcPct val="107000"/>
              </a:lnSpc>
              <a:spcBef>
                <a:spcPts val="0"/>
              </a:spcBef>
              <a:spcAft>
                <a:spcPts val="0"/>
              </a:spcAft>
              <a:buClr>
                <a:schemeClr val="dk1"/>
              </a:buClr>
              <a:buSzPts val="1300"/>
              <a:buFont typeface="Arial"/>
              <a:buChar char="•"/>
            </a:pPr>
            <a:r>
              <a:rPr lang="en-US" sz="1300" dirty="0">
                <a:latin typeface="Calibri"/>
                <a:ea typeface="Calibri"/>
                <a:cs typeface="Calibri"/>
                <a:sym typeface="Calibri"/>
              </a:rPr>
              <a:t>transfer resistance, is measured with a resistivity imaging instrument. </a:t>
            </a:r>
            <a:endParaRPr sz="1300" dirty="0"/>
          </a:p>
          <a:p>
            <a:pPr marL="285750" marR="0" lvl="0" indent="-254000" algn="l" rtl="0">
              <a:lnSpc>
                <a:spcPct val="107000"/>
              </a:lnSpc>
              <a:spcBef>
                <a:spcPts val="800"/>
              </a:spcBef>
              <a:spcAft>
                <a:spcPts val="0"/>
              </a:spcAft>
              <a:buClr>
                <a:schemeClr val="dk1"/>
              </a:buClr>
              <a:buSzPts val="1300"/>
              <a:buFont typeface="Arial"/>
              <a:buChar char="•"/>
            </a:pPr>
            <a:r>
              <a:rPr lang="en-US" sz="1300" dirty="0">
                <a:latin typeface="Calibri"/>
                <a:ea typeface="Calibri"/>
                <a:cs typeface="Calibri"/>
                <a:sym typeface="Calibri"/>
              </a:rPr>
              <a:t>When the transfer resistance is multiplied by the geometric factor for the specific array used, </a:t>
            </a:r>
            <a:r>
              <a:rPr lang="en-US" sz="1300" b="1" dirty="0">
                <a:latin typeface="Calibri"/>
                <a:ea typeface="Calibri"/>
                <a:cs typeface="Calibri"/>
                <a:sym typeface="Calibri"/>
              </a:rPr>
              <a:t>the apparent resistivity </a:t>
            </a:r>
            <a:r>
              <a:rPr lang="en-US" sz="1300" dirty="0">
                <a:latin typeface="Calibri"/>
                <a:ea typeface="Calibri"/>
                <a:cs typeface="Calibri"/>
                <a:sym typeface="Calibri"/>
              </a:rPr>
              <a:t>is calculated. </a:t>
            </a:r>
            <a:endParaRPr sz="1300" dirty="0"/>
          </a:p>
          <a:p>
            <a:pPr marL="285750" marR="0" lvl="0" indent="-254000" algn="l" rtl="0">
              <a:lnSpc>
                <a:spcPct val="107000"/>
              </a:lnSpc>
              <a:spcBef>
                <a:spcPts val="800"/>
              </a:spcBef>
              <a:spcAft>
                <a:spcPts val="0"/>
              </a:spcAft>
              <a:buClr>
                <a:schemeClr val="dk1"/>
              </a:buClr>
              <a:buSzPts val="1300"/>
              <a:buFont typeface="Arial"/>
              <a:buChar char="•"/>
            </a:pPr>
            <a:r>
              <a:rPr lang="en-US" sz="1300" dirty="0">
                <a:latin typeface="Calibri"/>
                <a:ea typeface="Calibri"/>
                <a:cs typeface="Calibri"/>
                <a:sym typeface="Calibri"/>
              </a:rPr>
              <a:t>This is generally a complex function of the unknown true resistivity structure of the subsurface. </a:t>
            </a:r>
            <a:endParaRPr sz="1300" dirty="0"/>
          </a:p>
          <a:p>
            <a:pPr marL="285750" marR="0" lvl="0" indent="-254000" algn="l" rtl="0">
              <a:lnSpc>
                <a:spcPct val="107000"/>
              </a:lnSpc>
              <a:spcBef>
                <a:spcPts val="800"/>
              </a:spcBef>
              <a:spcAft>
                <a:spcPts val="0"/>
              </a:spcAft>
              <a:buClr>
                <a:schemeClr val="dk1"/>
              </a:buClr>
              <a:buSzPts val="1300"/>
              <a:buFont typeface="Arial"/>
              <a:buChar char="•"/>
            </a:pPr>
            <a:r>
              <a:rPr lang="en-US" sz="1300" dirty="0">
                <a:latin typeface="Calibri"/>
                <a:ea typeface="Calibri"/>
                <a:cs typeface="Calibri"/>
                <a:sym typeface="Calibri"/>
              </a:rPr>
              <a:t>The value of the apparent resistivity will depend on the sensitivity of the array being use</a:t>
            </a:r>
          </a:p>
        </p:txBody>
      </p:sp>
      <p:sp>
        <p:nvSpPr>
          <p:cNvPr id="217" name="Google Shape;217;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p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800"/>
              </a:spcBef>
              <a:spcAft>
                <a:spcPts val="0"/>
              </a:spcAft>
              <a:buClr>
                <a:schemeClr val="dk1"/>
              </a:buClr>
              <a:buSzPts val="600"/>
              <a:buFont typeface="Calibri"/>
              <a:buNone/>
            </a:pPr>
            <a:endParaRPr sz="600" dirty="0"/>
          </a:p>
          <a:p>
            <a:pPr marL="285750" marR="0" lvl="0" indent="-285750" algn="l" rtl="0">
              <a:lnSpc>
                <a:spcPct val="107000"/>
              </a:lnSpc>
              <a:spcBef>
                <a:spcPts val="800"/>
              </a:spcBef>
              <a:spcAft>
                <a:spcPts val="0"/>
              </a:spcAft>
              <a:buClr>
                <a:schemeClr val="dk1"/>
              </a:buClr>
              <a:buSzPts val="1800"/>
              <a:buFont typeface="Arial"/>
              <a:buChar char="•"/>
            </a:pPr>
            <a:r>
              <a:rPr lang="en-US" sz="1800" dirty="0">
                <a:latin typeface="Calibri"/>
                <a:ea typeface="Calibri"/>
                <a:cs typeface="Calibri"/>
                <a:sym typeface="Calibri"/>
              </a:rPr>
              <a:t>The geometric factor of the array is given by this </a:t>
            </a:r>
            <a:r>
              <a:rPr lang="en-US" sz="1800" dirty="0"/>
              <a:t>equation</a:t>
            </a:r>
            <a:r>
              <a:rPr lang="en-US" sz="1800" dirty="0">
                <a:latin typeface="Calibri"/>
                <a:ea typeface="Calibri"/>
                <a:cs typeface="Calibri"/>
                <a:sym typeface="Calibri"/>
              </a:rPr>
              <a:t>, </a:t>
            </a:r>
            <a:endParaRPr sz="1800" dirty="0">
              <a:latin typeface="Calibri"/>
              <a:ea typeface="Calibri"/>
              <a:cs typeface="Calibri"/>
              <a:sym typeface="Calibri"/>
            </a:endParaRPr>
          </a:p>
          <a:p>
            <a:pPr marL="285750" marR="0" lvl="0" indent="-285750" algn="l" rtl="0">
              <a:lnSpc>
                <a:spcPct val="107000"/>
              </a:lnSpc>
              <a:spcBef>
                <a:spcPts val="800"/>
              </a:spcBef>
              <a:spcAft>
                <a:spcPts val="0"/>
              </a:spcAft>
              <a:buClr>
                <a:schemeClr val="dk1"/>
              </a:buClr>
              <a:buSzPts val="1800"/>
              <a:buFont typeface="Arial"/>
              <a:buChar char="•"/>
            </a:pPr>
            <a:r>
              <a:rPr lang="en-US" sz="1800" dirty="0">
                <a:latin typeface="Calibri"/>
                <a:ea typeface="Calibri"/>
                <a:cs typeface="Calibri"/>
                <a:sym typeface="Calibri"/>
              </a:rPr>
              <a:t>The geometric factor is used to calculate the apparent resistivity based from the measured transfer resistance.  </a:t>
            </a:r>
            <a:endParaRPr sz="1800" dirty="0">
              <a:latin typeface="Calibri"/>
              <a:ea typeface="Calibri"/>
              <a:cs typeface="Calibri"/>
              <a:sym typeface="Calibri"/>
            </a:endParaRPr>
          </a:p>
          <a:p>
            <a:pPr marL="0" lvl="0" indent="0" algn="l" rtl="0">
              <a:lnSpc>
                <a:spcPct val="107000"/>
              </a:lnSpc>
              <a:spcBef>
                <a:spcPts val="800"/>
              </a:spcBef>
              <a:spcAft>
                <a:spcPts val="0"/>
              </a:spcAft>
              <a:buClr>
                <a:schemeClr val="dk1"/>
              </a:buClr>
              <a:buSzPts val="1800"/>
              <a:buFont typeface="Calibri"/>
              <a:buChar char="•"/>
            </a:pPr>
            <a:r>
              <a:rPr lang="en-US" sz="1800" dirty="0">
                <a:latin typeface="Calibri"/>
                <a:ea typeface="Calibri"/>
                <a:cs typeface="Calibri"/>
                <a:sym typeface="Calibri"/>
              </a:rPr>
              <a:t>but you just need to know it’s a function of the distance between the electrodes and the instrument will calculate it for you.</a:t>
            </a:r>
          </a:p>
          <a:p>
            <a:pPr marL="0" lvl="0" indent="0" algn="l" rtl="0">
              <a:lnSpc>
                <a:spcPct val="107000"/>
              </a:lnSpc>
              <a:spcBef>
                <a:spcPts val="800"/>
              </a:spcBef>
              <a:spcAft>
                <a:spcPts val="0"/>
              </a:spcAft>
              <a:buClr>
                <a:schemeClr val="dk1"/>
              </a:buClr>
              <a:buSzPts val="1800"/>
              <a:buFont typeface="Calibri"/>
              <a:buChar char="•"/>
            </a:pPr>
            <a:r>
              <a:rPr lang="en-US" sz="1800" dirty="0">
                <a:latin typeface="Calibri"/>
                <a:ea typeface="Calibri"/>
                <a:cs typeface="Calibri"/>
                <a:sym typeface="Calibri"/>
              </a:rPr>
              <a:t>Apparent resistivity is NOT the true resistivity of the subsurface. Apparent res does not account for the geometry of the subsurface </a:t>
            </a:r>
            <a:r>
              <a:rPr lang="en-US" sz="1800" dirty="0">
                <a:latin typeface="Calibri"/>
                <a:ea typeface="Calibri"/>
                <a:cs typeface="Calibri"/>
                <a:sym typeface="Wingdings" panose="05000000000000000000" pitchFamily="2" charset="2"/>
              </a:rPr>
              <a:t> inversion takes care of this, more later</a:t>
            </a:r>
            <a:endParaRPr sz="1800" dirty="0">
              <a:latin typeface="Calibri"/>
              <a:ea typeface="Calibri"/>
              <a:cs typeface="Calibri"/>
              <a:sym typeface="Calibri"/>
            </a:endParaRPr>
          </a:p>
          <a:p>
            <a:pPr marL="0" marR="0" lvl="0" indent="0" algn="l" rtl="0">
              <a:lnSpc>
                <a:spcPct val="107000"/>
              </a:lnSpc>
              <a:spcBef>
                <a:spcPts val="800"/>
              </a:spcBef>
              <a:spcAft>
                <a:spcPts val="0"/>
              </a:spcAft>
              <a:buClr>
                <a:schemeClr val="dk1"/>
              </a:buClr>
              <a:buSzPts val="1200"/>
              <a:buFont typeface="Calibri"/>
              <a:buNone/>
            </a:pPr>
            <a:endParaRPr dirty="0"/>
          </a:p>
        </p:txBody>
      </p:sp>
      <p:sp>
        <p:nvSpPr>
          <p:cNvPr id="240" name="Google Shape;240;p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700" b="1" dirty="0"/>
              <a:t>There are different sensitivities w different arrays </a:t>
            </a:r>
            <a:endParaRPr sz="1000" dirty="0"/>
          </a:p>
          <a:p>
            <a:pPr marL="171450" lvl="0" indent="-171450" algn="l" rtl="0">
              <a:spcBef>
                <a:spcPts val="0"/>
              </a:spcBef>
              <a:spcAft>
                <a:spcPts val="0"/>
              </a:spcAft>
              <a:buClr>
                <a:schemeClr val="dk1"/>
              </a:buClr>
              <a:buSzPts val="1300"/>
              <a:buFont typeface="Arial"/>
              <a:buChar char="•"/>
            </a:pPr>
            <a:r>
              <a:rPr lang="en-US" sz="1300" dirty="0"/>
              <a:t>Advantages and disadvantages for each array</a:t>
            </a:r>
            <a:endParaRPr sz="1300" dirty="0"/>
          </a:p>
          <a:p>
            <a:pPr marL="171450" lvl="0" indent="-171450" algn="l" rtl="0">
              <a:spcBef>
                <a:spcPts val="0"/>
              </a:spcBef>
              <a:spcAft>
                <a:spcPts val="0"/>
              </a:spcAft>
              <a:buClr>
                <a:schemeClr val="dk1"/>
              </a:buClr>
              <a:buSzPts val="1300"/>
              <a:buFont typeface="Arial"/>
              <a:buChar char="•"/>
            </a:pPr>
            <a:r>
              <a:rPr lang="en-US" sz="1300" dirty="0"/>
              <a:t>Explain S/N and Speed </a:t>
            </a:r>
            <a:endParaRPr sz="1300" dirty="0"/>
          </a:p>
          <a:p>
            <a:pPr marL="171450" lvl="0" indent="-171450" algn="l" rtl="0">
              <a:spcBef>
                <a:spcPts val="0"/>
              </a:spcBef>
              <a:spcAft>
                <a:spcPts val="0"/>
              </a:spcAft>
              <a:buClr>
                <a:schemeClr val="dk1"/>
              </a:buClr>
              <a:buSzPts val="1300"/>
              <a:buFont typeface="Arial"/>
              <a:buChar char="•"/>
            </a:pPr>
            <a:r>
              <a:rPr lang="en-US" sz="1300" dirty="0"/>
              <a:t>Speed factors:</a:t>
            </a:r>
            <a:endParaRPr sz="1300" dirty="0"/>
          </a:p>
          <a:p>
            <a:pPr marL="628650" lvl="1" indent="-177800" algn="l" rtl="0">
              <a:spcBef>
                <a:spcPts val="0"/>
              </a:spcBef>
              <a:spcAft>
                <a:spcPts val="0"/>
              </a:spcAft>
              <a:buClr>
                <a:schemeClr val="dk1"/>
              </a:buClr>
              <a:buSzPts val="1300"/>
              <a:buFont typeface="Arial"/>
              <a:buChar char="•"/>
            </a:pPr>
            <a:r>
              <a:rPr lang="en-US" sz="1300" dirty="0"/>
              <a:t>Array</a:t>
            </a:r>
            <a:endParaRPr sz="1300" dirty="0"/>
          </a:p>
          <a:p>
            <a:pPr marL="628650" lvl="1" indent="-177800" algn="l" rtl="0">
              <a:spcBef>
                <a:spcPts val="0"/>
              </a:spcBef>
              <a:spcAft>
                <a:spcPts val="0"/>
              </a:spcAft>
              <a:buClr>
                <a:schemeClr val="dk1"/>
              </a:buClr>
              <a:buSzPts val="1300"/>
              <a:buFont typeface="Arial"/>
              <a:buChar char="•"/>
            </a:pPr>
            <a:r>
              <a:rPr lang="en-US" sz="1300" dirty="0"/>
              <a:t>Injection time</a:t>
            </a:r>
            <a:endParaRPr sz="1300" dirty="0"/>
          </a:p>
          <a:p>
            <a:pPr marL="628650" lvl="1" indent="-177800" algn="l" rtl="0">
              <a:spcBef>
                <a:spcPts val="0"/>
              </a:spcBef>
              <a:spcAft>
                <a:spcPts val="0"/>
              </a:spcAft>
              <a:buClr>
                <a:schemeClr val="dk1"/>
              </a:buClr>
              <a:buSzPts val="1300"/>
              <a:buFont typeface="Arial"/>
              <a:buChar char="•"/>
            </a:pPr>
            <a:r>
              <a:rPr lang="en-US" sz="1300" dirty="0"/>
              <a:t># of measurements</a:t>
            </a:r>
            <a:endParaRPr sz="1300" dirty="0"/>
          </a:p>
          <a:p>
            <a:pPr marL="628650" lvl="1" indent="-177800" algn="l" rtl="0">
              <a:spcBef>
                <a:spcPts val="0"/>
              </a:spcBef>
              <a:spcAft>
                <a:spcPts val="0"/>
              </a:spcAft>
              <a:buClr>
                <a:schemeClr val="dk1"/>
              </a:buClr>
              <a:buSzPts val="1300"/>
              <a:buFont typeface="Arial"/>
              <a:buChar char="•"/>
            </a:pPr>
            <a:r>
              <a:rPr lang="en-US" sz="1300" dirty="0"/>
              <a:t>Stacking #</a:t>
            </a:r>
            <a:endParaRPr sz="1300" dirty="0"/>
          </a:p>
          <a:p>
            <a:pPr marL="628650" lvl="1" indent="-177800" algn="l" rtl="0">
              <a:spcBef>
                <a:spcPts val="0"/>
              </a:spcBef>
              <a:spcAft>
                <a:spcPts val="0"/>
              </a:spcAft>
              <a:buClr>
                <a:schemeClr val="dk1"/>
              </a:buClr>
              <a:buSzPts val="1300"/>
              <a:buFont typeface="Arial"/>
              <a:buChar char="•"/>
            </a:pPr>
            <a:r>
              <a:rPr lang="en-US" sz="1300" dirty="0"/>
              <a:t>Contact res (does it have to keep trying?)</a:t>
            </a:r>
            <a:endParaRPr sz="1300" dirty="0"/>
          </a:p>
          <a:p>
            <a:pPr marL="628650" lvl="1" indent="-177800" algn="l" rtl="0">
              <a:spcBef>
                <a:spcPts val="0"/>
              </a:spcBef>
              <a:spcAft>
                <a:spcPts val="0"/>
              </a:spcAft>
              <a:buClr>
                <a:schemeClr val="dk1"/>
              </a:buClr>
              <a:buSzPts val="1300"/>
              <a:buFont typeface="Arial"/>
              <a:buChar char="•"/>
            </a:pPr>
            <a:r>
              <a:rPr lang="en-US" sz="1300" dirty="0"/>
              <a:t>Reciprocals</a:t>
            </a:r>
            <a:endParaRPr sz="1300" dirty="0"/>
          </a:p>
          <a:p>
            <a:pPr marL="0" lvl="0" indent="-82550" algn="l" rtl="0">
              <a:spcBef>
                <a:spcPts val="0"/>
              </a:spcBef>
              <a:spcAft>
                <a:spcPts val="0"/>
              </a:spcAft>
              <a:buSzPts val="1300"/>
              <a:buChar char="•"/>
            </a:pPr>
            <a:r>
              <a:rPr lang="en-US" sz="1300" dirty="0"/>
              <a:t>Dipole-dipole can take X measurements at once but Wenner and Schlumberger are 1 measurement at a time</a:t>
            </a:r>
            <a:endParaRPr sz="1300" dirty="0"/>
          </a:p>
          <a:p>
            <a:pPr marL="171450" marR="0" lvl="0" indent="-95250" algn="l" rtl="0">
              <a:lnSpc>
                <a:spcPct val="100000"/>
              </a:lnSpc>
              <a:spcBef>
                <a:spcPts val="0"/>
              </a:spcBef>
              <a:spcAft>
                <a:spcPts val="0"/>
              </a:spcAft>
              <a:buClr>
                <a:schemeClr val="dk1"/>
              </a:buClr>
              <a:buSzPts val="1200"/>
              <a:buFont typeface="Arial"/>
              <a:buNone/>
            </a:pPr>
            <a:endParaRPr sz="1200" dirty="0"/>
          </a:p>
          <a:p>
            <a:pPr marL="171450" marR="0" lvl="0" indent="-171450" algn="l" rtl="0">
              <a:lnSpc>
                <a:spcPct val="100000"/>
              </a:lnSpc>
              <a:spcBef>
                <a:spcPts val="0"/>
              </a:spcBef>
              <a:spcAft>
                <a:spcPts val="0"/>
              </a:spcAft>
              <a:buClr>
                <a:schemeClr val="dk1"/>
              </a:buClr>
              <a:buSzPts val="2000"/>
              <a:buFont typeface="Arial"/>
              <a:buChar char="•"/>
            </a:pPr>
            <a:r>
              <a:rPr lang="en-US" sz="2000" b="1" dirty="0"/>
              <a:t> S</a:t>
            </a:r>
            <a:r>
              <a:rPr lang="en-US" sz="1800" b="1" dirty="0"/>
              <a:t>ome are better w lateral and others are better w vertical</a:t>
            </a:r>
            <a:endParaRPr sz="1000" dirty="0"/>
          </a:p>
        </p:txBody>
      </p:sp>
      <p:sp>
        <p:nvSpPr>
          <p:cNvPr id="266" name="Google Shape;266;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400"/>
              <a:buFont typeface="Arial"/>
              <a:buChar char="•"/>
            </a:pPr>
            <a:r>
              <a:rPr lang="en-US" sz="1400" dirty="0"/>
              <a:t>Resistivity of geomaterials can be complex with a lot of overlap and dependence on saturation</a:t>
            </a:r>
            <a:endParaRPr dirty="0"/>
          </a:p>
          <a:p>
            <a:pPr marL="171450" marR="0" lvl="0" indent="-171450" algn="l" rtl="0">
              <a:lnSpc>
                <a:spcPct val="100000"/>
              </a:lnSpc>
              <a:spcBef>
                <a:spcPts val="0"/>
              </a:spcBef>
              <a:spcAft>
                <a:spcPts val="0"/>
              </a:spcAft>
              <a:buClr>
                <a:schemeClr val="dk1"/>
              </a:buClr>
              <a:buSzPts val="1400"/>
              <a:buFont typeface="Arial"/>
              <a:buChar char="•"/>
            </a:pPr>
            <a:r>
              <a:rPr lang="en-US" sz="1400" dirty="0"/>
              <a:t>Highlight ground water and sea water</a:t>
            </a:r>
          </a:p>
          <a:p>
            <a:pPr marL="171450" marR="0" lvl="0" indent="-171450" algn="l" defTabSz="914400" rtl="0" eaLnBrk="1" fontAlgn="auto" latinLnBrk="0" hangingPunct="1">
              <a:lnSpc>
                <a:spcPct val="100000"/>
              </a:lnSpc>
              <a:spcBef>
                <a:spcPts val="0"/>
              </a:spcBef>
              <a:spcAft>
                <a:spcPts val="0"/>
              </a:spcAft>
              <a:buClr>
                <a:schemeClr val="dk1"/>
              </a:buClr>
              <a:buSzPts val="1400"/>
              <a:buFont typeface="Arial"/>
              <a:buChar char="•"/>
              <a:tabLst/>
              <a:defRPr/>
            </a:pPr>
            <a:r>
              <a:rPr lang="en-US" sz="1400" dirty="0"/>
              <a:t>Also the subsurface is typically composed of multiple materials with overlapping resistivities so it’s important to know about the geology of your field site</a:t>
            </a:r>
          </a:p>
          <a:p>
            <a:pPr marL="171450" marR="0" lvl="0" indent="-171450" algn="l" rtl="0">
              <a:lnSpc>
                <a:spcPct val="100000"/>
              </a:lnSpc>
              <a:spcBef>
                <a:spcPts val="0"/>
              </a:spcBef>
              <a:spcAft>
                <a:spcPts val="0"/>
              </a:spcAft>
              <a:buClr>
                <a:schemeClr val="dk1"/>
              </a:buClr>
              <a:buSzPts val="1400"/>
              <a:buFont typeface="Arial"/>
              <a:buChar char="•"/>
            </a:pPr>
            <a:endParaRPr lang="en-US" sz="1400" dirty="0"/>
          </a:p>
          <a:p>
            <a:pPr marL="171450" marR="0" lvl="0" indent="-171450" algn="l" rtl="0">
              <a:lnSpc>
                <a:spcPct val="100000"/>
              </a:lnSpc>
              <a:spcBef>
                <a:spcPts val="0"/>
              </a:spcBef>
              <a:spcAft>
                <a:spcPts val="0"/>
              </a:spcAft>
              <a:buClr>
                <a:schemeClr val="dk1"/>
              </a:buClr>
              <a:buSzPts val="1400"/>
              <a:buFont typeface="Arial"/>
              <a:buChar char="•"/>
            </a:pPr>
            <a:r>
              <a:rPr lang="en-US" sz="1400" dirty="0"/>
              <a:t>Image: https://em.geosci.xyz/content/physical_properties/electrical_conductivity/electrical_conductivity_values.html</a:t>
            </a:r>
            <a:endParaRPr sz="1400" dirty="0"/>
          </a:p>
        </p:txBody>
      </p:sp>
      <p:sp>
        <p:nvSpPr>
          <p:cNvPr id="279" name="Google Shape;279;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chemeClr val="dk1"/>
              </a:buClr>
              <a:buSzPts val="1200"/>
              <a:buFont typeface="Arial"/>
              <a:buChar char="•"/>
            </a:pPr>
            <a:r>
              <a:rPr lang="en-US" sz="1200"/>
              <a:t>Various processes that </a:t>
            </a:r>
            <a:r>
              <a:rPr lang="en-US"/>
              <a:t>affect</a:t>
            </a:r>
            <a:r>
              <a:rPr lang="en-US" sz="1200"/>
              <a:t> conductivity and resistivity of geomaterials</a:t>
            </a:r>
            <a:endParaRPr/>
          </a:p>
          <a:p>
            <a:pPr marL="171450" marR="0" lvl="0" indent="-171450" algn="l" rtl="0">
              <a:lnSpc>
                <a:spcPct val="100000"/>
              </a:lnSpc>
              <a:spcBef>
                <a:spcPts val="0"/>
              </a:spcBef>
              <a:spcAft>
                <a:spcPts val="0"/>
              </a:spcAft>
              <a:buClr>
                <a:schemeClr val="dk1"/>
              </a:buClr>
              <a:buSzPts val="1200"/>
              <a:buFont typeface="Arial"/>
              <a:buChar char="•"/>
            </a:pPr>
            <a:r>
              <a:rPr lang="en-US" sz="1200"/>
              <a:t>There is a lot of overlap between these processes</a:t>
            </a:r>
            <a:endParaRPr/>
          </a:p>
          <a:p>
            <a:pPr marL="628650" marR="0" lvl="1" indent="-171450" algn="l" rtl="0">
              <a:lnSpc>
                <a:spcPct val="100000"/>
              </a:lnSpc>
              <a:spcBef>
                <a:spcPts val="0"/>
              </a:spcBef>
              <a:spcAft>
                <a:spcPts val="0"/>
              </a:spcAft>
              <a:buClr>
                <a:schemeClr val="dk1"/>
              </a:buClr>
              <a:buSzPts val="1200"/>
              <a:buFont typeface="Arial"/>
              <a:buChar char="•"/>
            </a:pPr>
            <a:r>
              <a:rPr lang="en-US" sz="1200"/>
              <a:t>Ex: Increased weathering typically leads to increased porosity, connectedness/connectivity, and decreasing tortuosity, and decreasing formation factor</a:t>
            </a:r>
            <a:endParaRPr/>
          </a:p>
          <a:p>
            <a:pPr marL="171450" marR="0" lvl="0" indent="-171450" algn="l" rtl="0">
              <a:lnSpc>
                <a:spcPct val="100000"/>
              </a:lnSpc>
              <a:spcBef>
                <a:spcPts val="0"/>
              </a:spcBef>
              <a:spcAft>
                <a:spcPts val="0"/>
              </a:spcAft>
              <a:buClr>
                <a:schemeClr val="dk1"/>
              </a:buClr>
              <a:buSzPts val="1200"/>
              <a:buFont typeface="Arial"/>
              <a:buChar char="•"/>
            </a:pPr>
            <a:r>
              <a:rPr lang="en-US" sz="1200"/>
              <a:t>Top image: less vs more tortuous/connected</a:t>
            </a:r>
            <a:endParaRPr/>
          </a:p>
          <a:p>
            <a:pPr marL="171450" marR="0" lvl="0" indent="-171450" algn="l" rtl="0">
              <a:lnSpc>
                <a:spcPct val="100000"/>
              </a:lnSpc>
              <a:spcBef>
                <a:spcPts val="0"/>
              </a:spcBef>
              <a:spcAft>
                <a:spcPts val="0"/>
              </a:spcAft>
              <a:buClr>
                <a:schemeClr val="dk1"/>
              </a:buClr>
              <a:buSzPts val="1200"/>
              <a:buFont typeface="Arial"/>
              <a:buChar char="•"/>
            </a:pPr>
            <a:r>
              <a:rPr lang="en-US" sz="1200"/>
              <a:t>Bottom image: less saturation leads to less connectivity and more tortuosity </a:t>
            </a:r>
            <a:endParaRPr/>
          </a:p>
          <a:p>
            <a:pPr marL="171450" marR="0" lvl="0" indent="-171450" algn="l" rtl="0">
              <a:lnSpc>
                <a:spcPct val="100000"/>
              </a:lnSpc>
              <a:spcBef>
                <a:spcPts val="0"/>
              </a:spcBef>
              <a:spcAft>
                <a:spcPts val="0"/>
              </a:spcAft>
              <a:buClr>
                <a:schemeClr val="dk1"/>
              </a:buClr>
              <a:buSzPts val="1200"/>
              <a:buFont typeface="Arial"/>
              <a:buChar char="•"/>
            </a:pPr>
            <a:r>
              <a:rPr lang="en-US" sz="1200"/>
              <a:t>(New slide: best added to Unit 2 Introduction to resistivity in soils and rocks as supplemental slides)</a:t>
            </a:r>
            <a:endParaRPr/>
          </a:p>
          <a:p>
            <a:pPr marL="171450" marR="0" lvl="0" indent="-171450" algn="l" rtl="0">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Glover, P. W. J. (2015). Geophysical Properties of the Near Surface Earth: Electrical Properties. </a:t>
            </a:r>
            <a:endParaRPr/>
          </a:p>
          <a:p>
            <a:pPr marL="171450" marR="0" lvl="0" indent="-95250" algn="l" rtl="0">
              <a:lnSpc>
                <a:spcPct val="100000"/>
              </a:lnSpc>
              <a:spcBef>
                <a:spcPts val="0"/>
              </a:spcBef>
              <a:spcAft>
                <a:spcPts val="0"/>
              </a:spcAft>
              <a:buClr>
                <a:schemeClr val="dk1"/>
              </a:buClr>
              <a:buSzPts val="1200"/>
              <a:buFont typeface="Arial"/>
              <a:buNone/>
            </a:pPr>
            <a:endParaRPr/>
          </a:p>
          <a:p>
            <a:pPr marL="0" lvl="0" indent="0" algn="l" rtl="0">
              <a:spcBef>
                <a:spcPts val="0"/>
              </a:spcBef>
              <a:spcAft>
                <a:spcPts val="0"/>
              </a:spcAft>
              <a:buClr>
                <a:schemeClr val="dk1"/>
              </a:buClr>
              <a:buSzPts val="1400"/>
              <a:buFont typeface="Calibri"/>
              <a:buNone/>
            </a:pPr>
            <a:endParaRPr sz="1400"/>
          </a:p>
        </p:txBody>
      </p:sp>
      <p:sp>
        <p:nvSpPr>
          <p:cNvPr id="286" name="Google Shape;286;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36db93047c5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36db93047c5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6" name="Google Shape;296;g36db93047c5_0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 name="Google Shape;8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90" name="Google Shape;9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Array: Dipole-dipole because of lateral resolution</a:t>
            </a:r>
            <a:endParaRPr/>
          </a:p>
          <a:p>
            <a:pPr marL="0" lvl="0" indent="0" algn="l" rtl="0">
              <a:spcBef>
                <a:spcPts val="0"/>
              </a:spcBef>
              <a:spcAft>
                <a:spcPts val="0"/>
              </a:spcAft>
              <a:buClr>
                <a:schemeClr val="dk1"/>
              </a:buClr>
              <a:buSzPts val="1100"/>
              <a:buFont typeface="Arial"/>
              <a:buNone/>
            </a:pPr>
            <a:r>
              <a:rPr lang="en-US"/>
              <a:t>Line length: 50-100m</a:t>
            </a:r>
            <a:endParaRPr/>
          </a:p>
          <a:p>
            <a:pPr marL="0" lvl="0" indent="0" algn="l" rtl="0">
              <a:spcBef>
                <a:spcPts val="0"/>
              </a:spcBef>
              <a:spcAft>
                <a:spcPts val="0"/>
              </a:spcAft>
              <a:buNone/>
            </a:pPr>
            <a:r>
              <a:rPr lang="en-US"/>
              <a:t>Electrode separation: No more than 20m</a:t>
            </a:r>
            <a:endParaRPr/>
          </a:p>
          <a:p>
            <a:pPr marL="0" lvl="0" indent="0" algn="l" rtl="0">
              <a:spcBef>
                <a:spcPts val="0"/>
              </a:spcBef>
              <a:spcAft>
                <a:spcPts val="0"/>
              </a:spcAft>
              <a:buNone/>
            </a:pPr>
            <a:endParaRPr/>
          </a:p>
          <a:p>
            <a:pPr marL="0" lvl="0" indent="0" algn="l" rtl="0">
              <a:spcBef>
                <a:spcPts val="0"/>
              </a:spcBef>
              <a:spcAft>
                <a:spcPts val="0"/>
              </a:spcAft>
              <a:buClr>
                <a:schemeClr val="dk1"/>
              </a:buClr>
              <a:buFont typeface="Arial"/>
              <a:buNone/>
            </a:pPr>
            <a:r>
              <a:rPr lang="en-US"/>
              <a:t>I think it would be helpful to add something about survey design – Image-able depth from given line length</a:t>
            </a:r>
            <a:endParaRPr>
              <a:latin typeface="Arial"/>
              <a:ea typeface="Arial"/>
              <a:cs typeface="Arial"/>
              <a:sym typeface="Arial"/>
            </a:endParaRPr>
          </a:p>
          <a:p>
            <a:pPr marL="0" lvl="0" indent="0" algn="l" rtl="0">
              <a:spcBef>
                <a:spcPts val="0"/>
              </a:spcBef>
              <a:spcAft>
                <a:spcPts val="0"/>
              </a:spcAft>
              <a:buClr>
                <a:schemeClr val="dk1"/>
              </a:buClr>
              <a:buFont typeface="Arial"/>
              <a:buNone/>
            </a:pPr>
            <a:r>
              <a:rPr lang="en-US"/>
              <a:t>– Resolvable features with different electrode spacing</a:t>
            </a:r>
            <a:endParaRPr>
              <a:latin typeface="Arial"/>
              <a:ea typeface="Arial"/>
              <a:cs typeface="Arial"/>
              <a:sym typeface="Arial"/>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r>
              <a:rPr lang="en-US"/>
              <a:t>Then perhaps you could pose a question or two related to survey design decisions OR changes that you might see given a certain subsurface change (ex. clay-filled cracks vs air-filled)</a:t>
            </a:r>
            <a:endParaRPr>
              <a:latin typeface="Arial"/>
              <a:ea typeface="Arial"/>
              <a:cs typeface="Arial"/>
              <a:sym typeface="Arial"/>
            </a:endParaRPr>
          </a:p>
          <a:p>
            <a:pPr marL="0" lvl="0" indent="0" algn="l" rtl="0">
              <a:spcBef>
                <a:spcPts val="0"/>
              </a:spcBef>
              <a:spcAft>
                <a:spcPts val="0"/>
              </a:spcAft>
              <a:buNone/>
            </a:pPr>
            <a:endParaRPr/>
          </a:p>
        </p:txBody>
      </p:sp>
      <p:sp>
        <p:nvSpPr>
          <p:cNvPr id="302" name="Google Shape;30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a:extLst>
            <a:ext uri="{FF2B5EF4-FFF2-40B4-BE49-F238E27FC236}">
              <a16:creationId xmlns:a16="http://schemas.microsoft.com/office/drawing/2014/main" id="{B9C5C4DD-3362-77DF-81D6-FA2E59F2BE5E}"/>
            </a:ext>
          </a:extLst>
        </p:cNvPr>
        <p:cNvGrpSpPr/>
        <p:nvPr/>
      </p:nvGrpSpPr>
      <p:grpSpPr>
        <a:xfrm>
          <a:off x="0" y="0"/>
          <a:ext cx="0" cy="0"/>
          <a:chOff x="0" y="0"/>
          <a:chExt cx="0" cy="0"/>
        </a:xfrm>
      </p:grpSpPr>
      <p:sp>
        <p:nvSpPr>
          <p:cNvPr id="301" name="Google Shape;301;p14:notes">
            <a:extLst>
              <a:ext uri="{FF2B5EF4-FFF2-40B4-BE49-F238E27FC236}">
                <a16:creationId xmlns:a16="http://schemas.microsoft.com/office/drawing/2014/main" id="{6FD75136-4D8D-7655-A8D8-3D736640F2D0}"/>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Array: Dipole-dipole because of lateral resolution</a:t>
            </a:r>
            <a:endParaRPr/>
          </a:p>
          <a:p>
            <a:pPr marL="0" lvl="0" indent="0" algn="l" rtl="0">
              <a:spcBef>
                <a:spcPts val="0"/>
              </a:spcBef>
              <a:spcAft>
                <a:spcPts val="0"/>
              </a:spcAft>
              <a:buClr>
                <a:schemeClr val="dk1"/>
              </a:buClr>
              <a:buSzPts val="1100"/>
              <a:buFont typeface="Arial"/>
              <a:buNone/>
            </a:pPr>
            <a:r>
              <a:rPr lang="en-US"/>
              <a:t>Line length: 50-100m</a:t>
            </a:r>
            <a:endParaRPr/>
          </a:p>
          <a:p>
            <a:pPr marL="0" lvl="0" indent="0" algn="l" rtl="0">
              <a:spcBef>
                <a:spcPts val="0"/>
              </a:spcBef>
              <a:spcAft>
                <a:spcPts val="0"/>
              </a:spcAft>
              <a:buNone/>
            </a:pPr>
            <a:r>
              <a:rPr lang="en-US"/>
              <a:t>Electrode separation: No more than 20m</a:t>
            </a:r>
            <a:endParaRPr/>
          </a:p>
          <a:p>
            <a:pPr marL="0" lvl="0" indent="0" algn="l" rtl="0">
              <a:spcBef>
                <a:spcPts val="0"/>
              </a:spcBef>
              <a:spcAft>
                <a:spcPts val="0"/>
              </a:spcAft>
              <a:buNone/>
            </a:pPr>
            <a:endParaRPr/>
          </a:p>
          <a:p>
            <a:pPr marL="0" lvl="0" indent="0" algn="l" rtl="0">
              <a:spcBef>
                <a:spcPts val="0"/>
              </a:spcBef>
              <a:spcAft>
                <a:spcPts val="0"/>
              </a:spcAft>
              <a:buClr>
                <a:schemeClr val="dk1"/>
              </a:buClr>
              <a:buFont typeface="Arial"/>
              <a:buNone/>
            </a:pPr>
            <a:r>
              <a:rPr lang="en-US"/>
              <a:t>I think it would be helpful to add something about survey design – Image-able depth from given line length</a:t>
            </a:r>
            <a:endParaRPr>
              <a:latin typeface="Arial"/>
              <a:ea typeface="Arial"/>
              <a:cs typeface="Arial"/>
              <a:sym typeface="Arial"/>
            </a:endParaRPr>
          </a:p>
          <a:p>
            <a:pPr marL="0" lvl="0" indent="0" algn="l" rtl="0">
              <a:spcBef>
                <a:spcPts val="0"/>
              </a:spcBef>
              <a:spcAft>
                <a:spcPts val="0"/>
              </a:spcAft>
              <a:buClr>
                <a:schemeClr val="dk1"/>
              </a:buClr>
              <a:buFont typeface="Arial"/>
              <a:buNone/>
            </a:pPr>
            <a:r>
              <a:rPr lang="en-US"/>
              <a:t>– Resolvable features with different electrode spacing</a:t>
            </a:r>
            <a:endParaRPr>
              <a:latin typeface="Arial"/>
              <a:ea typeface="Arial"/>
              <a:cs typeface="Arial"/>
              <a:sym typeface="Arial"/>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r>
              <a:rPr lang="en-US"/>
              <a:t>Then perhaps you could pose a question or two related to survey design decisions OR changes that you might see given a certain subsurface change (ex. clay-filled cracks vs air-filled)</a:t>
            </a:r>
            <a:endParaRPr>
              <a:latin typeface="Arial"/>
              <a:ea typeface="Arial"/>
              <a:cs typeface="Arial"/>
              <a:sym typeface="Arial"/>
            </a:endParaRPr>
          </a:p>
          <a:p>
            <a:pPr marL="0" lvl="0" indent="0" algn="l" rtl="0">
              <a:spcBef>
                <a:spcPts val="0"/>
              </a:spcBef>
              <a:spcAft>
                <a:spcPts val="0"/>
              </a:spcAft>
              <a:buNone/>
            </a:pPr>
            <a:endParaRPr/>
          </a:p>
        </p:txBody>
      </p:sp>
      <p:sp>
        <p:nvSpPr>
          <p:cNvPr id="302" name="Google Shape;302;p14:notes">
            <a:extLst>
              <a:ext uri="{FF2B5EF4-FFF2-40B4-BE49-F238E27FC236}">
                <a16:creationId xmlns:a16="http://schemas.microsoft.com/office/drawing/2014/main" id="{1D88BDAF-CE52-0BE3-098C-EFCA4D5013D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537515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a:extLst>
            <a:ext uri="{FF2B5EF4-FFF2-40B4-BE49-F238E27FC236}">
              <a16:creationId xmlns:a16="http://schemas.microsoft.com/office/drawing/2014/main" id="{55AE7654-9EC2-E676-C8CB-A1A8F8385C66}"/>
            </a:ext>
          </a:extLst>
        </p:cNvPr>
        <p:cNvGrpSpPr/>
        <p:nvPr/>
      </p:nvGrpSpPr>
      <p:grpSpPr>
        <a:xfrm>
          <a:off x="0" y="0"/>
          <a:ext cx="0" cy="0"/>
          <a:chOff x="0" y="0"/>
          <a:chExt cx="0" cy="0"/>
        </a:xfrm>
      </p:grpSpPr>
      <p:sp>
        <p:nvSpPr>
          <p:cNvPr id="301" name="Google Shape;301;p14:notes">
            <a:extLst>
              <a:ext uri="{FF2B5EF4-FFF2-40B4-BE49-F238E27FC236}">
                <a16:creationId xmlns:a16="http://schemas.microsoft.com/office/drawing/2014/main" id="{CEE32922-709C-35A3-3472-15A4D35864EC}"/>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Array: Dipole-dipole because of lateral resolution</a:t>
            </a:r>
            <a:endParaRPr/>
          </a:p>
          <a:p>
            <a:pPr marL="0" lvl="0" indent="0" algn="l" rtl="0">
              <a:spcBef>
                <a:spcPts val="0"/>
              </a:spcBef>
              <a:spcAft>
                <a:spcPts val="0"/>
              </a:spcAft>
              <a:buClr>
                <a:schemeClr val="dk1"/>
              </a:buClr>
              <a:buSzPts val="1100"/>
              <a:buFont typeface="Arial"/>
              <a:buNone/>
            </a:pPr>
            <a:r>
              <a:rPr lang="en-US"/>
              <a:t>Line length: 50-100m</a:t>
            </a:r>
            <a:endParaRPr/>
          </a:p>
          <a:p>
            <a:pPr marL="0" lvl="0" indent="0" algn="l" rtl="0">
              <a:spcBef>
                <a:spcPts val="0"/>
              </a:spcBef>
              <a:spcAft>
                <a:spcPts val="0"/>
              </a:spcAft>
              <a:buNone/>
            </a:pPr>
            <a:r>
              <a:rPr lang="en-US"/>
              <a:t>Electrode separation: No more than 20m</a:t>
            </a:r>
            <a:endParaRPr/>
          </a:p>
          <a:p>
            <a:pPr marL="0" lvl="0" indent="0" algn="l" rtl="0">
              <a:spcBef>
                <a:spcPts val="0"/>
              </a:spcBef>
              <a:spcAft>
                <a:spcPts val="0"/>
              </a:spcAft>
              <a:buNone/>
            </a:pPr>
            <a:endParaRPr/>
          </a:p>
          <a:p>
            <a:pPr marL="0" lvl="0" indent="0" algn="l" rtl="0">
              <a:spcBef>
                <a:spcPts val="0"/>
              </a:spcBef>
              <a:spcAft>
                <a:spcPts val="0"/>
              </a:spcAft>
              <a:buClr>
                <a:schemeClr val="dk1"/>
              </a:buClr>
              <a:buFont typeface="Arial"/>
              <a:buNone/>
            </a:pPr>
            <a:r>
              <a:rPr lang="en-US"/>
              <a:t>I think it would be helpful to add something about survey design – Image-able depth from given line length</a:t>
            </a:r>
            <a:endParaRPr>
              <a:latin typeface="Arial"/>
              <a:ea typeface="Arial"/>
              <a:cs typeface="Arial"/>
              <a:sym typeface="Arial"/>
            </a:endParaRPr>
          </a:p>
          <a:p>
            <a:pPr marL="0" lvl="0" indent="0" algn="l" rtl="0">
              <a:spcBef>
                <a:spcPts val="0"/>
              </a:spcBef>
              <a:spcAft>
                <a:spcPts val="0"/>
              </a:spcAft>
              <a:buClr>
                <a:schemeClr val="dk1"/>
              </a:buClr>
              <a:buFont typeface="Arial"/>
              <a:buNone/>
            </a:pPr>
            <a:r>
              <a:rPr lang="en-US"/>
              <a:t>– Resolvable features with different electrode spacing</a:t>
            </a:r>
            <a:endParaRPr>
              <a:latin typeface="Arial"/>
              <a:ea typeface="Arial"/>
              <a:cs typeface="Arial"/>
              <a:sym typeface="Arial"/>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r>
              <a:rPr lang="en-US"/>
              <a:t>Then perhaps you could pose a question or two related to survey design decisions OR changes that you might see given a certain subsurface change (ex. clay-filled cracks vs air-filled)</a:t>
            </a:r>
            <a:endParaRPr>
              <a:latin typeface="Arial"/>
              <a:ea typeface="Arial"/>
              <a:cs typeface="Arial"/>
              <a:sym typeface="Arial"/>
            </a:endParaRPr>
          </a:p>
          <a:p>
            <a:pPr marL="0" lvl="0" indent="0" algn="l" rtl="0">
              <a:spcBef>
                <a:spcPts val="0"/>
              </a:spcBef>
              <a:spcAft>
                <a:spcPts val="0"/>
              </a:spcAft>
              <a:buNone/>
            </a:pPr>
            <a:endParaRPr/>
          </a:p>
        </p:txBody>
      </p:sp>
      <p:sp>
        <p:nvSpPr>
          <p:cNvPr id="302" name="Google Shape;302;p14:notes">
            <a:extLst>
              <a:ext uri="{FF2B5EF4-FFF2-40B4-BE49-F238E27FC236}">
                <a16:creationId xmlns:a16="http://schemas.microsoft.com/office/drawing/2014/main" id="{BD03E9C7-3320-78AA-0F43-7634486634C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7386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a:extLst>
            <a:ext uri="{FF2B5EF4-FFF2-40B4-BE49-F238E27FC236}">
              <a16:creationId xmlns:a16="http://schemas.microsoft.com/office/drawing/2014/main" id="{C312925F-C60A-5D00-8BEB-C12D0DAC697D}"/>
            </a:ext>
          </a:extLst>
        </p:cNvPr>
        <p:cNvGrpSpPr/>
        <p:nvPr/>
      </p:nvGrpSpPr>
      <p:grpSpPr>
        <a:xfrm>
          <a:off x="0" y="0"/>
          <a:ext cx="0" cy="0"/>
          <a:chOff x="0" y="0"/>
          <a:chExt cx="0" cy="0"/>
        </a:xfrm>
      </p:grpSpPr>
      <p:sp>
        <p:nvSpPr>
          <p:cNvPr id="301" name="Google Shape;301;p14:notes">
            <a:extLst>
              <a:ext uri="{FF2B5EF4-FFF2-40B4-BE49-F238E27FC236}">
                <a16:creationId xmlns:a16="http://schemas.microsoft.com/office/drawing/2014/main" id="{2E8A97E5-B3FA-2287-7C10-A6A45BEFCA7A}"/>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Array: Dipole-dipole because of lateral resolution</a:t>
            </a:r>
            <a:endParaRPr/>
          </a:p>
          <a:p>
            <a:pPr marL="0" lvl="0" indent="0" algn="l" rtl="0">
              <a:spcBef>
                <a:spcPts val="0"/>
              </a:spcBef>
              <a:spcAft>
                <a:spcPts val="0"/>
              </a:spcAft>
              <a:buClr>
                <a:schemeClr val="dk1"/>
              </a:buClr>
              <a:buSzPts val="1100"/>
              <a:buFont typeface="Arial"/>
              <a:buNone/>
            </a:pPr>
            <a:r>
              <a:rPr lang="en-US"/>
              <a:t>Line length: 50-100m</a:t>
            </a:r>
            <a:endParaRPr/>
          </a:p>
          <a:p>
            <a:pPr marL="0" lvl="0" indent="0" algn="l" rtl="0">
              <a:spcBef>
                <a:spcPts val="0"/>
              </a:spcBef>
              <a:spcAft>
                <a:spcPts val="0"/>
              </a:spcAft>
              <a:buNone/>
            </a:pPr>
            <a:r>
              <a:rPr lang="en-US"/>
              <a:t>Electrode separation: No more than 20m</a:t>
            </a:r>
            <a:endParaRPr/>
          </a:p>
          <a:p>
            <a:pPr marL="0" lvl="0" indent="0" algn="l" rtl="0">
              <a:spcBef>
                <a:spcPts val="0"/>
              </a:spcBef>
              <a:spcAft>
                <a:spcPts val="0"/>
              </a:spcAft>
              <a:buNone/>
            </a:pPr>
            <a:endParaRPr/>
          </a:p>
          <a:p>
            <a:pPr marL="0" lvl="0" indent="0" algn="l" rtl="0">
              <a:spcBef>
                <a:spcPts val="0"/>
              </a:spcBef>
              <a:spcAft>
                <a:spcPts val="0"/>
              </a:spcAft>
              <a:buClr>
                <a:schemeClr val="dk1"/>
              </a:buClr>
              <a:buFont typeface="Arial"/>
              <a:buNone/>
            </a:pPr>
            <a:r>
              <a:rPr lang="en-US"/>
              <a:t>I think it would be helpful to add something about survey design – Image-able depth from given line length</a:t>
            </a:r>
            <a:endParaRPr>
              <a:latin typeface="Arial"/>
              <a:ea typeface="Arial"/>
              <a:cs typeface="Arial"/>
              <a:sym typeface="Arial"/>
            </a:endParaRPr>
          </a:p>
          <a:p>
            <a:pPr marL="0" lvl="0" indent="0" algn="l" rtl="0">
              <a:spcBef>
                <a:spcPts val="0"/>
              </a:spcBef>
              <a:spcAft>
                <a:spcPts val="0"/>
              </a:spcAft>
              <a:buClr>
                <a:schemeClr val="dk1"/>
              </a:buClr>
              <a:buFont typeface="Arial"/>
              <a:buNone/>
            </a:pPr>
            <a:r>
              <a:rPr lang="en-US"/>
              <a:t>– Resolvable features with different electrode spacing</a:t>
            </a:r>
            <a:endParaRPr>
              <a:latin typeface="Arial"/>
              <a:ea typeface="Arial"/>
              <a:cs typeface="Arial"/>
              <a:sym typeface="Arial"/>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r>
              <a:rPr lang="en-US"/>
              <a:t>Then perhaps you could pose a question or two related to survey design decisions OR changes that you might see given a certain subsurface change (ex. clay-filled cracks vs air-filled)</a:t>
            </a:r>
            <a:endParaRPr>
              <a:latin typeface="Arial"/>
              <a:ea typeface="Arial"/>
              <a:cs typeface="Arial"/>
              <a:sym typeface="Arial"/>
            </a:endParaRPr>
          </a:p>
          <a:p>
            <a:pPr marL="0" lvl="0" indent="0" algn="l" rtl="0">
              <a:spcBef>
                <a:spcPts val="0"/>
              </a:spcBef>
              <a:spcAft>
                <a:spcPts val="0"/>
              </a:spcAft>
              <a:buNone/>
            </a:pPr>
            <a:endParaRPr/>
          </a:p>
        </p:txBody>
      </p:sp>
      <p:sp>
        <p:nvSpPr>
          <p:cNvPr id="302" name="Google Shape;302;p14:notes">
            <a:extLst>
              <a:ext uri="{FF2B5EF4-FFF2-40B4-BE49-F238E27FC236}">
                <a16:creationId xmlns:a16="http://schemas.microsoft.com/office/drawing/2014/main" id="{4577A2A5-E036-A82B-3134-8FB49F4B087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689682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a:extLst>
            <a:ext uri="{FF2B5EF4-FFF2-40B4-BE49-F238E27FC236}">
              <a16:creationId xmlns:a16="http://schemas.microsoft.com/office/drawing/2014/main" id="{2AD09FBE-B8CD-12C0-D7A5-BCC38D8D443F}"/>
            </a:ext>
          </a:extLst>
        </p:cNvPr>
        <p:cNvGrpSpPr/>
        <p:nvPr/>
      </p:nvGrpSpPr>
      <p:grpSpPr>
        <a:xfrm>
          <a:off x="0" y="0"/>
          <a:ext cx="0" cy="0"/>
          <a:chOff x="0" y="0"/>
          <a:chExt cx="0" cy="0"/>
        </a:xfrm>
      </p:grpSpPr>
      <p:sp>
        <p:nvSpPr>
          <p:cNvPr id="301" name="Google Shape;301;p14:notes">
            <a:extLst>
              <a:ext uri="{FF2B5EF4-FFF2-40B4-BE49-F238E27FC236}">
                <a16:creationId xmlns:a16="http://schemas.microsoft.com/office/drawing/2014/main" id="{7FE3924D-FD2C-5577-02AD-3233C5FAF1F2}"/>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Array: Dipole-dipole because of lateral resolution</a:t>
            </a:r>
            <a:endParaRPr/>
          </a:p>
          <a:p>
            <a:pPr marL="0" lvl="0" indent="0" algn="l" rtl="0">
              <a:spcBef>
                <a:spcPts val="0"/>
              </a:spcBef>
              <a:spcAft>
                <a:spcPts val="0"/>
              </a:spcAft>
              <a:buClr>
                <a:schemeClr val="dk1"/>
              </a:buClr>
              <a:buSzPts val="1100"/>
              <a:buFont typeface="Arial"/>
              <a:buNone/>
            </a:pPr>
            <a:r>
              <a:rPr lang="en-US"/>
              <a:t>Line length: 50-100m</a:t>
            </a:r>
            <a:endParaRPr/>
          </a:p>
          <a:p>
            <a:pPr marL="0" lvl="0" indent="0" algn="l" rtl="0">
              <a:spcBef>
                <a:spcPts val="0"/>
              </a:spcBef>
              <a:spcAft>
                <a:spcPts val="0"/>
              </a:spcAft>
              <a:buNone/>
            </a:pPr>
            <a:r>
              <a:rPr lang="en-US"/>
              <a:t>Electrode separation: No more than 20m</a:t>
            </a:r>
            <a:endParaRPr/>
          </a:p>
          <a:p>
            <a:pPr marL="0" lvl="0" indent="0" algn="l" rtl="0">
              <a:spcBef>
                <a:spcPts val="0"/>
              </a:spcBef>
              <a:spcAft>
                <a:spcPts val="0"/>
              </a:spcAft>
              <a:buNone/>
            </a:pPr>
            <a:endParaRPr/>
          </a:p>
          <a:p>
            <a:pPr marL="0" lvl="0" indent="0" algn="l" rtl="0">
              <a:spcBef>
                <a:spcPts val="0"/>
              </a:spcBef>
              <a:spcAft>
                <a:spcPts val="0"/>
              </a:spcAft>
              <a:buClr>
                <a:schemeClr val="dk1"/>
              </a:buClr>
              <a:buFont typeface="Arial"/>
              <a:buNone/>
            </a:pPr>
            <a:r>
              <a:rPr lang="en-US"/>
              <a:t>I think it would be helpful to add something about survey design – Image-able depth from given line length</a:t>
            </a:r>
            <a:endParaRPr>
              <a:latin typeface="Arial"/>
              <a:ea typeface="Arial"/>
              <a:cs typeface="Arial"/>
              <a:sym typeface="Arial"/>
            </a:endParaRPr>
          </a:p>
          <a:p>
            <a:pPr marL="0" lvl="0" indent="0" algn="l" rtl="0">
              <a:spcBef>
                <a:spcPts val="0"/>
              </a:spcBef>
              <a:spcAft>
                <a:spcPts val="0"/>
              </a:spcAft>
              <a:buClr>
                <a:schemeClr val="dk1"/>
              </a:buClr>
              <a:buFont typeface="Arial"/>
              <a:buNone/>
            </a:pPr>
            <a:r>
              <a:rPr lang="en-US"/>
              <a:t>– Resolvable features with different electrode spacing</a:t>
            </a:r>
            <a:endParaRPr>
              <a:latin typeface="Arial"/>
              <a:ea typeface="Arial"/>
              <a:cs typeface="Arial"/>
              <a:sym typeface="Arial"/>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r>
              <a:rPr lang="en-US"/>
              <a:t>Then perhaps you could pose a question or two related to survey design decisions OR changes that you might see given a certain subsurface change (ex. clay-filled cracks vs air-filled)</a:t>
            </a:r>
            <a:endParaRPr>
              <a:latin typeface="Arial"/>
              <a:ea typeface="Arial"/>
              <a:cs typeface="Arial"/>
              <a:sym typeface="Arial"/>
            </a:endParaRPr>
          </a:p>
          <a:p>
            <a:pPr marL="0" lvl="0" indent="0" algn="l" rtl="0">
              <a:spcBef>
                <a:spcPts val="0"/>
              </a:spcBef>
              <a:spcAft>
                <a:spcPts val="0"/>
              </a:spcAft>
              <a:buNone/>
            </a:pPr>
            <a:endParaRPr/>
          </a:p>
        </p:txBody>
      </p:sp>
      <p:sp>
        <p:nvSpPr>
          <p:cNvPr id="302" name="Google Shape;302;p14:notes">
            <a:extLst>
              <a:ext uri="{FF2B5EF4-FFF2-40B4-BE49-F238E27FC236}">
                <a16:creationId xmlns:a16="http://schemas.microsoft.com/office/drawing/2014/main" id="{9359BAB1-A994-FB7E-C23B-831EBF5DB6B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775455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a:extLst>
            <a:ext uri="{FF2B5EF4-FFF2-40B4-BE49-F238E27FC236}">
              <a16:creationId xmlns:a16="http://schemas.microsoft.com/office/drawing/2014/main" id="{ED344C93-56E8-9E71-B6D3-6345AD979F19}"/>
            </a:ext>
          </a:extLst>
        </p:cNvPr>
        <p:cNvGrpSpPr/>
        <p:nvPr/>
      </p:nvGrpSpPr>
      <p:grpSpPr>
        <a:xfrm>
          <a:off x="0" y="0"/>
          <a:ext cx="0" cy="0"/>
          <a:chOff x="0" y="0"/>
          <a:chExt cx="0" cy="0"/>
        </a:xfrm>
      </p:grpSpPr>
      <p:sp>
        <p:nvSpPr>
          <p:cNvPr id="301" name="Google Shape;301;p14:notes">
            <a:extLst>
              <a:ext uri="{FF2B5EF4-FFF2-40B4-BE49-F238E27FC236}">
                <a16:creationId xmlns:a16="http://schemas.microsoft.com/office/drawing/2014/main" id="{72F686BF-6BEB-E5C7-C9E3-FFF89206A4E0}"/>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Array: Dipole-dipole because of lateral resolution</a:t>
            </a:r>
            <a:endParaRPr/>
          </a:p>
          <a:p>
            <a:pPr marL="0" lvl="0" indent="0" algn="l" rtl="0">
              <a:spcBef>
                <a:spcPts val="0"/>
              </a:spcBef>
              <a:spcAft>
                <a:spcPts val="0"/>
              </a:spcAft>
              <a:buClr>
                <a:schemeClr val="dk1"/>
              </a:buClr>
              <a:buSzPts val="1100"/>
              <a:buFont typeface="Arial"/>
              <a:buNone/>
            </a:pPr>
            <a:r>
              <a:rPr lang="en-US"/>
              <a:t>Line length: 50-100m</a:t>
            </a:r>
            <a:endParaRPr/>
          </a:p>
          <a:p>
            <a:pPr marL="0" lvl="0" indent="0" algn="l" rtl="0">
              <a:spcBef>
                <a:spcPts val="0"/>
              </a:spcBef>
              <a:spcAft>
                <a:spcPts val="0"/>
              </a:spcAft>
              <a:buNone/>
            </a:pPr>
            <a:r>
              <a:rPr lang="en-US"/>
              <a:t>Electrode separation: No more than 20m</a:t>
            </a:r>
            <a:endParaRPr/>
          </a:p>
          <a:p>
            <a:pPr marL="0" lvl="0" indent="0" algn="l" rtl="0">
              <a:spcBef>
                <a:spcPts val="0"/>
              </a:spcBef>
              <a:spcAft>
                <a:spcPts val="0"/>
              </a:spcAft>
              <a:buNone/>
            </a:pPr>
            <a:endParaRPr/>
          </a:p>
          <a:p>
            <a:pPr marL="0" lvl="0" indent="0" algn="l" rtl="0">
              <a:spcBef>
                <a:spcPts val="0"/>
              </a:spcBef>
              <a:spcAft>
                <a:spcPts val="0"/>
              </a:spcAft>
              <a:buClr>
                <a:schemeClr val="dk1"/>
              </a:buClr>
              <a:buFont typeface="Arial"/>
              <a:buNone/>
            </a:pPr>
            <a:r>
              <a:rPr lang="en-US"/>
              <a:t>I think it would be helpful to add something about survey design – Image-able depth from given line length</a:t>
            </a:r>
            <a:endParaRPr>
              <a:latin typeface="Arial"/>
              <a:ea typeface="Arial"/>
              <a:cs typeface="Arial"/>
              <a:sym typeface="Arial"/>
            </a:endParaRPr>
          </a:p>
          <a:p>
            <a:pPr marL="0" lvl="0" indent="0" algn="l" rtl="0">
              <a:spcBef>
                <a:spcPts val="0"/>
              </a:spcBef>
              <a:spcAft>
                <a:spcPts val="0"/>
              </a:spcAft>
              <a:buClr>
                <a:schemeClr val="dk1"/>
              </a:buClr>
              <a:buFont typeface="Arial"/>
              <a:buNone/>
            </a:pPr>
            <a:r>
              <a:rPr lang="en-US"/>
              <a:t>– Resolvable features with different electrode spacing</a:t>
            </a:r>
            <a:endParaRPr>
              <a:latin typeface="Arial"/>
              <a:ea typeface="Arial"/>
              <a:cs typeface="Arial"/>
              <a:sym typeface="Arial"/>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r>
              <a:rPr lang="en-US"/>
              <a:t>Then perhaps you could pose a question or two related to survey design decisions OR changes that you might see given a certain subsurface change (ex. clay-filled cracks vs air-filled)</a:t>
            </a:r>
            <a:endParaRPr>
              <a:latin typeface="Arial"/>
              <a:ea typeface="Arial"/>
              <a:cs typeface="Arial"/>
              <a:sym typeface="Arial"/>
            </a:endParaRPr>
          </a:p>
          <a:p>
            <a:pPr marL="0" lvl="0" indent="0" algn="l" rtl="0">
              <a:spcBef>
                <a:spcPts val="0"/>
              </a:spcBef>
              <a:spcAft>
                <a:spcPts val="0"/>
              </a:spcAft>
              <a:buNone/>
            </a:pPr>
            <a:endParaRPr/>
          </a:p>
        </p:txBody>
      </p:sp>
      <p:sp>
        <p:nvSpPr>
          <p:cNvPr id="302" name="Google Shape;302;p14:notes">
            <a:extLst>
              <a:ext uri="{FF2B5EF4-FFF2-40B4-BE49-F238E27FC236}">
                <a16:creationId xmlns:a16="http://schemas.microsoft.com/office/drawing/2014/main" id="{CE5DEF4A-DAA7-5437-4D12-1069E280705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65409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09" name="Google Shape;30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a:t>At the field site, a lot of work goes into setting up the survey</a:t>
            </a:r>
            <a:endParaRPr/>
          </a:p>
          <a:p>
            <a:pPr marL="171450" lvl="0" indent="-171450" algn="l" rtl="0">
              <a:spcBef>
                <a:spcPts val="0"/>
              </a:spcBef>
              <a:spcAft>
                <a:spcPts val="0"/>
              </a:spcAft>
              <a:buClr>
                <a:schemeClr val="dk1"/>
              </a:buClr>
              <a:buSzPts val="1200"/>
              <a:buFont typeface="Arial"/>
              <a:buChar char="•"/>
            </a:pPr>
            <a:r>
              <a:rPr lang="en-US"/>
              <a:t>First you set up a tape measure of your survey line</a:t>
            </a:r>
            <a:endParaRPr/>
          </a:p>
          <a:p>
            <a:pPr marL="628650" lvl="1" indent="-171450" algn="l" rtl="0">
              <a:spcBef>
                <a:spcPts val="0"/>
              </a:spcBef>
              <a:spcAft>
                <a:spcPts val="0"/>
              </a:spcAft>
              <a:buClr>
                <a:schemeClr val="dk1"/>
              </a:buClr>
              <a:buSzPts val="1200"/>
              <a:buFont typeface="Arial"/>
              <a:buChar char="•"/>
            </a:pPr>
            <a:r>
              <a:rPr lang="en-US"/>
              <a:t>You want this as straight as possible!!</a:t>
            </a:r>
            <a:endParaRPr/>
          </a:p>
          <a:p>
            <a:pPr marL="628650" lvl="1" indent="-171450" algn="l" rtl="0">
              <a:spcBef>
                <a:spcPts val="0"/>
              </a:spcBef>
              <a:spcAft>
                <a:spcPts val="0"/>
              </a:spcAft>
              <a:buClr>
                <a:schemeClr val="dk1"/>
              </a:buClr>
              <a:buSzPts val="1200"/>
              <a:buFont typeface="Arial"/>
              <a:buChar char="•"/>
            </a:pPr>
            <a:r>
              <a:rPr lang="en-US"/>
              <a:t>Hard to do for long lines</a:t>
            </a:r>
            <a:endParaRPr/>
          </a:p>
          <a:p>
            <a:pPr marL="628650" lvl="1" indent="-171450" algn="l" rtl="0">
              <a:spcBef>
                <a:spcPts val="0"/>
              </a:spcBef>
              <a:spcAft>
                <a:spcPts val="0"/>
              </a:spcAft>
              <a:buClr>
                <a:schemeClr val="dk1"/>
              </a:buClr>
              <a:buSzPts val="1200"/>
              <a:buFont typeface="Arial"/>
              <a:buChar char="•"/>
            </a:pPr>
            <a:r>
              <a:rPr lang="en-US"/>
              <a:t>Even harder with trees and such</a:t>
            </a:r>
            <a:endParaRPr/>
          </a:p>
          <a:p>
            <a:pPr marL="171450" lvl="0" indent="-171450" algn="l" rtl="0">
              <a:spcBef>
                <a:spcPts val="0"/>
              </a:spcBef>
              <a:spcAft>
                <a:spcPts val="0"/>
              </a:spcAft>
              <a:buClr>
                <a:schemeClr val="dk1"/>
              </a:buClr>
              <a:buSzPts val="1200"/>
              <a:buFont typeface="Arial"/>
              <a:buChar char="•"/>
            </a:pPr>
            <a:r>
              <a:rPr lang="en-US"/>
              <a:t>Hammer in electrodes at designated spots (remember electrode 1 is at 0m)</a:t>
            </a:r>
            <a:endParaRPr/>
          </a:p>
          <a:p>
            <a:pPr marL="171450" lvl="0" indent="-171450" algn="l" rtl="0">
              <a:spcBef>
                <a:spcPts val="0"/>
              </a:spcBef>
              <a:spcAft>
                <a:spcPts val="0"/>
              </a:spcAft>
              <a:buClr>
                <a:schemeClr val="dk1"/>
              </a:buClr>
              <a:buSzPts val="1200"/>
              <a:buFont typeface="Arial"/>
              <a:buChar char="•"/>
            </a:pPr>
            <a:r>
              <a:rPr lang="en-US"/>
              <a:t>Lay out the cable with the correct takeout at the correct electrodes and connect them</a:t>
            </a:r>
            <a:endParaRPr/>
          </a:p>
          <a:p>
            <a:pPr marL="171450" lvl="0" indent="-95250" algn="l" rtl="0">
              <a:spcBef>
                <a:spcPts val="0"/>
              </a:spcBef>
              <a:spcAft>
                <a:spcPts val="0"/>
              </a:spcAft>
              <a:buClr>
                <a:schemeClr val="dk1"/>
              </a:buClr>
              <a:buSzPts val="1200"/>
              <a:buFont typeface="Arial"/>
              <a:buNone/>
            </a:pPr>
            <a:endParaRPr/>
          </a:p>
          <a:p>
            <a:pPr marL="171450" lvl="0" indent="-95250" algn="l" rtl="0">
              <a:spcBef>
                <a:spcPts val="0"/>
              </a:spcBef>
              <a:spcAft>
                <a:spcPts val="0"/>
              </a:spcAft>
              <a:buClr>
                <a:schemeClr val="dk1"/>
              </a:buClr>
              <a:buSzPts val="1200"/>
              <a:buFont typeface="Arial"/>
              <a:buNone/>
            </a:pPr>
            <a:endParaRPr/>
          </a:p>
        </p:txBody>
      </p:sp>
      <p:sp>
        <p:nvSpPr>
          <p:cNvPr id="327" name="Google Shape;327;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Google Shape;344;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b="1" dirty="0"/>
              <a:t>Compare schematic to field site</a:t>
            </a:r>
            <a:endParaRPr b="1" dirty="0"/>
          </a:p>
        </p:txBody>
      </p:sp>
      <p:sp>
        <p:nvSpPr>
          <p:cNvPr id="345" name="Google Shape;345;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6" name="Google Shape;366;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a:t>Once the line is set up, the instrument can be connected and settings changed</a:t>
            </a:r>
            <a:endParaRPr/>
          </a:p>
          <a:p>
            <a:pPr marL="171450" lvl="0" indent="-171450" algn="l" rtl="0">
              <a:spcBef>
                <a:spcPts val="0"/>
              </a:spcBef>
              <a:spcAft>
                <a:spcPts val="0"/>
              </a:spcAft>
              <a:buClr>
                <a:schemeClr val="dk1"/>
              </a:buClr>
              <a:buSzPts val="1200"/>
              <a:buFont typeface="Arial"/>
              <a:buChar char="•"/>
            </a:pPr>
            <a:r>
              <a:rPr lang="en-US"/>
              <a:t>Contact resistance check</a:t>
            </a:r>
            <a:endParaRPr/>
          </a:p>
          <a:p>
            <a:pPr marL="171450" lvl="0" indent="-95250" algn="l" rtl="0">
              <a:spcBef>
                <a:spcPts val="0"/>
              </a:spcBef>
              <a:spcAft>
                <a:spcPts val="0"/>
              </a:spcAft>
              <a:buClr>
                <a:schemeClr val="dk1"/>
              </a:buClr>
              <a:buSzPts val="1200"/>
              <a:buFont typeface="Arial"/>
              <a:buNone/>
            </a:pPr>
            <a:endParaRPr/>
          </a:p>
        </p:txBody>
      </p:sp>
      <p:sp>
        <p:nvSpPr>
          <p:cNvPr id="367" name="Google Shape;367;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 name="Google Shape;9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dirty="0"/>
              <a:t>Problem-solving</a:t>
            </a:r>
            <a:endParaRPr dirty="0"/>
          </a:p>
          <a:p>
            <a:pPr marL="171450" lvl="0" indent="-171450" algn="l" rtl="0">
              <a:spcBef>
                <a:spcPts val="0"/>
              </a:spcBef>
              <a:spcAft>
                <a:spcPts val="0"/>
              </a:spcAft>
              <a:buClr>
                <a:schemeClr val="dk1"/>
              </a:buClr>
              <a:buSzPts val="1200"/>
              <a:buFont typeface="Arial"/>
              <a:buChar char="•"/>
            </a:pPr>
            <a:r>
              <a:rPr lang="en-US" dirty="0"/>
              <a:t>Fix electrodes that don’t have good contact or are disconnected</a:t>
            </a:r>
            <a:endParaRPr dirty="0"/>
          </a:p>
          <a:p>
            <a:pPr marL="171450" lvl="0" indent="-171450" algn="l" rtl="0">
              <a:spcBef>
                <a:spcPts val="0"/>
              </a:spcBef>
              <a:spcAft>
                <a:spcPts val="0"/>
              </a:spcAft>
              <a:buClr>
                <a:schemeClr val="dk1"/>
              </a:buClr>
              <a:buSzPts val="1200"/>
              <a:buFont typeface="Arial"/>
              <a:buChar char="•"/>
            </a:pPr>
            <a:r>
              <a:rPr lang="en-US" dirty="0"/>
              <a:t>What is good contact resistance? </a:t>
            </a:r>
            <a:endParaRPr dirty="0"/>
          </a:p>
          <a:p>
            <a:pPr marL="628650" lvl="1" indent="-171450" algn="l" rtl="0">
              <a:spcBef>
                <a:spcPts val="0"/>
              </a:spcBef>
              <a:spcAft>
                <a:spcPts val="0"/>
              </a:spcAft>
              <a:buClr>
                <a:schemeClr val="dk1"/>
              </a:buClr>
              <a:buSzPts val="1200"/>
              <a:buFont typeface="Arial"/>
              <a:buChar char="•"/>
            </a:pPr>
            <a:r>
              <a:rPr lang="en-US" dirty="0"/>
              <a:t>2-3k Ohm is suggested by manufacturers </a:t>
            </a:r>
            <a:endParaRPr dirty="0"/>
          </a:p>
          <a:p>
            <a:pPr marL="628650" lvl="1" indent="-171450" algn="l" rtl="0">
              <a:spcBef>
                <a:spcPts val="0"/>
              </a:spcBef>
              <a:spcAft>
                <a:spcPts val="0"/>
              </a:spcAft>
              <a:buClr>
                <a:schemeClr val="dk1"/>
              </a:buClr>
              <a:buSzPts val="1200"/>
              <a:buFont typeface="Arial"/>
              <a:buChar char="•"/>
            </a:pPr>
            <a:r>
              <a:rPr lang="en-US" dirty="0"/>
              <a:t>Realistic for wet climates</a:t>
            </a:r>
            <a:endParaRPr dirty="0"/>
          </a:p>
          <a:p>
            <a:pPr marL="628650" lvl="1" indent="-171450" algn="l" rtl="0">
              <a:spcBef>
                <a:spcPts val="0"/>
              </a:spcBef>
              <a:spcAft>
                <a:spcPts val="0"/>
              </a:spcAft>
              <a:buClr>
                <a:schemeClr val="dk1"/>
              </a:buClr>
              <a:buSzPts val="1200"/>
              <a:buFont typeface="Arial"/>
              <a:buChar char="•"/>
            </a:pPr>
            <a:r>
              <a:rPr lang="en-US" dirty="0"/>
              <a:t>What about dry arid?</a:t>
            </a:r>
            <a:endParaRPr dirty="0"/>
          </a:p>
          <a:p>
            <a:pPr marL="628650" lvl="1" indent="-171450" algn="l" rtl="0">
              <a:spcBef>
                <a:spcPts val="0"/>
              </a:spcBef>
              <a:spcAft>
                <a:spcPts val="0"/>
              </a:spcAft>
              <a:buClr>
                <a:schemeClr val="dk1"/>
              </a:buClr>
              <a:buSzPts val="1200"/>
              <a:buFont typeface="Arial"/>
              <a:buChar char="•"/>
            </a:pPr>
            <a:r>
              <a:rPr lang="en-US" dirty="0"/>
              <a:t>We aim for about 10kOhm but less than 20kOhm is okay</a:t>
            </a:r>
            <a:endParaRPr dirty="0"/>
          </a:p>
          <a:p>
            <a:pPr marL="0" lvl="0" indent="0" algn="l" rtl="0">
              <a:spcBef>
                <a:spcPts val="0"/>
              </a:spcBef>
              <a:spcAft>
                <a:spcPts val="0"/>
              </a:spcAft>
              <a:buClr>
                <a:schemeClr val="dk1"/>
              </a:buClr>
              <a:buSzPts val="1200"/>
              <a:buFont typeface="Calibri"/>
              <a:buNone/>
            </a:pPr>
            <a:endParaRPr dirty="0"/>
          </a:p>
        </p:txBody>
      </p:sp>
      <p:sp>
        <p:nvSpPr>
          <p:cNvPr id="377" name="Google Shape;377;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0" name="Google Shape;390;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a:t>Start survey</a:t>
            </a:r>
            <a:endParaRPr/>
          </a:p>
          <a:p>
            <a:pPr marL="171450" lvl="0" indent="-171450" algn="l" rtl="0">
              <a:spcBef>
                <a:spcPts val="0"/>
              </a:spcBef>
              <a:spcAft>
                <a:spcPts val="0"/>
              </a:spcAft>
              <a:buClr>
                <a:schemeClr val="dk1"/>
              </a:buClr>
              <a:buSzPts val="1200"/>
              <a:buFont typeface="Arial"/>
              <a:buChar char="•"/>
            </a:pPr>
            <a:r>
              <a:rPr lang="en-US"/>
              <a:t>It can take hours. Depends on:</a:t>
            </a:r>
            <a:endParaRPr/>
          </a:p>
          <a:p>
            <a:pPr marL="628650" lvl="1" indent="-171450" algn="l" rtl="0">
              <a:spcBef>
                <a:spcPts val="0"/>
              </a:spcBef>
              <a:spcAft>
                <a:spcPts val="0"/>
              </a:spcAft>
              <a:buClr>
                <a:schemeClr val="dk1"/>
              </a:buClr>
              <a:buSzPts val="1200"/>
              <a:buFont typeface="Arial"/>
              <a:buChar char="•"/>
            </a:pPr>
            <a:r>
              <a:rPr lang="en-US"/>
              <a:t>Array</a:t>
            </a:r>
            <a:endParaRPr/>
          </a:p>
          <a:p>
            <a:pPr marL="628650" lvl="1" indent="-171450" algn="l" rtl="0">
              <a:spcBef>
                <a:spcPts val="0"/>
              </a:spcBef>
              <a:spcAft>
                <a:spcPts val="0"/>
              </a:spcAft>
              <a:buClr>
                <a:schemeClr val="dk1"/>
              </a:buClr>
              <a:buSzPts val="1200"/>
              <a:buFont typeface="Arial"/>
              <a:buChar char="•"/>
            </a:pPr>
            <a:r>
              <a:rPr lang="en-US"/>
              <a:t>Injection time</a:t>
            </a:r>
            <a:endParaRPr/>
          </a:p>
          <a:p>
            <a:pPr marL="628650" lvl="1" indent="-171450" algn="l" rtl="0">
              <a:spcBef>
                <a:spcPts val="0"/>
              </a:spcBef>
              <a:spcAft>
                <a:spcPts val="0"/>
              </a:spcAft>
              <a:buClr>
                <a:schemeClr val="dk1"/>
              </a:buClr>
              <a:buSzPts val="1200"/>
              <a:buFont typeface="Arial"/>
              <a:buChar char="•"/>
            </a:pPr>
            <a:r>
              <a:rPr lang="en-US"/>
              <a:t>Reciprocals</a:t>
            </a:r>
            <a:endParaRPr/>
          </a:p>
          <a:p>
            <a:pPr marL="628650" lvl="1" indent="-171450" algn="l" rtl="0">
              <a:spcBef>
                <a:spcPts val="0"/>
              </a:spcBef>
              <a:spcAft>
                <a:spcPts val="0"/>
              </a:spcAft>
              <a:buClr>
                <a:schemeClr val="dk1"/>
              </a:buClr>
              <a:buSzPts val="1200"/>
              <a:buFont typeface="Arial"/>
              <a:buChar char="•"/>
            </a:pPr>
            <a:r>
              <a:rPr lang="en-US"/>
              <a:t>Stacks/Max stacks</a:t>
            </a:r>
            <a:endParaRPr/>
          </a:p>
          <a:p>
            <a:pPr marL="628650" lvl="1" indent="-171450" algn="l" rtl="0">
              <a:spcBef>
                <a:spcPts val="0"/>
              </a:spcBef>
              <a:spcAft>
                <a:spcPts val="0"/>
              </a:spcAft>
              <a:buClr>
                <a:schemeClr val="dk1"/>
              </a:buClr>
              <a:buSzPts val="1200"/>
              <a:buFont typeface="Arial"/>
              <a:buChar char="•"/>
            </a:pPr>
            <a:r>
              <a:rPr lang="en-US"/>
              <a:t>Number of electrodes</a:t>
            </a:r>
            <a:endParaRPr/>
          </a:p>
          <a:p>
            <a:pPr marL="171450" lvl="0" indent="-171450" algn="l" rtl="0">
              <a:spcBef>
                <a:spcPts val="0"/>
              </a:spcBef>
              <a:spcAft>
                <a:spcPts val="0"/>
              </a:spcAft>
              <a:buClr>
                <a:schemeClr val="dk1"/>
              </a:buClr>
              <a:buSzPts val="1200"/>
              <a:buFont typeface="Arial"/>
              <a:buChar char="•"/>
            </a:pPr>
            <a:r>
              <a:rPr lang="en-US"/>
              <a:t>Good time to talk to students or set up seismic!</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100"/>
              <a:buFont typeface="Arial"/>
              <a:buNone/>
            </a:pPr>
            <a:r>
              <a:rPr lang="en-US" sz="1300" b="1"/>
              <a:t>Don’t need these slides – they’re not setting it up today</a:t>
            </a:r>
            <a:endParaRPr/>
          </a:p>
          <a:p>
            <a:pPr marL="171450" lvl="0" indent="-95250" algn="l" rtl="0">
              <a:spcBef>
                <a:spcPts val="0"/>
              </a:spcBef>
              <a:spcAft>
                <a:spcPts val="0"/>
              </a:spcAft>
              <a:buClr>
                <a:schemeClr val="dk1"/>
              </a:buClr>
              <a:buSzPts val="1200"/>
              <a:buFont typeface="Arial"/>
              <a:buNone/>
            </a:pPr>
            <a:endParaRPr/>
          </a:p>
          <a:p>
            <a:pPr marL="171450" lvl="0" indent="-95250" algn="l" rtl="0">
              <a:spcBef>
                <a:spcPts val="0"/>
              </a:spcBef>
              <a:spcAft>
                <a:spcPts val="0"/>
              </a:spcAft>
              <a:buClr>
                <a:schemeClr val="dk1"/>
              </a:buClr>
              <a:buSzPts val="1200"/>
              <a:buFont typeface="Arial"/>
              <a:buNone/>
            </a:pPr>
            <a:endParaRPr/>
          </a:p>
        </p:txBody>
      </p:sp>
      <p:sp>
        <p:nvSpPr>
          <p:cNvPr id="391" name="Google Shape;391;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4" name="Google Shape;404;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a:t>Once the survey finishes measuring, time to pack up line</a:t>
            </a:r>
            <a:endParaRPr/>
          </a:p>
          <a:p>
            <a:pPr marL="171450" lvl="0" indent="-171450" algn="l" rtl="0">
              <a:spcBef>
                <a:spcPts val="0"/>
              </a:spcBef>
              <a:spcAft>
                <a:spcPts val="0"/>
              </a:spcAft>
              <a:buClr>
                <a:schemeClr val="dk1"/>
              </a:buClr>
              <a:buSzPts val="1200"/>
              <a:buFont typeface="Arial"/>
              <a:buChar char="•"/>
            </a:pPr>
            <a:r>
              <a:rPr lang="en-US"/>
              <a:t>Tape measure should be last thing you take down to remember where all the electrodes are supposed to be</a:t>
            </a:r>
            <a:endParaRPr/>
          </a:p>
          <a:p>
            <a:pPr marL="0" lvl="0" indent="0" algn="l" rtl="0">
              <a:spcBef>
                <a:spcPts val="0"/>
              </a:spcBef>
              <a:spcAft>
                <a:spcPts val="0"/>
              </a:spcAft>
              <a:buNone/>
            </a:pPr>
            <a:endParaRPr/>
          </a:p>
          <a:p>
            <a:pPr marL="0" lvl="0" indent="0" algn="l" rtl="0">
              <a:spcBef>
                <a:spcPts val="0"/>
              </a:spcBef>
              <a:spcAft>
                <a:spcPts val="0"/>
              </a:spcAft>
              <a:buClr>
                <a:schemeClr val="dk1"/>
              </a:buClr>
              <a:buFont typeface="Arial"/>
              <a:buNone/>
            </a:pPr>
            <a:r>
              <a:rPr lang="en-US" sz="1800"/>
              <a:t>I think the main point for slides 17-20 is a teaser about what they can encounter in the field (esp a view of the field that has higher grass than campus)</a:t>
            </a:r>
            <a:endParaRPr sz="1400">
              <a:latin typeface="Arial"/>
              <a:ea typeface="Arial"/>
              <a:cs typeface="Arial"/>
              <a:sym typeface="Arial"/>
            </a:endParaRPr>
          </a:p>
          <a:p>
            <a:pPr marL="0" lvl="0" indent="0" algn="l" rtl="0">
              <a:spcBef>
                <a:spcPts val="0"/>
              </a:spcBef>
              <a:spcAft>
                <a:spcPts val="0"/>
              </a:spcAft>
              <a:buNone/>
            </a:pPr>
            <a:endParaRPr/>
          </a:p>
        </p:txBody>
      </p:sp>
      <p:sp>
        <p:nvSpPr>
          <p:cNvPr id="405" name="Google Shape;405;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3" name="Google Shape;413;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000"/>
              <a:buFont typeface="Calibri"/>
              <a:buNone/>
            </a:pPr>
            <a:r>
              <a:rPr lang="en-US" sz="2000" b="1"/>
              <a:t>Don’t need too much since you’ll be going over this during the workshop.</a:t>
            </a:r>
            <a:endParaRPr/>
          </a:p>
        </p:txBody>
      </p:sp>
      <p:sp>
        <p:nvSpPr>
          <p:cNvPr id="414" name="Google Shape;414;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36e88314ec2_0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36e88314ec2_0_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5" name="Google Shape;505;g36e88314ec2_0_2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35</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2" name="Google Shape;522;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800"/>
              <a:buFont typeface="Calibri"/>
              <a:buNone/>
            </a:pPr>
            <a:r>
              <a:rPr lang="en-US" sz="1800"/>
              <a:t>A robust way to assess the errors in the measurements. The theory of reciprocity states that the normal and reciprocal measurement must have the same resistance (and hence apparent resistivity).</a:t>
            </a:r>
            <a:endParaRPr sz="1800"/>
          </a:p>
          <a:p>
            <a:pPr marL="0" lvl="0" indent="0" algn="l" rtl="0">
              <a:spcBef>
                <a:spcPts val="0"/>
              </a:spcBef>
              <a:spcAft>
                <a:spcPts val="0"/>
              </a:spcAft>
              <a:buClr>
                <a:schemeClr val="dk1"/>
              </a:buClr>
              <a:buSzPts val="1800"/>
              <a:buFont typeface="Calibri"/>
              <a:buNone/>
            </a:pPr>
            <a:endParaRPr sz="1800"/>
          </a:p>
          <a:p>
            <a:pPr marL="0" lvl="0" indent="0" algn="l" rtl="0">
              <a:spcBef>
                <a:spcPts val="0"/>
              </a:spcBef>
              <a:spcAft>
                <a:spcPts val="0"/>
              </a:spcAft>
              <a:buClr>
                <a:schemeClr val="dk1"/>
              </a:buClr>
              <a:buSzPts val="1800"/>
              <a:buFont typeface="Calibri"/>
              <a:buNone/>
            </a:pPr>
            <a:r>
              <a:rPr lang="en-US" sz="1800"/>
              <a:t>Differences between the two measurements quantify the errors </a:t>
            </a:r>
            <a:endParaRPr sz="1800"/>
          </a:p>
          <a:p>
            <a:pPr marL="0" lvl="0" indent="0" algn="l" rtl="0">
              <a:spcBef>
                <a:spcPts val="0"/>
              </a:spcBef>
              <a:spcAft>
                <a:spcPts val="0"/>
              </a:spcAft>
              <a:buClr>
                <a:schemeClr val="dk1"/>
              </a:buClr>
              <a:buSzPts val="1800"/>
              <a:buFont typeface="Calibri"/>
              <a:buNone/>
            </a:pPr>
            <a:endParaRPr sz="1800"/>
          </a:p>
          <a:p>
            <a:pPr marL="0" lvl="0" indent="0" algn="l" rtl="0">
              <a:spcBef>
                <a:spcPts val="0"/>
              </a:spcBef>
              <a:spcAft>
                <a:spcPts val="0"/>
              </a:spcAft>
              <a:buClr>
                <a:schemeClr val="dk1"/>
              </a:buClr>
              <a:buSzPts val="1800"/>
              <a:buFont typeface="Calibri"/>
              <a:buNone/>
            </a:pPr>
            <a:r>
              <a:rPr lang="en-US" sz="1800"/>
              <a:t>Better assessment of data quality → can account for repeated errors that stacking errors do not</a:t>
            </a:r>
            <a:endParaRPr sz="1800"/>
          </a:p>
          <a:p>
            <a:pPr marL="0" lvl="0" indent="0" algn="l" rtl="0">
              <a:spcBef>
                <a:spcPts val="0"/>
              </a:spcBef>
              <a:spcAft>
                <a:spcPts val="0"/>
              </a:spcAft>
              <a:buClr>
                <a:schemeClr val="dk1"/>
              </a:buClr>
              <a:buSzPts val="1800"/>
              <a:buFont typeface="Calibri"/>
              <a:buNone/>
            </a:pPr>
            <a:endParaRPr sz="1800"/>
          </a:p>
          <a:p>
            <a:pPr marL="0" lvl="0" indent="0" algn="l" rtl="0">
              <a:spcBef>
                <a:spcPts val="0"/>
              </a:spcBef>
              <a:spcAft>
                <a:spcPts val="0"/>
              </a:spcAft>
              <a:buClr>
                <a:schemeClr val="dk1"/>
              </a:buClr>
              <a:buSzPts val="1800"/>
              <a:buFont typeface="Calibri"/>
              <a:buNone/>
            </a:pPr>
            <a:r>
              <a:rPr lang="en-US" sz="1800"/>
              <a:t>Double the measurements = double the time → think of wenner vs dipole-dipole</a:t>
            </a:r>
            <a:endParaRPr sz="1800"/>
          </a:p>
          <a:p>
            <a:pPr marL="0" lvl="0" indent="0" algn="l" rtl="0">
              <a:spcBef>
                <a:spcPts val="0"/>
              </a:spcBef>
              <a:spcAft>
                <a:spcPts val="0"/>
              </a:spcAft>
              <a:buClr>
                <a:schemeClr val="dk1"/>
              </a:buClr>
              <a:buSzPts val="1800"/>
              <a:buFont typeface="Calibri"/>
              <a:buNone/>
            </a:pPr>
            <a:endParaRPr sz="1800"/>
          </a:p>
          <a:p>
            <a:pPr marL="0" lvl="0" indent="0" algn="l" rtl="0">
              <a:spcBef>
                <a:spcPts val="0"/>
              </a:spcBef>
              <a:spcAft>
                <a:spcPts val="0"/>
              </a:spcAft>
              <a:buClr>
                <a:schemeClr val="dk1"/>
              </a:buClr>
              <a:buFont typeface="Arial"/>
              <a:buNone/>
            </a:pPr>
            <a:r>
              <a:rPr lang="en-US" sz="1800"/>
              <a:t>Do you think it is helpful to getting these details now OR would it be better during the data processing part?</a:t>
            </a:r>
            <a:endParaRPr sz="1400">
              <a:latin typeface="Arial"/>
              <a:ea typeface="Arial"/>
              <a:cs typeface="Arial"/>
              <a:sym typeface="Arial"/>
            </a:endParaRPr>
          </a:p>
          <a:p>
            <a:pPr marL="0" lvl="0" indent="0" algn="l" rtl="0">
              <a:spcBef>
                <a:spcPts val="0"/>
              </a:spcBef>
              <a:spcAft>
                <a:spcPts val="0"/>
              </a:spcAft>
              <a:buClr>
                <a:schemeClr val="dk1"/>
              </a:buClr>
              <a:buFont typeface="Arial"/>
              <a:buNone/>
            </a:pPr>
            <a:r>
              <a:rPr lang="en-US" sz="1800"/>
              <a:t>Maybe fewer slides?</a:t>
            </a:r>
            <a:endParaRPr sz="1400">
              <a:latin typeface="Arial"/>
              <a:ea typeface="Arial"/>
              <a:cs typeface="Arial"/>
              <a:sym typeface="Arial"/>
            </a:endParaRPr>
          </a:p>
          <a:p>
            <a:pPr marL="0" lvl="0" indent="0" algn="l" rtl="0">
              <a:spcBef>
                <a:spcPts val="0"/>
              </a:spcBef>
              <a:spcAft>
                <a:spcPts val="0"/>
              </a:spcAft>
              <a:buClr>
                <a:schemeClr val="dk1"/>
              </a:buClr>
              <a:buFont typeface="Arial"/>
              <a:buNone/>
            </a:pPr>
            <a:r>
              <a:rPr lang="en-US" sz="1800"/>
              <a:t>What are the more important elements for them to know ahead of time about processing?</a:t>
            </a:r>
            <a:endParaRPr sz="1400">
              <a:latin typeface="Arial"/>
              <a:ea typeface="Arial"/>
              <a:cs typeface="Arial"/>
              <a:sym typeface="Arial"/>
            </a:endParaRPr>
          </a:p>
          <a:p>
            <a:pPr marL="0" lvl="0" indent="0" algn="l" rtl="0">
              <a:spcBef>
                <a:spcPts val="0"/>
              </a:spcBef>
              <a:spcAft>
                <a:spcPts val="0"/>
              </a:spcAft>
              <a:buClr>
                <a:schemeClr val="dk1"/>
              </a:buClr>
              <a:buFont typeface="Arial"/>
              <a:buNone/>
            </a:pPr>
            <a:r>
              <a:rPr lang="en-US" sz="1800"/>
              <a:t>--inversion involves an iterative process</a:t>
            </a:r>
            <a:endParaRPr sz="1400">
              <a:latin typeface="Arial"/>
              <a:ea typeface="Arial"/>
              <a:cs typeface="Arial"/>
              <a:sym typeface="Arial"/>
            </a:endParaRPr>
          </a:p>
          <a:p>
            <a:pPr marL="0" lvl="0" indent="0" algn="l" rtl="0">
              <a:spcBef>
                <a:spcPts val="0"/>
              </a:spcBef>
              <a:spcAft>
                <a:spcPts val="0"/>
              </a:spcAft>
              <a:buClr>
                <a:schemeClr val="dk1"/>
              </a:buClr>
              <a:buFont typeface="Arial"/>
              <a:buNone/>
            </a:pPr>
            <a:r>
              <a:rPr lang="en-US" sz="1800"/>
              <a:t>--there are ways to quantify the errors</a:t>
            </a:r>
            <a:endParaRPr sz="1800"/>
          </a:p>
        </p:txBody>
      </p:sp>
      <p:sp>
        <p:nvSpPr>
          <p:cNvPr id="523" name="Google Shape;523;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36</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3" name="Google Shape;613;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a:t>But what do these images really mean? </a:t>
            </a:r>
            <a:endParaRPr/>
          </a:p>
          <a:p>
            <a:pPr marL="171450" lvl="0" indent="-171450" algn="l" rtl="0">
              <a:spcBef>
                <a:spcPts val="0"/>
              </a:spcBef>
              <a:spcAft>
                <a:spcPts val="0"/>
              </a:spcAft>
              <a:buClr>
                <a:schemeClr val="dk1"/>
              </a:buClr>
              <a:buSzPts val="1200"/>
              <a:buFont typeface="Arial"/>
              <a:buChar char="•"/>
            </a:pPr>
            <a:r>
              <a:rPr lang="en-US"/>
              <a:t>Unit 2 covers the relationships between the electrical conductivity of soils and the physical and chemical properties of soils.</a:t>
            </a:r>
            <a:endParaRPr/>
          </a:p>
          <a:p>
            <a:pPr marL="171450" lvl="0" indent="-171450" algn="l" rtl="0">
              <a:spcBef>
                <a:spcPts val="0"/>
              </a:spcBef>
              <a:spcAft>
                <a:spcPts val="0"/>
              </a:spcAft>
              <a:buClr>
                <a:schemeClr val="dk1"/>
              </a:buClr>
              <a:buSzPts val="1200"/>
              <a:buFont typeface="Arial"/>
              <a:buChar char="•"/>
            </a:pPr>
            <a:r>
              <a:rPr lang="en-US"/>
              <a:t> Using Archie’s Laws, we learned that electrical conductivity increases with the salinity of the pore fluids, the porosity of the soil and the water content if the soil is not saturated.</a:t>
            </a:r>
            <a:endParaRPr/>
          </a:p>
          <a:p>
            <a:pPr marL="171450" lvl="0" indent="-171450" algn="l" rtl="0">
              <a:spcBef>
                <a:spcPts val="0"/>
              </a:spcBef>
              <a:spcAft>
                <a:spcPts val="0"/>
              </a:spcAft>
              <a:buClr>
                <a:schemeClr val="dk1"/>
              </a:buClr>
              <a:buSzPts val="1200"/>
              <a:buFont typeface="Arial"/>
              <a:buChar char="•"/>
            </a:pPr>
            <a:r>
              <a:rPr lang="en-US"/>
              <a:t> We also learned that fine grained materials such as clays also increase electrical conductivity. The changes in conductivity observed with electrical imaging result from changes in such factors. </a:t>
            </a:r>
            <a:endParaRPr/>
          </a:p>
          <a:p>
            <a:pPr marL="171450" lvl="0" indent="-171450" algn="l" rtl="0">
              <a:spcBef>
                <a:spcPts val="0"/>
              </a:spcBef>
              <a:spcAft>
                <a:spcPts val="0"/>
              </a:spcAft>
              <a:buClr>
                <a:schemeClr val="dk1"/>
              </a:buClr>
              <a:buSzPts val="1200"/>
              <a:buFont typeface="Arial"/>
              <a:buChar char="•"/>
            </a:pPr>
            <a:r>
              <a:rPr lang="en-US"/>
              <a:t>At Harrier Meadow we know that the soils are saturated beneath the top 20 cm so the changes in conductivity in this image most likely represent changes in salinity and/or changes in soil type.</a:t>
            </a:r>
            <a:endParaRPr/>
          </a:p>
          <a:p>
            <a:pPr marL="171450" lvl="0" indent="-171450" algn="l" rtl="0">
              <a:spcBef>
                <a:spcPts val="0"/>
              </a:spcBef>
              <a:spcAft>
                <a:spcPts val="0"/>
              </a:spcAft>
              <a:buClr>
                <a:schemeClr val="dk1"/>
              </a:buClr>
              <a:buSzPts val="1200"/>
              <a:buFont typeface="Arial"/>
              <a:buChar char="•"/>
            </a:pPr>
            <a:r>
              <a:rPr lang="en-US"/>
              <a:t> Distinguishing between such effects is best done using some direct sampling at a few locations – indeed, the interpretation of geophysical datasets is always improved with some direct observations.</a:t>
            </a:r>
            <a:endParaRPr/>
          </a:p>
          <a:p>
            <a:pPr marL="171450" lvl="0" indent="-171450" algn="l" rtl="0">
              <a:spcBef>
                <a:spcPts val="0"/>
              </a:spcBef>
              <a:spcAft>
                <a:spcPts val="0"/>
              </a:spcAft>
              <a:buClr>
                <a:schemeClr val="dk1"/>
              </a:buClr>
              <a:buSzPts val="1200"/>
              <a:buFont typeface="Arial"/>
              <a:buChar char="•"/>
            </a:pPr>
            <a:r>
              <a:rPr lang="en-US"/>
              <a:t> We will use some direct measurements to explore the significance of these conductivity images further in Unit 5.</a:t>
            </a:r>
            <a:endParaRPr/>
          </a:p>
          <a:p>
            <a:pPr marL="171450" lvl="0" indent="-95250" algn="l" rtl="0">
              <a:spcBef>
                <a:spcPts val="0"/>
              </a:spcBef>
              <a:spcAft>
                <a:spcPts val="0"/>
              </a:spcAft>
              <a:buClr>
                <a:schemeClr val="dk1"/>
              </a:buClr>
              <a:buSzPts val="1200"/>
              <a:buFont typeface="Arial"/>
              <a:buNone/>
            </a:pPr>
            <a:endParaRPr/>
          </a:p>
          <a:p>
            <a:pPr marL="171450" lvl="0" indent="-95250" algn="l" rtl="0">
              <a:spcBef>
                <a:spcPts val="0"/>
              </a:spcBef>
              <a:spcAft>
                <a:spcPts val="0"/>
              </a:spcAft>
              <a:buClr>
                <a:schemeClr val="dk1"/>
              </a:buClr>
              <a:buSzPts val="1200"/>
              <a:buFont typeface="Arial"/>
              <a:buNone/>
            </a:pPr>
            <a:endParaRPr/>
          </a:p>
          <a:p>
            <a:pPr marL="171450" lvl="0" indent="-95250" algn="l" rtl="0">
              <a:spcBef>
                <a:spcPts val="0"/>
              </a:spcBef>
              <a:spcAft>
                <a:spcPts val="0"/>
              </a:spcAft>
              <a:buClr>
                <a:schemeClr val="dk1"/>
              </a:buClr>
              <a:buSzPts val="1200"/>
              <a:buFont typeface="Arial"/>
              <a:buNone/>
            </a:pPr>
            <a:endParaRPr/>
          </a:p>
        </p:txBody>
      </p:sp>
      <p:sp>
        <p:nvSpPr>
          <p:cNvPr id="614" name="Google Shape;614;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37</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7" name="Google Shape;627;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628" name="Google Shape;628;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38</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36e88314ec2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9" name="Google Shape;639;g36e88314ec2_0_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0" name="Google Shape;640;g36e88314ec2_0_2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39</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5" name="Google Shape;64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7000"/>
              </a:lnSpc>
              <a:spcBef>
                <a:spcPts val="0"/>
              </a:spcBef>
              <a:spcAft>
                <a:spcPts val="0"/>
              </a:spcAft>
              <a:buClr>
                <a:schemeClr val="dk1"/>
              </a:buClr>
              <a:buSzPts val="1800"/>
              <a:buFont typeface="Arial"/>
              <a:buChar char="•"/>
            </a:pPr>
            <a:r>
              <a:rPr lang="en-US" sz="1800">
                <a:latin typeface="Calibri"/>
                <a:ea typeface="Calibri"/>
                <a:cs typeface="Calibri"/>
                <a:sym typeface="Calibri"/>
              </a:rPr>
              <a:t>Partly because the general geometric factor for a 4 electrode array is a bit of a mouthful, geophysicists have adopted the use of standard arrays that yield a simpler expression of the geometric factor. </a:t>
            </a:r>
            <a:endParaRPr/>
          </a:p>
          <a:p>
            <a:pPr marL="285750" marR="0" lvl="0" indent="-285750" algn="l" rtl="0">
              <a:lnSpc>
                <a:spcPct val="107000"/>
              </a:lnSpc>
              <a:spcBef>
                <a:spcPts val="800"/>
              </a:spcBef>
              <a:spcAft>
                <a:spcPts val="0"/>
              </a:spcAft>
              <a:buClr>
                <a:schemeClr val="dk1"/>
              </a:buClr>
              <a:buSzPts val="1800"/>
              <a:buFont typeface="Arial"/>
              <a:buChar char="•"/>
            </a:pPr>
            <a:r>
              <a:rPr lang="en-US" sz="1800">
                <a:latin typeface="Calibri"/>
                <a:ea typeface="Calibri"/>
                <a:cs typeface="Calibri"/>
                <a:sym typeface="Calibri"/>
              </a:rPr>
              <a:t>We will work with the Wenner array where the geometric factor is simply 2 times pi times the electrode spacing a. </a:t>
            </a:r>
            <a:endParaRPr/>
          </a:p>
          <a:p>
            <a:pPr marL="285750" marR="0" lvl="0" indent="-285750" algn="l" rtl="0">
              <a:lnSpc>
                <a:spcPct val="107000"/>
              </a:lnSpc>
              <a:spcBef>
                <a:spcPts val="800"/>
              </a:spcBef>
              <a:spcAft>
                <a:spcPts val="0"/>
              </a:spcAft>
              <a:buClr>
                <a:schemeClr val="dk1"/>
              </a:buClr>
              <a:buSzPts val="1800"/>
              <a:buFont typeface="Arial"/>
              <a:buChar char="•"/>
            </a:pPr>
            <a:r>
              <a:rPr lang="en-US" sz="1800">
                <a:latin typeface="Calibri"/>
                <a:ea typeface="Calibri"/>
                <a:cs typeface="Calibri"/>
                <a:sym typeface="Calibri"/>
              </a:rPr>
              <a:t>We will also work with the dipole-dipole array. The geometric factor for the dipole-dipole array is a bit more involved but is again determined by a constant electrode spacing, and also an  integer n representing the multiplier on </a:t>
            </a:r>
            <a:r>
              <a:rPr lang="en-US" sz="1800" i="1">
                <a:latin typeface="Calibri"/>
                <a:ea typeface="Calibri"/>
                <a:cs typeface="Calibri"/>
                <a:sym typeface="Calibri"/>
              </a:rPr>
              <a:t>a</a:t>
            </a:r>
            <a:r>
              <a:rPr lang="en-US" sz="1800">
                <a:latin typeface="Calibri"/>
                <a:ea typeface="Calibri"/>
                <a:cs typeface="Calibri"/>
                <a:sym typeface="Calibri"/>
              </a:rPr>
              <a:t> that defines the spacing between current electrode B and potential electrode N.</a:t>
            </a:r>
            <a:endParaRPr/>
          </a:p>
          <a:p>
            <a:pPr marL="285750" marR="0" lvl="0" indent="-285750" algn="l" rtl="0">
              <a:lnSpc>
                <a:spcPct val="107000"/>
              </a:lnSpc>
              <a:spcBef>
                <a:spcPts val="800"/>
              </a:spcBef>
              <a:spcAft>
                <a:spcPts val="0"/>
              </a:spcAft>
              <a:buClr>
                <a:schemeClr val="dk1"/>
              </a:buClr>
              <a:buSzPts val="1800"/>
              <a:buFont typeface="Arial"/>
              <a:buChar char="•"/>
            </a:pPr>
            <a:r>
              <a:rPr lang="en-US" sz="1800">
                <a:latin typeface="Calibri"/>
                <a:ea typeface="Calibri"/>
                <a:cs typeface="Calibri"/>
                <a:sym typeface="Calibri"/>
              </a:rPr>
              <a:t> The other reason that geophysicists use such standard arrays is because they have different sensitivity patterns, meaning that some may be quite good for detecting lateral variations in resistivity whereas others will be good at detecting vertical variations in resistivity.</a:t>
            </a:r>
            <a:endParaRPr/>
          </a:p>
          <a:p>
            <a:pPr marL="285750" marR="0" lvl="0" indent="-171450" algn="l" rtl="0">
              <a:lnSpc>
                <a:spcPct val="107000"/>
              </a:lnSpc>
              <a:spcBef>
                <a:spcPts val="800"/>
              </a:spcBef>
              <a:spcAft>
                <a:spcPts val="0"/>
              </a:spcAft>
              <a:buClr>
                <a:schemeClr val="dk1"/>
              </a:buClr>
              <a:buSzPts val="1800"/>
              <a:buFont typeface="Arial"/>
              <a:buNone/>
            </a:pPr>
            <a:endParaRPr sz="1800">
              <a:latin typeface="Calibri"/>
              <a:ea typeface="Calibri"/>
              <a:cs typeface="Calibri"/>
              <a:sym typeface="Calibri"/>
            </a:endParaRPr>
          </a:p>
          <a:p>
            <a:pPr marL="285750" marR="0" lvl="0" indent="-171450" algn="l" rtl="0">
              <a:lnSpc>
                <a:spcPct val="107000"/>
              </a:lnSpc>
              <a:spcBef>
                <a:spcPts val="800"/>
              </a:spcBef>
              <a:spcAft>
                <a:spcPts val="0"/>
              </a:spcAft>
              <a:buClr>
                <a:schemeClr val="dk1"/>
              </a:buClr>
              <a:buSzPts val="1800"/>
              <a:buFont typeface="Arial"/>
              <a:buNone/>
            </a:pPr>
            <a:endParaRPr sz="1800">
              <a:latin typeface="Calibri"/>
              <a:ea typeface="Calibri"/>
              <a:cs typeface="Calibri"/>
              <a:sym typeface="Calibri"/>
            </a:endParaRPr>
          </a:p>
          <a:p>
            <a:pPr marL="285750" marR="0" lvl="0" indent="-171450" algn="l" rtl="0">
              <a:lnSpc>
                <a:spcPct val="107000"/>
              </a:lnSpc>
              <a:spcBef>
                <a:spcPts val="800"/>
              </a:spcBef>
              <a:spcAft>
                <a:spcPts val="0"/>
              </a:spcAft>
              <a:buClr>
                <a:schemeClr val="dk1"/>
              </a:buClr>
              <a:buSzPts val="1800"/>
              <a:buFont typeface="Arial"/>
              <a:buNone/>
            </a:pPr>
            <a:endParaRPr sz="1800">
              <a:latin typeface="Calibri"/>
              <a:ea typeface="Calibri"/>
              <a:cs typeface="Calibri"/>
              <a:sym typeface="Calibri"/>
            </a:endParaRPr>
          </a:p>
          <a:p>
            <a:pPr marL="285750" marR="0" lvl="0" indent="-285750" algn="l" rtl="0">
              <a:lnSpc>
                <a:spcPct val="107000"/>
              </a:lnSpc>
              <a:spcBef>
                <a:spcPts val="800"/>
              </a:spcBef>
              <a:spcAft>
                <a:spcPts val="0"/>
              </a:spcAft>
              <a:buClr>
                <a:schemeClr val="dk1"/>
              </a:buClr>
              <a:buSzPts val="1800"/>
              <a:buFont typeface="Arial"/>
              <a:buChar char="•"/>
            </a:pPr>
            <a:r>
              <a:rPr lang="en-US" sz="1800">
                <a:latin typeface="Calibri"/>
                <a:ea typeface="Calibri"/>
                <a:cs typeface="Calibri"/>
                <a:sym typeface="Calibri"/>
              </a:rPr>
              <a:t>NOT SURE IF YOU NEED THIS SLIDE</a:t>
            </a:r>
            <a:endParaRPr/>
          </a:p>
        </p:txBody>
      </p:sp>
      <p:sp>
        <p:nvSpPr>
          <p:cNvPr id="646" name="Google Shape;646;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40</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dirty="0"/>
              <a:t>Top image: Changes in resistivity over time for several winter wheat varieties along a 30m transect. The variety names are shown in third image. </a:t>
            </a:r>
            <a:endParaRPr dirty="0"/>
          </a:p>
          <a:p>
            <a:pPr marL="171450" lvl="0" indent="-171450" algn="l" rtl="0">
              <a:spcBef>
                <a:spcPts val="0"/>
              </a:spcBef>
              <a:spcAft>
                <a:spcPts val="0"/>
              </a:spcAft>
              <a:buClr>
                <a:schemeClr val="dk1"/>
              </a:buClr>
              <a:buSzPts val="1200"/>
              <a:buFont typeface="Arial"/>
              <a:buChar char="•"/>
            </a:pPr>
            <a:r>
              <a:rPr lang="en-US" dirty="0"/>
              <a:t>Bottom image: internal survey of a dam</a:t>
            </a:r>
            <a:endParaRPr dirty="0"/>
          </a:p>
          <a:p>
            <a:pPr marL="171450" lvl="0" indent="-171450" algn="l" rtl="0">
              <a:spcBef>
                <a:spcPts val="0"/>
              </a:spcBef>
              <a:spcAft>
                <a:spcPts val="0"/>
              </a:spcAft>
              <a:buClr>
                <a:schemeClr val="dk1"/>
              </a:buClr>
              <a:buSzPts val="1200"/>
              <a:buFont typeface="Arial"/>
              <a:buChar char="•"/>
            </a:pPr>
            <a:endParaRPr dirty="0"/>
          </a:p>
          <a:p>
            <a:pPr marL="171450" lvl="0" indent="-95250" algn="l" rtl="0">
              <a:spcBef>
                <a:spcPts val="0"/>
              </a:spcBef>
              <a:spcAft>
                <a:spcPts val="0"/>
              </a:spcAft>
              <a:buClr>
                <a:schemeClr val="dk1"/>
              </a:buClr>
              <a:buSzPts val="1200"/>
              <a:buFont typeface="Arial"/>
              <a:buNone/>
            </a:pPr>
            <a:endParaRPr dirty="0"/>
          </a:p>
          <a:p>
            <a:pPr marL="171450" lvl="0" indent="-171450" algn="l" rtl="0">
              <a:spcBef>
                <a:spcPts val="0"/>
              </a:spcBef>
              <a:spcAft>
                <a:spcPts val="0"/>
              </a:spcAft>
              <a:buClr>
                <a:schemeClr val="dk1"/>
              </a:buClr>
              <a:buSzPts val="2000"/>
              <a:buFont typeface="Arial"/>
              <a:buChar char="•"/>
            </a:pPr>
            <a:r>
              <a:rPr lang="en-US" sz="2000" b="1" dirty="0"/>
              <a:t>Expand on your explanations for each application (Beth: looks like DeeDee proposed removing ~4 slides at this point)</a:t>
            </a:r>
            <a:endParaRPr dirty="0"/>
          </a:p>
        </p:txBody>
      </p:sp>
      <p:sp>
        <p:nvSpPr>
          <p:cNvPr id="105" name="Google Shape;10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7" name="Google Shape;667;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000"/>
              <a:buFont typeface="Calibri"/>
              <a:buNone/>
            </a:pPr>
            <a:r>
              <a:rPr lang="en-US" sz="2000" b="1"/>
              <a:t> Go into this a little – explain it so there’s a transition.</a:t>
            </a:r>
            <a:endParaRPr/>
          </a:p>
        </p:txBody>
      </p:sp>
      <p:sp>
        <p:nvSpPr>
          <p:cNvPr id="668" name="Google Shape;668;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41</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8" name="Google Shape;688;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 </a:t>
            </a:r>
            <a:endParaRPr/>
          </a:p>
        </p:txBody>
      </p:sp>
      <p:sp>
        <p:nvSpPr>
          <p:cNvPr id="689" name="Google Shape;689;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42</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5" name="Google Shape;715;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 </a:t>
            </a:r>
            <a:endParaRPr/>
          </a:p>
        </p:txBody>
      </p:sp>
      <p:sp>
        <p:nvSpPr>
          <p:cNvPr id="716" name="Google Shape;716;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43</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36f0016a2b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g36f0016a2b3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US" dirty="0"/>
              <a:t>ERT cross sections along the coast where red indicates salt water intrusions due to the very low resistivity. The sporadic pattern of the saltwater intrusions also demonstrate the advantage ERT has in monitoring on a plot scale rather than point sources like wells along the coast.</a:t>
            </a:r>
            <a:endParaRPr dirty="0"/>
          </a:p>
        </p:txBody>
      </p:sp>
      <p:sp>
        <p:nvSpPr>
          <p:cNvPr id="116" name="Google Shape;116;g36f0016a2b3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36f0016a2b3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g36f0016a2b3_0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US" dirty="0"/>
              <a:t>Changes in resistivity over time for several winter wheat varieties. Notice how the higher resistivity (red) section change for each wheat variety.</a:t>
            </a:r>
            <a:endParaRPr dirty="0"/>
          </a:p>
        </p:txBody>
      </p:sp>
      <p:sp>
        <p:nvSpPr>
          <p:cNvPr id="127" name="Google Shape;127;g36f0016a2b3_0_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6f0016a2b3_0_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g36f0016a2b3_0_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a:t>Top image: Changes in resistivity over time for several winter wheat varieties along a 30m transect. The variety names are shown in third image. </a:t>
            </a:r>
            <a:endParaRPr/>
          </a:p>
          <a:p>
            <a:pPr marL="171450" lvl="0" indent="-171450" algn="l" rtl="0">
              <a:spcBef>
                <a:spcPts val="0"/>
              </a:spcBef>
              <a:spcAft>
                <a:spcPts val="0"/>
              </a:spcAft>
              <a:buClr>
                <a:schemeClr val="dk1"/>
              </a:buClr>
              <a:buSzPts val="1200"/>
              <a:buFont typeface="Arial"/>
              <a:buChar char="•"/>
            </a:pPr>
            <a:r>
              <a:rPr lang="en-US"/>
              <a:t>Bottom image: internal survey of a dam</a:t>
            </a:r>
            <a:endParaRPr/>
          </a:p>
          <a:p>
            <a:pPr marL="171450" lvl="0" indent="-171450" algn="l" rtl="0">
              <a:spcBef>
                <a:spcPts val="0"/>
              </a:spcBef>
              <a:spcAft>
                <a:spcPts val="0"/>
              </a:spcAft>
              <a:buClr>
                <a:schemeClr val="dk1"/>
              </a:buClr>
              <a:buSzPts val="1200"/>
              <a:buFont typeface="Arial"/>
              <a:buChar char="•"/>
            </a:pPr>
            <a:endParaRPr/>
          </a:p>
          <a:p>
            <a:pPr marL="171450" lvl="0" indent="-95250" algn="l" rtl="0">
              <a:spcBef>
                <a:spcPts val="0"/>
              </a:spcBef>
              <a:spcAft>
                <a:spcPts val="0"/>
              </a:spcAft>
              <a:buClr>
                <a:schemeClr val="dk1"/>
              </a:buClr>
              <a:buSzPts val="1200"/>
              <a:buFont typeface="Arial"/>
              <a:buNone/>
            </a:pPr>
            <a:endParaRPr/>
          </a:p>
          <a:p>
            <a:pPr marL="171450" lvl="0" indent="-171450" algn="l" rtl="0">
              <a:spcBef>
                <a:spcPts val="0"/>
              </a:spcBef>
              <a:spcAft>
                <a:spcPts val="0"/>
              </a:spcAft>
              <a:buClr>
                <a:schemeClr val="dk1"/>
              </a:buClr>
              <a:buSzPts val="2000"/>
              <a:buFont typeface="Arial"/>
              <a:buChar char="•"/>
            </a:pPr>
            <a:r>
              <a:rPr lang="en-US" sz="2000" b="1"/>
              <a:t>Expand on your explanations for each application (Beth: looks like DeeDee proposed removing ~4 slides at this point)</a:t>
            </a:r>
            <a:endParaRPr/>
          </a:p>
        </p:txBody>
      </p:sp>
      <p:sp>
        <p:nvSpPr>
          <p:cNvPr id="160" name="Google Shape;160;g36f0016a2b3_0_4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36f0016a2b3_0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36f0016a2b3_0_5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1" name="Google Shape;171;g36f0016a2b3_0_5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a:extLst>
            <a:ext uri="{FF2B5EF4-FFF2-40B4-BE49-F238E27FC236}">
              <a16:creationId xmlns:a16="http://schemas.microsoft.com/office/drawing/2014/main" id="{83979F4E-5FCE-4EE6-DD8B-7A3CE0B91B90}"/>
            </a:ext>
          </a:extLst>
        </p:cNvPr>
        <p:cNvGrpSpPr/>
        <p:nvPr/>
      </p:nvGrpSpPr>
      <p:grpSpPr>
        <a:xfrm>
          <a:off x="0" y="0"/>
          <a:ext cx="0" cy="0"/>
          <a:chOff x="0" y="0"/>
          <a:chExt cx="0" cy="0"/>
        </a:xfrm>
      </p:grpSpPr>
      <p:sp>
        <p:nvSpPr>
          <p:cNvPr id="169" name="Google Shape;169;g36f0016a2b3_0_56:notes">
            <a:extLst>
              <a:ext uri="{FF2B5EF4-FFF2-40B4-BE49-F238E27FC236}">
                <a16:creationId xmlns:a16="http://schemas.microsoft.com/office/drawing/2014/main" id="{E2026943-FA9E-11B2-A411-912A50270D0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36f0016a2b3_0_56:notes">
            <a:extLst>
              <a:ext uri="{FF2B5EF4-FFF2-40B4-BE49-F238E27FC236}">
                <a16:creationId xmlns:a16="http://schemas.microsoft.com/office/drawing/2014/main" id="{5D3F385A-0C40-20CF-5C1B-D6642C79569F}"/>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1" name="Google Shape;171;g36f0016a2b3_0_56:notes">
            <a:extLst>
              <a:ext uri="{FF2B5EF4-FFF2-40B4-BE49-F238E27FC236}">
                <a16:creationId xmlns:a16="http://schemas.microsoft.com/office/drawing/2014/main" id="{13024A66-8340-EE79-DA5E-D18D490FC02F}"/>
              </a:ext>
            </a:extLst>
          </p:cNvPr>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extLst>
      <p:ext uri="{BB962C8B-B14F-4D97-AF65-F5344CB8AC3E}">
        <p14:creationId xmlns:p14="http://schemas.microsoft.com/office/powerpoint/2010/main" val="39566722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sp>
        <p:nvSpPr>
          <p:cNvPr id="13" name="Google Shape;13;p3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Arial"/>
              <a:buNone/>
              <a:defRPr sz="48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3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595959"/>
              </a:buClr>
              <a:buSzPts val="2400"/>
              <a:buNone/>
              <a:defRPr sz="2400">
                <a:solidFill>
                  <a:srgbClr val="595959"/>
                </a:solidFill>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5" name="Google Shape;15;p31"/>
          <p:cNvPicPr preferRelativeResize="0"/>
          <p:nvPr/>
        </p:nvPicPr>
        <p:blipFill rotWithShape="1">
          <a:blip r:embed="rId2">
            <a:alphaModFix/>
          </a:blip>
          <a:srcRect r="33333"/>
          <a:stretch/>
        </p:blipFill>
        <p:spPr>
          <a:xfrm>
            <a:off x="-2" y="0"/>
            <a:ext cx="12207240" cy="976579"/>
          </a:xfrm>
          <a:prstGeom prst="rect">
            <a:avLst/>
          </a:prstGeom>
          <a:noFill/>
          <a:ln>
            <a:noFill/>
          </a:ln>
        </p:spPr>
      </p:pic>
      <p:pic>
        <p:nvPicPr>
          <p:cNvPr id="16" name="Google Shape;16;p31" descr="A black and white logo&#10;&#10;AI-generated content may be incorrect."/>
          <p:cNvPicPr preferRelativeResize="0"/>
          <p:nvPr/>
        </p:nvPicPr>
        <p:blipFill rotWithShape="1">
          <a:blip r:embed="rId3">
            <a:alphaModFix/>
          </a:blip>
          <a:srcRect/>
          <a:stretch/>
        </p:blipFill>
        <p:spPr>
          <a:xfrm>
            <a:off x="11356565" y="100441"/>
            <a:ext cx="677723" cy="197669"/>
          </a:xfrm>
          <a:prstGeom prst="rect">
            <a:avLst/>
          </a:prstGeom>
          <a:noFill/>
          <a:ln>
            <a:noFill/>
          </a:ln>
        </p:spPr>
      </p:pic>
      <p:sp>
        <p:nvSpPr>
          <p:cNvPr id="17" name="Google Shape;17;p31"/>
          <p:cNvSpPr txBox="1"/>
          <p:nvPr/>
        </p:nvSpPr>
        <p:spPr>
          <a:xfrm>
            <a:off x="8818460" y="6409243"/>
            <a:ext cx="309135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Questions, contact </a:t>
            </a:r>
            <a:r>
              <a:rPr lang="en-US" sz="1200" b="0" i="0" u="sng" strike="noStrike" cap="none">
                <a:solidFill>
                  <a:schemeClr val="dk1"/>
                </a:solidFill>
                <a:latin typeface="Calibri"/>
                <a:ea typeface="Calibri"/>
                <a:cs typeface="Calibri"/>
                <a:sym typeface="Calibri"/>
              </a:rPr>
              <a:t>education@earthscope.org</a:t>
            </a:r>
            <a:endParaRPr sz="1200">
              <a:solidFill>
                <a:schemeClr val="dk1"/>
              </a:solidFill>
              <a:latin typeface="Calibri"/>
              <a:ea typeface="Calibri"/>
              <a:cs typeface="Calibri"/>
              <a:sym typeface="Calibri"/>
            </a:endParaRPr>
          </a:p>
        </p:txBody>
      </p:sp>
      <p:pic>
        <p:nvPicPr>
          <p:cNvPr id="18" name="Google Shape;18;p31" descr="NSF_Logo sm.png"/>
          <p:cNvPicPr preferRelativeResize="0"/>
          <p:nvPr/>
        </p:nvPicPr>
        <p:blipFill rotWithShape="1">
          <a:blip r:embed="rId4">
            <a:alphaModFix/>
          </a:blip>
          <a:srcRect/>
          <a:stretch/>
        </p:blipFill>
        <p:spPr>
          <a:xfrm>
            <a:off x="117393" y="6089650"/>
            <a:ext cx="727157" cy="731520"/>
          </a:xfrm>
          <a:prstGeom prst="rect">
            <a:avLst/>
          </a:prstGeom>
          <a:noFill/>
          <a:ln>
            <a:noFill/>
          </a:ln>
        </p:spPr>
      </p:pic>
      <p:sp>
        <p:nvSpPr>
          <p:cNvPr id="19" name="Google Shape;19;p31"/>
          <p:cNvSpPr txBox="1"/>
          <p:nvPr/>
        </p:nvSpPr>
        <p:spPr>
          <a:xfrm>
            <a:off x="844550" y="6224577"/>
            <a:ext cx="461573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000000"/>
                </a:solidFill>
                <a:latin typeface="Calibri"/>
                <a:ea typeface="Calibri"/>
                <a:cs typeface="Calibri"/>
                <a:sym typeface="Calibri"/>
              </a:rPr>
              <a:t>This work has been supported by U.S. National Science Foundation awards 1245025, 1612248, </a:t>
            </a:r>
            <a:r>
              <a:rPr lang="en-US" sz="1200">
                <a:solidFill>
                  <a:schemeClr val="dk1"/>
                </a:solidFill>
                <a:latin typeface="Calibri"/>
                <a:ea typeface="Calibri"/>
                <a:cs typeface="Calibri"/>
                <a:sym typeface="Calibri"/>
              </a:rPr>
              <a:t>1725347, </a:t>
            </a:r>
            <a:r>
              <a:rPr lang="en-US" sz="1200">
                <a:solidFill>
                  <a:srgbClr val="000000"/>
                </a:solidFill>
                <a:latin typeface="Calibri"/>
                <a:ea typeface="Calibri"/>
                <a:cs typeface="Calibri"/>
                <a:sym typeface="Calibri"/>
              </a:rPr>
              <a:t>1914915, 1724794, </a:t>
            </a:r>
            <a:r>
              <a:rPr lang="en-US" sz="1200" b="0" i="0">
                <a:solidFill>
                  <a:srgbClr val="000000"/>
                </a:solidFill>
                <a:latin typeface="Calibri"/>
                <a:ea typeface="Calibri"/>
                <a:cs typeface="Calibri"/>
                <a:sym typeface="Calibri"/>
              </a:rPr>
              <a:t>1724509</a:t>
            </a:r>
            <a:r>
              <a:rPr lang="en-US" sz="1200">
                <a:solidFill>
                  <a:srgbClr val="000000"/>
                </a:solidFill>
                <a:latin typeface="Calibri"/>
                <a:ea typeface="Calibri"/>
                <a:cs typeface="Calibri"/>
                <a:sym typeface="Calibri"/>
              </a:rPr>
              <a:t>.</a:t>
            </a:r>
            <a:endParaRPr sz="1200">
              <a:solidFill>
                <a:srgbClr val="000000"/>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7"/>
        <p:cNvGrpSpPr/>
        <p:nvPr/>
      </p:nvGrpSpPr>
      <p:grpSpPr>
        <a:xfrm>
          <a:off x="0" y="0"/>
          <a:ext cx="0" cy="0"/>
          <a:chOff x="0" y="0"/>
          <a:chExt cx="0" cy="0"/>
        </a:xfrm>
      </p:grpSpPr>
      <p:sp>
        <p:nvSpPr>
          <p:cNvPr id="68" name="Google Shape;68;p40"/>
          <p:cNvSpPr txBox="1">
            <a:spLocks noGrp="1"/>
          </p:cNvSpPr>
          <p:nvPr>
            <p:ph type="title"/>
          </p:nvPr>
        </p:nvSpPr>
        <p:spPr>
          <a:xfrm>
            <a:off x="838200" y="365125"/>
            <a:ext cx="10515600" cy="62210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40"/>
          <p:cNvSpPr txBox="1">
            <a:spLocks noGrp="1"/>
          </p:cNvSpPr>
          <p:nvPr>
            <p:ph type="body" idx="1"/>
          </p:nvPr>
        </p:nvSpPr>
        <p:spPr>
          <a:xfrm rot="5400000">
            <a:off x="3733617" y="-1584506"/>
            <a:ext cx="4724766"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0" name="Google Shape;70;p40"/>
          <p:cNvPicPr preferRelativeResize="0"/>
          <p:nvPr/>
        </p:nvPicPr>
        <p:blipFill rotWithShape="1">
          <a:blip r:embed="rId2">
            <a:alphaModFix/>
          </a:blip>
          <a:srcRect/>
          <a:stretch/>
        </p:blipFill>
        <p:spPr>
          <a:xfrm>
            <a:off x="0" y="6208310"/>
            <a:ext cx="12198096" cy="649690"/>
          </a:xfrm>
          <a:prstGeom prst="rect">
            <a:avLst/>
          </a:prstGeom>
          <a:noFill/>
          <a:ln>
            <a:noFill/>
          </a:ln>
        </p:spPr>
      </p:pic>
      <p:pic>
        <p:nvPicPr>
          <p:cNvPr id="71" name="Google Shape;71;p40" descr="NSF_Logo sm.png"/>
          <p:cNvPicPr preferRelativeResize="0"/>
          <p:nvPr/>
        </p:nvPicPr>
        <p:blipFill rotWithShape="1">
          <a:blip r:embed="rId3">
            <a:alphaModFix/>
          </a:blip>
          <a:srcRect/>
          <a:stretch/>
        </p:blipFill>
        <p:spPr>
          <a:xfrm>
            <a:off x="11572233" y="6270467"/>
            <a:ext cx="520196" cy="523317"/>
          </a:xfrm>
          <a:prstGeom prst="rect">
            <a:avLst/>
          </a:prstGeom>
          <a:noFill/>
          <a:ln>
            <a:noFill/>
          </a:ln>
        </p:spPr>
      </p:pic>
      <p:pic>
        <p:nvPicPr>
          <p:cNvPr id="72" name="Google Shape;72;p40" descr="A black and white logo&#10;&#10;AI-generated content may be incorrect."/>
          <p:cNvPicPr preferRelativeResize="0"/>
          <p:nvPr/>
        </p:nvPicPr>
        <p:blipFill rotWithShape="1">
          <a:blip r:embed="rId4">
            <a:alphaModFix/>
          </a:blip>
          <a:srcRect/>
          <a:stretch/>
        </p:blipFill>
        <p:spPr>
          <a:xfrm>
            <a:off x="10498431" y="6390182"/>
            <a:ext cx="917044" cy="267471"/>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3"/>
        <p:cNvGrpSpPr/>
        <p:nvPr/>
      </p:nvGrpSpPr>
      <p:grpSpPr>
        <a:xfrm>
          <a:off x="0" y="0"/>
          <a:ext cx="0" cy="0"/>
          <a:chOff x="0" y="0"/>
          <a:chExt cx="0" cy="0"/>
        </a:xfrm>
      </p:grpSpPr>
      <p:sp>
        <p:nvSpPr>
          <p:cNvPr id="74" name="Google Shape;74;p4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4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6" name="Google Shape;76;p41"/>
          <p:cNvPicPr preferRelativeResize="0"/>
          <p:nvPr/>
        </p:nvPicPr>
        <p:blipFill rotWithShape="1">
          <a:blip r:embed="rId2">
            <a:alphaModFix/>
          </a:blip>
          <a:srcRect/>
          <a:stretch/>
        </p:blipFill>
        <p:spPr>
          <a:xfrm>
            <a:off x="0" y="6208310"/>
            <a:ext cx="12198096" cy="649690"/>
          </a:xfrm>
          <a:prstGeom prst="rect">
            <a:avLst/>
          </a:prstGeom>
          <a:noFill/>
          <a:ln>
            <a:noFill/>
          </a:ln>
        </p:spPr>
      </p:pic>
      <p:pic>
        <p:nvPicPr>
          <p:cNvPr id="77" name="Google Shape;77;p41" descr="NSF_Logo sm.png"/>
          <p:cNvPicPr preferRelativeResize="0"/>
          <p:nvPr/>
        </p:nvPicPr>
        <p:blipFill rotWithShape="1">
          <a:blip r:embed="rId3">
            <a:alphaModFix/>
          </a:blip>
          <a:srcRect/>
          <a:stretch/>
        </p:blipFill>
        <p:spPr>
          <a:xfrm>
            <a:off x="11572233" y="6270467"/>
            <a:ext cx="520196" cy="523317"/>
          </a:xfrm>
          <a:prstGeom prst="rect">
            <a:avLst/>
          </a:prstGeom>
          <a:noFill/>
          <a:ln>
            <a:noFill/>
          </a:ln>
        </p:spPr>
      </p:pic>
      <p:pic>
        <p:nvPicPr>
          <p:cNvPr id="78" name="Google Shape;78;p41" descr="A black and white logo&#10;&#10;AI-generated content may be incorrect."/>
          <p:cNvPicPr preferRelativeResize="0"/>
          <p:nvPr/>
        </p:nvPicPr>
        <p:blipFill rotWithShape="1">
          <a:blip r:embed="rId4">
            <a:alphaModFix/>
          </a:blip>
          <a:srcRect/>
          <a:stretch/>
        </p:blipFill>
        <p:spPr>
          <a:xfrm>
            <a:off x="10498431" y="6390182"/>
            <a:ext cx="917044" cy="26747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0"/>
        <p:cNvGrpSpPr/>
        <p:nvPr/>
      </p:nvGrpSpPr>
      <p:grpSpPr>
        <a:xfrm>
          <a:off x="0" y="0"/>
          <a:ext cx="0" cy="0"/>
          <a:chOff x="0" y="0"/>
          <a:chExt cx="0" cy="0"/>
        </a:xfrm>
      </p:grpSpPr>
      <p:sp>
        <p:nvSpPr>
          <p:cNvPr id="21" name="Google Shape;21;p32"/>
          <p:cNvSpPr txBox="1">
            <a:spLocks noGrp="1"/>
          </p:cNvSpPr>
          <p:nvPr>
            <p:ph type="title"/>
          </p:nvPr>
        </p:nvSpPr>
        <p:spPr>
          <a:xfrm>
            <a:off x="838200" y="365125"/>
            <a:ext cx="10515600" cy="62210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32"/>
          <p:cNvSpPr txBox="1">
            <a:spLocks noGrp="1"/>
          </p:cNvSpPr>
          <p:nvPr>
            <p:ph type="body" idx="1"/>
          </p:nvPr>
        </p:nvSpPr>
        <p:spPr>
          <a:xfrm>
            <a:off x="838200" y="1367553"/>
            <a:ext cx="5181600" cy="468528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32"/>
          <p:cNvSpPr txBox="1">
            <a:spLocks noGrp="1"/>
          </p:cNvSpPr>
          <p:nvPr>
            <p:ph type="body" idx="2"/>
          </p:nvPr>
        </p:nvSpPr>
        <p:spPr>
          <a:xfrm>
            <a:off x="6172200" y="1367553"/>
            <a:ext cx="5181600" cy="468528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4" name="Google Shape;24;p32"/>
          <p:cNvPicPr preferRelativeResize="0"/>
          <p:nvPr/>
        </p:nvPicPr>
        <p:blipFill rotWithShape="1">
          <a:blip r:embed="rId2">
            <a:alphaModFix/>
          </a:blip>
          <a:srcRect/>
          <a:stretch/>
        </p:blipFill>
        <p:spPr>
          <a:xfrm>
            <a:off x="0" y="6208310"/>
            <a:ext cx="12198096" cy="649690"/>
          </a:xfrm>
          <a:prstGeom prst="rect">
            <a:avLst/>
          </a:prstGeom>
          <a:noFill/>
          <a:ln>
            <a:noFill/>
          </a:ln>
        </p:spPr>
      </p:pic>
      <p:pic>
        <p:nvPicPr>
          <p:cNvPr id="25" name="Google Shape;25;p32" descr="NSF_Logo sm.png"/>
          <p:cNvPicPr preferRelativeResize="0"/>
          <p:nvPr/>
        </p:nvPicPr>
        <p:blipFill rotWithShape="1">
          <a:blip r:embed="rId3">
            <a:alphaModFix/>
          </a:blip>
          <a:srcRect/>
          <a:stretch/>
        </p:blipFill>
        <p:spPr>
          <a:xfrm>
            <a:off x="11572233" y="6270467"/>
            <a:ext cx="520196" cy="523317"/>
          </a:xfrm>
          <a:prstGeom prst="rect">
            <a:avLst/>
          </a:prstGeom>
          <a:noFill/>
          <a:ln>
            <a:noFill/>
          </a:ln>
        </p:spPr>
      </p:pic>
      <p:pic>
        <p:nvPicPr>
          <p:cNvPr id="26" name="Google Shape;26;p32" descr="A black and white logo&#10;&#10;AI-generated content may be incorrect."/>
          <p:cNvPicPr preferRelativeResize="0"/>
          <p:nvPr/>
        </p:nvPicPr>
        <p:blipFill rotWithShape="1">
          <a:blip r:embed="rId4">
            <a:alphaModFix/>
          </a:blip>
          <a:srcRect/>
          <a:stretch/>
        </p:blipFill>
        <p:spPr>
          <a:xfrm>
            <a:off x="10498431" y="6390182"/>
            <a:ext cx="917044" cy="267471"/>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sp>
        <p:nvSpPr>
          <p:cNvPr id="28" name="Google Shape;28;p33"/>
          <p:cNvSpPr txBox="1">
            <a:spLocks noGrp="1"/>
          </p:cNvSpPr>
          <p:nvPr>
            <p:ph type="title"/>
          </p:nvPr>
        </p:nvSpPr>
        <p:spPr>
          <a:xfrm>
            <a:off x="838200" y="365125"/>
            <a:ext cx="10515600" cy="62210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9" name="Google Shape;29;p33"/>
          <p:cNvPicPr preferRelativeResize="0"/>
          <p:nvPr/>
        </p:nvPicPr>
        <p:blipFill rotWithShape="1">
          <a:blip r:embed="rId2">
            <a:alphaModFix/>
          </a:blip>
          <a:srcRect/>
          <a:stretch/>
        </p:blipFill>
        <p:spPr>
          <a:xfrm>
            <a:off x="0" y="6208310"/>
            <a:ext cx="12198096" cy="649690"/>
          </a:xfrm>
          <a:prstGeom prst="rect">
            <a:avLst/>
          </a:prstGeom>
          <a:noFill/>
          <a:ln>
            <a:noFill/>
          </a:ln>
        </p:spPr>
      </p:pic>
      <p:pic>
        <p:nvPicPr>
          <p:cNvPr id="30" name="Google Shape;30;p33" descr="NSF_Logo sm.png"/>
          <p:cNvPicPr preferRelativeResize="0"/>
          <p:nvPr/>
        </p:nvPicPr>
        <p:blipFill rotWithShape="1">
          <a:blip r:embed="rId3">
            <a:alphaModFix/>
          </a:blip>
          <a:srcRect/>
          <a:stretch/>
        </p:blipFill>
        <p:spPr>
          <a:xfrm>
            <a:off x="11572233" y="6270467"/>
            <a:ext cx="520196" cy="523317"/>
          </a:xfrm>
          <a:prstGeom prst="rect">
            <a:avLst/>
          </a:prstGeom>
          <a:noFill/>
          <a:ln>
            <a:noFill/>
          </a:ln>
        </p:spPr>
      </p:pic>
      <p:pic>
        <p:nvPicPr>
          <p:cNvPr id="31" name="Google Shape;31;p33" descr="A black and white logo&#10;&#10;AI-generated content may be incorrect."/>
          <p:cNvPicPr preferRelativeResize="0"/>
          <p:nvPr/>
        </p:nvPicPr>
        <p:blipFill rotWithShape="1">
          <a:blip r:embed="rId4">
            <a:alphaModFix/>
          </a:blip>
          <a:srcRect/>
          <a:stretch/>
        </p:blipFill>
        <p:spPr>
          <a:xfrm>
            <a:off x="10498431" y="6390182"/>
            <a:ext cx="917044" cy="267471"/>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
        <p:cNvGrpSpPr/>
        <p:nvPr/>
      </p:nvGrpSpPr>
      <p:grpSpPr>
        <a:xfrm>
          <a:off x="0" y="0"/>
          <a:ext cx="0" cy="0"/>
          <a:chOff x="0" y="0"/>
          <a:chExt cx="0" cy="0"/>
        </a:xfrm>
      </p:grpSpPr>
      <p:sp>
        <p:nvSpPr>
          <p:cNvPr id="33" name="Google Shape;33;p34"/>
          <p:cNvSpPr txBox="1">
            <a:spLocks noGrp="1"/>
          </p:cNvSpPr>
          <p:nvPr>
            <p:ph type="title"/>
          </p:nvPr>
        </p:nvSpPr>
        <p:spPr>
          <a:xfrm>
            <a:off x="838200" y="365125"/>
            <a:ext cx="10515600" cy="62210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34"/>
          <p:cNvSpPr txBox="1">
            <a:spLocks noGrp="1"/>
          </p:cNvSpPr>
          <p:nvPr>
            <p:ph type="body" idx="1"/>
          </p:nvPr>
        </p:nvSpPr>
        <p:spPr>
          <a:xfrm>
            <a:off x="838200" y="1310911"/>
            <a:ext cx="10515600" cy="472476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5" name="Google Shape;35;p34"/>
          <p:cNvPicPr preferRelativeResize="0"/>
          <p:nvPr/>
        </p:nvPicPr>
        <p:blipFill rotWithShape="1">
          <a:blip r:embed="rId2">
            <a:alphaModFix/>
          </a:blip>
          <a:srcRect/>
          <a:stretch/>
        </p:blipFill>
        <p:spPr>
          <a:xfrm>
            <a:off x="0" y="6208310"/>
            <a:ext cx="12198096" cy="649690"/>
          </a:xfrm>
          <a:prstGeom prst="rect">
            <a:avLst/>
          </a:prstGeom>
          <a:noFill/>
          <a:ln>
            <a:noFill/>
          </a:ln>
        </p:spPr>
      </p:pic>
      <p:pic>
        <p:nvPicPr>
          <p:cNvPr id="36" name="Google Shape;36;p34" descr="NSF_Logo sm.png"/>
          <p:cNvPicPr preferRelativeResize="0"/>
          <p:nvPr/>
        </p:nvPicPr>
        <p:blipFill rotWithShape="1">
          <a:blip r:embed="rId3">
            <a:alphaModFix/>
          </a:blip>
          <a:srcRect/>
          <a:stretch/>
        </p:blipFill>
        <p:spPr>
          <a:xfrm>
            <a:off x="11572233" y="6270467"/>
            <a:ext cx="520196" cy="523317"/>
          </a:xfrm>
          <a:prstGeom prst="rect">
            <a:avLst/>
          </a:prstGeom>
          <a:noFill/>
          <a:ln>
            <a:noFill/>
          </a:ln>
        </p:spPr>
      </p:pic>
      <p:pic>
        <p:nvPicPr>
          <p:cNvPr id="37" name="Google Shape;37;p34" descr="A black and white logo&#10;&#10;AI-generated content may be incorrect."/>
          <p:cNvPicPr preferRelativeResize="0"/>
          <p:nvPr/>
        </p:nvPicPr>
        <p:blipFill rotWithShape="1">
          <a:blip r:embed="rId4">
            <a:alphaModFix/>
          </a:blip>
          <a:srcRect/>
          <a:stretch/>
        </p:blipFill>
        <p:spPr>
          <a:xfrm>
            <a:off x="10498431" y="6390182"/>
            <a:ext cx="917044" cy="267471"/>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8"/>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9"/>
        <p:cNvGrpSpPr/>
        <p:nvPr/>
      </p:nvGrpSpPr>
      <p:grpSpPr>
        <a:xfrm>
          <a:off x="0" y="0"/>
          <a:ext cx="0" cy="0"/>
          <a:chOff x="0" y="0"/>
          <a:chExt cx="0" cy="0"/>
        </a:xfrm>
      </p:grpSpPr>
      <p:sp>
        <p:nvSpPr>
          <p:cNvPr id="40" name="Google Shape;40;p3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800"/>
              <a:buFont typeface="Arial"/>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3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pic>
        <p:nvPicPr>
          <p:cNvPr id="42" name="Google Shape;42;p36"/>
          <p:cNvPicPr preferRelativeResize="0"/>
          <p:nvPr/>
        </p:nvPicPr>
        <p:blipFill rotWithShape="1">
          <a:blip r:embed="rId2">
            <a:alphaModFix/>
          </a:blip>
          <a:srcRect r="33333"/>
          <a:stretch/>
        </p:blipFill>
        <p:spPr>
          <a:xfrm>
            <a:off x="-2" y="0"/>
            <a:ext cx="12207240" cy="976579"/>
          </a:xfrm>
          <a:prstGeom prst="rect">
            <a:avLst/>
          </a:prstGeom>
          <a:noFill/>
          <a:ln>
            <a:noFill/>
          </a:ln>
        </p:spPr>
      </p:pic>
      <p:pic>
        <p:nvPicPr>
          <p:cNvPr id="43" name="Google Shape;43;p36" descr="A black and white logo&#10;&#10;AI-generated content may be incorrect."/>
          <p:cNvPicPr preferRelativeResize="0"/>
          <p:nvPr/>
        </p:nvPicPr>
        <p:blipFill rotWithShape="1">
          <a:blip r:embed="rId3">
            <a:alphaModFix/>
          </a:blip>
          <a:srcRect/>
          <a:stretch/>
        </p:blipFill>
        <p:spPr>
          <a:xfrm>
            <a:off x="11356565" y="100441"/>
            <a:ext cx="677723" cy="19766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3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3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3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3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0" name="Google Shape;50;p37"/>
          <p:cNvPicPr preferRelativeResize="0"/>
          <p:nvPr/>
        </p:nvPicPr>
        <p:blipFill rotWithShape="1">
          <a:blip r:embed="rId2">
            <a:alphaModFix/>
          </a:blip>
          <a:srcRect/>
          <a:stretch/>
        </p:blipFill>
        <p:spPr>
          <a:xfrm>
            <a:off x="0" y="6208310"/>
            <a:ext cx="12198096" cy="649690"/>
          </a:xfrm>
          <a:prstGeom prst="rect">
            <a:avLst/>
          </a:prstGeom>
          <a:noFill/>
          <a:ln>
            <a:noFill/>
          </a:ln>
        </p:spPr>
      </p:pic>
      <p:pic>
        <p:nvPicPr>
          <p:cNvPr id="51" name="Google Shape;51;p37" descr="NSF_Logo sm.png"/>
          <p:cNvPicPr preferRelativeResize="0"/>
          <p:nvPr/>
        </p:nvPicPr>
        <p:blipFill rotWithShape="1">
          <a:blip r:embed="rId3">
            <a:alphaModFix/>
          </a:blip>
          <a:srcRect/>
          <a:stretch/>
        </p:blipFill>
        <p:spPr>
          <a:xfrm>
            <a:off x="11572233" y="6270467"/>
            <a:ext cx="520196" cy="523317"/>
          </a:xfrm>
          <a:prstGeom prst="rect">
            <a:avLst/>
          </a:prstGeom>
          <a:noFill/>
          <a:ln>
            <a:noFill/>
          </a:ln>
        </p:spPr>
      </p:pic>
      <p:pic>
        <p:nvPicPr>
          <p:cNvPr id="52" name="Google Shape;52;p37" descr="A black and white logo&#10;&#10;AI-generated content may be incorrect."/>
          <p:cNvPicPr preferRelativeResize="0"/>
          <p:nvPr/>
        </p:nvPicPr>
        <p:blipFill rotWithShape="1">
          <a:blip r:embed="rId4">
            <a:alphaModFix/>
          </a:blip>
          <a:srcRect/>
          <a:stretch/>
        </p:blipFill>
        <p:spPr>
          <a:xfrm>
            <a:off x="10498431" y="6390182"/>
            <a:ext cx="917044" cy="267471"/>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3"/>
        <p:cNvGrpSpPr/>
        <p:nvPr/>
      </p:nvGrpSpPr>
      <p:grpSpPr>
        <a:xfrm>
          <a:off x="0" y="0"/>
          <a:ext cx="0" cy="0"/>
          <a:chOff x="0" y="0"/>
          <a:chExt cx="0" cy="0"/>
        </a:xfrm>
      </p:grpSpPr>
      <p:sp>
        <p:nvSpPr>
          <p:cNvPr id="54" name="Google Shape;54;p3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3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6" name="Google Shape;56;p3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57" name="Google Shape;57;p38"/>
          <p:cNvPicPr preferRelativeResize="0"/>
          <p:nvPr/>
        </p:nvPicPr>
        <p:blipFill rotWithShape="1">
          <a:blip r:embed="rId2">
            <a:alphaModFix/>
          </a:blip>
          <a:srcRect/>
          <a:stretch/>
        </p:blipFill>
        <p:spPr>
          <a:xfrm>
            <a:off x="0" y="6208310"/>
            <a:ext cx="12198096" cy="649690"/>
          </a:xfrm>
          <a:prstGeom prst="rect">
            <a:avLst/>
          </a:prstGeom>
          <a:noFill/>
          <a:ln>
            <a:noFill/>
          </a:ln>
        </p:spPr>
      </p:pic>
      <p:pic>
        <p:nvPicPr>
          <p:cNvPr id="58" name="Google Shape;58;p38" descr="NSF_Logo sm.png"/>
          <p:cNvPicPr preferRelativeResize="0"/>
          <p:nvPr/>
        </p:nvPicPr>
        <p:blipFill rotWithShape="1">
          <a:blip r:embed="rId3">
            <a:alphaModFix/>
          </a:blip>
          <a:srcRect/>
          <a:stretch/>
        </p:blipFill>
        <p:spPr>
          <a:xfrm>
            <a:off x="11572233" y="6270467"/>
            <a:ext cx="520196" cy="523317"/>
          </a:xfrm>
          <a:prstGeom prst="rect">
            <a:avLst/>
          </a:prstGeom>
          <a:noFill/>
          <a:ln>
            <a:noFill/>
          </a:ln>
        </p:spPr>
      </p:pic>
      <p:pic>
        <p:nvPicPr>
          <p:cNvPr id="59" name="Google Shape;59;p38" descr="A black and white logo&#10;&#10;AI-generated content may be incorrect."/>
          <p:cNvPicPr preferRelativeResize="0"/>
          <p:nvPr/>
        </p:nvPicPr>
        <p:blipFill rotWithShape="1">
          <a:blip r:embed="rId4">
            <a:alphaModFix/>
          </a:blip>
          <a:srcRect/>
          <a:stretch/>
        </p:blipFill>
        <p:spPr>
          <a:xfrm>
            <a:off x="10498431" y="6390182"/>
            <a:ext cx="917044" cy="267471"/>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0"/>
        <p:cNvGrpSpPr/>
        <p:nvPr/>
      </p:nvGrpSpPr>
      <p:grpSpPr>
        <a:xfrm>
          <a:off x="0" y="0"/>
          <a:ext cx="0" cy="0"/>
          <a:chOff x="0" y="0"/>
          <a:chExt cx="0" cy="0"/>
        </a:xfrm>
      </p:grpSpPr>
      <p:sp>
        <p:nvSpPr>
          <p:cNvPr id="61" name="Google Shape;61;p3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39"/>
          <p:cNvSpPr>
            <a:spLocks noGrp="1"/>
          </p:cNvSpPr>
          <p:nvPr>
            <p:ph type="pic" idx="2"/>
          </p:nvPr>
        </p:nvSpPr>
        <p:spPr>
          <a:xfrm>
            <a:off x="5183188" y="987425"/>
            <a:ext cx="6172200" cy="4873625"/>
          </a:xfrm>
          <a:prstGeom prst="rect">
            <a:avLst/>
          </a:prstGeom>
          <a:noFill/>
          <a:ln>
            <a:noFill/>
          </a:ln>
        </p:spPr>
      </p:sp>
      <p:sp>
        <p:nvSpPr>
          <p:cNvPr id="63" name="Google Shape;63;p3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64" name="Google Shape;64;p39"/>
          <p:cNvPicPr preferRelativeResize="0"/>
          <p:nvPr/>
        </p:nvPicPr>
        <p:blipFill rotWithShape="1">
          <a:blip r:embed="rId2">
            <a:alphaModFix/>
          </a:blip>
          <a:srcRect/>
          <a:stretch/>
        </p:blipFill>
        <p:spPr>
          <a:xfrm>
            <a:off x="0" y="6208310"/>
            <a:ext cx="12198096" cy="649690"/>
          </a:xfrm>
          <a:prstGeom prst="rect">
            <a:avLst/>
          </a:prstGeom>
          <a:noFill/>
          <a:ln>
            <a:noFill/>
          </a:ln>
        </p:spPr>
      </p:pic>
      <p:pic>
        <p:nvPicPr>
          <p:cNvPr id="65" name="Google Shape;65;p39" descr="NSF_Logo sm.png"/>
          <p:cNvPicPr preferRelativeResize="0"/>
          <p:nvPr/>
        </p:nvPicPr>
        <p:blipFill rotWithShape="1">
          <a:blip r:embed="rId3">
            <a:alphaModFix/>
          </a:blip>
          <a:srcRect/>
          <a:stretch/>
        </p:blipFill>
        <p:spPr>
          <a:xfrm>
            <a:off x="11572233" y="6270467"/>
            <a:ext cx="520196" cy="523317"/>
          </a:xfrm>
          <a:prstGeom prst="rect">
            <a:avLst/>
          </a:prstGeom>
          <a:noFill/>
          <a:ln>
            <a:noFill/>
          </a:ln>
        </p:spPr>
      </p:pic>
      <p:pic>
        <p:nvPicPr>
          <p:cNvPr id="66" name="Google Shape;66;p39" descr="A black and white logo&#10;&#10;AI-generated content may be incorrect."/>
          <p:cNvPicPr preferRelativeResize="0"/>
          <p:nvPr/>
        </p:nvPicPr>
        <p:blipFill rotWithShape="1">
          <a:blip r:embed="rId4">
            <a:alphaModFix/>
          </a:blip>
          <a:srcRect/>
          <a:stretch/>
        </p:blipFill>
        <p:spPr>
          <a:xfrm>
            <a:off x="10498431" y="6390182"/>
            <a:ext cx="917044" cy="267471"/>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0"/>
          <p:cNvSpPr txBox="1">
            <a:spLocks noGrp="1"/>
          </p:cNvSpPr>
          <p:nvPr>
            <p:ph type="title"/>
          </p:nvPr>
        </p:nvSpPr>
        <p:spPr>
          <a:xfrm>
            <a:off x="838200" y="365125"/>
            <a:ext cx="10515600" cy="62210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0"/>
          <p:cNvSpPr txBox="1">
            <a:spLocks noGrp="1"/>
          </p:cNvSpPr>
          <p:nvPr>
            <p:ph type="body" idx="1"/>
          </p:nvPr>
        </p:nvSpPr>
        <p:spPr>
          <a:xfrm>
            <a:off x="838200" y="1310911"/>
            <a:ext cx="10515600" cy="4724766"/>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4.tiff"/></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0.png"/><Relationship Id="rId7"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0.png"/><Relationship Id="rId7"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34.jpg"/></Relationships>
</file>

<file path=ppt/slides/_rels/slide2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36.jpg"/></Relationships>
</file>

<file path=ppt/slides/_rels/slide2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media2.m4a"/><Relationship Id="rId7" Type="http://schemas.openxmlformats.org/officeDocument/2006/relationships/image" Target="../media/image46.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oleObject" Target="../embeddings/oleObject1.bin"/><Relationship Id="rId5" Type="http://schemas.openxmlformats.org/officeDocument/2006/relationships/image" Target="../media/image45.wmf"/><Relationship Id="rId4"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4.jpg"/><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62.png"/><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descr="A close up of a dry grass field&#10;&#10;Description automatically generated"/>
          <p:cNvPicPr preferRelativeResize="0"/>
          <p:nvPr/>
        </p:nvPicPr>
        <p:blipFill rotWithShape="1">
          <a:blip r:embed="rId3">
            <a:alphaModFix/>
          </a:blip>
          <a:srcRect t="11615" b="20642"/>
          <a:stretch/>
        </p:blipFill>
        <p:spPr>
          <a:xfrm>
            <a:off x="1228184" y="1081825"/>
            <a:ext cx="9733883" cy="4945488"/>
          </a:xfrm>
          <a:prstGeom prst="rect">
            <a:avLst/>
          </a:prstGeom>
          <a:noFill/>
          <a:ln>
            <a:noFill/>
          </a:ln>
        </p:spPr>
      </p:pic>
      <p:sp>
        <p:nvSpPr>
          <p:cNvPr id="85" name="Google Shape;85;p1"/>
          <p:cNvSpPr txBox="1">
            <a:spLocks noGrp="1"/>
          </p:cNvSpPr>
          <p:nvPr>
            <p:ph type="ctrTitle"/>
          </p:nvPr>
        </p:nvSpPr>
        <p:spPr>
          <a:xfrm>
            <a:off x="1764404" y="3889420"/>
            <a:ext cx="8721141" cy="1223493"/>
          </a:xfrm>
          <a:prstGeom prst="rect">
            <a:avLst/>
          </a:prstGeom>
          <a:solidFill>
            <a:srgbClr val="F7F6F5">
              <a:alpha val="60000"/>
            </a:srgbClr>
          </a:solidFill>
          <a:ln w="9525" cap="flat" cmpd="sng">
            <a:solidFill>
              <a:schemeClr val="dk1"/>
            </a:solidFill>
            <a:prstDash val="solid"/>
            <a:round/>
            <a:headEnd type="none" w="sm" len="sm"/>
            <a:tailEnd type="none" w="sm" len="sm"/>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4400"/>
              <a:buFont typeface="Calibri"/>
              <a:buNone/>
            </a:pPr>
            <a:r>
              <a:rPr lang="en-US" sz="4000" b="1"/>
              <a:t>Electrical Resistivity Tomography Technical Overview</a:t>
            </a:r>
            <a:endParaRPr sz="4000"/>
          </a:p>
        </p:txBody>
      </p:sp>
      <p:sp>
        <p:nvSpPr>
          <p:cNvPr id="86" name="Google Shape;86;p1"/>
          <p:cNvSpPr txBox="1"/>
          <p:nvPr/>
        </p:nvSpPr>
        <p:spPr>
          <a:xfrm>
            <a:off x="4227690" y="5380982"/>
            <a:ext cx="373487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1800"/>
              <a:buFont typeface="Calibri"/>
              <a:buNone/>
            </a:pPr>
            <a:r>
              <a:rPr lang="en-US" sz="1800" b="0" i="0" u="none" strike="noStrike" cap="none">
                <a:solidFill>
                  <a:schemeClr val="lt1"/>
                </a:solidFill>
                <a:latin typeface="Calibri"/>
                <a:ea typeface="Calibri"/>
                <a:cs typeface="Calibri"/>
                <a:sym typeface="Calibri"/>
              </a:rPr>
              <a:t>July 15, 2025, Online</a:t>
            </a:r>
            <a:endParaRPr sz="1800">
              <a:solidFill>
                <a:schemeClr val="lt1"/>
              </a:solidFill>
              <a:latin typeface="Calibri"/>
              <a:ea typeface="Calibri"/>
              <a:cs typeface="Calibri"/>
              <a:sym typeface="Calibri"/>
            </a:endParaRPr>
          </a:p>
          <a:p>
            <a:pPr marL="0" marR="0" lvl="0" indent="0" algn="ctr" rtl="0">
              <a:spcBef>
                <a:spcPts val="0"/>
              </a:spcBef>
              <a:spcAft>
                <a:spcPts val="0"/>
              </a:spcAft>
              <a:buClr>
                <a:schemeClr val="lt1"/>
              </a:buClr>
              <a:buSzPts val="1800"/>
              <a:buFont typeface="Calibri"/>
              <a:buNone/>
            </a:pPr>
            <a:r>
              <a:rPr lang="en-US" sz="1800" b="0" i="0" u="none" strike="noStrike" cap="none">
                <a:solidFill>
                  <a:schemeClr val="lt1"/>
                </a:solidFill>
                <a:latin typeface="Calibri"/>
                <a:ea typeface="Calibri"/>
                <a:cs typeface="Calibri"/>
                <a:sym typeface="Calibri"/>
              </a:rPr>
              <a:t>Lena Schwebs, University of Wyoming</a:t>
            </a:r>
            <a:endParaRPr sz="1800">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9">
          <a:extLst>
            <a:ext uri="{FF2B5EF4-FFF2-40B4-BE49-F238E27FC236}">
              <a16:creationId xmlns:a16="http://schemas.microsoft.com/office/drawing/2014/main" id="{2A1C06BE-DD92-E0BE-54FB-0B749C3143C2}"/>
            </a:ext>
          </a:extLst>
        </p:cNvPr>
        <p:cNvGrpSpPr/>
        <p:nvPr/>
      </p:nvGrpSpPr>
      <p:grpSpPr>
        <a:xfrm>
          <a:off x="0" y="0"/>
          <a:ext cx="0" cy="0"/>
          <a:chOff x="0" y="0"/>
          <a:chExt cx="0" cy="0"/>
        </a:xfrm>
      </p:grpSpPr>
      <p:sp>
        <p:nvSpPr>
          <p:cNvPr id="180" name="Google Shape;180;p5">
            <a:extLst>
              <a:ext uri="{FF2B5EF4-FFF2-40B4-BE49-F238E27FC236}">
                <a16:creationId xmlns:a16="http://schemas.microsoft.com/office/drawing/2014/main" id="{ACF099DB-3A39-EC1E-B3B8-D871C8232C82}"/>
              </a:ext>
            </a:extLst>
          </p:cNvPr>
          <p:cNvSpPr txBox="1">
            <a:spLocks noGrp="1"/>
          </p:cNvSpPr>
          <p:nvPr>
            <p:ph type="title"/>
          </p:nvPr>
        </p:nvSpPr>
        <p:spPr>
          <a:xfrm>
            <a:off x="250901" y="338912"/>
            <a:ext cx="10515600" cy="62210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ct val="100000"/>
              <a:buFont typeface="Arial"/>
              <a:buNone/>
            </a:pPr>
            <a:r>
              <a:rPr lang="en-US" dirty="0"/>
              <a:t>R</a:t>
            </a:r>
            <a:r>
              <a:rPr lang="en-US" b="1" dirty="0"/>
              <a:t>esistivity (</a:t>
            </a:r>
            <a:r>
              <a:rPr lang="en-US" b="1" dirty="0">
                <a:latin typeface="Noto Sans Symbols"/>
                <a:ea typeface="Noto Sans Symbols"/>
                <a:cs typeface="Noto Sans Symbols"/>
                <a:sym typeface="Noto Sans Symbols"/>
              </a:rPr>
              <a:t>ρ) </a:t>
            </a:r>
            <a:r>
              <a:rPr lang="en-US" b="1" dirty="0"/>
              <a:t>vs. resistance (</a:t>
            </a:r>
            <a:r>
              <a:rPr lang="en-US" dirty="0">
                <a:latin typeface="Noto Sans Symbols"/>
                <a:ea typeface="Noto Sans Symbols"/>
                <a:sym typeface="Noto Sans Symbols"/>
              </a:rPr>
              <a:t>R</a:t>
            </a:r>
            <a:r>
              <a:rPr lang="en-US" b="1" dirty="0"/>
              <a:t>)</a:t>
            </a:r>
            <a:endParaRPr dirty="0"/>
          </a:p>
        </p:txBody>
      </p:sp>
      <p:sp>
        <p:nvSpPr>
          <p:cNvPr id="182" name="Google Shape;182;p5">
            <a:extLst>
              <a:ext uri="{FF2B5EF4-FFF2-40B4-BE49-F238E27FC236}">
                <a16:creationId xmlns:a16="http://schemas.microsoft.com/office/drawing/2014/main" id="{768C3E02-7A3A-EE87-AC3D-0A7081939E80}"/>
              </a:ext>
            </a:extLst>
          </p:cNvPr>
          <p:cNvSpPr txBox="1"/>
          <p:nvPr/>
        </p:nvSpPr>
        <p:spPr>
          <a:xfrm>
            <a:off x="1114235" y="2362781"/>
            <a:ext cx="157049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a:solidFill>
                  <a:schemeClr val="dk1"/>
                </a:solidFill>
                <a:latin typeface="Calibri"/>
                <a:ea typeface="Calibri"/>
                <a:cs typeface="Calibri"/>
                <a:sym typeface="Calibri"/>
              </a:rPr>
              <a:t>resistivity</a:t>
            </a:r>
            <a:endParaRPr dirty="0"/>
          </a:p>
        </p:txBody>
      </p:sp>
      <p:cxnSp>
        <p:nvCxnSpPr>
          <p:cNvPr id="184" name="Google Shape;184;p5">
            <a:extLst>
              <a:ext uri="{FF2B5EF4-FFF2-40B4-BE49-F238E27FC236}">
                <a16:creationId xmlns:a16="http://schemas.microsoft.com/office/drawing/2014/main" id="{25E71009-7A96-6929-46E0-942475472B11}"/>
              </a:ext>
            </a:extLst>
          </p:cNvPr>
          <p:cNvCxnSpPr/>
          <p:nvPr/>
        </p:nvCxnSpPr>
        <p:spPr>
          <a:xfrm>
            <a:off x="2684730" y="2644802"/>
            <a:ext cx="522287" cy="0"/>
          </a:xfrm>
          <a:prstGeom prst="straightConnector1">
            <a:avLst/>
          </a:prstGeom>
          <a:noFill/>
          <a:ln w="28575" cap="flat" cmpd="sng">
            <a:solidFill>
              <a:schemeClr val="dk1"/>
            </a:solidFill>
            <a:prstDash val="solid"/>
            <a:miter lim="800000"/>
            <a:headEnd type="none" w="sm" len="sm"/>
            <a:tailEnd type="triangle" w="med" len="med"/>
          </a:ln>
        </p:spPr>
      </p:cxnSp>
      <p:sp>
        <p:nvSpPr>
          <p:cNvPr id="185" name="Google Shape;185;p5">
            <a:extLst>
              <a:ext uri="{FF2B5EF4-FFF2-40B4-BE49-F238E27FC236}">
                <a16:creationId xmlns:a16="http://schemas.microsoft.com/office/drawing/2014/main" id="{1132F1D4-9F0E-D3B5-25CB-30BDBCFD162F}"/>
              </a:ext>
            </a:extLst>
          </p:cNvPr>
          <p:cNvSpPr txBox="1"/>
          <p:nvPr/>
        </p:nvSpPr>
        <p:spPr>
          <a:xfrm>
            <a:off x="3854056" y="3350306"/>
            <a:ext cx="165464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a:solidFill>
                  <a:schemeClr val="dk1"/>
                </a:solidFill>
                <a:latin typeface="Calibri"/>
                <a:ea typeface="Calibri"/>
                <a:cs typeface="Calibri"/>
                <a:sym typeface="Calibri"/>
              </a:rPr>
              <a:t>resistance</a:t>
            </a:r>
            <a:endParaRPr dirty="0"/>
          </a:p>
        </p:txBody>
      </p:sp>
      <p:cxnSp>
        <p:nvCxnSpPr>
          <p:cNvPr id="187" name="Google Shape;187;p5">
            <a:extLst>
              <a:ext uri="{FF2B5EF4-FFF2-40B4-BE49-F238E27FC236}">
                <a16:creationId xmlns:a16="http://schemas.microsoft.com/office/drawing/2014/main" id="{D94A0A13-9E16-DDE0-CBBD-7D5ECF2C326F}"/>
              </a:ext>
            </a:extLst>
          </p:cNvPr>
          <p:cNvCxnSpPr>
            <a:cxnSpLocks/>
          </p:cNvCxnSpPr>
          <p:nvPr/>
        </p:nvCxnSpPr>
        <p:spPr>
          <a:xfrm flipV="1">
            <a:off x="4634064" y="2920171"/>
            <a:ext cx="1" cy="460033"/>
          </a:xfrm>
          <a:prstGeom prst="straightConnector1">
            <a:avLst/>
          </a:prstGeom>
          <a:noFill/>
          <a:ln w="28575" cap="flat" cmpd="sng">
            <a:solidFill>
              <a:schemeClr val="dk1"/>
            </a:solidFill>
            <a:prstDash val="solid"/>
            <a:miter lim="800000"/>
            <a:headEnd type="none" w="sm" len="sm"/>
            <a:tailEnd type="triangle" w="med" len="med"/>
          </a:ln>
        </p:spPr>
      </p:cxnSp>
      <p:sp>
        <p:nvSpPr>
          <p:cNvPr id="188" name="Google Shape;188;p5">
            <a:extLst>
              <a:ext uri="{FF2B5EF4-FFF2-40B4-BE49-F238E27FC236}">
                <a16:creationId xmlns:a16="http://schemas.microsoft.com/office/drawing/2014/main" id="{C4D55F83-4D89-E1BE-FC16-984E1128769B}"/>
              </a:ext>
            </a:extLst>
          </p:cNvPr>
          <p:cNvSpPr txBox="1"/>
          <p:nvPr/>
        </p:nvSpPr>
        <p:spPr>
          <a:xfrm>
            <a:off x="75532" y="5794887"/>
            <a:ext cx="134489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From Unit 2</a:t>
            </a:r>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39595EC7-E39F-0309-3AF5-DD71EA9F3026}"/>
                  </a:ext>
                </a:extLst>
              </p:cNvPr>
              <p:cNvSpPr txBox="1"/>
              <p:nvPr/>
            </p:nvSpPr>
            <p:spPr>
              <a:xfrm>
                <a:off x="2945873" y="1967370"/>
                <a:ext cx="4990350" cy="115249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ea typeface="Cambria Math" panose="02040503050406030204" pitchFamily="18" charset="0"/>
                        </a:rPr>
                        <m:t>𝜌</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𝑅</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𝐾</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𝑅</m:t>
                      </m:r>
                      <m:r>
                        <a:rPr lang="en-US" sz="4000" b="0" i="1" smtClean="0">
                          <a:latin typeface="Cambria Math" panose="02040503050406030204" pitchFamily="18" charset="0"/>
                          <a:ea typeface="Cambria Math" panose="02040503050406030204" pitchFamily="18" charset="0"/>
                        </a:rPr>
                        <m:t>∙</m:t>
                      </m:r>
                      <m:f>
                        <m:fPr>
                          <m:ctrlPr>
                            <a:rPr lang="en-US" sz="4000" b="0" i="1" smtClean="0">
                              <a:latin typeface="Cambria Math" panose="02040503050406030204" pitchFamily="18" charset="0"/>
                              <a:ea typeface="Cambria Math" panose="02040503050406030204" pitchFamily="18" charset="0"/>
                            </a:rPr>
                          </m:ctrlPr>
                        </m:fPr>
                        <m:num>
                          <m:r>
                            <a:rPr lang="en-US" sz="4000" b="0" i="1" smtClean="0">
                              <a:latin typeface="Cambria Math" panose="02040503050406030204" pitchFamily="18" charset="0"/>
                              <a:ea typeface="Cambria Math" panose="02040503050406030204" pitchFamily="18" charset="0"/>
                            </a:rPr>
                            <m:t>𝐴</m:t>
                          </m:r>
                        </m:num>
                        <m:den>
                          <m:r>
                            <a:rPr lang="en-US" sz="4000" b="0" i="1" smtClean="0">
                              <a:latin typeface="Cambria Math" panose="02040503050406030204" pitchFamily="18" charset="0"/>
                              <a:ea typeface="Cambria Math" panose="02040503050406030204" pitchFamily="18" charset="0"/>
                            </a:rPr>
                            <m:t>𝐿</m:t>
                          </m:r>
                        </m:den>
                      </m:f>
                      <m:r>
                        <a:rPr lang="en-US" sz="4000" b="0" i="1" smtClean="0">
                          <a:latin typeface="Cambria Math" panose="02040503050406030204" pitchFamily="18" charset="0"/>
                          <a:ea typeface="Cambria Math" panose="02040503050406030204" pitchFamily="18" charset="0"/>
                        </a:rPr>
                        <m:t> </m:t>
                      </m:r>
                    </m:oMath>
                  </m:oMathPara>
                </a14:m>
                <a:endParaRPr lang="en-US" sz="4000" dirty="0"/>
              </a:p>
            </p:txBody>
          </p:sp>
        </mc:Choice>
        <mc:Fallback xmlns="">
          <p:sp>
            <p:nvSpPr>
              <p:cNvPr id="2" name="TextBox 1">
                <a:extLst>
                  <a:ext uri="{FF2B5EF4-FFF2-40B4-BE49-F238E27FC236}">
                    <a16:creationId xmlns:a16="http://schemas.microsoft.com/office/drawing/2014/main" id="{39595EC7-E39F-0309-3AF5-DD71EA9F3026}"/>
                  </a:ext>
                </a:extLst>
              </p:cNvPr>
              <p:cNvSpPr txBox="1">
                <a:spLocks noRot="1" noChangeAspect="1" noMove="1" noResize="1" noEditPoints="1" noAdjustHandles="1" noChangeArrowheads="1" noChangeShapeType="1" noTextEdit="1"/>
              </p:cNvSpPr>
              <p:nvPr/>
            </p:nvSpPr>
            <p:spPr>
              <a:xfrm>
                <a:off x="2945873" y="1967370"/>
                <a:ext cx="4990350" cy="1152495"/>
              </a:xfrm>
              <a:prstGeom prst="rect">
                <a:avLst/>
              </a:prstGeom>
              <a:blipFill>
                <a:blip r:embed="rId3"/>
                <a:stretch>
                  <a:fillRect/>
                </a:stretch>
              </a:blipFill>
            </p:spPr>
            <p:txBody>
              <a:bodyPr/>
              <a:lstStyle/>
              <a:p>
                <a:r>
                  <a:rPr lang="en-US">
                    <a:noFill/>
                  </a:rPr>
                  <a:t> </a:t>
                </a:r>
              </a:p>
            </p:txBody>
          </p:sp>
        </mc:Fallback>
      </mc:AlternateContent>
      <p:sp>
        <p:nvSpPr>
          <p:cNvPr id="4" name="Google Shape;185;p5">
            <a:extLst>
              <a:ext uri="{FF2B5EF4-FFF2-40B4-BE49-F238E27FC236}">
                <a16:creationId xmlns:a16="http://schemas.microsoft.com/office/drawing/2014/main" id="{AA54609E-835B-28D4-E2F1-2295A1BC20BE}"/>
              </a:ext>
            </a:extLst>
          </p:cNvPr>
          <p:cNvSpPr txBox="1"/>
          <p:nvPr/>
        </p:nvSpPr>
        <p:spPr>
          <a:xfrm>
            <a:off x="4104486" y="1372060"/>
            <a:ext cx="2673123"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a:solidFill>
                  <a:schemeClr val="dk1"/>
                </a:solidFill>
                <a:latin typeface="Calibri"/>
                <a:ea typeface="Calibri"/>
                <a:cs typeface="Calibri"/>
                <a:sym typeface="Calibri"/>
              </a:rPr>
              <a:t>Geometric factor</a:t>
            </a:r>
            <a:endParaRPr dirty="0"/>
          </a:p>
        </p:txBody>
      </p:sp>
      <p:cxnSp>
        <p:nvCxnSpPr>
          <p:cNvPr id="5" name="Google Shape;187;p5">
            <a:extLst>
              <a:ext uri="{FF2B5EF4-FFF2-40B4-BE49-F238E27FC236}">
                <a16:creationId xmlns:a16="http://schemas.microsoft.com/office/drawing/2014/main" id="{D815637D-16E5-415B-9146-472A2DAB855E}"/>
              </a:ext>
            </a:extLst>
          </p:cNvPr>
          <p:cNvCxnSpPr>
            <a:cxnSpLocks/>
          </p:cNvCxnSpPr>
          <p:nvPr/>
        </p:nvCxnSpPr>
        <p:spPr>
          <a:xfrm>
            <a:off x="5384171" y="1865382"/>
            <a:ext cx="0" cy="458598"/>
          </a:xfrm>
          <a:prstGeom prst="straightConnector1">
            <a:avLst/>
          </a:prstGeom>
          <a:noFill/>
          <a:ln w="28575" cap="flat" cmpd="sng">
            <a:solidFill>
              <a:schemeClr val="dk1"/>
            </a:solidFill>
            <a:prstDash val="solid"/>
            <a:miter lim="800000"/>
            <a:headEnd type="none" w="sm" len="sm"/>
            <a:tailEnd type="triangle" w="med" len="med"/>
          </a:ln>
        </p:spPr>
      </p:cxnSp>
      <p:grpSp>
        <p:nvGrpSpPr>
          <p:cNvPr id="7" name="Group 6">
            <a:extLst>
              <a:ext uri="{FF2B5EF4-FFF2-40B4-BE49-F238E27FC236}">
                <a16:creationId xmlns:a16="http://schemas.microsoft.com/office/drawing/2014/main" id="{DF3FC7B6-2CFB-6279-2727-53955B9F6F23}"/>
              </a:ext>
            </a:extLst>
          </p:cNvPr>
          <p:cNvGrpSpPr/>
          <p:nvPr/>
        </p:nvGrpSpPr>
        <p:grpSpPr>
          <a:xfrm>
            <a:off x="8113821" y="1261532"/>
            <a:ext cx="3662144" cy="4902687"/>
            <a:chOff x="7900015" y="1345712"/>
            <a:chExt cx="3662144" cy="4902687"/>
          </a:xfrm>
        </p:grpSpPr>
        <p:pic>
          <p:nvPicPr>
            <p:cNvPr id="8" name="Picture 7">
              <a:extLst>
                <a:ext uri="{FF2B5EF4-FFF2-40B4-BE49-F238E27FC236}">
                  <a16:creationId xmlns:a16="http://schemas.microsoft.com/office/drawing/2014/main" id="{12070FC9-A94D-0B7C-9C6E-E4FB6341EBDA}"/>
                </a:ext>
              </a:extLst>
            </p:cNvPr>
            <p:cNvPicPr/>
            <p:nvPr/>
          </p:nvPicPr>
          <p:blipFill rotWithShape="1">
            <a:blip r:embed="rId4" cstate="print">
              <a:extLst>
                <a:ext uri="{28A0092B-C50C-407E-A947-70E740481C1C}">
                  <a14:useLocalDpi xmlns:a14="http://schemas.microsoft.com/office/drawing/2010/main" val="0"/>
                </a:ext>
              </a:extLst>
            </a:blip>
            <a:srcRect l="206" t="49223" r="52954" b="-477"/>
            <a:stretch/>
          </p:blipFill>
          <p:spPr>
            <a:xfrm>
              <a:off x="7900015" y="1345712"/>
              <a:ext cx="3662144" cy="4902687"/>
            </a:xfrm>
            <a:prstGeom prst="rect">
              <a:avLst/>
            </a:prstGeom>
          </p:spPr>
        </p:pic>
        <p:sp>
          <p:nvSpPr>
            <p:cNvPr id="9" name="Oval 8">
              <a:extLst>
                <a:ext uri="{FF2B5EF4-FFF2-40B4-BE49-F238E27FC236}">
                  <a16:creationId xmlns:a16="http://schemas.microsoft.com/office/drawing/2014/main" id="{E3868F07-D9B5-5A59-F1A2-DF2D5922A391}"/>
                </a:ext>
              </a:extLst>
            </p:cNvPr>
            <p:cNvSpPr/>
            <p:nvPr/>
          </p:nvSpPr>
          <p:spPr>
            <a:xfrm>
              <a:off x="7900015" y="1578279"/>
              <a:ext cx="630210" cy="69961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0F2CCCDB-8B36-B18C-A160-499E0D0CE515}"/>
              </a:ext>
            </a:extLst>
          </p:cNvPr>
          <p:cNvSpPr txBox="1"/>
          <p:nvPr/>
        </p:nvSpPr>
        <p:spPr>
          <a:xfrm>
            <a:off x="8279772" y="1125226"/>
            <a:ext cx="3798692" cy="646331"/>
          </a:xfrm>
          <a:prstGeom prst="rect">
            <a:avLst/>
          </a:prstGeom>
          <a:noFill/>
        </p:spPr>
        <p:txBody>
          <a:bodyPr wrap="square" rtlCol="0">
            <a:spAutoFit/>
          </a:bodyPr>
          <a:lstStyle/>
          <a:p>
            <a:pPr algn="ctr"/>
            <a:r>
              <a:rPr lang="en-US" dirty="0"/>
              <a:t>One-dimensional (1D) current flow in a column</a:t>
            </a:r>
          </a:p>
        </p:txBody>
      </p:sp>
      <p:sp>
        <p:nvSpPr>
          <p:cNvPr id="11" name="TextBox 10">
            <a:extLst>
              <a:ext uri="{FF2B5EF4-FFF2-40B4-BE49-F238E27FC236}">
                <a16:creationId xmlns:a16="http://schemas.microsoft.com/office/drawing/2014/main" id="{C7EA6041-55D9-ACAA-481A-52D56EFACE0C}"/>
              </a:ext>
            </a:extLst>
          </p:cNvPr>
          <p:cNvSpPr txBox="1"/>
          <p:nvPr/>
        </p:nvSpPr>
        <p:spPr>
          <a:xfrm>
            <a:off x="250901" y="4287767"/>
            <a:ext cx="7560421" cy="1200329"/>
          </a:xfrm>
          <a:prstGeom prst="rect">
            <a:avLst/>
          </a:prstGeom>
          <a:noFill/>
        </p:spPr>
        <p:txBody>
          <a:bodyPr wrap="square" rtlCol="0">
            <a:spAutoFit/>
          </a:bodyPr>
          <a:lstStyle/>
          <a:p>
            <a:r>
              <a:rPr lang="en-US" sz="2400" dirty="0"/>
              <a:t>Relationship between </a:t>
            </a:r>
            <a:r>
              <a:rPr lang="en-US" sz="2400" b="1" dirty="0"/>
              <a:t>resistivity (intrinsic/physical property</a:t>
            </a:r>
            <a:r>
              <a:rPr lang="en-US" sz="2400" dirty="0"/>
              <a:t>) and </a:t>
            </a:r>
            <a:r>
              <a:rPr lang="en-US" sz="2400" b="1" dirty="0"/>
              <a:t>resistance (what we can measure) </a:t>
            </a:r>
            <a:r>
              <a:rPr lang="en-US" sz="2400" dirty="0"/>
              <a:t>for one-dimensional current flow</a:t>
            </a:r>
          </a:p>
        </p:txBody>
      </p:sp>
    </p:spTree>
    <p:extLst>
      <p:ext uri="{BB962C8B-B14F-4D97-AF65-F5344CB8AC3E}">
        <p14:creationId xmlns:p14="http://schemas.microsoft.com/office/powerpoint/2010/main" val="20250818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5"/>
          <p:cNvSpPr txBox="1">
            <a:spLocks noGrp="1"/>
          </p:cNvSpPr>
          <p:nvPr>
            <p:ph type="title"/>
          </p:nvPr>
        </p:nvSpPr>
        <p:spPr>
          <a:xfrm>
            <a:off x="838200" y="365125"/>
            <a:ext cx="10515600" cy="62210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ct val="100000"/>
              <a:buFont typeface="Arial"/>
              <a:buNone/>
            </a:pPr>
            <a:r>
              <a:rPr lang="en-US" dirty="0"/>
              <a:t>R</a:t>
            </a:r>
            <a:r>
              <a:rPr lang="en-US" b="1" dirty="0"/>
              <a:t>esistivity (</a:t>
            </a:r>
            <a:r>
              <a:rPr lang="en-US" b="1" dirty="0">
                <a:latin typeface="Noto Sans Symbols"/>
                <a:ea typeface="Noto Sans Symbols"/>
                <a:cs typeface="Noto Sans Symbols"/>
                <a:sym typeface="Noto Sans Symbols"/>
              </a:rPr>
              <a:t>ρ) </a:t>
            </a:r>
            <a:r>
              <a:rPr lang="en-US" b="1" dirty="0"/>
              <a:t>vs. conductivity (</a:t>
            </a:r>
            <a:r>
              <a:rPr lang="en-US" b="1" dirty="0">
                <a:latin typeface="Noto Sans Symbols"/>
                <a:ea typeface="Noto Sans Symbols"/>
                <a:cs typeface="Noto Sans Symbols"/>
                <a:sym typeface="Noto Sans Symbols"/>
              </a:rPr>
              <a:t>σ</a:t>
            </a:r>
            <a:r>
              <a:rPr lang="en-US" b="1" dirty="0"/>
              <a:t>)</a:t>
            </a:r>
            <a:endParaRPr dirty="0"/>
          </a:p>
        </p:txBody>
      </p:sp>
      <p:pic>
        <p:nvPicPr>
          <p:cNvPr id="181" name="Google Shape;181;p5"/>
          <p:cNvPicPr preferRelativeResize="0"/>
          <p:nvPr/>
        </p:nvPicPr>
        <p:blipFill rotWithShape="1">
          <a:blip r:embed="rId3">
            <a:alphaModFix/>
          </a:blip>
          <a:srcRect/>
          <a:stretch/>
        </p:blipFill>
        <p:spPr>
          <a:xfrm>
            <a:off x="4708726" y="1789440"/>
            <a:ext cx="2416629" cy="1790458"/>
          </a:xfrm>
          <a:prstGeom prst="rect">
            <a:avLst/>
          </a:prstGeom>
          <a:noFill/>
          <a:ln>
            <a:noFill/>
          </a:ln>
        </p:spPr>
      </p:pic>
      <p:sp>
        <p:nvSpPr>
          <p:cNvPr id="182" name="Google Shape;182;p5"/>
          <p:cNvSpPr txBox="1"/>
          <p:nvPr/>
        </p:nvSpPr>
        <p:spPr>
          <a:xfrm>
            <a:off x="2711089" y="2451274"/>
            <a:ext cx="157049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resistivity</a:t>
            </a:r>
            <a:endParaRPr/>
          </a:p>
        </p:txBody>
      </p:sp>
      <p:sp>
        <p:nvSpPr>
          <p:cNvPr id="183" name="Google Shape;183;p5"/>
          <p:cNvSpPr txBox="1"/>
          <p:nvPr/>
        </p:nvSpPr>
        <p:spPr>
          <a:xfrm>
            <a:off x="416035" y="3202217"/>
            <a:ext cx="3119100" cy="1385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i="1">
                <a:solidFill>
                  <a:schemeClr val="dk1"/>
                </a:solidFill>
                <a:latin typeface="Calibri"/>
                <a:ea typeface="Calibri"/>
                <a:cs typeface="Calibri"/>
                <a:sym typeface="Calibri"/>
              </a:rPr>
              <a:t>how </a:t>
            </a:r>
            <a:r>
              <a:rPr lang="en-US" sz="2800" i="1" u="sng">
                <a:solidFill>
                  <a:schemeClr val="dk1"/>
                </a:solidFill>
                <a:latin typeface="Calibri"/>
                <a:ea typeface="Calibri"/>
                <a:cs typeface="Calibri"/>
                <a:sym typeface="Calibri"/>
              </a:rPr>
              <a:t>difficult</a:t>
            </a:r>
            <a:r>
              <a:rPr lang="en-US" sz="2800" i="1">
                <a:solidFill>
                  <a:schemeClr val="dk1"/>
                </a:solidFill>
                <a:latin typeface="Calibri"/>
                <a:ea typeface="Calibri"/>
                <a:cs typeface="Calibri"/>
                <a:sym typeface="Calibri"/>
              </a:rPr>
              <a:t> it is for electric current to flow in a material</a:t>
            </a:r>
            <a:endParaRPr/>
          </a:p>
        </p:txBody>
      </p:sp>
      <p:cxnSp>
        <p:nvCxnSpPr>
          <p:cNvPr id="184" name="Google Shape;184;p5"/>
          <p:cNvCxnSpPr/>
          <p:nvPr/>
        </p:nvCxnSpPr>
        <p:spPr>
          <a:xfrm>
            <a:off x="4281584" y="2733295"/>
            <a:ext cx="522287" cy="0"/>
          </a:xfrm>
          <a:prstGeom prst="straightConnector1">
            <a:avLst/>
          </a:prstGeom>
          <a:noFill/>
          <a:ln w="28575" cap="flat" cmpd="sng">
            <a:solidFill>
              <a:schemeClr val="dk1"/>
            </a:solidFill>
            <a:prstDash val="solid"/>
            <a:miter lim="800000"/>
            <a:headEnd type="none" w="sm" len="sm"/>
            <a:tailEnd type="triangle" w="med" len="med"/>
          </a:ln>
        </p:spPr>
      </p:cxnSp>
      <p:sp>
        <p:nvSpPr>
          <p:cNvPr id="185" name="Google Shape;185;p5"/>
          <p:cNvSpPr txBox="1"/>
          <p:nvPr/>
        </p:nvSpPr>
        <p:spPr>
          <a:xfrm>
            <a:off x="7806048" y="2933041"/>
            <a:ext cx="197066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conductivity</a:t>
            </a:r>
            <a:endParaRPr/>
          </a:p>
        </p:txBody>
      </p:sp>
      <p:sp>
        <p:nvSpPr>
          <p:cNvPr id="186" name="Google Shape;186;p5"/>
          <p:cNvSpPr txBox="1"/>
          <p:nvPr/>
        </p:nvSpPr>
        <p:spPr>
          <a:xfrm>
            <a:off x="8531440" y="3579898"/>
            <a:ext cx="3311400" cy="1385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i="1">
                <a:solidFill>
                  <a:schemeClr val="dk1"/>
                </a:solidFill>
                <a:latin typeface="Calibri"/>
                <a:ea typeface="Calibri"/>
                <a:cs typeface="Calibri"/>
                <a:sym typeface="Calibri"/>
              </a:rPr>
              <a:t>how </a:t>
            </a:r>
            <a:r>
              <a:rPr lang="en-US" sz="2800" i="1" u="sng">
                <a:solidFill>
                  <a:schemeClr val="dk1"/>
                </a:solidFill>
                <a:latin typeface="Calibri"/>
                <a:ea typeface="Calibri"/>
                <a:cs typeface="Calibri"/>
                <a:sym typeface="Calibri"/>
              </a:rPr>
              <a:t>easy</a:t>
            </a:r>
            <a:r>
              <a:rPr lang="en-US" sz="2800" i="1">
                <a:solidFill>
                  <a:schemeClr val="dk1"/>
                </a:solidFill>
                <a:latin typeface="Calibri"/>
                <a:ea typeface="Calibri"/>
                <a:cs typeface="Calibri"/>
                <a:sym typeface="Calibri"/>
              </a:rPr>
              <a:t> it is for electric current to flow in a material</a:t>
            </a:r>
            <a:endParaRPr/>
          </a:p>
        </p:txBody>
      </p:sp>
      <p:cxnSp>
        <p:nvCxnSpPr>
          <p:cNvPr id="187" name="Google Shape;187;p5"/>
          <p:cNvCxnSpPr/>
          <p:nvPr/>
        </p:nvCxnSpPr>
        <p:spPr>
          <a:xfrm rot="10800000">
            <a:off x="7114095" y="3243502"/>
            <a:ext cx="615863" cy="0"/>
          </a:xfrm>
          <a:prstGeom prst="straightConnector1">
            <a:avLst/>
          </a:prstGeom>
          <a:noFill/>
          <a:ln w="28575" cap="flat" cmpd="sng">
            <a:solidFill>
              <a:schemeClr val="dk1"/>
            </a:solidFill>
            <a:prstDash val="solid"/>
            <a:miter lim="800000"/>
            <a:headEnd type="none" w="sm" len="sm"/>
            <a:tailEnd type="triangle" w="med" len="med"/>
          </a:ln>
        </p:spPr>
      </p:cxnSp>
      <p:sp>
        <p:nvSpPr>
          <p:cNvPr id="188" name="Google Shape;188;p5"/>
          <p:cNvSpPr txBox="1"/>
          <p:nvPr/>
        </p:nvSpPr>
        <p:spPr>
          <a:xfrm>
            <a:off x="75532" y="5794887"/>
            <a:ext cx="134489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From Unit 2</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6"/>
          <p:cNvSpPr txBox="1">
            <a:spLocks noGrp="1"/>
          </p:cNvSpPr>
          <p:nvPr>
            <p:ph type="title"/>
          </p:nvPr>
        </p:nvSpPr>
        <p:spPr>
          <a:xfrm>
            <a:off x="260684" y="127521"/>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What is ERT?</a:t>
            </a:r>
            <a:endParaRPr dirty="0"/>
          </a:p>
        </p:txBody>
      </p:sp>
      <mc:AlternateContent xmlns:mc="http://schemas.openxmlformats.org/markup-compatibility/2006" xmlns:a14="http://schemas.microsoft.com/office/drawing/2010/main">
        <mc:Choice Requires="a14">
          <p:sp>
            <p:nvSpPr>
              <p:cNvPr id="194" name="Google Shape;194;p6"/>
              <p:cNvSpPr txBox="1">
                <a:spLocks noGrp="1"/>
              </p:cNvSpPr>
              <p:nvPr>
                <p:ph type="body" idx="1"/>
              </p:nvPr>
            </p:nvSpPr>
            <p:spPr>
              <a:xfrm>
                <a:off x="391312" y="1385613"/>
                <a:ext cx="4448819" cy="4409274"/>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a:t>Based on Ohm’s law:</a:t>
                </a:r>
              </a:p>
              <a:p>
                <a:pPr marL="0" lvl="0" indent="0" algn="l" rtl="0">
                  <a:lnSpc>
                    <a:spcPct val="90000"/>
                  </a:lnSpc>
                  <a:spcBef>
                    <a:spcPts val="0"/>
                  </a:spcBef>
                  <a:spcAft>
                    <a:spcPts val="0"/>
                  </a:spcAft>
                  <a:buClr>
                    <a:schemeClr val="dk1"/>
                  </a:buClr>
                  <a:buSzPts val="2800"/>
                  <a:buNone/>
                </a:pPr>
                <a:r>
                  <a:rPr lang="en-US" dirty="0"/>
                  <a:t>	</a:t>
                </a:r>
                <a14:m>
                  <m:oMath xmlns:m="http://schemas.openxmlformats.org/officeDocument/2006/math">
                    <m:r>
                      <a:rPr lang="en-US" b="0" i="1" smtClean="0">
                        <a:latin typeface="Cambria Math" panose="02040503050406030204" pitchFamily="18" charset="0"/>
                      </a:rPr>
                      <m:t>𝑅</m:t>
                    </m:r>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𝑉</m:t>
                        </m:r>
                      </m:num>
                      <m:den>
                        <m:r>
                          <a:rPr lang="en-US" b="0" i="1" smtClean="0">
                            <a:latin typeface="Cambria Math" panose="02040503050406030204" pitchFamily="18" charset="0"/>
                          </a:rPr>
                          <m:t>𝐼</m:t>
                        </m:r>
                      </m:den>
                    </m:f>
                  </m:oMath>
                </a14:m>
                <a:endParaRPr lang="en-US" dirty="0"/>
              </a:p>
              <a:p>
                <a:pPr marL="228600" lvl="0" indent="-228600" algn="l" rtl="0">
                  <a:lnSpc>
                    <a:spcPct val="90000"/>
                  </a:lnSpc>
                  <a:spcBef>
                    <a:spcPts val="1000"/>
                  </a:spcBef>
                  <a:spcAft>
                    <a:spcPts val="0"/>
                  </a:spcAft>
                  <a:buClr>
                    <a:schemeClr val="dk1"/>
                  </a:buClr>
                  <a:buSzPts val="2800"/>
                  <a:buChar char="•"/>
                </a:pPr>
                <a:r>
                  <a:rPr lang="en-US" dirty="0"/>
                  <a:t>Put electrodes into the ground and measure potential difference (voltage)</a:t>
                </a:r>
              </a:p>
              <a:p>
                <a:pPr marL="228600" lvl="0" indent="-228600" algn="l" rtl="0">
                  <a:lnSpc>
                    <a:spcPct val="90000"/>
                  </a:lnSpc>
                  <a:spcBef>
                    <a:spcPts val="1000"/>
                  </a:spcBef>
                  <a:spcAft>
                    <a:spcPts val="0"/>
                  </a:spcAft>
                  <a:buClr>
                    <a:schemeClr val="dk1"/>
                  </a:buClr>
                  <a:buSzPts val="2800"/>
                  <a:buChar char="•"/>
                </a:pPr>
                <a:r>
                  <a:rPr lang="en-US" dirty="0"/>
                  <a:t>Transfer resistance: </a:t>
                </a:r>
              </a:p>
              <a:p>
                <a:pPr marL="0" lvl="0" indent="0" algn="l" rtl="0">
                  <a:lnSpc>
                    <a:spcPct val="90000"/>
                  </a:lnSpc>
                  <a:spcBef>
                    <a:spcPts val="1000"/>
                  </a:spcBef>
                  <a:spcAft>
                    <a:spcPts val="0"/>
                  </a:spcAft>
                  <a:buClr>
                    <a:schemeClr val="dk1"/>
                  </a:buClr>
                  <a:buSzPts val="2800"/>
                  <a:buNone/>
                </a:pPr>
                <a:r>
                  <a:rPr lang="en-US" dirty="0"/>
                  <a:t>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𝑡</m:t>
                        </m:r>
                      </m:sub>
                    </m:sSub>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𝑉</m:t>
                        </m:r>
                      </m:num>
                      <m:den>
                        <m:r>
                          <a:rPr lang="en-US" b="0" i="1" smtClean="0">
                            <a:latin typeface="Cambria Math" panose="02040503050406030204" pitchFamily="18" charset="0"/>
                          </a:rPr>
                          <m:t>𝐼</m:t>
                        </m:r>
                      </m:den>
                    </m:f>
                  </m:oMath>
                </a14:m>
                <a:r>
                  <a:rPr lang="en-US" dirty="0"/>
                  <a:t> </a:t>
                </a:r>
                <a:endParaRPr dirty="0"/>
              </a:p>
            </p:txBody>
          </p:sp>
        </mc:Choice>
        <mc:Fallback xmlns="">
          <p:sp>
            <p:nvSpPr>
              <p:cNvPr id="194" name="Google Shape;194;p6"/>
              <p:cNvSpPr txBox="1">
                <a:spLocks noGrp="1" noRot="1" noChangeAspect="1" noMove="1" noResize="1" noEditPoints="1" noAdjustHandles="1" noChangeArrowheads="1" noChangeShapeType="1" noTextEdit="1"/>
              </p:cNvSpPr>
              <p:nvPr>
                <p:ph type="body" idx="1"/>
              </p:nvPr>
            </p:nvSpPr>
            <p:spPr>
              <a:xfrm>
                <a:off x="391312" y="1385613"/>
                <a:ext cx="4448819" cy="4409274"/>
              </a:xfrm>
              <a:prstGeom prst="rect">
                <a:avLst/>
              </a:prstGeom>
              <a:blipFill>
                <a:blip r:embed="rId3"/>
                <a:stretch>
                  <a:fillRect l="-2466" t="-2348"/>
                </a:stretch>
              </a:blipFill>
              <a:ln>
                <a:noFill/>
              </a:ln>
            </p:spPr>
            <p:txBody>
              <a:bodyPr/>
              <a:lstStyle/>
              <a:p>
                <a:r>
                  <a:rPr lang="en-US">
                    <a:noFill/>
                  </a:rPr>
                  <a:t> </a:t>
                </a:r>
              </a:p>
            </p:txBody>
          </p:sp>
        </mc:Fallback>
      </mc:AlternateContent>
      <p:pic>
        <p:nvPicPr>
          <p:cNvPr id="195" name="Google Shape;195;p6" descr="A close up of a logo&#10;&#10;Description automatically generated"/>
          <p:cNvPicPr preferRelativeResize="0"/>
          <p:nvPr/>
        </p:nvPicPr>
        <p:blipFill rotWithShape="1">
          <a:blip r:embed="rId4">
            <a:alphaModFix/>
          </a:blip>
          <a:srcRect/>
          <a:stretch/>
        </p:blipFill>
        <p:spPr>
          <a:xfrm>
            <a:off x="5067300" y="1086345"/>
            <a:ext cx="6931830" cy="4318571"/>
          </a:xfrm>
          <a:prstGeom prst="rect">
            <a:avLst/>
          </a:prstGeom>
          <a:noFill/>
          <a:ln>
            <a:noFill/>
          </a:ln>
        </p:spPr>
      </p:pic>
      <p:sp>
        <p:nvSpPr>
          <p:cNvPr id="197" name="Google Shape;197;p6"/>
          <p:cNvSpPr txBox="1"/>
          <p:nvPr/>
        </p:nvSpPr>
        <p:spPr>
          <a:xfrm>
            <a:off x="75532" y="5794887"/>
            <a:ext cx="134489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From Unit 3</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7"/>
          <p:cNvSpPr txBox="1">
            <a:spLocks noGrp="1"/>
          </p:cNvSpPr>
          <p:nvPr>
            <p:ph type="title"/>
          </p:nvPr>
        </p:nvSpPr>
        <p:spPr>
          <a:xfrm>
            <a:off x="838200" y="365125"/>
            <a:ext cx="10515600" cy="62210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1"/>
              <a:t>Electrical resistivity imaging</a:t>
            </a:r>
            <a:endParaRPr/>
          </a:p>
        </p:txBody>
      </p:sp>
      <p:pic>
        <p:nvPicPr>
          <p:cNvPr id="204" name="Google Shape;204;p7" descr="A close up of a map&#10;&#10;Description automatically generated"/>
          <p:cNvPicPr preferRelativeResize="0">
            <a:picLocks noGrp="1"/>
          </p:cNvPicPr>
          <p:nvPr>
            <p:ph type="body" idx="4294967295"/>
          </p:nvPr>
        </p:nvPicPr>
        <p:blipFill rotWithShape="1">
          <a:blip r:embed="rId3">
            <a:alphaModFix/>
          </a:blip>
          <a:srcRect/>
          <a:stretch/>
        </p:blipFill>
        <p:spPr>
          <a:xfrm>
            <a:off x="1678938" y="1274985"/>
            <a:ext cx="9347200" cy="4733925"/>
          </a:xfrm>
          <a:prstGeom prst="rect">
            <a:avLst/>
          </a:prstGeom>
          <a:noFill/>
          <a:ln w="25400" cap="flat" cmpd="sng">
            <a:solidFill>
              <a:schemeClr val="dk1"/>
            </a:solidFill>
            <a:prstDash val="solid"/>
            <a:round/>
            <a:headEnd type="none" w="sm" len="sm"/>
            <a:tailEnd type="none" w="sm" len="sm"/>
          </a:ln>
        </p:spPr>
      </p:pic>
      <p:sp>
        <p:nvSpPr>
          <p:cNvPr id="205" name="Google Shape;205;p7"/>
          <p:cNvSpPr/>
          <p:nvPr/>
        </p:nvSpPr>
        <p:spPr>
          <a:xfrm>
            <a:off x="8229600" y="4096011"/>
            <a:ext cx="400833" cy="388307"/>
          </a:xfrm>
          <a:prstGeom prst="ellipse">
            <a:avLst/>
          </a:prstGeom>
          <a:no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06" name="Google Shape;206;p7"/>
          <p:cNvSpPr/>
          <p:nvPr/>
        </p:nvSpPr>
        <p:spPr>
          <a:xfrm>
            <a:off x="8569893" y="3559483"/>
            <a:ext cx="317735" cy="307809"/>
          </a:xfrm>
          <a:prstGeom prst="ellipse">
            <a:avLst/>
          </a:prstGeom>
          <a:no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07" name="Google Shape;207;p7"/>
          <p:cNvSpPr/>
          <p:nvPr/>
        </p:nvSpPr>
        <p:spPr>
          <a:xfrm>
            <a:off x="8797452" y="3185791"/>
            <a:ext cx="285963" cy="277028"/>
          </a:xfrm>
          <a:prstGeom prst="ellipse">
            <a:avLst/>
          </a:prstGeom>
          <a:no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08" name="Google Shape;208;p7"/>
          <p:cNvSpPr txBox="1"/>
          <p:nvPr/>
        </p:nvSpPr>
        <p:spPr>
          <a:xfrm>
            <a:off x="9447754" y="3561606"/>
            <a:ext cx="101021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lt1"/>
              </a:buClr>
              <a:buSzPts val="1400"/>
              <a:buFont typeface="Calibri"/>
              <a:buNone/>
            </a:pPr>
            <a:r>
              <a:rPr lang="en-US" sz="1400">
                <a:solidFill>
                  <a:schemeClr val="lt1"/>
                </a:solidFill>
                <a:latin typeface="Calibri"/>
                <a:ea typeface="Calibri"/>
                <a:cs typeface="Calibri"/>
                <a:sym typeface="Calibri"/>
              </a:rPr>
              <a:t>electrodes</a:t>
            </a:r>
            <a:endParaRPr sz="1800">
              <a:solidFill>
                <a:schemeClr val="dk1"/>
              </a:solidFill>
              <a:latin typeface="Calibri"/>
              <a:ea typeface="Calibri"/>
              <a:cs typeface="Calibri"/>
              <a:sym typeface="Calibri"/>
            </a:endParaRPr>
          </a:p>
        </p:txBody>
      </p:sp>
      <p:cxnSp>
        <p:nvCxnSpPr>
          <p:cNvPr id="209" name="Google Shape;209;p7"/>
          <p:cNvCxnSpPr>
            <a:stCxn id="208" idx="1"/>
            <a:endCxn id="207" idx="6"/>
          </p:cNvCxnSpPr>
          <p:nvPr/>
        </p:nvCxnSpPr>
        <p:spPr>
          <a:xfrm rot="10800000">
            <a:off x="9083554" y="3324295"/>
            <a:ext cx="364200" cy="391200"/>
          </a:xfrm>
          <a:prstGeom prst="straightConnector1">
            <a:avLst/>
          </a:prstGeom>
          <a:noFill/>
          <a:ln w="25400" cap="flat" cmpd="sng">
            <a:solidFill>
              <a:schemeClr val="lt1"/>
            </a:solidFill>
            <a:prstDash val="solid"/>
            <a:miter lim="800000"/>
            <a:headEnd type="none" w="sm" len="sm"/>
            <a:tailEnd type="triangle" w="med" len="med"/>
          </a:ln>
        </p:spPr>
      </p:cxnSp>
      <p:cxnSp>
        <p:nvCxnSpPr>
          <p:cNvPr id="210" name="Google Shape;210;p7"/>
          <p:cNvCxnSpPr>
            <a:stCxn id="208" idx="1"/>
          </p:cNvCxnSpPr>
          <p:nvPr/>
        </p:nvCxnSpPr>
        <p:spPr>
          <a:xfrm rot="10800000">
            <a:off x="8797354" y="3713395"/>
            <a:ext cx="650400" cy="2100"/>
          </a:xfrm>
          <a:prstGeom prst="straightConnector1">
            <a:avLst/>
          </a:prstGeom>
          <a:noFill/>
          <a:ln w="25400" cap="flat" cmpd="sng">
            <a:solidFill>
              <a:schemeClr val="lt1"/>
            </a:solidFill>
            <a:prstDash val="solid"/>
            <a:miter lim="800000"/>
            <a:headEnd type="none" w="sm" len="sm"/>
            <a:tailEnd type="triangle" w="med" len="med"/>
          </a:ln>
        </p:spPr>
      </p:cxnSp>
      <p:cxnSp>
        <p:nvCxnSpPr>
          <p:cNvPr id="211" name="Google Shape;211;p7"/>
          <p:cNvCxnSpPr>
            <a:stCxn id="208" idx="1"/>
            <a:endCxn id="205" idx="6"/>
          </p:cNvCxnSpPr>
          <p:nvPr/>
        </p:nvCxnSpPr>
        <p:spPr>
          <a:xfrm flipH="1">
            <a:off x="8630554" y="3715495"/>
            <a:ext cx="817200" cy="574800"/>
          </a:xfrm>
          <a:prstGeom prst="straightConnector1">
            <a:avLst/>
          </a:prstGeom>
          <a:noFill/>
          <a:ln w="25400" cap="flat" cmpd="sng">
            <a:solidFill>
              <a:schemeClr val="lt1"/>
            </a:solidFill>
            <a:prstDash val="solid"/>
            <a:miter lim="800000"/>
            <a:headEnd type="none" w="sm" len="sm"/>
            <a:tailEnd type="triangle" w="med" len="med"/>
          </a:ln>
        </p:spPr>
      </p:cxnSp>
      <p:sp>
        <p:nvSpPr>
          <p:cNvPr id="212" name="Google Shape;212;p7"/>
          <p:cNvSpPr txBox="1"/>
          <p:nvPr/>
        </p:nvSpPr>
        <p:spPr>
          <a:xfrm>
            <a:off x="7140455" y="6304583"/>
            <a:ext cx="562481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Source: Binley and Slater, 2020, </a:t>
            </a:r>
            <a:r>
              <a:rPr lang="en-US" sz="1200" i="1">
                <a:solidFill>
                  <a:schemeClr val="dk1"/>
                </a:solidFill>
                <a:latin typeface="Calibri"/>
                <a:ea typeface="Calibri"/>
                <a:cs typeface="Calibri"/>
                <a:sym typeface="Calibri"/>
              </a:rPr>
              <a:t>Resistivity and induced polarization: theory and</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r>
              <a:rPr lang="en-US" sz="1200" i="1">
                <a:solidFill>
                  <a:schemeClr val="dk1"/>
                </a:solidFill>
                <a:latin typeface="Calibri"/>
                <a:ea typeface="Calibri"/>
                <a:cs typeface="Calibri"/>
                <a:sym typeface="Calibri"/>
              </a:rPr>
              <a:t>applications to the near-surface Earth,</a:t>
            </a:r>
            <a:r>
              <a:rPr lang="en-US" sz="1200">
                <a:solidFill>
                  <a:schemeClr val="dk1"/>
                </a:solidFill>
                <a:latin typeface="Calibri"/>
                <a:ea typeface="Calibri"/>
                <a:cs typeface="Calibri"/>
                <a:sym typeface="Calibri"/>
              </a:rPr>
              <a:t> In Press</a:t>
            </a:r>
            <a:r>
              <a:rPr lang="en-US" sz="1200" i="1">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213" name="Google Shape;213;p7"/>
          <p:cNvSpPr txBox="1"/>
          <p:nvPr/>
        </p:nvSpPr>
        <p:spPr>
          <a:xfrm>
            <a:off x="75532" y="5794887"/>
            <a:ext cx="134489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From Unit 3</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8"/>
          <p:cNvSpPr txBox="1">
            <a:spLocks noGrp="1"/>
          </p:cNvSpPr>
          <p:nvPr>
            <p:ph type="title"/>
          </p:nvPr>
        </p:nvSpPr>
        <p:spPr>
          <a:xfrm>
            <a:off x="756301" y="0"/>
            <a:ext cx="1075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1"/>
              <a:t>Transfer resistances and Apparent resistivity</a:t>
            </a:r>
            <a:endParaRPr/>
          </a:p>
        </p:txBody>
      </p:sp>
      <p:sp>
        <p:nvSpPr>
          <p:cNvPr id="220" name="Google Shape;220;p8"/>
          <p:cNvSpPr txBox="1"/>
          <p:nvPr/>
        </p:nvSpPr>
        <p:spPr>
          <a:xfrm>
            <a:off x="6316725" y="1660300"/>
            <a:ext cx="5627100" cy="1236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600"/>
              <a:buFont typeface="Calibri"/>
              <a:buNone/>
            </a:pPr>
            <a:r>
              <a:rPr lang="en-US" sz="2600" b="1">
                <a:solidFill>
                  <a:schemeClr val="dk1"/>
                </a:solidFill>
                <a:latin typeface="Calibri"/>
                <a:ea typeface="Calibri"/>
                <a:cs typeface="Calibri"/>
                <a:sym typeface="Calibri"/>
              </a:rPr>
              <a:t>Apparent resistivity:  </a:t>
            </a:r>
            <a:endParaRPr sz="1600">
              <a:solidFill>
                <a:schemeClr val="dk1"/>
              </a:solidFill>
              <a:latin typeface="Calibri"/>
              <a:ea typeface="Calibri"/>
              <a:cs typeface="Calibri"/>
              <a:sym typeface="Calibri"/>
            </a:endParaRPr>
          </a:p>
          <a:p>
            <a:pPr marL="0" marR="0" lvl="0" indent="0" algn="l" rtl="0">
              <a:spcBef>
                <a:spcPts val="1000"/>
              </a:spcBef>
              <a:spcAft>
                <a:spcPts val="0"/>
              </a:spcAft>
              <a:buClr>
                <a:schemeClr val="dk1"/>
              </a:buClr>
              <a:buSzPts val="2000"/>
              <a:buFont typeface="Calibri"/>
              <a:buNone/>
            </a:pPr>
            <a:r>
              <a:rPr lang="en-US" sz="2000" i="1">
                <a:solidFill>
                  <a:schemeClr val="dk1"/>
                </a:solidFill>
                <a:latin typeface="Calibri"/>
                <a:ea typeface="Calibri"/>
                <a:cs typeface="Calibri"/>
                <a:sym typeface="Calibri"/>
              </a:rPr>
              <a:t>the resistivity of a </a:t>
            </a:r>
            <a:r>
              <a:rPr lang="en-US" sz="2000" b="1" i="1" u="sng">
                <a:solidFill>
                  <a:schemeClr val="dk1"/>
                </a:solidFill>
                <a:latin typeface="Calibri"/>
                <a:ea typeface="Calibri"/>
                <a:cs typeface="Calibri"/>
                <a:sym typeface="Calibri"/>
              </a:rPr>
              <a:t>homogenous </a:t>
            </a:r>
            <a:r>
              <a:rPr lang="en-US" sz="2000" b="1" i="1">
                <a:solidFill>
                  <a:schemeClr val="dk1"/>
                </a:solidFill>
                <a:latin typeface="Calibri"/>
                <a:ea typeface="Calibri"/>
                <a:cs typeface="Calibri"/>
                <a:sym typeface="Calibri"/>
              </a:rPr>
              <a:t>subsurface </a:t>
            </a:r>
            <a:r>
              <a:rPr lang="en-US" sz="2000" i="1">
                <a:solidFill>
                  <a:schemeClr val="dk1"/>
                </a:solidFill>
                <a:latin typeface="Calibri"/>
                <a:ea typeface="Calibri"/>
                <a:cs typeface="Calibri"/>
                <a:sym typeface="Calibri"/>
              </a:rPr>
              <a:t>that the measured voltage and current are equivalent to</a:t>
            </a:r>
            <a:endParaRPr sz="1600">
              <a:solidFill>
                <a:schemeClr val="dk1"/>
              </a:solidFill>
              <a:latin typeface="Calibri"/>
              <a:ea typeface="Calibri"/>
              <a:cs typeface="Calibri"/>
              <a:sym typeface="Calibri"/>
            </a:endParaRPr>
          </a:p>
        </p:txBody>
      </p:sp>
      <p:grpSp>
        <p:nvGrpSpPr>
          <p:cNvPr id="221" name="Google Shape;221;p8"/>
          <p:cNvGrpSpPr/>
          <p:nvPr/>
        </p:nvGrpSpPr>
        <p:grpSpPr>
          <a:xfrm>
            <a:off x="524269" y="1734025"/>
            <a:ext cx="5792456" cy="3470426"/>
            <a:chOff x="1048018" y="1965123"/>
            <a:chExt cx="4008620" cy="2449136"/>
          </a:xfrm>
        </p:grpSpPr>
        <p:grpSp>
          <p:nvGrpSpPr>
            <p:cNvPr id="222" name="Google Shape;222;p8"/>
            <p:cNvGrpSpPr/>
            <p:nvPr/>
          </p:nvGrpSpPr>
          <p:grpSpPr>
            <a:xfrm>
              <a:off x="1086300" y="1965123"/>
              <a:ext cx="3970338" cy="2449136"/>
              <a:chOff x="1086300" y="1965123"/>
              <a:chExt cx="3970338" cy="2449136"/>
            </a:xfrm>
          </p:grpSpPr>
          <p:pic>
            <p:nvPicPr>
              <p:cNvPr id="223" name="Google Shape;223;p8"/>
              <p:cNvPicPr preferRelativeResize="0"/>
              <p:nvPr/>
            </p:nvPicPr>
            <p:blipFill rotWithShape="1">
              <a:blip r:embed="rId3">
                <a:alphaModFix/>
              </a:blip>
              <a:srcRect t="21961" r="50000"/>
              <a:stretch/>
            </p:blipFill>
            <p:spPr>
              <a:xfrm>
                <a:off x="1086300" y="1965123"/>
                <a:ext cx="3970338" cy="2449136"/>
              </a:xfrm>
              <a:prstGeom prst="rect">
                <a:avLst/>
              </a:prstGeom>
              <a:noFill/>
              <a:ln>
                <a:noFill/>
              </a:ln>
            </p:spPr>
          </p:pic>
          <p:sp>
            <p:nvSpPr>
              <p:cNvPr id="224" name="Google Shape;224;p8"/>
              <p:cNvSpPr/>
              <p:nvPr/>
            </p:nvSpPr>
            <p:spPr>
              <a:xfrm>
                <a:off x="1315233" y="3634216"/>
                <a:ext cx="1089764" cy="588723"/>
              </a:xfrm>
              <a:custGeom>
                <a:avLst/>
                <a:gdLst/>
                <a:ahLst/>
                <a:cxnLst/>
                <a:rect l="l" t="t" r="r" b="b"/>
                <a:pathLst>
                  <a:path w="1089764" h="588723" extrusionOk="0">
                    <a:moveTo>
                      <a:pt x="388307" y="12526"/>
                    </a:moveTo>
                    <a:lnTo>
                      <a:pt x="388307" y="12526"/>
                    </a:lnTo>
                    <a:cubicBezTo>
                      <a:pt x="534409" y="25808"/>
                      <a:pt x="479975" y="25052"/>
                      <a:pt x="551145" y="25052"/>
                    </a:cubicBezTo>
                    <a:lnTo>
                      <a:pt x="801666" y="75156"/>
                    </a:lnTo>
                    <a:lnTo>
                      <a:pt x="914400" y="237995"/>
                    </a:lnTo>
                    <a:lnTo>
                      <a:pt x="1089764" y="450937"/>
                    </a:lnTo>
                    <a:lnTo>
                      <a:pt x="1052186" y="475989"/>
                    </a:lnTo>
                    <a:lnTo>
                      <a:pt x="901874" y="588723"/>
                    </a:lnTo>
                    <a:lnTo>
                      <a:pt x="137786" y="563671"/>
                    </a:lnTo>
                    <a:lnTo>
                      <a:pt x="0" y="288099"/>
                    </a:lnTo>
                    <a:lnTo>
                      <a:pt x="100208" y="0"/>
                    </a:lnTo>
                    <a:lnTo>
                      <a:pt x="313151" y="200417"/>
                    </a:lnTo>
                    <a:lnTo>
                      <a:pt x="450937" y="12526"/>
                    </a:lnTo>
                  </a:path>
                </a:pathLst>
              </a:custGeom>
              <a:solidFill>
                <a:srgbClr val="BFBFBF"/>
              </a:solidFill>
              <a:ln w="12700" cap="flat" cmpd="sng">
                <a:solidFill>
                  <a:srgbClr val="BFBFB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25" name="Google Shape;225;p8"/>
              <p:cNvSpPr/>
              <p:nvPr/>
            </p:nvSpPr>
            <p:spPr>
              <a:xfrm>
                <a:off x="3231715" y="3534008"/>
                <a:ext cx="1139869" cy="538619"/>
              </a:xfrm>
              <a:custGeom>
                <a:avLst/>
                <a:gdLst/>
                <a:ahLst/>
                <a:cxnLst/>
                <a:rect l="l" t="t" r="r" b="b"/>
                <a:pathLst>
                  <a:path w="1139869" h="538619" extrusionOk="0">
                    <a:moveTo>
                      <a:pt x="0" y="413359"/>
                    </a:moveTo>
                    <a:lnTo>
                      <a:pt x="438411" y="313151"/>
                    </a:lnTo>
                    <a:lnTo>
                      <a:pt x="889348" y="538619"/>
                    </a:lnTo>
                    <a:lnTo>
                      <a:pt x="1077238" y="425885"/>
                    </a:lnTo>
                    <a:lnTo>
                      <a:pt x="1139869" y="125260"/>
                    </a:lnTo>
                    <a:lnTo>
                      <a:pt x="801666" y="0"/>
                    </a:lnTo>
                    <a:lnTo>
                      <a:pt x="651354" y="62630"/>
                    </a:lnTo>
                    <a:lnTo>
                      <a:pt x="551145" y="137786"/>
                    </a:lnTo>
                    <a:lnTo>
                      <a:pt x="137786" y="137786"/>
                    </a:lnTo>
                    <a:lnTo>
                      <a:pt x="0" y="413359"/>
                    </a:lnTo>
                    <a:close/>
                  </a:path>
                </a:pathLst>
              </a:custGeom>
              <a:solidFill>
                <a:srgbClr val="F2F2F2"/>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26" name="Google Shape;226;p8"/>
              <p:cNvSpPr/>
              <p:nvPr/>
            </p:nvSpPr>
            <p:spPr>
              <a:xfrm>
                <a:off x="2106623" y="3864648"/>
                <a:ext cx="1624194" cy="369332"/>
              </a:xfrm>
              <a:prstGeom prst="rect">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grpSp>
        <p:sp>
          <p:nvSpPr>
            <p:cNvPr id="227" name="Google Shape;227;p8"/>
            <p:cNvSpPr/>
            <p:nvPr/>
          </p:nvSpPr>
          <p:spPr>
            <a:xfrm>
              <a:off x="1048018" y="3743911"/>
              <a:ext cx="1624194" cy="369332"/>
            </a:xfrm>
            <a:prstGeom prst="rect">
              <a:avLst/>
            </a:pr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228" name="Google Shape;228;p8"/>
            <p:cNvSpPr/>
            <p:nvPr/>
          </p:nvSpPr>
          <p:spPr>
            <a:xfrm>
              <a:off x="3306893" y="3571963"/>
              <a:ext cx="1624194" cy="369332"/>
            </a:xfrm>
            <a:prstGeom prst="rect">
              <a:avLst/>
            </a:pr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grpSp>
      <p:sp>
        <p:nvSpPr>
          <p:cNvPr id="229" name="Google Shape;229;p8"/>
          <p:cNvSpPr txBox="1"/>
          <p:nvPr/>
        </p:nvSpPr>
        <p:spPr>
          <a:xfrm>
            <a:off x="9130500" y="3469238"/>
            <a:ext cx="2381400" cy="708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000"/>
              <a:buFont typeface="Calibri"/>
              <a:buNone/>
            </a:pPr>
            <a:r>
              <a:rPr lang="en-US" sz="2000" i="1">
                <a:solidFill>
                  <a:schemeClr val="dk1"/>
                </a:solidFill>
                <a:latin typeface="Calibri"/>
                <a:ea typeface="Calibri"/>
                <a:cs typeface="Calibri"/>
                <a:sym typeface="Calibri"/>
              </a:rPr>
              <a:t>Transfer resistance with units of ohms</a:t>
            </a:r>
            <a:endParaRPr sz="1800">
              <a:solidFill>
                <a:schemeClr val="dk1"/>
              </a:solidFill>
              <a:latin typeface="Calibri"/>
              <a:ea typeface="Calibri"/>
              <a:cs typeface="Calibri"/>
              <a:sym typeface="Calibri"/>
            </a:endParaRPr>
          </a:p>
        </p:txBody>
      </p:sp>
      <p:sp>
        <p:nvSpPr>
          <p:cNvPr id="232" name="Google Shape;232;p8"/>
          <p:cNvSpPr txBox="1"/>
          <p:nvPr/>
        </p:nvSpPr>
        <p:spPr>
          <a:xfrm>
            <a:off x="6135303" y="3340726"/>
            <a:ext cx="2924030" cy="935926"/>
          </a:xfrm>
          <a:prstGeom prst="rect">
            <a:avLst/>
          </a:prstGeom>
          <a:noFill/>
          <a:ln w="381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2500"/>
              <a:buFont typeface="Noto Sans Symbols"/>
              <a:buNone/>
            </a:pPr>
            <a:endParaRPr sz="2800" i="1" baseline="-25000" dirty="0">
              <a:solidFill>
                <a:schemeClr val="dk1"/>
              </a:solidFill>
              <a:latin typeface="Times New Roman"/>
              <a:ea typeface="Times New Roman"/>
              <a:cs typeface="Times New Roman"/>
              <a:sym typeface="Times New Roman"/>
            </a:endParaRPr>
          </a:p>
        </p:txBody>
      </p:sp>
      <mc:AlternateContent xmlns:mc="http://schemas.openxmlformats.org/markup-compatibility/2006" xmlns:a14="http://schemas.microsoft.com/office/drawing/2010/main">
        <mc:Choice Requires="a14">
          <p:sp>
            <p:nvSpPr>
              <p:cNvPr id="235" name="Google Shape;235;p8"/>
              <p:cNvSpPr txBox="1"/>
              <p:nvPr/>
            </p:nvSpPr>
            <p:spPr>
              <a:xfrm>
                <a:off x="6992231" y="4598217"/>
                <a:ext cx="4675500" cy="1037883"/>
              </a:xfrm>
              <a:prstGeom prst="rect">
                <a:avLst/>
              </a:prstGeom>
              <a:noFill/>
              <a:ln>
                <a:noFill/>
              </a:ln>
            </p:spPr>
            <p:txBody>
              <a:bodyPr spcFirstLastPara="1" wrap="square" lIns="91425" tIns="91425" rIns="91425" bIns="91425" anchor="t" anchorCtr="0">
                <a:spAutoFit/>
              </a:bodyPr>
              <a:lstStyle/>
              <a:p>
                <a:pPr marL="400050" lvl="0" indent="-400050">
                  <a:buClr>
                    <a:schemeClr val="dk1"/>
                  </a:buClr>
                  <a:buSzPts val="2300"/>
                </a:pPr>
                <a:r>
                  <a:rPr lang="en-US" sz="2800" b="1" i="1" baseline="-25000" dirty="0">
                    <a:solidFill>
                      <a:schemeClr val="dk1"/>
                    </a:solidFill>
                    <a:latin typeface="Noto Sans Symbols"/>
                    <a:ea typeface="Noto Sans Symbols"/>
                    <a:cs typeface="Noto Sans Symbols"/>
                    <a:sym typeface="Noto Sans Symbols"/>
                  </a:rPr>
                  <a:t> </a:t>
                </a:r>
                <a14:m>
                  <m:oMath xmlns:m="http://schemas.openxmlformats.org/officeDocument/2006/math">
                    <m:sSub>
                      <m:sSubPr>
                        <m:ctrlPr>
                          <a:rPr lang="en-US" sz="2400" b="1" i="1">
                            <a:latin typeface="Cambria Math" panose="02040503050406030204" pitchFamily="18" charset="0"/>
                          </a:rPr>
                        </m:ctrlPr>
                      </m:sSubPr>
                      <m:e>
                        <m:r>
                          <a:rPr lang="en-US" sz="2400" b="1" i="1">
                            <a:latin typeface="Cambria Math" panose="02040503050406030204" pitchFamily="18" charset="0"/>
                            <a:ea typeface="Cambria Math" panose="02040503050406030204" pitchFamily="18" charset="0"/>
                          </a:rPr>
                          <m:t>𝝆</m:t>
                        </m:r>
                      </m:e>
                      <m:sub>
                        <m:r>
                          <a:rPr lang="en-US" sz="2400" b="1" i="1">
                            <a:latin typeface="Cambria Math" panose="02040503050406030204" pitchFamily="18" charset="0"/>
                          </a:rPr>
                          <m:t>𝒂</m:t>
                        </m:r>
                      </m:sub>
                    </m:sSub>
                    <m:r>
                      <a:rPr lang="en-US" sz="2400" b="1" i="1">
                        <a:latin typeface="Cambria Math" panose="02040503050406030204" pitchFamily="18" charset="0"/>
                      </a:rPr>
                      <m:t> </m:t>
                    </m:r>
                  </m:oMath>
                </a14:m>
                <a:r>
                  <a:rPr lang="en-US" sz="1600" dirty="0">
                    <a:solidFill>
                      <a:schemeClr val="dk1"/>
                    </a:solidFill>
                    <a:latin typeface="Noto Sans Symbols"/>
                    <a:ea typeface="Noto Sans Symbols"/>
                    <a:cs typeface="Noto Sans Symbols"/>
                    <a:sym typeface="Noto Sans Symbols"/>
                  </a:rPr>
                  <a:t>is a function of the </a:t>
                </a:r>
                <a:r>
                  <a:rPr lang="en-US" sz="1600" b="1" dirty="0">
                    <a:solidFill>
                      <a:schemeClr val="dk1"/>
                    </a:solidFill>
                    <a:latin typeface="Noto Sans Symbols"/>
                    <a:ea typeface="Noto Sans Symbols"/>
                    <a:cs typeface="Noto Sans Symbols"/>
                    <a:sym typeface="Noto Sans Symbols"/>
                  </a:rPr>
                  <a:t>intrinsic </a:t>
                </a:r>
                <a:r>
                  <a:rPr lang="en-US" sz="1600" dirty="0">
                    <a:solidFill>
                      <a:schemeClr val="dk1"/>
                    </a:solidFill>
                    <a:latin typeface="Noto Sans Symbols"/>
                    <a:ea typeface="Noto Sans Symbols"/>
                    <a:cs typeface="Noto Sans Symbols"/>
                    <a:sym typeface="Noto Sans Symbols"/>
                  </a:rPr>
                  <a:t>resistivity of the subsurface which </a:t>
                </a:r>
                <a:r>
                  <a:rPr lang="en-US" sz="1600" b="1" dirty="0">
                    <a:solidFill>
                      <a:schemeClr val="dk1"/>
                    </a:solidFill>
                    <a:latin typeface="Noto Sans Symbols"/>
                    <a:ea typeface="Noto Sans Symbols"/>
                    <a:cs typeface="Noto Sans Symbols"/>
                    <a:sym typeface="Noto Sans Symbols"/>
                  </a:rPr>
                  <a:t>depends on the sensitivity of the array</a:t>
                </a:r>
                <a:endParaRPr sz="1300" dirty="0">
                  <a:solidFill>
                    <a:schemeClr val="dk1"/>
                  </a:solidFill>
                  <a:latin typeface="Calibri"/>
                  <a:ea typeface="Calibri"/>
                  <a:cs typeface="Calibri"/>
                  <a:sym typeface="Calibri"/>
                </a:endParaRPr>
              </a:p>
            </p:txBody>
          </p:sp>
        </mc:Choice>
        <mc:Fallback xmlns="">
          <p:sp>
            <p:nvSpPr>
              <p:cNvPr id="235" name="Google Shape;235;p8"/>
              <p:cNvSpPr txBox="1">
                <a:spLocks noRot="1" noChangeAspect="1" noMove="1" noResize="1" noEditPoints="1" noAdjustHandles="1" noChangeArrowheads="1" noChangeShapeType="1" noTextEdit="1"/>
              </p:cNvSpPr>
              <p:nvPr/>
            </p:nvSpPr>
            <p:spPr>
              <a:xfrm>
                <a:off x="6992231" y="4598217"/>
                <a:ext cx="4675500" cy="1037883"/>
              </a:xfrm>
              <a:prstGeom prst="rect">
                <a:avLst/>
              </a:prstGeom>
              <a:blipFill>
                <a:blip r:embed="rId7"/>
                <a:stretch>
                  <a:fillRect b="-2339"/>
                </a:stretch>
              </a:blipFill>
              <a:ln>
                <a:noFill/>
              </a:ln>
            </p:spPr>
            <p:txBody>
              <a:bodyPr/>
              <a:lstStyle/>
              <a:p>
                <a:r>
                  <a:rPr lang="en-US">
                    <a:noFill/>
                  </a:rPr>
                  <a:t> </a:t>
                </a:r>
              </a:p>
            </p:txBody>
          </p:sp>
        </mc:Fallback>
      </mc:AlternateContent>
      <p:sp>
        <p:nvSpPr>
          <p:cNvPr id="236" name="Google Shape;236;p8"/>
          <p:cNvSpPr txBox="1"/>
          <p:nvPr/>
        </p:nvSpPr>
        <p:spPr>
          <a:xfrm>
            <a:off x="75532" y="5794887"/>
            <a:ext cx="134489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From Unit 3</a:t>
            </a:r>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E519E099-068B-8D78-AD73-6D6C37487693}"/>
                  </a:ext>
                </a:extLst>
              </p:cNvPr>
              <p:cNvSpPr txBox="1"/>
              <p:nvPr/>
            </p:nvSpPr>
            <p:spPr>
              <a:xfrm>
                <a:off x="6206470" y="3370607"/>
                <a:ext cx="2781081" cy="80663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i="1" smtClean="0">
                              <a:latin typeface="Cambria Math" panose="02040503050406030204" pitchFamily="18" charset="0"/>
                              <a:ea typeface="Cambria Math" panose="02040503050406030204" pitchFamily="18" charset="0"/>
                            </a:rPr>
                            <m:t>𝜌</m:t>
                          </m:r>
                        </m:e>
                        <m:sub>
                          <m:r>
                            <a:rPr lang="en-US" sz="2800" b="0" i="1" smtClean="0">
                              <a:latin typeface="Cambria Math" panose="02040503050406030204" pitchFamily="18" charset="0"/>
                            </a:rPr>
                            <m:t>𝑎</m:t>
                          </m:r>
                        </m:sub>
                      </m:sSub>
                      <m:r>
                        <a:rPr lang="en-US" sz="2800" b="0" i="1" smtClean="0">
                          <a:latin typeface="Cambria Math" panose="02040503050406030204" pitchFamily="18" charset="0"/>
                        </a:rPr>
                        <m:t>=</m:t>
                      </m:r>
                      <m:r>
                        <a:rPr lang="en-US" sz="2800" b="0" i="1" smtClean="0">
                          <a:latin typeface="Cambria Math" panose="02040503050406030204" pitchFamily="18" charset="0"/>
                        </a:rPr>
                        <m:t>𝐾</m:t>
                      </m:r>
                      <m:f>
                        <m:fPr>
                          <m:ctrlPr>
                            <a:rPr lang="en-US" sz="2800" b="0" i="1" smtClean="0">
                              <a:latin typeface="Cambria Math" panose="02040503050406030204" pitchFamily="18" charset="0"/>
                            </a:rPr>
                          </m:ctrlPr>
                        </m:fPr>
                        <m:num>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𝑉</m:t>
                          </m:r>
                        </m:num>
                        <m:den>
                          <m:r>
                            <a:rPr lang="en-US" sz="2800" b="0" i="1" smtClean="0">
                              <a:latin typeface="Cambria Math" panose="02040503050406030204" pitchFamily="18" charset="0"/>
                            </a:rPr>
                            <m:t>𝐼</m:t>
                          </m:r>
                        </m:den>
                      </m:f>
                      <m:r>
                        <a:rPr lang="en-US" sz="2800" b="0" i="1" smtClean="0">
                          <a:latin typeface="Cambria Math" panose="02040503050406030204" pitchFamily="18" charset="0"/>
                        </a:rPr>
                        <m:t>=</m:t>
                      </m:r>
                      <m:r>
                        <a:rPr lang="en-US" sz="2800" b="0" i="1" smtClean="0">
                          <a:latin typeface="Cambria Math" panose="02040503050406030204" pitchFamily="18" charset="0"/>
                        </a:rPr>
                        <m:t>𝐾</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𝑅</m:t>
                          </m:r>
                        </m:e>
                        <m:sub>
                          <m:r>
                            <a:rPr lang="en-US" sz="2800" b="0" i="1" smtClean="0">
                              <a:latin typeface="Cambria Math" panose="02040503050406030204" pitchFamily="18" charset="0"/>
                            </a:rPr>
                            <m:t>𝑡</m:t>
                          </m:r>
                        </m:sub>
                      </m:sSub>
                    </m:oMath>
                  </m:oMathPara>
                </a14:m>
                <a:endParaRPr lang="en-US" sz="2800" dirty="0"/>
              </a:p>
            </p:txBody>
          </p:sp>
        </mc:Choice>
        <mc:Fallback xmlns="">
          <p:sp>
            <p:nvSpPr>
              <p:cNvPr id="3" name="TextBox 2">
                <a:extLst>
                  <a:ext uri="{FF2B5EF4-FFF2-40B4-BE49-F238E27FC236}">
                    <a16:creationId xmlns:a16="http://schemas.microsoft.com/office/drawing/2014/main" id="{E519E099-068B-8D78-AD73-6D6C37487693}"/>
                  </a:ext>
                </a:extLst>
              </p:cNvPr>
              <p:cNvSpPr txBox="1">
                <a:spLocks noRot="1" noChangeAspect="1" noMove="1" noResize="1" noEditPoints="1" noAdjustHandles="1" noChangeArrowheads="1" noChangeShapeType="1" noTextEdit="1"/>
              </p:cNvSpPr>
              <p:nvPr/>
            </p:nvSpPr>
            <p:spPr>
              <a:xfrm>
                <a:off x="6206470" y="3370607"/>
                <a:ext cx="2781081" cy="806631"/>
              </a:xfrm>
              <a:prstGeom prst="rect">
                <a:avLst/>
              </a:prstGeom>
              <a:blipFill>
                <a:blip r:embed="rId8"/>
                <a:stretch>
                  <a:fillRect/>
                </a:stretch>
              </a:blipFill>
            </p:spPr>
            <p:txBody>
              <a:bodyPr/>
              <a:lstStyle/>
              <a:p>
                <a:r>
                  <a:rPr lang="en-US">
                    <a:noFill/>
                  </a:rPr>
                  <a:t> </a:t>
                </a:r>
              </a:p>
            </p:txBody>
          </p:sp>
        </mc:Fallback>
      </mc:AlternateContent>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9"/>
          <p:cNvSpPr txBox="1">
            <a:spLocks noGrp="1"/>
          </p:cNvSpPr>
          <p:nvPr>
            <p:ph type="title"/>
          </p:nvPr>
        </p:nvSpPr>
        <p:spPr>
          <a:xfrm>
            <a:off x="756301" y="0"/>
            <a:ext cx="1075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1"/>
              <a:t>Transfer resistances and Apparent resistivity</a:t>
            </a:r>
            <a:endParaRPr/>
          </a:p>
        </p:txBody>
      </p:sp>
      <p:sp>
        <p:nvSpPr>
          <p:cNvPr id="243" name="Google Shape;243;p9"/>
          <p:cNvSpPr txBox="1"/>
          <p:nvPr/>
        </p:nvSpPr>
        <p:spPr>
          <a:xfrm>
            <a:off x="6316725" y="1660300"/>
            <a:ext cx="5627100" cy="1236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600"/>
              <a:buFont typeface="Calibri"/>
              <a:buNone/>
            </a:pPr>
            <a:r>
              <a:rPr lang="en-US" sz="2600" b="1">
                <a:solidFill>
                  <a:schemeClr val="dk1"/>
                </a:solidFill>
                <a:latin typeface="Calibri"/>
                <a:ea typeface="Calibri"/>
                <a:cs typeface="Calibri"/>
                <a:sym typeface="Calibri"/>
              </a:rPr>
              <a:t>Apparent resistivity:  </a:t>
            </a:r>
            <a:endParaRPr sz="1600">
              <a:solidFill>
                <a:schemeClr val="dk1"/>
              </a:solidFill>
              <a:latin typeface="Calibri"/>
              <a:ea typeface="Calibri"/>
              <a:cs typeface="Calibri"/>
              <a:sym typeface="Calibri"/>
            </a:endParaRPr>
          </a:p>
          <a:p>
            <a:pPr marL="0" marR="0" lvl="0" indent="0" algn="l" rtl="0">
              <a:spcBef>
                <a:spcPts val="1000"/>
              </a:spcBef>
              <a:spcAft>
                <a:spcPts val="0"/>
              </a:spcAft>
              <a:buClr>
                <a:schemeClr val="dk1"/>
              </a:buClr>
              <a:buSzPts val="2000"/>
              <a:buFont typeface="Calibri"/>
              <a:buNone/>
            </a:pPr>
            <a:r>
              <a:rPr lang="en-US" sz="2000" i="1">
                <a:solidFill>
                  <a:schemeClr val="dk1"/>
                </a:solidFill>
                <a:latin typeface="Calibri"/>
                <a:ea typeface="Calibri"/>
                <a:cs typeface="Calibri"/>
                <a:sym typeface="Calibri"/>
              </a:rPr>
              <a:t>the resistivity of a </a:t>
            </a:r>
            <a:r>
              <a:rPr lang="en-US" sz="2000" b="1" i="1" u="sng">
                <a:solidFill>
                  <a:schemeClr val="dk1"/>
                </a:solidFill>
                <a:latin typeface="Calibri"/>
                <a:ea typeface="Calibri"/>
                <a:cs typeface="Calibri"/>
                <a:sym typeface="Calibri"/>
              </a:rPr>
              <a:t>homogenous </a:t>
            </a:r>
            <a:r>
              <a:rPr lang="en-US" sz="2000" b="1" i="1">
                <a:solidFill>
                  <a:schemeClr val="dk1"/>
                </a:solidFill>
                <a:latin typeface="Calibri"/>
                <a:ea typeface="Calibri"/>
                <a:cs typeface="Calibri"/>
                <a:sym typeface="Calibri"/>
              </a:rPr>
              <a:t>subsurface </a:t>
            </a:r>
            <a:r>
              <a:rPr lang="en-US" sz="2000" i="1">
                <a:solidFill>
                  <a:schemeClr val="dk1"/>
                </a:solidFill>
                <a:latin typeface="Calibri"/>
                <a:ea typeface="Calibri"/>
                <a:cs typeface="Calibri"/>
                <a:sym typeface="Calibri"/>
              </a:rPr>
              <a:t>that the measured voltage and current are equivalent to</a:t>
            </a:r>
            <a:endParaRPr sz="1600" i="1">
              <a:solidFill>
                <a:schemeClr val="dk1"/>
              </a:solidFill>
              <a:latin typeface="Calibri"/>
              <a:ea typeface="Calibri"/>
              <a:cs typeface="Calibri"/>
              <a:sym typeface="Calibri"/>
            </a:endParaRPr>
          </a:p>
        </p:txBody>
      </p:sp>
      <p:sp>
        <p:nvSpPr>
          <p:cNvPr id="244" name="Google Shape;244;p9"/>
          <p:cNvSpPr txBox="1"/>
          <p:nvPr/>
        </p:nvSpPr>
        <p:spPr>
          <a:xfrm>
            <a:off x="9130500" y="3469238"/>
            <a:ext cx="2381400" cy="708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000"/>
              <a:buFont typeface="Calibri"/>
              <a:buNone/>
            </a:pPr>
            <a:r>
              <a:rPr lang="en-US" sz="2000" i="1">
                <a:solidFill>
                  <a:schemeClr val="dk1"/>
                </a:solidFill>
                <a:latin typeface="Calibri"/>
                <a:ea typeface="Calibri"/>
                <a:cs typeface="Calibri"/>
                <a:sym typeface="Calibri"/>
              </a:rPr>
              <a:t>Transfer resistance with units of ohms</a:t>
            </a:r>
            <a:endParaRPr sz="1800">
              <a:solidFill>
                <a:schemeClr val="dk1"/>
              </a:solidFill>
              <a:latin typeface="Calibri"/>
              <a:ea typeface="Calibri"/>
              <a:cs typeface="Calibri"/>
              <a:sym typeface="Calibri"/>
            </a:endParaRPr>
          </a:p>
        </p:txBody>
      </p:sp>
      <p:grpSp>
        <p:nvGrpSpPr>
          <p:cNvPr id="245" name="Google Shape;245;p9"/>
          <p:cNvGrpSpPr/>
          <p:nvPr/>
        </p:nvGrpSpPr>
        <p:grpSpPr>
          <a:xfrm>
            <a:off x="1502328" y="1338623"/>
            <a:ext cx="3323547" cy="1879957"/>
            <a:chOff x="1048018" y="1965123"/>
            <a:chExt cx="4008620" cy="2449136"/>
          </a:xfrm>
        </p:grpSpPr>
        <p:grpSp>
          <p:nvGrpSpPr>
            <p:cNvPr id="246" name="Google Shape;246;p9"/>
            <p:cNvGrpSpPr/>
            <p:nvPr/>
          </p:nvGrpSpPr>
          <p:grpSpPr>
            <a:xfrm>
              <a:off x="1086300" y="1965123"/>
              <a:ext cx="3970338" cy="2449136"/>
              <a:chOff x="1086300" y="1965123"/>
              <a:chExt cx="3970338" cy="2449136"/>
            </a:xfrm>
          </p:grpSpPr>
          <p:pic>
            <p:nvPicPr>
              <p:cNvPr id="247" name="Google Shape;247;p9"/>
              <p:cNvPicPr preferRelativeResize="0"/>
              <p:nvPr/>
            </p:nvPicPr>
            <p:blipFill rotWithShape="1">
              <a:blip r:embed="rId3">
                <a:alphaModFix/>
              </a:blip>
              <a:srcRect t="21959" r="50000"/>
              <a:stretch/>
            </p:blipFill>
            <p:spPr>
              <a:xfrm>
                <a:off x="1086300" y="1965123"/>
                <a:ext cx="3970338" cy="2449136"/>
              </a:xfrm>
              <a:prstGeom prst="rect">
                <a:avLst/>
              </a:prstGeom>
              <a:noFill/>
              <a:ln>
                <a:noFill/>
              </a:ln>
            </p:spPr>
          </p:pic>
          <p:sp>
            <p:nvSpPr>
              <p:cNvPr id="248" name="Google Shape;248;p9"/>
              <p:cNvSpPr/>
              <p:nvPr/>
            </p:nvSpPr>
            <p:spPr>
              <a:xfrm>
                <a:off x="1315233" y="3634216"/>
                <a:ext cx="1089764" cy="588723"/>
              </a:xfrm>
              <a:custGeom>
                <a:avLst/>
                <a:gdLst/>
                <a:ahLst/>
                <a:cxnLst/>
                <a:rect l="l" t="t" r="r" b="b"/>
                <a:pathLst>
                  <a:path w="1089764" h="588723" extrusionOk="0">
                    <a:moveTo>
                      <a:pt x="388307" y="12526"/>
                    </a:moveTo>
                    <a:lnTo>
                      <a:pt x="388307" y="12526"/>
                    </a:lnTo>
                    <a:cubicBezTo>
                      <a:pt x="534409" y="25808"/>
                      <a:pt x="479975" y="25052"/>
                      <a:pt x="551145" y="25052"/>
                    </a:cubicBezTo>
                    <a:lnTo>
                      <a:pt x="801666" y="75156"/>
                    </a:lnTo>
                    <a:lnTo>
                      <a:pt x="914400" y="237995"/>
                    </a:lnTo>
                    <a:lnTo>
                      <a:pt x="1089764" y="450937"/>
                    </a:lnTo>
                    <a:lnTo>
                      <a:pt x="1052186" y="475989"/>
                    </a:lnTo>
                    <a:lnTo>
                      <a:pt x="901874" y="588723"/>
                    </a:lnTo>
                    <a:lnTo>
                      <a:pt x="137786" y="563671"/>
                    </a:lnTo>
                    <a:lnTo>
                      <a:pt x="0" y="288099"/>
                    </a:lnTo>
                    <a:lnTo>
                      <a:pt x="100208" y="0"/>
                    </a:lnTo>
                    <a:lnTo>
                      <a:pt x="313151" y="200417"/>
                    </a:lnTo>
                    <a:lnTo>
                      <a:pt x="450937" y="12526"/>
                    </a:lnTo>
                  </a:path>
                </a:pathLst>
              </a:custGeom>
              <a:solidFill>
                <a:srgbClr val="BFBFBF"/>
              </a:solidFill>
              <a:ln w="12700" cap="flat" cmpd="sng">
                <a:solidFill>
                  <a:srgbClr val="BFBFB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49" name="Google Shape;249;p9"/>
              <p:cNvSpPr/>
              <p:nvPr/>
            </p:nvSpPr>
            <p:spPr>
              <a:xfrm>
                <a:off x="3231715" y="3534008"/>
                <a:ext cx="1139869" cy="538619"/>
              </a:xfrm>
              <a:custGeom>
                <a:avLst/>
                <a:gdLst/>
                <a:ahLst/>
                <a:cxnLst/>
                <a:rect l="l" t="t" r="r" b="b"/>
                <a:pathLst>
                  <a:path w="1139869" h="538619" extrusionOk="0">
                    <a:moveTo>
                      <a:pt x="0" y="413359"/>
                    </a:moveTo>
                    <a:lnTo>
                      <a:pt x="438411" y="313151"/>
                    </a:lnTo>
                    <a:lnTo>
                      <a:pt x="889348" y="538619"/>
                    </a:lnTo>
                    <a:lnTo>
                      <a:pt x="1077238" y="425885"/>
                    </a:lnTo>
                    <a:lnTo>
                      <a:pt x="1139869" y="125260"/>
                    </a:lnTo>
                    <a:lnTo>
                      <a:pt x="801666" y="0"/>
                    </a:lnTo>
                    <a:lnTo>
                      <a:pt x="651354" y="62630"/>
                    </a:lnTo>
                    <a:lnTo>
                      <a:pt x="551145" y="137786"/>
                    </a:lnTo>
                    <a:lnTo>
                      <a:pt x="137786" y="137786"/>
                    </a:lnTo>
                    <a:lnTo>
                      <a:pt x="0" y="413359"/>
                    </a:lnTo>
                    <a:close/>
                  </a:path>
                </a:pathLst>
              </a:custGeom>
              <a:solidFill>
                <a:srgbClr val="F2F2F2"/>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50" name="Google Shape;250;p9"/>
              <p:cNvSpPr/>
              <p:nvPr/>
            </p:nvSpPr>
            <p:spPr>
              <a:xfrm>
                <a:off x="2106623" y="3864648"/>
                <a:ext cx="1624200" cy="369300"/>
              </a:xfrm>
              <a:prstGeom prst="rect">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grpSp>
        <p:sp>
          <p:nvSpPr>
            <p:cNvPr id="251" name="Google Shape;251;p9"/>
            <p:cNvSpPr/>
            <p:nvPr/>
          </p:nvSpPr>
          <p:spPr>
            <a:xfrm>
              <a:off x="1048018" y="3743911"/>
              <a:ext cx="1624200" cy="369300"/>
            </a:xfrm>
            <a:prstGeom prst="rect">
              <a:avLst/>
            </a:pr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252" name="Google Shape;252;p9"/>
            <p:cNvSpPr/>
            <p:nvPr/>
          </p:nvSpPr>
          <p:spPr>
            <a:xfrm>
              <a:off x="3306893" y="3571963"/>
              <a:ext cx="1624200" cy="369300"/>
            </a:xfrm>
            <a:prstGeom prst="rect">
              <a:avLst/>
            </a:pr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grpSp>
      <p:sp>
        <p:nvSpPr>
          <p:cNvPr id="254" name="Google Shape;254;p9"/>
          <p:cNvSpPr txBox="1"/>
          <p:nvPr/>
        </p:nvSpPr>
        <p:spPr>
          <a:xfrm>
            <a:off x="459357" y="3272418"/>
            <a:ext cx="3037800" cy="477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500"/>
              <a:buFont typeface="Calibri"/>
              <a:buNone/>
            </a:pPr>
            <a:r>
              <a:rPr lang="en-US" sz="2500" b="1" dirty="0">
                <a:solidFill>
                  <a:schemeClr val="dk1"/>
                </a:solidFill>
                <a:latin typeface="Calibri"/>
                <a:ea typeface="Calibri"/>
                <a:cs typeface="Calibri"/>
                <a:sym typeface="Calibri"/>
              </a:rPr>
              <a:t>Geometric factor</a:t>
            </a:r>
            <a:endParaRPr sz="1900" b="1" dirty="0">
              <a:solidFill>
                <a:schemeClr val="dk1"/>
              </a:solidFill>
              <a:latin typeface="Calibri"/>
              <a:ea typeface="Calibri"/>
              <a:cs typeface="Calibri"/>
              <a:sym typeface="Calibri"/>
            </a:endParaRPr>
          </a:p>
        </p:txBody>
      </p:sp>
      <p:sp>
        <p:nvSpPr>
          <p:cNvPr id="255" name="Google Shape;255;p9"/>
          <p:cNvSpPr txBox="1"/>
          <p:nvPr/>
        </p:nvSpPr>
        <p:spPr>
          <a:xfrm>
            <a:off x="361731" y="5124162"/>
            <a:ext cx="5902200" cy="76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200"/>
              <a:buFont typeface="Calibri"/>
              <a:buNone/>
            </a:pPr>
            <a:r>
              <a:rPr lang="en-US" sz="2200" b="1" dirty="0">
                <a:solidFill>
                  <a:schemeClr val="dk1"/>
                </a:solidFill>
                <a:latin typeface="Calibri"/>
                <a:ea typeface="Calibri"/>
                <a:cs typeface="Calibri"/>
                <a:sym typeface="Calibri"/>
              </a:rPr>
              <a:t>K </a:t>
            </a:r>
            <a:r>
              <a:rPr lang="en-US" sz="2200" dirty="0">
                <a:solidFill>
                  <a:schemeClr val="dk1"/>
                </a:solidFill>
                <a:latin typeface="Calibri"/>
                <a:ea typeface="Calibri"/>
                <a:cs typeface="Calibri"/>
                <a:sym typeface="Calibri"/>
              </a:rPr>
              <a:t>is a function of distance between electrodes:</a:t>
            </a:r>
            <a:endParaRPr sz="2200" dirty="0">
              <a:solidFill>
                <a:schemeClr val="dk1"/>
              </a:solidFill>
              <a:latin typeface="Calibri"/>
              <a:ea typeface="Calibri"/>
              <a:cs typeface="Calibri"/>
              <a:sym typeface="Calibri"/>
            </a:endParaRPr>
          </a:p>
          <a:p>
            <a:pPr marL="0" marR="0" lvl="0" indent="0" algn="ctr" rtl="0">
              <a:spcBef>
                <a:spcPts val="0"/>
              </a:spcBef>
              <a:spcAft>
                <a:spcPts val="0"/>
              </a:spcAft>
              <a:buClr>
                <a:schemeClr val="dk1"/>
              </a:buClr>
              <a:buSzPts val="2200"/>
              <a:buFont typeface="Calibri"/>
              <a:buNone/>
            </a:pPr>
            <a:r>
              <a:rPr lang="en-US" sz="2200" b="1" dirty="0">
                <a:solidFill>
                  <a:schemeClr val="dk1"/>
                </a:solidFill>
                <a:highlight>
                  <a:srgbClr val="FFCC00"/>
                </a:highlight>
                <a:latin typeface="Calibri"/>
                <a:ea typeface="Calibri"/>
                <a:cs typeface="Calibri"/>
                <a:sym typeface="Calibri"/>
              </a:rPr>
              <a:t> farther apart = deeper current lines</a:t>
            </a:r>
            <a:endParaRPr sz="2200" b="1" dirty="0">
              <a:solidFill>
                <a:schemeClr val="dk1"/>
              </a:solidFill>
              <a:highlight>
                <a:srgbClr val="FFCC00"/>
              </a:highlight>
              <a:latin typeface="Calibri"/>
              <a:ea typeface="Calibri"/>
              <a:cs typeface="Calibri"/>
              <a:sym typeface="Calibri"/>
            </a:endParaRPr>
          </a:p>
        </p:txBody>
      </p:sp>
      <p:sp>
        <p:nvSpPr>
          <p:cNvPr id="262" name="Google Shape;262;p9"/>
          <p:cNvSpPr txBox="1"/>
          <p:nvPr/>
        </p:nvSpPr>
        <p:spPr>
          <a:xfrm>
            <a:off x="7" y="5838287"/>
            <a:ext cx="13449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From Unit 3</a:t>
            </a:r>
            <a:endParaRPr/>
          </a:p>
        </p:txBody>
      </p:sp>
      <p:sp>
        <p:nvSpPr>
          <p:cNvPr id="2" name="Google Shape;232;p8">
            <a:extLst>
              <a:ext uri="{FF2B5EF4-FFF2-40B4-BE49-F238E27FC236}">
                <a16:creationId xmlns:a16="http://schemas.microsoft.com/office/drawing/2014/main" id="{93FC1DA8-0B3C-DD44-7F26-3D2720AAE566}"/>
              </a:ext>
            </a:extLst>
          </p:cNvPr>
          <p:cNvSpPr txBox="1"/>
          <p:nvPr/>
        </p:nvSpPr>
        <p:spPr>
          <a:xfrm>
            <a:off x="6104468" y="3305724"/>
            <a:ext cx="2924030" cy="935926"/>
          </a:xfrm>
          <a:prstGeom prst="rect">
            <a:avLst/>
          </a:prstGeom>
          <a:noFill/>
          <a:ln w="381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2500"/>
              <a:buFont typeface="Noto Sans Symbols"/>
              <a:buNone/>
            </a:pPr>
            <a:endParaRPr sz="2800" i="1" baseline="-25000" dirty="0">
              <a:solidFill>
                <a:schemeClr val="dk1"/>
              </a:solidFill>
              <a:latin typeface="Times New Roman"/>
              <a:ea typeface="Times New Roman"/>
              <a:cs typeface="Times New Roman"/>
              <a:sym typeface="Times New Roman"/>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67BA4BB-5981-1492-9BF4-0EEC9D2D5BC4}"/>
                  </a:ext>
                </a:extLst>
              </p:cNvPr>
              <p:cNvSpPr txBox="1"/>
              <p:nvPr/>
            </p:nvSpPr>
            <p:spPr>
              <a:xfrm>
                <a:off x="6175635" y="3335605"/>
                <a:ext cx="2781081" cy="80663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i="1" smtClean="0">
                              <a:latin typeface="Cambria Math" panose="02040503050406030204" pitchFamily="18" charset="0"/>
                              <a:ea typeface="Cambria Math" panose="02040503050406030204" pitchFamily="18" charset="0"/>
                            </a:rPr>
                            <m:t>𝜌</m:t>
                          </m:r>
                        </m:e>
                        <m:sub>
                          <m:r>
                            <a:rPr lang="en-US" sz="2800" b="0" i="1" smtClean="0">
                              <a:latin typeface="Cambria Math" panose="02040503050406030204" pitchFamily="18" charset="0"/>
                            </a:rPr>
                            <m:t>𝑎</m:t>
                          </m:r>
                        </m:sub>
                      </m:sSub>
                      <m:r>
                        <a:rPr lang="en-US" sz="2800" b="0" i="1" smtClean="0">
                          <a:latin typeface="Cambria Math" panose="02040503050406030204" pitchFamily="18" charset="0"/>
                        </a:rPr>
                        <m:t>=</m:t>
                      </m:r>
                      <m:r>
                        <a:rPr lang="en-US" sz="2800" b="0" i="1" smtClean="0">
                          <a:latin typeface="Cambria Math" panose="02040503050406030204" pitchFamily="18" charset="0"/>
                        </a:rPr>
                        <m:t>𝐾</m:t>
                      </m:r>
                      <m:f>
                        <m:fPr>
                          <m:ctrlPr>
                            <a:rPr lang="en-US" sz="2800" b="0" i="1" smtClean="0">
                              <a:latin typeface="Cambria Math" panose="02040503050406030204" pitchFamily="18" charset="0"/>
                            </a:rPr>
                          </m:ctrlPr>
                        </m:fPr>
                        <m:num>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𝑉</m:t>
                          </m:r>
                        </m:num>
                        <m:den>
                          <m:r>
                            <a:rPr lang="en-US" sz="2800" b="0" i="1" smtClean="0">
                              <a:latin typeface="Cambria Math" panose="02040503050406030204" pitchFamily="18" charset="0"/>
                            </a:rPr>
                            <m:t>𝐼</m:t>
                          </m:r>
                        </m:den>
                      </m:f>
                      <m:r>
                        <a:rPr lang="en-US" sz="2800" b="0" i="1" smtClean="0">
                          <a:latin typeface="Cambria Math" panose="02040503050406030204" pitchFamily="18" charset="0"/>
                        </a:rPr>
                        <m:t>=</m:t>
                      </m:r>
                      <m:r>
                        <a:rPr lang="en-US" sz="2800" b="0" i="1" smtClean="0">
                          <a:latin typeface="Cambria Math" panose="02040503050406030204" pitchFamily="18" charset="0"/>
                        </a:rPr>
                        <m:t>𝐾</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𝑅</m:t>
                          </m:r>
                        </m:e>
                        <m:sub>
                          <m:r>
                            <a:rPr lang="en-US" sz="2800" b="0" i="1" smtClean="0">
                              <a:latin typeface="Cambria Math" panose="02040503050406030204" pitchFamily="18" charset="0"/>
                            </a:rPr>
                            <m:t>𝑡</m:t>
                          </m:r>
                        </m:sub>
                      </m:sSub>
                    </m:oMath>
                  </m:oMathPara>
                </a14:m>
                <a:endParaRPr lang="en-US" sz="2800" dirty="0"/>
              </a:p>
            </p:txBody>
          </p:sp>
        </mc:Choice>
        <mc:Fallback xmlns="">
          <p:sp>
            <p:nvSpPr>
              <p:cNvPr id="3" name="TextBox 2">
                <a:extLst>
                  <a:ext uri="{FF2B5EF4-FFF2-40B4-BE49-F238E27FC236}">
                    <a16:creationId xmlns:a16="http://schemas.microsoft.com/office/drawing/2014/main" id="{567BA4BB-5981-1492-9BF4-0EEC9D2D5BC4}"/>
                  </a:ext>
                </a:extLst>
              </p:cNvPr>
              <p:cNvSpPr txBox="1">
                <a:spLocks noRot="1" noChangeAspect="1" noMove="1" noResize="1" noEditPoints="1" noAdjustHandles="1" noChangeArrowheads="1" noChangeShapeType="1" noTextEdit="1"/>
              </p:cNvSpPr>
              <p:nvPr/>
            </p:nvSpPr>
            <p:spPr>
              <a:xfrm>
                <a:off x="6175635" y="3335605"/>
                <a:ext cx="2781081" cy="80663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Google Shape;235;p8">
                <a:extLst>
                  <a:ext uri="{FF2B5EF4-FFF2-40B4-BE49-F238E27FC236}">
                    <a16:creationId xmlns:a16="http://schemas.microsoft.com/office/drawing/2014/main" id="{F51C6DE2-FF95-30E5-7E90-C4089EE08CEC}"/>
                  </a:ext>
                </a:extLst>
              </p:cNvPr>
              <p:cNvSpPr txBox="1"/>
              <p:nvPr/>
            </p:nvSpPr>
            <p:spPr>
              <a:xfrm>
                <a:off x="7080399" y="4749576"/>
                <a:ext cx="4675500" cy="1037883"/>
              </a:xfrm>
              <a:prstGeom prst="rect">
                <a:avLst/>
              </a:prstGeom>
              <a:noFill/>
              <a:ln>
                <a:noFill/>
              </a:ln>
            </p:spPr>
            <p:txBody>
              <a:bodyPr spcFirstLastPara="1" wrap="square" lIns="91425" tIns="91425" rIns="91425" bIns="91425" anchor="t" anchorCtr="0">
                <a:spAutoFit/>
              </a:bodyPr>
              <a:lstStyle/>
              <a:p>
                <a:pPr marL="400050" lvl="0" indent="-400050">
                  <a:buClr>
                    <a:schemeClr val="dk1"/>
                  </a:buClr>
                  <a:buSzPts val="2300"/>
                </a:pPr>
                <a:r>
                  <a:rPr lang="en-US" sz="2800" b="1" i="1" baseline="-25000" dirty="0">
                    <a:solidFill>
                      <a:schemeClr val="dk1"/>
                    </a:solidFill>
                    <a:latin typeface="Noto Sans Symbols"/>
                    <a:ea typeface="Noto Sans Symbols"/>
                    <a:cs typeface="Noto Sans Symbols"/>
                    <a:sym typeface="Noto Sans Symbols"/>
                  </a:rPr>
                  <a:t> </a:t>
                </a:r>
                <a14:m>
                  <m:oMath xmlns:m="http://schemas.openxmlformats.org/officeDocument/2006/math">
                    <m:sSub>
                      <m:sSubPr>
                        <m:ctrlPr>
                          <a:rPr lang="en-US" sz="2400" b="1" i="1">
                            <a:latin typeface="Cambria Math" panose="02040503050406030204" pitchFamily="18" charset="0"/>
                          </a:rPr>
                        </m:ctrlPr>
                      </m:sSubPr>
                      <m:e>
                        <m:r>
                          <a:rPr lang="en-US" sz="2400" b="1" i="1">
                            <a:latin typeface="Cambria Math" panose="02040503050406030204" pitchFamily="18" charset="0"/>
                            <a:ea typeface="Cambria Math" panose="02040503050406030204" pitchFamily="18" charset="0"/>
                          </a:rPr>
                          <m:t>𝝆</m:t>
                        </m:r>
                      </m:e>
                      <m:sub>
                        <m:r>
                          <a:rPr lang="en-US" sz="2400" b="1" i="1">
                            <a:latin typeface="Cambria Math" panose="02040503050406030204" pitchFamily="18" charset="0"/>
                          </a:rPr>
                          <m:t>𝒂</m:t>
                        </m:r>
                      </m:sub>
                    </m:sSub>
                    <m:r>
                      <a:rPr lang="en-US" sz="2400" b="1" i="1">
                        <a:latin typeface="Cambria Math" panose="02040503050406030204" pitchFamily="18" charset="0"/>
                      </a:rPr>
                      <m:t> </m:t>
                    </m:r>
                  </m:oMath>
                </a14:m>
                <a:r>
                  <a:rPr lang="en-US" sz="1600" dirty="0">
                    <a:solidFill>
                      <a:schemeClr val="dk1"/>
                    </a:solidFill>
                    <a:latin typeface="Noto Sans Symbols"/>
                    <a:ea typeface="Noto Sans Symbols"/>
                    <a:cs typeface="Noto Sans Symbols"/>
                    <a:sym typeface="Noto Sans Symbols"/>
                  </a:rPr>
                  <a:t>is a function of the </a:t>
                </a:r>
                <a:r>
                  <a:rPr lang="en-US" sz="1600" b="1" dirty="0">
                    <a:solidFill>
                      <a:schemeClr val="dk1"/>
                    </a:solidFill>
                    <a:latin typeface="Noto Sans Symbols"/>
                    <a:ea typeface="Noto Sans Symbols"/>
                    <a:cs typeface="Noto Sans Symbols"/>
                    <a:sym typeface="Noto Sans Symbols"/>
                  </a:rPr>
                  <a:t>intrinsic </a:t>
                </a:r>
                <a:r>
                  <a:rPr lang="en-US" sz="1600" dirty="0">
                    <a:solidFill>
                      <a:schemeClr val="dk1"/>
                    </a:solidFill>
                    <a:latin typeface="Noto Sans Symbols"/>
                    <a:ea typeface="Noto Sans Symbols"/>
                    <a:cs typeface="Noto Sans Symbols"/>
                    <a:sym typeface="Noto Sans Symbols"/>
                  </a:rPr>
                  <a:t>resistivity of the subsurface which </a:t>
                </a:r>
                <a:r>
                  <a:rPr lang="en-US" sz="1600" b="1" dirty="0">
                    <a:solidFill>
                      <a:schemeClr val="dk1"/>
                    </a:solidFill>
                    <a:latin typeface="Noto Sans Symbols"/>
                    <a:ea typeface="Noto Sans Symbols"/>
                    <a:cs typeface="Noto Sans Symbols"/>
                    <a:sym typeface="Noto Sans Symbols"/>
                  </a:rPr>
                  <a:t>depends on the sensitivity of the array</a:t>
                </a:r>
                <a:endParaRPr sz="1300" dirty="0">
                  <a:solidFill>
                    <a:schemeClr val="dk1"/>
                  </a:solidFill>
                  <a:latin typeface="Calibri"/>
                  <a:ea typeface="Calibri"/>
                  <a:cs typeface="Calibri"/>
                  <a:sym typeface="Calibri"/>
                </a:endParaRPr>
              </a:p>
            </p:txBody>
          </p:sp>
        </mc:Choice>
        <mc:Fallback xmlns="">
          <p:sp>
            <p:nvSpPr>
              <p:cNvPr id="4" name="Google Shape;235;p8">
                <a:extLst>
                  <a:ext uri="{FF2B5EF4-FFF2-40B4-BE49-F238E27FC236}">
                    <a16:creationId xmlns:a16="http://schemas.microsoft.com/office/drawing/2014/main" id="{F51C6DE2-FF95-30E5-7E90-C4089EE08CEC}"/>
                  </a:ext>
                </a:extLst>
              </p:cNvPr>
              <p:cNvSpPr txBox="1">
                <a:spLocks noRot="1" noChangeAspect="1" noMove="1" noResize="1" noEditPoints="1" noAdjustHandles="1" noChangeArrowheads="1" noChangeShapeType="1" noTextEdit="1"/>
              </p:cNvSpPr>
              <p:nvPr/>
            </p:nvSpPr>
            <p:spPr>
              <a:xfrm>
                <a:off x="7080399" y="4749576"/>
                <a:ext cx="4675500" cy="1037883"/>
              </a:xfrm>
              <a:prstGeom prst="rect">
                <a:avLst/>
              </a:prstGeom>
              <a:blipFill>
                <a:blip r:embed="rId8"/>
                <a:stretch>
                  <a:fillRect b="-294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5476D9A-F4F0-B78F-9ABF-FE60B10DCD92}"/>
                  </a:ext>
                </a:extLst>
              </p:cNvPr>
              <p:cNvSpPr txBox="1"/>
              <p:nvPr/>
            </p:nvSpPr>
            <p:spPr>
              <a:xfrm>
                <a:off x="459357" y="3807623"/>
                <a:ext cx="5035225" cy="12304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𝐾</m:t>
                      </m:r>
                      <m:r>
                        <a:rPr lang="en-US" sz="2800" b="0" i="1" smtClean="0">
                          <a:latin typeface="Cambria Math" panose="02040503050406030204" pitchFamily="18" charset="0"/>
                        </a:rPr>
                        <m:t>= </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2</m:t>
                          </m:r>
                          <m:r>
                            <a:rPr lang="en-US" sz="2800" b="0" i="1" smtClean="0">
                              <a:latin typeface="Cambria Math" panose="02040503050406030204" pitchFamily="18" charset="0"/>
                              <a:ea typeface="Cambria Math" panose="02040503050406030204" pitchFamily="18" charset="0"/>
                            </a:rPr>
                            <m:t>𝜋</m:t>
                          </m:r>
                        </m:num>
                        <m:den>
                          <m:d>
                            <m:dPr>
                              <m:ctrlPr>
                                <a:rPr lang="en-US" sz="2800" b="0" i="1" smtClean="0">
                                  <a:latin typeface="Cambria Math" panose="02040503050406030204" pitchFamily="18" charset="0"/>
                                </a:rPr>
                              </m:ctrlPr>
                            </m:dPr>
                            <m:e>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1</m:t>
                                  </m:r>
                                </m:num>
                                <m:den>
                                  <m:r>
                                    <a:rPr lang="en-US" sz="2800" b="0" i="1" smtClean="0">
                                      <a:latin typeface="Cambria Math" panose="02040503050406030204" pitchFamily="18" charset="0"/>
                                    </a:rPr>
                                    <m:t>𝐴𝑀</m:t>
                                  </m:r>
                                </m:den>
                              </m:f>
                              <m:r>
                                <a:rPr lang="en-US" sz="2800" b="0" i="1" smtClean="0">
                                  <a:latin typeface="Cambria Math" panose="02040503050406030204" pitchFamily="18" charset="0"/>
                                </a:rPr>
                                <m:t> − </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1</m:t>
                                  </m:r>
                                </m:num>
                                <m:den>
                                  <m:r>
                                    <a:rPr lang="en-US" sz="2800" b="0" i="1" smtClean="0">
                                      <a:latin typeface="Cambria Math" panose="02040503050406030204" pitchFamily="18" charset="0"/>
                                    </a:rPr>
                                    <m:t>𝐵𝑀</m:t>
                                  </m:r>
                                </m:den>
                              </m:f>
                              <m:r>
                                <a:rPr lang="en-US" sz="2800" b="0" i="1" smtClean="0">
                                  <a:latin typeface="Cambria Math" panose="02040503050406030204" pitchFamily="18" charset="0"/>
                                </a:rPr>
                                <m:t> − </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1</m:t>
                                  </m:r>
                                </m:num>
                                <m:den>
                                  <m:r>
                                    <a:rPr lang="en-US" sz="2800" b="0" i="1" smtClean="0">
                                      <a:latin typeface="Cambria Math" panose="02040503050406030204" pitchFamily="18" charset="0"/>
                                    </a:rPr>
                                    <m:t>𝐴𝑁</m:t>
                                  </m:r>
                                </m:den>
                              </m:f>
                              <m:r>
                                <a:rPr lang="en-US" sz="2800" b="0" i="1" smtClean="0">
                                  <a:latin typeface="Cambria Math" panose="02040503050406030204" pitchFamily="18" charset="0"/>
                                </a:rPr>
                                <m:t>+ </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1</m:t>
                                  </m:r>
                                </m:num>
                                <m:den>
                                  <m:r>
                                    <a:rPr lang="en-US" sz="2800" b="0" i="1" smtClean="0">
                                      <a:latin typeface="Cambria Math" panose="02040503050406030204" pitchFamily="18" charset="0"/>
                                    </a:rPr>
                                    <m:t>𝐵𝑁</m:t>
                                  </m:r>
                                </m:den>
                              </m:f>
                            </m:e>
                          </m:d>
                        </m:den>
                      </m:f>
                    </m:oMath>
                  </m:oMathPara>
                </a14:m>
                <a:endParaRPr lang="en-US" sz="2800" dirty="0"/>
              </a:p>
            </p:txBody>
          </p:sp>
        </mc:Choice>
        <mc:Fallback xmlns="">
          <p:sp>
            <p:nvSpPr>
              <p:cNvPr id="5" name="TextBox 4">
                <a:extLst>
                  <a:ext uri="{FF2B5EF4-FFF2-40B4-BE49-F238E27FC236}">
                    <a16:creationId xmlns:a16="http://schemas.microsoft.com/office/drawing/2014/main" id="{25476D9A-F4F0-B78F-9ABF-FE60B10DCD92}"/>
                  </a:ext>
                </a:extLst>
              </p:cNvPr>
              <p:cNvSpPr txBox="1">
                <a:spLocks noRot="1" noChangeAspect="1" noMove="1" noResize="1" noEditPoints="1" noAdjustHandles="1" noChangeArrowheads="1" noChangeShapeType="1" noTextEdit="1"/>
              </p:cNvSpPr>
              <p:nvPr/>
            </p:nvSpPr>
            <p:spPr>
              <a:xfrm>
                <a:off x="459357" y="3807623"/>
                <a:ext cx="5035225" cy="1230465"/>
              </a:xfrm>
              <a:prstGeom prst="rect">
                <a:avLst/>
              </a:prstGeom>
              <a:blipFill>
                <a:blip r:embed="rId9"/>
                <a:stretch>
                  <a:fillRect/>
                </a:stretch>
              </a:blipFill>
            </p:spPr>
            <p:txBody>
              <a:bodyPr/>
              <a:lstStyle/>
              <a:p>
                <a:r>
                  <a:rPr lang="en-US">
                    <a:noFill/>
                  </a:rPr>
                  <a:t> </a:t>
                </a:r>
              </a:p>
            </p:txBody>
          </p:sp>
        </mc:Fallback>
      </mc:AlternateContent>
      <p:sp>
        <p:nvSpPr>
          <p:cNvPr id="6" name="Google Shape;232;p8">
            <a:extLst>
              <a:ext uri="{FF2B5EF4-FFF2-40B4-BE49-F238E27FC236}">
                <a16:creationId xmlns:a16="http://schemas.microsoft.com/office/drawing/2014/main" id="{AE6C3705-65E0-C011-F0C7-6DAA157822B5}"/>
              </a:ext>
            </a:extLst>
          </p:cNvPr>
          <p:cNvSpPr txBox="1"/>
          <p:nvPr/>
        </p:nvSpPr>
        <p:spPr>
          <a:xfrm>
            <a:off x="459356" y="3794298"/>
            <a:ext cx="5137227" cy="1243789"/>
          </a:xfrm>
          <a:prstGeom prst="rect">
            <a:avLst/>
          </a:prstGeom>
          <a:noFill/>
          <a:ln w="381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2500"/>
              <a:buFont typeface="Noto Sans Symbols"/>
              <a:buNone/>
            </a:pPr>
            <a:endParaRPr sz="2800" i="1" baseline="-25000" dirty="0">
              <a:solidFill>
                <a:schemeClr val="dk1"/>
              </a:solidFill>
              <a:latin typeface="Times New Roman"/>
              <a:ea typeface="Times New Roman"/>
              <a:cs typeface="Times New Roman"/>
              <a:sym typeface="Times New Roman"/>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11"/>
          <p:cNvSpPr txBox="1">
            <a:spLocks noGrp="1"/>
          </p:cNvSpPr>
          <p:nvPr>
            <p:ph type="title"/>
          </p:nvPr>
        </p:nvSpPr>
        <p:spPr>
          <a:xfrm>
            <a:off x="122486" y="93435"/>
            <a:ext cx="7792617"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1"/>
              <a:t>Standard electrode configurations</a:t>
            </a:r>
            <a:endParaRPr/>
          </a:p>
        </p:txBody>
      </p:sp>
      <p:grpSp>
        <p:nvGrpSpPr>
          <p:cNvPr id="269" name="Google Shape;269;p11"/>
          <p:cNvGrpSpPr/>
          <p:nvPr/>
        </p:nvGrpSpPr>
        <p:grpSpPr>
          <a:xfrm>
            <a:off x="1823112" y="1423019"/>
            <a:ext cx="8545775" cy="4647313"/>
            <a:chOff x="2045776" y="1682602"/>
            <a:chExt cx="7772400" cy="4232638"/>
          </a:xfrm>
        </p:grpSpPr>
        <p:pic>
          <p:nvPicPr>
            <p:cNvPr id="270" name="Google Shape;270;p11" descr="A diagram of a diagram&#10;&#10;Description automatically generated with medium confidence"/>
            <p:cNvPicPr preferRelativeResize="0"/>
            <p:nvPr/>
          </p:nvPicPr>
          <p:blipFill rotWithShape="1">
            <a:blip r:embed="rId3">
              <a:alphaModFix/>
            </a:blip>
            <a:srcRect t="797"/>
            <a:stretch/>
          </p:blipFill>
          <p:spPr>
            <a:xfrm>
              <a:off x="2045776" y="1682602"/>
              <a:ext cx="7772400" cy="4232638"/>
            </a:xfrm>
            <a:prstGeom prst="rect">
              <a:avLst/>
            </a:prstGeom>
            <a:noFill/>
            <a:ln>
              <a:noFill/>
            </a:ln>
          </p:spPr>
        </p:pic>
        <p:sp>
          <p:nvSpPr>
            <p:cNvPr id="271" name="Google Shape;271;p11"/>
            <p:cNvSpPr txBox="1"/>
            <p:nvPr/>
          </p:nvSpPr>
          <p:spPr>
            <a:xfrm>
              <a:off x="2373824" y="1715739"/>
              <a:ext cx="1757548" cy="3251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Schlumberger</a:t>
              </a:r>
              <a:endParaRPr sz="1800">
                <a:solidFill>
                  <a:schemeClr val="dk1"/>
                </a:solidFill>
                <a:latin typeface="Calibri"/>
                <a:ea typeface="Calibri"/>
                <a:cs typeface="Calibri"/>
                <a:sym typeface="Calibri"/>
              </a:endParaRPr>
            </a:p>
          </p:txBody>
        </p:sp>
        <p:sp>
          <p:nvSpPr>
            <p:cNvPr id="272" name="Google Shape;272;p11"/>
            <p:cNvSpPr txBox="1"/>
            <p:nvPr/>
          </p:nvSpPr>
          <p:spPr>
            <a:xfrm>
              <a:off x="5106264" y="1715739"/>
              <a:ext cx="1757548" cy="3251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Wenner</a:t>
              </a:r>
              <a:endParaRPr sz="1800">
                <a:solidFill>
                  <a:schemeClr val="dk1"/>
                </a:solidFill>
                <a:latin typeface="Calibri"/>
                <a:ea typeface="Calibri"/>
                <a:cs typeface="Calibri"/>
                <a:sym typeface="Calibri"/>
              </a:endParaRPr>
            </a:p>
          </p:txBody>
        </p:sp>
        <p:sp>
          <p:nvSpPr>
            <p:cNvPr id="273" name="Google Shape;273;p11"/>
            <p:cNvSpPr txBox="1"/>
            <p:nvPr/>
          </p:nvSpPr>
          <p:spPr>
            <a:xfrm>
              <a:off x="7847618" y="1717530"/>
              <a:ext cx="1757548" cy="3251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Dipole-Dipole</a:t>
              </a:r>
              <a:endParaRPr sz="1800">
                <a:solidFill>
                  <a:schemeClr val="dk1"/>
                </a:solidFill>
                <a:latin typeface="Calibri"/>
                <a:ea typeface="Calibri"/>
                <a:cs typeface="Calibri"/>
                <a:sym typeface="Calibri"/>
              </a:endParaRPr>
            </a:p>
          </p:txBody>
        </p:sp>
      </p:grpSp>
      <p:sp>
        <p:nvSpPr>
          <p:cNvPr id="274" name="Google Shape;274;p11"/>
          <p:cNvSpPr/>
          <p:nvPr/>
        </p:nvSpPr>
        <p:spPr>
          <a:xfrm>
            <a:off x="4916555" y="1336772"/>
            <a:ext cx="2555400" cy="1524600"/>
          </a:xfrm>
          <a:prstGeom prst="rect">
            <a:avLst/>
          </a:prstGeom>
          <a:noFill/>
          <a:ln w="2857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75" name="Google Shape;275;p11"/>
          <p:cNvSpPr/>
          <p:nvPr/>
        </p:nvSpPr>
        <p:spPr>
          <a:xfrm>
            <a:off x="7856880" y="1336772"/>
            <a:ext cx="2555400" cy="1524600"/>
          </a:xfrm>
          <a:prstGeom prst="rect">
            <a:avLst/>
          </a:prstGeom>
          <a:noFill/>
          <a:ln w="2857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12"/>
          <p:cNvSpPr txBox="1">
            <a:spLocks noGrp="1"/>
          </p:cNvSpPr>
          <p:nvPr>
            <p:ph type="title"/>
          </p:nvPr>
        </p:nvSpPr>
        <p:spPr>
          <a:xfrm>
            <a:off x="838200" y="365125"/>
            <a:ext cx="10515600" cy="62210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1"/>
              <a:t>Resistivity of geomaterials</a:t>
            </a:r>
            <a:endParaRPr/>
          </a:p>
        </p:txBody>
      </p:sp>
      <p:pic>
        <p:nvPicPr>
          <p:cNvPr id="282" name="Google Shape;282;p12"/>
          <p:cNvPicPr preferRelativeResize="0"/>
          <p:nvPr/>
        </p:nvPicPr>
        <p:blipFill rotWithShape="1">
          <a:blip r:embed="rId3">
            <a:alphaModFix/>
          </a:blip>
          <a:srcRect/>
          <a:stretch/>
        </p:blipFill>
        <p:spPr>
          <a:xfrm>
            <a:off x="3115073" y="987228"/>
            <a:ext cx="6370285" cy="5048449"/>
          </a:xfrm>
          <a:prstGeom prst="rect">
            <a:avLst/>
          </a:prstGeom>
          <a:solidFill>
            <a:srgbClr val="FFFFFF"/>
          </a:solid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13"/>
          <p:cNvSpPr txBox="1">
            <a:spLocks noGrp="1"/>
          </p:cNvSpPr>
          <p:nvPr>
            <p:ph type="title"/>
          </p:nvPr>
        </p:nvSpPr>
        <p:spPr>
          <a:xfrm>
            <a:off x="495468" y="258272"/>
            <a:ext cx="7219339"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1"/>
              <a:t>What affects the </a:t>
            </a:r>
            <a:r>
              <a:rPr lang="en-US"/>
              <a:t>resistivity </a:t>
            </a:r>
            <a:r>
              <a:rPr lang="en-US" b="1"/>
              <a:t>and </a:t>
            </a:r>
            <a:r>
              <a:rPr lang="en-US"/>
              <a:t>conductivity </a:t>
            </a:r>
            <a:r>
              <a:rPr lang="en-US" b="1"/>
              <a:t>of geomaterials?</a:t>
            </a:r>
            <a:endParaRPr/>
          </a:p>
        </p:txBody>
      </p:sp>
      <p:graphicFrame>
        <p:nvGraphicFramePr>
          <p:cNvPr id="289" name="Google Shape;289;p13"/>
          <p:cNvGraphicFramePr/>
          <p:nvPr/>
        </p:nvGraphicFramePr>
        <p:xfrm>
          <a:off x="423219" y="1583821"/>
          <a:ext cx="7062775" cy="4453840"/>
        </p:xfrm>
        <a:graphic>
          <a:graphicData uri="http://schemas.openxmlformats.org/drawingml/2006/table">
            <a:tbl>
              <a:tblPr>
                <a:noFill/>
                <a:tableStyleId>{80CF1631-676C-449C-8069-583D1FBF857C}</a:tableStyleId>
              </a:tblPr>
              <a:tblGrid>
                <a:gridCol w="3936575">
                  <a:extLst>
                    <a:ext uri="{9D8B030D-6E8A-4147-A177-3AD203B41FA5}">
                      <a16:colId xmlns:a16="http://schemas.microsoft.com/office/drawing/2014/main" val="20000"/>
                    </a:ext>
                  </a:extLst>
                </a:gridCol>
                <a:gridCol w="1427625">
                  <a:extLst>
                    <a:ext uri="{9D8B030D-6E8A-4147-A177-3AD203B41FA5}">
                      <a16:colId xmlns:a16="http://schemas.microsoft.com/office/drawing/2014/main" val="20001"/>
                    </a:ext>
                  </a:extLst>
                </a:gridCol>
                <a:gridCol w="1698575">
                  <a:extLst>
                    <a:ext uri="{9D8B030D-6E8A-4147-A177-3AD203B41FA5}">
                      <a16:colId xmlns:a16="http://schemas.microsoft.com/office/drawing/2014/main" val="20002"/>
                    </a:ext>
                  </a:extLst>
                </a:gridCol>
              </a:tblGrid>
              <a:tr h="423750">
                <a:tc>
                  <a:txBody>
                    <a:bodyPr/>
                    <a:lstStyle/>
                    <a:p>
                      <a:pPr marL="0" marR="0" lvl="0" indent="0" algn="l" rtl="0">
                        <a:spcBef>
                          <a:spcPts val="0"/>
                        </a:spcBef>
                        <a:spcAft>
                          <a:spcPts val="0"/>
                        </a:spcAft>
                        <a:buClr>
                          <a:schemeClr val="dk1"/>
                        </a:buClr>
                        <a:buSzPts val="1800"/>
                        <a:buFont typeface="Calibri"/>
                        <a:buNone/>
                      </a:pPr>
                      <a:r>
                        <a:rPr lang="en-US" sz="1800" b="1" u="none" strike="noStrike" cap="none"/>
                        <a:t>Effect</a:t>
                      </a:r>
                      <a:endParaRPr sz="1800" b="1"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1800"/>
                        <a:buFont typeface="Calibri"/>
                        <a:buNone/>
                      </a:pPr>
                      <a:r>
                        <a:rPr lang="en-US" sz="1800" b="1" u="none" strike="noStrike" cap="none"/>
                        <a:t>Resistivity</a:t>
                      </a:r>
                      <a:endParaRPr sz="1800" b="1"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1800"/>
                        <a:buFont typeface="Calibri"/>
                        <a:buNone/>
                      </a:pPr>
                      <a:r>
                        <a:rPr lang="en-US" sz="1800" b="1" u="none" strike="noStrike" cap="none"/>
                        <a:t>Conductivity</a:t>
                      </a:r>
                      <a:endParaRPr sz="1800" b="1"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423750">
                <a:tc>
                  <a:txBody>
                    <a:bodyPr/>
                    <a:lstStyle/>
                    <a:p>
                      <a:pPr marL="0" marR="0" lvl="0" indent="0" algn="l" rtl="0">
                        <a:spcBef>
                          <a:spcPts val="0"/>
                        </a:spcBef>
                        <a:spcAft>
                          <a:spcPts val="0"/>
                        </a:spcAft>
                        <a:buClr>
                          <a:schemeClr val="dk1"/>
                        </a:buClr>
                        <a:buSzPts val="1800"/>
                        <a:buFont typeface="Calibri"/>
                        <a:buNone/>
                      </a:pPr>
                      <a:r>
                        <a:rPr lang="en-US" sz="1800" u="none" strike="noStrike" cap="none"/>
                        <a:t>Increasing porosity</a:t>
                      </a:r>
                      <a:endParaRPr sz="18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E2F3"/>
                    </a:solidFill>
                  </a:tcPr>
                </a:tc>
                <a:tc>
                  <a:txBody>
                    <a:bodyPr/>
                    <a:lstStyle/>
                    <a:p>
                      <a:pPr marL="0" marR="0" lvl="0" indent="0" algn="l" rtl="0">
                        <a:spcBef>
                          <a:spcPts val="0"/>
                        </a:spcBef>
                        <a:spcAft>
                          <a:spcPts val="0"/>
                        </a:spcAft>
                        <a:buClr>
                          <a:schemeClr val="dk1"/>
                        </a:buClr>
                        <a:buSzPts val="1800"/>
                        <a:buFont typeface="Calibri"/>
                        <a:buNone/>
                      </a:pPr>
                      <a:r>
                        <a:rPr lang="en-US" sz="1800" u="none" strike="noStrike" cap="none"/>
                        <a:t>↓</a:t>
                      </a:r>
                      <a:endParaRPr sz="18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E2F3"/>
                    </a:solidFill>
                  </a:tcPr>
                </a:tc>
                <a:tc>
                  <a:txBody>
                    <a:bodyPr/>
                    <a:lstStyle/>
                    <a:p>
                      <a:pPr marL="0" marR="0" lvl="0" indent="0" algn="l" rtl="0">
                        <a:spcBef>
                          <a:spcPts val="0"/>
                        </a:spcBef>
                        <a:spcAft>
                          <a:spcPts val="0"/>
                        </a:spcAft>
                        <a:buClr>
                          <a:schemeClr val="dk1"/>
                        </a:buClr>
                        <a:buSzPts val="1800"/>
                        <a:buFont typeface="Calibri"/>
                        <a:buNone/>
                      </a:pPr>
                      <a:r>
                        <a:rPr lang="en-US" sz="1800" u="none" strike="noStrike" cap="none"/>
                        <a:t>↑</a:t>
                      </a:r>
                      <a:endParaRPr sz="18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E2F3"/>
                    </a:solidFill>
                  </a:tcPr>
                </a:tc>
                <a:extLst>
                  <a:ext uri="{0D108BD9-81ED-4DB2-BD59-A6C34878D82A}">
                    <a16:rowId xmlns:a16="http://schemas.microsoft.com/office/drawing/2014/main" val="10001"/>
                  </a:ext>
                </a:extLst>
              </a:tr>
              <a:tr h="423750">
                <a:tc>
                  <a:txBody>
                    <a:bodyPr/>
                    <a:lstStyle/>
                    <a:p>
                      <a:pPr marL="0" marR="0" lvl="0" indent="0" algn="l" rtl="0">
                        <a:spcBef>
                          <a:spcPts val="0"/>
                        </a:spcBef>
                        <a:spcAft>
                          <a:spcPts val="0"/>
                        </a:spcAft>
                        <a:buClr>
                          <a:schemeClr val="dk1"/>
                        </a:buClr>
                        <a:buSzPts val="1800"/>
                        <a:buFont typeface="Calibri"/>
                        <a:buNone/>
                      </a:pPr>
                      <a:r>
                        <a:rPr lang="en-US" sz="1800" u="none" strike="noStrike" cap="none"/>
                        <a:t>Increasing pore fluid salinity</a:t>
                      </a:r>
                      <a:endParaRPr sz="18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E2F3"/>
                    </a:solidFill>
                  </a:tcPr>
                </a:tc>
                <a:tc>
                  <a:txBody>
                    <a:bodyPr/>
                    <a:lstStyle/>
                    <a:p>
                      <a:pPr marL="0" marR="0" lvl="0" indent="0" algn="l" rtl="0">
                        <a:lnSpc>
                          <a:spcPct val="100000"/>
                        </a:lnSpc>
                        <a:spcBef>
                          <a:spcPts val="0"/>
                        </a:spcBef>
                        <a:spcAft>
                          <a:spcPts val="0"/>
                        </a:spcAft>
                        <a:buClr>
                          <a:schemeClr val="dk1"/>
                        </a:buClr>
                        <a:buSzPts val="1800"/>
                        <a:buFont typeface="Calibri"/>
                        <a:buNone/>
                      </a:pPr>
                      <a:r>
                        <a:rPr lang="en-US" sz="1800" u="none" strike="noStrike" cap="none"/>
                        <a:t>↓</a:t>
                      </a:r>
                      <a:endParaRPr sz="18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E2F3"/>
                    </a:solidFill>
                  </a:tcPr>
                </a:tc>
                <a:tc>
                  <a:txBody>
                    <a:bodyPr/>
                    <a:lstStyle/>
                    <a:p>
                      <a:pPr marL="0" marR="0" lvl="0" indent="0" algn="l" rtl="0">
                        <a:lnSpc>
                          <a:spcPct val="100000"/>
                        </a:lnSpc>
                        <a:spcBef>
                          <a:spcPts val="0"/>
                        </a:spcBef>
                        <a:spcAft>
                          <a:spcPts val="0"/>
                        </a:spcAft>
                        <a:buClr>
                          <a:schemeClr val="dk1"/>
                        </a:buClr>
                        <a:buSzPts val="1800"/>
                        <a:buFont typeface="Calibri"/>
                        <a:buNone/>
                      </a:pPr>
                      <a:r>
                        <a:rPr lang="en-US" sz="1800" u="none" strike="noStrike" cap="none"/>
                        <a:t>↑</a:t>
                      </a:r>
                      <a:endParaRPr sz="18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E2F3"/>
                    </a:solidFill>
                  </a:tcPr>
                </a:tc>
                <a:extLst>
                  <a:ext uri="{0D108BD9-81ED-4DB2-BD59-A6C34878D82A}">
                    <a16:rowId xmlns:a16="http://schemas.microsoft.com/office/drawing/2014/main" val="10002"/>
                  </a:ext>
                </a:extLst>
              </a:tr>
              <a:tr h="423750">
                <a:tc>
                  <a:txBody>
                    <a:bodyPr/>
                    <a:lstStyle/>
                    <a:p>
                      <a:pPr marL="0" marR="0" lvl="0" indent="0" algn="l" rtl="0">
                        <a:spcBef>
                          <a:spcPts val="0"/>
                        </a:spcBef>
                        <a:spcAft>
                          <a:spcPts val="0"/>
                        </a:spcAft>
                        <a:buClr>
                          <a:schemeClr val="dk1"/>
                        </a:buClr>
                        <a:buSzPts val="1800"/>
                        <a:buFont typeface="Calibri"/>
                        <a:buNone/>
                      </a:pPr>
                      <a:r>
                        <a:rPr lang="en-US" sz="1800" u="none" strike="noStrike" cap="none"/>
                        <a:t>Increasing surface conductance</a:t>
                      </a:r>
                      <a:endParaRPr sz="18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E2F3"/>
                    </a:solidFill>
                  </a:tcPr>
                </a:tc>
                <a:tc>
                  <a:txBody>
                    <a:bodyPr/>
                    <a:lstStyle/>
                    <a:p>
                      <a:pPr marL="0" marR="0" lvl="0" indent="0" algn="l" rtl="0">
                        <a:lnSpc>
                          <a:spcPct val="100000"/>
                        </a:lnSpc>
                        <a:spcBef>
                          <a:spcPts val="0"/>
                        </a:spcBef>
                        <a:spcAft>
                          <a:spcPts val="0"/>
                        </a:spcAft>
                        <a:buClr>
                          <a:schemeClr val="dk1"/>
                        </a:buClr>
                        <a:buSzPts val="1800"/>
                        <a:buFont typeface="Calibri"/>
                        <a:buNone/>
                      </a:pPr>
                      <a:r>
                        <a:rPr lang="en-US" sz="1800" u="none" strike="noStrike" cap="none"/>
                        <a:t>↓</a:t>
                      </a:r>
                      <a:endParaRPr sz="18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E2F3"/>
                    </a:solidFill>
                  </a:tcPr>
                </a:tc>
                <a:tc>
                  <a:txBody>
                    <a:bodyPr/>
                    <a:lstStyle/>
                    <a:p>
                      <a:pPr marL="0" marR="0" lvl="0" indent="0" algn="l" rtl="0">
                        <a:lnSpc>
                          <a:spcPct val="100000"/>
                        </a:lnSpc>
                        <a:spcBef>
                          <a:spcPts val="0"/>
                        </a:spcBef>
                        <a:spcAft>
                          <a:spcPts val="0"/>
                        </a:spcAft>
                        <a:buClr>
                          <a:schemeClr val="dk1"/>
                        </a:buClr>
                        <a:buSzPts val="1800"/>
                        <a:buFont typeface="Calibri"/>
                        <a:buNone/>
                      </a:pPr>
                      <a:r>
                        <a:rPr lang="en-US" sz="1800" u="none" strike="noStrike" cap="none"/>
                        <a:t>↑</a:t>
                      </a:r>
                      <a:endParaRPr sz="18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E2F3"/>
                    </a:solidFill>
                  </a:tcPr>
                </a:tc>
                <a:extLst>
                  <a:ext uri="{0D108BD9-81ED-4DB2-BD59-A6C34878D82A}">
                    <a16:rowId xmlns:a16="http://schemas.microsoft.com/office/drawing/2014/main" val="10003"/>
                  </a:ext>
                </a:extLst>
              </a:tr>
              <a:tr h="423750">
                <a:tc>
                  <a:txBody>
                    <a:bodyPr/>
                    <a:lstStyle/>
                    <a:p>
                      <a:pPr marL="0" marR="0" lvl="0" indent="0" algn="l" rtl="0">
                        <a:spcBef>
                          <a:spcPts val="0"/>
                        </a:spcBef>
                        <a:spcAft>
                          <a:spcPts val="0"/>
                        </a:spcAft>
                        <a:buClr>
                          <a:schemeClr val="dk1"/>
                        </a:buClr>
                        <a:buSzPts val="1800"/>
                        <a:buFont typeface="Calibri"/>
                        <a:buNone/>
                      </a:pPr>
                      <a:r>
                        <a:rPr lang="en-US" sz="1800" u="none" strike="noStrike" cap="none"/>
                        <a:t>Increasing connectedness/connectivity</a:t>
                      </a:r>
                      <a:endParaRPr sz="18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E2F3"/>
                    </a:solidFill>
                  </a:tcPr>
                </a:tc>
                <a:tc>
                  <a:txBody>
                    <a:bodyPr/>
                    <a:lstStyle/>
                    <a:p>
                      <a:pPr marL="0" marR="0" lvl="0" indent="0" algn="l" rtl="0">
                        <a:lnSpc>
                          <a:spcPct val="100000"/>
                        </a:lnSpc>
                        <a:spcBef>
                          <a:spcPts val="0"/>
                        </a:spcBef>
                        <a:spcAft>
                          <a:spcPts val="0"/>
                        </a:spcAft>
                        <a:buClr>
                          <a:schemeClr val="dk1"/>
                        </a:buClr>
                        <a:buSzPts val="1800"/>
                        <a:buFont typeface="Calibri"/>
                        <a:buNone/>
                      </a:pPr>
                      <a:r>
                        <a:rPr lang="en-US" sz="1800" u="none" strike="noStrike" cap="none"/>
                        <a:t>↓</a:t>
                      </a:r>
                      <a:endParaRPr sz="18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E2F3"/>
                    </a:solidFill>
                  </a:tcPr>
                </a:tc>
                <a:tc>
                  <a:txBody>
                    <a:bodyPr/>
                    <a:lstStyle/>
                    <a:p>
                      <a:pPr marL="0" marR="0" lvl="0" indent="0" algn="l" rtl="0">
                        <a:lnSpc>
                          <a:spcPct val="100000"/>
                        </a:lnSpc>
                        <a:spcBef>
                          <a:spcPts val="0"/>
                        </a:spcBef>
                        <a:spcAft>
                          <a:spcPts val="0"/>
                        </a:spcAft>
                        <a:buClr>
                          <a:schemeClr val="dk1"/>
                        </a:buClr>
                        <a:buSzPts val="1800"/>
                        <a:buFont typeface="Calibri"/>
                        <a:buNone/>
                      </a:pPr>
                      <a:r>
                        <a:rPr lang="en-US" sz="1800" u="none" strike="noStrike" cap="none"/>
                        <a:t>↑</a:t>
                      </a:r>
                      <a:endParaRPr sz="18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E2F3"/>
                    </a:solidFill>
                  </a:tcPr>
                </a:tc>
                <a:extLst>
                  <a:ext uri="{0D108BD9-81ED-4DB2-BD59-A6C34878D82A}">
                    <a16:rowId xmlns:a16="http://schemas.microsoft.com/office/drawing/2014/main" val="10004"/>
                  </a:ext>
                </a:extLst>
              </a:tr>
              <a:tr h="423750">
                <a:tc>
                  <a:txBody>
                    <a:bodyPr/>
                    <a:lstStyle/>
                    <a:p>
                      <a:pPr marL="0" marR="0" lvl="0" indent="0" algn="l" rtl="0">
                        <a:spcBef>
                          <a:spcPts val="0"/>
                        </a:spcBef>
                        <a:spcAft>
                          <a:spcPts val="0"/>
                        </a:spcAft>
                        <a:buClr>
                          <a:schemeClr val="dk1"/>
                        </a:buClr>
                        <a:buSzPts val="1800"/>
                        <a:buFont typeface="Calibri"/>
                        <a:buNone/>
                      </a:pPr>
                      <a:r>
                        <a:rPr lang="en-US" sz="1800" u="none" strike="noStrike" cap="none"/>
                        <a:t>Increasing saturation</a:t>
                      </a:r>
                      <a:endParaRPr sz="18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E2F3"/>
                    </a:solidFill>
                  </a:tcPr>
                </a:tc>
                <a:tc>
                  <a:txBody>
                    <a:bodyPr/>
                    <a:lstStyle/>
                    <a:p>
                      <a:pPr marL="0" marR="0" lvl="0" indent="0" algn="l" rtl="0">
                        <a:lnSpc>
                          <a:spcPct val="100000"/>
                        </a:lnSpc>
                        <a:spcBef>
                          <a:spcPts val="0"/>
                        </a:spcBef>
                        <a:spcAft>
                          <a:spcPts val="0"/>
                        </a:spcAft>
                        <a:buClr>
                          <a:schemeClr val="dk1"/>
                        </a:buClr>
                        <a:buSzPts val="1800"/>
                        <a:buFont typeface="Calibri"/>
                        <a:buNone/>
                      </a:pPr>
                      <a:r>
                        <a:rPr lang="en-US" sz="1800" u="none" strike="noStrike" cap="none"/>
                        <a:t>↓</a:t>
                      </a:r>
                      <a:endParaRPr sz="18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E2F3"/>
                    </a:solidFill>
                  </a:tcPr>
                </a:tc>
                <a:tc>
                  <a:txBody>
                    <a:bodyPr/>
                    <a:lstStyle/>
                    <a:p>
                      <a:pPr marL="0" marR="0" lvl="0" indent="0" algn="l" rtl="0">
                        <a:lnSpc>
                          <a:spcPct val="100000"/>
                        </a:lnSpc>
                        <a:spcBef>
                          <a:spcPts val="0"/>
                        </a:spcBef>
                        <a:spcAft>
                          <a:spcPts val="0"/>
                        </a:spcAft>
                        <a:buClr>
                          <a:schemeClr val="dk1"/>
                        </a:buClr>
                        <a:buSzPts val="1800"/>
                        <a:buFont typeface="Calibri"/>
                        <a:buNone/>
                      </a:pPr>
                      <a:r>
                        <a:rPr lang="en-US" sz="1800" u="none" strike="noStrike" cap="none"/>
                        <a:t>↑</a:t>
                      </a:r>
                      <a:endParaRPr sz="18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E2F3"/>
                    </a:solidFill>
                  </a:tcPr>
                </a:tc>
                <a:extLst>
                  <a:ext uri="{0D108BD9-81ED-4DB2-BD59-A6C34878D82A}">
                    <a16:rowId xmlns:a16="http://schemas.microsoft.com/office/drawing/2014/main" val="10005"/>
                  </a:ext>
                </a:extLst>
              </a:tr>
              <a:tr h="423750">
                <a:tc>
                  <a:txBody>
                    <a:bodyPr/>
                    <a:lstStyle/>
                    <a:p>
                      <a:pPr marL="0" marR="0" lvl="0" indent="0" algn="l" rtl="0">
                        <a:lnSpc>
                          <a:spcPct val="100000"/>
                        </a:lnSpc>
                        <a:spcBef>
                          <a:spcPts val="0"/>
                        </a:spcBef>
                        <a:spcAft>
                          <a:spcPts val="0"/>
                        </a:spcAft>
                        <a:buClr>
                          <a:schemeClr val="dk1"/>
                        </a:buClr>
                        <a:buSzPts val="1800"/>
                        <a:buFont typeface="Calibri"/>
                        <a:buNone/>
                      </a:pPr>
                      <a:r>
                        <a:rPr lang="en-US" sz="1800" u="none" strike="noStrike" cap="none"/>
                        <a:t>Weathering</a:t>
                      </a:r>
                      <a:endParaRPr sz="18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E2F3"/>
                    </a:solidFill>
                  </a:tcPr>
                </a:tc>
                <a:tc>
                  <a:txBody>
                    <a:bodyPr/>
                    <a:lstStyle/>
                    <a:p>
                      <a:pPr marL="0" marR="0" lvl="0" indent="0" algn="l" rtl="0">
                        <a:lnSpc>
                          <a:spcPct val="100000"/>
                        </a:lnSpc>
                        <a:spcBef>
                          <a:spcPts val="0"/>
                        </a:spcBef>
                        <a:spcAft>
                          <a:spcPts val="0"/>
                        </a:spcAft>
                        <a:buClr>
                          <a:schemeClr val="dk1"/>
                        </a:buClr>
                        <a:buSzPts val="1800"/>
                        <a:buFont typeface="Calibri"/>
                        <a:buNone/>
                      </a:pPr>
                      <a:r>
                        <a:rPr lang="en-US" sz="1800" u="none" strike="noStrike" cap="none"/>
                        <a:t>↓</a:t>
                      </a:r>
                      <a:endParaRPr sz="18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E2F3"/>
                    </a:solidFill>
                  </a:tcPr>
                </a:tc>
                <a:tc>
                  <a:txBody>
                    <a:bodyPr/>
                    <a:lstStyle/>
                    <a:p>
                      <a:pPr marL="0" marR="0" lvl="0" indent="0" algn="l" rtl="0">
                        <a:lnSpc>
                          <a:spcPct val="100000"/>
                        </a:lnSpc>
                        <a:spcBef>
                          <a:spcPts val="0"/>
                        </a:spcBef>
                        <a:spcAft>
                          <a:spcPts val="0"/>
                        </a:spcAft>
                        <a:buClr>
                          <a:schemeClr val="dk1"/>
                        </a:buClr>
                        <a:buSzPts val="1800"/>
                        <a:buFont typeface="Calibri"/>
                        <a:buNone/>
                      </a:pPr>
                      <a:r>
                        <a:rPr lang="en-US" sz="1800" u="none" strike="noStrike" cap="none"/>
                        <a:t>↑</a:t>
                      </a:r>
                      <a:endParaRPr sz="18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E2F3"/>
                    </a:solidFill>
                  </a:tcPr>
                </a:tc>
                <a:extLst>
                  <a:ext uri="{0D108BD9-81ED-4DB2-BD59-A6C34878D82A}">
                    <a16:rowId xmlns:a16="http://schemas.microsoft.com/office/drawing/2014/main" val="10006"/>
                  </a:ext>
                </a:extLst>
              </a:tr>
              <a:tr h="423750">
                <a:tc>
                  <a:txBody>
                    <a:bodyPr/>
                    <a:lstStyle/>
                    <a:p>
                      <a:pPr marL="0" marR="0" lvl="0" indent="0" algn="l" rtl="0">
                        <a:spcBef>
                          <a:spcPts val="0"/>
                        </a:spcBef>
                        <a:spcAft>
                          <a:spcPts val="0"/>
                        </a:spcAft>
                        <a:buClr>
                          <a:schemeClr val="dk1"/>
                        </a:buClr>
                        <a:buSzPts val="1800"/>
                        <a:buFont typeface="Calibri"/>
                        <a:buNone/>
                      </a:pPr>
                      <a:r>
                        <a:rPr lang="en-US" sz="1800" u="none" strike="noStrike" cap="none"/>
                        <a:t>Compaction</a:t>
                      </a:r>
                      <a:endParaRPr sz="18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BE4D4"/>
                    </a:solidFill>
                  </a:tcPr>
                </a:tc>
                <a:tc>
                  <a:txBody>
                    <a:bodyPr/>
                    <a:lstStyle/>
                    <a:p>
                      <a:pPr marL="0" marR="0" lvl="0" indent="0" algn="l" rtl="0">
                        <a:lnSpc>
                          <a:spcPct val="100000"/>
                        </a:lnSpc>
                        <a:spcBef>
                          <a:spcPts val="0"/>
                        </a:spcBef>
                        <a:spcAft>
                          <a:spcPts val="0"/>
                        </a:spcAft>
                        <a:buClr>
                          <a:schemeClr val="dk1"/>
                        </a:buClr>
                        <a:buSzPts val="1800"/>
                        <a:buFont typeface="Calibri"/>
                        <a:buNone/>
                      </a:pPr>
                      <a:r>
                        <a:rPr lang="en-US" sz="1800" u="none" strike="noStrike" cap="none"/>
                        <a:t>↑</a:t>
                      </a:r>
                      <a:endParaRPr sz="18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BE4D4"/>
                    </a:solidFill>
                  </a:tcPr>
                </a:tc>
                <a:tc>
                  <a:txBody>
                    <a:bodyPr/>
                    <a:lstStyle/>
                    <a:p>
                      <a:pPr marL="0" marR="0" lvl="0" indent="0" algn="l" rtl="0">
                        <a:lnSpc>
                          <a:spcPct val="100000"/>
                        </a:lnSpc>
                        <a:spcBef>
                          <a:spcPts val="0"/>
                        </a:spcBef>
                        <a:spcAft>
                          <a:spcPts val="0"/>
                        </a:spcAft>
                        <a:buClr>
                          <a:schemeClr val="dk1"/>
                        </a:buClr>
                        <a:buSzPts val="1800"/>
                        <a:buFont typeface="Calibri"/>
                        <a:buNone/>
                      </a:pPr>
                      <a:r>
                        <a:rPr lang="en-US" sz="1800" u="none" strike="noStrike" cap="none"/>
                        <a:t>↓</a:t>
                      </a:r>
                      <a:endParaRPr sz="18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BE4D4"/>
                    </a:solidFill>
                  </a:tcPr>
                </a:tc>
                <a:extLst>
                  <a:ext uri="{0D108BD9-81ED-4DB2-BD59-A6C34878D82A}">
                    <a16:rowId xmlns:a16="http://schemas.microsoft.com/office/drawing/2014/main" val="10007"/>
                  </a:ext>
                </a:extLst>
              </a:tr>
              <a:tr h="423750">
                <a:tc>
                  <a:txBody>
                    <a:bodyPr/>
                    <a:lstStyle/>
                    <a:p>
                      <a:pPr marL="0" marR="0" lvl="0" indent="0" algn="l" rtl="0">
                        <a:spcBef>
                          <a:spcPts val="0"/>
                        </a:spcBef>
                        <a:spcAft>
                          <a:spcPts val="0"/>
                        </a:spcAft>
                        <a:buClr>
                          <a:schemeClr val="dk1"/>
                        </a:buClr>
                        <a:buSzPts val="1800"/>
                        <a:buFont typeface="Calibri"/>
                        <a:buNone/>
                      </a:pPr>
                      <a:r>
                        <a:rPr lang="en-US" sz="1800" u="none" strike="noStrike" cap="none"/>
                        <a:t>Increasing formation factor</a:t>
                      </a:r>
                      <a:endParaRPr sz="18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BE4D4"/>
                    </a:solidFill>
                  </a:tcPr>
                </a:tc>
                <a:tc>
                  <a:txBody>
                    <a:bodyPr/>
                    <a:lstStyle/>
                    <a:p>
                      <a:pPr marL="0" marR="0" lvl="0" indent="0" algn="l" rtl="0">
                        <a:lnSpc>
                          <a:spcPct val="100000"/>
                        </a:lnSpc>
                        <a:spcBef>
                          <a:spcPts val="0"/>
                        </a:spcBef>
                        <a:spcAft>
                          <a:spcPts val="0"/>
                        </a:spcAft>
                        <a:buClr>
                          <a:schemeClr val="dk1"/>
                        </a:buClr>
                        <a:buSzPts val="1800"/>
                        <a:buFont typeface="Calibri"/>
                        <a:buNone/>
                      </a:pPr>
                      <a:r>
                        <a:rPr lang="en-US" sz="1800" u="none" strike="noStrike" cap="none"/>
                        <a:t>↑</a:t>
                      </a:r>
                      <a:endParaRPr sz="18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BE4D4"/>
                    </a:solidFill>
                  </a:tcPr>
                </a:tc>
                <a:tc>
                  <a:txBody>
                    <a:bodyPr/>
                    <a:lstStyle/>
                    <a:p>
                      <a:pPr marL="0" marR="0" lvl="0" indent="0" algn="l" rtl="0">
                        <a:lnSpc>
                          <a:spcPct val="100000"/>
                        </a:lnSpc>
                        <a:spcBef>
                          <a:spcPts val="0"/>
                        </a:spcBef>
                        <a:spcAft>
                          <a:spcPts val="0"/>
                        </a:spcAft>
                        <a:buClr>
                          <a:schemeClr val="dk1"/>
                        </a:buClr>
                        <a:buSzPts val="1800"/>
                        <a:buFont typeface="Calibri"/>
                        <a:buNone/>
                      </a:pPr>
                      <a:r>
                        <a:rPr lang="en-US" sz="1800" u="none" strike="noStrike" cap="none"/>
                        <a:t>↓</a:t>
                      </a:r>
                      <a:endParaRPr sz="18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BE4D4"/>
                    </a:solidFill>
                  </a:tcPr>
                </a:tc>
                <a:extLst>
                  <a:ext uri="{0D108BD9-81ED-4DB2-BD59-A6C34878D82A}">
                    <a16:rowId xmlns:a16="http://schemas.microsoft.com/office/drawing/2014/main" val="10008"/>
                  </a:ext>
                </a:extLst>
              </a:tr>
              <a:tr h="423750">
                <a:tc>
                  <a:txBody>
                    <a:bodyPr/>
                    <a:lstStyle/>
                    <a:p>
                      <a:pPr marL="0" marR="0" lvl="0" indent="0" algn="l" rtl="0">
                        <a:spcBef>
                          <a:spcPts val="0"/>
                        </a:spcBef>
                        <a:spcAft>
                          <a:spcPts val="0"/>
                        </a:spcAft>
                        <a:buClr>
                          <a:schemeClr val="dk1"/>
                        </a:buClr>
                        <a:buSzPts val="1800"/>
                        <a:buFont typeface="Calibri"/>
                        <a:buNone/>
                      </a:pPr>
                      <a:r>
                        <a:rPr lang="en-US" sz="1800" u="none" strike="noStrike" cap="none"/>
                        <a:t>Increasing tortuosity</a:t>
                      </a:r>
                      <a:endParaRPr sz="18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BE4D4"/>
                    </a:solidFill>
                  </a:tcPr>
                </a:tc>
                <a:tc>
                  <a:txBody>
                    <a:bodyPr/>
                    <a:lstStyle/>
                    <a:p>
                      <a:pPr marL="0" marR="0" lvl="0" indent="0" algn="l" rtl="0">
                        <a:lnSpc>
                          <a:spcPct val="100000"/>
                        </a:lnSpc>
                        <a:spcBef>
                          <a:spcPts val="0"/>
                        </a:spcBef>
                        <a:spcAft>
                          <a:spcPts val="0"/>
                        </a:spcAft>
                        <a:buClr>
                          <a:schemeClr val="dk1"/>
                        </a:buClr>
                        <a:buSzPts val="1800"/>
                        <a:buFont typeface="Calibri"/>
                        <a:buNone/>
                      </a:pPr>
                      <a:r>
                        <a:rPr lang="en-US" sz="1800" u="none" strike="noStrike" cap="none"/>
                        <a:t>↑</a:t>
                      </a:r>
                      <a:endParaRPr sz="18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BE4D4"/>
                    </a:solidFill>
                  </a:tcPr>
                </a:tc>
                <a:tc>
                  <a:txBody>
                    <a:bodyPr/>
                    <a:lstStyle/>
                    <a:p>
                      <a:pPr marL="0" marR="0" lvl="0" indent="0" algn="l" rtl="0">
                        <a:lnSpc>
                          <a:spcPct val="100000"/>
                        </a:lnSpc>
                        <a:spcBef>
                          <a:spcPts val="0"/>
                        </a:spcBef>
                        <a:spcAft>
                          <a:spcPts val="0"/>
                        </a:spcAft>
                        <a:buClr>
                          <a:schemeClr val="dk1"/>
                        </a:buClr>
                        <a:buSzPts val="1800"/>
                        <a:buFont typeface="Calibri"/>
                        <a:buNone/>
                      </a:pPr>
                      <a:r>
                        <a:rPr lang="en-US" sz="1800" u="none" strike="noStrike" cap="none"/>
                        <a:t>↓</a:t>
                      </a:r>
                      <a:endParaRPr sz="18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BE4D4"/>
                    </a:solidFill>
                  </a:tcPr>
                </a:tc>
                <a:extLst>
                  <a:ext uri="{0D108BD9-81ED-4DB2-BD59-A6C34878D82A}">
                    <a16:rowId xmlns:a16="http://schemas.microsoft.com/office/drawing/2014/main" val="10009"/>
                  </a:ext>
                </a:extLst>
              </a:tr>
            </a:tbl>
          </a:graphicData>
        </a:graphic>
      </p:graphicFrame>
      <p:pic>
        <p:nvPicPr>
          <p:cNvPr id="290" name="Google Shape;290;p13"/>
          <p:cNvPicPr preferRelativeResize="0"/>
          <p:nvPr/>
        </p:nvPicPr>
        <p:blipFill rotWithShape="1">
          <a:blip r:embed="rId3">
            <a:alphaModFix/>
          </a:blip>
          <a:srcRect/>
          <a:stretch/>
        </p:blipFill>
        <p:spPr>
          <a:xfrm>
            <a:off x="7714807" y="174734"/>
            <a:ext cx="4234386" cy="2891558"/>
          </a:xfrm>
          <a:prstGeom prst="rect">
            <a:avLst/>
          </a:prstGeom>
          <a:noFill/>
          <a:ln>
            <a:noFill/>
          </a:ln>
        </p:spPr>
      </p:pic>
      <p:pic>
        <p:nvPicPr>
          <p:cNvPr id="291" name="Google Shape;291;p13"/>
          <p:cNvPicPr preferRelativeResize="0"/>
          <p:nvPr/>
        </p:nvPicPr>
        <p:blipFill rotWithShape="1">
          <a:blip r:embed="rId4">
            <a:alphaModFix/>
          </a:blip>
          <a:srcRect/>
          <a:stretch/>
        </p:blipFill>
        <p:spPr>
          <a:xfrm>
            <a:off x="8057539" y="3066292"/>
            <a:ext cx="3891654" cy="3094938"/>
          </a:xfrm>
          <a:prstGeom prst="rect">
            <a:avLst/>
          </a:prstGeom>
          <a:noFill/>
          <a:ln>
            <a:noFill/>
          </a:ln>
        </p:spPr>
      </p:pic>
      <p:sp>
        <p:nvSpPr>
          <p:cNvPr id="292" name="Google Shape;292;p13"/>
          <p:cNvSpPr txBox="1"/>
          <p:nvPr/>
        </p:nvSpPr>
        <p:spPr>
          <a:xfrm>
            <a:off x="8218109" y="6161230"/>
            <a:ext cx="357051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Images from Unit 2: Geophysical Properties of the Subsurface</a:t>
            </a:r>
            <a:endParaRPr sz="180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g36db93047c5_0_1"/>
          <p:cNvSpPr txBox="1">
            <a:spLocks noGrp="1"/>
          </p:cNvSpPr>
          <p:nvPr>
            <p:ph type="title"/>
          </p:nvPr>
        </p:nvSpPr>
        <p:spPr>
          <a:xfrm>
            <a:off x="838200" y="365125"/>
            <a:ext cx="10515600" cy="622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Field Survey Design Basics</a:t>
            </a:r>
            <a:endParaRPr/>
          </a:p>
        </p:txBody>
      </p:sp>
      <p:sp>
        <p:nvSpPr>
          <p:cNvPr id="299" name="Google Shape;299;g36db93047c5_0_1"/>
          <p:cNvSpPr txBox="1">
            <a:spLocks noGrp="1"/>
          </p:cNvSpPr>
          <p:nvPr>
            <p:ph type="body" idx="1"/>
          </p:nvPr>
        </p:nvSpPr>
        <p:spPr>
          <a:xfrm>
            <a:off x="838200" y="1310911"/>
            <a:ext cx="10515600" cy="4724700"/>
          </a:xfrm>
          <a:prstGeom prst="rect">
            <a:avLst/>
          </a:prstGeom>
        </p:spPr>
        <p:txBody>
          <a:bodyPr spcFirstLastPara="1" wrap="square" lIns="91425" tIns="45700" rIns="91425" bIns="45700" anchor="t" anchorCtr="0">
            <a:normAutofit/>
          </a:bodyPr>
          <a:lstStyle/>
          <a:p>
            <a:pPr marL="457200" lvl="0" indent="-342900" algn="l" rtl="0">
              <a:spcBef>
                <a:spcPts val="1000"/>
              </a:spcBef>
              <a:spcAft>
                <a:spcPts val="0"/>
              </a:spcAft>
              <a:buSzPts val="1800"/>
              <a:buChar char="•"/>
            </a:pPr>
            <a:r>
              <a:rPr lang="en-US" dirty="0"/>
              <a:t>Array (Wenner, Dipole-Dipole)</a:t>
            </a:r>
            <a:endParaRPr dirty="0"/>
          </a:p>
          <a:p>
            <a:pPr marL="914400" lvl="1" indent="-342900" algn="l" rtl="0">
              <a:spcBef>
                <a:spcPts val="0"/>
              </a:spcBef>
              <a:spcAft>
                <a:spcPts val="0"/>
              </a:spcAft>
              <a:buSzPts val="1800"/>
              <a:buChar char="•"/>
            </a:pPr>
            <a:r>
              <a:rPr lang="en-US" dirty="0"/>
              <a:t>Vertical vs lateral sensitivity?</a:t>
            </a:r>
            <a:endParaRPr dirty="0"/>
          </a:p>
          <a:p>
            <a:pPr marL="914400" lvl="1" indent="-342900" algn="l" rtl="0">
              <a:spcBef>
                <a:spcPts val="0"/>
              </a:spcBef>
              <a:spcAft>
                <a:spcPts val="0"/>
              </a:spcAft>
              <a:buSzPts val="1800"/>
              <a:buChar char="•"/>
            </a:pPr>
            <a:r>
              <a:rPr lang="en-US" dirty="0"/>
              <a:t>Signal to noise ratio?</a:t>
            </a:r>
            <a:endParaRPr dirty="0"/>
          </a:p>
          <a:p>
            <a:pPr marL="914400" lvl="1" indent="-342900" algn="l" rtl="0">
              <a:spcBef>
                <a:spcPts val="0"/>
              </a:spcBef>
              <a:spcAft>
                <a:spcPts val="0"/>
              </a:spcAft>
              <a:buSzPts val="1800"/>
              <a:buChar char="•"/>
            </a:pPr>
            <a:r>
              <a:rPr lang="en-US" dirty="0"/>
              <a:t>How much time do you have?</a:t>
            </a:r>
            <a:endParaRPr dirty="0"/>
          </a:p>
          <a:p>
            <a:pPr marL="457200" lvl="0" indent="-342900" algn="l" rtl="0">
              <a:spcBef>
                <a:spcPts val="0"/>
              </a:spcBef>
              <a:spcAft>
                <a:spcPts val="0"/>
              </a:spcAft>
              <a:buSzPts val="1800"/>
              <a:buChar char="•"/>
            </a:pPr>
            <a:r>
              <a:rPr lang="en-US" dirty="0"/>
              <a:t>Electrode spacing</a:t>
            </a:r>
            <a:endParaRPr dirty="0"/>
          </a:p>
          <a:p>
            <a:pPr marL="914400" lvl="1" indent="-342900" algn="l" rtl="0">
              <a:spcBef>
                <a:spcPts val="0"/>
              </a:spcBef>
              <a:spcAft>
                <a:spcPts val="0"/>
              </a:spcAft>
              <a:buSzPts val="1800"/>
              <a:buChar char="•"/>
            </a:pPr>
            <a:r>
              <a:rPr lang="en-US" dirty="0"/>
              <a:t>What resolution do you want?</a:t>
            </a:r>
            <a:endParaRPr dirty="0"/>
          </a:p>
          <a:p>
            <a:pPr marL="914400" lvl="1" indent="-342900" algn="l" rtl="0">
              <a:spcBef>
                <a:spcPts val="0"/>
              </a:spcBef>
              <a:spcAft>
                <a:spcPts val="0"/>
              </a:spcAft>
              <a:buSzPts val="1800"/>
              <a:buChar char="•"/>
            </a:pPr>
            <a:r>
              <a:rPr lang="en-US" dirty="0"/>
              <a:t>How deep are you trying to measure/how long of a line do you need?</a:t>
            </a:r>
          </a:p>
          <a:p>
            <a:pPr lvl="2">
              <a:spcBef>
                <a:spcPts val="0"/>
              </a:spcBef>
            </a:pPr>
            <a:r>
              <a:rPr lang="en-US" b="1" dirty="0"/>
              <a:t>Depth of investigation is approximately 10-20% of the length of the line</a:t>
            </a:r>
            <a:endParaRPr b="1" dirty="0"/>
          </a:p>
          <a:p>
            <a:pPr marL="457200" lvl="0" indent="-342900" algn="l" rtl="0">
              <a:spcBef>
                <a:spcPts val="0"/>
              </a:spcBef>
              <a:spcAft>
                <a:spcPts val="0"/>
              </a:spcAft>
              <a:buSzPts val="1800"/>
              <a:buChar char="•"/>
            </a:pPr>
            <a:r>
              <a:rPr lang="en-US" dirty="0"/>
              <a:t>Stacks </a:t>
            </a:r>
            <a:endParaRPr dirty="0"/>
          </a:p>
          <a:p>
            <a:pPr marL="914400" lvl="1" indent="-342900" algn="l" rtl="0">
              <a:spcBef>
                <a:spcPts val="0"/>
              </a:spcBef>
              <a:spcAft>
                <a:spcPts val="0"/>
              </a:spcAft>
              <a:buSzPts val="1800"/>
              <a:buChar char="•"/>
            </a:pPr>
            <a:r>
              <a:rPr lang="en-US" dirty="0"/>
              <a:t>How many times do you want to repeat individual measurements</a:t>
            </a:r>
            <a:endParaRPr dirty="0"/>
          </a:p>
          <a:p>
            <a:pPr marL="914400" lvl="1" indent="-342900" algn="l" rtl="0">
              <a:spcBef>
                <a:spcPts val="0"/>
              </a:spcBef>
              <a:spcAft>
                <a:spcPts val="0"/>
              </a:spcAft>
              <a:buSzPts val="1800"/>
              <a:buChar char="•"/>
            </a:pPr>
            <a:r>
              <a:rPr lang="en-US" dirty="0"/>
              <a:t>Data quality vs time of survey</a:t>
            </a:r>
            <a:endParaRPr dirty="0"/>
          </a:p>
          <a:p>
            <a:pPr marL="914400" lvl="0" indent="0" algn="l" rtl="0">
              <a:spcBef>
                <a:spcPts val="1000"/>
              </a:spcBef>
              <a:spcAft>
                <a:spcPts val="0"/>
              </a:spcAft>
              <a:buNone/>
            </a:pPr>
            <a:endParaRPr dirty="0"/>
          </a:p>
          <a:p>
            <a:pPr marL="0" lvl="0" indent="0" algn="l" rtl="0">
              <a:spcBef>
                <a:spcPts val="1000"/>
              </a:spcBef>
              <a:spcAft>
                <a:spcPts val="0"/>
              </a:spcAft>
              <a:buNone/>
            </a:pP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2" name="Google Shape;92;p2"/>
          <p:cNvPicPr preferRelativeResize="0"/>
          <p:nvPr/>
        </p:nvPicPr>
        <p:blipFill rotWithShape="1">
          <a:blip r:embed="rId3">
            <a:alphaModFix/>
          </a:blip>
          <a:srcRect/>
          <a:stretch/>
        </p:blipFill>
        <p:spPr>
          <a:xfrm>
            <a:off x="6272423" y="2010261"/>
            <a:ext cx="5739825" cy="4166702"/>
          </a:xfrm>
          <a:prstGeom prst="rect">
            <a:avLst/>
          </a:prstGeom>
          <a:noFill/>
          <a:ln>
            <a:noFill/>
          </a:ln>
        </p:spPr>
      </p:pic>
      <p:sp>
        <p:nvSpPr>
          <p:cNvPr id="93" name="Google Shape;93;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1"/>
              <a:t>Webinar Outline</a:t>
            </a:r>
            <a:endParaRPr/>
          </a:p>
        </p:txBody>
      </p:sp>
      <p:sp>
        <p:nvSpPr>
          <p:cNvPr id="94" name="Google Shape;94;p2"/>
          <p:cNvSpPr txBox="1">
            <a:spLocks noGrp="1"/>
          </p:cNvSpPr>
          <p:nvPr>
            <p:ph type="body" idx="1"/>
          </p:nvPr>
        </p:nvSpPr>
        <p:spPr>
          <a:xfrm>
            <a:off x="838200" y="1892550"/>
            <a:ext cx="5181600" cy="30729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ERT Applications</a:t>
            </a:r>
            <a:endParaRPr/>
          </a:p>
          <a:p>
            <a:pPr marL="228600" lvl="0" indent="-228600" algn="l" rtl="0">
              <a:lnSpc>
                <a:spcPct val="90000"/>
              </a:lnSpc>
              <a:spcBef>
                <a:spcPts val="1000"/>
              </a:spcBef>
              <a:spcAft>
                <a:spcPts val="0"/>
              </a:spcAft>
              <a:buClr>
                <a:schemeClr val="dk1"/>
              </a:buClr>
              <a:buSzPts val="2800"/>
              <a:buChar char="•"/>
            </a:pPr>
            <a:r>
              <a:rPr lang="en-US"/>
              <a:t>ERT Physics and Resistivity of Soils and Rocks</a:t>
            </a:r>
            <a:endParaRPr/>
          </a:p>
          <a:p>
            <a:pPr marL="228600" lvl="0" indent="-228600" algn="l" rtl="0">
              <a:lnSpc>
                <a:spcPct val="90000"/>
              </a:lnSpc>
              <a:spcBef>
                <a:spcPts val="1000"/>
              </a:spcBef>
              <a:spcAft>
                <a:spcPts val="0"/>
              </a:spcAft>
              <a:buClr>
                <a:schemeClr val="dk1"/>
              </a:buClr>
              <a:buSzPts val="2800"/>
              <a:buChar char="•"/>
            </a:pPr>
            <a:r>
              <a:rPr lang="en-US"/>
              <a:t>Field Measurements</a:t>
            </a:r>
            <a:endParaRPr/>
          </a:p>
          <a:p>
            <a:pPr marL="228600" lvl="0" indent="-228600" algn="l" rtl="0">
              <a:lnSpc>
                <a:spcPct val="90000"/>
              </a:lnSpc>
              <a:spcBef>
                <a:spcPts val="1000"/>
              </a:spcBef>
              <a:spcAft>
                <a:spcPts val="0"/>
              </a:spcAft>
              <a:buClr>
                <a:schemeClr val="dk1"/>
              </a:buClr>
              <a:buSzPts val="2800"/>
              <a:buChar char="•"/>
            </a:pPr>
            <a:r>
              <a:rPr lang="en-US"/>
              <a:t>Geophysical Inversion</a:t>
            </a:r>
            <a:endParaRPr/>
          </a:p>
        </p:txBody>
      </p:sp>
      <p:pic>
        <p:nvPicPr>
          <p:cNvPr id="95" name="Google Shape;95;p2" descr="A water flowing through a grassy area&#10;&#10;Description automatically generated"/>
          <p:cNvPicPr preferRelativeResize="0"/>
          <p:nvPr/>
        </p:nvPicPr>
        <p:blipFill rotWithShape="1">
          <a:blip r:embed="rId4">
            <a:alphaModFix/>
          </a:blip>
          <a:srcRect/>
          <a:stretch/>
        </p:blipFill>
        <p:spPr>
          <a:xfrm>
            <a:off x="6168909" y="814094"/>
            <a:ext cx="5946851" cy="1888125"/>
          </a:xfrm>
          <a:prstGeom prst="rect">
            <a:avLst/>
          </a:prstGeom>
          <a:solidFill>
            <a:srgbClr val="FFFFFF"/>
          </a:solid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14"/>
          <p:cNvSpPr txBox="1">
            <a:spLocks noGrp="1"/>
          </p:cNvSpPr>
          <p:nvPr>
            <p:ph type="title"/>
          </p:nvPr>
        </p:nvSpPr>
        <p:spPr>
          <a:xfrm>
            <a:off x="838200" y="365125"/>
            <a:ext cx="10515600" cy="62210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Arial"/>
              <a:buNone/>
            </a:pPr>
            <a:r>
              <a:rPr lang="en-US"/>
              <a:t>Design your own survey</a:t>
            </a:r>
            <a:endParaRPr sz="3600"/>
          </a:p>
        </p:txBody>
      </p:sp>
      <p:sp>
        <p:nvSpPr>
          <p:cNvPr id="305" name="Google Shape;305;p14"/>
          <p:cNvSpPr txBox="1">
            <a:spLocks noGrp="1"/>
          </p:cNvSpPr>
          <p:nvPr>
            <p:ph type="body" idx="1"/>
          </p:nvPr>
        </p:nvSpPr>
        <p:spPr>
          <a:xfrm>
            <a:off x="838200" y="1310911"/>
            <a:ext cx="10515600" cy="4724766"/>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r>
              <a:rPr lang="en-US" dirty="0"/>
              <a:t>ERT Target: </a:t>
            </a:r>
            <a:endParaRPr dirty="0"/>
          </a:p>
          <a:p>
            <a:pPr marL="457200" lvl="0" indent="-406400" algn="l" rtl="0">
              <a:lnSpc>
                <a:spcPct val="90000"/>
              </a:lnSpc>
              <a:spcBef>
                <a:spcPts val="0"/>
              </a:spcBef>
              <a:spcAft>
                <a:spcPts val="0"/>
              </a:spcAft>
              <a:buSzPts val="2800"/>
              <a:buChar char="•"/>
            </a:pPr>
            <a:r>
              <a:rPr lang="en-US" dirty="0"/>
              <a:t>Magmatic dike in sandstone</a:t>
            </a:r>
            <a:endParaRPr dirty="0"/>
          </a:p>
          <a:p>
            <a:pPr marL="457200" lvl="0" indent="-406400" algn="l" rtl="0">
              <a:lnSpc>
                <a:spcPct val="90000"/>
              </a:lnSpc>
              <a:spcBef>
                <a:spcPts val="0"/>
              </a:spcBef>
              <a:spcAft>
                <a:spcPts val="0"/>
              </a:spcAft>
              <a:buSzPts val="2800"/>
              <a:buChar char="•"/>
            </a:pPr>
            <a:r>
              <a:rPr lang="en-US" dirty="0"/>
              <a:t>Beginning at ~10m depth</a:t>
            </a:r>
            <a:endParaRPr dirty="0"/>
          </a:p>
          <a:p>
            <a:pPr marL="0" lvl="0" indent="0" algn="l" rtl="0">
              <a:lnSpc>
                <a:spcPct val="90000"/>
              </a:lnSpc>
              <a:spcBef>
                <a:spcPts val="0"/>
              </a:spcBef>
              <a:spcAft>
                <a:spcPts val="0"/>
              </a:spcAft>
              <a:buNone/>
            </a:pPr>
            <a:endParaRPr dirty="0"/>
          </a:p>
          <a:p>
            <a:pPr marL="0" lvl="0" indent="0" algn="l" rtl="0">
              <a:lnSpc>
                <a:spcPct val="90000"/>
              </a:lnSpc>
              <a:spcBef>
                <a:spcPts val="0"/>
              </a:spcBef>
              <a:spcAft>
                <a:spcPts val="0"/>
              </a:spcAft>
              <a:buNone/>
            </a:pPr>
            <a:r>
              <a:rPr lang="en-US" dirty="0"/>
              <a:t>Questions:</a:t>
            </a:r>
            <a:endParaRPr dirty="0"/>
          </a:p>
          <a:p>
            <a:pPr marL="508000" indent="-457200">
              <a:spcBef>
                <a:spcPts val="0"/>
              </a:spcBef>
              <a:buSzPts val="2800"/>
            </a:pPr>
            <a:r>
              <a:rPr lang="en-US" dirty="0"/>
              <a:t>Q1: What array would be best?</a:t>
            </a:r>
            <a:endParaRPr dirty="0"/>
          </a:p>
        </p:txBody>
      </p:sp>
      <p:sp>
        <p:nvSpPr>
          <p:cNvPr id="306" name="Google Shape;306;p14"/>
          <p:cNvSpPr txBox="1"/>
          <p:nvPr/>
        </p:nvSpPr>
        <p:spPr>
          <a:xfrm rot="173722">
            <a:off x="9101884" y="476113"/>
            <a:ext cx="2161860" cy="400105"/>
          </a:xfrm>
          <a:prstGeom prst="rect">
            <a:avLst/>
          </a:prstGeom>
          <a:noFill/>
          <a:ln w="19050" cap="flat" cmpd="sng">
            <a:solidFill>
              <a:srgbClr val="C0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C00000"/>
                </a:solidFill>
                <a:latin typeface="Calibri"/>
                <a:ea typeface="Calibri"/>
                <a:cs typeface="Calibri"/>
                <a:sym typeface="Calibri"/>
              </a:rPr>
              <a:t>Answer in the Chat</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3">
          <a:extLst>
            <a:ext uri="{FF2B5EF4-FFF2-40B4-BE49-F238E27FC236}">
              <a16:creationId xmlns:a16="http://schemas.microsoft.com/office/drawing/2014/main" id="{9E4809F2-3FBE-327E-36D5-5AF94A198C57}"/>
            </a:ext>
          </a:extLst>
        </p:cNvPr>
        <p:cNvGrpSpPr/>
        <p:nvPr/>
      </p:nvGrpSpPr>
      <p:grpSpPr>
        <a:xfrm>
          <a:off x="0" y="0"/>
          <a:ext cx="0" cy="0"/>
          <a:chOff x="0" y="0"/>
          <a:chExt cx="0" cy="0"/>
        </a:xfrm>
      </p:grpSpPr>
      <p:sp>
        <p:nvSpPr>
          <p:cNvPr id="304" name="Google Shape;304;p14">
            <a:extLst>
              <a:ext uri="{FF2B5EF4-FFF2-40B4-BE49-F238E27FC236}">
                <a16:creationId xmlns:a16="http://schemas.microsoft.com/office/drawing/2014/main" id="{63E6463B-B8C8-057B-6B79-008BC8DE284C}"/>
              </a:ext>
            </a:extLst>
          </p:cNvPr>
          <p:cNvSpPr txBox="1">
            <a:spLocks noGrp="1"/>
          </p:cNvSpPr>
          <p:nvPr>
            <p:ph type="title"/>
          </p:nvPr>
        </p:nvSpPr>
        <p:spPr>
          <a:xfrm>
            <a:off x="838200" y="365125"/>
            <a:ext cx="10515600" cy="62210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Arial"/>
              <a:buNone/>
            </a:pPr>
            <a:r>
              <a:rPr lang="en-US"/>
              <a:t>Design your own survey</a:t>
            </a:r>
            <a:endParaRPr sz="3600"/>
          </a:p>
        </p:txBody>
      </p:sp>
      <p:sp>
        <p:nvSpPr>
          <p:cNvPr id="305" name="Google Shape;305;p14">
            <a:extLst>
              <a:ext uri="{FF2B5EF4-FFF2-40B4-BE49-F238E27FC236}">
                <a16:creationId xmlns:a16="http://schemas.microsoft.com/office/drawing/2014/main" id="{8723185E-961C-6160-5D08-5D148D863244}"/>
              </a:ext>
            </a:extLst>
          </p:cNvPr>
          <p:cNvSpPr txBox="1">
            <a:spLocks noGrp="1"/>
          </p:cNvSpPr>
          <p:nvPr>
            <p:ph type="body" idx="1"/>
          </p:nvPr>
        </p:nvSpPr>
        <p:spPr>
          <a:xfrm>
            <a:off x="838200" y="1310911"/>
            <a:ext cx="10515600" cy="4724766"/>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r>
              <a:rPr lang="en-US" dirty="0"/>
              <a:t>ERT Target: </a:t>
            </a:r>
            <a:endParaRPr dirty="0"/>
          </a:p>
          <a:p>
            <a:pPr marL="457200" lvl="0" indent="-406400" algn="l" rtl="0">
              <a:lnSpc>
                <a:spcPct val="90000"/>
              </a:lnSpc>
              <a:spcBef>
                <a:spcPts val="0"/>
              </a:spcBef>
              <a:spcAft>
                <a:spcPts val="0"/>
              </a:spcAft>
              <a:buSzPts val="2800"/>
              <a:buChar char="•"/>
            </a:pPr>
            <a:r>
              <a:rPr lang="en-US" dirty="0"/>
              <a:t>Magmatic dike in sandstone</a:t>
            </a:r>
            <a:endParaRPr dirty="0"/>
          </a:p>
          <a:p>
            <a:pPr marL="457200" lvl="0" indent="-406400" algn="l" rtl="0">
              <a:lnSpc>
                <a:spcPct val="90000"/>
              </a:lnSpc>
              <a:spcBef>
                <a:spcPts val="0"/>
              </a:spcBef>
              <a:spcAft>
                <a:spcPts val="0"/>
              </a:spcAft>
              <a:buSzPts val="2800"/>
              <a:buChar char="•"/>
            </a:pPr>
            <a:r>
              <a:rPr lang="en-US" dirty="0"/>
              <a:t>Beginning at ~10m depth</a:t>
            </a:r>
            <a:endParaRPr dirty="0"/>
          </a:p>
          <a:p>
            <a:pPr marL="0" lvl="0" indent="0" algn="l" rtl="0">
              <a:lnSpc>
                <a:spcPct val="90000"/>
              </a:lnSpc>
              <a:spcBef>
                <a:spcPts val="0"/>
              </a:spcBef>
              <a:spcAft>
                <a:spcPts val="0"/>
              </a:spcAft>
              <a:buNone/>
            </a:pPr>
            <a:endParaRPr dirty="0"/>
          </a:p>
          <a:p>
            <a:pPr marL="0" lvl="0" indent="0" algn="l" rtl="0">
              <a:lnSpc>
                <a:spcPct val="90000"/>
              </a:lnSpc>
              <a:spcBef>
                <a:spcPts val="0"/>
              </a:spcBef>
              <a:spcAft>
                <a:spcPts val="0"/>
              </a:spcAft>
              <a:buNone/>
            </a:pPr>
            <a:r>
              <a:rPr lang="en-US" dirty="0"/>
              <a:t>Questions:</a:t>
            </a:r>
            <a:endParaRPr dirty="0"/>
          </a:p>
          <a:p>
            <a:pPr marL="508000" indent="-457200">
              <a:spcBef>
                <a:spcPts val="0"/>
              </a:spcBef>
              <a:buSzPts val="2800"/>
            </a:pPr>
            <a:r>
              <a:rPr lang="en-US" dirty="0"/>
              <a:t>Q1: What array would be best?</a:t>
            </a:r>
          </a:p>
          <a:p>
            <a:pPr marL="965200" lvl="1" indent="-457200">
              <a:spcBef>
                <a:spcPts val="0"/>
              </a:spcBef>
              <a:buSzPts val="2800"/>
            </a:pPr>
            <a:r>
              <a:rPr lang="en-US" dirty="0"/>
              <a:t>A1: Dipole-dipole for better lateral sensitivity</a:t>
            </a:r>
            <a:endParaRPr dirty="0"/>
          </a:p>
        </p:txBody>
      </p:sp>
      <p:sp>
        <p:nvSpPr>
          <p:cNvPr id="306" name="Google Shape;306;p14">
            <a:extLst>
              <a:ext uri="{FF2B5EF4-FFF2-40B4-BE49-F238E27FC236}">
                <a16:creationId xmlns:a16="http://schemas.microsoft.com/office/drawing/2014/main" id="{871564A7-73D5-824E-BCA8-97E4AFDD5DBF}"/>
              </a:ext>
            </a:extLst>
          </p:cNvPr>
          <p:cNvSpPr txBox="1"/>
          <p:nvPr/>
        </p:nvSpPr>
        <p:spPr>
          <a:xfrm rot="173722">
            <a:off x="9101884" y="476113"/>
            <a:ext cx="2161860" cy="400105"/>
          </a:xfrm>
          <a:prstGeom prst="rect">
            <a:avLst/>
          </a:prstGeom>
          <a:noFill/>
          <a:ln w="19050" cap="flat" cmpd="sng">
            <a:solidFill>
              <a:srgbClr val="C0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C00000"/>
                </a:solidFill>
                <a:latin typeface="Calibri"/>
                <a:ea typeface="Calibri"/>
                <a:cs typeface="Calibri"/>
                <a:sym typeface="Calibri"/>
              </a:rPr>
              <a:t>Answer in the Chat</a:t>
            </a:r>
            <a:endParaRPr/>
          </a:p>
        </p:txBody>
      </p:sp>
    </p:spTree>
    <p:extLst>
      <p:ext uri="{BB962C8B-B14F-4D97-AF65-F5344CB8AC3E}">
        <p14:creationId xmlns:p14="http://schemas.microsoft.com/office/powerpoint/2010/main" val="15468043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3">
          <a:extLst>
            <a:ext uri="{FF2B5EF4-FFF2-40B4-BE49-F238E27FC236}">
              <a16:creationId xmlns:a16="http://schemas.microsoft.com/office/drawing/2014/main" id="{F04C4DA9-D9B0-E69D-A76D-297986003DF0}"/>
            </a:ext>
          </a:extLst>
        </p:cNvPr>
        <p:cNvGrpSpPr/>
        <p:nvPr/>
      </p:nvGrpSpPr>
      <p:grpSpPr>
        <a:xfrm>
          <a:off x="0" y="0"/>
          <a:ext cx="0" cy="0"/>
          <a:chOff x="0" y="0"/>
          <a:chExt cx="0" cy="0"/>
        </a:xfrm>
      </p:grpSpPr>
      <p:sp>
        <p:nvSpPr>
          <p:cNvPr id="304" name="Google Shape;304;p14">
            <a:extLst>
              <a:ext uri="{FF2B5EF4-FFF2-40B4-BE49-F238E27FC236}">
                <a16:creationId xmlns:a16="http://schemas.microsoft.com/office/drawing/2014/main" id="{11C05735-0908-536B-6FE2-65F579B186DE}"/>
              </a:ext>
            </a:extLst>
          </p:cNvPr>
          <p:cNvSpPr txBox="1">
            <a:spLocks noGrp="1"/>
          </p:cNvSpPr>
          <p:nvPr>
            <p:ph type="title"/>
          </p:nvPr>
        </p:nvSpPr>
        <p:spPr>
          <a:xfrm>
            <a:off x="838200" y="365125"/>
            <a:ext cx="10515600" cy="62210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Arial"/>
              <a:buNone/>
            </a:pPr>
            <a:r>
              <a:rPr lang="en-US"/>
              <a:t>Design your own survey</a:t>
            </a:r>
            <a:endParaRPr sz="3600"/>
          </a:p>
        </p:txBody>
      </p:sp>
      <p:sp>
        <p:nvSpPr>
          <p:cNvPr id="305" name="Google Shape;305;p14">
            <a:extLst>
              <a:ext uri="{FF2B5EF4-FFF2-40B4-BE49-F238E27FC236}">
                <a16:creationId xmlns:a16="http://schemas.microsoft.com/office/drawing/2014/main" id="{68981053-1540-6948-B406-53780BCDDA2F}"/>
              </a:ext>
            </a:extLst>
          </p:cNvPr>
          <p:cNvSpPr txBox="1">
            <a:spLocks noGrp="1"/>
          </p:cNvSpPr>
          <p:nvPr>
            <p:ph type="body" idx="1"/>
          </p:nvPr>
        </p:nvSpPr>
        <p:spPr>
          <a:xfrm>
            <a:off x="838200" y="1310911"/>
            <a:ext cx="10515600" cy="4724766"/>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r>
              <a:rPr lang="en-US" dirty="0"/>
              <a:t>ERT Target: </a:t>
            </a:r>
            <a:endParaRPr dirty="0"/>
          </a:p>
          <a:p>
            <a:pPr marL="457200" lvl="0" indent="-406400" algn="l" rtl="0">
              <a:lnSpc>
                <a:spcPct val="90000"/>
              </a:lnSpc>
              <a:spcBef>
                <a:spcPts val="0"/>
              </a:spcBef>
              <a:spcAft>
                <a:spcPts val="0"/>
              </a:spcAft>
              <a:buSzPts val="2800"/>
              <a:buChar char="•"/>
            </a:pPr>
            <a:r>
              <a:rPr lang="en-US" dirty="0"/>
              <a:t>Magmatic dike in sandstone</a:t>
            </a:r>
            <a:endParaRPr dirty="0"/>
          </a:p>
          <a:p>
            <a:pPr marL="457200" lvl="0" indent="-406400" algn="l" rtl="0">
              <a:lnSpc>
                <a:spcPct val="90000"/>
              </a:lnSpc>
              <a:spcBef>
                <a:spcPts val="0"/>
              </a:spcBef>
              <a:spcAft>
                <a:spcPts val="0"/>
              </a:spcAft>
              <a:buSzPts val="2800"/>
              <a:buChar char="•"/>
            </a:pPr>
            <a:r>
              <a:rPr lang="en-US" dirty="0"/>
              <a:t>Beginning at ~10m depth</a:t>
            </a:r>
            <a:endParaRPr dirty="0"/>
          </a:p>
          <a:p>
            <a:pPr marL="0" lvl="0" indent="0" algn="l" rtl="0">
              <a:lnSpc>
                <a:spcPct val="90000"/>
              </a:lnSpc>
              <a:spcBef>
                <a:spcPts val="0"/>
              </a:spcBef>
              <a:spcAft>
                <a:spcPts val="0"/>
              </a:spcAft>
              <a:buNone/>
            </a:pPr>
            <a:endParaRPr dirty="0"/>
          </a:p>
          <a:p>
            <a:pPr marL="0" lvl="0" indent="0" algn="l" rtl="0">
              <a:lnSpc>
                <a:spcPct val="90000"/>
              </a:lnSpc>
              <a:spcBef>
                <a:spcPts val="0"/>
              </a:spcBef>
              <a:spcAft>
                <a:spcPts val="0"/>
              </a:spcAft>
              <a:buNone/>
            </a:pPr>
            <a:r>
              <a:rPr lang="en-US" dirty="0"/>
              <a:t>Questions:</a:t>
            </a:r>
            <a:endParaRPr dirty="0"/>
          </a:p>
          <a:p>
            <a:pPr marL="508000" indent="-457200">
              <a:spcBef>
                <a:spcPts val="0"/>
              </a:spcBef>
              <a:buSzPts val="2800"/>
            </a:pPr>
            <a:r>
              <a:rPr lang="en-US" dirty="0"/>
              <a:t>Q1: What array would be best?</a:t>
            </a:r>
          </a:p>
          <a:p>
            <a:pPr marL="850900" lvl="1">
              <a:spcBef>
                <a:spcPts val="0"/>
              </a:spcBef>
              <a:buSzPts val="2800"/>
            </a:pPr>
            <a:r>
              <a:rPr lang="en-US" dirty="0"/>
              <a:t>A1: Dipole-dipole for better lateral sensitivity</a:t>
            </a:r>
          </a:p>
          <a:p>
            <a:pPr marL="508000" indent="-457200">
              <a:spcBef>
                <a:spcPts val="0"/>
              </a:spcBef>
              <a:buSzPts val="2800"/>
            </a:pPr>
            <a:r>
              <a:rPr lang="en-US" dirty="0"/>
              <a:t>Q2: What should be the minimum line length?</a:t>
            </a:r>
          </a:p>
          <a:p>
            <a:pPr marL="50800" indent="0">
              <a:spcBef>
                <a:spcPts val="0"/>
              </a:spcBef>
              <a:buSzPts val="2800"/>
              <a:buNone/>
            </a:pPr>
            <a:endParaRPr lang="en-US" dirty="0"/>
          </a:p>
        </p:txBody>
      </p:sp>
      <p:sp>
        <p:nvSpPr>
          <p:cNvPr id="306" name="Google Shape;306;p14">
            <a:extLst>
              <a:ext uri="{FF2B5EF4-FFF2-40B4-BE49-F238E27FC236}">
                <a16:creationId xmlns:a16="http://schemas.microsoft.com/office/drawing/2014/main" id="{1E5BBED0-2135-F882-5D11-568041E069E7}"/>
              </a:ext>
            </a:extLst>
          </p:cNvPr>
          <p:cNvSpPr txBox="1"/>
          <p:nvPr/>
        </p:nvSpPr>
        <p:spPr>
          <a:xfrm rot="173722">
            <a:off x="9101884" y="476113"/>
            <a:ext cx="2161860" cy="400105"/>
          </a:xfrm>
          <a:prstGeom prst="rect">
            <a:avLst/>
          </a:prstGeom>
          <a:noFill/>
          <a:ln w="19050" cap="flat" cmpd="sng">
            <a:solidFill>
              <a:srgbClr val="C0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C00000"/>
                </a:solidFill>
                <a:latin typeface="Calibri"/>
                <a:ea typeface="Calibri"/>
                <a:cs typeface="Calibri"/>
                <a:sym typeface="Calibri"/>
              </a:rPr>
              <a:t>Answer in the Chat</a:t>
            </a:r>
            <a:endParaRPr/>
          </a:p>
        </p:txBody>
      </p:sp>
    </p:spTree>
    <p:extLst>
      <p:ext uri="{BB962C8B-B14F-4D97-AF65-F5344CB8AC3E}">
        <p14:creationId xmlns:p14="http://schemas.microsoft.com/office/powerpoint/2010/main" val="18914584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3">
          <a:extLst>
            <a:ext uri="{FF2B5EF4-FFF2-40B4-BE49-F238E27FC236}">
              <a16:creationId xmlns:a16="http://schemas.microsoft.com/office/drawing/2014/main" id="{8F8FC732-575B-9B86-E738-38AA38327AB1}"/>
            </a:ext>
          </a:extLst>
        </p:cNvPr>
        <p:cNvGrpSpPr/>
        <p:nvPr/>
      </p:nvGrpSpPr>
      <p:grpSpPr>
        <a:xfrm>
          <a:off x="0" y="0"/>
          <a:ext cx="0" cy="0"/>
          <a:chOff x="0" y="0"/>
          <a:chExt cx="0" cy="0"/>
        </a:xfrm>
      </p:grpSpPr>
      <p:sp>
        <p:nvSpPr>
          <p:cNvPr id="304" name="Google Shape;304;p14">
            <a:extLst>
              <a:ext uri="{FF2B5EF4-FFF2-40B4-BE49-F238E27FC236}">
                <a16:creationId xmlns:a16="http://schemas.microsoft.com/office/drawing/2014/main" id="{9E894BDF-C693-66BD-F011-D2B487952418}"/>
              </a:ext>
            </a:extLst>
          </p:cNvPr>
          <p:cNvSpPr txBox="1">
            <a:spLocks noGrp="1"/>
          </p:cNvSpPr>
          <p:nvPr>
            <p:ph type="title"/>
          </p:nvPr>
        </p:nvSpPr>
        <p:spPr>
          <a:xfrm>
            <a:off x="838200" y="365125"/>
            <a:ext cx="10515600" cy="62210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Arial"/>
              <a:buNone/>
            </a:pPr>
            <a:r>
              <a:rPr lang="en-US"/>
              <a:t>Design your own survey</a:t>
            </a:r>
            <a:endParaRPr sz="3600"/>
          </a:p>
        </p:txBody>
      </p:sp>
      <p:sp>
        <p:nvSpPr>
          <p:cNvPr id="305" name="Google Shape;305;p14">
            <a:extLst>
              <a:ext uri="{FF2B5EF4-FFF2-40B4-BE49-F238E27FC236}">
                <a16:creationId xmlns:a16="http://schemas.microsoft.com/office/drawing/2014/main" id="{0D937916-DCA0-60BF-1795-1FB2A35CE5C9}"/>
              </a:ext>
            </a:extLst>
          </p:cNvPr>
          <p:cNvSpPr txBox="1">
            <a:spLocks noGrp="1"/>
          </p:cNvSpPr>
          <p:nvPr>
            <p:ph type="body" idx="1"/>
          </p:nvPr>
        </p:nvSpPr>
        <p:spPr>
          <a:xfrm>
            <a:off x="838200" y="1310911"/>
            <a:ext cx="10515600" cy="4724766"/>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r>
              <a:rPr lang="en-US" dirty="0"/>
              <a:t>ERT Target: </a:t>
            </a:r>
            <a:endParaRPr dirty="0"/>
          </a:p>
          <a:p>
            <a:pPr marL="457200" lvl="0" indent="-406400" algn="l" rtl="0">
              <a:lnSpc>
                <a:spcPct val="90000"/>
              </a:lnSpc>
              <a:spcBef>
                <a:spcPts val="0"/>
              </a:spcBef>
              <a:spcAft>
                <a:spcPts val="0"/>
              </a:spcAft>
              <a:buSzPts val="2800"/>
              <a:buChar char="•"/>
            </a:pPr>
            <a:r>
              <a:rPr lang="en-US" dirty="0"/>
              <a:t>Magmatic dike in sandstone</a:t>
            </a:r>
            <a:endParaRPr dirty="0"/>
          </a:p>
          <a:p>
            <a:pPr marL="457200" lvl="0" indent="-406400" algn="l" rtl="0">
              <a:lnSpc>
                <a:spcPct val="90000"/>
              </a:lnSpc>
              <a:spcBef>
                <a:spcPts val="0"/>
              </a:spcBef>
              <a:spcAft>
                <a:spcPts val="0"/>
              </a:spcAft>
              <a:buSzPts val="2800"/>
              <a:buChar char="•"/>
            </a:pPr>
            <a:r>
              <a:rPr lang="en-US" dirty="0"/>
              <a:t>Beginning at ~10m depth</a:t>
            </a:r>
            <a:endParaRPr dirty="0"/>
          </a:p>
          <a:p>
            <a:pPr marL="0" lvl="0" indent="0" algn="l" rtl="0">
              <a:lnSpc>
                <a:spcPct val="90000"/>
              </a:lnSpc>
              <a:spcBef>
                <a:spcPts val="0"/>
              </a:spcBef>
              <a:spcAft>
                <a:spcPts val="0"/>
              </a:spcAft>
              <a:buNone/>
            </a:pPr>
            <a:endParaRPr dirty="0"/>
          </a:p>
          <a:p>
            <a:pPr marL="0" lvl="0" indent="0" algn="l" rtl="0">
              <a:lnSpc>
                <a:spcPct val="90000"/>
              </a:lnSpc>
              <a:spcBef>
                <a:spcPts val="0"/>
              </a:spcBef>
              <a:spcAft>
                <a:spcPts val="0"/>
              </a:spcAft>
              <a:buNone/>
            </a:pPr>
            <a:r>
              <a:rPr lang="en-US" dirty="0"/>
              <a:t>Questions:</a:t>
            </a:r>
            <a:endParaRPr dirty="0"/>
          </a:p>
          <a:p>
            <a:pPr marL="508000" lvl="0" indent="-457200" algn="l" rtl="0">
              <a:lnSpc>
                <a:spcPct val="90000"/>
              </a:lnSpc>
              <a:spcBef>
                <a:spcPts val="0"/>
              </a:spcBef>
              <a:spcAft>
                <a:spcPts val="0"/>
              </a:spcAft>
              <a:buSzPts val="2800"/>
              <a:buFont typeface="Arial" panose="020B0604020202020204" pitchFamily="34" charset="0"/>
              <a:buChar char="•"/>
            </a:pPr>
            <a:r>
              <a:rPr lang="en-US" dirty="0"/>
              <a:t>Q1: What array would be best?</a:t>
            </a:r>
          </a:p>
          <a:p>
            <a:pPr lvl="1" indent="-406400">
              <a:spcBef>
                <a:spcPts val="0"/>
              </a:spcBef>
              <a:buSzPts val="2800"/>
              <a:buFont typeface="Arial" panose="020B0604020202020204" pitchFamily="34" charset="0"/>
              <a:buChar char="•"/>
            </a:pPr>
            <a:r>
              <a:rPr lang="en-US" dirty="0"/>
              <a:t>A1: Dipole-dipole for better lateral sensitivity</a:t>
            </a:r>
          </a:p>
          <a:p>
            <a:pPr marL="508000" indent="-457200">
              <a:spcBef>
                <a:spcPts val="0"/>
              </a:spcBef>
              <a:buSzPts val="2800"/>
              <a:buFont typeface="Arial" panose="020B0604020202020204" pitchFamily="34" charset="0"/>
              <a:buChar char="•"/>
            </a:pPr>
            <a:r>
              <a:rPr lang="en-US" dirty="0"/>
              <a:t>Q2: What should be the minimum line length?</a:t>
            </a:r>
          </a:p>
          <a:p>
            <a:pPr lvl="1" indent="-406400">
              <a:spcBef>
                <a:spcPts val="0"/>
              </a:spcBef>
              <a:buSzPts val="2800"/>
              <a:buFont typeface="Arial" panose="020B0604020202020204" pitchFamily="34" charset="0"/>
              <a:buChar char="•"/>
            </a:pPr>
            <a:r>
              <a:rPr lang="en-US" dirty="0"/>
              <a:t>A2: 10m = 0.1*Line length </a:t>
            </a:r>
            <a:r>
              <a:rPr lang="en-US" dirty="0">
                <a:sym typeface="Wingdings" panose="05000000000000000000" pitchFamily="2" charset="2"/>
              </a:rPr>
              <a:t> Line length = 100m</a:t>
            </a:r>
            <a:endParaRPr lang="en-US" dirty="0"/>
          </a:p>
          <a:p>
            <a:pPr lvl="1" indent="-406400">
              <a:spcBef>
                <a:spcPts val="0"/>
              </a:spcBef>
              <a:buSzPts val="2800"/>
              <a:buFont typeface="Arial"/>
              <a:buAutoNum type="arabicPeriod"/>
            </a:pPr>
            <a:endParaRPr lang="en-US" dirty="0"/>
          </a:p>
          <a:p>
            <a:pPr marL="50800" indent="0">
              <a:spcBef>
                <a:spcPts val="0"/>
              </a:spcBef>
              <a:buSzPts val="2800"/>
              <a:buNone/>
            </a:pPr>
            <a:endParaRPr lang="en-US" dirty="0"/>
          </a:p>
        </p:txBody>
      </p:sp>
      <p:sp>
        <p:nvSpPr>
          <p:cNvPr id="306" name="Google Shape;306;p14">
            <a:extLst>
              <a:ext uri="{FF2B5EF4-FFF2-40B4-BE49-F238E27FC236}">
                <a16:creationId xmlns:a16="http://schemas.microsoft.com/office/drawing/2014/main" id="{6EDD0E89-7AAE-2FFA-71CA-88FEF611B45A}"/>
              </a:ext>
            </a:extLst>
          </p:cNvPr>
          <p:cNvSpPr txBox="1"/>
          <p:nvPr/>
        </p:nvSpPr>
        <p:spPr>
          <a:xfrm rot="173722">
            <a:off x="9101884" y="476113"/>
            <a:ext cx="2161860" cy="400105"/>
          </a:xfrm>
          <a:prstGeom prst="rect">
            <a:avLst/>
          </a:prstGeom>
          <a:noFill/>
          <a:ln w="19050" cap="flat" cmpd="sng">
            <a:solidFill>
              <a:srgbClr val="C0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C00000"/>
                </a:solidFill>
                <a:latin typeface="Calibri"/>
                <a:ea typeface="Calibri"/>
                <a:cs typeface="Calibri"/>
                <a:sym typeface="Calibri"/>
              </a:rPr>
              <a:t>Answer in the Chat</a:t>
            </a:r>
            <a:endParaRPr/>
          </a:p>
        </p:txBody>
      </p:sp>
    </p:spTree>
    <p:extLst>
      <p:ext uri="{BB962C8B-B14F-4D97-AF65-F5344CB8AC3E}">
        <p14:creationId xmlns:p14="http://schemas.microsoft.com/office/powerpoint/2010/main" val="30573606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3">
          <a:extLst>
            <a:ext uri="{FF2B5EF4-FFF2-40B4-BE49-F238E27FC236}">
              <a16:creationId xmlns:a16="http://schemas.microsoft.com/office/drawing/2014/main" id="{F95D7BF4-29FA-5702-0A9E-56D2E2F7FE39}"/>
            </a:ext>
          </a:extLst>
        </p:cNvPr>
        <p:cNvGrpSpPr/>
        <p:nvPr/>
      </p:nvGrpSpPr>
      <p:grpSpPr>
        <a:xfrm>
          <a:off x="0" y="0"/>
          <a:ext cx="0" cy="0"/>
          <a:chOff x="0" y="0"/>
          <a:chExt cx="0" cy="0"/>
        </a:xfrm>
      </p:grpSpPr>
      <p:sp>
        <p:nvSpPr>
          <p:cNvPr id="304" name="Google Shape;304;p14">
            <a:extLst>
              <a:ext uri="{FF2B5EF4-FFF2-40B4-BE49-F238E27FC236}">
                <a16:creationId xmlns:a16="http://schemas.microsoft.com/office/drawing/2014/main" id="{5052884D-A337-2BCA-3874-89F915C7FDCC}"/>
              </a:ext>
            </a:extLst>
          </p:cNvPr>
          <p:cNvSpPr txBox="1">
            <a:spLocks noGrp="1"/>
          </p:cNvSpPr>
          <p:nvPr>
            <p:ph type="title"/>
          </p:nvPr>
        </p:nvSpPr>
        <p:spPr>
          <a:xfrm>
            <a:off x="838200" y="365125"/>
            <a:ext cx="10515600" cy="62210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Arial"/>
              <a:buNone/>
            </a:pPr>
            <a:r>
              <a:rPr lang="en-US"/>
              <a:t>Design your own survey</a:t>
            </a:r>
            <a:endParaRPr sz="3600"/>
          </a:p>
        </p:txBody>
      </p:sp>
      <p:sp>
        <p:nvSpPr>
          <p:cNvPr id="305" name="Google Shape;305;p14">
            <a:extLst>
              <a:ext uri="{FF2B5EF4-FFF2-40B4-BE49-F238E27FC236}">
                <a16:creationId xmlns:a16="http://schemas.microsoft.com/office/drawing/2014/main" id="{5E32DB71-BD11-7E9E-0D13-3F02503454E7}"/>
              </a:ext>
            </a:extLst>
          </p:cNvPr>
          <p:cNvSpPr txBox="1">
            <a:spLocks noGrp="1"/>
          </p:cNvSpPr>
          <p:nvPr>
            <p:ph type="body" idx="1"/>
          </p:nvPr>
        </p:nvSpPr>
        <p:spPr>
          <a:xfrm>
            <a:off x="838200" y="1310911"/>
            <a:ext cx="10515600" cy="4724766"/>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r>
              <a:rPr lang="en-US" dirty="0"/>
              <a:t>ERT Target: </a:t>
            </a:r>
            <a:endParaRPr dirty="0"/>
          </a:p>
          <a:p>
            <a:pPr marL="457200" lvl="0" indent="-406400" algn="l" rtl="0">
              <a:lnSpc>
                <a:spcPct val="90000"/>
              </a:lnSpc>
              <a:spcBef>
                <a:spcPts val="0"/>
              </a:spcBef>
              <a:spcAft>
                <a:spcPts val="0"/>
              </a:spcAft>
              <a:buSzPts val="2800"/>
              <a:buChar char="•"/>
            </a:pPr>
            <a:r>
              <a:rPr lang="en-US" dirty="0"/>
              <a:t>Magmatic dike in sandstone</a:t>
            </a:r>
            <a:endParaRPr dirty="0"/>
          </a:p>
          <a:p>
            <a:pPr marL="457200" lvl="0" indent="-406400" algn="l" rtl="0">
              <a:lnSpc>
                <a:spcPct val="90000"/>
              </a:lnSpc>
              <a:spcBef>
                <a:spcPts val="0"/>
              </a:spcBef>
              <a:spcAft>
                <a:spcPts val="0"/>
              </a:spcAft>
              <a:buSzPts val="2800"/>
              <a:buChar char="•"/>
            </a:pPr>
            <a:r>
              <a:rPr lang="en-US" dirty="0"/>
              <a:t>Beginning at ~10m depth</a:t>
            </a:r>
            <a:endParaRPr dirty="0"/>
          </a:p>
          <a:p>
            <a:pPr marL="0" lvl="0" indent="0" algn="l" rtl="0">
              <a:lnSpc>
                <a:spcPct val="90000"/>
              </a:lnSpc>
              <a:spcBef>
                <a:spcPts val="0"/>
              </a:spcBef>
              <a:spcAft>
                <a:spcPts val="0"/>
              </a:spcAft>
              <a:buNone/>
            </a:pPr>
            <a:endParaRPr dirty="0"/>
          </a:p>
          <a:p>
            <a:pPr marL="0" lvl="0" indent="0" algn="l" rtl="0">
              <a:lnSpc>
                <a:spcPct val="90000"/>
              </a:lnSpc>
              <a:spcBef>
                <a:spcPts val="0"/>
              </a:spcBef>
              <a:spcAft>
                <a:spcPts val="0"/>
              </a:spcAft>
              <a:buNone/>
            </a:pPr>
            <a:r>
              <a:rPr lang="en-US" dirty="0"/>
              <a:t>Questions:</a:t>
            </a:r>
            <a:endParaRPr dirty="0"/>
          </a:p>
          <a:p>
            <a:pPr marL="508000" indent="-457200">
              <a:spcBef>
                <a:spcPts val="0"/>
              </a:spcBef>
              <a:buSzPts val="2800"/>
            </a:pPr>
            <a:r>
              <a:rPr lang="en-US" dirty="0"/>
              <a:t>Q1: What array would be best?</a:t>
            </a:r>
          </a:p>
          <a:p>
            <a:pPr lvl="1" indent="-406400">
              <a:spcBef>
                <a:spcPts val="0"/>
              </a:spcBef>
              <a:buSzPts val="2800"/>
            </a:pPr>
            <a:r>
              <a:rPr lang="en-US" dirty="0"/>
              <a:t>A1: Dipole-dipole for better lateral sensitivity</a:t>
            </a:r>
          </a:p>
          <a:p>
            <a:pPr marL="508000" indent="-457200">
              <a:spcBef>
                <a:spcPts val="0"/>
              </a:spcBef>
              <a:buSzPts val="2800"/>
            </a:pPr>
            <a:r>
              <a:rPr lang="en-US" dirty="0"/>
              <a:t>Q2: What should be the minimum line length?</a:t>
            </a:r>
          </a:p>
          <a:p>
            <a:pPr lvl="1" indent="-406400">
              <a:spcBef>
                <a:spcPts val="0"/>
              </a:spcBef>
              <a:buSzPts val="2800"/>
            </a:pPr>
            <a:r>
              <a:rPr lang="en-US" dirty="0"/>
              <a:t>A2: 10m = 0.1*Line length </a:t>
            </a:r>
            <a:r>
              <a:rPr lang="en-US" dirty="0">
                <a:sym typeface="Wingdings" panose="05000000000000000000" pitchFamily="2" charset="2"/>
              </a:rPr>
              <a:t> Line length = 100m</a:t>
            </a:r>
          </a:p>
          <a:p>
            <a:pPr marL="508000" indent="-457200">
              <a:spcBef>
                <a:spcPts val="0"/>
              </a:spcBef>
              <a:buSzPts val="2800"/>
            </a:pPr>
            <a:r>
              <a:rPr lang="en-US" dirty="0">
                <a:sym typeface="Wingdings" panose="05000000000000000000" pitchFamily="2" charset="2"/>
              </a:rPr>
              <a:t>Q3: If you have 56 electrodes, what would be a good electrode spacing to reach the line length in Q2?</a:t>
            </a:r>
            <a:endParaRPr lang="en-US" dirty="0"/>
          </a:p>
          <a:p>
            <a:pPr lvl="1" indent="-406400">
              <a:spcBef>
                <a:spcPts val="0"/>
              </a:spcBef>
              <a:buSzPts val="2800"/>
              <a:buFont typeface="Arial"/>
              <a:buAutoNum type="arabicPeriod"/>
            </a:pPr>
            <a:endParaRPr lang="en-US" dirty="0"/>
          </a:p>
          <a:p>
            <a:pPr marL="50800" indent="0">
              <a:spcBef>
                <a:spcPts val="0"/>
              </a:spcBef>
              <a:buSzPts val="2800"/>
              <a:buNone/>
            </a:pPr>
            <a:endParaRPr lang="en-US" dirty="0"/>
          </a:p>
        </p:txBody>
      </p:sp>
      <p:sp>
        <p:nvSpPr>
          <p:cNvPr id="306" name="Google Shape;306;p14">
            <a:extLst>
              <a:ext uri="{FF2B5EF4-FFF2-40B4-BE49-F238E27FC236}">
                <a16:creationId xmlns:a16="http://schemas.microsoft.com/office/drawing/2014/main" id="{3AA78A6D-8CC7-D61E-C98E-D6E5952DD896}"/>
              </a:ext>
            </a:extLst>
          </p:cNvPr>
          <p:cNvSpPr txBox="1"/>
          <p:nvPr/>
        </p:nvSpPr>
        <p:spPr>
          <a:xfrm rot="173722">
            <a:off x="9101884" y="476113"/>
            <a:ext cx="2161860" cy="400105"/>
          </a:xfrm>
          <a:prstGeom prst="rect">
            <a:avLst/>
          </a:prstGeom>
          <a:noFill/>
          <a:ln w="19050" cap="flat" cmpd="sng">
            <a:solidFill>
              <a:srgbClr val="C0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C00000"/>
                </a:solidFill>
                <a:latin typeface="Calibri"/>
                <a:ea typeface="Calibri"/>
                <a:cs typeface="Calibri"/>
                <a:sym typeface="Calibri"/>
              </a:rPr>
              <a:t>Answer in the Chat</a:t>
            </a:r>
            <a:endParaRPr/>
          </a:p>
        </p:txBody>
      </p:sp>
    </p:spTree>
    <p:extLst>
      <p:ext uri="{BB962C8B-B14F-4D97-AF65-F5344CB8AC3E}">
        <p14:creationId xmlns:p14="http://schemas.microsoft.com/office/powerpoint/2010/main" val="26978910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3">
          <a:extLst>
            <a:ext uri="{FF2B5EF4-FFF2-40B4-BE49-F238E27FC236}">
              <a16:creationId xmlns:a16="http://schemas.microsoft.com/office/drawing/2014/main" id="{109A9757-0992-A4B4-8016-37B8A954392A}"/>
            </a:ext>
          </a:extLst>
        </p:cNvPr>
        <p:cNvGrpSpPr/>
        <p:nvPr/>
      </p:nvGrpSpPr>
      <p:grpSpPr>
        <a:xfrm>
          <a:off x="0" y="0"/>
          <a:ext cx="0" cy="0"/>
          <a:chOff x="0" y="0"/>
          <a:chExt cx="0" cy="0"/>
        </a:xfrm>
      </p:grpSpPr>
      <p:sp>
        <p:nvSpPr>
          <p:cNvPr id="304" name="Google Shape;304;p14">
            <a:extLst>
              <a:ext uri="{FF2B5EF4-FFF2-40B4-BE49-F238E27FC236}">
                <a16:creationId xmlns:a16="http://schemas.microsoft.com/office/drawing/2014/main" id="{34587FC9-FCFE-F7CB-241A-A826A7870537}"/>
              </a:ext>
            </a:extLst>
          </p:cNvPr>
          <p:cNvSpPr txBox="1">
            <a:spLocks noGrp="1"/>
          </p:cNvSpPr>
          <p:nvPr>
            <p:ph type="title"/>
          </p:nvPr>
        </p:nvSpPr>
        <p:spPr>
          <a:xfrm>
            <a:off x="838200" y="365125"/>
            <a:ext cx="10515600" cy="62210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Arial"/>
              <a:buNone/>
            </a:pPr>
            <a:r>
              <a:rPr lang="en-US"/>
              <a:t>Design your own survey</a:t>
            </a:r>
            <a:endParaRPr sz="3600"/>
          </a:p>
        </p:txBody>
      </p:sp>
      <p:sp>
        <p:nvSpPr>
          <p:cNvPr id="305" name="Google Shape;305;p14">
            <a:extLst>
              <a:ext uri="{FF2B5EF4-FFF2-40B4-BE49-F238E27FC236}">
                <a16:creationId xmlns:a16="http://schemas.microsoft.com/office/drawing/2014/main" id="{4B324DBD-E4BA-D0CE-3A12-7008C5764BCD}"/>
              </a:ext>
            </a:extLst>
          </p:cNvPr>
          <p:cNvSpPr txBox="1">
            <a:spLocks noGrp="1"/>
          </p:cNvSpPr>
          <p:nvPr>
            <p:ph type="body" idx="1"/>
          </p:nvPr>
        </p:nvSpPr>
        <p:spPr>
          <a:xfrm>
            <a:off x="838200" y="1310911"/>
            <a:ext cx="10515600" cy="4724766"/>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r>
              <a:rPr lang="en-US" dirty="0"/>
              <a:t>ERT Target: </a:t>
            </a:r>
            <a:endParaRPr dirty="0"/>
          </a:p>
          <a:p>
            <a:pPr marL="457200" lvl="0" indent="-406400" algn="l" rtl="0">
              <a:lnSpc>
                <a:spcPct val="90000"/>
              </a:lnSpc>
              <a:spcBef>
                <a:spcPts val="0"/>
              </a:spcBef>
              <a:spcAft>
                <a:spcPts val="0"/>
              </a:spcAft>
              <a:buSzPts val="2800"/>
              <a:buChar char="•"/>
            </a:pPr>
            <a:r>
              <a:rPr lang="en-US" dirty="0"/>
              <a:t>Magmatic dike in sandstone</a:t>
            </a:r>
            <a:endParaRPr dirty="0"/>
          </a:p>
          <a:p>
            <a:pPr marL="457200" lvl="0" indent="-406400" algn="l" rtl="0">
              <a:lnSpc>
                <a:spcPct val="90000"/>
              </a:lnSpc>
              <a:spcBef>
                <a:spcPts val="0"/>
              </a:spcBef>
              <a:spcAft>
                <a:spcPts val="0"/>
              </a:spcAft>
              <a:buSzPts val="2800"/>
              <a:buChar char="•"/>
            </a:pPr>
            <a:r>
              <a:rPr lang="en-US" dirty="0"/>
              <a:t>Beginning at ~10m depth</a:t>
            </a:r>
            <a:endParaRPr dirty="0"/>
          </a:p>
          <a:p>
            <a:pPr marL="0" lvl="0" indent="0" algn="l" rtl="0">
              <a:lnSpc>
                <a:spcPct val="90000"/>
              </a:lnSpc>
              <a:spcBef>
                <a:spcPts val="0"/>
              </a:spcBef>
              <a:spcAft>
                <a:spcPts val="0"/>
              </a:spcAft>
              <a:buNone/>
            </a:pPr>
            <a:endParaRPr dirty="0"/>
          </a:p>
          <a:p>
            <a:pPr marL="0" lvl="0" indent="0" algn="l" rtl="0">
              <a:lnSpc>
                <a:spcPct val="90000"/>
              </a:lnSpc>
              <a:spcBef>
                <a:spcPts val="0"/>
              </a:spcBef>
              <a:spcAft>
                <a:spcPts val="0"/>
              </a:spcAft>
              <a:buNone/>
            </a:pPr>
            <a:r>
              <a:rPr lang="en-US" dirty="0"/>
              <a:t>Questions:</a:t>
            </a:r>
            <a:endParaRPr dirty="0"/>
          </a:p>
          <a:p>
            <a:pPr marL="508000" indent="-457200">
              <a:spcBef>
                <a:spcPts val="0"/>
              </a:spcBef>
              <a:buSzPts val="2800"/>
            </a:pPr>
            <a:r>
              <a:rPr lang="en-US" dirty="0"/>
              <a:t>Q1: What array would be best?</a:t>
            </a:r>
          </a:p>
          <a:p>
            <a:pPr lvl="1" indent="-406400">
              <a:spcBef>
                <a:spcPts val="0"/>
              </a:spcBef>
              <a:buSzPts val="2800"/>
            </a:pPr>
            <a:r>
              <a:rPr lang="en-US" dirty="0"/>
              <a:t>A1: Dipole-dipole for better lateral sensitivity</a:t>
            </a:r>
          </a:p>
          <a:p>
            <a:pPr marL="508000" indent="-457200">
              <a:spcBef>
                <a:spcPts val="0"/>
              </a:spcBef>
              <a:buSzPts val="2800"/>
            </a:pPr>
            <a:r>
              <a:rPr lang="en-US" dirty="0"/>
              <a:t>Q2: What should be the minimum line length?</a:t>
            </a:r>
          </a:p>
          <a:p>
            <a:pPr lvl="1" indent="-406400">
              <a:spcBef>
                <a:spcPts val="0"/>
              </a:spcBef>
              <a:buSzPts val="2800"/>
            </a:pPr>
            <a:r>
              <a:rPr lang="en-US" dirty="0"/>
              <a:t>A2: 10m = 0.1*Line length </a:t>
            </a:r>
            <a:r>
              <a:rPr lang="en-US" dirty="0">
                <a:sym typeface="Wingdings" panose="05000000000000000000" pitchFamily="2" charset="2"/>
              </a:rPr>
              <a:t> Line length = 100m</a:t>
            </a:r>
          </a:p>
          <a:p>
            <a:pPr marL="508000" indent="-457200">
              <a:spcBef>
                <a:spcPts val="0"/>
              </a:spcBef>
              <a:buSzPts val="2800"/>
            </a:pPr>
            <a:r>
              <a:rPr lang="en-US" dirty="0">
                <a:sym typeface="Wingdings" panose="05000000000000000000" pitchFamily="2" charset="2"/>
              </a:rPr>
              <a:t>Q3: If you have 56 electrodes, what would be a good electrode spacing to reach the line length in Q2?</a:t>
            </a:r>
          </a:p>
          <a:p>
            <a:pPr lvl="1" indent="-406400">
              <a:spcBef>
                <a:spcPts val="0"/>
              </a:spcBef>
              <a:buSzPts val="2800"/>
            </a:pPr>
            <a:r>
              <a:rPr lang="en-US" dirty="0">
                <a:sym typeface="Wingdings" panose="05000000000000000000" pitchFamily="2" charset="2"/>
              </a:rPr>
              <a:t>A3: 2m spacing</a:t>
            </a:r>
            <a:endParaRPr lang="en-US" dirty="0"/>
          </a:p>
          <a:p>
            <a:pPr lvl="1" indent="-406400">
              <a:spcBef>
                <a:spcPts val="0"/>
              </a:spcBef>
              <a:buSzPts val="2800"/>
              <a:buFont typeface="Arial"/>
              <a:buAutoNum type="arabicPeriod"/>
            </a:pPr>
            <a:endParaRPr lang="en-US" dirty="0"/>
          </a:p>
          <a:p>
            <a:pPr marL="50800" indent="0">
              <a:spcBef>
                <a:spcPts val="0"/>
              </a:spcBef>
              <a:buSzPts val="2800"/>
              <a:buNone/>
            </a:pPr>
            <a:endParaRPr lang="en-US" dirty="0"/>
          </a:p>
        </p:txBody>
      </p:sp>
      <p:sp>
        <p:nvSpPr>
          <p:cNvPr id="306" name="Google Shape;306;p14">
            <a:extLst>
              <a:ext uri="{FF2B5EF4-FFF2-40B4-BE49-F238E27FC236}">
                <a16:creationId xmlns:a16="http://schemas.microsoft.com/office/drawing/2014/main" id="{739DEB83-92DE-BE7F-0BE4-336BF3476631}"/>
              </a:ext>
            </a:extLst>
          </p:cNvPr>
          <p:cNvSpPr txBox="1"/>
          <p:nvPr/>
        </p:nvSpPr>
        <p:spPr>
          <a:xfrm rot="173722">
            <a:off x="9101884" y="476113"/>
            <a:ext cx="2161860" cy="400105"/>
          </a:xfrm>
          <a:prstGeom prst="rect">
            <a:avLst/>
          </a:prstGeom>
          <a:noFill/>
          <a:ln w="19050" cap="flat" cmpd="sng">
            <a:solidFill>
              <a:srgbClr val="C0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C00000"/>
                </a:solidFill>
                <a:latin typeface="Calibri"/>
                <a:ea typeface="Calibri"/>
                <a:cs typeface="Calibri"/>
                <a:sym typeface="Calibri"/>
              </a:rPr>
              <a:t>Answer in the Chat</a:t>
            </a:r>
            <a:endParaRPr/>
          </a:p>
        </p:txBody>
      </p:sp>
    </p:spTree>
    <p:extLst>
      <p:ext uri="{BB962C8B-B14F-4D97-AF65-F5344CB8AC3E}">
        <p14:creationId xmlns:p14="http://schemas.microsoft.com/office/powerpoint/2010/main" val="11003872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15"/>
          <p:cNvSpPr txBox="1">
            <a:spLocks noGrp="1"/>
          </p:cNvSpPr>
          <p:nvPr>
            <p:ph type="title"/>
          </p:nvPr>
        </p:nvSpPr>
        <p:spPr>
          <a:xfrm>
            <a:off x="838200" y="365126"/>
            <a:ext cx="10515600" cy="82605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1"/>
              <a:t>Field Equipment at the Workshop</a:t>
            </a:r>
            <a:endParaRPr/>
          </a:p>
        </p:txBody>
      </p:sp>
      <p:pic>
        <p:nvPicPr>
          <p:cNvPr id="312" name="Google Shape;312;p15" descr="A hand holding a yellow and black cable&#10;&#10;Description automatically generated"/>
          <p:cNvPicPr preferRelativeResize="0">
            <a:picLocks noGrp="1"/>
          </p:cNvPicPr>
          <p:nvPr>
            <p:ph type="body" idx="1"/>
          </p:nvPr>
        </p:nvPicPr>
        <p:blipFill rotWithShape="1">
          <a:blip r:embed="rId3">
            <a:alphaModFix/>
          </a:blip>
          <a:srcRect/>
          <a:stretch/>
        </p:blipFill>
        <p:spPr>
          <a:xfrm>
            <a:off x="4464391" y="1622102"/>
            <a:ext cx="3369212" cy="3291840"/>
          </a:xfrm>
          <a:prstGeom prst="rect">
            <a:avLst/>
          </a:prstGeom>
          <a:noFill/>
          <a:ln>
            <a:noFill/>
          </a:ln>
        </p:spPr>
      </p:pic>
      <p:pic>
        <p:nvPicPr>
          <p:cNvPr id="313" name="Google Shape;313;p15" descr="SuperSting Monitoring System"/>
          <p:cNvPicPr preferRelativeResize="0"/>
          <p:nvPr/>
        </p:nvPicPr>
        <p:blipFill rotWithShape="1">
          <a:blip r:embed="rId4">
            <a:alphaModFix/>
          </a:blip>
          <a:srcRect l="1121" t="1021" r="1505" b="3761"/>
          <a:stretch/>
        </p:blipFill>
        <p:spPr>
          <a:xfrm>
            <a:off x="838200" y="1597171"/>
            <a:ext cx="3291472" cy="3291840"/>
          </a:xfrm>
          <a:prstGeom prst="rect">
            <a:avLst/>
          </a:prstGeom>
          <a:noFill/>
          <a:ln>
            <a:noFill/>
          </a:ln>
        </p:spPr>
      </p:pic>
      <p:pic>
        <p:nvPicPr>
          <p:cNvPr id="314" name="Google Shape;314;p15" descr="A group of yellow and blue objects on grass&#10;&#10;Description automatically generated with medium confidence"/>
          <p:cNvPicPr preferRelativeResize="0"/>
          <p:nvPr/>
        </p:nvPicPr>
        <p:blipFill rotWithShape="1">
          <a:blip r:embed="rId5">
            <a:alphaModFix/>
          </a:blip>
          <a:srcRect b="4494"/>
          <a:stretch/>
        </p:blipFill>
        <p:spPr>
          <a:xfrm>
            <a:off x="8168322" y="1224714"/>
            <a:ext cx="3881137" cy="4800082"/>
          </a:xfrm>
          <a:prstGeom prst="rect">
            <a:avLst/>
          </a:prstGeom>
          <a:noFill/>
          <a:ln>
            <a:noFill/>
          </a:ln>
        </p:spPr>
      </p:pic>
      <p:sp>
        <p:nvSpPr>
          <p:cNvPr id="315" name="Google Shape;315;p15"/>
          <p:cNvSpPr txBox="1"/>
          <p:nvPr/>
        </p:nvSpPr>
        <p:spPr>
          <a:xfrm>
            <a:off x="1213295" y="5316878"/>
            <a:ext cx="2370385"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400"/>
              <a:buFont typeface="Calibri"/>
              <a:buNone/>
            </a:pPr>
            <a:r>
              <a:rPr lang="en-US" sz="2400">
                <a:solidFill>
                  <a:schemeClr val="dk1"/>
                </a:solidFill>
                <a:latin typeface="Calibri"/>
                <a:ea typeface="Calibri"/>
                <a:cs typeface="Calibri"/>
                <a:sym typeface="Calibri"/>
              </a:rPr>
              <a:t>AGI SuperSting Resistivity Meter</a:t>
            </a:r>
            <a:endParaRPr sz="1800">
              <a:solidFill>
                <a:schemeClr val="dk1"/>
              </a:solidFill>
              <a:latin typeface="Calibri"/>
              <a:ea typeface="Calibri"/>
              <a:cs typeface="Calibri"/>
              <a:sym typeface="Calibri"/>
            </a:endParaRPr>
          </a:p>
        </p:txBody>
      </p:sp>
      <p:sp>
        <p:nvSpPr>
          <p:cNvPr id="316" name="Google Shape;316;p15"/>
          <p:cNvSpPr txBox="1"/>
          <p:nvPr/>
        </p:nvSpPr>
        <p:spPr>
          <a:xfrm>
            <a:off x="4327037" y="5296313"/>
            <a:ext cx="3537926"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400"/>
              <a:buFont typeface="Calibri"/>
              <a:buNone/>
            </a:pPr>
            <a:r>
              <a:rPr lang="en-US" sz="2400">
                <a:solidFill>
                  <a:schemeClr val="dk1"/>
                </a:solidFill>
                <a:latin typeface="Calibri"/>
                <a:ea typeface="Calibri"/>
                <a:cs typeface="Calibri"/>
                <a:sym typeface="Calibri"/>
              </a:rPr>
              <a:t>Electrodes and Cables</a:t>
            </a:r>
            <a:endParaRPr sz="1800">
              <a:solidFill>
                <a:schemeClr val="dk1"/>
              </a:solidFill>
              <a:latin typeface="Calibri"/>
              <a:ea typeface="Calibri"/>
              <a:cs typeface="Calibri"/>
              <a:sym typeface="Calibri"/>
            </a:endParaRPr>
          </a:p>
        </p:txBody>
      </p:sp>
      <p:sp>
        <p:nvSpPr>
          <p:cNvPr id="317" name="Google Shape;317;p15"/>
          <p:cNvSpPr/>
          <p:nvPr/>
        </p:nvSpPr>
        <p:spPr>
          <a:xfrm>
            <a:off x="10088194" y="2807700"/>
            <a:ext cx="1371600" cy="1371600"/>
          </a:xfrm>
          <a:prstGeom prst="ellipse">
            <a:avLst/>
          </a:prstGeom>
          <a:no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318" name="Google Shape;318;p15"/>
          <p:cNvSpPr/>
          <p:nvPr/>
        </p:nvSpPr>
        <p:spPr>
          <a:xfrm>
            <a:off x="8686800" y="3034521"/>
            <a:ext cx="548814" cy="548814"/>
          </a:xfrm>
          <a:prstGeom prst="ellipse">
            <a:avLst/>
          </a:prstGeom>
          <a:no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cxnSp>
        <p:nvCxnSpPr>
          <p:cNvPr id="319" name="Google Shape;319;p15"/>
          <p:cNvCxnSpPr/>
          <p:nvPr/>
        </p:nvCxnSpPr>
        <p:spPr>
          <a:xfrm>
            <a:off x="7985282" y="2807700"/>
            <a:ext cx="732058" cy="287516"/>
          </a:xfrm>
          <a:prstGeom prst="straightConnector1">
            <a:avLst/>
          </a:prstGeom>
          <a:noFill/>
          <a:ln w="57150" cap="flat" cmpd="sng">
            <a:solidFill>
              <a:schemeClr val="dk1"/>
            </a:solidFill>
            <a:prstDash val="solid"/>
            <a:miter lim="800000"/>
            <a:headEnd type="none" w="sm" len="sm"/>
            <a:tailEnd type="triangle" w="med" len="med"/>
          </a:ln>
        </p:spPr>
      </p:cxnSp>
      <p:sp>
        <p:nvSpPr>
          <p:cNvPr id="320" name="Google Shape;320;p15"/>
          <p:cNvSpPr/>
          <p:nvPr/>
        </p:nvSpPr>
        <p:spPr>
          <a:xfrm>
            <a:off x="6645043" y="1937328"/>
            <a:ext cx="1371600" cy="1371600"/>
          </a:xfrm>
          <a:prstGeom prst="ellipse">
            <a:avLst/>
          </a:prstGeom>
          <a:no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321" name="Google Shape;321;p15"/>
          <p:cNvSpPr txBox="1"/>
          <p:nvPr/>
        </p:nvSpPr>
        <p:spPr>
          <a:xfrm>
            <a:off x="11155486" y="3429000"/>
            <a:ext cx="840976" cy="461665"/>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200"/>
              <a:buFont typeface="Calibri"/>
              <a:buNone/>
            </a:pPr>
            <a:r>
              <a:rPr lang="en-US" sz="1200" b="1">
                <a:solidFill>
                  <a:schemeClr val="dk1"/>
                </a:solidFill>
                <a:latin typeface="Calibri"/>
                <a:ea typeface="Calibri"/>
                <a:cs typeface="Calibri"/>
                <a:sym typeface="Calibri"/>
              </a:rPr>
              <a:t>Resistivity Meter</a:t>
            </a:r>
            <a:endParaRPr sz="1800">
              <a:solidFill>
                <a:schemeClr val="dk1"/>
              </a:solidFill>
              <a:latin typeface="Calibri"/>
              <a:ea typeface="Calibri"/>
              <a:cs typeface="Calibri"/>
              <a:sym typeface="Calibri"/>
            </a:endParaRPr>
          </a:p>
        </p:txBody>
      </p:sp>
      <p:sp>
        <p:nvSpPr>
          <p:cNvPr id="322" name="Google Shape;322;p15"/>
          <p:cNvSpPr txBox="1"/>
          <p:nvPr/>
        </p:nvSpPr>
        <p:spPr>
          <a:xfrm>
            <a:off x="9752889" y="6308209"/>
            <a:ext cx="280519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Image Sources: AGI USA</a:t>
            </a:r>
            <a:endParaRPr sz="1800">
              <a:solidFill>
                <a:schemeClr val="dk1"/>
              </a:solidFill>
              <a:latin typeface="Calibri"/>
              <a:ea typeface="Calibri"/>
              <a:cs typeface="Calibri"/>
              <a:sym typeface="Calibri"/>
            </a:endParaRPr>
          </a:p>
        </p:txBody>
      </p:sp>
      <p:sp>
        <p:nvSpPr>
          <p:cNvPr id="323" name="Google Shape;323;p15"/>
          <p:cNvSpPr txBox="1"/>
          <p:nvPr/>
        </p:nvSpPr>
        <p:spPr>
          <a:xfrm>
            <a:off x="9933018" y="5316878"/>
            <a:ext cx="840976" cy="276999"/>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200"/>
              <a:buFont typeface="Calibri"/>
              <a:buNone/>
            </a:pPr>
            <a:r>
              <a:rPr lang="en-US" sz="1200" b="1">
                <a:solidFill>
                  <a:schemeClr val="dk1"/>
                </a:solidFill>
                <a:latin typeface="Calibri"/>
                <a:ea typeface="Calibri"/>
                <a:cs typeface="Calibri"/>
                <a:sym typeface="Calibri"/>
              </a:rPr>
              <a:t>Switchbox</a:t>
            </a:r>
            <a:endParaRPr sz="1800">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16"/>
          <p:cNvSpPr txBox="1"/>
          <p:nvPr/>
        </p:nvSpPr>
        <p:spPr>
          <a:xfrm>
            <a:off x="6096000" y="1506100"/>
            <a:ext cx="149271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lt1"/>
              </a:buClr>
              <a:buSzPts val="1800"/>
              <a:buFont typeface="Calibri"/>
              <a:buNone/>
            </a:pPr>
            <a:r>
              <a:rPr lang="en-US" sz="1800">
                <a:solidFill>
                  <a:schemeClr val="lt1"/>
                </a:solidFill>
                <a:latin typeface="Calibri"/>
                <a:ea typeface="Calibri"/>
                <a:cs typeface="Calibri"/>
                <a:sym typeface="Calibri"/>
              </a:rPr>
              <a:t>Line workers</a:t>
            </a:r>
            <a:endParaRPr sz="1800">
              <a:solidFill>
                <a:schemeClr val="dk1"/>
              </a:solidFill>
              <a:latin typeface="Calibri"/>
              <a:ea typeface="Calibri"/>
              <a:cs typeface="Calibri"/>
              <a:sym typeface="Calibri"/>
            </a:endParaRPr>
          </a:p>
        </p:txBody>
      </p:sp>
      <p:grpSp>
        <p:nvGrpSpPr>
          <p:cNvPr id="330" name="Google Shape;330;p16"/>
          <p:cNvGrpSpPr/>
          <p:nvPr/>
        </p:nvGrpSpPr>
        <p:grpSpPr>
          <a:xfrm>
            <a:off x="1868452" y="123178"/>
            <a:ext cx="8704851" cy="6528638"/>
            <a:chOff x="2072640" y="0"/>
            <a:chExt cx="8046720" cy="6035040"/>
          </a:xfrm>
        </p:grpSpPr>
        <p:grpSp>
          <p:nvGrpSpPr>
            <p:cNvPr id="331" name="Google Shape;331;p16"/>
            <p:cNvGrpSpPr/>
            <p:nvPr/>
          </p:nvGrpSpPr>
          <p:grpSpPr>
            <a:xfrm>
              <a:off x="2072640" y="0"/>
              <a:ext cx="8046720" cy="6035040"/>
              <a:chOff x="1775598" y="427982"/>
              <a:chExt cx="8327136" cy="6245352"/>
            </a:xfrm>
          </p:grpSpPr>
          <p:pic>
            <p:nvPicPr>
              <p:cNvPr id="332" name="Google Shape;332;p16" descr="A close up of a dry grass field&#10;&#10;Description automatically generated"/>
              <p:cNvPicPr preferRelativeResize="0"/>
              <p:nvPr/>
            </p:nvPicPr>
            <p:blipFill rotWithShape="1">
              <a:blip r:embed="rId3">
                <a:alphaModFix/>
              </a:blip>
              <a:srcRect/>
              <a:stretch/>
            </p:blipFill>
            <p:spPr>
              <a:xfrm>
                <a:off x="1775598" y="427982"/>
                <a:ext cx="8327136" cy="6245352"/>
              </a:xfrm>
              <a:prstGeom prst="rect">
                <a:avLst/>
              </a:prstGeom>
              <a:noFill/>
              <a:ln>
                <a:noFill/>
              </a:ln>
            </p:spPr>
          </p:pic>
          <p:sp>
            <p:nvSpPr>
              <p:cNvPr id="333" name="Google Shape;333;p16"/>
              <p:cNvSpPr txBox="1"/>
              <p:nvPr/>
            </p:nvSpPr>
            <p:spPr>
              <a:xfrm>
                <a:off x="6896881" y="427982"/>
                <a:ext cx="310533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Laying out the line</a:t>
                </a:r>
                <a:endParaRPr sz="1800">
                  <a:solidFill>
                    <a:schemeClr val="dk1"/>
                  </a:solidFill>
                  <a:latin typeface="Calibri"/>
                  <a:ea typeface="Calibri"/>
                  <a:cs typeface="Calibri"/>
                  <a:sym typeface="Calibri"/>
                </a:endParaRPr>
              </a:p>
            </p:txBody>
          </p:sp>
          <p:sp>
            <p:nvSpPr>
              <p:cNvPr id="334" name="Google Shape;334;p16"/>
              <p:cNvSpPr txBox="1"/>
              <p:nvPr/>
            </p:nvSpPr>
            <p:spPr>
              <a:xfrm>
                <a:off x="3645072" y="3327204"/>
                <a:ext cx="124906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lt1"/>
                  </a:buClr>
                  <a:buSzPts val="1800"/>
                  <a:buFont typeface="Calibri"/>
                  <a:buNone/>
                </a:pPr>
                <a:r>
                  <a:rPr lang="en-US" sz="1800">
                    <a:solidFill>
                      <a:schemeClr val="lt1"/>
                    </a:solidFill>
                    <a:latin typeface="Calibri"/>
                    <a:ea typeface="Calibri"/>
                    <a:cs typeface="Calibri"/>
                    <a:sym typeface="Calibri"/>
                  </a:rPr>
                  <a:t>electrodes</a:t>
                </a:r>
                <a:endParaRPr sz="1800">
                  <a:solidFill>
                    <a:schemeClr val="dk1"/>
                  </a:solidFill>
                  <a:latin typeface="Calibri"/>
                  <a:ea typeface="Calibri"/>
                  <a:cs typeface="Calibri"/>
                  <a:sym typeface="Calibri"/>
                </a:endParaRPr>
              </a:p>
            </p:txBody>
          </p:sp>
          <p:cxnSp>
            <p:nvCxnSpPr>
              <p:cNvPr id="335" name="Google Shape;335;p16"/>
              <p:cNvCxnSpPr>
                <a:stCxn id="334" idx="2"/>
              </p:cNvCxnSpPr>
              <p:nvPr/>
            </p:nvCxnSpPr>
            <p:spPr>
              <a:xfrm>
                <a:off x="4269602" y="3696536"/>
                <a:ext cx="960900" cy="266400"/>
              </a:xfrm>
              <a:prstGeom prst="straightConnector1">
                <a:avLst/>
              </a:prstGeom>
              <a:noFill/>
              <a:ln w="38100" cap="flat" cmpd="sng">
                <a:solidFill>
                  <a:schemeClr val="lt1"/>
                </a:solidFill>
                <a:prstDash val="solid"/>
                <a:miter lim="800000"/>
                <a:headEnd type="none" w="sm" len="sm"/>
                <a:tailEnd type="triangle" w="med" len="med"/>
              </a:ln>
            </p:spPr>
          </p:cxnSp>
          <p:cxnSp>
            <p:nvCxnSpPr>
              <p:cNvPr id="336" name="Google Shape;336;p16"/>
              <p:cNvCxnSpPr/>
              <p:nvPr/>
            </p:nvCxnSpPr>
            <p:spPr>
              <a:xfrm flipH="1">
                <a:off x="3832964" y="3732110"/>
                <a:ext cx="436638" cy="1265775"/>
              </a:xfrm>
              <a:prstGeom prst="straightConnector1">
                <a:avLst/>
              </a:prstGeom>
              <a:noFill/>
              <a:ln w="38100" cap="flat" cmpd="sng">
                <a:solidFill>
                  <a:schemeClr val="lt1"/>
                </a:solidFill>
                <a:prstDash val="solid"/>
                <a:miter lim="800000"/>
                <a:headEnd type="none" w="sm" len="sm"/>
                <a:tailEnd type="triangle" w="med" len="med"/>
              </a:ln>
            </p:spPr>
          </p:cxnSp>
          <p:sp>
            <p:nvSpPr>
              <p:cNvPr id="337" name="Google Shape;337;p16"/>
              <p:cNvSpPr/>
              <p:nvPr/>
            </p:nvSpPr>
            <p:spPr>
              <a:xfrm>
                <a:off x="3475088" y="4928992"/>
                <a:ext cx="663879" cy="676405"/>
              </a:xfrm>
              <a:prstGeom prst="ellipse">
                <a:avLst/>
              </a:prstGeom>
              <a:no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338" name="Google Shape;338;p16"/>
              <p:cNvSpPr/>
              <p:nvPr/>
            </p:nvSpPr>
            <p:spPr>
              <a:xfrm>
                <a:off x="6712784" y="3106964"/>
                <a:ext cx="368194" cy="369332"/>
              </a:xfrm>
              <a:prstGeom prst="ellipse">
                <a:avLst/>
              </a:prstGeom>
              <a:no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cxnSp>
            <p:nvCxnSpPr>
              <p:cNvPr id="339" name="Google Shape;339;p16"/>
              <p:cNvCxnSpPr>
                <a:endCxn id="338" idx="2"/>
              </p:cNvCxnSpPr>
              <p:nvPr/>
            </p:nvCxnSpPr>
            <p:spPr>
              <a:xfrm rot="10800000" flipH="1">
                <a:off x="4269584" y="3291630"/>
                <a:ext cx="2443200" cy="412500"/>
              </a:xfrm>
              <a:prstGeom prst="straightConnector1">
                <a:avLst/>
              </a:prstGeom>
              <a:noFill/>
              <a:ln w="38100" cap="flat" cmpd="sng">
                <a:solidFill>
                  <a:schemeClr val="lt1"/>
                </a:solidFill>
                <a:prstDash val="solid"/>
                <a:miter lim="800000"/>
                <a:headEnd type="none" w="sm" len="sm"/>
                <a:tailEnd type="triangle" w="med" len="med"/>
              </a:ln>
            </p:spPr>
          </p:cxnSp>
        </p:grpSp>
        <p:sp>
          <p:nvSpPr>
            <p:cNvPr id="340" name="Google Shape;340;p16"/>
            <p:cNvSpPr/>
            <p:nvPr/>
          </p:nvSpPr>
          <p:spPr>
            <a:xfrm>
              <a:off x="5411259" y="3293543"/>
              <a:ext cx="547324" cy="526849"/>
            </a:xfrm>
            <a:prstGeom prst="ellipse">
              <a:avLst/>
            </a:prstGeom>
            <a:no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grpSp>
      <p:sp>
        <p:nvSpPr>
          <p:cNvPr id="341" name="Google Shape;341;p16"/>
          <p:cNvSpPr txBox="1"/>
          <p:nvPr/>
        </p:nvSpPr>
        <p:spPr>
          <a:xfrm>
            <a:off x="0" y="6468027"/>
            <a:ext cx="134489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From Unit 3</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17"/>
          <p:cNvSpPr txBox="1">
            <a:spLocks noGrp="1"/>
          </p:cNvSpPr>
          <p:nvPr>
            <p:ph type="title"/>
          </p:nvPr>
        </p:nvSpPr>
        <p:spPr>
          <a:xfrm>
            <a:off x="185056" y="222789"/>
            <a:ext cx="6863813"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1"/>
              <a:t>Electrical resistivity imaging</a:t>
            </a:r>
            <a:endParaRPr/>
          </a:p>
        </p:txBody>
      </p:sp>
      <p:pic>
        <p:nvPicPr>
          <p:cNvPr id="348" name="Google Shape;348;p17" descr="A close up of a map&#10;&#10;Description automatically generated"/>
          <p:cNvPicPr preferRelativeResize="0">
            <a:picLocks noGrp="1"/>
          </p:cNvPicPr>
          <p:nvPr>
            <p:ph type="body" idx="1"/>
          </p:nvPr>
        </p:nvPicPr>
        <p:blipFill rotWithShape="1">
          <a:blip r:embed="rId3">
            <a:alphaModFix/>
          </a:blip>
          <a:srcRect/>
          <a:stretch/>
        </p:blipFill>
        <p:spPr>
          <a:xfrm>
            <a:off x="22250" y="1816311"/>
            <a:ext cx="7436783" cy="3900135"/>
          </a:xfrm>
          <a:prstGeom prst="rect">
            <a:avLst/>
          </a:prstGeom>
          <a:noFill/>
          <a:ln w="25400" cap="flat" cmpd="sng">
            <a:solidFill>
              <a:schemeClr val="dk1"/>
            </a:solidFill>
            <a:prstDash val="solid"/>
            <a:round/>
            <a:headEnd type="none" w="sm" len="sm"/>
            <a:tailEnd type="none" w="sm" len="sm"/>
          </a:ln>
        </p:spPr>
      </p:pic>
      <p:sp>
        <p:nvSpPr>
          <p:cNvPr id="349" name="Google Shape;349;p17"/>
          <p:cNvSpPr txBox="1"/>
          <p:nvPr/>
        </p:nvSpPr>
        <p:spPr>
          <a:xfrm>
            <a:off x="7140455" y="6304583"/>
            <a:ext cx="562481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Source: Binley and Slater, 2020, </a:t>
            </a:r>
            <a:r>
              <a:rPr lang="en-US" sz="1200" i="1">
                <a:solidFill>
                  <a:schemeClr val="dk1"/>
                </a:solidFill>
                <a:latin typeface="Calibri"/>
                <a:ea typeface="Calibri"/>
                <a:cs typeface="Calibri"/>
                <a:sym typeface="Calibri"/>
              </a:rPr>
              <a:t>Resistivity and induced polarization: theory and</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r>
              <a:rPr lang="en-US" sz="1200" i="1">
                <a:solidFill>
                  <a:schemeClr val="dk1"/>
                </a:solidFill>
                <a:latin typeface="Calibri"/>
                <a:ea typeface="Calibri"/>
                <a:cs typeface="Calibri"/>
                <a:sym typeface="Calibri"/>
              </a:rPr>
              <a:t>applications to the near-surface Earth,</a:t>
            </a:r>
            <a:r>
              <a:rPr lang="en-US" sz="1200">
                <a:solidFill>
                  <a:schemeClr val="dk1"/>
                </a:solidFill>
                <a:latin typeface="Calibri"/>
                <a:ea typeface="Calibri"/>
                <a:cs typeface="Calibri"/>
                <a:sym typeface="Calibri"/>
              </a:rPr>
              <a:t> In Press</a:t>
            </a:r>
            <a:r>
              <a:rPr lang="en-US" sz="1200" i="1">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grpSp>
        <p:nvGrpSpPr>
          <p:cNvPr id="350" name="Google Shape;350;p17"/>
          <p:cNvGrpSpPr/>
          <p:nvPr/>
        </p:nvGrpSpPr>
        <p:grpSpPr>
          <a:xfrm>
            <a:off x="7515678" y="258629"/>
            <a:ext cx="4654072" cy="3443888"/>
            <a:chOff x="1798843" y="515014"/>
            <a:chExt cx="8327136" cy="6342986"/>
          </a:xfrm>
        </p:grpSpPr>
        <p:pic>
          <p:nvPicPr>
            <p:cNvPr id="351" name="Google Shape;351;p17" descr="A close up of a dry grass field&#10;&#10;Description automatically generated"/>
            <p:cNvPicPr preferRelativeResize="0"/>
            <p:nvPr/>
          </p:nvPicPr>
          <p:blipFill rotWithShape="1">
            <a:blip r:embed="rId4">
              <a:alphaModFix/>
            </a:blip>
            <a:srcRect/>
            <a:stretch/>
          </p:blipFill>
          <p:spPr>
            <a:xfrm>
              <a:off x="1798843" y="515014"/>
              <a:ext cx="8327136" cy="6245352"/>
            </a:xfrm>
            <a:prstGeom prst="rect">
              <a:avLst/>
            </a:prstGeom>
            <a:noFill/>
            <a:ln>
              <a:noFill/>
            </a:ln>
          </p:spPr>
        </p:pic>
        <p:sp>
          <p:nvSpPr>
            <p:cNvPr id="352" name="Google Shape;352;p17"/>
            <p:cNvSpPr txBox="1"/>
            <p:nvPr/>
          </p:nvSpPr>
          <p:spPr>
            <a:xfrm>
              <a:off x="2028755" y="586173"/>
              <a:ext cx="6067079" cy="2265988"/>
            </a:xfrm>
            <a:prstGeom prst="rect">
              <a:avLst/>
            </a:prstGeom>
            <a:noFill/>
            <a:ln w="19050"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Clr>
                  <a:schemeClr val="lt1"/>
                </a:buClr>
                <a:buSzPts val="1800"/>
                <a:buFont typeface="Calibri"/>
                <a:buNone/>
              </a:pPr>
              <a:r>
                <a:rPr lang="en-US" sz="1800">
                  <a:solidFill>
                    <a:schemeClr val="lt1"/>
                  </a:solidFill>
                  <a:latin typeface="Calibri"/>
                  <a:ea typeface="Calibri"/>
                  <a:cs typeface="Calibri"/>
                  <a:sym typeface="Calibri"/>
                </a:rPr>
                <a:t>96 electrodes spaced 1.5 m apart</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lt1"/>
                </a:buClr>
                <a:buSzPts val="1800"/>
                <a:buFont typeface="Calibri"/>
                <a:buNone/>
              </a:pPr>
              <a:r>
                <a:rPr lang="en-US" sz="1800">
                  <a:solidFill>
                    <a:schemeClr val="lt1"/>
                  </a:solidFill>
                  <a:latin typeface="Calibri"/>
                  <a:ea typeface="Calibri"/>
                  <a:cs typeface="Calibri"/>
                  <a:sym typeface="Calibri"/>
                </a:rPr>
                <a:t>Line length: 142.5 m</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lt1"/>
                </a:buClr>
                <a:buSzPts val="1800"/>
                <a:buFont typeface="Calibri"/>
                <a:buNone/>
              </a:pPr>
              <a:r>
                <a:rPr lang="en-US" sz="1800">
                  <a:solidFill>
                    <a:schemeClr val="lt1"/>
                  </a:solidFill>
                  <a:latin typeface="Calibri"/>
                  <a:ea typeface="Calibri"/>
                  <a:cs typeface="Calibri"/>
                  <a:sym typeface="Calibri"/>
                </a:rPr>
                <a:t>Time to setup: 1 hr. and 30 mins with team of 5</a:t>
              </a:r>
              <a:endParaRPr sz="1800">
                <a:solidFill>
                  <a:schemeClr val="dk1"/>
                </a:solidFill>
                <a:latin typeface="Calibri"/>
                <a:ea typeface="Calibri"/>
                <a:cs typeface="Calibri"/>
                <a:sym typeface="Calibri"/>
              </a:endParaRPr>
            </a:p>
          </p:txBody>
        </p:sp>
        <p:cxnSp>
          <p:nvCxnSpPr>
            <p:cNvPr id="353" name="Google Shape;353;p17"/>
            <p:cNvCxnSpPr/>
            <p:nvPr/>
          </p:nvCxnSpPr>
          <p:spPr>
            <a:xfrm rot="10800000">
              <a:off x="6839211" y="3735324"/>
              <a:ext cx="2116899" cy="3122676"/>
            </a:xfrm>
            <a:prstGeom prst="straightConnector1">
              <a:avLst/>
            </a:prstGeom>
            <a:noFill/>
            <a:ln w="38100" cap="flat" cmpd="sng">
              <a:solidFill>
                <a:schemeClr val="lt1"/>
              </a:solidFill>
              <a:prstDash val="dashDot"/>
              <a:miter lim="800000"/>
              <a:headEnd type="none" w="sm" len="sm"/>
              <a:tailEnd type="none" w="sm" len="sm"/>
            </a:ln>
          </p:spPr>
        </p:cxnSp>
        <p:sp>
          <p:nvSpPr>
            <p:cNvPr id="354" name="Google Shape;354;p17"/>
            <p:cNvSpPr txBox="1"/>
            <p:nvPr/>
          </p:nvSpPr>
          <p:spPr>
            <a:xfrm>
              <a:off x="7215870" y="3189544"/>
              <a:ext cx="2657500" cy="6272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lt1"/>
                </a:buClr>
                <a:buSzPts val="1800"/>
                <a:buFont typeface="Calibri"/>
                <a:buNone/>
              </a:pPr>
              <a:r>
                <a:rPr lang="en-US" sz="1800">
                  <a:solidFill>
                    <a:schemeClr val="lt1"/>
                  </a:solidFill>
                  <a:latin typeface="Calibri"/>
                  <a:ea typeface="Calibri"/>
                  <a:cs typeface="Calibri"/>
                  <a:sym typeface="Calibri"/>
                </a:rPr>
                <a:t>Completed line</a:t>
              </a:r>
              <a:endParaRPr sz="1800">
                <a:solidFill>
                  <a:schemeClr val="dk1"/>
                </a:solidFill>
                <a:latin typeface="Calibri"/>
                <a:ea typeface="Calibri"/>
                <a:cs typeface="Calibri"/>
                <a:sym typeface="Calibri"/>
              </a:endParaRPr>
            </a:p>
          </p:txBody>
        </p:sp>
        <p:cxnSp>
          <p:nvCxnSpPr>
            <p:cNvPr id="355" name="Google Shape;355;p17"/>
            <p:cNvCxnSpPr/>
            <p:nvPr/>
          </p:nvCxnSpPr>
          <p:spPr>
            <a:xfrm flipH="1">
              <a:off x="7532922" y="3735324"/>
              <a:ext cx="1535922" cy="940108"/>
            </a:xfrm>
            <a:prstGeom prst="straightConnector1">
              <a:avLst/>
            </a:prstGeom>
            <a:noFill/>
            <a:ln w="25400" cap="flat" cmpd="sng">
              <a:solidFill>
                <a:schemeClr val="lt1"/>
              </a:solidFill>
              <a:prstDash val="solid"/>
              <a:miter lim="800000"/>
              <a:headEnd type="none" w="sm" len="sm"/>
              <a:tailEnd type="triangle" w="med" len="med"/>
            </a:ln>
          </p:spPr>
        </p:cxnSp>
      </p:grpSp>
      <p:sp>
        <p:nvSpPr>
          <p:cNvPr id="356" name="Google Shape;356;p17"/>
          <p:cNvSpPr txBox="1"/>
          <p:nvPr/>
        </p:nvSpPr>
        <p:spPr>
          <a:xfrm>
            <a:off x="75532" y="5794887"/>
            <a:ext cx="134489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From Unit 3</a:t>
            </a:r>
            <a:endParaRPr/>
          </a:p>
        </p:txBody>
      </p:sp>
      <p:sp>
        <p:nvSpPr>
          <p:cNvPr id="357" name="Google Shape;357;p17"/>
          <p:cNvSpPr txBox="1"/>
          <p:nvPr/>
        </p:nvSpPr>
        <p:spPr>
          <a:xfrm>
            <a:off x="9219469" y="2793640"/>
            <a:ext cx="101021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lt1"/>
              </a:buClr>
              <a:buSzPts val="1400"/>
              <a:buFont typeface="Calibri"/>
              <a:buNone/>
            </a:pPr>
            <a:r>
              <a:rPr lang="en-US" sz="1400">
                <a:solidFill>
                  <a:schemeClr val="lt1"/>
                </a:solidFill>
                <a:latin typeface="Calibri"/>
                <a:ea typeface="Calibri"/>
                <a:cs typeface="Calibri"/>
                <a:sym typeface="Calibri"/>
              </a:rPr>
              <a:t>electrodes</a:t>
            </a:r>
            <a:endParaRPr sz="1800">
              <a:solidFill>
                <a:schemeClr val="dk1"/>
              </a:solidFill>
              <a:latin typeface="Calibri"/>
              <a:ea typeface="Calibri"/>
              <a:cs typeface="Calibri"/>
              <a:sym typeface="Calibri"/>
            </a:endParaRPr>
          </a:p>
        </p:txBody>
      </p:sp>
      <p:sp>
        <p:nvSpPr>
          <p:cNvPr id="358" name="Google Shape;358;p17"/>
          <p:cNvSpPr/>
          <p:nvPr/>
        </p:nvSpPr>
        <p:spPr>
          <a:xfrm flipH="1">
            <a:off x="10946962" y="3115112"/>
            <a:ext cx="400833" cy="388307"/>
          </a:xfrm>
          <a:prstGeom prst="ellipse">
            <a:avLst/>
          </a:prstGeom>
          <a:no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359" name="Google Shape;359;p17"/>
          <p:cNvSpPr/>
          <p:nvPr/>
        </p:nvSpPr>
        <p:spPr>
          <a:xfrm flipH="1">
            <a:off x="10689767" y="2818282"/>
            <a:ext cx="317735" cy="307809"/>
          </a:xfrm>
          <a:prstGeom prst="ellipse">
            <a:avLst/>
          </a:prstGeom>
          <a:no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360" name="Google Shape;360;p17"/>
          <p:cNvSpPr/>
          <p:nvPr/>
        </p:nvSpPr>
        <p:spPr>
          <a:xfrm flipH="1">
            <a:off x="10493980" y="2444590"/>
            <a:ext cx="285963" cy="277028"/>
          </a:xfrm>
          <a:prstGeom prst="ellipse">
            <a:avLst/>
          </a:prstGeom>
          <a:noFill/>
          <a:ln w="254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cxnSp>
        <p:nvCxnSpPr>
          <p:cNvPr id="361" name="Google Shape;361;p17"/>
          <p:cNvCxnSpPr>
            <a:endCxn id="360" idx="6"/>
          </p:cNvCxnSpPr>
          <p:nvPr/>
        </p:nvCxnSpPr>
        <p:spPr>
          <a:xfrm rot="10800000" flipH="1">
            <a:off x="10126480" y="2583104"/>
            <a:ext cx="367500" cy="362700"/>
          </a:xfrm>
          <a:prstGeom prst="straightConnector1">
            <a:avLst/>
          </a:prstGeom>
          <a:noFill/>
          <a:ln w="25400" cap="flat" cmpd="sng">
            <a:solidFill>
              <a:schemeClr val="lt1"/>
            </a:solidFill>
            <a:prstDash val="solid"/>
            <a:miter lim="800000"/>
            <a:headEnd type="none" w="sm" len="sm"/>
            <a:tailEnd type="triangle" w="med" len="med"/>
          </a:ln>
        </p:spPr>
      </p:cxnSp>
      <p:cxnSp>
        <p:nvCxnSpPr>
          <p:cNvPr id="362" name="Google Shape;362;p17"/>
          <p:cNvCxnSpPr/>
          <p:nvPr/>
        </p:nvCxnSpPr>
        <p:spPr>
          <a:xfrm>
            <a:off x="10126604" y="2972186"/>
            <a:ext cx="563163" cy="7504"/>
          </a:xfrm>
          <a:prstGeom prst="straightConnector1">
            <a:avLst/>
          </a:prstGeom>
          <a:noFill/>
          <a:ln w="25400" cap="flat" cmpd="sng">
            <a:solidFill>
              <a:schemeClr val="lt1"/>
            </a:solidFill>
            <a:prstDash val="solid"/>
            <a:miter lim="800000"/>
            <a:headEnd type="none" w="sm" len="sm"/>
            <a:tailEnd type="triangle" w="med" len="med"/>
          </a:ln>
        </p:spPr>
      </p:cxnSp>
      <p:cxnSp>
        <p:nvCxnSpPr>
          <p:cNvPr id="363" name="Google Shape;363;p17"/>
          <p:cNvCxnSpPr>
            <a:endCxn id="358" idx="6"/>
          </p:cNvCxnSpPr>
          <p:nvPr/>
        </p:nvCxnSpPr>
        <p:spPr>
          <a:xfrm>
            <a:off x="10126462" y="3017966"/>
            <a:ext cx="820500" cy="291300"/>
          </a:xfrm>
          <a:prstGeom prst="straightConnector1">
            <a:avLst/>
          </a:prstGeom>
          <a:noFill/>
          <a:ln w="25400" cap="flat" cmpd="sng">
            <a:solidFill>
              <a:schemeClr val="lt1"/>
            </a:solidFill>
            <a:prstDash val="solid"/>
            <a:miter lim="800000"/>
            <a:headEnd type="none" w="sm" len="sm"/>
            <a:tailEnd type="triangle" w="med" len="med"/>
          </a:ln>
        </p:spPr>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grpSp>
        <p:nvGrpSpPr>
          <p:cNvPr id="369" name="Google Shape;369;p18"/>
          <p:cNvGrpSpPr/>
          <p:nvPr/>
        </p:nvGrpSpPr>
        <p:grpSpPr>
          <a:xfrm>
            <a:off x="1948352" y="176168"/>
            <a:ext cx="8758766" cy="6490962"/>
            <a:chOff x="1801368" y="612648"/>
            <a:chExt cx="8427344" cy="6245352"/>
          </a:xfrm>
        </p:grpSpPr>
        <p:pic>
          <p:nvPicPr>
            <p:cNvPr id="370" name="Google Shape;370;p18" descr="A couple of people that are standing in the grass&#10;&#10;Description automatically generated"/>
            <p:cNvPicPr preferRelativeResize="0"/>
            <p:nvPr/>
          </p:nvPicPr>
          <p:blipFill rotWithShape="1">
            <a:blip r:embed="rId3">
              <a:alphaModFix/>
            </a:blip>
            <a:srcRect/>
            <a:stretch/>
          </p:blipFill>
          <p:spPr>
            <a:xfrm>
              <a:off x="1801368" y="612648"/>
              <a:ext cx="8327136" cy="6245352"/>
            </a:xfrm>
            <a:prstGeom prst="rect">
              <a:avLst/>
            </a:prstGeom>
            <a:noFill/>
            <a:ln>
              <a:noFill/>
            </a:ln>
          </p:spPr>
        </p:pic>
        <p:sp>
          <p:nvSpPr>
            <p:cNvPr id="371" name="Google Shape;371;p18"/>
            <p:cNvSpPr txBox="1"/>
            <p:nvPr/>
          </p:nvSpPr>
          <p:spPr>
            <a:xfrm>
              <a:off x="5427333" y="6211669"/>
              <a:ext cx="4801379"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lt1"/>
                </a:buClr>
                <a:buSzPts val="1800"/>
                <a:buFont typeface="Calibri"/>
                <a:buNone/>
              </a:pPr>
              <a:r>
                <a:rPr lang="en-US" sz="1800">
                  <a:solidFill>
                    <a:schemeClr val="lt1"/>
                  </a:solidFill>
                  <a:latin typeface="Calibri"/>
                  <a:ea typeface="Calibri"/>
                  <a:cs typeface="Calibri"/>
                  <a:sym typeface="Calibri"/>
                </a:rPr>
                <a:t>Contact resistance check</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lt1"/>
                </a:buClr>
                <a:buSzPts val="1800"/>
                <a:buFont typeface="Calibri"/>
                <a:buNone/>
              </a:pPr>
              <a:r>
                <a:rPr lang="en-US" sz="1800">
                  <a:solidFill>
                    <a:schemeClr val="lt1"/>
                  </a:solidFill>
                  <a:latin typeface="Calibri"/>
                  <a:ea typeface="Calibri"/>
                  <a:cs typeface="Calibri"/>
                  <a:sym typeface="Calibri"/>
                </a:rPr>
                <a:t>Voltage and current levels (change settings?)</a:t>
              </a:r>
              <a:endParaRPr sz="1800">
                <a:solidFill>
                  <a:schemeClr val="dk1"/>
                </a:solidFill>
                <a:latin typeface="Calibri"/>
                <a:ea typeface="Calibri"/>
                <a:cs typeface="Calibri"/>
                <a:sym typeface="Calibri"/>
              </a:endParaRPr>
            </a:p>
          </p:txBody>
        </p:sp>
        <p:sp>
          <p:nvSpPr>
            <p:cNvPr id="372" name="Google Shape;372;p18"/>
            <p:cNvSpPr txBox="1"/>
            <p:nvPr/>
          </p:nvSpPr>
          <p:spPr>
            <a:xfrm>
              <a:off x="7528112" y="612648"/>
              <a:ext cx="260039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System checks</a:t>
              </a:r>
              <a:endParaRPr sz="1800">
                <a:solidFill>
                  <a:schemeClr val="dk1"/>
                </a:solidFill>
                <a:latin typeface="Calibri"/>
                <a:ea typeface="Calibri"/>
                <a:cs typeface="Calibri"/>
                <a:sym typeface="Calibri"/>
              </a:endParaRPr>
            </a:p>
          </p:txBody>
        </p:sp>
      </p:grpSp>
      <p:sp>
        <p:nvSpPr>
          <p:cNvPr id="373" name="Google Shape;373;p18"/>
          <p:cNvSpPr txBox="1"/>
          <p:nvPr/>
        </p:nvSpPr>
        <p:spPr>
          <a:xfrm>
            <a:off x="0" y="6468027"/>
            <a:ext cx="134489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From Unit 3</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dk1"/>
        </a:solidFill>
        <a:effectLst/>
      </p:bgPr>
    </p:bg>
    <p:spTree>
      <p:nvGrpSpPr>
        <p:cNvPr id="1" name="Shape 99"/>
        <p:cNvGrpSpPr/>
        <p:nvPr/>
      </p:nvGrpSpPr>
      <p:grpSpPr>
        <a:xfrm>
          <a:off x="0" y="0"/>
          <a:ext cx="0" cy="0"/>
          <a:chOff x="0" y="0"/>
          <a:chExt cx="0" cy="0"/>
        </a:xfrm>
      </p:grpSpPr>
      <p:sp>
        <p:nvSpPr>
          <p:cNvPr id="100" name="Google Shape;100;p3"/>
          <p:cNvSpPr txBox="1">
            <a:spLocks noGrp="1"/>
          </p:cNvSpPr>
          <p:nvPr>
            <p:ph type="title"/>
          </p:nvPr>
        </p:nvSpPr>
        <p:spPr>
          <a:xfrm>
            <a:off x="838200" y="365125"/>
            <a:ext cx="10515600" cy="62210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Animation: Electrical Resistivity Tomography</a:t>
            </a:r>
            <a:endParaRPr/>
          </a:p>
        </p:txBody>
      </p:sp>
      <p:pic>
        <p:nvPicPr>
          <p:cNvPr id="2" name="ElectricalResistivityTomography_1200">
            <a:hlinkClick r:id="" action="ppaction://media"/>
            <a:extLst>
              <a:ext uri="{FF2B5EF4-FFF2-40B4-BE49-F238E27FC236}">
                <a16:creationId xmlns:a16="http://schemas.microsoft.com/office/drawing/2014/main" id="{AD077816-7CEA-8889-AF44-29297097606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53374" y="180575"/>
            <a:ext cx="10285251" cy="6496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87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grpSp>
        <p:nvGrpSpPr>
          <p:cNvPr id="379" name="Google Shape;379;p19"/>
          <p:cNvGrpSpPr/>
          <p:nvPr/>
        </p:nvGrpSpPr>
        <p:grpSpPr>
          <a:xfrm>
            <a:off x="1797431" y="133678"/>
            <a:ext cx="8846894" cy="6575997"/>
            <a:chOff x="1801368" y="612648"/>
            <a:chExt cx="8402066" cy="6245352"/>
          </a:xfrm>
        </p:grpSpPr>
        <p:grpSp>
          <p:nvGrpSpPr>
            <p:cNvPr id="380" name="Google Shape;380;p19"/>
            <p:cNvGrpSpPr/>
            <p:nvPr/>
          </p:nvGrpSpPr>
          <p:grpSpPr>
            <a:xfrm>
              <a:off x="1801368" y="612648"/>
              <a:ext cx="8327136" cy="6245352"/>
              <a:chOff x="1498196" y="462336"/>
              <a:chExt cx="8327136" cy="6245352"/>
            </a:xfrm>
          </p:grpSpPr>
          <p:pic>
            <p:nvPicPr>
              <p:cNvPr id="381" name="Google Shape;381;p19" descr="A group of people standing on top of a dirt field&#10;&#10;Description automatically generated"/>
              <p:cNvPicPr preferRelativeResize="0"/>
              <p:nvPr/>
            </p:nvPicPr>
            <p:blipFill rotWithShape="1">
              <a:blip r:embed="rId3">
                <a:alphaModFix/>
              </a:blip>
              <a:srcRect/>
              <a:stretch/>
            </p:blipFill>
            <p:spPr>
              <a:xfrm>
                <a:off x="1498196" y="462336"/>
                <a:ext cx="8327136" cy="6245352"/>
              </a:xfrm>
              <a:prstGeom prst="rect">
                <a:avLst/>
              </a:prstGeom>
              <a:noFill/>
              <a:ln>
                <a:noFill/>
              </a:ln>
            </p:spPr>
          </p:pic>
          <p:sp>
            <p:nvSpPr>
              <p:cNvPr id="382" name="Google Shape;382;p19"/>
              <p:cNvSpPr/>
              <p:nvPr/>
            </p:nvSpPr>
            <p:spPr>
              <a:xfrm>
                <a:off x="4997884" y="2016690"/>
                <a:ext cx="1290181" cy="875695"/>
              </a:xfrm>
              <a:prstGeom prst="wedgeEllipseCallout">
                <a:avLst>
                  <a:gd name="adj1" fmla="val -20833"/>
                  <a:gd name="adj2" fmla="val 625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400"/>
                  <a:buFont typeface="Calibri"/>
                  <a:buNone/>
                </a:pPr>
                <a:r>
                  <a:rPr lang="en-US" sz="1400">
                    <a:solidFill>
                      <a:schemeClr val="lt1"/>
                    </a:solidFill>
                    <a:latin typeface="Calibri"/>
                    <a:ea typeface="Calibri"/>
                    <a:cs typeface="Calibri"/>
                    <a:sym typeface="Calibri"/>
                  </a:rPr>
                  <a:t>It’s not working!!</a:t>
                </a:r>
                <a:endParaRPr sz="1800">
                  <a:solidFill>
                    <a:schemeClr val="dk1"/>
                  </a:solidFill>
                  <a:latin typeface="Calibri"/>
                  <a:ea typeface="Calibri"/>
                  <a:cs typeface="Calibri"/>
                  <a:sym typeface="Calibri"/>
                </a:endParaRPr>
              </a:p>
            </p:txBody>
          </p:sp>
          <p:sp>
            <p:nvSpPr>
              <p:cNvPr id="383" name="Google Shape;383;p19"/>
              <p:cNvSpPr/>
              <p:nvPr/>
            </p:nvSpPr>
            <p:spPr>
              <a:xfrm flipH="1">
                <a:off x="3093930" y="1541523"/>
                <a:ext cx="1665961" cy="1501996"/>
              </a:xfrm>
              <a:prstGeom prst="wedgeEllipseCallout">
                <a:avLst>
                  <a:gd name="adj1" fmla="val -20833"/>
                  <a:gd name="adj2" fmla="val 625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600"/>
                  <a:buFont typeface="Calibri"/>
                  <a:buNone/>
                </a:pPr>
                <a:r>
                  <a:rPr lang="en-US" sz="1600">
                    <a:solidFill>
                      <a:schemeClr val="lt1"/>
                    </a:solidFill>
                    <a:latin typeface="Calibri"/>
                    <a:ea typeface="Calibri"/>
                    <a:cs typeface="Calibri"/>
                    <a:sym typeface="Calibri"/>
                  </a:rPr>
                  <a:t>This electrode isn’t connected!</a:t>
                </a:r>
                <a:endParaRPr sz="1800">
                  <a:solidFill>
                    <a:schemeClr val="dk1"/>
                  </a:solidFill>
                  <a:latin typeface="Calibri"/>
                  <a:ea typeface="Calibri"/>
                  <a:cs typeface="Calibri"/>
                  <a:sym typeface="Calibri"/>
                </a:endParaRPr>
              </a:p>
            </p:txBody>
          </p:sp>
          <p:sp>
            <p:nvSpPr>
              <p:cNvPr id="384" name="Google Shape;384;p19"/>
              <p:cNvSpPr/>
              <p:nvPr/>
            </p:nvSpPr>
            <p:spPr>
              <a:xfrm>
                <a:off x="7818328" y="2016689"/>
                <a:ext cx="1290181" cy="875695"/>
              </a:xfrm>
              <a:prstGeom prst="wedgeEllipseCallout">
                <a:avLst>
                  <a:gd name="adj1" fmla="val -20833"/>
                  <a:gd name="adj2" fmla="val 625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400"/>
                  <a:buFont typeface="Calibri"/>
                  <a:buNone/>
                </a:pPr>
                <a:r>
                  <a:rPr lang="en-US" sz="1400">
                    <a:solidFill>
                      <a:schemeClr val="lt1"/>
                    </a:solidFill>
                    <a:latin typeface="Calibri"/>
                    <a:ea typeface="Calibri"/>
                    <a:cs typeface="Calibri"/>
                    <a:sym typeface="Calibri"/>
                  </a:rPr>
                  <a:t>I’ll fix it!!</a:t>
                </a:r>
                <a:endParaRPr sz="1800">
                  <a:solidFill>
                    <a:schemeClr val="dk1"/>
                  </a:solidFill>
                  <a:latin typeface="Calibri"/>
                  <a:ea typeface="Calibri"/>
                  <a:cs typeface="Calibri"/>
                  <a:sym typeface="Calibri"/>
                </a:endParaRPr>
              </a:p>
            </p:txBody>
          </p:sp>
          <p:sp>
            <p:nvSpPr>
              <p:cNvPr id="385" name="Google Shape;385;p19"/>
              <p:cNvSpPr/>
              <p:nvPr/>
            </p:nvSpPr>
            <p:spPr>
              <a:xfrm>
                <a:off x="6187858" y="2520299"/>
                <a:ext cx="1630470" cy="523220"/>
              </a:xfrm>
              <a:prstGeom prst="cloudCallout">
                <a:avLst>
                  <a:gd name="adj1" fmla="val -20833"/>
                  <a:gd name="adj2" fmla="val 625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000"/>
                  <a:buFont typeface="Calibri"/>
                  <a:buNone/>
                </a:pPr>
                <a:r>
                  <a:rPr lang="en-US" sz="1000">
                    <a:solidFill>
                      <a:schemeClr val="lt1"/>
                    </a:solidFill>
                    <a:latin typeface="Calibri"/>
                    <a:ea typeface="Calibri"/>
                    <a:cs typeface="Calibri"/>
                    <a:sym typeface="Calibri"/>
                  </a:rPr>
                  <a:t>Dum-de-dum..</a:t>
                </a:r>
                <a:endParaRPr sz="1800">
                  <a:solidFill>
                    <a:schemeClr val="dk1"/>
                  </a:solidFill>
                  <a:latin typeface="Calibri"/>
                  <a:ea typeface="Calibri"/>
                  <a:cs typeface="Calibri"/>
                  <a:sym typeface="Calibri"/>
                </a:endParaRPr>
              </a:p>
            </p:txBody>
          </p:sp>
        </p:grpSp>
        <p:sp>
          <p:nvSpPr>
            <p:cNvPr id="386" name="Google Shape;386;p19"/>
            <p:cNvSpPr txBox="1"/>
            <p:nvPr/>
          </p:nvSpPr>
          <p:spPr>
            <a:xfrm>
              <a:off x="7478008" y="612648"/>
              <a:ext cx="272542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Fixing problems</a:t>
              </a:r>
              <a:endParaRPr sz="1800">
                <a:solidFill>
                  <a:schemeClr val="dk1"/>
                </a:solidFill>
                <a:latin typeface="Calibri"/>
                <a:ea typeface="Calibri"/>
                <a:cs typeface="Calibri"/>
                <a:sym typeface="Calibri"/>
              </a:endParaRPr>
            </a:p>
          </p:txBody>
        </p:sp>
      </p:grpSp>
      <p:sp>
        <p:nvSpPr>
          <p:cNvPr id="387" name="Google Shape;387;p19"/>
          <p:cNvSpPr txBox="1"/>
          <p:nvPr/>
        </p:nvSpPr>
        <p:spPr>
          <a:xfrm>
            <a:off x="0" y="6468027"/>
            <a:ext cx="134489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From Unit 3</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grpSp>
        <p:nvGrpSpPr>
          <p:cNvPr id="393" name="Google Shape;393;p20"/>
          <p:cNvGrpSpPr/>
          <p:nvPr/>
        </p:nvGrpSpPr>
        <p:grpSpPr>
          <a:xfrm>
            <a:off x="1868452" y="119162"/>
            <a:ext cx="8801645" cy="6601234"/>
            <a:chOff x="1801368" y="612648"/>
            <a:chExt cx="8327136" cy="6245352"/>
          </a:xfrm>
        </p:grpSpPr>
        <p:pic>
          <p:nvPicPr>
            <p:cNvPr id="394" name="Google Shape;394;p20" descr="A group of people that are standing in the grass&#10;&#10;Description automatically generated"/>
            <p:cNvPicPr preferRelativeResize="0"/>
            <p:nvPr/>
          </p:nvPicPr>
          <p:blipFill rotWithShape="1">
            <a:blip r:embed="rId3">
              <a:alphaModFix/>
            </a:blip>
            <a:srcRect/>
            <a:stretch/>
          </p:blipFill>
          <p:spPr>
            <a:xfrm>
              <a:off x="1801368" y="612648"/>
              <a:ext cx="8327136" cy="6245352"/>
            </a:xfrm>
            <a:prstGeom prst="rect">
              <a:avLst/>
            </a:prstGeom>
            <a:noFill/>
            <a:ln>
              <a:noFill/>
            </a:ln>
          </p:spPr>
        </p:pic>
        <p:sp>
          <p:nvSpPr>
            <p:cNvPr id="395" name="Google Shape;395;p20"/>
            <p:cNvSpPr txBox="1"/>
            <p:nvPr/>
          </p:nvSpPr>
          <p:spPr>
            <a:xfrm>
              <a:off x="5079237" y="612648"/>
              <a:ext cx="504926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Waiting for data to be acquired</a:t>
              </a:r>
              <a:endParaRPr sz="1800">
                <a:solidFill>
                  <a:schemeClr val="dk1"/>
                </a:solidFill>
                <a:latin typeface="Calibri"/>
                <a:ea typeface="Calibri"/>
                <a:cs typeface="Calibri"/>
                <a:sym typeface="Calibri"/>
              </a:endParaRPr>
            </a:p>
          </p:txBody>
        </p:sp>
        <p:sp>
          <p:nvSpPr>
            <p:cNvPr id="396" name="Google Shape;396;p20"/>
            <p:cNvSpPr txBox="1"/>
            <p:nvPr/>
          </p:nvSpPr>
          <p:spPr>
            <a:xfrm>
              <a:off x="4962356" y="2580362"/>
              <a:ext cx="113364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lt1"/>
                </a:buClr>
                <a:buSzPts val="1800"/>
                <a:buFont typeface="Calibri"/>
                <a:buNone/>
              </a:pPr>
              <a:r>
                <a:rPr lang="en-US" sz="1800">
                  <a:solidFill>
                    <a:schemeClr val="lt1"/>
                  </a:solidFill>
                  <a:latin typeface="Calibri"/>
                  <a:ea typeface="Calibri"/>
                  <a:cs typeface="Calibri"/>
                  <a:sym typeface="Calibri"/>
                </a:rPr>
                <a:t>Expert(?)</a:t>
              </a:r>
              <a:endParaRPr sz="1800">
                <a:solidFill>
                  <a:schemeClr val="dk1"/>
                </a:solidFill>
                <a:latin typeface="Calibri"/>
                <a:ea typeface="Calibri"/>
                <a:cs typeface="Calibri"/>
                <a:sym typeface="Calibri"/>
              </a:endParaRPr>
            </a:p>
          </p:txBody>
        </p:sp>
        <p:sp>
          <p:nvSpPr>
            <p:cNvPr id="397" name="Google Shape;397;p20"/>
            <p:cNvSpPr txBox="1"/>
            <p:nvPr/>
          </p:nvSpPr>
          <p:spPr>
            <a:xfrm>
              <a:off x="3382027" y="1411839"/>
              <a:ext cx="204414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lt1"/>
                </a:buClr>
                <a:buSzPts val="1800"/>
                <a:buFont typeface="Calibri"/>
                <a:buNone/>
              </a:pPr>
              <a:r>
                <a:rPr lang="en-US" sz="1800">
                  <a:solidFill>
                    <a:schemeClr val="lt1"/>
                  </a:solidFill>
                  <a:latin typeface="Calibri"/>
                  <a:ea typeface="Calibri"/>
                  <a:cs typeface="Calibri"/>
                  <a:sym typeface="Calibri"/>
                </a:rPr>
                <a:t>Engaged students</a:t>
              </a:r>
              <a:endParaRPr sz="1800">
                <a:solidFill>
                  <a:schemeClr val="dk1"/>
                </a:solidFill>
                <a:latin typeface="Calibri"/>
                <a:ea typeface="Calibri"/>
                <a:cs typeface="Calibri"/>
                <a:sym typeface="Calibri"/>
              </a:endParaRPr>
            </a:p>
          </p:txBody>
        </p:sp>
        <p:cxnSp>
          <p:nvCxnSpPr>
            <p:cNvPr id="398" name="Google Shape;398;p20"/>
            <p:cNvCxnSpPr/>
            <p:nvPr/>
          </p:nvCxnSpPr>
          <p:spPr>
            <a:xfrm flipH="1">
              <a:off x="3382027" y="1781171"/>
              <a:ext cx="1022074" cy="460988"/>
            </a:xfrm>
            <a:prstGeom prst="straightConnector1">
              <a:avLst/>
            </a:prstGeom>
            <a:noFill/>
            <a:ln w="25400" cap="flat" cmpd="sng">
              <a:solidFill>
                <a:schemeClr val="lt1"/>
              </a:solidFill>
              <a:prstDash val="solid"/>
              <a:miter lim="800000"/>
              <a:headEnd type="none" w="sm" len="sm"/>
              <a:tailEnd type="triangle" w="med" len="med"/>
            </a:ln>
          </p:spPr>
        </p:cxnSp>
        <p:cxnSp>
          <p:nvCxnSpPr>
            <p:cNvPr id="399" name="Google Shape;399;p20"/>
            <p:cNvCxnSpPr>
              <a:stCxn id="397" idx="2"/>
            </p:cNvCxnSpPr>
            <p:nvPr/>
          </p:nvCxnSpPr>
          <p:spPr>
            <a:xfrm flipH="1">
              <a:off x="3595002" y="1781171"/>
              <a:ext cx="809100" cy="984000"/>
            </a:xfrm>
            <a:prstGeom prst="straightConnector1">
              <a:avLst/>
            </a:prstGeom>
            <a:noFill/>
            <a:ln w="25400" cap="flat" cmpd="sng">
              <a:solidFill>
                <a:schemeClr val="lt1"/>
              </a:solidFill>
              <a:prstDash val="solid"/>
              <a:miter lim="800000"/>
              <a:headEnd type="none" w="sm" len="sm"/>
              <a:tailEnd type="triangle" w="med" len="med"/>
            </a:ln>
          </p:spPr>
        </p:cxnSp>
        <p:cxnSp>
          <p:nvCxnSpPr>
            <p:cNvPr id="400" name="Google Shape;400;p20"/>
            <p:cNvCxnSpPr/>
            <p:nvPr/>
          </p:nvCxnSpPr>
          <p:spPr>
            <a:xfrm>
              <a:off x="4404102" y="1781171"/>
              <a:ext cx="4589586" cy="1475596"/>
            </a:xfrm>
            <a:prstGeom prst="straightConnector1">
              <a:avLst/>
            </a:prstGeom>
            <a:noFill/>
            <a:ln w="25400" cap="flat" cmpd="sng">
              <a:solidFill>
                <a:schemeClr val="lt1"/>
              </a:solidFill>
              <a:prstDash val="solid"/>
              <a:miter lim="800000"/>
              <a:headEnd type="none" w="sm" len="sm"/>
              <a:tailEnd type="triangle" w="med" len="med"/>
            </a:ln>
          </p:spPr>
        </p:cxnSp>
      </p:grpSp>
      <p:sp>
        <p:nvSpPr>
          <p:cNvPr id="401" name="Google Shape;401;p20"/>
          <p:cNvSpPr txBox="1"/>
          <p:nvPr/>
        </p:nvSpPr>
        <p:spPr>
          <a:xfrm>
            <a:off x="0" y="6468027"/>
            <a:ext cx="134489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From Unit 3</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grpSp>
        <p:nvGrpSpPr>
          <p:cNvPr id="407" name="Google Shape;407;p21"/>
          <p:cNvGrpSpPr/>
          <p:nvPr/>
        </p:nvGrpSpPr>
        <p:grpSpPr>
          <a:xfrm>
            <a:off x="1833207" y="104647"/>
            <a:ext cx="8773649" cy="6580237"/>
            <a:chOff x="2081784" y="104648"/>
            <a:chExt cx="8046720" cy="6035040"/>
          </a:xfrm>
        </p:grpSpPr>
        <p:pic>
          <p:nvPicPr>
            <p:cNvPr id="408" name="Google Shape;408;p21" descr="A person standing on a dry grass field&#10;&#10;Description automatically generated"/>
            <p:cNvPicPr preferRelativeResize="0"/>
            <p:nvPr/>
          </p:nvPicPr>
          <p:blipFill rotWithShape="1">
            <a:blip r:embed="rId3">
              <a:alphaModFix/>
            </a:blip>
            <a:srcRect/>
            <a:stretch/>
          </p:blipFill>
          <p:spPr>
            <a:xfrm>
              <a:off x="2081784" y="104648"/>
              <a:ext cx="8046720" cy="6035040"/>
            </a:xfrm>
            <a:prstGeom prst="rect">
              <a:avLst/>
            </a:prstGeom>
            <a:noFill/>
            <a:ln>
              <a:noFill/>
            </a:ln>
          </p:spPr>
        </p:pic>
        <p:sp>
          <p:nvSpPr>
            <p:cNvPr id="409" name="Google Shape;409;p21"/>
            <p:cNvSpPr txBox="1"/>
            <p:nvPr/>
          </p:nvSpPr>
          <p:spPr>
            <a:xfrm>
              <a:off x="6904545" y="612648"/>
              <a:ext cx="322395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Packing up the line</a:t>
              </a:r>
              <a:endParaRPr sz="1800">
                <a:solidFill>
                  <a:schemeClr val="dk1"/>
                </a:solidFill>
                <a:latin typeface="Calibri"/>
                <a:ea typeface="Calibri"/>
                <a:cs typeface="Calibri"/>
                <a:sym typeface="Calibri"/>
              </a:endParaRPr>
            </a:p>
          </p:txBody>
        </p:sp>
      </p:grpSp>
      <p:sp>
        <p:nvSpPr>
          <p:cNvPr id="410" name="Google Shape;410;p21"/>
          <p:cNvSpPr txBox="1"/>
          <p:nvPr/>
        </p:nvSpPr>
        <p:spPr>
          <a:xfrm>
            <a:off x="0" y="6468027"/>
            <a:ext cx="134489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From Unit 3</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23"/>
          <p:cNvSpPr txBox="1"/>
          <p:nvPr/>
        </p:nvSpPr>
        <p:spPr>
          <a:xfrm>
            <a:off x="350729" y="1974344"/>
            <a:ext cx="4359057" cy="26776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Calibri"/>
              <a:buNone/>
            </a:pPr>
            <a:r>
              <a:rPr lang="en-US" sz="2400">
                <a:solidFill>
                  <a:schemeClr val="dk1"/>
                </a:solidFill>
                <a:latin typeface="Calibri"/>
                <a:ea typeface="Calibri"/>
                <a:cs typeface="Calibri"/>
                <a:sym typeface="Calibri"/>
              </a:rPr>
              <a:t>The process by which the transfer resistance or apparent resistivity measurements acquired from the surface are transformed into estimated images of the subsurface  resistivity (or conductivity) </a:t>
            </a:r>
            <a:endParaRPr sz="1800">
              <a:solidFill>
                <a:schemeClr val="dk1"/>
              </a:solidFill>
              <a:latin typeface="Calibri"/>
              <a:ea typeface="Calibri"/>
              <a:cs typeface="Calibri"/>
              <a:sym typeface="Calibri"/>
            </a:endParaRPr>
          </a:p>
        </p:txBody>
      </p:sp>
      <p:grpSp>
        <p:nvGrpSpPr>
          <p:cNvPr id="417" name="Google Shape;417;p23"/>
          <p:cNvGrpSpPr/>
          <p:nvPr/>
        </p:nvGrpSpPr>
        <p:grpSpPr>
          <a:xfrm>
            <a:off x="5198285" y="282569"/>
            <a:ext cx="6806976" cy="5799292"/>
            <a:chOff x="1950493" y="889379"/>
            <a:chExt cx="8686800" cy="7391400"/>
          </a:xfrm>
        </p:grpSpPr>
        <p:pic>
          <p:nvPicPr>
            <p:cNvPr id="418" name="Google Shape;418;p23"/>
            <p:cNvPicPr preferRelativeResize="0"/>
            <p:nvPr/>
          </p:nvPicPr>
          <p:blipFill rotWithShape="1">
            <a:blip r:embed="rId3">
              <a:alphaModFix/>
            </a:blip>
            <a:srcRect l="17829"/>
            <a:stretch/>
          </p:blipFill>
          <p:spPr>
            <a:xfrm>
              <a:off x="2590219" y="1450915"/>
              <a:ext cx="7513674" cy="1991865"/>
            </a:xfrm>
            <a:prstGeom prst="rect">
              <a:avLst/>
            </a:prstGeom>
            <a:noFill/>
            <a:ln>
              <a:noFill/>
            </a:ln>
          </p:spPr>
        </p:pic>
        <p:pic>
          <p:nvPicPr>
            <p:cNvPr id="419" name="Google Shape;419;p23"/>
            <p:cNvPicPr preferRelativeResize="0"/>
            <p:nvPr/>
          </p:nvPicPr>
          <p:blipFill rotWithShape="1">
            <a:blip r:embed="rId4">
              <a:alphaModFix/>
            </a:blip>
            <a:srcRect/>
            <a:stretch/>
          </p:blipFill>
          <p:spPr>
            <a:xfrm>
              <a:off x="2179093" y="4290671"/>
              <a:ext cx="7943409" cy="3847346"/>
            </a:xfrm>
            <a:prstGeom prst="rect">
              <a:avLst/>
            </a:prstGeom>
            <a:noFill/>
            <a:ln>
              <a:noFill/>
            </a:ln>
          </p:spPr>
        </p:pic>
        <p:sp>
          <p:nvSpPr>
            <p:cNvPr id="420" name="Google Shape;420;p23"/>
            <p:cNvSpPr/>
            <p:nvPr/>
          </p:nvSpPr>
          <p:spPr>
            <a:xfrm>
              <a:off x="1950493" y="889379"/>
              <a:ext cx="8686800" cy="2667000"/>
            </a:xfrm>
            <a:prstGeom prst="roundRect">
              <a:avLst>
                <a:gd name="adj" fmla="val 16667"/>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400"/>
                <a:buFont typeface="Calibri"/>
                <a:buNone/>
              </a:pPr>
              <a:endParaRPr sz="1400">
                <a:solidFill>
                  <a:schemeClr val="lt1"/>
                </a:solidFill>
                <a:latin typeface="Calibri"/>
                <a:ea typeface="Calibri"/>
                <a:cs typeface="Calibri"/>
                <a:sym typeface="Calibri"/>
              </a:endParaRPr>
            </a:p>
          </p:txBody>
        </p:sp>
        <p:sp>
          <p:nvSpPr>
            <p:cNvPr id="421" name="Google Shape;421;p23"/>
            <p:cNvSpPr txBox="1"/>
            <p:nvPr/>
          </p:nvSpPr>
          <p:spPr>
            <a:xfrm>
              <a:off x="4813327" y="1107818"/>
              <a:ext cx="1027200" cy="392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400"/>
                <a:buFont typeface="Noto Sans Symbols"/>
                <a:buNone/>
              </a:pPr>
              <a:r>
                <a:rPr lang="en-US" sz="1400">
                  <a:solidFill>
                    <a:schemeClr val="dk1"/>
                  </a:solidFill>
                  <a:latin typeface="Noto Sans Symbols"/>
                  <a:ea typeface="Noto Sans Symbols"/>
                  <a:cs typeface="Noto Sans Symbols"/>
                  <a:sym typeface="Noto Sans Symbols"/>
                </a:rPr>
                <a:t>ρ</a:t>
              </a:r>
              <a:r>
                <a:rPr lang="en-US" sz="1400" baseline="-25000">
                  <a:solidFill>
                    <a:schemeClr val="dk1"/>
                  </a:solidFill>
                  <a:latin typeface="Calibri"/>
                  <a:ea typeface="Calibri"/>
                  <a:cs typeface="Calibri"/>
                  <a:sym typeface="Calibri"/>
                </a:rPr>
                <a:t>a</a:t>
              </a:r>
              <a:r>
                <a:rPr lang="en-US" sz="1400">
                  <a:solidFill>
                    <a:schemeClr val="dk1"/>
                  </a:solidFill>
                  <a:latin typeface="Calibri"/>
                  <a:ea typeface="Calibri"/>
                  <a:cs typeface="Calibri"/>
                  <a:sym typeface="Calibri"/>
                </a:rPr>
                <a:t> (</a:t>
              </a:r>
              <a:r>
                <a:rPr lang="en-US" sz="1400">
                  <a:solidFill>
                    <a:schemeClr val="dk1"/>
                  </a:solidFill>
                  <a:latin typeface="Noto Sans Symbols"/>
                  <a:ea typeface="Noto Sans Symbols"/>
                  <a:cs typeface="Noto Sans Symbols"/>
                  <a:sym typeface="Noto Sans Symbols"/>
                </a:rPr>
                <a:t>Ω</a:t>
              </a:r>
              <a:r>
                <a:rPr lang="en-US" sz="1400">
                  <a:solidFill>
                    <a:schemeClr val="dk1"/>
                  </a:solidFill>
                  <a:latin typeface="Cambria"/>
                  <a:ea typeface="Cambria"/>
                  <a:cs typeface="Cambria"/>
                  <a:sym typeface="Cambria"/>
                </a:rPr>
                <a:t>m</a:t>
              </a:r>
              <a:r>
                <a:rPr lang="en-US" sz="1400">
                  <a:solidFill>
                    <a:schemeClr val="dk1"/>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sp>
          <p:nvSpPr>
            <p:cNvPr id="422" name="Google Shape;422;p23"/>
            <p:cNvSpPr txBox="1"/>
            <p:nvPr/>
          </p:nvSpPr>
          <p:spPr>
            <a:xfrm>
              <a:off x="2283311" y="1722039"/>
              <a:ext cx="618300" cy="392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400"/>
                <a:buFont typeface="Cambria"/>
                <a:buNone/>
              </a:pPr>
              <a:r>
                <a:rPr lang="en-US" sz="1400">
                  <a:solidFill>
                    <a:schemeClr val="dk1"/>
                  </a:solidFill>
                  <a:latin typeface="Cambria"/>
                  <a:ea typeface="Cambria"/>
                  <a:cs typeface="Cambria"/>
                  <a:sym typeface="Cambria"/>
                </a:rPr>
                <a:t>n=1</a:t>
              </a:r>
              <a:endParaRPr sz="1800">
                <a:solidFill>
                  <a:schemeClr val="dk1"/>
                </a:solidFill>
                <a:latin typeface="Calibri"/>
                <a:ea typeface="Calibri"/>
                <a:cs typeface="Calibri"/>
                <a:sym typeface="Calibri"/>
              </a:endParaRPr>
            </a:p>
          </p:txBody>
        </p:sp>
        <p:sp>
          <p:nvSpPr>
            <p:cNvPr id="423" name="Google Shape;423;p23"/>
            <p:cNvSpPr txBox="1"/>
            <p:nvPr/>
          </p:nvSpPr>
          <p:spPr>
            <a:xfrm>
              <a:off x="2282784" y="2037459"/>
              <a:ext cx="618300" cy="392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400"/>
                <a:buFont typeface="Cambria"/>
                <a:buNone/>
              </a:pPr>
              <a:r>
                <a:rPr lang="en-US" sz="1400">
                  <a:solidFill>
                    <a:schemeClr val="dk1"/>
                  </a:solidFill>
                  <a:latin typeface="Cambria"/>
                  <a:ea typeface="Cambria"/>
                  <a:cs typeface="Cambria"/>
                  <a:sym typeface="Cambria"/>
                </a:rPr>
                <a:t>n=5</a:t>
              </a:r>
              <a:endParaRPr sz="1800">
                <a:solidFill>
                  <a:schemeClr val="dk1"/>
                </a:solidFill>
                <a:latin typeface="Calibri"/>
                <a:ea typeface="Calibri"/>
                <a:cs typeface="Calibri"/>
                <a:sym typeface="Calibri"/>
              </a:endParaRPr>
            </a:p>
          </p:txBody>
        </p:sp>
        <p:sp>
          <p:nvSpPr>
            <p:cNvPr id="424" name="Google Shape;424;p23"/>
            <p:cNvSpPr txBox="1"/>
            <p:nvPr/>
          </p:nvSpPr>
          <p:spPr>
            <a:xfrm>
              <a:off x="2153695" y="2397293"/>
              <a:ext cx="744900" cy="392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400"/>
                <a:buFont typeface="Cambria"/>
                <a:buNone/>
              </a:pPr>
              <a:r>
                <a:rPr lang="en-US" sz="1400">
                  <a:solidFill>
                    <a:schemeClr val="dk1"/>
                  </a:solidFill>
                  <a:latin typeface="Cambria"/>
                  <a:ea typeface="Cambria"/>
                  <a:cs typeface="Cambria"/>
                  <a:sym typeface="Cambria"/>
                </a:rPr>
                <a:t>n=10</a:t>
              </a:r>
              <a:endParaRPr sz="1800">
                <a:solidFill>
                  <a:schemeClr val="dk1"/>
                </a:solidFill>
                <a:latin typeface="Calibri"/>
                <a:ea typeface="Calibri"/>
                <a:cs typeface="Calibri"/>
                <a:sym typeface="Calibri"/>
              </a:endParaRPr>
            </a:p>
          </p:txBody>
        </p:sp>
        <p:pic>
          <p:nvPicPr>
            <p:cNvPr id="425" name="Google Shape;425;p23"/>
            <p:cNvPicPr preferRelativeResize="0"/>
            <p:nvPr/>
          </p:nvPicPr>
          <p:blipFill rotWithShape="1">
            <a:blip r:embed="rId5">
              <a:alphaModFix/>
            </a:blip>
            <a:srcRect r="86187" b="67610"/>
            <a:stretch/>
          </p:blipFill>
          <p:spPr>
            <a:xfrm>
              <a:off x="5917973" y="965579"/>
              <a:ext cx="1263073" cy="645160"/>
            </a:xfrm>
            <a:prstGeom prst="rect">
              <a:avLst/>
            </a:prstGeom>
            <a:noFill/>
            <a:ln>
              <a:noFill/>
            </a:ln>
          </p:spPr>
        </p:pic>
        <p:pic>
          <p:nvPicPr>
            <p:cNvPr id="426" name="Google Shape;426;p23"/>
            <p:cNvPicPr preferRelativeResize="0"/>
            <p:nvPr/>
          </p:nvPicPr>
          <p:blipFill rotWithShape="1">
            <a:blip r:embed="rId6">
              <a:alphaModFix/>
            </a:blip>
            <a:srcRect l="-56" t="32645" r="86834" b="37771"/>
            <a:stretch/>
          </p:blipFill>
          <p:spPr>
            <a:xfrm>
              <a:off x="7365773" y="1026539"/>
              <a:ext cx="1209040" cy="589280"/>
            </a:xfrm>
            <a:prstGeom prst="rect">
              <a:avLst/>
            </a:prstGeom>
            <a:noFill/>
            <a:ln>
              <a:noFill/>
            </a:ln>
          </p:spPr>
        </p:pic>
        <p:pic>
          <p:nvPicPr>
            <p:cNvPr id="427" name="Google Shape;427;p23"/>
            <p:cNvPicPr preferRelativeResize="0"/>
            <p:nvPr/>
          </p:nvPicPr>
          <p:blipFill rotWithShape="1">
            <a:blip r:embed="rId5">
              <a:alphaModFix/>
            </a:blip>
            <a:srcRect t="62497" r="87000" b="4348"/>
            <a:stretch/>
          </p:blipFill>
          <p:spPr>
            <a:xfrm>
              <a:off x="8838973" y="1031619"/>
              <a:ext cx="1188720" cy="660400"/>
            </a:xfrm>
            <a:prstGeom prst="rect">
              <a:avLst/>
            </a:prstGeom>
            <a:noFill/>
            <a:ln>
              <a:noFill/>
            </a:ln>
          </p:spPr>
        </p:pic>
        <p:sp>
          <p:nvSpPr>
            <p:cNvPr id="428" name="Google Shape;428;p23"/>
            <p:cNvSpPr txBox="1"/>
            <p:nvPr/>
          </p:nvSpPr>
          <p:spPr>
            <a:xfrm>
              <a:off x="7308056" y="6477379"/>
              <a:ext cx="2555700" cy="392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400"/>
                <a:buFont typeface="Cambria"/>
                <a:buNone/>
              </a:pPr>
              <a:r>
                <a:rPr lang="en-US" sz="1400">
                  <a:solidFill>
                    <a:schemeClr val="dk1"/>
                  </a:solidFill>
                  <a:latin typeface="Cambria"/>
                  <a:ea typeface="Cambria"/>
                  <a:cs typeface="Cambria"/>
                  <a:sym typeface="Cambria"/>
                </a:rPr>
                <a:t>log</a:t>
              </a:r>
              <a:r>
                <a:rPr lang="en-US" sz="1400" baseline="-25000">
                  <a:solidFill>
                    <a:schemeClr val="dk1"/>
                  </a:solidFill>
                  <a:latin typeface="Cambria"/>
                  <a:ea typeface="Cambria"/>
                  <a:cs typeface="Cambria"/>
                  <a:sym typeface="Cambria"/>
                </a:rPr>
                <a:t>10</a:t>
              </a:r>
              <a:r>
                <a:rPr lang="en-US" sz="1400">
                  <a:solidFill>
                    <a:schemeClr val="dk1"/>
                  </a:solidFill>
                  <a:latin typeface="Cambria"/>
                  <a:ea typeface="Cambria"/>
                  <a:cs typeface="Cambria"/>
                  <a:sym typeface="Cambria"/>
                </a:rPr>
                <a:t> (resistivity in </a:t>
              </a:r>
              <a:r>
                <a:rPr lang="en-US" sz="1400">
                  <a:solidFill>
                    <a:schemeClr val="dk1"/>
                  </a:solidFill>
                  <a:latin typeface="Noto Sans Symbols"/>
                  <a:ea typeface="Noto Sans Symbols"/>
                  <a:cs typeface="Noto Sans Symbols"/>
                  <a:sym typeface="Noto Sans Symbols"/>
                </a:rPr>
                <a:t>Ω</a:t>
              </a:r>
              <a:r>
                <a:rPr lang="en-US" sz="1400">
                  <a:solidFill>
                    <a:schemeClr val="dk1"/>
                  </a:solidFill>
                  <a:latin typeface="Cambria"/>
                  <a:ea typeface="Cambria"/>
                  <a:cs typeface="Cambria"/>
                  <a:sym typeface="Cambria"/>
                </a:rPr>
                <a:t>m)</a:t>
              </a:r>
              <a:endParaRPr sz="1800">
                <a:solidFill>
                  <a:schemeClr val="dk1"/>
                </a:solidFill>
                <a:latin typeface="Calibri"/>
                <a:ea typeface="Calibri"/>
                <a:cs typeface="Calibri"/>
                <a:sym typeface="Calibri"/>
              </a:endParaRPr>
            </a:p>
          </p:txBody>
        </p:sp>
        <p:sp>
          <p:nvSpPr>
            <p:cNvPr id="429" name="Google Shape;429;p23"/>
            <p:cNvSpPr/>
            <p:nvPr/>
          </p:nvSpPr>
          <p:spPr>
            <a:xfrm>
              <a:off x="1950493" y="4699379"/>
              <a:ext cx="8686800" cy="3581400"/>
            </a:xfrm>
            <a:prstGeom prst="roundRect">
              <a:avLst>
                <a:gd name="adj" fmla="val 16667"/>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400"/>
                <a:buFont typeface="Calibri"/>
                <a:buNone/>
              </a:pPr>
              <a:endParaRPr sz="1400">
                <a:solidFill>
                  <a:schemeClr val="lt1"/>
                </a:solidFill>
                <a:latin typeface="Calibri"/>
                <a:ea typeface="Calibri"/>
                <a:cs typeface="Calibri"/>
                <a:sym typeface="Calibri"/>
              </a:endParaRPr>
            </a:p>
          </p:txBody>
        </p:sp>
        <p:sp>
          <p:nvSpPr>
            <p:cNvPr id="430" name="Google Shape;430;p23"/>
            <p:cNvSpPr/>
            <p:nvPr/>
          </p:nvSpPr>
          <p:spPr>
            <a:xfrm>
              <a:off x="6522493" y="3556379"/>
              <a:ext cx="3352800" cy="1143000"/>
            </a:xfrm>
            <a:prstGeom prst="downArrow">
              <a:avLst>
                <a:gd name="adj1" fmla="val 66818"/>
                <a:gd name="adj2" fmla="val 54167"/>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400"/>
                <a:buFont typeface="Calibri"/>
                <a:buNone/>
              </a:pPr>
              <a:endParaRPr sz="1400">
                <a:solidFill>
                  <a:schemeClr val="lt1"/>
                </a:solidFill>
                <a:latin typeface="Calibri"/>
                <a:ea typeface="Calibri"/>
                <a:cs typeface="Calibri"/>
                <a:sym typeface="Calibri"/>
              </a:endParaRPr>
            </a:p>
          </p:txBody>
        </p:sp>
        <p:sp>
          <p:nvSpPr>
            <p:cNvPr id="431" name="Google Shape;431;p23"/>
            <p:cNvSpPr/>
            <p:nvPr/>
          </p:nvSpPr>
          <p:spPr>
            <a:xfrm rot="10800000">
              <a:off x="2636293" y="3556379"/>
              <a:ext cx="3352800" cy="1143000"/>
            </a:xfrm>
            <a:prstGeom prst="downArrow">
              <a:avLst>
                <a:gd name="adj1" fmla="val 66818"/>
                <a:gd name="adj2" fmla="val 54167"/>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400"/>
                <a:buFont typeface="Calibri"/>
                <a:buNone/>
              </a:pPr>
              <a:endParaRPr sz="1400">
                <a:solidFill>
                  <a:schemeClr val="lt1"/>
                </a:solidFill>
                <a:latin typeface="Calibri"/>
                <a:ea typeface="Calibri"/>
                <a:cs typeface="Calibri"/>
                <a:sym typeface="Calibri"/>
              </a:endParaRPr>
            </a:p>
          </p:txBody>
        </p:sp>
        <p:sp>
          <p:nvSpPr>
            <p:cNvPr id="432" name="Google Shape;432;p23"/>
            <p:cNvSpPr/>
            <p:nvPr/>
          </p:nvSpPr>
          <p:spPr>
            <a:xfrm>
              <a:off x="7093996" y="3403979"/>
              <a:ext cx="2209800" cy="381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400"/>
                <a:buFont typeface="Calibri"/>
                <a:buNone/>
              </a:pPr>
              <a:endParaRPr sz="1400">
                <a:solidFill>
                  <a:schemeClr val="lt1"/>
                </a:solidFill>
                <a:latin typeface="Calibri"/>
                <a:ea typeface="Calibri"/>
                <a:cs typeface="Calibri"/>
                <a:sym typeface="Calibri"/>
              </a:endParaRPr>
            </a:p>
          </p:txBody>
        </p:sp>
        <p:sp>
          <p:nvSpPr>
            <p:cNvPr id="433" name="Google Shape;433;p23"/>
            <p:cNvSpPr/>
            <p:nvPr/>
          </p:nvSpPr>
          <p:spPr>
            <a:xfrm>
              <a:off x="3207796" y="4546979"/>
              <a:ext cx="2209800" cy="381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400"/>
                <a:buFont typeface="Calibri"/>
                <a:buNone/>
              </a:pPr>
              <a:endParaRPr sz="1400">
                <a:solidFill>
                  <a:schemeClr val="lt1"/>
                </a:solidFill>
                <a:latin typeface="Calibri"/>
                <a:ea typeface="Calibri"/>
                <a:cs typeface="Calibri"/>
                <a:sym typeface="Calibri"/>
              </a:endParaRPr>
            </a:p>
          </p:txBody>
        </p:sp>
        <p:sp>
          <p:nvSpPr>
            <p:cNvPr id="434" name="Google Shape;434;p23"/>
            <p:cNvSpPr txBox="1"/>
            <p:nvPr/>
          </p:nvSpPr>
          <p:spPr>
            <a:xfrm>
              <a:off x="3531838" y="3861180"/>
              <a:ext cx="1545000" cy="902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000"/>
                <a:buFont typeface="Cambria"/>
                <a:buNone/>
              </a:pPr>
              <a:r>
                <a:rPr lang="en-US" sz="2000">
                  <a:solidFill>
                    <a:schemeClr val="dk1"/>
                  </a:solidFill>
                  <a:latin typeface="Cambria"/>
                  <a:ea typeface="Cambria"/>
                  <a:cs typeface="Cambria"/>
                  <a:sym typeface="Cambria"/>
                </a:rPr>
                <a:t>Forward</a:t>
              </a:r>
              <a:endParaRPr sz="1800">
                <a:solidFill>
                  <a:schemeClr val="dk1"/>
                </a:solidFill>
                <a:latin typeface="Calibri"/>
                <a:ea typeface="Calibri"/>
                <a:cs typeface="Calibri"/>
                <a:sym typeface="Calibri"/>
              </a:endParaRPr>
            </a:p>
            <a:p>
              <a:pPr marL="0" marR="0" lvl="0" indent="0" algn="ctr" rtl="0">
                <a:spcBef>
                  <a:spcPts val="0"/>
                </a:spcBef>
                <a:spcAft>
                  <a:spcPts val="0"/>
                </a:spcAft>
                <a:buClr>
                  <a:schemeClr val="dk1"/>
                </a:buClr>
                <a:buSzPts val="2000"/>
                <a:buFont typeface="Cambria"/>
                <a:buNone/>
              </a:pPr>
              <a:r>
                <a:rPr lang="en-US" sz="2000">
                  <a:solidFill>
                    <a:schemeClr val="dk1"/>
                  </a:solidFill>
                  <a:latin typeface="Cambria"/>
                  <a:ea typeface="Cambria"/>
                  <a:cs typeface="Cambria"/>
                  <a:sym typeface="Cambria"/>
                </a:rPr>
                <a:t>modeling</a:t>
              </a:r>
              <a:endParaRPr sz="2000">
                <a:solidFill>
                  <a:schemeClr val="dk1"/>
                </a:solidFill>
                <a:latin typeface="Cambria"/>
                <a:ea typeface="Cambria"/>
                <a:cs typeface="Cambria"/>
                <a:sym typeface="Cambria"/>
              </a:endParaRPr>
            </a:p>
          </p:txBody>
        </p:sp>
        <p:sp>
          <p:nvSpPr>
            <p:cNvPr id="435" name="Google Shape;435;p23"/>
            <p:cNvSpPr txBox="1"/>
            <p:nvPr/>
          </p:nvSpPr>
          <p:spPr>
            <a:xfrm>
              <a:off x="7448419" y="3403979"/>
              <a:ext cx="1545000" cy="902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000"/>
                <a:buFont typeface="Cambria"/>
                <a:buNone/>
              </a:pPr>
              <a:r>
                <a:rPr lang="en-US" sz="2000">
                  <a:solidFill>
                    <a:schemeClr val="dk1"/>
                  </a:solidFill>
                  <a:latin typeface="Cambria"/>
                  <a:ea typeface="Cambria"/>
                  <a:cs typeface="Cambria"/>
                  <a:sym typeface="Cambria"/>
                </a:rPr>
                <a:t>Inverse</a:t>
              </a:r>
              <a:endParaRPr sz="1800">
                <a:solidFill>
                  <a:schemeClr val="dk1"/>
                </a:solidFill>
                <a:latin typeface="Calibri"/>
                <a:ea typeface="Calibri"/>
                <a:cs typeface="Calibri"/>
                <a:sym typeface="Calibri"/>
              </a:endParaRPr>
            </a:p>
            <a:p>
              <a:pPr marL="0" marR="0" lvl="0" indent="0" algn="ctr" rtl="0">
                <a:spcBef>
                  <a:spcPts val="0"/>
                </a:spcBef>
                <a:spcAft>
                  <a:spcPts val="0"/>
                </a:spcAft>
                <a:buClr>
                  <a:schemeClr val="dk1"/>
                </a:buClr>
                <a:buSzPts val="2000"/>
                <a:buFont typeface="Cambria"/>
                <a:buNone/>
              </a:pPr>
              <a:r>
                <a:rPr lang="en-US" sz="2000">
                  <a:solidFill>
                    <a:schemeClr val="dk1"/>
                  </a:solidFill>
                  <a:latin typeface="Cambria"/>
                  <a:ea typeface="Cambria"/>
                  <a:cs typeface="Cambria"/>
                  <a:sym typeface="Cambria"/>
                </a:rPr>
                <a:t>modeling</a:t>
              </a:r>
              <a:endParaRPr sz="2000">
                <a:solidFill>
                  <a:schemeClr val="dk1"/>
                </a:solidFill>
                <a:latin typeface="Cambria"/>
                <a:ea typeface="Cambria"/>
                <a:cs typeface="Cambria"/>
                <a:sym typeface="Cambria"/>
              </a:endParaRPr>
            </a:p>
          </p:txBody>
        </p:sp>
        <p:sp>
          <p:nvSpPr>
            <p:cNvPr id="436" name="Google Shape;436;p23"/>
            <p:cNvSpPr txBox="1"/>
            <p:nvPr/>
          </p:nvSpPr>
          <p:spPr>
            <a:xfrm>
              <a:off x="2483893" y="1041778"/>
              <a:ext cx="2119500" cy="470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mbria"/>
                <a:buNone/>
              </a:pPr>
              <a:r>
                <a:rPr lang="en-US" sz="1800">
                  <a:solidFill>
                    <a:schemeClr val="dk1"/>
                  </a:solidFill>
                  <a:latin typeface="Cambria"/>
                  <a:ea typeface="Cambria"/>
                  <a:cs typeface="Cambria"/>
                  <a:sym typeface="Cambria"/>
                </a:rPr>
                <a:t>Pseudo section</a:t>
              </a:r>
              <a:endParaRPr sz="1800">
                <a:solidFill>
                  <a:schemeClr val="dk1"/>
                </a:solidFill>
                <a:latin typeface="Calibri"/>
                <a:ea typeface="Calibri"/>
                <a:cs typeface="Calibri"/>
                <a:sym typeface="Calibri"/>
              </a:endParaRPr>
            </a:p>
          </p:txBody>
        </p:sp>
        <p:sp>
          <p:nvSpPr>
            <p:cNvPr id="437" name="Google Shape;437;p23"/>
            <p:cNvSpPr txBox="1"/>
            <p:nvPr/>
          </p:nvSpPr>
          <p:spPr>
            <a:xfrm>
              <a:off x="3093493" y="5156579"/>
              <a:ext cx="3117000" cy="470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mbria"/>
                <a:buNone/>
              </a:pPr>
              <a:r>
                <a:rPr lang="en-US" sz="1800">
                  <a:solidFill>
                    <a:schemeClr val="dk1"/>
                  </a:solidFill>
                  <a:latin typeface="Cambria"/>
                  <a:ea typeface="Cambria"/>
                  <a:cs typeface="Cambria"/>
                  <a:sym typeface="Cambria"/>
                </a:rPr>
                <a:t>Resistivity distribution</a:t>
              </a:r>
              <a:endParaRPr sz="1800">
                <a:solidFill>
                  <a:schemeClr val="dk1"/>
                </a:solidFill>
                <a:latin typeface="Calibri"/>
                <a:ea typeface="Calibri"/>
                <a:cs typeface="Calibri"/>
                <a:sym typeface="Calibri"/>
              </a:endParaRPr>
            </a:p>
          </p:txBody>
        </p:sp>
      </p:grpSp>
      <p:sp>
        <p:nvSpPr>
          <p:cNvPr id="438" name="Google Shape;438;p23"/>
          <p:cNvSpPr txBox="1"/>
          <p:nvPr/>
        </p:nvSpPr>
        <p:spPr>
          <a:xfrm>
            <a:off x="6962820" y="6284796"/>
            <a:ext cx="508741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Source: Binley and Slater, 2020, </a:t>
            </a:r>
            <a:r>
              <a:rPr lang="en-US" sz="1200" i="1">
                <a:solidFill>
                  <a:schemeClr val="dk1"/>
                </a:solidFill>
                <a:latin typeface="Calibri"/>
                <a:ea typeface="Calibri"/>
                <a:cs typeface="Calibri"/>
                <a:sym typeface="Calibri"/>
              </a:rPr>
              <a:t>Resistivity and induced polarization: theory and applications to the near-surface Earth,</a:t>
            </a:r>
            <a:r>
              <a:rPr lang="en-US" sz="1200">
                <a:solidFill>
                  <a:schemeClr val="dk1"/>
                </a:solidFill>
                <a:latin typeface="Calibri"/>
                <a:ea typeface="Calibri"/>
                <a:cs typeface="Calibri"/>
                <a:sym typeface="Calibri"/>
              </a:rPr>
              <a:t> In Press</a:t>
            </a:r>
            <a:r>
              <a:rPr lang="en-US" sz="1200" i="1">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439" name="Google Shape;439;p23"/>
          <p:cNvSpPr txBox="1"/>
          <p:nvPr/>
        </p:nvSpPr>
        <p:spPr>
          <a:xfrm>
            <a:off x="2010864" y="6309553"/>
            <a:ext cx="572352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en-US" sz="1800" dirty="0">
                <a:solidFill>
                  <a:schemeClr val="dk1"/>
                </a:solidFill>
                <a:latin typeface="Calibri"/>
                <a:ea typeface="Calibri"/>
                <a:cs typeface="Calibri"/>
                <a:sym typeface="Calibri"/>
              </a:rPr>
              <a:t>From Unit 4: The Magic of Geophysical Inversion</a:t>
            </a:r>
            <a:endParaRPr sz="1800" dirty="0">
              <a:solidFill>
                <a:schemeClr val="dk1"/>
              </a:solidFill>
              <a:latin typeface="Calibri"/>
              <a:ea typeface="Calibri"/>
              <a:cs typeface="Calibri"/>
              <a:sym typeface="Calibri"/>
            </a:endParaRPr>
          </a:p>
        </p:txBody>
      </p:sp>
      <p:sp>
        <p:nvSpPr>
          <p:cNvPr id="440" name="Google Shape;440;p23"/>
          <p:cNvSpPr txBox="1">
            <a:spLocks noGrp="1"/>
          </p:cNvSpPr>
          <p:nvPr>
            <p:ph type="title" idx="4294967295"/>
          </p:nvPr>
        </p:nvSpPr>
        <p:spPr>
          <a:xfrm>
            <a:off x="224325" y="247300"/>
            <a:ext cx="4588200" cy="7524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US"/>
              <a:t>What is inverse </a:t>
            </a:r>
            <a:endParaRPr/>
          </a:p>
          <a:p>
            <a:pPr marL="0" lvl="0" indent="0" algn="l" rtl="0">
              <a:spcBef>
                <a:spcPts val="0"/>
              </a:spcBef>
              <a:spcAft>
                <a:spcPts val="0"/>
              </a:spcAft>
              <a:buNone/>
            </a:pPr>
            <a:r>
              <a:rPr lang="en-US"/>
              <a:t>modeling?</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0" descr="IN00202_"/>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23075" y="2290764"/>
            <a:ext cx="4451350" cy="372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Line 51"/>
          <p:cNvSpPr>
            <a:spLocks noChangeAspect="1" noChangeShapeType="1"/>
          </p:cNvSpPr>
          <p:nvPr/>
        </p:nvSpPr>
        <p:spPr bwMode="auto">
          <a:xfrm>
            <a:off x="6700838" y="2266950"/>
            <a:ext cx="4633912" cy="0"/>
          </a:xfrm>
          <a:prstGeom prst="line">
            <a:avLst/>
          </a:prstGeom>
          <a:noFill/>
          <a:ln w="76200">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 name="Group 52"/>
          <p:cNvGrpSpPr>
            <a:grpSpLocks noChangeAspect="1"/>
          </p:cNvGrpSpPr>
          <p:nvPr/>
        </p:nvGrpSpPr>
        <p:grpSpPr bwMode="auto">
          <a:xfrm>
            <a:off x="10053639" y="1047750"/>
            <a:ext cx="1036637" cy="1219200"/>
            <a:chOff x="3792" y="336"/>
            <a:chExt cx="576" cy="768"/>
          </a:xfrm>
        </p:grpSpPr>
        <p:sp>
          <p:nvSpPr>
            <p:cNvPr id="6" name="Line 53"/>
            <p:cNvSpPr>
              <a:spLocks noChangeAspect="1" noChangeShapeType="1"/>
            </p:cNvSpPr>
            <p:nvPr/>
          </p:nvSpPr>
          <p:spPr bwMode="auto">
            <a:xfrm>
              <a:off x="4080" y="672"/>
              <a:ext cx="0" cy="432"/>
            </a:xfrm>
            <a:prstGeom prst="line">
              <a:avLst/>
            </a:prstGeom>
            <a:noFill/>
            <a:ln w="7620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 name="Oval 54"/>
            <p:cNvSpPr>
              <a:spLocks noChangeAspect="1" noChangeArrowheads="1"/>
            </p:cNvSpPr>
            <p:nvPr/>
          </p:nvSpPr>
          <p:spPr bwMode="auto">
            <a:xfrm>
              <a:off x="3792" y="432"/>
              <a:ext cx="240" cy="240"/>
            </a:xfrm>
            <a:prstGeom prst="ellipse">
              <a:avLst/>
            </a:prstGeom>
            <a:solidFill>
              <a:srgbClr val="00CC00"/>
            </a:solidFill>
            <a:ln w="9525">
              <a:solidFill>
                <a:srgbClr val="00CC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Oval 55"/>
            <p:cNvSpPr>
              <a:spLocks noChangeAspect="1" noChangeArrowheads="1"/>
            </p:cNvSpPr>
            <p:nvPr/>
          </p:nvSpPr>
          <p:spPr bwMode="auto">
            <a:xfrm>
              <a:off x="4032" y="576"/>
              <a:ext cx="240" cy="240"/>
            </a:xfrm>
            <a:prstGeom prst="ellipse">
              <a:avLst/>
            </a:prstGeom>
            <a:solidFill>
              <a:srgbClr val="00CC00"/>
            </a:solidFill>
            <a:ln w="9525">
              <a:solidFill>
                <a:srgbClr val="00CC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Oval 56"/>
            <p:cNvSpPr>
              <a:spLocks noChangeAspect="1" noChangeArrowheads="1"/>
            </p:cNvSpPr>
            <p:nvPr/>
          </p:nvSpPr>
          <p:spPr bwMode="auto">
            <a:xfrm>
              <a:off x="4032" y="432"/>
              <a:ext cx="240" cy="240"/>
            </a:xfrm>
            <a:prstGeom prst="ellipse">
              <a:avLst/>
            </a:prstGeom>
            <a:solidFill>
              <a:srgbClr val="00CC00"/>
            </a:solidFill>
            <a:ln w="9525">
              <a:solidFill>
                <a:srgbClr val="00CC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 name="Oval 57"/>
            <p:cNvSpPr>
              <a:spLocks noChangeAspect="1" noChangeArrowheads="1"/>
            </p:cNvSpPr>
            <p:nvPr/>
          </p:nvSpPr>
          <p:spPr bwMode="auto">
            <a:xfrm>
              <a:off x="3888" y="336"/>
              <a:ext cx="240" cy="240"/>
            </a:xfrm>
            <a:prstGeom prst="ellipse">
              <a:avLst/>
            </a:prstGeom>
            <a:solidFill>
              <a:srgbClr val="00CC00"/>
            </a:solidFill>
            <a:ln w="9525">
              <a:solidFill>
                <a:srgbClr val="00CC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Oval 58"/>
            <p:cNvSpPr>
              <a:spLocks noChangeAspect="1" noChangeArrowheads="1"/>
            </p:cNvSpPr>
            <p:nvPr/>
          </p:nvSpPr>
          <p:spPr bwMode="auto">
            <a:xfrm>
              <a:off x="3840" y="624"/>
              <a:ext cx="240" cy="240"/>
            </a:xfrm>
            <a:prstGeom prst="ellipse">
              <a:avLst/>
            </a:prstGeom>
            <a:solidFill>
              <a:srgbClr val="00CC00"/>
            </a:solidFill>
            <a:ln w="9525">
              <a:solidFill>
                <a:srgbClr val="00CC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Oval 59"/>
            <p:cNvSpPr>
              <a:spLocks noChangeAspect="1" noChangeArrowheads="1"/>
            </p:cNvSpPr>
            <p:nvPr/>
          </p:nvSpPr>
          <p:spPr bwMode="auto">
            <a:xfrm>
              <a:off x="4032" y="336"/>
              <a:ext cx="240" cy="240"/>
            </a:xfrm>
            <a:prstGeom prst="ellipse">
              <a:avLst/>
            </a:prstGeom>
            <a:solidFill>
              <a:srgbClr val="00CC00"/>
            </a:solidFill>
            <a:ln w="9525">
              <a:solidFill>
                <a:srgbClr val="00CC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Oval 60"/>
            <p:cNvSpPr>
              <a:spLocks noChangeAspect="1" noChangeArrowheads="1"/>
            </p:cNvSpPr>
            <p:nvPr/>
          </p:nvSpPr>
          <p:spPr bwMode="auto">
            <a:xfrm>
              <a:off x="4128" y="480"/>
              <a:ext cx="240" cy="240"/>
            </a:xfrm>
            <a:prstGeom prst="ellipse">
              <a:avLst/>
            </a:prstGeom>
            <a:solidFill>
              <a:srgbClr val="00CC00"/>
            </a:solidFill>
            <a:ln w="9525">
              <a:solidFill>
                <a:srgbClr val="00CC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Oval 61"/>
            <p:cNvSpPr>
              <a:spLocks noChangeAspect="1" noChangeArrowheads="1"/>
            </p:cNvSpPr>
            <p:nvPr/>
          </p:nvSpPr>
          <p:spPr bwMode="auto">
            <a:xfrm>
              <a:off x="3888" y="432"/>
              <a:ext cx="240" cy="240"/>
            </a:xfrm>
            <a:prstGeom prst="ellipse">
              <a:avLst/>
            </a:prstGeom>
            <a:solidFill>
              <a:srgbClr val="00CC00"/>
            </a:solidFill>
            <a:ln w="9525">
              <a:solidFill>
                <a:srgbClr val="00CC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1" name="Group 30"/>
          <p:cNvGrpSpPr/>
          <p:nvPr/>
        </p:nvGrpSpPr>
        <p:grpSpPr>
          <a:xfrm>
            <a:off x="6761163" y="1169988"/>
            <a:ext cx="3536950" cy="1096962"/>
            <a:chOff x="4189413" y="1341438"/>
            <a:chExt cx="3536950" cy="1096962"/>
          </a:xfrm>
        </p:grpSpPr>
        <p:sp>
          <p:nvSpPr>
            <p:cNvPr id="15" name="AutoShape 62"/>
            <p:cNvSpPr>
              <a:spLocks noChangeAspect="1" noChangeArrowheads="1"/>
            </p:cNvSpPr>
            <p:nvPr/>
          </p:nvSpPr>
          <p:spPr bwMode="auto">
            <a:xfrm flipH="1" flipV="1">
              <a:off x="4189413" y="1706563"/>
              <a:ext cx="854075" cy="609600"/>
            </a:xfrm>
            <a:prstGeom prst="rtTriangle">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 name="Line 63"/>
            <p:cNvSpPr>
              <a:spLocks noChangeAspect="1" noChangeShapeType="1"/>
            </p:cNvSpPr>
            <p:nvPr/>
          </p:nvSpPr>
          <p:spPr bwMode="auto">
            <a:xfrm flipV="1">
              <a:off x="4725988" y="1981200"/>
              <a:ext cx="220662" cy="457200"/>
            </a:xfrm>
            <a:prstGeom prst="line">
              <a:avLst/>
            </a:prstGeom>
            <a:noFill/>
            <a:ln w="1016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Line 64"/>
            <p:cNvSpPr>
              <a:spLocks noChangeAspect="1" noChangeShapeType="1"/>
            </p:cNvSpPr>
            <p:nvPr/>
          </p:nvSpPr>
          <p:spPr bwMode="auto">
            <a:xfrm flipH="1" flipV="1">
              <a:off x="4946650" y="1981200"/>
              <a:ext cx="219075" cy="457200"/>
            </a:xfrm>
            <a:prstGeom prst="line">
              <a:avLst/>
            </a:prstGeom>
            <a:noFill/>
            <a:ln w="1016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Line 65"/>
            <p:cNvSpPr>
              <a:spLocks noChangeAspect="1" noChangeShapeType="1"/>
            </p:cNvSpPr>
            <p:nvPr/>
          </p:nvSpPr>
          <p:spPr bwMode="auto">
            <a:xfrm flipV="1">
              <a:off x="4946650" y="1616075"/>
              <a:ext cx="0" cy="365125"/>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Line 66"/>
            <p:cNvSpPr>
              <a:spLocks noChangeAspect="1" noChangeShapeType="1"/>
            </p:cNvSpPr>
            <p:nvPr/>
          </p:nvSpPr>
          <p:spPr bwMode="auto">
            <a:xfrm flipV="1">
              <a:off x="4556125" y="1646238"/>
              <a:ext cx="731838" cy="152400"/>
            </a:xfrm>
            <a:prstGeom prst="line">
              <a:avLst/>
            </a:prstGeom>
            <a:noFill/>
            <a:ln w="1524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Oval 67"/>
            <p:cNvSpPr>
              <a:spLocks noChangeAspect="1" noChangeArrowheads="1"/>
            </p:cNvSpPr>
            <p:nvPr/>
          </p:nvSpPr>
          <p:spPr bwMode="auto">
            <a:xfrm>
              <a:off x="4837113" y="1341438"/>
              <a:ext cx="328612" cy="274637"/>
            </a:xfrm>
            <a:prstGeom prst="ellipse">
              <a:avLst/>
            </a:prstGeom>
            <a:noFill/>
            <a:ln w="571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solidFill>
                  <a:schemeClr val="bg1"/>
                </a:solidFill>
              </a:endParaRPr>
            </a:p>
          </p:txBody>
        </p:sp>
        <p:grpSp>
          <p:nvGrpSpPr>
            <p:cNvPr id="21" name="Group 68"/>
            <p:cNvGrpSpPr>
              <a:grpSpLocks noChangeAspect="1"/>
            </p:cNvGrpSpPr>
            <p:nvPr/>
          </p:nvGrpSpPr>
          <p:grpSpPr bwMode="auto">
            <a:xfrm>
              <a:off x="4738688" y="1646238"/>
              <a:ext cx="427037" cy="396875"/>
              <a:chOff x="1680" y="624"/>
              <a:chExt cx="336" cy="312"/>
            </a:xfrm>
          </p:grpSpPr>
          <p:sp>
            <p:nvSpPr>
              <p:cNvPr id="22" name="AutoShape 69"/>
              <p:cNvSpPr>
                <a:spLocks noChangeAspect="1" noChangeArrowheads="1"/>
              </p:cNvSpPr>
              <p:nvPr/>
            </p:nvSpPr>
            <p:spPr bwMode="auto">
              <a:xfrm flipV="1">
                <a:off x="1680" y="624"/>
                <a:ext cx="336" cy="288"/>
              </a:xfrm>
              <a:prstGeom prst="triangle">
                <a:avLst>
                  <a:gd name="adj" fmla="val 500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 name="WordArt 70"/>
              <p:cNvSpPr>
                <a:spLocks noChangeAspect="1" noChangeArrowheads="1" noChangeShapeType="1" noTextEdit="1"/>
              </p:cNvSpPr>
              <p:nvPr/>
            </p:nvSpPr>
            <p:spPr bwMode="auto">
              <a:xfrm>
                <a:off x="1824" y="768"/>
                <a:ext cx="62" cy="168"/>
              </a:xfrm>
              <a:prstGeom prst="rect">
                <a:avLst/>
              </a:prstGeom>
            </p:spPr>
            <p:txBody>
              <a:bodyPr spcFirstLastPara="1" wrap="none" fromWordArt="1">
                <a:prstTxWarp prst="textArchUp">
                  <a:avLst>
                    <a:gd name="adj" fmla="val 10800000"/>
                  </a:avLst>
                </a:prstTxWarp>
              </a:bodyPr>
              <a:lstStyle/>
              <a:p>
                <a:pPr algn="ctr"/>
                <a:r>
                  <a:rPr lang="en-US" sz="3600" kern="10" dirty="0">
                    <a:ln w="9525">
                      <a:solidFill>
                        <a:srgbClr val="000000"/>
                      </a:solidFill>
                      <a:round/>
                      <a:headEnd/>
                      <a:tailEnd/>
                    </a:ln>
                    <a:solidFill>
                      <a:srgbClr val="FF0000"/>
                    </a:solidFill>
                    <a:latin typeface="Arial Black"/>
                  </a:rPr>
                  <a:t>S</a:t>
                </a:r>
              </a:p>
            </p:txBody>
          </p:sp>
        </p:grpSp>
        <p:sp>
          <p:nvSpPr>
            <p:cNvPr id="24" name="Line 71"/>
            <p:cNvSpPr>
              <a:spLocks noChangeAspect="1" noChangeShapeType="1"/>
            </p:cNvSpPr>
            <p:nvPr/>
          </p:nvSpPr>
          <p:spPr bwMode="auto">
            <a:xfrm>
              <a:off x="5165725" y="1524000"/>
              <a:ext cx="487363" cy="914400"/>
            </a:xfrm>
            <a:prstGeom prst="line">
              <a:avLst/>
            </a:prstGeom>
            <a:noFill/>
            <a:ln w="57150">
              <a:solidFill>
                <a:srgbClr val="FFCC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Line 72"/>
            <p:cNvSpPr>
              <a:spLocks noChangeAspect="1" noChangeShapeType="1"/>
            </p:cNvSpPr>
            <p:nvPr/>
          </p:nvSpPr>
          <p:spPr bwMode="auto">
            <a:xfrm>
              <a:off x="5165725" y="1524000"/>
              <a:ext cx="2560638" cy="854075"/>
            </a:xfrm>
            <a:prstGeom prst="line">
              <a:avLst/>
            </a:prstGeom>
            <a:noFill/>
            <a:ln w="57150">
              <a:solidFill>
                <a:srgbClr val="FFCC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Line 73"/>
            <p:cNvSpPr>
              <a:spLocks noChangeAspect="1" noChangeShapeType="1"/>
            </p:cNvSpPr>
            <p:nvPr/>
          </p:nvSpPr>
          <p:spPr bwMode="auto">
            <a:xfrm>
              <a:off x="5165725" y="1524000"/>
              <a:ext cx="974725" cy="854075"/>
            </a:xfrm>
            <a:prstGeom prst="line">
              <a:avLst/>
            </a:prstGeom>
            <a:noFill/>
            <a:ln w="57150">
              <a:solidFill>
                <a:srgbClr val="FFCC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Line 74"/>
            <p:cNvSpPr>
              <a:spLocks noChangeAspect="1" noChangeShapeType="1"/>
            </p:cNvSpPr>
            <p:nvPr/>
          </p:nvSpPr>
          <p:spPr bwMode="auto">
            <a:xfrm>
              <a:off x="5165725" y="1524000"/>
              <a:ext cx="1646238" cy="854075"/>
            </a:xfrm>
            <a:prstGeom prst="line">
              <a:avLst/>
            </a:prstGeom>
            <a:noFill/>
            <a:ln w="57150">
              <a:solidFill>
                <a:srgbClr val="FFCC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9" name="TextBox 28"/>
          <p:cNvSpPr txBox="1"/>
          <p:nvPr/>
        </p:nvSpPr>
        <p:spPr>
          <a:xfrm>
            <a:off x="7532853" y="3031897"/>
            <a:ext cx="3246372" cy="2246769"/>
          </a:xfrm>
          <a:prstGeom prst="rect">
            <a:avLst/>
          </a:prstGeom>
          <a:solidFill>
            <a:schemeClr val="bg1"/>
          </a:solidFill>
        </p:spPr>
        <p:txBody>
          <a:bodyPr wrap="square" rtlCol="0">
            <a:spAutoFit/>
          </a:bodyPr>
          <a:lstStyle/>
          <a:p>
            <a:pPr algn="ctr"/>
            <a:r>
              <a:rPr lang="en-US" sz="2800" b="1" dirty="0"/>
              <a:t>Note: There is NO such thing as geophysical X-ray vision! No silver bullets!</a:t>
            </a:r>
          </a:p>
        </p:txBody>
      </p:sp>
      <p:grpSp>
        <p:nvGrpSpPr>
          <p:cNvPr id="50" name="Group 49"/>
          <p:cNvGrpSpPr/>
          <p:nvPr/>
        </p:nvGrpSpPr>
        <p:grpSpPr>
          <a:xfrm>
            <a:off x="6765925" y="1169988"/>
            <a:ext cx="3659188" cy="1096962"/>
            <a:chOff x="4194175" y="1341438"/>
            <a:chExt cx="3659188" cy="1096962"/>
          </a:xfrm>
        </p:grpSpPr>
        <p:sp>
          <p:nvSpPr>
            <p:cNvPr id="51" name="AutoShape 51"/>
            <p:cNvSpPr>
              <a:spLocks noChangeAspect="1" noChangeArrowheads="1"/>
            </p:cNvSpPr>
            <p:nvPr/>
          </p:nvSpPr>
          <p:spPr bwMode="auto">
            <a:xfrm flipH="1" flipV="1">
              <a:off x="4194175" y="1706563"/>
              <a:ext cx="854075" cy="609600"/>
            </a:xfrm>
            <a:prstGeom prst="rtTriangle">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 name="Line 64"/>
            <p:cNvSpPr>
              <a:spLocks noChangeAspect="1" noChangeShapeType="1"/>
            </p:cNvSpPr>
            <p:nvPr/>
          </p:nvSpPr>
          <p:spPr bwMode="auto">
            <a:xfrm flipV="1">
              <a:off x="4730750" y="1981200"/>
              <a:ext cx="220663" cy="45720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 name="Line 65"/>
            <p:cNvSpPr>
              <a:spLocks noChangeAspect="1" noChangeShapeType="1"/>
            </p:cNvSpPr>
            <p:nvPr/>
          </p:nvSpPr>
          <p:spPr bwMode="auto">
            <a:xfrm flipH="1" flipV="1">
              <a:off x="4951413" y="1981200"/>
              <a:ext cx="219075" cy="45720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 name="Line 66"/>
            <p:cNvSpPr>
              <a:spLocks noChangeAspect="1" noChangeShapeType="1"/>
            </p:cNvSpPr>
            <p:nvPr/>
          </p:nvSpPr>
          <p:spPr bwMode="auto">
            <a:xfrm flipV="1">
              <a:off x="4951413" y="1616075"/>
              <a:ext cx="0" cy="365125"/>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 name="Line 67"/>
            <p:cNvSpPr>
              <a:spLocks noChangeAspect="1" noChangeShapeType="1"/>
            </p:cNvSpPr>
            <p:nvPr/>
          </p:nvSpPr>
          <p:spPr bwMode="auto">
            <a:xfrm flipV="1">
              <a:off x="4621213" y="1646238"/>
              <a:ext cx="671512" cy="152400"/>
            </a:xfrm>
            <a:prstGeom prst="line">
              <a:avLst/>
            </a:prstGeom>
            <a:noFill/>
            <a:ln w="381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 name="Oval 68"/>
            <p:cNvSpPr>
              <a:spLocks noChangeAspect="1" noChangeArrowheads="1"/>
            </p:cNvSpPr>
            <p:nvPr/>
          </p:nvSpPr>
          <p:spPr bwMode="auto">
            <a:xfrm>
              <a:off x="4841875" y="1341438"/>
              <a:ext cx="328613" cy="274637"/>
            </a:xfrm>
            <a:prstGeom prst="ellipse">
              <a:avLst/>
            </a:prstGeom>
            <a:noFill/>
            <a:ln w="2857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solidFill>
                  <a:schemeClr val="bg1"/>
                </a:solidFill>
              </a:endParaRPr>
            </a:p>
          </p:txBody>
        </p:sp>
        <p:grpSp>
          <p:nvGrpSpPr>
            <p:cNvPr id="57" name="Group 69"/>
            <p:cNvGrpSpPr>
              <a:grpSpLocks noChangeAspect="1"/>
            </p:cNvGrpSpPr>
            <p:nvPr/>
          </p:nvGrpSpPr>
          <p:grpSpPr bwMode="auto">
            <a:xfrm>
              <a:off x="4743450" y="1646238"/>
              <a:ext cx="427038" cy="395287"/>
              <a:chOff x="1680" y="624"/>
              <a:chExt cx="336" cy="312"/>
            </a:xfrm>
          </p:grpSpPr>
          <p:sp>
            <p:nvSpPr>
              <p:cNvPr id="65" name="AutoShape 70"/>
              <p:cNvSpPr>
                <a:spLocks noChangeAspect="1" noChangeArrowheads="1"/>
              </p:cNvSpPr>
              <p:nvPr/>
            </p:nvSpPr>
            <p:spPr bwMode="auto">
              <a:xfrm flipV="1">
                <a:off x="1680" y="624"/>
                <a:ext cx="336" cy="288"/>
              </a:xfrm>
              <a:prstGeom prst="triangle">
                <a:avLst>
                  <a:gd name="adj" fmla="val 500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 name="WordArt 71"/>
              <p:cNvSpPr>
                <a:spLocks noChangeAspect="1" noChangeArrowheads="1" noChangeShapeType="1" noTextEdit="1"/>
              </p:cNvSpPr>
              <p:nvPr/>
            </p:nvSpPr>
            <p:spPr bwMode="auto">
              <a:xfrm>
                <a:off x="1824" y="768"/>
                <a:ext cx="62" cy="168"/>
              </a:xfrm>
              <a:prstGeom prst="rect">
                <a:avLst/>
              </a:prstGeom>
            </p:spPr>
            <p:txBody>
              <a:bodyPr spcFirstLastPara="1" wrap="none" fromWordArt="1">
                <a:prstTxWarp prst="textArchUp">
                  <a:avLst>
                    <a:gd name="adj" fmla="val 10800000"/>
                  </a:avLst>
                </a:prstTxWarp>
              </a:bodyPr>
              <a:lstStyle/>
              <a:p>
                <a:pPr algn="ctr"/>
                <a:r>
                  <a:rPr lang="en-US" sz="3600" kern="10" dirty="0">
                    <a:ln w="9525">
                      <a:solidFill>
                        <a:srgbClr val="000000"/>
                      </a:solidFill>
                      <a:round/>
                      <a:headEnd/>
                      <a:tailEnd/>
                    </a:ln>
                    <a:solidFill>
                      <a:srgbClr val="FF0000"/>
                    </a:solidFill>
                    <a:latin typeface="Arial Black"/>
                  </a:rPr>
                  <a:t>G</a:t>
                </a:r>
              </a:p>
            </p:txBody>
          </p:sp>
        </p:grpSp>
        <p:sp>
          <p:nvSpPr>
            <p:cNvPr id="58" name="Line 72"/>
            <p:cNvSpPr>
              <a:spLocks noChangeAspect="1" noChangeShapeType="1"/>
            </p:cNvSpPr>
            <p:nvPr/>
          </p:nvSpPr>
          <p:spPr bwMode="auto">
            <a:xfrm>
              <a:off x="4803775" y="1463675"/>
              <a:ext cx="306388" cy="1588"/>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 name="Oval 73"/>
            <p:cNvSpPr>
              <a:spLocks noChangeAspect="1" noChangeArrowheads="1"/>
            </p:cNvSpPr>
            <p:nvPr/>
          </p:nvSpPr>
          <p:spPr bwMode="auto">
            <a:xfrm>
              <a:off x="4987925" y="1401763"/>
              <a:ext cx="122238" cy="1222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 name="Oval 74"/>
            <p:cNvSpPr>
              <a:spLocks noChangeAspect="1" noChangeArrowheads="1"/>
            </p:cNvSpPr>
            <p:nvPr/>
          </p:nvSpPr>
          <p:spPr bwMode="auto">
            <a:xfrm>
              <a:off x="5110163" y="1401763"/>
              <a:ext cx="120650" cy="1222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 name="Line 75"/>
            <p:cNvSpPr>
              <a:spLocks noChangeAspect="1" noChangeShapeType="1"/>
            </p:cNvSpPr>
            <p:nvPr/>
          </p:nvSpPr>
          <p:spPr bwMode="auto">
            <a:xfrm>
              <a:off x="5292725" y="1524000"/>
              <a:ext cx="487363" cy="914400"/>
            </a:xfrm>
            <a:prstGeom prst="line">
              <a:avLst/>
            </a:prstGeom>
            <a:noFill/>
            <a:ln w="57150">
              <a:solidFill>
                <a:srgbClr val="FFCC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 name="Line 76"/>
            <p:cNvSpPr>
              <a:spLocks noChangeAspect="1" noChangeShapeType="1"/>
            </p:cNvSpPr>
            <p:nvPr/>
          </p:nvSpPr>
          <p:spPr bwMode="auto">
            <a:xfrm>
              <a:off x="5292725" y="1524000"/>
              <a:ext cx="2560638" cy="854075"/>
            </a:xfrm>
            <a:prstGeom prst="line">
              <a:avLst/>
            </a:prstGeom>
            <a:noFill/>
            <a:ln w="57150">
              <a:solidFill>
                <a:srgbClr val="FFCC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 name="Line 77"/>
            <p:cNvSpPr>
              <a:spLocks noChangeAspect="1" noChangeShapeType="1"/>
            </p:cNvSpPr>
            <p:nvPr/>
          </p:nvSpPr>
          <p:spPr bwMode="auto">
            <a:xfrm>
              <a:off x="5292725" y="1524000"/>
              <a:ext cx="974725" cy="854075"/>
            </a:xfrm>
            <a:prstGeom prst="line">
              <a:avLst/>
            </a:prstGeom>
            <a:noFill/>
            <a:ln w="57150">
              <a:solidFill>
                <a:srgbClr val="FFCC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 name="Line 78"/>
            <p:cNvSpPr>
              <a:spLocks noChangeAspect="1" noChangeShapeType="1"/>
            </p:cNvSpPr>
            <p:nvPr/>
          </p:nvSpPr>
          <p:spPr bwMode="auto">
            <a:xfrm>
              <a:off x="5292725" y="1524000"/>
              <a:ext cx="1646238" cy="854075"/>
            </a:xfrm>
            <a:prstGeom prst="line">
              <a:avLst/>
            </a:prstGeom>
            <a:noFill/>
            <a:ln w="57150">
              <a:solidFill>
                <a:srgbClr val="FFCC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70" name="Group 69"/>
          <p:cNvGrpSpPr/>
          <p:nvPr/>
        </p:nvGrpSpPr>
        <p:grpSpPr>
          <a:xfrm>
            <a:off x="6762751" y="2266950"/>
            <a:ext cx="4633913" cy="3729038"/>
            <a:chOff x="4133850" y="2438400"/>
            <a:chExt cx="4633913" cy="3729038"/>
          </a:xfrm>
        </p:grpSpPr>
        <p:graphicFrame>
          <p:nvGraphicFramePr>
            <p:cNvPr id="68" name="Object 84"/>
            <p:cNvGraphicFramePr>
              <a:graphicFrameLocks/>
            </p:cNvGraphicFramePr>
            <p:nvPr/>
          </p:nvGraphicFramePr>
          <p:xfrm>
            <a:off x="4267200" y="2438400"/>
            <a:ext cx="4451350" cy="3729038"/>
          </p:xfrm>
          <a:graphic>
            <a:graphicData uri="http://schemas.openxmlformats.org/presentationml/2006/ole">
              <mc:AlternateContent xmlns:mc="http://schemas.openxmlformats.org/markup-compatibility/2006">
                <mc:Choice xmlns:v="urn:schemas-microsoft-com:vml" Requires="v">
                  <p:oleObj name="Image" r:id="rId6" imgW="5765079" imgH="4787302" progId="Photoshop.Image.6">
                    <p:embed/>
                  </p:oleObj>
                </mc:Choice>
                <mc:Fallback>
                  <p:oleObj name="Image" r:id="rId6" imgW="5765079" imgH="4787302" progId="Photoshop.Image.6">
                    <p:embed/>
                    <p:pic>
                      <p:nvPicPr>
                        <p:cNvPr id="68" name="Object 84"/>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67200" y="2438400"/>
                          <a:ext cx="4451350" cy="372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9" name="Line 52"/>
            <p:cNvSpPr>
              <a:spLocks noChangeAspect="1" noChangeShapeType="1"/>
            </p:cNvSpPr>
            <p:nvPr/>
          </p:nvSpPr>
          <p:spPr bwMode="auto">
            <a:xfrm>
              <a:off x="4133850" y="2438400"/>
              <a:ext cx="4633913" cy="0"/>
            </a:xfrm>
            <a:prstGeom prst="line">
              <a:avLst/>
            </a:prstGeom>
            <a:noFill/>
            <a:ln w="76200">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76" name="Group 75"/>
          <p:cNvGrpSpPr/>
          <p:nvPr/>
        </p:nvGrpSpPr>
        <p:grpSpPr>
          <a:xfrm>
            <a:off x="6893918" y="2297990"/>
            <a:ext cx="4382400" cy="3664661"/>
            <a:chOff x="4322168" y="2469439"/>
            <a:chExt cx="4382400" cy="3664661"/>
          </a:xfrm>
        </p:grpSpPr>
        <p:pic>
          <p:nvPicPr>
            <p:cNvPr id="71" name="Picture 14" descr="IN00202_"/>
            <p:cNvPicPr>
              <a:picLocks noChangeAspect="1" noChangeArrowheads="1"/>
            </p:cNvPicPr>
            <p:nvPr/>
          </p:nvPicPr>
          <p:blipFill>
            <a:blip r:embed="rId5" cstate="print">
              <a:extLst>
                <a:ext uri="{28A0092B-C50C-407E-A947-70E740481C1C}">
                  <a14:useLocalDpi xmlns:a14="http://schemas.microsoft.com/office/drawing/2010/main" val="0"/>
                </a:ext>
              </a:extLst>
            </a:blip>
            <a:srcRect l="91731"/>
            <a:stretch>
              <a:fillRect/>
            </a:stretch>
          </p:blipFill>
          <p:spPr bwMode="auto">
            <a:xfrm>
              <a:off x="8336192" y="2469439"/>
              <a:ext cx="368376" cy="3664661"/>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72" name="Picture 15" descr="IN00202_"/>
            <p:cNvPicPr>
              <a:picLocks noChangeAspect="1" noChangeArrowheads="1"/>
            </p:cNvPicPr>
            <p:nvPr/>
          </p:nvPicPr>
          <p:blipFill>
            <a:blip r:embed="rId5" cstate="print">
              <a:extLst>
                <a:ext uri="{28A0092B-C50C-407E-A947-70E740481C1C}">
                  <a14:useLocalDpi xmlns:a14="http://schemas.microsoft.com/office/drawing/2010/main" val="0"/>
                </a:ext>
              </a:extLst>
            </a:blip>
            <a:srcRect l="67094" r="26062"/>
            <a:stretch>
              <a:fillRect/>
            </a:stretch>
          </p:blipFill>
          <p:spPr bwMode="auto">
            <a:xfrm>
              <a:off x="7238687" y="2469439"/>
              <a:ext cx="304863" cy="3664661"/>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73" name="Picture 16" descr="IN00202_"/>
            <p:cNvPicPr>
              <a:picLocks noChangeAspect="1" noChangeArrowheads="1"/>
            </p:cNvPicPr>
            <p:nvPr/>
          </p:nvPicPr>
          <p:blipFill>
            <a:blip r:embed="rId5" cstate="print">
              <a:extLst>
                <a:ext uri="{28A0092B-C50C-407E-A947-70E740481C1C}">
                  <a14:useLocalDpi xmlns:a14="http://schemas.microsoft.com/office/drawing/2010/main" val="0"/>
                </a:ext>
              </a:extLst>
            </a:blip>
            <a:srcRect l="39720" r="54805" b="25754"/>
            <a:stretch>
              <a:fillRect/>
            </a:stretch>
          </p:blipFill>
          <p:spPr bwMode="auto">
            <a:xfrm>
              <a:off x="6029398" y="2469439"/>
              <a:ext cx="243890" cy="2720868"/>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74" name="Picture 17" descr="IN00202_"/>
            <p:cNvPicPr>
              <a:picLocks noChangeAspect="1" noChangeArrowheads="1"/>
            </p:cNvPicPr>
            <p:nvPr/>
          </p:nvPicPr>
          <p:blipFill>
            <a:blip r:embed="rId5" cstate="print">
              <a:extLst>
                <a:ext uri="{28A0092B-C50C-407E-A947-70E740481C1C}">
                  <a14:useLocalDpi xmlns:a14="http://schemas.microsoft.com/office/drawing/2010/main" val="0"/>
                </a:ext>
              </a:extLst>
            </a:blip>
            <a:srcRect l="19189" r="73967"/>
            <a:stretch>
              <a:fillRect/>
            </a:stretch>
          </p:blipFill>
          <p:spPr bwMode="auto">
            <a:xfrm>
              <a:off x="5114811" y="2469439"/>
              <a:ext cx="304863" cy="3664661"/>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75" name="Picture 18" descr="IN00202_"/>
            <p:cNvPicPr>
              <a:picLocks noChangeAspect="1" noChangeArrowheads="1"/>
            </p:cNvPicPr>
            <p:nvPr/>
          </p:nvPicPr>
          <p:blipFill>
            <a:blip r:embed="rId5" cstate="print">
              <a:extLst>
                <a:ext uri="{28A0092B-C50C-407E-A947-70E740481C1C}">
                  <a14:useLocalDpi xmlns:a14="http://schemas.microsoft.com/office/drawing/2010/main" val="0"/>
                </a:ext>
              </a:extLst>
            </a:blip>
            <a:srcRect l="1398" r="91759" b="29082"/>
            <a:stretch>
              <a:fillRect/>
            </a:stretch>
          </p:blipFill>
          <p:spPr bwMode="auto">
            <a:xfrm>
              <a:off x="4322168" y="2469439"/>
              <a:ext cx="304863" cy="2598924"/>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sp>
        <p:nvSpPr>
          <p:cNvPr id="67" name="Title 6"/>
          <p:cNvSpPr>
            <a:spLocks noGrp="1"/>
          </p:cNvSpPr>
          <p:nvPr>
            <p:ph type="title"/>
          </p:nvPr>
        </p:nvSpPr>
        <p:spPr>
          <a:xfrm>
            <a:off x="184077" y="247648"/>
            <a:ext cx="6943798" cy="808039"/>
          </a:xfrm>
        </p:spPr>
        <p:txBody>
          <a:bodyPr>
            <a:normAutofit/>
          </a:bodyPr>
          <a:lstStyle/>
          <a:p>
            <a:r>
              <a:rPr lang="en-US" b="1" dirty="0"/>
              <a:t>Inversion: a pair of fuzzy glasses</a:t>
            </a:r>
          </a:p>
        </p:txBody>
      </p:sp>
      <p:sp>
        <p:nvSpPr>
          <p:cNvPr id="30" name="TextBox 29">
            <a:extLst>
              <a:ext uri="{FF2B5EF4-FFF2-40B4-BE49-F238E27FC236}">
                <a16:creationId xmlns:a16="http://schemas.microsoft.com/office/drawing/2014/main" id="{FB1B4FD1-F642-478B-AABC-5C048E28D3C5}"/>
              </a:ext>
            </a:extLst>
          </p:cNvPr>
          <p:cNvSpPr txBox="1"/>
          <p:nvPr/>
        </p:nvSpPr>
        <p:spPr>
          <a:xfrm>
            <a:off x="660652" y="1950264"/>
            <a:ext cx="4707828" cy="3416320"/>
          </a:xfrm>
          <a:prstGeom prst="rect">
            <a:avLst/>
          </a:prstGeom>
          <a:noFill/>
        </p:spPr>
        <p:txBody>
          <a:bodyPr wrap="square" rtlCol="0">
            <a:spAutoFit/>
          </a:bodyPr>
          <a:lstStyle/>
          <a:p>
            <a:r>
              <a:rPr lang="en-US" sz="2400" dirty="0"/>
              <a:t>Inversion of resistivity data is not like donning a pair of x-ray glasses</a:t>
            </a:r>
          </a:p>
          <a:p>
            <a:endParaRPr lang="en-US" sz="2400" dirty="0"/>
          </a:p>
          <a:p>
            <a:r>
              <a:rPr lang="en-US" sz="2400" dirty="0"/>
              <a:t>The fuzzy, indirect information obtained from electrical resistivity inversion should always be interpreted in conjunction with other available datasets.</a:t>
            </a:r>
          </a:p>
        </p:txBody>
      </p:sp>
      <p:sp>
        <p:nvSpPr>
          <p:cNvPr id="32" name="TextBox 31">
            <a:extLst>
              <a:ext uri="{FF2B5EF4-FFF2-40B4-BE49-F238E27FC236}">
                <a16:creationId xmlns:a16="http://schemas.microsoft.com/office/drawing/2014/main" id="{5667EB37-21BF-4659-8BA4-6B8F9BE47647}"/>
              </a:ext>
            </a:extLst>
          </p:cNvPr>
          <p:cNvSpPr txBox="1"/>
          <p:nvPr/>
        </p:nvSpPr>
        <p:spPr>
          <a:xfrm>
            <a:off x="6794466" y="6268522"/>
            <a:ext cx="4570482" cy="369332"/>
          </a:xfrm>
          <a:prstGeom prst="rect">
            <a:avLst/>
          </a:prstGeom>
          <a:noFill/>
        </p:spPr>
        <p:txBody>
          <a:bodyPr wrap="none" rtlCol="0">
            <a:spAutoFit/>
          </a:bodyPr>
          <a:lstStyle/>
          <a:p>
            <a:r>
              <a:rPr lang="en-US" dirty="0"/>
              <a:t>Image courtesy of Fred Day-Lewis (USGS)</a:t>
            </a:r>
          </a:p>
        </p:txBody>
      </p:sp>
      <p:pic>
        <p:nvPicPr>
          <p:cNvPr id="28" name="Audio 27">
            <a:hlinkClick r:id="" action="ppaction://media"/>
            <a:extLst>
              <a:ext uri="{FF2B5EF4-FFF2-40B4-BE49-F238E27FC236}">
                <a16:creationId xmlns:a16="http://schemas.microsoft.com/office/drawing/2014/main" id="{978EE07D-97D6-481C-AE00-3E93A627BCA1}"/>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
        <p:nvSpPr>
          <p:cNvPr id="33" name="TextBox 32">
            <a:extLst>
              <a:ext uri="{FF2B5EF4-FFF2-40B4-BE49-F238E27FC236}">
                <a16:creationId xmlns:a16="http://schemas.microsoft.com/office/drawing/2014/main" id="{42BFCB70-13EF-43AF-3A11-4A4954B2D353}"/>
              </a:ext>
            </a:extLst>
          </p:cNvPr>
          <p:cNvSpPr txBox="1"/>
          <p:nvPr/>
        </p:nvSpPr>
        <p:spPr>
          <a:xfrm>
            <a:off x="-7853" y="5899779"/>
            <a:ext cx="6098116" cy="307777"/>
          </a:xfrm>
          <a:prstGeom prst="rect">
            <a:avLst/>
          </a:prstGeom>
          <a:noFill/>
        </p:spPr>
        <p:txBody>
          <a:bodyPr wrap="square">
            <a:spAutoFit/>
          </a:bodyPr>
          <a:lstStyle/>
          <a:p>
            <a:r>
              <a:rPr lang="en-US" sz="1400" dirty="0">
                <a:solidFill>
                  <a:schemeClr val="dk1"/>
                </a:solidFill>
                <a:latin typeface="Calibri"/>
                <a:ea typeface="Calibri"/>
                <a:cs typeface="Calibri"/>
                <a:sym typeface="Calibri"/>
              </a:rPr>
              <a:t>From Unit 4</a:t>
            </a:r>
            <a:endParaRPr lang="en-US" dirty="0"/>
          </a:p>
        </p:txBody>
      </p:sp>
    </p:spTree>
    <p:custDataLst>
      <p:tags r:id="rId1"/>
    </p:custDataLst>
    <p:extLst>
      <p:ext uri="{BB962C8B-B14F-4D97-AF65-F5344CB8AC3E}">
        <p14:creationId xmlns:p14="http://schemas.microsoft.com/office/powerpoint/2010/main" val="204837709"/>
      </p:ext>
    </p:extLst>
  </p:cSld>
  <p:clrMapOvr>
    <a:masterClrMapping/>
  </p:clrMapOvr>
  <mc:AlternateContent xmlns:mc="http://schemas.openxmlformats.org/markup-compatibility/2006" xmlns:p14="http://schemas.microsoft.com/office/powerpoint/2010/main">
    <mc:Choice Requires="p14">
      <p:transition spd="med" p14:dur="700" advTm="30633">
        <p:fade/>
      </p:transition>
    </mc:Choice>
    <mc:Fallback xmlns="">
      <p:transition spd="med" advTm="3063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ppt_w</p:attrName>
                                        </p:attrNameLst>
                                      </p:cBhvr>
                                      <p:tavLst>
                                        <p:tav tm="0">
                                          <p:val>
                                            <p:fltVal val="0"/>
                                          </p:val>
                                        </p:tav>
                                        <p:tav tm="100000">
                                          <p:val>
                                            <p:strVal val="#ppt_w"/>
                                          </p:val>
                                        </p:tav>
                                      </p:tavLst>
                                    </p:anim>
                                    <p:anim calcmode="lin" valueType="num">
                                      <p:cBhvr>
                                        <p:cTn id="8" dur="1000" fill="hold"/>
                                        <p:tgtEl>
                                          <p:spTgt spid="29"/>
                                        </p:tgtEl>
                                        <p:attrNameLst>
                                          <p:attrName>ppt_h</p:attrName>
                                        </p:attrNameLst>
                                      </p:cBhvr>
                                      <p:tavLst>
                                        <p:tav tm="0">
                                          <p:val>
                                            <p:fltVal val="0"/>
                                          </p:val>
                                        </p:tav>
                                        <p:tav tm="100000">
                                          <p:val>
                                            <p:strVal val="#ppt_h"/>
                                          </p:val>
                                        </p:tav>
                                      </p:tavLst>
                                    </p:anim>
                                    <p:anim calcmode="lin" valueType="num">
                                      <p:cBhvr>
                                        <p:cTn id="9" dur="1000" fill="hold"/>
                                        <p:tgtEl>
                                          <p:spTgt spid="29"/>
                                        </p:tgtEl>
                                        <p:attrNameLst>
                                          <p:attrName>style.rotation</p:attrName>
                                        </p:attrNameLst>
                                      </p:cBhvr>
                                      <p:tavLst>
                                        <p:tav tm="0">
                                          <p:val>
                                            <p:fltVal val="90"/>
                                          </p:val>
                                        </p:tav>
                                        <p:tav tm="100000">
                                          <p:val>
                                            <p:fltVal val="0"/>
                                          </p:val>
                                        </p:tav>
                                      </p:tavLst>
                                    </p:anim>
                                    <p:animEffect transition="in" filter="fade">
                                      <p:cBhvr>
                                        <p:cTn id="10" dur="10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xit" presetSubtype="0" fill="hold" nodeType="clickEffect">
                                  <p:stCondLst>
                                    <p:cond delay="0"/>
                                  </p:stCondLst>
                                  <p:childTnLst>
                                    <p:anim calcmode="lin" valueType="num">
                                      <p:cBhvr>
                                        <p:cTn id="14" dur="1000"/>
                                        <p:tgtEl>
                                          <p:spTgt spid="31"/>
                                        </p:tgtEl>
                                        <p:attrNameLst>
                                          <p:attrName>ppt_w</p:attrName>
                                        </p:attrNameLst>
                                      </p:cBhvr>
                                      <p:tavLst>
                                        <p:tav tm="0">
                                          <p:val>
                                            <p:strVal val="ppt_w"/>
                                          </p:val>
                                        </p:tav>
                                        <p:tav tm="100000">
                                          <p:val>
                                            <p:fltVal val="0"/>
                                          </p:val>
                                        </p:tav>
                                      </p:tavLst>
                                    </p:anim>
                                    <p:anim calcmode="lin" valueType="num">
                                      <p:cBhvr>
                                        <p:cTn id="15" dur="1000"/>
                                        <p:tgtEl>
                                          <p:spTgt spid="31"/>
                                        </p:tgtEl>
                                        <p:attrNameLst>
                                          <p:attrName>ppt_h</p:attrName>
                                        </p:attrNameLst>
                                      </p:cBhvr>
                                      <p:tavLst>
                                        <p:tav tm="0">
                                          <p:val>
                                            <p:strVal val="ppt_h"/>
                                          </p:val>
                                        </p:tav>
                                        <p:tav tm="100000">
                                          <p:val>
                                            <p:fltVal val="0"/>
                                          </p:val>
                                        </p:tav>
                                      </p:tavLst>
                                    </p:anim>
                                    <p:anim calcmode="lin" valueType="num">
                                      <p:cBhvr>
                                        <p:cTn id="16" dur="1000"/>
                                        <p:tgtEl>
                                          <p:spTgt spid="31"/>
                                        </p:tgtEl>
                                        <p:attrNameLst>
                                          <p:attrName>style.rotation</p:attrName>
                                        </p:attrNameLst>
                                      </p:cBhvr>
                                      <p:tavLst>
                                        <p:tav tm="0">
                                          <p:val>
                                            <p:fltVal val="0"/>
                                          </p:val>
                                        </p:tav>
                                        <p:tav tm="100000">
                                          <p:val>
                                            <p:fltVal val="90"/>
                                          </p:val>
                                        </p:tav>
                                      </p:tavLst>
                                    </p:anim>
                                    <p:animEffect transition="out" filter="fade">
                                      <p:cBhvr>
                                        <p:cTn id="17" dur="1000"/>
                                        <p:tgtEl>
                                          <p:spTgt spid="31"/>
                                        </p:tgtEl>
                                      </p:cBhvr>
                                    </p:animEffect>
                                    <p:set>
                                      <p:cBhvr>
                                        <p:cTn id="18" dur="1" fill="hold">
                                          <p:stCondLst>
                                            <p:cond delay="999"/>
                                          </p:stCondLst>
                                        </p:cTn>
                                        <p:tgtEl>
                                          <p:spTgt spid="3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randombar(horizontal)">
                                      <p:cBhvr>
                                        <p:cTn id="23" dur="500"/>
                                        <p:tgtEl>
                                          <p:spTgt spid="50"/>
                                        </p:tgtEl>
                                      </p:cBhvr>
                                    </p:animEffect>
                                  </p:childTnLst>
                                </p:cTn>
                              </p:par>
                              <p:par>
                                <p:cTn id="24" presetID="6" presetClass="entr" presetSubtype="16" fill="hold" nodeType="withEffect">
                                  <p:stCondLst>
                                    <p:cond delay="0"/>
                                  </p:stCondLst>
                                  <p:childTnLst>
                                    <p:set>
                                      <p:cBhvr>
                                        <p:cTn id="25" dur="1" fill="hold">
                                          <p:stCondLst>
                                            <p:cond delay="0"/>
                                          </p:stCondLst>
                                        </p:cTn>
                                        <p:tgtEl>
                                          <p:spTgt spid="70"/>
                                        </p:tgtEl>
                                        <p:attrNameLst>
                                          <p:attrName>style.visibility</p:attrName>
                                        </p:attrNameLst>
                                      </p:cBhvr>
                                      <p:to>
                                        <p:strVal val="visible"/>
                                      </p:to>
                                    </p:set>
                                    <p:animEffect transition="in" filter="circle(in)">
                                      <p:cBhvr>
                                        <p:cTn id="26" dur="1000"/>
                                        <p:tgtEl>
                                          <p:spTgt spid="7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6"/>
                                        </p:tgtEl>
                                        <p:attrNameLst>
                                          <p:attrName>style.visibility</p:attrName>
                                        </p:attrNameLst>
                                      </p:cBhvr>
                                      <p:to>
                                        <p:strVal val="visible"/>
                                      </p:to>
                                    </p:set>
                                    <p:animEffect transition="in" filter="fade">
                                      <p:cBhvr>
                                        <p:cTn id="31"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28"/>
                </p:tgtEl>
              </p:cMediaNode>
            </p:audio>
          </p:childTnLst>
        </p:cTn>
      </p:par>
    </p:tnLst>
    <p:bldLst>
      <p:bldP spid="2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g36e88314ec2_0_25"/>
          <p:cNvSpPr txBox="1">
            <a:spLocks noGrp="1"/>
          </p:cNvSpPr>
          <p:nvPr>
            <p:ph type="title"/>
          </p:nvPr>
        </p:nvSpPr>
        <p:spPr>
          <a:xfrm>
            <a:off x="118925" y="110900"/>
            <a:ext cx="10515600" cy="622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err="1"/>
              <a:t>ResIPy</a:t>
            </a:r>
            <a:r>
              <a:rPr lang="en-US" dirty="0"/>
              <a:t> Processing Workflow </a:t>
            </a:r>
            <a:endParaRPr dirty="0"/>
          </a:p>
        </p:txBody>
      </p:sp>
      <p:sp>
        <p:nvSpPr>
          <p:cNvPr id="508" name="Google Shape;508;g36e88314ec2_0_25"/>
          <p:cNvSpPr txBox="1"/>
          <p:nvPr/>
        </p:nvSpPr>
        <p:spPr>
          <a:xfrm>
            <a:off x="285950" y="639100"/>
            <a:ext cx="3881700" cy="44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solidFill>
                  <a:schemeClr val="dk1"/>
                </a:solidFill>
              </a:rPr>
              <a:t>Load/visualize raw data</a:t>
            </a:r>
            <a:endParaRPr sz="2000">
              <a:solidFill>
                <a:schemeClr val="dk1"/>
              </a:solidFill>
            </a:endParaRPr>
          </a:p>
        </p:txBody>
      </p:sp>
      <p:sp>
        <p:nvSpPr>
          <p:cNvPr id="509" name="Google Shape;509;g36e88314ec2_0_25"/>
          <p:cNvSpPr txBox="1"/>
          <p:nvPr/>
        </p:nvSpPr>
        <p:spPr>
          <a:xfrm>
            <a:off x="7050925" y="639100"/>
            <a:ext cx="3881700" cy="44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solidFill>
                  <a:schemeClr val="dk1"/>
                </a:solidFill>
              </a:rPr>
              <a:t>Preprocess data</a:t>
            </a:r>
            <a:endParaRPr sz="2000">
              <a:solidFill>
                <a:schemeClr val="dk1"/>
              </a:solidFill>
            </a:endParaRPr>
          </a:p>
        </p:txBody>
      </p:sp>
      <p:sp>
        <p:nvSpPr>
          <p:cNvPr id="510" name="Google Shape;510;g36e88314ec2_0_25"/>
          <p:cNvSpPr txBox="1"/>
          <p:nvPr/>
        </p:nvSpPr>
        <p:spPr>
          <a:xfrm>
            <a:off x="447150" y="2488850"/>
            <a:ext cx="3881700" cy="44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000">
              <a:solidFill>
                <a:schemeClr val="dk1"/>
              </a:solidFill>
            </a:endParaRPr>
          </a:p>
        </p:txBody>
      </p:sp>
      <p:pic>
        <p:nvPicPr>
          <p:cNvPr id="511" name="Google Shape;511;g36e88314ec2_0_25" title="LoadData.png"/>
          <p:cNvPicPr preferRelativeResize="0"/>
          <p:nvPr/>
        </p:nvPicPr>
        <p:blipFill rotWithShape="1">
          <a:blip r:embed="rId3">
            <a:alphaModFix/>
          </a:blip>
          <a:srcRect l="2500" t="21972" r="3151" b="6801"/>
          <a:stretch/>
        </p:blipFill>
        <p:spPr>
          <a:xfrm>
            <a:off x="74425" y="1079500"/>
            <a:ext cx="5197440" cy="2237049"/>
          </a:xfrm>
          <a:prstGeom prst="rect">
            <a:avLst/>
          </a:prstGeom>
          <a:noFill/>
          <a:ln>
            <a:noFill/>
          </a:ln>
        </p:spPr>
      </p:pic>
      <p:pic>
        <p:nvPicPr>
          <p:cNvPr id="512" name="Google Shape;512;g36e88314ec2_0_25" title="preprocData.png"/>
          <p:cNvPicPr preferRelativeResize="0"/>
          <p:nvPr/>
        </p:nvPicPr>
        <p:blipFill rotWithShape="1">
          <a:blip r:embed="rId4">
            <a:alphaModFix/>
          </a:blip>
          <a:srcRect l="2504" t="18410" r="2257" b="8591"/>
          <a:stretch/>
        </p:blipFill>
        <p:spPr>
          <a:xfrm>
            <a:off x="6750675" y="1079500"/>
            <a:ext cx="5394627" cy="2237041"/>
          </a:xfrm>
          <a:prstGeom prst="rect">
            <a:avLst/>
          </a:prstGeom>
          <a:noFill/>
          <a:ln>
            <a:noFill/>
          </a:ln>
        </p:spPr>
      </p:pic>
      <p:pic>
        <p:nvPicPr>
          <p:cNvPr id="513" name="Google Shape;513;g36e88314ec2_0_25" title="Buildmesh.png"/>
          <p:cNvPicPr preferRelativeResize="0"/>
          <p:nvPr/>
        </p:nvPicPr>
        <p:blipFill rotWithShape="1">
          <a:blip r:embed="rId5">
            <a:alphaModFix/>
          </a:blip>
          <a:srcRect l="1386" t="37782" r="38073" b="23418"/>
          <a:stretch/>
        </p:blipFill>
        <p:spPr>
          <a:xfrm>
            <a:off x="7050925" y="4337225"/>
            <a:ext cx="4370898" cy="1514174"/>
          </a:xfrm>
          <a:prstGeom prst="rect">
            <a:avLst/>
          </a:prstGeom>
          <a:noFill/>
          <a:ln>
            <a:noFill/>
          </a:ln>
        </p:spPr>
      </p:pic>
      <p:pic>
        <p:nvPicPr>
          <p:cNvPr id="514" name="Google Shape;514;g36e88314ec2_0_25" title="FinalResult.png"/>
          <p:cNvPicPr preferRelativeResize="0"/>
          <p:nvPr/>
        </p:nvPicPr>
        <p:blipFill rotWithShape="1">
          <a:blip r:embed="rId6">
            <a:alphaModFix/>
          </a:blip>
          <a:srcRect l="2432" t="13900" r="2165" b="8315"/>
          <a:stretch/>
        </p:blipFill>
        <p:spPr>
          <a:xfrm>
            <a:off x="202000" y="3763300"/>
            <a:ext cx="5487652" cy="2418300"/>
          </a:xfrm>
          <a:prstGeom prst="rect">
            <a:avLst/>
          </a:prstGeom>
          <a:noFill/>
          <a:ln>
            <a:noFill/>
          </a:ln>
        </p:spPr>
      </p:pic>
      <p:sp>
        <p:nvSpPr>
          <p:cNvPr id="515" name="Google Shape;515;g36e88314ec2_0_25"/>
          <p:cNvSpPr txBox="1"/>
          <p:nvPr/>
        </p:nvSpPr>
        <p:spPr>
          <a:xfrm>
            <a:off x="7295525" y="3964988"/>
            <a:ext cx="3881700" cy="44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solidFill>
                  <a:schemeClr val="dk1"/>
                </a:solidFill>
              </a:rPr>
              <a:t>Build mesh grid for model</a:t>
            </a:r>
            <a:endParaRPr sz="2000">
              <a:solidFill>
                <a:schemeClr val="dk1"/>
              </a:solidFill>
            </a:endParaRPr>
          </a:p>
        </p:txBody>
      </p:sp>
      <p:sp>
        <p:nvSpPr>
          <p:cNvPr id="516" name="Google Shape;516;g36e88314ec2_0_25"/>
          <p:cNvSpPr txBox="1"/>
          <p:nvPr/>
        </p:nvSpPr>
        <p:spPr>
          <a:xfrm>
            <a:off x="335550" y="3735588"/>
            <a:ext cx="3881700" cy="44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solidFill>
                  <a:schemeClr val="dk1"/>
                </a:solidFill>
              </a:rPr>
              <a:t>Interpret final model</a:t>
            </a:r>
            <a:endParaRPr sz="2000">
              <a:solidFill>
                <a:schemeClr val="dk1"/>
              </a:solidFill>
            </a:endParaRPr>
          </a:p>
        </p:txBody>
      </p:sp>
      <p:sp>
        <p:nvSpPr>
          <p:cNvPr id="517" name="Google Shape;517;g36e88314ec2_0_25"/>
          <p:cNvSpPr/>
          <p:nvPr/>
        </p:nvSpPr>
        <p:spPr>
          <a:xfrm>
            <a:off x="5586000" y="1934475"/>
            <a:ext cx="1020000" cy="527100"/>
          </a:xfrm>
          <a:prstGeom prst="rightArrow">
            <a:avLst>
              <a:gd name="adj1" fmla="val 50000"/>
              <a:gd name="adj2" fmla="val 50000"/>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18" name="Google Shape;518;g36e88314ec2_0_25"/>
          <p:cNvSpPr/>
          <p:nvPr/>
        </p:nvSpPr>
        <p:spPr>
          <a:xfrm rot="10800000">
            <a:off x="5891288" y="4708900"/>
            <a:ext cx="1020000" cy="527100"/>
          </a:xfrm>
          <a:prstGeom prst="rightArrow">
            <a:avLst>
              <a:gd name="adj1" fmla="val 50000"/>
              <a:gd name="adj2" fmla="val 50000"/>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19" name="Google Shape;519;g36e88314ec2_0_25"/>
          <p:cNvSpPr/>
          <p:nvPr/>
        </p:nvSpPr>
        <p:spPr>
          <a:xfrm rot="5400000">
            <a:off x="8990063" y="3411750"/>
            <a:ext cx="492600" cy="527100"/>
          </a:xfrm>
          <a:prstGeom prst="rightArrow">
            <a:avLst>
              <a:gd name="adj1" fmla="val 50000"/>
              <a:gd name="adj2" fmla="val 50000"/>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22"/>
          <p:cNvSpPr txBox="1">
            <a:spLocks noGrp="1"/>
          </p:cNvSpPr>
          <p:nvPr>
            <p:ph type="title"/>
          </p:nvPr>
        </p:nvSpPr>
        <p:spPr>
          <a:xfrm>
            <a:off x="143475" y="62000"/>
            <a:ext cx="4384500" cy="1018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Measurement e</a:t>
            </a:r>
            <a:r>
              <a:rPr lang="en-US" b="1"/>
              <a:t>rror</a:t>
            </a:r>
            <a:endParaRPr/>
          </a:p>
        </p:txBody>
      </p:sp>
      <p:grpSp>
        <p:nvGrpSpPr>
          <p:cNvPr id="526" name="Google Shape;526;p22"/>
          <p:cNvGrpSpPr/>
          <p:nvPr/>
        </p:nvGrpSpPr>
        <p:grpSpPr>
          <a:xfrm>
            <a:off x="5222589" y="760762"/>
            <a:ext cx="6071662" cy="2277712"/>
            <a:chOff x="5412152" y="1962917"/>
            <a:chExt cx="6071662" cy="2277712"/>
          </a:xfrm>
        </p:grpSpPr>
        <p:cxnSp>
          <p:nvCxnSpPr>
            <p:cNvPr id="527" name="Google Shape;527;p22"/>
            <p:cNvCxnSpPr/>
            <p:nvPr/>
          </p:nvCxnSpPr>
          <p:spPr>
            <a:xfrm>
              <a:off x="5412152" y="2886213"/>
              <a:ext cx="6071662" cy="0"/>
            </a:xfrm>
            <a:prstGeom prst="straightConnector1">
              <a:avLst/>
            </a:prstGeom>
            <a:noFill/>
            <a:ln w="28575" cap="flat" cmpd="sng">
              <a:solidFill>
                <a:schemeClr val="dk1"/>
              </a:solidFill>
              <a:prstDash val="solid"/>
              <a:miter lim="800000"/>
              <a:headEnd type="none" w="sm" len="sm"/>
              <a:tailEnd type="none" w="sm" len="sm"/>
            </a:ln>
          </p:spPr>
        </p:cxnSp>
        <p:sp>
          <p:nvSpPr>
            <p:cNvPr id="528" name="Google Shape;528;p22"/>
            <p:cNvSpPr/>
            <p:nvPr/>
          </p:nvSpPr>
          <p:spPr>
            <a:xfrm>
              <a:off x="6775444" y="2720165"/>
              <a:ext cx="76922" cy="332094"/>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mbria"/>
                <a:ea typeface="Cambria"/>
                <a:cs typeface="Cambria"/>
                <a:sym typeface="Cambria"/>
              </a:endParaRPr>
            </a:p>
          </p:txBody>
        </p:sp>
        <p:sp>
          <p:nvSpPr>
            <p:cNvPr id="529" name="Google Shape;529;p22"/>
            <p:cNvSpPr/>
            <p:nvPr/>
          </p:nvSpPr>
          <p:spPr>
            <a:xfrm>
              <a:off x="10009651" y="2720165"/>
              <a:ext cx="76921" cy="332094"/>
            </a:xfrm>
            <a:prstGeom prst="rect">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mbria"/>
                <a:ea typeface="Cambria"/>
                <a:cs typeface="Cambria"/>
                <a:sym typeface="Cambria"/>
              </a:endParaRPr>
            </a:p>
          </p:txBody>
        </p:sp>
        <p:sp>
          <p:nvSpPr>
            <p:cNvPr id="530" name="Google Shape;530;p22"/>
            <p:cNvSpPr/>
            <p:nvPr/>
          </p:nvSpPr>
          <p:spPr>
            <a:xfrm>
              <a:off x="7575436" y="2720165"/>
              <a:ext cx="76921" cy="332094"/>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mbria"/>
                <a:ea typeface="Cambria"/>
                <a:cs typeface="Cambria"/>
                <a:sym typeface="Cambria"/>
              </a:endParaRPr>
            </a:p>
          </p:txBody>
        </p:sp>
        <p:sp>
          <p:nvSpPr>
            <p:cNvPr id="531" name="Google Shape;531;p22"/>
            <p:cNvSpPr/>
            <p:nvPr/>
          </p:nvSpPr>
          <p:spPr>
            <a:xfrm>
              <a:off x="9180608" y="2720165"/>
              <a:ext cx="76922" cy="332094"/>
            </a:xfrm>
            <a:prstGeom prst="rect">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mbria"/>
                <a:ea typeface="Cambria"/>
                <a:cs typeface="Cambria"/>
                <a:sym typeface="Cambria"/>
              </a:endParaRPr>
            </a:p>
          </p:txBody>
        </p:sp>
        <p:sp>
          <p:nvSpPr>
            <p:cNvPr id="532" name="Google Shape;532;p22"/>
            <p:cNvSpPr/>
            <p:nvPr/>
          </p:nvSpPr>
          <p:spPr>
            <a:xfrm>
              <a:off x="6810576" y="2141737"/>
              <a:ext cx="804088" cy="578428"/>
            </a:xfrm>
            <a:custGeom>
              <a:avLst/>
              <a:gdLst/>
              <a:ahLst/>
              <a:cxnLst/>
              <a:rect l="l" t="t" r="r" b="b"/>
              <a:pathLst>
                <a:path w="1406" h="226" extrusionOk="0">
                  <a:moveTo>
                    <a:pt x="0" y="226"/>
                  </a:moveTo>
                  <a:lnTo>
                    <a:pt x="0" y="0"/>
                  </a:lnTo>
                  <a:lnTo>
                    <a:pt x="1406" y="0"/>
                  </a:lnTo>
                  <a:lnTo>
                    <a:pt x="1406" y="226"/>
                  </a:lnTo>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mbria"/>
                <a:ea typeface="Cambria"/>
                <a:cs typeface="Cambria"/>
                <a:sym typeface="Cambria"/>
              </a:endParaRPr>
            </a:p>
          </p:txBody>
        </p:sp>
        <p:sp>
          <p:nvSpPr>
            <p:cNvPr id="533" name="Google Shape;533;p22"/>
            <p:cNvSpPr/>
            <p:nvPr/>
          </p:nvSpPr>
          <p:spPr>
            <a:xfrm>
              <a:off x="9229580" y="2472006"/>
              <a:ext cx="808529" cy="248159"/>
            </a:xfrm>
            <a:custGeom>
              <a:avLst/>
              <a:gdLst/>
              <a:ahLst/>
              <a:cxnLst/>
              <a:rect l="l" t="t" r="r" b="b"/>
              <a:pathLst>
                <a:path w="1406" h="226" extrusionOk="0">
                  <a:moveTo>
                    <a:pt x="0" y="226"/>
                  </a:moveTo>
                  <a:lnTo>
                    <a:pt x="0" y="0"/>
                  </a:lnTo>
                  <a:lnTo>
                    <a:pt x="1406" y="0"/>
                  </a:lnTo>
                  <a:lnTo>
                    <a:pt x="1406" y="226"/>
                  </a:lnTo>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mbria"/>
                <a:ea typeface="Cambria"/>
                <a:cs typeface="Cambria"/>
                <a:sym typeface="Cambria"/>
              </a:endParaRPr>
            </a:p>
          </p:txBody>
        </p:sp>
        <p:sp>
          <p:nvSpPr>
            <p:cNvPr id="534" name="Google Shape;534;p22"/>
            <p:cNvSpPr/>
            <p:nvPr/>
          </p:nvSpPr>
          <p:spPr>
            <a:xfrm>
              <a:off x="9458671" y="2293186"/>
              <a:ext cx="340298" cy="363257"/>
            </a:xfrm>
            <a:prstGeom prst="ellipse">
              <a:avLst/>
            </a:prstGeom>
            <a:solidFill>
              <a:schemeClr val="l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2000"/>
                <a:buFont typeface="Cambria"/>
                <a:buNone/>
              </a:pPr>
              <a:r>
                <a:rPr lang="en-US" sz="2000">
                  <a:solidFill>
                    <a:schemeClr val="dk1"/>
                  </a:solidFill>
                  <a:latin typeface="Cambria"/>
                  <a:ea typeface="Cambria"/>
                  <a:cs typeface="Cambria"/>
                  <a:sym typeface="Cambria"/>
                </a:rPr>
                <a:t>V</a:t>
              </a:r>
              <a:endParaRPr sz="1800">
                <a:solidFill>
                  <a:schemeClr val="dk1"/>
                </a:solidFill>
                <a:latin typeface="Calibri"/>
                <a:ea typeface="Calibri"/>
                <a:cs typeface="Calibri"/>
                <a:sym typeface="Calibri"/>
              </a:endParaRPr>
            </a:p>
          </p:txBody>
        </p:sp>
        <p:sp>
          <p:nvSpPr>
            <p:cNvPr id="535" name="Google Shape;535;p22"/>
            <p:cNvSpPr/>
            <p:nvPr/>
          </p:nvSpPr>
          <p:spPr>
            <a:xfrm>
              <a:off x="7028416" y="1962917"/>
              <a:ext cx="348169" cy="363257"/>
            </a:xfrm>
            <a:prstGeom prst="ellipse">
              <a:avLst/>
            </a:prstGeom>
            <a:solidFill>
              <a:schemeClr val="l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000"/>
                <a:buFont typeface="Cambria"/>
                <a:buNone/>
              </a:pPr>
              <a:r>
                <a:rPr lang="en-US" sz="2000">
                  <a:solidFill>
                    <a:schemeClr val="dk1"/>
                  </a:solidFill>
                  <a:latin typeface="Cambria"/>
                  <a:ea typeface="Cambria"/>
                  <a:cs typeface="Cambria"/>
                  <a:sym typeface="Cambria"/>
                </a:rPr>
                <a:t>I</a:t>
              </a:r>
              <a:endParaRPr sz="1800">
                <a:solidFill>
                  <a:schemeClr val="dk1"/>
                </a:solidFill>
                <a:latin typeface="Calibri"/>
                <a:ea typeface="Calibri"/>
                <a:cs typeface="Calibri"/>
                <a:sym typeface="Calibri"/>
              </a:endParaRPr>
            </a:p>
          </p:txBody>
        </p:sp>
        <p:sp>
          <p:nvSpPr>
            <p:cNvPr id="536" name="Google Shape;536;p22"/>
            <p:cNvSpPr/>
            <p:nvPr/>
          </p:nvSpPr>
          <p:spPr>
            <a:xfrm>
              <a:off x="6455156" y="2475733"/>
              <a:ext cx="371447" cy="4598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000"/>
                <a:buFont typeface="Cambria"/>
                <a:buNone/>
              </a:pPr>
              <a:r>
                <a:rPr lang="en-US" sz="2000">
                  <a:solidFill>
                    <a:schemeClr val="dk1"/>
                  </a:solidFill>
                  <a:latin typeface="Cambria"/>
                  <a:ea typeface="Cambria"/>
                  <a:cs typeface="Cambria"/>
                  <a:sym typeface="Cambria"/>
                </a:rPr>
                <a:t>A</a:t>
              </a:r>
              <a:endParaRPr sz="1800">
                <a:solidFill>
                  <a:schemeClr val="dk1"/>
                </a:solidFill>
                <a:latin typeface="Calibri"/>
                <a:ea typeface="Calibri"/>
                <a:cs typeface="Calibri"/>
                <a:sym typeface="Calibri"/>
              </a:endParaRPr>
            </a:p>
          </p:txBody>
        </p:sp>
        <p:sp>
          <p:nvSpPr>
            <p:cNvPr id="537" name="Google Shape;537;p22"/>
            <p:cNvSpPr/>
            <p:nvPr/>
          </p:nvSpPr>
          <p:spPr>
            <a:xfrm>
              <a:off x="7608597" y="2475733"/>
              <a:ext cx="367995" cy="4598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000"/>
                <a:buFont typeface="Cambria"/>
                <a:buNone/>
              </a:pPr>
              <a:r>
                <a:rPr lang="en-US" sz="2000">
                  <a:solidFill>
                    <a:schemeClr val="dk1"/>
                  </a:solidFill>
                  <a:latin typeface="Cambria"/>
                  <a:ea typeface="Cambria"/>
                  <a:cs typeface="Cambria"/>
                  <a:sym typeface="Cambria"/>
                </a:rPr>
                <a:t>B</a:t>
              </a:r>
              <a:endParaRPr sz="1800">
                <a:solidFill>
                  <a:schemeClr val="dk1"/>
                </a:solidFill>
                <a:latin typeface="Calibri"/>
                <a:ea typeface="Calibri"/>
                <a:cs typeface="Calibri"/>
                <a:sym typeface="Calibri"/>
              </a:endParaRPr>
            </a:p>
          </p:txBody>
        </p:sp>
        <p:sp>
          <p:nvSpPr>
            <p:cNvPr id="538" name="Google Shape;538;p22"/>
            <p:cNvSpPr/>
            <p:nvPr/>
          </p:nvSpPr>
          <p:spPr>
            <a:xfrm>
              <a:off x="8844960" y="2475733"/>
              <a:ext cx="386983" cy="4598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000"/>
                <a:buFont typeface="Cambria"/>
                <a:buNone/>
              </a:pPr>
              <a:r>
                <a:rPr lang="en-US" sz="2000">
                  <a:solidFill>
                    <a:schemeClr val="dk1"/>
                  </a:solidFill>
                  <a:latin typeface="Cambria"/>
                  <a:ea typeface="Cambria"/>
                  <a:cs typeface="Cambria"/>
                  <a:sym typeface="Cambria"/>
                </a:rPr>
                <a:t>N</a:t>
              </a:r>
              <a:endParaRPr sz="1800">
                <a:solidFill>
                  <a:schemeClr val="dk1"/>
                </a:solidFill>
                <a:latin typeface="Calibri"/>
                <a:ea typeface="Calibri"/>
                <a:cs typeface="Calibri"/>
                <a:sym typeface="Calibri"/>
              </a:endParaRPr>
            </a:p>
          </p:txBody>
        </p:sp>
        <p:sp>
          <p:nvSpPr>
            <p:cNvPr id="539" name="Google Shape;539;p22"/>
            <p:cNvSpPr/>
            <p:nvPr/>
          </p:nvSpPr>
          <p:spPr>
            <a:xfrm>
              <a:off x="10052875" y="2462459"/>
              <a:ext cx="423229" cy="4598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000"/>
                <a:buFont typeface="Cambria"/>
                <a:buNone/>
              </a:pPr>
              <a:r>
                <a:rPr lang="en-US" sz="2000">
                  <a:solidFill>
                    <a:schemeClr val="dk1"/>
                  </a:solidFill>
                  <a:latin typeface="Cambria"/>
                  <a:ea typeface="Cambria"/>
                  <a:cs typeface="Cambria"/>
                  <a:sym typeface="Cambria"/>
                </a:rPr>
                <a:t>M</a:t>
              </a:r>
              <a:endParaRPr sz="1800">
                <a:solidFill>
                  <a:schemeClr val="dk1"/>
                </a:solidFill>
                <a:latin typeface="Calibri"/>
                <a:ea typeface="Calibri"/>
                <a:cs typeface="Calibri"/>
                <a:sym typeface="Calibri"/>
              </a:endParaRPr>
            </a:p>
          </p:txBody>
        </p:sp>
        <p:cxnSp>
          <p:nvCxnSpPr>
            <p:cNvPr id="540" name="Google Shape;540;p22"/>
            <p:cNvCxnSpPr>
              <a:endCxn id="541" idx="1"/>
            </p:cNvCxnSpPr>
            <p:nvPr/>
          </p:nvCxnSpPr>
          <p:spPr>
            <a:xfrm>
              <a:off x="5600882" y="2887052"/>
              <a:ext cx="1140300" cy="1212300"/>
            </a:xfrm>
            <a:prstGeom prst="straightConnector1">
              <a:avLst/>
            </a:prstGeom>
            <a:noFill/>
            <a:ln w="19050" cap="flat" cmpd="sng">
              <a:solidFill>
                <a:srgbClr val="7F7F7F"/>
              </a:solidFill>
              <a:prstDash val="dash"/>
              <a:miter lim="800000"/>
              <a:headEnd type="none" w="sm" len="sm"/>
              <a:tailEnd type="none" w="sm" len="sm"/>
            </a:ln>
          </p:spPr>
        </p:cxnSp>
        <p:cxnSp>
          <p:nvCxnSpPr>
            <p:cNvPr id="542" name="Google Shape;542;p22"/>
            <p:cNvCxnSpPr>
              <a:endCxn id="543" idx="5"/>
            </p:cNvCxnSpPr>
            <p:nvPr/>
          </p:nvCxnSpPr>
          <p:spPr>
            <a:xfrm>
              <a:off x="6421611" y="2899990"/>
              <a:ext cx="1235100" cy="1316400"/>
            </a:xfrm>
            <a:prstGeom prst="straightConnector1">
              <a:avLst/>
            </a:prstGeom>
            <a:noFill/>
            <a:ln w="19050" cap="flat" cmpd="sng">
              <a:solidFill>
                <a:srgbClr val="7F7F7F"/>
              </a:solidFill>
              <a:prstDash val="dash"/>
              <a:miter lim="800000"/>
              <a:headEnd type="none" w="sm" len="sm"/>
              <a:tailEnd type="none" w="sm" len="sm"/>
            </a:ln>
          </p:spPr>
        </p:cxnSp>
        <p:cxnSp>
          <p:nvCxnSpPr>
            <p:cNvPr id="544" name="Google Shape;544;p22"/>
            <p:cNvCxnSpPr>
              <a:endCxn id="545" idx="3"/>
            </p:cNvCxnSpPr>
            <p:nvPr/>
          </p:nvCxnSpPr>
          <p:spPr>
            <a:xfrm flipH="1">
              <a:off x="8358633" y="4179625"/>
              <a:ext cx="89400" cy="29400"/>
            </a:xfrm>
            <a:prstGeom prst="straightConnector1">
              <a:avLst/>
            </a:prstGeom>
            <a:noFill/>
            <a:ln w="19050" cap="flat" cmpd="sng">
              <a:solidFill>
                <a:srgbClr val="7F7F7F"/>
              </a:solidFill>
              <a:prstDash val="dash"/>
              <a:miter lim="800000"/>
              <a:headEnd type="none" w="sm" len="sm"/>
              <a:tailEnd type="none" w="sm" len="sm"/>
            </a:ln>
          </p:spPr>
        </p:cxnSp>
        <p:cxnSp>
          <p:nvCxnSpPr>
            <p:cNvPr id="546" name="Google Shape;546;p22"/>
            <p:cNvCxnSpPr>
              <a:endCxn id="547" idx="5"/>
            </p:cNvCxnSpPr>
            <p:nvPr/>
          </p:nvCxnSpPr>
          <p:spPr>
            <a:xfrm>
              <a:off x="8012447" y="2886894"/>
              <a:ext cx="1254900" cy="1324500"/>
            </a:xfrm>
            <a:prstGeom prst="straightConnector1">
              <a:avLst/>
            </a:prstGeom>
            <a:noFill/>
            <a:ln w="19050" cap="flat" cmpd="sng">
              <a:solidFill>
                <a:srgbClr val="7F7F7F"/>
              </a:solidFill>
              <a:prstDash val="dash"/>
              <a:miter lim="800000"/>
              <a:headEnd type="none" w="sm" len="sm"/>
              <a:tailEnd type="none" w="sm" len="sm"/>
            </a:ln>
          </p:spPr>
        </p:cxnSp>
        <p:cxnSp>
          <p:nvCxnSpPr>
            <p:cNvPr id="548" name="Google Shape;548;p22"/>
            <p:cNvCxnSpPr/>
            <p:nvPr/>
          </p:nvCxnSpPr>
          <p:spPr>
            <a:xfrm>
              <a:off x="8813734" y="2892457"/>
              <a:ext cx="1209422" cy="1287245"/>
            </a:xfrm>
            <a:prstGeom prst="straightConnector1">
              <a:avLst/>
            </a:prstGeom>
            <a:noFill/>
            <a:ln w="19050" cap="flat" cmpd="sng">
              <a:solidFill>
                <a:srgbClr val="7F7F7F"/>
              </a:solidFill>
              <a:prstDash val="dash"/>
              <a:miter lim="800000"/>
              <a:headEnd type="none" w="sm" len="sm"/>
              <a:tailEnd type="none" w="sm" len="sm"/>
            </a:ln>
          </p:spPr>
        </p:cxnSp>
        <p:cxnSp>
          <p:nvCxnSpPr>
            <p:cNvPr id="549" name="Google Shape;549;p22"/>
            <p:cNvCxnSpPr/>
            <p:nvPr/>
          </p:nvCxnSpPr>
          <p:spPr>
            <a:xfrm>
              <a:off x="9633844" y="2887013"/>
              <a:ext cx="803638" cy="856709"/>
            </a:xfrm>
            <a:prstGeom prst="straightConnector1">
              <a:avLst/>
            </a:prstGeom>
            <a:noFill/>
            <a:ln w="19050" cap="flat" cmpd="sng">
              <a:solidFill>
                <a:srgbClr val="7F7F7F"/>
              </a:solidFill>
              <a:prstDash val="dash"/>
              <a:miter lim="800000"/>
              <a:headEnd type="none" w="sm" len="sm"/>
              <a:tailEnd type="none" w="sm" len="sm"/>
            </a:ln>
          </p:spPr>
        </p:cxnSp>
        <p:cxnSp>
          <p:nvCxnSpPr>
            <p:cNvPr id="550" name="Google Shape;550;p22"/>
            <p:cNvCxnSpPr/>
            <p:nvPr/>
          </p:nvCxnSpPr>
          <p:spPr>
            <a:xfrm>
              <a:off x="10408795" y="2887013"/>
              <a:ext cx="418450" cy="428354"/>
            </a:xfrm>
            <a:prstGeom prst="straightConnector1">
              <a:avLst/>
            </a:prstGeom>
            <a:noFill/>
            <a:ln w="19050" cap="flat" cmpd="sng">
              <a:solidFill>
                <a:srgbClr val="7F7F7F"/>
              </a:solidFill>
              <a:prstDash val="dash"/>
              <a:miter lim="800000"/>
              <a:headEnd type="none" w="sm" len="sm"/>
              <a:tailEnd type="none" w="sm" len="sm"/>
            </a:ln>
          </p:spPr>
        </p:cxnSp>
        <p:cxnSp>
          <p:nvCxnSpPr>
            <p:cNvPr id="551" name="Google Shape;551;p22"/>
            <p:cNvCxnSpPr>
              <a:endCxn id="552" idx="3"/>
            </p:cNvCxnSpPr>
            <p:nvPr/>
          </p:nvCxnSpPr>
          <p:spPr>
            <a:xfrm flipH="1">
              <a:off x="9962866" y="2890194"/>
              <a:ext cx="1264200" cy="1321200"/>
            </a:xfrm>
            <a:prstGeom prst="straightConnector1">
              <a:avLst/>
            </a:prstGeom>
            <a:noFill/>
            <a:ln w="19050" cap="flat" cmpd="sng">
              <a:solidFill>
                <a:srgbClr val="7F7F7F"/>
              </a:solidFill>
              <a:prstDash val="dash"/>
              <a:miter lim="800000"/>
              <a:headEnd type="none" w="sm" len="sm"/>
              <a:tailEnd type="none" w="sm" len="sm"/>
            </a:ln>
          </p:spPr>
        </p:cxnSp>
        <p:cxnSp>
          <p:nvCxnSpPr>
            <p:cNvPr id="553" name="Google Shape;553;p22"/>
            <p:cNvCxnSpPr>
              <a:endCxn id="547" idx="3"/>
            </p:cNvCxnSpPr>
            <p:nvPr/>
          </p:nvCxnSpPr>
          <p:spPr>
            <a:xfrm flipH="1">
              <a:off x="9158778" y="2884494"/>
              <a:ext cx="1269600" cy="1326900"/>
            </a:xfrm>
            <a:prstGeom prst="straightConnector1">
              <a:avLst/>
            </a:prstGeom>
            <a:noFill/>
            <a:ln w="19050" cap="flat" cmpd="sng">
              <a:solidFill>
                <a:srgbClr val="7F7F7F"/>
              </a:solidFill>
              <a:prstDash val="dash"/>
              <a:miter lim="800000"/>
              <a:headEnd type="none" w="sm" len="sm"/>
              <a:tailEnd type="none" w="sm" len="sm"/>
            </a:ln>
          </p:spPr>
        </p:cxnSp>
        <p:cxnSp>
          <p:nvCxnSpPr>
            <p:cNvPr id="554" name="Google Shape;554;p22"/>
            <p:cNvCxnSpPr>
              <a:endCxn id="543" idx="7"/>
            </p:cNvCxnSpPr>
            <p:nvPr/>
          </p:nvCxnSpPr>
          <p:spPr>
            <a:xfrm flipH="1">
              <a:off x="7656711" y="2889152"/>
              <a:ext cx="1156500" cy="1210200"/>
            </a:xfrm>
            <a:prstGeom prst="straightConnector1">
              <a:avLst/>
            </a:prstGeom>
            <a:noFill/>
            <a:ln w="19050" cap="flat" cmpd="sng">
              <a:solidFill>
                <a:srgbClr val="7F7F7F"/>
              </a:solidFill>
              <a:prstDash val="dash"/>
              <a:miter lim="800000"/>
              <a:headEnd type="none" w="sm" len="sm"/>
              <a:tailEnd type="none" w="sm" len="sm"/>
            </a:ln>
          </p:spPr>
        </p:cxnSp>
        <p:cxnSp>
          <p:nvCxnSpPr>
            <p:cNvPr id="555" name="Google Shape;555;p22"/>
            <p:cNvCxnSpPr/>
            <p:nvPr/>
          </p:nvCxnSpPr>
          <p:spPr>
            <a:xfrm flipH="1">
              <a:off x="6801473" y="2895118"/>
              <a:ext cx="1197314" cy="1245656"/>
            </a:xfrm>
            <a:prstGeom prst="straightConnector1">
              <a:avLst/>
            </a:prstGeom>
            <a:noFill/>
            <a:ln w="19050" cap="flat" cmpd="sng">
              <a:solidFill>
                <a:srgbClr val="7F7F7F"/>
              </a:solidFill>
              <a:prstDash val="dash"/>
              <a:miter lim="800000"/>
              <a:headEnd type="none" w="sm" len="sm"/>
              <a:tailEnd type="none" w="sm" len="sm"/>
            </a:ln>
          </p:spPr>
        </p:cxnSp>
        <p:cxnSp>
          <p:nvCxnSpPr>
            <p:cNvPr id="556" name="Google Shape;556;p22"/>
            <p:cNvCxnSpPr/>
            <p:nvPr/>
          </p:nvCxnSpPr>
          <p:spPr>
            <a:xfrm flipH="1">
              <a:off x="6403383" y="2884414"/>
              <a:ext cx="800734" cy="859310"/>
            </a:xfrm>
            <a:prstGeom prst="straightConnector1">
              <a:avLst/>
            </a:prstGeom>
            <a:noFill/>
            <a:ln w="19050" cap="flat" cmpd="sng">
              <a:solidFill>
                <a:srgbClr val="7F7F7F"/>
              </a:solidFill>
              <a:prstDash val="dash"/>
              <a:miter lim="800000"/>
              <a:headEnd type="none" w="sm" len="sm"/>
              <a:tailEnd type="none" w="sm" len="sm"/>
            </a:ln>
          </p:spPr>
        </p:cxnSp>
        <p:cxnSp>
          <p:nvCxnSpPr>
            <p:cNvPr id="557" name="Google Shape;557;p22"/>
            <p:cNvCxnSpPr/>
            <p:nvPr/>
          </p:nvCxnSpPr>
          <p:spPr>
            <a:xfrm flipH="1">
              <a:off x="6026752" y="2899984"/>
              <a:ext cx="394863" cy="437925"/>
            </a:xfrm>
            <a:prstGeom prst="straightConnector1">
              <a:avLst/>
            </a:prstGeom>
            <a:noFill/>
            <a:ln w="19050" cap="flat" cmpd="sng">
              <a:solidFill>
                <a:srgbClr val="7F7F7F"/>
              </a:solidFill>
              <a:prstDash val="dash"/>
              <a:miter lim="800000"/>
              <a:headEnd type="none" w="sm" len="sm"/>
              <a:tailEnd type="none" w="sm" len="sm"/>
            </a:ln>
          </p:spPr>
        </p:cxnSp>
        <p:cxnSp>
          <p:nvCxnSpPr>
            <p:cNvPr id="558" name="Google Shape;558;p22"/>
            <p:cNvCxnSpPr/>
            <p:nvPr/>
          </p:nvCxnSpPr>
          <p:spPr>
            <a:xfrm flipH="1">
              <a:off x="8436529" y="2904850"/>
              <a:ext cx="1197314" cy="1245656"/>
            </a:xfrm>
            <a:prstGeom prst="straightConnector1">
              <a:avLst/>
            </a:prstGeom>
            <a:noFill/>
            <a:ln w="38100" cap="flat" cmpd="sng">
              <a:solidFill>
                <a:schemeClr val="dk1"/>
              </a:solidFill>
              <a:prstDash val="dash"/>
              <a:miter lim="800000"/>
              <a:headEnd type="none" w="sm" len="sm"/>
              <a:tailEnd type="none" w="sm" len="sm"/>
            </a:ln>
          </p:spPr>
        </p:cxnSp>
        <p:cxnSp>
          <p:nvCxnSpPr>
            <p:cNvPr id="559" name="Google Shape;559;p22"/>
            <p:cNvCxnSpPr/>
            <p:nvPr/>
          </p:nvCxnSpPr>
          <p:spPr>
            <a:xfrm>
              <a:off x="7227107" y="2887013"/>
              <a:ext cx="1209422" cy="1287245"/>
            </a:xfrm>
            <a:prstGeom prst="straightConnector1">
              <a:avLst/>
            </a:prstGeom>
            <a:noFill/>
            <a:ln w="38100" cap="flat" cmpd="sng">
              <a:solidFill>
                <a:schemeClr val="dk1"/>
              </a:solidFill>
              <a:prstDash val="dash"/>
              <a:miter lim="800000"/>
              <a:headEnd type="none" w="sm" len="sm"/>
              <a:tailEnd type="none" w="sm" len="sm"/>
            </a:ln>
          </p:spPr>
        </p:cxnSp>
        <p:sp>
          <p:nvSpPr>
            <p:cNvPr id="545" name="Google Shape;545;p22"/>
            <p:cNvSpPr/>
            <p:nvPr/>
          </p:nvSpPr>
          <p:spPr>
            <a:xfrm>
              <a:off x="8336148" y="4067748"/>
              <a:ext cx="153539" cy="165516"/>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547" name="Google Shape;547;p22"/>
            <p:cNvSpPr/>
            <p:nvPr/>
          </p:nvSpPr>
          <p:spPr>
            <a:xfrm>
              <a:off x="9136293" y="4070117"/>
              <a:ext cx="153539" cy="165516"/>
            </a:xfrm>
            <a:prstGeom prst="ellipse">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543" name="Google Shape;543;p22"/>
            <p:cNvSpPr/>
            <p:nvPr/>
          </p:nvSpPr>
          <p:spPr>
            <a:xfrm>
              <a:off x="7525657" y="4075113"/>
              <a:ext cx="153539" cy="165516"/>
            </a:xfrm>
            <a:prstGeom prst="ellipse">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552" name="Google Shape;552;p22"/>
            <p:cNvSpPr/>
            <p:nvPr/>
          </p:nvSpPr>
          <p:spPr>
            <a:xfrm>
              <a:off x="9940381" y="4070117"/>
              <a:ext cx="153539" cy="165516"/>
            </a:xfrm>
            <a:prstGeom prst="ellipse">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541" name="Google Shape;541;p22"/>
            <p:cNvSpPr/>
            <p:nvPr/>
          </p:nvSpPr>
          <p:spPr>
            <a:xfrm>
              <a:off x="6718697" y="4075113"/>
              <a:ext cx="153539" cy="165516"/>
            </a:xfrm>
            <a:prstGeom prst="ellipse">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560" name="Google Shape;560;p22"/>
            <p:cNvSpPr/>
            <p:nvPr/>
          </p:nvSpPr>
          <p:spPr>
            <a:xfrm>
              <a:off x="7946975" y="3657462"/>
              <a:ext cx="153539" cy="165516"/>
            </a:xfrm>
            <a:prstGeom prst="ellipse">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561" name="Google Shape;561;p22"/>
            <p:cNvSpPr/>
            <p:nvPr/>
          </p:nvSpPr>
          <p:spPr>
            <a:xfrm>
              <a:off x="8747120" y="3659830"/>
              <a:ext cx="153539" cy="165516"/>
            </a:xfrm>
            <a:prstGeom prst="ellipse">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562" name="Google Shape;562;p22"/>
            <p:cNvSpPr/>
            <p:nvPr/>
          </p:nvSpPr>
          <p:spPr>
            <a:xfrm>
              <a:off x="7136484" y="3664826"/>
              <a:ext cx="153539" cy="165516"/>
            </a:xfrm>
            <a:prstGeom prst="ellipse">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563" name="Google Shape;563;p22"/>
            <p:cNvSpPr/>
            <p:nvPr/>
          </p:nvSpPr>
          <p:spPr>
            <a:xfrm>
              <a:off x="9551208" y="3659830"/>
              <a:ext cx="153539" cy="165516"/>
            </a:xfrm>
            <a:prstGeom prst="ellipse">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564" name="Google Shape;564;p22"/>
            <p:cNvSpPr/>
            <p:nvPr/>
          </p:nvSpPr>
          <p:spPr>
            <a:xfrm>
              <a:off x="6329524" y="3664826"/>
              <a:ext cx="153539" cy="165516"/>
            </a:xfrm>
            <a:prstGeom prst="ellipse">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565" name="Google Shape;565;p22"/>
            <p:cNvSpPr/>
            <p:nvPr/>
          </p:nvSpPr>
          <p:spPr>
            <a:xfrm>
              <a:off x="10348431" y="3657462"/>
              <a:ext cx="153539" cy="165516"/>
            </a:xfrm>
            <a:prstGeom prst="ellipse">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grpSp>
      <p:sp>
        <p:nvSpPr>
          <p:cNvPr id="566" name="Google Shape;566;p22"/>
          <p:cNvSpPr txBox="1"/>
          <p:nvPr/>
        </p:nvSpPr>
        <p:spPr>
          <a:xfrm>
            <a:off x="7123566" y="196595"/>
            <a:ext cx="254428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en-US" sz="1800" b="1">
                <a:solidFill>
                  <a:schemeClr val="dk1"/>
                </a:solidFill>
                <a:latin typeface="Calibri"/>
                <a:ea typeface="Calibri"/>
                <a:cs typeface="Calibri"/>
                <a:sym typeface="Calibri"/>
              </a:rPr>
              <a:t>Normal measurement</a:t>
            </a:r>
            <a:endParaRPr sz="1800">
              <a:solidFill>
                <a:schemeClr val="dk1"/>
              </a:solidFill>
              <a:latin typeface="Calibri"/>
              <a:ea typeface="Calibri"/>
              <a:cs typeface="Calibri"/>
              <a:sym typeface="Calibri"/>
            </a:endParaRPr>
          </a:p>
        </p:txBody>
      </p:sp>
      <p:cxnSp>
        <p:nvCxnSpPr>
          <p:cNvPr id="567" name="Google Shape;567;p22"/>
          <p:cNvCxnSpPr/>
          <p:nvPr/>
        </p:nvCxnSpPr>
        <p:spPr>
          <a:xfrm>
            <a:off x="5117138" y="4711478"/>
            <a:ext cx="6071662" cy="0"/>
          </a:xfrm>
          <a:prstGeom prst="straightConnector1">
            <a:avLst/>
          </a:prstGeom>
          <a:noFill/>
          <a:ln w="28575" cap="flat" cmpd="sng">
            <a:solidFill>
              <a:schemeClr val="dk1"/>
            </a:solidFill>
            <a:prstDash val="solid"/>
            <a:miter lim="800000"/>
            <a:headEnd type="none" w="sm" len="sm"/>
            <a:tailEnd type="none" w="sm" len="sm"/>
          </a:ln>
        </p:spPr>
      </p:cxnSp>
      <p:sp>
        <p:nvSpPr>
          <p:cNvPr id="568" name="Google Shape;568;p22"/>
          <p:cNvSpPr/>
          <p:nvPr/>
        </p:nvSpPr>
        <p:spPr>
          <a:xfrm>
            <a:off x="6480430" y="4545430"/>
            <a:ext cx="76922" cy="332094"/>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mbria"/>
              <a:ea typeface="Cambria"/>
              <a:cs typeface="Cambria"/>
              <a:sym typeface="Cambria"/>
            </a:endParaRPr>
          </a:p>
        </p:txBody>
      </p:sp>
      <p:sp>
        <p:nvSpPr>
          <p:cNvPr id="569" name="Google Shape;569;p22"/>
          <p:cNvSpPr/>
          <p:nvPr/>
        </p:nvSpPr>
        <p:spPr>
          <a:xfrm>
            <a:off x="9714637" y="4545430"/>
            <a:ext cx="76921" cy="332094"/>
          </a:xfrm>
          <a:prstGeom prst="rect">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mbria"/>
              <a:ea typeface="Cambria"/>
              <a:cs typeface="Cambria"/>
              <a:sym typeface="Cambria"/>
            </a:endParaRPr>
          </a:p>
        </p:txBody>
      </p:sp>
      <p:sp>
        <p:nvSpPr>
          <p:cNvPr id="570" name="Google Shape;570;p22"/>
          <p:cNvSpPr/>
          <p:nvPr/>
        </p:nvSpPr>
        <p:spPr>
          <a:xfrm>
            <a:off x="7280422" y="4545430"/>
            <a:ext cx="76921" cy="332094"/>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mbria"/>
              <a:ea typeface="Cambria"/>
              <a:cs typeface="Cambria"/>
              <a:sym typeface="Cambria"/>
            </a:endParaRPr>
          </a:p>
        </p:txBody>
      </p:sp>
      <p:sp>
        <p:nvSpPr>
          <p:cNvPr id="571" name="Google Shape;571;p22"/>
          <p:cNvSpPr/>
          <p:nvPr/>
        </p:nvSpPr>
        <p:spPr>
          <a:xfrm>
            <a:off x="8885594" y="4545430"/>
            <a:ext cx="76922" cy="332094"/>
          </a:xfrm>
          <a:prstGeom prst="rect">
            <a:avLst/>
          </a:prstGeom>
          <a:solidFill>
            <a:schemeClr val="l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mbria"/>
              <a:ea typeface="Cambria"/>
              <a:cs typeface="Cambria"/>
              <a:sym typeface="Cambria"/>
            </a:endParaRPr>
          </a:p>
        </p:txBody>
      </p:sp>
      <p:sp>
        <p:nvSpPr>
          <p:cNvPr id="572" name="Google Shape;572;p22"/>
          <p:cNvSpPr/>
          <p:nvPr/>
        </p:nvSpPr>
        <p:spPr>
          <a:xfrm>
            <a:off x="8932161" y="3953233"/>
            <a:ext cx="804088" cy="578428"/>
          </a:xfrm>
          <a:custGeom>
            <a:avLst/>
            <a:gdLst/>
            <a:ahLst/>
            <a:cxnLst/>
            <a:rect l="l" t="t" r="r" b="b"/>
            <a:pathLst>
              <a:path w="1406" h="226" extrusionOk="0">
                <a:moveTo>
                  <a:pt x="0" y="226"/>
                </a:moveTo>
                <a:lnTo>
                  <a:pt x="0" y="0"/>
                </a:lnTo>
                <a:lnTo>
                  <a:pt x="1406" y="0"/>
                </a:lnTo>
                <a:lnTo>
                  <a:pt x="1406" y="226"/>
                </a:lnTo>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mbria"/>
              <a:ea typeface="Cambria"/>
              <a:cs typeface="Cambria"/>
              <a:sym typeface="Cambria"/>
            </a:endParaRPr>
          </a:p>
        </p:txBody>
      </p:sp>
      <p:sp>
        <p:nvSpPr>
          <p:cNvPr id="573" name="Google Shape;573;p22"/>
          <p:cNvSpPr/>
          <p:nvPr/>
        </p:nvSpPr>
        <p:spPr>
          <a:xfrm>
            <a:off x="6518405" y="4299392"/>
            <a:ext cx="808529" cy="248159"/>
          </a:xfrm>
          <a:custGeom>
            <a:avLst/>
            <a:gdLst/>
            <a:ahLst/>
            <a:cxnLst/>
            <a:rect l="l" t="t" r="r" b="b"/>
            <a:pathLst>
              <a:path w="1406" h="226" extrusionOk="0">
                <a:moveTo>
                  <a:pt x="0" y="226"/>
                </a:moveTo>
                <a:lnTo>
                  <a:pt x="0" y="0"/>
                </a:lnTo>
                <a:lnTo>
                  <a:pt x="1406" y="0"/>
                </a:lnTo>
                <a:lnTo>
                  <a:pt x="1406" y="226"/>
                </a:lnTo>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mbria"/>
              <a:ea typeface="Cambria"/>
              <a:cs typeface="Cambria"/>
              <a:sym typeface="Cambria"/>
            </a:endParaRPr>
          </a:p>
        </p:txBody>
      </p:sp>
      <p:sp>
        <p:nvSpPr>
          <p:cNvPr id="574" name="Google Shape;574;p22"/>
          <p:cNvSpPr/>
          <p:nvPr/>
        </p:nvSpPr>
        <p:spPr>
          <a:xfrm>
            <a:off x="6716250" y="4120575"/>
            <a:ext cx="371400" cy="363300"/>
          </a:xfrm>
          <a:prstGeom prst="ellipse">
            <a:avLst/>
          </a:prstGeom>
          <a:solidFill>
            <a:schemeClr val="l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2000"/>
              <a:buFont typeface="Cambria"/>
              <a:buNone/>
            </a:pPr>
            <a:r>
              <a:rPr lang="en-US" sz="2000">
                <a:solidFill>
                  <a:schemeClr val="dk1"/>
                </a:solidFill>
                <a:latin typeface="Cambria"/>
                <a:ea typeface="Cambria"/>
                <a:cs typeface="Cambria"/>
                <a:sym typeface="Cambria"/>
              </a:rPr>
              <a:t>V</a:t>
            </a:r>
            <a:endParaRPr sz="1800">
              <a:solidFill>
                <a:schemeClr val="dk1"/>
              </a:solidFill>
              <a:latin typeface="Calibri"/>
              <a:ea typeface="Calibri"/>
              <a:cs typeface="Calibri"/>
              <a:sym typeface="Calibri"/>
            </a:endParaRPr>
          </a:p>
        </p:txBody>
      </p:sp>
      <p:sp>
        <p:nvSpPr>
          <p:cNvPr id="575" name="Google Shape;575;p22"/>
          <p:cNvSpPr/>
          <p:nvPr/>
        </p:nvSpPr>
        <p:spPr>
          <a:xfrm>
            <a:off x="9150001" y="3774413"/>
            <a:ext cx="348169" cy="363257"/>
          </a:xfrm>
          <a:prstGeom prst="ellipse">
            <a:avLst/>
          </a:prstGeom>
          <a:solidFill>
            <a:schemeClr val="l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000"/>
              <a:buFont typeface="Cambria"/>
              <a:buNone/>
            </a:pPr>
            <a:r>
              <a:rPr lang="en-US" sz="2000">
                <a:solidFill>
                  <a:schemeClr val="dk1"/>
                </a:solidFill>
                <a:latin typeface="Cambria"/>
                <a:ea typeface="Cambria"/>
                <a:cs typeface="Cambria"/>
                <a:sym typeface="Cambria"/>
              </a:rPr>
              <a:t>I</a:t>
            </a:r>
            <a:endParaRPr sz="1800">
              <a:solidFill>
                <a:schemeClr val="dk1"/>
              </a:solidFill>
              <a:latin typeface="Calibri"/>
              <a:ea typeface="Calibri"/>
              <a:cs typeface="Calibri"/>
              <a:sym typeface="Calibri"/>
            </a:endParaRPr>
          </a:p>
        </p:txBody>
      </p:sp>
      <p:sp>
        <p:nvSpPr>
          <p:cNvPr id="576" name="Google Shape;576;p22"/>
          <p:cNvSpPr/>
          <p:nvPr/>
        </p:nvSpPr>
        <p:spPr>
          <a:xfrm>
            <a:off x="6160142" y="4300998"/>
            <a:ext cx="371447" cy="4598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000"/>
              <a:buFont typeface="Cambria"/>
              <a:buNone/>
            </a:pPr>
            <a:r>
              <a:rPr lang="en-US" sz="2000">
                <a:solidFill>
                  <a:schemeClr val="dk1"/>
                </a:solidFill>
                <a:latin typeface="Cambria"/>
                <a:ea typeface="Cambria"/>
                <a:cs typeface="Cambria"/>
                <a:sym typeface="Cambria"/>
              </a:rPr>
              <a:t>A</a:t>
            </a:r>
            <a:endParaRPr sz="1800">
              <a:solidFill>
                <a:schemeClr val="dk1"/>
              </a:solidFill>
              <a:latin typeface="Calibri"/>
              <a:ea typeface="Calibri"/>
              <a:cs typeface="Calibri"/>
              <a:sym typeface="Calibri"/>
            </a:endParaRPr>
          </a:p>
        </p:txBody>
      </p:sp>
      <p:sp>
        <p:nvSpPr>
          <p:cNvPr id="577" name="Google Shape;577;p22"/>
          <p:cNvSpPr/>
          <p:nvPr/>
        </p:nvSpPr>
        <p:spPr>
          <a:xfrm>
            <a:off x="7313583" y="4300998"/>
            <a:ext cx="367995" cy="4598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000"/>
              <a:buFont typeface="Cambria"/>
              <a:buNone/>
            </a:pPr>
            <a:r>
              <a:rPr lang="en-US" sz="2000">
                <a:solidFill>
                  <a:schemeClr val="dk1"/>
                </a:solidFill>
                <a:latin typeface="Cambria"/>
                <a:ea typeface="Cambria"/>
                <a:cs typeface="Cambria"/>
                <a:sym typeface="Cambria"/>
              </a:rPr>
              <a:t>B</a:t>
            </a:r>
            <a:endParaRPr sz="1800">
              <a:solidFill>
                <a:schemeClr val="dk1"/>
              </a:solidFill>
              <a:latin typeface="Calibri"/>
              <a:ea typeface="Calibri"/>
              <a:cs typeface="Calibri"/>
              <a:sym typeface="Calibri"/>
            </a:endParaRPr>
          </a:p>
        </p:txBody>
      </p:sp>
      <p:sp>
        <p:nvSpPr>
          <p:cNvPr id="578" name="Google Shape;578;p22"/>
          <p:cNvSpPr/>
          <p:nvPr/>
        </p:nvSpPr>
        <p:spPr>
          <a:xfrm>
            <a:off x="8549946" y="4300998"/>
            <a:ext cx="386983" cy="4598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000"/>
              <a:buFont typeface="Cambria"/>
              <a:buNone/>
            </a:pPr>
            <a:r>
              <a:rPr lang="en-US" sz="2000">
                <a:solidFill>
                  <a:schemeClr val="dk1"/>
                </a:solidFill>
                <a:latin typeface="Cambria"/>
                <a:ea typeface="Cambria"/>
                <a:cs typeface="Cambria"/>
                <a:sym typeface="Cambria"/>
              </a:rPr>
              <a:t>N</a:t>
            </a:r>
            <a:endParaRPr sz="1800">
              <a:solidFill>
                <a:schemeClr val="dk1"/>
              </a:solidFill>
              <a:latin typeface="Calibri"/>
              <a:ea typeface="Calibri"/>
              <a:cs typeface="Calibri"/>
              <a:sym typeface="Calibri"/>
            </a:endParaRPr>
          </a:p>
        </p:txBody>
      </p:sp>
      <p:sp>
        <p:nvSpPr>
          <p:cNvPr id="579" name="Google Shape;579;p22"/>
          <p:cNvSpPr/>
          <p:nvPr/>
        </p:nvSpPr>
        <p:spPr>
          <a:xfrm>
            <a:off x="9757861" y="4287724"/>
            <a:ext cx="423229" cy="4598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000"/>
              <a:buFont typeface="Cambria"/>
              <a:buNone/>
            </a:pPr>
            <a:r>
              <a:rPr lang="en-US" sz="2000">
                <a:solidFill>
                  <a:schemeClr val="dk1"/>
                </a:solidFill>
                <a:latin typeface="Cambria"/>
                <a:ea typeface="Cambria"/>
                <a:cs typeface="Cambria"/>
                <a:sym typeface="Cambria"/>
              </a:rPr>
              <a:t>M</a:t>
            </a:r>
            <a:endParaRPr sz="1800">
              <a:solidFill>
                <a:schemeClr val="dk1"/>
              </a:solidFill>
              <a:latin typeface="Calibri"/>
              <a:ea typeface="Calibri"/>
              <a:cs typeface="Calibri"/>
              <a:sym typeface="Calibri"/>
            </a:endParaRPr>
          </a:p>
        </p:txBody>
      </p:sp>
      <p:cxnSp>
        <p:nvCxnSpPr>
          <p:cNvPr id="580" name="Google Shape;580;p22"/>
          <p:cNvCxnSpPr>
            <a:endCxn id="581" idx="1"/>
          </p:cNvCxnSpPr>
          <p:nvPr/>
        </p:nvCxnSpPr>
        <p:spPr>
          <a:xfrm>
            <a:off x="5305868" y="4712317"/>
            <a:ext cx="1140300" cy="1212300"/>
          </a:xfrm>
          <a:prstGeom prst="straightConnector1">
            <a:avLst/>
          </a:prstGeom>
          <a:noFill/>
          <a:ln w="19050" cap="flat" cmpd="sng">
            <a:solidFill>
              <a:srgbClr val="7F7F7F"/>
            </a:solidFill>
            <a:prstDash val="dash"/>
            <a:miter lim="800000"/>
            <a:headEnd type="none" w="sm" len="sm"/>
            <a:tailEnd type="none" w="sm" len="sm"/>
          </a:ln>
        </p:spPr>
      </p:cxnSp>
      <p:cxnSp>
        <p:nvCxnSpPr>
          <p:cNvPr id="582" name="Google Shape;582;p22"/>
          <p:cNvCxnSpPr>
            <a:endCxn id="583" idx="5"/>
          </p:cNvCxnSpPr>
          <p:nvPr/>
        </p:nvCxnSpPr>
        <p:spPr>
          <a:xfrm>
            <a:off x="6126597" y="4725255"/>
            <a:ext cx="1235100" cy="1316400"/>
          </a:xfrm>
          <a:prstGeom prst="straightConnector1">
            <a:avLst/>
          </a:prstGeom>
          <a:noFill/>
          <a:ln w="19050" cap="flat" cmpd="sng">
            <a:solidFill>
              <a:srgbClr val="7F7F7F"/>
            </a:solidFill>
            <a:prstDash val="dash"/>
            <a:miter lim="800000"/>
            <a:headEnd type="none" w="sm" len="sm"/>
            <a:tailEnd type="none" w="sm" len="sm"/>
          </a:ln>
        </p:spPr>
      </p:cxnSp>
      <p:cxnSp>
        <p:nvCxnSpPr>
          <p:cNvPr id="584" name="Google Shape;584;p22"/>
          <p:cNvCxnSpPr>
            <a:endCxn id="585" idx="3"/>
          </p:cNvCxnSpPr>
          <p:nvPr/>
        </p:nvCxnSpPr>
        <p:spPr>
          <a:xfrm flipH="1">
            <a:off x="8063619" y="6004890"/>
            <a:ext cx="89400" cy="29400"/>
          </a:xfrm>
          <a:prstGeom prst="straightConnector1">
            <a:avLst/>
          </a:prstGeom>
          <a:noFill/>
          <a:ln w="19050" cap="flat" cmpd="sng">
            <a:solidFill>
              <a:srgbClr val="7F7F7F"/>
            </a:solidFill>
            <a:prstDash val="dash"/>
            <a:miter lim="800000"/>
            <a:headEnd type="none" w="sm" len="sm"/>
            <a:tailEnd type="none" w="sm" len="sm"/>
          </a:ln>
        </p:spPr>
      </p:cxnSp>
      <p:cxnSp>
        <p:nvCxnSpPr>
          <p:cNvPr id="586" name="Google Shape;586;p22"/>
          <p:cNvCxnSpPr>
            <a:endCxn id="587" idx="5"/>
          </p:cNvCxnSpPr>
          <p:nvPr/>
        </p:nvCxnSpPr>
        <p:spPr>
          <a:xfrm>
            <a:off x="7717433" y="4712159"/>
            <a:ext cx="1254900" cy="1324500"/>
          </a:xfrm>
          <a:prstGeom prst="straightConnector1">
            <a:avLst/>
          </a:prstGeom>
          <a:noFill/>
          <a:ln w="19050" cap="flat" cmpd="sng">
            <a:solidFill>
              <a:srgbClr val="7F7F7F"/>
            </a:solidFill>
            <a:prstDash val="dash"/>
            <a:miter lim="800000"/>
            <a:headEnd type="none" w="sm" len="sm"/>
            <a:tailEnd type="none" w="sm" len="sm"/>
          </a:ln>
        </p:spPr>
      </p:cxnSp>
      <p:cxnSp>
        <p:nvCxnSpPr>
          <p:cNvPr id="588" name="Google Shape;588;p22"/>
          <p:cNvCxnSpPr/>
          <p:nvPr/>
        </p:nvCxnSpPr>
        <p:spPr>
          <a:xfrm>
            <a:off x="8518720" y="4717722"/>
            <a:ext cx="1209422" cy="1287245"/>
          </a:xfrm>
          <a:prstGeom prst="straightConnector1">
            <a:avLst/>
          </a:prstGeom>
          <a:noFill/>
          <a:ln w="19050" cap="flat" cmpd="sng">
            <a:solidFill>
              <a:srgbClr val="7F7F7F"/>
            </a:solidFill>
            <a:prstDash val="dash"/>
            <a:miter lim="800000"/>
            <a:headEnd type="none" w="sm" len="sm"/>
            <a:tailEnd type="none" w="sm" len="sm"/>
          </a:ln>
        </p:spPr>
      </p:cxnSp>
      <p:cxnSp>
        <p:nvCxnSpPr>
          <p:cNvPr id="589" name="Google Shape;589;p22"/>
          <p:cNvCxnSpPr/>
          <p:nvPr/>
        </p:nvCxnSpPr>
        <p:spPr>
          <a:xfrm>
            <a:off x="9338830" y="4712278"/>
            <a:ext cx="803638" cy="856709"/>
          </a:xfrm>
          <a:prstGeom prst="straightConnector1">
            <a:avLst/>
          </a:prstGeom>
          <a:noFill/>
          <a:ln w="19050" cap="flat" cmpd="sng">
            <a:solidFill>
              <a:srgbClr val="7F7F7F"/>
            </a:solidFill>
            <a:prstDash val="dash"/>
            <a:miter lim="800000"/>
            <a:headEnd type="none" w="sm" len="sm"/>
            <a:tailEnd type="none" w="sm" len="sm"/>
          </a:ln>
        </p:spPr>
      </p:cxnSp>
      <p:cxnSp>
        <p:nvCxnSpPr>
          <p:cNvPr id="590" name="Google Shape;590;p22"/>
          <p:cNvCxnSpPr/>
          <p:nvPr/>
        </p:nvCxnSpPr>
        <p:spPr>
          <a:xfrm>
            <a:off x="10113781" y="4712278"/>
            <a:ext cx="418450" cy="428354"/>
          </a:xfrm>
          <a:prstGeom prst="straightConnector1">
            <a:avLst/>
          </a:prstGeom>
          <a:noFill/>
          <a:ln w="19050" cap="flat" cmpd="sng">
            <a:solidFill>
              <a:srgbClr val="7F7F7F"/>
            </a:solidFill>
            <a:prstDash val="dash"/>
            <a:miter lim="800000"/>
            <a:headEnd type="none" w="sm" len="sm"/>
            <a:tailEnd type="none" w="sm" len="sm"/>
          </a:ln>
        </p:spPr>
      </p:cxnSp>
      <p:cxnSp>
        <p:nvCxnSpPr>
          <p:cNvPr id="591" name="Google Shape;591;p22"/>
          <p:cNvCxnSpPr>
            <a:endCxn id="592" idx="3"/>
          </p:cNvCxnSpPr>
          <p:nvPr/>
        </p:nvCxnSpPr>
        <p:spPr>
          <a:xfrm flipH="1">
            <a:off x="9667852" y="4715459"/>
            <a:ext cx="1264200" cy="1321200"/>
          </a:xfrm>
          <a:prstGeom prst="straightConnector1">
            <a:avLst/>
          </a:prstGeom>
          <a:noFill/>
          <a:ln w="19050" cap="flat" cmpd="sng">
            <a:solidFill>
              <a:srgbClr val="7F7F7F"/>
            </a:solidFill>
            <a:prstDash val="dash"/>
            <a:miter lim="800000"/>
            <a:headEnd type="none" w="sm" len="sm"/>
            <a:tailEnd type="none" w="sm" len="sm"/>
          </a:ln>
        </p:spPr>
      </p:cxnSp>
      <p:cxnSp>
        <p:nvCxnSpPr>
          <p:cNvPr id="593" name="Google Shape;593;p22"/>
          <p:cNvCxnSpPr>
            <a:endCxn id="587" idx="3"/>
          </p:cNvCxnSpPr>
          <p:nvPr/>
        </p:nvCxnSpPr>
        <p:spPr>
          <a:xfrm flipH="1">
            <a:off x="8863764" y="4709759"/>
            <a:ext cx="1269600" cy="1326900"/>
          </a:xfrm>
          <a:prstGeom prst="straightConnector1">
            <a:avLst/>
          </a:prstGeom>
          <a:noFill/>
          <a:ln w="19050" cap="flat" cmpd="sng">
            <a:solidFill>
              <a:srgbClr val="7F7F7F"/>
            </a:solidFill>
            <a:prstDash val="dash"/>
            <a:miter lim="800000"/>
            <a:headEnd type="none" w="sm" len="sm"/>
            <a:tailEnd type="none" w="sm" len="sm"/>
          </a:ln>
        </p:spPr>
      </p:cxnSp>
      <p:cxnSp>
        <p:nvCxnSpPr>
          <p:cNvPr id="594" name="Google Shape;594;p22"/>
          <p:cNvCxnSpPr>
            <a:endCxn id="583" idx="7"/>
          </p:cNvCxnSpPr>
          <p:nvPr/>
        </p:nvCxnSpPr>
        <p:spPr>
          <a:xfrm flipH="1">
            <a:off x="7361697" y="4714417"/>
            <a:ext cx="1156500" cy="1210200"/>
          </a:xfrm>
          <a:prstGeom prst="straightConnector1">
            <a:avLst/>
          </a:prstGeom>
          <a:noFill/>
          <a:ln w="19050" cap="flat" cmpd="sng">
            <a:solidFill>
              <a:srgbClr val="7F7F7F"/>
            </a:solidFill>
            <a:prstDash val="dash"/>
            <a:miter lim="800000"/>
            <a:headEnd type="none" w="sm" len="sm"/>
            <a:tailEnd type="none" w="sm" len="sm"/>
          </a:ln>
        </p:spPr>
      </p:cxnSp>
      <p:cxnSp>
        <p:nvCxnSpPr>
          <p:cNvPr id="595" name="Google Shape;595;p22"/>
          <p:cNvCxnSpPr/>
          <p:nvPr/>
        </p:nvCxnSpPr>
        <p:spPr>
          <a:xfrm flipH="1">
            <a:off x="6506459" y="4720383"/>
            <a:ext cx="1197314" cy="1245656"/>
          </a:xfrm>
          <a:prstGeom prst="straightConnector1">
            <a:avLst/>
          </a:prstGeom>
          <a:noFill/>
          <a:ln w="19050" cap="flat" cmpd="sng">
            <a:solidFill>
              <a:srgbClr val="7F7F7F"/>
            </a:solidFill>
            <a:prstDash val="dash"/>
            <a:miter lim="800000"/>
            <a:headEnd type="none" w="sm" len="sm"/>
            <a:tailEnd type="none" w="sm" len="sm"/>
          </a:ln>
        </p:spPr>
      </p:cxnSp>
      <p:cxnSp>
        <p:nvCxnSpPr>
          <p:cNvPr id="596" name="Google Shape;596;p22"/>
          <p:cNvCxnSpPr/>
          <p:nvPr/>
        </p:nvCxnSpPr>
        <p:spPr>
          <a:xfrm flipH="1">
            <a:off x="6108369" y="4709679"/>
            <a:ext cx="800734" cy="859310"/>
          </a:xfrm>
          <a:prstGeom prst="straightConnector1">
            <a:avLst/>
          </a:prstGeom>
          <a:noFill/>
          <a:ln w="19050" cap="flat" cmpd="sng">
            <a:solidFill>
              <a:srgbClr val="7F7F7F"/>
            </a:solidFill>
            <a:prstDash val="dash"/>
            <a:miter lim="800000"/>
            <a:headEnd type="none" w="sm" len="sm"/>
            <a:tailEnd type="none" w="sm" len="sm"/>
          </a:ln>
        </p:spPr>
      </p:cxnSp>
      <p:cxnSp>
        <p:nvCxnSpPr>
          <p:cNvPr id="597" name="Google Shape;597;p22"/>
          <p:cNvCxnSpPr/>
          <p:nvPr/>
        </p:nvCxnSpPr>
        <p:spPr>
          <a:xfrm flipH="1">
            <a:off x="5731738" y="4725249"/>
            <a:ext cx="394863" cy="437925"/>
          </a:xfrm>
          <a:prstGeom prst="straightConnector1">
            <a:avLst/>
          </a:prstGeom>
          <a:noFill/>
          <a:ln w="19050" cap="flat" cmpd="sng">
            <a:solidFill>
              <a:srgbClr val="7F7F7F"/>
            </a:solidFill>
            <a:prstDash val="dash"/>
            <a:miter lim="800000"/>
            <a:headEnd type="none" w="sm" len="sm"/>
            <a:tailEnd type="none" w="sm" len="sm"/>
          </a:ln>
        </p:spPr>
      </p:cxnSp>
      <p:cxnSp>
        <p:nvCxnSpPr>
          <p:cNvPr id="598" name="Google Shape;598;p22"/>
          <p:cNvCxnSpPr/>
          <p:nvPr/>
        </p:nvCxnSpPr>
        <p:spPr>
          <a:xfrm flipH="1">
            <a:off x="8141515" y="4730115"/>
            <a:ext cx="1197314" cy="1245656"/>
          </a:xfrm>
          <a:prstGeom prst="straightConnector1">
            <a:avLst/>
          </a:prstGeom>
          <a:noFill/>
          <a:ln w="38100" cap="flat" cmpd="sng">
            <a:solidFill>
              <a:schemeClr val="dk1"/>
            </a:solidFill>
            <a:prstDash val="dash"/>
            <a:miter lim="800000"/>
            <a:headEnd type="none" w="sm" len="sm"/>
            <a:tailEnd type="none" w="sm" len="sm"/>
          </a:ln>
        </p:spPr>
      </p:cxnSp>
      <p:cxnSp>
        <p:nvCxnSpPr>
          <p:cNvPr id="599" name="Google Shape;599;p22"/>
          <p:cNvCxnSpPr/>
          <p:nvPr/>
        </p:nvCxnSpPr>
        <p:spPr>
          <a:xfrm>
            <a:off x="6932093" y="4712278"/>
            <a:ext cx="1209422" cy="1287245"/>
          </a:xfrm>
          <a:prstGeom prst="straightConnector1">
            <a:avLst/>
          </a:prstGeom>
          <a:noFill/>
          <a:ln w="38100" cap="flat" cmpd="sng">
            <a:solidFill>
              <a:schemeClr val="dk1"/>
            </a:solidFill>
            <a:prstDash val="dash"/>
            <a:miter lim="800000"/>
            <a:headEnd type="none" w="sm" len="sm"/>
            <a:tailEnd type="none" w="sm" len="sm"/>
          </a:ln>
        </p:spPr>
      </p:cxnSp>
      <p:sp>
        <p:nvSpPr>
          <p:cNvPr id="585" name="Google Shape;585;p22"/>
          <p:cNvSpPr/>
          <p:nvPr/>
        </p:nvSpPr>
        <p:spPr>
          <a:xfrm>
            <a:off x="8041134" y="5893013"/>
            <a:ext cx="153539" cy="165516"/>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587" name="Google Shape;587;p22"/>
          <p:cNvSpPr/>
          <p:nvPr/>
        </p:nvSpPr>
        <p:spPr>
          <a:xfrm>
            <a:off x="8841279" y="5895382"/>
            <a:ext cx="153539" cy="165516"/>
          </a:xfrm>
          <a:prstGeom prst="ellipse">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583" name="Google Shape;583;p22"/>
          <p:cNvSpPr/>
          <p:nvPr/>
        </p:nvSpPr>
        <p:spPr>
          <a:xfrm>
            <a:off x="7230643" y="5900378"/>
            <a:ext cx="153539" cy="165516"/>
          </a:xfrm>
          <a:prstGeom prst="ellipse">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592" name="Google Shape;592;p22"/>
          <p:cNvSpPr/>
          <p:nvPr/>
        </p:nvSpPr>
        <p:spPr>
          <a:xfrm>
            <a:off x="9645367" y="5895382"/>
            <a:ext cx="153539" cy="165516"/>
          </a:xfrm>
          <a:prstGeom prst="ellipse">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581" name="Google Shape;581;p22"/>
          <p:cNvSpPr/>
          <p:nvPr/>
        </p:nvSpPr>
        <p:spPr>
          <a:xfrm>
            <a:off x="6423683" y="5900378"/>
            <a:ext cx="153539" cy="165516"/>
          </a:xfrm>
          <a:prstGeom prst="ellipse">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600" name="Google Shape;600;p22"/>
          <p:cNvSpPr/>
          <p:nvPr/>
        </p:nvSpPr>
        <p:spPr>
          <a:xfrm>
            <a:off x="7651961" y="5482727"/>
            <a:ext cx="153539" cy="165516"/>
          </a:xfrm>
          <a:prstGeom prst="ellipse">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601" name="Google Shape;601;p22"/>
          <p:cNvSpPr/>
          <p:nvPr/>
        </p:nvSpPr>
        <p:spPr>
          <a:xfrm>
            <a:off x="8452106" y="5485095"/>
            <a:ext cx="153539" cy="165516"/>
          </a:xfrm>
          <a:prstGeom prst="ellipse">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602" name="Google Shape;602;p22"/>
          <p:cNvSpPr/>
          <p:nvPr/>
        </p:nvSpPr>
        <p:spPr>
          <a:xfrm>
            <a:off x="6841470" y="5490091"/>
            <a:ext cx="153539" cy="165516"/>
          </a:xfrm>
          <a:prstGeom prst="ellipse">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603" name="Google Shape;603;p22"/>
          <p:cNvSpPr/>
          <p:nvPr/>
        </p:nvSpPr>
        <p:spPr>
          <a:xfrm>
            <a:off x="9256194" y="5485095"/>
            <a:ext cx="153539" cy="165516"/>
          </a:xfrm>
          <a:prstGeom prst="ellipse">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604" name="Google Shape;604;p22"/>
          <p:cNvSpPr/>
          <p:nvPr/>
        </p:nvSpPr>
        <p:spPr>
          <a:xfrm>
            <a:off x="6034510" y="5490091"/>
            <a:ext cx="153539" cy="165516"/>
          </a:xfrm>
          <a:prstGeom prst="ellipse">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605" name="Google Shape;605;p22"/>
          <p:cNvSpPr/>
          <p:nvPr/>
        </p:nvSpPr>
        <p:spPr>
          <a:xfrm>
            <a:off x="10053417" y="5482727"/>
            <a:ext cx="153539" cy="165516"/>
          </a:xfrm>
          <a:prstGeom prst="ellipse">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606" name="Google Shape;606;p22"/>
          <p:cNvSpPr txBox="1"/>
          <p:nvPr/>
        </p:nvSpPr>
        <p:spPr>
          <a:xfrm>
            <a:off x="6869899" y="3241674"/>
            <a:ext cx="292900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en-US" sz="1800" b="1">
                <a:solidFill>
                  <a:schemeClr val="dk1"/>
                </a:solidFill>
                <a:latin typeface="Calibri"/>
                <a:ea typeface="Calibri"/>
                <a:cs typeface="Calibri"/>
                <a:sym typeface="Calibri"/>
              </a:rPr>
              <a:t>Reciprocal measurement</a:t>
            </a:r>
            <a:endParaRPr sz="1800">
              <a:solidFill>
                <a:schemeClr val="dk1"/>
              </a:solidFill>
              <a:latin typeface="Calibri"/>
              <a:ea typeface="Calibri"/>
              <a:cs typeface="Calibri"/>
              <a:sym typeface="Calibri"/>
            </a:endParaRPr>
          </a:p>
        </p:txBody>
      </p:sp>
      <p:sp>
        <p:nvSpPr>
          <p:cNvPr id="607" name="Google Shape;607;p22"/>
          <p:cNvSpPr/>
          <p:nvPr/>
        </p:nvSpPr>
        <p:spPr>
          <a:xfrm>
            <a:off x="7858970" y="4119457"/>
            <a:ext cx="541155" cy="161722"/>
          </a:xfrm>
          <a:prstGeom prst="leftRightArrow">
            <a:avLst>
              <a:gd name="adj1" fmla="val 50000"/>
              <a:gd name="adj2" fmla="val 50000"/>
            </a:avLst>
          </a:prstGeom>
          <a:solidFill>
            <a:schemeClr val="lt2"/>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608" name="Google Shape;608;p22"/>
          <p:cNvSpPr txBox="1"/>
          <p:nvPr/>
        </p:nvSpPr>
        <p:spPr>
          <a:xfrm>
            <a:off x="7567120" y="3747756"/>
            <a:ext cx="108234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switched</a:t>
            </a:r>
            <a:endParaRPr sz="1800">
              <a:solidFill>
                <a:schemeClr val="dk1"/>
              </a:solidFill>
              <a:latin typeface="Calibri"/>
              <a:ea typeface="Calibri"/>
              <a:cs typeface="Calibri"/>
              <a:sym typeface="Calibri"/>
            </a:endParaRPr>
          </a:p>
        </p:txBody>
      </p:sp>
      <p:sp>
        <p:nvSpPr>
          <p:cNvPr id="609" name="Google Shape;609;p22"/>
          <p:cNvSpPr txBox="1"/>
          <p:nvPr/>
        </p:nvSpPr>
        <p:spPr>
          <a:xfrm>
            <a:off x="422525" y="1690699"/>
            <a:ext cx="3613200" cy="2586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Reciprocal error: the difference between the normal measurement and the reciprocal measurement</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Theoretically, the two measurements should be the same</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Requires double the measurements and therefore double the time</a:t>
            </a:r>
            <a:endParaRPr sz="1800">
              <a:solidFill>
                <a:schemeClr val="dk1"/>
              </a:solidFill>
              <a:latin typeface="Calibri"/>
              <a:ea typeface="Calibri"/>
              <a:cs typeface="Calibri"/>
              <a:sym typeface="Calibri"/>
            </a:endParaRPr>
          </a:p>
        </p:txBody>
      </p:sp>
      <p:sp>
        <p:nvSpPr>
          <p:cNvPr id="610" name="Google Shape;610;p22"/>
          <p:cNvSpPr txBox="1"/>
          <p:nvPr/>
        </p:nvSpPr>
        <p:spPr>
          <a:xfrm>
            <a:off x="0" y="5849624"/>
            <a:ext cx="134489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From Unit 4</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Shape 615"/>
        <p:cNvGrpSpPr/>
        <p:nvPr/>
      </p:nvGrpSpPr>
      <p:grpSpPr>
        <a:xfrm>
          <a:off x="0" y="0"/>
          <a:ext cx="0" cy="0"/>
          <a:chOff x="0" y="0"/>
          <a:chExt cx="0" cy="0"/>
        </a:xfrm>
      </p:grpSpPr>
      <p:pic>
        <p:nvPicPr>
          <p:cNvPr id="616" name="Google Shape;616;p27" descr="A close up of a map&#10;&#10;Description automatically generated"/>
          <p:cNvPicPr preferRelativeResize="0"/>
          <p:nvPr/>
        </p:nvPicPr>
        <p:blipFill rotWithShape="1">
          <a:blip r:embed="rId3">
            <a:alphaModFix/>
          </a:blip>
          <a:srcRect l="8732" t="42085" r="15547" b="39792"/>
          <a:stretch/>
        </p:blipFill>
        <p:spPr>
          <a:xfrm>
            <a:off x="1193423" y="2661897"/>
            <a:ext cx="9231683" cy="939452"/>
          </a:xfrm>
          <a:prstGeom prst="rect">
            <a:avLst/>
          </a:prstGeom>
          <a:noFill/>
          <a:ln>
            <a:noFill/>
          </a:ln>
        </p:spPr>
      </p:pic>
      <p:pic>
        <p:nvPicPr>
          <p:cNvPr id="617" name="Google Shape;617;p27" descr="A close up of a map&#10;&#10;Description automatically generated"/>
          <p:cNvPicPr preferRelativeResize="0"/>
          <p:nvPr/>
        </p:nvPicPr>
        <p:blipFill rotWithShape="1">
          <a:blip r:embed="rId3">
            <a:alphaModFix/>
          </a:blip>
          <a:srcRect l="85257" t="9425" r="6419" b="7455"/>
          <a:stretch/>
        </p:blipFill>
        <p:spPr>
          <a:xfrm rot="5400000">
            <a:off x="5492450" y="1954176"/>
            <a:ext cx="1014608" cy="4308954"/>
          </a:xfrm>
          <a:prstGeom prst="rect">
            <a:avLst/>
          </a:prstGeom>
          <a:noFill/>
          <a:ln>
            <a:noFill/>
          </a:ln>
        </p:spPr>
      </p:pic>
      <p:sp>
        <p:nvSpPr>
          <p:cNvPr id="618" name="Google Shape;618;p27"/>
          <p:cNvSpPr txBox="1">
            <a:spLocks noGrp="1"/>
          </p:cNvSpPr>
          <p:nvPr>
            <p:ph type="title"/>
          </p:nvPr>
        </p:nvSpPr>
        <p:spPr>
          <a:xfrm>
            <a:off x="838200" y="365125"/>
            <a:ext cx="10515600" cy="62210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1"/>
              <a:t>What do images mean?</a:t>
            </a:r>
            <a:endParaRPr/>
          </a:p>
        </p:txBody>
      </p:sp>
      <p:sp>
        <p:nvSpPr>
          <p:cNvPr id="619" name="Google Shape;619;p27"/>
          <p:cNvSpPr txBox="1">
            <a:spLocks noGrp="1"/>
          </p:cNvSpPr>
          <p:nvPr>
            <p:ph type="body" idx="4294967295"/>
          </p:nvPr>
        </p:nvSpPr>
        <p:spPr>
          <a:xfrm>
            <a:off x="1344895" y="1124713"/>
            <a:ext cx="9815513" cy="101419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3200"/>
              <a:buChar char="•"/>
            </a:pPr>
            <a:r>
              <a:rPr lang="en-US" b="1" u="sng"/>
              <a:t>Infer</a:t>
            </a:r>
            <a:r>
              <a:rPr lang="en-US"/>
              <a:t> spatial variation in soil/rock type, chemistry of the fluids in the ground, water content……..</a:t>
            </a:r>
            <a:endParaRPr/>
          </a:p>
        </p:txBody>
      </p:sp>
      <p:cxnSp>
        <p:nvCxnSpPr>
          <p:cNvPr id="620" name="Google Shape;620;p27"/>
          <p:cNvCxnSpPr/>
          <p:nvPr/>
        </p:nvCxnSpPr>
        <p:spPr>
          <a:xfrm>
            <a:off x="4002833" y="4807370"/>
            <a:ext cx="4151398" cy="0"/>
          </a:xfrm>
          <a:prstGeom prst="straightConnector1">
            <a:avLst/>
          </a:prstGeom>
          <a:noFill/>
          <a:ln w="57150" cap="flat" cmpd="sng">
            <a:solidFill>
              <a:schemeClr val="dk1"/>
            </a:solidFill>
            <a:prstDash val="solid"/>
            <a:miter lim="800000"/>
            <a:headEnd type="none" w="sm" len="sm"/>
            <a:tailEnd type="triangle" w="med" len="med"/>
          </a:ln>
        </p:spPr>
      </p:cxnSp>
      <p:sp>
        <p:nvSpPr>
          <p:cNvPr id="621" name="Google Shape;621;p27"/>
          <p:cNvSpPr txBox="1"/>
          <p:nvPr/>
        </p:nvSpPr>
        <p:spPr>
          <a:xfrm>
            <a:off x="3928529" y="4917699"/>
            <a:ext cx="5806200" cy="163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000"/>
              <a:buFont typeface="Calibri"/>
              <a:buNone/>
            </a:pPr>
            <a:r>
              <a:rPr lang="en-US" sz="2000">
                <a:solidFill>
                  <a:schemeClr val="dk1"/>
                </a:solidFill>
                <a:latin typeface="Calibri"/>
                <a:ea typeface="Calibri"/>
                <a:cs typeface="Calibri"/>
                <a:sym typeface="Calibri"/>
              </a:rPr>
              <a:t>Increasing conductivity – what does it mean?</a:t>
            </a:r>
            <a:endParaRPr/>
          </a:p>
          <a:p>
            <a:pPr marL="0" marR="0" lvl="0" indent="0" algn="l" rtl="0">
              <a:spcBef>
                <a:spcPts val="0"/>
              </a:spcBef>
              <a:spcAft>
                <a:spcPts val="0"/>
              </a:spcAft>
              <a:buClr>
                <a:schemeClr val="dk1"/>
              </a:buClr>
              <a:buSzPts val="2000"/>
              <a:buFont typeface="Calibri"/>
              <a:buNone/>
            </a:pPr>
            <a:r>
              <a:rPr lang="en-US" sz="2000">
                <a:solidFill>
                  <a:schemeClr val="dk1"/>
                </a:solidFill>
                <a:latin typeface="Calibri"/>
                <a:ea typeface="Calibri"/>
                <a:cs typeface="Calibri"/>
                <a:sym typeface="Calibri"/>
              </a:rPr>
              <a:t>Increasing salinity of water in soils?</a:t>
            </a:r>
            <a:endParaRPr/>
          </a:p>
          <a:p>
            <a:pPr marL="0" marR="0" lvl="0" indent="0" algn="l" rtl="0">
              <a:spcBef>
                <a:spcPts val="0"/>
              </a:spcBef>
              <a:spcAft>
                <a:spcPts val="0"/>
              </a:spcAft>
              <a:buClr>
                <a:schemeClr val="dk1"/>
              </a:buClr>
              <a:buSzPts val="2000"/>
              <a:buFont typeface="Calibri"/>
              <a:buNone/>
            </a:pPr>
            <a:r>
              <a:rPr lang="en-US" sz="2000">
                <a:solidFill>
                  <a:schemeClr val="dk1"/>
                </a:solidFill>
                <a:latin typeface="Calibri"/>
                <a:ea typeface="Calibri"/>
                <a:cs typeface="Calibri"/>
                <a:sym typeface="Calibri"/>
              </a:rPr>
              <a:t>Increasing water content?</a:t>
            </a:r>
            <a:endParaRPr/>
          </a:p>
          <a:p>
            <a:pPr marL="0" marR="0" lvl="0" indent="0" algn="l" rtl="0">
              <a:spcBef>
                <a:spcPts val="0"/>
              </a:spcBef>
              <a:spcAft>
                <a:spcPts val="0"/>
              </a:spcAft>
              <a:buClr>
                <a:schemeClr val="dk1"/>
              </a:buClr>
              <a:buSzPts val="2000"/>
              <a:buFont typeface="Calibri"/>
              <a:buNone/>
            </a:pPr>
            <a:r>
              <a:rPr lang="en-US" sz="2000">
                <a:solidFill>
                  <a:schemeClr val="dk1"/>
                </a:solidFill>
                <a:latin typeface="Calibri"/>
                <a:ea typeface="Calibri"/>
                <a:cs typeface="Calibri"/>
                <a:sym typeface="Calibri"/>
              </a:rPr>
              <a:t>Increase in porosity?</a:t>
            </a:r>
            <a:endParaRPr/>
          </a:p>
          <a:p>
            <a:pPr marL="0" marR="0" lvl="0" indent="0" algn="l" rtl="0">
              <a:spcBef>
                <a:spcPts val="0"/>
              </a:spcBef>
              <a:spcAft>
                <a:spcPts val="0"/>
              </a:spcAft>
              <a:buClr>
                <a:schemeClr val="dk1"/>
              </a:buClr>
              <a:buSzPts val="2000"/>
              <a:buFont typeface="Calibri"/>
              <a:buNone/>
            </a:pPr>
            <a:r>
              <a:rPr lang="en-US" sz="2000">
                <a:solidFill>
                  <a:schemeClr val="dk1"/>
                </a:solidFill>
                <a:latin typeface="Calibri"/>
                <a:ea typeface="Calibri"/>
                <a:cs typeface="Calibri"/>
                <a:sym typeface="Calibri"/>
              </a:rPr>
              <a:t>Increase in fine-grained sediments? </a:t>
            </a:r>
            <a:endParaRPr sz="2000">
              <a:solidFill>
                <a:schemeClr val="dk1"/>
              </a:solidFill>
              <a:latin typeface="Calibri"/>
              <a:ea typeface="Calibri"/>
              <a:cs typeface="Calibri"/>
              <a:sym typeface="Calibri"/>
            </a:endParaRPr>
          </a:p>
        </p:txBody>
      </p:sp>
      <p:sp>
        <p:nvSpPr>
          <p:cNvPr id="622" name="Google Shape;622;p27"/>
          <p:cNvSpPr txBox="1"/>
          <p:nvPr/>
        </p:nvSpPr>
        <p:spPr>
          <a:xfrm>
            <a:off x="2143125" y="1495425"/>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623" name="Google Shape;623;p27"/>
          <p:cNvSpPr txBox="1"/>
          <p:nvPr/>
        </p:nvSpPr>
        <p:spPr>
          <a:xfrm>
            <a:off x="2060214" y="2402809"/>
            <a:ext cx="787908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Image of subsurface electrical conductivity from the Harrier Meadow survey</a:t>
            </a:r>
            <a:endParaRPr sz="1800">
              <a:solidFill>
                <a:schemeClr val="dk1"/>
              </a:solidFill>
              <a:latin typeface="Calibri"/>
              <a:ea typeface="Calibri"/>
              <a:cs typeface="Calibri"/>
              <a:sym typeface="Calibri"/>
            </a:endParaRPr>
          </a:p>
        </p:txBody>
      </p:sp>
      <p:sp>
        <p:nvSpPr>
          <p:cNvPr id="624" name="Google Shape;624;p27"/>
          <p:cNvSpPr txBox="1"/>
          <p:nvPr/>
        </p:nvSpPr>
        <p:spPr>
          <a:xfrm>
            <a:off x="0" y="6492875"/>
            <a:ext cx="13449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From Unit 4</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Shape 629"/>
        <p:cNvGrpSpPr/>
        <p:nvPr/>
      </p:nvGrpSpPr>
      <p:grpSpPr>
        <a:xfrm>
          <a:off x="0" y="0"/>
          <a:ext cx="0" cy="0"/>
          <a:chOff x="0" y="0"/>
          <a:chExt cx="0" cy="0"/>
        </a:xfrm>
      </p:grpSpPr>
      <p:sp>
        <p:nvSpPr>
          <p:cNvPr id="630" name="Google Shape;630;p29"/>
          <p:cNvSpPr txBox="1">
            <a:spLocks noGrp="1"/>
          </p:cNvSpPr>
          <p:nvPr>
            <p:ph type="title"/>
          </p:nvPr>
        </p:nvSpPr>
        <p:spPr>
          <a:xfrm>
            <a:off x="838200" y="365125"/>
            <a:ext cx="10515600" cy="62210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1"/>
              <a:t>Thank you! Questions?</a:t>
            </a:r>
            <a:endParaRPr/>
          </a:p>
        </p:txBody>
      </p:sp>
      <p:pic>
        <p:nvPicPr>
          <p:cNvPr id="631" name="Google Shape;631;p29" descr="A close up of a map&#10;&#10;Description automatically generated"/>
          <p:cNvPicPr preferRelativeResize="0">
            <a:picLocks noGrp="1"/>
          </p:cNvPicPr>
          <p:nvPr>
            <p:ph type="body" idx="4294967295"/>
          </p:nvPr>
        </p:nvPicPr>
        <p:blipFill rotWithShape="1">
          <a:blip r:embed="rId3">
            <a:alphaModFix/>
          </a:blip>
          <a:srcRect/>
          <a:stretch/>
        </p:blipFill>
        <p:spPr>
          <a:xfrm>
            <a:off x="298383" y="1430338"/>
            <a:ext cx="6845300" cy="3467100"/>
          </a:xfrm>
          <a:prstGeom prst="rect">
            <a:avLst/>
          </a:prstGeom>
          <a:noFill/>
          <a:ln w="25400" cap="flat" cmpd="sng">
            <a:solidFill>
              <a:schemeClr val="dk1"/>
            </a:solidFill>
            <a:prstDash val="solid"/>
            <a:round/>
            <a:headEnd type="none" w="sm" len="sm"/>
            <a:tailEnd type="none" w="sm" len="sm"/>
          </a:ln>
        </p:spPr>
      </p:pic>
      <p:grpSp>
        <p:nvGrpSpPr>
          <p:cNvPr id="632" name="Google Shape;632;p29"/>
          <p:cNvGrpSpPr/>
          <p:nvPr/>
        </p:nvGrpSpPr>
        <p:grpSpPr>
          <a:xfrm>
            <a:off x="1886188" y="5029200"/>
            <a:ext cx="9467612" cy="1828800"/>
            <a:chOff x="489176" y="2793952"/>
            <a:chExt cx="10479896" cy="2085261"/>
          </a:xfrm>
        </p:grpSpPr>
        <p:pic>
          <p:nvPicPr>
            <p:cNvPr id="633" name="Google Shape;633;p29" descr="A close up of a map&#10;&#10;Description automatically generated"/>
            <p:cNvPicPr preferRelativeResize="0"/>
            <p:nvPr/>
          </p:nvPicPr>
          <p:blipFill rotWithShape="1">
            <a:blip r:embed="rId4">
              <a:alphaModFix/>
            </a:blip>
            <a:srcRect l="85257" t="9425" r="6419" b="7455"/>
            <a:stretch/>
          </p:blipFill>
          <p:spPr>
            <a:xfrm rot="5400000">
              <a:off x="5289591" y="2347508"/>
              <a:ext cx="965026" cy="4098383"/>
            </a:xfrm>
            <a:prstGeom prst="rect">
              <a:avLst/>
            </a:prstGeom>
            <a:noFill/>
            <a:ln>
              <a:noFill/>
            </a:ln>
          </p:spPr>
        </p:pic>
        <p:pic>
          <p:nvPicPr>
            <p:cNvPr id="634" name="Google Shape;634;p29" descr="A close up of a map&#10;&#10;Description automatically generated"/>
            <p:cNvPicPr preferRelativeResize="0"/>
            <p:nvPr/>
          </p:nvPicPr>
          <p:blipFill rotWithShape="1">
            <a:blip r:embed="rId4">
              <a:alphaModFix/>
            </a:blip>
            <a:srcRect l="8732" t="42085" r="15547" b="39792"/>
            <a:stretch/>
          </p:blipFill>
          <p:spPr>
            <a:xfrm>
              <a:off x="489176" y="2978619"/>
              <a:ext cx="10479896" cy="1066475"/>
            </a:xfrm>
            <a:prstGeom prst="rect">
              <a:avLst/>
            </a:prstGeom>
            <a:noFill/>
            <a:ln>
              <a:noFill/>
            </a:ln>
          </p:spPr>
        </p:pic>
        <p:sp>
          <p:nvSpPr>
            <p:cNvPr id="635" name="Google Shape;635;p29"/>
            <p:cNvSpPr txBox="1"/>
            <p:nvPr/>
          </p:nvSpPr>
          <p:spPr>
            <a:xfrm>
              <a:off x="859092" y="2793952"/>
              <a:ext cx="8217936" cy="4210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Image of subsurface electrical conductivity from the Harrier Meadow survey</a:t>
              </a:r>
              <a:endParaRPr sz="1800">
                <a:solidFill>
                  <a:schemeClr val="dk1"/>
                </a:solidFill>
                <a:latin typeface="Calibri"/>
                <a:ea typeface="Calibri"/>
                <a:cs typeface="Calibri"/>
                <a:sym typeface="Calibri"/>
              </a:endParaRPr>
            </a:p>
          </p:txBody>
        </p:sp>
      </p:grpSp>
      <p:pic>
        <p:nvPicPr>
          <p:cNvPr id="636" name="Google Shape;636;p29" descr="A close up of a dry grass field&#10;&#10;Description automatically generated"/>
          <p:cNvPicPr preferRelativeResize="0"/>
          <p:nvPr/>
        </p:nvPicPr>
        <p:blipFill rotWithShape="1">
          <a:blip r:embed="rId5">
            <a:alphaModFix/>
          </a:blip>
          <a:srcRect t="634" b="1120"/>
          <a:stretch/>
        </p:blipFill>
        <p:spPr>
          <a:xfrm>
            <a:off x="7366760" y="1430446"/>
            <a:ext cx="4706266" cy="3467607"/>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Google Shape;642;g36e88314ec2_0_20"/>
          <p:cNvSpPr txBox="1">
            <a:spLocks noGrp="1"/>
          </p:cNvSpPr>
          <p:nvPr>
            <p:ph type="title"/>
          </p:nvPr>
        </p:nvSpPr>
        <p:spPr>
          <a:xfrm>
            <a:off x="838200" y="365125"/>
            <a:ext cx="10515600" cy="622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Supplementary Slides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1"/>
              <a:t>Near-surface ERT Applications</a:t>
            </a:r>
            <a:endParaRPr/>
          </a:p>
        </p:txBody>
      </p:sp>
      <p:sp>
        <p:nvSpPr>
          <p:cNvPr id="108" name="Google Shape;108;p4"/>
          <p:cNvSpPr txBox="1">
            <a:spLocks noGrp="1"/>
          </p:cNvSpPr>
          <p:nvPr>
            <p:ph type="body" idx="1"/>
          </p:nvPr>
        </p:nvSpPr>
        <p:spPr>
          <a:xfrm>
            <a:off x="838200" y="1581150"/>
            <a:ext cx="5429250" cy="4595813"/>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b="1" dirty="0"/>
              <a:t>Groundwater exploration</a:t>
            </a:r>
            <a:endParaRPr b="1" dirty="0"/>
          </a:p>
          <a:p>
            <a:pPr marL="228600" lvl="0" indent="-228600" algn="l" rtl="0">
              <a:lnSpc>
                <a:spcPct val="90000"/>
              </a:lnSpc>
              <a:spcBef>
                <a:spcPts val="1000"/>
              </a:spcBef>
              <a:spcAft>
                <a:spcPts val="0"/>
              </a:spcAft>
              <a:buClr>
                <a:schemeClr val="dk1"/>
              </a:buClr>
              <a:buSzPts val="2800"/>
              <a:buChar char="•"/>
            </a:pPr>
            <a:r>
              <a:rPr lang="en-US" dirty="0"/>
              <a:t>Saltwater intrusions</a:t>
            </a:r>
          </a:p>
          <a:p>
            <a:pPr marL="228600" lvl="0" indent="-228600" algn="l" rtl="0">
              <a:lnSpc>
                <a:spcPct val="90000"/>
              </a:lnSpc>
              <a:spcBef>
                <a:spcPts val="1000"/>
              </a:spcBef>
              <a:spcAft>
                <a:spcPts val="0"/>
              </a:spcAft>
              <a:buClr>
                <a:schemeClr val="dk1"/>
              </a:buClr>
              <a:buSzPts val="2800"/>
              <a:buChar char="•"/>
            </a:pPr>
            <a:r>
              <a:rPr lang="en-US" dirty="0"/>
              <a:t>Agriculture: soil moisture and root zone</a:t>
            </a:r>
            <a:endParaRPr dirty="0"/>
          </a:p>
          <a:p>
            <a:pPr marL="228600" lvl="0" indent="-228600" algn="l" rtl="0">
              <a:lnSpc>
                <a:spcPct val="90000"/>
              </a:lnSpc>
              <a:spcBef>
                <a:spcPts val="1000"/>
              </a:spcBef>
              <a:spcAft>
                <a:spcPts val="0"/>
              </a:spcAft>
              <a:buClr>
                <a:schemeClr val="dk1"/>
              </a:buClr>
              <a:buSzPts val="2800"/>
              <a:buChar char="•"/>
            </a:pPr>
            <a:r>
              <a:rPr lang="en-US" dirty="0"/>
              <a:t>Soil/groundwater contaminant mapping</a:t>
            </a:r>
            <a:endParaRPr dirty="0"/>
          </a:p>
          <a:p>
            <a:pPr marL="228600" lvl="0" indent="-228600" algn="l" rtl="0">
              <a:lnSpc>
                <a:spcPct val="90000"/>
              </a:lnSpc>
              <a:spcBef>
                <a:spcPts val="1000"/>
              </a:spcBef>
              <a:spcAft>
                <a:spcPts val="0"/>
              </a:spcAft>
              <a:buClr>
                <a:schemeClr val="dk1"/>
              </a:buClr>
              <a:buSzPts val="2800"/>
              <a:buChar char="•"/>
            </a:pPr>
            <a:r>
              <a:rPr lang="en-US" dirty="0"/>
              <a:t>Landfill monitoring</a:t>
            </a:r>
            <a:endParaRPr dirty="0"/>
          </a:p>
          <a:p>
            <a:pPr marL="228600" lvl="0" indent="-228600">
              <a:buSzPts val="2800"/>
            </a:pPr>
            <a:r>
              <a:rPr lang="en-US" dirty="0"/>
              <a:t>Snowmelt/hillslope dynamics</a:t>
            </a:r>
          </a:p>
        </p:txBody>
      </p:sp>
      <p:pic>
        <p:nvPicPr>
          <p:cNvPr id="5" name="Picture 4">
            <a:extLst>
              <a:ext uri="{FF2B5EF4-FFF2-40B4-BE49-F238E27FC236}">
                <a16:creationId xmlns:a16="http://schemas.microsoft.com/office/drawing/2014/main" id="{2EE22711-ADD6-8B59-84A1-D99837D910D3}"/>
              </a:ext>
            </a:extLst>
          </p:cNvPr>
          <p:cNvPicPr>
            <a:picLocks noChangeAspect="1"/>
          </p:cNvPicPr>
          <p:nvPr/>
        </p:nvPicPr>
        <p:blipFill>
          <a:blip r:embed="rId3"/>
          <a:stretch>
            <a:fillRect/>
          </a:stretch>
        </p:blipFill>
        <p:spPr>
          <a:xfrm>
            <a:off x="6830107" y="3480847"/>
            <a:ext cx="4523693" cy="2595949"/>
          </a:xfrm>
          <a:prstGeom prst="rect">
            <a:avLst/>
          </a:prstGeom>
        </p:spPr>
      </p:pic>
      <p:pic>
        <p:nvPicPr>
          <p:cNvPr id="7" name="Picture 6">
            <a:extLst>
              <a:ext uri="{FF2B5EF4-FFF2-40B4-BE49-F238E27FC236}">
                <a16:creationId xmlns:a16="http://schemas.microsoft.com/office/drawing/2014/main" id="{86975A4F-644C-32FF-1EEE-F3F8E629D9DB}"/>
              </a:ext>
            </a:extLst>
          </p:cNvPr>
          <p:cNvPicPr>
            <a:picLocks noChangeAspect="1"/>
          </p:cNvPicPr>
          <p:nvPr/>
        </p:nvPicPr>
        <p:blipFill>
          <a:blip r:embed="rId4"/>
          <a:stretch>
            <a:fillRect/>
          </a:stretch>
        </p:blipFill>
        <p:spPr>
          <a:xfrm>
            <a:off x="7508365" y="577333"/>
            <a:ext cx="4187728" cy="2530252"/>
          </a:xfrm>
          <a:prstGeom prst="rect">
            <a:avLst/>
          </a:prstGeom>
        </p:spPr>
      </p:pic>
      <p:sp>
        <p:nvSpPr>
          <p:cNvPr id="8" name="Google Shape;134;g36f0016a2b3_0_10">
            <a:extLst>
              <a:ext uri="{FF2B5EF4-FFF2-40B4-BE49-F238E27FC236}">
                <a16:creationId xmlns:a16="http://schemas.microsoft.com/office/drawing/2014/main" id="{9B07175D-3613-74E1-978E-F323D2D416DE}"/>
              </a:ext>
            </a:extLst>
          </p:cNvPr>
          <p:cNvSpPr txBox="1"/>
          <p:nvPr/>
        </p:nvSpPr>
        <p:spPr>
          <a:xfrm>
            <a:off x="6267450" y="5945996"/>
            <a:ext cx="1378800" cy="261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100"/>
              <a:buFont typeface="Calibri"/>
              <a:buNone/>
            </a:pPr>
            <a:r>
              <a:rPr lang="en-US" sz="1100" dirty="0" err="1">
                <a:solidFill>
                  <a:schemeClr val="dk1"/>
                </a:solidFill>
                <a:latin typeface="Calibri"/>
                <a:ea typeface="Calibri"/>
                <a:cs typeface="Calibri"/>
                <a:sym typeface="Calibri"/>
              </a:rPr>
              <a:t>Watlet</a:t>
            </a:r>
            <a:r>
              <a:rPr lang="en-US" sz="1100" dirty="0">
                <a:solidFill>
                  <a:schemeClr val="dk1"/>
                </a:solidFill>
                <a:latin typeface="Calibri"/>
                <a:ea typeface="Calibri"/>
                <a:cs typeface="Calibri"/>
                <a:sym typeface="Calibri"/>
              </a:rPr>
              <a:t> et al. (2018)</a:t>
            </a:r>
            <a:endParaRPr sz="1800" dirty="0">
              <a:solidFill>
                <a:schemeClr val="dk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10"/>
          <p:cNvSpPr txBox="1">
            <a:spLocks noGrp="1"/>
          </p:cNvSpPr>
          <p:nvPr>
            <p:ph type="title"/>
          </p:nvPr>
        </p:nvSpPr>
        <p:spPr>
          <a:xfrm>
            <a:off x="408796" y="153379"/>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1"/>
              <a:t>Standard electrode configurations</a:t>
            </a:r>
            <a:endParaRPr/>
          </a:p>
        </p:txBody>
      </p:sp>
      <p:grpSp>
        <p:nvGrpSpPr>
          <p:cNvPr id="649" name="Google Shape;649;p10"/>
          <p:cNvGrpSpPr/>
          <p:nvPr/>
        </p:nvGrpSpPr>
        <p:grpSpPr>
          <a:xfrm>
            <a:off x="6460555" y="1369035"/>
            <a:ext cx="6304759" cy="5354672"/>
            <a:chOff x="6460555" y="1494538"/>
            <a:chExt cx="6304759" cy="5354672"/>
          </a:xfrm>
        </p:grpSpPr>
        <p:pic>
          <p:nvPicPr>
            <p:cNvPr id="650" name="Google Shape;650;p10"/>
            <p:cNvPicPr preferRelativeResize="0"/>
            <p:nvPr/>
          </p:nvPicPr>
          <p:blipFill rotWithShape="1">
            <a:blip r:embed="rId3">
              <a:alphaModFix/>
            </a:blip>
            <a:srcRect/>
            <a:stretch/>
          </p:blipFill>
          <p:spPr>
            <a:xfrm>
              <a:off x="6713951" y="1494538"/>
              <a:ext cx="4922420" cy="4631080"/>
            </a:xfrm>
            <a:prstGeom prst="rect">
              <a:avLst/>
            </a:prstGeom>
            <a:noFill/>
            <a:ln>
              <a:noFill/>
            </a:ln>
          </p:spPr>
        </p:pic>
        <p:sp>
          <p:nvSpPr>
            <p:cNvPr id="651" name="Google Shape;651;p10"/>
            <p:cNvSpPr/>
            <p:nvPr/>
          </p:nvSpPr>
          <p:spPr>
            <a:xfrm>
              <a:off x="6460555" y="1524300"/>
              <a:ext cx="2555309" cy="1524601"/>
            </a:xfrm>
            <a:prstGeom prst="rect">
              <a:avLst/>
            </a:prstGeom>
            <a:noFill/>
            <a:ln w="2857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652" name="Google Shape;652;p10"/>
            <p:cNvSpPr/>
            <p:nvPr/>
          </p:nvSpPr>
          <p:spPr>
            <a:xfrm>
              <a:off x="6484682" y="4655218"/>
              <a:ext cx="2555309" cy="1583108"/>
            </a:xfrm>
            <a:prstGeom prst="rect">
              <a:avLst/>
            </a:prstGeom>
            <a:noFill/>
            <a:ln w="2857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653" name="Google Shape;653;p10"/>
            <p:cNvSpPr txBox="1"/>
            <p:nvPr/>
          </p:nvSpPr>
          <p:spPr>
            <a:xfrm>
              <a:off x="7140504" y="6387545"/>
              <a:ext cx="562481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Source: Binley and Slater, 2020, </a:t>
              </a:r>
              <a:r>
                <a:rPr lang="en-US" sz="1200" i="1">
                  <a:solidFill>
                    <a:schemeClr val="dk1"/>
                  </a:solidFill>
                  <a:latin typeface="Calibri"/>
                  <a:ea typeface="Calibri"/>
                  <a:cs typeface="Calibri"/>
                  <a:sym typeface="Calibri"/>
                </a:rPr>
                <a:t>Resistivity and induced polarization: theory and</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r>
                <a:rPr lang="en-US" sz="1200" i="1">
                  <a:solidFill>
                    <a:schemeClr val="dk1"/>
                  </a:solidFill>
                  <a:latin typeface="Calibri"/>
                  <a:ea typeface="Calibri"/>
                  <a:cs typeface="Calibri"/>
                  <a:sym typeface="Calibri"/>
                </a:rPr>
                <a:t>applications to the near-surface Earth,</a:t>
              </a:r>
              <a:r>
                <a:rPr lang="en-US" sz="1200">
                  <a:solidFill>
                    <a:schemeClr val="dk1"/>
                  </a:solidFill>
                  <a:latin typeface="Calibri"/>
                  <a:ea typeface="Calibri"/>
                  <a:cs typeface="Calibri"/>
                  <a:sym typeface="Calibri"/>
                </a:rPr>
                <a:t> In Press</a:t>
              </a:r>
              <a:r>
                <a:rPr lang="en-US" sz="1200" i="1">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grpSp>
      <p:sp>
        <p:nvSpPr>
          <p:cNvPr id="654" name="Google Shape;654;p10"/>
          <p:cNvSpPr txBox="1"/>
          <p:nvPr/>
        </p:nvSpPr>
        <p:spPr>
          <a:xfrm>
            <a:off x="790088" y="5236125"/>
            <a:ext cx="468698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Calibri"/>
              <a:buNone/>
            </a:pPr>
            <a:r>
              <a:rPr lang="en-US" sz="2400">
                <a:solidFill>
                  <a:schemeClr val="dk1"/>
                </a:solidFill>
                <a:latin typeface="Calibri"/>
                <a:ea typeface="Calibri"/>
                <a:cs typeface="Calibri"/>
                <a:sym typeface="Calibri"/>
              </a:rPr>
              <a:t>The instrument calculates K for you.</a:t>
            </a:r>
            <a:endParaRPr sz="1800">
              <a:solidFill>
                <a:schemeClr val="dk1"/>
              </a:solidFill>
              <a:latin typeface="Calibri"/>
              <a:ea typeface="Calibri"/>
              <a:cs typeface="Calibri"/>
              <a:sym typeface="Calibri"/>
            </a:endParaRPr>
          </a:p>
        </p:txBody>
      </p:sp>
      <p:grpSp>
        <p:nvGrpSpPr>
          <p:cNvPr id="655" name="Google Shape;655;p10"/>
          <p:cNvGrpSpPr/>
          <p:nvPr/>
        </p:nvGrpSpPr>
        <p:grpSpPr>
          <a:xfrm>
            <a:off x="555628" y="1611582"/>
            <a:ext cx="5759739" cy="3526508"/>
            <a:chOff x="397790" y="1738783"/>
            <a:chExt cx="5759739" cy="3526508"/>
          </a:xfrm>
        </p:grpSpPr>
        <p:sp>
          <p:nvSpPr>
            <p:cNvPr id="656" name="Google Shape;656;p10"/>
            <p:cNvSpPr txBox="1"/>
            <p:nvPr/>
          </p:nvSpPr>
          <p:spPr>
            <a:xfrm>
              <a:off x="397790" y="1738783"/>
              <a:ext cx="5759739" cy="646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Specific array types are used with easy </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to compute geometric factors (</a:t>
              </a:r>
              <a:r>
                <a:rPr lang="en-US" sz="1800" i="1">
                  <a:solidFill>
                    <a:schemeClr val="dk1"/>
                  </a:solidFill>
                  <a:latin typeface="Calibri"/>
                  <a:ea typeface="Calibri"/>
                  <a:cs typeface="Calibri"/>
                  <a:sym typeface="Calibri"/>
                </a:rPr>
                <a:t>K</a:t>
              </a:r>
              <a:r>
                <a:rPr lang="en-US" sz="1800">
                  <a:solidFill>
                    <a:schemeClr val="dk1"/>
                  </a:solidFill>
                  <a:latin typeface="Calibri"/>
                  <a:ea typeface="Calibri"/>
                  <a:cs typeface="Calibri"/>
                  <a:sym typeface="Calibri"/>
                </a:rPr>
                <a:t>)  –  (</a:t>
              </a:r>
              <a:r>
                <a:rPr lang="en-US" sz="1800" b="1">
                  <a:solidFill>
                    <a:schemeClr val="dk1"/>
                  </a:solidFill>
                  <a:latin typeface="Calibri"/>
                  <a:ea typeface="Calibri"/>
                  <a:cs typeface="Calibri"/>
                  <a:sym typeface="Calibri"/>
                </a:rPr>
                <a:t>K depends on array</a:t>
              </a:r>
              <a:r>
                <a:rPr lang="en-US" sz="1800">
                  <a:solidFill>
                    <a:schemeClr val="dk1"/>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sp>
          <p:nvSpPr>
            <p:cNvPr id="657" name="Google Shape;657;p10"/>
            <p:cNvSpPr txBox="1"/>
            <p:nvPr/>
          </p:nvSpPr>
          <p:spPr>
            <a:xfrm>
              <a:off x="820434" y="3129908"/>
              <a:ext cx="921600" cy="276900"/>
            </a:xfrm>
            <a:prstGeom prst="rect">
              <a:avLst/>
            </a:prstGeom>
            <a:blipFill rotWithShape="1">
              <a:blip r:embed="rId4">
                <a:alphaModFix/>
              </a:blip>
              <a:stretch>
                <a:fillRect l="-5258" r="-2627" b="-66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658" name="Google Shape;658;p10"/>
            <p:cNvSpPr txBox="1"/>
            <p:nvPr/>
          </p:nvSpPr>
          <p:spPr>
            <a:xfrm>
              <a:off x="820434" y="4062908"/>
              <a:ext cx="2389800" cy="276900"/>
            </a:xfrm>
            <a:prstGeom prst="rect">
              <a:avLst/>
            </a:prstGeom>
            <a:blipFill rotWithShape="1">
              <a:blip r:embed="rId5">
                <a:alphaModFix/>
              </a:blip>
              <a:stretch>
                <a:fillRect l="-1778" b="-666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659" name="Google Shape;659;p10"/>
            <p:cNvSpPr txBox="1"/>
            <p:nvPr/>
          </p:nvSpPr>
          <p:spPr>
            <a:xfrm>
              <a:off x="688692" y="2723147"/>
              <a:ext cx="17322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en-US" sz="1800" b="1">
                  <a:solidFill>
                    <a:schemeClr val="dk1"/>
                  </a:solidFill>
                  <a:latin typeface="Calibri"/>
                  <a:ea typeface="Calibri"/>
                  <a:cs typeface="Calibri"/>
                  <a:sym typeface="Calibri"/>
                </a:rPr>
                <a:t>Wenner array:</a:t>
              </a:r>
              <a:endParaRPr sz="1800">
                <a:solidFill>
                  <a:schemeClr val="dk1"/>
                </a:solidFill>
                <a:latin typeface="Calibri"/>
                <a:ea typeface="Calibri"/>
                <a:cs typeface="Calibri"/>
                <a:sym typeface="Calibri"/>
              </a:endParaRPr>
            </a:p>
          </p:txBody>
        </p:sp>
        <p:sp>
          <p:nvSpPr>
            <p:cNvPr id="660" name="Google Shape;660;p10"/>
            <p:cNvSpPr txBox="1"/>
            <p:nvPr/>
          </p:nvSpPr>
          <p:spPr>
            <a:xfrm>
              <a:off x="688692" y="3645525"/>
              <a:ext cx="23520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en-US" sz="1800" b="1">
                  <a:solidFill>
                    <a:schemeClr val="dk1"/>
                  </a:solidFill>
                  <a:latin typeface="Calibri"/>
                  <a:ea typeface="Calibri"/>
                  <a:cs typeface="Calibri"/>
                  <a:sym typeface="Calibri"/>
                </a:rPr>
                <a:t>Dipole-dipole array:</a:t>
              </a:r>
              <a:endParaRPr sz="1800">
                <a:solidFill>
                  <a:schemeClr val="dk1"/>
                </a:solidFill>
                <a:latin typeface="Calibri"/>
                <a:ea typeface="Calibri"/>
                <a:cs typeface="Calibri"/>
                <a:sym typeface="Calibri"/>
              </a:endParaRPr>
            </a:p>
          </p:txBody>
        </p:sp>
        <p:sp>
          <p:nvSpPr>
            <p:cNvPr id="661" name="Google Shape;661;p10"/>
            <p:cNvSpPr txBox="1"/>
            <p:nvPr/>
          </p:nvSpPr>
          <p:spPr>
            <a:xfrm>
              <a:off x="820434" y="4581247"/>
              <a:ext cx="1960800" cy="246300"/>
            </a:xfrm>
            <a:prstGeom prst="rect">
              <a:avLst/>
            </a:prstGeom>
            <a:blipFill rotWithShape="1">
              <a:blip r:embed="rId6">
                <a:alphaModFix/>
              </a:blip>
              <a:stretch>
                <a:fillRect l="-2477" t="-27495" b="-4999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662" name="Google Shape;662;p10"/>
            <p:cNvSpPr txBox="1"/>
            <p:nvPr/>
          </p:nvSpPr>
          <p:spPr>
            <a:xfrm>
              <a:off x="820434" y="4890375"/>
              <a:ext cx="4381200" cy="246300"/>
            </a:xfrm>
            <a:prstGeom prst="rect">
              <a:avLst/>
            </a:prstGeom>
            <a:blipFill rotWithShape="1">
              <a:blip r:embed="rId7">
                <a:alphaModFix/>
              </a:blip>
              <a:stretch>
                <a:fillRect l="-1108" t="-24383" b="-48770"/>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663" name="Google Shape;663;p10"/>
            <p:cNvSpPr/>
            <p:nvPr/>
          </p:nvSpPr>
          <p:spPr>
            <a:xfrm>
              <a:off x="632250" y="2584791"/>
              <a:ext cx="4757700" cy="2680500"/>
            </a:xfrm>
            <a:prstGeom prst="rect">
              <a:avLst/>
            </a:prstGeom>
            <a:no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grpSp>
      <p:sp>
        <p:nvSpPr>
          <p:cNvPr id="664" name="Google Shape;664;p10"/>
          <p:cNvSpPr txBox="1"/>
          <p:nvPr/>
        </p:nvSpPr>
        <p:spPr>
          <a:xfrm>
            <a:off x="75532" y="5794887"/>
            <a:ext cx="134489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From Unit 3</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Shape 669"/>
        <p:cNvGrpSpPr/>
        <p:nvPr/>
      </p:nvGrpSpPr>
      <p:grpSpPr>
        <a:xfrm>
          <a:off x="0" y="0"/>
          <a:ext cx="0" cy="0"/>
          <a:chOff x="0" y="0"/>
          <a:chExt cx="0" cy="0"/>
        </a:xfrm>
      </p:grpSpPr>
      <p:pic>
        <p:nvPicPr>
          <p:cNvPr id="670" name="Google Shape;670;p24" descr="A screenshot of a social media post&#10;&#10;Description automatically generated"/>
          <p:cNvPicPr preferRelativeResize="0"/>
          <p:nvPr/>
        </p:nvPicPr>
        <p:blipFill rotWithShape="1">
          <a:blip r:embed="rId3">
            <a:alphaModFix/>
          </a:blip>
          <a:srcRect l="8732" t="42087" r="15547" b="37978"/>
          <a:stretch/>
        </p:blipFill>
        <p:spPr>
          <a:xfrm>
            <a:off x="205813" y="4924037"/>
            <a:ext cx="11681170" cy="1307592"/>
          </a:xfrm>
          <a:prstGeom prst="rect">
            <a:avLst/>
          </a:prstGeom>
          <a:noFill/>
          <a:ln>
            <a:noFill/>
          </a:ln>
        </p:spPr>
      </p:pic>
      <p:sp>
        <p:nvSpPr>
          <p:cNvPr id="671" name="Google Shape;671;p24"/>
          <p:cNvSpPr txBox="1">
            <a:spLocks noGrp="1"/>
          </p:cNvSpPr>
          <p:nvPr>
            <p:ph type="title"/>
          </p:nvPr>
        </p:nvSpPr>
        <p:spPr>
          <a:xfrm>
            <a:off x="838200" y="-236450"/>
            <a:ext cx="10515600" cy="1325563"/>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dk1"/>
              </a:buClr>
              <a:buSzPts val="4400"/>
              <a:buFont typeface="Calibri"/>
              <a:buNone/>
            </a:pPr>
            <a:r>
              <a:rPr lang="en-US" b="1"/>
              <a:t>How does it work?</a:t>
            </a:r>
            <a:endParaRPr/>
          </a:p>
        </p:txBody>
      </p:sp>
      <p:sp>
        <p:nvSpPr>
          <p:cNvPr id="672" name="Google Shape;672;p24"/>
          <p:cNvSpPr txBox="1"/>
          <p:nvPr/>
        </p:nvSpPr>
        <p:spPr>
          <a:xfrm>
            <a:off x="7901085" y="2272347"/>
            <a:ext cx="274947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Synthetic pseudo section</a:t>
            </a:r>
            <a:endParaRPr sz="1800">
              <a:solidFill>
                <a:schemeClr val="dk1"/>
              </a:solidFill>
              <a:latin typeface="Calibri"/>
              <a:ea typeface="Calibri"/>
              <a:cs typeface="Calibri"/>
              <a:sym typeface="Calibri"/>
            </a:endParaRPr>
          </a:p>
        </p:txBody>
      </p:sp>
      <p:sp>
        <p:nvSpPr>
          <p:cNvPr id="673" name="Google Shape;673;p24"/>
          <p:cNvSpPr txBox="1"/>
          <p:nvPr/>
        </p:nvSpPr>
        <p:spPr>
          <a:xfrm>
            <a:off x="1308896" y="2248772"/>
            <a:ext cx="412164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Measured pseudo section (with errors)</a:t>
            </a:r>
            <a:endParaRPr sz="1800">
              <a:solidFill>
                <a:schemeClr val="dk1"/>
              </a:solidFill>
              <a:latin typeface="Calibri"/>
              <a:ea typeface="Calibri"/>
              <a:cs typeface="Calibri"/>
              <a:sym typeface="Calibri"/>
            </a:endParaRPr>
          </a:p>
        </p:txBody>
      </p:sp>
      <p:pic>
        <p:nvPicPr>
          <p:cNvPr id="674" name="Google Shape;674;p24" descr="A screenshot of a social media post&#10;&#10;Description automatically generated"/>
          <p:cNvPicPr preferRelativeResize="0"/>
          <p:nvPr/>
        </p:nvPicPr>
        <p:blipFill rotWithShape="1">
          <a:blip r:embed="rId4">
            <a:alphaModFix/>
          </a:blip>
          <a:srcRect t="8703" r="8287"/>
          <a:stretch/>
        </p:blipFill>
        <p:spPr>
          <a:xfrm>
            <a:off x="233950" y="2603671"/>
            <a:ext cx="5720100" cy="1837335"/>
          </a:xfrm>
          <a:prstGeom prst="rect">
            <a:avLst/>
          </a:prstGeom>
          <a:noFill/>
          <a:ln>
            <a:noFill/>
          </a:ln>
        </p:spPr>
      </p:pic>
      <p:pic>
        <p:nvPicPr>
          <p:cNvPr id="675" name="Google Shape;675;p24" descr="A screenshot of a social media post&#10;&#10;Description automatically generated"/>
          <p:cNvPicPr preferRelativeResize="0"/>
          <p:nvPr/>
        </p:nvPicPr>
        <p:blipFill rotWithShape="1">
          <a:blip r:embed="rId5">
            <a:alphaModFix/>
          </a:blip>
          <a:srcRect t="8703" r="8287"/>
          <a:stretch/>
        </p:blipFill>
        <p:spPr>
          <a:xfrm>
            <a:off x="6260148" y="2603670"/>
            <a:ext cx="5720102" cy="1837335"/>
          </a:xfrm>
          <a:prstGeom prst="rect">
            <a:avLst/>
          </a:prstGeom>
          <a:noFill/>
          <a:ln>
            <a:noFill/>
          </a:ln>
        </p:spPr>
      </p:pic>
      <p:sp>
        <p:nvSpPr>
          <p:cNvPr id="676" name="Google Shape;676;p24"/>
          <p:cNvSpPr txBox="1"/>
          <p:nvPr/>
        </p:nvSpPr>
        <p:spPr>
          <a:xfrm>
            <a:off x="5138045" y="4739371"/>
            <a:ext cx="292900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Synthetic resistivity model</a:t>
            </a:r>
            <a:endParaRPr sz="1800">
              <a:solidFill>
                <a:schemeClr val="dk1"/>
              </a:solidFill>
              <a:latin typeface="Calibri"/>
              <a:ea typeface="Calibri"/>
              <a:cs typeface="Calibri"/>
              <a:sym typeface="Calibri"/>
            </a:endParaRPr>
          </a:p>
        </p:txBody>
      </p:sp>
      <p:pic>
        <p:nvPicPr>
          <p:cNvPr id="677" name="Google Shape;677;p24" descr="A picture containing screenshot&#10;&#10;Description automatically generated"/>
          <p:cNvPicPr preferRelativeResize="0"/>
          <p:nvPr/>
        </p:nvPicPr>
        <p:blipFill rotWithShape="1">
          <a:blip r:embed="rId6">
            <a:alphaModFix/>
          </a:blip>
          <a:srcRect l="8750" t="42992" r="15529" b="40365"/>
          <a:stretch/>
        </p:blipFill>
        <p:spPr>
          <a:xfrm>
            <a:off x="112547" y="989661"/>
            <a:ext cx="11867703" cy="1109090"/>
          </a:xfrm>
          <a:prstGeom prst="rect">
            <a:avLst/>
          </a:prstGeom>
          <a:noFill/>
          <a:ln>
            <a:noFill/>
          </a:ln>
        </p:spPr>
      </p:pic>
      <p:sp>
        <p:nvSpPr>
          <p:cNvPr id="678" name="Google Shape;678;p24"/>
          <p:cNvSpPr/>
          <p:nvPr/>
        </p:nvSpPr>
        <p:spPr>
          <a:xfrm>
            <a:off x="25052" y="2216781"/>
            <a:ext cx="12125195" cy="2304789"/>
          </a:xfrm>
          <a:custGeom>
            <a:avLst/>
            <a:gdLst/>
            <a:ahLst/>
            <a:cxnLst/>
            <a:rect l="l" t="t" r="r" b="b"/>
            <a:pathLst>
              <a:path w="12125195" h="2304789" extrusionOk="0">
                <a:moveTo>
                  <a:pt x="12125195" y="25052"/>
                </a:moveTo>
                <a:lnTo>
                  <a:pt x="6087649" y="0"/>
                </a:lnTo>
                <a:lnTo>
                  <a:pt x="6087649" y="2304789"/>
                </a:lnTo>
                <a:lnTo>
                  <a:pt x="0" y="2292263"/>
                </a:lnTo>
              </a:path>
            </a:pathLst>
          </a:custGeom>
          <a:noFill/>
          <a:ln w="12700"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679" name="Google Shape;679;p24"/>
          <p:cNvSpPr/>
          <p:nvPr/>
        </p:nvSpPr>
        <p:spPr>
          <a:xfrm>
            <a:off x="695325" y="1312950"/>
            <a:ext cx="11125200" cy="371475"/>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sp>
        <p:nvSpPr>
          <p:cNvPr id="680" name="Google Shape;680;p24"/>
          <p:cNvSpPr txBox="1"/>
          <p:nvPr/>
        </p:nvSpPr>
        <p:spPr>
          <a:xfrm>
            <a:off x="9487270" y="4639171"/>
            <a:ext cx="203132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Forward modeling</a:t>
            </a:r>
            <a:endParaRPr sz="1800">
              <a:solidFill>
                <a:schemeClr val="dk1"/>
              </a:solidFill>
              <a:latin typeface="Calibri"/>
              <a:ea typeface="Calibri"/>
              <a:cs typeface="Calibri"/>
              <a:sym typeface="Calibri"/>
            </a:endParaRPr>
          </a:p>
        </p:txBody>
      </p:sp>
      <p:sp>
        <p:nvSpPr>
          <p:cNvPr id="681" name="Google Shape;681;p24"/>
          <p:cNvSpPr/>
          <p:nvPr/>
        </p:nvSpPr>
        <p:spPr>
          <a:xfrm>
            <a:off x="5523273" y="3283268"/>
            <a:ext cx="1172474" cy="297870"/>
          </a:xfrm>
          <a:prstGeom prst="leftRightArrow">
            <a:avLst>
              <a:gd name="adj1" fmla="val 50000"/>
              <a:gd name="adj2" fmla="val 50000"/>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682" name="Google Shape;682;p24"/>
          <p:cNvSpPr txBox="1"/>
          <p:nvPr/>
        </p:nvSpPr>
        <p:spPr>
          <a:xfrm>
            <a:off x="5023517" y="2854921"/>
            <a:ext cx="2428870"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Statistical comparison</a:t>
            </a:r>
            <a:endParaRPr sz="1800">
              <a:solidFill>
                <a:schemeClr val="dk1"/>
              </a:solidFill>
              <a:latin typeface="Calibri"/>
              <a:ea typeface="Calibri"/>
              <a:cs typeface="Calibri"/>
              <a:sym typeface="Calibri"/>
            </a:endParaRPr>
          </a:p>
        </p:txBody>
      </p:sp>
      <p:sp>
        <p:nvSpPr>
          <p:cNvPr id="683" name="Google Shape;683;p24"/>
          <p:cNvSpPr/>
          <p:nvPr/>
        </p:nvSpPr>
        <p:spPr>
          <a:xfrm rot="-5400000">
            <a:off x="8655054" y="4234676"/>
            <a:ext cx="1215885" cy="369332"/>
          </a:xfrm>
          <a:prstGeom prst="rightArrow">
            <a:avLst>
              <a:gd name="adj1" fmla="val 50000"/>
              <a:gd name="adj2" fmla="val 50000"/>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US" sz="1800">
                <a:solidFill>
                  <a:schemeClr val="lt1"/>
                </a:solidFill>
                <a:latin typeface="Calibri"/>
                <a:ea typeface="Calibri"/>
                <a:cs typeface="Calibri"/>
                <a:sym typeface="Calibri"/>
              </a:rPr>
              <a:t>`</a:t>
            </a:r>
            <a:endParaRPr sz="1800">
              <a:solidFill>
                <a:schemeClr val="dk1"/>
              </a:solidFill>
              <a:latin typeface="Calibri"/>
              <a:ea typeface="Calibri"/>
              <a:cs typeface="Calibri"/>
              <a:sym typeface="Calibri"/>
            </a:endParaRPr>
          </a:p>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684" name="Google Shape;684;p24"/>
          <p:cNvSpPr txBox="1"/>
          <p:nvPr/>
        </p:nvSpPr>
        <p:spPr>
          <a:xfrm>
            <a:off x="3349439" y="876666"/>
            <a:ext cx="554959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en-US" sz="1800" b="1">
                <a:solidFill>
                  <a:schemeClr val="dk1"/>
                </a:solidFill>
                <a:latin typeface="Calibri"/>
                <a:ea typeface="Calibri"/>
                <a:cs typeface="Calibri"/>
                <a:sym typeface="Calibri"/>
              </a:rPr>
              <a:t>UNKNOWN RESISTIVITY MODEL OF THE EARTH</a:t>
            </a:r>
            <a:endParaRPr sz="1800">
              <a:solidFill>
                <a:schemeClr val="dk1"/>
              </a:solidFill>
              <a:latin typeface="Calibri"/>
              <a:ea typeface="Calibri"/>
              <a:cs typeface="Calibri"/>
              <a:sym typeface="Calibri"/>
            </a:endParaRPr>
          </a:p>
        </p:txBody>
      </p:sp>
      <p:sp>
        <p:nvSpPr>
          <p:cNvPr id="685" name="Google Shape;685;p24"/>
          <p:cNvSpPr txBox="1"/>
          <p:nvPr/>
        </p:nvSpPr>
        <p:spPr>
          <a:xfrm>
            <a:off x="2010864" y="6309553"/>
            <a:ext cx="572352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From Unit 4: The Magic of Geophysical Inversion</a:t>
            </a:r>
            <a:endParaRPr sz="1800">
              <a:solidFill>
                <a:schemeClr val="dk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Shape 690"/>
        <p:cNvGrpSpPr/>
        <p:nvPr/>
      </p:nvGrpSpPr>
      <p:grpSpPr>
        <a:xfrm>
          <a:off x="0" y="0"/>
          <a:ext cx="0" cy="0"/>
          <a:chOff x="0" y="0"/>
          <a:chExt cx="0" cy="0"/>
        </a:xfrm>
      </p:grpSpPr>
      <p:pic>
        <p:nvPicPr>
          <p:cNvPr id="691" name="Google Shape;691;p25" descr="A screenshot of a social media post&#10;&#10;Description automatically generated"/>
          <p:cNvPicPr preferRelativeResize="0"/>
          <p:nvPr/>
        </p:nvPicPr>
        <p:blipFill rotWithShape="1">
          <a:blip r:embed="rId3">
            <a:alphaModFix/>
          </a:blip>
          <a:srcRect l="8732" t="42087" r="15547" b="37978"/>
          <a:stretch/>
        </p:blipFill>
        <p:spPr>
          <a:xfrm>
            <a:off x="205813" y="4924037"/>
            <a:ext cx="11681170" cy="1307592"/>
          </a:xfrm>
          <a:prstGeom prst="rect">
            <a:avLst/>
          </a:prstGeom>
          <a:noFill/>
          <a:ln>
            <a:noFill/>
          </a:ln>
        </p:spPr>
      </p:pic>
      <p:sp>
        <p:nvSpPr>
          <p:cNvPr id="692" name="Google Shape;692;p25"/>
          <p:cNvSpPr txBox="1">
            <a:spLocks noGrp="1"/>
          </p:cNvSpPr>
          <p:nvPr>
            <p:ph type="title"/>
          </p:nvPr>
        </p:nvSpPr>
        <p:spPr>
          <a:xfrm>
            <a:off x="838200" y="-236450"/>
            <a:ext cx="10515600" cy="1325563"/>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dk1"/>
              </a:buClr>
              <a:buSzPts val="4400"/>
              <a:buFont typeface="Calibri"/>
              <a:buNone/>
            </a:pPr>
            <a:r>
              <a:rPr lang="en-US" b="1"/>
              <a:t>How does it work?</a:t>
            </a:r>
            <a:endParaRPr/>
          </a:p>
        </p:txBody>
      </p:sp>
      <p:sp>
        <p:nvSpPr>
          <p:cNvPr id="693" name="Google Shape;693;p25"/>
          <p:cNvSpPr txBox="1"/>
          <p:nvPr/>
        </p:nvSpPr>
        <p:spPr>
          <a:xfrm>
            <a:off x="7901085" y="2272347"/>
            <a:ext cx="272382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Synthetic measurements</a:t>
            </a:r>
            <a:endParaRPr sz="1800">
              <a:solidFill>
                <a:schemeClr val="dk1"/>
              </a:solidFill>
              <a:latin typeface="Calibri"/>
              <a:ea typeface="Calibri"/>
              <a:cs typeface="Calibri"/>
              <a:sym typeface="Calibri"/>
            </a:endParaRPr>
          </a:p>
        </p:txBody>
      </p:sp>
      <p:sp>
        <p:nvSpPr>
          <p:cNvPr id="694" name="Google Shape;694;p25"/>
          <p:cNvSpPr txBox="1"/>
          <p:nvPr/>
        </p:nvSpPr>
        <p:spPr>
          <a:xfrm>
            <a:off x="1308896" y="2248772"/>
            <a:ext cx="357020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Field measurements (with errors)</a:t>
            </a:r>
            <a:endParaRPr sz="1800">
              <a:solidFill>
                <a:schemeClr val="dk1"/>
              </a:solidFill>
              <a:latin typeface="Calibri"/>
              <a:ea typeface="Calibri"/>
              <a:cs typeface="Calibri"/>
              <a:sym typeface="Calibri"/>
            </a:endParaRPr>
          </a:p>
        </p:txBody>
      </p:sp>
      <p:pic>
        <p:nvPicPr>
          <p:cNvPr id="695" name="Google Shape;695;p25" descr="A screenshot of a social media post&#10;&#10;Description automatically generated"/>
          <p:cNvPicPr preferRelativeResize="0"/>
          <p:nvPr/>
        </p:nvPicPr>
        <p:blipFill rotWithShape="1">
          <a:blip r:embed="rId4">
            <a:alphaModFix/>
          </a:blip>
          <a:srcRect t="8703" r="8287"/>
          <a:stretch/>
        </p:blipFill>
        <p:spPr>
          <a:xfrm>
            <a:off x="233950" y="2603671"/>
            <a:ext cx="5720100" cy="1837335"/>
          </a:xfrm>
          <a:prstGeom prst="rect">
            <a:avLst/>
          </a:prstGeom>
          <a:noFill/>
          <a:ln>
            <a:noFill/>
          </a:ln>
        </p:spPr>
      </p:pic>
      <p:pic>
        <p:nvPicPr>
          <p:cNvPr id="696" name="Google Shape;696;p25" descr="A screenshot of a social media post&#10;&#10;Description automatically generated"/>
          <p:cNvPicPr preferRelativeResize="0"/>
          <p:nvPr/>
        </p:nvPicPr>
        <p:blipFill rotWithShape="1">
          <a:blip r:embed="rId5">
            <a:alphaModFix/>
          </a:blip>
          <a:srcRect t="8703" r="8287"/>
          <a:stretch/>
        </p:blipFill>
        <p:spPr>
          <a:xfrm>
            <a:off x="6260148" y="2603670"/>
            <a:ext cx="5720102" cy="1837335"/>
          </a:xfrm>
          <a:prstGeom prst="rect">
            <a:avLst/>
          </a:prstGeom>
          <a:noFill/>
          <a:ln>
            <a:noFill/>
          </a:ln>
        </p:spPr>
      </p:pic>
      <p:sp>
        <p:nvSpPr>
          <p:cNvPr id="697" name="Google Shape;697;p25"/>
          <p:cNvSpPr/>
          <p:nvPr/>
        </p:nvSpPr>
        <p:spPr>
          <a:xfrm rot="-5400000">
            <a:off x="8655054" y="4234676"/>
            <a:ext cx="1215885" cy="369332"/>
          </a:xfrm>
          <a:prstGeom prst="rightArrow">
            <a:avLst>
              <a:gd name="adj1" fmla="val 50000"/>
              <a:gd name="adj2" fmla="val 50000"/>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pic>
        <p:nvPicPr>
          <p:cNvPr id="698" name="Google Shape;698;p25" descr="A picture containing screenshot&#10;&#10;Description automatically generated"/>
          <p:cNvPicPr preferRelativeResize="0"/>
          <p:nvPr/>
        </p:nvPicPr>
        <p:blipFill rotWithShape="1">
          <a:blip r:embed="rId6">
            <a:alphaModFix/>
          </a:blip>
          <a:srcRect l="8750" t="42992" r="15529" b="40365"/>
          <a:stretch/>
        </p:blipFill>
        <p:spPr>
          <a:xfrm>
            <a:off x="112547" y="989661"/>
            <a:ext cx="11867703" cy="1109090"/>
          </a:xfrm>
          <a:prstGeom prst="rect">
            <a:avLst/>
          </a:prstGeom>
          <a:noFill/>
          <a:ln>
            <a:noFill/>
          </a:ln>
        </p:spPr>
      </p:pic>
      <p:sp>
        <p:nvSpPr>
          <p:cNvPr id="699" name="Google Shape;699;p25"/>
          <p:cNvSpPr/>
          <p:nvPr/>
        </p:nvSpPr>
        <p:spPr>
          <a:xfrm>
            <a:off x="25052" y="2216781"/>
            <a:ext cx="12125195" cy="2304789"/>
          </a:xfrm>
          <a:custGeom>
            <a:avLst/>
            <a:gdLst/>
            <a:ahLst/>
            <a:cxnLst/>
            <a:rect l="l" t="t" r="r" b="b"/>
            <a:pathLst>
              <a:path w="12125195" h="2304789" extrusionOk="0">
                <a:moveTo>
                  <a:pt x="12125195" y="25052"/>
                </a:moveTo>
                <a:lnTo>
                  <a:pt x="6087649" y="0"/>
                </a:lnTo>
                <a:lnTo>
                  <a:pt x="6087649" y="2304789"/>
                </a:lnTo>
                <a:lnTo>
                  <a:pt x="0" y="2292263"/>
                </a:lnTo>
              </a:path>
            </a:pathLst>
          </a:custGeom>
          <a:noFill/>
          <a:ln w="12700"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700" name="Google Shape;700;p25"/>
          <p:cNvSpPr/>
          <p:nvPr/>
        </p:nvSpPr>
        <p:spPr>
          <a:xfrm>
            <a:off x="695325" y="1312950"/>
            <a:ext cx="11125200" cy="371475"/>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sp>
        <p:nvSpPr>
          <p:cNvPr id="701" name="Google Shape;701;p25"/>
          <p:cNvSpPr txBox="1"/>
          <p:nvPr/>
        </p:nvSpPr>
        <p:spPr>
          <a:xfrm>
            <a:off x="9447663" y="4343649"/>
            <a:ext cx="203132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Forward modeling</a:t>
            </a:r>
            <a:endParaRPr sz="1800">
              <a:solidFill>
                <a:schemeClr val="dk1"/>
              </a:solidFill>
              <a:latin typeface="Calibri"/>
              <a:ea typeface="Calibri"/>
              <a:cs typeface="Calibri"/>
              <a:sym typeface="Calibri"/>
            </a:endParaRPr>
          </a:p>
        </p:txBody>
      </p:sp>
      <p:sp>
        <p:nvSpPr>
          <p:cNvPr id="702" name="Google Shape;702;p25"/>
          <p:cNvSpPr/>
          <p:nvPr/>
        </p:nvSpPr>
        <p:spPr>
          <a:xfrm>
            <a:off x="5523273" y="3283268"/>
            <a:ext cx="1172474" cy="297870"/>
          </a:xfrm>
          <a:prstGeom prst="leftRightArrow">
            <a:avLst>
              <a:gd name="adj1" fmla="val 50000"/>
              <a:gd name="adj2" fmla="val 50000"/>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703" name="Google Shape;703;p25"/>
          <p:cNvSpPr txBox="1"/>
          <p:nvPr/>
        </p:nvSpPr>
        <p:spPr>
          <a:xfrm>
            <a:off x="4356597" y="2854363"/>
            <a:ext cx="3758273"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ADEQUATE GOODNESS OF FIT?</a:t>
            </a:r>
            <a:endParaRPr sz="1800">
              <a:solidFill>
                <a:schemeClr val="dk1"/>
              </a:solidFill>
              <a:latin typeface="Calibri"/>
              <a:ea typeface="Calibri"/>
              <a:cs typeface="Calibri"/>
              <a:sym typeface="Calibri"/>
            </a:endParaRPr>
          </a:p>
        </p:txBody>
      </p:sp>
      <p:sp>
        <p:nvSpPr>
          <p:cNvPr id="704" name="Google Shape;704;p25"/>
          <p:cNvSpPr/>
          <p:nvPr/>
        </p:nvSpPr>
        <p:spPr>
          <a:xfrm>
            <a:off x="6517416" y="3888060"/>
            <a:ext cx="197457" cy="824921"/>
          </a:xfrm>
          <a:prstGeom prst="downArrow">
            <a:avLst>
              <a:gd name="adj1" fmla="val 50000"/>
              <a:gd name="adj2" fmla="val 50000"/>
            </a:avLst>
          </a:prstGeom>
          <a:solidFill>
            <a:srgbClr val="C00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705" name="Google Shape;705;p25"/>
          <p:cNvSpPr txBox="1"/>
          <p:nvPr/>
        </p:nvSpPr>
        <p:spPr>
          <a:xfrm>
            <a:off x="5867397" y="3257388"/>
            <a:ext cx="530915"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NO</a:t>
            </a:r>
            <a:endParaRPr sz="1800">
              <a:solidFill>
                <a:schemeClr val="dk1"/>
              </a:solidFill>
              <a:latin typeface="Calibri"/>
              <a:ea typeface="Calibri"/>
              <a:cs typeface="Calibri"/>
              <a:sym typeface="Calibri"/>
            </a:endParaRPr>
          </a:p>
        </p:txBody>
      </p:sp>
      <p:pic>
        <p:nvPicPr>
          <p:cNvPr id="706" name="Google Shape;706;p25" descr="A picture containing screenshot&#10;&#10;Description automatically generated"/>
          <p:cNvPicPr preferRelativeResize="0"/>
          <p:nvPr/>
        </p:nvPicPr>
        <p:blipFill rotWithShape="1">
          <a:blip r:embed="rId7">
            <a:alphaModFix/>
          </a:blip>
          <a:srcRect l="12593" t="47599" r="16603" b="46494"/>
          <a:stretch/>
        </p:blipFill>
        <p:spPr>
          <a:xfrm>
            <a:off x="763919" y="5295537"/>
            <a:ext cx="10970881" cy="369332"/>
          </a:xfrm>
          <a:prstGeom prst="rect">
            <a:avLst/>
          </a:prstGeom>
          <a:noFill/>
          <a:ln w="12700" cap="flat" cmpd="sng">
            <a:solidFill>
              <a:schemeClr val="dk1"/>
            </a:solidFill>
            <a:prstDash val="solid"/>
            <a:round/>
            <a:headEnd type="none" w="sm" len="sm"/>
            <a:tailEnd type="none" w="sm" len="sm"/>
          </a:ln>
        </p:spPr>
      </p:pic>
      <p:sp>
        <p:nvSpPr>
          <p:cNvPr id="707" name="Google Shape;707;p25"/>
          <p:cNvSpPr txBox="1"/>
          <p:nvPr/>
        </p:nvSpPr>
        <p:spPr>
          <a:xfrm>
            <a:off x="4834670" y="4822252"/>
            <a:ext cx="360868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Revise synthetic resistivity model</a:t>
            </a:r>
            <a:endParaRPr sz="1800">
              <a:solidFill>
                <a:schemeClr val="dk1"/>
              </a:solidFill>
              <a:latin typeface="Calibri"/>
              <a:ea typeface="Calibri"/>
              <a:cs typeface="Calibri"/>
              <a:sym typeface="Calibri"/>
            </a:endParaRPr>
          </a:p>
        </p:txBody>
      </p:sp>
      <p:cxnSp>
        <p:nvCxnSpPr>
          <p:cNvPr id="708" name="Google Shape;708;p25"/>
          <p:cNvCxnSpPr/>
          <p:nvPr/>
        </p:nvCxnSpPr>
        <p:spPr>
          <a:xfrm rot="10800000">
            <a:off x="6714873" y="3731886"/>
            <a:ext cx="2262150" cy="156174"/>
          </a:xfrm>
          <a:prstGeom prst="straightConnector1">
            <a:avLst/>
          </a:prstGeom>
          <a:noFill/>
          <a:ln w="57150" cap="flat" cmpd="sng">
            <a:solidFill>
              <a:schemeClr val="dk1"/>
            </a:solidFill>
            <a:prstDash val="solid"/>
            <a:miter lim="800000"/>
            <a:headEnd type="none" w="sm" len="sm"/>
            <a:tailEnd type="triangle" w="med" len="med"/>
          </a:ln>
        </p:spPr>
      </p:cxnSp>
      <p:cxnSp>
        <p:nvCxnSpPr>
          <p:cNvPr id="709" name="Google Shape;709;p25"/>
          <p:cNvCxnSpPr/>
          <p:nvPr/>
        </p:nvCxnSpPr>
        <p:spPr>
          <a:xfrm>
            <a:off x="6785566" y="4699093"/>
            <a:ext cx="2262150" cy="156174"/>
          </a:xfrm>
          <a:prstGeom prst="straightConnector1">
            <a:avLst/>
          </a:prstGeom>
          <a:noFill/>
          <a:ln w="57150" cap="flat" cmpd="sng">
            <a:solidFill>
              <a:schemeClr val="dk1"/>
            </a:solidFill>
            <a:prstDash val="solid"/>
            <a:miter lim="800000"/>
            <a:headEnd type="none" w="sm" len="sm"/>
            <a:tailEnd type="triangle" w="med" len="med"/>
          </a:ln>
        </p:spPr>
      </p:cxnSp>
      <p:sp>
        <p:nvSpPr>
          <p:cNvPr id="710" name="Google Shape;710;p25"/>
          <p:cNvSpPr txBox="1"/>
          <p:nvPr/>
        </p:nvSpPr>
        <p:spPr>
          <a:xfrm>
            <a:off x="7339673" y="4050453"/>
            <a:ext cx="1206292"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ITERATE </a:t>
            </a:r>
            <a:endParaRPr sz="1800">
              <a:solidFill>
                <a:schemeClr val="dk1"/>
              </a:solidFill>
              <a:latin typeface="Calibri"/>
              <a:ea typeface="Calibri"/>
              <a:cs typeface="Calibri"/>
              <a:sym typeface="Calibri"/>
            </a:endParaRPr>
          </a:p>
        </p:txBody>
      </p:sp>
      <p:sp>
        <p:nvSpPr>
          <p:cNvPr id="711" name="Google Shape;711;p25"/>
          <p:cNvSpPr txBox="1"/>
          <p:nvPr/>
        </p:nvSpPr>
        <p:spPr>
          <a:xfrm>
            <a:off x="3349439" y="876666"/>
            <a:ext cx="554959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en-US" sz="1800" b="1">
                <a:solidFill>
                  <a:schemeClr val="dk1"/>
                </a:solidFill>
                <a:latin typeface="Calibri"/>
                <a:ea typeface="Calibri"/>
                <a:cs typeface="Calibri"/>
                <a:sym typeface="Calibri"/>
              </a:rPr>
              <a:t>UNKNOWN RESISTIVITY MODEL OF THE EARTH</a:t>
            </a:r>
            <a:endParaRPr sz="1800">
              <a:solidFill>
                <a:schemeClr val="dk1"/>
              </a:solidFill>
              <a:latin typeface="Calibri"/>
              <a:ea typeface="Calibri"/>
              <a:cs typeface="Calibri"/>
              <a:sym typeface="Calibri"/>
            </a:endParaRPr>
          </a:p>
        </p:txBody>
      </p:sp>
      <p:sp>
        <p:nvSpPr>
          <p:cNvPr id="712" name="Google Shape;712;p25"/>
          <p:cNvSpPr txBox="1"/>
          <p:nvPr/>
        </p:nvSpPr>
        <p:spPr>
          <a:xfrm>
            <a:off x="2010864" y="6309553"/>
            <a:ext cx="572352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From Unit 4: The Magic of Geophysical Inversion</a:t>
            </a:r>
            <a:endParaRPr sz="1800">
              <a:solidFill>
                <a:schemeClr val="dk1"/>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Shape 717"/>
        <p:cNvGrpSpPr/>
        <p:nvPr/>
      </p:nvGrpSpPr>
      <p:grpSpPr>
        <a:xfrm>
          <a:off x="0" y="0"/>
          <a:ext cx="0" cy="0"/>
          <a:chOff x="0" y="0"/>
          <a:chExt cx="0" cy="0"/>
        </a:xfrm>
      </p:grpSpPr>
      <p:pic>
        <p:nvPicPr>
          <p:cNvPr id="718" name="Google Shape;718;p26" descr="A screenshot of a social media post&#10;&#10;Description automatically generated"/>
          <p:cNvPicPr preferRelativeResize="0"/>
          <p:nvPr/>
        </p:nvPicPr>
        <p:blipFill rotWithShape="1">
          <a:blip r:embed="rId3">
            <a:alphaModFix/>
          </a:blip>
          <a:srcRect t="8703" r="8287"/>
          <a:stretch/>
        </p:blipFill>
        <p:spPr>
          <a:xfrm>
            <a:off x="6297347" y="2627184"/>
            <a:ext cx="5720100" cy="1837335"/>
          </a:xfrm>
          <a:prstGeom prst="rect">
            <a:avLst/>
          </a:prstGeom>
          <a:noFill/>
          <a:ln>
            <a:noFill/>
          </a:ln>
        </p:spPr>
      </p:pic>
      <p:pic>
        <p:nvPicPr>
          <p:cNvPr id="719" name="Google Shape;719;p26" descr="A screenshot of a social media post&#10;&#10;Description automatically generated"/>
          <p:cNvPicPr preferRelativeResize="0"/>
          <p:nvPr/>
        </p:nvPicPr>
        <p:blipFill rotWithShape="1">
          <a:blip r:embed="rId4">
            <a:alphaModFix/>
          </a:blip>
          <a:srcRect l="8732" t="42087" r="15547" b="37978"/>
          <a:stretch/>
        </p:blipFill>
        <p:spPr>
          <a:xfrm>
            <a:off x="205813" y="4924037"/>
            <a:ext cx="11681170" cy="1307592"/>
          </a:xfrm>
          <a:prstGeom prst="rect">
            <a:avLst/>
          </a:prstGeom>
          <a:noFill/>
          <a:ln>
            <a:noFill/>
          </a:ln>
        </p:spPr>
      </p:pic>
      <p:sp>
        <p:nvSpPr>
          <p:cNvPr id="720" name="Google Shape;720;p26"/>
          <p:cNvSpPr txBox="1">
            <a:spLocks noGrp="1"/>
          </p:cNvSpPr>
          <p:nvPr>
            <p:ph type="title"/>
          </p:nvPr>
        </p:nvSpPr>
        <p:spPr>
          <a:xfrm>
            <a:off x="838200" y="-236450"/>
            <a:ext cx="10515600" cy="1325563"/>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dk1"/>
              </a:buClr>
              <a:buSzPts val="4400"/>
              <a:buFont typeface="Calibri"/>
              <a:buNone/>
            </a:pPr>
            <a:r>
              <a:rPr lang="en-US" b="1"/>
              <a:t>How does it work?</a:t>
            </a:r>
            <a:endParaRPr/>
          </a:p>
        </p:txBody>
      </p:sp>
      <p:pic>
        <p:nvPicPr>
          <p:cNvPr id="721" name="Google Shape;721;p26" descr="A screenshot of a social media post&#10;&#10;Description automatically generated"/>
          <p:cNvPicPr preferRelativeResize="0"/>
          <p:nvPr/>
        </p:nvPicPr>
        <p:blipFill rotWithShape="1">
          <a:blip r:embed="rId3">
            <a:alphaModFix/>
          </a:blip>
          <a:srcRect t="8703" r="8287"/>
          <a:stretch/>
        </p:blipFill>
        <p:spPr>
          <a:xfrm>
            <a:off x="233950" y="2603671"/>
            <a:ext cx="5720100" cy="1837335"/>
          </a:xfrm>
          <a:prstGeom prst="rect">
            <a:avLst/>
          </a:prstGeom>
          <a:noFill/>
          <a:ln>
            <a:noFill/>
          </a:ln>
        </p:spPr>
      </p:pic>
      <p:sp>
        <p:nvSpPr>
          <p:cNvPr id="722" name="Google Shape;722;p26"/>
          <p:cNvSpPr/>
          <p:nvPr/>
        </p:nvSpPr>
        <p:spPr>
          <a:xfrm>
            <a:off x="25052" y="2216781"/>
            <a:ext cx="12125195" cy="2304789"/>
          </a:xfrm>
          <a:custGeom>
            <a:avLst/>
            <a:gdLst/>
            <a:ahLst/>
            <a:cxnLst/>
            <a:rect l="l" t="t" r="r" b="b"/>
            <a:pathLst>
              <a:path w="12125195" h="2304789" extrusionOk="0">
                <a:moveTo>
                  <a:pt x="12125195" y="25052"/>
                </a:moveTo>
                <a:lnTo>
                  <a:pt x="6087649" y="0"/>
                </a:lnTo>
                <a:lnTo>
                  <a:pt x="6087649" y="2304789"/>
                </a:lnTo>
                <a:lnTo>
                  <a:pt x="0" y="2292263"/>
                </a:lnTo>
              </a:path>
            </a:pathLst>
          </a:custGeom>
          <a:noFill/>
          <a:ln w="12700"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723" name="Google Shape;723;p26"/>
          <p:cNvSpPr/>
          <p:nvPr/>
        </p:nvSpPr>
        <p:spPr>
          <a:xfrm>
            <a:off x="695325" y="1337014"/>
            <a:ext cx="10887075" cy="393642"/>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FIELD SUBSURFACE RESISTIVITY ??</a:t>
            </a:r>
            <a:endParaRPr sz="1800">
              <a:solidFill>
                <a:schemeClr val="dk1"/>
              </a:solidFill>
              <a:latin typeface="Calibri"/>
              <a:ea typeface="Calibri"/>
              <a:cs typeface="Calibri"/>
              <a:sym typeface="Calibri"/>
            </a:endParaRPr>
          </a:p>
        </p:txBody>
      </p:sp>
      <p:sp>
        <p:nvSpPr>
          <p:cNvPr id="724" name="Google Shape;724;p26"/>
          <p:cNvSpPr txBox="1"/>
          <p:nvPr/>
        </p:nvSpPr>
        <p:spPr>
          <a:xfrm>
            <a:off x="9487270" y="4639171"/>
            <a:ext cx="203132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Forward modeling</a:t>
            </a:r>
            <a:endParaRPr sz="1800">
              <a:solidFill>
                <a:schemeClr val="dk1"/>
              </a:solidFill>
              <a:latin typeface="Calibri"/>
              <a:ea typeface="Calibri"/>
              <a:cs typeface="Calibri"/>
              <a:sym typeface="Calibri"/>
            </a:endParaRPr>
          </a:p>
        </p:txBody>
      </p:sp>
      <p:sp>
        <p:nvSpPr>
          <p:cNvPr id="725" name="Google Shape;725;p26"/>
          <p:cNvSpPr/>
          <p:nvPr/>
        </p:nvSpPr>
        <p:spPr>
          <a:xfrm>
            <a:off x="5523273" y="3283268"/>
            <a:ext cx="1172474" cy="297870"/>
          </a:xfrm>
          <a:prstGeom prst="leftRightArrow">
            <a:avLst>
              <a:gd name="adj1" fmla="val 50000"/>
              <a:gd name="adj2" fmla="val 50000"/>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726" name="Google Shape;726;p26"/>
          <p:cNvSpPr txBox="1"/>
          <p:nvPr/>
        </p:nvSpPr>
        <p:spPr>
          <a:xfrm>
            <a:off x="4221413" y="2854921"/>
            <a:ext cx="3758273"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ADEQUATE GOODNESS OF FIT?</a:t>
            </a:r>
            <a:endParaRPr sz="1800">
              <a:solidFill>
                <a:schemeClr val="dk1"/>
              </a:solidFill>
              <a:latin typeface="Calibri"/>
              <a:ea typeface="Calibri"/>
              <a:cs typeface="Calibri"/>
              <a:sym typeface="Calibri"/>
            </a:endParaRPr>
          </a:p>
        </p:txBody>
      </p:sp>
      <p:sp>
        <p:nvSpPr>
          <p:cNvPr id="727" name="Google Shape;727;p26"/>
          <p:cNvSpPr txBox="1"/>
          <p:nvPr/>
        </p:nvSpPr>
        <p:spPr>
          <a:xfrm>
            <a:off x="5772834" y="3257388"/>
            <a:ext cx="646331"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C00000"/>
              </a:buClr>
              <a:buSzPts val="1800"/>
              <a:buFont typeface="Calibri"/>
              <a:buNone/>
            </a:pPr>
            <a:r>
              <a:rPr lang="en-US" sz="1800">
                <a:solidFill>
                  <a:srgbClr val="C00000"/>
                </a:solidFill>
                <a:latin typeface="Calibri"/>
                <a:ea typeface="Calibri"/>
                <a:cs typeface="Calibri"/>
                <a:sym typeface="Calibri"/>
              </a:rPr>
              <a:t>YES</a:t>
            </a:r>
            <a:endParaRPr sz="1800">
              <a:solidFill>
                <a:schemeClr val="dk1"/>
              </a:solidFill>
              <a:latin typeface="Calibri"/>
              <a:ea typeface="Calibri"/>
              <a:cs typeface="Calibri"/>
              <a:sym typeface="Calibri"/>
            </a:endParaRPr>
          </a:p>
        </p:txBody>
      </p:sp>
      <p:pic>
        <p:nvPicPr>
          <p:cNvPr id="728" name="Google Shape;728;p26" descr="A picture containing screenshot&#10;&#10;Description automatically generated"/>
          <p:cNvPicPr preferRelativeResize="0"/>
          <p:nvPr/>
        </p:nvPicPr>
        <p:blipFill rotWithShape="1">
          <a:blip r:embed="rId5">
            <a:alphaModFix/>
          </a:blip>
          <a:srcRect l="12593" t="47599" r="16603" b="46494"/>
          <a:stretch/>
        </p:blipFill>
        <p:spPr>
          <a:xfrm>
            <a:off x="763919" y="5295537"/>
            <a:ext cx="10970881" cy="369332"/>
          </a:xfrm>
          <a:prstGeom prst="rect">
            <a:avLst/>
          </a:prstGeom>
          <a:noFill/>
          <a:ln w="12700" cap="flat" cmpd="sng">
            <a:solidFill>
              <a:schemeClr val="dk1"/>
            </a:solidFill>
            <a:prstDash val="solid"/>
            <a:round/>
            <a:headEnd type="none" w="sm" len="sm"/>
            <a:tailEnd type="none" w="sm" len="sm"/>
          </a:ln>
        </p:spPr>
      </p:pic>
      <p:sp>
        <p:nvSpPr>
          <p:cNvPr id="729" name="Google Shape;729;p26"/>
          <p:cNvSpPr/>
          <p:nvPr/>
        </p:nvSpPr>
        <p:spPr>
          <a:xfrm rot="-5400000">
            <a:off x="8655054" y="4234676"/>
            <a:ext cx="1215885" cy="369332"/>
          </a:xfrm>
          <a:prstGeom prst="rightArrow">
            <a:avLst>
              <a:gd name="adj1" fmla="val 50000"/>
              <a:gd name="adj2" fmla="val 50000"/>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730" name="Google Shape;730;p26"/>
          <p:cNvSpPr txBox="1"/>
          <p:nvPr/>
        </p:nvSpPr>
        <p:spPr>
          <a:xfrm>
            <a:off x="7901085" y="2272347"/>
            <a:ext cx="274947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Synthetic pseudo section</a:t>
            </a:r>
            <a:endParaRPr sz="1800">
              <a:solidFill>
                <a:schemeClr val="dk1"/>
              </a:solidFill>
              <a:latin typeface="Calibri"/>
              <a:ea typeface="Calibri"/>
              <a:cs typeface="Calibri"/>
              <a:sym typeface="Calibri"/>
            </a:endParaRPr>
          </a:p>
        </p:txBody>
      </p:sp>
      <p:sp>
        <p:nvSpPr>
          <p:cNvPr id="731" name="Google Shape;731;p26"/>
          <p:cNvSpPr txBox="1"/>
          <p:nvPr/>
        </p:nvSpPr>
        <p:spPr>
          <a:xfrm>
            <a:off x="1308896" y="2248772"/>
            <a:ext cx="412164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Measured pseudo section (with errors)</a:t>
            </a:r>
            <a:endParaRPr sz="1800">
              <a:solidFill>
                <a:schemeClr val="dk1"/>
              </a:solidFill>
              <a:latin typeface="Calibri"/>
              <a:ea typeface="Calibri"/>
              <a:cs typeface="Calibri"/>
              <a:sym typeface="Calibri"/>
            </a:endParaRPr>
          </a:p>
        </p:txBody>
      </p:sp>
      <p:pic>
        <p:nvPicPr>
          <p:cNvPr id="732" name="Google Shape;732;p26" descr="A close up of a map&#10;&#10;Description automatically generated"/>
          <p:cNvPicPr preferRelativeResize="0"/>
          <p:nvPr/>
        </p:nvPicPr>
        <p:blipFill rotWithShape="1">
          <a:blip r:embed="rId6">
            <a:alphaModFix/>
          </a:blip>
          <a:srcRect l="12794" t="47735" r="16502" b="46407"/>
          <a:stretch/>
        </p:blipFill>
        <p:spPr>
          <a:xfrm>
            <a:off x="763919" y="5264686"/>
            <a:ext cx="10970881" cy="410713"/>
          </a:xfrm>
          <a:prstGeom prst="rect">
            <a:avLst/>
          </a:prstGeom>
          <a:noFill/>
          <a:ln>
            <a:noFill/>
          </a:ln>
        </p:spPr>
      </p:pic>
      <p:pic>
        <p:nvPicPr>
          <p:cNvPr id="733" name="Google Shape;733;p26" descr="A close up of a map&#10;&#10;Description automatically generated"/>
          <p:cNvPicPr preferRelativeResize="0"/>
          <p:nvPr/>
        </p:nvPicPr>
        <p:blipFill rotWithShape="1">
          <a:blip r:embed="rId6">
            <a:alphaModFix/>
          </a:blip>
          <a:srcRect l="12794" t="47735" r="16502" b="46407"/>
          <a:stretch/>
        </p:blipFill>
        <p:spPr>
          <a:xfrm>
            <a:off x="754394" y="5255161"/>
            <a:ext cx="10970881" cy="410713"/>
          </a:xfrm>
          <a:prstGeom prst="rect">
            <a:avLst/>
          </a:prstGeom>
          <a:noFill/>
          <a:ln>
            <a:noFill/>
          </a:ln>
        </p:spPr>
      </p:pic>
      <p:sp>
        <p:nvSpPr>
          <p:cNvPr id="734" name="Google Shape;734;p26"/>
          <p:cNvSpPr txBox="1"/>
          <p:nvPr/>
        </p:nvSpPr>
        <p:spPr>
          <a:xfrm>
            <a:off x="3523854" y="903549"/>
            <a:ext cx="547258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en-US" sz="1800" b="1">
                <a:solidFill>
                  <a:schemeClr val="dk1"/>
                </a:solidFill>
                <a:latin typeface="Calibri"/>
                <a:ea typeface="Calibri"/>
                <a:cs typeface="Calibri"/>
                <a:sym typeface="Calibri"/>
              </a:rPr>
              <a:t>ESTIMATED SUBSURFACE RESISTIVITY MODEL</a:t>
            </a:r>
            <a:endParaRPr sz="1800">
              <a:solidFill>
                <a:schemeClr val="dk1"/>
              </a:solidFill>
              <a:latin typeface="Calibri"/>
              <a:ea typeface="Calibri"/>
              <a:cs typeface="Calibri"/>
              <a:sym typeface="Calibri"/>
            </a:endParaRPr>
          </a:p>
        </p:txBody>
      </p:sp>
      <p:sp>
        <p:nvSpPr>
          <p:cNvPr id="735" name="Google Shape;735;p26"/>
          <p:cNvSpPr txBox="1"/>
          <p:nvPr/>
        </p:nvSpPr>
        <p:spPr>
          <a:xfrm>
            <a:off x="2010864" y="6309553"/>
            <a:ext cx="572352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From Unit 4: The Magic of Geophysical Inversion</a:t>
            </a:r>
            <a:endParaRPr sz="18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g36f0016a2b3_0_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1"/>
              <a:t>Near-surface ERT Applications</a:t>
            </a:r>
            <a:endParaRPr/>
          </a:p>
        </p:txBody>
      </p:sp>
      <p:sp>
        <p:nvSpPr>
          <p:cNvPr id="119" name="Google Shape;119;g36f0016a2b3_0_0"/>
          <p:cNvSpPr txBox="1">
            <a:spLocks noGrp="1"/>
          </p:cNvSpPr>
          <p:nvPr>
            <p:ph type="body" idx="1"/>
          </p:nvPr>
        </p:nvSpPr>
        <p:spPr>
          <a:xfrm>
            <a:off x="838200" y="1581150"/>
            <a:ext cx="5429400" cy="45957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a:t>Groundwater exploration</a:t>
            </a:r>
            <a:endParaRPr dirty="0"/>
          </a:p>
          <a:p>
            <a:pPr marL="228600" lvl="0" indent="-228600" algn="l" rtl="0">
              <a:lnSpc>
                <a:spcPct val="90000"/>
              </a:lnSpc>
              <a:spcBef>
                <a:spcPts val="1000"/>
              </a:spcBef>
              <a:spcAft>
                <a:spcPts val="0"/>
              </a:spcAft>
              <a:buClr>
                <a:schemeClr val="dk1"/>
              </a:buClr>
              <a:buSzPts val="2800"/>
              <a:buChar char="•"/>
            </a:pPr>
            <a:r>
              <a:rPr lang="en-US" b="1" dirty="0"/>
              <a:t>Saltwater intrusions</a:t>
            </a:r>
          </a:p>
          <a:p>
            <a:pPr marL="228600" lvl="0" indent="-228600" algn="l" rtl="0">
              <a:lnSpc>
                <a:spcPct val="90000"/>
              </a:lnSpc>
              <a:spcBef>
                <a:spcPts val="1000"/>
              </a:spcBef>
              <a:spcAft>
                <a:spcPts val="0"/>
              </a:spcAft>
              <a:buClr>
                <a:schemeClr val="dk1"/>
              </a:buClr>
              <a:buSzPts val="2800"/>
              <a:buChar char="•"/>
            </a:pPr>
            <a:r>
              <a:rPr lang="en-US" dirty="0"/>
              <a:t>Agriculture: soil moisture and root zone</a:t>
            </a:r>
            <a:endParaRPr dirty="0"/>
          </a:p>
          <a:p>
            <a:pPr marL="228600" lvl="0" indent="-228600" algn="l" rtl="0">
              <a:lnSpc>
                <a:spcPct val="90000"/>
              </a:lnSpc>
              <a:spcBef>
                <a:spcPts val="1000"/>
              </a:spcBef>
              <a:spcAft>
                <a:spcPts val="0"/>
              </a:spcAft>
              <a:buClr>
                <a:schemeClr val="dk1"/>
              </a:buClr>
              <a:buSzPts val="2800"/>
              <a:buChar char="•"/>
            </a:pPr>
            <a:r>
              <a:rPr lang="en-US" dirty="0"/>
              <a:t>Soil/groundwater contaminant mapping</a:t>
            </a:r>
            <a:endParaRPr dirty="0"/>
          </a:p>
          <a:p>
            <a:pPr marL="228600" lvl="0" indent="-228600" algn="l" rtl="0">
              <a:lnSpc>
                <a:spcPct val="90000"/>
              </a:lnSpc>
              <a:spcBef>
                <a:spcPts val="1000"/>
              </a:spcBef>
              <a:spcAft>
                <a:spcPts val="0"/>
              </a:spcAft>
              <a:buClr>
                <a:schemeClr val="dk1"/>
              </a:buClr>
              <a:buSzPts val="2800"/>
              <a:buChar char="•"/>
            </a:pPr>
            <a:r>
              <a:rPr lang="en-US" dirty="0"/>
              <a:t>Landfill monitoring</a:t>
            </a:r>
            <a:endParaRPr dirty="0"/>
          </a:p>
          <a:p>
            <a:pPr marL="228600" lvl="0" indent="-228600">
              <a:buSzPts val="2800"/>
            </a:pPr>
            <a:r>
              <a:rPr lang="en-US" dirty="0"/>
              <a:t>Snowmelt/hillslope dynamics</a:t>
            </a:r>
          </a:p>
        </p:txBody>
      </p:sp>
      <p:pic>
        <p:nvPicPr>
          <p:cNvPr id="3" name="Picture 2">
            <a:extLst>
              <a:ext uri="{FF2B5EF4-FFF2-40B4-BE49-F238E27FC236}">
                <a16:creationId xmlns:a16="http://schemas.microsoft.com/office/drawing/2014/main" id="{95B61DDB-3FE1-B66A-DA00-5170B579113C}"/>
              </a:ext>
            </a:extLst>
          </p:cNvPr>
          <p:cNvPicPr>
            <a:picLocks noChangeAspect="1"/>
          </p:cNvPicPr>
          <p:nvPr/>
        </p:nvPicPr>
        <p:blipFill>
          <a:blip r:embed="rId3"/>
          <a:stretch>
            <a:fillRect/>
          </a:stretch>
        </p:blipFill>
        <p:spPr>
          <a:xfrm>
            <a:off x="6082770" y="1581150"/>
            <a:ext cx="5985854" cy="1847850"/>
          </a:xfrm>
          <a:prstGeom prst="rect">
            <a:avLst/>
          </a:prstGeom>
        </p:spPr>
      </p:pic>
      <p:sp>
        <p:nvSpPr>
          <p:cNvPr id="4" name="Google Shape;134;g36f0016a2b3_0_10">
            <a:extLst>
              <a:ext uri="{FF2B5EF4-FFF2-40B4-BE49-F238E27FC236}">
                <a16:creationId xmlns:a16="http://schemas.microsoft.com/office/drawing/2014/main" id="{BBBE6D6D-6680-9B85-E363-8A1CB6A0693E}"/>
              </a:ext>
            </a:extLst>
          </p:cNvPr>
          <p:cNvSpPr txBox="1"/>
          <p:nvPr/>
        </p:nvSpPr>
        <p:spPr>
          <a:xfrm>
            <a:off x="6267600" y="3541437"/>
            <a:ext cx="1378800" cy="261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100"/>
              <a:buFont typeface="Calibri"/>
              <a:buNone/>
            </a:pPr>
            <a:r>
              <a:rPr lang="en-US" sz="1100" dirty="0">
                <a:solidFill>
                  <a:schemeClr val="dk1"/>
                </a:solidFill>
                <a:latin typeface="Calibri"/>
                <a:ea typeface="Calibri"/>
                <a:cs typeface="Calibri"/>
                <a:sym typeface="Calibri"/>
              </a:rPr>
              <a:t>Goebel et al. (2017)</a:t>
            </a:r>
            <a:endParaRPr sz="1800" dirty="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g36f0016a2b3_0_1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1"/>
              <a:t>Near-surface ERT Applications</a:t>
            </a:r>
            <a:endParaRPr/>
          </a:p>
        </p:txBody>
      </p:sp>
      <p:sp>
        <p:nvSpPr>
          <p:cNvPr id="130" name="Google Shape;130;g36f0016a2b3_0_10"/>
          <p:cNvSpPr txBox="1">
            <a:spLocks noGrp="1"/>
          </p:cNvSpPr>
          <p:nvPr>
            <p:ph type="body" idx="1"/>
          </p:nvPr>
        </p:nvSpPr>
        <p:spPr>
          <a:xfrm>
            <a:off x="838200" y="1581150"/>
            <a:ext cx="5429400" cy="45957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a:t>Groundwater exploration</a:t>
            </a:r>
            <a:endParaRPr dirty="0"/>
          </a:p>
          <a:p>
            <a:pPr marL="228600" lvl="0" indent="-228600" algn="l" rtl="0">
              <a:lnSpc>
                <a:spcPct val="90000"/>
              </a:lnSpc>
              <a:spcBef>
                <a:spcPts val="1000"/>
              </a:spcBef>
              <a:spcAft>
                <a:spcPts val="0"/>
              </a:spcAft>
              <a:buClr>
                <a:schemeClr val="dk1"/>
              </a:buClr>
              <a:buSzPts val="2800"/>
              <a:buChar char="•"/>
            </a:pPr>
            <a:r>
              <a:rPr lang="en-US" dirty="0"/>
              <a:t>Saltwater intrusions</a:t>
            </a:r>
          </a:p>
          <a:p>
            <a:pPr marL="228600" lvl="0" indent="-228600" algn="l" rtl="0">
              <a:lnSpc>
                <a:spcPct val="90000"/>
              </a:lnSpc>
              <a:spcBef>
                <a:spcPts val="1000"/>
              </a:spcBef>
              <a:spcAft>
                <a:spcPts val="0"/>
              </a:spcAft>
              <a:buClr>
                <a:schemeClr val="dk1"/>
              </a:buClr>
              <a:buSzPts val="2800"/>
              <a:buChar char="•"/>
            </a:pPr>
            <a:r>
              <a:rPr lang="en-US" b="1" dirty="0"/>
              <a:t>Agriculture: soil moisture and root zone</a:t>
            </a:r>
            <a:endParaRPr b="1" dirty="0"/>
          </a:p>
          <a:p>
            <a:pPr marL="228600" lvl="0" indent="-228600" algn="l" rtl="0">
              <a:lnSpc>
                <a:spcPct val="90000"/>
              </a:lnSpc>
              <a:spcBef>
                <a:spcPts val="1000"/>
              </a:spcBef>
              <a:spcAft>
                <a:spcPts val="0"/>
              </a:spcAft>
              <a:buClr>
                <a:schemeClr val="dk1"/>
              </a:buClr>
              <a:buSzPts val="2800"/>
              <a:buChar char="•"/>
            </a:pPr>
            <a:r>
              <a:rPr lang="en-US" dirty="0"/>
              <a:t>Soil/groundwater contaminant mapping</a:t>
            </a:r>
            <a:endParaRPr dirty="0"/>
          </a:p>
          <a:p>
            <a:pPr marL="228600" lvl="0" indent="-228600" algn="l" rtl="0">
              <a:lnSpc>
                <a:spcPct val="90000"/>
              </a:lnSpc>
              <a:spcBef>
                <a:spcPts val="1000"/>
              </a:spcBef>
              <a:spcAft>
                <a:spcPts val="0"/>
              </a:spcAft>
              <a:buClr>
                <a:schemeClr val="dk1"/>
              </a:buClr>
              <a:buSzPts val="2800"/>
              <a:buChar char="•"/>
            </a:pPr>
            <a:r>
              <a:rPr lang="en-US" dirty="0"/>
              <a:t>Landfill monitoring</a:t>
            </a:r>
            <a:endParaRPr dirty="0"/>
          </a:p>
          <a:p>
            <a:pPr marL="228600" lvl="0" indent="-228600">
              <a:buSzPts val="2800"/>
            </a:pPr>
            <a:r>
              <a:rPr lang="en-US" dirty="0"/>
              <a:t>Snowmelt/hillslope dynamics</a:t>
            </a:r>
          </a:p>
        </p:txBody>
      </p:sp>
      <p:pic>
        <p:nvPicPr>
          <p:cNvPr id="132" name="Google Shape;132;g36f0016a2b3_0_10" descr="A screenshot of a graph showing different colors of plants&#10;&#10;Description automatically generated"/>
          <p:cNvPicPr preferRelativeResize="0"/>
          <p:nvPr/>
        </p:nvPicPr>
        <p:blipFill rotWithShape="1">
          <a:blip r:embed="rId3">
            <a:alphaModFix/>
          </a:blip>
          <a:srcRect t="2002" b="14552"/>
          <a:stretch/>
        </p:blipFill>
        <p:spPr>
          <a:xfrm>
            <a:off x="6574367" y="1742287"/>
            <a:ext cx="5617631" cy="2791613"/>
          </a:xfrm>
          <a:prstGeom prst="rect">
            <a:avLst/>
          </a:prstGeom>
          <a:noFill/>
          <a:ln>
            <a:noFill/>
          </a:ln>
        </p:spPr>
      </p:pic>
      <p:sp>
        <p:nvSpPr>
          <p:cNvPr id="134" name="Google Shape;134;g36f0016a2b3_0_10"/>
          <p:cNvSpPr txBox="1"/>
          <p:nvPr/>
        </p:nvSpPr>
        <p:spPr>
          <a:xfrm>
            <a:off x="6574367" y="4533900"/>
            <a:ext cx="1378800" cy="261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100"/>
              <a:buFont typeface="Calibri"/>
              <a:buNone/>
            </a:pPr>
            <a:r>
              <a:rPr lang="en-US" sz="1100" dirty="0">
                <a:solidFill>
                  <a:schemeClr val="dk1"/>
                </a:solidFill>
                <a:latin typeface="Calibri"/>
                <a:ea typeface="Calibri"/>
                <a:cs typeface="Calibri"/>
                <a:sym typeface="Calibri"/>
              </a:rPr>
              <a:t>Whalley et al. (2017)</a:t>
            </a:r>
            <a:endParaRPr sz="1800" dirty="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g36f0016a2b3_0_4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1"/>
              <a:t>Near-surface ERT Applications</a:t>
            </a:r>
            <a:endParaRPr/>
          </a:p>
        </p:txBody>
      </p:sp>
      <p:sp>
        <p:nvSpPr>
          <p:cNvPr id="163" name="Google Shape;163;g36f0016a2b3_0_46"/>
          <p:cNvSpPr txBox="1">
            <a:spLocks noGrp="1"/>
          </p:cNvSpPr>
          <p:nvPr>
            <p:ph type="body" idx="1"/>
          </p:nvPr>
        </p:nvSpPr>
        <p:spPr>
          <a:xfrm>
            <a:off x="838200" y="1581150"/>
            <a:ext cx="5429400" cy="45957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a:t>Groundwater exploration</a:t>
            </a:r>
            <a:endParaRPr dirty="0"/>
          </a:p>
          <a:p>
            <a:pPr marL="228600" lvl="0" indent="-228600" algn="l" rtl="0">
              <a:lnSpc>
                <a:spcPct val="90000"/>
              </a:lnSpc>
              <a:spcBef>
                <a:spcPts val="1000"/>
              </a:spcBef>
              <a:spcAft>
                <a:spcPts val="0"/>
              </a:spcAft>
              <a:buClr>
                <a:schemeClr val="dk1"/>
              </a:buClr>
              <a:buSzPts val="2800"/>
              <a:buChar char="•"/>
            </a:pPr>
            <a:r>
              <a:rPr lang="en-US" dirty="0"/>
              <a:t>Saltwater intrusions</a:t>
            </a:r>
            <a:endParaRPr dirty="0"/>
          </a:p>
          <a:p>
            <a:pPr marL="228600" lvl="0" indent="-228600" algn="l" rtl="0">
              <a:lnSpc>
                <a:spcPct val="90000"/>
              </a:lnSpc>
              <a:spcBef>
                <a:spcPts val="1000"/>
              </a:spcBef>
              <a:spcAft>
                <a:spcPts val="0"/>
              </a:spcAft>
              <a:buClr>
                <a:schemeClr val="dk1"/>
              </a:buClr>
              <a:buSzPts val="2800"/>
              <a:buChar char="•"/>
            </a:pPr>
            <a:r>
              <a:rPr lang="en-US" dirty="0"/>
              <a:t>Agriculture: soil moisture and root zone</a:t>
            </a:r>
            <a:endParaRPr dirty="0"/>
          </a:p>
          <a:p>
            <a:pPr marL="228600" lvl="0" indent="-228600" algn="l" rtl="0">
              <a:lnSpc>
                <a:spcPct val="90000"/>
              </a:lnSpc>
              <a:spcBef>
                <a:spcPts val="1000"/>
              </a:spcBef>
              <a:spcAft>
                <a:spcPts val="0"/>
              </a:spcAft>
              <a:buClr>
                <a:schemeClr val="dk1"/>
              </a:buClr>
              <a:buSzPts val="2800"/>
              <a:buChar char="•"/>
            </a:pPr>
            <a:r>
              <a:rPr lang="en-US" dirty="0"/>
              <a:t>Soil/groundwater contaminant mapping</a:t>
            </a:r>
            <a:endParaRPr dirty="0"/>
          </a:p>
          <a:p>
            <a:pPr marL="228600" lvl="0" indent="-228600" algn="l" rtl="0">
              <a:lnSpc>
                <a:spcPct val="90000"/>
              </a:lnSpc>
              <a:spcBef>
                <a:spcPts val="1000"/>
              </a:spcBef>
              <a:spcAft>
                <a:spcPts val="0"/>
              </a:spcAft>
              <a:buClr>
                <a:schemeClr val="dk1"/>
              </a:buClr>
              <a:buSzPts val="2800"/>
              <a:buChar char="•"/>
            </a:pPr>
            <a:r>
              <a:rPr lang="en-US" dirty="0"/>
              <a:t>Landfill monitoring</a:t>
            </a:r>
            <a:endParaRPr dirty="0"/>
          </a:p>
          <a:p>
            <a:pPr marL="228600" lvl="0" indent="-228600" algn="l" rtl="0">
              <a:lnSpc>
                <a:spcPct val="90000"/>
              </a:lnSpc>
              <a:spcBef>
                <a:spcPts val="1000"/>
              </a:spcBef>
              <a:spcAft>
                <a:spcPts val="0"/>
              </a:spcAft>
              <a:buClr>
                <a:schemeClr val="dk1"/>
              </a:buClr>
              <a:buSzPts val="2800"/>
              <a:buChar char="•"/>
            </a:pPr>
            <a:r>
              <a:rPr lang="en-US" b="1" dirty="0"/>
              <a:t>Snowmelt/hillslope dynamics</a:t>
            </a:r>
            <a:endParaRPr b="1" dirty="0"/>
          </a:p>
        </p:txBody>
      </p:sp>
      <p:pic>
        <p:nvPicPr>
          <p:cNvPr id="4" name="Picture 3">
            <a:extLst>
              <a:ext uri="{FF2B5EF4-FFF2-40B4-BE49-F238E27FC236}">
                <a16:creationId xmlns:a16="http://schemas.microsoft.com/office/drawing/2014/main" id="{1084F7D5-B619-9567-A9E8-8AEC8682067E}"/>
              </a:ext>
            </a:extLst>
          </p:cNvPr>
          <p:cNvPicPr>
            <a:picLocks noChangeAspect="1"/>
          </p:cNvPicPr>
          <p:nvPr/>
        </p:nvPicPr>
        <p:blipFill>
          <a:blip r:embed="rId3"/>
          <a:srcRect r="1868"/>
          <a:stretch>
            <a:fillRect/>
          </a:stretch>
        </p:blipFill>
        <p:spPr>
          <a:xfrm>
            <a:off x="5815388" y="1270958"/>
            <a:ext cx="6301850" cy="1748288"/>
          </a:xfrm>
          <a:prstGeom prst="rect">
            <a:avLst/>
          </a:prstGeom>
        </p:spPr>
      </p:pic>
      <p:pic>
        <p:nvPicPr>
          <p:cNvPr id="6" name="Picture 5">
            <a:extLst>
              <a:ext uri="{FF2B5EF4-FFF2-40B4-BE49-F238E27FC236}">
                <a16:creationId xmlns:a16="http://schemas.microsoft.com/office/drawing/2014/main" id="{FC9D4504-8693-2218-07DE-A749A0699269}"/>
              </a:ext>
            </a:extLst>
          </p:cNvPr>
          <p:cNvPicPr>
            <a:picLocks noChangeAspect="1"/>
          </p:cNvPicPr>
          <p:nvPr/>
        </p:nvPicPr>
        <p:blipFill>
          <a:blip r:embed="rId4"/>
          <a:stretch>
            <a:fillRect/>
          </a:stretch>
        </p:blipFill>
        <p:spPr>
          <a:xfrm>
            <a:off x="6556485" y="3111483"/>
            <a:ext cx="5048509" cy="635033"/>
          </a:xfrm>
          <a:prstGeom prst="rect">
            <a:avLst/>
          </a:prstGeom>
        </p:spPr>
      </p:pic>
      <p:sp>
        <p:nvSpPr>
          <p:cNvPr id="7" name="Google Shape;134;g36f0016a2b3_0_10">
            <a:extLst>
              <a:ext uri="{FF2B5EF4-FFF2-40B4-BE49-F238E27FC236}">
                <a16:creationId xmlns:a16="http://schemas.microsoft.com/office/drawing/2014/main" id="{D8024E05-904A-E2D4-081E-EE441E47290B}"/>
              </a:ext>
            </a:extLst>
          </p:cNvPr>
          <p:cNvSpPr txBox="1"/>
          <p:nvPr/>
        </p:nvSpPr>
        <p:spPr>
          <a:xfrm>
            <a:off x="10813200" y="3748200"/>
            <a:ext cx="1378800" cy="261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100"/>
              <a:buFont typeface="Calibri"/>
              <a:buNone/>
            </a:pPr>
            <a:r>
              <a:rPr lang="en-US" sz="1100" dirty="0">
                <a:solidFill>
                  <a:schemeClr val="dk1"/>
                </a:solidFill>
                <a:latin typeface="Calibri"/>
                <a:ea typeface="Calibri"/>
                <a:cs typeface="Calibri"/>
                <a:sym typeface="Calibri"/>
              </a:rPr>
              <a:t>Thayer et al. (2018)</a:t>
            </a:r>
            <a:endParaRPr sz="1800" dirty="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g36f0016a2b3_0_56"/>
          <p:cNvSpPr txBox="1">
            <a:spLocks noGrp="1"/>
          </p:cNvSpPr>
          <p:nvPr>
            <p:ph type="title"/>
          </p:nvPr>
        </p:nvSpPr>
        <p:spPr>
          <a:xfrm>
            <a:off x="838200" y="365125"/>
            <a:ext cx="10515600" cy="622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Electricity concepts review:</a:t>
            </a:r>
            <a:endParaRPr dirty="0"/>
          </a:p>
        </p:txBody>
      </p:sp>
      <p:sp>
        <p:nvSpPr>
          <p:cNvPr id="174" name="Google Shape;174;g36f0016a2b3_0_56"/>
          <p:cNvSpPr txBox="1">
            <a:spLocks noGrp="1"/>
          </p:cNvSpPr>
          <p:nvPr>
            <p:ph type="body" idx="4294967295"/>
          </p:nvPr>
        </p:nvSpPr>
        <p:spPr>
          <a:xfrm>
            <a:off x="838200" y="1238650"/>
            <a:ext cx="10384200" cy="43767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b="1" dirty="0"/>
              <a:t>Voltage</a:t>
            </a:r>
            <a:r>
              <a:rPr lang="en-US" dirty="0"/>
              <a:t> (V or </a:t>
            </a:r>
            <a:r>
              <a:rPr lang="el-GR" dirty="0"/>
              <a:t>Δ</a:t>
            </a:r>
            <a:r>
              <a:rPr lang="en-US" dirty="0"/>
              <a:t>V): “potential difference” the amount of potential energy electrons have in a circuit [volts]</a:t>
            </a:r>
            <a:endParaRPr dirty="0"/>
          </a:p>
          <a:p>
            <a:pPr marL="228600" lvl="0" indent="-228600" algn="l" rtl="0">
              <a:lnSpc>
                <a:spcPct val="90000"/>
              </a:lnSpc>
              <a:spcBef>
                <a:spcPts val="1000"/>
              </a:spcBef>
              <a:spcAft>
                <a:spcPts val="0"/>
              </a:spcAft>
              <a:buClr>
                <a:schemeClr val="dk1"/>
              </a:buClr>
              <a:buSzPts val="2800"/>
              <a:buChar char="•"/>
            </a:pPr>
            <a:r>
              <a:rPr lang="en-US" b="1" dirty="0"/>
              <a:t>Current</a:t>
            </a:r>
            <a:r>
              <a:rPr lang="en-US" dirty="0"/>
              <a:t> (I): The amount of electricity that is flowing; the number of electrons moving through a circuit per unit of time [Amperes]</a:t>
            </a:r>
            <a:endParaRPr dirty="0"/>
          </a:p>
          <a:p>
            <a:pPr marL="228600" lvl="0" indent="-228600" algn="l" rtl="0">
              <a:lnSpc>
                <a:spcPct val="90000"/>
              </a:lnSpc>
              <a:spcBef>
                <a:spcPts val="1000"/>
              </a:spcBef>
              <a:spcAft>
                <a:spcPts val="0"/>
              </a:spcAft>
              <a:buClr>
                <a:schemeClr val="dk1"/>
              </a:buClr>
              <a:buSzPts val="2800"/>
              <a:buChar char="•"/>
            </a:pPr>
            <a:r>
              <a:rPr lang="en-US" b="1" dirty="0"/>
              <a:t>Resistance</a:t>
            </a:r>
            <a:r>
              <a:rPr lang="en-US" dirty="0"/>
              <a:t> (R): how much the material that current is moving through opposes the flow of electrons [Ohms]</a:t>
            </a: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2">
          <a:extLst>
            <a:ext uri="{FF2B5EF4-FFF2-40B4-BE49-F238E27FC236}">
              <a16:creationId xmlns:a16="http://schemas.microsoft.com/office/drawing/2014/main" id="{2E2DA595-5975-BD98-7573-FE9A1403097B}"/>
            </a:ext>
          </a:extLst>
        </p:cNvPr>
        <p:cNvGrpSpPr/>
        <p:nvPr/>
      </p:nvGrpSpPr>
      <p:grpSpPr>
        <a:xfrm>
          <a:off x="0" y="0"/>
          <a:ext cx="0" cy="0"/>
          <a:chOff x="0" y="0"/>
          <a:chExt cx="0" cy="0"/>
        </a:xfrm>
      </p:grpSpPr>
      <p:sp>
        <p:nvSpPr>
          <p:cNvPr id="173" name="Google Shape;173;g36f0016a2b3_0_56">
            <a:extLst>
              <a:ext uri="{FF2B5EF4-FFF2-40B4-BE49-F238E27FC236}">
                <a16:creationId xmlns:a16="http://schemas.microsoft.com/office/drawing/2014/main" id="{B1C0E12A-D84E-DE0A-25B6-CF31EBA56138}"/>
              </a:ext>
            </a:extLst>
          </p:cNvPr>
          <p:cNvSpPr txBox="1">
            <a:spLocks noGrp="1"/>
          </p:cNvSpPr>
          <p:nvPr>
            <p:ph type="title"/>
          </p:nvPr>
        </p:nvSpPr>
        <p:spPr>
          <a:xfrm>
            <a:off x="838200" y="365125"/>
            <a:ext cx="10515600" cy="622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Electricity concepts review:</a:t>
            </a:r>
            <a:endParaRPr dirty="0"/>
          </a:p>
        </p:txBody>
      </p:sp>
      <p:sp>
        <p:nvSpPr>
          <p:cNvPr id="174" name="Google Shape;174;g36f0016a2b3_0_56">
            <a:extLst>
              <a:ext uri="{FF2B5EF4-FFF2-40B4-BE49-F238E27FC236}">
                <a16:creationId xmlns:a16="http://schemas.microsoft.com/office/drawing/2014/main" id="{99DEB120-3954-2806-B1C4-DA2FA22DE7C8}"/>
              </a:ext>
            </a:extLst>
          </p:cNvPr>
          <p:cNvSpPr txBox="1">
            <a:spLocks noGrp="1"/>
          </p:cNvSpPr>
          <p:nvPr>
            <p:ph type="body" idx="4294967295"/>
          </p:nvPr>
        </p:nvSpPr>
        <p:spPr>
          <a:xfrm>
            <a:off x="838200" y="1238650"/>
            <a:ext cx="10384200" cy="43767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b="1" dirty="0"/>
              <a:t>Voltage</a:t>
            </a:r>
            <a:r>
              <a:rPr lang="en-US" dirty="0"/>
              <a:t> (V or </a:t>
            </a:r>
            <a:r>
              <a:rPr lang="el-GR" dirty="0"/>
              <a:t>Δ</a:t>
            </a:r>
            <a:r>
              <a:rPr lang="en-US" dirty="0"/>
              <a:t>V): “potential difference” the amount of potential energy electrons have in a circuit [volts]</a:t>
            </a:r>
            <a:endParaRPr dirty="0"/>
          </a:p>
          <a:p>
            <a:pPr marL="228600" lvl="0" indent="-228600" algn="l" rtl="0">
              <a:lnSpc>
                <a:spcPct val="90000"/>
              </a:lnSpc>
              <a:spcBef>
                <a:spcPts val="1000"/>
              </a:spcBef>
              <a:spcAft>
                <a:spcPts val="0"/>
              </a:spcAft>
              <a:buClr>
                <a:schemeClr val="dk1"/>
              </a:buClr>
              <a:buSzPts val="2800"/>
              <a:buChar char="•"/>
            </a:pPr>
            <a:r>
              <a:rPr lang="en-US" b="1" dirty="0"/>
              <a:t>Current</a:t>
            </a:r>
            <a:r>
              <a:rPr lang="en-US" dirty="0"/>
              <a:t> (I): The amount of electricity that is flowing; the number of electrons moving through a circuit per unit of time [Amperes]</a:t>
            </a:r>
            <a:endParaRPr dirty="0"/>
          </a:p>
          <a:p>
            <a:pPr marL="228600" lvl="0" indent="-228600" algn="l" rtl="0">
              <a:lnSpc>
                <a:spcPct val="90000"/>
              </a:lnSpc>
              <a:spcBef>
                <a:spcPts val="1000"/>
              </a:spcBef>
              <a:spcAft>
                <a:spcPts val="0"/>
              </a:spcAft>
              <a:buClr>
                <a:schemeClr val="dk1"/>
              </a:buClr>
              <a:buSzPts val="2800"/>
              <a:buChar char="•"/>
            </a:pPr>
            <a:r>
              <a:rPr lang="en-US" b="1" dirty="0"/>
              <a:t>Resistance</a:t>
            </a:r>
            <a:r>
              <a:rPr lang="en-US" dirty="0"/>
              <a:t> (R): how much the material that current is moving through opposes the flow of electrons [Ohms]</a:t>
            </a:r>
          </a:p>
          <a:p>
            <a:pPr marL="0" lvl="0" indent="0" algn="l" rtl="0">
              <a:lnSpc>
                <a:spcPct val="90000"/>
              </a:lnSpc>
              <a:spcBef>
                <a:spcPts val="1000"/>
              </a:spcBef>
              <a:spcAft>
                <a:spcPts val="0"/>
              </a:spcAft>
              <a:buClr>
                <a:schemeClr val="dk1"/>
              </a:buClr>
              <a:buSzPts val="2800"/>
              <a:buNone/>
            </a:pPr>
            <a:endParaRPr lang="en-US" dirty="0"/>
          </a:p>
          <a:p>
            <a:pPr marL="228600" lvl="0" indent="-228600" algn="l" rtl="0">
              <a:lnSpc>
                <a:spcPct val="90000"/>
              </a:lnSpc>
              <a:spcBef>
                <a:spcPts val="1000"/>
              </a:spcBef>
              <a:spcAft>
                <a:spcPts val="0"/>
              </a:spcAft>
              <a:buClr>
                <a:schemeClr val="dk1"/>
              </a:buClr>
              <a:buSzPts val="2800"/>
              <a:buChar char="•"/>
            </a:pPr>
            <a:r>
              <a:rPr lang="en-US" b="1" dirty="0"/>
              <a:t>Ohm’s Law</a:t>
            </a:r>
            <a:r>
              <a:rPr lang="en-US" dirty="0"/>
              <a:t>:</a:t>
            </a:r>
            <a:endParaRPr dirty="0"/>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C4018596-FB49-8352-8170-99A132F8ED14}"/>
                  </a:ext>
                </a:extLst>
              </p:cNvPr>
              <p:cNvSpPr txBox="1"/>
              <p:nvPr/>
            </p:nvSpPr>
            <p:spPr>
              <a:xfrm>
                <a:off x="3271485" y="4513306"/>
                <a:ext cx="1782773" cy="103355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nor/>
                        </m:rPr>
                        <a:rPr lang="en-US" sz="3600" b="0" i="0" smtClean="0">
                          <a:latin typeface="Cambria Math" panose="02040503050406030204" pitchFamily="18" charset="0"/>
                        </a:rPr>
                        <m:t>R</m:t>
                      </m:r>
                      <m:r>
                        <m:rPr>
                          <m:nor/>
                        </m:rPr>
                        <a:rPr lang="en-US" sz="3600" b="0" i="0" smtClean="0">
                          <a:latin typeface="Cambria Math" panose="02040503050406030204" pitchFamily="18" charset="0"/>
                        </a:rPr>
                        <m:t> = </m:t>
                      </m:r>
                      <m:f>
                        <m:fPr>
                          <m:ctrlPr>
                            <a:rPr lang="en-US" sz="3600" b="0" i="1" smtClean="0">
                              <a:latin typeface="Cambria Math" panose="02040503050406030204" pitchFamily="18" charset="0"/>
                            </a:rPr>
                          </m:ctrlPr>
                        </m:fPr>
                        <m:num>
                          <m:r>
                            <m:rPr>
                              <m:nor/>
                            </m:rPr>
                            <a:rPr lang="en-US" sz="3600" b="0" i="0" smtClean="0">
                              <a:latin typeface="Cambria Math" panose="02040503050406030204" pitchFamily="18" charset="0"/>
                            </a:rPr>
                            <m:t>V</m:t>
                          </m:r>
                        </m:num>
                        <m:den>
                          <m:r>
                            <m:rPr>
                              <m:nor/>
                            </m:rPr>
                            <a:rPr lang="en-US" sz="3600" b="0" i="0" smtClean="0">
                              <a:latin typeface="Cambria Math" panose="02040503050406030204" pitchFamily="18" charset="0"/>
                            </a:rPr>
                            <m:t>I</m:t>
                          </m:r>
                        </m:den>
                      </m:f>
                    </m:oMath>
                  </m:oMathPara>
                </a14:m>
                <a:endParaRPr lang="en-US" sz="3600" dirty="0"/>
              </a:p>
            </p:txBody>
          </p:sp>
        </mc:Choice>
        <mc:Fallback xmlns="">
          <p:sp>
            <p:nvSpPr>
              <p:cNvPr id="2" name="TextBox 1">
                <a:extLst>
                  <a:ext uri="{FF2B5EF4-FFF2-40B4-BE49-F238E27FC236}">
                    <a16:creationId xmlns:a16="http://schemas.microsoft.com/office/drawing/2014/main" id="{C4018596-FB49-8352-8170-99A132F8ED14}"/>
                  </a:ext>
                </a:extLst>
              </p:cNvPr>
              <p:cNvSpPr txBox="1">
                <a:spLocks noRot="1" noChangeAspect="1" noMove="1" noResize="1" noEditPoints="1" noAdjustHandles="1" noChangeArrowheads="1" noChangeShapeType="1" noTextEdit="1"/>
              </p:cNvSpPr>
              <p:nvPr/>
            </p:nvSpPr>
            <p:spPr>
              <a:xfrm>
                <a:off x="3271485" y="4513306"/>
                <a:ext cx="1782773" cy="1033553"/>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31361103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5.1|9.7|2.1|5.2"/>
</p:tagLst>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192</TotalTime>
  <Words>3831</Words>
  <Application>Microsoft Office PowerPoint</Application>
  <PresentationFormat>Widescreen</PresentationFormat>
  <Paragraphs>572</Paragraphs>
  <Slides>43</Slides>
  <Notes>42</Notes>
  <HiddenSlides>0</HiddenSlides>
  <MMClips>2</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43</vt:i4>
      </vt:variant>
    </vt:vector>
  </HeadingPairs>
  <TitlesOfParts>
    <vt:vector size="53" baseType="lpstr">
      <vt:lpstr>Cambria</vt:lpstr>
      <vt:lpstr>Cambria Math</vt:lpstr>
      <vt:lpstr>Wingdings</vt:lpstr>
      <vt:lpstr>Noto Sans Symbols</vt:lpstr>
      <vt:lpstr>Arial</vt:lpstr>
      <vt:lpstr>Arial Black</vt:lpstr>
      <vt:lpstr>Times New Roman</vt:lpstr>
      <vt:lpstr>Calibri</vt:lpstr>
      <vt:lpstr>Office Theme</vt:lpstr>
      <vt:lpstr>Image</vt:lpstr>
      <vt:lpstr>Electrical Resistivity Tomography Technical Overview</vt:lpstr>
      <vt:lpstr>Webinar Outline</vt:lpstr>
      <vt:lpstr>Animation: Electrical Resistivity Tomography</vt:lpstr>
      <vt:lpstr>Near-surface ERT Applications</vt:lpstr>
      <vt:lpstr>Near-surface ERT Applications</vt:lpstr>
      <vt:lpstr>Near-surface ERT Applications</vt:lpstr>
      <vt:lpstr>Near-surface ERT Applications</vt:lpstr>
      <vt:lpstr>Electricity concepts review:</vt:lpstr>
      <vt:lpstr>Electricity concepts review:</vt:lpstr>
      <vt:lpstr>Resistivity (ρ) vs. resistance (R)</vt:lpstr>
      <vt:lpstr>Resistivity (ρ) vs. conductivity (σ)</vt:lpstr>
      <vt:lpstr>What is ERT?</vt:lpstr>
      <vt:lpstr>Electrical resistivity imaging</vt:lpstr>
      <vt:lpstr>Transfer resistances and Apparent resistivity</vt:lpstr>
      <vt:lpstr>Transfer resistances and Apparent resistivity</vt:lpstr>
      <vt:lpstr>Standard electrode configurations</vt:lpstr>
      <vt:lpstr>Resistivity of geomaterials</vt:lpstr>
      <vt:lpstr>What affects the resistivity and conductivity of geomaterials?</vt:lpstr>
      <vt:lpstr>Field Survey Design Basics</vt:lpstr>
      <vt:lpstr>Design your own survey</vt:lpstr>
      <vt:lpstr>Design your own survey</vt:lpstr>
      <vt:lpstr>Design your own survey</vt:lpstr>
      <vt:lpstr>Design your own survey</vt:lpstr>
      <vt:lpstr>Design your own survey</vt:lpstr>
      <vt:lpstr>Design your own survey</vt:lpstr>
      <vt:lpstr>Field Equipment at the Workshop</vt:lpstr>
      <vt:lpstr>PowerPoint Presentation</vt:lpstr>
      <vt:lpstr>Electrical resistivity imaging</vt:lpstr>
      <vt:lpstr>PowerPoint Presentation</vt:lpstr>
      <vt:lpstr>PowerPoint Presentation</vt:lpstr>
      <vt:lpstr>PowerPoint Presentation</vt:lpstr>
      <vt:lpstr>PowerPoint Presentation</vt:lpstr>
      <vt:lpstr>What is inverse  modeling?</vt:lpstr>
      <vt:lpstr>Inversion: a pair of fuzzy glasses</vt:lpstr>
      <vt:lpstr>ResIPy Processing Workflow </vt:lpstr>
      <vt:lpstr>Measurement error</vt:lpstr>
      <vt:lpstr>What do images mean?</vt:lpstr>
      <vt:lpstr>Thank you! Questions?</vt:lpstr>
      <vt:lpstr>Supplementary Slides</vt:lpstr>
      <vt:lpstr>Standard electrode configurations</vt:lpstr>
      <vt:lpstr>How does it work?</vt:lpstr>
      <vt:lpstr>How does it work?</vt:lpstr>
      <vt:lpstr>How does it work?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reviewer</dc:creator>
  <cp:lastModifiedBy>Lena Joette Schwebs</cp:lastModifiedBy>
  <cp:revision>1</cp:revision>
  <dcterms:created xsi:type="dcterms:W3CDTF">2020-01-19T20:26:21Z</dcterms:created>
  <dcterms:modified xsi:type="dcterms:W3CDTF">2025-07-15T19:19:09Z</dcterms:modified>
</cp:coreProperties>
</file>