
<file path=[Content_Types].xml><?xml version="1.0" encoding="utf-8"?>
<Types xmlns="http://schemas.openxmlformats.org/package/2006/content-types">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28"/>
  </p:notesMasterIdLst>
  <p:sldIdLst>
    <p:sldId id="256" r:id="rId2"/>
    <p:sldId id="257" r:id="rId3"/>
    <p:sldId id="258" r:id="rId4"/>
    <p:sldId id="259" r:id="rId5"/>
    <p:sldId id="260" r:id="rId6"/>
    <p:sldId id="281"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31" roundtripDataSignature="AMtx7mj+lGUvNwe94njHzBl8UEZ0IVIQk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58"/>
  </p:normalViewPr>
  <p:slideViewPr>
    <p:cSldViewPr snapToGrid="0">
      <p:cViewPr varScale="1">
        <p:scale>
          <a:sx n="116" d="100"/>
          <a:sy n="116" d="100"/>
        </p:scale>
        <p:origin x="1968" y="17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customschemas.google.com/relationships/presentationmetadata" Target="meta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 name="Google Shape;60;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Arial"/>
                <a:ea typeface="Arial"/>
                <a:cs typeface="Arial"/>
                <a:sym typeface="Arial"/>
              </a:rPr>
              <a:t>This slideshow goes over the basics of how the global positioning system (GPS) works. GPS is the USA-based component of the GNSS (global navigation satellite system), which includes many more satellites than just the ones in orbit by the USA.</a:t>
            </a:r>
            <a:endParaRPr/>
          </a:p>
          <a:p>
            <a:pPr marL="0" lvl="0" indent="0" algn="l" rtl="0">
              <a:spcBef>
                <a:spcPts val="0"/>
              </a:spcBef>
              <a:spcAft>
                <a:spcPts val="0"/>
              </a:spcAft>
              <a:buNone/>
            </a:pPr>
            <a:endParaRPr>
              <a:latin typeface="Arial"/>
              <a:ea typeface="Arial"/>
              <a:cs typeface="Arial"/>
              <a:sym typeface="Arial"/>
            </a:endParaRPr>
          </a:p>
          <a:p>
            <a:pPr marL="0" lvl="0" indent="0" algn="l" rtl="0">
              <a:spcBef>
                <a:spcPts val="0"/>
              </a:spcBef>
              <a:spcAft>
                <a:spcPts val="0"/>
              </a:spcAft>
              <a:buNone/>
            </a:pPr>
            <a:r>
              <a:rPr lang="en-US" sz="1200" i="1">
                <a:solidFill>
                  <a:schemeClr val="dk1"/>
                </a:solidFill>
                <a:latin typeface="Arial"/>
                <a:ea typeface="Arial"/>
                <a:cs typeface="Arial"/>
                <a:sym typeface="Arial"/>
              </a:rPr>
              <a:t>Questions or comments please contact </a:t>
            </a:r>
            <a:r>
              <a:rPr lang="en-US" sz="1200" i="1" u="sng">
                <a:solidFill>
                  <a:schemeClr val="dk1"/>
                </a:solidFill>
                <a:latin typeface="Arial"/>
                <a:ea typeface="Arial"/>
                <a:cs typeface="Arial"/>
                <a:sym typeface="Arial"/>
              </a:rPr>
              <a:t>Vince_Cronin AT baylor.edu</a:t>
            </a:r>
            <a:r>
              <a:rPr lang="en-US" sz="1200" i="1">
                <a:solidFill>
                  <a:schemeClr val="dk1"/>
                </a:solidFill>
                <a:latin typeface="Arial"/>
                <a:ea typeface="Arial"/>
                <a:cs typeface="Arial"/>
                <a:sym typeface="Arial"/>
              </a:rPr>
              <a:t> or </a:t>
            </a:r>
            <a:r>
              <a:rPr lang="en-US" sz="1200" i="1" u="sng">
                <a:solidFill>
                  <a:schemeClr val="dk1"/>
                </a:solidFill>
                <a:latin typeface="Arial"/>
                <a:ea typeface="Arial"/>
                <a:cs typeface="Arial"/>
                <a:sym typeface="Arial"/>
              </a:rPr>
              <a:t>education AT earthscope.org</a:t>
            </a:r>
            <a:endParaRPr u="sng">
              <a:latin typeface="Arial"/>
              <a:ea typeface="Arial"/>
              <a:cs typeface="Arial"/>
              <a:sym typeface="Arial"/>
            </a:endParaRPr>
          </a:p>
          <a:p>
            <a:pPr marL="0" lvl="0" indent="0" algn="l" rtl="0">
              <a:spcBef>
                <a:spcPts val="0"/>
              </a:spcBef>
              <a:spcAft>
                <a:spcPts val="0"/>
              </a:spcAft>
              <a:buNone/>
            </a:pPr>
            <a:endParaRPr/>
          </a:p>
        </p:txBody>
      </p:sp>
      <p:sp>
        <p:nvSpPr>
          <p:cNvPr id="61" name="Google Shape;61;p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p1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post processing because you have to account for errors in positioning ?</a:t>
            </a:r>
            <a:endParaRPr/>
          </a:p>
        </p:txBody>
      </p:sp>
      <p:sp>
        <p:nvSpPr>
          <p:cNvPr id="239" name="Google Shape;239;p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1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9" name="Google Shape;249;p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p1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5" name="Google Shape;255;p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p1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2" name="Google Shape;282;p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p1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8" name="Google Shape;288;p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p1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3" name="Google Shape;293;p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p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9" name="Google Shape;299;p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There are different methods for creating an topographic file from measured GNSS survey points.</a:t>
            </a:r>
            <a:endParaRPr/>
          </a:p>
          <a:p>
            <a:pPr marL="0" lvl="0" indent="0" algn="l" rtl="0">
              <a:spcBef>
                <a:spcPts val="0"/>
              </a:spcBef>
              <a:spcAft>
                <a:spcPts val="0"/>
              </a:spcAft>
              <a:buNone/>
            </a:pPr>
            <a:endParaRPr/>
          </a:p>
        </p:txBody>
      </p:sp>
      <p:sp>
        <p:nvSpPr>
          <p:cNvPr id="300" name="Google Shape;300;p1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p1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9" name="Google Shape;309;p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p1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5" name="Google Shape;315;p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p1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0" name="Google Shape;320;p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 name="Google Shape;70;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1" name="Google Shape;71;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p2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7" name="Google Shape;337;p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p2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5" name="Google Shape;345;p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p2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3" name="Google Shape;353;p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p2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1" name="Google Shape;361;p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p2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7" name="Google Shape;367;p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p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6" name="Google Shape;376;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p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7" name="Google Shape;77;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p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7" name="Google Shape;87;p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Can you put multiple emlids on one base and have each of the groups work at the same time on one base? or does it have to be one base to one emlid so each group would need their own set?</a:t>
            </a:r>
            <a:endParaRPr/>
          </a:p>
          <a:p>
            <a:pPr marL="0" lvl="0" indent="0" algn="l" rtl="0">
              <a:spcBef>
                <a:spcPts val="0"/>
              </a:spcBef>
              <a:spcAft>
                <a:spcPts val="0"/>
              </a:spcAft>
              <a:buNone/>
            </a:pPr>
            <a:endParaRPr/>
          </a:p>
        </p:txBody>
      </p:sp>
      <p:sp>
        <p:nvSpPr>
          <p:cNvPr id="97" name="Google Shape;97;p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8" name="Google Shape;138;p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Images: Weston Renoud (https://www.flickr.com/photos/weston/3666328474/), EarthScope (Ian Lauer)</a:t>
            </a:r>
            <a:endParaRPr/>
          </a:p>
        </p:txBody>
      </p:sp>
      <p:sp>
        <p:nvSpPr>
          <p:cNvPr id="139" name="Google Shape;139;p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 name="Google Shape;155;p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This is an example from field camp.  The large basin in the center of the image (with the lake) is ringed by the headscarp of an enormous landslide.  If you were to collect GPS data in the image, where would you position a base station?</a:t>
            </a:r>
            <a:endParaRPr/>
          </a:p>
        </p:txBody>
      </p:sp>
      <p:sp>
        <p:nvSpPr>
          <p:cNvPr id="156" name="Google Shape;156;p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p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3" name="Google Shape;163;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3" name="Google Shape;233;p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21"/>
        <p:cNvGrpSpPr/>
        <p:nvPr/>
      </p:nvGrpSpPr>
      <p:grpSpPr>
        <a:xfrm>
          <a:off x="0" y="0"/>
          <a:ext cx="0" cy="0"/>
          <a:chOff x="0" y="0"/>
          <a:chExt cx="0" cy="0"/>
        </a:xfrm>
      </p:grpSpPr>
      <p:sp>
        <p:nvSpPr>
          <p:cNvPr id="22" name="Google Shape;22;p27"/>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366092"/>
              </a:buClr>
              <a:buSzPts val="3600"/>
              <a:buFont typeface="Calibri"/>
              <a:buNone/>
              <a:defRPr sz="3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7"/>
          <p:cNvSpPr txBox="1">
            <a:spLocks noGrp="1"/>
          </p:cNvSpPr>
          <p:nvPr>
            <p:ph type="subTitle" idx="1"/>
          </p:nvPr>
        </p:nvSpPr>
        <p:spPr>
          <a:xfrm>
            <a:off x="1371600" y="3832728"/>
            <a:ext cx="6400800" cy="1752600"/>
          </a:xfrm>
          <a:prstGeom prst="rect">
            <a:avLst/>
          </a:prstGeom>
          <a:noFill/>
          <a:ln>
            <a:noFill/>
          </a:ln>
        </p:spPr>
        <p:txBody>
          <a:bodyPr spcFirstLastPara="1" wrap="square" lIns="91425" tIns="45700" rIns="91425" bIns="45700" anchor="t" anchorCtr="0">
            <a:normAutofit/>
          </a:bodyPr>
          <a:lstStyle>
            <a:lvl1pPr lvl="0" algn="ctr">
              <a:spcBef>
                <a:spcPts val="560"/>
              </a:spcBef>
              <a:spcAft>
                <a:spcPts val="0"/>
              </a:spcAft>
              <a:buClr>
                <a:srgbClr val="595959"/>
              </a:buClr>
              <a:buSzPts val="2800"/>
              <a:buNone/>
              <a:defRPr sz="2800">
                <a:solidFill>
                  <a:srgbClr val="595959"/>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24" name="Google Shape;24;p27"/>
          <p:cNvSpPr txBox="1"/>
          <p:nvPr/>
        </p:nvSpPr>
        <p:spPr>
          <a:xfrm>
            <a:off x="820737" y="6202004"/>
            <a:ext cx="4615735"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b="0" i="0" u="none" strike="noStrike" cap="none">
                <a:solidFill>
                  <a:srgbClr val="000000"/>
                </a:solidFill>
                <a:latin typeface="Calibri"/>
                <a:ea typeface="Calibri"/>
                <a:cs typeface="Calibri"/>
                <a:sym typeface="Calibri"/>
              </a:rPr>
              <a:t>This work has been supported by U.S. National Science Foundation awards 1245025, 1612248, </a:t>
            </a:r>
            <a:r>
              <a:rPr lang="en-US" sz="1200" b="0" i="0" u="none" strike="noStrike" cap="none">
                <a:solidFill>
                  <a:schemeClr val="dk1"/>
                </a:solidFill>
                <a:latin typeface="Calibri"/>
                <a:ea typeface="Calibri"/>
                <a:cs typeface="Calibri"/>
                <a:sym typeface="Calibri"/>
              </a:rPr>
              <a:t>1725347, </a:t>
            </a:r>
            <a:r>
              <a:rPr lang="en-US" sz="1200" b="0" i="0" u="none" strike="noStrike" cap="none">
                <a:solidFill>
                  <a:srgbClr val="000000"/>
                </a:solidFill>
                <a:latin typeface="Calibri"/>
                <a:ea typeface="Calibri"/>
                <a:cs typeface="Calibri"/>
                <a:sym typeface="Calibri"/>
              </a:rPr>
              <a:t>1914915, 1724794, </a:t>
            </a:r>
            <a:r>
              <a:rPr lang="en-US" sz="1200" b="0" i="0" u="none" strike="noStrike" cap="none">
                <a:solidFill>
                  <a:srgbClr val="000000"/>
                </a:solidFill>
                <a:latin typeface="Arial"/>
                <a:ea typeface="Arial"/>
                <a:cs typeface="Arial"/>
                <a:sym typeface="Arial"/>
              </a:rPr>
              <a:t>1724509</a:t>
            </a:r>
            <a:r>
              <a:rPr lang="en-US" sz="1200" b="0" i="0" u="none" strike="noStrike" cap="none">
                <a:solidFill>
                  <a:srgbClr val="000000"/>
                </a:solidFill>
                <a:latin typeface="Calibri"/>
                <a:ea typeface="Calibri"/>
                <a:cs typeface="Calibri"/>
                <a:sym typeface="Calibri"/>
              </a:rPr>
              <a:t>.</a:t>
            </a:r>
            <a:endParaRPr sz="1200" b="0" i="0" u="none" strike="noStrike" cap="none">
              <a:solidFill>
                <a:srgbClr val="000000"/>
              </a:solidFill>
              <a:latin typeface="Calibri"/>
              <a:ea typeface="Calibri"/>
              <a:cs typeface="Calibri"/>
              <a:sym typeface="Calibri"/>
            </a:endParaRPr>
          </a:p>
        </p:txBody>
      </p:sp>
      <p:sp>
        <p:nvSpPr>
          <p:cNvPr id="25" name="Google Shape;25;p27"/>
          <p:cNvSpPr txBox="1"/>
          <p:nvPr/>
        </p:nvSpPr>
        <p:spPr>
          <a:xfrm>
            <a:off x="5944438" y="6386670"/>
            <a:ext cx="3091359"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Questions, contact </a:t>
            </a:r>
            <a:r>
              <a:rPr lang="en-US" sz="1200" b="0" i="0" u="sng" strike="noStrike" cap="none">
                <a:solidFill>
                  <a:schemeClr val="dk1"/>
                </a:solidFill>
                <a:latin typeface="Calibri"/>
                <a:ea typeface="Calibri"/>
                <a:cs typeface="Calibri"/>
                <a:sym typeface="Calibri"/>
              </a:rPr>
              <a:t>education@earthscope.org</a:t>
            </a:r>
            <a:endParaRPr sz="1200">
              <a:solidFill>
                <a:schemeClr val="dk1"/>
              </a:solidFill>
              <a:latin typeface="Calibri"/>
              <a:ea typeface="Calibri"/>
              <a:cs typeface="Calibri"/>
              <a:sym typeface="Calibri"/>
            </a:endParaRPr>
          </a:p>
        </p:txBody>
      </p:sp>
      <p:pic>
        <p:nvPicPr>
          <p:cNvPr id="26" name="Google Shape;26;p27" descr="NSF_Logo sm.png"/>
          <p:cNvPicPr preferRelativeResize="0"/>
          <p:nvPr/>
        </p:nvPicPr>
        <p:blipFill rotWithShape="1">
          <a:blip r:embed="rId2">
            <a:alphaModFix/>
          </a:blip>
          <a:srcRect/>
          <a:stretch/>
        </p:blipFill>
        <p:spPr>
          <a:xfrm>
            <a:off x="93580" y="6072931"/>
            <a:ext cx="727157" cy="731520"/>
          </a:xfrm>
          <a:prstGeom prst="rect">
            <a:avLst/>
          </a:prstGeom>
          <a:noFill/>
          <a:ln>
            <a:noFill/>
          </a:ln>
        </p:spPr>
      </p:pic>
      <p:pic>
        <p:nvPicPr>
          <p:cNvPr id="27" name="Google Shape;27;p27" descr="A blue and black background&#10;&#10;AI-generated content may be incorrect."/>
          <p:cNvPicPr preferRelativeResize="0"/>
          <p:nvPr/>
        </p:nvPicPr>
        <p:blipFill rotWithShape="1">
          <a:blip r:embed="rId3">
            <a:alphaModFix/>
          </a:blip>
          <a:srcRect/>
          <a:stretch/>
        </p:blipFill>
        <p:spPr>
          <a:xfrm>
            <a:off x="-1" y="0"/>
            <a:ext cx="9149511" cy="1151164"/>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55"/>
        <p:cNvGrpSpPr/>
        <p:nvPr/>
      </p:nvGrpSpPr>
      <p:grpSpPr>
        <a:xfrm>
          <a:off x="0" y="0"/>
          <a:ext cx="0" cy="0"/>
          <a:chOff x="0" y="0"/>
          <a:chExt cx="0" cy="0"/>
        </a:xfrm>
      </p:grpSpPr>
      <p:sp>
        <p:nvSpPr>
          <p:cNvPr id="56" name="Google Shape;56;p36"/>
          <p:cNvSpPr txBox="1">
            <a:spLocks noGrp="1"/>
          </p:cNvSpPr>
          <p:nvPr>
            <p:ph type="title"/>
          </p:nvPr>
        </p:nvSpPr>
        <p:spPr>
          <a:xfrm rot="5400000">
            <a:off x="4732338" y="2171701"/>
            <a:ext cx="5851525" cy="20574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36609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7" name="Google Shape;57;p36"/>
          <p:cNvSpPr txBox="1">
            <a:spLocks noGrp="1"/>
          </p:cNvSpPr>
          <p:nvPr>
            <p:ph type="body" idx="1"/>
          </p:nvPr>
        </p:nvSpPr>
        <p:spPr>
          <a:xfrm rot="5400000">
            <a:off x="541338" y="190500"/>
            <a:ext cx="5851525"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8"/>
        <p:cNvGrpSpPr/>
        <p:nvPr/>
      </p:nvGrpSpPr>
      <p:grpSpPr>
        <a:xfrm>
          <a:off x="0" y="0"/>
          <a:ext cx="0" cy="0"/>
          <a:chOff x="0" y="0"/>
          <a:chExt cx="0" cy="0"/>
        </a:xfrm>
      </p:grpSpPr>
      <p:sp>
        <p:nvSpPr>
          <p:cNvPr id="29" name="Google Shape;29;p28"/>
          <p:cNvSpPr txBox="1">
            <a:spLocks noGrp="1"/>
          </p:cNvSpPr>
          <p:nvPr>
            <p:ph type="title"/>
          </p:nvPr>
        </p:nvSpPr>
        <p:spPr>
          <a:xfrm>
            <a:off x="457200" y="237652"/>
            <a:ext cx="8229600" cy="5020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36609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 name="Google Shape;30;p28"/>
          <p:cNvSpPr txBox="1">
            <a:spLocks noGrp="1"/>
          </p:cNvSpPr>
          <p:nvPr>
            <p:ph type="body" idx="1"/>
          </p:nvPr>
        </p:nvSpPr>
        <p:spPr>
          <a:xfrm>
            <a:off x="457200" y="949331"/>
            <a:ext cx="8229600" cy="5165505"/>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1"/>
        <p:cNvGrpSpPr/>
        <p:nvPr/>
      </p:nvGrpSpPr>
      <p:grpSpPr>
        <a:xfrm>
          <a:off x="0" y="0"/>
          <a:ext cx="0" cy="0"/>
          <a:chOff x="0" y="0"/>
          <a:chExt cx="0" cy="0"/>
        </a:xfrm>
      </p:grpSpPr>
      <p:sp>
        <p:nvSpPr>
          <p:cNvPr id="32" name="Google Shape;32;p29"/>
          <p:cNvSpPr txBox="1">
            <a:spLocks noGrp="1"/>
          </p:cNvSpPr>
          <p:nvPr>
            <p:ph type="title"/>
          </p:nvPr>
        </p:nvSpPr>
        <p:spPr>
          <a:xfrm>
            <a:off x="457200" y="237652"/>
            <a:ext cx="8229600" cy="5020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366092"/>
              </a:buClr>
              <a:buSzPts val="3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29"/>
          <p:cNvSpPr txBox="1">
            <a:spLocks noGrp="1"/>
          </p:cNvSpPr>
          <p:nvPr>
            <p:ph type="body" idx="1"/>
          </p:nvPr>
        </p:nvSpPr>
        <p:spPr>
          <a:xfrm>
            <a:off x="457200" y="920185"/>
            <a:ext cx="4040188"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34" name="Google Shape;34;p29"/>
          <p:cNvSpPr txBox="1">
            <a:spLocks noGrp="1"/>
          </p:cNvSpPr>
          <p:nvPr>
            <p:ph type="body" idx="2"/>
          </p:nvPr>
        </p:nvSpPr>
        <p:spPr>
          <a:xfrm>
            <a:off x="457200" y="1573314"/>
            <a:ext cx="4040188" cy="4531651"/>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35" name="Google Shape;35;p29"/>
          <p:cNvSpPr txBox="1">
            <a:spLocks noGrp="1"/>
          </p:cNvSpPr>
          <p:nvPr>
            <p:ph type="body" idx="3"/>
          </p:nvPr>
        </p:nvSpPr>
        <p:spPr>
          <a:xfrm>
            <a:off x="4645025" y="920185"/>
            <a:ext cx="4041775"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36" name="Google Shape;36;p29"/>
          <p:cNvSpPr txBox="1">
            <a:spLocks noGrp="1"/>
          </p:cNvSpPr>
          <p:nvPr>
            <p:ph type="body" idx="4"/>
          </p:nvPr>
        </p:nvSpPr>
        <p:spPr>
          <a:xfrm>
            <a:off x="4645025" y="1573314"/>
            <a:ext cx="4041775" cy="4531651"/>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7"/>
        <p:cNvGrpSpPr/>
        <p:nvPr/>
      </p:nvGrpSpPr>
      <p:grpSpPr>
        <a:xfrm>
          <a:off x="0" y="0"/>
          <a:ext cx="0" cy="0"/>
          <a:chOff x="0" y="0"/>
          <a:chExt cx="0" cy="0"/>
        </a:xfrm>
      </p:grpSpPr>
      <p:sp>
        <p:nvSpPr>
          <p:cNvPr id="38" name="Google Shape;38;p30"/>
          <p:cNvSpPr txBox="1">
            <a:spLocks noGrp="1"/>
          </p:cNvSpPr>
          <p:nvPr>
            <p:ph type="title"/>
          </p:nvPr>
        </p:nvSpPr>
        <p:spPr>
          <a:xfrm>
            <a:off x="457200" y="237652"/>
            <a:ext cx="8229600" cy="5020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36609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_HEADER">
    <p:spTree>
      <p:nvGrpSpPr>
        <p:cNvPr id="1" name="Shape 39"/>
        <p:cNvGrpSpPr/>
        <p:nvPr/>
      </p:nvGrpSpPr>
      <p:grpSpPr>
        <a:xfrm>
          <a:off x="0" y="0"/>
          <a:ext cx="0" cy="0"/>
          <a:chOff x="0" y="0"/>
          <a:chExt cx="0" cy="0"/>
        </a:xfrm>
      </p:grpSpPr>
      <p:sp>
        <p:nvSpPr>
          <p:cNvPr id="40" name="Google Shape;40;p31"/>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Clr>
                <a:srgbClr val="366092"/>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1" name="Google Shape;41;p31"/>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pic>
        <p:nvPicPr>
          <p:cNvPr id="42" name="Google Shape;42;p31" descr="A blue and black background&#10;&#10;AI-generated content may be incorrect."/>
          <p:cNvPicPr preferRelativeResize="0"/>
          <p:nvPr/>
        </p:nvPicPr>
        <p:blipFill rotWithShape="1">
          <a:blip r:embed="rId2">
            <a:alphaModFix/>
          </a:blip>
          <a:srcRect/>
          <a:stretch/>
        </p:blipFill>
        <p:spPr>
          <a:xfrm>
            <a:off x="-1" y="0"/>
            <a:ext cx="9149511" cy="1151164"/>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3"/>
        <p:cNvGrpSpPr/>
        <p:nvPr/>
      </p:nvGrpSpPr>
      <p:grpSpPr>
        <a:xfrm>
          <a:off x="0" y="0"/>
          <a:ext cx="0" cy="0"/>
          <a:chOff x="0" y="0"/>
          <a:chExt cx="0" cy="0"/>
        </a:xfrm>
      </p:grpSpPr>
      <p:sp>
        <p:nvSpPr>
          <p:cNvPr id="44" name="Google Shape;44;p32"/>
          <p:cNvSpPr txBox="1">
            <a:spLocks noGrp="1"/>
          </p:cNvSpPr>
          <p:nvPr>
            <p:ph type="title"/>
          </p:nvPr>
        </p:nvSpPr>
        <p:spPr>
          <a:xfrm>
            <a:off x="457200" y="237652"/>
            <a:ext cx="8229600" cy="5020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36609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5" name="Google Shape;45;p32"/>
          <p:cNvSpPr txBox="1">
            <a:spLocks noGrp="1"/>
          </p:cNvSpPr>
          <p:nvPr>
            <p:ph type="body" idx="1"/>
          </p:nvPr>
        </p:nvSpPr>
        <p:spPr>
          <a:xfrm>
            <a:off x="457200" y="931799"/>
            <a:ext cx="4038600" cy="5173165"/>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46" name="Google Shape;46;p32"/>
          <p:cNvSpPr txBox="1">
            <a:spLocks noGrp="1"/>
          </p:cNvSpPr>
          <p:nvPr>
            <p:ph type="body" idx="2"/>
          </p:nvPr>
        </p:nvSpPr>
        <p:spPr>
          <a:xfrm>
            <a:off x="4648200" y="931799"/>
            <a:ext cx="4038600" cy="5173165"/>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7"/>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48"/>
        <p:cNvGrpSpPr/>
        <p:nvPr/>
      </p:nvGrpSpPr>
      <p:grpSpPr>
        <a:xfrm>
          <a:off x="0" y="0"/>
          <a:ext cx="0" cy="0"/>
          <a:chOff x="0" y="0"/>
          <a:chExt cx="0" cy="0"/>
        </a:xfrm>
      </p:grpSpPr>
      <p:sp>
        <p:nvSpPr>
          <p:cNvPr id="49" name="Google Shape;49;p34"/>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Clr>
                <a:srgbClr val="366092"/>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0" name="Google Shape;50;p34"/>
          <p:cNvSpPr>
            <a:spLocks noGrp="1"/>
          </p:cNvSpPr>
          <p:nvPr>
            <p:ph type="pic" idx="2"/>
          </p:nvPr>
        </p:nvSpPr>
        <p:spPr>
          <a:xfrm>
            <a:off x="1792288" y="612775"/>
            <a:ext cx="5486400" cy="4114800"/>
          </a:xfrm>
          <a:prstGeom prst="rect">
            <a:avLst/>
          </a:prstGeom>
          <a:noFill/>
          <a:ln>
            <a:noFill/>
          </a:ln>
        </p:spPr>
      </p:sp>
      <p:sp>
        <p:nvSpPr>
          <p:cNvPr id="51" name="Google Shape;51;p34"/>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52"/>
        <p:cNvGrpSpPr/>
        <p:nvPr/>
      </p:nvGrpSpPr>
      <p:grpSpPr>
        <a:xfrm>
          <a:off x="0" y="0"/>
          <a:ext cx="0" cy="0"/>
          <a:chOff x="0" y="0"/>
          <a:chExt cx="0" cy="0"/>
        </a:xfrm>
      </p:grpSpPr>
      <p:sp>
        <p:nvSpPr>
          <p:cNvPr id="53" name="Google Shape;53;p35"/>
          <p:cNvSpPr txBox="1">
            <a:spLocks noGrp="1"/>
          </p:cNvSpPr>
          <p:nvPr>
            <p:ph type="title"/>
          </p:nvPr>
        </p:nvSpPr>
        <p:spPr>
          <a:xfrm>
            <a:off x="457200" y="237652"/>
            <a:ext cx="8229600" cy="5020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36609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4" name="Google Shape;54;p35"/>
          <p:cNvSpPr txBox="1">
            <a:spLocks noGrp="1"/>
          </p:cNvSpPr>
          <p:nvPr>
            <p:ph type="body" idx="1"/>
          </p:nvPr>
        </p:nvSpPr>
        <p:spPr>
          <a:xfrm rot="5400000">
            <a:off x="1989248" y="-582717"/>
            <a:ext cx="5165505"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g"/><Relationship Id="rId18" Type="http://schemas.openxmlformats.org/officeDocument/2006/relationships/image" Target="../media/image7.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g"/><Relationship Id="rId17" Type="http://schemas.openxmlformats.org/officeDocument/2006/relationships/image" Target="../media/image6.png"/><Relationship Id="rId2" Type="http://schemas.openxmlformats.org/officeDocument/2006/relationships/slideLayout" Target="../slideLayouts/slideLayout2.xml"/><Relationship Id="rId16"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image" Target="../media/image4.png"/><Relationship Id="rId10" Type="http://schemas.openxmlformats.org/officeDocument/2006/relationships/slideLayout" Target="../slideLayouts/slideLayout10.xml"/><Relationship Id="rId19" Type="http://schemas.openxmlformats.org/officeDocument/2006/relationships/image" Target="../media/image8.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8EFFC"/>
        </a:solidFill>
        <a:effectLst/>
      </p:bgPr>
    </p:bg>
    <p:spTree>
      <p:nvGrpSpPr>
        <p:cNvPr id="1" name="Shape 9"/>
        <p:cNvGrpSpPr/>
        <p:nvPr/>
      </p:nvGrpSpPr>
      <p:grpSpPr>
        <a:xfrm>
          <a:off x="0" y="0"/>
          <a:ext cx="0" cy="0"/>
          <a:chOff x="0" y="0"/>
          <a:chExt cx="0" cy="0"/>
        </a:xfrm>
      </p:grpSpPr>
      <p:pic>
        <p:nvPicPr>
          <p:cNvPr id="10" name="Google Shape;10;p26"/>
          <p:cNvPicPr preferRelativeResize="0"/>
          <p:nvPr/>
        </p:nvPicPr>
        <p:blipFill rotWithShape="1">
          <a:blip r:embed="rId12">
            <a:alphaModFix/>
          </a:blip>
          <a:srcRect/>
          <a:stretch/>
        </p:blipFill>
        <p:spPr>
          <a:xfrm>
            <a:off x="-4972" y="6374581"/>
            <a:ext cx="9148972" cy="487024"/>
          </a:xfrm>
          <a:prstGeom prst="rect">
            <a:avLst/>
          </a:prstGeom>
          <a:noFill/>
          <a:ln>
            <a:noFill/>
          </a:ln>
        </p:spPr>
      </p:pic>
      <p:sp>
        <p:nvSpPr>
          <p:cNvPr id="11" name="Google Shape;11;p26"/>
          <p:cNvSpPr txBox="1">
            <a:spLocks noGrp="1"/>
          </p:cNvSpPr>
          <p:nvPr>
            <p:ph type="title"/>
          </p:nvPr>
        </p:nvSpPr>
        <p:spPr>
          <a:xfrm>
            <a:off x="457200" y="237652"/>
            <a:ext cx="8229600" cy="502088"/>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Clr>
                <a:srgbClr val="366092"/>
              </a:buClr>
              <a:buSzPts val="3400"/>
              <a:buFont typeface="Calibri"/>
              <a:buNone/>
              <a:defRPr sz="3400" b="1" i="0" u="none" strike="noStrike" cap="small">
                <a:solidFill>
                  <a:srgbClr val="366092"/>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2" name="Google Shape;12;p26"/>
          <p:cNvSpPr txBox="1">
            <a:spLocks noGrp="1"/>
          </p:cNvSpPr>
          <p:nvPr>
            <p:ph type="body" idx="1"/>
          </p:nvPr>
        </p:nvSpPr>
        <p:spPr>
          <a:xfrm>
            <a:off x="457200" y="949331"/>
            <a:ext cx="8229600" cy="5165505"/>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13" name="Google Shape;13;p26" descr="MtSAC_fullcolor_print.jpg"/>
          <p:cNvPicPr preferRelativeResize="0"/>
          <p:nvPr/>
        </p:nvPicPr>
        <p:blipFill rotWithShape="1">
          <a:blip r:embed="rId13">
            <a:alphaModFix/>
          </a:blip>
          <a:srcRect/>
          <a:stretch/>
        </p:blipFill>
        <p:spPr>
          <a:xfrm>
            <a:off x="7221760" y="6496810"/>
            <a:ext cx="330710" cy="233426"/>
          </a:xfrm>
          <a:prstGeom prst="rect">
            <a:avLst/>
          </a:prstGeom>
          <a:noFill/>
          <a:ln>
            <a:noFill/>
          </a:ln>
        </p:spPr>
      </p:pic>
      <p:pic>
        <p:nvPicPr>
          <p:cNvPr id="14" name="Google Shape;14;p26"/>
          <p:cNvPicPr preferRelativeResize="0"/>
          <p:nvPr/>
        </p:nvPicPr>
        <p:blipFill rotWithShape="1">
          <a:blip r:embed="rId14">
            <a:alphaModFix/>
          </a:blip>
          <a:srcRect/>
          <a:stretch/>
        </p:blipFill>
        <p:spPr>
          <a:xfrm>
            <a:off x="6932065" y="6481434"/>
            <a:ext cx="206444" cy="260644"/>
          </a:xfrm>
          <a:prstGeom prst="rect">
            <a:avLst/>
          </a:prstGeom>
          <a:noFill/>
          <a:ln>
            <a:noFill/>
          </a:ln>
        </p:spPr>
      </p:pic>
      <p:pic>
        <p:nvPicPr>
          <p:cNvPr id="15" name="Google Shape;15;p26"/>
          <p:cNvPicPr preferRelativeResize="0"/>
          <p:nvPr/>
        </p:nvPicPr>
        <p:blipFill rotWithShape="1">
          <a:blip r:embed="rId15">
            <a:alphaModFix/>
          </a:blip>
          <a:srcRect/>
          <a:stretch/>
        </p:blipFill>
        <p:spPr>
          <a:xfrm>
            <a:off x="8210298" y="6560197"/>
            <a:ext cx="363666" cy="121222"/>
          </a:xfrm>
          <a:prstGeom prst="rect">
            <a:avLst/>
          </a:prstGeom>
          <a:noFill/>
          <a:ln>
            <a:noFill/>
          </a:ln>
        </p:spPr>
      </p:pic>
      <p:pic>
        <p:nvPicPr>
          <p:cNvPr id="16" name="Google Shape;16;p26" descr="ISUreverse.png"/>
          <p:cNvPicPr preferRelativeResize="0"/>
          <p:nvPr/>
        </p:nvPicPr>
        <p:blipFill rotWithShape="1">
          <a:blip r:embed="rId16">
            <a:alphaModFix/>
          </a:blip>
          <a:srcRect/>
          <a:stretch/>
        </p:blipFill>
        <p:spPr>
          <a:xfrm>
            <a:off x="7652778" y="6552173"/>
            <a:ext cx="450059" cy="135428"/>
          </a:xfrm>
          <a:prstGeom prst="rect">
            <a:avLst/>
          </a:prstGeom>
          <a:noFill/>
          <a:ln>
            <a:noFill/>
          </a:ln>
        </p:spPr>
      </p:pic>
      <p:pic>
        <p:nvPicPr>
          <p:cNvPr id="17" name="Google Shape;17;p26" descr="NSF_Logo sm.png"/>
          <p:cNvPicPr preferRelativeResize="0"/>
          <p:nvPr/>
        </p:nvPicPr>
        <p:blipFill rotWithShape="1">
          <a:blip r:embed="rId17">
            <a:alphaModFix/>
          </a:blip>
          <a:srcRect/>
          <a:stretch/>
        </p:blipFill>
        <p:spPr>
          <a:xfrm>
            <a:off x="8677640" y="6400099"/>
            <a:ext cx="418321" cy="420831"/>
          </a:xfrm>
          <a:prstGeom prst="rect">
            <a:avLst/>
          </a:prstGeom>
          <a:noFill/>
          <a:ln>
            <a:noFill/>
          </a:ln>
        </p:spPr>
      </p:pic>
      <p:grpSp>
        <p:nvGrpSpPr>
          <p:cNvPr id="18" name="Google Shape;18;p26"/>
          <p:cNvGrpSpPr/>
          <p:nvPr/>
        </p:nvGrpSpPr>
        <p:grpSpPr>
          <a:xfrm>
            <a:off x="6121333" y="6514164"/>
            <a:ext cx="658102" cy="191947"/>
            <a:chOff x="7130143" y="6256290"/>
            <a:chExt cx="1262536" cy="368240"/>
          </a:xfrm>
        </p:grpSpPr>
        <p:pic>
          <p:nvPicPr>
            <p:cNvPr id="19" name="Google Shape;19;p26"/>
            <p:cNvPicPr preferRelativeResize="0"/>
            <p:nvPr/>
          </p:nvPicPr>
          <p:blipFill rotWithShape="1">
            <a:blip r:embed="rId18">
              <a:alphaModFix/>
            </a:blip>
            <a:srcRect r="69823"/>
            <a:stretch/>
          </p:blipFill>
          <p:spPr>
            <a:xfrm>
              <a:off x="7130143" y="6256290"/>
              <a:ext cx="381000" cy="368240"/>
            </a:xfrm>
            <a:prstGeom prst="rect">
              <a:avLst/>
            </a:prstGeom>
            <a:noFill/>
            <a:ln>
              <a:noFill/>
            </a:ln>
          </p:spPr>
        </p:pic>
        <p:pic>
          <p:nvPicPr>
            <p:cNvPr id="20" name="Google Shape;20;p26"/>
            <p:cNvPicPr preferRelativeResize="0"/>
            <p:nvPr/>
          </p:nvPicPr>
          <p:blipFill rotWithShape="1">
            <a:blip r:embed="rId19">
              <a:alphaModFix/>
            </a:blip>
            <a:srcRect l="30176"/>
            <a:stretch/>
          </p:blipFill>
          <p:spPr>
            <a:xfrm>
              <a:off x="7511143" y="6256290"/>
              <a:ext cx="881536" cy="368240"/>
            </a:xfrm>
            <a:prstGeom prst="rect">
              <a:avLst/>
            </a:prstGeom>
            <a:noFill/>
            <a:ln>
              <a:noFill/>
            </a:ln>
          </p:spPr>
        </p:pic>
      </p:gr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11.jpg"/><Relationship Id="rId4" Type="http://schemas.openxmlformats.org/officeDocument/2006/relationships/image" Target="../media/image14.jp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hyperlink" Target="https://webapp.geod.nrcan.gc.ca/geod/tools-outils/ppp.php?locale=en" TargetMode="External"/><Relationship Id="rId4" Type="http://schemas.openxmlformats.org/officeDocument/2006/relationships/hyperlink" Target="https://geodesy.noaa.gov/OPUS/about.jsp" TargetMode="Externa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sp>
        <p:nvSpPr>
          <p:cNvPr id="63" name="Google Shape;63;p1"/>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rgbClr val="366092"/>
              </a:buClr>
              <a:buSzPts val="3600"/>
              <a:buFont typeface="Calibri"/>
              <a:buNone/>
            </a:pPr>
            <a:r>
              <a:rPr lang="en-US"/>
              <a:t>Kinematic GNSS Systems</a:t>
            </a:r>
            <a:br>
              <a:rPr lang="en-US"/>
            </a:br>
            <a:r>
              <a:rPr lang="en-US"/>
              <a:t>Units 2, 2.1, and 2.2</a:t>
            </a:r>
            <a:endParaRPr/>
          </a:p>
        </p:txBody>
      </p:sp>
      <p:sp>
        <p:nvSpPr>
          <p:cNvPr id="64" name="Google Shape;64;p1"/>
          <p:cNvSpPr txBox="1">
            <a:spLocks noGrp="1"/>
          </p:cNvSpPr>
          <p:nvPr>
            <p:ph type="subTitle" idx="1"/>
          </p:nvPr>
        </p:nvSpPr>
        <p:spPr>
          <a:xfrm>
            <a:off x="1371600" y="3832728"/>
            <a:ext cx="6400800" cy="1752600"/>
          </a:xfrm>
          <a:prstGeom prst="rect">
            <a:avLst/>
          </a:prstGeom>
          <a:noFill/>
          <a:ln>
            <a:noFill/>
          </a:ln>
        </p:spPr>
        <p:txBody>
          <a:bodyPr spcFirstLastPara="1" wrap="square" lIns="91425" tIns="45700" rIns="91425" bIns="45700" anchor="t" anchorCtr="0">
            <a:normAutofit/>
          </a:bodyPr>
          <a:lstStyle/>
          <a:p>
            <a:pPr marL="0" lvl="0" indent="0" algn="ctr" rtl="0">
              <a:spcBef>
                <a:spcPts val="0"/>
              </a:spcBef>
              <a:spcAft>
                <a:spcPts val="0"/>
              </a:spcAft>
              <a:buClr>
                <a:srgbClr val="595959"/>
              </a:buClr>
              <a:buSzPts val="2800"/>
              <a:buNone/>
            </a:pPr>
            <a:r>
              <a:rPr lang="en-US" dirty="0"/>
              <a:t>Benjamin Crosby &amp; Ian Lauer </a:t>
            </a:r>
          </a:p>
          <a:p>
            <a:pPr marL="0" lvl="0" indent="0" algn="ctr" rtl="0">
              <a:spcBef>
                <a:spcPts val="0"/>
              </a:spcBef>
              <a:spcAft>
                <a:spcPts val="0"/>
              </a:spcAft>
              <a:buClr>
                <a:srgbClr val="595959"/>
              </a:buClr>
              <a:buSzPts val="2800"/>
              <a:buNone/>
            </a:pPr>
            <a:r>
              <a:rPr lang="en-US" dirty="0"/>
              <a:t>(Idaho State University)</a:t>
            </a:r>
            <a:endParaRPr dirty="0"/>
          </a:p>
        </p:txBody>
      </p:sp>
      <p:sp>
        <p:nvSpPr>
          <p:cNvPr id="65" name="Google Shape;65;p1"/>
          <p:cNvSpPr txBox="1"/>
          <p:nvPr/>
        </p:nvSpPr>
        <p:spPr>
          <a:xfrm>
            <a:off x="5133474" y="6510421"/>
            <a:ext cx="18466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6" name="Google Shape;66;p1"/>
          <p:cNvSpPr txBox="1"/>
          <p:nvPr/>
        </p:nvSpPr>
        <p:spPr>
          <a:xfrm>
            <a:off x="5716339" y="6115596"/>
            <a:ext cx="1582821"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chemeClr val="dk1"/>
                </a:solidFill>
                <a:latin typeface="Calibri"/>
                <a:ea typeface="Calibri"/>
                <a:cs typeface="Calibri"/>
                <a:sym typeface="Calibri"/>
              </a:rPr>
              <a:t>Version: 05 25, 2017</a:t>
            </a:r>
            <a:endParaRPr sz="1200" u="sng">
              <a:solidFill>
                <a:schemeClr val="dk1"/>
              </a:solidFill>
              <a:latin typeface="Calibri"/>
              <a:ea typeface="Calibri"/>
              <a:cs typeface="Calibri"/>
              <a:sym typeface="Calibri"/>
            </a:endParaRPr>
          </a:p>
        </p:txBody>
      </p:sp>
      <p:sp>
        <p:nvSpPr>
          <p:cNvPr id="67" name="Google Shape;67;p1"/>
          <p:cNvSpPr/>
          <p:nvPr/>
        </p:nvSpPr>
        <p:spPr>
          <a:xfrm>
            <a:off x="5687863" y="6392595"/>
            <a:ext cx="3222593" cy="351941"/>
          </a:xfrm>
          <a:prstGeom prst="rect">
            <a:avLst/>
          </a:prstGeom>
          <a:solidFill>
            <a:srgbClr val="E8EFF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a:solidFill>
                  <a:schemeClr val="dk1"/>
                </a:solidFill>
                <a:latin typeface="Calibri"/>
                <a:ea typeface="Calibri"/>
                <a:cs typeface="Calibri"/>
                <a:sym typeface="Calibri"/>
              </a:rPr>
              <a:t>Questions, contact education-AT-earthscope.org</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p9"/>
          <p:cNvSpPr txBox="1">
            <a:spLocks noGrp="1"/>
          </p:cNvSpPr>
          <p:nvPr>
            <p:ph type="title"/>
          </p:nvPr>
        </p:nvSpPr>
        <p:spPr>
          <a:xfrm>
            <a:off x="457200" y="237652"/>
            <a:ext cx="8229600" cy="502088"/>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366092"/>
              </a:buClr>
              <a:buSzPts val="3400"/>
              <a:buFont typeface="Calibri"/>
              <a:buNone/>
            </a:pPr>
            <a:r>
              <a:rPr lang="en-US"/>
              <a:t>Kinematic Survey Design</a:t>
            </a:r>
            <a:endParaRPr/>
          </a:p>
        </p:txBody>
      </p:sp>
      <p:sp>
        <p:nvSpPr>
          <p:cNvPr id="236" name="Google Shape;236;p9"/>
          <p:cNvSpPr txBox="1">
            <a:spLocks noGrp="1"/>
          </p:cNvSpPr>
          <p:nvPr>
            <p:ph type="body" idx="1"/>
          </p:nvPr>
        </p:nvSpPr>
        <p:spPr>
          <a:xfrm>
            <a:off x="457200" y="949331"/>
            <a:ext cx="8229600" cy="5165505"/>
          </a:xfrm>
          <a:prstGeom prst="rect">
            <a:avLst/>
          </a:prstGeom>
          <a:noFill/>
          <a:ln>
            <a:noFill/>
          </a:ln>
        </p:spPr>
        <p:txBody>
          <a:bodyPr spcFirstLastPara="1" wrap="square" lIns="91425" tIns="45700" rIns="91425" bIns="45700" anchor="t" anchorCtr="0">
            <a:normAutofit lnSpcReduction="10000"/>
          </a:bodyPr>
          <a:lstStyle/>
          <a:p>
            <a:pPr marL="342900" lvl="0" indent="-342900" algn="l" rtl="0">
              <a:spcBef>
                <a:spcPts val="0"/>
              </a:spcBef>
              <a:spcAft>
                <a:spcPts val="0"/>
              </a:spcAft>
              <a:buClr>
                <a:schemeClr val="dk1"/>
              </a:buClr>
              <a:buSzPct val="100000"/>
              <a:buChar char="•"/>
            </a:pPr>
            <a:r>
              <a:rPr lang="en-US"/>
              <a:t>Base Station</a:t>
            </a:r>
            <a:endParaRPr/>
          </a:p>
          <a:p>
            <a:pPr marL="742950" lvl="1" indent="-285750" algn="l" rtl="0">
              <a:spcBef>
                <a:spcPts val="518"/>
              </a:spcBef>
              <a:spcAft>
                <a:spcPts val="0"/>
              </a:spcAft>
              <a:buClr>
                <a:schemeClr val="dk1"/>
              </a:buClr>
              <a:buSzPct val="100000"/>
              <a:buChar char="–"/>
            </a:pPr>
            <a:r>
              <a:rPr lang="en-US"/>
              <a:t>Located in a stable, safe, unobstructed place</a:t>
            </a:r>
            <a:endParaRPr/>
          </a:p>
          <a:p>
            <a:pPr marL="742950" lvl="1" indent="-285750" algn="l" rtl="0">
              <a:spcBef>
                <a:spcPts val="518"/>
              </a:spcBef>
              <a:spcAft>
                <a:spcPts val="0"/>
              </a:spcAft>
              <a:buClr>
                <a:schemeClr val="dk1"/>
              </a:buClr>
              <a:buSzPct val="100000"/>
              <a:buChar char="–"/>
            </a:pPr>
            <a:r>
              <a:rPr lang="en-US"/>
              <a:t>Line of sight for radio communication to rover</a:t>
            </a:r>
            <a:endParaRPr/>
          </a:p>
          <a:p>
            <a:pPr marL="742950" lvl="1" indent="-285750" algn="l" rtl="0">
              <a:spcBef>
                <a:spcPts val="518"/>
              </a:spcBef>
              <a:spcAft>
                <a:spcPts val="0"/>
              </a:spcAft>
              <a:buClr>
                <a:schemeClr val="dk1"/>
              </a:buClr>
              <a:buSzPct val="100000"/>
              <a:buChar char="–"/>
            </a:pPr>
            <a:r>
              <a:rPr lang="en-US"/>
              <a:t>&lt; 10 km from rover location</a:t>
            </a:r>
            <a:endParaRPr/>
          </a:p>
          <a:p>
            <a:pPr marL="742950" lvl="1" indent="-285750" algn="l" rtl="0">
              <a:spcBef>
                <a:spcPts val="518"/>
              </a:spcBef>
              <a:spcAft>
                <a:spcPts val="0"/>
              </a:spcAft>
              <a:buClr>
                <a:schemeClr val="dk1"/>
              </a:buClr>
              <a:buSzPct val="100000"/>
              <a:buChar char="–"/>
            </a:pPr>
            <a:r>
              <a:rPr lang="en-US"/>
              <a:t>Ideally set up over known monument</a:t>
            </a:r>
            <a:endParaRPr/>
          </a:p>
          <a:p>
            <a:pPr marL="342900" lvl="0" indent="-342900" algn="l" rtl="0">
              <a:spcBef>
                <a:spcPts val="592"/>
              </a:spcBef>
              <a:spcAft>
                <a:spcPts val="0"/>
              </a:spcAft>
              <a:buClr>
                <a:schemeClr val="dk1"/>
              </a:buClr>
              <a:buSzPct val="100000"/>
              <a:buChar char="•"/>
            </a:pPr>
            <a:r>
              <a:rPr lang="en-US"/>
              <a:t>Rover</a:t>
            </a:r>
            <a:endParaRPr/>
          </a:p>
          <a:p>
            <a:pPr marL="742950" lvl="1" indent="-285750" algn="l" rtl="0">
              <a:spcBef>
                <a:spcPts val="518"/>
              </a:spcBef>
              <a:spcAft>
                <a:spcPts val="0"/>
              </a:spcAft>
              <a:buClr>
                <a:schemeClr val="dk1"/>
              </a:buClr>
              <a:buSzPct val="100000"/>
              <a:buChar char="–"/>
            </a:pPr>
            <a:r>
              <a:rPr lang="en-US"/>
              <a:t>Close to and in line of site with base for corrections</a:t>
            </a:r>
            <a:endParaRPr/>
          </a:p>
          <a:p>
            <a:pPr marL="742950" lvl="1" indent="-285750" algn="l" rtl="0">
              <a:spcBef>
                <a:spcPts val="518"/>
              </a:spcBef>
              <a:spcAft>
                <a:spcPts val="0"/>
              </a:spcAft>
              <a:buClr>
                <a:schemeClr val="dk1"/>
              </a:buClr>
              <a:buSzPct val="100000"/>
              <a:buChar char="–"/>
            </a:pPr>
            <a:r>
              <a:rPr lang="en-US"/>
              <a:t>Occupy points for 5–120 sec, keep pole vertical</a:t>
            </a:r>
            <a:endParaRPr/>
          </a:p>
          <a:p>
            <a:pPr marL="742950" lvl="1" indent="-285750" algn="l" rtl="0">
              <a:spcBef>
                <a:spcPts val="518"/>
              </a:spcBef>
              <a:spcAft>
                <a:spcPts val="0"/>
              </a:spcAft>
              <a:buClr>
                <a:schemeClr val="dk1"/>
              </a:buClr>
              <a:buSzPct val="100000"/>
              <a:buChar char="–"/>
            </a:pPr>
            <a:r>
              <a:rPr lang="en-US"/>
              <a:t>Name and describe each point in field book</a:t>
            </a:r>
            <a:endParaRPr/>
          </a:p>
          <a:p>
            <a:pPr marL="742950" lvl="1" indent="-285750" algn="l" rtl="0">
              <a:spcBef>
                <a:spcPts val="518"/>
              </a:spcBef>
              <a:spcAft>
                <a:spcPts val="0"/>
              </a:spcAft>
              <a:buClr>
                <a:schemeClr val="dk1"/>
              </a:buClr>
              <a:buSzPct val="100000"/>
              <a:buChar char="–"/>
            </a:pPr>
            <a:r>
              <a:rPr lang="en-US"/>
              <a:t>Avoid cover and multi-path, confirm corrections</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Google Shape;241;p10"/>
          <p:cNvSpPr txBox="1">
            <a:spLocks noGrp="1"/>
          </p:cNvSpPr>
          <p:nvPr>
            <p:ph type="title"/>
          </p:nvPr>
        </p:nvSpPr>
        <p:spPr>
          <a:xfrm>
            <a:off x="457200" y="237652"/>
            <a:ext cx="8229600" cy="502088"/>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366092"/>
              </a:buClr>
              <a:buSzPts val="3400"/>
              <a:buFont typeface="Calibri"/>
              <a:buNone/>
            </a:pPr>
            <a:r>
              <a:rPr lang="en-US"/>
              <a:t>Kinematic Workflow</a:t>
            </a:r>
            <a:endParaRPr/>
          </a:p>
        </p:txBody>
      </p:sp>
      <p:sp>
        <p:nvSpPr>
          <p:cNvPr id="242" name="Google Shape;242;p10"/>
          <p:cNvSpPr txBox="1">
            <a:spLocks noGrp="1"/>
          </p:cNvSpPr>
          <p:nvPr>
            <p:ph type="body" idx="1"/>
          </p:nvPr>
        </p:nvSpPr>
        <p:spPr>
          <a:xfrm>
            <a:off x="457200" y="949331"/>
            <a:ext cx="2947737" cy="2193801"/>
          </a:xfrm>
          <a:prstGeom prst="rect">
            <a:avLst/>
          </a:prstGeom>
          <a:noFill/>
          <a:ln>
            <a:noFill/>
          </a:ln>
        </p:spPr>
        <p:txBody>
          <a:bodyPr spcFirstLastPara="1" wrap="square" lIns="91425" tIns="45700" rIns="91425" bIns="45700" anchor="t" anchorCtr="0">
            <a:normAutofit fontScale="85000" lnSpcReduction="20000"/>
          </a:bodyPr>
          <a:lstStyle/>
          <a:p>
            <a:pPr marL="342900" lvl="0" indent="-342900" algn="l" rtl="0">
              <a:spcBef>
                <a:spcPts val="0"/>
              </a:spcBef>
              <a:spcAft>
                <a:spcPts val="0"/>
              </a:spcAft>
              <a:buClr>
                <a:schemeClr val="dk1"/>
              </a:buClr>
              <a:buSzPct val="100000"/>
              <a:buChar char="•"/>
            </a:pPr>
            <a:r>
              <a:rPr lang="en-US"/>
              <a:t>If base is not over a known point, you must post-process to get an accurate position</a:t>
            </a:r>
            <a:endParaRPr/>
          </a:p>
          <a:p>
            <a:pPr marL="0" lvl="0" indent="0" algn="l" rtl="0">
              <a:spcBef>
                <a:spcPts val="544"/>
              </a:spcBef>
              <a:spcAft>
                <a:spcPts val="0"/>
              </a:spcAft>
              <a:buClr>
                <a:schemeClr val="dk1"/>
              </a:buClr>
              <a:buSzPct val="100000"/>
              <a:buNone/>
            </a:pPr>
            <a:endParaRPr/>
          </a:p>
        </p:txBody>
      </p:sp>
      <p:pic>
        <p:nvPicPr>
          <p:cNvPr id="243" name="Google Shape;243;p10"/>
          <p:cNvPicPr preferRelativeResize="0"/>
          <p:nvPr/>
        </p:nvPicPr>
        <p:blipFill rotWithShape="1">
          <a:blip r:embed="rId3">
            <a:alphaModFix/>
          </a:blip>
          <a:srcRect/>
          <a:stretch/>
        </p:blipFill>
        <p:spPr>
          <a:xfrm>
            <a:off x="326576" y="3429000"/>
            <a:ext cx="8249364" cy="2708365"/>
          </a:xfrm>
          <a:prstGeom prst="rect">
            <a:avLst/>
          </a:prstGeom>
          <a:noFill/>
          <a:ln>
            <a:noFill/>
          </a:ln>
        </p:spPr>
      </p:pic>
      <p:pic>
        <p:nvPicPr>
          <p:cNvPr id="244" name="Google Shape;244;p10" descr="http://kb.unavco.org/kb/assets/.images/porkchop_geyser1crop.jpg"/>
          <p:cNvPicPr preferRelativeResize="0"/>
          <p:nvPr/>
        </p:nvPicPr>
        <p:blipFill rotWithShape="1">
          <a:blip r:embed="rId4">
            <a:alphaModFix/>
          </a:blip>
          <a:srcRect/>
          <a:stretch/>
        </p:blipFill>
        <p:spPr>
          <a:xfrm>
            <a:off x="3761007" y="1395662"/>
            <a:ext cx="1380501" cy="1747470"/>
          </a:xfrm>
          <a:prstGeom prst="rect">
            <a:avLst/>
          </a:prstGeom>
          <a:noFill/>
          <a:ln>
            <a:noFill/>
          </a:ln>
        </p:spPr>
      </p:pic>
      <p:pic>
        <p:nvPicPr>
          <p:cNvPr id="245" name="Google Shape;245;p10"/>
          <p:cNvPicPr preferRelativeResize="0"/>
          <p:nvPr/>
        </p:nvPicPr>
        <p:blipFill rotWithShape="1">
          <a:blip r:embed="rId5">
            <a:alphaModFix/>
          </a:blip>
          <a:srcRect l="71048"/>
          <a:stretch/>
        </p:blipFill>
        <p:spPr>
          <a:xfrm>
            <a:off x="5303545" y="964738"/>
            <a:ext cx="840908" cy="2178396"/>
          </a:xfrm>
          <a:prstGeom prst="rect">
            <a:avLst/>
          </a:prstGeom>
          <a:noFill/>
          <a:ln>
            <a:noFill/>
          </a:ln>
        </p:spPr>
      </p:pic>
      <p:pic>
        <p:nvPicPr>
          <p:cNvPr id="246" name="Google Shape;246;p10"/>
          <p:cNvPicPr preferRelativeResize="0"/>
          <p:nvPr/>
        </p:nvPicPr>
        <p:blipFill rotWithShape="1">
          <a:blip r:embed="rId6">
            <a:alphaModFix/>
          </a:blip>
          <a:srcRect/>
          <a:stretch/>
        </p:blipFill>
        <p:spPr>
          <a:xfrm>
            <a:off x="6306490" y="1718694"/>
            <a:ext cx="2469239" cy="142444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p11"/>
          <p:cNvSpPr txBox="1">
            <a:spLocks noGrp="1"/>
          </p:cNvSpPr>
          <p:nvPr>
            <p:ph type="title"/>
          </p:nvPr>
        </p:nvSpPr>
        <p:spPr>
          <a:xfrm>
            <a:off x="457200" y="237652"/>
            <a:ext cx="8229600" cy="502088"/>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366092"/>
              </a:buClr>
              <a:buSzPts val="3400"/>
              <a:buFont typeface="Calibri"/>
              <a:buNone/>
            </a:pPr>
            <a:r>
              <a:rPr lang="en-US"/>
              <a:t>Kinematic Post-Processing</a:t>
            </a:r>
            <a:endParaRPr/>
          </a:p>
        </p:txBody>
      </p:sp>
      <p:sp>
        <p:nvSpPr>
          <p:cNvPr id="252" name="Google Shape;252;p11"/>
          <p:cNvSpPr txBox="1">
            <a:spLocks noGrp="1"/>
          </p:cNvSpPr>
          <p:nvPr>
            <p:ph type="body" idx="1"/>
          </p:nvPr>
        </p:nvSpPr>
        <p:spPr>
          <a:xfrm>
            <a:off x="457200" y="949331"/>
            <a:ext cx="8229600" cy="5165505"/>
          </a:xfrm>
          <a:prstGeom prst="rect">
            <a:avLst/>
          </a:prstGeom>
          <a:noFill/>
          <a:ln>
            <a:noFill/>
          </a:ln>
        </p:spPr>
        <p:txBody>
          <a:bodyPr spcFirstLastPara="1" wrap="square" lIns="91425" tIns="45700" rIns="91425" bIns="45700" anchor="t" anchorCtr="0">
            <a:normAutofit fontScale="85000" lnSpcReduction="20000"/>
          </a:bodyPr>
          <a:lstStyle/>
          <a:p>
            <a:pPr marL="342900" lvl="0" indent="-342900" algn="l" rtl="0">
              <a:spcBef>
                <a:spcPts val="0"/>
              </a:spcBef>
              <a:spcAft>
                <a:spcPts val="0"/>
              </a:spcAft>
              <a:buClr>
                <a:schemeClr val="dk1"/>
              </a:buClr>
              <a:buSzPct val="100000"/>
              <a:buChar char="•"/>
            </a:pPr>
            <a:r>
              <a:rPr lang="en-US" sz="3200"/>
              <a:t>Post processing is only necessary if the base was set up over an unknown point or you use a PPK system.</a:t>
            </a:r>
            <a:endParaRPr/>
          </a:p>
          <a:p>
            <a:pPr marL="342900" lvl="0" indent="-185420" algn="l" rtl="0">
              <a:spcBef>
                <a:spcPts val="496"/>
              </a:spcBef>
              <a:spcAft>
                <a:spcPts val="0"/>
              </a:spcAft>
              <a:buClr>
                <a:schemeClr val="dk1"/>
              </a:buClr>
              <a:buSzPct val="100000"/>
              <a:buNone/>
            </a:pPr>
            <a:endParaRPr sz="3200"/>
          </a:p>
          <a:p>
            <a:pPr marL="342900" lvl="0" indent="-342900" algn="l" rtl="0">
              <a:spcBef>
                <a:spcPts val="496"/>
              </a:spcBef>
              <a:spcAft>
                <a:spcPts val="0"/>
              </a:spcAft>
              <a:buClr>
                <a:schemeClr val="dk1"/>
              </a:buClr>
              <a:buSzPct val="100000"/>
              <a:buChar char="•"/>
            </a:pPr>
            <a:r>
              <a:rPr lang="en-US" sz="3200"/>
              <a:t>Download data from base to PC software for your hardware.</a:t>
            </a:r>
            <a:endParaRPr/>
          </a:p>
          <a:p>
            <a:pPr marL="342900" lvl="0" indent="-342900" algn="l" rtl="0">
              <a:spcBef>
                <a:spcPts val="496"/>
              </a:spcBef>
              <a:spcAft>
                <a:spcPts val="0"/>
              </a:spcAft>
              <a:buClr>
                <a:schemeClr val="dk1"/>
              </a:buClr>
              <a:buSzPct val="100000"/>
              <a:buChar char="•"/>
            </a:pPr>
            <a:r>
              <a:rPr lang="en-US" sz="3200"/>
              <a:t>Export base dataset as a RINEX formatted file</a:t>
            </a:r>
            <a:endParaRPr/>
          </a:p>
          <a:p>
            <a:pPr marL="342900" lvl="0" indent="-342900" algn="l" rtl="0">
              <a:spcBef>
                <a:spcPts val="496"/>
              </a:spcBef>
              <a:spcAft>
                <a:spcPts val="0"/>
              </a:spcAft>
              <a:buClr>
                <a:schemeClr val="dk1"/>
              </a:buClr>
              <a:buSzPct val="100000"/>
              <a:buChar char="•"/>
            </a:pPr>
            <a:r>
              <a:rPr lang="en-US" sz="3200"/>
              <a:t>Upload RINEX to OPUS website, specifying all necessary information regarding base antenna type and height (best to wait 4+ hours after collection before uploading)</a:t>
            </a:r>
            <a:endParaRPr/>
          </a:p>
          <a:p>
            <a:pPr marL="342900" lvl="0" indent="-342900" algn="l" rtl="0">
              <a:spcBef>
                <a:spcPts val="496"/>
              </a:spcBef>
              <a:spcAft>
                <a:spcPts val="0"/>
              </a:spcAft>
              <a:buClr>
                <a:schemeClr val="dk1"/>
              </a:buClr>
              <a:buSzPct val="100000"/>
              <a:buChar char="•"/>
            </a:pPr>
            <a:r>
              <a:rPr lang="en-US" sz="3200"/>
              <a:t>Update your base position with the new, OPUS-corrected position in your PC software</a:t>
            </a:r>
            <a:endParaRPr/>
          </a:p>
          <a:p>
            <a:pPr marL="342900" lvl="0" indent="-342900" algn="l" rtl="0">
              <a:spcBef>
                <a:spcPts val="496"/>
              </a:spcBef>
              <a:spcAft>
                <a:spcPts val="0"/>
              </a:spcAft>
              <a:buClr>
                <a:schemeClr val="dk1"/>
              </a:buClr>
              <a:buSzPct val="100000"/>
              <a:buChar char="•"/>
            </a:pPr>
            <a:r>
              <a:rPr lang="en-US" sz="3200"/>
              <a:t>Propagate the change in base to all your rover positions</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pic>
        <p:nvPicPr>
          <p:cNvPr id="257" name="Google Shape;257;p12" descr="OPUS accuracy vs session duration"/>
          <p:cNvPicPr preferRelativeResize="0">
            <a:picLocks noGrp="1"/>
          </p:cNvPicPr>
          <p:nvPr>
            <p:ph type="body" idx="1"/>
          </p:nvPr>
        </p:nvPicPr>
        <p:blipFill rotWithShape="1">
          <a:blip r:embed="rId3">
            <a:alphaModFix/>
          </a:blip>
          <a:srcRect b="49966"/>
          <a:stretch/>
        </p:blipFill>
        <p:spPr>
          <a:xfrm>
            <a:off x="1139720" y="3581555"/>
            <a:ext cx="4719782" cy="2522379"/>
          </a:xfrm>
          <a:prstGeom prst="rect">
            <a:avLst/>
          </a:prstGeom>
          <a:noFill/>
          <a:ln>
            <a:noFill/>
          </a:ln>
        </p:spPr>
      </p:pic>
      <p:sp>
        <p:nvSpPr>
          <p:cNvPr id="258" name="Google Shape;258;p12"/>
          <p:cNvSpPr/>
          <p:nvPr/>
        </p:nvSpPr>
        <p:spPr>
          <a:xfrm>
            <a:off x="304800" y="217568"/>
            <a:ext cx="8534400" cy="3257550"/>
          </a:xfrm>
          <a:prstGeom prst="rect">
            <a:avLst/>
          </a:prstGeom>
          <a:solidFill>
            <a:schemeClr val="lt1"/>
          </a:solidFill>
          <a:ln w="25400" cap="flat"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259" name="Google Shape;259;p12"/>
          <p:cNvSpPr txBox="1"/>
          <p:nvPr/>
        </p:nvSpPr>
        <p:spPr>
          <a:xfrm rot="-5400000">
            <a:off x="300957" y="2756862"/>
            <a:ext cx="83869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u="sng">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OPUS</a:t>
            </a:r>
            <a:endParaRPr sz="1800">
              <a:solidFill>
                <a:schemeClr val="dk1"/>
              </a:solidFill>
              <a:latin typeface="Calibri"/>
              <a:ea typeface="Calibri"/>
              <a:cs typeface="Calibri"/>
              <a:sym typeface="Calibri"/>
            </a:endParaRPr>
          </a:p>
        </p:txBody>
      </p:sp>
      <p:sp>
        <p:nvSpPr>
          <p:cNvPr id="260" name="Google Shape;260;p12"/>
          <p:cNvSpPr txBox="1"/>
          <p:nvPr/>
        </p:nvSpPr>
        <p:spPr>
          <a:xfrm rot="-5400000">
            <a:off x="-38880" y="1152126"/>
            <a:ext cx="1518364"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u="sng">
                <a:solidFill>
                  <a:schemeClr val="dk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NRCAN</a:t>
            </a:r>
            <a:endParaRPr sz="1800">
              <a:solidFill>
                <a:schemeClr val="dk1"/>
              </a:solidFill>
              <a:latin typeface="Calibri"/>
              <a:ea typeface="Calibri"/>
              <a:cs typeface="Calibri"/>
              <a:sym typeface="Calibri"/>
            </a:endParaRPr>
          </a:p>
          <a:p>
            <a:pPr marL="0" marR="0" lvl="0" indent="0" algn="ctr" rtl="0">
              <a:spcBef>
                <a:spcPts val="0"/>
              </a:spcBef>
              <a:spcAft>
                <a:spcPts val="0"/>
              </a:spcAft>
              <a:buNone/>
            </a:pPr>
            <a:r>
              <a:rPr lang="en-US" sz="1800">
                <a:solidFill>
                  <a:schemeClr val="dk1"/>
                </a:solidFill>
                <a:latin typeface="Calibri"/>
                <a:ea typeface="Calibri"/>
                <a:cs typeface="Calibri"/>
                <a:sym typeface="Calibri"/>
              </a:rPr>
              <a:t>(CSRS-PPP)</a:t>
            </a:r>
            <a:endParaRPr/>
          </a:p>
        </p:txBody>
      </p:sp>
      <p:sp>
        <p:nvSpPr>
          <p:cNvPr id="261" name="Google Shape;261;p12"/>
          <p:cNvSpPr txBox="1"/>
          <p:nvPr/>
        </p:nvSpPr>
        <p:spPr>
          <a:xfrm>
            <a:off x="1560741" y="463513"/>
            <a:ext cx="268535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Data Collection Duration</a:t>
            </a:r>
            <a:endParaRPr/>
          </a:p>
        </p:txBody>
      </p:sp>
      <p:cxnSp>
        <p:nvCxnSpPr>
          <p:cNvPr id="262" name="Google Shape;262;p12"/>
          <p:cNvCxnSpPr/>
          <p:nvPr/>
        </p:nvCxnSpPr>
        <p:spPr>
          <a:xfrm>
            <a:off x="1367481" y="891881"/>
            <a:ext cx="0" cy="2578443"/>
          </a:xfrm>
          <a:prstGeom prst="straightConnector1">
            <a:avLst/>
          </a:prstGeom>
          <a:noFill/>
          <a:ln w="9525" cap="flat" cmpd="sng">
            <a:solidFill>
              <a:srgbClr val="4A7DBA"/>
            </a:solidFill>
            <a:prstDash val="solid"/>
            <a:round/>
            <a:headEnd type="none" w="sm" len="sm"/>
            <a:tailEnd type="none" w="sm" len="sm"/>
          </a:ln>
        </p:spPr>
      </p:cxnSp>
      <p:sp>
        <p:nvSpPr>
          <p:cNvPr id="263" name="Google Shape;263;p12"/>
          <p:cNvSpPr/>
          <p:nvPr/>
        </p:nvSpPr>
        <p:spPr>
          <a:xfrm>
            <a:off x="1400432" y="2522182"/>
            <a:ext cx="1010681" cy="272639"/>
          </a:xfrm>
          <a:prstGeom prst="rect">
            <a:avLst/>
          </a:prstGeom>
          <a:gradFill>
            <a:gsLst>
              <a:gs pos="0">
                <a:srgbClr val="D13F3B"/>
              </a:gs>
              <a:gs pos="100000">
                <a:srgbClr val="FF9995"/>
              </a:gs>
            </a:gsLst>
            <a:lin ang="16200000" scaled="0"/>
          </a:gra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a:solidFill>
                  <a:schemeClr val="lt1"/>
                </a:solidFill>
                <a:latin typeface="Calibri"/>
                <a:ea typeface="Calibri"/>
                <a:cs typeface="Calibri"/>
                <a:sym typeface="Calibri"/>
              </a:rPr>
              <a:t>15min – 2hrs</a:t>
            </a:r>
            <a:endParaRPr/>
          </a:p>
        </p:txBody>
      </p:sp>
      <p:sp>
        <p:nvSpPr>
          <p:cNvPr id="264" name="Google Shape;264;p12"/>
          <p:cNvSpPr/>
          <p:nvPr/>
        </p:nvSpPr>
        <p:spPr>
          <a:xfrm>
            <a:off x="1400431" y="2848983"/>
            <a:ext cx="2973861" cy="272639"/>
          </a:xfrm>
          <a:prstGeom prst="rect">
            <a:avLst/>
          </a:prstGeom>
          <a:gradFill>
            <a:gsLst>
              <a:gs pos="0">
                <a:srgbClr val="3E7FCD"/>
              </a:gs>
              <a:gs pos="100000">
                <a:srgbClr val="96C0FF"/>
              </a:gs>
            </a:gsLst>
            <a:lin ang="16200000" scaled="0"/>
          </a:gra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a:solidFill>
                  <a:schemeClr val="lt1"/>
                </a:solidFill>
                <a:latin typeface="Calibri"/>
                <a:ea typeface="Calibri"/>
                <a:cs typeface="Calibri"/>
                <a:sym typeface="Calibri"/>
              </a:rPr>
              <a:t>2hrs +</a:t>
            </a:r>
            <a:endParaRPr/>
          </a:p>
        </p:txBody>
      </p:sp>
      <p:sp>
        <p:nvSpPr>
          <p:cNvPr id="265" name="Google Shape;265;p12"/>
          <p:cNvSpPr/>
          <p:nvPr/>
        </p:nvSpPr>
        <p:spPr>
          <a:xfrm>
            <a:off x="1400431" y="1191306"/>
            <a:ext cx="2973861" cy="272639"/>
          </a:xfrm>
          <a:prstGeom prst="rect">
            <a:avLst/>
          </a:prstGeom>
          <a:gradFill>
            <a:gsLst>
              <a:gs pos="0">
                <a:srgbClr val="3E7FCD"/>
              </a:gs>
              <a:gs pos="100000">
                <a:srgbClr val="96C0FF"/>
              </a:gs>
            </a:gsLst>
            <a:lin ang="16200000" scaled="0"/>
          </a:gra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a:solidFill>
                  <a:schemeClr val="lt1"/>
                </a:solidFill>
                <a:latin typeface="Calibri"/>
                <a:ea typeface="Calibri"/>
                <a:cs typeface="Calibri"/>
                <a:sym typeface="Calibri"/>
              </a:rPr>
              <a:t>2hrs +</a:t>
            </a:r>
            <a:endParaRPr/>
          </a:p>
        </p:txBody>
      </p:sp>
      <p:cxnSp>
        <p:nvCxnSpPr>
          <p:cNvPr id="266" name="Google Shape;266;p12"/>
          <p:cNvCxnSpPr/>
          <p:nvPr/>
        </p:nvCxnSpPr>
        <p:spPr>
          <a:xfrm>
            <a:off x="4938584" y="891881"/>
            <a:ext cx="0" cy="2578443"/>
          </a:xfrm>
          <a:prstGeom prst="straightConnector1">
            <a:avLst/>
          </a:prstGeom>
          <a:noFill/>
          <a:ln w="9525" cap="flat" cmpd="sng">
            <a:solidFill>
              <a:srgbClr val="4A7DBA"/>
            </a:solidFill>
            <a:prstDash val="solid"/>
            <a:round/>
            <a:headEnd type="none" w="sm" len="sm"/>
            <a:tailEnd type="none" w="sm" len="sm"/>
          </a:ln>
        </p:spPr>
      </p:cxnSp>
      <p:sp>
        <p:nvSpPr>
          <p:cNvPr id="267" name="Google Shape;267;p12"/>
          <p:cNvSpPr txBox="1"/>
          <p:nvPr/>
        </p:nvSpPr>
        <p:spPr>
          <a:xfrm>
            <a:off x="5502546" y="460072"/>
            <a:ext cx="1877437"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Data Processing</a:t>
            </a:r>
            <a:endParaRPr/>
          </a:p>
        </p:txBody>
      </p:sp>
      <p:sp>
        <p:nvSpPr>
          <p:cNvPr id="268" name="Google Shape;268;p12"/>
          <p:cNvSpPr/>
          <p:nvPr/>
        </p:nvSpPr>
        <p:spPr>
          <a:xfrm>
            <a:off x="5465805" y="1192779"/>
            <a:ext cx="1050326" cy="272639"/>
          </a:xfrm>
          <a:prstGeom prst="rect">
            <a:avLst/>
          </a:prstGeom>
          <a:gradFill>
            <a:gsLst>
              <a:gs pos="0">
                <a:srgbClr val="3E7FCD"/>
              </a:gs>
              <a:gs pos="100000">
                <a:srgbClr val="96C0FF"/>
              </a:gs>
            </a:gsLst>
            <a:lin ang="16200000" scaled="0"/>
          </a:gra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a:solidFill>
                  <a:schemeClr val="lt1"/>
                </a:solidFill>
                <a:latin typeface="Calibri"/>
                <a:ea typeface="Calibri"/>
                <a:cs typeface="Calibri"/>
                <a:sym typeface="Calibri"/>
              </a:rPr>
              <a:t>Ultra Rapid</a:t>
            </a:r>
            <a:endParaRPr/>
          </a:p>
        </p:txBody>
      </p:sp>
      <p:sp>
        <p:nvSpPr>
          <p:cNvPr id="269" name="Google Shape;269;p12"/>
          <p:cNvSpPr/>
          <p:nvPr/>
        </p:nvSpPr>
        <p:spPr>
          <a:xfrm>
            <a:off x="6519589" y="1336601"/>
            <a:ext cx="1050326" cy="272639"/>
          </a:xfrm>
          <a:prstGeom prst="rect">
            <a:avLst/>
          </a:prstGeom>
          <a:gradFill>
            <a:gsLst>
              <a:gs pos="0">
                <a:srgbClr val="3E7FCD"/>
              </a:gs>
              <a:gs pos="100000">
                <a:srgbClr val="96C0FF"/>
              </a:gs>
            </a:gsLst>
            <a:lin ang="16200000" scaled="0"/>
          </a:gra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a:solidFill>
                  <a:schemeClr val="lt1"/>
                </a:solidFill>
                <a:latin typeface="Calibri"/>
                <a:ea typeface="Calibri"/>
                <a:cs typeface="Calibri"/>
                <a:sym typeface="Calibri"/>
              </a:rPr>
              <a:t>Rapid</a:t>
            </a:r>
            <a:endParaRPr/>
          </a:p>
        </p:txBody>
      </p:sp>
      <p:sp>
        <p:nvSpPr>
          <p:cNvPr id="270" name="Google Shape;270;p12"/>
          <p:cNvSpPr/>
          <p:nvPr/>
        </p:nvSpPr>
        <p:spPr>
          <a:xfrm>
            <a:off x="7569915" y="1490205"/>
            <a:ext cx="1050326" cy="272639"/>
          </a:xfrm>
          <a:prstGeom prst="rect">
            <a:avLst/>
          </a:prstGeom>
          <a:gradFill>
            <a:gsLst>
              <a:gs pos="0">
                <a:srgbClr val="3E7FCD"/>
              </a:gs>
              <a:gs pos="100000">
                <a:srgbClr val="96C0FF"/>
              </a:gs>
            </a:gsLst>
            <a:lin ang="16200000" scaled="0"/>
          </a:gra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a:solidFill>
                  <a:schemeClr val="lt1"/>
                </a:solidFill>
                <a:latin typeface="Calibri"/>
                <a:ea typeface="Calibri"/>
                <a:cs typeface="Calibri"/>
                <a:sym typeface="Calibri"/>
              </a:rPr>
              <a:t>Final Orbits</a:t>
            </a:r>
            <a:endParaRPr/>
          </a:p>
        </p:txBody>
      </p:sp>
      <p:sp>
        <p:nvSpPr>
          <p:cNvPr id="271" name="Google Shape;271;p12"/>
          <p:cNvSpPr txBox="1"/>
          <p:nvPr/>
        </p:nvSpPr>
        <p:spPr>
          <a:xfrm>
            <a:off x="2574984" y="2526712"/>
            <a:ext cx="1011815"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chemeClr val="dk1"/>
                </a:solidFill>
                <a:latin typeface="Calibri"/>
                <a:ea typeface="Calibri"/>
                <a:cs typeface="Calibri"/>
                <a:sym typeface="Calibri"/>
              </a:rPr>
              <a:t>Rapid Static</a:t>
            </a:r>
            <a:endParaRPr/>
          </a:p>
        </p:txBody>
      </p:sp>
      <p:sp>
        <p:nvSpPr>
          <p:cNvPr id="272" name="Google Shape;272;p12"/>
          <p:cNvSpPr txBox="1"/>
          <p:nvPr/>
        </p:nvSpPr>
        <p:spPr>
          <a:xfrm>
            <a:off x="4309049" y="2851178"/>
            <a:ext cx="569387"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chemeClr val="dk1"/>
                </a:solidFill>
                <a:latin typeface="Calibri"/>
                <a:ea typeface="Calibri"/>
                <a:cs typeface="Calibri"/>
                <a:sym typeface="Calibri"/>
              </a:rPr>
              <a:t>Static</a:t>
            </a:r>
            <a:endParaRPr/>
          </a:p>
        </p:txBody>
      </p:sp>
      <p:cxnSp>
        <p:nvCxnSpPr>
          <p:cNvPr id="273" name="Google Shape;273;p12"/>
          <p:cNvCxnSpPr/>
          <p:nvPr/>
        </p:nvCxnSpPr>
        <p:spPr>
          <a:xfrm rot="10800000">
            <a:off x="2323070" y="2522182"/>
            <a:ext cx="0" cy="2834607"/>
          </a:xfrm>
          <a:prstGeom prst="straightConnector1">
            <a:avLst/>
          </a:prstGeom>
          <a:noFill/>
          <a:ln w="9525" cap="flat" cmpd="sng">
            <a:solidFill>
              <a:schemeClr val="accent2"/>
            </a:solidFill>
            <a:prstDash val="solid"/>
            <a:round/>
            <a:headEnd type="none" w="sm" len="sm"/>
            <a:tailEnd type="none" w="sm" len="sm"/>
          </a:ln>
        </p:spPr>
      </p:cxnSp>
      <p:cxnSp>
        <p:nvCxnSpPr>
          <p:cNvPr id="274" name="Google Shape;274;p12"/>
          <p:cNvCxnSpPr/>
          <p:nvPr/>
        </p:nvCxnSpPr>
        <p:spPr>
          <a:xfrm>
            <a:off x="6516131" y="1020866"/>
            <a:ext cx="0" cy="1001071"/>
          </a:xfrm>
          <a:prstGeom prst="straightConnector1">
            <a:avLst/>
          </a:prstGeom>
          <a:noFill/>
          <a:ln w="9525" cap="flat" cmpd="sng">
            <a:solidFill>
              <a:srgbClr val="4A7DBA"/>
            </a:solidFill>
            <a:prstDash val="solid"/>
            <a:round/>
            <a:headEnd type="none" w="sm" len="sm"/>
            <a:tailEnd type="none" w="sm" len="sm"/>
          </a:ln>
        </p:spPr>
      </p:cxnSp>
      <p:cxnSp>
        <p:nvCxnSpPr>
          <p:cNvPr id="275" name="Google Shape;275;p12"/>
          <p:cNvCxnSpPr/>
          <p:nvPr/>
        </p:nvCxnSpPr>
        <p:spPr>
          <a:xfrm>
            <a:off x="7569915" y="1037740"/>
            <a:ext cx="0" cy="1001071"/>
          </a:xfrm>
          <a:prstGeom prst="straightConnector1">
            <a:avLst/>
          </a:prstGeom>
          <a:noFill/>
          <a:ln w="9525" cap="flat" cmpd="sng">
            <a:solidFill>
              <a:srgbClr val="4A7DBA"/>
            </a:solidFill>
            <a:prstDash val="solid"/>
            <a:round/>
            <a:headEnd type="none" w="sm" len="sm"/>
            <a:tailEnd type="none" w="sm" len="sm"/>
          </a:ln>
        </p:spPr>
      </p:cxnSp>
      <p:sp>
        <p:nvSpPr>
          <p:cNvPr id="276" name="Google Shape;276;p12"/>
          <p:cNvSpPr txBox="1"/>
          <p:nvPr/>
        </p:nvSpPr>
        <p:spPr>
          <a:xfrm>
            <a:off x="5715769" y="2313469"/>
            <a:ext cx="2204450"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a:solidFill>
                  <a:schemeClr val="dk1"/>
                </a:solidFill>
                <a:latin typeface="Calibri"/>
                <a:ea typeface="Calibri"/>
                <a:cs typeface="Calibri"/>
                <a:sym typeface="Calibri"/>
              </a:rPr>
              <a:t>Time Post-Survey</a:t>
            </a:r>
            <a:r>
              <a:rPr lang="en-US" sz="1200">
                <a:solidFill>
                  <a:schemeClr val="dk1"/>
                </a:solidFill>
                <a:latin typeface="Calibri"/>
                <a:ea typeface="Calibri"/>
                <a:cs typeface="Calibri"/>
                <a:sym typeface="Calibri"/>
              </a:rPr>
              <a:t>	    </a:t>
            </a:r>
            <a:endParaRPr/>
          </a:p>
        </p:txBody>
      </p:sp>
      <p:cxnSp>
        <p:nvCxnSpPr>
          <p:cNvPr id="277" name="Google Shape;277;p12"/>
          <p:cNvCxnSpPr/>
          <p:nvPr/>
        </p:nvCxnSpPr>
        <p:spPr>
          <a:xfrm>
            <a:off x="5461687" y="1037740"/>
            <a:ext cx="0" cy="1001071"/>
          </a:xfrm>
          <a:prstGeom prst="straightConnector1">
            <a:avLst/>
          </a:prstGeom>
          <a:noFill/>
          <a:ln w="9525" cap="flat" cmpd="sng">
            <a:solidFill>
              <a:srgbClr val="4A7DBA"/>
            </a:solidFill>
            <a:prstDash val="solid"/>
            <a:round/>
            <a:headEnd type="none" w="sm" len="sm"/>
            <a:tailEnd type="none" w="sm" len="sm"/>
          </a:ln>
        </p:spPr>
      </p:cxnSp>
      <p:sp>
        <p:nvSpPr>
          <p:cNvPr id="278" name="Google Shape;278;p12"/>
          <p:cNvSpPr txBox="1"/>
          <p:nvPr/>
        </p:nvSpPr>
        <p:spPr>
          <a:xfrm>
            <a:off x="5266972" y="2048508"/>
            <a:ext cx="3127779"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chemeClr val="dk1"/>
                </a:solidFill>
                <a:latin typeface="Calibri"/>
                <a:ea typeface="Calibri"/>
                <a:cs typeface="Calibri"/>
                <a:sym typeface="Calibri"/>
              </a:rPr>
              <a:t>2hr	   24hr 	      14 days	    </a:t>
            </a:r>
            <a:endParaRPr/>
          </a:p>
        </p:txBody>
      </p:sp>
      <p:cxnSp>
        <p:nvCxnSpPr>
          <p:cNvPr id="279" name="Google Shape;279;p12"/>
          <p:cNvCxnSpPr/>
          <p:nvPr/>
        </p:nvCxnSpPr>
        <p:spPr>
          <a:xfrm>
            <a:off x="5266972" y="2328948"/>
            <a:ext cx="2828106" cy="0"/>
          </a:xfrm>
          <a:prstGeom prst="straightConnector1">
            <a:avLst/>
          </a:prstGeom>
          <a:noFill/>
          <a:ln w="9525" cap="flat" cmpd="sng">
            <a:solidFill>
              <a:schemeClr val="dk1"/>
            </a:solidFill>
            <a:prstDash val="solid"/>
            <a:round/>
            <a:headEnd type="none" w="sm" len="sm"/>
            <a:tailEnd type="none" w="sm" len="sm"/>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84" name="Google Shape;284;p13"/>
          <p:cNvSpPr txBox="1">
            <a:spLocks noGrp="1"/>
          </p:cNvSpPr>
          <p:nvPr>
            <p:ph type="title"/>
          </p:nvPr>
        </p:nvSpPr>
        <p:spPr>
          <a:xfrm>
            <a:off x="457200" y="237652"/>
            <a:ext cx="8229600" cy="502088"/>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366092"/>
              </a:buClr>
              <a:buSzPts val="3400"/>
              <a:buFont typeface="Calibri"/>
              <a:buNone/>
            </a:pPr>
            <a:r>
              <a:rPr lang="en-US"/>
              <a:t>Applications of RTK GNSS</a:t>
            </a:r>
            <a:endParaRPr/>
          </a:p>
        </p:txBody>
      </p:sp>
      <p:sp>
        <p:nvSpPr>
          <p:cNvPr id="285" name="Google Shape;285;p13"/>
          <p:cNvSpPr txBox="1">
            <a:spLocks noGrp="1"/>
          </p:cNvSpPr>
          <p:nvPr>
            <p:ph type="body" idx="1"/>
          </p:nvPr>
        </p:nvSpPr>
        <p:spPr>
          <a:xfrm>
            <a:off x="457200" y="949331"/>
            <a:ext cx="8229600" cy="5165505"/>
          </a:xfrm>
          <a:prstGeom prst="rect">
            <a:avLst/>
          </a:prstGeom>
          <a:noFill/>
          <a:ln>
            <a:noFill/>
          </a:ln>
        </p:spPr>
        <p:txBody>
          <a:bodyPr spcFirstLastPara="1" wrap="square" lIns="91425" tIns="45700" rIns="91425" bIns="45700" anchor="t" anchorCtr="0">
            <a:normAutofit fontScale="77500" lnSpcReduction="20000"/>
          </a:bodyPr>
          <a:lstStyle/>
          <a:p>
            <a:pPr marL="342900" lvl="0" indent="-342900" algn="l" rtl="0">
              <a:spcBef>
                <a:spcPts val="0"/>
              </a:spcBef>
              <a:spcAft>
                <a:spcPts val="0"/>
              </a:spcAft>
              <a:buClr>
                <a:schemeClr val="dk1"/>
              </a:buClr>
              <a:buSzPct val="100000"/>
              <a:buChar char="•"/>
            </a:pPr>
            <a:r>
              <a:rPr lang="en-US" sz="3200"/>
              <a:t>Students discuss at first:</a:t>
            </a:r>
            <a:endParaRPr/>
          </a:p>
          <a:p>
            <a:pPr marL="342900" lvl="0" indent="-200660" algn="l" rtl="0">
              <a:spcBef>
                <a:spcPts val="448"/>
              </a:spcBef>
              <a:spcAft>
                <a:spcPts val="0"/>
              </a:spcAft>
              <a:buClr>
                <a:schemeClr val="dk1"/>
              </a:buClr>
              <a:buSzPct val="100000"/>
              <a:buNone/>
            </a:pPr>
            <a:endParaRPr sz="3200"/>
          </a:p>
          <a:p>
            <a:pPr marL="342900" lvl="0" indent="-342900" algn="l" rtl="0">
              <a:spcBef>
                <a:spcPts val="448"/>
              </a:spcBef>
              <a:spcAft>
                <a:spcPts val="0"/>
              </a:spcAft>
              <a:buClr>
                <a:schemeClr val="dk1"/>
              </a:buClr>
              <a:buSzPct val="100000"/>
              <a:buChar char="•"/>
            </a:pPr>
            <a:r>
              <a:rPr lang="en-US" sz="3200"/>
              <a:t>Delineating or measuring migration of a river channel with proximity to a valuable resource or infrastructure</a:t>
            </a:r>
            <a:endParaRPr/>
          </a:p>
          <a:p>
            <a:pPr marL="342900" lvl="0" indent="-342900" algn="l" rtl="0">
              <a:spcBef>
                <a:spcPts val="448"/>
              </a:spcBef>
              <a:spcAft>
                <a:spcPts val="0"/>
              </a:spcAft>
              <a:buClr>
                <a:schemeClr val="dk1"/>
              </a:buClr>
              <a:buSzPct val="100000"/>
              <a:buChar char="•"/>
            </a:pPr>
            <a:r>
              <a:rPr lang="en-US" sz="3200"/>
              <a:t>Measuring movement on a natural hazard such as a landslide, earthflow, or slump</a:t>
            </a:r>
            <a:endParaRPr/>
          </a:p>
          <a:p>
            <a:pPr marL="342900" lvl="0" indent="-342900" algn="l" rtl="0">
              <a:spcBef>
                <a:spcPts val="448"/>
              </a:spcBef>
              <a:spcAft>
                <a:spcPts val="0"/>
              </a:spcAft>
              <a:buClr>
                <a:schemeClr val="dk1"/>
              </a:buClr>
              <a:buSzPct val="100000"/>
              <a:buChar char="•"/>
            </a:pPr>
            <a:r>
              <a:rPr lang="en-US" sz="3200"/>
              <a:t>Delineate or measure motion of monuments on a glacier, glacial retreat or snowpack change</a:t>
            </a:r>
            <a:endParaRPr/>
          </a:p>
          <a:p>
            <a:pPr marL="342900" lvl="0" indent="-342900" algn="l" rtl="0">
              <a:spcBef>
                <a:spcPts val="448"/>
              </a:spcBef>
              <a:spcAft>
                <a:spcPts val="0"/>
              </a:spcAft>
              <a:buClr>
                <a:schemeClr val="dk1"/>
              </a:buClr>
              <a:buSzPct val="100000"/>
              <a:buChar char="•"/>
            </a:pPr>
            <a:r>
              <a:rPr lang="en-US" sz="3200"/>
              <a:t>Measuring a scarp surface or profile to determine potential hazard to infrastructure with earthquakes</a:t>
            </a:r>
            <a:endParaRPr/>
          </a:p>
          <a:p>
            <a:pPr marL="342900" lvl="0" indent="-342900" algn="l" rtl="0">
              <a:spcBef>
                <a:spcPts val="448"/>
              </a:spcBef>
              <a:spcAft>
                <a:spcPts val="0"/>
              </a:spcAft>
              <a:buClr>
                <a:schemeClr val="dk1"/>
              </a:buClr>
              <a:buSzPct val="100000"/>
              <a:buChar char="•"/>
            </a:pPr>
            <a:r>
              <a:rPr lang="en-US" sz="3200"/>
              <a:t>Creating topographic models of flood plains to calculate flood volume and determine potential for flood hazard at various stage levels</a:t>
            </a:r>
            <a:endParaRPr/>
          </a:p>
          <a:p>
            <a:pPr marL="342900" lvl="0" indent="-342900" algn="l" rtl="0">
              <a:spcBef>
                <a:spcPts val="448"/>
              </a:spcBef>
              <a:spcAft>
                <a:spcPts val="0"/>
              </a:spcAft>
              <a:buClr>
                <a:schemeClr val="dk1"/>
              </a:buClr>
              <a:buSzPct val="100000"/>
              <a:buChar char="•"/>
            </a:pPr>
            <a:r>
              <a:rPr lang="en-US" sz="3200"/>
              <a:t>Create digital elevation models to determine slope stability with addition of roadcuts or other infrastructure</a:t>
            </a:r>
            <a:endParaRPr/>
          </a:p>
          <a:p>
            <a:pPr marL="0" lvl="0" indent="0" algn="l" rtl="0">
              <a:spcBef>
                <a:spcPts val="448"/>
              </a:spcBef>
              <a:spcAft>
                <a:spcPts val="0"/>
              </a:spcAft>
              <a:buClr>
                <a:schemeClr val="dk1"/>
              </a:buClr>
              <a:buSzPct val="100000"/>
              <a:buNone/>
            </a:pP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0" name="Google Shape;290;p14"/>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Clr>
                <a:srgbClr val="366092"/>
              </a:buClr>
              <a:buSzPts val="4000"/>
              <a:buFont typeface="Calibri"/>
              <a:buNone/>
            </a:pPr>
            <a:r>
              <a:rPr lang="en-US"/>
              <a:t>2.1: MEASURING TOPOGRAPHY WITH KINEMATIC GNSS</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295" name="Google Shape;295;p15"/>
          <p:cNvSpPr txBox="1">
            <a:spLocks noGrp="1"/>
          </p:cNvSpPr>
          <p:nvPr>
            <p:ph type="title"/>
          </p:nvPr>
        </p:nvSpPr>
        <p:spPr>
          <a:xfrm>
            <a:off x="457200" y="237652"/>
            <a:ext cx="8229600" cy="502088"/>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366092"/>
              </a:buClr>
              <a:buSzPts val="3200"/>
              <a:buFont typeface="Calibri"/>
              <a:buNone/>
            </a:pPr>
            <a:r>
              <a:rPr lang="en-US" sz="3200"/>
              <a:t>2.1 Measuring Topography with Kinematic GNSS</a:t>
            </a:r>
            <a:endParaRPr/>
          </a:p>
        </p:txBody>
      </p:sp>
      <p:sp>
        <p:nvSpPr>
          <p:cNvPr id="296" name="Google Shape;296;p15"/>
          <p:cNvSpPr txBox="1">
            <a:spLocks noGrp="1"/>
          </p:cNvSpPr>
          <p:nvPr>
            <p:ph type="body" idx="1"/>
          </p:nvPr>
        </p:nvSpPr>
        <p:spPr>
          <a:xfrm>
            <a:off x="457200" y="949331"/>
            <a:ext cx="8229600" cy="5165505"/>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Clr>
                <a:schemeClr val="dk1"/>
              </a:buClr>
              <a:buSzPts val="3200"/>
              <a:buChar char="•"/>
            </a:pPr>
            <a:r>
              <a:rPr lang="en-US"/>
              <a:t>Introductory slide</a:t>
            </a:r>
            <a:endParaRPr/>
          </a:p>
          <a:p>
            <a:pPr marL="742950" lvl="1" indent="-285750" algn="l" rtl="0">
              <a:spcBef>
                <a:spcPts val="560"/>
              </a:spcBef>
              <a:spcAft>
                <a:spcPts val="0"/>
              </a:spcAft>
              <a:buClr>
                <a:schemeClr val="dk1"/>
              </a:buClr>
              <a:buSzPts val="2800"/>
              <a:buChar char="–"/>
            </a:pPr>
            <a:r>
              <a:rPr lang="en-US"/>
              <a:t>Previous tools for creating topography</a:t>
            </a:r>
            <a:endParaRPr/>
          </a:p>
          <a:p>
            <a:pPr marL="1143000" lvl="2" indent="-228600" algn="l" rtl="0">
              <a:spcBef>
                <a:spcPts val="480"/>
              </a:spcBef>
              <a:spcAft>
                <a:spcPts val="0"/>
              </a:spcAft>
              <a:buClr>
                <a:schemeClr val="dk1"/>
              </a:buClr>
              <a:buSzPts val="2400"/>
              <a:buChar char="•"/>
            </a:pPr>
            <a:r>
              <a:rPr lang="en-US"/>
              <a:t>Photogrammetry, Level surveys </a:t>
            </a:r>
            <a:endParaRPr/>
          </a:p>
          <a:p>
            <a:pPr marL="1143000" lvl="2" indent="-228600" algn="l" rtl="0">
              <a:spcBef>
                <a:spcPts val="480"/>
              </a:spcBef>
              <a:spcAft>
                <a:spcPts val="0"/>
              </a:spcAft>
              <a:buClr>
                <a:schemeClr val="dk1"/>
              </a:buClr>
              <a:buSzPts val="2400"/>
              <a:buChar char="•"/>
            </a:pPr>
            <a:r>
              <a:rPr lang="en-US"/>
              <a:t>Advantages versus Disadvantages</a:t>
            </a:r>
            <a:endParaRPr/>
          </a:p>
          <a:p>
            <a:pPr marL="742950" lvl="1" indent="-285750" algn="l" rtl="0">
              <a:spcBef>
                <a:spcPts val="560"/>
              </a:spcBef>
              <a:spcAft>
                <a:spcPts val="0"/>
              </a:spcAft>
              <a:buClr>
                <a:schemeClr val="dk1"/>
              </a:buClr>
              <a:buSzPts val="2800"/>
              <a:buChar char="–"/>
            </a:pPr>
            <a:r>
              <a:rPr lang="en-US"/>
              <a:t>How we do it now</a:t>
            </a:r>
            <a:endParaRPr/>
          </a:p>
          <a:p>
            <a:pPr marL="1143000" lvl="2" indent="-228600" algn="l" rtl="0">
              <a:spcBef>
                <a:spcPts val="480"/>
              </a:spcBef>
              <a:spcAft>
                <a:spcPts val="0"/>
              </a:spcAft>
              <a:buClr>
                <a:schemeClr val="dk1"/>
              </a:buClr>
              <a:buSzPts val="2400"/>
              <a:buChar char="•"/>
            </a:pPr>
            <a:r>
              <a:rPr lang="en-US"/>
              <a:t>Airborne or ground-based LiDAR, Radar</a:t>
            </a:r>
            <a:endParaRPr/>
          </a:p>
          <a:p>
            <a:pPr marL="1143000" lvl="2" indent="-228600" algn="l" rtl="0">
              <a:spcBef>
                <a:spcPts val="480"/>
              </a:spcBef>
              <a:spcAft>
                <a:spcPts val="0"/>
              </a:spcAft>
              <a:buClr>
                <a:schemeClr val="dk1"/>
              </a:buClr>
              <a:buSzPts val="2400"/>
              <a:buChar char="•"/>
            </a:pPr>
            <a:r>
              <a:rPr lang="en-US"/>
              <a:t>Stereo high-resolution imagery</a:t>
            </a:r>
            <a:endParaRPr/>
          </a:p>
          <a:p>
            <a:pPr marL="742950" lvl="1" indent="-285750" algn="l" rtl="0">
              <a:spcBef>
                <a:spcPts val="560"/>
              </a:spcBef>
              <a:spcAft>
                <a:spcPts val="0"/>
              </a:spcAft>
              <a:buClr>
                <a:schemeClr val="dk1"/>
              </a:buClr>
              <a:buSzPts val="2800"/>
              <a:buChar char="–"/>
            </a:pPr>
            <a:r>
              <a:rPr lang="en-US"/>
              <a:t>Uses of topographic data</a:t>
            </a:r>
            <a:endParaRPr/>
          </a:p>
          <a:p>
            <a:pPr marL="1143000" lvl="2" indent="-228600" algn="l" rtl="0">
              <a:spcBef>
                <a:spcPts val="480"/>
              </a:spcBef>
              <a:spcAft>
                <a:spcPts val="0"/>
              </a:spcAft>
              <a:buClr>
                <a:schemeClr val="dk1"/>
              </a:buClr>
              <a:buSzPts val="2400"/>
              <a:buChar char="•"/>
            </a:pPr>
            <a:r>
              <a:rPr lang="en-US"/>
              <a:t>Hydrology, hazard analysis, navigation, etc.</a:t>
            </a:r>
            <a:endParaRPr/>
          </a:p>
          <a:p>
            <a:pPr marL="1143000" lvl="2" indent="-228600" algn="l" rtl="0">
              <a:spcBef>
                <a:spcPts val="480"/>
              </a:spcBef>
              <a:spcAft>
                <a:spcPts val="0"/>
              </a:spcAft>
              <a:buClr>
                <a:schemeClr val="dk1"/>
              </a:buClr>
              <a:buSzPts val="2400"/>
              <a:buChar char="•"/>
            </a:pPr>
            <a:r>
              <a:rPr lang="en-US"/>
              <a:t>Research, industry, public, military, etc.</a:t>
            </a:r>
            <a:endParaRPr/>
          </a:p>
          <a:p>
            <a:pPr marL="0" lvl="0" indent="0" algn="l" rtl="0">
              <a:spcBef>
                <a:spcPts val="640"/>
              </a:spcBef>
              <a:spcAft>
                <a:spcPts val="0"/>
              </a:spcAft>
              <a:buClr>
                <a:schemeClr val="dk1"/>
              </a:buClr>
              <a:buSzPts val="3200"/>
              <a:buNone/>
            </a:pP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Google Shape;302;p16"/>
          <p:cNvSpPr txBox="1">
            <a:spLocks noGrp="1"/>
          </p:cNvSpPr>
          <p:nvPr>
            <p:ph type="title"/>
          </p:nvPr>
        </p:nvSpPr>
        <p:spPr>
          <a:xfrm>
            <a:off x="457200" y="237652"/>
            <a:ext cx="8229600" cy="502088"/>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366092"/>
              </a:buClr>
              <a:buSzPts val="3400"/>
              <a:buFont typeface="Calibri"/>
              <a:buNone/>
            </a:pPr>
            <a:r>
              <a:rPr lang="en-US"/>
              <a:t>Technical Slides</a:t>
            </a:r>
            <a:endParaRPr/>
          </a:p>
        </p:txBody>
      </p:sp>
      <p:sp>
        <p:nvSpPr>
          <p:cNvPr id="303" name="Google Shape;303;p16"/>
          <p:cNvSpPr txBox="1">
            <a:spLocks noGrp="1"/>
          </p:cNvSpPr>
          <p:nvPr>
            <p:ph type="body" idx="1"/>
          </p:nvPr>
        </p:nvSpPr>
        <p:spPr>
          <a:xfrm>
            <a:off x="457200" y="949331"/>
            <a:ext cx="8229600" cy="5165505"/>
          </a:xfrm>
          <a:prstGeom prst="rect">
            <a:avLst/>
          </a:prstGeom>
          <a:noFill/>
          <a:ln>
            <a:noFill/>
          </a:ln>
        </p:spPr>
        <p:txBody>
          <a:bodyPr spcFirstLastPara="1" wrap="square" lIns="91425" tIns="45700" rIns="91425" bIns="45700" anchor="t" anchorCtr="0">
            <a:normAutofit/>
          </a:bodyPr>
          <a:lstStyle/>
          <a:p>
            <a:pPr marL="742950" lvl="1" indent="-285750" algn="l" rtl="0">
              <a:spcBef>
                <a:spcPts val="0"/>
              </a:spcBef>
              <a:spcAft>
                <a:spcPts val="0"/>
              </a:spcAft>
              <a:buClr>
                <a:schemeClr val="dk1"/>
              </a:buClr>
              <a:buSzPts val="2800"/>
              <a:buChar char="–"/>
            </a:pPr>
            <a:r>
              <a:rPr lang="en-US"/>
              <a:t>Field and office workflow</a:t>
            </a:r>
            <a:endParaRPr/>
          </a:p>
          <a:p>
            <a:pPr marL="1143000" lvl="2" indent="-228600" algn="l" rtl="0">
              <a:spcBef>
                <a:spcPts val="480"/>
              </a:spcBef>
              <a:spcAft>
                <a:spcPts val="0"/>
              </a:spcAft>
              <a:buClr>
                <a:schemeClr val="dk1"/>
              </a:buClr>
              <a:buSzPts val="2400"/>
              <a:buChar char="•"/>
            </a:pPr>
            <a:r>
              <a:rPr lang="en-US"/>
              <a:t>Collect high-precision </a:t>
            </a:r>
            <a:r>
              <a:rPr lang="en-US" i="1"/>
              <a:t>x, y, </a:t>
            </a:r>
            <a:r>
              <a:rPr lang="en-US"/>
              <a:t>and </a:t>
            </a:r>
            <a:r>
              <a:rPr lang="en-US" i="1"/>
              <a:t>z</a:t>
            </a:r>
            <a:r>
              <a:rPr lang="en-US"/>
              <a:t> points</a:t>
            </a:r>
            <a:endParaRPr/>
          </a:p>
          <a:p>
            <a:pPr marL="1143000" lvl="2" indent="-228600" algn="l" rtl="0">
              <a:spcBef>
                <a:spcPts val="480"/>
              </a:spcBef>
              <a:spcAft>
                <a:spcPts val="0"/>
              </a:spcAft>
              <a:buClr>
                <a:schemeClr val="dk1"/>
              </a:buClr>
              <a:buSzPts val="2400"/>
              <a:buChar char="•"/>
            </a:pPr>
            <a:r>
              <a:rPr lang="en-US"/>
              <a:t>Interpolate elevations between points (raster or contour)</a:t>
            </a:r>
            <a:endParaRPr/>
          </a:p>
          <a:p>
            <a:pPr marL="1143000" lvl="2" indent="-228600" algn="l" rtl="0">
              <a:spcBef>
                <a:spcPts val="480"/>
              </a:spcBef>
              <a:spcAft>
                <a:spcPts val="0"/>
              </a:spcAft>
              <a:buClr>
                <a:schemeClr val="dk1"/>
              </a:buClr>
              <a:buSzPts val="2400"/>
              <a:buChar char="•"/>
            </a:pPr>
            <a:r>
              <a:rPr lang="en-US"/>
              <a:t>Examine if interpolation created unrealistic outcomes</a:t>
            </a:r>
            <a:endParaRPr/>
          </a:p>
        </p:txBody>
      </p:sp>
      <p:pic>
        <p:nvPicPr>
          <p:cNvPr id="304" name="Google Shape;304;p16"/>
          <p:cNvPicPr preferRelativeResize="0"/>
          <p:nvPr/>
        </p:nvPicPr>
        <p:blipFill rotWithShape="1">
          <a:blip r:embed="rId3">
            <a:alphaModFix/>
          </a:blip>
          <a:srcRect b="6751"/>
          <a:stretch/>
        </p:blipFill>
        <p:spPr>
          <a:xfrm>
            <a:off x="719523" y="3136532"/>
            <a:ext cx="3555240" cy="2448930"/>
          </a:xfrm>
          <a:prstGeom prst="rect">
            <a:avLst/>
          </a:prstGeom>
          <a:noFill/>
          <a:ln>
            <a:noFill/>
          </a:ln>
        </p:spPr>
      </p:pic>
      <p:pic>
        <p:nvPicPr>
          <p:cNvPr id="305" name="Google Shape;305;p16"/>
          <p:cNvPicPr preferRelativeResize="0"/>
          <p:nvPr/>
        </p:nvPicPr>
        <p:blipFill rotWithShape="1">
          <a:blip r:embed="rId4">
            <a:alphaModFix/>
          </a:blip>
          <a:srcRect/>
          <a:stretch/>
        </p:blipFill>
        <p:spPr>
          <a:xfrm>
            <a:off x="5009190" y="3354841"/>
            <a:ext cx="3242980" cy="2230621"/>
          </a:xfrm>
          <a:prstGeom prst="rect">
            <a:avLst/>
          </a:prstGeom>
          <a:noFill/>
          <a:ln>
            <a:noFill/>
          </a:ln>
        </p:spPr>
      </p:pic>
      <p:sp>
        <p:nvSpPr>
          <p:cNvPr id="306" name="Google Shape;306;p16"/>
          <p:cNvSpPr txBox="1"/>
          <p:nvPr/>
        </p:nvSpPr>
        <p:spPr>
          <a:xfrm>
            <a:off x="845277" y="5555488"/>
            <a:ext cx="7682552"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Triangulate Irregular Network (TIN)		  Inverse Distance Weighted</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311" name="Google Shape;311;p17"/>
          <p:cNvSpPr txBox="1">
            <a:spLocks noGrp="1"/>
          </p:cNvSpPr>
          <p:nvPr>
            <p:ph type="title"/>
          </p:nvPr>
        </p:nvSpPr>
        <p:spPr>
          <a:xfrm>
            <a:off x="457200" y="237652"/>
            <a:ext cx="8229600" cy="502088"/>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366092"/>
              </a:buClr>
              <a:buSzPts val="3400"/>
              <a:buFont typeface="Calibri"/>
              <a:buNone/>
            </a:pPr>
            <a:r>
              <a:rPr lang="en-US"/>
              <a:t>Benefits of Kinematic Derived Topography</a:t>
            </a:r>
            <a:endParaRPr/>
          </a:p>
        </p:txBody>
      </p:sp>
      <p:sp>
        <p:nvSpPr>
          <p:cNvPr id="312" name="Google Shape;312;p17"/>
          <p:cNvSpPr txBox="1">
            <a:spLocks noGrp="1"/>
          </p:cNvSpPr>
          <p:nvPr>
            <p:ph type="body" idx="1"/>
          </p:nvPr>
        </p:nvSpPr>
        <p:spPr>
          <a:xfrm>
            <a:off x="457200" y="949331"/>
            <a:ext cx="8229600" cy="5165505"/>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Clr>
                <a:schemeClr val="dk1"/>
              </a:buClr>
              <a:buSzPts val="3200"/>
              <a:buChar char="•"/>
            </a:pPr>
            <a:r>
              <a:rPr lang="en-US"/>
              <a:t>Kinematic GNSS topography decreases time and cost relative to LiDAR and analog tools.  </a:t>
            </a:r>
            <a:endParaRPr/>
          </a:p>
          <a:p>
            <a:pPr marL="342900" lvl="0" indent="-342900" algn="l" rtl="0">
              <a:spcBef>
                <a:spcPts val="640"/>
              </a:spcBef>
              <a:spcAft>
                <a:spcPts val="0"/>
              </a:spcAft>
              <a:buClr>
                <a:schemeClr val="dk1"/>
              </a:buClr>
              <a:buSzPts val="3200"/>
              <a:buChar char="•"/>
            </a:pPr>
            <a:r>
              <a:rPr lang="en-US"/>
              <a:t>Kinematic GNSS points avoid the uncertainty of point cloud data.</a:t>
            </a:r>
            <a:endParaRPr/>
          </a:p>
          <a:p>
            <a:pPr marL="342900" lvl="0" indent="-342900" algn="l" rtl="0">
              <a:spcBef>
                <a:spcPts val="640"/>
              </a:spcBef>
              <a:spcAft>
                <a:spcPts val="0"/>
              </a:spcAft>
              <a:buClr>
                <a:schemeClr val="dk1"/>
              </a:buClr>
              <a:buSzPts val="3200"/>
              <a:buChar char="•"/>
            </a:pPr>
            <a:r>
              <a:rPr lang="en-US"/>
              <a:t>Applications for kinematic GNSS topography </a:t>
            </a:r>
            <a:endParaRPr/>
          </a:p>
          <a:p>
            <a:pPr marL="742950" lvl="1" indent="-285750" algn="l" rtl="0">
              <a:spcBef>
                <a:spcPts val="560"/>
              </a:spcBef>
              <a:spcAft>
                <a:spcPts val="0"/>
              </a:spcAft>
              <a:buClr>
                <a:schemeClr val="dk1"/>
              </a:buClr>
              <a:buSzPts val="2800"/>
              <a:buChar char="–"/>
            </a:pPr>
            <a:r>
              <a:rPr lang="en-US"/>
              <a:t>Measuring volumetric change</a:t>
            </a:r>
            <a:endParaRPr/>
          </a:p>
          <a:p>
            <a:pPr marL="1143000" lvl="2" indent="-228600" algn="l" rtl="0">
              <a:spcBef>
                <a:spcPts val="480"/>
              </a:spcBef>
              <a:spcAft>
                <a:spcPts val="0"/>
              </a:spcAft>
              <a:buClr>
                <a:schemeClr val="dk1"/>
              </a:buClr>
              <a:buSzPts val="2400"/>
              <a:buChar char="•"/>
            </a:pPr>
            <a:r>
              <a:rPr lang="en-US"/>
              <a:t>Landslide or other mass-movement hazards</a:t>
            </a:r>
            <a:endParaRPr/>
          </a:p>
          <a:p>
            <a:pPr marL="1143000" lvl="2" indent="-228600" algn="l" rtl="0">
              <a:spcBef>
                <a:spcPts val="480"/>
              </a:spcBef>
              <a:spcAft>
                <a:spcPts val="0"/>
              </a:spcAft>
              <a:buClr>
                <a:schemeClr val="dk1"/>
              </a:buClr>
              <a:buSzPts val="2400"/>
              <a:buChar char="•"/>
            </a:pPr>
            <a:r>
              <a:rPr lang="en-US"/>
              <a:t>Water quantity and other natural resources</a:t>
            </a:r>
            <a:endParaRPr/>
          </a:p>
          <a:p>
            <a:pPr marL="742950" lvl="1" indent="-285750" algn="l" rtl="0">
              <a:spcBef>
                <a:spcPts val="560"/>
              </a:spcBef>
              <a:spcAft>
                <a:spcPts val="0"/>
              </a:spcAft>
              <a:buClr>
                <a:schemeClr val="dk1"/>
              </a:buClr>
              <a:buSzPts val="2800"/>
              <a:buChar char="–"/>
            </a:pPr>
            <a:r>
              <a:rPr lang="en-US"/>
              <a:t>High-precision topography in dense vegetation</a:t>
            </a:r>
            <a:endParaRPr/>
          </a:p>
          <a:p>
            <a:pPr marL="1143000" lvl="2" indent="-228600" algn="l" rtl="0">
              <a:spcBef>
                <a:spcPts val="480"/>
              </a:spcBef>
              <a:spcAft>
                <a:spcPts val="0"/>
              </a:spcAft>
              <a:buClr>
                <a:schemeClr val="dk1"/>
              </a:buClr>
              <a:buSzPts val="2400"/>
              <a:buChar char="•"/>
            </a:pPr>
            <a:r>
              <a:rPr lang="en-US"/>
              <a:t>River restoration, aquatic habitat, etc.</a:t>
            </a:r>
            <a:endParaRPr/>
          </a:p>
          <a:p>
            <a:pPr marL="1143000" lvl="2" indent="-76200" algn="l" rtl="0">
              <a:spcBef>
                <a:spcPts val="480"/>
              </a:spcBef>
              <a:spcAft>
                <a:spcPts val="0"/>
              </a:spcAft>
              <a:buClr>
                <a:schemeClr val="dk1"/>
              </a:buClr>
              <a:buSzPts val="2400"/>
              <a:buNone/>
            </a:pPr>
            <a:endParaRPr/>
          </a:p>
          <a:p>
            <a:pPr marL="0" lvl="0" indent="0" algn="l" rtl="0">
              <a:spcBef>
                <a:spcPts val="640"/>
              </a:spcBef>
              <a:spcAft>
                <a:spcPts val="0"/>
              </a:spcAft>
              <a:buClr>
                <a:schemeClr val="dk1"/>
              </a:buClr>
              <a:buSzPts val="3200"/>
              <a:buNone/>
            </a:pP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sp>
        <p:nvSpPr>
          <p:cNvPr id="317" name="Google Shape;317;p18"/>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366092"/>
              </a:buClr>
              <a:buSzPts val="4000"/>
              <a:buFont typeface="Calibri"/>
              <a:buNone/>
            </a:pPr>
            <a:r>
              <a:rPr lang="en-US"/>
              <a:t>2.2: DETECTING CHANGE WITH KINEMATIC GNSS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73" name="Google Shape;73;p2"/>
          <p:cNvSpPr txBox="1">
            <a:spLocks noGrp="1"/>
          </p:cNvSpPr>
          <p:nvPr>
            <p:ph type="title"/>
          </p:nvPr>
        </p:nvSpPr>
        <p:spPr>
          <a:xfrm>
            <a:off x="457200" y="237652"/>
            <a:ext cx="8229600" cy="502088"/>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366092"/>
              </a:buClr>
              <a:buSzPts val="3400"/>
              <a:buFont typeface="Calibri"/>
              <a:buNone/>
            </a:pPr>
            <a:r>
              <a:rPr lang="en-US"/>
              <a:t>Motivations</a:t>
            </a:r>
            <a:endParaRPr/>
          </a:p>
        </p:txBody>
      </p:sp>
      <p:sp>
        <p:nvSpPr>
          <p:cNvPr id="74" name="Google Shape;74;p2"/>
          <p:cNvSpPr txBox="1">
            <a:spLocks noGrp="1"/>
          </p:cNvSpPr>
          <p:nvPr>
            <p:ph type="body" idx="1"/>
          </p:nvPr>
        </p:nvSpPr>
        <p:spPr>
          <a:xfrm>
            <a:off x="457200" y="949331"/>
            <a:ext cx="8229600" cy="5165505"/>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Clr>
                <a:schemeClr val="dk1"/>
              </a:buClr>
              <a:buSzPts val="2600"/>
              <a:buFont typeface="Calibri"/>
              <a:buChar char="•"/>
            </a:pPr>
            <a:r>
              <a:rPr lang="en-US" sz="2600"/>
              <a:t>Briefly describe:</a:t>
            </a:r>
            <a:endParaRPr/>
          </a:p>
          <a:p>
            <a:pPr marL="800100" lvl="1" indent="-342900" algn="l" rtl="0">
              <a:spcBef>
                <a:spcPts val="520"/>
              </a:spcBef>
              <a:spcAft>
                <a:spcPts val="0"/>
              </a:spcAft>
              <a:buClr>
                <a:schemeClr val="dk1"/>
              </a:buClr>
              <a:buSzPts val="2600"/>
              <a:buFont typeface="Calibri"/>
              <a:buChar char="•"/>
            </a:pPr>
            <a:r>
              <a:rPr lang="en-US" sz="2600"/>
              <a:t>The components of a kinematic system</a:t>
            </a:r>
            <a:endParaRPr/>
          </a:p>
          <a:p>
            <a:pPr marL="800100" lvl="1" indent="-342900" algn="l" rtl="0">
              <a:spcBef>
                <a:spcPts val="520"/>
              </a:spcBef>
              <a:spcAft>
                <a:spcPts val="0"/>
              </a:spcAft>
              <a:buClr>
                <a:schemeClr val="dk1"/>
              </a:buClr>
              <a:buSzPts val="2600"/>
              <a:buFont typeface="Calibri"/>
              <a:buChar char="•"/>
            </a:pPr>
            <a:r>
              <a:rPr lang="en-US" sz="2600"/>
              <a:t>The concepts behind kinematic GNSS systems</a:t>
            </a:r>
            <a:endParaRPr/>
          </a:p>
          <a:p>
            <a:pPr marL="800100" lvl="1" indent="-342900" algn="l" rtl="0">
              <a:spcBef>
                <a:spcPts val="520"/>
              </a:spcBef>
              <a:spcAft>
                <a:spcPts val="0"/>
              </a:spcAft>
              <a:buClr>
                <a:schemeClr val="dk1"/>
              </a:buClr>
              <a:buSzPts val="2600"/>
              <a:buFont typeface="Calibri"/>
              <a:buChar char="•"/>
            </a:pPr>
            <a:r>
              <a:rPr lang="en-US" sz="2600"/>
              <a:t>The survey design of a kinematic system</a:t>
            </a:r>
            <a:endParaRPr/>
          </a:p>
          <a:p>
            <a:pPr marL="800100" lvl="1" indent="-342900" algn="l" rtl="0">
              <a:spcBef>
                <a:spcPts val="520"/>
              </a:spcBef>
              <a:spcAft>
                <a:spcPts val="0"/>
              </a:spcAft>
              <a:buClr>
                <a:schemeClr val="dk1"/>
              </a:buClr>
              <a:buSzPts val="2600"/>
              <a:buFont typeface="Calibri"/>
              <a:buChar char="•"/>
            </a:pPr>
            <a:r>
              <a:rPr lang="en-US" sz="2600"/>
              <a:t>The data collection/post-processing workflow</a:t>
            </a:r>
            <a:endParaRPr/>
          </a:p>
          <a:p>
            <a:pPr marL="800100" lvl="1" indent="-177800" algn="l" rtl="0">
              <a:spcBef>
                <a:spcPts val="520"/>
              </a:spcBef>
              <a:spcAft>
                <a:spcPts val="0"/>
              </a:spcAft>
              <a:buClr>
                <a:schemeClr val="dk1"/>
              </a:buClr>
              <a:buSzPts val="2600"/>
              <a:buFont typeface="Calibri"/>
              <a:buNone/>
            </a:pPr>
            <a:endParaRPr sz="2600"/>
          </a:p>
          <a:p>
            <a:pPr marL="342900" lvl="0" indent="-342900" algn="l" rtl="0">
              <a:spcBef>
                <a:spcPts val="520"/>
              </a:spcBef>
              <a:spcAft>
                <a:spcPts val="0"/>
              </a:spcAft>
              <a:buClr>
                <a:schemeClr val="dk1"/>
              </a:buClr>
              <a:buSzPts val="2600"/>
              <a:buFont typeface="Calibri"/>
              <a:buChar char="•"/>
            </a:pPr>
            <a:r>
              <a:rPr lang="en-US" sz="2600"/>
              <a:t>2.1: Measuring Topography with Kinematic GNSS</a:t>
            </a:r>
            <a:endParaRPr/>
          </a:p>
          <a:p>
            <a:pPr marL="342900" lvl="0" indent="-342900" algn="l" rtl="0">
              <a:spcBef>
                <a:spcPts val="520"/>
              </a:spcBef>
              <a:spcAft>
                <a:spcPts val="0"/>
              </a:spcAft>
              <a:buClr>
                <a:schemeClr val="dk1"/>
              </a:buClr>
              <a:buSzPts val="2600"/>
              <a:buFont typeface="Calibri"/>
              <a:buChar char="•"/>
            </a:pPr>
            <a:r>
              <a:rPr lang="en-US" sz="2600"/>
              <a:t>2.2: Change Detection with Kinematic GNSS</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322" name="Google Shape;322;p19"/>
          <p:cNvSpPr txBox="1">
            <a:spLocks noGrp="1"/>
          </p:cNvSpPr>
          <p:nvPr>
            <p:ph type="title"/>
          </p:nvPr>
        </p:nvSpPr>
        <p:spPr>
          <a:xfrm>
            <a:off x="457200" y="237652"/>
            <a:ext cx="8229600" cy="502088"/>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366092"/>
              </a:buClr>
              <a:buSzPts val="3400"/>
              <a:buFont typeface="Calibri"/>
              <a:buNone/>
            </a:pPr>
            <a:r>
              <a:rPr lang="en-US"/>
              <a:t>Motivations for this Lecture</a:t>
            </a:r>
            <a:endParaRPr/>
          </a:p>
        </p:txBody>
      </p:sp>
      <p:sp>
        <p:nvSpPr>
          <p:cNvPr id="323" name="Google Shape;323;p19"/>
          <p:cNvSpPr txBox="1">
            <a:spLocks noGrp="1"/>
          </p:cNvSpPr>
          <p:nvPr>
            <p:ph type="body" idx="1"/>
          </p:nvPr>
        </p:nvSpPr>
        <p:spPr>
          <a:xfrm>
            <a:off x="457200" y="949331"/>
            <a:ext cx="8229600" cy="5165505"/>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Clr>
                <a:schemeClr val="dk1"/>
              </a:buClr>
              <a:buSzPts val="2600"/>
              <a:buFont typeface="Calibri"/>
              <a:buChar char="•"/>
            </a:pPr>
            <a:r>
              <a:rPr lang="en-US" sz="2600"/>
              <a:t>Focused on:</a:t>
            </a:r>
            <a:endParaRPr/>
          </a:p>
          <a:p>
            <a:pPr marL="800100" lvl="1" indent="-342900" algn="l" rtl="0">
              <a:spcBef>
                <a:spcPts val="520"/>
              </a:spcBef>
              <a:spcAft>
                <a:spcPts val="0"/>
              </a:spcAft>
              <a:buClr>
                <a:schemeClr val="dk1"/>
              </a:buClr>
              <a:buSzPts val="2600"/>
              <a:buFont typeface="Calibri"/>
              <a:buChar char="•"/>
            </a:pPr>
            <a:r>
              <a:rPr lang="en-US" sz="2600"/>
              <a:t>Change detection basics</a:t>
            </a:r>
            <a:endParaRPr/>
          </a:p>
          <a:p>
            <a:pPr marL="800100" lvl="1" indent="-342900" algn="l" rtl="0">
              <a:spcBef>
                <a:spcPts val="520"/>
              </a:spcBef>
              <a:spcAft>
                <a:spcPts val="0"/>
              </a:spcAft>
              <a:buClr>
                <a:schemeClr val="dk1"/>
              </a:buClr>
              <a:buSzPts val="2600"/>
              <a:buFont typeface="Calibri"/>
              <a:buChar char="•"/>
            </a:pPr>
            <a:r>
              <a:rPr lang="en-US" sz="2600"/>
              <a:t>Change detection with kinematic GNSS</a:t>
            </a:r>
            <a:endParaRPr/>
          </a:p>
          <a:p>
            <a:pPr marL="800100" lvl="1" indent="-342900" algn="l" rtl="0">
              <a:spcBef>
                <a:spcPts val="520"/>
              </a:spcBef>
              <a:spcAft>
                <a:spcPts val="0"/>
              </a:spcAft>
              <a:buClr>
                <a:schemeClr val="dk1"/>
              </a:buClr>
              <a:buSzPts val="2600"/>
              <a:buFont typeface="Calibri"/>
              <a:buChar char="•"/>
            </a:pPr>
            <a:r>
              <a:rPr lang="en-US" sz="2600"/>
              <a:t>Applications of the technique</a:t>
            </a:r>
            <a:endParaRPr/>
          </a:p>
          <a:p>
            <a:pPr marL="800100" lvl="1" indent="-342900" algn="l" rtl="0">
              <a:spcBef>
                <a:spcPts val="520"/>
              </a:spcBef>
              <a:spcAft>
                <a:spcPts val="0"/>
              </a:spcAft>
              <a:buClr>
                <a:schemeClr val="dk1"/>
              </a:buClr>
              <a:buSzPts val="2600"/>
              <a:buFont typeface="Calibri"/>
              <a:buChar char="•"/>
            </a:pPr>
            <a:r>
              <a:rPr lang="en-US" sz="2600"/>
              <a:t>Calculating change</a:t>
            </a:r>
            <a:endParaRPr/>
          </a:p>
          <a:p>
            <a:pPr marL="800100" lvl="1" indent="-342900" algn="l" rtl="0">
              <a:spcBef>
                <a:spcPts val="520"/>
              </a:spcBef>
              <a:spcAft>
                <a:spcPts val="0"/>
              </a:spcAft>
              <a:buClr>
                <a:schemeClr val="dk1"/>
              </a:buClr>
              <a:buSzPts val="2600"/>
              <a:buFont typeface="Calibri"/>
              <a:buChar char="•"/>
            </a:pPr>
            <a:r>
              <a:rPr lang="en-US" sz="2600"/>
              <a:t>Interpretation of change</a:t>
            </a:r>
            <a:endParaRPr/>
          </a:p>
          <a:p>
            <a:pPr marL="0" lvl="0" indent="0" algn="l" rtl="0">
              <a:spcBef>
                <a:spcPts val="640"/>
              </a:spcBef>
              <a:spcAft>
                <a:spcPts val="0"/>
              </a:spcAft>
              <a:buClr>
                <a:schemeClr val="dk1"/>
              </a:buClr>
              <a:buSzPts val="3200"/>
              <a:buNone/>
            </a:pPr>
            <a:endParaRPr/>
          </a:p>
        </p:txBody>
      </p:sp>
      <p:pic>
        <p:nvPicPr>
          <p:cNvPr id="324" name="Google Shape;324;p19"/>
          <p:cNvPicPr preferRelativeResize="0"/>
          <p:nvPr/>
        </p:nvPicPr>
        <p:blipFill rotWithShape="1">
          <a:blip r:embed="rId3">
            <a:alphaModFix/>
          </a:blip>
          <a:srcRect l="71048"/>
          <a:stretch/>
        </p:blipFill>
        <p:spPr>
          <a:xfrm>
            <a:off x="7462942" y="2379415"/>
            <a:ext cx="1269996" cy="3289962"/>
          </a:xfrm>
          <a:prstGeom prst="rect">
            <a:avLst/>
          </a:prstGeom>
          <a:noFill/>
          <a:ln>
            <a:noFill/>
          </a:ln>
        </p:spPr>
      </p:pic>
      <p:grpSp>
        <p:nvGrpSpPr>
          <p:cNvPr id="325" name="Google Shape;325;p19"/>
          <p:cNvGrpSpPr/>
          <p:nvPr/>
        </p:nvGrpSpPr>
        <p:grpSpPr>
          <a:xfrm>
            <a:off x="5579033" y="674377"/>
            <a:ext cx="705570" cy="902611"/>
            <a:chOff x="325750" y="2355454"/>
            <a:chExt cx="705570" cy="902611"/>
          </a:xfrm>
        </p:grpSpPr>
        <p:sp>
          <p:nvSpPr>
            <p:cNvPr id="326" name="Google Shape;326;p19"/>
            <p:cNvSpPr/>
            <p:nvPr/>
          </p:nvSpPr>
          <p:spPr>
            <a:xfrm rot="-6771571">
              <a:off x="558531" y="2678138"/>
              <a:ext cx="254901" cy="285093"/>
            </a:xfrm>
            <a:custGeom>
              <a:avLst/>
              <a:gdLst/>
              <a:ahLst/>
              <a:cxnLst/>
              <a:rect l="l" t="t" r="r" b="b"/>
              <a:pathLst>
                <a:path w="164" h="168" extrusionOk="0">
                  <a:moveTo>
                    <a:pt x="155" y="62"/>
                  </a:moveTo>
                  <a:lnTo>
                    <a:pt x="100" y="8"/>
                  </a:lnTo>
                  <a:lnTo>
                    <a:pt x="96" y="7"/>
                  </a:lnTo>
                  <a:lnTo>
                    <a:pt x="98" y="5"/>
                  </a:lnTo>
                  <a:lnTo>
                    <a:pt x="96" y="3"/>
                  </a:lnTo>
                  <a:lnTo>
                    <a:pt x="94" y="4"/>
                  </a:lnTo>
                  <a:lnTo>
                    <a:pt x="92" y="3"/>
                  </a:lnTo>
                  <a:lnTo>
                    <a:pt x="89" y="2"/>
                  </a:lnTo>
                  <a:lnTo>
                    <a:pt x="86" y="0"/>
                  </a:lnTo>
                  <a:lnTo>
                    <a:pt x="85" y="2"/>
                  </a:lnTo>
                  <a:lnTo>
                    <a:pt x="83" y="0"/>
                  </a:lnTo>
                  <a:lnTo>
                    <a:pt x="80" y="2"/>
                  </a:lnTo>
                  <a:lnTo>
                    <a:pt x="79" y="3"/>
                  </a:lnTo>
                  <a:lnTo>
                    <a:pt x="75" y="3"/>
                  </a:lnTo>
                  <a:lnTo>
                    <a:pt x="73" y="4"/>
                  </a:lnTo>
                  <a:lnTo>
                    <a:pt x="69" y="4"/>
                  </a:lnTo>
                  <a:lnTo>
                    <a:pt x="71" y="6"/>
                  </a:lnTo>
                  <a:lnTo>
                    <a:pt x="67" y="6"/>
                  </a:lnTo>
                  <a:lnTo>
                    <a:pt x="69" y="8"/>
                  </a:lnTo>
                  <a:lnTo>
                    <a:pt x="65" y="7"/>
                  </a:lnTo>
                  <a:lnTo>
                    <a:pt x="61" y="10"/>
                  </a:lnTo>
                  <a:lnTo>
                    <a:pt x="7" y="68"/>
                  </a:lnTo>
                  <a:lnTo>
                    <a:pt x="8" y="72"/>
                  </a:lnTo>
                  <a:lnTo>
                    <a:pt x="9" y="70"/>
                  </a:lnTo>
                  <a:lnTo>
                    <a:pt x="8" y="72"/>
                  </a:lnTo>
                  <a:lnTo>
                    <a:pt x="5" y="74"/>
                  </a:lnTo>
                  <a:lnTo>
                    <a:pt x="4" y="75"/>
                  </a:lnTo>
                  <a:lnTo>
                    <a:pt x="4" y="79"/>
                  </a:lnTo>
                  <a:lnTo>
                    <a:pt x="2" y="80"/>
                  </a:lnTo>
                  <a:lnTo>
                    <a:pt x="0" y="82"/>
                  </a:lnTo>
                  <a:lnTo>
                    <a:pt x="4" y="82"/>
                  </a:lnTo>
                  <a:lnTo>
                    <a:pt x="2" y="84"/>
                  </a:lnTo>
                  <a:lnTo>
                    <a:pt x="0" y="86"/>
                  </a:lnTo>
                  <a:lnTo>
                    <a:pt x="0" y="90"/>
                  </a:lnTo>
                  <a:lnTo>
                    <a:pt x="2" y="91"/>
                  </a:lnTo>
                  <a:lnTo>
                    <a:pt x="0" y="93"/>
                  </a:lnTo>
                  <a:lnTo>
                    <a:pt x="2" y="95"/>
                  </a:lnTo>
                  <a:lnTo>
                    <a:pt x="2" y="99"/>
                  </a:lnTo>
                  <a:lnTo>
                    <a:pt x="4" y="101"/>
                  </a:lnTo>
                  <a:lnTo>
                    <a:pt x="6" y="103"/>
                  </a:lnTo>
                  <a:lnTo>
                    <a:pt x="8" y="105"/>
                  </a:lnTo>
                  <a:lnTo>
                    <a:pt x="60" y="157"/>
                  </a:lnTo>
                  <a:lnTo>
                    <a:pt x="62" y="158"/>
                  </a:lnTo>
                  <a:lnTo>
                    <a:pt x="66" y="159"/>
                  </a:lnTo>
                  <a:lnTo>
                    <a:pt x="68" y="162"/>
                  </a:lnTo>
                  <a:lnTo>
                    <a:pt x="70" y="164"/>
                  </a:lnTo>
                  <a:lnTo>
                    <a:pt x="72" y="162"/>
                  </a:lnTo>
                  <a:lnTo>
                    <a:pt x="74" y="164"/>
                  </a:lnTo>
                  <a:lnTo>
                    <a:pt x="76" y="166"/>
                  </a:lnTo>
                  <a:lnTo>
                    <a:pt x="78" y="165"/>
                  </a:lnTo>
                  <a:lnTo>
                    <a:pt x="80" y="167"/>
                  </a:lnTo>
                  <a:lnTo>
                    <a:pt x="82" y="165"/>
                  </a:lnTo>
                  <a:lnTo>
                    <a:pt x="80" y="167"/>
                  </a:lnTo>
                  <a:lnTo>
                    <a:pt x="82" y="165"/>
                  </a:lnTo>
                  <a:lnTo>
                    <a:pt x="84" y="163"/>
                  </a:lnTo>
                  <a:lnTo>
                    <a:pt x="88" y="164"/>
                  </a:lnTo>
                  <a:lnTo>
                    <a:pt x="90" y="162"/>
                  </a:lnTo>
                  <a:lnTo>
                    <a:pt x="91" y="160"/>
                  </a:lnTo>
                  <a:lnTo>
                    <a:pt x="94" y="162"/>
                  </a:lnTo>
                  <a:lnTo>
                    <a:pt x="95" y="161"/>
                  </a:lnTo>
                  <a:lnTo>
                    <a:pt x="97" y="159"/>
                  </a:lnTo>
                  <a:lnTo>
                    <a:pt x="99" y="157"/>
                  </a:lnTo>
                  <a:lnTo>
                    <a:pt x="151" y="98"/>
                  </a:lnTo>
                  <a:lnTo>
                    <a:pt x="155" y="99"/>
                  </a:lnTo>
                  <a:lnTo>
                    <a:pt x="153" y="97"/>
                  </a:lnTo>
                  <a:lnTo>
                    <a:pt x="155" y="95"/>
                  </a:lnTo>
                  <a:lnTo>
                    <a:pt x="159" y="95"/>
                  </a:lnTo>
                  <a:lnTo>
                    <a:pt x="157" y="93"/>
                  </a:lnTo>
                  <a:lnTo>
                    <a:pt x="158" y="92"/>
                  </a:lnTo>
                  <a:lnTo>
                    <a:pt x="161" y="90"/>
                  </a:lnTo>
                  <a:lnTo>
                    <a:pt x="160" y="86"/>
                  </a:lnTo>
                  <a:lnTo>
                    <a:pt x="161" y="83"/>
                  </a:lnTo>
                  <a:lnTo>
                    <a:pt x="161" y="79"/>
                  </a:lnTo>
                  <a:lnTo>
                    <a:pt x="163" y="77"/>
                  </a:lnTo>
                  <a:lnTo>
                    <a:pt x="160" y="75"/>
                  </a:lnTo>
                  <a:lnTo>
                    <a:pt x="161" y="72"/>
                  </a:lnTo>
                  <a:lnTo>
                    <a:pt x="159" y="69"/>
                  </a:lnTo>
                  <a:lnTo>
                    <a:pt x="159" y="66"/>
                  </a:lnTo>
                  <a:lnTo>
                    <a:pt x="155" y="65"/>
                  </a:lnTo>
                  <a:lnTo>
                    <a:pt x="157" y="63"/>
                  </a:lnTo>
                  <a:lnTo>
                    <a:pt x="155" y="62"/>
                  </a:lnTo>
                </a:path>
              </a:pathLst>
            </a:custGeom>
            <a:solidFill>
              <a:srgbClr val="FFFFFF"/>
            </a:solidFill>
            <a:ln w="12700" cap="rnd" cmpd="sng">
              <a:solidFill>
                <a:schemeClr val="accent2"/>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27" name="Google Shape;327;p19"/>
            <p:cNvSpPr/>
            <p:nvPr/>
          </p:nvSpPr>
          <p:spPr>
            <a:xfrm rot="-6771571">
              <a:off x="587461" y="2398886"/>
              <a:ext cx="366808" cy="410670"/>
            </a:xfrm>
            <a:custGeom>
              <a:avLst/>
              <a:gdLst/>
              <a:ahLst/>
              <a:cxnLst/>
              <a:rect l="l" t="t" r="r" b="b"/>
              <a:pathLst>
                <a:path w="236" h="242" extrusionOk="0">
                  <a:moveTo>
                    <a:pt x="235" y="78"/>
                  </a:moveTo>
                  <a:lnTo>
                    <a:pt x="157" y="0"/>
                  </a:lnTo>
                  <a:lnTo>
                    <a:pt x="0" y="163"/>
                  </a:lnTo>
                  <a:lnTo>
                    <a:pt x="80" y="241"/>
                  </a:lnTo>
                  <a:lnTo>
                    <a:pt x="235" y="78"/>
                  </a:lnTo>
                </a:path>
              </a:pathLst>
            </a:custGeom>
            <a:solidFill>
              <a:srgbClr val="000000"/>
            </a:solidFill>
            <a:ln w="12700" cap="rnd" cmpd="sng">
              <a:solidFill>
                <a:schemeClr val="hlink"/>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28" name="Google Shape;328;p19"/>
            <p:cNvSpPr/>
            <p:nvPr/>
          </p:nvSpPr>
          <p:spPr>
            <a:xfrm rot="-6771571">
              <a:off x="402802" y="2803964"/>
              <a:ext cx="366808" cy="410670"/>
            </a:xfrm>
            <a:custGeom>
              <a:avLst/>
              <a:gdLst/>
              <a:ahLst/>
              <a:cxnLst/>
              <a:rect l="l" t="t" r="r" b="b"/>
              <a:pathLst>
                <a:path w="236" h="242" extrusionOk="0">
                  <a:moveTo>
                    <a:pt x="235" y="81"/>
                  </a:moveTo>
                  <a:lnTo>
                    <a:pt x="155" y="0"/>
                  </a:lnTo>
                  <a:lnTo>
                    <a:pt x="0" y="166"/>
                  </a:lnTo>
                  <a:lnTo>
                    <a:pt x="78" y="241"/>
                  </a:lnTo>
                  <a:lnTo>
                    <a:pt x="235" y="81"/>
                  </a:lnTo>
                </a:path>
              </a:pathLst>
            </a:custGeom>
            <a:solidFill>
              <a:srgbClr val="000000"/>
            </a:solidFill>
            <a:ln w="12700" cap="rnd" cmpd="sng">
              <a:solidFill>
                <a:schemeClr val="hlink"/>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nvGrpSpPr>
          <p:cNvPr id="329" name="Google Shape;329;p19"/>
          <p:cNvGrpSpPr/>
          <p:nvPr/>
        </p:nvGrpSpPr>
        <p:grpSpPr>
          <a:xfrm>
            <a:off x="6763783" y="720605"/>
            <a:ext cx="705570" cy="902611"/>
            <a:chOff x="325750" y="2355454"/>
            <a:chExt cx="705570" cy="902611"/>
          </a:xfrm>
        </p:grpSpPr>
        <p:sp>
          <p:nvSpPr>
            <p:cNvPr id="330" name="Google Shape;330;p19"/>
            <p:cNvSpPr/>
            <p:nvPr/>
          </p:nvSpPr>
          <p:spPr>
            <a:xfrm rot="-6771571">
              <a:off x="558531" y="2678138"/>
              <a:ext cx="254901" cy="285093"/>
            </a:xfrm>
            <a:custGeom>
              <a:avLst/>
              <a:gdLst/>
              <a:ahLst/>
              <a:cxnLst/>
              <a:rect l="l" t="t" r="r" b="b"/>
              <a:pathLst>
                <a:path w="164" h="168" extrusionOk="0">
                  <a:moveTo>
                    <a:pt x="155" y="62"/>
                  </a:moveTo>
                  <a:lnTo>
                    <a:pt x="100" y="8"/>
                  </a:lnTo>
                  <a:lnTo>
                    <a:pt x="96" y="7"/>
                  </a:lnTo>
                  <a:lnTo>
                    <a:pt x="98" y="5"/>
                  </a:lnTo>
                  <a:lnTo>
                    <a:pt x="96" y="3"/>
                  </a:lnTo>
                  <a:lnTo>
                    <a:pt x="94" y="4"/>
                  </a:lnTo>
                  <a:lnTo>
                    <a:pt x="92" y="3"/>
                  </a:lnTo>
                  <a:lnTo>
                    <a:pt x="89" y="2"/>
                  </a:lnTo>
                  <a:lnTo>
                    <a:pt x="86" y="0"/>
                  </a:lnTo>
                  <a:lnTo>
                    <a:pt x="85" y="2"/>
                  </a:lnTo>
                  <a:lnTo>
                    <a:pt x="83" y="0"/>
                  </a:lnTo>
                  <a:lnTo>
                    <a:pt x="80" y="2"/>
                  </a:lnTo>
                  <a:lnTo>
                    <a:pt x="79" y="3"/>
                  </a:lnTo>
                  <a:lnTo>
                    <a:pt x="75" y="3"/>
                  </a:lnTo>
                  <a:lnTo>
                    <a:pt x="73" y="4"/>
                  </a:lnTo>
                  <a:lnTo>
                    <a:pt x="69" y="4"/>
                  </a:lnTo>
                  <a:lnTo>
                    <a:pt x="71" y="6"/>
                  </a:lnTo>
                  <a:lnTo>
                    <a:pt x="67" y="6"/>
                  </a:lnTo>
                  <a:lnTo>
                    <a:pt x="69" y="8"/>
                  </a:lnTo>
                  <a:lnTo>
                    <a:pt x="65" y="7"/>
                  </a:lnTo>
                  <a:lnTo>
                    <a:pt x="61" y="10"/>
                  </a:lnTo>
                  <a:lnTo>
                    <a:pt x="7" y="68"/>
                  </a:lnTo>
                  <a:lnTo>
                    <a:pt x="8" y="72"/>
                  </a:lnTo>
                  <a:lnTo>
                    <a:pt x="9" y="70"/>
                  </a:lnTo>
                  <a:lnTo>
                    <a:pt x="8" y="72"/>
                  </a:lnTo>
                  <a:lnTo>
                    <a:pt x="5" y="74"/>
                  </a:lnTo>
                  <a:lnTo>
                    <a:pt x="4" y="75"/>
                  </a:lnTo>
                  <a:lnTo>
                    <a:pt x="4" y="79"/>
                  </a:lnTo>
                  <a:lnTo>
                    <a:pt x="2" y="80"/>
                  </a:lnTo>
                  <a:lnTo>
                    <a:pt x="0" y="82"/>
                  </a:lnTo>
                  <a:lnTo>
                    <a:pt x="4" y="82"/>
                  </a:lnTo>
                  <a:lnTo>
                    <a:pt x="2" y="84"/>
                  </a:lnTo>
                  <a:lnTo>
                    <a:pt x="0" y="86"/>
                  </a:lnTo>
                  <a:lnTo>
                    <a:pt x="0" y="90"/>
                  </a:lnTo>
                  <a:lnTo>
                    <a:pt x="2" y="91"/>
                  </a:lnTo>
                  <a:lnTo>
                    <a:pt x="0" y="93"/>
                  </a:lnTo>
                  <a:lnTo>
                    <a:pt x="2" y="95"/>
                  </a:lnTo>
                  <a:lnTo>
                    <a:pt x="2" y="99"/>
                  </a:lnTo>
                  <a:lnTo>
                    <a:pt x="4" y="101"/>
                  </a:lnTo>
                  <a:lnTo>
                    <a:pt x="6" y="103"/>
                  </a:lnTo>
                  <a:lnTo>
                    <a:pt x="8" y="105"/>
                  </a:lnTo>
                  <a:lnTo>
                    <a:pt x="60" y="157"/>
                  </a:lnTo>
                  <a:lnTo>
                    <a:pt x="62" y="158"/>
                  </a:lnTo>
                  <a:lnTo>
                    <a:pt x="66" y="159"/>
                  </a:lnTo>
                  <a:lnTo>
                    <a:pt x="68" y="162"/>
                  </a:lnTo>
                  <a:lnTo>
                    <a:pt x="70" y="164"/>
                  </a:lnTo>
                  <a:lnTo>
                    <a:pt x="72" y="162"/>
                  </a:lnTo>
                  <a:lnTo>
                    <a:pt x="74" y="164"/>
                  </a:lnTo>
                  <a:lnTo>
                    <a:pt x="76" y="166"/>
                  </a:lnTo>
                  <a:lnTo>
                    <a:pt x="78" y="165"/>
                  </a:lnTo>
                  <a:lnTo>
                    <a:pt x="80" y="167"/>
                  </a:lnTo>
                  <a:lnTo>
                    <a:pt x="82" y="165"/>
                  </a:lnTo>
                  <a:lnTo>
                    <a:pt x="80" y="167"/>
                  </a:lnTo>
                  <a:lnTo>
                    <a:pt x="82" y="165"/>
                  </a:lnTo>
                  <a:lnTo>
                    <a:pt x="84" y="163"/>
                  </a:lnTo>
                  <a:lnTo>
                    <a:pt x="88" y="164"/>
                  </a:lnTo>
                  <a:lnTo>
                    <a:pt x="90" y="162"/>
                  </a:lnTo>
                  <a:lnTo>
                    <a:pt x="91" y="160"/>
                  </a:lnTo>
                  <a:lnTo>
                    <a:pt x="94" y="162"/>
                  </a:lnTo>
                  <a:lnTo>
                    <a:pt x="95" y="161"/>
                  </a:lnTo>
                  <a:lnTo>
                    <a:pt x="97" y="159"/>
                  </a:lnTo>
                  <a:lnTo>
                    <a:pt x="99" y="157"/>
                  </a:lnTo>
                  <a:lnTo>
                    <a:pt x="151" y="98"/>
                  </a:lnTo>
                  <a:lnTo>
                    <a:pt x="155" y="99"/>
                  </a:lnTo>
                  <a:lnTo>
                    <a:pt x="153" y="97"/>
                  </a:lnTo>
                  <a:lnTo>
                    <a:pt x="155" y="95"/>
                  </a:lnTo>
                  <a:lnTo>
                    <a:pt x="159" y="95"/>
                  </a:lnTo>
                  <a:lnTo>
                    <a:pt x="157" y="93"/>
                  </a:lnTo>
                  <a:lnTo>
                    <a:pt x="158" y="92"/>
                  </a:lnTo>
                  <a:lnTo>
                    <a:pt x="161" y="90"/>
                  </a:lnTo>
                  <a:lnTo>
                    <a:pt x="160" y="86"/>
                  </a:lnTo>
                  <a:lnTo>
                    <a:pt x="161" y="83"/>
                  </a:lnTo>
                  <a:lnTo>
                    <a:pt x="161" y="79"/>
                  </a:lnTo>
                  <a:lnTo>
                    <a:pt x="163" y="77"/>
                  </a:lnTo>
                  <a:lnTo>
                    <a:pt x="160" y="75"/>
                  </a:lnTo>
                  <a:lnTo>
                    <a:pt x="161" y="72"/>
                  </a:lnTo>
                  <a:lnTo>
                    <a:pt x="159" y="69"/>
                  </a:lnTo>
                  <a:lnTo>
                    <a:pt x="159" y="66"/>
                  </a:lnTo>
                  <a:lnTo>
                    <a:pt x="155" y="65"/>
                  </a:lnTo>
                  <a:lnTo>
                    <a:pt x="157" y="63"/>
                  </a:lnTo>
                  <a:lnTo>
                    <a:pt x="155" y="62"/>
                  </a:lnTo>
                </a:path>
              </a:pathLst>
            </a:custGeom>
            <a:solidFill>
              <a:srgbClr val="FFFFFF"/>
            </a:solidFill>
            <a:ln w="12700" cap="rnd" cmpd="sng">
              <a:solidFill>
                <a:schemeClr val="accent2"/>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31" name="Google Shape;331;p19"/>
            <p:cNvSpPr/>
            <p:nvPr/>
          </p:nvSpPr>
          <p:spPr>
            <a:xfrm rot="-6771571">
              <a:off x="587461" y="2398886"/>
              <a:ext cx="366808" cy="410670"/>
            </a:xfrm>
            <a:custGeom>
              <a:avLst/>
              <a:gdLst/>
              <a:ahLst/>
              <a:cxnLst/>
              <a:rect l="l" t="t" r="r" b="b"/>
              <a:pathLst>
                <a:path w="236" h="242" extrusionOk="0">
                  <a:moveTo>
                    <a:pt x="235" y="78"/>
                  </a:moveTo>
                  <a:lnTo>
                    <a:pt x="157" y="0"/>
                  </a:lnTo>
                  <a:lnTo>
                    <a:pt x="0" y="163"/>
                  </a:lnTo>
                  <a:lnTo>
                    <a:pt x="80" y="241"/>
                  </a:lnTo>
                  <a:lnTo>
                    <a:pt x="235" y="78"/>
                  </a:lnTo>
                </a:path>
              </a:pathLst>
            </a:custGeom>
            <a:solidFill>
              <a:srgbClr val="000000"/>
            </a:solidFill>
            <a:ln w="12700" cap="rnd" cmpd="sng">
              <a:solidFill>
                <a:schemeClr val="hlink"/>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32" name="Google Shape;332;p19"/>
            <p:cNvSpPr/>
            <p:nvPr/>
          </p:nvSpPr>
          <p:spPr>
            <a:xfrm rot="-6771571">
              <a:off x="402802" y="2803964"/>
              <a:ext cx="366808" cy="410670"/>
            </a:xfrm>
            <a:custGeom>
              <a:avLst/>
              <a:gdLst/>
              <a:ahLst/>
              <a:cxnLst/>
              <a:rect l="l" t="t" r="r" b="b"/>
              <a:pathLst>
                <a:path w="236" h="242" extrusionOk="0">
                  <a:moveTo>
                    <a:pt x="235" y="81"/>
                  </a:moveTo>
                  <a:lnTo>
                    <a:pt x="155" y="0"/>
                  </a:lnTo>
                  <a:lnTo>
                    <a:pt x="0" y="166"/>
                  </a:lnTo>
                  <a:lnTo>
                    <a:pt x="78" y="241"/>
                  </a:lnTo>
                  <a:lnTo>
                    <a:pt x="235" y="81"/>
                  </a:lnTo>
                </a:path>
              </a:pathLst>
            </a:custGeom>
            <a:solidFill>
              <a:srgbClr val="000000"/>
            </a:solidFill>
            <a:ln w="12700" cap="rnd" cmpd="sng">
              <a:solidFill>
                <a:schemeClr val="hlink"/>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cxnSp>
        <p:nvCxnSpPr>
          <p:cNvPr id="333" name="Google Shape;333;p19"/>
          <p:cNvCxnSpPr/>
          <p:nvPr/>
        </p:nvCxnSpPr>
        <p:spPr>
          <a:xfrm>
            <a:off x="6012178" y="1251769"/>
            <a:ext cx="1907870" cy="1295752"/>
          </a:xfrm>
          <a:prstGeom prst="straightConnector1">
            <a:avLst/>
          </a:prstGeom>
          <a:noFill/>
          <a:ln w="28575" cap="flat" cmpd="sng">
            <a:solidFill>
              <a:srgbClr val="FF0000"/>
            </a:solidFill>
            <a:prstDash val="solid"/>
            <a:round/>
            <a:headEnd type="none" w="sm" len="sm"/>
            <a:tailEnd type="triangle" w="med" len="med"/>
          </a:ln>
        </p:spPr>
      </p:cxnSp>
      <p:cxnSp>
        <p:nvCxnSpPr>
          <p:cNvPr id="334" name="Google Shape;334;p19"/>
          <p:cNvCxnSpPr/>
          <p:nvPr/>
        </p:nvCxnSpPr>
        <p:spPr>
          <a:xfrm>
            <a:off x="7247900" y="1251769"/>
            <a:ext cx="672148" cy="1295752"/>
          </a:xfrm>
          <a:prstGeom prst="straightConnector1">
            <a:avLst/>
          </a:prstGeom>
          <a:noFill/>
          <a:ln w="28575" cap="flat" cmpd="sng">
            <a:solidFill>
              <a:srgbClr val="FF0000"/>
            </a:solidFill>
            <a:prstDash val="solid"/>
            <a:round/>
            <a:headEnd type="none" w="sm" len="sm"/>
            <a:tailEnd type="triangle" w="med" len="med"/>
          </a:ln>
        </p:spPr>
      </p:cxn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339" name="Google Shape;339;p20"/>
          <p:cNvSpPr txBox="1">
            <a:spLocks noGrp="1"/>
          </p:cNvSpPr>
          <p:nvPr>
            <p:ph type="title"/>
          </p:nvPr>
        </p:nvSpPr>
        <p:spPr>
          <a:xfrm>
            <a:off x="457200" y="237652"/>
            <a:ext cx="8229600" cy="502088"/>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366092"/>
              </a:buClr>
              <a:buSzPts val="3400"/>
              <a:buFont typeface="Calibri"/>
              <a:buNone/>
            </a:pPr>
            <a:r>
              <a:rPr lang="en-US"/>
              <a:t>Basic of Change Detection</a:t>
            </a:r>
            <a:endParaRPr/>
          </a:p>
        </p:txBody>
      </p:sp>
      <p:sp>
        <p:nvSpPr>
          <p:cNvPr id="340" name="Google Shape;340;p20"/>
          <p:cNvSpPr txBox="1">
            <a:spLocks noGrp="1"/>
          </p:cNvSpPr>
          <p:nvPr>
            <p:ph type="body" idx="1"/>
          </p:nvPr>
        </p:nvSpPr>
        <p:spPr>
          <a:xfrm>
            <a:off x="457200" y="949332"/>
            <a:ext cx="4114800" cy="4765896"/>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Clr>
                <a:schemeClr val="dk1"/>
              </a:buClr>
              <a:buSzPts val="3200"/>
              <a:buChar char="•"/>
            </a:pPr>
            <a:r>
              <a:rPr lang="en-US"/>
              <a:t>Many techniques</a:t>
            </a:r>
            <a:endParaRPr/>
          </a:p>
          <a:p>
            <a:pPr marL="742950" lvl="1" indent="-285750" algn="l" rtl="0">
              <a:spcBef>
                <a:spcPts val="560"/>
              </a:spcBef>
              <a:spcAft>
                <a:spcPts val="0"/>
              </a:spcAft>
              <a:buClr>
                <a:schemeClr val="dk1"/>
              </a:buClr>
              <a:buSzPts val="2800"/>
              <a:buChar char="–"/>
            </a:pPr>
            <a:r>
              <a:rPr lang="en-US"/>
              <a:t>Manual</a:t>
            </a:r>
            <a:endParaRPr/>
          </a:p>
          <a:p>
            <a:pPr marL="742950" lvl="1" indent="-285750" algn="l" rtl="0">
              <a:spcBef>
                <a:spcPts val="560"/>
              </a:spcBef>
              <a:spcAft>
                <a:spcPts val="0"/>
              </a:spcAft>
              <a:buClr>
                <a:schemeClr val="dk1"/>
              </a:buClr>
              <a:buSzPts val="2800"/>
              <a:buChar char="–"/>
            </a:pPr>
            <a:r>
              <a:rPr lang="en-US"/>
              <a:t>Automated</a:t>
            </a:r>
            <a:endParaRPr/>
          </a:p>
          <a:p>
            <a:pPr marL="742950" lvl="1" indent="-285750" algn="l" rtl="0">
              <a:spcBef>
                <a:spcPts val="560"/>
              </a:spcBef>
              <a:spcAft>
                <a:spcPts val="0"/>
              </a:spcAft>
              <a:buClr>
                <a:schemeClr val="dk1"/>
              </a:buClr>
              <a:buSzPts val="2800"/>
              <a:buChar char="–"/>
            </a:pPr>
            <a:r>
              <a:rPr lang="en-US"/>
              <a:t>Geodetic</a:t>
            </a:r>
            <a:endParaRPr/>
          </a:p>
          <a:p>
            <a:pPr marL="742950" lvl="1" indent="-285750" algn="l" rtl="0">
              <a:spcBef>
                <a:spcPts val="560"/>
              </a:spcBef>
              <a:spcAft>
                <a:spcPts val="0"/>
              </a:spcAft>
              <a:buClr>
                <a:schemeClr val="dk1"/>
              </a:buClr>
              <a:buSzPts val="2800"/>
              <a:buChar char="–"/>
            </a:pPr>
            <a:r>
              <a:rPr lang="en-US"/>
              <a:t>GNSS-based</a:t>
            </a:r>
            <a:endParaRPr/>
          </a:p>
          <a:p>
            <a:pPr marL="0" lvl="0" indent="0" algn="l" rtl="0">
              <a:spcBef>
                <a:spcPts val="640"/>
              </a:spcBef>
              <a:spcAft>
                <a:spcPts val="0"/>
              </a:spcAft>
              <a:buClr>
                <a:schemeClr val="dk1"/>
              </a:buClr>
              <a:buSzPts val="3200"/>
              <a:buNone/>
            </a:pPr>
            <a:endParaRPr/>
          </a:p>
        </p:txBody>
      </p:sp>
      <p:pic>
        <p:nvPicPr>
          <p:cNvPr id="341" name="Google Shape;341;p20"/>
          <p:cNvPicPr preferRelativeResize="0"/>
          <p:nvPr/>
        </p:nvPicPr>
        <p:blipFill rotWithShape="1">
          <a:blip r:embed="rId3">
            <a:alphaModFix/>
          </a:blip>
          <a:srcRect/>
          <a:stretch/>
        </p:blipFill>
        <p:spPr>
          <a:xfrm>
            <a:off x="5149516" y="739740"/>
            <a:ext cx="3657600" cy="2743200"/>
          </a:xfrm>
          <a:prstGeom prst="rect">
            <a:avLst/>
          </a:prstGeom>
          <a:noFill/>
          <a:ln>
            <a:noFill/>
          </a:ln>
        </p:spPr>
      </p:pic>
      <p:pic>
        <p:nvPicPr>
          <p:cNvPr id="342" name="Google Shape;342;p20"/>
          <p:cNvPicPr preferRelativeResize="0"/>
          <p:nvPr/>
        </p:nvPicPr>
        <p:blipFill rotWithShape="1">
          <a:blip r:embed="rId4">
            <a:alphaModFix/>
          </a:blip>
          <a:srcRect/>
          <a:stretch/>
        </p:blipFill>
        <p:spPr>
          <a:xfrm>
            <a:off x="5149516" y="3737820"/>
            <a:ext cx="3657600" cy="2439162"/>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347" name="Google Shape;347;p21"/>
          <p:cNvSpPr txBox="1">
            <a:spLocks noGrp="1"/>
          </p:cNvSpPr>
          <p:nvPr>
            <p:ph type="title"/>
          </p:nvPr>
        </p:nvSpPr>
        <p:spPr>
          <a:xfrm>
            <a:off x="457200" y="237652"/>
            <a:ext cx="8229600" cy="502088"/>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366092"/>
              </a:buClr>
              <a:buSzPts val="3400"/>
              <a:buFont typeface="Calibri"/>
              <a:buNone/>
            </a:pPr>
            <a:r>
              <a:rPr lang="en-US"/>
              <a:t>Change with Kinematic GNSS</a:t>
            </a:r>
            <a:endParaRPr/>
          </a:p>
        </p:txBody>
      </p:sp>
      <p:sp>
        <p:nvSpPr>
          <p:cNvPr id="348" name="Google Shape;348;p21"/>
          <p:cNvSpPr txBox="1">
            <a:spLocks noGrp="1"/>
          </p:cNvSpPr>
          <p:nvPr>
            <p:ph type="body" idx="1"/>
          </p:nvPr>
        </p:nvSpPr>
        <p:spPr>
          <a:xfrm>
            <a:off x="457200" y="949332"/>
            <a:ext cx="5702968" cy="5162710"/>
          </a:xfrm>
          <a:prstGeom prst="rect">
            <a:avLst/>
          </a:prstGeom>
          <a:noFill/>
          <a:ln>
            <a:noFill/>
          </a:ln>
        </p:spPr>
        <p:txBody>
          <a:bodyPr spcFirstLastPara="1" wrap="square" lIns="91425" tIns="45700" rIns="91425" bIns="45700" anchor="t" anchorCtr="0">
            <a:normAutofit fontScale="92500"/>
          </a:bodyPr>
          <a:lstStyle/>
          <a:p>
            <a:pPr marL="342900" lvl="0" indent="-342900" algn="l" rtl="0">
              <a:spcBef>
                <a:spcPts val="0"/>
              </a:spcBef>
              <a:spcAft>
                <a:spcPts val="0"/>
              </a:spcAft>
              <a:buClr>
                <a:schemeClr val="dk1"/>
              </a:buClr>
              <a:buSzPct val="100000"/>
              <a:buChar char="•"/>
            </a:pPr>
            <a:r>
              <a:rPr lang="en-US"/>
              <a:t>Pros</a:t>
            </a:r>
            <a:endParaRPr/>
          </a:p>
          <a:p>
            <a:pPr marL="742950" lvl="1" indent="-285750" algn="l" rtl="0">
              <a:spcBef>
                <a:spcPts val="518"/>
              </a:spcBef>
              <a:spcAft>
                <a:spcPts val="0"/>
              </a:spcAft>
              <a:buClr>
                <a:schemeClr val="dk1"/>
              </a:buClr>
              <a:buSzPct val="100000"/>
              <a:buChar char="–"/>
            </a:pPr>
            <a:r>
              <a:rPr lang="en-US"/>
              <a:t>Many points collected in short time.</a:t>
            </a:r>
            <a:endParaRPr/>
          </a:p>
          <a:p>
            <a:pPr marL="742950" lvl="1" indent="-285750" algn="l" rtl="0">
              <a:spcBef>
                <a:spcPts val="518"/>
              </a:spcBef>
              <a:spcAft>
                <a:spcPts val="0"/>
              </a:spcAft>
              <a:buClr>
                <a:schemeClr val="dk1"/>
              </a:buClr>
              <a:buSzPct val="100000"/>
              <a:buChar char="–"/>
            </a:pPr>
            <a:r>
              <a:rPr lang="en-US"/>
              <a:t>Easy to operate</a:t>
            </a:r>
            <a:endParaRPr/>
          </a:p>
          <a:p>
            <a:pPr marL="742950" lvl="1" indent="-285750" algn="l" rtl="0">
              <a:spcBef>
                <a:spcPts val="518"/>
              </a:spcBef>
              <a:spcAft>
                <a:spcPts val="0"/>
              </a:spcAft>
              <a:buClr>
                <a:schemeClr val="dk1"/>
              </a:buClr>
              <a:buSzPct val="100000"/>
              <a:buChar char="–"/>
            </a:pPr>
            <a:r>
              <a:rPr lang="en-US"/>
              <a:t>Accuracy of ~1.5cm</a:t>
            </a:r>
            <a:endParaRPr/>
          </a:p>
          <a:p>
            <a:pPr marL="742950" lvl="1" indent="-285750" algn="l" rtl="0">
              <a:spcBef>
                <a:spcPts val="518"/>
              </a:spcBef>
              <a:spcAft>
                <a:spcPts val="0"/>
              </a:spcAft>
              <a:buClr>
                <a:schemeClr val="dk1"/>
              </a:buClr>
              <a:buSzPct val="100000"/>
              <a:buChar char="–"/>
            </a:pPr>
            <a:r>
              <a:rPr lang="en-US"/>
              <a:t>Data is in global coordinates, not local</a:t>
            </a:r>
            <a:endParaRPr/>
          </a:p>
          <a:p>
            <a:pPr marL="342900" lvl="0" indent="-342900" algn="l" rtl="0">
              <a:spcBef>
                <a:spcPts val="592"/>
              </a:spcBef>
              <a:spcAft>
                <a:spcPts val="0"/>
              </a:spcAft>
              <a:buClr>
                <a:schemeClr val="dk1"/>
              </a:buClr>
              <a:buSzPct val="100000"/>
              <a:buChar char="•"/>
            </a:pPr>
            <a:r>
              <a:rPr lang="en-US"/>
              <a:t>Cons</a:t>
            </a:r>
            <a:endParaRPr/>
          </a:p>
          <a:p>
            <a:pPr marL="742950" lvl="1" indent="-285750" algn="l" rtl="0">
              <a:spcBef>
                <a:spcPts val="518"/>
              </a:spcBef>
              <a:spcAft>
                <a:spcPts val="0"/>
              </a:spcAft>
              <a:buClr>
                <a:schemeClr val="dk1"/>
              </a:buClr>
              <a:buSzPct val="100000"/>
              <a:buChar char="–"/>
            </a:pPr>
            <a:r>
              <a:rPr lang="en-US"/>
              <a:t>Expensive</a:t>
            </a:r>
            <a:endParaRPr/>
          </a:p>
          <a:p>
            <a:pPr marL="742950" lvl="1" indent="-285750" algn="l" rtl="0">
              <a:spcBef>
                <a:spcPts val="518"/>
              </a:spcBef>
              <a:spcAft>
                <a:spcPts val="0"/>
              </a:spcAft>
              <a:buClr>
                <a:schemeClr val="dk1"/>
              </a:buClr>
              <a:buSzPct val="100000"/>
              <a:buChar char="–"/>
            </a:pPr>
            <a:r>
              <a:rPr lang="en-US"/>
              <a:t>Cannot detect very small changes</a:t>
            </a:r>
            <a:endParaRPr/>
          </a:p>
          <a:p>
            <a:pPr marL="742950" lvl="1" indent="-285750" algn="l" rtl="0">
              <a:spcBef>
                <a:spcPts val="518"/>
              </a:spcBef>
              <a:spcAft>
                <a:spcPts val="0"/>
              </a:spcAft>
              <a:buClr>
                <a:schemeClr val="dk1"/>
              </a:buClr>
              <a:buSzPct val="100000"/>
              <a:buChar char="–"/>
            </a:pPr>
            <a:r>
              <a:rPr lang="en-US"/>
              <a:t>Not automated</a:t>
            </a:r>
            <a:endParaRPr/>
          </a:p>
          <a:p>
            <a:pPr marL="342900" lvl="0" indent="-154940" algn="l" rtl="0">
              <a:spcBef>
                <a:spcPts val="592"/>
              </a:spcBef>
              <a:spcAft>
                <a:spcPts val="0"/>
              </a:spcAft>
              <a:buClr>
                <a:schemeClr val="dk1"/>
              </a:buClr>
              <a:buSzPct val="100000"/>
              <a:buNone/>
            </a:pPr>
            <a:endParaRPr/>
          </a:p>
        </p:txBody>
      </p:sp>
      <p:pic>
        <p:nvPicPr>
          <p:cNvPr id="349" name="Google Shape;349;p21"/>
          <p:cNvPicPr preferRelativeResize="0"/>
          <p:nvPr/>
        </p:nvPicPr>
        <p:blipFill rotWithShape="1">
          <a:blip r:embed="rId3">
            <a:alphaModFix/>
          </a:blip>
          <a:srcRect l="14105" r="23588"/>
          <a:stretch/>
        </p:blipFill>
        <p:spPr>
          <a:xfrm>
            <a:off x="6444916" y="569502"/>
            <a:ext cx="2482516" cy="5312450"/>
          </a:xfrm>
          <a:prstGeom prst="rect">
            <a:avLst/>
          </a:prstGeom>
          <a:noFill/>
          <a:ln>
            <a:noFill/>
          </a:ln>
        </p:spPr>
      </p:pic>
      <p:sp>
        <p:nvSpPr>
          <p:cNvPr id="350" name="Google Shape;350;p21"/>
          <p:cNvSpPr txBox="1"/>
          <p:nvPr/>
        </p:nvSpPr>
        <p:spPr>
          <a:xfrm>
            <a:off x="7466932" y="6082475"/>
            <a:ext cx="2574522"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chemeClr val="dk1"/>
                </a:solidFill>
                <a:latin typeface="Arial"/>
                <a:ea typeface="Arial"/>
                <a:cs typeface="Arial"/>
                <a:sym typeface="Arial"/>
              </a:rPr>
              <a:t>(Images: Ben Crosby)</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355" name="Google Shape;355;p22"/>
          <p:cNvSpPr txBox="1">
            <a:spLocks noGrp="1"/>
          </p:cNvSpPr>
          <p:nvPr>
            <p:ph type="title"/>
          </p:nvPr>
        </p:nvSpPr>
        <p:spPr>
          <a:xfrm>
            <a:off x="457200" y="237652"/>
            <a:ext cx="8229600" cy="502088"/>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366092"/>
              </a:buClr>
              <a:buSzPts val="3400"/>
              <a:buFont typeface="Calibri"/>
              <a:buNone/>
            </a:pPr>
            <a:r>
              <a:rPr lang="en-US"/>
              <a:t>Applications of Kinematic GNSS</a:t>
            </a:r>
            <a:endParaRPr/>
          </a:p>
        </p:txBody>
      </p:sp>
      <p:sp>
        <p:nvSpPr>
          <p:cNvPr id="356" name="Google Shape;356;p22"/>
          <p:cNvSpPr txBox="1">
            <a:spLocks noGrp="1"/>
          </p:cNvSpPr>
          <p:nvPr>
            <p:ph type="body" idx="1"/>
          </p:nvPr>
        </p:nvSpPr>
        <p:spPr>
          <a:xfrm>
            <a:off x="457200" y="949331"/>
            <a:ext cx="8229600" cy="5165505"/>
          </a:xfrm>
          <a:prstGeom prst="rect">
            <a:avLst/>
          </a:prstGeom>
          <a:noFill/>
          <a:ln>
            <a:noFill/>
          </a:ln>
        </p:spPr>
        <p:txBody>
          <a:bodyPr spcFirstLastPara="1" wrap="square" lIns="91425" tIns="45700" rIns="91425" bIns="45700" anchor="t" anchorCtr="0">
            <a:normAutofit lnSpcReduction="10000"/>
          </a:bodyPr>
          <a:lstStyle/>
          <a:p>
            <a:pPr marL="342900" lvl="0" indent="-342900" algn="l" rtl="0">
              <a:spcBef>
                <a:spcPts val="0"/>
              </a:spcBef>
              <a:spcAft>
                <a:spcPts val="0"/>
              </a:spcAft>
              <a:buClr>
                <a:schemeClr val="dk1"/>
              </a:buClr>
              <a:buSzPct val="100000"/>
              <a:buChar char="•"/>
            </a:pPr>
            <a:r>
              <a:rPr lang="en-US"/>
              <a:t>Industry</a:t>
            </a:r>
            <a:endParaRPr/>
          </a:p>
          <a:p>
            <a:pPr marL="742950" lvl="1" indent="-285750" algn="l" rtl="0">
              <a:spcBef>
                <a:spcPts val="518"/>
              </a:spcBef>
              <a:spcAft>
                <a:spcPts val="0"/>
              </a:spcAft>
              <a:buClr>
                <a:schemeClr val="dk1"/>
              </a:buClr>
              <a:buSzPct val="100000"/>
              <a:buChar char="–"/>
            </a:pPr>
            <a:r>
              <a:rPr lang="en-US"/>
              <a:t>Machine automation</a:t>
            </a:r>
            <a:endParaRPr/>
          </a:p>
          <a:p>
            <a:pPr marL="742950" lvl="1" indent="-285750" algn="l" rtl="0">
              <a:spcBef>
                <a:spcPts val="518"/>
              </a:spcBef>
              <a:spcAft>
                <a:spcPts val="0"/>
              </a:spcAft>
              <a:buClr>
                <a:schemeClr val="dk1"/>
              </a:buClr>
              <a:buSzPct val="100000"/>
              <a:buChar char="–"/>
            </a:pPr>
            <a:r>
              <a:rPr lang="en-US"/>
              <a:t>Property and construction surveying</a:t>
            </a:r>
            <a:endParaRPr/>
          </a:p>
          <a:p>
            <a:pPr marL="342900" lvl="0" indent="-342900" algn="l" rtl="0">
              <a:spcBef>
                <a:spcPts val="592"/>
              </a:spcBef>
              <a:spcAft>
                <a:spcPts val="0"/>
              </a:spcAft>
              <a:buClr>
                <a:schemeClr val="dk1"/>
              </a:buClr>
              <a:buSzPct val="100000"/>
              <a:buChar char="•"/>
            </a:pPr>
            <a:r>
              <a:rPr lang="en-US"/>
              <a:t>Research</a:t>
            </a:r>
            <a:endParaRPr/>
          </a:p>
          <a:p>
            <a:pPr marL="742950" lvl="1" indent="-285750" algn="l" rtl="0">
              <a:spcBef>
                <a:spcPts val="518"/>
              </a:spcBef>
              <a:spcAft>
                <a:spcPts val="0"/>
              </a:spcAft>
              <a:buClr>
                <a:schemeClr val="dk1"/>
              </a:buClr>
              <a:buSzPct val="100000"/>
              <a:buChar char="–"/>
            </a:pPr>
            <a:r>
              <a:rPr lang="en-US"/>
              <a:t>Mass-movement deformation</a:t>
            </a:r>
            <a:endParaRPr/>
          </a:p>
          <a:p>
            <a:pPr marL="742950" lvl="1" indent="-285750" algn="l" rtl="0">
              <a:spcBef>
                <a:spcPts val="518"/>
              </a:spcBef>
              <a:spcAft>
                <a:spcPts val="0"/>
              </a:spcAft>
              <a:buClr>
                <a:schemeClr val="dk1"/>
              </a:buClr>
              <a:buSzPct val="100000"/>
              <a:buChar char="–"/>
            </a:pPr>
            <a:r>
              <a:rPr lang="en-US"/>
              <a:t>Post-rupture surveys</a:t>
            </a:r>
            <a:endParaRPr/>
          </a:p>
          <a:p>
            <a:pPr marL="742950" lvl="1" indent="-285750" algn="l" rtl="0">
              <a:spcBef>
                <a:spcPts val="518"/>
              </a:spcBef>
              <a:spcAft>
                <a:spcPts val="0"/>
              </a:spcAft>
              <a:buClr>
                <a:schemeClr val="dk1"/>
              </a:buClr>
              <a:buSzPct val="100000"/>
              <a:buChar char="–"/>
            </a:pPr>
            <a:r>
              <a:rPr lang="en-US"/>
              <a:t>Tracking objects (glaciers, river rock, etc.)</a:t>
            </a:r>
            <a:endParaRPr/>
          </a:p>
          <a:p>
            <a:pPr marL="742950" lvl="1" indent="-285750" algn="l" rtl="0">
              <a:spcBef>
                <a:spcPts val="518"/>
              </a:spcBef>
              <a:spcAft>
                <a:spcPts val="0"/>
              </a:spcAft>
              <a:buClr>
                <a:schemeClr val="dk1"/>
              </a:buClr>
              <a:buSzPct val="100000"/>
              <a:buChar char="–"/>
            </a:pPr>
            <a:r>
              <a:rPr lang="en-US"/>
              <a:t>Inflation/collapse structures (caldera, volcano, etc.)</a:t>
            </a:r>
            <a:endParaRPr/>
          </a:p>
          <a:p>
            <a:pPr marL="342900" lvl="0" indent="-342900" algn="l" rtl="0">
              <a:spcBef>
                <a:spcPts val="592"/>
              </a:spcBef>
              <a:spcAft>
                <a:spcPts val="0"/>
              </a:spcAft>
              <a:buClr>
                <a:schemeClr val="dk1"/>
              </a:buClr>
              <a:buSzPct val="100000"/>
              <a:buChar char="•"/>
            </a:pPr>
            <a:r>
              <a:rPr lang="en-US"/>
              <a:t>Discuss other applications and societal benefits</a:t>
            </a:r>
            <a:endParaRPr/>
          </a:p>
          <a:p>
            <a:pPr marL="0" lvl="0" indent="0" algn="l" rtl="0">
              <a:spcBef>
                <a:spcPts val="592"/>
              </a:spcBef>
              <a:spcAft>
                <a:spcPts val="0"/>
              </a:spcAft>
              <a:buClr>
                <a:schemeClr val="dk1"/>
              </a:buClr>
              <a:buSzPct val="100000"/>
              <a:buNone/>
            </a:pPr>
            <a:endParaRPr/>
          </a:p>
        </p:txBody>
      </p:sp>
      <p:pic>
        <p:nvPicPr>
          <p:cNvPr id="357" name="Google Shape;357;p22"/>
          <p:cNvPicPr preferRelativeResize="0"/>
          <p:nvPr/>
        </p:nvPicPr>
        <p:blipFill rotWithShape="1">
          <a:blip r:embed="rId3">
            <a:alphaModFix/>
          </a:blip>
          <a:srcRect/>
          <a:stretch/>
        </p:blipFill>
        <p:spPr>
          <a:xfrm>
            <a:off x="6398988" y="356519"/>
            <a:ext cx="2480317" cy="3307089"/>
          </a:xfrm>
          <a:prstGeom prst="rect">
            <a:avLst/>
          </a:prstGeom>
          <a:noFill/>
          <a:ln>
            <a:noFill/>
          </a:ln>
        </p:spPr>
      </p:pic>
      <p:sp>
        <p:nvSpPr>
          <p:cNvPr id="358" name="Google Shape;358;p22"/>
          <p:cNvSpPr txBox="1"/>
          <p:nvPr/>
        </p:nvSpPr>
        <p:spPr>
          <a:xfrm>
            <a:off x="7449570" y="6063643"/>
            <a:ext cx="2574522"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chemeClr val="dk1"/>
                </a:solidFill>
                <a:latin typeface="Arial"/>
                <a:ea typeface="Arial"/>
                <a:cs typeface="Arial"/>
                <a:sym typeface="Arial"/>
              </a:rPr>
              <a:t>(Images: Ben Crosby)</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sp>
        <p:nvSpPr>
          <p:cNvPr id="363" name="Google Shape;363;p23"/>
          <p:cNvSpPr txBox="1">
            <a:spLocks noGrp="1"/>
          </p:cNvSpPr>
          <p:nvPr>
            <p:ph type="title"/>
          </p:nvPr>
        </p:nvSpPr>
        <p:spPr>
          <a:xfrm>
            <a:off x="457200" y="237652"/>
            <a:ext cx="8229600" cy="502088"/>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366092"/>
              </a:buClr>
              <a:buSzPts val="3400"/>
              <a:buFont typeface="Calibri"/>
              <a:buNone/>
            </a:pPr>
            <a:r>
              <a:rPr lang="en-US"/>
              <a:t>Applications of Kinematic GNSS</a:t>
            </a:r>
            <a:endParaRPr/>
          </a:p>
        </p:txBody>
      </p:sp>
      <p:sp>
        <p:nvSpPr>
          <p:cNvPr id="364" name="Google Shape;364;p23"/>
          <p:cNvSpPr txBox="1">
            <a:spLocks noGrp="1"/>
          </p:cNvSpPr>
          <p:nvPr>
            <p:ph type="body" idx="1"/>
          </p:nvPr>
        </p:nvSpPr>
        <p:spPr>
          <a:xfrm>
            <a:off x="457200" y="949331"/>
            <a:ext cx="8229600" cy="5165505"/>
          </a:xfrm>
          <a:prstGeom prst="rect">
            <a:avLst/>
          </a:prstGeom>
          <a:noFill/>
          <a:ln>
            <a:noFill/>
          </a:ln>
        </p:spPr>
        <p:txBody>
          <a:bodyPr spcFirstLastPara="1" wrap="square" lIns="91425" tIns="45700" rIns="91425" bIns="45700" anchor="t" anchorCtr="0">
            <a:normAutofit fontScale="92500"/>
          </a:bodyPr>
          <a:lstStyle/>
          <a:p>
            <a:pPr marL="342900" lvl="0" indent="-342900" algn="l" rtl="0">
              <a:spcBef>
                <a:spcPts val="0"/>
              </a:spcBef>
              <a:spcAft>
                <a:spcPts val="0"/>
              </a:spcAft>
              <a:buClr>
                <a:schemeClr val="dk1"/>
              </a:buClr>
              <a:buSzPct val="100000"/>
              <a:buChar char="•"/>
            </a:pPr>
            <a:r>
              <a:rPr lang="en-US"/>
              <a:t>Discuss other applications and societal benefits</a:t>
            </a:r>
            <a:endParaRPr/>
          </a:p>
          <a:p>
            <a:pPr marL="742950" lvl="1" indent="-285750" algn="l" rtl="0">
              <a:spcBef>
                <a:spcPts val="518"/>
              </a:spcBef>
              <a:spcAft>
                <a:spcPts val="0"/>
              </a:spcAft>
              <a:buClr>
                <a:schemeClr val="dk1"/>
              </a:buClr>
              <a:buSzPct val="100000"/>
              <a:buChar char="–"/>
            </a:pPr>
            <a:r>
              <a:rPr lang="en-US"/>
              <a:t>Kinematic GNSS can recognize changes if the displacement is greater than 2 cm.</a:t>
            </a:r>
            <a:endParaRPr/>
          </a:p>
          <a:p>
            <a:pPr marL="1143000" lvl="2" indent="-228600" algn="l" rtl="0">
              <a:spcBef>
                <a:spcPts val="444"/>
              </a:spcBef>
              <a:spcAft>
                <a:spcPts val="0"/>
              </a:spcAft>
              <a:buClr>
                <a:schemeClr val="dk1"/>
              </a:buClr>
              <a:buSzPct val="100000"/>
              <a:buChar char="•"/>
            </a:pPr>
            <a:r>
              <a:rPr lang="en-US"/>
              <a:t>These changes are typically below our human perception</a:t>
            </a:r>
            <a:endParaRPr/>
          </a:p>
          <a:p>
            <a:pPr marL="742950" lvl="1" indent="-285750" algn="l" rtl="0">
              <a:spcBef>
                <a:spcPts val="518"/>
              </a:spcBef>
              <a:spcAft>
                <a:spcPts val="0"/>
              </a:spcAft>
              <a:buClr>
                <a:schemeClr val="dk1"/>
              </a:buClr>
              <a:buSzPct val="100000"/>
              <a:buChar char="–"/>
            </a:pPr>
            <a:r>
              <a:rPr lang="en-US"/>
              <a:t>Hazard assessment and early warning</a:t>
            </a:r>
            <a:endParaRPr/>
          </a:p>
          <a:p>
            <a:pPr marL="1143000" lvl="2" indent="-228600" algn="l" rtl="0">
              <a:spcBef>
                <a:spcPts val="444"/>
              </a:spcBef>
              <a:spcAft>
                <a:spcPts val="0"/>
              </a:spcAft>
              <a:buClr>
                <a:schemeClr val="dk1"/>
              </a:buClr>
              <a:buSzPct val="100000"/>
              <a:buChar char="•"/>
            </a:pPr>
            <a:r>
              <a:rPr lang="en-US"/>
              <a:t>Slow-moving hazards are revisited to detect change</a:t>
            </a:r>
            <a:endParaRPr/>
          </a:p>
          <a:p>
            <a:pPr marL="1600200" lvl="3" indent="-228600" algn="l" rtl="0">
              <a:spcBef>
                <a:spcPts val="370"/>
              </a:spcBef>
              <a:spcAft>
                <a:spcPts val="0"/>
              </a:spcAft>
              <a:buClr>
                <a:schemeClr val="dk1"/>
              </a:buClr>
              <a:buSzPct val="100000"/>
              <a:buChar char="–"/>
            </a:pPr>
            <a:r>
              <a:rPr lang="en-US"/>
              <a:t>Volcano or caldera doming</a:t>
            </a:r>
            <a:endParaRPr/>
          </a:p>
          <a:p>
            <a:pPr marL="1600200" lvl="3" indent="-228600" algn="l" rtl="0">
              <a:spcBef>
                <a:spcPts val="370"/>
              </a:spcBef>
              <a:spcAft>
                <a:spcPts val="0"/>
              </a:spcAft>
              <a:buClr>
                <a:schemeClr val="dk1"/>
              </a:buClr>
              <a:buSzPct val="100000"/>
              <a:buChar char="–"/>
            </a:pPr>
            <a:r>
              <a:rPr lang="en-US"/>
              <a:t>Landslide slip</a:t>
            </a:r>
            <a:endParaRPr/>
          </a:p>
          <a:p>
            <a:pPr marL="1600200" lvl="3" indent="-228600" algn="l" rtl="0">
              <a:spcBef>
                <a:spcPts val="370"/>
              </a:spcBef>
              <a:spcAft>
                <a:spcPts val="0"/>
              </a:spcAft>
              <a:buClr>
                <a:schemeClr val="dk1"/>
              </a:buClr>
              <a:buSzPct val="100000"/>
              <a:buChar char="–"/>
            </a:pPr>
            <a:r>
              <a:rPr lang="en-US"/>
              <a:t>Fault creep</a:t>
            </a:r>
            <a:endParaRPr/>
          </a:p>
          <a:p>
            <a:pPr marL="742950" lvl="1" indent="-285750" algn="l" rtl="0">
              <a:spcBef>
                <a:spcPts val="518"/>
              </a:spcBef>
              <a:spcAft>
                <a:spcPts val="0"/>
              </a:spcAft>
              <a:buClr>
                <a:schemeClr val="dk1"/>
              </a:buClr>
              <a:buSzPct val="100000"/>
              <a:buChar char="–"/>
            </a:pPr>
            <a:r>
              <a:rPr lang="en-US"/>
              <a:t>Tracking of objects of interest</a:t>
            </a:r>
            <a:endParaRPr/>
          </a:p>
          <a:p>
            <a:pPr marL="1143000" lvl="2" indent="-228600" algn="l" rtl="0">
              <a:spcBef>
                <a:spcPts val="444"/>
              </a:spcBef>
              <a:spcAft>
                <a:spcPts val="0"/>
              </a:spcAft>
              <a:buClr>
                <a:schemeClr val="dk1"/>
              </a:buClr>
              <a:buSzPct val="100000"/>
              <a:buChar char="•"/>
            </a:pPr>
            <a:r>
              <a:rPr lang="en-US"/>
              <a:t>Measuring sediment transport rates or glacier flow dynamics, which help with sediment and water budgets</a:t>
            </a:r>
            <a:endParaRPr/>
          </a:p>
          <a:p>
            <a:pPr marL="0" lvl="0" indent="0" algn="l" rtl="0">
              <a:spcBef>
                <a:spcPts val="592"/>
              </a:spcBef>
              <a:spcAft>
                <a:spcPts val="0"/>
              </a:spcAft>
              <a:buClr>
                <a:schemeClr val="dk1"/>
              </a:buClr>
              <a:buSzPct val="100000"/>
              <a:buNone/>
            </a:pP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sp>
        <p:nvSpPr>
          <p:cNvPr id="369" name="Google Shape;369;p24"/>
          <p:cNvSpPr txBox="1">
            <a:spLocks noGrp="1"/>
          </p:cNvSpPr>
          <p:nvPr>
            <p:ph type="title"/>
          </p:nvPr>
        </p:nvSpPr>
        <p:spPr>
          <a:xfrm>
            <a:off x="243667" y="110278"/>
            <a:ext cx="8229600" cy="502088"/>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366092"/>
              </a:buClr>
              <a:buSzPts val="3400"/>
              <a:buFont typeface="Calibri"/>
              <a:buNone/>
            </a:pPr>
            <a:r>
              <a:rPr lang="en-US"/>
              <a:t>Calculating Change</a:t>
            </a:r>
            <a:endParaRPr/>
          </a:p>
        </p:txBody>
      </p:sp>
      <p:sp>
        <p:nvSpPr>
          <p:cNvPr id="370" name="Google Shape;370;p24"/>
          <p:cNvSpPr txBox="1">
            <a:spLocks noGrp="1"/>
          </p:cNvSpPr>
          <p:nvPr>
            <p:ph type="body" idx="1"/>
          </p:nvPr>
        </p:nvSpPr>
        <p:spPr>
          <a:xfrm>
            <a:off x="457200" y="751814"/>
            <a:ext cx="2622884" cy="4765896"/>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Clr>
                <a:schemeClr val="dk1"/>
              </a:buClr>
              <a:buSzPts val="3200"/>
              <a:buChar char="•"/>
            </a:pPr>
            <a:r>
              <a:rPr lang="en-US"/>
              <a:t>3D change</a:t>
            </a:r>
            <a:endParaRPr/>
          </a:p>
          <a:p>
            <a:pPr marL="342900" lvl="0" indent="-342900" algn="l" rtl="0">
              <a:spcBef>
                <a:spcPts val="640"/>
              </a:spcBef>
              <a:spcAft>
                <a:spcPts val="0"/>
              </a:spcAft>
              <a:buClr>
                <a:schemeClr val="dk1"/>
              </a:buClr>
              <a:buSzPts val="3200"/>
              <a:buChar char="•"/>
            </a:pPr>
            <a:r>
              <a:rPr lang="en-US"/>
              <a:t>2D change</a:t>
            </a:r>
            <a:endParaRPr/>
          </a:p>
          <a:p>
            <a:pPr marL="0" lvl="0" indent="0" algn="l" rtl="0">
              <a:spcBef>
                <a:spcPts val="640"/>
              </a:spcBef>
              <a:spcAft>
                <a:spcPts val="0"/>
              </a:spcAft>
              <a:buClr>
                <a:schemeClr val="dk1"/>
              </a:buClr>
              <a:buSzPts val="3200"/>
              <a:buNone/>
            </a:pPr>
            <a:endParaRPr/>
          </a:p>
        </p:txBody>
      </p:sp>
      <p:pic>
        <p:nvPicPr>
          <p:cNvPr id="371" name="Google Shape;371;p24"/>
          <p:cNvPicPr preferRelativeResize="0"/>
          <p:nvPr/>
        </p:nvPicPr>
        <p:blipFill rotWithShape="1">
          <a:blip r:embed="rId3">
            <a:alphaModFix/>
          </a:blip>
          <a:srcRect l="7852" t="25347" r="3316" b="41551"/>
          <a:stretch/>
        </p:blipFill>
        <p:spPr>
          <a:xfrm>
            <a:off x="3477880" y="704850"/>
            <a:ext cx="5172075" cy="2724150"/>
          </a:xfrm>
          <a:prstGeom prst="rect">
            <a:avLst/>
          </a:prstGeom>
          <a:noFill/>
          <a:ln>
            <a:noFill/>
          </a:ln>
        </p:spPr>
      </p:pic>
      <p:pic>
        <p:nvPicPr>
          <p:cNvPr id="372" name="Google Shape;372;p24"/>
          <p:cNvPicPr preferRelativeResize="0"/>
          <p:nvPr/>
        </p:nvPicPr>
        <p:blipFill rotWithShape="1">
          <a:blip r:embed="rId4">
            <a:alphaModFix/>
          </a:blip>
          <a:srcRect/>
          <a:stretch/>
        </p:blipFill>
        <p:spPr>
          <a:xfrm>
            <a:off x="3577072" y="3652665"/>
            <a:ext cx="4896195" cy="2448098"/>
          </a:xfrm>
          <a:prstGeom prst="rect">
            <a:avLst/>
          </a:prstGeom>
          <a:noFill/>
          <a:ln>
            <a:noFill/>
          </a:ln>
        </p:spPr>
      </p:pic>
      <p:sp>
        <p:nvSpPr>
          <p:cNvPr id="373" name="Google Shape;373;p24"/>
          <p:cNvSpPr txBox="1"/>
          <p:nvPr/>
        </p:nvSpPr>
        <p:spPr>
          <a:xfrm>
            <a:off x="7454266" y="5916248"/>
            <a:ext cx="2574522"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chemeClr val="dk1"/>
                </a:solidFill>
                <a:latin typeface="Arial"/>
                <a:ea typeface="Arial"/>
                <a:cs typeface="Arial"/>
                <a:sym typeface="Arial"/>
              </a:rPr>
              <a:t>(Figures: Ian Lauer)</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sp>
        <p:nvSpPr>
          <p:cNvPr id="378" name="Google Shape;378;p25"/>
          <p:cNvSpPr txBox="1">
            <a:spLocks noGrp="1"/>
          </p:cNvSpPr>
          <p:nvPr>
            <p:ph type="title"/>
          </p:nvPr>
        </p:nvSpPr>
        <p:spPr>
          <a:xfrm>
            <a:off x="457200" y="237652"/>
            <a:ext cx="8229600" cy="502088"/>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366092"/>
              </a:buClr>
              <a:buSzPts val="3400"/>
              <a:buFont typeface="Calibri"/>
              <a:buNone/>
            </a:pPr>
            <a:r>
              <a:rPr lang="en-US"/>
              <a:t>Interpretation of Change</a:t>
            </a:r>
            <a:endParaRPr/>
          </a:p>
        </p:txBody>
      </p:sp>
      <p:sp>
        <p:nvSpPr>
          <p:cNvPr id="379" name="Google Shape;379;p25"/>
          <p:cNvSpPr txBox="1">
            <a:spLocks noGrp="1"/>
          </p:cNvSpPr>
          <p:nvPr>
            <p:ph type="body" idx="1"/>
          </p:nvPr>
        </p:nvSpPr>
        <p:spPr>
          <a:xfrm>
            <a:off x="457200" y="949331"/>
            <a:ext cx="8229600" cy="5165505"/>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Clr>
                <a:schemeClr val="dk1"/>
              </a:buClr>
              <a:buSzPts val="3200"/>
              <a:buChar char="•"/>
            </a:pPr>
            <a:r>
              <a:rPr lang="en-US"/>
              <a:t>Is the change greater than the uncertainty?</a:t>
            </a:r>
            <a:endParaRPr/>
          </a:p>
          <a:p>
            <a:pPr marL="342900" lvl="0" indent="-139700" algn="l" rtl="0">
              <a:spcBef>
                <a:spcPts val="640"/>
              </a:spcBef>
              <a:spcAft>
                <a:spcPts val="0"/>
              </a:spcAft>
              <a:buClr>
                <a:schemeClr val="dk1"/>
              </a:buClr>
              <a:buSzPts val="3200"/>
              <a:buNone/>
            </a:pPr>
            <a:endParaRPr/>
          </a:p>
          <a:p>
            <a:pPr marL="342900" lvl="0" indent="-139700" algn="l" rtl="0">
              <a:spcBef>
                <a:spcPts val="640"/>
              </a:spcBef>
              <a:spcAft>
                <a:spcPts val="0"/>
              </a:spcAft>
              <a:buClr>
                <a:schemeClr val="dk1"/>
              </a:buClr>
              <a:buSzPts val="3200"/>
              <a:buNone/>
            </a:pPr>
            <a:endParaRPr/>
          </a:p>
          <a:p>
            <a:pPr marL="342900" lvl="0" indent="-139700" algn="l" rtl="0">
              <a:spcBef>
                <a:spcPts val="640"/>
              </a:spcBef>
              <a:spcAft>
                <a:spcPts val="0"/>
              </a:spcAft>
              <a:buClr>
                <a:schemeClr val="dk1"/>
              </a:buClr>
              <a:buSzPts val="3200"/>
              <a:buNone/>
            </a:pPr>
            <a:endParaRPr/>
          </a:p>
          <a:p>
            <a:pPr marL="342900" lvl="0" indent="-139700" algn="l" rtl="0">
              <a:spcBef>
                <a:spcPts val="640"/>
              </a:spcBef>
              <a:spcAft>
                <a:spcPts val="0"/>
              </a:spcAft>
              <a:buClr>
                <a:schemeClr val="dk1"/>
              </a:buClr>
              <a:buSzPts val="3200"/>
              <a:buNone/>
            </a:pPr>
            <a:endParaRPr/>
          </a:p>
          <a:p>
            <a:pPr marL="342900" lvl="0" indent="-139700" algn="l" rtl="0">
              <a:spcBef>
                <a:spcPts val="640"/>
              </a:spcBef>
              <a:spcAft>
                <a:spcPts val="0"/>
              </a:spcAft>
              <a:buClr>
                <a:schemeClr val="dk1"/>
              </a:buClr>
              <a:buSzPts val="3200"/>
              <a:buNone/>
            </a:pPr>
            <a:endParaRPr/>
          </a:p>
          <a:p>
            <a:pPr marL="342900" lvl="0" indent="-342900" algn="l" rtl="0">
              <a:spcBef>
                <a:spcPts val="640"/>
              </a:spcBef>
              <a:spcAft>
                <a:spcPts val="0"/>
              </a:spcAft>
              <a:buClr>
                <a:schemeClr val="dk1"/>
              </a:buClr>
              <a:buSzPts val="3200"/>
              <a:buChar char="•"/>
            </a:pPr>
            <a:r>
              <a:rPr lang="en-US"/>
              <a:t>Is change sudden or gradual?</a:t>
            </a:r>
            <a:endParaRPr/>
          </a:p>
          <a:p>
            <a:pPr marL="742950" lvl="1" indent="-285750" algn="l" rtl="0">
              <a:spcBef>
                <a:spcPts val="560"/>
              </a:spcBef>
              <a:spcAft>
                <a:spcPts val="0"/>
              </a:spcAft>
              <a:buClr>
                <a:schemeClr val="dk1"/>
              </a:buClr>
              <a:buSzPts val="2800"/>
              <a:buChar char="–"/>
            </a:pPr>
            <a:r>
              <a:rPr lang="en-US"/>
              <a:t>How do we interpret the change that occurs between measurements?</a:t>
            </a:r>
            <a:endParaRPr/>
          </a:p>
          <a:p>
            <a:pPr marL="342900" lvl="0" indent="-139700" algn="l" rtl="0">
              <a:spcBef>
                <a:spcPts val="640"/>
              </a:spcBef>
              <a:spcAft>
                <a:spcPts val="0"/>
              </a:spcAft>
              <a:buClr>
                <a:schemeClr val="dk1"/>
              </a:buClr>
              <a:buSzPts val="3200"/>
              <a:buNone/>
            </a:pPr>
            <a:endParaRPr/>
          </a:p>
        </p:txBody>
      </p:sp>
      <p:pic>
        <p:nvPicPr>
          <p:cNvPr id="380" name="Google Shape;380;p25"/>
          <p:cNvPicPr preferRelativeResize="0"/>
          <p:nvPr/>
        </p:nvPicPr>
        <p:blipFill rotWithShape="1">
          <a:blip r:embed="rId3">
            <a:alphaModFix/>
          </a:blip>
          <a:srcRect l="7852" t="43403" r="10840" b="30555"/>
          <a:stretch/>
        </p:blipFill>
        <p:spPr>
          <a:xfrm>
            <a:off x="1985962" y="1723171"/>
            <a:ext cx="5172075" cy="2341337"/>
          </a:xfrm>
          <a:prstGeom prst="rect">
            <a:avLst/>
          </a:prstGeom>
          <a:noFill/>
          <a:ln>
            <a:noFill/>
          </a:ln>
        </p:spPr>
      </p:pic>
      <p:sp>
        <p:nvSpPr>
          <p:cNvPr id="381" name="Google Shape;381;p25"/>
          <p:cNvSpPr txBox="1"/>
          <p:nvPr/>
        </p:nvSpPr>
        <p:spPr>
          <a:xfrm>
            <a:off x="7495792" y="5972508"/>
            <a:ext cx="2574522"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chemeClr val="dk1"/>
                </a:solidFill>
                <a:latin typeface="Arial"/>
                <a:ea typeface="Arial"/>
                <a:cs typeface="Arial"/>
                <a:sym typeface="Arial"/>
              </a:rPr>
              <a:t>(Figures: Ian Lauer)</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sp>
        <p:nvSpPr>
          <p:cNvPr id="79" name="Google Shape;79;p3"/>
          <p:cNvSpPr txBox="1">
            <a:spLocks noGrp="1"/>
          </p:cNvSpPr>
          <p:nvPr>
            <p:ph type="title"/>
          </p:nvPr>
        </p:nvSpPr>
        <p:spPr>
          <a:xfrm>
            <a:off x="457200" y="237652"/>
            <a:ext cx="8229600" cy="502088"/>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366092"/>
              </a:buClr>
              <a:buSzPts val="3400"/>
              <a:buFont typeface="Calibri"/>
              <a:buNone/>
            </a:pPr>
            <a:r>
              <a:rPr lang="en-US"/>
              <a:t>Kinematic Components</a:t>
            </a:r>
            <a:endParaRPr/>
          </a:p>
        </p:txBody>
      </p:sp>
      <p:pic>
        <p:nvPicPr>
          <p:cNvPr id="80" name="Google Shape;80;p3"/>
          <p:cNvPicPr preferRelativeResize="0"/>
          <p:nvPr/>
        </p:nvPicPr>
        <p:blipFill rotWithShape="1">
          <a:blip r:embed="rId3">
            <a:alphaModFix/>
          </a:blip>
          <a:srcRect/>
          <a:stretch/>
        </p:blipFill>
        <p:spPr>
          <a:xfrm>
            <a:off x="834644" y="739740"/>
            <a:ext cx="3176460" cy="4606834"/>
          </a:xfrm>
          <a:prstGeom prst="rect">
            <a:avLst/>
          </a:prstGeom>
          <a:noFill/>
          <a:ln>
            <a:noFill/>
          </a:ln>
        </p:spPr>
      </p:pic>
      <p:sp>
        <p:nvSpPr>
          <p:cNvPr id="81" name="Google Shape;81;p3"/>
          <p:cNvSpPr txBox="1"/>
          <p:nvPr/>
        </p:nvSpPr>
        <p:spPr>
          <a:xfrm>
            <a:off x="613078" y="5451071"/>
            <a:ext cx="3619902"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chemeClr val="dk1"/>
                </a:solidFill>
                <a:latin typeface="Calibri"/>
                <a:ea typeface="Calibri"/>
                <a:cs typeface="Calibri"/>
                <a:sym typeface="Calibri"/>
              </a:rPr>
              <a:t>Base Station and Radio</a:t>
            </a:r>
            <a:endParaRPr/>
          </a:p>
        </p:txBody>
      </p:sp>
      <p:pic>
        <p:nvPicPr>
          <p:cNvPr id="82" name="Google Shape;82;p3"/>
          <p:cNvPicPr preferRelativeResize="0"/>
          <p:nvPr/>
        </p:nvPicPr>
        <p:blipFill rotWithShape="1">
          <a:blip r:embed="rId4">
            <a:alphaModFix/>
          </a:blip>
          <a:srcRect l="71048"/>
          <a:stretch/>
        </p:blipFill>
        <p:spPr>
          <a:xfrm>
            <a:off x="6005477" y="739740"/>
            <a:ext cx="1778337" cy="4606834"/>
          </a:xfrm>
          <a:prstGeom prst="rect">
            <a:avLst/>
          </a:prstGeom>
          <a:noFill/>
          <a:ln>
            <a:noFill/>
          </a:ln>
        </p:spPr>
      </p:pic>
      <p:sp>
        <p:nvSpPr>
          <p:cNvPr id="83" name="Google Shape;83;p3"/>
          <p:cNvSpPr txBox="1"/>
          <p:nvPr/>
        </p:nvSpPr>
        <p:spPr>
          <a:xfrm>
            <a:off x="4689372" y="5451070"/>
            <a:ext cx="4536627"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chemeClr val="dk1"/>
                </a:solidFill>
                <a:latin typeface="Calibri"/>
                <a:ea typeface="Calibri"/>
                <a:cs typeface="Calibri"/>
                <a:sym typeface="Calibri"/>
              </a:rPr>
              <a:t>Rover Antennas and Receiver</a:t>
            </a:r>
            <a:endParaRPr/>
          </a:p>
        </p:txBody>
      </p:sp>
      <p:sp>
        <p:nvSpPr>
          <p:cNvPr id="84" name="Google Shape;84;p3"/>
          <p:cNvSpPr txBox="1"/>
          <p:nvPr/>
        </p:nvSpPr>
        <p:spPr>
          <a:xfrm>
            <a:off x="6200542" y="5883825"/>
            <a:ext cx="2574522"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chemeClr val="dk1"/>
                </a:solidFill>
                <a:latin typeface="Arial"/>
                <a:ea typeface="Arial"/>
                <a:cs typeface="Arial"/>
                <a:sym typeface="Arial"/>
              </a:rPr>
              <a:t>(Images: Ian Lauer, Ben Crosby)</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p4"/>
          <p:cNvSpPr txBox="1">
            <a:spLocks noGrp="1"/>
          </p:cNvSpPr>
          <p:nvPr>
            <p:ph type="title"/>
          </p:nvPr>
        </p:nvSpPr>
        <p:spPr>
          <a:xfrm>
            <a:off x="457200" y="237652"/>
            <a:ext cx="8229600" cy="502088"/>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366092"/>
              </a:buClr>
              <a:buSzPts val="3400"/>
              <a:buFont typeface="Calibri"/>
              <a:buNone/>
            </a:pPr>
            <a:r>
              <a:rPr lang="en-US"/>
              <a:t>Kinematic Components</a:t>
            </a:r>
            <a:endParaRPr/>
          </a:p>
        </p:txBody>
      </p:sp>
      <p:sp>
        <p:nvSpPr>
          <p:cNvPr id="90" name="Google Shape;90;p4"/>
          <p:cNvSpPr txBox="1"/>
          <p:nvPr/>
        </p:nvSpPr>
        <p:spPr>
          <a:xfrm>
            <a:off x="622550" y="5632785"/>
            <a:ext cx="3619902"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chemeClr val="dk1"/>
                </a:solidFill>
                <a:latin typeface="Calibri"/>
                <a:ea typeface="Calibri"/>
                <a:cs typeface="Calibri"/>
                <a:sym typeface="Calibri"/>
              </a:rPr>
              <a:t>Base Station and Radio</a:t>
            </a:r>
            <a:endParaRPr/>
          </a:p>
        </p:txBody>
      </p:sp>
      <p:sp>
        <p:nvSpPr>
          <p:cNvPr id="91" name="Google Shape;91;p4"/>
          <p:cNvSpPr txBox="1"/>
          <p:nvPr/>
        </p:nvSpPr>
        <p:spPr>
          <a:xfrm>
            <a:off x="5587844" y="5632784"/>
            <a:ext cx="2629246"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chemeClr val="dk1"/>
                </a:solidFill>
                <a:latin typeface="Calibri"/>
                <a:ea typeface="Calibri"/>
                <a:cs typeface="Calibri"/>
                <a:sym typeface="Calibri"/>
              </a:rPr>
              <a:t>Rover and Radio</a:t>
            </a:r>
            <a:endParaRPr/>
          </a:p>
        </p:txBody>
      </p:sp>
      <p:sp>
        <p:nvSpPr>
          <p:cNvPr id="92" name="Google Shape;92;p4"/>
          <p:cNvSpPr txBox="1"/>
          <p:nvPr/>
        </p:nvSpPr>
        <p:spPr>
          <a:xfrm>
            <a:off x="6210014" y="6065539"/>
            <a:ext cx="2574522"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chemeClr val="dk1"/>
                </a:solidFill>
                <a:latin typeface="Arial"/>
                <a:ea typeface="Arial"/>
                <a:cs typeface="Arial"/>
                <a:sym typeface="Arial"/>
              </a:rPr>
              <a:t>(Images: Emlid)</a:t>
            </a:r>
            <a:endParaRPr/>
          </a:p>
        </p:txBody>
      </p:sp>
      <p:pic>
        <p:nvPicPr>
          <p:cNvPr id="93" name="Google Shape;93;p4" descr="How far you can go with LoRa of Reach RS2 - Emlid"/>
          <p:cNvPicPr preferRelativeResize="0"/>
          <p:nvPr/>
        </p:nvPicPr>
        <p:blipFill rotWithShape="1">
          <a:blip r:embed="rId3">
            <a:alphaModFix/>
          </a:blip>
          <a:srcRect/>
          <a:stretch/>
        </p:blipFill>
        <p:spPr>
          <a:xfrm>
            <a:off x="4400631" y="739740"/>
            <a:ext cx="4834840" cy="4834840"/>
          </a:xfrm>
          <a:prstGeom prst="rect">
            <a:avLst/>
          </a:prstGeom>
          <a:noFill/>
          <a:ln>
            <a:noFill/>
          </a:ln>
        </p:spPr>
      </p:pic>
      <p:pic>
        <p:nvPicPr>
          <p:cNvPr id="94" name="Google Shape;94;p4" descr="Image"/>
          <p:cNvPicPr preferRelativeResize="0"/>
          <p:nvPr/>
        </p:nvPicPr>
        <p:blipFill rotWithShape="1">
          <a:blip r:embed="rId4">
            <a:alphaModFix/>
          </a:blip>
          <a:srcRect l="71371" t="23364" r="3905" b="895"/>
          <a:stretch/>
        </p:blipFill>
        <p:spPr>
          <a:xfrm>
            <a:off x="987876" y="739740"/>
            <a:ext cx="2740911" cy="4723451"/>
          </a:xfrm>
          <a:prstGeom prst="rect">
            <a:avLst/>
          </a:prstGeom>
          <a:noFill/>
          <a:ln>
            <a:noFill/>
          </a:ln>
        </p:spPr>
      </p:pic>
      <p:sp>
        <p:nvSpPr>
          <p:cNvPr id="2" name="Freeform: Shape 1">
            <a:extLst>
              <a:ext uri="{FF2B5EF4-FFF2-40B4-BE49-F238E27FC236}">
                <a16:creationId xmlns:a16="http://schemas.microsoft.com/office/drawing/2014/main" id="{0AA0FB3E-2414-7631-E04B-12C57457B7F7}"/>
              </a:ext>
            </a:extLst>
          </p:cNvPr>
          <p:cNvSpPr/>
          <p:nvPr/>
        </p:nvSpPr>
        <p:spPr>
          <a:xfrm>
            <a:off x="2895600" y="2960914"/>
            <a:ext cx="4397829" cy="2013857"/>
          </a:xfrm>
          <a:custGeom>
            <a:avLst/>
            <a:gdLst>
              <a:gd name="connsiteX0" fmla="*/ 0 w 4397829"/>
              <a:gd name="connsiteY0" fmla="*/ 108857 h 2013857"/>
              <a:gd name="connsiteX1" fmla="*/ 54429 w 4397829"/>
              <a:gd name="connsiteY1" fmla="*/ 65315 h 2013857"/>
              <a:gd name="connsiteX2" fmla="*/ 108857 w 4397829"/>
              <a:gd name="connsiteY2" fmla="*/ 0 h 2013857"/>
              <a:gd name="connsiteX3" fmla="*/ 152400 w 4397829"/>
              <a:gd name="connsiteY3" fmla="*/ 10886 h 2013857"/>
              <a:gd name="connsiteX4" fmla="*/ 195943 w 4397829"/>
              <a:gd name="connsiteY4" fmla="*/ 87086 h 2013857"/>
              <a:gd name="connsiteX5" fmla="*/ 206829 w 4397829"/>
              <a:gd name="connsiteY5" fmla="*/ 337457 h 2013857"/>
              <a:gd name="connsiteX6" fmla="*/ 217714 w 4397829"/>
              <a:gd name="connsiteY6" fmla="*/ 381000 h 2013857"/>
              <a:gd name="connsiteX7" fmla="*/ 326571 w 4397829"/>
              <a:gd name="connsiteY7" fmla="*/ 424543 h 2013857"/>
              <a:gd name="connsiteX8" fmla="*/ 402771 w 4397829"/>
              <a:gd name="connsiteY8" fmla="*/ 348343 h 2013857"/>
              <a:gd name="connsiteX9" fmla="*/ 424543 w 4397829"/>
              <a:gd name="connsiteY9" fmla="*/ 250372 h 2013857"/>
              <a:gd name="connsiteX10" fmla="*/ 435429 w 4397829"/>
              <a:gd name="connsiteY10" fmla="*/ 217715 h 2013857"/>
              <a:gd name="connsiteX11" fmla="*/ 468086 w 4397829"/>
              <a:gd name="connsiteY11" fmla="*/ 206829 h 2013857"/>
              <a:gd name="connsiteX12" fmla="*/ 489857 w 4397829"/>
              <a:gd name="connsiteY12" fmla="*/ 185057 h 2013857"/>
              <a:gd name="connsiteX13" fmla="*/ 587829 w 4397829"/>
              <a:gd name="connsiteY13" fmla="*/ 272143 h 2013857"/>
              <a:gd name="connsiteX14" fmla="*/ 598714 w 4397829"/>
              <a:gd name="connsiteY14" fmla="*/ 348343 h 2013857"/>
              <a:gd name="connsiteX15" fmla="*/ 620486 w 4397829"/>
              <a:gd name="connsiteY15" fmla="*/ 435429 h 2013857"/>
              <a:gd name="connsiteX16" fmla="*/ 631371 w 4397829"/>
              <a:gd name="connsiteY16" fmla="*/ 500743 h 2013857"/>
              <a:gd name="connsiteX17" fmla="*/ 729343 w 4397829"/>
              <a:gd name="connsiteY17" fmla="*/ 609600 h 2013857"/>
              <a:gd name="connsiteX18" fmla="*/ 849086 w 4397829"/>
              <a:gd name="connsiteY18" fmla="*/ 576943 h 2013857"/>
              <a:gd name="connsiteX19" fmla="*/ 892629 w 4397829"/>
              <a:gd name="connsiteY19" fmla="*/ 544286 h 2013857"/>
              <a:gd name="connsiteX20" fmla="*/ 1001486 w 4397829"/>
              <a:gd name="connsiteY20" fmla="*/ 435429 h 2013857"/>
              <a:gd name="connsiteX21" fmla="*/ 1099457 w 4397829"/>
              <a:gd name="connsiteY21" fmla="*/ 381000 h 2013857"/>
              <a:gd name="connsiteX22" fmla="*/ 1164771 w 4397829"/>
              <a:gd name="connsiteY22" fmla="*/ 359229 h 2013857"/>
              <a:gd name="connsiteX23" fmla="*/ 1251857 w 4397829"/>
              <a:gd name="connsiteY23" fmla="*/ 500743 h 2013857"/>
              <a:gd name="connsiteX24" fmla="*/ 1306286 w 4397829"/>
              <a:gd name="connsiteY24" fmla="*/ 740229 h 2013857"/>
              <a:gd name="connsiteX25" fmla="*/ 1469571 w 4397829"/>
              <a:gd name="connsiteY25" fmla="*/ 957943 h 2013857"/>
              <a:gd name="connsiteX26" fmla="*/ 1621971 w 4397829"/>
              <a:gd name="connsiteY26" fmla="*/ 794657 h 2013857"/>
              <a:gd name="connsiteX27" fmla="*/ 1709057 w 4397829"/>
              <a:gd name="connsiteY27" fmla="*/ 620486 h 2013857"/>
              <a:gd name="connsiteX28" fmla="*/ 1785257 w 4397829"/>
              <a:gd name="connsiteY28" fmla="*/ 555172 h 2013857"/>
              <a:gd name="connsiteX29" fmla="*/ 1850571 w 4397829"/>
              <a:gd name="connsiteY29" fmla="*/ 533400 h 2013857"/>
              <a:gd name="connsiteX30" fmla="*/ 2057400 w 4397829"/>
              <a:gd name="connsiteY30" fmla="*/ 555172 h 2013857"/>
              <a:gd name="connsiteX31" fmla="*/ 2090057 w 4397829"/>
              <a:gd name="connsiteY31" fmla="*/ 598715 h 2013857"/>
              <a:gd name="connsiteX32" fmla="*/ 2133600 w 4397829"/>
              <a:gd name="connsiteY32" fmla="*/ 631372 h 2013857"/>
              <a:gd name="connsiteX33" fmla="*/ 2231571 w 4397829"/>
              <a:gd name="connsiteY33" fmla="*/ 838200 h 2013857"/>
              <a:gd name="connsiteX34" fmla="*/ 2264229 w 4397829"/>
              <a:gd name="connsiteY34" fmla="*/ 936172 h 2013857"/>
              <a:gd name="connsiteX35" fmla="*/ 2286000 w 4397829"/>
              <a:gd name="connsiteY35" fmla="*/ 1023257 h 2013857"/>
              <a:gd name="connsiteX36" fmla="*/ 2351314 w 4397829"/>
              <a:gd name="connsiteY36" fmla="*/ 1110343 h 2013857"/>
              <a:gd name="connsiteX37" fmla="*/ 2405743 w 4397829"/>
              <a:gd name="connsiteY37" fmla="*/ 1240972 h 2013857"/>
              <a:gd name="connsiteX38" fmla="*/ 2416629 w 4397829"/>
              <a:gd name="connsiteY38" fmla="*/ 1284515 h 2013857"/>
              <a:gd name="connsiteX39" fmla="*/ 2449286 w 4397829"/>
              <a:gd name="connsiteY39" fmla="*/ 1295400 h 2013857"/>
              <a:gd name="connsiteX40" fmla="*/ 2579914 w 4397829"/>
              <a:gd name="connsiteY40" fmla="*/ 1317172 h 2013857"/>
              <a:gd name="connsiteX41" fmla="*/ 2656114 w 4397829"/>
              <a:gd name="connsiteY41" fmla="*/ 1295400 h 2013857"/>
              <a:gd name="connsiteX42" fmla="*/ 2754086 w 4397829"/>
              <a:gd name="connsiteY42" fmla="*/ 1153886 h 2013857"/>
              <a:gd name="connsiteX43" fmla="*/ 2786743 w 4397829"/>
              <a:gd name="connsiteY43" fmla="*/ 1034143 h 2013857"/>
              <a:gd name="connsiteX44" fmla="*/ 2808514 w 4397829"/>
              <a:gd name="connsiteY44" fmla="*/ 990600 h 2013857"/>
              <a:gd name="connsiteX45" fmla="*/ 2841171 w 4397829"/>
              <a:gd name="connsiteY45" fmla="*/ 892629 h 2013857"/>
              <a:gd name="connsiteX46" fmla="*/ 2873829 w 4397829"/>
              <a:gd name="connsiteY46" fmla="*/ 849086 h 2013857"/>
              <a:gd name="connsiteX47" fmla="*/ 2960914 w 4397829"/>
              <a:gd name="connsiteY47" fmla="*/ 772886 h 2013857"/>
              <a:gd name="connsiteX48" fmla="*/ 2993571 w 4397829"/>
              <a:gd name="connsiteY48" fmla="*/ 762000 h 2013857"/>
              <a:gd name="connsiteX49" fmla="*/ 3048000 w 4397829"/>
              <a:gd name="connsiteY49" fmla="*/ 783772 h 2013857"/>
              <a:gd name="connsiteX50" fmla="*/ 3091543 w 4397829"/>
              <a:gd name="connsiteY50" fmla="*/ 816429 h 2013857"/>
              <a:gd name="connsiteX51" fmla="*/ 3309257 w 4397829"/>
              <a:gd name="connsiteY51" fmla="*/ 1164772 h 2013857"/>
              <a:gd name="connsiteX52" fmla="*/ 3385457 w 4397829"/>
              <a:gd name="connsiteY52" fmla="*/ 1328057 h 2013857"/>
              <a:gd name="connsiteX53" fmla="*/ 3461657 w 4397829"/>
              <a:gd name="connsiteY53" fmla="*/ 1611086 h 2013857"/>
              <a:gd name="connsiteX54" fmla="*/ 3494314 w 4397829"/>
              <a:gd name="connsiteY54" fmla="*/ 1665515 h 2013857"/>
              <a:gd name="connsiteX55" fmla="*/ 3559629 w 4397829"/>
              <a:gd name="connsiteY55" fmla="*/ 1698172 h 2013857"/>
              <a:gd name="connsiteX56" fmla="*/ 3592286 w 4397829"/>
              <a:gd name="connsiteY56" fmla="*/ 1687286 h 2013857"/>
              <a:gd name="connsiteX57" fmla="*/ 3744686 w 4397829"/>
              <a:gd name="connsiteY57" fmla="*/ 1545772 h 2013857"/>
              <a:gd name="connsiteX58" fmla="*/ 3810000 w 4397829"/>
              <a:gd name="connsiteY58" fmla="*/ 1338943 h 2013857"/>
              <a:gd name="connsiteX59" fmla="*/ 3831771 w 4397829"/>
              <a:gd name="connsiteY59" fmla="*/ 1273629 h 2013857"/>
              <a:gd name="connsiteX60" fmla="*/ 3853543 w 4397829"/>
              <a:gd name="connsiteY60" fmla="*/ 1153886 h 2013857"/>
              <a:gd name="connsiteX61" fmla="*/ 3875314 w 4397829"/>
              <a:gd name="connsiteY61" fmla="*/ 1045029 h 2013857"/>
              <a:gd name="connsiteX62" fmla="*/ 3929743 w 4397829"/>
              <a:gd name="connsiteY62" fmla="*/ 990600 h 2013857"/>
              <a:gd name="connsiteX63" fmla="*/ 3984171 w 4397829"/>
              <a:gd name="connsiteY63" fmla="*/ 968829 h 2013857"/>
              <a:gd name="connsiteX64" fmla="*/ 4103914 w 4397829"/>
              <a:gd name="connsiteY64" fmla="*/ 990600 h 2013857"/>
              <a:gd name="connsiteX65" fmla="*/ 4169229 w 4397829"/>
              <a:gd name="connsiteY65" fmla="*/ 1066800 h 2013857"/>
              <a:gd name="connsiteX66" fmla="*/ 4191000 w 4397829"/>
              <a:gd name="connsiteY66" fmla="*/ 1132115 h 2013857"/>
              <a:gd name="connsiteX67" fmla="*/ 4267200 w 4397829"/>
              <a:gd name="connsiteY67" fmla="*/ 1251857 h 2013857"/>
              <a:gd name="connsiteX68" fmla="*/ 4310743 w 4397829"/>
              <a:gd name="connsiteY68" fmla="*/ 1469572 h 2013857"/>
              <a:gd name="connsiteX69" fmla="*/ 4343400 w 4397829"/>
              <a:gd name="connsiteY69" fmla="*/ 1589315 h 2013857"/>
              <a:gd name="connsiteX70" fmla="*/ 4354286 w 4397829"/>
              <a:gd name="connsiteY70" fmla="*/ 1698172 h 2013857"/>
              <a:gd name="connsiteX71" fmla="*/ 4376057 w 4397829"/>
              <a:gd name="connsiteY71" fmla="*/ 1807029 h 2013857"/>
              <a:gd name="connsiteX72" fmla="*/ 4386943 w 4397829"/>
              <a:gd name="connsiteY72" fmla="*/ 1926772 h 2013857"/>
              <a:gd name="connsiteX73" fmla="*/ 4397829 w 4397829"/>
              <a:gd name="connsiteY73" fmla="*/ 2013857 h 2013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4397829" h="2013857">
                <a:moveTo>
                  <a:pt x="0" y="108857"/>
                </a:moveTo>
                <a:cubicBezTo>
                  <a:pt x="18143" y="94343"/>
                  <a:pt x="39129" y="82800"/>
                  <a:pt x="54429" y="65315"/>
                </a:cubicBezTo>
                <a:cubicBezTo>
                  <a:pt x="131776" y="-23081"/>
                  <a:pt x="22608" y="57501"/>
                  <a:pt x="108857" y="0"/>
                </a:cubicBezTo>
                <a:cubicBezTo>
                  <a:pt x="123371" y="3629"/>
                  <a:pt x="139952" y="2587"/>
                  <a:pt x="152400" y="10886"/>
                </a:cubicBezTo>
                <a:cubicBezTo>
                  <a:pt x="163938" y="18578"/>
                  <a:pt x="192177" y="79554"/>
                  <a:pt x="195943" y="87086"/>
                </a:cubicBezTo>
                <a:cubicBezTo>
                  <a:pt x="199572" y="170543"/>
                  <a:pt x="200658" y="254149"/>
                  <a:pt x="206829" y="337457"/>
                </a:cubicBezTo>
                <a:cubicBezTo>
                  <a:pt x="207934" y="352377"/>
                  <a:pt x="205615" y="372200"/>
                  <a:pt x="217714" y="381000"/>
                </a:cubicBezTo>
                <a:cubicBezTo>
                  <a:pt x="249320" y="403986"/>
                  <a:pt x="326571" y="424543"/>
                  <a:pt x="326571" y="424543"/>
                </a:cubicBezTo>
                <a:cubicBezTo>
                  <a:pt x="351971" y="399143"/>
                  <a:pt x="385160" y="379651"/>
                  <a:pt x="402771" y="348343"/>
                </a:cubicBezTo>
                <a:cubicBezTo>
                  <a:pt x="419172" y="319186"/>
                  <a:pt x="416429" y="282827"/>
                  <a:pt x="424543" y="250372"/>
                </a:cubicBezTo>
                <a:cubicBezTo>
                  <a:pt x="427326" y="239240"/>
                  <a:pt x="427315" y="225829"/>
                  <a:pt x="435429" y="217715"/>
                </a:cubicBezTo>
                <a:cubicBezTo>
                  <a:pt x="443543" y="209601"/>
                  <a:pt x="457200" y="210458"/>
                  <a:pt x="468086" y="206829"/>
                </a:cubicBezTo>
                <a:cubicBezTo>
                  <a:pt x="475343" y="199572"/>
                  <a:pt x="479673" y="183784"/>
                  <a:pt x="489857" y="185057"/>
                </a:cubicBezTo>
                <a:cubicBezTo>
                  <a:pt x="553603" y="193026"/>
                  <a:pt x="560459" y="226528"/>
                  <a:pt x="587829" y="272143"/>
                </a:cubicBezTo>
                <a:cubicBezTo>
                  <a:pt x="591457" y="297543"/>
                  <a:pt x="593682" y="323183"/>
                  <a:pt x="598714" y="348343"/>
                </a:cubicBezTo>
                <a:cubicBezTo>
                  <a:pt x="604582" y="377684"/>
                  <a:pt x="615567" y="405914"/>
                  <a:pt x="620486" y="435429"/>
                </a:cubicBezTo>
                <a:cubicBezTo>
                  <a:pt x="624114" y="457200"/>
                  <a:pt x="623174" y="480250"/>
                  <a:pt x="631371" y="500743"/>
                </a:cubicBezTo>
                <a:cubicBezTo>
                  <a:pt x="642733" y="529147"/>
                  <a:pt x="718691" y="598948"/>
                  <a:pt x="729343" y="609600"/>
                </a:cubicBezTo>
                <a:cubicBezTo>
                  <a:pt x="769257" y="598714"/>
                  <a:pt x="810673" y="592308"/>
                  <a:pt x="849086" y="576943"/>
                </a:cubicBezTo>
                <a:cubicBezTo>
                  <a:pt x="865931" y="570205"/>
                  <a:pt x="879334" y="556631"/>
                  <a:pt x="892629" y="544286"/>
                </a:cubicBezTo>
                <a:cubicBezTo>
                  <a:pt x="930233" y="509368"/>
                  <a:pt x="956628" y="460350"/>
                  <a:pt x="1001486" y="435429"/>
                </a:cubicBezTo>
                <a:cubicBezTo>
                  <a:pt x="1034143" y="417286"/>
                  <a:pt x="1065603" y="396798"/>
                  <a:pt x="1099457" y="381000"/>
                </a:cubicBezTo>
                <a:cubicBezTo>
                  <a:pt x="1120253" y="371295"/>
                  <a:pt x="1164771" y="359229"/>
                  <a:pt x="1164771" y="359229"/>
                </a:cubicBezTo>
                <a:cubicBezTo>
                  <a:pt x="1179818" y="381799"/>
                  <a:pt x="1245335" y="476828"/>
                  <a:pt x="1251857" y="500743"/>
                </a:cubicBezTo>
                <a:cubicBezTo>
                  <a:pt x="1350376" y="861976"/>
                  <a:pt x="1215213" y="527724"/>
                  <a:pt x="1306286" y="740229"/>
                </a:cubicBezTo>
                <a:cubicBezTo>
                  <a:pt x="1344636" y="1047030"/>
                  <a:pt x="1255683" y="1029239"/>
                  <a:pt x="1469571" y="957943"/>
                </a:cubicBezTo>
                <a:cubicBezTo>
                  <a:pt x="1537995" y="896362"/>
                  <a:pt x="1583448" y="871704"/>
                  <a:pt x="1621971" y="794657"/>
                </a:cubicBezTo>
                <a:cubicBezTo>
                  <a:pt x="1655106" y="728387"/>
                  <a:pt x="1658971" y="670572"/>
                  <a:pt x="1709057" y="620486"/>
                </a:cubicBezTo>
                <a:cubicBezTo>
                  <a:pt x="1732712" y="596831"/>
                  <a:pt x="1756766" y="572705"/>
                  <a:pt x="1785257" y="555172"/>
                </a:cubicBezTo>
                <a:cubicBezTo>
                  <a:pt x="1804802" y="543144"/>
                  <a:pt x="1850571" y="533400"/>
                  <a:pt x="1850571" y="533400"/>
                </a:cubicBezTo>
                <a:cubicBezTo>
                  <a:pt x="1919514" y="540657"/>
                  <a:pt x="1990519" y="536932"/>
                  <a:pt x="2057400" y="555172"/>
                </a:cubicBezTo>
                <a:cubicBezTo>
                  <a:pt x="2074904" y="559946"/>
                  <a:pt x="2077228" y="585886"/>
                  <a:pt x="2090057" y="598715"/>
                </a:cubicBezTo>
                <a:cubicBezTo>
                  <a:pt x="2102886" y="611544"/>
                  <a:pt x="2119086" y="620486"/>
                  <a:pt x="2133600" y="631372"/>
                </a:cubicBezTo>
                <a:cubicBezTo>
                  <a:pt x="2190073" y="730200"/>
                  <a:pt x="2182779" y="710121"/>
                  <a:pt x="2231571" y="838200"/>
                </a:cubicBezTo>
                <a:cubicBezTo>
                  <a:pt x="2243826" y="870369"/>
                  <a:pt x="2254516" y="903147"/>
                  <a:pt x="2264229" y="936172"/>
                </a:cubicBezTo>
                <a:cubicBezTo>
                  <a:pt x="2272672" y="964878"/>
                  <a:pt x="2272619" y="996494"/>
                  <a:pt x="2286000" y="1023257"/>
                </a:cubicBezTo>
                <a:cubicBezTo>
                  <a:pt x="2302227" y="1055712"/>
                  <a:pt x="2329543" y="1081314"/>
                  <a:pt x="2351314" y="1110343"/>
                </a:cubicBezTo>
                <a:cubicBezTo>
                  <a:pt x="2405846" y="1301201"/>
                  <a:pt x="2337911" y="1088351"/>
                  <a:pt x="2405743" y="1240972"/>
                </a:cubicBezTo>
                <a:cubicBezTo>
                  <a:pt x="2411819" y="1254644"/>
                  <a:pt x="2407283" y="1272832"/>
                  <a:pt x="2416629" y="1284515"/>
                </a:cubicBezTo>
                <a:cubicBezTo>
                  <a:pt x="2423797" y="1293475"/>
                  <a:pt x="2438154" y="1292617"/>
                  <a:pt x="2449286" y="1295400"/>
                </a:cubicBezTo>
                <a:cubicBezTo>
                  <a:pt x="2491738" y="1306013"/>
                  <a:pt x="2536896" y="1311026"/>
                  <a:pt x="2579914" y="1317172"/>
                </a:cubicBezTo>
                <a:cubicBezTo>
                  <a:pt x="2605314" y="1309915"/>
                  <a:pt x="2636842" y="1313467"/>
                  <a:pt x="2656114" y="1295400"/>
                </a:cubicBezTo>
                <a:cubicBezTo>
                  <a:pt x="2697970" y="1256160"/>
                  <a:pt x="2728428" y="1205202"/>
                  <a:pt x="2754086" y="1153886"/>
                </a:cubicBezTo>
                <a:cubicBezTo>
                  <a:pt x="2772588" y="1116882"/>
                  <a:pt x="2773660" y="1073392"/>
                  <a:pt x="2786743" y="1034143"/>
                </a:cubicBezTo>
                <a:cubicBezTo>
                  <a:pt x="2791875" y="1018748"/>
                  <a:pt x="2802689" y="1005746"/>
                  <a:pt x="2808514" y="990600"/>
                </a:cubicBezTo>
                <a:cubicBezTo>
                  <a:pt x="2820871" y="958471"/>
                  <a:pt x="2826745" y="923884"/>
                  <a:pt x="2841171" y="892629"/>
                </a:cubicBezTo>
                <a:cubicBezTo>
                  <a:pt x="2848774" y="876156"/>
                  <a:pt x="2862022" y="862861"/>
                  <a:pt x="2873829" y="849086"/>
                </a:cubicBezTo>
                <a:cubicBezTo>
                  <a:pt x="2893587" y="826035"/>
                  <a:pt x="2938728" y="786753"/>
                  <a:pt x="2960914" y="772886"/>
                </a:cubicBezTo>
                <a:cubicBezTo>
                  <a:pt x="2970644" y="766804"/>
                  <a:pt x="2982685" y="765629"/>
                  <a:pt x="2993571" y="762000"/>
                </a:cubicBezTo>
                <a:cubicBezTo>
                  <a:pt x="3011714" y="769257"/>
                  <a:pt x="3030918" y="774282"/>
                  <a:pt x="3048000" y="783772"/>
                </a:cubicBezTo>
                <a:cubicBezTo>
                  <a:pt x="3063860" y="792583"/>
                  <a:pt x="3078714" y="803600"/>
                  <a:pt x="3091543" y="816429"/>
                </a:cubicBezTo>
                <a:cubicBezTo>
                  <a:pt x="3231791" y="956676"/>
                  <a:pt x="3178619" y="936156"/>
                  <a:pt x="3309257" y="1164772"/>
                </a:cubicBezTo>
                <a:cubicBezTo>
                  <a:pt x="3349794" y="1235712"/>
                  <a:pt x="3362014" y="1247680"/>
                  <a:pt x="3385457" y="1328057"/>
                </a:cubicBezTo>
                <a:cubicBezTo>
                  <a:pt x="3399962" y="1377790"/>
                  <a:pt x="3436002" y="1546948"/>
                  <a:pt x="3461657" y="1611086"/>
                </a:cubicBezTo>
                <a:cubicBezTo>
                  <a:pt x="3469515" y="1630731"/>
                  <a:pt x="3478500" y="1651458"/>
                  <a:pt x="3494314" y="1665515"/>
                </a:cubicBezTo>
                <a:cubicBezTo>
                  <a:pt x="3512507" y="1681687"/>
                  <a:pt x="3537857" y="1687286"/>
                  <a:pt x="3559629" y="1698172"/>
                </a:cubicBezTo>
                <a:cubicBezTo>
                  <a:pt x="3570515" y="1694543"/>
                  <a:pt x="3582739" y="1693651"/>
                  <a:pt x="3592286" y="1687286"/>
                </a:cubicBezTo>
                <a:cubicBezTo>
                  <a:pt x="3640708" y="1655004"/>
                  <a:pt x="3707713" y="1582745"/>
                  <a:pt x="3744686" y="1545772"/>
                </a:cubicBezTo>
                <a:cubicBezTo>
                  <a:pt x="3856307" y="1210910"/>
                  <a:pt x="3741246" y="1562397"/>
                  <a:pt x="3810000" y="1338943"/>
                </a:cubicBezTo>
                <a:cubicBezTo>
                  <a:pt x="3816749" y="1317009"/>
                  <a:pt x="3825733" y="1295769"/>
                  <a:pt x="3831771" y="1273629"/>
                </a:cubicBezTo>
                <a:cubicBezTo>
                  <a:pt x="3837765" y="1251649"/>
                  <a:pt x="3850614" y="1172923"/>
                  <a:pt x="3853543" y="1153886"/>
                </a:cubicBezTo>
                <a:cubicBezTo>
                  <a:pt x="3853557" y="1153798"/>
                  <a:pt x="3861904" y="1062910"/>
                  <a:pt x="3875314" y="1045029"/>
                </a:cubicBezTo>
                <a:cubicBezTo>
                  <a:pt x="3890709" y="1024502"/>
                  <a:pt x="3908723" y="1005314"/>
                  <a:pt x="3929743" y="990600"/>
                </a:cubicBezTo>
                <a:cubicBezTo>
                  <a:pt x="3945751" y="979394"/>
                  <a:pt x="3966028" y="976086"/>
                  <a:pt x="3984171" y="968829"/>
                </a:cubicBezTo>
                <a:cubicBezTo>
                  <a:pt x="3987153" y="969255"/>
                  <a:pt x="4086808" y="980825"/>
                  <a:pt x="4103914" y="990600"/>
                </a:cubicBezTo>
                <a:cubicBezTo>
                  <a:pt x="4123813" y="1001971"/>
                  <a:pt x="4157489" y="1051148"/>
                  <a:pt x="4169229" y="1066800"/>
                </a:cubicBezTo>
                <a:cubicBezTo>
                  <a:pt x="4176486" y="1088572"/>
                  <a:pt x="4182477" y="1110807"/>
                  <a:pt x="4191000" y="1132115"/>
                </a:cubicBezTo>
                <a:cubicBezTo>
                  <a:pt x="4209045" y="1177228"/>
                  <a:pt x="4238392" y="1213448"/>
                  <a:pt x="4267200" y="1251857"/>
                </a:cubicBezTo>
                <a:cubicBezTo>
                  <a:pt x="4297092" y="1371429"/>
                  <a:pt x="4287865" y="1324682"/>
                  <a:pt x="4310743" y="1469572"/>
                </a:cubicBezTo>
                <a:cubicBezTo>
                  <a:pt x="4325952" y="1565892"/>
                  <a:pt x="4308872" y="1520258"/>
                  <a:pt x="4343400" y="1589315"/>
                </a:cubicBezTo>
                <a:cubicBezTo>
                  <a:pt x="4347029" y="1625601"/>
                  <a:pt x="4349763" y="1661987"/>
                  <a:pt x="4354286" y="1698172"/>
                </a:cubicBezTo>
                <a:cubicBezTo>
                  <a:pt x="4360959" y="1751560"/>
                  <a:pt x="4364340" y="1760161"/>
                  <a:pt x="4376057" y="1807029"/>
                </a:cubicBezTo>
                <a:cubicBezTo>
                  <a:pt x="4379686" y="1846943"/>
                  <a:pt x="4382747" y="1886913"/>
                  <a:pt x="4386943" y="1926772"/>
                </a:cubicBezTo>
                <a:cubicBezTo>
                  <a:pt x="4390006" y="1955866"/>
                  <a:pt x="4397829" y="2013857"/>
                  <a:pt x="4397829" y="2013857"/>
                </a:cubicBezTo>
              </a:path>
            </a:pathLst>
          </a:custGeom>
          <a:noFill/>
          <a:ln w="7620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Arrow Connector 3">
            <a:extLst>
              <a:ext uri="{FF2B5EF4-FFF2-40B4-BE49-F238E27FC236}">
                <a16:creationId xmlns:a16="http://schemas.microsoft.com/office/drawing/2014/main" id="{5C81FAE5-6D07-05B8-B4AA-FAAADC983CF1}"/>
              </a:ext>
            </a:extLst>
          </p:cNvPr>
          <p:cNvCxnSpPr>
            <a:cxnSpLocks/>
            <a:stCxn id="2" idx="0"/>
          </p:cNvCxnSpPr>
          <p:nvPr/>
        </p:nvCxnSpPr>
        <p:spPr>
          <a:xfrm>
            <a:off x="2895600" y="3069771"/>
            <a:ext cx="4103914" cy="1436915"/>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p5"/>
          <p:cNvSpPr txBox="1">
            <a:spLocks noGrp="1"/>
          </p:cNvSpPr>
          <p:nvPr>
            <p:ph type="title"/>
          </p:nvPr>
        </p:nvSpPr>
        <p:spPr>
          <a:xfrm>
            <a:off x="457200" y="237652"/>
            <a:ext cx="8229600" cy="502088"/>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366092"/>
              </a:buClr>
              <a:buSzPts val="3400"/>
              <a:buFont typeface="Calibri"/>
              <a:buNone/>
            </a:pPr>
            <a:r>
              <a:rPr lang="en-US"/>
              <a:t>Kinematic Systems</a:t>
            </a:r>
            <a:endParaRPr/>
          </a:p>
        </p:txBody>
      </p:sp>
      <p:pic>
        <p:nvPicPr>
          <p:cNvPr id="100" name="Google Shape;100;p5" descr="http://kb.unavco.org/kb/assets/.images/porkchop_geyser1crop.jpg"/>
          <p:cNvPicPr preferRelativeResize="0"/>
          <p:nvPr/>
        </p:nvPicPr>
        <p:blipFill rotWithShape="1">
          <a:blip r:embed="rId3">
            <a:alphaModFix/>
          </a:blip>
          <a:srcRect/>
          <a:stretch/>
        </p:blipFill>
        <p:spPr>
          <a:xfrm>
            <a:off x="2869914" y="3429000"/>
            <a:ext cx="1869522" cy="2366483"/>
          </a:xfrm>
          <a:prstGeom prst="rect">
            <a:avLst/>
          </a:prstGeom>
          <a:noFill/>
          <a:ln>
            <a:noFill/>
          </a:ln>
        </p:spPr>
      </p:pic>
      <p:grpSp>
        <p:nvGrpSpPr>
          <p:cNvPr id="101" name="Google Shape;101;p5"/>
          <p:cNvGrpSpPr/>
          <p:nvPr/>
        </p:nvGrpSpPr>
        <p:grpSpPr>
          <a:xfrm>
            <a:off x="360585" y="1298480"/>
            <a:ext cx="705570" cy="902611"/>
            <a:chOff x="325750" y="2355454"/>
            <a:chExt cx="705570" cy="902611"/>
          </a:xfrm>
        </p:grpSpPr>
        <p:sp>
          <p:nvSpPr>
            <p:cNvPr id="102" name="Google Shape;102;p5"/>
            <p:cNvSpPr/>
            <p:nvPr/>
          </p:nvSpPr>
          <p:spPr>
            <a:xfrm rot="-6771571">
              <a:off x="558531" y="2678138"/>
              <a:ext cx="254901" cy="285093"/>
            </a:xfrm>
            <a:custGeom>
              <a:avLst/>
              <a:gdLst/>
              <a:ahLst/>
              <a:cxnLst/>
              <a:rect l="l" t="t" r="r" b="b"/>
              <a:pathLst>
                <a:path w="164" h="168" extrusionOk="0">
                  <a:moveTo>
                    <a:pt x="155" y="62"/>
                  </a:moveTo>
                  <a:lnTo>
                    <a:pt x="100" y="8"/>
                  </a:lnTo>
                  <a:lnTo>
                    <a:pt x="96" y="7"/>
                  </a:lnTo>
                  <a:lnTo>
                    <a:pt x="98" y="5"/>
                  </a:lnTo>
                  <a:lnTo>
                    <a:pt x="96" y="3"/>
                  </a:lnTo>
                  <a:lnTo>
                    <a:pt x="94" y="4"/>
                  </a:lnTo>
                  <a:lnTo>
                    <a:pt x="92" y="3"/>
                  </a:lnTo>
                  <a:lnTo>
                    <a:pt x="89" y="2"/>
                  </a:lnTo>
                  <a:lnTo>
                    <a:pt x="86" y="0"/>
                  </a:lnTo>
                  <a:lnTo>
                    <a:pt x="85" y="2"/>
                  </a:lnTo>
                  <a:lnTo>
                    <a:pt x="83" y="0"/>
                  </a:lnTo>
                  <a:lnTo>
                    <a:pt x="80" y="2"/>
                  </a:lnTo>
                  <a:lnTo>
                    <a:pt x="79" y="3"/>
                  </a:lnTo>
                  <a:lnTo>
                    <a:pt x="75" y="3"/>
                  </a:lnTo>
                  <a:lnTo>
                    <a:pt x="73" y="4"/>
                  </a:lnTo>
                  <a:lnTo>
                    <a:pt x="69" y="4"/>
                  </a:lnTo>
                  <a:lnTo>
                    <a:pt x="71" y="6"/>
                  </a:lnTo>
                  <a:lnTo>
                    <a:pt x="67" y="6"/>
                  </a:lnTo>
                  <a:lnTo>
                    <a:pt x="69" y="8"/>
                  </a:lnTo>
                  <a:lnTo>
                    <a:pt x="65" y="7"/>
                  </a:lnTo>
                  <a:lnTo>
                    <a:pt x="61" y="10"/>
                  </a:lnTo>
                  <a:lnTo>
                    <a:pt x="7" y="68"/>
                  </a:lnTo>
                  <a:lnTo>
                    <a:pt x="8" y="72"/>
                  </a:lnTo>
                  <a:lnTo>
                    <a:pt x="9" y="70"/>
                  </a:lnTo>
                  <a:lnTo>
                    <a:pt x="8" y="72"/>
                  </a:lnTo>
                  <a:lnTo>
                    <a:pt x="5" y="74"/>
                  </a:lnTo>
                  <a:lnTo>
                    <a:pt x="4" y="75"/>
                  </a:lnTo>
                  <a:lnTo>
                    <a:pt x="4" y="79"/>
                  </a:lnTo>
                  <a:lnTo>
                    <a:pt x="2" y="80"/>
                  </a:lnTo>
                  <a:lnTo>
                    <a:pt x="0" y="82"/>
                  </a:lnTo>
                  <a:lnTo>
                    <a:pt x="4" y="82"/>
                  </a:lnTo>
                  <a:lnTo>
                    <a:pt x="2" y="84"/>
                  </a:lnTo>
                  <a:lnTo>
                    <a:pt x="0" y="86"/>
                  </a:lnTo>
                  <a:lnTo>
                    <a:pt x="0" y="90"/>
                  </a:lnTo>
                  <a:lnTo>
                    <a:pt x="2" y="91"/>
                  </a:lnTo>
                  <a:lnTo>
                    <a:pt x="0" y="93"/>
                  </a:lnTo>
                  <a:lnTo>
                    <a:pt x="2" y="95"/>
                  </a:lnTo>
                  <a:lnTo>
                    <a:pt x="2" y="99"/>
                  </a:lnTo>
                  <a:lnTo>
                    <a:pt x="4" y="101"/>
                  </a:lnTo>
                  <a:lnTo>
                    <a:pt x="6" y="103"/>
                  </a:lnTo>
                  <a:lnTo>
                    <a:pt x="8" y="105"/>
                  </a:lnTo>
                  <a:lnTo>
                    <a:pt x="60" y="157"/>
                  </a:lnTo>
                  <a:lnTo>
                    <a:pt x="62" y="158"/>
                  </a:lnTo>
                  <a:lnTo>
                    <a:pt x="66" y="159"/>
                  </a:lnTo>
                  <a:lnTo>
                    <a:pt x="68" y="162"/>
                  </a:lnTo>
                  <a:lnTo>
                    <a:pt x="70" y="164"/>
                  </a:lnTo>
                  <a:lnTo>
                    <a:pt x="72" y="162"/>
                  </a:lnTo>
                  <a:lnTo>
                    <a:pt x="74" y="164"/>
                  </a:lnTo>
                  <a:lnTo>
                    <a:pt x="76" y="166"/>
                  </a:lnTo>
                  <a:lnTo>
                    <a:pt x="78" y="165"/>
                  </a:lnTo>
                  <a:lnTo>
                    <a:pt x="80" y="167"/>
                  </a:lnTo>
                  <a:lnTo>
                    <a:pt x="82" y="165"/>
                  </a:lnTo>
                  <a:lnTo>
                    <a:pt x="80" y="167"/>
                  </a:lnTo>
                  <a:lnTo>
                    <a:pt x="82" y="165"/>
                  </a:lnTo>
                  <a:lnTo>
                    <a:pt x="84" y="163"/>
                  </a:lnTo>
                  <a:lnTo>
                    <a:pt x="88" y="164"/>
                  </a:lnTo>
                  <a:lnTo>
                    <a:pt x="90" y="162"/>
                  </a:lnTo>
                  <a:lnTo>
                    <a:pt x="91" y="160"/>
                  </a:lnTo>
                  <a:lnTo>
                    <a:pt x="94" y="162"/>
                  </a:lnTo>
                  <a:lnTo>
                    <a:pt x="95" y="161"/>
                  </a:lnTo>
                  <a:lnTo>
                    <a:pt x="97" y="159"/>
                  </a:lnTo>
                  <a:lnTo>
                    <a:pt x="99" y="157"/>
                  </a:lnTo>
                  <a:lnTo>
                    <a:pt x="151" y="98"/>
                  </a:lnTo>
                  <a:lnTo>
                    <a:pt x="155" y="99"/>
                  </a:lnTo>
                  <a:lnTo>
                    <a:pt x="153" y="97"/>
                  </a:lnTo>
                  <a:lnTo>
                    <a:pt x="155" y="95"/>
                  </a:lnTo>
                  <a:lnTo>
                    <a:pt x="159" y="95"/>
                  </a:lnTo>
                  <a:lnTo>
                    <a:pt x="157" y="93"/>
                  </a:lnTo>
                  <a:lnTo>
                    <a:pt x="158" y="92"/>
                  </a:lnTo>
                  <a:lnTo>
                    <a:pt x="161" y="90"/>
                  </a:lnTo>
                  <a:lnTo>
                    <a:pt x="160" y="86"/>
                  </a:lnTo>
                  <a:lnTo>
                    <a:pt x="161" y="83"/>
                  </a:lnTo>
                  <a:lnTo>
                    <a:pt x="161" y="79"/>
                  </a:lnTo>
                  <a:lnTo>
                    <a:pt x="163" y="77"/>
                  </a:lnTo>
                  <a:lnTo>
                    <a:pt x="160" y="75"/>
                  </a:lnTo>
                  <a:lnTo>
                    <a:pt x="161" y="72"/>
                  </a:lnTo>
                  <a:lnTo>
                    <a:pt x="159" y="69"/>
                  </a:lnTo>
                  <a:lnTo>
                    <a:pt x="159" y="66"/>
                  </a:lnTo>
                  <a:lnTo>
                    <a:pt x="155" y="65"/>
                  </a:lnTo>
                  <a:lnTo>
                    <a:pt x="157" y="63"/>
                  </a:lnTo>
                  <a:lnTo>
                    <a:pt x="155" y="62"/>
                  </a:lnTo>
                </a:path>
              </a:pathLst>
            </a:custGeom>
            <a:solidFill>
              <a:srgbClr val="FFFFFF"/>
            </a:solidFill>
            <a:ln w="12700" cap="rnd" cmpd="sng">
              <a:solidFill>
                <a:schemeClr val="accent2"/>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3" name="Google Shape;103;p5"/>
            <p:cNvSpPr/>
            <p:nvPr/>
          </p:nvSpPr>
          <p:spPr>
            <a:xfrm rot="-6771571">
              <a:off x="587461" y="2398886"/>
              <a:ext cx="366808" cy="410670"/>
            </a:xfrm>
            <a:custGeom>
              <a:avLst/>
              <a:gdLst/>
              <a:ahLst/>
              <a:cxnLst/>
              <a:rect l="l" t="t" r="r" b="b"/>
              <a:pathLst>
                <a:path w="236" h="242" extrusionOk="0">
                  <a:moveTo>
                    <a:pt x="235" y="78"/>
                  </a:moveTo>
                  <a:lnTo>
                    <a:pt x="157" y="0"/>
                  </a:lnTo>
                  <a:lnTo>
                    <a:pt x="0" y="163"/>
                  </a:lnTo>
                  <a:lnTo>
                    <a:pt x="80" y="241"/>
                  </a:lnTo>
                  <a:lnTo>
                    <a:pt x="235" y="78"/>
                  </a:lnTo>
                </a:path>
              </a:pathLst>
            </a:custGeom>
            <a:solidFill>
              <a:srgbClr val="000000"/>
            </a:solidFill>
            <a:ln w="12700" cap="rnd" cmpd="sng">
              <a:solidFill>
                <a:schemeClr val="hlink"/>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4" name="Google Shape;104;p5"/>
            <p:cNvSpPr/>
            <p:nvPr/>
          </p:nvSpPr>
          <p:spPr>
            <a:xfrm rot="-6771571">
              <a:off x="402802" y="2803964"/>
              <a:ext cx="366808" cy="410670"/>
            </a:xfrm>
            <a:custGeom>
              <a:avLst/>
              <a:gdLst/>
              <a:ahLst/>
              <a:cxnLst/>
              <a:rect l="l" t="t" r="r" b="b"/>
              <a:pathLst>
                <a:path w="236" h="242" extrusionOk="0">
                  <a:moveTo>
                    <a:pt x="235" y="81"/>
                  </a:moveTo>
                  <a:lnTo>
                    <a:pt x="155" y="0"/>
                  </a:lnTo>
                  <a:lnTo>
                    <a:pt x="0" y="166"/>
                  </a:lnTo>
                  <a:lnTo>
                    <a:pt x="78" y="241"/>
                  </a:lnTo>
                  <a:lnTo>
                    <a:pt x="235" y="81"/>
                  </a:lnTo>
                </a:path>
              </a:pathLst>
            </a:custGeom>
            <a:solidFill>
              <a:srgbClr val="000000"/>
            </a:solidFill>
            <a:ln w="12700" cap="rnd" cmpd="sng">
              <a:solidFill>
                <a:schemeClr val="hlink"/>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nvGrpSpPr>
          <p:cNvPr id="105" name="Google Shape;105;p5"/>
          <p:cNvGrpSpPr/>
          <p:nvPr/>
        </p:nvGrpSpPr>
        <p:grpSpPr>
          <a:xfrm>
            <a:off x="2087183" y="846021"/>
            <a:ext cx="705570" cy="902611"/>
            <a:chOff x="325750" y="2355454"/>
            <a:chExt cx="705570" cy="902611"/>
          </a:xfrm>
        </p:grpSpPr>
        <p:sp>
          <p:nvSpPr>
            <p:cNvPr id="106" name="Google Shape;106;p5"/>
            <p:cNvSpPr/>
            <p:nvPr/>
          </p:nvSpPr>
          <p:spPr>
            <a:xfrm rot="-6771571">
              <a:off x="558531" y="2678138"/>
              <a:ext cx="254901" cy="285093"/>
            </a:xfrm>
            <a:custGeom>
              <a:avLst/>
              <a:gdLst/>
              <a:ahLst/>
              <a:cxnLst/>
              <a:rect l="l" t="t" r="r" b="b"/>
              <a:pathLst>
                <a:path w="164" h="168" extrusionOk="0">
                  <a:moveTo>
                    <a:pt x="155" y="62"/>
                  </a:moveTo>
                  <a:lnTo>
                    <a:pt x="100" y="8"/>
                  </a:lnTo>
                  <a:lnTo>
                    <a:pt x="96" y="7"/>
                  </a:lnTo>
                  <a:lnTo>
                    <a:pt x="98" y="5"/>
                  </a:lnTo>
                  <a:lnTo>
                    <a:pt x="96" y="3"/>
                  </a:lnTo>
                  <a:lnTo>
                    <a:pt x="94" y="4"/>
                  </a:lnTo>
                  <a:lnTo>
                    <a:pt x="92" y="3"/>
                  </a:lnTo>
                  <a:lnTo>
                    <a:pt x="89" y="2"/>
                  </a:lnTo>
                  <a:lnTo>
                    <a:pt x="86" y="0"/>
                  </a:lnTo>
                  <a:lnTo>
                    <a:pt x="85" y="2"/>
                  </a:lnTo>
                  <a:lnTo>
                    <a:pt x="83" y="0"/>
                  </a:lnTo>
                  <a:lnTo>
                    <a:pt x="80" y="2"/>
                  </a:lnTo>
                  <a:lnTo>
                    <a:pt x="79" y="3"/>
                  </a:lnTo>
                  <a:lnTo>
                    <a:pt x="75" y="3"/>
                  </a:lnTo>
                  <a:lnTo>
                    <a:pt x="73" y="4"/>
                  </a:lnTo>
                  <a:lnTo>
                    <a:pt x="69" y="4"/>
                  </a:lnTo>
                  <a:lnTo>
                    <a:pt x="71" y="6"/>
                  </a:lnTo>
                  <a:lnTo>
                    <a:pt x="67" y="6"/>
                  </a:lnTo>
                  <a:lnTo>
                    <a:pt x="69" y="8"/>
                  </a:lnTo>
                  <a:lnTo>
                    <a:pt x="65" y="7"/>
                  </a:lnTo>
                  <a:lnTo>
                    <a:pt x="61" y="10"/>
                  </a:lnTo>
                  <a:lnTo>
                    <a:pt x="7" y="68"/>
                  </a:lnTo>
                  <a:lnTo>
                    <a:pt x="8" y="72"/>
                  </a:lnTo>
                  <a:lnTo>
                    <a:pt x="9" y="70"/>
                  </a:lnTo>
                  <a:lnTo>
                    <a:pt x="8" y="72"/>
                  </a:lnTo>
                  <a:lnTo>
                    <a:pt x="5" y="74"/>
                  </a:lnTo>
                  <a:lnTo>
                    <a:pt x="4" y="75"/>
                  </a:lnTo>
                  <a:lnTo>
                    <a:pt x="4" y="79"/>
                  </a:lnTo>
                  <a:lnTo>
                    <a:pt x="2" y="80"/>
                  </a:lnTo>
                  <a:lnTo>
                    <a:pt x="0" y="82"/>
                  </a:lnTo>
                  <a:lnTo>
                    <a:pt x="4" y="82"/>
                  </a:lnTo>
                  <a:lnTo>
                    <a:pt x="2" y="84"/>
                  </a:lnTo>
                  <a:lnTo>
                    <a:pt x="0" y="86"/>
                  </a:lnTo>
                  <a:lnTo>
                    <a:pt x="0" y="90"/>
                  </a:lnTo>
                  <a:lnTo>
                    <a:pt x="2" y="91"/>
                  </a:lnTo>
                  <a:lnTo>
                    <a:pt x="0" y="93"/>
                  </a:lnTo>
                  <a:lnTo>
                    <a:pt x="2" y="95"/>
                  </a:lnTo>
                  <a:lnTo>
                    <a:pt x="2" y="99"/>
                  </a:lnTo>
                  <a:lnTo>
                    <a:pt x="4" y="101"/>
                  </a:lnTo>
                  <a:lnTo>
                    <a:pt x="6" y="103"/>
                  </a:lnTo>
                  <a:lnTo>
                    <a:pt x="8" y="105"/>
                  </a:lnTo>
                  <a:lnTo>
                    <a:pt x="60" y="157"/>
                  </a:lnTo>
                  <a:lnTo>
                    <a:pt x="62" y="158"/>
                  </a:lnTo>
                  <a:lnTo>
                    <a:pt x="66" y="159"/>
                  </a:lnTo>
                  <a:lnTo>
                    <a:pt x="68" y="162"/>
                  </a:lnTo>
                  <a:lnTo>
                    <a:pt x="70" y="164"/>
                  </a:lnTo>
                  <a:lnTo>
                    <a:pt x="72" y="162"/>
                  </a:lnTo>
                  <a:lnTo>
                    <a:pt x="74" y="164"/>
                  </a:lnTo>
                  <a:lnTo>
                    <a:pt x="76" y="166"/>
                  </a:lnTo>
                  <a:lnTo>
                    <a:pt x="78" y="165"/>
                  </a:lnTo>
                  <a:lnTo>
                    <a:pt x="80" y="167"/>
                  </a:lnTo>
                  <a:lnTo>
                    <a:pt x="82" y="165"/>
                  </a:lnTo>
                  <a:lnTo>
                    <a:pt x="80" y="167"/>
                  </a:lnTo>
                  <a:lnTo>
                    <a:pt x="82" y="165"/>
                  </a:lnTo>
                  <a:lnTo>
                    <a:pt x="84" y="163"/>
                  </a:lnTo>
                  <a:lnTo>
                    <a:pt x="88" y="164"/>
                  </a:lnTo>
                  <a:lnTo>
                    <a:pt x="90" y="162"/>
                  </a:lnTo>
                  <a:lnTo>
                    <a:pt x="91" y="160"/>
                  </a:lnTo>
                  <a:lnTo>
                    <a:pt x="94" y="162"/>
                  </a:lnTo>
                  <a:lnTo>
                    <a:pt x="95" y="161"/>
                  </a:lnTo>
                  <a:lnTo>
                    <a:pt x="97" y="159"/>
                  </a:lnTo>
                  <a:lnTo>
                    <a:pt x="99" y="157"/>
                  </a:lnTo>
                  <a:lnTo>
                    <a:pt x="151" y="98"/>
                  </a:lnTo>
                  <a:lnTo>
                    <a:pt x="155" y="99"/>
                  </a:lnTo>
                  <a:lnTo>
                    <a:pt x="153" y="97"/>
                  </a:lnTo>
                  <a:lnTo>
                    <a:pt x="155" y="95"/>
                  </a:lnTo>
                  <a:lnTo>
                    <a:pt x="159" y="95"/>
                  </a:lnTo>
                  <a:lnTo>
                    <a:pt x="157" y="93"/>
                  </a:lnTo>
                  <a:lnTo>
                    <a:pt x="158" y="92"/>
                  </a:lnTo>
                  <a:lnTo>
                    <a:pt x="161" y="90"/>
                  </a:lnTo>
                  <a:lnTo>
                    <a:pt x="160" y="86"/>
                  </a:lnTo>
                  <a:lnTo>
                    <a:pt x="161" y="83"/>
                  </a:lnTo>
                  <a:lnTo>
                    <a:pt x="161" y="79"/>
                  </a:lnTo>
                  <a:lnTo>
                    <a:pt x="163" y="77"/>
                  </a:lnTo>
                  <a:lnTo>
                    <a:pt x="160" y="75"/>
                  </a:lnTo>
                  <a:lnTo>
                    <a:pt x="161" y="72"/>
                  </a:lnTo>
                  <a:lnTo>
                    <a:pt x="159" y="69"/>
                  </a:lnTo>
                  <a:lnTo>
                    <a:pt x="159" y="66"/>
                  </a:lnTo>
                  <a:lnTo>
                    <a:pt x="155" y="65"/>
                  </a:lnTo>
                  <a:lnTo>
                    <a:pt x="157" y="63"/>
                  </a:lnTo>
                  <a:lnTo>
                    <a:pt x="155" y="62"/>
                  </a:lnTo>
                </a:path>
              </a:pathLst>
            </a:custGeom>
            <a:solidFill>
              <a:srgbClr val="FFFFFF"/>
            </a:solidFill>
            <a:ln w="12700" cap="rnd" cmpd="sng">
              <a:solidFill>
                <a:schemeClr val="accent2"/>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7" name="Google Shape;107;p5"/>
            <p:cNvSpPr/>
            <p:nvPr/>
          </p:nvSpPr>
          <p:spPr>
            <a:xfrm rot="-6771571">
              <a:off x="587461" y="2398886"/>
              <a:ext cx="366808" cy="410670"/>
            </a:xfrm>
            <a:custGeom>
              <a:avLst/>
              <a:gdLst/>
              <a:ahLst/>
              <a:cxnLst/>
              <a:rect l="l" t="t" r="r" b="b"/>
              <a:pathLst>
                <a:path w="236" h="242" extrusionOk="0">
                  <a:moveTo>
                    <a:pt x="235" y="78"/>
                  </a:moveTo>
                  <a:lnTo>
                    <a:pt x="157" y="0"/>
                  </a:lnTo>
                  <a:lnTo>
                    <a:pt x="0" y="163"/>
                  </a:lnTo>
                  <a:lnTo>
                    <a:pt x="80" y="241"/>
                  </a:lnTo>
                  <a:lnTo>
                    <a:pt x="235" y="78"/>
                  </a:lnTo>
                </a:path>
              </a:pathLst>
            </a:custGeom>
            <a:solidFill>
              <a:srgbClr val="000000"/>
            </a:solidFill>
            <a:ln w="12700" cap="rnd" cmpd="sng">
              <a:solidFill>
                <a:schemeClr val="hlink"/>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8" name="Google Shape;108;p5"/>
            <p:cNvSpPr/>
            <p:nvPr/>
          </p:nvSpPr>
          <p:spPr>
            <a:xfrm rot="-6771571">
              <a:off x="402802" y="2803964"/>
              <a:ext cx="366808" cy="410670"/>
            </a:xfrm>
            <a:custGeom>
              <a:avLst/>
              <a:gdLst/>
              <a:ahLst/>
              <a:cxnLst/>
              <a:rect l="l" t="t" r="r" b="b"/>
              <a:pathLst>
                <a:path w="236" h="242" extrusionOk="0">
                  <a:moveTo>
                    <a:pt x="235" y="81"/>
                  </a:moveTo>
                  <a:lnTo>
                    <a:pt x="155" y="0"/>
                  </a:lnTo>
                  <a:lnTo>
                    <a:pt x="0" y="166"/>
                  </a:lnTo>
                  <a:lnTo>
                    <a:pt x="78" y="241"/>
                  </a:lnTo>
                  <a:lnTo>
                    <a:pt x="235" y="81"/>
                  </a:lnTo>
                </a:path>
              </a:pathLst>
            </a:custGeom>
            <a:solidFill>
              <a:srgbClr val="000000"/>
            </a:solidFill>
            <a:ln w="12700" cap="rnd" cmpd="sng">
              <a:solidFill>
                <a:schemeClr val="hlink"/>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nvGrpSpPr>
          <p:cNvPr id="109" name="Google Shape;109;p5"/>
          <p:cNvGrpSpPr/>
          <p:nvPr/>
        </p:nvGrpSpPr>
        <p:grpSpPr>
          <a:xfrm>
            <a:off x="3644901" y="799793"/>
            <a:ext cx="705570" cy="902611"/>
            <a:chOff x="325750" y="2355454"/>
            <a:chExt cx="705570" cy="902611"/>
          </a:xfrm>
        </p:grpSpPr>
        <p:sp>
          <p:nvSpPr>
            <p:cNvPr id="110" name="Google Shape;110;p5"/>
            <p:cNvSpPr/>
            <p:nvPr/>
          </p:nvSpPr>
          <p:spPr>
            <a:xfrm rot="-6771571">
              <a:off x="558531" y="2678138"/>
              <a:ext cx="254901" cy="285093"/>
            </a:xfrm>
            <a:custGeom>
              <a:avLst/>
              <a:gdLst/>
              <a:ahLst/>
              <a:cxnLst/>
              <a:rect l="l" t="t" r="r" b="b"/>
              <a:pathLst>
                <a:path w="164" h="168" extrusionOk="0">
                  <a:moveTo>
                    <a:pt x="155" y="62"/>
                  </a:moveTo>
                  <a:lnTo>
                    <a:pt x="100" y="8"/>
                  </a:lnTo>
                  <a:lnTo>
                    <a:pt x="96" y="7"/>
                  </a:lnTo>
                  <a:lnTo>
                    <a:pt x="98" y="5"/>
                  </a:lnTo>
                  <a:lnTo>
                    <a:pt x="96" y="3"/>
                  </a:lnTo>
                  <a:lnTo>
                    <a:pt x="94" y="4"/>
                  </a:lnTo>
                  <a:lnTo>
                    <a:pt x="92" y="3"/>
                  </a:lnTo>
                  <a:lnTo>
                    <a:pt x="89" y="2"/>
                  </a:lnTo>
                  <a:lnTo>
                    <a:pt x="86" y="0"/>
                  </a:lnTo>
                  <a:lnTo>
                    <a:pt x="85" y="2"/>
                  </a:lnTo>
                  <a:lnTo>
                    <a:pt x="83" y="0"/>
                  </a:lnTo>
                  <a:lnTo>
                    <a:pt x="80" y="2"/>
                  </a:lnTo>
                  <a:lnTo>
                    <a:pt x="79" y="3"/>
                  </a:lnTo>
                  <a:lnTo>
                    <a:pt x="75" y="3"/>
                  </a:lnTo>
                  <a:lnTo>
                    <a:pt x="73" y="4"/>
                  </a:lnTo>
                  <a:lnTo>
                    <a:pt x="69" y="4"/>
                  </a:lnTo>
                  <a:lnTo>
                    <a:pt x="71" y="6"/>
                  </a:lnTo>
                  <a:lnTo>
                    <a:pt x="67" y="6"/>
                  </a:lnTo>
                  <a:lnTo>
                    <a:pt x="69" y="8"/>
                  </a:lnTo>
                  <a:lnTo>
                    <a:pt x="65" y="7"/>
                  </a:lnTo>
                  <a:lnTo>
                    <a:pt x="61" y="10"/>
                  </a:lnTo>
                  <a:lnTo>
                    <a:pt x="7" y="68"/>
                  </a:lnTo>
                  <a:lnTo>
                    <a:pt x="8" y="72"/>
                  </a:lnTo>
                  <a:lnTo>
                    <a:pt x="9" y="70"/>
                  </a:lnTo>
                  <a:lnTo>
                    <a:pt x="8" y="72"/>
                  </a:lnTo>
                  <a:lnTo>
                    <a:pt x="5" y="74"/>
                  </a:lnTo>
                  <a:lnTo>
                    <a:pt x="4" y="75"/>
                  </a:lnTo>
                  <a:lnTo>
                    <a:pt x="4" y="79"/>
                  </a:lnTo>
                  <a:lnTo>
                    <a:pt x="2" y="80"/>
                  </a:lnTo>
                  <a:lnTo>
                    <a:pt x="0" y="82"/>
                  </a:lnTo>
                  <a:lnTo>
                    <a:pt x="4" y="82"/>
                  </a:lnTo>
                  <a:lnTo>
                    <a:pt x="2" y="84"/>
                  </a:lnTo>
                  <a:lnTo>
                    <a:pt x="0" y="86"/>
                  </a:lnTo>
                  <a:lnTo>
                    <a:pt x="0" y="90"/>
                  </a:lnTo>
                  <a:lnTo>
                    <a:pt x="2" y="91"/>
                  </a:lnTo>
                  <a:lnTo>
                    <a:pt x="0" y="93"/>
                  </a:lnTo>
                  <a:lnTo>
                    <a:pt x="2" y="95"/>
                  </a:lnTo>
                  <a:lnTo>
                    <a:pt x="2" y="99"/>
                  </a:lnTo>
                  <a:lnTo>
                    <a:pt x="4" y="101"/>
                  </a:lnTo>
                  <a:lnTo>
                    <a:pt x="6" y="103"/>
                  </a:lnTo>
                  <a:lnTo>
                    <a:pt x="8" y="105"/>
                  </a:lnTo>
                  <a:lnTo>
                    <a:pt x="60" y="157"/>
                  </a:lnTo>
                  <a:lnTo>
                    <a:pt x="62" y="158"/>
                  </a:lnTo>
                  <a:lnTo>
                    <a:pt x="66" y="159"/>
                  </a:lnTo>
                  <a:lnTo>
                    <a:pt x="68" y="162"/>
                  </a:lnTo>
                  <a:lnTo>
                    <a:pt x="70" y="164"/>
                  </a:lnTo>
                  <a:lnTo>
                    <a:pt x="72" y="162"/>
                  </a:lnTo>
                  <a:lnTo>
                    <a:pt x="74" y="164"/>
                  </a:lnTo>
                  <a:lnTo>
                    <a:pt x="76" y="166"/>
                  </a:lnTo>
                  <a:lnTo>
                    <a:pt x="78" y="165"/>
                  </a:lnTo>
                  <a:lnTo>
                    <a:pt x="80" y="167"/>
                  </a:lnTo>
                  <a:lnTo>
                    <a:pt x="82" y="165"/>
                  </a:lnTo>
                  <a:lnTo>
                    <a:pt x="80" y="167"/>
                  </a:lnTo>
                  <a:lnTo>
                    <a:pt x="82" y="165"/>
                  </a:lnTo>
                  <a:lnTo>
                    <a:pt x="84" y="163"/>
                  </a:lnTo>
                  <a:lnTo>
                    <a:pt x="88" y="164"/>
                  </a:lnTo>
                  <a:lnTo>
                    <a:pt x="90" y="162"/>
                  </a:lnTo>
                  <a:lnTo>
                    <a:pt x="91" y="160"/>
                  </a:lnTo>
                  <a:lnTo>
                    <a:pt x="94" y="162"/>
                  </a:lnTo>
                  <a:lnTo>
                    <a:pt x="95" y="161"/>
                  </a:lnTo>
                  <a:lnTo>
                    <a:pt x="97" y="159"/>
                  </a:lnTo>
                  <a:lnTo>
                    <a:pt x="99" y="157"/>
                  </a:lnTo>
                  <a:lnTo>
                    <a:pt x="151" y="98"/>
                  </a:lnTo>
                  <a:lnTo>
                    <a:pt x="155" y="99"/>
                  </a:lnTo>
                  <a:lnTo>
                    <a:pt x="153" y="97"/>
                  </a:lnTo>
                  <a:lnTo>
                    <a:pt x="155" y="95"/>
                  </a:lnTo>
                  <a:lnTo>
                    <a:pt x="159" y="95"/>
                  </a:lnTo>
                  <a:lnTo>
                    <a:pt x="157" y="93"/>
                  </a:lnTo>
                  <a:lnTo>
                    <a:pt x="158" y="92"/>
                  </a:lnTo>
                  <a:lnTo>
                    <a:pt x="161" y="90"/>
                  </a:lnTo>
                  <a:lnTo>
                    <a:pt x="160" y="86"/>
                  </a:lnTo>
                  <a:lnTo>
                    <a:pt x="161" y="83"/>
                  </a:lnTo>
                  <a:lnTo>
                    <a:pt x="161" y="79"/>
                  </a:lnTo>
                  <a:lnTo>
                    <a:pt x="163" y="77"/>
                  </a:lnTo>
                  <a:lnTo>
                    <a:pt x="160" y="75"/>
                  </a:lnTo>
                  <a:lnTo>
                    <a:pt x="161" y="72"/>
                  </a:lnTo>
                  <a:lnTo>
                    <a:pt x="159" y="69"/>
                  </a:lnTo>
                  <a:lnTo>
                    <a:pt x="159" y="66"/>
                  </a:lnTo>
                  <a:lnTo>
                    <a:pt x="155" y="65"/>
                  </a:lnTo>
                  <a:lnTo>
                    <a:pt x="157" y="63"/>
                  </a:lnTo>
                  <a:lnTo>
                    <a:pt x="155" y="62"/>
                  </a:lnTo>
                </a:path>
              </a:pathLst>
            </a:custGeom>
            <a:solidFill>
              <a:srgbClr val="FFFFFF"/>
            </a:solidFill>
            <a:ln w="12700" cap="rnd" cmpd="sng">
              <a:solidFill>
                <a:schemeClr val="accent2"/>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1" name="Google Shape;111;p5"/>
            <p:cNvSpPr/>
            <p:nvPr/>
          </p:nvSpPr>
          <p:spPr>
            <a:xfrm rot="-6771571">
              <a:off x="587461" y="2398886"/>
              <a:ext cx="366808" cy="410670"/>
            </a:xfrm>
            <a:custGeom>
              <a:avLst/>
              <a:gdLst/>
              <a:ahLst/>
              <a:cxnLst/>
              <a:rect l="l" t="t" r="r" b="b"/>
              <a:pathLst>
                <a:path w="236" h="242" extrusionOk="0">
                  <a:moveTo>
                    <a:pt x="235" y="78"/>
                  </a:moveTo>
                  <a:lnTo>
                    <a:pt x="157" y="0"/>
                  </a:lnTo>
                  <a:lnTo>
                    <a:pt x="0" y="163"/>
                  </a:lnTo>
                  <a:lnTo>
                    <a:pt x="80" y="241"/>
                  </a:lnTo>
                  <a:lnTo>
                    <a:pt x="235" y="78"/>
                  </a:lnTo>
                </a:path>
              </a:pathLst>
            </a:custGeom>
            <a:solidFill>
              <a:srgbClr val="000000"/>
            </a:solidFill>
            <a:ln w="12700" cap="rnd" cmpd="sng">
              <a:solidFill>
                <a:schemeClr val="hlink"/>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2" name="Google Shape;112;p5"/>
            <p:cNvSpPr/>
            <p:nvPr/>
          </p:nvSpPr>
          <p:spPr>
            <a:xfrm rot="-6771571">
              <a:off x="402802" y="2803964"/>
              <a:ext cx="366808" cy="410670"/>
            </a:xfrm>
            <a:custGeom>
              <a:avLst/>
              <a:gdLst/>
              <a:ahLst/>
              <a:cxnLst/>
              <a:rect l="l" t="t" r="r" b="b"/>
              <a:pathLst>
                <a:path w="236" h="242" extrusionOk="0">
                  <a:moveTo>
                    <a:pt x="235" y="81"/>
                  </a:moveTo>
                  <a:lnTo>
                    <a:pt x="155" y="0"/>
                  </a:lnTo>
                  <a:lnTo>
                    <a:pt x="0" y="166"/>
                  </a:lnTo>
                  <a:lnTo>
                    <a:pt x="78" y="241"/>
                  </a:lnTo>
                  <a:lnTo>
                    <a:pt x="235" y="81"/>
                  </a:lnTo>
                </a:path>
              </a:pathLst>
            </a:custGeom>
            <a:solidFill>
              <a:srgbClr val="000000"/>
            </a:solidFill>
            <a:ln w="12700" cap="rnd" cmpd="sng">
              <a:solidFill>
                <a:schemeClr val="hlink"/>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nvGrpSpPr>
          <p:cNvPr id="113" name="Google Shape;113;p5"/>
          <p:cNvGrpSpPr/>
          <p:nvPr/>
        </p:nvGrpSpPr>
        <p:grpSpPr>
          <a:xfrm>
            <a:off x="4829651" y="846021"/>
            <a:ext cx="705570" cy="902611"/>
            <a:chOff x="325750" y="2355454"/>
            <a:chExt cx="705570" cy="902611"/>
          </a:xfrm>
        </p:grpSpPr>
        <p:sp>
          <p:nvSpPr>
            <p:cNvPr id="114" name="Google Shape;114;p5"/>
            <p:cNvSpPr/>
            <p:nvPr/>
          </p:nvSpPr>
          <p:spPr>
            <a:xfrm rot="-6771571">
              <a:off x="558531" y="2678138"/>
              <a:ext cx="254901" cy="285093"/>
            </a:xfrm>
            <a:custGeom>
              <a:avLst/>
              <a:gdLst/>
              <a:ahLst/>
              <a:cxnLst/>
              <a:rect l="l" t="t" r="r" b="b"/>
              <a:pathLst>
                <a:path w="164" h="168" extrusionOk="0">
                  <a:moveTo>
                    <a:pt x="155" y="62"/>
                  </a:moveTo>
                  <a:lnTo>
                    <a:pt x="100" y="8"/>
                  </a:lnTo>
                  <a:lnTo>
                    <a:pt x="96" y="7"/>
                  </a:lnTo>
                  <a:lnTo>
                    <a:pt x="98" y="5"/>
                  </a:lnTo>
                  <a:lnTo>
                    <a:pt x="96" y="3"/>
                  </a:lnTo>
                  <a:lnTo>
                    <a:pt x="94" y="4"/>
                  </a:lnTo>
                  <a:lnTo>
                    <a:pt x="92" y="3"/>
                  </a:lnTo>
                  <a:lnTo>
                    <a:pt x="89" y="2"/>
                  </a:lnTo>
                  <a:lnTo>
                    <a:pt x="86" y="0"/>
                  </a:lnTo>
                  <a:lnTo>
                    <a:pt x="85" y="2"/>
                  </a:lnTo>
                  <a:lnTo>
                    <a:pt x="83" y="0"/>
                  </a:lnTo>
                  <a:lnTo>
                    <a:pt x="80" y="2"/>
                  </a:lnTo>
                  <a:lnTo>
                    <a:pt x="79" y="3"/>
                  </a:lnTo>
                  <a:lnTo>
                    <a:pt x="75" y="3"/>
                  </a:lnTo>
                  <a:lnTo>
                    <a:pt x="73" y="4"/>
                  </a:lnTo>
                  <a:lnTo>
                    <a:pt x="69" y="4"/>
                  </a:lnTo>
                  <a:lnTo>
                    <a:pt x="71" y="6"/>
                  </a:lnTo>
                  <a:lnTo>
                    <a:pt x="67" y="6"/>
                  </a:lnTo>
                  <a:lnTo>
                    <a:pt x="69" y="8"/>
                  </a:lnTo>
                  <a:lnTo>
                    <a:pt x="65" y="7"/>
                  </a:lnTo>
                  <a:lnTo>
                    <a:pt x="61" y="10"/>
                  </a:lnTo>
                  <a:lnTo>
                    <a:pt x="7" y="68"/>
                  </a:lnTo>
                  <a:lnTo>
                    <a:pt x="8" y="72"/>
                  </a:lnTo>
                  <a:lnTo>
                    <a:pt x="9" y="70"/>
                  </a:lnTo>
                  <a:lnTo>
                    <a:pt x="8" y="72"/>
                  </a:lnTo>
                  <a:lnTo>
                    <a:pt x="5" y="74"/>
                  </a:lnTo>
                  <a:lnTo>
                    <a:pt x="4" y="75"/>
                  </a:lnTo>
                  <a:lnTo>
                    <a:pt x="4" y="79"/>
                  </a:lnTo>
                  <a:lnTo>
                    <a:pt x="2" y="80"/>
                  </a:lnTo>
                  <a:lnTo>
                    <a:pt x="0" y="82"/>
                  </a:lnTo>
                  <a:lnTo>
                    <a:pt x="4" y="82"/>
                  </a:lnTo>
                  <a:lnTo>
                    <a:pt x="2" y="84"/>
                  </a:lnTo>
                  <a:lnTo>
                    <a:pt x="0" y="86"/>
                  </a:lnTo>
                  <a:lnTo>
                    <a:pt x="0" y="90"/>
                  </a:lnTo>
                  <a:lnTo>
                    <a:pt x="2" y="91"/>
                  </a:lnTo>
                  <a:lnTo>
                    <a:pt x="0" y="93"/>
                  </a:lnTo>
                  <a:lnTo>
                    <a:pt x="2" y="95"/>
                  </a:lnTo>
                  <a:lnTo>
                    <a:pt x="2" y="99"/>
                  </a:lnTo>
                  <a:lnTo>
                    <a:pt x="4" y="101"/>
                  </a:lnTo>
                  <a:lnTo>
                    <a:pt x="6" y="103"/>
                  </a:lnTo>
                  <a:lnTo>
                    <a:pt x="8" y="105"/>
                  </a:lnTo>
                  <a:lnTo>
                    <a:pt x="60" y="157"/>
                  </a:lnTo>
                  <a:lnTo>
                    <a:pt x="62" y="158"/>
                  </a:lnTo>
                  <a:lnTo>
                    <a:pt x="66" y="159"/>
                  </a:lnTo>
                  <a:lnTo>
                    <a:pt x="68" y="162"/>
                  </a:lnTo>
                  <a:lnTo>
                    <a:pt x="70" y="164"/>
                  </a:lnTo>
                  <a:lnTo>
                    <a:pt x="72" y="162"/>
                  </a:lnTo>
                  <a:lnTo>
                    <a:pt x="74" y="164"/>
                  </a:lnTo>
                  <a:lnTo>
                    <a:pt x="76" y="166"/>
                  </a:lnTo>
                  <a:lnTo>
                    <a:pt x="78" y="165"/>
                  </a:lnTo>
                  <a:lnTo>
                    <a:pt x="80" y="167"/>
                  </a:lnTo>
                  <a:lnTo>
                    <a:pt x="82" y="165"/>
                  </a:lnTo>
                  <a:lnTo>
                    <a:pt x="80" y="167"/>
                  </a:lnTo>
                  <a:lnTo>
                    <a:pt x="82" y="165"/>
                  </a:lnTo>
                  <a:lnTo>
                    <a:pt x="84" y="163"/>
                  </a:lnTo>
                  <a:lnTo>
                    <a:pt x="88" y="164"/>
                  </a:lnTo>
                  <a:lnTo>
                    <a:pt x="90" y="162"/>
                  </a:lnTo>
                  <a:lnTo>
                    <a:pt x="91" y="160"/>
                  </a:lnTo>
                  <a:lnTo>
                    <a:pt x="94" y="162"/>
                  </a:lnTo>
                  <a:lnTo>
                    <a:pt x="95" y="161"/>
                  </a:lnTo>
                  <a:lnTo>
                    <a:pt x="97" y="159"/>
                  </a:lnTo>
                  <a:lnTo>
                    <a:pt x="99" y="157"/>
                  </a:lnTo>
                  <a:lnTo>
                    <a:pt x="151" y="98"/>
                  </a:lnTo>
                  <a:lnTo>
                    <a:pt x="155" y="99"/>
                  </a:lnTo>
                  <a:lnTo>
                    <a:pt x="153" y="97"/>
                  </a:lnTo>
                  <a:lnTo>
                    <a:pt x="155" y="95"/>
                  </a:lnTo>
                  <a:lnTo>
                    <a:pt x="159" y="95"/>
                  </a:lnTo>
                  <a:lnTo>
                    <a:pt x="157" y="93"/>
                  </a:lnTo>
                  <a:lnTo>
                    <a:pt x="158" y="92"/>
                  </a:lnTo>
                  <a:lnTo>
                    <a:pt x="161" y="90"/>
                  </a:lnTo>
                  <a:lnTo>
                    <a:pt x="160" y="86"/>
                  </a:lnTo>
                  <a:lnTo>
                    <a:pt x="161" y="83"/>
                  </a:lnTo>
                  <a:lnTo>
                    <a:pt x="161" y="79"/>
                  </a:lnTo>
                  <a:lnTo>
                    <a:pt x="163" y="77"/>
                  </a:lnTo>
                  <a:lnTo>
                    <a:pt x="160" y="75"/>
                  </a:lnTo>
                  <a:lnTo>
                    <a:pt x="161" y="72"/>
                  </a:lnTo>
                  <a:lnTo>
                    <a:pt x="159" y="69"/>
                  </a:lnTo>
                  <a:lnTo>
                    <a:pt x="159" y="66"/>
                  </a:lnTo>
                  <a:lnTo>
                    <a:pt x="155" y="65"/>
                  </a:lnTo>
                  <a:lnTo>
                    <a:pt x="157" y="63"/>
                  </a:lnTo>
                  <a:lnTo>
                    <a:pt x="155" y="62"/>
                  </a:lnTo>
                </a:path>
              </a:pathLst>
            </a:custGeom>
            <a:solidFill>
              <a:srgbClr val="FFFFFF"/>
            </a:solidFill>
            <a:ln w="12700" cap="rnd" cmpd="sng">
              <a:solidFill>
                <a:schemeClr val="accent2"/>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5" name="Google Shape;115;p5"/>
            <p:cNvSpPr/>
            <p:nvPr/>
          </p:nvSpPr>
          <p:spPr>
            <a:xfrm rot="-6771571">
              <a:off x="587461" y="2398886"/>
              <a:ext cx="366808" cy="410670"/>
            </a:xfrm>
            <a:custGeom>
              <a:avLst/>
              <a:gdLst/>
              <a:ahLst/>
              <a:cxnLst/>
              <a:rect l="l" t="t" r="r" b="b"/>
              <a:pathLst>
                <a:path w="236" h="242" extrusionOk="0">
                  <a:moveTo>
                    <a:pt x="235" y="78"/>
                  </a:moveTo>
                  <a:lnTo>
                    <a:pt x="157" y="0"/>
                  </a:lnTo>
                  <a:lnTo>
                    <a:pt x="0" y="163"/>
                  </a:lnTo>
                  <a:lnTo>
                    <a:pt x="80" y="241"/>
                  </a:lnTo>
                  <a:lnTo>
                    <a:pt x="235" y="78"/>
                  </a:lnTo>
                </a:path>
              </a:pathLst>
            </a:custGeom>
            <a:solidFill>
              <a:srgbClr val="000000"/>
            </a:solidFill>
            <a:ln w="12700" cap="rnd" cmpd="sng">
              <a:solidFill>
                <a:schemeClr val="hlink"/>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6" name="Google Shape;116;p5"/>
            <p:cNvSpPr/>
            <p:nvPr/>
          </p:nvSpPr>
          <p:spPr>
            <a:xfrm rot="-6771571">
              <a:off x="402802" y="2803964"/>
              <a:ext cx="366808" cy="410670"/>
            </a:xfrm>
            <a:custGeom>
              <a:avLst/>
              <a:gdLst/>
              <a:ahLst/>
              <a:cxnLst/>
              <a:rect l="l" t="t" r="r" b="b"/>
              <a:pathLst>
                <a:path w="236" h="242" extrusionOk="0">
                  <a:moveTo>
                    <a:pt x="235" y="81"/>
                  </a:moveTo>
                  <a:lnTo>
                    <a:pt x="155" y="0"/>
                  </a:lnTo>
                  <a:lnTo>
                    <a:pt x="0" y="166"/>
                  </a:lnTo>
                  <a:lnTo>
                    <a:pt x="78" y="241"/>
                  </a:lnTo>
                  <a:lnTo>
                    <a:pt x="235" y="81"/>
                  </a:lnTo>
                </a:path>
              </a:pathLst>
            </a:custGeom>
            <a:solidFill>
              <a:srgbClr val="000000"/>
            </a:solidFill>
            <a:ln w="12700" cap="rnd" cmpd="sng">
              <a:solidFill>
                <a:schemeClr val="hlink"/>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117" name="Google Shape;117;p5"/>
          <p:cNvSpPr txBox="1"/>
          <p:nvPr/>
        </p:nvSpPr>
        <p:spPr>
          <a:xfrm>
            <a:off x="2917369" y="5326403"/>
            <a:ext cx="922047"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chemeClr val="lt1"/>
                </a:solidFill>
                <a:latin typeface="Calibri"/>
                <a:ea typeface="Calibri"/>
                <a:cs typeface="Calibri"/>
                <a:sym typeface="Calibri"/>
              </a:rPr>
              <a:t>Base</a:t>
            </a:r>
            <a:endParaRPr/>
          </a:p>
        </p:txBody>
      </p:sp>
      <p:grpSp>
        <p:nvGrpSpPr>
          <p:cNvPr id="118" name="Google Shape;118;p5"/>
          <p:cNvGrpSpPr/>
          <p:nvPr/>
        </p:nvGrpSpPr>
        <p:grpSpPr>
          <a:xfrm>
            <a:off x="5528810" y="2504831"/>
            <a:ext cx="1269996" cy="3289962"/>
            <a:chOff x="5528810" y="2412274"/>
            <a:chExt cx="1269996" cy="3289962"/>
          </a:xfrm>
        </p:grpSpPr>
        <p:pic>
          <p:nvPicPr>
            <p:cNvPr id="119" name="Google Shape;119;p5"/>
            <p:cNvPicPr preferRelativeResize="0"/>
            <p:nvPr/>
          </p:nvPicPr>
          <p:blipFill rotWithShape="1">
            <a:blip r:embed="rId4">
              <a:alphaModFix/>
            </a:blip>
            <a:srcRect l="71048"/>
            <a:stretch/>
          </p:blipFill>
          <p:spPr>
            <a:xfrm>
              <a:off x="5528810" y="2412274"/>
              <a:ext cx="1269996" cy="3289962"/>
            </a:xfrm>
            <a:prstGeom prst="rect">
              <a:avLst/>
            </a:prstGeom>
            <a:noFill/>
            <a:ln>
              <a:noFill/>
            </a:ln>
          </p:spPr>
        </p:pic>
        <p:sp>
          <p:nvSpPr>
            <p:cNvPr id="120" name="Google Shape;120;p5"/>
            <p:cNvSpPr txBox="1"/>
            <p:nvPr/>
          </p:nvSpPr>
          <p:spPr>
            <a:xfrm>
              <a:off x="5546228" y="5223153"/>
              <a:ext cx="1058303"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chemeClr val="lt1"/>
                  </a:solidFill>
                  <a:latin typeface="Calibri"/>
                  <a:ea typeface="Calibri"/>
                  <a:cs typeface="Calibri"/>
                  <a:sym typeface="Calibri"/>
                </a:rPr>
                <a:t>Rover</a:t>
              </a:r>
              <a:endParaRPr/>
            </a:p>
          </p:txBody>
        </p:sp>
      </p:grpSp>
      <p:sp>
        <p:nvSpPr>
          <p:cNvPr id="121" name="Google Shape;121;p5"/>
          <p:cNvSpPr txBox="1"/>
          <p:nvPr/>
        </p:nvSpPr>
        <p:spPr>
          <a:xfrm>
            <a:off x="6914342" y="3068670"/>
            <a:ext cx="2229658" cy="120032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At the same time, rover antenna also receives position data from satellites. </a:t>
            </a:r>
            <a:endParaRPr/>
          </a:p>
        </p:txBody>
      </p:sp>
      <p:grpSp>
        <p:nvGrpSpPr>
          <p:cNvPr id="122" name="Google Shape;122;p5"/>
          <p:cNvGrpSpPr/>
          <p:nvPr/>
        </p:nvGrpSpPr>
        <p:grpSpPr>
          <a:xfrm>
            <a:off x="975360" y="1377185"/>
            <a:ext cx="4326438" cy="2172675"/>
            <a:chOff x="975360" y="1284628"/>
            <a:chExt cx="4326438" cy="2172675"/>
          </a:xfrm>
        </p:grpSpPr>
        <p:cxnSp>
          <p:nvCxnSpPr>
            <p:cNvPr id="123" name="Google Shape;123;p5"/>
            <p:cNvCxnSpPr/>
            <p:nvPr/>
          </p:nvCxnSpPr>
          <p:spPr>
            <a:xfrm>
              <a:off x="975360" y="1703457"/>
              <a:ext cx="2829315" cy="1753846"/>
            </a:xfrm>
            <a:prstGeom prst="straightConnector1">
              <a:avLst/>
            </a:prstGeom>
            <a:noFill/>
            <a:ln w="28575" cap="flat" cmpd="sng">
              <a:solidFill>
                <a:srgbClr val="FF0000"/>
              </a:solidFill>
              <a:prstDash val="solid"/>
              <a:round/>
              <a:headEnd type="none" w="sm" len="sm"/>
              <a:tailEnd type="triangle" w="med" len="med"/>
            </a:ln>
          </p:spPr>
        </p:cxnSp>
        <p:cxnSp>
          <p:nvCxnSpPr>
            <p:cNvPr id="124" name="Google Shape;124;p5"/>
            <p:cNvCxnSpPr/>
            <p:nvPr/>
          </p:nvCxnSpPr>
          <p:spPr>
            <a:xfrm>
              <a:off x="2675358" y="1351684"/>
              <a:ext cx="1202998" cy="2080935"/>
            </a:xfrm>
            <a:prstGeom prst="straightConnector1">
              <a:avLst/>
            </a:prstGeom>
            <a:noFill/>
            <a:ln w="28575" cap="flat" cmpd="sng">
              <a:solidFill>
                <a:srgbClr val="FF0000"/>
              </a:solidFill>
              <a:prstDash val="solid"/>
              <a:round/>
              <a:headEnd type="none" w="sm" len="sm"/>
              <a:tailEnd type="triangle" w="med" len="med"/>
            </a:ln>
          </p:spPr>
        </p:cxnSp>
        <p:cxnSp>
          <p:nvCxnSpPr>
            <p:cNvPr id="125" name="Google Shape;125;p5"/>
            <p:cNvCxnSpPr/>
            <p:nvPr/>
          </p:nvCxnSpPr>
          <p:spPr>
            <a:xfrm flipH="1">
              <a:off x="3984044" y="1284628"/>
              <a:ext cx="105971" cy="2172675"/>
            </a:xfrm>
            <a:prstGeom prst="straightConnector1">
              <a:avLst/>
            </a:prstGeom>
            <a:noFill/>
            <a:ln w="28575" cap="flat" cmpd="sng">
              <a:solidFill>
                <a:srgbClr val="FF0000"/>
              </a:solidFill>
              <a:prstDash val="solid"/>
              <a:round/>
              <a:headEnd type="none" w="sm" len="sm"/>
              <a:tailEnd type="triangle" w="med" len="med"/>
            </a:ln>
          </p:spPr>
        </p:cxnSp>
        <p:cxnSp>
          <p:nvCxnSpPr>
            <p:cNvPr id="126" name="Google Shape;126;p5"/>
            <p:cNvCxnSpPr/>
            <p:nvPr/>
          </p:nvCxnSpPr>
          <p:spPr>
            <a:xfrm flipH="1">
              <a:off x="4090015" y="1284628"/>
              <a:ext cx="1211783" cy="2172675"/>
            </a:xfrm>
            <a:prstGeom prst="straightConnector1">
              <a:avLst/>
            </a:prstGeom>
            <a:noFill/>
            <a:ln w="28575" cap="flat" cmpd="sng">
              <a:solidFill>
                <a:srgbClr val="FF0000"/>
              </a:solidFill>
              <a:prstDash val="solid"/>
              <a:round/>
              <a:headEnd type="none" w="sm" len="sm"/>
              <a:tailEnd type="triangle" w="med" len="med"/>
            </a:ln>
          </p:spPr>
        </p:cxnSp>
      </p:grpSp>
      <p:grpSp>
        <p:nvGrpSpPr>
          <p:cNvPr id="127" name="Google Shape;127;p5"/>
          <p:cNvGrpSpPr/>
          <p:nvPr/>
        </p:nvGrpSpPr>
        <p:grpSpPr>
          <a:xfrm>
            <a:off x="988041" y="1377185"/>
            <a:ext cx="5015703" cy="1295752"/>
            <a:chOff x="988041" y="1284628"/>
            <a:chExt cx="5015703" cy="1295752"/>
          </a:xfrm>
        </p:grpSpPr>
        <p:cxnSp>
          <p:nvCxnSpPr>
            <p:cNvPr id="128" name="Google Shape;128;p5"/>
            <p:cNvCxnSpPr/>
            <p:nvPr/>
          </p:nvCxnSpPr>
          <p:spPr>
            <a:xfrm>
              <a:off x="988041" y="1714805"/>
              <a:ext cx="4968622" cy="865575"/>
            </a:xfrm>
            <a:prstGeom prst="straightConnector1">
              <a:avLst/>
            </a:prstGeom>
            <a:noFill/>
            <a:ln w="28575" cap="flat" cmpd="sng">
              <a:solidFill>
                <a:srgbClr val="FF0000"/>
              </a:solidFill>
              <a:prstDash val="solid"/>
              <a:round/>
              <a:headEnd type="none" w="sm" len="sm"/>
              <a:tailEnd type="triangle" w="med" len="med"/>
            </a:ln>
          </p:spPr>
        </p:cxnSp>
        <p:cxnSp>
          <p:nvCxnSpPr>
            <p:cNvPr id="129" name="Google Shape;129;p5"/>
            <p:cNvCxnSpPr/>
            <p:nvPr/>
          </p:nvCxnSpPr>
          <p:spPr>
            <a:xfrm>
              <a:off x="2671232" y="1358085"/>
              <a:ext cx="3332512" cy="1222295"/>
            </a:xfrm>
            <a:prstGeom prst="straightConnector1">
              <a:avLst/>
            </a:prstGeom>
            <a:noFill/>
            <a:ln w="28575" cap="flat" cmpd="sng">
              <a:solidFill>
                <a:srgbClr val="FF0000"/>
              </a:solidFill>
              <a:prstDash val="solid"/>
              <a:round/>
              <a:headEnd type="none" w="sm" len="sm"/>
              <a:tailEnd type="triangle" w="med" len="med"/>
            </a:ln>
          </p:spPr>
        </p:cxnSp>
        <p:cxnSp>
          <p:nvCxnSpPr>
            <p:cNvPr id="130" name="Google Shape;130;p5"/>
            <p:cNvCxnSpPr/>
            <p:nvPr/>
          </p:nvCxnSpPr>
          <p:spPr>
            <a:xfrm>
              <a:off x="4078046" y="1284628"/>
              <a:ext cx="1907870" cy="1295752"/>
            </a:xfrm>
            <a:prstGeom prst="straightConnector1">
              <a:avLst/>
            </a:prstGeom>
            <a:noFill/>
            <a:ln w="28575" cap="flat" cmpd="sng">
              <a:solidFill>
                <a:srgbClr val="FF0000"/>
              </a:solidFill>
              <a:prstDash val="solid"/>
              <a:round/>
              <a:headEnd type="none" w="sm" len="sm"/>
              <a:tailEnd type="triangle" w="med" len="med"/>
            </a:ln>
          </p:spPr>
        </p:cxnSp>
        <p:cxnSp>
          <p:nvCxnSpPr>
            <p:cNvPr id="131" name="Google Shape;131;p5"/>
            <p:cNvCxnSpPr/>
            <p:nvPr/>
          </p:nvCxnSpPr>
          <p:spPr>
            <a:xfrm>
              <a:off x="5313768" y="1284628"/>
              <a:ext cx="672148" cy="1295752"/>
            </a:xfrm>
            <a:prstGeom prst="straightConnector1">
              <a:avLst/>
            </a:prstGeom>
            <a:noFill/>
            <a:ln w="28575" cap="flat" cmpd="sng">
              <a:solidFill>
                <a:srgbClr val="FF0000"/>
              </a:solidFill>
              <a:prstDash val="solid"/>
              <a:round/>
              <a:headEnd type="none" w="sm" len="sm"/>
              <a:tailEnd type="triangle" w="med" len="med"/>
            </a:ln>
          </p:spPr>
        </p:cxnSp>
      </p:grpSp>
      <p:cxnSp>
        <p:nvCxnSpPr>
          <p:cNvPr id="132" name="Google Shape;132;p5"/>
          <p:cNvCxnSpPr/>
          <p:nvPr/>
        </p:nvCxnSpPr>
        <p:spPr>
          <a:xfrm rot="10800000" flipH="1">
            <a:off x="4350472" y="3619528"/>
            <a:ext cx="1299370" cy="104503"/>
          </a:xfrm>
          <a:prstGeom prst="straightConnector1">
            <a:avLst/>
          </a:prstGeom>
          <a:noFill/>
          <a:ln w="57150" cap="flat" cmpd="sng">
            <a:solidFill>
              <a:srgbClr val="00B0F0"/>
            </a:solidFill>
            <a:prstDash val="solid"/>
            <a:round/>
            <a:headEnd type="none" w="sm" len="sm"/>
            <a:tailEnd type="triangle" w="med" len="med"/>
          </a:ln>
        </p:spPr>
      </p:cxnSp>
      <p:sp>
        <p:nvSpPr>
          <p:cNvPr id="133" name="Google Shape;133;p5"/>
          <p:cNvSpPr txBox="1"/>
          <p:nvPr/>
        </p:nvSpPr>
        <p:spPr>
          <a:xfrm>
            <a:off x="198559" y="3068670"/>
            <a:ext cx="2476799" cy="31393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Base station antenna receives data from satellites. </a:t>
            </a:r>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r>
              <a:rPr lang="en-US" sz="1800">
                <a:solidFill>
                  <a:schemeClr val="dk1"/>
                </a:solidFill>
                <a:latin typeface="Calibri"/>
                <a:ea typeface="Calibri"/>
                <a:cs typeface="Calibri"/>
                <a:sym typeface="Calibri"/>
              </a:rPr>
              <a:t>The position drifts over time relative to the known, stable location of the antenna.  This offset is communicated to the rover as a correction.</a:t>
            </a:r>
            <a:endParaRPr/>
          </a:p>
        </p:txBody>
      </p:sp>
      <p:sp>
        <p:nvSpPr>
          <p:cNvPr id="134" name="Google Shape;134;p5"/>
          <p:cNvSpPr/>
          <p:nvPr/>
        </p:nvSpPr>
        <p:spPr>
          <a:xfrm>
            <a:off x="6914342" y="4485773"/>
            <a:ext cx="2128058" cy="147732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Rover also receives a position correction from the base, in real time for RTK.   </a:t>
            </a:r>
            <a:endParaRPr/>
          </a:p>
        </p:txBody>
      </p:sp>
      <p:sp>
        <p:nvSpPr>
          <p:cNvPr id="135" name="Google Shape;135;p5"/>
          <p:cNvSpPr txBox="1"/>
          <p:nvPr/>
        </p:nvSpPr>
        <p:spPr>
          <a:xfrm>
            <a:off x="7537548" y="6041375"/>
            <a:ext cx="2574522"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chemeClr val="dk1"/>
                </a:solidFill>
                <a:latin typeface="Arial"/>
                <a:ea typeface="Arial"/>
                <a:cs typeface="Arial"/>
                <a:sym typeface="Arial"/>
              </a:rPr>
              <a:t>(Images: Ben Crosby)</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2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3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D7A832-B81B-2956-A36E-4764BB4E6B79}"/>
              </a:ext>
            </a:extLst>
          </p:cNvPr>
          <p:cNvSpPr>
            <a:spLocks noGrp="1"/>
          </p:cNvSpPr>
          <p:nvPr>
            <p:ph type="title"/>
          </p:nvPr>
        </p:nvSpPr>
        <p:spPr>
          <a:xfrm>
            <a:off x="457200" y="237652"/>
            <a:ext cx="8686800" cy="502088"/>
          </a:xfrm>
        </p:spPr>
        <p:txBody>
          <a:bodyPr/>
          <a:lstStyle/>
          <a:p>
            <a:r>
              <a:rPr lang="en-US" dirty="0"/>
              <a:t>Two Types of Kinematic Surveys (add your P/C)</a:t>
            </a:r>
          </a:p>
        </p:txBody>
      </p:sp>
      <p:sp>
        <p:nvSpPr>
          <p:cNvPr id="3" name="Text Placeholder 2">
            <a:extLst>
              <a:ext uri="{FF2B5EF4-FFF2-40B4-BE49-F238E27FC236}">
                <a16:creationId xmlns:a16="http://schemas.microsoft.com/office/drawing/2014/main" id="{64C74BA2-4FF3-B890-4114-74D05B295E82}"/>
              </a:ext>
            </a:extLst>
          </p:cNvPr>
          <p:cNvSpPr>
            <a:spLocks noGrp="1"/>
          </p:cNvSpPr>
          <p:nvPr>
            <p:ph type="body" idx="1"/>
          </p:nvPr>
        </p:nvSpPr>
        <p:spPr>
          <a:xfrm>
            <a:off x="1360717" y="949331"/>
            <a:ext cx="7979228" cy="5165505"/>
          </a:xfrm>
        </p:spPr>
        <p:txBody>
          <a:bodyPr>
            <a:normAutofit lnSpcReduction="10000"/>
          </a:bodyPr>
          <a:lstStyle/>
          <a:p>
            <a:r>
              <a:rPr lang="en-US" b="1" dirty="0"/>
              <a:t>RTK: Real-Time Kinematic</a:t>
            </a:r>
          </a:p>
          <a:p>
            <a:pPr lvl="1"/>
            <a:r>
              <a:rPr lang="en-US" dirty="0"/>
              <a:t>Corrections are sent from a known base location to the unknown rover location immediately.</a:t>
            </a:r>
          </a:p>
          <a:p>
            <a:pPr lvl="1"/>
            <a:r>
              <a:rPr lang="en-US" dirty="0"/>
              <a:t>Pros: immediate accuracy, and…</a:t>
            </a:r>
          </a:p>
          <a:p>
            <a:pPr lvl="1"/>
            <a:r>
              <a:rPr lang="en-US" dirty="0"/>
              <a:t>Cons: requires radio comms., and…</a:t>
            </a:r>
          </a:p>
          <a:p>
            <a:r>
              <a:rPr lang="en-US" b="1" dirty="0"/>
              <a:t>PPK: Post-Processed Kinematic</a:t>
            </a:r>
          </a:p>
          <a:p>
            <a:pPr lvl="1"/>
            <a:r>
              <a:rPr lang="en-US" dirty="0"/>
              <a:t>Corrections made to base and rover positions after survey is done</a:t>
            </a:r>
          </a:p>
          <a:p>
            <a:pPr lvl="1"/>
            <a:r>
              <a:rPr lang="en-US" dirty="0"/>
              <a:t>Pros: no need for radio communication, and…</a:t>
            </a:r>
          </a:p>
          <a:p>
            <a:pPr lvl="1"/>
            <a:r>
              <a:rPr lang="en-US" dirty="0"/>
              <a:t>Cons: base can fail and you don’t know, and…</a:t>
            </a:r>
          </a:p>
          <a:p>
            <a:pPr lvl="1"/>
            <a:endParaRPr lang="en-US" dirty="0"/>
          </a:p>
        </p:txBody>
      </p:sp>
      <p:pic>
        <p:nvPicPr>
          <p:cNvPr id="5" name="Picture 4">
            <a:extLst>
              <a:ext uri="{FF2B5EF4-FFF2-40B4-BE49-F238E27FC236}">
                <a16:creationId xmlns:a16="http://schemas.microsoft.com/office/drawing/2014/main" id="{765C8530-3A19-EEB0-826E-6A353DE2D1C7}"/>
              </a:ext>
            </a:extLst>
          </p:cNvPr>
          <p:cNvPicPr>
            <a:picLocks noChangeAspect="1"/>
          </p:cNvPicPr>
          <p:nvPr/>
        </p:nvPicPr>
        <p:blipFill>
          <a:blip r:embed="rId2"/>
          <a:stretch>
            <a:fillRect/>
          </a:stretch>
        </p:blipFill>
        <p:spPr>
          <a:xfrm>
            <a:off x="130628" y="1913094"/>
            <a:ext cx="1673793" cy="1173086"/>
          </a:xfrm>
          <a:prstGeom prst="rect">
            <a:avLst/>
          </a:prstGeom>
        </p:spPr>
      </p:pic>
      <p:pic>
        <p:nvPicPr>
          <p:cNvPr id="6" name="Picture 5">
            <a:extLst>
              <a:ext uri="{FF2B5EF4-FFF2-40B4-BE49-F238E27FC236}">
                <a16:creationId xmlns:a16="http://schemas.microsoft.com/office/drawing/2014/main" id="{B57D9C0D-8D03-C851-C807-AD4E8178ED25}"/>
              </a:ext>
            </a:extLst>
          </p:cNvPr>
          <p:cNvPicPr>
            <a:picLocks noChangeAspect="1"/>
          </p:cNvPicPr>
          <p:nvPr/>
        </p:nvPicPr>
        <p:blipFill>
          <a:blip r:embed="rId2"/>
          <a:stretch>
            <a:fillRect/>
          </a:stretch>
        </p:blipFill>
        <p:spPr>
          <a:xfrm>
            <a:off x="130628" y="4155551"/>
            <a:ext cx="1673793" cy="1173086"/>
          </a:xfrm>
          <a:prstGeom prst="rect">
            <a:avLst/>
          </a:prstGeom>
        </p:spPr>
      </p:pic>
      <p:sp>
        <p:nvSpPr>
          <p:cNvPr id="7" name="TextBox 6">
            <a:extLst>
              <a:ext uri="{FF2B5EF4-FFF2-40B4-BE49-F238E27FC236}">
                <a16:creationId xmlns:a16="http://schemas.microsoft.com/office/drawing/2014/main" id="{8D4292ED-576F-B99A-3A2A-3F76141F9701}"/>
              </a:ext>
            </a:extLst>
          </p:cNvPr>
          <p:cNvSpPr txBox="1"/>
          <p:nvPr/>
        </p:nvSpPr>
        <p:spPr>
          <a:xfrm>
            <a:off x="875547" y="4484915"/>
            <a:ext cx="561372" cy="769441"/>
          </a:xfrm>
          <a:prstGeom prst="rect">
            <a:avLst/>
          </a:prstGeom>
          <a:noFill/>
        </p:spPr>
        <p:txBody>
          <a:bodyPr wrap="none" rtlCol="0">
            <a:spAutoFit/>
          </a:bodyPr>
          <a:lstStyle/>
          <a:p>
            <a:r>
              <a:rPr lang="en-US" sz="4400" dirty="0">
                <a:solidFill>
                  <a:srgbClr val="FF0000"/>
                </a:solidFill>
              </a:rPr>
              <a:t>X</a:t>
            </a:r>
          </a:p>
        </p:txBody>
      </p:sp>
    </p:spTree>
    <p:extLst>
      <p:ext uri="{BB962C8B-B14F-4D97-AF65-F5344CB8AC3E}">
        <p14:creationId xmlns:p14="http://schemas.microsoft.com/office/powerpoint/2010/main" val="24412570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pic>
        <p:nvPicPr>
          <p:cNvPr id="141" name="Google Shape;141;p6" descr="A close-up of a land survey&#10;&#10;AI-generated content may be incorrect."/>
          <p:cNvPicPr preferRelativeResize="0">
            <a:picLocks noGrp="1"/>
          </p:cNvPicPr>
          <p:nvPr>
            <p:ph type="body" idx="4"/>
          </p:nvPr>
        </p:nvPicPr>
        <p:blipFill rotWithShape="1">
          <a:blip r:embed="rId3">
            <a:alphaModFix/>
          </a:blip>
          <a:srcRect l="53930"/>
          <a:stretch/>
        </p:blipFill>
        <p:spPr>
          <a:xfrm>
            <a:off x="2646675" y="4696500"/>
            <a:ext cx="1034700" cy="1684500"/>
          </a:xfrm>
          <a:prstGeom prst="rect">
            <a:avLst/>
          </a:prstGeom>
          <a:noFill/>
          <a:ln>
            <a:noFill/>
          </a:ln>
        </p:spPr>
      </p:pic>
      <p:grpSp>
        <p:nvGrpSpPr>
          <p:cNvPr id="142" name="Google Shape;142;p6"/>
          <p:cNvGrpSpPr/>
          <p:nvPr/>
        </p:nvGrpSpPr>
        <p:grpSpPr>
          <a:xfrm>
            <a:off x="2630444" y="2415247"/>
            <a:ext cx="6410029" cy="3989115"/>
            <a:chOff x="2642594" y="2631233"/>
            <a:chExt cx="6410029" cy="3989115"/>
          </a:xfrm>
        </p:grpSpPr>
        <p:pic>
          <p:nvPicPr>
            <p:cNvPr id="143" name="Google Shape;143;p6"/>
            <p:cNvPicPr preferRelativeResize="0"/>
            <p:nvPr/>
          </p:nvPicPr>
          <p:blipFill rotWithShape="1">
            <a:blip r:embed="rId4">
              <a:alphaModFix/>
            </a:blip>
            <a:srcRect t="12009"/>
            <a:stretch/>
          </p:blipFill>
          <p:spPr>
            <a:xfrm>
              <a:off x="2642594" y="2631233"/>
              <a:ext cx="6410029" cy="3989115"/>
            </a:xfrm>
            <a:prstGeom prst="rect">
              <a:avLst/>
            </a:prstGeom>
            <a:noFill/>
            <a:ln>
              <a:noFill/>
            </a:ln>
          </p:spPr>
        </p:pic>
        <p:sp>
          <p:nvSpPr>
            <p:cNvPr id="144" name="Google Shape;144;p6"/>
            <p:cNvSpPr/>
            <p:nvPr/>
          </p:nvSpPr>
          <p:spPr>
            <a:xfrm>
              <a:off x="7688424" y="6186195"/>
              <a:ext cx="1354868" cy="415491"/>
            </a:xfrm>
            <a:prstGeom prst="rect">
              <a:avLst/>
            </a:prstGeom>
            <a:solidFill>
              <a:srgbClr val="917C6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45" name="Google Shape;145;p6"/>
            <p:cNvSpPr txBox="1"/>
            <p:nvPr/>
          </p:nvSpPr>
          <p:spPr>
            <a:xfrm>
              <a:off x="3568959" y="5960020"/>
              <a:ext cx="2006100" cy="634200"/>
            </a:xfrm>
            <a:prstGeom prst="rect">
              <a:avLst/>
            </a:prstGeom>
            <a:solidFill>
              <a:srgbClr val="917C6F"/>
            </a:solidFill>
            <a:ln>
              <a:noFill/>
            </a:ln>
          </p:spPr>
          <p:txBody>
            <a:bodyPr spcFirstLastPara="1" wrap="square" lIns="91425" tIns="45700" rIns="91425" bIns="45700" anchor="t" anchorCtr="0">
              <a:spAutoFit/>
            </a:bodyPr>
            <a:lstStyle/>
            <a:p>
              <a:pPr marL="0" marR="0" lvl="0" indent="0" algn="l" rtl="0">
                <a:lnSpc>
                  <a:spcPct val="97777"/>
                </a:lnSpc>
                <a:spcBef>
                  <a:spcPts val="0"/>
                </a:spcBef>
                <a:spcAft>
                  <a:spcPts val="0"/>
                </a:spcAft>
                <a:buNone/>
              </a:pPr>
              <a:r>
                <a:rPr lang="en-US" sz="900" dirty="0">
                  <a:solidFill>
                    <a:schemeClr val="lt1"/>
                  </a:solidFill>
                  <a:latin typeface="Calibri"/>
                  <a:ea typeface="Calibri"/>
                  <a:cs typeface="Calibri"/>
                  <a:sym typeface="Calibri"/>
                </a:rPr>
                <a:t>good positions will be free of large obstacle on ground over overhead, have good sky view, and positioned on stable ground or otherwise anchored</a:t>
              </a:r>
              <a:endParaRPr dirty="0"/>
            </a:p>
          </p:txBody>
        </p:sp>
        <p:sp>
          <p:nvSpPr>
            <p:cNvPr id="146" name="Google Shape;146;p6"/>
            <p:cNvSpPr/>
            <p:nvPr/>
          </p:nvSpPr>
          <p:spPr>
            <a:xfrm>
              <a:off x="3427444" y="6185530"/>
              <a:ext cx="141515" cy="415491"/>
            </a:xfrm>
            <a:prstGeom prst="rect">
              <a:avLst/>
            </a:prstGeom>
            <a:solidFill>
              <a:srgbClr val="917C6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47" name="Google Shape;147;p6"/>
            <p:cNvSpPr/>
            <p:nvPr/>
          </p:nvSpPr>
          <p:spPr>
            <a:xfrm>
              <a:off x="3436775" y="6057994"/>
              <a:ext cx="141515" cy="249500"/>
            </a:xfrm>
            <a:prstGeom prst="ellipse">
              <a:avLst/>
            </a:prstGeom>
            <a:solidFill>
              <a:srgbClr val="917C6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48" name="Google Shape;148;p6"/>
            <p:cNvSpPr txBox="1"/>
            <p:nvPr/>
          </p:nvSpPr>
          <p:spPr>
            <a:xfrm>
              <a:off x="6310790" y="5969402"/>
              <a:ext cx="2732400" cy="498600"/>
            </a:xfrm>
            <a:prstGeom prst="rect">
              <a:avLst/>
            </a:prstGeom>
            <a:solidFill>
              <a:srgbClr val="917C6F"/>
            </a:solidFill>
            <a:ln>
              <a:noFill/>
            </a:ln>
          </p:spPr>
          <p:txBody>
            <a:bodyPr spcFirstLastPara="1" wrap="square" lIns="91425" tIns="45700" rIns="91425" bIns="45700" anchor="t" anchorCtr="0">
              <a:spAutoFit/>
            </a:bodyPr>
            <a:lstStyle/>
            <a:p>
              <a:pPr marL="0" marR="0" lvl="0" indent="0" algn="l" rtl="0">
                <a:lnSpc>
                  <a:spcPct val="97777"/>
                </a:lnSpc>
                <a:spcBef>
                  <a:spcPts val="0"/>
                </a:spcBef>
                <a:spcAft>
                  <a:spcPts val="0"/>
                </a:spcAft>
                <a:buNone/>
              </a:pPr>
              <a:r>
                <a:rPr lang="en-US" sz="900">
                  <a:solidFill>
                    <a:schemeClr val="lt1"/>
                  </a:solidFill>
                  <a:latin typeface="Calibri"/>
                  <a:ea typeface="Calibri"/>
                  <a:cs typeface="Calibri"/>
                  <a:sym typeface="Calibri"/>
                </a:rPr>
                <a:t>long grass or obstacles directly near or underneath antennas can create multi-path or other signal distortions</a:t>
              </a:r>
              <a:endParaRPr/>
            </a:p>
          </p:txBody>
        </p:sp>
        <p:sp>
          <p:nvSpPr>
            <p:cNvPr id="149" name="Google Shape;149;p6"/>
            <p:cNvSpPr txBox="1"/>
            <p:nvPr/>
          </p:nvSpPr>
          <p:spPr>
            <a:xfrm>
              <a:off x="7996707" y="4454015"/>
              <a:ext cx="1046700" cy="905100"/>
            </a:xfrm>
            <a:prstGeom prst="rect">
              <a:avLst/>
            </a:prstGeom>
            <a:solidFill>
              <a:srgbClr val="917C6F"/>
            </a:solidFill>
            <a:ln>
              <a:noFill/>
            </a:ln>
          </p:spPr>
          <p:txBody>
            <a:bodyPr spcFirstLastPara="1" wrap="square" lIns="91425" tIns="45700" rIns="91425" bIns="45700" anchor="t" anchorCtr="0">
              <a:spAutoFit/>
            </a:bodyPr>
            <a:lstStyle/>
            <a:p>
              <a:pPr marL="0" marR="0" lvl="0" indent="0" algn="l" rtl="0">
                <a:lnSpc>
                  <a:spcPct val="97777"/>
                </a:lnSpc>
                <a:spcBef>
                  <a:spcPts val="0"/>
                </a:spcBef>
                <a:spcAft>
                  <a:spcPts val="0"/>
                </a:spcAft>
                <a:buNone/>
              </a:pPr>
              <a:r>
                <a:rPr lang="en-US" sz="900">
                  <a:solidFill>
                    <a:schemeClr val="lt1"/>
                  </a:solidFill>
                  <a:latin typeface="Calibri"/>
                  <a:ea typeface="Calibri"/>
                  <a:cs typeface="Calibri"/>
                  <a:sym typeface="Calibri"/>
                </a:rPr>
                <a:t>cliffs, buildings, or high topography can block sky view of satellites and cause multi-path issues</a:t>
              </a:r>
              <a:endParaRPr/>
            </a:p>
          </p:txBody>
        </p:sp>
        <p:sp>
          <p:nvSpPr>
            <p:cNvPr id="150" name="Google Shape;150;p6"/>
            <p:cNvSpPr/>
            <p:nvPr/>
          </p:nvSpPr>
          <p:spPr>
            <a:xfrm>
              <a:off x="7959382" y="4569633"/>
              <a:ext cx="45719" cy="527142"/>
            </a:xfrm>
            <a:prstGeom prst="rect">
              <a:avLst/>
            </a:prstGeom>
            <a:solidFill>
              <a:srgbClr val="917C6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
        <p:nvSpPr>
          <p:cNvPr id="151" name="Google Shape;151;p6"/>
          <p:cNvSpPr txBox="1">
            <a:spLocks noGrp="1"/>
          </p:cNvSpPr>
          <p:nvPr>
            <p:ph type="title"/>
          </p:nvPr>
        </p:nvSpPr>
        <p:spPr>
          <a:xfrm>
            <a:off x="457200" y="237652"/>
            <a:ext cx="8229600" cy="502088"/>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366092"/>
              </a:buClr>
              <a:buSzPts val="3400"/>
              <a:buFont typeface="Calibri"/>
              <a:buNone/>
            </a:pPr>
            <a:r>
              <a:rPr lang="en-US"/>
              <a:t>Thinking About Base Stations</a:t>
            </a:r>
            <a:endParaRPr/>
          </a:p>
        </p:txBody>
      </p:sp>
      <p:sp>
        <p:nvSpPr>
          <p:cNvPr id="152" name="Google Shape;152;p6"/>
          <p:cNvSpPr txBox="1">
            <a:spLocks noGrp="1"/>
          </p:cNvSpPr>
          <p:nvPr>
            <p:ph type="body" idx="2"/>
          </p:nvPr>
        </p:nvSpPr>
        <p:spPr>
          <a:xfrm>
            <a:off x="401218" y="1135238"/>
            <a:ext cx="8285581" cy="3015791"/>
          </a:xfrm>
          <a:prstGeom prst="rect">
            <a:avLst/>
          </a:prstGeom>
          <a:noFill/>
          <a:ln>
            <a:noFill/>
          </a:ln>
        </p:spPr>
        <p:txBody>
          <a:bodyPr spcFirstLastPara="1" wrap="square" lIns="91425" tIns="45700" rIns="91425" bIns="45700" anchor="t" anchorCtr="0">
            <a:normAutofit fontScale="92500" lnSpcReduction="10000"/>
          </a:bodyPr>
          <a:lstStyle/>
          <a:p>
            <a:pPr marL="342900" lvl="0" indent="-342900" algn="l" rtl="0">
              <a:spcBef>
                <a:spcPts val="0"/>
              </a:spcBef>
              <a:spcAft>
                <a:spcPts val="0"/>
              </a:spcAft>
              <a:buClr>
                <a:schemeClr val="dk1"/>
              </a:buClr>
              <a:buSzPts val="2400"/>
              <a:buChar char="•"/>
            </a:pPr>
            <a:r>
              <a:rPr lang="en-US"/>
              <a:t>Site Access</a:t>
            </a:r>
            <a:endParaRPr/>
          </a:p>
          <a:p>
            <a:pPr marL="342900" lvl="0" indent="-342900" algn="l" rtl="0">
              <a:spcBef>
                <a:spcPts val="480"/>
              </a:spcBef>
              <a:spcAft>
                <a:spcPts val="0"/>
              </a:spcAft>
              <a:buClr>
                <a:schemeClr val="dk1"/>
              </a:buClr>
              <a:buSzPts val="2400"/>
              <a:buChar char="•"/>
            </a:pPr>
            <a:r>
              <a:rPr lang="en-US"/>
              <a:t>Site Permissions</a:t>
            </a:r>
            <a:endParaRPr/>
          </a:p>
          <a:p>
            <a:pPr marL="342900" lvl="0" indent="-342900" algn="l" rtl="0">
              <a:spcBef>
                <a:spcPts val="480"/>
              </a:spcBef>
              <a:spcAft>
                <a:spcPts val="0"/>
              </a:spcAft>
              <a:buClr>
                <a:schemeClr val="dk1"/>
              </a:buClr>
              <a:buSzPts val="2400"/>
              <a:buChar char="•"/>
            </a:pPr>
            <a:r>
              <a:rPr lang="en-US"/>
              <a:t>Site Security</a:t>
            </a:r>
            <a:endParaRPr/>
          </a:p>
          <a:p>
            <a:pPr marL="342900" lvl="0" indent="-342900" algn="l" rtl="0">
              <a:spcBef>
                <a:spcPts val="480"/>
              </a:spcBef>
              <a:spcAft>
                <a:spcPts val="0"/>
              </a:spcAft>
              <a:buClr>
                <a:schemeClr val="dk1"/>
              </a:buClr>
              <a:buSzPts val="2400"/>
              <a:buChar char="•"/>
            </a:pPr>
            <a:r>
              <a:rPr lang="en-US"/>
              <a:t>High Ground</a:t>
            </a:r>
            <a:endParaRPr/>
          </a:p>
          <a:p>
            <a:pPr marL="342900" lvl="0" indent="-342900" algn="l" rtl="0">
              <a:spcBef>
                <a:spcPts val="480"/>
              </a:spcBef>
              <a:spcAft>
                <a:spcPts val="0"/>
              </a:spcAft>
              <a:buClr>
                <a:schemeClr val="dk1"/>
              </a:buClr>
              <a:buSzPts val="2400"/>
              <a:buChar char="•"/>
            </a:pPr>
            <a:r>
              <a:rPr lang="en-US"/>
              <a:t>Stable Ground</a:t>
            </a:r>
            <a:endParaRPr/>
          </a:p>
          <a:p>
            <a:pPr marL="342900" lvl="0" indent="-342900" algn="l" rtl="0">
              <a:spcBef>
                <a:spcPts val="480"/>
              </a:spcBef>
              <a:spcAft>
                <a:spcPts val="0"/>
              </a:spcAft>
              <a:buClr>
                <a:schemeClr val="dk1"/>
              </a:buClr>
              <a:buSzPts val="2400"/>
              <a:buChar char="•"/>
            </a:pPr>
            <a:r>
              <a:rPr lang="en-US"/>
              <a:t>Clear sky view</a:t>
            </a:r>
            <a:endParaRPr/>
          </a:p>
          <a:p>
            <a:pPr marL="342900" lvl="0" indent="-342900" algn="l" rtl="0">
              <a:spcBef>
                <a:spcPts val="480"/>
              </a:spcBef>
              <a:spcAft>
                <a:spcPts val="0"/>
              </a:spcAft>
              <a:buClr>
                <a:schemeClr val="dk1"/>
              </a:buClr>
              <a:buSzPts val="2400"/>
              <a:buChar char="•"/>
            </a:pPr>
            <a:r>
              <a:rPr lang="en-US"/>
              <a:t>Line-of-Sight and distance to Rover</a:t>
            </a:r>
            <a:endParaRPr/>
          </a:p>
          <a:p>
            <a:pPr marL="342900" lvl="0" indent="-342900" algn="l" rtl="0">
              <a:spcBef>
                <a:spcPts val="480"/>
              </a:spcBef>
              <a:spcAft>
                <a:spcPts val="0"/>
              </a:spcAft>
              <a:buClr>
                <a:schemeClr val="dk1"/>
              </a:buClr>
              <a:buSzPts val="2400"/>
              <a:buChar char="•"/>
            </a:pPr>
            <a:r>
              <a:rPr lang="en-US"/>
              <a:t>Minimal multipath issues</a:t>
            </a: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p7"/>
          <p:cNvSpPr txBox="1">
            <a:spLocks noGrp="1"/>
          </p:cNvSpPr>
          <p:nvPr>
            <p:ph type="title"/>
          </p:nvPr>
        </p:nvSpPr>
        <p:spPr>
          <a:xfrm>
            <a:off x="457200" y="237652"/>
            <a:ext cx="8229600" cy="502088"/>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366092"/>
              </a:buClr>
              <a:buSzPts val="3400"/>
              <a:buFont typeface="Calibri"/>
              <a:buNone/>
            </a:pPr>
            <a:r>
              <a:rPr lang="en-US" dirty="0"/>
              <a:t>Collecting GNSS on a Landslide</a:t>
            </a:r>
            <a:endParaRPr dirty="0"/>
          </a:p>
        </p:txBody>
      </p:sp>
      <p:sp>
        <p:nvSpPr>
          <p:cNvPr id="159" name="Google Shape;159;p7"/>
          <p:cNvSpPr txBox="1">
            <a:spLocks noGrp="1"/>
          </p:cNvSpPr>
          <p:nvPr>
            <p:ph type="body" idx="4294967295"/>
          </p:nvPr>
        </p:nvSpPr>
        <p:spPr>
          <a:xfrm>
            <a:off x="649286" y="1221602"/>
            <a:ext cx="7845425" cy="639762"/>
          </a:xfrm>
          <a:prstGeom prst="rect">
            <a:avLst/>
          </a:prstGeom>
          <a:noFill/>
          <a:ln>
            <a:noFill/>
          </a:ln>
        </p:spPr>
        <p:txBody>
          <a:bodyPr spcFirstLastPara="1" wrap="square" lIns="91425" tIns="45700" rIns="91425" bIns="45700" anchor="t" anchorCtr="0">
            <a:normAutofit fontScale="85000" lnSpcReduction="10000"/>
          </a:bodyPr>
          <a:lstStyle/>
          <a:p>
            <a:pPr marL="0" lvl="0" indent="0" algn="l" rtl="0">
              <a:spcBef>
                <a:spcPts val="0"/>
              </a:spcBef>
              <a:spcAft>
                <a:spcPts val="0"/>
              </a:spcAft>
              <a:buClr>
                <a:schemeClr val="dk1"/>
              </a:buClr>
              <a:buSzPct val="100000"/>
              <a:buNone/>
            </a:pPr>
            <a:r>
              <a:rPr lang="en-US" dirty="0"/>
              <a:t>Where would you put a </a:t>
            </a:r>
            <a:r>
              <a:rPr lang="en-US" b="1" u="sng" dirty="0"/>
              <a:t>base station </a:t>
            </a:r>
            <a:r>
              <a:rPr lang="en-US" dirty="0"/>
              <a:t>in this landscape?</a:t>
            </a:r>
            <a:endParaRPr dirty="0"/>
          </a:p>
        </p:txBody>
      </p:sp>
      <p:pic>
        <p:nvPicPr>
          <p:cNvPr id="160" name="Google Shape;160;p7"/>
          <p:cNvPicPr preferRelativeResize="0">
            <a:picLocks noGrp="1"/>
          </p:cNvPicPr>
          <p:nvPr>
            <p:ph type="body" idx="4294967295"/>
          </p:nvPr>
        </p:nvPicPr>
        <p:blipFill rotWithShape="1">
          <a:blip r:embed="rId3">
            <a:alphaModFix/>
          </a:blip>
          <a:srcRect l="7029" r="7027"/>
          <a:stretch/>
        </p:blipFill>
        <p:spPr>
          <a:xfrm>
            <a:off x="0" y="2196306"/>
            <a:ext cx="9144000" cy="2465388"/>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p8"/>
          <p:cNvSpPr txBox="1">
            <a:spLocks noGrp="1"/>
          </p:cNvSpPr>
          <p:nvPr>
            <p:ph type="title"/>
          </p:nvPr>
        </p:nvSpPr>
        <p:spPr>
          <a:xfrm>
            <a:off x="457200" y="237652"/>
            <a:ext cx="8229600" cy="502088"/>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366092"/>
              </a:buClr>
              <a:buSzPts val="3400"/>
              <a:buFont typeface="Calibri"/>
              <a:buNone/>
            </a:pPr>
            <a:r>
              <a:rPr lang="en-US"/>
              <a:t>Map View of an RTK Survey</a:t>
            </a:r>
            <a:endParaRPr/>
          </a:p>
        </p:txBody>
      </p:sp>
      <p:sp>
        <p:nvSpPr>
          <p:cNvPr id="166" name="Google Shape;166;p8"/>
          <p:cNvSpPr/>
          <p:nvPr/>
        </p:nvSpPr>
        <p:spPr>
          <a:xfrm>
            <a:off x="318612" y="1339129"/>
            <a:ext cx="8368188" cy="4777536"/>
          </a:xfrm>
          <a:prstGeom prst="rect">
            <a:avLst/>
          </a:prstGeom>
          <a:blipFill rotWithShape="1">
            <a:blip r:embed="rId3">
              <a:alphaModFix amt="9000"/>
            </a:blip>
            <a:stretch>
              <a:fillRect/>
            </a:stretch>
          </a:blip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67" name="Google Shape;167;p8"/>
          <p:cNvSpPr/>
          <p:nvPr/>
        </p:nvSpPr>
        <p:spPr>
          <a:xfrm>
            <a:off x="1703379" y="3760438"/>
            <a:ext cx="213691" cy="213691"/>
          </a:xfrm>
          <a:prstGeom prst="flowChartOr">
            <a:avLst/>
          </a:prstGeom>
          <a:solidFill>
            <a:srgbClr val="00B050"/>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68" name="Google Shape;168;p8"/>
          <p:cNvSpPr/>
          <p:nvPr/>
        </p:nvSpPr>
        <p:spPr>
          <a:xfrm>
            <a:off x="2140469" y="3408196"/>
            <a:ext cx="149087" cy="149087"/>
          </a:xfrm>
          <a:prstGeom prst="flowChartConnector">
            <a:avLst/>
          </a:prstGeom>
          <a:solidFill>
            <a:srgbClr val="00B050"/>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69" name="Google Shape;169;p8"/>
          <p:cNvSpPr txBox="1"/>
          <p:nvPr/>
        </p:nvSpPr>
        <p:spPr>
          <a:xfrm>
            <a:off x="1153866" y="752838"/>
            <a:ext cx="1638590"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chemeClr val="dk1"/>
                </a:solidFill>
                <a:latin typeface="Calibri"/>
                <a:ea typeface="Calibri"/>
                <a:cs typeface="Calibri"/>
                <a:sym typeface="Calibri"/>
              </a:rPr>
              <a:t>Base Station</a:t>
            </a:r>
            <a:endParaRPr/>
          </a:p>
        </p:txBody>
      </p:sp>
      <p:sp>
        <p:nvSpPr>
          <p:cNvPr id="170" name="Google Shape;170;p8"/>
          <p:cNvSpPr txBox="1"/>
          <p:nvPr/>
        </p:nvSpPr>
        <p:spPr>
          <a:xfrm>
            <a:off x="4764675" y="751947"/>
            <a:ext cx="3756349"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chemeClr val="dk1"/>
                </a:solidFill>
                <a:latin typeface="Calibri"/>
                <a:ea typeface="Calibri"/>
                <a:cs typeface="Calibri"/>
                <a:sym typeface="Calibri"/>
              </a:rPr>
              <a:t>Three Different Rover Positions</a:t>
            </a:r>
            <a:endParaRPr/>
          </a:p>
        </p:txBody>
      </p:sp>
      <p:sp>
        <p:nvSpPr>
          <p:cNvPr id="171" name="Google Shape;171;p8"/>
          <p:cNvSpPr/>
          <p:nvPr/>
        </p:nvSpPr>
        <p:spPr>
          <a:xfrm>
            <a:off x="2513188" y="3100086"/>
            <a:ext cx="79513" cy="79513"/>
          </a:xfrm>
          <a:prstGeom prst="flowChartConnector">
            <a:avLst/>
          </a:prstGeom>
          <a:solidFill>
            <a:srgbClr val="00B050"/>
          </a:solidFill>
          <a:ln w="25400" cap="flat" cmpd="sng">
            <a:solidFill>
              <a:srgbClr val="00B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72" name="Google Shape;172;p8"/>
          <p:cNvSpPr/>
          <p:nvPr/>
        </p:nvSpPr>
        <p:spPr>
          <a:xfrm>
            <a:off x="2163843" y="3090146"/>
            <a:ext cx="79513" cy="79513"/>
          </a:xfrm>
          <a:prstGeom prst="flowChartConnector">
            <a:avLst/>
          </a:prstGeom>
          <a:solidFill>
            <a:srgbClr val="00B050"/>
          </a:solidFill>
          <a:ln w="25400" cap="flat" cmpd="sng">
            <a:solidFill>
              <a:srgbClr val="00B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73" name="Google Shape;173;p8"/>
          <p:cNvSpPr/>
          <p:nvPr/>
        </p:nvSpPr>
        <p:spPr>
          <a:xfrm>
            <a:off x="1638545" y="3618504"/>
            <a:ext cx="79513" cy="79513"/>
          </a:xfrm>
          <a:prstGeom prst="flowChartConnector">
            <a:avLst/>
          </a:prstGeom>
          <a:solidFill>
            <a:srgbClr val="00B050"/>
          </a:solidFill>
          <a:ln w="25400" cap="flat" cmpd="sng">
            <a:solidFill>
              <a:srgbClr val="00B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74" name="Google Shape;174;p8"/>
          <p:cNvSpPr/>
          <p:nvPr/>
        </p:nvSpPr>
        <p:spPr>
          <a:xfrm>
            <a:off x="1638545" y="3129902"/>
            <a:ext cx="79513" cy="79513"/>
          </a:xfrm>
          <a:prstGeom prst="flowChartConnector">
            <a:avLst/>
          </a:prstGeom>
          <a:solidFill>
            <a:srgbClr val="00B050"/>
          </a:solidFill>
          <a:ln w="25400" cap="flat" cmpd="sng">
            <a:solidFill>
              <a:srgbClr val="00B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75" name="Google Shape;175;p8"/>
          <p:cNvSpPr/>
          <p:nvPr/>
        </p:nvSpPr>
        <p:spPr>
          <a:xfrm>
            <a:off x="2296182" y="3368439"/>
            <a:ext cx="79513" cy="79513"/>
          </a:xfrm>
          <a:prstGeom prst="flowChartConnector">
            <a:avLst/>
          </a:prstGeom>
          <a:solidFill>
            <a:srgbClr val="00B050"/>
          </a:solidFill>
          <a:ln w="25400" cap="flat" cmpd="sng">
            <a:solidFill>
              <a:srgbClr val="00B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76" name="Google Shape;176;p8"/>
          <p:cNvSpPr/>
          <p:nvPr/>
        </p:nvSpPr>
        <p:spPr>
          <a:xfrm>
            <a:off x="2722113" y="3863867"/>
            <a:ext cx="79513" cy="79513"/>
          </a:xfrm>
          <a:prstGeom prst="flowChartConnector">
            <a:avLst/>
          </a:prstGeom>
          <a:solidFill>
            <a:srgbClr val="00B050"/>
          </a:solidFill>
          <a:ln w="25400" cap="flat" cmpd="sng">
            <a:solidFill>
              <a:srgbClr val="00B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77" name="Google Shape;177;p8"/>
          <p:cNvSpPr/>
          <p:nvPr/>
        </p:nvSpPr>
        <p:spPr>
          <a:xfrm>
            <a:off x="2007949" y="4390584"/>
            <a:ext cx="79513" cy="79513"/>
          </a:xfrm>
          <a:prstGeom prst="flowChartConnector">
            <a:avLst/>
          </a:prstGeom>
          <a:solidFill>
            <a:srgbClr val="00B050"/>
          </a:solidFill>
          <a:ln w="25400" cap="flat" cmpd="sng">
            <a:solidFill>
              <a:srgbClr val="00B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78" name="Google Shape;178;p8"/>
          <p:cNvSpPr/>
          <p:nvPr/>
        </p:nvSpPr>
        <p:spPr>
          <a:xfrm>
            <a:off x="1191773" y="3821661"/>
            <a:ext cx="79513" cy="79513"/>
          </a:xfrm>
          <a:prstGeom prst="flowChartConnector">
            <a:avLst/>
          </a:prstGeom>
          <a:solidFill>
            <a:srgbClr val="00B050"/>
          </a:solidFill>
          <a:ln w="25400" cap="flat" cmpd="sng">
            <a:solidFill>
              <a:srgbClr val="00B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79" name="Google Shape;179;p8"/>
          <p:cNvSpPr/>
          <p:nvPr/>
        </p:nvSpPr>
        <p:spPr>
          <a:xfrm>
            <a:off x="1718058" y="4430341"/>
            <a:ext cx="79513" cy="79513"/>
          </a:xfrm>
          <a:prstGeom prst="flowChartConnector">
            <a:avLst/>
          </a:prstGeom>
          <a:solidFill>
            <a:srgbClr val="00B050"/>
          </a:solidFill>
          <a:ln w="25400" cap="flat" cmpd="sng">
            <a:solidFill>
              <a:srgbClr val="00B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80" name="Google Shape;180;p8"/>
          <p:cNvSpPr/>
          <p:nvPr/>
        </p:nvSpPr>
        <p:spPr>
          <a:xfrm>
            <a:off x="985733" y="3588690"/>
            <a:ext cx="79513" cy="79513"/>
          </a:xfrm>
          <a:prstGeom prst="flowChartConnector">
            <a:avLst/>
          </a:prstGeom>
          <a:solidFill>
            <a:srgbClr val="00B050"/>
          </a:solidFill>
          <a:ln w="25400" cap="flat" cmpd="sng">
            <a:solidFill>
              <a:srgbClr val="00B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81" name="Google Shape;181;p8"/>
          <p:cNvSpPr/>
          <p:nvPr/>
        </p:nvSpPr>
        <p:spPr>
          <a:xfrm>
            <a:off x="1893649" y="4070808"/>
            <a:ext cx="79513" cy="79513"/>
          </a:xfrm>
          <a:prstGeom prst="flowChartConnector">
            <a:avLst/>
          </a:prstGeom>
          <a:solidFill>
            <a:srgbClr val="00B050"/>
          </a:solidFill>
          <a:ln w="25400" cap="flat" cmpd="sng">
            <a:solidFill>
              <a:srgbClr val="00B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82" name="Google Shape;182;p8"/>
          <p:cNvSpPr/>
          <p:nvPr/>
        </p:nvSpPr>
        <p:spPr>
          <a:xfrm>
            <a:off x="2491057" y="4203330"/>
            <a:ext cx="79513" cy="79513"/>
          </a:xfrm>
          <a:prstGeom prst="flowChartConnector">
            <a:avLst/>
          </a:prstGeom>
          <a:solidFill>
            <a:srgbClr val="00B050"/>
          </a:solidFill>
          <a:ln w="25400" cap="flat" cmpd="sng">
            <a:solidFill>
              <a:srgbClr val="00B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83" name="Google Shape;183;p8"/>
          <p:cNvSpPr/>
          <p:nvPr/>
        </p:nvSpPr>
        <p:spPr>
          <a:xfrm>
            <a:off x="2060956" y="3765143"/>
            <a:ext cx="79513" cy="79513"/>
          </a:xfrm>
          <a:prstGeom prst="flowChartConnector">
            <a:avLst/>
          </a:prstGeom>
          <a:solidFill>
            <a:srgbClr val="00B050"/>
          </a:solidFill>
          <a:ln w="25400" cap="flat" cmpd="sng">
            <a:solidFill>
              <a:srgbClr val="00B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84" name="Google Shape;184;p8"/>
          <p:cNvSpPr/>
          <p:nvPr/>
        </p:nvSpPr>
        <p:spPr>
          <a:xfrm>
            <a:off x="2552944" y="3903623"/>
            <a:ext cx="79513" cy="79513"/>
          </a:xfrm>
          <a:prstGeom prst="flowChartConnector">
            <a:avLst/>
          </a:prstGeom>
          <a:solidFill>
            <a:srgbClr val="00B050"/>
          </a:solidFill>
          <a:ln w="25400" cap="flat" cmpd="sng">
            <a:solidFill>
              <a:srgbClr val="00B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85" name="Google Shape;185;p8"/>
          <p:cNvSpPr/>
          <p:nvPr/>
        </p:nvSpPr>
        <p:spPr>
          <a:xfrm>
            <a:off x="2432204" y="3663592"/>
            <a:ext cx="79513" cy="79513"/>
          </a:xfrm>
          <a:prstGeom prst="flowChartConnector">
            <a:avLst/>
          </a:prstGeom>
          <a:solidFill>
            <a:srgbClr val="00B050"/>
          </a:solidFill>
          <a:ln w="25400" cap="flat" cmpd="sng">
            <a:solidFill>
              <a:srgbClr val="00B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86" name="Google Shape;186;p8"/>
          <p:cNvSpPr/>
          <p:nvPr/>
        </p:nvSpPr>
        <p:spPr>
          <a:xfrm>
            <a:off x="1598788" y="4093998"/>
            <a:ext cx="79513" cy="79513"/>
          </a:xfrm>
          <a:prstGeom prst="flowChartConnector">
            <a:avLst/>
          </a:prstGeom>
          <a:solidFill>
            <a:srgbClr val="00B050"/>
          </a:solidFill>
          <a:ln w="25400" cap="flat" cmpd="sng">
            <a:solidFill>
              <a:srgbClr val="00B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87" name="Google Shape;187;p8"/>
          <p:cNvSpPr/>
          <p:nvPr/>
        </p:nvSpPr>
        <p:spPr>
          <a:xfrm>
            <a:off x="1926781" y="3205313"/>
            <a:ext cx="79513" cy="79513"/>
          </a:xfrm>
          <a:prstGeom prst="flowChartConnector">
            <a:avLst/>
          </a:prstGeom>
          <a:solidFill>
            <a:srgbClr val="00B050"/>
          </a:solidFill>
          <a:ln w="25400" cap="flat" cmpd="sng">
            <a:solidFill>
              <a:srgbClr val="00B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88" name="Google Shape;188;p8"/>
          <p:cNvSpPr/>
          <p:nvPr/>
        </p:nvSpPr>
        <p:spPr>
          <a:xfrm>
            <a:off x="1336139" y="3163894"/>
            <a:ext cx="79513" cy="79513"/>
          </a:xfrm>
          <a:prstGeom prst="flowChartConnector">
            <a:avLst/>
          </a:prstGeom>
          <a:solidFill>
            <a:srgbClr val="00B050"/>
          </a:solidFill>
          <a:ln w="25400" cap="flat" cmpd="sng">
            <a:solidFill>
              <a:srgbClr val="00B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89" name="Google Shape;189;p8"/>
          <p:cNvSpPr/>
          <p:nvPr/>
        </p:nvSpPr>
        <p:spPr>
          <a:xfrm>
            <a:off x="1354730" y="4080749"/>
            <a:ext cx="79513" cy="79513"/>
          </a:xfrm>
          <a:prstGeom prst="flowChartConnector">
            <a:avLst/>
          </a:prstGeom>
          <a:solidFill>
            <a:srgbClr val="00B050"/>
          </a:solidFill>
          <a:ln w="25400" cap="flat" cmpd="sng">
            <a:solidFill>
              <a:srgbClr val="00B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90" name="Google Shape;190;p8"/>
          <p:cNvSpPr/>
          <p:nvPr/>
        </p:nvSpPr>
        <p:spPr>
          <a:xfrm>
            <a:off x="1933405" y="3618504"/>
            <a:ext cx="79513" cy="79513"/>
          </a:xfrm>
          <a:prstGeom prst="flowChartConnector">
            <a:avLst/>
          </a:prstGeom>
          <a:solidFill>
            <a:srgbClr val="00B050"/>
          </a:solidFill>
          <a:ln w="25400" cap="flat" cmpd="sng">
            <a:solidFill>
              <a:srgbClr val="00B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191" name="Google Shape;191;p8"/>
          <p:cNvGrpSpPr/>
          <p:nvPr/>
        </p:nvGrpSpPr>
        <p:grpSpPr>
          <a:xfrm>
            <a:off x="2682360" y="3298871"/>
            <a:ext cx="448079" cy="369332"/>
            <a:chOff x="3280120" y="3349492"/>
            <a:chExt cx="448079" cy="369332"/>
          </a:xfrm>
        </p:grpSpPr>
        <p:sp>
          <p:nvSpPr>
            <p:cNvPr id="192" name="Google Shape;192;p8"/>
            <p:cNvSpPr/>
            <p:nvPr/>
          </p:nvSpPr>
          <p:spPr>
            <a:xfrm>
              <a:off x="3280120" y="3493604"/>
              <a:ext cx="79513" cy="79513"/>
            </a:xfrm>
            <a:prstGeom prst="flowChartConnector">
              <a:avLst/>
            </a:prstGeom>
            <a:solidFill>
              <a:srgbClr val="00B050"/>
            </a:solidFill>
            <a:ln w="25400" cap="flat" cmpd="sng">
              <a:solidFill>
                <a:srgbClr val="00B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93" name="Google Shape;193;p8"/>
            <p:cNvSpPr txBox="1"/>
            <p:nvPr/>
          </p:nvSpPr>
          <p:spPr>
            <a:xfrm>
              <a:off x="3295741" y="3349492"/>
              <a:ext cx="432458"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a:solidFill>
                    <a:schemeClr val="dk1"/>
                  </a:solidFill>
                  <a:latin typeface="Calibri"/>
                  <a:ea typeface="Calibri"/>
                  <a:cs typeface="Calibri"/>
                  <a:sym typeface="Calibri"/>
                </a:rPr>
                <a:t>t</a:t>
              </a:r>
              <a:r>
                <a:rPr lang="en-US" sz="1800" baseline="-25000" dirty="0">
                  <a:solidFill>
                    <a:schemeClr val="dk1"/>
                  </a:solidFill>
                  <a:latin typeface="Calibri"/>
                  <a:ea typeface="Calibri"/>
                  <a:cs typeface="Calibri"/>
                  <a:sym typeface="Calibri"/>
                </a:rPr>
                <a:t>1</a:t>
              </a:r>
              <a:endParaRPr sz="1800" dirty="0">
                <a:solidFill>
                  <a:schemeClr val="dk1"/>
                </a:solidFill>
                <a:latin typeface="Calibri"/>
                <a:ea typeface="Calibri"/>
                <a:cs typeface="Calibri"/>
                <a:sym typeface="Calibri"/>
              </a:endParaRPr>
            </a:p>
          </p:txBody>
        </p:sp>
      </p:grpSp>
      <p:grpSp>
        <p:nvGrpSpPr>
          <p:cNvPr id="194" name="Google Shape;194;p8"/>
          <p:cNvGrpSpPr/>
          <p:nvPr/>
        </p:nvGrpSpPr>
        <p:grpSpPr>
          <a:xfrm>
            <a:off x="2144427" y="3833998"/>
            <a:ext cx="448273" cy="369332"/>
            <a:chOff x="2742187" y="3884619"/>
            <a:chExt cx="448273" cy="369332"/>
          </a:xfrm>
        </p:grpSpPr>
        <p:sp>
          <p:nvSpPr>
            <p:cNvPr id="195" name="Google Shape;195;p8"/>
            <p:cNvSpPr/>
            <p:nvPr/>
          </p:nvSpPr>
          <p:spPr>
            <a:xfrm>
              <a:off x="2773015" y="4154561"/>
              <a:ext cx="79513" cy="79513"/>
            </a:xfrm>
            <a:prstGeom prst="flowChartConnector">
              <a:avLst/>
            </a:prstGeom>
            <a:solidFill>
              <a:srgbClr val="00B050"/>
            </a:solidFill>
            <a:ln w="25400" cap="flat" cmpd="sng">
              <a:solidFill>
                <a:srgbClr val="00B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96" name="Google Shape;196;p8"/>
            <p:cNvSpPr txBox="1"/>
            <p:nvPr/>
          </p:nvSpPr>
          <p:spPr>
            <a:xfrm>
              <a:off x="2742187" y="3884619"/>
              <a:ext cx="448273"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a:solidFill>
                    <a:schemeClr val="dk1"/>
                  </a:solidFill>
                  <a:latin typeface="Calibri"/>
                  <a:ea typeface="Calibri"/>
                  <a:cs typeface="Calibri"/>
                  <a:sym typeface="Calibri"/>
                </a:rPr>
                <a:t>t</a:t>
              </a:r>
              <a:r>
                <a:rPr lang="en-US" sz="1800" baseline="-25000" dirty="0">
                  <a:solidFill>
                    <a:schemeClr val="dk1"/>
                  </a:solidFill>
                  <a:latin typeface="Calibri"/>
                  <a:ea typeface="Calibri"/>
                  <a:cs typeface="Calibri"/>
                  <a:sym typeface="Calibri"/>
                </a:rPr>
                <a:t>2</a:t>
              </a:r>
              <a:endParaRPr sz="1800" dirty="0">
                <a:solidFill>
                  <a:schemeClr val="dk1"/>
                </a:solidFill>
                <a:latin typeface="Calibri"/>
                <a:ea typeface="Calibri"/>
                <a:cs typeface="Calibri"/>
                <a:sym typeface="Calibri"/>
              </a:endParaRPr>
            </a:p>
          </p:txBody>
        </p:sp>
      </p:grpSp>
      <p:grpSp>
        <p:nvGrpSpPr>
          <p:cNvPr id="197" name="Google Shape;197;p8"/>
          <p:cNvGrpSpPr/>
          <p:nvPr/>
        </p:nvGrpSpPr>
        <p:grpSpPr>
          <a:xfrm>
            <a:off x="5964327" y="2413562"/>
            <a:ext cx="402588" cy="410751"/>
            <a:chOff x="6008573" y="2845183"/>
            <a:chExt cx="402588" cy="410751"/>
          </a:xfrm>
        </p:grpSpPr>
        <p:sp>
          <p:nvSpPr>
            <p:cNvPr id="198" name="Google Shape;198;p8"/>
            <p:cNvSpPr txBox="1"/>
            <p:nvPr/>
          </p:nvSpPr>
          <p:spPr>
            <a:xfrm>
              <a:off x="6008573" y="2845183"/>
              <a:ext cx="402588"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a:solidFill>
                    <a:schemeClr val="dk1"/>
                  </a:solidFill>
                  <a:latin typeface="Calibri"/>
                  <a:ea typeface="Calibri"/>
                  <a:cs typeface="Calibri"/>
                  <a:sym typeface="Calibri"/>
                </a:rPr>
                <a:t>t</a:t>
              </a:r>
              <a:r>
                <a:rPr lang="en-US" sz="1800" baseline="-25000" dirty="0">
                  <a:solidFill>
                    <a:schemeClr val="dk1"/>
                  </a:solidFill>
                  <a:latin typeface="Calibri"/>
                  <a:ea typeface="Calibri"/>
                  <a:cs typeface="Calibri"/>
                  <a:sym typeface="Calibri"/>
                </a:rPr>
                <a:t>1</a:t>
              </a:r>
              <a:endParaRPr sz="1800" dirty="0">
                <a:solidFill>
                  <a:schemeClr val="dk1"/>
                </a:solidFill>
                <a:latin typeface="Calibri"/>
                <a:ea typeface="Calibri"/>
                <a:cs typeface="Calibri"/>
                <a:sym typeface="Calibri"/>
              </a:endParaRPr>
            </a:p>
          </p:txBody>
        </p:sp>
        <p:sp>
          <p:nvSpPr>
            <p:cNvPr id="199" name="Google Shape;199;p8"/>
            <p:cNvSpPr/>
            <p:nvPr/>
          </p:nvSpPr>
          <p:spPr>
            <a:xfrm>
              <a:off x="6066115" y="3146603"/>
              <a:ext cx="109331" cy="109331"/>
            </a:xfrm>
            <a:prstGeom prst="flowChartConnector">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grpSp>
        <p:nvGrpSpPr>
          <p:cNvPr id="200" name="Google Shape;200;p8"/>
          <p:cNvGrpSpPr/>
          <p:nvPr/>
        </p:nvGrpSpPr>
        <p:grpSpPr>
          <a:xfrm>
            <a:off x="6985322" y="4423717"/>
            <a:ext cx="440619" cy="423997"/>
            <a:chOff x="7029568" y="4855338"/>
            <a:chExt cx="440619" cy="423997"/>
          </a:xfrm>
        </p:grpSpPr>
        <p:sp>
          <p:nvSpPr>
            <p:cNvPr id="201" name="Google Shape;201;p8"/>
            <p:cNvSpPr txBox="1"/>
            <p:nvPr/>
          </p:nvSpPr>
          <p:spPr>
            <a:xfrm>
              <a:off x="7029568" y="4855338"/>
              <a:ext cx="44061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a:solidFill>
                    <a:schemeClr val="dk1"/>
                  </a:solidFill>
                  <a:latin typeface="Calibri"/>
                  <a:ea typeface="Calibri"/>
                  <a:cs typeface="Calibri"/>
                  <a:sym typeface="Calibri"/>
                </a:rPr>
                <a:t>t</a:t>
              </a:r>
              <a:r>
                <a:rPr lang="en-US" sz="1800" baseline="-25000" dirty="0">
                  <a:solidFill>
                    <a:schemeClr val="dk1"/>
                  </a:solidFill>
                  <a:latin typeface="Calibri"/>
                  <a:ea typeface="Calibri"/>
                  <a:cs typeface="Calibri"/>
                  <a:sym typeface="Calibri"/>
                </a:rPr>
                <a:t>3</a:t>
              </a:r>
              <a:endParaRPr sz="1800" dirty="0">
                <a:solidFill>
                  <a:schemeClr val="dk1"/>
                </a:solidFill>
                <a:latin typeface="Calibri"/>
                <a:ea typeface="Calibri"/>
                <a:cs typeface="Calibri"/>
                <a:sym typeface="Calibri"/>
              </a:endParaRPr>
            </a:p>
          </p:txBody>
        </p:sp>
        <p:sp>
          <p:nvSpPr>
            <p:cNvPr id="202" name="Google Shape;202;p8"/>
            <p:cNvSpPr/>
            <p:nvPr/>
          </p:nvSpPr>
          <p:spPr>
            <a:xfrm>
              <a:off x="7253984" y="5170004"/>
              <a:ext cx="109331" cy="109331"/>
            </a:xfrm>
            <a:prstGeom prst="flowChartConnector">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grpSp>
        <p:nvGrpSpPr>
          <p:cNvPr id="203" name="Google Shape;203;p8"/>
          <p:cNvGrpSpPr/>
          <p:nvPr/>
        </p:nvGrpSpPr>
        <p:grpSpPr>
          <a:xfrm>
            <a:off x="7832876" y="2862407"/>
            <a:ext cx="385830" cy="433869"/>
            <a:chOff x="7877122" y="3294028"/>
            <a:chExt cx="385830" cy="433869"/>
          </a:xfrm>
        </p:grpSpPr>
        <p:sp>
          <p:nvSpPr>
            <p:cNvPr id="204" name="Google Shape;204;p8"/>
            <p:cNvSpPr txBox="1"/>
            <p:nvPr/>
          </p:nvSpPr>
          <p:spPr>
            <a:xfrm>
              <a:off x="7877122" y="3294028"/>
              <a:ext cx="38583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a:solidFill>
                    <a:schemeClr val="dk1"/>
                  </a:solidFill>
                  <a:latin typeface="Calibri"/>
                  <a:ea typeface="Calibri"/>
                  <a:cs typeface="Calibri"/>
                  <a:sym typeface="Calibri"/>
                </a:rPr>
                <a:t>t</a:t>
              </a:r>
              <a:r>
                <a:rPr lang="en-US" sz="1800" baseline="-25000" dirty="0">
                  <a:solidFill>
                    <a:schemeClr val="dk1"/>
                  </a:solidFill>
                  <a:latin typeface="Calibri"/>
                  <a:ea typeface="Calibri"/>
                  <a:cs typeface="Calibri"/>
                  <a:sym typeface="Calibri"/>
                </a:rPr>
                <a:t>2</a:t>
              </a:r>
              <a:endParaRPr sz="1800" dirty="0">
                <a:solidFill>
                  <a:schemeClr val="dk1"/>
                </a:solidFill>
                <a:latin typeface="Calibri"/>
                <a:ea typeface="Calibri"/>
                <a:cs typeface="Calibri"/>
                <a:sym typeface="Calibri"/>
              </a:endParaRPr>
            </a:p>
          </p:txBody>
        </p:sp>
        <p:sp>
          <p:nvSpPr>
            <p:cNvPr id="205" name="Google Shape;205;p8"/>
            <p:cNvSpPr/>
            <p:nvPr/>
          </p:nvSpPr>
          <p:spPr>
            <a:xfrm>
              <a:off x="8109119" y="3618566"/>
              <a:ext cx="109331" cy="109331"/>
            </a:xfrm>
            <a:prstGeom prst="flowChartConnector">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grpSp>
        <p:nvGrpSpPr>
          <p:cNvPr id="206" name="Google Shape;206;p8"/>
          <p:cNvGrpSpPr/>
          <p:nvPr/>
        </p:nvGrpSpPr>
        <p:grpSpPr>
          <a:xfrm>
            <a:off x="1171600" y="3408195"/>
            <a:ext cx="427187" cy="369332"/>
            <a:chOff x="1769360" y="3458816"/>
            <a:chExt cx="427187" cy="369332"/>
          </a:xfrm>
        </p:grpSpPr>
        <p:sp>
          <p:nvSpPr>
            <p:cNvPr id="207" name="Google Shape;207;p8"/>
            <p:cNvSpPr/>
            <p:nvPr/>
          </p:nvSpPr>
          <p:spPr>
            <a:xfrm>
              <a:off x="1938128" y="3498575"/>
              <a:ext cx="79513" cy="79513"/>
            </a:xfrm>
            <a:prstGeom prst="flowChartConnector">
              <a:avLst/>
            </a:prstGeom>
            <a:solidFill>
              <a:srgbClr val="00B050"/>
            </a:solidFill>
            <a:ln w="25400" cap="flat" cmpd="sng">
              <a:solidFill>
                <a:srgbClr val="00B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08" name="Google Shape;208;p8"/>
            <p:cNvSpPr txBox="1"/>
            <p:nvPr/>
          </p:nvSpPr>
          <p:spPr>
            <a:xfrm>
              <a:off x="1769360" y="3458816"/>
              <a:ext cx="427187"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a:solidFill>
                    <a:schemeClr val="dk1"/>
                  </a:solidFill>
                  <a:latin typeface="Calibri"/>
                  <a:ea typeface="Calibri"/>
                  <a:cs typeface="Calibri"/>
                  <a:sym typeface="Calibri"/>
                </a:rPr>
                <a:t>t</a:t>
              </a:r>
              <a:r>
                <a:rPr lang="en-US" sz="1800" baseline="-25000" dirty="0">
                  <a:solidFill>
                    <a:schemeClr val="dk1"/>
                  </a:solidFill>
                  <a:latin typeface="Calibri"/>
                  <a:ea typeface="Calibri"/>
                  <a:cs typeface="Calibri"/>
                  <a:sym typeface="Calibri"/>
                </a:rPr>
                <a:t>3</a:t>
              </a:r>
              <a:endParaRPr sz="1800" dirty="0">
                <a:solidFill>
                  <a:schemeClr val="dk1"/>
                </a:solidFill>
                <a:latin typeface="Calibri"/>
                <a:ea typeface="Calibri"/>
                <a:cs typeface="Calibri"/>
                <a:sym typeface="Calibri"/>
              </a:endParaRPr>
            </a:p>
          </p:txBody>
        </p:sp>
      </p:grpSp>
      <p:grpSp>
        <p:nvGrpSpPr>
          <p:cNvPr id="209" name="Google Shape;209;p8"/>
          <p:cNvGrpSpPr/>
          <p:nvPr/>
        </p:nvGrpSpPr>
        <p:grpSpPr>
          <a:xfrm>
            <a:off x="5373343" y="2686749"/>
            <a:ext cx="667541" cy="137564"/>
            <a:chOff x="5417589" y="3118370"/>
            <a:chExt cx="667541" cy="137564"/>
          </a:xfrm>
        </p:grpSpPr>
        <p:cxnSp>
          <p:nvCxnSpPr>
            <p:cNvPr id="210" name="Google Shape;210;p8"/>
            <p:cNvCxnSpPr/>
            <p:nvPr/>
          </p:nvCxnSpPr>
          <p:spPr>
            <a:xfrm flipH="1">
              <a:off x="5550140" y="3201270"/>
              <a:ext cx="534990" cy="4104"/>
            </a:xfrm>
            <a:prstGeom prst="straightConnector1">
              <a:avLst/>
            </a:prstGeom>
            <a:noFill/>
            <a:ln w="28575" cap="flat" cmpd="sng">
              <a:solidFill>
                <a:srgbClr val="953734"/>
              </a:solidFill>
              <a:prstDash val="solid"/>
              <a:round/>
              <a:headEnd type="none" w="sm" len="sm"/>
              <a:tailEnd type="triangle" w="med" len="med"/>
            </a:ln>
          </p:spPr>
        </p:cxnSp>
        <p:sp>
          <p:nvSpPr>
            <p:cNvPr id="211" name="Google Shape;211;p8"/>
            <p:cNvSpPr/>
            <p:nvPr/>
          </p:nvSpPr>
          <p:spPr>
            <a:xfrm>
              <a:off x="5417589" y="3118370"/>
              <a:ext cx="159574" cy="137564"/>
            </a:xfrm>
            <a:prstGeom prst="triangle">
              <a:avLst>
                <a:gd name="adj" fmla="val 50000"/>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grpSp>
        <p:nvGrpSpPr>
          <p:cNvPr id="212" name="Google Shape;212;p8"/>
          <p:cNvGrpSpPr/>
          <p:nvPr/>
        </p:nvGrpSpPr>
        <p:grpSpPr>
          <a:xfrm>
            <a:off x="8014630" y="2535140"/>
            <a:ext cx="159574" cy="619611"/>
            <a:chOff x="8058876" y="2966761"/>
            <a:chExt cx="159574" cy="619611"/>
          </a:xfrm>
        </p:grpSpPr>
        <p:cxnSp>
          <p:nvCxnSpPr>
            <p:cNvPr id="213" name="Google Shape;213;p8"/>
            <p:cNvCxnSpPr/>
            <p:nvPr/>
          </p:nvCxnSpPr>
          <p:spPr>
            <a:xfrm rot="10800000">
              <a:off x="8153845" y="3108431"/>
              <a:ext cx="17276" cy="477941"/>
            </a:xfrm>
            <a:prstGeom prst="straightConnector1">
              <a:avLst/>
            </a:prstGeom>
            <a:noFill/>
            <a:ln w="28575" cap="flat" cmpd="sng">
              <a:solidFill>
                <a:srgbClr val="953734"/>
              </a:solidFill>
              <a:prstDash val="solid"/>
              <a:round/>
              <a:headEnd type="none" w="sm" len="sm"/>
              <a:tailEnd type="triangle" w="med" len="med"/>
            </a:ln>
          </p:spPr>
        </p:cxnSp>
        <p:sp>
          <p:nvSpPr>
            <p:cNvPr id="214" name="Google Shape;214;p8"/>
            <p:cNvSpPr/>
            <p:nvPr/>
          </p:nvSpPr>
          <p:spPr>
            <a:xfrm>
              <a:off x="8058876" y="2966761"/>
              <a:ext cx="159574" cy="137564"/>
            </a:xfrm>
            <a:prstGeom prst="triangle">
              <a:avLst>
                <a:gd name="adj" fmla="val 50000"/>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grpSp>
        <p:nvGrpSpPr>
          <p:cNvPr id="215" name="Google Shape;215;p8"/>
          <p:cNvGrpSpPr/>
          <p:nvPr/>
        </p:nvGrpSpPr>
        <p:grpSpPr>
          <a:xfrm>
            <a:off x="7350464" y="4722214"/>
            <a:ext cx="889086" cy="137564"/>
            <a:chOff x="7394710" y="5153835"/>
            <a:chExt cx="889086" cy="137564"/>
          </a:xfrm>
        </p:grpSpPr>
        <p:cxnSp>
          <p:nvCxnSpPr>
            <p:cNvPr id="216" name="Google Shape;216;p8"/>
            <p:cNvCxnSpPr/>
            <p:nvPr/>
          </p:nvCxnSpPr>
          <p:spPr>
            <a:xfrm>
              <a:off x="7394710" y="5222617"/>
              <a:ext cx="743953" cy="2052"/>
            </a:xfrm>
            <a:prstGeom prst="straightConnector1">
              <a:avLst/>
            </a:prstGeom>
            <a:noFill/>
            <a:ln w="28575" cap="flat" cmpd="sng">
              <a:solidFill>
                <a:srgbClr val="953734"/>
              </a:solidFill>
              <a:prstDash val="solid"/>
              <a:round/>
              <a:headEnd type="none" w="sm" len="sm"/>
              <a:tailEnd type="triangle" w="med" len="med"/>
            </a:ln>
          </p:spPr>
        </p:cxnSp>
        <p:sp>
          <p:nvSpPr>
            <p:cNvPr id="217" name="Google Shape;217;p8"/>
            <p:cNvSpPr/>
            <p:nvPr/>
          </p:nvSpPr>
          <p:spPr>
            <a:xfrm>
              <a:off x="8124222" y="5153835"/>
              <a:ext cx="159574" cy="137564"/>
            </a:xfrm>
            <a:prstGeom prst="triangle">
              <a:avLst>
                <a:gd name="adj" fmla="val 50000"/>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grpSp>
        <p:nvGrpSpPr>
          <p:cNvPr id="218" name="Google Shape;218;p8"/>
          <p:cNvGrpSpPr/>
          <p:nvPr/>
        </p:nvGrpSpPr>
        <p:grpSpPr>
          <a:xfrm>
            <a:off x="4915256" y="2613138"/>
            <a:ext cx="3242623" cy="2781976"/>
            <a:chOff x="4959502" y="3044759"/>
            <a:chExt cx="3242623" cy="2781976"/>
          </a:xfrm>
        </p:grpSpPr>
        <p:sp>
          <p:nvSpPr>
            <p:cNvPr id="219" name="Google Shape;219;p8"/>
            <p:cNvSpPr/>
            <p:nvPr/>
          </p:nvSpPr>
          <p:spPr>
            <a:xfrm>
              <a:off x="4959502" y="3607904"/>
              <a:ext cx="178904" cy="178904"/>
            </a:xfrm>
            <a:prstGeom prst="diamond">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20" name="Google Shape;220;p8"/>
            <p:cNvSpPr/>
            <p:nvPr/>
          </p:nvSpPr>
          <p:spPr>
            <a:xfrm>
              <a:off x="7643393" y="5647831"/>
              <a:ext cx="178904" cy="178904"/>
            </a:xfrm>
            <a:prstGeom prst="diamond">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221" name="Google Shape;221;p8"/>
            <p:cNvCxnSpPr/>
            <p:nvPr/>
          </p:nvCxnSpPr>
          <p:spPr>
            <a:xfrm flipH="1">
              <a:off x="5102610" y="3214515"/>
              <a:ext cx="403107" cy="448845"/>
            </a:xfrm>
            <a:prstGeom prst="straightConnector1">
              <a:avLst/>
            </a:prstGeom>
            <a:noFill/>
            <a:ln w="28575" cap="flat" cmpd="sng">
              <a:solidFill>
                <a:srgbClr val="0070C0"/>
              </a:solidFill>
              <a:prstDash val="solid"/>
              <a:round/>
              <a:headEnd type="none" w="sm" len="sm"/>
              <a:tailEnd type="triangle" w="med" len="med"/>
            </a:ln>
          </p:spPr>
        </p:cxnSp>
        <p:cxnSp>
          <p:nvCxnSpPr>
            <p:cNvPr id="222" name="Google Shape;222;p8"/>
            <p:cNvCxnSpPr/>
            <p:nvPr/>
          </p:nvCxnSpPr>
          <p:spPr>
            <a:xfrm flipH="1">
              <a:off x="7732845" y="3044759"/>
              <a:ext cx="403107" cy="448845"/>
            </a:xfrm>
            <a:prstGeom prst="straightConnector1">
              <a:avLst/>
            </a:prstGeom>
            <a:noFill/>
            <a:ln w="28575" cap="flat" cmpd="sng">
              <a:solidFill>
                <a:srgbClr val="0070C0"/>
              </a:solidFill>
              <a:prstDash val="solid"/>
              <a:round/>
              <a:headEnd type="none" w="sm" len="sm"/>
              <a:tailEnd type="triangle" w="med" len="med"/>
            </a:ln>
          </p:spPr>
        </p:cxnSp>
        <p:cxnSp>
          <p:nvCxnSpPr>
            <p:cNvPr id="223" name="Google Shape;223;p8"/>
            <p:cNvCxnSpPr/>
            <p:nvPr/>
          </p:nvCxnSpPr>
          <p:spPr>
            <a:xfrm flipH="1">
              <a:off x="7799018" y="5232487"/>
              <a:ext cx="403107" cy="448845"/>
            </a:xfrm>
            <a:prstGeom prst="straightConnector1">
              <a:avLst/>
            </a:prstGeom>
            <a:noFill/>
            <a:ln w="28575" cap="flat" cmpd="sng">
              <a:solidFill>
                <a:srgbClr val="0070C0"/>
              </a:solidFill>
              <a:prstDash val="solid"/>
              <a:round/>
              <a:headEnd type="none" w="sm" len="sm"/>
              <a:tailEnd type="triangle" w="med" len="med"/>
            </a:ln>
          </p:spPr>
        </p:cxnSp>
        <p:sp>
          <p:nvSpPr>
            <p:cNvPr id="224" name="Google Shape;224;p8"/>
            <p:cNvSpPr/>
            <p:nvPr/>
          </p:nvSpPr>
          <p:spPr>
            <a:xfrm>
              <a:off x="7582220" y="3456730"/>
              <a:ext cx="178904" cy="178904"/>
            </a:xfrm>
            <a:prstGeom prst="diamond">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
        <p:nvSpPr>
          <p:cNvPr id="225" name="Google Shape;225;p8"/>
          <p:cNvSpPr/>
          <p:nvPr/>
        </p:nvSpPr>
        <p:spPr>
          <a:xfrm>
            <a:off x="3126543" y="1784805"/>
            <a:ext cx="1639750" cy="298174"/>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1271" y="58500"/>
                </a:moveTo>
                <a:lnTo>
                  <a:pt x="-41377" y="525139"/>
                </a:lnTo>
              </a:path>
            </a:pathLst>
          </a:cu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dk1"/>
                </a:solidFill>
                <a:latin typeface="Calibri"/>
                <a:ea typeface="Calibri"/>
                <a:cs typeface="Calibri"/>
                <a:sym typeface="Calibri"/>
              </a:rPr>
              <a:t>raw base obs.</a:t>
            </a:r>
            <a:endParaRPr/>
          </a:p>
        </p:txBody>
      </p:sp>
      <p:sp>
        <p:nvSpPr>
          <p:cNvPr id="226" name="Google Shape;226;p8"/>
          <p:cNvSpPr/>
          <p:nvPr/>
        </p:nvSpPr>
        <p:spPr>
          <a:xfrm>
            <a:off x="3126543" y="1436937"/>
            <a:ext cx="1639750" cy="298174"/>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1271" y="58500"/>
                </a:moveTo>
                <a:lnTo>
                  <a:pt x="-66107" y="773140"/>
                </a:lnTo>
              </a:path>
            </a:pathLst>
          </a:cu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dk1"/>
                </a:solidFill>
                <a:latin typeface="Calibri"/>
                <a:ea typeface="Calibri"/>
                <a:cs typeface="Calibri"/>
                <a:sym typeface="Calibri"/>
              </a:rPr>
              <a:t>assumed ‘here’</a:t>
            </a:r>
            <a:endParaRPr/>
          </a:p>
        </p:txBody>
      </p:sp>
      <p:sp>
        <p:nvSpPr>
          <p:cNvPr id="227" name="Google Shape;227;p8"/>
          <p:cNvSpPr/>
          <p:nvPr/>
        </p:nvSpPr>
        <p:spPr>
          <a:xfrm>
            <a:off x="3126543" y="2132673"/>
            <a:ext cx="1639750" cy="298174"/>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120926" y="54499"/>
                </a:moveTo>
                <a:lnTo>
                  <a:pt x="210290" y="217140"/>
                </a:lnTo>
              </a:path>
            </a:pathLst>
          </a:cu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dk1"/>
                </a:solidFill>
                <a:latin typeface="Calibri"/>
                <a:ea typeface="Calibri"/>
                <a:cs typeface="Calibri"/>
                <a:sym typeface="Calibri"/>
              </a:rPr>
              <a:t>raw rover obs.</a:t>
            </a:r>
            <a:endParaRPr/>
          </a:p>
        </p:txBody>
      </p:sp>
      <p:sp>
        <p:nvSpPr>
          <p:cNvPr id="228" name="Google Shape;228;p8"/>
          <p:cNvSpPr/>
          <p:nvPr/>
        </p:nvSpPr>
        <p:spPr>
          <a:xfrm>
            <a:off x="3124925" y="2484720"/>
            <a:ext cx="1639750" cy="298174"/>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120926" y="54499"/>
                </a:moveTo>
                <a:lnTo>
                  <a:pt x="163740" y="105140"/>
                </a:lnTo>
              </a:path>
            </a:pathLst>
          </a:cu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dk1"/>
                </a:solidFill>
                <a:latin typeface="Calibri"/>
                <a:ea typeface="Calibri"/>
                <a:cs typeface="Calibri"/>
                <a:sym typeface="Calibri"/>
              </a:rPr>
              <a:t>rover RTK adj.</a:t>
            </a:r>
            <a:endParaRPr/>
          </a:p>
        </p:txBody>
      </p:sp>
      <p:sp>
        <p:nvSpPr>
          <p:cNvPr id="229" name="Google Shape;229;p8"/>
          <p:cNvSpPr/>
          <p:nvPr/>
        </p:nvSpPr>
        <p:spPr>
          <a:xfrm>
            <a:off x="3124925" y="2831728"/>
            <a:ext cx="1639750" cy="298174"/>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544" y="58499"/>
                </a:moveTo>
                <a:lnTo>
                  <a:pt x="-85746" y="405140"/>
                </a:lnTo>
              </a:path>
            </a:pathLst>
          </a:cu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dk1"/>
                </a:solidFill>
                <a:latin typeface="Calibri"/>
                <a:ea typeface="Calibri"/>
                <a:cs typeface="Calibri"/>
                <a:sym typeface="Calibri"/>
              </a:rPr>
              <a:t>corrected base</a:t>
            </a:r>
            <a:endParaRPr/>
          </a:p>
        </p:txBody>
      </p:sp>
      <p:sp>
        <p:nvSpPr>
          <p:cNvPr id="230" name="Google Shape;230;p8"/>
          <p:cNvSpPr/>
          <p:nvPr/>
        </p:nvSpPr>
        <p:spPr>
          <a:xfrm>
            <a:off x="3130439" y="3175495"/>
            <a:ext cx="1639750" cy="298174"/>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120926" y="54499"/>
                </a:moveTo>
                <a:lnTo>
                  <a:pt x="133190" y="61140"/>
                </a:lnTo>
              </a:path>
            </a:pathLst>
          </a:cu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dk1"/>
                </a:solidFill>
                <a:latin typeface="Calibri"/>
                <a:ea typeface="Calibri"/>
                <a:cs typeface="Calibri"/>
                <a:sym typeface="Calibri"/>
              </a:rPr>
              <a:t>corrected rover</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7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7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91"/>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97"/>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2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09"/>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28"/>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76"/>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177"/>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178"/>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179"/>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180"/>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194"/>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203"/>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212"/>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181"/>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182"/>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183"/>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184"/>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185"/>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nodeType="clickEffect">
                                  <p:stCondLst>
                                    <p:cond delay="0"/>
                                  </p:stCondLst>
                                  <p:childTnLst>
                                    <p:set>
                                      <p:cBhvr>
                                        <p:cTn id="98" dur="1" fill="hold">
                                          <p:stCondLst>
                                            <p:cond delay="0"/>
                                          </p:stCondLst>
                                        </p:cTn>
                                        <p:tgtEl>
                                          <p:spTgt spid="186"/>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nodeType="clickEffect">
                                  <p:stCondLst>
                                    <p:cond delay="0"/>
                                  </p:stCondLst>
                                  <p:childTnLst>
                                    <p:set>
                                      <p:cBhvr>
                                        <p:cTn id="102" dur="1" fill="hold">
                                          <p:stCondLst>
                                            <p:cond delay="0"/>
                                          </p:stCondLst>
                                        </p:cTn>
                                        <p:tgtEl>
                                          <p:spTgt spid="187"/>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nodeType="clickEffect">
                                  <p:stCondLst>
                                    <p:cond delay="0"/>
                                  </p:stCondLst>
                                  <p:childTnLst>
                                    <p:set>
                                      <p:cBhvr>
                                        <p:cTn id="106" dur="1" fill="hold">
                                          <p:stCondLst>
                                            <p:cond delay="0"/>
                                          </p:stCondLst>
                                        </p:cTn>
                                        <p:tgtEl>
                                          <p:spTgt spid="188"/>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nodeType="clickEffect">
                                  <p:stCondLst>
                                    <p:cond delay="0"/>
                                  </p:stCondLst>
                                  <p:childTnLst>
                                    <p:set>
                                      <p:cBhvr>
                                        <p:cTn id="110" dur="1" fill="hold">
                                          <p:stCondLst>
                                            <p:cond delay="0"/>
                                          </p:stCondLst>
                                        </p:cTn>
                                        <p:tgtEl>
                                          <p:spTgt spid="206"/>
                                        </p:tgtEl>
                                        <p:attrNameLst>
                                          <p:attrName>style.visibility</p:attrName>
                                        </p:attrNameLst>
                                      </p:cBhvr>
                                      <p:to>
                                        <p:strVal val="visible"/>
                                      </p:to>
                                    </p:set>
                                  </p:childTnLst>
                                </p:cTn>
                              </p:par>
                              <p:par>
                                <p:cTn id="111" presetID="1" presetClass="entr" presetSubtype="0" fill="hold" nodeType="withEffect">
                                  <p:stCondLst>
                                    <p:cond delay="0"/>
                                  </p:stCondLst>
                                  <p:childTnLst>
                                    <p:set>
                                      <p:cBhvr>
                                        <p:cTn id="112" dur="1" fill="hold">
                                          <p:stCondLst>
                                            <p:cond delay="0"/>
                                          </p:stCondLst>
                                        </p:cTn>
                                        <p:tgtEl>
                                          <p:spTgt spid="200"/>
                                        </p:tgtEl>
                                        <p:attrNameLst>
                                          <p:attrName>style.visibility</p:attrName>
                                        </p:attrNameLst>
                                      </p:cBhvr>
                                      <p:to>
                                        <p:strVal val="visible"/>
                                      </p:to>
                                    </p:set>
                                  </p:childTnLst>
                                </p:cTn>
                              </p:par>
                            </p:childTnLst>
                          </p:cTn>
                        </p:par>
                      </p:childTnLst>
                    </p:cTn>
                  </p:par>
                  <p:par>
                    <p:cTn id="113" fill="hold">
                      <p:stCondLst>
                        <p:cond delay="indefinite"/>
                      </p:stCondLst>
                      <p:childTnLst>
                        <p:par>
                          <p:cTn id="114" fill="hold">
                            <p:stCondLst>
                              <p:cond delay="0"/>
                            </p:stCondLst>
                            <p:childTnLst>
                              <p:par>
                                <p:cTn id="115" presetID="1" presetClass="entr" presetSubtype="0" fill="hold" nodeType="clickEffect">
                                  <p:stCondLst>
                                    <p:cond delay="0"/>
                                  </p:stCondLst>
                                  <p:childTnLst>
                                    <p:set>
                                      <p:cBhvr>
                                        <p:cTn id="116" dur="1" fill="hold">
                                          <p:stCondLst>
                                            <p:cond delay="0"/>
                                          </p:stCondLst>
                                        </p:cTn>
                                        <p:tgtEl>
                                          <p:spTgt spid="215"/>
                                        </p:tgtEl>
                                        <p:attrNameLst>
                                          <p:attrName>style.visibility</p:attrName>
                                        </p:attrNameLst>
                                      </p:cBhvr>
                                      <p:to>
                                        <p:strVal val="visible"/>
                                      </p:to>
                                    </p:set>
                                  </p:childTnLst>
                                </p:cTn>
                              </p:par>
                            </p:childTnLst>
                          </p:cTn>
                        </p:par>
                      </p:childTnLst>
                    </p:cTn>
                  </p:par>
                  <p:par>
                    <p:cTn id="117" fill="hold">
                      <p:stCondLst>
                        <p:cond delay="indefinite"/>
                      </p:stCondLst>
                      <p:childTnLst>
                        <p:par>
                          <p:cTn id="118" fill="hold">
                            <p:stCondLst>
                              <p:cond delay="0"/>
                            </p:stCondLst>
                            <p:childTnLst>
                              <p:par>
                                <p:cTn id="119" presetID="1" presetClass="entr" presetSubtype="0" fill="hold" nodeType="clickEffect">
                                  <p:stCondLst>
                                    <p:cond delay="0"/>
                                  </p:stCondLst>
                                  <p:childTnLst>
                                    <p:set>
                                      <p:cBhvr>
                                        <p:cTn id="120" dur="1" fill="hold">
                                          <p:stCondLst>
                                            <p:cond delay="0"/>
                                          </p:stCondLst>
                                        </p:cTn>
                                        <p:tgtEl>
                                          <p:spTgt spid="189"/>
                                        </p:tgtEl>
                                        <p:attrNameLst>
                                          <p:attrName>style.visibility</p:attrName>
                                        </p:attrNameLst>
                                      </p:cBhvr>
                                      <p:to>
                                        <p:strVal val="visible"/>
                                      </p:to>
                                    </p:set>
                                  </p:childTnLst>
                                </p:cTn>
                              </p:par>
                            </p:childTnLst>
                          </p:cTn>
                        </p:par>
                      </p:childTnLst>
                    </p:cTn>
                  </p:par>
                  <p:par>
                    <p:cTn id="121" fill="hold">
                      <p:stCondLst>
                        <p:cond delay="indefinite"/>
                      </p:stCondLst>
                      <p:childTnLst>
                        <p:par>
                          <p:cTn id="122" fill="hold">
                            <p:stCondLst>
                              <p:cond delay="0"/>
                            </p:stCondLst>
                            <p:childTnLst>
                              <p:par>
                                <p:cTn id="123" presetID="1" presetClass="entr" presetSubtype="0" fill="hold" nodeType="clickEffect">
                                  <p:stCondLst>
                                    <p:cond delay="0"/>
                                  </p:stCondLst>
                                  <p:childTnLst>
                                    <p:set>
                                      <p:cBhvr>
                                        <p:cTn id="124" dur="1" fill="hold">
                                          <p:stCondLst>
                                            <p:cond delay="0"/>
                                          </p:stCondLst>
                                        </p:cTn>
                                        <p:tgtEl>
                                          <p:spTgt spid="190"/>
                                        </p:tgtEl>
                                        <p:attrNameLst>
                                          <p:attrName>style.visibility</p:attrName>
                                        </p:attrNameLst>
                                      </p:cBhvr>
                                      <p:to>
                                        <p:strVal val="visible"/>
                                      </p:to>
                                    </p:set>
                                  </p:childTnLst>
                                </p:cTn>
                              </p:par>
                            </p:childTnLst>
                          </p:cTn>
                        </p:par>
                      </p:childTnLst>
                    </p:cTn>
                  </p:par>
                  <p:par>
                    <p:cTn id="125" fill="hold">
                      <p:stCondLst>
                        <p:cond delay="indefinite"/>
                      </p:stCondLst>
                      <p:childTnLst>
                        <p:par>
                          <p:cTn id="126" fill="hold">
                            <p:stCondLst>
                              <p:cond delay="0"/>
                            </p:stCondLst>
                            <p:childTnLst>
                              <p:par>
                                <p:cTn id="127" presetID="1" presetClass="entr" presetSubtype="0" fill="hold" nodeType="clickEffect">
                                  <p:stCondLst>
                                    <p:cond delay="0"/>
                                  </p:stCondLst>
                                  <p:childTnLst>
                                    <p:set>
                                      <p:cBhvr>
                                        <p:cTn id="128" dur="1" fill="hold">
                                          <p:stCondLst>
                                            <p:cond delay="0"/>
                                          </p:stCondLst>
                                        </p:cTn>
                                        <p:tgtEl>
                                          <p:spTgt spid="167"/>
                                        </p:tgtEl>
                                        <p:attrNameLst>
                                          <p:attrName>style.visibility</p:attrName>
                                        </p:attrNameLst>
                                      </p:cBhvr>
                                      <p:to>
                                        <p:strVal val="visible"/>
                                      </p:to>
                                    </p:set>
                                  </p:childTnLst>
                                </p:cTn>
                              </p:par>
                              <p:par>
                                <p:cTn id="129" presetID="1" presetClass="entr" presetSubtype="0" fill="hold" nodeType="withEffect">
                                  <p:stCondLst>
                                    <p:cond delay="0"/>
                                  </p:stCondLst>
                                  <p:childTnLst>
                                    <p:set>
                                      <p:cBhvr>
                                        <p:cTn id="130" dur="1" fill="hold">
                                          <p:stCondLst>
                                            <p:cond delay="0"/>
                                          </p:stCondLst>
                                        </p:cTn>
                                        <p:tgtEl>
                                          <p:spTgt spid="229"/>
                                        </p:tgtEl>
                                        <p:attrNameLst>
                                          <p:attrName>style.visibility</p:attrName>
                                        </p:attrNameLst>
                                      </p:cBhvr>
                                      <p:to>
                                        <p:strVal val="visible"/>
                                      </p:to>
                                    </p:set>
                                  </p:childTnLst>
                                </p:cTn>
                              </p:par>
                            </p:childTnLst>
                          </p:cTn>
                        </p:par>
                      </p:childTnLst>
                    </p:cTn>
                  </p:par>
                  <p:par>
                    <p:cTn id="131" fill="hold">
                      <p:stCondLst>
                        <p:cond delay="indefinite"/>
                      </p:stCondLst>
                      <p:childTnLst>
                        <p:par>
                          <p:cTn id="132" fill="hold">
                            <p:stCondLst>
                              <p:cond delay="0"/>
                            </p:stCondLst>
                            <p:childTnLst>
                              <p:par>
                                <p:cTn id="133" presetID="1" presetClass="entr" presetSubtype="0" fill="hold" nodeType="clickEffect">
                                  <p:stCondLst>
                                    <p:cond delay="0"/>
                                  </p:stCondLst>
                                  <p:childTnLst>
                                    <p:set>
                                      <p:cBhvr>
                                        <p:cTn id="134" dur="1" fill="hold">
                                          <p:stCondLst>
                                            <p:cond delay="0"/>
                                          </p:stCondLst>
                                        </p:cTn>
                                        <p:tgtEl>
                                          <p:spTgt spid="218"/>
                                        </p:tgtEl>
                                        <p:attrNameLst>
                                          <p:attrName>style.visibility</p:attrName>
                                        </p:attrNameLst>
                                      </p:cBhvr>
                                      <p:to>
                                        <p:strVal val="visible"/>
                                      </p:to>
                                    </p:set>
                                  </p:childTnLst>
                                </p:cTn>
                              </p:par>
                              <p:par>
                                <p:cTn id="135" presetID="1" presetClass="entr" presetSubtype="0" fill="hold" nodeType="withEffect">
                                  <p:stCondLst>
                                    <p:cond delay="0"/>
                                  </p:stCondLst>
                                  <p:childTnLst>
                                    <p:set>
                                      <p:cBhvr>
                                        <p:cTn id="136" dur="1" fill="hold">
                                          <p:stCondLst>
                                            <p:cond delay="0"/>
                                          </p:stCondLst>
                                        </p:cTn>
                                        <p:tgtEl>
                                          <p:spTgt spid="2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GETSI pptx templat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TotalTime>
  <Words>1366</Words>
  <Application>Microsoft Macintosh PowerPoint</Application>
  <PresentationFormat>On-screen Show (4:3)</PresentationFormat>
  <Paragraphs>216</Paragraphs>
  <Slides>26</Slides>
  <Notes>25</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26</vt:i4>
      </vt:variant>
    </vt:vector>
  </HeadingPairs>
  <TitlesOfParts>
    <vt:vector size="29" baseType="lpstr">
      <vt:lpstr>Arial</vt:lpstr>
      <vt:lpstr>Calibri</vt:lpstr>
      <vt:lpstr>GETSI pptx template</vt:lpstr>
      <vt:lpstr>Kinematic GNSS Systems Units 2, 2.1, and 2.2</vt:lpstr>
      <vt:lpstr>Motivations</vt:lpstr>
      <vt:lpstr>Kinematic Components</vt:lpstr>
      <vt:lpstr>Kinematic Components</vt:lpstr>
      <vt:lpstr>Kinematic Systems</vt:lpstr>
      <vt:lpstr>Two Types of Kinematic Surveys (add your P/C)</vt:lpstr>
      <vt:lpstr>Thinking About Base Stations</vt:lpstr>
      <vt:lpstr>Collecting GNSS on a Landslide</vt:lpstr>
      <vt:lpstr>Map View of an RTK Survey</vt:lpstr>
      <vt:lpstr>Kinematic Survey Design</vt:lpstr>
      <vt:lpstr>Kinematic Workflow</vt:lpstr>
      <vt:lpstr>Kinematic Post-Processing</vt:lpstr>
      <vt:lpstr>PowerPoint Presentation</vt:lpstr>
      <vt:lpstr>Applications of RTK GNSS</vt:lpstr>
      <vt:lpstr>2.1: MEASURING TOPOGRAPHY WITH KINEMATIC GNSS</vt:lpstr>
      <vt:lpstr>2.1 Measuring Topography with Kinematic GNSS</vt:lpstr>
      <vt:lpstr>Technical Slides</vt:lpstr>
      <vt:lpstr>Benefits of Kinematic Derived Topography</vt:lpstr>
      <vt:lpstr>2.2: DETECTING CHANGE WITH KINEMATIC GNSS </vt:lpstr>
      <vt:lpstr>Motivations for this Lecture</vt:lpstr>
      <vt:lpstr>Basic of Change Detection</vt:lpstr>
      <vt:lpstr>Change with Kinematic GNSS</vt:lpstr>
      <vt:lpstr>Applications of Kinematic GNSS</vt:lpstr>
      <vt:lpstr>Applications of Kinematic GNSS</vt:lpstr>
      <vt:lpstr>Calculating Change</vt:lpstr>
      <vt:lpstr>Interpretation of Change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Beth Pratt-Sitaula</dc:creator>
  <cp:lastModifiedBy>Beth Pratt-Sitaula</cp:lastModifiedBy>
  <cp:revision>2</cp:revision>
  <dcterms:created xsi:type="dcterms:W3CDTF">2014-01-07T13:46:23Z</dcterms:created>
  <dcterms:modified xsi:type="dcterms:W3CDTF">2025-08-12T17:23:13Z</dcterms:modified>
</cp:coreProperties>
</file>