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9" r:id="rId2"/>
    <p:sldId id="304" r:id="rId3"/>
    <p:sldId id="305" r:id="rId4"/>
    <p:sldId id="306" r:id="rId5"/>
    <p:sldId id="402" r:id="rId6"/>
    <p:sldId id="403" r:id="rId7"/>
    <p:sldId id="401" r:id="rId8"/>
    <p:sldId id="309" r:id="rId9"/>
    <p:sldId id="270" r:id="rId10"/>
    <p:sldId id="263" r:id="rId11"/>
    <p:sldId id="267" r:id="rId12"/>
    <p:sldId id="404" r:id="rId13"/>
    <p:sldId id="266" r:id="rId14"/>
    <p:sldId id="268" r:id="rId15"/>
    <p:sldId id="264" r:id="rId16"/>
    <p:sldId id="271" r:id="rId17"/>
    <p:sldId id="322" r:id="rId18"/>
    <p:sldId id="310" r:id="rId19"/>
    <p:sldId id="323" r:id="rId20"/>
    <p:sldId id="312" r:id="rId21"/>
    <p:sldId id="313" r:id="rId22"/>
    <p:sldId id="314" r:id="rId23"/>
    <p:sldId id="315" r:id="rId24"/>
    <p:sldId id="325" r:id="rId25"/>
    <p:sldId id="324" r:id="rId26"/>
    <p:sldId id="317" r:id="rId27"/>
    <p:sldId id="318" r:id="rId28"/>
    <p:sldId id="316" r:id="rId29"/>
    <p:sldId id="31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FFC"/>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75"/>
    <p:restoredTop sz="62251" autoAdjust="0"/>
  </p:normalViewPr>
  <p:slideViewPr>
    <p:cSldViewPr snapToGrid="0" snapToObjects="1">
      <p:cViewPr varScale="1">
        <p:scale>
          <a:sx n="39" d="100"/>
          <a:sy n="39" d="100"/>
        </p:scale>
        <p:origin x="1816" y="3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A7697-537A-1241-A984-A39520910382}" type="datetimeFigureOut">
              <a:rPr lang="en-US" smtClean="0"/>
              <a:t>8/10/2025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3B411-E165-BF48-ABA2-70D378AC59C2}" type="slidenum">
              <a:rPr lang="en-US" smtClean="0"/>
              <a:t>‹#›</a:t>
            </a:fld>
            <a:endParaRPr lang="en-US"/>
          </a:p>
        </p:txBody>
      </p:sp>
    </p:spTree>
    <p:extLst>
      <p:ext uri="{BB962C8B-B14F-4D97-AF65-F5344CB8AC3E}">
        <p14:creationId xmlns:p14="http://schemas.microsoft.com/office/powerpoint/2010/main" val="2341714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gpsinformation.net/main/almanac.tx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REMEMBER to include attribution</a:t>
            </a:r>
            <a:r>
              <a:rPr lang="en-US" baseline="0" dirty="0"/>
              <a:t> information for all the figures you include. Even if you took the picture or made the diagram, it will make it easier later if we just have that recorded.</a:t>
            </a:r>
          </a:p>
          <a:p>
            <a:endParaRPr lang="en-US" baseline="0" dirty="0"/>
          </a:p>
          <a:p>
            <a:r>
              <a:rPr lang="en-US" baseline="0" dirty="0"/>
              <a:t>ALSO </a:t>
            </a:r>
            <a:r>
              <a:rPr lang="mr-IN" baseline="0" dirty="0"/>
              <a:t>–</a:t>
            </a:r>
            <a:r>
              <a:rPr lang="en-US" baseline="0" dirty="0"/>
              <a:t> it is much easier to make notes (at least preliminary ones) for each slide NOW compared to several months later. Think about the information that future instructors using this materials will need to know in order to understand what the point of the different slides are. If all the relevant text is on the slide, notes may not be necessary, BUT if there are images, most likely some notes will be needed for future users.</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1</a:t>
            </a:fld>
            <a:endParaRPr lang="en-US"/>
          </a:p>
        </p:txBody>
      </p:sp>
    </p:spTree>
    <p:extLst>
      <p:ext uri="{BB962C8B-B14F-4D97-AF65-F5344CB8AC3E}">
        <p14:creationId xmlns:p14="http://schemas.microsoft.com/office/powerpoint/2010/main" val="270668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element</a:t>
            </a:r>
            <a:r>
              <a:rPr lang="en-US" baseline="0" dirty="0"/>
              <a:t> is needed because of the difference between the highly accurate atomic clock on the satellites ($100,000 each) and the much cheaper clock in the GPS receivers.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Although</a:t>
            </a:r>
            <a:r>
              <a:rPr lang="en-US" baseline="0" dirty="0"/>
              <a:t> 4 is a technical minimum number of satellites, for geoscience research work it is highly recommended to have at least 6 satellites.  </a:t>
            </a:r>
            <a:endParaRPr lang="en-US" dirty="0"/>
          </a:p>
          <a:p>
            <a:endParaRPr lang="en-US" dirty="0"/>
          </a:p>
          <a:p>
            <a:r>
              <a:rPr lang="en-US" dirty="0"/>
              <a:t>Although people will often refer to this process and “triangulation” in fact it is “trilateration”</a:t>
            </a:r>
            <a:r>
              <a:rPr lang="en-US" baseline="0" dirty="0"/>
              <a:t> because it depends on distances rather than angles.</a:t>
            </a:r>
            <a:endParaRPr lang="en-US" dirty="0"/>
          </a:p>
          <a:p>
            <a:r>
              <a:rPr lang="en-US" dirty="0"/>
              <a:t>For a nice explanation</a:t>
            </a:r>
            <a:r>
              <a:rPr lang="en-US" baseline="0" dirty="0"/>
              <a:t> of trilateration versus triangulation, visit https://gisgeography.com/trilateration-triangulation-gps/.</a:t>
            </a:r>
          </a:p>
          <a:p>
            <a:endParaRPr lang="en-US" dirty="0"/>
          </a:p>
          <a:p>
            <a:r>
              <a:rPr lang="en-US" dirty="0"/>
              <a:t>Images from NASA (public domain) http://spaceplace.nasa.gov/gps-pizza/en/</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11</a:t>
            </a:fld>
            <a:endParaRPr lang="en-US"/>
          </a:p>
        </p:txBody>
      </p:sp>
    </p:spTree>
    <p:extLst>
      <p:ext uri="{BB962C8B-B14F-4D97-AF65-F5344CB8AC3E}">
        <p14:creationId xmlns:p14="http://schemas.microsoft.com/office/powerpoint/2010/main" val="297442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rPr>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the time. Equipping receivers with atomic clocks would be very expensive, so the receiver tags the signal with the time of its internal clock to create a “</a:t>
            </a:r>
            <a:r>
              <a:rPr lang="en-US" dirty="0" err="1">
                <a:latin typeface="Arial" pitchFamily="34" charset="0"/>
              </a:rPr>
              <a:t>pseudorange</a:t>
            </a:r>
            <a:r>
              <a:rPr lang="en-US" dirty="0">
                <a:latin typeface="Arial" pitchFamily="34" charset="0"/>
              </a:rPr>
              <a:t>” (range plus an unknown clock correction). The software in the receiver then uses the </a:t>
            </a:r>
            <a:r>
              <a:rPr lang="en-US" dirty="0" err="1">
                <a:latin typeface="Arial" pitchFamily="34" charset="0"/>
              </a:rPr>
              <a:t>pseudoranges</a:t>
            </a:r>
            <a:r>
              <a:rPr lang="en-US" dirty="0">
                <a:latin typeface="Arial" pitchFamily="34" charset="0"/>
              </a:rPr>
              <a:t> from four satellites to solve for the four unknowns: three coordinates and the receiver clock correction.</a:t>
            </a:r>
          </a:p>
          <a:p>
            <a:pPr eaLnBrk="1" hangingPunct="1"/>
            <a:r>
              <a:rPr lang="en-US" dirty="0">
                <a:latin typeface="Arial" pitchFamily="34" charset="0"/>
              </a:rPr>
              <a:t>Images: Vince Cronin (Baylor</a:t>
            </a:r>
            <a:r>
              <a:rPr lang="en-US" baseline="0" dirty="0">
                <a:latin typeface="Arial" pitchFamily="34" charset="0"/>
              </a:rPr>
              <a:t> University)</a:t>
            </a:r>
          </a:p>
          <a:p>
            <a:pPr eaLnBrk="1" hangingPunct="1"/>
            <a:endParaRPr lang="en-US" baseline="0" dirty="0">
              <a:latin typeface="Arial" pitchFamily="34" charset="0"/>
            </a:endParaRPr>
          </a:p>
          <a:p>
            <a:pPr eaLnBrk="1" hangingPunct="1"/>
            <a:r>
              <a:rPr lang="en-US" baseline="0" dirty="0">
                <a:latin typeface="Arial" pitchFamily="34" charset="0"/>
              </a:rPr>
              <a:t>High precision rates taken from GAMIT/GLOBK 10.6 release notes - http://geoweb.mit.edu/gg/</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12</a:t>
            </a:fld>
            <a:endParaRPr lang="en-US"/>
          </a:p>
        </p:txBody>
      </p:sp>
    </p:spTree>
    <p:extLst>
      <p:ext uri="{BB962C8B-B14F-4D97-AF65-F5344CB8AC3E}">
        <p14:creationId xmlns:p14="http://schemas.microsoft.com/office/powerpoint/2010/main" val="4170879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34" charset="0"/>
              </a:rPr>
              <a:t>This slide is not needed for all learners – maybe only needed for more advanced students.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34" charset="0"/>
              </a:rPr>
              <a:t>Image by Vince Cronin (Baylor University)</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13</a:t>
            </a:fld>
            <a:endParaRPr lang="en-US"/>
          </a:p>
        </p:txBody>
      </p:sp>
    </p:spTree>
    <p:extLst>
      <p:ext uri="{BB962C8B-B14F-4D97-AF65-F5344CB8AC3E}">
        <p14:creationId xmlns:p14="http://schemas.microsoft.com/office/powerpoint/2010/main" val="2918766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rPr>
              <a:t>Example</a:t>
            </a:r>
            <a:r>
              <a:rPr lang="en-US" baseline="0" dirty="0">
                <a:latin typeface="Arial" pitchFamily="34" charset="0"/>
              </a:rPr>
              <a:t> of a typical remote GPS station. In urban areas, some are also fixed to the roof of large reinforced buildings and hooked into grid power supply with battery backup. Many stations are now being equipped with “real-time” communication to allow immediate transfer of data to researchers. In other places logistics or country-specific regulations require that data not be transmitted but is instead downloaded manually on a given schedule (monthly, quarterly, or annually, depending on the site).</a:t>
            </a:r>
          </a:p>
          <a:p>
            <a:pPr eaLnBrk="1" hangingPunct="1"/>
            <a:endParaRPr lang="en-US" baseline="0" dirty="0">
              <a:latin typeface="Arial" pitchFamily="34" charset="0"/>
            </a:endParaRPr>
          </a:p>
          <a:p>
            <a:pPr eaLnBrk="1" hangingPunct="1"/>
            <a:r>
              <a:rPr lang="en-US" baseline="0" dirty="0">
                <a:latin typeface="Arial" pitchFamily="34" charset="0"/>
              </a:rPr>
              <a:t>Image from </a:t>
            </a:r>
            <a:r>
              <a:rPr lang="en-US" baseline="0" dirty="0" err="1">
                <a:latin typeface="Arial" pitchFamily="34" charset="0"/>
              </a:rPr>
              <a:t>EarthScope</a:t>
            </a:r>
            <a:endParaRPr lang="en-US" baseline="0" dirty="0">
              <a:latin typeface="Arial" pitchFamily="34" charset="0"/>
            </a:endParaRPr>
          </a:p>
          <a:p>
            <a:pPr eaLnBrk="1" hangingPunct="1"/>
            <a:endParaRPr lang="en-US" dirty="0">
              <a:latin typeface="Arial" pitchFamily="34" charset="0"/>
            </a:endParaRPr>
          </a:p>
        </p:txBody>
      </p:sp>
      <p:sp>
        <p:nvSpPr>
          <p:cNvPr id="4" name="Slide Number Placeholder 3"/>
          <p:cNvSpPr>
            <a:spLocks noGrp="1"/>
          </p:cNvSpPr>
          <p:nvPr>
            <p:ph type="sldNum" sz="quarter" idx="5"/>
          </p:nvPr>
        </p:nvSpPr>
        <p:spPr/>
        <p:txBody>
          <a:bodyPr/>
          <a:lstStyle/>
          <a:p>
            <a:fld id="{6273B411-E165-BF48-ABA2-70D378AC59C2}" type="slidenum">
              <a:rPr lang="en-US" smtClean="0"/>
              <a:t>14</a:t>
            </a:fld>
            <a:endParaRPr lang="en-US"/>
          </a:p>
        </p:txBody>
      </p:sp>
    </p:spTree>
    <p:extLst>
      <p:ext uri="{BB962C8B-B14F-4D97-AF65-F5344CB8AC3E}">
        <p14:creationId xmlns:p14="http://schemas.microsoft.com/office/powerpoint/2010/main" val="2441053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 receiver that has recently (within the last several months) downloaded almanac data will know which satellites to expect in the sky for a given region and time. It helps a receiver “lock” into the satellite constellation more quickly. Think of the almanac as a catalog with general locations for all the GPS satellites.</a:t>
            </a:r>
          </a:p>
          <a:p>
            <a:endParaRPr lang="en-US" baseline="0" dirty="0"/>
          </a:p>
          <a:p>
            <a:r>
              <a:rPr lang="en-US" baseline="0" dirty="0"/>
              <a:t>Ephemeris data is critical to precise positioning. When ephemeris data is encrypted (selective availability which ended in 2000), real-time GPS positions become significantly less accurate. In all cases ephemeris data can be obtained several weeks later so that non-real-time applications can achieve full accuracy. Each satellite only broadcasts its own ephemeris data.</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Information from </a:t>
            </a:r>
            <a:r>
              <a:rPr lang="en-US" sz="1200" dirty="0">
                <a:hlinkClick r:id="rId3"/>
              </a:rPr>
              <a:t>http://gpsinformation.net/main/almanac.txt</a:t>
            </a:r>
            <a:endParaRPr lang="en-US" sz="1200"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15</a:t>
            </a:fld>
            <a:endParaRPr lang="en-US"/>
          </a:p>
        </p:txBody>
      </p:sp>
    </p:spTree>
    <p:extLst>
      <p:ext uri="{BB962C8B-B14F-4D97-AF65-F5344CB8AC3E}">
        <p14:creationId xmlns:p14="http://schemas.microsoft.com/office/powerpoint/2010/main" val="3281204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Marianne Okal (EarthScope)</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16</a:t>
            </a:fld>
            <a:endParaRPr lang="en-US"/>
          </a:p>
        </p:txBody>
      </p:sp>
    </p:spTree>
    <p:extLst>
      <p:ext uri="{BB962C8B-B14F-4D97-AF65-F5344CB8AC3E}">
        <p14:creationId xmlns:p14="http://schemas.microsoft.com/office/powerpoint/2010/main" val="2293413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0194B-947B-2B44-1941-2B82ED166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C2A55-5F8C-B3CA-F788-040FB671B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8F38EA-FE97-9562-33EC-56CBA1A2697D}"/>
              </a:ext>
            </a:extLst>
          </p:cNvPr>
          <p:cNvSpPr>
            <a:spLocks noGrp="1"/>
          </p:cNvSpPr>
          <p:nvPr>
            <p:ph type="body" idx="1"/>
          </p:nvPr>
        </p:nvSpPr>
        <p:spPr/>
        <p:txBody>
          <a:bodyPr/>
          <a:lstStyle/>
          <a:p>
            <a:pPr eaLnBrk="1" hangingPunct="1"/>
            <a:r>
              <a:rPr lang="en-US" dirty="0">
                <a:latin typeface="Arial" pitchFamily="34" charset="0"/>
              </a:rPr>
              <a:t>There is a complex field of</a:t>
            </a:r>
            <a:r>
              <a:rPr lang="en-US" baseline="0" dirty="0">
                <a:latin typeface="Arial" pitchFamily="34" charset="0"/>
              </a:rPr>
              <a:t> engineering and </a:t>
            </a:r>
            <a:r>
              <a:rPr lang="en-US" dirty="0">
                <a:latin typeface="Arial" pitchFamily="34" charset="0"/>
              </a:rPr>
              <a:t>science behind post-processing GPS data to reduce</a:t>
            </a:r>
            <a:r>
              <a:rPr lang="en-US" baseline="0" dirty="0">
                <a:latin typeface="Arial" pitchFamily="34" charset="0"/>
              </a:rPr>
              <a:t> error sources.</a:t>
            </a:r>
          </a:p>
          <a:p>
            <a:pPr eaLnBrk="1" hangingPunct="1"/>
            <a:endParaRPr lang="en-US" baseline="0" dirty="0">
              <a:latin typeface="Arial" pitchFamily="34" charset="0"/>
            </a:endParaRPr>
          </a:p>
          <a:p>
            <a:pPr eaLnBrk="1" hangingPunct="1"/>
            <a:r>
              <a:rPr lang="en-US" baseline="0" dirty="0">
                <a:latin typeface="Arial" pitchFamily="34" charset="0"/>
              </a:rPr>
              <a:t>In addition to those mentioned above, specific sites may measure movements not associated with the parameter the researcher wants to measure. For instance:</a:t>
            </a:r>
          </a:p>
          <a:p>
            <a:pPr marL="171450" indent="-171450" eaLnBrk="1" hangingPunct="1">
              <a:buFont typeface="Arial"/>
              <a:buChar char="•"/>
            </a:pPr>
            <a:r>
              <a:rPr lang="en-US" baseline="0" dirty="0">
                <a:latin typeface="Arial" pitchFamily="34" charset="0"/>
              </a:rPr>
              <a:t>Seasonal groundwater fluctuations may cause the ground to rise and fall annually, in a way that is not related to plate motion at all.</a:t>
            </a:r>
          </a:p>
          <a:p>
            <a:pPr marL="171450" indent="-171450" eaLnBrk="1" hangingPunct="1">
              <a:buFont typeface="Arial"/>
              <a:buChar char="•"/>
            </a:pPr>
            <a:r>
              <a:rPr lang="en-US" baseline="0" dirty="0">
                <a:latin typeface="Arial" pitchFamily="34" charset="0"/>
              </a:rPr>
              <a:t>A site could be sliding downhill because of a creeping landslide.</a:t>
            </a:r>
          </a:p>
          <a:p>
            <a:pPr marL="171450" indent="-171450" eaLnBrk="1" hangingPunct="1">
              <a:buFont typeface="Arial"/>
              <a:buChar char="•"/>
            </a:pPr>
            <a:r>
              <a:rPr lang="en-US" baseline="0" dirty="0">
                <a:latin typeface="Arial" pitchFamily="34" charset="0"/>
              </a:rPr>
              <a:t>A melting glacier or a falling lake level will “unweight” an area, leading to rebound and upward movement measured by the GPS.</a:t>
            </a:r>
          </a:p>
          <a:p>
            <a:pPr marL="0" indent="0" eaLnBrk="1" hangingPunct="1">
              <a:buFont typeface="Arial"/>
              <a:buNone/>
            </a:pPr>
            <a:r>
              <a:rPr lang="en-US" baseline="0" dirty="0">
                <a:latin typeface="Arial" pitchFamily="34" charset="0"/>
              </a:rPr>
              <a:t>It is best to collect multiple years of data before trying to draw conclusions.</a:t>
            </a:r>
            <a:endParaRPr lang="en-US" dirty="0">
              <a:latin typeface="Arial" pitchFamily="34" charset="0"/>
            </a:endParaRPr>
          </a:p>
          <a:p>
            <a:endParaRPr lang="en-US" dirty="0"/>
          </a:p>
        </p:txBody>
      </p:sp>
      <p:sp>
        <p:nvSpPr>
          <p:cNvPr id="4" name="Slide Number Placeholder 3">
            <a:extLst>
              <a:ext uri="{FF2B5EF4-FFF2-40B4-BE49-F238E27FC236}">
                <a16:creationId xmlns:a16="http://schemas.microsoft.com/office/drawing/2014/main" id="{A5F8FC21-87B4-3F0D-A114-3A77E715A895}"/>
              </a:ext>
            </a:extLst>
          </p:cNvPr>
          <p:cNvSpPr>
            <a:spLocks noGrp="1"/>
          </p:cNvSpPr>
          <p:nvPr>
            <p:ph type="sldNum" sz="quarter" idx="5"/>
          </p:nvPr>
        </p:nvSpPr>
        <p:spPr/>
        <p:txBody>
          <a:bodyPr/>
          <a:lstStyle/>
          <a:p>
            <a:fld id="{6273B411-E165-BF48-ABA2-70D378AC59C2}" type="slidenum">
              <a:rPr lang="en-US" smtClean="0"/>
              <a:t>17</a:t>
            </a:fld>
            <a:endParaRPr lang="en-US"/>
          </a:p>
        </p:txBody>
      </p:sp>
    </p:spTree>
    <p:extLst>
      <p:ext uri="{BB962C8B-B14F-4D97-AF65-F5344CB8AC3E}">
        <p14:creationId xmlns:p14="http://schemas.microsoft.com/office/powerpoint/2010/main" val="2356651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19</a:t>
            </a:fld>
            <a:endParaRPr lang="en-US"/>
          </a:p>
        </p:txBody>
      </p:sp>
    </p:spTree>
    <p:extLst>
      <p:ext uri="{BB962C8B-B14F-4D97-AF65-F5344CB8AC3E}">
        <p14:creationId xmlns:p14="http://schemas.microsoft.com/office/powerpoint/2010/main" val="3484893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EarthScope, Ben Crosby, EarthScope</a:t>
            </a:r>
          </a:p>
        </p:txBody>
      </p:sp>
      <p:sp>
        <p:nvSpPr>
          <p:cNvPr id="4" name="Slide Number Placeholder 3"/>
          <p:cNvSpPr>
            <a:spLocks noGrp="1"/>
          </p:cNvSpPr>
          <p:nvPr>
            <p:ph type="sldNum" sz="quarter" idx="5"/>
          </p:nvPr>
        </p:nvSpPr>
        <p:spPr/>
        <p:txBody>
          <a:bodyPr/>
          <a:lstStyle/>
          <a:p>
            <a:fld id="{6273B411-E165-BF48-ABA2-70D378AC59C2}" type="slidenum">
              <a:rPr lang="en-US" smtClean="0"/>
              <a:t>20</a:t>
            </a:fld>
            <a:endParaRPr lang="en-US"/>
          </a:p>
        </p:txBody>
      </p:sp>
    </p:spTree>
    <p:extLst>
      <p:ext uri="{BB962C8B-B14F-4D97-AF65-F5344CB8AC3E}">
        <p14:creationId xmlns:p14="http://schemas.microsoft.com/office/powerpoint/2010/main" val="2024426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Images: Ben Crosby</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21</a:t>
            </a:fld>
            <a:endParaRPr lang="en-US"/>
          </a:p>
        </p:txBody>
      </p:sp>
    </p:spTree>
    <p:extLst>
      <p:ext uri="{BB962C8B-B14F-4D97-AF65-F5344CB8AC3E}">
        <p14:creationId xmlns:p14="http://schemas.microsoft.com/office/powerpoint/2010/main" val="3754160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they know it or not,</a:t>
            </a:r>
            <a:r>
              <a:rPr lang="en-US" baseline="0" dirty="0"/>
              <a:t> students use GPS receivers daily in their cars, phones, cameras, and handheld recreational GPS. Most have heard the term “GPS” but few know much about how the system actually works or high-precision GPS for science and industrial use.</a:t>
            </a:r>
          </a:p>
          <a:p>
            <a:endParaRPr lang="en-US" baseline="0" dirty="0"/>
          </a:p>
          <a:p>
            <a:r>
              <a:rPr lang="en-US" baseline="0" dirty="0"/>
              <a:t>Images from EarthScope; student </a:t>
            </a:r>
            <a:r>
              <a:rPr lang="en-US" baseline="0" dirty="0" err="1"/>
              <a:t>surveyers</a:t>
            </a:r>
            <a:r>
              <a:rPr lang="en-US" baseline="0" dirty="0"/>
              <a:t>: John </a:t>
            </a:r>
            <a:r>
              <a:rPr lang="en-US" baseline="0" dirty="0" err="1"/>
              <a:t>Galetzka</a:t>
            </a:r>
            <a:r>
              <a:rPr lang="en-US" baseline="0" dirty="0"/>
              <a:t> (NGS)</a:t>
            </a:r>
            <a:endParaRPr lang="en-US" dirty="0"/>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3</a:t>
            </a:fld>
            <a:endParaRPr lang="en-US"/>
          </a:p>
        </p:txBody>
      </p:sp>
    </p:spTree>
    <p:extLst>
      <p:ext uri="{BB962C8B-B14F-4D97-AF65-F5344CB8AC3E}">
        <p14:creationId xmlns:p14="http://schemas.microsoft.com/office/powerpoint/2010/main" val="665875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Images: Ben Crosby</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22</a:t>
            </a:fld>
            <a:endParaRPr lang="en-US"/>
          </a:p>
        </p:txBody>
      </p:sp>
    </p:spTree>
    <p:extLst>
      <p:ext uri="{BB962C8B-B14F-4D97-AF65-F5344CB8AC3E}">
        <p14:creationId xmlns:p14="http://schemas.microsoft.com/office/powerpoint/2010/main" val="309615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Images </a:t>
            </a:r>
          </a:p>
          <a:p>
            <a:r>
              <a:rPr lang="en-US" sz="1200" dirty="0"/>
              <a:t>SfM: EarthScope Consortium (Beth Pratt-Sitaula) and </a:t>
            </a:r>
            <a:r>
              <a:rPr lang="en-US" dirty="0"/>
              <a:t>Ed Nisson.</a:t>
            </a:r>
          </a:p>
          <a:p>
            <a:r>
              <a:rPr lang="en-US" dirty="0"/>
              <a:t>Nodal array: https://</a:t>
            </a:r>
            <a:r>
              <a:rPr lang="en-US" dirty="0" err="1"/>
              <a:t>www.nature.com</a:t>
            </a:r>
            <a:r>
              <a:rPr lang="en-US" dirty="0"/>
              <a:t>/articles/s41598-018-19728-w/figures/1</a:t>
            </a:r>
          </a:p>
          <a:p>
            <a:r>
              <a:rPr lang="en-US"/>
              <a:t>GPR: </a:t>
            </a:r>
            <a:r>
              <a:rPr lang="en-US" dirty="0"/>
              <a:t>Bigman Geophysical </a:t>
            </a:r>
          </a:p>
        </p:txBody>
      </p:sp>
      <p:sp>
        <p:nvSpPr>
          <p:cNvPr id="4" name="Slide Number Placeholder 3"/>
          <p:cNvSpPr>
            <a:spLocks noGrp="1"/>
          </p:cNvSpPr>
          <p:nvPr>
            <p:ph type="sldNum" sz="quarter" idx="5"/>
          </p:nvPr>
        </p:nvSpPr>
        <p:spPr/>
        <p:txBody>
          <a:bodyPr/>
          <a:lstStyle/>
          <a:p>
            <a:fld id="{6273B411-E165-BF48-ABA2-70D378AC59C2}" type="slidenum">
              <a:rPr lang="en-US" smtClean="0"/>
              <a:t>23</a:t>
            </a:fld>
            <a:endParaRPr lang="en-US"/>
          </a:p>
        </p:txBody>
      </p:sp>
    </p:spTree>
    <p:extLst>
      <p:ext uri="{BB962C8B-B14F-4D97-AF65-F5344CB8AC3E}">
        <p14:creationId xmlns:p14="http://schemas.microsoft.com/office/powerpoint/2010/main" val="791234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55773-DD95-DEE0-6D1B-FD67A578F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9E6CA-B8D2-BC24-3F11-5FA4A9C01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FE2BA-E27F-BA44-672C-34D6F9A1B96B}"/>
              </a:ext>
            </a:extLst>
          </p:cNvPr>
          <p:cNvSpPr>
            <a:spLocks noGrp="1"/>
          </p:cNvSpPr>
          <p:nvPr>
            <p:ph type="body" idx="1"/>
          </p:nvPr>
        </p:nvSpPr>
        <p:spPr/>
        <p:txBody>
          <a:bodyPr/>
          <a:lstStyle/>
          <a:p>
            <a:r>
              <a:rPr lang="en-US" sz="1200" dirty="0"/>
              <a:t>Images: Dorsch, 2004 Thesis</a:t>
            </a:r>
            <a:endParaRPr lang="en-US" dirty="0"/>
          </a:p>
        </p:txBody>
      </p:sp>
      <p:sp>
        <p:nvSpPr>
          <p:cNvPr id="4" name="Slide Number Placeholder 3">
            <a:extLst>
              <a:ext uri="{FF2B5EF4-FFF2-40B4-BE49-F238E27FC236}">
                <a16:creationId xmlns:a16="http://schemas.microsoft.com/office/drawing/2014/main" id="{09C37A9B-5E79-EF53-C13B-88B5FEA82C98}"/>
              </a:ext>
            </a:extLst>
          </p:cNvPr>
          <p:cNvSpPr>
            <a:spLocks noGrp="1"/>
          </p:cNvSpPr>
          <p:nvPr>
            <p:ph type="sldNum" sz="quarter" idx="5"/>
          </p:nvPr>
        </p:nvSpPr>
        <p:spPr/>
        <p:txBody>
          <a:bodyPr/>
          <a:lstStyle/>
          <a:p>
            <a:fld id="{6273B411-E165-BF48-ABA2-70D378AC59C2}" type="slidenum">
              <a:rPr lang="en-US" smtClean="0"/>
              <a:t>24</a:t>
            </a:fld>
            <a:endParaRPr lang="en-US"/>
          </a:p>
        </p:txBody>
      </p:sp>
    </p:spTree>
    <p:extLst>
      <p:ext uri="{BB962C8B-B14F-4D97-AF65-F5344CB8AC3E}">
        <p14:creationId xmlns:p14="http://schemas.microsoft.com/office/powerpoint/2010/main" val="2545524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7A64E-AC4C-3B30-1B39-AF90675BD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42814-66B6-5990-3965-C519A2D7E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DAB8E-A451-BFB2-06B2-36E6449DBBF7}"/>
              </a:ext>
            </a:extLst>
          </p:cNvPr>
          <p:cNvSpPr>
            <a:spLocks noGrp="1"/>
          </p:cNvSpPr>
          <p:nvPr>
            <p:ph type="body" idx="1"/>
          </p:nvPr>
        </p:nvSpPr>
        <p:spPr/>
        <p:txBody>
          <a:bodyPr/>
          <a:lstStyle/>
          <a:p>
            <a:r>
              <a:rPr lang="en-US" sz="1200" dirty="0"/>
              <a:t>Images: Dorsch, 2004 Thesis</a:t>
            </a:r>
            <a:endParaRPr lang="en-US" dirty="0"/>
          </a:p>
        </p:txBody>
      </p:sp>
      <p:sp>
        <p:nvSpPr>
          <p:cNvPr id="4" name="Slide Number Placeholder 3">
            <a:extLst>
              <a:ext uri="{FF2B5EF4-FFF2-40B4-BE49-F238E27FC236}">
                <a16:creationId xmlns:a16="http://schemas.microsoft.com/office/drawing/2014/main" id="{4BD94808-0034-870D-D701-BC628C1F5D7B}"/>
              </a:ext>
            </a:extLst>
          </p:cNvPr>
          <p:cNvSpPr>
            <a:spLocks noGrp="1"/>
          </p:cNvSpPr>
          <p:nvPr>
            <p:ph type="sldNum" sz="quarter" idx="5"/>
          </p:nvPr>
        </p:nvSpPr>
        <p:spPr/>
        <p:txBody>
          <a:bodyPr/>
          <a:lstStyle/>
          <a:p>
            <a:fld id="{6273B411-E165-BF48-ABA2-70D378AC59C2}" type="slidenum">
              <a:rPr lang="en-US" smtClean="0"/>
              <a:t>25</a:t>
            </a:fld>
            <a:endParaRPr lang="en-US"/>
          </a:p>
        </p:txBody>
      </p:sp>
    </p:spTree>
    <p:extLst>
      <p:ext uri="{BB962C8B-B14F-4D97-AF65-F5344CB8AC3E}">
        <p14:creationId xmlns:p14="http://schemas.microsoft.com/office/powerpoint/2010/main" val="700152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29</a:t>
            </a:fld>
            <a:endParaRPr lang="en-US"/>
          </a:p>
        </p:txBody>
      </p:sp>
    </p:spTree>
    <p:extLst>
      <p:ext uri="{BB962C8B-B14F-4D97-AF65-F5344CB8AC3E}">
        <p14:creationId xmlns:p14="http://schemas.microsoft.com/office/powerpoint/2010/main" val="1208330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is important for students</a:t>
            </a:r>
            <a:r>
              <a:rPr lang="en-US" baseline="0" dirty="0"/>
              <a:t> to understand that position data can be reported to a user in a number of different formats.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Geocentric (also Earth-Centered Earth-Fixed) Coordinate system (a type of Cartesian coordinate system) will probably be least familiar to students. While it isn’t used much by typical geoscientists, it is often used by people processing GPS data for research or calculating satellite locations.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Geographic is widely used and will be familiar (at least vaguely) for most geoscience students and more generally, people familiar with maps.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Projected coordinate systems are used a fair amount by scientists and surveyors working on a local/regional scale -- for whom distances (meters, feet) will be more useful than </a:t>
            </a:r>
            <a:r>
              <a:rPr lang="en-US" baseline="0" dirty="0" err="1"/>
              <a:t>lat</a:t>
            </a:r>
            <a:r>
              <a:rPr lang="en-US" baseline="0" dirty="0"/>
              <a:t>/long locations.</a:t>
            </a:r>
            <a:endParaRPr lang="en-US" dirty="0"/>
          </a:p>
          <a:p>
            <a:endParaRPr lang="en-US" dirty="0"/>
          </a:p>
          <a:p>
            <a:r>
              <a:rPr lang="en-US" sz="1200" dirty="0"/>
              <a:t>Figures: Ian Lauer, modified from Public Domain</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4</a:t>
            </a:fld>
            <a:endParaRPr lang="en-US"/>
          </a:p>
        </p:txBody>
      </p:sp>
    </p:spTree>
    <p:extLst>
      <p:ext uri="{BB962C8B-B14F-4D97-AF65-F5344CB8AC3E}">
        <p14:creationId xmlns:p14="http://schemas.microsoft.com/office/powerpoint/2010/main" val="54831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Figure: Ian Lauer</a:t>
            </a:r>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5</a:t>
            </a:fld>
            <a:endParaRPr lang="en-US"/>
          </a:p>
        </p:txBody>
      </p:sp>
    </p:spTree>
    <p:extLst>
      <p:ext uri="{BB962C8B-B14F-4D97-AF65-F5344CB8AC3E}">
        <p14:creationId xmlns:p14="http://schemas.microsoft.com/office/powerpoint/2010/main" val="225535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B676B-BAFC-4EFE-2C8F-AB354DA01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62D6B-B33A-76CA-0349-5C25139A99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3BA74-B775-39F9-812F-E387B644443D}"/>
              </a:ext>
            </a:extLst>
          </p:cNvPr>
          <p:cNvSpPr>
            <a:spLocks noGrp="1"/>
          </p:cNvSpPr>
          <p:nvPr>
            <p:ph type="body" idx="1"/>
          </p:nvPr>
        </p:nvSpPr>
        <p:spPr/>
        <p:txBody>
          <a:bodyPr/>
          <a:lstStyle/>
          <a:p>
            <a:r>
              <a:rPr lang="en-US" sz="1200" dirty="0"/>
              <a:t>Figure: Ian Lauer</a:t>
            </a:r>
            <a:endParaRPr lang="en-US" dirty="0"/>
          </a:p>
        </p:txBody>
      </p:sp>
      <p:sp>
        <p:nvSpPr>
          <p:cNvPr id="4" name="Slide Number Placeholder 3">
            <a:extLst>
              <a:ext uri="{FF2B5EF4-FFF2-40B4-BE49-F238E27FC236}">
                <a16:creationId xmlns:a16="http://schemas.microsoft.com/office/drawing/2014/main" id="{67C0BADA-1BA4-614D-1FCF-6F4EB0BCF650}"/>
              </a:ext>
            </a:extLst>
          </p:cNvPr>
          <p:cNvSpPr>
            <a:spLocks noGrp="1"/>
          </p:cNvSpPr>
          <p:nvPr>
            <p:ph type="sldNum" sz="quarter" idx="5"/>
          </p:nvPr>
        </p:nvSpPr>
        <p:spPr/>
        <p:txBody>
          <a:bodyPr/>
          <a:lstStyle/>
          <a:p>
            <a:fld id="{6273B411-E165-BF48-ABA2-70D378AC59C2}" type="slidenum">
              <a:rPr lang="en-US" smtClean="0"/>
              <a:t>6</a:t>
            </a:fld>
            <a:endParaRPr lang="en-US"/>
          </a:p>
        </p:txBody>
      </p:sp>
    </p:spTree>
    <p:extLst>
      <p:ext uri="{BB962C8B-B14F-4D97-AF65-F5344CB8AC3E}">
        <p14:creationId xmlns:p14="http://schemas.microsoft.com/office/powerpoint/2010/main" val="3630901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Most modern systems take advantage of the first two systems listed</a:t>
            </a:r>
            <a:r>
              <a:rPr lang="en-US" baseline="0" dirty="0"/>
              <a:t> here…even smartphones. The more satellites, the more likely you will get a position even in areas with limited sky such as in a city with tall buildings.</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7</a:t>
            </a:fld>
            <a:endParaRPr lang="en-US"/>
          </a:p>
        </p:txBody>
      </p:sp>
    </p:spTree>
    <p:extLst>
      <p:ext uri="{BB962C8B-B14F-4D97-AF65-F5344CB8AC3E}">
        <p14:creationId xmlns:p14="http://schemas.microsoft.com/office/powerpoint/2010/main" val="327687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itchFamily="34" charset="0"/>
              </a:rPr>
              <a:t>From the users point of view, GPS is a passive system: you need only a low-powered receiver to obtain the signals, which contain all the information you need to determine your position. This requires that the satellites carry atomic clocks to keep accurate time and transmit to the user the position of the satellite in the sky. The orbits are computed by the</a:t>
            </a:r>
            <a:r>
              <a:rPr lang="en-US" baseline="0" dirty="0">
                <a:latin typeface="Arial" pitchFamily="34" charset="0"/>
              </a:rPr>
              <a:t> </a:t>
            </a:r>
            <a:r>
              <a:rPr lang="en-US" dirty="0">
                <a:latin typeface="Arial" pitchFamily="34" charset="0"/>
              </a:rPr>
              <a:t>Department</a:t>
            </a:r>
            <a:r>
              <a:rPr lang="en-US" baseline="0" dirty="0">
                <a:latin typeface="Arial" pitchFamily="34" charset="0"/>
              </a:rPr>
              <a:t> of Defense (</a:t>
            </a:r>
            <a:r>
              <a:rPr lang="en-US" dirty="0">
                <a:latin typeface="Arial" pitchFamily="34" charset="0"/>
              </a:rPr>
              <a:t>DoD) by tracking the satellites from ground control stations. GPS control segment consists of a global network of ground facilities that track the GPS satellites, monitor their transmissions, perform analyses, and send commands and data to the constellation. The current (as of 2015) operational control segment includes a master control station, an alternate master control station, 12 command and control antennas, and 16 monitoring sites. The ground control stations have known positions and are then uploaded to the satellites, which then transmit the information continuously along with the time.  With handheld receivers, it is possible to find your position within a few meters, limited primarily by the accuracy of the broadcast orbits. As we shall see, the civilian scientific community uses more than 200 stations to determine the orbits with an accuracy of a few centimeters, allowing millimeter positioning after several hours of tracking. </a:t>
            </a:r>
          </a:p>
          <a:p>
            <a:pPr eaLnBrk="1" hangingPunct="1"/>
            <a:endParaRPr lang="en-US" dirty="0">
              <a:latin typeface="Arial" pitchFamily="34" charset="0"/>
            </a:endParaRPr>
          </a:p>
          <a:p>
            <a:r>
              <a:rPr lang="en-US" dirty="0">
                <a:latin typeface="Arial" pitchFamily="34" charset="0"/>
              </a:rPr>
              <a:t>Upper image: </a:t>
            </a:r>
            <a:r>
              <a:rPr lang="en-US" sz="1200" dirty="0"/>
              <a:t>Artist’s conception of a GPS Block II-F satellite in Earth orbit (public domain from NASA)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34" charset="0"/>
              </a:rPr>
              <a:t>Lower image: </a:t>
            </a:r>
            <a:r>
              <a:rPr lang="en-US" sz="1200" dirty="0"/>
              <a:t>https://</a:t>
            </a:r>
            <a:r>
              <a:rPr lang="en-US" sz="1200" dirty="0" err="1"/>
              <a:t>ciechanow.ski</a:t>
            </a:r>
            <a:r>
              <a:rPr lang="en-US" sz="1200" dirty="0"/>
              <a:t>/</a:t>
            </a:r>
            <a:r>
              <a:rPr lang="en-US" sz="1200" dirty="0" err="1"/>
              <a:t>gps</a:t>
            </a:r>
            <a:r>
              <a:rPr lang="en-US" sz="1200" dirty="0"/>
              <a:t>/ (2/17/22)</a:t>
            </a:r>
            <a:endParaRPr lang="en-US" sz="1200" b="0" dirty="0">
              <a:latin typeface="Times Roman"/>
              <a:ea typeface="Times Roman"/>
              <a:cs typeface="Times Roman"/>
              <a:sym typeface="Times Roman"/>
            </a:endParaRPr>
          </a:p>
        </p:txBody>
      </p:sp>
      <p:sp>
        <p:nvSpPr>
          <p:cNvPr id="4" name="Slide Number Placeholder 3"/>
          <p:cNvSpPr>
            <a:spLocks noGrp="1"/>
          </p:cNvSpPr>
          <p:nvPr>
            <p:ph type="sldNum" sz="quarter" idx="5"/>
          </p:nvPr>
        </p:nvSpPr>
        <p:spPr/>
        <p:txBody>
          <a:bodyPr/>
          <a:lstStyle/>
          <a:p>
            <a:fld id="{6273B411-E165-BF48-ABA2-70D378AC59C2}" type="slidenum">
              <a:rPr lang="en-US" smtClean="0"/>
              <a:t>8</a:t>
            </a:fld>
            <a:endParaRPr lang="en-US"/>
          </a:p>
        </p:txBody>
      </p:sp>
    </p:spTree>
    <p:extLst>
      <p:ext uri="{BB962C8B-B14F-4D97-AF65-F5344CB8AC3E}">
        <p14:creationId xmlns:p14="http://schemas.microsoft.com/office/powerpoint/2010/main" val="395849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GPS</a:t>
            </a:r>
            <a:r>
              <a:rPr lang="en-US" baseline="0" dirty="0"/>
              <a:t> depends on extremely accurate time keeping, so the very best clocks must be used.</a:t>
            </a:r>
          </a:p>
          <a:p>
            <a:endParaRPr lang="en-US" baseline="0" dirty="0"/>
          </a:p>
          <a:p>
            <a:r>
              <a:rPr lang="en-US" baseline="0" dirty="0"/>
              <a:t>Image by US Government - US National Executive Committee for Space-Based Positioning, Navigation and Timing, Public Domain, https://commons.wikimedia.org/w/index.php?curid=7567464</a:t>
            </a:r>
            <a:endParaRPr lang="en-US" dirty="0"/>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9</a:t>
            </a:fld>
            <a:endParaRPr lang="en-US"/>
          </a:p>
        </p:txBody>
      </p:sp>
    </p:spTree>
    <p:extLst>
      <p:ext uri="{BB962C8B-B14F-4D97-AF65-F5344CB8AC3E}">
        <p14:creationId xmlns:p14="http://schemas.microsoft.com/office/powerpoint/2010/main" val="2542285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www.gps.gov</a:t>
            </a:r>
            <a:r>
              <a:rPr lang="en-US" dirty="0"/>
              <a:t>/systems/</a:t>
            </a:r>
            <a:r>
              <a:rPr lang="en-US" dirty="0" err="1"/>
              <a:t>gps</a:t>
            </a:r>
            <a:r>
              <a:rPr lang="en-US" dirty="0"/>
              <a:t>/control/</a:t>
            </a:r>
          </a:p>
          <a:p>
            <a:endParaRPr lang="en-US" dirty="0"/>
          </a:p>
          <a:p>
            <a:pPr marL="0" indent="0">
              <a:spcBef>
                <a:spcPts val="2700"/>
              </a:spcBef>
              <a:buNone/>
            </a:pPr>
            <a:r>
              <a:rPr lang="en-US" sz="1200" dirty="0">
                <a:ea typeface="ＭＳ Ｐゴシック" charset="0"/>
                <a:cs typeface="ＭＳ Ｐゴシック" charset="0"/>
              </a:rPr>
              <a:t>Tracking information from the monitoring stations is sent to the </a:t>
            </a:r>
            <a:r>
              <a:rPr lang="en-US" sz="1200" b="1" dirty="0">
                <a:ea typeface="ＭＳ Ｐゴシック" charset="0"/>
                <a:cs typeface="ＭＳ Ｐゴシック" charset="0"/>
              </a:rPr>
              <a:t>Air Force Space Command</a:t>
            </a:r>
            <a:r>
              <a:rPr lang="en-US" sz="1200" dirty="0">
                <a:ea typeface="ＭＳ Ｐゴシック" charset="0"/>
                <a:cs typeface="ＭＳ Ｐゴシック" charset="0"/>
              </a:rPr>
              <a:t>, which is operated by the </a:t>
            </a:r>
            <a:r>
              <a:rPr lang="en-US" sz="1200" b="1" dirty="0">
                <a:ea typeface="ＭＳ Ｐゴシック" charset="0"/>
                <a:cs typeface="ＭＳ Ｐゴシック" charset="0"/>
              </a:rPr>
              <a:t>2nd Space Operations Squadron</a:t>
            </a:r>
            <a:r>
              <a:rPr lang="en-US" sz="1200" dirty="0">
                <a:ea typeface="ＭＳ Ｐゴシック" charset="0"/>
                <a:cs typeface="ＭＳ Ｐゴシック" charset="0"/>
              </a:rPr>
              <a:t> (</a:t>
            </a:r>
            <a:r>
              <a:rPr lang="en-US" sz="1200" b="1" dirty="0">
                <a:ea typeface="ＭＳ Ｐゴシック" charset="0"/>
                <a:cs typeface="ＭＳ Ｐゴシック" charset="0"/>
              </a:rPr>
              <a:t>2 SOPS</a:t>
            </a:r>
            <a:r>
              <a:rPr lang="en-US" sz="1200" dirty="0">
                <a:ea typeface="ＭＳ Ｐゴシック" charset="0"/>
                <a:cs typeface="ＭＳ Ｐゴシック" charset="0"/>
              </a:rPr>
              <a:t>) of the US Air Force.  </a:t>
            </a:r>
          </a:p>
          <a:p>
            <a:pPr marL="0" indent="0">
              <a:spcBef>
                <a:spcPts val="1800"/>
              </a:spcBef>
              <a:buNone/>
            </a:pPr>
            <a:r>
              <a:rPr lang="en-US" sz="1200" b="1" dirty="0">
                <a:ea typeface="ＭＳ Ｐゴシック" charset="0"/>
                <a:cs typeface="ＭＳ Ｐゴシック" charset="0"/>
              </a:rPr>
              <a:t>2 SOPS</a:t>
            </a:r>
            <a:r>
              <a:rPr lang="en-US" sz="1200" dirty="0">
                <a:ea typeface="ＭＳ Ｐゴシック" charset="0"/>
                <a:cs typeface="ＭＳ Ｐゴシック" charset="0"/>
              </a:rPr>
              <a:t> contacts each GPS satellite regularly with a navigational update using the dedicated ground antennas.  </a:t>
            </a:r>
          </a:p>
          <a:p>
            <a:pPr marL="0" indent="0">
              <a:spcBef>
                <a:spcPts val="2700"/>
              </a:spcBef>
              <a:buNone/>
            </a:pPr>
            <a:r>
              <a:rPr lang="en-US" sz="1200" dirty="0">
                <a:ea typeface="ＭＳ Ｐゴシック" charset="0"/>
                <a:cs typeface="ＭＳ Ｐゴシック" charset="0"/>
              </a:rPr>
              <a:t>These updates synchronize the atomic clocks on the satellites to within a few nanoseconds of each other and adjust the ephemeris of each satellite's internal orbital model.</a:t>
            </a:r>
          </a:p>
        </p:txBody>
      </p:sp>
      <p:sp>
        <p:nvSpPr>
          <p:cNvPr id="4" name="Slide Number Placeholder 3"/>
          <p:cNvSpPr>
            <a:spLocks noGrp="1"/>
          </p:cNvSpPr>
          <p:nvPr>
            <p:ph type="sldNum" sz="quarter" idx="5"/>
          </p:nvPr>
        </p:nvSpPr>
        <p:spPr/>
        <p:txBody>
          <a:bodyPr/>
          <a:lstStyle/>
          <a:p>
            <a:fld id="{6273B411-E165-BF48-ABA2-70D378AC59C2}" type="slidenum">
              <a:rPr lang="en-US" smtClean="0"/>
              <a:t>10</a:t>
            </a:fld>
            <a:endParaRPr lang="en-US"/>
          </a:p>
        </p:txBody>
      </p:sp>
    </p:spTree>
    <p:extLst>
      <p:ext uri="{BB962C8B-B14F-4D97-AF65-F5344CB8AC3E}">
        <p14:creationId xmlns:p14="http://schemas.microsoft.com/office/powerpoint/2010/main" val="1280155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TextBox 10"/>
          <p:cNvSpPr txBox="1"/>
          <p:nvPr userDrawn="1"/>
        </p:nvSpPr>
        <p:spPr>
          <a:xfrm>
            <a:off x="820737" y="6202004"/>
            <a:ext cx="4615735" cy="461665"/>
          </a:xfrm>
          <a:prstGeom prst="rect">
            <a:avLst/>
          </a:prstGeom>
          <a:noFill/>
        </p:spPr>
        <p:txBody>
          <a:bodyPr wrap="square" rtlCol="0">
            <a:spAutoFit/>
          </a:bodyPr>
          <a:lstStyle/>
          <a:p>
            <a:pPr defTabSz="457200"/>
            <a:r>
              <a:rPr lang="en-US" sz="1200" dirty="0">
                <a:solidFill>
                  <a:prstClr val="black"/>
                </a:solidFill>
                <a:latin typeface="+mn-lt"/>
              </a:rPr>
              <a:t>This work has been supported by U.S. National Science Foundation awards 1245025, </a:t>
            </a:r>
            <a:r>
              <a:rPr lang="is-IS" sz="1200" dirty="0">
                <a:solidFill>
                  <a:prstClr val="black"/>
                </a:solidFill>
                <a:latin typeface="+mn-lt"/>
              </a:rPr>
              <a:t>1612248</a:t>
            </a:r>
            <a:r>
              <a:rPr lang="en-US" sz="1200" dirty="0">
                <a:solidFill>
                  <a:prstClr val="black"/>
                </a:solidFill>
                <a:latin typeface="+mn-lt"/>
              </a:rPr>
              <a:t>, </a:t>
            </a:r>
            <a:r>
              <a:rPr lang="is-IS" sz="1200" dirty="0"/>
              <a:t>1725347, </a:t>
            </a:r>
            <a:r>
              <a:rPr lang="cs-CZ" sz="1200" dirty="0">
                <a:solidFill>
                  <a:prstClr val="black"/>
                </a:solidFill>
                <a:latin typeface="+mn-lt"/>
              </a:rPr>
              <a:t>1914915, 1724794, </a:t>
            </a:r>
            <a:r>
              <a:rPr lang="en-US" sz="1200" b="0" i="0" dirty="0">
                <a:solidFill>
                  <a:srgbClr val="000000"/>
                </a:solidFill>
                <a:effectLst/>
                <a:latin typeface="new-hero"/>
              </a:rPr>
              <a:t>1724509</a:t>
            </a:r>
            <a:r>
              <a:rPr lang="cs-CZ" sz="1200" dirty="0">
                <a:solidFill>
                  <a:prstClr val="black"/>
                </a:solidFill>
                <a:latin typeface="+mn-lt"/>
              </a:rPr>
              <a:t>.</a:t>
            </a:r>
            <a:endParaRPr lang="en-US" sz="1200" dirty="0">
              <a:solidFill>
                <a:prstClr val="black"/>
              </a:solidFill>
              <a:latin typeface="+mn-lt"/>
            </a:endParaRPr>
          </a:p>
        </p:txBody>
      </p:sp>
      <p:sp>
        <p:nvSpPr>
          <p:cNvPr id="7" name="TextBox 6"/>
          <p:cNvSpPr txBox="1"/>
          <p:nvPr userDrawn="1"/>
        </p:nvSpPr>
        <p:spPr>
          <a:xfrm>
            <a:off x="5944438" y="6386670"/>
            <a:ext cx="3091359" cy="276999"/>
          </a:xfrm>
          <a:prstGeom prst="rect">
            <a:avLst/>
          </a:prstGeom>
          <a:noFill/>
        </p:spPr>
        <p:txBody>
          <a:bodyPr wrap="none" rtlCol="0">
            <a:spAutoFit/>
          </a:bodyPr>
          <a:lstStyle/>
          <a:p>
            <a:r>
              <a:rPr lang="en-US" sz="1200" dirty="0"/>
              <a:t>Questions, contact </a:t>
            </a:r>
            <a:r>
              <a:rPr lang="en-US" sz="1200" u="sng" dirty="0" err="1"/>
              <a:t>education@earthscope.org</a:t>
            </a:r>
            <a:endParaRPr lang="en-US" sz="1200" dirty="0"/>
          </a:p>
        </p:txBody>
      </p:sp>
      <p:pic>
        <p:nvPicPr>
          <p:cNvPr id="12" name="Picture 11" descr="NSF_Logo 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0" y="6072931"/>
            <a:ext cx="727157" cy="731520"/>
          </a:xfrm>
          <a:prstGeom prst="rect">
            <a:avLst/>
          </a:prstGeom>
        </p:spPr>
      </p:pic>
      <p:pic>
        <p:nvPicPr>
          <p:cNvPr id="10" name="Picture 9" descr="A blue and black background&#10;&#10;AI-generated content may be incorrect.">
            <a:extLst>
              <a:ext uri="{FF2B5EF4-FFF2-40B4-BE49-F238E27FC236}">
                <a16:creationId xmlns:a16="http://schemas.microsoft.com/office/drawing/2014/main" id="{B997BA3C-0D77-71F3-B417-D318FFFADD61}"/>
              </a:ext>
            </a:extLst>
          </p:cNvPr>
          <p:cNvPicPr>
            <a:picLocks noChangeAspect="1"/>
          </p:cNvPicPr>
          <p:nvPr userDrawn="1"/>
        </p:nvPicPr>
        <p:blipFill>
          <a:blip r:embed="rId3"/>
          <a:stretch>
            <a:fillRect/>
          </a:stretch>
        </p:blipFill>
        <p:spPr>
          <a:xfrm>
            <a:off x="-1" y="0"/>
            <a:ext cx="9149511" cy="1151164"/>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462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blue and black background&#10;&#10;AI-generated content may be incorrect.">
            <a:extLst>
              <a:ext uri="{FF2B5EF4-FFF2-40B4-BE49-F238E27FC236}">
                <a16:creationId xmlns:a16="http://schemas.microsoft.com/office/drawing/2014/main" id="{0BC1BF78-6FD8-A6CF-8AEA-EDB9EBB6F83F}"/>
              </a:ext>
            </a:extLst>
          </p:cNvPr>
          <p:cNvPicPr>
            <a:picLocks noChangeAspect="1"/>
          </p:cNvPicPr>
          <p:nvPr userDrawn="1"/>
        </p:nvPicPr>
        <p:blipFill>
          <a:blip r:embed="rId2"/>
          <a:stretch>
            <a:fillRect/>
          </a:stretch>
        </p:blipFill>
        <p:spPr>
          <a:xfrm>
            <a:off x="-1" y="0"/>
            <a:ext cx="9149511" cy="1151164"/>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799"/>
            <a:ext cx="4038600" cy="51731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573314"/>
            <a:ext cx="4040188"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5316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94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85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D1E674B-F9F5-4129-F5A6-3AD8A0A1F643}"/>
              </a:ext>
            </a:extLst>
          </p:cNvPr>
          <p:cNvPicPr>
            <a:picLocks noChangeAspect="1"/>
          </p:cNvPicPr>
          <p:nvPr userDrawn="1"/>
        </p:nvPicPr>
        <p:blipFill>
          <a:blip r:embed="rId12"/>
          <a:stretch>
            <a:fillRect/>
          </a:stretch>
        </p:blipFill>
        <p:spPr>
          <a:xfrm>
            <a:off x="-5927" y="6375536"/>
            <a:ext cx="9149927" cy="487024"/>
          </a:xfrm>
          <a:prstGeom prst="rect">
            <a:avLst/>
          </a:prstGeom>
        </p:spPr>
      </p:pic>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1"/>
            <a:ext cx="8229600" cy="5165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MtSAC_fullcolor_prin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1760" y="6496810"/>
            <a:ext cx="330710" cy="233426"/>
          </a:xfrm>
          <a:prstGeom prst="rect">
            <a:avLst/>
          </a:prstGeom>
        </p:spPr>
      </p:pic>
      <p:pic>
        <p:nvPicPr>
          <p:cNvPr id="13" name="Picture 12"/>
          <p:cNvPicPr>
            <a:picLocks noChangeAspect="1"/>
          </p:cNvPicPr>
          <p:nvPr/>
        </p:nvPicPr>
        <p:blipFill>
          <a:blip r:embed="rId14"/>
          <a:stretch>
            <a:fillRect/>
          </a:stretch>
        </p:blipFill>
        <p:spPr>
          <a:xfrm>
            <a:off x="6932065" y="6481434"/>
            <a:ext cx="206444" cy="260644"/>
          </a:xfrm>
          <a:prstGeom prst="rect">
            <a:avLst/>
          </a:prstGeom>
        </p:spPr>
      </p:pic>
      <p:pic>
        <p:nvPicPr>
          <p:cNvPr id="14" name="Picture 13"/>
          <p:cNvPicPr>
            <a:picLocks noChangeAspect="1"/>
          </p:cNvPicPr>
          <p:nvPr/>
        </p:nvPicPr>
        <p:blipFill>
          <a:blip r:embed="rId15"/>
          <a:stretch>
            <a:fillRect/>
          </a:stretch>
        </p:blipFill>
        <p:spPr>
          <a:xfrm>
            <a:off x="8210298" y="6560197"/>
            <a:ext cx="363666" cy="121222"/>
          </a:xfrm>
          <a:prstGeom prst="rect">
            <a:avLst/>
          </a:prstGeom>
        </p:spPr>
      </p:pic>
      <p:pic>
        <p:nvPicPr>
          <p:cNvPr id="9" name="Picture 8" descr="ISUreverse.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52778" y="6552173"/>
            <a:ext cx="450059" cy="135428"/>
          </a:xfrm>
          <a:prstGeom prst="rect">
            <a:avLst/>
          </a:prstGeom>
        </p:spPr>
      </p:pic>
      <p:pic>
        <p:nvPicPr>
          <p:cNvPr id="15" name="Picture 14" descr="NSF_Logo sm.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677640" y="6400099"/>
            <a:ext cx="418321" cy="420831"/>
          </a:xfrm>
          <a:prstGeom prst="rect">
            <a:avLst/>
          </a:prstGeom>
        </p:spPr>
      </p:pic>
      <p:grpSp>
        <p:nvGrpSpPr>
          <p:cNvPr id="16" name="Google Shape;29;p2">
            <a:extLst>
              <a:ext uri="{FF2B5EF4-FFF2-40B4-BE49-F238E27FC236}">
                <a16:creationId xmlns:a16="http://schemas.microsoft.com/office/drawing/2014/main" id="{552CFD2F-FB20-5D4A-99D6-54A07850158B}"/>
              </a:ext>
            </a:extLst>
          </p:cNvPr>
          <p:cNvGrpSpPr/>
          <p:nvPr userDrawn="1"/>
        </p:nvGrpSpPr>
        <p:grpSpPr>
          <a:xfrm>
            <a:off x="6121333" y="6514164"/>
            <a:ext cx="658102" cy="191947"/>
            <a:chOff x="7130143" y="6256290"/>
            <a:chExt cx="1262536" cy="368240"/>
          </a:xfrm>
        </p:grpSpPr>
        <p:pic>
          <p:nvPicPr>
            <p:cNvPr id="17" name="Google Shape;30;p2">
              <a:extLst>
                <a:ext uri="{FF2B5EF4-FFF2-40B4-BE49-F238E27FC236}">
                  <a16:creationId xmlns:a16="http://schemas.microsoft.com/office/drawing/2014/main" id="{F787E4CC-946A-5445-899D-6FA04C45CE9C}"/>
                </a:ext>
              </a:extLst>
            </p:cNvPr>
            <p:cNvPicPr preferRelativeResize="0"/>
            <p:nvPr/>
          </p:nvPicPr>
          <p:blipFill rotWithShape="1">
            <a:blip r:embed="rId18">
              <a:alphaModFix/>
            </a:blip>
            <a:srcRect r="69823"/>
            <a:stretch/>
          </p:blipFill>
          <p:spPr>
            <a:xfrm>
              <a:off x="7130143" y="6256290"/>
              <a:ext cx="381000" cy="368240"/>
            </a:xfrm>
            <a:prstGeom prst="rect">
              <a:avLst/>
            </a:prstGeom>
            <a:noFill/>
            <a:ln>
              <a:noFill/>
            </a:ln>
          </p:spPr>
        </p:pic>
        <p:pic>
          <p:nvPicPr>
            <p:cNvPr id="18" name="Google Shape;31;p2">
              <a:extLst>
                <a:ext uri="{FF2B5EF4-FFF2-40B4-BE49-F238E27FC236}">
                  <a16:creationId xmlns:a16="http://schemas.microsoft.com/office/drawing/2014/main" id="{7E46B66D-C6A8-6C44-81D7-096C8B4E8B1E}"/>
                </a:ext>
              </a:extLst>
            </p:cNvPr>
            <p:cNvPicPr preferRelativeResize="0"/>
            <p:nvPr/>
          </p:nvPicPr>
          <p:blipFill rotWithShape="1">
            <a:blip r:embed="rId19">
              <a:alphaModFix/>
            </a:blip>
            <a:srcRect l="30176"/>
            <a:stretch/>
          </p:blipFill>
          <p:spPr>
            <a:xfrm>
              <a:off x="7511143" y="6256290"/>
              <a:ext cx="881536" cy="368240"/>
            </a:xfrm>
            <a:prstGeom prst="rect">
              <a:avLst/>
            </a:prstGeom>
            <a:noFill/>
            <a:ln>
              <a:noFill/>
            </a:ln>
          </p:spPr>
        </p:pic>
      </p:grpSp>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10.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0.JP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Introduction to GPS/GNSS Basics</a:t>
            </a:r>
          </a:p>
        </p:txBody>
      </p:sp>
      <p:sp>
        <p:nvSpPr>
          <p:cNvPr id="5" name="Subtitle 4"/>
          <p:cNvSpPr>
            <a:spLocks noGrp="1"/>
          </p:cNvSpPr>
          <p:nvPr>
            <p:ph type="subTitle" idx="1"/>
          </p:nvPr>
        </p:nvSpPr>
        <p:spPr>
          <a:xfrm>
            <a:off x="166255" y="3832728"/>
            <a:ext cx="8794865" cy="1752600"/>
          </a:xfrm>
        </p:spPr>
        <p:txBody>
          <a:bodyPr>
            <a:normAutofit/>
          </a:bodyPr>
          <a:lstStyle/>
          <a:p>
            <a:r>
              <a:rPr lang="en-US" dirty="0"/>
              <a:t>Vince Cronin (Baylor University) &amp; Shelly Olds (EarthScope)</a:t>
            </a:r>
          </a:p>
          <a:p>
            <a:r>
              <a:rPr lang="en-US" dirty="0"/>
              <a:t>Revisions by Beth Pratt-Sitaula (EarthScope) &amp; </a:t>
            </a:r>
          </a:p>
          <a:p>
            <a:r>
              <a:rPr lang="en-US" dirty="0"/>
              <a:t>Benjamin Crosby (Idaho State University)</a:t>
            </a:r>
          </a:p>
          <a:p>
            <a:endParaRPr lang="en-US" dirty="0"/>
          </a:p>
        </p:txBody>
      </p:sp>
      <p:sp>
        <p:nvSpPr>
          <p:cNvPr id="2" name="TextBox 1"/>
          <p:cNvSpPr txBox="1"/>
          <p:nvPr/>
        </p:nvSpPr>
        <p:spPr>
          <a:xfrm>
            <a:off x="5133474" y="651042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2623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452CB-C3BD-9903-A03D-A7184E9E4957}"/>
              </a:ext>
            </a:extLst>
          </p:cNvPr>
          <p:cNvSpPr>
            <a:spLocks noGrp="1"/>
          </p:cNvSpPr>
          <p:nvPr>
            <p:ph type="title"/>
          </p:nvPr>
        </p:nvSpPr>
        <p:spPr/>
        <p:txBody>
          <a:bodyPr/>
          <a:lstStyle/>
          <a:p>
            <a:r>
              <a:rPr lang="en-US" dirty="0"/>
              <a:t>Ground Control Stations</a:t>
            </a:r>
          </a:p>
        </p:txBody>
      </p:sp>
      <p:sp>
        <p:nvSpPr>
          <p:cNvPr id="3" name="Content Placeholder 2">
            <a:extLst>
              <a:ext uri="{FF2B5EF4-FFF2-40B4-BE49-F238E27FC236}">
                <a16:creationId xmlns:a16="http://schemas.microsoft.com/office/drawing/2014/main" id="{95AE3CBC-61E0-4AB4-9ABA-DBF9F5DF5207}"/>
              </a:ext>
            </a:extLst>
          </p:cNvPr>
          <p:cNvSpPr>
            <a:spLocks noGrp="1"/>
          </p:cNvSpPr>
          <p:nvPr>
            <p:ph idx="1"/>
          </p:nvPr>
        </p:nvSpPr>
        <p:spPr/>
        <p:txBody>
          <a:bodyPr>
            <a:normAutofit/>
          </a:bodyPr>
          <a:lstStyle/>
          <a:p>
            <a:pPr>
              <a:spcBef>
                <a:spcPts val="1500"/>
              </a:spcBef>
            </a:pPr>
            <a:r>
              <a:rPr lang="en-US" sz="3200" dirty="0">
                <a:ea typeface="ＭＳ Ｐゴシック" charset="0"/>
                <a:cs typeface="ＭＳ Ｐゴシック" charset="0"/>
              </a:rPr>
              <a:t>Network of ground-based monitoring stations track GPS satellites</a:t>
            </a:r>
            <a:endParaRPr lang="en-US" b="1" dirty="0">
              <a:ea typeface="ＭＳ Ｐゴシック" charset="0"/>
              <a:cs typeface="ＭＳ Ｐゴシック" charset="0"/>
            </a:endParaRPr>
          </a:p>
          <a:p>
            <a:pPr>
              <a:spcBef>
                <a:spcPts val="1500"/>
              </a:spcBef>
            </a:pPr>
            <a:r>
              <a:rPr lang="en-US" sz="3200" dirty="0">
                <a:ea typeface="ＭＳ Ｐゴシック" charset="0"/>
                <a:cs typeface="ＭＳ Ｐゴシック" charset="0"/>
              </a:rPr>
              <a:t>Updates re-synchronize </a:t>
            </a:r>
            <a:r>
              <a:rPr lang="en-US" dirty="0">
                <a:ea typeface="ＭＳ Ｐゴシック" charset="0"/>
                <a:cs typeface="ＭＳ Ｐゴシック" charset="0"/>
              </a:rPr>
              <a:t>satellite </a:t>
            </a:r>
            <a:r>
              <a:rPr lang="en-US" sz="3200" dirty="0">
                <a:ea typeface="ＭＳ Ｐゴシック" charset="0"/>
                <a:cs typeface="ＭＳ Ｐゴシック" charset="0"/>
              </a:rPr>
              <a:t>atomic clocks to within nanoseconds of each other and adjust info of </a:t>
            </a:r>
            <a:br>
              <a:rPr lang="en-US" sz="3200" dirty="0">
                <a:ea typeface="ＭＳ Ｐゴシック" charset="0"/>
                <a:cs typeface="ＭＳ Ｐゴシック" charset="0"/>
              </a:rPr>
            </a:br>
            <a:r>
              <a:rPr lang="en-US" sz="3200" dirty="0">
                <a:ea typeface="ＭＳ Ｐゴシック" charset="0"/>
                <a:cs typeface="ＭＳ Ｐゴシック" charset="0"/>
              </a:rPr>
              <a:t>each satellite’s </a:t>
            </a:r>
            <a:br>
              <a:rPr lang="en-US" sz="3200" dirty="0">
                <a:ea typeface="ＭＳ Ｐゴシック" charset="0"/>
                <a:cs typeface="ＭＳ Ｐゴシック" charset="0"/>
              </a:rPr>
            </a:br>
            <a:r>
              <a:rPr lang="en-US" sz="3200" dirty="0">
                <a:ea typeface="ＭＳ Ｐゴシック" charset="0"/>
                <a:cs typeface="ＭＳ Ｐゴシック" charset="0"/>
              </a:rPr>
              <a:t>orbital model </a:t>
            </a:r>
            <a:endParaRPr lang="en-US" dirty="0"/>
          </a:p>
        </p:txBody>
      </p:sp>
      <p:pic>
        <p:nvPicPr>
          <p:cNvPr id="6" name="Picture 5" descr="A map of the world with different colored circles&#10;&#10;AI-generated content may be incorrect.">
            <a:extLst>
              <a:ext uri="{FF2B5EF4-FFF2-40B4-BE49-F238E27FC236}">
                <a16:creationId xmlns:a16="http://schemas.microsoft.com/office/drawing/2014/main" id="{52EB45B8-8E41-1B3C-2B7E-9FD1BEE57804}"/>
              </a:ext>
            </a:extLst>
          </p:cNvPr>
          <p:cNvPicPr>
            <a:picLocks noChangeAspect="1"/>
          </p:cNvPicPr>
          <p:nvPr/>
        </p:nvPicPr>
        <p:blipFill>
          <a:blip r:embed="rId3"/>
          <a:srcRect t="13387" b="17549"/>
          <a:stretch>
            <a:fillRect/>
          </a:stretch>
        </p:blipFill>
        <p:spPr>
          <a:xfrm>
            <a:off x="3443203" y="3282193"/>
            <a:ext cx="5590439" cy="2895706"/>
          </a:xfrm>
          <a:prstGeom prst="rect">
            <a:avLst/>
          </a:prstGeom>
        </p:spPr>
      </p:pic>
    </p:spTree>
    <p:extLst>
      <p:ext uri="{BB962C8B-B14F-4D97-AF65-F5344CB8AC3E}">
        <p14:creationId xmlns:p14="http://schemas.microsoft.com/office/powerpoint/2010/main" val="2449063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898D-7643-FAC7-EA4B-B32ADD7B9A4D}"/>
              </a:ext>
            </a:extLst>
          </p:cNvPr>
          <p:cNvSpPr>
            <a:spLocks noGrp="1"/>
          </p:cNvSpPr>
          <p:nvPr>
            <p:ph type="title"/>
          </p:nvPr>
        </p:nvSpPr>
        <p:spPr/>
        <p:txBody>
          <a:bodyPr/>
          <a:lstStyle/>
          <a:p>
            <a:r>
              <a:rPr lang="en-US" dirty="0"/>
              <a:t>How Actual Location is Determined</a:t>
            </a:r>
          </a:p>
        </p:txBody>
      </p:sp>
      <p:sp>
        <p:nvSpPr>
          <p:cNvPr id="3" name="Content Placeholder 2">
            <a:extLst>
              <a:ext uri="{FF2B5EF4-FFF2-40B4-BE49-F238E27FC236}">
                <a16:creationId xmlns:a16="http://schemas.microsoft.com/office/drawing/2014/main" id="{342404EB-B7E7-B276-ED9B-5DEFCC161B5D}"/>
              </a:ext>
            </a:extLst>
          </p:cNvPr>
          <p:cNvSpPr>
            <a:spLocks noGrp="1"/>
          </p:cNvSpPr>
          <p:nvPr>
            <p:ph idx="1"/>
          </p:nvPr>
        </p:nvSpPr>
        <p:spPr>
          <a:xfrm>
            <a:off x="457200" y="5085568"/>
            <a:ext cx="8229600" cy="1318592"/>
          </a:xfrm>
        </p:spPr>
        <p:txBody>
          <a:bodyPr>
            <a:normAutofit fontScale="85000" lnSpcReduction="10000"/>
          </a:bodyPr>
          <a:lstStyle/>
          <a:p>
            <a:pPr marL="0" indent="0">
              <a:buNone/>
            </a:pPr>
            <a:r>
              <a:rPr lang="en-US" sz="3200" dirty="0"/>
              <a:t>Antenna position is determined by calculating the distances to at least 4 satellites. This enables the solving for four variables: </a:t>
            </a:r>
            <a:r>
              <a:rPr lang="en-US" sz="3200" i="1" dirty="0"/>
              <a:t>x, y, z </a:t>
            </a:r>
            <a:r>
              <a:rPr lang="en-US" sz="3200" dirty="0"/>
              <a:t>and time using </a:t>
            </a:r>
            <a:r>
              <a:rPr lang="en-US" sz="3200" b="1" dirty="0"/>
              <a:t>trilateration</a:t>
            </a:r>
            <a:r>
              <a:rPr lang="en-US" sz="3200" dirty="0"/>
              <a:t>.</a:t>
            </a:r>
          </a:p>
          <a:p>
            <a:pPr marL="0" indent="0">
              <a:buNone/>
            </a:pPr>
            <a:endParaRPr lang="en-US" dirty="0"/>
          </a:p>
        </p:txBody>
      </p:sp>
      <p:pic>
        <p:nvPicPr>
          <p:cNvPr id="4" name="Picture 3">
            <a:extLst>
              <a:ext uri="{FF2B5EF4-FFF2-40B4-BE49-F238E27FC236}">
                <a16:creationId xmlns:a16="http://schemas.microsoft.com/office/drawing/2014/main" id="{C91B3951-5D7F-A258-07A8-7B7E87D2C9F1}"/>
              </a:ext>
            </a:extLst>
          </p:cNvPr>
          <p:cNvPicPr>
            <a:picLocks noChangeAspect="1"/>
          </p:cNvPicPr>
          <p:nvPr/>
        </p:nvPicPr>
        <p:blipFill>
          <a:blip r:embed="rId3"/>
          <a:stretch>
            <a:fillRect/>
          </a:stretch>
        </p:blipFill>
        <p:spPr>
          <a:xfrm>
            <a:off x="312478" y="1014608"/>
            <a:ext cx="3242220" cy="3695101"/>
          </a:xfrm>
          <a:prstGeom prst="rect">
            <a:avLst/>
          </a:prstGeom>
        </p:spPr>
      </p:pic>
      <p:pic>
        <p:nvPicPr>
          <p:cNvPr id="5" name="Picture 4">
            <a:extLst>
              <a:ext uri="{FF2B5EF4-FFF2-40B4-BE49-F238E27FC236}">
                <a16:creationId xmlns:a16="http://schemas.microsoft.com/office/drawing/2014/main" id="{4583CE50-C2EF-3255-A83E-8F95BBE56586}"/>
              </a:ext>
            </a:extLst>
          </p:cNvPr>
          <p:cNvPicPr>
            <a:picLocks noChangeAspect="1"/>
          </p:cNvPicPr>
          <p:nvPr/>
        </p:nvPicPr>
        <p:blipFill>
          <a:blip r:embed="rId4"/>
          <a:stretch>
            <a:fillRect/>
          </a:stretch>
        </p:blipFill>
        <p:spPr>
          <a:xfrm>
            <a:off x="3704117" y="1727364"/>
            <a:ext cx="5127405" cy="2108711"/>
          </a:xfrm>
          <a:prstGeom prst="rect">
            <a:avLst/>
          </a:prstGeom>
        </p:spPr>
      </p:pic>
      <p:sp>
        <p:nvSpPr>
          <p:cNvPr id="6" name="TextBox 5">
            <a:extLst>
              <a:ext uri="{FF2B5EF4-FFF2-40B4-BE49-F238E27FC236}">
                <a16:creationId xmlns:a16="http://schemas.microsoft.com/office/drawing/2014/main" id="{2F053490-6296-4E0B-57EA-C3CD3ECF1CA2}"/>
              </a:ext>
            </a:extLst>
          </p:cNvPr>
          <p:cNvSpPr txBox="1"/>
          <p:nvPr/>
        </p:nvSpPr>
        <p:spPr>
          <a:xfrm>
            <a:off x="5858007" y="3843462"/>
            <a:ext cx="2973515" cy="276999"/>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r>
              <a:rPr lang="en-US" sz="1200" dirty="0"/>
              <a:t>http://</a:t>
            </a:r>
            <a:r>
              <a:rPr lang="en-US" sz="1200" dirty="0" err="1"/>
              <a:t>spaceplace.nasa.gov</a:t>
            </a:r>
            <a:r>
              <a:rPr lang="en-US" sz="1200" dirty="0"/>
              <a:t>/</a:t>
            </a:r>
            <a:r>
              <a:rPr lang="en-US" sz="1200" dirty="0" err="1"/>
              <a:t>gps</a:t>
            </a:r>
            <a:r>
              <a:rPr lang="en-US" sz="1200" dirty="0"/>
              <a:t>-pizza/en/</a:t>
            </a:r>
          </a:p>
        </p:txBody>
      </p:sp>
    </p:spTree>
    <p:extLst>
      <p:ext uri="{BB962C8B-B14F-4D97-AF65-F5344CB8AC3E}">
        <p14:creationId xmlns:p14="http://schemas.microsoft.com/office/powerpoint/2010/main" val="137781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36AD-A2D2-2798-EF6B-D841C553748F}"/>
              </a:ext>
            </a:extLst>
          </p:cNvPr>
          <p:cNvSpPr>
            <a:spLocks noGrp="1"/>
          </p:cNvSpPr>
          <p:nvPr>
            <p:ph type="title"/>
          </p:nvPr>
        </p:nvSpPr>
        <p:spPr/>
        <p:txBody>
          <a:bodyPr/>
          <a:lstStyle/>
          <a:p>
            <a:r>
              <a:rPr lang="en-US" dirty="0"/>
              <a:t>Antennas Receive Data Streams</a:t>
            </a:r>
          </a:p>
        </p:txBody>
      </p:sp>
      <p:grpSp>
        <p:nvGrpSpPr>
          <p:cNvPr id="4" name="Group 3">
            <a:extLst>
              <a:ext uri="{FF2B5EF4-FFF2-40B4-BE49-F238E27FC236}">
                <a16:creationId xmlns:a16="http://schemas.microsoft.com/office/drawing/2014/main" id="{919DE76F-EE69-C57A-1107-7256CCCF3737}"/>
              </a:ext>
            </a:extLst>
          </p:cNvPr>
          <p:cNvGrpSpPr>
            <a:grpSpLocks/>
          </p:cNvGrpSpPr>
          <p:nvPr/>
        </p:nvGrpSpPr>
        <p:grpSpPr bwMode="auto">
          <a:xfrm>
            <a:off x="139666" y="946973"/>
            <a:ext cx="8334376" cy="5195886"/>
            <a:chOff x="141" y="480"/>
            <a:chExt cx="5250" cy="3273"/>
          </a:xfrm>
        </p:grpSpPr>
        <p:sp>
          <p:nvSpPr>
            <p:cNvPr id="8" name="Oval 7">
              <a:extLst>
                <a:ext uri="{FF2B5EF4-FFF2-40B4-BE49-F238E27FC236}">
                  <a16:creationId xmlns:a16="http://schemas.microsoft.com/office/drawing/2014/main" id="{9C18E0FA-E50A-3808-1B2C-AA197C25E6D7}"/>
                </a:ext>
              </a:extLst>
            </p:cNvPr>
            <p:cNvSpPr>
              <a:spLocks noChangeArrowheads="1"/>
            </p:cNvSpPr>
            <p:nvPr/>
          </p:nvSpPr>
          <p:spPr bwMode="auto">
            <a:xfrm>
              <a:off x="288" y="2112"/>
              <a:ext cx="5103" cy="1641"/>
            </a:xfrm>
            <a:prstGeom prst="ellipse">
              <a:avLst/>
            </a:prstGeom>
            <a:solidFill>
              <a:srgbClr val="05C005"/>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 name="Oval 8">
              <a:extLst>
                <a:ext uri="{FF2B5EF4-FFF2-40B4-BE49-F238E27FC236}">
                  <a16:creationId xmlns:a16="http://schemas.microsoft.com/office/drawing/2014/main" id="{8B0A9B44-E5DC-3B4F-9807-71A456F7CB7A}"/>
                </a:ext>
              </a:extLst>
            </p:cNvPr>
            <p:cNvSpPr>
              <a:spLocks noChangeArrowheads="1"/>
            </p:cNvSpPr>
            <p:nvPr/>
          </p:nvSpPr>
          <p:spPr bwMode="auto">
            <a:xfrm>
              <a:off x="1412" y="2276"/>
              <a:ext cx="3041" cy="1271"/>
            </a:xfrm>
            <a:prstGeom prst="ellipse">
              <a:avLst/>
            </a:prstGeom>
            <a:noFill/>
            <a:ln w="25400">
              <a:solidFill>
                <a:srgbClr val="1C1C1C"/>
              </a:solidFill>
              <a:prstDash val="lgDash"/>
              <a:round/>
              <a:headEnd/>
              <a:tailEnd/>
            </a:ln>
            <a:extLst>
              <a:ext uri="{909E8E84-426E-40dd-AFC4-6F175D3DCCD1}">
                <a14:hiddenFill xmlns:a14="http://schemas.microsoft.com/office/drawing/2010/main" xmlns="" xmlns:lc="http://schemas.openxmlformats.org/drawingml/2006/lockedCanvas">
                  <a:solidFill>
                    <a:srgbClr val="FFFFFF"/>
                  </a:solid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0" name="Oval 9">
              <a:extLst>
                <a:ext uri="{FF2B5EF4-FFF2-40B4-BE49-F238E27FC236}">
                  <a16:creationId xmlns:a16="http://schemas.microsoft.com/office/drawing/2014/main" id="{3C264999-1730-59C7-BEE2-1D03C09517FC}"/>
                </a:ext>
              </a:extLst>
            </p:cNvPr>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1" name="Freeform 8">
              <a:extLst>
                <a:ext uri="{FF2B5EF4-FFF2-40B4-BE49-F238E27FC236}">
                  <a16:creationId xmlns:a16="http://schemas.microsoft.com/office/drawing/2014/main" id="{C86C2F92-997E-9598-987B-51B9FD16A2D3}"/>
                </a:ext>
              </a:extLst>
            </p:cNvPr>
            <p:cNvSpPr>
              <a:spLocks/>
            </p:cNvSpPr>
            <p:nvPr/>
          </p:nvSpPr>
          <p:spPr bwMode="auto">
            <a:xfrm rot="-3294368">
              <a:off x="2480" y="1406"/>
              <a:ext cx="1779" cy="241"/>
            </a:xfrm>
            <a:custGeom>
              <a:avLst/>
              <a:gdLst>
                <a:gd name="T0" fmla="*/ 0 w 3828"/>
                <a:gd name="T1" fmla="*/ 1 h 367"/>
                <a:gd name="T2" fmla="*/ 0 w 3828"/>
                <a:gd name="T3" fmla="*/ 1 h 367"/>
                <a:gd name="T4" fmla="*/ 0 w 3828"/>
                <a:gd name="T5" fmla="*/ 0 h 367"/>
                <a:gd name="T6" fmla="*/ 0 w 3828"/>
                <a:gd name="T7" fmla="*/ 0 h 367"/>
                <a:gd name="T8" fmla="*/ 0 w 3828"/>
                <a:gd name="T9" fmla="*/ 1 h 367"/>
                <a:gd name="T10" fmla="*/ 0 w 3828"/>
                <a:gd name="T11" fmla="*/ 1 h 367"/>
                <a:gd name="T12" fmla="*/ 0 w 3828"/>
                <a:gd name="T13" fmla="*/ 1 h 367"/>
                <a:gd name="T14" fmla="*/ 0 w 3828"/>
                <a:gd name="T15" fmla="*/ 0 h 367"/>
                <a:gd name="T16" fmla="*/ 0 w 3828"/>
                <a:gd name="T17" fmla="*/ 0 h 367"/>
                <a:gd name="T18" fmla="*/ 0 w 3828"/>
                <a:gd name="T19" fmla="*/ 1 h 367"/>
                <a:gd name="T20" fmla="*/ 0 w 3828"/>
                <a:gd name="T21" fmla="*/ 1 h 367"/>
                <a:gd name="T22" fmla="*/ 0 w 3828"/>
                <a:gd name="T23" fmla="*/ 0 h 367"/>
                <a:gd name="T24" fmla="*/ 0 w 3828"/>
                <a:gd name="T25" fmla="*/ 0 h 367"/>
                <a:gd name="T26" fmla="*/ 0 w 3828"/>
                <a:gd name="T27" fmla="*/ 1 h 367"/>
                <a:gd name="T28" fmla="*/ 0 w 3828"/>
                <a:gd name="T29" fmla="*/ 1 h 367"/>
                <a:gd name="T30" fmla="*/ 0 w 3828"/>
                <a:gd name="T31" fmla="*/ 0 h 367"/>
                <a:gd name="T32" fmla="*/ 0 w 3828"/>
                <a:gd name="T33" fmla="*/ 0 h 367"/>
                <a:gd name="T34" fmla="*/ 0 w 3828"/>
                <a:gd name="T35" fmla="*/ 1 h 367"/>
                <a:gd name="T36" fmla="*/ 0 w 3828"/>
                <a:gd name="T37" fmla="*/ 1 h 367"/>
                <a:gd name="T38" fmla="*/ 0 w 3828"/>
                <a:gd name="T39" fmla="*/ 0 h 367"/>
                <a:gd name="T40" fmla="*/ 0 w 3828"/>
                <a:gd name="T41" fmla="*/ 0 h 367"/>
                <a:gd name="T42" fmla="*/ 0 w 3828"/>
                <a:gd name="T43" fmla="*/ 1 h 367"/>
                <a:gd name="T44" fmla="*/ 0 w 3828"/>
                <a:gd name="T45" fmla="*/ 1 h 367"/>
                <a:gd name="T46" fmla="*/ 0 w 3828"/>
                <a:gd name="T47" fmla="*/ 0 h 367"/>
                <a:gd name="T48" fmla="*/ 0 w 3828"/>
                <a:gd name="T49" fmla="*/ 0 h 367"/>
                <a:gd name="T50" fmla="*/ 0 w 3828"/>
                <a:gd name="T51" fmla="*/ 1 h 367"/>
                <a:gd name="T52" fmla="*/ 0 w 3828"/>
                <a:gd name="T53" fmla="*/ 1 h 367"/>
                <a:gd name="T54" fmla="*/ 0 w 3828"/>
                <a:gd name="T55" fmla="*/ 0 h 367"/>
                <a:gd name="T56" fmla="*/ 0 w 3828"/>
                <a:gd name="T57" fmla="*/ 0 h 367"/>
                <a:gd name="T58" fmla="*/ 0 w 3828"/>
                <a:gd name="T59" fmla="*/ 1 h 367"/>
                <a:gd name="T60" fmla="*/ 0 w 3828"/>
                <a:gd name="T61" fmla="*/ 1 h 367"/>
                <a:gd name="T62" fmla="*/ 0 w 3828"/>
                <a:gd name="T63" fmla="*/ 1 h 367"/>
                <a:gd name="T64" fmla="*/ 0 w 3828"/>
                <a:gd name="T65" fmla="*/ 0 h 367"/>
                <a:gd name="T66" fmla="*/ 0 w 3828"/>
                <a:gd name="T67" fmla="*/ 0 h 367"/>
                <a:gd name="T68" fmla="*/ 0 w 3828"/>
                <a:gd name="T69" fmla="*/ 1 h 367"/>
                <a:gd name="T70" fmla="*/ 0 w 3828"/>
                <a:gd name="T71" fmla="*/ 1 h 367"/>
                <a:gd name="T72" fmla="*/ 0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nvGrpSpPr>
            <p:cNvPr id="12" name="Group 11">
              <a:extLst>
                <a:ext uri="{FF2B5EF4-FFF2-40B4-BE49-F238E27FC236}">
                  <a16:creationId xmlns:a16="http://schemas.microsoft.com/office/drawing/2014/main" id="{C5BADAF1-53D9-F55F-9112-E56CEB0AAFF7}"/>
                </a:ext>
              </a:extLst>
            </p:cNvPr>
            <p:cNvGrpSpPr>
              <a:grpSpLocks/>
            </p:cNvGrpSpPr>
            <p:nvPr/>
          </p:nvGrpSpPr>
          <p:grpSpPr bwMode="auto">
            <a:xfrm>
              <a:off x="3888" y="480"/>
              <a:ext cx="430" cy="435"/>
              <a:chOff x="5138" y="768"/>
              <a:chExt cx="430" cy="435"/>
            </a:xfrm>
          </p:grpSpPr>
          <p:sp>
            <p:nvSpPr>
              <p:cNvPr id="91" name="Freeform 10">
                <a:extLst>
                  <a:ext uri="{FF2B5EF4-FFF2-40B4-BE49-F238E27FC236}">
                    <a16:creationId xmlns:a16="http://schemas.microsoft.com/office/drawing/2014/main" id="{16A079E7-99D6-10D1-B129-B7D32F9DC8F3}"/>
                  </a:ext>
                </a:extLst>
              </p:cNvPr>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2" name="Freeform 11">
                <a:extLst>
                  <a:ext uri="{FF2B5EF4-FFF2-40B4-BE49-F238E27FC236}">
                    <a16:creationId xmlns:a16="http://schemas.microsoft.com/office/drawing/2014/main" id="{2E0C6E8D-2DAD-CFC1-9D47-87B16A145ABC}"/>
                  </a:ext>
                </a:extLst>
              </p:cNvPr>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3" name="Freeform 12">
                <a:extLst>
                  <a:ext uri="{FF2B5EF4-FFF2-40B4-BE49-F238E27FC236}">
                    <a16:creationId xmlns:a16="http://schemas.microsoft.com/office/drawing/2014/main" id="{033DFB89-3462-BB72-BA03-E8B15FA403E4}"/>
                  </a:ext>
                </a:extLst>
              </p:cNvPr>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4" name="Freeform 13">
                <a:extLst>
                  <a:ext uri="{FF2B5EF4-FFF2-40B4-BE49-F238E27FC236}">
                    <a16:creationId xmlns:a16="http://schemas.microsoft.com/office/drawing/2014/main" id="{DA885673-AAA0-9FF1-326F-C643008C1487}"/>
                  </a:ext>
                </a:extLst>
              </p:cNvPr>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5" name="Freeform 14">
                <a:extLst>
                  <a:ext uri="{FF2B5EF4-FFF2-40B4-BE49-F238E27FC236}">
                    <a16:creationId xmlns:a16="http://schemas.microsoft.com/office/drawing/2014/main" id="{4B1F60FB-05E4-5716-6ED9-07DD247C3DC9}"/>
                  </a:ext>
                </a:extLst>
              </p:cNvPr>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6" name="Line 15">
                <a:extLst>
                  <a:ext uri="{FF2B5EF4-FFF2-40B4-BE49-F238E27FC236}">
                    <a16:creationId xmlns:a16="http://schemas.microsoft.com/office/drawing/2014/main" id="{DE555A46-1E54-2F60-CD67-B38A0C4C07D1}"/>
                  </a:ext>
                </a:extLst>
              </p:cNvPr>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7" name="Line 16">
                <a:extLst>
                  <a:ext uri="{FF2B5EF4-FFF2-40B4-BE49-F238E27FC236}">
                    <a16:creationId xmlns:a16="http://schemas.microsoft.com/office/drawing/2014/main" id="{D526A2FF-7932-619B-5535-AE202042BEE7}"/>
                  </a:ext>
                </a:extLst>
              </p:cNvPr>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sp>
          <p:nvSpPr>
            <p:cNvPr id="13" name="Freeform 17">
              <a:extLst>
                <a:ext uri="{FF2B5EF4-FFF2-40B4-BE49-F238E27FC236}">
                  <a16:creationId xmlns:a16="http://schemas.microsoft.com/office/drawing/2014/main" id="{22C92D86-36C9-D504-D411-3AD433ED504D}"/>
                </a:ext>
              </a:extLst>
            </p:cNvPr>
            <p:cNvSpPr>
              <a:spLocks/>
            </p:cNvSpPr>
            <p:nvPr/>
          </p:nvSpPr>
          <p:spPr bwMode="auto">
            <a:xfrm rot="-2328402">
              <a:off x="2832" y="1584"/>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nvGrpSpPr>
            <p:cNvPr id="14" name="Group 13">
              <a:extLst>
                <a:ext uri="{FF2B5EF4-FFF2-40B4-BE49-F238E27FC236}">
                  <a16:creationId xmlns:a16="http://schemas.microsoft.com/office/drawing/2014/main" id="{BD6E06A7-51F1-7DC6-5535-FCBE83272F23}"/>
                </a:ext>
              </a:extLst>
            </p:cNvPr>
            <p:cNvGrpSpPr>
              <a:grpSpLocks/>
            </p:cNvGrpSpPr>
            <p:nvPr/>
          </p:nvGrpSpPr>
          <p:grpSpPr bwMode="auto">
            <a:xfrm>
              <a:off x="4800" y="720"/>
              <a:ext cx="430" cy="435"/>
              <a:chOff x="5138" y="768"/>
              <a:chExt cx="430" cy="435"/>
            </a:xfrm>
          </p:grpSpPr>
          <p:sp>
            <p:nvSpPr>
              <p:cNvPr id="84" name="Freeform 19">
                <a:extLst>
                  <a:ext uri="{FF2B5EF4-FFF2-40B4-BE49-F238E27FC236}">
                    <a16:creationId xmlns:a16="http://schemas.microsoft.com/office/drawing/2014/main" id="{D74053E6-1CA7-E558-F3F5-9A89BFC6A869}"/>
                  </a:ext>
                </a:extLst>
              </p:cNvPr>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5" name="Freeform 20">
                <a:extLst>
                  <a:ext uri="{FF2B5EF4-FFF2-40B4-BE49-F238E27FC236}">
                    <a16:creationId xmlns:a16="http://schemas.microsoft.com/office/drawing/2014/main" id="{267E47E8-F415-4E4E-6256-7DDD9357ABB3}"/>
                  </a:ext>
                </a:extLst>
              </p:cNvPr>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6" name="Freeform 21">
                <a:extLst>
                  <a:ext uri="{FF2B5EF4-FFF2-40B4-BE49-F238E27FC236}">
                    <a16:creationId xmlns:a16="http://schemas.microsoft.com/office/drawing/2014/main" id="{5C4AEB17-F5DE-4C69-32BC-7BD662594DD2}"/>
                  </a:ext>
                </a:extLst>
              </p:cNvPr>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7" name="Freeform 22">
                <a:extLst>
                  <a:ext uri="{FF2B5EF4-FFF2-40B4-BE49-F238E27FC236}">
                    <a16:creationId xmlns:a16="http://schemas.microsoft.com/office/drawing/2014/main" id="{210EEDE2-EA4A-8F5F-8133-6D64E852B925}"/>
                  </a:ext>
                </a:extLst>
              </p:cNvPr>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8" name="Freeform 23">
                <a:extLst>
                  <a:ext uri="{FF2B5EF4-FFF2-40B4-BE49-F238E27FC236}">
                    <a16:creationId xmlns:a16="http://schemas.microsoft.com/office/drawing/2014/main" id="{711F0DB6-6734-3FF8-FB74-B2DD4C97E652}"/>
                  </a:ext>
                </a:extLst>
              </p:cNvPr>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9" name="Line 24">
                <a:extLst>
                  <a:ext uri="{FF2B5EF4-FFF2-40B4-BE49-F238E27FC236}">
                    <a16:creationId xmlns:a16="http://schemas.microsoft.com/office/drawing/2014/main" id="{598B7B37-B666-276E-36C8-A3CC84E84B48}"/>
                  </a:ext>
                </a:extLst>
              </p:cNvPr>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0" name="Line 25">
                <a:extLst>
                  <a:ext uri="{FF2B5EF4-FFF2-40B4-BE49-F238E27FC236}">
                    <a16:creationId xmlns:a16="http://schemas.microsoft.com/office/drawing/2014/main" id="{D20C6E5A-F448-EC66-008C-FBE0F2E99787}"/>
                  </a:ext>
                </a:extLst>
              </p:cNvPr>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sp>
          <p:nvSpPr>
            <p:cNvPr id="15" name="Freeform 26">
              <a:extLst>
                <a:ext uri="{FF2B5EF4-FFF2-40B4-BE49-F238E27FC236}">
                  <a16:creationId xmlns:a16="http://schemas.microsoft.com/office/drawing/2014/main" id="{6FC4B622-6E67-E962-B51E-BB54D0E8C40D}"/>
                </a:ext>
              </a:extLst>
            </p:cNvPr>
            <p:cNvSpPr>
              <a:spLocks/>
            </p:cNvSpPr>
            <p:nvPr/>
          </p:nvSpPr>
          <p:spPr bwMode="auto">
            <a:xfrm rot="-7728402">
              <a:off x="1055" y="1489"/>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nvGrpSpPr>
            <p:cNvPr id="16" name="Group 15">
              <a:extLst>
                <a:ext uri="{FF2B5EF4-FFF2-40B4-BE49-F238E27FC236}">
                  <a16:creationId xmlns:a16="http://schemas.microsoft.com/office/drawing/2014/main" id="{60E6E09E-8A7B-2032-9F9C-47C0753EF8F5}"/>
                </a:ext>
              </a:extLst>
            </p:cNvPr>
            <p:cNvGrpSpPr>
              <a:grpSpLocks/>
            </p:cNvGrpSpPr>
            <p:nvPr/>
          </p:nvGrpSpPr>
          <p:grpSpPr bwMode="auto">
            <a:xfrm rot="-5400000">
              <a:off x="1108" y="478"/>
              <a:ext cx="430" cy="435"/>
              <a:chOff x="5138" y="768"/>
              <a:chExt cx="430" cy="435"/>
            </a:xfrm>
          </p:grpSpPr>
          <p:sp>
            <p:nvSpPr>
              <p:cNvPr id="77" name="Freeform 28">
                <a:extLst>
                  <a:ext uri="{FF2B5EF4-FFF2-40B4-BE49-F238E27FC236}">
                    <a16:creationId xmlns:a16="http://schemas.microsoft.com/office/drawing/2014/main" id="{502634F7-958E-A087-89D3-37EE2DD1B6A8}"/>
                  </a:ext>
                </a:extLst>
              </p:cNvPr>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8" name="Freeform 29">
                <a:extLst>
                  <a:ext uri="{FF2B5EF4-FFF2-40B4-BE49-F238E27FC236}">
                    <a16:creationId xmlns:a16="http://schemas.microsoft.com/office/drawing/2014/main" id="{17B39BEE-7708-50BF-AE0F-10AC7840C516}"/>
                  </a:ext>
                </a:extLst>
              </p:cNvPr>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9" name="Freeform 30">
                <a:extLst>
                  <a:ext uri="{FF2B5EF4-FFF2-40B4-BE49-F238E27FC236}">
                    <a16:creationId xmlns:a16="http://schemas.microsoft.com/office/drawing/2014/main" id="{48D52943-DD91-7E02-4877-CE4555374D03}"/>
                  </a:ext>
                </a:extLst>
              </p:cNvPr>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0" name="Freeform 31">
                <a:extLst>
                  <a:ext uri="{FF2B5EF4-FFF2-40B4-BE49-F238E27FC236}">
                    <a16:creationId xmlns:a16="http://schemas.microsoft.com/office/drawing/2014/main" id="{26364A25-5315-1404-F8A5-7ED57F28E53B}"/>
                  </a:ext>
                </a:extLst>
              </p:cNvPr>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1" name="Freeform 32">
                <a:extLst>
                  <a:ext uri="{FF2B5EF4-FFF2-40B4-BE49-F238E27FC236}">
                    <a16:creationId xmlns:a16="http://schemas.microsoft.com/office/drawing/2014/main" id="{7CE4AB9C-B1FD-C91C-E758-5EF2246E1436}"/>
                  </a:ext>
                </a:extLst>
              </p:cNvPr>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2" name="Line 33">
                <a:extLst>
                  <a:ext uri="{FF2B5EF4-FFF2-40B4-BE49-F238E27FC236}">
                    <a16:creationId xmlns:a16="http://schemas.microsoft.com/office/drawing/2014/main" id="{41B2C482-BED3-2FFF-B38A-D79055A1937E}"/>
                  </a:ext>
                </a:extLst>
              </p:cNvPr>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3" name="Line 34">
                <a:extLst>
                  <a:ext uri="{FF2B5EF4-FFF2-40B4-BE49-F238E27FC236}">
                    <a16:creationId xmlns:a16="http://schemas.microsoft.com/office/drawing/2014/main" id="{1325FC77-10F6-D9DB-45C6-FA1B56421F50}"/>
                  </a:ext>
                </a:extLst>
              </p:cNvPr>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sp>
          <p:nvSpPr>
            <p:cNvPr id="17" name="Freeform 35">
              <a:extLst>
                <a:ext uri="{FF2B5EF4-FFF2-40B4-BE49-F238E27FC236}">
                  <a16:creationId xmlns:a16="http://schemas.microsoft.com/office/drawing/2014/main" id="{DB8B575F-2F65-3A80-BC2D-05FFB210D91B}"/>
                </a:ext>
              </a:extLst>
            </p:cNvPr>
            <p:cNvSpPr>
              <a:spLocks/>
            </p:cNvSpPr>
            <p:nvPr/>
          </p:nvSpPr>
          <p:spPr bwMode="auto">
            <a:xfrm rot="11940003" flipV="1">
              <a:off x="366" y="1953"/>
              <a:ext cx="2536"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2 w 3828"/>
                <a:gd name="T13" fmla="*/ 1 h 367"/>
                <a:gd name="T14" fmla="*/ 2 w 3828"/>
                <a:gd name="T15" fmla="*/ 0 h 367"/>
                <a:gd name="T16" fmla="*/ 3 w 3828"/>
                <a:gd name="T17" fmla="*/ 0 h 367"/>
                <a:gd name="T18" fmla="*/ 3 w 3828"/>
                <a:gd name="T19" fmla="*/ 1 h 367"/>
                <a:gd name="T20" fmla="*/ 4 w 3828"/>
                <a:gd name="T21" fmla="*/ 1 h 367"/>
                <a:gd name="T22" fmla="*/ 4 w 3828"/>
                <a:gd name="T23" fmla="*/ 0 h 367"/>
                <a:gd name="T24" fmla="*/ 5 w 3828"/>
                <a:gd name="T25" fmla="*/ 0 h 367"/>
                <a:gd name="T26" fmla="*/ 5 w 3828"/>
                <a:gd name="T27" fmla="*/ 1 h 367"/>
                <a:gd name="T28" fmla="*/ 5 w 3828"/>
                <a:gd name="T29" fmla="*/ 1 h 367"/>
                <a:gd name="T30" fmla="*/ 5 w 3828"/>
                <a:gd name="T31" fmla="*/ 0 h 367"/>
                <a:gd name="T32" fmla="*/ 6 w 3828"/>
                <a:gd name="T33" fmla="*/ 0 h 367"/>
                <a:gd name="T34" fmla="*/ 6 w 3828"/>
                <a:gd name="T35" fmla="*/ 1 h 367"/>
                <a:gd name="T36" fmla="*/ 6 w 3828"/>
                <a:gd name="T37" fmla="*/ 1 h 367"/>
                <a:gd name="T38" fmla="*/ 6 w 3828"/>
                <a:gd name="T39" fmla="*/ 0 h 367"/>
                <a:gd name="T40" fmla="*/ 7 w 3828"/>
                <a:gd name="T41" fmla="*/ 0 h 367"/>
                <a:gd name="T42" fmla="*/ 7 w 3828"/>
                <a:gd name="T43" fmla="*/ 1 h 367"/>
                <a:gd name="T44" fmla="*/ 8 w 3828"/>
                <a:gd name="T45" fmla="*/ 1 h 367"/>
                <a:gd name="T46" fmla="*/ 8 w 3828"/>
                <a:gd name="T47" fmla="*/ 0 h 367"/>
                <a:gd name="T48" fmla="*/ 9 w 3828"/>
                <a:gd name="T49" fmla="*/ 0 h 367"/>
                <a:gd name="T50" fmla="*/ 9 w 3828"/>
                <a:gd name="T51" fmla="*/ 1 h 367"/>
                <a:gd name="T52" fmla="*/ 9 w 3828"/>
                <a:gd name="T53" fmla="*/ 1 h 367"/>
                <a:gd name="T54" fmla="*/ 9 w 3828"/>
                <a:gd name="T55" fmla="*/ 0 h 367"/>
                <a:gd name="T56" fmla="*/ 10 w 3828"/>
                <a:gd name="T57" fmla="*/ 0 h 367"/>
                <a:gd name="T58" fmla="*/ 10 w 3828"/>
                <a:gd name="T59" fmla="*/ 1 h 367"/>
                <a:gd name="T60" fmla="*/ 10 w 3828"/>
                <a:gd name="T61" fmla="*/ 1 h 367"/>
                <a:gd name="T62" fmla="*/ 11 w 3828"/>
                <a:gd name="T63" fmla="*/ 1 h 367"/>
                <a:gd name="T64" fmla="*/ 11 w 3828"/>
                <a:gd name="T65" fmla="*/ 0 h 367"/>
                <a:gd name="T66" fmla="*/ 11 w 3828"/>
                <a:gd name="T67" fmla="*/ 0 h 367"/>
                <a:gd name="T68" fmla="*/ 11 w 3828"/>
                <a:gd name="T69" fmla="*/ 1 h 367"/>
                <a:gd name="T70" fmla="*/ 11 w 3828"/>
                <a:gd name="T71" fmla="*/ 1 h 367"/>
                <a:gd name="T72" fmla="*/ 12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nvGrpSpPr>
            <p:cNvPr id="18" name="Group 17">
              <a:extLst>
                <a:ext uri="{FF2B5EF4-FFF2-40B4-BE49-F238E27FC236}">
                  <a16:creationId xmlns:a16="http://schemas.microsoft.com/office/drawing/2014/main" id="{07C47F2E-01A3-4C6A-A74D-1231836E6CCC}"/>
                </a:ext>
              </a:extLst>
            </p:cNvPr>
            <p:cNvGrpSpPr>
              <a:grpSpLocks/>
            </p:cNvGrpSpPr>
            <p:nvPr/>
          </p:nvGrpSpPr>
          <p:grpSpPr bwMode="auto">
            <a:xfrm rot="-6771571">
              <a:off x="163" y="1069"/>
              <a:ext cx="422" cy="466"/>
              <a:chOff x="5138" y="768"/>
              <a:chExt cx="430" cy="435"/>
            </a:xfrm>
          </p:grpSpPr>
          <p:sp>
            <p:nvSpPr>
              <p:cNvPr id="70" name="Freeform 37">
                <a:extLst>
                  <a:ext uri="{FF2B5EF4-FFF2-40B4-BE49-F238E27FC236}">
                    <a16:creationId xmlns:a16="http://schemas.microsoft.com/office/drawing/2014/main" id="{40F18DB8-CEED-E7F7-C44F-657C0EA0F0A6}"/>
                  </a:ext>
                </a:extLst>
              </p:cNvPr>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1" name="Freeform 38">
                <a:extLst>
                  <a:ext uri="{FF2B5EF4-FFF2-40B4-BE49-F238E27FC236}">
                    <a16:creationId xmlns:a16="http://schemas.microsoft.com/office/drawing/2014/main" id="{407E2C5B-E2C7-40A0-09D6-955D6C684527}"/>
                  </a:ext>
                </a:extLst>
              </p:cNvPr>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2" name="Freeform 39">
                <a:extLst>
                  <a:ext uri="{FF2B5EF4-FFF2-40B4-BE49-F238E27FC236}">
                    <a16:creationId xmlns:a16="http://schemas.microsoft.com/office/drawing/2014/main" id="{12A06581-F8AC-ED4D-A8AB-2C6B471C3CEE}"/>
                  </a:ext>
                </a:extLst>
              </p:cNvPr>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3" name="Freeform 40">
                <a:extLst>
                  <a:ext uri="{FF2B5EF4-FFF2-40B4-BE49-F238E27FC236}">
                    <a16:creationId xmlns:a16="http://schemas.microsoft.com/office/drawing/2014/main" id="{7A651FD4-9000-2DBE-C9A9-B2F260EBCD30}"/>
                  </a:ext>
                </a:extLst>
              </p:cNvPr>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4" name="Freeform 41">
                <a:extLst>
                  <a:ext uri="{FF2B5EF4-FFF2-40B4-BE49-F238E27FC236}">
                    <a16:creationId xmlns:a16="http://schemas.microsoft.com/office/drawing/2014/main" id="{B0BBDF0E-DA46-F135-00D9-E2E49A41886C}"/>
                  </a:ext>
                </a:extLst>
              </p:cNvPr>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5" name="Line 42">
                <a:extLst>
                  <a:ext uri="{FF2B5EF4-FFF2-40B4-BE49-F238E27FC236}">
                    <a16:creationId xmlns:a16="http://schemas.microsoft.com/office/drawing/2014/main" id="{FAFC0EEA-FBAA-6611-1EDF-CF283235130E}"/>
                  </a:ext>
                </a:extLst>
              </p:cNvPr>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6" name="Line 43">
                <a:extLst>
                  <a:ext uri="{FF2B5EF4-FFF2-40B4-BE49-F238E27FC236}">
                    <a16:creationId xmlns:a16="http://schemas.microsoft.com/office/drawing/2014/main" id="{6E9E2C8B-E26A-F522-5222-E16E0FC36254}"/>
                  </a:ext>
                </a:extLst>
              </p:cNvPr>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grpSp>
          <p:nvGrpSpPr>
            <p:cNvPr id="19" name="Group 18">
              <a:extLst>
                <a:ext uri="{FF2B5EF4-FFF2-40B4-BE49-F238E27FC236}">
                  <a16:creationId xmlns:a16="http://schemas.microsoft.com/office/drawing/2014/main" id="{FF0B86C0-E5DE-FBAD-07F4-68DD8E6F66EA}"/>
                </a:ext>
              </a:extLst>
            </p:cNvPr>
            <p:cNvGrpSpPr>
              <a:grpSpLocks/>
            </p:cNvGrpSpPr>
            <p:nvPr/>
          </p:nvGrpSpPr>
          <p:grpSpPr bwMode="auto">
            <a:xfrm>
              <a:off x="1824" y="2350"/>
              <a:ext cx="1836" cy="1028"/>
              <a:chOff x="1677" y="2762"/>
              <a:chExt cx="2220" cy="1244"/>
            </a:xfrm>
          </p:grpSpPr>
          <p:sp>
            <p:nvSpPr>
              <p:cNvPr id="21" name="Oval 20">
                <a:extLst>
                  <a:ext uri="{FF2B5EF4-FFF2-40B4-BE49-F238E27FC236}">
                    <a16:creationId xmlns:a16="http://schemas.microsoft.com/office/drawing/2014/main" id="{81A41E96-3198-4B43-15E9-27C0FCE6AA16}"/>
                  </a:ext>
                </a:extLst>
              </p:cNvPr>
              <p:cNvSpPr>
                <a:spLocks noChangeArrowheads="1"/>
              </p:cNvSpPr>
              <p:nvPr/>
            </p:nvSpPr>
            <p:spPr bwMode="auto">
              <a:xfrm>
                <a:off x="1677" y="3250"/>
                <a:ext cx="2220" cy="756"/>
              </a:xfrm>
              <a:prstGeom prst="ellipse">
                <a:avLst/>
              </a:prstGeom>
              <a:solidFill>
                <a:srgbClr val="05C005"/>
              </a:solid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nvGrpSpPr>
              <p:cNvPr id="22" name="Group 21">
                <a:extLst>
                  <a:ext uri="{FF2B5EF4-FFF2-40B4-BE49-F238E27FC236}">
                    <a16:creationId xmlns:a16="http://schemas.microsoft.com/office/drawing/2014/main" id="{7B8EDD18-227B-1D4B-843B-0D9EB81F4E88}"/>
                  </a:ext>
                </a:extLst>
              </p:cNvPr>
              <p:cNvGrpSpPr>
                <a:grpSpLocks/>
              </p:cNvGrpSpPr>
              <p:nvPr/>
            </p:nvGrpSpPr>
            <p:grpSpPr bwMode="auto">
              <a:xfrm>
                <a:off x="2877" y="2762"/>
                <a:ext cx="572" cy="910"/>
                <a:chOff x="2877" y="2762"/>
                <a:chExt cx="572" cy="910"/>
              </a:xfrm>
            </p:grpSpPr>
            <p:pic>
              <p:nvPicPr>
                <p:cNvPr id="66" name="Picture 65">
                  <a:extLst>
                    <a:ext uri="{FF2B5EF4-FFF2-40B4-BE49-F238E27FC236}">
                      <a16:creationId xmlns:a16="http://schemas.microsoft.com/office/drawing/2014/main" id="{B3B1DB70-5D98-3020-BA91-543D4968798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 y="2867"/>
                  <a:ext cx="572" cy="805"/>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67" name="Oval 66">
                  <a:extLst>
                    <a:ext uri="{FF2B5EF4-FFF2-40B4-BE49-F238E27FC236}">
                      <a16:creationId xmlns:a16="http://schemas.microsoft.com/office/drawing/2014/main" id="{81ECF84B-BC80-7CA4-F032-87B8050FF0FE}"/>
                    </a:ext>
                  </a:extLst>
                </p:cNvPr>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8" name="Line 50">
                  <a:extLst>
                    <a:ext uri="{FF2B5EF4-FFF2-40B4-BE49-F238E27FC236}">
                      <a16:creationId xmlns:a16="http://schemas.microsoft.com/office/drawing/2014/main" id="{C694BE1C-2594-CF27-66C4-CA4B60C22877}"/>
                    </a:ext>
                  </a:extLst>
                </p:cNvPr>
                <p:cNvSpPr>
                  <a:spLocks noChangeShapeType="1"/>
                </p:cNvSpPr>
                <p:nvPr/>
              </p:nvSpPr>
              <p:spPr bwMode="auto">
                <a:xfrm flipV="1">
                  <a:off x="3092" y="2780"/>
                  <a:ext cx="69" cy="16"/>
                </a:xfrm>
                <a:prstGeom prst="line">
                  <a:avLst/>
                </a:prstGeom>
                <a:noFill/>
                <a:ln>
                  <a:noFill/>
                </a:ln>
                <a:extLst>
                  <a:ext uri="{909E8E84-426E-40dd-AFC4-6F175D3DCCD1}">
                    <a14:hiddenFill xmlns:a14="http://schemas.microsoft.com/office/drawing/2010/main" xmlns="" xmlns:lc="http://schemas.openxmlformats.org/drawingml/2006/lockedCanvas">
                      <a:noFill/>
                    </a14:hiddenFill>
                  </a:ext>
                  <a:ext uri="{91240B29-F687-4f45-9708-019B960494DF}">
                    <a14:hiddenLine xmlns:a14="http://schemas.microsoft.com/office/drawing/2010/main" xmlns="" xmlns:lc="http://schemas.openxmlformats.org/drawingml/2006/lockedCanvas" w="9525">
                      <a:solidFill>
                        <a:srgbClr val="000000"/>
                      </a:solidFill>
                      <a:round/>
                      <a:headEnd type="none" w="sm" len="sm"/>
                      <a:tailEnd type="none" w="sm" len="sm"/>
                    </a14:hiddenLine>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9" name="Line 51">
                  <a:extLst>
                    <a:ext uri="{FF2B5EF4-FFF2-40B4-BE49-F238E27FC236}">
                      <a16:creationId xmlns:a16="http://schemas.microsoft.com/office/drawing/2014/main" id="{ED9496D5-229E-E49B-4197-E5ADD2E6C7BB}"/>
                    </a:ext>
                  </a:extLst>
                </p:cNvPr>
                <p:cNvSpPr>
                  <a:spLocks noChangeShapeType="1"/>
                </p:cNvSpPr>
                <p:nvPr/>
              </p:nvSpPr>
              <p:spPr bwMode="auto">
                <a:xfrm>
                  <a:off x="3160" y="2780"/>
                  <a:ext cx="58" cy="10"/>
                </a:xfrm>
                <a:prstGeom prst="line">
                  <a:avLst/>
                </a:prstGeom>
                <a:noFill/>
                <a:ln>
                  <a:noFill/>
                </a:ln>
                <a:extLst>
                  <a:ext uri="{909E8E84-426E-40dd-AFC4-6F175D3DCCD1}">
                    <a14:hiddenFill xmlns:a14="http://schemas.microsoft.com/office/drawing/2010/main" xmlns="" xmlns:lc="http://schemas.openxmlformats.org/drawingml/2006/lockedCanvas">
                      <a:noFill/>
                    </a14:hiddenFill>
                  </a:ext>
                  <a:ext uri="{91240B29-F687-4f45-9708-019B960494DF}">
                    <a14:hiddenLine xmlns:a14="http://schemas.microsoft.com/office/drawing/2010/main" xmlns="" xmlns:lc="http://schemas.openxmlformats.org/drawingml/2006/lockedCanvas" w="9525">
                      <a:solidFill>
                        <a:srgbClr val="000000"/>
                      </a:solidFill>
                      <a:round/>
                      <a:headEnd type="none" w="sm" len="sm"/>
                      <a:tailEnd type="none" w="sm" len="sm"/>
                    </a14:hiddenLine>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grpSp>
            <p:nvGrpSpPr>
              <p:cNvPr id="23" name="Group 22">
                <a:extLst>
                  <a:ext uri="{FF2B5EF4-FFF2-40B4-BE49-F238E27FC236}">
                    <a16:creationId xmlns:a16="http://schemas.microsoft.com/office/drawing/2014/main" id="{28D34DE5-00E9-545F-1CED-4FE7A45146BF}"/>
                  </a:ext>
                </a:extLst>
              </p:cNvPr>
              <p:cNvGrpSpPr>
                <a:grpSpLocks/>
              </p:cNvGrpSpPr>
              <p:nvPr/>
            </p:nvGrpSpPr>
            <p:grpSpPr bwMode="auto">
              <a:xfrm>
                <a:off x="2187" y="3433"/>
                <a:ext cx="496" cy="204"/>
                <a:chOff x="2187" y="3433"/>
                <a:chExt cx="496" cy="204"/>
              </a:xfrm>
            </p:grpSpPr>
            <p:sp>
              <p:nvSpPr>
                <p:cNvPr id="25" name="Freeform 53">
                  <a:extLst>
                    <a:ext uri="{FF2B5EF4-FFF2-40B4-BE49-F238E27FC236}">
                      <a16:creationId xmlns:a16="http://schemas.microsoft.com/office/drawing/2014/main" id="{31B38232-D4E1-E8C3-2D39-AFEC010F5552}"/>
                    </a:ext>
                  </a:extLst>
                </p:cNvPr>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26" name="Freeform 54">
                  <a:extLst>
                    <a:ext uri="{FF2B5EF4-FFF2-40B4-BE49-F238E27FC236}">
                      <a16:creationId xmlns:a16="http://schemas.microsoft.com/office/drawing/2014/main" id="{6D0DFD2F-FC8A-98DD-CFB6-D270117165C7}"/>
                    </a:ext>
                  </a:extLst>
                </p:cNvPr>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27" name="Freeform 55">
                  <a:extLst>
                    <a:ext uri="{FF2B5EF4-FFF2-40B4-BE49-F238E27FC236}">
                      <a16:creationId xmlns:a16="http://schemas.microsoft.com/office/drawing/2014/main" id="{D1FA6F41-9F17-D5D6-F09C-AA600D7EA5AA}"/>
                    </a:ext>
                  </a:extLst>
                </p:cNvPr>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28" name="Freeform 56">
                  <a:extLst>
                    <a:ext uri="{FF2B5EF4-FFF2-40B4-BE49-F238E27FC236}">
                      <a16:creationId xmlns:a16="http://schemas.microsoft.com/office/drawing/2014/main" id="{621D9BA6-703D-FC78-38F4-B5F2DDBC7636}"/>
                    </a:ext>
                  </a:extLst>
                </p:cNvPr>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29" name="Freeform 57">
                  <a:extLst>
                    <a:ext uri="{FF2B5EF4-FFF2-40B4-BE49-F238E27FC236}">
                      <a16:creationId xmlns:a16="http://schemas.microsoft.com/office/drawing/2014/main" id="{DF12EA2E-4150-85A0-6A79-E6FE2EE2644D}"/>
                    </a:ext>
                  </a:extLst>
                </p:cNvPr>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0" name="Freeform 58">
                  <a:extLst>
                    <a:ext uri="{FF2B5EF4-FFF2-40B4-BE49-F238E27FC236}">
                      <a16:creationId xmlns:a16="http://schemas.microsoft.com/office/drawing/2014/main" id="{F73708B6-BC52-B939-46B7-E5AEFA70032B}"/>
                    </a:ext>
                  </a:extLst>
                </p:cNvPr>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a:noFill/>
                </a:ln>
                <a:extLst>
                  <a:ext uri="{91240B29-F687-4f45-9708-019B960494DF}">
                    <a14:hiddenLine xmlns:a14="http://schemas.microsoft.com/office/drawing/2010/main" xmlns="" xmlns:lc="http://schemas.openxmlformats.org/drawingml/2006/lockedCanvas" w="9525" cap="rnd">
                      <a:solidFill>
                        <a:srgbClr val="000000"/>
                      </a:solidFill>
                      <a:round/>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1" name="Freeform 59">
                  <a:extLst>
                    <a:ext uri="{FF2B5EF4-FFF2-40B4-BE49-F238E27FC236}">
                      <a16:creationId xmlns:a16="http://schemas.microsoft.com/office/drawing/2014/main" id="{03603846-92D1-9BCA-9A07-18AB5F8286CA}"/>
                    </a:ext>
                  </a:extLst>
                </p:cNvPr>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2" name="Freeform 60">
                  <a:extLst>
                    <a:ext uri="{FF2B5EF4-FFF2-40B4-BE49-F238E27FC236}">
                      <a16:creationId xmlns:a16="http://schemas.microsoft.com/office/drawing/2014/main" id="{C238E047-50C3-9D8A-1524-A41A90CF7B22}"/>
                    </a:ext>
                  </a:extLst>
                </p:cNvPr>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3" name="Freeform 61">
                  <a:extLst>
                    <a:ext uri="{FF2B5EF4-FFF2-40B4-BE49-F238E27FC236}">
                      <a16:creationId xmlns:a16="http://schemas.microsoft.com/office/drawing/2014/main" id="{C230F4D3-AAE6-B670-DADF-DDCD5F89EC57}"/>
                    </a:ext>
                  </a:extLst>
                </p:cNvPr>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4" name="Freeform 62">
                  <a:extLst>
                    <a:ext uri="{FF2B5EF4-FFF2-40B4-BE49-F238E27FC236}">
                      <a16:creationId xmlns:a16="http://schemas.microsoft.com/office/drawing/2014/main" id="{699C0A27-1B79-04C0-B846-7C33A3CB3770}"/>
                    </a:ext>
                  </a:extLst>
                </p:cNvPr>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5" name="Freeform 63">
                  <a:extLst>
                    <a:ext uri="{FF2B5EF4-FFF2-40B4-BE49-F238E27FC236}">
                      <a16:creationId xmlns:a16="http://schemas.microsoft.com/office/drawing/2014/main" id="{F89D511F-60D2-C141-4A32-B2B86E52C7E9}"/>
                    </a:ext>
                  </a:extLst>
                </p:cNvPr>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6" name="Freeform 64">
                  <a:extLst>
                    <a:ext uri="{FF2B5EF4-FFF2-40B4-BE49-F238E27FC236}">
                      <a16:creationId xmlns:a16="http://schemas.microsoft.com/office/drawing/2014/main" id="{15C1C5BD-2652-62AD-FC70-33FAAB9DF827}"/>
                    </a:ext>
                  </a:extLst>
                </p:cNvPr>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7" name="Freeform 65">
                  <a:extLst>
                    <a:ext uri="{FF2B5EF4-FFF2-40B4-BE49-F238E27FC236}">
                      <a16:creationId xmlns:a16="http://schemas.microsoft.com/office/drawing/2014/main" id="{AC7F50A2-345A-FD0A-F7E6-657EA6331BF9}"/>
                    </a:ext>
                  </a:extLst>
                </p:cNvPr>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8" name="Freeform 66">
                  <a:extLst>
                    <a:ext uri="{FF2B5EF4-FFF2-40B4-BE49-F238E27FC236}">
                      <a16:creationId xmlns:a16="http://schemas.microsoft.com/office/drawing/2014/main" id="{287E623A-ACB6-27D6-CB7A-D2CC28D27C21}"/>
                    </a:ext>
                  </a:extLst>
                </p:cNvPr>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39" name="Freeform 67">
                  <a:extLst>
                    <a:ext uri="{FF2B5EF4-FFF2-40B4-BE49-F238E27FC236}">
                      <a16:creationId xmlns:a16="http://schemas.microsoft.com/office/drawing/2014/main" id="{E8F78637-9819-B9B1-B75D-583CC03A0535}"/>
                    </a:ext>
                  </a:extLst>
                </p:cNvPr>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0" name="Freeform 68">
                  <a:extLst>
                    <a:ext uri="{FF2B5EF4-FFF2-40B4-BE49-F238E27FC236}">
                      <a16:creationId xmlns:a16="http://schemas.microsoft.com/office/drawing/2014/main" id="{A0309D64-A305-9DC5-6D15-E75E73D05E1F}"/>
                    </a:ext>
                  </a:extLst>
                </p:cNvPr>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1" name="Freeform 69">
                  <a:extLst>
                    <a:ext uri="{FF2B5EF4-FFF2-40B4-BE49-F238E27FC236}">
                      <a16:creationId xmlns:a16="http://schemas.microsoft.com/office/drawing/2014/main" id="{D0DD5C87-310E-9F7F-25E1-930B6929A4BB}"/>
                    </a:ext>
                  </a:extLst>
                </p:cNvPr>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2" name="Freeform 70">
                  <a:extLst>
                    <a:ext uri="{FF2B5EF4-FFF2-40B4-BE49-F238E27FC236}">
                      <a16:creationId xmlns:a16="http://schemas.microsoft.com/office/drawing/2014/main" id="{47181093-F4FB-5BBD-865E-93B8E7154824}"/>
                    </a:ext>
                  </a:extLst>
                </p:cNvPr>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3" name="Freeform 71">
                  <a:extLst>
                    <a:ext uri="{FF2B5EF4-FFF2-40B4-BE49-F238E27FC236}">
                      <a16:creationId xmlns:a16="http://schemas.microsoft.com/office/drawing/2014/main" id="{37A77B7E-31CA-81BA-CA02-039BEB0781A7}"/>
                    </a:ext>
                  </a:extLst>
                </p:cNvPr>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4" name="Freeform 72">
                  <a:extLst>
                    <a:ext uri="{FF2B5EF4-FFF2-40B4-BE49-F238E27FC236}">
                      <a16:creationId xmlns:a16="http://schemas.microsoft.com/office/drawing/2014/main" id="{9115571E-B045-6AD1-0357-1162C20D155B}"/>
                    </a:ext>
                  </a:extLst>
                </p:cNvPr>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5" name="Freeform 73">
                  <a:extLst>
                    <a:ext uri="{FF2B5EF4-FFF2-40B4-BE49-F238E27FC236}">
                      <a16:creationId xmlns:a16="http://schemas.microsoft.com/office/drawing/2014/main" id="{AA3AEC37-55C5-8C9E-7E7D-5973CFA897C5}"/>
                    </a:ext>
                  </a:extLst>
                </p:cNvPr>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6" name="Freeform 74">
                  <a:extLst>
                    <a:ext uri="{FF2B5EF4-FFF2-40B4-BE49-F238E27FC236}">
                      <a16:creationId xmlns:a16="http://schemas.microsoft.com/office/drawing/2014/main" id="{25333F09-2507-CCD3-8028-48B8254E7DA4}"/>
                    </a:ext>
                  </a:extLst>
                </p:cNvPr>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7" name="Freeform 75">
                  <a:extLst>
                    <a:ext uri="{FF2B5EF4-FFF2-40B4-BE49-F238E27FC236}">
                      <a16:creationId xmlns:a16="http://schemas.microsoft.com/office/drawing/2014/main" id="{1A5ED209-0777-E827-2B22-77A1A9F450D2}"/>
                    </a:ext>
                  </a:extLst>
                </p:cNvPr>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8" name="Freeform 76">
                  <a:extLst>
                    <a:ext uri="{FF2B5EF4-FFF2-40B4-BE49-F238E27FC236}">
                      <a16:creationId xmlns:a16="http://schemas.microsoft.com/office/drawing/2014/main" id="{5E465C1C-C86A-6765-1AF9-0E5EE0917749}"/>
                    </a:ext>
                  </a:extLst>
                </p:cNvPr>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49" name="Freeform 77">
                  <a:extLst>
                    <a:ext uri="{FF2B5EF4-FFF2-40B4-BE49-F238E27FC236}">
                      <a16:creationId xmlns:a16="http://schemas.microsoft.com/office/drawing/2014/main" id="{BF21EE4A-E290-B657-9F55-C21CDBF6D29C}"/>
                    </a:ext>
                  </a:extLst>
                </p:cNvPr>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0" name="Freeform 78">
                  <a:extLst>
                    <a:ext uri="{FF2B5EF4-FFF2-40B4-BE49-F238E27FC236}">
                      <a16:creationId xmlns:a16="http://schemas.microsoft.com/office/drawing/2014/main" id="{0D9528F5-A786-8E43-54C9-47170284D102}"/>
                    </a:ext>
                  </a:extLst>
                </p:cNvPr>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1" name="Freeform 79">
                  <a:extLst>
                    <a:ext uri="{FF2B5EF4-FFF2-40B4-BE49-F238E27FC236}">
                      <a16:creationId xmlns:a16="http://schemas.microsoft.com/office/drawing/2014/main" id="{77C8D651-9FD3-A230-332E-CEABEA8FD820}"/>
                    </a:ext>
                  </a:extLst>
                </p:cNvPr>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2" name="Freeform 80">
                  <a:extLst>
                    <a:ext uri="{FF2B5EF4-FFF2-40B4-BE49-F238E27FC236}">
                      <a16:creationId xmlns:a16="http://schemas.microsoft.com/office/drawing/2014/main" id="{D090FD51-D8FE-8EF2-12FF-DDC135DBFCE4}"/>
                    </a:ext>
                  </a:extLst>
                </p:cNvPr>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3" name="Freeform 81">
                  <a:extLst>
                    <a:ext uri="{FF2B5EF4-FFF2-40B4-BE49-F238E27FC236}">
                      <a16:creationId xmlns:a16="http://schemas.microsoft.com/office/drawing/2014/main" id="{737B1E76-2C75-10EA-BEAB-9716C5E1FE02}"/>
                    </a:ext>
                  </a:extLst>
                </p:cNvPr>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4" name="Freeform 82">
                  <a:extLst>
                    <a:ext uri="{FF2B5EF4-FFF2-40B4-BE49-F238E27FC236}">
                      <a16:creationId xmlns:a16="http://schemas.microsoft.com/office/drawing/2014/main" id="{F0D25BD1-5196-6219-410C-949AB11E813B}"/>
                    </a:ext>
                  </a:extLst>
                </p:cNvPr>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5" name="Freeform 83">
                  <a:extLst>
                    <a:ext uri="{FF2B5EF4-FFF2-40B4-BE49-F238E27FC236}">
                      <a16:creationId xmlns:a16="http://schemas.microsoft.com/office/drawing/2014/main" id="{9F35D954-3BB6-5353-34F2-0ED46636EE45}"/>
                    </a:ext>
                  </a:extLst>
                </p:cNvPr>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6" name="Freeform 84">
                  <a:extLst>
                    <a:ext uri="{FF2B5EF4-FFF2-40B4-BE49-F238E27FC236}">
                      <a16:creationId xmlns:a16="http://schemas.microsoft.com/office/drawing/2014/main" id="{990003A0-6EED-2779-7384-2367DA2EA3EB}"/>
                    </a:ext>
                  </a:extLst>
                </p:cNvPr>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7" name="Freeform 85">
                  <a:extLst>
                    <a:ext uri="{FF2B5EF4-FFF2-40B4-BE49-F238E27FC236}">
                      <a16:creationId xmlns:a16="http://schemas.microsoft.com/office/drawing/2014/main" id="{753C8B19-E02F-C0DE-5DB5-5258F44C1C03}"/>
                    </a:ext>
                  </a:extLst>
                </p:cNvPr>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8" name="Freeform 86">
                  <a:extLst>
                    <a:ext uri="{FF2B5EF4-FFF2-40B4-BE49-F238E27FC236}">
                      <a16:creationId xmlns:a16="http://schemas.microsoft.com/office/drawing/2014/main" id="{0EBA6458-8B55-263B-0FA7-D0B309C1B9B7}"/>
                    </a:ext>
                  </a:extLst>
                </p:cNvPr>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59" name="Freeform 87">
                  <a:extLst>
                    <a:ext uri="{FF2B5EF4-FFF2-40B4-BE49-F238E27FC236}">
                      <a16:creationId xmlns:a16="http://schemas.microsoft.com/office/drawing/2014/main" id="{76F56EEC-E2CC-24E3-3176-587A511C45B1}"/>
                    </a:ext>
                  </a:extLst>
                </p:cNvPr>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0" name="Line 88">
                  <a:extLst>
                    <a:ext uri="{FF2B5EF4-FFF2-40B4-BE49-F238E27FC236}">
                      <a16:creationId xmlns:a16="http://schemas.microsoft.com/office/drawing/2014/main" id="{23A9E5B7-3BF9-2E48-0406-16F15774B995}"/>
                    </a:ext>
                  </a:extLst>
                </p:cNvPr>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1" name="Line 89">
                  <a:extLst>
                    <a:ext uri="{FF2B5EF4-FFF2-40B4-BE49-F238E27FC236}">
                      <a16:creationId xmlns:a16="http://schemas.microsoft.com/office/drawing/2014/main" id="{1BDC834F-8A73-08E9-4DC3-D68B961ACAD0}"/>
                    </a:ext>
                  </a:extLst>
                </p:cNvPr>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2" name="Line 90">
                  <a:extLst>
                    <a:ext uri="{FF2B5EF4-FFF2-40B4-BE49-F238E27FC236}">
                      <a16:creationId xmlns:a16="http://schemas.microsoft.com/office/drawing/2014/main" id="{0214487D-5490-6F8D-FD09-E9D361013C80}"/>
                    </a:ext>
                  </a:extLst>
                </p:cNvPr>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3" name="AutoShape 91">
                  <a:extLst>
                    <a:ext uri="{FF2B5EF4-FFF2-40B4-BE49-F238E27FC236}">
                      <a16:creationId xmlns:a16="http://schemas.microsoft.com/office/drawing/2014/main" id="{3E63D4A4-38CD-7E6D-A24E-EBF9363047CA}"/>
                    </a:ext>
                  </a:extLst>
                </p:cNvPr>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4" name="Freeform 92">
                  <a:extLst>
                    <a:ext uri="{FF2B5EF4-FFF2-40B4-BE49-F238E27FC236}">
                      <a16:creationId xmlns:a16="http://schemas.microsoft.com/office/drawing/2014/main" id="{A41E32F6-E35A-0C36-3600-42D22EB9E87D}"/>
                    </a:ext>
                  </a:extLst>
                </p:cNvPr>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65" name="Line 93">
                  <a:extLst>
                    <a:ext uri="{FF2B5EF4-FFF2-40B4-BE49-F238E27FC236}">
                      <a16:creationId xmlns:a16="http://schemas.microsoft.com/office/drawing/2014/main" id="{E60D9B7F-630B-D2CF-6C3B-51F402C60B8F}"/>
                    </a:ext>
                  </a:extLst>
                </p:cNvPr>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xmlns:lc="http://schemas.openxmlformats.org/drawingml/2006/lockedCanvas">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sp>
            <p:nvSpPr>
              <p:cNvPr id="24" name="Freeform 94">
                <a:extLst>
                  <a:ext uri="{FF2B5EF4-FFF2-40B4-BE49-F238E27FC236}">
                    <a16:creationId xmlns:a16="http://schemas.microsoft.com/office/drawing/2014/main" id="{2048787A-9D63-F658-A6E1-E080065E48B0}"/>
                  </a:ext>
                </a:extLst>
              </p:cNvPr>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grpSp>
        <p:sp>
          <p:nvSpPr>
            <p:cNvPr id="20" name="AutoShape 44">
              <a:extLst>
                <a:ext uri="{FF2B5EF4-FFF2-40B4-BE49-F238E27FC236}">
                  <a16:creationId xmlns:a16="http://schemas.microsoft.com/office/drawing/2014/main" id="{5334C55C-ACA8-47A4-961B-D24E4E32C661}"/>
                </a:ext>
              </a:extLst>
            </p:cNvPr>
            <p:cNvSpPr>
              <a:spLocks noChangeArrowheads="1"/>
            </p:cNvSpPr>
            <p:nvPr/>
          </p:nvSpPr>
          <p:spPr bwMode="auto">
            <a:xfrm flipH="1">
              <a:off x="439" y="2333"/>
              <a:ext cx="1215" cy="944"/>
            </a:xfrm>
            <a:prstGeom prst="wedgeRoundRectCallout">
              <a:avLst>
                <a:gd name="adj1" fmla="val -95746"/>
                <a:gd name="adj2" fmla="val 22335"/>
                <a:gd name="adj3" fmla="val 16667"/>
              </a:avLst>
            </a:prstGeom>
            <a:solidFill>
              <a:schemeClr val="accent1"/>
            </a:solidFill>
            <a:ln w="12700">
              <a:solidFill>
                <a:srgbClr val="000000"/>
              </a:solidFill>
              <a:miter lim="800000"/>
              <a:headEnd/>
              <a:tailEnd/>
            </a:ln>
          </p:spPr>
          <p:txBody>
            <a:bodyPr wrap="none" lIns="92075" tIns="46038" rIns="92075" bIns="46038"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ctr" eaLnBrk="0" hangingPunct="0"/>
              <a:r>
                <a:rPr lang="en-US" dirty="0">
                  <a:solidFill>
                    <a:schemeClr val="bg1"/>
                  </a:solidFill>
                </a:rPr>
                <a:t>Your location is:</a:t>
              </a:r>
            </a:p>
            <a:p>
              <a:pPr algn="ctr" eaLnBrk="0" hangingPunct="0"/>
              <a:r>
                <a:rPr lang="en-US" dirty="0">
                  <a:solidFill>
                    <a:schemeClr val="bg1"/>
                  </a:solidFill>
                </a:rPr>
                <a:t>37</a:t>
              </a:r>
              <a:r>
                <a:rPr lang="en-US" baseline="40000" dirty="0">
                  <a:solidFill>
                    <a:schemeClr val="bg1"/>
                  </a:solidFill>
                </a:rPr>
                <a:t>o</a:t>
              </a:r>
              <a:r>
                <a:rPr lang="en-US" dirty="0">
                  <a:solidFill>
                    <a:schemeClr val="bg1"/>
                  </a:solidFill>
                </a:rPr>
                <a:t> 23.323’ N</a:t>
              </a:r>
            </a:p>
            <a:p>
              <a:pPr algn="ctr" eaLnBrk="0" hangingPunct="0"/>
              <a:r>
                <a:rPr lang="en-US" dirty="0">
                  <a:solidFill>
                    <a:schemeClr val="bg1"/>
                  </a:solidFill>
                </a:rPr>
                <a:t>122</a:t>
              </a:r>
              <a:r>
                <a:rPr lang="en-US" baseline="40000" dirty="0">
                  <a:solidFill>
                    <a:schemeClr val="bg1"/>
                  </a:solidFill>
                </a:rPr>
                <a:t>o</a:t>
              </a:r>
              <a:r>
                <a:rPr lang="en-US" dirty="0">
                  <a:solidFill>
                    <a:schemeClr val="bg1"/>
                  </a:solidFill>
                </a:rPr>
                <a:t> 02.162’ W</a:t>
              </a:r>
            </a:p>
            <a:p>
              <a:pPr algn="ctr" eaLnBrk="0" hangingPunct="0"/>
              <a:r>
                <a:rPr lang="en-US" dirty="0">
                  <a:solidFill>
                    <a:schemeClr val="bg1"/>
                  </a:solidFill>
                </a:rPr>
                <a:t>The time is:</a:t>
              </a:r>
            </a:p>
            <a:p>
              <a:pPr algn="ctr" eaLnBrk="0" hangingPunct="0"/>
              <a:r>
                <a:rPr lang="en-US" dirty="0">
                  <a:solidFill>
                    <a:schemeClr val="bg1"/>
                  </a:solidFill>
                </a:rPr>
                <a:t>11:34.9722 (UTC)</a:t>
              </a:r>
            </a:p>
          </p:txBody>
        </p:sp>
      </p:grpSp>
      <p:pic>
        <p:nvPicPr>
          <p:cNvPr id="5" name="Picture 4" descr="hand_GPS">
            <a:extLst>
              <a:ext uri="{FF2B5EF4-FFF2-40B4-BE49-F238E27FC236}">
                <a16:creationId xmlns:a16="http://schemas.microsoft.com/office/drawing/2014/main" id="{4A81DE41-8775-C314-FC52-F9B08D571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2985" y="2457310"/>
            <a:ext cx="1908175" cy="2952750"/>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sp>
        <p:nvSpPr>
          <p:cNvPr id="6" name="Rectangle 5">
            <a:extLst>
              <a:ext uri="{FF2B5EF4-FFF2-40B4-BE49-F238E27FC236}">
                <a16:creationId xmlns:a16="http://schemas.microsoft.com/office/drawing/2014/main" id="{D4A03F1B-BE23-8A99-34BE-D95F51B9A5ED}"/>
              </a:ext>
            </a:extLst>
          </p:cNvPr>
          <p:cNvSpPr>
            <a:spLocks noGrp="1" noChangeArrowheads="1"/>
          </p:cNvSpPr>
          <p:nvPr/>
        </p:nvSpPr>
        <p:spPr bwMode="auto">
          <a:xfrm>
            <a:off x="6726123" y="5302295"/>
            <a:ext cx="2252863" cy="853598"/>
          </a:xfrm>
          <a:prstGeom prst="rect">
            <a:avLst/>
          </a:prstGeom>
          <a:solidFill>
            <a:schemeClr val="bg1"/>
          </a:solidFill>
          <a:ln>
            <a:solidFill>
              <a:schemeClr val="tx1"/>
            </a:solid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Wingdings" pitchFamily="2" charset="2"/>
              <a:buChar char="Ø"/>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80000"/>
              </a:lnSpc>
              <a:buNone/>
            </a:pPr>
            <a:r>
              <a:rPr lang="en-US" sz="1800" dirty="0">
                <a:latin typeface="Calibri" pitchFamily="34" charset="0"/>
              </a:rPr>
              <a:t>ERRORS</a:t>
            </a:r>
          </a:p>
          <a:p>
            <a:pPr marL="0" indent="0" eaLnBrk="1" hangingPunct="1">
              <a:lnSpc>
                <a:spcPct val="80000"/>
              </a:lnSpc>
              <a:buNone/>
            </a:pPr>
            <a:r>
              <a:rPr lang="en-US" sz="1800" dirty="0" err="1">
                <a:latin typeface="Calibri" pitchFamily="34" charset="0"/>
              </a:rPr>
              <a:t>Horiz</a:t>
            </a:r>
            <a:r>
              <a:rPr lang="en-US" sz="1800" dirty="0">
                <a:latin typeface="Calibri" pitchFamily="34" charset="0"/>
              </a:rPr>
              <a:t>: ± 10 m </a:t>
            </a:r>
            <a:br>
              <a:rPr lang="en-US" sz="1800" dirty="0">
                <a:latin typeface="Calibri" pitchFamily="34" charset="0"/>
              </a:rPr>
            </a:br>
            <a:r>
              <a:rPr lang="en-US" sz="1800" dirty="0">
                <a:latin typeface="Calibri" pitchFamily="34" charset="0"/>
              </a:rPr>
              <a:t>Vert: ± 15 m</a:t>
            </a:r>
          </a:p>
        </p:txBody>
      </p:sp>
      <p:sp>
        <p:nvSpPr>
          <p:cNvPr id="7" name="TextBox 6">
            <a:extLst>
              <a:ext uri="{FF2B5EF4-FFF2-40B4-BE49-F238E27FC236}">
                <a16:creationId xmlns:a16="http://schemas.microsoft.com/office/drawing/2014/main" id="{883A157D-48A7-F031-87BA-3C5504BEF128}"/>
              </a:ext>
            </a:extLst>
          </p:cNvPr>
          <p:cNvSpPr txBox="1">
            <a:spLocks noChangeArrowheads="1"/>
          </p:cNvSpPr>
          <p:nvPr/>
        </p:nvSpPr>
        <p:spPr bwMode="auto">
          <a:xfrm>
            <a:off x="2897719" y="5198807"/>
            <a:ext cx="2839811" cy="944051"/>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indent="0" eaLnBrk="1" hangingPunct="1">
              <a:buFont typeface="Arial" pitchFamily="34" charset="0"/>
              <a:buNone/>
            </a:pPr>
            <a:r>
              <a:rPr lang="en-US" sz="1800" dirty="0">
                <a:latin typeface="Calibri" pitchFamily="34" charset="0"/>
              </a:rPr>
              <a:t>ERRORS (after 24 </a:t>
            </a:r>
            <a:r>
              <a:rPr lang="en-US" sz="1800" dirty="0" err="1">
                <a:latin typeface="Calibri" pitchFamily="34" charset="0"/>
              </a:rPr>
              <a:t>hrs</a:t>
            </a:r>
            <a:r>
              <a:rPr lang="en-US" sz="1800" dirty="0">
                <a:latin typeface="Calibri" pitchFamily="34" charset="0"/>
              </a:rPr>
              <a:t>)</a:t>
            </a:r>
          </a:p>
          <a:p>
            <a:r>
              <a:rPr lang="en-US" sz="1800" dirty="0" err="1">
                <a:latin typeface="Calibri" pitchFamily="34" charset="0"/>
              </a:rPr>
              <a:t>Horiz</a:t>
            </a:r>
            <a:r>
              <a:rPr lang="en-US" sz="1800" dirty="0">
                <a:latin typeface="Calibri" pitchFamily="34" charset="0"/>
              </a:rPr>
              <a:t>: </a:t>
            </a:r>
            <a:r>
              <a:rPr lang="en-US" dirty="0"/>
              <a:t>±</a:t>
            </a:r>
            <a:r>
              <a:rPr lang="en-US" sz="1800" dirty="0">
                <a:latin typeface="Calibri" pitchFamily="34" charset="0"/>
              </a:rPr>
              <a:t> 1–2 mm  </a:t>
            </a:r>
            <a:br>
              <a:rPr lang="en-US" sz="1800" dirty="0">
                <a:latin typeface="Calibri" pitchFamily="34" charset="0"/>
              </a:rPr>
            </a:br>
            <a:r>
              <a:rPr lang="en-US" sz="1800" dirty="0">
                <a:latin typeface="Calibri" pitchFamily="34" charset="0"/>
              </a:rPr>
              <a:t>Vert: ± 5 mm</a:t>
            </a:r>
          </a:p>
        </p:txBody>
      </p:sp>
    </p:spTree>
    <p:extLst>
      <p:ext uri="{BB962C8B-B14F-4D97-AF65-F5344CB8AC3E}">
        <p14:creationId xmlns:p14="http://schemas.microsoft.com/office/powerpoint/2010/main" val="2744818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24B38-B112-FB1D-5A57-384F6E86D7DB}"/>
              </a:ext>
            </a:extLst>
          </p:cNvPr>
          <p:cNvSpPr>
            <a:spLocks noGrp="1"/>
          </p:cNvSpPr>
          <p:nvPr>
            <p:ph type="title"/>
          </p:nvPr>
        </p:nvSpPr>
        <p:spPr/>
        <p:txBody>
          <a:bodyPr/>
          <a:lstStyle/>
          <a:p>
            <a:r>
              <a:rPr lang="en-US" dirty="0"/>
              <a:t>How Satellite-Receiver Distance is Measured</a:t>
            </a:r>
          </a:p>
        </p:txBody>
      </p:sp>
      <p:sp>
        <p:nvSpPr>
          <p:cNvPr id="3" name="Content Placeholder 2">
            <a:extLst>
              <a:ext uri="{FF2B5EF4-FFF2-40B4-BE49-F238E27FC236}">
                <a16:creationId xmlns:a16="http://schemas.microsoft.com/office/drawing/2014/main" id="{9DA477CE-D63C-097A-3512-222CE78D44F0}"/>
              </a:ext>
            </a:extLst>
          </p:cNvPr>
          <p:cNvSpPr>
            <a:spLocks noGrp="1"/>
          </p:cNvSpPr>
          <p:nvPr>
            <p:ph idx="1"/>
          </p:nvPr>
        </p:nvSpPr>
        <p:spPr>
          <a:xfrm>
            <a:off x="544882" y="4371584"/>
            <a:ext cx="8229600" cy="2116898"/>
          </a:xfrm>
        </p:spPr>
        <p:txBody>
          <a:bodyPr>
            <a:normAutofit fontScale="77500" lnSpcReduction="20000"/>
          </a:bodyPr>
          <a:lstStyle/>
          <a:p>
            <a:r>
              <a:rPr lang="en-US" sz="3200" dirty="0"/>
              <a:t>Radio signal from satellite tells GNSS receiver </a:t>
            </a:r>
            <a:r>
              <a:rPr lang="en-US" altLang="ja-JP" sz="3200" dirty="0"/>
              <a:t>the satellite-clock time and provides the most recent corrections to the satellite</a:t>
            </a:r>
            <a:r>
              <a:rPr lang="en-US" altLang="en-US" sz="3200" dirty="0"/>
              <a:t>’</a:t>
            </a:r>
            <a:r>
              <a:rPr lang="en-US" altLang="ja-JP" sz="3200" dirty="0"/>
              <a:t>s position relative to Earth (ephemeris)</a:t>
            </a:r>
          </a:p>
          <a:p>
            <a:r>
              <a:rPr lang="en-US" sz="3200" dirty="0"/>
              <a:t>GNSS receiver compares the satellite-times to receiver-</a:t>
            </a:r>
            <a:r>
              <a:rPr lang="en-US" altLang="ja-JP" sz="3200" dirty="0"/>
              <a:t>time to determine the distance to each satellite</a:t>
            </a:r>
            <a:endParaRPr lang="en-US" sz="3200" dirty="0"/>
          </a:p>
        </p:txBody>
      </p:sp>
      <p:pic>
        <p:nvPicPr>
          <p:cNvPr id="4" name="Picture 3">
            <a:extLst>
              <a:ext uri="{FF2B5EF4-FFF2-40B4-BE49-F238E27FC236}">
                <a16:creationId xmlns:a16="http://schemas.microsoft.com/office/drawing/2014/main" id="{2620FD63-5241-87D0-BBD1-473168D79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337" y="960250"/>
            <a:ext cx="6441325" cy="3220663"/>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286005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EB6A-2997-4795-70D9-271AC5B9035F}"/>
              </a:ext>
            </a:extLst>
          </p:cNvPr>
          <p:cNvSpPr>
            <a:spLocks noGrp="1"/>
          </p:cNvSpPr>
          <p:nvPr>
            <p:ph type="title"/>
          </p:nvPr>
        </p:nvSpPr>
        <p:spPr>
          <a:xfrm>
            <a:off x="457199" y="237652"/>
            <a:ext cx="8616887" cy="418342"/>
          </a:xfrm>
        </p:spPr>
        <p:txBody>
          <a:bodyPr/>
          <a:lstStyle/>
          <a:p>
            <a:r>
              <a:rPr lang="en-US" sz="3000" dirty="0"/>
              <a:t>Anatomy of a High-Precision Permanent GNSS Station</a:t>
            </a:r>
          </a:p>
        </p:txBody>
      </p:sp>
      <p:pic>
        <p:nvPicPr>
          <p:cNvPr id="5" name="Picture 4">
            <a:extLst>
              <a:ext uri="{FF2B5EF4-FFF2-40B4-BE49-F238E27FC236}">
                <a16:creationId xmlns:a16="http://schemas.microsoft.com/office/drawing/2014/main" id="{AA71D0E2-5A3E-1930-9FF3-BC5771F02224}"/>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38" y="1120823"/>
            <a:ext cx="4814740" cy="4664075"/>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sp>
        <p:nvSpPr>
          <p:cNvPr id="6" name="Line 5">
            <a:extLst>
              <a:ext uri="{FF2B5EF4-FFF2-40B4-BE49-F238E27FC236}">
                <a16:creationId xmlns:a16="http://schemas.microsoft.com/office/drawing/2014/main" id="{94CCF3AA-2570-782E-FE1B-598942970CF6}"/>
              </a:ext>
            </a:extLst>
          </p:cNvPr>
          <p:cNvSpPr>
            <a:spLocks noChangeShapeType="1"/>
          </p:cNvSpPr>
          <p:nvPr/>
        </p:nvSpPr>
        <p:spPr bwMode="auto">
          <a:xfrm flipH="1">
            <a:off x="1626763" y="1245369"/>
            <a:ext cx="3501738" cy="1716160"/>
          </a:xfrm>
          <a:prstGeom prst="line">
            <a:avLst/>
          </a:prstGeom>
          <a:noFill/>
          <a:ln w="38100">
            <a:solidFill>
              <a:srgbClr val="FF0000"/>
            </a:solidFill>
            <a:round/>
            <a:headEnd/>
            <a:tailEnd type="triangl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7" name="Line 6">
            <a:extLst>
              <a:ext uri="{FF2B5EF4-FFF2-40B4-BE49-F238E27FC236}">
                <a16:creationId xmlns:a16="http://schemas.microsoft.com/office/drawing/2014/main" id="{EA97B64E-2C86-7A0F-F885-D47DFC82E008}"/>
              </a:ext>
            </a:extLst>
          </p:cNvPr>
          <p:cNvSpPr>
            <a:spLocks noChangeShapeType="1"/>
          </p:cNvSpPr>
          <p:nvPr/>
        </p:nvSpPr>
        <p:spPr bwMode="auto">
          <a:xfrm flipH="1">
            <a:off x="789575" y="3877120"/>
            <a:ext cx="613064" cy="2262909"/>
          </a:xfrm>
          <a:prstGeom prst="line">
            <a:avLst/>
          </a:prstGeom>
          <a:noFill/>
          <a:ln w="57150">
            <a:solidFill>
              <a:schemeClr val="tx1"/>
            </a:solidFill>
            <a:prstDash val="dash"/>
            <a:round/>
            <a:headEnd/>
            <a:tailEnd type="non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8" name="Line 7">
            <a:extLst>
              <a:ext uri="{FF2B5EF4-FFF2-40B4-BE49-F238E27FC236}">
                <a16:creationId xmlns:a16="http://schemas.microsoft.com/office/drawing/2014/main" id="{37C2094D-F8C4-8E0B-C80D-EB7E561F9D94}"/>
              </a:ext>
            </a:extLst>
          </p:cNvPr>
          <p:cNvSpPr>
            <a:spLocks noChangeShapeType="1"/>
          </p:cNvSpPr>
          <p:nvPr/>
        </p:nvSpPr>
        <p:spPr bwMode="auto">
          <a:xfrm>
            <a:off x="1846489" y="3720462"/>
            <a:ext cx="1038225" cy="2351087"/>
          </a:xfrm>
          <a:prstGeom prst="line">
            <a:avLst/>
          </a:prstGeom>
          <a:noFill/>
          <a:ln w="57150">
            <a:solidFill>
              <a:schemeClr val="tx1"/>
            </a:solidFill>
            <a:prstDash val="dash"/>
            <a:round/>
            <a:headEnd/>
            <a:tailEnd type="non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9" name="Line 8">
            <a:extLst>
              <a:ext uri="{FF2B5EF4-FFF2-40B4-BE49-F238E27FC236}">
                <a16:creationId xmlns:a16="http://schemas.microsoft.com/office/drawing/2014/main" id="{1058F6E7-9782-35D5-D108-3159996CFACF}"/>
              </a:ext>
            </a:extLst>
          </p:cNvPr>
          <p:cNvSpPr>
            <a:spLocks noChangeShapeType="1"/>
          </p:cNvSpPr>
          <p:nvPr/>
        </p:nvSpPr>
        <p:spPr bwMode="auto">
          <a:xfrm flipH="1">
            <a:off x="1529190" y="3877120"/>
            <a:ext cx="76648" cy="2262909"/>
          </a:xfrm>
          <a:prstGeom prst="line">
            <a:avLst/>
          </a:prstGeom>
          <a:noFill/>
          <a:ln w="57150">
            <a:solidFill>
              <a:schemeClr val="tx1"/>
            </a:solidFill>
            <a:prstDash val="dash"/>
            <a:round/>
            <a:headEnd/>
            <a:tailEnd type="non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0" name="Line 5">
            <a:extLst>
              <a:ext uri="{FF2B5EF4-FFF2-40B4-BE49-F238E27FC236}">
                <a16:creationId xmlns:a16="http://schemas.microsoft.com/office/drawing/2014/main" id="{334AC39D-88CC-9D43-FEF8-E98E2949FD6F}"/>
              </a:ext>
            </a:extLst>
          </p:cNvPr>
          <p:cNvSpPr>
            <a:spLocks noChangeShapeType="1"/>
          </p:cNvSpPr>
          <p:nvPr/>
        </p:nvSpPr>
        <p:spPr bwMode="auto">
          <a:xfrm flipH="1">
            <a:off x="1626763" y="1886142"/>
            <a:ext cx="3501738" cy="1716160"/>
          </a:xfrm>
          <a:prstGeom prst="line">
            <a:avLst/>
          </a:prstGeom>
          <a:noFill/>
          <a:ln w="38100">
            <a:solidFill>
              <a:srgbClr val="FF0000"/>
            </a:solidFill>
            <a:round/>
            <a:headEnd/>
            <a:tailEnd type="triangl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1" name="Line 5">
            <a:extLst>
              <a:ext uri="{FF2B5EF4-FFF2-40B4-BE49-F238E27FC236}">
                <a16:creationId xmlns:a16="http://schemas.microsoft.com/office/drawing/2014/main" id="{DCCC546C-2663-FA14-490A-BBF885340A76}"/>
              </a:ext>
            </a:extLst>
          </p:cNvPr>
          <p:cNvSpPr>
            <a:spLocks noChangeShapeType="1"/>
          </p:cNvSpPr>
          <p:nvPr/>
        </p:nvSpPr>
        <p:spPr bwMode="auto">
          <a:xfrm flipH="1">
            <a:off x="3871201" y="3766896"/>
            <a:ext cx="1257299" cy="0"/>
          </a:xfrm>
          <a:prstGeom prst="line">
            <a:avLst/>
          </a:prstGeom>
          <a:noFill/>
          <a:ln w="38100">
            <a:solidFill>
              <a:srgbClr val="FF0000"/>
            </a:solidFill>
            <a:round/>
            <a:headEnd/>
            <a:tailEnd type="triangl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2" name="Line 5">
            <a:extLst>
              <a:ext uri="{FF2B5EF4-FFF2-40B4-BE49-F238E27FC236}">
                <a16:creationId xmlns:a16="http://schemas.microsoft.com/office/drawing/2014/main" id="{F1FD7276-FC57-3DB6-9809-86BF37505D96}"/>
              </a:ext>
            </a:extLst>
          </p:cNvPr>
          <p:cNvSpPr>
            <a:spLocks noChangeShapeType="1"/>
          </p:cNvSpPr>
          <p:nvPr/>
        </p:nvSpPr>
        <p:spPr bwMode="auto">
          <a:xfrm flipH="1" flipV="1">
            <a:off x="3328563" y="4243075"/>
            <a:ext cx="1799937" cy="201034"/>
          </a:xfrm>
          <a:prstGeom prst="line">
            <a:avLst/>
          </a:prstGeom>
          <a:noFill/>
          <a:ln w="38100">
            <a:solidFill>
              <a:srgbClr val="FF0000"/>
            </a:solidFill>
            <a:round/>
            <a:headEnd/>
            <a:tailEnd type="triangle" w="med" len="lg"/>
          </a:ln>
          <a:extLst>
            <a:ext uri="{909E8E84-426E-40dd-AFC4-6F175D3DCCD1}">
              <a14:hiddenFill xmlns:lc="http://schemas.openxmlformats.org/drawingml/2006/lockedCanvas" xmlns=""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endParaRPr lang="en-US"/>
          </a:p>
        </p:txBody>
      </p:sp>
      <p:sp>
        <p:nvSpPr>
          <p:cNvPr id="13" name="Rectangle 12">
            <a:extLst>
              <a:ext uri="{FF2B5EF4-FFF2-40B4-BE49-F238E27FC236}">
                <a16:creationId xmlns:a16="http://schemas.microsoft.com/office/drawing/2014/main" id="{F484C649-D856-B7F4-48C5-F51C8BF0D918}"/>
              </a:ext>
            </a:extLst>
          </p:cNvPr>
          <p:cNvSpPr>
            <a:spLocks noGrp="1" noChangeArrowheads="1"/>
          </p:cNvSpPr>
          <p:nvPr/>
        </p:nvSpPr>
        <p:spPr bwMode="auto">
          <a:xfrm>
            <a:off x="5113329" y="1114789"/>
            <a:ext cx="3960758" cy="5087217"/>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Wingdings" pitchFamily="2" charset="2"/>
              <a:buChar char="Ø"/>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buFontTx/>
              <a:buNone/>
            </a:pPr>
            <a:r>
              <a:rPr lang="en-US" sz="2200" dirty="0">
                <a:latin typeface="Calibri" pitchFamily="34" charset="0"/>
              </a:rPr>
              <a:t>Antenna inside of dome</a:t>
            </a:r>
          </a:p>
          <a:p>
            <a:pPr eaLnBrk="1" hangingPunct="1">
              <a:lnSpc>
                <a:spcPct val="80000"/>
              </a:lnSpc>
              <a:buFontTx/>
              <a:buNone/>
            </a:pPr>
            <a:endParaRPr lang="en-US" sz="2200" dirty="0">
              <a:latin typeface="Calibri" pitchFamily="34" charset="0"/>
            </a:endParaRPr>
          </a:p>
          <a:p>
            <a:pPr eaLnBrk="1" hangingPunct="1">
              <a:lnSpc>
                <a:spcPct val="80000"/>
              </a:lnSpc>
              <a:buFontTx/>
              <a:buNone/>
            </a:pPr>
            <a:r>
              <a:rPr lang="en-US" sz="2200" dirty="0">
                <a:latin typeface="Calibri" pitchFamily="34" charset="0"/>
              </a:rPr>
              <a:t>Monument solidly attached into the ground with braces. </a:t>
            </a:r>
          </a:p>
          <a:p>
            <a:pPr eaLnBrk="1" hangingPunct="1">
              <a:lnSpc>
                <a:spcPct val="80000"/>
              </a:lnSpc>
              <a:buFontTx/>
              <a:buNone/>
            </a:pPr>
            <a:endParaRPr lang="en-US" sz="2200" b="1" dirty="0">
              <a:latin typeface="Calibri" pitchFamily="34" charset="0"/>
            </a:endParaRPr>
          </a:p>
          <a:p>
            <a:pPr eaLnBrk="1" hangingPunct="1">
              <a:lnSpc>
                <a:spcPct val="80000"/>
              </a:lnSpc>
              <a:buFontTx/>
              <a:buNone/>
            </a:pPr>
            <a:r>
              <a:rPr lang="en-US" sz="2200" b="1" dirty="0">
                <a:latin typeface="Calibri" pitchFamily="34" charset="0"/>
              </a:rPr>
              <a:t>If the ground moves, </a:t>
            </a:r>
          </a:p>
          <a:p>
            <a:pPr eaLnBrk="1" hangingPunct="1">
              <a:lnSpc>
                <a:spcPct val="80000"/>
              </a:lnSpc>
              <a:buFontTx/>
              <a:buNone/>
            </a:pPr>
            <a:r>
              <a:rPr lang="en-US" sz="2200" b="1" dirty="0">
                <a:latin typeface="Calibri" pitchFamily="34" charset="0"/>
              </a:rPr>
              <a:t>	the station moves</a:t>
            </a:r>
            <a:r>
              <a:rPr lang="en-US" sz="2200" dirty="0">
                <a:latin typeface="Calibri" pitchFamily="34" charset="0"/>
              </a:rPr>
              <a:t>.</a:t>
            </a:r>
          </a:p>
          <a:p>
            <a:pPr eaLnBrk="1" hangingPunct="1">
              <a:lnSpc>
                <a:spcPct val="80000"/>
              </a:lnSpc>
              <a:buFontTx/>
              <a:buNone/>
            </a:pPr>
            <a:endParaRPr lang="en-US" sz="2200" dirty="0">
              <a:latin typeface="Calibri" pitchFamily="34" charset="0"/>
            </a:endParaRPr>
          </a:p>
          <a:p>
            <a:pPr eaLnBrk="1" hangingPunct="1">
              <a:lnSpc>
                <a:spcPct val="80000"/>
              </a:lnSpc>
              <a:buFontTx/>
              <a:buNone/>
            </a:pPr>
            <a:r>
              <a:rPr lang="en-US" sz="2200" dirty="0">
                <a:latin typeface="Calibri" pitchFamily="34" charset="0"/>
              </a:rPr>
              <a:t>Solar panel for power</a:t>
            </a:r>
          </a:p>
          <a:p>
            <a:pPr eaLnBrk="1" hangingPunct="1">
              <a:lnSpc>
                <a:spcPct val="80000"/>
              </a:lnSpc>
              <a:buFontTx/>
              <a:buNone/>
            </a:pPr>
            <a:endParaRPr lang="en-US" sz="2100" dirty="0">
              <a:latin typeface="Calibri" pitchFamily="34" charset="0"/>
            </a:endParaRPr>
          </a:p>
          <a:p>
            <a:pPr eaLnBrk="1" hangingPunct="1">
              <a:lnSpc>
                <a:spcPct val="80000"/>
              </a:lnSpc>
              <a:buFontTx/>
              <a:buNone/>
            </a:pPr>
            <a:r>
              <a:rPr lang="en-US" sz="2200" dirty="0">
                <a:latin typeface="Calibri" pitchFamily="34" charset="0"/>
              </a:rPr>
              <a:t>Equipment enclosure</a:t>
            </a:r>
            <a:r>
              <a:rPr lang="en-US" sz="2100" dirty="0">
                <a:latin typeface="Calibri" pitchFamily="34" charset="0"/>
              </a:rPr>
              <a:t> </a:t>
            </a:r>
          </a:p>
          <a:p>
            <a:pPr eaLnBrk="1" hangingPunct="1">
              <a:lnSpc>
                <a:spcPct val="80000"/>
              </a:lnSpc>
            </a:pPr>
            <a:r>
              <a:rPr lang="en-US" sz="2100" dirty="0">
                <a:latin typeface="Calibri" pitchFamily="34" charset="0"/>
              </a:rPr>
              <a:t>GNSS receiver</a:t>
            </a:r>
          </a:p>
          <a:p>
            <a:pPr eaLnBrk="1" hangingPunct="1">
              <a:lnSpc>
                <a:spcPct val="80000"/>
              </a:lnSpc>
            </a:pPr>
            <a:r>
              <a:rPr lang="en-US" sz="2100" dirty="0">
                <a:latin typeface="Calibri" pitchFamily="34" charset="0"/>
              </a:rPr>
              <a:t>Power/batteries</a:t>
            </a:r>
          </a:p>
          <a:p>
            <a:pPr eaLnBrk="1" hangingPunct="1">
              <a:lnSpc>
                <a:spcPct val="80000"/>
              </a:lnSpc>
            </a:pPr>
            <a:r>
              <a:rPr lang="en-US" sz="2100" dirty="0">
                <a:latin typeface="Calibri" pitchFamily="34" charset="0"/>
              </a:rPr>
              <a:t>Communications/radio/modem</a:t>
            </a:r>
          </a:p>
          <a:p>
            <a:pPr eaLnBrk="1" hangingPunct="1">
              <a:lnSpc>
                <a:spcPct val="80000"/>
              </a:lnSpc>
            </a:pPr>
            <a:r>
              <a:rPr lang="en-US" sz="2100" dirty="0">
                <a:latin typeface="Calibri" pitchFamily="34" charset="0"/>
              </a:rPr>
              <a:t>Data storage/memory</a:t>
            </a:r>
          </a:p>
        </p:txBody>
      </p:sp>
    </p:spTree>
    <p:extLst>
      <p:ext uri="{BB962C8B-B14F-4D97-AF65-F5344CB8AC3E}">
        <p14:creationId xmlns:p14="http://schemas.microsoft.com/office/powerpoint/2010/main" val="2152773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8ED0-28D8-7BF9-7174-53A9CA4C63AD}"/>
              </a:ext>
            </a:extLst>
          </p:cNvPr>
          <p:cNvSpPr>
            <a:spLocks noGrp="1"/>
          </p:cNvSpPr>
          <p:nvPr>
            <p:ph type="title"/>
          </p:nvPr>
        </p:nvSpPr>
        <p:spPr/>
        <p:txBody>
          <a:bodyPr/>
          <a:lstStyle/>
          <a:p>
            <a:r>
              <a:rPr lang="en-US" dirty="0"/>
              <a:t>Almanac &amp; Ephemeris Data</a:t>
            </a:r>
          </a:p>
        </p:txBody>
      </p:sp>
      <p:sp>
        <p:nvSpPr>
          <p:cNvPr id="3" name="Content Placeholder 2">
            <a:extLst>
              <a:ext uri="{FF2B5EF4-FFF2-40B4-BE49-F238E27FC236}">
                <a16:creationId xmlns:a16="http://schemas.microsoft.com/office/drawing/2014/main" id="{99D33A25-A3C2-8F50-8F06-BD9A9E3F2F74}"/>
              </a:ext>
            </a:extLst>
          </p:cNvPr>
          <p:cNvSpPr>
            <a:spLocks noGrp="1"/>
          </p:cNvSpPr>
          <p:nvPr>
            <p:ph idx="1"/>
          </p:nvPr>
        </p:nvSpPr>
        <p:spPr>
          <a:xfrm>
            <a:off x="457200" y="1310326"/>
            <a:ext cx="8229600" cy="4804510"/>
          </a:xfrm>
        </p:spPr>
        <p:txBody>
          <a:bodyPr/>
          <a:lstStyle/>
          <a:p>
            <a:pPr marL="0" indent="0">
              <a:spcBef>
                <a:spcPts val="1080"/>
              </a:spcBef>
              <a:buNone/>
            </a:pPr>
            <a:r>
              <a:rPr lang="en-US" dirty="0"/>
              <a:t>GPS satellites include almanac and ephemeris data in the signals they transmit</a:t>
            </a:r>
          </a:p>
          <a:p>
            <a:pPr>
              <a:spcBef>
                <a:spcPts val="1080"/>
              </a:spcBef>
            </a:pPr>
            <a:r>
              <a:rPr lang="en-US" b="1" dirty="0"/>
              <a:t>Almanac data </a:t>
            </a:r>
            <a:r>
              <a:rPr lang="en-US" dirty="0"/>
              <a:t>are coarse orbital parameters for all GPS satellites</a:t>
            </a:r>
          </a:p>
          <a:p>
            <a:pPr>
              <a:spcBef>
                <a:spcPts val="1080"/>
              </a:spcBef>
            </a:pPr>
            <a:r>
              <a:rPr lang="en-US" b="1" dirty="0"/>
              <a:t>Ephemeris data </a:t>
            </a:r>
            <a:r>
              <a:rPr lang="en-US" dirty="0"/>
              <a:t>are very precise orbital and clock correction for that particular GPS satellite—</a:t>
            </a:r>
            <a:r>
              <a:rPr lang="en-US" u="sng" dirty="0"/>
              <a:t>necessary for precise positioning</a:t>
            </a:r>
            <a:endParaRPr lang="en-US" b="1" u="sng" dirty="0"/>
          </a:p>
        </p:txBody>
      </p:sp>
    </p:spTree>
    <p:extLst>
      <p:ext uri="{BB962C8B-B14F-4D97-AF65-F5344CB8AC3E}">
        <p14:creationId xmlns:p14="http://schemas.microsoft.com/office/powerpoint/2010/main" val="3340300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D912C8-06D6-EC7C-863A-E1B86FCF9984}"/>
              </a:ext>
            </a:extLst>
          </p:cNvPr>
          <p:cNvSpPr/>
          <p:nvPr/>
        </p:nvSpPr>
        <p:spPr>
          <a:xfrm>
            <a:off x="457200" y="914400"/>
            <a:ext cx="8319155" cy="53921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BACB7A-B7EC-0196-627F-1284AA39B65A}"/>
              </a:ext>
            </a:extLst>
          </p:cNvPr>
          <p:cNvSpPr>
            <a:spLocks noGrp="1"/>
          </p:cNvSpPr>
          <p:nvPr>
            <p:ph type="title"/>
          </p:nvPr>
        </p:nvSpPr>
        <p:spPr/>
        <p:txBody>
          <a:bodyPr/>
          <a:lstStyle/>
          <a:p>
            <a:r>
              <a:rPr lang="en-US" dirty="0"/>
              <a:t>Sources of Error</a:t>
            </a:r>
          </a:p>
        </p:txBody>
      </p:sp>
      <p:pic>
        <p:nvPicPr>
          <p:cNvPr id="4" name="Image" descr="Image">
            <a:extLst>
              <a:ext uri="{FF2B5EF4-FFF2-40B4-BE49-F238E27FC236}">
                <a16:creationId xmlns:a16="http://schemas.microsoft.com/office/drawing/2014/main" id="{3200ECCD-2CCA-4DF5-0633-3C6A235CCF7D}"/>
              </a:ext>
            </a:extLst>
          </p:cNvPr>
          <p:cNvPicPr>
            <a:picLocks noChangeAspect="1"/>
          </p:cNvPicPr>
          <p:nvPr/>
        </p:nvPicPr>
        <p:blipFill>
          <a:blip r:embed="rId3"/>
          <a:stretch>
            <a:fillRect/>
          </a:stretch>
        </p:blipFill>
        <p:spPr>
          <a:xfrm>
            <a:off x="592212" y="1051655"/>
            <a:ext cx="7959575" cy="5154961"/>
          </a:xfrm>
          <a:prstGeom prst="rect">
            <a:avLst/>
          </a:prstGeom>
          <a:ln w="12700">
            <a:miter lim="400000"/>
          </a:ln>
        </p:spPr>
      </p:pic>
    </p:spTree>
    <p:extLst>
      <p:ext uri="{BB962C8B-B14F-4D97-AF65-F5344CB8AC3E}">
        <p14:creationId xmlns:p14="http://schemas.microsoft.com/office/powerpoint/2010/main" val="3863203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6A29-2FD0-5386-F4E2-A705BA003A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6736DB-1FA4-CE4D-E818-7390CC2FAA9A}"/>
              </a:ext>
            </a:extLst>
          </p:cNvPr>
          <p:cNvSpPr>
            <a:spLocks noGrp="1"/>
          </p:cNvSpPr>
          <p:nvPr>
            <p:ph type="title"/>
          </p:nvPr>
        </p:nvSpPr>
        <p:spPr/>
        <p:txBody>
          <a:bodyPr/>
          <a:lstStyle/>
          <a:p>
            <a:r>
              <a:rPr lang="en-US" dirty="0"/>
              <a:t>Sources of Error</a:t>
            </a:r>
          </a:p>
        </p:txBody>
      </p:sp>
      <p:sp>
        <p:nvSpPr>
          <p:cNvPr id="3" name="Content Placeholder 2">
            <a:extLst>
              <a:ext uri="{FF2B5EF4-FFF2-40B4-BE49-F238E27FC236}">
                <a16:creationId xmlns:a16="http://schemas.microsoft.com/office/drawing/2014/main" id="{3C84B188-8D23-0E6D-C106-F0856F097B71}"/>
              </a:ext>
            </a:extLst>
          </p:cNvPr>
          <p:cNvSpPr>
            <a:spLocks noGrp="1"/>
          </p:cNvSpPr>
          <p:nvPr>
            <p:ph idx="1"/>
          </p:nvPr>
        </p:nvSpPr>
        <p:spPr/>
        <p:txBody>
          <a:bodyPr>
            <a:normAutofit/>
          </a:bodyPr>
          <a:lstStyle/>
          <a:p>
            <a:pPr marL="457200" indent="-457200">
              <a:lnSpc>
                <a:spcPct val="85000"/>
              </a:lnSpc>
              <a:spcBef>
                <a:spcPct val="30000"/>
              </a:spcBef>
              <a:buFont typeface="Arial" panose="020B0604020202020204" pitchFamily="34" charset="0"/>
              <a:buChar char="•"/>
            </a:pPr>
            <a:r>
              <a:rPr lang="en-US" sz="2400" b="1" dirty="0">
                <a:latin typeface="Calibri" pitchFamily="34" charset="0"/>
              </a:rPr>
              <a:t>Clock errors</a:t>
            </a:r>
            <a:r>
              <a:rPr lang="en-US" sz="2400" dirty="0">
                <a:latin typeface="Calibri" pitchFamily="34" charset="0"/>
              </a:rPr>
              <a:t> (bias and drift, including  </a:t>
            </a:r>
            <a:r>
              <a:rPr lang="en-US" sz="2400" b="1" dirty="0">
                <a:latin typeface="Calibri" pitchFamily="34" charset="0"/>
              </a:rPr>
              <a:t>relativity</a:t>
            </a:r>
            <a:r>
              <a:rPr lang="en-US" sz="2400" dirty="0">
                <a:latin typeface="Calibri" pitchFamily="34" charset="0"/>
              </a:rPr>
              <a:t>)</a:t>
            </a:r>
            <a:endParaRPr lang="en-US" sz="2400" b="1" dirty="0">
              <a:latin typeface="Calibri" pitchFamily="34" charset="0"/>
            </a:endParaRPr>
          </a:p>
          <a:p>
            <a:pPr marL="457200" indent="-457200">
              <a:lnSpc>
                <a:spcPct val="85000"/>
              </a:lnSpc>
              <a:spcBef>
                <a:spcPct val="30000"/>
              </a:spcBef>
              <a:buFont typeface="Arial" panose="020B0604020202020204" pitchFamily="34" charset="0"/>
              <a:buChar char="•"/>
            </a:pPr>
            <a:r>
              <a:rPr lang="en-US" sz="2400" dirty="0">
                <a:latin typeface="Calibri" pitchFamily="34" charset="0"/>
              </a:rPr>
              <a:t>Satellite </a:t>
            </a:r>
            <a:r>
              <a:rPr lang="en-US" sz="2400" b="1" dirty="0">
                <a:latin typeface="Calibri" pitchFamily="34" charset="0"/>
              </a:rPr>
              <a:t>orbit irregularities</a:t>
            </a:r>
          </a:p>
          <a:p>
            <a:pPr marL="457200" indent="-457200">
              <a:lnSpc>
                <a:spcPct val="85000"/>
              </a:lnSpc>
              <a:spcBef>
                <a:spcPct val="30000"/>
              </a:spcBef>
              <a:buFont typeface="Arial" panose="020B0604020202020204" pitchFamily="34" charset="0"/>
              <a:buChar char="•"/>
            </a:pPr>
            <a:r>
              <a:rPr lang="en-US" sz="2400" b="1" dirty="0">
                <a:latin typeface="Calibri" pitchFamily="34" charset="0"/>
              </a:rPr>
              <a:t>Atmospheric delays</a:t>
            </a:r>
            <a:r>
              <a:rPr lang="en-US" sz="2400" dirty="0">
                <a:latin typeface="Calibri" pitchFamily="34" charset="0"/>
              </a:rPr>
              <a:t> – speed of light is affected by water content and other variables (ex. Ionosphere, dual freq. helps)</a:t>
            </a:r>
            <a:endParaRPr lang="en-US" sz="2400" b="1" dirty="0">
              <a:latin typeface="Calibri" pitchFamily="34" charset="0"/>
            </a:endParaRPr>
          </a:p>
          <a:p>
            <a:pPr marL="457200" indent="-457200">
              <a:lnSpc>
                <a:spcPct val="85000"/>
              </a:lnSpc>
              <a:spcBef>
                <a:spcPct val="30000"/>
              </a:spcBef>
              <a:buFont typeface="Arial" panose="020B0604020202020204" pitchFamily="34" charset="0"/>
              <a:buChar char="•"/>
            </a:pPr>
            <a:r>
              <a:rPr lang="en-US" sz="2400" b="1" dirty="0">
                <a:latin typeface="Calibri" pitchFamily="34" charset="0"/>
              </a:rPr>
              <a:t>Multi-path </a:t>
            </a:r>
            <a:r>
              <a:rPr lang="en-US" sz="2400" dirty="0">
                <a:latin typeface="Calibri" pitchFamily="34" charset="0"/>
              </a:rPr>
              <a:t>– GNSS signals can bounce off the ground or objects and then enter the antenna</a:t>
            </a:r>
          </a:p>
          <a:p>
            <a:pPr marL="457200" indent="-457200" eaLnBrk="1" hangingPunct="1">
              <a:lnSpc>
                <a:spcPct val="85000"/>
              </a:lnSpc>
              <a:spcBef>
                <a:spcPct val="30000"/>
              </a:spcBef>
              <a:buFont typeface="Arial" panose="020B0604020202020204" pitchFamily="34" charset="0"/>
              <a:buChar char="•"/>
            </a:pPr>
            <a:r>
              <a:rPr lang="en-US" sz="2400" b="1" dirty="0">
                <a:latin typeface="Calibri" pitchFamily="34" charset="0"/>
              </a:rPr>
              <a:t>Human error</a:t>
            </a:r>
            <a:r>
              <a:rPr lang="en-US" sz="2400" dirty="0">
                <a:latin typeface="Calibri" pitchFamily="34" charset="0"/>
              </a:rPr>
              <a:t> – Incorrect </a:t>
            </a:r>
            <a:br>
              <a:rPr lang="en-US" sz="2400" dirty="0">
                <a:latin typeface="Calibri" pitchFamily="34" charset="0"/>
              </a:rPr>
            </a:br>
            <a:r>
              <a:rPr lang="en-US" sz="2400" dirty="0">
                <a:latin typeface="Calibri" pitchFamily="34" charset="0"/>
              </a:rPr>
              <a:t>base or rover antenna </a:t>
            </a:r>
            <a:br>
              <a:rPr lang="en-US" sz="2400" dirty="0">
                <a:latin typeface="Calibri" pitchFamily="34" charset="0"/>
              </a:rPr>
            </a:br>
            <a:r>
              <a:rPr lang="en-US" sz="2400" dirty="0">
                <a:latin typeface="Calibri" pitchFamily="34" charset="0"/>
              </a:rPr>
              <a:t>heights, errors in post-</a:t>
            </a:r>
            <a:br>
              <a:rPr lang="en-US" sz="2400" dirty="0">
                <a:latin typeface="Calibri" pitchFamily="34" charset="0"/>
              </a:rPr>
            </a:br>
            <a:r>
              <a:rPr lang="en-US" sz="2400" dirty="0">
                <a:latin typeface="Calibri" pitchFamily="34" charset="0"/>
              </a:rPr>
              <a:t>processing, datum and </a:t>
            </a:r>
            <a:br>
              <a:rPr lang="en-US" sz="2400" dirty="0">
                <a:latin typeface="Calibri" pitchFamily="34" charset="0"/>
              </a:rPr>
            </a:br>
            <a:r>
              <a:rPr lang="en-US" sz="2400" dirty="0">
                <a:latin typeface="Calibri" pitchFamily="34" charset="0"/>
              </a:rPr>
              <a:t>projection errors.</a:t>
            </a:r>
            <a:endParaRPr lang="en-US" sz="2400" b="1" dirty="0">
              <a:latin typeface="Calibri" pitchFamily="34" charset="0"/>
            </a:endParaRPr>
          </a:p>
        </p:txBody>
      </p:sp>
      <p:sp>
        <p:nvSpPr>
          <p:cNvPr id="5" name="Rectangle 4">
            <a:extLst>
              <a:ext uri="{FF2B5EF4-FFF2-40B4-BE49-F238E27FC236}">
                <a16:creationId xmlns:a16="http://schemas.microsoft.com/office/drawing/2014/main" id="{16D32B78-9501-B4D5-3419-9658CBAE8631}"/>
              </a:ext>
            </a:extLst>
          </p:cNvPr>
          <p:cNvSpPr/>
          <p:nvPr/>
        </p:nvSpPr>
        <p:spPr>
          <a:xfrm>
            <a:off x="4336330" y="3227058"/>
            <a:ext cx="4751110" cy="307947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Image" descr="Image">
            <a:extLst>
              <a:ext uri="{FF2B5EF4-FFF2-40B4-BE49-F238E27FC236}">
                <a16:creationId xmlns:a16="http://schemas.microsoft.com/office/drawing/2014/main" id="{48406325-3411-2F86-DCE4-66554851B0CC}"/>
              </a:ext>
            </a:extLst>
          </p:cNvPr>
          <p:cNvPicPr>
            <a:picLocks noChangeAspect="1"/>
          </p:cNvPicPr>
          <p:nvPr/>
        </p:nvPicPr>
        <p:blipFill>
          <a:blip r:embed="rId3"/>
          <a:stretch>
            <a:fillRect/>
          </a:stretch>
        </p:blipFill>
        <p:spPr>
          <a:xfrm>
            <a:off x="4449097" y="3309728"/>
            <a:ext cx="4545752" cy="2944023"/>
          </a:xfrm>
          <a:prstGeom prst="rect">
            <a:avLst/>
          </a:prstGeom>
          <a:ln w="12700">
            <a:miter lim="400000"/>
          </a:ln>
        </p:spPr>
      </p:pic>
    </p:spTree>
    <p:extLst>
      <p:ext uri="{BB962C8B-B14F-4D97-AF65-F5344CB8AC3E}">
        <p14:creationId xmlns:p14="http://schemas.microsoft.com/office/powerpoint/2010/main" val="3917011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4889-1520-DE94-51F4-52D930977226}"/>
              </a:ext>
            </a:extLst>
          </p:cNvPr>
          <p:cNvSpPr>
            <a:spLocks noGrp="1"/>
          </p:cNvSpPr>
          <p:nvPr>
            <p:ph type="title"/>
          </p:nvPr>
        </p:nvSpPr>
        <p:spPr/>
        <p:txBody>
          <a:bodyPr/>
          <a:lstStyle/>
          <a:p>
            <a:r>
              <a:rPr lang="en-US" dirty="0"/>
              <a:t>Grades of GNSS Systems</a:t>
            </a:r>
          </a:p>
        </p:txBody>
      </p:sp>
      <p:sp>
        <p:nvSpPr>
          <p:cNvPr id="3" name="Content Placeholder 2">
            <a:extLst>
              <a:ext uri="{FF2B5EF4-FFF2-40B4-BE49-F238E27FC236}">
                <a16:creationId xmlns:a16="http://schemas.microsoft.com/office/drawing/2014/main" id="{985CC9A3-DC56-F3F3-7773-F7E7E6AFFE6C}"/>
              </a:ext>
            </a:extLst>
          </p:cNvPr>
          <p:cNvSpPr>
            <a:spLocks noGrp="1"/>
          </p:cNvSpPr>
          <p:nvPr>
            <p:ph idx="1"/>
          </p:nvPr>
        </p:nvSpPr>
        <p:spPr/>
        <p:txBody>
          <a:bodyPr>
            <a:normAutofit/>
          </a:bodyPr>
          <a:lstStyle/>
          <a:p>
            <a:r>
              <a:rPr lang="en-US" sz="2800" dirty="0"/>
              <a:t>Consumer or Recreational Grade</a:t>
            </a:r>
          </a:p>
          <a:p>
            <a:pPr lvl="1"/>
            <a:r>
              <a:rPr lang="en-US" sz="2400" dirty="0"/>
              <a:t>Phones, tablets, watches, hiking devices</a:t>
            </a:r>
          </a:p>
          <a:p>
            <a:pPr lvl="1"/>
            <a:r>
              <a:rPr lang="en-US" sz="2400" dirty="0"/>
              <a:t>~5 meters, No post-processing required</a:t>
            </a:r>
          </a:p>
          <a:p>
            <a:r>
              <a:rPr lang="en-US" sz="2800" dirty="0"/>
              <a:t>Mapping Grade</a:t>
            </a:r>
          </a:p>
          <a:p>
            <a:pPr lvl="1"/>
            <a:r>
              <a:rPr lang="en-US" sz="2400" dirty="0"/>
              <a:t>Purpose built, GIS enabled, data collectors</a:t>
            </a:r>
          </a:p>
          <a:p>
            <a:pPr lvl="1"/>
            <a:r>
              <a:rPr lang="en-US" sz="2400" dirty="0"/>
              <a:t>~30 cm, Post-processing/correction required</a:t>
            </a:r>
          </a:p>
          <a:p>
            <a:r>
              <a:rPr lang="en-US" sz="2800" dirty="0"/>
              <a:t>Survey Grade</a:t>
            </a:r>
          </a:p>
          <a:p>
            <a:pPr lvl="1"/>
            <a:r>
              <a:rPr lang="en-US" sz="2400" dirty="0"/>
              <a:t>Professional tools, Longer occupations, Static and kinematic devices</a:t>
            </a:r>
          </a:p>
          <a:p>
            <a:pPr lvl="1"/>
            <a:r>
              <a:rPr lang="en-US" sz="2400" dirty="0"/>
              <a:t>~3 mm to 2 cm precision.  Considerable post-processing required</a:t>
            </a:r>
          </a:p>
          <a:p>
            <a:pPr marL="0" indent="0">
              <a:buNone/>
            </a:pPr>
            <a:endParaRPr lang="en-US" dirty="0"/>
          </a:p>
        </p:txBody>
      </p:sp>
    </p:spTree>
    <p:extLst>
      <p:ext uri="{BB962C8B-B14F-4D97-AF65-F5344CB8AC3E}">
        <p14:creationId xmlns:p14="http://schemas.microsoft.com/office/powerpoint/2010/main" val="1985090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066AA-FB70-1826-904B-B9F900AB95A0}"/>
              </a:ext>
            </a:extLst>
          </p:cNvPr>
          <p:cNvSpPr>
            <a:spLocks noGrp="1"/>
          </p:cNvSpPr>
          <p:nvPr>
            <p:ph type="title"/>
          </p:nvPr>
        </p:nvSpPr>
        <p:spPr/>
        <p:txBody>
          <a:bodyPr/>
          <a:lstStyle/>
          <a:p>
            <a:r>
              <a:rPr lang="en-US" dirty="0"/>
              <a:t>Precision depends on system</a:t>
            </a:r>
          </a:p>
        </p:txBody>
      </p:sp>
      <p:sp>
        <p:nvSpPr>
          <p:cNvPr id="5" name="Freeform 4">
            <a:extLst>
              <a:ext uri="{FF2B5EF4-FFF2-40B4-BE49-F238E27FC236}">
                <a16:creationId xmlns:a16="http://schemas.microsoft.com/office/drawing/2014/main" id="{B6EF0AAB-4AA2-7FBB-2CF9-E39E5515C3C8}"/>
              </a:ext>
            </a:extLst>
          </p:cNvPr>
          <p:cNvSpPr/>
          <p:nvPr/>
        </p:nvSpPr>
        <p:spPr>
          <a:xfrm>
            <a:off x="1244533" y="1735535"/>
            <a:ext cx="5590903" cy="3248297"/>
          </a:xfrm>
          <a:custGeom>
            <a:avLst/>
            <a:gdLst>
              <a:gd name="connsiteX0" fmla="*/ 0 w 5590902"/>
              <a:gd name="connsiteY0" fmla="*/ 3248297 h 3248297"/>
              <a:gd name="connsiteX1" fmla="*/ 1323702 w 5590902"/>
              <a:gd name="connsiteY1" fmla="*/ 3143794 h 3248297"/>
              <a:gd name="connsiteX2" fmla="*/ 2638697 w 5590902"/>
              <a:gd name="connsiteY2" fmla="*/ 2856412 h 3248297"/>
              <a:gd name="connsiteX3" fmla="*/ 3744685 w 5590902"/>
              <a:gd name="connsiteY3" fmla="*/ 2333897 h 3248297"/>
              <a:gd name="connsiteX4" fmla="*/ 4598125 w 5590902"/>
              <a:gd name="connsiteY4" fmla="*/ 1654629 h 3248297"/>
              <a:gd name="connsiteX5" fmla="*/ 5259977 w 5590902"/>
              <a:gd name="connsiteY5" fmla="*/ 783772 h 3248297"/>
              <a:gd name="connsiteX6" fmla="*/ 5590902 w 5590902"/>
              <a:gd name="connsiteY6" fmla="*/ 0 h 324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0902" h="3248297">
                <a:moveTo>
                  <a:pt x="0" y="3248297"/>
                </a:moveTo>
                <a:cubicBezTo>
                  <a:pt x="441959" y="3228702"/>
                  <a:pt x="883919" y="3209108"/>
                  <a:pt x="1323702" y="3143794"/>
                </a:cubicBezTo>
                <a:cubicBezTo>
                  <a:pt x="1763485" y="3078480"/>
                  <a:pt x="2235200" y="2991395"/>
                  <a:pt x="2638697" y="2856412"/>
                </a:cubicBezTo>
                <a:cubicBezTo>
                  <a:pt x="3042194" y="2721429"/>
                  <a:pt x="3418114" y="2534194"/>
                  <a:pt x="3744685" y="2333897"/>
                </a:cubicBezTo>
                <a:cubicBezTo>
                  <a:pt x="4071256" y="2133600"/>
                  <a:pt x="4345576" y="1912983"/>
                  <a:pt x="4598125" y="1654629"/>
                </a:cubicBezTo>
                <a:cubicBezTo>
                  <a:pt x="4850674" y="1396275"/>
                  <a:pt x="5094514" y="1059543"/>
                  <a:pt x="5259977" y="783772"/>
                </a:cubicBezTo>
                <a:cubicBezTo>
                  <a:pt x="5425440" y="508001"/>
                  <a:pt x="5508171" y="254000"/>
                  <a:pt x="5590902"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1A2D0DFC-1640-E735-E450-63A735ACB774}"/>
              </a:ext>
            </a:extLst>
          </p:cNvPr>
          <p:cNvSpPr/>
          <p:nvPr/>
        </p:nvSpPr>
        <p:spPr>
          <a:xfrm>
            <a:off x="1235824" y="1918419"/>
            <a:ext cx="6331131" cy="3553097"/>
          </a:xfrm>
          <a:custGeom>
            <a:avLst/>
            <a:gdLst>
              <a:gd name="connsiteX0" fmla="*/ 0 w 6331131"/>
              <a:gd name="connsiteY0" fmla="*/ 0 h 3553097"/>
              <a:gd name="connsiteX1" fmla="*/ 0 w 6331131"/>
              <a:gd name="connsiteY1" fmla="*/ 3553097 h 3553097"/>
              <a:gd name="connsiteX2" fmla="*/ 6331131 w 6331131"/>
              <a:gd name="connsiteY2" fmla="*/ 3553097 h 3553097"/>
              <a:gd name="connsiteX3" fmla="*/ 6296297 w 6331131"/>
              <a:gd name="connsiteY3" fmla="*/ 3553097 h 3553097"/>
            </a:gdLst>
            <a:ahLst/>
            <a:cxnLst>
              <a:cxn ang="0">
                <a:pos x="connsiteX0" y="connsiteY0"/>
              </a:cxn>
              <a:cxn ang="0">
                <a:pos x="connsiteX1" y="connsiteY1"/>
              </a:cxn>
              <a:cxn ang="0">
                <a:pos x="connsiteX2" y="connsiteY2"/>
              </a:cxn>
              <a:cxn ang="0">
                <a:pos x="connsiteX3" y="connsiteY3"/>
              </a:cxn>
            </a:cxnLst>
            <a:rect l="l" t="t" r="r" b="b"/>
            <a:pathLst>
              <a:path w="6331131" h="3553097">
                <a:moveTo>
                  <a:pt x="0" y="0"/>
                </a:moveTo>
                <a:lnTo>
                  <a:pt x="0" y="3553097"/>
                </a:lnTo>
                <a:lnTo>
                  <a:pt x="6331131" y="3553097"/>
                </a:lnTo>
                <a:lnTo>
                  <a:pt x="6296297" y="3553097"/>
                </a:lnTo>
              </a:path>
            </a:pathLst>
          </a:custGeom>
          <a:no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0BD77F-8103-1898-DA4C-EF6302499B29}"/>
              </a:ext>
            </a:extLst>
          </p:cNvPr>
          <p:cNvSpPr txBox="1"/>
          <p:nvPr/>
        </p:nvSpPr>
        <p:spPr>
          <a:xfrm>
            <a:off x="3398603" y="5868196"/>
            <a:ext cx="2126031" cy="369332"/>
          </a:xfrm>
          <a:prstGeom prst="rect">
            <a:avLst/>
          </a:prstGeom>
          <a:noFill/>
        </p:spPr>
        <p:txBody>
          <a:bodyPr wrap="none" rtlCol="0">
            <a:spAutoFit/>
          </a:bodyPr>
          <a:lstStyle/>
          <a:p>
            <a:r>
              <a:rPr lang="en-US" b="1" dirty="0"/>
              <a:t>Precision of Position</a:t>
            </a:r>
          </a:p>
        </p:txBody>
      </p:sp>
      <p:sp>
        <p:nvSpPr>
          <p:cNvPr id="8" name="TextBox 7">
            <a:extLst>
              <a:ext uri="{FF2B5EF4-FFF2-40B4-BE49-F238E27FC236}">
                <a16:creationId xmlns:a16="http://schemas.microsoft.com/office/drawing/2014/main" id="{D3FDA7E7-A22E-E99C-5187-49301E22CF20}"/>
              </a:ext>
            </a:extLst>
          </p:cNvPr>
          <p:cNvSpPr txBox="1"/>
          <p:nvPr/>
        </p:nvSpPr>
        <p:spPr>
          <a:xfrm rot="16200000">
            <a:off x="-1426793" y="3510300"/>
            <a:ext cx="3837782" cy="369332"/>
          </a:xfrm>
          <a:prstGeom prst="rect">
            <a:avLst/>
          </a:prstGeom>
          <a:noFill/>
        </p:spPr>
        <p:txBody>
          <a:bodyPr wrap="none" rtlCol="0">
            <a:spAutoFit/>
          </a:bodyPr>
          <a:lstStyle/>
          <a:p>
            <a:r>
              <a:rPr lang="en-US" b="1" dirty="0"/>
              <a:t>Occupation Time - Effort Required - $$</a:t>
            </a:r>
          </a:p>
        </p:txBody>
      </p:sp>
      <p:sp>
        <p:nvSpPr>
          <p:cNvPr id="9" name="Rectangle 8">
            <a:extLst>
              <a:ext uri="{FF2B5EF4-FFF2-40B4-BE49-F238E27FC236}">
                <a16:creationId xmlns:a16="http://schemas.microsoft.com/office/drawing/2014/main" id="{EFBDE362-2382-50F4-A835-8176ADCCDDA6}"/>
              </a:ext>
            </a:extLst>
          </p:cNvPr>
          <p:cNvSpPr/>
          <p:nvPr/>
        </p:nvSpPr>
        <p:spPr>
          <a:xfrm>
            <a:off x="5620469" y="2055051"/>
            <a:ext cx="1925464" cy="1184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Static, Geodetic Campaign Systems</a:t>
            </a:r>
          </a:p>
        </p:txBody>
      </p:sp>
      <p:sp>
        <p:nvSpPr>
          <p:cNvPr id="10" name="Rectangle 9">
            <a:extLst>
              <a:ext uri="{FF2B5EF4-FFF2-40B4-BE49-F238E27FC236}">
                <a16:creationId xmlns:a16="http://schemas.microsoft.com/office/drawing/2014/main" id="{00128948-F719-1C82-BC3D-D24C2F5EC740}"/>
              </a:ext>
            </a:extLst>
          </p:cNvPr>
          <p:cNvSpPr/>
          <p:nvPr/>
        </p:nvSpPr>
        <p:spPr>
          <a:xfrm>
            <a:off x="4049375" y="3571836"/>
            <a:ext cx="1375273" cy="84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Kinematic Systems</a:t>
            </a:r>
          </a:p>
        </p:txBody>
      </p:sp>
      <p:sp>
        <p:nvSpPr>
          <p:cNvPr id="11" name="Rectangle 10">
            <a:extLst>
              <a:ext uri="{FF2B5EF4-FFF2-40B4-BE49-F238E27FC236}">
                <a16:creationId xmlns:a16="http://schemas.microsoft.com/office/drawing/2014/main" id="{6D815B9F-0B31-A0FE-4FB6-7CF6D29533B0}"/>
              </a:ext>
            </a:extLst>
          </p:cNvPr>
          <p:cNvSpPr/>
          <p:nvPr/>
        </p:nvSpPr>
        <p:spPr>
          <a:xfrm>
            <a:off x="1429113" y="4194258"/>
            <a:ext cx="1394543" cy="1081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Consumer &amp; Mapping Systems</a:t>
            </a:r>
          </a:p>
        </p:txBody>
      </p:sp>
      <p:pic>
        <p:nvPicPr>
          <p:cNvPr id="12" name="Picture 2" descr="http://kb.unavco.org/kb/assets/.images/porkchop_geyser1crop.jpg">
            <a:extLst>
              <a:ext uri="{FF2B5EF4-FFF2-40B4-BE49-F238E27FC236}">
                <a16:creationId xmlns:a16="http://schemas.microsoft.com/office/drawing/2014/main" id="{A3BD70A1-59EE-B128-8C60-F9ECA646A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747" y="2326000"/>
            <a:ext cx="1081484" cy="1368967"/>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id="{3533BBCA-C542-44B4-8C1C-193EECD7F46B}"/>
              </a:ext>
            </a:extLst>
          </p:cNvPr>
          <p:cNvSpPr txBox="1"/>
          <p:nvPr/>
        </p:nvSpPr>
        <p:spPr>
          <a:xfrm>
            <a:off x="1528824" y="5523408"/>
            <a:ext cx="6647974" cy="369332"/>
          </a:xfrm>
          <a:prstGeom prst="rect">
            <a:avLst/>
          </a:prstGeom>
          <a:noFill/>
        </p:spPr>
        <p:txBody>
          <a:bodyPr wrap="none" rtlCol="0">
            <a:spAutoFit/>
          </a:bodyPr>
          <a:lstStyle/>
          <a:p>
            <a:r>
              <a:rPr lang="en-US" dirty="0"/>
              <a:t>   0.5-5 m		        0.01–0.03 m	  	 0.005m		</a:t>
            </a:r>
          </a:p>
        </p:txBody>
      </p:sp>
      <p:sp>
        <p:nvSpPr>
          <p:cNvPr id="14" name="TextBox 13">
            <a:extLst>
              <a:ext uri="{FF2B5EF4-FFF2-40B4-BE49-F238E27FC236}">
                <a16:creationId xmlns:a16="http://schemas.microsoft.com/office/drawing/2014/main" id="{A771A02C-E834-CFF7-3F75-CA26FF69C045}"/>
              </a:ext>
            </a:extLst>
          </p:cNvPr>
          <p:cNvSpPr txBox="1"/>
          <p:nvPr/>
        </p:nvSpPr>
        <p:spPr>
          <a:xfrm rot="16200000">
            <a:off x="-730056" y="3581815"/>
            <a:ext cx="3454792" cy="369332"/>
          </a:xfrm>
          <a:prstGeom prst="rect">
            <a:avLst/>
          </a:prstGeom>
          <a:noFill/>
        </p:spPr>
        <p:txBody>
          <a:bodyPr wrap="none" rtlCol="0">
            <a:spAutoFit/>
          </a:bodyPr>
          <a:lstStyle/>
          <a:p>
            <a:r>
              <a:rPr lang="en-US" dirty="0"/>
              <a:t>Easy 			Hard</a:t>
            </a:r>
          </a:p>
        </p:txBody>
      </p:sp>
      <p:pic>
        <p:nvPicPr>
          <p:cNvPr id="15" name="Picture 14">
            <a:extLst>
              <a:ext uri="{FF2B5EF4-FFF2-40B4-BE49-F238E27FC236}">
                <a16:creationId xmlns:a16="http://schemas.microsoft.com/office/drawing/2014/main" id="{11999A4A-D864-A2EC-2EFE-65200E289DF7}"/>
              </a:ext>
            </a:extLst>
          </p:cNvPr>
          <p:cNvPicPr>
            <a:picLocks noChangeAspect="1"/>
          </p:cNvPicPr>
          <p:nvPr/>
        </p:nvPicPr>
        <p:blipFill rotWithShape="1">
          <a:blip r:embed="rId4">
            <a:extLst>
              <a:ext uri="{28A0092B-C50C-407E-A947-70E740481C1C}">
                <a14:useLocalDpi xmlns:a14="http://schemas.microsoft.com/office/drawing/2010/main" val="0"/>
              </a:ext>
            </a:extLst>
          </a:blip>
          <a:srcRect l="71048"/>
          <a:stretch/>
        </p:blipFill>
        <p:spPr>
          <a:xfrm>
            <a:off x="3636124" y="2138854"/>
            <a:ext cx="617977" cy="1600888"/>
          </a:xfrm>
          <a:prstGeom prst="rect">
            <a:avLst/>
          </a:prstGeom>
        </p:spPr>
      </p:pic>
      <p:sp>
        <p:nvSpPr>
          <p:cNvPr id="16" name="TextBox 15">
            <a:extLst>
              <a:ext uri="{FF2B5EF4-FFF2-40B4-BE49-F238E27FC236}">
                <a16:creationId xmlns:a16="http://schemas.microsoft.com/office/drawing/2014/main" id="{9404282E-79AF-BAE8-C41C-63BB7B3E8A54}"/>
              </a:ext>
            </a:extLst>
          </p:cNvPr>
          <p:cNvSpPr txBox="1"/>
          <p:nvPr/>
        </p:nvSpPr>
        <p:spPr>
          <a:xfrm>
            <a:off x="6889537" y="6065930"/>
            <a:ext cx="1664534" cy="276999"/>
          </a:xfrm>
          <a:prstGeom prst="rect">
            <a:avLst/>
          </a:prstGeom>
          <a:noFill/>
        </p:spPr>
        <p:txBody>
          <a:bodyPr wrap="square" rtlCol="0">
            <a:spAutoFit/>
          </a:bodyPr>
          <a:lstStyle/>
          <a:p>
            <a:r>
              <a:rPr lang="en-US" sz="1200" dirty="0"/>
              <a:t>(Images: Ben Crosby)</a:t>
            </a:r>
          </a:p>
        </p:txBody>
      </p:sp>
      <p:sp>
        <p:nvSpPr>
          <p:cNvPr id="17" name="Left-Right Arrow 16">
            <a:extLst>
              <a:ext uri="{FF2B5EF4-FFF2-40B4-BE49-F238E27FC236}">
                <a16:creationId xmlns:a16="http://schemas.microsoft.com/office/drawing/2014/main" id="{0012FEFE-D8C3-2AD6-8458-60AC85D691F0}"/>
              </a:ext>
            </a:extLst>
          </p:cNvPr>
          <p:cNvSpPr/>
          <p:nvPr/>
        </p:nvSpPr>
        <p:spPr>
          <a:xfrm>
            <a:off x="3836785" y="4892839"/>
            <a:ext cx="3578223" cy="38273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Survey Grade</a:t>
            </a:r>
          </a:p>
        </p:txBody>
      </p:sp>
      <p:pic>
        <p:nvPicPr>
          <p:cNvPr id="18" name="Picture 17">
            <a:extLst>
              <a:ext uri="{FF2B5EF4-FFF2-40B4-BE49-F238E27FC236}">
                <a16:creationId xmlns:a16="http://schemas.microsoft.com/office/drawing/2014/main" id="{713FE250-1647-F196-B404-953B6B4B60F5}"/>
              </a:ext>
            </a:extLst>
          </p:cNvPr>
          <p:cNvPicPr>
            <a:picLocks noChangeAspect="1"/>
          </p:cNvPicPr>
          <p:nvPr/>
        </p:nvPicPr>
        <p:blipFill rotWithShape="1">
          <a:blip r:embed="rId5"/>
          <a:srcRect l="34664" t="9669" r="27348" b="8951"/>
          <a:stretch/>
        </p:blipFill>
        <p:spPr>
          <a:xfrm rot="10800000">
            <a:off x="1402231" y="2894520"/>
            <a:ext cx="755147" cy="1208295"/>
          </a:xfrm>
          <a:prstGeom prst="rect">
            <a:avLst/>
          </a:prstGeom>
        </p:spPr>
      </p:pic>
      <p:pic>
        <p:nvPicPr>
          <p:cNvPr id="20" name="Picture 3">
            <a:extLst>
              <a:ext uri="{FF2B5EF4-FFF2-40B4-BE49-F238E27FC236}">
                <a16:creationId xmlns:a16="http://schemas.microsoft.com/office/drawing/2014/main" id="{6F1687F6-74E5-DBAE-F92F-0F1033740C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30" t="30355" r="6753" b="12268"/>
          <a:stretch/>
        </p:blipFill>
        <p:spPr>
          <a:xfrm>
            <a:off x="6908028" y="933297"/>
            <a:ext cx="2049372" cy="1285238"/>
          </a:xfrm>
          <a:prstGeom prst="rect">
            <a:avLst/>
          </a:prstGeom>
        </p:spPr>
      </p:pic>
      <p:pic>
        <p:nvPicPr>
          <p:cNvPr id="21" name="Picture 20" descr="A screen shot of a phone&#10;&#10;AI-generated content may be incorrect.">
            <a:extLst>
              <a:ext uri="{FF2B5EF4-FFF2-40B4-BE49-F238E27FC236}">
                <a16:creationId xmlns:a16="http://schemas.microsoft.com/office/drawing/2014/main" id="{288A1DA6-2E79-5EC6-E019-016C9896BCE0}"/>
              </a:ext>
            </a:extLst>
          </p:cNvPr>
          <p:cNvPicPr>
            <a:picLocks noChangeAspect="1"/>
          </p:cNvPicPr>
          <p:nvPr/>
        </p:nvPicPr>
        <p:blipFill>
          <a:blip r:embed="rId7"/>
          <a:stretch>
            <a:fillRect/>
          </a:stretch>
        </p:blipFill>
        <p:spPr>
          <a:xfrm>
            <a:off x="2235829" y="2818613"/>
            <a:ext cx="657040" cy="1290807"/>
          </a:xfrm>
          <a:prstGeom prst="rect">
            <a:avLst/>
          </a:prstGeom>
        </p:spPr>
      </p:pic>
    </p:spTree>
    <p:extLst>
      <p:ext uri="{BB962C8B-B14F-4D97-AF65-F5344CB8AC3E}">
        <p14:creationId xmlns:p14="http://schemas.microsoft.com/office/powerpoint/2010/main" val="3685549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A4BA-4648-6CA9-A1A0-A3D3D9070CC8}"/>
              </a:ext>
            </a:extLst>
          </p:cNvPr>
          <p:cNvSpPr>
            <a:spLocks noGrp="1"/>
          </p:cNvSpPr>
          <p:nvPr>
            <p:ph type="title"/>
          </p:nvPr>
        </p:nvSpPr>
        <p:spPr/>
        <p:txBody>
          <a:bodyPr/>
          <a:lstStyle/>
          <a:p>
            <a:r>
              <a:rPr lang="en-US" dirty="0"/>
              <a:t>Motivations</a:t>
            </a:r>
          </a:p>
        </p:txBody>
      </p:sp>
      <p:sp>
        <p:nvSpPr>
          <p:cNvPr id="3" name="Content Placeholder 2">
            <a:extLst>
              <a:ext uri="{FF2B5EF4-FFF2-40B4-BE49-F238E27FC236}">
                <a16:creationId xmlns:a16="http://schemas.microsoft.com/office/drawing/2014/main" id="{61B5CE25-CCF4-1890-C7C3-675FE0A934C8}"/>
              </a:ext>
            </a:extLst>
          </p:cNvPr>
          <p:cNvSpPr>
            <a:spLocks noGrp="1"/>
          </p:cNvSpPr>
          <p:nvPr>
            <p:ph idx="1"/>
          </p:nvPr>
        </p:nvSpPr>
        <p:spPr/>
        <p:txBody>
          <a:bodyPr/>
          <a:lstStyle/>
          <a:p>
            <a:pPr marL="514350" indent="-514350">
              <a:spcBef>
                <a:spcPct val="20000"/>
              </a:spcBef>
              <a:buFont typeface="+mj-lt"/>
              <a:buAutoNum type="arabicPeriod"/>
            </a:pPr>
            <a:r>
              <a:rPr lang="en-US" sz="3200" dirty="0"/>
              <a:t>Describe the Global Navigation Satellite System (GNSS) and how it enables positioning within a reference frame</a:t>
            </a:r>
          </a:p>
          <a:p>
            <a:pPr marL="514350" indent="-514350">
              <a:spcBef>
                <a:spcPct val="20000"/>
              </a:spcBef>
              <a:buFont typeface="+mj-lt"/>
              <a:buAutoNum type="arabicPeriod"/>
            </a:pPr>
            <a:endParaRPr lang="en-US" sz="1200" dirty="0"/>
          </a:p>
          <a:p>
            <a:pPr marL="514350" indent="-514350">
              <a:spcBef>
                <a:spcPct val="20000"/>
              </a:spcBef>
              <a:buFont typeface="+mj-lt"/>
              <a:buAutoNum type="arabicPeriod"/>
            </a:pPr>
            <a:r>
              <a:rPr lang="en-US" sz="3200" dirty="0"/>
              <a:t>Distinguish different grades of GNSS receivers, their uses, and their accuracies.</a:t>
            </a:r>
          </a:p>
          <a:p>
            <a:pPr marL="514350" indent="-514350">
              <a:spcBef>
                <a:spcPct val="20000"/>
              </a:spcBef>
              <a:buFont typeface="+mj-lt"/>
              <a:buAutoNum type="arabicPeriod"/>
            </a:pPr>
            <a:endParaRPr lang="en-US" sz="1200" dirty="0"/>
          </a:p>
          <a:p>
            <a:pPr marL="514350" indent="-514350">
              <a:spcBef>
                <a:spcPct val="20000"/>
              </a:spcBef>
              <a:buFont typeface="+mj-lt"/>
              <a:buAutoNum type="arabicPeriod"/>
            </a:pPr>
            <a:r>
              <a:rPr lang="en-US" sz="3200" dirty="0"/>
              <a:t>Highlight applications of GNSS in the Geosciences and Society</a:t>
            </a:r>
          </a:p>
          <a:p>
            <a:pPr marL="0" indent="0">
              <a:buNone/>
            </a:pPr>
            <a:endParaRPr lang="en-US" dirty="0"/>
          </a:p>
        </p:txBody>
      </p:sp>
    </p:spTree>
    <p:extLst>
      <p:ext uri="{BB962C8B-B14F-4D97-AF65-F5344CB8AC3E}">
        <p14:creationId xmlns:p14="http://schemas.microsoft.com/office/powerpoint/2010/main" val="1375593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2FBAD-8C3D-F494-65D5-8BF445D27AFD}"/>
              </a:ext>
            </a:extLst>
          </p:cNvPr>
          <p:cNvSpPr>
            <a:spLocks noGrp="1"/>
          </p:cNvSpPr>
          <p:nvPr>
            <p:ph type="title"/>
          </p:nvPr>
        </p:nvSpPr>
        <p:spPr/>
        <p:txBody>
          <a:bodyPr/>
          <a:lstStyle/>
          <a:p>
            <a:r>
              <a:rPr lang="en-US" dirty="0"/>
              <a:t>Applications of GNSS</a:t>
            </a:r>
          </a:p>
        </p:txBody>
      </p:sp>
      <p:sp>
        <p:nvSpPr>
          <p:cNvPr id="3" name="Content Placeholder 2">
            <a:extLst>
              <a:ext uri="{FF2B5EF4-FFF2-40B4-BE49-F238E27FC236}">
                <a16:creationId xmlns:a16="http://schemas.microsoft.com/office/drawing/2014/main" id="{197E5915-417E-4CD9-7A68-C181FE8D6EED}"/>
              </a:ext>
            </a:extLst>
          </p:cNvPr>
          <p:cNvSpPr>
            <a:spLocks noGrp="1"/>
          </p:cNvSpPr>
          <p:nvPr>
            <p:ph idx="1"/>
          </p:nvPr>
        </p:nvSpPr>
        <p:spPr>
          <a:xfrm>
            <a:off x="457200" y="949331"/>
            <a:ext cx="5542767" cy="5163369"/>
          </a:xfrm>
        </p:spPr>
        <p:txBody>
          <a:bodyPr>
            <a:normAutofit fontScale="92500" lnSpcReduction="10000"/>
          </a:bodyPr>
          <a:lstStyle/>
          <a:p>
            <a:r>
              <a:rPr lang="en-US" sz="2800" dirty="0"/>
              <a:t>Recreational &amp; Mapping Systems </a:t>
            </a:r>
            <a:r>
              <a:rPr lang="en-US" sz="1800" dirty="0"/>
              <a:t>(phones, consumer-type, mobile GIS devices)</a:t>
            </a:r>
          </a:p>
          <a:p>
            <a:pPr lvl="1"/>
            <a:r>
              <a:rPr lang="en-US" sz="2400" dirty="0"/>
              <a:t>Inexpensive, low complexity, short occupations, rapid results, low-precision positions</a:t>
            </a:r>
          </a:p>
          <a:p>
            <a:r>
              <a:rPr lang="en-US" sz="2800" dirty="0"/>
              <a:t>Kinematic Systems (Unit 2)</a:t>
            </a:r>
          </a:p>
          <a:p>
            <a:pPr lvl="1"/>
            <a:r>
              <a:rPr lang="en-US" sz="2400" dirty="0"/>
              <a:t>Expensive, moderate complexity, short occupations, positions can be rapid or require post-processing, high-precision positions</a:t>
            </a:r>
          </a:p>
          <a:p>
            <a:r>
              <a:rPr lang="en-US" sz="2800" dirty="0"/>
              <a:t>Static Systems (Unit 3)</a:t>
            </a:r>
          </a:p>
          <a:p>
            <a:pPr lvl="1"/>
            <a:r>
              <a:rPr lang="en-US" sz="2400" dirty="0"/>
              <a:t>Expensive, high complexity, long occupations required, long and complex post-processing required, extremely high-precision positions.</a:t>
            </a:r>
          </a:p>
        </p:txBody>
      </p:sp>
      <p:pic>
        <p:nvPicPr>
          <p:cNvPr id="6" name="Picture 5">
            <a:extLst>
              <a:ext uri="{FF2B5EF4-FFF2-40B4-BE49-F238E27FC236}">
                <a16:creationId xmlns:a16="http://schemas.microsoft.com/office/drawing/2014/main" id="{9EE4D6F1-C694-2F7A-DD9A-082740503616}"/>
              </a:ext>
            </a:extLst>
          </p:cNvPr>
          <p:cNvPicPr>
            <a:picLocks noChangeAspect="1"/>
          </p:cNvPicPr>
          <p:nvPr/>
        </p:nvPicPr>
        <p:blipFill rotWithShape="1">
          <a:blip r:embed="rId3">
            <a:extLst>
              <a:ext uri="{28A0092B-C50C-407E-A947-70E740481C1C}">
                <a14:useLocalDpi xmlns:a14="http://schemas.microsoft.com/office/drawing/2010/main" val="0"/>
              </a:ext>
            </a:extLst>
          </a:blip>
          <a:srcRect l="71048"/>
          <a:stretch/>
        </p:blipFill>
        <p:spPr>
          <a:xfrm>
            <a:off x="6569476" y="2628556"/>
            <a:ext cx="617977" cy="1600888"/>
          </a:xfrm>
          <a:prstGeom prst="rect">
            <a:avLst/>
          </a:prstGeom>
        </p:spPr>
      </p:pic>
      <p:pic>
        <p:nvPicPr>
          <p:cNvPr id="9" name="Picture 8">
            <a:extLst>
              <a:ext uri="{FF2B5EF4-FFF2-40B4-BE49-F238E27FC236}">
                <a16:creationId xmlns:a16="http://schemas.microsoft.com/office/drawing/2014/main" id="{5140319A-9016-B303-4469-E267FC37C282}"/>
              </a:ext>
            </a:extLst>
          </p:cNvPr>
          <p:cNvPicPr>
            <a:picLocks noChangeAspect="1"/>
          </p:cNvPicPr>
          <p:nvPr/>
        </p:nvPicPr>
        <p:blipFill rotWithShape="1">
          <a:blip r:embed="rId4"/>
          <a:srcRect l="34664" t="9669" r="27348" b="8951"/>
          <a:stretch/>
        </p:blipFill>
        <p:spPr>
          <a:xfrm rot="10800000">
            <a:off x="6569476" y="1114157"/>
            <a:ext cx="755147" cy="1208295"/>
          </a:xfrm>
          <a:prstGeom prst="rect">
            <a:avLst/>
          </a:prstGeom>
        </p:spPr>
      </p:pic>
      <p:pic>
        <p:nvPicPr>
          <p:cNvPr id="10" name="Picture 9">
            <a:extLst>
              <a:ext uri="{FF2B5EF4-FFF2-40B4-BE49-F238E27FC236}">
                <a16:creationId xmlns:a16="http://schemas.microsoft.com/office/drawing/2014/main" id="{3F65881F-B6D9-53F0-47EF-5CE17B0B075E}"/>
              </a:ext>
            </a:extLst>
          </p:cNvPr>
          <p:cNvPicPr>
            <a:picLocks noChangeAspect="1"/>
          </p:cNvPicPr>
          <p:nvPr/>
        </p:nvPicPr>
        <p:blipFill>
          <a:blip r:embed="rId5"/>
          <a:stretch>
            <a:fillRect/>
          </a:stretch>
        </p:blipFill>
        <p:spPr>
          <a:xfrm>
            <a:off x="6325952" y="4453170"/>
            <a:ext cx="1242197" cy="1546409"/>
          </a:xfrm>
          <a:prstGeom prst="rect">
            <a:avLst/>
          </a:prstGeom>
        </p:spPr>
      </p:pic>
    </p:spTree>
    <p:extLst>
      <p:ext uri="{BB962C8B-B14F-4D97-AF65-F5344CB8AC3E}">
        <p14:creationId xmlns:p14="http://schemas.microsoft.com/office/powerpoint/2010/main" val="319831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3999-7DF5-35B7-CA0F-AE46D9471A99}"/>
              </a:ext>
            </a:extLst>
          </p:cNvPr>
          <p:cNvSpPr>
            <a:spLocks noGrp="1"/>
          </p:cNvSpPr>
          <p:nvPr>
            <p:ph type="title"/>
          </p:nvPr>
        </p:nvSpPr>
        <p:spPr/>
        <p:txBody>
          <a:bodyPr/>
          <a:lstStyle/>
          <a:p>
            <a:r>
              <a:rPr lang="en-US" dirty="0"/>
              <a:t>Example 1: Tracking Position</a:t>
            </a:r>
          </a:p>
        </p:txBody>
      </p:sp>
      <p:sp>
        <p:nvSpPr>
          <p:cNvPr id="3" name="Content Placeholder 2">
            <a:extLst>
              <a:ext uri="{FF2B5EF4-FFF2-40B4-BE49-F238E27FC236}">
                <a16:creationId xmlns:a16="http://schemas.microsoft.com/office/drawing/2014/main" id="{6AA91415-A4FC-928C-C351-651F08186F20}"/>
              </a:ext>
            </a:extLst>
          </p:cNvPr>
          <p:cNvSpPr>
            <a:spLocks noGrp="1"/>
          </p:cNvSpPr>
          <p:nvPr>
            <p:ph idx="1"/>
          </p:nvPr>
        </p:nvSpPr>
        <p:spPr>
          <a:xfrm>
            <a:off x="457200" y="949332"/>
            <a:ext cx="8229600" cy="1605978"/>
          </a:xfrm>
        </p:spPr>
        <p:txBody>
          <a:bodyPr/>
          <a:lstStyle/>
          <a:p>
            <a:r>
              <a:rPr lang="en-US" sz="2800" dirty="0"/>
              <a:t>Using Recreational Systems </a:t>
            </a:r>
          </a:p>
          <a:p>
            <a:pPr lvl="1"/>
            <a:r>
              <a:rPr lang="en-US" sz="2400" dirty="0"/>
              <a:t>Use a phone to track your position during a field day.</a:t>
            </a:r>
          </a:p>
          <a:p>
            <a:pPr lvl="1"/>
            <a:r>
              <a:rPr lang="en-US" sz="2400" dirty="0"/>
              <a:t>Can quickly assess the area or position of an object.</a:t>
            </a:r>
          </a:p>
        </p:txBody>
      </p:sp>
      <p:pic>
        <p:nvPicPr>
          <p:cNvPr id="4" name="Picture 3">
            <a:extLst>
              <a:ext uri="{FF2B5EF4-FFF2-40B4-BE49-F238E27FC236}">
                <a16:creationId xmlns:a16="http://schemas.microsoft.com/office/drawing/2014/main" id="{0C26CED3-EDAD-8AFC-6345-29CBEA1DE3EB}"/>
              </a:ext>
            </a:extLst>
          </p:cNvPr>
          <p:cNvPicPr>
            <a:picLocks noChangeAspect="1"/>
          </p:cNvPicPr>
          <p:nvPr/>
        </p:nvPicPr>
        <p:blipFill>
          <a:blip r:embed="rId3"/>
          <a:stretch>
            <a:fillRect/>
          </a:stretch>
        </p:blipFill>
        <p:spPr>
          <a:xfrm>
            <a:off x="5963813" y="2458424"/>
            <a:ext cx="2605548" cy="312665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E13B354D-1787-CE6B-7181-1C250F419FD5}"/>
              </a:ext>
            </a:extLst>
          </p:cNvPr>
          <p:cNvPicPr>
            <a:picLocks noChangeAspect="1"/>
          </p:cNvPicPr>
          <p:nvPr/>
        </p:nvPicPr>
        <p:blipFill>
          <a:blip r:embed="rId4"/>
          <a:stretch>
            <a:fillRect/>
          </a:stretch>
        </p:blipFill>
        <p:spPr>
          <a:xfrm>
            <a:off x="369982" y="3045130"/>
            <a:ext cx="2960345" cy="1953245"/>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B0CC4653-1771-22BF-9293-6C3D03DC71CC}"/>
              </a:ext>
            </a:extLst>
          </p:cNvPr>
          <p:cNvSpPr txBox="1"/>
          <p:nvPr/>
        </p:nvSpPr>
        <p:spPr>
          <a:xfrm>
            <a:off x="905292" y="5771355"/>
            <a:ext cx="7097264" cy="369332"/>
          </a:xfrm>
          <a:prstGeom prst="rect">
            <a:avLst/>
          </a:prstGeom>
          <a:noFill/>
        </p:spPr>
        <p:txBody>
          <a:bodyPr wrap="none" rtlCol="0">
            <a:spAutoFit/>
          </a:bodyPr>
          <a:lstStyle/>
          <a:p>
            <a:r>
              <a:rPr lang="en-US" dirty="0"/>
              <a:t>From the field…			   …to the phone…	        	  …to analysis in GIS.</a:t>
            </a:r>
          </a:p>
        </p:txBody>
      </p:sp>
      <p:grpSp>
        <p:nvGrpSpPr>
          <p:cNvPr id="7" name="Group 6">
            <a:extLst>
              <a:ext uri="{FF2B5EF4-FFF2-40B4-BE49-F238E27FC236}">
                <a16:creationId xmlns:a16="http://schemas.microsoft.com/office/drawing/2014/main" id="{F6B1616A-3BB6-3C09-9AEC-2A7A6DE31DD3}"/>
              </a:ext>
            </a:extLst>
          </p:cNvPr>
          <p:cNvGrpSpPr/>
          <p:nvPr/>
        </p:nvGrpSpPr>
        <p:grpSpPr>
          <a:xfrm>
            <a:off x="3815636" y="2458424"/>
            <a:ext cx="1616320" cy="3092882"/>
            <a:chOff x="3895007" y="3321689"/>
            <a:chExt cx="1349416" cy="2582152"/>
          </a:xfrm>
        </p:grpSpPr>
        <p:pic>
          <p:nvPicPr>
            <p:cNvPr id="8" name="Picture 7">
              <a:extLst>
                <a:ext uri="{FF2B5EF4-FFF2-40B4-BE49-F238E27FC236}">
                  <a16:creationId xmlns:a16="http://schemas.microsoft.com/office/drawing/2014/main" id="{8A35D3A4-07F7-197F-968C-845680BA00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5007" y="3321689"/>
              <a:ext cx="1349416" cy="2582152"/>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507EC2CA-776D-77B2-C9B7-8028331A4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504" y="3653791"/>
              <a:ext cx="1077820" cy="1917083"/>
            </a:xfrm>
            <a:prstGeom prst="rect">
              <a:avLst/>
            </a:prstGeom>
          </p:spPr>
        </p:pic>
      </p:grpSp>
    </p:spTree>
    <p:extLst>
      <p:ext uri="{BB962C8B-B14F-4D97-AF65-F5344CB8AC3E}">
        <p14:creationId xmlns:p14="http://schemas.microsoft.com/office/powerpoint/2010/main" val="3537155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5308-2910-5B04-6C54-4A1BEBCC318D}"/>
              </a:ext>
            </a:extLst>
          </p:cNvPr>
          <p:cNvSpPr>
            <a:spLocks noGrp="1"/>
          </p:cNvSpPr>
          <p:nvPr>
            <p:ph type="title"/>
          </p:nvPr>
        </p:nvSpPr>
        <p:spPr/>
        <p:txBody>
          <a:bodyPr/>
          <a:lstStyle/>
          <a:p>
            <a:r>
              <a:rPr lang="en-US" dirty="0"/>
              <a:t>Example 2: Creating Topography</a:t>
            </a:r>
          </a:p>
        </p:txBody>
      </p:sp>
      <p:sp>
        <p:nvSpPr>
          <p:cNvPr id="3" name="Content Placeholder 2">
            <a:extLst>
              <a:ext uri="{FF2B5EF4-FFF2-40B4-BE49-F238E27FC236}">
                <a16:creationId xmlns:a16="http://schemas.microsoft.com/office/drawing/2014/main" id="{C0152AB7-4E89-64ED-26E9-9513C271449C}"/>
              </a:ext>
            </a:extLst>
          </p:cNvPr>
          <p:cNvSpPr>
            <a:spLocks noGrp="1"/>
          </p:cNvSpPr>
          <p:nvPr>
            <p:ph idx="1"/>
          </p:nvPr>
        </p:nvSpPr>
        <p:spPr>
          <a:xfrm>
            <a:off x="457200" y="949332"/>
            <a:ext cx="8229600" cy="1643556"/>
          </a:xfrm>
        </p:spPr>
        <p:txBody>
          <a:bodyPr>
            <a:normAutofit lnSpcReduction="10000"/>
          </a:bodyPr>
          <a:lstStyle/>
          <a:p>
            <a:r>
              <a:rPr lang="en-US" sz="2800" dirty="0"/>
              <a:t>Using Kinematic Systems </a:t>
            </a:r>
          </a:p>
          <a:p>
            <a:pPr lvl="1"/>
            <a:r>
              <a:rPr lang="en-US" sz="2400" dirty="0"/>
              <a:t>Quickly measure many points with high accuracy and precision</a:t>
            </a:r>
          </a:p>
          <a:p>
            <a:pPr lvl="1"/>
            <a:r>
              <a:rPr lang="en-US" sz="2400" dirty="0"/>
              <a:t>Compare different surfaces to quantify permafrost thaw</a:t>
            </a:r>
          </a:p>
          <a:p>
            <a:pPr marL="0" indent="0">
              <a:buNone/>
            </a:pPr>
            <a:endParaRPr lang="en-US" dirty="0"/>
          </a:p>
        </p:txBody>
      </p:sp>
      <p:pic>
        <p:nvPicPr>
          <p:cNvPr id="4" name="Picture 3">
            <a:extLst>
              <a:ext uri="{FF2B5EF4-FFF2-40B4-BE49-F238E27FC236}">
                <a16:creationId xmlns:a16="http://schemas.microsoft.com/office/drawing/2014/main" id="{38A33743-5F4E-72E5-D43F-81ACF11F5841}"/>
              </a:ext>
            </a:extLst>
          </p:cNvPr>
          <p:cNvPicPr>
            <a:picLocks noChangeAspect="1"/>
          </p:cNvPicPr>
          <p:nvPr/>
        </p:nvPicPr>
        <p:blipFill>
          <a:blip r:embed="rId3"/>
          <a:stretch>
            <a:fillRect/>
          </a:stretch>
        </p:blipFill>
        <p:spPr>
          <a:xfrm>
            <a:off x="431610" y="2710873"/>
            <a:ext cx="2680465" cy="176857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53E05FC5-8D3F-F833-4312-FDFD9E4C5344}"/>
              </a:ext>
            </a:extLst>
          </p:cNvPr>
          <p:cNvSpPr txBox="1"/>
          <p:nvPr/>
        </p:nvSpPr>
        <p:spPr>
          <a:xfrm>
            <a:off x="727588" y="5607787"/>
            <a:ext cx="7937301" cy="646331"/>
          </a:xfrm>
          <a:prstGeom prst="rect">
            <a:avLst/>
          </a:prstGeom>
          <a:noFill/>
        </p:spPr>
        <p:txBody>
          <a:bodyPr wrap="none" rtlCol="0">
            <a:spAutoFit/>
          </a:bodyPr>
          <a:lstStyle/>
          <a:p>
            <a:r>
              <a:rPr lang="en-US" dirty="0"/>
              <a:t>From the field …	        	   	     … to post-			  	… to surface generation</a:t>
            </a:r>
          </a:p>
          <a:p>
            <a:r>
              <a:rPr lang="en-US" dirty="0"/>
              <a:t>			     			     processed points …	  	using GIS.</a:t>
            </a:r>
          </a:p>
        </p:txBody>
      </p:sp>
      <p:pic>
        <p:nvPicPr>
          <p:cNvPr id="6" name="Picture 5">
            <a:extLst>
              <a:ext uri="{FF2B5EF4-FFF2-40B4-BE49-F238E27FC236}">
                <a16:creationId xmlns:a16="http://schemas.microsoft.com/office/drawing/2014/main" id="{CDDBC9B5-93BF-D51F-E086-45046203F146}"/>
              </a:ext>
            </a:extLst>
          </p:cNvPr>
          <p:cNvPicPr>
            <a:picLocks noChangeAspect="1"/>
          </p:cNvPicPr>
          <p:nvPr/>
        </p:nvPicPr>
        <p:blipFill>
          <a:blip r:embed="rId4"/>
          <a:stretch>
            <a:fillRect/>
          </a:stretch>
        </p:blipFill>
        <p:spPr>
          <a:xfrm>
            <a:off x="3700999" y="2592888"/>
            <a:ext cx="2056981" cy="2926080"/>
          </a:xfrm>
          <a:prstGeom prst="rect">
            <a:avLst/>
          </a:prstGeom>
        </p:spPr>
      </p:pic>
      <p:pic>
        <p:nvPicPr>
          <p:cNvPr id="7" name="Picture 6">
            <a:extLst>
              <a:ext uri="{FF2B5EF4-FFF2-40B4-BE49-F238E27FC236}">
                <a16:creationId xmlns:a16="http://schemas.microsoft.com/office/drawing/2014/main" id="{43B53D37-610A-4CCE-27B1-552684909F81}"/>
              </a:ext>
            </a:extLst>
          </p:cNvPr>
          <p:cNvPicPr>
            <a:picLocks noChangeAspect="1"/>
          </p:cNvPicPr>
          <p:nvPr/>
        </p:nvPicPr>
        <p:blipFill rotWithShape="1">
          <a:blip r:embed="rId5">
            <a:extLst>
              <a:ext uri="{28A0092B-C50C-407E-A947-70E740481C1C}">
                <a14:useLocalDpi xmlns:a14="http://schemas.microsoft.com/office/drawing/2010/main" val="0"/>
              </a:ext>
            </a:extLst>
          </a:blip>
          <a:srcRect l="71048"/>
          <a:stretch/>
        </p:blipFill>
        <p:spPr>
          <a:xfrm>
            <a:off x="2317339" y="3839208"/>
            <a:ext cx="617977" cy="1600888"/>
          </a:xfrm>
          <a:prstGeom prst="rect">
            <a:avLst/>
          </a:prstGeom>
        </p:spPr>
      </p:pic>
      <p:pic>
        <p:nvPicPr>
          <p:cNvPr id="8" name="Picture 7">
            <a:extLst>
              <a:ext uri="{FF2B5EF4-FFF2-40B4-BE49-F238E27FC236}">
                <a16:creationId xmlns:a16="http://schemas.microsoft.com/office/drawing/2014/main" id="{2B7B8FA5-B2AE-6209-B501-2A825F3ACA1F}"/>
              </a:ext>
            </a:extLst>
          </p:cNvPr>
          <p:cNvPicPr>
            <a:picLocks noChangeAspect="1"/>
          </p:cNvPicPr>
          <p:nvPr/>
        </p:nvPicPr>
        <p:blipFill>
          <a:blip r:embed="rId6">
            <a:clrChange>
              <a:clrFrom>
                <a:srgbClr val="FEFFFF"/>
              </a:clrFrom>
              <a:clrTo>
                <a:srgbClr val="FEFFFF">
                  <a:alpha val="0"/>
                </a:srgbClr>
              </a:clrTo>
            </a:clrChange>
          </a:blip>
          <a:stretch>
            <a:fillRect/>
          </a:stretch>
        </p:blipFill>
        <p:spPr>
          <a:xfrm>
            <a:off x="6464077" y="2595677"/>
            <a:ext cx="2062317" cy="2926080"/>
          </a:xfrm>
          <a:prstGeom prst="rect">
            <a:avLst/>
          </a:prstGeom>
        </p:spPr>
      </p:pic>
    </p:spTree>
    <p:extLst>
      <p:ext uri="{BB962C8B-B14F-4D97-AF65-F5344CB8AC3E}">
        <p14:creationId xmlns:p14="http://schemas.microsoft.com/office/powerpoint/2010/main" val="31784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D1399-6DCA-F518-8A47-B5A1FD844342}"/>
              </a:ext>
            </a:extLst>
          </p:cNvPr>
          <p:cNvSpPr>
            <a:spLocks noGrp="1"/>
          </p:cNvSpPr>
          <p:nvPr>
            <p:ph type="title"/>
          </p:nvPr>
        </p:nvSpPr>
        <p:spPr/>
        <p:txBody>
          <a:bodyPr/>
          <a:lstStyle/>
          <a:p>
            <a:r>
              <a:rPr lang="en-US" dirty="0"/>
              <a:t>Example 3: Georeferencing other surveys</a:t>
            </a:r>
          </a:p>
        </p:txBody>
      </p:sp>
      <p:pic>
        <p:nvPicPr>
          <p:cNvPr id="16" name="Picture 15">
            <a:extLst>
              <a:ext uri="{FF2B5EF4-FFF2-40B4-BE49-F238E27FC236}">
                <a16:creationId xmlns:a16="http://schemas.microsoft.com/office/drawing/2014/main" id="{9FF4F1A1-2FAD-806B-B641-57610C776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475" y="4216398"/>
            <a:ext cx="3124908" cy="2564753"/>
          </a:xfrm>
          <a:prstGeom prst="rect">
            <a:avLst/>
          </a:prstGeom>
        </p:spPr>
      </p:pic>
      <p:pic>
        <p:nvPicPr>
          <p:cNvPr id="17" name="Picture 2" descr="Figure 1">
            <a:extLst>
              <a:ext uri="{FF2B5EF4-FFF2-40B4-BE49-F238E27FC236}">
                <a16:creationId xmlns:a16="http://schemas.microsoft.com/office/drawing/2014/main" id="{4D6D7BA7-DF2C-E6EB-070D-3E25B660F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214" y="1406029"/>
            <a:ext cx="4227700" cy="1868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7430FBF-3703-26EB-5D4C-1BA67ABD2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858" y="4353305"/>
            <a:ext cx="3078056" cy="23085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and person standing in a field&#10;&#10;Description automatically generated">
            <a:extLst>
              <a:ext uri="{FF2B5EF4-FFF2-40B4-BE49-F238E27FC236}">
                <a16:creationId xmlns:a16="http://schemas.microsoft.com/office/drawing/2014/main" id="{9FA2B8BB-B85A-C8FD-D2AF-0E1D9BECF55D}"/>
              </a:ext>
            </a:extLst>
          </p:cNvPr>
          <p:cNvPicPr>
            <a:picLocks noChangeAspect="1"/>
          </p:cNvPicPr>
          <p:nvPr/>
        </p:nvPicPr>
        <p:blipFill rotWithShape="1">
          <a:blip r:embed="rId6"/>
          <a:srcRect t="33428" r="22367"/>
          <a:stretch/>
        </p:blipFill>
        <p:spPr>
          <a:xfrm rot="5400000">
            <a:off x="-40813" y="4769439"/>
            <a:ext cx="2303398" cy="1481418"/>
          </a:xfrm>
          <a:prstGeom prst="rect">
            <a:avLst/>
          </a:prstGeom>
        </p:spPr>
      </p:pic>
      <p:pic>
        <p:nvPicPr>
          <p:cNvPr id="14" name="Picture 13" descr="A person and person standing on a square with a pole&#10;&#10;Description automatically generated">
            <a:extLst>
              <a:ext uri="{FF2B5EF4-FFF2-40B4-BE49-F238E27FC236}">
                <a16:creationId xmlns:a16="http://schemas.microsoft.com/office/drawing/2014/main" id="{0606C223-95E9-89B2-7554-2474EDB70A99}"/>
              </a:ext>
            </a:extLst>
          </p:cNvPr>
          <p:cNvPicPr>
            <a:picLocks noChangeAspect="1"/>
          </p:cNvPicPr>
          <p:nvPr/>
        </p:nvPicPr>
        <p:blipFill rotWithShape="1">
          <a:blip r:embed="rId7"/>
          <a:srcRect l="29466" r="15827"/>
          <a:stretch/>
        </p:blipFill>
        <p:spPr>
          <a:xfrm>
            <a:off x="370177" y="1634430"/>
            <a:ext cx="1870807" cy="2564752"/>
          </a:xfrm>
          <a:prstGeom prst="rect">
            <a:avLst/>
          </a:prstGeom>
        </p:spPr>
      </p:pic>
      <p:sp>
        <p:nvSpPr>
          <p:cNvPr id="19" name="Content Placeholder 6">
            <a:extLst>
              <a:ext uri="{FF2B5EF4-FFF2-40B4-BE49-F238E27FC236}">
                <a16:creationId xmlns:a16="http://schemas.microsoft.com/office/drawing/2014/main" id="{1B0E592D-F45B-A228-68A8-793AF17C9018}"/>
              </a:ext>
            </a:extLst>
          </p:cNvPr>
          <p:cNvSpPr txBox="1">
            <a:spLocks/>
          </p:cNvSpPr>
          <p:nvPr/>
        </p:nvSpPr>
        <p:spPr>
          <a:xfrm>
            <a:off x="5791488" y="3924833"/>
            <a:ext cx="3192796" cy="5486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3D3D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rgbClr val="3D3D3D"/>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3D3D3D"/>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Other surveys (ex. GPR)</a:t>
            </a:r>
          </a:p>
        </p:txBody>
      </p:sp>
      <p:sp>
        <p:nvSpPr>
          <p:cNvPr id="20" name="Content Placeholder 6">
            <a:extLst>
              <a:ext uri="{FF2B5EF4-FFF2-40B4-BE49-F238E27FC236}">
                <a16:creationId xmlns:a16="http://schemas.microsoft.com/office/drawing/2014/main" id="{CC1642A4-AAC6-2470-6C73-B7240E897317}"/>
              </a:ext>
            </a:extLst>
          </p:cNvPr>
          <p:cNvSpPr txBox="1">
            <a:spLocks/>
          </p:cNvSpPr>
          <p:nvPr/>
        </p:nvSpPr>
        <p:spPr>
          <a:xfrm>
            <a:off x="4677845" y="979878"/>
            <a:ext cx="3192796" cy="5486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3D3D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rgbClr val="3D3D3D"/>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3D3D3D"/>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Nodal array deployment</a:t>
            </a:r>
          </a:p>
        </p:txBody>
      </p:sp>
      <p:sp>
        <p:nvSpPr>
          <p:cNvPr id="21" name="Content Placeholder 6">
            <a:extLst>
              <a:ext uri="{FF2B5EF4-FFF2-40B4-BE49-F238E27FC236}">
                <a16:creationId xmlns:a16="http://schemas.microsoft.com/office/drawing/2014/main" id="{845737DD-C622-B85C-EB0A-E69D72C9C5CF}"/>
              </a:ext>
            </a:extLst>
          </p:cNvPr>
          <p:cNvSpPr txBox="1">
            <a:spLocks/>
          </p:cNvSpPr>
          <p:nvPr/>
        </p:nvSpPr>
        <p:spPr>
          <a:xfrm>
            <a:off x="277303" y="976060"/>
            <a:ext cx="3192796" cy="9752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3D3D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rgbClr val="3D3D3D"/>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3D3D3D"/>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Photogrammetry survey (ex. drone)</a:t>
            </a:r>
          </a:p>
        </p:txBody>
      </p:sp>
    </p:spTree>
    <p:extLst>
      <p:ext uri="{BB962C8B-B14F-4D97-AF65-F5344CB8AC3E}">
        <p14:creationId xmlns:p14="http://schemas.microsoft.com/office/powerpoint/2010/main" val="3551831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F3BFC-00D0-4433-FC7E-919E2A228F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E3D79-2969-E409-AA2F-42D12EE9C0B2}"/>
              </a:ext>
            </a:extLst>
          </p:cNvPr>
          <p:cNvSpPr>
            <a:spLocks noGrp="1"/>
          </p:cNvSpPr>
          <p:nvPr>
            <p:ph type="title"/>
          </p:nvPr>
        </p:nvSpPr>
        <p:spPr/>
        <p:txBody>
          <a:bodyPr/>
          <a:lstStyle/>
          <a:p>
            <a:r>
              <a:rPr lang="en-US" dirty="0"/>
              <a:t>Example 4: Change Detection</a:t>
            </a:r>
          </a:p>
        </p:txBody>
      </p:sp>
      <p:sp>
        <p:nvSpPr>
          <p:cNvPr id="3" name="Content Placeholder 2">
            <a:extLst>
              <a:ext uri="{FF2B5EF4-FFF2-40B4-BE49-F238E27FC236}">
                <a16:creationId xmlns:a16="http://schemas.microsoft.com/office/drawing/2014/main" id="{57ABC612-7010-1229-A0F9-5377D652F8E1}"/>
              </a:ext>
            </a:extLst>
          </p:cNvPr>
          <p:cNvSpPr>
            <a:spLocks noGrp="1"/>
          </p:cNvSpPr>
          <p:nvPr>
            <p:ph idx="1"/>
          </p:nvPr>
        </p:nvSpPr>
        <p:spPr>
          <a:xfrm>
            <a:off x="457200" y="949332"/>
            <a:ext cx="8229600" cy="1781342"/>
          </a:xfrm>
        </p:spPr>
        <p:txBody>
          <a:bodyPr>
            <a:normAutofit fontScale="92500"/>
          </a:bodyPr>
          <a:lstStyle/>
          <a:p>
            <a:r>
              <a:rPr lang="en-US" sz="2800" dirty="0"/>
              <a:t>Using Kinematic Systems </a:t>
            </a:r>
          </a:p>
          <a:p>
            <a:pPr lvl="1"/>
            <a:r>
              <a:rPr lang="en-US" sz="2400" dirty="0"/>
              <a:t>~85 points surveyed across slide (rebar and pin monuments)</a:t>
            </a:r>
          </a:p>
          <a:p>
            <a:pPr lvl="1"/>
            <a:r>
              <a:rPr lang="en-US" sz="2400" dirty="0"/>
              <a:t>Can resolve small changes in position, e.g. tracking landslides</a:t>
            </a:r>
          </a:p>
        </p:txBody>
      </p:sp>
      <p:pic>
        <p:nvPicPr>
          <p:cNvPr id="9" name="Picture 8">
            <a:extLst>
              <a:ext uri="{FF2B5EF4-FFF2-40B4-BE49-F238E27FC236}">
                <a16:creationId xmlns:a16="http://schemas.microsoft.com/office/drawing/2014/main" id="{33034132-BF4B-3F49-8E3D-77A144814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223" y="2926116"/>
            <a:ext cx="2390658" cy="1792994"/>
          </a:xfrm>
          <a:prstGeom prst="rect">
            <a:avLst/>
          </a:prstGeom>
        </p:spPr>
      </p:pic>
      <p:pic>
        <p:nvPicPr>
          <p:cNvPr id="10" name="Picture 9">
            <a:extLst>
              <a:ext uri="{FF2B5EF4-FFF2-40B4-BE49-F238E27FC236}">
                <a16:creationId xmlns:a16="http://schemas.microsoft.com/office/drawing/2014/main" id="{F83322A6-0B52-DB0B-3D19-84A3743881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8317" y="2617679"/>
            <a:ext cx="4875232" cy="3270563"/>
          </a:xfrm>
          <a:prstGeom prst="rect">
            <a:avLst/>
          </a:prstGeom>
        </p:spPr>
      </p:pic>
      <p:pic>
        <p:nvPicPr>
          <p:cNvPr id="11" name="Picture 10">
            <a:extLst>
              <a:ext uri="{FF2B5EF4-FFF2-40B4-BE49-F238E27FC236}">
                <a16:creationId xmlns:a16="http://schemas.microsoft.com/office/drawing/2014/main" id="{284C195D-8D92-570F-2F73-4C6B386C375A}"/>
              </a:ext>
            </a:extLst>
          </p:cNvPr>
          <p:cNvPicPr>
            <a:picLocks noChangeAspect="1"/>
          </p:cNvPicPr>
          <p:nvPr/>
        </p:nvPicPr>
        <p:blipFill rotWithShape="1">
          <a:blip r:embed="rId5">
            <a:extLst>
              <a:ext uri="{28A0092B-C50C-407E-A947-70E740481C1C}">
                <a14:useLocalDpi xmlns:a14="http://schemas.microsoft.com/office/drawing/2010/main" val="0"/>
              </a:ext>
            </a:extLst>
          </a:blip>
          <a:srcRect l="36269" t="5922" r="12721"/>
          <a:stretch/>
        </p:blipFill>
        <p:spPr>
          <a:xfrm>
            <a:off x="2181370" y="2617679"/>
            <a:ext cx="1742180" cy="2409868"/>
          </a:xfrm>
          <a:prstGeom prst="rect">
            <a:avLst/>
          </a:prstGeom>
        </p:spPr>
      </p:pic>
    </p:spTree>
    <p:extLst>
      <p:ext uri="{BB962C8B-B14F-4D97-AF65-F5344CB8AC3E}">
        <p14:creationId xmlns:p14="http://schemas.microsoft.com/office/powerpoint/2010/main" val="3208913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9291D-613B-EBC1-5DF7-E800DECEEB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37ABC-E0DA-46CF-9AA2-0C1F38C6E712}"/>
              </a:ext>
            </a:extLst>
          </p:cNvPr>
          <p:cNvSpPr>
            <a:spLocks noGrp="1"/>
          </p:cNvSpPr>
          <p:nvPr>
            <p:ph type="title"/>
          </p:nvPr>
        </p:nvSpPr>
        <p:spPr/>
        <p:txBody>
          <a:bodyPr/>
          <a:lstStyle/>
          <a:p>
            <a:r>
              <a:rPr lang="en-US" dirty="0"/>
              <a:t>Example 5: Change Detection</a:t>
            </a:r>
          </a:p>
        </p:txBody>
      </p:sp>
      <p:sp>
        <p:nvSpPr>
          <p:cNvPr id="3" name="Content Placeholder 2">
            <a:extLst>
              <a:ext uri="{FF2B5EF4-FFF2-40B4-BE49-F238E27FC236}">
                <a16:creationId xmlns:a16="http://schemas.microsoft.com/office/drawing/2014/main" id="{5C45623F-3996-CABE-0BFF-64541DD657A2}"/>
              </a:ext>
            </a:extLst>
          </p:cNvPr>
          <p:cNvSpPr>
            <a:spLocks noGrp="1"/>
          </p:cNvSpPr>
          <p:nvPr>
            <p:ph idx="1"/>
          </p:nvPr>
        </p:nvSpPr>
        <p:spPr>
          <a:xfrm>
            <a:off x="457200" y="949332"/>
            <a:ext cx="8229600" cy="1781342"/>
          </a:xfrm>
        </p:spPr>
        <p:txBody>
          <a:bodyPr/>
          <a:lstStyle/>
          <a:p>
            <a:r>
              <a:rPr lang="en-US" sz="2800" dirty="0"/>
              <a:t>Using Static Systems</a:t>
            </a:r>
          </a:p>
          <a:p>
            <a:pPr lvl="1"/>
            <a:r>
              <a:rPr lang="en-US" sz="2400" dirty="0"/>
              <a:t>Measure a small number of points over a long duration</a:t>
            </a:r>
          </a:p>
          <a:p>
            <a:pPr lvl="1"/>
            <a:r>
              <a:rPr lang="en-US" sz="2400" dirty="0"/>
              <a:t>Can resolve small changes in position, e.g. tracking landslides</a:t>
            </a:r>
          </a:p>
        </p:txBody>
      </p:sp>
      <p:sp>
        <p:nvSpPr>
          <p:cNvPr id="4" name="TextBox 3">
            <a:extLst>
              <a:ext uri="{FF2B5EF4-FFF2-40B4-BE49-F238E27FC236}">
                <a16:creationId xmlns:a16="http://schemas.microsoft.com/office/drawing/2014/main" id="{51BCD0A2-180B-44DF-E647-DCC9837922AB}"/>
              </a:ext>
            </a:extLst>
          </p:cNvPr>
          <p:cNvSpPr txBox="1"/>
          <p:nvPr/>
        </p:nvSpPr>
        <p:spPr>
          <a:xfrm>
            <a:off x="647018" y="5696590"/>
            <a:ext cx="7745069" cy="646331"/>
          </a:xfrm>
          <a:prstGeom prst="rect">
            <a:avLst/>
          </a:prstGeom>
          <a:noFill/>
        </p:spPr>
        <p:txBody>
          <a:bodyPr wrap="none" rtlCol="0">
            <a:spAutoFit/>
          </a:bodyPr>
          <a:lstStyle/>
          <a:p>
            <a:r>
              <a:rPr lang="en-US" dirty="0"/>
              <a:t>From the field …	        		   … to </a:t>
            </a:r>
            <a:r>
              <a:rPr lang="en-US" b="1" dirty="0"/>
              <a:t>four</a:t>
            </a:r>
            <a:r>
              <a:rPr lang="en-US" dirty="0"/>
              <a:t> post-	                     	   … to mm scale </a:t>
            </a:r>
          </a:p>
          <a:p>
            <a:r>
              <a:rPr lang="en-US" dirty="0"/>
              <a:t>			                 		processed points …		                  	time series.</a:t>
            </a:r>
          </a:p>
        </p:txBody>
      </p:sp>
      <p:pic>
        <p:nvPicPr>
          <p:cNvPr id="5" name="Picture 4">
            <a:extLst>
              <a:ext uri="{FF2B5EF4-FFF2-40B4-BE49-F238E27FC236}">
                <a16:creationId xmlns:a16="http://schemas.microsoft.com/office/drawing/2014/main" id="{C834BDE7-4246-BA21-2562-3EEC319D503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2828" y="2699572"/>
            <a:ext cx="1927122" cy="2899110"/>
          </a:xfrm>
          <a:prstGeom prst="rect">
            <a:avLst/>
          </a:prstGeom>
        </p:spPr>
      </p:pic>
      <p:pic>
        <p:nvPicPr>
          <p:cNvPr id="6" name="Picture 5">
            <a:extLst>
              <a:ext uri="{FF2B5EF4-FFF2-40B4-BE49-F238E27FC236}">
                <a16:creationId xmlns:a16="http://schemas.microsoft.com/office/drawing/2014/main" id="{FE49C97E-BFCA-19C7-F1C9-66DEC0ACCF1C}"/>
              </a:ext>
            </a:extLst>
          </p:cNvPr>
          <p:cNvPicPr>
            <a:picLocks noChangeAspect="1"/>
          </p:cNvPicPr>
          <p:nvPr/>
        </p:nvPicPr>
        <p:blipFill>
          <a:blip r:embed="rId4"/>
          <a:stretch>
            <a:fillRect/>
          </a:stretch>
        </p:blipFill>
        <p:spPr>
          <a:xfrm>
            <a:off x="2791006" y="2704246"/>
            <a:ext cx="3561987" cy="2651760"/>
          </a:xfrm>
          <a:prstGeom prst="rect">
            <a:avLst/>
          </a:prstGeom>
        </p:spPr>
      </p:pic>
      <p:pic>
        <p:nvPicPr>
          <p:cNvPr id="7" name="Picture 6">
            <a:extLst>
              <a:ext uri="{FF2B5EF4-FFF2-40B4-BE49-F238E27FC236}">
                <a16:creationId xmlns:a16="http://schemas.microsoft.com/office/drawing/2014/main" id="{04FA8D81-6E14-E6E0-0565-C5CE0412F7E7}"/>
              </a:ext>
            </a:extLst>
          </p:cNvPr>
          <p:cNvPicPr>
            <a:picLocks noChangeAspect="1"/>
          </p:cNvPicPr>
          <p:nvPr/>
        </p:nvPicPr>
        <p:blipFill>
          <a:blip r:embed="rId5"/>
          <a:stretch>
            <a:fillRect/>
          </a:stretch>
        </p:blipFill>
        <p:spPr>
          <a:xfrm>
            <a:off x="6604049" y="2699572"/>
            <a:ext cx="2159165" cy="2651760"/>
          </a:xfrm>
          <a:prstGeom prst="rect">
            <a:avLst/>
          </a:prstGeom>
        </p:spPr>
      </p:pic>
    </p:spTree>
    <p:extLst>
      <p:ext uri="{BB962C8B-B14F-4D97-AF65-F5344CB8AC3E}">
        <p14:creationId xmlns:p14="http://schemas.microsoft.com/office/powerpoint/2010/main" val="1086075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BCCB7-D563-6AB8-F212-326A82F2E7BB}"/>
              </a:ext>
            </a:extLst>
          </p:cNvPr>
          <p:cNvSpPr>
            <a:spLocks noGrp="1"/>
          </p:cNvSpPr>
          <p:nvPr>
            <p:ph type="title"/>
          </p:nvPr>
        </p:nvSpPr>
        <p:spPr/>
        <p:txBody>
          <a:bodyPr/>
          <a:lstStyle/>
          <a:p>
            <a:r>
              <a:rPr lang="en-US" dirty="0"/>
              <a:t>Societal Value of GNSS-enabled Research  </a:t>
            </a:r>
          </a:p>
        </p:txBody>
      </p:sp>
      <p:sp>
        <p:nvSpPr>
          <p:cNvPr id="3" name="Content Placeholder 2">
            <a:extLst>
              <a:ext uri="{FF2B5EF4-FFF2-40B4-BE49-F238E27FC236}">
                <a16:creationId xmlns:a16="http://schemas.microsoft.com/office/drawing/2014/main" id="{F9F5D711-EF54-EB9D-E168-6BDB800E5033}"/>
              </a:ext>
            </a:extLst>
          </p:cNvPr>
          <p:cNvSpPr>
            <a:spLocks noGrp="1"/>
          </p:cNvSpPr>
          <p:nvPr>
            <p:ph idx="1"/>
          </p:nvPr>
        </p:nvSpPr>
        <p:spPr/>
        <p:txBody>
          <a:bodyPr/>
          <a:lstStyle/>
          <a:p>
            <a:r>
              <a:rPr lang="en-US" dirty="0"/>
              <a:t>Most people use it for location and navigation, but how do earth scientists use GNSS?</a:t>
            </a:r>
          </a:p>
          <a:p>
            <a:pPr lvl="1"/>
            <a:r>
              <a:rPr lang="en-US" dirty="0"/>
              <a:t>Think-Pair-Share discussion</a:t>
            </a:r>
          </a:p>
          <a:p>
            <a:pPr lvl="1"/>
            <a:endParaRPr lang="en-US" dirty="0"/>
          </a:p>
          <a:p>
            <a:pPr lvl="1"/>
            <a:r>
              <a:rPr lang="en-US" dirty="0"/>
              <a:t>How do earth scientists use GNSS?</a:t>
            </a:r>
          </a:p>
          <a:p>
            <a:pPr lvl="2"/>
            <a:r>
              <a:rPr lang="en-US" dirty="0"/>
              <a:t>List as many applications as you can.</a:t>
            </a:r>
            <a:br>
              <a:rPr lang="en-US" dirty="0"/>
            </a:br>
            <a:endParaRPr lang="en-US" dirty="0"/>
          </a:p>
          <a:p>
            <a:pPr lvl="1"/>
            <a:r>
              <a:rPr lang="en-US" dirty="0"/>
              <a:t>How do these uses benefit society?</a:t>
            </a:r>
          </a:p>
          <a:p>
            <a:pPr lvl="2"/>
            <a:r>
              <a:rPr lang="en-US" dirty="0"/>
              <a:t>Categorize each as a direct or indirect benefit.</a:t>
            </a:r>
          </a:p>
          <a:p>
            <a:pPr lvl="3"/>
            <a:r>
              <a:rPr lang="en-US" dirty="0"/>
              <a:t>Direct benefits are immediate and improve lives</a:t>
            </a:r>
          </a:p>
          <a:p>
            <a:pPr lvl="3"/>
            <a:r>
              <a:rPr lang="en-US" dirty="0"/>
              <a:t>Indirect benefits help humans, but are a few steps removed</a:t>
            </a:r>
          </a:p>
          <a:p>
            <a:pPr marL="0" indent="0">
              <a:buNone/>
            </a:pPr>
            <a:endParaRPr lang="en-US" dirty="0"/>
          </a:p>
        </p:txBody>
      </p:sp>
    </p:spTree>
    <p:extLst>
      <p:ext uri="{BB962C8B-B14F-4D97-AF65-F5344CB8AC3E}">
        <p14:creationId xmlns:p14="http://schemas.microsoft.com/office/powerpoint/2010/main" val="1741447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896A8-D798-4080-9A58-7D507F89423F}"/>
              </a:ext>
            </a:extLst>
          </p:cNvPr>
          <p:cNvSpPr>
            <a:spLocks noGrp="1"/>
          </p:cNvSpPr>
          <p:nvPr>
            <p:ph type="title"/>
          </p:nvPr>
        </p:nvSpPr>
        <p:spPr/>
        <p:txBody>
          <a:bodyPr/>
          <a:lstStyle/>
          <a:p>
            <a:r>
              <a:rPr lang="en-US" dirty="0"/>
              <a:t>Societal Value Of GNSS-enabled Research</a:t>
            </a:r>
          </a:p>
        </p:txBody>
      </p:sp>
      <p:sp>
        <p:nvSpPr>
          <p:cNvPr id="3" name="Content Placeholder 2">
            <a:extLst>
              <a:ext uri="{FF2B5EF4-FFF2-40B4-BE49-F238E27FC236}">
                <a16:creationId xmlns:a16="http://schemas.microsoft.com/office/drawing/2014/main" id="{28E1DB26-5F4F-7BB4-BC8C-EA45D9457F28}"/>
              </a:ext>
            </a:extLst>
          </p:cNvPr>
          <p:cNvSpPr>
            <a:spLocks noGrp="1"/>
          </p:cNvSpPr>
          <p:nvPr>
            <p:ph idx="1"/>
          </p:nvPr>
        </p:nvSpPr>
        <p:spPr/>
        <p:txBody>
          <a:bodyPr/>
          <a:lstStyle/>
          <a:p>
            <a:r>
              <a:rPr lang="en-US" dirty="0"/>
              <a:t>Most people use it for location and navigation, but how do Earth Scientists use GNSS?</a:t>
            </a:r>
          </a:p>
          <a:p>
            <a:pPr lvl="1"/>
            <a:r>
              <a:rPr lang="en-US" dirty="0"/>
              <a:t>How do earth scientists use GNSS?</a:t>
            </a:r>
          </a:p>
          <a:p>
            <a:pPr lvl="2"/>
            <a:r>
              <a:rPr lang="en-US" dirty="0"/>
              <a:t>[type student ideas here]</a:t>
            </a:r>
          </a:p>
          <a:p>
            <a:pPr lvl="1"/>
            <a:r>
              <a:rPr lang="en-US" dirty="0"/>
              <a:t>How do these uses benefit society?</a:t>
            </a:r>
          </a:p>
          <a:p>
            <a:pPr lvl="2"/>
            <a:r>
              <a:rPr lang="en-US" dirty="0"/>
              <a:t>Direct</a:t>
            </a:r>
          </a:p>
          <a:p>
            <a:pPr lvl="3"/>
            <a:r>
              <a:rPr lang="en-US" dirty="0"/>
              <a:t>[type student ideas here]</a:t>
            </a:r>
          </a:p>
          <a:p>
            <a:pPr lvl="2"/>
            <a:r>
              <a:rPr lang="en-US" dirty="0"/>
              <a:t>Indirect</a:t>
            </a:r>
          </a:p>
          <a:p>
            <a:pPr lvl="3"/>
            <a:r>
              <a:rPr lang="en-US" dirty="0"/>
              <a:t>[type student ideas here]</a:t>
            </a:r>
          </a:p>
        </p:txBody>
      </p:sp>
    </p:spTree>
    <p:extLst>
      <p:ext uri="{BB962C8B-B14F-4D97-AF65-F5344CB8AC3E}">
        <p14:creationId xmlns:p14="http://schemas.microsoft.com/office/powerpoint/2010/main" val="2013195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5883-218B-99C0-FA22-7FE676D01970}"/>
              </a:ext>
            </a:extLst>
          </p:cNvPr>
          <p:cNvSpPr>
            <a:spLocks noGrp="1"/>
          </p:cNvSpPr>
          <p:nvPr>
            <p:ph type="title"/>
          </p:nvPr>
        </p:nvSpPr>
        <p:spPr/>
        <p:txBody>
          <a:bodyPr/>
          <a:lstStyle/>
          <a:p>
            <a:r>
              <a:rPr lang="en-US" dirty="0"/>
              <a:t>Societal Value of GNSS-enabled Research</a:t>
            </a:r>
          </a:p>
        </p:txBody>
      </p:sp>
      <p:sp>
        <p:nvSpPr>
          <p:cNvPr id="3" name="Content Placeholder 2">
            <a:extLst>
              <a:ext uri="{FF2B5EF4-FFF2-40B4-BE49-F238E27FC236}">
                <a16:creationId xmlns:a16="http://schemas.microsoft.com/office/drawing/2014/main" id="{8B9DE9A1-A3FB-766B-B8D6-EB8CBCB7988E}"/>
              </a:ext>
            </a:extLst>
          </p:cNvPr>
          <p:cNvSpPr>
            <a:spLocks noGrp="1"/>
          </p:cNvSpPr>
          <p:nvPr>
            <p:ph idx="1"/>
          </p:nvPr>
        </p:nvSpPr>
        <p:spPr/>
        <p:txBody>
          <a:bodyPr>
            <a:normAutofit lnSpcReduction="10000"/>
          </a:bodyPr>
          <a:lstStyle/>
          <a:p>
            <a:r>
              <a:rPr lang="en-US" dirty="0"/>
              <a:t>Most people use it for location and navigation</a:t>
            </a:r>
          </a:p>
          <a:p>
            <a:r>
              <a:rPr lang="en-US" dirty="0"/>
              <a:t>But … GNSS-enabled science also provides:</a:t>
            </a:r>
          </a:p>
          <a:p>
            <a:pPr lvl="1"/>
            <a:r>
              <a:rPr lang="en-US" dirty="0"/>
              <a:t>Hazard early warning systems, saving lives</a:t>
            </a:r>
          </a:p>
          <a:p>
            <a:pPr lvl="2"/>
            <a:r>
              <a:rPr lang="en-US" dirty="0"/>
              <a:t>Landslide activity</a:t>
            </a:r>
          </a:p>
          <a:p>
            <a:pPr lvl="2"/>
            <a:r>
              <a:rPr lang="en-US" dirty="0"/>
              <a:t>Volcano inflation</a:t>
            </a:r>
          </a:p>
          <a:p>
            <a:pPr lvl="2"/>
            <a:r>
              <a:rPr lang="en-US" dirty="0"/>
              <a:t>Fault movement</a:t>
            </a:r>
          </a:p>
          <a:p>
            <a:pPr lvl="1"/>
            <a:r>
              <a:rPr lang="en-US" dirty="0"/>
              <a:t>Precise measurements of objects</a:t>
            </a:r>
          </a:p>
          <a:p>
            <a:pPr lvl="2"/>
            <a:r>
              <a:rPr lang="en-US" dirty="0"/>
              <a:t>Water resources (aquifers, snow pack, etc.)</a:t>
            </a:r>
          </a:p>
          <a:p>
            <a:pPr lvl="2"/>
            <a:r>
              <a:rPr lang="en-US" dirty="0"/>
              <a:t>Tracking of objects (organisms, rocks, currents)</a:t>
            </a:r>
          </a:p>
          <a:p>
            <a:pPr lvl="1"/>
            <a:r>
              <a:rPr lang="en-US" dirty="0"/>
              <a:t>Without GNSS, we could not know where things are when without directly measuring them.</a:t>
            </a:r>
          </a:p>
          <a:p>
            <a:pPr marL="914400" lvl="2" indent="0">
              <a:buNone/>
            </a:pPr>
            <a:endParaRPr lang="en-US" dirty="0"/>
          </a:p>
        </p:txBody>
      </p:sp>
    </p:spTree>
    <p:extLst>
      <p:ext uri="{BB962C8B-B14F-4D97-AF65-F5344CB8AC3E}">
        <p14:creationId xmlns:p14="http://schemas.microsoft.com/office/powerpoint/2010/main" val="858416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77000-B5E8-F215-CE04-25C9E02AEC18}"/>
              </a:ext>
            </a:extLst>
          </p:cNvPr>
          <p:cNvSpPr>
            <a:spLocks noGrp="1"/>
          </p:cNvSpPr>
          <p:nvPr>
            <p:ph type="title"/>
          </p:nvPr>
        </p:nvSpPr>
        <p:spPr>
          <a:xfrm>
            <a:off x="457200" y="2605072"/>
            <a:ext cx="8229600" cy="502088"/>
          </a:xfrm>
        </p:spPr>
        <p:txBody>
          <a:bodyPr/>
          <a:lstStyle/>
          <a:p>
            <a:pPr algn="ctr"/>
            <a:r>
              <a:rPr lang="en-US" dirty="0"/>
              <a:t>End Lecture</a:t>
            </a:r>
          </a:p>
        </p:txBody>
      </p:sp>
    </p:spTree>
    <p:extLst>
      <p:ext uri="{BB962C8B-B14F-4D97-AF65-F5344CB8AC3E}">
        <p14:creationId xmlns:p14="http://schemas.microsoft.com/office/powerpoint/2010/main" val="3822864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GNSS Receivers All Around Us</a:t>
            </a:r>
          </a:p>
        </p:txBody>
      </p:sp>
      <p:pic>
        <p:nvPicPr>
          <p:cNvPr id="5" name="Picture 4">
            <a:extLst>
              <a:ext uri="{FF2B5EF4-FFF2-40B4-BE49-F238E27FC236}">
                <a16:creationId xmlns:a16="http://schemas.microsoft.com/office/drawing/2014/main" id="{D0D94690-1E22-49FF-5F71-57F414A5B9BA}"/>
              </a:ext>
            </a:extLst>
          </p:cNvPr>
          <p:cNvPicPr>
            <a:picLocks noChangeAspect="1"/>
          </p:cNvPicPr>
          <p:nvPr/>
        </p:nvPicPr>
        <p:blipFill rotWithShape="1">
          <a:blip r:embed="rId3"/>
          <a:srcRect l="34664" t="9669" r="27348" b="8951"/>
          <a:stretch/>
        </p:blipFill>
        <p:spPr>
          <a:xfrm rot="10800000">
            <a:off x="2421316" y="1111331"/>
            <a:ext cx="1733255" cy="2773344"/>
          </a:xfrm>
          <a:prstGeom prst="rect">
            <a:avLst/>
          </a:prstGeom>
        </p:spPr>
      </p:pic>
      <p:pic>
        <p:nvPicPr>
          <p:cNvPr id="6" name="Picture 5">
            <a:extLst>
              <a:ext uri="{FF2B5EF4-FFF2-40B4-BE49-F238E27FC236}">
                <a16:creationId xmlns:a16="http://schemas.microsoft.com/office/drawing/2014/main" id="{1A54BBDA-2684-7F28-A012-D90EC15ED73D}"/>
              </a:ext>
            </a:extLst>
          </p:cNvPr>
          <p:cNvPicPr>
            <a:picLocks noChangeAspect="1"/>
          </p:cNvPicPr>
          <p:nvPr/>
        </p:nvPicPr>
        <p:blipFill rotWithShape="1">
          <a:blip r:embed="rId4"/>
          <a:srcRect l="32528" t="18569" r="12864" b="31363"/>
          <a:stretch/>
        </p:blipFill>
        <p:spPr>
          <a:xfrm rot="10800000">
            <a:off x="3003523" y="4137336"/>
            <a:ext cx="2780907" cy="1904410"/>
          </a:xfrm>
          <a:prstGeom prst="rect">
            <a:avLst/>
          </a:prstGeom>
        </p:spPr>
      </p:pic>
      <p:pic>
        <p:nvPicPr>
          <p:cNvPr id="3" name="Picture 2">
            <a:extLst>
              <a:ext uri="{FF2B5EF4-FFF2-40B4-BE49-F238E27FC236}">
                <a16:creationId xmlns:a16="http://schemas.microsoft.com/office/drawing/2014/main" id="{A27F5381-DCE4-D333-405F-E10737F83AB7}"/>
              </a:ext>
            </a:extLst>
          </p:cNvPr>
          <p:cNvPicPr>
            <a:picLocks noChangeAspect="1"/>
          </p:cNvPicPr>
          <p:nvPr/>
        </p:nvPicPr>
        <p:blipFill>
          <a:blip r:embed="rId5"/>
          <a:stretch>
            <a:fillRect/>
          </a:stretch>
        </p:blipFill>
        <p:spPr>
          <a:xfrm>
            <a:off x="4318561" y="1111331"/>
            <a:ext cx="2227769" cy="2773345"/>
          </a:xfrm>
          <a:prstGeom prst="rect">
            <a:avLst/>
          </a:prstGeom>
        </p:spPr>
      </p:pic>
      <p:pic>
        <p:nvPicPr>
          <p:cNvPr id="8" name="Picture 7" descr="A person and a child looking at a pole&#10;&#10;AI-generated content may be incorrect.">
            <a:extLst>
              <a:ext uri="{FF2B5EF4-FFF2-40B4-BE49-F238E27FC236}">
                <a16:creationId xmlns:a16="http://schemas.microsoft.com/office/drawing/2014/main" id="{415AC0B2-BB1D-A860-33FE-1643CB2EB6CA}"/>
              </a:ext>
            </a:extLst>
          </p:cNvPr>
          <p:cNvPicPr>
            <a:picLocks noChangeAspect="1"/>
          </p:cNvPicPr>
          <p:nvPr/>
        </p:nvPicPr>
        <p:blipFill>
          <a:blip r:embed="rId6"/>
          <a:stretch>
            <a:fillRect/>
          </a:stretch>
        </p:blipFill>
        <p:spPr>
          <a:xfrm>
            <a:off x="6710320" y="1127940"/>
            <a:ext cx="2168119" cy="3705566"/>
          </a:xfrm>
          <a:prstGeom prst="rect">
            <a:avLst/>
          </a:prstGeom>
        </p:spPr>
      </p:pic>
      <p:pic>
        <p:nvPicPr>
          <p:cNvPr id="10" name="Picture 9" descr="A screen shot of a phone&#10;&#10;AI-generated content may be incorrect.">
            <a:extLst>
              <a:ext uri="{FF2B5EF4-FFF2-40B4-BE49-F238E27FC236}">
                <a16:creationId xmlns:a16="http://schemas.microsoft.com/office/drawing/2014/main" id="{C42D427C-79BE-C58A-E685-1634B29B3F47}"/>
              </a:ext>
            </a:extLst>
          </p:cNvPr>
          <p:cNvPicPr>
            <a:picLocks noChangeAspect="1"/>
          </p:cNvPicPr>
          <p:nvPr/>
        </p:nvPicPr>
        <p:blipFill>
          <a:blip r:embed="rId7"/>
          <a:stretch>
            <a:fillRect/>
          </a:stretch>
        </p:blipFill>
        <p:spPr>
          <a:xfrm>
            <a:off x="276805" y="1111332"/>
            <a:ext cx="1967865" cy="3866022"/>
          </a:xfrm>
          <a:prstGeom prst="rect">
            <a:avLst/>
          </a:prstGeom>
        </p:spPr>
      </p:pic>
    </p:spTree>
    <p:extLst>
      <p:ext uri="{BB962C8B-B14F-4D97-AF65-F5344CB8AC3E}">
        <p14:creationId xmlns:p14="http://schemas.microsoft.com/office/powerpoint/2010/main" val="348449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6098-3DF2-5491-09FA-7EBFF0B2DA4A}"/>
              </a:ext>
            </a:extLst>
          </p:cNvPr>
          <p:cNvSpPr>
            <a:spLocks noGrp="1"/>
          </p:cNvSpPr>
          <p:nvPr>
            <p:ph type="title"/>
          </p:nvPr>
        </p:nvSpPr>
        <p:spPr>
          <a:xfrm>
            <a:off x="457199" y="237652"/>
            <a:ext cx="8820615" cy="478736"/>
          </a:xfrm>
        </p:spPr>
        <p:txBody>
          <a:bodyPr/>
          <a:lstStyle/>
          <a:p>
            <a:r>
              <a:rPr lang="en-US" dirty="0"/>
              <a:t>GNSS Provides 3D Positioning; Various Ref Sys</a:t>
            </a:r>
          </a:p>
        </p:txBody>
      </p:sp>
      <p:sp>
        <p:nvSpPr>
          <p:cNvPr id="3" name="Content Placeholder 2">
            <a:extLst>
              <a:ext uri="{FF2B5EF4-FFF2-40B4-BE49-F238E27FC236}">
                <a16:creationId xmlns:a16="http://schemas.microsoft.com/office/drawing/2014/main" id="{28A38B1F-AFFB-13CC-7637-437EC81CDBF0}"/>
              </a:ext>
            </a:extLst>
          </p:cNvPr>
          <p:cNvSpPr>
            <a:spLocks noGrp="1"/>
          </p:cNvSpPr>
          <p:nvPr>
            <p:ph idx="1"/>
          </p:nvPr>
        </p:nvSpPr>
        <p:spPr>
          <a:xfrm>
            <a:off x="390292" y="888770"/>
            <a:ext cx="8887523" cy="4616866"/>
          </a:xfrm>
        </p:spPr>
        <p:txBody>
          <a:bodyPr/>
          <a:lstStyle/>
          <a:p>
            <a:pPr marL="514350" indent="-514350">
              <a:spcBef>
                <a:spcPct val="20000"/>
              </a:spcBef>
              <a:buFont typeface="Arial" panose="020B0604020202020204" pitchFamily="34" charset="0"/>
              <a:buChar char="•"/>
            </a:pPr>
            <a:r>
              <a:rPr lang="en-US" sz="2600" dirty="0"/>
              <a:t>Positions on the Earth can be reported using:</a:t>
            </a:r>
          </a:p>
          <a:p>
            <a:pPr marL="971550" lvl="1" indent="-514350">
              <a:spcBef>
                <a:spcPct val="20000"/>
              </a:spcBef>
              <a:buFont typeface="Arial" panose="020B0604020202020204" pitchFamily="34" charset="0"/>
              <a:buChar char="•"/>
            </a:pPr>
            <a:r>
              <a:rPr lang="en-US" sz="2600" dirty="0"/>
              <a:t>Geocentric coordinates (relative to the Earth’s center, m)</a:t>
            </a:r>
          </a:p>
          <a:p>
            <a:pPr marL="971550" lvl="1" indent="-514350">
              <a:spcBef>
                <a:spcPct val="20000"/>
              </a:spcBef>
              <a:buFont typeface="Arial" panose="020B0604020202020204" pitchFamily="34" charset="0"/>
              <a:buChar char="•"/>
            </a:pPr>
            <a:r>
              <a:rPr lang="en-US" sz="2600" dirty="0"/>
              <a:t>Geographic coordinates (</a:t>
            </a:r>
            <a:r>
              <a:rPr lang="en-US" sz="2600" dirty="0" err="1"/>
              <a:t>lat</a:t>
            </a:r>
            <a:r>
              <a:rPr lang="en-US" sz="2600" dirty="0"/>
              <a:t>/long/</a:t>
            </a:r>
            <a:r>
              <a:rPr lang="en-US" sz="2600" dirty="0" err="1"/>
              <a:t>elev</a:t>
            </a:r>
            <a:r>
              <a:rPr lang="en-US" sz="2600" dirty="0"/>
              <a:t>; in degrees)</a:t>
            </a:r>
          </a:p>
          <a:p>
            <a:pPr marL="971550" lvl="1" indent="-514350">
              <a:spcBef>
                <a:spcPct val="20000"/>
              </a:spcBef>
              <a:buFont typeface="Arial" panose="020B0604020202020204" pitchFamily="34" charset="0"/>
              <a:buChar char="•"/>
            </a:pPr>
            <a:r>
              <a:rPr lang="en-US" sz="2600" dirty="0"/>
              <a:t>Projected coordinates (UTM/state plane, in m or ft)</a:t>
            </a:r>
          </a:p>
        </p:txBody>
      </p:sp>
      <p:pic>
        <p:nvPicPr>
          <p:cNvPr id="4" name="Picture 3">
            <a:extLst>
              <a:ext uri="{FF2B5EF4-FFF2-40B4-BE49-F238E27FC236}">
                <a16:creationId xmlns:a16="http://schemas.microsoft.com/office/drawing/2014/main" id="{99722FBF-E59C-3AE5-2DB4-CC7D3F7D4AFC}"/>
              </a:ext>
            </a:extLst>
          </p:cNvPr>
          <p:cNvPicPr>
            <a:picLocks noChangeAspect="1"/>
          </p:cNvPicPr>
          <p:nvPr/>
        </p:nvPicPr>
        <p:blipFill>
          <a:blip r:embed="rId3"/>
          <a:stretch>
            <a:fillRect/>
          </a:stretch>
        </p:blipFill>
        <p:spPr>
          <a:xfrm>
            <a:off x="164899" y="3134816"/>
            <a:ext cx="8543122" cy="2796704"/>
          </a:xfrm>
          <a:prstGeom prst="rect">
            <a:avLst/>
          </a:prstGeom>
        </p:spPr>
      </p:pic>
      <p:sp>
        <p:nvSpPr>
          <p:cNvPr id="5" name="TextBox 4">
            <a:extLst>
              <a:ext uri="{FF2B5EF4-FFF2-40B4-BE49-F238E27FC236}">
                <a16:creationId xmlns:a16="http://schemas.microsoft.com/office/drawing/2014/main" id="{901BF069-EA3B-EEF2-EAD3-66628852296C}"/>
              </a:ext>
            </a:extLst>
          </p:cNvPr>
          <p:cNvSpPr txBox="1"/>
          <p:nvPr/>
        </p:nvSpPr>
        <p:spPr>
          <a:xfrm>
            <a:off x="573741" y="6080550"/>
            <a:ext cx="1812740" cy="369332"/>
          </a:xfrm>
          <a:prstGeom prst="rect">
            <a:avLst/>
          </a:prstGeom>
          <a:noFill/>
        </p:spPr>
        <p:txBody>
          <a:bodyPr wrap="none" rtlCol="0">
            <a:spAutoFit/>
          </a:bodyPr>
          <a:lstStyle/>
          <a:p>
            <a:r>
              <a:rPr lang="en-US" dirty="0"/>
              <a:t>Geocentric (X,Y,Z)</a:t>
            </a:r>
          </a:p>
        </p:txBody>
      </p:sp>
      <p:sp>
        <p:nvSpPr>
          <p:cNvPr id="6" name="TextBox 5">
            <a:extLst>
              <a:ext uri="{FF2B5EF4-FFF2-40B4-BE49-F238E27FC236}">
                <a16:creationId xmlns:a16="http://schemas.microsoft.com/office/drawing/2014/main" id="{70B8D59D-942E-D7FE-CF8D-2B68371F14D0}"/>
              </a:ext>
            </a:extLst>
          </p:cNvPr>
          <p:cNvSpPr txBox="1"/>
          <p:nvPr/>
        </p:nvSpPr>
        <p:spPr>
          <a:xfrm>
            <a:off x="3649305" y="6103902"/>
            <a:ext cx="2210862" cy="369332"/>
          </a:xfrm>
          <a:prstGeom prst="rect">
            <a:avLst/>
          </a:prstGeom>
          <a:noFill/>
        </p:spPr>
        <p:txBody>
          <a:bodyPr wrap="none" rtlCol="0">
            <a:spAutoFit/>
          </a:bodyPr>
          <a:lstStyle/>
          <a:p>
            <a:r>
              <a:rPr lang="en-US" dirty="0"/>
              <a:t>Geographic System</a:t>
            </a:r>
          </a:p>
        </p:txBody>
      </p:sp>
      <p:sp>
        <p:nvSpPr>
          <p:cNvPr id="7" name="TextBox 6">
            <a:extLst>
              <a:ext uri="{FF2B5EF4-FFF2-40B4-BE49-F238E27FC236}">
                <a16:creationId xmlns:a16="http://schemas.microsoft.com/office/drawing/2014/main" id="{8D01C16C-0334-1B8F-50E3-7E789751A567}"/>
              </a:ext>
            </a:extLst>
          </p:cNvPr>
          <p:cNvSpPr txBox="1"/>
          <p:nvPr/>
        </p:nvSpPr>
        <p:spPr>
          <a:xfrm>
            <a:off x="6803620" y="6080550"/>
            <a:ext cx="1992853" cy="369332"/>
          </a:xfrm>
          <a:prstGeom prst="rect">
            <a:avLst/>
          </a:prstGeom>
          <a:noFill/>
        </p:spPr>
        <p:txBody>
          <a:bodyPr wrap="none" rtlCol="0">
            <a:spAutoFit/>
          </a:bodyPr>
          <a:lstStyle/>
          <a:p>
            <a:r>
              <a:rPr lang="en-US" dirty="0"/>
              <a:t>Projected System</a:t>
            </a:r>
          </a:p>
        </p:txBody>
      </p:sp>
    </p:spTree>
    <p:extLst>
      <p:ext uri="{BB962C8B-B14F-4D97-AF65-F5344CB8AC3E}">
        <p14:creationId xmlns:p14="http://schemas.microsoft.com/office/powerpoint/2010/main" val="752344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36ED-EBEF-98EE-388D-338B6B4390A4}"/>
              </a:ext>
            </a:extLst>
          </p:cNvPr>
          <p:cNvSpPr>
            <a:spLocks noGrp="1"/>
          </p:cNvSpPr>
          <p:nvPr>
            <p:ph type="title"/>
          </p:nvPr>
        </p:nvSpPr>
        <p:spPr/>
        <p:txBody>
          <a:bodyPr/>
          <a:lstStyle/>
          <a:p>
            <a:r>
              <a:rPr lang="en-US" dirty="0"/>
              <a:t>Typical GNSS Coordinates – WGS 84</a:t>
            </a:r>
          </a:p>
        </p:txBody>
      </p:sp>
      <p:sp>
        <p:nvSpPr>
          <p:cNvPr id="3" name="Content Placeholder 2">
            <a:extLst>
              <a:ext uri="{FF2B5EF4-FFF2-40B4-BE49-F238E27FC236}">
                <a16:creationId xmlns:a16="http://schemas.microsoft.com/office/drawing/2014/main" id="{F0180F6E-91A3-3043-8981-6B0E9AC10E38}"/>
              </a:ext>
            </a:extLst>
          </p:cNvPr>
          <p:cNvSpPr>
            <a:spLocks noGrp="1"/>
          </p:cNvSpPr>
          <p:nvPr>
            <p:ph idx="1"/>
          </p:nvPr>
        </p:nvSpPr>
        <p:spPr>
          <a:xfrm>
            <a:off x="457200" y="949332"/>
            <a:ext cx="8229600" cy="2130752"/>
          </a:xfrm>
        </p:spPr>
        <p:txBody>
          <a:bodyPr>
            <a:normAutofit fontScale="92500" lnSpcReduction="10000"/>
          </a:bodyPr>
          <a:lstStyle/>
          <a:p>
            <a:r>
              <a:rPr lang="en-US" sz="3000" dirty="0"/>
              <a:t>Most survey GNSS data is recorded and reported using: </a:t>
            </a:r>
            <a:r>
              <a:rPr lang="en-US" sz="3000" u="sng" dirty="0"/>
              <a:t>World Geodetic System 1984 (WGS 84)</a:t>
            </a:r>
          </a:p>
          <a:p>
            <a:pPr lvl="1"/>
            <a:r>
              <a:rPr lang="en-US" sz="2600" dirty="0"/>
              <a:t>WGS 84 defines a reference surface (an ellipsoid)</a:t>
            </a:r>
          </a:p>
          <a:p>
            <a:pPr lvl="1"/>
            <a:r>
              <a:rPr lang="en-US" sz="2600" dirty="0"/>
              <a:t>And a set of parameters to relate latitude, longitude, and altitude to points on or near the Earth's surface</a:t>
            </a:r>
          </a:p>
        </p:txBody>
      </p:sp>
      <p:pic>
        <p:nvPicPr>
          <p:cNvPr id="6" name="Picture 5" descr="A diagram of a circle with a circle and a circle with a circle and a circle with a circle with a circle and a circle with a circle with a circle with a circle and a circle with&#10;&#10;AI-generated content may be incorrect.">
            <a:extLst>
              <a:ext uri="{FF2B5EF4-FFF2-40B4-BE49-F238E27FC236}">
                <a16:creationId xmlns:a16="http://schemas.microsoft.com/office/drawing/2014/main" id="{0B75A374-6603-68B4-B9E6-BECB3E8BFB89}"/>
              </a:ext>
            </a:extLst>
          </p:cNvPr>
          <p:cNvPicPr>
            <a:picLocks noChangeAspect="1"/>
          </p:cNvPicPr>
          <p:nvPr/>
        </p:nvPicPr>
        <p:blipFill>
          <a:blip r:embed="rId3"/>
          <a:srcRect l="2666" t="10708" r="3683" b="4834"/>
          <a:stretch>
            <a:fillRect/>
          </a:stretch>
        </p:blipFill>
        <p:spPr>
          <a:xfrm>
            <a:off x="933650" y="3105525"/>
            <a:ext cx="6312115" cy="3622533"/>
          </a:xfrm>
          <a:prstGeom prst="rect">
            <a:avLst/>
          </a:prstGeom>
        </p:spPr>
      </p:pic>
      <p:sp>
        <p:nvSpPr>
          <p:cNvPr id="7" name="TextBox 6">
            <a:extLst>
              <a:ext uri="{FF2B5EF4-FFF2-40B4-BE49-F238E27FC236}">
                <a16:creationId xmlns:a16="http://schemas.microsoft.com/office/drawing/2014/main" id="{45015A6A-5AF5-C66C-61C8-CB5090A3141A}"/>
              </a:ext>
            </a:extLst>
          </p:cNvPr>
          <p:cNvSpPr txBox="1"/>
          <p:nvPr/>
        </p:nvSpPr>
        <p:spPr>
          <a:xfrm rot="20740057">
            <a:off x="7439598" y="4182266"/>
            <a:ext cx="1267335" cy="707886"/>
          </a:xfrm>
          <a:prstGeom prst="rect">
            <a:avLst/>
          </a:prstGeom>
          <a:noFill/>
        </p:spPr>
        <p:txBody>
          <a:bodyPr wrap="none" rtlCol="0">
            <a:spAutoFit/>
          </a:bodyPr>
          <a:lstStyle/>
          <a:p>
            <a:r>
              <a:rPr lang="en-US" sz="2000" b="1" dirty="0">
                <a:solidFill>
                  <a:srgbClr val="0432FF"/>
                </a:solidFill>
              </a:rPr>
              <a:t>21.4 km</a:t>
            </a:r>
          </a:p>
          <a:p>
            <a:r>
              <a:rPr lang="en-US" sz="2000" b="1" dirty="0">
                <a:solidFill>
                  <a:srgbClr val="0432FF"/>
                </a:solidFill>
              </a:rPr>
              <a:t>difference</a:t>
            </a:r>
          </a:p>
        </p:txBody>
      </p:sp>
      <p:sp>
        <p:nvSpPr>
          <p:cNvPr id="10" name="Freeform 9">
            <a:extLst>
              <a:ext uri="{FF2B5EF4-FFF2-40B4-BE49-F238E27FC236}">
                <a16:creationId xmlns:a16="http://schemas.microsoft.com/office/drawing/2014/main" id="{9B0F2A41-81ED-0D86-C9CB-E8B30151892C}"/>
              </a:ext>
            </a:extLst>
          </p:cNvPr>
          <p:cNvSpPr/>
          <p:nvPr/>
        </p:nvSpPr>
        <p:spPr>
          <a:xfrm>
            <a:off x="7054017" y="4061861"/>
            <a:ext cx="394690" cy="1232033"/>
          </a:xfrm>
          <a:custGeom>
            <a:avLst/>
            <a:gdLst>
              <a:gd name="connsiteX0" fmla="*/ 55 w 394690"/>
              <a:gd name="connsiteY0" fmla="*/ 0 h 1232033"/>
              <a:gd name="connsiteX1" fmla="*/ 67431 w 394690"/>
              <a:gd name="connsiteY1" fmla="*/ 57751 h 1232033"/>
              <a:gd name="connsiteX2" fmla="*/ 105933 w 394690"/>
              <a:gd name="connsiteY2" fmla="*/ 86627 h 1232033"/>
              <a:gd name="connsiteX3" fmla="*/ 144434 w 394690"/>
              <a:gd name="connsiteY3" fmla="*/ 154004 h 1232033"/>
              <a:gd name="connsiteX4" fmla="*/ 163684 w 394690"/>
              <a:gd name="connsiteY4" fmla="*/ 182880 h 1232033"/>
              <a:gd name="connsiteX5" fmla="*/ 192560 w 394690"/>
              <a:gd name="connsiteY5" fmla="*/ 279132 h 1232033"/>
              <a:gd name="connsiteX6" fmla="*/ 182935 w 394690"/>
              <a:gd name="connsiteY6" fmla="*/ 462012 h 1232033"/>
              <a:gd name="connsiteX7" fmla="*/ 173309 w 394690"/>
              <a:gd name="connsiteY7" fmla="*/ 500513 h 1232033"/>
              <a:gd name="connsiteX8" fmla="*/ 154059 w 394690"/>
              <a:gd name="connsiteY8" fmla="*/ 558265 h 1232033"/>
              <a:gd name="connsiteX9" fmla="*/ 182935 w 394690"/>
              <a:gd name="connsiteY9" fmla="*/ 577515 h 1232033"/>
              <a:gd name="connsiteX10" fmla="*/ 394690 w 394690"/>
              <a:gd name="connsiteY10" fmla="*/ 596766 h 1232033"/>
              <a:gd name="connsiteX11" fmla="*/ 240686 w 394690"/>
              <a:gd name="connsiteY11" fmla="*/ 654517 h 1232033"/>
              <a:gd name="connsiteX12" fmla="*/ 182935 w 394690"/>
              <a:gd name="connsiteY12" fmla="*/ 693018 h 1232033"/>
              <a:gd name="connsiteX13" fmla="*/ 182935 w 394690"/>
              <a:gd name="connsiteY13" fmla="*/ 1039528 h 1232033"/>
              <a:gd name="connsiteX14" fmla="*/ 173309 w 394690"/>
              <a:gd name="connsiteY14" fmla="*/ 1078029 h 1232033"/>
              <a:gd name="connsiteX15" fmla="*/ 144434 w 394690"/>
              <a:gd name="connsiteY15" fmla="*/ 1135781 h 1232033"/>
              <a:gd name="connsiteX16" fmla="*/ 86682 w 394690"/>
              <a:gd name="connsiteY16" fmla="*/ 1174282 h 1232033"/>
              <a:gd name="connsiteX17" fmla="*/ 28930 w 394690"/>
              <a:gd name="connsiteY17" fmla="*/ 1203157 h 1232033"/>
              <a:gd name="connsiteX18" fmla="*/ 55 w 394690"/>
              <a:gd name="connsiteY18" fmla="*/ 1232033 h 123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4690" h="1232033">
                <a:moveTo>
                  <a:pt x="55" y="0"/>
                </a:moveTo>
                <a:cubicBezTo>
                  <a:pt x="22514" y="19250"/>
                  <a:pt x="44537" y="39020"/>
                  <a:pt x="67431" y="57751"/>
                </a:cubicBezTo>
                <a:cubicBezTo>
                  <a:pt x="79847" y="67910"/>
                  <a:pt x="94589" y="75283"/>
                  <a:pt x="105933" y="86627"/>
                </a:cubicBezTo>
                <a:cubicBezTo>
                  <a:pt x="121563" y="102257"/>
                  <a:pt x="134371" y="136394"/>
                  <a:pt x="144434" y="154004"/>
                </a:cubicBezTo>
                <a:cubicBezTo>
                  <a:pt x="150173" y="164048"/>
                  <a:pt x="158986" y="172309"/>
                  <a:pt x="163684" y="182880"/>
                </a:cubicBezTo>
                <a:cubicBezTo>
                  <a:pt x="177077" y="213014"/>
                  <a:pt x="184560" y="247131"/>
                  <a:pt x="192560" y="279132"/>
                </a:cubicBezTo>
                <a:cubicBezTo>
                  <a:pt x="189352" y="340092"/>
                  <a:pt x="188223" y="401197"/>
                  <a:pt x="182935" y="462012"/>
                </a:cubicBezTo>
                <a:cubicBezTo>
                  <a:pt x="181789" y="475191"/>
                  <a:pt x="177110" y="487842"/>
                  <a:pt x="173309" y="500513"/>
                </a:cubicBezTo>
                <a:cubicBezTo>
                  <a:pt x="167478" y="519949"/>
                  <a:pt x="154059" y="558265"/>
                  <a:pt x="154059" y="558265"/>
                </a:cubicBezTo>
                <a:cubicBezTo>
                  <a:pt x="163684" y="564682"/>
                  <a:pt x="171473" y="575952"/>
                  <a:pt x="182935" y="577515"/>
                </a:cubicBezTo>
                <a:cubicBezTo>
                  <a:pt x="457993" y="615023"/>
                  <a:pt x="294267" y="563292"/>
                  <a:pt x="394690" y="596766"/>
                </a:cubicBezTo>
                <a:cubicBezTo>
                  <a:pt x="326972" y="613695"/>
                  <a:pt x="301085" y="614250"/>
                  <a:pt x="240686" y="654517"/>
                </a:cubicBezTo>
                <a:lnTo>
                  <a:pt x="182935" y="693018"/>
                </a:lnTo>
                <a:cubicBezTo>
                  <a:pt x="191295" y="868583"/>
                  <a:pt x="199592" y="881292"/>
                  <a:pt x="182935" y="1039528"/>
                </a:cubicBezTo>
                <a:cubicBezTo>
                  <a:pt x="181550" y="1052684"/>
                  <a:pt x="176943" y="1065309"/>
                  <a:pt x="173309" y="1078029"/>
                </a:cubicBezTo>
                <a:cubicBezTo>
                  <a:pt x="167751" y="1097482"/>
                  <a:pt x="160504" y="1121720"/>
                  <a:pt x="144434" y="1135781"/>
                </a:cubicBezTo>
                <a:cubicBezTo>
                  <a:pt x="127022" y="1151016"/>
                  <a:pt x="105933" y="1161448"/>
                  <a:pt x="86682" y="1174282"/>
                </a:cubicBezTo>
                <a:cubicBezTo>
                  <a:pt x="49365" y="1199159"/>
                  <a:pt x="68779" y="1189874"/>
                  <a:pt x="28930" y="1203157"/>
                </a:cubicBezTo>
                <a:cubicBezTo>
                  <a:pt x="-2614" y="1224188"/>
                  <a:pt x="55" y="1210840"/>
                  <a:pt x="55" y="1232033"/>
                </a:cubicBezTo>
              </a:path>
            </a:pathLst>
          </a:custGeom>
          <a:noFill/>
          <a:ln w="38100">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625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609A6FD-4E06-5B35-FA6D-1FCED86174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91816-B13F-6CCA-565E-E06BFBC376C2}"/>
              </a:ext>
            </a:extLst>
          </p:cNvPr>
          <p:cNvSpPr>
            <a:spLocks noGrp="1"/>
          </p:cNvSpPr>
          <p:nvPr>
            <p:ph type="title"/>
          </p:nvPr>
        </p:nvSpPr>
        <p:spPr/>
        <p:txBody>
          <a:bodyPr/>
          <a:lstStyle/>
          <a:p>
            <a:r>
              <a:rPr lang="en-US" dirty="0"/>
              <a:t>Typical GNSS Coordinates - Vertical</a:t>
            </a:r>
          </a:p>
        </p:txBody>
      </p:sp>
      <p:sp>
        <p:nvSpPr>
          <p:cNvPr id="3" name="Content Placeholder 2">
            <a:extLst>
              <a:ext uri="{FF2B5EF4-FFF2-40B4-BE49-F238E27FC236}">
                <a16:creationId xmlns:a16="http://schemas.microsoft.com/office/drawing/2014/main" id="{BE5065DB-637B-CC4E-2254-44B90DC02394}"/>
              </a:ext>
            </a:extLst>
          </p:cNvPr>
          <p:cNvSpPr>
            <a:spLocks noGrp="1"/>
          </p:cNvSpPr>
          <p:nvPr>
            <p:ph idx="1"/>
          </p:nvPr>
        </p:nvSpPr>
        <p:spPr>
          <a:xfrm>
            <a:off x="457200" y="949332"/>
            <a:ext cx="8229600" cy="2227005"/>
          </a:xfrm>
        </p:spPr>
        <p:txBody>
          <a:bodyPr>
            <a:noAutofit/>
          </a:bodyPr>
          <a:lstStyle/>
          <a:p>
            <a:r>
              <a:rPr lang="en-US" sz="2600" u="sng" dirty="0"/>
              <a:t>Geoid</a:t>
            </a:r>
            <a:r>
              <a:rPr lang="en-US" sz="2600" dirty="0"/>
              <a:t> - gravitational equipotential surface </a:t>
            </a:r>
            <a:br>
              <a:rPr lang="en-US" sz="2600" dirty="0"/>
            </a:br>
            <a:r>
              <a:rPr lang="en-US" sz="2600" dirty="0"/>
              <a:t>(i.e. what “sea level” would be) (ex. EGM96)</a:t>
            </a:r>
          </a:p>
          <a:p>
            <a:r>
              <a:rPr lang="en-US" sz="2600" dirty="0"/>
              <a:t>GPS reports </a:t>
            </a:r>
            <a:r>
              <a:rPr lang="en-US" sz="2600" u="sng" dirty="0"/>
              <a:t>ellipsoid height</a:t>
            </a:r>
          </a:p>
          <a:p>
            <a:r>
              <a:rPr lang="en-US" sz="2600" u="sng" dirty="0"/>
              <a:t>Orthometric height</a:t>
            </a:r>
            <a:r>
              <a:rPr lang="en-US" sz="2600" dirty="0"/>
              <a:t> = height above “sea level” of the geoid (more common for maps)</a:t>
            </a:r>
          </a:p>
        </p:txBody>
      </p:sp>
      <p:pic>
        <p:nvPicPr>
          <p:cNvPr id="6" name="Picture 5" descr="A diagram of a mountain&#10;&#10;AI-generated content may be incorrect.">
            <a:extLst>
              <a:ext uri="{FF2B5EF4-FFF2-40B4-BE49-F238E27FC236}">
                <a16:creationId xmlns:a16="http://schemas.microsoft.com/office/drawing/2014/main" id="{BA4FB62E-D0FC-078C-54F6-1B430121B2CB}"/>
              </a:ext>
            </a:extLst>
          </p:cNvPr>
          <p:cNvPicPr>
            <a:picLocks noChangeAspect="1"/>
          </p:cNvPicPr>
          <p:nvPr/>
        </p:nvPicPr>
        <p:blipFill>
          <a:blip r:embed="rId3"/>
          <a:srcRect t="11400" b="3198"/>
          <a:stretch>
            <a:fillRect/>
          </a:stretch>
        </p:blipFill>
        <p:spPr>
          <a:xfrm>
            <a:off x="1449455" y="3258152"/>
            <a:ext cx="6384758" cy="3469907"/>
          </a:xfrm>
          <a:prstGeom prst="rect">
            <a:avLst/>
          </a:prstGeom>
        </p:spPr>
      </p:pic>
    </p:spTree>
    <p:extLst>
      <p:ext uri="{BB962C8B-B14F-4D97-AF65-F5344CB8AC3E}">
        <p14:creationId xmlns:p14="http://schemas.microsoft.com/office/powerpoint/2010/main" val="169781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51A6-E818-88F5-99CC-9C9AB5F6FE15}"/>
              </a:ext>
            </a:extLst>
          </p:cNvPr>
          <p:cNvSpPr>
            <a:spLocks noGrp="1"/>
          </p:cNvSpPr>
          <p:nvPr>
            <p:ph type="title"/>
          </p:nvPr>
        </p:nvSpPr>
        <p:spPr/>
        <p:txBody>
          <a:bodyPr/>
          <a:lstStyle/>
          <a:p>
            <a:r>
              <a:rPr lang="en-US" dirty="0"/>
              <a:t>GNSS Composed of Multiple Satellite Systems</a:t>
            </a:r>
          </a:p>
        </p:txBody>
      </p:sp>
      <p:sp>
        <p:nvSpPr>
          <p:cNvPr id="3" name="Content Placeholder 2">
            <a:extLst>
              <a:ext uri="{FF2B5EF4-FFF2-40B4-BE49-F238E27FC236}">
                <a16:creationId xmlns:a16="http://schemas.microsoft.com/office/drawing/2014/main" id="{F25B4DD4-A8EE-C9E1-82D4-AAEB166256D3}"/>
              </a:ext>
            </a:extLst>
          </p:cNvPr>
          <p:cNvSpPr>
            <a:spLocks noGrp="1"/>
          </p:cNvSpPr>
          <p:nvPr>
            <p:ph idx="1"/>
          </p:nvPr>
        </p:nvSpPr>
        <p:spPr>
          <a:xfrm>
            <a:off x="457199" y="1568918"/>
            <a:ext cx="8417293" cy="4168002"/>
          </a:xfrm>
        </p:spPr>
        <p:txBody>
          <a:bodyPr/>
          <a:lstStyle/>
          <a:p>
            <a:pPr marL="0" indent="0">
              <a:spcBef>
                <a:spcPct val="20000"/>
              </a:spcBef>
              <a:buNone/>
            </a:pPr>
            <a:r>
              <a:rPr lang="en-US" sz="2600" dirty="0"/>
              <a:t>There are multiple </a:t>
            </a:r>
            <a:r>
              <a:rPr lang="en-US" sz="2600" u="sng" dirty="0"/>
              <a:t>Global Navigation Satellite Systems (GNSS) </a:t>
            </a:r>
            <a:endParaRPr lang="en-US" sz="2600" b="1" u="sng" dirty="0"/>
          </a:p>
          <a:p>
            <a:pPr marL="800100" lvl="1" indent="-342900">
              <a:spcBef>
                <a:spcPct val="20000"/>
              </a:spcBef>
              <a:buFontTx/>
              <a:buChar char="•"/>
            </a:pPr>
            <a:r>
              <a:rPr lang="en-US" sz="2600" b="1" dirty="0"/>
              <a:t>GPS</a:t>
            </a:r>
            <a:r>
              <a:rPr lang="en-US" sz="2600" dirty="0"/>
              <a:t>: USA, global</a:t>
            </a:r>
          </a:p>
          <a:p>
            <a:pPr marL="800100" lvl="1" indent="-342900">
              <a:spcBef>
                <a:spcPct val="20000"/>
              </a:spcBef>
              <a:buFontTx/>
              <a:buChar char="•"/>
            </a:pPr>
            <a:r>
              <a:rPr lang="en-US" sz="2600" b="1" dirty="0"/>
              <a:t>GLONAS</a:t>
            </a:r>
            <a:r>
              <a:rPr lang="en-US" sz="2600" dirty="0"/>
              <a:t>: Russia, global</a:t>
            </a:r>
          </a:p>
          <a:p>
            <a:pPr marL="800100" lvl="1" indent="-342900">
              <a:spcBef>
                <a:spcPct val="20000"/>
              </a:spcBef>
              <a:buFontTx/>
              <a:buChar char="•"/>
            </a:pPr>
            <a:r>
              <a:rPr lang="en-US" sz="2600" b="1" dirty="0" err="1"/>
              <a:t>BeiDou</a:t>
            </a:r>
            <a:r>
              <a:rPr lang="en-US" sz="2600" dirty="0"/>
              <a:t>: China, global</a:t>
            </a:r>
          </a:p>
          <a:p>
            <a:pPr marL="800100" lvl="1" indent="-342900">
              <a:spcBef>
                <a:spcPct val="20000"/>
              </a:spcBef>
              <a:buFontTx/>
              <a:buChar char="•"/>
            </a:pPr>
            <a:r>
              <a:rPr lang="en-US" sz="2600" b="1" dirty="0"/>
              <a:t>Galileo</a:t>
            </a:r>
            <a:r>
              <a:rPr lang="en-US" sz="2600" dirty="0"/>
              <a:t>: Europe, global</a:t>
            </a:r>
          </a:p>
          <a:p>
            <a:pPr marL="800100" lvl="1" indent="-342900">
              <a:spcBef>
                <a:spcPct val="20000"/>
              </a:spcBef>
              <a:buFontTx/>
              <a:buChar char="•"/>
            </a:pPr>
            <a:r>
              <a:rPr lang="en-US" sz="2600" dirty="0"/>
              <a:t>India, France, and Japan: regional systems</a:t>
            </a:r>
          </a:p>
        </p:txBody>
      </p:sp>
    </p:spTree>
    <p:extLst>
      <p:ext uri="{BB962C8B-B14F-4D97-AF65-F5344CB8AC3E}">
        <p14:creationId xmlns:p14="http://schemas.microsoft.com/office/powerpoint/2010/main" val="1436811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8EA2E-4519-9EBA-96C3-7A15DDA391A0}"/>
              </a:ext>
            </a:extLst>
          </p:cNvPr>
          <p:cNvSpPr>
            <a:spLocks noGrp="1"/>
          </p:cNvSpPr>
          <p:nvPr>
            <p:ph type="title"/>
          </p:nvPr>
        </p:nvSpPr>
        <p:spPr/>
        <p:txBody>
          <a:bodyPr/>
          <a:lstStyle/>
          <a:p>
            <a:r>
              <a:rPr lang="en-US" dirty="0"/>
              <a:t>The Global Positioning System</a:t>
            </a:r>
          </a:p>
        </p:txBody>
      </p:sp>
      <p:sp>
        <p:nvSpPr>
          <p:cNvPr id="3" name="Content Placeholder 2">
            <a:extLst>
              <a:ext uri="{FF2B5EF4-FFF2-40B4-BE49-F238E27FC236}">
                <a16:creationId xmlns:a16="http://schemas.microsoft.com/office/drawing/2014/main" id="{5D1A9D10-BEF0-BA16-5ECA-D6FB9450A12A}"/>
              </a:ext>
            </a:extLst>
          </p:cNvPr>
          <p:cNvSpPr>
            <a:spLocks noGrp="1"/>
          </p:cNvSpPr>
          <p:nvPr>
            <p:ph idx="1"/>
          </p:nvPr>
        </p:nvSpPr>
        <p:spPr>
          <a:xfrm>
            <a:off x="457200" y="1140642"/>
            <a:ext cx="3864279" cy="5043643"/>
          </a:xfrm>
        </p:spPr>
        <p:txBody>
          <a:bodyPr>
            <a:normAutofit/>
          </a:bodyPr>
          <a:lstStyle/>
          <a:p>
            <a:pPr marL="342900" indent="-342900">
              <a:spcBef>
                <a:spcPct val="20000"/>
              </a:spcBef>
              <a:buFontTx/>
              <a:buChar char="•"/>
            </a:pPr>
            <a:r>
              <a:rPr lang="en-US" sz="3300" dirty="0"/>
              <a:t>24–32 satellites</a:t>
            </a:r>
          </a:p>
          <a:p>
            <a:pPr marL="342900" indent="-342900">
              <a:spcBef>
                <a:spcPct val="20000"/>
              </a:spcBef>
              <a:buFontTx/>
              <a:buChar char="•"/>
            </a:pPr>
            <a:r>
              <a:rPr lang="en-US" sz="3300" dirty="0"/>
              <a:t>20,200 km altitude</a:t>
            </a:r>
          </a:p>
          <a:p>
            <a:pPr marL="342900" indent="-342900">
              <a:spcBef>
                <a:spcPct val="20000"/>
              </a:spcBef>
              <a:buFontTx/>
              <a:buChar char="•"/>
            </a:pPr>
            <a:r>
              <a:rPr lang="en-US" sz="3300" dirty="0"/>
              <a:t>55 degrees inclination</a:t>
            </a:r>
          </a:p>
          <a:p>
            <a:pPr marL="342900" indent="-342900">
              <a:spcBef>
                <a:spcPct val="20000"/>
              </a:spcBef>
              <a:buFontTx/>
              <a:buChar char="•"/>
            </a:pPr>
            <a:r>
              <a:rPr lang="en-US" sz="3300" dirty="0"/>
              <a:t>12-hour orbital period</a:t>
            </a:r>
          </a:p>
          <a:p>
            <a:pPr>
              <a:lnSpc>
                <a:spcPct val="90000"/>
              </a:lnSpc>
              <a:buFontTx/>
              <a:buChar char="•"/>
            </a:pPr>
            <a:r>
              <a:rPr lang="en-US" sz="3300" dirty="0"/>
              <a:t>Ground control stations</a:t>
            </a:r>
          </a:p>
        </p:txBody>
      </p:sp>
      <p:pic>
        <p:nvPicPr>
          <p:cNvPr id="6" name="Screen Recording 2022-02-17 at 1.12.43 PM.mov" descr="Screen Recording 2022-02-17 at 1.12.43 PM.mov">
            <a:extLst>
              <a:ext uri="{FF2B5EF4-FFF2-40B4-BE49-F238E27FC236}">
                <a16:creationId xmlns:a16="http://schemas.microsoft.com/office/drawing/2014/main" id="{B2ABBA93-4B26-2090-65E8-778630B4D333}"/>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714901" y="2659049"/>
            <a:ext cx="3864279" cy="3525238"/>
          </a:xfrm>
          <a:prstGeom prst="rect">
            <a:avLst/>
          </a:prstGeom>
          <a:ln w="12700">
            <a:miter lim="400000"/>
          </a:ln>
        </p:spPr>
      </p:pic>
      <p:pic>
        <p:nvPicPr>
          <p:cNvPr id="7" name="Picture 6">
            <a:extLst>
              <a:ext uri="{FF2B5EF4-FFF2-40B4-BE49-F238E27FC236}">
                <a16:creationId xmlns:a16="http://schemas.microsoft.com/office/drawing/2014/main" id="{3542A94E-5617-6715-A048-B308D331BE07}"/>
              </a:ext>
            </a:extLst>
          </p:cNvPr>
          <p:cNvPicPr>
            <a:picLocks noChangeAspect="1"/>
          </p:cNvPicPr>
          <p:nvPr/>
        </p:nvPicPr>
        <p:blipFill>
          <a:blip r:embed="rId6"/>
          <a:stretch>
            <a:fillRect/>
          </a:stretch>
        </p:blipFill>
        <p:spPr>
          <a:xfrm>
            <a:off x="6174658" y="415275"/>
            <a:ext cx="2680944" cy="2147953"/>
          </a:xfrm>
          <a:prstGeom prst="rect">
            <a:avLst/>
          </a:prstGeom>
        </p:spPr>
      </p:pic>
    </p:spTree>
    <p:extLst>
      <p:ext uri="{BB962C8B-B14F-4D97-AF65-F5344CB8AC3E}">
        <p14:creationId xmlns:p14="http://schemas.microsoft.com/office/powerpoint/2010/main" val="24437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894B9-A33A-BC7C-A5B8-258936C91F1A}"/>
              </a:ext>
            </a:extLst>
          </p:cNvPr>
          <p:cNvSpPr>
            <a:spLocks noGrp="1"/>
          </p:cNvSpPr>
          <p:nvPr>
            <p:ph type="title"/>
          </p:nvPr>
        </p:nvSpPr>
        <p:spPr/>
        <p:txBody>
          <a:bodyPr/>
          <a:lstStyle/>
          <a:p>
            <a:r>
              <a:rPr lang="en-US" dirty="0"/>
              <a:t>GPS &amp; Atomic Clocks</a:t>
            </a:r>
          </a:p>
        </p:txBody>
      </p:sp>
      <p:sp>
        <p:nvSpPr>
          <p:cNvPr id="3" name="Content Placeholder 2">
            <a:extLst>
              <a:ext uri="{FF2B5EF4-FFF2-40B4-BE49-F238E27FC236}">
                <a16:creationId xmlns:a16="http://schemas.microsoft.com/office/drawing/2014/main" id="{51DA6E85-E206-2202-55C4-F9542B43ED2B}"/>
              </a:ext>
            </a:extLst>
          </p:cNvPr>
          <p:cNvSpPr>
            <a:spLocks noGrp="1"/>
          </p:cNvSpPr>
          <p:nvPr>
            <p:ph idx="1"/>
          </p:nvPr>
        </p:nvSpPr>
        <p:spPr>
          <a:xfrm>
            <a:off x="457200" y="949332"/>
            <a:ext cx="8229600" cy="1167567"/>
          </a:xfrm>
        </p:spPr>
        <p:txBody>
          <a:bodyPr>
            <a:normAutofit fontScale="85000" lnSpcReduction="20000"/>
          </a:bodyPr>
          <a:lstStyle/>
          <a:p>
            <a:pPr marL="0" indent="0">
              <a:buNone/>
            </a:pPr>
            <a:r>
              <a:rPr lang="en-US" dirty="0"/>
              <a:t>Each GPS satellite has 4 atomic clocks, to be sure that one is always working. Each costs ~US$100,000 and is accurate to 1 billionth of a second (1 nanosecond).</a:t>
            </a:r>
          </a:p>
          <a:p>
            <a:endParaRPr lang="en-US" dirty="0"/>
          </a:p>
        </p:txBody>
      </p:sp>
      <p:pic>
        <p:nvPicPr>
          <p:cNvPr id="7" name="Picture 6">
            <a:extLst>
              <a:ext uri="{FF2B5EF4-FFF2-40B4-BE49-F238E27FC236}">
                <a16:creationId xmlns:a16="http://schemas.microsoft.com/office/drawing/2014/main" id="{66C26EE5-4064-18EC-55DD-D8DE8AD43E8A}"/>
              </a:ext>
            </a:extLst>
          </p:cNvPr>
          <p:cNvPicPr>
            <a:picLocks noChangeAspect="1"/>
          </p:cNvPicPr>
          <p:nvPr/>
        </p:nvPicPr>
        <p:blipFill>
          <a:blip r:embed="rId3"/>
          <a:stretch>
            <a:fillRect/>
          </a:stretch>
        </p:blipFill>
        <p:spPr>
          <a:xfrm>
            <a:off x="2815518" y="2326491"/>
            <a:ext cx="5742599" cy="3430605"/>
          </a:xfrm>
          <a:prstGeom prst="rect">
            <a:avLst/>
          </a:prstGeom>
        </p:spPr>
      </p:pic>
    </p:spTree>
    <p:extLst>
      <p:ext uri="{BB962C8B-B14F-4D97-AF65-F5344CB8AC3E}">
        <p14:creationId xmlns:p14="http://schemas.microsoft.com/office/powerpoint/2010/main" val="3259952275"/>
      </p:ext>
    </p:extLst>
  </p:cSld>
  <p:clrMapOvr>
    <a:masterClrMapping/>
  </p:clrMapOvr>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GETSI pptx template.potx</Template>
  <TotalTime>6937</TotalTime>
  <Words>2900</Words>
  <Application>Microsoft Office PowerPoint</Application>
  <PresentationFormat>On-screen Show (4:3)</PresentationFormat>
  <Paragraphs>263</Paragraphs>
  <Slides>29</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ＭＳ Ｐゴシック</vt:lpstr>
      <vt:lpstr>Arial</vt:lpstr>
      <vt:lpstr>Calibri</vt:lpstr>
      <vt:lpstr>new-hero</vt:lpstr>
      <vt:lpstr>Times Roman</vt:lpstr>
      <vt:lpstr>GETSI pptx template</vt:lpstr>
      <vt:lpstr>Introduction to GPS/GNSS Basics</vt:lpstr>
      <vt:lpstr>Motivations</vt:lpstr>
      <vt:lpstr>GNSS Receivers All Around Us</vt:lpstr>
      <vt:lpstr>GNSS Provides 3D Positioning; Various Ref Sys</vt:lpstr>
      <vt:lpstr>Typical GNSS Coordinates – WGS 84</vt:lpstr>
      <vt:lpstr>Typical GNSS Coordinates - Vertical</vt:lpstr>
      <vt:lpstr>GNSS Composed of Multiple Satellite Systems</vt:lpstr>
      <vt:lpstr>The Global Positioning System</vt:lpstr>
      <vt:lpstr>GPS &amp; Atomic Clocks</vt:lpstr>
      <vt:lpstr>Ground Control Stations</vt:lpstr>
      <vt:lpstr>How Actual Location is Determined</vt:lpstr>
      <vt:lpstr>Antennas Receive Data Streams</vt:lpstr>
      <vt:lpstr>How Satellite-Receiver Distance is Measured</vt:lpstr>
      <vt:lpstr>Anatomy of a High-Precision Permanent GNSS Station</vt:lpstr>
      <vt:lpstr>Almanac &amp; Ephemeris Data</vt:lpstr>
      <vt:lpstr>Sources of Error</vt:lpstr>
      <vt:lpstr>Sources of Error</vt:lpstr>
      <vt:lpstr>Grades of GNSS Systems</vt:lpstr>
      <vt:lpstr>Precision depends on system</vt:lpstr>
      <vt:lpstr>Applications of GNSS</vt:lpstr>
      <vt:lpstr>Example 1: Tracking Position</vt:lpstr>
      <vt:lpstr>Example 2: Creating Topography</vt:lpstr>
      <vt:lpstr>Example 3: Georeferencing other surveys</vt:lpstr>
      <vt:lpstr>Example 4: Change Detection</vt:lpstr>
      <vt:lpstr>Example 5: Change Detection</vt:lpstr>
      <vt:lpstr>Societal Value of GNSS-enabled Research  </vt:lpstr>
      <vt:lpstr>Societal Value Of GNSS-enabled Research</vt:lpstr>
      <vt:lpstr>Societal Value of GNSS-enabled Research</vt:lpstr>
      <vt:lpstr>End Lecture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Pratt-Sitaula</dc:creator>
  <cp:lastModifiedBy>Benjamin Crosby</cp:lastModifiedBy>
  <cp:revision>47</cp:revision>
  <dcterms:created xsi:type="dcterms:W3CDTF">2014-01-07T13:46:23Z</dcterms:created>
  <dcterms:modified xsi:type="dcterms:W3CDTF">2025-08-12T15:36:29Z</dcterms:modified>
</cp:coreProperties>
</file>