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61" r:id="rId5"/>
    <p:sldId id="262" r:id="rId6"/>
    <p:sldId id="263" r:id="rId7"/>
    <p:sldId id="264" r:id="rId8"/>
    <p:sldId id="265" r:id="rId9"/>
    <p:sldId id="266" r:id="rId10"/>
    <p:sldId id="278" r:id="rId11"/>
    <p:sldId id="277"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22"/>
    <p:restoredTop sz="89989" autoAdjust="0"/>
  </p:normalViewPr>
  <p:slideViewPr>
    <p:cSldViewPr snapToGrid="0" snapToObjects="1">
      <p:cViewPr varScale="1">
        <p:scale>
          <a:sx n="139" d="100"/>
          <a:sy n="139" d="100"/>
        </p:scale>
        <p:origin x="58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9/5/25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This slide deck covers an introduction to survey design for a UAV survey with ground control points (GCPs). The slides should be presented after assigning a pre-class reading the covers similar material to reinforce key points. This introduction is meant to be interactive with the students and primarily emphasizes GCP placement for surveys of varying complexity and survey design workflow. There is an in class activity that in google earth that the instructor should prepare for prior to class which involved picking a survey location and making a kmz polygon of the area of interest and taking some screenshots to be placed in this presentation. The students should come prepared to class with google earth pro installed on their computer (or the lecture can be given in a computer lab) and the instructor should disseminate the kmz to the students prior to class via email or course website.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sz="1200" i="1">
                <a:solidFill>
                  <a:schemeClr val="dk1"/>
                </a:solidFill>
                <a:latin typeface="Arial"/>
                <a:ea typeface="Arial"/>
                <a:cs typeface="Arial"/>
                <a:sym typeface="Arial"/>
              </a:rPr>
              <a:t>Questions or comments please contact </a:t>
            </a:r>
            <a:r>
              <a:rPr lang="en-US" i="1" u="sng">
                <a:latin typeface="Arial"/>
                <a:ea typeface="Arial"/>
                <a:cs typeface="Arial"/>
                <a:sym typeface="Arial"/>
              </a:rPr>
              <a:t>XXXXXXXXXXXX</a:t>
            </a:r>
            <a:r>
              <a:rPr lang="en-US" sz="1200" i="1">
                <a:solidFill>
                  <a:schemeClr val="dk1"/>
                </a:solidFill>
                <a:latin typeface="Arial"/>
                <a:ea typeface="Arial"/>
                <a:cs typeface="Arial"/>
                <a:sym typeface="Arial"/>
              </a:rPr>
              <a:t>or </a:t>
            </a:r>
            <a:r>
              <a:rPr lang="en-US" sz="1200" i="1" u="sng">
                <a:solidFill>
                  <a:schemeClr val="dk1"/>
                </a:solidFill>
                <a:latin typeface="Arial"/>
                <a:ea typeface="Arial"/>
                <a:cs typeface="Arial"/>
                <a:sym typeface="Arial"/>
              </a:rPr>
              <a:t>education AT earthscope.org</a:t>
            </a:r>
            <a:endParaRPr u="sng">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01" name="Google Shape;10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6E939080-E96F-F93E-D7AE-E39E64333710}"/>
            </a:ext>
          </a:extLst>
        </p:cNvPr>
        <p:cNvGrpSpPr/>
        <p:nvPr/>
      </p:nvGrpSpPr>
      <p:grpSpPr>
        <a:xfrm>
          <a:off x="0" y="0"/>
          <a:ext cx="0" cy="0"/>
          <a:chOff x="0" y="0"/>
          <a:chExt cx="0" cy="0"/>
        </a:xfrm>
      </p:grpSpPr>
      <p:sp>
        <p:nvSpPr>
          <p:cNvPr id="168" name="Google Shape;168;g331883ea276_1_13:notes">
            <a:extLst>
              <a:ext uri="{FF2B5EF4-FFF2-40B4-BE49-F238E27FC236}">
                <a16:creationId xmlns:a16="http://schemas.microsoft.com/office/drawing/2014/main" id="{7EEEF9B8-1A5A-2A52-9D67-DD8E3C2489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Also, ask where they would place the base station considering that it needs line-of-sight to the targets.</a:t>
            </a:r>
            <a:endParaRPr dirty="0"/>
          </a:p>
        </p:txBody>
      </p:sp>
      <p:sp>
        <p:nvSpPr>
          <p:cNvPr id="169" name="Google Shape;169;g331883ea276_1_13:notes">
            <a:extLst>
              <a:ext uri="{FF2B5EF4-FFF2-40B4-BE49-F238E27FC236}">
                <a16:creationId xmlns:a16="http://schemas.microsoft.com/office/drawing/2014/main" id="{F1603943-AAA3-5E0D-9235-79292BAB430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8193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244CC521-AA4B-6DA7-AA0B-2F1DCB552DCD}"/>
            </a:ext>
          </a:extLst>
        </p:cNvPr>
        <p:cNvGrpSpPr/>
        <p:nvPr/>
      </p:nvGrpSpPr>
      <p:grpSpPr>
        <a:xfrm>
          <a:off x="0" y="0"/>
          <a:ext cx="0" cy="0"/>
          <a:chOff x="0" y="0"/>
          <a:chExt cx="0" cy="0"/>
        </a:xfrm>
      </p:grpSpPr>
      <p:sp>
        <p:nvSpPr>
          <p:cNvPr id="168" name="Google Shape;168;g331883ea276_1_13:notes">
            <a:extLst>
              <a:ext uri="{FF2B5EF4-FFF2-40B4-BE49-F238E27FC236}">
                <a16:creationId xmlns:a16="http://schemas.microsoft.com/office/drawing/2014/main" id="{C74446FE-178C-883C-C171-31AE5558ED4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If there are more GCP targets available, a few in the middle can help reduce internal distortion</a:t>
            </a:r>
            <a:endParaRPr dirty="0"/>
          </a:p>
        </p:txBody>
      </p:sp>
      <p:sp>
        <p:nvSpPr>
          <p:cNvPr id="169" name="Google Shape;169;g331883ea276_1_13:notes">
            <a:extLst>
              <a:ext uri="{FF2B5EF4-FFF2-40B4-BE49-F238E27FC236}">
                <a16:creationId xmlns:a16="http://schemas.microsoft.com/office/drawing/2014/main" id="{A688033B-2046-E775-40F7-D5E540478DE3}"/>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717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a more complex area, what do we need to consider. Here we are looking at another braided river system at roughly the same scale as the last one. However, this river is in a steep bedrock gorge. The walls adjacent to the sediment in the valley bottom are very steep such that we cannot climb them. However, we are interested in not only surveying the sediment in the valley bottom, we want to image the valley walls within the AOI as well.</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Considering these logistical and safety constraints what do we need to think about before planning GCP target locations?</a:t>
            </a:r>
            <a:endParaRPr dirty="0"/>
          </a:p>
        </p:txBody>
      </p:sp>
      <p:sp>
        <p:nvSpPr>
          <p:cNvPr id="183" name="Google Shape;18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31883ea276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First, what are inaccessible or dangerous areas within the AOI?</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orange shows inaccessible, steep, bedrock walls. The purple shows a recent rockfall we should avoid for safety reasons. It is good practice to identify and even map these hazardous areas before planning the survey and going to the field.</a:t>
            </a:r>
            <a:endParaRPr dirty="0"/>
          </a:p>
        </p:txBody>
      </p:sp>
      <p:sp>
        <p:nvSpPr>
          <p:cNvPr id="190" name="Google Shape;190;g331883ea276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31883ea276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Considering these limitations, ask the class if this is a good survey design? Why or why not? what is good and bad about 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Good - evenly spaced, along AOI boundaries</a:t>
            </a:r>
            <a:endParaRPr dirty="0"/>
          </a:p>
          <a:p>
            <a:pPr marL="0" lvl="0" indent="0" algn="l" rtl="0">
              <a:lnSpc>
                <a:spcPct val="100000"/>
              </a:lnSpc>
              <a:spcBef>
                <a:spcPts val="0"/>
              </a:spcBef>
              <a:spcAft>
                <a:spcPts val="0"/>
              </a:spcAft>
              <a:buSzPts val="1400"/>
              <a:buNone/>
            </a:pPr>
            <a:r>
              <a:rPr lang="en-US" dirty="0"/>
              <a:t>Bad - unsafe or impossible to get to these locations. base station might not have line-of-sight</a:t>
            </a:r>
            <a:endParaRPr dirty="0"/>
          </a:p>
          <a:p>
            <a:pPr marL="0" lvl="0" indent="0" algn="l" rtl="0">
              <a:lnSpc>
                <a:spcPct val="100000"/>
              </a:lnSpc>
              <a:spcBef>
                <a:spcPts val="0"/>
              </a:spcBef>
              <a:spcAft>
                <a:spcPts val="0"/>
              </a:spcAft>
              <a:buSzPts val="1400"/>
              <a:buNone/>
            </a:pPr>
            <a:endParaRPr dirty="0"/>
          </a:p>
        </p:txBody>
      </p:sp>
      <p:sp>
        <p:nvSpPr>
          <p:cNvPr id="196" name="Google Shape;196;g331883ea276_1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31883ea276_1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about this design? What are the pros and cons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Good - relatively safe and logistically reasonable. Distributed as widely and evenly across the AOI as possible given safety and logistical considerations. Has line-of-sight to base station.</a:t>
            </a:r>
            <a:endParaRPr dirty="0"/>
          </a:p>
          <a:p>
            <a:pPr marL="0" lvl="0" indent="0" algn="l" rtl="0">
              <a:lnSpc>
                <a:spcPct val="100000"/>
              </a:lnSpc>
              <a:spcBef>
                <a:spcPts val="0"/>
              </a:spcBef>
              <a:spcAft>
                <a:spcPts val="0"/>
              </a:spcAft>
              <a:buSzPts val="1400"/>
              <a:buNone/>
            </a:pPr>
            <a:r>
              <a:rPr lang="en-US" dirty="0"/>
              <a:t>Bad - not evenly spaced across the full AOI</a:t>
            </a:r>
            <a:endParaRPr dirty="0"/>
          </a:p>
          <a:p>
            <a:pPr marL="0" lvl="0" indent="0" algn="l" rtl="0">
              <a:lnSpc>
                <a:spcPct val="100000"/>
              </a:lnSpc>
              <a:spcBef>
                <a:spcPts val="0"/>
              </a:spcBef>
              <a:spcAft>
                <a:spcPts val="0"/>
              </a:spcAft>
              <a:buSzPts val="1400"/>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Given the realities of this field area, something along these lines is what can best balance safety, accessibility, and survey design. This design would still require river crossings which may not always be possible.</a:t>
            </a:r>
            <a:endParaRPr dirty="0"/>
          </a:p>
        </p:txBody>
      </p:sp>
      <p:sp>
        <p:nvSpPr>
          <p:cNvPr id="210" name="Google Shape;210;g331883ea276_1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 more comprehensive workflow for an entire UAV survey with GCPs. it includes the pre-planning steps, what to do in the field with set up, survey, and break down. This workflow is provided with the materials and it is a good idea to disseminate it to the students for reference via email or the course website.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Go over this workflow. Ask the students if they have questions and discuss things before moving on.</a:t>
            </a:r>
            <a:endParaRPr/>
          </a:p>
        </p:txBody>
      </p:sp>
      <p:sp>
        <p:nvSpPr>
          <p:cNvPr id="224" name="Google Shape;22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In-class activity. Here instructors should have prepared a location of the field survey in good earth and made a kmz polygon over the AOI. On this slide replace the existing google earth screenshot with the one of your AOI. Make sure the student have the kmz and google earth installed on a computer they have access to during class.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Describe the basic objective of the survey and provide some details on the location (e.g., where is it, where do we park, is it public or private land, do we have cell service,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Hand out the in-class activity and go over what they are supposed to do.</a:t>
            </a:r>
            <a:endParaRPr/>
          </a:p>
          <a:p>
            <a:pPr marL="457200" lvl="0" indent="-317500" algn="l" rtl="0">
              <a:lnSpc>
                <a:spcPct val="100000"/>
              </a:lnSpc>
              <a:spcBef>
                <a:spcPts val="0"/>
              </a:spcBef>
              <a:spcAft>
                <a:spcPts val="0"/>
              </a:spcAft>
              <a:buSzPts val="1400"/>
              <a:buChar char="-"/>
            </a:pPr>
            <a:r>
              <a:rPr lang="en-US"/>
              <a:t>in groups of two to three, plan the GCPs target locations. Consider the “staging area”. Where will they place the base station.</a:t>
            </a:r>
            <a:endParaRPr/>
          </a:p>
          <a:p>
            <a:pPr marL="457200" lvl="0" indent="-317500" algn="l" rtl="0">
              <a:lnSpc>
                <a:spcPct val="100000"/>
              </a:lnSpc>
              <a:spcBef>
                <a:spcPts val="0"/>
              </a:spcBef>
              <a:spcAft>
                <a:spcPts val="0"/>
              </a:spcAft>
              <a:buSzPts val="1400"/>
              <a:buChar char="-"/>
            </a:pPr>
            <a:r>
              <a:rPr lang="en-US"/>
              <a:t>Have them make a plan of where to place the targets using pin points in google earth. Include the location of the staging area and base station as separate pin types.</a:t>
            </a:r>
            <a:endParaRPr/>
          </a:p>
          <a:p>
            <a:pPr marL="457200" lvl="0" indent="-317500" algn="l" rtl="0">
              <a:lnSpc>
                <a:spcPct val="100000"/>
              </a:lnSpc>
              <a:spcBef>
                <a:spcPts val="0"/>
              </a:spcBef>
              <a:spcAft>
                <a:spcPts val="0"/>
              </a:spcAft>
              <a:buSzPts val="1400"/>
              <a:buChar char="-"/>
            </a:pPr>
            <a:r>
              <a:rPr lang="en-US"/>
              <a:t>Come together as a class after they are done.</a:t>
            </a:r>
            <a:endParaRPr/>
          </a:p>
          <a:p>
            <a:pPr marL="457200" lvl="0" indent="-317500" algn="l" rtl="0">
              <a:lnSpc>
                <a:spcPct val="100000"/>
              </a:lnSpc>
              <a:spcBef>
                <a:spcPts val="0"/>
              </a:spcBef>
              <a:spcAft>
                <a:spcPts val="0"/>
              </a:spcAft>
              <a:buSzPts val="1400"/>
              <a:buChar char="-"/>
            </a:pPr>
            <a:r>
              <a:rPr lang="en-US"/>
              <a:t>The instructor should open google earth and make decisions as a class to place GCP target locations and decide on the staging area and base station location.</a:t>
            </a:r>
            <a:endParaRPr/>
          </a:p>
          <a:p>
            <a:pPr marL="457200" lvl="0" indent="-317500" algn="l" rtl="0">
              <a:lnSpc>
                <a:spcPct val="100000"/>
              </a:lnSpc>
              <a:spcBef>
                <a:spcPts val="0"/>
              </a:spcBef>
              <a:spcAft>
                <a:spcPts val="0"/>
              </a:spcAft>
              <a:buSzPts val="1400"/>
              <a:buChar char="-"/>
            </a:pPr>
            <a:r>
              <a:rPr lang="en-US"/>
              <a:t>Make sure to emphsize that this is flexible. Once in the field, plans might change, but we are going to use this as a starting place for our survey and change it if needed given logistical and safety considerations.</a:t>
            </a:r>
            <a:endParaRPr/>
          </a:p>
        </p:txBody>
      </p:sp>
      <p:sp>
        <p:nvSpPr>
          <p:cNvPr id="230" name="Google Shape;23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6db5b5c77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6db5b5c77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36db5b5c77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6b9a15bc1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6b9a15bc18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36b9a15bc18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ca1e0a37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35ca1e0a37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 over the basic plan for this Unit to give students an idea of what is to come. This is basically (1) survey design and best practices, (2) conducting the survey, and (3) data processing and short report.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add dates to the main bullet points to make this specific to your class or change things accordingly.</a:t>
            </a:r>
            <a:endParaRPr/>
          </a:p>
        </p:txBody>
      </p:sp>
      <p:sp>
        <p:nvSpPr>
          <p:cNvPr id="111" name="Google Shape;111;g35ca1e0a377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ca1e0a37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5ca1e0a377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Cover the learning goals for this introductory lecture. We will revisit these at the end.</a:t>
            </a:r>
            <a:endParaRPr/>
          </a:p>
        </p:txBody>
      </p:sp>
      <p:sp>
        <p:nvSpPr>
          <p:cNvPr id="252" name="Google Shape;252;g35ca1e0a377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5ca1e0a37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35ca1e0a37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 over the basic plan for this Unit to give students an idea of what is to come. This is basically (1) survey design and best practices, (2) conducting the survey, and (3) data processing and short report.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add dates to the main bullet points to make this specific to your class or change things accordingly.</a:t>
            </a:r>
            <a:endParaRPr/>
          </a:p>
        </p:txBody>
      </p:sp>
      <p:sp>
        <p:nvSpPr>
          <p:cNvPr id="259" name="Google Shape;259;g35ca1e0a37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Cover the learning goals for this introductory lecture. We will revisit these at the end.</a:t>
            </a:r>
            <a:endParaRPr/>
          </a:p>
        </p:txBody>
      </p:sp>
      <p:sp>
        <p:nvSpPr>
          <p:cNvPr id="118" name="Google Shape;11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Students are assumed to be familiar with real time kinematic GNSS, so the pictures should make sense to them above. Here just describe that GCPs are geographic locations precisely measured with an RTK system. For a UAV survey, we use targets. Targets can be easily identified geographic features, but are more commonly pieces of cloth or spray pained X marks place throughout the area of interest for the survey.</a:t>
            </a:r>
            <a:endParaRPr/>
          </a:p>
        </p:txBody>
      </p:sp>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31883ea27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More on targets - note the target being surveyed in the image. Explain that GCP improve the resolution, quality and geographic precision of an SfM model in an absolute reference frame on the globe. This is also advantageous and in many cases necessary for repeat surveys where the goal is looking at changes in the earth’s surface, for example, after a flood or landslide event.</a:t>
            </a:r>
          </a:p>
          <a:p>
            <a:pPr marL="0" lvl="0" indent="0" algn="l" rtl="0">
              <a:lnSpc>
                <a:spcPct val="100000"/>
              </a:lnSpc>
              <a:spcBef>
                <a:spcPts val="0"/>
              </a:spcBef>
              <a:spcAft>
                <a:spcPts val="0"/>
              </a:spcAft>
              <a:buSzPts val="1400"/>
              <a:buNone/>
            </a:pPr>
            <a:r>
              <a:rPr lang="en-US" dirty="0"/>
              <a:t>Image: Sean Gallen (CSU)</a:t>
            </a:r>
            <a:endParaRPr dirty="0"/>
          </a:p>
        </p:txBody>
      </p:sp>
      <p:sp>
        <p:nvSpPr>
          <p:cNvPr id="134" name="Google Shape;134;g331883ea27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a:t>
            </a:r>
            <a:r>
              <a:rPr lang="en-US" i="1"/>
              <a:t>very basic</a:t>
            </a:r>
            <a:r>
              <a:rPr lang="en-US"/>
              <a:t> workflow for planning a UAV survey with GCPs. First, define the area of interest and think about study objectives. Second, plan where the targets should go considering maximizing survey quality, logistics, and safety. Third, for best quality, make sure the target are evenly distributed and close to the AOI boundaries. Finally, a minimum of three GCPs are needed, but usually six or more are used.</a:t>
            </a:r>
            <a:endParaRPr/>
          </a:p>
        </p:txBody>
      </p:sp>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Simple survey design. Ask the students given this setting of a braided river channel, where the goal is to have a 3D model of the channel and braided sediment surface, where would the students place 6 targets for GCPs? Ask them to consider survey quality, logistics and safety. Note that this area is flat and the access point of the survey is the small dirt road in the middle, bottom (east) in the image.</a:t>
            </a:r>
            <a:endParaRPr/>
          </a:p>
        </p:txBody>
      </p:sp>
      <p:sp>
        <p:nvSpPr>
          <p:cNvPr id="149" name="Google Shape;1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31883ea276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After the students have had time to think, show this slide and ask them if they like this design or not. Ask them what is good and bad about the target distribution.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Bad - not evenly spaced, clustered on one corner.</a:t>
            </a:r>
            <a:endParaRPr/>
          </a:p>
          <a:p>
            <a:pPr marL="0" lvl="0" indent="0" algn="l" rtl="0">
              <a:lnSpc>
                <a:spcPct val="100000"/>
              </a:lnSpc>
              <a:spcBef>
                <a:spcPts val="0"/>
              </a:spcBef>
              <a:spcAft>
                <a:spcPts val="0"/>
              </a:spcAft>
              <a:buSzPts val="1400"/>
              <a:buNone/>
            </a:pPr>
            <a:r>
              <a:rPr lang="en-US"/>
              <a:t>Good - logistically easy, but probably too lazy</a:t>
            </a:r>
            <a:endParaRPr/>
          </a:p>
        </p:txBody>
      </p:sp>
      <p:sp>
        <p:nvSpPr>
          <p:cNvPr id="156" name="Google Shape;156;g331883ea276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31883ea276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Ask about this design. What is good and bad about it? What questions do they have about this one?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Good - evenly distributed along AOI boundaries</a:t>
            </a:r>
            <a:endParaRPr dirty="0"/>
          </a:p>
          <a:p>
            <a:pPr marL="0" lvl="0" indent="0" algn="l" rtl="0">
              <a:lnSpc>
                <a:spcPct val="100000"/>
              </a:lnSpc>
              <a:spcBef>
                <a:spcPts val="0"/>
              </a:spcBef>
              <a:spcAft>
                <a:spcPts val="0"/>
              </a:spcAft>
              <a:buSzPts val="1400"/>
              <a:buNone/>
            </a:pPr>
            <a:r>
              <a:rPr lang="en-US" dirty="0"/>
              <a:t>Questions - how large and deep is the river. Can we cross 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Also, ask where they would place the base station considering that it needs line-of-sight to the targets.</a:t>
            </a:r>
            <a:endParaRPr dirty="0"/>
          </a:p>
        </p:txBody>
      </p:sp>
      <p:sp>
        <p:nvSpPr>
          <p:cNvPr id="169" name="Google Shape;169;g331883ea276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p:cNvSpPr txBox="1"/>
          <p:nvPr userDrawn="1"/>
        </p:nvSpPr>
        <p:spPr>
          <a:xfrm>
            <a:off x="820737" y="6202004"/>
            <a:ext cx="4615735" cy="461665"/>
          </a:xfrm>
          <a:prstGeom prst="rect">
            <a:avLst/>
          </a:prstGeom>
          <a:noFill/>
        </p:spPr>
        <p:txBody>
          <a:bodyPr wrap="square" rtlCol="0">
            <a:spAutoFit/>
          </a:bodyPr>
          <a:lstStyle/>
          <a:p>
            <a:pPr defTabSz="457200"/>
            <a:r>
              <a:rPr lang="en-US" sz="1200" dirty="0">
                <a:solidFill>
                  <a:prstClr val="black"/>
                </a:solidFill>
                <a:latin typeface="+mn-lt"/>
              </a:rPr>
              <a:t>This work has been supported by U.S. National Science Foundation awards 1245025, </a:t>
            </a:r>
            <a:r>
              <a:rPr lang="is-IS" sz="1200" dirty="0">
                <a:solidFill>
                  <a:prstClr val="black"/>
                </a:solidFill>
                <a:latin typeface="+mn-lt"/>
              </a:rPr>
              <a:t>1612248</a:t>
            </a:r>
            <a:r>
              <a:rPr lang="en-US" sz="1200" dirty="0">
                <a:solidFill>
                  <a:prstClr val="black"/>
                </a:solidFill>
                <a:latin typeface="+mn-lt"/>
              </a:rPr>
              <a:t>, </a:t>
            </a:r>
            <a:r>
              <a:rPr lang="is-IS" sz="1200" dirty="0">
                <a:latin typeface="+mn-lt"/>
              </a:rPr>
              <a:t>1725347, </a:t>
            </a:r>
            <a:r>
              <a:rPr lang="cs-CZ" sz="1200" dirty="0">
                <a:solidFill>
                  <a:prstClr val="black"/>
                </a:solidFill>
                <a:latin typeface="+mn-lt"/>
              </a:rPr>
              <a:t>1914915, 1724794, </a:t>
            </a:r>
            <a:r>
              <a:rPr lang="en-US" sz="1200" b="0" i="0" dirty="0">
                <a:solidFill>
                  <a:srgbClr val="000000"/>
                </a:solidFill>
                <a:effectLst/>
                <a:latin typeface="+mn-lt"/>
              </a:rPr>
              <a:t>1724509</a:t>
            </a:r>
            <a:r>
              <a:rPr lang="cs-CZ" sz="1200" dirty="0">
                <a:solidFill>
                  <a:prstClr val="black"/>
                </a:solidFill>
                <a:latin typeface="+mn-lt"/>
              </a:rPr>
              <a:t>.</a:t>
            </a:r>
            <a:endParaRPr lang="en-US" sz="1200" dirty="0">
              <a:solidFill>
                <a:prstClr val="black"/>
              </a:solidFill>
              <a:latin typeface="+mn-lt"/>
            </a:endParaRPr>
          </a:p>
        </p:txBody>
      </p:sp>
      <p:sp>
        <p:nvSpPr>
          <p:cNvPr id="7" name="TextBox 6"/>
          <p:cNvSpPr txBox="1"/>
          <p:nvPr userDrawn="1"/>
        </p:nvSpPr>
        <p:spPr>
          <a:xfrm>
            <a:off x="5944438" y="6386670"/>
            <a:ext cx="3091359" cy="276999"/>
          </a:xfrm>
          <a:prstGeom prst="rect">
            <a:avLst/>
          </a:prstGeom>
          <a:noFill/>
        </p:spPr>
        <p:txBody>
          <a:bodyPr wrap="none" rtlCol="0">
            <a:spAutoFit/>
          </a:bodyPr>
          <a:lstStyle/>
          <a:p>
            <a:r>
              <a:rPr lang="en-US" sz="1200" dirty="0"/>
              <a:t>Questions, contact </a:t>
            </a:r>
            <a:r>
              <a:rPr lang="en-US" sz="1200" u="sng" dirty="0" err="1"/>
              <a:t>education@earthscope.org</a:t>
            </a:r>
            <a:endParaRPr lang="en-US" sz="1200" dirty="0"/>
          </a:p>
        </p:txBody>
      </p:sp>
      <p:pic>
        <p:nvPicPr>
          <p:cNvPr id="12" name="Picture 11" descr="NSF_Logo 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0" y="6072931"/>
            <a:ext cx="727157" cy="731520"/>
          </a:xfrm>
          <a:prstGeom prst="rect">
            <a:avLst/>
          </a:prstGeom>
        </p:spPr>
      </p:pic>
      <p:pic>
        <p:nvPicPr>
          <p:cNvPr id="10" name="Picture 9" descr="A blue and black background&#10;&#10;AI-generated content may be incorrect.">
            <a:extLst>
              <a:ext uri="{FF2B5EF4-FFF2-40B4-BE49-F238E27FC236}">
                <a16:creationId xmlns:a16="http://schemas.microsoft.com/office/drawing/2014/main" id="{B997BA3C-0D77-71F3-B417-D318FFFADD61}"/>
              </a:ext>
            </a:extLst>
          </p:cNvPr>
          <p:cNvPicPr>
            <a:picLocks noChangeAspect="1"/>
          </p:cNvPicPr>
          <p:nvPr userDrawn="1"/>
        </p:nvPicPr>
        <p:blipFill>
          <a:blip r:embed="rId3"/>
          <a:stretch>
            <a:fillRect/>
          </a:stretch>
        </p:blipFill>
        <p:spPr>
          <a:xfrm>
            <a:off x="-1" y="0"/>
            <a:ext cx="9149511" cy="1151164"/>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blue and black background&#10;&#10;AI-generated content may be incorrect.">
            <a:extLst>
              <a:ext uri="{FF2B5EF4-FFF2-40B4-BE49-F238E27FC236}">
                <a16:creationId xmlns:a16="http://schemas.microsoft.com/office/drawing/2014/main" id="{0BC1BF78-6FD8-A6CF-8AEA-EDB9EBB6F83F}"/>
              </a:ext>
            </a:extLst>
          </p:cNvPr>
          <p:cNvPicPr>
            <a:picLocks noChangeAspect="1"/>
          </p:cNvPicPr>
          <p:nvPr userDrawn="1"/>
        </p:nvPicPr>
        <p:blipFill>
          <a:blip r:embed="rId2"/>
          <a:stretch>
            <a:fillRect/>
          </a:stretch>
        </p:blipFill>
        <p:spPr>
          <a:xfrm>
            <a:off x="-1" y="0"/>
            <a:ext cx="9149511" cy="1151164"/>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4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85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1E674B-F9F5-4129-F5A6-3AD8A0A1F643}"/>
              </a:ext>
            </a:extLst>
          </p:cNvPr>
          <p:cNvPicPr>
            <a:picLocks noChangeAspect="1"/>
          </p:cNvPicPr>
          <p:nvPr userDrawn="1"/>
        </p:nvPicPr>
        <p:blipFill>
          <a:blip r:embed="rId12"/>
          <a:stretch>
            <a:fillRect/>
          </a:stretch>
        </p:blipFill>
        <p:spPr>
          <a:xfrm>
            <a:off x="-4972" y="6374581"/>
            <a:ext cx="9148972" cy="487024"/>
          </a:xfrm>
          <a:prstGeom prst="rect">
            <a:avLst/>
          </a:prstGeom>
        </p:spPr>
      </p:pic>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1"/>
            <a:ext cx="8229600" cy="5165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tSAC_fullcolor_prin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1760" y="6496810"/>
            <a:ext cx="330710" cy="233426"/>
          </a:xfrm>
          <a:prstGeom prst="rect">
            <a:avLst/>
          </a:prstGeom>
        </p:spPr>
      </p:pic>
      <p:pic>
        <p:nvPicPr>
          <p:cNvPr id="13" name="Picture 12"/>
          <p:cNvPicPr>
            <a:picLocks noChangeAspect="1"/>
          </p:cNvPicPr>
          <p:nvPr/>
        </p:nvPicPr>
        <p:blipFill>
          <a:blip r:embed="rId14"/>
          <a:stretch>
            <a:fillRect/>
          </a:stretch>
        </p:blipFill>
        <p:spPr>
          <a:xfrm>
            <a:off x="6932065" y="6481434"/>
            <a:ext cx="206444" cy="260644"/>
          </a:xfrm>
          <a:prstGeom prst="rect">
            <a:avLst/>
          </a:prstGeom>
        </p:spPr>
      </p:pic>
      <p:pic>
        <p:nvPicPr>
          <p:cNvPr id="14" name="Picture 13"/>
          <p:cNvPicPr>
            <a:picLocks noChangeAspect="1"/>
          </p:cNvPicPr>
          <p:nvPr/>
        </p:nvPicPr>
        <p:blipFill>
          <a:blip r:embed="rId15"/>
          <a:stretch>
            <a:fillRect/>
          </a:stretch>
        </p:blipFill>
        <p:spPr>
          <a:xfrm>
            <a:off x="8210298" y="6560197"/>
            <a:ext cx="363666" cy="121222"/>
          </a:xfrm>
          <a:prstGeom prst="rect">
            <a:avLst/>
          </a:prstGeom>
        </p:spPr>
      </p:pic>
      <p:pic>
        <p:nvPicPr>
          <p:cNvPr id="9" name="Picture 8" descr="ISUreverse.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52778" y="6552173"/>
            <a:ext cx="450059" cy="135428"/>
          </a:xfrm>
          <a:prstGeom prst="rect">
            <a:avLst/>
          </a:prstGeom>
        </p:spPr>
      </p:pic>
      <p:pic>
        <p:nvPicPr>
          <p:cNvPr id="15" name="Picture 14" descr="NSF_Logo sm.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677640" y="6400099"/>
            <a:ext cx="418321" cy="420831"/>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121333" y="6514164"/>
            <a:ext cx="658102" cy="191947"/>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18">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19">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66092"/>
              </a:buClr>
              <a:buSzPts val="3600"/>
              <a:buFont typeface="Calibri"/>
              <a:buNone/>
            </a:pPr>
            <a:r>
              <a:rPr lang="en-US" dirty="0"/>
              <a:t>Unit 1.1: UAV with GCP Survey Design - Pre-trip Introduction and Activities</a:t>
            </a:r>
            <a:endParaRPr dirty="0"/>
          </a:p>
        </p:txBody>
      </p:sp>
      <p:sp>
        <p:nvSpPr>
          <p:cNvPr id="104" name="Google Shape;104;p1"/>
          <p:cNvSpPr txBox="1">
            <a:spLocks noGrp="1"/>
          </p:cNvSpPr>
          <p:nvPr>
            <p:ph type="subTitle" idx="1"/>
          </p:nvPr>
        </p:nvSpPr>
        <p:spPr>
          <a:xfrm>
            <a:off x="1371600" y="3832728"/>
            <a:ext cx="64008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595959"/>
              </a:buClr>
              <a:buSzPts val="2800"/>
              <a:buNone/>
            </a:pPr>
            <a:r>
              <a:rPr lang="en-US"/>
              <a:t>Sean F. Gallen (Colorado State University)</a:t>
            </a:r>
            <a:endParaRPr/>
          </a:p>
        </p:txBody>
      </p:sp>
      <p:sp>
        <p:nvSpPr>
          <p:cNvPr id="105" name="Google Shape;105;p1"/>
          <p:cNvSpPr txBox="1"/>
          <p:nvPr/>
        </p:nvSpPr>
        <p:spPr>
          <a:xfrm>
            <a:off x="5133474" y="6510421"/>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1"/>
          <p:cNvSpPr txBox="1"/>
          <p:nvPr/>
        </p:nvSpPr>
        <p:spPr>
          <a:xfrm>
            <a:off x="5716339" y="6115596"/>
            <a:ext cx="158282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Version: 7.11.2025</a:t>
            </a:r>
            <a:endParaRPr sz="1200" b="0" i="0" u="sng" strike="noStrike" cap="none" dirty="0">
              <a:solidFill>
                <a:schemeClr val="dk1"/>
              </a:solidFill>
              <a:latin typeface="Calibri"/>
              <a:ea typeface="Calibri"/>
              <a:cs typeface="Calibri"/>
              <a:sym typeface="Calibri"/>
            </a:endParaRPr>
          </a:p>
        </p:txBody>
      </p:sp>
      <p:sp>
        <p:nvSpPr>
          <p:cNvPr id="107" name="Google Shape;107;p1"/>
          <p:cNvSpPr/>
          <p:nvPr/>
        </p:nvSpPr>
        <p:spPr>
          <a:xfrm>
            <a:off x="5687863" y="6392595"/>
            <a:ext cx="3222593" cy="351941"/>
          </a:xfrm>
          <a:prstGeom prst="rect">
            <a:avLst/>
          </a:prstGeom>
          <a:solidFill>
            <a:srgbClr val="E8EF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Questions, contact education-AT-earthscope.org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206E4F0A-D898-54BE-801A-A1256CE706DB}"/>
            </a:ext>
          </a:extLst>
        </p:cNvPr>
        <p:cNvGrpSpPr/>
        <p:nvPr/>
      </p:nvGrpSpPr>
      <p:grpSpPr>
        <a:xfrm>
          <a:off x="0" y="0"/>
          <a:ext cx="0" cy="0"/>
          <a:chOff x="0" y="0"/>
          <a:chExt cx="0" cy="0"/>
        </a:xfrm>
      </p:grpSpPr>
      <p:sp>
        <p:nvSpPr>
          <p:cNvPr id="171" name="Google Shape;171;g331883ea276_1_13">
            <a:extLst>
              <a:ext uri="{FF2B5EF4-FFF2-40B4-BE49-F238E27FC236}">
                <a16:creationId xmlns:a16="http://schemas.microsoft.com/office/drawing/2014/main" id="{342E65D9-477D-453C-1575-4951AA6CA818}"/>
              </a:ext>
            </a:extLst>
          </p:cNvPr>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Simple Survey Design Example</a:t>
            </a:r>
            <a:endParaRPr/>
          </a:p>
        </p:txBody>
      </p:sp>
      <p:pic>
        <p:nvPicPr>
          <p:cNvPr id="172" name="Google Shape;172;g331883ea276_1_13">
            <a:extLst>
              <a:ext uri="{FF2B5EF4-FFF2-40B4-BE49-F238E27FC236}">
                <a16:creationId xmlns:a16="http://schemas.microsoft.com/office/drawing/2014/main" id="{65AB298C-4D94-9FEE-119B-4EBDD16840E2}"/>
              </a:ext>
            </a:extLst>
          </p:cNvPr>
          <p:cNvPicPr preferRelativeResize="0"/>
          <p:nvPr/>
        </p:nvPicPr>
        <p:blipFill rotWithShape="1">
          <a:blip r:embed="rId3">
            <a:alphaModFix/>
          </a:blip>
          <a:srcRect l="9933" t="12549" r="12213" b="10692"/>
          <a:stretch/>
        </p:blipFill>
        <p:spPr>
          <a:xfrm>
            <a:off x="314675" y="965575"/>
            <a:ext cx="8596851" cy="5024524"/>
          </a:xfrm>
          <a:prstGeom prst="rect">
            <a:avLst/>
          </a:prstGeom>
          <a:noFill/>
          <a:ln>
            <a:noFill/>
          </a:ln>
        </p:spPr>
      </p:pic>
      <p:sp>
        <p:nvSpPr>
          <p:cNvPr id="173" name="Google Shape;173;g331883ea276_1_13">
            <a:extLst>
              <a:ext uri="{FF2B5EF4-FFF2-40B4-BE49-F238E27FC236}">
                <a16:creationId xmlns:a16="http://schemas.microsoft.com/office/drawing/2014/main" id="{3574E7E9-0DC1-5CA7-D68F-834FA6E58006}"/>
              </a:ext>
            </a:extLst>
          </p:cNvPr>
          <p:cNvSpPr/>
          <p:nvPr/>
        </p:nvSpPr>
        <p:spPr>
          <a:xfrm>
            <a:off x="1666429" y="1994952"/>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4" name="Google Shape;174;g331883ea276_1_13">
            <a:extLst>
              <a:ext uri="{FF2B5EF4-FFF2-40B4-BE49-F238E27FC236}">
                <a16:creationId xmlns:a16="http://schemas.microsoft.com/office/drawing/2014/main" id="{F5740E63-4A34-2524-607E-573EBEC7A0B8}"/>
              </a:ext>
            </a:extLst>
          </p:cNvPr>
          <p:cNvSpPr/>
          <p:nvPr/>
        </p:nvSpPr>
        <p:spPr>
          <a:xfrm>
            <a:off x="4357500" y="1981713"/>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5" name="Google Shape;175;g331883ea276_1_13">
            <a:extLst>
              <a:ext uri="{FF2B5EF4-FFF2-40B4-BE49-F238E27FC236}">
                <a16:creationId xmlns:a16="http://schemas.microsoft.com/office/drawing/2014/main" id="{8ED9F50A-6039-E321-36C6-30FF700A0130}"/>
              </a:ext>
            </a:extLst>
          </p:cNvPr>
          <p:cNvSpPr/>
          <p:nvPr/>
        </p:nvSpPr>
        <p:spPr>
          <a:xfrm>
            <a:off x="7233242" y="2022080"/>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6" name="Google Shape;176;g331883ea276_1_13">
            <a:extLst>
              <a:ext uri="{FF2B5EF4-FFF2-40B4-BE49-F238E27FC236}">
                <a16:creationId xmlns:a16="http://schemas.microsoft.com/office/drawing/2014/main" id="{1F159D57-B036-9826-74F6-9BB29C003700}"/>
              </a:ext>
            </a:extLst>
          </p:cNvPr>
          <p:cNvSpPr/>
          <p:nvPr/>
        </p:nvSpPr>
        <p:spPr>
          <a:xfrm>
            <a:off x="1666429" y="5255494"/>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7" name="Google Shape;177;g331883ea276_1_13">
            <a:extLst>
              <a:ext uri="{FF2B5EF4-FFF2-40B4-BE49-F238E27FC236}">
                <a16:creationId xmlns:a16="http://schemas.microsoft.com/office/drawing/2014/main" id="{CA4676EF-8C90-D31D-23A1-FA12A2F5702A}"/>
              </a:ext>
            </a:extLst>
          </p:cNvPr>
          <p:cNvSpPr/>
          <p:nvPr/>
        </p:nvSpPr>
        <p:spPr>
          <a:xfrm>
            <a:off x="4489824" y="5169887"/>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8" name="Google Shape;178;g331883ea276_1_13">
            <a:extLst>
              <a:ext uri="{FF2B5EF4-FFF2-40B4-BE49-F238E27FC236}">
                <a16:creationId xmlns:a16="http://schemas.microsoft.com/office/drawing/2014/main" id="{1D20D4D2-7F6D-8772-CEA5-66A352EA961D}"/>
              </a:ext>
            </a:extLst>
          </p:cNvPr>
          <p:cNvSpPr/>
          <p:nvPr/>
        </p:nvSpPr>
        <p:spPr>
          <a:xfrm>
            <a:off x="7271945" y="523389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9" name="Google Shape;179;g331883ea276_1_13">
            <a:extLst>
              <a:ext uri="{FF2B5EF4-FFF2-40B4-BE49-F238E27FC236}">
                <a16:creationId xmlns:a16="http://schemas.microsoft.com/office/drawing/2014/main" id="{03371D02-FCEB-5520-A478-D1177AFC43E1}"/>
              </a:ext>
            </a:extLst>
          </p:cNvPr>
          <p:cNvSpPr/>
          <p:nvPr/>
        </p:nvSpPr>
        <p:spPr>
          <a:xfrm>
            <a:off x="4316400" y="3608538"/>
            <a:ext cx="255600" cy="255600"/>
          </a:xfrm>
          <a:prstGeom prst="triangle">
            <a:avLst>
              <a:gd name="adj" fmla="val 50000"/>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0" name="Google Shape;180;g331883ea276_1_13">
            <a:extLst>
              <a:ext uri="{FF2B5EF4-FFF2-40B4-BE49-F238E27FC236}">
                <a16:creationId xmlns:a16="http://schemas.microsoft.com/office/drawing/2014/main" id="{51BEF2DA-FAFD-16FE-E773-DBD78508D124}"/>
              </a:ext>
            </a:extLst>
          </p:cNvPr>
          <p:cNvSpPr txBox="1"/>
          <p:nvPr/>
        </p:nvSpPr>
        <p:spPr>
          <a:xfrm>
            <a:off x="1020150" y="965575"/>
            <a:ext cx="7185900" cy="744000"/>
          </a:xfrm>
          <a:prstGeom prst="rect">
            <a:avLst/>
          </a:prstGeom>
          <a:solidFill>
            <a:srgbClr val="FFFFFF">
              <a:alpha val="70196"/>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Where would you place the base station?</a:t>
            </a:r>
            <a:endParaRPr sz="3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1175FB8D-9BEE-5FAD-2347-A340B4321C65}"/>
            </a:ext>
          </a:extLst>
        </p:cNvPr>
        <p:cNvGrpSpPr/>
        <p:nvPr/>
      </p:nvGrpSpPr>
      <p:grpSpPr>
        <a:xfrm>
          <a:off x="0" y="0"/>
          <a:ext cx="0" cy="0"/>
          <a:chOff x="0" y="0"/>
          <a:chExt cx="0" cy="0"/>
        </a:xfrm>
      </p:grpSpPr>
      <p:sp>
        <p:nvSpPr>
          <p:cNvPr id="171" name="Google Shape;171;g331883ea276_1_13">
            <a:extLst>
              <a:ext uri="{FF2B5EF4-FFF2-40B4-BE49-F238E27FC236}">
                <a16:creationId xmlns:a16="http://schemas.microsoft.com/office/drawing/2014/main" id="{6FB26AC1-4A2E-6555-55CF-12A7D59129FE}"/>
              </a:ext>
            </a:extLst>
          </p:cNvPr>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Simple Survey Design Example</a:t>
            </a:r>
            <a:endParaRPr/>
          </a:p>
        </p:txBody>
      </p:sp>
      <p:pic>
        <p:nvPicPr>
          <p:cNvPr id="172" name="Google Shape;172;g331883ea276_1_13">
            <a:extLst>
              <a:ext uri="{FF2B5EF4-FFF2-40B4-BE49-F238E27FC236}">
                <a16:creationId xmlns:a16="http://schemas.microsoft.com/office/drawing/2014/main" id="{B88AE86C-F43B-BDA0-FCEB-DCEEF437C0C1}"/>
              </a:ext>
            </a:extLst>
          </p:cNvPr>
          <p:cNvPicPr preferRelativeResize="0"/>
          <p:nvPr/>
        </p:nvPicPr>
        <p:blipFill rotWithShape="1">
          <a:blip r:embed="rId3">
            <a:alphaModFix/>
          </a:blip>
          <a:srcRect l="9933" t="12549" r="12213" b="10692"/>
          <a:stretch/>
        </p:blipFill>
        <p:spPr>
          <a:xfrm>
            <a:off x="314675" y="965575"/>
            <a:ext cx="8596851" cy="5024524"/>
          </a:xfrm>
          <a:prstGeom prst="rect">
            <a:avLst/>
          </a:prstGeom>
          <a:noFill/>
          <a:ln>
            <a:noFill/>
          </a:ln>
        </p:spPr>
      </p:pic>
      <p:sp>
        <p:nvSpPr>
          <p:cNvPr id="173" name="Google Shape;173;g331883ea276_1_13">
            <a:extLst>
              <a:ext uri="{FF2B5EF4-FFF2-40B4-BE49-F238E27FC236}">
                <a16:creationId xmlns:a16="http://schemas.microsoft.com/office/drawing/2014/main" id="{F78639C7-66D8-A5B3-3EBE-262AF6A7B427}"/>
              </a:ext>
            </a:extLst>
          </p:cNvPr>
          <p:cNvSpPr/>
          <p:nvPr/>
        </p:nvSpPr>
        <p:spPr>
          <a:xfrm>
            <a:off x="1666429" y="1994952"/>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4" name="Google Shape;174;g331883ea276_1_13">
            <a:extLst>
              <a:ext uri="{FF2B5EF4-FFF2-40B4-BE49-F238E27FC236}">
                <a16:creationId xmlns:a16="http://schemas.microsoft.com/office/drawing/2014/main" id="{B37C4D39-765E-AE8F-A89B-08932A9575AB}"/>
              </a:ext>
            </a:extLst>
          </p:cNvPr>
          <p:cNvSpPr/>
          <p:nvPr/>
        </p:nvSpPr>
        <p:spPr>
          <a:xfrm>
            <a:off x="4357500" y="1981713"/>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5" name="Google Shape;175;g331883ea276_1_13">
            <a:extLst>
              <a:ext uri="{FF2B5EF4-FFF2-40B4-BE49-F238E27FC236}">
                <a16:creationId xmlns:a16="http://schemas.microsoft.com/office/drawing/2014/main" id="{84B0024F-BAFF-41EE-6727-B7A92BE8FDBB}"/>
              </a:ext>
            </a:extLst>
          </p:cNvPr>
          <p:cNvSpPr/>
          <p:nvPr/>
        </p:nvSpPr>
        <p:spPr>
          <a:xfrm>
            <a:off x="7233242" y="2022080"/>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6" name="Google Shape;176;g331883ea276_1_13">
            <a:extLst>
              <a:ext uri="{FF2B5EF4-FFF2-40B4-BE49-F238E27FC236}">
                <a16:creationId xmlns:a16="http://schemas.microsoft.com/office/drawing/2014/main" id="{1882C5F8-173D-AFD8-9962-4BF90A20ED2F}"/>
              </a:ext>
            </a:extLst>
          </p:cNvPr>
          <p:cNvSpPr/>
          <p:nvPr/>
        </p:nvSpPr>
        <p:spPr>
          <a:xfrm>
            <a:off x="1666429" y="5255494"/>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7" name="Google Shape;177;g331883ea276_1_13">
            <a:extLst>
              <a:ext uri="{FF2B5EF4-FFF2-40B4-BE49-F238E27FC236}">
                <a16:creationId xmlns:a16="http://schemas.microsoft.com/office/drawing/2014/main" id="{0CBEC65D-2E0F-1D9D-22C3-7B7A4E78EEBF}"/>
              </a:ext>
            </a:extLst>
          </p:cNvPr>
          <p:cNvSpPr/>
          <p:nvPr/>
        </p:nvSpPr>
        <p:spPr>
          <a:xfrm>
            <a:off x="4489824" y="5169887"/>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8" name="Google Shape;178;g331883ea276_1_13">
            <a:extLst>
              <a:ext uri="{FF2B5EF4-FFF2-40B4-BE49-F238E27FC236}">
                <a16:creationId xmlns:a16="http://schemas.microsoft.com/office/drawing/2014/main" id="{266EADA1-148C-D112-3196-A0A309C4B31C}"/>
              </a:ext>
            </a:extLst>
          </p:cNvPr>
          <p:cNvSpPr/>
          <p:nvPr/>
        </p:nvSpPr>
        <p:spPr>
          <a:xfrm>
            <a:off x="7271945" y="523389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9" name="Google Shape;179;g331883ea276_1_13">
            <a:extLst>
              <a:ext uri="{FF2B5EF4-FFF2-40B4-BE49-F238E27FC236}">
                <a16:creationId xmlns:a16="http://schemas.microsoft.com/office/drawing/2014/main" id="{1DA40702-3CA4-E7C3-A3C2-BE494EA92F18}"/>
              </a:ext>
            </a:extLst>
          </p:cNvPr>
          <p:cNvSpPr/>
          <p:nvPr/>
        </p:nvSpPr>
        <p:spPr>
          <a:xfrm>
            <a:off x="4316400" y="3608538"/>
            <a:ext cx="255600" cy="255600"/>
          </a:xfrm>
          <a:prstGeom prst="triangle">
            <a:avLst>
              <a:gd name="adj" fmla="val 50000"/>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0" name="Google Shape;180;g331883ea276_1_13">
            <a:extLst>
              <a:ext uri="{FF2B5EF4-FFF2-40B4-BE49-F238E27FC236}">
                <a16:creationId xmlns:a16="http://schemas.microsoft.com/office/drawing/2014/main" id="{9F83F80E-A401-8E78-8D7E-1B241DE319B1}"/>
              </a:ext>
            </a:extLst>
          </p:cNvPr>
          <p:cNvSpPr txBox="1"/>
          <p:nvPr/>
        </p:nvSpPr>
        <p:spPr>
          <a:xfrm>
            <a:off x="1020150" y="965575"/>
            <a:ext cx="7185900" cy="744000"/>
          </a:xfrm>
          <a:prstGeom prst="rect">
            <a:avLst/>
          </a:prstGeom>
          <a:solidFill>
            <a:srgbClr val="FFFFFF">
              <a:alpha val="70196"/>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If you have 2 more GCP where is good?</a:t>
            </a:r>
            <a:endParaRPr sz="3200" b="0" i="0" u="none" strike="noStrike" cap="none" dirty="0">
              <a:solidFill>
                <a:schemeClr val="dk1"/>
              </a:solidFill>
              <a:latin typeface="Calibri"/>
              <a:ea typeface="Calibri"/>
              <a:cs typeface="Calibri"/>
              <a:sym typeface="Calibri"/>
            </a:endParaRPr>
          </a:p>
        </p:txBody>
      </p:sp>
      <p:sp>
        <p:nvSpPr>
          <p:cNvPr id="2" name="Google Shape;173;g331883ea276_1_13">
            <a:extLst>
              <a:ext uri="{FF2B5EF4-FFF2-40B4-BE49-F238E27FC236}">
                <a16:creationId xmlns:a16="http://schemas.microsoft.com/office/drawing/2014/main" id="{A63D02CE-0B92-48BF-E63A-DC5E1C55911E}"/>
              </a:ext>
            </a:extLst>
          </p:cNvPr>
          <p:cNvSpPr/>
          <p:nvPr/>
        </p:nvSpPr>
        <p:spPr>
          <a:xfrm>
            <a:off x="3162997" y="3588762"/>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 name="Google Shape;173;g331883ea276_1_13">
            <a:extLst>
              <a:ext uri="{FF2B5EF4-FFF2-40B4-BE49-F238E27FC236}">
                <a16:creationId xmlns:a16="http://schemas.microsoft.com/office/drawing/2014/main" id="{76403454-8DE0-611E-D9FE-43626EE9496B}"/>
              </a:ext>
            </a:extLst>
          </p:cNvPr>
          <p:cNvSpPr/>
          <p:nvPr/>
        </p:nvSpPr>
        <p:spPr>
          <a:xfrm>
            <a:off x="5460560" y="3594132"/>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1122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7"/>
          <p:cNvPicPr preferRelativeResize="0"/>
          <p:nvPr/>
        </p:nvPicPr>
        <p:blipFill rotWithShape="1">
          <a:blip r:embed="rId3">
            <a:alphaModFix/>
          </a:blip>
          <a:srcRect t="18052" b="11321"/>
          <a:stretch/>
        </p:blipFill>
        <p:spPr>
          <a:xfrm>
            <a:off x="258875" y="1510628"/>
            <a:ext cx="8559649" cy="4664976"/>
          </a:xfrm>
          <a:prstGeom prst="rect">
            <a:avLst/>
          </a:prstGeom>
          <a:noFill/>
          <a:ln>
            <a:noFill/>
          </a:ln>
        </p:spPr>
      </p:pic>
      <p:sp>
        <p:nvSpPr>
          <p:cNvPr id="186" name="Google Shape;186;p7"/>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Complex Survey Design Example</a:t>
            </a:r>
            <a:endParaRPr/>
          </a:p>
        </p:txBody>
      </p:sp>
      <p:pic>
        <p:nvPicPr>
          <p:cNvPr id="187" name="Google Shape;187;p7"/>
          <p:cNvPicPr preferRelativeResize="0"/>
          <p:nvPr/>
        </p:nvPicPr>
        <p:blipFill rotWithShape="1">
          <a:blip r:embed="rId4">
            <a:alphaModFix/>
          </a:blip>
          <a:srcRect t="18089" b="11273"/>
          <a:stretch/>
        </p:blipFill>
        <p:spPr>
          <a:xfrm>
            <a:off x="258875" y="1510628"/>
            <a:ext cx="8559649" cy="4664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g331883ea276_1_30"/>
          <p:cNvPicPr preferRelativeResize="0"/>
          <p:nvPr/>
        </p:nvPicPr>
        <p:blipFill rotWithShape="1">
          <a:blip r:embed="rId3">
            <a:alphaModFix/>
          </a:blip>
          <a:srcRect t="18052" b="11321"/>
          <a:stretch/>
        </p:blipFill>
        <p:spPr>
          <a:xfrm>
            <a:off x="258875" y="1513676"/>
            <a:ext cx="8559649" cy="4664976"/>
          </a:xfrm>
          <a:prstGeom prst="rect">
            <a:avLst/>
          </a:prstGeom>
          <a:noFill/>
          <a:ln>
            <a:noFill/>
          </a:ln>
        </p:spPr>
      </p:pic>
      <p:sp>
        <p:nvSpPr>
          <p:cNvPr id="193" name="Google Shape;193;g331883ea276_1_30"/>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Complex Survey Design Example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331883ea276_1_36"/>
          <p:cNvPicPr preferRelativeResize="0"/>
          <p:nvPr/>
        </p:nvPicPr>
        <p:blipFill rotWithShape="1">
          <a:blip r:embed="rId3">
            <a:alphaModFix/>
          </a:blip>
          <a:srcRect t="18052" b="11321"/>
          <a:stretch/>
        </p:blipFill>
        <p:spPr>
          <a:xfrm>
            <a:off x="258875" y="1513676"/>
            <a:ext cx="8559649" cy="4664976"/>
          </a:xfrm>
          <a:prstGeom prst="rect">
            <a:avLst/>
          </a:prstGeom>
          <a:noFill/>
          <a:ln>
            <a:noFill/>
          </a:ln>
        </p:spPr>
      </p:pic>
      <p:sp>
        <p:nvSpPr>
          <p:cNvPr id="199" name="Google Shape;199;g331883ea276_1_36"/>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Complex Survey Design Example</a:t>
            </a:r>
            <a:endParaRPr/>
          </a:p>
        </p:txBody>
      </p:sp>
      <p:sp>
        <p:nvSpPr>
          <p:cNvPr id="200" name="Google Shape;200;g331883ea276_1_36"/>
          <p:cNvSpPr/>
          <p:nvPr/>
        </p:nvSpPr>
        <p:spPr>
          <a:xfrm rot="-161467">
            <a:off x="2185837" y="2594686"/>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1" name="Google Shape;201;g331883ea276_1_36"/>
          <p:cNvSpPr/>
          <p:nvPr/>
        </p:nvSpPr>
        <p:spPr>
          <a:xfrm rot="-161467">
            <a:off x="4335155" y="2594695"/>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2" name="Google Shape;202;g331883ea276_1_36"/>
          <p:cNvSpPr/>
          <p:nvPr/>
        </p:nvSpPr>
        <p:spPr>
          <a:xfrm rot="-161467">
            <a:off x="6484486" y="2517922"/>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3" name="Google Shape;203;g331883ea276_1_36"/>
          <p:cNvSpPr/>
          <p:nvPr/>
        </p:nvSpPr>
        <p:spPr>
          <a:xfrm rot="-161467">
            <a:off x="2185824" y="4979945"/>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4" name="Google Shape;204;g331883ea276_1_36"/>
          <p:cNvSpPr/>
          <p:nvPr/>
        </p:nvSpPr>
        <p:spPr>
          <a:xfrm rot="-161467">
            <a:off x="4577867" y="4918803"/>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5" name="Google Shape;205;g331883ea276_1_36"/>
          <p:cNvSpPr/>
          <p:nvPr/>
        </p:nvSpPr>
        <p:spPr>
          <a:xfrm rot="-161467">
            <a:off x="6484473" y="4918805"/>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6" name="Google Shape;206;g331883ea276_1_36"/>
          <p:cNvSpPr/>
          <p:nvPr/>
        </p:nvSpPr>
        <p:spPr>
          <a:xfrm rot="-161467">
            <a:off x="4217594" y="3700452"/>
            <a:ext cx="255582" cy="255582"/>
          </a:xfrm>
          <a:prstGeom prst="triangle">
            <a:avLst>
              <a:gd name="adj" fmla="val 50000"/>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7" name="Google Shape;207;g331883ea276_1_36"/>
          <p:cNvSpPr txBox="1"/>
          <p:nvPr/>
        </p:nvSpPr>
        <p:spPr>
          <a:xfrm>
            <a:off x="1020150" y="736975"/>
            <a:ext cx="7185900" cy="744000"/>
          </a:xfrm>
          <a:prstGeom prst="rect">
            <a:avLst/>
          </a:prstGeom>
          <a:solidFill>
            <a:srgbClr val="FFFFFF">
              <a:alpha val="70196"/>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Is this a good design?</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g331883ea276_1_49"/>
          <p:cNvPicPr preferRelativeResize="0"/>
          <p:nvPr/>
        </p:nvPicPr>
        <p:blipFill rotWithShape="1">
          <a:blip r:embed="rId3">
            <a:alphaModFix/>
          </a:blip>
          <a:srcRect t="18052" b="11321"/>
          <a:stretch/>
        </p:blipFill>
        <p:spPr>
          <a:xfrm>
            <a:off x="258875" y="1513676"/>
            <a:ext cx="8559649" cy="4664976"/>
          </a:xfrm>
          <a:prstGeom prst="rect">
            <a:avLst/>
          </a:prstGeom>
          <a:noFill/>
          <a:ln>
            <a:noFill/>
          </a:ln>
        </p:spPr>
      </p:pic>
      <p:sp>
        <p:nvSpPr>
          <p:cNvPr id="213" name="Google Shape;213;g331883ea276_1_49"/>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Complex Survey Design Example</a:t>
            </a:r>
            <a:endParaRPr/>
          </a:p>
        </p:txBody>
      </p:sp>
      <p:sp>
        <p:nvSpPr>
          <p:cNvPr id="214" name="Google Shape;214;g331883ea276_1_49"/>
          <p:cNvSpPr/>
          <p:nvPr/>
        </p:nvSpPr>
        <p:spPr>
          <a:xfrm rot="-161467">
            <a:off x="2185837" y="3966286"/>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5" name="Google Shape;215;g331883ea276_1_49"/>
          <p:cNvSpPr/>
          <p:nvPr/>
        </p:nvSpPr>
        <p:spPr>
          <a:xfrm rot="-161467">
            <a:off x="4792355" y="3585295"/>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6" name="Google Shape;216;g331883ea276_1_49"/>
          <p:cNvSpPr/>
          <p:nvPr/>
        </p:nvSpPr>
        <p:spPr>
          <a:xfrm rot="-161467">
            <a:off x="6484486" y="2898922"/>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7" name="Google Shape;217;g331883ea276_1_49"/>
          <p:cNvSpPr/>
          <p:nvPr/>
        </p:nvSpPr>
        <p:spPr>
          <a:xfrm rot="-161467">
            <a:off x="3786024" y="4141745"/>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8" name="Google Shape;218;g331883ea276_1_49"/>
          <p:cNvSpPr/>
          <p:nvPr/>
        </p:nvSpPr>
        <p:spPr>
          <a:xfrm rot="-161467">
            <a:off x="5111267" y="4233003"/>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9" name="Google Shape;219;g331883ea276_1_49"/>
          <p:cNvSpPr/>
          <p:nvPr/>
        </p:nvSpPr>
        <p:spPr>
          <a:xfrm rot="-161467">
            <a:off x="6484473" y="3928205"/>
            <a:ext cx="255582" cy="255582"/>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0" name="Google Shape;220;g331883ea276_1_49"/>
          <p:cNvSpPr/>
          <p:nvPr/>
        </p:nvSpPr>
        <p:spPr>
          <a:xfrm rot="-161467">
            <a:off x="4446194" y="3852852"/>
            <a:ext cx="255582" cy="255582"/>
          </a:xfrm>
          <a:prstGeom prst="triangle">
            <a:avLst>
              <a:gd name="adj" fmla="val 50000"/>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1" name="Google Shape;221;g331883ea276_1_49"/>
          <p:cNvSpPr txBox="1"/>
          <p:nvPr/>
        </p:nvSpPr>
        <p:spPr>
          <a:xfrm>
            <a:off x="1020150" y="736975"/>
            <a:ext cx="7185900" cy="744000"/>
          </a:xfrm>
          <a:prstGeom prst="rect">
            <a:avLst/>
          </a:prstGeom>
          <a:solidFill>
            <a:srgbClr val="FFFFFF">
              <a:alpha val="70200"/>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Is this a good design?</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Survey Design Workflow</a:t>
            </a:r>
            <a:endParaRPr/>
          </a:p>
        </p:txBody>
      </p:sp>
      <p:pic>
        <p:nvPicPr>
          <p:cNvPr id="227" name="Google Shape;227;p8"/>
          <p:cNvPicPr preferRelativeResize="0"/>
          <p:nvPr/>
        </p:nvPicPr>
        <p:blipFill rotWithShape="1">
          <a:blip r:embed="rId3">
            <a:alphaModFix/>
          </a:blip>
          <a:srcRect/>
          <a:stretch/>
        </p:blipFill>
        <p:spPr>
          <a:xfrm>
            <a:off x="152400" y="892140"/>
            <a:ext cx="8839204" cy="53907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In-Class Activity</a:t>
            </a:r>
            <a:endParaRPr/>
          </a:p>
        </p:txBody>
      </p:sp>
      <p:sp>
        <p:nvSpPr>
          <p:cNvPr id="233" name="Google Shape;233;p9"/>
          <p:cNvSpPr txBox="1">
            <a:spLocks noGrp="1"/>
          </p:cNvSpPr>
          <p:nvPr>
            <p:ph type="body" idx="1"/>
          </p:nvPr>
        </p:nvSpPr>
        <p:spPr>
          <a:xfrm>
            <a:off x="457200" y="949332"/>
            <a:ext cx="8229600" cy="4765896"/>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3200"/>
              <a:buChar char="•"/>
            </a:pPr>
            <a:endParaRPr/>
          </a:p>
        </p:txBody>
      </p:sp>
      <p:pic>
        <p:nvPicPr>
          <p:cNvPr id="234" name="Google Shape;234;p9"/>
          <p:cNvPicPr preferRelativeResize="0"/>
          <p:nvPr/>
        </p:nvPicPr>
        <p:blipFill rotWithShape="1">
          <a:blip r:embed="rId3">
            <a:alphaModFix/>
          </a:blip>
          <a:srcRect/>
          <a:stretch/>
        </p:blipFill>
        <p:spPr>
          <a:xfrm>
            <a:off x="279250" y="949325"/>
            <a:ext cx="8585502" cy="476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6db5b5c775_0_0"/>
          <p:cNvSpPr txBox="1">
            <a:spLocks noGrp="1"/>
          </p:cNvSpPr>
          <p:nvPr>
            <p:ph type="title"/>
          </p:nvPr>
        </p:nvSpPr>
        <p:spPr>
          <a:xfrm>
            <a:off x="457200" y="237652"/>
            <a:ext cx="8229600" cy="50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Applications &amp; Societal Issues</a:t>
            </a:r>
            <a:endParaRPr/>
          </a:p>
        </p:txBody>
      </p:sp>
      <p:sp>
        <p:nvSpPr>
          <p:cNvPr id="241" name="Google Shape;241;g36db5b5c775_0_0"/>
          <p:cNvSpPr txBox="1">
            <a:spLocks noGrp="1"/>
          </p:cNvSpPr>
          <p:nvPr>
            <p:ph type="body" idx="1"/>
          </p:nvPr>
        </p:nvSpPr>
        <p:spPr>
          <a:xfrm>
            <a:off x="457200" y="949332"/>
            <a:ext cx="8229600" cy="47658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200"/>
              </a:spcBef>
              <a:spcAft>
                <a:spcPts val="0"/>
              </a:spcAft>
              <a:buSzPts val="2400"/>
              <a:buChar char="●"/>
            </a:pPr>
            <a:r>
              <a:rPr lang="en-US" sz="1700" b="1">
                <a:latin typeface="Arial"/>
                <a:ea typeface="Arial"/>
                <a:cs typeface="Arial"/>
                <a:sym typeface="Arial"/>
              </a:rPr>
              <a:t>Landslide monitoring and hazard assessment</a:t>
            </a:r>
            <a:r>
              <a:rPr lang="en-US" sz="1700">
                <a:latin typeface="Arial"/>
                <a:ea typeface="Arial"/>
                <a:cs typeface="Arial"/>
                <a:sym typeface="Arial"/>
              </a:rPr>
              <a:t>: High-resolution surface models can identify ground deformation and help forecast potential landslides.</a:t>
            </a:r>
            <a:endParaRPr sz="1700">
              <a:latin typeface="Arial"/>
              <a:ea typeface="Arial"/>
              <a:cs typeface="Arial"/>
              <a:sym typeface="Arial"/>
            </a:endParaRPr>
          </a:p>
          <a:p>
            <a:pPr marL="457200" lvl="0" indent="-381000" algn="l" rtl="0">
              <a:lnSpc>
                <a:spcPct val="115000"/>
              </a:lnSpc>
              <a:spcBef>
                <a:spcPts val="1000"/>
              </a:spcBef>
              <a:spcAft>
                <a:spcPts val="0"/>
              </a:spcAft>
              <a:buSzPts val="2400"/>
              <a:buChar char="●"/>
            </a:pPr>
            <a:r>
              <a:rPr lang="en-US" sz="1700" b="1">
                <a:latin typeface="Arial"/>
                <a:ea typeface="Arial"/>
                <a:cs typeface="Arial"/>
                <a:sym typeface="Arial"/>
              </a:rPr>
              <a:t>Post-earthquake damage and fault mapping</a:t>
            </a:r>
            <a:r>
              <a:rPr lang="en-US" sz="1700">
                <a:latin typeface="Arial"/>
                <a:ea typeface="Arial"/>
                <a:cs typeface="Arial"/>
                <a:sym typeface="Arial"/>
              </a:rPr>
              <a:t>: UAV-SfM allows rapid documentation of surface rupture, offset features, and structural damage.</a:t>
            </a:r>
            <a:endParaRPr sz="1700">
              <a:latin typeface="Arial"/>
              <a:ea typeface="Arial"/>
              <a:cs typeface="Arial"/>
              <a:sym typeface="Arial"/>
            </a:endParaRPr>
          </a:p>
          <a:p>
            <a:pPr marL="457200" lvl="0" indent="-381000" algn="l" rtl="0">
              <a:lnSpc>
                <a:spcPct val="115000"/>
              </a:lnSpc>
              <a:spcBef>
                <a:spcPts val="1000"/>
              </a:spcBef>
              <a:spcAft>
                <a:spcPts val="0"/>
              </a:spcAft>
              <a:buSzPts val="2400"/>
              <a:buChar char="●"/>
            </a:pPr>
            <a:r>
              <a:rPr lang="en-US" sz="1700" b="1">
                <a:latin typeface="Arial"/>
                <a:ea typeface="Arial"/>
                <a:cs typeface="Arial"/>
                <a:sym typeface="Arial"/>
              </a:rPr>
              <a:t>Floodplain and river morphology analysis</a:t>
            </a:r>
            <a:r>
              <a:rPr lang="en-US" sz="1700">
                <a:latin typeface="Arial"/>
                <a:ea typeface="Arial"/>
                <a:cs typeface="Arial"/>
                <a:sym typeface="Arial"/>
              </a:rPr>
              <a:t>: Captures detailed topography for understanding erosion, sediment transport, and flood risk.</a:t>
            </a:r>
            <a:endParaRPr sz="1700">
              <a:latin typeface="Arial"/>
              <a:ea typeface="Arial"/>
              <a:cs typeface="Arial"/>
              <a:sym typeface="Arial"/>
            </a:endParaRPr>
          </a:p>
          <a:p>
            <a:pPr marL="457200" lvl="0" indent="-381000" algn="l" rtl="0">
              <a:lnSpc>
                <a:spcPct val="115000"/>
              </a:lnSpc>
              <a:spcBef>
                <a:spcPts val="1000"/>
              </a:spcBef>
              <a:spcAft>
                <a:spcPts val="0"/>
              </a:spcAft>
              <a:buSzPts val="2400"/>
              <a:buChar char="●"/>
            </a:pPr>
            <a:r>
              <a:rPr lang="en-US" sz="1700" b="1">
                <a:latin typeface="Arial"/>
                <a:ea typeface="Arial"/>
                <a:cs typeface="Arial"/>
                <a:sym typeface="Arial"/>
              </a:rPr>
              <a:t>Archaeological site documentation</a:t>
            </a:r>
            <a:r>
              <a:rPr lang="en-US" sz="1700">
                <a:latin typeface="Arial"/>
                <a:ea typeface="Arial"/>
                <a:cs typeface="Arial"/>
                <a:sym typeface="Arial"/>
              </a:rPr>
              <a:t>: Creates 3D records of cultural heritage sites vulnerable to natural or human impacts.</a:t>
            </a:r>
            <a:endParaRPr sz="1700">
              <a:latin typeface="Arial"/>
              <a:ea typeface="Arial"/>
              <a:cs typeface="Arial"/>
              <a:sym typeface="Arial"/>
            </a:endParaRPr>
          </a:p>
          <a:p>
            <a:pPr marL="457200" lvl="0" indent="-381000" algn="l" rtl="0">
              <a:lnSpc>
                <a:spcPct val="115000"/>
              </a:lnSpc>
              <a:spcBef>
                <a:spcPts val="1000"/>
              </a:spcBef>
              <a:spcAft>
                <a:spcPts val="0"/>
              </a:spcAft>
              <a:buSzPts val="2400"/>
              <a:buChar char="●"/>
            </a:pPr>
            <a:r>
              <a:rPr lang="en-US" sz="1700" b="1">
                <a:latin typeface="Arial"/>
                <a:ea typeface="Arial"/>
                <a:cs typeface="Arial"/>
                <a:sym typeface="Arial"/>
              </a:rPr>
              <a:t>Agricultural land management</a:t>
            </a:r>
            <a:r>
              <a:rPr lang="en-US" sz="1700">
                <a:latin typeface="Arial"/>
                <a:ea typeface="Arial"/>
                <a:cs typeface="Arial"/>
                <a:sym typeface="Arial"/>
              </a:rPr>
              <a:t>: Maps crop health, field drainage, and soil erosion for precision agriculture.</a:t>
            </a:r>
            <a:endParaRPr sz="1700">
              <a:latin typeface="Arial"/>
              <a:ea typeface="Arial"/>
              <a:cs typeface="Arial"/>
              <a:sym typeface="Arial"/>
            </a:endParaRPr>
          </a:p>
          <a:p>
            <a:pPr marL="457200" lvl="0" indent="-381000" algn="l" rtl="0">
              <a:lnSpc>
                <a:spcPct val="115000"/>
              </a:lnSpc>
              <a:spcBef>
                <a:spcPts val="1200"/>
              </a:spcBef>
              <a:spcAft>
                <a:spcPts val="1000"/>
              </a:spcAft>
              <a:buSzPts val="2400"/>
              <a:buChar char="●"/>
            </a:pPr>
            <a:r>
              <a:rPr lang="en-US" sz="1700" b="1">
                <a:latin typeface="Arial"/>
                <a:ea typeface="Arial"/>
                <a:cs typeface="Arial"/>
                <a:sym typeface="Arial"/>
              </a:rPr>
              <a:t>Urban planning and infrastructure inspection</a:t>
            </a:r>
            <a:r>
              <a:rPr lang="en-US" sz="1700">
                <a:latin typeface="Arial"/>
                <a:ea typeface="Arial"/>
                <a:cs typeface="Arial"/>
                <a:sym typeface="Arial"/>
              </a:rPr>
              <a:t>: Supports planning in growing cities and helps assess structural conditions of bridges, buildings, and roads.</a:t>
            </a:r>
            <a:endParaRPr sz="3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6b9a15bc18_0_1"/>
          <p:cNvSpPr txBox="1">
            <a:spLocks noGrp="1"/>
          </p:cNvSpPr>
          <p:nvPr>
            <p:ph type="title"/>
          </p:nvPr>
        </p:nvSpPr>
        <p:spPr>
          <a:xfrm>
            <a:off x="457200" y="237652"/>
            <a:ext cx="8229600" cy="50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Applications &amp; Societal Issues</a:t>
            </a:r>
            <a:endParaRPr/>
          </a:p>
        </p:txBody>
      </p:sp>
      <p:sp>
        <p:nvSpPr>
          <p:cNvPr id="248" name="Google Shape;248;g36b9a15bc18_0_1"/>
          <p:cNvSpPr txBox="1">
            <a:spLocks noGrp="1"/>
          </p:cNvSpPr>
          <p:nvPr>
            <p:ph type="body" idx="1"/>
          </p:nvPr>
        </p:nvSpPr>
        <p:spPr>
          <a:xfrm>
            <a:off x="457200" y="949332"/>
            <a:ext cx="8229600" cy="4765800"/>
          </a:xfrm>
          <a:prstGeom prst="rect">
            <a:avLst/>
          </a:prstGeom>
        </p:spPr>
        <p:txBody>
          <a:bodyPr spcFirstLastPara="1" wrap="square" lIns="91425" tIns="45700" rIns="91425" bIns="45700" anchor="t" anchorCtr="0">
            <a:normAutofit/>
          </a:bodyPr>
          <a:lstStyle/>
          <a:p>
            <a:pPr marL="457200" lvl="0" indent="-387350" algn="l" rtl="0">
              <a:lnSpc>
                <a:spcPct val="115000"/>
              </a:lnSpc>
              <a:spcBef>
                <a:spcPts val="1200"/>
              </a:spcBef>
              <a:spcAft>
                <a:spcPts val="0"/>
              </a:spcAft>
              <a:buSzPts val="2500"/>
              <a:buChar char="●"/>
            </a:pPr>
            <a:r>
              <a:rPr lang="en-US" sz="1800" b="1">
                <a:latin typeface="Arial"/>
                <a:ea typeface="Arial"/>
                <a:cs typeface="Arial"/>
                <a:sym typeface="Arial"/>
              </a:rPr>
              <a:t>Natural disaster preparedness and response</a:t>
            </a:r>
            <a:r>
              <a:rPr lang="en-US" sz="1800">
                <a:latin typeface="Arial"/>
                <a:ea typeface="Arial"/>
                <a:cs typeface="Arial"/>
                <a:sym typeface="Arial"/>
              </a:rPr>
              <a:t>: Improves the ability to assess hazards and deliver aid efficiently.</a:t>
            </a:r>
            <a:endParaRPr sz="1800">
              <a:latin typeface="Arial"/>
              <a:ea typeface="Arial"/>
              <a:cs typeface="Arial"/>
              <a:sym typeface="Arial"/>
            </a:endParaRPr>
          </a:p>
          <a:p>
            <a:pPr marL="457200" lvl="0" indent="-387350" algn="l" rtl="0">
              <a:lnSpc>
                <a:spcPct val="115000"/>
              </a:lnSpc>
              <a:spcBef>
                <a:spcPts val="1000"/>
              </a:spcBef>
              <a:spcAft>
                <a:spcPts val="0"/>
              </a:spcAft>
              <a:buSzPts val="2500"/>
              <a:buChar char="●"/>
            </a:pPr>
            <a:r>
              <a:rPr lang="en-US" sz="1800" b="1">
                <a:latin typeface="Arial"/>
                <a:ea typeface="Arial"/>
                <a:cs typeface="Arial"/>
                <a:sym typeface="Arial"/>
              </a:rPr>
              <a:t>Climate change impacts</a:t>
            </a:r>
            <a:r>
              <a:rPr lang="en-US" sz="1800">
                <a:latin typeface="Arial"/>
                <a:ea typeface="Arial"/>
                <a:cs typeface="Arial"/>
                <a:sym typeface="Arial"/>
              </a:rPr>
              <a:t>: Monitors changes in glaciers, coastlines, and ecosystems to inform climate adaptation strategies.</a:t>
            </a:r>
            <a:endParaRPr sz="1800">
              <a:latin typeface="Arial"/>
              <a:ea typeface="Arial"/>
              <a:cs typeface="Arial"/>
              <a:sym typeface="Arial"/>
            </a:endParaRPr>
          </a:p>
          <a:p>
            <a:pPr marL="457200" lvl="0" indent="-387350" algn="l" rtl="0">
              <a:lnSpc>
                <a:spcPct val="115000"/>
              </a:lnSpc>
              <a:spcBef>
                <a:spcPts val="1000"/>
              </a:spcBef>
              <a:spcAft>
                <a:spcPts val="0"/>
              </a:spcAft>
              <a:buSzPts val="2500"/>
              <a:buChar char="●"/>
            </a:pPr>
            <a:r>
              <a:rPr lang="en-US" sz="1800" b="1">
                <a:latin typeface="Arial"/>
                <a:ea typeface="Arial"/>
                <a:cs typeface="Arial"/>
                <a:sym typeface="Arial"/>
              </a:rPr>
              <a:t>Water resource management</a:t>
            </a:r>
            <a:r>
              <a:rPr lang="en-US" sz="1800">
                <a:latin typeface="Arial"/>
                <a:ea typeface="Arial"/>
                <a:cs typeface="Arial"/>
                <a:sym typeface="Arial"/>
              </a:rPr>
              <a:t>: Enhances understanding of watersheds and sedimentation affecting water quality and availability.</a:t>
            </a:r>
            <a:endParaRPr sz="1800">
              <a:latin typeface="Arial"/>
              <a:ea typeface="Arial"/>
              <a:cs typeface="Arial"/>
              <a:sym typeface="Arial"/>
            </a:endParaRPr>
          </a:p>
          <a:p>
            <a:pPr marL="457200" lvl="0" indent="-387350" algn="l" rtl="0">
              <a:lnSpc>
                <a:spcPct val="115000"/>
              </a:lnSpc>
              <a:spcBef>
                <a:spcPts val="1000"/>
              </a:spcBef>
              <a:spcAft>
                <a:spcPts val="0"/>
              </a:spcAft>
              <a:buSzPts val="2500"/>
              <a:buChar char="●"/>
            </a:pPr>
            <a:r>
              <a:rPr lang="en-US" sz="1800" b="1">
                <a:latin typeface="Arial"/>
                <a:ea typeface="Arial"/>
                <a:cs typeface="Arial"/>
                <a:sym typeface="Arial"/>
              </a:rPr>
              <a:t>Conservation and land-use conflicts</a:t>
            </a:r>
            <a:r>
              <a:rPr lang="en-US" sz="1800">
                <a:latin typeface="Arial"/>
                <a:ea typeface="Arial"/>
                <a:cs typeface="Arial"/>
                <a:sym typeface="Arial"/>
              </a:rPr>
              <a:t>: Provides data to mediate between development and environmental protection efforts.</a:t>
            </a:r>
            <a:endParaRPr sz="1800">
              <a:latin typeface="Arial"/>
              <a:ea typeface="Arial"/>
              <a:cs typeface="Arial"/>
              <a:sym typeface="Arial"/>
            </a:endParaRPr>
          </a:p>
          <a:p>
            <a:pPr marL="457200" lvl="0" indent="-387350" algn="l" rtl="0">
              <a:lnSpc>
                <a:spcPct val="115000"/>
              </a:lnSpc>
              <a:spcBef>
                <a:spcPts val="1200"/>
              </a:spcBef>
              <a:spcAft>
                <a:spcPts val="1000"/>
              </a:spcAft>
              <a:buSzPts val="2500"/>
              <a:buChar char="●"/>
            </a:pPr>
            <a:r>
              <a:rPr lang="en-US" sz="1800" b="1">
                <a:latin typeface="Arial"/>
                <a:ea typeface="Arial"/>
                <a:cs typeface="Arial"/>
                <a:sym typeface="Arial"/>
              </a:rPr>
              <a:t>Cultural heritage preservation</a:t>
            </a:r>
            <a:r>
              <a:rPr lang="en-US" sz="1800">
                <a:latin typeface="Arial"/>
                <a:ea typeface="Arial"/>
                <a:cs typeface="Arial"/>
                <a:sym typeface="Arial"/>
              </a:rPr>
              <a:t>: Digitally preserves sites threatened by urban development, conflict, or environmental degradation.</a:t>
            </a:r>
            <a:endParaRPr sz="3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5ca1e0a377_0_6"/>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Road Map</a:t>
            </a:r>
            <a:endParaRPr/>
          </a:p>
        </p:txBody>
      </p:sp>
      <p:sp>
        <p:nvSpPr>
          <p:cNvPr id="114" name="Google Shape;114;g35ca1e0a377_0_6"/>
          <p:cNvSpPr txBox="1">
            <a:spLocks noGrp="1"/>
          </p:cNvSpPr>
          <p:nvPr>
            <p:ph type="body" idx="1"/>
          </p:nvPr>
        </p:nvSpPr>
        <p:spPr>
          <a:xfrm>
            <a:off x="457200" y="949332"/>
            <a:ext cx="8229600" cy="47658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360"/>
              </a:spcBef>
              <a:spcAft>
                <a:spcPts val="0"/>
              </a:spcAft>
              <a:buSzPts val="1800"/>
              <a:buChar char="●"/>
            </a:pPr>
            <a:r>
              <a:rPr lang="en-US"/>
              <a:t>Today:</a:t>
            </a:r>
            <a:endParaRPr/>
          </a:p>
          <a:p>
            <a:pPr marL="914400" lvl="1" indent="-342900" algn="l" rtl="0">
              <a:lnSpc>
                <a:spcPct val="100000"/>
              </a:lnSpc>
              <a:spcBef>
                <a:spcPts val="0"/>
              </a:spcBef>
              <a:spcAft>
                <a:spcPts val="0"/>
              </a:spcAft>
              <a:buSzPts val="1800"/>
              <a:buChar char="○"/>
            </a:pPr>
            <a:r>
              <a:rPr lang="en-US"/>
              <a:t>UAV survey design with GCPs - best practices, considerations, and workflow</a:t>
            </a:r>
            <a:endParaRPr/>
          </a:p>
          <a:p>
            <a:pPr marL="914400" lvl="1" indent="-342900" algn="l" rtl="0">
              <a:lnSpc>
                <a:spcPct val="100000"/>
              </a:lnSpc>
              <a:spcBef>
                <a:spcPts val="0"/>
              </a:spcBef>
              <a:spcAft>
                <a:spcPts val="0"/>
              </a:spcAft>
              <a:buSzPts val="1800"/>
              <a:buChar char="○"/>
            </a:pPr>
            <a:r>
              <a:rPr lang="en-US"/>
              <a:t>Pre-plan a survey - in class activity</a:t>
            </a:r>
            <a:endParaRPr/>
          </a:p>
          <a:p>
            <a:pPr marL="457200" lvl="0" indent="-342900" algn="l" rtl="0">
              <a:lnSpc>
                <a:spcPct val="100000"/>
              </a:lnSpc>
              <a:spcBef>
                <a:spcPts val="0"/>
              </a:spcBef>
              <a:spcAft>
                <a:spcPts val="0"/>
              </a:spcAft>
              <a:buSzPts val="1800"/>
              <a:buChar char="●"/>
            </a:pPr>
            <a:r>
              <a:rPr lang="en-US"/>
              <a:t>Next session:</a:t>
            </a:r>
            <a:endParaRPr/>
          </a:p>
          <a:p>
            <a:pPr marL="914400" lvl="1" indent="-342900" algn="l" rtl="0">
              <a:lnSpc>
                <a:spcPct val="100000"/>
              </a:lnSpc>
              <a:spcBef>
                <a:spcPts val="0"/>
              </a:spcBef>
              <a:spcAft>
                <a:spcPts val="0"/>
              </a:spcAft>
              <a:buSzPts val="1800"/>
              <a:buChar char="○"/>
            </a:pPr>
            <a:r>
              <a:rPr lang="en-US"/>
              <a:t>Conduct a UAV survey based pre-planning</a:t>
            </a:r>
            <a:endParaRPr/>
          </a:p>
          <a:p>
            <a:pPr marL="914400" lvl="1" indent="-342900" algn="l" rtl="0">
              <a:lnSpc>
                <a:spcPct val="100000"/>
              </a:lnSpc>
              <a:spcBef>
                <a:spcPts val="0"/>
              </a:spcBef>
              <a:spcAft>
                <a:spcPts val="0"/>
              </a:spcAft>
              <a:buSzPts val="1800"/>
              <a:buChar char="○"/>
            </a:pPr>
            <a:r>
              <a:rPr lang="en-US"/>
              <a:t>Take good field notes</a:t>
            </a:r>
            <a:endParaRPr/>
          </a:p>
          <a:p>
            <a:pPr marL="457200" lvl="0" indent="-342900" algn="l" rtl="0">
              <a:lnSpc>
                <a:spcPct val="100000"/>
              </a:lnSpc>
              <a:spcBef>
                <a:spcPts val="0"/>
              </a:spcBef>
              <a:spcAft>
                <a:spcPts val="0"/>
              </a:spcAft>
              <a:buSzPts val="1800"/>
              <a:buChar char="●"/>
            </a:pPr>
            <a:r>
              <a:rPr lang="en-US"/>
              <a:t>Later:</a:t>
            </a:r>
            <a:endParaRPr/>
          </a:p>
          <a:p>
            <a:pPr marL="914400" lvl="1" indent="-342900" algn="l" rtl="0">
              <a:lnSpc>
                <a:spcPct val="100000"/>
              </a:lnSpc>
              <a:spcBef>
                <a:spcPts val="0"/>
              </a:spcBef>
              <a:spcAft>
                <a:spcPts val="0"/>
              </a:spcAft>
              <a:buSzPts val="1800"/>
              <a:buChar char="○"/>
            </a:pPr>
            <a:r>
              <a:rPr lang="en-US"/>
              <a:t>Make an SfM model with GCPs from the data collected in the field.</a:t>
            </a:r>
            <a:endParaRPr/>
          </a:p>
          <a:p>
            <a:pPr marL="914400" lvl="1" indent="-342900" algn="l" rtl="0">
              <a:lnSpc>
                <a:spcPct val="100000"/>
              </a:lnSpc>
              <a:spcBef>
                <a:spcPts val="0"/>
              </a:spcBef>
              <a:spcAft>
                <a:spcPts val="0"/>
              </a:spcAft>
              <a:buSzPts val="1800"/>
              <a:buChar char="○"/>
            </a:pPr>
            <a:r>
              <a:rPr lang="en-US"/>
              <a:t>Write a short report on what you did and interpreting your data.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5ca1e0a377_0_18"/>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Learning Goals for Today</a:t>
            </a:r>
            <a:endParaRPr/>
          </a:p>
        </p:txBody>
      </p:sp>
      <p:sp>
        <p:nvSpPr>
          <p:cNvPr id="255" name="Google Shape;255;g35ca1e0a377_0_18"/>
          <p:cNvSpPr txBox="1">
            <a:spLocks noGrp="1"/>
          </p:cNvSpPr>
          <p:nvPr>
            <p:ph type="body" idx="1"/>
          </p:nvPr>
        </p:nvSpPr>
        <p:spPr>
          <a:xfrm>
            <a:off x="457200" y="949332"/>
            <a:ext cx="8229600" cy="47658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600"/>
              <a:buFont typeface="Calibri"/>
              <a:buChar char="•"/>
            </a:pPr>
            <a:r>
              <a:rPr lang="en-US" sz="2600"/>
              <a:t>By the end of this Unit students will be able to:</a:t>
            </a:r>
            <a:endParaRPr/>
          </a:p>
          <a:p>
            <a:pPr marL="742950" lvl="1" indent="-336550" algn="l" rtl="0">
              <a:lnSpc>
                <a:spcPct val="100000"/>
              </a:lnSpc>
              <a:spcBef>
                <a:spcPts val="1000"/>
              </a:spcBef>
              <a:spcAft>
                <a:spcPts val="0"/>
              </a:spcAft>
              <a:buClr>
                <a:schemeClr val="dk1"/>
              </a:buClr>
              <a:buSzPts val="2600"/>
              <a:buFont typeface="Calibri"/>
              <a:buChar char="•"/>
            </a:pPr>
            <a:r>
              <a:rPr lang="en-US"/>
              <a:t>List the steps needed to conduct a structure from motion (SfM) survey with ground control points (GCPs) - aka a survey workflow.</a:t>
            </a:r>
            <a:endParaRPr/>
          </a:p>
          <a:p>
            <a:pPr marL="742950" lvl="1" indent="-336550" algn="l" rtl="0">
              <a:lnSpc>
                <a:spcPct val="100000"/>
              </a:lnSpc>
              <a:spcBef>
                <a:spcPts val="1000"/>
              </a:spcBef>
              <a:spcAft>
                <a:spcPts val="0"/>
              </a:spcAft>
              <a:buClr>
                <a:schemeClr val="dk1"/>
              </a:buClr>
              <a:buSzPts val="2600"/>
              <a:buFont typeface="Calibri"/>
              <a:buChar char="•"/>
            </a:pPr>
            <a:r>
              <a:rPr lang="en-US"/>
              <a:t>Explain best practices in distributing GCP targets and picking the base station location.</a:t>
            </a:r>
            <a:endParaRPr/>
          </a:p>
          <a:p>
            <a:pPr marL="742950" lvl="1" indent="-336550" algn="l" rtl="0">
              <a:lnSpc>
                <a:spcPct val="100000"/>
              </a:lnSpc>
              <a:spcBef>
                <a:spcPts val="1000"/>
              </a:spcBef>
              <a:spcAft>
                <a:spcPts val="1000"/>
              </a:spcAft>
              <a:buClr>
                <a:schemeClr val="dk1"/>
              </a:buClr>
              <a:buSzPts val="2600"/>
              <a:buFont typeface="Calibri"/>
              <a:buChar char="•"/>
            </a:pPr>
            <a:r>
              <a:rPr lang="en-US"/>
              <a:t>Pre-plan a SfM survey considering site-specific characteristics and science objectives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5ca1e0a377_0_12"/>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Road Map</a:t>
            </a:r>
            <a:endParaRPr/>
          </a:p>
        </p:txBody>
      </p:sp>
      <p:sp>
        <p:nvSpPr>
          <p:cNvPr id="262" name="Google Shape;262;g35ca1e0a377_0_12"/>
          <p:cNvSpPr txBox="1">
            <a:spLocks noGrp="1"/>
          </p:cNvSpPr>
          <p:nvPr>
            <p:ph type="body" idx="1"/>
          </p:nvPr>
        </p:nvSpPr>
        <p:spPr>
          <a:xfrm>
            <a:off x="457200" y="949332"/>
            <a:ext cx="8229600" cy="47658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360"/>
              </a:spcBef>
              <a:spcAft>
                <a:spcPts val="0"/>
              </a:spcAft>
              <a:buSzPts val="1800"/>
              <a:buChar char="●"/>
            </a:pPr>
            <a:r>
              <a:rPr lang="en-US"/>
              <a:t>Today:</a:t>
            </a:r>
            <a:endParaRPr/>
          </a:p>
          <a:p>
            <a:pPr marL="914400" lvl="1" indent="-342900" algn="l" rtl="0">
              <a:lnSpc>
                <a:spcPct val="100000"/>
              </a:lnSpc>
              <a:spcBef>
                <a:spcPts val="0"/>
              </a:spcBef>
              <a:spcAft>
                <a:spcPts val="0"/>
              </a:spcAft>
              <a:buSzPts val="1800"/>
              <a:buChar char="○"/>
            </a:pPr>
            <a:r>
              <a:rPr lang="en-US"/>
              <a:t>UAV survey design with GCPs - best practices, considerations, and workflow</a:t>
            </a:r>
            <a:endParaRPr/>
          </a:p>
          <a:p>
            <a:pPr marL="914400" lvl="1" indent="-342900" algn="l" rtl="0">
              <a:lnSpc>
                <a:spcPct val="100000"/>
              </a:lnSpc>
              <a:spcBef>
                <a:spcPts val="0"/>
              </a:spcBef>
              <a:spcAft>
                <a:spcPts val="0"/>
              </a:spcAft>
              <a:buSzPts val="1800"/>
              <a:buChar char="○"/>
            </a:pPr>
            <a:r>
              <a:rPr lang="en-US"/>
              <a:t>Pre-plan a survey - in class activity</a:t>
            </a:r>
            <a:endParaRPr/>
          </a:p>
          <a:p>
            <a:pPr marL="457200" lvl="0" indent="-342900" algn="l" rtl="0">
              <a:lnSpc>
                <a:spcPct val="100000"/>
              </a:lnSpc>
              <a:spcBef>
                <a:spcPts val="0"/>
              </a:spcBef>
              <a:spcAft>
                <a:spcPts val="0"/>
              </a:spcAft>
              <a:buSzPts val="1800"/>
              <a:buChar char="●"/>
            </a:pPr>
            <a:r>
              <a:rPr lang="en-US"/>
              <a:t>Next session:</a:t>
            </a:r>
            <a:endParaRPr/>
          </a:p>
          <a:p>
            <a:pPr marL="914400" lvl="1" indent="-342900" algn="l" rtl="0">
              <a:lnSpc>
                <a:spcPct val="100000"/>
              </a:lnSpc>
              <a:spcBef>
                <a:spcPts val="0"/>
              </a:spcBef>
              <a:spcAft>
                <a:spcPts val="0"/>
              </a:spcAft>
              <a:buSzPts val="1800"/>
              <a:buChar char="○"/>
            </a:pPr>
            <a:r>
              <a:rPr lang="en-US"/>
              <a:t>Conduct a UAV survey based pre-planning</a:t>
            </a:r>
            <a:endParaRPr/>
          </a:p>
          <a:p>
            <a:pPr marL="914400" lvl="1" indent="-342900" algn="l" rtl="0">
              <a:lnSpc>
                <a:spcPct val="100000"/>
              </a:lnSpc>
              <a:spcBef>
                <a:spcPts val="0"/>
              </a:spcBef>
              <a:spcAft>
                <a:spcPts val="0"/>
              </a:spcAft>
              <a:buSzPts val="1800"/>
              <a:buChar char="○"/>
            </a:pPr>
            <a:r>
              <a:rPr lang="en-US"/>
              <a:t>Take good field notes</a:t>
            </a:r>
            <a:endParaRPr/>
          </a:p>
          <a:p>
            <a:pPr marL="457200" lvl="0" indent="-342900" algn="l" rtl="0">
              <a:lnSpc>
                <a:spcPct val="100000"/>
              </a:lnSpc>
              <a:spcBef>
                <a:spcPts val="0"/>
              </a:spcBef>
              <a:spcAft>
                <a:spcPts val="0"/>
              </a:spcAft>
              <a:buSzPts val="1800"/>
              <a:buChar char="●"/>
            </a:pPr>
            <a:r>
              <a:rPr lang="en-US"/>
              <a:t>Later:</a:t>
            </a:r>
            <a:endParaRPr/>
          </a:p>
          <a:p>
            <a:pPr marL="914400" lvl="1" indent="-342900" algn="l" rtl="0">
              <a:lnSpc>
                <a:spcPct val="100000"/>
              </a:lnSpc>
              <a:spcBef>
                <a:spcPts val="0"/>
              </a:spcBef>
              <a:spcAft>
                <a:spcPts val="0"/>
              </a:spcAft>
              <a:buSzPts val="1800"/>
              <a:buChar char="○"/>
            </a:pPr>
            <a:r>
              <a:rPr lang="en-US"/>
              <a:t>Make an SfM model with GCPs from the data collected in the field.</a:t>
            </a:r>
            <a:endParaRPr/>
          </a:p>
          <a:p>
            <a:pPr marL="914400" lvl="1" indent="-342900" algn="l" rtl="0">
              <a:lnSpc>
                <a:spcPct val="100000"/>
              </a:lnSpc>
              <a:spcBef>
                <a:spcPts val="0"/>
              </a:spcBef>
              <a:spcAft>
                <a:spcPts val="0"/>
              </a:spcAft>
              <a:buSzPts val="1800"/>
              <a:buChar char="○"/>
            </a:pPr>
            <a:r>
              <a:rPr lang="en-US"/>
              <a:t>Write a short report on what you did and interpreting your data.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Learning Goals for Today</a:t>
            </a:r>
            <a:endParaRPr/>
          </a:p>
        </p:txBody>
      </p:sp>
      <p:sp>
        <p:nvSpPr>
          <p:cNvPr id="121" name="Google Shape;121;p2"/>
          <p:cNvSpPr txBox="1">
            <a:spLocks noGrp="1"/>
          </p:cNvSpPr>
          <p:nvPr>
            <p:ph type="body" idx="1"/>
          </p:nvPr>
        </p:nvSpPr>
        <p:spPr>
          <a:xfrm>
            <a:off x="457200" y="949332"/>
            <a:ext cx="8229600" cy="4765896"/>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600"/>
              <a:buFont typeface="Calibri"/>
              <a:buChar char="•"/>
            </a:pPr>
            <a:r>
              <a:rPr lang="en-US" sz="2600"/>
              <a:t>By the end of this Unit students will be able to:</a:t>
            </a:r>
            <a:endParaRPr/>
          </a:p>
          <a:p>
            <a:pPr marL="742950" lvl="1" indent="-336550" algn="l" rtl="0">
              <a:lnSpc>
                <a:spcPct val="100000"/>
              </a:lnSpc>
              <a:spcBef>
                <a:spcPts val="1000"/>
              </a:spcBef>
              <a:spcAft>
                <a:spcPts val="0"/>
              </a:spcAft>
              <a:buClr>
                <a:schemeClr val="dk1"/>
              </a:buClr>
              <a:buSzPts val="2600"/>
              <a:buFont typeface="Calibri"/>
              <a:buChar char="•"/>
            </a:pPr>
            <a:r>
              <a:rPr lang="en-US"/>
              <a:t>List the steps needed to conduct a structure from motion (SfM) survey with ground control points (GCPs) - aka a survey workflow.</a:t>
            </a:r>
            <a:endParaRPr/>
          </a:p>
          <a:p>
            <a:pPr marL="742950" lvl="1" indent="-336550" algn="l" rtl="0">
              <a:lnSpc>
                <a:spcPct val="100000"/>
              </a:lnSpc>
              <a:spcBef>
                <a:spcPts val="1000"/>
              </a:spcBef>
              <a:spcAft>
                <a:spcPts val="0"/>
              </a:spcAft>
              <a:buClr>
                <a:schemeClr val="dk1"/>
              </a:buClr>
              <a:buSzPts val="2600"/>
              <a:buFont typeface="Calibri"/>
              <a:buChar char="•"/>
            </a:pPr>
            <a:r>
              <a:rPr lang="en-US"/>
              <a:t>Explain best practices in distributing GCP targets and picking the base station location.</a:t>
            </a:r>
            <a:endParaRPr/>
          </a:p>
          <a:p>
            <a:pPr marL="742950" lvl="1" indent="-336550" algn="l" rtl="0">
              <a:lnSpc>
                <a:spcPct val="100000"/>
              </a:lnSpc>
              <a:spcBef>
                <a:spcPts val="1000"/>
              </a:spcBef>
              <a:spcAft>
                <a:spcPts val="1000"/>
              </a:spcAft>
              <a:buClr>
                <a:schemeClr val="dk1"/>
              </a:buClr>
              <a:buSzPts val="2600"/>
              <a:buFont typeface="Calibri"/>
              <a:buChar char="•"/>
            </a:pPr>
            <a:r>
              <a:rPr lang="en-US"/>
              <a:t>Pre-plan a SfM survey considering site-specific characteristics and science objectives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Ground Control Points (GCPs)</a:t>
            </a:r>
            <a:endParaRPr/>
          </a:p>
        </p:txBody>
      </p:sp>
      <p:pic>
        <p:nvPicPr>
          <p:cNvPr id="127" name="Google Shape;127;p3"/>
          <p:cNvPicPr preferRelativeResize="0"/>
          <p:nvPr/>
        </p:nvPicPr>
        <p:blipFill rotWithShape="1">
          <a:blip r:embed="rId3">
            <a:alphaModFix/>
          </a:blip>
          <a:srcRect/>
          <a:stretch/>
        </p:blipFill>
        <p:spPr>
          <a:xfrm>
            <a:off x="834644" y="739740"/>
            <a:ext cx="3176460" cy="4606834"/>
          </a:xfrm>
          <a:prstGeom prst="rect">
            <a:avLst/>
          </a:prstGeom>
          <a:noFill/>
          <a:ln>
            <a:noFill/>
          </a:ln>
        </p:spPr>
      </p:pic>
      <p:sp>
        <p:nvSpPr>
          <p:cNvPr id="128" name="Google Shape;128;p3"/>
          <p:cNvSpPr txBox="1"/>
          <p:nvPr/>
        </p:nvSpPr>
        <p:spPr>
          <a:xfrm>
            <a:off x="613078" y="5451071"/>
            <a:ext cx="361990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Base Station and Radio</a:t>
            </a:r>
            <a:endParaRPr sz="1400" b="0" i="0" u="none" strike="noStrike" cap="none">
              <a:solidFill>
                <a:srgbClr val="000000"/>
              </a:solidFill>
              <a:latin typeface="Arial"/>
              <a:ea typeface="Arial"/>
              <a:cs typeface="Arial"/>
              <a:sym typeface="Arial"/>
            </a:endParaRPr>
          </a:p>
        </p:txBody>
      </p:sp>
      <p:pic>
        <p:nvPicPr>
          <p:cNvPr id="129" name="Google Shape;129;p3"/>
          <p:cNvPicPr preferRelativeResize="0"/>
          <p:nvPr/>
        </p:nvPicPr>
        <p:blipFill rotWithShape="1">
          <a:blip r:embed="rId4">
            <a:alphaModFix/>
          </a:blip>
          <a:srcRect l="71048"/>
          <a:stretch/>
        </p:blipFill>
        <p:spPr>
          <a:xfrm>
            <a:off x="6005477" y="739740"/>
            <a:ext cx="1778337" cy="4606834"/>
          </a:xfrm>
          <a:prstGeom prst="rect">
            <a:avLst/>
          </a:prstGeom>
          <a:noFill/>
          <a:ln>
            <a:noFill/>
          </a:ln>
        </p:spPr>
      </p:pic>
      <p:sp>
        <p:nvSpPr>
          <p:cNvPr id="130" name="Google Shape;130;p3"/>
          <p:cNvSpPr txBox="1"/>
          <p:nvPr/>
        </p:nvSpPr>
        <p:spPr>
          <a:xfrm>
            <a:off x="4689372" y="5451070"/>
            <a:ext cx="453662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Rover Antennas and Receiver</a:t>
            </a:r>
            <a:endParaRPr sz="1400" b="0" i="0" u="none" strike="noStrike" cap="none">
              <a:solidFill>
                <a:srgbClr val="000000"/>
              </a:solidFill>
              <a:latin typeface="Arial"/>
              <a:ea typeface="Arial"/>
              <a:cs typeface="Arial"/>
              <a:sym typeface="Arial"/>
            </a:endParaRPr>
          </a:p>
        </p:txBody>
      </p:sp>
      <p:sp>
        <p:nvSpPr>
          <p:cNvPr id="131" name="Google Shape;131;p3"/>
          <p:cNvSpPr txBox="1"/>
          <p:nvPr/>
        </p:nvSpPr>
        <p:spPr>
          <a:xfrm>
            <a:off x="6200542" y="5883825"/>
            <a:ext cx="25745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(Images: Ian Lauer, Ben Crosby)</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31883ea276_0_0"/>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Ground Control Points (GCPs)</a:t>
            </a:r>
            <a:endParaRPr/>
          </a:p>
        </p:txBody>
      </p:sp>
      <p:sp>
        <p:nvSpPr>
          <p:cNvPr id="137" name="Google Shape;137;g331883ea276_0_0"/>
          <p:cNvSpPr txBox="1"/>
          <p:nvPr/>
        </p:nvSpPr>
        <p:spPr>
          <a:xfrm>
            <a:off x="4689372" y="5451070"/>
            <a:ext cx="4536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Rover Antenna and Target</a:t>
            </a:r>
            <a:endParaRPr sz="1400" b="0" i="0" u="none" strike="noStrike" cap="none">
              <a:solidFill>
                <a:srgbClr val="000000"/>
              </a:solidFill>
              <a:latin typeface="Arial"/>
              <a:ea typeface="Arial"/>
              <a:cs typeface="Arial"/>
              <a:sym typeface="Arial"/>
            </a:endParaRPr>
          </a:p>
        </p:txBody>
      </p:sp>
      <p:sp>
        <p:nvSpPr>
          <p:cNvPr id="138" name="Google Shape;138;g331883ea276_0_0"/>
          <p:cNvSpPr txBox="1"/>
          <p:nvPr/>
        </p:nvSpPr>
        <p:spPr>
          <a:xfrm>
            <a:off x="6200542" y="5883825"/>
            <a:ext cx="2574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(Image: Sean Gallen)</a:t>
            </a:r>
            <a:endParaRPr sz="1400" b="0" i="0" u="none" strike="noStrike" cap="none">
              <a:solidFill>
                <a:srgbClr val="000000"/>
              </a:solidFill>
              <a:latin typeface="Arial"/>
              <a:ea typeface="Arial"/>
              <a:cs typeface="Arial"/>
              <a:sym typeface="Arial"/>
            </a:endParaRPr>
          </a:p>
        </p:txBody>
      </p:sp>
      <p:pic>
        <p:nvPicPr>
          <p:cNvPr id="139" name="Google Shape;139;g331883ea276_0_0"/>
          <p:cNvPicPr preferRelativeResize="0"/>
          <p:nvPr/>
        </p:nvPicPr>
        <p:blipFill rotWithShape="1">
          <a:blip r:embed="rId3">
            <a:alphaModFix/>
          </a:blip>
          <a:srcRect l="25640" t="16131" r="24360" b="5676"/>
          <a:stretch/>
        </p:blipFill>
        <p:spPr>
          <a:xfrm>
            <a:off x="4834082" y="957075"/>
            <a:ext cx="3825342" cy="4494000"/>
          </a:xfrm>
          <a:prstGeom prst="rect">
            <a:avLst/>
          </a:prstGeom>
          <a:noFill/>
          <a:ln w="25400" cap="flat" cmpd="sng">
            <a:solidFill>
              <a:srgbClr val="000000"/>
            </a:solidFill>
            <a:prstDash val="solid"/>
            <a:miter lim="8000"/>
            <a:headEnd type="none" w="sm" len="sm"/>
            <a:tailEnd type="none" w="sm" len="sm"/>
          </a:ln>
        </p:spPr>
      </p:pic>
      <p:sp>
        <p:nvSpPr>
          <p:cNvPr id="140" name="Google Shape;140;g331883ea276_0_0"/>
          <p:cNvSpPr txBox="1">
            <a:spLocks noGrp="1"/>
          </p:cNvSpPr>
          <p:nvPr>
            <p:ph type="body" idx="1"/>
          </p:nvPr>
        </p:nvSpPr>
        <p:spPr>
          <a:xfrm>
            <a:off x="457200" y="949325"/>
            <a:ext cx="4114800" cy="4934400"/>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0000"/>
              </a:lnSpc>
              <a:spcBef>
                <a:spcPts val="0"/>
              </a:spcBef>
              <a:spcAft>
                <a:spcPts val="0"/>
              </a:spcAft>
              <a:buClr>
                <a:schemeClr val="dk1"/>
              </a:buClr>
              <a:buSzPts val="3200"/>
              <a:buChar char="•"/>
            </a:pPr>
            <a:r>
              <a:rPr lang="en-US"/>
              <a:t>Targets are features easily identifiable in the UAV photos.</a:t>
            </a:r>
            <a:endParaRPr/>
          </a:p>
          <a:p>
            <a:pPr marL="342900" lvl="0" indent="-342900" algn="l" rtl="0">
              <a:lnSpc>
                <a:spcPct val="100000"/>
              </a:lnSpc>
              <a:spcBef>
                <a:spcPts val="1000"/>
              </a:spcBef>
              <a:spcAft>
                <a:spcPts val="0"/>
              </a:spcAft>
              <a:buClr>
                <a:schemeClr val="dk1"/>
              </a:buClr>
              <a:buSzPts val="3200"/>
              <a:buChar char="•"/>
            </a:pPr>
            <a:r>
              <a:rPr lang="en-US"/>
              <a:t>When surveyed with RTK GNSS, they serve as GCPs that improve resolution and quality of SfM model.</a:t>
            </a:r>
            <a:endParaRPr/>
          </a:p>
          <a:p>
            <a:pPr marL="342900" lvl="0" indent="-342900" algn="l" rtl="0">
              <a:lnSpc>
                <a:spcPct val="100000"/>
              </a:lnSpc>
              <a:spcBef>
                <a:spcPts val="1000"/>
              </a:spcBef>
              <a:spcAft>
                <a:spcPts val="1000"/>
              </a:spcAft>
              <a:buClr>
                <a:schemeClr val="dk1"/>
              </a:buClr>
              <a:buSzPts val="3200"/>
              <a:buChar char="•"/>
            </a:pPr>
            <a:r>
              <a:rPr lang="en-US"/>
              <a:t>Allow data to be place in absolute coordinate system.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457200" y="237652"/>
            <a:ext cx="8394192" cy="5020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dirty="0"/>
              <a:t>Ground Control Points (GCPs) - Best Practices </a:t>
            </a:r>
            <a:endParaRPr dirty="0"/>
          </a:p>
        </p:txBody>
      </p:sp>
      <p:sp>
        <p:nvSpPr>
          <p:cNvPr id="146" name="Google Shape;146;p4"/>
          <p:cNvSpPr txBox="1">
            <a:spLocks noGrp="1"/>
          </p:cNvSpPr>
          <p:nvPr>
            <p:ph type="body" idx="1"/>
          </p:nvPr>
        </p:nvSpPr>
        <p:spPr>
          <a:xfrm>
            <a:off x="457200" y="949325"/>
            <a:ext cx="7594200" cy="49344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100000"/>
              </a:lnSpc>
              <a:spcBef>
                <a:spcPts val="1000"/>
              </a:spcBef>
              <a:spcAft>
                <a:spcPts val="0"/>
              </a:spcAft>
              <a:buClr>
                <a:schemeClr val="dk1"/>
              </a:buClr>
              <a:buSzPct val="100000"/>
              <a:buChar char="•"/>
            </a:pPr>
            <a:r>
              <a:rPr lang="en-US"/>
              <a:t>Define area of interest (AOI) before leaving for the field.</a:t>
            </a:r>
            <a:endParaRPr/>
          </a:p>
          <a:p>
            <a:pPr marL="342900" lvl="0" indent="-342900" algn="l" rtl="0">
              <a:lnSpc>
                <a:spcPct val="100000"/>
              </a:lnSpc>
              <a:spcBef>
                <a:spcPts val="1000"/>
              </a:spcBef>
              <a:spcAft>
                <a:spcPts val="0"/>
              </a:spcAft>
              <a:buClr>
                <a:schemeClr val="dk1"/>
              </a:buClr>
              <a:buSzPct val="100000"/>
              <a:buChar char="•"/>
            </a:pPr>
            <a:r>
              <a:rPr lang="en-US"/>
              <a:t>Plan where to place target within AOI before leaving for the field.</a:t>
            </a:r>
            <a:endParaRPr/>
          </a:p>
          <a:p>
            <a:pPr marL="342900" lvl="0" indent="-342900" algn="l" rtl="0">
              <a:lnSpc>
                <a:spcPct val="100000"/>
              </a:lnSpc>
              <a:spcBef>
                <a:spcPts val="1000"/>
              </a:spcBef>
              <a:spcAft>
                <a:spcPts val="0"/>
              </a:spcAft>
              <a:buClr>
                <a:schemeClr val="dk1"/>
              </a:buClr>
              <a:buSzPct val="100000"/>
              <a:buChar char="•"/>
            </a:pPr>
            <a:r>
              <a:rPr lang="en-US"/>
              <a:t>Place targets as evenly as possible across the AOI and cover as much of the AOI as possible.</a:t>
            </a:r>
            <a:endParaRPr/>
          </a:p>
          <a:p>
            <a:pPr marL="342900" lvl="0" indent="-342900" algn="l" rtl="0">
              <a:lnSpc>
                <a:spcPct val="100000"/>
              </a:lnSpc>
              <a:spcBef>
                <a:spcPts val="1000"/>
              </a:spcBef>
              <a:spcAft>
                <a:spcPts val="0"/>
              </a:spcAft>
              <a:buClr>
                <a:schemeClr val="dk1"/>
              </a:buClr>
              <a:buSzPct val="100000"/>
              <a:buChar char="•"/>
            </a:pPr>
            <a:r>
              <a:rPr lang="en-US"/>
              <a:t>Make sure the GCPs are within the AOI boundaries.</a:t>
            </a:r>
            <a:endParaRPr/>
          </a:p>
          <a:p>
            <a:pPr marL="342900" lvl="0" indent="-342900" algn="l" rtl="0">
              <a:lnSpc>
                <a:spcPct val="100000"/>
              </a:lnSpc>
              <a:spcBef>
                <a:spcPts val="1000"/>
              </a:spcBef>
              <a:spcAft>
                <a:spcPts val="0"/>
              </a:spcAft>
              <a:buClr>
                <a:schemeClr val="dk1"/>
              </a:buClr>
              <a:buSzPct val="100000"/>
              <a:buChar char="•"/>
            </a:pPr>
            <a:r>
              <a:rPr lang="en-US"/>
              <a:t>Need a minimum of 3, but more should be used for redundancy and improve accuracy.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a:spLocks noGrp="1"/>
          </p:cNvSpPr>
          <p:nvPr>
            <p:ph type="title"/>
          </p:nvPr>
        </p:nvSpPr>
        <p:spPr>
          <a:xfrm>
            <a:off x="457200" y="237652"/>
            <a:ext cx="8229600" cy="50208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Simple Survey Design Example</a:t>
            </a:r>
            <a:endParaRPr/>
          </a:p>
        </p:txBody>
      </p:sp>
      <p:pic>
        <p:nvPicPr>
          <p:cNvPr id="152" name="Google Shape;152;p5"/>
          <p:cNvPicPr preferRelativeResize="0"/>
          <p:nvPr/>
        </p:nvPicPr>
        <p:blipFill rotWithShape="1">
          <a:blip r:embed="rId3">
            <a:alphaModFix/>
          </a:blip>
          <a:srcRect l="9933" t="12549" r="12213" b="10692"/>
          <a:stretch/>
        </p:blipFill>
        <p:spPr>
          <a:xfrm>
            <a:off x="314675" y="965575"/>
            <a:ext cx="8596851" cy="5024524"/>
          </a:xfrm>
          <a:prstGeom prst="rect">
            <a:avLst/>
          </a:prstGeom>
          <a:noFill/>
          <a:ln>
            <a:noFill/>
          </a:ln>
        </p:spPr>
      </p:pic>
      <p:sp>
        <p:nvSpPr>
          <p:cNvPr id="153" name="Google Shape;153;p5"/>
          <p:cNvSpPr txBox="1"/>
          <p:nvPr/>
        </p:nvSpPr>
        <p:spPr>
          <a:xfrm>
            <a:off x="1020150" y="965575"/>
            <a:ext cx="7185900" cy="744000"/>
          </a:xfrm>
          <a:prstGeom prst="rect">
            <a:avLst/>
          </a:prstGeom>
          <a:solidFill>
            <a:srgbClr val="FFFFFF">
              <a:alpha val="70196"/>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Given 6 targets how to distribute GCPs?</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31883ea276_1_1"/>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Simple Survey Design Example</a:t>
            </a:r>
            <a:endParaRPr/>
          </a:p>
        </p:txBody>
      </p:sp>
      <p:pic>
        <p:nvPicPr>
          <p:cNvPr id="159" name="Google Shape;159;g331883ea276_1_1"/>
          <p:cNvPicPr preferRelativeResize="0"/>
          <p:nvPr/>
        </p:nvPicPr>
        <p:blipFill rotWithShape="1">
          <a:blip r:embed="rId3">
            <a:alphaModFix/>
          </a:blip>
          <a:srcRect l="9933" t="12549" r="12213" b="10692"/>
          <a:stretch/>
        </p:blipFill>
        <p:spPr>
          <a:xfrm>
            <a:off x="314675" y="965575"/>
            <a:ext cx="8596851" cy="5024524"/>
          </a:xfrm>
          <a:prstGeom prst="rect">
            <a:avLst/>
          </a:prstGeom>
          <a:noFill/>
          <a:ln>
            <a:noFill/>
          </a:ln>
        </p:spPr>
      </p:pic>
      <p:sp>
        <p:nvSpPr>
          <p:cNvPr id="160" name="Google Shape;160;g331883ea276_1_1"/>
          <p:cNvSpPr/>
          <p:nvPr/>
        </p:nvSpPr>
        <p:spPr>
          <a:xfrm>
            <a:off x="4065725" y="3173400"/>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61" name="Google Shape;161;g331883ea276_1_1"/>
          <p:cNvSpPr/>
          <p:nvPr/>
        </p:nvSpPr>
        <p:spPr>
          <a:xfrm>
            <a:off x="4764200" y="376482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62" name="Google Shape;162;g331883ea276_1_1"/>
          <p:cNvSpPr/>
          <p:nvPr/>
        </p:nvSpPr>
        <p:spPr>
          <a:xfrm>
            <a:off x="2800050" y="350922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63" name="Google Shape;163;g331883ea276_1_1"/>
          <p:cNvSpPr/>
          <p:nvPr/>
        </p:nvSpPr>
        <p:spPr>
          <a:xfrm>
            <a:off x="2229225" y="473097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64" name="Google Shape;164;g331883ea276_1_1"/>
          <p:cNvSpPr/>
          <p:nvPr/>
        </p:nvSpPr>
        <p:spPr>
          <a:xfrm>
            <a:off x="3601950" y="421942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65" name="Google Shape;165;g331883ea276_1_1"/>
          <p:cNvSpPr/>
          <p:nvPr/>
        </p:nvSpPr>
        <p:spPr>
          <a:xfrm>
            <a:off x="4572000" y="447502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66" name="Google Shape;166;g331883ea276_1_1"/>
          <p:cNvSpPr txBox="1"/>
          <p:nvPr/>
        </p:nvSpPr>
        <p:spPr>
          <a:xfrm>
            <a:off x="1020150" y="965575"/>
            <a:ext cx="7185900" cy="744000"/>
          </a:xfrm>
          <a:prstGeom prst="rect">
            <a:avLst/>
          </a:prstGeom>
          <a:solidFill>
            <a:srgbClr val="FFFFFF">
              <a:alpha val="70196"/>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Is this a good design?</a:t>
            </a:r>
            <a:endParaRPr sz="3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331883ea276_1_13"/>
          <p:cNvSpPr txBox="1">
            <a:spLocks noGrp="1"/>
          </p:cNvSpPr>
          <p:nvPr>
            <p:ph type="title"/>
          </p:nvPr>
        </p:nvSpPr>
        <p:spPr>
          <a:xfrm>
            <a:off x="457200" y="237652"/>
            <a:ext cx="8229600" cy="50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66092"/>
              </a:buClr>
              <a:buSzPts val="3400"/>
              <a:buFont typeface="Calibri"/>
              <a:buNone/>
            </a:pPr>
            <a:r>
              <a:rPr lang="en-US"/>
              <a:t>Simple Survey Design Example</a:t>
            </a:r>
            <a:endParaRPr/>
          </a:p>
        </p:txBody>
      </p:sp>
      <p:pic>
        <p:nvPicPr>
          <p:cNvPr id="172" name="Google Shape;172;g331883ea276_1_13"/>
          <p:cNvPicPr preferRelativeResize="0"/>
          <p:nvPr/>
        </p:nvPicPr>
        <p:blipFill rotWithShape="1">
          <a:blip r:embed="rId3">
            <a:alphaModFix/>
          </a:blip>
          <a:srcRect l="9933" t="12549" r="12213" b="10692"/>
          <a:stretch/>
        </p:blipFill>
        <p:spPr>
          <a:xfrm>
            <a:off x="314675" y="965575"/>
            <a:ext cx="8596851" cy="5024524"/>
          </a:xfrm>
          <a:prstGeom prst="rect">
            <a:avLst/>
          </a:prstGeom>
          <a:noFill/>
          <a:ln>
            <a:noFill/>
          </a:ln>
        </p:spPr>
      </p:pic>
      <p:sp>
        <p:nvSpPr>
          <p:cNvPr id="173" name="Google Shape;173;g331883ea276_1_13"/>
          <p:cNvSpPr/>
          <p:nvPr/>
        </p:nvSpPr>
        <p:spPr>
          <a:xfrm>
            <a:off x="1666429" y="1994952"/>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4" name="Google Shape;174;g331883ea276_1_13"/>
          <p:cNvSpPr/>
          <p:nvPr/>
        </p:nvSpPr>
        <p:spPr>
          <a:xfrm>
            <a:off x="4357500" y="1981713"/>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5" name="Google Shape;175;g331883ea276_1_13"/>
          <p:cNvSpPr/>
          <p:nvPr/>
        </p:nvSpPr>
        <p:spPr>
          <a:xfrm>
            <a:off x="7233242" y="2022080"/>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6" name="Google Shape;176;g331883ea276_1_13"/>
          <p:cNvSpPr/>
          <p:nvPr/>
        </p:nvSpPr>
        <p:spPr>
          <a:xfrm>
            <a:off x="1666429" y="5255494"/>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7" name="Google Shape;177;g331883ea276_1_13"/>
          <p:cNvSpPr/>
          <p:nvPr/>
        </p:nvSpPr>
        <p:spPr>
          <a:xfrm>
            <a:off x="4489824" y="5169887"/>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8" name="Google Shape;178;g331883ea276_1_13"/>
          <p:cNvSpPr/>
          <p:nvPr/>
        </p:nvSpPr>
        <p:spPr>
          <a:xfrm>
            <a:off x="7271945" y="5233895"/>
            <a:ext cx="255600" cy="255600"/>
          </a:xfrm>
          <a:prstGeom prst="ellipse">
            <a:avLst/>
          </a:prstGeom>
          <a:solidFill>
            <a:srgbClr val="3E7FC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80" name="Google Shape;180;g331883ea276_1_13"/>
          <p:cNvSpPr txBox="1"/>
          <p:nvPr/>
        </p:nvSpPr>
        <p:spPr>
          <a:xfrm>
            <a:off x="1020150" y="965575"/>
            <a:ext cx="7185900" cy="744000"/>
          </a:xfrm>
          <a:prstGeom prst="rect">
            <a:avLst/>
          </a:prstGeom>
          <a:solidFill>
            <a:srgbClr val="FFFFFF">
              <a:alpha val="70196"/>
            </a:srgbClr>
          </a:solidFill>
          <a:ln>
            <a:noFill/>
          </a:ln>
        </p:spPr>
        <p:txBody>
          <a:bodyPr spcFirstLastPara="1" wrap="square" lIns="91425" tIns="91425" rIns="91425" bIns="91425" anchor="t" anchorCtr="0">
            <a:noAutofit/>
          </a:bodyPr>
          <a:lstStyle/>
          <a:p>
            <a:pPr lvl="0" algn="ctr">
              <a:buClr>
                <a:srgbClr val="000000"/>
              </a:buClr>
              <a:buSzPts val="3200"/>
            </a:pPr>
            <a:r>
              <a:rPr lang="en-US" sz="3200" dirty="0">
                <a:solidFill>
                  <a:schemeClr val="dk1"/>
                </a:solidFill>
                <a:ea typeface="Calibri"/>
                <a:cs typeface="Calibri"/>
                <a:sym typeface="Calibri"/>
              </a:rPr>
              <a:t>Is this a good design?</a:t>
            </a:r>
          </a:p>
        </p:txBody>
      </p:sp>
    </p:spTree>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1481</TotalTime>
  <Words>2236</Words>
  <Application>Microsoft Macintosh PowerPoint</Application>
  <PresentationFormat>On-screen Show (4:3)</PresentationFormat>
  <Paragraphs>144</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GETSI pptx template</vt:lpstr>
      <vt:lpstr>Unit 1.1: UAV with GCP Survey Design - Pre-trip Introduction and Activities</vt:lpstr>
      <vt:lpstr>Road Map</vt:lpstr>
      <vt:lpstr>Learning Goals for Today</vt:lpstr>
      <vt:lpstr>Ground Control Points (GCPs)</vt:lpstr>
      <vt:lpstr>Ground Control Points (GCPs)</vt:lpstr>
      <vt:lpstr>Ground Control Points (GCPs) - Best Practices </vt:lpstr>
      <vt:lpstr>Simple Survey Design Example</vt:lpstr>
      <vt:lpstr>Simple Survey Design Example</vt:lpstr>
      <vt:lpstr>Simple Survey Design Example</vt:lpstr>
      <vt:lpstr>Simple Survey Design Example</vt:lpstr>
      <vt:lpstr>Simple Survey Design Example</vt:lpstr>
      <vt:lpstr>Complex Survey Design Example</vt:lpstr>
      <vt:lpstr>Complex Survey Design Example</vt:lpstr>
      <vt:lpstr>Complex Survey Design Example</vt:lpstr>
      <vt:lpstr>Complex Survey Design Example</vt:lpstr>
      <vt:lpstr>Survey Design Workflow</vt:lpstr>
      <vt:lpstr>In-Class Activity</vt:lpstr>
      <vt:lpstr>Applications &amp; Societal Issues</vt:lpstr>
      <vt:lpstr>Applications &amp; Societal Issues</vt:lpstr>
      <vt:lpstr>Learning Goals for Today</vt:lpstr>
      <vt:lpstr>Road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37</cp:revision>
  <dcterms:created xsi:type="dcterms:W3CDTF">2014-01-07T13:46:23Z</dcterms:created>
  <dcterms:modified xsi:type="dcterms:W3CDTF">2025-09-05T22:31:59Z</dcterms:modified>
</cp:coreProperties>
</file>