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61" r:id="rId2"/>
    <p:sldId id="262" r:id="rId3"/>
    <p:sldId id="263" r:id="rId4"/>
    <p:sldId id="264" r:id="rId5"/>
    <p:sldId id="265" r:id="rId6"/>
    <p:sldId id="360" r:id="rId7"/>
    <p:sldId id="361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FFC"/>
    <a:srgbClr val="6B6B6B"/>
    <a:srgbClr val="C2D8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06"/>
    <p:restoredTop sz="90000" autoAdjust="0"/>
  </p:normalViewPr>
  <p:slideViewPr>
    <p:cSldViewPr snapToGrid="0" snapToObjects="1">
      <p:cViewPr varScale="1">
        <p:scale>
          <a:sx n="109" d="100"/>
          <a:sy n="109" d="100"/>
        </p:scale>
        <p:origin x="1112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BA7697-537A-1241-A984-A39520910382}" type="datetimeFigureOut">
              <a:rPr lang="en-US" smtClean="0"/>
              <a:t>5/9/25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73B411-E165-BF48-ABA2-70D378AC59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149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dirty="0">
                <a:latin typeface="Arial" pitchFamily="34" charset="0"/>
              </a:rPr>
              <a:t>This</a:t>
            </a:r>
            <a:r>
              <a:rPr lang="en-US" baseline="0" dirty="0">
                <a:latin typeface="Arial" pitchFamily="34" charset="0"/>
              </a:rPr>
              <a:t> slideshow goes over the basics of how the global positioning system (GPS) works. GPS is the USA-based component of the GNSS (global navigation satellite system), which includes many more satellites than just the ones in orbit by the USA.</a:t>
            </a:r>
          </a:p>
          <a:p>
            <a:pPr eaLnBrk="1" hangingPunct="1">
              <a:spcBef>
                <a:spcPct val="0"/>
              </a:spcBef>
            </a:pPr>
            <a:endParaRPr lang="en-US" baseline="0" dirty="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ＭＳ Ｐゴシック" charset="-128"/>
              </a:rPr>
              <a:t>Questions or comments please contact </a:t>
            </a:r>
            <a:r>
              <a:rPr lang="en-US" sz="1200" i="1" u="sng" kern="1200" dirty="0" err="1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ＭＳ Ｐゴシック" charset="-128"/>
              </a:rPr>
              <a:t>Vince_Cronin</a:t>
            </a:r>
            <a:r>
              <a:rPr lang="en-US" sz="1200" i="1" u="sng" kern="1200" baseline="0" dirty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ＭＳ Ｐゴシック" charset="-128"/>
              </a:rPr>
              <a:t> AT baylor.edu</a:t>
            </a:r>
            <a:r>
              <a:rPr lang="en-US" sz="1200" i="1" kern="1200" baseline="0" dirty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ＭＳ Ｐゴシック" charset="-128"/>
              </a:rPr>
              <a:t> </a:t>
            </a:r>
            <a:r>
              <a:rPr lang="en-US" sz="1200" i="1" kern="1200" dirty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ＭＳ Ｐゴシック" charset="-128"/>
              </a:rPr>
              <a:t>or 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ＭＳ Ｐゴシック" charset="-128"/>
              </a:rPr>
              <a:t>education</a:t>
            </a:r>
            <a:r>
              <a:rPr lang="en-US" sz="1200" i="1" u="sng" kern="1200" baseline="0" dirty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ＭＳ Ｐゴシック" charset="-128"/>
              </a:rPr>
              <a:t> AT earthscope</a:t>
            </a:r>
            <a:r>
              <a:rPr lang="en-US" sz="1200" i="1" u="sng" kern="1200" dirty="0">
                <a:solidFill>
                  <a:schemeClr val="tx1"/>
                </a:solidFill>
                <a:effectLst/>
                <a:latin typeface="Arial" charset="0"/>
                <a:ea typeface="MS PGothic" pitchFamily="34" charset="-128"/>
                <a:cs typeface="ＭＳ Ｐゴシック" charset="-128"/>
              </a:rPr>
              <a:t>.org</a:t>
            </a:r>
            <a:endParaRPr lang="en-US" u="sng" dirty="0">
              <a:latin typeface="Arial" pitchFamily="34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3B411-E165-BF48-ABA2-70D378AC59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688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73B411-E165-BF48-ABA2-70D378AC59C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8752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Images: Weston </a:t>
            </a:r>
            <a:r>
              <a:rPr lang="en-US" dirty="0" err="1"/>
              <a:t>Renoud</a:t>
            </a:r>
            <a:r>
              <a:rPr lang="en-US" dirty="0"/>
              <a:t> (https://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weston</a:t>
            </a:r>
            <a:r>
              <a:rPr lang="en-US" dirty="0"/>
              <a:t>/3666328474/), EarthScope (Ian Lauer)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195DA-2561-4B35-97D8-25BE4EFECEE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040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an example from field camp.  The large basin in the center of the image (with the lake) is ringed by the </a:t>
            </a:r>
            <a:r>
              <a:rPr lang="en-US" dirty="0" err="1"/>
              <a:t>headscarp</a:t>
            </a:r>
            <a:r>
              <a:rPr lang="en-US" baseline="0" dirty="0"/>
              <a:t> of an enormous landslide.  If you were to collect GPS data in the image, where would you position a base station?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0195DA-2561-4B35-97D8-25BE4EFECEE2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09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There</a:t>
            </a:r>
            <a:r>
              <a:rPr lang="en-US" baseline="0" dirty="0"/>
              <a:t> are different methods for creating an topographic file from measured GNSS survey points.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73B411-E165-BF48-ABA2-70D378AC59C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32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32728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20737" y="6202004"/>
            <a:ext cx="461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dirty="0">
                <a:solidFill>
                  <a:prstClr val="black"/>
                </a:solidFill>
                <a:latin typeface="+mn-lt"/>
              </a:rPr>
              <a:t>This work has been supported by U.S. National Science Foundation awards 1245025, </a:t>
            </a:r>
            <a:r>
              <a:rPr lang="is-IS" sz="1200" dirty="0">
                <a:solidFill>
                  <a:prstClr val="black"/>
                </a:solidFill>
                <a:latin typeface="+mn-lt"/>
              </a:rPr>
              <a:t>1612248</a:t>
            </a:r>
            <a:r>
              <a:rPr lang="en-US" sz="1200" dirty="0">
                <a:solidFill>
                  <a:prstClr val="black"/>
                </a:solidFill>
                <a:latin typeface="+mn-lt"/>
              </a:rPr>
              <a:t>, </a:t>
            </a:r>
            <a:r>
              <a:rPr lang="is-IS" sz="1200" dirty="0"/>
              <a:t>1725347, </a:t>
            </a:r>
            <a:r>
              <a:rPr lang="cs-CZ" sz="1200" dirty="0">
                <a:solidFill>
                  <a:prstClr val="black"/>
                </a:solidFill>
                <a:latin typeface="+mn-lt"/>
              </a:rPr>
              <a:t>1914915, 1724794, </a:t>
            </a:r>
            <a:r>
              <a:rPr lang="en-US" sz="1200" b="0" i="0" dirty="0">
                <a:solidFill>
                  <a:srgbClr val="000000"/>
                </a:solidFill>
                <a:effectLst/>
                <a:latin typeface="new-hero"/>
              </a:rPr>
              <a:t>1724509</a:t>
            </a:r>
            <a:r>
              <a:rPr lang="cs-CZ" sz="1200" dirty="0">
                <a:solidFill>
                  <a:prstClr val="black"/>
                </a:solidFill>
                <a:latin typeface="+mn-lt"/>
              </a:rPr>
              <a:t>.</a:t>
            </a:r>
            <a:endParaRPr lang="en-US" sz="1200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5944438" y="6386670"/>
            <a:ext cx="30913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Questions, contact </a:t>
            </a:r>
            <a:r>
              <a:rPr lang="en-US" sz="1200" u="sng" dirty="0" err="1"/>
              <a:t>education@earthscope.org</a:t>
            </a:r>
            <a:endParaRPr lang="en-US" sz="1200" dirty="0"/>
          </a:p>
        </p:txBody>
      </p:sp>
      <p:pic>
        <p:nvPicPr>
          <p:cNvPr id="12" name="Picture 11" descr="NSF_Logo 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0" y="6072931"/>
            <a:ext cx="727157" cy="731520"/>
          </a:xfrm>
          <a:prstGeom prst="rect">
            <a:avLst/>
          </a:prstGeom>
        </p:spPr>
      </p:pic>
      <p:pic>
        <p:nvPicPr>
          <p:cNvPr id="10" name="Picture 9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B997BA3C-0D77-71F3-B417-D318FFFADD6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49511" cy="115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845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629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084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 descr="A blue and black background&#10;&#10;AI-generated content may be incorrect.">
            <a:extLst>
              <a:ext uri="{FF2B5EF4-FFF2-40B4-BE49-F238E27FC236}">
                <a16:creationId xmlns:a16="http://schemas.microsoft.com/office/drawing/2014/main" id="{0BC1BF78-6FD8-A6CF-8AEA-EDB9EBB6F8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9149511" cy="115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252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31799"/>
            <a:ext cx="4038600" cy="51731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31799"/>
            <a:ext cx="4038600" cy="517316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7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20185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573314"/>
            <a:ext cx="4040188" cy="45316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20185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73314"/>
            <a:ext cx="4041775" cy="45316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793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396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556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946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28550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4D1E674B-F9F5-4129-F5A6-3AD8A0A1F64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-4972" y="6374581"/>
            <a:ext cx="9148972" cy="4870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37652"/>
            <a:ext cx="8229600" cy="50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49331"/>
            <a:ext cx="8229600" cy="5165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 descr="MtSAC_fullcolor_print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760" y="6496810"/>
            <a:ext cx="330710" cy="23342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32065" y="6481434"/>
            <a:ext cx="206444" cy="2606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10298" y="6560197"/>
            <a:ext cx="363666" cy="121222"/>
          </a:xfrm>
          <a:prstGeom prst="rect">
            <a:avLst/>
          </a:prstGeom>
        </p:spPr>
      </p:pic>
      <p:pic>
        <p:nvPicPr>
          <p:cNvPr id="9" name="Picture 8" descr="ISUreverse.png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778" y="6552173"/>
            <a:ext cx="450059" cy="135428"/>
          </a:xfrm>
          <a:prstGeom prst="rect">
            <a:avLst/>
          </a:prstGeom>
        </p:spPr>
      </p:pic>
      <p:pic>
        <p:nvPicPr>
          <p:cNvPr id="15" name="Picture 14" descr="NSF_Logo sm.png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640" y="6400099"/>
            <a:ext cx="418321" cy="420831"/>
          </a:xfrm>
          <a:prstGeom prst="rect">
            <a:avLst/>
          </a:prstGeom>
        </p:spPr>
      </p:pic>
      <p:grpSp>
        <p:nvGrpSpPr>
          <p:cNvPr id="16" name="Google Shape;29;p2">
            <a:extLst>
              <a:ext uri="{FF2B5EF4-FFF2-40B4-BE49-F238E27FC236}">
                <a16:creationId xmlns:a16="http://schemas.microsoft.com/office/drawing/2014/main" id="{552CFD2F-FB20-5D4A-99D6-54A07850158B}"/>
              </a:ext>
            </a:extLst>
          </p:cNvPr>
          <p:cNvGrpSpPr/>
          <p:nvPr userDrawn="1"/>
        </p:nvGrpSpPr>
        <p:grpSpPr>
          <a:xfrm>
            <a:off x="6121333" y="6514164"/>
            <a:ext cx="658102" cy="191947"/>
            <a:chOff x="7130143" y="6256290"/>
            <a:chExt cx="1262536" cy="368240"/>
          </a:xfrm>
        </p:grpSpPr>
        <p:pic>
          <p:nvPicPr>
            <p:cNvPr id="17" name="Google Shape;30;p2">
              <a:extLst>
                <a:ext uri="{FF2B5EF4-FFF2-40B4-BE49-F238E27FC236}">
                  <a16:creationId xmlns:a16="http://schemas.microsoft.com/office/drawing/2014/main" id="{F787E4CC-946A-5445-899D-6FA04C45CE9C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 r="69823"/>
            <a:stretch/>
          </p:blipFill>
          <p:spPr>
            <a:xfrm>
              <a:off x="7130143" y="6256290"/>
              <a:ext cx="381000" cy="3682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31;p2">
              <a:extLst>
                <a:ext uri="{FF2B5EF4-FFF2-40B4-BE49-F238E27FC236}">
                  <a16:creationId xmlns:a16="http://schemas.microsoft.com/office/drawing/2014/main" id="{7E46B66D-C6A8-6C44-81D7-096C8B4E8B1E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 l="30176"/>
            <a:stretch/>
          </p:blipFill>
          <p:spPr>
            <a:xfrm>
              <a:off x="7511143" y="6256290"/>
              <a:ext cx="881536" cy="36824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27977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</p:sldLayoutIdLst>
  <p:txStyles>
    <p:titleStyle>
      <a:lvl1pPr algn="l" defTabSz="457200" rtl="0" eaLnBrk="1" latinLnBrk="0" hangingPunct="1">
        <a:spcBef>
          <a:spcPct val="0"/>
        </a:spcBef>
        <a:buNone/>
        <a:defRPr sz="3400" b="1" kern="1200" cap="small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eodesy.noaa.gov/OPUS/about.jsp" TargetMode="External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ebapp.geod.nrcan.gc.ca/geod/tools-outils/ppp.php?locale=en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Kinematic GNSS Systems</a:t>
            </a:r>
            <a:br>
              <a:rPr lang="en-US" dirty="0"/>
            </a:br>
            <a:r>
              <a:rPr lang="en-US" dirty="0"/>
              <a:t>Units 2, 2.1, and 2.2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Benjamin Crosby &amp; Ian Lauer (Idaho State University)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33474" y="651042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716339" y="6115596"/>
            <a:ext cx="15828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176963" algn="r"/>
              </a:tabLst>
            </a:pPr>
            <a:r>
              <a:rPr lang="en-US" sz="1200" dirty="0"/>
              <a:t>Version: 05 25, 2017</a:t>
            </a:r>
            <a:endParaRPr lang="en-US" sz="1200" u="sng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58F585-E47A-E732-5EE8-71BC31BFE958}"/>
              </a:ext>
            </a:extLst>
          </p:cNvPr>
          <p:cNvSpPr/>
          <p:nvPr/>
        </p:nvSpPr>
        <p:spPr>
          <a:xfrm>
            <a:off x="5687863" y="6392595"/>
            <a:ext cx="3222593" cy="351941"/>
          </a:xfrm>
          <a:prstGeom prst="rect">
            <a:avLst/>
          </a:prstGeom>
          <a:solidFill>
            <a:srgbClr val="E8EFF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Questions, contact education-AT-earthscope.org</a:t>
            </a:r>
          </a:p>
        </p:txBody>
      </p:sp>
    </p:spTree>
    <p:extLst>
      <p:ext uri="{BB962C8B-B14F-4D97-AF65-F5344CB8AC3E}">
        <p14:creationId xmlns:p14="http://schemas.microsoft.com/office/powerpoint/2010/main" val="1180618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EE8DB-80DF-E6D2-A1D6-5B7006276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Workflow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B900-D833-80DA-202A-C5B1C1142E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9331"/>
            <a:ext cx="2947737" cy="2193801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If base is not over a known point, you must post-process to get an accurate position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7544D0-FDC8-4872-2B00-CC871846CC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26576" y="3429000"/>
            <a:ext cx="8249364" cy="2708365"/>
          </a:xfrm>
          <a:prstGeom prst="rect">
            <a:avLst/>
          </a:prstGeom>
        </p:spPr>
      </p:pic>
      <p:pic>
        <p:nvPicPr>
          <p:cNvPr id="5" name="Picture 2" descr="http://kb.unavco.org/kb/assets/.images/porkchop_geyser1crop.jpg">
            <a:extLst>
              <a:ext uri="{FF2B5EF4-FFF2-40B4-BE49-F238E27FC236}">
                <a16:creationId xmlns:a16="http://schemas.microsoft.com/office/drawing/2014/main" id="{3103AED5-4E72-6D11-5C32-37E8960E4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007" y="1395662"/>
            <a:ext cx="1380501" cy="1747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1D1956-BDE8-95E1-16E4-09F885BF08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8"/>
          <a:stretch/>
        </p:blipFill>
        <p:spPr>
          <a:xfrm>
            <a:off x="5303545" y="964738"/>
            <a:ext cx="840908" cy="21783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40EE06-7128-0793-79AB-774F9135DE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6490" y="1718694"/>
            <a:ext cx="2469239" cy="142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0881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99CB4-BC3B-AB1C-9882-AD28F08BC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Post-Processing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2E528-3F48-CE2E-B89F-B44C4FAFAB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200" dirty="0"/>
              <a:t>Post processing is only necessary if the base was set up over an unknown point or you use a PPK system.</a:t>
            </a:r>
          </a:p>
          <a:p>
            <a:endParaRPr lang="en-US" sz="3200" dirty="0"/>
          </a:p>
          <a:p>
            <a:r>
              <a:rPr lang="en-US" sz="3200" dirty="0"/>
              <a:t>Download data from base to PC software for your hardware.</a:t>
            </a:r>
          </a:p>
          <a:p>
            <a:r>
              <a:rPr lang="en-US" sz="3200" dirty="0"/>
              <a:t>Export base dataset as a RINEX formatted file</a:t>
            </a:r>
          </a:p>
          <a:p>
            <a:r>
              <a:rPr lang="en-US" sz="3200" dirty="0"/>
              <a:t>Upload RINEX to OPUS website, specifying all necessary information regarding base antenna type and height (best to wait 4+ hours after collection before uploading)</a:t>
            </a:r>
          </a:p>
          <a:p>
            <a:r>
              <a:rPr lang="en-US" sz="3200" dirty="0"/>
              <a:t>Update your base position with the new, OPUS-corrected position in your PC software</a:t>
            </a:r>
          </a:p>
          <a:p>
            <a:r>
              <a:rPr lang="en-US" sz="3200" dirty="0"/>
              <a:t>Propagate the change in base to all your rover positions</a:t>
            </a:r>
          </a:p>
        </p:txBody>
      </p:sp>
    </p:spTree>
    <p:extLst>
      <p:ext uri="{BB962C8B-B14F-4D97-AF65-F5344CB8AC3E}">
        <p14:creationId xmlns:p14="http://schemas.microsoft.com/office/powerpoint/2010/main" val="9413785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OPUS accuracy vs session duration">
            <a:extLst>
              <a:ext uri="{FF2B5EF4-FFF2-40B4-BE49-F238E27FC236}">
                <a16:creationId xmlns:a16="http://schemas.microsoft.com/office/drawing/2014/main" id="{385D3244-16DF-15E4-F30B-7C95DCB223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66"/>
          <a:stretch/>
        </p:blipFill>
        <p:spPr bwMode="auto">
          <a:xfrm>
            <a:off x="1139720" y="3581555"/>
            <a:ext cx="4719782" cy="252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E407F66-8706-EF50-5902-19417681ED4D}"/>
              </a:ext>
            </a:extLst>
          </p:cNvPr>
          <p:cNvSpPr/>
          <p:nvPr/>
        </p:nvSpPr>
        <p:spPr>
          <a:xfrm>
            <a:off x="304800" y="217568"/>
            <a:ext cx="8534400" cy="32575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5B7F3D-F351-69D8-C993-CEA0139BE8E7}"/>
              </a:ext>
            </a:extLst>
          </p:cNvPr>
          <p:cNvSpPr txBox="1"/>
          <p:nvPr/>
        </p:nvSpPr>
        <p:spPr>
          <a:xfrm rot="16200000">
            <a:off x="300957" y="2756862"/>
            <a:ext cx="8386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OPUS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70CD0-19EA-D12F-9B29-942D1DFA3A5C}"/>
              </a:ext>
            </a:extLst>
          </p:cNvPr>
          <p:cNvSpPr txBox="1"/>
          <p:nvPr/>
        </p:nvSpPr>
        <p:spPr>
          <a:xfrm rot="16200000">
            <a:off x="-38880" y="1152126"/>
            <a:ext cx="1518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NRCAN</a:t>
            </a:r>
            <a:endParaRPr lang="en-US" dirty="0"/>
          </a:p>
          <a:p>
            <a:pPr algn="ctr"/>
            <a:r>
              <a:rPr lang="en-US" dirty="0"/>
              <a:t>(CSRS-PPP)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757345-791A-ADFE-256A-A2D9F23A8FEC}"/>
              </a:ext>
            </a:extLst>
          </p:cNvPr>
          <p:cNvSpPr txBox="1"/>
          <p:nvPr/>
        </p:nvSpPr>
        <p:spPr>
          <a:xfrm>
            <a:off x="1560741" y="463513"/>
            <a:ext cx="2685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Collection Duration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6C8B8EF-D45C-AAFD-C232-55F3986C5527}"/>
              </a:ext>
            </a:extLst>
          </p:cNvPr>
          <p:cNvCxnSpPr/>
          <p:nvPr/>
        </p:nvCxnSpPr>
        <p:spPr>
          <a:xfrm>
            <a:off x="1367481" y="891881"/>
            <a:ext cx="0" cy="25784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B01C32F-5F79-5994-3D49-DFAB438D3F00}"/>
              </a:ext>
            </a:extLst>
          </p:cNvPr>
          <p:cNvSpPr/>
          <p:nvPr/>
        </p:nvSpPr>
        <p:spPr>
          <a:xfrm>
            <a:off x="1400432" y="2522182"/>
            <a:ext cx="1010681" cy="272639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15min – 2hrs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8EC9D6-573C-C8D8-3B85-38EDA05116BD}"/>
              </a:ext>
            </a:extLst>
          </p:cNvPr>
          <p:cNvSpPr/>
          <p:nvPr/>
        </p:nvSpPr>
        <p:spPr>
          <a:xfrm>
            <a:off x="1400431" y="2848983"/>
            <a:ext cx="2973861" cy="2726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2hrs +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78A232-5229-FB36-9B4E-759BA07D1CD1}"/>
              </a:ext>
            </a:extLst>
          </p:cNvPr>
          <p:cNvSpPr/>
          <p:nvPr/>
        </p:nvSpPr>
        <p:spPr>
          <a:xfrm>
            <a:off x="1400431" y="1191306"/>
            <a:ext cx="2973861" cy="2726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2hrs +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81596F6-A6D1-71F4-5506-BF920C59B385}"/>
              </a:ext>
            </a:extLst>
          </p:cNvPr>
          <p:cNvCxnSpPr/>
          <p:nvPr/>
        </p:nvCxnSpPr>
        <p:spPr>
          <a:xfrm>
            <a:off x="4938584" y="891881"/>
            <a:ext cx="0" cy="25784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66C9064-8C5F-47A0-07BE-1ED0DCBB25EA}"/>
              </a:ext>
            </a:extLst>
          </p:cNvPr>
          <p:cNvSpPr txBox="1"/>
          <p:nvPr/>
        </p:nvSpPr>
        <p:spPr>
          <a:xfrm>
            <a:off x="5502546" y="460072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Processing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6505325-3828-24DE-0DBB-DBC7448FACFC}"/>
              </a:ext>
            </a:extLst>
          </p:cNvPr>
          <p:cNvSpPr/>
          <p:nvPr/>
        </p:nvSpPr>
        <p:spPr>
          <a:xfrm>
            <a:off x="5465805" y="1192779"/>
            <a:ext cx="1050326" cy="2726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Ultra Rapid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7676E17-A09B-6726-DF3A-4621914EA632}"/>
              </a:ext>
            </a:extLst>
          </p:cNvPr>
          <p:cNvSpPr/>
          <p:nvPr/>
        </p:nvSpPr>
        <p:spPr>
          <a:xfrm>
            <a:off x="6519589" y="1336601"/>
            <a:ext cx="1050326" cy="2726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Rapid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EF6156-915C-8A05-8D69-256981116FCA}"/>
              </a:ext>
            </a:extLst>
          </p:cNvPr>
          <p:cNvSpPr/>
          <p:nvPr/>
        </p:nvSpPr>
        <p:spPr>
          <a:xfrm>
            <a:off x="7569915" y="1490205"/>
            <a:ext cx="1050326" cy="27263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Final Orbits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AB01C7-8603-D117-5C94-0082D51E7F97}"/>
              </a:ext>
            </a:extLst>
          </p:cNvPr>
          <p:cNvSpPr txBox="1"/>
          <p:nvPr/>
        </p:nvSpPr>
        <p:spPr>
          <a:xfrm>
            <a:off x="2574984" y="2526712"/>
            <a:ext cx="10118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Rapid Static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C12D0EC-D4A8-A54C-5476-57FC62737649}"/>
              </a:ext>
            </a:extLst>
          </p:cNvPr>
          <p:cNvSpPr txBox="1"/>
          <p:nvPr/>
        </p:nvSpPr>
        <p:spPr>
          <a:xfrm>
            <a:off x="4309049" y="2851178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Static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2EA932-A44A-C514-648A-E9ECB0B8804A}"/>
              </a:ext>
            </a:extLst>
          </p:cNvPr>
          <p:cNvCxnSpPr/>
          <p:nvPr/>
        </p:nvCxnSpPr>
        <p:spPr>
          <a:xfrm flipV="1">
            <a:off x="2323070" y="2522182"/>
            <a:ext cx="0" cy="2834607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BD32AEB-249C-A5BD-869D-9403C3B75769}"/>
              </a:ext>
            </a:extLst>
          </p:cNvPr>
          <p:cNvCxnSpPr/>
          <p:nvPr/>
        </p:nvCxnSpPr>
        <p:spPr>
          <a:xfrm>
            <a:off x="6516131" y="1020866"/>
            <a:ext cx="0" cy="10010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C922F7A-70CF-566D-8833-8E57E0AB5620}"/>
              </a:ext>
            </a:extLst>
          </p:cNvPr>
          <p:cNvCxnSpPr/>
          <p:nvPr/>
        </p:nvCxnSpPr>
        <p:spPr>
          <a:xfrm>
            <a:off x="7569915" y="1037740"/>
            <a:ext cx="0" cy="10010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826414C-D04C-3D6A-F685-84D582526D11}"/>
              </a:ext>
            </a:extLst>
          </p:cNvPr>
          <p:cNvSpPr txBox="1"/>
          <p:nvPr/>
        </p:nvSpPr>
        <p:spPr>
          <a:xfrm>
            <a:off x="5715769" y="2313469"/>
            <a:ext cx="22044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Time Post-Survey</a:t>
            </a:r>
            <a:r>
              <a:rPr lang="en-US" sz="1200" dirty="0"/>
              <a:t>	    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1F2BB8-F57E-6F6A-9FD1-CC49A360B7A7}"/>
              </a:ext>
            </a:extLst>
          </p:cNvPr>
          <p:cNvCxnSpPr/>
          <p:nvPr/>
        </p:nvCxnSpPr>
        <p:spPr>
          <a:xfrm>
            <a:off x="5461687" y="1037740"/>
            <a:ext cx="0" cy="10010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8C311084-6810-1B78-DE61-541556A64520}"/>
              </a:ext>
            </a:extLst>
          </p:cNvPr>
          <p:cNvSpPr txBox="1"/>
          <p:nvPr/>
        </p:nvSpPr>
        <p:spPr>
          <a:xfrm>
            <a:off x="5266972" y="2048508"/>
            <a:ext cx="3127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2hr	   24hr 	      14 days	   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A0D61BC-F62A-3295-B719-8F8AEB0DB33F}"/>
              </a:ext>
            </a:extLst>
          </p:cNvPr>
          <p:cNvCxnSpPr/>
          <p:nvPr/>
        </p:nvCxnSpPr>
        <p:spPr>
          <a:xfrm>
            <a:off x="5266972" y="2328948"/>
            <a:ext cx="282810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2965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A9EE9-20D7-5306-C0A1-BE919AC8C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RTK GNSS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64665-DA3D-322B-1304-3B22B6D97D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200" dirty="0"/>
              <a:t>Students discuss at first:</a:t>
            </a:r>
          </a:p>
          <a:p>
            <a:endParaRPr lang="en-US" sz="3200" dirty="0"/>
          </a:p>
          <a:p>
            <a:r>
              <a:rPr lang="en-US" sz="3200" dirty="0"/>
              <a:t>Delineating or measuring migration of a river channel with proximity to a valuable resource or infrastructure</a:t>
            </a:r>
          </a:p>
          <a:p>
            <a:r>
              <a:rPr lang="en-US" sz="3200" dirty="0"/>
              <a:t>Measuring movement on a natural hazard such as a landslide, earthflow, or slump</a:t>
            </a:r>
          </a:p>
          <a:p>
            <a:r>
              <a:rPr lang="en-US" sz="3200" dirty="0"/>
              <a:t>Delineate or measure motion of monuments on a glacier, glacial retreat or snowpack change</a:t>
            </a:r>
          </a:p>
          <a:p>
            <a:r>
              <a:rPr lang="en-US" sz="3200" dirty="0"/>
              <a:t>Measuring a scarp surface or profile to determine potential hazard to infrastructure with earthquakes</a:t>
            </a:r>
          </a:p>
          <a:p>
            <a:r>
              <a:rPr lang="en-US" sz="3200" dirty="0"/>
              <a:t>Creating topographic models of flood plains to calculate flood volume and determine potential for flood hazard at various stage levels</a:t>
            </a:r>
          </a:p>
          <a:p>
            <a:r>
              <a:rPr lang="en-US" sz="3200" dirty="0"/>
              <a:t>Create digital elevation models to determine slope stability with addition of roadcuts or other infrastructure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102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209FE-58C9-64BB-D57A-F122CA391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2.1: Measuring Topography With Kinematic GNSS</a:t>
            </a:r>
          </a:p>
        </p:txBody>
      </p:sp>
    </p:spTree>
    <p:extLst>
      <p:ext uri="{BB962C8B-B14F-4D97-AF65-F5344CB8AC3E}">
        <p14:creationId xmlns:p14="http://schemas.microsoft.com/office/powerpoint/2010/main" val="3043539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BABC0-86E2-4A05-9CB5-E67102A54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2.1 Measuring Topography with Kinematic GNSS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E5FAC5-E274-1AAD-1DD2-B3A25FEA59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Introductory slide</a:t>
            </a:r>
          </a:p>
          <a:p>
            <a:pPr lvl="1"/>
            <a:r>
              <a:rPr lang="en-US" dirty="0"/>
              <a:t>Previous tools for creating topography</a:t>
            </a:r>
          </a:p>
          <a:p>
            <a:pPr lvl="2"/>
            <a:r>
              <a:rPr lang="en-US" dirty="0"/>
              <a:t>Photogrammetry, Level surveys </a:t>
            </a:r>
          </a:p>
          <a:p>
            <a:pPr lvl="2"/>
            <a:r>
              <a:rPr lang="en-US" dirty="0"/>
              <a:t>Advantages versus Disadvantages</a:t>
            </a:r>
          </a:p>
          <a:p>
            <a:pPr lvl="1"/>
            <a:r>
              <a:rPr lang="en-US" dirty="0"/>
              <a:t>How we do it now</a:t>
            </a:r>
          </a:p>
          <a:p>
            <a:pPr lvl="2"/>
            <a:r>
              <a:rPr lang="en-US" dirty="0"/>
              <a:t>Airborne or ground-based LiDAR, Radar</a:t>
            </a:r>
          </a:p>
          <a:p>
            <a:pPr lvl="2"/>
            <a:r>
              <a:rPr lang="en-US" dirty="0"/>
              <a:t>Stereo high-resolution imagery</a:t>
            </a:r>
          </a:p>
          <a:p>
            <a:pPr lvl="1"/>
            <a:r>
              <a:rPr lang="en-US" dirty="0"/>
              <a:t>Uses of topographic data</a:t>
            </a:r>
          </a:p>
          <a:p>
            <a:pPr lvl="2"/>
            <a:r>
              <a:rPr lang="en-US" dirty="0"/>
              <a:t>Hydrology, hazard analysis, navigation, etc.</a:t>
            </a:r>
          </a:p>
          <a:p>
            <a:pPr lvl="2"/>
            <a:r>
              <a:rPr lang="en-US" dirty="0"/>
              <a:t>Research, industry, public, military, etc.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1822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B20AE-C7CF-8584-7320-62AFC3810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Slides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5A46CE-185C-137A-D3C1-FFDC8B44EF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Field and office workflow</a:t>
            </a:r>
          </a:p>
          <a:p>
            <a:pPr lvl="2"/>
            <a:r>
              <a:rPr lang="en-US" dirty="0"/>
              <a:t>Collect high-precision </a:t>
            </a:r>
            <a:r>
              <a:rPr lang="en-US" i="1" dirty="0"/>
              <a:t>x, y, </a:t>
            </a:r>
            <a:r>
              <a:rPr lang="en-US" dirty="0"/>
              <a:t>and </a:t>
            </a:r>
            <a:r>
              <a:rPr lang="en-US" i="1" dirty="0"/>
              <a:t>z</a:t>
            </a:r>
            <a:r>
              <a:rPr lang="en-US" dirty="0"/>
              <a:t> points</a:t>
            </a:r>
          </a:p>
          <a:p>
            <a:pPr lvl="2"/>
            <a:r>
              <a:rPr lang="en-US" dirty="0"/>
              <a:t>Interpolate elevations between points (raster or contour)</a:t>
            </a:r>
          </a:p>
          <a:p>
            <a:pPr lvl="2"/>
            <a:r>
              <a:rPr lang="en-US" dirty="0"/>
              <a:t>Examine if interpolation created unrealistic outcomes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BF6B19-3B40-9E68-06CD-FB9A316013C4}"/>
              </a:ext>
            </a:extLst>
          </p:cNvPr>
          <p:cNvPicPr/>
          <p:nvPr/>
        </p:nvPicPr>
        <p:blipFill rotWithShape="1">
          <a:blip r:embed="rId3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b="6751"/>
          <a:stretch/>
        </p:blipFill>
        <p:spPr bwMode="auto">
          <a:xfrm>
            <a:off x="719523" y="3136532"/>
            <a:ext cx="3555240" cy="24489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87B2B4-B9DE-B07E-4A56-F8AD1123EF69}"/>
              </a:ext>
            </a:extLst>
          </p:cNvPr>
          <p:cNvPicPr/>
          <p:nvPr/>
        </p:nvPicPr>
        <p:blipFill>
          <a:blip r:embed="rId4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9190" y="3354841"/>
            <a:ext cx="3242980" cy="22306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3F26F1-0AA6-9758-BA15-0656B027FF87}"/>
              </a:ext>
            </a:extLst>
          </p:cNvPr>
          <p:cNvSpPr txBox="1"/>
          <p:nvPr/>
        </p:nvSpPr>
        <p:spPr>
          <a:xfrm>
            <a:off x="845277" y="5555488"/>
            <a:ext cx="7682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Triangulate Irregular Network (TIN)		  Inverse Distance Weighted</a:t>
            </a:r>
          </a:p>
        </p:txBody>
      </p:sp>
    </p:spTree>
    <p:extLst>
      <p:ext uri="{BB962C8B-B14F-4D97-AF65-F5344CB8AC3E}">
        <p14:creationId xmlns:p14="http://schemas.microsoft.com/office/powerpoint/2010/main" val="1629387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62198-C666-05F5-8342-C6CDF04CE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Kinematic Derived Topography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C7926-8A70-43B4-B8A3-C8B745F56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Kinematic GNSS topography decreases time and cost relative to LiDAR and analog tools.  </a:t>
            </a:r>
          </a:p>
          <a:p>
            <a:r>
              <a:rPr lang="en-US" dirty="0"/>
              <a:t>Kinematic GNSS points avoid the uncertainty of point cloud data.</a:t>
            </a:r>
          </a:p>
          <a:p>
            <a:r>
              <a:rPr lang="en-US" dirty="0"/>
              <a:t>Applications for kinematic GNSS topography </a:t>
            </a:r>
          </a:p>
          <a:p>
            <a:pPr lvl="1"/>
            <a:r>
              <a:rPr lang="en-US" dirty="0"/>
              <a:t>Measuring volumetric change</a:t>
            </a:r>
          </a:p>
          <a:p>
            <a:pPr lvl="2"/>
            <a:r>
              <a:rPr lang="en-US" dirty="0"/>
              <a:t>Landslide or other mass-movement hazards</a:t>
            </a:r>
          </a:p>
          <a:p>
            <a:pPr lvl="2"/>
            <a:r>
              <a:rPr lang="en-US" dirty="0"/>
              <a:t>Water quantity and other natural resources</a:t>
            </a:r>
          </a:p>
          <a:p>
            <a:pPr lvl="1"/>
            <a:r>
              <a:rPr lang="en-US" dirty="0"/>
              <a:t>High-precision topography in dense vegetation</a:t>
            </a:r>
          </a:p>
          <a:p>
            <a:pPr lvl="2"/>
            <a:r>
              <a:rPr lang="en-US" dirty="0"/>
              <a:t>River restoration, aquatic habitat, etc.</a:t>
            </a:r>
          </a:p>
          <a:p>
            <a:pPr lvl="2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8681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066A9-DABF-64A0-7CBE-4BDC808A7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2.2: Detecting Change With Kinematic GNSS </a:t>
            </a:r>
          </a:p>
        </p:txBody>
      </p:sp>
    </p:spTree>
    <p:extLst>
      <p:ext uri="{BB962C8B-B14F-4D97-AF65-F5344CB8AC3E}">
        <p14:creationId xmlns:p14="http://schemas.microsoft.com/office/powerpoint/2010/main" val="2677124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B064C-877D-D3CB-E8DB-7C8C85385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Motivations for this Lecture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2FF22-B38F-C39D-64DF-D6453A2E1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600" dirty="0"/>
              <a:t>Focused on: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600" dirty="0"/>
              <a:t>Change detection basics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600" dirty="0"/>
              <a:t>Change detection with kinematic GNSS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600" dirty="0"/>
              <a:t>Applications of the technique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600" dirty="0"/>
              <a:t>Calculating change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600" dirty="0"/>
              <a:t>Interpretation of change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65A1CC-6A81-9A4B-94C9-FED9FD251A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8"/>
          <a:stretch/>
        </p:blipFill>
        <p:spPr>
          <a:xfrm>
            <a:off x="7462942" y="2379415"/>
            <a:ext cx="1269996" cy="32899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3EAC5A5-D88C-3827-B5F7-AB852020DE3E}"/>
              </a:ext>
            </a:extLst>
          </p:cNvPr>
          <p:cNvGrpSpPr/>
          <p:nvPr/>
        </p:nvGrpSpPr>
        <p:grpSpPr>
          <a:xfrm>
            <a:off x="5634154" y="739740"/>
            <a:ext cx="595329" cy="771886"/>
            <a:chOff x="380871" y="2420817"/>
            <a:chExt cx="595329" cy="771886"/>
          </a:xfrm>
        </p:grpSpPr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39D0390B-3778-07ED-E46F-4CF7E9A3682A}"/>
                </a:ext>
              </a:extLst>
            </p:cNvPr>
            <p:cNvSpPr>
              <a:spLocks/>
            </p:cNvSpPr>
            <p:nvPr/>
          </p:nvSpPr>
          <p:spPr bwMode="auto">
            <a:xfrm rot="14828429">
              <a:off x="558531" y="2678138"/>
              <a:ext cx="254901" cy="285093"/>
            </a:xfrm>
            <a:custGeom>
              <a:avLst/>
              <a:gdLst>
                <a:gd name="T0" fmla="*/ 100 w 164"/>
                <a:gd name="T1" fmla="*/ 8 h 168"/>
                <a:gd name="T2" fmla="*/ 98 w 164"/>
                <a:gd name="T3" fmla="*/ 5 h 168"/>
                <a:gd name="T4" fmla="*/ 94 w 164"/>
                <a:gd name="T5" fmla="*/ 4 h 168"/>
                <a:gd name="T6" fmla="*/ 89 w 164"/>
                <a:gd name="T7" fmla="*/ 2 h 168"/>
                <a:gd name="T8" fmla="*/ 86 w 164"/>
                <a:gd name="T9" fmla="*/ 0 h 168"/>
                <a:gd name="T10" fmla="*/ 83 w 164"/>
                <a:gd name="T11" fmla="*/ 0 h 168"/>
                <a:gd name="T12" fmla="*/ 79 w 164"/>
                <a:gd name="T13" fmla="*/ 3 h 168"/>
                <a:gd name="T14" fmla="*/ 73 w 164"/>
                <a:gd name="T15" fmla="*/ 4 h 168"/>
                <a:gd name="T16" fmla="*/ 69 w 164"/>
                <a:gd name="T17" fmla="*/ 4 h 168"/>
                <a:gd name="T18" fmla="*/ 69 w 164"/>
                <a:gd name="T19" fmla="*/ 8 h 168"/>
                <a:gd name="T20" fmla="*/ 65 w 164"/>
                <a:gd name="T21" fmla="*/ 7 h 168"/>
                <a:gd name="T22" fmla="*/ 8 w 164"/>
                <a:gd name="T23" fmla="*/ 72 h 168"/>
                <a:gd name="T24" fmla="*/ 5 w 164"/>
                <a:gd name="T25" fmla="*/ 74 h 168"/>
                <a:gd name="T26" fmla="*/ 4 w 164"/>
                <a:gd name="T27" fmla="*/ 75 h 168"/>
                <a:gd name="T28" fmla="*/ 2 w 164"/>
                <a:gd name="T29" fmla="*/ 80 h 168"/>
                <a:gd name="T30" fmla="*/ 4 w 164"/>
                <a:gd name="T31" fmla="*/ 82 h 168"/>
                <a:gd name="T32" fmla="*/ 0 w 164"/>
                <a:gd name="T33" fmla="*/ 86 h 168"/>
                <a:gd name="T34" fmla="*/ 2 w 164"/>
                <a:gd name="T35" fmla="*/ 91 h 168"/>
                <a:gd name="T36" fmla="*/ 2 w 164"/>
                <a:gd name="T37" fmla="*/ 95 h 168"/>
                <a:gd name="T38" fmla="*/ 2 w 164"/>
                <a:gd name="T39" fmla="*/ 99 h 168"/>
                <a:gd name="T40" fmla="*/ 6 w 164"/>
                <a:gd name="T41" fmla="*/ 103 h 168"/>
                <a:gd name="T42" fmla="*/ 8 w 164"/>
                <a:gd name="T43" fmla="*/ 105 h 168"/>
                <a:gd name="T44" fmla="*/ 62 w 164"/>
                <a:gd name="T45" fmla="*/ 158 h 168"/>
                <a:gd name="T46" fmla="*/ 66 w 164"/>
                <a:gd name="T47" fmla="*/ 159 h 168"/>
                <a:gd name="T48" fmla="*/ 70 w 164"/>
                <a:gd name="T49" fmla="*/ 164 h 168"/>
                <a:gd name="T50" fmla="*/ 72 w 164"/>
                <a:gd name="T51" fmla="*/ 162 h 168"/>
                <a:gd name="T52" fmla="*/ 78 w 164"/>
                <a:gd name="T53" fmla="*/ 165 h 168"/>
                <a:gd name="T54" fmla="*/ 82 w 164"/>
                <a:gd name="T55" fmla="*/ 165 h 168"/>
                <a:gd name="T56" fmla="*/ 84 w 164"/>
                <a:gd name="T57" fmla="*/ 163 h 168"/>
                <a:gd name="T58" fmla="*/ 88 w 164"/>
                <a:gd name="T59" fmla="*/ 164 h 168"/>
                <a:gd name="T60" fmla="*/ 91 w 164"/>
                <a:gd name="T61" fmla="*/ 160 h 168"/>
                <a:gd name="T62" fmla="*/ 95 w 164"/>
                <a:gd name="T63" fmla="*/ 161 h 168"/>
                <a:gd name="T64" fmla="*/ 99 w 164"/>
                <a:gd name="T65" fmla="*/ 157 h 168"/>
                <a:gd name="T66" fmla="*/ 155 w 164"/>
                <a:gd name="T67" fmla="*/ 99 h 168"/>
                <a:gd name="T68" fmla="*/ 159 w 164"/>
                <a:gd name="T69" fmla="*/ 95 h 168"/>
                <a:gd name="T70" fmla="*/ 158 w 164"/>
                <a:gd name="T71" fmla="*/ 92 h 168"/>
                <a:gd name="T72" fmla="*/ 160 w 164"/>
                <a:gd name="T73" fmla="*/ 86 h 168"/>
                <a:gd name="T74" fmla="*/ 161 w 164"/>
                <a:gd name="T75" fmla="*/ 83 h 168"/>
                <a:gd name="T76" fmla="*/ 161 w 164"/>
                <a:gd name="T77" fmla="*/ 79 h 168"/>
                <a:gd name="T78" fmla="*/ 160 w 164"/>
                <a:gd name="T79" fmla="*/ 75 h 168"/>
                <a:gd name="T80" fmla="*/ 161 w 164"/>
                <a:gd name="T81" fmla="*/ 72 h 168"/>
                <a:gd name="T82" fmla="*/ 159 w 164"/>
                <a:gd name="T83" fmla="*/ 69 h 168"/>
                <a:gd name="T84" fmla="*/ 155 w 164"/>
                <a:gd name="T85" fmla="*/ 65 h 168"/>
                <a:gd name="T86" fmla="*/ 155 w 164"/>
                <a:gd name="T87" fmla="*/ 62 h 16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4"/>
                <a:gd name="T133" fmla="*/ 0 h 168"/>
                <a:gd name="T134" fmla="*/ 164 w 164"/>
                <a:gd name="T135" fmla="*/ 168 h 16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4" h="168">
                  <a:moveTo>
                    <a:pt x="155" y="62"/>
                  </a:moveTo>
                  <a:lnTo>
                    <a:pt x="100" y="8"/>
                  </a:lnTo>
                  <a:lnTo>
                    <a:pt x="96" y="7"/>
                  </a:lnTo>
                  <a:lnTo>
                    <a:pt x="98" y="5"/>
                  </a:lnTo>
                  <a:lnTo>
                    <a:pt x="96" y="3"/>
                  </a:lnTo>
                  <a:lnTo>
                    <a:pt x="94" y="4"/>
                  </a:lnTo>
                  <a:lnTo>
                    <a:pt x="92" y="3"/>
                  </a:lnTo>
                  <a:lnTo>
                    <a:pt x="89" y="2"/>
                  </a:lnTo>
                  <a:lnTo>
                    <a:pt x="86" y="0"/>
                  </a:lnTo>
                  <a:lnTo>
                    <a:pt x="85" y="2"/>
                  </a:lnTo>
                  <a:lnTo>
                    <a:pt x="83" y="0"/>
                  </a:lnTo>
                  <a:lnTo>
                    <a:pt x="80" y="2"/>
                  </a:lnTo>
                  <a:lnTo>
                    <a:pt x="79" y="3"/>
                  </a:lnTo>
                  <a:lnTo>
                    <a:pt x="75" y="3"/>
                  </a:lnTo>
                  <a:lnTo>
                    <a:pt x="73" y="4"/>
                  </a:lnTo>
                  <a:lnTo>
                    <a:pt x="69" y="4"/>
                  </a:lnTo>
                  <a:lnTo>
                    <a:pt x="71" y="6"/>
                  </a:lnTo>
                  <a:lnTo>
                    <a:pt x="67" y="6"/>
                  </a:lnTo>
                  <a:lnTo>
                    <a:pt x="69" y="8"/>
                  </a:lnTo>
                  <a:lnTo>
                    <a:pt x="65" y="7"/>
                  </a:lnTo>
                  <a:lnTo>
                    <a:pt x="61" y="10"/>
                  </a:lnTo>
                  <a:lnTo>
                    <a:pt x="7" y="68"/>
                  </a:lnTo>
                  <a:lnTo>
                    <a:pt x="8" y="72"/>
                  </a:lnTo>
                  <a:lnTo>
                    <a:pt x="9" y="70"/>
                  </a:lnTo>
                  <a:lnTo>
                    <a:pt x="8" y="72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4" y="79"/>
                  </a:lnTo>
                  <a:lnTo>
                    <a:pt x="2" y="80"/>
                  </a:lnTo>
                  <a:lnTo>
                    <a:pt x="0" y="82"/>
                  </a:lnTo>
                  <a:lnTo>
                    <a:pt x="4" y="82"/>
                  </a:lnTo>
                  <a:lnTo>
                    <a:pt x="2" y="84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2" y="91"/>
                  </a:lnTo>
                  <a:lnTo>
                    <a:pt x="0" y="93"/>
                  </a:lnTo>
                  <a:lnTo>
                    <a:pt x="2" y="95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8" y="105"/>
                  </a:lnTo>
                  <a:lnTo>
                    <a:pt x="60" y="157"/>
                  </a:lnTo>
                  <a:lnTo>
                    <a:pt x="62" y="158"/>
                  </a:lnTo>
                  <a:lnTo>
                    <a:pt x="66" y="159"/>
                  </a:lnTo>
                  <a:lnTo>
                    <a:pt x="68" y="162"/>
                  </a:lnTo>
                  <a:lnTo>
                    <a:pt x="70" y="164"/>
                  </a:lnTo>
                  <a:lnTo>
                    <a:pt x="72" y="162"/>
                  </a:lnTo>
                  <a:lnTo>
                    <a:pt x="74" y="164"/>
                  </a:lnTo>
                  <a:lnTo>
                    <a:pt x="76" y="166"/>
                  </a:lnTo>
                  <a:lnTo>
                    <a:pt x="78" y="165"/>
                  </a:lnTo>
                  <a:lnTo>
                    <a:pt x="80" y="167"/>
                  </a:lnTo>
                  <a:lnTo>
                    <a:pt x="82" y="165"/>
                  </a:lnTo>
                  <a:lnTo>
                    <a:pt x="80" y="167"/>
                  </a:lnTo>
                  <a:lnTo>
                    <a:pt x="82" y="165"/>
                  </a:lnTo>
                  <a:lnTo>
                    <a:pt x="84" y="163"/>
                  </a:lnTo>
                  <a:lnTo>
                    <a:pt x="88" y="164"/>
                  </a:lnTo>
                  <a:lnTo>
                    <a:pt x="90" y="162"/>
                  </a:lnTo>
                  <a:lnTo>
                    <a:pt x="91" y="160"/>
                  </a:lnTo>
                  <a:lnTo>
                    <a:pt x="94" y="162"/>
                  </a:lnTo>
                  <a:lnTo>
                    <a:pt x="95" y="161"/>
                  </a:lnTo>
                  <a:lnTo>
                    <a:pt x="97" y="159"/>
                  </a:lnTo>
                  <a:lnTo>
                    <a:pt x="99" y="157"/>
                  </a:lnTo>
                  <a:lnTo>
                    <a:pt x="151" y="98"/>
                  </a:lnTo>
                  <a:lnTo>
                    <a:pt x="155" y="99"/>
                  </a:lnTo>
                  <a:lnTo>
                    <a:pt x="153" y="97"/>
                  </a:lnTo>
                  <a:lnTo>
                    <a:pt x="155" y="95"/>
                  </a:lnTo>
                  <a:lnTo>
                    <a:pt x="159" y="95"/>
                  </a:lnTo>
                  <a:lnTo>
                    <a:pt x="157" y="93"/>
                  </a:lnTo>
                  <a:lnTo>
                    <a:pt x="158" y="92"/>
                  </a:lnTo>
                  <a:lnTo>
                    <a:pt x="161" y="90"/>
                  </a:lnTo>
                  <a:lnTo>
                    <a:pt x="160" y="86"/>
                  </a:lnTo>
                  <a:lnTo>
                    <a:pt x="161" y="83"/>
                  </a:lnTo>
                  <a:lnTo>
                    <a:pt x="161" y="79"/>
                  </a:lnTo>
                  <a:lnTo>
                    <a:pt x="163" y="77"/>
                  </a:lnTo>
                  <a:lnTo>
                    <a:pt x="160" y="75"/>
                  </a:lnTo>
                  <a:lnTo>
                    <a:pt x="161" y="72"/>
                  </a:lnTo>
                  <a:lnTo>
                    <a:pt x="159" y="69"/>
                  </a:lnTo>
                  <a:lnTo>
                    <a:pt x="159" y="66"/>
                  </a:lnTo>
                  <a:lnTo>
                    <a:pt x="155" y="65"/>
                  </a:lnTo>
                  <a:lnTo>
                    <a:pt x="157" y="63"/>
                  </a:lnTo>
                  <a:lnTo>
                    <a:pt x="155" y="62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627A4835-08A2-3609-C4AE-18AB8FC8541B}"/>
                </a:ext>
              </a:extLst>
            </p:cNvPr>
            <p:cNvSpPr>
              <a:spLocks/>
            </p:cNvSpPr>
            <p:nvPr/>
          </p:nvSpPr>
          <p:spPr bwMode="auto">
            <a:xfrm rot="14828429">
              <a:off x="587461" y="2398886"/>
              <a:ext cx="366808" cy="410670"/>
            </a:xfrm>
            <a:custGeom>
              <a:avLst/>
              <a:gdLst>
                <a:gd name="T0" fmla="*/ 235 w 236"/>
                <a:gd name="T1" fmla="*/ 78 h 242"/>
                <a:gd name="T2" fmla="*/ 157 w 236"/>
                <a:gd name="T3" fmla="*/ 0 h 242"/>
                <a:gd name="T4" fmla="*/ 0 w 236"/>
                <a:gd name="T5" fmla="*/ 163 h 242"/>
                <a:gd name="T6" fmla="*/ 80 w 236"/>
                <a:gd name="T7" fmla="*/ 241 h 242"/>
                <a:gd name="T8" fmla="*/ 235 w 236"/>
                <a:gd name="T9" fmla="*/ 78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"/>
                <a:gd name="T16" fmla="*/ 0 h 242"/>
                <a:gd name="T17" fmla="*/ 236 w 236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" h="242">
                  <a:moveTo>
                    <a:pt x="235" y="78"/>
                  </a:moveTo>
                  <a:lnTo>
                    <a:pt x="157" y="0"/>
                  </a:lnTo>
                  <a:lnTo>
                    <a:pt x="0" y="163"/>
                  </a:lnTo>
                  <a:lnTo>
                    <a:pt x="80" y="241"/>
                  </a:lnTo>
                  <a:lnTo>
                    <a:pt x="235" y="78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871B7EC6-99B5-F9BB-8219-0D9AE4827EA7}"/>
                </a:ext>
              </a:extLst>
            </p:cNvPr>
            <p:cNvSpPr>
              <a:spLocks/>
            </p:cNvSpPr>
            <p:nvPr/>
          </p:nvSpPr>
          <p:spPr bwMode="auto">
            <a:xfrm rot="14828429">
              <a:off x="402802" y="2803964"/>
              <a:ext cx="366808" cy="410670"/>
            </a:xfrm>
            <a:custGeom>
              <a:avLst/>
              <a:gdLst>
                <a:gd name="T0" fmla="*/ 235 w 236"/>
                <a:gd name="T1" fmla="*/ 81 h 242"/>
                <a:gd name="T2" fmla="*/ 155 w 236"/>
                <a:gd name="T3" fmla="*/ 0 h 242"/>
                <a:gd name="T4" fmla="*/ 0 w 236"/>
                <a:gd name="T5" fmla="*/ 166 h 242"/>
                <a:gd name="T6" fmla="*/ 78 w 236"/>
                <a:gd name="T7" fmla="*/ 241 h 242"/>
                <a:gd name="T8" fmla="*/ 235 w 236"/>
                <a:gd name="T9" fmla="*/ 81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"/>
                <a:gd name="T16" fmla="*/ 0 h 242"/>
                <a:gd name="T17" fmla="*/ 236 w 236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" h="242">
                  <a:moveTo>
                    <a:pt x="235" y="81"/>
                  </a:moveTo>
                  <a:lnTo>
                    <a:pt x="155" y="0"/>
                  </a:lnTo>
                  <a:lnTo>
                    <a:pt x="0" y="166"/>
                  </a:lnTo>
                  <a:lnTo>
                    <a:pt x="78" y="241"/>
                  </a:lnTo>
                  <a:lnTo>
                    <a:pt x="235" y="81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76EA8E1-D32A-F1CF-3012-FE729E469A6F}"/>
              </a:ext>
            </a:extLst>
          </p:cNvPr>
          <p:cNvGrpSpPr/>
          <p:nvPr/>
        </p:nvGrpSpPr>
        <p:grpSpPr>
          <a:xfrm>
            <a:off x="6818904" y="785968"/>
            <a:ext cx="595329" cy="771886"/>
            <a:chOff x="380871" y="2420817"/>
            <a:chExt cx="595329" cy="771886"/>
          </a:xfrm>
        </p:grpSpPr>
        <p:sp>
          <p:nvSpPr>
            <p:cNvPr id="10" name="Freeform 37">
              <a:extLst>
                <a:ext uri="{FF2B5EF4-FFF2-40B4-BE49-F238E27FC236}">
                  <a16:creationId xmlns:a16="http://schemas.microsoft.com/office/drawing/2014/main" id="{00B06455-F655-2CB9-F611-51D9D8C2A5A4}"/>
                </a:ext>
              </a:extLst>
            </p:cNvPr>
            <p:cNvSpPr>
              <a:spLocks/>
            </p:cNvSpPr>
            <p:nvPr/>
          </p:nvSpPr>
          <p:spPr bwMode="auto">
            <a:xfrm rot="14828429">
              <a:off x="558531" y="2678138"/>
              <a:ext cx="254901" cy="285093"/>
            </a:xfrm>
            <a:custGeom>
              <a:avLst/>
              <a:gdLst>
                <a:gd name="T0" fmla="*/ 100 w 164"/>
                <a:gd name="T1" fmla="*/ 8 h 168"/>
                <a:gd name="T2" fmla="*/ 98 w 164"/>
                <a:gd name="T3" fmla="*/ 5 h 168"/>
                <a:gd name="T4" fmla="*/ 94 w 164"/>
                <a:gd name="T5" fmla="*/ 4 h 168"/>
                <a:gd name="T6" fmla="*/ 89 w 164"/>
                <a:gd name="T7" fmla="*/ 2 h 168"/>
                <a:gd name="T8" fmla="*/ 86 w 164"/>
                <a:gd name="T9" fmla="*/ 0 h 168"/>
                <a:gd name="T10" fmla="*/ 83 w 164"/>
                <a:gd name="T11" fmla="*/ 0 h 168"/>
                <a:gd name="T12" fmla="*/ 79 w 164"/>
                <a:gd name="T13" fmla="*/ 3 h 168"/>
                <a:gd name="T14" fmla="*/ 73 w 164"/>
                <a:gd name="T15" fmla="*/ 4 h 168"/>
                <a:gd name="T16" fmla="*/ 69 w 164"/>
                <a:gd name="T17" fmla="*/ 4 h 168"/>
                <a:gd name="T18" fmla="*/ 69 w 164"/>
                <a:gd name="T19" fmla="*/ 8 h 168"/>
                <a:gd name="T20" fmla="*/ 65 w 164"/>
                <a:gd name="T21" fmla="*/ 7 h 168"/>
                <a:gd name="T22" fmla="*/ 8 w 164"/>
                <a:gd name="T23" fmla="*/ 72 h 168"/>
                <a:gd name="T24" fmla="*/ 5 w 164"/>
                <a:gd name="T25" fmla="*/ 74 h 168"/>
                <a:gd name="T26" fmla="*/ 4 w 164"/>
                <a:gd name="T27" fmla="*/ 75 h 168"/>
                <a:gd name="T28" fmla="*/ 2 w 164"/>
                <a:gd name="T29" fmla="*/ 80 h 168"/>
                <a:gd name="T30" fmla="*/ 4 w 164"/>
                <a:gd name="T31" fmla="*/ 82 h 168"/>
                <a:gd name="T32" fmla="*/ 0 w 164"/>
                <a:gd name="T33" fmla="*/ 86 h 168"/>
                <a:gd name="T34" fmla="*/ 2 w 164"/>
                <a:gd name="T35" fmla="*/ 91 h 168"/>
                <a:gd name="T36" fmla="*/ 2 w 164"/>
                <a:gd name="T37" fmla="*/ 95 h 168"/>
                <a:gd name="T38" fmla="*/ 2 w 164"/>
                <a:gd name="T39" fmla="*/ 99 h 168"/>
                <a:gd name="T40" fmla="*/ 6 w 164"/>
                <a:gd name="T41" fmla="*/ 103 h 168"/>
                <a:gd name="T42" fmla="*/ 8 w 164"/>
                <a:gd name="T43" fmla="*/ 105 h 168"/>
                <a:gd name="T44" fmla="*/ 62 w 164"/>
                <a:gd name="T45" fmla="*/ 158 h 168"/>
                <a:gd name="T46" fmla="*/ 66 w 164"/>
                <a:gd name="T47" fmla="*/ 159 h 168"/>
                <a:gd name="T48" fmla="*/ 70 w 164"/>
                <a:gd name="T49" fmla="*/ 164 h 168"/>
                <a:gd name="T50" fmla="*/ 72 w 164"/>
                <a:gd name="T51" fmla="*/ 162 h 168"/>
                <a:gd name="T52" fmla="*/ 78 w 164"/>
                <a:gd name="T53" fmla="*/ 165 h 168"/>
                <a:gd name="T54" fmla="*/ 82 w 164"/>
                <a:gd name="T55" fmla="*/ 165 h 168"/>
                <a:gd name="T56" fmla="*/ 84 w 164"/>
                <a:gd name="T57" fmla="*/ 163 h 168"/>
                <a:gd name="T58" fmla="*/ 88 w 164"/>
                <a:gd name="T59" fmla="*/ 164 h 168"/>
                <a:gd name="T60" fmla="*/ 91 w 164"/>
                <a:gd name="T61" fmla="*/ 160 h 168"/>
                <a:gd name="T62" fmla="*/ 95 w 164"/>
                <a:gd name="T63" fmla="*/ 161 h 168"/>
                <a:gd name="T64" fmla="*/ 99 w 164"/>
                <a:gd name="T65" fmla="*/ 157 h 168"/>
                <a:gd name="T66" fmla="*/ 155 w 164"/>
                <a:gd name="T67" fmla="*/ 99 h 168"/>
                <a:gd name="T68" fmla="*/ 159 w 164"/>
                <a:gd name="T69" fmla="*/ 95 h 168"/>
                <a:gd name="T70" fmla="*/ 158 w 164"/>
                <a:gd name="T71" fmla="*/ 92 h 168"/>
                <a:gd name="T72" fmla="*/ 160 w 164"/>
                <a:gd name="T73" fmla="*/ 86 h 168"/>
                <a:gd name="T74" fmla="*/ 161 w 164"/>
                <a:gd name="T75" fmla="*/ 83 h 168"/>
                <a:gd name="T76" fmla="*/ 161 w 164"/>
                <a:gd name="T77" fmla="*/ 79 h 168"/>
                <a:gd name="T78" fmla="*/ 160 w 164"/>
                <a:gd name="T79" fmla="*/ 75 h 168"/>
                <a:gd name="T80" fmla="*/ 161 w 164"/>
                <a:gd name="T81" fmla="*/ 72 h 168"/>
                <a:gd name="T82" fmla="*/ 159 w 164"/>
                <a:gd name="T83" fmla="*/ 69 h 168"/>
                <a:gd name="T84" fmla="*/ 155 w 164"/>
                <a:gd name="T85" fmla="*/ 65 h 168"/>
                <a:gd name="T86" fmla="*/ 155 w 164"/>
                <a:gd name="T87" fmla="*/ 62 h 16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4"/>
                <a:gd name="T133" fmla="*/ 0 h 168"/>
                <a:gd name="T134" fmla="*/ 164 w 164"/>
                <a:gd name="T135" fmla="*/ 168 h 16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4" h="168">
                  <a:moveTo>
                    <a:pt x="155" y="62"/>
                  </a:moveTo>
                  <a:lnTo>
                    <a:pt x="100" y="8"/>
                  </a:lnTo>
                  <a:lnTo>
                    <a:pt x="96" y="7"/>
                  </a:lnTo>
                  <a:lnTo>
                    <a:pt x="98" y="5"/>
                  </a:lnTo>
                  <a:lnTo>
                    <a:pt x="96" y="3"/>
                  </a:lnTo>
                  <a:lnTo>
                    <a:pt x="94" y="4"/>
                  </a:lnTo>
                  <a:lnTo>
                    <a:pt x="92" y="3"/>
                  </a:lnTo>
                  <a:lnTo>
                    <a:pt x="89" y="2"/>
                  </a:lnTo>
                  <a:lnTo>
                    <a:pt x="86" y="0"/>
                  </a:lnTo>
                  <a:lnTo>
                    <a:pt x="85" y="2"/>
                  </a:lnTo>
                  <a:lnTo>
                    <a:pt x="83" y="0"/>
                  </a:lnTo>
                  <a:lnTo>
                    <a:pt x="80" y="2"/>
                  </a:lnTo>
                  <a:lnTo>
                    <a:pt x="79" y="3"/>
                  </a:lnTo>
                  <a:lnTo>
                    <a:pt x="75" y="3"/>
                  </a:lnTo>
                  <a:lnTo>
                    <a:pt x="73" y="4"/>
                  </a:lnTo>
                  <a:lnTo>
                    <a:pt x="69" y="4"/>
                  </a:lnTo>
                  <a:lnTo>
                    <a:pt x="71" y="6"/>
                  </a:lnTo>
                  <a:lnTo>
                    <a:pt x="67" y="6"/>
                  </a:lnTo>
                  <a:lnTo>
                    <a:pt x="69" y="8"/>
                  </a:lnTo>
                  <a:lnTo>
                    <a:pt x="65" y="7"/>
                  </a:lnTo>
                  <a:lnTo>
                    <a:pt x="61" y="10"/>
                  </a:lnTo>
                  <a:lnTo>
                    <a:pt x="7" y="68"/>
                  </a:lnTo>
                  <a:lnTo>
                    <a:pt x="8" y="72"/>
                  </a:lnTo>
                  <a:lnTo>
                    <a:pt x="9" y="70"/>
                  </a:lnTo>
                  <a:lnTo>
                    <a:pt x="8" y="72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4" y="79"/>
                  </a:lnTo>
                  <a:lnTo>
                    <a:pt x="2" y="80"/>
                  </a:lnTo>
                  <a:lnTo>
                    <a:pt x="0" y="82"/>
                  </a:lnTo>
                  <a:lnTo>
                    <a:pt x="4" y="82"/>
                  </a:lnTo>
                  <a:lnTo>
                    <a:pt x="2" y="84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2" y="91"/>
                  </a:lnTo>
                  <a:lnTo>
                    <a:pt x="0" y="93"/>
                  </a:lnTo>
                  <a:lnTo>
                    <a:pt x="2" y="95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8" y="105"/>
                  </a:lnTo>
                  <a:lnTo>
                    <a:pt x="60" y="157"/>
                  </a:lnTo>
                  <a:lnTo>
                    <a:pt x="62" y="158"/>
                  </a:lnTo>
                  <a:lnTo>
                    <a:pt x="66" y="159"/>
                  </a:lnTo>
                  <a:lnTo>
                    <a:pt x="68" y="162"/>
                  </a:lnTo>
                  <a:lnTo>
                    <a:pt x="70" y="164"/>
                  </a:lnTo>
                  <a:lnTo>
                    <a:pt x="72" y="162"/>
                  </a:lnTo>
                  <a:lnTo>
                    <a:pt x="74" y="164"/>
                  </a:lnTo>
                  <a:lnTo>
                    <a:pt x="76" y="166"/>
                  </a:lnTo>
                  <a:lnTo>
                    <a:pt x="78" y="165"/>
                  </a:lnTo>
                  <a:lnTo>
                    <a:pt x="80" y="167"/>
                  </a:lnTo>
                  <a:lnTo>
                    <a:pt x="82" y="165"/>
                  </a:lnTo>
                  <a:lnTo>
                    <a:pt x="80" y="167"/>
                  </a:lnTo>
                  <a:lnTo>
                    <a:pt x="82" y="165"/>
                  </a:lnTo>
                  <a:lnTo>
                    <a:pt x="84" y="163"/>
                  </a:lnTo>
                  <a:lnTo>
                    <a:pt x="88" y="164"/>
                  </a:lnTo>
                  <a:lnTo>
                    <a:pt x="90" y="162"/>
                  </a:lnTo>
                  <a:lnTo>
                    <a:pt x="91" y="160"/>
                  </a:lnTo>
                  <a:lnTo>
                    <a:pt x="94" y="162"/>
                  </a:lnTo>
                  <a:lnTo>
                    <a:pt x="95" y="161"/>
                  </a:lnTo>
                  <a:lnTo>
                    <a:pt x="97" y="159"/>
                  </a:lnTo>
                  <a:lnTo>
                    <a:pt x="99" y="157"/>
                  </a:lnTo>
                  <a:lnTo>
                    <a:pt x="151" y="98"/>
                  </a:lnTo>
                  <a:lnTo>
                    <a:pt x="155" y="99"/>
                  </a:lnTo>
                  <a:lnTo>
                    <a:pt x="153" y="97"/>
                  </a:lnTo>
                  <a:lnTo>
                    <a:pt x="155" y="95"/>
                  </a:lnTo>
                  <a:lnTo>
                    <a:pt x="159" y="95"/>
                  </a:lnTo>
                  <a:lnTo>
                    <a:pt x="157" y="93"/>
                  </a:lnTo>
                  <a:lnTo>
                    <a:pt x="158" y="92"/>
                  </a:lnTo>
                  <a:lnTo>
                    <a:pt x="161" y="90"/>
                  </a:lnTo>
                  <a:lnTo>
                    <a:pt x="160" y="86"/>
                  </a:lnTo>
                  <a:lnTo>
                    <a:pt x="161" y="83"/>
                  </a:lnTo>
                  <a:lnTo>
                    <a:pt x="161" y="79"/>
                  </a:lnTo>
                  <a:lnTo>
                    <a:pt x="163" y="77"/>
                  </a:lnTo>
                  <a:lnTo>
                    <a:pt x="160" y="75"/>
                  </a:lnTo>
                  <a:lnTo>
                    <a:pt x="161" y="72"/>
                  </a:lnTo>
                  <a:lnTo>
                    <a:pt x="159" y="69"/>
                  </a:lnTo>
                  <a:lnTo>
                    <a:pt x="159" y="66"/>
                  </a:lnTo>
                  <a:lnTo>
                    <a:pt x="155" y="65"/>
                  </a:lnTo>
                  <a:lnTo>
                    <a:pt x="157" y="63"/>
                  </a:lnTo>
                  <a:lnTo>
                    <a:pt x="155" y="62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38">
              <a:extLst>
                <a:ext uri="{FF2B5EF4-FFF2-40B4-BE49-F238E27FC236}">
                  <a16:creationId xmlns:a16="http://schemas.microsoft.com/office/drawing/2014/main" id="{97CBB338-9329-980F-FDAE-06C438731399}"/>
                </a:ext>
              </a:extLst>
            </p:cNvPr>
            <p:cNvSpPr>
              <a:spLocks/>
            </p:cNvSpPr>
            <p:nvPr/>
          </p:nvSpPr>
          <p:spPr bwMode="auto">
            <a:xfrm rot="14828429">
              <a:off x="587461" y="2398886"/>
              <a:ext cx="366808" cy="410670"/>
            </a:xfrm>
            <a:custGeom>
              <a:avLst/>
              <a:gdLst>
                <a:gd name="T0" fmla="*/ 235 w 236"/>
                <a:gd name="T1" fmla="*/ 78 h 242"/>
                <a:gd name="T2" fmla="*/ 157 w 236"/>
                <a:gd name="T3" fmla="*/ 0 h 242"/>
                <a:gd name="T4" fmla="*/ 0 w 236"/>
                <a:gd name="T5" fmla="*/ 163 h 242"/>
                <a:gd name="T6" fmla="*/ 80 w 236"/>
                <a:gd name="T7" fmla="*/ 241 h 242"/>
                <a:gd name="T8" fmla="*/ 235 w 236"/>
                <a:gd name="T9" fmla="*/ 78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"/>
                <a:gd name="T16" fmla="*/ 0 h 242"/>
                <a:gd name="T17" fmla="*/ 236 w 236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" h="242">
                  <a:moveTo>
                    <a:pt x="235" y="78"/>
                  </a:moveTo>
                  <a:lnTo>
                    <a:pt x="157" y="0"/>
                  </a:lnTo>
                  <a:lnTo>
                    <a:pt x="0" y="163"/>
                  </a:lnTo>
                  <a:lnTo>
                    <a:pt x="80" y="241"/>
                  </a:lnTo>
                  <a:lnTo>
                    <a:pt x="235" y="78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9">
              <a:extLst>
                <a:ext uri="{FF2B5EF4-FFF2-40B4-BE49-F238E27FC236}">
                  <a16:creationId xmlns:a16="http://schemas.microsoft.com/office/drawing/2014/main" id="{4169D050-4B22-09CE-8EDA-87311455E988}"/>
                </a:ext>
              </a:extLst>
            </p:cNvPr>
            <p:cNvSpPr>
              <a:spLocks/>
            </p:cNvSpPr>
            <p:nvPr/>
          </p:nvSpPr>
          <p:spPr bwMode="auto">
            <a:xfrm rot="14828429">
              <a:off x="402802" y="2803964"/>
              <a:ext cx="366808" cy="410670"/>
            </a:xfrm>
            <a:custGeom>
              <a:avLst/>
              <a:gdLst>
                <a:gd name="T0" fmla="*/ 235 w 236"/>
                <a:gd name="T1" fmla="*/ 81 h 242"/>
                <a:gd name="T2" fmla="*/ 155 w 236"/>
                <a:gd name="T3" fmla="*/ 0 h 242"/>
                <a:gd name="T4" fmla="*/ 0 w 236"/>
                <a:gd name="T5" fmla="*/ 166 h 242"/>
                <a:gd name="T6" fmla="*/ 78 w 236"/>
                <a:gd name="T7" fmla="*/ 241 h 242"/>
                <a:gd name="T8" fmla="*/ 235 w 236"/>
                <a:gd name="T9" fmla="*/ 81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"/>
                <a:gd name="T16" fmla="*/ 0 h 242"/>
                <a:gd name="T17" fmla="*/ 236 w 236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" h="242">
                  <a:moveTo>
                    <a:pt x="235" y="81"/>
                  </a:moveTo>
                  <a:lnTo>
                    <a:pt x="155" y="0"/>
                  </a:lnTo>
                  <a:lnTo>
                    <a:pt x="0" y="166"/>
                  </a:lnTo>
                  <a:lnTo>
                    <a:pt x="78" y="241"/>
                  </a:lnTo>
                  <a:lnTo>
                    <a:pt x="235" y="81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F1D86F9-F545-13C9-1492-B3C6A56A41B5}"/>
              </a:ext>
            </a:extLst>
          </p:cNvPr>
          <p:cNvCxnSpPr/>
          <p:nvPr/>
        </p:nvCxnSpPr>
        <p:spPr>
          <a:xfrm>
            <a:off x="6012178" y="1251769"/>
            <a:ext cx="1907870" cy="12957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156904C-1628-147E-FDBB-85E2368F0D50}"/>
              </a:ext>
            </a:extLst>
          </p:cNvPr>
          <p:cNvCxnSpPr/>
          <p:nvPr/>
        </p:nvCxnSpPr>
        <p:spPr>
          <a:xfrm>
            <a:off x="7247900" y="1251769"/>
            <a:ext cx="672148" cy="129575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09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600" dirty="0"/>
              <a:t>Briefly describe: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600" dirty="0"/>
              <a:t>The components of a kinematic system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600" dirty="0"/>
              <a:t>The concepts behind kinematic GNSS systems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600" dirty="0"/>
              <a:t>The survey design of a kinematic system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r>
              <a:rPr lang="en-US" sz="2600" dirty="0"/>
              <a:t>The data collection/post-processing workflow</a:t>
            </a:r>
          </a:p>
          <a:p>
            <a:pPr marL="800100" lvl="1" indent="-342900">
              <a:spcBef>
                <a:spcPct val="20000"/>
              </a:spcBef>
              <a:buFontTx/>
              <a:buChar char="•"/>
            </a:pPr>
            <a:endParaRPr lang="en-US" sz="2600" dirty="0"/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600" dirty="0"/>
              <a:t>2.1: Measuring Topography with Kinematic GNSS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600" dirty="0"/>
              <a:t>2.2: Change Detection with Kinematic GNSS</a:t>
            </a:r>
          </a:p>
        </p:txBody>
      </p:sp>
    </p:spTree>
    <p:extLst>
      <p:ext uri="{BB962C8B-B14F-4D97-AF65-F5344CB8AC3E}">
        <p14:creationId xmlns:p14="http://schemas.microsoft.com/office/powerpoint/2010/main" val="1706662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EC0C7-F7E7-08B9-22E1-ADC64C084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of Change Detection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BD87C-2276-1784-BE5F-00E8E480D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9332"/>
            <a:ext cx="4114800" cy="4765896"/>
          </a:xfrm>
        </p:spPr>
        <p:txBody>
          <a:bodyPr/>
          <a:lstStyle/>
          <a:p>
            <a:r>
              <a:rPr lang="en-US" dirty="0"/>
              <a:t>Many techniques</a:t>
            </a:r>
          </a:p>
          <a:p>
            <a:pPr lvl="1"/>
            <a:r>
              <a:rPr lang="en-US" dirty="0"/>
              <a:t>Manual</a:t>
            </a:r>
          </a:p>
          <a:p>
            <a:pPr lvl="1"/>
            <a:r>
              <a:rPr lang="en-US" dirty="0"/>
              <a:t>Automated</a:t>
            </a:r>
          </a:p>
          <a:p>
            <a:pPr lvl="1"/>
            <a:r>
              <a:rPr lang="en-US" dirty="0"/>
              <a:t>Geodetic</a:t>
            </a:r>
          </a:p>
          <a:p>
            <a:pPr lvl="1"/>
            <a:r>
              <a:rPr lang="en-US" dirty="0"/>
              <a:t>GNSS-based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791DF5-6FEF-D74B-450B-B0DCEAF73A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16" y="739740"/>
            <a:ext cx="3657600" cy="2743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5D1F0E-ECEA-7E3F-4102-5603677979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16" y="3737820"/>
            <a:ext cx="3657600" cy="2439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7093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56B51-9083-03E4-7F8C-0D9BD0B2F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with Kinematic GNSS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AEBF1-0F0E-AB05-E8F2-6AECE56BE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49332"/>
            <a:ext cx="5702968" cy="516271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Pros</a:t>
            </a:r>
          </a:p>
          <a:p>
            <a:pPr lvl="1"/>
            <a:r>
              <a:rPr lang="en-US" dirty="0"/>
              <a:t>Many points collected in short time.</a:t>
            </a:r>
          </a:p>
          <a:p>
            <a:pPr lvl="1"/>
            <a:r>
              <a:rPr lang="en-US" dirty="0"/>
              <a:t>Easy to operate</a:t>
            </a:r>
          </a:p>
          <a:p>
            <a:pPr lvl="1"/>
            <a:r>
              <a:rPr lang="en-US" dirty="0"/>
              <a:t>Accuracy of ~1.5cm</a:t>
            </a:r>
          </a:p>
          <a:p>
            <a:pPr lvl="1"/>
            <a:r>
              <a:rPr lang="en-US" dirty="0"/>
              <a:t>Data is in global coordinates, not local</a:t>
            </a:r>
          </a:p>
          <a:p>
            <a:r>
              <a:rPr lang="en-US" dirty="0"/>
              <a:t>Cons</a:t>
            </a:r>
          </a:p>
          <a:p>
            <a:pPr lvl="1"/>
            <a:r>
              <a:rPr lang="en-US" dirty="0"/>
              <a:t>Expensive</a:t>
            </a:r>
          </a:p>
          <a:p>
            <a:pPr lvl="1"/>
            <a:r>
              <a:rPr lang="en-US" dirty="0"/>
              <a:t>Cannot detect very small changes</a:t>
            </a:r>
          </a:p>
          <a:p>
            <a:pPr lvl="1"/>
            <a:r>
              <a:rPr lang="en-US" dirty="0"/>
              <a:t>Not automated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8EC55E-B3E3-2D94-F344-2995ECF410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6" r="23588"/>
          <a:stretch/>
        </p:blipFill>
        <p:spPr>
          <a:xfrm>
            <a:off x="6444916" y="569502"/>
            <a:ext cx="2482516" cy="5312450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D32D791D-A4EF-62F3-8E3E-F92819B7606D}"/>
              </a:ext>
            </a:extLst>
          </p:cNvPr>
          <p:cNvSpPr txBox="1"/>
          <p:nvPr/>
        </p:nvSpPr>
        <p:spPr>
          <a:xfrm>
            <a:off x="7466932" y="6082475"/>
            <a:ext cx="2574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1200" dirty="0"/>
              <a:t>(Images: Ben Crosby)</a:t>
            </a:r>
          </a:p>
        </p:txBody>
      </p:sp>
    </p:spTree>
    <p:extLst>
      <p:ext uri="{BB962C8B-B14F-4D97-AF65-F5344CB8AC3E}">
        <p14:creationId xmlns:p14="http://schemas.microsoft.com/office/powerpoint/2010/main" val="3995363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27075-2230-F33F-49E0-6D40E1ECF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Kinematic GNSS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EE0F8-00EC-EDA5-0764-E86401DCB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Industry</a:t>
            </a:r>
          </a:p>
          <a:p>
            <a:pPr lvl="1"/>
            <a:r>
              <a:rPr lang="en-US" dirty="0"/>
              <a:t>Machine automation</a:t>
            </a:r>
          </a:p>
          <a:p>
            <a:pPr lvl="1"/>
            <a:r>
              <a:rPr lang="en-US" dirty="0"/>
              <a:t>Property and construction surveying</a:t>
            </a:r>
          </a:p>
          <a:p>
            <a:r>
              <a:rPr lang="en-US" dirty="0"/>
              <a:t>Research</a:t>
            </a:r>
          </a:p>
          <a:p>
            <a:pPr lvl="1"/>
            <a:r>
              <a:rPr lang="en-US" dirty="0"/>
              <a:t>Mass-movement deformation</a:t>
            </a:r>
          </a:p>
          <a:p>
            <a:pPr lvl="1"/>
            <a:r>
              <a:rPr lang="en-US" dirty="0"/>
              <a:t>Post-rupture surveys</a:t>
            </a:r>
          </a:p>
          <a:p>
            <a:pPr lvl="1"/>
            <a:r>
              <a:rPr lang="en-US" dirty="0"/>
              <a:t>Tracking objects (glaciers, river rock, etc.)</a:t>
            </a:r>
          </a:p>
          <a:p>
            <a:pPr lvl="1"/>
            <a:r>
              <a:rPr lang="en-US" dirty="0"/>
              <a:t>Inflation/collapse structures (caldera, volcano, etc.)</a:t>
            </a:r>
          </a:p>
          <a:p>
            <a:r>
              <a:rPr lang="en-US" dirty="0"/>
              <a:t>Discuss other applications and societal benefits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8626E8-E005-67C9-6B20-EAFAD6AEF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8988" y="356519"/>
            <a:ext cx="2480317" cy="3307089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BA1DC32B-8709-CB33-30AC-B67ADAF813AB}"/>
              </a:ext>
            </a:extLst>
          </p:cNvPr>
          <p:cNvSpPr txBox="1"/>
          <p:nvPr/>
        </p:nvSpPr>
        <p:spPr>
          <a:xfrm>
            <a:off x="7449570" y="6063643"/>
            <a:ext cx="2574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1200" dirty="0"/>
              <a:t>(Images: Ben Crosby)</a:t>
            </a:r>
          </a:p>
        </p:txBody>
      </p:sp>
    </p:spTree>
    <p:extLst>
      <p:ext uri="{BB962C8B-B14F-4D97-AF65-F5344CB8AC3E}">
        <p14:creationId xmlns:p14="http://schemas.microsoft.com/office/powerpoint/2010/main" val="41046796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B1FD0-43B0-E33B-B0C8-610058354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 of Kinematic GNSS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66C6AB-A1EB-5ABC-7203-15895B267D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Discuss other applications and societal benefits</a:t>
            </a:r>
          </a:p>
          <a:p>
            <a:pPr lvl="1"/>
            <a:r>
              <a:rPr lang="en-US" dirty="0"/>
              <a:t>Kinematic GNSS can recognize changes if the displacement is greater than 2 cm.</a:t>
            </a:r>
          </a:p>
          <a:p>
            <a:pPr lvl="2"/>
            <a:r>
              <a:rPr lang="en-US" dirty="0"/>
              <a:t>These changes are typically below our human perception</a:t>
            </a:r>
          </a:p>
          <a:p>
            <a:pPr lvl="1"/>
            <a:r>
              <a:rPr lang="en-US" dirty="0"/>
              <a:t>Hazard assessment and early warning</a:t>
            </a:r>
          </a:p>
          <a:p>
            <a:pPr lvl="2"/>
            <a:r>
              <a:rPr lang="en-US" dirty="0"/>
              <a:t>Slow-moving hazards are revisited to detect change</a:t>
            </a:r>
          </a:p>
          <a:p>
            <a:pPr lvl="3"/>
            <a:r>
              <a:rPr lang="en-US" dirty="0"/>
              <a:t>Volcano or caldera doming</a:t>
            </a:r>
          </a:p>
          <a:p>
            <a:pPr lvl="3"/>
            <a:r>
              <a:rPr lang="en-US" dirty="0"/>
              <a:t>Landslide slip</a:t>
            </a:r>
          </a:p>
          <a:p>
            <a:pPr lvl="3"/>
            <a:r>
              <a:rPr lang="en-US" dirty="0"/>
              <a:t>Fault creep</a:t>
            </a:r>
          </a:p>
          <a:p>
            <a:pPr lvl="1"/>
            <a:r>
              <a:rPr lang="en-US" dirty="0"/>
              <a:t>Tracking of objects of interest</a:t>
            </a:r>
          </a:p>
          <a:p>
            <a:pPr lvl="2"/>
            <a:r>
              <a:rPr lang="en-US" dirty="0"/>
              <a:t>Measuring sediment transport rates or glacier flow dynamics, which help with sediment and water budgets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175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BF67E-1A1F-1DFB-D0AA-4E7746314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667" y="110278"/>
            <a:ext cx="8229600" cy="502088"/>
          </a:xfrm>
        </p:spPr>
        <p:txBody>
          <a:bodyPr/>
          <a:lstStyle/>
          <a:p>
            <a:r>
              <a:rPr lang="en-US" dirty="0"/>
              <a:t>Calculating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A932A2-CFD9-433F-3173-5D9DD74930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51814"/>
            <a:ext cx="2622884" cy="4765896"/>
          </a:xfrm>
        </p:spPr>
        <p:txBody>
          <a:bodyPr/>
          <a:lstStyle/>
          <a:p>
            <a:r>
              <a:rPr lang="en-US" dirty="0"/>
              <a:t>3D change</a:t>
            </a:r>
          </a:p>
          <a:p>
            <a:r>
              <a:rPr lang="en-US" dirty="0"/>
              <a:t>2D change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8F85D4-0DD4-A024-E062-FC42332E2A14}"/>
              </a:ext>
            </a:extLst>
          </p:cNvPr>
          <p:cNvPicPr/>
          <p:nvPr/>
        </p:nvPicPr>
        <p:blipFill rotWithShape="1">
          <a:blip r:embed="rId2"/>
          <a:srcRect l="7852" t="25347" r="3317" b="41551"/>
          <a:stretch/>
        </p:blipFill>
        <p:spPr bwMode="auto">
          <a:xfrm>
            <a:off x="3477880" y="704850"/>
            <a:ext cx="5172075" cy="27241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D5FFCC-3E8D-06DC-BB9A-961A65CB824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577072" y="3652665"/>
            <a:ext cx="4896195" cy="2448098"/>
          </a:xfrm>
          <a:prstGeom prst="rect">
            <a:avLst/>
          </a:prstGeom>
        </p:spPr>
      </p:pic>
      <p:sp>
        <p:nvSpPr>
          <p:cNvPr id="6" name="TextBox 8">
            <a:extLst>
              <a:ext uri="{FF2B5EF4-FFF2-40B4-BE49-F238E27FC236}">
                <a16:creationId xmlns:a16="http://schemas.microsoft.com/office/drawing/2014/main" id="{A83D1405-5ABC-A861-CA9D-00905554F192}"/>
              </a:ext>
            </a:extLst>
          </p:cNvPr>
          <p:cNvSpPr txBox="1"/>
          <p:nvPr/>
        </p:nvSpPr>
        <p:spPr>
          <a:xfrm>
            <a:off x="7454266" y="5916248"/>
            <a:ext cx="2574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1200" dirty="0"/>
              <a:t>(Figures: Ian Lauer)</a:t>
            </a:r>
          </a:p>
        </p:txBody>
      </p:sp>
    </p:spTree>
    <p:extLst>
      <p:ext uri="{BB962C8B-B14F-4D97-AF65-F5344CB8AC3E}">
        <p14:creationId xmlns:p14="http://schemas.microsoft.com/office/powerpoint/2010/main" val="844411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6D028-EAD3-44A6-A51F-180922ACA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of Change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49CFE-034B-2AA1-906E-D60C7A587C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 the change greater than the uncertainty?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Is change sudden or gradual?</a:t>
            </a:r>
          </a:p>
          <a:p>
            <a:pPr lvl="1"/>
            <a:r>
              <a:rPr lang="en-US" dirty="0"/>
              <a:t>How do we interpret the change that occurs between measurements?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EF04A7-DABE-3277-6B8B-DF3A11E4168C}"/>
              </a:ext>
            </a:extLst>
          </p:cNvPr>
          <p:cNvPicPr/>
          <p:nvPr/>
        </p:nvPicPr>
        <p:blipFill rotWithShape="1">
          <a:blip r:embed="rId2"/>
          <a:srcRect l="7853" t="43403" r="10840" b="30555"/>
          <a:stretch/>
        </p:blipFill>
        <p:spPr bwMode="auto">
          <a:xfrm>
            <a:off x="1985962" y="1723171"/>
            <a:ext cx="5172075" cy="2341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507D6EEB-9517-745A-CFAC-09CE471A35DB}"/>
              </a:ext>
            </a:extLst>
          </p:cNvPr>
          <p:cNvSpPr txBox="1"/>
          <p:nvPr/>
        </p:nvSpPr>
        <p:spPr>
          <a:xfrm>
            <a:off x="7495792" y="5972508"/>
            <a:ext cx="2574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1200" dirty="0"/>
              <a:t>(Figures: Ian Lauer)</a:t>
            </a:r>
          </a:p>
        </p:txBody>
      </p:sp>
    </p:spTree>
    <p:extLst>
      <p:ext uri="{BB962C8B-B14F-4D97-AF65-F5344CB8AC3E}">
        <p14:creationId xmlns:p14="http://schemas.microsoft.com/office/powerpoint/2010/main" val="3572637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95CC1-72BF-B701-6DFE-41F793F70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Components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022467-22DF-670B-E57B-C329637A60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834644" y="739740"/>
            <a:ext cx="3176460" cy="46068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8414FC-3650-4456-03D1-AE4D42C59B47}"/>
              </a:ext>
            </a:extLst>
          </p:cNvPr>
          <p:cNvSpPr txBox="1"/>
          <p:nvPr/>
        </p:nvSpPr>
        <p:spPr>
          <a:xfrm>
            <a:off x="613078" y="5451071"/>
            <a:ext cx="3619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Base Station and Radio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940AF5-E67A-694B-1A52-EC73A76D0C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48"/>
          <a:stretch/>
        </p:blipFill>
        <p:spPr>
          <a:xfrm>
            <a:off x="6005477" y="739740"/>
            <a:ext cx="1778337" cy="46068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5080E55-3C6F-375C-4FDB-098AC9F53AC6}"/>
              </a:ext>
            </a:extLst>
          </p:cNvPr>
          <p:cNvSpPr txBox="1"/>
          <p:nvPr/>
        </p:nvSpPr>
        <p:spPr>
          <a:xfrm>
            <a:off x="4689372" y="5451070"/>
            <a:ext cx="45366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Rover Antennas and Receiver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F27151A7-63A0-87E2-0ED4-0E6EFC216EE6}"/>
              </a:ext>
            </a:extLst>
          </p:cNvPr>
          <p:cNvSpPr txBox="1"/>
          <p:nvPr/>
        </p:nvSpPr>
        <p:spPr>
          <a:xfrm>
            <a:off x="6200542" y="5883825"/>
            <a:ext cx="2574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1200" dirty="0"/>
              <a:t>(Images: Ian Lauer, Ben Crosby)</a:t>
            </a:r>
          </a:p>
        </p:txBody>
      </p:sp>
    </p:spTree>
    <p:extLst>
      <p:ext uri="{BB962C8B-B14F-4D97-AF65-F5344CB8AC3E}">
        <p14:creationId xmlns:p14="http://schemas.microsoft.com/office/powerpoint/2010/main" val="294401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BEF31-CC09-8DC4-B4E8-A5D240A39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Components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35FEA7-B5C9-C8BA-8138-74E3E5A62DA2}"/>
              </a:ext>
            </a:extLst>
          </p:cNvPr>
          <p:cNvSpPr txBox="1"/>
          <p:nvPr/>
        </p:nvSpPr>
        <p:spPr>
          <a:xfrm>
            <a:off x="622550" y="5632785"/>
            <a:ext cx="3619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Base Station and Radio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A9512D-4946-9BE8-2171-65902800C320}"/>
              </a:ext>
            </a:extLst>
          </p:cNvPr>
          <p:cNvSpPr txBox="1"/>
          <p:nvPr/>
        </p:nvSpPr>
        <p:spPr>
          <a:xfrm>
            <a:off x="5587844" y="5632784"/>
            <a:ext cx="2629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Rover and Radio</a:t>
            </a: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657A6C9A-ECBF-5189-25FE-699836172FEA}"/>
              </a:ext>
            </a:extLst>
          </p:cNvPr>
          <p:cNvSpPr txBox="1"/>
          <p:nvPr/>
        </p:nvSpPr>
        <p:spPr>
          <a:xfrm>
            <a:off x="6210014" y="6065539"/>
            <a:ext cx="2574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1200" dirty="0"/>
              <a:t>(Images: </a:t>
            </a:r>
            <a:r>
              <a:rPr lang="en-US" sz="1200" dirty="0" err="1"/>
              <a:t>Emlid</a:t>
            </a:r>
            <a:r>
              <a:rPr lang="en-US" sz="1200" dirty="0"/>
              <a:t>)</a:t>
            </a:r>
          </a:p>
        </p:txBody>
      </p:sp>
      <p:pic>
        <p:nvPicPr>
          <p:cNvPr id="7" name="Picture 2" descr="How far you can go with LoRa of Reach RS2 - Emlid">
            <a:extLst>
              <a:ext uri="{FF2B5EF4-FFF2-40B4-BE49-F238E27FC236}">
                <a16:creationId xmlns:a16="http://schemas.microsoft.com/office/drawing/2014/main" id="{F2E817B8-A866-8984-3176-458C54BE0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631" y="739740"/>
            <a:ext cx="4834840" cy="483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">
            <a:extLst>
              <a:ext uri="{FF2B5EF4-FFF2-40B4-BE49-F238E27FC236}">
                <a16:creationId xmlns:a16="http://schemas.microsoft.com/office/drawing/2014/main" id="{5D19C4E6-1F1E-8319-05E7-6CACF61E62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371" t="23364" r="3906" b="895"/>
          <a:stretch/>
        </p:blipFill>
        <p:spPr bwMode="auto">
          <a:xfrm>
            <a:off x="987876" y="739740"/>
            <a:ext cx="2740911" cy="472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29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B0F9B-4866-BBA5-4C1D-B793E75D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Systems</a:t>
            </a:r>
          </a:p>
        </p:txBody>
      </p:sp>
      <p:pic>
        <p:nvPicPr>
          <p:cNvPr id="4" name="Picture 2" descr="http://kb.unavco.org/kb/assets/.images/porkchop_geyser1crop.jpg">
            <a:extLst>
              <a:ext uri="{FF2B5EF4-FFF2-40B4-BE49-F238E27FC236}">
                <a16:creationId xmlns:a16="http://schemas.microsoft.com/office/drawing/2014/main" id="{262A070B-DC04-5972-F4D7-6B68EC4E5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914" y="3429000"/>
            <a:ext cx="1869522" cy="236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2F5173-D3B2-A403-2CF5-68F2FA4107AE}"/>
              </a:ext>
            </a:extLst>
          </p:cNvPr>
          <p:cNvGrpSpPr/>
          <p:nvPr/>
        </p:nvGrpSpPr>
        <p:grpSpPr>
          <a:xfrm>
            <a:off x="415706" y="1363843"/>
            <a:ext cx="595329" cy="771886"/>
            <a:chOff x="380871" y="2420817"/>
            <a:chExt cx="595329" cy="771886"/>
          </a:xfrm>
        </p:grpSpPr>
        <p:sp>
          <p:nvSpPr>
            <p:cNvPr id="6" name="Freeform 37">
              <a:extLst>
                <a:ext uri="{FF2B5EF4-FFF2-40B4-BE49-F238E27FC236}">
                  <a16:creationId xmlns:a16="http://schemas.microsoft.com/office/drawing/2014/main" id="{ECF84E76-0C1F-B984-BA84-9FB99E0986F3}"/>
                </a:ext>
              </a:extLst>
            </p:cNvPr>
            <p:cNvSpPr>
              <a:spLocks/>
            </p:cNvSpPr>
            <p:nvPr/>
          </p:nvSpPr>
          <p:spPr bwMode="auto">
            <a:xfrm rot="14828429">
              <a:off x="558531" y="2678138"/>
              <a:ext cx="254901" cy="285093"/>
            </a:xfrm>
            <a:custGeom>
              <a:avLst/>
              <a:gdLst>
                <a:gd name="T0" fmla="*/ 100 w 164"/>
                <a:gd name="T1" fmla="*/ 8 h 168"/>
                <a:gd name="T2" fmla="*/ 98 w 164"/>
                <a:gd name="T3" fmla="*/ 5 h 168"/>
                <a:gd name="T4" fmla="*/ 94 w 164"/>
                <a:gd name="T5" fmla="*/ 4 h 168"/>
                <a:gd name="T6" fmla="*/ 89 w 164"/>
                <a:gd name="T7" fmla="*/ 2 h 168"/>
                <a:gd name="T8" fmla="*/ 86 w 164"/>
                <a:gd name="T9" fmla="*/ 0 h 168"/>
                <a:gd name="T10" fmla="*/ 83 w 164"/>
                <a:gd name="T11" fmla="*/ 0 h 168"/>
                <a:gd name="T12" fmla="*/ 79 w 164"/>
                <a:gd name="T13" fmla="*/ 3 h 168"/>
                <a:gd name="T14" fmla="*/ 73 w 164"/>
                <a:gd name="T15" fmla="*/ 4 h 168"/>
                <a:gd name="T16" fmla="*/ 69 w 164"/>
                <a:gd name="T17" fmla="*/ 4 h 168"/>
                <a:gd name="T18" fmla="*/ 69 w 164"/>
                <a:gd name="T19" fmla="*/ 8 h 168"/>
                <a:gd name="T20" fmla="*/ 65 w 164"/>
                <a:gd name="T21" fmla="*/ 7 h 168"/>
                <a:gd name="T22" fmla="*/ 8 w 164"/>
                <a:gd name="T23" fmla="*/ 72 h 168"/>
                <a:gd name="T24" fmla="*/ 5 w 164"/>
                <a:gd name="T25" fmla="*/ 74 h 168"/>
                <a:gd name="T26" fmla="*/ 4 w 164"/>
                <a:gd name="T27" fmla="*/ 75 h 168"/>
                <a:gd name="T28" fmla="*/ 2 w 164"/>
                <a:gd name="T29" fmla="*/ 80 h 168"/>
                <a:gd name="T30" fmla="*/ 4 w 164"/>
                <a:gd name="T31" fmla="*/ 82 h 168"/>
                <a:gd name="T32" fmla="*/ 0 w 164"/>
                <a:gd name="T33" fmla="*/ 86 h 168"/>
                <a:gd name="T34" fmla="*/ 2 w 164"/>
                <a:gd name="T35" fmla="*/ 91 h 168"/>
                <a:gd name="T36" fmla="*/ 2 w 164"/>
                <a:gd name="T37" fmla="*/ 95 h 168"/>
                <a:gd name="T38" fmla="*/ 2 w 164"/>
                <a:gd name="T39" fmla="*/ 99 h 168"/>
                <a:gd name="T40" fmla="*/ 6 w 164"/>
                <a:gd name="T41" fmla="*/ 103 h 168"/>
                <a:gd name="T42" fmla="*/ 8 w 164"/>
                <a:gd name="T43" fmla="*/ 105 h 168"/>
                <a:gd name="T44" fmla="*/ 62 w 164"/>
                <a:gd name="T45" fmla="*/ 158 h 168"/>
                <a:gd name="T46" fmla="*/ 66 w 164"/>
                <a:gd name="T47" fmla="*/ 159 h 168"/>
                <a:gd name="T48" fmla="*/ 70 w 164"/>
                <a:gd name="T49" fmla="*/ 164 h 168"/>
                <a:gd name="T50" fmla="*/ 72 w 164"/>
                <a:gd name="T51" fmla="*/ 162 h 168"/>
                <a:gd name="T52" fmla="*/ 78 w 164"/>
                <a:gd name="T53" fmla="*/ 165 h 168"/>
                <a:gd name="T54" fmla="*/ 82 w 164"/>
                <a:gd name="T55" fmla="*/ 165 h 168"/>
                <a:gd name="T56" fmla="*/ 84 w 164"/>
                <a:gd name="T57" fmla="*/ 163 h 168"/>
                <a:gd name="T58" fmla="*/ 88 w 164"/>
                <a:gd name="T59" fmla="*/ 164 h 168"/>
                <a:gd name="T60" fmla="*/ 91 w 164"/>
                <a:gd name="T61" fmla="*/ 160 h 168"/>
                <a:gd name="T62" fmla="*/ 95 w 164"/>
                <a:gd name="T63" fmla="*/ 161 h 168"/>
                <a:gd name="T64" fmla="*/ 99 w 164"/>
                <a:gd name="T65" fmla="*/ 157 h 168"/>
                <a:gd name="T66" fmla="*/ 155 w 164"/>
                <a:gd name="T67" fmla="*/ 99 h 168"/>
                <a:gd name="T68" fmla="*/ 159 w 164"/>
                <a:gd name="T69" fmla="*/ 95 h 168"/>
                <a:gd name="T70" fmla="*/ 158 w 164"/>
                <a:gd name="T71" fmla="*/ 92 h 168"/>
                <a:gd name="T72" fmla="*/ 160 w 164"/>
                <a:gd name="T73" fmla="*/ 86 h 168"/>
                <a:gd name="T74" fmla="*/ 161 w 164"/>
                <a:gd name="T75" fmla="*/ 83 h 168"/>
                <a:gd name="T76" fmla="*/ 161 w 164"/>
                <a:gd name="T77" fmla="*/ 79 h 168"/>
                <a:gd name="T78" fmla="*/ 160 w 164"/>
                <a:gd name="T79" fmla="*/ 75 h 168"/>
                <a:gd name="T80" fmla="*/ 161 w 164"/>
                <a:gd name="T81" fmla="*/ 72 h 168"/>
                <a:gd name="T82" fmla="*/ 159 w 164"/>
                <a:gd name="T83" fmla="*/ 69 h 168"/>
                <a:gd name="T84" fmla="*/ 155 w 164"/>
                <a:gd name="T85" fmla="*/ 65 h 168"/>
                <a:gd name="T86" fmla="*/ 155 w 164"/>
                <a:gd name="T87" fmla="*/ 62 h 16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4"/>
                <a:gd name="T133" fmla="*/ 0 h 168"/>
                <a:gd name="T134" fmla="*/ 164 w 164"/>
                <a:gd name="T135" fmla="*/ 168 h 16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4" h="168">
                  <a:moveTo>
                    <a:pt x="155" y="62"/>
                  </a:moveTo>
                  <a:lnTo>
                    <a:pt x="100" y="8"/>
                  </a:lnTo>
                  <a:lnTo>
                    <a:pt x="96" y="7"/>
                  </a:lnTo>
                  <a:lnTo>
                    <a:pt x="98" y="5"/>
                  </a:lnTo>
                  <a:lnTo>
                    <a:pt x="96" y="3"/>
                  </a:lnTo>
                  <a:lnTo>
                    <a:pt x="94" y="4"/>
                  </a:lnTo>
                  <a:lnTo>
                    <a:pt x="92" y="3"/>
                  </a:lnTo>
                  <a:lnTo>
                    <a:pt x="89" y="2"/>
                  </a:lnTo>
                  <a:lnTo>
                    <a:pt x="86" y="0"/>
                  </a:lnTo>
                  <a:lnTo>
                    <a:pt x="85" y="2"/>
                  </a:lnTo>
                  <a:lnTo>
                    <a:pt x="83" y="0"/>
                  </a:lnTo>
                  <a:lnTo>
                    <a:pt x="80" y="2"/>
                  </a:lnTo>
                  <a:lnTo>
                    <a:pt x="79" y="3"/>
                  </a:lnTo>
                  <a:lnTo>
                    <a:pt x="75" y="3"/>
                  </a:lnTo>
                  <a:lnTo>
                    <a:pt x="73" y="4"/>
                  </a:lnTo>
                  <a:lnTo>
                    <a:pt x="69" y="4"/>
                  </a:lnTo>
                  <a:lnTo>
                    <a:pt x="71" y="6"/>
                  </a:lnTo>
                  <a:lnTo>
                    <a:pt x="67" y="6"/>
                  </a:lnTo>
                  <a:lnTo>
                    <a:pt x="69" y="8"/>
                  </a:lnTo>
                  <a:lnTo>
                    <a:pt x="65" y="7"/>
                  </a:lnTo>
                  <a:lnTo>
                    <a:pt x="61" y="10"/>
                  </a:lnTo>
                  <a:lnTo>
                    <a:pt x="7" y="68"/>
                  </a:lnTo>
                  <a:lnTo>
                    <a:pt x="8" y="72"/>
                  </a:lnTo>
                  <a:lnTo>
                    <a:pt x="9" y="70"/>
                  </a:lnTo>
                  <a:lnTo>
                    <a:pt x="8" y="72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4" y="79"/>
                  </a:lnTo>
                  <a:lnTo>
                    <a:pt x="2" y="80"/>
                  </a:lnTo>
                  <a:lnTo>
                    <a:pt x="0" y="82"/>
                  </a:lnTo>
                  <a:lnTo>
                    <a:pt x="4" y="82"/>
                  </a:lnTo>
                  <a:lnTo>
                    <a:pt x="2" y="84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2" y="91"/>
                  </a:lnTo>
                  <a:lnTo>
                    <a:pt x="0" y="93"/>
                  </a:lnTo>
                  <a:lnTo>
                    <a:pt x="2" y="95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8" y="105"/>
                  </a:lnTo>
                  <a:lnTo>
                    <a:pt x="60" y="157"/>
                  </a:lnTo>
                  <a:lnTo>
                    <a:pt x="62" y="158"/>
                  </a:lnTo>
                  <a:lnTo>
                    <a:pt x="66" y="159"/>
                  </a:lnTo>
                  <a:lnTo>
                    <a:pt x="68" y="162"/>
                  </a:lnTo>
                  <a:lnTo>
                    <a:pt x="70" y="164"/>
                  </a:lnTo>
                  <a:lnTo>
                    <a:pt x="72" y="162"/>
                  </a:lnTo>
                  <a:lnTo>
                    <a:pt x="74" y="164"/>
                  </a:lnTo>
                  <a:lnTo>
                    <a:pt x="76" y="166"/>
                  </a:lnTo>
                  <a:lnTo>
                    <a:pt x="78" y="165"/>
                  </a:lnTo>
                  <a:lnTo>
                    <a:pt x="80" y="167"/>
                  </a:lnTo>
                  <a:lnTo>
                    <a:pt x="82" y="165"/>
                  </a:lnTo>
                  <a:lnTo>
                    <a:pt x="80" y="167"/>
                  </a:lnTo>
                  <a:lnTo>
                    <a:pt x="82" y="165"/>
                  </a:lnTo>
                  <a:lnTo>
                    <a:pt x="84" y="163"/>
                  </a:lnTo>
                  <a:lnTo>
                    <a:pt x="88" y="164"/>
                  </a:lnTo>
                  <a:lnTo>
                    <a:pt x="90" y="162"/>
                  </a:lnTo>
                  <a:lnTo>
                    <a:pt x="91" y="160"/>
                  </a:lnTo>
                  <a:lnTo>
                    <a:pt x="94" y="162"/>
                  </a:lnTo>
                  <a:lnTo>
                    <a:pt x="95" y="161"/>
                  </a:lnTo>
                  <a:lnTo>
                    <a:pt x="97" y="159"/>
                  </a:lnTo>
                  <a:lnTo>
                    <a:pt x="99" y="157"/>
                  </a:lnTo>
                  <a:lnTo>
                    <a:pt x="151" y="98"/>
                  </a:lnTo>
                  <a:lnTo>
                    <a:pt x="155" y="99"/>
                  </a:lnTo>
                  <a:lnTo>
                    <a:pt x="153" y="97"/>
                  </a:lnTo>
                  <a:lnTo>
                    <a:pt x="155" y="95"/>
                  </a:lnTo>
                  <a:lnTo>
                    <a:pt x="159" y="95"/>
                  </a:lnTo>
                  <a:lnTo>
                    <a:pt x="157" y="93"/>
                  </a:lnTo>
                  <a:lnTo>
                    <a:pt x="158" y="92"/>
                  </a:lnTo>
                  <a:lnTo>
                    <a:pt x="161" y="90"/>
                  </a:lnTo>
                  <a:lnTo>
                    <a:pt x="160" y="86"/>
                  </a:lnTo>
                  <a:lnTo>
                    <a:pt x="161" y="83"/>
                  </a:lnTo>
                  <a:lnTo>
                    <a:pt x="161" y="79"/>
                  </a:lnTo>
                  <a:lnTo>
                    <a:pt x="163" y="77"/>
                  </a:lnTo>
                  <a:lnTo>
                    <a:pt x="160" y="75"/>
                  </a:lnTo>
                  <a:lnTo>
                    <a:pt x="161" y="72"/>
                  </a:lnTo>
                  <a:lnTo>
                    <a:pt x="159" y="69"/>
                  </a:lnTo>
                  <a:lnTo>
                    <a:pt x="159" y="66"/>
                  </a:lnTo>
                  <a:lnTo>
                    <a:pt x="155" y="65"/>
                  </a:lnTo>
                  <a:lnTo>
                    <a:pt x="157" y="63"/>
                  </a:lnTo>
                  <a:lnTo>
                    <a:pt x="155" y="62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38">
              <a:extLst>
                <a:ext uri="{FF2B5EF4-FFF2-40B4-BE49-F238E27FC236}">
                  <a16:creationId xmlns:a16="http://schemas.microsoft.com/office/drawing/2014/main" id="{79F4293C-61F0-8307-FC14-0622BDD549A5}"/>
                </a:ext>
              </a:extLst>
            </p:cNvPr>
            <p:cNvSpPr>
              <a:spLocks/>
            </p:cNvSpPr>
            <p:nvPr/>
          </p:nvSpPr>
          <p:spPr bwMode="auto">
            <a:xfrm rot="14828429">
              <a:off x="587461" y="2398886"/>
              <a:ext cx="366808" cy="410670"/>
            </a:xfrm>
            <a:custGeom>
              <a:avLst/>
              <a:gdLst>
                <a:gd name="T0" fmla="*/ 235 w 236"/>
                <a:gd name="T1" fmla="*/ 78 h 242"/>
                <a:gd name="T2" fmla="*/ 157 w 236"/>
                <a:gd name="T3" fmla="*/ 0 h 242"/>
                <a:gd name="T4" fmla="*/ 0 w 236"/>
                <a:gd name="T5" fmla="*/ 163 h 242"/>
                <a:gd name="T6" fmla="*/ 80 w 236"/>
                <a:gd name="T7" fmla="*/ 241 h 242"/>
                <a:gd name="T8" fmla="*/ 235 w 236"/>
                <a:gd name="T9" fmla="*/ 78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"/>
                <a:gd name="T16" fmla="*/ 0 h 242"/>
                <a:gd name="T17" fmla="*/ 236 w 236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" h="242">
                  <a:moveTo>
                    <a:pt x="235" y="78"/>
                  </a:moveTo>
                  <a:lnTo>
                    <a:pt x="157" y="0"/>
                  </a:lnTo>
                  <a:lnTo>
                    <a:pt x="0" y="163"/>
                  </a:lnTo>
                  <a:lnTo>
                    <a:pt x="80" y="241"/>
                  </a:lnTo>
                  <a:lnTo>
                    <a:pt x="235" y="78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39">
              <a:extLst>
                <a:ext uri="{FF2B5EF4-FFF2-40B4-BE49-F238E27FC236}">
                  <a16:creationId xmlns:a16="http://schemas.microsoft.com/office/drawing/2014/main" id="{D3C7A446-83DA-945B-3125-5F22D5AD5ECC}"/>
                </a:ext>
              </a:extLst>
            </p:cNvPr>
            <p:cNvSpPr>
              <a:spLocks/>
            </p:cNvSpPr>
            <p:nvPr/>
          </p:nvSpPr>
          <p:spPr bwMode="auto">
            <a:xfrm rot="14828429">
              <a:off x="402802" y="2803964"/>
              <a:ext cx="366808" cy="410670"/>
            </a:xfrm>
            <a:custGeom>
              <a:avLst/>
              <a:gdLst>
                <a:gd name="T0" fmla="*/ 235 w 236"/>
                <a:gd name="T1" fmla="*/ 81 h 242"/>
                <a:gd name="T2" fmla="*/ 155 w 236"/>
                <a:gd name="T3" fmla="*/ 0 h 242"/>
                <a:gd name="T4" fmla="*/ 0 w 236"/>
                <a:gd name="T5" fmla="*/ 166 h 242"/>
                <a:gd name="T6" fmla="*/ 78 w 236"/>
                <a:gd name="T7" fmla="*/ 241 h 242"/>
                <a:gd name="T8" fmla="*/ 235 w 236"/>
                <a:gd name="T9" fmla="*/ 81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"/>
                <a:gd name="T16" fmla="*/ 0 h 242"/>
                <a:gd name="T17" fmla="*/ 236 w 236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" h="242">
                  <a:moveTo>
                    <a:pt x="235" y="81"/>
                  </a:moveTo>
                  <a:lnTo>
                    <a:pt x="155" y="0"/>
                  </a:lnTo>
                  <a:lnTo>
                    <a:pt x="0" y="166"/>
                  </a:lnTo>
                  <a:lnTo>
                    <a:pt x="78" y="241"/>
                  </a:lnTo>
                  <a:lnTo>
                    <a:pt x="235" y="81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160AA75-529A-FB58-053D-55688AE95514}"/>
              </a:ext>
            </a:extLst>
          </p:cNvPr>
          <p:cNvGrpSpPr/>
          <p:nvPr/>
        </p:nvGrpSpPr>
        <p:grpSpPr>
          <a:xfrm>
            <a:off x="2142304" y="911384"/>
            <a:ext cx="595329" cy="771886"/>
            <a:chOff x="380871" y="2420817"/>
            <a:chExt cx="595329" cy="771886"/>
          </a:xfrm>
        </p:grpSpPr>
        <p:sp>
          <p:nvSpPr>
            <p:cNvPr id="10" name="Freeform 37">
              <a:extLst>
                <a:ext uri="{FF2B5EF4-FFF2-40B4-BE49-F238E27FC236}">
                  <a16:creationId xmlns:a16="http://schemas.microsoft.com/office/drawing/2014/main" id="{292E4E51-DAE1-733A-1DEA-078540601E32}"/>
                </a:ext>
              </a:extLst>
            </p:cNvPr>
            <p:cNvSpPr>
              <a:spLocks/>
            </p:cNvSpPr>
            <p:nvPr/>
          </p:nvSpPr>
          <p:spPr bwMode="auto">
            <a:xfrm rot="14828429">
              <a:off x="558531" y="2678138"/>
              <a:ext cx="254901" cy="285093"/>
            </a:xfrm>
            <a:custGeom>
              <a:avLst/>
              <a:gdLst>
                <a:gd name="T0" fmla="*/ 100 w 164"/>
                <a:gd name="T1" fmla="*/ 8 h 168"/>
                <a:gd name="T2" fmla="*/ 98 w 164"/>
                <a:gd name="T3" fmla="*/ 5 h 168"/>
                <a:gd name="T4" fmla="*/ 94 w 164"/>
                <a:gd name="T5" fmla="*/ 4 h 168"/>
                <a:gd name="T6" fmla="*/ 89 w 164"/>
                <a:gd name="T7" fmla="*/ 2 h 168"/>
                <a:gd name="T8" fmla="*/ 86 w 164"/>
                <a:gd name="T9" fmla="*/ 0 h 168"/>
                <a:gd name="T10" fmla="*/ 83 w 164"/>
                <a:gd name="T11" fmla="*/ 0 h 168"/>
                <a:gd name="T12" fmla="*/ 79 w 164"/>
                <a:gd name="T13" fmla="*/ 3 h 168"/>
                <a:gd name="T14" fmla="*/ 73 w 164"/>
                <a:gd name="T15" fmla="*/ 4 h 168"/>
                <a:gd name="T16" fmla="*/ 69 w 164"/>
                <a:gd name="T17" fmla="*/ 4 h 168"/>
                <a:gd name="T18" fmla="*/ 69 w 164"/>
                <a:gd name="T19" fmla="*/ 8 h 168"/>
                <a:gd name="T20" fmla="*/ 65 w 164"/>
                <a:gd name="T21" fmla="*/ 7 h 168"/>
                <a:gd name="T22" fmla="*/ 8 w 164"/>
                <a:gd name="T23" fmla="*/ 72 h 168"/>
                <a:gd name="T24" fmla="*/ 5 w 164"/>
                <a:gd name="T25" fmla="*/ 74 h 168"/>
                <a:gd name="T26" fmla="*/ 4 w 164"/>
                <a:gd name="T27" fmla="*/ 75 h 168"/>
                <a:gd name="T28" fmla="*/ 2 w 164"/>
                <a:gd name="T29" fmla="*/ 80 h 168"/>
                <a:gd name="T30" fmla="*/ 4 w 164"/>
                <a:gd name="T31" fmla="*/ 82 h 168"/>
                <a:gd name="T32" fmla="*/ 0 w 164"/>
                <a:gd name="T33" fmla="*/ 86 h 168"/>
                <a:gd name="T34" fmla="*/ 2 w 164"/>
                <a:gd name="T35" fmla="*/ 91 h 168"/>
                <a:gd name="T36" fmla="*/ 2 w 164"/>
                <a:gd name="T37" fmla="*/ 95 h 168"/>
                <a:gd name="T38" fmla="*/ 2 w 164"/>
                <a:gd name="T39" fmla="*/ 99 h 168"/>
                <a:gd name="T40" fmla="*/ 6 w 164"/>
                <a:gd name="T41" fmla="*/ 103 h 168"/>
                <a:gd name="T42" fmla="*/ 8 w 164"/>
                <a:gd name="T43" fmla="*/ 105 h 168"/>
                <a:gd name="T44" fmla="*/ 62 w 164"/>
                <a:gd name="T45" fmla="*/ 158 h 168"/>
                <a:gd name="T46" fmla="*/ 66 w 164"/>
                <a:gd name="T47" fmla="*/ 159 h 168"/>
                <a:gd name="T48" fmla="*/ 70 w 164"/>
                <a:gd name="T49" fmla="*/ 164 h 168"/>
                <a:gd name="T50" fmla="*/ 72 w 164"/>
                <a:gd name="T51" fmla="*/ 162 h 168"/>
                <a:gd name="T52" fmla="*/ 78 w 164"/>
                <a:gd name="T53" fmla="*/ 165 h 168"/>
                <a:gd name="T54" fmla="*/ 82 w 164"/>
                <a:gd name="T55" fmla="*/ 165 h 168"/>
                <a:gd name="T56" fmla="*/ 84 w 164"/>
                <a:gd name="T57" fmla="*/ 163 h 168"/>
                <a:gd name="T58" fmla="*/ 88 w 164"/>
                <a:gd name="T59" fmla="*/ 164 h 168"/>
                <a:gd name="T60" fmla="*/ 91 w 164"/>
                <a:gd name="T61" fmla="*/ 160 h 168"/>
                <a:gd name="T62" fmla="*/ 95 w 164"/>
                <a:gd name="T63" fmla="*/ 161 h 168"/>
                <a:gd name="T64" fmla="*/ 99 w 164"/>
                <a:gd name="T65" fmla="*/ 157 h 168"/>
                <a:gd name="T66" fmla="*/ 155 w 164"/>
                <a:gd name="T67" fmla="*/ 99 h 168"/>
                <a:gd name="T68" fmla="*/ 159 w 164"/>
                <a:gd name="T69" fmla="*/ 95 h 168"/>
                <a:gd name="T70" fmla="*/ 158 w 164"/>
                <a:gd name="T71" fmla="*/ 92 h 168"/>
                <a:gd name="T72" fmla="*/ 160 w 164"/>
                <a:gd name="T73" fmla="*/ 86 h 168"/>
                <a:gd name="T74" fmla="*/ 161 w 164"/>
                <a:gd name="T75" fmla="*/ 83 h 168"/>
                <a:gd name="T76" fmla="*/ 161 w 164"/>
                <a:gd name="T77" fmla="*/ 79 h 168"/>
                <a:gd name="T78" fmla="*/ 160 w 164"/>
                <a:gd name="T79" fmla="*/ 75 h 168"/>
                <a:gd name="T80" fmla="*/ 161 w 164"/>
                <a:gd name="T81" fmla="*/ 72 h 168"/>
                <a:gd name="T82" fmla="*/ 159 w 164"/>
                <a:gd name="T83" fmla="*/ 69 h 168"/>
                <a:gd name="T84" fmla="*/ 155 w 164"/>
                <a:gd name="T85" fmla="*/ 65 h 168"/>
                <a:gd name="T86" fmla="*/ 155 w 164"/>
                <a:gd name="T87" fmla="*/ 62 h 16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4"/>
                <a:gd name="T133" fmla="*/ 0 h 168"/>
                <a:gd name="T134" fmla="*/ 164 w 164"/>
                <a:gd name="T135" fmla="*/ 168 h 16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4" h="168">
                  <a:moveTo>
                    <a:pt x="155" y="62"/>
                  </a:moveTo>
                  <a:lnTo>
                    <a:pt x="100" y="8"/>
                  </a:lnTo>
                  <a:lnTo>
                    <a:pt x="96" y="7"/>
                  </a:lnTo>
                  <a:lnTo>
                    <a:pt x="98" y="5"/>
                  </a:lnTo>
                  <a:lnTo>
                    <a:pt x="96" y="3"/>
                  </a:lnTo>
                  <a:lnTo>
                    <a:pt x="94" y="4"/>
                  </a:lnTo>
                  <a:lnTo>
                    <a:pt x="92" y="3"/>
                  </a:lnTo>
                  <a:lnTo>
                    <a:pt x="89" y="2"/>
                  </a:lnTo>
                  <a:lnTo>
                    <a:pt x="86" y="0"/>
                  </a:lnTo>
                  <a:lnTo>
                    <a:pt x="85" y="2"/>
                  </a:lnTo>
                  <a:lnTo>
                    <a:pt x="83" y="0"/>
                  </a:lnTo>
                  <a:lnTo>
                    <a:pt x="80" y="2"/>
                  </a:lnTo>
                  <a:lnTo>
                    <a:pt x="79" y="3"/>
                  </a:lnTo>
                  <a:lnTo>
                    <a:pt x="75" y="3"/>
                  </a:lnTo>
                  <a:lnTo>
                    <a:pt x="73" y="4"/>
                  </a:lnTo>
                  <a:lnTo>
                    <a:pt x="69" y="4"/>
                  </a:lnTo>
                  <a:lnTo>
                    <a:pt x="71" y="6"/>
                  </a:lnTo>
                  <a:lnTo>
                    <a:pt x="67" y="6"/>
                  </a:lnTo>
                  <a:lnTo>
                    <a:pt x="69" y="8"/>
                  </a:lnTo>
                  <a:lnTo>
                    <a:pt x="65" y="7"/>
                  </a:lnTo>
                  <a:lnTo>
                    <a:pt x="61" y="10"/>
                  </a:lnTo>
                  <a:lnTo>
                    <a:pt x="7" y="68"/>
                  </a:lnTo>
                  <a:lnTo>
                    <a:pt x="8" y="72"/>
                  </a:lnTo>
                  <a:lnTo>
                    <a:pt x="9" y="70"/>
                  </a:lnTo>
                  <a:lnTo>
                    <a:pt x="8" y="72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4" y="79"/>
                  </a:lnTo>
                  <a:lnTo>
                    <a:pt x="2" y="80"/>
                  </a:lnTo>
                  <a:lnTo>
                    <a:pt x="0" y="82"/>
                  </a:lnTo>
                  <a:lnTo>
                    <a:pt x="4" y="82"/>
                  </a:lnTo>
                  <a:lnTo>
                    <a:pt x="2" y="84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2" y="91"/>
                  </a:lnTo>
                  <a:lnTo>
                    <a:pt x="0" y="93"/>
                  </a:lnTo>
                  <a:lnTo>
                    <a:pt x="2" y="95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8" y="105"/>
                  </a:lnTo>
                  <a:lnTo>
                    <a:pt x="60" y="157"/>
                  </a:lnTo>
                  <a:lnTo>
                    <a:pt x="62" y="158"/>
                  </a:lnTo>
                  <a:lnTo>
                    <a:pt x="66" y="159"/>
                  </a:lnTo>
                  <a:lnTo>
                    <a:pt x="68" y="162"/>
                  </a:lnTo>
                  <a:lnTo>
                    <a:pt x="70" y="164"/>
                  </a:lnTo>
                  <a:lnTo>
                    <a:pt x="72" y="162"/>
                  </a:lnTo>
                  <a:lnTo>
                    <a:pt x="74" y="164"/>
                  </a:lnTo>
                  <a:lnTo>
                    <a:pt x="76" y="166"/>
                  </a:lnTo>
                  <a:lnTo>
                    <a:pt x="78" y="165"/>
                  </a:lnTo>
                  <a:lnTo>
                    <a:pt x="80" y="167"/>
                  </a:lnTo>
                  <a:lnTo>
                    <a:pt x="82" y="165"/>
                  </a:lnTo>
                  <a:lnTo>
                    <a:pt x="80" y="167"/>
                  </a:lnTo>
                  <a:lnTo>
                    <a:pt x="82" y="165"/>
                  </a:lnTo>
                  <a:lnTo>
                    <a:pt x="84" y="163"/>
                  </a:lnTo>
                  <a:lnTo>
                    <a:pt x="88" y="164"/>
                  </a:lnTo>
                  <a:lnTo>
                    <a:pt x="90" y="162"/>
                  </a:lnTo>
                  <a:lnTo>
                    <a:pt x="91" y="160"/>
                  </a:lnTo>
                  <a:lnTo>
                    <a:pt x="94" y="162"/>
                  </a:lnTo>
                  <a:lnTo>
                    <a:pt x="95" y="161"/>
                  </a:lnTo>
                  <a:lnTo>
                    <a:pt x="97" y="159"/>
                  </a:lnTo>
                  <a:lnTo>
                    <a:pt x="99" y="157"/>
                  </a:lnTo>
                  <a:lnTo>
                    <a:pt x="151" y="98"/>
                  </a:lnTo>
                  <a:lnTo>
                    <a:pt x="155" y="99"/>
                  </a:lnTo>
                  <a:lnTo>
                    <a:pt x="153" y="97"/>
                  </a:lnTo>
                  <a:lnTo>
                    <a:pt x="155" y="95"/>
                  </a:lnTo>
                  <a:lnTo>
                    <a:pt x="159" y="95"/>
                  </a:lnTo>
                  <a:lnTo>
                    <a:pt x="157" y="93"/>
                  </a:lnTo>
                  <a:lnTo>
                    <a:pt x="158" y="92"/>
                  </a:lnTo>
                  <a:lnTo>
                    <a:pt x="161" y="90"/>
                  </a:lnTo>
                  <a:lnTo>
                    <a:pt x="160" y="86"/>
                  </a:lnTo>
                  <a:lnTo>
                    <a:pt x="161" y="83"/>
                  </a:lnTo>
                  <a:lnTo>
                    <a:pt x="161" y="79"/>
                  </a:lnTo>
                  <a:lnTo>
                    <a:pt x="163" y="77"/>
                  </a:lnTo>
                  <a:lnTo>
                    <a:pt x="160" y="75"/>
                  </a:lnTo>
                  <a:lnTo>
                    <a:pt x="161" y="72"/>
                  </a:lnTo>
                  <a:lnTo>
                    <a:pt x="159" y="69"/>
                  </a:lnTo>
                  <a:lnTo>
                    <a:pt x="159" y="66"/>
                  </a:lnTo>
                  <a:lnTo>
                    <a:pt x="155" y="65"/>
                  </a:lnTo>
                  <a:lnTo>
                    <a:pt x="157" y="63"/>
                  </a:lnTo>
                  <a:lnTo>
                    <a:pt x="155" y="62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38">
              <a:extLst>
                <a:ext uri="{FF2B5EF4-FFF2-40B4-BE49-F238E27FC236}">
                  <a16:creationId xmlns:a16="http://schemas.microsoft.com/office/drawing/2014/main" id="{3CAF12B5-AF67-E2C3-3A5E-9EE88818E374}"/>
                </a:ext>
              </a:extLst>
            </p:cNvPr>
            <p:cNvSpPr>
              <a:spLocks/>
            </p:cNvSpPr>
            <p:nvPr/>
          </p:nvSpPr>
          <p:spPr bwMode="auto">
            <a:xfrm rot="14828429">
              <a:off x="587461" y="2398886"/>
              <a:ext cx="366808" cy="410670"/>
            </a:xfrm>
            <a:custGeom>
              <a:avLst/>
              <a:gdLst>
                <a:gd name="T0" fmla="*/ 235 w 236"/>
                <a:gd name="T1" fmla="*/ 78 h 242"/>
                <a:gd name="T2" fmla="*/ 157 w 236"/>
                <a:gd name="T3" fmla="*/ 0 h 242"/>
                <a:gd name="T4" fmla="*/ 0 w 236"/>
                <a:gd name="T5" fmla="*/ 163 h 242"/>
                <a:gd name="T6" fmla="*/ 80 w 236"/>
                <a:gd name="T7" fmla="*/ 241 h 242"/>
                <a:gd name="T8" fmla="*/ 235 w 236"/>
                <a:gd name="T9" fmla="*/ 78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"/>
                <a:gd name="T16" fmla="*/ 0 h 242"/>
                <a:gd name="T17" fmla="*/ 236 w 236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" h="242">
                  <a:moveTo>
                    <a:pt x="235" y="78"/>
                  </a:moveTo>
                  <a:lnTo>
                    <a:pt x="157" y="0"/>
                  </a:lnTo>
                  <a:lnTo>
                    <a:pt x="0" y="163"/>
                  </a:lnTo>
                  <a:lnTo>
                    <a:pt x="80" y="241"/>
                  </a:lnTo>
                  <a:lnTo>
                    <a:pt x="235" y="78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39">
              <a:extLst>
                <a:ext uri="{FF2B5EF4-FFF2-40B4-BE49-F238E27FC236}">
                  <a16:creationId xmlns:a16="http://schemas.microsoft.com/office/drawing/2014/main" id="{CE48745B-D3D2-5A3F-776C-FF0D29FF6E63}"/>
                </a:ext>
              </a:extLst>
            </p:cNvPr>
            <p:cNvSpPr>
              <a:spLocks/>
            </p:cNvSpPr>
            <p:nvPr/>
          </p:nvSpPr>
          <p:spPr bwMode="auto">
            <a:xfrm rot="14828429">
              <a:off x="402802" y="2803964"/>
              <a:ext cx="366808" cy="410670"/>
            </a:xfrm>
            <a:custGeom>
              <a:avLst/>
              <a:gdLst>
                <a:gd name="T0" fmla="*/ 235 w 236"/>
                <a:gd name="T1" fmla="*/ 81 h 242"/>
                <a:gd name="T2" fmla="*/ 155 w 236"/>
                <a:gd name="T3" fmla="*/ 0 h 242"/>
                <a:gd name="T4" fmla="*/ 0 w 236"/>
                <a:gd name="T5" fmla="*/ 166 h 242"/>
                <a:gd name="T6" fmla="*/ 78 w 236"/>
                <a:gd name="T7" fmla="*/ 241 h 242"/>
                <a:gd name="T8" fmla="*/ 235 w 236"/>
                <a:gd name="T9" fmla="*/ 81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"/>
                <a:gd name="T16" fmla="*/ 0 h 242"/>
                <a:gd name="T17" fmla="*/ 236 w 236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" h="242">
                  <a:moveTo>
                    <a:pt x="235" y="81"/>
                  </a:moveTo>
                  <a:lnTo>
                    <a:pt x="155" y="0"/>
                  </a:lnTo>
                  <a:lnTo>
                    <a:pt x="0" y="166"/>
                  </a:lnTo>
                  <a:lnTo>
                    <a:pt x="78" y="241"/>
                  </a:lnTo>
                  <a:lnTo>
                    <a:pt x="235" y="81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B9FBC0-14DC-375A-D424-E522F2187146}"/>
              </a:ext>
            </a:extLst>
          </p:cNvPr>
          <p:cNvGrpSpPr/>
          <p:nvPr/>
        </p:nvGrpSpPr>
        <p:grpSpPr>
          <a:xfrm>
            <a:off x="3700022" y="865156"/>
            <a:ext cx="595329" cy="771886"/>
            <a:chOff x="380871" y="2420817"/>
            <a:chExt cx="595329" cy="771886"/>
          </a:xfrm>
        </p:grpSpPr>
        <p:sp>
          <p:nvSpPr>
            <p:cNvPr id="14" name="Freeform 37">
              <a:extLst>
                <a:ext uri="{FF2B5EF4-FFF2-40B4-BE49-F238E27FC236}">
                  <a16:creationId xmlns:a16="http://schemas.microsoft.com/office/drawing/2014/main" id="{557F27EC-14F3-77AC-74A5-FF565E4462A8}"/>
                </a:ext>
              </a:extLst>
            </p:cNvPr>
            <p:cNvSpPr>
              <a:spLocks/>
            </p:cNvSpPr>
            <p:nvPr/>
          </p:nvSpPr>
          <p:spPr bwMode="auto">
            <a:xfrm rot="14828429">
              <a:off x="558531" y="2678138"/>
              <a:ext cx="254901" cy="285093"/>
            </a:xfrm>
            <a:custGeom>
              <a:avLst/>
              <a:gdLst>
                <a:gd name="T0" fmla="*/ 100 w 164"/>
                <a:gd name="T1" fmla="*/ 8 h 168"/>
                <a:gd name="T2" fmla="*/ 98 w 164"/>
                <a:gd name="T3" fmla="*/ 5 h 168"/>
                <a:gd name="T4" fmla="*/ 94 w 164"/>
                <a:gd name="T5" fmla="*/ 4 h 168"/>
                <a:gd name="T6" fmla="*/ 89 w 164"/>
                <a:gd name="T7" fmla="*/ 2 h 168"/>
                <a:gd name="T8" fmla="*/ 86 w 164"/>
                <a:gd name="T9" fmla="*/ 0 h 168"/>
                <a:gd name="T10" fmla="*/ 83 w 164"/>
                <a:gd name="T11" fmla="*/ 0 h 168"/>
                <a:gd name="T12" fmla="*/ 79 w 164"/>
                <a:gd name="T13" fmla="*/ 3 h 168"/>
                <a:gd name="T14" fmla="*/ 73 w 164"/>
                <a:gd name="T15" fmla="*/ 4 h 168"/>
                <a:gd name="T16" fmla="*/ 69 w 164"/>
                <a:gd name="T17" fmla="*/ 4 h 168"/>
                <a:gd name="T18" fmla="*/ 69 w 164"/>
                <a:gd name="T19" fmla="*/ 8 h 168"/>
                <a:gd name="T20" fmla="*/ 65 w 164"/>
                <a:gd name="T21" fmla="*/ 7 h 168"/>
                <a:gd name="T22" fmla="*/ 8 w 164"/>
                <a:gd name="T23" fmla="*/ 72 h 168"/>
                <a:gd name="T24" fmla="*/ 5 w 164"/>
                <a:gd name="T25" fmla="*/ 74 h 168"/>
                <a:gd name="T26" fmla="*/ 4 w 164"/>
                <a:gd name="T27" fmla="*/ 75 h 168"/>
                <a:gd name="T28" fmla="*/ 2 w 164"/>
                <a:gd name="T29" fmla="*/ 80 h 168"/>
                <a:gd name="T30" fmla="*/ 4 w 164"/>
                <a:gd name="T31" fmla="*/ 82 h 168"/>
                <a:gd name="T32" fmla="*/ 0 w 164"/>
                <a:gd name="T33" fmla="*/ 86 h 168"/>
                <a:gd name="T34" fmla="*/ 2 w 164"/>
                <a:gd name="T35" fmla="*/ 91 h 168"/>
                <a:gd name="T36" fmla="*/ 2 w 164"/>
                <a:gd name="T37" fmla="*/ 95 h 168"/>
                <a:gd name="T38" fmla="*/ 2 w 164"/>
                <a:gd name="T39" fmla="*/ 99 h 168"/>
                <a:gd name="T40" fmla="*/ 6 w 164"/>
                <a:gd name="T41" fmla="*/ 103 h 168"/>
                <a:gd name="T42" fmla="*/ 8 w 164"/>
                <a:gd name="T43" fmla="*/ 105 h 168"/>
                <a:gd name="T44" fmla="*/ 62 w 164"/>
                <a:gd name="T45" fmla="*/ 158 h 168"/>
                <a:gd name="T46" fmla="*/ 66 w 164"/>
                <a:gd name="T47" fmla="*/ 159 h 168"/>
                <a:gd name="T48" fmla="*/ 70 w 164"/>
                <a:gd name="T49" fmla="*/ 164 h 168"/>
                <a:gd name="T50" fmla="*/ 72 w 164"/>
                <a:gd name="T51" fmla="*/ 162 h 168"/>
                <a:gd name="T52" fmla="*/ 78 w 164"/>
                <a:gd name="T53" fmla="*/ 165 h 168"/>
                <a:gd name="T54" fmla="*/ 82 w 164"/>
                <a:gd name="T55" fmla="*/ 165 h 168"/>
                <a:gd name="T56" fmla="*/ 84 w 164"/>
                <a:gd name="T57" fmla="*/ 163 h 168"/>
                <a:gd name="T58" fmla="*/ 88 w 164"/>
                <a:gd name="T59" fmla="*/ 164 h 168"/>
                <a:gd name="T60" fmla="*/ 91 w 164"/>
                <a:gd name="T61" fmla="*/ 160 h 168"/>
                <a:gd name="T62" fmla="*/ 95 w 164"/>
                <a:gd name="T63" fmla="*/ 161 h 168"/>
                <a:gd name="T64" fmla="*/ 99 w 164"/>
                <a:gd name="T65" fmla="*/ 157 h 168"/>
                <a:gd name="T66" fmla="*/ 155 w 164"/>
                <a:gd name="T67" fmla="*/ 99 h 168"/>
                <a:gd name="T68" fmla="*/ 159 w 164"/>
                <a:gd name="T69" fmla="*/ 95 h 168"/>
                <a:gd name="T70" fmla="*/ 158 w 164"/>
                <a:gd name="T71" fmla="*/ 92 h 168"/>
                <a:gd name="T72" fmla="*/ 160 w 164"/>
                <a:gd name="T73" fmla="*/ 86 h 168"/>
                <a:gd name="T74" fmla="*/ 161 w 164"/>
                <a:gd name="T75" fmla="*/ 83 h 168"/>
                <a:gd name="T76" fmla="*/ 161 w 164"/>
                <a:gd name="T77" fmla="*/ 79 h 168"/>
                <a:gd name="T78" fmla="*/ 160 w 164"/>
                <a:gd name="T79" fmla="*/ 75 h 168"/>
                <a:gd name="T80" fmla="*/ 161 w 164"/>
                <a:gd name="T81" fmla="*/ 72 h 168"/>
                <a:gd name="T82" fmla="*/ 159 w 164"/>
                <a:gd name="T83" fmla="*/ 69 h 168"/>
                <a:gd name="T84" fmla="*/ 155 w 164"/>
                <a:gd name="T85" fmla="*/ 65 h 168"/>
                <a:gd name="T86" fmla="*/ 155 w 164"/>
                <a:gd name="T87" fmla="*/ 62 h 16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4"/>
                <a:gd name="T133" fmla="*/ 0 h 168"/>
                <a:gd name="T134" fmla="*/ 164 w 164"/>
                <a:gd name="T135" fmla="*/ 168 h 16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4" h="168">
                  <a:moveTo>
                    <a:pt x="155" y="62"/>
                  </a:moveTo>
                  <a:lnTo>
                    <a:pt x="100" y="8"/>
                  </a:lnTo>
                  <a:lnTo>
                    <a:pt x="96" y="7"/>
                  </a:lnTo>
                  <a:lnTo>
                    <a:pt x="98" y="5"/>
                  </a:lnTo>
                  <a:lnTo>
                    <a:pt x="96" y="3"/>
                  </a:lnTo>
                  <a:lnTo>
                    <a:pt x="94" y="4"/>
                  </a:lnTo>
                  <a:lnTo>
                    <a:pt x="92" y="3"/>
                  </a:lnTo>
                  <a:lnTo>
                    <a:pt x="89" y="2"/>
                  </a:lnTo>
                  <a:lnTo>
                    <a:pt x="86" y="0"/>
                  </a:lnTo>
                  <a:lnTo>
                    <a:pt x="85" y="2"/>
                  </a:lnTo>
                  <a:lnTo>
                    <a:pt x="83" y="0"/>
                  </a:lnTo>
                  <a:lnTo>
                    <a:pt x="80" y="2"/>
                  </a:lnTo>
                  <a:lnTo>
                    <a:pt x="79" y="3"/>
                  </a:lnTo>
                  <a:lnTo>
                    <a:pt x="75" y="3"/>
                  </a:lnTo>
                  <a:lnTo>
                    <a:pt x="73" y="4"/>
                  </a:lnTo>
                  <a:lnTo>
                    <a:pt x="69" y="4"/>
                  </a:lnTo>
                  <a:lnTo>
                    <a:pt x="71" y="6"/>
                  </a:lnTo>
                  <a:lnTo>
                    <a:pt x="67" y="6"/>
                  </a:lnTo>
                  <a:lnTo>
                    <a:pt x="69" y="8"/>
                  </a:lnTo>
                  <a:lnTo>
                    <a:pt x="65" y="7"/>
                  </a:lnTo>
                  <a:lnTo>
                    <a:pt x="61" y="10"/>
                  </a:lnTo>
                  <a:lnTo>
                    <a:pt x="7" y="68"/>
                  </a:lnTo>
                  <a:lnTo>
                    <a:pt x="8" y="72"/>
                  </a:lnTo>
                  <a:lnTo>
                    <a:pt x="9" y="70"/>
                  </a:lnTo>
                  <a:lnTo>
                    <a:pt x="8" y="72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4" y="79"/>
                  </a:lnTo>
                  <a:lnTo>
                    <a:pt x="2" y="80"/>
                  </a:lnTo>
                  <a:lnTo>
                    <a:pt x="0" y="82"/>
                  </a:lnTo>
                  <a:lnTo>
                    <a:pt x="4" y="82"/>
                  </a:lnTo>
                  <a:lnTo>
                    <a:pt x="2" y="84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2" y="91"/>
                  </a:lnTo>
                  <a:lnTo>
                    <a:pt x="0" y="93"/>
                  </a:lnTo>
                  <a:lnTo>
                    <a:pt x="2" y="95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8" y="105"/>
                  </a:lnTo>
                  <a:lnTo>
                    <a:pt x="60" y="157"/>
                  </a:lnTo>
                  <a:lnTo>
                    <a:pt x="62" y="158"/>
                  </a:lnTo>
                  <a:lnTo>
                    <a:pt x="66" y="159"/>
                  </a:lnTo>
                  <a:lnTo>
                    <a:pt x="68" y="162"/>
                  </a:lnTo>
                  <a:lnTo>
                    <a:pt x="70" y="164"/>
                  </a:lnTo>
                  <a:lnTo>
                    <a:pt x="72" y="162"/>
                  </a:lnTo>
                  <a:lnTo>
                    <a:pt x="74" y="164"/>
                  </a:lnTo>
                  <a:lnTo>
                    <a:pt x="76" y="166"/>
                  </a:lnTo>
                  <a:lnTo>
                    <a:pt x="78" y="165"/>
                  </a:lnTo>
                  <a:lnTo>
                    <a:pt x="80" y="167"/>
                  </a:lnTo>
                  <a:lnTo>
                    <a:pt x="82" y="165"/>
                  </a:lnTo>
                  <a:lnTo>
                    <a:pt x="80" y="167"/>
                  </a:lnTo>
                  <a:lnTo>
                    <a:pt x="82" y="165"/>
                  </a:lnTo>
                  <a:lnTo>
                    <a:pt x="84" y="163"/>
                  </a:lnTo>
                  <a:lnTo>
                    <a:pt x="88" y="164"/>
                  </a:lnTo>
                  <a:lnTo>
                    <a:pt x="90" y="162"/>
                  </a:lnTo>
                  <a:lnTo>
                    <a:pt x="91" y="160"/>
                  </a:lnTo>
                  <a:lnTo>
                    <a:pt x="94" y="162"/>
                  </a:lnTo>
                  <a:lnTo>
                    <a:pt x="95" y="161"/>
                  </a:lnTo>
                  <a:lnTo>
                    <a:pt x="97" y="159"/>
                  </a:lnTo>
                  <a:lnTo>
                    <a:pt x="99" y="157"/>
                  </a:lnTo>
                  <a:lnTo>
                    <a:pt x="151" y="98"/>
                  </a:lnTo>
                  <a:lnTo>
                    <a:pt x="155" y="99"/>
                  </a:lnTo>
                  <a:lnTo>
                    <a:pt x="153" y="97"/>
                  </a:lnTo>
                  <a:lnTo>
                    <a:pt x="155" y="95"/>
                  </a:lnTo>
                  <a:lnTo>
                    <a:pt x="159" y="95"/>
                  </a:lnTo>
                  <a:lnTo>
                    <a:pt x="157" y="93"/>
                  </a:lnTo>
                  <a:lnTo>
                    <a:pt x="158" y="92"/>
                  </a:lnTo>
                  <a:lnTo>
                    <a:pt x="161" y="90"/>
                  </a:lnTo>
                  <a:lnTo>
                    <a:pt x="160" y="86"/>
                  </a:lnTo>
                  <a:lnTo>
                    <a:pt x="161" y="83"/>
                  </a:lnTo>
                  <a:lnTo>
                    <a:pt x="161" y="79"/>
                  </a:lnTo>
                  <a:lnTo>
                    <a:pt x="163" y="77"/>
                  </a:lnTo>
                  <a:lnTo>
                    <a:pt x="160" y="75"/>
                  </a:lnTo>
                  <a:lnTo>
                    <a:pt x="161" y="72"/>
                  </a:lnTo>
                  <a:lnTo>
                    <a:pt x="159" y="69"/>
                  </a:lnTo>
                  <a:lnTo>
                    <a:pt x="159" y="66"/>
                  </a:lnTo>
                  <a:lnTo>
                    <a:pt x="155" y="65"/>
                  </a:lnTo>
                  <a:lnTo>
                    <a:pt x="157" y="63"/>
                  </a:lnTo>
                  <a:lnTo>
                    <a:pt x="155" y="62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38">
              <a:extLst>
                <a:ext uri="{FF2B5EF4-FFF2-40B4-BE49-F238E27FC236}">
                  <a16:creationId xmlns:a16="http://schemas.microsoft.com/office/drawing/2014/main" id="{7AE3249B-FDC1-8F0A-E418-88A63095735E}"/>
                </a:ext>
              </a:extLst>
            </p:cNvPr>
            <p:cNvSpPr>
              <a:spLocks/>
            </p:cNvSpPr>
            <p:nvPr/>
          </p:nvSpPr>
          <p:spPr bwMode="auto">
            <a:xfrm rot="14828429">
              <a:off x="587461" y="2398886"/>
              <a:ext cx="366808" cy="410670"/>
            </a:xfrm>
            <a:custGeom>
              <a:avLst/>
              <a:gdLst>
                <a:gd name="T0" fmla="*/ 235 w 236"/>
                <a:gd name="T1" fmla="*/ 78 h 242"/>
                <a:gd name="T2" fmla="*/ 157 w 236"/>
                <a:gd name="T3" fmla="*/ 0 h 242"/>
                <a:gd name="T4" fmla="*/ 0 w 236"/>
                <a:gd name="T5" fmla="*/ 163 h 242"/>
                <a:gd name="T6" fmla="*/ 80 w 236"/>
                <a:gd name="T7" fmla="*/ 241 h 242"/>
                <a:gd name="T8" fmla="*/ 235 w 236"/>
                <a:gd name="T9" fmla="*/ 78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"/>
                <a:gd name="T16" fmla="*/ 0 h 242"/>
                <a:gd name="T17" fmla="*/ 236 w 236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" h="242">
                  <a:moveTo>
                    <a:pt x="235" y="78"/>
                  </a:moveTo>
                  <a:lnTo>
                    <a:pt x="157" y="0"/>
                  </a:lnTo>
                  <a:lnTo>
                    <a:pt x="0" y="163"/>
                  </a:lnTo>
                  <a:lnTo>
                    <a:pt x="80" y="241"/>
                  </a:lnTo>
                  <a:lnTo>
                    <a:pt x="235" y="78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9">
              <a:extLst>
                <a:ext uri="{FF2B5EF4-FFF2-40B4-BE49-F238E27FC236}">
                  <a16:creationId xmlns:a16="http://schemas.microsoft.com/office/drawing/2014/main" id="{BC31695C-C504-907C-403F-9E3D90D7B920}"/>
                </a:ext>
              </a:extLst>
            </p:cNvPr>
            <p:cNvSpPr>
              <a:spLocks/>
            </p:cNvSpPr>
            <p:nvPr/>
          </p:nvSpPr>
          <p:spPr bwMode="auto">
            <a:xfrm rot="14828429">
              <a:off x="402802" y="2803964"/>
              <a:ext cx="366808" cy="410670"/>
            </a:xfrm>
            <a:custGeom>
              <a:avLst/>
              <a:gdLst>
                <a:gd name="T0" fmla="*/ 235 w 236"/>
                <a:gd name="T1" fmla="*/ 81 h 242"/>
                <a:gd name="T2" fmla="*/ 155 w 236"/>
                <a:gd name="T3" fmla="*/ 0 h 242"/>
                <a:gd name="T4" fmla="*/ 0 w 236"/>
                <a:gd name="T5" fmla="*/ 166 h 242"/>
                <a:gd name="T6" fmla="*/ 78 w 236"/>
                <a:gd name="T7" fmla="*/ 241 h 242"/>
                <a:gd name="T8" fmla="*/ 235 w 236"/>
                <a:gd name="T9" fmla="*/ 81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"/>
                <a:gd name="T16" fmla="*/ 0 h 242"/>
                <a:gd name="T17" fmla="*/ 236 w 236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" h="242">
                  <a:moveTo>
                    <a:pt x="235" y="81"/>
                  </a:moveTo>
                  <a:lnTo>
                    <a:pt x="155" y="0"/>
                  </a:lnTo>
                  <a:lnTo>
                    <a:pt x="0" y="166"/>
                  </a:lnTo>
                  <a:lnTo>
                    <a:pt x="78" y="241"/>
                  </a:lnTo>
                  <a:lnTo>
                    <a:pt x="235" y="81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20CB805-06B1-4386-A8E8-5E655AA5CFAB}"/>
              </a:ext>
            </a:extLst>
          </p:cNvPr>
          <p:cNvGrpSpPr/>
          <p:nvPr/>
        </p:nvGrpSpPr>
        <p:grpSpPr>
          <a:xfrm>
            <a:off x="4884772" y="911384"/>
            <a:ext cx="595329" cy="771886"/>
            <a:chOff x="380871" y="2420817"/>
            <a:chExt cx="595329" cy="771886"/>
          </a:xfrm>
        </p:grpSpPr>
        <p:sp>
          <p:nvSpPr>
            <p:cNvPr id="18" name="Freeform 37">
              <a:extLst>
                <a:ext uri="{FF2B5EF4-FFF2-40B4-BE49-F238E27FC236}">
                  <a16:creationId xmlns:a16="http://schemas.microsoft.com/office/drawing/2014/main" id="{4C7CEEF9-CA80-0756-566E-135435B96C55}"/>
                </a:ext>
              </a:extLst>
            </p:cNvPr>
            <p:cNvSpPr>
              <a:spLocks/>
            </p:cNvSpPr>
            <p:nvPr/>
          </p:nvSpPr>
          <p:spPr bwMode="auto">
            <a:xfrm rot="14828429">
              <a:off x="558531" y="2678138"/>
              <a:ext cx="254901" cy="285093"/>
            </a:xfrm>
            <a:custGeom>
              <a:avLst/>
              <a:gdLst>
                <a:gd name="T0" fmla="*/ 100 w 164"/>
                <a:gd name="T1" fmla="*/ 8 h 168"/>
                <a:gd name="T2" fmla="*/ 98 w 164"/>
                <a:gd name="T3" fmla="*/ 5 h 168"/>
                <a:gd name="T4" fmla="*/ 94 w 164"/>
                <a:gd name="T5" fmla="*/ 4 h 168"/>
                <a:gd name="T6" fmla="*/ 89 w 164"/>
                <a:gd name="T7" fmla="*/ 2 h 168"/>
                <a:gd name="T8" fmla="*/ 86 w 164"/>
                <a:gd name="T9" fmla="*/ 0 h 168"/>
                <a:gd name="T10" fmla="*/ 83 w 164"/>
                <a:gd name="T11" fmla="*/ 0 h 168"/>
                <a:gd name="T12" fmla="*/ 79 w 164"/>
                <a:gd name="T13" fmla="*/ 3 h 168"/>
                <a:gd name="T14" fmla="*/ 73 w 164"/>
                <a:gd name="T15" fmla="*/ 4 h 168"/>
                <a:gd name="T16" fmla="*/ 69 w 164"/>
                <a:gd name="T17" fmla="*/ 4 h 168"/>
                <a:gd name="T18" fmla="*/ 69 w 164"/>
                <a:gd name="T19" fmla="*/ 8 h 168"/>
                <a:gd name="T20" fmla="*/ 65 w 164"/>
                <a:gd name="T21" fmla="*/ 7 h 168"/>
                <a:gd name="T22" fmla="*/ 8 w 164"/>
                <a:gd name="T23" fmla="*/ 72 h 168"/>
                <a:gd name="T24" fmla="*/ 5 w 164"/>
                <a:gd name="T25" fmla="*/ 74 h 168"/>
                <a:gd name="T26" fmla="*/ 4 w 164"/>
                <a:gd name="T27" fmla="*/ 75 h 168"/>
                <a:gd name="T28" fmla="*/ 2 w 164"/>
                <a:gd name="T29" fmla="*/ 80 h 168"/>
                <a:gd name="T30" fmla="*/ 4 w 164"/>
                <a:gd name="T31" fmla="*/ 82 h 168"/>
                <a:gd name="T32" fmla="*/ 0 w 164"/>
                <a:gd name="T33" fmla="*/ 86 h 168"/>
                <a:gd name="T34" fmla="*/ 2 w 164"/>
                <a:gd name="T35" fmla="*/ 91 h 168"/>
                <a:gd name="T36" fmla="*/ 2 w 164"/>
                <a:gd name="T37" fmla="*/ 95 h 168"/>
                <a:gd name="T38" fmla="*/ 2 w 164"/>
                <a:gd name="T39" fmla="*/ 99 h 168"/>
                <a:gd name="T40" fmla="*/ 6 w 164"/>
                <a:gd name="T41" fmla="*/ 103 h 168"/>
                <a:gd name="T42" fmla="*/ 8 w 164"/>
                <a:gd name="T43" fmla="*/ 105 h 168"/>
                <a:gd name="T44" fmla="*/ 62 w 164"/>
                <a:gd name="T45" fmla="*/ 158 h 168"/>
                <a:gd name="T46" fmla="*/ 66 w 164"/>
                <a:gd name="T47" fmla="*/ 159 h 168"/>
                <a:gd name="T48" fmla="*/ 70 w 164"/>
                <a:gd name="T49" fmla="*/ 164 h 168"/>
                <a:gd name="T50" fmla="*/ 72 w 164"/>
                <a:gd name="T51" fmla="*/ 162 h 168"/>
                <a:gd name="T52" fmla="*/ 78 w 164"/>
                <a:gd name="T53" fmla="*/ 165 h 168"/>
                <a:gd name="T54" fmla="*/ 82 w 164"/>
                <a:gd name="T55" fmla="*/ 165 h 168"/>
                <a:gd name="T56" fmla="*/ 84 w 164"/>
                <a:gd name="T57" fmla="*/ 163 h 168"/>
                <a:gd name="T58" fmla="*/ 88 w 164"/>
                <a:gd name="T59" fmla="*/ 164 h 168"/>
                <a:gd name="T60" fmla="*/ 91 w 164"/>
                <a:gd name="T61" fmla="*/ 160 h 168"/>
                <a:gd name="T62" fmla="*/ 95 w 164"/>
                <a:gd name="T63" fmla="*/ 161 h 168"/>
                <a:gd name="T64" fmla="*/ 99 w 164"/>
                <a:gd name="T65" fmla="*/ 157 h 168"/>
                <a:gd name="T66" fmla="*/ 155 w 164"/>
                <a:gd name="T67" fmla="*/ 99 h 168"/>
                <a:gd name="T68" fmla="*/ 159 w 164"/>
                <a:gd name="T69" fmla="*/ 95 h 168"/>
                <a:gd name="T70" fmla="*/ 158 w 164"/>
                <a:gd name="T71" fmla="*/ 92 h 168"/>
                <a:gd name="T72" fmla="*/ 160 w 164"/>
                <a:gd name="T73" fmla="*/ 86 h 168"/>
                <a:gd name="T74" fmla="*/ 161 w 164"/>
                <a:gd name="T75" fmla="*/ 83 h 168"/>
                <a:gd name="T76" fmla="*/ 161 w 164"/>
                <a:gd name="T77" fmla="*/ 79 h 168"/>
                <a:gd name="T78" fmla="*/ 160 w 164"/>
                <a:gd name="T79" fmla="*/ 75 h 168"/>
                <a:gd name="T80" fmla="*/ 161 w 164"/>
                <a:gd name="T81" fmla="*/ 72 h 168"/>
                <a:gd name="T82" fmla="*/ 159 w 164"/>
                <a:gd name="T83" fmla="*/ 69 h 168"/>
                <a:gd name="T84" fmla="*/ 155 w 164"/>
                <a:gd name="T85" fmla="*/ 65 h 168"/>
                <a:gd name="T86" fmla="*/ 155 w 164"/>
                <a:gd name="T87" fmla="*/ 62 h 16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64"/>
                <a:gd name="T133" fmla="*/ 0 h 168"/>
                <a:gd name="T134" fmla="*/ 164 w 164"/>
                <a:gd name="T135" fmla="*/ 168 h 16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64" h="168">
                  <a:moveTo>
                    <a:pt x="155" y="62"/>
                  </a:moveTo>
                  <a:lnTo>
                    <a:pt x="100" y="8"/>
                  </a:lnTo>
                  <a:lnTo>
                    <a:pt x="96" y="7"/>
                  </a:lnTo>
                  <a:lnTo>
                    <a:pt x="98" y="5"/>
                  </a:lnTo>
                  <a:lnTo>
                    <a:pt x="96" y="3"/>
                  </a:lnTo>
                  <a:lnTo>
                    <a:pt x="94" y="4"/>
                  </a:lnTo>
                  <a:lnTo>
                    <a:pt x="92" y="3"/>
                  </a:lnTo>
                  <a:lnTo>
                    <a:pt x="89" y="2"/>
                  </a:lnTo>
                  <a:lnTo>
                    <a:pt x="86" y="0"/>
                  </a:lnTo>
                  <a:lnTo>
                    <a:pt x="85" y="2"/>
                  </a:lnTo>
                  <a:lnTo>
                    <a:pt x="83" y="0"/>
                  </a:lnTo>
                  <a:lnTo>
                    <a:pt x="80" y="2"/>
                  </a:lnTo>
                  <a:lnTo>
                    <a:pt x="79" y="3"/>
                  </a:lnTo>
                  <a:lnTo>
                    <a:pt x="75" y="3"/>
                  </a:lnTo>
                  <a:lnTo>
                    <a:pt x="73" y="4"/>
                  </a:lnTo>
                  <a:lnTo>
                    <a:pt x="69" y="4"/>
                  </a:lnTo>
                  <a:lnTo>
                    <a:pt x="71" y="6"/>
                  </a:lnTo>
                  <a:lnTo>
                    <a:pt x="67" y="6"/>
                  </a:lnTo>
                  <a:lnTo>
                    <a:pt x="69" y="8"/>
                  </a:lnTo>
                  <a:lnTo>
                    <a:pt x="65" y="7"/>
                  </a:lnTo>
                  <a:lnTo>
                    <a:pt x="61" y="10"/>
                  </a:lnTo>
                  <a:lnTo>
                    <a:pt x="7" y="68"/>
                  </a:lnTo>
                  <a:lnTo>
                    <a:pt x="8" y="72"/>
                  </a:lnTo>
                  <a:lnTo>
                    <a:pt x="9" y="70"/>
                  </a:lnTo>
                  <a:lnTo>
                    <a:pt x="8" y="72"/>
                  </a:lnTo>
                  <a:lnTo>
                    <a:pt x="5" y="74"/>
                  </a:lnTo>
                  <a:lnTo>
                    <a:pt x="4" y="75"/>
                  </a:lnTo>
                  <a:lnTo>
                    <a:pt x="4" y="79"/>
                  </a:lnTo>
                  <a:lnTo>
                    <a:pt x="2" y="80"/>
                  </a:lnTo>
                  <a:lnTo>
                    <a:pt x="0" y="82"/>
                  </a:lnTo>
                  <a:lnTo>
                    <a:pt x="4" y="82"/>
                  </a:lnTo>
                  <a:lnTo>
                    <a:pt x="2" y="84"/>
                  </a:lnTo>
                  <a:lnTo>
                    <a:pt x="0" y="86"/>
                  </a:lnTo>
                  <a:lnTo>
                    <a:pt x="0" y="90"/>
                  </a:lnTo>
                  <a:lnTo>
                    <a:pt x="2" y="91"/>
                  </a:lnTo>
                  <a:lnTo>
                    <a:pt x="0" y="93"/>
                  </a:lnTo>
                  <a:lnTo>
                    <a:pt x="2" y="95"/>
                  </a:lnTo>
                  <a:lnTo>
                    <a:pt x="2" y="99"/>
                  </a:lnTo>
                  <a:lnTo>
                    <a:pt x="4" y="101"/>
                  </a:lnTo>
                  <a:lnTo>
                    <a:pt x="6" y="103"/>
                  </a:lnTo>
                  <a:lnTo>
                    <a:pt x="8" y="105"/>
                  </a:lnTo>
                  <a:lnTo>
                    <a:pt x="60" y="157"/>
                  </a:lnTo>
                  <a:lnTo>
                    <a:pt x="62" y="158"/>
                  </a:lnTo>
                  <a:lnTo>
                    <a:pt x="66" y="159"/>
                  </a:lnTo>
                  <a:lnTo>
                    <a:pt x="68" y="162"/>
                  </a:lnTo>
                  <a:lnTo>
                    <a:pt x="70" y="164"/>
                  </a:lnTo>
                  <a:lnTo>
                    <a:pt x="72" y="162"/>
                  </a:lnTo>
                  <a:lnTo>
                    <a:pt x="74" y="164"/>
                  </a:lnTo>
                  <a:lnTo>
                    <a:pt x="76" y="166"/>
                  </a:lnTo>
                  <a:lnTo>
                    <a:pt x="78" y="165"/>
                  </a:lnTo>
                  <a:lnTo>
                    <a:pt x="80" y="167"/>
                  </a:lnTo>
                  <a:lnTo>
                    <a:pt x="82" y="165"/>
                  </a:lnTo>
                  <a:lnTo>
                    <a:pt x="80" y="167"/>
                  </a:lnTo>
                  <a:lnTo>
                    <a:pt x="82" y="165"/>
                  </a:lnTo>
                  <a:lnTo>
                    <a:pt x="84" y="163"/>
                  </a:lnTo>
                  <a:lnTo>
                    <a:pt x="88" y="164"/>
                  </a:lnTo>
                  <a:lnTo>
                    <a:pt x="90" y="162"/>
                  </a:lnTo>
                  <a:lnTo>
                    <a:pt x="91" y="160"/>
                  </a:lnTo>
                  <a:lnTo>
                    <a:pt x="94" y="162"/>
                  </a:lnTo>
                  <a:lnTo>
                    <a:pt x="95" y="161"/>
                  </a:lnTo>
                  <a:lnTo>
                    <a:pt x="97" y="159"/>
                  </a:lnTo>
                  <a:lnTo>
                    <a:pt x="99" y="157"/>
                  </a:lnTo>
                  <a:lnTo>
                    <a:pt x="151" y="98"/>
                  </a:lnTo>
                  <a:lnTo>
                    <a:pt x="155" y="99"/>
                  </a:lnTo>
                  <a:lnTo>
                    <a:pt x="153" y="97"/>
                  </a:lnTo>
                  <a:lnTo>
                    <a:pt x="155" y="95"/>
                  </a:lnTo>
                  <a:lnTo>
                    <a:pt x="159" y="95"/>
                  </a:lnTo>
                  <a:lnTo>
                    <a:pt x="157" y="93"/>
                  </a:lnTo>
                  <a:lnTo>
                    <a:pt x="158" y="92"/>
                  </a:lnTo>
                  <a:lnTo>
                    <a:pt x="161" y="90"/>
                  </a:lnTo>
                  <a:lnTo>
                    <a:pt x="160" y="86"/>
                  </a:lnTo>
                  <a:lnTo>
                    <a:pt x="161" y="83"/>
                  </a:lnTo>
                  <a:lnTo>
                    <a:pt x="161" y="79"/>
                  </a:lnTo>
                  <a:lnTo>
                    <a:pt x="163" y="77"/>
                  </a:lnTo>
                  <a:lnTo>
                    <a:pt x="160" y="75"/>
                  </a:lnTo>
                  <a:lnTo>
                    <a:pt x="161" y="72"/>
                  </a:lnTo>
                  <a:lnTo>
                    <a:pt x="159" y="69"/>
                  </a:lnTo>
                  <a:lnTo>
                    <a:pt x="159" y="66"/>
                  </a:lnTo>
                  <a:lnTo>
                    <a:pt x="155" y="65"/>
                  </a:lnTo>
                  <a:lnTo>
                    <a:pt x="157" y="63"/>
                  </a:lnTo>
                  <a:lnTo>
                    <a:pt x="155" y="62"/>
                  </a:lnTo>
                </a:path>
              </a:pathLst>
            </a:custGeom>
            <a:solidFill>
              <a:srgbClr val="FFFFFF"/>
            </a:solidFill>
            <a:ln w="12700" cap="rnd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8">
              <a:extLst>
                <a:ext uri="{FF2B5EF4-FFF2-40B4-BE49-F238E27FC236}">
                  <a16:creationId xmlns:a16="http://schemas.microsoft.com/office/drawing/2014/main" id="{370466F4-305B-1C32-2423-25CCCFDBB195}"/>
                </a:ext>
              </a:extLst>
            </p:cNvPr>
            <p:cNvSpPr>
              <a:spLocks/>
            </p:cNvSpPr>
            <p:nvPr/>
          </p:nvSpPr>
          <p:spPr bwMode="auto">
            <a:xfrm rot="14828429">
              <a:off x="587461" y="2398886"/>
              <a:ext cx="366808" cy="410670"/>
            </a:xfrm>
            <a:custGeom>
              <a:avLst/>
              <a:gdLst>
                <a:gd name="T0" fmla="*/ 235 w 236"/>
                <a:gd name="T1" fmla="*/ 78 h 242"/>
                <a:gd name="T2" fmla="*/ 157 w 236"/>
                <a:gd name="T3" fmla="*/ 0 h 242"/>
                <a:gd name="T4" fmla="*/ 0 w 236"/>
                <a:gd name="T5" fmla="*/ 163 h 242"/>
                <a:gd name="T6" fmla="*/ 80 w 236"/>
                <a:gd name="T7" fmla="*/ 241 h 242"/>
                <a:gd name="T8" fmla="*/ 235 w 236"/>
                <a:gd name="T9" fmla="*/ 78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"/>
                <a:gd name="T16" fmla="*/ 0 h 242"/>
                <a:gd name="T17" fmla="*/ 236 w 236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" h="242">
                  <a:moveTo>
                    <a:pt x="235" y="78"/>
                  </a:moveTo>
                  <a:lnTo>
                    <a:pt x="157" y="0"/>
                  </a:lnTo>
                  <a:lnTo>
                    <a:pt x="0" y="163"/>
                  </a:lnTo>
                  <a:lnTo>
                    <a:pt x="80" y="241"/>
                  </a:lnTo>
                  <a:lnTo>
                    <a:pt x="235" y="78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9">
              <a:extLst>
                <a:ext uri="{FF2B5EF4-FFF2-40B4-BE49-F238E27FC236}">
                  <a16:creationId xmlns:a16="http://schemas.microsoft.com/office/drawing/2014/main" id="{7D20AC64-3E42-0475-892E-8B315FA726E1}"/>
                </a:ext>
              </a:extLst>
            </p:cNvPr>
            <p:cNvSpPr>
              <a:spLocks/>
            </p:cNvSpPr>
            <p:nvPr/>
          </p:nvSpPr>
          <p:spPr bwMode="auto">
            <a:xfrm rot="14828429">
              <a:off x="402802" y="2803964"/>
              <a:ext cx="366808" cy="410670"/>
            </a:xfrm>
            <a:custGeom>
              <a:avLst/>
              <a:gdLst>
                <a:gd name="T0" fmla="*/ 235 w 236"/>
                <a:gd name="T1" fmla="*/ 81 h 242"/>
                <a:gd name="T2" fmla="*/ 155 w 236"/>
                <a:gd name="T3" fmla="*/ 0 h 242"/>
                <a:gd name="T4" fmla="*/ 0 w 236"/>
                <a:gd name="T5" fmla="*/ 166 h 242"/>
                <a:gd name="T6" fmla="*/ 78 w 236"/>
                <a:gd name="T7" fmla="*/ 241 h 242"/>
                <a:gd name="T8" fmla="*/ 235 w 236"/>
                <a:gd name="T9" fmla="*/ 81 h 2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36"/>
                <a:gd name="T16" fmla="*/ 0 h 242"/>
                <a:gd name="T17" fmla="*/ 236 w 236"/>
                <a:gd name="T18" fmla="*/ 242 h 2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36" h="242">
                  <a:moveTo>
                    <a:pt x="235" y="81"/>
                  </a:moveTo>
                  <a:lnTo>
                    <a:pt x="155" y="0"/>
                  </a:lnTo>
                  <a:lnTo>
                    <a:pt x="0" y="166"/>
                  </a:lnTo>
                  <a:lnTo>
                    <a:pt x="78" y="241"/>
                  </a:lnTo>
                  <a:lnTo>
                    <a:pt x="235" y="81"/>
                  </a:lnTo>
                </a:path>
              </a:pathLst>
            </a:custGeom>
            <a:solidFill>
              <a:srgbClr val="000000"/>
            </a:solidFill>
            <a:ln w="12700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913B251B-2D6F-0BC2-02CA-1328E9B34871}"/>
              </a:ext>
            </a:extLst>
          </p:cNvPr>
          <p:cNvSpPr txBox="1"/>
          <p:nvPr/>
        </p:nvSpPr>
        <p:spPr>
          <a:xfrm>
            <a:off x="2917369" y="5326403"/>
            <a:ext cx="922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Base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EB2B5C-A6CF-F362-5982-D20D7BFE75E5}"/>
              </a:ext>
            </a:extLst>
          </p:cNvPr>
          <p:cNvGrpSpPr/>
          <p:nvPr/>
        </p:nvGrpSpPr>
        <p:grpSpPr>
          <a:xfrm>
            <a:off x="5528810" y="2504831"/>
            <a:ext cx="1269996" cy="3289962"/>
            <a:chOff x="5528810" y="2412274"/>
            <a:chExt cx="1269996" cy="3289962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3E7F512-804A-007F-02CD-A534BA50DB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48"/>
            <a:stretch/>
          </p:blipFill>
          <p:spPr>
            <a:xfrm>
              <a:off x="5528810" y="2412274"/>
              <a:ext cx="1269996" cy="3289962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2F85B17-7E5F-0C63-8AAC-2F6CF777E0D7}"/>
                </a:ext>
              </a:extLst>
            </p:cNvPr>
            <p:cNvSpPr txBox="1"/>
            <p:nvPr/>
          </p:nvSpPr>
          <p:spPr>
            <a:xfrm>
              <a:off x="5546228" y="5223153"/>
              <a:ext cx="105830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Rover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AFD0DFA4-01BF-2C14-9DBC-C92434661593}"/>
              </a:ext>
            </a:extLst>
          </p:cNvPr>
          <p:cNvSpPr txBox="1"/>
          <p:nvPr/>
        </p:nvSpPr>
        <p:spPr>
          <a:xfrm>
            <a:off x="6914342" y="3068670"/>
            <a:ext cx="22296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At the same time, rover antenna also receives position data from satellites. 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F1DA429-2D7C-5DD1-2EB3-A8CFE7764D12}"/>
              </a:ext>
            </a:extLst>
          </p:cNvPr>
          <p:cNvGrpSpPr/>
          <p:nvPr/>
        </p:nvGrpSpPr>
        <p:grpSpPr>
          <a:xfrm>
            <a:off x="975360" y="1377185"/>
            <a:ext cx="4326438" cy="2172675"/>
            <a:chOff x="975360" y="1284628"/>
            <a:chExt cx="4326438" cy="2172675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035A36E-A71E-40C0-52BA-AAF021F439EA}"/>
                </a:ext>
              </a:extLst>
            </p:cNvPr>
            <p:cNvCxnSpPr/>
            <p:nvPr/>
          </p:nvCxnSpPr>
          <p:spPr>
            <a:xfrm>
              <a:off x="975360" y="1703457"/>
              <a:ext cx="2829315" cy="1753846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AC12602D-9E8D-4F60-3CDF-F1484EF1F897}"/>
                </a:ext>
              </a:extLst>
            </p:cNvPr>
            <p:cNvCxnSpPr/>
            <p:nvPr/>
          </p:nvCxnSpPr>
          <p:spPr>
            <a:xfrm>
              <a:off x="2675358" y="1351684"/>
              <a:ext cx="1202998" cy="208093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DA19FA98-4088-0459-F8C4-30AB058BC471}"/>
                </a:ext>
              </a:extLst>
            </p:cNvPr>
            <p:cNvCxnSpPr/>
            <p:nvPr/>
          </p:nvCxnSpPr>
          <p:spPr>
            <a:xfrm flipH="1">
              <a:off x="3984044" y="1284628"/>
              <a:ext cx="105971" cy="21726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BD5068C-3EC7-C8B6-0821-47153238776A}"/>
                </a:ext>
              </a:extLst>
            </p:cNvPr>
            <p:cNvCxnSpPr/>
            <p:nvPr/>
          </p:nvCxnSpPr>
          <p:spPr>
            <a:xfrm flipH="1">
              <a:off x="4090015" y="1284628"/>
              <a:ext cx="1211783" cy="21726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D072D36-56D3-8EEA-16E6-C838C9F3326A}"/>
              </a:ext>
            </a:extLst>
          </p:cNvPr>
          <p:cNvGrpSpPr/>
          <p:nvPr/>
        </p:nvGrpSpPr>
        <p:grpSpPr>
          <a:xfrm>
            <a:off x="988041" y="1377185"/>
            <a:ext cx="5015703" cy="1295752"/>
            <a:chOff x="988041" y="1284628"/>
            <a:chExt cx="5015703" cy="1295752"/>
          </a:xfrm>
        </p:grpSpPr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EE79973B-0520-0FF7-3874-C26B84C22A9E}"/>
                </a:ext>
              </a:extLst>
            </p:cNvPr>
            <p:cNvCxnSpPr/>
            <p:nvPr/>
          </p:nvCxnSpPr>
          <p:spPr>
            <a:xfrm>
              <a:off x="988041" y="1714805"/>
              <a:ext cx="4968622" cy="86557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4EEF410-8A10-3B2B-1C8A-C4B2AB741A9B}"/>
                </a:ext>
              </a:extLst>
            </p:cNvPr>
            <p:cNvCxnSpPr/>
            <p:nvPr/>
          </p:nvCxnSpPr>
          <p:spPr>
            <a:xfrm>
              <a:off x="2671232" y="1358085"/>
              <a:ext cx="3332512" cy="1222295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68A4058-B708-580A-AB59-AFD43A4F4E12}"/>
                </a:ext>
              </a:extLst>
            </p:cNvPr>
            <p:cNvCxnSpPr/>
            <p:nvPr/>
          </p:nvCxnSpPr>
          <p:spPr>
            <a:xfrm>
              <a:off x="4078046" y="1284628"/>
              <a:ext cx="1907870" cy="129575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6CC7F235-59E5-AAB1-64E1-B71FD53B4C0E}"/>
                </a:ext>
              </a:extLst>
            </p:cNvPr>
            <p:cNvCxnSpPr/>
            <p:nvPr/>
          </p:nvCxnSpPr>
          <p:spPr>
            <a:xfrm>
              <a:off x="5313768" y="1284628"/>
              <a:ext cx="672148" cy="129575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E90FF3F-673C-860C-D6AC-1418C51CC204}"/>
              </a:ext>
            </a:extLst>
          </p:cNvPr>
          <p:cNvCxnSpPr/>
          <p:nvPr/>
        </p:nvCxnSpPr>
        <p:spPr>
          <a:xfrm flipV="1">
            <a:off x="4350472" y="3619528"/>
            <a:ext cx="1299370" cy="104503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219039C6-6CB8-9CF1-BE5F-BFA45F37D11A}"/>
              </a:ext>
            </a:extLst>
          </p:cNvPr>
          <p:cNvSpPr txBox="1"/>
          <p:nvPr/>
        </p:nvSpPr>
        <p:spPr>
          <a:xfrm>
            <a:off x="198559" y="3068670"/>
            <a:ext cx="24767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Base station antenna receives data from satellites. </a:t>
            </a:r>
          </a:p>
          <a:p>
            <a:endParaRPr lang="en-US" dirty="0"/>
          </a:p>
          <a:p>
            <a:r>
              <a:rPr lang="en-US" dirty="0"/>
              <a:t>The position drifts over time relative to the known, stable location of the antenna.  This offset is communicated to the rover as a correction.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7E65CEA-8735-31A1-078D-CEA40A9D71B1}"/>
              </a:ext>
            </a:extLst>
          </p:cNvPr>
          <p:cNvSpPr/>
          <p:nvPr/>
        </p:nvSpPr>
        <p:spPr>
          <a:xfrm>
            <a:off x="6914342" y="4485773"/>
            <a:ext cx="212805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Rover also receives a position correction from the base, in real time for RTK.   </a:t>
            </a:r>
          </a:p>
        </p:txBody>
      </p:sp>
      <p:sp>
        <p:nvSpPr>
          <p:cNvPr id="39" name="TextBox 8">
            <a:extLst>
              <a:ext uri="{FF2B5EF4-FFF2-40B4-BE49-F238E27FC236}">
                <a16:creationId xmlns:a16="http://schemas.microsoft.com/office/drawing/2014/main" id="{BF3FF05F-805A-C606-F996-159C6DF8D13B}"/>
              </a:ext>
            </a:extLst>
          </p:cNvPr>
          <p:cNvSpPr txBox="1"/>
          <p:nvPr/>
        </p:nvSpPr>
        <p:spPr>
          <a:xfrm>
            <a:off x="7537548" y="6041375"/>
            <a:ext cx="25745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sz="1200" dirty="0"/>
              <a:t>(Images: Ben Crosby)</a:t>
            </a:r>
          </a:p>
        </p:txBody>
      </p:sp>
    </p:spTree>
    <p:extLst>
      <p:ext uri="{BB962C8B-B14F-4D97-AF65-F5344CB8AC3E}">
        <p14:creationId xmlns:p14="http://schemas.microsoft.com/office/powerpoint/2010/main" val="352670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About Base Stations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01218" y="1135238"/>
            <a:ext cx="8285581" cy="3015791"/>
          </a:xfrm>
        </p:spPr>
        <p:txBody>
          <a:bodyPr numCol="2">
            <a:normAutofit/>
          </a:bodyPr>
          <a:lstStyle/>
          <a:p>
            <a:r>
              <a:rPr lang="en-US" dirty="0"/>
              <a:t>Site Access</a:t>
            </a:r>
          </a:p>
          <a:p>
            <a:r>
              <a:rPr lang="en-US" dirty="0"/>
              <a:t>Site Permissions</a:t>
            </a:r>
          </a:p>
          <a:p>
            <a:r>
              <a:rPr lang="en-US" dirty="0"/>
              <a:t>Site Security</a:t>
            </a:r>
          </a:p>
          <a:p>
            <a:r>
              <a:rPr lang="en-US" dirty="0"/>
              <a:t>High Ground</a:t>
            </a:r>
          </a:p>
          <a:p>
            <a:r>
              <a:rPr lang="en-US" dirty="0"/>
              <a:t>Stable Ground</a:t>
            </a:r>
          </a:p>
          <a:p>
            <a:r>
              <a:rPr lang="en-US" dirty="0"/>
              <a:t>Clear sky view</a:t>
            </a:r>
          </a:p>
          <a:p>
            <a:r>
              <a:rPr lang="en-US" dirty="0"/>
              <a:t>Line-of-Sight and distance to Rover</a:t>
            </a:r>
          </a:p>
          <a:p>
            <a:r>
              <a:rPr lang="en-US" dirty="0"/>
              <a:t>Minimal multipath issues</a:t>
            </a:r>
          </a:p>
        </p:txBody>
      </p:sp>
      <p:pic>
        <p:nvPicPr>
          <p:cNvPr id="13" name="Content Placeholder 12" descr="A close-up of a land survey&#10;&#10;AI-generated content may be incorrect.">
            <a:extLst>
              <a:ext uri="{FF2B5EF4-FFF2-40B4-BE49-F238E27FC236}">
                <a16:creationId xmlns:a16="http://schemas.microsoft.com/office/drawing/2014/main" id="{472EE19A-79D1-4AB8-186D-CE8AC342DE8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rcRect l="53930"/>
          <a:stretch/>
        </p:blipFill>
        <p:spPr>
          <a:xfrm>
            <a:off x="572555" y="4009745"/>
            <a:ext cx="1592148" cy="2591942"/>
          </a:xfr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8D637DE-49D7-7315-0039-D709476800E0}"/>
              </a:ext>
            </a:extLst>
          </p:cNvPr>
          <p:cNvGrpSpPr/>
          <p:nvPr/>
        </p:nvGrpSpPr>
        <p:grpSpPr>
          <a:xfrm>
            <a:off x="2642594" y="2631233"/>
            <a:ext cx="6410029" cy="3989115"/>
            <a:chOff x="2642594" y="2631233"/>
            <a:chExt cx="6410029" cy="3989115"/>
          </a:xfrm>
        </p:grpSpPr>
        <p:pic>
          <p:nvPicPr>
            <p:cNvPr id="15" name="image10.png">
              <a:extLst>
                <a:ext uri="{FF2B5EF4-FFF2-40B4-BE49-F238E27FC236}">
                  <a16:creationId xmlns:a16="http://schemas.microsoft.com/office/drawing/2014/main" id="{EECB2B22-E52B-35E0-7D0C-EEE40C0AA170}"/>
                </a:ext>
              </a:extLst>
            </p:cNvPr>
            <p:cNvPicPr/>
            <p:nvPr/>
          </p:nvPicPr>
          <p:blipFill>
            <a:blip r:embed="rId4"/>
            <a:srcRect t="12009"/>
            <a:stretch>
              <a:fillRect/>
            </a:stretch>
          </p:blipFill>
          <p:spPr>
            <a:xfrm>
              <a:off x="2642594" y="2631233"/>
              <a:ext cx="6410029" cy="3989115"/>
            </a:xfrm>
            <a:prstGeom prst="rect">
              <a:avLst/>
            </a:prstGeom>
            <a:ln/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35794B2-FBA2-DA51-1E07-275E4E83B4A5}"/>
                </a:ext>
              </a:extLst>
            </p:cNvPr>
            <p:cNvSpPr/>
            <p:nvPr/>
          </p:nvSpPr>
          <p:spPr>
            <a:xfrm>
              <a:off x="7688424" y="6186195"/>
              <a:ext cx="1354868" cy="415491"/>
            </a:xfrm>
            <a:prstGeom prst="rect">
              <a:avLst/>
            </a:prstGeom>
            <a:solidFill>
              <a:srgbClr val="917C6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BCA2326-88A8-7B90-DC95-90E788531937}"/>
                </a:ext>
              </a:extLst>
            </p:cNvPr>
            <p:cNvSpPr txBox="1"/>
            <p:nvPr/>
          </p:nvSpPr>
          <p:spPr>
            <a:xfrm>
              <a:off x="3568959" y="6057994"/>
              <a:ext cx="2006081" cy="555601"/>
            </a:xfrm>
            <a:prstGeom prst="rect">
              <a:avLst/>
            </a:prstGeom>
            <a:solidFill>
              <a:srgbClr val="917C6F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880"/>
                </a:lnSpc>
              </a:pPr>
              <a:r>
                <a:rPr lang="en-US" sz="900" dirty="0">
                  <a:solidFill>
                    <a:schemeClr val="bg1"/>
                  </a:solidFill>
                </a:rPr>
                <a:t>good positions will be free of large obstacle on ground over overhead, have good sky view, and positioned on stable ground or otherwise anchored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C93C9E4-3171-F452-3C30-86DCAC9AB4F4}"/>
                </a:ext>
              </a:extLst>
            </p:cNvPr>
            <p:cNvSpPr/>
            <p:nvPr/>
          </p:nvSpPr>
          <p:spPr>
            <a:xfrm>
              <a:off x="3427444" y="6185530"/>
              <a:ext cx="141515" cy="415491"/>
            </a:xfrm>
            <a:prstGeom prst="rect">
              <a:avLst/>
            </a:prstGeom>
            <a:solidFill>
              <a:srgbClr val="917C6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7D976228-4572-A9B2-1533-20C4A4421DF6}"/>
                </a:ext>
              </a:extLst>
            </p:cNvPr>
            <p:cNvSpPr/>
            <p:nvPr/>
          </p:nvSpPr>
          <p:spPr>
            <a:xfrm>
              <a:off x="3436775" y="6057994"/>
              <a:ext cx="141515" cy="249500"/>
            </a:xfrm>
            <a:prstGeom prst="ellipse">
              <a:avLst/>
            </a:prstGeom>
            <a:solidFill>
              <a:srgbClr val="917C6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863CEE2-C493-4A3B-836E-F4DDD41A6067}"/>
                </a:ext>
              </a:extLst>
            </p:cNvPr>
            <p:cNvSpPr txBox="1"/>
            <p:nvPr/>
          </p:nvSpPr>
          <p:spPr>
            <a:xfrm>
              <a:off x="6310790" y="5969402"/>
              <a:ext cx="2732501" cy="440185"/>
            </a:xfrm>
            <a:prstGeom prst="rect">
              <a:avLst/>
            </a:prstGeom>
            <a:solidFill>
              <a:srgbClr val="917C6F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880"/>
                </a:lnSpc>
              </a:pPr>
              <a:r>
                <a:rPr lang="en-US" sz="900" dirty="0">
                  <a:solidFill>
                    <a:schemeClr val="bg1"/>
                  </a:solidFill>
                </a:rPr>
                <a:t>long grass or obstacles directly near or underneath antennas can create multi-path or other signal distortions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4A61776-2E1E-D749-A614-A72A89022489}"/>
                </a:ext>
              </a:extLst>
            </p:cNvPr>
            <p:cNvSpPr txBox="1"/>
            <p:nvPr/>
          </p:nvSpPr>
          <p:spPr>
            <a:xfrm>
              <a:off x="7996707" y="4454015"/>
              <a:ext cx="1046584" cy="786434"/>
            </a:xfrm>
            <a:prstGeom prst="rect">
              <a:avLst/>
            </a:prstGeom>
            <a:solidFill>
              <a:srgbClr val="917C6F"/>
            </a:solidFill>
          </p:spPr>
          <p:txBody>
            <a:bodyPr wrap="square" rtlCol="0">
              <a:spAutoFit/>
            </a:bodyPr>
            <a:lstStyle/>
            <a:p>
              <a:pPr>
                <a:lnSpc>
                  <a:spcPts val="880"/>
                </a:lnSpc>
              </a:pPr>
              <a:r>
                <a:rPr lang="en-US" sz="900" dirty="0">
                  <a:solidFill>
                    <a:schemeClr val="bg1"/>
                  </a:solidFill>
                </a:rPr>
                <a:t>cliffs, buildings, or high topography can block sky view of satellites and cause multi-path issues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858A110F-A4EE-E3DF-B154-2C156042E6E1}"/>
                </a:ext>
              </a:extLst>
            </p:cNvPr>
            <p:cNvSpPr/>
            <p:nvPr/>
          </p:nvSpPr>
          <p:spPr>
            <a:xfrm>
              <a:off x="7959382" y="4569633"/>
              <a:ext cx="45719" cy="527142"/>
            </a:xfrm>
            <a:prstGeom prst="rect">
              <a:avLst/>
            </a:prstGeom>
            <a:solidFill>
              <a:srgbClr val="917C6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7271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Collecting GPS on a Landslide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649286" y="1221602"/>
            <a:ext cx="7845425" cy="63976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Where would you put a base station in this landscape?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9" r="7027"/>
          <a:stretch/>
        </p:blipFill>
        <p:spPr>
          <a:xfrm>
            <a:off x="0" y="2196306"/>
            <a:ext cx="9144000" cy="2465388"/>
          </a:xfrm>
        </p:spPr>
      </p:pic>
    </p:spTree>
    <p:extLst>
      <p:ext uri="{BB962C8B-B14F-4D97-AF65-F5344CB8AC3E}">
        <p14:creationId xmlns:p14="http://schemas.microsoft.com/office/powerpoint/2010/main" val="2713404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E0A10-DEA8-9F6F-FAFE-2F2D7CEAD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View of an RTK Survey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9D94B0-FC53-906B-AA1B-3A76F6B06C77}"/>
              </a:ext>
            </a:extLst>
          </p:cNvPr>
          <p:cNvSpPr/>
          <p:nvPr/>
        </p:nvSpPr>
        <p:spPr>
          <a:xfrm>
            <a:off x="318612" y="1339129"/>
            <a:ext cx="8368188" cy="4777536"/>
          </a:xfrm>
          <a:prstGeom prst="rect">
            <a:avLst/>
          </a:prstGeom>
          <a:blipFill dpi="0" rotWithShape="1">
            <a:blip r:embed="rId2">
              <a:alphaModFix amt="9000"/>
            </a:blip>
            <a:srcRect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Or 4">
            <a:extLst>
              <a:ext uri="{FF2B5EF4-FFF2-40B4-BE49-F238E27FC236}">
                <a16:creationId xmlns:a16="http://schemas.microsoft.com/office/drawing/2014/main" id="{C92FC667-D4D8-FB0D-5887-6C4A6F7330EC}"/>
              </a:ext>
            </a:extLst>
          </p:cNvPr>
          <p:cNvSpPr/>
          <p:nvPr/>
        </p:nvSpPr>
        <p:spPr>
          <a:xfrm>
            <a:off x="1703379" y="3760438"/>
            <a:ext cx="213691" cy="213691"/>
          </a:xfrm>
          <a:prstGeom prst="flowChartOr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144EFA56-7B02-8F34-C460-A31F13EA8410}"/>
              </a:ext>
            </a:extLst>
          </p:cNvPr>
          <p:cNvSpPr/>
          <p:nvPr/>
        </p:nvSpPr>
        <p:spPr>
          <a:xfrm>
            <a:off x="2140469" y="3408196"/>
            <a:ext cx="149087" cy="149087"/>
          </a:xfrm>
          <a:prstGeom prst="flowChartConnector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15B159-9C5A-AD7E-4D14-2E2410C5AC17}"/>
              </a:ext>
            </a:extLst>
          </p:cNvPr>
          <p:cNvSpPr txBox="1"/>
          <p:nvPr/>
        </p:nvSpPr>
        <p:spPr>
          <a:xfrm>
            <a:off x="1153866" y="752838"/>
            <a:ext cx="1638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Base Station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7F4F15-18E0-BFF2-D5C5-EE28A7127520}"/>
              </a:ext>
            </a:extLst>
          </p:cNvPr>
          <p:cNvSpPr txBox="1"/>
          <p:nvPr/>
        </p:nvSpPr>
        <p:spPr>
          <a:xfrm>
            <a:off x="4764675" y="751947"/>
            <a:ext cx="3756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Three Different Rover Positions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ABD02376-0C3F-CE55-0D29-83D251777D24}"/>
              </a:ext>
            </a:extLst>
          </p:cNvPr>
          <p:cNvSpPr/>
          <p:nvPr/>
        </p:nvSpPr>
        <p:spPr>
          <a:xfrm>
            <a:off x="2513188" y="3100086"/>
            <a:ext cx="79513" cy="7951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896CBC05-3D5E-A020-6B09-F43A15D9A306}"/>
              </a:ext>
            </a:extLst>
          </p:cNvPr>
          <p:cNvSpPr/>
          <p:nvPr/>
        </p:nvSpPr>
        <p:spPr>
          <a:xfrm>
            <a:off x="2163843" y="3090146"/>
            <a:ext cx="79513" cy="7951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2D13F996-4DC6-BA13-A714-90EB5D1CA6C1}"/>
              </a:ext>
            </a:extLst>
          </p:cNvPr>
          <p:cNvSpPr/>
          <p:nvPr/>
        </p:nvSpPr>
        <p:spPr>
          <a:xfrm>
            <a:off x="1638545" y="3618504"/>
            <a:ext cx="79513" cy="7951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A80E4380-21AD-1CC2-EB33-BD932D098945}"/>
              </a:ext>
            </a:extLst>
          </p:cNvPr>
          <p:cNvSpPr/>
          <p:nvPr/>
        </p:nvSpPr>
        <p:spPr>
          <a:xfrm>
            <a:off x="1638545" y="3129902"/>
            <a:ext cx="79513" cy="7951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324D374A-C3AF-BBB1-00B2-0F477028EBD8}"/>
              </a:ext>
            </a:extLst>
          </p:cNvPr>
          <p:cNvSpPr/>
          <p:nvPr/>
        </p:nvSpPr>
        <p:spPr>
          <a:xfrm>
            <a:off x="2296182" y="3368439"/>
            <a:ext cx="79513" cy="7951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323591FB-FD23-8F71-E9B4-7F48A4074F78}"/>
              </a:ext>
            </a:extLst>
          </p:cNvPr>
          <p:cNvSpPr/>
          <p:nvPr/>
        </p:nvSpPr>
        <p:spPr>
          <a:xfrm>
            <a:off x="2722113" y="3863867"/>
            <a:ext cx="79513" cy="7951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CDDB699B-6035-9A7E-3172-216D72608CDB}"/>
              </a:ext>
            </a:extLst>
          </p:cNvPr>
          <p:cNvSpPr/>
          <p:nvPr/>
        </p:nvSpPr>
        <p:spPr>
          <a:xfrm>
            <a:off x="2007949" y="4390584"/>
            <a:ext cx="79513" cy="7951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C2C04BD5-9365-E226-F84F-7391F6A035B8}"/>
              </a:ext>
            </a:extLst>
          </p:cNvPr>
          <p:cNvSpPr/>
          <p:nvPr/>
        </p:nvSpPr>
        <p:spPr>
          <a:xfrm>
            <a:off x="1191773" y="3821661"/>
            <a:ext cx="79513" cy="7951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lowchart: Connector 16">
            <a:extLst>
              <a:ext uri="{FF2B5EF4-FFF2-40B4-BE49-F238E27FC236}">
                <a16:creationId xmlns:a16="http://schemas.microsoft.com/office/drawing/2014/main" id="{9C5A31C4-1F65-11A1-B95A-DDE19C2AF1C6}"/>
              </a:ext>
            </a:extLst>
          </p:cNvPr>
          <p:cNvSpPr/>
          <p:nvPr/>
        </p:nvSpPr>
        <p:spPr>
          <a:xfrm>
            <a:off x="1718058" y="4430341"/>
            <a:ext cx="79513" cy="7951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1A6A9460-FCB0-C364-B83A-7858F0E6B90B}"/>
              </a:ext>
            </a:extLst>
          </p:cNvPr>
          <p:cNvSpPr/>
          <p:nvPr/>
        </p:nvSpPr>
        <p:spPr>
          <a:xfrm>
            <a:off x="985733" y="3588690"/>
            <a:ext cx="79513" cy="7951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lowchart: Connector 18">
            <a:extLst>
              <a:ext uri="{FF2B5EF4-FFF2-40B4-BE49-F238E27FC236}">
                <a16:creationId xmlns:a16="http://schemas.microsoft.com/office/drawing/2014/main" id="{991B8B74-F540-CA76-43B1-5CB78F4BB0E8}"/>
              </a:ext>
            </a:extLst>
          </p:cNvPr>
          <p:cNvSpPr/>
          <p:nvPr/>
        </p:nvSpPr>
        <p:spPr>
          <a:xfrm>
            <a:off x="1893649" y="4070808"/>
            <a:ext cx="79513" cy="7951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Flowchart: Connector 19">
            <a:extLst>
              <a:ext uri="{FF2B5EF4-FFF2-40B4-BE49-F238E27FC236}">
                <a16:creationId xmlns:a16="http://schemas.microsoft.com/office/drawing/2014/main" id="{2B477BB8-9713-8D03-0A80-701A9C6B5912}"/>
              </a:ext>
            </a:extLst>
          </p:cNvPr>
          <p:cNvSpPr/>
          <p:nvPr/>
        </p:nvSpPr>
        <p:spPr>
          <a:xfrm>
            <a:off x="2491057" y="4203330"/>
            <a:ext cx="79513" cy="7951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lowchart: Connector 20">
            <a:extLst>
              <a:ext uri="{FF2B5EF4-FFF2-40B4-BE49-F238E27FC236}">
                <a16:creationId xmlns:a16="http://schemas.microsoft.com/office/drawing/2014/main" id="{41D711B4-130D-FD40-2814-44F9C70A73B5}"/>
              </a:ext>
            </a:extLst>
          </p:cNvPr>
          <p:cNvSpPr/>
          <p:nvPr/>
        </p:nvSpPr>
        <p:spPr>
          <a:xfrm>
            <a:off x="2060956" y="3765143"/>
            <a:ext cx="79513" cy="7951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lowchart: Connector 21">
            <a:extLst>
              <a:ext uri="{FF2B5EF4-FFF2-40B4-BE49-F238E27FC236}">
                <a16:creationId xmlns:a16="http://schemas.microsoft.com/office/drawing/2014/main" id="{9B955B49-DC3A-6B9F-DAA8-D321C9FE37D7}"/>
              </a:ext>
            </a:extLst>
          </p:cNvPr>
          <p:cNvSpPr/>
          <p:nvPr/>
        </p:nvSpPr>
        <p:spPr>
          <a:xfrm>
            <a:off x="2552944" y="3903623"/>
            <a:ext cx="79513" cy="7951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Flowchart: Connector 22">
            <a:extLst>
              <a:ext uri="{FF2B5EF4-FFF2-40B4-BE49-F238E27FC236}">
                <a16:creationId xmlns:a16="http://schemas.microsoft.com/office/drawing/2014/main" id="{7CCB965C-4529-DDFA-D862-453C32681965}"/>
              </a:ext>
            </a:extLst>
          </p:cNvPr>
          <p:cNvSpPr/>
          <p:nvPr/>
        </p:nvSpPr>
        <p:spPr>
          <a:xfrm>
            <a:off x="2432204" y="3663592"/>
            <a:ext cx="79513" cy="7951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lowchart: Connector 23">
            <a:extLst>
              <a:ext uri="{FF2B5EF4-FFF2-40B4-BE49-F238E27FC236}">
                <a16:creationId xmlns:a16="http://schemas.microsoft.com/office/drawing/2014/main" id="{799F4846-598E-3E40-F92C-AFD49D1BF35B}"/>
              </a:ext>
            </a:extLst>
          </p:cNvPr>
          <p:cNvSpPr/>
          <p:nvPr/>
        </p:nvSpPr>
        <p:spPr>
          <a:xfrm>
            <a:off x="1598788" y="4093998"/>
            <a:ext cx="79513" cy="7951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8EC7A918-8B56-77A0-8F79-E6DBFA4F8CD9}"/>
              </a:ext>
            </a:extLst>
          </p:cNvPr>
          <p:cNvSpPr/>
          <p:nvPr/>
        </p:nvSpPr>
        <p:spPr>
          <a:xfrm>
            <a:off x="1926781" y="3205313"/>
            <a:ext cx="79513" cy="7951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B29C5536-4CF8-87B1-990E-CC79824FD828}"/>
              </a:ext>
            </a:extLst>
          </p:cNvPr>
          <p:cNvSpPr/>
          <p:nvPr/>
        </p:nvSpPr>
        <p:spPr>
          <a:xfrm>
            <a:off x="1336139" y="3163894"/>
            <a:ext cx="79513" cy="7951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Flowchart: Connector 26">
            <a:extLst>
              <a:ext uri="{FF2B5EF4-FFF2-40B4-BE49-F238E27FC236}">
                <a16:creationId xmlns:a16="http://schemas.microsoft.com/office/drawing/2014/main" id="{73F511BC-E470-6E14-D4B5-35B2B2F3D6DF}"/>
              </a:ext>
            </a:extLst>
          </p:cNvPr>
          <p:cNvSpPr/>
          <p:nvPr/>
        </p:nvSpPr>
        <p:spPr>
          <a:xfrm>
            <a:off x="1354730" y="4080749"/>
            <a:ext cx="79513" cy="7951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Flowchart: Connector 27">
            <a:extLst>
              <a:ext uri="{FF2B5EF4-FFF2-40B4-BE49-F238E27FC236}">
                <a16:creationId xmlns:a16="http://schemas.microsoft.com/office/drawing/2014/main" id="{9861A956-09C1-4688-BD9A-E520F0639BB7}"/>
              </a:ext>
            </a:extLst>
          </p:cNvPr>
          <p:cNvSpPr/>
          <p:nvPr/>
        </p:nvSpPr>
        <p:spPr>
          <a:xfrm>
            <a:off x="1933405" y="3618504"/>
            <a:ext cx="79513" cy="79513"/>
          </a:xfrm>
          <a:prstGeom prst="flowChartConnector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DCEB4B8-68F1-B5FE-3EC8-04F1AFF24271}"/>
              </a:ext>
            </a:extLst>
          </p:cNvPr>
          <p:cNvGrpSpPr/>
          <p:nvPr/>
        </p:nvGrpSpPr>
        <p:grpSpPr>
          <a:xfrm>
            <a:off x="2682360" y="3298871"/>
            <a:ext cx="349367" cy="369332"/>
            <a:chOff x="3280120" y="3349492"/>
            <a:chExt cx="349367" cy="369332"/>
          </a:xfrm>
        </p:grpSpPr>
        <p:sp>
          <p:nvSpPr>
            <p:cNvPr id="30" name="Flowchart: Connector 29">
              <a:extLst>
                <a:ext uri="{FF2B5EF4-FFF2-40B4-BE49-F238E27FC236}">
                  <a16:creationId xmlns:a16="http://schemas.microsoft.com/office/drawing/2014/main" id="{013FB1D9-2044-A0B4-F38F-7CF061800527}"/>
                </a:ext>
              </a:extLst>
            </p:cNvPr>
            <p:cNvSpPr/>
            <p:nvPr/>
          </p:nvSpPr>
          <p:spPr>
            <a:xfrm>
              <a:off x="3280120" y="3493604"/>
              <a:ext cx="79513" cy="79513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79B007F-42DB-FF7E-EF08-49A77957EDA1}"/>
                </a:ext>
              </a:extLst>
            </p:cNvPr>
            <p:cNvSpPr txBox="1"/>
            <p:nvPr/>
          </p:nvSpPr>
          <p:spPr>
            <a:xfrm>
              <a:off x="3295741" y="3349492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11C4C8C-75FB-7470-4B19-16D9DE9F03F2}"/>
              </a:ext>
            </a:extLst>
          </p:cNvPr>
          <p:cNvGrpSpPr/>
          <p:nvPr/>
        </p:nvGrpSpPr>
        <p:grpSpPr>
          <a:xfrm>
            <a:off x="2144428" y="3833998"/>
            <a:ext cx="333746" cy="369332"/>
            <a:chOff x="2742188" y="3884619"/>
            <a:chExt cx="333746" cy="369332"/>
          </a:xfrm>
        </p:grpSpPr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4B4A5645-47A0-B9BE-3E59-D8A6B0C1819D}"/>
                </a:ext>
              </a:extLst>
            </p:cNvPr>
            <p:cNvSpPr/>
            <p:nvPr/>
          </p:nvSpPr>
          <p:spPr>
            <a:xfrm>
              <a:off x="2773015" y="4154561"/>
              <a:ext cx="79513" cy="79513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499848-C418-7EF4-101D-4107EBC5C2E4}"/>
                </a:ext>
              </a:extLst>
            </p:cNvPr>
            <p:cNvSpPr txBox="1"/>
            <p:nvPr/>
          </p:nvSpPr>
          <p:spPr>
            <a:xfrm>
              <a:off x="2742188" y="3884619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E6C88AC-3743-1284-4FA2-168475B3B3BC}"/>
              </a:ext>
            </a:extLst>
          </p:cNvPr>
          <p:cNvGrpSpPr/>
          <p:nvPr/>
        </p:nvGrpSpPr>
        <p:grpSpPr>
          <a:xfrm>
            <a:off x="5964327" y="2413562"/>
            <a:ext cx="333746" cy="410751"/>
            <a:chOff x="6008573" y="2845183"/>
            <a:chExt cx="333746" cy="410751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37DAE5-BE79-60E9-DDD2-06E51D19D4D9}"/>
                </a:ext>
              </a:extLst>
            </p:cNvPr>
            <p:cNvSpPr txBox="1"/>
            <p:nvPr/>
          </p:nvSpPr>
          <p:spPr>
            <a:xfrm>
              <a:off x="6008573" y="2845183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baseline="-25000" dirty="0"/>
                <a:t>1</a:t>
              </a:r>
              <a:endParaRPr lang="en-US" dirty="0"/>
            </a:p>
          </p:txBody>
        </p: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48DC0A27-8B20-EC8D-2771-BD98F5C231B7}"/>
                </a:ext>
              </a:extLst>
            </p:cNvPr>
            <p:cNvSpPr/>
            <p:nvPr/>
          </p:nvSpPr>
          <p:spPr>
            <a:xfrm>
              <a:off x="6066115" y="3146603"/>
              <a:ext cx="109331" cy="109331"/>
            </a:xfrm>
            <a:prstGeom prst="flowChartConnector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E836248-B9EF-49D9-A41C-3916A030EB13}"/>
              </a:ext>
            </a:extLst>
          </p:cNvPr>
          <p:cNvGrpSpPr/>
          <p:nvPr/>
        </p:nvGrpSpPr>
        <p:grpSpPr>
          <a:xfrm>
            <a:off x="6985323" y="4423717"/>
            <a:ext cx="333746" cy="423997"/>
            <a:chOff x="7029569" y="4855338"/>
            <a:chExt cx="333746" cy="42399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7A21C3D-9AB3-1A7F-ADCE-5486869DC8A9}"/>
                </a:ext>
              </a:extLst>
            </p:cNvPr>
            <p:cNvSpPr txBox="1"/>
            <p:nvPr/>
          </p:nvSpPr>
          <p:spPr>
            <a:xfrm>
              <a:off x="7029569" y="4855338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baseline="-25000" dirty="0"/>
                <a:t>3</a:t>
              </a:r>
              <a:endParaRPr lang="en-US" dirty="0"/>
            </a:p>
          </p:txBody>
        </p:sp>
        <p:sp>
          <p:nvSpPr>
            <p:cNvPr id="40" name="Flowchart: Connector 39">
              <a:extLst>
                <a:ext uri="{FF2B5EF4-FFF2-40B4-BE49-F238E27FC236}">
                  <a16:creationId xmlns:a16="http://schemas.microsoft.com/office/drawing/2014/main" id="{3FA4A698-79D8-7A10-7EFC-D79855ED3EDE}"/>
                </a:ext>
              </a:extLst>
            </p:cNvPr>
            <p:cNvSpPr/>
            <p:nvPr/>
          </p:nvSpPr>
          <p:spPr>
            <a:xfrm>
              <a:off x="7253984" y="5170004"/>
              <a:ext cx="109331" cy="109331"/>
            </a:xfrm>
            <a:prstGeom prst="flowChartConnector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64D325A-7CB6-5062-0E0E-6B4C625EC23A}"/>
              </a:ext>
            </a:extLst>
          </p:cNvPr>
          <p:cNvGrpSpPr/>
          <p:nvPr/>
        </p:nvGrpSpPr>
        <p:grpSpPr>
          <a:xfrm>
            <a:off x="7832876" y="2862407"/>
            <a:ext cx="341328" cy="433869"/>
            <a:chOff x="7877122" y="3294028"/>
            <a:chExt cx="341328" cy="43386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EE671D8-CEAB-867E-D6C8-2BDB4A56B7A8}"/>
                </a:ext>
              </a:extLst>
            </p:cNvPr>
            <p:cNvSpPr txBox="1"/>
            <p:nvPr/>
          </p:nvSpPr>
          <p:spPr>
            <a:xfrm>
              <a:off x="7877122" y="3294028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baseline="-25000" dirty="0"/>
                <a:t>2</a:t>
              </a:r>
              <a:endParaRPr lang="en-US" dirty="0"/>
            </a:p>
          </p:txBody>
        </p:sp>
        <p:sp>
          <p:nvSpPr>
            <p:cNvPr id="43" name="Flowchart: Connector 42">
              <a:extLst>
                <a:ext uri="{FF2B5EF4-FFF2-40B4-BE49-F238E27FC236}">
                  <a16:creationId xmlns:a16="http://schemas.microsoft.com/office/drawing/2014/main" id="{EB2755AF-E955-6332-0059-92D9B4F9410E}"/>
                </a:ext>
              </a:extLst>
            </p:cNvPr>
            <p:cNvSpPr/>
            <p:nvPr/>
          </p:nvSpPr>
          <p:spPr>
            <a:xfrm>
              <a:off x="8109119" y="3618566"/>
              <a:ext cx="109331" cy="109331"/>
            </a:xfrm>
            <a:prstGeom prst="flowChartConnector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B4D785A-EBBA-9F38-88E8-D93AE512CD28}"/>
              </a:ext>
            </a:extLst>
          </p:cNvPr>
          <p:cNvGrpSpPr/>
          <p:nvPr/>
        </p:nvGrpSpPr>
        <p:grpSpPr>
          <a:xfrm>
            <a:off x="1171601" y="3408195"/>
            <a:ext cx="333746" cy="369332"/>
            <a:chOff x="1769361" y="3458816"/>
            <a:chExt cx="333746" cy="369332"/>
          </a:xfrm>
        </p:grpSpPr>
        <p:sp>
          <p:nvSpPr>
            <p:cNvPr id="45" name="Flowchart: Connector 44">
              <a:extLst>
                <a:ext uri="{FF2B5EF4-FFF2-40B4-BE49-F238E27FC236}">
                  <a16:creationId xmlns:a16="http://schemas.microsoft.com/office/drawing/2014/main" id="{D1FD1466-D2E4-0110-763C-D07835ABCFC4}"/>
                </a:ext>
              </a:extLst>
            </p:cNvPr>
            <p:cNvSpPr/>
            <p:nvPr/>
          </p:nvSpPr>
          <p:spPr>
            <a:xfrm>
              <a:off x="1938128" y="3498575"/>
              <a:ext cx="79513" cy="79513"/>
            </a:xfrm>
            <a:prstGeom prst="flowChartConnector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41DF369-7FC4-39DC-5005-D3271DF110A6}"/>
                </a:ext>
              </a:extLst>
            </p:cNvPr>
            <p:cNvSpPr txBox="1"/>
            <p:nvPr/>
          </p:nvSpPr>
          <p:spPr>
            <a:xfrm>
              <a:off x="1769361" y="3458816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baseline="-25000" dirty="0"/>
                <a:t>3</a:t>
              </a:r>
              <a:endParaRPr lang="en-US" dirty="0"/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FE6F4F0-8BBA-526D-F7EB-DE13779A1844}"/>
              </a:ext>
            </a:extLst>
          </p:cNvPr>
          <p:cNvGrpSpPr/>
          <p:nvPr/>
        </p:nvGrpSpPr>
        <p:grpSpPr>
          <a:xfrm>
            <a:off x="5373343" y="2686749"/>
            <a:ext cx="667541" cy="137564"/>
            <a:chOff x="5417589" y="3118370"/>
            <a:chExt cx="667541" cy="137564"/>
          </a:xfrm>
        </p:grpSpPr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D06F820-E660-33A0-1189-38144422871E}"/>
                </a:ext>
              </a:extLst>
            </p:cNvPr>
            <p:cNvCxnSpPr/>
            <p:nvPr/>
          </p:nvCxnSpPr>
          <p:spPr>
            <a:xfrm flipH="1">
              <a:off x="5550140" y="3201270"/>
              <a:ext cx="534990" cy="4104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164718EC-F498-EA70-47CB-03CE4C9565E7}"/>
                </a:ext>
              </a:extLst>
            </p:cNvPr>
            <p:cNvSpPr/>
            <p:nvPr/>
          </p:nvSpPr>
          <p:spPr>
            <a:xfrm>
              <a:off x="5417589" y="3118370"/>
              <a:ext cx="159574" cy="137564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CE188533-A740-F229-8FF3-8A14D470456F}"/>
              </a:ext>
            </a:extLst>
          </p:cNvPr>
          <p:cNvGrpSpPr/>
          <p:nvPr/>
        </p:nvGrpSpPr>
        <p:grpSpPr>
          <a:xfrm>
            <a:off x="8014630" y="2535140"/>
            <a:ext cx="159574" cy="619611"/>
            <a:chOff x="8058876" y="2966761"/>
            <a:chExt cx="159574" cy="619611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55588AD0-B7F5-1354-9CC7-62AE3BC625FE}"/>
                </a:ext>
              </a:extLst>
            </p:cNvPr>
            <p:cNvCxnSpPr/>
            <p:nvPr/>
          </p:nvCxnSpPr>
          <p:spPr>
            <a:xfrm flipH="1" flipV="1">
              <a:off x="8153845" y="3108431"/>
              <a:ext cx="17276" cy="477941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12BA2A29-6CC3-A053-F06F-1B40240F5B93}"/>
                </a:ext>
              </a:extLst>
            </p:cNvPr>
            <p:cNvSpPr/>
            <p:nvPr/>
          </p:nvSpPr>
          <p:spPr>
            <a:xfrm>
              <a:off x="8058876" y="2966761"/>
              <a:ext cx="159574" cy="137564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048030D-3706-4781-853A-C27078E564B6}"/>
              </a:ext>
            </a:extLst>
          </p:cNvPr>
          <p:cNvGrpSpPr/>
          <p:nvPr/>
        </p:nvGrpSpPr>
        <p:grpSpPr>
          <a:xfrm>
            <a:off x="7350464" y="4722214"/>
            <a:ext cx="889086" cy="137564"/>
            <a:chOff x="7394710" y="5153835"/>
            <a:chExt cx="889086" cy="137564"/>
          </a:xfrm>
        </p:grpSpPr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0ED26A5-9723-E9FE-69CC-014532D97533}"/>
                </a:ext>
              </a:extLst>
            </p:cNvPr>
            <p:cNvCxnSpPr/>
            <p:nvPr/>
          </p:nvCxnSpPr>
          <p:spPr>
            <a:xfrm>
              <a:off x="7394710" y="5222617"/>
              <a:ext cx="743953" cy="2052"/>
            </a:xfrm>
            <a:prstGeom prst="straightConnector1">
              <a:avLst/>
            </a:prstGeom>
            <a:ln w="28575">
              <a:solidFill>
                <a:schemeClr val="accent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95D32AA1-8656-805B-C38A-631B6B424079}"/>
                </a:ext>
              </a:extLst>
            </p:cNvPr>
            <p:cNvSpPr/>
            <p:nvPr/>
          </p:nvSpPr>
          <p:spPr>
            <a:xfrm>
              <a:off x="8124222" y="5153835"/>
              <a:ext cx="159574" cy="137564"/>
            </a:xfrm>
            <a:prstGeom prst="triangl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933F29D-5DF1-6632-A637-BF5985D300DA}"/>
              </a:ext>
            </a:extLst>
          </p:cNvPr>
          <p:cNvGrpSpPr/>
          <p:nvPr/>
        </p:nvGrpSpPr>
        <p:grpSpPr>
          <a:xfrm>
            <a:off x="4915256" y="2613138"/>
            <a:ext cx="3242623" cy="2781976"/>
            <a:chOff x="4959502" y="3044759"/>
            <a:chExt cx="3242623" cy="2781976"/>
          </a:xfrm>
        </p:grpSpPr>
        <p:sp>
          <p:nvSpPr>
            <p:cNvPr id="57" name="Diamond 56">
              <a:extLst>
                <a:ext uri="{FF2B5EF4-FFF2-40B4-BE49-F238E27FC236}">
                  <a16:creationId xmlns:a16="http://schemas.microsoft.com/office/drawing/2014/main" id="{1F57BC89-D352-A7EF-6F5F-CA7A1955BE04}"/>
                </a:ext>
              </a:extLst>
            </p:cNvPr>
            <p:cNvSpPr/>
            <p:nvPr/>
          </p:nvSpPr>
          <p:spPr>
            <a:xfrm>
              <a:off x="4959502" y="3607904"/>
              <a:ext cx="178904" cy="178904"/>
            </a:xfrm>
            <a:prstGeom prst="diamond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Diamond 57">
              <a:extLst>
                <a:ext uri="{FF2B5EF4-FFF2-40B4-BE49-F238E27FC236}">
                  <a16:creationId xmlns:a16="http://schemas.microsoft.com/office/drawing/2014/main" id="{6415820A-7499-E0ED-AA38-87487B41B2A9}"/>
                </a:ext>
              </a:extLst>
            </p:cNvPr>
            <p:cNvSpPr/>
            <p:nvPr/>
          </p:nvSpPr>
          <p:spPr>
            <a:xfrm>
              <a:off x="7643393" y="5647831"/>
              <a:ext cx="178904" cy="178904"/>
            </a:xfrm>
            <a:prstGeom prst="diamond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3203D821-66F4-BB22-A74A-7B864CF770E3}"/>
                </a:ext>
              </a:extLst>
            </p:cNvPr>
            <p:cNvCxnSpPr/>
            <p:nvPr/>
          </p:nvCxnSpPr>
          <p:spPr>
            <a:xfrm flipH="1">
              <a:off x="5102610" y="3214515"/>
              <a:ext cx="403107" cy="44884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18115636-013B-A656-C21A-BC5FD833866C}"/>
                </a:ext>
              </a:extLst>
            </p:cNvPr>
            <p:cNvCxnSpPr/>
            <p:nvPr/>
          </p:nvCxnSpPr>
          <p:spPr>
            <a:xfrm flipH="1">
              <a:off x="7732845" y="3044759"/>
              <a:ext cx="403107" cy="44884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BCBF0276-9AD7-ACE6-8BC2-E9597E5969EE}"/>
                </a:ext>
              </a:extLst>
            </p:cNvPr>
            <p:cNvCxnSpPr/>
            <p:nvPr/>
          </p:nvCxnSpPr>
          <p:spPr>
            <a:xfrm flipH="1">
              <a:off x="7799018" y="5232487"/>
              <a:ext cx="403107" cy="448845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Diamond 61">
              <a:extLst>
                <a:ext uri="{FF2B5EF4-FFF2-40B4-BE49-F238E27FC236}">
                  <a16:creationId xmlns:a16="http://schemas.microsoft.com/office/drawing/2014/main" id="{DFECDBE4-8FE9-CF41-A55B-FE93CB357715}"/>
                </a:ext>
              </a:extLst>
            </p:cNvPr>
            <p:cNvSpPr/>
            <p:nvPr/>
          </p:nvSpPr>
          <p:spPr>
            <a:xfrm>
              <a:off x="7582220" y="3456730"/>
              <a:ext cx="178904" cy="178904"/>
            </a:xfrm>
            <a:prstGeom prst="diamond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3" name="Line Callout 1 96">
            <a:extLst>
              <a:ext uri="{FF2B5EF4-FFF2-40B4-BE49-F238E27FC236}">
                <a16:creationId xmlns:a16="http://schemas.microsoft.com/office/drawing/2014/main" id="{23CE95BB-4D17-DB10-C13C-00AD9110AAF6}"/>
              </a:ext>
            </a:extLst>
          </p:cNvPr>
          <p:cNvSpPr/>
          <p:nvPr/>
        </p:nvSpPr>
        <p:spPr>
          <a:xfrm>
            <a:off x="3126543" y="1784805"/>
            <a:ext cx="1639750" cy="298174"/>
          </a:xfrm>
          <a:prstGeom prst="borderCallout1">
            <a:avLst>
              <a:gd name="adj1" fmla="val 48750"/>
              <a:gd name="adj2" fmla="val -1059"/>
              <a:gd name="adj3" fmla="val 437616"/>
              <a:gd name="adj4" fmla="val -3448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raw base obs.</a:t>
            </a:r>
          </a:p>
        </p:txBody>
      </p:sp>
      <p:sp>
        <p:nvSpPr>
          <p:cNvPr id="64" name="Line Callout 1 98">
            <a:extLst>
              <a:ext uri="{FF2B5EF4-FFF2-40B4-BE49-F238E27FC236}">
                <a16:creationId xmlns:a16="http://schemas.microsoft.com/office/drawing/2014/main" id="{C5BCF54F-822D-8BD6-0EE4-8D2645EACA29}"/>
              </a:ext>
            </a:extLst>
          </p:cNvPr>
          <p:cNvSpPr/>
          <p:nvPr/>
        </p:nvSpPr>
        <p:spPr>
          <a:xfrm>
            <a:off x="3126543" y="1436937"/>
            <a:ext cx="1639750" cy="298174"/>
          </a:xfrm>
          <a:prstGeom prst="borderCallout1">
            <a:avLst>
              <a:gd name="adj1" fmla="val 48750"/>
              <a:gd name="adj2" fmla="val -1059"/>
              <a:gd name="adj3" fmla="val 644283"/>
              <a:gd name="adj4" fmla="val -55089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assumed ‘here’</a:t>
            </a:r>
          </a:p>
        </p:txBody>
      </p:sp>
      <p:sp>
        <p:nvSpPr>
          <p:cNvPr id="65" name="Line Callout 1 99">
            <a:extLst>
              <a:ext uri="{FF2B5EF4-FFF2-40B4-BE49-F238E27FC236}">
                <a16:creationId xmlns:a16="http://schemas.microsoft.com/office/drawing/2014/main" id="{B50B71CD-CB48-8324-D515-AD0289C62D41}"/>
              </a:ext>
            </a:extLst>
          </p:cNvPr>
          <p:cNvSpPr/>
          <p:nvPr/>
        </p:nvSpPr>
        <p:spPr>
          <a:xfrm>
            <a:off x="3126543" y="2132673"/>
            <a:ext cx="1639750" cy="298174"/>
          </a:xfrm>
          <a:prstGeom prst="borderCallout1">
            <a:avLst>
              <a:gd name="adj1" fmla="val 45416"/>
              <a:gd name="adj2" fmla="val 100772"/>
              <a:gd name="adj3" fmla="val 180950"/>
              <a:gd name="adj4" fmla="val 17524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raw rover obs.</a:t>
            </a:r>
          </a:p>
        </p:txBody>
      </p:sp>
      <p:sp>
        <p:nvSpPr>
          <p:cNvPr id="66" name="Line Callout 1 100">
            <a:extLst>
              <a:ext uri="{FF2B5EF4-FFF2-40B4-BE49-F238E27FC236}">
                <a16:creationId xmlns:a16="http://schemas.microsoft.com/office/drawing/2014/main" id="{E3C8583B-C6B6-35D0-20AE-B52EB14C0249}"/>
              </a:ext>
            </a:extLst>
          </p:cNvPr>
          <p:cNvSpPr/>
          <p:nvPr/>
        </p:nvSpPr>
        <p:spPr>
          <a:xfrm>
            <a:off x="3124925" y="2484720"/>
            <a:ext cx="1639750" cy="298174"/>
          </a:xfrm>
          <a:prstGeom prst="borderCallout1">
            <a:avLst>
              <a:gd name="adj1" fmla="val 45416"/>
              <a:gd name="adj2" fmla="val 100772"/>
              <a:gd name="adj3" fmla="val 87617"/>
              <a:gd name="adj4" fmla="val 13645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rover RTK adj.</a:t>
            </a:r>
          </a:p>
        </p:txBody>
      </p:sp>
      <p:sp>
        <p:nvSpPr>
          <p:cNvPr id="67" name="Line Callout 1 101">
            <a:extLst>
              <a:ext uri="{FF2B5EF4-FFF2-40B4-BE49-F238E27FC236}">
                <a16:creationId xmlns:a16="http://schemas.microsoft.com/office/drawing/2014/main" id="{1F8D05FC-2161-CD23-31E2-A2A4D2BA84CD}"/>
              </a:ext>
            </a:extLst>
          </p:cNvPr>
          <p:cNvSpPr/>
          <p:nvPr/>
        </p:nvSpPr>
        <p:spPr>
          <a:xfrm>
            <a:off x="3124925" y="2831728"/>
            <a:ext cx="1639750" cy="298174"/>
          </a:xfrm>
          <a:prstGeom prst="borderCallout1">
            <a:avLst>
              <a:gd name="adj1" fmla="val 48749"/>
              <a:gd name="adj2" fmla="val -453"/>
              <a:gd name="adj3" fmla="val 337617"/>
              <a:gd name="adj4" fmla="val -71455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corrected base</a:t>
            </a:r>
          </a:p>
        </p:txBody>
      </p:sp>
      <p:sp>
        <p:nvSpPr>
          <p:cNvPr id="68" name="Line Callout 1 102">
            <a:extLst>
              <a:ext uri="{FF2B5EF4-FFF2-40B4-BE49-F238E27FC236}">
                <a16:creationId xmlns:a16="http://schemas.microsoft.com/office/drawing/2014/main" id="{1E6DDB35-ACAD-C084-D67A-858EEA0F4172}"/>
              </a:ext>
            </a:extLst>
          </p:cNvPr>
          <p:cNvSpPr/>
          <p:nvPr/>
        </p:nvSpPr>
        <p:spPr>
          <a:xfrm>
            <a:off x="3130439" y="3175495"/>
            <a:ext cx="1639750" cy="298174"/>
          </a:xfrm>
          <a:prstGeom prst="borderCallout1">
            <a:avLst>
              <a:gd name="adj1" fmla="val 45416"/>
              <a:gd name="adj2" fmla="val 100772"/>
              <a:gd name="adj3" fmla="val 50950"/>
              <a:gd name="adj4" fmla="val 11099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corrected rover</a:t>
            </a:r>
          </a:p>
        </p:txBody>
      </p:sp>
    </p:spTree>
    <p:extLst>
      <p:ext uri="{BB962C8B-B14F-4D97-AF65-F5344CB8AC3E}">
        <p14:creationId xmlns:p14="http://schemas.microsoft.com/office/powerpoint/2010/main" val="149765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443CB-9BA5-9FE8-DAF0-EFF9979D4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Kinematic Survey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6F2D1-FCDB-3527-BAFE-D61A1F53D1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Base Station</a:t>
            </a:r>
          </a:p>
          <a:p>
            <a:pPr lvl="1"/>
            <a:r>
              <a:rPr lang="en-US" dirty="0"/>
              <a:t>Located in a stable, safe, unobstructed place</a:t>
            </a:r>
          </a:p>
          <a:p>
            <a:pPr lvl="1"/>
            <a:r>
              <a:rPr lang="en-US" dirty="0"/>
              <a:t>Line of sight for radio communication to rover</a:t>
            </a:r>
          </a:p>
          <a:p>
            <a:pPr lvl="1"/>
            <a:r>
              <a:rPr lang="en-US" dirty="0"/>
              <a:t>&lt; 10 km from rover location</a:t>
            </a:r>
          </a:p>
          <a:p>
            <a:pPr lvl="1"/>
            <a:r>
              <a:rPr lang="en-US" dirty="0"/>
              <a:t>Ideally set up over known monument</a:t>
            </a:r>
          </a:p>
          <a:p>
            <a:r>
              <a:rPr lang="en-US" dirty="0"/>
              <a:t>Rover</a:t>
            </a:r>
          </a:p>
          <a:p>
            <a:pPr lvl="1"/>
            <a:r>
              <a:rPr lang="en-US" dirty="0"/>
              <a:t>Close to and in line of site with base for corrections</a:t>
            </a:r>
          </a:p>
          <a:p>
            <a:pPr lvl="1"/>
            <a:r>
              <a:rPr lang="en-US" dirty="0"/>
              <a:t>Occupy points for 5–120 sec, keep pole vertical</a:t>
            </a:r>
          </a:p>
          <a:p>
            <a:pPr lvl="1"/>
            <a:r>
              <a:rPr lang="en-US" dirty="0"/>
              <a:t>Name and describe each point in field book</a:t>
            </a:r>
          </a:p>
          <a:p>
            <a:pPr lvl="1"/>
            <a:r>
              <a:rPr lang="en-US" dirty="0"/>
              <a:t>Avoid cover and multi-path, confirm corrections</a:t>
            </a:r>
          </a:p>
        </p:txBody>
      </p:sp>
    </p:spTree>
    <p:extLst>
      <p:ext uri="{BB962C8B-B14F-4D97-AF65-F5344CB8AC3E}">
        <p14:creationId xmlns:p14="http://schemas.microsoft.com/office/powerpoint/2010/main" val="3783900573"/>
      </p:ext>
    </p:extLst>
  </p:cSld>
  <p:clrMapOvr>
    <a:masterClrMapping/>
  </p:clrMapOvr>
</p:sld>
</file>

<file path=ppt/theme/theme1.xml><?xml version="1.0" encoding="utf-8"?>
<a:theme xmlns:a="http://schemas.openxmlformats.org/drawingml/2006/main" name="GETSI pptx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GETSI pptx template.potx</Template>
  <TotalTime>1033</TotalTime>
  <Words>1227</Words>
  <Application>Microsoft Macintosh PowerPoint</Application>
  <PresentationFormat>On-screen Show (4:3)</PresentationFormat>
  <Paragraphs>203</Paragraphs>
  <Slides>25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new-hero</vt:lpstr>
      <vt:lpstr>GETSI pptx template</vt:lpstr>
      <vt:lpstr>Kinematic GNSS Systems Units 2, 2.1, and 2.2</vt:lpstr>
      <vt:lpstr>Motivations</vt:lpstr>
      <vt:lpstr>Kinematic Components</vt:lpstr>
      <vt:lpstr>Kinematic Components</vt:lpstr>
      <vt:lpstr>Kinematic Systems</vt:lpstr>
      <vt:lpstr>Thinking About Base Stations</vt:lpstr>
      <vt:lpstr>Collecting GPS on a Landslide</vt:lpstr>
      <vt:lpstr>Map View of an RTK Survey</vt:lpstr>
      <vt:lpstr>Kinematic Survey Design</vt:lpstr>
      <vt:lpstr>Kinematic Workflow</vt:lpstr>
      <vt:lpstr>Kinematic Post-Processing</vt:lpstr>
      <vt:lpstr>PowerPoint Presentation</vt:lpstr>
      <vt:lpstr>Applications of RTK GNSS</vt:lpstr>
      <vt:lpstr>2.1: Measuring Topography With Kinematic GNSS</vt:lpstr>
      <vt:lpstr>2.1 Measuring Topography with Kinematic GNSS</vt:lpstr>
      <vt:lpstr>Technical Slides</vt:lpstr>
      <vt:lpstr>Benefits of Kinematic Derived Topography</vt:lpstr>
      <vt:lpstr>2.2: Detecting Change With Kinematic GNSS </vt:lpstr>
      <vt:lpstr>Motivations for this Lecture</vt:lpstr>
      <vt:lpstr>Basic of Change Detection</vt:lpstr>
      <vt:lpstr>Change with Kinematic GNSS</vt:lpstr>
      <vt:lpstr>Applications of Kinematic GNSS</vt:lpstr>
      <vt:lpstr>Applications of Kinematic GNSS</vt:lpstr>
      <vt:lpstr>Calculating Change</vt:lpstr>
      <vt:lpstr>Interpretation of Change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 Pratt-Sitaula</dc:creator>
  <cp:lastModifiedBy>Beth Pratt-Sitaula</cp:lastModifiedBy>
  <cp:revision>33</cp:revision>
  <dcterms:created xsi:type="dcterms:W3CDTF">2014-01-07T13:46:23Z</dcterms:created>
  <dcterms:modified xsi:type="dcterms:W3CDTF">2025-05-09T22:28:09Z</dcterms:modified>
</cp:coreProperties>
</file>