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9" r:id="rId2"/>
    <p:sldId id="256" r:id="rId3"/>
    <p:sldId id="257" r:id="rId4"/>
    <p:sldId id="292" r:id="rId5"/>
    <p:sldId id="298" r:id="rId6"/>
    <p:sldId id="269" r:id="rId7"/>
    <p:sldId id="268" r:id="rId8"/>
    <p:sldId id="297" r:id="rId9"/>
    <p:sldId id="291" r:id="rId10"/>
    <p:sldId id="294" r:id="rId11"/>
    <p:sldId id="295" r:id="rId12"/>
    <p:sldId id="280" r:id="rId13"/>
    <p:sldId id="278" r:id="rId14"/>
    <p:sldId id="296" r:id="rId15"/>
    <p:sldId id="279" r:id="rId16"/>
    <p:sldId id="284" r:id="rId17"/>
    <p:sldId id="286" r:id="rId18"/>
    <p:sldId id="396" r:id="rId19"/>
    <p:sldId id="401" r:id="rId20"/>
    <p:sldId id="287" r:id="rId21"/>
    <p:sldId id="288" r:id="rId22"/>
    <p:sldId id="301" r:id="rId23"/>
    <p:sldId id="263" r:id="rId24"/>
    <p:sldId id="264" r:id="rId25"/>
    <p:sldId id="321" r:id="rId26"/>
    <p:sldId id="402" r:id="rId27"/>
    <p:sldId id="262" r:id="rId28"/>
    <p:sldId id="409" r:id="rId29"/>
    <p:sldId id="267" r:id="rId30"/>
    <p:sldId id="270" r:id="rId31"/>
    <p:sldId id="302" r:id="rId32"/>
    <p:sldId id="271" r:id="rId33"/>
    <p:sldId id="273" r:id="rId34"/>
    <p:sldId id="272" r:id="rId35"/>
    <p:sldId id="274" r:id="rId36"/>
    <p:sldId id="303" r:id="rId37"/>
    <p:sldId id="304" r:id="rId38"/>
    <p:sldId id="308" r:id="rId39"/>
    <p:sldId id="307" r:id="rId40"/>
    <p:sldId id="410" r:id="rId41"/>
    <p:sldId id="310" r:id="rId42"/>
    <p:sldId id="322" r:id="rId43"/>
    <p:sldId id="323" r:id="rId44"/>
    <p:sldId id="316" r:id="rId45"/>
    <p:sldId id="313" r:id="rId46"/>
    <p:sldId id="314" r:id="rId47"/>
    <p:sldId id="315" r:id="rId48"/>
    <p:sldId id="324" r:id="rId49"/>
    <p:sldId id="412" r:id="rId50"/>
    <p:sldId id="404" r:id="rId51"/>
    <p:sldId id="403" r:id="rId52"/>
    <p:sldId id="326" r:id="rId53"/>
    <p:sldId id="407" r:id="rId54"/>
    <p:sldId id="329" r:id="rId55"/>
    <p:sldId id="331" r:id="rId56"/>
    <p:sldId id="411" r:id="rId57"/>
    <p:sldId id="327" r:id="rId58"/>
    <p:sldId id="328" r:id="rId59"/>
    <p:sldId id="408" r:id="rId60"/>
    <p:sldId id="330" r:id="rId61"/>
    <p:sldId id="413" r:id="rId62"/>
    <p:sldId id="406"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64"/>
    <p:restoredTop sz="90009" autoAdjust="0"/>
  </p:normalViewPr>
  <p:slideViewPr>
    <p:cSldViewPr snapToGrid="0" snapToObjects="1">
      <p:cViewPr varScale="1">
        <p:scale>
          <a:sx n="139" d="100"/>
          <a:sy n="139" d="100"/>
        </p:scale>
        <p:origin x="4136" y="112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8/11/25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eosociety.org/pubs/copyrt.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ommons.wikimedia.org/wiki/File:US_Navy_070801-F-8678B-039_Engineering_Aide_2nd_Class_Randy_Felipe_attached_to_Naval_Mobile_Construction_Battalion_(NMCB)_4,_trains_on_the_new_Trimble_5600DX_Total_Station_series,_survey_equipment.jp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REMEMBER to include attribution</a:t>
            </a:r>
            <a:r>
              <a:rPr lang="en-US" baseline="0" dirty="0"/>
              <a:t> information for all the figures you include. Even if you took the picture or made the diagram, it will make it easier later if we just have that recorded.</a:t>
            </a:r>
          </a:p>
          <a:p>
            <a:endParaRPr lang="en-US" baseline="0" dirty="0"/>
          </a:p>
          <a:p>
            <a:r>
              <a:rPr lang="en-US" baseline="0" dirty="0"/>
              <a:t>ALSO </a:t>
            </a:r>
            <a:r>
              <a:rPr lang="mr-IN" baseline="0" dirty="0"/>
              <a:t>–</a:t>
            </a:r>
            <a:r>
              <a:rPr lang="en-US" baseline="0" dirty="0"/>
              <a:t> it is much easier to make notes (at least preliminary ones) for each slide NOW compared to several months later. Think about the information that future instructors using this materials will need to know in order to understand what the point of the different slides are. If all the relevant text is on the slide, notes may not be necessary, BUT if there are images, most likely some notes will be needed for future users.</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a:t>
            </a:fld>
            <a:endParaRPr lang="en-US"/>
          </a:p>
        </p:txBody>
      </p:sp>
    </p:spTree>
    <p:extLst>
      <p:ext uri="{BB962C8B-B14F-4D97-AF65-F5344CB8AC3E}">
        <p14:creationId xmlns:p14="http://schemas.microsoft.com/office/powerpoint/2010/main" val="270668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map characterizes the shear zone based on rock type and orientation. Like a typical geologic map, the different colors correspond to different rock types. The white lines correspond to faults or fold axes.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11</a:t>
            </a:fld>
            <a:endParaRPr lang="en-US"/>
          </a:p>
        </p:txBody>
      </p:sp>
    </p:spTree>
    <p:extLst>
      <p:ext uri="{BB962C8B-B14F-4D97-AF65-F5344CB8AC3E}">
        <p14:creationId xmlns:p14="http://schemas.microsoft.com/office/powerpoint/2010/main" val="3288664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a:t>
            </a:r>
            <a:r>
              <a:rPr lang="en-US" baseline="0" dirty="0"/>
              <a:t>s example of a </a:t>
            </a:r>
            <a:r>
              <a:rPr lang="en-US" baseline="0" dirty="0" err="1"/>
              <a:t>paleoseismic</a:t>
            </a:r>
            <a:r>
              <a:rPr lang="en-US" baseline="0" dirty="0"/>
              <a:t> trench is in Alpine, Utah, and is on the Wasatch Fault. Classically, trenches are dug to show the Quaternary deformation history of a fault. The trench crosses a fault scarp, like the ones shown on earlier slides. The walls of the trench have layers of material displaced by the fault that can be dated to find the age of the slip event. In addition, the layers are mapped. These maps used to take tens of hours to generate, but using </a:t>
            </a:r>
            <a:r>
              <a:rPr lang="en-US" baseline="0" dirty="0" err="1"/>
              <a:t>SfM</a:t>
            </a:r>
            <a:r>
              <a:rPr lang="en-US" baseline="0" dirty="0"/>
              <a:t>, they are relatively efficient to create. However, this model shows one issue – the areas that lack enough photographs result in black areas with no data as circled here. [spacebar] </a:t>
            </a:r>
          </a:p>
          <a:p>
            <a:endParaRPr lang="en-US" baseline="0" dirty="0"/>
          </a:p>
          <a:p>
            <a:r>
              <a:rPr lang="en-US" baseline="0" dirty="0"/>
              <a:t>[spacebar] The photo in the top right shows a </a:t>
            </a:r>
            <a:r>
              <a:rPr lang="en-US" baseline="0" dirty="0" err="1"/>
              <a:t>heli</a:t>
            </a:r>
            <a:r>
              <a:rPr lang="en-US" baseline="0" dirty="0"/>
              <a:t> kite; this is not used for trench data collection but is a cool platform!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12</a:t>
            </a:fld>
            <a:endParaRPr lang="en-US"/>
          </a:p>
        </p:txBody>
      </p:sp>
    </p:spTree>
    <p:extLst>
      <p:ext uri="{BB962C8B-B14F-4D97-AF65-F5344CB8AC3E}">
        <p14:creationId xmlns:p14="http://schemas.microsoft.com/office/powerpoint/2010/main" val="242453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Oquirrh</a:t>
            </a:r>
            <a:r>
              <a:rPr lang="en-US" baseline="0" dirty="0"/>
              <a:t> fault scarp is located in western Utah. This fault is a normal fault, like many of the faults in Utah (Basin and Range extension). This survey was conducted using </a:t>
            </a:r>
            <a:r>
              <a:rPr lang="en-US" baseline="0"/>
              <a:t>a UAS: </a:t>
            </a:r>
            <a:r>
              <a:rPr lang="en-US" baseline="0" dirty="0"/>
              <a:t>a drone. You can clearly see the fault scarp [spacebar] as the break in slope on the hill.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13</a:t>
            </a:fld>
            <a:endParaRPr lang="en-US"/>
          </a:p>
        </p:txBody>
      </p:sp>
    </p:spTree>
    <p:extLst>
      <p:ext uri="{BB962C8B-B14F-4D97-AF65-F5344CB8AC3E}">
        <p14:creationId xmlns:p14="http://schemas.microsoft.com/office/powerpoint/2010/main" val="1358947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photographs have been used in the geosciences as</a:t>
            </a:r>
            <a:r>
              <a:rPr lang="en-US" baseline="0" dirty="0"/>
              <a:t> a base for mapping and to see structures from another viewpoint. These aerial photos can also be used for </a:t>
            </a:r>
            <a:r>
              <a:rPr lang="en-US" baseline="0" dirty="0" err="1"/>
              <a:t>SfM</a:t>
            </a:r>
            <a:r>
              <a:rPr lang="en-US" baseline="0" dirty="0"/>
              <a:t>. This model was made from only five photographs, but the topography is very clear. These models can then be used as a base map for planning geologic research.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14</a:t>
            </a:fld>
            <a:endParaRPr lang="en-US"/>
          </a:p>
        </p:txBody>
      </p:sp>
    </p:spTree>
    <p:extLst>
      <p:ext uri="{BB962C8B-B14F-4D97-AF65-F5344CB8AC3E}">
        <p14:creationId xmlns:p14="http://schemas.microsoft.com/office/powerpoint/2010/main" val="223506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also shows images of a fault scarp. The Landers fault scarp, located in Southern California, resulted from a M7.3 earthquake in 1993. The image above shows examples of the </a:t>
            </a:r>
            <a:r>
              <a:rPr lang="en-US" baseline="0" dirty="0" err="1"/>
              <a:t>SfM</a:t>
            </a:r>
            <a:r>
              <a:rPr lang="en-US" baseline="0" dirty="0"/>
              <a:t> DEM (</a:t>
            </a:r>
            <a:r>
              <a:rPr lang="en-US" i="1" baseline="0" dirty="0"/>
              <a:t>top</a:t>
            </a:r>
            <a:r>
              <a:rPr lang="en-US" baseline="0" dirty="0"/>
              <a:t>) and a DEM generated using TLS (terrestrial laser scanning). TLS requires expensive equipment (hundreds of thousands of dollars) and a higher level of expertise to conduct a survey. As you can see, the point clouds are quite comparable. The TLS point cloud has a lower point density away from the fault scarp.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15</a:t>
            </a:fld>
            <a:endParaRPr lang="en-US"/>
          </a:p>
        </p:txBody>
      </p:sp>
    </p:spTree>
    <p:extLst>
      <p:ext uri="{BB962C8B-B14F-4D97-AF65-F5344CB8AC3E}">
        <p14:creationId xmlns:p14="http://schemas.microsoft.com/office/powerpoint/2010/main" val="12071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application of </a:t>
            </a:r>
            <a:r>
              <a:rPr lang="en-US" baseline="0" dirty="0" err="1"/>
              <a:t>SfM</a:t>
            </a:r>
            <a:r>
              <a:rPr lang="en-US" baseline="0" dirty="0"/>
              <a:t> is looking at geomorphologic change. In 2013, a major flood occurred in Boulder, Colorado. Prior to the flood, an ALS survey was conducted of the Four Mile Creek area in North Boulder. After the flood, </a:t>
            </a:r>
            <a:r>
              <a:rPr lang="en-US" baseline="0" dirty="0" err="1"/>
              <a:t>SfM</a:t>
            </a:r>
            <a:r>
              <a:rPr lang="en-US" baseline="0" dirty="0"/>
              <a:t> and TLS surveys were conducted. “Change detection” is when you take a dataset from two different times and subtract them—think of it as simple math. At the point on both surfaces with the same GPS location, what’s the difference in elevation? This uses the </a:t>
            </a:r>
            <a:r>
              <a:rPr lang="en-US" baseline="0" dirty="0" err="1"/>
              <a:t>SfM</a:t>
            </a:r>
            <a:r>
              <a:rPr lang="en-US" baseline="0" dirty="0"/>
              <a:t> model and the ALS survey. The color corresponds to how much the elevation has changed in that place. On the next slide we will see a very similar figure produced using TLS and ALS.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16</a:t>
            </a:fld>
            <a:endParaRPr lang="en-US"/>
          </a:p>
        </p:txBody>
      </p:sp>
    </p:spTree>
    <p:extLst>
      <p:ext uri="{BB962C8B-B14F-4D97-AF65-F5344CB8AC3E}">
        <p14:creationId xmlns:p14="http://schemas.microsoft.com/office/powerpoint/2010/main" val="1140615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DEM created from the model shown on the previous slide. In the DEM, some features appear that were difficult to see with the </a:t>
            </a:r>
            <a:r>
              <a:rPr lang="en-US" baseline="0" dirty="0" err="1"/>
              <a:t>orthomosaic</a:t>
            </a:r>
            <a:r>
              <a:rPr lang="en-US" baseline="0" dirty="0"/>
              <a:t>. For example, you can see </a:t>
            </a:r>
            <a:r>
              <a:rPr lang="en-US" baseline="0" dirty="0" err="1"/>
              <a:t>mudcracks</a:t>
            </a:r>
            <a:r>
              <a:rPr lang="en-US" baseline="0" dirty="0"/>
              <a:t> [spacebar], as well as footprints in the sand [spacebar] and strandlines (lines created by stranded fish carcasses that show the previous furthest extent of the water). [spacebar].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17</a:t>
            </a:fld>
            <a:endParaRPr lang="en-US"/>
          </a:p>
        </p:txBody>
      </p:sp>
    </p:spTree>
    <p:extLst>
      <p:ext uri="{BB962C8B-B14F-4D97-AF65-F5344CB8AC3E}">
        <p14:creationId xmlns:p14="http://schemas.microsoft.com/office/powerpoint/2010/main" val="143875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Point cloud can be created from either TLS or SfM</a:t>
            </a:r>
            <a:r>
              <a:rPr lang="en-US" baseline="0" dirty="0"/>
              <a:t>. </a:t>
            </a:r>
          </a:p>
          <a:p>
            <a:r>
              <a:rPr lang="en-US" baseline="0" dirty="0"/>
              <a:t>2) Mesh will then be created using </a:t>
            </a:r>
            <a:r>
              <a:rPr lang="en-US" baseline="0" dirty="0" err="1"/>
              <a:t>SplitFx</a:t>
            </a:r>
            <a:r>
              <a:rPr lang="en-US" baseline="0" dirty="0"/>
              <a:t> software. </a:t>
            </a:r>
          </a:p>
          <a:p>
            <a:r>
              <a:rPr lang="en-US" baseline="0" dirty="0"/>
              <a:t>3) Discontinuities will be identified as smooth surfaces with relatively little angle change over a region. Patches in the mesh are defined using SplitFX.</a:t>
            </a:r>
            <a:endParaRPr lang="en-US" dirty="0"/>
          </a:p>
        </p:txBody>
      </p:sp>
      <p:sp>
        <p:nvSpPr>
          <p:cNvPr id="4" name="Slide Number Placeholder 3"/>
          <p:cNvSpPr>
            <a:spLocks noGrp="1"/>
          </p:cNvSpPr>
          <p:nvPr>
            <p:ph type="sldNum" sz="quarter" idx="10"/>
          </p:nvPr>
        </p:nvSpPr>
        <p:spPr/>
        <p:txBody>
          <a:bodyPr/>
          <a:lstStyle/>
          <a:p>
            <a:fld id="{E80633F1-8941-47BB-B5E7-3B0D9C3FB45E}" type="slidenum">
              <a:rPr lang="en-US" smtClean="0"/>
              <a:t>18</a:t>
            </a:fld>
            <a:endParaRPr lang="en-US"/>
          </a:p>
        </p:txBody>
      </p:sp>
    </p:spTree>
    <p:extLst>
      <p:ext uri="{BB962C8B-B14F-4D97-AF65-F5344CB8AC3E}">
        <p14:creationId xmlns:p14="http://schemas.microsoft.com/office/powerpoint/2010/main" val="1900707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Slope angles are designed based on kinematic analysis of discontinuities plotted on stereonets.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Different types of failures show diagnostic patterns on sterograms.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Right drawings modified from </a:t>
            </a:r>
            <a:r>
              <a:rPr lang="en-US" baseline="0" dirty="0" err="1"/>
              <a:t>Hoek</a:t>
            </a:r>
            <a:r>
              <a:rPr lang="en-US" baseline="0" dirty="0"/>
              <a:t> &amp; Bray 1981 by Ian Lauer (UNAVCO and Idaho State University)</a:t>
            </a:r>
            <a:endParaRPr lang="en-US" dirty="0"/>
          </a:p>
        </p:txBody>
      </p:sp>
      <p:sp>
        <p:nvSpPr>
          <p:cNvPr id="4" name="Slide Number Placeholder 3"/>
          <p:cNvSpPr>
            <a:spLocks noGrp="1"/>
          </p:cNvSpPr>
          <p:nvPr>
            <p:ph type="sldNum" sz="quarter" idx="10"/>
          </p:nvPr>
        </p:nvSpPr>
        <p:spPr/>
        <p:txBody>
          <a:bodyPr/>
          <a:lstStyle/>
          <a:p>
            <a:fld id="{C9790B99-60E8-4238-8B46-A2A887EA8A9C}" type="slidenum">
              <a:rPr lang="en-US" smtClean="0"/>
              <a:t>19</a:t>
            </a:fld>
            <a:endParaRPr lang="en-US"/>
          </a:p>
        </p:txBody>
      </p:sp>
    </p:spTree>
    <p:extLst>
      <p:ext uri="{BB962C8B-B14F-4D97-AF65-F5344CB8AC3E}">
        <p14:creationId xmlns:p14="http://schemas.microsoft.com/office/powerpoint/2010/main" val="2228020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application of </a:t>
            </a:r>
            <a:r>
              <a:rPr lang="en-US" baseline="0" dirty="0" err="1"/>
              <a:t>SfM</a:t>
            </a:r>
            <a:r>
              <a:rPr lang="en-US" baseline="0" dirty="0"/>
              <a:t> is archaeology. This example is from the British Museum’s Egypt department. They primarily use kite-based photogrammetry. The setup is shown in the left photo and a photograph from the camera attached to the kite on the right.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20</a:t>
            </a:fld>
            <a:endParaRPr lang="en-US"/>
          </a:p>
        </p:txBody>
      </p:sp>
    </p:spTree>
    <p:extLst>
      <p:ext uri="{BB962C8B-B14F-4D97-AF65-F5344CB8AC3E}">
        <p14:creationId xmlns:p14="http://schemas.microsoft.com/office/powerpoint/2010/main" val="136652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Structure-from-Motion</a:t>
            </a:r>
            <a:r>
              <a:rPr lang="en-US" baseline="0" dirty="0"/>
              <a:t> photogrammetry is an emerging technique used to create three-dimensional point clouds with associated color—basically a three-dimensional model of the area of interest. The key things to notice here are that the camera needs to continually be moving (no two photos taken from the same location) and the photographs need to include the same features, so that features are in multiple photographs. You can see here that many of the gray dots on the 3D model are captured by multiple images, not just one. Scientists use this for many applications, which you will learn about today. The next slide will show what Structure-from-Motion actually produces.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a:t>
            </a:fld>
            <a:endParaRPr lang="en-US"/>
          </a:p>
        </p:txBody>
      </p:sp>
    </p:spTree>
    <p:extLst>
      <p:ext uri="{BB962C8B-B14F-4D97-AF65-F5344CB8AC3E}">
        <p14:creationId xmlns:p14="http://schemas.microsoft.com/office/powerpoint/2010/main" val="373770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portion of</a:t>
            </a:r>
            <a:r>
              <a:rPr lang="en-US" baseline="0" dirty="0"/>
              <a:t> a model created from the </a:t>
            </a:r>
            <a:r>
              <a:rPr lang="en-US" baseline="0"/>
              <a:t>kite photography.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21</a:t>
            </a:fld>
            <a:endParaRPr lang="en-US"/>
          </a:p>
        </p:txBody>
      </p:sp>
    </p:spTree>
    <p:extLst>
      <p:ext uri="{BB962C8B-B14F-4D97-AF65-F5344CB8AC3E}">
        <p14:creationId xmlns:p14="http://schemas.microsoft.com/office/powerpoint/2010/main" val="1136991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red box shows the same feature in multiple photographs. The SIFT algorithm recognizes these as the same feature.</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23</a:t>
            </a:fld>
            <a:endParaRPr lang="en-US"/>
          </a:p>
        </p:txBody>
      </p:sp>
    </p:spTree>
    <p:extLst>
      <p:ext uri="{BB962C8B-B14F-4D97-AF65-F5344CB8AC3E}">
        <p14:creationId xmlns:p14="http://schemas.microsoft.com/office/powerpoint/2010/main" val="3455928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r>
              <a:rPr lang="en-US" baseline="0" dirty="0"/>
              <a:t> the slide.]</a:t>
            </a:r>
            <a:endParaRPr lang="en-US" dirty="0"/>
          </a:p>
          <a:p>
            <a:endParaRPr lang="en-US" dirty="0"/>
          </a:p>
          <a:p>
            <a:r>
              <a:rPr lang="en-US" sz="1200" b="0" i="0" u="none" strike="noStrike" kern="1200" baseline="0" dirty="0">
                <a:solidFill>
                  <a:schemeClr val="tx1"/>
                </a:solidFill>
                <a:latin typeface="+mn-lt"/>
                <a:ea typeface="+mn-ea"/>
                <a:cs typeface="+mn-cs"/>
              </a:rPr>
              <a:t>A primary pioneer for the SfM method </a:t>
            </a:r>
            <a:r>
              <a:rPr lang="en-US" sz="1200" b="0" i="0" u="none" strike="noStrike" kern="1200" baseline="0">
                <a:solidFill>
                  <a:schemeClr val="tx1"/>
                </a:solidFill>
                <a:latin typeface="+mn-lt"/>
                <a:ea typeface="+mn-ea"/>
                <a:cs typeface="+mn-cs"/>
              </a:rPr>
              <a:t>is: Lowe</a:t>
            </a:r>
            <a:r>
              <a:rPr lang="en-US" sz="1200" b="0" i="0" u="none" strike="noStrike" kern="1200" baseline="0" dirty="0">
                <a:solidFill>
                  <a:schemeClr val="tx1"/>
                </a:solidFill>
                <a:latin typeface="+mn-lt"/>
                <a:ea typeface="+mn-ea"/>
                <a:cs typeface="+mn-cs"/>
              </a:rPr>
              <a:t>, D.G., 1999. Object Recognition from Local Scale-invariant Features. International</a:t>
            </a:r>
          </a:p>
          <a:p>
            <a:r>
              <a:rPr lang="en-US" sz="1200" b="0" i="0" u="none" strike="noStrike" kern="1200" baseline="0" dirty="0">
                <a:solidFill>
                  <a:schemeClr val="tx1"/>
                </a:solidFill>
                <a:latin typeface="+mn-lt"/>
                <a:ea typeface="+mn-ea"/>
                <a:cs typeface="+mn-cs"/>
              </a:rPr>
              <a:t>Conference on Computer Vision, Corfu, Greece, pp. 1150</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1157.</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24</a:t>
            </a:fld>
            <a:endParaRPr lang="en-US"/>
          </a:p>
        </p:txBody>
      </p:sp>
    </p:spTree>
    <p:extLst>
      <p:ext uri="{BB962C8B-B14F-4D97-AF65-F5344CB8AC3E}">
        <p14:creationId xmlns:p14="http://schemas.microsoft.com/office/powerpoint/2010/main" val="1105470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photographs, after a quality check,</a:t>
            </a:r>
            <a:r>
              <a:rPr lang="en-US" baseline="0" dirty="0"/>
              <a:t> will be aligned. This means the matching features are found, generating a sparse point cloud and the camera locations. The next step is to generate the high density point cloud. This is one of the products you may end up using; millions of points will be in the point cloud, creating a very realistic model of the feature. This point cloud can be used to calculate a mesh. The “mesh” uses the points to create a surface composed of thousands of triangles. This mesh can be draped with the texture atlas, like draping a photograph. </a:t>
            </a:r>
          </a:p>
          <a:p>
            <a:r>
              <a:rPr lang="en-US" baseline="0"/>
              <a:t>Image: UNAVCO</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25</a:t>
            </a:fld>
            <a:endParaRPr lang="en-US"/>
          </a:p>
        </p:txBody>
      </p:sp>
    </p:spTree>
    <p:extLst>
      <p:ext uri="{BB962C8B-B14F-4D97-AF65-F5344CB8AC3E}">
        <p14:creationId xmlns:p14="http://schemas.microsoft.com/office/powerpoint/2010/main" val="2848801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step in actually creating the product</a:t>
            </a:r>
            <a:r>
              <a:rPr lang="en-US" baseline="0" dirty="0"/>
              <a:t> we saw on the previous slide is to find the same feature in multiple photographs. You can see [spacebar] the red and purple lines tracing the line of sight from the two camera locations to two different features on the ground. This is done using an algorithm called SIFT: Scale-Invariant Feature Transform.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26</a:t>
            </a:fld>
            <a:endParaRPr lang="en-US"/>
          </a:p>
        </p:txBody>
      </p:sp>
    </p:spTree>
    <p:extLst>
      <p:ext uri="{BB962C8B-B14F-4D97-AF65-F5344CB8AC3E}">
        <p14:creationId xmlns:p14="http://schemas.microsoft.com/office/powerpoint/2010/main" val="3728521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When we have the matching locations of multiple points on two or more photos, there is usually just one mathematical solution for where the photos were taken. [spacebar]</a:t>
            </a:r>
            <a:r>
              <a:rPr lang="en-US" sz="1200" baseline="0" dirty="0">
                <a:cs typeface="Arial" panose="020B0604020202020204" pitchFamily="34" charset="0"/>
              </a:rPr>
              <a:t> This step, bundle adjustment, results in the locations of the cameras and a sparse point cloud—like the one we saw on the earlier slide, but with significantly fewer points. </a:t>
            </a:r>
            <a:endParaRPr lang="en-US" sz="1200"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27</a:t>
            </a:fld>
            <a:endParaRPr lang="en-US"/>
          </a:p>
        </p:txBody>
      </p:sp>
    </p:spTree>
    <p:extLst>
      <p:ext uri="{BB962C8B-B14F-4D97-AF65-F5344CB8AC3E}">
        <p14:creationId xmlns:p14="http://schemas.microsoft.com/office/powerpoint/2010/main" val="2852976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4BCB6-A9D3-5607-81BA-76FAFDD46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115E6-3454-1C62-C28E-F7BC6661E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429EA-294F-7765-CCEE-789DC7978F34}"/>
              </a:ext>
            </a:extLst>
          </p:cNvPr>
          <p:cNvSpPr>
            <a:spLocks noGrp="1"/>
          </p:cNvSpPr>
          <p:nvPr>
            <p:ph type="body" idx="1"/>
          </p:nvPr>
        </p:nvSpPr>
        <p:spPr/>
        <p:txBody>
          <a:bodyPr/>
          <a:lstStyle/>
          <a:p>
            <a:r>
              <a:rPr lang="en-US" dirty="0"/>
              <a:t>The photographs, after a quality check,</a:t>
            </a:r>
            <a:r>
              <a:rPr lang="en-US" baseline="0" dirty="0"/>
              <a:t> will be aligned. This means the matching features are found, generating a sparse point cloud and the camera locations. The next step is to generate the high density point cloud. This is one of the products you may end up using; millions of points will be in the point cloud, creating a very realistic model of the feature. This point cloud can be used to calculate a mesh. The “mesh” uses the points to create a surface composed of thousands of triangles. This mesh can be draped with the texture atlas, like draping a photograph. </a:t>
            </a:r>
          </a:p>
          <a:p>
            <a:r>
              <a:rPr lang="en-US" baseline="0"/>
              <a:t>Image: UNAVCO</a:t>
            </a:r>
            <a:endParaRPr lang="en-US" dirty="0"/>
          </a:p>
        </p:txBody>
      </p:sp>
      <p:sp>
        <p:nvSpPr>
          <p:cNvPr id="4" name="Slide Number Placeholder 3">
            <a:extLst>
              <a:ext uri="{FF2B5EF4-FFF2-40B4-BE49-F238E27FC236}">
                <a16:creationId xmlns:a16="http://schemas.microsoft.com/office/drawing/2014/main" id="{667AD5AB-B307-C7A2-78C8-E8C2DB53ADCA}"/>
              </a:ext>
            </a:extLst>
          </p:cNvPr>
          <p:cNvSpPr>
            <a:spLocks noGrp="1"/>
          </p:cNvSpPr>
          <p:nvPr>
            <p:ph type="sldNum" sz="quarter" idx="10"/>
          </p:nvPr>
        </p:nvSpPr>
        <p:spPr/>
        <p:txBody>
          <a:bodyPr/>
          <a:lstStyle/>
          <a:p>
            <a:fld id="{9EA410AA-D727-41FC-A27F-8D94EB963931}" type="slidenum">
              <a:rPr lang="en-US" smtClean="0"/>
              <a:t>28</a:t>
            </a:fld>
            <a:endParaRPr lang="en-US"/>
          </a:p>
        </p:txBody>
      </p:sp>
    </p:spTree>
    <p:extLst>
      <p:ext uri="{BB962C8B-B14F-4D97-AF65-F5344CB8AC3E}">
        <p14:creationId xmlns:p14="http://schemas.microsoft.com/office/powerpoint/2010/main" val="2572728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photo density map shows the amount of overlap between the photos in a dataset. Each dot is a camera location. You can see the photos are the most dense around areas with lots of camera locations like the center, but that in this model every spot was seen by at least two photographs.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29</a:t>
            </a:fld>
            <a:endParaRPr lang="en-US"/>
          </a:p>
        </p:txBody>
      </p:sp>
    </p:spTree>
    <p:extLst>
      <p:ext uri="{BB962C8B-B14F-4D97-AF65-F5344CB8AC3E}">
        <p14:creationId xmlns:p14="http://schemas.microsoft.com/office/powerpoint/2010/main" val="2236037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platforms exist to assist in capturing </a:t>
            </a:r>
            <a:r>
              <a:rPr lang="en-US" baseline="0" dirty="0" err="1"/>
              <a:t>SfM</a:t>
            </a:r>
            <a:r>
              <a:rPr lang="en-US" baseline="0" dirty="0"/>
              <a:t> data.  The figure above shows a range of platforms, from UAV on the far left, handheld mid-left to pole photography on the mid-right and a balloon on the far right. The squares with a black pattern are targets, places to survey in, so the model can be linked to geographic coordinates. A handheld platform is best for doing detail work and some outcrop scale work, but has limited applications and is not ideal for areas larger than 100–200 square meters. The slides following will go into the details of the other platforms.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30</a:t>
            </a:fld>
            <a:endParaRPr lang="en-US"/>
          </a:p>
        </p:txBody>
      </p:sp>
    </p:spTree>
    <p:extLst>
      <p:ext uri="{BB962C8B-B14F-4D97-AF65-F5344CB8AC3E}">
        <p14:creationId xmlns:p14="http://schemas.microsoft.com/office/powerpoint/2010/main" val="3531543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it does not work for large aerial areas, just simply taking pictures with a handheld camera can work great for small-scale fairly-vertical outcrops. Sometimes handheld combined with a pole can be a good combination.</a:t>
            </a:r>
          </a:p>
        </p:txBody>
      </p:sp>
      <p:sp>
        <p:nvSpPr>
          <p:cNvPr id="4" name="Slide Number Placeholder 3"/>
          <p:cNvSpPr>
            <a:spLocks noGrp="1"/>
          </p:cNvSpPr>
          <p:nvPr>
            <p:ph type="sldNum" sz="quarter" idx="5"/>
          </p:nvPr>
        </p:nvSpPr>
        <p:spPr/>
        <p:txBody>
          <a:bodyPr/>
          <a:lstStyle/>
          <a:p>
            <a:fld id="{9EA410AA-D727-41FC-A27F-8D94EB963931}" type="slidenum">
              <a:rPr lang="en-US" smtClean="0"/>
              <a:t>31</a:t>
            </a:fld>
            <a:endParaRPr lang="en-US"/>
          </a:p>
        </p:txBody>
      </p:sp>
    </p:spTree>
    <p:extLst>
      <p:ext uri="{BB962C8B-B14F-4D97-AF65-F5344CB8AC3E}">
        <p14:creationId xmlns:p14="http://schemas.microsoft.com/office/powerpoint/2010/main" val="146956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a:t>
            </a:r>
            <a:r>
              <a:rPr lang="en-US" baseline="0" dirty="0"/>
              <a:t>-from-Motion is not the only way to create a georeferenced point cloud like the one on the previous slide. The other option is using something called </a:t>
            </a:r>
            <a:r>
              <a:rPr lang="en-US" baseline="0" dirty="0" err="1"/>
              <a:t>LiDAR</a:t>
            </a:r>
            <a:r>
              <a:rPr lang="en-US" baseline="0" dirty="0"/>
              <a:t>. </a:t>
            </a:r>
            <a:r>
              <a:rPr lang="en-US" baseline="0" dirty="0" err="1"/>
              <a:t>LiDAR</a:t>
            </a:r>
            <a:r>
              <a:rPr lang="en-US" baseline="0" dirty="0"/>
              <a:t> laser scans an area of interest to create a 3D point cloud. Two example platforms for </a:t>
            </a:r>
            <a:r>
              <a:rPr lang="en-US" baseline="0" dirty="0" err="1"/>
              <a:t>LiDAR</a:t>
            </a:r>
            <a:r>
              <a:rPr lang="en-US" baseline="0" dirty="0"/>
              <a:t> are shown. You can fly a plane over an area at an altitude of roughly 1 km to get a point cloud or have a scanner on a tripod as shown in B. </a:t>
            </a:r>
            <a:r>
              <a:rPr lang="en-US" baseline="0" dirty="0" err="1"/>
              <a:t>LiDAR</a:t>
            </a:r>
            <a:r>
              <a:rPr lang="en-US" baseline="0" dirty="0"/>
              <a:t> can be used with many other platforms not seen here. Typically, </a:t>
            </a:r>
            <a:r>
              <a:rPr lang="en-US" baseline="0" dirty="0" err="1"/>
              <a:t>LiDAR</a:t>
            </a:r>
            <a:r>
              <a:rPr lang="en-US" baseline="0" dirty="0"/>
              <a:t> is how scientists are able to collect 3D point clouds for research. We will see some direct comparisons between </a:t>
            </a:r>
            <a:r>
              <a:rPr lang="en-US" baseline="0" dirty="0" err="1"/>
              <a:t>LiDAR</a:t>
            </a:r>
            <a:r>
              <a:rPr lang="en-US" baseline="0" dirty="0"/>
              <a:t> and </a:t>
            </a:r>
            <a:r>
              <a:rPr lang="en-US" baseline="0" dirty="0" err="1"/>
              <a:t>SfM</a:t>
            </a:r>
            <a:r>
              <a:rPr lang="en-US" baseline="0" dirty="0"/>
              <a:t> in later slides. (Kendra Johnson, Geosphere 2014) </a:t>
            </a:r>
          </a:p>
          <a:p>
            <a:endParaRPr lang="en-US" baseline="0" dirty="0"/>
          </a:p>
          <a:p>
            <a:r>
              <a:rPr lang="en-US" baseline="0" dirty="0"/>
              <a:t>Note: GSA Publications allow the reproduction of a single figure or table under without permissions. </a:t>
            </a:r>
            <a:r>
              <a:rPr lang="en-US" sz="1200" u="sng" kern="1200" dirty="0">
                <a:solidFill>
                  <a:schemeClr val="tx1"/>
                </a:solidFill>
                <a:effectLst/>
                <a:latin typeface="+mn-lt"/>
                <a:ea typeface="+mn-ea"/>
                <a:cs typeface="+mn-cs"/>
                <a:hlinkClick r:id="rId3"/>
              </a:rPr>
              <a:t>http://www.geosociety.org/pubs/copyrt.htm</a:t>
            </a:r>
            <a:r>
              <a:rPr lang="en-US" sz="1200" kern="1200" dirty="0">
                <a:solidFill>
                  <a:schemeClr val="tx1"/>
                </a:solidFill>
                <a:effectLst/>
                <a:latin typeface="+mn-lt"/>
                <a:ea typeface="+mn-ea"/>
                <a:cs typeface="+mn-cs"/>
              </a:rPr>
              <a:t> </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a:t>
            </a:fld>
            <a:endParaRPr lang="en-US"/>
          </a:p>
        </p:txBody>
      </p:sp>
    </p:spTree>
    <p:extLst>
      <p:ext uri="{BB962C8B-B14F-4D97-AF65-F5344CB8AC3E}">
        <p14:creationId xmlns:p14="http://schemas.microsoft.com/office/powerpoint/2010/main" val="265288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form of ground-based </a:t>
            </a:r>
            <a:r>
              <a:rPr lang="en-US" baseline="0" dirty="0" err="1"/>
              <a:t>SfM</a:t>
            </a:r>
            <a:r>
              <a:rPr lang="en-US" baseline="0" dirty="0"/>
              <a:t> is pole photography. In the photo shown, the pole is used to take photographs of the horizontal outcrop. For scale, the man holding the pole is 1.85 m tall. Poles are useful because they are inexpensive, good for photographing outcrops, easy to use, and lightweight. They can be quite high—although poles higher than around 20 feet generally need a tripod for stability. However, poles are inefficient in comparison to using an aerial system and require a mount for the camera, as most poles are intended for other applications.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32</a:t>
            </a:fld>
            <a:endParaRPr lang="en-US"/>
          </a:p>
        </p:txBody>
      </p:sp>
    </p:spTree>
    <p:extLst>
      <p:ext uri="{BB962C8B-B14F-4D97-AF65-F5344CB8AC3E}">
        <p14:creationId xmlns:p14="http://schemas.microsoft.com/office/powerpoint/2010/main" val="4059587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Kites</a:t>
            </a:r>
            <a:r>
              <a:rPr lang="en-US" baseline="0" dirty="0"/>
              <a:t> are used frequently as a platform. This example is from Amara West, an archaeological site. Kites are inexpensive, but reliant on wind. Kites also require a </a:t>
            </a:r>
            <a:r>
              <a:rPr lang="en-US" baseline="0" dirty="0" err="1"/>
              <a:t>picavet</a:t>
            </a:r>
            <a:r>
              <a:rPr lang="en-US" baseline="0" dirty="0"/>
              <a:t> (shown in the left photo). Kites allow photographs from a useful height for photographing topography, require no helium (unlike balloons), and have no legal complications (</a:t>
            </a:r>
            <a:r>
              <a:rPr lang="en-US" baseline="0"/>
              <a:t>unlike UASs</a:t>
            </a:r>
            <a:r>
              <a:rPr lang="en-US" baseline="0" dirty="0"/>
              <a:t>) because they use a tether.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33</a:t>
            </a:fld>
            <a:endParaRPr lang="en-US"/>
          </a:p>
        </p:txBody>
      </p:sp>
    </p:spTree>
    <p:extLst>
      <p:ext uri="{BB962C8B-B14F-4D97-AF65-F5344CB8AC3E}">
        <p14:creationId xmlns:p14="http://schemas.microsoft.com/office/powerpoint/2010/main" val="407263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just an example of one type of balloon. This one is called a </a:t>
            </a:r>
            <a:r>
              <a:rPr lang="en-US" baseline="0" dirty="0" err="1"/>
              <a:t>heli</a:t>
            </a:r>
            <a:r>
              <a:rPr lang="en-US" baseline="0" dirty="0"/>
              <a:t> kite because it has a kite-like tail but is filled with helium. The </a:t>
            </a:r>
            <a:r>
              <a:rPr lang="en-US" baseline="0" dirty="0" err="1"/>
              <a:t>heli</a:t>
            </a:r>
            <a:r>
              <a:rPr lang="en-US" baseline="0" dirty="0"/>
              <a:t> kite carries small cameras only (other balloons may carry larger cameras). Balloons and kites having similar advantages/disadvantages, as well as similar applications. The main difference is balloons have no weather requirements, but do need helium (~$180 per canister). Figure Kate Shervais, photographs taken by UNAVCO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34</a:t>
            </a:fld>
            <a:endParaRPr lang="en-US"/>
          </a:p>
        </p:txBody>
      </p:sp>
    </p:spTree>
    <p:extLst>
      <p:ext uri="{BB962C8B-B14F-4D97-AF65-F5344CB8AC3E}">
        <p14:creationId xmlns:p14="http://schemas.microsoft.com/office/powerpoint/2010/main" val="2635311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UAVs</a:t>
            </a:r>
            <a:r>
              <a:rPr lang="en-US" baseline="0" dirty="0"/>
              <a:t> are the final category of SfM platform. This had become much more common since about 2017 when FAA rules changed to give clearer guidance on UAV </a:t>
            </a:r>
            <a:r>
              <a:rPr lang="en-US" baseline="0" dirty="0" err="1"/>
              <a:t>useThe</a:t>
            </a:r>
            <a:r>
              <a:rPr lang="en-US" baseline="0" dirty="0"/>
              <a:t> cost is highly variable depending on type—one can spend thousands of dollars. The UAV shown in this photograph was around 1000 dollars. The height, camera position, and </a:t>
            </a:r>
            <a:r>
              <a:rPr lang="en-US" baseline="0" dirty="0" err="1"/>
              <a:t>flightlines</a:t>
            </a:r>
            <a:r>
              <a:rPr lang="en-US" baseline="0" dirty="0"/>
              <a:t> are easily controlled using an UAV. However, they require a skilled operator, batteries may limit the survey time (to ten minutes or less), and may require a lighter camera than a balloon. The legal landscape is also quite complex and frequently changing, so consult legal counsel before using.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35</a:t>
            </a:fld>
            <a:endParaRPr lang="en-US"/>
          </a:p>
        </p:txBody>
      </p:sp>
    </p:spTree>
    <p:extLst>
      <p:ext uri="{BB962C8B-B14F-4D97-AF65-F5344CB8AC3E}">
        <p14:creationId xmlns:p14="http://schemas.microsoft.com/office/powerpoint/2010/main" val="26395815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review,</a:t>
            </a:r>
            <a:r>
              <a:rPr lang="en-US" baseline="0" dirty="0"/>
              <a:t> Structure-from-Motion works by finding matching features in multiple photographs and then using the relative size and orientation of the matching features to construct the geometry of a scene. In this presentation, we will walk through the process of designing and conducting a survey as well as the steps in a SfM program to create a model. </a:t>
            </a:r>
          </a:p>
          <a:p>
            <a:r>
              <a:rPr lang="en-US" baseline="0" dirty="0"/>
              <a:t>Image: </a:t>
            </a:r>
            <a:r>
              <a:rPr lang="en-US" baseline="0"/>
              <a:t>Kate Shervais </a:t>
            </a:r>
            <a:r>
              <a:rPr lang="en-US" sz="1200" kern="1200">
                <a:solidFill>
                  <a:schemeClr val="tx1"/>
                </a:solidFill>
                <a:effectLst/>
                <a:latin typeface="+mn-lt"/>
                <a:ea typeface="+mn-ea"/>
                <a:cs typeface="+mn-cs"/>
              </a:rPr>
              <a:t>(Figure modified from Chris Sweeney, UCSB)</a:t>
            </a:r>
            <a:r>
              <a:rPr lang="en-US">
                <a:effectLst/>
              </a:rPr>
              <a:t>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37</a:t>
            </a:fld>
            <a:endParaRPr lang="en-US"/>
          </a:p>
        </p:txBody>
      </p:sp>
    </p:spTree>
    <p:extLst>
      <p:ext uri="{BB962C8B-B14F-4D97-AF65-F5344CB8AC3E}">
        <p14:creationId xmlns:p14="http://schemas.microsoft.com/office/powerpoint/2010/main" val="3005438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also</a:t>
            </a:r>
            <a:r>
              <a:rPr lang="en-US" baseline="0" dirty="0"/>
              <a:t> need to overlap. The amount of overlap depends on the specific software program, but approximately 60–80% overlap is needed. The other factor shown here is distance from the feature of interest; a range of photos both close and far away will add detail to the model without a large increase in processing power.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Shervais</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38</a:t>
            </a:fld>
            <a:endParaRPr lang="en-US"/>
          </a:p>
        </p:txBody>
      </p:sp>
    </p:spTree>
    <p:extLst>
      <p:ext uri="{BB962C8B-B14F-4D97-AF65-F5344CB8AC3E}">
        <p14:creationId xmlns:p14="http://schemas.microsoft.com/office/powerpoint/2010/main" val="2408603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a:t>
            </a:r>
            <a:r>
              <a:rPr lang="en-US" baseline="0" dirty="0"/>
              <a:t> ways to orient the photographs: nadir, or exactly orthogonal to the feature of interest in a plane; divergent, or with a rotating camera based in one location; and convergent, or converging on the scene. The nadir may have more distortions and divergent methods will not be able to create a model effectively.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Shervais</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39</a:t>
            </a:fld>
            <a:endParaRPr lang="en-US"/>
          </a:p>
        </p:txBody>
      </p:sp>
    </p:spTree>
    <p:extLst>
      <p:ext uri="{BB962C8B-B14F-4D97-AF65-F5344CB8AC3E}">
        <p14:creationId xmlns:p14="http://schemas.microsoft.com/office/powerpoint/2010/main" val="2113489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3341D-2E60-7650-BDD5-396B5313E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0970D-6C8F-F582-D5E8-A9DC6DFF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AF433-0AF3-FBB0-70C2-E752E7940FD6}"/>
              </a:ext>
            </a:extLst>
          </p:cNvPr>
          <p:cNvSpPr>
            <a:spLocks noGrp="1"/>
          </p:cNvSpPr>
          <p:nvPr>
            <p:ph type="body" idx="1"/>
          </p:nvPr>
        </p:nvSpPr>
        <p:spPr/>
        <p:txBody>
          <a:bodyPr/>
          <a:lstStyle/>
          <a:p>
            <a:r>
              <a:rPr lang="en-US" dirty="0"/>
              <a:t>Many</a:t>
            </a:r>
            <a:r>
              <a:rPr lang="en-US" baseline="0" dirty="0"/>
              <a:t> platforms exist to assist in capturing </a:t>
            </a:r>
            <a:r>
              <a:rPr lang="en-US" baseline="0" dirty="0" err="1"/>
              <a:t>SfM</a:t>
            </a:r>
            <a:r>
              <a:rPr lang="en-US" baseline="0" dirty="0"/>
              <a:t> data.  The figure above shows a range of platforms, from UAV on the far left, handheld mid-left to pole photography on the mid-right and a balloon on the far right. The squares with a black pattern are targets, places to survey in, so the model can be linked to geographic coordinates. A handheld platform is best for doing detail work and some outcrop scale work, but has limited applications and is not ideal for areas larger than 100–200 square meters. The slides following will go into the details of the other platforms. </a:t>
            </a:r>
            <a:endParaRPr lang="en-US" dirty="0"/>
          </a:p>
        </p:txBody>
      </p:sp>
      <p:sp>
        <p:nvSpPr>
          <p:cNvPr id="4" name="Slide Number Placeholder 3">
            <a:extLst>
              <a:ext uri="{FF2B5EF4-FFF2-40B4-BE49-F238E27FC236}">
                <a16:creationId xmlns:a16="http://schemas.microsoft.com/office/drawing/2014/main" id="{CF996E52-7C27-168D-9991-D10513408111}"/>
              </a:ext>
            </a:extLst>
          </p:cNvPr>
          <p:cNvSpPr>
            <a:spLocks noGrp="1"/>
          </p:cNvSpPr>
          <p:nvPr>
            <p:ph type="sldNum" sz="quarter" idx="10"/>
          </p:nvPr>
        </p:nvSpPr>
        <p:spPr/>
        <p:txBody>
          <a:bodyPr/>
          <a:lstStyle/>
          <a:p>
            <a:fld id="{9EA410AA-D727-41FC-A27F-8D94EB963931}" type="slidenum">
              <a:rPr lang="en-US" smtClean="0"/>
              <a:t>40</a:t>
            </a:fld>
            <a:endParaRPr lang="en-US"/>
          </a:p>
        </p:txBody>
      </p:sp>
    </p:spTree>
    <p:extLst>
      <p:ext uri="{BB962C8B-B14F-4D97-AF65-F5344CB8AC3E}">
        <p14:creationId xmlns:p14="http://schemas.microsoft.com/office/powerpoint/2010/main" val="4221413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How large is the area of interest? </a:t>
            </a:r>
          </a:p>
          <a:p>
            <a:pPr marL="0" indent="0">
              <a:buNone/>
            </a:pPr>
            <a:r>
              <a:rPr lang="en-US" baseline="0" dirty="0"/>
              <a:t>	Larger areas of interest will need aerial platforms. The dimension of individual photographs will be large enough to not require an egregious amount of time to collect photographs. Smaller areas may be described by handheld or pole photography. </a:t>
            </a:r>
          </a:p>
          <a:p>
            <a:pPr marL="0" indent="0">
              <a:buNone/>
            </a:pPr>
            <a:r>
              <a:rPr lang="en-US" baseline="0" dirty="0"/>
              <a:t>2. What is financially feasible? </a:t>
            </a:r>
          </a:p>
          <a:p>
            <a:pPr marL="0" indent="0">
              <a:buNone/>
            </a:pPr>
            <a:r>
              <a:rPr lang="en-US" baseline="0" dirty="0"/>
              <a:t>	The platform should not be cost prohibitive; select a platform that is appropriate for the area of interest but also for your budget. </a:t>
            </a:r>
          </a:p>
          <a:p>
            <a:pPr marL="0" indent="0">
              <a:buNone/>
            </a:pPr>
            <a:r>
              <a:rPr lang="en-US" baseline="0" dirty="0"/>
              <a:t>3. How large is the intended camera? </a:t>
            </a:r>
          </a:p>
          <a:p>
            <a:pPr marL="0" indent="0">
              <a:buNone/>
            </a:pPr>
            <a:r>
              <a:rPr lang="en-US" baseline="0" dirty="0"/>
              <a:t>	The camera must be able to be supported by the platform. If using a DLSR (so higher resolution photographs) is more important to you, a platform like a balloon or pole may be more appropriate. If using a point and shoot, balloons with smaller amounts of lift or some UAVs may be usable. </a:t>
            </a:r>
          </a:p>
          <a:p>
            <a:pPr marL="0" indent="0">
              <a:buNone/>
            </a:pPr>
            <a:r>
              <a:rPr lang="en-US" baseline="0" dirty="0"/>
              <a:t>4. Is the survey collection path accessible or will a UAV need to be used? </a:t>
            </a:r>
          </a:p>
          <a:p>
            <a:pPr marL="0" indent="0">
              <a:buNone/>
            </a:pPr>
            <a:r>
              <a:rPr lang="en-US" baseline="0" dirty="0"/>
              <a:t>	If the area is non-accessible, a UAV may need to be used instead. UASs should always be in your line of sight, but if they are and the area that needs to be photographed is hazardous, they are a more appropriate platform. </a:t>
            </a:r>
          </a:p>
          <a:p>
            <a:pPr marL="0" indent="0">
              <a:buNone/>
            </a:pPr>
            <a:r>
              <a:rPr lang="en-US" baseline="0" dirty="0"/>
              <a:t>5. What additional components are needed, and does the field area support these? </a:t>
            </a:r>
          </a:p>
          <a:p>
            <a:pPr marL="0" indent="0">
              <a:buNone/>
            </a:pPr>
            <a:r>
              <a:rPr lang="en-US" baseline="0" dirty="0"/>
              <a:t>	If batteries are needed to power the platform, these are only useful (for multi-day surveys) if you have a way to charge them or many, many batteries (cost-prohibitive). If using a kite, the weather needs to include enough wind to lift a kite, </a:t>
            </a:r>
            <a:r>
              <a:rPr lang="en-US" baseline="0" dirty="0" err="1"/>
              <a:t>picavet</a:t>
            </a:r>
            <a:r>
              <a:rPr lang="en-US" baseline="0" dirty="0"/>
              <a:t> camera mount, and camera. If using a balloon, helium is necessary (~180 dollars a canister). The helium will need to be transported or the balloon filled prior to approaching the field area. </a:t>
            </a:r>
          </a:p>
        </p:txBody>
      </p:sp>
      <p:sp>
        <p:nvSpPr>
          <p:cNvPr id="4" name="Slide Number Placeholder 3"/>
          <p:cNvSpPr>
            <a:spLocks noGrp="1"/>
          </p:cNvSpPr>
          <p:nvPr>
            <p:ph type="sldNum" sz="quarter" idx="10"/>
          </p:nvPr>
        </p:nvSpPr>
        <p:spPr/>
        <p:txBody>
          <a:bodyPr/>
          <a:lstStyle/>
          <a:p>
            <a:fld id="{9EA410AA-D727-41FC-A27F-8D94EB963931}" type="slidenum">
              <a:rPr lang="en-US" smtClean="0"/>
              <a:t>41</a:t>
            </a:fld>
            <a:endParaRPr lang="en-US"/>
          </a:p>
        </p:txBody>
      </p:sp>
    </p:spTree>
    <p:extLst>
      <p:ext uri="{BB962C8B-B14F-4D97-AF65-F5344CB8AC3E}">
        <p14:creationId xmlns:p14="http://schemas.microsoft.com/office/powerpoint/2010/main" val="2221202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image: https://</a:t>
            </a:r>
            <a:r>
              <a:rPr lang="en-US" dirty="0" err="1"/>
              <a:t>scotthuckphoto.wordpress.com</a:t>
            </a:r>
            <a:r>
              <a:rPr lang="en-US" dirty="0"/>
              <a:t>/2014/03/05/geology-</a:t>
            </a:r>
            <a:r>
              <a:rPr lang="en-US" dirty="0" err="1"/>
              <a:t>sed</a:t>
            </a:r>
            <a:r>
              <a:rPr lang="en-US" dirty="0"/>
              <a:t>-</a:t>
            </a:r>
            <a:r>
              <a:rPr lang="en-US" dirty="0" err="1"/>
              <a:t>strat</a:t>
            </a:r>
            <a:r>
              <a:rPr lang="en-US" dirty="0"/>
              <a:t>-spring-break-day </a:t>
            </a:r>
            <a:r>
              <a:rPr lang="mr-IN" dirty="0"/>
              <a:t>–</a:t>
            </a:r>
            <a:r>
              <a:rPr lang="en-US" dirty="0"/>
              <a:t> used with</a:t>
            </a:r>
            <a:r>
              <a:rPr lang="en-US" baseline="0" dirty="0"/>
              <a:t> permission</a:t>
            </a:r>
          </a:p>
          <a:p>
            <a:r>
              <a:rPr lang="en-US" dirty="0"/>
              <a:t>Right image: </a:t>
            </a:r>
            <a:r>
              <a:rPr lang="en-US" dirty="0">
                <a:hlinkClick r:id="rId3"/>
              </a:rPr>
              <a:t>https://commons.wikimedia.org/wiki/File:US_Navy_070801-F-8678B-039_Engineering_Aide_2nd_Class_Randy_Felipe_attached_to_Naval_Mobile_Construction_Battalion_(NMCB)_4,_trains_on_the_new_Trimble_5600DX_Total_Station_series,_survey_equipment.jpg</a:t>
            </a:r>
            <a:endParaRPr lang="en-US" dirty="0"/>
          </a:p>
        </p:txBody>
      </p:sp>
      <p:sp>
        <p:nvSpPr>
          <p:cNvPr id="4" name="Slide Number Placeholder 3"/>
          <p:cNvSpPr>
            <a:spLocks noGrp="1"/>
          </p:cNvSpPr>
          <p:nvPr>
            <p:ph type="sldNum" sz="quarter" idx="5"/>
          </p:nvPr>
        </p:nvSpPr>
        <p:spPr/>
        <p:txBody>
          <a:bodyPr/>
          <a:lstStyle/>
          <a:p>
            <a:fld id="{9EA410AA-D727-41FC-A27F-8D94EB963931}" type="slidenum">
              <a:rPr lang="en-US" smtClean="0"/>
              <a:t>43</a:t>
            </a:fld>
            <a:endParaRPr lang="en-US"/>
          </a:p>
        </p:txBody>
      </p:sp>
    </p:spTree>
    <p:extLst>
      <p:ext uri="{BB962C8B-B14F-4D97-AF65-F5344CB8AC3E}">
        <p14:creationId xmlns:p14="http://schemas.microsoft.com/office/powerpoint/2010/main" val="201597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fun to stop at this point and ask the students to give ideas on what applications they imagine high </a:t>
            </a:r>
            <a:r>
              <a:rPr lang="en-US" dirty="0" err="1"/>
              <a:t>rez</a:t>
            </a:r>
            <a:r>
              <a:rPr lang="en-US" dirty="0"/>
              <a:t> 3D models/topography.</a:t>
            </a:r>
          </a:p>
        </p:txBody>
      </p:sp>
      <p:sp>
        <p:nvSpPr>
          <p:cNvPr id="4" name="Slide Number Placeholder 3"/>
          <p:cNvSpPr>
            <a:spLocks noGrp="1"/>
          </p:cNvSpPr>
          <p:nvPr>
            <p:ph type="sldNum" sz="quarter" idx="5"/>
          </p:nvPr>
        </p:nvSpPr>
        <p:spPr/>
        <p:txBody>
          <a:bodyPr/>
          <a:lstStyle/>
          <a:p>
            <a:fld id="{9EA410AA-D727-41FC-A27F-8D94EB963931}" type="slidenum">
              <a:rPr lang="en-US" smtClean="0"/>
              <a:t>5</a:t>
            </a:fld>
            <a:endParaRPr lang="en-US"/>
          </a:p>
        </p:txBody>
      </p:sp>
    </p:spTree>
    <p:extLst>
      <p:ext uri="{BB962C8B-B14F-4D97-AF65-F5344CB8AC3E}">
        <p14:creationId xmlns:p14="http://schemas.microsoft.com/office/powerpoint/2010/main" val="1447180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Font typeface="Arial" panose="020B0604020202020204" pitchFamily="34" charset="0"/>
              <a:buChar char="•"/>
            </a:pPr>
            <a:r>
              <a:rPr lang="en-US" altLang="en-US" dirty="0">
                <a:cs typeface="Arial" panose="020B0604020202020204" pitchFamily="34" charset="0"/>
              </a:rPr>
              <a:t>Constellation of 31 satellites;</a:t>
            </a:r>
            <a:r>
              <a:rPr lang="en-US" altLang="en-US" baseline="0" dirty="0">
                <a:cs typeface="Arial" panose="020B0604020202020204" pitchFamily="34" charset="0"/>
              </a:rPr>
              <a:t> </a:t>
            </a:r>
            <a:r>
              <a:rPr lang="en-US" altLang="en-US" dirty="0">
                <a:cs typeface="Arial" panose="020B0604020202020204" pitchFamily="34" charset="0"/>
              </a:rPr>
              <a:t>each houses an atomic clock. </a:t>
            </a:r>
          </a:p>
          <a:p>
            <a:pPr>
              <a:spcBef>
                <a:spcPct val="20000"/>
              </a:spcBef>
              <a:buFont typeface="Arial" panose="020B0604020202020204" pitchFamily="34" charset="0"/>
              <a:buChar char="•"/>
            </a:pPr>
            <a:r>
              <a:rPr lang="en-US" altLang="en-US" dirty="0">
                <a:cs typeface="Arial" panose="020B0604020202020204" pitchFamily="34" charset="0"/>
              </a:rPr>
              <a:t>Precise time information is sent to a receiver on earth. </a:t>
            </a:r>
          </a:p>
          <a:p>
            <a:pPr>
              <a:spcBef>
                <a:spcPct val="20000"/>
              </a:spcBef>
              <a:buFont typeface="Arial" panose="020B0604020202020204" pitchFamily="34" charset="0"/>
              <a:buChar char="•"/>
            </a:pPr>
            <a:r>
              <a:rPr lang="en-US" altLang="en-US" dirty="0">
                <a:cs typeface="Arial" panose="020B0604020202020204" pitchFamily="34" charset="0"/>
              </a:rPr>
              <a:t>A minimum of 4 satellites in sky view is needed to obtain a coordinate.</a:t>
            </a:r>
          </a:p>
          <a:p>
            <a:pPr eaLnBrk="1" hangingPunct="1">
              <a:spcBef>
                <a:spcPct val="0"/>
              </a:spcBef>
            </a:pPr>
            <a:r>
              <a:rPr lang="en-US" altLang="en-US" dirty="0"/>
              <a:t>[This slide is fairly straightforward;</a:t>
            </a:r>
            <a:r>
              <a:rPr lang="en-US" altLang="en-US" baseline="0" dirty="0"/>
              <a:t> the information off the slide is really all that needs to be included.]</a:t>
            </a:r>
            <a:endParaRPr lang="en-US" alt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44</a:t>
            </a:fld>
            <a:endParaRPr lang="en-US"/>
          </a:p>
        </p:txBody>
      </p:sp>
    </p:spTree>
    <p:extLst>
      <p:ext uri="{BB962C8B-B14F-4D97-AF65-F5344CB8AC3E}">
        <p14:creationId xmlns:p14="http://schemas.microsoft.com/office/powerpoint/2010/main" val="336468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considered</a:t>
            </a:r>
            <a:r>
              <a:rPr lang="en-US" baseline="0" dirty="0"/>
              <a:t> the GPS stations nearby and the accessibility of your site, check that you have all equipment before you leave for the field.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45</a:t>
            </a:fld>
            <a:endParaRPr lang="en-US"/>
          </a:p>
        </p:txBody>
      </p:sp>
    </p:spTree>
    <p:extLst>
      <p:ext uri="{BB962C8B-B14F-4D97-AF65-F5344CB8AC3E}">
        <p14:creationId xmlns:p14="http://schemas.microsoft.com/office/powerpoint/2010/main" val="1743447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the slide. You might look at data a few days later—it is hard to remember the details.</a:t>
            </a:r>
          </a:p>
          <a:p>
            <a:endParaRPr lang="en-US" dirty="0"/>
          </a:p>
          <a:p>
            <a:r>
              <a:rPr lang="en-US" dirty="0"/>
              <a:t>Image: Chris Crosby</a:t>
            </a:r>
          </a:p>
        </p:txBody>
      </p:sp>
      <p:sp>
        <p:nvSpPr>
          <p:cNvPr id="4" name="Slide Number Placeholder 3"/>
          <p:cNvSpPr>
            <a:spLocks noGrp="1"/>
          </p:cNvSpPr>
          <p:nvPr>
            <p:ph type="sldNum" sz="quarter" idx="10"/>
          </p:nvPr>
        </p:nvSpPr>
        <p:spPr/>
        <p:txBody>
          <a:bodyPr/>
          <a:lstStyle/>
          <a:p>
            <a:fld id="{9EA410AA-D727-41FC-A27F-8D94EB963931}" type="slidenum">
              <a:rPr lang="en-US" smtClean="0"/>
              <a:t>46</a:t>
            </a:fld>
            <a:endParaRPr lang="en-US"/>
          </a:p>
        </p:txBody>
      </p:sp>
    </p:spTree>
    <p:extLst>
      <p:ext uri="{BB962C8B-B14F-4D97-AF65-F5344CB8AC3E}">
        <p14:creationId xmlns:p14="http://schemas.microsoft.com/office/powerpoint/2010/main" val="113355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 slide.]</a:t>
            </a:r>
          </a:p>
        </p:txBody>
      </p:sp>
      <p:sp>
        <p:nvSpPr>
          <p:cNvPr id="4" name="Slide Number Placeholder 3"/>
          <p:cNvSpPr>
            <a:spLocks noGrp="1"/>
          </p:cNvSpPr>
          <p:nvPr>
            <p:ph type="sldNum" sz="quarter" idx="10"/>
          </p:nvPr>
        </p:nvSpPr>
        <p:spPr/>
        <p:txBody>
          <a:bodyPr/>
          <a:lstStyle/>
          <a:p>
            <a:fld id="{9EA410AA-D727-41FC-A27F-8D94EB963931}" type="slidenum">
              <a:rPr lang="en-US" smtClean="0"/>
              <a:t>47</a:t>
            </a:fld>
            <a:endParaRPr lang="en-US"/>
          </a:p>
        </p:txBody>
      </p:sp>
    </p:spTree>
    <p:extLst>
      <p:ext uri="{BB962C8B-B14F-4D97-AF65-F5344CB8AC3E}">
        <p14:creationId xmlns:p14="http://schemas.microsoft.com/office/powerpoint/2010/main" val="2754359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student and generate list based on their prep exercise</a:t>
            </a:r>
          </a:p>
        </p:txBody>
      </p:sp>
      <p:sp>
        <p:nvSpPr>
          <p:cNvPr id="4" name="Slide Number Placeholder 3"/>
          <p:cNvSpPr>
            <a:spLocks noGrp="1"/>
          </p:cNvSpPr>
          <p:nvPr>
            <p:ph type="sldNum" sz="quarter" idx="5"/>
          </p:nvPr>
        </p:nvSpPr>
        <p:spPr/>
        <p:txBody>
          <a:bodyPr/>
          <a:lstStyle/>
          <a:p>
            <a:fld id="{9EA410AA-D727-41FC-A27F-8D94EB963931}" type="slidenum">
              <a:rPr lang="en-US" smtClean="0"/>
              <a:t>50</a:t>
            </a:fld>
            <a:endParaRPr lang="en-US"/>
          </a:p>
        </p:txBody>
      </p:sp>
    </p:spTree>
    <p:extLst>
      <p:ext uri="{BB962C8B-B14F-4D97-AF65-F5344CB8AC3E}">
        <p14:creationId xmlns:p14="http://schemas.microsoft.com/office/powerpoint/2010/main" val="1545435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student and generate list based on their prep exercise</a:t>
            </a:r>
          </a:p>
        </p:txBody>
      </p:sp>
      <p:sp>
        <p:nvSpPr>
          <p:cNvPr id="4" name="Slide Number Placeholder 3"/>
          <p:cNvSpPr>
            <a:spLocks noGrp="1"/>
          </p:cNvSpPr>
          <p:nvPr>
            <p:ph type="sldNum" sz="quarter" idx="5"/>
          </p:nvPr>
        </p:nvSpPr>
        <p:spPr/>
        <p:txBody>
          <a:bodyPr/>
          <a:lstStyle/>
          <a:p>
            <a:fld id="{9EA410AA-D727-41FC-A27F-8D94EB963931}" type="slidenum">
              <a:rPr lang="en-US" smtClean="0"/>
              <a:t>51</a:t>
            </a:fld>
            <a:endParaRPr lang="en-US"/>
          </a:p>
        </p:txBody>
      </p:sp>
    </p:spTree>
    <p:extLst>
      <p:ext uri="{BB962C8B-B14F-4D97-AF65-F5344CB8AC3E}">
        <p14:creationId xmlns:p14="http://schemas.microsoft.com/office/powerpoint/2010/main" val="42487013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give input on what measurements are needed. They should come up with distance (diagonal), azimuth, inclination</a:t>
            </a:r>
          </a:p>
        </p:txBody>
      </p:sp>
      <p:sp>
        <p:nvSpPr>
          <p:cNvPr id="4" name="Slide Number Placeholder 3"/>
          <p:cNvSpPr>
            <a:spLocks noGrp="1"/>
          </p:cNvSpPr>
          <p:nvPr>
            <p:ph type="sldNum" sz="quarter" idx="5"/>
          </p:nvPr>
        </p:nvSpPr>
        <p:spPr/>
        <p:txBody>
          <a:bodyPr/>
          <a:lstStyle/>
          <a:p>
            <a:fld id="{9EA410AA-D727-41FC-A27F-8D94EB963931}" type="slidenum">
              <a:rPr lang="en-US" smtClean="0"/>
              <a:t>52</a:t>
            </a:fld>
            <a:endParaRPr lang="en-US"/>
          </a:p>
        </p:txBody>
      </p:sp>
    </p:spTree>
    <p:extLst>
      <p:ext uri="{BB962C8B-B14F-4D97-AF65-F5344CB8AC3E}">
        <p14:creationId xmlns:p14="http://schemas.microsoft.com/office/powerpoint/2010/main" val="7650979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give input on what measurements are needed. They should come up with distance (diagonal), azimuth, inclination</a:t>
            </a:r>
          </a:p>
        </p:txBody>
      </p:sp>
      <p:sp>
        <p:nvSpPr>
          <p:cNvPr id="4" name="Slide Number Placeholder 3"/>
          <p:cNvSpPr>
            <a:spLocks noGrp="1"/>
          </p:cNvSpPr>
          <p:nvPr>
            <p:ph type="sldNum" sz="quarter" idx="5"/>
          </p:nvPr>
        </p:nvSpPr>
        <p:spPr/>
        <p:txBody>
          <a:bodyPr/>
          <a:lstStyle/>
          <a:p>
            <a:fld id="{9EA410AA-D727-41FC-A27F-8D94EB963931}" type="slidenum">
              <a:rPr lang="en-US" smtClean="0"/>
              <a:t>53</a:t>
            </a:fld>
            <a:endParaRPr lang="en-US"/>
          </a:p>
        </p:txBody>
      </p:sp>
    </p:spTree>
    <p:extLst>
      <p:ext uri="{BB962C8B-B14F-4D97-AF65-F5344CB8AC3E}">
        <p14:creationId xmlns:p14="http://schemas.microsoft.com/office/powerpoint/2010/main" val="846274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410AA-D727-41FC-A27F-8D94EB963931}" type="slidenum">
              <a:rPr lang="en-US" smtClean="0"/>
              <a:t>60</a:t>
            </a:fld>
            <a:endParaRPr lang="en-US"/>
          </a:p>
        </p:txBody>
      </p:sp>
    </p:spTree>
    <p:extLst>
      <p:ext uri="{BB962C8B-B14F-4D97-AF65-F5344CB8AC3E}">
        <p14:creationId xmlns:p14="http://schemas.microsoft.com/office/powerpoint/2010/main" val="855455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Sharon Bywater-Reyes (U of Northern CO) – student work example</a:t>
            </a:r>
          </a:p>
        </p:txBody>
      </p:sp>
      <p:sp>
        <p:nvSpPr>
          <p:cNvPr id="4" name="Slide Number Placeholder 3"/>
          <p:cNvSpPr>
            <a:spLocks noGrp="1"/>
          </p:cNvSpPr>
          <p:nvPr>
            <p:ph type="sldNum" sz="quarter" idx="5"/>
          </p:nvPr>
        </p:nvSpPr>
        <p:spPr/>
        <p:txBody>
          <a:bodyPr/>
          <a:lstStyle/>
          <a:p>
            <a:fld id="{6273B411-E165-BF48-ABA2-70D378AC59C2}" type="slidenum">
              <a:rPr lang="en-US" smtClean="0"/>
              <a:t>61</a:t>
            </a:fld>
            <a:endParaRPr lang="en-US"/>
          </a:p>
        </p:txBody>
      </p:sp>
    </p:spTree>
    <p:extLst>
      <p:ext uri="{BB962C8B-B14F-4D97-AF65-F5344CB8AC3E}">
        <p14:creationId xmlns:p14="http://schemas.microsoft.com/office/powerpoint/2010/main" val="313609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DEM – Digital</a:t>
            </a:r>
            <a:r>
              <a:rPr lang="en-US" baseline="0" dirty="0"/>
              <a:t> elevation model. This one has </a:t>
            </a:r>
            <a:r>
              <a:rPr lang="en-US" baseline="0" dirty="0" err="1"/>
              <a:t>hillshade</a:t>
            </a:r>
            <a:r>
              <a:rPr lang="en-US" baseline="0" dirty="0"/>
              <a:t>, so it seems like the sun is shining and it is partially in shadow to show off the features. You can see that different features stand out in the DEM in comparison to the </a:t>
            </a:r>
            <a:r>
              <a:rPr lang="en-US" baseline="0" dirty="0" err="1"/>
              <a:t>orthomosaic</a:t>
            </a:r>
            <a:r>
              <a:rPr lang="en-US" baseline="0" dirty="0"/>
              <a:t>, so they can be used for different research applications. You can use this to measure features.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6</a:t>
            </a:fld>
            <a:endParaRPr lang="en-US"/>
          </a:p>
        </p:txBody>
      </p:sp>
    </p:spTree>
    <p:extLst>
      <p:ext uri="{BB962C8B-B14F-4D97-AF65-F5344CB8AC3E}">
        <p14:creationId xmlns:p14="http://schemas.microsoft.com/office/powerpoint/2010/main" val="86660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orthomosaic</a:t>
            </a:r>
            <a:r>
              <a:rPr lang="en-US" baseline="0" dirty="0"/>
              <a:t> is a high-resolution photograph of the area created by associating color with each point in the model. This can be used to view the features on the surface.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7</a:t>
            </a:fld>
            <a:endParaRPr lang="en-US"/>
          </a:p>
        </p:txBody>
      </p:sp>
    </p:spTree>
    <p:extLst>
      <p:ext uri="{BB962C8B-B14F-4D97-AF65-F5344CB8AC3E}">
        <p14:creationId xmlns:p14="http://schemas.microsoft.com/office/powerpoint/2010/main" val="3822183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model of a </a:t>
            </a:r>
            <a:r>
              <a:rPr lang="en-US" baseline="0" dirty="0" err="1"/>
              <a:t>handspeciman</a:t>
            </a:r>
            <a:r>
              <a:rPr lang="en-US" baseline="0" dirty="0"/>
              <a:t> is used for students; they can look at hand samples in a digital form in addition to (or during remote learning) instead of the hand sample in the classroom.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8</a:t>
            </a:fld>
            <a:endParaRPr lang="en-US"/>
          </a:p>
        </p:txBody>
      </p:sp>
    </p:spTree>
    <p:extLst>
      <p:ext uri="{BB962C8B-B14F-4D97-AF65-F5344CB8AC3E}">
        <p14:creationId xmlns:p14="http://schemas.microsoft.com/office/powerpoint/2010/main" val="78947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view,</a:t>
            </a:r>
            <a:r>
              <a:rPr lang="en-US" baseline="0" dirty="0"/>
              <a:t> you can see the 3D topography of the area shown in the flight video.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9</a:t>
            </a:fld>
            <a:endParaRPr lang="en-US"/>
          </a:p>
        </p:txBody>
      </p:sp>
    </p:spTree>
    <p:extLst>
      <p:ext uri="{BB962C8B-B14F-4D97-AF65-F5344CB8AC3E}">
        <p14:creationId xmlns:p14="http://schemas.microsoft.com/office/powerpoint/2010/main" val="11974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orthomosaic</a:t>
            </a:r>
            <a:r>
              <a:rPr lang="en-US" dirty="0"/>
              <a:t> looks like this. This </a:t>
            </a:r>
            <a:r>
              <a:rPr lang="en-US" dirty="0" err="1"/>
              <a:t>orthomosaic</a:t>
            </a:r>
            <a:r>
              <a:rPr lang="en-US" baseline="0" dirty="0"/>
              <a:t> was used as the base for a geologic map.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10</a:t>
            </a:fld>
            <a:endParaRPr lang="en-US"/>
          </a:p>
        </p:txBody>
      </p:sp>
    </p:spTree>
    <p:extLst>
      <p:ext uri="{BB962C8B-B14F-4D97-AF65-F5344CB8AC3E}">
        <p14:creationId xmlns:p14="http://schemas.microsoft.com/office/powerpoint/2010/main" val="249222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p:cNvSpPr txBox="1"/>
          <p:nvPr userDrawn="1"/>
        </p:nvSpPr>
        <p:spPr>
          <a:xfrm>
            <a:off x="820737" y="6202004"/>
            <a:ext cx="4615735" cy="461665"/>
          </a:xfrm>
          <a:prstGeom prst="rect">
            <a:avLst/>
          </a:prstGeom>
          <a:noFill/>
        </p:spPr>
        <p:txBody>
          <a:bodyPr wrap="square" rtlCol="0">
            <a:spAutoFit/>
          </a:bodyPr>
          <a:lstStyle/>
          <a:p>
            <a:pPr defTabSz="457200"/>
            <a:r>
              <a:rPr lang="en-US" sz="1200" dirty="0">
                <a:solidFill>
                  <a:prstClr val="black"/>
                </a:solidFill>
                <a:latin typeface="+mn-lt"/>
              </a:rPr>
              <a:t>This work has been supported by U.S. National Science Foundation awards 1245025, </a:t>
            </a:r>
            <a:r>
              <a:rPr lang="is-IS" sz="1200" dirty="0">
                <a:solidFill>
                  <a:prstClr val="black"/>
                </a:solidFill>
                <a:latin typeface="+mn-lt"/>
              </a:rPr>
              <a:t>1612248</a:t>
            </a:r>
            <a:r>
              <a:rPr lang="en-US" sz="1200" dirty="0">
                <a:solidFill>
                  <a:prstClr val="black"/>
                </a:solidFill>
                <a:latin typeface="+mn-lt"/>
              </a:rPr>
              <a:t>, </a:t>
            </a:r>
            <a:r>
              <a:rPr lang="is-IS" sz="1200" dirty="0">
                <a:latin typeface="+mn-lt"/>
              </a:rPr>
              <a:t>1725347, </a:t>
            </a:r>
            <a:r>
              <a:rPr lang="cs-CZ" sz="1200" dirty="0">
                <a:solidFill>
                  <a:prstClr val="black"/>
                </a:solidFill>
                <a:latin typeface="+mn-lt"/>
              </a:rPr>
              <a:t>1914915, 1724794, </a:t>
            </a:r>
            <a:r>
              <a:rPr lang="en-US" sz="1200" b="0" i="0" dirty="0">
                <a:solidFill>
                  <a:srgbClr val="000000"/>
                </a:solidFill>
                <a:effectLst/>
                <a:latin typeface="+mn-lt"/>
              </a:rPr>
              <a:t>1724509</a:t>
            </a:r>
            <a:r>
              <a:rPr lang="cs-CZ" sz="1200" dirty="0">
                <a:solidFill>
                  <a:prstClr val="black"/>
                </a:solidFill>
                <a:latin typeface="+mn-lt"/>
              </a:rPr>
              <a:t>.</a:t>
            </a:r>
            <a:endParaRPr lang="en-US" sz="1200" dirty="0">
              <a:solidFill>
                <a:prstClr val="black"/>
              </a:solidFill>
              <a:latin typeface="+mn-lt"/>
            </a:endParaRPr>
          </a:p>
        </p:txBody>
      </p:sp>
      <p:sp>
        <p:nvSpPr>
          <p:cNvPr id="7" name="TextBox 6"/>
          <p:cNvSpPr txBox="1"/>
          <p:nvPr userDrawn="1"/>
        </p:nvSpPr>
        <p:spPr>
          <a:xfrm>
            <a:off x="5944438" y="6386670"/>
            <a:ext cx="3091359" cy="276999"/>
          </a:xfrm>
          <a:prstGeom prst="rect">
            <a:avLst/>
          </a:prstGeom>
          <a:noFill/>
        </p:spPr>
        <p:txBody>
          <a:bodyPr wrap="none" rtlCol="0">
            <a:spAutoFit/>
          </a:bodyPr>
          <a:lstStyle/>
          <a:p>
            <a:r>
              <a:rPr lang="en-US" sz="1200" dirty="0"/>
              <a:t>Questions, contact </a:t>
            </a:r>
            <a:r>
              <a:rPr lang="en-US" sz="1200" u="sng" dirty="0" err="1"/>
              <a:t>education@earthscope.org</a:t>
            </a:r>
            <a:endParaRPr lang="en-US" sz="1200" dirty="0"/>
          </a:p>
        </p:txBody>
      </p:sp>
      <p:pic>
        <p:nvPicPr>
          <p:cNvPr id="12" name="Picture 11" descr="NSF_Logo 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0" y="6072931"/>
            <a:ext cx="727157" cy="731520"/>
          </a:xfrm>
          <a:prstGeom prst="rect">
            <a:avLst/>
          </a:prstGeom>
        </p:spPr>
      </p:pic>
      <p:pic>
        <p:nvPicPr>
          <p:cNvPr id="10" name="Picture 9" descr="A blue and black background&#10;&#10;AI-generated content may be incorrect.">
            <a:extLst>
              <a:ext uri="{FF2B5EF4-FFF2-40B4-BE49-F238E27FC236}">
                <a16:creationId xmlns:a16="http://schemas.microsoft.com/office/drawing/2014/main" id="{B997BA3C-0D77-71F3-B417-D318FFFADD61}"/>
              </a:ext>
            </a:extLst>
          </p:cNvPr>
          <p:cNvPicPr>
            <a:picLocks noChangeAspect="1"/>
          </p:cNvPicPr>
          <p:nvPr userDrawn="1"/>
        </p:nvPicPr>
        <p:blipFill>
          <a:blip r:embed="rId3"/>
          <a:stretch>
            <a:fillRect/>
          </a:stretch>
        </p:blipFill>
        <p:spPr>
          <a:xfrm>
            <a:off x="-1" y="0"/>
            <a:ext cx="9149511" cy="1151164"/>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462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pic>
        <p:nvPicPr>
          <p:cNvPr id="12" name="LOGO_NASA 2.pdf"/>
          <p:cNvPicPr>
            <a:picLocks noChangeAspect="1"/>
          </p:cNvPicPr>
          <p:nvPr/>
        </p:nvPicPr>
        <p:blipFill>
          <a:blip r:embed="rId2"/>
          <a:stretch>
            <a:fillRect/>
          </a:stretch>
        </p:blipFill>
        <p:spPr>
          <a:xfrm>
            <a:off x="1385887" y="4829175"/>
            <a:ext cx="530226" cy="438151"/>
          </a:xfrm>
          <a:prstGeom prst="rect">
            <a:avLst/>
          </a:prstGeom>
          <a:ln w="3175">
            <a:miter lim="400000"/>
          </a:ln>
        </p:spPr>
      </p:pic>
      <p:pic>
        <p:nvPicPr>
          <p:cNvPr id="13" name="nsf1.pdf"/>
          <p:cNvPicPr>
            <a:picLocks noChangeAspect="1"/>
          </p:cNvPicPr>
          <p:nvPr/>
        </p:nvPicPr>
        <p:blipFill>
          <a:blip r:embed="rId3"/>
          <a:stretch>
            <a:fillRect/>
          </a:stretch>
        </p:blipFill>
        <p:spPr>
          <a:xfrm>
            <a:off x="409575" y="4538662"/>
            <a:ext cx="885826" cy="885826"/>
          </a:xfrm>
          <a:prstGeom prst="rect">
            <a:avLst/>
          </a:prstGeom>
          <a:ln w="3175">
            <a:miter lim="400000"/>
          </a:ln>
        </p:spPr>
      </p:pic>
      <p:sp>
        <p:nvSpPr>
          <p:cNvPr id="14" name="Shape 14"/>
          <p:cNvSpPr>
            <a:spLocks noGrp="1"/>
          </p:cNvSpPr>
          <p:nvPr>
            <p:ph type="body" sz="quarter" idx="13"/>
          </p:nvPr>
        </p:nvSpPr>
        <p:spPr>
          <a:xfrm>
            <a:off x="2706682" y="4400300"/>
            <a:ext cx="2738996" cy="311858"/>
          </a:xfrm>
          <a:prstGeom prst="rect">
            <a:avLst/>
          </a:prstGeom>
        </p:spPr>
        <p:txBody>
          <a:bodyPr wrap="none">
            <a:spAutoFit/>
          </a:bodyPr>
          <a:lstStyle>
            <a:lvl1pPr marL="0" indent="0" algn="ctr">
              <a:lnSpc>
                <a:spcPct val="100000"/>
              </a:lnSpc>
              <a:spcBef>
                <a:spcPts val="0"/>
              </a:spcBef>
              <a:buClrTx/>
              <a:buSzTx/>
              <a:buNone/>
              <a:defRPr sz="1582">
                <a:solidFill>
                  <a:srgbClr val="2B2B2B"/>
                </a:solidFill>
                <a:latin typeface="Helvetica"/>
                <a:ea typeface="Helvetica"/>
                <a:cs typeface="Helvetica"/>
                <a:sym typeface="Helvetica"/>
              </a:defRPr>
            </a:lvl1pPr>
          </a:lstStyle>
          <a:p>
            <a:pPr lvl="0"/>
            <a:r>
              <a:rPr lang="en-US"/>
              <a:t>Click to edit Master text styles</a:t>
            </a:r>
          </a:p>
        </p:txBody>
      </p:sp>
      <p:sp>
        <p:nvSpPr>
          <p:cNvPr id="15" name="Shape 15"/>
          <p:cNvSpPr>
            <a:spLocks noGrp="1"/>
          </p:cNvSpPr>
          <p:nvPr>
            <p:ph type="title"/>
          </p:nvPr>
        </p:nvSpPr>
        <p:spPr>
          <a:xfrm>
            <a:off x="4343399" y="3300413"/>
            <a:ext cx="4362452" cy="681038"/>
          </a:xfrm>
          <a:prstGeom prst="rect">
            <a:avLst/>
          </a:prstGeom>
        </p:spPr>
        <p:txBody>
          <a:bodyPr anchor="t"/>
          <a:lstStyle>
            <a:lvl1pPr>
              <a:defRPr sz="2637">
                <a:solidFill>
                  <a:srgbClr val="FFFFFF"/>
                </a:solidFill>
                <a:latin typeface="Impact"/>
                <a:ea typeface="Impact"/>
                <a:cs typeface="Impact"/>
                <a:sym typeface="Impact"/>
              </a:defRPr>
            </a:lvl1pPr>
          </a:lstStyle>
          <a:p>
            <a:r>
              <a:rPr lang="en-US"/>
              <a:t>Click to edit Master title style</a:t>
            </a:r>
            <a:endParaRPr/>
          </a:p>
        </p:txBody>
      </p:sp>
      <p:sp>
        <p:nvSpPr>
          <p:cNvPr id="17" name="Shape 17"/>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159239466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5" name="Shape 25"/>
          <p:cNvSpPr>
            <a:spLocks noGrp="1"/>
          </p:cNvSpPr>
          <p:nvPr>
            <p:ph type="title"/>
          </p:nvPr>
        </p:nvSpPr>
        <p:spPr>
          <a:xfrm>
            <a:off x="2730670" y="578159"/>
            <a:ext cx="6154326" cy="787266"/>
          </a:xfrm>
          <a:prstGeom prst="rect">
            <a:avLst/>
          </a:prstGeom>
        </p:spPr>
        <p:txBody>
          <a:bodyPr anchor="t"/>
          <a:lstStyle>
            <a:lvl1pPr>
              <a:defRPr sz="2426">
                <a:solidFill>
                  <a:srgbClr val="FFFFFF"/>
                </a:solidFill>
                <a:latin typeface="Impact"/>
                <a:ea typeface="Impact"/>
                <a:cs typeface="Impact"/>
                <a:sym typeface="Impact"/>
              </a:defRPr>
            </a:lvl1pPr>
          </a:lstStyle>
          <a:p>
            <a:r>
              <a:rPr lang="en-US"/>
              <a:t>Click to edit Master title style</a:t>
            </a:r>
            <a:endParaRPr/>
          </a:p>
        </p:txBody>
      </p:sp>
      <p:sp>
        <p:nvSpPr>
          <p:cNvPr id="26" name="Shape 26"/>
          <p:cNvSpPr>
            <a:spLocks noGrp="1"/>
          </p:cNvSpPr>
          <p:nvPr>
            <p:ph type="body" idx="1"/>
          </p:nvPr>
        </p:nvSpPr>
        <p:spPr>
          <a:xfrm>
            <a:off x="300037" y="1976438"/>
            <a:ext cx="8435189" cy="3719513"/>
          </a:xfrm>
          <a:prstGeom prst="rect">
            <a:avLst/>
          </a:prstGeom>
        </p:spPr>
        <p:txBody>
          <a:bodyPr/>
          <a:lstStyle>
            <a:lvl1pPr marL="148364" indent="-148364">
              <a:lnSpc>
                <a:spcPct val="100000"/>
              </a:lnSpc>
              <a:buClrTx/>
              <a:defRPr sz="1898">
                <a:solidFill>
                  <a:srgbClr val="242424"/>
                </a:solidFill>
                <a:latin typeface="Helvetica Light"/>
                <a:ea typeface="Helvetica Light"/>
                <a:cs typeface="Helvetica Light"/>
                <a:sym typeface="Helvetica Light"/>
              </a:defRPr>
            </a:lvl1pPr>
            <a:lvl2pPr marL="416246" indent="-148364">
              <a:lnSpc>
                <a:spcPct val="100000"/>
              </a:lnSpc>
              <a:buClrTx/>
              <a:defRPr sz="1898">
                <a:solidFill>
                  <a:srgbClr val="242424"/>
                </a:solidFill>
                <a:latin typeface="Helvetica Light"/>
                <a:ea typeface="Helvetica Light"/>
                <a:cs typeface="Helvetica Light"/>
                <a:sym typeface="Helvetica Light"/>
              </a:defRPr>
            </a:lvl2pPr>
            <a:lvl3pPr marL="684127" indent="-148364">
              <a:lnSpc>
                <a:spcPct val="100000"/>
              </a:lnSpc>
              <a:buClrTx/>
              <a:defRPr sz="1898">
                <a:solidFill>
                  <a:srgbClr val="242424"/>
                </a:solidFill>
                <a:latin typeface="Helvetica Light"/>
                <a:ea typeface="Helvetica Light"/>
                <a:cs typeface="Helvetica Light"/>
                <a:sym typeface="Helvetica Light"/>
              </a:defRPr>
            </a:lvl3pPr>
            <a:lvl4pPr marL="952008" indent="-148364">
              <a:lnSpc>
                <a:spcPct val="100000"/>
              </a:lnSpc>
              <a:buClrTx/>
              <a:defRPr sz="1898">
                <a:solidFill>
                  <a:srgbClr val="242424"/>
                </a:solidFill>
                <a:latin typeface="Helvetica Light"/>
                <a:ea typeface="Helvetica Light"/>
                <a:cs typeface="Helvetica Light"/>
                <a:sym typeface="Helvetica Light"/>
              </a:defRPr>
            </a:lvl4pPr>
            <a:lvl5pPr marL="1219889" indent="-148364">
              <a:lnSpc>
                <a:spcPct val="100000"/>
              </a:lnSpc>
              <a:buClrTx/>
              <a:defRPr sz="1898">
                <a:solidFill>
                  <a:srgbClr val="242424"/>
                </a:solidFill>
                <a:latin typeface="Helvetica Light"/>
                <a:ea typeface="Helvetica Light"/>
                <a:cs typeface="Helvetica Light"/>
                <a:sym typeface="Helvetica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8" name="Shape 28"/>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35275576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3" name="Shape 43"/>
          <p:cNvSpPr>
            <a:spLocks noGrp="1"/>
          </p:cNvSpPr>
          <p:nvPr>
            <p:ph type="body" sz="quarter" idx="13"/>
          </p:nvPr>
        </p:nvSpPr>
        <p:spPr>
          <a:xfrm>
            <a:off x="2730670" y="578159"/>
            <a:ext cx="6154326" cy="787266"/>
          </a:xfrm>
          <a:prstGeom prst="rect">
            <a:avLst/>
          </a:prstGeom>
        </p:spPr>
        <p:txBody>
          <a:bodyPr anchor="t"/>
          <a:lstStyle>
            <a:lvl1pPr marL="0" indent="0" algn="ctr">
              <a:lnSpc>
                <a:spcPct val="100000"/>
              </a:lnSpc>
              <a:spcBef>
                <a:spcPts val="0"/>
              </a:spcBef>
              <a:buClrTx/>
              <a:buSzTx/>
              <a:buNone/>
              <a:defRPr sz="2426" cap="all">
                <a:solidFill>
                  <a:srgbClr val="FFFFFF"/>
                </a:solidFill>
                <a:latin typeface="Impact"/>
                <a:ea typeface="Impact"/>
                <a:cs typeface="Impact"/>
                <a:sym typeface="Impact"/>
              </a:defRPr>
            </a:lvl1pPr>
          </a:lstStyle>
          <a:p>
            <a:pPr lvl="0"/>
            <a:r>
              <a:rPr lang="en-US"/>
              <a:t>Click to edit Master text styles</a:t>
            </a:r>
          </a:p>
        </p:txBody>
      </p:sp>
      <p:sp>
        <p:nvSpPr>
          <p:cNvPr id="45" name="Shape 45"/>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31079142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blue and black background&#10;&#10;AI-generated content may be incorrect.">
            <a:extLst>
              <a:ext uri="{FF2B5EF4-FFF2-40B4-BE49-F238E27FC236}">
                <a16:creationId xmlns:a16="http://schemas.microsoft.com/office/drawing/2014/main" id="{0BC1BF78-6FD8-A6CF-8AEA-EDB9EBB6F83F}"/>
              </a:ext>
            </a:extLst>
          </p:cNvPr>
          <p:cNvPicPr>
            <a:picLocks noChangeAspect="1"/>
          </p:cNvPicPr>
          <p:nvPr userDrawn="1"/>
        </p:nvPicPr>
        <p:blipFill>
          <a:blip r:embed="rId2"/>
          <a:stretch>
            <a:fillRect/>
          </a:stretch>
        </p:blipFill>
        <p:spPr>
          <a:xfrm>
            <a:off x="-1" y="0"/>
            <a:ext cx="9149511" cy="1151164"/>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94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85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1E674B-F9F5-4129-F5A6-3AD8A0A1F643}"/>
              </a:ext>
            </a:extLst>
          </p:cNvPr>
          <p:cNvPicPr>
            <a:picLocks noChangeAspect="1"/>
          </p:cNvPicPr>
          <p:nvPr userDrawn="1"/>
        </p:nvPicPr>
        <p:blipFill>
          <a:blip r:embed="rId15"/>
          <a:stretch>
            <a:fillRect/>
          </a:stretch>
        </p:blipFill>
        <p:spPr>
          <a:xfrm>
            <a:off x="-4972" y="6374581"/>
            <a:ext cx="9148972" cy="487024"/>
          </a:xfrm>
          <a:prstGeom prst="rect">
            <a:avLst/>
          </a:prstGeom>
        </p:spPr>
      </p:pic>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1"/>
            <a:ext cx="8229600" cy="5165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MtSAC_fullcolor_print.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21760" y="6496810"/>
            <a:ext cx="330710" cy="233426"/>
          </a:xfrm>
          <a:prstGeom prst="rect">
            <a:avLst/>
          </a:prstGeom>
        </p:spPr>
      </p:pic>
      <p:pic>
        <p:nvPicPr>
          <p:cNvPr id="13" name="Picture 12"/>
          <p:cNvPicPr>
            <a:picLocks noChangeAspect="1"/>
          </p:cNvPicPr>
          <p:nvPr/>
        </p:nvPicPr>
        <p:blipFill>
          <a:blip r:embed="rId17"/>
          <a:stretch>
            <a:fillRect/>
          </a:stretch>
        </p:blipFill>
        <p:spPr>
          <a:xfrm>
            <a:off x="6932065" y="6481434"/>
            <a:ext cx="206444" cy="260644"/>
          </a:xfrm>
          <a:prstGeom prst="rect">
            <a:avLst/>
          </a:prstGeom>
        </p:spPr>
      </p:pic>
      <p:pic>
        <p:nvPicPr>
          <p:cNvPr id="14" name="Picture 13"/>
          <p:cNvPicPr>
            <a:picLocks noChangeAspect="1"/>
          </p:cNvPicPr>
          <p:nvPr/>
        </p:nvPicPr>
        <p:blipFill>
          <a:blip r:embed="rId18"/>
          <a:stretch>
            <a:fillRect/>
          </a:stretch>
        </p:blipFill>
        <p:spPr>
          <a:xfrm>
            <a:off x="8210298" y="6560197"/>
            <a:ext cx="363666" cy="121222"/>
          </a:xfrm>
          <a:prstGeom prst="rect">
            <a:avLst/>
          </a:prstGeom>
        </p:spPr>
      </p:pic>
      <p:pic>
        <p:nvPicPr>
          <p:cNvPr id="9" name="Picture 8" descr="ISUreverse.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52778" y="6552173"/>
            <a:ext cx="450059" cy="135428"/>
          </a:xfrm>
          <a:prstGeom prst="rect">
            <a:avLst/>
          </a:prstGeom>
        </p:spPr>
      </p:pic>
      <p:pic>
        <p:nvPicPr>
          <p:cNvPr id="15" name="Picture 14" descr="NSF_Logo sm.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677640" y="6400099"/>
            <a:ext cx="418321" cy="420831"/>
          </a:xfrm>
          <a:prstGeom prst="rect">
            <a:avLst/>
          </a:prstGeom>
        </p:spPr>
      </p:pic>
      <p:grpSp>
        <p:nvGrpSpPr>
          <p:cNvPr id="16" name="Google Shape;29;p2">
            <a:extLst>
              <a:ext uri="{FF2B5EF4-FFF2-40B4-BE49-F238E27FC236}">
                <a16:creationId xmlns:a16="http://schemas.microsoft.com/office/drawing/2014/main" id="{552CFD2F-FB20-5D4A-99D6-54A07850158B}"/>
              </a:ext>
            </a:extLst>
          </p:cNvPr>
          <p:cNvGrpSpPr/>
          <p:nvPr userDrawn="1"/>
        </p:nvGrpSpPr>
        <p:grpSpPr>
          <a:xfrm>
            <a:off x="6121333" y="6514164"/>
            <a:ext cx="658102" cy="191947"/>
            <a:chOff x="7130143" y="6256290"/>
            <a:chExt cx="1262536" cy="368240"/>
          </a:xfrm>
        </p:grpSpPr>
        <p:pic>
          <p:nvPicPr>
            <p:cNvPr id="17" name="Google Shape;30;p2">
              <a:extLst>
                <a:ext uri="{FF2B5EF4-FFF2-40B4-BE49-F238E27FC236}">
                  <a16:creationId xmlns:a16="http://schemas.microsoft.com/office/drawing/2014/main" id="{F787E4CC-946A-5445-899D-6FA04C45CE9C}"/>
                </a:ext>
              </a:extLst>
            </p:cNvPr>
            <p:cNvPicPr preferRelativeResize="0"/>
            <p:nvPr/>
          </p:nvPicPr>
          <p:blipFill rotWithShape="1">
            <a:blip r:embed="rId21">
              <a:alphaModFix/>
            </a:blip>
            <a:srcRect r="69823"/>
            <a:stretch/>
          </p:blipFill>
          <p:spPr>
            <a:xfrm>
              <a:off x="7130143" y="6256290"/>
              <a:ext cx="381000" cy="368240"/>
            </a:xfrm>
            <a:prstGeom prst="rect">
              <a:avLst/>
            </a:prstGeom>
            <a:noFill/>
            <a:ln>
              <a:noFill/>
            </a:ln>
          </p:spPr>
        </p:pic>
        <p:pic>
          <p:nvPicPr>
            <p:cNvPr id="18" name="Google Shape;31;p2">
              <a:extLst>
                <a:ext uri="{FF2B5EF4-FFF2-40B4-BE49-F238E27FC236}">
                  <a16:creationId xmlns:a16="http://schemas.microsoft.com/office/drawing/2014/main" id="{7E46B66D-C6A8-6C44-81D7-096C8B4E8B1E}"/>
                </a:ext>
              </a:extLst>
            </p:cNvPr>
            <p:cNvPicPr preferRelativeResize="0"/>
            <p:nvPr/>
          </p:nvPicPr>
          <p:blipFill rotWithShape="1">
            <a:blip r:embed="rId22">
              <a:alphaModFix/>
            </a:blip>
            <a:srcRect l="30176"/>
            <a:stretch/>
          </p:blipFill>
          <p:spPr>
            <a:xfrm>
              <a:off x="7511143" y="6256290"/>
              <a:ext cx="881536" cy="368240"/>
            </a:xfrm>
            <a:prstGeom prst="rect">
              <a:avLst/>
            </a:prstGeom>
            <a:noFill/>
            <a:ln>
              <a:noFill/>
            </a:ln>
          </p:spPr>
        </p:pic>
      </p:grpSp>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Introduction to Structure from Motion</a:t>
            </a:r>
          </a:p>
        </p:txBody>
      </p:sp>
      <p:sp>
        <p:nvSpPr>
          <p:cNvPr id="5" name="Subtitle 4"/>
          <p:cNvSpPr>
            <a:spLocks noGrp="1"/>
          </p:cNvSpPr>
          <p:nvPr>
            <p:ph type="subTitle" idx="1"/>
          </p:nvPr>
        </p:nvSpPr>
        <p:spPr/>
        <p:txBody>
          <a:bodyPr/>
          <a:lstStyle/>
          <a:p>
            <a:r>
              <a:rPr lang="en-US" dirty="0"/>
              <a:t>Katherine Shervais </a:t>
            </a:r>
            <a:br>
              <a:rPr lang="en-US" dirty="0"/>
            </a:br>
            <a:r>
              <a:rPr lang="en-US" dirty="0"/>
              <a:t>modified by Beth Pratt-Sitaula</a:t>
            </a:r>
          </a:p>
        </p:txBody>
      </p:sp>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262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a:t>
            </a:r>
            <a:r>
              <a:rPr lang="en-US" dirty="0" err="1"/>
              <a:t>pofadder</a:t>
            </a:r>
            <a:r>
              <a:rPr lang="en-US" dirty="0"/>
              <a:t> shear zone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196" y="888055"/>
            <a:ext cx="6629609" cy="5477579"/>
          </a:xfrm>
          <a:prstGeom prst="rect">
            <a:avLst/>
          </a:prstGeom>
        </p:spPr>
      </p:pic>
      <p:sp>
        <p:nvSpPr>
          <p:cNvPr id="5" name="TextBox 4"/>
          <p:cNvSpPr txBox="1"/>
          <p:nvPr/>
        </p:nvSpPr>
        <p:spPr>
          <a:xfrm>
            <a:off x="0" y="6629777"/>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162913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a:t>
            </a:r>
            <a:r>
              <a:rPr lang="en-US" dirty="0" err="1"/>
              <a:t>pofadder</a:t>
            </a:r>
            <a:r>
              <a:rPr lang="en-US" dirty="0"/>
              <a:t> shear zone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239" y="900721"/>
            <a:ext cx="6631523" cy="5476635"/>
          </a:xfrm>
          <a:prstGeom prst="rect">
            <a:avLst/>
          </a:prstGeom>
        </p:spPr>
      </p:pic>
      <p:sp>
        <p:nvSpPr>
          <p:cNvPr id="5" name="TextBox 4"/>
          <p:cNvSpPr txBox="1"/>
          <p:nvPr/>
        </p:nvSpPr>
        <p:spPr>
          <a:xfrm>
            <a:off x="0" y="6629777"/>
            <a:ext cx="1395703" cy="276999"/>
          </a:xfrm>
          <a:prstGeom prst="rect">
            <a:avLst/>
          </a:prstGeom>
          <a:noFill/>
        </p:spPr>
        <p:txBody>
          <a:bodyPr wrap="none" rtlCol="0">
            <a:spAutoFit/>
          </a:bodyPr>
          <a:lstStyle/>
          <a:p>
            <a:r>
              <a:rPr lang="en-US" sz="1200" dirty="0"/>
              <a:t>Figure Erik Young</a:t>
            </a:r>
          </a:p>
        </p:txBody>
      </p:sp>
    </p:spTree>
    <p:extLst>
      <p:ext uri="{BB962C8B-B14F-4D97-AF65-F5344CB8AC3E}">
        <p14:creationId xmlns:p14="http://schemas.microsoft.com/office/powerpoint/2010/main" val="4047868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Paleoseismic</a:t>
            </a:r>
            <a:r>
              <a:rPr lang="en-US" dirty="0"/>
              <a:t> trench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534" y="948315"/>
            <a:ext cx="6175466" cy="4116977"/>
          </a:xfrm>
          <a:prstGeom prst="rect">
            <a:avLst/>
          </a:prstGeom>
        </p:spPr>
      </p:pic>
      <p:sp>
        <p:nvSpPr>
          <p:cNvPr id="5" name="Oval 4"/>
          <p:cNvSpPr/>
          <p:nvPr/>
        </p:nvSpPr>
        <p:spPr>
          <a:xfrm>
            <a:off x="5303520" y="1139905"/>
            <a:ext cx="1252200" cy="10972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411481" y="2428775"/>
            <a:ext cx="6823709" cy="28500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6622137" y="5065292"/>
            <a:ext cx="761643" cy="7258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07" y="4939522"/>
            <a:ext cx="6322100" cy="1420491"/>
          </a:xfrm>
          <a:prstGeom prst="rect">
            <a:avLst/>
          </a:prstGeom>
        </p:spPr>
      </p:pic>
      <p:sp>
        <p:nvSpPr>
          <p:cNvPr id="14" name="TextBox 13"/>
          <p:cNvSpPr txBox="1"/>
          <p:nvPr/>
        </p:nvSpPr>
        <p:spPr>
          <a:xfrm>
            <a:off x="7386929" y="6043352"/>
            <a:ext cx="1760418" cy="276999"/>
          </a:xfrm>
          <a:prstGeom prst="rect">
            <a:avLst/>
          </a:prstGeom>
          <a:noFill/>
        </p:spPr>
        <p:txBody>
          <a:bodyPr wrap="none" rtlCol="0">
            <a:spAutoFit/>
          </a:bodyPr>
          <a:lstStyle/>
          <a:p>
            <a:r>
              <a:rPr lang="en-US" sz="1200" dirty="0"/>
              <a:t>Figure Nadine Reitman</a:t>
            </a:r>
          </a:p>
        </p:txBody>
      </p:sp>
      <p:sp>
        <p:nvSpPr>
          <p:cNvPr id="11" name="Oval 10"/>
          <p:cNvSpPr/>
          <p:nvPr/>
        </p:nvSpPr>
        <p:spPr>
          <a:xfrm>
            <a:off x="1716334" y="5028963"/>
            <a:ext cx="2844236" cy="10972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1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Oquirrh</a:t>
            </a:r>
            <a:r>
              <a:rPr lang="en-US" dirty="0"/>
              <a:t> fault scarp</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324"/>
          <a:stretch/>
        </p:blipFill>
        <p:spPr>
          <a:xfrm>
            <a:off x="0" y="1976438"/>
            <a:ext cx="9144000" cy="3578542"/>
          </a:xfrm>
          <a:prstGeom prst="rect">
            <a:avLst/>
          </a:prstGeom>
        </p:spPr>
      </p:pic>
      <p:sp>
        <p:nvSpPr>
          <p:cNvPr id="5" name="Freeform 4"/>
          <p:cNvSpPr/>
          <p:nvPr/>
        </p:nvSpPr>
        <p:spPr>
          <a:xfrm>
            <a:off x="754602" y="2557546"/>
            <a:ext cx="8318377" cy="408365"/>
          </a:xfrm>
          <a:custGeom>
            <a:avLst/>
            <a:gdLst>
              <a:gd name="connsiteX0" fmla="*/ 0 w 8318377"/>
              <a:gd name="connsiteY0" fmla="*/ 0 h 408365"/>
              <a:gd name="connsiteX1" fmla="*/ 44388 w 8318377"/>
              <a:gd name="connsiteY1" fmla="*/ 17756 h 408365"/>
              <a:gd name="connsiteX2" fmla="*/ 62144 w 8318377"/>
              <a:gd name="connsiteY2" fmla="*/ 35511 h 408365"/>
              <a:gd name="connsiteX3" fmla="*/ 88777 w 8318377"/>
              <a:gd name="connsiteY3" fmla="*/ 44389 h 408365"/>
              <a:gd name="connsiteX4" fmla="*/ 115410 w 8318377"/>
              <a:gd name="connsiteY4" fmla="*/ 62144 h 408365"/>
              <a:gd name="connsiteX5" fmla="*/ 488272 w 8318377"/>
              <a:gd name="connsiteY5" fmla="*/ 44389 h 408365"/>
              <a:gd name="connsiteX6" fmla="*/ 532660 w 8318377"/>
              <a:gd name="connsiteY6" fmla="*/ 35511 h 408365"/>
              <a:gd name="connsiteX7" fmla="*/ 594804 w 8318377"/>
              <a:gd name="connsiteY7" fmla="*/ 26633 h 408365"/>
              <a:gd name="connsiteX8" fmla="*/ 683581 w 8318377"/>
              <a:gd name="connsiteY8" fmla="*/ 8878 h 408365"/>
              <a:gd name="connsiteX9" fmla="*/ 816746 w 8318377"/>
              <a:gd name="connsiteY9" fmla="*/ 17756 h 408365"/>
              <a:gd name="connsiteX10" fmla="*/ 843379 w 8318377"/>
              <a:gd name="connsiteY10" fmla="*/ 26633 h 408365"/>
              <a:gd name="connsiteX11" fmla="*/ 878889 w 8318377"/>
              <a:gd name="connsiteY11" fmla="*/ 35511 h 408365"/>
              <a:gd name="connsiteX12" fmla="*/ 932155 w 8318377"/>
              <a:gd name="connsiteY12" fmla="*/ 53266 h 408365"/>
              <a:gd name="connsiteX13" fmla="*/ 1020932 w 8318377"/>
              <a:gd name="connsiteY13" fmla="*/ 79899 h 408365"/>
              <a:gd name="connsiteX14" fmla="*/ 1047565 w 8318377"/>
              <a:gd name="connsiteY14" fmla="*/ 88777 h 408365"/>
              <a:gd name="connsiteX15" fmla="*/ 1074198 w 8318377"/>
              <a:gd name="connsiteY15" fmla="*/ 97655 h 408365"/>
              <a:gd name="connsiteX16" fmla="*/ 1127464 w 8318377"/>
              <a:gd name="connsiteY16" fmla="*/ 124288 h 408365"/>
              <a:gd name="connsiteX17" fmla="*/ 1189608 w 8318377"/>
              <a:gd name="connsiteY17" fmla="*/ 115410 h 408365"/>
              <a:gd name="connsiteX18" fmla="*/ 1233996 w 8318377"/>
              <a:gd name="connsiteY18" fmla="*/ 79899 h 408365"/>
              <a:gd name="connsiteX19" fmla="*/ 1260629 w 8318377"/>
              <a:gd name="connsiteY19" fmla="*/ 71022 h 408365"/>
              <a:gd name="connsiteX20" fmla="*/ 1287262 w 8318377"/>
              <a:gd name="connsiteY20" fmla="*/ 79899 h 408365"/>
              <a:gd name="connsiteX21" fmla="*/ 1322773 w 8318377"/>
              <a:gd name="connsiteY21" fmla="*/ 115410 h 408365"/>
              <a:gd name="connsiteX22" fmla="*/ 1349406 w 8318377"/>
              <a:gd name="connsiteY22" fmla="*/ 133165 h 408365"/>
              <a:gd name="connsiteX23" fmla="*/ 1367161 w 8318377"/>
              <a:gd name="connsiteY23" fmla="*/ 150921 h 408365"/>
              <a:gd name="connsiteX24" fmla="*/ 1420427 w 8318377"/>
              <a:gd name="connsiteY24" fmla="*/ 186431 h 408365"/>
              <a:gd name="connsiteX25" fmla="*/ 1473693 w 8318377"/>
              <a:gd name="connsiteY25" fmla="*/ 204187 h 408365"/>
              <a:gd name="connsiteX26" fmla="*/ 1589103 w 8318377"/>
              <a:gd name="connsiteY26" fmla="*/ 195309 h 408365"/>
              <a:gd name="connsiteX27" fmla="*/ 1819922 w 8318377"/>
              <a:gd name="connsiteY27" fmla="*/ 177554 h 408365"/>
              <a:gd name="connsiteX28" fmla="*/ 1846555 w 8318377"/>
              <a:gd name="connsiteY28" fmla="*/ 133165 h 408365"/>
              <a:gd name="connsiteX29" fmla="*/ 1873188 w 8318377"/>
              <a:gd name="connsiteY29" fmla="*/ 124288 h 408365"/>
              <a:gd name="connsiteX30" fmla="*/ 1917577 w 8318377"/>
              <a:gd name="connsiteY30" fmla="*/ 168676 h 408365"/>
              <a:gd name="connsiteX31" fmla="*/ 1944210 w 8318377"/>
              <a:gd name="connsiteY31" fmla="*/ 213064 h 408365"/>
              <a:gd name="connsiteX32" fmla="*/ 1953087 w 8318377"/>
              <a:gd name="connsiteY32" fmla="*/ 239697 h 408365"/>
              <a:gd name="connsiteX33" fmla="*/ 1979720 w 8318377"/>
              <a:gd name="connsiteY33" fmla="*/ 257453 h 408365"/>
              <a:gd name="connsiteX34" fmla="*/ 2104008 w 8318377"/>
              <a:gd name="connsiteY34" fmla="*/ 284086 h 408365"/>
              <a:gd name="connsiteX35" fmla="*/ 2192784 w 8318377"/>
              <a:gd name="connsiteY35" fmla="*/ 292963 h 408365"/>
              <a:gd name="connsiteX36" fmla="*/ 2352582 w 8318377"/>
              <a:gd name="connsiteY36" fmla="*/ 284086 h 408365"/>
              <a:gd name="connsiteX37" fmla="*/ 2388093 w 8318377"/>
              <a:gd name="connsiteY37" fmla="*/ 275208 h 408365"/>
              <a:gd name="connsiteX38" fmla="*/ 2441359 w 8318377"/>
              <a:gd name="connsiteY38" fmla="*/ 266330 h 408365"/>
              <a:gd name="connsiteX39" fmla="*/ 2467992 w 8318377"/>
              <a:gd name="connsiteY39" fmla="*/ 257453 h 408365"/>
              <a:gd name="connsiteX40" fmla="*/ 2601157 w 8318377"/>
              <a:gd name="connsiteY40" fmla="*/ 239697 h 408365"/>
              <a:gd name="connsiteX41" fmla="*/ 2645546 w 8318377"/>
              <a:gd name="connsiteY41" fmla="*/ 213064 h 408365"/>
              <a:gd name="connsiteX42" fmla="*/ 2672179 w 8318377"/>
              <a:gd name="connsiteY42" fmla="*/ 204187 h 408365"/>
              <a:gd name="connsiteX43" fmla="*/ 2681056 w 8318377"/>
              <a:gd name="connsiteY43" fmla="*/ 177554 h 408365"/>
              <a:gd name="connsiteX44" fmla="*/ 2734322 w 8318377"/>
              <a:gd name="connsiteY44" fmla="*/ 177554 h 408365"/>
              <a:gd name="connsiteX45" fmla="*/ 2778711 w 8318377"/>
              <a:gd name="connsiteY45" fmla="*/ 213064 h 408365"/>
              <a:gd name="connsiteX46" fmla="*/ 2831977 w 8318377"/>
              <a:gd name="connsiteY46" fmla="*/ 230820 h 408365"/>
              <a:gd name="connsiteX47" fmla="*/ 2902998 w 8318377"/>
              <a:gd name="connsiteY47" fmla="*/ 248575 h 408365"/>
              <a:gd name="connsiteX48" fmla="*/ 3018408 w 8318377"/>
              <a:gd name="connsiteY48" fmla="*/ 239697 h 408365"/>
              <a:gd name="connsiteX49" fmla="*/ 3062796 w 8318377"/>
              <a:gd name="connsiteY49" fmla="*/ 213064 h 408365"/>
              <a:gd name="connsiteX50" fmla="*/ 3151573 w 8318377"/>
              <a:gd name="connsiteY50" fmla="*/ 186431 h 408365"/>
              <a:gd name="connsiteX51" fmla="*/ 3204839 w 8318377"/>
              <a:gd name="connsiteY51" fmla="*/ 159798 h 408365"/>
              <a:gd name="connsiteX52" fmla="*/ 3222594 w 8318377"/>
              <a:gd name="connsiteY52" fmla="*/ 133165 h 408365"/>
              <a:gd name="connsiteX53" fmla="*/ 3302493 w 8318377"/>
              <a:gd name="connsiteY53" fmla="*/ 168676 h 408365"/>
              <a:gd name="connsiteX54" fmla="*/ 3364637 w 8318377"/>
              <a:gd name="connsiteY54" fmla="*/ 186431 h 408365"/>
              <a:gd name="connsiteX55" fmla="*/ 3417903 w 8318377"/>
              <a:gd name="connsiteY55" fmla="*/ 204187 h 408365"/>
              <a:gd name="connsiteX56" fmla="*/ 3444536 w 8318377"/>
              <a:gd name="connsiteY56" fmla="*/ 213064 h 408365"/>
              <a:gd name="connsiteX57" fmla="*/ 3480047 w 8318377"/>
              <a:gd name="connsiteY57" fmla="*/ 230820 h 408365"/>
              <a:gd name="connsiteX58" fmla="*/ 3533313 w 8318377"/>
              <a:gd name="connsiteY58" fmla="*/ 239697 h 408365"/>
              <a:gd name="connsiteX59" fmla="*/ 3577701 w 8318377"/>
              <a:gd name="connsiteY59" fmla="*/ 248575 h 408365"/>
              <a:gd name="connsiteX60" fmla="*/ 3613212 w 8318377"/>
              <a:gd name="connsiteY60" fmla="*/ 257453 h 408365"/>
              <a:gd name="connsiteX61" fmla="*/ 4279037 w 8318377"/>
              <a:gd name="connsiteY61" fmla="*/ 275208 h 408365"/>
              <a:gd name="connsiteX62" fmla="*/ 4358936 w 8318377"/>
              <a:gd name="connsiteY62" fmla="*/ 284086 h 408365"/>
              <a:gd name="connsiteX63" fmla="*/ 4394447 w 8318377"/>
              <a:gd name="connsiteY63" fmla="*/ 292963 h 408365"/>
              <a:gd name="connsiteX64" fmla="*/ 4447713 w 8318377"/>
              <a:gd name="connsiteY64" fmla="*/ 301841 h 408365"/>
              <a:gd name="connsiteX65" fmla="*/ 4518734 w 8318377"/>
              <a:gd name="connsiteY65" fmla="*/ 310719 h 408365"/>
              <a:gd name="connsiteX66" fmla="*/ 4572000 w 8318377"/>
              <a:gd name="connsiteY66" fmla="*/ 319597 h 408365"/>
              <a:gd name="connsiteX67" fmla="*/ 4882718 w 8318377"/>
              <a:gd name="connsiteY67" fmla="*/ 346230 h 408365"/>
              <a:gd name="connsiteX68" fmla="*/ 4980373 w 8318377"/>
              <a:gd name="connsiteY68" fmla="*/ 363985 h 408365"/>
              <a:gd name="connsiteX69" fmla="*/ 5051394 w 8318377"/>
              <a:gd name="connsiteY69" fmla="*/ 372863 h 408365"/>
              <a:gd name="connsiteX70" fmla="*/ 5086905 w 8318377"/>
              <a:gd name="connsiteY70" fmla="*/ 381740 h 408365"/>
              <a:gd name="connsiteX71" fmla="*/ 5140171 w 8318377"/>
              <a:gd name="connsiteY71" fmla="*/ 390618 h 408365"/>
              <a:gd name="connsiteX72" fmla="*/ 5273336 w 8318377"/>
              <a:gd name="connsiteY72" fmla="*/ 381740 h 408365"/>
              <a:gd name="connsiteX73" fmla="*/ 5370990 w 8318377"/>
              <a:gd name="connsiteY73" fmla="*/ 372863 h 408365"/>
              <a:gd name="connsiteX74" fmla="*/ 6116715 w 8318377"/>
              <a:gd name="connsiteY74" fmla="*/ 381740 h 408365"/>
              <a:gd name="connsiteX75" fmla="*/ 7474998 w 8318377"/>
              <a:gd name="connsiteY75" fmla="*/ 381740 h 408365"/>
              <a:gd name="connsiteX76" fmla="*/ 7501631 w 8318377"/>
              <a:gd name="connsiteY76" fmla="*/ 372863 h 408365"/>
              <a:gd name="connsiteX77" fmla="*/ 7661429 w 8318377"/>
              <a:gd name="connsiteY77" fmla="*/ 355107 h 408365"/>
              <a:gd name="connsiteX78" fmla="*/ 7714695 w 8318377"/>
              <a:gd name="connsiteY78" fmla="*/ 337352 h 408365"/>
              <a:gd name="connsiteX79" fmla="*/ 7821227 w 8318377"/>
              <a:gd name="connsiteY79" fmla="*/ 310719 h 408365"/>
              <a:gd name="connsiteX80" fmla="*/ 7901126 w 8318377"/>
              <a:gd name="connsiteY80" fmla="*/ 292963 h 408365"/>
              <a:gd name="connsiteX81" fmla="*/ 7927759 w 8318377"/>
              <a:gd name="connsiteY81" fmla="*/ 275208 h 408365"/>
              <a:gd name="connsiteX82" fmla="*/ 8007658 w 8318377"/>
              <a:gd name="connsiteY82" fmla="*/ 257453 h 408365"/>
              <a:gd name="connsiteX83" fmla="*/ 8043169 w 8318377"/>
              <a:gd name="connsiteY83" fmla="*/ 239697 h 408365"/>
              <a:gd name="connsiteX84" fmla="*/ 8087557 w 8318377"/>
              <a:gd name="connsiteY84" fmla="*/ 230820 h 408365"/>
              <a:gd name="connsiteX85" fmla="*/ 8114190 w 8318377"/>
              <a:gd name="connsiteY85" fmla="*/ 221942 h 408365"/>
              <a:gd name="connsiteX86" fmla="*/ 8158579 w 8318377"/>
              <a:gd name="connsiteY86" fmla="*/ 213064 h 408365"/>
              <a:gd name="connsiteX87" fmla="*/ 8211845 w 8318377"/>
              <a:gd name="connsiteY87" fmla="*/ 195309 h 408365"/>
              <a:gd name="connsiteX88" fmla="*/ 8318377 w 8318377"/>
              <a:gd name="connsiteY88" fmla="*/ 177554 h 4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318377" h="408365">
                <a:moveTo>
                  <a:pt x="0" y="0"/>
                </a:moveTo>
                <a:cubicBezTo>
                  <a:pt x="14796" y="5919"/>
                  <a:pt x="30552" y="9850"/>
                  <a:pt x="44388" y="17756"/>
                </a:cubicBezTo>
                <a:cubicBezTo>
                  <a:pt x="51655" y="21909"/>
                  <a:pt x="54967" y="31205"/>
                  <a:pt x="62144" y="35511"/>
                </a:cubicBezTo>
                <a:cubicBezTo>
                  <a:pt x="70168" y="40326"/>
                  <a:pt x="80407" y="40204"/>
                  <a:pt x="88777" y="44389"/>
                </a:cubicBezTo>
                <a:cubicBezTo>
                  <a:pt x="98320" y="49161"/>
                  <a:pt x="106532" y="56226"/>
                  <a:pt x="115410" y="62144"/>
                </a:cubicBezTo>
                <a:cubicBezTo>
                  <a:pt x="238773" y="58289"/>
                  <a:pt x="365007" y="60824"/>
                  <a:pt x="488272" y="44389"/>
                </a:cubicBezTo>
                <a:cubicBezTo>
                  <a:pt x="503229" y="42395"/>
                  <a:pt x="517776" y="37992"/>
                  <a:pt x="532660" y="35511"/>
                </a:cubicBezTo>
                <a:cubicBezTo>
                  <a:pt x="553300" y="32071"/>
                  <a:pt x="574197" y="30269"/>
                  <a:pt x="594804" y="26633"/>
                </a:cubicBezTo>
                <a:cubicBezTo>
                  <a:pt x="624523" y="21388"/>
                  <a:pt x="683581" y="8878"/>
                  <a:pt x="683581" y="8878"/>
                </a:cubicBezTo>
                <a:cubicBezTo>
                  <a:pt x="727969" y="11837"/>
                  <a:pt x="772531" y="12843"/>
                  <a:pt x="816746" y="17756"/>
                </a:cubicBezTo>
                <a:cubicBezTo>
                  <a:pt x="826047" y="18789"/>
                  <a:pt x="834381" y="24062"/>
                  <a:pt x="843379" y="26633"/>
                </a:cubicBezTo>
                <a:cubicBezTo>
                  <a:pt x="855111" y="29985"/>
                  <a:pt x="867203" y="32005"/>
                  <a:pt x="878889" y="35511"/>
                </a:cubicBezTo>
                <a:cubicBezTo>
                  <a:pt x="896815" y="40889"/>
                  <a:pt x="913998" y="48727"/>
                  <a:pt x="932155" y="53266"/>
                </a:cubicBezTo>
                <a:cubicBezTo>
                  <a:pt x="985820" y="66683"/>
                  <a:pt x="956096" y="58287"/>
                  <a:pt x="1020932" y="79899"/>
                </a:cubicBezTo>
                <a:lnTo>
                  <a:pt x="1047565" y="88777"/>
                </a:lnTo>
                <a:cubicBezTo>
                  <a:pt x="1056443" y="91736"/>
                  <a:pt x="1066412" y="92464"/>
                  <a:pt x="1074198" y="97655"/>
                </a:cubicBezTo>
                <a:cubicBezTo>
                  <a:pt x="1108617" y="120601"/>
                  <a:pt x="1090709" y="112036"/>
                  <a:pt x="1127464" y="124288"/>
                </a:cubicBezTo>
                <a:cubicBezTo>
                  <a:pt x="1148179" y="121329"/>
                  <a:pt x="1169565" y="121423"/>
                  <a:pt x="1189608" y="115410"/>
                </a:cubicBezTo>
                <a:cubicBezTo>
                  <a:pt x="1225149" y="104748"/>
                  <a:pt x="1207172" y="95993"/>
                  <a:pt x="1233996" y="79899"/>
                </a:cubicBezTo>
                <a:cubicBezTo>
                  <a:pt x="1242020" y="75084"/>
                  <a:pt x="1251751" y="73981"/>
                  <a:pt x="1260629" y="71022"/>
                </a:cubicBezTo>
                <a:cubicBezTo>
                  <a:pt x="1269507" y="73981"/>
                  <a:pt x="1279647" y="74460"/>
                  <a:pt x="1287262" y="79899"/>
                </a:cubicBezTo>
                <a:cubicBezTo>
                  <a:pt x="1300884" y="89629"/>
                  <a:pt x="1308844" y="106124"/>
                  <a:pt x="1322773" y="115410"/>
                </a:cubicBezTo>
                <a:cubicBezTo>
                  <a:pt x="1331651" y="121328"/>
                  <a:pt x="1341075" y="126500"/>
                  <a:pt x="1349406" y="133165"/>
                </a:cubicBezTo>
                <a:cubicBezTo>
                  <a:pt x="1355942" y="138394"/>
                  <a:pt x="1360465" y="145899"/>
                  <a:pt x="1367161" y="150921"/>
                </a:cubicBezTo>
                <a:cubicBezTo>
                  <a:pt x="1384232" y="163725"/>
                  <a:pt x="1400183" y="179683"/>
                  <a:pt x="1420427" y="186431"/>
                </a:cubicBezTo>
                <a:lnTo>
                  <a:pt x="1473693" y="204187"/>
                </a:lnTo>
                <a:cubicBezTo>
                  <a:pt x="1512163" y="201228"/>
                  <a:pt x="1550579" y="197449"/>
                  <a:pt x="1589103" y="195309"/>
                </a:cubicBezTo>
                <a:cubicBezTo>
                  <a:pt x="1811923" y="182930"/>
                  <a:pt x="1727383" y="208398"/>
                  <a:pt x="1819922" y="177554"/>
                </a:cubicBezTo>
                <a:cubicBezTo>
                  <a:pt x="1826905" y="156607"/>
                  <a:pt x="1826246" y="145351"/>
                  <a:pt x="1846555" y="133165"/>
                </a:cubicBezTo>
                <a:cubicBezTo>
                  <a:pt x="1854579" y="128350"/>
                  <a:pt x="1864310" y="127247"/>
                  <a:pt x="1873188" y="124288"/>
                </a:cubicBezTo>
                <a:cubicBezTo>
                  <a:pt x="1887984" y="139084"/>
                  <a:pt x="1910960" y="148825"/>
                  <a:pt x="1917577" y="168676"/>
                </a:cubicBezTo>
                <a:cubicBezTo>
                  <a:pt x="1929101" y="203250"/>
                  <a:pt x="1919837" y="188692"/>
                  <a:pt x="1944210" y="213064"/>
                </a:cubicBezTo>
                <a:cubicBezTo>
                  <a:pt x="1947169" y="221942"/>
                  <a:pt x="1947241" y="232390"/>
                  <a:pt x="1953087" y="239697"/>
                </a:cubicBezTo>
                <a:cubicBezTo>
                  <a:pt x="1959752" y="248029"/>
                  <a:pt x="1969970" y="253120"/>
                  <a:pt x="1979720" y="257453"/>
                </a:cubicBezTo>
                <a:cubicBezTo>
                  <a:pt x="2027389" y="278639"/>
                  <a:pt x="2050403" y="278130"/>
                  <a:pt x="2104008" y="284086"/>
                </a:cubicBezTo>
                <a:cubicBezTo>
                  <a:pt x="2133566" y="287370"/>
                  <a:pt x="2163192" y="290004"/>
                  <a:pt x="2192784" y="292963"/>
                </a:cubicBezTo>
                <a:cubicBezTo>
                  <a:pt x="2246050" y="290004"/>
                  <a:pt x="2299453" y="288916"/>
                  <a:pt x="2352582" y="284086"/>
                </a:cubicBezTo>
                <a:cubicBezTo>
                  <a:pt x="2364733" y="282981"/>
                  <a:pt x="2376129" y="277601"/>
                  <a:pt x="2388093" y="275208"/>
                </a:cubicBezTo>
                <a:cubicBezTo>
                  <a:pt x="2405744" y="271678"/>
                  <a:pt x="2423787" y="270235"/>
                  <a:pt x="2441359" y="266330"/>
                </a:cubicBezTo>
                <a:cubicBezTo>
                  <a:pt x="2450494" y="264300"/>
                  <a:pt x="2458914" y="259723"/>
                  <a:pt x="2467992" y="257453"/>
                </a:cubicBezTo>
                <a:cubicBezTo>
                  <a:pt x="2517030" y="245194"/>
                  <a:pt x="2545680" y="245245"/>
                  <a:pt x="2601157" y="239697"/>
                </a:cubicBezTo>
                <a:cubicBezTo>
                  <a:pt x="2676602" y="214551"/>
                  <a:pt x="2584615" y="249622"/>
                  <a:pt x="2645546" y="213064"/>
                </a:cubicBezTo>
                <a:cubicBezTo>
                  <a:pt x="2653570" y="208249"/>
                  <a:pt x="2663301" y="207146"/>
                  <a:pt x="2672179" y="204187"/>
                </a:cubicBezTo>
                <a:cubicBezTo>
                  <a:pt x="2675138" y="195309"/>
                  <a:pt x="2674439" y="184171"/>
                  <a:pt x="2681056" y="177554"/>
                </a:cubicBezTo>
                <a:cubicBezTo>
                  <a:pt x="2698811" y="159798"/>
                  <a:pt x="2716567" y="171635"/>
                  <a:pt x="2734322" y="177554"/>
                </a:cubicBezTo>
                <a:cubicBezTo>
                  <a:pt x="2749080" y="192311"/>
                  <a:pt x="2758553" y="204105"/>
                  <a:pt x="2778711" y="213064"/>
                </a:cubicBezTo>
                <a:cubicBezTo>
                  <a:pt x="2795814" y="220665"/>
                  <a:pt x="2814222" y="224902"/>
                  <a:pt x="2831977" y="230820"/>
                </a:cubicBezTo>
                <a:cubicBezTo>
                  <a:pt x="2872917" y="244467"/>
                  <a:pt x="2849446" y="237864"/>
                  <a:pt x="2902998" y="248575"/>
                </a:cubicBezTo>
                <a:cubicBezTo>
                  <a:pt x="2941468" y="245616"/>
                  <a:pt x="2980122" y="244483"/>
                  <a:pt x="3018408" y="239697"/>
                </a:cubicBezTo>
                <a:cubicBezTo>
                  <a:pt x="3070111" y="233234"/>
                  <a:pt x="3023103" y="232910"/>
                  <a:pt x="3062796" y="213064"/>
                </a:cubicBezTo>
                <a:cubicBezTo>
                  <a:pt x="3112437" y="188244"/>
                  <a:pt x="3092910" y="225539"/>
                  <a:pt x="3151573" y="186431"/>
                </a:cubicBezTo>
                <a:cubicBezTo>
                  <a:pt x="3185992" y="163485"/>
                  <a:pt x="3168084" y="172050"/>
                  <a:pt x="3204839" y="159798"/>
                </a:cubicBezTo>
                <a:cubicBezTo>
                  <a:pt x="3210757" y="150920"/>
                  <a:pt x="3212007" y="134488"/>
                  <a:pt x="3222594" y="133165"/>
                </a:cubicBezTo>
                <a:cubicBezTo>
                  <a:pt x="3259238" y="128585"/>
                  <a:pt x="3275534" y="155196"/>
                  <a:pt x="3302493" y="168676"/>
                </a:cubicBezTo>
                <a:cubicBezTo>
                  <a:pt x="3317417" y="176138"/>
                  <a:pt x="3350407" y="182162"/>
                  <a:pt x="3364637" y="186431"/>
                </a:cubicBezTo>
                <a:cubicBezTo>
                  <a:pt x="3382564" y="191809"/>
                  <a:pt x="3400148" y="198269"/>
                  <a:pt x="3417903" y="204187"/>
                </a:cubicBezTo>
                <a:cubicBezTo>
                  <a:pt x="3426781" y="207146"/>
                  <a:pt x="3436166" y="208879"/>
                  <a:pt x="3444536" y="213064"/>
                </a:cubicBezTo>
                <a:cubicBezTo>
                  <a:pt x="3456373" y="218983"/>
                  <a:pt x="3467371" y="227017"/>
                  <a:pt x="3480047" y="230820"/>
                </a:cubicBezTo>
                <a:cubicBezTo>
                  <a:pt x="3497288" y="235992"/>
                  <a:pt x="3515603" y="236477"/>
                  <a:pt x="3533313" y="239697"/>
                </a:cubicBezTo>
                <a:cubicBezTo>
                  <a:pt x="3548159" y="242396"/>
                  <a:pt x="3562971" y="245302"/>
                  <a:pt x="3577701" y="248575"/>
                </a:cubicBezTo>
                <a:cubicBezTo>
                  <a:pt x="3589612" y="251222"/>
                  <a:pt x="3601207" y="255270"/>
                  <a:pt x="3613212" y="257453"/>
                </a:cubicBezTo>
                <a:cubicBezTo>
                  <a:pt x="3813634" y="293893"/>
                  <a:pt x="4240617" y="274643"/>
                  <a:pt x="4279037" y="275208"/>
                </a:cubicBezTo>
                <a:cubicBezTo>
                  <a:pt x="4305670" y="278167"/>
                  <a:pt x="4332451" y="280011"/>
                  <a:pt x="4358936" y="284086"/>
                </a:cubicBezTo>
                <a:cubicBezTo>
                  <a:pt x="4370995" y="285941"/>
                  <a:pt x="4382483" y="290570"/>
                  <a:pt x="4394447" y="292963"/>
                </a:cubicBezTo>
                <a:cubicBezTo>
                  <a:pt x="4412098" y="296493"/>
                  <a:pt x="4429894" y="299295"/>
                  <a:pt x="4447713" y="301841"/>
                </a:cubicBezTo>
                <a:cubicBezTo>
                  <a:pt x="4471331" y="305215"/>
                  <a:pt x="4495116" y="307345"/>
                  <a:pt x="4518734" y="310719"/>
                </a:cubicBezTo>
                <a:cubicBezTo>
                  <a:pt x="4536553" y="313265"/>
                  <a:pt x="4554078" y="317917"/>
                  <a:pt x="4572000" y="319597"/>
                </a:cubicBezTo>
                <a:cubicBezTo>
                  <a:pt x="4685931" y="330278"/>
                  <a:pt x="4775992" y="332000"/>
                  <a:pt x="4882718" y="346230"/>
                </a:cubicBezTo>
                <a:cubicBezTo>
                  <a:pt x="5006650" y="362754"/>
                  <a:pt x="4871572" y="347246"/>
                  <a:pt x="4980373" y="363985"/>
                </a:cubicBezTo>
                <a:cubicBezTo>
                  <a:pt x="5003953" y="367613"/>
                  <a:pt x="5027861" y="368941"/>
                  <a:pt x="5051394" y="372863"/>
                </a:cubicBezTo>
                <a:cubicBezTo>
                  <a:pt x="5063429" y="374869"/>
                  <a:pt x="5074941" y="379347"/>
                  <a:pt x="5086905" y="381740"/>
                </a:cubicBezTo>
                <a:cubicBezTo>
                  <a:pt x="5104556" y="385270"/>
                  <a:pt x="5122416" y="387659"/>
                  <a:pt x="5140171" y="390618"/>
                </a:cubicBezTo>
                <a:lnTo>
                  <a:pt x="5273336" y="381740"/>
                </a:lnTo>
                <a:cubicBezTo>
                  <a:pt x="5305925" y="379233"/>
                  <a:pt x="5338304" y="372863"/>
                  <a:pt x="5370990" y="372863"/>
                </a:cubicBezTo>
                <a:cubicBezTo>
                  <a:pt x="5619583" y="372863"/>
                  <a:pt x="5868140" y="378781"/>
                  <a:pt x="6116715" y="381740"/>
                </a:cubicBezTo>
                <a:cubicBezTo>
                  <a:pt x="6621186" y="432189"/>
                  <a:pt x="6252369" y="398488"/>
                  <a:pt x="7474998" y="381740"/>
                </a:cubicBezTo>
                <a:cubicBezTo>
                  <a:pt x="7484355" y="381612"/>
                  <a:pt x="7492355" y="374100"/>
                  <a:pt x="7501631" y="372863"/>
                </a:cubicBezTo>
                <a:cubicBezTo>
                  <a:pt x="7554430" y="365823"/>
                  <a:pt x="7609218" y="368160"/>
                  <a:pt x="7661429" y="355107"/>
                </a:cubicBezTo>
                <a:cubicBezTo>
                  <a:pt x="7679586" y="350568"/>
                  <a:pt x="7696234" y="340429"/>
                  <a:pt x="7714695" y="337352"/>
                </a:cubicBezTo>
                <a:cubicBezTo>
                  <a:pt x="8056983" y="280302"/>
                  <a:pt x="7469570" y="381054"/>
                  <a:pt x="7821227" y="310719"/>
                </a:cubicBezTo>
                <a:cubicBezTo>
                  <a:pt x="7877579" y="299448"/>
                  <a:pt x="7850977" y="305501"/>
                  <a:pt x="7901126" y="292963"/>
                </a:cubicBezTo>
                <a:cubicBezTo>
                  <a:pt x="7910004" y="287045"/>
                  <a:pt x="7917637" y="278582"/>
                  <a:pt x="7927759" y="275208"/>
                </a:cubicBezTo>
                <a:cubicBezTo>
                  <a:pt x="8015523" y="245953"/>
                  <a:pt x="7950813" y="281815"/>
                  <a:pt x="8007658" y="257453"/>
                </a:cubicBezTo>
                <a:cubicBezTo>
                  <a:pt x="8019822" y="252240"/>
                  <a:pt x="8030614" y="243882"/>
                  <a:pt x="8043169" y="239697"/>
                </a:cubicBezTo>
                <a:cubicBezTo>
                  <a:pt x="8057484" y="234925"/>
                  <a:pt x="8072919" y="234480"/>
                  <a:pt x="8087557" y="230820"/>
                </a:cubicBezTo>
                <a:cubicBezTo>
                  <a:pt x="8096636" y="228550"/>
                  <a:pt x="8105112" y="224212"/>
                  <a:pt x="8114190" y="221942"/>
                </a:cubicBezTo>
                <a:cubicBezTo>
                  <a:pt x="8128829" y="218282"/>
                  <a:pt x="8144021" y="217034"/>
                  <a:pt x="8158579" y="213064"/>
                </a:cubicBezTo>
                <a:cubicBezTo>
                  <a:pt x="8176635" y="208140"/>
                  <a:pt x="8193493" y="198979"/>
                  <a:pt x="8211845" y="195309"/>
                </a:cubicBezTo>
                <a:cubicBezTo>
                  <a:pt x="8306425" y="176393"/>
                  <a:pt x="8270443" y="177554"/>
                  <a:pt x="8318377" y="177554"/>
                </a:cubicBezTo>
              </a:path>
            </a:pathLst>
          </a:cu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595487"/>
            <a:ext cx="1463862" cy="276999"/>
          </a:xfrm>
          <a:prstGeom prst="rect">
            <a:avLst/>
          </a:prstGeom>
          <a:noFill/>
        </p:spPr>
        <p:txBody>
          <a:bodyPr wrap="none" rtlCol="0">
            <a:spAutoFit/>
          </a:bodyPr>
          <a:lstStyle/>
          <a:p>
            <a:r>
              <a:rPr lang="en-US" sz="1200" dirty="0"/>
              <a:t>Figure Mike Bunds</a:t>
            </a:r>
          </a:p>
        </p:txBody>
      </p:sp>
    </p:spTree>
    <p:extLst>
      <p:ext uri="{BB962C8B-B14F-4D97-AF65-F5344CB8AC3E}">
        <p14:creationId xmlns:p14="http://schemas.microsoft.com/office/powerpoint/2010/main" val="333097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Airphoto</a:t>
            </a:r>
            <a:r>
              <a:rPr lang="en-US" dirty="0"/>
              <a:t> models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58" t="32605" b="3009"/>
          <a:stretch/>
        </p:blipFill>
        <p:spPr>
          <a:xfrm>
            <a:off x="-5286" y="861336"/>
            <a:ext cx="9183078" cy="4886785"/>
          </a:xfrm>
          <a:prstGeom prst="rect">
            <a:avLst/>
          </a:prstGeom>
        </p:spPr>
      </p:pic>
      <p:sp>
        <p:nvSpPr>
          <p:cNvPr id="5" name="TextBox 4"/>
          <p:cNvSpPr txBox="1"/>
          <p:nvPr/>
        </p:nvSpPr>
        <p:spPr>
          <a:xfrm>
            <a:off x="0" y="6595487"/>
            <a:ext cx="1489510" cy="276999"/>
          </a:xfrm>
          <a:prstGeom prst="rect">
            <a:avLst/>
          </a:prstGeom>
          <a:noFill/>
        </p:spPr>
        <p:txBody>
          <a:bodyPr wrap="none" rtlCol="0">
            <a:spAutoFit/>
          </a:bodyPr>
          <a:lstStyle/>
          <a:p>
            <a:r>
              <a:rPr lang="en-US" sz="1200" dirty="0"/>
              <a:t>Figure Sean Bemis</a:t>
            </a:r>
          </a:p>
        </p:txBody>
      </p:sp>
    </p:spTree>
    <p:extLst>
      <p:ext uri="{BB962C8B-B14F-4D97-AF65-F5344CB8AC3E}">
        <p14:creationId xmlns:p14="http://schemas.microsoft.com/office/powerpoint/2010/main" val="3875047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a:t>
            </a:r>
            <a:r>
              <a:rPr lang="en-US" dirty="0" err="1"/>
              <a:t>sfm</a:t>
            </a:r>
            <a:r>
              <a:rPr lang="en-US" dirty="0"/>
              <a:t> to </a:t>
            </a:r>
            <a:r>
              <a:rPr lang="en-US" dirty="0" err="1"/>
              <a:t>tls</a:t>
            </a:r>
            <a:r>
              <a:rPr lang="en-US" dirty="0"/>
              <a:t> - landers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0" y="1289036"/>
            <a:ext cx="9022917" cy="45781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205" y="855179"/>
            <a:ext cx="2402899" cy="3039311"/>
          </a:xfrm>
          <a:prstGeom prst="rect">
            <a:avLst/>
          </a:prstGeom>
        </p:spPr>
      </p:pic>
      <p:sp>
        <p:nvSpPr>
          <p:cNvPr id="6" name="TextBox 5"/>
          <p:cNvSpPr txBox="1"/>
          <p:nvPr/>
        </p:nvSpPr>
        <p:spPr>
          <a:xfrm>
            <a:off x="6086298" y="5974169"/>
            <a:ext cx="3010362" cy="276999"/>
          </a:xfrm>
          <a:prstGeom prst="rect">
            <a:avLst/>
          </a:prstGeom>
          <a:noFill/>
        </p:spPr>
        <p:txBody>
          <a:bodyPr wrap="square" rtlCol="0">
            <a:spAutoFit/>
          </a:bodyPr>
          <a:lstStyle/>
          <a:p>
            <a:r>
              <a:rPr lang="en-US" sz="1200" dirty="0"/>
              <a:t>Figure Ed </a:t>
            </a:r>
            <a:r>
              <a:rPr lang="en-US" sz="1200" dirty="0" err="1"/>
              <a:t>Nissen</a:t>
            </a:r>
            <a:r>
              <a:rPr lang="en-US" sz="1200" dirty="0"/>
              <a:t>, Map Ramon </a:t>
            </a:r>
            <a:r>
              <a:rPr lang="en-US" sz="1200" dirty="0" err="1"/>
              <a:t>Arrowsmith</a:t>
            </a:r>
            <a:endParaRPr lang="en-US" sz="1200" dirty="0"/>
          </a:p>
        </p:txBody>
      </p:sp>
    </p:spTree>
    <p:extLst>
      <p:ext uri="{BB962C8B-B14F-4D97-AF65-F5344CB8AC3E}">
        <p14:creationId xmlns:p14="http://schemas.microsoft.com/office/powerpoint/2010/main" val="2438861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mile creek differencing (</a:t>
            </a:r>
            <a:r>
              <a:rPr lang="en-US" dirty="0" err="1"/>
              <a:t>sfm-als</a:t>
            </a:r>
            <a:r>
              <a:rPr lang="en-US"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92" y="924215"/>
            <a:ext cx="8003601" cy="5324185"/>
          </a:xfrm>
          <a:prstGeom prst="rect">
            <a:avLst/>
          </a:prstGeom>
        </p:spPr>
      </p:pic>
      <p:sp>
        <p:nvSpPr>
          <p:cNvPr id="6" name="TextBox 5"/>
          <p:cNvSpPr txBox="1"/>
          <p:nvPr/>
        </p:nvSpPr>
        <p:spPr>
          <a:xfrm>
            <a:off x="458866" y="6581000"/>
            <a:ext cx="1778051" cy="276999"/>
          </a:xfrm>
          <a:prstGeom prst="rect">
            <a:avLst/>
          </a:prstGeom>
          <a:noFill/>
        </p:spPr>
        <p:txBody>
          <a:bodyPr wrap="none" rtlCol="0">
            <a:spAutoFit/>
          </a:bodyPr>
          <a:lstStyle/>
          <a:p>
            <a:r>
              <a:rPr lang="en-US" sz="1200" dirty="0">
                <a:solidFill>
                  <a:schemeClr val="bg2"/>
                </a:solidFill>
              </a:rPr>
              <a:t>Figure Kendra Johnson</a:t>
            </a:r>
          </a:p>
        </p:txBody>
      </p:sp>
    </p:spTree>
    <p:extLst>
      <p:ext uri="{BB962C8B-B14F-4D97-AF65-F5344CB8AC3E}">
        <p14:creationId xmlns:p14="http://schemas.microsoft.com/office/powerpoint/2010/main" val="2970836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Shoreline of the Salton sea</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518" y="946641"/>
            <a:ext cx="4555482" cy="5037313"/>
          </a:xfrm>
          <a:prstGeom prst="rect">
            <a:avLst/>
          </a:prstGeom>
          <a:ln w="3175">
            <a:miter lim="400000"/>
          </a:ln>
          <a:extLst>
            <a:ext uri="{C572A759-6A51-4108-AA02-DFA0A04FC94B}">
              <ma14:wrappingTextBoxFlag xmlns="" xmlns:ma14="http://schemas.microsoft.com/office/mac/drawingml/2011/main" val="1"/>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5828"/>
            <a:ext cx="4588518" cy="5492575"/>
          </a:xfrm>
          <a:prstGeom prst="rect">
            <a:avLst/>
          </a:prstGeom>
        </p:spPr>
      </p:pic>
      <p:sp>
        <p:nvSpPr>
          <p:cNvPr id="6" name="TextBox 5"/>
          <p:cNvSpPr txBox="1"/>
          <p:nvPr/>
        </p:nvSpPr>
        <p:spPr>
          <a:xfrm>
            <a:off x="7680138" y="5976700"/>
            <a:ext cx="1335045" cy="276999"/>
          </a:xfrm>
          <a:prstGeom prst="rect">
            <a:avLst/>
          </a:prstGeom>
          <a:noFill/>
        </p:spPr>
        <p:txBody>
          <a:bodyPr wrap="none" rtlCol="0">
            <a:spAutoFit/>
          </a:bodyPr>
          <a:lstStyle/>
          <a:p>
            <a:r>
              <a:rPr lang="en-US" sz="1200" dirty="0"/>
              <a:t>Figure Mike Bunds</a:t>
            </a:r>
          </a:p>
        </p:txBody>
      </p:sp>
      <p:sp>
        <p:nvSpPr>
          <p:cNvPr id="7" name="Rectangle 6"/>
          <p:cNvSpPr/>
          <p:nvPr/>
        </p:nvSpPr>
        <p:spPr>
          <a:xfrm>
            <a:off x="2145323" y="2133604"/>
            <a:ext cx="949569" cy="1186962"/>
          </a:xfrm>
          <a:prstGeom prst="rect">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8" name="Rectangle 7"/>
          <p:cNvSpPr/>
          <p:nvPr/>
        </p:nvSpPr>
        <p:spPr>
          <a:xfrm>
            <a:off x="4588518" y="946641"/>
            <a:ext cx="4555482" cy="5024617"/>
          </a:xfrm>
          <a:prstGeom prst="rect">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12" name="TextBox 11"/>
          <p:cNvSpPr txBox="1"/>
          <p:nvPr/>
        </p:nvSpPr>
        <p:spPr>
          <a:xfrm>
            <a:off x="5689333" y="4119141"/>
            <a:ext cx="1176925" cy="338554"/>
          </a:xfrm>
          <a:prstGeom prst="rect">
            <a:avLst/>
          </a:prstGeom>
          <a:noFill/>
        </p:spPr>
        <p:txBody>
          <a:bodyPr wrap="none" rtlCol="0">
            <a:spAutoFit/>
          </a:bodyPr>
          <a:lstStyle/>
          <a:p>
            <a:r>
              <a:rPr lang="en-US" sz="1600" dirty="0" err="1">
                <a:solidFill>
                  <a:srgbClr val="000000"/>
                </a:solidFill>
              </a:rPr>
              <a:t>mudcracks</a:t>
            </a:r>
            <a:endParaRPr lang="en-US" sz="1600" dirty="0">
              <a:solidFill>
                <a:srgbClr val="000000"/>
              </a:solidFill>
            </a:endParaRPr>
          </a:p>
        </p:txBody>
      </p:sp>
      <p:sp>
        <p:nvSpPr>
          <p:cNvPr id="13" name="TextBox 12"/>
          <p:cNvSpPr txBox="1"/>
          <p:nvPr/>
        </p:nvSpPr>
        <p:spPr>
          <a:xfrm>
            <a:off x="7382620" y="1354146"/>
            <a:ext cx="1029449" cy="338554"/>
          </a:xfrm>
          <a:prstGeom prst="rect">
            <a:avLst/>
          </a:prstGeom>
          <a:noFill/>
        </p:spPr>
        <p:txBody>
          <a:bodyPr wrap="none" rtlCol="0">
            <a:spAutoFit/>
          </a:bodyPr>
          <a:lstStyle/>
          <a:p>
            <a:r>
              <a:rPr lang="en-US" sz="1600" dirty="0">
                <a:solidFill>
                  <a:srgbClr val="000000"/>
                </a:solidFill>
              </a:rPr>
              <a:t>footprints</a:t>
            </a:r>
          </a:p>
        </p:txBody>
      </p:sp>
      <p:sp>
        <p:nvSpPr>
          <p:cNvPr id="14" name="Freeform 13"/>
          <p:cNvSpPr/>
          <p:nvPr/>
        </p:nvSpPr>
        <p:spPr>
          <a:xfrm>
            <a:off x="5504202" y="4633320"/>
            <a:ext cx="1155883" cy="1287693"/>
          </a:xfrm>
          <a:custGeom>
            <a:avLst/>
            <a:gdLst>
              <a:gd name="connsiteX0" fmla="*/ 1012055 w 1012055"/>
              <a:gd name="connsiteY0" fmla="*/ 1127464 h 1127464"/>
              <a:gd name="connsiteX1" fmla="*/ 967666 w 1012055"/>
              <a:gd name="connsiteY1" fmla="*/ 1091953 h 1127464"/>
              <a:gd name="connsiteX2" fmla="*/ 941033 w 1012055"/>
              <a:gd name="connsiteY2" fmla="*/ 1074198 h 1127464"/>
              <a:gd name="connsiteX3" fmla="*/ 923278 w 1012055"/>
              <a:gd name="connsiteY3" fmla="*/ 1056442 h 1127464"/>
              <a:gd name="connsiteX4" fmla="*/ 843379 w 1012055"/>
              <a:gd name="connsiteY4" fmla="*/ 1012054 h 1127464"/>
              <a:gd name="connsiteX5" fmla="*/ 781235 w 1012055"/>
              <a:gd name="connsiteY5" fmla="*/ 958788 h 1127464"/>
              <a:gd name="connsiteX6" fmla="*/ 763480 w 1012055"/>
              <a:gd name="connsiteY6" fmla="*/ 932155 h 1127464"/>
              <a:gd name="connsiteX7" fmla="*/ 727969 w 1012055"/>
              <a:gd name="connsiteY7" fmla="*/ 896644 h 1127464"/>
              <a:gd name="connsiteX8" fmla="*/ 692458 w 1012055"/>
              <a:gd name="connsiteY8" fmla="*/ 852256 h 1127464"/>
              <a:gd name="connsiteX9" fmla="*/ 683581 w 1012055"/>
              <a:gd name="connsiteY9" fmla="*/ 825623 h 1127464"/>
              <a:gd name="connsiteX10" fmla="*/ 648070 w 1012055"/>
              <a:gd name="connsiteY10" fmla="*/ 790112 h 1127464"/>
              <a:gd name="connsiteX11" fmla="*/ 612559 w 1012055"/>
              <a:gd name="connsiteY11" fmla="*/ 745724 h 1127464"/>
              <a:gd name="connsiteX12" fmla="*/ 594804 w 1012055"/>
              <a:gd name="connsiteY12" fmla="*/ 719091 h 1127464"/>
              <a:gd name="connsiteX13" fmla="*/ 585926 w 1012055"/>
              <a:gd name="connsiteY13" fmla="*/ 692458 h 1127464"/>
              <a:gd name="connsiteX14" fmla="*/ 559293 w 1012055"/>
              <a:gd name="connsiteY14" fmla="*/ 674703 h 1127464"/>
              <a:gd name="connsiteX15" fmla="*/ 532660 w 1012055"/>
              <a:gd name="connsiteY15" fmla="*/ 630314 h 1127464"/>
              <a:gd name="connsiteX16" fmla="*/ 497150 w 1012055"/>
              <a:gd name="connsiteY16" fmla="*/ 577048 h 1127464"/>
              <a:gd name="connsiteX17" fmla="*/ 461639 w 1012055"/>
              <a:gd name="connsiteY17" fmla="*/ 541537 h 1127464"/>
              <a:gd name="connsiteX18" fmla="*/ 443884 w 1012055"/>
              <a:gd name="connsiteY18" fmla="*/ 514904 h 1127464"/>
              <a:gd name="connsiteX19" fmla="*/ 417251 w 1012055"/>
              <a:gd name="connsiteY19" fmla="*/ 497149 h 1127464"/>
              <a:gd name="connsiteX20" fmla="*/ 381740 w 1012055"/>
              <a:gd name="connsiteY20" fmla="*/ 461638 h 1127464"/>
              <a:gd name="connsiteX21" fmla="*/ 372862 w 1012055"/>
              <a:gd name="connsiteY21" fmla="*/ 435005 h 1127464"/>
              <a:gd name="connsiteX22" fmla="*/ 346229 w 1012055"/>
              <a:gd name="connsiteY22" fmla="*/ 426128 h 1127464"/>
              <a:gd name="connsiteX23" fmla="*/ 301841 w 1012055"/>
              <a:gd name="connsiteY23" fmla="*/ 381739 h 1127464"/>
              <a:gd name="connsiteX24" fmla="*/ 284086 w 1012055"/>
              <a:gd name="connsiteY24" fmla="*/ 355106 h 1127464"/>
              <a:gd name="connsiteX25" fmla="*/ 266330 w 1012055"/>
              <a:gd name="connsiteY25" fmla="*/ 337351 h 1127464"/>
              <a:gd name="connsiteX26" fmla="*/ 230820 w 1012055"/>
              <a:gd name="connsiteY26" fmla="*/ 284085 h 1127464"/>
              <a:gd name="connsiteX27" fmla="*/ 195309 w 1012055"/>
              <a:gd name="connsiteY27" fmla="*/ 248574 h 1127464"/>
              <a:gd name="connsiteX28" fmla="*/ 177554 w 1012055"/>
              <a:gd name="connsiteY28" fmla="*/ 221941 h 1127464"/>
              <a:gd name="connsiteX29" fmla="*/ 133165 w 1012055"/>
              <a:gd name="connsiteY29" fmla="*/ 186431 h 1127464"/>
              <a:gd name="connsiteX30" fmla="*/ 124288 w 1012055"/>
              <a:gd name="connsiteY30" fmla="*/ 159798 h 1127464"/>
              <a:gd name="connsiteX31" fmla="*/ 97655 w 1012055"/>
              <a:gd name="connsiteY31" fmla="*/ 142042 h 1127464"/>
              <a:gd name="connsiteX32" fmla="*/ 44389 w 1012055"/>
              <a:gd name="connsiteY32" fmla="*/ 71021 h 1127464"/>
              <a:gd name="connsiteX33" fmla="*/ 17756 w 1012055"/>
              <a:gd name="connsiteY33" fmla="*/ 17755 h 1127464"/>
              <a:gd name="connsiteX34" fmla="*/ 0 w 1012055"/>
              <a:gd name="connsiteY34" fmla="*/ 0 h 11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2055" h="1127464">
                <a:moveTo>
                  <a:pt x="1012055" y="1127464"/>
                </a:moveTo>
                <a:cubicBezTo>
                  <a:pt x="997259" y="1115627"/>
                  <a:pt x="982825" y="1103322"/>
                  <a:pt x="967666" y="1091953"/>
                </a:cubicBezTo>
                <a:cubicBezTo>
                  <a:pt x="959130" y="1085551"/>
                  <a:pt x="949364" y="1080863"/>
                  <a:pt x="941033" y="1074198"/>
                </a:cubicBezTo>
                <a:cubicBezTo>
                  <a:pt x="934497" y="1068969"/>
                  <a:pt x="929974" y="1061464"/>
                  <a:pt x="923278" y="1056442"/>
                </a:cubicBezTo>
                <a:cubicBezTo>
                  <a:pt x="874439" y="1019812"/>
                  <a:pt x="884900" y="1025895"/>
                  <a:pt x="843379" y="1012054"/>
                </a:cubicBezTo>
                <a:cubicBezTo>
                  <a:pt x="800323" y="968998"/>
                  <a:pt x="821797" y="985829"/>
                  <a:pt x="781235" y="958788"/>
                </a:cubicBezTo>
                <a:cubicBezTo>
                  <a:pt x="775317" y="949910"/>
                  <a:pt x="770424" y="940256"/>
                  <a:pt x="763480" y="932155"/>
                </a:cubicBezTo>
                <a:cubicBezTo>
                  <a:pt x="752586" y="919445"/>
                  <a:pt x="737255" y="910573"/>
                  <a:pt x="727969" y="896644"/>
                </a:cubicBezTo>
                <a:cubicBezTo>
                  <a:pt x="705571" y="863047"/>
                  <a:pt x="717759" y="877555"/>
                  <a:pt x="692458" y="852256"/>
                </a:cubicBezTo>
                <a:cubicBezTo>
                  <a:pt x="689499" y="843378"/>
                  <a:pt x="689020" y="833238"/>
                  <a:pt x="683581" y="825623"/>
                </a:cubicBezTo>
                <a:cubicBezTo>
                  <a:pt x="673851" y="812001"/>
                  <a:pt x="657356" y="804041"/>
                  <a:pt x="648070" y="790112"/>
                </a:cubicBezTo>
                <a:cubicBezTo>
                  <a:pt x="593422" y="708139"/>
                  <a:pt x="663159" y="808973"/>
                  <a:pt x="612559" y="745724"/>
                </a:cubicBezTo>
                <a:cubicBezTo>
                  <a:pt x="605894" y="737393"/>
                  <a:pt x="599576" y="728634"/>
                  <a:pt x="594804" y="719091"/>
                </a:cubicBezTo>
                <a:cubicBezTo>
                  <a:pt x="590619" y="710721"/>
                  <a:pt x="591772" y="699765"/>
                  <a:pt x="585926" y="692458"/>
                </a:cubicBezTo>
                <a:cubicBezTo>
                  <a:pt x="579261" y="684127"/>
                  <a:pt x="568171" y="680621"/>
                  <a:pt x="559293" y="674703"/>
                </a:cubicBezTo>
                <a:cubicBezTo>
                  <a:pt x="542320" y="623777"/>
                  <a:pt x="561908" y="669311"/>
                  <a:pt x="532660" y="630314"/>
                </a:cubicBezTo>
                <a:cubicBezTo>
                  <a:pt x="519856" y="613243"/>
                  <a:pt x="512239" y="592137"/>
                  <a:pt x="497150" y="577048"/>
                </a:cubicBezTo>
                <a:cubicBezTo>
                  <a:pt x="485313" y="565211"/>
                  <a:pt x="470925" y="555466"/>
                  <a:pt x="461639" y="541537"/>
                </a:cubicBezTo>
                <a:cubicBezTo>
                  <a:pt x="455721" y="532659"/>
                  <a:pt x="451429" y="522449"/>
                  <a:pt x="443884" y="514904"/>
                </a:cubicBezTo>
                <a:cubicBezTo>
                  <a:pt x="436339" y="507359"/>
                  <a:pt x="425352" y="504093"/>
                  <a:pt x="417251" y="497149"/>
                </a:cubicBezTo>
                <a:cubicBezTo>
                  <a:pt x="404541" y="486255"/>
                  <a:pt x="381740" y="461638"/>
                  <a:pt x="381740" y="461638"/>
                </a:cubicBezTo>
                <a:cubicBezTo>
                  <a:pt x="378781" y="452760"/>
                  <a:pt x="379479" y="441622"/>
                  <a:pt x="372862" y="435005"/>
                </a:cubicBezTo>
                <a:cubicBezTo>
                  <a:pt x="366245" y="428388"/>
                  <a:pt x="353715" y="431743"/>
                  <a:pt x="346229" y="426128"/>
                </a:cubicBezTo>
                <a:cubicBezTo>
                  <a:pt x="329489" y="413573"/>
                  <a:pt x="313448" y="399150"/>
                  <a:pt x="301841" y="381739"/>
                </a:cubicBezTo>
                <a:cubicBezTo>
                  <a:pt x="295923" y="372861"/>
                  <a:pt x="290751" y="363437"/>
                  <a:pt x="284086" y="355106"/>
                </a:cubicBezTo>
                <a:cubicBezTo>
                  <a:pt x="278857" y="348570"/>
                  <a:pt x="271352" y="344047"/>
                  <a:pt x="266330" y="337351"/>
                </a:cubicBezTo>
                <a:cubicBezTo>
                  <a:pt x="253526" y="320280"/>
                  <a:pt x="245909" y="299174"/>
                  <a:pt x="230820" y="284085"/>
                </a:cubicBezTo>
                <a:cubicBezTo>
                  <a:pt x="218983" y="272248"/>
                  <a:pt x="204595" y="262503"/>
                  <a:pt x="195309" y="248574"/>
                </a:cubicBezTo>
                <a:cubicBezTo>
                  <a:pt x="189391" y="239696"/>
                  <a:pt x="184219" y="230272"/>
                  <a:pt x="177554" y="221941"/>
                </a:cubicBezTo>
                <a:cubicBezTo>
                  <a:pt x="163098" y="203871"/>
                  <a:pt x="152938" y="199613"/>
                  <a:pt x="133165" y="186431"/>
                </a:cubicBezTo>
                <a:cubicBezTo>
                  <a:pt x="130206" y="177553"/>
                  <a:pt x="130134" y="167105"/>
                  <a:pt x="124288" y="159798"/>
                </a:cubicBezTo>
                <a:cubicBezTo>
                  <a:pt x="117623" y="151466"/>
                  <a:pt x="105987" y="148707"/>
                  <a:pt x="97655" y="142042"/>
                </a:cubicBezTo>
                <a:cubicBezTo>
                  <a:pt x="78533" y="126744"/>
                  <a:pt x="49555" y="86519"/>
                  <a:pt x="44389" y="71021"/>
                </a:cubicBezTo>
                <a:cubicBezTo>
                  <a:pt x="35013" y="42893"/>
                  <a:pt x="37423" y="42338"/>
                  <a:pt x="17756" y="17755"/>
                </a:cubicBezTo>
                <a:cubicBezTo>
                  <a:pt x="12527" y="11219"/>
                  <a:pt x="0" y="0"/>
                  <a:pt x="0" y="0"/>
                </a:cubicBezTo>
              </a:path>
            </a:pathLst>
          </a:cu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5" name="TextBox 14"/>
          <p:cNvSpPr txBox="1"/>
          <p:nvPr/>
        </p:nvSpPr>
        <p:spPr>
          <a:xfrm>
            <a:off x="4967837" y="5328825"/>
            <a:ext cx="1072730" cy="338554"/>
          </a:xfrm>
          <a:prstGeom prst="rect">
            <a:avLst/>
          </a:prstGeom>
          <a:noFill/>
        </p:spPr>
        <p:txBody>
          <a:bodyPr wrap="none" rtlCol="0">
            <a:spAutoFit/>
          </a:bodyPr>
          <a:lstStyle/>
          <a:p>
            <a:r>
              <a:rPr lang="en-US" sz="1600" dirty="0">
                <a:solidFill>
                  <a:srgbClr val="000000"/>
                </a:solidFill>
              </a:rPr>
              <a:t>strandline</a:t>
            </a:r>
          </a:p>
        </p:txBody>
      </p:sp>
    </p:spTree>
    <p:extLst>
      <p:ext uri="{BB962C8B-B14F-4D97-AF65-F5344CB8AC3E}">
        <p14:creationId xmlns:p14="http://schemas.microsoft.com/office/powerpoint/2010/main" val="19717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A0EE-00E1-B511-0CD7-EE35435F328E}"/>
              </a:ext>
            </a:extLst>
          </p:cNvPr>
          <p:cNvSpPr>
            <a:spLocks noGrp="1"/>
          </p:cNvSpPr>
          <p:nvPr>
            <p:ph type="title"/>
          </p:nvPr>
        </p:nvSpPr>
        <p:spPr/>
        <p:txBody>
          <a:bodyPr/>
          <a:lstStyle/>
          <a:p>
            <a:r>
              <a:rPr lang="en-US" dirty="0"/>
              <a:t>Road cut design</a:t>
            </a:r>
          </a:p>
        </p:txBody>
      </p:sp>
      <p:sp>
        <p:nvSpPr>
          <p:cNvPr id="12" name="Text Placeholder 11">
            <a:extLst>
              <a:ext uri="{FF2B5EF4-FFF2-40B4-BE49-F238E27FC236}">
                <a16:creationId xmlns:a16="http://schemas.microsoft.com/office/drawing/2014/main" id="{2D8025CA-A7F3-9946-9BC5-0BBCBA00F490}"/>
              </a:ext>
            </a:extLst>
          </p:cNvPr>
          <p:cNvSpPr>
            <a:spLocks noGrp="1"/>
          </p:cNvSpPr>
          <p:nvPr>
            <p:ph idx="1"/>
          </p:nvPr>
        </p:nvSpPr>
        <p:spPr/>
        <p:txBody>
          <a:bodyPr/>
          <a:lstStyle/>
          <a:p>
            <a:r>
              <a:rPr lang="en-US" dirty="0"/>
              <a:t>Point Cloud to Discontinuities</a:t>
            </a:r>
          </a:p>
        </p:txBody>
      </p:sp>
      <p:pic>
        <p:nvPicPr>
          <p:cNvPr id="5" name="Picture 4"/>
          <p:cNvPicPr>
            <a:picLocks noChangeAspect="1"/>
          </p:cNvPicPr>
          <p:nvPr/>
        </p:nvPicPr>
        <p:blipFill>
          <a:blip r:embed="rId3"/>
          <a:stretch>
            <a:fillRect/>
          </a:stretch>
        </p:blipFill>
        <p:spPr>
          <a:xfrm>
            <a:off x="131549" y="1756330"/>
            <a:ext cx="4632857" cy="2594048"/>
          </a:xfrm>
          <a:prstGeom prst="rect">
            <a:avLst/>
          </a:prstGeom>
        </p:spPr>
      </p:pic>
      <p:pic>
        <p:nvPicPr>
          <p:cNvPr id="6" name="Picture 5"/>
          <p:cNvPicPr>
            <a:picLocks noChangeAspect="1"/>
          </p:cNvPicPr>
          <p:nvPr/>
        </p:nvPicPr>
        <p:blipFill>
          <a:blip r:embed="rId4"/>
          <a:stretch>
            <a:fillRect/>
          </a:stretch>
        </p:blipFill>
        <p:spPr>
          <a:xfrm>
            <a:off x="5145629" y="1842733"/>
            <a:ext cx="3558862" cy="1937905"/>
          </a:xfrm>
          <a:prstGeom prst="rect">
            <a:avLst/>
          </a:prstGeom>
        </p:spPr>
      </p:pic>
      <p:pic>
        <p:nvPicPr>
          <p:cNvPr id="7" name="Picture 6"/>
          <p:cNvPicPr>
            <a:picLocks noChangeAspect="1"/>
          </p:cNvPicPr>
          <p:nvPr/>
        </p:nvPicPr>
        <p:blipFill>
          <a:blip r:embed="rId5"/>
          <a:stretch>
            <a:fillRect/>
          </a:stretch>
        </p:blipFill>
        <p:spPr>
          <a:xfrm>
            <a:off x="5955326" y="2837792"/>
            <a:ext cx="1558245" cy="1509221"/>
          </a:xfrm>
          <a:prstGeom prst="rect">
            <a:avLst/>
          </a:prstGeom>
        </p:spPr>
      </p:pic>
      <p:cxnSp>
        <p:nvCxnSpPr>
          <p:cNvPr id="9" name="Straight Arrow Connector 8"/>
          <p:cNvCxnSpPr>
            <a:cxnSpLocks/>
          </p:cNvCxnSpPr>
          <p:nvPr/>
        </p:nvCxnSpPr>
        <p:spPr>
          <a:xfrm flipH="1">
            <a:off x="6828183" y="2837792"/>
            <a:ext cx="1280848" cy="5415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5391" y="1822829"/>
            <a:ext cx="2686957" cy="369332"/>
          </a:xfrm>
          <a:prstGeom prst="rect">
            <a:avLst/>
          </a:prstGeom>
          <a:noFill/>
        </p:spPr>
        <p:txBody>
          <a:bodyPr wrap="square" rtlCol="0">
            <a:spAutoFit/>
          </a:bodyPr>
          <a:lstStyle/>
          <a:p>
            <a:r>
              <a:rPr lang="en-US" dirty="0">
                <a:solidFill>
                  <a:srgbClr val="FFFFFF"/>
                </a:solidFill>
                <a:latin typeface="Arial"/>
                <a:cs typeface="Arial"/>
              </a:rPr>
              <a:t>1) Point Cloud from SfM</a:t>
            </a:r>
          </a:p>
        </p:txBody>
      </p:sp>
      <p:sp>
        <p:nvSpPr>
          <p:cNvPr id="8" name="Oval 7"/>
          <p:cNvSpPr/>
          <p:nvPr/>
        </p:nvSpPr>
        <p:spPr>
          <a:xfrm>
            <a:off x="3126248" y="2593472"/>
            <a:ext cx="1780223" cy="84662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219145" y="1837980"/>
            <a:ext cx="3722844" cy="369332"/>
          </a:xfrm>
          <a:prstGeom prst="rect">
            <a:avLst/>
          </a:prstGeom>
          <a:noFill/>
        </p:spPr>
        <p:txBody>
          <a:bodyPr wrap="square" rtlCol="0">
            <a:spAutoFit/>
          </a:bodyPr>
          <a:lstStyle/>
          <a:p>
            <a:r>
              <a:rPr lang="en-US" dirty="0">
                <a:solidFill>
                  <a:srgbClr val="FFFFFF"/>
                </a:solidFill>
                <a:latin typeface="Arial"/>
                <a:cs typeface="Arial"/>
              </a:rPr>
              <a:t>2) Mesh surface from point cloud</a:t>
            </a:r>
          </a:p>
        </p:txBody>
      </p:sp>
      <p:sp>
        <p:nvSpPr>
          <p:cNvPr id="11" name="TextBox 10"/>
          <p:cNvSpPr txBox="1"/>
          <p:nvPr/>
        </p:nvSpPr>
        <p:spPr>
          <a:xfrm>
            <a:off x="4866714" y="4411118"/>
            <a:ext cx="4237530" cy="1754326"/>
          </a:xfrm>
          <a:prstGeom prst="rect">
            <a:avLst/>
          </a:prstGeom>
          <a:noFill/>
        </p:spPr>
        <p:txBody>
          <a:bodyPr wrap="square" rtlCol="0">
            <a:spAutoFit/>
          </a:bodyPr>
          <a:lstStyle/>
          <a:p>
            <a:r>
              <a:rPr lang="en-US" dirty="0">
                <a:latin typeface="Arial"/>
                <a:cs typeface="Arial"/>
              </a:rPr>
              <a:t>3) Patches of relatively little change are identified by </a:t>
            </a:r>
            <a:r>
              <a:rPr lang="en-US" dirty="0" err="1">
                <a:latin typeface="Arial"/>
                <a:cs typeface="Arial"/>
              </a:rPr>
              <a:t>SplitFX</a:t>
            </a:r>
            <a:r>
              <a:rPr lang="en-US" dirty="0">
                <a:latin typeface="Arial"/>
                <a:cs typeface="Arial"/>
              </a:rPr>
              <a:t> software</a:t>
            </a:r>
          </a:p>
          <a:p>
            <a:pPr marL="285750" indent="-285750">
              <a:buFont typeface="Wingdings" pitchFamily="2" charset="2"/>
              <a:buChar char="à"/>
            </a:pPr>
            <a:r>
              <a:rPr lang="en-US" dirty="0">
                <a:latin typeface="Arial"/>
                <a:cs typeface="Arial"/>
              </a:rPr>
              <a:t>these define joints and bedding where rocks are most likely to fail</a:t>
            </a:r>
          </a:p>
          <a:p>
            <a:endParaRPr lang="en-US" dirty="0">
              <a:latin typeface="Arial"/>
              <a:cs typeface="Arial"/>
            </a:endParaRPr>
          </a:p>
          <a:p>
            <a:r>
              <a:rPr lang="en-US" dirty="0">
                <a:latin typeface="Arial"/>
                <a:cs typeface="Arial"/>
              </a:rPr>
              <a:t>4) Design safer cut slope (like road cut)</a:t>
            </a:r>
          </a:p>
        </p:txBody>
      </p:sp>
    </p:spTree>
    <p:extLst>
      <p:ext uri="{BB962C8B-B14F-4D97-AF65-F5344CB8AC3E}">
        <p14:creationId xmlns:p14="http://schemas.microsoft.com/office/powerpoint/2010/main" val="2344661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874F-B8C2-95DC-1750-E472636E41C3}"/>
              </a:ext>
            </a:extLst>
          </p:cNvPr>
          <p:cNvSpPr>
            <a:spLocks noGrp="1"/>
          </p:cNvSpPr>
          <p:nvPr>
            <p:ph type="title"/>
          </p:nvPr>
        </p:nvSpPr>
        <p:spPr/>
        <p:txBody>
          <a:bodyPr/>
          <a:lstStyle/>
          <a:p>
            <a:r>
              <a:rPr lang="en-US" dirty="0"/>
              <a:t>Road cut design</a:t>
            </a:r>
          </a:p>
        </p:txBody>
      </p:sp>
      <p:pic>
        <p:nvPicPr>
          <p:cNvPr id="3" name="Picture 2" descr="cut-slope-desig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891" y="2145493"/>
            <a:ext cx="4194533" cy="34203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708" y="1955772"/>
            <a:ext cx="4657384" cy="3799834"/>
          </a:xfrm>
          <a:prstGeom prst="rect">
            <a:avLst/>
          </a:prstGeom>
        </p:spPr>
      </p:pic>
    </p:spTree>
    <p:extLst>
      <p:ext uri="{BB962C8B-B14F-4D97-AF65-F5344CB8AC3E}">
        <p14:creationId xmlns:p14="http://schemas.microsoft.com/office/powerpoint/2010/main" val="85144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structure from motion</a:t>
            </a:r>
          </a:p>
        </p:txBody>
      </p:sp>
      <p:sp>
        <p:nvSpPr>
          <p:cNvPr id="3" name="Subtitle 2"/>
          <p:cNvSpPr>
            <a:spLocks noGrp="1"/>
          </p:cNvSpPr>
          <p:nvPr>
            <p:ph idx="1"/>
          </p:nvPr>
        </p:nvSpPr>
        <p:spPr/>
        <p:txBody>
          <a:bodyPr/>
          <a:lstStyle/>
          <a:p>
            <a:pPr algn="l"/>
            <a:r>
              <a:rPr lang="en-US" dirty="0"/>
              <a:t>Katherine </a:t>
            </a:r>
            <a:r>
              <a:rPr lang="en-US" dirty="0" err="1"/>
              <a:t>Shervais</a:t>
            </a:r>
            <a:r>
              <a:rPr lang="en-US" dirty="0"/>
              <a:t> modified by Beth Pratt-Sitaula</a:t>
            </a:r>
          </a:p>
        </p:txBody>
      </p:sp>
    </p:spTree>
    <p:extLst>
      <p:ext uri="{BB962C8B-B14F-4D97-AF65-F5344CB8AC3E}">
        <p14:creationId xmlns:p14="http://schemas.microsoft.com/office/powerpoint/2010/main" val="398318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Archaeology – Amara West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4318"/>
            <a:ext cx="3646170" cy="54692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246" y="1082097"/>
            <a:ext cx="5280017" cy="4950016"/>
          </a:xfrm>
          <a:prstGeom prst="rect">
            <a:avLst/>
          </a:prstGeom>
        </p:spPr>
      </p:pic>
      <p:sp>
        <p:nvSpPr>
          <p:cNvPr id="6" name="TextBox 5"/>
          <p:cNvSpPr txBox="1"/>
          <p:nvPr/>
        </p:nvSpPr>
        <p:spPr>
          <a:xfrm>
            <a:off x="7557047" y="6047038"/>
            <a:ext cx="1429750" cy="276999"/>
          </a:xfrm>
          <a:prstGeom prst="rect">
            <a:avLst/>
          </a:prstGeom>
          <a:noFill/>
        </p:spPr>
        <p:txBody>
          <a:bodyPr wrap="none" rtlCol="0">
            <a:spAutoFit/>
          </a:bodyPr>
          <a:lstStyle/>
          <a:p>
            <a:r>
              <a:rPr lang="en-US" sz="1200" dirty="0"/>
              <a:t>Figure Neal Spencer</a:t>
            </a:r>
          </a:p>
        </p:txBody>
      </p:sp>
    </p:spTree>
    <p:extLst>
      <p:ext uri="{BB962C8B-B14F-4D97-AF65-F5344CB8AC3E}">
        <p14:creationId xmlns:p14="http://schemas.microsoft.com/office/powerpoint/2010/main" val="2949975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Archaeology – Amara West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12" y="893430"/>
            <a:ext cx="6796462" cy="5322229"/>
          </a:xfrm>
          <a:prstGeom prst="rect">
            <a:avLst/>
          </a:prstGeom>
          <a:ln w="28575" cap="sq">
            <a:noFill/>
            <a:miter lim="800000"/>
          </a:ln>
          <a:effectLst>
            <a:outerShdw blurRad="57150" dist="50800" dir="2700000" algn="tl" rotWithShape="0">
              <a:srgbClr val="000000">
                <a:alpha val="40000"/>
              </a:srgbClr>
            </a:outerShdw>
          </a:effectLst>
        </p:spPr>
      </p:pic>
      <p:sp>
        <p:nvSpPr>
          <p:cNvPr id="5" name="TextBox 4"/>
          <p:cNvSpPr txBox="1"/>
          <p:nvPr/>
        </p:nvSpPr>
        <p:spPr>
          <a:xfrm>
            <a:off x="7669924" y="5964570"/>
            <a:ext cx="1590500" cy="276999"/>
          </a:xfrm>
          <a:prstGeom prst="rect">
            <a:avLst/>
          </a:prstGeom>
          <a:noFill/>
        </p:spPr>
        <p:txBody>
          <a:bodyPr wrap="none" rtlCol="0">
            <a:spAutoFit/>
          </a:bodyPr>
          <a:lstStyle/>
          <a:p>
            <a:r>
              <a:rPr lang="en-US" sz="1200" dirty="0">
                <a:solidFill>
                  <a:schemeClr val="bg2">
                    <a:lumMod val="10000"/>
                  </a:schemeClr>
                </a:solidFill>
              </a:rPr>
              <a:t>Figure Neal Spencer</a:t>
            </a:r>
          </a:p>
        </p:txBody>
      </p:sp>
    </p:spTree>
    <p:extLst>
      <p:ext uri="{BB962C8B-B14F-4D97-AF65-F5344CB8AC3E}">
        <p14:creationId xmlns:p14="http://schemas.microsoft.com/office/powerpoint/2010/main" val="3079750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1E16-CDB2-8947-A594-2B9C284FC870}"/>
              </a:ext>
            </a:extLst>
          </p:cNvPr>
          <p:cNvSpPr>
            <a:spLocks noGrp="1"/>
          </p:cNvSpPr>
          <p:nvPr>
            <p:ph type="title"/>
          </p:nvPr>
        </p:nvSpPr>
        <p:spPr/>
        <p:txBody>
          <a:bodyPr/>
          <a:lstStyle/>
          <a:p>
            <a:r>
              <a:rPr lang="en-US" dirty="0"/>
              <a:t>HOW SfM works</a:t>
            </a:r>
          </a:p>
        </p:txBody>
      </p:sp>
      <p:sp>
        <p:nvSpPr>
          <p:cNvPr id="4" name="Content Placeholder 3">
            <a:extLst>
              <a:ext uri="{FF2B5EF4-FFF2-40B4-BE49-F238E27FC236}">
                <a16:creationId xmlns:a16="http://schemas.microsoft.com/office/drawing/2014/main" id="{0CA0614D-2589-E9ED-767B-C3C84F0A58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05824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Scale-invariant feature transform (SIFT)</a:t>
            </a:r>
          </a:p>
        </p:txBody>
      </p:sp>
      <p:pic>
        <p:nvPicPr>
          <p:cNvPr id="4" name="Picture 2" descr="C:\Users\Ed\Documents\OpenTopography\UNAM_workshop\IMG_59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885">
            <a:off x="4610367" y="3641241"/>
            <a:ext cx="3121152" cy="234086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These photographs all contain the same bush, but it is at different orientations and scales in each of them. There are red boxes highlighting the same feature in each photograph. " title="SIFT 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13149">
            <a:off x="1193469" y="1043209"/>
            <a:ext cx="3121152" cy="234086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C:\Users\Ed\Documents\OpenTopography\UNAM_workshop\IMG_59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14956">
            <a:off x="4659380" y="969926"/>
            <a:ext cx="3121152" cy="234086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descr="C:\Users\Ed\Documents\OpenTopography\UNAM_workshop\IMG_594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95052">
            <a:off x="1105754" y="3756412"/>
            <a:ext cx="3121152" cy="234086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2541270" y="1311379"/>
            <a:ext cx="365175" cy="370674"/>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06682" y="2954841"/>
            <a:ext cx="182588" cy="18533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1270" y="5485910"/>
            <a:ext cx="91294" cy="92669"/>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73042" y="5382355"/>
            <a:ext cx="136941" cy="139003"/>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729830" y="5984737"/>
            <a:ext cx="1414170" cy="276999"/>
          </a:xfrm>
          <a:prstGeom prst="rect">
            <a:avLst/>
          </a:prstGeom>
          <a:noFill/>
        </p:spPr>
        <p:txBody>
          <a:bodyPr wrap="none" rtlCol="0">
            <a:spAutoFit/>
          </a:bodyPr>
          <a:lstStyle/>
          <a:p>
            <a:r>
              <a:rPr lang="en-US" sz="1200" dirty="0"/>
              <a:t>Figure Ed </a:t>
            </a:r>
            <a:r>
              <a:rPr lang="en-US" sz="1200" dirty="0" err="1"/>
              <a:t>Nissen</a:t>
            </a:r>
            <a:r>
              <a:rPr lang="en-US" sz="1200" dirty="0"/>
              <a:t> </a:t>
            </a:r>
          </a:p>
        </p:txBody>
      </p:sp>
    </p:spTree>
    <p:extLst>
      <p:ext uri="{BB962C8B-B14F-4D97-AF65-F5344CB8AC3E}">
        <p14:creationId xmlns:p14="http://schemas.microsoft.com/office/powerpoint/2010/main" val="1568692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Scale-invariant feature transform (sift)</a:t>
            </a:r>
          </a:p>
        </p:txBody>
      </p:sp>
      <p:pic>
        <p:nvPicPr>
          <p:cNvPr id="4" name="Content Placeholder 12" descr="This image is the same as the one on the previous slide. " title="SIF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4579" y="1129205"/>
            <a:ext cx="4656668" cy="3628114"/>
          </a:xfrm>
          <a:prstGeom prst="rect">
            <a:avLst/>
          </a:prstGeom>
          <a:ln w="3175">
            <a:miter lim="400000"/>
          </a:ln>
          <a:extLst>
            <a:ext uri="{C572A759-6A51-4108-AA02-DFA0A04FC94B}">
              <ma14:wrappingTextBoxFlag xmlns="" xmlns:ma14="http://schemas.microsoft.com/office/mac/drawingml/2011/main" val="1"/>
            </a:ext>
          </a:extLst>
        </p:spPr>
      </p:pic>
      <p:sp>
        <p:nvSpPr>
          <p:cNvPr id="5" name="TextBox 4"/>
          <p:cNvSpPr txBox="1"/>
          <p:nvPr/>
        </p:nvSpPr>
        <p:spPr>
          <a:xfrm>
            <a:off x="276578" y="4909096"/>
            <a:ext cx="8590845" cy="1200329"/>
          </a:xfrm>
          <a:prstGeom prst="rect">
            <a:avLst/>
          </a:prstGeom>
          <a:noFill/>
        </p:spPr>
        <p:txBody>
          <a:bodyPr wrap="square" rtlCol="0">
            <a:spAutoFit/>
          </a:bodyPr>
          <a:lstStyle/>
          <a:p>
            <a:pPr marL="342900" indent="-342900">
              <a:buFont typeface="Arial" panose="020B0604020202020204" pitchFamily="34" charset="0"/>
              <a:buChar char="•"/>
            </a:pPr>
            <a:r>
              <a:rPr lang="en-US" dirty="0"/>
              <a:t>Finds matching features in multiple photographs </a:t>
            </a:r>
          </a:p>
          <a:p>
            <a:pPr marL="342900" indent="-342900">
              <a:buFont typeface="Arial" panose="020B0604020202020204" pitchFamily="34" charset="0"/>
              <a:buChar char="•"/>
            </a:pPr>
            <a:r>
              <a:rPr lang="en-US" dirty="0"/>
              <a:t>Scale, perspective, and illumination of the feature in the photograph do not affect algorithm </a:t>
            </a:r>
          </a:p>
          <a:p>
            <a:pPr marL="342900" indent="-342900">
              <a:buFont typeface="Arial" panose="020B0604020202020204" pitchFamily="34" charset="0"/>
              <a:buChar char="•"/>
            </a:pPr>
            <a:r>
              <a:rPr lang="en-US" dirty="0"/>
              <a:t>Used as the input for calculating camera locations</a:t>
            </a:r>
          </a:p>
        </p:txBody>
      </p:sp>
      <p:sp>
        <p:nvSpPr>
          <p:cNvPr id="6" name="TextBox 5"/>
          <p:cNvSpPr txBox="1"/>
          <p:nvPr/>
        </p:nvSpPr>
        <p:spPr>
          <a:xfrm>
            <a:off x="7729830" y="6019906"/>
            <a:ext cx="1414170" cy="276999"/>
          </a:xfrm>
          <a:prstGeom prst="rect">
            <a:avLst/>
          </a:prstGeom>
          <a:noFill/>
        </p:spPr>
        <p:txBody>
          <a:bodyPr wrap="none" rtlCol="0">
            <a:spAutoFit/>
          </a:bodyPr>
          <a:lstStyle/>
          <a:p>
            <a:r>
              <a:rPr lang="en-US" sz="1200" dirty="0"/>
              <a:t>Figure Ed </a:t>
            </a:r>
            <a:r>
              <a:rPr lang="en-US" sz="1200" dirty="0" err="1"/>
              <a:t>Nissen</a:t>
            </a:r>
            <a:r>
              <a:rPr lang="en-US" sz="1200" dirty="0"/>
              <a:t> </a:t>
            </a:r>
          </a:p>
        </p:txBody>
      </p:sp>
    </p:spTree>
    <p:extLst>
      <p:ext uri="{BB962C8B-B14F-4D97-AF65-F5344CB8AC3E}">
        <p14:creationId xmlns:p14="http://schemas.microsoft.com/office/powerpoint/2010/main" val="2994313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workflow</a:t>
            </a:r>
          </a:p>
        </p:txBody>
      </p:sp>
      <p:pic>
        <p:nvPicPr>
          <p:cNvPr id="4" name="Picture 3"/>
          <p:cNvPicPr/>
          <p:nvPr/>
        </p:nvPicPr>
        <p:blipFill rotWithShape="1">
          <a:blip r:embed="rId3">
            <a:extLst>
              <a:ext uri="{28A0092B-C50C-407E-A947-70E740481C1C}">
                <a14:useLocalDpi xmlns:a14="http://schemas.microsoft.com/office/drawing/2010/main" val="0"/>
              </a:ext>
            </a:extLst>
          </a:blip>
          <a:srcRect t="18637"/>
          <a:stretch/>
        </p:blipFill>
        <p:spPr>
          <a:xfrm>
            <a:off x="125585" y="4365677"/>
            <a:ext cx="8874017" cy="14401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288" y="1397527"/>
            <a:ext cx="2755462" cy="233448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59" y="1397527"/>
            <a:ext cx="2787160" cy="233448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217"/>
          <a:stretch/>
        </p:blipFill>
        <p:spPr>
          <a:xfrm>
            <a:off x="6139942" y="1397527"/>
            <a:ext cx="2859660" cy="237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9918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features</a:t>
            </a:r>
          </a:p>
        </p:txBody>
      </p:sp>
      <p:pic>
        <p:nvPicPr>
          <p:cNvPr id="25" name="Picture 24" descr="This image is a background of hills and a river. On top, there is an animation that shows two cameras at different orientations photographing the same two features. " title="Matching features "/>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88109"/>
            <a:ext cx="9144000" cy="5461099"/>
          </a:xfrm>
          <a:prstGeom prst="rect">
            <a:avLst/>
          </a:prstGeom>
        </p:spPr>
      </p:pic>
      <p:sp>
        <p:nvSpPr>
          <p:cNvPr id="26" name="Oval 25"/>
          <p:cNvSpPr/>
          <p:nvPr/>
        </p:nvSpPr>
        <p:spPr>
          <a:xfrm>
            <a:off x="474292" y="5037834"/>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023076" y="6061904"/>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rot="20801246">
            <a:off x="328810" y="1763811"/>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08888" y="1617380"/>
            <a:ext cx="5135112" cy="2447850"/>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1 </a:t>
            </a:r>
          </a:p>
          <a:p>
            <a:pPr>
              <a:lnSpc>
                <a:spcPct val="120000"/>
              </a:lnSpc>
            </a:pPr>
            <a:r>
              <a:rPr lang="en-US" sz="1600" b="1" dirty="0">
                <a:cs typeface="Arial" panose="020B0604020202020204" pitchFamily="34" charset="0"/>
              </a:rPr>
              <a:t>Match corresponding features </a:t>
            </a:r>
            <a:r>
              <a:rPr lang="en-US" sz="1600" dirty="0">
                <a:cs typeface="Arial" panose="020B0604020202020204" pitchFamily="34" charset="0"/>
              </a:rPr>
              <a:t>and</a:t>
            </a:r>
            <a:r>
              <a:rPr lang="en-US" sz="1600" b="1" dirty="0">
                <a:cs typeface="Arial" panose="020B0604020202020204" pitchFamily="34" charset="0"/>
              </a:rPr>
              <a:t> </a:t>
            </a:r>
            <a:r>
              <a:rPr lang="en-US" sz="1600" dirty="0">
                <a:cs typeface="Arial" panose="020B0604020202020204" pitchFamily="34" charset="0"/>
              </a:rPr>
              <a:t>measure</a:t>
            </a:r>
            <a:r>
              <a:rPr lang="en-US" sz="1600" b="1" dirty="0">
                <a:cs typeface="Arial" panose="020B0604020202020204" pitchFamily="34" charset="0"/>
              </a:rPr>
              <a:t> </a:t>
            </a:r>
            <a:r>
              <a:rPr lang="en-US" sz="1600" dirty="0">
                <a:cs typeface="Arial" panose="020B0604020202020204" pitchFamily="34" charset="0"/>
              </a:rPr>
              <a:t>distances between them on the camera image plane </a:t>
            </a:r>
            <a:r>
              <a:rPr lang="en-US" sz="1600" i="1" dirty="0">
                <a:cs typeface="Arial" panose="020B0604020202020204" pitchFamily="34" charset="0"/>
              </a:rPr>
              <a:t>d,</a:t>
            </a:r>
            <a:r>
              <a:rPr lang="en-US" sz="1600" dirty="0">
                <a:cs typeface="Arial" panose="020B0604020202020204" pitchFamily="34" charset="0"/>
              </a:rPr>
              <a:t> </a:t>
            </a:r>
            <a:r>
              <a:rPr lang="en-US" sz="1600" i="1" dirty="0">
                <a:cs typeface="Arial" panose="020B0604020202020204" pitchFamily="34" charset="0"/>
              </a:rPr>
              <a:t>d’</a:t>
            </a:r>
          </a:p>
          <a:p>
            <a:pPr>
              <a:lnSpc>
                <a:spcPct val="120000"/>
              </a:lnSpc>
            </a:pPr>
            <a:endParaRPr lang="en-US" sz="1600" i="1" dirty="0">
              <a:cs typeface="Arial" panose="020B0604020202020204" pitchFamily="34" charset="0"/>
            </a:endParaRPr>
          </a:p>
          <a:p>
            <a:pPr>
              <a:lnSpc>
                <a:spcPct val="120000"/>
              </a:lnSpc>
            </a:pPr>
            <a:endParaRPr lang="en-US" sz="1600" i="1" dirty="0">
              <a:cs typeface="Arial" panose="020B0604020202020204" pitchFamily="34" charset="0"/>
            </a:endParaRPr>
          </a:p>
          <a:p>
            <a:pPr>
              <a:lnSpc>
                <a:spcPct val="120000"/>
              </a:lnSpc>
            </a:pPr>
            <a:endParaRPr lang="en-US" sz="1600" i="1" dirty="0">
              <a:cs typeface="Arial" panose="020B0604020202020204" pitchFamily="34" charset="0"/>
            </a:endParaRPr>
          </a:p>
          <a:p>
            <a:pPr>
              <a:lnSpc>
                <a:spcPct val="120000"/>
              </a:lnSpc>
            </a:pPr>
            <a:r>
              <a:rPr lang="en-US" sz="1600" dirty="0">
                <a:cs typeface="Arial" panose="020B0604020202020204" pitchFamily="34" charset="0"/>
              </a:rPr>
              <a:t>The Scale-Invariant Feature Transform is key to matching corresponding features despite varying distances</a:t>
            </a:r>
          </a:p>
        </p:txBody>
      </p:sp>
      <p:cxnSp>
        <p:nvCxnSpPr>
          <p:cNvPr id="30" name="Straight Connector 29"/>
          <p:cNvCxnSpPr/>
          <p:nvPr/>
        </p:nvCxnSpPr>
        <p:spPr>
          <a:xfrm flipV="1">
            <a:off x="533400" y="1693580"/>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33400" y="2988980"/>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90810" y="1361009"/>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33" name="TextBox 32"/>
          <p:cNvSpPr txBox="1"/>
          <p:nvPr/>
        </p:nvSpPr>
        <p:spPr>
          <a:xfrm>
            <a:off x="3429000" y="2386129"/>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34" name="Straight Connector 33"/>
          <p:cNvCxnSpPr/>
          <p:nvPr/>
        </p:nvCxnSpPr>
        <p:spPr>
          <a:xfrm flipH="1" flipV="1">
            <a:off x="1090810" y="1746719"/>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056547" y="2489764"/>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rot="20801246">
            <a:off x="1028313" y="2009038"/>
            <a:ext cx="381000" cy="228600"/>
            <a:chOff x="2133600" y="685800"/>
            <a:chExt cx="381000" cy="228600"/>
          </a:xfrm>
        </p:grpSpPr>
        <p:sp>
          <p:nvSpPr>
            <p:cNvPr id="37" name="Round Same Side Corner Rectangle 36"/>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rot="2441878">
            <a:off x="2621640" y="2744106"/>
            <a:ext cx="1524000" cy="762000"/>
            <a:chOff x="2649908" y="381000"/>
            <a:chExt cx="1524000" cy="762000"/>
          </a:xfrm>
        </p:grpSpPr>
        <p:cxnSp>
          <p:nvCxnSpPr>
            <p:cNvPr id="40" name="Straight Connector 39"/>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3200400" y="914400"/>
              <a:ext cx="381000" cy="228600"/>
              <a:chOff x="2133600" y="685800"/>
              <a:chExt cx="381000" cy="228600"/>
            </a:xfrm>
          </p:grpSpPr>
          <p:sp>
            <p:nvSpPr>
              <p:cNvPr id="42" name="Round Same Side Corner Rectangle 41"/>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87566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camera locations</a:t>
            </a:r>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 title="Find camera locations"/>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96901"/>
            <a:ext cx="9144000" cy="5461099"/>
          </a:xfrm>
          <a:prstGeom prst="rect">
            <a:avLst/>
          </a:prstGeom>
        </p:spPr>
      </p:pic>
      <p:cxnSp>
        <p:nvCxnSpPr>
          <p:cNvPr id="5" name="Straight Connector 4"/>
          <p:cNvCxnSpPr/>
          <p:nvPr/>
        </p:nvCxnSpPr>
        <p:spPr>
          <a:xfrm flipV="1">
            <a:off x="533400" y="1693563"/>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3400" y="2988963"/>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74292" y="5037817"/>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23076" y="6061887"/>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1090810" y="1746702"/>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056547" y="2489747"/>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20801246">
            <a:off x="328810" y="1763794"/>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20801246">
            <a:off x="1028313" y="2009021"/>
            <a:ext cx="381000" cy="228600"/>
            <a:chOff x="2133600" y="685800"/>
            <a:chExt cx="381000" cy="228600"/>
          </a:xfrm>
        </p:grpSpPr>
        <p:sp>
          <p:nvSpPr>
            <p:cNvPr id="13" name="Round Same Side Corner Rectangle 12"/>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2441878">
            <a:off x="2621640" y="2744089"/>
            <a:ext cx="1524000" cy="762000"/>
            <a:chOff x="2649908" y="381000"/>
            <a:chExt cx="1524000" cy="762000"/>
          </a:xfrm>
        </p:grpSpPr>
        <p:cxnSp>
          <p:nvCxnSpPr>
            <p:cNvPr id="16" name="Straight Connector 15"/>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200400" y="914400"/>
              <a:ext cx="381000" cy="228600"/>
              <a:chOff x="2133600" y="685800"/>
              <a:chExt cx="381000" cy="228600"/>
            </a:xfrm>
          </p:grpSpPr>
          <p:sp>
            <p:nvSpPr>
              <p:cNvPr id="18" name="Round Same Side Corner Rectangle 17"/>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p:cNvSpPr txBox="1"/>
          <p:nvPr/>
        </p:nvSpPr>
        <p:spPr>
          <a:xfrm>
            <a:off x="1090810" y="1360992"/>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p:cNvSpPr txBox="1"/>
          <p:nvPr/>
        </p:nvSpPr>
        <p:spPr>
          <a:xfrm>
            <a:off x="3429000" y="2386112"/>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p:cNvCxnSpPr/>
          <p:nvPr/>
        </p:nvCxnSpPr>
        <p:spPr>
          <a:xfrm flipH="1">
            <a:off x="2699709" y="2413829"/>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09596" y="2420296"/>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p:cNvCxnSpPr/>
          <p:nvPr/>
        </p:nvCxnSpPr>
        <p:spPr>
          <a:xfrm>
            <a:off x="684074" y="1871130"/>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3808" y="1933831"/>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p:cNvSpPr txBox="1"/>
          <p:nvPr/>
        </p:nvSpPr>
        <p:spPr>
          <a:xfrm>
            <a:off x="4008888" y="1617363"/>
            <a:ext cx="5135112" cy="4524315"/>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2 </a:t>
            </a:r>
          </a:p>
          <a:p>
            <a:pPr>
              <a:lnSpc>
                <a:spcPct val="120000"/>
              </a:lnSpc>
            </a:pPr>
            <a:r>
              <a:rPr lang="en-US" sz="1600" dirty="0">
                <a:cs typeface="Arial" panose="020B0604020202020204" pitchFamily="34" charset="0"/>
              </a:rPr>
              <a:t>When we have the matching locations of multiple points on two or more photos, there is usually just one mathematical solution for where the photos were taken.</a:t>
            </a:r>
          </a:p>
          <a:p>
            <a:pPr>
              <a:lnSpc>
                <a:spcPct val="120000"/>
              </a:lnSpc>
            </a:pPr>
            <a:endParaRPr lang="en-US" sz="1600" dirty="0">
              <a:cs typeface="Arial" panose="020B0604020202020204" pitchFamily="34" charset="0"/>
            </a:endParaRPr>
          </a:p>
          <a:p>
            <a:pPr>
              <a:lnSpc>
                <a:spcPct val="120000"/>
              </a:lnSpc>
            </a:pPr>
            <a:endParaRPr lang="en-US" sz="1600" dirty="0">
              <a:cs typeface="Arial" panose="020B0604020202020204" pitchFamily="34" charset="0"/>
            </a:endParaRPr>
          </a:p>
          <a:p>
            <a:pPr>
              <a:lnSpc>
                <a:spcPct val="120000"/>
              </a:lnSpc>
            </a:pPr>
            <a:r>
              <a:rPr lang="en-US" sz="1600" dirty="0">
                <a:cs typeface="Arial" panose="020B0604020202020204" pitchFamily="34" charset="0"/>
              </a:rPr>
              <a:t>Therefore, we can calculate</a:t>
            </a:r>
            <a:r>
              <a:rPr lang="en-US" sz="1600" b="1" dirty="0">
                <a:cs typeface="Arial" panose="020B0604020202020204" pitchFamily="34" charset="0"/>
              </a:rPr>
              <a:t> </a:t>
            </a:r>
            <a:r>
              <a:rPr lang="en-US" sz="1600" dirty="0">
                <a:cs typeface="Arial" panose="020B0604020202020204" pitchFamily="34" charset="0"/>
              </a:rPr>
              <a:t>individual camera positions </a:t>
            </a:r>
            <a:r>
              <a:rPr lang="en-US" sz="1600" i="1" dirty="0">
                <a:cs typeface="Arial" panose="020B0604020202020204" pitchFamily="34" charset="0"/>
              </a:rPr>
              <a:t>(x, y, z), (x’, y’, z’), </a:t>
            </a:r>
            <a:r>
              <a:rPr lang="en-US" sz="1600" dirty="0">
                <a:cs typeface="Arial" panose="020B0604020202020204" pitchFamily="34" charset="0"/>
              </a:rPr>
              <a:t>orientations </a:t>
            </a:r>
            <a:r>
              <a:rPr lang="en-US" sz="1600" i="1" dirty="0" err="1">
                <a:cs typeface="Arial" panose="020B0604020202020204" pitchFamily="34" charset="0"/>
              </a:rPr>
              <a:t>i</a:t>
            </a:r>
            <a:r>
              <a:rPr lang="en-US" sz="1600" dirty="0">
                <a:cs typeface="Arial" panose="020B0604020202020204" pitchFamily="34" charset="0"/>
              </a:rPr>
              <a:t>, </a:t>
            </a:r>
            <a:r>
              <a:rPr lang="en-US" sz="1600" i="1" dirty="0" err="1">
                <a:cs typeface="Arial" panose="020B0604020202020204" pitchFamily="34" charset="0"/>
              </a:rPr>
              <a:t>i</a:t>
            </a:r>
            <a:r>
              <a:rPr lang="en-US" sz="1600" i="1" dirty="0">
                <a:cs typeface="Arial" panose="020B0604020202020204" pitchFamily="34" charset="0"/>
              </a:rPr>
              <a:t>’</a:t>
            </a:r>
            <a:r>
              <a:rPr lang="en-US" sz="1600" dirty="0">
                <a:cs typeface="Arial" panose="020B0604020202020204" pitchFamily="34" charset="0"/>
              </a:rPr>
              <a:t>, focal lengths </a:t>
            </a:r>
            <a:r>
              <a:rPr lang="en-US" sz="1600" i="1" dirty="0">
                <a:cs typeface="Arial" panose="020B0604020202020204" pitchFamily="34" charset="0"/>
              </a:rPr>
              <a:t>f</a:t>
            </a:r>
            <a:r>
              <a:rPr lang="en-US" sz="1600" dirty="0">
                <a:cs typeface="Arial" panose="020B0604020202020204" pitchFamily="34" charset="0"/>
              </a:rPr>
              <a:t>, </a:t>
            </a:r>
            <a:r>
              <a:rPr lang="en-US" sz="1600" i="1" dirty="0">
                <a:cs typeface="Arial" panose="020B0604020202020204" pitchFamily="34" charset="0"/>
              </a:rPr>
              <a:t>f’</a:t>
            </a:r>
            <a:r>
              <a:rPr lang="en-US" sz="1600" dirty="0">
                <a:cs typeface="Arial" panose="020B0604020202020204" pitchFamily="34" charset="0"/>
              </a:rPr>
              <a:t>, and relative positions of corresponding features </a:t>
            </a:r>
            <a:r>
              <a:rPr lang="en-US" sz="1600" i="1" dirty="0">
                <a:cs typeface="Arial" panose="020B0604020202020204" pitchFamily="34" charset="0"/>
              </a:rPr>
              <a:t>b, h, </a:t>
            </a:r>
            <a:r>
              <a:rPr lang="en-US" sz="1600" dirty="0">
                <a:cs typeface="Arial" panose="020B0604020202020204" pitchFamily="34" charset="0"/>
              </a:rPr>
              <a:t>in a single step known as </a:t>
            </a:r>
            <a:r>
              <a:rPr lang="en-US" sz="1600" b="1" dirty="0">
                <a:cs typeface="Arial" panose="020B0604020202020204" pitchFamily="34" charset="0"/>
              </a:rPr>
              <a:t>“bundle adjustment.” </a:t>
            </a:r>
          </a:p>
          <a:p>
            <a:pPr>
              <a:lnSpc>
                <a:spcPct val="120000"/>
              </a:lnSpc>
            </a:pPr>
            <a:endParaRPr lang="en-US" sz="1600" b="1" dirty="0">
              <a:cs typeface="Arial" panose="020B0604020202020204" pitchFamily="34" charset="0"/>
            </a:endParaRPr>
          </a:p>
          <a:p>
            <a:pPr>
              <a:lnSpc>
                <a:spcPct val="120000"/>
              </a:lnSpc>
            </a:pPr>
            <a:endParaRPr lang="en-US" sz="1600" b="1" dirty="0">
              <a:cs typeface="Arial" panose="020B0604020202020204" pitchFamily="34" charset="0"/>
            </a:endParaRPr>
          </a:p>
          <a:p>
            <a:pPr>
              <a:lnSpc>
                <a:spcPct val="120000"/>
              </a:lnSpc>
            </a:pPr>
            <a:endParaRPr lang="en-US" sz="1600" dirty="0">
              <a:cs typeface="Arial" panose="020B0604020202020204" pitchFamily="34" charset="0"/>
            </a:endParaRPr>
          </a:p>
        </p:txBody>
      </p:sp>
      <p:sp>
        <p:nvSpPr>
          <p:cNvPr id="27" name="TextBox 26"/>
          <p:cNvSpPr txBox="1"/>
          <p:nvPr/>
        </p:nvSpPr>
        <p:spPr>
          <a:xfrm>
            <a:off x="1368387" y="1845963"/>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8" name="TextBox 27"/>
          <p:cNvSpPr txBox="1"/>
          <p:nvPr/>
        </p:nvSpPr>
        <p:spPr>
          <a:xfrm>
            <a:off x="2098034" y="3094455"/>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9" name="Straight Connector 28"/>
          <p:cNvCxnSpPr/>
          <p:nvPr/>
        </p:nvCxnSpPr>
        <p:spPr>
          <a:xfrm>
            <a:off x="1283200" y="2189968"/>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284022" y="2176401"/>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61449" y="3413803"/>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933891" y="3400236"/>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83524" y="2489747"/>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4" name="TextBox 33"/>
          <p:cNvSpPr txBox="1"/>
          <p:nvPr/>
        </p:nvSpPr>
        <p:spPr>
          <a:xfrm>
            <a:off x="2921238" y="3601685"/>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5" name="Straight Connector 34"/>
          <p:cNvCxnSpPr/>
          <p:nvPr/>
        </p:nvCxnSpPr>
        <p:spPr>
          <a:xfrm>
            <a:off x="520938" y="5080547"/>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69722" y="6104617"/>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854298" y="5080547"/>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28924" y="5407916"/>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9" name="TextBox 38"/>
          <p:cNvSpPr txBox="1"/>
          <p:nvPr/>
        </p:nvSpPr>
        <p:spPr>
          <a:xfrm>
            <a:off x="1600200" y="5808363"/>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40" name="Straight Connector 39"/>
          <p:cNvCxnSpPr/>
          <p:nvPr/>
        </p:nvCxnSpPr>
        <p:spPr>
          <a:xfrm>
            <a:off x="519510" y="5080547"/>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12392" y="6121709"/>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31066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par>
                                <p:cTn id="35" presetID="22" presetClass="entr" presetSubtype="1"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par>
                                <p:cTn id="38" presetID="22" presetClass="entr" presetSubtype="8"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P spid="33" grpId="0"/>
      <p:bldP spid="34" grpId="0"/>
      <p:bldP spid="38"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F0EC-CF8B-6C61-EB9C-10C3D9168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88518-CB05-AD39-6FDD-0F13E31255D1}"/>
              </a:ext>
            </a:extLst>
          </p:cNvPr>
          <p:cNvSpPr>
            <a:spLocks noGrp="1"/>
          </p:cNvSpPr>
          <p:nvPr>
            <p:ph type="title"/>
          </p:nvPr>
        </p:nvSpPr>
        <p:spPr/>
        <p:txBody>
          <a:bodyPr/>
          <a:lstStyle/>
          <a:p>
            <a:r>
              <a:rPr lang="en-US" dirty="0"/>
              <a:t>Software workflow</a:t>
            </a:r>
          </a:p>
        </p:txBody>
      </p:sp>
      <p:pic>
        <p:nvPicPr>
          <p:cNvPr id="4" name="Picture 3">
            <a:extLst>
              <a:ext uri="{FF2B5EF4-FFF2-40B4-BE49-F238E27FC236}">
                <a16:creationId xmlns:a16="http://schemas.microsoft.com/office/drawing/2014/main" id="{6DF6A55F-8CB9-7A81-93E1-C5F0CEE7E1B0}"/>
              </a:ext>
            </a:extLst>
          </p:cNvPr>
          <p:cNvPicPr/>
          <p:nvPr/>
        </p:nvPicPr>
        <p:blipFill rotWithShape="1">
          <a:blip r:embed="rId3">
            <a:extLst>
              <a:ext uri="{28A0092B-C50C-407E-A947-70E740481C1C}">
                <a14:useLocalDpi xmlns:a14="http://schemas.microsoft.com/office/drawing/2010/main" val="0"/>
              </a:ext>
            </a:extLst>
          </a:blip>
          <a:srcRect t="18637"/>
          <a:stretch/>
        </p:blipFill>
        <p:spPr>
          <a:xfrm>
            <a:off x="125585" y="4365677"/>
            <a:ext cx="8874017" cy="1440180"/>
          </a:xfrm>
          <a:prstGeom prst="rect">
            <a:avLst/>
          </a:prstGeom>
        </p:spPr>
      </p:pic>
      <p:pic>
        <p:nvPicPr>
          <p:cNvPr id="9" name="Picture 8">
            <a:extLst>
              <a:ext uri="{FF2B5EF4-FFF2-40B4-BE49-F238E27FC236}">
                <a16:creationId xmlns:a16="http://schemas.microsoft.com/office/drawing/2014/main" id="{4D1FF71C-A783-C92F-6A4A-CB210515A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288" y="1397527"/>
            <a:ext cx="2755462" cy="233448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E6CD45F-281D-1F7D-A7AF-D3CBA49BF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59" y="1397527"/>
            <a:ext cx="2787160" cy="233448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D33F0EE-7927-6289-C572-E14DA0A49D40}"/>
              </a:ext>
            </a:extLst>
          </p:cNvPr>
          <p:cNvPicPr>
            <a:picLocks noChangeAspect="1"/>
          </p:cNvPicPr>
          <p:nvPr/>
        </p:nvPicPr>
        <p:blipFill rotWithShape="1">
          <a:blip r:embed="rId6">
            <a:extLst>
              <a:ext uri="{28A0092B-C50C-407E-A947-70E740481C1C}">
                <a14:useLocalDpi xmlns:a14="http://schemas.microsoft.com/office/drawing/2010/main" val="0"/>
              </a:ext>
            </a:extLst>
          </a:blip>
          <a:srcRect b="1217"/>
          <a:stretch/>
        </p:blipFill>
        <p:spPr>
          <a:xfrm>
            <a:off x="6139942" y="1397527"/>
            <a:ext cx="2859660" cy="237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3044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density map</a:t>
            </a:r>
          </a:p>
        </p:txBody>
      </p:sp>
      <p:pic>
        <p:nvPicPr>
          <p:cNvPr id="4" name="Picture 3" title="photo density"/>
          <p:cNvPicPr>
            <a:picLocks noChangeAspect="1"/>
          </p:cNvPicPr>
          <p:nvPr/>
        </p:nvPicPr>
        <p:blipFill rotWithShape="1">
          <a:blip r:embed="rId3">
            <a:extLst>
              <a:ext uri="{28A0092B-C50C-407E-A947-70E740481C1C}">
                <a14:useLocalDpi xmlns:a14="http://schemas.microsoft.com/office/drawing/2010/main" val="0"/>
              </a:ext>
            </a:extLst>
          </a:blip>
          <a:srcRect l="1606" r="13865"/>
          <a:stretch/>
        </p:blipFill>
        <p:spPr>
          <a:xfrm>
            <a:off x="1204512" y="722711"/>
            <a:ext cx="6734976" cy="5719442"/>
          </a:xfrm>
          <a:prstGeom prst="rect">
            <a:avLst/>
          </a:prstGeom>
        </p:spPr>
      </p:pic>
      <p:sp>
        <p:nvSpPr>
          <p:cNvPr id="5" name="TextBox 4"/>
          <p:cNvSpPr txBox="1"/>
          <p:nvPr/>
        </p:nvSpPr>
        <p:spPr>
          <a:xfrm>
            <a:off x="0" y="6032783"/>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8187" t="47597" r="5781" b="15108"/>
          <a:stretch/>
        </p:blipFill>
        <p:spPr bwMode="auto">
          <a:xfrm>
            <a:off x="8152597" y="3458916"/>
            <a:ext cx="519289" cy="25738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10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Text Placeholder 2"/>
          <p:cNvSpPr>
            <a:spLocks noGrp="1"/>
          </p:cNvSpPr>
          <p:nvPr>
            <p:ph idx="1"/>
          </p:nvPr>
        </p:nvSpPr>
        <p:spPr/>
        <p:txBody>
          <a:bodyPr/>
          <a:lstStyle/>
          <a:p>
            <a:pPr marL="0" indent="0" algn="ctr">
              <a:buNone/>
            </a:pPr>
            <a:r>
              <a:rPr lang="en-US" sz="2400" dirty="0"/>
              <a:t>Uses the locations of the camera (motion) to interpret the geometry or 3D model (structure) of a scene </a:t>
            </a:r>
          </a:p>
          <a:p>
            <a:pPr marL="0" indent="0" algn="ctr">
              <a:buNone/>
            </a:pPr>
            <a:endParaRPr lang="en-US" sz="2400" dirty="0"/>
          </a:p>
        </p:txBody>
      </p:sp>
      <p:pic>
        <p:nvPicPr>
          <p:cNvPr id="4" name="Picture 3" descr="This figure shows a camera taking a photo at four different locations. The images are all of the same feature. Points on the feature that are shown in multiple photographs are tied to the images through line of sight tie lines. " title="Structure from Motion exam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552" y="1981547"/>
            <a:ext cx="5799776" cy="4090047"/>
          </a:xfrm>
          <a:prstGeom prst="rect">
            <a:avLst/>
          </a:prstGeom>
        </p:spPr>
      </p:pic>
      <p:sp>
        <p:nvSpPr>
          <p:cNvPr id="5" name="TextBox 4"/>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2641408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38" y="1108985"/>
            <a:ext cx="8850923" cy="4640030"/>
          </a:xfrm>
          <a:prstGeom prst="rect">
            <a:avLst/>
          </a:prstGeom>
        </p:spPr>
      </p:pic>
      <p:sp>
        <p:nvSpPr>
          <p:cNvPr id="5" name="TextBox 4"/>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3200269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070D-E7F7-B54C-B923-0BE3E94011D0}"/>
              </a:ext>
            </a:extLst>
          </p:cNvPr>
          <p:cNvSpPr>
            <a:spLocks noGrp="1"/>
          </p:cNvSpPr>
          <p:nvPr>
            <p:ph type="title"/>
          </p:nvPr>
        </p:nvSpPr>
        <p:spPr/>
        <p:txBody>
          <a:bodyPr/>
          <a:lstStyle/>
          <a:p>
            <a:r>
              <a:rPr lang="en-US" dirty="0"/>
              <a:t>Platforms - handheld</a:t>
            </a:r>
          </a:p>
        </p:txBody>
      </p:sp>
      <p:pic>
        <p:nvPicPr>
          <p:cNvPr id="7" name="Picture 6">
            <a:extLst>
              <a:ext uri="{FF2B5EF4-FFF2-40B4-BE49-F238E27FC236}">
                <a16:creationId xmlns:a16="http://schemas.microsoft.com/office/drawing/2014/main" id="{7DF922AC-A0D6-3C4A-B573-1E635A105A6B}"/>
              </a:ext>
            </a:extLst>
          </p:cNvPr>
          <p:cNvPicPr>
            <a:picLocks noChangeAspect="1"/>
          </p:cNvPicPr>
          <p:nvPr/>
        </p:nvPicPr>
        <p:blipFill rotWithShape="1">
          <a:blip r:embed="rId3">
            <a:extLst>
              <a:ext uri="{28A0092B-C50C-407E-A947-70E740481C1C}">
                <a14:useLocalDpi xmlns:a14="http://schemas.microsoft.com/office/drawing/2010/main" val="0"/>
              </a:ext>
            </a:extLst>
          </a:blip>
          <a:srcRect l="45500" t="22064" b="12812"/>
          <a:stretch/>
        </p:blipFill>
        <p:spPr>
          <a:xfrm>
            <a:off x="1465604" y="1001958"/>
            <a:ext cx="6445127" cy="5134422"/>
          </a:xfrm>
          <a:prstGeom prst="rect">
            <a:avLst/>
          </a:prstGeom>
        </p:spPr>
      </p:pic>
    </p:spTree>
    <p:extLst>
      <p:ext uri="{BB962C8B-B14F-4D97-AF65-F5344CB8AC3E}">
        <p14:creationId xmlns:p14="http://schemas.microsoft.com/office/powerpoint/2010/main" val="2731943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pole </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183831" y="980077"/>
            <a:ext cx="6776338" cy="5082254"/>
          </a:xfrm>
          <a:prstGeom prst="rect">
            <a:avLst/>
          </a:prstGeom>
          <a:ln>
            <a:noFill/>
          </a:ln>
          <a:effectLst/>
        </p:spPr>
      </p:pic>
      <p:sp>
        <p:nvSpPr>
          <p:cNvPr id="5" name="TextBox 4"/>
          <p:cNvSpPr txBox="1"/>
          <p:nvPr/>
        </p:nvSpPr>
        <p:spPr>
          <a:xfrm>
            <a:off x="7526249" y="6062331"/>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2570053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kite </a:t>
            </a:r>
          </a:p>
        </p:txBody>
      </p:sp>
      <p:grpSp>
        <p:nvGrpSpPr>
          <p:cNvPr id="4" name="Group 3"/>
          <p:cNvGrpSpPr/>
          <p:nvPr/>
        </p:nvGrpSpPr>
        <p:grpSpPr>
          <a:xfrm>
            <a:off x="1425892" y="907952"/>
            <a:ext cx="6292215" cy="5257800"/>
            <a:chOff x="0" y="0"/>
            <a:chExt cx="6292215" cy="5257800"/>
          </a:xfrm>
        </p:grpSpPr>
        <p:pic>
          <p:nvPicPr>
            <p:cNvPr id="5" name="Picture 4" descr="The kite above villa D1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7015" y="0"/>
              <a:ext cx="3505200" cy="5257800"/>
            </a:xfrm>
            <a:prstGeom prst="rect">
              <a:avLst/>
            </a:prstGeom>
            <a:noFill/>
            <a:ln>
              <a:noFill/>
            </a:ln>
          </p:spPr>
        </p:pic>
        <p:pic>
          <p:nvPicPr>
            <p:cNvPr id="6" name="Picture 5" descr="Susie preparing the camera rig before fligh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2719705" cy="3095625"/>
            </a:xfrm>
            <a:prstGeom prst="rect">
              <a:avLst/>
            </a:prstGeom>
            <a:noFill/>
            <a:ln>
              <a:noFill/>
            </a:ln>
          </p:spPr>
        </p:pic>
      </p:grpSp>
      <p:sp>
        <p:nvSpPr>
          <p:cNvPr id="7" name="TextBox 6"/>
          <p:cNvSpPr txBox="1"/>
          <p:nvPr/>
        </p:nvSpPr>
        <p:spPr>
          <a:xfrm>
            <a:off x="0" y="6027252"/>
            <a:ext cx="1590500" cy="276999"/>
          </a:xfrm>
          <a:prstGeom prst="rect">
            <a:avLst/>
          </a:prstGeom>
          <a:noFill/>
        </p:spPr>
        <p:txBody>
          <a:bodyPr wrap="none" rtlCol="0">
            <a:spAutoFit/>
          </a:bodyPr>
          <a:lstStyle/>
          <a:p>
            <a:r>
              <a:rPr lang="en-US" sz="1200" dirty="0"/>
              <a:t>Figure Neal Spencer</a:t>
            </a:r>
          </a:p>
        </p:txBody>
      </p:sp>
    </p:spTree>
    <p:extLst>
      <p:ext uri="{BB962C8B-B14F-4D97-AF65-F5344CB8AC3E}">
        <p14:creationId xmlns:p14="http://schemas.microsoft.com/office/powerpoint/2010/main" val="3733831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balloon</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40642" y="1220831"/>
            <a:ext cx="8652308" cy="4034971"/>
          </a:xfrm>
          <a:prstGeom prst="rect">
            <a:avLst/>
          </a:prstGeom>
        </p:spPr>
      </p:pic>
      <p:sp>
        <p:nvSpPr>
          <p:cNvPr id="5" name="TextBox 4"/>
          <p:cNvSpPr txBox="1"/>
          <p:nvPr/>
        </p:nvSpPr>
        <p:spPr>
          <a:xfrm>
            <a:off x="7526249" y="5980026"/>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427423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UAV (uncrewed aerial vehicle)</a:t>
            </a:r>
          </a:p>
        </p:txBody>
      </p:sp>
      <p:sp>
        <p:nvSpPr>
          <p:cNvPr id="5" name="TextBox 4"/>
          <p:cNvSpPr txBox="1"/>
          <p:nvPr/>
        </p:nvSpPr>
        <p:spPr>
          <a:xfrm>
            <a:off x="0" y="5997614"/>
            <a:ext cx="4088107" cy="276999"/>
          </a:xfrm>
          <a:prstGeom prst="rect">
            <a:avLst/>
          </a:prstGeom>
          <a:noFill/>
        </p:spPr>
        <p:txBody>
          <a:bodyPr wrap="none" rtlCol="0">
            <a:spAutoFit/>
          </a:bodyPr>
          <a:lstStyle/>
          <a:p>
            <a:r>
              <a:rPr lang="en-US" sz="1200" dirty="0"/>
              <a:t>Figure https://</a:t>
            </a:r>
            <a:r>
              <a:rPr lang="en-US" sz="1200" dirty="0" err="1"/>
              <a:t>commons.wikimedia.org</a:t>
            </a:r>
            <a:r>
              <a:rPr lang="en-US" sz="1200" dirty="0"/>
              <a:t>/wiki/</a:t>
            </a:r>
            <a:r>
              <a:rPr lang="en-US" sz="1200" dirty="0" err="1"/>
              <a:t>File:DJI_Mavic_Pro.jpg</a:t>
            </a:r>
            <a:endParaRPr lang="en-US" sz="1200" dirty="0"/>
          </a:p>
        </p:txBody>
      </p:sp>
      <p:pic>
        <p:nvPicPr>
          <p:cNvPr id="6" name="Picture 5">
            <a:extLst>
              <a:ext uri="{FF2B5EF4-FFF2-40B4-BE49-F238E27FC236}">
                <a16:creationId xmlns:a16="http://schemas.microsoft.com/office/drawing/2014/main" id="{C9EA0B4D-81C9-FC43-B888-3820D604871A}"/>
              </a:ext>
            </a:extLst>
          </p:cNvPr>
          <p:cNvPicPr>
            <a:picLocks noChangeAspect="1"/>
          </p:cNvPicPr>
          <p:nvPr/>
        </p:nvPicPr>
        <p:blipFill>
          <a:blip r:embed="rId3"/>
          <a:stretch>
            <a:fillRect/>
          </a:stretch>
        </p:blipFill>
        <p:spPr>
          <a:xfrm>
            <a:off x="873926" y="960348"/>
            <a:ext cx="7551174" cy="5037266"/>
          </a:xfrm>
          <a:prstGeom prst="rect">
            <a:avLst/>
          </a:prstGeom>
        </p:spPr>
      </p:pic>
    </p:spTree>
    <p:extLst>
      <p:ext uri="{BB962C8B-B14F-4D97-AF65-F5344CB8AC3E}">
        <p14:creationId xmlns:p14="http://schemas.microsoft.com/office/powerpoint/2010/main" val="3502338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56AC-0B1A-B245-AC79-F9C75CE79050}"/>
              </a:ext>
            </a:extLst>
          </p:cNvPr>
          <p:cNvSpPr>
            <a:spLocks noGrp="1"/>
          </p:cNvSpPr>
          <p:nvPr>
            <p:ph type="title"/>
          </p:nvPr>
        </p:nvSpPr>
        <p:spPr/>
        <p:txBody>
          <a:bodyPr/>
          <a:lstStyle/>
          <a:p>
            <a:r>
              <a:rPr lang="en-US" dirty="0"/>
              <a:t>Conducting an SfM survey</a:t>
            </a:r>
          </a:p>
        </p:txBody>
      </p:sp>
    </p:spTree>
    <p:extLst>
      <p:ext uri="{BB962C8B-B14F-4D97-AF65-F5344CB8AC3E}">
        <p14:creationId xmlns:p14="http://schemas.microsoft.com/office/powerpoint/2010/main" val="1023209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Structure-from-motion</a:t>
            </a:r>
          </a:p>
        </p:txBody>
      </p:sp>
      <p:sp>
        <p:nvSpPr>
          <p:cNvPr id="3" name="Text Placeholder 2"/>
          <p:cNvSpPr>
            <a:spLocks noGrp="1"/>
          </p:cNvSpPr>
          <p:nvPr>
            <p:ph idx="4294967295"/>
          </p:nvPr>
        </p:nvSpPr>
        <p:spPr>
          <a:xfrm>
            <a:off x="0" y="949325"/>
            <a:ext cx="8229600" cy="5165725"/>
          </a:xfrm>
        </p:spPr>
        <p:txBody>
          <a:bodyPr/>
          <a:lstStyle/>
          <a:p>
            <a:pPr marL="0" indent="0" algn="ctr">
              <a:buNone/>
            </a:pPr>
            <a:r>
              <a:rPr lang="en-US" sz="2400" dirty="0"/>
              <a:t>Use the locations of the camera (motion) to interpret the geometry or 3D model (structure) of a scene </a:t>
            </a:r>
          </a:p>
          <a:p>
            <a:pPr marL="0" indent="0" algn="ctr">
              <a:buNone/>
            </a:pP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2112" y="1818628"/>
            <a:ext cx="5799776" cy="4090047"/>
          </a:xfrm>
          <a:prstGeom prst="rect">
            <a:avLst/>
          </a:prstGeom>
        </p:spPr>
      </p:pic>
    </p:spTree>
    <p:extLst>
      <p:ext uri="{BB962C8B-B14F-4D97-AF65-F5344CB8AC3E}">
        <p14:creationId xmlns:p14="http://schemas.microsoft.com/office/powerpoint/2010/main" val="1871833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overlap, distance from feature</a:t>
            </a: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b="20526"/>
          <a:stretch/>
        </p:blipFill>
        <p:spPr bwMode="auto">
          <a:xfrm>
            <a:off x="-182879" y="2104879"/>
            <a:ext cx="9326880" cy="4753121"/>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2954763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Angle of photographs</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40577" y="3182002"/>
            <a:ext cx="9839102" cy="3675998"/>
          </a:xfrm>
          <a:prstGeom prst="rect">
            <a:avLst/>
          </a:prstGeom>
        </p:spPr>
      </p:pic>
      <p:sp>
        <p:nvSpPr>
          <p:cNvPr id="5" name="TextBox 4"/>
          <p:cNvSpPr txBox="1"/>
          <p:nvPr/>
        </p:nvSpPr>
        <p:spPr>
          <a:xfrm>
            <a:off x="6712713" y="2126722"/>
            <a:ext cx="2172283"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C</a:t>
            </a:r>
            <a:r>
              <a:rPr kumimoji="0" lang="en-US" sz="3200" b="0" i="0" u="none" strike="noStrike" cap="none" spc="0" normalizeH="0" baseline="0" dirty="0">
                <a:ln>
                  <a:noFill/>
                </a:ln>
                <a:solidFill>
                  <a:srgbClr val="535353"/>
                </a:solidFill>
                <a:effectLst/>
                <a:uFillTx/>
                <a:latin typeface="+mn-lt"/>
                <a:ea typeface="+mn-ea"/>
                <a:cs typeface="+mn-cs"/>
                <a:sym typeface="Gill Sans Light"/>
              </a:rPr>
              <a:t>onvergent</a:t>
            </a:r>
          </a:p>
        </p:txBody>
      </p:sp>
      <p:sp>
        <p:nvSpPr>
          <p:cNvPr id="6" name="TextBox 5"/>
          <p:cNvSpPr txBox="1"/>
          <p:nvPr/>
        </p:nvSpPr>
        <p:spPr>
          <a:xfrm>
            <a:off x="3675206" y="2126722"/>
            <a:ext cx="1808400"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Divergent</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7" name="TextBox 6"/>
          <p:cNvSpPr txBox="1"/>
          <p:nvPr/>
        </p:nvSpPr>
        <p:spPr>
          <a:xfrm>
            <a:off x="888602" y="2126722"/>
            <a:ext cx="1034150"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Nadir</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3" name="TextBox 2">
            <a:extLst>
              <a:ext uri="{FF2B5EF4-FFF2-40B4-BE49-F238E27FC236}">
                <a16:creationId xmlns:a16="http://schemas.microsoft.com/office/drawing/2014/main" id="{4C895BCF-2611-3E47-991C-340A930C1FE4}"/>
              </a:ext>
            </a:extLst>
          </p:cNvPr>
          <p:cNvSpPr txBox="1"/>
          <p:nvPr/>
        </p:nvSpPr>
        <p:spPr>
          <a:xfrm>
            <a:off x="825472" y="5796691"/>
            <a:ext cx="1097280" cy="670268"/>
          </a:xfrm>
          <a:prstGeom prst="rect">
            <a:avLst/>
          </a:prstGeom>
          <a:solidFill>
            <a:srgbClr val="F3F3F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535353"/>
                </a:solidFill>
                <a:effectLst/>
                <a:uFillTx/>
                <a:latin typeface="+mn-lt"/>
                <a:ea typeface="+mn-ea"/>
                <a:cs typeface="+mn-cs"/>
                <a:sym typeface="Gill Sans Light"/>
              </a:rPr>
              <a:t>Ok</a:t>
            </a:r>
          </a:p>
        </p:txBody>
      </p:sp>
      <p:sp>
        <p:nvSpPr>
          <p:cNvPr id="8" name="TextBox 7">
            <a:extLst>
              <a:ext uri="{FF2B5EF4-FFF2-40B4-BE49-F238E27FC236}">
                <a16:creationId xmlns:a16="http://schemas.microsoft.com/office/drawing/2014/main" id="{223E69EA-7180-D34F-AC42-CCCB5C900E20}"/>
              </a:ext>
            </a:extLst>
          </p:cNvPr>
          <p:cNvSpPr txBox="1"/>
          <p:nvPr/>
        </p:nvSpPr>
        <p:spPr>
          <a:xfrm>
            <a:off x="8153476" y="6224158"/>
            <a:ext cx="731520" cy="485602"/>
          </a:xfrm>
          <a:prstGeom prst="rect">
            <a:avLst/>
          </a:prstGeom>
          <a:solidFill>
            <a:srgbClr val="F3F3F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535353"/>
                </a:solidFill>
                <a:effectLst/>
                <a:uFillTx/>
                <a:latin typeface="+mn-lt"/>
                <a:ea typeface="+mn-ea"/>
                <a:cs typeface="+mn-cs"/>
                <a:sym typeface="Gill Sans Light"/>
              </a:rPr>
              <a:t>best</a:t>
            </a:r>
          </a:p>
        </p:txBody>
      </p:sp>
    </p:spTree>
    <p:extLst>
      <p:ext uri="{BB962C8B-B14F-4D97-AF65-F5344CB8AC3E}">
        <p14:creationId xmlns:p14="http://schemas.microsoft.com/office/powerpoint/2010/main" val="4014916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compare </a:t>
            </a:r>
            <a:r>
              <a:rPr lang="en-US" dirty="0" err="1"/>
              <a:t>sfm</a:t>
            </a:r>
            <a:r>
              <a:rPr lang="en-US" dirty="0"/>
              <a:t> to?</a:t>
            </a:r>
          </a:p>
        </p:txBody>
      </p:sp>
      <p:sp>
        <p:nvSpPr>
          <p:cNvPr id="3" name="Content Placeholder 2">
            <a:extLst>
              <a:ext uri="{FF2B5EF4-FFF2-40B4-BE49-F238E27FC236}">
                <a16:creationId xmlns:a16="http://schemas.microsoft.com/office/drawing/2014/main" id="{560FE869-FCBB-5487-394D-54F6A6CCF613}"/>
              </a:ext>
            </a:extLst>
          </p:cNvPr>
          <p:cNvSpPr>
            <a:spLocks noGrp="1"/>
          </p:cNvSpPr>
          <p:nvPr>
            <p:ph idx="1"/>
          </p:nvPr>
        </p:nvSpPr>
        <p:spPr/>
        <p:txBody>
          <a:bodyPr/>
          <a:lstStyle/>
          <a:p>
            <a:endParaRPr lang="en-US"/>
          </a:p>
        </p:txBody>
      </p:sp>
      <p:pic>
        <p:nvPicPr>
          <p:cNvPr id="7" name="Picture 6" descr="The figure shows three different methods for creating a 3D point cloud of the topography of a surface: airborne lidar, terrestrial lidar, and structure from motion. Airborne lidar shows a plane with a laser coming out creating a zigzag pattern on the surface of recorded points. Terrestrial lidar is similar, but the laser pulse comes from a tripod mounted scanner and the zigzig pattern is more concentrated, because more points are used to describe the same amount of area. Structure from Motion shows a person holding a balloon; line of sight lines show how multiple photographs from the camera mounted at the base of the balloon capture the same feature so its topography can be determined from their relative locations. " title="SfM and similar methodologi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303" y="1535928"/>
            <a:ext cx="7655395" cy="5322072"/>
          </a:xfrm>
          <a:prstGeom prst="rect">
            <a:avLst/>
          </a:prstGeom>
        </p:spPr>
      </p:pic>
      <p:sp>
        <p:nvSpPr>
          <p:cNvPr id="4" name="TextBox 3"/>
          <p:cNvSpPr txBox="1"/>
          <p:nvPr/>
        </p:nvSpPr>
        <p:spPr>
          <a:xfrm>
            <a:off x="7518295" y="6577903"/>
            <a:ext cx="1667444" cy="276999"/>
          </a:xfrm>
          <a:prstGeom prst="rect">
            <a:avLst/>
          </a:prstGeom>
          <a:noFill/>
        </p:spPr>
        <p:txBody>
          <a:bodyPr wrap="none" rtlCol="0">
            <a:spAutoFit/>
          </a:bodyPr>
          <a:lstStyle/>
          <a:p>
            <a:r>
              <a:rPr lang="en-US" sz="1200" dirty="0"/>
              <a:t>Figure Johnson 2014</a:t>
            </a:r>
          </a:p>
        </p:txBody>
      </p:sp>
    </p:spTree>
    <p:extLst>
      <p:ext uri="{BB962C8B-B14F-4D97-AF65-F5344CB8AC3E}">
        <p14:creationId xmlns:p14="http://schemas.microsoft.com/office/powerpoint/2010/main" val="2024533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CA5D-60FF-372B-EC5A-AE6837AF9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BD7523-BF4D-86B7-9955-09B1A905A358}"/>
              </a:ext>
            </a:extLst>
          </p:cNvPr>
          <p:cNvSpPr>
            <a:spLocks noGrp="1"/>
          </p:cNvSpPr>
          <p:nvPr>
            <p:ph type="title"/>
          </p:nvPr>
        </p:nvSpPr>
        <p:spPr/>
        <p:txBody>
          <a:bodyPr/>
          <a:lstStyle/>
          <a:p>
            <a:r>
              <a:rPr lang="en-US" dirty="0"/>
              <a:t>platforms</a:t>
            </a:r>
          </a:p>
        </p:txBody>
      </p:sp>
      <p:pic>
        <p:nvPicPr>
          <p:cNvPr id="4" name="Picture 3">
            <a:extLst>
              <a:ext uri="{FF2B5EF4-FFF2-40B4-BE49-F238E27FC236}">
                <a16:creationId xmlns:a16="http://schemas.microsoft.com/office/drawing/2014/main" id="{CD55D705-F641-0A75-4D20-9EDB00C74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38" y="1108985"/>
            <a:ext cx="8850923" cy="4640030"/>
          </a:xfrm>
          <a:prstGeom prst="rect">
            <a:avLst/>
          </a:prstGeom>
        </p:spPr>
      </p:pic>
      <p:sp>
        <p:nvSpPr>
          <p:cNvPr id="5" name="TextBox 4">
            <a:extLst>
              <a:ext uri="{FF2B5EF4-FFF2-40B4-BE49-F238E27FC236}">
                <a16:creationId xmlns:a16="http://schemas.microsoft.com/office/drawing/2014/main" id="{0FA3EAB1-180A-3D8F-76A5-8AB306FA81F4}"/>
              </a:ext>
            </a:extLst>
          </p:cNvPr>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3610725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 selection </a:t>
            </a:r>
          </a:p>
        </p:txBody>
      </p:sp>
      <p:sp>
        <p:nvSpPr>
          <p:cNvPr id="3" name="Text Placeholder 2"/>
          <p:cNvSpPr>
            <a:spLocks noGrp="1"/>
          </p:cNvSpPr>
          <p:nvPr>
            <p:ph idx="1"/>
          </p:nvPr>
        </p:nvSpPr>
        <p:spPr/>
        <p:txBody>
          <a:bodyPr/>
          <a:lstStyle/>
          <a:p>
            <a:pPr marL="457200" indent="-457200">
              <a:buFont typeface="+mj-lt"/>
              <a:buAutoNum type="arabicPeriod"/>
            </a:pPr>
            <a:r>
              <a:rPr lang="en-US" sz="3200" dirty="0"/>
              <a:t>How large is the area of interest? </a:t>
            </a:r>
          </a:p>
          <a:p>
            <a:pPr marL="457200" indent="-457200">
              <a:buFont typeface="+mj-lt"/>
              <a:buAutoNum type="arabicPeriod"/>
            </a:pPr>
            <a:r>
              <a:rPr lang="en-US" sz="3200" dirty="0"/>
              <a:t>What is financially feasible? </a:t>
            </a:r>
          </a:p>
          <a:p>
            <a:pPr marL="457200" indent="-457200">
              <a:buFont typeface="+mj-lt"/>
              <a:buAutoNum type="arabicPeriod"/>
            </a:pPr>
            <a:r>
              <a:rPr lang="en-US" sz="3200" dirty="0"/>
              <a:t>How large is the intended camera? </a:t>
            </a:r>
          </a:p>
          <a:p>
            <a:pPr marL="457200" indent="-457200">
              <a:buFont typeface="+mj-lt"/>
              <a:buAutoNum type="arabicPeriod"/>
            </a:pPr>
            <a:r>
              <a:rPr lang="en-US" sz="3200" dirty="0"/>
              <a:t>Are UAV allowable? Or would a tethered option (balloon, kite) be needed? </a:t>
            </a:r>
          </a:p>
          <a:p>
            <a:pPr marL="457200" indent="-457200">
              <a:buFont typeface="+mj-lt"/>
              <a:buAutoNum type="arabicPeriod"/>
            </a:pPr>
            <a:r>
              <a:rPr lang="en-US" sz="3200" dirty="0"/>
              <a:t>What additional components are needed and does the field area support these? (i.e., batteries, helium, specific weather)</a:t>
            </a:r>
          </a:p>
          <a:p>
            <a:pPr marL="457200" indent="-457200">
              <a:buFont typeface="+mj-lt"/>
              <a:buAutoNum type="arabicPeriod"/>
            </a:pPr>
            <a:endParaRPr lang="en-US" sz="3200" dirty="0"/>
          </a:p>
        </p:txBody>
      </p:sp>
    </p:spTree>
    <p:extLst>
      <p:ext uri="{BB962C8B-B14F-4D97-AF65-F5344CB8AC3E}">
        <p14:creationId xmlns:p14="http://schemas.microsoft.com/office/powerpoint/2010/main" val="3035277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2C88-EED3-484A-93C9-35B5DA7186E0}"/>
              </a:ext>
            </a:extLst>
          </p:cNvPr>
          <p:cNvSpPr>
            <a:spLocks noGrp="1"/>
          </p:cNvSpPr>
          <p:nvPr>
            <p:ph type="title"/>
          </p:nvPr>
        </p:nvSpPr>
        <p:spPr/>
        <p:txBody>
          <a:bodyPr/>
          <a:lstStyle/>
          <a:p>
            <a:r>
              <a:rPr lang="en-US" dirty="0"/>
              <a:t>Georeferencing</a:t>
            </a:r>
          </a:p>
        </p:txBody>
      </p:sp>
      <p:sp>
        <p:nvSpPr>
          <p:cNvPr id="3" name="Text Placeholder 2">
            <a:extLst>
              <a:ext uri="{FF2B5EF4-FFF2-40B4-BE49-F238E27FC236}">
                <a16:creationId xmlns:a16="http://schemas.microsoft.com/office/drawing/2014/main" id="{390BB16D-7BE9-3B4C-BA06-3D3D91370782}"/>
              </a:ext>
            </a:extLst>
          </p:cNvPr>
          <p:cNvSpPr>
            <a:spLocks noGrp="1"/>
          </p:cNvSpPr>
          <p:nvPr>
            <p:ph idx="1"/>
          </p:nvPr>
        </p:nvSpPr>
        <p:spPr/>
        <p:txBody>
          <a:bodyPr>
            <a:normAutofit fontScale="92500" lnSpcReduction="20000"/>
          </a:bodyPr>
          <a:lstStyle/>
          <a:p>
            <a:pPr marL="0" indent="0">
              <a:spcBef>
                <a:spcPts val="751"/>
              </a:spcBef>
              <a:buNone/>
            </a:pPr>
            <a:r>
              <a:rPr lang="en-US" dirty="0"/>
              <a:t>In nearly all cases it is important to georeference the point cloud. This can be in a </a:t>
            </a:r>
            <a:r>
              <a:rPr lang="en-US" u="sng" dirty="0"/>
              <a:t>local</a:t>
            </a:r>
            <a:r>
              <a:rPr lang="en-US" dirty="0"/>
              <a:t> or </a:t>
            </a:r>
            <a:r>
              <a:rPr lang="en-US" u="sng" dirty="0"/>
              <a:t>global</a:t>
            </a:r>
            <a:r>
              <a:rPr lang="en-US" dirty="0"/>
              <a:t> coordinate system</a:t>
            </a:r>
          </a:p>
          <a:p>
            <a:pPr>
              <a:spcBef>
                <a:spcPts val="751"/>
              </a:spcBef>
            </a:pPr>
            <a:r>
              <a:rPr lang="en-US" dirty="0"/>
              <a:t>Local – references to a local zero point</a:t>
            </a:r>
          </a:p>
          <a:p>
            <a:pPr lvl="1">
              <a:spcBef>
                <a:spcPts val="751"/>
              </a:spcBef>
            </a:pPr>
            <a:r>
              <a:rPr lang="en-US" dirty="0"/>
              <a:t>Hand measuring with tape and compass</a:t>
            </a:r>
          </a:p>
          <a:p>
            <a:pPr lvl="1">
              <a:spcBef>
                <a:spcPts val="751"/>
              </a:spcBef>
            </a:pPr>
            <a:r>
              <a:rPr lang="en-US" dirty="0"/>
              <a:t>Total station – laser for distance, inclinometer for angles</a:t>
            </a:r>
          </a:p>
          <a:p>
            <a:pPr>
              <a:spcBef>
                <a:spcPts val="751"/>
              </a:spcBef>
            </a:pPr>
            <a:r>
              <a:rPr lang="en-US" dirty="0"/>
              <a:t>Global – latitude/longitude (possibly converted to UTM projection or other)</a:t>
            </a:r>
          </a:p>
          <a:p>
            <a:pPr lvl="1">
              <a:spcBef>
                <a:spcPts val="751"/>
              </a:spcBef>
            </a:pPr>
            <a:r>
              <a:rPr lang="en-US" dirty="0"/>
              <a:t>GPS (global positioning system) – high grade survey system</a:t>
            </a:r>
            <a:br>
              <a:rPr lang="en-US" dirty="0"/>
            </a:br>
            <a:r>
              <a:rPr lang="en-US" sz="1600" dirty="0"/>
              <a:t>(note: GPS is the US system. The broader term is GNSS [Global Navigation Satellite System] and includes satellites from other countries such as Russia, China, and Europe. But we retain the use of GPS here because that is more familiar)</a:t>
            </a:r>
          </a:p>
          <a:p>
            <a:pPr lvl="1">
              <a:spcBef>
                <a:spcPts val="751"/>
              </a:spcBef>
            </a:pPr>
            <a:endParaRPr lang="en-US" dirty="0"/>
          </a:p>
        </p:txBody>
      </p:sp>
    </p:spTree>
    <p:extLst>
      <p:ext uri="{BB962C8B-B14F-4D97-AF65-F5344CB8AC3E}">
        <p14:creationId xmlns:p14="http://schemas.microsoft.com/office/powerpoint/2010/main" val="2824799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0E5A-4CEC-D54A-915A-65B6690E4D1F}"/>
              </a:ext>
            </a:extLst>
          </p:cNvPr>
          <p:cNvSpPr>
            <a:spLocks noGrp="1"/>
          </p:cNvSpPr>
          <p:nvPr>
            <p:ph type="title"/>
          </p:nvPr>
        </p:nvSpPr>
        <p:spPr/>
        <p:txBody>
          <a:bodyPr/>
          <a:lstStyle/>
          <a:p>
            <a:r>
              <a:rPr lang="en-US" dirty="0"/>
              <a:t>Local system</a:t>
            </a:r>
          </a:p>
        </p:txBody>
      </p:sp>
      <p:sp>
        <p:nvSpPr>
          <p:cNvPr id="3" name="Text Placeholder 2">
            <a:extLst>
              <a:ext uri="{FF2B5EF4-FFF2-40B4-BE49-F238E27FC236}">
                <a16:creationId xmlns:a16="http://schemas.microsoft.com/office/drawing/2014/main" id="{E00629B6-9581-7949-B52A-51F6F27DBBD4}"/>
              </a:ext>
            </a:extLst>
          </p:cNvPr>
          <p:cNvSpPr>
            <a:spLocks noGrp="1"/>
          </p:cNvSpPr>
          <p:nvPr>
            <p:ph idx="1"/>
          </p:nvPr>
        </p:nvSpPr>
        <p:spPr/>
        <p:txBody>
          <a:bodyPr>
            <a:normAutofit/>
          </a:bodyPr>
          <a:lstStyle/>
          <a:p>
            <a:pPr marL="0" indent="0">
              <a:buNone/>
            </a:pPr>
            <a:r>
              <a:rPr lang="en-US" sz="2800" dirty="0"/>
              <a:t>Reference to a local zero point</a:t>
            </a:r>
          </a:p>
        </p:txBody>
      </p:sp>
      <p:pic>
        <p:nvPicPr>
          <p:cNvPr id="5" name="Picture 4">
            <a:extLst>
              <a:ext uri="{FF2B5EF4-FFF2-40B4-BE49-F238E27FC236}">
                <a16:creationId xmlns:a16="http://schemas.microsoft.com/office/drawing/2014/main" id="{FF3FDBD2-F135-CE41-9CEC-EEE2BEF11F96}"/>
              </a:ext>
            </a:extLst>
          </p:cNvPr>
          <p:cNvPicPr>
            <a:picLocks noChangeAspect="1"/>
          </p:cNvPicPr>
          <p:nvPr/>
        </p:nvPicPr>
        <p:blipFill>
          <a:blip r:embed="rId3"/>
          <a:stretch>
            <a:fillRect/>
          </a:stretch>
        </p:blipFill>
        <p:spPr>
          <a:xfrm>
            <a:off x="5160054" y="3483222"/>
            <a:ext cx="3835356" cy="2737485"/>
          </a:xfrm>
          <a:prstGeom prst="rect">
            <a:avLst/>
          </a:prstGeom>
        </p:spPr>
      </p:pic>
      <p:pic>
        <p:nvPicPr>
          <p:cNvPr id="6" name="Picture 5" descr="jaboc-staff-brunton.jpg">
            <a:extLst>
              <a:ext uri="{FF2B5EF4-FFF2-40B4-BE49-F238E27FC236}">
                <a16:creationId xmlns:a16="http://schemas.microsoft.com/office/drawing/2014/main" id="{34E3A671-DA54-4341-A876-D8F9122FC2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054" y="872102"/>
            <a:ext cx="3841451" cy="2553970"/>
          </a:xfrm>
          <a:prstGeom prst="rect">
            <a:avLst/>
          </a:prstGeom>
        </p:spPr>
      </p:pic>
      <p:pic>
        <p:nvPicPr>
          <p:cNvPr id="10" name="Picture 9" descr="Macintosh HD:Users:prattsitaula:Documents:BethFiles:GETSI:MODULES:Field_Analyz-High-Rez:images:beth unit 2.1 figs:SfM points.png">
            <a:extLst>
              <a:ext uri="{FF2B5EF4-FFF2-40B4-BE49-F238E27FC236}">
                <a16:creationId xmlns:a16="http://schemas.microsoft.com/office/drawing/2014/main" id="{645B0BCF-CE78-0742-827B-8BA510A8655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2495" y="2048986"/>
            <a:ext cx="4857082" cy="2760027"/>
          </a:xfrm>
          <a:prstGeom prst="rect">
            <a:avLst/>
          </a:prstGeom>
          <a:noFill/>
          <a:ln>
            <a:noFill/>
          </a:ln>
        </p:spPr>
      </p:pic>
    </p:spTree>
    <p:extLst>
      <p:ext uri="{BB962C8B-B14F-4D97-AF65-F5344CB8AC3E}">
        <p14:creationId xmlns:p14="http://schemas.microsoft.com/office/powerpoint/2010/main" val="903323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positioning system</a:t>
            </a:r>
          </a:p>
        </p:txBody>
      </p:sp>
      <p:sp>
        <p:nvSpPr>
          <p:cNvPr id="4" name="Content Placeholder 2"/>
          <p:cNvSpPr txBox="1">
            <a:spLocks/>
          </p:cNvSpPr>
          <p:nvPr/>
        </p:nvSpPr>
        <p:spPr bwMode="auto">
          <a:xfrm>
            <a:off x="277813" y="919136"/>
            <a:ext cx="8591550" cy="226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Char char="•"/>
            </a:pPr>
            <a:r>
              <a:rPr lang="en-US" altLang="en-US" dirty="0">
                <a:cs typeface="Arial" panose="020B0604020202020204" pitchFamily="34" charset="0"/>
              </a:rPr>
              <a:t>Constellation of ~30 satellites; each houses an atomic clock. </a:t>
            </a:r>
          </a:p>
          <a:p>
            <a:pPr>
              <a:spcBef>
                <a:spcPct val="20000"/>
              </a:spcBef>
              <a:buFont typeface="Arial" panose="020B0604020202020204" pitchFamily="34" charset="0"/>
              <a:buChar char="•"/>
            </a:pPr>
            <a:r>
              <a:rPr lang="en-US" altLang="en-US" dirty="0">
                <a:cs typeface="Arial" panose="020B0604020202020204" pitchFamily="34" charset="0"/>
              </a:rPr>
              <a:t>Precise time information is sent to a receiver on Earth. </a:t>
            </a:r>
          </a:p>
          <a:p>
            <a:pPr>
              <a:spcBef>
                <a:spcPct val="20000"/>
              </a:spcBef>
              <a:buFont typeface="Arial" panose="020B0604020202020204" pitchFamily="34" charset="0"/>
              <a:buChar char="•"/>
            </a:pPr>
            <a:r>
              <a:rPr lang="en-US" altLang="en-US" dirty="0">
                <a:cs typeface="Arial" panose="020B0604020202020204" pitchFamily="34" charset="0"/>
              </a:rPr>
              <a:t>A minimum of 4 satellites in sky view is needed to obtain a coordinate (but &gt;6 is better)</a:t>
            </a:r>
          </a:p>
        </p:txBody>
      </p:sp>
      <p:grpSp>
        <p:nvGrpSpPr>
          <p:cNvPr id="5" name="Group 60"/>
          <p:cNvGrpSpPr>
            <a:grpSpLocks/>
          </p:cNvGrpSpPr>
          <p:nvPr/>
        </p:nvGrpSpPr>
        <p:grpSpPr bwMode="auto">
          <a:xfrm>
            <a:off x="5903913" y="3194860"/>
            <a:ext cx="371475" cy="322262"/>
            <a:chOff x="1621" y="1008"/>
            <a:chExt cx="231" cy="231"/>
          </a:xfrm>
        </p:grpSpPr>
        <p:sp>
          <p:nvSpPr>
            <p:cNvPr id="6"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7"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8"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9" name="Group 60"/>
          <p:cNvGrpSpPr>
            <a:grpSpLocks/>
          </p:cNvGrpSpPr>
          <p:nvPr/>
        </p:nvGrpSpPr>
        <p:grpSpPr bwMode="auto">
          <a:xfrm>
            <a:off x="838200" y="3418697"/>
            <a:ext cx="655638" cy="585788"/>
            <a:chOff x="1621" y="1008"/>
            <a:chExt cx="231" cy="231"/>
          </a:xfrm>
        </p:grpSpPr>
        <p:sp>
          <p:nvSpPr>
            <p:cNvPr id="10"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1"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2"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13" name="Group 60"/>
          <p:cNvGrpSpPr>
            <a:grpSpLocks/>
          </p:cNvGrpSpPr>
          <p:nvPr/>
        </p:nvGrpSpPr>
        <p:grpSpPr bwMode="auto">
          <a:xfrm>
            <a:off x="7607300" y="3887010"/>
            <a:ext cx="493713" cy="468312"/>
            <a:chOff x="1621" y="1008"/>
            <a:chExt cx="231" cy="231"/>
          </a:xfrm>
        </p:grpSpPr>
        <p:sp>
          <p:nvSpPr>
            <p:cNvPr id="14"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5"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6"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17" name="Group 60"/>
          <p:cNvGrpSpPr>
            <a:grpSpLocks/>
          </p:cNvGrpSpPr>
          <p:nvPr/>
        </p:nvGrpSpPr>
        <p:grpSpPr bwMode="auto">
          <a:xfrm>
            <a:off x="3405188" y="3418697"/>
            <a:ext cx="368300" cy="352425"/>
            <a:chOff x="1621" y="1008"/>
            <a:chExt cx="231" cy="231"/>
          </a:xfrm>
        </p:grpSpPr>
        <p:sp>
          <p:nvSpPr>
            <p:cNvPr id="18"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9"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0"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21" name="Group 50"/>
          <p:cNvGrpSpPr>
            <a:grpSpLocks/>
          </p:cNvGrpSpPr>
          <p:nvPr/>
        </p:nvGrpSpPr>
        <p:grpSpPr bwMode="auto">
          <a:xfrm flipH="1">
            <a:off x="1160463" y="3866372"/>
            <a:ext cx="3140075" cy="1700213"/>
            <a:chOff x="874" y="952"/>
            <a:chExt cx="1674" cy="1486"/>
          </a:xfrm>
        </p:grpSpPr>
        <p:sp>
          <p:nvSpPr>
            <p:cNvPr id="22" name="Line 51"/>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3" name="Line 52"/>
            <p:cNvSpPr>
              <a:spLocks noChangeShapeType="1"/>
            </p:cNvSpPr>
            <p:nvPr/>
          </p:nvSpPr>
          <p:spPr bwMode="auto">
            <a:xfrm>
              <a:off x="1937" y="1490"/>
              <a:ext cx="49" cy="136"/>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4" name="Line 53"/>
            <p:cNvSpPr>
              <a:spLocks noChangeShapeType="1"/>
            </p:cNvSpPr>
            <p:nvPr/>
          </p:nvSpPr>
          <p:spPr bwMode="auto">
            <a:xfrm flipH="1" flipV="1">
              <a:off x="1824" y="1475"/>
              <a:ext cx="160" cy="151"/>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5" name="Line 54"/>
            <p:cNvSpPr>
              <a:spLocks noChangeShapeType="1"/>
            </p:cNvSpPr>
            <p:nvPr/>
          </p:nvSpPr>
          <p:spPr bwMode="auto">
            <a:xfrm>
              <a:off x="1826" y="1483"/>
              <a:ext cx="85" cy="16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6" name="Line 55"/>
            <p:cNvSpPr>
              <a:spLocks noChangeShapeType="1"/>
            </p:cNvSpPr>
            <p:nvPr/>
          </p:nvSpPr>
          <p:spPr bwMode="auto">
            <a:xfrm flipH="1" flipV="1">
              <a:off x="1813" y="1594"/>
              <a:ext cx="96" cy="6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7" name="Line 56"/>
            <p:cNvSpPr>
              <a:spLocks noChangeShapeType="1"/>
            </p:cNvSpPr>
            <p:nvPr/>
          </p:nvSpPr>
          <p:spPr bwMode="auto">
            <a:xfrm flipH="1">
              <a:off x="1400" y="1599"/>
              <a:ext cx="416" cy="358"/>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8" name="Line 57"/>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9" name="Line 58"/>
            <p:cNvSpPr>
              <a:spLocks noChangeShapeType="1"/>
            </p:cNvSpPr>
            <p:nvPr/>
          </p:nvSpPr>
          <p:spPr bwMode="auto">
            <a:xfrm flipH="1" flipV="1">
              <a:off x="1309" y="1945"/>
              <a:ext cx="160" cy="15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0" name="Line 59"/>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1" name="Line 60"/>
            <p:cNvSpPr>
              <a:spLocks noChangeShapeType="1"/>
            </p:cNvSpPr>
            <p:nvPr/>
          </p:nvSpPr>
          <p:spPr bwMode="auto">
            <a:xfrm flipH="1" flipV="1">
              <a:off x="1287" y="2070"/>
              <a:ext cx="107" cy="5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2" name="Line 61"/>
            <p:cNvSpPr>
              <a:spLocks noChangeShapeType="1"/>
            </p:cNvSpPr>
            <p:nvPr/>
          </p:nvSpPr>
          <p:spPr bwMode="auto">
            <a:xfrm flipH="1">
              <a:off x="874" y="2076"/>
              <a:ext cx="415" cy="362"/>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33" name="Group 50"/>
          <p:cNvGrpSpPr>
            <a:grpSpLocks/>
          </p:cNvGrpSpPr>
          <p:nvPr/>
        </p:nvGrpSpPr>
        <p:grpSpPr bwMode="auto">
          <a:xfrm flipH="1">
            <a:off x="3605213" y="3683810"/>
            <a:ext cx="695325" cy="1855787"/>
            <a:chOff x="874" y="952"/>
            <a:chExt cx="1674" cy="1486"/>
          </a:xfrm>
        </p:grpSpPr>
        <p:sp>
          <p:nvSpPr>
            <p:cNvPr id="34" name="Line 51"/>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5" name="Line 52"/>
            <p:cNvSpPr>
              <a:spLocks noChangeShapeType="1"/>
            </p:cNvSpPr>
            <p:nvPr/>
          </p:nvSpPr>
          <p:spPr bwMode="auto">
            <a:xfrm>
              <a:off x="1936" y="1491"/>
              <a:ext cx="50" cy="13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6" name="Line 53"/>
            <p:cNvSpPr>
              <a:spLocks noChangeShapeType="1"/>
            </p:cNvSpPr>
            <p:nvPr/>
          </p:nvSpPr>
          <p:spPr bwMode="auto">
            <a:xfrm flipH="1" flipV="1">
              <a:off x="1826" y="1474"/>
              <a:ext cx="157" cy="15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7" name="Line 54"/>
            <p:cNvSpPr>
              <a:spLocks noChangeShapeType="1"/>
            </p:cNvSpPr>
            <p:nvPr/>
          </p:nvSpPr>
          <p:spPr bwMode="auto">
            <a:xfrm>
              <a:off x="1826" y="1483"/>
              <a:ext cx="84" cy="16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8" name="Line 55"/>
            <p:cNvSpPr>
              <a:spLocks noChangeShapeType="1"/>
            </p:cNvSpPr>
            <p:nvPr/>
          </p:nvSpPr>
          <p:spPr bwMode="auto">
            <a:xfrm flipH="1" flipV="1">
              <a:off x="1814" y="1594"/>
              <a:ext cx="96" cy="6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9" name="Line 56"/>
            <p:cNvSpPr>
              <a:spLocks noChangeShapeType="1"/>
            </p:cNvSpPr>
            <p:nvPr/>
          </p:nvSpPr>
          <p:spPr bwMode="auto">
            <a:xfrm flipH="1">
              <a:off x="1401" y="1599"/>
              <a:ext cx="417" cy="358"/>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0" name="Line 57"/>
            <p:cNvSpPr>
              <a:spLocks noChangeShapeType="1"/>
            </p:cNvSpPr>
            <p:nvPr/>
          </p:nvSpPr>
          <p:spPr bwMode="auto">
            <a:xfrm>
              <a:off x="1401" y="1954"/>
              <a:ext cx="65" cy="14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1" name="Line 58"/>
            <p:cNvSpPr>
              <a:spLocks noChangeShapeType="1"/>
            </p:cNvSpPr>
            <p:nvPr/>
          </p:nvSpPr>
          <p:spPr bwMode="auto">
            <a:xfrm flipH="1" flipV="1">
              <a:off x="1310" y="1946"/>
              <a:ext cx="161" cy="14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2" name="Line 59"/>
            <p:cNvSpPr>
              <a:spLocks noChangeShapeType="1"/>
            </p:cNvSpPr>
            <p:nvPr/>
          </p:nvSpPr>
          <p:spPr bwMode="auto">
            <a:xfrm>
              <a:off x="1310" y="1954"/>
              <a:ext cx="84" cy="16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3"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4" name="Line 61"/>
            <p:cNvSpPr>
              <a:spLocks noChangeShapeType="1"/>
            </p:cNvSpPr>
            <p:nvPr/>
          </p:nvSpPr>
          <p:spPr bwMode="auto">
            <a:xfrm flipH="1">
              <a:off x="874" y="2076"/>
              <a:ext cx="417" cy="362"/>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45" name="Group 50"/>
          <p:cNvGrpSpPr>
            <a:grpSpLocks/>
          </p:cNvGrpSpPr>
          <p:nvPr/>
        </p:nvGrpSpPr>
        <p:grpSpPr bwMode="auto">
          <a:xfrm>
            <a:off x="4300538" y="4252135"/>
            <a:ext cx="3543300" cy="1314450"/>
            <a:chOff x="874" y="952"/>
            <a:chExt cx="1674" cy="1486"/>
          </a:xfrm>
        </p:grpSpPr>
        <p:sp>
          <p:nvSpPr>
            <p:cNvPr id="46" name="Line 51"/>
            <p:cNvSpPr>
              <a:spLocks noChangeShapeType="1"/>
            </p:cNvSpPr>
            <p:nvPr/>
          </p:nvSpPr>
          <p:spPr bwMode="auto">
            <a:xfrm flipH="1">
              <a:off x="1932" y="952"/>
              <a:ext cx="616" cy="546"/>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7" name="Line 52"/>
            <p:cNvSpPr>
              <a:spLocks noChangeShapeType="1"/>
            </p:cNvSpPr>
            <p:nvPr/>
          </p:nvSpPr>
          <p:spPr bwMode="auto">
            <a:xfrm>
              <a:off x="1937" y="1490"/>
              <a:ext cx="50" cy="136"/>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8" name="Line 53"/>
            <p:cNvSpPr>
              <a:spLocks noChangeShapeType="1"/>
            </p:cNvSpPr>
            <p:nvPr/>
          </p:nvSpPr>
          <p:spPr bwMode="auto">
            <a:xfrm flipH="1" flipV="1">
              <a:off x="1824" y="1474"/>
              <a:ext cx="160" cy="15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9" name="Line 54"/>
            <p:cNvSpPr>
              <a:spLocks noChangeShapeType="1"/>
            </p:cNvSpPr>
            <p:nvPr/>
          </p:nvSpPr>
          <p:spPr bwMode="auto">
            <a:xfrm>
              <a:off x="1826" y="1483"/>
              <a:ext cx="86" cy="17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0" name="Line 55"/>
            <p:cNvSpPr>
              <a:spLocks noChangeShapeType="1"/>
            </p:cNvSpPr>
            <p:nvPr/>
          </p:nvSpPr>
          <p:spPr bwMode="auto">
            <a:xfrm flipH="1" flipV="1">
              <a:off x="1813" y="1594"/>
              <a:ext cx="97" cy="5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1" name="Line 56"/>
            <p:cNvSpPr>
              <a:spLocks noChangeShapeType="1"/>
            </p:cNvSpPr>
            <p:nvPr/>
          </p:nvSpPr>
          <p:spPr bwMode="auto">
            <a:xfrm flipH="1">
              <a:off x="1400" y="1600"/>
              <a:ext cx="417" cy="357"/>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2" name="Line 57"/>
            <p:cNvSpPr>
              <a:spLocks noChangeShapeType="1"/>
            </p:cNvSpPr>
            <p:nvPr/>
          </p:nvSpPr>
          <p:spPr bwMode="auto">
            <a:xfrm>
              <a:off x="1401" y="1953"/>
              <a:ext cx="67" cy="14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3" name="Line 58"/>
            <p:cNvSpPr>
              <a:spLocks noChangeShapeType="1"/>
            </p:cNvSpPr>
            <p:nvPr/>
          </p:nvSpPr>
          <p:spPr bwMode="auto">
            <a:xfrm flipH="1" flipV="1">
              <a:off x="1309" y="1946"/>
              <a:ext cx="160" cy="14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4" name="Line 59"/>
            <p:cNvSpPr>
              <a:spLocks noChangeShapeType="1"/>
            </p:cNvSpPr>
            <p:nvPr/>
          </p:nvSpPr>
          <p:spPr bwMode="auto">
            <a:xfrm>
              <a:off x="1311" y="1953"/>
              <a:ext cx="83" cy="16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5" name="Line 60"/>
            <p:cNvSpPr>
              <a:spLocks noChangeShapeType="1"/>
            </p:cNvSpPr>
            <p:nvPr/>
          </p:nvSpPr>
          <p:spPr bwMode="auto">
            <a:xfrm flipH="1" flipV="1">
              <a:off x="1287" y="2072"/>
              <a:ext cx="107" cy="52"/>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6" name="Line 61"/>
            <p:cNvSpPr>
              <a:spLocks noChangeShapeType="1"/>
            </p:cNvSpPr>
            <p:nvPr/>
          </p:nvSpPr>
          <p:spPr bwMode="auto">
            <a:xfrm flipH="1">
              <a:off x="874" y="2075"/>
              <a:ext cx="415" cy="363"/>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57" name="Group 50"/>
          <p:cNvGrpSpPr>
            <a:grpSpLocks/>
          </p:cNvGrpSpPr>
          <p:nvPr/>
        </p:nvGrpSpPr>
        <p:grpSpPr bwMode="auto">
          <a:xfrm>
            <a:off x="4300538" y="3428222"/>
            <a:ext cx="1835150" cy="2138363"/>
            <a:chOff x="874" y="952"/>
            <a:chExt cx="1674" cy="1486"/>
          </a:xfrm>
        </p:grpSpPr>
        <p:sp>
          <p:nvSpPr>
            <p:cNvPr id="58" name="Line 51"/>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9" name="Line 52"/>
            <p:cNvSpPr>
              <a:spLocks noChangeShapeType="1"/>
            </p:cNvSpPr>
            <p:nvPr/>
          </p:nvSpPr>
          <p:spPr bwMode="auto">
            <a:xfrm>
              <a:off x="1937" y="1491"/>
              <a:ext cx="49" cy="13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0" name="Line 53"/>
            <p:cNvSpPr>
              <a:spLocks noChangeShapeType="1"/>
            </p:cNvSpPr>
            <p:nvPr/>
          </p:nvSpPr>
          <p:spPr bwMode="auto">
            <a:xfrm flipH="1" flipV="1">
              <a:off x="1824" y="1475"/>
              <a:ext cx="161" cy="151"/>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1" name="Line 54"/>
            <p:cNvSpPr>
              <a:spLocks noChangeShapeType="1"/>
            </p:cNvSpPr>
            <p:nvPr/>
          </p:nvSpPr>
          <p:spPr bwMode="auto">
            <a:xfrm>
              <a:off x="1825" y="1483"/>
              <a:ext cx="84" cy="17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2" name="Line 55"/>
            <p:cNvSpPr>
              <a:spLocks noChangeShapeType="1"/>
            </p:cNvSpPr>
            <p:nvPr/>
          </p:nvSpPr>
          <p:spPr bwMode="auto">
            <a:xfrm flipH="1" flipV="1">
              <a:off x="1812" y="1594"/>
              <a:ext cx="97" cy="6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3" name="Line 56"/>
            <p:cNvSpPr>
              <a:spLocks noChangeShapeType="1"/>
            </p:cNvSpPr>
            <p:nvPr/>
          </p:nvSpPr>
          <p:spPr bwMode="auto">
            <a:xfrm flipH="1">
              <a:off x="1400" y="1598"/>
              <a:ext cx="417" cy="35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4" name="Line 57"/>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5" name="Line 58"/>
            <p:cNvSpPr>
              <a:spLocks noChangeShapeType="1"/>
            </p:cNvSpPr>
            <p:nvPr/>
          </p:nvSpPr>
          <p:spPr bwMode="auto">
            <a:xfrm flipH="1" flipV="1">
              <a:off x="1308" y="1946"/>
              <a:ext cx="161" cy="149"/>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6" name="Line 59"/>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7"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8" name="Line 61"/>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sp>
        <p:nvSpPr>
          <p:cNvPr id="69" name="AutoShape 13"/>
          <p:cNvSpPr>
            <a:spLocks noChangeArrowheads="1"/>
          </p:cNvSpPr>
          <p:nvPr/>
        </p:nvSpPr>
        <p:spPr bwMode="auto">
          <a:xfrm>
            <a:off x="4376738" y="5566585"/>
            <a:ext cx="152400" cy="152400"/>
          </a:xfrm>
          <a:prstGeom prst="smileyFace">
            <a:avLst>
              <a:gd name="adj" fmla="val 4653"/>
            </a:avLst>
          </a:prstGeom>
          <a:solidFill>
            <a:srgbClr val="FFFF99"/>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70" name="Line 15"/>
          <p:cNvSpPr>
            <a:spLocks noChangeShapeType="1"/>
          </p:cNvSpPr>
          <p:nvPr/>
        </p:nvSpPr>
        <p:spPr bwMode="auto">
          <a:xfrm>
            <a:off x="4452938" y="5718985"/>
            <a:ext cx="0"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1" name="Line 16"/>
          <p:cNvSpPr>
            <a:spLocks noChangeShapeType="1"/>
          </p:cNvSpPr>
          <p:nvPr/>
        </p:nvSpPr>
        <p:spPr bwMode="auto">
          <a:xfrm>
            <a:off x="4452938" y="5871385"/>
            <a:ext cx="76200"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2" name="Line 17"/>
          <p:cNvSpPr>
            <a:spLocks noChangeShapeType="1"/>
          </p:cNvSpPr>
          <p:nvPr/>
        </p:nvSpPr>
        <p:spPr bwMode="auto">
          <a:xfrm flipH="1">
            <a:off x="4376738" y="5871385"/>
            <a:ext cx="76200"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3" name="Line 18"/>
          <p:cNvSpPr>
            <a:spLocks noChangeShapeType="1"/>
          </p:cNvSpPr>
          <p:nvPr/>
        </p:nvSpPr>
        <p:spPr bwMode="auto">
          <a:xfrm flipH="1" flipV="1">
            <a:off x="4376738" y="5718985"/>
            <a:ext cx="76200" cy="76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4" name="Line 19"/>
          <p:cNvSpPr>
            <a:spLocks noChangeShapeType="1"/>
          </p:cNvSpPr>
          <p:nvPr/>
        </p:nvSpPr>
        <p:spPr bwMode="auto">
          <a:xfrm>
            <a:off x="4452938" y="5795185"/>
            <a:ext cx="76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5" name="Freeform 20"/>
          <p:cNvSpPr>
            <a:spLocks/>
          </p:cNvSpPr>
          <p:nvPr/>
        </p:nvSpPr>
        <p:spPr bwMode="auto">
          <a:xfrm>
            <a:off x="4275138" y="5566585"/>
            <a:ext cx="177800" cy="266700"/>
          </a:xfrm>
          <a:custGeom>
            <a:avLst/>
            <a:gdLst>
              <a:gd name="T0" fmla="*/ 2147483647 w 112"/>
              <a:gd name="T1" fmla="*/ 2147483647 h 168"/>
              <a:gd name="T2" fmla="*/ 2147483647 w 112"/>
              <a:gd name="T3" fmla="*/ 2147483647 h 168"/>
              <a:gd name="T4" fmla="*/ 2147483647 w 112"/>
              <a:gd name="T5" fmla="*/ 0 h 168"/>
              <a:gd name="T6" fmla="*/ 0 60000 65536"/>
              <a:gd name="T7" fmla="*/ 0 60000 65536"/>
              <a:gd name="T8" fmla="*/ 0 60000 65536"/>
              <a:gd name="T9" fmla="*/ 0 w 112"/>
              <a:gd name="T10" fmla="*/ 0 h 168"/>
              <a:gd name="T11" fmla="*/ 112 w 112"/>
              <a:gd name="T12" fmla="*/ 168 h 168"/>
            </a:gdLst>
            <a:ahLst/>
            <a:cxnLst>
              <a:cxn ang="T6">
                <a:pos x="T0" y="T1"/>
              </a:cxn>
              <a:cxn ang="T7">
                <a:pos x="T2" y="T3"/>
              </a:cxn>
              <a:cxn ang="T8">
                <a:pos x="T4" y="T5"/>
              </a:cxn>
            </a:cxnLst>
            <a:rect l="T9" t="T10" r="T11" b="T12"/>
            <a:pathLst>
              <a:path w="112" h="168">
                <a:moveTo>
                  <a:pt x="112" y="144"/>
                </a:moveTo>
                <a:cubicBezTo>
                  <a:pt x="72" y="156"/>
                  <a:pt x="32" y="168"/>
                  <a:pt x="16" y="144"/>
                </a:cubicBezTo>
                <a:cubicBezTo>
                  <a:pt x="0" y="120"/>
                  <a:pt x="16" y="24"/>
                  <a:pt x="16" y="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6" name="AutoShape 21"/>
          <p:cNvSpPr>
            <a:spLocks noChangeArrowheads="1"/>
          </p:cNvSpPr>
          <p:nvPr/>
        </p:nvSpPr>
        <p:spPr bwMode="auto">
          <a:xfrm flipV="1">
            <a:off x="4224338" y="5566585"/>
            <a:ext cx="152400" cy="76200"/>
          </a:xfrm>
          <a:prstGeom prst="hexagon">
            <a:avLst>
              <a:gd name="adj" fmla="val 50000"/>
              <a:gd name="vf" fmla="val 11547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77" name="Freeform 10"/>
          <p:cNvSpPr>
            <a:spLocks/>
          </p:cNvSpPr>
          <p:nvPr/>
        </p:nvSpPr>
        <p:spPr bwMode="auto">
          <a:xfrm>
            <a:off x="609600" y="5984097"/>
            <a:ext cx="8077200" cy="342900"/>
          </a:xfrm>
          <a:custGeom>
            <a:avLst/>
            <a:gdLst>
              <a:gd name="T0" fmla="*/ 0 w 5040"/>
              <a:gd name="T1" fmla="*/ 2147483647 h 168"/>
              <a:gd name="T2" fmla="*/ 2147483647 w 5040"/>
              <a:gd name="T3" fmla="*/ 2147483647 h 168"/>
              <a:gd name="T4" fmla="*/ 2147483647 w 5040"/>
              <a:gd name="T5" fmla="*/ 2147483647 h 168"/>
              <a:gd name="T6" fmla="*/ 2147483647 w 5040"/>
              <a:gd name="T7" fmla="*/ 2147483647 h 168"/>
              <a:gd name="T8" fmla="*/ 2147483647 w 5040"/>
              <a:gd name="T9" fmla="*/ 2147483647 h 168"/>
              <a:gd name="T10" fmla="*/ 0 60000 65536"/>
              <a:gd name="T11" fmla="*/ 0 60000 65536"/>
              <a:gd name="T12" fmla="*/ 0 60000 65536"/>
              <a:gd name="T13" fmla="*/ 0 60000 65536"/>
              <a:gd name="T14" fmla="*/ 0 60000 65536"/>
              <a:gd name="T15" fmla="*/ 0 w 5040"/>
              <a:gd name="T16" fmla="*/ 0 h 168"/>
              <a:gd name="T17" fmla="*/ 5040 w 5040"/>
              <a:gd name="T18" fmla="*/ 168 h 168"/>
            </a:gdLst>
            <a:ahLst/>
            <a:cxnLst>
              <a:cxn ang="T10">
                <a:pos x="T0" y="T1"/>
              </a:cxn>
              <a:cxn ang="T11">
                <a:pos x="T2" y="T3"/>
              </a:cxn>
              <a:cxn ang="T12">
                <a:pos x="T4" y="T5"/>
              </a:cxn>
              <a:cxn ang="T13">
                <a:pos x="T6" y="T7"/>
              </a:cxn>
              <a:cxn ang="T14">
                <a:pos x="T8" y="T9"/>
              </a:cxn>
            </a:cxnLst>
            <a:rect l="T15" t="T16" r="T17" b="T18"/>
            <a:pathLst>
              <a:path w="5040" h="168">
                <a:moveTo>
                  <a:pt x="0" y="120"/>
                </a:moveTo>
                <a:cubicBezTo>
                  <a:pt x="92" y="104"/>
                  <a:pt x="184" y="88"/>
                  <a:pt x="576" y="72"/>
                </a:cubicBezTo>
                <a:cubicBezTo>
                  <a:pt x="968" y="56"/>
                  <a:pt x="1808" y="32"/>
                  <a:pt x="2352" y="24"/>
                </a:cubicBezTo>
                <a:cubicBezTo>
                  <a:pt x="2896" y="16"/>
                  <a:pt x="3392" y="0"/>
                  <a:pt x="3840" y="24"/>
                </a:cubicBezTo>
                <a:cubicBezTo>
                  <a:pt x="4288" y="48"/>
                  <a:pt x="4840" y="144"/>
                  <a:pt x="5040" y="168"/>
                </a:cubicBezTo>
              </a:path>
            </a:pathLst>
          </a:custGeom>
          <a:noFill/>
          <a:ln w="28575" cmpd="sng">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 name="TextBox 78"/>
          <p:cNvSpPr txBox="1">
            <a:spLocks noChangeArrowheads="1"/>
          </p:cNvSpPr>
          <p:nvPr/>
        </p:nvSpPr>
        <p:spPr bwMode="auto">
          <a:xfrm>
            <a:off x="3133725" y="5534835"/>
            <a:ext cx="6397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a:t>X,Y,Z</a:t>
            </a:r>
          </a:p>
        </p:txBody>
      </p:sp>
      <p:cxnSp>
        <p:nvCxnSpPr>
          <p:cNvPr id="79" name="Straight Arrow Connector 78"/>
          <p:cNvCxnSpPr>
            <a:cxnSpLocks noChangeShapeType="1"/>
          </p:cNvCxnSpPr>
          <p:nvPr/>
        </p:nvCxnSpPr>
        <p:spPr bwMode="auto">
          <a:xfrm flipV="1">
            <a:off x="3838575" y="5642785"/>
            <a:ext cx="280988" cy="762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677557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list</a:t>
            </a:r>
          </a:p>
        </p:txBody>
      </p:sp>
      <p:sp>
        <p:nvSpPr>
          <p:cNvPr id="3" name="Text Placeholder 2"/>
          <p:cNvSpPr>
            <a:spLocks noGrp="1"/>
          </p:cNvSpPr>
          <p:nvPr>
            <p:ph idx="1"/>
          </p:nvPr>
        </p:nvSpPr>
        <p:spPr/>
        <p:txBody>
          <a:bodyPr>
            <a:normAutofit fontScale="92500" lnSpcReduction="20000"/>
          </a:bodyPr>
          <a:lstStyle/>
          <a:p>
            <a:r>
              <a:rPr lang="en-US" dirty="0"/>
              <a:t>Platform: pole, kite, balloon, UAS</a:t>
            </a:r>
          </a:p>
          <a:p>
            <a:r>
              <a:rPr lang="en-US" dirty="0"/>
              <a:t>Camera </a:t>
            </a:r>
          </a:p>
          <a:p>
            <a:r>
              <a:rPr lang="en-US" dirty="0"/>
              <a:t>Camera mount: how are you going to attach the camera to the platform?</a:t>
            </a:r>
          </a:p>
          <a:p>
            <a:r>
              <a:rPr lang="en-US" dirty="0"/>
              <a:t>Targets/Ground Control Points (GCP)</a:t>
            </a:r>
          </a:p>
          <a:p>
            <a:r>
              <a:rPr lang="en-US" dirty="0"/>
              <a:t>GPS for global georeferencing</a:t>
            </a:r>
          </a:p>
          <a:p>
            <a:r>
              <a:rPr lang="en-US" dirty="0"/>
              <a:t>Scale bars and/or distance/angle measuring devices for local georeferencing </a:t>
            </a:r>
          </a:p>
          <a:p>
            <a:r>
              <a:rPr lang="en-US" dirty="0"/>
              <a:t>Extra SD cards (SD card organizer) and batteries for camera </a:t>
            </a:r>
          </a:p>
          <a:p>
            <a:r>
              <a:rPr lang="en-US" dirty="0"/>
              <a:t>Extra supplies for platform (helium for balloon, batteries for UAS) if necessary</a:t>
            </a:r>
          </a:p>
          <a:p>
            <a:endParaRPr lang="en-US" dirty="0"/>
          </a:p>
        </p:txBody>
      </p:sp>
    </p:spTree>
    <p:extLst>
      <p:ext uri="{BB962C8B-B14F-4D97-AF65-F5344CB8AC3E}">
        <p14:creationId xmlns:p14="http://schemas.microsoft.com/office/powerpoint/2010/main" val="618258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workflow: in the field </a:t>
            </a:r>
          </a:p>
        </p:txBody>
      </p:sp>
      <p:sp>
        <p:nvSpPr>
          <p:cNvPr id="3" name="Text Placeholder 2"/>
          <p:cNvSpPr>
            <a:spLocks noGrp="1"/>
          </p:cNvSpPr>
          <p:nvPr>
            <p:ph idx="1"/>
          </p:nvPr>
        </p:nvSpPr>
        <p:spPr>
          <a:xfrm>
            <a:off x="398585" y="949331"/>
            <a:ext cx="5040923" cy="5165505"/>
          </a:xfrm>
        </p:spPr>
        <p:txBody>
          <a:bodyPr>
            <a:normAutofit lnSpcReduction="10000"/>
          </a:bodyPr>
          <a:lstStyle/>
          <a:p>
            <a:r>
              <a:rPr lang="en-US" dirty="0"/>
              <a:t>Make a plan</a:t>
            </a:r>
          </a:p>
          <a:p>
            <a:pPr lvl="1"/>
            <a:r>
              <a:rPr lang="en-US" dirty="0"/>
              <a:t>Is everything visible? </a:t>
            </a:r>
          </a:p>
          <a:p>
            <a:pPr lvl="1"/>
            <a:r>
              <a:rPr lang="en-US" dirty="0"/>
              <a:t>Collection path</a:t>
            </a:r>
          </a:p>
          <a:p>
            <a:r>
              <a:rPr lang="en-US" dirty="0"/>
              <a:t>Always record metadata </a:t>
            </a:r>
          </a:p>
          <a:p>
            <a:pPr lvl="1"/>
            <a:r>
              <a:rPr lang="en-US" dirty="0"/>
              <a:t>Number of photos, where they are stored, file names </a:t>
            </a:r>
          </a:p>
          <a:p>
            <a:pPr lvl="1"/>
            <a:r>
              <a:rPr lang="en-US" dirty="0"/>
              <a:t>Target type(s), locations</a:t>
            </a:r>
          </a:p>
          <a:p>
            <a:pPr lvl="1"/>
            <a:r>
              <a:rPr lang="en-US" dirty="0"/>
              <a:t>Planned collection path </a:t>
            </a:r>
          </a:p>
          <a:p>
            <a:pPr lvl="1"/>
            <a:r>
              <a:rPr lang="en-US" dirty="0"/>
              <a:t>Anything that went wrong during the day—how did the plan change?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2" y="999585"/>
            <a:ext cx="3915508" cy="5064996"/>
          </a:xfrm>
          <a:prstGeom prst="rect">
            <a:avLst/>
          </a:prstGeom>
        </p:spPr>
      </p:pic>
      <p:sp>
        <p:nvSpPr>
          <p:cNvPr id="5" name="Rectangle 4"/>
          <p:cNvSpPr/>
          <p:nvPr/>
        </p:nvSpPr>
        <p:spPr>
          <a:xfrm>
            <a:off x="3587262" y="6576646"/>
            <a:ext cx="773723" cy="272562"/>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3261193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workflow: target placement</a:t>
            </a:r>
          </a:p>
        </p:txBody>
      </p:sp>
      <p:sp>
        <p:nvSpPr>
          <p:cNvPr id="3" name="Text Placeholder 2"/>
          <p:cNvSpPr>
            <a:spLocks noGrp="1"/>
          </p:cNvSpPr>
          <p:nvPr>
            <p:ph idx="1"/>
          </p:nvPr>
        </p:nvSpPr>
        <p:spPr>
          <a:xfrm>
            <a:off x="457200" y="949331"/>
            <a:ext cx="4771292" cy="5165505"/>
          </a:xfrm>
        </p:spPr>
        <p:txBody>
          <a:bodyPr>
            <a:normAutofit fontScale="92500" lnSpcReduction="10000"/>
          </a:bodyPr>
          <a:lstStyle/>
          <a:p>
            <a:r>
              <a:rPr lang="en-US" dirty="0"/>
              <a:t>Evenly distributed</a:t>
            </a:r>
          </a:p>
          <a:p>
            <a:r>
              <a:rPr lang="en-US" dirty="0"/>
              <a:t>Don’t bunch the targets or put them in a single straight line </a:t>
            </a:r>
          </a:p>
          <a:p>
            <a:r>
              <a:rPr lang="en-US" dirty="0"/>
              <a:t>Example to the left shows a good target distribution, because targets are in every section </a:t>
            </a:r>
          </a:p>
          <a:p>
            <a:r>
              <a:rPr lang="en-US" dirty="0"/>
              <a:t>Make sure targets are not obscured by vegetation or other features</a:t>
            </a:r>
          </a:p>
          <a:p>
            <a:endParaRPr lang="en-US" dirty="0"/>
          </a:p>
        </p:txBody>
      </p:sp>
      <p:sp>
        <p:nvSpPr>
          <p:cNvPr id="5" name="Rectangle 4"/>
          <p:cNvSpPr/>
          <p:nvPr/>
        </p:nvSpPr>
        <p:spPr>
          <a:xfrm>
            <a:off x="3587262" y="6576646"/>
            <a:ext cx="773723" cy="272562"/>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pic>
        <p:nvPicPr>
          <p:cNvPr id="6" name="Picture 5">
            <a:extLst>
              <a:ext uri="{FF2B5EF4-FFF2-40B4-BE49-F238E27FC236}">
                <a16:creationId xmlns:a16="http://schemas.microsoft.com/office/drawing/2014/main" id="{9D2646E1-C7B5-9D8E-796C-9EB322FC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2" y="999585"/>
            <a:ext cx="3915508" cy="5064996"/>
          </a:xfrm>
          <a:prstGeom prst="rect">
            <a:avLst/>
          </a:prstGeom>
        </p:spPr>
      </p:pic>
    </p:spTree>
    <p:extLst>
      <p:ext uri="{BB962C8B-B14F-4D97-AF65-F5344CB8AC3E}">
        <p14:creationId xmlns:p14="http://schemas.microsoft.com/office/powerpoint/2010/main" val="2089872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4DA5-9808-2C46-BC85-2EAF2D21CC0F}"/>
              </a:ext>
            </a:extLst>
          </p:cNvPr>
          <p:cNvSpPr>
            <a:spLocks noGrp="1"/>
          </p:cNvSpPr>
          <p:nvPr>
            <p:ph type="title"/>
          </p:nvPr>
        </p:nvSpPr>
        <p:spPr/>
        <p:txBody>
          <a:bodyPr/>
          <a:lstStyle/>
          <a:p>
            <a:r>
              <a:rPr lang="en-US" dirty="0"/>
              <a:t>Intro to </a:t>
            </a:r>
            <a:r>
              <a:rPr lang="en-US" dirty="0" err="1"/>
              <a:t>Sfm</a:t>
            </a:r>
            <a:r>
              <a:rPr lang="en-US" dirty="0"/>
              <a:t> Project – Day 1 midday exercise</a:t>
            </a:r>
          </a:p>
        </p:txBody>
      </p:sp>
      <p:sp>
        <p:nvSpPr>
          <p:cNvPr id="3" name="Text Placeholder 2">
            <a:extLst>
              <a:ext uri="{FF2B5EF4-FFF2-40B4-BE49-F238E27FC236}">
                <a16:creationId xmlns:a16="http://schemas.microsoft.com/office/drawing/2014/main" id="{90BA36F0-EF0F-DA46-A8D0-EC7A42EF7404}"/>
              </a:ext>
            </a:extLst>
          </p:cNvPr>
          <p:cNvSpPr>
            <a:spLocks noGrp="1"/>
          </p:cNvSpPr>
          <p:nvPr>
            <p:ph idx="1"/>
          </p:nvPr>
        </p:nvSpPr>
        <p:spPr/>
        <p:txBody>
          <a:bodyPr>
            <a:normAutofit fontScale="77500" lnSpcReduction="20000"/>
          </a:bodyPr>
          <a:lstStyle/>
          <a:p>
            <a:pPr marL="457200" indent="-457200">
              <a:spcBef>
                <a:spcPts val="751"/>
              </a:spcBef>
              <a:buFont typeface="+mj-lt"/>
              <a:buAutoNum type="arabicPeriod"/>
            </a:pPr>
            <a:r>
              <a:rPr lang="en-US" dirty="0"/>
              <a:t>You will pick a simple feature such as sofa, small berm, two adjoining walls, side of a shed, rock pile, etc.</a:t>
            </a:r>
          </a:p>
          <a:p>
            <a:pPr marL="457200" indent="-457200">
              <a:spcBef>
                <a:spcPts val="751"/>
              </a:spcBef>
              <a:buFont typeface="+mj-lt"/>
              <a:buAutoNum type="arabicPeriod"/>
            </a:pPr>
            <a:r>
              <a:rPr lang="en-US" dirty="0"/>
              <a:t>Place 3-4 ground control points (GCP) or “targets” and measure location from an arbitrary zero</a:t>
            </a:r>
          </a:p>
          <a:p>
            <a:pPr marL="457200" indent="-457200">
              <a:spcBef>
                <a:spcPts val="751"/>
              </a:spcBef>
              <a:buFont typeface="+mj-lt"/>
              <a:buAutoNum type="arabicPeriod"/>
            </a:pPr>
            <a:r>
              <a:rPr lang="en-US" dirty="0"/>
              <a:t>Take 15-20 pictures using best practices</a:t>
            </a:r>
          </a:p>
          <a:p>
            <a:pPr marL="457200" indent="-457200">
              <a:spcBef>
                <a:spcPts val="751"/>
              </a:spcBef>
              <a:buFont typeface="+mj-lt"/>
              <a:buAutoNum type="arabicPeriod"/>
            </a:pPr>
            <a:r>
              <a:rPr lang="en-US" dirty="0"/>
              <a:t>Take local measurements of GCPs</a:t>
            </a:r>
          </a:p>
          <a:p>
            <a:pPr marL="457200" indent="-457200">
              <a:spcBef>
                <a:spcPts val="751"/>
              </a:spcBef>
              <a:buFont typeface="+mj-lt"/>
              <a:buAutoNum type="arabicPeriod"/>
            </a:pPr>
            <a:r>
              <a:rPr lang="en-US" dirty="0"/>
              <a:t>Process using Agisoft MetaShape into 3D point cloud model</a:t>
            </a:r>
          </a:p>
          <a:p>
            <a:pPr marL="457200" indent="-457200">
              <a:spcBef>
                <a:spcPts val="751"/>
              </a:spcBef>
              <a:buFont typeface="+mj-lt"/>
              <a:buAutoNum type="arabicPeriod"/>
            </a:pPr>
            <a:r>
              <a:rPr lang="en-US" dirty="0"/>
              <a:t>Files you should have with you</a:t>
            </a:r>
          </a:p>
          <a:p>
            <a:pPr marL="725082" lvl="1" indent="-457200">
              <a:spcBef>
                <a:spcPts val="751"/>
              </a:spcBef>
              <a:buFont typeface="+mj-lt"/>
              <a:buAutoNum type="arabicPeriod"/>
            </a:pPr>
            <a:r>
              <a:rPr lang="en-US" dirty="0"/>
              <a:t>Prep exercise – should have all these things ready</a:t>
            </a:r>
          </a:p>
          <a:p>
            <a:pPr marL="725082" lvl="1" indent="-457200">
              <a:spcBef>
                <a:spcPts val="751"/>
              </a:spcBef>
              <a:buFont typeface="+mj-lt"/>
              <a:buAutoNum type="arabicPeriod"/>
            </a:pPr>
            <a:r>
              <a:rPr lang="en-US" dirty="0"/>
              <a:t>Student exercise for today – will guide what you do today</a:t>
            </a:r>
          </a:p>
          <a:p>
            <a:pPr marL="725082" lvl="1" indent="-457200">
              <a:spcBef>
                <a:spcPts val="751"/>
              </a:spcBef>
              <a:buFont typeface="+mj-lt"/>
              <a:buAutoNum type="arabicPeriod"/>
            </a:pPr>
            <a:r>
              <a:rPr lang="en-US" dirty="0"/>
              <a:t>MetaShape Quick Guide – what you need to start photo processing</a:t>
            </a:r>
          </a:p>
          <a:p>
            <a:pPr marL="725082" lvl="1" indent="-457200">
              <a:spcBef>
                <a:spcPts val="751"/>
              </a:spcBef>
              <a:buFont typeface="+mj-lt"/>
              <a:buAutoNum type="arabicPeriod"/>
            </a:pPr>
            <a:r>
              <a:rPr lang="en-US" dirty="0"/>
              <a:t>SfM Instructor Guide - for reference about the method</a:t>
            </a:r>
          </a:p>
        </p:txBody>
      </p:sp>
    </p:spTree>
    <p:extLst>
      <p:ext uri="{BB962C8B-B14F-4D97-AF65-F5344CB8AC3E}">
        <p14:creationId xmlns:p14="http://schemas.microsoft.com/office/powerpoint/2010/main" val="2358428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5176D6-7346-99DC-5959-BB15F7607787}"/>
              </a:ext>
            </a:extLst>
          </p:cNvPr>
          <p:cNvSpPr>
            <a:spLocks noGrp="1"/>
          </p:cNvSpPr>
          <p:nvPr>
            <p:ph type="title"/>
          </p:nvPr>
        </p:nvSpPr>
        <p:spPr/>
        <p:txBody>
          <a:bodyPr/>
          <a:lstStyle/>
          <a:p>
            <a:r>
              <a:rPr lang="en-US" dirty="0"/>
              <a:t>Examples of “Intro to SfM” sites</a:t>
            </a:r>
          </a:p>
        </p:txBody>
      </p:sp>
      <p:pic>
        <p:nvPicPr>
          <p:cNvPr id="6" name="Picture 5" descr="A group of people standing around a sign&#10;&#10;AI-generated content may be incorrect.">
            <a:extLst>
              <a:ext uri="{FF2B5EF4-FFF2-40B4-BE49-F238E27FC236}">
                <a16:creationId xmlns:a16="http://schemas.microsoft.com/office/drawing/2014/main" id="{88DF87EE-7781-2A33-A70D-8938C9455D32}"/>
              </a:ext>
            </a:extLst>
          </p:cNvPr>
          <p:cNvPicPr>
            <a:picLocks noChangeAspect="1"/>
          </p:cNvPicPr>
          <p:nvPr/>
        </p:nvPicPr>
        <p:blipFill>
          <a:blip r:embed="rId2"/>
          <a:stretch>
            <a:fillRect/>
          </a:stretch>
        </p:blipFill>
        <p:spPr>
          <a:xfrm>
            <a:off x="457200" y="1055077"/>
            <a:ext cx="3845169" cy="2883877"/>
          </a:xfrm>
          <a:prstGeom prst="rect">
            <a:avLst/>
          </a:prstGeom>
        </p:spPr>
      </p:pic>
      <p:pic>
        <p:nvPicPr>
          <p:cNvPr id="8" name="Picture 7" descr="A stairs leading to a building&#10;&#10;AI-generated content may be incorrect.">
            <a:extLst>
              <a:ext uri="{FF2B5EF4-FFF2-40B4-BE49-F238E27FC236}">
                <a16:creationId xmlns:a16="http://schemas.microsoft.com/office/drawing/2014/main" id="{3FDF3ADF-69AF-60CD-5FBF-E02503F94E3B}"/>
              </a:ext>
            </a:extLst>
          </p:cNvPr>
          <p:cNvPicPr>
            <a:picLocks noChangeAspect="1"/>
          </p:cNvPicPr>
          <p:nvPr/>
        </p:nvPicPr>
        <p:blipFill>
          <a:blip r:embed="rId3"/>
          <a:stretch>
            <a:fillRect/>
          </a:stretch>
        </p:blipFill>
        <p:spPr>
          <a:xfrm>
            <a:off x="5884985" y="832338"/>
            <a:ext cx="2801815" cy="3735753"/>
          </a:xfrm>
          <a:prstGeom prst="rect">
            <a:avLst/>
          </a:prstGeom>
        </p:spPr>
      </p:pic>
      <p:pic>
        <p:nvPicPr>
          <p:cNvPr id="10" name="Picture 9" descr="A bench next to a brick wall&#10;&#10;AI-generated content may be incorrect.">
            <a:extLst>
              <a:ext uri="{FF2B5EF4-FFF2-40B4-BE49-F238E27FC236}">
                <a16:creationId xmlns:a16="http://schemas.microsoft.com/office/drawing/2014/main" id="{94B073C5-8613-3ADC-CB39-D7ACDE9AF140}"/>
              </a:ext>
            </a:extLst>
          </p:cNvPr>
          <p:cNvPicPr>
            <a:picLocks noChangeAspect="1"/>
          </p:cNvPicPr>
          <p:nvPr/>
        </p:nvPicPr>
        <p:blipFill>
          <a:blip r:embed="rId4"/>
          <a:stretch>
            <a:fillRect/>
          </a:stretch>
        </p:blipFill>
        <p:spPr>
          <a:xfrm>
            <a:off x="2766645" y="3745522"/>
            <a:ext cx="3833101" cy="2874826"/>
          </a:xfrm>
          <a:prstGeom prst="rect">
            <a:avLst/>
          </a:prstGeom>
        </p:spPr>
      </p:pic>
    </p:spTree>
    <p:extLst>
      <p:ext uri="{BB962C8B-B14F-4D97-AF65-F5344CB8AC3E}">
        <p14:creationId xmlns:p14="http://schemas.microsoft.com/office/powerpoint/2010/main" val="123845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2F8B-E4C1-B14E-BC11-D552D55E2DAD}"/>
              </a:ext>
            </a:extLst>
          </p:cNvPr>
          <p:cNvSpPr>
            <a:spLocks noGrp="1"/>
          </p:cNvSpPr>
          <p:nvPr>
            <p:ph type="title"/>
          </p:nvPr>
        </p:nvSpPr>
        <p:spPr/>
        <p:txBody>
          <a:bodyPr/>
          <a:lstStyle/>
          <a:p>
            <a:r>
              <a:rPr lang="en-US" dirty="0"/>
              <a:t>Applications of </a:t>
            </a:r>
            <a:r>
              <a:rPr lang="en-US" dirty="0" err="1"/>
              <a:t>Sfm</a:t>
            </a:r>
            <a:endParaRPr lang="en-US" dirty="0"/>
          </a:p>
        </p:txBody>
      </p:sp>
      <p:sp>
        <p:nvSpPr>
          <p:cNvPr id="5" name="Text Placeholder 4">
            <a:extLst>
              <a:ext uri="{FF2B5EF4-FFF2-40B4-BE49-F238E27FC236}">
                <a16:creationId xmlns:a16="http://schemas.microsoft.com/office/drawing/2014/main" id="{61CA31E3-2C52-AEEF-BB23-5D8415D81C4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34524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FCA-181B-E44F-A0AC-E20A52DED37F}"/>
              </a:ext>
            </a:extLst>
          </p:cNvPr>
          <p:cNvSpPr>
            <a:spLocks noGrp="1"/>
          </p:cNvSpPr>
          <p:nvPr>
            <p:ph type="title"/>
          </p:nvPr>
        </p:nvSpPr>
        <p:spPr/>
        <p:txBody>
          <a:bodyPr/>
          <a:lstStyle/>
          <a:p>
            <a:r>
              <a:rPr lang="en-US" dirty="0"/>
              <a:t>Apps / Supplies you should have</a:t>
            </a:r>
          </a:p>
        </p:txBody>
      </p:sp>
      <p:sp>
        <p:nvSpPr>
          <p:cNvPr id="3" name="Text Placeholder 2">
            <a:extLst>
              <a:ext uri="{FF2B5EF4-FFF2-40B4-BE49-F238E27FC236}">
                <a16:creationId xmlns:a16="http://schemas.microsoft.com/office/drawing/2014/main" id="{50EABE4F-708B-2C4D-B9E0-3A236A9BB20C}"/>
              </a:ext>
            </a:extLst>
          </p:cNvPr>
          <p:cNvSpPr>
            <a:spLocks noGrp="1"/>
          </p:cNvSpPr>
          <p:nvPr>
            <p:ph idx="1"/>
          </p:nvPr>
        </p:nvSpPr>
        <p:spPr/>
        <p:txBody>
          <a:bodyPr/>
          <a:lstStyle/>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p:txBody>
      </p:sp>
    </p:spTree>
    <p:extLst>
      <p:ext uri="{BB962C8B-B14F-4D97-AF65-F5344CB8AC3E}">
        <p14:creationId xmlns:p14="http://schemas.microsoft.com/office/powerpoint/2010/main" val="414588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FCA-181B-E44F-A0AC-E20A52DED37F}"/>
              </a:ext>
            </a:extLst>
          </p:cNvPr>
          <p:cNvSpPr>
            <a:spLocks noGrp="1"/>
          </p:cNvSpPr>
          <p:nvPr>
            <p:ph type="title"/>
          </p:nvPr>
        </p:nvSpPr>
        <p:spPr/>
        <p:txBody>
          <a:bodyPr/>
          <a:lstStyle/>
          <a:p>
            <a:r>
              <a:rPr lang="en-US" dirty="0"/>
              <a:t>Apps / Supplies you should have</a:t>
            </a:r>
          </a:p>
        </p:txBody>
      </p:sp>
      <p:sp>
        <p:nvSpPr>
          <p:cNvPr id="3" name="Text Placeholder 2">
            <a:extLst>
              <a:ext uri="{FF2B5EF4-FFF2-40B4-BE49-F238E27FC236}">
                <a16:creationId xmlns:a16="http://schemas.microsoft.com/office/drawing/2014/main" id="{50EABE4F-708B-2C4D-B9E0-3A236A9BB20C}"/>
              </a:ext>
            </a:extLst>
          </p:cNvPr>
          <p:cNvSpPr>
            <a:spLocks noGrp="1"/>
          </p:cNvSpPr>
          <p:nvPr>
            <p:ph idx="1"/>
          </p:nvPr>
        </p:nvSpPr>
        <p:spPr/>
        <p:txBody>
          <a:bodyPr/>
          <a:lstStyle/>
          <a:p>
            <a:pPr marL="457200" indent="-457200">
              <a:buFont typeface="+mj-lt"/>
              <a:buAutoNum type="arabicPeriod"/>
            </a:pPr>
            <a:r>
              <a:rPr lang="en-US" dirty="0"/>
              <a:t>Compass (physical or app)</a:t>
            </a:r>
          </a:p>
          <a:p>
            <a:pPr marL="457200" indent="-457200">
              <a:buFont typeface="+mj-lt"/>
              <a:buAutoNum type="arabicPeriod"/>
            </a:pPr>
            <a:r>
              <a:rPr lang="en-US" dirty="0"/>
              <a:t>Inclinometer (physical or app. Ex. </a:t>
            </a:r>
            <a:r>
              <a:rPr lang="en-US" dirty="0" err="1"/>
              <a:t>iMetalBox</a:t>
            </a:r>
            <a:r>
              <a:rPr lang="en-US" dirty="0"/>
              <a:t>, protractor)</a:t>
            </a:r>
          </a:p>
          <a:p>
            <a:pPr marL="457200" indent="-457200">
              <a:buFont typeface="+mj-lt"/>
              <a:buAutoNum type="arabicPeriod"/>
            </a:pPr>
            <a:r>
              <a:rPr lang="en-US" dirty="0"/>
              <a:t>Measuring tape (or marked string – along w ruler &amp; marker)</a:t>
            </a:r>
          </a:p>
          <a:p>
            <a:pPr marL="457200" indent="-457200">
              <a:buFont typeface="+mj-lt"/>
              <a:buAutoNum type="arabicPeriod"/>
            </a:pPr>
            <a:r>
              <a:rPr lang="en-US" dirty="0"/>
              <a:t>Camera (digital)</a:t>
            </a:r>
          </a:p>
          <a:p>
            <a:pPr marL="457200" indent="-457200">
              <a:buFont typeface="+mj-lt"/>
              <a:buAutoNum type="arabicPeriod"/>
            </a:pPr>
            <a:r>
              <a:rPr lang="en-US" dirty="0"/>
              <a:t>GCP (paper, markers, tape)</a:t>
            </a:r>
          </a:p>
          <a:p>
            <a:pPr marL="457200" indent="-457200">
              <a:buFont typeface="+mj-lt"/>
              <a:buAutoNum type="arabicPeriod"/>
            </a:pPr>
            <a:r>
              <a:rPr lang="en-US" dirty="0"/>
              <a:t>Software (</a:t>
            </a:r>
            <a:r>
              <a:rPr lang="en-US" dirty="0" err="1"/>
              <a:t>Agisoft</a:t>
            </a:r>
            <a:r>
              <a:rPr lang="en-US" dirty="0"/>
              <a:t> MetaShape Professional)</a:t>
            </a:r>
          </a:p>
        </p:txBody>
      </p:sp>
    </p:spTree>
    <p:extLst>
      <p:ext uri="{BB962C8B-B14F-4D97-AF65-F5344CB8AC3E}">
        <p14:creationId xmlns:p14="http://schemas.microsoft.com/office/powerpoint/2010/main" val="256791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44A0-8673-6940-A803-00CFCCD340CA}"/>
              </a:ext>
            </a:extLst>
          </p:cNvPr>
          <p:cNvSpPr>
            <a:spLocks noGrp="1"/>
          </p:cNvSpPr>
          <p:nvPr>
            <p:ph type="title"/>
          </p:nvPr>
        </p:nvSpPr>
        <p:spPr/>
        <p:txBody>
          <a:bodyPr/>
          <a:lstStyle/>
          <a:p>
            <a:r>
              <a:rPr lang="en-US" dirty="0"/>
              <a:t>Measuring GCP</a:t>
            </a:r>
          </a:p>
        </p:txBody>
      </p:sp>
      <p:sp>
        <p:nvSpPr>
          <p:cNvPr id="3" name="Text Placeholder 2">
            <a:extLst>
              <a:ext uri="{FF2B5EF4-FFF2-40B4-BE49-F238E27FC236}">
                <a16:creationId xmlns:a16="http://schemas.microsoft.com/office/drawing/2014/main" id="{B39CC2A1-06B8-BB4A-B3CD-65C6E9199B04}"/>
              </a:ext>
            </a:extLst>
          </p:cNvPr>
          <p:cNvSpPr>
            <a:spLocks noGrp="1"/>
          </p:cNvSpPr>
          <p:nvPr>
            <p:ph idx="1"/>
          </p:nvPr>
        </p:nvSpPr>
        <p:spPr/>
        <p:txBody>
          <a:bodyPr/>
          <a:lstStyle/>
          <a:p>
            <a:pPr marL="0" indent="0">
              <a:buNone/>
            </a:pPr>
            <a:r>
              <a:rPr lang="en-US" sz="2400" b="1" dirty="0"/>
              <a:t>What measurements are needed?</a:t>
            </a:r>
          </a:p>
          <a:p>
            <a:pPr marL="457200" indent="-457200">
              <a:buFont typeface="+mj-lt"/>
              <a:buAutoNum type="arabicPeriod"/>
            </a:pPr>
            <a:r>
              <a:rPr lang="en-US" sz="2400" dirty="0"/>
              <a:t>?</a:t>
            </a:r>
          </a:p>
          <a:p>
            <a:pPr marL="457200" indent="-457200">
              <a:buFont typeface="+mj-lt"/>
              <a:buAutoNum type="arabicPeriod"/>
            </a:pPr>
            <a:r>
              <a:rPr lang="en-US" sz="2400" dirty="0"/>
              <a:t>?</a:t>
            </a:r>
          </a:p>
          <a:p>
            <a:pPr marL="457200" indent="-457200">
              <a:buFont typeface="+mj-lt"/>
              <a:buAutoNum type="arabicPeriod"/>
            </a:pPr>
            <a:r>
              <a:rPr lang="en-US" sz="2400" dirty="0"/>
              <a:t>?</a:t>
            </a:r>
          </a:p>
        </p:txBody>
      </p:sp>
      <p:pic>
        <p:nvPicPr>
          <p:cNvPr id="4" name="Picture 3" descr="Macintosh HD:Users:prattsitaula:Documents:BethFiles:GETSI:MODULES:Field_Analyz-High-Rez:images:beth unit 2.1 figs:SfM points.png">
            <a:extLst>
              <a:ext uri="{FF2B5EF4-FFF2-40B4-BE49-F238E27FC236}">
                <a16:creationId xmlns:a16="http://schemas.microsoft.com/office/drawing/2014/main" id="{74E2C1F9-D8D5-3A46-875E-E0610B4D36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98173" y="2697266"/>
            <a:ext cx="6014223" cy="3417570"/>
          </a:xfrm>
          <a:prstGeom prst="rect">
            <a:avLst/>
          </a:prstGeom>
          <a:noFill/>
          <a:ln>
            <a:noFill/>
          </a:ln>
        </p:spPr>
      </p:pic>
    </p:spTree>
    <p:extLst>
      <p:ext uri="{BB962C8B-B14F-4D97-AF65-F5344CB8AC3E}">
        <p14:creationId xmlns:p14="http://schemas.microsoft.com/office/powerpoint/2010/main" val="3433482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44A0-8673-6940-A803-00CFCCD340CA}"/>
              </a:ext>
            </a:extLst>
          </p:cNvPr>
          <p:cNvSpPr>
            <a:spLocks noGrp="1"/>
          </p:cNvSpPr>
          <p:nvPr>
            <p:ph type="title"/>
          </p:nvPr>
        </p:nvSpPr>
        <p:spPr/>
        <p:txBody>
          <a:bodyPr/>
          <a:lstStyle/>
          <a:p>
            <a:r>
              <a:rPr lang="en-US" dirty="0"/>
              <a:t>Measuring GCP</a:t>
            </a:r>
          </a:p>
        </p:txBody>
      </p:sp>
      <p:sp>
        <p:nvSpPr>
          <p:cNvPr id="3" name="Text Placeholder 2">
            <a:extLst>
              <a:ext uri="{FF2B5EF4-FFF2-40B4-BE49-F238E27FC236}">
                <a16:creationId xmlns:a16="http://schemas.microsoft.com/office/drawing/2014/main" id="{B39CC2A1-06B8-BB4A-B3CD-65C6E9199B04}"/>
              </a:ext>
            </a:extLst>
          </p:cNvPr>
          <p:cNvSpPr>
            <a:spLocks noGrp="1"/>
          </p:cNvSpPr>
          <p:nvPr>
            <p:ph idx="1"/>
          </p:nvPr>
        </p:nvSpPr>
        <p:spPr/>
        <p:txBody>
          <a:bodyPr/>
          <a:lstStyle/>
          <a:p>
            <a:pPr marL="0" indent="0">
              <a:buNone/>
            </a:pPr>
            <a:r>
              <a:rPr lang="en-US" sz="2400" b="1" dirty="0"/>
              <a:t>What measurements are needed?</a:t>
            </a:r>
          </a:p>
          <a:p>
            <a:pPr marL="457200" indent="-457200">
              <a:buFont typeface="+mj-lt"/>
              <a:buAutoNum type="arabicPeriod"/>
            </a:pPr>
            <a:r>
              <a:rPr lang="en-US" sz="2400" dirty="0"/>
              <a:t>Distance (diagonal)</a:t>
            </a:r>
          </a:p>
          <a:p>
            <a:pPr marL="457200" indent="-457200">
              <a:buFont typeface="+mj-lt"/>
              <a:buAutoNum type="arabicPeriod"/>
            </a:pPr>
            <a:r>
              <a:rPr lang="en-US" sz="2400" dirty="0"/>
              <a:t>Azimuth</a:t>
            </a:r>
          </a:p>
          <a:p>
            <a:pPr marL="457200" indent="-457200">
              <a:buFont typeface="+mj-lt"/>
              <a:buAutoNum type="arabicPeriod"/>
            </a:pPr>
            <a:r>
              <a:rPr lang="en-US" sz="2400" dirty="0"/>
              <a:t>Inclination</a:t>
            </a:r>
          </a:p>
          <a:p>
            <a:endParaRPr lang="en-US" dirty="0"/>
          </a:p>
        </p:txBody>
      </p:sp>
      <p:pic>
        <p:nvPicPr>
          <p:cNvPr id="5" name="Picture 4" descr="Macintosh HD:Users:prattsitaula:Documents:BethFiles:GETSI:MODULES:Field_Analyz-High-Rez:images:beth unit 2.1 figs:SfM points.png">
            <a:extLst>
              <a:ext uri="{FF2B5EF4-FFF2-40B4-BE49-F238E27FC236}">
                <a16:creationId xmlns:a16="http://schemas.microsoft.com/office/drawing/2014/main" id="{DAC9AA19-3D79-F299-EB40-C55268DB826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98173" y="2697266"/>
            <a:ext cx="6014223" cy="3417570"/>
          </a:xfrm>
          <a:prstGeom prst="rect">
            <a:avLst/>
          </a:prstGeom>
          <a:noFill/>
          <a:ln>
            <a:noFill/>
          </a:ln>
        </p:spPr>
      </p:pic>
    </p:spTree>
    <p:extLst>
      <p:ext uri="{BB962C8B-B14F-4D97-AF65-F5344CB8AC3E}">
        <p14:creationId xmlns:p14="http://schemas.microsoft.com/office/powerpoint/2010/main" val="4011328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ACDC-46B0-264F-B5F1-4B9A50800103}"/>
              </a:ext>
            </a:extLst>
          </p:cNvPr>
          <p:cNvSpPr>
            <a:spLocks noGrp="1"/>
          </p:cNvSpPr>
          <p:nvPr>
            <p:ph type="title"/>
          </p:nvPr>
        </p:nvSpPr>
        <p:spPr/>
        <p:txBody>
          <a:bodyPr/>
          <a:lstStyle/>
          <a:p>
            <a:r>
              <a:rPr lang="en-US" dirty="0"/>
              <a:t>Doing the trigonometry</a:t>
            </a:r>
          </a:p>
        </p:txBody>
      </p:sp>
      <p:sp>
        <p:nvSpPr>
          <p:cNvPr id="8" name="TextBox 7">
            <a:extLst>
              <a:ext uri="{FF2B5EF4-FFF2-40B4-BE49-F238E27FC236}">
                <a16:creationId xmlns:a16="http://schemas.microsoft.com/office/drawing/2014/main" id="{9ACDC33F-4238-0946-8721-EF0D390C2ABF}"/>
              </a:ext>
            </a:extLst>
          </p:cNvPr>
          <p:cNvSpPr txBox="1"/>
          <p:nvPr/>
        </p:nvSpPr>
        <p:spPr>
          <a:xfrm>
            <a:off x="357812" y="4647388"/>
            <a:ext cx="2355574"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Sin 22º = </a:t>
            </a:r>
            <a:r>
              <a:rPr lang="en-US" sz="2000" b="1" kern="0" dirty="0"/>
              <a:t>z</a:t>
            </a:r>
            <a:r>
              <a:rPr lang="en-US" sz="2000" kern="0" dirty="0"/>
              <a:t> / 7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9" name="TextBox 8">
            <a:extLst>
              <a:ext uri="{FF2B5EF4-FFF2-40B4-BE49-F238E27FC236}">
                <a16:creationId xmlns:a16="http://schemas.microsoft.com/office/drawing/2014/main" id="{550D459F-48D7-B046-9C6C-3BC9F0E143BF}"/>
              </a:ext>
            </a:extLst>
          </p:cNvPr>
          <p:cNvSpPr txBox="1"/>
          <p:nvPr/>
        </p:nvSpPr>
        <p:spPr>
          <a:xfrm>
            <a:off x="3199267" y="4647389"/>
            <a:ext cx="3370497"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7*sin(22*(pi()/180))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0" name="TextBox 9">
            <a:extLst>
              <a:ext uri="{FF2B5EF4-FFF2-40B4-BE49-F238E27FC236}">
                <a16:creationId xmlns:a16="http://schemas.microsoft.com/office/drawing/2014/main" id="{F21B83DF-268B-7241-9480-866E596A7833}"/>
              </a:ext>
            </a:extLst>
          </p:cNvPr>
          <p:cNvSpPr txBox="1"/>
          <p:nvPr/>
        </p:nvSpPr>
        <p:spPr>
          <a:xfrm>
            <a:off x="7197518" y="5452459"/>
            <a:ext cx="1588670"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6.49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1" name="TextBox 10">
            <a:extLst>
              <a:ext uri="{FF2B5EF4-FFF2-40B4-BE49-F238E27FC236}">
                <a16:creationId xmlns:a16="http://schemas.microsoft.com/office/drawing/2014/main" id="{6E9C7672-FCD2-E64A-A445-73282CD3BED9}"/>
              </a:ext>
            </a:extLst>
          </p:cNvPr>
          <p:cNvSpPr txBox="1"/>
          <p:nvPr/>
        </p:nvSpPr>
        <p:spPr>
          <a:xfrm>
            <a:off x="7197518" y="4620872"/>
            <a:ext cx="1588670"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2.62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2" name="TextBox 11">
            <a:extLst>
              <a:ext uri="{FF2B5EF4-FFF2-40B4-BE49-F238E27FC236}">
                <a16:creationId xmlns:a16="http://schemas.microsoft.com/office/drawing/2014/main" id="{D6BDFF31-FAE8-B94A-AF1F-5C18796B3C47}"/>
              </a:ext>
            </a:extLst>
          </p:cNvPr>
          <p:cNvSpPr txBox="1"/>
          <p:nvPr/>
        </p:nvSpPr>
        <p:spPr>
          <a:xfrm>
            <a:off x="357811" y="5452458"/>
            <a:ext cx="2464901"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Cos 22º = </a:t>
            </a:r>
            <a:r>
              <a:rPr lang="en-US" sz="2000" b="1" kern="0" dirty="0"/>
              <a:t>h</a:t>
            </a:r>
            <a:r>
              <a:rPr lang="en-US" sz="2000" kern="0" dirty="0"/>
              <a:t> / 7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3" name="TextBox 12">
            <a:extLst>
              <a:ext uri="{FF2B5EF4-FFF2-40B4-BE49-F238E27FC236}">
                <a16:creationId xmlns:a16="http://schemas.microsoft.com/office/drawing/2014/main" id="{93EC3560-377B-8848-BD30-AF60C4EED884}"/>
              </a:ext>
            </a:extLst>
          </p:cNvPr>
          <p:cNvSpPr txBox="1"/>
          <p:nvPr/>
        </p:nvSpPr>
        <p:spPr>
          <a:xfrm>
            <a:off x="3199267" y="5452459"/>
            <a:ext cx="3370497"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7*cos(22*(pi()/180))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pic>
        <p:nvPicPr>
          <p:cNvPr id="3" name="Picture 2">
            <a:extLst>
              <a:ext uri="{FF2B5EF4-FFF2-40B4-BE49-F238E27FC236}">
                <a16:creationId xmlns:a16="http://schemas.microsoft.com/office/drawing/2014/main" id="{1C82F6A2-B19F-184F-9584-D01DC30BCD8B}"/>
              </a:ext>
            </a:extLst>
          </p:cNvPr>
          <p:cNvPicPr>
            <a:picLocks noChangeAspect="1"/>
          </p:cNvPicPr>
          <p:nvPr/>
        </p:nvPicPr>
        <p:blipFill>
          <a:blip r:embed="rId2"/>
          <a:stretch>
            <a:fillRect/>
          </a:stretch>
        </p:blipFill>
        <p:spPr>
          <a:xfrm>
            <a:off x="643466" y="1125975"/>
            <a:ext cx="7890933" cy="3243466"/>
          </a:xfrm>
          <a:prstGeom prst="rect">
            <a:avLst/>
          </a:prstGeom>
        </p:spPr>
      </p:pic>
    </p:spTree>
    <p:extLst>
      <p:ext uri="{BB962C8B-B14F-4D97-AF65-F5344CB8AC3E}">
        <p14:creationId xmlns:p14="http://schemas.microsoft.com/office/powerpoint/2010/main" val="22926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ACDC-46B0-264F-B5F1-4B9A50800103}"/>
              </a:ext>
            </a:extLst>
          </p:cNvPr>
          <p:cNvSpPr>
            <a:spLocks noGrp="1"/>
          </p:cNvSpPr>
          <p:nvPr>
            <p:ph type="title"/>
          </p:nvPr>
        </p:nvSpPr>
        <p:spPr/>
        <p:txBody>
          <a:bodyPr/>
          <a:lstStyle/>
          <a:p>
            <a:r>
              <a:rPr lang="en-US" dirty="0"/>
              <a:t>Doing the trigonometry</a:t>
            </a:r>
          </a:p>
        </p:txBody>
      </p:sp>
      <p:sp>
        <p:nvSpPr>
          <p:cNvPr id="8" name="TextBox 7">
            <a:extLst>
              <a:ext uri="{FF2B5EF4-FFF2-40B4-BE49-F238E27FC236}">
                <a16:creationId xmlns:a16="http://schemas.microsoft.com/office/drawing/2014/main" id="{11110F2A-FE6E-5E4D-9F3E-F2F0B2F1460F}"/>
              </a:ext>
            </a:extLst>
          </p:cNvPr>
          <p:cNvSpPr txBox="1"/>
          <p:nvPr/>
        </p:nvSpPr>
        <p:spPr>
          <a:xfrm>
            <a:off x="357812" y="4821959"/>
            <a:ext cx="2568268"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Sin 34º = </a:t>
            </a:r>
            <a:r>
              <a:rPr lang="en-US" sz="2000" b="1" kern="0" dirty="0"/>
              <a:t>x</a:t>
            </a:r>
            <a:r>
              <a:rPr lang="en-US" sz="2000" kern="0" dirty="0"/>
              <a:t> / 6.5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9" name="TextBox 8">
            <a:extLst>
              <a:ext uri="{FF2B5EF4-FFF2-40B4-BE49-F238E27FC236}">
                <a16:creationId xmlns:a16="http://schemas.microsoft.com/office/drawing/2014/main" id="{FEF038C7-63AD-B048-80E6-6345F8B1E61D}"/>
              </a:ext>
            </a:extLst>
          </p:cNvPr>
          <p:cNvSpPr txBox="1"/>
          <p:nvPr/>
        </p:nvSpPr>
        <p:spPr>
          <a:xfrm>
            <a:off x="3199267" y="4821960"/>
            <a:ext cx="3464423"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6.5*sin(34*(pi()/180))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0" name="TextBox 9">
            <a:extLst>
              <a:ext uri="{FF2B5EF4-FFF2-40B4-BE49-F238E27FC236}">
                <a16:creationId xmlns:a16="http://schemas.microsoft.com/office/drawing/2014/main" id="{80E000F0-7AA7-9443-985D-61E9CFCBC104}"/>
              </a:ext>
            </a:extLst>
          </p:cNvPr>
          <p:cNvSpPr txBox="1"/>
          <p:nvPr/>
        </p:nvSpPr>
        <p:spPr>
          <a:xfrm>
            <a:off x="7197517" y="5627030"/>
            <a:ext cx="1654745"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5.39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1" name="TextBox 10">
            <a:extLst>
              <a:ext uri="{FF2B5EF4-FFF2-40B4-BE49-F238E27FC236}">
                <a16:creationId xmlns:a16="http://schemas.microsoft.com/office/drawing/2014/main" id="{0007DF6D-CA3D-9A44-8B0E-885D650BA45E}"/>
              </a:ext>
            </a:extLst>
          </p:cNvPr>
          <p:cNvSpPr txBox="1"/>
          <p:nvPr/>
        </p:nvSpPr>
        <p:spPr>
          <a:xfrm>
            <a:off x="7197518" y="4795443"/>
            <a:ext cx="1654746"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3.64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2" name="TextBox 11">
            <a:extLst>
              <a:ext uri="{FF2B5EF4-FFF2-40B4-BE49-F238E27FC236}">
                <a16:creationId xmlns:a16="http://schemas.microsoft.com/office/drawing/2014/main" id="{3DAA1CF0-C31D-D549-A80C-DDA9A77CA0DF}"/>
              </a:ext>
            </a:extLst>
          </p:cNvPr>
          <p:cNvSpPr txBox="1"/>
          <p:nvPr/>
        </p:nvSpPr>
        <p:spPr>
          <a:xfrm>
            <a:off x="357811" y="5627029"/>
            <a:ext cx="2568269"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Cos 34º = </a:t>
            </a:r>
            <a:r>
              <a:rPr lang="en-US" sz="2000" b="1" kern="0" dirty="0"/>
              <a:t>y</a:t>
            </a:r>
            <a:r>
              <a:rPr lang="en-US" sz="2000" kern="0" dirty="0"/>
              <a:t> / 6.5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3" name="TextBox 12">
            <a:extLst>
              <a:ext uri="{FF2B5EF4-FFF2-40B4-BE49-F238E27FC236}">
                <a16:creationId xmlns:a16="http://schemas.microsoft.com/office/drawing/2014/main" id="{55E73312-5E05-3D42-8791-AD76C63CB480}"/>
              </a:ext>
            </a:extLst>
          </p:cNvPr>
          <p:cNvSpPr txBox="1"/>
          <p:nvPr/>
        </p:nvSpPr>
        <p:spPr>
          <a:xfrm>
            <a:off x="3199267" y="5627030"/>
            <a:ext cx="3567293"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6.5*cos(34*(pi()/180))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pic>
        <p:nvPicPr>
          <p:cNvPr id="15" name="Picture 14">
            <a:extLst>
              <a:ext uri="{FF2B5EF4-FFF2-40B4-BE49-F238E27FC236}">
                <a16:creationId xmlns:a16="http://schemas.microsoft.com/office/drawing/2014/main" id="{C007DFCD-C9B9-8E4D-889C-1E8FEEB62B56}"/>
              </a:ext>
            </a:extLst>
          </p:cNvPr>
          <p:cNvPicPr>
            <a:picLocks noChangeAspect="1"/>
          </p:cNvPicPr>
          <p:nvPr/>
        </p:nvPicPr>
        <p:blipFill>
          <a:blip r:embed="rId2"/>
          <a:stretch>
            <a:fillRect/>
          </a:stretch>
        </p:blipFill>
        <p:spPr>
          <a:xfrm>
            <a:off x="148589" y="1050328"/>
            <a:ext cx="8703675" cy="650108"/>
          </a:xfrm>
          <a:prstGeom prst="rect">
            <a:avLst/>
          </a:prstGeom>
        </p:spPr>
      </p:pic>
      <p:pic>
        <p:nvPicPr>
          <p:cNvPr id="16" name="Picture 15">
            <a:extLst>
              <a:ext uri="{FF2B5EF4-FFF2-40B4-BE49-F238E27FC236}">
                <a16:creationId xmlns:a16="http://schemas.microsoft.com/office/drawing/2014/main" id="{BCED32FB-524C-5F4C-B232-5D91FA15F793}"/>
              </a:ext>
            </a:extLst>
          </p:cNvPr>
          <p:cNvPicPr>
            <a:picLocks noChangeAspect="1"/>
          </p:cNvPicPr>
          <p:nvPr/>
        </p:nvPicPr>
        <p:blipFill>
          <a:blip r:embed="rId3"/>
          <a:stretch>
            <a:fillRect/>
          </a:stretch>
        </p:blipFill>
        <p:spPr>
          <a:xfrm>
            <a:off x="5828601" y="1655152"/>
            <a:ext cx="3023663" cy="2963038"/>
          </a:xfrm>
          <a:prstGeom prst="rect">
            <a:avLst/>
          </a:prstGeom>
        </p:spPr>
      </p:pic>
    </p:spTree>
    <p:extLst>
      <p:ext uri="{BB962C8B-B14F-4D97-AF65-F5344CB8AC3E}">
        <p14:creationId xmlns:p14="http://schemas.microsoft.com/office/powerpoint/2010/main" val="261132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F02E-0017-35AF-7C63-92E2D403A849}"/>
              </a:ext>
            </a:extLst>
          </p:cNvPr>
          <p:cNvSpPr>
            <a:spLocks noGrp="1"/>
          </p:cNvSpPr>
          <p:nvPr>
            <p:ph type="title"/>
          </p:nvPr>
        </p:nvSpPr>
        <p:spPr/>
        <p:txBody>
          <a:bodyPr/>
          <a:lstStyle/>
          <a:p>
            <a:r>
              <a:rPr lang="en-US" dirty="0"/>
              <a:t>Cut to showing the webpage and prep exercise</a:t>
            </a:r>
          </a:p>
        </p:txBody>
      </p:sp>
    </p:spTree>
    <p:extLst>
      <p:ext uri="{BB962C8B-B14F-4D97-AF65-F5344CB8AC3E}">
        <p14:creationId xmlns:p14="http://schemas.microsoft.com/office/powerpoint/2010/main" val="1171987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BD2C3A-697E-F24E-BA07-C97AB6C86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29564" y="1202794"/>
            <a:ext cx="3506054" cy="2629540"/>
          </a:xfrm>
          <a:prstGeom prst="rect">
            <a:avLst/>
          </a:prstGeom>
        </p:spPr>
      </p:pic>
      <p:sp>
        <p:nvSpPr>
          <p:cNvPr id="2" name="Title 1">
            <a:extLst>
              <a:ext uri="{FF2B5EF4-FFF2-40B4-BE49-F238E27FC236}">
                <a16:creationId xmlns:a16="http://schemas.microsoft.com/office/drawing/2014/main" id="{9299F1BF-A98F-DE43-A650-BE0145036CC9}"/>
              </a:ext>
            </a:extLst>
          </p:cNvPr>
          <p:cNvSpPr>
            <a:spLocks noGrp="1"/>
          </p:cNvSpPr>
          <p:nvPr>
            <p:ph type="title"/>
          </p:nvPr>
        </p:nvSpPr>
        <p:spPr/>
        <p:txBody>
          <a:bodyPr/>
          <a:lstStyle/>
          <a:p>
            <a:r>
              <a:rPr lang="en-US" dirty="0"/>
              <a:t>How I did it</a:t>
            </a:r>
          </a:p>
        </p:txBody>
      </p:sp>
      <p:pic>
        <p:nvPicPr>
          <p:cNvPr id="5" name="Picture 4">
            <a:extLst>
              <a:ext uri="{FF2B5EF4-FFF2-40B4-BE49-F238E27FC236}">
                <a16:creationId xmlns:a16="http://schemas.microsoft.com/office/drawing/2014/main" id="{6276AACB-CC42-4241-83A0-B226B593B044}"/>
              </a:ext>
            </a:extLst>
          </p:cNvPr>
          <p:cNvPicPr>
            <a:picLocks noChangeAspect="1"/>
          </p:cNvPicPr>
          <p:nvPr/>
        </p:nvPicPr>
        <p:blipFill rotWithShape="1">
          <a:blip r:embed="rId3">
            <a:extLst>
              <a:ext uri="{28A0092B-C50C-407E-A947-70E740481C1C}">
                <a14:useLocalDpi xmlns:a14="http://schemas.microsoft.com/office/drawing/2010/main" val="0"/>
              </a:ext>
            </a:extLst>
          </a:blip>
          <a:srcRect t="14642" b="14208"/>
          <a:stretch/>
        </p:blipFill>
        <p:spPr>
          <a:xfrm>
            <a:off x="86725" y="933690"/>
            <a:ext cx="5051719" cy="2695738"/>
          </a:xfrm>
          <a:prstGeom prst="rect">
            <a:avLst/>
          </a:prstGeom>
        </p:spPr>
      </p:pic>
      <p:pic>
        <p:nvPicPr>
          <p:cNvPr id="7" name="Picture 6">
            <a:extLst>
              <a:ext uri="{FF2B5EF4-FFF2-40B4-BE49-F238E27FC236}">
                <a16:creationId xmlns:a16="http://schemas.microsoft.com/office/drawing/2014/main" id="{76020FFB-51F5-A74A-A7CB-7A238FE89D27}"/>
              </a:ext>
            </a:extLst>
          </p:cNvPr>
          <p:cNvPicPr>
            <a:picLocks noChangeAspect="1"/>
          </p:cNvPicPr>
          <p:nvPr/>
        </p:nvPicPr>
        <p:blipFill rotWithShape="1">
          <a:blip r:embed="rId4">
            <a:extLst>
              <a:ext uri="{28A0092B-C50C-407E-A947-70E740481C1C}">
                <a14:useLocalDpi xmlns:a14="http://schemas.microsoft.com/office/drawing/2010/main" val="0"/>
              </a:ext>
            </a:extLst>
          </a:blip>
          <a:srcRect t="45808" r="62322" b="9860"/>
          <a:stretch/>
        </p:blipFill>
        <p:spPr>
          <a:xfrm>
            <a:off x="208496" y="3182442"/>
            <a:ext cx="3241654" cy="2860585"/>
          </a:xfrm>
          <a:prstGeom prst="rect">
            <a:avLst/>
          </a:prstGeom>
        </p:spPr>
      </p:pic>
      <p:pic>
        <p:nvPicPr>
          <p:cNvPr id="11" name="Picture 10">
            <a:extLst>
              <a:ext uri="{FF2B5EF4-FFF2-40B4-BE49-F238E27FC236}">
                <a16:creationId xmlns:a16="http://schemas.microsoft.com/office/drawing/2014/main" id="{1D18C164-6E36-6543-B8DE-856B0B623AAD}"/>
              </a:ext>
            </a:extLst>
          </p:cNvPr>
          <p:cNvPicPr>
            <a:picLocks noChangeAspect="1"/>
          </p:cNvPicPr>
          <p:nvPr/>
        </p:nvPicPr>
        <p:blipFill rotWithShape="1">
          <a:blip r:embed="rId5">
            <a:extLst>
              <a:ext uri="{28A0092B-C50C-407E-A947-70E740481C1C}">
                <a14:useLocalDpi xmlns:a14="http://schemas.microsoft.com/office/drawing/2010/main" val="0"/>
              </a:ext>
            </a:extLst>
          </a:blip>
          <a:srcRect t="20070" b="29225"/>
          <a:stretch/>
        </p:blipFill>
        <p:spPr>
          <a:xfrm>
            <a:off x="5539046" y="3776802"/>
            <a:ext cx="3516630" cy="2377440"/>
          </a:xfrm>
          <a:prstGeom prst="rect">
            <a:avLst/>
          </a:prstGeom>
        </p:spPr>
      </p:pic>
    </p:spTree>
    <p:extLst>
      <p:ext uri="{BB962C8B-B14F-4D97-AF65-F5344CB8AC3E}">
        <p14:creationId xmlns:p14="http://schemas.microsoft.com/office/powerpoint/2010/main" val="556731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DAF3-0133-5D41-90A7-C0CCA2E5E9F6}"/>
              </a:ext>
            </a:extLst>
          </p:cNvPr>
          <p:cNvSpPr>
            <a:spLocks noGrp="1"/>
          </p:cNvSpPr>
          <p:nvPr>
            <p:ph type="title"/>
          </p:nvPr>
        </p:nvSpPr>
        <p:spPr/>
        <p:txBody>
          <a:bodyPr/>
          <a:lstStyle/>
          <a:p>
            <a:r>
              <a:rPr lang="en-US" dirty="0"/>
              <a:t>Taking the pictures</a:t>
            </a:r>
          </a:p>
        </p:txBody>
      </p:sp>
      <p:pic>
        <p:nvPicPr>
          <p:cNvPr id="4" name="Picture 3">
            <a:extLst>
              <a:ext uri="{FF2B5EF4-FFF2-40B4-BE49-F238E27FC236}">
                <a16:creationId xmlns:a16="http://schemas.microsoft.com/office/drawing/2014/main" id="{A8667F3E-E4F7-1B45-A6B1-F6A1553C0539}"/>
              </a:ext>
            </a:extLst>
          </p:cNvPr>
          <p:cNvPicPr>
            <a:picLocks noChangeAspect="1"/>
          </p:cNvPicPr>
          <p:nvPr/>
        </p:nvPicPr>
        <p:blipFill rotWithShape="1">
          <a:blip r:embed="rId2"/>
          <a:srcRect r="2125"/>
          <a:stretch/>
        </p:blipFill>
        <p:spPr>
          <a:xfrm>
            <a:off x="99111" y="894395"/>
            <a:ext cx="8945777" cy="4864608"/>
          </a:xfrm>
          <a:prstGeom prst="rect">
            <a:avLst/>
          </a:prstGeom>
        </p:spPr>
      </p:pic>
    </p:spTree>
    <p:extLst>
      <p:ext uri="{BB962C8B-B14F-4D97-AF65-F5344CB8AC3E}">
        <p14:creationId xmlns:p14="http://schemas.microsoft.com/office/powerpoint/2010/main" val="903197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3BDA-C36D-A447-91AB-94BD7E5E7003}"/>
              </a:ext>
            </a:extLst>
          </p:cNvPr>
          <p:cNvSpPr>
            <a:spLocks noGrp="1"/>
          </p:cNvSpPr>
          <p:nvPr>
            <p:ph type="title"/>
          </p:nvPr>
        </p:nvSpPr>
        <p:spPr/>
        <p:txBody>
          <a:bodyPr/>
          <a:lstStyle/>
          <a:p>
            <a:r>
              <a:rPr lang="en-US" dirty="0"/>
              <a:t>Work Flow – for Day 1 midday activity</a:t>
            </a:r>
          </a:p>
        </p:txBody>
      </p:sp>
      <p:sp>
        <p:nvSpPr>
          <p:cNvPr id="3" name="Text Placeholder 2">
            <a:extLst>
              <a:ext uri="{FF2B5EF4-FFF2-40B4-BE49-F238E27FC236}">
                <a16:creationId xmlns:a16="http://schemas.microsoft.com/office/drawing/2014/main" id="{1C4CB30D-33DA-C64E-B32D-9167E62D2001}"/>
              </a:ext>
            </a:extLst>
          </p:cNvPr>
          <p:cNvSpPr>
            <a:spLocks noGrp="1"/>
          </p:cNvSpPr>
          <p:nvPr>
            <p:ph idx="1"/>
          </p:nvPr>
        </p:nvSpPr>
        <p:spPr/>
        <p:txBody>
          <a:bodyPr/>
          <a:lstStyle/>
          <a:p>
            <a:r>
              <a:rPr lang="en-US" dirty="0"/>
              <a:t>Place your GCP in the field</a:t>
            </a:r>
          </a:p>
          <a:p>
            <a:r>
              <a:rPr lang="en-US" dirty="0"/>
              <a:t>Measure their locations</a:t>
            </a:r>
          </a:p>
          <a:p>
            <a:r>
              <a:rPr lang="en-US" dirty="0"/>
              <a:t>Take your photos</a:t>
            </a:r>
          </a:p>
          <a:p>
            <a:r>
              <a:rPr lang="en-US" dirty="0"/>
              <a:t>Transfer photos from camera to computer</a:t>
            </a:r>
          </a:p>
          <a:p>
            <a:r>
              <a:rPr lang="en-US" dirty="0"/>
              <a:t>Do the trig (or use the Excel calculator that I supply) to find GCP x-y-z coordinates</a:t>
            </a:r>
          </a:p>
        </p:txBody>
      </p:sp>
    </p:spTree>
    <p:extLst>
      <p:ext uri="{BB962C8B-B14F-4D97-AF65-F5344CB8AC3E}">
        <p14:creationId xmlns:p14="http://schemas.microsoft.com/office/powerpoint/2010/main" val="2914187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Shaded digital elevation model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876" y="808655"/>
            <a:ext cx="6620247" cy="5433535"/>
          </a:xfrm>
          <a:prstGeom prst="rect">
            <a:avLst/>
          </a:prstGeom>
        </p:spPr>
      </p:pic>
      <p:sp>
        <p:nvSpPr>
          <p:cNvPr id="6" name="TextBox 5"/>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2440709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78DE-3B48-ED48-B227-A645B73CABA2}"/>
              </a:ext>
            </a:extLst>
          </p:cNvPr>
          <p:cNvSpPr>
            <a:spLocks noGrp="1"/>
          </p:cNvSpPr>
          <p:nvPr>
            <p:ph type="title"/>
          </p:nvPr>
        </p:nvSpPr>
        <p:spPr/>
        <p:txBody>
          <a:bodyPr/>
          <a:lstStyle/>
          <a:p>
            <a:r>
              <a:rPr lang="en-US" dirty="0"/>
              <a:t>Discussion questions</a:t>
            </a:r>
          </a:p>
        </p:txBody>
      </p:sp>
      <p:sp>
        <p:nvSpPr>
          <p:cNvPr id="3" name="Text Placeholder 2">
            <a:extLst>
              <a:ext uri="{FF2B5EF4-FFF2-40B4-BE49-F238E27FC236}">
                <a16:creationId xmlns:a16="http://schemas.microsoft.com/office/drawing/2014/main" id="{EFCC1800-E137-594F-85AB-5E89BDFC9D4E}"/>
              </a:ext>
            </a:extLst>
          </p:cNvPr>
          <p:cNvSpPr>
            <a:spLocks noGrp="1"/>
          </p:cNvSpPr>
          <p:nvPr>
            <p:ph idx="1"/>
          </p:nvPr>
        </p:nvSpPr>
        <p:spPr>
          <a:xfrm>
            <a:off x="457200" y="1312985"/>
            <a:ext cx="8229600" cy="4801851"/>
          </a:xfrm>
        </p:spPr>
        <p:txBody>
          <a:bodyPr/>
          <a:lstStyle/>
          <a:p>
            <a:pPr marL="457200" indent="-457200">
              <a:spcAft>
                <a:spcPts val="1200"/>
              </a:spcAft>
              <a:buFont typeface="+mj-lt"/>
              <a:buAutoNum type="arabicPeriod"/>
            </a:pPr>
            <a:r>
              <a:rPr lang="en-US" sz="2400" dirty="0"/>
              <a:t>What are some errors associated with the local coordinate system GCP method we used?</a:t>
            </a:r>
          </a:p>
          <a:p>
            <a:pPr marL="457200" indent="-457200">
              <a:spcAft>
                <a:spcPts val="1200"/>
              </a:spcAft>
              <a:buFont typeface="+mj-lt"/>
              <a:buAutoNum type="arabicPeriod"/>
            </a:pPr>
            <a:r>
              <a:rPr lang="en-US" sz="2400" dirty="0"/>
              <a:t>What are some shortcomings of the model you built?</a:t>
            </a:r>
          </a:p>
          <a:p>
            <a:pPr marL="457200" indent="-457200">
              <a:spcAft>
                <a:spcPts val="1200"/>
              </a:spcAft>
              <a:buFont typeface="+mj-lt"/>
              <a:buAutoNum type="arabicPeriod"/>
            </a:pPr>
            <a:r>
              <a:rPr lang="en-US" sz="2400" dirty="0"/>
              <a:t>What are some better parts for the model you built?</a:t>
            </a:r>
          </a:p>
          <a:p>
            <a:pPr marL="457200" indent="-457200">
              <a:spcAft>
                <a:spcPts val="1200"/>
              </a:spcAft>
              <a:buFont typeface="+mj-lt"/>
              <a:buAutoNum type="arabicPeriod"/>
            </a:pPr>
            <a:r>
              <a:rPr lang="en-US" sz="2400" dirty="0"/>
              <a:t>What else could you apply this SfM method to?</a:t>
            </a:r>
          </a:p>
          <a:p>
            <a:pPr marL="457200" indent="-457200">
              <a:spcAft>
                <a:spcPts val="1200"/>
              </a:spcAft>
              <a:buFont typeface="+mj-lt"/>
              <a:buAutoNum type="arabicPeriod"/>
            </a:pPr>
            <a:r>
              <a:rPr lang="en-US" sz="2400" dirty="0"/>
              <a:t>What are pros and cons of SfM method?</a:t>
            </a:r>
          </a:p>
          <a:p>
            <a:pPr marL="457200" indent="-457200">
              <a:spcAft>
                <a:spcPts val="1200"/>
              </a:spcAft>
              <a:buFont typeface="+mj-lt"/>
              <a:buAutoNum type="arabicPeriod"/>
            </a:pPr>
            <a:r>
              <a:rPr lang="en-US" sz="2400" dirty="0"/>
              <a:t>Knowing you will need to do SfM again, what is at least one piece of advice you want to leave for yourself?</a:t>
            </a:r>
          </a:p>
        </p:txBody>
      </p:sp>
    </p:spTree>
    <p:extLst>
      <p:ext uri="{BB962C8B-B14F-4D97-AF65-F5344CB8AC3E}">
        <p14:creationId xmlns:p14="http://schemas.microsoft.com/office/powerpoint/2010/main" val="533761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BFA6C-0B46-4A99-21B7-A04D08B86DC6}"/>
              </a:ext>
            </a:extLst>
          </p:cNvPr>
          <p:cNvSpPr>
            <a:spLocks noGrp="1"/>
          </p:cNvSpPr>
          <p:nvPr>
            <p:ph type="title"/>
          </p:nvPr>
        </p:nvSpPr>
        <p:spPr/>
        <p:txBody>
          <a:bodyPr/>
          <a:lstStyle/>
          <a:p>
            <a:r>
              <a:rPr lang="en-US" dirty="0"/>
              <a:t>Summative assessment – annotate screenshot</a:t>
            </a:r>
          </a:p>
        </p:txBody>
      </p:sp>
      <p:pic>
        <p:nvPicPr>
          <p:cNvPr id="1026" name="Picture 2" descr="3D point cloud of a sofa with simple analysis by student of pros/cons of the particular 3D model.">
            <a:extLst>
              <a:ext uri="{FF2B5EF4-FFF2-40B4-BE49-F238E27FC236}">
                <a16:creationId xmlns:a16="http://schemas.microsoft.com/office/drawing/2014/main" id="{50BD1C79-C8EB-71F1-443B-85D15B263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25" y="978510"/>
            <a:ext cx="8775130" cy="56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19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9373-EDD4-4C4B-9EDA-10CEAEE20EEF}"/>
              </a:ext>
            </a:extLst>
          </p:cNvPr>
          <p:cNvSpPr>
            <a:spLocks noGrp="1"/>
          </p:cNvSpPr>
          <p:nvPr>
            <p:ph type="title"/>
          </p:nvPr>
        </p:nvSpPr>
        <p:spPr/>
        <p:txBody>
          <a:bodyPr/>
          <a:lstStyle/>
          <a:p>
            <a:r>
              <a:rPr lang="en-US" dirty="0" err="1"/>
              <a:t>MetaShape</a:t>
            </a:r>
            <a:r>
              <a:rPr lang="en-US" dirty="0"/>
              <a:t> issues</a:t>
            </a:r>
          </a:p>
        </p:txBody>
      </p:sp>
      <p:sp>
        <p:nvSpPr>
          <p:cNvPr id="3" name="Text Placeholder 2">
            <a:extLst>
              <a:ext uri="{FF2B5EF4-FFF2-40B4-BE49-F238E27FC236}">
                <a16:creationId xmlns:a16="http://schemas.microsoft.com/office/drawing/2014/main" id="{187433B6-B8DD-6046-930A-66D4248EA2AF}"/>
              </a:ext>
            </a:extLst>
          </p:cNvPr>
          <p:cNvSpPr>
            <a:spLocks noGrp="1"/>
          </p:cNvSpPr>
          <p:nvPr>
            <p:ph idx="1"/>
          </p:nvPr>
        </p:nvSpPr>
        <p:spPr/>
        <p:txBody>
          <a:bodyPr/>
          <a:lstStyle/>
          <a:p>
            <a:pPr marL="0" indent="0">
              <a:buNone/>
            </a:pPr>
            <a:r>
              <a:rPr lang="en-US" dirty="0"/>
              <a:t>If you find that the 30-day trial is not activating for you, try:</a:t>
            </a:r>
          </a:p>
          <a:p>
            <a:r>
              <a:rPr lang="en-US" dirty="0"/>
              <a:t>redownload --&gt; repair --&gt; free trial</a:t>
            </a:r>
          </a:p>
        </p:txBody>
      </p:sp>
    </p:spTree>
    <p:extLst>
      <p:ext uri="{BB962C8B-B14F-4D97-AF65-F5344CB8AC3E}">
        <p14:creationId xmlns:p14="http://schemas.microsoft.com/office/powerpoint/2010/main" val="44920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orthomosaic</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270" y="739740"/>
            <a:ext cx="6588234" cy="5399429"/>
          </a:xfrm>
          <a:prstGeom prst="rect">
            <a:avLst/>
          </a:prstGeom>
        </p:spPr>
      </p:pic>
      <p:sp>
        <p:nvSpPr>
          <p:cNvPr id="6" name="TextBox 5"/>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3470087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 sample model</a:t>
            </a:r>
          </a:p>
        </p:txBody>
      </p:sp>
      <p:sp>
        <p:nvSpPr>
          <p:cNvPr id="4" name="TextBox 3"/>
          <p:cNvSpPr txBox="1"/>
          <p:nvPr/>
        </p:nvSpPr>
        <p:spPr>
          <a:xfrm>
            <a:off x="0" y="6629777"/>
            <a:ext cx="1489510" cy="276999"/>
          </a:xfrm>
          <a:prstGeom prst="rect">
            <a:avLst/>
          </a:prstGeom>
          <a:noFill/>
        </p:spPr>
        <p:txBody>
          <a:bodyPr wrap="none" rtlCol="0">
            <a:spAutoFit/>
          </a:bodyPr>
          <a:lstStyle/>
          <a:p>
            <a:r>
              <a:rPr lang="en-US" sz="1200" dirty="0"/>
              <a:t>Figure Sean Bemis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053"/>
            <a:ext cx="9326880" cy="7273329"/>
          </a:xfrm>
          <a:prstGeom prst="rect">
            <a:avLst/>
          </a:prstGeom>
        </p:spPr>
      </p:pic>
    </p:spTree>
    <p:extLst>
      <p:ext uri="{BB962C8B-B14F-4D97-AF65-F5344CB8AC3E}">
        <p14:creationId xmlns:p14="http://schemas.microsoft.com/office/powerpoint/2010/main" val="2657371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a:t>
            </a:r>
            <a:r>
              <a:rPr lang="en-US" dirty="0" err="1"/>
              <a:t>Pofadder</a:t>
            </a:r>
            <a:r>
              <a:rPr lang="en-US" dirty="0"/>
              <a:t> shear zone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24" y="843484"/>
            <a:ext cx="8311622" cy="5522147"/>
          </a:xfrm>
          <a:prstGeom prst="rect">
            <a:avLst/>
          </a:prstGeom>
        </p:spPr>
      </p:pic>
      <p:sp>
        <p:nvSpPr>
          <p:cNvPr id="4" name="TextBox 3"/>
          <p:cNvSpPr txBox="1"/>
          <p:nvPr/>
        </p:nvSpPr>
        <p:spPr>
          <a:xfrm>
            <a:off x="0" y="6629777"/>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923677736"/>
      </p:ext>
    </p:extLst>
  </p:cSld>
  <p:clrMapOvr>
    <a:masterClrMapping/>
  </p:clrMapOvr>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8127</TotalTime>
  <Words>4838</Words>
  <Application>Microsoft Macintosh PowerPoint</Application>
  <PresentationFormat>On-screen Show (4:3)</PresentationFormat>
  <Paragraphs>356</Paragraphs>
  <Slides>62</Slides>
  <Notes>49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Cambria</vt:lpstr>
      <vt:lpstr>Gill Sans Light</vt:lpstr>
      <vt:lpstr>Helvetica</vt:lpstr>
      <vt:lpstr>Helvetica Light</vt:lpstr>
      <vt:lpstr>Impact</vt:lpstr>
      <vt:lpstr>Wingdings</vt:lpstr>
      <vt:lpstr>GETSI pptx template</vt:lpstr>
      <vt:lpstr>Introduction to Structure from Motion</vt:lpstr>
      <vt:lpstr>Introduction to structure from motion</vt:lpstr>
      <vt:lpstr>Structure from Motion</vt:lpstr>
      <vt:lpstr>What can we compare sfm to?</vt:lpstr>
      <vt:lpstr>Applications of Sfm</vt:lpstr>
      <vt:lpstr>Shaded digital elevation model</vt:lpstr>
      <vt:lpstr>orthomosaic</vt:lpstr>
      <vt:lpstr>Rock sample model</vt:lpstr>
      <vt:lpstr>Outcrop model – Pofadder shear zone</vt:lpstr>
      <vt:lpstr>Outcrop model – pofadder shear zone</vt:lpstr>
      <vt:lpstr>Outcrop model – pofadder shear zone</vt:lpstr>
      <vt:lpstr>Paleoseismic trench</vt:lpstr>
      <vt:lpstr>Oquirrh fault scarp</vt:lpstr>
      <vt:lpstr>Airphoto models </vt:lpstr>
      <vt:lpstr>Comparison of sfm to tls - landers</vt:lpstr>
      <vt:lpstr>Four mile creek differencing (sfm-als)</vt:lpstr>
      <vt:lpstr>Shoreline of the Salton sea</vt:lpstr>
      <vt:lpstr>Road cut design</vt:lpstr>
      <vt:lpstr>Road cut design</vt:lpstr>
      <vt:lpstr>Archaeology – Amara West</vt:lpstr>
      <vt:lpstr>Archaeology – Amara West</vt:lpstr>
      <vt:lpstr>HOW SfM works</vt:lpstr>
      <vt:lpstr>Scale-invariant feature transform (SIFT)</vt:lpstr>
      <vt:lpstr>Scale-invariant feature transform (sift)</vt:lpstr>
      <vt:lpstr>Software workflow</vt:lpstr>
      <vt:lpstr>Matching features</vt:lpstr>
      <vt:lpstr>Find camera locations</vt:lpstr>
      <vt:lpstr>Software workflow</vt:lpstr>
      <vt:lpstr>Photo density map</vt:lpstr>
      <vt:lpstr>platforms</vt:lpstr>
      <vt:lpstr>Platforms - handheld</vt:lpstr>
      <vt:lpstr>Platforms – pole </vt:lpstr>
      <vt:lpstr>Platforms – kite </vt:lpstr>
      <vt:lpstr>Platforms - balloon</vt:lpstr>
      <vt:lpstr>Platforms – UAV (uncrewed aerial vehicle)</vt:lpstr>
      <vt:lpstr>Conducting an SfM survey</vt:lpstr>
      <vt:lpstr>Structure-from-motion</vt:lpstr>
      <vt:lpstr>overlap, distance from feature</vt:lpstr>
      <vt:lpstr>Angle of photographs</vt:lpstr>
      <vt:lpstr>platforms</vt:lpstr>
      <vt:lpstr>Platform selection </vt:lpstr>
      <vt:lpstr>Georeferencing</vt:lpstr>
      <vt:lpstr>Local system</vt:lpstr>
      <vt:lpstr>Global positioning system</vt:lpstr>
      <vt:lpstr>Equipment list</vt:lpstr>
      <vt:lpstr>Survey workflow: in the field </vt:lpstr>
      <vt:lpstr>Survey workflow: target placement</vt:lpstr>
      <vt:lpstr>Intro to Sfm Project – Day 1 midday exercise</vt:lpstr>
      <vt:lpstr>Examples of “Intro to SfM” sites</vt:lpstr>
      <vt:lpstr>Apps / Supplies you should have</vt:lpstr>
      <vt:lpstr>Apps / Supplies you should have</vt:lpstr>
      <vt:lpstr>Measuring GCP</vt:lpstr>
      <vt:lpstr>Measuring GCP</vt:lpstr>
      <vt:lpstr>Doing the trigonometry</vt:lpstr>
      <vt:lpstr>Doing the trigonometry</vt:lpstr>
      <vt:lpstr>Cut to showing the webpage and prep exercise</vt:lpstr>
      <vt:lpstr>How I did it</vt:lpstr>
      <vt:lpstr>Taking the pictures</vt:lpstr>
      <vt:lpstr>Work Flow – for Day 1 midday activity</vt:lpstr>
      <vt:lpstr>Discussion questions</vt:lpstr>
      <vt:lpstr>Summative assessment – annotate screenshot</vt:lpstr>
      <vt:lpstr>MetaShape issues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39</cp:revision>
  <dcterms:created xsi:type="dcterms:W3CDTF">2014-01-07T13:46:23Z</dcterms:created>
  <dcterms:modified xsi:type="dcterms:W3CDTF">2025-08-12T13:04:32Z</dcterms:modified>
</cp:coreProperties>
</file>