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9" r:id="rId2"/>
    <p:sldId id="26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FFC"/>
    <a:srgbClr val="6B6B6B"/>
    <a:srgbClr val="C2D8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7"/>
    <p:restoredTop sz="90000" autoAdjust="0"/>
  </p:normalViewPr>
  <p:slideViewPr>
    <p:cSldViewPr snapToGrid="0" snapToObjects="1">
      <p:cViewPr varScale="1">
        <p:scale>
          <a:sx n="109" d="100"/>
          <a:sy n="109" d="100"/>
        </p:scale>
        <p:origin x="23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BA7697-537A-1241-A984-A39520910382}" type="datetimeFigureOut">
              <a:rPr lang="en-US" smtClean="0"/>
              <a:t>6/12/26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3B411-E165-BF48-ABA2-70D378AC59C2}" type="slidenum">
              <a:rPr lang="en-US" smtClean="0"/>
              <a:t>‹#›</a:t>
            </a:fld>
            <a:endParaRPr lang="en-US"/>
          </a:p>
        </p:txBody>
      </p:sp>
    </p:spTree>
    <p:extLst>
      <p:ext uri="{BB962C8B-B14F-4D97-AF65-F5344CB8AC3E}">
        <p14:creationId xmlns:p14="http://schemas.microsoft.com/office/powerpoint/2010/main" val="2341714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DO REMEMBER to include attribution</a:t>
            </a:r>
            <a:r>
              <a:rPr lang="en-US" baseline="0" dirty="0"/>
              <a:t> information for all the figures you include. Even if you took the picture or made the diagram, it will make it easier later if we just have that recorded.</a:t>
            </a:r>
          </a:p>
          <a:p>
            <a:endParaRPr lang="en-US" baseline="0" dirty="0"/>
          </a:p>
          <a:p>
            <a:r>
              <a:rPr lang="en-US" baseline="0" dirty="0"/>
              <a:t>ALSO </a:t>
            </a:r>
            <a:r>
              <a:rPr lang="mr-IN" baseline="0" dirty="0"/>
              <a:t>–</a:t>
            </a:r>
            <a:r>
              <a:rPr lang="en-US" baseline="0" dirty="0"/>
              <a:t> it is much easier to make notes (at least preliminary ones) for each slide NOW compared to several months later. Think about the information that future instructors using this materials will need to know in order to understand what the point of the different slides are. If all the relevant text is on the slide, notes may not be necessary, BUT if there are images, most likely some notes will be needed for future users.</a:t>
            </a:r>
            <a:endParaRPr lang="en-US" dirty="0"/>
          </a:p>
        </p:txBody>
      </p:sp>
      <p:sp>
        <p:nvSpPr>
          <p:cNvPr id="4" name="Slide Number Placeholder 3"/>
          <p:cNvSpPr>
            <a:spLocks noGrp="1"/>
          </p:cNvSpPr>
          <p:nvPr>
            <p:ph type="sldNum" sz="quarter" idx="10"/>
          </p:nvPr>
        </p:nvSpPr>
        <p:spPr/>
        <p:txBody>
          <a:bodyPr/>
          <a:lstStyle/>
          <a:p>
            <a:fld id="{6273B411-E165-BF48-ABA2-70D378AC59C2}" type="slidenum">
              <a:rPr lang="en-US" smtClean="0"/>
              <a:t>1</a:t>
            </a:fld>
            <a:endParaRPr lang="en-US"/>
          </a:p>
        </p:txBody>
      </p:sp>
    </p:spTree>
    <p:extLst>
      <p:ext uri="{BB962C8B-B14F-4D97-AF65-F5344CB8AC3E}">
        <p14:creationId xmlns:p14="http://schemas.microsoft.com/office/powerpoint/2010/main" val="270668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3B411-E165-BF48-ABA2-70D378AC59C2}" type="slidenum">
              <a:rPr lang="en-US" smtClean="0"/>
              <a:t>2</a:t>
            </a:fld>
            <a:endParaRPr lang="en-US"/>
          </a:p>
        </p:txBody>
      </p:sp>
    </p:spTree>
    <p:extLst>
      <p:ext uri="{BB962C8B-B14F-4D97-AF65-F5344CB8AC3E}">
        <p14:creationId xmlns:p14="http://schemas.microsoft.com/office/powerpoint/2010/main" val="665875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832728"/>
            <a:ext cx="6400800" cy="1752600"/>
          </a:xfrm>
        </p:spPr>
        <p:txBody>
          <a:bodyPr>
            <a:normAutofit/>
          </a:bodyPr>
          <a:lstStyle>
            <a:lvl1pPr marL="0" indent="0" algn="ctr">
              <a:buNone/>
              <a:defRPr sz="28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blue and black background&#10;&#10;AI-generated content may be incorrect.">
            <a:extLst>
              <a:ext uri="{FF2B5EF4-FFF2-40B4-BE49-F238E27FC236}">
                <a16:creationId xmlns:a16="http://schemas.microsoft.com/office/drawing/2014/main" id="{B997BA3C-0D77-71F3-B417-D318FFFADD61}"/>
              </a:ext>
            </a:extLst>
          </p:cNvPr>
          <p:cNvPicPr>
            <a:picLocks noChangeAspect="1"/>
          </p:cNvPicPr>
          <p:nvPr userDrawn="1"/>
        </p:nvPicPr>
        <p:blipFill>
          <a:blip r:embed="rId2"/>
          <a:stretch>
            <a:fillRect/>
          </a:stretch>
        </p:blipFill>
        <p:spPr>
          <a:xfrm>
            <a:off x="-1" y="0"/>
            <a:ext cx="9149511" cy="1151164"/>
          </a:xfrm>
          <a:prstGeom prst="rect">
            <a:avLst/>
          </a:prstGeom>
        </p:spPr>
      </p:pic>
      <p:sp>
        <p:nvSpPr>
          <p:cNvPr id="6" name="TextBox 5">
            <a:extLst>
              <a:ext uri="{FF2B5EF4-FFF2-40B4-BE49-F238E27FC236}">
                <a16:creationId xmlns:a16="http://schemas.microsoft.com/office/drawing/2014/main" id="{359F7125-2DE4-00A4-A651-CDD6EF2D57A8}"/>
              </a:ext>
            </a:extLst>
          </p:cNvPr>
          <p:cNvSpPr txBox="1"/>
          <p:nvPr userDrawn="1"/>
        </p:nvSpPr>
        <p:spPr>
          <a:xfrm>
            <a:off x="2348002" y="6285955"/>
            <a:ext cx="654713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mn-lt"/>
              </a:rPr>
              <a:t>This work has been supported by multiple U.S. National Science Foundation grants and facility awards</a:t>
            </a:r>
            <a:r>
              <a:rPr lang="cs-CZ" sz="1200" dirty="0">
                <a:solidFill>
                  <a:prstClr val="black"/>
                </a:solidFill>
                <a:latin typeface="+mn-lt"/>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Questions: </a:t>
            </a:r>
            <a:r>
              <a:rPr lang="en-US" sz="1200" u="sng" dirty="0"/>
              <a:t>education@earthscope.org</a:t>
            </a:r>
            <a:endParaRPr lang="en-US" sz="1200" u="none" dirty="0"/>
          </a:p>
        </p:txBody>
      </p:sp>
      <p:pic>
        <p:nvPicPr>
          <p:cNvPr id="13" name="Picture 12">
            <a:extLst>
              <a:ext uri="{FF2B5EF4-FFF2-40B4-BE49-F238E27FC236}">
                <a16:creationId xmlns:a16="http://schemas.microsoft.com/office/drawing/2014/main" id="{D2FC93B1-F43D-92B9-FE4D-7A0A662418D6}"/>
              </a:ext>
            </a:extLst>
          </p:cNvPr>
          <p:cNvPicPr>
            <a:picLocks noChangeAspect="1"/>
          </p:cNvPicPr>
          <p:nvPr userDrawn="1"/>
        </p:nvPicPr>
        <p:blipFill>
          <a:blip r:embed="rId3"/>
          <a:stretch>
            <a:fillRect/>
          </a:stretch>
        </p:blipFill>
        <p:spPr>
          <a:xfrm>
            <a:off x="231524" y="6149900"/>
            <a:ext cx="1949551" cy="553850"/>
          </a:xfrm>
          <a:prstGeom prst="rect">
            <a:avLst/>
          </a:prstGeom>
        </p:spPr>
      </p:pic>
    </p:spTree>
    <p:extLst>
      <p:ext uri="{BB962C8B-B14F-4D97-AF65-F5344CB8AC3E}">
        <p14:creationId xmlns:p14="http://schemas.microsoft.com/office/powerpoint/2010/main" val="3925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462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0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blue and black background&#10;&#10;AI-generated content may be incorrect.">
            <a:extLst>
              <a:ext uri="{FF2B5EF4-FFF2-40B4-BE49-F238E27FC236}">
                <a16:creationId xmlns:a16="http://schemas.microsoft.com/office/drawing/2014/main" id="{0BC1BF78-6FD8-A6CF-8AEA-EDB9EBB6F83F}"/>
              </a:ext>
            </a:extLst>
          </p:cNvPr>
          <p:cNvPicPr>
            <a:picLocks noChangeAspect="1"/>
          </p:cNvPicPr>
          <p:nvPr userDrawn="1"/>
        </p:nvPicPr>
        <p:blipFill>
          <a:blip r:embed="rId2"/>
          <a:stretch>
            <a:fillRect/>
          </a:stretch>
        </p:blipFill>
        <p:spPr>
          <a:xfrm>
            <a:off x="-1" y="0"/>
            <a:ext cx="9149511" cy="1151164"/>
          </a:xfrm>
          <a:prstGeom prst="rect">
            <a:avLst/>
          </a:prstGeom>
        </p:spPr>
      </p:pic>
    </p:spTree>
    <p:extLst>
      <p:ext uri="{BB962C8B-B14F-4D97-AF65-F5344CB8AC3E}">
        <p14:creationId xmlns:p14="http://schemas.microsoft.com/office/powerpoint/2010/main" val="3539252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931799"/>
            <a:ext cx="4038600" cy="5173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31799"/>
            <a:ext cx="4038600" cy="51731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4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92018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73314"/>
            <a:ext cx="4040188" cy="45316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92018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73314"/>
            <a:ext cx="4041775" cy="45316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934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639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55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946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28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18"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image" Target="../media/image8.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FFC"/>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1E674B-F9F5-4129-F5A6-3AD8A0A1F643}"/>
              </a:ext>
            </a:extLst>
          </p:cNvPr>
          <p:cNvPicPr>
            <a:picLocks noChangeAspect="1"/>
          </p:cNvPicPr>
          <p:nvPr userDrawn="1"/>
        </p:nvPicPr>
        <p:blipFill>
          <a:blip r:embed="rId12"/>
          <a:stretch>
            <a:fillRect/>
          </a:stretch>
        </p:blipFill>
        <p:spPr>
          <a:xfrm>
            <a:off x="-4972" y="6374581"/>
            <a:ext cx="9148972" cy="487024"/>
          </a:xfrm>
          <a:prstGeom prst="rect">
            <a:avLst/>
          </a:prstGeom>
        </p:spPr>
      </p:pic>
      <p:sp>
        <p:nvSpPr>
          <p:cNvPr id="2" name="Title Placeholder 1"/>
          <p:cNvSpPr>
            <a:spLocks noGrp="1"/>
          </p:cNvSpPr>
          <p:nvPr>
            <p:ph type="title"/>
          </p:nvPr>
        </p:nvSpPr>
        <p:spPr>
          <a:xfrm>
            <a:off x="457200" y="237652"/>
            <a:ext cx="8229600" cy="502088"/>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457200" y="949331"/>
            <a:ext cx="8229600" cy="51655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MtSAC_fullcolor_print.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21760" y="6496810"/>
            <a:ext cx="330710" cy="233426"/>
          </a:xfrm>
          <a:prstGeom prst="rect">
            <a:avLst/>
          </a:prstGeom>
        </p:spPr>
      </p:pic>
      <p:pic>
        <p:nvPicPr>
          <p:cNvPr id="13" name="Picture 12"/>
          <p:cNvPicPr>
            <a:picLocks noChangeAspect="1"/>
          </p:cNvPicPr>
          <p:nvPr/>
        </p:nvPicPr>
        <p:blipFill>
          <a:blip r:embed="rId14"/>
          <a:stretch>
            <a:fillRect/>
          </a:stretch>
        </p:blipFill>
        <p:spPr>
          <a:xfrm>
            <a:off x="6932065" y="6481434"/>
            <a:ext cx="206444" cy="260644"/>
          </a:xfrm>
          <a:prstGeom prst="rect">
            <a:avLst/>
          </a:prstGeom>
        </p:spPr>
      </p:pic>
      <p:pic>
        <p:nvPicPr>
          <p:cNvPr id="14" name="Picture 13"/>
          <p:cNvPicPr>
            <a:picLocks noChangeAspect="1"/>
          </p:cNvPicPr>
          <p:nvPr/>
        </p:nvPicPr>
        <p:blipFill>
          <a:blip r:embed="rId15"/>
          <a:stretch>
            <a:fillRect/>
          </a:stretch>
        </p:blipFill>
        <p:spPr>
          <a:xfrm>
            <a:off x="8210298" y="6560197"/>
            <a:ext cx="363666" cy="121222"/>
          </a:xfrm>
          <a:prstGeom prst="rect">
            <a:avLst/>
          </a:prstGeom>
        </p:spPr>
      </p:pic>
      <p:pic>
        <p:nvPicPr>
          <p:cNvPr id="9" name="Picture 8" descr="ISUrevers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52778" y="6552173"/>
            <a:ext cx="450059" cy="135428"/>
          </a:xfrm>
          <a:prstGeom prst="rect">
            <a:avLst/>
          </a:prstGeom>
        </p:spPr>
      </p:pic>
      <p:pic>
        <p:nvPicPr>
          <p:cNvPr id="15" name="Picture 14" descr="NSF_Logo sm.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677640" y="6400099"/>
            <a:ext cx="418321" cy="420831"/>
          </a:xfrm>
          <a:prstGeom prst="rect">
            <a:avLst/>
          </a:prstGeom>
        </p:spPr>
      </p:pic>
      <p:grpSp>
        <p:nvGrpSpPr>
          <p:cNvPr id="16" name="Google Shape;29;p2">
            <a:extLst>
              <a:ext uri="{FF2B5EF4-FFF2-40B4-BE49-F238E27FC236}">
                <a16:creationId xmlns:a16="http://schemas.microsoft.com/office/drawing/2014/main" id="{552CFD2F-FB20-5D4A-99D6-54A07850158B}"/>
              </a:ext>
            </a:extLst>
          </p:cNvPr>
          <p:cNvGrpSpPr/>
          <p:nvPr userDrawn="1"/>
        </p:nvGrpSpPr>
        <p:grpSpPr>
          <a:xfrm>
            <a:off x="6121333" y="6514164"/>
            <a:ext cx="658102" cy="191947"/>
            <a:chOff x="7130143" y="6256290"/>
            <a:chExt cx="1262536" cy="368240"/>
          </a:xfrm>
        </p:grpSpPr>
        <p:pic>
          <p:nvPicPr>
            <p:cNvPr id="17" name="Google Shape;30;p2">
              <a:extLst>
                <a:ext uri="{FF2B5EF4-FFF2-40B4-BE49-F238E27FC236}">
                  <a16:creationId xmlns:a16="http://schemas.microsoft.com/office/drawing/2014/main" id="{F787E4CC-946A-5445-899D-6FA04C45CE9C}"/>
                </a:ext>
              </a:extLst>
            </p:cNvPr>
            <p:cNvPicPr preferRelativeResize="0"/>
            <p:nvPr/>
          </p:nvPicPr>
          <p:blipFill rotWithShape="1">
            <a:blip r:embed="rId18">
              <a:alphaModFix/>
            </a:blip>
            <a:srcRect r="69823"/>
            <a:stretch/>
          </p:blipFill>
          <p:spPr>
            <a:xfrm>
              <a:off x="7130143" y="6256290"/>
              <a:ext cx="381000" cy="368240"/>
            </a:xfrm>
            <a:prstGeom prst="rect">
              <a:avLst/>
            </a:prstGeom>
            <a:noFill/>
            <a:ln>
              <a:noFill/>
            </a:ln>
          </p:spPr>
        </p:pic>
        <p:pic>
          <p:nvPicPr>
            <p:cNvPr id="18" name="Google Shape;31;p2">
              <a:extLst>
                <a:ext uri="{FF2B5EF4-FFF2-40B4-BE49-F238E27FC236}">
                  <a16:creationId xmlns:a16="http://schemas.microsoft.com/office/drawing/2014/main" id="{7E46B66D-C6A8-6C44-81D7-096C8B4E8B1E}"/>
                </a:ext>
              </a:extLst>
            </p:cNvPr>
            <p:cNvPicPr preferRelativeResize="0"/>
            <p:nvPr/>
          </p:nvPicPr>
          <p:blipFill rotWithShape="1">
            <a:blip r:embed="rId19">
              <a:alphaModFix/>
            </a:blip>
            <a:srcRect l="30176"/>
            <a:stretch/>
          </p:blipFill>
          <p:spPr>
            <a:xfrm>
              <a:off x="7511143" y="6256290"/>
              <a:ext cx="881536" cy="368240"/>
            </a:xfrm>
            <a:prstGeom prst="rect">
              <a:avLst/>
            </a:prstGeom>
            <a:noFill/>
            <a:ln>
              <a:noFill/>
            </a:ln>
          </p:spPr>
        </p:pic>
      </p:grpSp>
    </p:spTree>
    <p:extLst>
      <p:ext uri="{BB962C8B-B14F-4D97-AF65-F5344CB8AC3E}">
        <p14:creationId xmlns:p14="http://schemas.microsoft.com/office/powerpoint/2010/main" val="127977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457200" rtl="0" eaLnBrk="1" latinLnBrk="0" hangingPunct="1">
        <a:spcBef>
          <a:spcPct val="0"/>
        </a:spcBef>
        <a:buNone/>
        <a:defRPr sz="3400" b="1" kern="1200" cap="small">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2" name="TextBox 1"/>
          <p:cNvSpPr txBox="1"/>
          <p:nvPr/>
        </p:nvSpPr>
        <p:spPr>
          <a:xfrm>
            <a:off x="5133474" y="65104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262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6501655"/>
      </p:ext>
    </p:extLst>
  </p:cSld>
  <p:clrMapOvr>
    <a:masterClrMapping/>
  </p:clrMapOvr>
</p:sld>
</file>

<file path=ppt/theme/theme1.xml><?xml version="1.0" encoding="utf-8"?>
<a:theme xmlns:a="http://schemas.openxmlformats.org/drawingml/2006/main" name="GETSI pptx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GETSI pptx template.potx</Template>
  <TotalTime>1324</TotalTime>
  <Words>124</Words>
  <Application>Microsoft Macintosh PowerPoint</Application>
  <PresentationFormat>On-screen Show (4:3)</PresentationFormat>
  <Paragraphs>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GETSI pptx template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Pratt-Sitaula</dc:creator>
  <cp:lastModifiedBy>Beth Pratt-Sitaula</cp:lastModifiedBy>
  <cp:revision>33</cp:revision>
  <dcterms:created xsi:type="dcterms:W3CDTF">2014-01-07T13:46:23Z</dcterms:created>
  <dcterms:modified xsi:type="dcterms:W3CDTF">2026-06-12T21:55:44Z</dcterms:modified>
</cp:coreProperties>
</file>