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89" r:id="rId2"/>
    <p:sldId id="281" r:id="rId3"/>
    <p:sldId id="301" r:id="rId4"/>
    <p:sldId id="312" r:id="rId5"/>
    <p:sldId id="302" r:id="rId6"/>
    <p:sldId id="306" r:id="rId7"/>
    <p:sldId id="313" r:id="rId8"/>
    <p:sldId id="314" r:id="rId9"/>
    <p:sldId id="315" r:id="rId10"/>
    <p:sldId id="317" r:id="rId11"/>
    <p:sldId id="316" r:id="rId12"/>
    <p:sldId id="318" r:id="rId13"/>
    <p:sldId id="319" r:id="rId14"/>
    <p:sldId id="320" r:id="rId15"/>
  </p:sldIdLst>
  <p:sldSz cx="12192000" cy="6858000"/>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A2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46" autoAdjust="0"/>
    <p:restoredTop sz="55787" autoAdjust="0"/>
  </p:normalViewPr>
  <p:slideViewPr>
    <p:cSldViewPr snapToGrid="0">
      <p:cViewPr varScale="1">
        <p:scale>
          <a:sx n="69" d="100"/>
          <a:sy n="69" d="100"/>
        </p:scale>
        <p:origin x="35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60" tIns="46680" rIns="93360" bIns="46680" rtlCol="0"/>
          <a:lstStyle>
            <a:lvl1pPr algn="l">
              <a:defRPr sz="1200"/>
            </a:lvl1pPr>
          </a:lstStyle>
          <a:p>
            <a:endParaRPr lang="en-US"/>
          </a:p>
        </p:txBody>
      </p:sp>
      <p:sp>
        <p:nvSpPr>
          <p:cNvPr id="3" name="Date Placeholder 2"/>
          <p:cNvSpPr>
            <a:spLocks noGrp="1"/>
          </p:cNvSpPr>
          <p:nvPr>
            <p:ph type="dt" sz="quarter" idx="1"/>
          </p:nvPr>
        </p:nvSpPr>
        <p:spPr>
          <a:xfrm>
            <a:off x="3979930" y="0"/>
            <a:ext cx="3044719" cy="467231"/>
          </a:xfrm>
          <a:prstGeom prst="rect">
            <a:avLst/>
          </a:prstGeom>
        </p:spPr>
        <p:txBody>
          <a:bodyPr vert="horz" lIns="93360" tIns="46680" rIns="93360" bIns="46680" rtlCol="0"/>
          <a:lstStyle>
            <a:lvl1pPr algn="r">
              <a:defRPr sz="1200"/>
            </a:lvl1pPr>
          </a:lstStyle>
          <a:p>
            <a:fld id="{D6526468-5473-420C-982A-13D443A497CB}" type="datetimeFigureOut">
              <a:rPr lang="en-US" smtClean="0"/>
              <a:t>12/5/25</a:t>
            </a:fld>
            <a:endParaRPr lang="en-US"/>
          </a:p>
        </p:txBody>
      </p:sp>
      <p:sp>
        <p:nvSpPr>
          <p:cNvPr id="4" name="Footer Placeholder 3"/>
          <p:cNvSpPr>
            <a:spLocks noGrp="1"/>
          </p:cNvSpPr>
          <p:nvPr>
            <p:ph type="ftr" sz="quarter" idx="2"/>
          </p:nvPr>
        </p:nvSpPr>
        <p:spPr>
          <a:xfrm>
            <a:off x="0" y="8845046"/>
            <a:ext cx="3044719" cy="467230"/>
          </a:xfrm>
          <a:prstGeom prst="rect">
            <a:avLst/>
          </a:prstGeom>
        </p:spPr>
        <p:txBody>
          <a:bodyPr vert="horz" lIns="93360" tIns="46680" rIns="93360" bIns="46680" rtlCol="0" anchor="b"/>
          <a:lstStyle>
            <a:lvl1pPr algn="l">
              <a:defRPr sz="1200"/>
            </a:lvl1pPr>
          </a:lstStyle>
          <a:p>
            <a:endParaRPr lang="en-US"/>
          </a:p>
        </p:txBody>
      </p:sp>
      <p:sp>
        <p:nvSpPr>
          <p:cNvPr id="5" name="Slide Number Placeholder 4"/>
          <p:cNvSpPr>
            <a:spLocks noGrp="1"/>
          </p:cNvSpPr>
          <p:nvPr>
            <p:ph type="sldNum" sz="quarter" idx="3"/>
          </p:nvPr>
        </p:nvSpPr>
        <p:spPr>
          <a:xfrm>
            <a:off x="3979930" y="8845046"/>
            <a:ext cx="3044719" cy="467230"/>
          </a:xfrm>
          <a:prstGeom prst="rect">
            <a:avLst/>
          </a:prstGeom>
        </p:spPr>
        <p:txBody>
          <a:bodyPr vert="horz" lIns="93360" tIns="46680" rIns="93360" bIns="46680" rtlCol="0" anchor="b"/>
          <a:lstStyle>
            <a:lvl1pPr algn="r">
              <a:defRPr sz="1200"/>
            </a:lvl1pPr>
          </a:lstStyle>
          <a:p>
            <a:fld id="{6766AD6B-EFE6-4421-A339-263762BA3ECD}" type="slidenum">
              <a:rPr lang="en-US" smtClean="0"/>
              <a:t>‹#›</a:t>
            </a:fld>
            <a:endParaRPr lang="en-US"/>
          </a:p>
        </p:txBody>
      </p:sp>
    </p:spTree>
    <p:extLst>
      <p:ext uri="{BB962C8B-B14F-4D97-AF65-F5344CB8AC3E}">
        <p14:creationId xmlns:p14="http://schemas.microsoft.com/office/powerpoint/2010/main" val="3830864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60" tIns="46680" rIns="93360" bIns="46680" rtlCol="0"/>
          <a:lstStyle>
            <a:lvl1pPr algn="l">
              <a:defRPr sz="1200"/>
            </a:lvl1pPr>
          </a:lstStyle>
          <a:p>
            <a:endParaRPr lang="en-US"/>
          </a:p>
        </p:txBody>
      </p:sp>
      <p:sp>
        <p:nvSpPr>
          <p:cNvPr id="3" name="Date Placeholder 2"/>
          <p:cNvSpPr>
            <a:spLocks noGrp="1"/>
          </p:cNvSpPr>
          <p:nvPr>
            <p:ph type="dt" idx="1"/>
          </p:nvPr>
        </p:nvSpPr>
        <p:spPr>
          <a:xfrm>
            <a:off x="3979930" y="0"/>
            <a:ext cx="3044719" cy="467231"/>
          </a:xfrm>
          <a:prstGeom prst="rect">
            <a:avLst/>
          </a:prstGeom>
        </p:spPr>
        <p:txBody>
          <a:bodyPr vert="horz" lIns="93360" tIns="46680" rIns="93360" bIns="46680" rtlCol="0"/>
          <a:lstStyle>
            <a:lvl1pPr algn="r">
              <a:defRPr sz="1200"/>
            </a:lvl1pPr>
          </a:lstStyle>
          <a:p>
            <a:fld id="{7718E964-B6E5-4018-ACB8-9B86A8F01E8A}" type="datetimeFigureOut">
              <a:rPr lang="en-US" smtClean="0"/>
              <a:t>12/5/25</a:t>
            </a:fld>
            <a:endParaRPr lang="en-US"/>
          </a:p>
        </p:txBody>
      </p:sp>
      <p:sp>
        <p:nvSpPr>
          <p:cNvPr id="4" name="Slide Image Placeholder 3"/>
          <p:cNvSpPr>
            <a:spLocks noGrp="1" noRot="1" noChangeAspect="1"/>
          </p:cNvSpPr>
          <p:nvPr>
            <p:ph type="sldImg" idx="2"/>
          </p:nvPr>
        </p:nvSpPr>
        <p:spPr>
          <a:xfrm>
            <a:off x="719138" y="1163638"/>
            <a:ext cx="5588000" cy="3143250"/>
          </a:xfrm>
          <a:prstGeom prst="rect">
            <a:avLst/>
          </a:prstGeom>
          <a:noFill/>
          <a:ln w="12700">
            <a:solidFill>
              <a:prstClr val="black"/>
            </a:solidFill>
          </a:ln>
        </p:spPr>
        <p:txBody>
          <a:bodyPr vert="horz" lIns="93360" tIns="46680" rIns="93360" bIns="46680" rtlCol="0" anchor="ctr"/>
          <a:lstStyle/>
          <a:p>
            <a:endParaRPr lang="en-US"/>
          </a:p>
        </p:txBody>
      </p:sp>
      <p:sp>
        <p:nvSpPr>
          <p:cNvPr id="5" name="Notes Placeholder 4"/>
          <p:cNvSpPr>
            <a:spLocks noGrp="1"/>
          </p:cNvSpPr>
          <p:nvPr>
            <p:ph type="body" sz="quarter" idx="3"/>
          </p:nvPr>
        </p:nvSpPr>
        <p:spPr>
          <a:xfrm>
            <a:off x="702628" y="4481532"/>
            <a:ext cx="5621020" cy="3666708"/>
          </a:xfrm>
          <a:prstGeom prst="rect">
            <a:avLst/>
          </a:prstGeom>
        </p:spPr>
        <p:txBody>
          <a:bodyPr vert="horz" lIns="93360" tIns="46680" rIns="93360" bIns="4668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6"/>
            <a:ext cx="3044719" cy="467230"/>
          </a:xfrm>
          <a:prstGeom prst="rect">
            <a:avLst/>
          </a:prstGeom>
        </p:spPr>
        <p:txBody>
          <a:bodyPr vert="horz" lIns="93360" tIns="46680" rIns="93360" bIns="46680" rtlCol="0" anchor="b"/>
          <a:lstStyle>
            <a:lvl1pPr algn="l">
              <a:defRPr sz="1200"/>
            </a:lvl1pPr>
          </a:lstStyle>
          <a:p>
            <a:endParaRPr lang="en-US"/>
          </a:p>
        </p:txBody>
      </p:sp>
      <p:sp>
        <p:nvSpPr>
          <p:cNvPr id="7" name="Slide Number Placeholder 6"/>
          <p:cNvSpPr>
            <a:spLocks noGrp="1"/>
          </p:cNvSpPr>
          <p:nvPr>
            <p:ph type="sldNum" sz="quarter" idx="5"/>
          </p:nvPr>
        </p:nvSpPr>
        <p:spPr>
          <a:xfrm>
            <a:off x="3979930" y="8845046"/>
            <a:ext cx="3044719" cy="467230"/>
          </a:xfrm>
          <a:prstGeom prst="rect">
            <a:avLst/>
          </a:prstGeom>
        </p:spPr>
        <p:txBody>
          <a:bodyPr vert="horz" lIns="93360" tIns="46680" rIns="93360" bIns="46680" rtlCol="0" anchor="b"/>
          <a:lstStyle>
            <a:lvl1pPr algn="r">
              <a:defRPr sz="1200"/>
            </a:lvl1pPr>
          </a:lstStyle>
          <a:p>
            <a:fld id="{6D704046-B529-4B9A-9953-35A8B93A1C00}" type="slidenum">
              <a:rPr lang="en-US" smtClean="0"/>
              <a:t>‹#›</a:t>
            </a:fld>
            <a:endParaRPr lang="en-US"/>
          </a:p>
        </p:txBody>
      </p:sp>
    </p:spTree>
    <p:extLst>
      <p:ext uri="{BB962C8B-B14F-4D97-AF65-F5344CB8AC3E}">
        <p14:creationId xmlns:p14="http://schemas.microsoft.com/office/powerpoint/2010/main" val="223212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3CED3B9F-E584-FF7F-9D0D-D839DE8347DA}"/>
            </a:ext>
          </a:extLst>
        </p:cNvPr>
        <p:cNvGrpSpPr/>
        <p:nvPr/>
      </p:nvGrpSpPr>
      <p:grpSpPr>
        <a:xfrm>
          <a:off x="0" y="0"/>
          <a:ext cx="0" cy="0"/>
          <a:chOff x="0" y="0"/>
          <a:chExt cx="0" cy="0"/>
        </a:xfrm>
      </p:grpSpPr>
      <p:sp>
        <p:nvSpPr>
          <p:cNvPr id="105" name="Google Shape;105;p2:notes">
            <a:extLst>
              <a:ext uri="{FF2B5EF4-FFF2-40B4-BE49-F238E27FC236}">
                <a16:creationId xmlns:a16="http://schemas.microsoft.com/office/drawing/2014/main" id="{FE0AC5F5-A4B1-5691-C6C4-BDA48FF91D2F}"/>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2:notes">
            <a:extLst>
              <a:ext uri="{FF2B5EF4-FFF2-40B4-BE49-F238E27FC236}">
                <a16:creationId xmlns:a16="http://schemas.microsoft.com/office/drawing/2014/main" id="{72B6260A-1340-AADC-8537-B3F4E7726B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5003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58490-B897-F935-B751-9BEE5EE642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49F104-D7D7-A07F-4336-AB58EE1689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4D2061-02A3-C73E-2DE9-2F64685255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4598DF-C965-FDB2-A0F4-1933D9DBB495}"/>
              </a:ext>
            </a:extLst>
          </p:cNvPr>
          <p:cNvSpPr>
            <a:spLocks noGrp="1"/>
          </p:cNvSpPr>
          <p:nvPr>
            <p:ph type="sldNum" sz="quarter" idx="10"/>
          </p:nvPr>
        </p:nvSpPr>
        <p:spPr/>
        <p:txBody>
          <a:bodyPr/>
          <a:lstStyle/>
          <a:p>
            <a:fld id="{6D704046-B529-4B9A-9953-35A8B93A1C00}" type="slidenum">
              <a:rPr lang="en-US" smtClean="0"/>
              <a:t>10</a:t>
            </a:fld>
            <a:endParaRPr lang="en-US" dirty="0"/>
          </a:p>
        </p:txBody>
      </p:sp>
    </p:spTree>
    <p:extLst>
      <p:ext uri="{BB962C8B-B14F-4D97-AF65-F5344CB8AC3E}">
        <p14:creationId xmlns:p14="http://schemas.microsoft.com/office/powerpoint/2010/main" val="320227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AC5E6-308C-FE7F-B1A4-C085A8D49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49B187-3958-A3A9-A7F0-A5CDC712A4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2901E-08CC-2B92-6143-7E15E3BD63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092E4D-A5FD-2BEA-ED30-F5AB17B90E6D}"/>
              </a:ext>
            </a:extLst>
          </p:cNvPr>
          <p:cNvSpPr>
            <a:spLocks noGrp="1"/>
          </p:cNvSpPr>
          <p:nvPr>
            <p:ph type="sldNum" sz="quarter" idx="10"/>
          </p:nvPr>
        </p:nvSpPr>
        <p:spPr/>
        <p:txBody>
          <a:bodyPr/>
          <a:lstStyle/>
          <a:p>
            <a:fld id="{6D704046-B529-4B9A-9953-35A8B93A1C00}" type="slidenum">
              <a:rPr lang="en-US" smtClean="0"/>
              <a:t>11</a:t>
            </a:fld>
            <a:endParaRPr lang="en-US" dirty="0"/>
          </a:p>
        </p:txBody>
      </p:sp>
    </p:spTree>
    <p:extLst>
      <p:ext uri="{BB962C8B-B14F-4D97-AF65-F5344CB8AC3E}">
        <p14:creationId xmlns:p14="http://schemas.microsoft.com/office/powerpoint/2010/main" val="1619261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4609D-7F89-971A-78FA-C13F1D9E8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8C7CC-B8F5-08ED-B7A6-48EDE2E1D2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B195F3-DC15-8AF9-367A-007B47579A1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1ED3325A-C0F8-0F92-6D5C-76F074F4B3DE}"/>
              </a:ext>
            </a:extLst>
          </p:cNvPr>
          <p:cNvSpPr>
            <a:spLocks noGrp="1"/>
          </p:cNvSpPr>
          <p:nvPr>
            <p:ph type="sldNum" sz="quarter" idx="10"/>
          </p:nvPr>
        </p:nvSpPr>
        <p:spPr/>
        <p:txBody>
          <a:bodyPr/>
          <a:lstStyle/>
          <a:p>
            <a:fld id="{6D704046-B529-4B9A-9953-35A8B93A1C00}" type="slidenum">
              <a:rPr lang="en-US" smtClean="0"/>
              <a:t>12</a:t>
            </a:fld>
            <a:endParaRPr lang="en-US" dirty="0"/>
          </a:p>
        </p:txBody>
      </p:sp>
    </p:spTree>
    <p:extLst>
      <p:ext uri="{BB962C8B-B14F-4D97-AF65-F5344CB8AC3E}">
        <p14:creationId xmlns:p14="http://schemas.microsoft.com/office/powerpoint/2010/main" val="2637583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371BD-1C42-C191-1885-DE9AB17565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45F0CB-7B0E-A333-EE8C-408E94244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939B35-A63B-A1C2-8F20-88AE5FE8C6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3FC420-B0D8-8502-7E07-4141FF73AEF7}"/>
              </a:ext>
            </a:extLst>
          </p:cNvPr>
          <p:cNvSpPr>
            <a:spLocks noGrp="1"/>
          </p:cNvSpPr>
          <p:nvPr>
            <p:ph type="sldNum" sz="quarter" idx="10"/>
          </p:nvPr>
        </p:nvSpPr>
        <p:spPr/>
        <p:txBody>
          <a:bodyPr/>
          <a:lstStyle/>
          <a:p>
            <a:fld id="{6D704046-B529-4B9A-9953-35A8B93A1C00}" type="slidenum">
              <a:rPr lang="en-US" smtClean="0"/>
              <a:t>13</a:t>
            </a:fld>
            <a:endParaRPr lang="en-US" dirty="0"/>
          </a:p>
        </p:txBody>
      </p:sp>
    </p:spTree>
    <p:extLst>
      <p:ext uri="{BB962C8B-B14F-4D97-AF65-F5344CB8AC3E}">
        <p14:creationId xmlns:p14="http://schemas.microsoft.com/office/powerpoint/2010/main" val="1083282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CA2C-3D47-D871-DD2D-1162437175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C684E9-0BAD-D762-3BC5-E23EDAF2AE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1C7641-3D34-9FD1-77B2-89E2082EB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90BE49-8367-7913-1A3D-B0E777676F01}"/>
              </a:ext>
            </a:extLst>
          </p:cNvPr>
          <p:cNvSpPr>
            <a:spLocks noGrp="1"/>
          </p:cNvSpPr>
          <p:nvPr>
            <p:ph type="sldNum" sz="quarter" idx="10"/>
          </p:nvPr>
        </p:nvSpPr>
        <p:spPr/>
        <p:txBody>
          <a:bodyPr/>
          <a:lstStyle/>
          <a:p>
            <a:fld id="{6D704046-B529-4B9A-9953-35A8B93A1C00}" type="slidenum">
              <a:rPr lang="en-US" smtClean="0"/>
              <a:t>14</a:t>
            </a:fld>
            <a:endParaRPr lang="en-US" dirty="0"/>
          </a:p>
        </p:txBody>
      </p:sp>
    </p:spTree>
    <p:extLst>
      <p:ext uri="{BB962C8B-B14F-4D97-AF65-F5344CB8AC3E}">
        <p14:creationId xmlns:p14="http://schemas.microsoft.com/office/powerpoint/2010/main" val="102930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704046-B529-4B9A-9953-35A8B93A1C00}" type="slidenum">
              <a:rPr lang="en-US" smtClean="0"/>
              <a:t>2</a:t>
            </a:fld>
            <a:endParaRPr lang="en-US"/>
          </a:p>
        </p:txBody>
      </p:sp>
    </p:spTree>
    <p:extLst>
      <p:ext uri="{BB962C8B-B14F-4D97-AF65-F5344CB8AC3E}">
        <p14:creationId xmlns:p14="http://schemas.microsoft.com/office/powerpoint/2010/main" val="2501187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704046-B529-4B9A-9953-35A8B93A1C00}" type="slidenum">
              <a:rPr lang="en-US" smtClean="0"/>
              <a:t>3</a:t>
            </a:fld>
            <a:endParaRPr lang="en-US" dirty="0"/>
          </a:p>
        </p:txBody>
      </p:sp>
    </p:spTree>
    <p:extLst>
      <p:ext uri="{BB962C8B-B14F-4D97-AF65-F5344CB8AC3E}">
        <p14:creationId xmlns:p14="http://schemas.microsoft.com/office/powerpoint/2010/main" val="3417148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19297-E3EE-0D3C-6A18-594E2BC80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854850-25D9-342C-C80F-254F57FB9F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493423-5963-B659-9857-6CDE419D42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19BFCB-B86F-8944-3930-9ABB4869C0FD}"/>
              </a:ext>
            </a:extLst>
          </p:cNvPr>
          <p:cNvSpPr>
            <a:spLocks noGrp="1"/>
          </p:cNvSpPr>
          <p:nvPr>
            <p:ph type="sldNum" sz="quarter" idx="10"/>
          </p:nvPr>
        </p:nvSpPr>
        <p:spPr/>
        <p:txBody>
          <a:bodyPr/>
          <a:lstStyle/>
          <a:p>
            <a:fld id="{6D704046-B529-4B9A-9953-35A8B93A1C00}" type="slidenum">
              <a:rPr lang="en-US" smtClean="0"/>
              <a:t>4</a:t>
            </a:fld>
            <a:endParaRPr lang="en-US" dirty="0"/>
          </a:p>
        </p:txBody>
      </p:sp>
    </p:spTree>
    <p:extLst>
      <p:ext uri="{BB962C8B-B14F-4D97-AF65-F5344CB8AC3E}">
        <p14:creationId xmlns:p14="http://schemas.microsoft.com/office/powerpoint/2010/main" val="3995023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704046-B529-4B9A-9953-35A8B93A1C00}" type="slidenum">
              <a:rPr lang="en-US" smtClean="0"/>
              <a:t>5</a:t>
            </a:fld>
            <a:endParaRPr lang="en-US" dirty="0"/>
          </a:p>
        </p:txBody>
      </p:sp>
    </p:spTree>
    <p:extLst>
      <p:ext uri="{BB962C8B-B14F-4D97-AF65-F5344CB8AC3E}">
        <p14:creationId xmlns:p14="http://schemas.microsoft.com/office/powerpoint/2010/main" val="2747709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704046-B529-4B9A-9953-35A8B93A1C00}" type="slidenum">
              <a:rPr lang="en-US" smtClean="0"/>
              <a:t>6</a:t>
            </a:fld>
            <a:endParaRPr lang="en-US" dirty="0"/>
          </a:p>
        </p:txBody>
      </p:sp>
    </p:spTree>
    <p:extLst>
      <p:ext uri="{BB962C8B-B14F-4D97-AF65-F5344CB8AC3E}">
        <p14:creationId xmlns:p14="http://schemas.microsoft.com/office/powerpoint/2010/main" val="3384229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1EA0E-D311-AE4F-EA96-0A42DF967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529E6B-E10C-5352-0AE4-CD0A277F25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6B348C-DC2B-CBDC-115B-3125AD3F23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27F17C-D022-D561-ABEE-804D0EC223E4}"/>
              </a:ext>
            </a:extLst>
          </p:cNvPr>
          <p:cNvSpPr>
            <a:spLocks noGrp="1"/>
          </p:cNvSpPr>
          <p:nvPr>
            <p:ph type="sldNum" sz="quarter" idx="10"/>
          </p:nvPr>
        </p:nvSpPr>
        <p:spPr/>
        <p:txBody>
          <a:bodyPr/>
          <a:lstStyle/>
          <a:p>
            <a:fld id="{6D704046-B529-4B9A-9953-35A8B93A1C00}" type="slidenum">
              <a:rPr lang="en-US" smtClean="0"/>
              <a:t>7</a:t>
            </a:fld>
            <a:endParaRPr lang="en-US" dirty="0"/>
          </a:p>
        </p:txBody>
      </p:sp>
    </p:spTree>
    <p:extLst>
      <p:ext uri="{BB962C8B-B14F-4D97-AF65-F5344CB8AC3E}">
        <p14:creationId xmlns:p14="http://schemas.microsoft.com/office/powerpoint/2010/main" val="2023194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627BB-855E-93BD-38D7-F8F2105F5D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42DEF-8C94-F543-D0A5-969E627E05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3C8C86-DA75-6831-B5F8-160054C648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A1E0B-539D-D085-F810-927784A26986}"/>
              </a:ext>
            </a:extLst>
          </p:cNvPr>
          <p:cNvSpPr>
            <a:spLocks noGrp="1"/>
          </p:cNvSpPr>
          <p:nvPr>
            <p:ph type="sldNum" sz="quarter" idx="10"/>
          </p:nvPr>
        </p:nvSpPr>
        <p:spPr/>
        <p:txBody>
          <a:bodyPr/>
          <a:lstStyle/>
          <a:p>
            <a:fld id="{6D704046-B529-4B9A-9953-35A8B93A1C00}" type="slidenum">
              <a:rPr lang="en-US" smtClean="0"/>
              <a:t>8</a:t>
            </a:fld>
            <a:endParaRPr lang="en-US" dirty="0"/>
          </a:p>
        </p:txBody>
      </p:sp>
    </p:spTree>
    <p:extLst>
      <p:ext uri="{BB962C8B-B14F-4D97-AF65-F5344CB8AC3E}">
        <p14:creationId xmlns:p14="http://schemas.microsoft.com/office/powerpoint/2010/main" val="3638145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AC5E6-308C-FE7F-B1A4-C085A8D49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49B187-3958-A3A9-A7F0-A5CDC712A4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2901E-08CC-2B92-6143-7E15E3BD63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092E4D-A5FD-2BEA-ED30-F5AB17B90E6D}"/>
              </a:ext>
            </a:extLst>
          </p:cNvPr>
          <p:cNvSpPr>
            <a:spLocks noGrp="1"/>
          </p:cNvSpPr>
          <p:nvPr>
            <p:ph type="sldNum" sz="quarter" idx="10"/>
          </p:nvPr>
        </p:nvSpPr>
        <p:spPr/>
        <p:txBody>
          <a:bodyPr/>
          <a:lstStyle/>
          <a:p>
            <a:fld id="{6D704046-B529-4B9A-9953-35A8B93A1C00}" type="slidenum">
              <a:rPr lang="en-US" smtClean="0"/>
              <a:t>9</a:t>
            </a:fld>
            <a:endParaRPr lang="en-US" dirty="0"/>
          </a:p>
        </p:txBody>
      </p:sp>
    </p:spTree>
    <p:extLst>
      <p:ext uri="{BB962C8B-B14F-4D97-AF65-F5344CB8AC3E}">
        <p14:creationId xmlns:p14="http://schemas.microsoft.com/office/powerpoint/2010/main" val="16192616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000" baseline="0">
                <a:solidFill>
                  <a:schemeClr val="tx1">
                    <a:lumMod val="65000"/>
                    <a:lumOff val="35000"/>
                  </a:schemeClr>
                </a:solidFill>
                <a:latin typeface="Century Gothic" panose="020B0502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baseline="0">
                <a:solidFill>
                  <a:schemeClr val="tx1">
                    <a:lumMod val="50000"/>
                    <a:lumOff val="50000"/>
                  </a:schemeClr>
                </a:solidFill>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a:xfrm>
            <a:off x="4038600" y="6052100"/>
            <a:ext cx="4114800" cy="365125"/>
          </a:xfrm>
        </p:spPr>
        <p:txBody>
          <a:bodyPr/>
          <a:lstStyle/>
          <a:p>
            <a:endParaRPr lang="en-US"/>
          </a:p>
        </p:txBody>
      </p:sp>
      <p:sp>
        <p:nvSpPr>
          <p:cNvPr id="6" name="Slide Number Placeholder 5"/>
          <p:cNvSpPr>
            <a:spLocks noGrp="1"/>
          </p:cNvSpPr>
          <p:nvPr>
            <p:ph type="sldNum" sz="quarter" idx="12"/>
          </p:nvPr>
        </p:nvSpPr>
        <p:spPr>
          <a:xfrm>
            <a:off x="8610600" y="6047739"/>
            <a:ext cx="2743200" cy="365125"/>
          </a:xfrm>
        </p:spPr>
        <p:txBody>
          <a:bodyPr/>
          <a:lstStyle/>
          <a:p>
            <a:fld id="{793DD73E-F300-4D84-8F20-E05F3ED714E3}" type="slidenum">
              <a:rPr lang="en-US" smtClean="0"/>
              <a:t>‹#›</a:t>
            </a:fld>
            <a:endParaRPr lang="en-US"/>
          </a:p>
        </p:txBody>
      </p:sp>
      <p:sp>
        <p:nvSpPr>
          <p:cNvPr id="7" name="Rectangle 6"/>
          <p:cNvSpPr/>
          <p:nvPr userDrawn="1"/>
        </p:nvSpPr>
        <p:spPr>
          <a:xfrm>
            <a:off x="0" y="114300"/>
            <a:ext cx="12192000" cy="285750"/>
          </a:xfrm>
          <a:prstGeom prst="rect">
            <a:avLst/>
          </a:prstGeom>
          <a:solidFill>
            <a:srgbClr val="2B6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3810" y="3810"/>
            <a:ext cx="12192000" cy="285750"/>
          </a:xfrm>
          <a:prstGeom prst="rect">
            <a:avLst/>
          </a:prstGeom>
          <a:solidFill>
            <a:srgbClr val="83C5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469380"/>
            <a:ext cx="12192000" cy="388620"/>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572250"/>
            <a:ext cx="12192000" cy="285750"/>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a:xfrm>
            <a:off x="838200" y="6047740"/>
            <a:ext cx="2743200" cy="365125"/>
          </a:xfrm>
        </p:spPr>
        <p:txBody>
          <a:bodyPr/>
          <a:lstStyle/>
          <a:p>
            <a:fld id="{3D702ADC-D0A5-4D24-8AB6-969FA9762614}" type="datetimeFigureOut">
              <a:rPr lang="en-US" smtClean="0"/>
              <a:t>12/5/25</a:t>
            </a:fld>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61708" y="4839504"/>
            <a:ext cx="1268584" cy="1213612"/>
          </a:xfrm>
          <a:prstGeom prst="rect">
            <a:avLst/>
          </a:prstGeom>
        </p:spPr>
      </p:pic>
    </p:spTree>
    <p:extLst>
      <p:ext uri="{BB962C8B-B14F-4D97-AF65-F5344CB8AC3E}">
        <p14:creationId xmlns:p14="http://schemas.microsoft.com/office/powerpoint/2010/main" val="205688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702ADC-D0A5-4D24-8AB6-969FA9762614}"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DD73E-F300-4D84-8F20-E05F3ED714E3}" type="slidenum">
              <a:rPr lang="en-US" smtClean="0"/>
              <a:t>‹#›</a:t>
            </a:fld>
            <a:endParaRPr lang="en-US"/>
          </a:p>
        </p:txBody>
      </p:sp>
    </p:spTree>
    <p:extLst>
      <p:ext uri="{BB962C8B-B14F-4D97-AF65-F5344CB8AC3E}">
        <p14:creationId xmlns:p14="http://schemas.microsoft.com/office/powerpoint/2010/main" val="2474583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702ADC-D0A5-4D24-8AB6-969FA9762614}"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DD73E-F300-4D84-8F20-E05F3ED714E3}" type="slidenum">
              <a:rPr lang="en-US" smtClean="0"/>
              <a:t>‹#›</a:t>
            </a:fld>
            <a:endParaRPr lang="en-US"/>
          </a:p>
        </p:txBody>
      </p:sp>
    </p:spTree>
    <p:extLst>
      <p:ext uri="{BB962C8B-B14F-4D97-AF65-F5344CB8AC3E}">
        <p14:creationId xmlns:p14="http://schemas.microsoft.com/office/powerpoint/2010/main" val="263686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275917"/>
            <a:ext cx="10515600" cy="1325563"/>
          </a:xfrm>
        </p:spPr>
        <p:txBody>
          <a:bodyPr/>
          <a:lstStyle>
            <a:lvl1pPr>
              <a:defRPr b="0">
                <a:solidFill>
                  <a:schemeClr val="accent3">
                    <a:lumMod val="75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1" name="Rectangle 10"/>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9741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650091"/>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350605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702ADC-D0A5-4D24-8AB6-969FA9762614}"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DD73E-F300-4D84-8F20-E05F3ED714E3}" type="slidenum">
              <a:rPr lang="en-US" smtClean="0"/>
              <a:t>‹#›</a:t>
            </a:fld>
            <a:endParaRPr lang="en-US"/>
          </a:p>
        </p:txBody>
      </p:sp>
      <p:sp>
        <p:nvSpPr>
          <p:cNvPr id="7" name="Rectangle 6"/>
          <p:cNvSpPr/>
          <p:nvPr userDrawn="1"/>
        </p:nvSpPr>
        <p:spPr>
          <a:xfrm>
            <a:off x="0" y="114300"/>
            <a:ext cx="12192000" cy="285750"/>
          </a:xfrm>
          <a:prstGeom prst="rect">
            <a:avLst/>
          </a:prstGeom>
          <a:solidFill>
            <a:srgbClr val="2B6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3810" y="3810"/>
            <a:ext cx="12192000" cy="285750"/>
          </a:xfrm>
          <a:prstGeom prst="rect">
            <a:avLst/>
          </a:prstGeom>
          <a:solidFill>
            <a:srgbClr val="83C5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469380"/>
            <a:ext cx="12192000" cy="388620"/>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572250"/>
            <a:ext cx="12192000" cy="285750"/>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61708" y="4839504"/>
            <a:ext cx="1268584" cy="1213612"/>
          </a:xfrm>
          <a:prstGeom prst="rect">
            <a:avLst/>
          </a:prstGeom>
        </p:spPr>
      </p:pic>
    </p:spTree>
    <p:extLst>
      <p:ext uri="{BB962C8B-B14F-4D97-AF65-F5344CB8AC3E}">
        <p14:creationId xmlns:p14="http://schemas.microsoft.com/office/powerpoint/2010/main" val="111829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3D702ADC-D0A5-4D24-8AB6-969FA9762614}"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DD73E-F300-4D84-8F20-E05F3ED714E3}" type="slidenum">
              <a:rPr lang="en-US" smtClean="0"/>
              <a:t>‹#›</a:t>
            </a:fld>
            <a:endParaRPr lang="en-US"/>
          </a:p>
        </p:txBody>
      </p:sp>
      <p:sp>
        <p:nvSpPr>
          <p:cNvPr id="8" name="Rectangle 7"/>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2" name="Rectangle 11"/>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9672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D702ADC-D0A5-4D24-8AB6-969FA9762614}" type="datetimeFigureOut">
              <a:rPr lang="en-US" smtClean="0"/>
              <a:t>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DD73E-F300-4D84-8F20-E05F3ED714E3}" type="slidenum">
              <a:rPr lang="en-US" smtClean="0"/>
              <a:t>‹#›</a:t>
            </a:fld>
            <a:endParaRPr lang="en-US"/>
          </a:p>
        </p:txBody>
      </p:sp>
      <p:sp>
        <p:nvSpPr>
          <p:cNvPr id="10" name="Rectangle 9"/>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4" name="Rectangle 13"/>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354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702ADC-D0A5-4D24-8AB6-969FA9762614}" type="datetimeFigureOut">
              <a:rPr lang="en-US" smtClean="0"/>
              <a:t>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DD73E-F300-4D84-8F20-E05F3ED714E3}" type="slidenum">
              <a:rPr lang="en-US" smtClean="0"/>
              <a:t>‹#›</a:t>
            </a:fld>
            <a:endParaRPr lang="en-US"/>
          </a:p>
        </p:txBody>
      </p:sp>
      <p:sp>
        <p:nvSpPr>
          <p:cNvPr id="6" name="Rectangle 5"/>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0" name="Rectangle 9"/>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4250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02ADC-D0A5-4D24-8AB6-969FA9762614}" type="datetimeFigureOut">
              <a:rPr lang="en-US" smtClean="0"/>
              <a:t>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DD73E-F300-4D84-8F20-E05F3ED714E3}" type="slidenum">
              <a:rPr lang="en-US" smtClean="0"/>
              <a:t>‹#›</a:t>
            </a:fld>
            <a:endParaRPr lang="en-US"/>
          </a:p>
        </p:txBody>
      </p:sp>
      <p:sp>
        <p:nvSpPr>
          <p:cNvPr id="5" name="Rectangle 4"/>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9" name="Rectangle 8"/>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9385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702ADC-D0A5-4D24-8AB6-969FA9762614}"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DD73E-F300-4D84-8F20-E05F3ED714E3}" type="slidenum">
              <a:rPr lang="en-US" smtClean="0"/>
              <a:t>‹#›</a:t>
            </a:fld>
            <a:endParaRPr lang="en-US"/>
          </a:p>
        </p:txBody>
      </p:sp>
      <p:sp>
        <p:nvSpPr>
          <p:cNvPr id="8" name="Rectangle 7"/>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2" name="Rectangle 11"/>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454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702ADC-D0A5-4D24-8AB6-969FA9762614}"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DD73E-F300-4D84-8F20-E05F3ED714E3}" type="slidenum">
              <a:rPr lang="en-US" smtClean="0"/>
              <a:t>‹#›</a:t>
            </a:fld>
            <a:endParaRPr lang="en-US"/>
          </a:p>
        </p:txBody>
      </p:sp>
      <p:sp>
        <p:nvSpPr>
          <p:cNvPr id="8" name="Rectangle 7"/>
          <p:cNvSpPr/>
          <p:nvPr userDrawn="1"/>
        </p:nvSpPr>
        <p:spPr>
          <a:xfrm>
            <a:off x="0" y="6556356"/>
            <a:ext cx="12192000" cy="301643"/>
          </a:xfrm>
          <a:prstGeom prst="rect">
            <a:avLst/>
          </a:prstGeom>
          <a:solidFill>
            <a:srgbClr val="035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657172"/>
            <a:ext cx="12192000" cy="200828"/>
          </a:xfrm>
          <a:prstGeom prst="rect">
            <a:avLst/>
          </a:prstGeom>
          <a:solidFill>
            <a:srgbClr val="129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67067"/>
            <a:ext cx="751471" cy="73152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4746" y="6005479"/>
            <a:ext cx="1270546" cy="492292"/>
          </a:xfrm>
          <a:prstGeom prst="rect">
            <a:avLst/>
          </a:prstGeom>
        </p:spPr>
      </p:pic>
      <p:sp>
        <p:nvSpPr>
          <p:cNvPr id="12" name="Rectangle 11"/>
          <p:cNvSpPr/>
          <p:nvPr userDrawn="1"/>
        </p:nvSpPr>
        <p:spPr>
          <a:xfrm>
            <a:off x="0" y="-13386"/>
            <a:ext cx="12192000" cy="13111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2837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02ADC-D0A5-4D24-8AB6-969FA9762614}" type="datetimeFigureOut">
              <a:rPr lang="en-US" smtClean="0"/>
              <a:t>12/5/25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DD73E-F300-4D84-8F20-E05F3ED714E3}" type="slidenum">
              <a:rPr lang="en-US" smtClean="0"/>
              <a:t>‹#›</a:t>
            </a:fld>
            <a:endParaRPr lang="en-US"/>
          </a:p>
        </p:txBody>
      </p:sp>
    </p:spTree>
    <p:extLst>
      <p:ext uri="{BB962C8B-B14F-4D97-AF65-F5344CB8AC3E}">
        <p14:creationId xmlns:p14="http://schemas.microsoft.com/office/powerpoint/2010/main" val="1939163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erc.carleton.edu/geo_ai/ai_ethics.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81AAAC74-EDFE-01F1-0814-7778EC8EB6C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26841B-710F-AC2F-7589-6FC3C0737CFE}"/>
              </a:ext>
            </a:extLst>
          </p:cNvPr>
          <p:cNvSpPr txBox="1"/>
          <p:nvPr/>
        </p:nvSpPr>
        <p:spPr>
          <a:xfrm>
            <a:off x="1551710" y="4682842"/>
            <a:ext cx="9088581" cy="707886"/>
          </a:xfrm>
          <a:prstGeom prst="rect">
            <a:avLst/>
          </a:prstGeom>
          <a:noFill/>
        </p:spPr>
        <p:txBody>
          <a:bodyPr wrap="square" rtlCol="0">
            <a:spAutoFit/>
          </a:bodyPr>
          <a:lstStyle/>
          <a:p>
            <a:pPr algn="ctr"/>
            <a:r>
              <a:rPr lang="en-US" sz="2000" b="1" dirty="0">
                <a:latin typeface="Calibri" panose="020F0502020204030204" pitchFamily="34" charset="0"/>
                <a:cs typeface="Calibri" panose="020F0502020204030204" pitchFamily="34" charset="0"/>
              </a:rPr>
              <a:t>Sean Fox</a:t>
            </a:r>
            <a:r>
              <a:rPr lang="en-US" sz="2000" dirty="0">
                <a:latin typeface="Calibri" panose="020F0502020204030204" pitchFamily="34" charset="0"/>
                <a:cs typeface="Calibri" panose="020F0502020204030204" pitchFamily="34" charset="0"/>
              </a:rPr>
              <a:t>, SERC</a:t>
            </a: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Carleton College</a:t>
            </a:r>
          </a:p>
        </p:txBody>
      </p:sp>
      <p:sp>
        <p:nvSpPr>
          <p:cNvPr id="3" name="TextBox 2">
            <a:extLst>
              <a:ext uri="{FF2B5EF4-FFF2-40B4-BE49-F238E27FC236}">
                <a16:creationId xmlns:a16="http://schemas.microsoft.com/office/drawing/2014/main" id="{AA6A0950-F59C-96FB-C5EF-69713E5BC2AF}"/>
              </a:ext>
            </a:extLst>
          </p:cNvPr>
          <p:cNvSpPr txBox="1"/>
          <p:nvPr/>
        </p:nvSpPr>
        <p:spPr>
          <a:xfrm>
            <a:off x="1881808" y="2007704"/>
            <a:ext cx="8428383" cy="2031325"/>
          </a:xfrm>
          <a:prstGeom prst="rect">
            <a:avLst/>
          </a:prstGeom>
          <a:noFill/>
        </p:spPr>
        <p:txBody>
          <a:bodyPr wrap="square" rtlCol="0">
            <a:spAutoFit/>
          </a:bodyPr>
          <a:lstStyle/>
          <a:p>
            <a:pPr algn="ctr"/>
            <a:r>
              <a:rPr lang="en-US" sz="5400" dirty="0"/>
              <a:t>Generative AI and the Geoscience Classroom</a:t>
            </a:r>
          </a:p>
          <a:p>
            <a:endParaRPr lang="en-US" dirty="0"/>
          </a:p>
        </p:txBody>
      </p:sp>
      <p:sp>
        <p:nvSpPr>
          <p:cNvPr id="4" name="TextBox 3">
            <a:extLst>
              <a:ext uri="{FF2B5EF4-FFF2-40B4-BE49-F238E27FC236}">
                <a16:creationId xmlns:a16="http://schemas.microsoft.com/office/drawing/2014/main" id="{B26532AF-B88F-F60A-D9AE-427E220EA349}"/>
              </a:ext>
            </a:extLst>
          </p:cNvPr>
          <p:cNvSpPr txBox="1"/>
          <p:nvPr/>
        </p:nvSpPr>
        <p:spPr>
          <a:xfrm>
            <a:off x="2835966" y="3940073"/>
            <a:ext cx="6520069" cy="369332"/>
          </a:xfrm>
          <a:prstGeom prst="rect">
            <a:avLst/>
          </a:prstGeom>
          <a:noFill/>
        </p:spPr>
        <p:txBody>
          <a:bodyPr wrap="square" rtlCol="0">
            <a:spAutoFit/>
          </a:bodyPr>
          <a:lstStyle/>
          <a:p>
            <a:pPr algn="ctr"/>
            <a:r>
              <a:rPr lang="en-US" dirty="0"/>
              <a:t>December 5, 2025</a:t>
            </a:r>
          </a:p>
        </p:txBody>
      </p:sp>
    </p:spTree>
    <p:extLst>
      <p:ext uri="{BB962C8B-B14F-4D97-AF65-F5344CB8AC3E}">
        <p14:creationId xmlns:p14="http://schemas.microsoft.com/office/powerpoint/2010/main" val="169121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4F033-8095-A9C1-3D6F-CD96776994D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657739D-B952-88A8-78E9-E68B43D0D56F}"/>
              </a:ext>
            </a:extLst>
          </p:cNvPr>
          <p:cNvSpPr>
            <a:spLocks noGrp="1"/>
          </p:cNvSpPr>
          <p:nvPr>
            <p:ph type="title"/>
          </p:nvPr>
        </p:nvSpPr>
        <p:spPr/>
        <p:txBody>
          <a:bodyPr/>
          <a:lstStyle/>
          <a:p>
            <a:pPr algn="ctr"/>
            <a:r>
              <a:rPr lang="en-US" dirty="0"/>
              <a:t>Supporting appropriate student use:</a:t>
            </a:r>
            <a:br>
              <a:rPr lang="en-US" dirty="0"/>
            </a:br>
            <a:r>
              <a:rPr lang="en-US" dirty="0"/>
              <a:t>Learning</a:t>
            </a:r>
          </a:p>
        </p:txBody>
      </p:sp>
      <p:sp>
        <p:nvSpPr>
          <p:cNvPr id="8" name="Content Placeholder 7">
            <a:extLst>
              <a:ext uri="{FF2B5EF4-FFF2-40B4-BE49-F238E27FC236}">
                <a16:creationId xmlns:a16="http://schemas.microsoft.com/office/drawing/2014/main" id="{651227CE-5951-2AFF-8EE8-255D0ABCBD1E}"/>
              </a:ext>
            </a:extLst>
          </p:cNvPr>
          <p:cNvSpPr>
            <a:spLocks noGrp="1"/>
          </p:cNvSpPr>
          <p:nvPr>
            <p:ph idx="1"/>
          </p:nvPr>
        </p:nvSpPr>
        <p:spPr>
          <a:xfrm>
            <a:off x="838200" y="1601480"/>
            <a:ext cx="10515600" cy="4351338"/>
          </a:xfrm>
        </p:spPr>
        <p:txBody>
          <a:bodyPr>
            <a:normAutofit/>
          </a:bodyPr>
          <a:lstStyle/>
          <a:p>
            <a:r>
              <a:rPr lang="en-US" dirty="0"/>
              <a:t>What does it look and feel like to use GenAI in a way that supports learning?  Students need guidance from folks who have relevant experience and expertise.</a:t>
            </a:r>
          </a:p>
          <a:p>
            <a:r>
              <a:rPr lang="en-US" dirty="0"/>
              <a:t>“what is the learning I’m trying to experience in this activity and is this particular use of tools helping me?”</a:t>
            </a:r>
          </a:p>
          <a:p>
            <a:r>
              <a:rPr lang="en-US" dirty="0"/>
              <a:t>Only possible if students clearly understand the learning goals.</a:t>
            </a:r>
          </a:p>
          <a:p>
            <a:r>
              <a:rPr lang="en-US" dirty="0"/>
              <a:t>Consider involving your students in this dialog</a:t>
            </a:r>
          </a:p>
          <a:p>
            <a:endParaRPr lang="en-US" dirty="0"/>
          </a:p>
          <a:p>
            <a:endParaRPr lang="en-US" dirty="0"/>
          </a:p>
          <a:p>
            <a:endParaRPr lang="en-US" dirty="0"/>
          </a:p>
        </p:txBody>
      </p:sp>
    </p:spTree>
    <p:extLst>
      <p:ext uri="{BB962C8B-B14F-4D97-AF65-F5344CB8AC3E}">
        <p14:creationId xmlns:p14="http://schemas.microsoft.com/office/powerpoint/2010/main" val="3974055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748F1-2ACC-C14C-4004-F4E120F2050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B5E626B-FC9D-DF24-083C-08365F8B0D5B}"/>
              </a:ext>
            </a:extLst>
          </p:cNvPr>
          <p:cNvSpPr>
            <a:spLocks noGrp="1"/>
          </p:cNvSpPr>
          <p:nvPr>
            <p:ph type="title"/>
          </p:nvPr>
        </p:nvSpPr>
        <p:spPr/>
        <p:txBody>
          <a:bodyPr/>
          <a:lstStyle/>
          <a:p>
            <a:pPr algn="ctr"/>
            <a:r>
              <a:rPr lang="en-US" dirty="0"/>
              <a:t>Supporting appropriate student use:</a:t>
            </a:r>
            <a:br>
              <a:rPr lang="en-US" dirty="0"/>
            </a:br>
            <a:r>
              <a:rPr lang="en-US" dirty="0"/>
              <a:t>Summative Assessment and Grades</a:t>
            </a:r>
          </a:p>
        </p:txBody>
      </p:sp>
      <p:sp>
        <p:nvSpPr>
          <p:cNvPr id="8" name="Content Placeholder 7">
            <a:extLst>
              <a:ext uri="{FF2B5EF4-FFF2-40B4-BE49-F238E27FC236}">
                <a16:creationId xmlns:a16="http://schemas.microsoft.com/office/drawing/2014/main" id="{CFB9752D-C717-A44A-62A4-0EB4F4845390}"/>
              </a:ext>
            </a:extLst>
          </p:cNvPr>
          <p:cNvSpPr>
            <a:spLocks noGrp="1"/>
          </p:cNvSpPr>
          <p:nvPr>
            <p:ph idx="1"/>
          </p:nvPr>
        </p:nvSpPr>
        <p:spPr>
          <a:xfrm>
            <a:off x="838200" y="1601480"/>
            <a:ext cx="10515600" cy="4351338"/>
          </a:xfrm>
        </p:spPr>
        <p:txBody>
          <a:bodyPr>
            <a:normAutofit fontScale="92500" lnSpcReduction="20000"/>
          </a:bodyPr>
          <a:lstStyle/>
          <a:p>
            <a:r>
              <a:rPr lang="en-US" dirty="0"/>
              <a:t>Understand the ways in which students can circumvent learning with your specific assignments.</a:t>
            </a:r>
          </a:p>
          <a:p>
            <a:r>
              <a:rPr lang="en-US" dirty="0"/>
              <a:t>Give students guidance, grounded in your learning goals, on what use of AI is/isn’t appropriate.  Students want to know.</a:t>
            </a:r>
          </a:p>
          <a:p>
            <a:r>
              <a:rPr lang="en-US" dirty="0"/>
              <a:t>Increase the friction for cheating: in-class tests,  group work, less emphasis on high-stakes final products.</a:t>
            </a:r>
          </a:p>
          <a:p>
            <a:r>
              <a:rPr lang="en-US" dirty="0"/>
              <a:t>The </a:t>
            </a:r>
            <a:r>
              <a:rPr lang="en-US" i="1" dirty="0" err="1"/>
              <a:t>ungrading</a:t>
            </a:r>
            <a:r>
              <a:rPr lang="en-US" dirty="0"/>
              <a:t> philosophy encompasses many practices that are AI-resistant:  grading on process (including reflection) rather than final product, grading on authentic problems, focus on student motivation</a:t>
            </a:r>
          </a:p>
          <a:p>
            <a:r>
              <a:rPr lang="en-US" dirty="0"/>
              <a:t>Can you use GenAI to provide more formative assessment opportunities and to help with more time intensive pedagogies? </a:t>
            </a:r>
          </a:p>
          <a:p>
            <a:r>
              <a:rPr lang="en-US" dirty="0"/>
              <a:t>“You may not use it and I will catch you if you do” is unlikely to be effective.</a:t>
            </a:r>
          </a:p>
          <a:p>
            <a:endParaRPr lang="en-US" dirty="0"/>
          </a:p>
          <a:p>
            <a:endParaRPr lang="en-US" dirty="0"/>
          </a:p>
          <a:p>
            <a:endParaRPr lang="en-US" dirty="0"/>
          </a:p>
        </p:txBody>
      </p:sp>
    </p:spTree>
    <p:extLst>
      <p:ext uri="{BB962C8B-B14F-4D97-AF65-F5344CB8AC3E}">
        <p14:creationId xmlns:p14="http://schemas.microsoft.com/office/powerpoint/2010/main" val="2803868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35862-2B95-CD28-0372-D13448CD1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34998B-4014-08DB-D9DC-3FA6A7D7C72F}"/>
              </a:ext>
            </a:extLst>
          </p:cNvPr>
          <p:cNvSpPr>
            <a:spLocks noGrp="1"/>
          </p:cNvSpPr>
          <p:nvPr>
            <p:ph type="title"/>
          </p:nvPr>
        </p:nvSpPr>
        <p:spPr>
          <a:xfrm>
            <a:off x="838198" y="588151"/>
            <a:ext cx="10515600" cy="1325563"/>
          </a:xfrm>
        </p:spPr>
        <p:txBody>
          <a:bodyPr>
            <a:normAutofit fontScale="90000"/>
          </a:bodyPr>
          <a:lstStyle/>
          <a:p>
            <a:r>
              <a:rPr lang="en-US" dirty="0"/>
              <a:t>Pick </a:t>
            </a:r>
            <a:r>
              <a:rPr lang="en-US" b="1" dirty="0"/>
              <a:t>one</a:t>
            </a:r>
            <a:r>
              <a:rPr lang="en-US" dirty="0"/>
              <a:t> of these three questions to answer.  Be ready to share your </a:t>
            </a:r>
            <a:r>
              <a:rPr lang="en-US" b="1" dirty="0"/>
              <a:t>1-minute </a:t>
            </a:r>
            <a:r>
              <a:rPr lang="en-US" dirty="0"/>
              <a:t>answer with your peers.</a:t>
            </a:r>
          </a:p>
        </p:txBody>
      </p:sp>
      <p:sp>
        <p:nvSpPr>
          <p:cNvPr id="3" name="Content Placeholder 2">
            <a:extLst>
              <a:ext uri="{FF2B5EF4-FFF2-40B4-BE49-F238E27FC236}">
                <a16:creationId xmlns:a16="http://schemas.microsoft.com/office/drawing/2014/main" id="{83978D5A-5073-9FD8-25BD-642F5F68601B}"/>
              </a:ext>
            </a:extLst>
          </p:cNvPr>
          <p:cNvSpPr>
            <a:spLocks noGrp="1"/>
          </p:cNvSpPr>
          <p:nvPr>
            <p:ph idx="1"/>
          </p:nvPr>
        </p:nvSpPr>
        <p:spPr>
          <a:xfrm>
            <a:off x="737838" y="2481635"/>
            <a:ext cx="10190358" cy="2006282"/>
          </a:xfrm>
        </p:spPr>
        <p:txBody>
          <a:bodyPr>
            <a:normAutofit fontScale="92500" lnSpcReduction="20000"/>
          </a:bodyPr>
          <a:lstStyle/>
          <a:p>
            <a:r>
              <a:rPr lang="en-US" sz="2400" dirty="0"/>
              <a:t>Describe a specific case where you modified an assignment or assessment in reaction to AI (beyond saying “don’t use AI”).  Did it work well or poorly?</a:t>
            </a:r>
          </a:p>
          <a:p>
            <a:r>
              <a:rPr lang="en-US" sz="2400" dirty="0"/>
              <a:t>What is something you teach your students that you’re confident GenAI will never be able to stand-in for?  How can you increase emphasis on this skill in your courses?</a:t>
            </a:r>
          </a:p>
          <a:p>
            <a:r>
              <a:rPr lang="en-US" sz="2400" dirty="0"/>
              <a:t>What is something taught in geosciences courses today that you think we can remove from the curriculum because our students will have access to GenAI throughout their career?</a:t>
            </a:r>
          </a:p>
          <a:p>
            <a:endParaRPr lang="en-US" sz="2400" dirty="0"/>
          </a:p>
        </p:txBody>
      </p:sp>
      <p:sp>
        <p:nvSpPr>
          <p:cNvPr id="4" name="TextBox 3">
            <a:extLst>
              <a:ext uri="{FF2B5EF4-FFF2-40B4-BE49-F238E27FC236}">
                <a16:creationId xmlns:a16="http://schemas.microsoft.com/office/drawing/2014/main" id="{494B39BC-4FE2-AFBA-8161-A359A4FD5049}"/>
              </a:ext>
            </a:extLst>
          </p:cNvPr>
          <p:cNvSpPr txBox="1"/>
          <p:nvPr/>
        </p:nvSpPr>
        <p:spPr>
          <a:xfrm>
            <a:off x="1483112" y="4656354"/>
            <a:ext cx="8865220" cy="1477328"/>
          </a:xfrm>
          <a:prstGeom prst="rect">
            <a:avLst/>
          </a:prstGeom>
          <a:noFill/>
        </p:spPr>
        <p:txBody>
          <a:bodyPr wrap="square" rtlCol="0">
            <a:spAutoFit/>
          </a:bodyPr>
          <a:lstStyle/>
          <a:p>
            <a:r>
              <a:rPr lang="en-US" dirty="0"/>
              <a:t>Take a minute to think through your answer.  Then we’ll go into breakouts.</a:t>
            </a:r>
          </a:p>
          <a:p>
            <a:r>
              <a:rPr lang="en-US" dirty="0"/>
              <a:t>Give others 30 seconds to arrive in the breakout, then go one by one around your breakout and share.  The goal is to hear from everyone.  You’ll be given a 1-minute warning before we pull you back.  When we return, you’ll have a chance to share what you learned/found interesting in the chat.</a:t>
            </a:r>
          </a:p>
        </p:txBody>
      </p:sp>
    </p:spTree>
    <p:extLst>
      <p:ext uri="{BB962C8B-B14F-4D97-AF65-F5344CB8AC3E}">
        <p14:creationId xmlns:p14="http://schemas.microsoft.com/office/powerpoint/2010/main" val="724772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264AD-F7C2-A046-14F2-7E44B304DF9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A45C794-39CA-3D65-E27F-38C5FC3C10DC}"/>
              </a:ext>
            </a:extLst>
          </p:cNvPr>
          <p:cNvSpPr>
            <a:spLocks noGrp="1"/>
          </p:cNvSpPr>
          <p:nvPr>
            <p:ph type="title"/>
          </p:nvPr>
        </p:nvSpPr>
        <p:spPr/>
        <p:txBody>
          <a:bodyPr/>
          <a:lstStyle/>
          <a:p>
            <a:pPr algn="ctr"/>
            <a:r>
              <a:rPr lang="en-US" dirty="0"/>
              <a:t>The Ethics of AI</a:t>
            </a:r>
          </a:p>
        </p:txBody>
      </p:sp>
      <p:sp>
        <p:nvSpPr>
          <p:cNvPr id="8" name="Content Placeholder 7">
            <a:extLst>
              <a:ext uri="{FF2B5EF4-FFF2-40B4-BE49-F238E27FC236}">
                <a16:creationId xmlns:a16="http://schemas.microsoft.com/office/drawing/2014/main" id="{E9CA02A3-509B-CA35-668E-6D446066706B}"/>
              </a:ext>
            </a:extLst>
          </p:cNvPr>
          <p:cNvSpPr>
            <a:spLocks noGrp="1"/>
          </p:cNvSpPr>
          <p:nvPr>
            <p:ph idx="1"/>
          </p:nvPr>
        </p:nvSpPr>
        <p:spPr>
          <a:xfrm>
            <a:off x="838200" y="1601480"/>
            <a:ext cx="10515600" cy="4351338"/>
          </a:xfrm>
        </p:spPr>
        <p:txBody>
          <a:bodyPr>
            <a:normAutofit/>
          </a:bodyPr>
          <a:lstStyle/>
          <a:p>
            <a:r>
              <a:rPr lang="en-US" dirty="0"/>
              <a:t>Impactful new technologies always raise new ethical considerations</a:t>
            </a:r>
          </a:p>
          <a:p>
            <a:r>
              <a:rPr lang="en-US" dirty="0"/>
              <a:t>There are frameworks that can help you get a handle on the issues – but there aren’t easy answers.  The issues raised are often intertwined with those that are broader than AI.</a:t>
            </a:r>
          </a:p>
          <a:p>
            <a:r>
              <a:rPr lang="en-US" dirty="0"/>
              <a:t>Students are negotiating this and need your support.</a:t>
            </a:r>
          </a:p>
          <a:p>
            <a:r>
              <a:rPr lang="en-US" dirty="0"/>
              <a:t>There are some starting points available on the website: </a:t>
            </a:r>
            <a:r>
              <a:rPr lang="en-US" dirty="0">
                <a:hlinkClick r:id="rId3"/>
              </a:rPr>
              <a:t>https://serc.carleton.edu/geo_ai/ai_ethics.html</a:t>
            </a:r>
            <a:r>
              <a:rPr lang="en-US" dirty="0"/>
              <a:t> </a:t>
            </a:r>
          </a:p>
        </p:txBody>
      </p:sp>
    </p:spTree>
    <p:extLst>
      <p:ext uri="{BB962C8B-B14F-4D97-AF65-F5344CB8AC3E}">
        <p14:creationId xmlns:p14="http://schemas.microsoft.com/office/powerpoint/2010/main" val="2338347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B7F4A-C5F4-D7BF-A7B7-4A475A568CE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0FAD4F0-6305-9BF4-9F62-92ACC67C4455}"/>
              </a:ext>
            </a:extLst>
          </p:cNvPr>
          <p:cNvSpPr>
            <a:spLocks noGrp="1"/>
          </p:cNvSpPr>
          <p:nvPr>
            <p:ph type="title"/>
          </p:nvPr>
        </p:nvSpPr>
        <p:spPr/>
        <p:txBody>
          <a:bodyPr/>
          <a:lstStyle/>
          <a:p>
            <a:pPr algn="ctr"/>
            <a:r>
              <a:rPr lang="en-US" dirty="0"/>
              <a:t>The Future</a:t>
            </a:r>
          </a:p>
        </p:txBody>
      </p:sp>
      <p:sp>
        <p:nvSpPr>
          <p:cNvPr id="8" name="Content Placeholder 7">
            <a:extLst>
              <a:ext uri="{FF2B5EF4-FFF2-40B4-BE49-F238E27FC236}">
                <a16:creationId xmlns:a16="http://schemas.microsoft.com/office/drawing/2014/main" id="{8804015A-BF47-ECFF-A30B-C21F102EF5B2}"/>
              </a:ext>
            </a:extLst>
          </p:cNvPr>
          <p:cNvSpPr>
            <a:spLocks noGrp="1"/>
          </p:cNvSpPr>
          <p:nvPr>
            <p:ph idx="1"/>
          </p:nvPr>
        </p:nvSpPr>
        <p:spPr>
          <a:xfrm>
            <a:off x="838200" y="1601480"/>
            <a:ext cx="10515600" cy="4351338"/>
          </a:xfrm>
        </p:spPr>
        <p:txBody>
          <a:bodyPr>
            <a:normAutofit/>
          </a:bodyPr>
          <a:lstStyle/>
          <a:p>
            <a:r>
              <a:rPr lang="en-US" dirty="0"/>
              <a:t>“Today's AI is the worst AI you will ever use” –Ethan Mollick</a:t>
            </a:r>
          </a:p>
          <a:p>
            <a:r>
              <a:rPr lang="en-US" dirty="0"/>
              <a:t>”Agents”: giving GenAI access to other tools (like the ability to write and execute traditional code) and interconnecting multiple GenAI processes.</a:t>
            </a:r>
          </a:p>
          <a:p>
            <a:r>
              <a:rPr lang="en-US" dirty="0"/>
              <a:t>Machine learning approaches tools in the geoscience toolbox.</a:t>
            </a:r>
          </a:p>
          <a:p>
            <a:r>
              <a:rPr lang="en-US" dirty="0"/>
              <a:t>More exploration, sharing and discussion is needed.</a:t>
            </a:r>
          </a:p>
        </p:txBody>
      </p:sp>
    </p:spTree>
    <p:extLst>
      <p:ext uri="{BB962C8B-B14F-4D97-AF65-F5344CB8AC3E}">
        <p14:creationId xmlns:p14="http://schemas.microsoft.com/office/powerpoint/2010/main" val="357398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Today’s Agenda</a:t>
            </a:r>
          </a:p>
        </p:txBody>
      </p:sp>
      <p:sp>
        <p:nvSpPr>
          <p:cNvPr id="5" name="Content Placeholder 4">
            <a:extLst>
              <a:ext uri="{FF2B5EF4-FFF2-40B4-BE49-F238E27FC236}">
                <a16:creationId xmlns:a16="http://schemas.microsoft.com/office/drawing/2014/main" id="{87767D0C-F106-0442-8067-E4CE68835C96}"/>
              </a:ext>
            </a:extLst>
          </p:cNvPr>
          <p:cNvSpPr>
            <a:spLocks noGrp="1"/>
          </p:cNvSpPr>
          <p:nvPr>
            <p:ph idx="1"/>
          </p:nvPr>
        </p:nvSpPr>
        <p:spPr>
          <a:xfrm>
            <a:off x="838200" y="1243131"/>
            <a:ext cx="10515600" cy="3977459"/>
          </a:xfrm>
        </p:spPr>
        <p:txBody>
          <a:bodyPr>
            <a:normAutofit/>
          </a:bodyPr>
          <a:lstStyle/>
          <a:p>
            <a:r>
              <a:rPr lang="en-US" dirty="0"/>
              <a:t>Introduction</a:t>
            </a:r>
          </a:p>
          <a:p>
            <a:r>
              <a:rPr lang="en-US" dirty="0"/>
              <a:t>Landscape</a:t>
            </a:r>
          </a:p>
          <a:p>
            <a:r>
              <a:rPr lang="en-US" dirty="0"/>
              <a:t>Building our own Fluency</a:t>
            </a:r>
          </a:p>
          <a:p>
            <a:pPr lvl="1"/>
            <a:r>
              <a:rPr lang="en-US" dirty="0"/>
              <a:t>Breakouts</a:t>
            </a:r>
          </a:p>
          <a:p>
            <a:r>
              <a:rPr lang="en-US" dirty="0"/>
              <a:t>Guiding Student Use: Learning, Assessment </a:t>
            </a:r>
          </a:p>
          <a:p>
            <a:pPr lvl="1"/>
            <a:r>
              <a:rPr lang="en-US" dirty="0"/>
              <a:t>Breakouts</a:t>
            </a:r>
          </a:p>
          <a:p>
            <a:r>
              <a:rPr lang="en-US" dirty="0"/>
              <a:t>Ethics and the Future</a:t>
            </a:r>
          </a:p>
        </p:txBody>
      </p:sp>
      <p:sp>
        <p:nvSpPr>
          <p:cNvPr id="3" name="TextBox 2">
            <a:extLst>
              <a:ext uri="{FF2B5EF4-FFF2-40B4-BE49-F238E27FC236}">
                <a16:creationId xmlns:a16="http://schemas.microsoft.com/office/drawing/2014/main" id="{B1F8D1E8-1D06-154D-BE0B-A427774D838E}"/>
              </a:ext>
            </a:extLst>
          </p:cNvPr>
          <p:cNvSpPr txBox="1"/>
          <p:nvPr/>
        </p:nvSpPr>
        <p:spPr>
          <a:xfrm>
            <a:off x="476655" y="5515844"/>
            <a:ext cx="11546732" cy="338554"/>
          </a:xfrm>
          <a:prstGeom prst="rect">
            <a:avLst/>
          </a:prstGeom>
          <a:solidFill>
            <a:schemeClr val="accent3"/>
          </a:solidFill>
          <a:effectLst>
            <a:softEdge rad="0"/>
          </a:effectLst>
        </p:spPr>
        <p:txBody>
          <a:bodyPr wrap="square" rtlCol="0">
            <a:spAutoFit/>
          </a:bodyPr>
          <a:lstStyle/>
          <a:p>
            <a:r>
              <a:rPr lang="en-US" sz="1600" b="1" dirty="0">
                <a:solidFill>
                  <a:schemeClr val="bg1"/>
                </a:solidFill>
              </a:rPr>
              <a:t>This meeting is being recorded.       Please mute your audio.      Captions can be enabled in the Zoom Control bar</a:t>
            </a:r>
          </a:p>
        </p:txBody>
      </p:sp>
    </p:spTree>
    <p:extLst>
      <p:ext uri="{BB962C8B-B14F-4D97-AF65-F5344CB8AC3E}">
        <p14:creationId xmlns:p14="http://schemas.microsoft.com/office/powerpoint/2010/main" val="1717132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SERC</a:t>
            </a:r>
          </a:p>
        </p:txBody>
      </p:sp>
      <p:sp>
        <p:nvSpPr>
          <p:cNvPr id="3" name="Content Placeholder 2"/>
          <p:cNvSpPr>
            <a:spLocks noGrp="1"/>
          </p:cNvSpPr>
          <p:nvPr>
            <p:ph idx="1"/>
          </p:nvPr>
        </p:nvSpPr>
        <p:spPr>
          <a:xfrm>
            <a:off x="838200" y="1513389"/>
            <a:ext cx="10515600" cy="4117975"/>
          </a:xfrm>
        </p:spPr>
        <p:txBody>
          <a:bodyPr>
            <a:normAutofit fontScale="92500" lnSpcReduction="20000"/>
          </a:bodyPr>
          <a:lstStyle/>
          <a:p>
            <a:r>
              <a:rPr lang="en-US" sz="3200" dirty="0"/>
              <a:t>SERC is a grant-funded office at Carleton College, founded to improve education in the Earth sciences and beyond.</a:t>
            </a:r>
          </a:p>
          <a:p>
            <a:r>
              <a:rPr lang="en-US" sz="3200" dirty="0"/>
              <a:t>Since 2002 we’ve collaborated on over 100 Earth education projects </a:t>
            </a:r>
          </a:p>
          <a:p>
            <a:r>
              <a:rPr lang="en-US" sz="3200" dirty="0"/>
              <a:t>The majority of geoscience faculty in the U.S. report using the materials on the websites we host to support their teaching</a:t>
            </a:r>
          </a:p>
          <a:p>
            <a:r>
              <a:rPr lang="en-US" sz="3200" dirty="0"/>
              <a:t>We recognized a need for community dialog around how to navigate AI</a:t>
            </a:r>
          </a:p>
          <a:p>
            <a:r>
              <a:rPr lang="en-US" sz="3200" dirty="0"/>
              <a:t>We don’t have the answers (no one does) but we’re hoping to catalyze conversations that will lead us to them collectively.</a:t>
            </a:r>
          </a:p>
        </p:txBody>
      </p:sp>
      <p:sp>
        <p:nvSpPr>
          <p:cNvPr id="4" name="TextBox 3">
            <a:extLst>
              <a:ext uri="{FF2B5EF4-FFF2-40B4-BE49-F238E27FC236}">
                <a16:creationId xmlns:a16="http://schemas.microsoft.com/office/drawing/2014/main" id="{49E2A524-46FA-7C95-20DA-0D93066ECFE7}"/>
              </a:ext>
            </a:extLst>
          </p:cNvPr>
          <p:cNvSpPr txBox="1"/>
          <p:nvPr/>
        </p:nvSpPr>
        <p:spPr>
          <a:xfrm>
            <a:off x="4060902" y="5631364"/>
            <a:ext cx="4070196" cy="461665"/>
          </a:xfrm>
          <a:prstGeom prst="rect">
            <a:avLst/>
          </a:prstGeom>
          <a:noFill/>
        </p:spPr>
        <p:txBody>
          <a:bodyPr wrap="square" rtlCol="0">
            <a:spAutoFit/>
          </a:bodyPr>
          <a:lstStyle/>
          <a:p>
            <a:pPr algn="ctr"/>
            <a:r>
              <a:rPr lang="en-US" sz="2400" dirty="0"/>
              <a:t>https://</a:t>
            </a:r>
            <a:r>
              <a:rPr lang="en-US" sz="2400" dirty="0" err="1"/>
              <a:t>serc.carleton.edu</a:t>
            </a:r>
            <a:endParaRPr lang="en-US" sz="2400" dirty="0"/>
          </a:p>
        </p:txBody>
      </p:sp>
    </p:spTree>
    <p:extLst>
      <p:ext uri="{BB962C8B-B14F-4D97-AF65-F5344CB8AC3E}">
        <p14:creationId xmlns:p14="http://schemas.microsoft.com/office/powerpoint/2010/main" val="177388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0ADD2-87AD-C288-7148-5AA5051B1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D6662-6C3B-8785-633F-8B29959F6B4A}"/>
              </a:ext>
            </a:extLst>
          </p:cNvPr>
          <p:cNvSpPr>
            <a:spLocks noGrp="1"/>
          </p:cNvSpPr>
          <p:nvPr>
            <p:ph type="title"/>
          </p:nvPr>
        </p:nvSpPr>
        <p:spPr/>
        <p:txBody>
          <a:bodyPr/>
          <a:lstStyle/>
          <a:p>
            <a:r>
              <a:rPr lang="en-US" dirty="0"/>
              <a:t>Who’s in the room</a:t>
            </a:r>
          </a:p>
        </p:txBody>
      </p:sp>
      <p:sp>
        <p:nvSpPr>
          <p:cNvPr id="3" name="Content Placeholder 2">
            <a:extLst>
              <a:ext uri="{FF2B5EF4-FFF2-40B4-BE49-F238E27FC236}">
                <a16:creationId xmlns:a16="http://schemas.microsoft.com/office/drawing/2014/main" id="{FBBF4827-2F75-65C1-E5C3-4309EF66F4B2}"/>
              </a:ext>
            </a:extLst>
          </p:cNvPr>
          <p:cNvSpPr>
            <a:spLocks noGrp="1"/>
          </p:cNvSpPr>
          <p:nvPr>
            <p:ph idx="1"/>
          </p:nvPr>
        </p:nvSpPr>
        <p:spPr/>
        <p:txBody>
          <a:bodyPr/>
          <a:lstStyle/>
          <a:p>
            <a:pPr marL="0" indent="0">
              <a:buNone/>
            </a:pPr>
            <a:endParaRPr lang="en-US" dirty="0"/>
          </a:p>
          <a:p>
            <a:pPr marL="0" indent="0">
              <a:buNone/>
            </a:pPr>
            <a:endParaRPr lang="en-US" dirty="0"/>
          </a:p>
        </p:txBody>
      </p:sp>
      <p:graphicFrame>
        <p:nvGraphicFramePr>
          <p:cNvPr id="5" name="Table 4">
            <a:extLst>
              <a:ext uri="{FF2B5EF4-FFF2-40B4-BE49-F238E27FC236}">
                <a16:creationId xmlns:a16="http://schemas.microsoft.com/office/drawing/2014/main" id="{DC47CB59-815E-1031-52AF-D3F8D86B43B7}"/>
              </a:ext>
            </a:extLst>
          </p:cNvPr>
          <p:cNvGraphicFramePr>
            <a:graphicFrameLocks noGrp="1"/>
          </p:cNvGraphicFramePr>
          <p:nvPr>
            <p:extLst>
              <p:ext uri="{D42A27DB-BD31-4B8C-83A1-F6EECF244321}">
                <p14:modId xmlns:p14="http://schemas.microsoft.com/office/powerpoint/2010/main" val="3832360796"/>
              </p:ext>
            </p:extLst>
          </p:nvPr>
        </p:nvGraphicFramePr>
        <p:xfrm>
          <a:off x="838200" y="1601480"/>
          <a:ext cx="11036643" cy="1554480"/>
        </p:xfrm>
        <a:graphic>
          <a:graphicData uri="http://schemas.openxmlformats.org/drawingml/2006/table">
            <a:tbl>
              <a:tblPr firstRow="1" bandRow="1">
                <a:tableStyleId>{5C22544A-7EE6-4342-B048-85BDC9FD1C3A}</a:tableStyleId>
              </a:tblPr>
              <a:tblGrid>
                <a:gridCol w="8414709">
                  <a:extLst>
                    <a:ext uri="{9D8B030D-6E8A-4147-A177-3AD203B41FA5}">
                      <a16:colId xmlns:a16="http://schemas.microsoft.com/office/drawing/2014/main" val="1796641930"/>
                    </a:ext>
                  </a:extLst>
                </a:gridCol>
                <a:gridCol w="2621934">
                  <a:extLst>
                    <a:ext uri="{9D8B030D-6E8A-4147-A177-3AD203B41FA5}">
                      <a16:colId xmlns:a16="http://schemas.microsoft.com/office/drawing/2014/main" val="826348561"/>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rPr>
                        <a:t>I haven't really used AI tools but I'd like to learn more</a:t>
                      </a:r>
                    </a:p>
                  </a:txBody>
                  <a:tcPr>
                    <a:solidFill>
                      <a:schemeClr val="bg2"/>
                    </a:solidFill>
                  </a:tcPr>
                </a:tc>
                <a:tc>
                  <a:txBody>
                    <a:bodyPr/>
                    <a:lstStyle/>
                    <a:p>
                      <a:r>
                        <a:rPr lang="en-US" sz="2800" b="0" dirty="0">
                          <a:solidFill>
                            <a:schemeClr val="tx1"/>
                          </a:solidFill>
                        </a:rPr>
                        <a:t>44%</a:t>
                      </a:r>
                    </a:p>
                  </a:txBody>
                  <a:tcPr>
                    <a:solidFill>
                      <a:schemeClr val="bg2"/>
                    </a:solidFill>
                  </a:tcPr>
                </a:tc>
                <a:extLst>
                  <a:ext uri="{0D108BD9-81ED-4DB2-BD59-A6C34878D82A}">
                    <a16:rowId xmlns:a16="http://schemas.microsoft.com/office/drawing/2014/main" val="1587572764"/>
                  </a:ext>
                </a:extLst>
              </a:tr>
              <a:tr h="511554">
                <a:tc>
                  <a:txBody>
                    <a:bodyPr/>
                    <a:lstStyle/>
                    <a:p>
                      <a:r>
                        <a:rPr lang="en-US" sz="2400" dirty="0"/>
                        <a:t> I have used AI in my teaching</a:t>
                      </a:r>
                    </a:p>
                  </a:txBody>
                  <a:tcPr/>
                </a:tc>
                <a:tc>
                  <a:txBody>
                    <a:bodyPr/>
                    <a:lstStyle/>
                    <a:p>
                      <a:r>
                        <a:rPr lang="en-US" sz="2800" dirty="0"/>
                        <a:t>41%</a:t>
                      </a:r>
                    </a:p>
                  </a:txBody>
                  <a:tcPr/>
                </a:tc>
                <a:extLst>
                  <a:ext uri="{0D108BD9-81ED-4DB2-BD59-A6C34878D82A}">
                    <a16:rowId xmlns:a16="http://schemas.microsoft.com/office/drawing/2014/main" val="3427750781"/>
                  </a:ext>
                </a:extLst>
              </a:tr>
              <a:tr h="511554">
                <a:tc>
                  <a:txBody>
                    <a:bodyPr/>
                    <a:lstStyle/>
                    <a:p>
                      <a:r>
                        <a:rPr lang="en-US" sz="2400" dirty="0"/>
                        <a:t> I have engaged with AI efforts on my campus</a:t>
                      </a:r>
                    </a:p>
                  </a:txBody>
                  <a:tcPr/>
                </a:tc>
                <a:tc>
                  <a:txBody>
                    <a:bodyPr/>
                    <a:lstStyle/>
                    <a:p>
                      <a:r>
                        <a:rPr lang="en-US" sz="2800" dirty="0"/>
                        <a:t>30%</a:t>
                      </a:r>
                    </a:p>
                  </a:txBody>
                  <a:tcPr/>
                </a:tc>
                <a:extLst>
                  <a:ext uri="{0D108BD9-81ED-4DB2-BD59-A6C34878D82A}">
                    <a16:rowId xmlns:a16="http://schemas.microsoft.com/office/drawing/2014/main" val="3012896623"/>
                  </a:ext>
                </a:extLst>
              </a:tr>
            </a:tbl>
          </a:graphicData>
        </a:graphic>
      </p:graphicFrame>
      <p:sp>
        <p:nvSpPr>
          <p:cNvPr id="6" name="TextBox 5">
            <a:extLst>
              <a:ext uri="{FF2B5EF4-FFF2-40B4-BE49-F238E27FC236}">
                <a16:creationId xmlns:a16="http://schemas.microsoft.com/office/drawing/2014/main" id="{86226506-F208-A396-99E7-13E4C3C36F48}"/>
              </a:ext>
            </a:extLst>
          </p:cNvPr>
          <p:cNvSpPr txBox="1"/>
          <p:nvPr/>
        </p:nvSpPr>
        <p:spPr>
          <a:xfrm>
            <a:off x="838200" y="3429000"/>
            <a:ext cx="10515600" cy="1815882"/>
          </a:xfrm>
          <a:prstGeom prst="rect">
            <a:avLst/>
          </a:prstGeom>
          <a:noFill/>
        </p:spPr>
        <p:txBody>
          <a:bodyPr wrap="square" rtlCol="0">
            <a:spAutoFit/>
          </a:bodyPr>
          <a:lstStyle/>
          <a:p>
            <a:pPr marL="285750" indent="-285750">
              <a:buFont typeface="Arial" panose="020B0604020202020204" pitchFamily="34" charset="0"/>
              <a:buChar char="•"/>
            </a:pPr>
            <a:r>
              <a:rPr lang="en-US" sz="2400" dirty="0"/>
              <a:t>Majority of registrants are at U.S. colleges and universities.</a:t>
            </a:r>
          </a:p>
          <a:p>
            <a:pPr marL="285750" indent="-285750">
              <a:buFont typeface="Arial" panose="020B0604020202020204" pitchFamily="34" charset="0"/>
              <a:buChar char="•"/>
            </a:pPr>
            <a:r>
              <a:rPr lang="en-US" sz="2400" dirty="0"/>
              <a:t>90% of those who provided a written response were specifically interested in the pedagogic implications of generative AI (according to a rough categorization by Claude)</a:t>
            </a:r>
          </a:p>
          <a:p>
            <a:endParaRPr lang="en-US" sz="1600" dirty="0"/>
          </a:p>
        </p:txBody>
      </p:sp>
    </p:spTree>
    <p:extLst>
      <p:ext uri="{BB962C8B-B14F-4D97-AF65-F5344CB8AC3E}">
        <p14:creationId xmlns:p14="http://schemas.microsoft.com/office/powerpoint/2010/main" val="3331768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781" y="1529623"/>
            <a:ext cx="7122297" cy="2127977"/>
          </a:xfrm>
        </p:spPr>
        <p:txBody>
          <a:bodyPr>
            <a:normAutofit lnSpcReduction="10000"/>
          </a:bodyPr>
          <a:lstStyle/>
          <a:p>
            <a:r>
              <a:rPr lang="en-US" sz="2400" dirty="0"/>
              <a:t>AI is a broad field that has been around since the 1950’s.</a:t>
            </a:r>
          </a:p>
          <a:p>
            <a:r>
              <a:rPr lang="en-US" sz="2400" dirty="0"/>
              <a:t>Machine learning has applicability as research tool in the geosciences (image processing, hurricane predication….)</a:t>
            </a:r>
          </a:p>
          <a:p>
            <a:r>
              <a:rPr lang="en-US" sz="2400" dirty="0"/>
              <a:t>Generative AI is having a big impact on pedagogy</a:t>
            </a:r>
          </a:p>
        </p:txBody>
      </p:sp>
      <p:sp>
        <p:nvSpPr>
          <p:cNvPr id="9" name="Title 8">
            <a:extLst>
              <a:ext uri="{FF2B5EF4-FFF2-40B4-BE49-F238E27FC236}">
                <a16:creationId xmlns:a16="http://schemas.microsoft.com/office/drawing/2014/main" id="{8D09598E-741C-7D18-C124-4E349BBAEBF5}"/>
              </a:ext>
            </a:extLst>
          </p:cNvPr>
          <p:cNvSpPr>
            <a:spLocks noGrp="1"/>
          </p:cNvSpPr>
          <p:nvPr>
            <p:ph type="title"/>
          </p:nvPr>
        </p:nvSpPr>
        <p:spPr>
          <a:xfrm>
            <a:off x="579782" y="204060"/>
            <a:ext cx="10515600" cy="1325563"/>
          </a:xfrm>
        </p:spPr>
        <p:txBody>
          <a:bodyPr/>
          <a:lstStyle/>
          <a:p>
            <a:r>
              <a:rPr lang="en-US" dirty="0"/>
              <a:t>Our focus for today</a:t>
            </a:r>
          </a:p>
        </p:txBody>
      </p:sp>
      <p:pic>
        <p:nvPicPr>
          <p:cNvPr id="10" name="Picture 9">
            <a:extLst>
              <a:ext uri="{FF2B5EF4-FFF2-40B4-BE49-F238E27FC236}">
                <a16:creationId xmlns:a16="http://schemas.microsoft.com/office/drawing/2014/main" id="{060B104C-7740-3C78-3502-7CEEEE364908}"/>
              </a:ext>
            </a:extLst>
          </p:cNvPr>
          <p:cNvPicPr>
            <a:picLocks noChangeAspect="1"/>
          </p:cNvPicPr>
          <p:nvPr/>
        </p:nvPicPr>
        <p:blipFill>
          <a:blip r:embed="rId3"/>
          <a:stretch>
            <a:fillRect/>
          </a:stretch>
        </p:blipFill>
        <p:spPr>
          <a:xfrm>
            <a:off x="7702079" y="866841"/>
            <a:ext cx="4324626" cy="4324626"/>
          </a:xfrm>
          <a:prstGeom prst="rect">
            <a:avLst/>
          </a:prstGeom>
        </p:spPr>
      </p:pic>
      <p:sp>
        <p:nvSpPr>
          <p:cNvPr id="11" name="TextBox 10">
            <a:extLst>
              <a:ext uri="{FF2B5EF4-FFF2-40B4-BE49-F238E27FC236}">
                <a16:creationId xmlns:a16="http://schemas.microsoft.com/office/drawing/2014/main" id="{97DB9181-B753-92C0-2D25-F4A0D00F5F44}"/>
              </a:ext>
            </a:extLst>
          </p:cNvPr>
          <p:cNvSpPr txBox="1"/>
          <p:nvPr/>
        </p:nvSpPr>
        <p:spPr>
          <a:xfrm>
            <a:off x="8289235" y="4104861"/>
            <a:ext cx="3511825" cy="646331"/>
          </a:xfrm>
          <a:prstGeom prst="rect">
            <a:avLst/>
          </a:prstGeom>
          <a:noFill/>
        </p:spPr>
        <p:txBody>
          <a:bodyPr wrap="square" rtlCol="0">
            <a:spAutoFit/>
          </a:bodyPr>
          <a:lstStyle/>
          <a:p>
            <a:r>
              <a:rPr lang="en-US" dirty="0"/>
              <a:t>Gemini failing to make the diagram I wanted….</a:t>
            </a:r>
          </a:p>
        </p:txBody>
      </p:sp>
      <p:sp>
        <p:nvSpPr>
          <p:cNvPr id="13" name="TextBox 12">
            <a:extLst>
              <a:ext uri="{FF2B5EF4-FFF2-40B4-BE49-F238E27FC236}">
                <a16:creationId xmlns:a16="http://schemas.microsoft.com/office/drawing/2014/main" id="{BDBC4ED5-4736-2A0B-6628-41D91C23B9E8}"/>
              </a:ext>
            </a:extLst>
          </p:cNvPr>
          <p:cNvSpPr txBox="1"/>
          <p:nvPr/>
        </p:nvSpPr>
        <p:spPr>
          <a:xfrm>
            <a:off x="579781" y="3748405"/>
            <a:ext cx="7031981" cy="2062103"/>
          </a:xfrm>
          <a:prstGeom prst="rect">
            <a:avLst/>
          </a:prstGeom>
          <a:noFill/>
        </p:spPr>
        <p:txBody>
          <a:bodyPr wrap="square" rtlCol="0">
            <a:spAutoFit/>
          </a:bodyPr>
          <a:lstStyle/>
          <a:p>
            <a:r>
              <a:rPr lang="en-US" sz="3200" dirty="0">
                <a:latin typeface="Calibri" panose="020F0502020204030204" pitchFamily="34" charset="0"/>
                <a:cs typeface="Calibri" panose="020F0502020204030204" pitchFamily="34" charset="0"/>
              </a:rPr>
              <a:t>Our focus today is to </a:t>
            </a:r>
            <a:r>
              <a:rPr lang="en-US" sz="3200" b="1" dirty="0">
                <a:latin typeface="Calibri" panose="020F0502020204030204" pitchFamily="34" charset="0"/>
                <a:cs typeface="Calibri" panose="020F0502020204030204" pitchFamily="34" charset="0"/>
              </a:rPr>
              <a:t>start</a:t>
            </a:r>
            <a:r>
              <a:rPr lang="en-US" sz="3200" dirty="0">
                <a:latin typeface="Calibri" panose="020F0502020204030204" pitchFamily="34" charset="0"/>
                <a:cs typeface="Calibri" panose="020F0502020204030204" pitchFamily="34" charset="0"/>
              </a:rPr>
              <a:t> a conversation about how generative AI tools such as ChatGPT, Gemini and Claude impact geoscience teaching and learning.</a:t>
            </a:r>
          </a:p>
        </p:txBody>
      </p:sp>
    </p:spTree>
    <p:extLst>
      <p:ext uri="{BB962C8B-B14F-4D97-AF65-F5344CB8AC3E}">
        <p14:creationId xmlns:p14="http://schemas.microsoft.com/office/powerpoint/2010/main" val="2213859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Landscape and Practical First/Next Steps</a:t>
            </a:r>
          </a:p>
        </p:txBody>
      </p:sp>
      <p:sp>
        <p:nvSpPr>
          <p:cNvPr id="3" name="Content Placeholder 2"/>
          <p:cNvSpPr>
            <a:spLocks noGrp="1"/>
          </p:cNvSpPr>
          <p:nvPr>
            <p:ph idx="1"/>
          </p:nvPr>
        </p:nvSpPr>
        <p:spPr>
          <a:xfrm>
            <a:off x="838199" y="1601480"/>
            <a:ext cx="10803673" cy="4575483"/>
          </a:xfrm>
        </p:spPr>
        <p:txBody>
          <a:bodyPr>
            <a:normAutofit/>
          </a:bodyPr>
          <a:lstStyle/>
          <a:p>
            <a:r>
              <a:rPr lang="en-US" sz="2400" dirty="0"/>
              <a:t>The technology is evolving almost as rapidly as the diversity of products.</a:t>
            </a:r>
          </a:p>
          <a:p>
            <a:r>
              <a:rPr lang="en-US" sz="2400" dirty="0"/>
              <a:t>Despite huge incentives to the contrary there is rapid commoditization</a:t>
            </a:r>
          </a:p>
          <a:p>
            <a:r>
              <a:rPr lang="en-US" sz="2400" dirty="0"/>
              <a:t>The ‘free’ versions are limited and give up privacy.</a:t>
            </a:r>
          </a:p>
          <a:p>
            <a:r>
              <a:rPr lang="en-US" sz="2400" b="1" dirty="0"/>
              <a:t>Keep your use portable </a:t>
            </a:r>
            <a:r>
              <a:rPr lang="en-US" sz="2400" dirty="0"/>
              <a:t>– take advantage of the ‘universal interface’. This is not the time to invest a lot of your time in a specific product</a:t>
            </a:r>
          </a:p>
          <a:p>
            <a:r>
              <a:rPr lang="en-US" sz="2400" b="1" dirty="0"/>
              <a:t>Use a paid version, with privacy </a:t>
            </a:r>
            <a:r>
              <a:rPr lang="en-US" sz="2400" dirty="0"/>
              <a:t>– ideally one your institution is buying and doing the privacy due diligence for.  Claude (Anthropic), Gemini (Google), </a:t>
            </a:r>
            <a:r>
              <a:rPr lang="en-US" sz="2400" dirty="0" err="1"/>
              <a:t>ChatGTP</a:t>
            </a:r>
            <a:r>
              <a:rPr lang="en-US" sz="2400" dirty="0"/>
              <a:t> (OpenAI) are the biggest players. </a:t>
            </a:r>
          </a:p>
          <a:p>
            <a:endParaRPr lang="en-US" sz="2400" dirty="0"/>
          </a:p>
          <a:p>
            <a:endParaRPr lang="en-US" sz="2400" dirty="0"/>
          </a:p>
        </p:txBody>
      </p:sp>
      <p:sp>
        <p:nvSpPr>
          <p:cNvPr id="9" name="TextBox 8">
            <a:extLst>
              <a:ext uri="{FF2B5EF4-FFF2-40B4-BE49-F238E27FC236}">
                <a16:creationId xmlns:a16="http://schemas.microsoft.com/office/drawing/2014/main" id="{63A25AF4-0196-E403-F8E7-B5FA85C69E38}"/>
              </a:ext>
            </a:extLst>
          </p:cNvPr>
          <p:cNvSpPr txBox="1"/>
          <p:nvPr/>
        </p:nvSpPr>
        <p:spPr>
          <a:xfrm>
            <a:off x="3121915" y="5256520"/>
            <a:ext cx="8231885" cy="584775"/>
          </a:xfrm>
          <a:prstGeom prst="rect">
            <a:avLst/>
          </a:prstGeom>
          <a:noFill/>
        </p:spPr>
        <p:txBody>
          <a:bodyPr wrap="square" rtlCol="0">
            <a:spAutoFit/>
          </a:bodyPr>
          <a:lstStyle/>
          <a:p>
            <a:endParaRPr lang="en-US" sz="3200" dirty="0"/>
          </a:p>
        </p:txBody>
      </p:sp>
    </p:spTree>
    <p:extLst>
      <p:ext uri="{BB962C8B-B14F-4D97-AF65-F5344CB8AC3E}">
        <p14:creationId xmlns:p14="http://schemas.microsoft.com/office/powerpoint/2010/main" val="3734792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DBCCD-B259-61B7-4599-C03404CBF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019E4-CFEF-B623-50E5-CEAD849B5275}"/>
              </a:ext>
            </a:extLst>
          </p:cNvPr>
          <p:cNvSpPr>
            <a:spLocks noGrp="1"/>
          </p:cNvSpPr>
          <p:nvPr>
            <p:ph type="title"/>
          </p:nvPr>
        </p:nvSpPr>
        <p:spPr/>
        <p:txBody>
          <a:bodyPr/>
          <a:lstStyle/>
          <a:p>
            <a:r>
              <a:rPr lang="en-US" dirty="0"/>
              <a:t>Building your own expertise</a:t>
            </a:r>
          </a:p>
        </p:txBody>
      </p:sp>
      <p:sp>
        <p:nvSpPr>
          <p:cNvPr id="3" name="Content Placeholder 2">
            <a:extLst>
              <a:ext uri="{FF2B5EF4-FFF2-40B4-BE49-F238E27FC236}">
                <a16:creationId xmlns:a16="http://schemas.microsoft.com/office/drawing/2014/main" id="{EDAE8B16-690F-7C53-0999-84EB9CCE3787}"/>
              </a:ext>
            </a:extLst>
          </p:cNvPr>
          <p:cNvSpPr>
            <a:spLocks noGrp="1"/>
          </p:cNvSpPr>
          <p:nvPr>
            <p:ph idx="1"/>
          </p:nvPr>
        </p:nvSpPr>
        <p:spPr>
          <a:xfrm>
            <a:off x="838199" y="1601481"/>
            <a:ext cx="8807606" cy="4239814"/>
          </a:xfrm>
        </p:spPr>
        <p:txBody>
          <a:bodyPr>
            <a:normAutofit fontScale="92500"/>
          </a:bodyPr>
          <a:lstStyle/>
          <a:p>
            <a:r>
              <a:rPr lang="en-US" sz="2400" dirty="0"/>
              <a:t>Experiment with using the tools for low stakes, busywork tasks.  Build up to using them in things that matter after you get a feel for the limits.</a:t>
            </a:r>
          </a:p>
          <a:p>
            <a:r>
              <a:rPr lang="en-US" sz="2400" dirty="0"/>
              <a:t>Figure out how to put relevant information into the prompt.  The major tools have ‘upload buttons’. Remember privacy. There are specialized tools for larger numbers of documents (</a:t>
            </a:r>
            <a:r>
              <a:rPr lang="en-US" sz="2400" dirty="0" err="1"/>
              <a:t>NotebookLM</a:t>
            </a:r>
            <a:r>
              <a:rPr lang="en-US" sz="2400" dirty="0"/>
              <a:t>, </a:t>
            </a:r>
            <a:r>
              <a:rPr lang="en-US" sz="2400" dirty="0" err="1"/>
              <a:t>ExamAI</a:t>
            </a:r>
            <a:r>
              <a:rPr lang="en-US" sz="2400" dirty="0"/>
              <a:t>, Learnwise AI) that work like Google’s ‘AI overview’</a:t>
            </a:r>
          </a:p>
          <a:p>
            <a:r>
              <a:rPr lang="en-US" sz="2400" dirty="0"/>
              <a:t>Remember they fail in unfamiliar ways.  Have a strategy for dealing with this (expert review, analysis with multiple strategies, keep it low stakes)</a:t>
            </a:r>
          </a:p>
          <a:p>
            <a:r>
              <a:rPr lang="en-US" sz="2400" dirty="0"/>
              <a:t>They can write (and run) code.</a:t>
            </a:r>
          </a:p>
          <a:p>
            <a:r>
              <a:rPr lang="en-US" sz="2400" dirty="0"/>
              <a:t>Like people they do better if you give them clear instructions, access to relevant supporting information, and redirect them if they go off track.   But they don’t learn, so sometimes starting fresh can be useful.</a:t>
            </a:r>
          </a:p>
          <a:p>
            <a:endParaRPr lang="en-US" sz="2400" dirty="0"/>
          </a:p>
          <a:p>
            <a:endParaRPr lang="en-US" sz="2400" dirty="0"/>
          </a:p>
          <a:p>
            <a:endParaRPr lang="en-US" sz="2400" dirty="0"/>
          </a:p>
        </p:txBody>
      </p:sp>
      <p:sp>
        <p:nvSpPr>
          <p:cNvPr id="9" name="TextBox 8">
            <a:extLst>
              <a:ext uri="{FF2B5EF4-FFF2-40B4-BE49-F238E27FC236}">
                <a16:creationId xmlns:a16="http://schemas.microsoft.com/office/drawing/2014/main" id="{A3D271DF-A926-F86A-C262-17CE270EF22F}"/>
              </a:ext>
            </a:extLst>
          </p:cNvPr>
          <p:cNvSpPr txBox="1"/>
          <p:nvPr/>
        </p:nvSpPr>
        <p:spPr>
          <a:xfrm>
            <a:off x="3121915" y="5256520"/>
            <a:ext cx="8231885" cy="584775"/>
          </a:xfrm>
          <a:prstGeom prst="rect">
            <a:avLst/>
          </a:prstGeom>
          <a:noFill/>
        </p:spPr>
        <p:txBody>
          <a:bodyPr wrap="square" rtlCol="0">
            <a:spAutoFit/>
          </a:bodyPr>
          <a:lstStyle/>
          <a:p>
            <a:endParaRPr lang="en-US" sz="3200" dirty="0"/>
          </a:p>
        </p:txBody>
      </p:sp>
      <p:pic>
        <p:nvPicPr>
          <p:cNvPr id="5" name="Picture 4">
            <a:extLst>
              <a:ext uri="{FF2B5EF4-FFF2-40B4-BE49-F238E27FC236}">
                <a16:creationId xmlns:a16="http://schemas.microsoft.com/office/drawing/2014/main" id="{9B80E33F-EC7A-7660-DD1F-28833726DB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45805" y="2555587"/>
            <a:ext cx="2118732" cy="3178098"/>
          </a:xfrm>
          <a:prstGeom prst="rect">
            <a:avLst/>
          </a:prstGeom>
        </p:spPr>
      </p:pic>
      <p:sp>
        <p:nvSpPr>
          <p:cNvPr id="6" name="TextBox 5">
            <a:extLst>
              <a:ext uri="{FF2B5EF4-FFF2-40B4-BE49-F238E27FC236}">
                <a16:creationId xmlns:a16="http://schemas.microsoft.com/office/drawing/2014/main" id="{833CEA44-C1A3-F9AF-9213-7F6B8D3B5FE0}"/>
              </a:ext>
            </a:extLst>
          </p:cNvPr>
          <p:cNvSpPr txBox="1"/>
          <p:nvPr/>
        </p:nvSpPr>
        <p:spPr>
          <a:xfrm>
            <a:off x="9645805" y="1322700"/>
            <a:ext cx="2252546" cy="954107"/>
          </a:xfrm>
          <a:prstGeom prst="rect">
            <a:avLst/>
          </a:prstGeom>
          <a:noFill/>
        </p:spPr>
        <p:txBody>
          <a:bodyPr wrap="square" rtlCol="0">
            <a:spAutoFit/>
          </a:bodyPr>
          <a:lstStyle/>
          <a:p>
            <a:r>
              <a:rPr lang="en-US" sz="1400" dirty="0"/>
              <a:t>“Write a program to analyze trends in submission times for this data”</a:t>
            </a:r>
          </a:p>
        </p:txBody>
      </p:sp>
      <p:sp>
        <p:nvSpPr>
          <p:cNvPr id="4" name="TextBox 3">
            <a:extLst>
              <a:ext uri="{FF2B5EF4-FFF2-40B4-BE49-F238E27FC236}">
                <a16:creationId xmlns:a16="http://schemas.microsoft.com/office/drawing/2014/main" id="{302C75A6-610C-7159-C36A-932E9DBF84AB}"/>
              </a:ext>
            </a:extLst>
          </p:cNvPr>
          <p:cNvSpPr txBox="1"/>
          <p:nvPr/>
        </p:nvSpPr>
        <p:spPr>
          <a:xfrm>
            <a:off x="2596055" y="5948855"/>
            <a:ext cx="8103476" cy="369332"/>
          </a:xfrm>
          <a:prstGeom prst="rect">
            <a:avLst/>
          </a:prstGeom>
          <a:noFill/>
        </p:spPr>
        <p:txBody>
          <a:bodyPr wrap="square" rtlCol="0">
            <a:spAutoFit/>
          </a:bodyPr>
          <a:lstStyle/>
          <a:p>
            <a:r>
              <a:rPr lang="en-US" dirty="0"/>
              <a:t>https://</a:t>
            </a:r>
            <a:r>
              <a:rPr lang="en-US" dirty="0" err="1"/>
              <a:t>www.oneusefulthing.org</a:t>
            </a:r>
            <a:r>
              <a:rPr lang="en-US" dirty="0"/>
              <a:t>/p/an-opinionated-guide-to-using-ai</a:t>
            </a:r>
          </a:p>
        </p:txBody>
      </p:sp>
    </p:spTree>
    <p:extLst>
      <p:ext uri="{BB962C8B-B14F-4D97-AF65-F5344CB8AC3E}">
        <p14:creationId xmlns:p14="http://schemas.microsoft.com/office/powerpoint/2010/main" val="1112841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78DE0-C980-A4DC-FBBE-DAD9375CB1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9C9B51-14CE-37DC-53CE-ED9F3E1A737C}"/>
              </a:ext>
            </a:extLst>
          </p:cNvPr>
          <p:cNvSpPr>
            <a:spLocks noGrp="1"/>
          </p:cNvSpPr>
          <p:nvPr>
            <p:ph type="title"/>
          </p:nvPr>
        </p:nvSpPr>
        <p:spPr/>
        <p:txBody>
          <a:bodyPr/>
          <a:lstStyle/>
          <a:p>
            <a:r>
              <a:rPr lang="en-US" dirty="0"/>
              <a:t>Things you can try this week to get a feel for the limits of GenAI</a:t>
            </a:r>
          </a:p>
        </p:txBody>
      </p:sp>
      <p:sp>
        <p:nvSpPr>
          <p:cNvPr id="3" name="Content Placeholder 2">
            <a:extLst>
              <a:ext uri="{FF2B5EF4-FFF2-40B4-BE49-F238E27FC236}">
                <a16:creationId xmlns:a16="http://schemas.microsoft.com/office/drawing/2014/main" id="{807EEA73-64D9-D657-D2BA-762EC737E629}"/>
              </a:ext>
            </a:extLst>
          </p:cNvPr>
          <p:cNvSpPr>
            <a:spLocks noGrp="1"/>
          </p:cNvSpPr>
          <p:nvPr>
            <p:ph idx="1"/>
          </p:nvPr>
        </p:nvSpPr>
        <p:spPr>
          <a:xfrm>
            <a:off x="838198" y="1601481"/>
            <a:ext cx="10368777" cy="4239814"/>
          </a:xfrm>
        </p:spPr>
        <p:txBody>
          <a:bodyPr>
            <a:normAutofit fontScale="92500" lnSpcReduction="10000"/>
          </a:bodyPr>
          <a:lstStyle/>
          <a:p>
            <a:r>
              <a:rPr lang="en-US" sz="2400" dirty="0"/>
              <a:t>Ask it to solve problems you are assigning your students (homework, exams)</a:t>
            </a:r>
          </a:p>
          <a:p>
            <a:r>
              <a:rPr lang="en-US" sz="2400" dirty="0"/>
              <a:t>Give it your lecture slides and ask it what it would find confusing as a student. Then ask it to generate example exam questions that draw from this content.</a:t>
            </a:r>
          </a:p>
          <a:p>
            <a:r>
              <a:rPr lang="en-US" sz="2400" dirty="0"/>
              <a:t>Ask it to do an analysis of some data you have lying around (research data you collected in the field, enrollment data for your department, student course evaluations </a:t>
            </a:r>
            <a:r>
              <a:rPr lang="en-US" sz="2400" dirty="0" err="1"/>
              <a:t>etc</a:t>
            </a:r>
            <a:r>
              <a:rPr lang="en-US" sz="2400" dirty="0"/>
              <a:t>…).  Give it a little context for the data and let it decide what’s worth analyzing.  Then give it more specific instructions and see if it does better</a:t>
            </a:r>
          </a:p>
          <a:p>
            <a:r>
              <a:rPr lang="en-US" sz="2400" dirty="0"/>
              <a:t>Ask it to summarize a complex document you’ve written (your last publication? a department report?)  Where does it fall short?</a:t>
            </a:r>
          </a:p>
          <a:p>
            <a:r>
              <a:rPr lang="en-US" sz="2400" dirty="0"/>
              <a:t>Writing some code, even just using R to make a graph?  Experiment with telling the GenAI what you want and having it generate the code.</a:t>
            </a:r>
          </a:p>
          <a:p>
            <a:r>
              <a:rPr lang="en-US" sz="2400" dirty="0"/>
              <a:t>Ask it to provide a diagram to illustrate a problem you’re writing for an exam.</a:t>
            </a:r>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3890595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748F1-2ACC-C14C-4004-F4E120F205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06B9D-33B1-9030-A5A0-C194726E9A08}"/>
              </a:ext>
            </a:extLst>
          </p:cNvPr>
          <p:cNvSpPr>
            <a:spLocks noGrp="1"/>
          </p:cNvSpPr>
          <p:nvPr>
            <p:ph type="title"/>
          </p:nvPr>
        </p:nvSpPr>
        <p:spPr>
          <a:xfrm>
            <a:off x="838198" y="588151"/>
            <a:ext cx="10515600" cy="1325563"/>
          </a:xfrm>
        </p:spPr>
        <p:txBody>
          <a:bodyPr>
            <a:normAutofit fontScale="90000"/>
          </a:bodyPr>
          <a:lstStyle/>
          <a:p>
            <a:r>
              <a:rPr lang="en-US" dirty="0"/>
              <a:t>Pick </a:t>
            </a:r>
            <a:r>
              <a:rPr lang="en-US" b="1" dirty="0"/>
              <a:t>one</a:t>
            </a:r>
            <a:r>
              <a:rPr lang="en-US" dirty="0"/>
              <a:t> of these two questions to answer.  Be ready to share your </a:t>
            </a:r>
            <a:r>
              <a:rPr lang="en-US" b="1" dirty="0"/>
              <a:t>1-minute </a:t>
            </a:r>
            <a:r>
              <a:rPr lang="en-US" dirty="0"/>
              <a:t>answer with your peers.</a:t>
            </a:r>
          </a:p>
        </p:txBody>
      </p:sp>
      <p:sp>
        <p:nvSpPr>
          <p:cNvPr id="3" name="Content Placeholder 2">
            <a:extLst>
              <a:ext uri="{FF2B5EF4-FFF2-40B4-BE49-F238E27FC236}">
                <a16:creationId xmlns:a16="http://schemas.microsoft.com/office/drawing/2014/main" id="{F2EA89C4-D6FA-2243-A5DD-9D7644319459}"/>
              </a:ext>
            </a:extLst>
          </p:cNvPr>
          <p:cNvSpPr>
            <a:spLocks noGrp="1"/>
          </p:cNvSpPr>
          <p:nvPr>
            <p:ph idx="1"/>
          </p:nvPr>
        </p:nvSpPr>
        <p:spPr>
          <a:xfrm>
            <a:off x="737838" y="2481635"/>
            <a:ext cx="10190358" cy="1515286"/>
          </a:xfrm>
        </p:spPr>
        <p:txBody>
          <a:bodyPr>
            <a:normAutofit lnSpcReduction="10000"/>
          </a:bodyPr>
          <a:lstStyle/>
          <a:p>
            <a:r>
              <a:rPr lang="en-US" sz="2400" dirty="0"/>
              <a:t>Describe a specific case where you’ve tried to use generative AI to help you in your work as an educator.  Did it work well or poorly?</a:t>
            </a:r>
          </a:p>
          <a:p>
            <a:r>
              <a:rPr lang="en-US" sz="2400" dirty="0"/>
              <a:t>Describe a specific case where you’d </a:t>
            </a:r>
            <a:r>
              <a:rPr lang="en-US" sz="2400" b="1" dirty="0"/>
              <a:t>like to</a:t>
            </a:r>
            <a:r>
              <a:rPr lang="en-US" sz="2400" dirty="0"/>
              <a:t> explore using generative AI in your work as an educator.  What do you an anticipate will be the challenges?</a:t>
            </a:r>
          </a:p>
          <a:p>
            <a:endParaRPr lang="en-US" sz="2400" dirty="0"/>
          </a:p>
        </p:txBody>
      </p:sp>
      <p:sp>
        <p:nvSpPr>
          <p:cNvPr id="4" name="TextBox 3">
            <a:extLst>
              <a:ext uri="{FF2B5EF4-FFF2-40B4-BE49-F238E27FC236}">
                <a16:creationId xmlns:a16="http://schemas.microsoft.com/office/drawing/2014/main" id="{06E1BCCA-EA43-3C62-8180-C0D292D95B55}"/>
              </a:ext>
            </a:extLst>
          </p:cNvPr>
          <p:cNvSpPr txBox="1"/>
          <p:nvPr/>
        </p:nvSpPr>
        <p:spPr>
          <a:xfrm>
            <a:off x="1483112" y="4656354"/>
            <a:ext cx="8865220" cy="1477328"/>
          </a:xfrm>
          <a:prstGeom prst="rect">
            <a:avLst/>
          </a:prstGeom>
          <a:noFill/>
        </p:spPr>
        <p:txBody>
          <a:bodyPr wrap="square" rtlCol="0">
            <a:spAutoFit/>
          </a:bodyPr>
          <a:lstStyle/>
          <a:p>
            <a:r>
              <a:rPr lang="en-US" dirty="0"/>
              <a:t>Take a minute to think through your answer.  Then we’ll go into breakouts.</a:t>
            </a:r>
          </a:p>
          <a:p>
            <a:r>
              <a:rPr lang="en-US" dirty="0"/>
              <a:t>Give others 30 seconds to arrive in the breakout, then go one by one around your breakout and share.  The goal is to hear from everyone.  You’ll be given a 1-minute warning before we pull you back.  When we return you’ll have a chance to share what you learned/found interesting in the chat.</a:t>
            </a:r>
          </a:p>
        </p:txBody>
      </p:sp>
    </p:spTree>
    <p:extLst>
      <p:ext uri="{BB962C8B-B14F-4D97-AF65-F5344CB8AC3E}">
        <p14:creationId xmlns:p14="http://schemas.microsoft.com/office/powerpoint/2010/main" val="2958626356"/>
      </p:ext>
    </p:extLst>
  </p:cSld>
  <p:clrMapOvr>
    <a:masterClrMapping/>
  </p:clrMapOvr>
</p:sld>
</file>

<file path=ppt/theme/theme1.xml><?xml version="1.0" encoding="utf-8"?>
<a:theme xmlns:a="http://schemas.openxmlformats.org/drawingml/2006/main" name="Office Theme">
  <a:themeElements>
    <a:clrScheme name="SERC logo">
      <a:dk1>
        <a:sysClr val="windowText" lastClr="000000"/>
      </a:dk1>
      <a:lt1>
        <a:sysClr val="window" lastClr="FFFFFF"/>
      </a:lt1>
      <a:dk2>
        <a:srgbClr val="4C483D"/>
      </a:dk2>
      <a:lt2>
        <a:srgbClr val="E4E3E2"/>
      </a:lt2>
      <a:accent1>
        <a:srgbClr val="03566C"/>
      </a:accent1>
      <a:accent2>
        <a:srgbClr val="129EB0"/>
      </a:accent2>
      <a:accent3>
        <a:srgbClr val="2B6C36"/>
      </a:accent3>
      <a:accent4>
        <a:srgbClr val="83C55D"/>
      </a:accent4>
      <a:accent5>
        <a:srgbClr val="5D6063"/>
      </a:accent5>
      <a:accent6>
        <a:srgbClr val="8A2838"/>
      </a:accent6>
      <a:hlink>
        <a:srgbClr val="4C483D"/>
      </a:hlink>
      <a:folHlink>
        <a:srgbClr val="61ADB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pass2" id="{727D9E86-C033-4CE5-BA78-725359B7C347}" vid="{EF3D6025-E0AA-4188-B6E0-7A719BDE38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25001</TotalTime>
  <Words>1508</Words>
  <Application>Microsoft Macintosh PowerPoint</Application>
  <PresentationFormat>Widescreen</PresentationFormat>
  <Paragraphs>106</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Century Gothic</vt:lpstr>
      <vt:lpstr>Office Theme</vt:lpstr>
      <vt:lpstr>PowerPoint Presentation</vt:lpstr>
      <vt:lpstr>Today’s Agenda</vt:lpstr>
      <vt:lpstr>About SERC</vt:lpstr>
      <vt:lpstr>Who’s in the room</vt:lpstr>
      <vt:lpstr>Our focus for today</vt:lpstr>
      <vt:lpstr>The Landscape and Practical First/Next Steps</vt:lpstr>
      <vt:lpstr>Building your own expertise</vt:lpstr>
      <vt:lpstr>Things you can try this week to get a feel for the limits of GenAI</vt:lpstr>
      <vt:lpstr>Pick one of these two questions to answer.  Be ready to share your 1-minute answer with your peers.</vt:lpstr>
      <vt:lpstr>Supporting appropriate student use: Learning</vt:lpstr>
      <vt:lpstr>Supporting appropriate student use: Summative Assessment and Grades</vt:lpstr>
      <vt:lpstr>Pick one of these three questions to answer.  Be ready to share your 1-minute answer with your peers.</vt:lpstr>
      <vt:lpstr>The Ethics of AI</vt:lpstr>
      <vt:lpstr>The Future</vt:lpstr>
    </vt:vector>
  </TitlesOfParts>
  <Company>Carleton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O'Connell</dc:creator>
  <cp:lastModifiedBy>sfox</cp:lastModifiedBy>
  <cp:revision>172</cp:revision>
  <cp:lastPrinted>2020-04-29T21:11:35Z</cp:lastPrinted>
  <dcterms:created xsi:type="dcterms:W3CDTF">2020-04-29T18:14:44Z</dcterms:created>
  <dcterms:modified xsi:type="dcterms:W3CDTF">2025-12-05T17:11:49Z</dcterms:modified>
</cp:coreProperties>
</file>