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9" r:id="rId1"/>
    <p:sldMasterId id="2147483903" r:id="rId2"/>
  </p:sldMasterIdLst>
  <p:notesMasterIdLst>
    <p:notesMasterId r:id="rId13"/>
  </p:notesMasterIdLst>
  <p:sldIdLst>
    <p:sldId id="436" r:id="rId3"/>
    <p:sldId id="434" r:id="rId4"/>
    <p:sldId id="412" r:id="rId5"/>
    <p:sldId id="435" r:id="rId6"/>
    <p:sldId id="427" r:id="rId7"/>
    <p:sldId id="429" r:id="rId8"/>
    <p:sldId id="430" r:id="rId9"/>
    <p:sldId id="431" r:id="rId10"/>
    <p:sldId id="432" r:id="rId11"/>
    <p:sldId id="43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FF"/>
    <a:srgbClr val="EF5B23"/>
    <a:srgbClr val="C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 autoAdjust="0"/>
    <p:restoredTop sz="55532" autoAdjust="0"/>
  </p:normalViewPr>
  <p:slideViewPr>
    <p:cSldViewPr snapToGrid="0">
      <p:cViewPr varScale="1">
        <p:scale>
          <a:sx n="65" d="100"/>
          <a:sy n="65" d="100"/>
        </p:scale>
        <p:origin x="1288" y="1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35" d="100"/>
        <a:sy n="135" d="100"/>
      </p:scale>
      <p:origin x="0" y="0"/>
    </p:cViewPr>
  </p:notesTextViewPr>
  <p:sorterViewPr>
    <p:cViewPr>
      <p:scale>
        <a:sx n="100" d="100"/>
        <a:sy n="100" d="100"/>
      </p:scale>
      <p:origin x="0" y="-11448"/>
    </p:cViewPr>
  </p:sorterViewPr>
  <p:notesViewPr>
    <p:cSldViewPr snapToGrid="0">
      <p:cViewPr varScale="1">
        <p:scale>
          <a:sx n="67" d="100"/>
          <a:sy n="67" d="100"/>
        </p:scale>
        <p:origin x="3120" y="7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B7752F-DCB7-4EFD-97CE-9DE0C1889C22}" type="datetimeFigureOut">
              <a:rPr lang="en-US" smtClean="0"/>
              <a:t>9/25/25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42E2D0-97AF-4BC1-A84C-97528672E8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112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42E2D0-97AF-4BC1-A84C-97528672E8F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0760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F46B5E-D568-5549-A79D-D60765D5BCB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7150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F46B5E-D568-5549-A79D-D60765D5BCB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0032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42E2D0-97AF-4BC1-A84C-97528672E8F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4411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42E2D0-97AF-4BC1-A84C-97528672E8F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9676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42E2D0-97AF-4BC1-A84C-97528672E8F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9987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kern="1200" dirty="0">
              <a:solidFill>
                <a:schemeClr val="tx1"/>
              </a:solidFill>
              <a:effectLst/>
              <a:latin typeface="Gilroy Bold Italic" pitchFamily="2" charset="77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F46B5E-D568-5549-A79D-D60765D5BCB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3398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F46B5E-D568-5549-A79D-D60765D5BCB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8160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F46B5E-D568-5549-A79D-D60765D5BCB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9722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F46B5E-D568-5549-A79D-D60765D5BCB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6675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ED23E-1665-0D4B-9A61-C1677AF134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601B95-FD53-CF4C-8F5C-CB7B7907D3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702569-5260-E647-B924-E20B3770D0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72ABE-6803-A947-9A2D-7A6641C28BF9}" type="datetimeFigureOut">
              <a:rPr lang="en-US" smtClean="0"/>
              <a:t>9/25/25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233E27-B98C-E543-A66C-9AB78D52F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256D8B-881E-8A4D-9107-342E4C552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73A98-8947-CD46-A9AC-4F88D2D801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772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230638-960D-1641-AEA2-D0EC86796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C2EA2A-A2CB-C64A-888C-858850F77A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72C979-C457-5A49-B8EE-7CD47B4A65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8EE14AD-1DFB-494A-8040-779579D3D69C}" type="datetimeFigureOut">
              <a:rPr lang="en-US" smtClean="0"/>
              <a:pPr>
                <a:defRPr/>
              </a:pPr>
              <a:t>9/25/25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DF47B6-002E-B845-B4B3-17B661D56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7750D0-54E0-964E-A2D2-563EDE28A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7CB0F9-72D5-466C-9AE7-7D1914E317D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310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63CB561-BF7A-134E-B992-75DBF424FA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7F12BD-007F-3448-BC8B-5E85A6E994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D9ACB1-16B3-7B4F-8283-18A6579885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72ABE-6803-A947-9A2D-7A6641C28BF9}" type="datetimeFigureOut">
              <a:rPr lang="en-US" smtClean="0"/>
              <a:t>9/25/25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23C7A2-061C-044F-B8ED-BABBDC90F6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4EE815-318C-9943-B52A-5F27149F2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73A98-8947-CD46-A9AC-4F88D2D801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4754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58547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69924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2015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51143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DDEC26-B6CC-874E-B54B-CB72E428A8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AB4251-FB13-CA4E-98C2-D7FD2644DF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96EDD0-F3B6-CA44-9D3C-124D436FB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AB976-B467-F34D-B737-B5ADA9C28202}" type="datetimeFigureOut">
              <a:rPr lang="en-US" smtClean="0"/>
              <a:t>9/25/25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CCB663-0A42-5344-A241-998BB26F6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911AF7-4A2B-454A-9795-37D3AF7F6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49A27-32A3-C641-9C25-6F36D68BC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8363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EEC4A-E1FF-A542-832E-021563023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8205DC-6F71-1745-953A-F9E2DB27E4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7ACC23-1DD9-E04A-AACE-9663F44B48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AB976-B467-F34D-B737-B5ADA9C28202}" type="datetimeFigureOut">
              <a:rPr lang="en-US" smtClean="0"/>
              <a:t>9/25/25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7B172D-3D76-B34B-8FB5-6664D2C95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64CBB7-3C85-3740-9C51-47DCAE3EE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49A27-32A3-C641-9C25-6F36D68BC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5655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2EA169-1A74-624E-A2C6-CB306EA9D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A387FF-ADA4-BD40-B830-B1E7CB0104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E11929-1F48-0D47-A870-D39B963F6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AB976-B467-F34D-B737-B5ADA9C28202}" type="datetimeFigureOut">
              <a:rPr lang="en-US" smtClean="0"/>
              <a:t>9/25/25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4C83DE-34ED-3640-9E68-9E0551BC3B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26C993-6834-9845-8658-2DC069D6B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49A27-32A3-C641-9C25-6F36D68BC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8953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3DBCD-C80D-9E4B-B8E4-8E901CC31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C8DC42-C9CD-7845-A41C-B8CA3B90DF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AD75AB-D0D2-AB49-AF1D-88B317606A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429CF6-D060-7D47-9E33-3744F3FC2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AB976-B467-F34D-B737-B5ADA9C28202}" type="datetimeFigureOut">
              <a:rPr lang="en-US" smtClean="0"/>
              <a:t>9/25/25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620821-4ED9-0148-9082-69428B462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367BD7-7DDE-FF43-8FA0-0B6D9F14E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49A27-32A3-C641-9C25-6F36D68BC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416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A4CC22-0FAF-2D46-BCF4-AD6D94F30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7E9C42-DBE1-6141-A39B-6AD388705B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792176-9D9D-8A40-B573-D4EC06DF3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4423AF4-892E-40FC-BFAC-637E9C3125CE}" type="datetimeFigureOut">
              <a:rPr lang="en-US" smtClean="0"/>
              <a:pPr>
                <a:defRPr/>
              </a:pPr>
              <a:t>9/25/25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65F95A-E10E-3F47-AA8C-A89FE1217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667456-BBE2-C842-8E87-2F555C5E3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BB4C93-C1A9-462F-90C4-51F4D8E8EB1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3487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9D6E42-2070-7446-918C-E4ECE84BB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F62793-A461-CD4C-9473-5411A66DF2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5413CC-F3A4-8E4A-880A-7792CB986D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587B5E-FF6D-9647-97C2-7224A9757A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29D1BE-7356-A54A-8B2E-89C1EBD263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5660669-915B-FD4C-9154-4875D0DA0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AB976-B467-F34D-B737-B5ADA9C28202}" type="datetimeFigureOut">
              <a:rPr lang="en-US" smtClean="0"/>
              <a:t>9/25/25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DCF5B1-B2D9-7341-AFD1-03BC7DDC6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DDD39B-B55F-FD4F-A6BD-FD6B3F1B2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49A27-32A3-C641-9C25-6F36D68BC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7706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9B439-DDDF-5A4A-8E24-6F1558644D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E16CE20-5030-1C46-A04C-31E471E8D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AB976-B467-F34D-B737-B5ADA9C28202}" type="datetimeFigureOut">
              <a:rPr lang="en-US" smtClean="0"/>
              <a:t>9/25/25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62EE0A-7F7C-A341-AED2-7A56B2897F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998352-DA79-F344-AEDF-50C9DBC7F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49A27-32A3-C641-9C25-6F36D68BC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1552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914B63B-7C28-B249-88FE-A5C2701F48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AB976-B467-F34D-B737-B5ADA9C28202}" type="datetimeFigureOut">
              <a:rPr lang="en-US" smtClean="0"/>
              <a:t>9/25/25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3CCD81-F4B8-ED4D-B617-D6C39B1E6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FACA67-0425-D04E-89AD-1A20B71D0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49A27-32A3-C641-9C25-6F36D68BC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7125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E2104-DA5B-9749-9F30-E04CA494D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ADFFC1-33E6-094B-88F2-8A2FCB1F4F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380B41-E5CF-2746-B4BD-59C4099DCA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D64218-BC3F-334F-A31C-316C8C57F6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AB976-B467-F34D-B737-B5ADA9C28202}" type="datetimeFigureOut">
              <a:rPr lang="en-US" smtClean="0"/>
              <a:t>9/25/25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2FD852-ADFC-6947-8FC3-1219D7D33B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FE59CF-9F3E-064F-8533-F45EBB73F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49A27-32A3-C641-9C25-6F36D68BC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4357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A76EBD-EB0C-684A-9238-F2D9671E91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2200604-1A77-8543-96DE-564BE0BBB8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8D0A73-9E84-FA4C-AAE2-B65DF49F1C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23C079-FE60-704D-B972-E446C9C97D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AB976-B467-F34D-B737-B5ADA9C28202}" type="datetimeFigureOut">
              <a:rPr lang="en-US" smtClean="0"/>
              <a:t>9/25/25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E57D65-32A5-794A-9A2F-F76B01258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E4D33E-2244-FB40-AA04-C1D7AED66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49A27-32A3-C641-9C25-6F36D68BC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7550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BD1170-07E5-D54C-9DF9-CB4F9AF6B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0AFE31-65B7-A348-8133-98D84AD0C5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4373E4-C317-7D40-94C4-2F5C051021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AB976-B467-F34D-B737-B5ADA9C28202}" type="datetimeFigureOut">
              <a:rPr lang="en-US" smtClean="0"/>
              <a:t>9/25/25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6937CF-A339-2340-AE83-67D88BCB2C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41FF53-B301-3347-8C59-B30B6CCC5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49A27-32A3-C641-9C25-6F36D68BC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080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97AF147-14A5-2149-ACEF-DBBA5A7E9D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D75043-5004-184C-8FAC-9B0127DA56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1C14D7-FD53-5545-B7CA-BE3A1642A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AB976-B467-F34D-B737-B5ADA9C28202}" type="datetimeFigureOut">
              <a:rPr lang="en-US" smtClean="0"/>
              <a:t>9/25/25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AC026-40D0-7C43-8BA8-AFC538741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C61918-8810-8343-93A6-E0D7506BB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49A27-32A3-C641-9C25-6F36D68BC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399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92CE20-D62F-244F-BD30-8894CD66C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1D84AB-410F-DF4F-8544-2851CD4F51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60EA02-6BBE-3E47-9404-80F17D01F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72ABE-6803-A947-9A2D-7A6641C28BF9}" type="datetimeFigureOut">
              <a:rPr lang="en-US" smtClean="0"/>
              <a:t>9/25/25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DE8F8D-B0A4-AF4A-A149-43FFB8EC3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816497-AB1F-EA47-952B-801F693D6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73A98-8947-CD46-A9AC-4F88D2D801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564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834F4B-CD47-7946-8A8D-3D400643B7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734C1E-4453-A248-A74E-A60990E75B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A72086-C90F-5649-BD19-05A781C47B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9EA388-4547-D047-AB81-ED61596E0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293175-31A3-4672-9ED1-31D828433492}" type="datetimeFigureOut">
              <a:rPr lang="en-US" smtClean="0"/>
              <a:pPr>
                <a:defRPr/>
              </a:pPr>
              <a:t>9/25/25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E2DE8D-E131-EB4D-93E8-F3514834C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60E530-B249-5C40-9C88-947BFB549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79D837-2F54-4C31-99BD-13B9AEC2EE4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89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91C16F-ECD4-7D43-958D-020A001361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B08377-4B18-AB40-ADAE-9B4430B3B1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029F0B-F99C-504E-8E61-40F40D60E2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3A372A7-3428-6042-8C97-6F136267EB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6D7BCF-EAA1-914B-9D2C-70AC4C35E5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46DB9E-70EE-2341-A85F-3AC4255751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FDBA63-5F4D-4C03-9A64-0018B850C755}" type="datetimeFigureOut">
              <a:rPr lang="en-US" smtClean="0"/>
              <a:pPr>
                <a:defRPr/>
              </a:pPr>
              <a:t>9/25/25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CE0D97-5EEC-414E-AB20-3AD763A81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3E54FFE-6711-7048-AB76-58BCD5A5A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175303-439C-46BD-8B80-4E32A497719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239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E85347-331C-1A43-B49A-9ACDBBCFC7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B80EEA-6004-A248-8E93-2746CDA5D1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99C856-70F6-4595-A1B0-1EBF6CBAEAB1}" type="datetimeFigureOut">
              <a:rPr lang="en-US" smtClean="0"/>
              <a:pPr>
                <a:defRPr/>
              </a:pPr>
              <a:t>9/25/25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E983A6-9711-C744-B6EF-2C90C9F72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8DE4BA-D61A-BF4D-B2DA-CE48EE601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1D3038-5C17-4332-8F20-BB066AB507D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872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E1C8FE-1BA2-7947-80AC-A3E97F62C7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72ABE-6803-A947-9A2D-7A6641C28BF9}" type="datetimeFigureOut">
              <a:rPr lang="en-US" smtClean="0"/>
              <a:t>9/25/25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1B3984-038D-4440-BC3C-92C4312C6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3E74AB-30A0-FE42-9ED2-5D08741C4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73A98-8947-CD46-A9AC-4F88D2D801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588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994A01-6076-0740-B845-DCD0C7478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CE93F7-0362-FF49-8695-41A2D73263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E34823-4EF4-6141-8346-6D0E441170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ACDE97-6D37-2A45-A59A-E8C95891A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72ABE-6803-A947-9A2D-7A6641C28BF9}" type="datetimeFigureOut">
              <a:rPr lang="en-US" smtClean="0"/>
              <a:t>9/25/25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936474-E0EA-1A4A-B51C-1434C6846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248D36-F69A-E548-A67E-F91FE6243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73A98-8947-CD46-A9AC-4F88D2D801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904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AB33A6-507E-BA40-AA08-279489EE7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B2F5951-5299-1244-BD10-C6A90E03F4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2F7FA3-67BD-334E-B9A5-751241B89F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978921-1B84-664B-ABB7-A4091777D0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72ABE-6803-A947-9A2D-7A6641C28BF9}" type="datetimeFigureOut">
              <a:rPr lang="en-US" smtClean="0"/>
              <a:t>9/25/25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4316C8-614D-044B-BA1E-C8B0ABFC6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7BAB64-4C7F-FB47-8F72-35BDFC71D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73A98-8947-CD46-A9AC-4F88D2D801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994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9DB7B8-1917-8142-8AE1-0834CBA8D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6CC1B6-5175-A84B-B872-36B56A0B61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FB5DDA-B826-7444-BB5A-56C783BB8B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272ABE-6803-A947-9A2D-7A6641C28BF9}" type="datetimeFigureOut">
              <a:rPr lang="en-US" smtClean="0"/>
              <a:t>9/25/25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C70474-2ED6-4140-BCAF-AB1408D630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6BC260-94FA-6D43-8681-C34CE3F43A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573A98-8947-CD46-A9AC-4F88D2D801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184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0" r:id="rId1"/>
    <p:sldLayoutId id="2147483891" r:id="rId2"/>
    <p:sldLayoutId id="2147483892" r:id="rId3"/>
    <p:sldLayoutId id="2147483893" r:id="rId4"/>
    <p:sldLayoutId id="2147483894" r:id="rId5"/>
    <p:sldLayoutId id="2147483895" r:id="rId6"/>
    <p:sldLayoutId id="2147483896" r:id="rId7"/>
    <p:sldLayoutId id="2147483897" r:id="rId8"/>
    <p:sldLayoutId id="2147483898" r:id="rId9"/>
    <p:sldLayoutId id="2147483899" r:id="rId10"/>
    <p:sldLayoutId id="2147483900" r:id="rId11"/>
    <p:sldLayoutId id="2147483901" r:id="rId12"/>
    <p:sldLayoutId id="2147483880" r:id="rId13"/>
    <p:sldLayoutId id="2147483886" r:id="rId14"/>
    <p:sldLayoutId id="2147483888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5EC9580-C273-A048-83D3-202190F60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0650B4-DEF1-4E4F-9EAC-BC3C3D0DE6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317CB2-E097-4449-A61A-A019B405CF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Gilroy Bold Italic" pitchFamily="2" charset="77"/>
              </a:defRPr>
            </a:lvl1pPr>
          </a:lstStyle>
          <a:p>
            <a:fld id="{232AB976-B467-F34D-B737-B5ADA9C28202}" type="datetimeFigureOut">
              <a:rPr lang="en-US" smtClean="0"/>
              <a:pPr/>
              <a:t>9/25/25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D7699A-E4FE-7B42-A14A-A8106B7A97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Gilroy Bold Italic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F4B9FC-3BF9-8746-A630-1A9F645777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Gilroy Bold Italic" pitchFamily="2" charset="77"/>
              </a:defRPr>
            </a:lvl1pPr>
          </a:lstStyle>
          <a:p>
            <a:fld id="{73249A27-32A3-C641-9C25-6F36D68BC0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7975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4" r:id="rId1"/>
    <p:sldLayoutId id="2147483905" r:id="rId2"/>
    <p:sldLayoutId id="2147483906" r:id="rId3"/>
    <p:sldLayoutId id="2147483907" r:id="rId4"/>
    <p:sldLayoutId id="2147483908" r:id="rId5"/>
    <p:sldLayoutId id="2147483909" r:id="rId6"/>
    <p:sldLayoutId id="2147483910" r:id="rId7"/>
    <p:sldLayoutId id="2147483911" r:id="rId8"/>
    <p:sldLayoutId id="2147483912" r:id="rId9"/>
    <p:sldLayoutId id="2147483913" r:id="rId10"/>
    <p:sldLayoutId id="214748391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Gilroy Bold Italic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Gilroy Bold Italic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Gilroy Bold Italic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Gilroy Bold Italic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Gilroy Bold Italic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99BFF83-ABF2-C547-9F1D-05D34E933A38}"/>
              </a:ext>
            </a:extLst>
          </p:cNvPr>
          <p:cNvGrpSpPr/>
          <p:nvPr/>
        </p:nvGrpSpPr>
        <p:grpSpPr>
          <a:xfrm>
            <a:off x="2063395" y="3895911"/>
            <a:ext cx="10322569" cy="1341107"/>
            <a:chOff x="2147777" y="3895911"/>
            <a:chExt cx="10448550" cy="1832412"/>
          </a:xfrm>
        </p:grpSpPr>
        <p:sp>
          <p:nvSpPr>
            <p:cNvPr id="5" name="Triangle 6">
              <a:extLst>
                <a:ext uri="{FF2B5EF4-FFF2-40B4-BE49-F238E27FC236}">
                  <a16:creationId xmlns:a16="http://schemas.microsoft.com/office/drawing/2014/main" id="{3164926B-D604-7F42-A9A6-B9B83A8E06E4}"/>
                </a:ext>
              </a:extLst>
            </p:cNvPr>
            <p:cNvSpPr/>
            <p:nvPr/>
          </p:nvSpPr>
          <p:spPr>
            <a:xfrm>
              <a:off x="2147777" y="3895911"/>
              <a:ext cx="10448550" cy="1832412"/>
            </a:xfrm>
            <a:prstGeom prst="rect">
              <a:avLst/>
            </a:prstGeom>
            <a:solidFill>
              <a:srgbClr val="EF5B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Gilroy Bold Italic" pitchFamily="2" charset="77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7EA3E3F-BCF4-454F-B00F-2CEB55BE7732}"/>
                </a:ext>
              </a:extLst>
            </p:cNvPr>
            <p:cNvSpPr txBox="1"/>
            <p:nvPr/>
          </p:nvSpPr>
          <p:spPr>
            <a:xfrm>
              <a:off x="2252424" y="3973997"/>
              <a:ext cx="9737558" cy="11774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000" b="1" dirty="0">
                  <a:solidFill>
                    <a:schemeClr val="bg1"/>
                  </a:solidFill>
                  <a:latin typeface="Gilroy Bold Italic" pitchFamily="2" charset="77"/>
                </a:rPr>
                <a:t>Orientation Session </a:t>
              </a:r>
              <a:r>
                <a:rPr lang="en-US" sz="5000" b="1" dirty="0" err="1">
                  <a:solidFill>
                    <a:schemeClr val="bg1"/>
                  </a:solidFill>
                  <a:latin typeface="Gilroy Bold Italic" pitchFamily="2" charset="77"/>
                </a:rPr>
                <a:t>Slideset</a:t>
              </a:r>
              <a:endParaRPr lang="en-US" sz="5000" b="1" dirty="0">
                <a:solidFill>
                  <a:schemeClr val="bg1"/>
                </a:solidFill>
                <a:latin typeface="Gilroy Bold Italic" pitchFamily="2" charset="77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E4F3BBF1-24DE-6C46-B57C-977D4886B7F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16"/>
          <a:stretch/>
        </p:blipFill>
        <p:spPr>
          <a:xfrm>
            <a:off x="2063395" y="1981200"/>
            <a:ext cx="8667894" cy="2162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4631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C134DB63-EA41-BA40-A253-D56A690E5B2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39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BAEAD4C-A5B4-E045-BD5A-2A3BB6394BF5}"/>
              </a:ext>
            </a:extLst>
          </p:cNvPr>
          <p:cNvSpPr/>
          <p:nvPr/>
        </p:nvSpPr>
        <p:spPr>
          <a:xfrm>
            <a:off x="4221316" y="1227568"/>
            <a:ext cx="6244468" cy="3886602"/>
          </a:xfrm>
          <a:custGeom>
            <a:avLst/>
            <a:gdLst>
              <a:gd name="connsiteX0" fmla="*/ 0 w 6225012"/>
              <a:gd name="connsiteY0" fmla="*/ 0 h 3795810"/>
              <a:gd name="connsiteX1" fmla="*/ 6225012 w 6225012"/>
              <a:gd name="connsiteY1" fmla="*/ 0 h 3795810"/>
              <a:gd name="connsiteX2" fmla="*/ 6225012 w 6225012"/>
              <a:gd name="connsiteY2" fmla="*/ 3795810 h 3795810"/>
              <a:gd name="connsiteX3" fmla="*/ 0 w 6225012"/>
              <a:gd name="connsiteY3" fmla="*/ 3795810 h 3795810"/>
              <a:gd name="connsiteX4" fmla="*/ 0 w 6225012"/>
              <a:gd name="connsiteY4" fmla="*/ 0 h 3795810"/>
              <a:gd name="connsiteX0" fmla="*/ 0 w 6225012"/>
              <a:gd name="connsiteY0" fmla="*/ 0 h 3815266"/>
              <a:gd name="connsiteX1" fmla="*/ 6225012 w 6225012"/>
              <a:gd name="connsiteY1" fmla="*/ 19456 h 3815266"/>
              <a:gd name="connsiteX2" fmla="*/ 6225012 w 6225012"/>
              <a:gd name="connsiteY2" fmla="*/ 3815266 h 3815266"/>
              <a:gd name="connsiteX3" fmla="*/ 0 w 6225012"/>
              <a:gd name="connsiteY3" fmla="*/ 3815266 h 3815266"/>
              <a:gd name="connsiteX4" fmla="*/ 0 w 6225012"/>
              <a:gd name="connsiteY4" fmla="*/ 0 h 3815266"/>
              <a:gd name="connsiteX0" fmla="*/ 0 w 6225012"/>
              <a:gd name="connsiteY0" fmla="*/ 12970 h 3828236"/>
              <a:gd name="connsiteX1" fmla="*/ 6153675 w 6225012"/>
              <a:gd name="connsiteY1" fmla="*/ 0 h 3828236"/>
              <a:gd name="connsiteX2" fmla="*/ 6225012 w 6225012"/>
              <a:gd name="connsiteY2" fmla="*/ 3828236 h 3828236"/>
              <a:gd name="connsiteX3" fmla="*/ 0 w 6225012"/>
              <a:gd name="connsiteY3" fmla="*/ 3828236 h 3828236"/>
              <a:gd name="connsiteX4" fmla="*/ 0 w 6225012"/>
              <a:gd name="connsiteY4" fmla="*/ 12970 h 3828236"/>
              <a:gd name="connsiteX0" fmla="*/ 0 w 6225012"/>
              <a:gd name="connsiteY0" fmla="*/ 25940 h 3841206"/>
              <a:gd name="connsiteX1" fmla="*/ 6166645 w 6225012"/>
              <a:gd name="connsiteY1" fmla="*/ 0 h 3841206"/>
              <a:gd name="connsiteX2" fmla="*/ 6225012 w 6225012"/>
              <a:gd name="connsiteY2" fmla="*/ 3841206 h 3841206"/>
              <a:gd name="connsiteX3" fmla="*/ 0 w 6225012"/>
              <a:gd name="connsiteY3" fmla="*/ 3841206 h 3841206"/>
              <a:gd name="connsiteX4" fmla="*/ 0 w 6225012"/>
              <a:gd name="connsiteY4" fmla="*/ 25940 h 3841206"/>
              <a:gd name="connsiteX0" fmla="*/ 0 w 6244468"/>
              <a:gd name="connsiteY0" fmla="*/ 25940 h 3886602"/>
              <a:gd name="connsiteX1" fmla="*/ 6166645 w 6244468"/>
              <a:gd name="connsiteY1" fmla="*/ 0 h 3886602"/>
              <a:gd name="connsiteX2" fmla="*/ 6244468 w 6244468"/>
              <a:gd name="connsiteY2" fmla="*/ 3886602 h 3886602"/>
              <a:gd name="connsiteX3" fmla="*/ 0 w 6244468"/>
              <a:gd name="connsiteY3" fmla="*/ 3841206 h 3886602"/>
              <a:gd name="connsiteX4" fmla="*/ 0 w 6244468"/>
              <a:gd name="connsiteY4" fmla="*/ 25940 h 3886602"/>
              <a:gd name="connsiteX0" fmla="*/ 0 w 6244468"/>
              <a:gd name="connsiteY0" fmla="*/ 25940 h 3886602"/>
              <a:gd name="connsiteX1" fmla="*/ 6166645 w 6244468"/>
              <a:gd name="connsiteY1" fmla="*/ 0 h 3886602"/>
              <a:gd name="connsiteX2" fmla="*/ 6244468 w 6244468"/>
              <a:gd name="connsiteY2" fmla="*/ 3886602 h 3886602"/>
              <a:gd name="connsiteX3" fmla="*/ 0 w 6244468"/>
              <a:gd name="connsiteY3" fmla="*/ 3880117 h 3886602"/>
              <a:gd name="connsiteX4" fmla="*/ 0 w 6244468"/>
              <a:gd name="connsiteY4" fmla="*/ 25940 h 3886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44468" h="3886602">
                <a:moveTo>
                  <a:pt x="0" y="25940"/>
                </a:moveTo>
                <a:lnTo>
                  <a:pt x="6166645" y="0"/>
                </a:lnTo>
                <a:lnTo>
                  <a:pt x="6244468" y="3886602"/>
                </a:lnTo>
                <a:lnTo>
                  <a:pt x="0" y="3880117"/>
                </a:lnTo>
                <a:lnTo>
                  <a:pt x="0" y="2594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ilroy Bold Italic" pitchFamily="2" charset="77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EBF0A09-DB13-4D40-A6B8-6CEE74A200ED}"/>
              </a:ext>
            </a:extLst>
          </p:cNvPr>
          <p:cNvSpPr/>
          <p:nvPr/>
        </p:nvSpPr>
        <p:spPr>
          <a:xfrm>
            <a:off x="-389744" y="5366479"/>
            <a:ext cx="4309657" cy="1274164"/>
          </a:xfrm>
          <a:prstGeom prst="rect">
            <a:avLst/>
          </a:prstGeom>
          <a:solidFill>
            <a:schemeClr val="bg1">
              <a:alpha val="7803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ilroy Bold Italic" pitchFamily="2" charset="77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BC7A66A-053D-D140-9B18-8C852427621E}"/>
              </a:ext>
            </a:extLst>
          </p:cNvPr>
          <p:cNvSpPr/>
          <p:nvPr/>
        </p:nvSpPr>
        <p:spPr>
          <a:xfrm>
            <a:off x="232048" y="5572967"/>
            <a:ext cx="919835" cy="91983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ilroy Bold Italic" pitchFamily="2" charset="77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F9FE629-2F31-A34B-A708-8E6E20ACDF96}"/>
              </a:ext>
            </a:extLst>
          </p:cNvPr>
          <p:cNvSpPr/>
          <p:nvPr/>
        </p:nvSpPr>
        <p:spPr>
          <a:xfrm>
            <a:off x="1178072" y="5464952"/>
            <a:ext cx="2741841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ilroy Bold Italic" pitchFamily="2" charset="77"/>
                <a:cs typeface="Segoe UI" panose="020B0502040204020203" pitchFamily="34" charset="0"/>
              </a:rPr>
              <a:t>ONLINE </a:t>
            </a:r>
          </a:p>
          <a:p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ilroy Bold Italic" pitchFamily="2" charset="77"/>
                <a:cs typeface="Segoe UI" panose="020B0502040204020203" pitchFamily="34" charset="0"/>
              </a:rPr>
              <a:t>DASHBOARD</a:t>
            </a:r>
            <a:endParaRPr lang="en-US" sz="3200" b="1" dirty="0">
              <a:solidFill>
                <a:schemeClr val="tx1">
                  <a:lumMod val="85000"/>
                  <a:lumOff val="15000"/>
                </a:schemeClr>
              </a:solidFill>
              <a:latin typeface="Gilroy Bold Italic" pitchFamily="2" charset="77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00ECDE0-C19C-5B49-A224-1811E09D8316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404345" y="5745263"/>
            <a:ext cx="575240" cy="57524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CF0F76D-A1A3-E14D-87E4-0FF98B32D1D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-412" t="-1037" r="42" b="18989"/>
          <a:stretch/>
        </p:blipFill>
        <p:spPr>
          <a:xfrm>
            <a:off x="4230369" y="1227568"/>
            <a:ext cx="6117741" cy="3886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2620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FC4EB26-2740-DB4E-8E4E-B42C7CA0F81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752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EBF0A09-DB13-4D40-A6B8-6CEE74A200ED}"/>
              </a:ext>
            </a:extLst>
          </p:cNvPr>
          <p:cNvSpPr/>
          <p:nvPr/>
        </p:nvSpPr>
        <p:spPr>
          <a:xfrm>
            <a:off x="-389743" y="5366479"/>
            <a:ext cx="5876144" cy="127416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ilroy Bold Italic" pitchFamily="2" charset="77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BC7A66A-053D-D140-9B18-8C852427621E}"/>
              </a:ext>
            </a:extLst>
          </p:cNvPr>
          <p:cNvSpPr/>
          <p:nvPr/>
        </p:nvSpPr>
        <p:spPr>
          <a:xfrm>
            <a:off x="232048" y="5572967"/>
            <a:ext cx="919835" cy="91983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ilroy Bold Italic" pitchFamily="2" charset="77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F9FE629-2F31-A34B-A708-8E6E20ACDF96}"/>
              </a:ext>
            </a:extLst>
          </p:cNvPr>
          <p:cNvSpPr/>
          <p:nvPr/>
        </p:nvSpPr>
        <p:spPr>
          <a:xfrm>
            <a:off x="1201220" y="5494274"/>
            <a:ext cx="480065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ilroy Bold Italic" pitchFamily="2" charset="77"/>
                <a:cs typeface="Segoe UI" panose="020B0502040204020203" pitchFamily="34" charset="0"/>
              </a:rPr>
              <a:t>UNIQUE USERNAME </a:t>
            </a:r>
          </a:p>
          <a:p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ilroy Bold Italic" pitchFamily="2" charset="77"/>
                <a:cs typeface="Segoe UI" panose="020B0502040204020203" pitchFamily="34" charset="0"/>
              </a:rPr>
              <a:t>AND PASSWORD</a:t>
            </a:r>
            <a:endParaRPr lang="en-US" sz="3200" b="1" dirty="0">
              <a:solidFill>
                <a:schemeClr val="tx1">
                  <a:lumMod val="85000"/>
                  <a:lumOff val="15000"/>
                </a:schemeClr>
              </a:solidFill>
              <a:latin typeface="Gilroy Bold Italic" pitchFamily="2" charset="77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62E2C43-162C-1447-BA61-9E6C42060C60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362698" y="5674294"/>
            <a:ext cx="658533" cy="658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612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B9D90D60-BF4B-CB4D-94A6-0AD149760625}"/>
              </a:ext>
            </a:extLst>
          </p:cNvPr>
          <p:cNvSpPr/>
          <p:nvPr/>
        </p:nvSpPr>
        <p:spPr>
          <a:xfrm>
            <a:off x="376519" y="355016"/>
            <a:ext cx="2946919" cy="2818491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roy Bold Italic" pitchFamily="2" charset="77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73418" y="796978"/>
            <a:ext cx="244483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4000" dirty="0">
                <a:solidFill>
                  <a:srgbClr val="000000">
                    <a:lumMod val="85000"/>
                    <a:lumOff val="15000"/>
                  </a:srgbClr>
                </a:solidFill>
                <a:latin typeface="Gilroy Bold Italic" pitchFamily="2" charset="77"/>
                <a:cs typeface="Segoe UI" panose="020B0502040204020203" pitchFamily="34" charset="0"/>
              </a:rPr>
              <a:t>Benefits to Students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620338" y="247440"/>
            <a:ext cx="8571662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1. Introduced to comprehensive list of competencies and skills that include but going beyond subject area knowledge that they will need to pursue graduate work and/or succeed in the workplace</a:t>
            </a:r>
          </a:p>
          <a:p>
            <a:r>
              <a:rPr lang="en-US" sz="2800" dirty="0"/>
              <a:t>2. Provided with regular feedback about their progress through repeated assessments and follow-up conversations with mentors</a:t>
            </a:r>
          </a:p>
          <a:p>
            <a:r>
              <a:rPr lang="en-US" sz="2800" dirty="0"/>
              <a:t>3. Obtain a realistic picture of their strengths and weaknesses across all competencies and skills they should strive to achieve</a:t>
            </a:r>
          </a:p>
          <a:p>
            <a:r>
              <a:rPr lang="en-US" sz="2800" dirty="0"/>
              <a:t>4. Develop or enhance their metacognitive skills</a:t>
            </a:r>
          </a:p>
          <a:p>
            <a:r>
              <a:rPr lang="en-US" sz="2800" dirty="0"/>
              <a:t>5. Gain greater self-awareness and confidence as they track their academic growth</a:t>
            </a:r>
          </a:p>
          <a:p>
            <a:r>
              <a:rPr lang="en-US" sz="2800" dirty="0"/>
              <a:t>6. Strengthen their applications to graduate programs or resumes for entering the workplace </a:t>
            </a:r>
          </a:p>
        </p:txBody>
      </p:sp>
    </p:spTree>
    <p:extLst>
      <p:ext uri="{BB962C8B-B14F-4D97-AF65-F5344CB8AC3E}">
        <p14:creationId xmlns:p14="http://schemas.microsoft.com/office/powerpoint/2010/main" val="17702885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B9D90D60-BF4B-CB4D-94A6-0AD149760625}"/>
              </a:ext>
            </a:extLst>
          </p:cNvPr>
          <p:cNvSpPr/>
          <p:nvPr/>
        </p:nvSpPr>
        <p:spPr>
          <a:xfrm>
            <a:off x="376519" y="355016"/>
            <a:ext cx="2946919" cy="2818491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roy Bold Italic" pitchFamily="2" charset="77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73418" y="796978"/>
            <a:ext cx="244483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4000" dirty="0">
                <a:solidFill>
                  <a:srgbClr val="000000">
                    <a:lumMod val="85000"/>
                    <a:lumOff val="15000"/>
                  </a:srgbClr>
                </a:solidFill>
                <a:latin typeface="Gilroy Bold Italic" pitchFamily="2" charset="77"/>
                <a:cs typeface="Segoe UI" panose="020B0502040204020203" pitchFamily="34" charset="0"/>
              </a:rPr>
              <a:t>Benefits to Mentors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620338" y="639330"/>
            <a:ext cx="7770473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en-US" sz="2800" dirty="0"/>
              <a:t>Able to observe their research student(s) over an extended period of time and have multiple opportunities to familiarize themselves with student work</a:t>
            </a:r>
          </a:p>
          <a:p>
            <a:pPr marL="514350" indent="-514350">
              <a:buAutoNum type="arabicPeriod"/>
            </a:pPr>
            <a:r>
              <a:rPr lang="en-US" sz="2800" dirty="0"/>
              <a:t>Able to make more consistent and reliable assessments of their student’s academic strengths and weaknesses</a:t>
            </a:r>
          </a:p>
          <a:p>
            <a:pPr marL="514350" indent="-514350">
              <a:buAutoNum type="arabicPeriod"/>
            </a:pPr>
            <a:r>
              <a:rPr lang="en-US" sz="2800" dirty="0"/>
              <a:t>Able to focus mentoring efforts on specific areas where student may need extra guidance thereby making the research more productive</a:t>
            </a:r>
          </a:p>
        </p:txBody>
      </p:sp>
    </p:spTree>
    <p:extLst>
      <p:ext uri="{BB962C8B-B14F-4D97-AF65-F5344CB8AC3E}">
        <p14:creationId xmlns:p14="http://schemas.microsoft.com/office/powerpoint/2010/main" val="10309018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B9D90D60-BF4B-CB4D-94A6-0AD149760625}"/>
              </a:ext>
            </a:extLst>
          </p:cNvPr>
          <p:cNvSpPr/>
          <p:nvPr/>
        </p:nvSpPr>
        <p:spPr>
          <a:xfrm>
            <a:off x="376519" y="355016"/>
            <a:ext cx="2946919" cy="2818491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roy Bold Italic" pitchFamily="2" charset="77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73418" y="796978"/>
            <a:ext cx="244483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4000" dirty="0">
                <a:solidFill>
                  <a:srgbClr val="000000">
                    <a:lumMod val="85000"/>
                    <a:lumOff val="15000"/>
                  </a:srgbClr>
                </a:solidFill>
                <a:latin typeface="Gilroy Bold Italic" pitchFamily="2" charset="77"/>
                <a:cs typeface="Segoe UI" panose="020B0502040204020203" pitchFamily="34" charset="0"/>
              </a:rPr>
              <a:t>Benefits to Mentors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620338" y="848331"/>
            <a:ext cx="8005605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1. Able to observe their research student(s) over an extended period of time and have multiple opportunities to familiarize themselves with student work</a:t>
            </a:r>
          </a:p>
          <a:p>
            <a:r>
              <a:rPr lang="en-US" sz="2800" dirty="0"/>
              <a:t>2. Able to make more consistent and reliable assessments of their student’s academic strengths and weaknesses</a:t>
            </a:r>
          </a:p>
          <a:p>
            <a:r>
              <a:rPr lang="en-US" sz="2800" dirty="0"/>
              <a:t>3. Able to focus mentoring efforts on specific areas where students(s) may need extra guidance thereby making the research more productive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619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Box 57">
            <a:extLst>
              <a:ext uri="{FF2B5EF4-FFF2-40B4-BE49-F238E27FC236}">
                <a16:creationId xmlns:a16="http://schemas.microsoft.com/office/drawing/2014/main" id="{CE3C995F-23AC-4A4E-9AD8-519E04FD5DE0}"/>
              </a:ext>
            </a:extLst>
          </p:cNvPr>
          <p:cNvSpPr txBox="1"/>
          <p:nvPr/>
        </p:nvSpPr>
        <p:spPr>
          <a:xfrm>
            <a:off x="362245" y="320268"/>
            <a:ext cx="94804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accent1"/>
                </a:solidFill>
                <a:latin typeface="Gilroy Bold Italic" pitchFamily="2" charset="77"/>
                <a:cs typeface="Segoe UI" panose="020B0502040204020203" pitchFamily="34" charset="0"/>
              </a:rPr>
              <a:t>10</a:t>
            </a:r>
            <a:r>
              <a:rPr lang="en-US" sz="6000" b="1" dirty="0">
                <a:solidFill>
                  <a:srgbClr val="FF6833"/>
                </a:solidFill>
                <a:latin typeface="Gilroy Bold Italic" pitchFamily="2" charset="77"/>
                <a:cs typeface="Segoe UI" panose="020B0502040204020203" pitchFamily="34" charset="0"/>
              </a:rPr>
              <a:t> </a:t>
            </a:r>
            <a:r>
              <a:rPr lang="en-US" sz="6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ilroy Bold Italic" pitchFamily="2" charset="77"/>
                <a:cs typeface="Segoe UI" panose="020B0502040204020203" pitchFamily="34" charset="0"/>
              </a:rPr>
              <a:t>Outcome Categories</a:t>
            </a: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D1AF9070-8A6D-AB4B-866A-5BF2BD4DF100}"/>
              </a:ext>
            </a:extLst>
          </p:cNvPr>
          <p:cNvGrpSpPr/>
          <p:nvPr/>
        </p:nvGrpSpPr>
        <p:grpSpPr>
          <a:xfrm>
            <a:off x="1381093" y="1497970"/>
            <a:ext cx="2056973" cy="1931030"/>
            <a:chOff x="326179" y="1718520"/>
            <a:chExt cx="2056973" cy="1931030"/>
          </a:xfrm>
        </p:grpSpPr>
        <p:sp>
          <p:nvSpPr>
            <p:cNvPr id="60" name="Rounded Rectangle 59">
              <a:extLst>
                <a:ext uri="{FF2B5EF4-FFF2-40B4-BE49-F238E27FC236}">
                  <a16:creationId xmlns:a16="http://schemas.microsoft.com/office/drawing/2014/main" id="{8035D811-FDCB-644A-A2A7-044093DD5C87}"/>
                </a:ext>
              </a:extLst>
            </p:cNvPr>
            <p:cNvSpPr/>
            <p:nvPr/>
          </p:nvSpPr>
          <p:spPr>
            <a:xfrm>
              <a:off x="609599" y="1718520"/>
              <a:ext cx="1490134" cy="1490134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Gilroy Bold Italic" pitchFamily="2" charset="77"/>
              </a:endParaRPr>
            </a:p>
          </p:txBody>
        </p:sp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EFE51B77-3B34-624C-8063-5C378D4B2660}"/>
                </a:ext>
              </a:extLst>
            </p:cNvPr>
            <p:cNvPicPr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21266" y="1930187"/>
              <a:ext cx="1066800" cy="1066800"/>
            </a:xfrm>
            <a:prstGeom prst="rect">
              <a:avLst/>
            </a:prstGeom>
          </p:spPr>
        </p:pic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BF5ED495-828E-934B-B7C3-E6591CF0B6F5}"/>
                </a:ext>
              </a:extLst>
            </p:cNvPr>
            <p:cNvSpPr/>
            <p:nvPr/>
          </p:nvSpPr>
          <p:spPr>
            <a:xfrm>
              <a:off x="326179" y="3249440"/>
              <a:ext cx="205697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Gilroy Bold Italic" pitchFamily="2" charset="77"/>
                  <a:cs typeface="Segoe UI" panose="020B0502040204020203" pitchFamily="34" charset="0"/>
                </a:rPr>
                <a:t>Communication</a:t>
              </a: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89E9E6FD-2586-874B-88E0-22698BC17B3A}"/>
              </a:ext>
            </a:extLst>
          </p:cNvPr>
          <p:cNvGrpSpPr/>
          <p:nvPr/>
        </p:nvGrpSpPr>
        <p:grpSpPr>
          <a:xfrm>
            <a:off x="3544113" y="1497970"/>
            <a:ext cx="1490134" cy="1931030"/>
            <a:chOff x="2489199" y="1718520"/>
            <a:chExt cx="1490134" cy="1931030"/>
          </a:xfrm>
        </p:grpSpPr>
        <p:sp>
          <p:nvSpPr>
            <p:cNvPr id="65" name="Rounded Rectangle 64">
              <a:extLst>
                <a:ext uri="{FF2B5EF4-FFF2-40B4-BE49-F238E27FC236}">
                  <a16:creationId xmlns:a16="http://schemas.microsoft.com/office/drawing/2014/main" id="{288CF30C-5502-3840-A426-4F9D0239A4D3}"/>
                </a:ext>
              </a:extLst>
            </p:cNvPr>
            <p:cNvSpPr/>
            <p:nvPr/>
          </p:nvSpPr>
          <p:spPr>
            <a:xfrm>
              <a:off x="2489199" y="1718520"/>
              <a:ext cx="1490134" cy="1490134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Gilroy Bold Italic" pitchFamily="2" charset="77"/>
              </a:endParaRPr>
            </a:p>
          </p:txBody>
        </p:sp>
        <p:pic>
          <p:nvPicPr>
            <p:cNvPr id="66" name="Picture 65">
              <a:extLst>
                <a:ext uri="{FF2B5EF4-FFF2-40B4-BE49-F238E27FC236}">
                  <a16:creationId xmlns:a16="http://schemas.microsoft.com/office/drawing/2014/main" id="{1BB3EF28-A7BE-6447-9F32-0DEA43B4D8C5}"/>
                </a:ext>
              </a:extLst>
            </p:cNvPr>
            <p:cNvPicPr>
              <a:picLocks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00866" y="1989453"/>
              <a:ext cx="1066800" cy="1066800"/>
            </a:xfrm>
            <a:prstGeom prst="rect">
              <a:avLst/>
            </a:prstGeom>
          </p:spPr>
        </p:pic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2446C618-44C0-B24D-9DF7-9850E0F99109}"/>
                </a:ext>
              </a:extLst>
            </p:cNvPr>
            <p:cNvSpPr/>
            <p:nvPr/>
          </p:nvSpPr>
          <p:spPr>
            <a:xfrm>
              <a:off x="2587652" y="3249440"/>
              <a:ext cx="132921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Gilroy Bold Italic" pitchFamily="2" charset="77"/>
                  <a:cs typeface="Segoe UI" panose="020B0502040204020203" pitchFamily="34" charset="0"/>
                </a:rPr>
                <a:t>Creativity</a:t>
              </a: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5B910A3D-3095-ED42-BD8A-449BF62F01F9}"/>
              </a:ext>
            </a:extLst>
          </p:cNvPr>
          <p:cNvGrpSpPr/>
          <p:nvPr/>
        </p:nvGrpSpPr>
        <p:grpSpPr>
          <a:xfrm>
            <a:off x="7303313" y="1497970"/>
            <a:ext cx="1490134" cy="1931030"/>
            <a:chOff x="6248399" y="1718520"/>
            <a:chExt cx="1490134" cy="1931030"/>
          </a:xfrm>
        </p:grpSpPr>
        <p:sp>
          <p:nvSpPr>
            <p:cNvPr id="73" name="Rounded Rectangle 72">
              <a:extLst>
                <a:ext uri="{FF2B5EF4-FFF2-40B4-BE49-F238E27FC236}">
                  <a16:creationId xmlns:a16="http://schemas.microsoft.com/office/drawing/2014/main" id="{49D08D08-2DBD-E842-A2D4-EB7DA4872CF1}"/>
                </a:ext>
              </a:extLst>
            </p:cNvPr>
            <p:cNvSpPr/>
            <p:nvPr/>
          </p:nvSpPr>
          <p:spPr>
            <a:xfrm>
              <a:off x="6248399" y="1718520"/>
              <a:ext cx="1490134" cy="1490134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Gilroy Bold Italic" pitchFamily="2" charset="77"/>
              </a:endParaRPr>
            </a:p>
          </p:txBody>
        </p:sp>
        <p:pic>
          <p:nvPicPr>
            <p:cNvPr id="74" name="Picture 73">
              <a:extLst>
                <a:ext uri="{FF2B5EF4-FFF2-40B4-BE49-F238E27FC236}">
                  <a16:creationId xmlns:a16="http://schemas.microsoft.com/office/drawing/2014/main" id="{014E0233-DBBD-4C49-BF04-4E336C9B682D}"/>
                </a:ext>
              </a:extLst>
            </p:cNvPr>
            <p:cNvPicPr>
              <a:picLocks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460066" y="1930187"/>
              <a:ext cx="1066800" cy="1066800"/>
            </a:xfrm>
            <a:prstGeom prst="rect">
              <a:avLst/>
            </a:prstGeom>
          </p:spPr>
        </p:pic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35507FC7-19FD-1649-9898-150F4A924FD1}"/>
                </a:ext>
              </a:extLst>
            </p:cNvPr>
            <p:cNvSpPr/>
            <p:nvPr/>
          </p:nvSpPr>
          <p:spPr>
            <a:xfrm>
              <a:off x="6297603" y="3249440"/>
              <a:ext cx="139172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Gilroy Bold Italic" pitchFamily="2" charset="77"/>
                  <a:cs typeface="Segoe UI" panose="020B0502040204020203" pitchFamily="34" charset="0"/>
                </a:rPr>
                <a:t>Obstacles</a:t>
              </a: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3853971E-1161-8346-8430-ADAD350EFFFE}"/>
              </a:ext>
            </a:extLst>
          </p:cNvPr>
          <p:cNvGrpSpPr/>
          <p:nvPr/>
        </p:nvGrpSpPr>
        <p:grpSpPr>
          <a:xfrm>
            <a:off x="9039760" y="1497970"/>
            <a:ext cx="1776448" cy="2238806"/>
            <a:chOff x="7984846" y="1718520"/>
            <a:chExt cx="1776448" cy="2238806"/>
          </a:xfrm>
        </p:grpSpPr>
        <p:sp>
          <p:nvSpPr>
            <p:cNvPr id="77" name="Rounded Rectangle 76">
              <a:extLst>
                <a:ext uri="{FF2B5EF4-FFF2-40B4-BE49-F238E27FC236}">
                  <a16:creationId xmlns:a16="http://schemas.microsoft.com/office/drawing/2014/main" id="{83612E59-AA26-F245-B85B-98A450CACE4C}"/>
                </a:ext>
              </a:extLst>
            </p:cNvPr>
            <p:cNvSpPr/>
            <p:nvPr/>
          </p:nvSpPr>
          <p:spPr>
            <a:xfrm>
              <a:off x="8127999" y="1718520"/>
              <a:ext cx="1490134" cy="1490134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Gilroy Bold Italic" pitchFamily="2" charset="77"/>
              </a:endParaRPr>
            </a:p>
          </p:txBody>
        </p:sp>
        <p:pic>
          <p:nvPicPr>
            <p:cNvPr id="78" name="Picture 77">
              <a:extLst>
                <a:ext uri="{FF2B5EF4-FFF2-40B4-BE49-F238E27FC236}">
                  <a16:creationId xmlns:a16="http://schemas.microsoft.com/office/drawing/2014/main" id="{C7488368-7085-784F-A5A9-488693AC6D4C}"/>
                </a:ext>
              </a:extLst>
            </p:cNvPr>
            <p:cNvPicPr>
              <a:picLocks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339666" y="1930187"/>
              <a:ext cx="1066800" cy="1066800"/>
            </a:xfrm>
            <a:prstGeom prst="rect">
              <a:avLst/>
            </a:prstGeom>
          </p:spPr>
        </p:pic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DD7EE41E-2294-114F-B801-48E4F89B8FEF}"/>
                </a:ext>
              </a:extLst>
            </p:cNvPr>
            <p:cNvSpPr/>
            <p:nvPr/>
          </p:nvSpPr>
          <p:spPr>
            <a:xfrm>
              <a:off x="7984846" y="3249440"/>
              <a:ext cx="1776448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Gilroy Bold Italic" pitchFamily="2" charset="77"/>
                  <a:cs typeface="Segoe UI" panose="020B0502040204020203" pitchFamily="34" charset="0"/>
                </a:rPr>
                <a:t>Intellectual </a:t>
              </a:r>
            </a:p>
            <a:p>
              <a:pPr algn="ctr"/>
              <a:r>
                <a:rPr 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Gilroy Bold Italic" pitchFamily="2" charset="77"/>
                  <a:cs typeface="Segoe UI" panose="020B0502040204020203" pitchFamily="34" charset="0"/>
                </a:rPr>
                <a:t>Development</a:t>
              </a: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F06AFBE2-27FC-E54F-8217-80FCA1A63F6D}"/>
              </a:ext>
            </a:extLst>
          </p:cNvPr>
          <p:cNvGrpSpPr/>
          <p:nvPr/>
        </p:nvGrpSpPr>
        <p:grpSpPr>
          <a:xfrm>
            <a:off x="3544113" y="4125353"/>
            <a:ext cx="1490134" cy="1884053"/>
            <a:chOff x="609599" y="4384229"/>
            <a:chExt cx="1490134" cy="1884053"/>
          </a:xfrm>
        </p:grpSpPr>
        <p:sp>
          <p:nvSpPr>
            <p:cNvPr id="81" name="Rounded Rectangle 80">
              <a:extLst>
                <a:ext uri="{FF2B5EF4-FFF2-40B4-BE49-F238E27FC236}">
                  <a16:creationId xmlns:a16="http://schemas.microsoft.com/office/drawing/2014/main" id="{85ED66EC-D57D-7042-94C3-6DBC04010FBD}"/>
                </a:ext>
              </a:extLst>
            </p:cNvPr>
            <p:cNvSpPr/>
            <p:nvPr/>
          </p:nvSpPr>
          <p:spPr>
            <a:xfrm>
              <a:off x="609599" y="4384229"/>
              <a:ext cx="1490134" cy="1490134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Gilroy Bold Italic" pitchFamily="2" charset="77"/>
              </a:endParaRPr>
            </a:p>
          </p:txBody>
        </p:sp>
        <p:pic>
          <p:nvPicPr>
            <p:cNvPr id="82" name="Picture 81">
              <a:extLst>
                <a:ext uri="{FF2B5EF4-FFF2-40B4-BE49-F238E27FC236}">
                  <a16:creationId xmlns:a16="http://schemas.microsoft.com/office/drawing/2014/main" id="{D4AD76FE-1440-8443-AB63-013EA77B6F0E}"/>
                </a:ext>
              </a:extLst>
            </p:cNvPr>
            <p:cNvPicPr>
              <a:picLocks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86882" y="4583194"/>
              <a:ext cx="1066800" cy="1066800"/>
            </a:xfrm>
            <a:prstGeom prst="rect">
              <a:avLst/>
            </a:prstGeom>
          </p:spPr>
        </p:pic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425E9C3E-8307-D844-92D8-350F36BEF5F5}"/>
                </a:ext>
              </a:extLst>
            </p:cNvPr>
            <p:cNvSpPr/>
            <p:nvPr/>
          </p:nvSpPr>
          <p:spPr>
            <a:xfrm>
              <a:off x="863668" y="5868172"/>
              <a:ext cx="98200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Gilroy Bold Italic" pitchFamily="2" charset="77"/>
                  <a:cs typeface="Segoe UI" panose="020B0502040204020203" pitchFamily="34" charset="0"/>
                </a:rPr>
                <a:t>Inquiry</a:t>
              </a:r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FF484F4D-F334-C544-A5F2-B5EC79DCF75C}"/>
              </a:ext>
            </a:extLst>
          </p:cNvPr>
          <p:cNvGrpSpPr/>
          <p:nvPr/>
        </p:nvGrpSpPr>
        <p:grpSpPr>
          <a:xfrm>
            <a:off x="5408800" y="4125353"/>
            <a:ext cx="1519968" cy="2191829"/>
            <a:chOff x="2474286" y="4384229"/>
            <a:chExt cx="1519968" cy="2191829"/>
          </a:xfrm>
        </p:grpSpPr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36A00195-6331-9548-BB1C-E84E9D808AE0}"/>
                </a:ext>
              </a:extLst>
            </p:cNvPr>
            <p:cNvGrpSpPr/>
            <p:nvPr/>
          </p:nvGrpSpPr>
          <p:grpSpPr>
            <a:xfrm>
              <a:off x="2489199" y="4384229"/>
              <a:ext cx="1490134" cy="1490134"/>
              <a:chOff x="2489199" y="4384229"/>
              <a:chExt cx="1490134" cy="1490134"/>
            </a:xfrm>
          </p:grpSpPr>
          <p:sp>
            <p:nvSpPr>
              <p:cNvPr id="87" name="Rounded Rectangle 86">
                <a:extLst>
                  <a:ext uri="{FF2B5EF4-FFF2-40B4-BE49-F238E27FC236}">
                    <a16:creationId xmlns:a16="http://schemas.microsoft.com/office/drawing/2014/main" id="{671C7D82-B286-3C43-A5FF-018C7E5F2ED8}"/>
                  </a:ext>
                </a:extLst>
              </p:cNvPr>
              <p:cNvSpPr/>
              <p:nvPr/>
            </p:nvSpPr>
            <p:spPr>
              <a:xfrm>
                <a:off x="2489199" y="4384229"/>
                <a:ext cx="1490134" cy="1490134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Gilroy Bold Italic" pitchFamily="2" charset="77"/>
                </a:endParaRPr>
              </a:p>
            </p:txBody>
          </p:sp>
          <p:pic>
            <p:nvPicPr>
              <p:cNvPr id="88" name="Picture 87">
                <a:extLst>
                  <a:ext uri="{FF2B5EF4-FFF2-40B4-BE49-F238E27FC236}">
                    <a16:creationId xmlns:a16="http://schemas.microsoft.com/office/drawing/2014/main" id="{28B7E221-BEFF-3145-A243-D6560EC438E5}"/>
                  </a:ext>
                </a:extLst>
              </p:cNvPr>
              <p:cNvPicPr>
                <a:picLocks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 flipH="1">
                <a:off x="2718857" y="4595896"/>
                <a:ext cx="1066800" cy="1066800"/>
              </a:xfrm>
              <a:prstGeom prst="rect">
                <a:avLst/>
              </a:prstGeom>
            </p:spPr>
          </p:pic>
        </p:grp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E940DECB-B23D-AC47-8252-16540B43A610}"/>
                </a:ext>
              </a:extLst>
            </p:cNvPr>
            <p:cNvSpPr/>
            <p:nvPr/>
          </p:nvSpPr>
          <p:spPr>
            <a:xfrm>
              <a:off x="2474286" y="5868172"/>
              <a:ext cx="1519968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Gilroy Bold Italic" pitchFamily="2" charset="77"/>
                  <a:cs typeface="Segoe UI" panose="020B0502040204020203" pitchFamily="34" charset="0"/>
                </a:rPr>
                <a:t>Disciplinary</a:t>
              </a:r>
            </a:p>
            <a:p>
              <a:pPr algn="ctr"/>
              <a:r>
                <a:rPr 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Gilroy Bold Italic" pitchFamily="2" charset="77"/>
                  <a:cs typeface="Segoe UI" panose="020B0502040204020203" pitchFamily="34" charset="0"/>
                </a:rPr>
                <a:t>Knowledge</a:t>
              </a:r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54E328D1-01CD-A548-8661-90281309E450}"/>
              </a:ext>
            </a:extLst>
          </p:cNvPr>
          <p:cNvGrpSpPr/>
          <p:nvPr/>
        </p:nvGrpSpPr>
        <p:grpSpPr>
          <a:xfrm>
            <a:off x="7303313" y="4125353"/>
            <a:ext cx="1522441" cy="2191829"/>
            <a:chOff x="4368799" y="4384229"/>
            <a:chExt cx="1522441" cy="2191829"/>
          </a:xfrm>
        </p:grpSpPr>
        <p:sp>
          <p:nvSpPr>
            <p:cNvPr id="90" name="Rounded Rectangle 89">
              <a:extLst>
                <a:ext uri="{FF2B5EF4-FFF2-40B4-BE49-F238E27FC236}">
                  <a16:creationId xmlns:a16="http://schemas.microsoft.com/office/drawing/2014/main" id="{2A5859A5-EF08-9640-A695-2B5E69A7FB70}"/>
                </a:ext>
              </a:extLst>
            </p:cNvPr>
            <p:cNvSpPr/>
            <p:nvPr/>
          </p:nvSpPr>
          <p:spPr>
            <a:xfrm>
              <a:off x="4368799" y="4384229"/>
              <a:ext cx="1490134" cy="1490134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Gilroy Bold Italic" pitchFamily="2" charset="77"/>
              </a:endParaRPr>
            </a:p>
          </p:txBody>
        </p:sp>
        <p:pic>
          <p:nvPicPr>
            <p:cNvPr id="91" name="Picture 90">
              <a:extLst>
                <a:ext uri="{FF2B5EF4-FFF2-40B4-BE49-F238E27FC236}">
                  <a16:creationId xmlns:a16="http://schemas.microsoft.com/office/drawing/2014/main" id="{93F33C20-B078-674B-A801-9D343B6EB53C}"/>
                </a:ext>
              </a:extLst>
            </p:cNvPr>
            <p:cNvPicPr>
              <a:picLocks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585090" y="4598401"/>
              <a:ext cx="1066800" cy="1066800"/>
            </a:xfrm>
            <a:prstGeom prst="rect">
              <a:avLst/>
            </a:prstGeom>
          </p:spPr>
        </p:pic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213EE8D7-60F8-2A4B-BA61-0AD0793F8038}"/>
                </a:ext>
              </a:extLst>
            </p:cNvPr>
            <p:cNvSpPr/>
            <p:nvPr/>
          </p:nvSpPr>
          <p:spPr>
            <a:xfrm>
              <a:off x="4384096" y="5868172"/>
              <a:ext cx="1507144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Gilroy Bold Italic" pitchFamily="2" charset="77"/>
                  <a:cs typeface="Segoe UI" panose="020B0502040204020203" pitchFamily="34" charset="0"/>
                </a:rPr>
                <a:t>Content </a:t>
              </a:r>
            </a:p>
            <a:p>
              <a:pPr algn="ctr"/>
              <a:r>
                <a:rPr 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Gilroy Bold Italic" pitchFamily="2" charset="77"/>
                  <a:cs typeface="Segoe UI" panose="020B0502040204020203" pitchFamily="34" charset="0"/>
                </a:rPr>
                <a:t>Knowledge</a:t>
              </a:r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8F654D57-623D-C741-9915-E72DF43AA2ED}"/>
              </a:ext>
            </a:extLst>
          </p:cNvPr>
          <p:cNvGrpSpPr/>
          <p:nvPr/>
        </p:nvGrpSpPr>
        <p:grpSpPr>
          <a:xfrm>
            <a:off x="9182913" y="4125353"/>
            <a:ext cx="1490134" cy="2191310"/>
            <a:chOff x="6248399" y="4384229"/>
            <a:chExt cx="1490134" cy="2191310"/>
          </a:xfrm>
        </p:grpSpPr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F83DE4B4-2888-F04A-996D-C44B26ECF70C}"/>
                </a:ext>
              </a:extLst>
            </p:cNvPr>
            <p:cNvGrpSpPr/>
            <p:nvPr/>
          </p:nvGrpSpPr>
          <p:grpSpPr>
            <a:xfrm>
              <a:off x="6248399" y="4384229"/>
              <a:ext cx="1490134" cy="1490134"/>
              <a:chOff x="6248399" y="4384229"/>
              <a:chExt cx="1490134" cy="1490134"/>
            </a:xfrm>
          </p:grpSpPr>
          <p:sp>
            <p:nvSpPr>
              <p:cNvPr id="96" name="Rounded Rectangle 95">
                <a:extLst>
                  <a:ext uri="{FF2B5EF4-FFF2-40B4-BE49-F238E27FC236}">
                    <a16:creationId xmlns:a16="http://schemas.microsoft.com/office/drawing/2014/main" id="{A87D9744-FC72-B04E-8CDB-6FA58740E565}"/>
                  </a:ext>
                </a:extLst>
              </p:cNvPr>
              <p:cNvSpPr/>
              <p:nvPr/>
            </p:nvSpPr>
            <p:spPr>
              <a:xfrm>
                <a:off x="6248399" y="4384229"/>
                <a:ext cx="1490134" cy="1490134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Gilroy Bold Italic" pitchFamily="2" charset="77"/>
                </a:endParaRPr>
              </a:p>
            </p:txBody>
          </p:sp>
          <p:pic>
            <p:nvPicPr>
              <p:cNvPr id="97" name="Picture 96">
                <a:extLst>
                  <a:ext uri="{FF2B5EF4-FFF2-40B4-BE49-F238E27FC236}">
                    <a16:creationId xmlns:a16="http://schemas.microsoft.com/office/drawing/2014/main" id="{936D9A4C-9D4D-334D-93F7-E53AE245A9AD}"/>
                  </a:ext>
                </a:extLst>
              </p:cNvPr>
              <p:cNvPicPr>
                <a:picLocks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421967" y="4536629"/>
                <a:ext cx="1206500" cy="1206500"/>
              </a:xfrm>
              <a:prstGeom prst="rect">
                <a:avLst/>
              </a:prstGeom>
            </p:spPr>
          </p:pic>
        </p:grp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0CCF17E7-788C-C346-95E5-AE982D4014B3}"/>
                </a:ext>
              </a:extLst>
            </p:cNvPr>
            <p:cNvSpPr/>
            <p:nvPr/>
          </p:nvSpPr>
          <p:spPr>
            <a:xfrm>
              <a:off x="6388643" y="5867653"/>
              <a:ext cx="1217000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Gilroy Bold Italic" pitchFamily="2" charset="77"/>
                  <a:cs typeface="Segoe UI" panose="020B0502040204020203" pitchFamily="34" charset="0"/>
                </a:rPr>
                <a:t>Ethical</a:t>
              </a:r>
            </a:p>
            <a:p>
              <a:pPr algn="ctr"/>
              <a:r>
                <a:rPr 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Gilroy Bold Italic" pitchFamily="2" charset="77"/>
                  <a:cs typeface="Segoe UI" panose="020B0502040204020203" pitchFamily="34" charset="0"/>
                </a:rPr>
                <a:t>Conduct</a:t>
              </a:r>
            </a:p>
          </p:txBody>
        </p: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C8461779-8114-E74F-9355-92B5D1A26CF4}"/>
              </a:ext>
            </a:extLst>
          </p:cNvPr>
          <p:cNvGrpSpPr/>
          <p:nvPr/>
        </p:nvGrpSpPr>
        <p:grpSpPr>
          <a:xfrm>
            <a:off x="1479124" y="4125353"/>
            <a:ext cx="2064989" cy="2238806"/>
            <a:chOff x="9828931" y="1718520"/>
            <a:chExt cx="2064989" cy="2238806"/>
          </a:xfrm>
        </p:grpSpPr>
        <p:grpSp>
          <p:nvGrpSpPr>
            <p:cNvPr id="104" name="Group 103">
              <a:extLst>
                <a:ext uri="{FF2B5EF4-FFF2-40B4-BE49-F238E27FC236}">
                  <a16:creationId xmlns:a16="http://schemas.microsoft.com/office/drawing/2014/main" id="{C796898B-9BD0-7144-A4FC-38BFED6DFFDB}"/>
                </a:ext>
              </a:extLst>
            </p:cNvPr>
            <p:cNvGrpSpPr/>
            <p:nvPr/>
          </p:nvGrpSpPr>
          <p:grpSpPr>
            <a:xfrm>
              <a:off x="9828931" y="1718520"/>
              <a:ext cx="2064989" cy="2238806"/>
              <a:chOff x="9828931" y="1718520"/>
              <a:chExt cx="2064989" cy="2238806"/>
            </a:xfrm>
          </p:grpSpPr>
          <p:sp>
            <p:nvSpPr>
              <p:cNvPr id="106" name="Rounded Rectangle 105">
                <a:extLst>
                  <a:ext uri="{FF2B5EF4-FFF2-40B4-BE49-F238E27FC236}">
                    <a16:creationId xmlns:a16="http://schemas.microsoft.com/office/drawing/2014/main" id="{F6EA7278-4D9C-DD4C-8CD5-77A5606B3437}"/>
                  </a:ext>
                </a:extLst>
              </p:cNvPr>
              <p:cNvSpPr/>
              <p:nvPr/>
            </p:nvSpPr>
            <p:spPr>
              <a:xfrm>
                <a:off x="10007599" y="1718520"/>
                <a:ext cx="1490134" cy="1490134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Gilroy Bold Italic" pitchFamily="2" charset="77"/>
                </a:endParaRPr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79DC8EF1-AB49-D443-B83F-B4EE03EE91F0}"/>
                  </a:ext>
                </a:extLst>
              </p:cNvPr>
              <p:cNvSpPr/>
              <p:nvPr/>
            </p:nvSpPr>
            <p:spPr>
              <a:xfrm>
                <a:off x="9828931" y="3249440"/>
                <a:ext cx="2064989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Gilroy Bold Italic" pitchFamily="2" charset="77"/>
                    <a:cs typeface="Segoe UI" panose="020B0502040204020203" pitchFamily="34" charset="0"/>
                  </a:rPr>
                  <a:t>Critical Thinking</a:t>
                </a:r>
              </a:p>
              <a:p>
                <a:pPr algn="ctr"/>
                <a:r>
                  <a:rPr lang="en-US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Gilroy Bold Italic" pitchFamily="2" charset="77"/>
                    <a:cs typeface="Segoe UI" panose="020B0502040204020203" pitchFamily="34" charset="0"/>
                  </a:rPr>
                  <a:t>Problem Solving</a:t>
                </a:r>
              </a:p>
            </p:txBody>
          </p:sp>
        </p:grpSp>
        <p:pic>
          <p:nvPicPr>
            <p:cNvPr id="105" name="Picture 104">
              <a:extLst>
                <a:ext uri="{FF2B5EF4-FFF2-40B4-BE49-F238E27FC236}">
                  <a16:creationId xmlns:a16="http://schemas.microsoft.com/office/drawing/2014/main" id="{534ED9A9-C435-8F47-B9BC-B1300E7A24CE}"/>
                </a:ext>
              </a:extLst>
            </p:cNvPr>
            <p:cNvPicPr>
              <a:picLocks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0149118" y="1849537"/>
              <a:ext cx="1266855" cy="1266855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950040DC-15E1-4A46-B96A-C34AD19BE260}"/>
              </a:ext>
            </a:extLst>
          </p:cNvPr>
          <p:cNvGrpSpPr/>
          <p:nvPr/>
        </p:nvGrpSpPr>
        <p:grpSpPr>
          <a:xfrm>
            <a:off x="5423713" y="1497970"/>
            <a:ext cx="1490134" cy="1931030"/>
            <a:chOff x="4211139" y="1718520"/>
            <a:chExt cx="1490134" cy="1931030"/>
          </a:xfrm>
        </p:grpSpPr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4080D0F1-DC68-FA41-B8AA-171EFCDF4228}"/>
                </a:ext>
              </a:extLst>
            </p:cNvPr>
            <p:cNvGrpSpPr/>
            <p:nvPr/>
          </p:nvGrpSpPr>
          <p:grpSpPr>
            <a:xfrm>
              <a:off x="4211139" y="1718520"/>
              <a:ext cx="1490134" cy="1931030"/>
              <a:chOff x="4368799" y="1718520"/>
              <a:chExt cx="1490134" cy="1931030"/>
            </a:xfrm>
          </p:grpSpPr>
          <p:sp>
            <p:nvSpPr>
              <p:cNvPr id="69" name="Rounded Rectangle 68">
                <a:extLst>
                  <a:ext uri="{FF2B5EF4-FFF2-40B4-BE49-F238E27FC236}">
                    <a16:creationId xmlns:a16="http://schemas.microsoft.com/office/drawing/2014/main" id="{91A6E56A-D2A9-1A42-8CC6-136840B44A66}"/>
                  </a:ext>
                </a:extLst>
              </p:cNvPr>
              <p:cNvSpPr/>
              <p:nvPr/>
            </p:nvSpPr>
            <p:spPr>
              <a:xfrm>
                <a:off x="4368799" y="1718520"/>
                <a:ext cx="1490134" cy="1490134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Gilroy Bold Italic" pitchFamily="2" charset="77"/>
                </a:endParaRPr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0DE06E29-1BED-AB43-8C1D-F54246B8FEB3}"/>
                  </a:ext>
                </a:extLst>
              </p:cNvPr>
              <p:cNvSpPr/>
              <p:nvPr/>
            </p:nvSpPr>
            <p:spPr>
              <a:xfrm>
                <a:off x="4419606" y="3249440"/>
                <a:ext cx="138852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Gilroy Bold Italic" pitchFamily="2" charset="77"/>
                    <a:cs typeface="Segoe UI" panose="020B0502040204020203" pitchFamily="34" charset="0"/>
                  </a:rPr>
                  <a:t>Autonomy</a:t>
                </a:r>
              </a:p>
            </p:txBody>
          </p:sp>
        </p:grpSp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812D5230-0B8A-0B43-B219-9B0F1FDF6973}"/>
                </a:ext>
              </a:extLst>
            </p:cNvPr>
            <p:cNvPicPr>
              <a:picLocks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4320401" y="1826505"/>
              <a:ext cx="1274164" cy="12741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37588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563D3C13-D2A8-C246-BFBC-35D02AB51C40}"/>
              </a:ext>
            </a:extLst>
          </p:cNvPr>
          <p:cNvGrpSpPr/>
          <p:nvPr/>
        </p:nvGrpSpPr>
        <p:grpSpPr>
          <a:xfrm>
            <a:off x="316945" y="484179"/>
            <a:ext cx="1490134" cy="1931030"/>
            <a:chOff x="6248399" y="1718520"/>
            <a:chExt cx="1490134" cy="1931030"/>
          </a:xfrm>
        </p:grpSpPr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B6ECA010-E29A-EB4F-9D59-8B6AE2BDA514}"/>
                </a:ext>
              </a:extLst>
            </p:cNvPr>
            <p:cNvSpPr/>
            <p:nvPr/>
          </p:nvSpPr>
          <p:spPr>
            <a:xfrm>
              <a:off x="6248399" y="1718520"/>
              <a:ext cx="1490134" cy="1490134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Gilroy Bold Italic" pitchFamily="2" charset="77"/>
              </a:endParaRP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13DF5FAE-210B-834D-918A-4D71D40B063C}"/>
                </a:ext>
              </a:extLst>
            </p:cNvPr>
            <p:cNvPicPr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60066" y="1930187"/>
              <a:ext cx="1066800" cy="1066800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3CF9127-5857-FC44-AC0F-AAEF359F19B5}"/>
                </a:ext>
              </a:extLst>
            </p:cNvPr>
            <p:cNvSpPr/>
            <p:nvPr/>
          </p:nvSpPr>
          <p:spPr>
            <a:xfrm>
              <a:off x="6297603" y="3249440"/>
              <a:ext cx="139172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Gilroy Bold Italic" pitchFamily="2" charset="77"/>
                  <a:cs typeface="Segoe UI" panose="020B0502040204020203" pitchFamily="34" charset="0"/>
                </a:rPr>
                <a:t>Obstacles</a:t>
              </a: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DFD5440E-7A3C-FD43-BDE3-401CCF0110A8}"/>
              </a:ext>
            </a:extLst>
          </p:cNvPr>
          <p:cNvSpPr/>
          <p:nvPr/>
        </p:nvSpPr>
        <p:spPr>
          <a:xfrm>
            <a:off x="2287202" y="484179"/>
            <a:ext cx="91260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  <a:latin typeface="Gilroy Bold Italic" pitchFamily="2" charset="77"/>
                <a:cs typeface="Segoe UI" panose="020B0502040204020203" pitchFamily="34" charset="0"/>
              </a:rPr>
              <a:t>Is not discouraged by setbacks or unforeseen events and perseveres when challenges are encountered.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FF8F645C-028A-1245-B0F5-4F42F9B14329}"/>
              </a:ext>
            </a:extLst>
          </p:cNvPr>
          <p:cNvGrpSpPr/>
          <p:nvPr/>
        </p:nvGrpSpPr>
        <p:grpSpPr>
          <a:xfrm>
            <a:off x="2393947" y="1554566"/>
            <a:ext cx="8335807" cy="400110"/>
            <a:chOff x="2393947" y="1554566"/>
            <a:chExt cx="8335807" cy="400110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9D432763-BECF-D040-8285-31C6B5E104A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93947" y="1614546"/>
              <a:ext cx="274320" cy="274320"/>
            </a:xfrm>
            <a:prstGeom prst="ellipse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latin typeface="Gilroy Bold Italic" pitchFamily="2" charset="77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E64FAEA-5CE0-4D4E-9735-DCC6D269F87C}"/>
                </a:ext>
              </a:extLst>
            </p:cNvPr>
            <p:cNvSpPr/>
            <p:nvPr/>
          </p:nvSpPr>
          <p:spPr>
            <a:xfrm>
              <a:off x="2595431" y="1554566"/>
              <a:ext cx="137249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>
                  <a:latin typeface="Gilroy Bold Italic" pitchFamily="2" charset="77"/>
                  <a:cs typeface="Segoe UI" panose="020B0502040204020203" pitchFamily="34" charset="0"/>
                </a:rPr>
                <a:t> </a:t>
              </a:r>
              <a:r>
                <a:rPr 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Gilroy Bold Italic" pitchFamily="2" charset="77"/>
                  <a:cs typeface="Segoe UI" panose="020B0502040204020203" pitchFamily="34" charset="0"/>
                </a:rPr>
                <a:t>5—Always </a:t>
              </a:r>
              <a:endPara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Gilroy Bold Italic" pitchFamily="2" charset="77"/>
                <a:cs typeface="Segoe UI" panose="020B0502040204020203" pitchFamily="34" charset="0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E62974C-4912-014D-980D-A3CB13DE149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149086" y="1614546"/>
              <a:ext cx="274320" cy="274320"/>
            </a:xfrm>
            <a:prstGeom prst="ellipse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latin typeface="Gilroy Bold Italic" pitchFamily="2" charset="77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6BA5E21-AAE5-0541-BC2F-51A2B2C5E193}"/>
                </a:ext>
              </a:extLst>
            </p:cNvPr>
            <p:cNvSpPr/>
            <p:nvPr/>
          </p:nvSpPr>
          <p:spPr>
            <a:xfrm>
              <a:off x="4382903" y="1554566"/>
              <a:ext cx="133882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>
                  <a:latin typeface="Gilroy Bold Italic" pitchFamily="2" charset="77"/>
                  <a:cs typeface="Segoe UI" panose="020B0502040204020203" pitchFamily="34" charset="0"/>
                </a:rPr>
                <a:t> </a:t>
              </a:r>
              <a:r>
                <a:rPr 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Gilroy Bold Italic" pitchFamily="2" charset="77"/>
                  <a:cs typeface="Segoe UI" panose="020B0502040204020203" pitchFamily="34" charset="0"/>
                </a:rPr>
                <a:t>4—Usually</a:t>
              </a:r>
              <a:endPara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Gilroy Bold Italic" pitchFamily="2" charset="77"/>
                <a:cs typeface="Segoe UI" panose="020B0502040204020203" pitchFamily="34" charset="0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B7E65351-3040-8E4F-BC47-ACE858067F0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904225" y="1614546"/>
              <a:ext cx="274320" cy="274320"/>
            </a:xfrm>
            <a:prstGeom prst="ellipse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latin typeface="Gilroy Bold Italic" pitchFamily="2" charset="77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635E6C19-4A20-8741-A698-C798841EA1FD}"/>
                </a:ext>
              </a:extLst>
            </p:cNvPr>
            <p:cNvSpPr/>
            <p:nvPr/>
          </p:nvSpPr>
          <p:spPr>
            <a:xfrm>
              <a:off x="6136711" y="1554566"/>
              <a:ext cx="125143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>
                  <a:latin typeface="Gilroy Bold Italic" pitchFamily="2" charset="77"/>
                  <a:cs typeface="Segoe UI" panose="020B0502040204020203" pitchFamily="34" charset="0"/>
                </a:rPr>
                <a:t> </a:t>
              </a:r>
              <a:r>
                <a:rPr 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Gilroy Bold Italic" pitchFamily="2" charset="77"/>
                  <a:cs typeface="Segoe UI" panose="020B0502040204020203" pitchFamily="34" charset="0"/>
                </a:rPr>
                <a:t>3—Often </a:t>
              </a:r>
              <a:endPara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Gilroy Bold Italic" pitchFamily="2" charset="77"/>
                <a:cs typeface="Segoe UI" panose="020B0502040204020203" pitchFamily="34" charset="0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D8759BC2-9A89-3747-9321-D65EB4E2D7B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659364" y="1625486"/>
              <a:ext cx="274320" cy="274320"/>
            </a:xfrm>
            <a:prstGeom prst="ellipse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latin typeface="Gilroy Bold Italic" pitchFamily="2" charset="77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0141DA0-3432-8E40-B3C9-A0C4ACA74FEF}"/>
                </a:ext>
              </a:extLst>
            </p:cNvPr>
            <p:cNvSpPr/>
            <p:nvPr/>
          </p:nvSpPr>
          <p:spPr>
            <a:xfrm>
              <a:off x="7884769" y="1554566"/>
              <a:ext cx="144302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>
                  <a:latin typeface="Gilroy Bold Italic" pitchFamily="2" charset="77"/>
                  <a:cs typeface="Segoe UI" panose="020B0502040204020203" pitchFamily="34" charset="0"/>
                </a:rPr>
                <a:t> </a:t>
              </a:r>
              <a:r>
                <a:rPr 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Gilroy Bold Italic" pitchFamily="2" charset="77"/>
                  <a:cs typeface="Segoe UI" panose="020B0502040204020203" pitchFamily="34" charset="0"/>
                </a:rPr>
                <a:t>2—Seldom </a:t>
              </a:r>
              <a:endPara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Gilroy Bold Italic" pitchFamily="2" charset="77"/>
                <a:cs typeface="Segoe UI" panose="020B0502040204020203" pitchFamily="34" charset="0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6DDA23DB-B8B7-E240-818F-FA0629D8590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14504" y="1614546"/>
              <a:ext cx="274320" cy="274320"/>
            </a:xfrm>
            <a:prstGeom prst="ellipse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latin typeface="Gilroy Bold Italic" pitchFamily="2" charset="77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F447BCA-115E-CA44-AB4E-7121FD32AE80}"/>
                </a:ext>
              </a:extLst>
            </p:cNvPr>
            <p:cNvSpPr/>
            <p:nvPr/>
          </p:nvSpPr>
          <p:spPr>
            <a:xfrm>
              <a:off x="9612140" y="1554566"/>
              <a:ext cx="111761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>
                  <a:latin typeface="Gilroy Bold Italic" pitchFamily="2" charset="77"/>
                  <a:cs typeface="Segoe UI" panose="020B0502040204020203" pitchFamily="34" charset="0"/>
                </a:rPr>
                <a:t> </a:t>
              </a:r>
              <a:r>
                <a:rPr 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Gilroy Bold Italic" pitchFamily="2" charset="77"/>
                  <a:cs typeface="Segoe UI" panose="020B0502040204020203" pitchFamily="34" charset="0"/>
                </a:rPr>
                <a:t>1—Never</a:t>
              </a:r>
              <a:endPara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Gilroy Bold Italic" pitchFamily="2" charset="77"/>
                <a:cs typeface="Segoe UI" panose="020B0502040204020203" pitchFamily="34" charset="0"/>
              </a:endParaRPr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EFB93D82-8D63-7A45-9065-96ED776FA46D}"/>
              </a:ext>
            </a:extLst>
          </p:cNvPr>
          <p:cNvSpPr/>
          <p:nvPr/>
        </p:nvSpPr>
        <p:spPr>
          <a:xfrm>
            <a:off x="2287202" y="2617054"/>
            <a:ext cx="899584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  <a:latin typeface="Gilroy Bold Italic" pitchFamily="2" charset="77"/>
                <a:cs typeface="Segoe UI" panose="020B0502040204020203" pitchFamily="34" charset="0"/>
              </a:rPr>
              <a:t>Shows flexibility and a willingness to take risks and try again.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706E349-6B53-F84B-9B7C-2E3D94F7B74C}"/>
              </a:ext>
            </a:extLst>
          </p:cNvPr>
          <p:cNvSpPr/>
          <p:nvPr/>
        </p:nvSpPr>
        <p:spPr>
          <a:xfrm>
            <a:off x="2287202" y="4799465"/>
            <a:ext cx="958785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4600"/>
                </a:solidFill>
                <a:latin typeface="Gilroy Bold Italic" pitchFamily="2" charset="77"/>
                <a:cs typeface="Segoe UI" panose="020B0502040204020203" pitchFamily="34" charset="0"/>
              </a:rPr>
              <a:t>Trouble-shoots problems and searches for ways to do things more effectively.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D71620BB-ACE1-BD4C-8BF1-0CF28C91761E}"/>
              </a:ext>
            </a:extLst>
          </p:cNvPr>
          <p:cNvGrpSpPr/>
          <p:nvPr/>
        </p:nvGrpSpPr>
        <p:grpSpPr>
          <a:xfrm>
            <a:off x="2393947" y="3785203"/>
            <a:ext cx="8335807" cy="400110"/>
            <a:chOff x="2393947" y="1554566"/>
            <a:chExt cx="8335807" cy="40011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09D0ED99-4C19-A44D-AA5C-8924FAD0921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93947" y="1614546"/>
              <a:ext cx="274320" cy="274320"/>
            </a:xfrm>
            <a:prstGeom prst="ellipse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latin typeface="Gilroy Bold Italic" pitchFamily="2" charset="77"/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86ABEDAD-0EE5-B642-944B-D241DD5656BC}"/>
                </a:ext>
              </a:extLst>
            </p:cNvPr>
            <p:cNvSpPr/>
            <p:nvPr/>
          </p:nvSpPr>
          <p:spPr>
            <a:xfrm>
              <a:off x="2595431" y="1554566"/>
              <a:ext cx="137249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>
                  <a:latin typeface="Gilroy Bold Italic" pitchFamily="2" charset="77"/>
                  <a:cs typeface="Segoe UI" panose="020B0502040204020203" pitchFamily="34" charset="0"/>
                </a:rPr>
                <a:t> </a:t>
              </a:r>
              <a:r>
                <a:rPr 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Gilroy Bold Italic" pitchFamily="2" charset="77"/>
                  <a:cs typeface="Segoe UI" panose="020B0502040204020203" pitchFamily="34" charset="0"/>
                </a:rPr>
                <a:t>5—Always </a:t>
              </a:r>
              <a:endPara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Gilroy Bold Italic" pitchFamily="2" charset="77"/>
                <a:cs typeface="Segoe UI" panose="020B0502040204020203" pitchFamily="34" charset="0"/>
              </a:endParaRPr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C0F0A076-2DFA-1144-9CB6-B4E62467962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149086" y="1614546"/>
              <a:ext cx="274320" cy="274320"/>
            </a:xfrm>
            <a:prstGeom prst="ellipse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latin typeface="Gilroy Bold Italic" pitchFamily="2" charset="77"/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6F2AAC2F-F462-7048-92CB-B2D5F255315A}"/>
                </a:ext>
              </a:extLst>
            </p:cNvPr>
            <p:cNvSpPr/>
            <p:nvPr/>
          </p:nvSpPr>
          <p:spPr>
            <a:xfrm>
              <a:off x="4382903" y="1554566"/>
              <a:ext cx="133882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>
                  <a:latin typeface="Gilroy Bold Italic" pitchFamily="2" charset="77"/>
                  <a:cs typeface="Segoe UI" panose="020B0502040204020203" pitchFamily="34" charset="0"/>
                </a:rPr>
                <a:t> </a:t>
              </a:r>
              <a:r>
                <a:rPr 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Gilroy Bold Italic" pitchFamily="2" charset="77"/>
                  <a:cs typeface="Segoe UI" panose="020B0502040204020203" pitchFamily="34" charset="0"/>
                </a:rPr>
                <a:t>4—Usually</a:t>
              </a:r>
              <a:endPara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Gilroy Bold Italic" pitchFamily="2" charset="77"/>
                <a:cs typeface="Segoe UI" panose="020B0502040204020203" pitchFamily="34" charset="0"/>
              </a:endParaRPr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0DB5C7FD-85C1-C14D-9A72-DDB96F662BE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904225" y="1614546"/>
              <a:ext cx="274320" cy="274320"/>
            </a:xfrm>
            <a:prstGeom prst="ellipse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latin typeface="Gilroy Bold Italic" pitchFamily="2" charset="77"/>
              </a:endParaRP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47CC1EF4-6B18-1840-9DDF-D62354F7B63B}"/>
                </a:ext>
              </a:extLst>
            </p:cNvPr>
            <p:cNvSpPr/>
            <p:nvPr/>
          </p:nvSpPr>
          <p:spPr>
            <a:xfrm>
              <a:off x="6136711" y="1554566"/>
              <a:ext cx="125143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>
                  <a:latin typeface="Gilroy Bold Italic" pitchFamily="2" charset="77"/>
                  <a:cs typeface="Segoe UI" panose="020B0502040204020203" pitchFamily="34" charset="0"/>
                </a:rPr>
                <a:t> </a:t>
              </a:r>
              <a:r>
                <a:rPr 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Gilroy Bold Italic" pitchFamily="2" charset="77"/>
                  <a:cs typeface="Segoe UI" panose="020B0502040204020203" pitchFamily="34" charset="0"/>
                </a:rPr>
                <a:t>3—Often </a:t>
              </a:r>
              <a:endPara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Gilroy Bold Italic" pitchFamily="2" charset="77"/>
                <a:cs typeface="Segoe UI" panose="020B0502040204020203" pitchFamily="34" charset="0"/>
              </a:endParaRPr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55F6F0AB-333D-8443-B84E-626B94A9DA6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659364" y="1625486"/>
              <a:ext cx="274320" cy="274320"/>
            </a:xfrm>
            <a:prstGeom prst="ellipse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latin typeface="Gilroy Bold Italic" pitchFamily="2" charset="77"/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6F60A098-380C-9543-BA9D-7E0BD7D7D6DC}"/>
                </a:ext>
              </a:extLst>
            </p:cNvPr>
            <p:cNvSpPr/>
            <p:nvPr/>
          </p:nvSpPr>
          <p:spPr>
            <a:xfrm>
              <a:off x="7884769" y="1554566"/>
              <a:ext cx="144302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>
                  <a:latin typeface="Gilroy Bold Italic" pitchFamily="2" charset="77"/>
                  <a:cs typeface="Segoe UI" panose="020B0502040204020203" pitchFamily="34" charset="0"/>
                </a:rPr>
                <a:t> </a:t>
              </a:r>
              <a:r>
                <a:rPr 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Gilroy Bold Italic" pitchFamily="2" charset="77"/>
                  <a:cs typeface="Segoe UI" panose="020B0502040204020203" pitchFamily="34" charset="0"/>
                </a:rPr>
                <a:t>2—Seldom </a:t>
              </a:r>
              <a:endPara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Gilroy Bold Italic" pitchFamily="2" charset="77"/>
                <a:cs typeface="Segoe UI" panose="020B0502040204020203" pitchFamily="34" charset="0"/>
              </a:endParaRPr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A4161685-E828-2147-BA0E-671C467DEB5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14504" y="1614546"/>
              <a:ext cx="274320" cy="274320"/>
            </a:xfrm>
            <a:prstGeom prst="ellipse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latin typeface="Gilroy Bold Italic" pitchFamily="2" charset="77"/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207E4F1F-A733-A24C-AABA-B2AFD20E60C4}"/>
                </a:ext>
              </a:extLst>
            </p:cNvPr>
            <p:cNvSpPr/>
            <p:nvPr/>
          </p:nvSpPr>
          <p:spPr>
            <a:xfrm>
              <a:off x="9612140" y="1554566"/>
              <a:ext cx="111761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>
                  <a:latin typeface="Gilroy Bold Italic" pitchFamily="2" charset="77"/>
                  <a:cs typeface="Segoe UI" panose="020B0502040204020203" pitchFamily="34" charset="0"/>
                </a:rPr>
                <a:t> </a:t>
              </a:r>
              <a:r>
                <a:rPr 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Gilroy Bold Italic" pitchFamily="2" charset="77"/>
                  <a:cs typeface="Segoe UI" panose="020B0502040204020203" pitchFamily="34" charset="0"/>
                </a:rPr>
                <a:t>1—Never</a:t>
              </a:r>
              <a:endPara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Gilroy Bold Italic" pitchFamily="2" charset="77"/>
                <a:cs typeface="Segoe UI" panose="020B0502040204020203" pitchFamily="34" charset="0"/>
              </a:endParaRP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7CCCFDF7-B2B3-D543-BCD0-D56CD3BC98F9}"/>
              </a:ext>
            </a:extLst>
          </p:cNvPr>
          <p:cNvGrpSpPr/>
          <p:nvPr/>
        </p:nvGrpSpPr>
        <p:grpSpPr>
          <a:xfrm>
            <a:off x="2393947" y="5967614"/>
            <a:ext cx="8335807" cy="400110"/>
            <a:chOff x="2393947" y="1554566"/>
            <a:chExt cx="8335807" cy="400110"/>
          </a:xfrm>
        </p:grpSpPr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9997D2B6-0E01-174B-981F-E70F636D46B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93947" y="1614546"/>
              <a:ext cx="274320" cy="274320"/>
            </a:xfrm>
            <a:prstGeom prst="ellipse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latin typeface="Gilroy Bold Italic" pitchFamily="2" charset="77"/>
              </a:endParaRP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43DF4BAA-8DC4-4840-AB05-8F24F380F018}"/>
                </a:ext>
              </a:extLst>
            </p:cNvPr>
            <p:cNvSpPr/>
            <p:nvPr/>
          </p:nvSpPr>
          <p:spPr>
            <a:xfrm>
              <a:off x="2595431" y="1554566"/>
              <a:ext cx="137249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>
                  <a:latin typeface="Gilroy Bold Italic" pitchFamily="2" charset="77"/>
                  <a:cs typeface="Segoe UI" panose="020B0502040204020203" pitchFamily="34" charset="0"/>
                </a:rPr>
                <a:t> </a:t>
              </a:r>
              <a:r>
                <a:rPr 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Gilroy Bold Italic" pitchFamily="2" charset="77"/>
                  <a:cs typeface="Segoe UI" panose="020B0502040204020203" pitchFamily="34" charset="0"/>
                </a:rPr>
                <a:t>5—Always </a:t>
              </a:r>
              <a:endPara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Gilroy Bold Italic" pitchFamily="2" charset="77"/>
                <a:cs typeface="Segoe UI" panose="020B0502040204020203" pitchFamily="34" charset="0"/>
              </a:endParaRPr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8AB622CF-3E12-654C-886B-6FB3FD7C288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149086" y="1614546"/>
              <a:ext cx="274320" cy="274320"/>
            </a:xfrm>
            <a:prstGeom prst="ellipse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latin typeface="Gilroy Bold Italic" pitchFamily="2" charset="77"/>
              </a:endParaRP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B18CF1DC-C57E-A645-AB24-61DA920A7897}"/>
                </a:ext>
              </a:extLst>
            </p:cNvPr>
            <p:cNvSpPr/>
            <p:nvPr/>
          </p:nvSpPr>
          <p:spPr>
            <a:xfrm>
              <a:off x="4382903" y="1554566"/>
              <a:ext cx="133882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>
                  <a:latin typeface="Gilroy Bold Italic" pitchFamily="2" charset="77"/>
                  <a:cs typeface="Segoe UI" panose="020B0502040204020203" pitchFamily="34" charset="0"/>
                </a:rPr>
                <a:t> </a:t>
              </a:r>
              <a:r>
                <a:rPr 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Gilroy Bold Italic" pitchFamily="2" charset="77"/>
                  <a:cs typeface="Segoe UI" panose="020B0502040204020203" pitchFamily="34" charset="0"/>
                </a:rPr>
                <a:t>4—Usually</a:t>
              </a:r>
              <a:endPara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Gilroy Bold Italic" pitchFamily="2" charset="77"/>
                <a:cs typeface="Segoe UI" panose="020B0502040204020203" pitchFamily="34" charset="0"/>
              </a:endParaRPr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89770C1C-4E00-2445-8B31-2B2CD9A9282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904225" y="1614546"/>
              <a:ext cx="274320" cy="274320"/>
            </a:xfrm>
            <a:prstGeom prst="ellipse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latin typeface="Gilroy Bold Italic" pitchFamily="2" charset="77"/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86D23ACD-FB57-F540-BA04-DE09068FFCF7}"/>
                </a:ext>
              </a:extLst>
            </p:cNvPr>
            <p:cNvSpPr/>
            <p:nvPr/>
          </p:nvSpPr>
          <p:spPr>
            <a:xfrm>
              <a:off x="6136711" y="1554566"/>
              <a:ext cx="125143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>
                  <a:latin typeface="Gilroy Bold Italic" pitchFamily="2" charset="77"/>
                  <a:cs typeface="Segoe UI" panose="020B0502040204020203" pitchFamily="34" charset="0"/>
                </a:rPr>
                <a:t> </a:t>
              </a:r>
              <a:r>
                <a:rPr 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Gilroy Bold Italic" pitchFamily="2" charset="77"/>
                  <a:cs typeface="Segoe UI" panose="020B0502040204020203" pitchFamily="34" charset="0"/>
                </a:rPr>
                <a:t>3—Often </a:t>
              </a:r>
              <a:endPara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Gilroy Bold Italic" pitchFamily="2" charset="77"/>
                <a:cs typeface="Segoe UI" panose="020B0502040204020203" pitchFamily="34" charset="0"/>
              </a:endParaRPr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EF88D869-DD19-5242-A30F-52C1A46B28B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659364" y="1625486"/>
              <a:ext cx="274320" cy="274320"/>
            </a:xfrm>
            <a:prstGeom prst="ellipse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latin typeface="Gilroy Bold Italic" pitchFamily="2" charset="77"/>
              </a:endParaRP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7166FFCF-6E4E-324E-A75F-28328373D264}"/>
                </a:ext>
              </a:extLst>
            </p:cNvPr>
            <p:cNvSpPr/>
            <p:nvPr/>
          </p:nvSpPr>
          <p:spPr>
            <a:xfrm>
              <a:off x="7884769" y="1554566"/>
              <a:ext cx="144302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>
                  <a:latin typeface="Gilroy Bold Italic" pitchFamily="2" charset="77"/>
                  <a:cs typeface="Segoe UI" panose="020B0502040204020203" pitchFamily="34" charset="0"/>
                </a:rPr>
                <a:t> </a:t>
              </a:r>
              <a:r>
                <a:rPr 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Gilroy Bold Italic" pitchFamily="2" charset="77"/>
                  <a:cs typeface="Segoe UI" panose="020B0502040204020203" pitchFamily="34" charset="0"/>
                </a:rPr>
                <a:t>2—Seldom </a:t>
              </a:r>
              <a:endPara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Gilroy Bold Italic" pitchFamily="2" charset="77"/>
                <a:cs typeface="Segoe UI" panose="020B0502040204020203" pitchFamily="34" charset="0"/>
              </a:endParaRPr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AFA417C4-4D6F-4C41-979A-0DCD4D752FC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14504" y="1614546"/>
              <a:ext cx="274320" cy="274320"/>
            </a:xfrm>
            <a:prstGeom prst="ellipse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latin typeface="Gilroy Bold Italic" pitchFamily="2" charset="77"/>
              </a:endParaRP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EFDB3CEE-6E20-F142-90B9-0FD1ABEE61C0}"/>
                </a:ext>
              </a:extLst>
            </p:cNvPr>
            <p:cNvSpPr/>
            <p:nvPr/>
          </p:nvSpPr>
          <p:spPr>
            <a:xfrm>
              <a:off x="9612140" y="1554566"/>
              <a:ext cx="111761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>
                  <a:latin typeface="Gilroy Bold Italic" pitchFamily="2" charset="77"/>
                  <a:cs typeface="Segoe UI" panose="020B0502040204020203" pitchFamily="34" charset="0"/>
                </a:rPr>
                <a:t> </a:t>
              </a:r>
              <a:r>
                <a:rPr 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Gilroy Bold Italic" pitchFamily="2" charset="77"/>
                  <a:cs typeface="Segoe UI" panose="020B0502040204020203" pitchFamily="34" charset="0"/>
                </a:rPr>
                <a:t>1—Never</a:t>
              </a:r>
              <a:endPara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Gilroy Bold Italic" pitchFamily="2" charset="77"/>
                <a:cs typeface="Segoe UI" panose="020B05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49072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3" grpId="0"/>
      <p:bldP spid="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E83D0E1-85F8-D346-8DA1-B68EFE9E1C5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6803"/>
          <a:stretch/>
        </p:blipFill>
        <p:spPr>
          <a:xfrm>
            <a:off x="-10886" y="-1"/>
            <a:ext cx="12202886" cy="685800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EBF0A09-DB13-4D40-A6B8-6CEE74A200ED}"/>
              </a:ext>
            </a:extLst>
          </p:cNvPr>
          <p:cNvSpPr/>
          <p:nvPr/>
        </p:nvSpPr>
        <p:spPr>
          <a:xfrm>
            <a:off x="-389744" y="5366479"/>
            <a:ext cx="3900387" cy="1274164"/>
          </a:xfrm>
          <a:prstGeom prst="rect">
            <a:avLst/>
          </a:prstGeom>
          <a:solidFill>
            <a:srgbClr val="FFFFFF">
              <a:alpha val="8039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ilroy Bold Italic" pitchFamily="2" charset="77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BC7A66A-053D-D140-9B18-8C852427621E}"/>
              </a:ext>
            </a:extLst>
          </p:cNvPr>
          <p:cNvSpPr/>
          <p:nvPr/>
        </p:nvSpPr>
        <p:spPr>
          <a:xfrm>
            <a:off x="232048" y="5572967"/>
            <a:ext cx="919835" cy="91983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ilroy Bold Italic" pitchFamily="2" charset="77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F9FE629-2F31-A34B-A708-8E6E20ACDF96}"/>
              </a:ext>
            </a:extLst>
          </p:cNvPr>
          <p:cNvSpPr/>
          <p:nvPr/>
        </p:nvSpPr>
        <p:spPr>
          <a:xfrm>
            <a:off x="1189710" y="5494274"/>
            <a:ext cx="1989647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ilroy Bold Italic" pitchFamily="2" charset="77"/>
                <a:cs typeface="Segoe UI" panose="020B0502040204020203" pitchFamily="34" charset="0"/>
              </a:rPr>
              <a:t>SCORE </a:t>
            </a:r>
          </a:p>
          <a:p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ilroy Bold Italic" pitchFamily="2" charset="77"/>
                <a:cs typeface="Segoe UI" panose="020B0502040204020203" pitchFamily="34" charset="0"/>
              </a:rPr>
              <a:t>REPORTS</a:t>
            </a:r>
            <a:endParaRPr lang="en-US" sz="3200" b="1" dirty="0">
              <a:solidFill>
                <a:schemeClr val="tx1">
                  <a:lumMod val="85000"/>
                  <a:lumOff val="15000"/>
                </a:schemeClr>
              </a:solidFill>
              <a:latin typeface="Gilroy Bold Italic" pitchFamily="2" charset="77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00ECDE0-C19C-5B49-A224-1811E09D8316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404345" y="5745263"/>
            <a:ext cx="575240" cy="575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8932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535A765-3B30-E94E-94DA-57C9404BC6D5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442960" y="-620487"/>
            <a:ext cx="8097383" cy="805270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EBF0A09-DB13-4D40-A6B8-6CEE74A200ED}"/>
              </a:ext>
            </a:extLst>
          </p:cNvPr>
          <p:cNvSpPr/>
          <p:nvPr/>
        </p:nvSpPr>
        <p:spPr>
          <a:xfrm>
            <a:off x="-389744" y="5366479"/>
            <a:ext cx="5231907" cy="1274164"/>
          </a:xfrm>
          <a:prstGeom prst="rect">
            <a:avLst/>
          </a:prstGeom>
          <a:solidFill>
            <a:schemeClr val="bg1"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ilroy Bold Italic" pitchFamily="2" charset="77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BC7A66A-053D-D140-9B18-8C852427621E}"/>
              </a:ext>
            </a:extLst>
          </p:cNvPr>
          <p:cNvSpPr/>
          <p:nvPr/>
        </p:nvSpPr>
        <p:spPr>
          <a:xfrm>
            <a:off x="232048" y="5572967"/>
            <a:ext cx="919835" cy="91983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ilroy Bold Italic" pitchFamily="2" charset="77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F9FE629-2F31-A34B-A708-8E6E20ACDF96}"/>
              </a:ext>
            </a:extLst>
          </p:cNvPr>
          <p:cNvSpPr/>
          <p:nvPr/>
        </p:nvSpPr>
        <p:spPr>
          <a:xfrm>
            <a:off x="1181071" y="5494274"/>
            <a:ext cx="2658100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ilroy Bold Italic" pitchFamily="2" charset="77"/>
                <a:cs typeface="Segoe UI" panose="020B0502040204020203" pitchFamily="34" charset="0"/>
              </a:rPr>
              <a:t>AUTOMATED</a:t>
            </a:r>
          </a:p>
          <a:p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ilroy Bold Italic" pitchFamily="2" charset="77"/>
                <a:cs typeface="Segoe UI" panose="020B0502040204020203" pitchFamily="34" charset="0"/>
              </a:rPr>
              <a:t>MESSAGES</a:t>
            </a:r>
            <a:endParaRPr lang="en-US" sz="3200" b="1" dirty="0">
              <a:solidFill>
                <a:schemeClr val="tx1">
                  <a:lumMod val="85000"/>
                  <a:lumOff val="15000"/>
                </a:schemeClr>
              </a:solidFill>
              <a:latin typeface="Gilroy Bold Italic" pitchFamily="2" charset="77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00ECDE0-C19C-5B49-A224-1811E09D8316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404345" y="5745263"/>
            <a:ext cx="575240" cy="57524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6756854-3BC9-A64E-9E8D-CF583C1EBDE0}"/>
              </a:ext>
            </a:extLst>
          </p:cNvPr>
          <p:cNvSpPr txBox="1"/>
          <p:nvPr/>
        </p:nvSpPr>
        <p:spPr>
          <a:xfrm>
            <a:off x="6471093" y="1241191"/>
            <a:ext cx="415880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ilroy Bold Italic" pitchFamily="2" charset="77"/>
                <a:cs typeface="Segoe UI" panose="020B0502040204020203" pitchFamily="34" charset="0"/>
              </a:rPr>
              <a:t>Welcome Jill Singer, as the first step in the research evaluation process you need to visit the website and activate your account by providing a password. You’ll then be automatically directed to Pre-Research Reflection.</a:t>
            </a:r>
          </a:p>
          <a:p>
            <a:endParaRPr lang="en-US" dirty="0">
              <a:latin typeface="Gilroy Bold Italic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823220106"/>
      </p:ext>
    </p:extLst>
  </p:cSld>
  <p:clrMapOvr>
    <a:masterClrMapping/>
  </p:clrMapOvr>
</p:sld>
</file>

<file path=ppt/theme/theme1.xml><?xml version="1.0" encoding="utf-8"?>
<a:theme xmlns:a="http://schemas.openxmlformats.org/drawingml/2006/main" name="EvaluATEUR">
  <a:themeElements>
    <a:clrScheme name="Custom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EF5B23"/>
      </a:accent1>
      <a:accent2>
        <a:srgbClr val="09090A"/>
      </a:accent2>
      <a:accent3>
        <a:srgbClr val="00A283"/>
      </a:accent3>
      <a:accent4>
        <a:srgbClr val="FFFF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valuATEUR" id="{53266C63-25CD-FC44-BCD3-CBA4D1376FF1}" vid="{42AC8BBC-EA01-E64A-9D29-DCD0E9588264}"/>
    </a:ext>
  </a:extLst>
</a:theme>
</file>

<file path=ppt/theme/theme2.xml><?xml version="1.0" encoding="utf-8"?>
<a:theme xmlns:a="http://schemas.openxmlformats.org/drawingml/2006/main" name="1_Office Theme">
  <a:themeElements>
    <a:clrScheme name="EvaluateUR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EF5B23"/>
      </a:accent1>
      <a:accent2>
        <a:srgbClr val="09090A"/>
      </a:accent2>
      <a:accent3>
        <a:srgbClr val="00A283"/>
      </a:accent3>
      <a:accent4>
        <a:srgbClr val="FFFF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1F87AE33-23C2-774B-B38D-2170E27F56BC}">
  <we:reference id="wa104381063" version="1.0.0.0" store="en-US" storeType="OMEX"/>
  <we:alternateReferences>
    <we:reference id="wa104381063" version="1.0.0.0" store="wa104381063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EvaluATEUR</Template>
  <TotalTime>13345</TotalTime>
  <Words>424</Words>
  <Application>Microsoft Macintosh PowerPoint</Application>
  <PresentationFormat>Widescreen</PresentationFormat>
  <Paragraphs>70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Gilroy</vt:lpstr>
      <vt:lpstr>Gilroy Bold Italic</vt:lpstr>
      <vt:lpstr>EvaluATEUR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EZStats Guide</dc:title>
  <dc:creator>Bridget Zimmerman</dc:creator>
  <cp:lastModifiedBy>Mitchell Bender-Awalt</cp:lastModifiedBy>
  <cp:revision>274</cp:revision>
  <dcterms:created xsi:type="dcterms:W3CDTF">2018-09-06T15:05:06Z</dcterms:created>
  <dcterms:modified xsi:type="dcterms:W3CDTF">2025-09-25T18:35:38Z</dcterms:modified>
</cp:coreProperties>
</file>