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Default Extension="vml" ContentType="application/vnd.openxmlformats-officedocument.vmlDrawing"/>
  <Override PartName="/ppt/notesSlides/notesSlide20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6" r:id="rId2"/>
    <p:sldId id="309" r:id="rId3"/>
    <p:sldId id="298" r:id="rId4"/>
    <p:sldId id="297" r:id="rId5"/>
    <p:sldId id="308" r:id="rId6"/>
    <p:sldId id="286" r:id="rId7"/>
    <p:sldId id="257" r:id="rId8"/>
    <p:sldId id="290" r:id="rId9"/>
    <p:sldId id="258" r:id="rId10"/>
    <p:sldId id="272" r:id="rId11"/>
    <p:sldId id="299" r:id="rId12"/>
    <p:sldId id="302" r:id="rId13"/>
    <p:sldId id="301" r:id="rId14"/>
    <p:sldId id="303" r:id="rId15"/>
    <p:sldId id="304" r:id="rId16"/>
    <p:sldId id="307" r:id="rId17"/>
    <p:sldId id="300" r:id="rId18"/>
    <p:sldId id="305" r:id="rId19"/>
    <p:sldId id="278" r:id="rId20"/>
    <p:sldId id="294" r:id="rId21"/>
    <p:sldId id="295" r:id="rId22"/>
    <p:sldId id="306" r:id="rId23"/>
    <p:sldId id="279" r:id="rId24"/>
    <p:sldId id="283" r:id="rId25"/>
    <p:sldId id="310" r:id="rId26"/>
    <p:sldId id="311" r:id="rId27"/>
    <p:sldId id="296" r:id="rId28"/>
    <p:sldId id="263" r:id="rId29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00"/>
    <a:srgbClr val="3399FF"/>
    <a:srgbClr val="0066FF"/>
    <a:srgbClr val="FF6600"/>
    <a:srgbClr val="FF33CC"/>
    <a:srgbClr val="FFFF66"/>
    <a:srgbClr val="66FF33"/>
    <a:srgbClr val="33CC33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777" autoAdjust="0"/>
    <p:restoredTop sz="94660"/>
  </p:normalViewPr>
  <p:slideViewPr>
    <p:cSldViewPr>
      <p:cViewPr varScale="1">
        <p:scale>
          <a:sx n="74" d="100"/>
          <a:sy n="74" d="100"/>
        </p:scale>
        <p:origin x="-1038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08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43012" name="Rectangle 4"/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4301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301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4301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DF7E9F3E-DE5B-4549-AF76-7AF8F42F5171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0DADAE7-D431-444A-82C4-C1639D46D58F}" type="slidenum">
              <a:rPr lang="en-US"/>
              <a:pPr/>
              <a:t>1</a:t>
            </a:fld>
            <a:endParaRPr lang="en-US"/>
          </a:p>
        </p:txBody>
      </p:sp>
      <p:sp>
        <p:nvSpPr>
          <p:cNvPr id="4608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DADD042-ED77-43D6-ADB2-6B4C3C8430F2}" type="slidenum">
              <a:rPr lang="en-US"/>
              <a:pPr/>
              <a:t>10</a:t>
            </a:fld>
            <a:endParaRPr lang="en-US"/>
          </a:p>
        </p:txBody>
      </p:sp>
      <p:sp>
        <p:nvSpPr>
          <p:cNvPr id="5734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A2BFEDC-C953-4A2B-A786-E93B40DB3BF1}" type="slidenum">
              <a:rPr lang="en-US"/>
              <a:pPr/>
              <a:t>11</a:t>
            </a:fld>
            <a:endParaRPr lang="en-US"/>
          </a:p>
        </p:txBody>
      </p:sp>
      <p:sp>
        <p:nvSpPr>
          <p:cNvPr id="9523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2E98779-58B7-4CCD-A812-31075B23A518}" type="slidenum">
              <a:rPr lang="en-US"/>
              <a:pPr/>
              <a:t>12</a:t>
            </a:fld>
            <a:endParaRPr lang="en-US"/>
          </a:p>
        </p:txBody>
      </p:sp>
      <p:sp>
        <p:nvSpPr>
          <p:cNvPr id="10137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8A446FB-D0C7-4D24-9CE2-D21FD6D8193B}" type="slidenum">
              <a:rPr lang="en-US"/>
              <a:pPr/>
              <a:t>13</a:t>
            </a:fld>
            <a:endParaRPr lang="en-US"/>
          </a:p>
        </p:txBody>
      </p:sp>
      <p:sp>
        <p:nvSpPr>
          <p:cNvPr id="9933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45484E6-AC2E-45ED-B1CF-BE8B7345EBD4}" type="slidenum">
              <a:rPr lang="en-US"/>
              <a:pPr/>
              <a:t>14</a:t>
            </a:fld>
            <a:endParaRPr lang="en-US"/>
          </a:p>
        </p:txBody>
      </p:sp>
      <p:sp>
        <p:nvSpPr>
          <p:cNvPr id="10342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0E17C4D-84C3-4F4C-9421-FEA8608FDF6A}" type="slidenum">
              <a:rPr lang="en-US"/>
              <a:pPr/>
              <a:t>15</a:t>
            </a:fld>
            <a:endParaRPr lang="en-US"/>
          </a:p>
        </p:txBody>
      </p:sp>
      <p:sp>
        <p:nvSpPr>
          <p:cNvPr id="10547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1DD6291-7F5A-4BF5-A367-A1897CB30503}" type="slidenum">
              <a:rPr lang="en-US"/>
              <a:pPr/>
              <a:t>16</a:t>
            </a:fld>
            <a:endParaRPr lang="en-US"/>
          </a:p>
        </p:txBody>
      </p:sp>
      <p:sp>
        <p:nvSpPr>
          <p:cNvPr id="11161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ACF78A5-2CBC-41DE-8E6B-CCBB57D695DA}" type="slidenum">
              <a:rPr lang="en-US"/>
              <a:pPr/>
              <a:t>17</a:t>
            </a:fld>
            <a:endParaRPr lang="en-US"/>
          </a:p>
        </p:txBody>
      </p:sp>
      <p:sp>
        <p:nvSpPr>
          <p:cNvPr id="9728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94949D0-3DC4-46F7-8B19-E855ED6FAD97}" type="slidenum">
              <a:rPr lang="en-US"/>
              <a:pPr/>
              <a:t>18</a:t>
            </a:fld>
            <a:endParaRPr lang="en-US"/>
          </a:p>
        </p:txBody>
      </p:sp>
      <p:sp>
        <p:nvSpPr>
          <p:cNvPr id="10752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5E73B27-76E9-42E8-BDEB-EDB52DB5BD29}" type="slidenum">
              <a:rPr lang="en-US"/>
              <a:pPr/>
              <a:t>19</a:t>
            </a:fld>
            <a:endParaRPr lang="en-US"/>
          </a:p>
        </p:txBody>
      </p:sp>
      <p:sp>
        <p:nvSpPr>
          <p:cNvPr id="6758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7E9F3E-DE5B-4549-AF76-7AF8F42F5171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6856056-E709-4C9D-870E-0E114A2025B2}" type="slidenum">
              <a:rPr lang="en-US"/>
              <a:pPr/>
              <a:t>20</a:t>
            </a:fld>
            <a:endParaRPr lang="en-US"/>
          </a:p>
        </p:txBody>
      </p:sp>
      <p:sp>
        <p:nvSpPr>
          <p:cNvPr id="6861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3FD1058-B2CF-4211-902B-5BAE2D1286E6}" type="slidenum">
              <a:rPr lang="en-US"/>
              <a:pPr/>
              <a:t>21</a:t>
            </a:fld>
            <a:endParaRPr lang="en-US"/>
          </a:p>
        </p:txBody>
      </p:sp>
      <p:sp>
        <p:nvSpPr>
          <p:cNvPr id="8499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594F678-624E-4CF4-9CFB-5514031450FB}" type="slidenum">
              <a:rPr lang="en-US"/>
              <a:pPr/>
              <a:t>22</a:t>
            </a:fld>
            <a:endParaRPr lang="en-US"/>
          </a:p>
        </p:txBody>
      </p:sp>
      <p:sp>
        <p:nvSpPr>
          <p:cNvPr id="10957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78984DA-DEC5-46C4-B755-D9D512A374F3}" type="slidenum">
              <a:rPr lang="en-US"/>
              <a:pPr/>
              <a:t>23</a:t>
            </a:fld>
            <a:endParaRPr lang="en-US"/>
          </a:p>
        </p:txBody>
      </p:sp>
      <p:sp>
        <p:nvSpPr>
          <p:cNvPr id="7065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4170740-92B7-46AE-BAF5-906347BA001C}" type="slidenum">
              <a:rPr lang="en-US"/>
              <a:pPr/>
              <a:t>24</a:t>
            </a:fld>
            <a:endParaRPr lang="en-US"/>
          </a:p>
        </p:txBody>
      </p:sp>
      <p:sp>
        <p:nvSpPr>
          <p:cNvPr id="7270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7E9F3E-DE5B-4549-AF76-7AF8F42F5171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7E9F3E-DE5B-4549-AF76-7AF8F42F5171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7F23FD1-2272-47EB-BFF8-4B67679657BF}" type="slidenum">
              <a:rPr lang="en-US"/>
              <a:pPr/>
              <a:t>27</a:t>
            </a:fld>
            <a:endParaRPr lang="en-US"/>
          </a:p>
        </p:txBody>
      </p:sp>
      <p:sp>
        <p:nvSpPr>
          <p:cNvPr id="8909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A4227EE-F802-4485-ADB2-DBDE16AF15E6}" type="slidenum">
              <a:rPr lang="en-US"/>
              <a:pPr/>
              <a:t>28</a:t>
            </a:fld>
            <a:endParaRPr lang="en-US"/>
          </a:p>
        </p:txBody>
      </p:sp>
      <p:sp>
        <p:nvSpPr>
          <p:cNvPr id="7475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4A9D415-192B-4F1B-871B-39F7E02CCBFB}" type="slidenum">
              <a:rPr lang="en-US"/>
              <a:pPr/>
              <a:t>3</a:t>
            </a:fld>
            <a:endParaRPr lang="en-US"/>
          </a:p>
        </p:txBody>
      </p:sp>
      <p:sp>
        <p:nvSpPr>
          <p:cNvPr id="9318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E3233DB-5EB1-4A24-88B7-417B98AD3BF8}" type="slidenum">
              <a:rPr lang="en-US"/>
              <a:pPr/>
              <a:t>4</a:t>
            </a:fld>
            <a:endParaRPr lang="en-US"/>
          </a:p>
        </p:txBody>
      </p:sp>
      <p:sp>
        <p:nvSpPr>
          <p:cNvPr id="9113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C8FE5FF-81C9-4B00-A188-CE76FAF6CA61}" type="slidenum">
              <a:rPr lang="en-US"/>
              <a:pPr/>
              <a:t>5</a:t>
            </a:fld>
            <a:endParaRPr lang="en-US"/>
          </a:p>
        </p:txBody>
      </p:sp>
      <p:sp>
        <p:nvSpPr>
          <p:cNvPr id="11366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39AADA8-F60B-4297-94A9-61207D5B1C09}" type="slidenum">
              <a:rPr lang="en-US"/>
              <a:pPr/>
              <a:t>6</a:t>
            </a:fld>
            <a:endParaRPr lang="en-US"/>
          </a:p>
        </p:txBody>
      </p:sp>
      <p:sp>
        <p:nvSpPr>
          <p:cNvPr id="4710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D6F1FB9-5EAF-4974-A2AC-E1AED21D44C2}" type="slidenum">
              <a:rPr lang="en-US"/>
              <a:pPr/>
              <a:t>7</a:t>
            </a:fld>
            <a:endParaRPr lang="en-US"/>
          </a:p>
        </p:txBody>
      </p:sp>
      <p:sp>
        <p:nvSpPr>
          <p:cNvPr id="4813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AAE376A-994C-46BE-9CE6-C3861BA0B317}" type="slidenum">
              <a:rPr lang="en-US"/>
              <a:pPr/>
              <a:t>8</a:t>
            </a:fld>
            <a:endParaRPr lang="en-US"/>
          </a:p>
        </p:txBody>
      </p:sp>
      <p:sp>
        <p:nvSpPr>
          <p:cNvPr id="4915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E2014CB-037B-40E3-9F5D-12D62167031E}" type="slidenum">
              <a:rPr lang="en-US"/>
              <a:pPr/>
              <a:t>9</a:t>
            </a:fld>
            <a:endParaRPr lang="en-US"/>
          </a:p>
        </p:txBody>
      </p:sp>
      <p:sp>
        <p:nvSpPr>
          <p:cNvPr id="5427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15608C-0232-4FBF-A4F6-F8563AAB692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0B9556-CD7A-4939-9CE9-04D2A5C1658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F80567-2534-4866-BA3C-4DCF1CC55A7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7B63A3-C611-406C-A063-C4BD600A7F2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CBCB9E-ECD1-45CC-9183-D7169A1E654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24D2B3-C43E-427E-8D6F-CFBFBF63BFD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BB725F-2D6A-4B9E-862C-79A5CD61BA3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B9153B-C28C-4477-B307-68CB28E023B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340204-4748-4903-952C-C41DD764EEF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8AFF6F-7A04-44FC-9A9A-DA65CFD78ED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3ED468-A661-4CDF-A316-043BA950696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BC0BA221-746B-4BCC-A3B2-B5B101145D1B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4.png"/><Relationship Id="rId4" Type="http://schemas.openxmlformats.org/officeDocument/2006/relationships/oleObject" Target="../embeddings/oleObject1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oleObject" Target="../embeddings/oleObject3.bin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4" name="Text Box 6"/>
          <p:cNvSpPr txBox="1">
            <a:spLocks noChangeArrowheads="1"/>
          </p:cNvSpPr>
          <p:nvPr/>
        </p:nvSpPr>
        <p:spPr bwMode="auto">
          <a:xfrm>
            <a:off x="2806700" y="4646613"/>
            <a:ext cx="2933700" cy="2836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endParaRPr lang="en-US" sz="4000" b="1">
              <a:solidFill>
                <a:srgbClr val="33CC33"/>
              </a:solidFill>
            </a:endParaRPr>
          </a:p>
          <a:p>
            <a:pPr algn="ctr"/>
            <a:r>
              <a:rPr lang="en-US" sz="2800" b="1">
                <a:solidFill>
                  <a:srgbClr val="33CC33"/>
                </a:solidFill>
              </a:rPr>
              <a:t>Michelle Kinzel</a:t>
            </a:r>
          </a:p>
          <a:p>
            <a:pPr algn="ctr"/>
            <a:r>
              <a:rPr lang="en-US" sz="2800" b="1">
                <a:solidFill>
                  <a:srgbClr val="33CC33"/>
                </a:solidFill>
              </a:rPr>
              <a:t>Robert Peckyno</a:t>
            </a:r>
          </a:p>
          <a:p>
            <a:pPr algn="ctr"/>
            <a:r>
              <a:rPr lang="en-US" sz="2800" b="1">
                <a:solidFill>
                  <a:srgbClr val="33CC33"/>
                </a:solidFill>
              </a:rPr>
              <a:t>Brianna Strauch</a:t>
            </a:r>
          </a:p>
          <a:p>
            <a:pPr algn="ctr"/>
            <a:endParaRPr lang="en-US" sz="2800" b="1">
              <a:solidFill>
                <a:srgbClr val="33CC33"/>
              </a:solidFill>
            </a:endParaRPr>
          </a:p>
          <a:p>
            <a:pPr algn="ctr"/>
            <a:endParaRPr lang="en-US" sz="2800" b="1">
              <a:solidFill>
                <a:srgbClr val="33CC33"/>
              </a:solidFill>
            </a:endParaRPr>
          </a:p>
        </p:txBody>
      </p:sp>
      <p:sp>
        <p:nvSpPr>
          <p:cNvPr id="2058" name="Text Box 10"/>
          <p:cNvSpPr txBox="1">
            <a:spLocks noChangeArrowheads="1"/>
          </p:cNvSpPr>
          <p:nvPr/>
        </p:nvSpPr>
        <p:spPr bwMode="auto">
          <a:xfrm>
            <a:off x="1676400" y="4678363"/>
            <a:ext cx="526097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rgbClr val="33CC33"/>
                </a:solidFill>
              </a:rPr>
              <a:t>GPS and GIS in Our World</a:t>
            </a:r>
          </a:p>
        </p:txBody>
      </p:sp>
      <p:pic>
        <p:nvPicPr>
          <p:cNvPr id="2065" name="Picture 1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28800" y="80963"/>
            <a:ext cx="5067300" cy="4491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7" name="Picture 5" descr="Earth Probe TOMS Total Ozone on Sep. 11, 200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33600" y="838200"/>
            <a:ext cx="4800600" cy="4333875"/>
          </a:xfrm>
          <a:prstGeom prst="rect">
            <a:avLst/>
          </a:prstGeom>
          <a:noFill/>
        </p:spPr>
      </p:pic>
      <p:sp>
        <p:nvSpPr>
          <p:cNvPr id="18438" name="Text Box 6"/>
          <p:cNvSpPr txBox="1">
            <a:spLocks noChangeArrowheads="1"/>
          </p:cNvSpPr>
          <p:nvPr/>
        </p:nvSpPr>
        <p:spPr bwMode="auto">
          <a:xfrm>
            <a:off x="152400" y="5562600"/>
            <a:ext cx="870267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FFFF00"/>
                </a:solidFill>
              </a:rPr>
              <a:t>TOMS (Total Ozone Mapping Spectrometer)Satellite Data measures a hole </a:t>
            </a:r>
          </a:p>
          <a:p>
            <a:r>
              <a:rPr lang="en-US" sz="2000">
                <a:solidFill>
                  <a:srgbClr val="FFFF00"/>
                </a:solidFill>
              </a:rPr>
              <a:t>in the Ozone layer, September 24, 2003, slightly larger than North America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Mapping Patterns of Natural Events: Earthquake Maps</a:t>
            </a:r>
          </a:p>
        </p:txBody>
      </p:sp>
      <p:pic>
        <p:nvPicPr>
          <p:cNvPr id="94211" name="Picture 3"/>
          <p:cNvPicPr>
            <a:picLocks noChangeAspect="1" noChangeArrowheads="1"/>
          </p:cNvPicPr>
          <p:nvPr>
            <p:ph type="body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533400" y="1828800"/>
            <a:ext cx="8229600" cy="4525963"/>
          </a:xfr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457200"/>
            <a:ext cx="8229600" cy="1143000"/>
          </a:xfrm>
        </p:spPr>
        <p:txBody>
          <a:bodyPr/>
          <a:lstStyle/>
          <a:p>
            <a:r>
              <a:rPr lang="en-US" sz="3200">
                <a:solidFill>
                  <a:schemeClr val="bg1"/>
                </a:solidFill>
              </a:rPr>
              <a:t>Where things are?</a:t>
            </a:r>
            <a:br>
              <a:rPr lang="en-US" sz="3200">
                <a:solidFill>
                  <a:schemeClr val="bg1"/>
                </a:solidFill>
              </a:rPr>
            </a:br>
            <a:r>
              <a:rPr lang="en-US" sz="3200">
                <a:solidFill>
                  <a:schemeClr val="bg1"/>
                </a:solidFill>
              </a:rPr>
              <a:t>Determine distance of drug related arrests to schools, crimes occurring within 1000 feet eligible for higher sentences</a:t>
            </a:r>
          </a:p>
        </p:txBody>
      </p:sp>
      <p:pic>
        <p:nvPicPr>
          <p:cNvPr id="100355" name="Picture 3"/>
          <p:cNvPicPr>
            <a:picLocks noChangeAspect="1" noChangeArrowheads="1"/>
          </p:cNvPicPr>
          <p:nvPr>
            <p:ph type="body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457200" y="2179638"/>
            <a:ext cx="8229600" cy="4525962"/>
          </a:xfr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>
                <a:solidFill>
                  <a:schemeClr val="bg1"/>
                </a:solidFill>
              </a:rPr>
              <a:t>Patterns, what do you think the colors represent?</a:t>
            </a:r>
          </a:p>
        </p:txBody>
      </p:sp>
      <p:pic>
        <p:nvPicPr>
          <p:cNvPr id="98307" name="Picture 3"/>
          <p:cNvPicPr>
            <a:picLocks noChangeAspect="1" noChangeArrowheads="1"/>
          </p:cNvPicPr>
          <p:nvPr>
            <p:ph type="body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609600" y="1676400"/>
            <a:ext cx="8077200" cy="4672013"/>
          </a:xfr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Disaster Management</a:t>
            </a:r>
          </a:p>
        </p:txBody>
      </p:sp>
      <p:pic>
        <p:nvPicPr>
          <p:cNvPr id="102403" name="Picture 3"/>
          <p:cNvPicPr>
            <a:picLocks noChangeAspect="1" noChangeArrowheads="1"/>
          </p:cNvPicPr>
          <p:nvPr>
            <p:ph type="body" idx="1"/>
          </p:nvPr>
        </p:nvPicPr>
        <p:blipFill>
          <a:blip r:embed="rId3"/>
          <a:srcRect/>
          <a:stretch>
            <a:fillRect/>
          </a:stretch>
        </p:blipFill>
        <p:spPr/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Conservation: Wildlife Refuge</a:t>
            </a:r>
          </a:p>
        </p:txBody>
      </p:sp>
      <p:pic>
        <p:nvPicPr>
          <p:cNvPr id="104451" name="Picture 3"/>
          <p:cNvPicPr>
            <a:picLocks noChangeAspect="1" noChangeArrowheads="1"/>
          </p:cNvPicPr>
          <p:nvPr>
            <p:ph type="body" idx="1"/>
          </p:nvPr>
        </p:nvPicPr>
        <p:blipFill>
          <a:blip r:embed="rId3"/>
          <a:srcRect/>
          <a:stretch>
            <a:fillRect/>
          </a:stretch>
        </p:blipFill>
        <p:spPr/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Conservation Planning</a:t>
            </a:r>
          </a:p>
        </p:txBody>
      </p:sp>
      <p:pic>
        <p:nvPicPr>
          <p:cNvPr id="110596" name="Picture 4"/>
          <p:cNvPicPr>
            <a:picLocks noChangeAspect="1" noChangeArrowheads="1"/>
          </p:cNvPicPr>
          <p:nvPr>
            <p:ph type="body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762000" y="1370013"/>
            <a:ext cx="7924800" cy="5487987"/>
          </a:xfrm>
          <a:noFill/>
          <a:ln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GIS Visualizations</a:t>
            </a:r>
          </a:p>
        </p:txBody>
      </p:sp>
      <p:pic>
        <p:nvPicPr>
          <p:cNvPr id="96259" name="Picture 3"/>
          <p:cNvPicPr>
            <a:picLocks noChangeAspect="1" noChangeArrowheads="1"/>
          </p:cNvPicPr>
          <p:nvPr>
            <p:ph type="body" idx="1"/>
          </p:nvPr>
        </p:nvPicPr>
        <p:blipFill>
          <a:blip r:embed="rId3"/>
          <a:srcRect/>
          <a:stretch>
            <a:fillRect/>
          </a:stretch>
        </p:blipFill>
        <p:spPr/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Animations</a:t>
            </a:r>
          </a:p>
        </p:txBody>
      </p:sp>
      <p:pic>
        <p:nvPicPr>
          <p:cNvPr id="106499" name="Picture 3"/>
          <p:cNvPicPr>
            <a:picLocks noChangeAspect="1" noChangeArrowheads="1"/>
          </p:cNvPicPr>
          <p:nvPr>
            <p:ph type="body" idx="1"/>
          </p:nvPr>
        </p:nvPicPr>
        <p:blipFill>
          <a:blip r:embed="rId3"/>
          <a:srcRect/>
          <a:stretch>
            <a:fillRect/>
          </a:stretch>
        </p:blipFill>
        <p:spPr/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0" name="Picture 4" descr="Picture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4581" name="Rectangle 5"/>
          <p:cNvSpPr>
            <a:spLocks noChangeArrowheads="1"/>
          </p:cNvSpPr>
          <p:nvPr/>
        </p:nvSpPr>
        <p:spPr bwMode="auto">
          <a:xfrm>
            <a:off x="533400" y="407988"/>
            <a:ext cx="317817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4000">
                <a:solidFill>
                  <a:srgbClr val="0000FF"/>
                </a:solidFill>
              </a:rPr>
              <a:t>My Research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>
                <a:solidFill>
                  <a:srgbClr val="33CC33"/>
                </a:solidFill>
              </a:rPr>
              <a:t>Brianna Strauch</a:t>
            </a:r>
          </a:p>
        </p:txBody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95400"/>
            <a:ext cx="8229600" cy="4525963"/>
          </a:xfrm>
        </p:spPr>
        <p:txBody>
          <a:bodyPr/>
          <a:lstStyle/>
          <a:p>
            <a:r>
              <a:rPr lang="en-US" sz="2800">
                <a:solidFill>
                  <a:srgbClr val="33CC33"/>
                </a:solidFill>
              </a:rPr>
              <a:t>Junior at OSU</a:t>
            </a:r>
          </a:p>
          <a:p>
            <a:r>
              <a:rPr lang="en-US" sz="2800">
                <a:solidFill>
                  <a:srgbClr val="33CC33"/>
                </a:solidFill>
              </a:rPr>
              <a:t>Double Major Education and Geography</a:t>
            </a:r>
          </a:p>
          <a:p>
            <a:r>
              <a:rPr lang="en-US" sz="2800">
                <a:solidFill>
                  <a:srgbClr val="33CC33"/>
                </a:solidFill>
              </a:rPr>
              <a:t>From California, lived in Belgium for 4 years</a:t>
            </a:r>
          </a:p>
          <a:p>
            <a:r>
              <a:rPr lang="en-US" sz="2800">
                <a:solidFill>
                  <a:srgbClr val="33CC33"/>
                </a:solidFill>
              </a:rPr>
              <a:t>Future Earth Science Teacher</a:t>
            </a:r>
          </a:p>
          <a:p>
            <a:endParaRPr lang="en-US" sz="2800">
              <a:solidFill>
                <a:srgbClr val="33CC33"/>
              </a:solidFill>
            </a:endParaRPr>
          </a:p>
        </p:txBody>
      </p:sp>
      <p:sp>
        <p:nvSpPr>
          <p:cNvPr id="114692" name="Text Box 4"/>
          <p:cNvSpPr txBox="1">
            <a:spLocks noChangeArrowheads="1"/>
          </p:cNvSpPr>
          <p:nvPr/>
        </p:nvSpPr>
        <p:spPr bwMode="auto">
          <a:xfrm>
            <a:off x="3048000" y="3702050"/>
            <a:ext cx="28765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600">
                <a:solidFill>
                  <a:srgbClr val="33CC33"/>
                </a:solidFill>
              </a:rPr>
              <a:t>Bob Peckyno</a:t>
            </a:r>
          </a:p>
        </p:txBody>
      </p:sp>
      <p:sp>
        <p:nvSpPr>
          <p:cNvPr id="114693" name="Text Box 5"/>
          <p:cNvSpPr txBox="1">
            <a:spLocks noChangeArrowheads="1"/>
          </p:cNvSpPr>
          <p:nvPr/>
        </p:nvSpPr>
        <p:spPr bwMode="auto">
          <a:xfrm>
            <a:off x="533400" y="4495800"/>
            <a:ext cx="6786563" cy="335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  <a:buFontTx/>
              <a:buChar char="•"/>
            </a:pPr>
            <a:r>
              <a:rPr lang="en-US" sz="2800">
                <a:solidFill>
                  <a:srgbClr val="33CC33"/>
                </a:solidFill>
              </a:rPr>
              <a:t>Graduate Student at OSU</a:t>
            </a:r>
          </a:p>
          <a:p>
            <a:pPr>
              <a:spcBef>
                <a:spcPct val="20000"/>
              </a:spcBef>
              <a:buFontTx/>
              <a:buChar char="•"/>
            </a:pPr>
            <a:r>
              <a:rPr lang="en-US" sz="2800">
                <a:solidFill>
                  <a:srgbClr val="33CC33"/>
                </a:solidFill>
              </a:rPr>
              <a:t>Majoring in Geography, pursuing a PhD</a:t>
            </a:r>
          </a:p>
          <a:p>
            <a:pPr>
              <a:spcBef>
                <a:spcPct val="20000"/>
              </a:spcBef>
              <a:buFontTx/>
              <a:buChar char="•"/>
            </a:pPr>
            <a:r>
              <a:rPr lang="en-US" sz="2800">
                <a:solidFill>
                  <a:srgbClr val="33CC33"/>
                </a:solidFill>
              </a:rPr>
              <a:t>Works for NASA</a:t>
            </a:r>
          </a:p>
          <a:p>
            <a:pPr>
              <a:spcBef>
                <a:spcPct val="20000"/>
              </a:spcBef>
              <a:buFontTx/>
              <a:buChar char="•"/>
            </a:pPr>
            <a:r>
              <a:rPr lang="en-US" sz="2800">
                <a:solidFill>
                  <a:srgbClr val="33CC33"/>
                </a:solidFill>
              </a:rPr>
              <a:t>Volcano Mapping Expert</a:t>
            </a:r>
          </a:p>
          <a:p>
            <a:pPr>
              <a:spcBef>
                <a:spcPct val="20000"/>
              </a:spcBef>
              <a:buFontTx/>
              <a:buChar char="•"/>
            </a:pPr>
            <a:endParaRPr lang="en-US" sz="2800">
              <a:solidFill>
                <a:srgbClr val="33CC33"/>
              </a:solidFill>
            </a:endParaRPr>
          </a:p>
          <a:p>
            <a:pPr>
              <a:spcBef>
                <a:spcPct val="20000"/>
              </a:spcBef>
              <a:buFontTx/>
              <a:buChar char="•"/>
            </a:pPr>
            <a:endParaRPr lang="en-US" sz="2800">
              <a:solidFill>
                <a:srgbClr val="33CC33"/>
              </a:solidFill>
            </a:endParaRPr>
          </a:p>
          <a:p>
            <a:endParaRPr 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60" name="Text Box 4"/>
          <p:cNvSpPr txBox="1">
            <a:spLocks noChangeArrowheads="1"/>
          </p:cNvSpPr>
          <p:nvPr/>
        </p:nvSpPr>
        <p:spPr bwMode="auto">
          <a:xfrm>
            <a:off x="381000" y="414338"/>
            <a:ext cx="8439150" cy="228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3600" b="1">
                <a:solidFill>
                  <a:srgbClr val="66FF33"/>
                </a:solidFill>
              </a:rPr>
              <a:t>Satellite Tagging of Green Sea Turtles</a:t>
            </a:r>
          </a:p>
          <a:p>
            <a:pPr algn="ctr"/>
            <a:endParaRPr lang="en-US" sz="3600" b="1">
              <a:solidFill>
                <a:srgbClr val="66FF33"/>
              </a:solidFill>
            </a:endParaRPr>
          </a:p>
          <a:p>
            <a:pPr algn="ctr"/>
            <a:r>
              <a:rPr lang="en-US" sz="3600" b="1">
                <a:solidFill>
                  <a:srgbClr val="66FF33"/>
                </a:solidFill>
              </a:rPr>
              <a:t>GIS Maps of the Data</a:t>
            </a:r>
          </a:p>
          <a:p>
            <a:pPr lvl="1" algn="ctr"/>
            <a:endParaRPr lang="en-US" sz="3600" b="1">
              <a:solidFill>
                <a:srgbClr val="66FF33"/>
              </a:solidFill>
            </a:endParaRPr>
          </a:p>
        </p:txBody>
      </p:sp>
      <p:graphicFrame>
        <p:nvGraphicFramePr>
          <p:cNvPr id="45062" name="Object 6"/>
          <p:cNvGraphicFramePr>
            <a:graphicFrameLocks noChangeAspect="1"/>
          </p:cNvGraphicFramePr>
          <p:nvPr/>
        </p:nvGraphicFramePr>
        <p:xfrm>
          <a:off x="4953000" y="3068638"/>
          <a:ext cx="4103688" cy="2798762"/>
        </p:xfrm>
        <a:graphic>
          <a:graphicData uri="http://schemas.openxmlformats.org/presentationml/2006/ole">
            <p:oleObj spid="_x0000_s45062" name="Photo Editor Photo" r:id="rId4" imgW="8257143" imgH="5630061" progId="MSPhotoEd.3">
              <p:embed/>
            </p:oleObj>
          </a:graphicData>
        </a:graphic>
      </p:graphicFrame>
      <p:pic>
        <p:nvPicPr>
          <p:cNvPr id="45063" name="Picture 7" descr="R &amp; Z map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4800" y="2312988"/>
            <a:ext cx="4572000" cy="42402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4" name="Picture 6" descr="roberta_hr_kc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64125" y="685800"/>
            <a:ext cx="3775075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975" name="Picture 7" descr="roberta_bh_map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" y="3429000"/>
            <a:ext cx="4330700" cy="275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83976" name="Object 8"/>
          <p:cNvGraphicFramePr>
            <a:graphicFrameLocks noChangeAspect="1"/>
          </p:cNvGraphicFramePr>
          <p:nvPr/>
        </p:nvGraphicFramePr>
        <p:xfrm>
          <a:off x="914400" y="725488"/>
          <a:ext cx="3505200" cy="2398712"/>
        </p:xfrm>
        <a:graphic>
          <a:graphicData uri="http://schemas.openxmlformats.org/presentationml/2006/ole">
            <p:oleObj spid="_x0000_s83976" name="Photo Editor Photo" r:id="rId6" imgW="8228571" imgH="5630061" progId="MSPhotoEd.3">
              <p:embed/>
            </p:oleObj>
          </a:graphicData>
        </a:graphic>
      </p:graphicFrame>
      <p:sp>
        <p:nvSpPr>
          <p:cNvPr id="83977" name="Text Box 9"/>
          <p:cNvSpPr txBox="1">
            <a:spLocks noChangeArrowheads="1"/>
          </p:cNvSpPr>
          <p:nvPr/>
        </p:nvSpPr>
        <p:spPr bwMode="auto">
          <a:xfrm>
            <a:off x="304800" y="6248400"/>
            <a:ext cx="49641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rgbClr val="33CC33"/>
                </a:solidFill>
              </a:rPr>
              <a:t>Satellite Image Coded for Habitat Types</a:t>
            </a:r>
          </a:p>
        </p:txBody>
      </p:sp>
      <p:sp>
        <p:nvSpPr>
          <p:cNvPr id="83978" name="Text Box 10"/>
          <p:cNvSpPr txBox="1">
            <a:spLocks noChangeArrowheads="1"/>
          </p:cNvSpPr>
          <p:nvPr/>
        </p:nvSpPr>
        <p:spPr bwMode="auto">
          <a:xfrm>
            <a:off x="6172200" y="6019800"/>
            <a:ext cx="1879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rgbClr val="33CC33"/>
                </a:solidFill>
              </a:rPr>
              <a:t>Home Ranges</a:t>
            </a:r>
          </a:p>
        </p:txBody>
      </p:sp>
      <p:sp>
        <p:nvSpPr>
          <p:cNvPr id="83979" name="Text Box 11"/>
          <p:cNvSpPr txBox="1">
            <a:spLocks noChangeArrowheads="1"/>
          </p:cNvSpPr>
          <p:nvPr/>
        </p:nvSpPr>
        <p:spPr bwMode="auto">
          <a:xfrm>
            <a:off x="2743200" y="44450"/>
            <a:ext cx="40195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600" b="1">
                <a:solidFill>
                  <a:srgbClr val="66FF33"/>
                </a:solidFill>
              </a:rPr>
              <a:t>Research Results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228600"/>
            <a:ext cx="8229600" cy="1143000"/>
          </a:xfrm>
        </p:spPr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Migration patterns of sea turtles</a:t>
            </a:r>
          </a:p>
        </p:txBody>
      </p:sp>
      <p:pic>
        <p:nvPicPr>
          <p:cNvPr id="108548" name="Picture 4"/>
          <p:cNvPicPr>
            <a:picLocks noChangeAspect="1" noChangeArrowheads="1"/>
          </p:cNvPicPr>
          <p:nvPr>
            <p:ph type="body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838200"/>
            <a:ext cx="9144000" cy="6019800"/>
          </a:xfrm>
          <a:noFill/>
          <a:ln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4" name="Text Box 4"/>
          <p:cNvSpPr txBox="1">
            <a:spLocks noChangeArrowheads="1"/>
          </p:cNvSpPr>
          <p:nvPr/>
        </p:nvSpPr>
        <p:spPr bwMode="auto">
          <a:xfrm>
            <a:off x="457200" y="7620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n-US">
              <a:solidFill>
                <a:srgbClr val="0000FF"/>
              </a:solidFill>
            </a:endParaRPr>
          </a:p>
        </p:txBody>
      </p:sp>
      <p:pic>
        <p:nvPicPr>
          <p:cNvPr id="25605" name="Picture 5" descr="Whales_fina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64038" y="609600"/>
            <a:ext cx="4475162" cy="5791200"/>
          </a:xfrm>
          <a:prstGeom prst="rect">
            <a:avLst/>
          </a:prstGeom>
          <a:noFill/>
        </p:spPr>
      </p:pic>
      <p:pic>
        <p:nvPicPr>
          <p:cNvPr id="25607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1000" y="609600"/>
            <a:ext cx="3857625" cy="290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608" name="Picture 8" descr="spyhop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800" y="4267200"/>
            <a:ext cx="3921125" cy="2132013"/>
          </a:xfrm>
          <a:prstGeom prst="rect">
            <a:avLst/>
          </a:prstGeom>
          <a:noFill/>
        </p:spPr>
      </p:pic>
      <p:sp>
        <p:nvSpPr>
          <p:cNvPr id="25609" name="Text Box 9"/>
          <p:cNvSpPr txBox="1">
            <a:spLocks noChangeArrowheads="1"/>
          </p:cNvSpPr>
          <p:nvPr/>
        </p:nvSpPr>
        <p:spPr bwMode="auto">
          <a:xfrm>
            <a:off x="314325" y="0"/>
            <a:ext cx="88296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rgbClr val="3399FF"/>
                </a:solidFill>
              </a:rPr>
              <a:t>Satellite Tracking and GPS Technology Used to Track Whale Migrations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2" name="Picture 6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33600" y="2743200"/>
            <a:ext cx="56388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9703" name="Rectangle 7"/>
          <p:cNvSpPr>
            <a:spLocks noChangeArrowheads="1"/>
          </p:cNvSpPr>
          <p:nvPr/>
        </p:nvSpPr>
        <p:spPr bwMode="auto">
          <a:xfrm>
            <a:off x="0" y="914400"/>
            <a:ext cx="8693150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600" b="1" i="1" u="sng">
                <a:solidFill>
                  <a:srgbClr val="3399FF"/>
                </a:solidFill>
              </a:rPr>
              <a:t>Hypothesis:</a:t>
            </a:r>
            <a:r>
              <a:rPr lang="en-US" sz="3600" b="1" i="1">
                <a:solidFill>
                  <a:srgbClr val="3399FF"/>
                </a:solidFill>
              </a:rPr>
              <a:t>  Variations in chlorophyll</a:t>
            </a:r>
          </a:p>
          <a:p>
            <a:r>
              <a:rPr lang="en-US" sz="3600" b="1" i="1">
                <a:solidFill>
                  <a:srgbClr val="3399FF"/>
                </a:solidFill>
              </a:rPr>
              <a:t>related to El Nino effects causes shifts </a:t>
            </a:r>
          </a:p>
          <a:p>
            <a:r>
              <a:rPr lang="en-US" sz="3600" b="1" i="1">
                <a:solidFill>
                  <a:srgbClr val="3399FF"/>
                </a:solidFill>
              </a:rPr>
              <a:t>in food web</a:t>
            </a:r>
          </a:p>
        </p:txBody>
      </p:sp>
      <p:sp>
        <p:nvSpPr>
          <p:cNvPr id="29705" name="Rectangle 9"/>
          <p:cNvSpPr>
            <a:spLocks noChangeArrowheads="1"/>
          </p:cNvSpPr>
          <p:nvPr/>
        </p:nvSpPr>
        <p:spPr bwMode="auto">
          <a:xfrm>
            <a:off x="990600" y="152400"/>
            <a:ext cx="76771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600" b="1">
                <a:solidFill>
                  <a:srgbClr val="3399FF"/>
                </a:solidFill>
              </a:rPr>
              <a:t>Gray Whale Home Range Changes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5714" name="Object 2"/>
          <p:cNvGraphicFramePr>
            <a:graphicFrameLocks noChangeAspect="1"/>
          </p:cNvGraphicFramePr>
          <p:nvPr>
            <p:ph type="title"/>
          </p:nvPr>
        </p:nvGraphicFramePr>
        <p:xfrm>
          <a:off x="2438400" y="990600"/>
          <a:ext cx="4413250" cy="5715000"/>
        </p:xfrm>
        <a:graphic>
          <a:graphicData uri="http://schemas.openxmlformats.org/presentationml/2006/ole">
            <p:oleObj spid="_x0000_s115714" name="Acrobat Document" r:id="rId4" imgW="5829059" imgH="7543623" progId="AcroExch.Document.7">
              <p:embed/>
            </p:oleObj>
          </a:graphicData>
        </a:graphic>
      </p:graphicFrame>
      <p:sp>
        <p:nvSpPr>
          <p:cNvPr id="115717" name="Text Box 5"/>
          <p:cNvSpPr txBox="1">
            <a:spLocks noChangeArrowheads="1"/>
          </p:cNvSpPr>
          <p:nvPr/>
        </p:nvSpPr>
        <p:spPr bwMode="auto">
          <a:xfrm>
            <a:off x="2914650" y="152400"/>
            <a:ext cx="34099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600" b="1">
                <a:solidFill>
                  <a:schemeClr val="bg1"/>
                </a:solidFill>
              </a:rPr>
              <a:t>Your Research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>
                <a:solidFill>
                  <a:srgbClr val="66FF33"/>
                </a:solidFill>
              </a:rPr>
              <a:t>Dixon Creek Project</a:t>
            </a:r>
          </a:p>
        </p:txBody>
      </p:sp>
      <p:pic>
        <p:nvPicPr>
          <p:cNvPr id="116740" name="Picture 4"/>
          <p:cNvPicPr>
            <a:picLocks noChangeAspect="1" noChangeArrowheads="1"/>
          </p:cNvPicPr>
          <p:nvPr>
            <p:ph type="body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219200" y="990600"/>
            <a:ext cx="7034213" cy="5699125"/>
          </a:xfrm>
          <a:noFill/>
          <a:ln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9" name="Picture 5" descr="satellites_00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76200"/>
            <a:ext cx="9144000" cy="7032625"/>
          </a:xfrm>
          <a:prstGeom prst="rect">
            <a:avLst/>
          </a:prstGeom>
          <a:noFill/>
        </p:spPr>
      </p:pic>
      <p:sp>
        <p:nvSpPr>
          <p:cNvPr id="88070" name="Text Box 6"/>
          <p:cNvSpPr txBox="1">
            <a:spLocks noChangeArrowheads="1"/>
          </p:cNvSpPr>
          <p:nvPr/>
        </p:nvSpPr>
        <p:spPr bwMode="auto">
          <a:xfrm>
            <a:off x="2743200" y="1066800"/>
            <a:ext cx="3271838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4800">
                <a:solidFill>
                  <a:srgbClr val="0066FF"/>
                </a:solidFill>
              </a:rPr>
              <a:t>Questions?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549275" y="152400"/>
            <a:ext cx="8099425" cy="234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3200" b="1">
                <a:solidFill>
                  <a:srgbClr val="0000FF"/>
                </a:solidFill>
              </a:rPr>
              <a:t>Let’s do a GPS Activity</a:t>
            </a:r>
          </a:p>
          <a:p>
            <a:pPr algn="ctr"/>
            <a:endParaRPr lang="en-US" sz="3200" b="1">
              <a:solidFill>
                <a:srgbClr val="0000FF"/>
              </a:solidFill>
            </a:endParaRPr>
          </a:p>
          <a:p>
            <a:pPr algn="ctr"/>
            <a:r>
              <a:rPr lang="en-US" sz="2800" b="1">
                <a:solidFill>
                  <a:srgbClr val="0000FF"/>
                </a:solidFill>
              </a:rPr>
              <a:t>First we will take waypoints</a:t>
            </a:r>
          </a:p>
          <a:p>
            <a:pPr algn="ctr"/>
            <a:r>
              <a:rPr lang="en-US" sz="2800" b="1">
                <a:solidFill>
                  <a:srgbClr val="0000FF"/>
                </a:solidFill>
              </a:rPr>
              <a:t>Next, we will geocache back to those locations</a:t>
            </a:r>
          </a:p>
          <a:p>
            <a:pPr algn="ctr"/>
            <a:endParaRPr lang="en-US" sz="2800" b="1">
              <a:solidFill>
                <a:srgbClr val="0000FF"/>
              </a:solidFill>
            </a:endParaRPr>
          </a:p>
        </p:txBody>
      </p:sp>
      <p:pic>
        <p:nvPicPr>
          <p:cNvPr id="9230" name="Picture 1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57400" y="2157413"/>
            <a:ext cx="4591050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4" name="Picture 4" descr="satellite-navstar"/>
          <p:cNvPicPr>
            <a:picLocks noChangeAspect="1" noChangeArrowheads="1"/>
          </p:cNvPicPr>
          <p:nvPr>
            <p:ph type="body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2819400" y="990600"/>
            <a:ext cx="3657600" cy="3848100"/>
          </a:xfrm>
          <a:noFill/>
          <a:ln/>
        </p:spPr>
      </p:pic>
      <p:sp>
        <p:nvSpPr>
          <p:cNvPr id="92165" name="Text Box 5"/>
          <p:cNvSpPr txBox="1">
            <a:spLocks noChangeArrowheads="1"/>
          </p:cNvSpPr>
          <p:nvPr/>
        </p:nvSpPr>
        <p:spPr bwMode="auto">
          <a:xfrm>
            <a:off x="2209800" y="228600"/>
            <a:ext cx="437673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4400">
                <a:solidFill>
                  <a:srgbClr val="FFFF00"/>
                </a:solidFill>
              </a:rPr>
              <a:t>How GPS Works</a:t>
            </a:r>
          </a:p>
        </p:txBody>
      </p:sp>
      <p:sp>
        <p:nvSpPr>
          <p:cNvPr id="92168" name="Rectangle 8"/>
          <p:cNvSpPr>
            <a:spLocks noChangeArrowheads="1"/>
          </p:cNvSpPr>
          <p:nvPr/>
        </p:nvSpPr>
        <p:spPr bwMode="auto">
          <a:xfrm>
            <a:off x="381000" y="4038600"/>
            <a:ext cx="7002463" cy="186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200">
                <a:solidFill>
                  <a:srgbClr val="FFFF00"/>
                </a:solidFill>
              </a:rPr>
              <a:t>27 Satellites</a:t>
            </a:r>
          </a:p>
          <a:p>
            <a:pPr lvl="1">
              <a:buFontTx/>
              <a:buChar char="•"/>
            </a:pPr>
            <a:r>
              <a:rPr lang="en-US" sz="2800">
                <a:solidFill>
                  <a:srgbClr val="FFFF00"/>
                </a:solidFill>
              </a:rPr>
              <a:t>Solar Powered</a:t>
            </a:r>
          </a:p>
          <a:p>
            <a:pPr lvl="1">
              <a:buFontTx/>
              <a:buChar char="•"/>
            </a:pPr>
            <a:r>
              <a:rPr lang="en-US" sz="2800">
                <a:solidFill>
                  <a:srgbClr val="FFFF00"/>
                </a:solidFill>
              </a:rPr>
              <a:t>Circle Globe at 12,000 miles/19,300 km</a:t>
            </a:r>
          </a:p>
          <a:p>
            <a:pPr lvl="1">
              <a:buFontTx/>
              <a:buChar char="•"/>
            </a:pPr>
            <a:r>
              <a:rPr lang="en-US" sz="2800">
                <a:solidFill>
                  <a:srgbClr val="FFFF00"/>
                </a:solidFill>
              </a:rPr>
              <a:t>2 complete rotations/day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6" name="Picture 4" descr="gps-3"/>
          <p:cNvPicPr>
            <a:picLocks noChangeAspect="1" noChangeArrowheads="1"/>
          </p:cNvPicPr>
          <p:nvPr>
            <p:ph type="body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838200" y="1524000"/>
            <a:ext cx="7467600" cy="4716463"/>
          </a:xfrm>
          <a:noFill/>
          <a:ln/>
        </p:spPr>
      </p:pic>
      <p:sp>
        <p:nvSpPr>
          <p:cNvPr id="90118" name="Rectangle 6"/>
          <p:cNvSpPr>
            <a:spLocks noChangeArrowheads="1"/>
          </p:cNvSpPr>
          <p:nvPr/>
        </p:nvSpPr>
        <p:spPr bwMode="auto">
          <a:xfrm>
            <a:off x="1219200" y="0"/>
            <a:ext cx="689768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4400">
                <a:solidFill>
                  <a:srgbClr val="FFFF00"/>
                </a:solidFill>
              </a:rPr>
              <a:t>GPS Satellite Constellation</a:t>
            </a:r>
          </a:p>
        </p:txBody>
      </p:sp>
      <p:sp>
        <p:nvSpPr>
          <p:cNvPr id="90120" name="Rectangle 8"/>
          <p:cNvSpPr>
            <a:spLocks noChangeArrowheads="1"/>
          </p:cNvSpPr>
          <p:nvPr/>
        </p:nvSpPr>
        <p:spPr bwMode="auto">
          <a:xfrm>
            <a:off x="279400" y="762000"/>
            <a:ext cx="84836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lvl="1">
              <a:buFontTx/>
              <a:buChar char="•"/>
            </a:pPr>
            <a:r>
              <a:rPr lang="en-US" sz="2800">
                <a:solidFill>
                  <a:srgbClr val="FFFF00"/>
                </a:solidFill>
              </a:rPr>
              <a:t>At least 4 “visible” in sky from anywhere on Earth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>
                <a:solidFill>
                  <a:srgbClr val="FF3300"/>
                </a:solidFill>
              </a:rPr>
              <a:t>Trilateraion</a:t>
            </a:r>
            <a:r>
              <a:rPr lang="en-US" sz="4000">
                <a:solidFill>
                  <a:srgbClr val="FF3300"/>
                </a:solidFill>
              </a:rPr>
              <a:t/>
            </a:r>
            <a:br>
              <a:rPr lang="en-US" sz="4000">
                <a:solidFill>
                  <a:srgbClr val="FF3300"/>
                </a:solidFill>
              </a:rPr>
            </a:br>
            <a:endParaRPr lang="en-US" sz="4000">
              <a:solidFill>
                <a:srgbClr val="FF3300"/>
              </a:solidFill>
            </a:endParaRPr>
          </a:p>
        </p:txBody>
      </p:sp>
      <p:pic>
        <p:nvPicPr>
          <p:cNvPr id="112644" name="Picture 4" descr="GPS Trilation"/>
          <p:cNvPicPr>
            <a:picLocks noChangeAspect="1" noChangeArrowheads="1"/>
          </p:cNvPicPr>
          <p:nvPr>
            <p:ph type="body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2743200" y="1828800"/>
            <a:ext cx="3232150" cy="3271838"/>
          </a:xfrm>
          <a:noFill/>
          <a:ln/>
        </p:spPr>
      </p:pic>
      <p:pic>
        <p:nvPicPr>
          <p:cNvPr id="112645" name="Picture 5" descr="gps-trilat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81200" y="1676400"/>
            <a:ext cx="4914900" cy="365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46" name="Picture 6" descr="gps-trilat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828800" y="914400"/>
            <a:ext cx="5222875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26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26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21" name="Picture 5" descr="Figure%20II-10%20Satellite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World Ima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67200" y="685800"/>
            <a:ext cx="4495800" cy="2247900"/>
          </a:xfrm>
          <a:prstGeom prst="rect">
            <a:avLst/>
          </a:prstGeom>
          <a:noFill/>
        </p:spPr>
      </p:pic>
      <p:sp>
        <p:nvSpPr>
          <p:cNvPr id="3077" name="Text Box 5"/>
          <p:cNvSpPr txBox="1">
            <a:spLocks noChangeArrowheads="1"/>
          </p:cNvSpPr>
          <p:nvPr/>
        </p:nvSpPr>
        <p:spPr bwMode="auto">
          <a:xfrm>
            <a:off x="33338" y="3200400"/>
            <a:ext cx="9110662" cy="301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rgbClr val="0000FF"/>
                </a:solidFill>
              </a:rPr>
              <a:t>Satellites can survey an entire ocean in 1 hour</a:t>
            </a:r>
          </a:p>
          <a:p>
            <a:pPr lvl="1">
              <a:buFontTx/>
              <a:buChar char="•"/>
            </a:pPr>
            <a:r>
              <a:rPr lang="en-US" sz="3200" b="1">
                <a:solidFill>
                  <a:srgbClr val="0000FF"/>
                </a:solidFill>
              </a:rPr>
              <a:t>Clouds – weather</a:t>
            </a:r>
          </a:p>
          <a:p>
            <a:pPr lvl="1">
              <a:buFontTx/>
              <a:buChar char="•"/>
            </a:pPr>
            <a:r>
              <a:rPr lang="en-US" sz="3200" b="1">
                <a:solidFill>
                  <a:srgbClr val="0000FF"/>
                </a:solidFill>
              </a:rPr>
              <a:t>SST</a:t>
            </a:r>
          </a:p>
          <a:p>
            <a:pPr lvl="1">
              <a:buFontTx/>
              <a:buChar char="•"/>
            </a:pPr>
            <a:r>
              <a:rPr lang="en-US" sz="3200" b="1">
                <a:solidFill>
                  <a:srgbClr val="0000FF"/>
                </a:solidFill>
              </a:rPr>
              <a:t>Wave height</a:t>
            </a:r>
          </a:p>
          <a:p>
            <a:pPr lvl="1">
              <a:buFontTx/>
              <a:buChar char="•"/>
            </a:pPr>
            <a:r>
              <a:rPr lang="en-US" sz="3200" b="1">
                <a:solidFill>
                  <a:srgbClr val="0000FF"/>
                </a:solidFill>
              </a:rPr>
              <a:t>Wave direction</a:t>
            </a:r>
          </a:p>
          <a:p>
            <a:pPr lvl="1">
              <a:buFontTx/>
              <a:buChar char="•"/>
            </a:pPr>
            <a:r>
              <a:rPr lang="en-US" sz="3200" b="1">
                <a:solidFill>
                  <a:srgbClr val="0000FF"/>
                </a:solidFill>
              </a:rPr>
              <a:t>Chlorophyll</a:t>
            </a:r>
          </a:p>
        </p:txBody>
      </p:sp>
      <p:grpSp>
        <p:nvGrpSpPr>
          <p:cNvPr id="3078" name="Group 6"/>
          <p:cNvGrpSpPr>
            <a:grpSpLocks/>
          </p:cNvGrpSpPr>
          <p:nvPr/>
        </p:nvGrpSpPr>
        <p:grpSpPr bwMode="auto">
          <a:xfrm>
            <a:off x="457200" y="609600"/>
            <a:ext cx="3048000" cy="2133600"/>
            <a:chOff x="432" y="528"/>
            <a:chExt cx="1392" cy="1104"/>
          </a:xfrm>
        </p:grpSpPr>
        <p:pic>
          <p:nvPicPr>
            <p:cNvPr id="3079" name="Picture 7" descr="argos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32" y="528"/>
              <a:ext cx="1392" cy="1061"/>
            </a:xfrm>
            <a:prstGeom prst="rect">
              <a:avLst/>
            </a:prstGeom>
            <a:solidFill>
              <a:schemeClr val="tx1"/>
            </a:solidFill>
            <a:ln w="5397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3080" name="Rectangle 8"/>
            <p:cNvSpPr>
              <a:spLocks noChangeArrowheads="1"/>
            </p:cNvSpPr>
            <p:nvPr/>
          </p:nvSpPr>
          <p:spPr bwMode="auto">
            <a:xfrm>
              <a:off x="432" y="528"/>
              <a:ext cx="1392" cy="1104"/>
            </a:xfrm>
            <a:prstGeom prst="rect">
              <a:avLst/>
            </a:prstGeom>
            <a:noFill/>
            <a:ln w="508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7" name="Picture 5" descr="at200512_sa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0" y="838200"/>
            <a:ext cx="6096000" cy="5486400"/>
          </a:xfrm>
          <a:prstGeom prst="rect">
            <a:avLst/>
          </a:prstGeom>
          <a:noFill/>
        </p:spPr>
      </p:pic>
      <p:sp>
        <p:nvSpPr>
          <p:cNvPr id="38919" name="Rectangle 7"/>
          <p:cNvSpPr>
            <a:spLocks noChangeArrowheads="1"/>
          </p:cNvSpPr>
          <p:nvPr/>
        </p:nvSpPr>
        <p:spPr bwMode="auto">
          <a:xfrm>
            <a:off x="3581400" y="106363"/>
            <a:ext cx="1785938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chemeClr val="folHlink"/>
                </a:solidFill>
              </a:rPr>
              <a:t>Weather</a:t>
            </a:r>
          </a:p>
        </p:txBody>
      </p:sp>
      <p:sp>
        <p:nvSpPr>
          <p:cNvPr id="38920" name="Text Box 8"/>
          <p:cNvSpPr txBox="1">
            <a:spLocks noChangeArrowheads="1"/>
          </p:cNvSpPr>
          <p:nvPr/>
        </p:nvSpPr>
        <p:spPr bwMode="auto">
          <a:xfrm>
            <a:off x="2743200" y="6400800"/>
            <a:ext cx="3676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folHlink"/>
                </a:solidFill>
              </a:rPr>
              <a:t>Hurricane Katrina – Gulf of Mexico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76800" y="2743200"/>
            <a:ext cx="4114800" cy="4114800"/>
          </a:xfrm>
          <a:prstGeom prst="rect">
            <a:avLst/>
          </a:prstGeom>
          <a:noFill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5800" y="152400"/>
            <a:ext cx="5029200" cy="2667000"/>
          </a:xfrm>
          <a:prstGeom prst="rect">
            <a:avLst/>
          </a:prstGeom>
          <a:noFill/>
        </p:spPr>
      </p:pic>
      <p:sp>
        <p:nvSpPr>
          <p:cNvPr id="4101" name="Text Box 5"/>
          <p:cNvSpPr txBox="1">
            <a:spLocks noChangeArrowheads="1"/>
          </p:cNvSpPr>
          <p:nvPr/>
        </p:nvSpPr>
        <p:spPr bwMode="auto">
          <a:xfrm>
            <a:off x="228600" y="3408363"/>
            <a:ext cx="4313238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200">
                <a:solidFill>
                  <a:srgbClr val="FF3300"/>
                </a:solidFill>
              </a:rPr>
              <a:t>MODIS Satellite Image</a:t>
            </a:r>
          </a:p>
          <a:p>
            <a:r>
              <a:rPr lang="en-US" sz="3200">
                <a:solidFill>
                  <a:srgbClr val="FF3300"/>
                </a:solidFill>
              </a:rPr>
              <a:t> of the Gulf Stream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1036</TotalTime>
  <Words>289</Words>
  <Application>Microsoft PowerPoint</Application>
  <PresentationFormat>On-screen Show (4:3)</PresentationFormat>
  <Paragraphs>92</Paragraphs>
  <Slides>28</Slides>
  <Notes>28</Notes>
  <HiddenSlides>0</HiddenSlides>
  <MMClips>0</MMClips>
  <ScaleCrop>false</ScaleCrop>
  <HeadingPairs>
    <vt:vector size="8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32" baseType="lpstr">
      <vt:lpstr>Arial</vt:lpstr>
      <vt:lpstr>Default Design</vt:lpstr>
      <vt:lpstr>Microsoft Photo Editor 3.0 Photo</vt:lpstr>
      <vt:lpstr>Adobe Acrobat Document</vt:lpstr>
      <vt:lpstr>Slide 1</vt:lpstr>
      <vt:lpstr>Brianna Strauch</vt:lpstr>
      <vt:lpstr>Slide 3</vt:lpstr>
      <vt:lpstr>Slide 4</vt:lpstr>
      <vt:lpstr>Trilateraion </vt:lpstr>
      <vt:lpstr>Slide 6</vt:lpstr>
      <vt:lpstr>Slide 7</vt:lpstr>
      <vt:lpstr>Slide 8</vt:lpstr>
      <vt:lpstr>Slide 9</vt:lpstr>
      <vt:lpstr>Slide 10</vt:lpstr>
      <vt:lpstr>Mapping Patterns of Natural Events: Earthquake Maps</vt:lpstr>
      <vt:lpstr>Where things are? Determine distance of drug related arrests to schools, crimes occurring within 1000 feet eligible for higher sentences</vt:lpstr>
      <vt:lpstr>Patterns, what do you think the colors represent?</vt:lpstr>
      <vt:lpstr>Disaster Management</vt:lpstr>
      <vt:lpstr>Conservation: Wildlife Refuge</vt:lpstr>
      <vt:lpstr>Conservation Planning</vt:lpstr>
      <vt:lpstr>GIS Visualizations</vt:lpstr>
      <vt:lpstr>Animations</vt:lpstr>
      <vt:lpstr>Slide 19</vt:lpstr>
      <vt:lpstr>Slide 20</vt:lpstr>
      <vt:lpstr>Slide 21</vt:lpstr>
      <vt:lpstr>Migration patterns of sea turtles</vt:lpstr>
      <vt:lpstr>Slide 23</vt:lpstr>
      <vt:lpstr>Slide 24</vt:lpstr>
      <vt:lpstr>Slide 25</vt:lpstr>
      <vt:lpstr>Dixon Creek Project</vt:lpstr>
      <vt:lpstr>Slide 27</vt:lpstr>
      <vt:lpstr>Slide 28</vt:lpstr>
    </vt:vector>
  </TitlesOfParts>
  <Company>Oregon State University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kinzelm</dc:creator>
  <cp:lastModifiedBy>Michelle Kinzel</cp:lastModifiedBy>
  <cp:revision>28</cp:revision>
  <dcterms:created xsi:type="dcterms:W3CDTF">2007-04-11T23:23:44Z</dcterms:created>
  <dcterms:modified xsi:type="dcterms:W3CDTF">2008-10-19T23:18:36Z</dcterms:modified>
</cp:coreProperties>
</file>