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2"/>
  </p:notesMasterIdLst>
  <p:sldIdLst>
    <p:sldId id="256" r:id="rId2"/>
    <p:sldId id="291" r:id="rId3"/>
    <p:sldId id="428" r:id="rId4"/>
    <p:sldId id="452" r:id="rId5"/>
    <p:sldId id="455" r:id="rId6"/>
    <p:sldId id="457" r:id="rId7"/>
    <p:sldId id="408" r:id="rId8"/>
    <p:sldId id="467" r:id="rId9"/>
    <p:sldId id="468" r:id="rId10"/>
    <p:sldId id="469" r:id="rId11"/>
    <p:sldId id="482" r:id="rId12"/>
    <p:sldId id="470" r:id="rId13"/>
    <p:sldId id="471" r:id="rId14"/>
    <p:sldId id="472" r:id="rId15"/>
    <p:sldId id="281" r:id="rId16"/>
    <p:sldId id="463" r:id="rId17"/>
    <p:sldId id="477" r:id="rId18"/>
    <p:sldId id="473" r:id="rId19"/>
    <p:sldId id="474" r:id="rId20"/>
    <p:sldId id="476" r:id="rId21"/>
    <p:sldId id="464" r:id="rId22"/>
    <p:sldId id="478" r:id="rId23"/>
    <p:sldId id="481" r:id="rId24"/>
    <p:sldId id="479" r:id="rId25"/>
    <p:sldId id="480" r:id="rId26"/>
    <p:sldId id="407" r:id="rId27"/>
    <p:sldId id="267" r:id="rId28"/>
    <p:sldId id="283" r:id="rId29"/>
    <p:sldId id="431" r:id="rId30"/>
    <p:sldId id="29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25F838-2905-7091-7A0B-75B6424200E9}" name="Lofton, Mary" initials="LM" userId="S::melofton@vt.edu::4f6d7ea1-3c87-4595-a30a-587e2539f1fb" providerId="AD"/>
  <p188:author id="{8F26E7E9-FBCD-3841-00F4-F656A0A823F0}" name="Cayelan C. Carey" initials="CCC" userId="Cayelan C. Care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rrell, Kaitlin" initials="FK" lastIdx="1" clrIdx="0"/>
  <p:cmAuthor id="2" name="Cayelan C. Carey" initials="CCC" lastIdx="12" clrIdx="1"/>
  <p:cmAuthor id="3" name="Cayelan C. Carey" initials="CCC [2]" lastIdx="1" clrIdx="2"/>
  <p:cmAuthor id="4" name="Cayelan C. Carey" initials="CCC [3]" lastIdx="1" clrIdx="3"/>
  <p:cmAuthor id="5" name="Cayelan C. Carey" initials="CCC [4]" lastIdx="1" clrIdx="4"/>
  <p:cmAuthor id="6" name="Cayelan C. Carey" initials="CCC [5]" lastIdx="1" clrIdx="5"/>
  <p:cmAuthor id="7" name="Cayelan C. Carey" initials="CCC [6]" lastIdx="1" clrIdx="6"/>
  <p:cmAuthor id="8" name="Cayelan C. Carey" initials="CCC [7]" lastIdx="1" clrIdx="7"/>
  <p:cmAuthor id="9" name="Cayelan C. Carey" initials="CCC [8]" lastIdx="1" clrIdx="8"/>
  <p:cmAuthor id="10" name="Cayelan C. Carey" initials="CCC [9]" lastIdx="1" clrIdx="9"/>
  <p:cmAuthor id="11" name="Cayelan C. Carey" initials="CCC [10]" lastIdx="1" clrIdx="10"/>
  <p:cmAuthor id="12" name="Cayelan C. Carey" initials="CCC [11]" lastIdx="1" clrIdx="11"/>
  <p:cmAuthor id="13" name="Tadhg Moore" initials="TM" lastIdx="4" clrIdx="12">
    <p:extLst>
      <p:ext uri="{19B8F6BF-5375-455C-9EA6-DF929625EA0E}">
        <p15:presenceInfo xmlns:p15="http://schemas.microsoft.com/office/powerpoint/2012/main" userId="S::mooret@dkit.ie::c21bbe1b-4b90-4a11-a7f6-baf703286f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500"/>
    <a:srgbClr val="838383"/>
    <a:srgbClr val="0C3659"/>
    <a:srgbClr val="CFE3F2"/>
    <a:srgbClr val="F8DEEE"/>
    <a:srgbClr val="A6BADF"/>
    <a:srgbClr val="F7F0EC"/>
    <a:srgbClr val="D2D2D2"/>
    <a:srgbClr val="3D8853"/>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69" autoAdjust="0"/>
    <p:restoredTop sz="86122" autoAdjust="0"/>
  </p:normalViewPr>
  <p:slideViewPr>
    <p:cSldViewPr snapToGrid="0" snapToObjects="1">
      <p:cViewPr varScale="1">
        <p:scale>
          <a:sx n="109" d="100"/>
          <a:sy n="109" d="100"/>
        </p:scale>
        <p:origin x="2352" y="192"/>
      </p:cViewPr>
      <p:guideLst>
        <p:guide orient="horz" pos="2160"/>
        <p:guide pos="2880"/>
      </p:guideLst>
    </p:cSldViewPr>
  </p:slideViewPr>
  <p:outlineViewPr>
    <p:cViewPr>
      <p:scale>
        <a:sx n="33" d="100"/>
        <a:sy n="33" d="100"/>
      </p:scale>
      <p:origin x="0" y="-75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2DDFCD-3F30-1944-ABA1-69872AECA504}" type="datetimeFigureOut">
              <a:rPr lang="en-US" smtClean="0"/>
              <a:t>3/2/26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020EE3-0E66-7545-AD0E-C93C74C0187D}" type="slidenum">
              <a:rPr lang="en-US" smtClean="0"/>
              <a:t>‹#›</a:t>
            </a:fld>
            <a:endParaRPr lang="en-US"/>
          </a:p>
        </p:txBody>
      </p:sp>
    </p:spTree>
    <p:extLst>
      <p:ext uri="{BB962C8B-B14F-4D97-AF65-F5344CB8AC3E}">
        <p14:creationId xmlns:p14="http://schemas.microsoft.com/office/powerpoint/2010/main" val="42021779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E" sz="1200" kern="1200" dirty="0">
                <a:solidFill>
                  <a:schemeClr val="tx1"/>
                </a:solidFill>
                <a:effectLst/>
                <a:latin typeface="+mn-lt"/>
                <a:ea typeface="+mn-ea"/>
                <a:cs typeface="+mn-cs"/>
              </a:rPr>
              <a:t>Welcome to the Macrosystems EDDIE module: Time Series </a:t>
            </a:r>
            <a:r>
              <a:rPr lang="en-IE" sz="1200" kern="1200" dirty="0" err="1">
                <a:solidFill>
                  <a:schemeClr val="tx1"/>
                </a:solidFill>
                <a:effectLst/>
                <a:latin typeface="+mn-lt"/>
                <a:ea typeface="+mn-ea"/>
                <a:cs typeface="+mn-cs"/>
              </a:rPr>
              <a:t>Modeling</a:t>
            </a:r>
            <a:r>
              <a:rPr lang="en-IE" sz="1200" kern="1200" dirty="0">
                <a:solidFill>
                  <a:schemeClr val="tx1"/>
                </a:solidFill>
                <a:effectLst/>
                <a:latin typeface="+mn-lt"/>
                <a:ea typeface="+mn-ea"/>
                <a:cs typeface="+mn-cs"/>
              </a:rPr>
              <a:t> and Prediction of Environmental Data. This module has been developed in collaboration by scientists at the University of Western Australia and Virginia Tech, leveraging data from the Swan Canning Estuary Virtual Observatory and the U.S. National Ecological Observatory Network. The module is part of the Macrosystems EDDIE program, which stands for Environmental Data-Driven Inquiry and Exploration, and is supported by grants from the United States National Science Foundation.</a:t>
            </a:r>
          </a:p>
        </p:txBody>
      </p:sp>
      <p:sp>
        <p:nvSpPr>
          <p:cNvPr id="4" name="Slide Number Placeholder 3"/>
          <p:cNvSpPr>
            <a:spLocks noGrp="1"/>
          </p:cNvSpPr>
          <p:nvPr>
            <p:ph type="sldNum" sz="quarter" idx="10"/>
          </p:nvPr>
        </p:nvSpPr>
        <p:spPr/>
        <p:txBody>
          <a:bodyPr/>
          <a:lstStyle/>
          <a:p>
            <a:fld id="{58020EE3-0E66-7545-AD0E-C93C74C0187D}" type="slidenum">
              <a:rPr lang="en-US" smtClean="0"/>
              <a:t>1</a:t>
            </a:fld>
            <a:endParaRPr lang="en-US"/>
          </a:p>
        </p:txBody>
      </p:sp>
    </p:spTree>
    <p:extLst>
      <p:ext uri="{BB962C8B-B14F-4D97-AF65-F5344CB8AC3E}">
        <p14:creationId xmlns:p14="http://schemas.microsoft.com/office/powerpoint/2010/main" val="483816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0E735-2F7E-9B30-47E2-C2F98C827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8F70C-7539-2FAE-3D8A-637742A67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D944D-1C30-97A3-759F-55BB192D42E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dirty="0"/>
              <a:t>We will use the standardized datasets in this module to fit several different time series models, which we will introduce next. Researchers use different types of models because they provide complementary predictions: some may be more accurate than others, and provide unique information about an ecosystem. Commonly-used ecological time series models include statistical time series models, machine learning models, and baseline models against which more complex models are compared.</a:t>
            </a:r>
            <a:endParaRPr lang="en-IE" sz="1100" dirty="0"/>
          </a:p>
        </p:txBody>
      </p:sp>
      <p:sp>
        <p:nvSpPr>
          <p:cNvPr id="4" name="Slide Number Placeholder 3">
            <a:extLst>
              <a:ext uri="{FF2B5EF4-FFF2-40B4-BE49-F238E27FC236}">
                <a16:creationId xmlns:a16="http://schemas.microsoft.com/office/drawing/2014/main" id="{E332683A-F790-C423-DC1A-7E65A9B041CC}"/>
              </a:ext>
            </a:extLst>
          </p:cNvPr>
          <p:cNvSpPr>
            <a:spLocks noGrp="1"/>
          </p:cNvSpPr>
          <p:nvPr>
            <p:ph type="sldNum" sz="quarter" idx="5"/>
          </p:nvPr>
        </p:nvSpPr>
        <p:spPr/>
        <p:txBody>
          <a:bodyPr/>
          <a:lstStyle/>
          <a:p>
            <a:fld id="{58020EE3-0E66-7545-AD0E-C93C74C0187D}" type="slidenum">
              <a:rPr lang="en-US" smtClean="0"/>
              <a:t>10</a:t>
            </a:fld>
            <a:endParaRPr lang="en-US"/>
          </a:p>
        </p:txBody>
      </p:sp>
    </p:spTree>
    <p:extLst>
      <p:ext uri="{BB962C8B-B14F-4D97-AF65-F5344CB8AC3E}">
        <p14:creationId xmlns:p14="http://schemas.microsoft.com/office/powerpoint/2010/main" val="349930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2D139-C702-BDDE-3E6A-910C649AD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8F605-E57D-EE9D-3CB2-65CBDDEA2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C72E4-47E3-D4ED-C359-DF162F42E1CF}"/>
              </a:ext>
            </a:extLst>
          </p:cNvPr>
          <p:cNvSpPr>
            <a:spLocks noGrp="1"/>
          </p:cNvSpPr>
          <p:nvPr>
            <p:ph type="body" idx="1"/>
          </p:nvPr>
        </p:nvSpPr>
        <p:spPr/>
        <p:txBody>
          <a:bodyPr/>
          <a:lstStyle/>
          <a:p>
            <a:r>
              <a:rPr lang="en-IE" dirty="0"/>
              <a:t>In the module, you will learn about, fit, and assess four different time series models that are commonly applied in environmental science. The first is an </a:t>
            </a:r>
            <a:r>
              <a:rPr lang="en-IE" dirty="0" err="1"/>
              <a:t>AutoRegressive</a:t>
            </a:r>
            <a:r>
              <a:rPr lang="en-IE" dirty="0"/>
              <a:t> Integrated Moving Average, or ARIMA model. You can think of ARIMA models as having three key components: the autoregressive component, the integration or differencing component, and the moving average component. The autoregressive component means that ARIMA models use past values of a variable to help predict future values. Integration refers to the fact that the target variable, or the variable we are trying to predict, may be differenced, meaning that each number is subtracted from the one after it in the time series. The moving average component means that ARIMA models use past model errors to help make predictions of the future. While this is a very brief overview of ARIMA model structure, we will go into more detail once you begin working through the module.</a:t>
            </a:r>
          </a:p>
        </p:txBody>
      </p:sp>
      <p:sp>
        <p:nvSpPr>
          <p:cNvPr id="4" name="Slide Number Placeholder 3">
            <a:extLst>
              <a:ext uri="{FF2B5EF4-FFF2-40B4-BE49-F238E27FC236}">
                <a16:creationId xmlns:a16="http://schemas.microsoft.com/office/drawing/2014/main" id="{AF47133E-7460-7375-84DA-1AE5F8C64E88}"/>
              </a:ext>
            </a:extLst>
          </p:cNvPr>
          <p:cNvSpPr>
            <a:spLocks noGrp="1"/>
          </p:cNvSpPr>
          <p:nvPr>
            <p:ph type="sldNum" sz="quarter" idx="5"/>
          </p:nvPr>
        </p:nvSpPr>
        <p:spPr/>
        <p:txBody>
          <a:bodyPr/>
          <a:lstStyle/>
          <a:p>
            <a:fld id="{58020EE3-0E66-7545-AD0E-C93C74C0187D}" type="slidenum">
              <a:rPr lang="en-US" smtClean="0"/>
              <a:t>11</a:t>
            </a:fld>
            <a:endParaRPr lang="en-US"/>
          </a:p>
        </p:txBody>
      </p:sp>
    </p:spTree>
    <p:extLst>
      <p:ext uri="{BB962C8B-B14F-4D97-AF65-F5344CB8AC3E}">
        <p14:creationId xmlns:p14="http://schemas.microsoft.com/office/powerpoint/2010/main" val="348687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20D2-5B87-2F0B-0EBF-DACDF6EAF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994D3-42ED-E819-4480-AE699980D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16C95-BF6D-4F3B-225C-0317F9DC234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dirty="0"/>
              <a:t>The second model you will work with is an autoregressive neural network, or NNETAR model. A neural network is a model whose structure is designed to mimic the </a:t>
            </a:r>
            <a:r>
              <a:rPr lang="en-US" dirty="0"/>
              <a:t>structure of the human brain and nervous system. They are good at capturing complex, nonlinear relationships in data.</a:t>
            </a:r>
            <a:r>
              <a:rPr lang="en-IE" dirty="0"/>
              <a:t> The figure on the right shows a conceptual presentation of a neural network model. The light blue circles are inputs to the model (environmental variables such as air temperature, for example). The medium blue circles are the hidden layer of the neural network, where the data undergo a non-linear transformation, and the dark blue circle is the output layer, which is the model predictions. Again, we will go into more detail about this model in Activity C, when you fit the model to environmental data.</a:t>
            </a:r>
          </a:p>
        </p:txBody>
      </p:sp>
      <p:sp>
        <p:nvSpPr>
          <p:cNvPr id="4" name="Slide Number Placeholder 3">
            <a:extLst>
              <a:ext uri="{FF2B5EF4-FFF2-40B4-BE49-F238E27FC236}">
                <a16:creationId xmlns:a16="http://schemas.microsoft.com/office/drawing/2014/main" id="{C2F2E798-498C-F6BE-602A-6ABFD21A169C}"/>
              </a:ext>
            </a:extLst>
          </p:cNvPr>
          <p:cNvSpPr>
            <a:spLocks noGrp="1"/>
          </p:cNvSpPr>
          <p:nvPr>
            <p:ph type="sldNum" sz="quarter" idx="5"/>
          </p:nvPr>
        </p:nvSpPr>
        <p:spPr/>
        <p:txBody>
          <a:bodyPr/>
          <a:lstStyle/>
          <a:p>
            <a:fld id="{58020EE3-0E66-7545-AD0E-C93C74C0187D}" type="slidenum">
              <a:rPr lang="en-US" smtClean="0"/>
              <a:t>12</a:t>
            </a:fld>
            <a:endParaRPr lang="en-US"/>
          </a:p>
        </p:txBody>
      </p:sp>
    </p:spTree>
    <p:extLst>
      <p:ext uri="{BB962C8B-B14F-4D97-AF65-F5344CB8AC3E}">
        <p14:creationId xmlns:p14="http://schemas.microsoft.com/office/powerpoint/2010/main" val="3856915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DD952-3C47-3C53-B170-B53F10DB0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5681B-660B-8197-7282-19679ED3A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271CA-8DF6-125D-3439-28459B992266}"/>
              </a:ext>
            </a:extLst>
          </p:cNvPr>
          <p:cNvSpPr>
            <a:spLocks noGrp="1"/>
          </p:cNvSpPr>
          <p:nvPr>
            <p:ph type="body" idx="1"/>
          </p:nvPr>
        </p:nvSpPr>
        <p:spPr/>
        <p:txBody>
          <a:bodyPr/>
          <a:lstStyle/>
          <a:p>
            <a:r>
              <a:rPr lang="en-IE" dirty="0"/>
              <a:t>The third model we will fit is a historical mean model. A historical mean model simply uses the mean of the previous observations as the prediction for the next timestep. Historical mean models can be useful as baseline, or null, models against which to compare more complex models. If the more complex model doesn’t outperform the historical mean model, the additional complexity is not adding predictive value. The figure on the right shows a historical mean model fit to net ecosystem exchange data (the net exchange of carbon dioxide between an ecosystem and the atmosphere). You can see the model fit is just a flat line representing the mean of all the previously observed data.</a:t>
            </a:r>
          </a:p>
        </p:txBody>
      </p:sp>
      <p:sp>
        <p:nvSpPr>
          <p:cNvPr id="4" name="Slide Number Placeholder 3">
            <a:extLst>
              <a:ext uri="{FF2B5EF4-FFF2-40B4-BE49-F238E27FC236}">
                <a16:creationId xmlns:a16="http://schemas.microsoft.com/office/drawing/2014/main" id="{FCBACFA3-9D79-8CC3-355E-A06E51027CA9}"/>
              </a:ext>
            </a:extLst>
          </p:cNvPr>
          <p:cNvSpPr>
            <a:spLocks noGrp="1"/>
          </p:cNvSpPr>
          <p:nvPr>
            <p:ph type="sldNum" sz="quarter" idx="5"/>
          </p:nvPr>
        </p:nvSpPr>
        <p:spPr/>
        <p:txBody>
          <a:bodyPr/>
          <a:lstStyle/>
          <a:p>
            <a:fld id="{58020EE3-0E66-7545-AD0E-C93C74C0187D}" type="slidenum">
              <a:rPr lang="en-US" smtClean="0"/>
              <a:t>13</a:t>
            </a:fld>
            <a:endParaRPr lang="en-US"/>
          </a:p>
        </p:txBody>
      </p:sp>
    </p:spTree>
    <p:extLst>
      <p:ext uri="{BB962C8B-B14F-4D97-AF65-F5344CB8AC3E}">
        <p14:creationId xmlns:p14="http://schemas.microsoft.com/office/powerpoint/2010/main" val="1939913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B47F4-9870-FFB6-CF8C-90EC7CA2A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4E9E7-299E-6DCB-64D5-CA5788B739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454E7-2F5E-FE0F-86A2-003847D3CF96}"/>
              </a:ext>
            </a:extLst>
          </p:cNvPr>
          <p:cNvSpPr>
            <a:spLocks noGrp="1"/>
          </p:cNvSpPr>
          <p:nvPr>
            <p:ph type="body" idx="1"/>
          </p:nvPr>
        </p:nvSpPr>
        <p:spPr/>
        <p:txBody>
          <a:bodyPr/>
          <a:lstStyle/>
          <a:p>
            <a:r>
              <a:rPr lang="en-IE" dirty="0"/>
              <a:t>The final model we will learn about today is a day-of-year model, which uses the Julian day of year (from 1-365 or 366 in a leap year) to predict the target variable. The figure on the right shows net ecosystem exchange data plotted vs. day of year. You can see there is a clear annual pattern in NEE, which indicates that day-of-year might be a helpful predictor for these data. Day-of-year models are also good baseline models against which to compare more complex models.</a:t>
            </a:r>
          </a:p>
        </p:txBody>
      </p:sp>
      <p:sp>
        <p:nvSpPr>
          <p:cNvPr id="4" name="Slide Number Placeholder 3">
            <a:extLst>
              <a:ext uri="{FF2B5EF4-FFF2-40B4-BE49-F238E27FC236}">
                <a16:creationId xmlns:a16="http://schemas.microsoft.com/office/drawing/2014/main" id="{9D2F9EE5-A062-85ED-CD0B-CE2C2B9FBFB6}"/>
              </a:ext>
            </a:extLst>
          </p:cNvPr>
          <p:cNvSpPr>
            <a:spLocks noGrp="1"/>
          </p:cNvSpPr>
          <p:nvPr>
            <p:ph type="sldNum" sz="quarter" idx="5"/>
          </p:nvPr>
        </p:nvSpPr>
        <p:spPr/>
        <p:txBody>
          <a:bodyPr/>
          <a:lstStyle/>
          <a:p>
            <a:fld id="{58020EE3-0E66-7545-AD0E-C93C74C0187D}" type="slidenum">
              <a:rPr lang="en-US" smtClean="0"/>
              <a:t>14</a:t>
            </a:fld>
            <a:endParaRPr lang="en-US"/>
          </a:p>
        </p:txBody>
      </p:sp>
    </p:spTree>
    <p:extLst>
      <p:ext uri="{BB962C8B-B14F-4D97-AF65-F5344CB8AC3E}">
        <p14:creationId xmlns:p14="http://schemas.microsoft.com/office/powerpoint/2010/main" val="406788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This module has five learning objectives (read objectives).</a:t>
            </a:r>
          </a:p>
          <a:p>
            <a:endParaRPr lang="en-US" dirty="0"/>
          </a:p>
        </p:txBody>
      </p:sp>
      <p:sp>
        <p:nvSpPr>
          <p:cNvPr id="4" name="Slide Number Placeholder 3"/>
          <p:cNvSpPr>
            <a:spLocks noGrp="1"/>
          </p:cNvSpPr>
          <p:nvPr>
            <p:ph type="sldNum" sz="quarter" idx="10"/>
          </p:nvPr>
        </p:nvSpPr>
        <p:spPr/>
        <p:txBody>
          <a:bodyPr/>
          <a:lstStyle/>
          <a:p>
            <a:fld id="{58020EE3-0E66-7545-AD0E-C93C74C0187D}" type="slidenum">
              <a:rPr lang="en-US" smtClean="0"/>
              <a:t>15</a:t>
            </a:fld>
            <a:endParaRPr lang="en-US"/>
          </a:p>
        </p:txBody>
      </p:sp>
    </p:spTree>
    <p:extLst>
      <p:ext uri="{BB962C8B-B14F-4D97-AF65-F5344CB8AC3E}">
        <p14:creationId xmlns:p14="http://schemas.microsoft.com/office/powerpoint/2010/main" val="3833093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Activity A, you will pick an environmental case study. You will use data from this case study to fit and assess an ARIMA time series model. The module includes two case studies: an aquatic and a terrestrial case study. If you choose the aquatic case study, you’ll be working with data from the Canning River, located in Western Australia.</a:t>
            </a:r>
          </a:p>
        </p:txBody>
      </p:sp>
      <p:sp>
        <p:nvSpPr>
          <p:cNvPr id="4" name="Slide Number Placeholder 3"/>
          <p:cNvSpPr>
            <a:spLocks noGrp="1"/>
          </p:cNvSpPr>
          <p:nvPr>
            <p:ph type="sldNum" sz="quarter" idx="5"/>
          </p:nvPr>
        </p:nvSpPr>
        <p:spPr/>
        <p:txBody>
          <a:bodyPr/>
          <a:lstStyle/>
          <a:p>
            <a:fld id="{58020EE3-0E66-7545-AD0E-C93C74C0187D}" type="slidenum">
              <a:rPr lang="en-US" smtClean="0"/>
              <a:t>16</a:t>
            </a:fld>
            <a:endParaRPr lang="en-US"/>
          </a:p>
        </p:txBody>
      </p:sp>
    </p:spTree>
    <p:extLst>
      <p:ext uri="{BB962C8B-B14F-4D97-AF65-F5344CB8AC3E}">
        <p14:creationId xmlns:p14="http://schemas.microsoft.com/office/powerpoint/2010/main" val="3877682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Canning River is part of the Swan-Canning Estuary, an urban estuary system that runs through Perth, the capital of Western Australia. Perth has a population of about 1.5 million people. The estuary experiences both freshwater flushing from terrestrial catchments as well as salt water intrusion from the Indian Ocean, which leads to complex hydrology and biogeochemistry. Due to its urban location, the Canning River has experienced increased nutrient loading from human activity, resulting in water quality impacts.</a:t>
            </a:r>
          </a:p>
        </p:txBody>
      </p:sp>
      <p:sp>
        <p:nvSpPr>
          <p:cNvPr id="4" name="Slide Number Placeholder 3"/>
          <p:cNvSpPr>
            <a:spLocks noGrp="1"/>
          </p:cNvSpPr>
          <p:nvPr>
            <p:ph type="sldNum" sz="quarter" idx="5"/>
          </p:nvPr>
        </p:nvSpPr>
        <p:spPr/>
        <p:txBody>
          <a:bodyPr/>
          <a:lstStyle/>
          <a:p>
            <a:fld id="{58020EE3-0E66-7545-AD0E-C93C74C0187D}" type="slidenum">
              <a:rPr lang="en-US" smtClean="0"/>
              <a:t>17</a:t>
            </a:fld>
            <a:endParaRPr lang="en-US"/>
          </a:p>
        </p:txBody>
      </p:sp>
    </p:spTree>
    <p:extLst>
      <p:ext uri="{BB962C8B-B14F-4D97-AF65-F5344CB8AC3E}">
        <p14:creationId xmlns:p14="http://schemas.microsoft.com/office/powerpoint/2010/main" val="364902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focal target variable for this case study is chlorophyll-a, a photosynthetic pigment that is commonly used as a proxy for phytoplankton biomass. Phytoplankton are tiny aquatic organisms which are key primary producers in many aquatic ecosystems. However, over-proliferation of phytoplankton can lead to harmful blooms, which can release toxins, cause taste and odor problems, and form unsightly scums. Chlorophyll-a can be measured using high-frequency sensors deployed on buoys.</a:t>
            </a:r>
          </a:p>
          <a:p>
            <a:endParaRPr lang="en-US" dirty="0"/>
          </a:p>
          <a:p>
            <a:endParaRPr lang="en-US" dirty="0"/>
          </a:p>
        </p:txBody>
      </p:sp>
      <p:sp>
        <p:nvSpPr>
          <p:cNvPr id="4" name="Slide Number Placeholder 3"/>
          <p:cNvSpPr>
            <a:spLocks noGrp="1"/>
          </p:cNvSpPr>
          <p:nvPr>
            <p:ph type="sldNum" sz="quarter" idx="5"/>
          </p:nvPr>
        </p:nvSpPr>
        <p:spPr/>
        <p:txBody>
          <a:bodyPr/>
          <a:lstStyle/>
          <a:p>
            <a:fld id="{58020EE3-0E66-7545-AD0E-C93C74C0187D}" type="slidenum">
              <a:rPr lang="en-US" smtClean="0"/>
              <a:t>18</a:t>
            </a:fld>
            <a:endParaRPr lang="en-US"/>
          </a:p>
        </p:txBody>
      </p:sp>
    </p:spTree>
    <p:extLst>
      <p:ext uri="{BB962C8B-B14F-4D97-AF65-F5344CB8AC3E}">
        <p14:creationId xmlns:p14="http://schemas.microsoft.com/office/powerpoint/2010/main" val="2381775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Periodically, the Swan-Canning Estuary and the Canning River experience harmful blooms of various phytoplankton species. This can lead to fish kills, fisheries warnings, and recreational area closures. Models that can provide predictions of high chlorophyll-a levels can be a useful tool as managers try to anticipate and mitigate the effects of these blooms.</a:t>
            </a:r>
          </a:p>
        </p:txBody>
      </p:sp>
      <p:sp>
        <p:nvSpPr>
          <p:cNvPr id="4" name="Slide Number Placeholder 3"/>
          <p:cNvSpPr>
            <a:spLocks noGrp="1"/>
          </p:cNvSpPr>
          <p:nvPr>
            <p:ph type="sldNum" sz="quarter" idx="5"/>
          </p:nvPr>
        </p:nvSpPr>
        <p:spPr/>
        <p:txBody>
          <a:bodyPr/>
          <a:lstStyle/>
          <a:p>
            <a:fld id="{58020EE3-0E66-7545-AD0E-C93C74C0187D}" type="slidenum">
              <a:rPr lang="en-US" smtClean="0"/>
              <a:t>19</a:t>
            </a:fld>
            <a:endParaRPr lang="en-US"/>
          </a:p>
        </p:txBody>
      </p:sp>
    </p:spTree>
    <p:extLst>
      <p:ext uri="{BB962C8B-B14F-4D97-AF65-F5344CB8AC3E}">
        <p14:creationId xmlns:p14="http://schemas.microsoft.com/office/powerpoint/2010/main" val="210164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10000"/>
              </a:lnSpc>
              <a:spcBef>
                <a:spcPts val="0"/>
              </a:spcBef>
              <a:spcAft>
                <a:spcPts val="0"/>
              </a:spcAft>
              <a:buClrTx/>
              <a:buSzTx/>
              <a:buFont typeface="+mj-lt"/>
              <a:buAutoNum type="arabicPeriod"/>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module includes three activities, which are all designed to introduce concepts related to time series modeling in the context of environmental science. In Activity A, students will v</a:t>
            </a:r>
            <a:r>
              <a:rPr lang="en-US" dirty="0">
                <a:latin typeface="Calibri" panose="020F0502020204030204" pitchFamily="34" charset="0"/>
              </a:rPr>
              <a:t>isualize data from a selected environmental data case study and fit and assess a time series model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In Activity B, students will c</a:t>
            </a:r>
            <a:r>
              <a:rPr lang="en-US" dirty="0">
                <a:latin typeface="Calibri" panose="020F0502020204030204" pitchFamily="34" charset="0"/>
              </a:rPr>
              <a:t>hoose a new environmental dataset or upload their own dataset and fit and assess a time series model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In Activity C, students will f</a:t>
            </a:r>
            <a:r>
              <a:rPr lang="en-US" dirty="0">
                <a:latin typeface="Calibri" panose="020F0502020204030204" pitchFamily="34" charset="0"/>
              </a:rPr>
              <a:t>it additional time series models to their environmental dataset and compare performance across models.</a:t>
            </a:r>
          </a:p>
          <a:p>
            <a:pPr marL="342900" marR="0" lvl="0" indent="-342900">
              <a:lnSpc>
                <a:spcPct val="110000"/>
              </a:lnSpc>
              <a:spcBef>
                <a:spcPts val="0"/>
              </a:spcBef>
              <a:spcAft>
                <a:spcPts val="0"/>
              </a:spcAft>
              <a:buFont typeface="+mj-lt"/>
              <a:buAutoNum type="arabi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8020EE3-0E66-7545-AD0E-C93C74C0187D}" type="slidenum">
              <a:rPr lang="en-US" smtClean="0"/>
              <a:t>2</a:t>
            </a:fld>
            <a:endParaRPr lang="en-US"/>
          </a:p>
        </p:txBody>
      </p:sp>
    </p:spTree>
    <p:extLst>
      <p:ext uri="{BB962C8B-B14F-4D97-AF65-F5344CB8AC3E}">
        <p14:creationId xmlns:p14="http://schemas.microsoft.com/office/powerpoint/2010/main" val="2436945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for the Canning River case study is retrieved from the Swan-Canning Estuary Virtual Observatory, or SCEVO, which is operated by the University of Western Australia. To learn more about SCEVO, you can visit the link on the slide.</a:t>
            </a:r>
          </a:p>
        </p:txBody>
      </p:sp>
      <p:sp>
        <p:nvSpPr>
          <p:cNvPr id="4" name="Slide Number Placeholder 3"/>
          <p:cNvSpPr>
            <a:spLocks noGrp="1"/>
          </p:cNvSpPr>
          <p:nvPr>
            <p:ph type="sldNum" sz="quarter" idx="5"/>
          </p:nvPr>
        </p:nvSpPr>
        <p:spPr/>
        <p:txBody>
          <a:bodyPr/>
          <a:lstStyle/>
          <a:p>
            <a:fld id="{58020EE3-0E66-7545-AD0E-C93C74C0187D}" type="slidenum">
              <a:rPr lang="en-US" smtClean="0"/>
              <a:t>20</a:t>
            </a:fld>
            <a:endParaRPr lang="en-US"/>
          </a:p>
        </p:txBody>
      </p:sp>
    </p:spTree>
    <p:extLst>
      <p:ext uri="{BB962C8B-B14F-4D97-AF65-F5344CB8AC3E}">
        <p14:creationId xmlns:p14="http://schemas.microsoft.com/office/powerpoint/2010/main" val="4043910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terrestrial case study for the module is Bartlett Experiment Forest, which is located in Carroll County, New Hampshire, USA.</a:t>
            </a:r>
          </a:p>
        </p:txBody>
      </p:sp>
      <p:sp>
        <p:nvSpPr>
          <p:cNvPr id="4" name="Slide Number Placeholder 3"/>
          <p:cNvSpPr>
            <a:spLocks noGrp="1"/>
          </p:cNvSpPr>
          <p:nvPr>
            <p:ph type="sldNum" sz="quarter" idx="5"/>
          </p:nvPr>
        </p:nvSpPr>
        <p:spPr/>
        <p:txBody>
          <a:bodyPr/>
          <a:lstStyle/>
          <a:p>
            <a:fld id="{58020EE3-0E66-7545-AD0E-C93C74C0187D}" type="slidenum">
              <a:rPr lang="en-US" smtClean="0"/>
              <a:t>21</a:t>
            </a:fld>
            <a:endParaRPr lang="en-US"/>
          </a:p>
        </p:txBody>
      </p:sp>
    </p:spTree>
    <p:extLst>
      <p:ext uri="{BB962C8B-B14F-4D97-AF65-F5344CB8AC3E}">
        <p14:creationId xmlns:p14="http://schemas.microsoft.com/office/powerpoint/2010/main" val="82739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Bartlett Experimental Forest is an old-growth northern deciduous hardwood forest (primarily beech and maple) located within the White Mountain National Forest. It was logged historically but has been dedicated as a research station since 1931, and is currently managed by the U.S. Department of Agriculture’s Forest Service and monitored as part of US National Ecological Observatory Network (NEON)</a:t>
            </a:r>
          </a:p>
        </p:txBody>
      </p:sp>
      <p:sp>
        <p:nvSpPr>
          <p:cNvPr id="4" name="Slide Number Placeholder 3"/>
          <p:cNvSpPr>
            <a:spLocks noGrp="1"/>
          </p:cNvSpPr>
          <p:nvPr>
            <p:ph type="sldNum" sz="quarter" idx="5"/>
          </p:nvPr>
        </p:nvSpPr>
        <p:spPr/>
        <p:txBody>
          <a:bodyPr/>
          <a:lstStyle/>
          <a:p>
            <a:fld id="{58020EE3-0E66-7545-AD0E-C93C74C0187D}" type="slidenum">
              <a:rPr lang="en-US" smtClean="0"/>
              <a:t>22</a:t>
            </a:fld>
            <a:endParaRPr lang="en-US"/>
          </a:p>
        </p:txBody>
      </p:sp>
    </p:spTree>
    <p:extLst>
      <p:ext uri="{BB962C8B-B14F-4D97-AF65-F5344CB8AC3E}">
        <p14:creationId xmlns:p14="http://schemas.microsoft.com/office/powerpoint/2010/main" val="3928556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data source for the Bartlett Experimental Forest case study is the U.S. National Ecological Observatory Network, or NEON, which coordinates comprehensive collection of ecological data from a variety of ecosystems across the U.S. You can learn more at the link on the slide.</a:t>
            </a:r>
          </a:p>
          <a:p>
            <a:endParaRPr lang="en-US" dirty="0"/>
          </a:p>
        </p:txBody>
      </p:sp>
      <p:sp>
        <p:nvSpPr>
          <p:cNvPr id="4" name="Slide Number Placeholder 3"/>
          <p:cNvSpPr>
            <a:spLocks noGrp="1"/>
          </p:cNvSpPr>
          <p:nvPr>
            <p:ph type="sldNum" sz="quarter" idx="5"/>
          </p:nvPr>
        </p:nvSpPr>
        <p:spPr/>
        <p:txBody>
          <a:bodyPr/>
          <a:lstStyle/>
          <a:p>
            <a:fld id="{58020EE3-0E66-7545-AD0E-C93C74C0187D}" type="slidenum">
              <a:rPr lang="en-US" smtClean="0"/>
              <a:t>23</a:t>
            </a:fld>
            <a:endParaRPr lang="en-US"/>
          </a:p>
        </p:txBody>
      </p:sp>
    </p:spTree>
    <p:extLst>
      <p:ext uri="{BB962C8B-B14F-4D97-AF65-F5344CB8AC3E}">
        <p14:creationId xmlns:p14="http://schemas.microsoft.com/office/powerpoint/2010/main" val="111644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focal target variable for the Bartlett Experimental Forest is net ecosystem exchange, or NEE. NEE is the net exchange of carbon between the air and a terrestrial ecosystem. The magnitude of NEE depends on the rates of photosynthesis and respiration of the ecosystem’s vegetation. If NEE is positive, the ecosystem is emitting carbon to the atmosphere; if it is negative, the ecosystem is taking up carbon. The figure on the right shows NEE over the course of a year in the Bartlett Experimental Forest. You can see that in summer, high rates of photosynthesis lead to uptake of carbon from the atmosphere by the forest. In contrast, during the winter, leaves drop off trees and photosynthesis rates are low. In this case, respiration of vegetation leads to emission of carbon to the atmosphere from the ecosystem.</a:t>
            </a:r>
          </a:p>
        </p:txBody>
      </p:sp>
      <p:sp>
        <p:nvSpPr>
          <p:cNvPr id="4" name="Slide Number Placeholder 3"/>
          <p:cNvSpPr>
            <a:spLocks noGrp="1"/>
          </p:cNvSpPr>
          <p:nvPr>
            <p:ph type="sldNum" sz="quarter" idx="5"/>
          </p:nvPr>
        </p:nvSpPr>
        <p:spPr/>
        <p:txBody>
          <a:bodyPr/>
          <a:lstStyle/>
          <a:p>
            <a:fld id="{58020EE3-0E66-7545-AD0E-C93C74C0187D}" type="slidenum">
              <a:rPr lang="en-US" smtClean="0"/>
              <a:t>24</a:t>
            </a:fld>
            <a:endParaRPr lang="en-US"/>
          </a:p>
        </p:txBody>
      </p:sp>
    </p:spTree>
    <p:extLst>
      <p:ext uri="{BB962C8B-B14F-4D97-AF65-F5344CB8AC3E}">
        <p14:creationId xmlns:p14="http://schemas.microsoft.com/office/powerpoint/2010/main" val="200427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magnitude and patterns in NEE has important climate implications. NEE measures the exchange of carbon dioxide, a greenhouse gas. As a result, NEE measures the degree to which an ecosystem contributes to or mitigates climate change. Because NEE is affected by temperature and moisture, changes in climate can affect NEE, creating a feedback loop between ecosystems and climate. NEE is measured by high-frequency sensors deployed on towers which extend above the canopy of an ecosystem.</a:t>
            </a:r>
          </a:p>
        </p:txBody>
      </p:sp>
      <p:sp>
        <p:nvSpPr>
          <p:cNvPr id="4" name="Slide Number Placeholder 3"/>
          <p:cNvSpPr>
            <a:spLocks noGrp="1"/>
          </p:cNvSpPr>
          <p:nvPr>
            <p:ph type="sldNum" sz="quarter" idx="5"/>
          </p:nvPr>
        </p:nvSpPr>
        <p:spPr/>
        <p:txBody>
          <a:bodyPr/>
          <a:lstStyle/>
          <a:p>
            <a:fld id="{58020EE3-0E66-7545-AD0E-C93C74C0187D}" type="slidenum">
              <a:rPr lang="en-US" smtClean="0"/>
              <a:t>25</a:t>
            </a:fld>
            <a:endParaRPr lang="en-US"/>
          </a:p>
        </p:txBody>
      </p:sp>
    </p:spTree>
    <p:extLst>
      <p:ext uri="{BB962C8B-B14F-4D97-AF65-F5344CB8AC3E}">
        <p14:creationId xmlns:p14="http://schemas.microsoft.com/office/powerpoint/2010/main" val="233582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 will now give a brief overview of the module activities. In Activity A, you will complete five objectives. You will select an environmental case study to work with in Objective 1 and explore the data from that case study in Objective 2. Then, you will learn more details about the structure of ARIMA models and fit an ARIMA model to your environmental case study data in Objectives 3 and 4. Finally, in Objective 5, you will assess the ARIMA model fit by generating out-of-sample predictions for data from your environmental case study. </a:t>
            </a:r>
          </a:p>
        </p:txBody>
      </p:sp>
      <p:sp>
        <p:nvSpPr>
          <p:cNvPr id="4" name="Slide Number Placeholder 3"/>
          <p:cNvSpPr>
            <a:spLocks noGrp="1"/>
          </p:cNvSpPr>
          <p:nvPr>
            <p:ph type="sldNum" sz="quarter" idx="10"/>
          </p:nvPr>
        </p:nvSpPr>
        <p:spPr/>
        <p:txBody>
          <a:bodyPr/>
          <a:lstStyle/>
          <a:p>
            <a:fld id="{58020EE3-0E66-7545-AD0E-C93C74C0187D}" type="slidenum">
              <a:rPr lang="en-US" smtClean="0"/>
              <a:t>26</a:t>
            </a:fld>
            <a:endParaRPr lang="en-US"/>
          </a:p>
        </p:txBody>
      </p:sp>
    </p:spTree>
    <p:extLst>
      <p:ext uri="{BB962C8B-B14F-4D97-AF65-F5344CB8AC3E}">
        <p14:creationId xmlns:p14="http://schemas.microsoft.com/office/powerpoint/2010/main" val="2021683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sz="1200" kern="1200" dirty="0">
                <a:solidFill>
                  <a:schemeClr val="tx1"/>
                </a:solidFill>
                <a:effectLst/>
                <a:latin typeface="+mn-lt"/>
                <a:ea typeface="+mn-ea"/>
                <a:cs typeface="+mn-cs"/>
              </a:rPr>
              <a:t>In Activity B, you will either choose a new environmental dataset to work with from within the module or upload a dataset of your own in a standardized format. Instructions regarding the standardized data format are provided within the module. Once the data are uploaded, you will once again fit and assess an ARIMA model using you own dataset.</a:t>
            </a:r>
          </a:p>
        </p:txBody>
      </p:sp>
      <p:sp>
        <p:nvSpPr>
          <p:cNvPr id="4" name="Slide Number Placeholder 3"/>
          <p:cNvSpPr>
            <a:spLocks noGrp="1"/>
          </p:cNvSpPr>
          <p:nvPr>
            <p:ph type="sldNum" sz="quarter" idx="10"/>
          </p:nvPr>
        </p:nvSpPr>
        <p:spPr/>
        <p:txBody>
          <a:bodyPr/>
          <a:lstStyle/>
          <a:p>
            <a:fld id="{58020EE3-0E66-7545-AD0E-C93C74C0187D}" type="slidenum">
              <a:rPr lang="en-US" smtClean="0"/>
              <a:t>27</a:t>
            </a:fld>
            <a:endParaRPr lang="en-US"/>
          </a:p>
        </p:txBody>
      </p:sp>
    </p:spTree>
    <p:extLst>
      <p:ext uri="{BB962C8B-B14F-4D97-AF65-F5344CB8AC3E}">
        <p14:creationId xmlns:p14="http://schemas.microsoft.com/office/powerpoint/2010/main" val="396611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Finally, in Activity C, you will fit three additional models to the dataset you uploaded in Activity B. This is when you will learn more about the neural network, historical mean, and day-of-year models. You will then compare performance across models using out-of-sample predictions, and use this comparison to make conclusions about which variables are important for predicting the target variable in the dataset you uploaded.</a:t>
            </a:r>
          </a:p>
          <a:p>
            <a:br>
              <a:rPr lang="en-US" b="0" i="0" dirty="0">
                <a:solidFill>
                  <a:srgbClr val="333333"/>
                </a:solidFill>
                <a:effectLst/>
                <a:latin typeface="Helvetica Neue"/>
              </a:rPr>
            </a:b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020EE3-0E66-7545-AD0E-C93C74C0187D}" type="slidenum">
              <a:rPr lang="en-US" smtClean="0"/>
              <a:t>28</a:t>
            </a:fld>
            <a:endParaRPr lang="en-US"/>
          </a:p>
        </p:txBody>
      </p:sp>
    </p:spTree>
    <p:extLst>
      <p:ext uri="{BB962C8B-B14F-4D97-AF65-F5344CB8AC3E}">
        <p14:creationId xmlns:p14="http://schemas.microsoft.com/office/powerpoint/2010/main" val="427547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module can be accessed at the link on this slide. You will complete module activities in an R Shiny app, which is an interactive website. </a:t>
            </a:r>
            <a:r>
              <a:rPr lang="en-US" dirty="0"/>
              <a:t>Be sure to complete the ”Quick-start” guide to the module and watch the video that explains the interactive module features. Questions are embedded in the app and you will answer these in a Word document that you download from the app</a:t>
            </a:r>
            <a:endParaRPr lang="en-IE" dirty="0"/>
          </a:p>
          <a:p>
            <a:endParaRPr lang="en-IE" dirty="0"/>
          </a:p>
        </p:txBody>
      </p:sp>
      <p:sp>
        <p:nvSpPr>
          <p:cNvPr id="4" name="Slide Number Placeholder 3"/>
          <p:cNvSpPr>
            <a:spLocks noGrp="1"/>
          </p:cNvSpPr>
          <p:nvPr>
            <p:ph type="sldNum" sz="quarter" idx="5"/>
          </p:nvPr>
        </p:nvSpPr>
        <p:spPr/>
        <p:txBody>
          <a:bodyPr/>
          <a:lstStyle/>
          <a:p>
            <a:fld id="{58020EE3-0E66-7545-AD0E-C93C74C0187D}" type="slidenum">
              <a:rPr lang="en-US" smtClean="0"/>
              <a:t>29</a:t>
            </a:fld>
            <a:endParaRPr lang="en-US"/>
          </a:p>
        </p:txBody>
      </p:sp>
    </p:spTree>
    <p:extLst>
      <p:ext uri="{BB962C8B-B14F-4D97-AF65-F5344CB8AC3E}">
        <p14:creationId xmlns:p14="http://schemas.microsoft.com/office/powerpoint/2010/main" val="282016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All of the activities are designed to address the focal question for this module, which is: </a:t>
            </a:r>
            <a:r>
              <a:rPr lang="en-US" sz="1800" b="0" i="1" dirty="0">
                <a:solidFill>
                  <a:schemeClr val="tx1"/>
                </a:solidFill>
                <a:effectLst/>
                <a:latin typeface="Helvetica Neue"/>
              </a:rPr>
              <a:t>How can we use time series models to understand and predict the state of ecosystems?</a:t>
            </a:r>
            <a:endParaRPr lang="en-US" sz="1800" i="1"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58020EE3-0E66-7545-AD0E-C93C74C0187D}" type="slidenum">
              <a:rPr lang="en-US" smtClean="0"/>
              <a:t>3</a:t>
            </a:fld>
            <a:endParaRPr lang="en-US"/>
          </a:p>
        </p:txBody>
      </p:sp>
    </p:spTree>
    <p:extLst>
      <p:ext uri="{BB962C8B-B14F-4D97-AF65-F5344CB8AC3E}">
        <p14:creationId xmlns:p14="http://schemas.microsoft.com/office/powerpoint/2010/main" val="4115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participating!</a:t>
            </a:r>
          </a:p>
        </p:txBody>
      </p:sp>
      <p:sp>
        <p:nvSpPr>
          <p:cNvPr id="4" name="Slide Number Placeholder 3"/>
          <p:cNvSpPr>
            <a:spLocks noGrp="1"/>
          </p:cNvSpPr>
          <p:nvPr>
            <p:ph type="sldNum" sz="quarter" idx="10"/>
          </p:nvPr>
        </p:nvSpPr>
        <p:spPr/>
        <p:txBody>
          <a:bodyPr/>
          <a:lstStyle/>
          <a:p>
            <a:fld id="{866223A8-58DE-49DC-9245-9F9544461F34}" type="slidenum">
              <a:rPr lang="en-US" smtClean="0"/>
              <a:t>30</a:t>
            </a:fld>
            <a:endParaRPr lang="en-US"/>
          </a:p>
        </p:txBody>
      </p:sp>
    </p:spTree>
    <p:extLst>
      <p:ext uri="{BB962C8B-B14F-4D97-AF65-F5344CB8AC3E}">
        <p14:creationId xmlns:p14="http://schemas.microsoft.com/office/powerpoint/2010/main" val="250560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As ecosystems change rapidly due to human pressures, historic conditions can no longer be used to predict future conditions. Use of time series models can help inform managers and decision-makers about the likely future state of ecosystems, helping them to make more informed decisions regarding use and conservation of environmental resources.</a:t>
            </a:r>
          </a:p>
        </p:txBody>
      </p:sp>
      <p:sp>
        <p:nvSpPr>
          <p:cNvPr id="4" name="Slide Number Placeholder 3"/>
          <p:cNvSpPr>
            <a:spLocks noGrp="1"/>
          </p:cNvSpPr>
          <p:nvPr>
            <p:ph type="sldNum" sz="quarter" idx="10"/>
          </p:nvPr>
        </p:nvSpPr>
        <p:spPr/>
        <p:txBody>
          <a:bodyPr/>
          <a:lstStyle/>
          <a:p>
            <a:fld id="{58020EE3-0E66-7545-AD0E-C93C74C0187D}" type="slidenum">
              <a:rPr lang="en-US" smtClean="0"/>
              <a:t>4</a:t>
            </a:fld>
            <a:endParaRPr lang="en-US"/>
          </a:p>
        </p:txBody>
      </p:sp>
    </p:spTree>
    <p:extLst>
      <p:ext uri="{BB962C8B-B14F-4D97-AF65-F5344CB8AC3E}">
        <p14:creationId xmlns:p14="http://schemas.microsoft.com/office/powerpoint/2010/main" val="390523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10000"/>
              </a:lnSpc>
              <a:spcBef>
                <a:spcPts val="0"/>
              </a:spcBef>
              <a:spcAft>
                <a:spcPts val="0"/>
              </a:spcAft>
              <a:buClrTx/>
              <a:buSzTx/>
              <a:buFont typeface="+mj-lt"/>
              <a:buAutoNum type="arabicPeriod"/>
              <a:tabLst/>
              <a:defRPr/>
            </a:pPr>
            <a:r>
              <a:rPr lang="en-US" b="0" i="0" dirty="0">
                <a:solidFill>
                  <a:srgbClr val="333333"/>
                </a:solidFill>
                <a:effectLst/>
                <a:highlight>
                  <a:srgbClr val="FFFFFF"/>
                </a:highlight>
                <a:latin typeface="Helvetica Neue" panose="02000503000000020004" pitchFamily="2" charset="0"/>
              </a:rPr>
              <a:t>In recent decades, our increasing ability to collect high-frequency environmental data has enabled greater application of time series models in ecology. High-frequency environmental data are measurements of various attributes of an ecosystem that are taken many times during a day or during a week (for example, every 10 minutes). This is different from low-frequency data, which are only collected perhaps once a week or even once a month. High-frequency data allow managers and scientists to observe and analyze patterns and trends in ecosystems that were not previously measurable using low-frequency measurements. For example, the plot on the bottom of the slide shows water temperature data collected from many different depths in a reservoir every day over the course of a year. You can see there is a lot of variability in this data that would not be visible if the data were collected once a month, for example.</a:t>
            </a:r>
          </a:p>
          <a:p>
            <a:pPr marL="342900" marR="0" lvl="0" indent="-342900">
              <a:lnSpc>
                <a:spcPct val="110000"/>
              </a:lnSpc>
              <a:spcBef>
                <a:spcPts val="0"/>
              </a:spcBef>
              <a:spcAft>
                <a:spcPts val="0"/>
              </a:spcAft>
              <a:buFont typeface="+mj-lt"/>
              <a:buAutoNum type="arabi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8020EE3-0E66-7545-AD0E-C93C74C0187D}" type="slidenum">
              <a:rPr lang="en-US" smtClean="0"/>
              <a:t>5</a:t>
            </a:fld>
            <a:endParaRPr lang="en-US"/>
          </a:p>
        </p:txBody>
      </p:sp>
    </p:spTree>
    <p:extLst>
      <p:ext uri="{BB962C8B-B14F-4D97-AF65-F5344CB8AC3E}">
        <p14:creationId xmlns:p14="http://schemas.microsoft.com/office/powerpoint/2010/main" val="576294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4A037-7DE9-1AAD-BEE4-154A8D80D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0DF3B-DEB9-D14B-FB9A-8CEF0B041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7FDE2-89A1-8D17-3875-525E6235CCD5}"/>
              </a:ext>
            </a:extLst>
          </p:cNvPr>
          <p:cNvSpPr>
            <a:spLocks noGrp="1"/>
          </p:cNvSpPr>
          <p:nvPr>
            <p:ph type="body" idx="1"/>
          </p:nvPr>
        </p:nvSpPr>
        <p:spPr/>
        <p:txBody>
          <a:bodyPr/>
          <a:lstStyle/>
          <a:p>
            <a:pPr marL="342900" marR="0" lvl="0" indent="-342900" algn="l" defTabSz="457200" rtl="0" eaLnBrk="1" fontAlgn="auto" latinLnBrk="0" hangingPunct="1">
              <a:lnSpc>
                <a:spcPct val="110000"/>
              </a:lnSpc>
              <a:spcBef>
                <a:spcPts val="0"/>
              </a:spcBef>
              <a:spcAft>
                <a:spcPts val="0"/>
              </a:spcAft>
              <a:buClrTx/>
              <a:buSzTx/>
              <a:buFont typeface="+mj-lt"/>
              <a:buAutoNum type="arabicPeriod"/>
              <a:tabLst/>
              <a:defRPr/>
            </a:pPr>
            <a:r>
              <a:rPr lang="en-US" b="0" i="0" dirty="0">
                <a:solidFill>
                  <a:srgbClr val="333333"/>
                </a:solidFill>
                <a:effectLst/>
                <a:highlight>
                  <a:srgbClr val="FFFFFF"/>
                </a:highlight>
                <a:latin typeface="Helvetica Neue" panose="02000503000000020004" pitchFamily="2" charset="0"/>
              </a:rPr>
              <a:t>Due to increasing availability of large quantities of environmental data, time series models are increasingly applied in ecology to analyze and make predictions using environmental data across a wide variety of ecosystems. A few examples of how time series models are currently used in ecology and environmental science are shown here. Predictions of future salmon population sizes can be used to inform salmon harvests; predictions of future pollen concentrations can help people make decisions about when to take allergy medication or how much time to spend outside; predictions of forest pest outbreaks can help inform forest management, and predictions of harmful algal blooms can inform drinking water advisories or recreational area closures. So understanding how to develop and apply time series models is an important skill for students of ecology and environmental science.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174BA01-A92D-AD6A-AB73-A0D5600FF4C4}"/>
              </a:ext>
            </a:extLst>
          </p:cNvPr>
          <p:cNvSpPr>
            <a:spLocks noGrp="1"/>
          </p:cNvSpPr>
          <p:nvPr>
            <p:ph type="sldNum" sz="quarter" idx="10"/>
          </p:nvPr>
        </p:nvSpPr>
        <p:spPr/>
        <p:txBody>
          <a:bodyPr/>
          <a:lstStyle/>
          <a:p>
            <a:fld id="{58020EE3-0E66-7545-AD0E-C93C74C0187D}" type="slidenum">
              <a:rPr lang="en-US" smtClean="0"/>
              <a:t>6</a:t>
            </a:fld>
            <a:endParaRPr lang="en-US"/>
          </a:p>
        </p:txBody>
      </p:sp>
    </p:spTree>
    <p:extLst>
      <p:ext uri="{BB962C8B-B14F-4D97-AF65-F5344CB8AC3E}">
        <p14:creationId xmlns:p14="http://schemas.microsoft.com/office/powerpoint/2010/main" val="74657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dirty="0"/>
              <a:t>Today, we are going to explore </a:t>
            </a:r>
            <a:r>
              <a:rPr lang="en-IE" b="1" dirty="0">
                <a:solidFill>
                  <a:schemeClr val="accent5"/>
                </a:solidFill>
              </a:rPr>
              <a:t>time series </a:t>
            </a:r>
            <a:r>
              <a:rPr lang="en-IE" b="1" dirty="0" err="1">
                <a:solidFill>
                  <a:schemeClr val="accent5"/>
                </a:solidFill>
              </a:rPr>
              <a:t>modeling</a:t>
            </a:r>
            <a:r>
              <a:rPr lang="en-IE" b="1" dirty="0">
                <a:solidFill>
                  <a:schemeClr val="accent5"/>
                </a:solidFill>
              </a:rPr>
              <a:t> </a:t>
            </a:r>
            <a:r>
              <a:rPr lang="en-IE" dirty="0"/>
              <a:t>and out-of-sample prediction of standardized environmental datasets using several different models. A time series model is a statistical representation of data that occur in a particular order over time. Time series models can be used to make predictions of future observations. The figure is showing an example of a time series model fit to chlorophyll-a data from a river. Chlorophyll-a is the variable we are trying to predict, and we refer to that variable as the “target variable”. Note that gaps in the data can result in gaps in the fitted model values.</a:t>
            </a:r>
          </a:p>
          <a:p>
            <a:endParaRPr lang="en-IE" dirty="0"/>
          </a:p>
        </p:txBody>
      </p:sp>
      <p:sp>
        <p:nvSpPr>
          <p:cNvPr id="4" name="Slide Number Placeholder 3"/>
          <p:cNvSpPr>
            <a:spLocks noGrp="1"/>
          </p:cNvSpPr>
          <p:nvPr>
            <p:ph type="sldNum" sz="quarter" idx="5"/>
          </p:nvPr>
        </p:nvSpPr>
        <p:spPr/>
        <p:txBody>
          <a:bodyPr/>
          <a:lstStyle/>
          <a:p>
            <a:fld id="{58020EE3-0E66-7545-AD0E-C93C74C0187D}" type="slidenum">
              <a:rPr lang="en-US" smtClean="0"/>
              <a:t>7</a:t>
            </a:fld>
            <a:endParaRPr lang="en-US"/>
          </a:p>
        </p:txBody>
      </p:sp>
    </p:spTree>
    <p:extLst>
      <p:ext uri="{BB962C8B-B14F-4D97-AF65-F5344CB8AC3E}">
        <p14:creationId xmlns:p14="http://schemas.microsoft.com/office/powerpoint/2010/main" val="2220739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8705F-E7CE-64DD-AE6D-D85AAD861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08EDC-410E-6528-374A-5610B8D54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00027-EEB3-E965-C4C6-703FA91F2D28}"/>
              </a:ext>
            </a:extLst>
          </p:cNvPr>
          <p:cNvSpPr>
            <a:spLocks noGrp="1"/>
          </p:cNvSpPr>
          <p:nvPr>
            <p:ph type="body" idx="1"/>
          </p:nvPr>
        </p:nvSpPr>
        <p:spPr/>
        <p:txBody>
          <a:bodyPr/>
          <a:lstStyle/>
          <a:p>
            <a:r>
              <a:rPr lang="en-IE" dirty="0"/>
              <a:t>First, we will fit, or train, or models using a subset of the available environmental data, known as training data. We will then generate predictions on data that we withheld from the model during training, known as testing data. Use of out-of-sample predictions is a robust way to test the skill of our model using data it has not previously seen. A typical “split” of data for training and testing is to use 80% of the data for training and 20% for testing. This is because many time series models require large volumes of data to get a good fit.</a:t>
            </a:r>
          </a:p>
        </p:txBody>
      </p:sp>
      <p:sp>
        <p:nvSpPr>
          <p:cNvPr id="4" name="Slide Number Placeholder 3">
            <a:extLst>
              <a:ext uri="{FF2B5EF4-FFF2-40B4-BE49-F238E27FC236}">
                <a16:creationId xmlns:a16="http://schemas.microsoft.com/office/drawing/2014/main" id="{1CACC6B3-D1FC-8463-B41C-FB7484339071}"/>
              </a:ext>
            </a:extLst>
          </p:cNvPr>
          <p:cNvSpPr>
            <a:spLocks noGrp="1"/>
          </p:cNvSpPr>
          <p:nvPr>
            <p:ph type="sldNum" sz="quarter" idx="5"/>
          </p:nvPr>
        </p:nvSpPr>
        <p:spPr/>
        <p:txBody>
          <a:bodyPr/>
          <a:lstStyle/>
          <a:p>
            <a:fld id="{58020EE3-0E66-7545-AD0E-C93C74C0187D}" type="slidenum">
              <a:rPr lang="en-US" smtClean="0"/>
              <a:t>8</a:t>
            </a:fld>
            <a:endParaRPr lang="en-US"/>
          </a:p>
        </p:txBody>
      </p:sp>
    </p:spTree>
    <p:extLst>
      <p:ext uri="{BB962C8B-B14F-4D97-AF65-F5344CB8AC3E}">
        <p14:creationId xmlns:p14="http://schemas.microsoft.com/office/powerpoint/2010/main" val="55210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9EE90-3DA2-E9B9-0566-60449061A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C810F-65B3-3868-715E-0357708EE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E49AB-F984-A1E3-9830-AA53CB75BB7A}"/>
              </a:ext>
            </a:extLst>
          </p:cNvPr>
          <p:cNvSpPr>
            <a:spLocks noGrp="1"/>
          </p:cNvSpPr>
          <p:nvPr>
            <p:ph type="body" idx="1"/>
          </p:nvPr>
        </p:nvSpPr>
        <p:spPr/>
        <p:txBody>
          <a:bodyPr/>
          <a:lstStyle/>
          <a:p>
            <a:r>
              <a:rPr lang="en-IE" dirty="0"/>
              <a:t>To be able to fit our time series models, we will need to work with data in a standardized format. This is because the models are run using computer programs that expect a particular format of the data; if the data are not in the correct format, the model will not run and will throw an error. Standardized data follow specified guidelines regarding column headers and the format of values within columns. On the left is an example of a standardized data frame; all the dates are formatted similarly and all the values in the </a:t>
            </a:r>
            <a:r>
              <a:rPr lang="en-IE" dirty="0" err="1"/>
              <a:t>temp_degC</a:t>
            </a:r>
            <a:r>
              <a:rPr lang="en-IE" dirty="0"/>
              <a:t> column are numeric. On the right is an example of a “messy” dataset – a computer won’t be able to read these data without some data cleaning on your part! Dates have inconsistent formatting and there are notes embedded along with numeric values in the temperature column.</a:t>
            </a:r>
          </a:p>
        </p:txBody>
      </p:sp>
      <p:sp>
        <p:nvSpPr>
          <p:cNvPr id="4" name="Slide Number Placeholder 3">
            <a:extLst>
              <a:ext uri="{FF2B5EF4-FFF2-40B4-BE49-F238E27FC236}">
                <a16:creationId xmlns:a16="http://schemas.microsoft.com/office/drawing/2014/main" id="{816CE950-214B-8422-D37E-D8C48802CC70}"/>
              </a:ext>
            </a:extLst>
          </p:cNvPr>
          <p:cNvSpPr>
            <a:spLocks noGrp="1"/>
          </p:cNvSpPr>
          <p:nvPr>
            <p:ph type="sldNum" sz="quarter" idx="5"/>
          </p:nvPr>
        </p:nvSpPr>
        <p:spPr/>
        <p:txBody>
          <a:bodyPr/>
          <a:lstStyle/>
          <a:p>
            <a:fld id="{58020EE3-0E66-7545-AD0E-C93C74C0187D}" type="slidenum">
              <a:rPr lang="en-US" smtClean="0"/>
              <a:t>9</a:t>
            </a:fld>
            <a:endParaRPr lang="en-US"/>
          </a:p>
        </p:txBody>
      </p:sp>
    </p:spTree>
    <p:extLst>
      <p:ext uri="{BB962C8B-B14F-4D97-AF65-F5344CB8AC3E}">
        <p14:creationId xmlns:p14="http://schemas.microsoft.com/office/powerpoint/2010/main" val="344228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9B5749-879B-B04F-BFA6-003145412001}"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00FE8-A619-F642-9571-C47EDB9D5720}"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18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3E555-FF69-C140-BBF8-86E98FD0DB8F}"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00FE8-A619-F642-9571-C47EDB9D5720}" type="slidenum">
              <a:rPr lang="en-US" smtClean="0"/>
              <a:t>‹#›</a:t>
            </a:fld>
            <a:endParaRPr lang="en-US"/>
          </a:p>
        </p:txBody>
      </p:sp>
    </p:spTree>
    <p:extLst>
      <p:ext uri="{BB962C8B-B14F-4D97-AF65-F5344CB8AC3E}">
        <p14:creationId xmlns:p14="http://schemas.microsoft.com/office/powerpoint/2010/main" val="237531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083F1F-A9E2-5942-9E18-C2DA9ADF1088}"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00FE8-A619-F642-9571-C47EDB9D5720}" type="slidenum">
              <a:rPr lang="en-US" smtClean="0"/>
              <a:t>‹#›</a:t>
            </a:fld>
            <a:endParaRPr lang="en-US"/>
          </a:p>
        </p:txBody>
      </p:sp>
    </p:spTree>
    <p:extLst>
      <p:ext uri="{BB962C8B-B14F-4D97-AF65-F5344CB8AC3E}">
        <p14:creationId xmlns:p14="http://schemas.microsoft.com/office/powerpoint/2010/main" val="322157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5600">
                <a:solidFill>
                  <a:srgbClr val="FFFFFF"/>
                </a:solidFill>
              </a:rPr>
              <a:t>Title Text</a:t>
            </a:r>
          </a:p>
        </p:txBody>
      </p:sp>
    </p:spTree>
    <p:extLst>
      <p:ext uri="{BB962C8B-B14F-4D97-AF65-F5344CB8AC3E}">
        <p14:creationId xmlns:p14="http://schemas.microsoft.com/office/powerpoint/2010/main" val="27155117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C9685-55F5-2D4D-85A0-0B3743ED6253}"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00FE8-A619-F642-9571-C47EDB9D5720}" type="slidenum">
              <a:rPr lang="en-US" smtClean="0"/>
              <a:t>‹#›</a:t>
            </a:fld>
            <a:endParaRPr lang="en-US"/>
          </a:p>
        </p:txBody>
      </p:sp>
    </p:spTree>
    <p:extLst>
      <p:ext uri="{BB962C8B-B14F-4D97-AF65-F5344CB8AC3E}">
        <p14:creationId xmlns:p14="http://schemas.microsoft.com/office/powerpoint/2010/main" val="3150130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03D533-C608-6A4D-891A-ECC5F3312904}"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00FE8-A619-F642-9571-C47EDB9D5720}"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9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5D7F02-F05A-3E45-8642-DA83D3D211D8}" type="datetime1">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00FE8-A619-F642-9571-C47EDB9D5720}" type="slidenum">
              <a:rPr lang="en-US" smtClean="0"/>
              <a:t>‹#›</a:t>
            </a:fld>
            <a:endParaRPr lang="en-US"/>
          </a:p>
        </p:txBody>
      </p:sp>
    </p:spTree>
    <p:extLst>
      <p:ext uri="{BB962C8B-B14F-4D97-AF65-F5344CB8AC3E}">
        <p14:creationId xmlns:p14="http://schemas.microsoft.com/office/powerpoint/2010/main" val="2127912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29A1F1-F697-2C43-959D-164C63F2DED6}" type="datetime1">
              <a:rPr lang="en-US" smtClean="0"/>
              <a:t>3/2/26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200FE8-A619-F642-9571-C47EDB9D5720}"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958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1819C0-D28E-FA47-A914-0BB8E605B2C8}" type="datetime1">
              <a:rPr lang="en-US" smtClean="0"/>
              <a:t>3/2/26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200FE8-A619-F642-9571-C47EDB9D5720}" type="slidenum">
              <a:rPr lang="en-US" smtClean="0"/>
              <a:t>‹#›</a:t>
            </a:fld>
            <a:endParaRPr lang="en-US"/>
          </a:p>
        </p:txBody>
      </p:sp>
    </p:spTree>
    <p:extLst>
      <p:ext uri="{BB962C8B-B14F-4D97-AF65-F5344CB8AC3E}">
        <p14:creationId xmlns:p14="http://schemas.microsoft.com/office/powerpoint/2010/main" val="3341164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C8EA9-4A5A-D24E-BF91-46090AC033A5}" type="datetime1">
              <a:rPr lang="en-US" smtClean="0"/>
              <a:t>3/2/26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200FE8-A619-F642-9571-C47EDB9D5720}" type="slidenum">
              <a:rPr lang="en-US" smtClean="0"/>
              <a:t>‹#›</a:t>
            </a:fld>
            <a:endParaRPr lang="en-US"/>
          </a:p>
        </p:txBody>
      </p:sp>
    </p:spTree>
    <p:extLst>
      <p:ext uri="{BB962C8B-B14F-4D97-AF65-F5344CB8AC3E}">
        <p14:creationId xmlns:p14="http://schemas.microsoft.com/office/powerpoint/2010/main" val="164946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00197D-B0EE-604F-AE6A-B469A2B10DC0}" type="datetime1">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00FE8-A619-F642-9571-C47EDB9D5720}"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24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0DBFE8D-EE71-C642-88E2-5E4BCF6BA4E8}" type="datetime1">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00FE8-A619-F642-9571-C47EDB9D5720}" type="slidenum">
              <a:rPr lang="en-US" smtClean="0"/>
              <a:t>‹#›</a:t>
            </a:fld>
            <a:endParaRPr lang="en-US"/>
          </a:p>
        </p:txBody>
      </p:sp>
    </p:spTree>
    <p:extLst>
      <p:ext uri="{BB962C8B-B14F-4D97-AF65-F5344CB8AC3E}">
        <p14:creationId xmlns:p14="http://schemas.microsoft.com/office/powerpoint/2010/main" val="218933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0B8901C0-1FA4-6141-A006-6A166C3C04C6}" type="datetime1">
              <a:rPr lang="en-US" smtClean="0"/>
              <a:t>3/2/26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A200FE8-A619-F642-9571-C47EDB9D5720}" type="slidenum">
              <a:rPr lang="en-US" smtClean="0"/>
              <a:t>‹#›</a:t>
            </a:fld>
            <a:endParaRPr lang="en-US"/>
          </a:p>
        </p:txBody>
      </p:sp>
    </p:spTree>
    <p:extLst>
      <p:ext uri="{BB962C8B-B14F-4D97-AF65-F5344CB8AC3E}">
        <p14:creationId xmlns:p14="http://schemas.microsoft.com/office/powerpoint/2010/main" val="396387151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serc.carleton.edu/dev/eddie/teaching_materials/modules/module11.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hyperlink" Target="https://macrosystemseddie.org/" TargetMode="Externa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489">
            <a:extLst>
              <a:ext uri="{FF2B5EF4-FFF2-40B4-BE49-F238E27FC236}">
                <a16:creationId xmlns:a16="http://schemas.microsoft.com/office/drawing/2014/main" id="{8C0D87CA-1ADF-4485-A5FE-D81E4E367C0E}"/>
              </a:ext>
            </a:extLst>
          </p:cNvPr>
          <p:cNvPicPr preferRelativeResize="0">
            <a:picLocks noChangeAspect="1"/>
          </p:cNvPicPr>
          <p:nvPr/>
        </p:nvPicPr>
        <p:blipFill rotWithShape="1">
          <a:blip r:embed="rId3">
            <a:alphaModFix/>
            <a:extLst>
              <a:ext uri="{28A0092B-C50C-407E-A947-70E740481C1C}">
                <a14:useLocalDpi xmlns:a14="http://schemas.microsoft.com/office/drawing/2010/main" val="0"/>
              </a:ext>
            </a:extLst>
          </a:blip>
          <a:srcRect t="15415" b="6255"/>
          <a:stretch/>
        </p:blipFill>
        <p:spPr>
          <a:xfrm>
            <a:off x="187169" y="5425913"/>
            <a:ext cx="3681995" cy="1372820"/>
          </a:xfrm>
          <a:prstGeom prst="rect">
            <a:avLst/>
          </a:prstGeom>
          <a:noFill/>
          <a:ln>
            <a:noFill/>
          </a:ln>
        </p:spPr>
      </p:pic>
      <p:sp>
        <p:nvSpPr>
          <p:cNvPr id="2" name="Title 1"/>
          <p:cNvSpPr>
            <a:spLocks noGrp="1"/>
          </p:cNvSpPr>
          <p:nvPr>
            <p:ph type="ctrTitle"/>
          </p:nvPr>
        </p:nvSpPr>
        <p:spPr>
          <a:xfrm>
            <a:off x="0" y="933450"/>
            <a:ext cx="9144000" cy="2771633"/>
          </a:xfrm>
        </p:spPr>
        <p:txBody>
          <a:bodyPr>
            <a:noAutofit/>
          </a:bodyPr>
          <a:lstStyle/>
          <a:p>
            <a:pPr algn="ctr"/>
            <a:r>
              <a:rPr lang="en-US" sz="4600" b="1" dirty="0">
                <a:solidFill>
                  <a:schemeClr val="accent1">
                    <a:lumMod val="75000"/>
                  </a:schemeClr>
                </a:solidFill>
                <a:latin typeface="Calibri" panose="020F0502020204030204" pitchFamily="34" charset="0"/>
              </a:rPr>
              <a:t>M</a:t>
            </a:r>
            <a:r>
              <a:rPr lang="en-US" sz="4600" b="1" cap="none" dirty="0">
                <a:solidFill>
                  <a:schemeClr val="accent1">
                    <a:lumMod val="75000"/>
                  </a:schemeClr>
                </a:solidFill>
                <a:latin typeface="Calibri" panose="020F0502020204030204" pitchFamily="34" charset="0"/>
              </a:rPr>
              <a:t>acrosystems</a:t>
            </a:r>
            <a:r>
              <a:rPr lang="en-US" sz="4600" b="1" dirty="0">
                <a:solidFill>
                  <a:schemeClr val="accent1">
                    <a:lumMod val="75000"/>
                  </a:schemeClr>
                </a:solidFill>
                <a:latin typeface="Calibri" panose="020F0502020204030204" pitchFamily="34" charset="0"/>
              </a:rPr>
              <a:t> EDDIE</a:t>
            </a:r>
            <a:r>
              <a:rPr lang="en-US" sz="4600" dirty="0">
                <a:solidFill>
                  <a:schemeClr val="accent1">
                    <a:lumMod val="75000"/>
                  </a:schemeClr>
                </a:solidFill>
                <a:latin typeface="Calibri" panose="020F0502020204030204" pitchFamily="34" charset="0"/>
              </a:rPr>
              <a:t>: </a:t>
            </a:r>
            <a:br>
              <a:rPr lang="en-US" sz="4600" dirty="0">
                <a:solidFill>
                  <a:schemeClr val="accent1">
                    <a:lumMod val="75000"/>
                  </a:schemeClr>
                </a:solidFill>
                <a:latin typeface="Calibri" panose="020F0502020204030204" pitchFamily="34" charset="0"/>
              </a:rPr>
            </a:br>
            <a:r>
              <a:rPr lang="en-US" sz="4000" b="1" cap="none" dirty="0">
                <a:solidFill>
                  <a:schemeClr val="accent1">
                    <a:lumMod val="75000"/>
                  </a:schemeClr>
                </a:solidFill>
                <a:latin typeface="Calibri" panose="020F0502020204030204" pitchFamily="34" charset="0"/>
              </a:rPr>
              <a:t>Time Series Modeling and Prediction of Environmental Data</a:t>
            </a:r>
            <a:br>
              <a:rPr lang="en-US" sz="4000" dirty="0">
                <a:solidFill>
                  <a:schemeClr val="accent1">
                    <a:lumMod val="75000"/>
                  </a:schemeClr>
                </a:solidFill>
                <a:latin typeface="Calibri" panose="020F0502020204030204" pitchFamily="34" charset="0"/>
              </a:rPr>
            </a:br>
            <a:endParaRPr lang="en-US" sz="4000" dirty="0">
              <a:solidFill>
                <a:schemeClr val="accent1">
                  <a:lumMod val="75000"/>
                </a:schemeClr>
              </a:solidFill>
              <a:latin typeface="Calibri" panose="020F0502020204030204" pitchFamily="34" charset="0"/>
            </a:endParaRPr>
          </a:p>
        </p:txBody>
      </p:sp>
      <p:sp>
        <p:nvSpPr>
          <p:cNvPr id="3" name="Subtitle 2"/>
          <p:cNvSpPr>
            <a:spLocks noGrp="1"/>
          </p:cNvSpPr>
          <p:nvPr>
            <p:ph type="subTitle" idx="1"/>
          </p:nvPr>
        </p:nvSpPr>
        <p:spPr>
          <a:xfrm>
            <a:off x="0" y="3673313"/>
            <a:ext cx="9144000" cy="1752600"/>
          </a:xfrm>
        </p:spPr>
        <p:txBody>
          <a:bodyPr>
            <a:normAutofit/>
          </a:bodyPr>
          <a:lstStyle/>
          <a:p>
            <a:pPr algn="ctr"/>
            <a:r>
              <a:rPr lang="en-US" sz="1800" dirty="0">
                <a:solidFill>
                  <a:srgbClr val="000000"/>
                </a:solidFill>
                <a:latin typeface="Calibri" panose="020F0502020204030204" pitchFamily="34" charset="0"/>
              </a:rPr>
              <a:t>Lofton, M.E., M.R. </a:t>
            </a:r>
            <a:r>
              <a:rPr lang="en-US" sz="1800" dirty="0" err="1">
                <a:solidFill>
                  <a:srgbClr val="000000"/>
                </a:solidFill>
                <a:latin typeface="Calibri" panose="020F0502020204030204" pitchFamily="34" charset="0"/>
              </a:rPr>
              <a:t>Hipsey</a:t>
            </a:r>
            <a:r>
              <a:rPr lang="en-US" sz="1800" dirty="0">
                <a:solidFill>
                  <a:srgbClr val="000000"/>
                </a:solidFill>
                <a:latin typeface="Calibri" panose="020F0502020204030204" pitchFamily="34" charset="0"/>
              </a:rPr>
              <a:t>, K. </a:t>
            </a:r>
            <a:r>
              <a:rPr lang="en-US" sz="1800" dirty="0" err="1">
                <a:solidFill>
                  <a:srgbClr val="000000"/>
                </a:solidFill>
                <a:latin typeface="Calibri" panose="020F0502020204030204" pitchFamily="34" charset="0"/>
              </a:rPr>
              <a:t>Kurucz</a:t>
            </a:r>
            <a:r>
              <a:rPr lang="en-US" sz="1800" dirty="0">
                <a:solidFill>
                  <a:srgbClr val="000000"/>
                </a:solidFill>
                <a:latin typeface="Calibri" panose="020F0502020204030204" pitchFamily="34" charset="0"/>
              </a:rPr>
              <a:t>, and C.C. Carey. 8 August 2025. </a:t>
            </a:r>
          </a:p>
          <a:p>
            <a:pPr algn="ctr"/>
            <a:r>
              <a:rPr lang="en-US" sz="1800" dirty="0">
                <a:solidFill>
                  <a:srgbClr val="000000"/>
                </a:solidFill>
                <a:latin typeface="Calibri" panose="020F0502020204030204" pitchFamily="34" charset="0"/>
              </a:rPr>
              <a:t>Macrosystems EDDIE: Time Series Modeling and Prediction of Environmental Data. </a:t>
            </a:r>
          </a:p>
          <a:p>
            <a:pPr algn="ctr"/>
            <a:r>
              <a:rPr lang="en-US" sz="1800" dirty="0">
                <a:solidFill>
                  <a:srgbClr val="000000"/>
                </a:solidFill>
                <a:latin typeface="Calibri" panose="020F0502020204030204" pitchFamily="34" charset="0"/>
              </a:rPr>
              <a:t>Macrosystems EDDIE Module 11, Version 1. </a:t>
            </a:r>
          </a:p>
          <a:p>
            <a:pPr algn="ctr"/>
            <a:r>
              <a:rPr lang="en-US" sz="1800" dirty="0">
                <a:solidFill>
                  <a:srgbClr val="0070C0"/>
                </a:solidFill>
                <a:latin typeface="Calibri" panose="020F0502020204030204" pitchFamily="34" charset="0"/>
                <a:hlinkClick r:id="rId4"/>
              </a:rPr>
              <a:t>https://serc.carleton.edu/dev/eddie/teaching_materials/modules/module11.html</a:t>
            </a:r>
            <a:endParaRPr lang="en-US" sz="1800" dirty="0">
              <a:solidFill>
                <a:srgbClr val="0070C0"/>
              </a:solidFill>
              <a:latin typeface="Calibri" panose="020F0502020204030204" pitchFamily="34" charset="0"/>
            </a:endParaRPr>
          </a:p>
          <a:p>
            <a:pPr algn="ctr"/>
            <a:r>
              <a:rPr lang="en-US" sz="1800" dirty="0">
                <a:solidFill>
                  <a:schemeClr val="tx1"/>
                </a:solidFill>
              </a:rPr>
              <a:t>Module development supported by NSF </a:t>
            </a:r>
            <a:r>
              <a:rPr lang="en-US" sz="1800" dirty="0">
                <a:solidFill>
                  <a:schemeClr val="tx1"/>
                </a:solidFill>
                <a:cs typeface="Times New Roman"/>
              </a:rPr>
              <a:t>EF 2318861, DEB </a:t>
            </a:r>
            <a:r>
              <a:rPr lang="en-US" sz="1800" dirty="0">
                <a:solidFill>
                  <a:schemeClr val="tx1"/>
                </a:solidFill>
              </a:rPr>
              <a:t>2213550, OISE 2330211</a:t>
            </a:r>
            <a:endParaRPr lang="en-US" sz="1800" dirty="0">
              <a:solidFill>
                <a:schemeClr val="tx1"/>
              </a:solidFill>
              <a:highlight>
                <a:srgbClr val="FFFF00"/>
              </a:highlight>
            </a:endParaRPr>
          </a:p>
        </p:txBody>
      </p:sp>
      <p:pic>
        <p:nvPicPr>
          <p:cNvPr id="11" name="Picture 10">
            <a:extLst>
              <a:ext uri="{FF2B5EF4-FFF2-40B4-BE49-F238E27FC236}">
                <a16:creationId xmlns:a16="http://schemas.microsoft.com/office/drawing/2014/main" id="{16BB2CD2-69B2-4DC2-957F-263464FFF5A7}"/>
              </a:ext>
            </a:extLst>
          </p:cNvPr>
          <p:cNvPicPr>
            <a:picLocks noChangeAspect="1"/>
          </p:cNvPicPr>
          <p:nvPr/>
        </p:nvPicPr>
        <p:blipFill>
          <a:blip r:embed="rId5"/>
          <a:stretch>
            <a:fillRect/>
          </a:stretch>
        </p:blipFill>
        <p:spPr>
          <a:xfrm>
            <a:off x="6829831" y="5425913"/>
            <a:ext cx="2121386" cy="569853"/>
          </a:xfrm>
          <a:prstGeom prst="rect">
            <a:avLst/>
          </a:prstGeom>
        </p:spPr>
      </p:pic>
      <p:pic>
        <p:nvPicPr>
          <p:cNvPr id="7" name="Picture 6" descr="Logo&#10;&#10;Description automatically generated">
            <a:extLst>
              <a:ext uri="{FF2B5EF4-FFF2-40B4-BE49-F238E27FC236}">
                <a16:creationId xmlns:a16="http://schemas.microsoft.com/office/drawing/2014/main" id="{1FBB9BB8-CAA3-4F8B-8D88-47945EEAE6AD}"/>
              </a:ext>
            </a:extLst>
          </p:cNvPr>
          <p:cNvPicPr>
            <a:picLocks noChangeAspect="1"/>
          </p:cNvPicPr>
          <p:nvPr/>
        </p:nvPicPr>
        <p:blipFill rotWithShape="1">
          <a:blip r:embed="rId6"/>
          <a:srcRect r="60230"/>
          <a:stretch/>
        </p:blipFill>
        <p:spPr>
          <a:xfrm>
            <a:off x="5908107" y="5390070"/>
            <a:ext cx="763428" cy="706424"/>
          </a:xfrm>
          <a:prstGeom prst="rect">
            <a:avLst/>
          </a:prstGeom>
        </p:spPr>
      </p:pic>
      <p:sp>
        <p:nvSpPr>
          <p:cNvPr id="4" name="Slide Number Placeholder 3">
            <a:extLst>
              <a:ext uri="{FF2B5EF4-FFF2-40B4-BE49-F238E27FC236}">
                <a16:creationId xmlns:a16="http://schemas.microsoft.com/office/drawing/2014/main" id="{13BF2CE4-3088-5E68-7AC8-A388D1F45DB9}"/>
              </a:ext>
            </a:extLst>
          </p:cNvPr>
          <p:cNvSpPr>
            <a:spLocks noGrp="1"/>
          </p:cNvSpPr>
          <p:nvPr>
            <p:ph type="sldNum" sz="quarter" idx="12"/>
          </p:nvPr>
        </p:nvSpPr>
        <p:spPr/>
        <p:txBody>
          <a:bodyPr/>
          <a:lstStyle/>
          <a:p>
            <a:fld id="{2A200FE8-A619-F642-9571-C47EDB9D5720}" type="slidenum">
              <a:rPr lang="en-US" smtClean="0"/>
              <a:t>1</a:t>
            </a:fld>
            <a:endParaRPr lang="en-US"/>
          </a:p>
        </p:txBody>
      </p:sp>
      <p:pic>
        <p:nvPicPr>
          <p:cNvPr id="6" name="Picture 5">
            <a:extLst>
              <a:ext uri="{FF2B5EF4-FFF2-40B4-BE49-F238E27FC236}">
                <a16:creationId xmlns:a16="http://schemas.microsoft.com/office/drawing/2014/main" id="{DC6E9BA7-8996-BB5A-E1BE-40FB3085C4BD}"/>
              </a:ext>
            </a:extLst>
          </p:cNvPr>
          <p:cNvPicPr>
            <a:picLocks noChangeAspect="1"/>
          </p:cNvPicPr>
          <p:nvPr/>
        </p:nvPicPr>
        <p:blipFill>
          <a:blip r:embed="rId7"/>
          <a:stretch>
            <a:fillRect/>
          </a:stretch>
        </p:blipFill>
        <p:spPr>
          <a:xfrm>
            <a:off x="7129303" y="6099648"/>
            <a:ext cx="1735820" cy="690595"/>
          </a:xfrm>
          <a:prstGeom prst="rect">
            <a:avLst/>
          </a:prstGeom>
        </p:spPr>
      </p:pic>
      <p:pic>
        <p:nvPicPr>
          <p:cNvPr id="8" name="Picture 7">
            <a:extLst>
              <a:ext uri="{FF2B5EF4-FFF2-40B4-BE49-F238E27FC236}">
                <a16:creationId xmlns:a16="http://schemas.microsoft.com/office/drawing/2014/main" id="{3F1AA416-4445-F0CB-532A-848B559E015F}"/>
              </a:ext>
            </a:extLst>
          </p:cNvPr>
          <p:cNvPicPr>
            <a:picLocks noChangeAspect="1"/>
          </p:cNvPicPr>
          <p:nvPr/>
        </p:nvPicPr>
        <p:blipFill>
          <a:blip r:embed="rId8"/>
          <a:stretch>
            <a:fillRect/>
          </a:stretch>
        </p:blipFill>
        <p:spPr>
          <a:xfrm>
            <a:off x="4022370" y="6156468"/>
            <a:ext cx="2953727" cy="613179"/>
          </a:xfrm>
          <a:prstGeom prst="rect">
            <a:avLst/>
          </a:prstGeom>
        </p:spPr>
      </p:pic>
    </p:spTree>
    <p:extLst>
      <p:ext uri="{BB962C8B-B14F-4D97-AF65-F5344CB8AC3E}">
        <p14:creationId xmlns:p14="http://schemas.microsoft.com/office/powerpoint/2010/main" val="277688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705D7-8981-FC51-713C-68D55DAD8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68E7D6-D61A-0C95-4445-34E8F8F43980}"/>
              </a:ext>
            </a:extLst>
          </p:cNvPr>
          <p:cNvSpPr>
            <a:spLocks noGrp="1"/>
          </p:cNvSpPr>
          <p:nvPr>
            <p:ph type="title"/>
          </p:nvPr>
        </p:nvSpPr>
        <p:spPr/>
        <p:txBody>
          <a:bodyPr/>
          <a:lstStyle/>
          <a:p>
            <a:r>
              <a:rPr lang="en-IE" dirty="0"/>
              <a:t>Today…</a:t>
            </a:r>
          </a:p>
        </p:txBody>
      </p:sp>
      <p:sp>
        <p:nvSpPr>
          <p:cNvPr id="3" name="Content Placeholder 2">
            <a:extLst>
              <a:ext uri="{FF2B5EF4-FFF2-40B4-BE49-F238E27FC236}">
                <a16:creationId xmlns:a16="http://schemas.microsoft.com/office/drawing/2014/main" id="{6C80698D-0092-0B16-0C90-1ABC59053FBD}"/>
              </a:ext>
            </a:extLst>
          </p:cNvPr>
          <p:cNvSpPr>
            <a:spLocks noGrp="1"/>
          </p:cNvSpPr>
          <p:nvPr>
            <p:ph idx="1"/>
          </p:nvPr>
        </p:nvSpPr>
        <p:spPr>
          <a:xfrm>
            <a:off x="457200" y="1371600"/>
            <a:ext cx="8464062" cy="5274832"/>
          </a:xfrm>
        </p:spPr>
        <p:txBody>
          <a:bodyPr>
            <a:noAutofit/>
          </a:bodyPr>
          <a:lstStyle/>
          <a:p>
            <a:pPr marL="0" indent="0">
              <a:buNone/>
            </a:pPr>
            <a:r>
              <a:rPr lang="en-IE" dirty="0"/>
              <a:t>We will explore time series </a:t>
            </a:r>
            <a:r>
              <a:rPr lang="en-IE" dirty="0" err="1"/>
              <a:t>modeling</a:t>
            </a:r>
            <a:r>
              <a:rPr lang="en-IE" dirty="0"/>
              <a:t> and out-of-sample prediction of standardized environmental datasets using </a:t>
            </a:r>
            <a:r>
              <a:rPr lang="en-IE" b="1" dirty="0">
                <a:solidFill>
                  <a:schemeClr val="accent5"/>
                </a:solidFill>
              </a:rPr>
              <a:t>several different models.</a:t>
            </a:r>
          </a:p>
          <a:p>
            <a:pPr marL="0" indent="0">
              <a:buNone/>
            </a:pPr>
            <a:endParaRPr lang="en-IE" b="1" dirty="0">
              <a:solidFill>
                <a:schemeClr val="accent5"/>
              </a:solidFill>
            </a:endParaRPr>
          </a:p>
          <a:p>
            <a:pPr marL="0" indent="0">
              <a:buNone/>
            </a:pPr>
            <a:endParaRPr lang="en-IE" sz="2000" b="1" dirty="0"/>
          </a:p>
          <a:p>
            <a:pPr marL="0" indent="0">
              <a:buNone/>
            </a:pPr>
            <a:endParaRPr lang="en-IE" dirty="0"/>
          </a:p>
        </p:txBody>
      </p:sp>
      <p:sp>
        <p:nvSpPr>
          <p:cNvPr id="4" name="Slide Number Placeholder 3">
            <a:extLst>
              <a:ext uri="{FF2B5EF4-FFF2-40B4-BE49-F238E27FC236}">
                <a16:creationId xmlns:a16="http://schemas.microsoft.com/office/drawing/2014/main" id="{9F6ADA4E-5FD6-019E-EC22-EE2DF06FBD2D}"/>
              </a:ext>
            </a:extLst>
          </p:cNvPr>
          <p:cNvSpPr>
            <a:spLocks noGrp="1"/>
          </p:cNvSpPr>
          <p:nvPr>
            <p:ph type="sldNum" sz="quarter" idx="12"/>
          </p:nvPr>
        </p:nvSpPr>
        <p:spPr/>
        <p:txBody>
          <a:bodyPr/>
          <a:lstStyle/>
          <a:p>
            <a:fld id="{2A200FE8-A619-F642-9571-C47EDB9D5720}" type="slidenum">
              <a:rPr lang="en-US" smtClean="0"/>
              <a:t>10</a:t>
            </a:fld>
            <a:endParaRPr lang="en-US"/>
          </a:p>
        </p:txBody>
      </p:sp>
      <p:sp>
        <p:nvSpPr>
          <p:cNvPr id="5" name="TextBox 4">
            <a:extLst>
              <a:ext uri="{FF2B5EF4-FFF2-40B4-BE49-F238E27FC236}">
                <a16:creationId xmlns:a16="http://schemas.microsoft.com/office/drawing/2014/main" id="{24A135E1-B1DA-46BF-0FB4-98C0C1066365}"/>
              </a:ext>
            </a:extLst>
          </p:cNvPr>
          <p:cNvSpPr txBox="1"/>
          <p:nvPr/>
        </p:nvSpPr>
        <p:spPr>
          <a:xfrm>
            <a:off x="222738" y="2976282"/>
            <a:ext cx="4787152" cy="2862322"/>
          </a:xfrm>
          <a:prstGeom prst="rect">
            <a:avLst/>
          </a:prstGeom>
          <a:noFill/>
        </p:spPr>
        <p:txBody>
          <a:bodyPr wrap="square" rtlCol="0">
            <a:spAutoFit/>
          </a:bodyPr>
          <a:lstStyle/>
          <a:p>
            <a:pPr marL="285750" indent="-285750">
              <a:buFont typeface="Arial" panose="020B0604020202020204" pitchFamily="34" charset="0"/>
              <a:buChar char="•"/>
            </a:pPr>
            <a:r>
              <a:rPr lang="en-IE" dirty="0"/>
              <a:t>Researchers use different types of models because they provide complementary predictions: some may be more accurate than others, and provide unique information about an ecosystem</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Commonly-used ecological time series models include statistical time series models, machine learning models, and baseline models</a:t>
            </a:r>
            <a:endParaRPr lang="en-IE" sz="1600" dirty="0"/>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D6DF6989-E7F3-18F5-17F3-0F39F1BF50AF}"/>
              </a:ext>
            </a:extLst>
          </p:cNvPr>
          <p:cNvPicPr>
            <a:picLocks noChangeAspect="1"/>
          </p:cNvPicPr>
          <p:nvPr/>
        </p:nvPicPr>
        <p:blipFill>
          <a:blip r:embed="rId3"/>
          <a:stretch>
            <a:fillRect/>
          </a:stretch>
        </p:blipFill>
        <p:spPr>
          <a:xfrm>
            <a:off x="5466229" y="2408313"/>
            <a:ext cx="2998694" cy="3998259"/>
          </a:xfrm>
          <a:prstGeom prst="rect">
            <a:avLst/>
          </a:prstGeom>
          <a:ln>
            <a:solidFill>
              <a:schemeClr val="tx1"/>
            </a:solidFill>
          </a:ln>
        </p:spPr>
      </p:pic>
      <p:sp>
        <p:nvSpPr>
          <p:cNvPr id="8" name="TextBox 7">
            <a:extLst>
              <a:ext uri="{FF2B5EF4-FFF2-40B4-BE49-F238E27FC236}">
                <a16:creationId xmlns:a16="http://schemas.microsoft.com/office/drawing/2014/main" id="{E69428EB-13E9-807D-9AAE-CC800F115215}"/>
              </a:ext>
            </a:extLst>
          </p:cNvPr>
          <p:cNvSpPr txBox="1"/>
          <p:nvPr/>
        </p:nvSpPr>
        <p:spPr>
          <a:xfrm>
            <a:off x="5466230" y="6406572"/>
            <a:ext cx="2998694" cy="430887"/>
          </a:xfrm>
          <a:prstGeom prst="rect">
            <a:avLst/>
          </a:prstGeom>
          <a:noFill/>
        </p:spPr>
        <p:txBody>
          <a:bodyPr wrap="square" rtlCol="0">
            <a:spAutoFit/>
          </a:bodyPr>
          <a:lstStyle/>
          <a:p>
            <a:r>
              <a:rPr lang="en-US" sz="1100" dirty="0"/>
              <a:t>Photo credit: Megan Kelly, </a:t>
            </a:r>
            <a:r>
              <a:rPr lang="en-US" sz="1100" dirty="0" err="1"/>
              <a:t>Arrupe</a:t>
            </a:r>
            <a:r>
              <a:rPr lang="en-US" sz="1100" dirty="0"/>
              <a:t> College of Loyola University Chicago</a:t>
            </a:r>
          </a:p>
        </p:txBody>
      </p:sp>
    </p:spTree>
    <p:extLst>
      <p:ext uri="{BB962C8B-B14F-4D97-AF65-F5344CB8AC3E}">
        <p14:creationId xmlns:p14="http://schemas.microsoft.com/office/powerpoint/2010/main" val="2933578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778B3-A76B-F673-C059-1C2031A44142}"/>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03709787-8F40-3264-8030-35CC962C09C6}"/>
              </a:ext>
            </a:extLst>
          </p:cNvPr>
          <p:cNvSpPr/>
          <p:nvPr/>
        </p:nvSpPr>
        <p:spPr>
          <a:xfrm>
            <a:off x="4841633" y="5358293"/>
            <a:ext cx="3528644" cy="12667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2FA9177B-94B4-1751-0E29-F49F7D6394E7}"/>
              </a:ext>
            </a:extLst>
          </p:cNvPr>
          <p:cNvSpPr/>
          <p:nvPr/>
        </p:nvSpPr>
        <p:spPr>
          <a:xfrm>
            <a:off x="4841633" y="3618728"/>
            <a:ext cx="3528644" cy="166493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857A6ED1-8FB4-DE72-AA5F-F6D11C5FD1C1}"/>
              </a:ext>
            </a:extLst>
          </p:cNvPr>
          <p:cNvSpPr/>
          <p:nvPr/>
        </p:nvSpPr>
        <p:spPr>
          <a:xfrm>
            <a:off x="4841633" y="523837"/>
            <a:ext cx="3528644" cy="30295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DFD20D7-B352-97C3-D1DA-37A8ADC2FB9A}"/>
              </a:ext>
            </a:extLst>
          </p:cNvPr>
          <p:cNvSpPr>
            <a:spLocks noGrp="1"/>
          </p:cNvSpPr>
          <p:nvPr>
            <p:ph type="title"/>
          </p:nvPr>
        </p:nvSpPr>
        <p:spPr/>
        <p:txBody>
          <a:bodyPr/>
          <a:lstStyle/>
          <a:p>
            <a:r>
              <a:rPr lang="en-IE" dirty="0"/>
              <a:t>Today…</a:t>
            </a:r>
          </a:p>
        </p:txBody>
      </p:sp>
      <p:sp>
        <p:nvSpPr>
          <p:cNvPr id="3" name="Content Placeholder 2">
            <a:extLst>
              <a:ext uri="{FF2B5EF4-FFF2-40B4-BE49-F238E27FC236}">
                <a16:creationId xmlns:a16="http://schemas.microsoft.com/office/drawing/2014/main" id="{B02F8D9C-8415-3C1A-4484-7DCA2EBE6E34}"/>
              </a:ext>
            </a:extLst>
          </p:cNvPr>
          <p:cNvSpPr>
            <a:spLocks noGrp="1"/>
          </p:cNvSpPr>
          <p:nvPr>
            <p:ph idx="1"/>
          </p:nvPr>
        </p:nvSpPr>
        <p:spPr>
          <a:xfrm>
            <a:off x="457200" y="1371600"/>
            <a:ext cx="3657600" cy="5274832"/>
          </a:xfrm>
        </p:spPr>
        <p:txBody>
          <a:bodyPr>
            <a:noAutofit/>
          </a:bodyPr>
          <a:lstStyle/>
          <a:p>
            <a:pPr marL="0" indent="0">
              <a:buNone/>
            </a:pPr>
            <a:r>
              <a:rPr lang="en-IE" dirty="0"/>
              <a:t>We will explore time series </a:t>
            </a:r>
            <a:r>
              <a:rPr lang="en-IE" dirty="0" err="1"/>
              <a:t>modeling</a:t>
            </a:r>
            <a:r>
              <a:rPr lang="en-IE" dirty="0"/>
              <a:t> and out-of-sample prediction of standardized environmental datasets using </a:t>
            </a:r>
            <a:r>
              <a:rPr lang="en-IE" b="1" dirty="0">
                <a:solidFill>
                  <a:schemeClr val="accent5"/>
                </a:solidFill>
              </a:rPr>
              <a:t>several different models.</a:t>
            </a:r>
          </a:p>
          <a:p>
            <a:pPr marL="0" indent="0">
              <a:buNone/>
            </a:pPr>
            <a:endParaRPr lang="en-IE" sz="2000" b="1" dirty="0"/>
          </a:p>
          <a:p>
            <a:pPr marL="0" indent="0">
              <a:buNone/>
            </a:pPr>
            <a:endParaRPr lang="en-IE" dirty="0"/>
          </a:p>
        </p:txBody>
      </p:sp>
      <p:sp>
        <p:nvSpPr>
          <p:cNvPr id="4" name="Slide Number Placeholder 3">
            <a:extLst>
              <a:ext uri="{FF2B5EF4-FFF2-40B4-BE49-F238E27FC236}">
                <a16:creationId xmlns:a16="http://schemas.microsoft.com/office/drawing/2014/main" id="{822E5D63-A96D-3088-D51E-C48F2502A271}"/>
              </a:ext>
            </a:extLst>
          </p:cNvPr>
          <p:cNvSpPr>
            <a:spLocks noGrp="1"/>
          </p:cNvSpPr>
          <p:nvPr>
            <p:ph type="sldNum" sz="quarter" idx="12"/>
          </p:nvPr>
        </p:nvSpPr>
        <p:spPr/>
        <p:txBody>
          <a:bodyPr/>
          <a:lstStyle/>
          <a:p>
            <a:fld id="{2A200FE8-A619-F642-9571-C47EDB9D5720}" type="slidenum">
              <a:rPr lang="en-US" smtClean="0"/>
              <a:t>11</a:t>
            </a:fld>
            <a:endParaRPr lang="en-US"/>
          </a:p>
        </p:txBody>
      </p:sp>
      <p:sp>
        <p:nvSpPr>
          <p:cNvPr id="5" name="Rectangle 4">
            <a:extLst>
              <a:ext uri="{FF2B5EF4-FFF2-40B4-BE49-F238E27FC236}">
                <a16:creationId xmlns:a16="http://schemas.microsoft.com/office/drawing/2014/main" id="{217F2C70-91D4-7225-DC6F-E4132AB3B5AC}"/>
              </a:ext>
            </a:extLst>
          </p:cNvPr>
          <p:cNvSpPr/>
          <p:nvPr/>
        </p:nvSpPr>
        <p:spPr>
          <a:xfrm>
            <a:off x="457200" y="3774832"/>
            <a:ext cx="3657600" cy="28369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939BE42-E75F-130E-578E-23412D19F5C7}"/>
              </a:ext>
            </a:extLst>
          </p:cNvPr>
          <p:cNvSpPr txBox="1"/>
          <p:nvPr/>
        </p:nvSpPr>
        <p:spPr>
          <a:xfrm>
            <a:off x="562708" y="3880338"/>
            <a:ext cx="3458307" cy="1938992"/>
          </a:xfrm>
          <a:prstGeom prst="rect">
            <a:avLst/>
          </a:prstGeom>
          <a:noFill/>
        </p:spPr>
        <p:txBody>
          <a:bodyPr wrap="square" rtlCol="0">
            <a:spAutoFit/>
          </a:bodyPr>
          <a:lstStyle/>
          <a:p>
            <a:r>
              <a:rPr lang="en-US" sz="2400" b="1" u="sng" dirty="0">
                <a:solidFill>
                  <a:schemeClr val="bg1"/>
                </a:solidFill>
              </a:rPr>
              <a:t>Models we will use:</a:t>
            </a:r>
          </a:p>
          <a:p>
            <a:r>
              <a:rPr lang="en-US" sz="2400" b="1" dirty="0">
                <a:solidFill>
                  <a:schemeClr val="bg1"/>
                </a:solidFill>
              </a:rPr>
              <a:t>1. ARIMA (</a:t>
            </a:r>
            <a:r>
              <a:rPr lang="en-US" sz="2400" b="1" dirty="0" err="1">
                <a:solidFill>
                  <a:schemeClr val="bg1"/>
                </a:solidFill>
              </a:rPr>
              <a:t>AutoRegressive</a:t>
            </a:r>
            <a:r>
              <a:rPr lang="en-US" sz="2400" b="1" dirty="0">
                <a:solidFill>
                  <a:schemeClr val="bg1"/>
                </a:solidFill>
              </a:rPr>
              <a:t> Integrated Moving Average)</a:t>
            </a:r>
          </a:p>
        </p:txBody>
      </p:sp>
      <p:sp>
        <p:nvSpPr>
          <p:cNvPr id="11" name="TextBox 10">
            <a:extLst>
              <a:ext uri="{FF2B5EF4-FFF2-40B4-BE49-F238E27FC236}">
                <a16:creationId xmlns:a16="http://schemas.microsoft.com/office/drawing/2014/main" id="{B9CB5541-3D2B-3CF9-564B-85D89F50FBB9}"/>
              </a:ext>
            </a:extLst>
          </p:cNvPr>
          <p:cNvSpPr txBox="1"/>
          <p:nvPr/>
        </p:nvSpPr>
        <p:spPr>
          <a:xfrm>
            <a:off x="4841633" y="500391"/>
            <a:ext cx="2483244" cy="523220"/>
          </a:xfrm>
          <a:prstGeom prst="rect">
            <a:avLst/>
          </a:prstGeom>
          <a:noFill/>
        </p:spPr>
        <p:txBody>
          <a:bodyPr wrap="none" rtlCol="0">
            <a:spAutoFit/>
          </a:bodyPr>
          <a:lstStyle/>
          <a:p>
            <a:r>
              <a:rPr lang="en-US" sz="2800" b="1" dirty="0" err="1">
                <a:solidFill>
                  <a:schemeClr val="accent3"/>
                </a:solidFill>
              </a:rPr>
              <a:t>AutoRegressive</a:t>
            </a:r>
            <a:endParaRPr lang="en-US" sz="2800" b="1" dirty="0">
              <a:solidFill>
                <a:schemeClr val="accent3"/>
              </a:solidFill>
            </a:endParaRPr>
          </a:p>
        </p:txBody>
      </p:sp>
      <p:sp>
        <p:nvSpPr>
          <p:cNvPr id="12" name="TextBox 11">
            <a:extLst>
              <a:ext uri="{FF2B5EF4-FFF2-40B4-BE49-F238E27FC236}">
                <a16:creationId xmlns:a16="http://schemas.microsoft.com/office/drawing/2014/main" id="{FC88A505-BA54-252A-5502-932E08AA8476}"/>
              </a:ext>
            </a:extLst>
          </p:cNvPr>
          <p:cNvSpPr txBox="1"/>
          <p:nvPr/>
        </p:nvSpPr>
        <p:spPr>
          <a:xfrm>
            <a:off x="4841633" y="1009046"/>
            <a:ext cx="3692769" cy="646331"/>
          </a:xfrm>
          <a:prstGeom prst="rect">
            <a:avLst/>
          </a:prstGeom>
          <a:noFill/>
        </p:spPr>
        <p:txBody>
          <a:bodyPr wrap="square" rtlCol="0">
            <a:spAutoFit/>
          </a:bodyPr>
          <a:lstStyle/>
          <a:p>
            <a:r>
              <a:rPr lang="en-US" dirty="0"/>
              <a:t>ARIMA models use past values of a variable to predict future values</a:t>
            </a:r>
          </a:p>
        </p:txBody>
      </p:sp>
      <p:grpSp>
        <p:nvGrpSpPr>
          <p:cNvPr id="13" name="Group 12">
            <a:extLst>
              <a:ext uri="{FF2B5EF4-FFF2-40B4-BE49-F238E27FC236}">
                <a16:creationId xmlns:a16="http://schemas.microsoft.com/office/drawing/2014/main" id="{5C73E105-91C4-F5B4-77F7-C52C4628F75C}"/>
              </a:ext>
            </a:extLst>
          </p:cNvPr>
          <p:cNvGrpSpPr/>
          <p:nvPr/>
        </p:nvGrpSpPr>
        <p:grpSpPr>
          <a:xfrm>
            <a:off x="5029202" y="1655377"/>
            <a:ext cx="2973343" cy="1874514"/>
            <a:chOff x="5197643" y="4077751"/>
            <a:chExt cx="3625516" cy="2686871"/>
          </a:xfrm>
        </p:grpSpPr>
        <p:grpSp>
          <p:nvGrpSpPr>
            <p:cNvPr id="16" name="Group 15">
              <a:extLst>
                <a:ext uri="{FF2B5EF4-FFF2-40B4-BE49-F238E27FC236}">
                  <a16:creationId xmlns:a16="http://schemas.microsoft.com/office/drawing/2014/main" id="{C8155277-689F-D95C-A677-492ED136C35E}"/>
                </a:ext>
              </a:extLst>
            </p:cNvPr>
            <p:cNvGrpSpPr/>
            <p:nvPr/>
          </p:nvGrpSpPr>
          <p:grpSpPr>
            <a:xfrm>
              <a:off x="5197643" y="4077751"/>
              <a:ext cx="3625516" cy="2686871"/>
              <a:chOff x="5197643" y="4077751"/>
              <a:chExt cx="3625516" cy="2686871"/>
            </a:xfrm>
          </p:grpSpPr>
          <p:cxnSp>
            <p:nvCxnSpPr>
              <p:cNvPr id="19" name="Straight Connector 18">
                <a:extLst>
                  <a:ext uri="{FF2B5EF4-FFF2-40B4-BE49-F238E27FC236}">
                    <a16:creationId xmlns:a16="http://schemas.microsoft.com/office/drawing/2014/main" id="{3988D68C-0800-F672-1483-68A0EAF14198}"/>
                  </a:ext>
                </a:extLst>
              </p:cNvPr>
              <p:cNvCxnSpPr/>
              <p:nvPr/>
            </p:nvCxnSpPr>
            <p:spPr>
              <a:xfrm>
                <a:off x="5213685" y="4379495"/>
                <a:ext cx="0" cy="18769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55DA86-8197-C158-2C07-1D42408F3C0D}"/>
                  </a:ext>
                </a:extLst>
              </p:cNvPr>
              <p:cNvCxnSpPr>
                <a:cxnSpLocks/>
              </p:cNvCxnSpPr>
              <p:nvPr/>
            </p:nvCxnSpPr>
            <p:spPr>
              <a:xfrm flipH="1">
                <a:off x="5197643" y="6248400"/>
                <a:ext cx="36255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F3A17A78-69DA-3C75-CF9B-02E3EF8137F9}"/>
                  </a:ext>
                </a:extLst>
              </p:cNvPr>
              <p:cNvSpPr/>
              <p:nvPr/>
            </p:nvSpPr>
            <p:spPr>
              <a:xfrm>
                <a:off x="5406189" y="4892842"/>
                <a:ext cx="1973179" cy="962526"/>
              </a:xfrm>
              <a:custGeom>
                <a:avLst/>
                <a:gdLst>
                  <a:gd name="connsiteX0" fmla="*/ 0 w 1973179"/>
                  <a:gd name="connsiteY0" fmla="*/ 962526 h 962526"/>
                  <a:gd name="connsiteX1" fmla="*/ 48127 w 1973179"/>
                  <a:gd name="connsiteY1" fmla="*/ 753979 h 962526"/>
                  <a:gd name="connsiteX2" fmla="*/ 64169 w 1973179"/>
                  <a:gd name="connsiteY2" fmla="*/ 705853 h 962526"/>
                  <a:gd name="connsiteX3" fmla="*/ 128337 w 1973179"/>
                  <a:gd name="connsiteY3" fmla="*/ 609600 h 962526"/>
                  <a:gd name="connsiteX4" fmla="*/ 208548 w 1973179"/>
                  <a:gd name="connsiteY4" fmla="*/ 625642 h 962526"/>
                  <a:gd name="connsiteX5" fmla="*/ 240632 w 1973179"/>
                  <a:gd name="connsiteY5" fmla="*/ 721895 h 962526"/>
                  <a:gd name="connsiteX6" fmla="*/ 288758 w 1973179"/>
                  <a:gd name="connsiteY6" fmla="*/ 818147 h 962526"/>
                  <a:gd name="connsiteX7" fmla="*/ 352927 w 1973179"/>
                  <a:gd name="connsiteY7" fmla="*/ 802105 h 962526"/>
                  <a:gd name="connsiteX8" fmla="*/ 433137 w 1973179"/>
                  <a:gd name="connsiteY8" fmla="*/ 705853 h 962526"/>
                  <a:gd name="connsiteX9" fmla="*/ 465222 w 1973179"/>
                  <a:gd name="connsiteY9" fmla="*/ 529390 h 962526"/>
                  <a:gd name="connsiteX10" fmla="*/ 497306 w 1973179"/>
                  <a:gd name="connsiteY10" fmla="*/ 417095 h 962526"/>
                  <a:gd name="connsiteX11" fmla="*/ 529390 w 1973179"/>
                  <a:gd name="connsiteY11" fmla="*/ 368969 h 962526"/>
                  <a:gd name="connsiteX12" fmla="*/ 657727 w 1973179"/>
                  <a:gd name="connsiteY12" fmla="*/ 385011 h 962526"/>
                  <a:gd name="connsiteX13" fmla="*/ 705853 w 1973179"/>
                  <a:gd name="connsiteY13" fmla="*/ 401053 h 962526"/>
                  <a:gd name="connsiteX14" fmla="*/ 721895 w 1973179"/>
                  <a:gd name="connsiteY14" fmla="*/ 721895 h 962526"/>
                  <a:gd name="connsiteX15" fmla="*/ 770022 w 1973179"/>
                  <a:gd name="connsiteY15" fmla="*/ 802105 h 962526"/>
                  <a:gd name="connsiteX16" fmla="*/ 818148 w 1973179"/>
                  <a:gd name="connsiteY16" fmla="*/ 818147 h 962526"/>
                  <a:gd name="connsiteX17" fmla="*/ 866274 w 1973179"/>
                  <a:gd name="connsiteY17" fmla="*/ 802105 h 962526"/>
                  <a:gd name="connsiteX18" fmla="*/ 898358 w 1973179"/>
                  <a:gd name="connsiteY18" fmla="*/ 753979 h 962526"/>
                  <a:gd name="connsiteX19" fmla="*/ 962527 w 1973179"/>
                  <a:gd name="connsiteY19" fmla="*/ 593558 h 962526"/>
                  <a:gd name="connsiteX20" fmla="*/ 1010653 w 1973179"/>
                  <a:gd name="connsiteY20" fmla="*/ 481263 h 962526"/>
                  <a:gd name="connsiteX21" fmla="*/ 1042737 w 1973179"/>
                  <a:gd name="connsiteY21" fmla="*/ 385011 h 962526"/>
                  <a:gd name="connsiteX22" fmla="*/ 1106906 w 1973179"/>
                  <a:gd name="connsiteY22" fmla="*/ 288758 h 962526"/>
                  <a:gd name="connsiteX23" fmla="*/ 1138990 w 1973179"/>
                  <a:gd name="connsiteY23" fmla="*/ 240632 h 962526"/>
                  <a:gd name="connsiteX24" fmla="*/ 1171074 w 1973179"/>
                  <a:gd name="connsiteY24" fmla="*/ 192505 h 962526"/>
                  <a:gd name="connsiteX25" fmla="*/ 1219200 w 1973179"/>
                  <a:gd name="connsiteY25" fmla="*/ 160421 h 962526"/>
                  <a:gd name="connsiteX26" fmla="*/ 1267327 w 1973179"/>
                  <a:gd name="connsiteY26" fmla="*/ 176463 h 962526"/>
                  <a:gd name="connsiteX27" fmla="*/ 1283369 w 1973179"/>
                  <a:gd name="connsiteY27" fmla="*/ 256674 h 962526"/>
                  <a:gd name="connsiteX28" fmla="*/ 1299411 w 1973179"/>
                  <a:gd name="connsiteY28" fmla="*/ 449179 h 962526"/>
                  <a:gd name="connsiteX29" fmla="*/ 1395664 w 1973179"/>
                  <a:gd name="connsiteY29" fmla="*/ 513347 h 962526"/>
                  <a:gd name="connsiteX30" fmla="*/ 1427748 w 1973179"/>
                  <a:gd name="connsiteY30" fmla="*/ 545432 h 962526"/>
                  <a:gd name="connsiteX31" fmla="*/ 1524000 w 1973179"/>
                  <a:gd name="connsiteY31" fmla="*/ 481263 h 962526"/>
                  <a:gd name="connsiteX32" fmla="*/ 1556085 w 1973179"/>
                  <a:gd name="connsiteY32" fmla="*/ 385011 h 962526"/>
                  <a:gd name="connsiteX33" fmla="*/ 1572127 w 1973179"/>
                  <a:gd name="connsiteY33" fmla="*/ 336884 h 962526"/>
                  <a:gd name="connsiteX34" fmla="*/ 1588169 w 1973179"/>
                  <a:gd name="connsiteY34" fmla="*/ 272716 h 962526"/>
                  <a:gd name="connsiteX35" fmla="*/ 1620253 w 1973179"/>
                  <a:gd name="connsiteY35" fmla="*/ 176463 h 962526"/>
                  <a:gd name="connsiteX36" fmla="*/ 1684422 w 1973179"/>
                  <a:gd name="connsiteY36" fmla="*/ 96253 h 962526"/>
                  <a:gd name="connsiteX37" fmla="*/ 1716506 w 1973179"/>
                  <a:gd name="connsiteY37" fmla="*/ 48126 h 962526"/>
                  <a:gd name="connsiteX38" fmla="*/ 1812758 w 1973179"/>
                  <a:gd name="connsiteY38" fmla="*/ 0 h 962526"/>
                  <a:gd name="connsiteX39" fmla="*/ 1828800 w 1973179"/>
                  <a:gd name="connsiteY39" fmla="*/ 96253 h 962526"/>
                  <a:gd name="connsiteX40" fmla="*/ 1844843 w 1973179"/>
                  <a:gd name="connsiteY40" fmla="*/ 160421 h 962526"/>
                  <a:gd name="connsiteX41" fmla="*/ 1876927 w 1973179"/>
                  <a:gd name="connsiteY41" fmla="*/ 352926 h 962526"/>
                  <a:gd name="connsiteX42" fmla="*/ 1909011 w 1973179"/>
                  <a:gd name="connsiteY42" fmla="*/ 465221 h 962526"/>
                  <a:gd name="connsiteX43" fmla="*/ 1973179 w 1973179"/>
                  <a:gd name="connsiteY43" fmla="*/ 481263 h 96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3179" h="962526">
                    <a:moveTo>
                      <a:pt x="0" y="962526"/>
                    </a:moveTo>
                    <a:cubicBezTo>
                      <a:pt x="20826" y="816753"/>
                      <a:pt x="4086" y="886102"/>
                      <a:pt x="48127" y="753979"/>
                    </a:cubicBezTo>
                    <a:cubicBezTo>
                      <a:pt x="53474" y="737937"/>
                      <a:pt x="54789" y="719923"/>
                      <a:pt x="64169" y="705853"/>
                    </a:cubicBezTo>
                    <a:lnTo>
                      <a:pt x="128337" y="609600"/>
                    </a:lnTo>
                    <a:cubicBezTo>
                      <a:pt x="155074" y="614947"/>
                      <a:pt x="189268" y="606362"/>
                      <a:pt x="208548" y="625642"/>
                    </a:cubicBezTo>
                    <a:cubicBezTo>
                      <a:pt x="232462" y="649556"/>
                      <a:pt x="229937" y="689811"/>
                      <a:pt x="240632" y="721895"/>
                    </a:cubicBezTo>
                    <a:cubicBezTo>
                      <a:pt x="262771" y="788311"/>
                      <a:pt x="247295" y="755952"/>
                      <a:pt x="288758" y="818147"/>
                    </a:cubicBezTo>
                    <a:cubicBezTo>
                      <a:pt x="310148" y="812800"/>
                      <a:pt x="333784" y="813044"/>
                      <a:pt x="352927" y="802105"/>
                    </a:cubicBezTo>
                    <a:cubicBezTo>
                      <a:pt x="386182" y="783102"/>
                      <a:pt x="412693" y="736519"/>
                      <a:pt x="433137" y="705853"/>
                    </a:cubicBezTo>
                    <a:cubicBezTo>
                      <a:pt x="444750" y="636175"/>
                      <a:pt x="450270" y="596673"/>
                      <a:pt x="465222" y="529390"/>
                    </a:cubicBezTo>
                    <a:cubicBezTo>
                      <a:pt x="469334" y="510885"/>
                      <a:pt x="486587" y="438534"/>
                      <a:pt x="497306" y="417095"/>
                    </a:cubicBezTo>
                    <a:cubicBezTo>
                      <a:pt x="505928" y="399850"/>
                      <a:pt x="518695" y="385011"/>
                      <a:pt x="529390" y="368969"/>
                    </a:cubicBezTo>
                    <a:cubicBezTo>
                      <a:pt x="572169" y="374316"/>
                      <a:pt x="615310" y="377299"/>
                      <a:pt x="657727" y="385011"/>
                    </a:cubicBezTo>
                    <a:cubicBezTo>
                      <a:pt x="674364" y="388036"/>
                      <a:pt x="702689" y="384442"/>
                      <a:pt x="705853" y="401053"/>
                    </a:cubicBezTo>
                    <a:cubicBezTo>
                      <a:pt x="725889" y="506243"/>
                      <a:pt x="712619" y="615217"/>
                      <a:pt x="721895" y="721895"/>
                    </a:cubicBezTo>
                    <a:cubicBezTo>
                      <a:pt x="724673" y="753847"/>
                      <a:pt x="742121" y="785365"/>
                      <a:pt x="770022" y="802105"/>
                    </a:cubicBezTo>
                    <a:cubicBezTo>
                      <a:pt x="784522" y="810805"/>
                      <a:pt x="802106" y="812800"/>
                      <a:pt x="818148" y="818147"/>
                    </a:cubicBezTo>
                    <a:cubicBezTo>
                      <a:pt x="834190" y="812800"/>
                      <a:pt x="853070" y="812668"/>
                      <a:pt x="866274" y="802105"/>
                    </a:cubicBezTo>
                    <a:cubicBezTo>
                      <a:pt x="881329" y="790061"/>
                      <a:pt x="888792" y="770719"/>
                      <a:pt x="898358" y="753979"/>
                    </a:cubicBezTo>
                    <a:cubicBezTo>
                      <a:pt x="936128" y="687883"/>
                      <a:pt x="936231" y="672446"/>
                      <a:pt x="962527" y="593558"/>
                    </a:cubicBezTo>
                    <a:cubicBezTo>
                      <a:pt x="1014163" y="438649"/>
                      <a:pt x="931364" y="679488"/>
                      <a:pt x="1010653" y="481263"/>
                    </a:cubicBezTo>
                    <a:cubicBezTo>
                      <a:pt x="1023213" y="449862"/>
                      <a:pt x="1023977" y="413150"/>
                      <a:pt x="1042737" y="385011"/>
                    </a:cubicBezTo>
                    <a:lnTo>
                      <a:pt x="1106906" y="288758"/>
                    </a:lnTo>
                    <a:lnTo>
                      <a:pt x="1138990" y="240632"/>
                    </a:lnTo>
                    <a:cubicBezTo>
                      <a:pt x="1149685" y="224590"/>
                      <a:pt x="1155032" y="203200"/>
                      <a:pt x="1171074" y="192505"/>
                    </a:cubicBezTo>
                    <a:lnTo>
                      <a:pt x="1219200" y="160421"/>
                    </a:lnTo>
                    <a:cubicBezTo>
                      <a:pt x="1235242" y="165768"/>
                      <a:pt x="1257947" y="162393"/>
                      <a:pt x="1267327" y="176463"/>
                    </a:cubicBezTo>
                    <a:cubicBezTo>
                      <a:pt x="1282452" y="199150"/>
                      <a:pt x="1280183" y="229594"/>
                      <a:pt x="1283369" y="256674"/>
                    </a:cubicBezTo>
                    <a:cubicBezTo>
                      <a:pt x="1290892" y="320624"/>
                      <a:pt x="1282820" y="386962"/>
                      <a:pt x="1299411" y="449179"/>
                    </a:cubicBezTo>
                    <a:cubicBezTo>
                      <a:pt x="1311135" y="493143"/>
                      <a:pt x="1362060" y="502146"/>
                      <a:pt x="1395664" y="513347"/>
                    </a:cubicBezTo>
                    <a:cubicBezTo>
                      <a:pt x="1406359" y="524042"/>
                      <a:pt x="1412829" y="542945"/>
                      <a:pt x="1427748" y="545432"/>
                    </a:cubicBezTo>
                    <a:cubicBezTo>
                      <a:pt x="1480607" y="554242"/>
                      <a:pt x="1505933" y="521913"/>
                      <a:pt x="1524000" y="481263"/>
                    </a:cubicBezTo>
                    <a:cubicBezTo>
                      <a:pt x="1537736" y="450358"/>
                      <a:pt x="1545390" y="417095"/>
                      <a:pt x="1556085" y="385011"/>
                    </a:cubicBezTo>
                    <a:cubicBezTo>
                      <a:pt x="1561433" y="368969"/>
                      <a:pt x="1568026" y="353289"/>
                      <a:pt x="1572127" y="336884"/>
                    </a:cubicBezTo>
                    <a:cubicBezTo>
                      <a:pt x="1577474" y="315495"/>
                      <a:pt x="1581834" y="293834"/>
                      <a:pt x="1588169" y="272716"/>
                    </a:cubicBezTo>
                    <a:cubicBezTo>
                      <a:pt x="1597887" y="240322"/>
                      <a:pt x="1601493" y="204603"/>
                      <a:pt x="1620253" y="176463"/>
                    </a:cubicBezTo>
                    <a:cubicBezTo>
                      <a:pt x="1719011" y="28326"/>
                      <a:pt x="1592981" y="210554"/>
                      <a:pt x="1684422" y="96253"/>
                    </a:cubicBezTo>
                    <a:cubicBezTo>
                      <a:pt x="1696466" y="81198"/>
                      <a:pt x="1702873" y="61759"/>
                      <a:pt x="1716506" y="48126"/>
                    </a:cubicBezTo>
                    <a:cubicBezTo>
                      <a:pt x="1747603" y="17028"/>
                      <a:pt x="1773616" y="13047"/>
                      <a:pt x="1812758" y="0"/>
                    </a:cubicBezTo>
                    <a:cubicBezTo>
                      <a:pt x="1818105" y="32084"/>
                      <a:pt x="1822421" y="64358"/>
                      <a:pt x="1828800" y="96253"/>
                    </a:cubicBezTo>
                    <a:cubicBezTo>
                      <a:pt x="1833124" y="117873"/>
                      <a:pt x="1840899" y="138729"/>
                      <a:pt x="1844843" y="160421"/>
                    </a:cubicBezTo>
                    <a:cubicBezTo>
                      <a:pt x="1878330" y="344597"/>
                      <a:pt x="1843670" y="203269"/>
                      <a:pt x="1876927" y="352926"/>
                    </a:cubicBezTo>
                    <a:cubicBezTo>
                      <a:pt x="1877046" y="353461"/>
                      <a:pt x="1901354" y="457564"/>
                      <a:pt x="1909011" y="465221"/>
                    </a:cubicBezTo>
                    <a:cubicBezTo>
                      <a:pt x="1926744" y="482954"/>
                      <a:pt x="1951443" y="481263"/>
                      <a:pt x="1973179" y="481263"/>
                    </a:cubicBezTo>
                  </a:path>
                </a:pathLst>
              </a:cu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1E54207-6938-F446-7C25-D0A90BCB9A95}"/>
                  </a:ext>
                </a:extLst>
              </p:cNvPr>
              <p:cNvCxnSpPr/>
              <p:nvPr/>
            </p:nvCxnSpPr>
            <p:spPr>
              <a:xfrm>
                <a:off x="7299158" y="4371474"/>
                <a:ext cx="0" cy="1876926"/>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B8748F2-03C3-5E34-1050-E22C03DA17C4}"/>
                  </a:ext>
                </a:extLst>
              </p:cNvPr>
              <p:cNvSpPr txBox="1"/>
              <p:nvPr/>
            </p:nvSpPr>
            <p:spPr>
              <a:xfrm>
                <a:off x="6609347" y="6323464"/>
                <a:ext cx="607414" cy="441158"/>
              </a:xfrm>
              <a:prstGeom prst="rect">
                <a:avLst/>
              </a:prstGeom>
              <a:noFill/>
            </p:spPr>
            <p:txBody>
              <a:bodyPr wrap="none" rtlCol="0">
                <a:spAutoFit/>
              </a:bodyPr>
              <a:lstStyle/>
              <a:p>
                <a:r>
                  <a:rPr lang="en-US" sz="1400" b="1" dirty="0"/>
                  <a:t>Past</a:t>
                </a:r>
              </a:p>
            </p:txBody>
          </p:sp>
          <p:sp>
            <p:nvSpPr>
              <p:cNvPr id="24" name="TextBox 23">
                <a:extLst>
                  <a:ext uri="{FF2B5EF4-FFF2-40B4-BE49-F238E27FC236}">
                    <a16:creationId xmlns:a16="http://schemas.microsoft.com/office/drawing/2014/main" id="{D8D650CE-A5A7-9D5D-57C9-60562390F7C2}"/>
                  </a:ext>
                </a:extLst>
              </p:cNvPr>
              <p:cNvSpPr txBox="1"/>
              <p:nvPr/>
            </p:nvSpPr>
            <p:spPr>
              <a:xfrm>
                <a:off x="7379368" y="6323464"/>
                <a:ext cx="820857" cy="441158"/>
              </a:xfrm>
              <a:prstGeom prst="rect">
                <a:avLst/>
              </a:prstGeom>
              <a:noFill/>
            </p:spPr>
            <p:txBody>
              <a:bodyPr wrap="none" rtlCol="0">
                <a:spAutoFit/>
              </a:bodyPr>
              <a:lstStyle/>
              <a:p>
                <a:r>
                  <a:rPr lang="en-US" sz="1400" b="1" dirty="0"/>
                  <a:t>Future</a:t>
                </a:r>
              </a:p>
            </p:txBody>
          </p:sp>
          <p:sp>
            <p:nvSpPr>
              <p:cNvPr id="25" name="TextBox 24">
                <a:extLst>
                  <a:ext uri="{FF2B5EF4-FFF2-40B4-BE49-F238E27FC236}">
                    <a16:creationId xmlns:a16="http://schemas.microsoft.com/office/drawing/2014/main" id="{10AEF933-2886-C220-2AEA-2E2DF5F08BFB}"/>
                  </a:ext>
                </a:extLst>
              </p:cNvPr>
              <p:cNvSpPr txBox="1"/>
              <p:nvPr/>
            </p:nvSpPr>
            <p:spPr>
              <a:xfrm>
                <a:off x="5636581" y="4098576"/>
                <a:ext cx="1534600" cy="441158"/>
              </a:xfrm>
              <a:prstGeom prst="rect">
                <a:avLst/>
              </a:prstGeom>
              <a:noFill/>
            </p:spPr>
            <p:txBody>
              <a:bodyPr wrap="none" rtlCol="0">
                <a:spAutoFit/>
              </a:bodyPr>
              <a:lstStyle/>
              <a:p>
                <a:r>
                  <a:rPr lang="en-US" sz="1400" b="1" dirty="0"/>
                  <a:t>Historical data</a:t>
                </a:r>
              </a:p>
            </p:txBody>
          </p:sp>
          <p:sp>
            <p:nvSpPr>
              <p:cNvPr id="26" name="TextBox 25">
                <a:extLst>
                  <a:ext uri="{FF2B5EF4-FFF2-40B4-BE49-F238E27FC236}">
                    <a16:creationId xmlns:a16="http://schemas.microsoft.com/office/drawing/2014/main" id="{63D41B99-2D1D-75CD-6ABA-451AA20E0C61}"/>
                  </a:ext>
                </a:extLst>
              </p:cNvPr>
              <p:cNvSpPr txBox="1"/>
              <p:nvPr/>
            </p:nvSpPr>
            <p:spPr>
              <a:xfrm>
                <a:off x="7383799" y="4077751"/>
                <a:ext cx="984574" cy="441158"/>
              </a:xfrm>
              <a:prstGeom prst="rect">
                <a:avLst/>
              </a:prstGeom>
              <a:noFill/>
            </p:spPr>
            <p:txBody>
              <a:bodyPr wrap="none" rtlCol="0">
                <a:spAutoFit/>
              </a:bodyPr>
              <a:lstStyle/>
              <a:p>
                <a:r>
                  <a:rPr lang="en-US" sz="1400" b="1" dirty="0"/>
                  <a:t>Forecast</a:t>
                </a:r>
              </a:p>
            </p:txBody>
          </p:sp>
          <p:cxnSp>
            <p:nvCxnSpPr>
              <p:cNvPr id="27" name="Straight Arrow Connector 26">
                <a:extLst>
                  <a:ext uri="{FF2B5EF4-FFF2-40B4-BE49-F238E27FC236}">
                    <a16:creationId xmlns:a16="http://schemas.microsoft.com/office/drawing/2014/main" id="{F92F44B6-A543-7EB9-8FC3-AE213C26046A}"/>
                  </a:ext>
                </a:extLst>
              </p:cNvPr>
              <p:cNvCxnSpPr>
                <a:stCxn id="24" idx="3"/>
              </p:cNvCxnSpPr>
              <p:nvPr/>
            </p:nvCxnSpPr>
            <p:spPr>
              <a:xfrm flipV="1">
                <a:off x="8200225" y="6508129"/>
                <a:ext cx="542306" cy="35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DD1FAF3-39EE-CB81-2803-646CEBCCEC86}"/>
                  </a:ext>
                </a:extLst>
              </p:cNvPr>
              <p:cNvCxnSpPr>
                <a:cxnSpLocks/>
              </p:cNvCxnSpPr>
              <p:nvPr/>
            </p:nvCxnSpPr>
            <p:spPr>
              <a:xfrm flipH="1">
                <a:off x="5894474" y="6512913"/>
                <a:ext cx="71487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Freeform: Shape 190">
              <a:extLst>
                <a:ext uri="{FF2B5EF4-FFF2-40B4-BE49-F238E27FC236}">
                  <a16:creationId xmlns:a16="http://schemas.microsoft.com/office/drawing/2014/main" id="{706F90CA-81EF-D365-5044-C407ABCD177F}"/>
                </a:ext>
              </a:extLst>
            </p:cNvPr>
            <p:cNvSpPr/>
            <p:nvPr/>
          </p:nvSpPr>
          <p:spPr>
            <a:xfrm flipV="1">
              <a:off x="7345038" y="4318381"/>
              <a:ext cx="1341762" cy="1586858"/>
            </a:xfrm>
            <a:custGeom>
              <a:avLst/>
              <a:gdLst>
                <a:gd name="connsiteX0" fmla="*/ 3558 w 1878612"/>
                <a:gd name="connsiteY0" fmla="*/ 466095 h 1561952"/>
                <a:gd name="connsiteX1" fmla="*/ 910842 w 1878612"/>
                <a:gd name="connsiteY1" fmla="*/ 0 h 1561952"/>
                <a:gd name="connsiteX2" fmla="*/ 1878612 w 1878612"/>
                <a:gd name="connsiteY2" fmla="*/ 64044 h 1561952"/>
                <a:gd name="connsiteX3" fmla="*/ 1878612 w 1878612"/>
                <a:gd name="connsiteY3" fmla="*/ 1561952 h 1561952"/>
                <a:gd name="connsiteX4" fmla="*/ 903726 w 1878612"/>
                <a:gd name="connsiteY4" fmla="*/ 1177690 h 1561952"/>
                <a:gd name="connsiteX5" fmla="*/ 0 w 1878612"/>
                <a:gd name="connsiteY5" fmla="*/ 579950 h 1561952"/>
                <a:gd name="connsiteX6" fmla="*/ 3558 w 1878612"/>
                <a:gd name="connsiteY6" fmla="*/ 466095 h 1561952"/>
                <a:gd name="connsiteX0" fmla="*/ 3558 w 1878612"/>
                <a:gd name="connsiteY0" fmla="*/ 466095 h 1561952"/>
                <a:gd name="connsiteX1" fmla="*/ 910842 w 1878612"/>
                <a:gd name="connsiteY1" fmla="*/ 0 h 1561952"/>
                <a:gd name="connsiteX2" fmla="*/ 1878612 w 1878612"/>
                <a:gd name="connsiteY2" fmla="*/ 64044 h 1561952"/>
                <a:gd name="connsiteX3" fmla="*/ 1878612 w 1878612"/>
                <a:gd name="connsiteY3" fmla="*/ 1561952 h 1561952"/>
                <a:gd name="connsiteX4" fmla="*/ 882784 w 1878612"/>
                <a:gd name="connsiteY4" fmla="*/ 1181248 h 1561952"/>
                <a:gd name="connsiteX5" fmla="*/ 0 w 1878612"/>
                <a:gd name="connsiteY5" fmla="*/ 579950 h 1561952"/>
                <a:gd name="connsiteX6" fmla="*/ 3558 w 1878612"/>
                <a:gd name="connsiteY6" fmla="*/ 466095 h 1561952"/>
                <a:gd name="connsiteX0" fmla="*/ 3558 w 1878612"/>
                <a:gd name="connsiteY0" fmla="*/ 466095 h 1586858"/>
                <a:gd name="connsiteX1" fmla="*/ 910842 w 1878612"/>
                <a:gd name="connsiteY1" fmla="*/ 0 h 1586858"/>
                <a:gd name="connsiteX2" fmla="*/ 1878612 w 1878612"/>
                <a:gd name="connsiteY2" fmla="*/ 64044 h 1586858"/>
                <a:gd name="connsiteX3" fmla="*/ 1878612 w 1878612"/>
                <a:gd name="connsiteY3" fmla="*/ 1586858 h 1586858"/>
                <a:gd name="connsiteX4" fmla="*/ 882784 w 1878612"/>
                <a:gd name="connsiteY4" fmla="*/ 1181248 h 1586858"/>
                <a:gd name="connsiteX5" fmla="*/ 0 w 1878612"/>
                <a:gd name="connsiteY5" fmla="*/ 579950 h 1586858"/>
                <a:gd name="connsiteX6" fmla="*/ 3558 w 1878612"/>
                <a:gd name="connsiteY6" fmla="*/ 466095 h 158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612" h="1586858">
                  <a:moveTo>
                    <a:pt x="3558" y="466095"/>
                  </a:moveTo>
                  <a:lnTo>
                    <a:pt x="910842" y="0"/>
                  </a:lnTo>
                  <a:lnTo>
                    <a:pt x="1878612" y="64044"/>
                  </a:lnTo>
                  <a:lnTo>
                    <a:pt x="1878612" y="1586858"/>
                  </a:lnTo>
                  <a:lnTo>
                    <a:pt x="882784" y="1181248"/>
                  </a:lnTo>
                  <a:lnTo>
                    <a:pt x="0" y="579950"/>
                  </a:lnTo>
                  <a:lnTo>
                    <a:pt x="3558" y="466095"/>
                  </a:lnTo>
                  <a:close/>
                </a:path>
              </a:pathLst>
            </a:custGeom>
            <a:solidFill>
              <a:schemeClr val="accent1">
                <a:lumMod val="60000"/>
                <a:lumOff val="40000"/>
              </a:schemeClr>
            </a:solidFill>
            <a:ln>
              <a:solidFill>
                <a:srgbClr val="A6BA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91">
              <a:extLst>
                <a:ext uri="{FF2B5EF4-FFF2-40B4-BE49-F238E27FC236}">
                  <a16:creationId xmlns:a16="http://schemas.microsoft.com/office/drawing/2014/main" id="{B8066166-C83F-D0EF-A4A6-C787C4D3C53F}"/>
                </a:ext>
              </a:extLst>
            </p:cNvPr>
            <p:cNvSpPr/>
            <p:nvPr/>
          </p:nvSpPr>
          <p:spPr>
            <a:xfrm flipV="1">
              <a:off x="7349980" y="4838250"/>
              <a:ext cx="1336820" cy="718711"/>
            </a:xfrm>
            <a:custGeom>
              <a:avLst/>
              <a:gdLst>
                <a:gd name="connsiteX0" fmla="*/ 0 w 1875054"/>
                <a:gd name="connsiteY0" fmla="*/ 142319 h 718711"/>
                <a:gd name="connsiteX1" fmla="*/ 900168 w 1875054"/>
                <a:gd name="connsiteY1" fmla="*/ 0 h 718711"/>
                <a:gd name="connsiteX2" fmla="*/ 1871496 w 1875054"/>
                <a:gd name="connsiteY2" fmla="*/ 128087 h 718711"/>
                <a:gd name="connsiteX3" fmla="*/ 1875054 w 1875054"/>
                <a:gd name="connsiteY3" fmla="*/ 718711 h 718711"/>
                <a:gd name="connsiteX4" fmla="*/ 896610 w 1875054"/>
                <a:gd name="connsiteY4" fmla="*/ 579950 h 718711"/>
                <a:gd name="connsiteX5" fmla="*/ 0 w 1875054"/>
                <a:gd name="connsiteY5" fmla="*/ 142319 h 718711"/>
                <a:gd name="connsiteX0" fmla="*/ 0 w 1885728"/>
                <a:gd name="connsiteY0" fmla="*/ 177899 h 718711"/>
                <a:gd name="connsiteX1" fmla="*/ 910842 w 1885728"/>
                <a:gd name="connsiteY1" fmla="*/ 0 h 718711"/>
                <a:gd name="connsiteX2" fmla="*/ 1882170 w 1885728"/>
                <a:gd name="connsiteY2" fmla="*/ 128087 h 718711"/>
                <a:gd name="connsiteX3" fmla="*/ 1885728 w 1885728"/>
                <a:gd name="connsiteY3" fmla="*/ 718711 h 718711"/>
                <a:gd name="connsiteX4" fmla="*/ 907284 w 1885728"/>
                <a:gd name="connsiteY4" fmla="*/ 579950 h 718711"/>
                <a:gd name="connsiteX5" fmla="*/ 0 w 1885728"/>
                <a:gd name="connsiteY5" fmla="*/ 177899 h 71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5728" h="718711">
                  <a:moveTo>
                    <a:pt x="0" y="177899"/>
                  </a:moveTo>
                  <a:lnTo>
                    <a:pt x="910842" y="0"/>
                  </a:lnTo>
                  <a:lnTo>
                    <a:pt x="1882170" y="128087"/>
                  </a:lnTo>
                  <a:lnTo>
                    <a:pt x="1885728" y="718711"/>
                  </a:lnTo>
                  <a:lnTo>
                    <a:pt x="907284" y="579950"/>
                  </a:lnTo>
                  <a:lnTo>
                    <a:pt x="0" y="177899"/>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BA92BD61-D8ED-94BD-5D62-CB88DE04C32F}"/>
              </a:ext>
            </a:extLst>
          </p:cNvPr>
          <p:cNvSpPr txBox="1"/>
          <p:nvPr/>
        </p:nvSpPr>
        <p:spPr>
          <a:xfrm>
            <a:off x="4841633" y="3618728"/>
            <a:ext cx="1730730" cy="523220"/>
          </a:xfrm>
          <a:prstGeom prst="rect">
            <a:avLst/>
          </a:prstGeom>
          <a:noFill/>
        </p:spPr>
        <p:txBody>
          <a:bodyPr wrap="none" rtlCol="0">
            <a:spAutoFit/>
          </a:bodyPr>
          <a:lstStyle/>
          <a:p>
            <a:r>
              <a:rPr lang="en-US" sz="2800" b="1" dirty="0">
                <a:solidFill>
                  <a:schemeClr val="accent4"/>
                </a:solidFill>
              </a:rPr>
              <a:t>Integrated</a:t>
            </a:r>
          </a:p>
        </p:txBody>
      </p:sp>
      <p:sp>
        <p:nvSpPr>
          <p:cNvPr id="30" name="TextBox 29">
            <a:extLst>
              <a:ext uri="{FF2B5EF4-FFF2-40B4-BE49-F238E27FC236}">
                <a16:creationId xmlns:a16="http://schemas.microsoft.com/office/drawing/2014/main" id="{82F08F98-C8D4-C07F-FB30-3F85B6823120}"/>
              </a:ext>
            </a:extLst>
          </p:cNvPr>
          <p:cNvSpPr txBox="1"/>
          <p:nvPr/>
        </p:nvSpPr>
        <p:spPr>
          <a:xfrm>
            <a:off x="4841633" y="4083334"/>
            <a:ext cx="3692769" cy="1200329"/>
          </a:xfrm>
          <a:prstGeom prst="rect">
            <a:avLst/>
          </a:prstGeom>
          <a:noFill/>
        </p:spPr>
        <p:txBody>
          <a:bodyPr wrap="square" rtlCol="0">
            <a:spAutoFit/>
          </a:bodyPr>
          <a:lstStyle/>
          <a:p>
            <a:r>
              <a:rPr lang="en-US" dirty="0"/>
              <a:t>The target variable may be </a:t>
            </a:r>
            <a:r>
              <a:rPr lang="en-US" b="1" dirty="0"/>
              <a:t>differenced</a:t>
            </a:r>
            <a:r>
              <a:rPr lang="en-US" dirty="0"/>
              <a:t>, meaning that each number is subtracted from the one after it</a:t>
            </a:r>
          </a:p>
        </p:txBody>
      </p:sp>
      <p:sp>
        <p:nvSpPr>
          <p:cNvPr id="31" name="TextBox 30">
            <a:extLst>
              <a:ext uri="{FF2B5EF4-FFF2-40B4-BE49-F238E27FC236}">
                <a16:creationId xmlns:a16="http://schemas.microsoft.com/office/drawing/2014/main" id="{623CD9F7-27C4-C35C-8A28-8226A6ACBE38}"/>
              </a:ext>
            </a:extLst>
          </p:cNvPr>
          <p:cNvSpPr txBox="1"/>
          <p:nvPr/>
        </p:nvSpPr>
        <p:spPr>
          <a:xfrm>
            <a:off x="4825098" y="5275385"/>
            <a:ext cx="2594749" cy="523220"/>
          </a:xfrm>
          <a:prstGeom prst="rect">
            <a:avLst/>
          </a:prstGeom>
          <a:noFill/>
        </p:spPr>
        <p:txBody>
          <a:bodyPr wrap="none" rtlCol="0">
            <a:spAutoFit/>
          </a:bodyPr>
          <a:lstStyle/>
          <a:p>
            <a:r>
              <a:rPr lang="en-US" sz="2800" b="1" dirty="0">
                <a:solidFill>
                  <a:schemeClr val="accent6"/>
                </a:solidFill>
              </a:rPr>
              <a:t>Moving Average</a:t>
            </a:r>
          </a:p>
        </p:txBody>
      </p:sp>
      <p:sp>
        <p:nvSpPr>
          <p:cNvPr id="32" name="TextBox 31">
            <a:extLst>
              <a:ext uri="{FF2B5EF4-FFF2-40B4-BE49-F238E27FC236}">
                <a16:creationId xmlns:a16="http://schemas.microsoft.com/office/drawing/2014/main" id="{B9D08DFE-9342-9EA3-8DD4-FD35395A0C59}"/>
              </a:ext>
            </a:extLst>
          </p:cNvPr>
          <p:cNvSpPr txBox="1"/>
          <p:nvPr/>
        </p:nvSpPr>
        <p:spPr>
          <a:xfrm>
            <a:off x="4825098" y="5701734"/>
            <a:ext cx="3692769" cy="923330"/>
          </a:xfrm>
          <a:prstGeom prst="rect">
            <a:avLst/>
          </a:prstGeom>
          <a:noFill/>
        </p:spPr>
        <p:txBody>
          <a:bodyPr wrap="square" rtlCol="0">
            <a:spAutoFit/>
          </a:bodyPr>
          <a:lstStyle/>
          <a:p>
            <a:r>
              <a:rPr lang="en-US" dirty="0"/>
              <a:t>ARIMA models use past model errors to help make predictions of future values</a:t>
            </a:r>
          </a:p>
        </p:txBody>
      </p:sp>
    </p:spTree>
    <p:extLst>
      <p:ext uri="{BB962C8B-B14F-4D97-AF65-F5344CB8AC3E}">
        <p14:creationId xmlns:p14="http://schemas.microsoft.com/office/powerpoint/2010/main" val="2847208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58593-76C6-C2CF-8144-4DB66E4BF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9ED7F-9099-76B1-DB36-16EE4744DAED}"/>
              </a:ext>
            </a:extLst>
          </p:cNvPr>
          <p:cNvSpPr>
            <a:spLocks noGrp="1"/>
          </p:cNvSpPr>
          <p:nvPr>
            <p:ph type="title"/>
          </p:nvPr>
        </p:nvSpPr>
        <p:spPr/>
        <p:txBody>
          <a:bodyPr/>
          <a:lstStyle/>
          <a:p>
            <a:r>
              <a:rPr lang="en-IE" dirty="0"/>
              <a:t>Today…</a:t>
            </a:r>
          </a:p>
        </p:txBody>
      </p:sp>
      <p:sp>
        <p:nvSpPr>
          <p:cNvPr id="3" name="Content Placeholder 2">
            <a:extLst>
              <a:ext uri="{FF2B5EF4-FFF2-40B4-BE49-F238E27FC236}">
                <a16:creationId xmlns:a16="http://schemas.microsoft.com/office/drawing/2014/main" id="{EDAB9564-3ED7-64ED-7E40-04E0E0D9F244}"/>
              </a:ext>
            </a:extLst>
          </p:cNvPr>
          <p:cNvSpPr>
            <a:spLocks noGrp="1"/>
          </p:cNvSpPr>
          <p:nvPr>
            <p:ph idx="1"/>
          </p:nvPr>
        </p:nvSpPr>
        <p:spPr>
          <a:xfrm>
            <a:off x="457200" y="1371600"/>
            <a:ext cx="3657600" cy="5274832"/>
          </a:xfrm>
        </p:spPr>
        <p:txBody>
          <a:bodyPr>
            <a:noAutofit/>
          </a:bodyPr>
          <a:lstStyle/>
          <a:p>
            <a:pPr marL="0" indent="0">
              <a:buNone/>
            </a:pPr>
            <a:r>
              <a:rPr lang="en-IE" dirty="0"/>
              <a:t>We will explore time series </a:t>
            </a:r>
            <a:r>
              <a:rPr lang="en-IE" dirty="0" err="1"/>
              <a:t>modeling</a:t>
            </a:r>
            <a:r>
              <a:rPr lang="en-IE" dirty="0"/>
              <a:t> and out-of-sample prediction of standardized environmental datasets using </a:t>
            </a:r>
            <a:r>
              <a:rPr lang="en-IE" b="1" dirty="0">
                <a:solidFill>
                  <a:schemeClr val="accent5"/>
                </a:solidFill>
              </a:rPr>
              <a:t>several different models.</a:t>
            </a:r>
          </a:p>
          <a:p>
            <a:pPr marL="0" indent="0">
              <a:buNone/>
            </a:pPr>
            <a:endParaRPr lang="en-IE" sz="2000" b="1" dirty="0"/>
          </a:p>
          <a:p>
            <a:pPr marL="0" indent="0">
              <a:buNone/>
            </a:pPr>
            <a:endParaRPr lang="en-IE" dirty="0"/>
          </a:p>
        </p:txBody>
      </p:sp>
      <p:sp>
        <p:nvSpPr>
          <p:cNvPr id="4" name="Slide Number Placeholder 3">
            <a:extLst>
              <a:ext uri="{FF2B5EF4-FFF2-40B4-BE49-F238E27FC236}">
                <a16:creationId xmlns:a16="http://schemas.microsoft.com/office/drawing/2014/main" id="{E75BE700-6AAF-E3D0-59BA-CC47A0BFD442}"/>
              </a:ext>
            </a:extLst>
          </p:cNvPr>
          <p:cNvSpPr>
            <a:spLocks noGrp="1"/>
          </p:cNvSpPr>
          <p:nvPr>
            <p:ph type="sldNum" sz="quarter" idx="12"/>
          </p:nvPr>
        </p:nvSpPr>
        <p:spPr/>
        <p:txBody>
          <a:bodyPr/>
          <a:lstStyle/>
          <a:p>
            <a:fld id="{2A200FE8-A619-F642-9571-C47EDB9D5720}" type="slidenum">
              <a:rPr lang="en-US" smtClean="0"/>
              <a:t>12</a:t>
            </a:fld>
            <a:endParaRPr lang="en-US"/>
          </a:p>
        </p:txBody>
      </p:sp>
      <p:sp>
        <p:nvSpPr>
          <p:cNvPr id="5" name="Rectangle 4">
            <a:extLst>
              <a:ext uri="{FF2B5EF4-FFF2-40B4-BE49-F238E27FC236}">
                <a16:creationId xmlns:a16="http://schemas.microsoft.com/office/drawing/2014/main" id="{61AD3A4B-2579-7CB8-5F7F-2A1778CEA39E}"/>
              </a:ext>
            </a:extLst>
          </p:cNvPr>
          <p:cNvSpPr/>
          <p:nvPr/>
        </p:nvSpPr>
        <p:spPr>
          <a:xfrm>
            <a:off x="457200" y="3774832"/>
            <a:ext cx="3657600" cy="28369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E2A353A-AC19-37A8-343B-301D738E13AC}"/>
              </a:ext>
            </a:extLst>
          </p:cNvPr>
          <p:cNvSpPr txBox="1"/>
          <p:nvPr/>
        </p:nvSpPr>
        <p:spPr>
          <a:xfrm>
            <a:off x="562708" y="3880338"/>
            <a:ext cx="3458307" cy="1938992"/>
          </a:xfrm>
          <a:prstGeom prst="rect">
            <a:avLst/>
          </a:prstGeom>
          <a:noFill/>
        </p:spPr>
        <p:txBody>
          <a:bodyPr wrap="square" rtlCol="0">
            <a:spAutoFit/>
          </a:bodyPr>
          <a:lstStyle/>
          <a:p>
            <a:r>
              <a:rPr lang="en-US" sz="2400" b="1" u="sng" dirty="0">
                <a:solidFill>
                  <a:schemeClr val="bg1"/>
                </a:solidFill>
              </a:rPr>
              <a:t>Models we will use:</a:t>
            </a:r>
          </a:p>
          <a:p>
            <a:pPr marL="457200" indent="-457200">
              <a:buAutoNum type="arabicPeriod"/>
            </a:pPr>
            <a:r>
              <a:rPr lang="en-US" sz="2400" b="1" dirty="0">
                <a:solidFill>
                  <a:schemeClr val="bg1"/>
                </a:solidFill>
              </a:rPr>
              <a:t>ARIMA</a:t>
            </a:r>
          </a:p>
          <a:p>
            <a:pPr marL="457200" indent="-457200">
              <a:buAutoNum type="arabicPeriod"/>
            </a:pPr>
            <a:r>
              <a:rPr lang="en-US" sz="2400" b="1" dirty="0">
                <a:solidFill>
                  <a:schemeClr val="bg1"/>
                </a:solidFill>
              </a:rPr>
              <a:t>NNETAR (Autoregressive Neural Network)</a:t>
            </a:r>
          </a:p>
        </p:txBody>
      </p:sp>
      <p:pic>
        <p:nvPicPr>
          <p:cNvPr id="68" name="Picture 67">
            <a:extLst>
              <a:ext uri="{FF2B5EF4-FFF2-40B4-BE49-F238E27FC236}">
                <a16:creationId xmlns:a16="http://schemas.microsoft.com/office/drawing/2014/main" id="{6158A0A3-B970-B8C2-E646-3AC099A3D6A6}"/>
              </a:ext>
            </a:extLst>
          </p:cNvPr>
          <p:cNvPicPr>
            <a:picLocks noChangeAspect="1"/>
          </p:cNvPicPr>
          <p:nvPr/>
        </p:nvPicPr>
        <p:blipFill>
          <a:blip r:embed="rId3"/>
          <a:stretch>
            <a:fillRect/>
          </a:stretch>
        </p:blipFill>
        <p:spPr>
          <a:xfrm>
            <a:off x="4232030" y="1156286"/>
            <a:ext cx="4794739" cy="2357413"/>
          </a:xfrm>
          <a:prstGeom prst="rect">
            <a:avLst/>
          </a:prstGeom>
        </p:spPr>
      </p:pic>
      <p:sp>
        <p:nvSpPr>
          <p:cNvPr id="69" name="TextBox 68">
            <a:extLst>
              <a:ext uri="{FF2B5EF4-FFF2-40B4-BE49-F238E27FC236}">
                <a16:creationId xmlns:a16="http://schemas.microsoft.com/office/drawing/2014/main" id="{0ABC1D3E-76D5-3DD4-5E78-94B3FA34EEA3}"/>
              </a:ext>
            </a:extLst>
          </p:cNvPr>
          <p:cNvSpPr txBox="1"/>
          <p:nvPr/>
        </p:nvSpPr>
        <p:spPr>
          <a:xfrm>
            <a:off x="4572000" y="4176438"/>
            <a:ext cx="4243754" cy="1754326"/>
          </a:xfrm>
          <a:prstGeom prst="rect">
            <a:avLst/>
          </a:prstGeom>
          <a:noFill/>
        </p:spPr>
        <p:txBody>
          <a:bodyPr wrap="square" rtlCol="0">
            <a:spAutoFit/>
          </a:bodyPr>
          <a:lstStyle/>
          <a:p>
            <a:r>
              <a:rPr lang="en-US" dirty="0"/>
              <a:t>A </a:t>
            </a:r>
            <a:r>
              <a:rPr lang="en-US" b="1" dirty="0">
                <a:solidFill>
                  <a:schemeClr val="accent3"/>
                </a:solidFill>
              </a:rPr>
              <a:t>neural network </a:t>
            </a:r>
            <a:r>
              <a:rPr lang="en-US" dirty="0"/>
              <a:t>is a model whose structure is designed to mimic the structure of the human brain and nervous system. They are good at capturing complex, nonlinear relationships in data.</a:t>
            </a:r>
          </a:p>
          <a:p>
            <a:endParaRPr lang="en-US" dirty="0"/>
          </a:p>
        </p:txBody>
      </p:sp>
      <p:sp>
        <p:nvSpPr>
          <p:cNvPr id="6" name="TextBox 5">
            <a:extLst>
              <a:ext uri="{FF2B5EF4-FFF2-40B4-BE49-F238E27FC236}">
                <a16:creationId xmlns:a16="http://schemas.microsoft.com/office/drawing/2014/main" id="{38E077B7-160C-E5D6-D5B1-ED25DDDA05EA}"/>
              </a:ext>
            </a:extLst>
          </p:cNvPr>
          <p:cNvSpPr txBox="1"/>
          <p:nvPr/>
        </p:nvSpPr>
        <p:spPr>
          <a:xfrm>
            <a:off x="4278922" y="844034"/>
            <a:ext cx="696024" cy="369332"/>
          </a:xfrm>
          <a:prstGeom prst="rect">
            <a:avLst/>
          </a:prstGeom>
          <a:noFill/>
        </p:spPr>
        <p:txBody>
          <a:bodyPr wrap="none" rtlCol="0">
            <a:spAutoFit/>
          </a:bodyPr>
          <a:lstStyle/>
          <a:p>
            <a:r>
              <a:rPr lang="en-US" b="1" dirty="0"/>
              <a:t>Input</a:t>
            </a:r>
          </a:p>
        </p:txBody>
      </p:sp>
      <p:sp>
        <p:nvSpPr>
          <p:cNvPr id="7" name="TextBox 6">
            <a:extLst>
              <a:ext uri="{FF2B5EF4-FFF2-40B4-BE49-F238E27FC236}">
                <a16:creationId xmlns:a16="http://schemas.microsoft.com/office/drawing/2014/main" id="{CE86C6BD-55EE-3797-117C-92344A1E6195}"/>
              </a:ext>
            </a:extLst>
          </p:cNvPr>
          <p:cNvSpPr txBox="1"/>
          <p:nvPr/>
        </p:nvSpPr>
        <p:spPr>
          <a:xfrm>
            <a:off x="5996570" y="844034"/>
            <a:ext cx="1394613" cy="369332"/>
          </a:xfrm>
          <a:prstGeom prst="rect">
            <a:avLst/>
          </a:prstGeom>
          <a:noFill/>
        </p:spPr>
        <p:txBody>
          <a:bodyPr wrap="none" rtlCol="0">
            <a:spAutoFit/>
          </a:bodyPr>
          <a:lstStyle/>
          <a:p>
            <a:r>
              <a:rPr lang="en-US" b="1" dirty="0"/>
              <a:t>Hidden layer</a:t>
            </a:r>
          </a:p>
        </p:txBody>
      </p:sp>
      <p:sp>
        <p:nvSpPr>
          <p:cNvPr id="8" name="TextBox 7">
            <a:extLst>
              <a:ext uri="{FF2B5EF4-FFF2-40B4-BE49-F238E27FC236}">
                <a16:creationId xmlns:a16="http://schemas.microsoft.com/office/drawing/2014/main" id="{A0E41C71-6EF0-BADD-2B40-94ED78102AEB}"/>
              </a:ext>
            </a:extLst>
          </p:cNvPr>
          <p:cNvSpPr txBox="1"/>
          <p:nvPr/>
        </p:nvSpPr>
        <p:spPr>
          <a:xfrm>
            <a:off x="8153400" y="844034"/>
            <a:ext cx="870751" cy="369332"/>
          </a:xfrm>
          <a:prstGeom prst="rect">
            <a:avLst/>
          </a:prstGeom>
          <a:noFill/>
        </p:spPr>
        <p:txBody>
          <a:bodyPr wrap="none" rtlCol="0">
            <a:spAutoFit/>
          </a:bodyPr>
          <a:lstStyle/>
          <a:p>
            <a:r>
              <a:rPr lang="en-US" b="1" dirty="0"/>
              <a:t>Output</a:t>
            </a:r>
          </a:p>
        </p:txBody>
      </p:sp>
    </p:spTree>
    <p:extLst>
      <p:ext uri="{BB962C8B-B14F-4D97-AF65-F5344CB8AC3E}">
        <p14:creationId xmlns:p14="http://schemas.microsoft.com/office/powerpoint/2010/main" val="207334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FFE64-F138-D013-9662-502573E04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E3D5D-1539-855E-7D2E-888A210FC93F}"/>
              </a:ext>
            </a:extLst>
          </p:cNvPr>
          <p:cNvSpPr>
            <a:spLocks noGrp="1"/>
          </p:cNvSpPr>
          <p:nvPr>
            <p:ph type="title"/>
          </p:nvPr>
        </p:nvSpPr>
        <p:spPr/>
        <p:txBody>
          <a:bodyPr/>
          <a:lstStyle/>
          <a:p>
            <a:r>
              <a:rPr lang="en-IE" dirty="0"/>
              <a:t>Today…</a:t>
            </a:r>
          </a:p>
        </p:txBody>
      </p:sp>
      <p:sp>
        <p:nvSpPr>
          <p:cNvPr id="3" name="Content Placeholder 2">
            <a:extLst>
              <a:ext uri="{FF2B5EF4-FFF2-40B4-BE49-F238E27FC236}">
                <a16:creationId xmlns:a16="http://schemas.microsoft.com/office/drawing/2014/main" id="{EF54F5EE-42B8-F56C-8DE3-E48233E64C2B}"/>
              </a:ext>
            </a:extLst>
          </p:cNvPr>
          <p:cNvSpPr>
            <a:spLocks noGrp="1"/>
          </p:cNvSpPr>
          <p:nvPr>
            <p:ph idx="1"/>
          </p:nvPr>
        </p:nvSpPr>
        <p:spPr>
          <a:xfrm>
            <a:off x="457200" y="1371600"/>
            <a:ext cx="3657600" cy="5274832"/>
          </a:xfrm>
        </p:spPr>
        <p:txBody>
          <a:bodyPr>
            <a:noAutofit/>
          </a:bodyPr>
          <a:lstStyle/>
          <a:p>
            <a:pPr marL="0" indent="0">
              <a:buNone/>
            </a:pPr>
            <a:r>
              <a:rPr lang="en-IE" dirty="0"/>
              <a:t>We will explore time series </a:t>
            </a:r>
            <a:r>
              <a:rPr lang="en-IE" dirty="0" err="1"/>
              <a:t>modeling</a:t>
            </a:r>
            <a:r>
              <a:rPr lang="en-IE" dirty="0"/>
              <a:t> and out-of-sample prediction of standardized environmental datasets using </a:t>
            </a:r>
            <a:r>
              <a:rPr lang="en-IE" b="1" dirty="0">
                <a:solidFill>
                  <a:schemeClr val="accent5"/>
                </a:solidFill>
              </a:rPr>
              <a:t>several different models.</a:t>
            </a:r>
          </a:p>
          <a:p>
            <a:pPr marL="0" indent="0">
              <a:buNone/>
            </a:pPr>
            <a:endParaRPr lang="en-IE" sz="2000" b="1" dirty="0"/>
          </a:p>
          <a:p>
            <a:pPr marL="0" indent="0">
              <a:buNone/>
            </a:pPr>
            <a:endParaRPr lang="en-IE" dirty="0"/>
          </a:p>
        </p:txBody>
      </p:sp>
      <p:sp>
        <p:nvSpPr>
          <p:cNvPr id="4" name="Slide Number Placeholder 3">
            <a:extLst>
              <a:ext uri="{FF2B5EF4-FFF2-40B4-BE49-F238E27FC236}">
                <a16:creationId xmlns:a16="http://schemas.microsoft.com/office/drawing/2014/main" id="{8446DED9-91E2-8F8F-4D6F-22A54A488E93}"/>
              </a:ext>
            </a:extLst>
          </p:cNvPr>
          <p:cNvSpPr>
            <a:spLocks noGrp="1"/>
          </p:cNvSpPr>
          <p:nvPr>
            <p:ph type="sldNum" sz="quarter" idx="12"/>
          </p:nvPr>
        </p:nvSpPr>
        <p:spPr/>
        <p:txBody>
          <a:bodyPr/>
          <a:lstStyle/>
          <a:p>
            <a:fld id="{2A200FE8-A619-F642-9571-C47EDB9D5720}" type="slidenum">
              <a:rPr lang="en-US" smtClean="0"/>
              <a:t>13</a:t>
            </a:fld>
            <a:endParaRPr lang="en-US"/>
          </a:p>
        </p:txBody>
      </p:sp>
      <p:sp>
        <p:nvSpPr>
          <p:cNvPr id="5" name="Rectangle 4">
            <a:extLst>
              <a:ext uri="{FF2B5EF4-FFF2-40B4-BE49-F238E27FC236}">
                <a16:creationId xmlns:a16="http://schemas.microsoft.com/office/drawing/2014/main" id="{6811DAA3-F6A4-A2C4-AEE9-1812A9F37AAA}"/>
              </a:ext>
            </a:extLst>
          </p:cNvPr>
          <p:cNvSpPr/>
          <p:nvPr/>
        </p:nvSpPr>
        <p:spPr>
          <a:xfrm>
            <a:off x="457200" y="3774832"/>
            <a:ext cx="3657600" cy="28369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AE1E17B-68A6-41EF-7313-298E938FA93B}"/>
              </a:ext>
            </a:extLst>
          </p:cNvPr>
          <p:cNvSpPr txBox="1"/>
          <p:nvPr/>
        </p:nvSpPr>
        <p:spPr>
          <a:xfrm>
            <a:off x="562708" y="3880338"/>
            <a:ext cx="3458307" cy="1569660"/>
          </a:xfrm>
          <a:prstGeom prst="rect">
            <a:avLst/>
          </a:prstGeom>
          <a:noFill/>
        </p:spPr>
        <p:txBody>
          <a:bodyPr wrap="square" rtlCol="0">
            <a:spAutoFit/>
          </a:bodyPr>
          <a:lstStyle/>
          <a:p>
            <a:r>
              <a:rPr lang="en-US" sz="2400" b="1" u="sng" dirty="0">
                <a:solidFill>
                  <a:schemeClr val="bg1"/>
                </a:solidFill>
              </a:rPr>
              <a:t>Models we will use:</a:t>
            </a:r>
          </a:p>
          <a:p>
            <a:pPr marL="457200" indent="-457200">
              <a:buAutoNum type="arabicPeriod"/>
            </a:pPr>
            <a:r>
              <a:rPr lang="en-US" sz="2400" b="1" dirty="0">
                <a:solidFill>
                  <a:schemeClr val="bg1"/>
                </a:solidFill>
              </a:rPr>
              <a:t>ARIMA</a:t>
            </a:r>
          </a:p>
          <a:p>
            <a:pPr marL="457200" indent="-457200">
              <a:buAutoNum type="arabicPeriod"/>
            </a:pPr>
            <a:r>
              <a:rPr lang="en-US" sz="2400" b="1" dirty="0">
                <a:solidFill>
                  <a:schemeClr val="bg1"/>
                </a:solidFill>
              </a:rPr>
              <a:t>NNETAR</a:t>
            </a:r>
          </a:p>
          <a:p>
            <a:pPr marL="457200" indent="-457200">
              <a:buAutoNum type="arabicPeriod"/>
            </a:pPr>
            <a:r>
              <a:rPr lang="en-US" sz="2400" b="1" dirty="0">
                <a:solidFill>
                  <a:schemeClr val="bg1"/>
                </a:solidFill>
              </a:rPr>
              <a:t>Historical mean</a:t>
            </a:r>
          </a:p>
        </p:txBody>
      </p:sp>
      <p:sp>
        <p:nvSpPr>
          <p:cNvPr id="7" name="TextBox 6">
            <a:extLst>
              <a:ext uri="{FF2B5EF4-FFF2-40B4-BE49-F238E27FC236}">
                <a16:creationId xmlns:a16="http://schemas.microsoft.com/office/drawing/2014/main" id="{71DA0C59-EEB1-C738-C8F9-302595FBD0E4}"/>
              </a:ext>
            </a:extLst>
          </p:cNvPr>
          <p:cNvSpPr txBox="1"/>
          <p:nvPr/>
        </p:nvSpPr>
        <p:spPr>
          <a:xfrm>
            <a:off x="4841631" y="4206220"/>
            <a:ext cx="3739661" cy="2308324"/>
          </a:xfrm>
          <a:prstGeom prst="rect">
            <a:avLst/>
          </a:prstGeom>
          <a:noFill/>
        </p:spPr>
        <p:txBody>
          <a:bodyPr wrap="square" rtlCol="0">
            <a:spAutoFit/>
          </a:bodyPr>
          <a:lstStyle/>
          <a:p>
            <a:r>
              <a:rPr lang="en-US" dirty="0"/>
              <a:t>A </a:t>
            </a:r>
            <a:r>
              <a:rPr lang="en-US" b="1" dirty="0">
                <a:solidFill>
                  <a:schemeClr val="accent4"/>
                </a:solidFill>
              </a:rPr>
              <a:t>historical mean model </a:t>
            </a:r>
            <a:r>
              <a:rPr lang="en-US" dirty="0"/>
              <a:t>uses the mean of the previous observations as the prediction for the next timestep.</a:t>
            </a:r>
          </a:p>
          <a:p>
            <a:endParaRPr lang="en-US" dirty="0"/>
          </a:p>
          <a:p>
            <a:r>
              <a:rPr lang="en-US" dirty="0"/>
              <a:t>Historical mean models can be useful baseline models against which to compare more complex models.</a:t>
            </a:r>
          </a:p>
          <a:p>
            <a:endParaRPr lang="en-US" dirty="0"/>
          </a:p>
        </p:txBody>
      </p:sp>
      <p:pic>
        <p:nvPicPr>
          <p:cNvPr id="9" name="Picture 8">
            <a:extLst>
              <a:ext uri="{FF2B5EF4-FFF2-40B4-BE49-F238E27FC236}">
                <a16:creationId xmlns:a16="http://schemas.microsoft.com/office/drawing/2014/main" id="{7C1B8F85-08D3-FB1E-25FB-FE17446054EE}"/>
              </a:ext>
            </a:extLst>
          </p:cNvPr>
          <p:cNvPicPr>
            <a:picLocks noChangeAspect="1"/>
          </p:cNvPicPr>
          <p:nvPr/>
        </p:nvPicPr>
        <p:blipFill>
          <a:blip r:embed="rId3"/>
          <a:stretch>
            <a:fillRect/>
          </a:stretch>
        </p:blipFill>
        <p:spPr>
          <a:xfrm>
            <a:off x="4243754" y="1371600"/>
            <a:ext cx="4689231" cy="2294729"/>
          </a:xfrm>
          <a:prstGeom prst="rect">
            <a:avLst/>
          </a:prstGeom>
        </p:spPr>
      </p:pic>
    </p:spTree>
    <p:extLst>
      <p:ext uri="{BB962C8B-B14F-4D97-AF65-F5344CB8AC3E}">
        <p14:creationId xmlns:p14="http://schemas.microsoft.com/office/powerpoint/2010/main" val="1028061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5737-C980-2674-332F-553A3C1BBD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43D6B-A87E-DC3F-54ED-EF95067917D4}"/>
              </a:ext>
            </a:extLst>
          </p:cNvPr>
          <p:cNvSpPr>
            <a:spLocks noGrp="1"/>
          </p:cNvSpPr>
          <p:nvPr>
            <p:ph type="title"/>
          </p:nvPr>
        </p:nvSpPr>
        <p:spPr/>
        <p:txBody>
          <a:bodyPr/>
          <a:lstStyle/>
          <a:p>
            <a:r>
              <a:rPr lang="en-IE" dirty="0"/>
              <a:t>Today…</a:t>
            </a:r>
          </a:p>
        </p:txBody>
      </p:sp>
      <p:sp>
        <p:nvSpPr>
          <p:cNvPr id="3" name="Content Placeholder 2">
            <a:extLst>
              <a:ext uri="{FF2B5EF4-FFF2-40B4-BE49-F238E27FC236}">
                <a16:creationId xmlns:a16="http://schemas.microsoft.com/office/drawing/2014/main" id="{3C5A5DCA-5C99-7001-3421-D706D6F94035}"/>
              </a:ext>
            </a:extLst>
          </p:cNvPr>
          <p:cNvSpPr>
            <a:spLocks noGrp="1"/>
          </p:cNvSpPr>
          <p:nvPr>
            <p:ph idx="1"/>
          </p:nvPr>
        </p:nvSpPr>
        <p:spPr>
          <a:xfrm>
            <a:off x="457200" y="1371600"/>
            <a:ext cx="3657600" cy="5274832"/>
          </a:xfrm>
        </p:spPr>
        <p:txBody>
          <a:bodyPr>
            <a:noAutofit/>
          </a:bodyPr>
          <a:lstStyle/>
          <a:p>
            <a:pPr marL="0" indent="0">
              <a:buNone/>
            </a:pPr>
            <a:r>
              <a:rPr lang="en-IE" dirty="0"/>
              <a:t>We will explore time series </a:t>
            </a:r>
            <a:r>
              <a:rPr lang="en-IE" dirty="0" err="1"/>
              <a:t>modeling</a:t>
            </a:r>
            <a:r>
              <a:rPr lang="en-IE" dirty="0"/>
              <a:t> and out-of-sample prediction of standardized environmental datasets using </a:t>
            </a:r>
            <a:r>
              <a:rPr lang="en-IE" b="1" dirty="0">
                <a:solidFill>
                  <a:schemeClr val="accent5"/>
                </a:solidFill>
              </a:rPr>
              <a:t>several different models.</a:t>
            </a:r>
          </a:p>
          <a:p>
            <a:pPr marL="0" indent="0">
              <a:buNone/>
            </a:pPr>
            <a:endParaRPr lang="en-IE" sz="2000" b="1" dirty="0"/>
          </a:p>
          <a:p>
            <a:pPr marL="0" indent="0">
              <a:buNone/>
            </a:pPr>
            <a:endParaRPr lang="en-IE" dirty="0"/>
          </a:p>
        </p:txBody>
      </p:sp>
      <p:sp>
        <p:nvSpPr>
          <p:cNvPr id="4" name="Slide Number Placeholder 3">
            <a:extLst>
              <a:ext uri="{FF2B5EF4-FFF2-40B4-BE49-F238E27FC236}">
                <a16:creationId xmlns:a16="http://schemas.microsoft.com/office/drawing/2014/main" id="{744CFB2E-2AE9-3D16-1A66-A2FDD98659F6}"/>
              </a:ext>
            </a:extLst>
          </p:cNvPr>
          <p:cNvSpPr>
            <a:spLocks noGrp="1"/>
          </p:cNvSpPr>
          <p:nvPr>
            <p:ph type="sldNum" sz="quarter" idx="12"/>
          </p:nvPr>
        </p:nvSpPr>
        <p:spPr/>
        <p:txBody>
          <a:bodyPr/>
          <a:lstStyle/>
          <a:p>
            <a:fld id="{2A200FE8-A619-F642-9571-C47EDB9D5720}" type="slidenum">
              <a:rPr lang="en-US" smtClean="0"/>
              <a:t>14</a:t>
            </a:fld>
            <a:endParaRPr lang="en-US"/>
          </a:p>
        </p:txBody>
      </p:sp>
      <p:sp>
        <p:nvSpPr>
          <p:cNvPr id="5" name="Rectangle 4">
            <a:extLst>
              <a:ext uri="{FF2B5EF4-FFF2-40B4-BE49-F238E27FC236}">
                <a16:creationId xmlns:a16="http://schemas.microsoft.com/office/drawing/2014/main" id="{8359D44E-B86B-FDCF-4A1C-68354D923FE2}"/>
              </a:ext>
            </a:extLst>
          </p:cNvPr>
          <p:cNvSpPr/>
          <p:nvPr/>
        </p:nvSpPr>
        <p:spPr>
          <a:xfrm>
            <a:off x="457200" y="3774832"/>
            <a:ext cx="3657600" cy="28369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A2DBAC8-3998-BB33-8AE0-FBACC17EAB24}"/>
              </a:ext>
            </a:extLst>
          </p:cNvPr>
          <p:cNvSpPr txBox="1"/>
          <p:nvPr/>
        </p:nvSpPr>
        <p:spPr>
          <a:xfrm>
            <a:off x="562708" y="3880338"/>
            <a:ext cx="3458307" cy="1938992"/>
          </a:xfrm>
          <a:prstGeom prst="rect">
            <a:avLst/>
          </a:prstGeom>
          <a:noFill/>
        </p:spPr>
        <p:txBody>
          <a:bodyPr wrap="square" rtlCol="0">
            <a:spAutoFit/>
          </a:bodyPr>
          <a:lstStyle/>
          <a:p>
            <a:r>
              <a:rPr lang="en-US" sz="2400" b="1" u="sng" dirty="0">
                <a:solidFill>
                  <a:schemeClr val="bg1"/>
                </a:solidFill>
              </a:rPr>
              <a:t>Models we will use:</a:t>
            </a:r>
          </a:p>
          <a:p>
            <a:pPr marL="457200" indent="-457200">
              <a:buAutoNum type="arabicPeriod"/>
            </a:pPr>
            <a:r>
              <a:rPr lang="en-US" sz="2400" b="1" dirty="0">
                <a:solidFill>
                  <a:schemeClr val="bg1"/>
                </a:solidFill>
              </a:rPr>
              <a:t>ARIMA</a:t>
            </a:r>
          </a:p>
          <a:p>
            <a:pPr marL="457200" indent="-457200">
              <a:buAutoNum type="arabicPeriod"/>
            </a:pPr>
            <a:r>
              <a:rPr lang="en-US" sz="2400" b="1" dirty="0">
                <a:solidFill>
                  <a:schemeClr val="bg1"/>
                </a:solidFill>
              </a:rPr>
              <a:t>NNETAR</a:t>
            </a:r>
          </a:p>
          <a:p>
            <a:pPr marL="457200" indent="-457200">
              <a:buAutoNum type="arabicPeriod"/>
            </a:pPr>
            <a:r>
              <a:rPr lang="en-US" sz="2400" b="1" dirty="0">
                <a:solidFill>
                  <a:schemeClr val="bg1"/>
                </a:solidFill>
              </a:rPr>
              <a:t>Historical mean</a:t>
            </a:r>
          </a:p>
          <a:p>
            <a:pPr marL="457200" indent="-457200">
              <a:buAutoNum type="arabicPeriod"/>
            </a:pPr>
            <a:r>
              <a:rPr lang="en-US" sz="2400" b="1" dirty="0">
                <a:solidFill>
                  <a:schemeClr val="bg1"/>
                </a:solidFill>
              </a:rPr>
              <a:t>DOY (day-of-year)</a:t>
            </a:r>
          </a:p>
        </p:txBody>
      </p:sp>
      <p:sp>
        <p:nvSpPr>
          <p:cNvPr id="9" name="TextBox 8">
            <a:extLst>
              <a:ext uri="{FF2B5EF4-FFF2-40B4-BE49-F238E27FC236}">
                <a16:creationId xmlns:a16="http://schemas.microsoft.com/office/drawing/2014/main" id="{45CA340C-F57D-4C09-1E40-2B72E6D38FF8}"/>
              </a:ext>
            </a:extLst>
          </p:cNvPr>
          <p:cNvSpPr txBox="1"/>
          <p:nvPr/>
        </p:nvSpPr>
        <p:spPr>
          <a:xfrm>
            <a:off x="4818185" y="4338108"/>
            <a:ext cx="3868615" cy="2308324"/>
          </a:xfrm>
          <a:prstGeom prst="rect">
            <a:avLst/>
          </a:prstGeom>
          <a:noFill/>
        </p:spPr>
        <p:txBody>
          <a:bodyPr wrap="square" rtlCol="0">
            <a:spAutoFit/>
          </a:bodyPr>
          <a:lstStyle/>
          <a:p>
            <a:r>
              <a:rPr lang="en-US" dirty="0"/>
              <a:t>A </a:t>
            </a:r>
            <a:r>
              <a:rPr lang="en-US" b="1" dirty="0">
                <a:solidFill>
                  <a:schemeClr val="accent6"/>
                </a:solidFill>
              </a:rPr>
              <a:t>day-of-year model </a:t>
            </a:r>
            <a:r>
              <a:rPr lang="en-US" dirty="0"/>
              <a:t>uses the Julian day of the year to predict the target variable.</a:t>
            </a:r>
          </a:p>
          <a:p>
            <a:endParaRPr lang="en-US" dirty="0"/>
          </a:p>
          <a:p>
            <a:r>
              <a:rPr lang="en-US" dirty="0"/>
              <a:t>The Julian day ranges from 1 for Jan. 1 to 365 for Dec. 31 (or 366 if it is a leap year!).</a:t>
            </a:r>
          </a:p>
          <a:p>
            <a:endParaRPr lang="en-US" dirty="0"/>
          </a:p>
        </p:txBody>
      </p:sp>
      <p:pic>
        <p:nvPicPr>
          <p:cNvPr id="6" name="Picture 5">
            <a:extLst>
              <a:ext uri="{FF2B5EF4-FFF2-40B4-BE49-F238E27FC236}">
                <a16:creationId xmlns:a16="http://schemas.microsoft.com/office/drawing/2014/main" id="{85117BB4-B322-B4CE-2610-65788068AC69}"/>
              </a:ext>
            </a:extLst>
          </p:cNvPr>
          <p:cNvPicPr>
            <a:picLocks noChangeAspect="1"/>
          </p:cNvPicPr>
          <p:nvPr/>
        </p:nvPicPr>
        <p:blipFill>
          <a:blip r:embed="rId3"/>
          <a:stretch>
            <a:fillRect/>
          </a:stretch>
        </p:blipFill>
        <p:spPr>
          <a:xfrm>
            <a:off x="4621927" y="1616463"/>
            <a:ext cx="4233915" cy="2454894"/>
          </a:xfrm>
          <a:prstGeom prst="rect">
            <a:avLst/>
          </a:prstGeom>
          <a:ln w="19050">
            <a:solidFill>
              <a:schemeClr val="accent6"/>
            </a:solidFill>
          </a:ln>
        </p:spPr>
      </p:pic>
      <p:sp>
        <p:nvSpPr>
          <p:cNvPr id="7" name="TextBox 6">
            <a:extLst>
              <a:ext uri="{FF2B5EF4-FFF2-40B4-BE49-F238E27FC236}">
                <a16:creationId xmlns:a16="http://schemas.microsoft.com/office/drawing/2014/main" id="{57B7E9D0-CF58-ED52-9623-A563C5A82AAA}"/>
              </a:ext>
            </a:extLst>
          </p:cNvPr>
          <p:cNvSpPr txBox="1"/>
          <p:nvPr/>
        </p:nvSpPr>
        <p:spPr>
          <a:xfrm>
            <a:off x="4621928" y="854679"/>
            <a:ext cx="4233914"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en-US" b="1" dirty="0"/>
              <a:t>Example figure of net ecosystem exchange (NEE) observations vs. day-of-year (</a:t>
            </a:r>
            <a:r>
              <a:rPr lang="en-US" b="1" dirty="0" err="1"/>
              <a:t>doy</a:t>
            </a:r>
            <a:r>
              <a:rPr lang="en-US" b="1" dirty="0"/>
              <a:t>).</a:t>
            </a:r>
          </a:p>
        </p:txBody>
      </p:sp>
    </p:spTree>
    <p:extLst>
      <p:ext uri="{BB962C8B-B14F-4D97-AF65-F5344CB8AC3E}">
        <p14:creationId xmlns:p14="http://schemas.microsoft.com/office/powerpoint/2010/main" val="2792855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9144000" cy="990600"/>
          </a:xfrm>
        </p:spPr>
        <p:txBody>
          <a:bodyPr>
            <a:normAutofit/>
          </a:bodyPr>
          <a:lstStyle/>
          <a:p>
            <a:r>
              <a:rPr lang="en-US" b="1" dirty="0">
                <a:solidFill>
                  <a:schemeClr val="accent1">
                    <a:lumMod val="75000"/>
                  </a:schemeClr>
                </a:solidFill>
              </a:rPr>
              <a:t> Learning objectives of today’s module:</a:t>
            </a:r>
          </a:p>
        </p:txBody>
      </p:sp>
      <p:sp>
        <p:nvSpPr>
          <p:cNvPr id="3" name="Content Placeholder 2"/>
          <p:cNvSpPr>
            <a:spLocks noGrp="1"/>
          </p:cNvSpPr>
          <p:nvPr>
            <p:ph idx="1"/>
          </p:nvPr>
        </p:nvSpPr>
        <p:spPr>
          <a:xfrm>
            <a:off x="152400" y="1184958"/>
            <a:ext cx="4935415" cy="5594612"/>
          </a:xfrm>
        </p:spPr>
        <p:txBody>
          <a:bodyPr>
            <a:noAutofit/>
          </a:bodyPr>
          <a:lstStyle/>
          <a:p>
            <a:pPr marL="457200" indent="-457200" fontAlgn="base">
              <a:buFont typeface="+mj-lt"/>
              <a:buAutoNum type="arabicPeriod"/>
            </a:pPr>
            <a:r>
              <a:rPr lang="en-US" sz="2000" dirty="0"/>
              <a:t>Explore relationships between ecological variables from environmental case studies.</a:t>
            </a:r>
          </a:p>
          <a:p>
            <a:pPr marL="457200" indent="-457200" fontAlgn="base">
              <a:buFont typeface="+mj-lt"/>
              <a:buAutoNum type="arabicPeriod"/>
            </a:pPr>
            <a:r>
              <a:rPr lang="en-US" sz="2000" dirty="0"/>
              <a:t>Understand the structure of four time series models (including machine learning models) that are commonly applied in environmental science.</a:t>
            </a:r>
          </a:p>
          <a:p>
            <a:pPr marL="457200" indent="-457200" fontAlgn="base">
              <a:buFont typeface="+mj-lt"/>
              <a:buAutoNum type="arabicPeriod"/>
            </a:pPr>
            <a:r>
              <a:rPr lang="en-US" sz="2000" dirty="0"/>
              <a:t>Fit time series models using environmental data and assess the importance of ecological driver variables in making model predictions.</a:t>
            </a:r>
          </a:p>
          <a:p>
            <a:pPr marL="457200" indent="-457200" fontAlgn="base">
              <a:buFont typeface="+mj-lt"/>
              <a:buAutoNum type="arabicPeriod"/>
            </a:pPr>
            <a:r>
              <a:rPr lang="en-US" sz="2000" dirty="0"/>
              <a:t>Process environmental datasets into standardized formats suitable for training and assessing time series models.</a:t>
            </a:r>
          </a:p>
          <a:p>
            <a:pPr marL="457200" indent="-457200" fontAlgn="base">
              <a:buFont typeface="+mj-lt"/>
              <a:buAutoNum type="arabicPeriod"/>
            </a:pPr>
            <a:r>
              <a:rPr lang="en-US" sz="2000" dirty="0"/>
              <a:t>Compare multiple time series models to assess their performance on out-of-sample predictions.</a:t>
            </a:r>
          </a:p>
        </p:txBody>
      </p:sp>
      <p:sp>
        <p:nvSpPr>
          <p:cNvPr id="5" name="Slide Number Placeholder 4">
            <a:extLst>
              <a:ext uri="{FF2B5EF4-FFF2-40B4-BE49-F238E27FC236}">
                <a16:creationId xmlns:a16="http://schemas.microsoft.com/office/drawing/2014/main" id="{171C666B-9888-FD6E-5A66-10A77CE17672}"/>
              </a:ext>
            </a:extLst>
          </p:cNvPr>
          <p:cNvSpPr>
            <a:spLocks noGrp="1"/>
          </p:cNvSpPr>
          <p:nvPr>
            <p:ph type="sldNum" sz="quarter" idx="12"/>
          </p:nvPr>
        </p:nvSpPr>
        <p:spPr/>
        <p:txBody>
          <a:bodyPr/>
          <a:lstStyle/>
          <a:p>
            <a:fld id="{2A200FE8-A619-F642-9571-C47EDB9D5720}" type="slidenum">
              <a:rPr lang="en-US" smtClean="0"/>
              <a:t>15</a:t>
            </a:fld>
            <a:endParaRPr lang="en-US"/>
          </a:p>
        </p:txBody>
      </p:sp>
      <p:pic>
        <p:nvPicPr>
          <p:cNvPr id="4" name="Picture 3">
            <a:extLst>
              <a:ext uri="{FF2B5EF4-FFF2-40B4-BE49-F238E27FC236}">
                <a16:creationId xmlns:a16="http://schemas.microsoft.com/office/drawing/2014/main" id="{19E1F30B-F471-AF78-0EAA-295A5008829C}"/>
              </a:ext>
            </a:extLst>
          </p:cNvPr>
          <p:cNvPicPr>
            <a:picLocks noChangeAspect="1"/>
          </p:cNvPicPr>
          <p:nvPr/>
        </p:nvPicPr>
        <p:blipFill>
          <a:blip r:embed="rId3"/>
          <a:stretch>
            <a:fillRect/>
          </a:stretch>
        </p:blipFill>
        <p:spPr>
          <a:xfrm>
            <a:off x="4965455" y="1965630"/>
            <a:ext cx="3902320" cy="2926740"/>
          </a:xfrm>
          <a:prstGeom prst="rect">
            <a:avLst/>
          </a:prstGeom>
        </p:spPr>
      </p:pic>
    </p:spTree>
    <p:extLst>
      <p:ext uri="{BB962C8B-B14F-4D97-AF65-F5344CB8AC3E}">
        <p14:creationId xmlns:p14="http://schemas.microsoft.com/office/powerpoint/2010/main" val="221508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1F81D-4A7A-9E3B-D66C-8C7CC685B672}"/>
              </a:ext>
            </a:extLst>
          </p:cNvPr>
          <p:cNvSpPr>
            <a:spLocks noGrp="1"/>
          </p:cNvSpPr>
          <p:nvPr>
            <p:ph type="title"/>
          </p:nvPr>
        </p:nvSpPr>
        <p:spPr/>
        <p:txBody>
          <a:bodyPr>
            <a:normAutofit fontScale="90000"/>
          </a:bodyPr>
          <a:lstStyle/>
          <a:p>
            <a:r>
              <a:rPr lang="en-US" dirty="0"/>
              <a:t>Aquatic case study: Canning River, WA, AU</a:t>
            </a:r>
          </a:p>
        </p:txBody>
      </p:sp>
      <p:pic>
        <p:nvPicPr>
          <p:cNvPr id="6" name="Content Placeholder 5" descr="A yellow object in water with a solar panel in it&#10;&#10;AI-generated content may be incorrect.">
            <a:extLst>
              <a:ext uri="{FF2B5EF4-FFF2-40B4-BE49-F238E27FC236}">
                <a16:creationId xmlns:a16="http://schemas.microsoft.com/office/drawing/2014/main" id="{7884E9DF-F88A-D7AC-74C8-411E157F87A3}"/>
              </a:ext>
            </a:extLst>
          </p:cNvPr>
          <p:cNvPicPr>
            <a:picLocks noGrp="1" noChangeAspect="1"/>
          </p:cNvPicPr>
          <p:nvPr>
            <p:ph idx="1"/>
          </p:nvPr>
        </p:nvPicPr>
        <p:blipFill>
          <a:blip r:embed="rId3"/>
          <a:stretch>
            <a:fillRect/>
          </a:stretch>
        </p:blipFill>
        <p:spPr>
          <a:xfrm>
            <a:off x="5029200" y="1524000"/>
            <a:ext cx="3657600" cy="4876800"/>
          </a:xfrm>
          <a:ln>
            <a:solidFill>
              <a:schemeClr val="tx1"/>
            </a:solidFill>
          </a:ln>
        </p:spPr>
      </p:pic>
      <p:sp>
        <p:nvSpPr>
          <p:cNvPr id="4" name="Slide Number Placeholder 3">
            <a:extLst>
              <a:ext uri="{FF2B5EF4-FFF2-40B4-BE49-F238E27FC236}">
                <a16:creationId xmlns:a16="http://schemas.microsoft.com/office/drawing/2014/main" id="{9DC0D09F-BB12-3D7D-BF99-2AC646F8F832}"/>
              </a:ext>
            </a:extLst>
          </p:cNvPr>
          <p:cNvSpPr>
            <a:spLocks noGrp="1"/>
          </p:cNvSpPr>
          <p:nvPr>
            <p:ph type="sldNum" sz="quarter" idx="12"/>
          </p:nvPr>
        </p:nvSpPr>
        <p:spPr/>
        <p:txBody>
          <a:bodyPr/>
          <a:lstStyle/>
          <a:p>
            <a:fld id="{2A200FE8-A619-F642-9571-C47EDB9D5720}" type="slidenum">
              <a:rPr lang="en-US" smtClean="0"/>
              <a:t>16</a:t>
            </a:fld>
            <a:endParaRPr lang="en-US"/>
          </a:p>
        </p:txBody>
      </p:sp>
      <p:pic>
        <p:nvPicPr>
          <p:cNvPr id="7" name="Picture 6">
            <a:extLst>
              <a:ext uri="{FF2B5EF4-FFF2-40B4-BE49-F238E27FC236}">
                <a16:creationId xmlns:a16="http://schemas.microsoft.com/office/drawing/2014/main" id="{6E9E5D29-6667-EF0B-4A0E-824B01381431}"/>
              </a:ext>
            </a:extLst>
          </p:cNvPr>
          <p:cNvPicPr>
            <a:picLocks noChangeAspect="1"/>
          </p:cNvPicPr>
          <p:nvPr/>
        </p:nvPicPr>
        <p:blipFill>
          <a:blip r:embed="rId4"/>
          <a:stretch>
            <a:fillRect/>
          </a:stretch>
        </p:blipFill>
        <p:spPr>
          <a:xfrm>
            <a:off x="1951096" y="3132293"/>
            <a:ext cx="3657601" cy="3483430"/>
          </a:xfrm>
          <a:prstGeom prst="rect">
            <a:avLst/>
          </a:prstGeom>
          <a:ln>
            <a:solidFill>
              <a:schemeClr val="tx1"/>
            </a:solidFill>
          </a:ln>
        </p:spPr>
      </p:pic>
      <p:pic>
        <p:nvPicPr>
          <p:cNvPr id="8" name="Picture 7">
            <a:extLst>
              <a:ext uri="{FF2B5EF4-FFF2-40B4-BE49-F238E27FC236}">
                <a16:creationId xmlns:a16="http://schemas.microsoft.com/office/drawing/2014/main" id="{EE739F64-88DB-BC5A-9522-0E4F7C476986}"/>
              </a:ext>
            </a:extLst>
          </p:cNvPr>
          <p:cNvPicPr>
            <a:picLocks noChangeAspect="1"/>
          </p:cNvPicPr>
          <p:nvPr/>
        </p:nvPicPr>
        <p:blipFill>
          <a:blip r:embed="rId5"/>
          <a:stretch>
            <a:fillRect/>
          </a:stretch>
        </p:blipFill>
        <p:spPr>
          <a:xfrm>
            <a:off x="457200" y="1524000"/>
            <a:ext cx="2073393" cy="2043235"/>
          </a:xfrm>
          <a:prstGeom prst="rect">
            <a:avLst/>
          </a:prstGeom>
          <a:ln>
            <a:solidFill>
              <a:schemeClr val="tx1"/>
            </a:solidFill>
          </a:ln>
        </p:spPr>
      </p:pic>
    </p:spTree>
    <p:extLst>
      <p:ext uri="{BB962C8B-B14F-4D97-AF65-F5344CB8AC3E}">
        <p14:creationId xmlns:p14="http://schemas.microsoft.com/office/powerpoint/2010/main" val="3719567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51332-D782-2D8D-4500-CC580D8B1A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6235E-C5E0-BF80-86A1-FD9A053720C3}"/>
              </a:ext>
            </a:extLst>
          </p:cNvPr>
          <p:cNvSpPr>
            <a:spLocks noGrp="1"/>
          </p:cNvSpPr>
          <p:nvPr>
            <p:ph type="title"/>
          </p:nvPr>
        </p:nvSpPr>
        <p:spPr/>
        <p:txBody>
          <a:bodyPr>
            <a:normAutofit fontScale="90000"/>
          </a:bodyPr>
          <a:lstStyle/>
          <a:p>
            <a:r>
              <a:rPr lang="en-US" dirty="0"/>
              <a:t>Aquatic case study: Canning River, WA, AU</a:t>
            </a:r>
          </a:p>
        </p:txBody>
      </p:sp>
      <p:sp>
        <p:nvSpPr>
          <p:cNvPr id="4" name="Slide Number Placeholder 3">
            <a:extLst>
              <a:ext uri="{FF2B5EF4-FFF2-40B4-BE49-F238E27FC236}">
                <a16:creationId xmlns:a16="http://schemas.microsoft.com/office/drawing/2014/main" id="{4BF6A4F3-C93B-75FE-7C88-2CC5E7159AEA}"/>
              </a:ext>
            </a:extLst>
          </p:cNvPr>
          <p:cNvSpPr>
            <a:spLocks noGrp="1"/>
          </p:cNvSpPr>
          <p:nvPr>
            <p:ph type="sldNum" sz="quarter" idx="12"/>
          </p:nvPr>
        </p:nvSpPr>
        <p:spPr/>
        <p:txBody>
          <a:bodyPr/>
          <a:lstStyle/>
          <a:p>
            <a:fld id="{2A200FE8-A619-F642-9571-C47EDB9D5720}" type="slidenum">
              <a:rPr lang="en-US" smtClean="0"/>
              <a:t>17</a:t>
            </a:fld>
            <a:endParaRPr lang="en-US"/>
          </a:p>
        </p:txBody>
      </p:sp>
      <p:pic>
        <p:nvPicPr>
          <p:cNvPr id="7" name="Picture 6">
            <a:extLst>
              <a:ext uri="{FF2B5EF4-FFF2-40B4-BE49-F238E27FC236}">
                <a16:creationId xmlns:a16="http://schemas.microsoft.com/office/drawing/2014/main" id="{FA564212-1630-6632-B828-DEE23C885E37}"/>
              </a:ext>
            </a:extLst>
          </p:cNvPr>
          <p:cNvPicPr>
            <a:picLocks noChangeAspect="1"/>
          </p:cNvPicPr>
          <p:nvPr/>
        </p:nvPicPr>
        <p:blipFill>
          <a:blip r:embed="rId3"/>
          <a:stretch>
            <a:fillRect/>
          </a:stretch>
        </p:blipFill>
        <p:spPr>
          <a:xfrm>
            <a:off x="5151496" y="2296885"/>
            <a:ext cx="3657601" cy="3483430"/>
          </a:xfrm>
          <a:prstGeom prst="rect">
            <a:avLst/>
          </a:prstGeom>
          <a:ln>
            <a:solidFill>
              <a:schemeClr val="tx1"/>
            </a:solidFill>
          </a:ln>
        </p:spPr>
      </p:pic>
      <p:sp>
        <p:nvSpPr>
          <p:cNvPr id="5" name="Content Placeholder 4">
            <a:extLst>
              <a:ext uri="{FF2B5EF4-FFF2-40B4-BE49-F238E27FC236}">
                <a16:creationId xmlns:a16="http://schemas.microsoft.com/office/drawing/2014/main" id="{04767EC5-6B0D-2B8E-9C7B-EEECCC0E0A44}"/>
              </a:ext>
            </a:extLst>
          </p:cNvPr>
          <p:cNvSpPr>
            <a:spLocks noGrp="1"/>
          </p:cNvSpPr>
          <p:nvPr>
            <p:ph idx="1"/>
          </p:nvPr>
        </p:nvSpPr>
        <p:spPr>
          <a:xfrm>
            <a:off x="457200" y="1600200"/>
            <a:ext cx="4501662" cy="5058508"/>
          </a:xfrm>
        </p:spPr>
        <p:txBody>
          <a:bodyPr>
            <a:normAutofit lnSpcReduction="10000"/>
          </a:bodyPr>
          <a:lstStyle/>
          <a:p>
            <a:r>
              <a:rPr lang="en-US" dirty="0"/>
              <a:t>Part of the Swan-Canning Estuary</a:t>
            </a:r>
          </a:p>
          <a:p>
            <a:r>
              <a:rPr lang="en-US" dirty="0"/>
              <a:t>Urban estuary system that runs through Perth, the capital of Western Australia</a:t>
            </a:r>
          </a:p>
          <a:p>
            <a:r>
              <a:rPr lang="en-US" dirty="0"/>
              <a:t>Freshwater flushing from terrestrial catchments and salt water intrusion from the Indian Ocean leads to complex hydrology and biogeochemistry</a:t>
            </a:r>
          </a:p>
          <a:p>
            <a:r>
              <a:rPr lang="en-US" dirty="0"/>
              <a:t>Increasing nutrient loading from human activity, resulting in water quality impacts for this drinking water supply</a:t>
            </a:r>
          </a:p>
          <a:p>
            <a:endParaRPr lang="en-US" dirty="0"/>
          </a:p>
        </p:txBody>
      </p:sp>
    </p:spTree>
    <p:extLst>
      <p:ext uri="{BB962C8B-B14F-4D97-AF65-F5344CB8AC3E}">
        <p14:creationId xmlns:p14="http://schemas.microsoft.com/office/powerpoint/2010/main" val="3162242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1B9C-07C7-6FE6-250C-61C23297DD98}"/>
              </a:ext>
            </a:extLst>
          </p:cNvPr>
          <p:cNvSpPr>
            <a:spLocks noGrp="1"/>
          </p:cNvSpPr>
          <p:nvPr>
            <p:ph type="title"/>
          </p:nvPr>
        </p:nvSpPr>
        <p:spPr/>
        <p:txBody>
          <a:bodyPr>
            <a:normAutofit fontScale="90000"/>
          </a:bodyPr>
          <a:lstStyle/>
          <a:p>
            <a:r>
              <a:rPr lang="en-US" dirty="0"/>
              <a:t>Target variable: phytoplankton (chlorophyll-a)</a:t>
            </a:r>
          </a:p>
        </p:txBody>
      </p:sp>
      <p:sp>
        <p:nvSpPr>
          <p:cNvPr id="3" name="Content Placeholder 2">
            <a:extLst>
              <a:ext uri="{FF2B5EF4-FFF2-40B4-BE49-F238E27FC236}">
                <a16:creationId xmlns:a16="http://schemas.microsoft.com/office/drawing/2014/main" id="{5F7DCF9C-216E-F9F7-C6C3-CE73B7B7A1E9}"/>
              </a:ext>
            </a:extLst>
          </p:cNvPr>
          <p:cNvSpPr>
            <a:spLocks noGrp="1"/>
          </p:cNvSpPr>
          <p:nvPr>
            <p:ph idx="1"/>
          </p:nvPr>
        </p:nvSpPr>
        <p:spPr>
          <a:xfrm>
            <a:off x="457200" y="1600200"/>
            <a:ext cx="4325815" cy="4876800"/>
          </a:xfrm>
        </p:spPr>
        <p:txBody>
          <a:bodyPr/>
          <a:lstStyle/>
          <a:p>
            <a:r>
              <a:rPr lang="en-US" b="1" dirty="0"/>
              <a:t>Phytoplankton</a:t>
            </a:r>
            <a:r>
              <a:rPr lang="en-US" dirty="0"/>
              <a:t> are key primary producers in aquatic ecosystems</a:t>
            </a:r>
          </a:p>
          <a:p>
            <a:r>
              <a:rPr lang="en-US" b="1" dirty="0"/>
              <a:t>Chlorophyll-a</a:t>
            </a:r>
            <a:r>
              <a:rPr lang="en-US" dirty="0"/>
              <a:t> is a pigment used in photosynthesis and a proxy for </a:t>
            </a:r>
            <a:r>
              <a:rPr lang="en-US" b="1" dirty="0"/>
              <a:t>phytoplankton </a:t>
            </a:r>
            <a:r>
              <a:rPr lang="en-US" dirty="0"/>
              <a:t>biomass</a:t>
            </a:r>
          </a:p>
          <a:p>
            <a:r>
              <a:rPr lang="en-US" dirty="0"/>
              <a:t>However, proliferation of </a:t>
            </a:r>
            <a:r>
              <a:rPr lang="en-US" b="1" dirty="0"/>
              <a:t>phytoplankton</a:t>
            </a:r>
            <a:r>
              <a:rPr lang="en-US" dirty="0"/>
              <a:t> can lead to problematic </a:t>
            </a:r>
            <a:r>
              <a:rPr lang="en-US" b="1" dirty="0"/>
              <a:t>blooms</a:t>
            </a:r>
          </a:p>
          <a:p>
            <a:r>
              <a:rPr lang="en-US" b="1" dirty="0"/>
              <a:t>Blooms </a:t>
            </a:r>
            <a:r>
              <a:rPr lang="en-US" dirty="0"/>
              <a:t>can release toxins, cause taste and odor problems, and form unsightly scums</a:t>
            </a:r>
          </a:p>
        </p:txBody>
      </p:sp>
      <p:sp>
        <p:nvSpPr>
          <p:cNvPr id="4" name="Slide Number Placeholder 3">
            <a:extLst>
              <a:ext uri="{FF2B5EF4-FFF2-40B4-BE49-F238E27FC236}">
                <a16:creationId xmlns:a16="http://schemas.microsoft.com/office/drawing/2014/main" id="{744390F7-F6F7-0747-9362-BC7CCCCAF669}"/>
              </a:ext>
            </a:extLst>
          </p:cNvPr>
          <p:cNvSpPr>
            <a:spLocks noGrp="1"/>
          </p:cNvSpPr>
          <p:nvPr>
            <p:ph type="sldNum" sz="quarter" idx="12"/>
          </p:nvPr>
        </p:nvSpPr>
        <p:spPr/>
        <p:txBody>
          <a:bodyPr/>
          <a:lstStyle/>
          <a:p>
            <a:fld id="{2A200FE8-A619-F642-9571-C47EDB9D5720}" type="slidenum">
              <a:rPr lang="en-US" smtClean="0"/>
              <a:t>18</a:t>
            </a:fld>
            <a:endParaRPr lang="en-US"/>
          </a:p>
        </p:txBody>
      </p:sp>
      <p:pic>
        <p:nvPicPr>
          <p:cNvPr id="1026" name="Picture 2" descr="Diatoms under the microscope: Copyright Plymouth Marine Laboratory">
            <a:extLst>
              <a:ext uri="{FF2B5EF4-FFF2-40B4-BE49-F238E27FC236}">
                <a16:creationId xmlns:a16="http://schemas.microsoft.com/office/drawing/2014/main" id="{40A04E77-4087-33F7-1C95-224F4EDA7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656" y="1582615"/>
            <a:ext cx="4097944" cy="2729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85F5A5-2639-96E6-D085-8CA5A0BD3760}"/>
              </a:ext>
            </a:extLst>
          </p:cNvPr>
          <p:cNvSpPr txBox="1"/>
          <p:nvPr/>
        </p:nvSpPr>
        <p:spPr>
          <a:xfrm>
            <a:off x="6463187" y="1214009"/>
            <a:ext cx="2557110" cy="415498"/>
          </a:xfrm>
          <a:prstGeom prst="rect">
            <a:avLst/>
          </a:prstGeom>
          <a:noFill/>
        </p:spPr>
        <p:txBody>
          <a:bodyPr wrap="none" rtlCol="0">
            <a:spAutoFit/>
          </a:bodyPr>
          <a:lstStyle/>
          <a:p>
            <a:pPr algn="r"/>
            <a:r>
              <a:rPr lang="en-US" sz="1050" dirty="0"/>
              <a:t>Phytoplankton under a microscope</a:t>
            </a:r>
          </a:p>
          <a:p>
            <a:pPr algn="r"/>
            <a:r>
              <a:rPr lang="en-US" sz="1050" dirty="0"/>
              <a:t>Image source: Plymouth Marine Laboratory</a:t>
            </a:r>
          </a:p>
        </p:txBody>
      </p:sp>
      <p:pic>
        <p:nvPicPr>
          <p:cNvPr id="8" name="Picture 2">
            <a:extLst>
              <a:ext uri="{FF2B5EF4-FFF2-40B4-BE49-F238E27FC236}">
                <a16:creationId xmlns:a16="http://schemas.microsoft.com/office/drawing/2014/main" id="{C9AC4B84-FFA6-FB17-09C7-88BEEC2B9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1129" y="4370347"/>
            <a:ext cx="2572871" cy="1929653"/>
          </a:xfrm>
          <a:prstGeom prst="rect">
            <a:avLst/>
          </a:prstGeom>
          <a:noFill/>
          <a:ln>
            <a:solidFill>
              <a:schemeClr val="tx1"/>
            </a:solid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Lst>
        </p:spPr>
      </p:pic>
      <p:sp>
        <p:nvSpPr>
          <p:cNvPr id="7" name="Line Callout 1 6">
            <a:extLst>
              <a:ext uri="{FF2B5EF4-FFF2-40B4-BE49-F238E27FC236}">
                <a16:creationId xmlns:a16="http://schemas.microsoft.com/office/drawing/2014/main" id="{EDC697D3-5211-4B1E-EA01-3A8A5D8B7452}"/>
              </a:ext>
            </a:extLst>
          </p:cNvPr>
          <p:cNvSpPr/>
          <p:nvPr/>
        </p:nvSpPr>
        <p:spPr>
          <a:xfrm>
            <a:off x="4999528" y="4551124"/>
            <a:ext cx="1943100" cy="1897498"/>
          </a:xfrm>
          <a:prstGeom prst="borderCallout1">
            <a:avLst>
              <a:gd name="adj1" fmla="val 83918"/>
              <a:gd name="adj2" fmla="val 100459"/>
              <a:gd name="adj3" fmla="val 53207"/>
              <a:gd name="adj4" fmla="val 136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Chlorophyll-a is measured using high-frequency sensors which can be deployed on buoys</a:t>
            </a:r>
          </a:p>
        </p:txBody>
      </p:sp>
      <p:sp>
        <p:nvSpPr>
          <p:cNvPr id="9" name="TextBox 8">
            <a:extLst>
              <a:ext uri="{FF2B5EF4-FFF2-40B4-BE49-F238E27FC236}">
                <a16:creationId xmlns:a16="http://schemas.microsoft.com/office/drawing/2014/main" id="{D616999C-2378-8C53-FC94-16530A79F144}"/>
              </a:ext>
            </a:extLst>
          </p:cNvPr>
          <p:cNvSpPr txBox="1"/>
          <p:nvPr/>
        </p:nvSpPr>
        <p:spPr>
          <a:xfrm>
            <a:off x="6859598" y="6358615"/>
            <a:ext cx="1995931" cy="276999"/>
          </a:xfrm>
          <a:prstGeom prst="rect">
            <a:avLst/>
          </a:prstGeom>
          <a:noFill/>
        </p:spPr>
        <p:txBody>
          <a:bodyPr wrap="none" rtlCol="0">
            <a:spAutoFit/>
          </a:bodyPr>
          <a:lstStyle/>
          <a:p>
            <a:r>
              <a:rPr lang="en-US" sz="1200" dirty="0">
                <a:solidFill>
                  <a:schemeClr val="bg1"/>
                </a:solidFill>
              </a:rPr>
              <a:t>Photo credit: Jonathan Thom</a:t>
            </a:r>
          </a:p>
        </p:txBody>
      </p:sp>
    </p:spTree>
    <p:extLst>
      <p:ext uri="{BB962C8B-B14F-4D97-AF65-F5344CB8AC3E}">
        <p14:creationId xmlns:p14="http://schemas.microsoft.com/office/powerpoint/2010/main" val="3621140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5D57-7284-813F-C6AE-5546177D113A}"/>
              </a:ext>
            </a:extLst>
          </p:cNvPr>
          <p:cNvSpPr>
            <a:spLocks noGrp="1"/>
          </p:cNvSpPr>
          <p:nvPr>
            <p:ph type="title"/>
          </p:nvPr>
        </p:nvSpPr>
        <p:spPr/>
        <p:txBody>
          <a:bodyPr>
            <a:normAutofit fontScale="90000"/>
          </a:bodyPr>
          <a:lstStyle/>
          <a:p>
            <a:r>
              <a:rPr lang="en-US" dirty="0"/>
              <a:t>Management implications of chlorophyll-a</a:t>
            </a:r>
          </a:p>
        </p:txBody>
      </p:sp>
      <p:sp>
        <p:nvSpPr>
          <p:cNvPr id="3" name="Content Placeholder 2">
            <a:extLst>
              <a:ext uri="{FF2B5EF4-FFF2-40B4-BE49-F238E27FC236}">
                <a16:creationId xmlns:a16="http://schemas.microsoft.com/office/drawing/2014/main" id="{F257F544-B41B-5A52-3509-476D89948E75}"/>
              </a:ext>
            </a:extLst>
          </p:cNvPr>
          <p:cNvSpPr>
            <a:spLocks noGrp="1"/>
          </p:cNvSpPr>
          <p:nvPr>
            <p:ph idx="1"/>
          </p:nvPr>
        </p:nvSpPr>
        <p:spPr>
          <a:xfrm>
            <a:off x="457200" y="1307125"/>
            <a:ext cx="8229600" cy="4876800"/>
          </a:xfrm>
        </p:spPr>
        <p:txBody>
          <a:bodyPr/>
          <a:lstStyle/>
          <a:p>
            <a:r>
              <a:rPr lang="en-US" dirty="0"/>
              <a:t>The Swan-Canning estuary has historically experienced harmful blooms of different phytoplankton species</a:t>
            </a:r>
          </a:p>
          <a:p>
            <a:r>
              <a:rPr lang="en-US" dirty="0"/>
              <a:t>This can lead to fish kills, fisheries warnings, recreational area closures, and other impairment</a:t>
            </a:r>
          </a:p>
          <a:p>
            <a:r>
              <a:rPr lang="en-US" dirty="0"/>
              <a:t>Prediction of high chlorophyll-a levels may indicate an impending bloom</a:t>
            </a:r>
          </a:p>
        </p:txBody>
      </p:sp>
      <p:sp>
        <p:nvSpPr>
          <p:cNvPr id="4" name="Slide Number Placeholder 3">
            <a:extLst>
              <a:ext uri="{FF2B5EF4-FFF2-40B4-BE49-F238E27FC236}">
                <a16:creationId xmlns:a16="http://schemas.microsoft.com/office/drawing/2014/main" id="{24267AE8-20B5-CC96-8AD6-30DBC46670BA}"/>
              </a:ext>
            </a:extLst>
          </p:cNvPr>
          <p:cNvSpPr>
            <a:spLocks noGrp="1"/>
          </p:cNvSpPr>
          <p:nvPr>
            <p:ph type="sldNum" sz="quarter" idx="12"/>
          </p:nvPr>
        </p:nvSpPr>
        <p:spPr/>
        <p:txBody>
          <a:bodyPr/>
          <a:lstStyle/>
          <a:p>
            <a:fld id="{2A200FE8-A619-F642-9571-C47EDB9D5720}" type="slidenum">
              <a:rPr lang="en-US" smtClean="0"/>
              <a:t>19</a:t>
            </a:fld>
            <a:endParaRPr lang="en-US"/>
          </a:p>
        </p:txBody>
      </p:sp>
      <p:pic>
        <p:nvPicPr>
          <p:cNvPr id="2050" name="Picture 2" descr="Swan Canning Riverpark warning sign">
            <a:extLst>
              <a:ext uri="{FF2B5EF4-FFF2-40B4-BE49-F238E27FC236}">
                <a16:creationId xmlns:a16="http://schemas.microsoft.com/office/drawing/2014/main" id="{94912101-6137-C8A8-7CBA-5EF176126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554" y="3493479"/>
            <a:ext cx="5380892" cy="26904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3DDD73-D429-BE2B-7891-E6A51FFD1E80}"/>
              </a:ext>
            </a:extLst>
          </p:cNvPr>
          <p:cNvSpPr txBox="1"/>
          <p:nvPr/>
        </p:nvSpPr>
        <p:spPr>
          <a:xfrm>
            <a:off x="0" y="6435969"/>
            <a:ext cx="7012304" cy="461665"/>
          </a:xfrm>
          <a:prstGeom prst="rect">
            <a:avLst/>
          </a:prstGeom>
          <a:noFill/>
        </p:spPr>
        <p:txBody>
          <a:bodyPr wrap="none" rtlCol="0">
            <a:spAutoFit/>
          </a:bodyPr>
          <a:lstStyle/>
          <a:p>
            <a:r>
              <a:rPr lang="en-US" sz="1200" dirty="0"/>
              <a:t>Image credit: Western Australia Dept. of Biodiversity, Conservation, and Attractions</a:t>
            </a:r>
          </a:p>
          <a:p>
            <a:r>
              <a:rPr lang="en-US" sz="1200" dirty="0"/>
              <a:t>https://</a:t>
            </a:r>
            <a:r>
              <a:rPr lang="en-US" sz="1200" dirty="0" err="1"/>
              <a:t>www.dbca.wa.gov.au</a:t>
            </a:r>
            <a:r>
              <a:rPr lang="en-US" sz="1200" dirty="0"/>
              <a:t>/management/swan-canning-</a:t>
            </a:r>
            <a:r>
              <a:rPr lang="en-US" sz="1200" dirty="0" err="1"/>
              <a:t>riverpark</a:t>
            </a:r>
            <a:r>
              <a:rPr lang="en-US" sz="1200" dirty="0"/>
              <a:t>/waterway-health-swan-canning-</a:t>
            </a:r>
            <a:r>
              <a:rPr lang="en-US" sz="1200" dirty="0" err="1"/>
              <a:t>riverpark</a:t>
            </a:r>
            <a:endParaRPr lang="en-US" sz="1200" dirty="0"/>
          </a:p>
        </p:txBody>
      </p:sp>
    </p:spTree>
    <p:extLst>
      <p:ext uri="{BB962C8B-B14F-4D97-AF65-F5344CB8AC3E}">
        <p14:creationId xmlns:p14="http://schemas.microsoft.com/office/powerpoint/2010/main" val="342225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8229600" cy="990600"/>
          </a:xfrm>
        </p:spPr>
        <p:txBody>
          <a:bodyPr/>
          <a:lstStyle/>
          <a:p>
            <a:r>
              <a:rPr lang="en-US" b="1" dirty="0">
                <a:solidFill>
                  <a:schemeClr val="accent1">
                    <a:lumMod val="75000"/>
                  </a:schemeClr>
                </a:solidFill>
              </a:rPr>
              <a:t> </a:t>
            </a:r>
            <a:r>
              <a:rPr lang="en-US" b="1" dirty="0">
                <a:solidFill>
                  <a:schemeClr val="accent1">
                    <a:lumMod val="75000"/>
                  </a:schemeClr>
                </a:solidFill>
                <a:latin typeface="Calibri" panose="020F0502020204030204" pitchFamily="34" charset="0"/>
              </a:rPr>
              <a:t>Overview</a:t>
            </a:r>
            <a:r>
              <a:rPr lang="en-US" b="1" dirty="0">
                <a:solidFill>
                  <a:schemeClr val="accent1">
                    <a:lumMod val="75000"/>
                  </a:schemeClr>
                </a:solidFill>
              </a:rPr>
              <a:t> of today</a:t>
            </a:r>
          </a:p>
        </p:txBody>
      </p:sp>
      <p:sp>
        <p:nvSpPr>
          <p:cNvPr id="3" name="Content Placeholder 2"/>
          <p:cNvSpPr>
            <a:spLocks noGrp="1"/>
          </p:cNvSpPr>
          <p:nvPr>
            <p:ph idx="1"/>
          </p:nvPr>
        </p:nvSpPr>
        <p:spPr>
          <a:xfrm>
            <a:off x="457200" y="1352550"/>
            <a:ext cx="8229600" cy="5356860"/>
          </a:xfrm>
        </p:spPr>
        <p:txBody>
          <a:bodyPr>
            <a:normAutofit/>
          </a:bodyPr>
          <a:lstStyle/>
          <a:p>
            <a:pPr>
              <a:spcAft>
                <a:spcPts val="1200"/>
              </a:spcAft>
              <a:buFont typeface="Wingdings" panose="05000000000000000000" pitchFamily="2" charset="2"/>
              <a:buChar char="§"/>
            </a:pPr>
            <a:r>
              <a:rPr lang="en-US" dirty="0">
                <a:latin typeface="Calibri" panose="020F0502020204030204" pitchFamily="34" charset="0"/>
              </a:rPr>
              <a:t>Introduce concepts related to time series modeling and environmental data case studies</a:t>
            </a:r>
            <a:endParaRPr lang="en-US" sz="1000" dirty="0">
              <a:latin typeface="Calibri" panose="020F0502020204030204" pitchFamily="34" charset="0"/>
            </a:endParaRPr>
          </a:p>
          <a:p>
            <a:pPr>
              <a:spcAft>
                <a:spcPts val="1200"/>
              </a:spcAft>
              <a:buFont typeface="Wingdings" panose="05000000000000000000" pitchFamily="2" charset="2"/>
              <a:buChar char="§"/>
            </a:pPr>
            <a:r>
              <a:rPr lang="en-US" b="1" dirty="0">
                <a:latin typeface="Calibri" panose="020F0502020204030204" pitchFamily="34" charset="0"/>
              </a:rPr>
              <a:t>Activity A: </a:t>
            </a:r>
            <a:r>
              <a:rPr lang="en-US" dirty="0">
                <a:latin typeface="Calibri" panose="020F0502020204030204" pitchFamily="34" charset="0"/>
              </a:rPr>
              <a:t>Visualize data from a selected environmental data case study, and fit and assess a time series model</a:t>
            </a:r>
          </a:p>
          <a:p>
            <a:pPr>
              <a:spcAft>
                <a:spcPts val="1200"/>
              </a:spcAft>
              <a:buFont typeface="Wingdings" panose="05000000000000000000" pitchFamily="2" charset="2"/>
              <a:buChar char="§"/>
            </a:pPr>
            <a:r>
              <a:rPr lang="en-US" b="1" dirty="0">
                <a:latin typeface="Calibri" panose="020F0502020204030204" pitchFamily="34" charset="0"/>
              </a:rPr>
              <a:t>Activity B: </a:t>
            </a:r>
            <a:r>
              <a:rPr lang="en-US" dirty="0">
                <a:latin typeface="Calibri" panose="020F0502020204030204" pitchFamily="34" charset="0"/>
              </a:rPr>
              <a:t>Choose a new environmental dataset or upload your own dataset and fit and assess a time series model</a:t>
            </a:r>
          </a:p>
          <a:p>
            <a:pPr>
              <a:spcAft>
                <a:spcPts val="1200"/>
              </a:spcAft>
              <a:buFont typeface="Wingdings" panose="05000000000000000000" pitchFamily="2" charset="2"/>
              <a:buChar char="§"/>
            </a:pPr>
            <a:r>
              <a:rPr lang="en-US" b="1" dirty="0">
                <a:latin typeface="Calibri" panose="020F0502020204030204" pitchFamily="34" charset="0"/>
              </a:rPr>
              <a:t>Activity C: </a:t>
            </a:r>
            <a:r>
              <a:rPr lang="en-US" dirty="0">
                <a:latin typeface="Calibri" panose="020F0502020204030204" pitchFamily="34" charset="0"/>
              </a:rPr>
              <a:t>Fit additional time series models to your environmental dataset from Activity B and compare performance across models</a:t>
            </a:r>
          </a:p>
          <a:p>
            <a:endParaRPr lang="en-US" dirty="0">
              <a:latin typeface="Calibri" panose="020F0502020204030204" pitchFamily="34" charset="0"/>
            </a:endParaRPr>
          </a:p>
          <a:p>
            <a:endParaRPr lang="en-US"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9984D9DF-7B99-B7C4-0673-8403F3313186}"/>
              </a:ext>
            </a:extLst>
          </p:cNvPr>
          <p:cNvSpPr>
            <a:spLocks noGrp="1"/>
          </p:cNvSpPr>
          <p:nvPr>
            <p:ph type="sldNum" sz="quarter" idx="12"/>
          </p:nvPr>
        </p:nvSpPr>
        <p:spPr/>
        <p:txBody>
          <a:bodyPr/>
          <a:lstStyle/>
          <a:p>
            <a:fld id="{2A200FE8-A619-F642-9571-C47EDB9D5720}" type="slidenum">
              <a:rPr lang="en-US" smtClean="0"/>
              <a:t>2</a:t>
            </a:fld>
            <a:endParaRPr lang="en-US"/>
          </a:p>
        </p:txBody>
      </p:sp>
    </p:spTree>
    <p:extLst>
      <p:ext uri="{BB962C8B-B14F-4D97-AF65-F5344CB8AC3E}">
        <p14:creationId xmlns:p14="http://schemas.microsoft.com/office/powerpoint/2010/main" val="1500878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9965-4445-4458-2D13-C6255F847E2F}"/>
              </a:ext>
            </a:extLst>
          </p:cNvPr>
          <p:cNvSpPr>
            <a:spLocks noGrp="1"/>
          </p:cNvSpPr>
          <p:nvPr>
            <p:ph type="title"/>
          </p:nvPr>
        </p:nvSpPr>
        <p:spPr/>
        <p:txBody>
          <a:bodyPr>
            <a:normAutofit fontScale="90000"/>
          </a:bodyPr>
          <a:lstStyle/>
          <a:p>
            <a:r>
              <a:rPr lang="en-US" dirty="0"/>
              <a:t>Data source: Swan-Canning Estuary Virtual Observatory (SCEVO)</a:t>
            </a:r>
          </a:p>
        </p:txBody>
      </p:sp>
      <p:sp>
        <p:nvSpPr>
          <p:cNvPr id="4" name="Slide Number Placeholder 3">
            <a:extLst>
              <a:ext uri="{FF2B5EF4-FFF2-40B4-BE49-F238E27FC236}">
                <a16:creationId xmlns:a16="http://schemas.microsoft.com/office/drawing/2014/main" id="{1DC226E5-9562-D00D-7CD0-C9D5787B6EBE}"/>
              </a:ext>
            </a:extLst>
          </p:cNvPr>
          <p:cNvSpPr>
            <a:spLocks noGrp="1"/>
          </p:cNvSpPr>
          <p:nvPr>
            <p:ph type="sldNum" sz="quarter" idx="12"/>
          </p:nvPr>
        </p:nvSpPr>
        <p:spPr/>
        <p:txBody>
          <a:bodyPr/>
          <a:lstStyle/>
          <a:p>
            <a:fld id="{2A200FE8-A619-F642-9571-C47EDB9D5720}" type="slidenum">
              <a:rPr lang="en-US" smtClean="0"/>
              <a:t>20</a:t>
            </a:fld>
            <a:endParaRPr lang="en-US"/>
          </a:p>
        </p:txBody>
      </p:sp>
      <p:pic>
        <p:nvPicPr>
          <p:cNvPr id="5" name="Picture 4">
            <a:extLst>
              <a:ext uri="{FF2B5EF4-FFF2-40B4-BE49-F238E27FC236}">
                <a16:creationId xmlns:a16="http://schemas.microsoft.com/office/drawing/2014/main" id="{22E467EB-A406-7783-8DC1-43316C99C290}"/>
              </a:ext>
            </a:extLst>
          </p:cNvPr>
          <p:cNvPicPr>
            <a:picLocks noChangeAspect="1"/>
          </p:cNvPicPr>
          <p:nvPr/>
        </p:nvPicPr>
        <p:blipFill>
          <a:blip r:embed="rId3"/>
          <a:stretch>
            <a:fillRect/>
          </a:stretch>
        </p:blipFill>
        <p:spPr>
          <a:xfrm>
            <a:off x="685800" y="1709928"/>
            <a:ext cx="7772400" cy="4027750"/>
          </a:xfrm>
          <a:prstGeom prst="rect">
            <a:avLst/>
          </a:prstGeom>
        </p:spPr>
      </p:pic>
      <p:sp>
        <p:nvSpPr>
          <p:cNvPr id="6" name="TextBox 5">
            <a:extLst>
              <a:ext uri="{FF2B5EF4-FFF2-40B4-BE49-F238E27FC236}">
                <a16:creationId xmlns:a16="http://schemas.microsoft.com/office/drawing/2014/main" id="{81EAD7C8-25B7-B89B-6B88-30DA870221A4}"/>
              </a:ext>
            </a:extLst>
          </p:cNvPr>
          <p:cNvSpPr txBox="1"/>
          <p:nvPr/>
        </p:nvSpPr>
        <p:spPr>
          <a:xfrm>
            <a:off x="2835338" y="6049108"/>
            <a:ext cx="3473323" cy="369332"/>
          </a:xfrm>
          <a:prstGeom prst="rect">
            <a:avLst/>
          </a:prstGeom>
          <a:noFill/>
        </p:spPr>
        <p:txBody>
          <a:bodyPr wrap="none" rtlCol="0">
            <a:spAutoFit/>
          </a:bodyPr>
          <a:lstStyle/>
          <a:p>
            <a:r>
              <a:rPr lang="en-US" b="1" dirty="0"/>
              <a:t>https://</a:t>
            </a:r>
            <a:r>
              <a:rPr lang="en-US" b="1" dirty="0" err="1"/>
              <a:t>swan.science.uwa.edu.au</a:t>
            </a:r>
            <a:r>
              <a:rPr lang="en-US" b="1" dirty="0"/>
              <a:t>/</a:t>
            </a:r>
          </a:p>
        </p:txBody>
      </p:sp>
    </p:spTree>
    <p:extLst>
      <p:ext uri="{BB962C8B-B14F-4D97-AF65-F5344CB8AC3E}">
        <p14:creationId xmlns:p14="http://schemas.microsoft.com/office/powerpoint/2010/main" val="3147811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2CDE-EA73-1A06-6243-71DBCCAAE70A}"/>
              </a:ext>
            </a:extLst>
          </p:cNvPr>
          <p:cNvSpPr>
            <a:spLocks noGrp="1"/>
          </p:cNvSpPr>
          <p:nvPr>
            <p:ph type="title"/>
          </p:nvPr>
        </p:nvSpPr>
        <p:spPr/>
        <p:txBody>
          <a:bodyPr>
            <a:normAutofit fontScale="90000"/>
          </a:bodyPr>
          <a:lstStyle/>
          <a:p>
            <a:r>
              <a:rPr lang="en-US" dirty="0"/>
              <a:t>Terrestrial case study: Bartlett Experimental Forest, NH, USA</a:t>
            </a:r>
          </a:p>
        </p:txBody>
      </p:sp>
      <p:sp>
        <p:nvSpPr>
          <p:cNvPr id="4" name="Slide Number Placeholder 3">
            <a:extLst>
              <a:ext uri="{FF2B5EF4-FFF2-40B4-BE49-F238E27FC236}">
                <a16:creationId xmlns:a16="http://schemas.microsoft.com/office/drawing/2014/main" id="{06E6FC82-100C-AA2A-3311-B62AE8A99666}"/>
              </a:ext>
            </a:extLst>
          </p:cNvPr>
          <p:cNvSpPr>
            <a:spLocks noGrp="1"/>
          </p:cNvSpPr>
          <p:nvPr>
            <p:ph type="sldNum" sz="quarter" idx="12"/>
          </p:nvPr>
        </p:nvSpPr>
        <p:spPr/>
        <p:txBody>
          <a:bodyPr/>
          <a:lstStyle/>
          <a:p>
            <a:fld id="{2A200FE8-A619-F642-9571-C47EDB9D5720}" type="slidenum">
              <a:rPr lang="en-US" smtClean="0"/>
              <a:t>21</a:t>
            </a:fld>
            <a:endParaRPr lang="en-US"/>
          </a:p>
        </p:txBody>
      </p:sp>
      <p:pic>
        <p:nvPicPr>
          <p:cNvPr id="6" name="Picture 5" descr="A high angle view of a forest&#10;&#10;AI-generated content may be incorrect.">
            <a:extLst>
              <a:ext uri="{FF2B5EF4-FFF2-40B4-BE49-F238E27FC236}">
                <a16:creationId xmlns:a16="http://schemas.microsoft.com/office/drawing/2014/main" id="{FD994CE4-92C6-24FA-CFF3-9CF2287B0959}"/>
              </a:ext>
            </a:extLst>
          </p:cNvPr>
          <p:cNvPicPr>
            <a:picLocks noChangeAspect="1"/>
          </p:cNvPicPr>
          <p:nvPr/>
        </p:nvPicPr>
        <p:blipFill>
          <a:blip r:embed="rId3"/>
          <a:stretch>
            <a:fillRect/>
          </a:stretch>
        </p:blipFill>
        <p:spPr>
          <a:xfrm>
            <a:off x="4411430" y="2110155"/>
            <a:ext cx="4757518" cy="3524087"/>
          </a:xfrm>
          <a:prstGeom prst="rect">
            <a:avLst/>
          </a:prstGeom>
          <a:ln>
            <a:solidFill>
              <a:schemeClr val="tx1"/>
            </a:solidFill>
          </a:ln>
        </p:spPr>
      </p:pic>
      <p:sp>
        <p:nvSpPr>
          <p:cNvPr id="7" name="TextBox 6">
            <a:extLst>
              <a:ext uri="{FF2B5EF4-FFF2-40B4-BE49-F238E27FC236}">
                <a16:creationId xmlns:a16="http://schemas.microsoft.com/office/drawing/2014/main" id="{C265BB47-F5CD-1E18-8A39-74496DD291F8}"/>
              </a:ext>
            </a:extLst>
          </p:cNvPr>
          <p:cNvSpPr txBox="1"/>
          <p:nvPr/>
        </p:nvSpPr>
        <p:spPr>
          <a:xfrm>
            <a:off x="6659733" y="5634242"/>
            <a:ext cx="2987334" cy="461665"/>
          </a:xfrm>
          <a:prstGeom prst="rect">
            <a:avLst/>
          </a:prstGeom>
          <a:noFill/>
        </p:spPr>
        <p:txBody>
          <a:bodyPr wrap="square" rtlCol="0">
            <a:spAutoFit/>
          </a:bodyPr>
          <a:lstStyle/>
          <a:p>
            <a:r>
              <a:rPr lang="en-US" sz="1200" dirty="0"/>
              <a:t>Image credit: U.S. National Ecological Observatory Network (NEON)</a:t>
            </a:r>
          </a:p>
        </p:txBody>
      </p:sp>
      <p:pic>
        <p:nvPicPr>
          <p:cNvPr id="9" name="Picture 8">
            <a:extLst>
              <a:ext uri="{FF2B5EF4-FFF2-40B4-BE49-F238E27FC236}">
                <a16:creationId xmlns:a16="http://schemas.microsoft.com/office/drawing/2014/main" id="{055231FB-2222-EF29-D3BC-F3B1D1AAC308}"/>
              </a:ext>
            </a:extLst>
          </p:cNvPr>
          <p:cNvPicPr>
            <a:picLocks noChangeAspect="1"/>
          </p:cNvPicPr>
          <p:nvPr/>
        </p:nvPicPr>
        <p:blipFill>
          <a:blip r:embed="rId4"/>
          <a:stretch>
            <a:fillRect/>
          </a:stretch>
        </p:blipFill>
        <p:spPr>
          <a:xfrm>
            <a:off x="457200" y="3517559"/>
            <a:ext cx="5083908" cy="3211487"/>
          </a:xfrm>
          <a:prstGeom prst="rect">
            <a:avLst/>
          </a:prstGeom>
          <a:ln>
            <a:solidFill>
              <a:schemeClr val="tx1"/>
            </a:solidFill>
          </a:ln>
        </p:spPr>
      </p:pic>
      <p:pic>
        <p:nvPicPr>
          <p:cNvPr id="8" name="Picture 7">
            <a:extLst>
              <a:ext uri="{FF2B5EF4-FFF2-40B4-BE49-F238E27FC236}">
                <a16:creationId xmlns:a16="http://schemas.microsoft.com/office/drawing/2014/main" id="{A190E1EC-0C41-A397-CB88-1049062F81DE}"/>
              </a:ext>
            </a:extLst>
          </p:cNvPr>
          <p:cNvPicPr>
            <a:picLocks noChangeAspect="1"/>
          </p:cNvPicPr>
          <p:nvPr/>
        </p:nvPicPr>
        <p:blipFill>
          <a:blip r:embed="rId5"/>
          <a:stretch>
            <a:fillRect/>
          </a:stretch>
        </p:blipFill>
        <p:spPr>
          <a:xfrm>
            <a:off x="152401" y="1632318"/>
            <a:ext cx="4259029" cy="2361223"/>
          </a:xfrm>
          <a:prstGeom prst="rect">
            <a:avLst/>
          </a:prstGeom>
          <a:ln>
            <a:solidFill>
              <a:schemeClr val="tx1"/>
            </a:solidFill>
          </a:ln>
        </p:spPr>
      </p:pic>
    </p:spTree>
    <p:extLst>
      <p:ext uri="{BB962C8B-B14F-4D97-AF65-F5344CB8AC3E}">
        <p14:creationId xmlns:p14="http://schemas.microsoft.com/office/powerpoint/2010/main" val="3590779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DB6B-DC7F-53C7-FEDB-0DAE6B8BC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9A90D-28DD-A74A-351F-726698E94977}"/>
              </a:ext>
            </a:extLst>
          </p:cNvPr>
          <p:cNvSpPr>
            <a:spLocks noGrp="1"/>
          </p:cNvSpPr>
          <p:nvPr>
            <p:ph type="title"/>
          </p:nvPr>
        </p:nvSpPr>
        <p:spPr/>
        <p:txBody>
          <a:bodyPr>
            <a:normAutofit fontScale="90000"/>
          </a:bodyPr>
          <a:lstStyle/>
          <a:p>
            <a:r>
              <a:rPr lang="en-US" dirty="0"/>
              <a:t>Terrestrial case study: Bartlett Experimental Forest, NH, USA</a:t>
            </a:r>
          </a:p>
        </p:txBody>
      </p:sp>
      <p:sp>
        <p:nvSpPr>
          <p:cNvPr id="3" name="Content Placeholder 2">
            <a:extLst>
              <a:ext uri="{FF2B5EF4-FFF2-40B4-BE49-F238E27FC236}">
                <a16:creationId xmlns:a16="http://schemas.microsoft.com/office/drawing/2014/main" id="{023D29D1-8F5E-D640-81A6-2579C1A84A34}"/>
              </a:ext>
            </a:extLst>
          </p:cNvPr>
          <p:cNvSpPr>
            <a:spLocks noGrp="1"/>
          </p:cNvSpPr>
          <p:nvPr>
            <p:ph idx="1"/>
          </p:nvPr>
        </p:nvSpPr>
        <p:spPr>
          <a:xfrm>
            <a:off x="457200" y="1846384"/>
            <a:ext cx="4114800" cy="4876800"/>
          </a:xfrm>
        </p:spPr>
        <p:txBody>
          <a:bodyPr/>
          <a:lstStyle/>
          <a:p>
            <a:r>
              <a:rPr lang="en-US" dirty="0"/>
              <a:t>Old-growth northern deciduous hardwood forest (beech, maple)</a:t>
            </a:r>
          </a:p>
          <a:p>
            <a:r>
              <a:rPr lang="en-US" dirty="0"/>
              <a:t>Located within the White Mountain National Forest</a:t>
            </a:r>
          </a:p>
          <a:p>
            <a:r>
              <a:rPr lang="en-US" dirty="0"/>
              <a:t>Historically logged</a:t>
            </a:r>
          </a:p>
          <a:p>
            <a:r>
              <a:rPr lang="en-US" dirty="0"/>
              <a:t>Research monitoring station established in 1931</a:t>
            </a:r>
          </a:p>
          <a:p>
            <a:r>
              <a:rPr lang="en-US" dirty="0"/>
              <a:t>Managed by the U.S. Department of Agriculture Forest Service and monitored as part of NEON</a:t>
            </a:r>
          </a:p>
        </p:txBody>
      </p:sp>
      <p:sp>
        <p:nvSpPr>
          <p:cNvPr id="4" name="Slide Number Placeholder 3">
            <a:extLst>
              <a:ext uri="{FF2B5EF4-FFF2-40B4-BE49-F238E27FC236}">
                <a16:creationId xmlns:a16="http://schemas.microsoft.com/office/drawing/2014/main" id="{252DA50A-713D-516A-08C8-00ED0E5F6B5F}"/>
              </a:ext>
            </a:extLst>
          </p:cNvPr>
          <p:cNvSpPr>
            <a:spLocks noGrp="1"/>
          </p:cNvSpPr>
          <p:nvPr>
            <p:ph type="sldNum" sz="quarter" idx="12"/>
          </p:nvPr>
        </p:nvSpPr>
        <p:spPr/>
        <p:txBody>
          <a:bodyPr/>
          <a:lstStyle/>
          <a:p>
            <a:fld id="{2A200FE8-A619-F642-9571-C47EDB9D5720}" type="slidenum">
              <a:rPr lang="en-US" smtClean="0"/>
              <a:t>22</a:t>
            </a:fld>
            <a:endParaRPr lang="en-US"/>
          </a:p>
        </p:txBody>
      </p:sp>
      <p:pic>
        <p:nvPicPr>
          <p:cNvPr id="9" name="Picture 8">
            <a:extLst>
              <a:ext uri="{FF2B5EF4-FFF2-40B4-BE49-F238E27FC236}">
                <a16:creationId xmlns:a16="http://schemas.microsoft.com/office/drawing/2014/main" id="{D52F4C72-12CF-9BC4-FA20-3CA7B5BD2739}"/>
              </a:ext>
            </a:extLst>
          </p:cNvPr>
          <p:cNvPicPr>
            <a:picLocks noChangeAspect="1"/>
          </p:cNvPicPr>
          <p:nvPr/>
        </p:nvPicPr>
        <p:blipFill>
          <a:blip r:embed="rId3"/>
          <a:stretch>
            <a:fillRect/>
          </a:stretch>
        </p:blipFill>
        <p:spPr>
          <a:xfrm>
            <a:off x="4923692" y="2415589"/>
            <a:ext cx="4017108" cy="2537593"/>
          </a:xfrm>
          <a:prstGeom prst="rect">
            <a:avLst/>
          </a:prstGeom>
          <a:ln>
            <a:solidFill>
              <a:schemeClr val="tx1"/>
            </a:solidFill>
          </a:ln>
        </p:spPr>
      </p:pic>
      <p:pic>
        <p:nvPicPr>
          <p:cNvPr id="5" name="Picture 4">
            <a:extLst>
              <a:ext uri="{FF2B5EF4-FFF2-40B4-BE49-F238E27FC236}">
                <a16:creationId xmlns:a16="http://schemas.microsoft.com/office/drawing/2014/main" id="{2E72B3FB-B410-CD44-DDCD-EEEA5C1F3F81}"/>
              </a:ext>
            </a:extLst>
          </p:cNvPr>
          <p:cNvPicPr>
            <a:picLocks noChangeAspect="1"/>
          </p:cNvPicPr>
          <p:nvPr/>
        </p:nvPicPr>
        <p:blipFill>
          <a:blip r:embed="rId4"/>
          <a:stretch>
            <a:fillRect/>
          </a:stretch>
        </p:blipFill>
        <p:spPr>
          <a:xfrm>
            <a:off x="5847861" y="5417312"/>
            <a:ext cx="3022600" cy="1422400"/>
          </a:xfrm>
          <a:prstGeom prst="rect">
            <a:avLst/>
          </a:prstGeom>
        </p:spPr>
      </p:pic>
    </p:spTree>
    <p:extLst>
      <p:ext uri="{BB962C8B-B14F-4D97-AF65-F5344CB8AC3E}">
        <p14:creationId xmlns:p14="http://schemas.microsoft.com/office/powerpoint/2010/main" val="258775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09F7-6E08-67D8-B43E-47A068116613}"/>
              </a:ext>
            </a:extLst>
          </p:cNvPr>
          <p:cNvSpPr>
            <a:spLocks noGrp="1"/>
          </p:cNvSpPr>
          <p:nvPr>
            <p:ph type="title"/>
          </p:nvPr>
        </p:nvSpPr>
        <p:spPr/>
        <p:txBody>
          <a:bodyPr>
            <a:normAutofit fontScale="90000"/>
          </a:bodyPr>
          <a:lstStyle/>
          <a:p>
            <a:r>
              <a:rPr lang="en-US" dirty="0"/>
              <a:t>Data source: U.S. National Ecological Observatory Network (NEON)</a:t>
            </a:r>
          </a:p>
        </p:txBody>
      </p:sp>
      <p:sp>
        <p:nvSpPr>
          <p:cNvPr id="4" name="Slide Number Placeholder 3">
            <a:extLst>
              <a:ext uri="{FF2B5EF4-FFF2-40B4-BE49-F238E27FC236}">
                <a16:creationId xmlns:a16="http://schemas.microsoft.com/office/drawing/2014/main" id="{1E194683-359F-6C53-38BE-00F786ABF786}"/>
              </a:ext>
            </a:extLst>
          </p:cNvPr>
          <p:cNvSpPr>
            <a:spLocks noGrp="1"/>
          </p:cNvSpPr>
          <p:nvPr>
            <p:ph type="sldNum" sz="quarter" idx="12"/>
          </p:nvPr>
        </p:nvSpPr>
        <p:spPr/>
        <p:txBody>
          <a:bodyPr/>
          <a:lstStyle/>
          <a:p>
            <a:fld id="{2A200FE8-A619-F642-9571-C47EDB9D5720}" type="slidenum">
              <a:rPr lang="en-US" smtClean="0"/>
              <a:t>23</a:t>
            </a:fld>
            <a:endParaRPr lang="en-US"/>
          </a:p>
        </p:txBody>
      </p:sp>
      <p:sp>
        <p:nvSpPr>
          <p:cNvPr id="6" name="TextBox 5">
            <a:extLst>
              <a:ext uri="{FF2B5EF4-FFF2-40B4-BE49-F238E27FC236}">
                <a16:creationId xmlns:a16="http://schemas.microsoft.com/office/drawing/2014/main" id="{FE0D302A-834B-9803-E6FB-3A12162326D6}"/>
              </a:ext>
            </a:extLst>
          </p:cNvPr>
          <p:cNvSpPr txBox="1"/>
          <p:nvPr/>
        </p:nvSpPr>
        <p:spPr>
          <a:xfrm>
            <a:off x="3030552" y="5955268"/>
            <a:ext cx="3082895" cy="369332"/>
          </a:xfrm>
          <a:prstGeom prst="rect">
            <a:avLst/>
          </a:prstGeom>
          <a:noFill/>
        </p:spPr>
        <p:txBody>
          <a:bodyPr wrap="none" rtlCol="0">
            <a:spAutoFit/>
          </a:bodyPr>
          <a:lstStyle/>
          <a:p>
            <a:r>
              <a:rPr lang="en-US" dirty="0"/>
              <a:t>https://</a:t>
            </a:r>
            <a:r>
              <a:rPr lang="en-US" dirty="0" err="1"/>
              <a:t>www.neonscience.org</a:t>
            </a:r>
            <a:r>
              <a:rPr lang="en-US" dirty="0"/>
              <a:t>/</a:t>
            </a:r>
          </a:p>
        </p:txBody>
      </p:sp>
      <p:pic>
        <p:nvPicPr>
          <p:cNvPr id="3" name="Picture 2">
            <a:extLst>
              <a:ext uri="{FF2B5EF4-FFF2-40B4-BE49-F238E27FC236}">
                <a16:creationId xmlns:a16="http://schemas.microsoft.com/office/drawing/2014/main" id="{DA71A3E0-28D6-D72B-7305-75EC1FAD2EDF}"/>
              </a:ext>
            </a:extLst>
          </p:cNvPr>
          <p:cNvPicPr>
            <a:picLocks noChangeAspect="1"/>
          </p:cNvPicPr>
          <p:nvPr/>
        </p:nvPicPr>
        <p:blipFill>
          <a:blip r:embed="rId3"/>
          <a:stretch>
            <a:fillRect/>
          </a:stretch>
        </p:blipFill>
        <p:spPr>
          <a:xfrm>
            <a:off x="685799" y="1837002"/>
            <a:ext cx="7772400" cy="3560513"/>
          </a:xfrm>
          <a:prstGeom prst="rect">
            <a:avLst/>
          </a:prstGeom>
        </p:spPr>
      </p:pic>
    </p:spTree>
    <p:extLst>
      <p:ext uri="{BB962C8B-B14F-4D97-AF65-F5344CB8AC3E}">
        <p14:creationId xmlns:p14="http://schemas.microsoft.com/office/powerpoint/2010/main" val="1206688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1254-7156-4F4D-6D54-84AF1E15655C}"/>
              </a:ext>
            </a:extLst>
          </p:cNvPr>
          <p:cNvSpPr>
            <a:spLocks noGrp="1"/>
          </p:cNvSpPr>
          <p:nvPr>
            <p:ph type="title"/>
          </p:nvPr>
        </p:nvSpPr>
        <p:spPr/>
        <p:txBody>
          <a:bodyPr>
            <a:normAutofit fontScale="90000"/>
          </a:bodyPr>
          <a:lstStyle/>
          <a:p>
            <a:r>
              <a:rPr lang="en-US" dirty="0"/>
              <a:t>Target variable: net ecosystem exchange (NEE)</a:t>
            </a:r>
          </a:p>
        </p:txBody>
      </p:sp>
      <p:sp>
        <p:nvSpPr>
          <p:cNvPr id="3" name="Content Placeholder 2">
            <a:extLst>
              <a:ext uri="{FF2B5EF4-FFF2-40B4-BE49-F238E27FC236}">
                <a16:creationId xmlns:a16="http://schemas.microsoft.com/office/drawing/2014/main" id="{25D42A7D-A02C-F907-E6AB-7FD86C240114}"/>
              </a:ext>
            </a:extLst>
          </p:cNvPr>
          <p:cNvSpPr>
            <a:spLocks noGrp="1"/>
          </p:cNvSpPr>
          <p:nvPr>
            <p:ph idx="1"/>
          </p:nvPr>
        </p:nvSpPr>
        <p:spPr>
          <a:xfrm>
            <a:off x="457200" y="1524000"/>
            <a:ext cx="4114800" cy="5128846"/>
          </a:xfrm>
        </p:spPr>
        <p:txBody>
          <a:bodyPr>
            <a:normAutofit/>
          </a:bodyPr>
          <a:lstStyle/>
          <a:p>
            <a:r>
              <a:rPr lang="en-US" b="1" dirty="0"/>
              <a:t>Net ecosystem exchange </a:t>
            </a:r>
            <a:r>
              <a:rPr lang="en-US" dirty="0"/>
              <a:t>is the net exchange of carbon dioxide between the air and an ecosystem</a:t>
            </a:r>
          </a:p>
          <a:p>
            <a:r>
              <a:rPr lang="en-US" dirty="0"/>
              <a:t>NEE magnitude depends on the rates of photosynthesis and respiration of the ecosystem’s vegetation</a:t>
            </a:r>
          </a:p>
          <a:p>
            <a:r>
              <a:rPr lang="en-US" dirty="0"/>
              <a:t>If NEE is positive, the ecosystem is emitting carbon to the atmosphere; if it is negative, the ecosystem is taking up carbon</a:t>
            </a:r>
          </a:p>
        </p:txBody>
      </p:sp>
      <p:sp>
        <p:nvSpPr>
          <p:cNvPr id="4" name="Slide Number Placeholder 3">
            <a:extLst>
              <a:ext uri="{FF2B5EF4-FFF2-40B4-BE49-F238E27FC236}">
                <a16:creationId xmlns:a16="http://schemas.microsoft.com/office/drawing/2014/main" id="{AA2159B4-56E4-3A2C-09BA-D6284259A06D}"/>
              </a:ext>
            </a:extLst>
          </p:cNvPr>
          <p:cNvSpPr>
            <a:spLocks noGrp="1"/>
          </p:cNvSpPr>
          <p:nvPr>
            <p:ph type="sldNum" sz="quarter" idx="12"/>
          </p:nvPr>
        </p:nvSpPr>
        <p:spPr/>
        <p:txBody>
          <a:bodyPr/>
          <a:lstStyle/>
          <a:p>
            <a:fld id="{2A200FE8-A619-F642-9571-C47EDB9D5720}" type="slidenum">
              <a:rPr lang="en-US" smtClean="0"/>
              <a:t>24</a:t>
            </a:fld>
            <a:endParaRPr lang="en-US"/>
          </a:p>
        </p:txBody>
      </p:sp>
      <p:pic>
        <p:nvPicPr>
          <p:cNvPr id="5" name="Picture 4">
            <a:extLst>
              <a:ext uri="{FF2B5EF4-FFF2-40B4-BE49-F238E27FC236}">
                <a16:creationId xmlns:a16="http://schemas.microsoft.com/office/drawing/2014/main" id="{FA17D08B-5749-A549-8B2E-1D202F072BB1}"/>
              </a:ext>
            </a:extLst>
          </p:cNvPr>
          <p:cNvPicPr>
            <a:picLocks noChangeAspect="1"/>
          </p:cNvPicPr>
          <p:nvPr/>
        </p:nvPicPr>
        <p:blipFill>
          <a:blip r:embed="rId3"/>
          <a:stretch>
            <a:fillRect/>
          </a:stretch>
        </p:blipFill>
        <p:spPr>
          <a:xfrm>
            <a:off x="4572000" y="2322880"/>
            <a:ext cx="4261338" cy="3109982"/>
          </a:xfrm>
          <a:prstGeom prst="rect">
            <a:avLst/>
          </a:prstGeom>
          <a:ln>
            <a:solidFill>
              <a:schemeClr val="tx1"/>
            </a:solidFill>
          </a:ln>
        </p:spPr>
      </p:pic>
      <p:sp>
        <p:nvSpPr>
          <p:cNvPr id="6" name="Line Callout 1 5">
            <a:extLst>
              <a:ext uri="{FF2B5EF4-FFF2-40B4-BE49-F238E27FC236}">
                <a16:creationId xmlns:a16="http://schemas.microsoft.com/office/drawing/2014/main" id="{0A38876C-26A6-F39C-2353-E90CE5DD063C}"/>
              </a:ext>
            </a:extLst>
          </p:cNvPr>
          <p:cNvSpPr/>
          <p:nvPr/>
        </p:nvSpPr>
        <p:spPr>
          <a:xfrm>
            <a:off x="4572001" y="5861538"/>
            <a:ext cx="4337538" cy="791308"/>
          </a:xfrm>
          <a:prstGeom prst="borderCallout1">
            <a:avLst>
              <a:gd name="adj1" fmla="val -15324"/>
              <a:gd name="adj2" fmla="val 15749"/>
              <a:gd name="adj3" fmla="val -136388"/>
              <a:gd name="adj4" fmla="val 541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summer, high rates of photosynthesis lead to uptake of carbon from the atmosphere by the ecosystem</a:t>
            </a:r>
          </a:p>
        </p:txBody>
      </p:sp>
      <p:sp>
        <p:nvSpPr>
          <p:cNvPr id="7" name="Line Callout 1 6">
            <a:extLst>
              <a:ext uri="{FF2B5EF4-FFF2-40B4-BE49-F238E27FC236}">
                <a16:creationId xmlns:a16="http://schemas.microsoft.com/office/drawing/2014/main" id="{3CB2890A-EAC0-0F15-D43D-D2D1236FCFC9}"/>
              </a:ext>
            </a:extLst>
          </p:cNvPr>
          <p:cNvSpPr/>
          <p:nvPr/>
        </p:nvSpPr>
        <p:spPr>
          <a:xfrm>
            <a:off x="4533900" y="1384964"/>
            <a:ext cx="4337538" cy="791308"/>
          </a:xfrm>
          <a:prstGeom prst="borderCallout1">
            <a:avLst>
              <a:gd name="adj1" fmla="val 112083"/>
              <a:gd name="adj2" fmla="val 28452"/>
              <a:gd name="adj3" fmla="val 235463"/>
              <a:gd name="adj4" fmla="val 341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winter, photosynthesis rates decrease so respiration leads to emission of carbon to the atmosphere from the ecosystem</a:t>
            </a:r>
          </a:p>
        </p:txBody>
      </p:sp>
      <p:cxnSp>
        <p:nvCxnSpPr>
          <p:cNvPr id="9" name="Straight Connector 8">
            <a:extLst>
              <a:ext uri="{FF2B5EF4-FFF2-40B4-BE49-F238E27FC236}">
                <a16:creationId xmlns:a16="http://schemas.microsoft.com/office/drawing/2014/main" id="{16450D7D-2396-20AD-9A75-CB0B3EC4FC8B}"/>
              </a:ext>
            </a:extLst>
          </p:cNvPr>
          <p:cNvCxnSpPr/>
          <p:nvPr/>
        </p:nvCxnSpPr>
        <p:spPr>
          <a:xfrm>
            <a:off x="5127812" y="3446930"/>
            <a:ext cx="3705526" cy="0"/>
          </a:xfrm>
          <a:prstGeom prst="line">
            <a:avLst/>
          </a:prstGeom>
          <a:ln w="28575">
            <a:solidFill>
              <a:srgbClr val="FFA5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DA546F-7928-683E-CBAF-C9C35B586A6A}"/>
              </a:ext>
            </a:extLst>
          </p:cNvPr>
          <p:cNvSpPr txBox="1"/>
          <p:nvPr/>
        </p:nvSpPr>
        <p:spPr>
          <a:xfrm>
            <a:off x="6740770" y="2463384"/>
            <a:ext cx="2003562" cy="369332"/>
          </a:xfrm>
          <a:prstGeom prst="rect">
            <a:avLst/>
          </a:prstGeom>
          <a:noFill/>
        </p:spPr>
        <p:txBody>
          <a:bodyPr wrap="none" rtlCol="0">
            <a:spAutoFit/>
          </a:bodyPr>
          <a:lstStyle/>
          <a:p>
            <a:r>
              <a:rPr lang="en-US" b="1" dirty="0">
                <a:solidFill>
                  <a:srgbClr val="FFA500"/>
                </a:solidFill>
              </a:rPr>
              <a:t>positive = emission</a:t>
            </a:r>
          </a:p>
        </p:txBody>
      </p:sp>
      <p:sp>
        <p:nvSpPr>
          <p:cNvPr id="11" name="TextBox 10">
            <a:extLst>
              <a:ext uri="{FF2B5EF4-FFF2-40B4-BE49-F238E27FC236}">
                <a16:creationId xmlns:a16="http://schemas.microsoft.com/office/drawing/2014/main" id="{766D9F79-F80B-3AE4-57B5-FD55252C6153}"/>
              </a:ext>
            </a:extLst>
          </p:cNvPr>
          <p:cNvSpPr txBox="1"/>
          <p:nvPr/>
        </p:nvSpPr>
        <p:spPr>
          <a:xfrm>
            <a:off x="4939553" y="4284903"/>
            <a:ext cx="1877437" cy="369332"/>
          </a:xfrm>
          <a:prstGeom prst="rect">
            <a:avLst/>
          </a:prstGeom>
          <a:noFill/>
        </p:spPr>
        <p:txBody>
          <a:bodyPr wrap="none" rtlCol="0">
            <a:spAutoFit/>
          </a:bodyPr>
          <a:lstStyle/>
          <a:p>
            <a:r>
              <a:rPr lang="en-US" b="1" dirty="0">
                <a:solidFill>
                  <a:srgbClr val="FFA500"/>
                </a:solidFill>
              </a:rPr>
              <a:t>negative = uptake</a:t>
            </a:r>
          </a:p>
        </p:txBody>
      </p:sp>
    </p:spTree>
    <p:extLst>
      <p:ext uri="{BB962C8B-B14F-4D97-AF65-F5344CB8AC3E}">
        <p14:creationId xmlns:p14="http://schemas.microsoft.com/office/powerpoint/2010/main" val="1780508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A26A-CB1B-7BD2-CE31-C1E132C1F41C}"/>
              </a:ext>
            </a:extLst>
          </p:cNvPr>
          <p:cNvSpPr>
            <a:spLocks noGrp="1"/>
          </p:cNvSpPr>
          <p:nvPr>
            <p:ph type="title"/>
          </p:nvPr>
        </p:nvSpPr>
        <p:spPr/>
        <p:txBody>
          <a:bodyPr/>
          <a:lstStyle/>
          <a:p>
            <a:r>
              <a:rPr lang="en-US" dirty="0"/>
              <a:t>Climate implications of NEE</a:t>
            </a:r>
          </a:p>
        </p:txBody>
      </p:sp>
      <p:sp>
        <p:nvSpPr>
          <p:cNvPr id="3" name="Content Placeholder 2">
            <a:extLst>
              <a:ext uri="{FF2B5EF4-FFF2-40B4-BE49-F238E27FC236}">
                <a16:creationId xmlns:a16="http://schemas.microsoft.com/office/drawing/2014/main" id="{F2022A3C-1F8A-09C7-D1C1-96D5963D024A}"/>
              </a:ext>
            </a:extLst>
          </p:cNvPr>
          <p:cNvSpPr>
            <a:spLocks noGrp="1"/>
          </p:cNvSpPr>
          <p:nvPr>
            <p:ph idx="1"/>
          </p:nvPr>
        </p:nvSpPr>
        <p:spPr>
          <a:xfrm>
            <a:off x="457200" y="1600200"/>
            <a:ext cx="4114800" cy="4876800"/>
          </a:xfrm>
        </p:spPr>
        <p:txBody>
          <a:bodyPr>
            <a:normAutofit lnSpcReduction="10000"/>
          </a:bodyPr>
          <a:lstStyle/>
          <a:p>
            <a:r>
              <a:rPr lang="en-US" dirty="0"/>
              <a:t>NEE measures the exchange of </a:t>
            </a:r>
            <a:r>
              <a:rPr lang="en-US" b="1" dirty="0"/>
              <a:t>carbon dioxide</a:t>
            </a:r>
            <a:r>
              <a:rPr lang="en-US" dirty="0"/>
              <a:t>, a greenhouse gas</a:t>
            </a:r>
          </a:p>
          <a:p>
            <a:r>
              <a:rPr lang="en-US" dirty="0"/>
              <a:t>Thus, NEE measures the degree to which an ecosystem contributes to or mitigates climate change</a:t>
            </a:r>
          </a:p>
          <a:p>
            <a:r>
              <a:rPr lang="en-US" dirty="0"/>
              <a:t>Because NEE is affected by temperature and moisture, changes in climate can affect NEE, creating a feedback loop between ecosystems and climate</a:t>
            </a:r>
          </a:p>
        </p:txBody>
      </p:sp>
      <p:sp>
        <p:nvSpPr>
          <p:cNvPr id="4" name="Slide Number Placeholder 3">
            <a:extLst>
              <a:ext uri="{FF2B5EF4-FFF2-40B4-BE49-F238E27FC236}">
                <a16:creationId xmlns:a16="http://schemas.microsoft.com/office/drawing/2014/main" id="{08BA4153-B65A-D409-A2AA-E72CC1DE664B}"/>
              </a:ext>
            </a:extLst>
          </p:cNvPr>
          <p:cNvSpPr>
            <a:spLocks noGrp="1"/>
          </p:cNvSpPr>
          <p:nvPr>
            <p:ph type="sldNum" sz="quarter" idx="12"/>
          </p:nvPr>
        </p:nvSpPr>
        <p:spPr/>
        <p:txBody>
          <a:bodyPr/>
          <a:lstStyle/>
          <a:p>
            <a:fld id="{2A200FE8-A619-F642-9571-C47EDB9D5720}" type="slidenum">
              <a:rPr lang="en-US" smtClean="0"/>
              <a:t>25</a:t>
            </a:fld>
            <a:endParaRPr lang="en-US"/>
          </a:p>
        </p:txBody>
      </p:sp>
      <p:pic>
        <p:nvPicPr>
          <p:cNvPr id="5" name="Picture 4">
            <a:extLst>
              <a:ext uri="{FF2B5EF4-FFF2-40B4-BE49-F238E27FC236}">
                <a16:creationId xmlns:a16="http://schemas.microsoft.com/office/drawing/2014/main" id="{224D1DBC-5D4C-9BAD-3D58-D7EA5E508039}"/>
              </a:ext>
            </a:extLst>
          </p:cNvPr>
          <p:cNvPicPr>
            <a:picLocks noChangeAspect="1"/>
          </p:cNvPicPr>
          <p:nvPr/>
        </p:nvPicPr>
        <p:blipFill>
          <a:blip r:embed="rId3"/>
          <a:stretch>
            <a:fillRect/>
          </a:stretch>
        </p:blipFill>
        <p:spPr>
          <a:xfrm>
            <a:off x="4677508" y="1559173"/>
            <a:ext cx="4238988" cy="3310221"/>
          </a:xfrm>
          <a:prstGeom prst="rect">
            <a:avLst/>
          </a:prstGeom>
          <a:ln>
            <a:solidFill>
              <a:schemeClr val="tx1"/>
            </a:solidFill>
          </a:ln>
        </p:spPr>
      </p:pic>
      <p:sp>
        <p:nvSpPr>
          <p:cNvPr id="6" name="Line Callout 1 5">
            <a:extLst>
              <a:ext uri="{FF2B5EF4-FFF2-40B4-BE49-F238E27FC236}">
                <a16:creationId xmlns:a16="http://schemas.microsoft.com/office/drawing/2014/main" id="{CE899DCA-E24F-566D-0A15-D46764C0E580}"/>
              </a:ext>
            </a:extLst>
          </p:cNvPr>
          <p:cNvSpPr/>
          <p:nvPr/>
        </p:nvSpPr>
        <p:spPr>
          <a:xfrm>
            <a:off x="4572001" y="5861538"/>
            <a:ext cx="4337538" cy="791308"/>
          </a:xfrm>
          <a:prstGeom prst="borderCallout1">
            <a:avLst>
              <a:gd name="adj1" fmla="val -15324"/>
              <a:gd name="adj2" fmla="val 15749"/>
              <a:gd name="adj3" fmla="val -241573"/>
              <a:gd name="adj4" fmla="val 54154"/>
            </a:avLst>
          </a:prstGeom>
          <a:solidFill>
            <a:srgbClr val="FFC000"/>
          </a:solidFill>
          <a:ln>
            <a:solidFill>
              <a:srgbClr val="FFA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NEE is measured by high-frequency sensors deployed on towers which extend above the canopy of an ecosystem</a:t>
            </a:r>
          </a:p>
        </p:txBody>
      </p:sp>
      <p:sp>
        <p:nvSpPr>
          <p:cNvPr id="7" name="TextBox 6">
            <a:extLst>
              <a:ext uri="{FF2B5EF4-FFF2-40B4-BE49-F238E27FC236}">
                <a16:creationId xmlns:a16="http://schemas.microsoft.com/office/drawing/2014/main" id="{78FE19CF-272C-B549-82A1-E5E9D63D8288}"/>
              </a:ext>
            </a:extLst>
          </p:cNvPr>
          <p:cNvSpPr txBox="1"/>
          <p:nvPr/>
        </p:nvSpPr>
        <p:spPr>
          <a:xfrm>
            <a:off x="7020015" y="4904567"/>
            <a:ext cx="1896481" cy="307777"/>
          </a:xfrm>
          <a:prstGeom prst="rect">
            <a:avLst/>
          </a:prstGeom>
          <a:noFill/>
        </p:spPr>
        <p:txBody>
          <a:bodyPr wrap="none" rtlCol="0">
            <a:spAutoFit/>
          </a:bodyPr>
          <a:lstStyle/>
          <a:p>
            <a:r>
              <a:rPr lang="en-US" sz="1400" dirty="0"/>
              <a:t>Image credit: U.S NEON</a:t>
            </a:r>
          </a:p>
        </p:txBody>
      </p:sp>
    </p:spTree>
    <p:extLst>
      <p:ext uri="{BB962C8B-B14F-4D97-AF65-F5344CB8AC3E}">
        <p14:creationId xmlns:p14="http://schemas.microsoft.com/office/powerpoint/2010/main" val="1348689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A41E2A-56CC-AFC2-FC06-ED4B15A9FF62}"/>
              </a:ext>
            </a:extLst>
          </p:cNvPr>
          <p:cNvSpPr txBox="1">
            <a:spLocks/>
          </p:cNvSpPr>
          <p:nvPr/>
        </p:nvSpPr>
        <p:spPr>
          <a:xfrm>
            <a:off x="145774" y="456198"/>
            <a:ext cx="8998226" cy="990600"/>
          </a:xfrm>
          <a:prstGeom prst="rect">
            <a:avLst/>
          </a:prstGeom>
        </p:spPr>
        <p:txBody>
          <a:bodyPr vert="horz" lIns="91440" tIns="45720" rIns="91440" bIns="45720" rtlCol="0" anchor="ctr">
            <a:normAutofit fontScale="825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b="1" dirty="0">
                <a:solidFill>
                  <a:schemeClr val="accent1">
                    <a:lumMod val="75000"/>
                  </a:schemeClr>
                </a:solidFill>
              </a:rPr>
              <a:t>Activity A: </a:t>
            </a:r>
            <a:r>
              <a:rPr lang="en-US" dirty="0">
                <a:latin typeface="Calibri" panose="020F0502020204030204" pitchFamily="34" charset="0"/>
              </a:rPr>
              <a:t>Visualize data from a selected environmental data case study, and fit and assess a time series model</a:t>
            </a:r>
            <a:endParaRPr lang="en-US" b="1" dirty="0">
              <a:solidFill>
                <a:schemeClr val="accent1">
                  <a:lumMod val="75000"/>
                </a:schemeClr>
              </a:solidFill>
            </a:endParaRPr>
          </a:p>
        </p:txBody>
      </p:sp>
      <p:sp>
        <p:nvSpPr>
          <p:cNvPr id="2" name="Slide Number Placeholder 1">
            <a:extLst>
              <a:ext uri="{FF2B5EF4-FFF2-40B4-BE49-F238E27FC236}">
                <a16:creationId xmlns:a16="http://schemas.microsoft.com/office/drawing/2014/main" id="{A8AF894B-A364-7BE7-334A-13E486588E26}"/>
              </a:ext>
            </a:extLst>
          </p:cNvPr>
          <p:cNvSpPr>
            <a:spLocks noGrp="1"/>
          </p:cNvSpPr>
          <p:nvPr>
            <p:ph type="sldNum" sz="quarter" idx="12"/>
          </p:nvPr>
        </p:nvSpPr>
        <p:spPr/>
        <p:txBody>
          <a:bodyPr/>
          <a:lstStyle/>
          <a:p>
            <a:fld id="{2A200FE8-A619-F642-9571-C47EDB9D5720}" type="slidenum">
              <a:rPr lang="en-US" smtClean="0"/>
              <a:t>26</a:t>
            </a:fld>
            <a:endParaRPr lang="en-US"/>
          </a:p>
        </p:txBody>
      </p:sp>
      <p:sp>
        <p:nvSpPr>
          <p:cNvPr id="7" name="Content Placeholder 2">
            <a:extLst>
              <a:ext uri="{FF2B5EF4-FFF2-40B4-BE49-F238E27FC236}">
                <a16:creationId xmlns:a16="http://schemas.microsoft.com/office/drawing/2014/main" id="{D717874A-10D3-CC89-5641-FA4DAB13D887}"/>
              </a:ext>
            </a:extLst>
          </p:cNvPr>
          <p:cNvSpPr txBox="1">
            <a:spLocks/>
          </p:cNvSpPr>
          <p:nvPr/>
        </p:nvSpPr>
        <p:spPr>
          <a:xfrm>
            <a:off x="245330" y="1969477"/>
            <a:ext cx="4326670" cy="4173415"/>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b="1" u="sng" dirty="0">
                <a:solidFill>
                  <a:schemeClr val="accent5"/>
                </a:solidFill>
              </a:rPr>
              <a:t>Objective 1:</a:t>
            </a:r>
            <a:r>
              <a:rPr lang="en-US" dirty="0">
                <a:solidFill>
                  <a:schemeClr val="accent5"/>
                </a:solidFill>
              </a:rPr>
              <a:t> </a:t>
            </a:r>
            <a:r>
              <a:rPr lang="en-US" dirty="0"/>
              <a:t>Select an environmental case study</a:t>
            </a:r>
          </a:p>
          <a:p>
            <a:pPr marL="0" indent="0">
              <a:buNone/>
            </a:pPr>
            <a:r>
              <a:rPr lang="en-US" b="1" u="sng" dirty="0">
                <a:solidFill>
                  <a:schemeClr val="accent5"/>
                </a:solidFill>
              </a:rPr>
              <a:t>Objective 2:</a:t>
            </a:r>
            <a:r>
              <a:rPr lang="en-US" b="1" dirty="0">
                <a:solidFill>
                  <a:schemeClr val="accent5"/>
                </a:solidFill>
              </a:rPr>
              <a:t> </a:t>
            </a:r>
            <a:r>
              <a:rPr lang="en-US" dirty="0"/>
              <a:t>Explore data</a:t>
            </a:r>
          </a:p>
          <a:p>
            <a:pPr marL="0" indent="0">
              <a:buNone/>
            </a:pPr>
            <a:r>
              <a:rPr lang="en-US" b="1" u="sng" dirty="0">
                <a:solidFill>
                  <a:schemeClr val="accent5"/>
                </a:solidFill>
              </a:rPr>
              <a:t>Objective 3:</a:t>
            </a:r>
            <a:r>
              <a:rPr lang="en-US" b="1" dirty="0">
                <a:solidFill>
                  <a:schemeClr val="accent5"/>
                </a:solidFill>
              </a:rPr>
              <a:t> </a:t>
            </a:r>
            <a:r>
              <a:rPr lang="en-US" dirty="0"/>
              <a:t>Learn about ARIMA time series model structure</a:t>
            </a:r>
          </a:p>
          <a:p>
            <a:pPr marL="0" indent="0">
              <a:buNone/>
            </a:pPr>
            <a:r>
              <a:rPr lang="en-US" b="1" u="sng" dirty="0">
                <a:solidFill>
                  <a:schemeClr val="accent5"/>
                </a:solidFill>
              </a:rPr>
              <a:t>Objective 4:</a:t>
            </a:r>
            <a:r>
              <a:rPr lang="en-US" b="1" dirty="0">
                <a:solidFill>
                  <a:schemeClr val="accent5"/>
                </a:solidFill>
              </a:rPr>
              <a:t> </a:t>
            </a:r>
            <a:r>
              <a:rPr lang="en-US" dirty="0"/>
              <a:t>Fit an ARIMA model to environmental case study data</a:t>
            </a:r>
          </a:p>
          <a:p>
            <a:pPr marL="0" indent="0">
              <a:buNone/>
            </a:pPr>
            <a:r>
              <a:rPr lang="en-US" b="1" u="sng" dirty="0">
                <a:solidFill>
                  <a:schemeClr val="accent5"/>
                </a:solidFill>
              </a:rPr>
              <a:t>Objective 5:</a:t>
            </a:r>
            <a:r>
              <a:rPr lang="en-US" b="1" dirty="0">
                <a:solidFill>
                  <a:schemeClr val="accent5"/>
                </a:solidFill>
              </a:rPr>
              <a:t> </a:t>
            </a:r>
            <a:r>
              <a:rPr lang="en-US" dirty="0"/>
              <a:t>Assess the ARIMA model fit</a:t>
            </a:r>
          </a:p>
          <a:p>
            <a:pPr marL="0" indent="0">
              <a:buNone/>
            </a:pPr>
            <a:endParaRPr lang="en-US" dirty="0"/>
          </a:p>
          <a:p>
            <a:pPr marL="0" indent="0">
              <a:buFont typeface="Arial" pitchFamily="34" charset="0"/>
              <a:buNone/>
            </a:pPr>
            <a:endParaRPr lang="en-US" dirty="0"/>
          </a:p>
          <a:p>
            <a:pPr marL="0" indent="0">
              <a:buFont typeface="Arial" pitchFamily="34" charset="0"/>
              <a:buNone/>
            </a:pPr>
            <a:endParaRPr lang="en-US" dirty="0"/>
          </a:p>
        </p:txBody>
      </p:sp>
      <p:pic>
        <p:nvPicPr>
          <p:cNvPr id="2050" name="Picture 2" descr="Image failed to render.">
            <a:extLst>
              <a:ext uri="{FF2B5EF4-FFF2-40B4-BE49-F238E27FC236}">
                <a16:creationId xmlns:a16="http://schemas.microsoft.com/office/drawing/2014/main" id="{75D64379-1030-F9B5-AE1E-6B6E133D7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034" y="1446798"/>
            <a:ext cx="2242039" cy="298938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CD5A27-F4A3-E64E-D97D-15FE75517243}"/>
              </a:ext>
            </a:extLst>
          </p:cNvPr>
          <p:cNvPicPr>
            <a:picLocks noChangeAspect="1"/>
          </p:cNvPicPr>
          <p:nvPr/>
        </p:nvPicPr>
        <p:blipFill>
          <a:blip r:embed="rId4"/>
          <a:stretch>
            <a:fillRect/>
          </a:stretch>
        </p:blipFill>
        <p:spPr>
          <a:xfrm>
            <a:off x="6104670" y="4312922"/>
            <a:ext cx="2794000" cy="2397836"/>
          </a:xfrm>
          <a:prstGeom prst="rect">
            <a:avLst/>
          </a:prstGeom>
          <a:ln w="12700">
            <a:solidFill>
              <a:schemeClr val="tx1"/>
            </a:solidFill>
          </a:ln>
        </p:spPr>
      </p:pic>
    </p:spTree>
    <p:extLst>
      <p:ext uri="{BB962C8B-B14F-4D97-AF65-F5344CB8AC3E}">
        <p14:creationId xmlns:p14="http://schemas.microsoft.com/office/powerpoint/2010/main" val="3481998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5774" y="552450"/>
            <a:ext cx="8998226" cy="1428750"/>
          </a:xfrm>
        </p:spPr>
        <p:txBody>
          <a:bodyPr>
            <a:normAutofit fontScale="90000"/>
          </a:bodyPr>
          <a:lstStyle/>
          <a:p>
            <a:r>
              <a:rPr lang="en-US" b="1" dirty="0">
                <a:solidFill>
                  <a:schemeClr val="accent1">
                    <a:lumMod val="75000"/>
                  </a:schemeClr>
                </a:solidFill>
              </a:rPr>
              <a:t>Activity B: </a:t>
            </a:r>
            <a:r>
              <a:rPr lang="en-US" dirty="0">
                <a:latin typeface="Calibri" panose="020F0502020204030204" pitchFamily="34" charset="0"/>
              </a:rPr>
              <a:t>Choose a new environmental dataset or upload your own dataset and fit and assess a time series model</a:t>
            </a:r>
            <a:endParaRPr lang="en-US" b="1" dirty="0">
              <a:solidFill>
                <a:schemeClr val="accent1">
                  <a:lumMod val="75000"/>
                </a:schemeClr>
              </a:solidFill>
            </a:endParaRPr>
          </a:p>
        </p:txBody>
      </p:sp>
      <p:sp>
        <p:nvSpPr>
          <p:cNvPr id="2" name="Slide Number Placeholder 1">
            <a:extLst>
              <a:ext uri="{FF2B5EF4-FFF2-40B4-BE49-F238E27FC236}">
                <a16:creationId xmlns:a16="http://schemas.microsoft.com/office/drawing/2014/main" id="{EC7AA23C-4D70-82C1-D402-41258991B774}"/>
              </a:ext>
            </a:extLst>
          </p:cNvPr>
          <p:cNvSpPr>
            <a:spLocks noGrp="1"/>
          </p:cNvSpPr>
          <p:nvPr>
            <p:ph type="sldNum" sz="quarter" idx="12"/>
          </p:nvPr>
        </p:nvSpPr>
        <p:spPr/>
        <p:txBody>
          <a:bodyPr/>
          <a:lstStyle/>
          <a:p>
            <a:fld id="{2A200FE8-A619-F642-9571-C47EDB9D5720}" type="slidenum">
              <a:rPr lang="en-US" smtClean="0"/>
              <a:t>27</a:t>
            </a:fld>
            <a:endParaRPr lang="en-US"/>
          </a:p>
        </p:txBody>
      </p:sp>
      <p:sp>
        <p:nvSpPr>
          <p:cNvPr id="8" name="Content Placeholder 2">
            <a:extLst>
              <a:ext uri="{FF2B5EF4-FFF2-40B4-BE49-F238E27FC236}">
                <a16:creationId xmlns:a16="http://schemas.microsoft.com/office/drawing/2014/main" id="{39BD74A0-C2E6-F851-5B69-D14571C0F25E}"/>
              </a:ext>
            </a:extLst>
          </p:cNvPr>
          <p:cNvSpPr txBox="1">
            <a:spLocks/>
          </p:cNvSpPr>
          <p:nvPr/>
        </p:nvSpPr>
        <p:spPr>
          <a:xfrm>
            <a:off x="245330" y="2309446"/>
            <a:ext cx="4326670" cy="407963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b="1" u="sng" dirty="0">
                <a:solidFill>
                  <a:schemeClr val="accent5"/>
                </a:solidFill>
              </a:rPr>
              <a:t>Objective 6:</a:t>
            </a:r>
            <a:r>
              <a:rPr lang="en-US" b="1" dirty="0">
                <a:solidFill>
                  <a:schemeClr val="accent5"/>
                </a:solidFill>
              </a:rPr>
              <a:t> </a:t>
            </a:r>
            <a:r>
              <a:rPr lang="en-US" dirty="0"/>
              <a:t>Format and upload a new environmental data set of your choosing!</a:t>
            </a:r>
          </a:p>
          <a:p>
            <a:pPr marL="0" indent="0">
              <a:buNone/>
            </a:pPr>
            <a:r>
              <a:rPr lang="en-US" b="1" u="sng" dirty="0">
                <a:solidFill>
                  <a:schemeClr val="accent5"/>
                </a:solidFill>
              </a:rPr>
              <a:t>Objective 7:</a:t>
            </a:r>
            <a:r>
              <a:rPr lang="en-US" b="1" dirty="0">
                <a:solidFill>
                  <a:schemeClr val="accent5"/>
                </a:solidFill>
              </a:rPr>
              <a:t> </a:t>
            </a:r>
            <a:r>
              <a:rPr lang="en-US" dirty="0"/>
              <a:t>Fit an ARIMA model to your new environmental dataset</a:t>
            </a:r>
          </a:p>
          <a:p>
            <a:pPr marL="0" indent="0">
              <a:buNone/>
            </a:pPr>
            <a:r>
              <a:rPr lang="en-US" b="1" u="sng" dirty="0">
                <a:solidFill>
                  <a:schemeClr val="accent5"/>
                </a:solidFill>
              </a:rPr>
              <a:t>Objective 8:</a:t>
            </a:r>
            <a:r>
              <a:rPr lang="en-US" b="1" dirty="0">
                <a:solidFill>
                  <a:schemeClr val="accent5"/>
                </a:solidFill>
              </a:rPr>
              <a:t> </a:t>
            </a:r>
            <a:r>
              <a:rPr lang="en-US" dirty="0"/>
              <a:t>Assess the ARIMA model fit</a:t>
            </a:r>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p:txBody>
      </p:sp>
      <p:pic>
        <p:nvPicPr>
          <p:cNvPr id="3" name="Picture 2">
            <a:extLst>
              <a:ext uri="{FF2B5EF4-FFF2-40B4-BE49-F238E27FC236}">
                <a16:creationId xmlns:a16="http://schemas.microsoft.com/office/drawing/2014/main" id="{5BF39BAC-1ECF-5E4F-B2E8-DF5D9A2FB5B0}"/>
              </a:ext>
            </a:extLst>
          </p:cNvPr>
          <p:cNvPicPr>
            <a:picLocks noChangeAspect="1"/>
          </p:cNvPicPr>
          <p:nvPr/>
        </p:nvPicPr>
        <p:blipFill>
          <a:blip r:embed="rId3"/>
          <a:stretch>
            <a:fillRect/>
          </a:stretch>
        </p:blipFill>
        <p:spPr>
          <a:xfrm>
            <a:off x="4443046" y="3896224"/>
            <a:ext cx="4572000" cy="2590391"/>
          </a:xfrm>
          <a:prstGeom prst="rect">
            <a:avLst/>
          </a:prstGeom>
          <a:ln w="12700">
            <a:solidFill>
              <a:schemeClr val="tx1"/>
            </a:solidFill>
          </a:ln>
        </p:spPr>
      </p:pic>
      <p:pic>
        <p:nvPicPr>
          <p:cNvPr id="5" name="Picture 4">
            <a:extLst>
              <a:ext uri="{FF2B5EF4-FFF2-40B4-BE49-F238E27FC236}">
                <a16:creationId xmlns:a16="http://schemas.microsoft.com/office/drawing/2014/main" id="{E84BBC49-EE5D-4361-5871-56E951EADD9D}"/>
              </a:ext>
            </a:extLst>
          </p:cNvPr>
          <p:cNvPicPr>
            <a:picLocks noChangeAspect="1"/>
          </p:cNvPicPr>
          <p:nvPr/>
        </p:nvPicPr>
        <p:blipFill>
          <a:blip r:embed="rId4"/>
          <a:stretch>
            <a:fillRect/>
          </a:stretch>
        </p:blipFill>
        <p:spPr>
          <a:xfrm>
            <a:off x="4837723" y="1760554"/>
            <a:ext cx="3782646" cy="2001087"/>
          </a:xfrm>
          <a:prstGeom prst="rect">
            <a:avLst/>
          </a:prstGeom>
          <a:ln w="12700">
            <a:solidFill>
              <a:schemeClr val="tx1"/>
            </a:solidFill>
          </a:ln>
        </p:spPr>
      </p:pic>
    </p:spTree>
    <p:extLst>
      <p:ext uri="{BB962C8B-B14F-4D97-AF65-F5344CB8AC3E}">
        <p14:creationId xmlns:p14="http://schemas.microsoft.com/office/powerpoint/2010/main" val="1710205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1" y="634479"/>
            <a:ext cx="8931965" cy="1734272"/>
          </a:xfrm>
        </p:spPr>
        <p:txBody>
          <a:bodyPr>
            <a:normAutofit fontScale="90000"/>
          </a:bodyPr>
          <a:lstStyle/>
          <a:p>
            <a:r>
              <a:rPr lang="en-US" b="1" dirty="0">
                <a:solidFill>
                  <a:schemeClr val="accent1">
                    <a:lumMod val="75000"/>
                  </a:schemeClr>
                </a:solidFill>
              </a:rPr>
              <a:t>Activity C: </a:t>
            </a:r>
            <a:r>
              <a:rPr lang="en-US" dirty="0">
                <a:latin typeface="Calibri" panose="020F0502020204030204" pitchFamily="34" charset="0"/>
              </a:rPr>
              <a:t>Fit additional time series models to your environmental dataset and compare performance across models</a:t>
            </a:r>
            <a:br>
              <a:rPr lang="en-US" dirty="0">
                <a:latin typeface="Calibri" panose="020F0502020204030204" pitchFamily="34" charset="0"/>
              </a:rPr>
            </a:br>
            <a:endParaRPr lang="en-US" b="1" dirty="0">
              <a:solidFill>
                <a:schemeClr val="accent1">
                  <a:lumMod val="75000"/>
                </a:schemeClr>
              </a:solidFill>
            </a:endParaRPr>
          </a:p>
        </p:txBody>
      </p:sp>
      <p:sp>
        <p:nvSpPr>
          <p:cNvPr id="5" name="Slide Number Placeholder 4">
            <a:extLst>
              <a:ext uri="{FF2B5EF4-FFF2-40B4-BE49-F238E27FC236}">
                <a16:creationId xmlns:a16="http://schemas.microsoft.com/office/drawing/2014/main" id="{D2AD6366-C931-8596-D5F0-84D5E0C985E5}"/>
              </a:ext>
            </a:extLst>
          </p:cNvPr>
          <p:cNvSpPr>
            <a:spLocks noGrp="1"/>
          </p:cNvSpPr>
          <p:nvPr>
            <p:ph type="sldNum" sz="quarter" idx="12"/>
          </p:nvPr>
        </p:nvSpPr>
        <p:spPr/>
        <p:txBody>
          <a:bodyPr/>
          <a:lstStyle/>
          <a:p>
            <a:fld id="{2A200FE8-A619-F642-9571-C47EDB9D5720}" type="slidenum">
              <a:rPr lang="en-US" smtClean="0"/>
              <a:t>28</a:t>
            </a:fld>
            <a:endParaRPr lang="en-US"/>
          </a:p>
        </p:txBody>
      </p:sp>
      <p:sp>
        <p:nvSpPr>
          <p:cNvPr id="6" name="Content Placeholder 2">
            <a:extLst>
              <a:ext uri="{FF2B5EF4-FFF2-40B4-BE49-F238E27FC236}">
                <a16:creationId xmlns:a16="http://schemas.microsoft.com/office/drawing/2014/main" id="{28697A04-D224-8B11-9CA7-BF7D28C2901D}"/>
              </a:ext>
            </a:extLst>
          </p:cNvPr>
          <p:cNvSpPr txBox="1">
            <a:spLocks/>
          </p:cNvSpPr>
          <p:nvPr/>
        </p:nvSpPr>
        <p:spPr>
          <a:xfrm>
            <a:off x="400278" y="2655758"/>
            <a:ext cx="4326670" cy="290732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b="1" u="sng" dirty="0">
                <a:solidFill>
                  <a:schemeClr val="accent5"/>
                </a:solidFill>
              </a:rPr>
              <a:t>Objective 9:</a:t>
            </a:r>
            <a:r>
              <a:rPr lang="en-US" b="1" dirty="0">
                <a:solidFill>
                  <a:schemeClr val="accent5"/>
                </a:solidFill>
              </a:rPr>
              <a:t> </a:t>
            </a:r>
            <a:r>
              <a:rPr lang="en-US" dirty="0"/>
              <a:t>Fit additional models to the data you used in Activity B</a:t>
            </a:r>
          </a:p>
          <a:p>
            <a:pPr marL="0" indent="0">
              <a:buNone/>
            </a:pPr>
            <a:r>
              <a:rPr lang="en-US" b="1" u="sng" dirty="0">
                <a:solidFill>
                  <a:schemeClr val="accent5"/>
                </a:solidFill>
              </a:rPr>
              <a:t>Objective 10:</a:t>
            </a:r>
            <a:r>
              <a:rPr lang="en-US" b="1" dirty="0">
                <a:solidFill>
                  <a:schemeClr val="accent5"/>
                </a:solidFill>
              </a:rPr>
              <a:t> </a:t>
            </a:r>
            <a:r>
              <a:rPr lang="en-US" dirty="0"/>
              <a:t>Compare performance across models using out-of-sample predictions</a:t>
            </a:r>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p:txBody>
      </p:sp>
      <p:pic>
        <p:nvPicPr>
          <p:cNvPr id="3" name="Picture 2">
            <a:extLst>
              <a:ext uri="{FF2B5EF4-FFF2-40B4-BE49-F238E27FC236}">
                <a16:creationId xmlns:a16="http://schemas.microsoft.com/office/drawing/2014/main" id="{FD56FE56-EDFD-3D15-40B1-356E2564DC51}"/>
              </a:ext>
            </a:extLst>
          </p:cNvPr>
          <p:cNvPicPr>
            <a:picLocks noChangeAspect="1"/>
          </p:cNvPicPr>
          <p:nvPr/>
        </p:nvPicPr>
        <p:blipFill>
          <a:blip r:embed="rId3"/>
          <a:stretch>
            <a:fillRect/>
          </a:stretch>
        </p:blipFill>
        <p:spPr>
          <a:xfrm>
            <a:off x="4857522" y="2491635"/>
            <a:ext cx="3886200" cy="2972011"/>
          </a:xfrm>
          <a:prstGeom prst="rect">
            <a:avLst/>
          </a:prstGeom>
          <a:ln w="12700">
            <a:solidFill>
              <a:schemeClr val="tx1"/>
            </a:solidFill>
          </a:ln>
        </p:spPr>
      </p:pic>
    </p:spTree>
    <p:extLst>
      <p:ext uri="{BB962C8B-B14F-4D97-AF65-F5344CB8AC3E}">
        <p14:creationId xmlns:p14="http://schemas.microsoft.com/office/powerpoint/2010/main" val="4162924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3C35-5F90-40AA-AD5D-CE3ECBCD3E47}"/>
              </a:ext>
            </a:extLst>
          </p:cNvPr>
          <p:cNvSpPr>
            <a:spLocks noGrp="1"/>
          </p:cNvSpPr>
          <p:nvPr>
            <p:ph type="title"/>
          </p:nvPr>
        </p:nvSpPr>
        <p:spPr/>
        <p:txBody>
          <a:bodyPr/>
          <a:lstStyle/>
          <a:p>
            <a:r>
              <a:rPr lang="en-IE" dirty="0"/>
              <a:t>R Shiny App</a:t>
            </a:r>
          </a:p>
        </p:txBody>
      </p:sp>
      <p:sp>
        <p:nvSpPr>
          <p:cNvPr id="3" name="Content Placeholder 2">
            <a:extLst>
              <a:ext uri="{FF2B5EF4-FFF2-40B4-BE49-F238E27FC236}">
                <a16:creationId xmlns:a16="http://schemas.microsoft.com/office/drawing/2014/main" id="{C8DBA024-AA42-49EB-9557-028E3266F457}"/>
              </a:ext>
            </a:extLst>
          </p:cNvPr>
          <p:cNvSpPr>
            <a:spLocks noGrp="1"/>
          </p:cNvSpPr>
          <p:nvPr>
            <p:ph idx="1"/>
          </p:nvPr>
        </p:nvSpPr>
        <p:spPr>
          <a:xfrm>
            <a:off x="245739" y="1600200"/>
            <a:ext cx="4707837" cy="4876800"/>
          </a:xfrm>
        </p:spPr>
        <p:txBody>
          <a:bodyPr>
            <a:normAutofit/>
          </a:bodyPr>
          <a:lstStyle/>
          <a:p>
            <a:r>
              <a:rPr lang="en-IE" dirty="0"/>
              <a:t>You will complete module activities in an R Shiny app, which is an interactive website</a:t>
            </a:r>
          </a:p>
          <a:p>
            <a:r>
              <a:rPr lang="en-US" dirty="0"/>
              <a:t>Be sure to complete the “Quick-start” guide to the module and watch the video that explains the interactive module features</a:t>
            </a:r>
          </a:p>
          <a:p>
            <a:r>
              <a:rPr lang="en-US" dirty="0"/>
              <a:t>Questions are embedded in the app and you will answer these in a Word document that you download from the app</a:t>
            </a:r>
            <a:endParaRPr lang="en-IE" dirty="0"/>
          </a:p>
        </p:txBody>
      </p:sp>
      <p:pic>
        <p:nvPicPr>
          <p:cNvPr id="1026" name="Picture 2" descr="Using R and Shiny to build interactive, data-driven web apps for free | by  William Nicholas | CoProcure | Medium">
            <a:extLst>
              <a:ext uri="{FF2B5EF4-FFF2-40B4-BE49-F238E27FC236}">
                <a16:creationId xmlns:a16="http://schemas.microsoft.com/office/drawing/2014/main" id="{08C88B5B-CE22-48CF-9830-DFD6B21373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576" y="1841985"/>
            <a:ext cx="3944685" cy="158677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073D031-86E1-8C1F-9DBD-4138FE5611E8}"/>
              </a:ext>
            </a:extLst>
          </p:cNvPr>
          <p:cNvSpPr>
            <a:spLocks noGrp="1"/>
          </p:cNvSpPr>
          <p:nvPr>
            <p:ph type="sldNum" sz="quarter" idx="12"/>
          </p:nvPr>
        </p:nvSpPr>
        <p:spPr/>
        <p:txBody>
          <a:bodyPr/>
          <a:lstStyle/>
          <a:p>
            <a:fld id="{2A200FE8-A619-F642-9571-C47EDB9D5720}" type="slidenum">
              <a:rPr lang="en-US" smtClean="0"/>
              <a:t>29</a:t>
            </a:fld>
            <a:endParaRPr lang="en-US"/>
          </a:p>
        </p:txBody>
      </p:sp>
      <p:pic>
        <p:nvPicPr>
          <p:cNvPr id="6" name="Picture 5">
            <a:extLst>
              <a:ext uri="{FF2B5EF4-FFF2-40B4-BE49-F238E27FC236}">
                <a16:creationId xmlns:a16="http://schemas.microsoft.com/office/drawing/2014/main" id="{D500E17D-BC01-64B0-8AF9-D1492F3A41A1}"/>
              </a:ext>
            </a:extLst>
          </p:cNvPr>
          <p:cNvPicPr>
            <a:picLocks noChangeAspect="1"/>
          </p:cNvPicPr>
          <p:nvPr/>
        </p:nvPicPr>
        <p:blipFill>
          <a:blip r:embed="rId4"/>
          <a:stretch>
            <a:fillRect/>
          </a:stretch>
        </p:blipFill>
        <p:spPr>
          <a:xfrm>
            <a:off x="4868636" y="3670547"/>
            <a:ext cx="4029625" cy="2150601"/>
          </a:xfrm>
          <a:prstGeom prst="rect">
            <a:avLst/>
          </a:prstGeom>
          <a:ln w="12700">
            <a:solidFill>
              <a:schemeClr val="tx1"/>
            </a:solidFill>
          </a:ln>
        </p:spPr>
      </p:pic>
      <p:sp>
        <p:nvSpPr>
          <p:cNvPr id="4" name="TextBox 3">
            <a:extLst>
              <a:ext uri="{FF2B5EF4-FFF2-40B4-BE49-F238E27FC236}">
                <a16:creationId xmlns:a16="http://schemas.microsoft.com/office/drawing/2014/main" id="{B758296D-E327-D376-A74F-340FEE45A000}"/>
              </a:ext>
            </a:extLst>
          </p:cNvPr>
          <p:cNvSpPr txBox="1"/>
          <p:nvPr/>
        </p:nvSpPr>
        <p:spPr>
          <a:xfrm>
            <a:off x="107167" y="6062933"/>
            <a:ext cx="9036833" cy="584775"/>
          </a:xfrm>
          <a:prstGeom prst="rect">
            <a:avLst/>
          </a:prstGeom>
          <a:noFill/>
        </p:spPr>
        <p:txBody>
          <a:bodyPr wrap="none" rtlCol="0">
            <a:spAutoFit/>
          </a:bodyPr>
          <a:lstStyle/>
          <a:p>
            <a:r>
              <a:rPr lang="en-US" sz="3200" b="1" dirty="0"/>
              <a:t>http://</a:t>
            </a:r>
            <a:r>
              <a:rPr lang="en-US" sz="3200" b="1" dirty="0" err="1"/>
              <a:t>macrosystemseddie.shinyapps.io</a:t>
            </a:r>
            <a:r>
              <a:rPr lang="en-US" sz="3200" b="1" dirty="0"/>
              <a:t>/module11/</a:t>
            </a:r>
          </a:p>
        </p:txBody>
      </p:sp>
    </p:spTree>
    <p:extLst>
      <p:ext uri="{BB962C8B-B14F-4D97-AF65-F5344CB8AC3E}">
        <p14:creationId xmlns:p14="http://schemas.microsoft.com/office/powerpoint/2010/main" val="2005418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5652F7-9FDF-A3B8-1652-1170AF63CC73}"/>
              </a:ext>
            </a:extLst>
          </p:cNvPr>
          <p:cNvSpPr/>
          <p:nvPr/>
        </p:nvSpPr>
        <p:spPr>
          <a:xfrm>
            <a:off x="537210" y="2503975"/>
            <a:ext cx="8149590" cy="231267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i="1" dirty="0">
                <a:solidFill>
                  <a:schemeClr val="tx1"/>
                </a:solidFill>
                <a:effectLst/>
                <a:latin typeface="Helvetica Neue"/>
              </a:rPr>
              <a:t>How can we use time series models to understand and predict ecosystem conditions?</a:t>
            </a:r>
            <a:endParaRPr lang="en-US" sz="4000" i="1" dirty="0">
              <a:solidFill>
                <a:schemeClr val="tx1"/>
              </a:solidFill>
            </a:endParaRPr>
          </a:p>
        </p:txBody>
      </p:sp>
      <p:sp>
        <p:nvSpPr>
          <p:cNvPr id="2" name="Title 1">
            <a:extLst>
              <a:ext uri="{FF2B5EF4-FFF2-40B4-BE49-F238E27FC236}">
                <a16:creationId xmlns:a16="http://schemas.microsoft.com/office/drawing/2014/main" id="{64254AF1-B7FD-F49C-9089-3B98296D85ED}"/>
              </a:ext>
            </a:extLst>
          </p:cNvPr>
          <p:cNvSpPr>
            <a:spLocks noGrp="1"/>
          </p:cNvSpPr>
          <p:nvPr>
            <p:ph type="title"/>
          </p:nvPr>
        </p:nvSpPr>
        <p:spPr/>
        <p:txBody>
          <a:bodyPr/>
          <a:lstStyle/>
          <a:p>
            <a:r>
              <a:rPr lang="en-US" dirty="0"/>
              <a:t>Our focal question for today:</a:t>
            </a:r>
          </a:p>
        </p:txBody>
      </p:sp>
      <p:sp>
        <p:nvSpPr>
          <p:cNvPr id="3" name="Slide Number Placeholder 2">
            <a:extLst>
              <a:ext uri="{FF2B5EF4-FFF2-40B4-BE49-F238E27FC236}">
                <a16:creationId xmlns:a16="http://schemas.microsoft.com/office/drawing/2014/main" id="{F3F350E0-8B4C-7A4B-5156-BD76071A2D3A}"/>
              </a:ext>
            </a:extLst>
          </p:cNvPr>
          <p:cNvSpPr>
            <a:spLocks noGrp="1"/>
          </p:cNvSpPr>
          <p:nvPr>
            <p:ph type="sldNum" sz="quarter" idx="12"/>
          </p:nvPr>
        </p:nvSpPr>
        <p:spPr/>
        <p:txBody>
          <a:bodyPr/>
          <a:lstStyle/>
          <a:p>
            <a:fld id="{2A200FE8-A619-F642-9571-C47EDB9D5720}" type="slidenum">
              <a:rPr lang="en-US" smtClean="0"/>
              <a:t>3</a:t>
            </a:fld>
            <a:endParaRPr lang="en-US"/>
          </a:p>
        </p:txBody>
      </p:sp>
    </p:spTree>
    <p:extLst>
      <p:ext uri="{BB962C8B-B14F-4D97-AF65-F5344CB8AC3E}">
        <p14:creationId xmlns:p14="http://schemas.microsoft.com/office/powerpoint/2010/main" val="2006253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75354"/>
            <a:ext cx="9144000" cy="990600"/>
          </a:xfrm>
        </p:spPr>
        <p:txBody>
          <a:bodyPr>
            <a:normAutofit/>
          </a:bodyPr>
          <a:lstStyle/>
          <a:p>
            <a:r>
              <a:rPr lang="en-US" b="1" dirty="0">
                <a:solidFill>
                  <a:schemeClr val="accent1">
                    <a:lumMod val="75000"/>
                  </a:schemeClr>
                </a:solidFill>
              </a:rPr>
              <a:t> Thank you for participating! </a:t>
            </a:r>
          </a:p>
        </p:txBody>
      </p:sp>
      <p:pic>
        <p:nvPicPr>
          <p:cNvPr id="10" name="Shape 489">
            <a:extLst>
              <a:ext uri="{FF2B5EF4-FFF2-40B4-BE49-F238E27FC236}">
                <a16:creationId xmlns:a16="http://schemas.microsoft.com/office/drawing/2014/main" id="{E2A9CA0B-ABBC-4AED-9C5A-FBC37F510CD6}"/>
              </a:ext>
            </a:extLst>
          </p:cNvPr>
          <p:cNvPicPr preferRelativeResize="0">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3471" y="5648503"/>
            <a:ext cx="2352787" cy="1119908"/>
          </a:xfrm>
          <a:prstGeom prst="rect">
            <a:avLst/>
          </a:prstGeom>
          <a:noFill/>
          <a:ln>
            <a:noFill/>
          </a:ln>
        </p:spPr>
      </p:pic>
      <p:sp>
        <p:nvSpPr>
          <p:cNvPr id="7" name="TextBox 6">
            <a:extLst>
              <a:ext uri="{FF2B5EF4-FFF2-40B4-BE49-F238E27FC236}">
                <a16:creationId xmlns:a16="http://schemas.microsoft.com/office/drawing/2014/main" id="{6345A95D-01D8-4541-8E95-5CA31236BD6B}"/>
              </a:ext>
            </a:extLst>
          </p:cNvPr>
          <p:cNvSpPr txBox="1"/>
          <p:nvPr/>
        </p:nvSpPr>
        <p:spPr>
          <a:xfrm>
            <a:off x="4478504" y="1614402"/>
            <a:ext cx="4386868" cy="1938992"/>
          </a:xfrm>
          <a:prstGeom prst="rect">
            <a:avLst/>
          </a:prstGeom>
          <a:noFill/>
        </p:spPr>
        <p:txBody>
          <a:bodyPr wrap="square" rtlCol="0">
            <a:spAutoFit/>
          </a:bodyPr>
          <a:lstStyle/>
          <a:p>
            <a:r>
              <a:rPr lang="en-US" sz="2400" dirty="0"/>
              <a:t>Check out our other modules!</a:t>
            </a:r>
          </a:p>
          <a:p>
            <a:endParaRPr lang="en-US" sz="2400" dirty="0"/>
          </a:p>
          <a:p>
            <a:r>
              <a:rPr lang="en-US" sz="2400" dirty="0"/>
              <a:t>Find out more at: </a:t>
            </a:r>
            <a:r>
              <a:rPr lang="en-US" sz="2400" dirty="0">
                <a:solidFill>
                  <a:srgbClr val="0070C0"/>
                </a:solidFill>
                <a:hlinkClick r:id="rId4">
                  <a:extLst>
                    <a:ext uri="{A12FA001-AC4F-418D-AE19-62706E023703}">
                      <ahyp:hlinkClr xmlns:ahyp="http://schemas.microsoft.com/office/drawing/2018/hyperlinkcolor" val="tx"/>
                    </a:ext>
                  </a:extLst>
                </a:hlinkClick>
              </a:rPr>
              <a:t>MacrosystemsEDDIE.org</a:t>
            </a:r>
            <a:endParaRPr lang="en-US" sz="2400" dirty="0">
              <a:solidFill>
                <a:srgbClr val="0070C0"/>
              </a:solidFill>
            </a:endParaRPr>
          </a:p>
          <a:p>
            <a:endParaRPr lang="en-IE" sz="2400" dirty="0"/>
          </a:p>
        </p:txBody>
      </p:sp>
      <p:sp>
        <p:nvSpPr>
          <p:cNvPr id="2" name="Slide Number Placeholder 1">
            <a:extLst>
              <a:ext uri="{FF2B5EF4-FFF2-40B4-BE49-F238E27FC236}">
                <a16:creationId xmlns:a16="http://schemas.microsoft.com/office/drawing/2014/main" id="{76B963CB-45C5-3DBA-0D76-48076DBAC09C}"/>
              </a:ext>
            </a:extLst>
          </p:cNvPr>
          <p:cNvSpPr>
            <a:spLocks noGrp="1"/>
          </p:cNvSpPr>
          <p:nvPr>
            <p:ph type="sldNum" sz="quarter" idx="12"/>
          </p:nvPr>
        </p:nvSpPr>
        <p:spPr/>
        <p:txBody>
          <a:bodyPr/>
          <a:lstStyle/>
          <a:p>
            <a:fld id="{2A200FE8-A619-F642-9571-C47EDB9D5720}" type="slidenum">
              <a:rPr lang="en-US" smtClean="0"/>
              <a:t>30</a:t>
            </a:fld>
            <a:endParaRPr lang="en-US"/>
          </a:p>
        </p:txBody>
      </p:sp>
      <p:pic>
        <p:nvPicPr>
          <p:cNvPr id="9" name="Picture 8">
            <a:extLst>
              <a:ext uri="{FF2B5EF4-FFF2-40B4-BE49-F238E27FC236}">
                <a16:creationId xmlns:a16="http://schemas.microsoft.com/office/drawing/2014/main" id="{F078873D-91D8-9B39-495A-B91CCF7E4F4F}"/>
              </a:ext>
            </a:extLst>
          </p:cNvPr>
          <p:cNvPicPr>
            <a:picLocks noChangeAspect="1"/>
          </p:cNvPicPr>
          <p:nvPr/>
        </p:nvPicPr>
        <p:blipFill>
          <a:blip r:embed="rId5"/>
          <a:stretch>
            <a:fillRect/>
          </a:stretch>
        </p:blipFill>
        <p:spPr>
          <a:xfrm>
            <a:off x="747349" y="1241793"/>
            <a:ext cx="3280810" cy="4374413"/>
          </a:xfrm>
          <a:prstGeom prst="rect">
            <a:avLst/>
          </a:prstGeom>
        </p:spPr>
      </p:pic>
      <p:sp>
        <p:nvSpPr>
          <p:cNvPr id="12" name="TextBox 11">
            <a:extLst>
              <a:ext uri="{FF2B5EF4-FFF2-40B4-BE49-F238E27FC236}">
                <a16:creationId xmlns:a16="http://schemas.microsoft.com/office/drawing/2014/main" id="{A6AD84DB-14FB-6499-DBDE-9C596013187F}"/>
              </a:ext>
            </a:extLst>
          </p:cNvPr>
          <p:cNvSpPr txBox="1"/>
          <p:nvPr/>
        </p:nvSpPr>
        <p:spPr>
          <a:xfrm>
            <a:off x="747349" y="5154541"/>
            <a:ext cx="1797864" cy="461665"/>
          </a:xfrm>
          <a:prstGeom prst="rect">
            <a:avLst/>
          </a:prstGeom>
          <a:noFill/>
        </p:spPr>
        <p:txBody>
          <a:bodyPr wrap="none" rtlCol="0">
            <a:spAutoFit/>
          </a:bodyPr>
          <a:lstStyle/>
          <a:p>
            <a:r>
              <a:rPr lang="en-US" sz="1200" dirty="0">
                <a:solidFill>
                  <a:schemeClr val="bg1"/>
                </a:solidFill>
              </a:rPr>
              <a:t>Canning River, WA</a:t>
            </a:r>
          </a:p>
          <a:p>
            <a:r>
              <a:rPr lang="en-US" sz="1200" dirty="0">
                <a:solidFill>
                  <a:schemeClr val="bg1"/>
                </a:solidFill>
              </a:rPr>
              <a:t>Photo credit: Mary Lofton</a:t>
            </a:r>
          </a:p>
        </p:txBody>
      </p:sp>
      <p:pic>
        <p:nvPicPr>
          <p:cNvPr id="4" name="Picture 3">
            <a:extLst>
              <a:ext uri="{FF2B5EF4-FFF2-40B4-BE49-F238E27FC236}">
                <a16:creationId xmlns:a16="http://schemas.microsoft.com/office/drawing/2014/main" id="{6A203E4C-BF2E-CAA2-E1C4-CC938A19B37B}"/>
              </a:ext>
            </a:extLst>
          </p:cNvPr>
          <p:cNvPicPr>
            <a:picLocks noChangeAspect="1"/>
          </p:cNvPicPr>
          <p:nvPr/>
        </p:nvPicPr>
        <p:blipFill>
          <a:blip r:embed="rId6"/>
          <a:stretch>
            <a:fillRect/>
          </a:stretch>
        </p:blipFill>
        <p:spPr>
          <a:xfrm>
            <a:off x="6829831" y="5050777"/>
            <a:ext cx="2121386" cy="569853"/>
          </a:xfrm>
          <a:prstGeom prst="rect">
            <a:avLst/>
          </a:prstGeom>
        </p:spPr>
      </p:pic>
      <p:pic>
        <p:nvPicPr>
          <p:cNvPr id="11" name="Picture 10" descr="Logo&#10;&#10;Description automatically generated">
            <a:extLst>
              <a:ext uri="{FF2B5EF4-FFF2-40B4-BE49-F238E27FC236}">
                <a16:creationId xmlns:a16="http://schemas.microsoft.com/office/drawing/2014/main" id="{99A904D9-17D3-DCA7-FFCB-3FD405FA177E}"/>
              </a:ext>
            </a:extLst>
          </p:cNvPr>
          <p:cNvPicPr>
            <a:picLocks noChangeAspect="1"/>
          </p:cNvPicPr>
          <p:nvPr/>
        </p:nvPicPr>
        <p:blipFill rotWithShape="1">
          <a:blip r:embed="rId7"/>
          <a:srcRect r="60230"/>
          <a:stretch/>
        </p:blipFill>
        <p:spPr>
          <a:xfrm>
            <a:off x="5908107" y="5014934"/>
            <a:ext cx="763428" cy="706424"/>
          </a:xfrm>
          <a:prstGeom prst="rect">
            <a:avLst/>
          </a:prstGeom>
        </p:spPr>
      </p:pic>
      <p:pic>
        <p:nvPicPr>
          <p:cNvPr id="13" name="Picture 12">
            <a:extLst>
              <a:ext uri="{FF2B5EF4-FFF2-40B4-BE49-F238E27FC236}">
                <a16:creationId xmlns:a16="http://schemas.microsoft.com/office/drawing/2014/main" id="{36485DF6-FA91-7FFE-EE11-0052076499D2}"/>
              </a:ext>
            </a:extLst>
          </p:cNvPr>
          <p:cNvPicPr>
            <a:picLocks noChangeAspect="1"/>
          </p:cNvPicPr>
          <p:nvPr/>
        </p:nvPicPr>
        <p:blipFill>
          <a:blip r:embed="rId8"/>
          <a:stretch>
            <a:fillRect/>
          </a:stretch>
        </p:blipFill>
        <p:spPr>
          <a:xfrm>
            <a:off x="7129303" y="5724512"/>
            <a:ext cx="1735820" cy="690595"/>
          </a:xfrm>
          <a:prstGeom prst="rect">
            <a:avLst/>
          </a:prstGeom>
        </p:spPr>
      </p:pic>
      <p:pic>
        <p:nvPicPr>
          <p:cNvPr id="14" name="Picture 13">
            <a:extLst>
              <a:ext uri="{FF2B5EF4-FFF2-40B4-BE49-F238E27FC236}">
                <a16:creationId xmlns:a16="http://schemas.microsoft.com/office/drawing/2014/main" id="{A589806B-AFED-E63A-393D-3E66247371A8}"/>
              </a:ext>
            </a:extLst>
          </p:cNvPr>
          <p:cNvPicPr>
            <a:picLocks noChangeAspect="1"/>
          </p:cNvPicPr>
          <p:nvPr/>
        </p:nvPicPr>
        <p:blipFill>
          <a:blip r:embed="rId9"/>
          <a:stretch>
            <a:fillRect/>
          </a:stretch>
        </p:blipFill>
        <p:spPr>
          <a:xfrm>
            <a:off x="4022370" y="5781332"/>
            <a:ext cx="2953727" cy="613179"/>
          </a:xfrm>
          <a:prstGeom prst="rect">
            <a:avLst/>
          </a:prstGeom>
        </p:spPr>
      </p:pic>
      <p:sp>
        <p:nvSpPr>
          <p:cNvPr id="3" name="TextBox 2">
            <a:extLst>
              <a:ext uri="{FF2B5EF4-FFF2-40B4-BE49-F238E27FC236}">
                <a16:creationId xmlns:a16="http://schemas.microsoft.com/office/drawing/2014/main" id="{5D8FD69C-2BE5-53D3-3F8A-1318F3B98430}"/>
              </a:ext>
            </a:extLst>
          </p:cNvPr>
          <p:cNvSpPr txBox="1"/>
          <p:nvPr/>
        </p:nvSpPr>
        <p:spPr>
          <a:xfrm>
            <a:off x="2623006" y="6499274"/>
            <a:ext cx="6407523" cy="261610"/>
          </a:xfrm>
          <a:prstGeom prst="rect">
            <a:avLst/>
          </a:prstGeom>
          <a:noFill/>
        </p:spPr>
        <p:txBody>
          <a:bodyPr wrap="none" rtlCol="0">
            <a:spAutoFit/>
          </a:bodyPr>
          <a:lstStyle/>
          <a:p>
            <a:r>
              <a:rPr lang="en-US" sz="1100" i="1" dirty="0"/>
              <a:t>Note: All photos, graphs, and diagrams without credits were taken or developed by the module author team.</a:t>
            </a:r>
          </a:p>
        </p:txBody>
      </p:sp>
    </p:spTree>
    <p:extLst>
      <p:ext uri="{BB962C8B-B14F-4D97-AF65-F5344CB8AC3E}">
        <p14:creationId xmlns:p14="http://schemas.microsoft.com/office/powerpoint/2010/main" val="340798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8229600" cy="990600"/>
          </a:xfrm>
        </p:spPr>
        <p:txBody>
          <a:bodyPr>
            <a:normAutofit fontScale="90000"/>
          </a:bodyPr>
          <a:lstStyle/>
          <a:p>
            <a:r>
              <a:rPr lang="en-US" b="1" dirty="0">
                <a:solidFill>
                  <a:schemeClr val="accent1">
                    <a:lumMod val="75000"/>
                  </a:schemeClr>
                </a:solidFill>
                <a:latin typeface="Calibri" panose="020F0502020204030204" pitchFamily="34" charset="0"/>
              </a:rPr>
              <a:t>Importance and urgency of environmental prediction in a changing world</a:t>
            </a:r>
            <a:endParaRPr lang="en-US"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9984D9DF-7B99-B7C4-0673-8403F3313186}"/>
              </a:ext>
            </a:extLst>
          </p:cNvPr>
          <p:cNvSpPr>
            <a:spLocks noGrp="1"/>
          </p:cNvSpPr>
          <p:nvPr>
            <p:ph type="sldNum" sz="quarter" idx="12"/>
          </p:nvPr>
        </p:nvSpPr>
        <p:spPr/>
        <p:txBody>
          <a:bodyPr/>
          <a:lstStyle/>
          <a:p>
            <a:fld id="{2A200FE8-A619-F642-9571-C47EDB9D5720}" type="slidenum">
              <a:rPr lang="en-US" smtClean="0"/>
              <a:t>4</a:t>
            </a:fld>
            <a:endParaRPr lang="en-US"/>
          </a:p>
        </p:txBody>
      </p:sp>
      <p:pic>
        <p:nvPicPr>
          <p:cNvPr id="1026" name="Picture 2">
            <a:extLst>
              <a:ext uri="{FF2B5EF4-FFF2-40B4-BE49-F238E27FC236}">
                <a16:creationId xmlns:a16="http://schemas.microsoft.com/office/drawing/2014/main" id="{56D6606B-6245-CA2A-487D-81150372A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38" y="1424598"/>
            <a:ext cx="8088924" cy="4999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AECA5E-34C0-1F61-5CF6-5EDED470F63A}"/>
              </a:ext>
            </a:extLst>
          </p:cNvPr>
          <p:cNvSpPr txBox="1"/>
          <p:nvPr/>
        </p:nvSpPr>
        <p:spPr>
          <a:xfrm>
            <a:off x="102725" y="6496050"/>
            <a:ext cx="3639714" cy="276999"/>
          </a:xfrm>
          <a:prstGeom prst="rect">
            <a:avLst/>
          </a:prstGeom>
          <a:noFill/>
        </p:spPr>
        <p:txBody>
          <a:bodyPr wrap="none" rtlCol="0">
            <a:spAutoFit/>
          </a:bodyPr>
          <a:lstStyle/>
          <a:p>
            <a:r>
              <a:rPr lang="en-US" sz="1200" dirty="0"/>
              <a:t>Figure credit: Dietze et al. 2024 Nature Climate Change </a:t>
            </a:r>
          </a:p>
        </p:txBody>
      </p:sp>
    </p:spTree>
    <p:extLst>
      <p:ext uri="{BB962C8B-B14F-4D97-AF65-F5344CB8AC3E}">
        <p14:creationId xmlns:p14="http://schemas.microsoft.com/office/powerpoint/2010/main" val="280518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9144000" cy="990600"/>
          </a:xfrm>
        </p:spPr>
        <p:txBody>
          <a:bodyPr>
            <a:normAutofit fontScale="90000"/>
          </a:bodyPr>
          <a:lstStyle/>
          <a:p>
            <a:r>
              <a:rPr lang="en-US" b="1" dirty="0">
                <a:solidFill>
                  <a:schemeClr val="accent1">
                    <a:lumMod val="75000"/>
                  </a:schemeClr>
                </a:solidFill>
                <a:latin typeface="Calibri" panose="020F0502020204030204" pitchFamily="34" charset="0"/>
              </a:rPr>
              <a:t>High-frequency environmental data can be used to develop predictive models</a:t>
            </a:r>
            <a:endParaRPr lang="en-US" b="1" dirty="0">
              <a:solidFill>
                <a:schemeClr val="accent1">
                  <a:lumMod val="75000"/>
                </a:schemeClr>
              </a:solidFill>
            </a:endParaRPr>
          </a:p>
        </p:txBody>
      </p:sp>
      <p:sp>
        <p:nvSpPr>
          <p:cNvPr id="3" name="Content Placeholder 2"/>
          <p:cNvSpPr>
            <a:spLocks noGrp="1"/>
          </p:cNvSpPr>
          <p:nvPr>
            <p:ph idx="1"/>
          </p:nvPr>
        </p:nvSpPr>
        <p:spPr>
          <a:xfrm>
            <a:off x="133449" y="1367028"/>
            <a:ext cx="8877101" cy="4680083"/>
          </a:xfrm>
        </p:spPr>
        <p:txBody>
          <a:bodyPr>
            <a:normAutofit/>
          </a:bodyPr>
          <a:lstStyle/>
          <a:p>
            <a:pPr algn="l">
              <a:buFont typeface="Arial" panose="020B0604020202020204" pitchFamily="34" charset="0"/>
              <a:buChar char="•"/>
            </a:pPr>
            <a:r>
              <a:rPr lang="en-US" b="0" i="0" dirty="0">
                <a:solidFill>
                  <a:srgbClr val="333333"/>
                </a:solidFill>
                <a:effectLst/>
                <a:highlight>
                  <a:srgbClr val="FFFFFF"/>
                </a:highlight>
                <a:latin typeface="Calibri" panose="020F0502020204030204" pitchFamily="34" charset="0"/>
                <a:cs typeface="Calibri" panose="020F0502020204030204" pitchFamily="34" charset="0"/>
              </a:rPr>
              <a:t>Measurements taken many times </a:t>
            </a:r>
            <a:r>
              <a:rPr lang="en-US" dirty="0">
                <a:solidFill>
                  <a:srgbClr val="333333"/>
                </a:solidFill>
                <a:highlight>
                  <a:srgbClr val="FFFFFF"/>
                </a:highlight>
                <a:latin typeface="Calibri" panose="020F0502020204030204" pitchFamily="34" charset="0"/>
                <a:cs typeface="Calibri" panose="020F0502020204030204" pitchFamily="34" charset="0"/>
              </a:rPr>
              <a:t>per day or week </a:t>
            </a:r>
            <a:r>
              <a:rPr lang="en-US" b="0" i="0" dirty="0">
                <a:solidFill>
                  <a:srgbClr val="333333"/>
                </a:solidFill>
                <a:effectLst/>
                <a:highlight>
                  <a:srgbClr val="FFFFFF"/>
                </a:highlight>
                <a:latin typeface="Calibri" panose="020F0502020204030204" pitchFamily="34" charset="0"/>
                <a:cs typeface="Calibri" panose="020F0502020204030204" pitchFamily="34" charset="0"/>
              </a:rPr>
              <a:t>(for example, every 10 minutes or every day)</a:t>
            </a:r>
            <a:endParaRPr lang="en-US" sz="2400" dirty="0">
              <a:solidFill>
                <a:srgbClr val="333333"/>
              </a:solidFill>
              <a:highlight>
                <a:srgbClr val="FFFFFF"/>
              </a:highlight>
              <a:latin typeface="Calibri" panose="020F0502020204030204" pitchFamily="34" charset="0"/>
              <a:cs typeface="Calibri" panose="020F0502020204030204" pitchFamily="34" charset="0"/>
            </a:endParaRPr>
          </a:p>
          <a:p>
            <a:r>
              <a:rPr lang="en-US" b="0" i="0" dirty="0">
                <a:solidFill>
                  <a:srgbClr val="333333"/>
                </a:solidFill>
                <a:effectLst/>
                <a:highlight>
                  <a:srgbClr val="FFFFFF"/>
                </a:highlight>
                <a:latin typeface="Calibri" panose="020F0502020204030204" pitchFamily="34" charset="0"/>
                <a:cs typeface="Calibri" panose="020F0502020204030204" pitchFamily="34" charset="0"/>
              </a:rPr>
              <a:t>Allows managers and scientists to see patterns that were not observable using low-frequency </a:t>
            </a:r>
            <a:r>
              <a:rPr lang="en-US" dirty="0">
                <a:solidFill>
                  <a:srgbClr val="333333"/>
                </a:solidFill>
                <a:highlight>
                  <a:srgbClr val="FFFFFF"/>
                </a:highlight>
                <a:latin typeface="Calibri" panose="020F0502020204030204" pitchFamily="34" charset="0"/>
                <a:cs typeface="Calibri" panose="020F0502020204030204" pitchFamily="34" charset="0"/>
              </a:rPr>
              <a:t>data </a:t>
            </a:r>
            <a:r>
              <a:rPr lang="en-US" b="0" i="0" dirty="0">
                <a:solidFill>
                  <a:srgbClr val="333333"/>
                </a:solidFill>
                <a:effectLst/>
                <a:highlight>
                  <a:srgbClr val="FFFFFF"/>
                </a:highlight>
                <a:latin typeface="Calibri" panose="020F0502020204030204" pitchFamily="34" charset="0"/>
                <a:cs typeface="Calibri" panose="020F0502020204030204" pitchFamily="34" charset="0"/>
              </a:rPr>
              <a:t>(for example, once a week or once a month)</a:t>
            </a:r>
            <a:endParaRPr lang="en-US" sz="2400" dirty="0">
              <a:latin typeface="Calibri" panose="020F0502020204030204" pitchFamily="34" charset="0"/>
              <a:cs typeface="Calibri" panose="020F0502020204030204" pitchFamily="34" charset="0"/>
            </a:endParaRPr>
          </a:p>
          <a:p>
            <a:endParaRPr lang="en-US" dirty="0">
              <a:latin typeface="+mj-lt"/>
            </a:endParaRPr>
          </a:p>
        </p:txBody>
      </p:sp>
      <p:sp>
        <p:nvSpPr>
          <p:cNvPr id="4" name="Slide Number Placeholder 3">
            <a:extLst>
              <a:ext uri="{FF2B5EF4-FFF2-40B4-BE49-F238E27FC236}">
                <a16:creationId xmlns:a16="http://schemas.microsoft.com/office/drawing/2014/main" id="{9984D9DF-7B99-B7C4-0673-8403F3313186}"/>
              </a:ext>
            </a:extLst>
          </p:cNvPr>
          <p:cNvSpPr>
            <a:spLocks noGrp="1"/>
          </p:cNvSpPr>
          <p:nvPr>
            <p:ph type="sldNum" sz="quarter" idx="12"/>
          </p:nvPr>
        </p:nvSpPr>
        <p:spPr/>
        <p:txBody>
          <a:bodyPr/>
          <a:lstStyle/>
          <a:p>
            <a:fld id="{2A200FE8-A619-F642-9571-C47EDB9D5720}" type="slidenum">
              <a:rPr lang="en-US" smtClean="0"/>
              <a:t>5</a:t>
            </a:fld>
            <a:endParaRPr lang="en-US"/>
          </a:p>
        </p:txBody>
      </p:sp>
      <p:pic>
        <p:nvPicPr>
          <p:cNvPr id="5" name="Picture 4">
            <a:extLst>
              <a:ext uri="{FF2B5EF4-FFF2-40B4-BE49-F238E27FC236}">
                <a16:creationId xmlns:a16="http://schemas.microsoft.com/office/drawing/2014/main" id="{F2FD6C41-6242-1B02-52E4-A3777D3D052A}"/>
              </a:ext>
            </a:extLst>
          </p:cNvPr>
          <p:cNvPicPr>
            <a:picLocks noChangeAspect="1"/>
          </p:cNvPicPr>
          <p:nvPr/>
        </p:nvPicPr>
        <p:blipFill>
          <a:blip r:embed="rId3"/>
          <a:stretch>
            <a:fillRect/>
          </a:stretch>
        </p:blipFill>
        <p:spPr>
          <a:xfrm>
            <a:off x="905022" y="3288494"/>
            <a:ext cx="7248378" cy="3551218"/>
          </a:xfrm>
          <a:prstGeom prst="rect">
            <a:avLst/>
          </a:prstGeom>
        </p:spPr>
      </p:pic>
    </p:spTree>
    <p:extLst>
      <p:ext uri="{BB962C8B-B14F-4D97-AF65-F5344CB8AC3E}">
        <p14:creationId xmlns:p14="http://schemas.microsoft.com/office/powerpoint/2010/main" val="109418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91C62-FC67-C544-C255-0B180E607B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24FF4-E989-710D-974C-2B3CDA9AEDD7}"/>
              </a:ext>
            </a:extLst>
          </p:cNvPr>
          <p:cNvSpPr>
            <a:spLocks noGrp="1"/>
          </p:cNvSpPr>
          <p:nvPr>
            <p:ph type="title"/>
          </p:nvPr>
        </p:nvSpPr>
        <p:spPr>
          <a:xfrm>
            <a:off x="0" y="361950"/>
            <a:ext cx="9144000" cy="990600"/>
          </a:xfrm>
        </p:spPr>
        <p:txBody>
          <a:bodyPr>
            <a:normAutofit fontScale="90000"/>
          </a:bodyPr>
          <a:lstStyle/>
          <a:p>
            <a:r>
              <a:rPr lang="en-US" b="1" dirty="0">
                <a:solidFill>
                  <a:schemeClr val="accent1">
                    <a:lumMod val="75000"/>
                  </a:schemeClr>
                </a:solidFill>
                <a:latin typeface="Calibri" panose="020F0502020204030204" pitchFamily="34" charset="0"/>
              </a:rPr>
              <a:t>Time series models are often applied to analyze and make predictions using environmental data</a:t>
            </a:r>
            <a:endParaRPr lang="en-US"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4DFFDF09-8861-9C36-6D8B-502C83456835}"/>
              </a:ext>
            </a:extLst>
          </p:cNvPr>
          <p:cNvSpPr>
            <a:spLocks noGrp="1"/>
          </p:cNvSpPr>
          <p:nvPr>
            <p:ph type="sldNum" sz="quarter" idx="12"/>
          </p:nvPr>
        </p:nvSpPr>
        <p:spPr/>
        <p:txBody>
          <a:bodyPr/>
          <a:lstStyle/>
          <a:p>
            <a:fld id="{2A200FE8-A619-F642-9571-C47EDB9D5720}" type="slidenum">
              <a:rPr lang="en-US" smtClean="0"/>
              <a:t>6</a:t>
            </a:fld>
            <a:endParaRPr lang="en-US"/>
          </a:p>
        </p:txBody>
      </p:sp>
      <p:pic>
        <p:nvPicPr>
          <p:cNvPr id="12" name="Picture 11">
            <a:extLst>
              <a:ext uri="{FF2B5EF4-FFF2-40B4-BE49-F238E27FC236}">
                <a16:creationId xmlns:a16="http://schemas.microsoft.com/office/drawing/2014/main" id="{A7806F2B-3AC4-168B-1181-52ABE0E6FC90}"/>
              </a:ext>
            </a:extLst>
          </p:cNvPr>
          <p:cNvPicPr>
            <a:picLocks noChangeAspect="1"/>
          </p:cNvPicPr>
          <p:nvPr/>
        </p:nvPicPr>
        <p:blipFill>
          <a:blip r:embed="rId3"/>
          <a:srcRect l="10593"/>
          <a:stretch>
            <a:fillRect/>
          </a:stretch>
        </p:blipFill>
        <p:spPr>
          <a:xfrm>
            <a:off x="1068209" y="1430979"/>
            <a:ext cx="3379187" cy="2519699"/>
          </a:xfrm>
          <a:prstGeom prst="roundRect">
            <a:avLst/>
          </a:prstGeom>
        </p:spPr>
      </p:pic>
      <p:pic>
        <p:nvPicPr>
          <p:cNvPr id="13" name="Picture 4" descr="Pollen cloud rising from a Engelmann spruce forest.">
            <a:extLst>
              <a:ext uri="{FF2B5EF4-FFF2-40B4-BE49-F238E27FC236}">
                <a16:creationId xmlns:a16="http://schemas.microsoft.com/office/drawing/2014/main" id="{15BEC0B9-A2EF-CFC0-E08A-3BFAA1E60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832" y="1430980"/>
            <a:ext cx="3365430" cy="2519698"/>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C04303A-CFEB-608F-C666-5D14F516C9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098" b="63497"/>
          <a:stretch>
            <a:fillRect/>
          </a:stretch>
        </p:blipFill>
        <p:spPr bwMode="auto">
          <a:xfrm>
            <a:off x="1068209" y="4029107"/>
            <a:ext cx="3379187" cy="2419682"/>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Picture 8" descr="An aerial view of toxic blue-green algae bloom on the Baltic Sea coast at Tyreso near Stockholm">
            <a:extLst>
              <a:ext uri="{FF2B5EF4-FFF2-40B4-BE49-F238E27FC236}">
                <a16:creationId xmlns:a16="http://schemas.microsoft.com/office/drawing/2014/main" id="{CC00DA12-36F2-1CEE-98DE-139C134265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845" t="35453" r="6307" b="28947"/>
          <a:stretch>
            <a:fillRect/>
          </a:stretch>
        </p:blipFill>
        <p:spPr bwMode="auto">
          <a:xfrm>
            <a:off x="4523075" y="4029108"/>
            <a:ext cx="3379187" cy="2441475"/>
          </a:xfrm>
          <a:prstGeom prst="round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55AE422-108E-D361-17ED-086586DC996D}"/>
              </a:ext>
            </a:extLst>
          </p:cNvPr>
          <p:cNvSpPr txBox="1"/>
          <p:nvPr/>
        </p:nvSpPr>
        <p:spPr>
          <a:xfrm>
            <a:off x="1580684" y="3358662"/>
            <a:ext cx="2354234" cy="369332"/>
          </a:xfrm>
          <a:prstGeom prst="rect">
            <a:avLst/>
          </a:prstGeom>
          <a:solidFill>
            <a:schemeClr val="bg1">
              <a:alpha val="75000"/>
            </a:schemeClr>
          </a:solidFill>
        </p:spPr>
        <p:txBody>
          <a:bodyPr wrap="none" rtlCol="0">
            <a:spAutoFit/>
          </a:bodyPr>
          <a:lstStyle/>
          <a:p>
            <a:r>
              <a:rPr lang="en-US" dirty="0"/>
              <a:t>Salmon population size</a:t>
            </a:r>
          </a:p>
        </p:txBody>
      </p:sp>
      <p:sp>
        <p:nvSpPr>
          <p:cNvPr id="20" name="TextBox 19">
            <a:extLst>
              <a:ext uri="{FF2B5EF4-FFF2-40B4-BE49-F238E27FC236}">
                <a16:creationId xmlns:a16="http://schemas.microsoft.com/office/drawing/2014/main" id="{9BB4366F-F678-2DDD-B988-6B3375C918A6}"/>
              </a:ext>
            </a:extLst>
          </p:cNvPr>
          <p:cNvSpPr txBox="1"/>
          <p:nvPr/>
        </p:nvSpPr>
        <p:spPr>
          <a:xfrm>
            <a:off x="4714006" y="3358662"/>
            <a:ext cx="3011081" cy="369332"/>
          </a:xfrm>
          <a:prstGeom prst="rect">
            <a:avLst/>
          </a:prstGeom>
          <a:solidFill>
            <a:schemeClr val="bg1">
              <a:alpha val="75000"/>
            </a:schemeClr>
          </a:solidFill>
        </p:spPr>
        <p:txBody>
          <a:bodyPr wrap="none" rtlCol="0">
            <a:spAutoFit/>
          </a:bodyPr>
          <a:lstStyle/>
          <a:p>
            <a:r>
              <a:rPr lang="en-US" dirty="0"/>
              <a:t>Airborne pollen concentration</a:t>
            </a:r>
          </a:p>
        </p:txBody>
      </p:sp>
      <p:sp>
        <p:nvSpPr>
          <p:cNvPr id="21" name="TextBox 20">
            <a:extLst>
              <a:ext uri="{FF2B5EF4-FFF2-40B4-BE49-F238E27FC236}">
                <a16:creationId xmlns:a16="http://schemas.microsoft.com/office/drawing/2014/main" id="{9DC67B13-3F70-3200-1AE6-B77B37F11913}"/>
              </a:ext>
            </a:extLst>
          </p:cNvPr>
          <p:cNvSpPr txBox="1"/>
          <p:nvPr/>
        </p:nvSpPr>
        <p:spPr>
          <a:xfrm>
            <a:off x="1652563" y="5986042"/>
            <a:ext cx="2210477" cy="369332"/>
          </a:xfrm>
          <a:prstGeom prst="rect">
            <a:avLst/>
          </a:prstGeom>
          <a:solidFill>
            <a:schemeClr val="bg1">
              <a:alpha val="75000"/>
            </a:schemeClr>
          </a:solidFill>
        </p:spPr>
        <p:txBody>
          <a:bodyPr wrap="none" rtlCol="0">
            <a:spAutoFit/>
          </a:bodyPr>
          <a:lstStyle/>
          <a:p>
            <a:r>
              <a:rPr lang="en-US" dirty="0"/>
              <a:t>Forest pest outbreaks</a:t>
            </a:r>
          </a:p>
        </p:txBody>
      </p:sp>
      <p:sp>
        <p:nvSpPr>
          <p:cNvPr id="22" name="TextBox 21">
            <a:extLst>
              <a:ext uri="{FF2B5EF4-FFF2-40B4-BE49-F238E27FC236}">
                <a16:creationId xmlns:a16="http://schemas.microsoft.com/office/drawing/2014/main" id="{D74ACCF7-1629-E628-9773-D9FBAD21C6F7}"/>
              </a:ext>
            </a:extLst>
          </p:cNvPr>
          <p:cNvSpPr txBox="1"/>
          <p:nvPr/>
        </p:nvSpPr>
        <p:spPr>
          <a:xfrm>
            <a:off x="5114307" y="5985486"/>
            <a:ext cx="2177969" cy="369332"/>
          </a:xfrm>
          <a:prstGeom prst="rect">
            <a:avLst/>
          </a:prstGeom>
          <a:solidFill>
            <a:schemeClr val="bg1">
              <a:alpha val="75000"/>
            </a:schemeClr>
          </a:solidFill>
        </p:spPr>
        <p:txBody>
          <a:bodyPr wrap="none" rtlCol="0">
            <a:spAutoFit/>
          </a:bodyPr>
          <a:lstStyle/>
          <a:p>
            <a:r>
              <a:rPr lang="en-US" dirty="0"/>
              <a:t>Harmful algal blooms</a:t>
            </a:r>
          </a:p>
        </p:txBody>
      </p:sp>
      <p:sp>
        <p:nvSpPr>
          <p:cNvPr id="23" name="TextBox 22">
            <a:extLst>
              <a:ext uri="{FF2B5EF4-FFF2-40B4-BE49-F238E27FC236}">
                <a16:creationId xmlns:a16="http://schemas.microsoft.com/office/drawing/2014/main" id="{B7AD350C-DDA3-748B-839A-DCAE3E6D6CAB}"/>
              </a:ext>
            </a:extLst>
          </p:cNvPr>
          <p:cNvSpPr txBox="1"/>
          <p:nvPr/>
        </p:nvSpPr>
        <p:spPr>
          <a:xfrm>
            <a:off x="0" y="6449313"/>
            <a:ext cx="8944708" cy="461665"/>
          </a:xfrm>
          <a:prstGeom prst="rect">
            <a:avLst/>
          </a:prstGeom>
          <a:noFill/>
        </p:spPr>
        <p:txBody>
          <a:bodyPr wrap="square" rtlCol="0">
            <a:spAutoFit/>
          </a:bodyPr>
          <a:lstStyle/>
          <a:p>
            <a:r>
              <a:rPr lang="en-US" sz="1200" b="1" dirty="0">
                <a:solidFill>
                  <a:sysClr val="windowText" lastClr="000000"/>
                </a:solidFill>
              </a:rPr>
              <a:t>Photo credits: </a:t>
            </a:r>
            <a:r>
              <a:rPr lang="en-US" sz="1200" dirty="0"/>
              <a:t>Coho salmon: Jessica Newley, Smithsonian magazine; Engelmann spruce pollen: Al Scheider, USDA</a:t>
            </a:r>
            <a:r>
              <a:rPr lang="en-US" sz="1200" b="1" dirty="0">
                <a:solidFill>
                  <a:sysClr val="windowText" lastClr="000000"/>
                </a:solidFill>
              </a:rPr>
              <a:t>; </a:t>
            </a:r>
            <a:r>
              <a:rPr lang="en-US" sz="1200" dirty="0">
                <a:solidFill>
                  <a:sysClr val="windowText" lastClr="000000"/>
                </a:solidFill>
              </a:rPr>
              <a:t>Mountain pine beetle attack: Matthew Brown, CC-BY 2.0; Baltic Sea bloom: Pontus Lundahl, TT News Agency via Reuters</a:t>
            </a:r>
          </a:p>
        </p:txBody>
      </p:sp>
    </p:spTree>
    <p:extLst>
      <p:ext uri="{BB962C8B-B14F-4D97-AF65-F5344CB8AC3E}">
        <p14:creationId xmlns:p14="http://schemas.microsoft.com/office/powerpoint/2010/main" val="221327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DF95-D941-4887-9CE8-994AA5C17185}"/>
              </a:ext>
            </a:extLst>
          </p:cNvPr>
          <p:cNvSpPr>
            <a:spLocks noGrp="1"/>
          </p:cNvSpPr>
          <p:nvPr>
            <p:ph type="title"/>
          </p:nvPr>
        </p:nvSpPr>
        <p:spPr/>
        <p:txBody>
          <a:bodyPr/>
          <a:lstStyle/>
          <a:p>
            <a:r>
              <a:rPr lang="en-IE" dirty="0"/>
              <a:t>Today…</a:t>
            </a:r>
          </a:p>
        </p:txBody>
      </p:sp>
      <p:sp>
        <p:nvSpPr>
          <p:cNvPr id="3" name="Content Placeholder 2">
            <a:extLst>
              <a:ext uri="{FF2B5EF4-FFF2-40B4-BE49-F238E27FC236}">
                <a16:creationId xmlns:a16="http://schemas.microsoft.com/office/drawing/2014/main" id="{C6BE9135-5FCC-4739-BF47-DD3183376145}"/>
              </a:ext>
            </a:extLst>
          </p:cNvPr>
          <p:cNvSpPr>
            <a:spLocks noGrp="1"/>
          </p:cNvSpPr>
          <p:nvPr>
            <p:ph idx="1"/>
          </p:nvPr>
        </p:nvSpPr>
        <p:spPr>
          <a:xfrm>
            <a:off x="457200" y="1371600"/>
            <a:ext cx="8464062" cy="5274832"/>
          </a:xfrm>
        </p:spPr>
        <p:txBody>
          <a:bodyPr>
            <a:noAutofit/>
          </a:bodyPr>
          <a:lstStyle/>
          <a:p>
            <a:pPr marL="0" indent="0">
              <a:buNone/>
            </a:pPr>
            <a:r>
              <a:rPr lang="en-IE" dirty="0"/>
              <a:t>We will explore </a:t>
            </a:r>
            <a:r>
              <a:rPr lang="en-IE" b="1" dirty="0">
                <a:solidFill>
                  <a:schemeClr val="accent5"/>
                </a:solidFill>
              </a:rPr>
              <a:t>time series </a:t>
            </a:r>
            <a:r>
              <a:rPr lang="en-IE" b="1" dirty="0" err="1">
                <a:solidFill>
                  <a:schemeClr val="accent5"/>
                </a:solidFill>
              </a:rPr>
              <a:t>modeling</a:t>
            </a:r>
            <a:r>
              <a:rPr lang="en-IE" b="1" dirty="0">
                <a:solidFill>
                  <a:schemeClr val="accent5"/>
                </a:solidFill>
              </a:rPr>
              <a:t> </a:t>
            </a:r>
            <a:r>
              <a:rPr lang="en-IE" dirty="0"/>
              <a:t>and out-of-sample prediction of standardized environmental datasets using several different models.</a:t>
            </a:r>
          </a:p>
          <a:p>
            <a:pPr marL="0" indent="0">
              <a:buNone/>
            </a:pPr>
            <a:endParaRPr lang="en-IE" sz="2000" b="1" dirty="0"/>
          </a:p>
          <a:p>
            <a:pPr marL="0" indent="0">
              <a:buNone/>
            </a:pPr>
            <a:endParaRPr lang="en-IE" dirty="0"/>
          </a:p>
        </p:txBody>
      </p:sp>
      <p:sp>
        <p:nvSpPr>
          <p:cNvPr id="4" name="Slide Number Placeholder 3">
            <a:extLst>
              <a:ext uri="{FF2B5EF4-FFF2-40B4-BE49-F238E27FC236}">
                <a16:creationId xmlns:a16="http://schemas.microsoft.com/office/drawing/2014/main" id="{B762E244-38F3-032E-1941-F3C35D9F5DE0}"/>
              </a:ext>
            </a:extLst>
          </p:cNvPr>
          <p:cNvSpPr>
            <a:spLocks noGrp="1"/>
          </p:cNvSpPr>
          <p:nvPr>
            <p:ph type="sldNum" sz="quarter" idx="12"/>
          </p:nvPr>
        </p:nvSpPr>
        <p:spPr/>
        <p:txBody>
          <a:bodyPr/>
          <a:lstStyle/>
          <a:p>
            <a:fld id="{2A200FE8-A619-F642-9571-C47EDB9D5720}" type="slidenum">
              <a:rPr lang="en-US" smtClean="0"/>
              <a:t>7</a:t>
            </a:fld>
            <a:endParaRPr lang="en-US"/>
          </a:p>
        </p:txBody>
      </p:sp>
      <p:pic>
        <p:nvPicPr>
          <p:cNvPr id="6" name="Picture 5">
            <a:extLst>
              <a:ext uri="{FF2B5EF4-FFF2-40B4-BE49-F238E27FC236}">
                <a16:creationId xmlns:a16="http://schemas.microsoft.com/office/drawing/2014/main" id="{C8D742F5-C4FE-ADFA-95A1-4521D694AF1C}"/>
              </a:ext>
            </a:extLst>
          </p:cNvPr>
          <p:cNvPicPr>
            <a:picLocks noChangeAspect="1"/>
          </p:cNvPicPr>
          <p:nvPr/>
        </p:nvPicPr>
        <p:blipFill>
          <a:blip r:embed="rId3"/>
          <a:stretch>
            <a:fillRect/>
          </a:stretch>
        </p:blipFill>
        <p:spPr>
          <a:xfrm>
            <a:off x="1154723" y="2650279"/>
            <a:ext cx="6594231" cy="4077904"/>
          </a:xfrm>
          <a:prstGeom prst="rect">
            <a:avLst/>
          </a:prstGeom>
        </p:spPr>
      </p:pic>
      <p:sp>
        <p:nvSpPr>
          <p:cNvPr id="7" name="TextBox 6">
            <a:extLst>
              <a:ext uri="{FF2B5EF4-FFF2-40B4-BE49-F238E27FC236}">
                <a16:creationId xmlns:a16="http://schemas.microsoft.com/office/drawing/2014/main" id="{0DC9A18F-4C49-CA07-764D-927517F96A2D}"/>
              </a:ext>
            </a:extLst>
          </p:cNvPr>
          <p:cNvSpPr txBox="1"/>
          <p:nvPr/>
        </p:nvSpPr>
        <p:spPr>
          <a:xfrm>
            <a:off x="7101020" y="3261322"/>
            <a:ext cx="582211" cy="276999"/>
          </a:xfrm>
          <a:prstGeom prst="rect">
            <a:avLst/>
          </a:prstGeom>
          <a:solidFill>
            <a:schemeClr val="bg1"/>
          </a:solidFill>
        </p:spPr>
        <p:txBody>
          <a:bodyPr wrap="none" rtlCol="0">
            <a:spAutoFit/>
          </a:bodyPr>
          <a:lstStyle/>
          <a:p>
            <a:r>
              <a:rPr lang="en-US" sz="1200" dirty="0"/>
              <a:t>model</a:t>
            </a:r>
          </a:p>
        </p:txBody>
      </p:sp>
      <p:sp>
        <p:nvSpPr>
          <p:cNvPr id="8" name="Rectangle 7">
            <a:extLst>
              <a:ext uri="{FF2B5EF4-FFF2-40B4-BE49-F238E27FC236}">
                <a16:creationId xmlns:a16="http://schemas.microsoft.com/office/drawing/2014/main" id="{84546616-64F4-4C2B-23E9-2CCB33E22CD6}"/>
              </a:ext>
            </a:extLst>
          </p:cNvPr>
          <p:cNvSpPr/>
          <p:nvPr/>
        </p:nvSpPr>
        <p:spPr>
          <a:xfrm>
            <a:off x="1863969" y="2815027"/>
            <a:ext cx="4255477" cy="1540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u="sng" dirty="0"/>
              <a:t>Time series model:</a:t>
            </a:r>
            <a:r>
              <a:rPr lang="en-US" dirty="0"/>
              <a:t> a statistical representation of data that occur in a particular order over time. Time series models can be used to make predictions of future observations.</a:t>
            </a:r>
          </a:p>
        </p:txBody>
      </p:sp>
      <p:sp>
        <p:nvSpPr>
          <p:cNvPr id="9" name="Line Callout 1 8">
            <a:extLst>
              <a:ext uri="{FF2B5EF4-FFF2-40B4-BE49-F238E27FC236}">
                <a16:creationId xmlns:a16="http://schemas.microsoft.com/office/drawing/2014/main" id="{BCCD636A-ACAE-EC22-E86A-B47DA660F716}"/>
              </a:ext>
            </a:extLst>
          </p:cNvPr>
          <p:cNvSpPr/>
          <p:nvPr/>
        </p:nvSpPr>
        <p:spPr>
          <a:xfrm>
            <a:off x="7033846" y="4142807"/>
            <a:ext cx="1887416" cy="1899138"/>
          </a:xfrm>
          <a:prstGeom prst="borderCallout1">
            <a:avLst>
              <a:gd name="adj1" fmla="val 18750"/>
              <a:gd name="adj2" fmla="val -8333"/>
              <a:gd name="adj3" fmla="val 67402"/>
              <a:gd name="adj4" fmla="val -68146"/>
            </a:avLst>
          </a:prstGeom>
          <a:ln>
            <a:solidFill>
              <a:schemeClr val="accent5">
                <a:lumMod val="75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Why is there a gap in the model line? Because there is a gap in the time series data!</a:t>
            </a:r>
          </a:p>
        </p:txBody>
      </p:sp>
      <p:sp>
        <p:nvSpPr>
          <p:cNvPr id="10" name="Line Callout 1 9">
            <a:extLst>
              <a:ext uri="{FF2B5EF4-FFF2-40B4-BE49-F238E27FC236}">
                <a16:creationId xmlns:a16="http://schemas.microsoft.com/office/drawing/2014/main" id="{8E7378AB-9EF6-46BF-066C-364136004697}"/>
              </a:ext>
            </a:extLst>
          </p:cNvPr>
          <p:cNvSpPr/>
          <p:nvPr/>
        </p:nvSpPr>
        <p:spPr>
          <a:xfrm>
            <a:off x="105508" y="5479985"/>
            <a:ext cx="1002323" cy="1295400"/>
          </a:xfrm>
          <a:prstGeom prst="borderCallout1">
            <a:avLst>
              <a:gd name="adj1" fmla="val 19933"/>
              <a:gd name="adj2" fmla="val 107195"/>
              <a:gd name="adj3" fmla="val -7154"/>
              <a:gd name="adj4" fmla="val 118189"/>
            </a:avLst>
          </a:prstGeom>
          <a:ln/>
        </p:spPr>
        <p:style>
          <a:lnRef idx="2">
            <a:schemeClr val="accent2">
              <a:shade val="15000"/>
            </a:schemeClr>
          </a:lnRef>
          <a:fillRef idx="1">
            <a:schemeClr val="accent2"/>
          </a:fillRef>
          <a:effectRef idx="0">
            <a:schemeClr val="accent2"/>
          </a:effectRef>
          <a:fontRef idx="minor">
            <a:schemeClr val="lt1"/>
          </a:fontRef>
        </p:style>
        <p:txBody>
          <a:bodyPr lIns="18288" rIns="18288" rtlCol="0" anchor="ctr"/>
          <a:lstStyle/>
          <a:p>
            <a:pPr algn="ctr"/>
            <a:r>
              <a:rPr lang="en-US" dirty="0"/>
              <a:t>Target variable being predicted</a:t>
            </a:r>
          </a:p>
        </p:txBody>
      </p:sp>
    </p:spTree>
    <p:extLst>
      <p:ext uri="{BB962C8B-B14F-4D97-AF65-F5344CB8AC3E}">
        <p14:creationId xmlns:p14="http://schemas.microsoft.com/office/powerpoint/2010/main" val="3267251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EC8BE-D24F-72FF-40D6-5D0B5D7FA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E2A18-1EAB-BD38-6CF4-5C3AB514E628}"/>
              </a:ext>
            </a:extLst>
          </p:cNvPr>
          <p:cNvSpPr>
            <a:spLocks noGrp="1"/>
          </p:cNvSpPr>
          <p:nvPr>
            <p:ph type="title"/>
          </p:nvPr>
        </p:nvSpPr>
        <p:spPr/>
        <p:txBody>
          <a:bodyPr/>
          <a:lstStyle/>
          <a:p>
            <a:r>
              <a:rPr lang="en-IE" dirty="0"/>
              <a:t>Today…</a:t>
            </a:r>
          </a:p>
        </p:txBody>
      </p:sp>
      <p:sp>
        <p:nvSpPr>
          <p:cNvPr id="3" name="Content Placeholder 2">
            <a:extLst>
              <a:ext uri="{FF2B5EF4-FFF2-40B4-BE49-F238E27FC236}">
                <a16:creationId xmlns:a16="http://schemas.microsoft.com/office/drawing/2014/main" id="{352D7059-0F9A-8A2F-4803-1173979DEF65}"/>
              </a:ext>
            </a:extLst>
          </p:cNvPr>
          <p:cNvSpPr>
            <a:spLocks noGrp="1"/>
          </p:cNvSpPr>
          <p:nvPr>
            <p:ph idx="1"/>
          </p:nvPr>
        </p:nvSpPr>
        <p:spPr>
          <a:xfrm>
            <a:off x="457200" y="1371600"/>
            <a:ext cx="8464062" cy="5274832"/>
          </a:xfrm>
        </p:spPr>
        <p:txBody>
          <a:bodyPr>
            <a:noAutofit/>
          </a:bodyPr>
          <a:lstStyle/>
          <a:p>
            <a:pPr marL="0" indent="0">
              <a:buNone/>
            </a:pPr>
            <a:r>
              <a:rPr lang="en-IE" dirty="0"/>
              <a:t>We will explore time series </a:t>
            </a:r>
            <a:r>
              <a:rPr lang="en-IE" dirty="0" err="1"/>
              <a:t>modeling</a:t>
            </a:r>
            <a:r>
              <a:rPr lang="en-IE" dirty="0"/>
              <a:t> and </a:t>
            </a:r>
            <a:r>
              <a:rPr lang="en-IE" b="1" dirty="0">
                <a:solidFill>
                  <a:schemeClr val="accent5"/>
                </a:solidFill>
              </a:rPr>
              <a:t>out-of-sample prediction </a:t>
            </a:r>
            <a:r>
              <a:rPr lang="en-IE" dirty="0"/>
              <a:t>of standardized environmental datasets using several different models.</a:t>
            </a:r>
          </a:p>
          <a:p>
            <a:pPr marL="0" indent="0">
              <a:buNone/>
            </a:pPr>
            <a:endParaRPr lang="en-IE" sz="2000" b="1" dirty="0"/>
          </a:p>
          <a:p>
            <a:pPr marL="0" indent="0">
              <a:buNone/>
            </a:pPr>
            <a:endParaRPr lang="en-IE" dirty="0"/>
          </a:p>
        </p:txBody>
      </p:sp>
      <p:sp>
        <p:nvSpPr>
          <p:cNvPr id="4" name="Slide Number Placeholder 3">
            <a:extLst>
              <a:ext uri="{FF2B5EF4-FFF2-40B4-BE49-F238E27FC236}">
                <a16:creationId xmlns:a16="http://schemas.microsoft.com/office/drawing/2014/main" id="{D3221A5B-DC6B-6D97-7F70-E07EBD47F298}"/>
              </a:ext>
            </a:extLst>
          </p:cNvPr>
          <p:cNvSpPr>
            <a:spLocks noGrp="1"/>
          </p:cNvSpPr>
          <p:nvPr>
            <p:ph type="sldNum" sz="quarter" idx="12"/>
          </p:nvPr>
        </p:nvSpPr>
        <p:spPr/>
        <p:txBody>
          <a:bodyPr/>
          <a:lstStyle/>
          <a:p>
            <a:fld id="{2A200FE8-A619-F642-9571-C47EDB9D5720}" type="slidenum">
              <a:rPr lang="en-US" smtClean="0"/>
              <a:t>8</a:t>
            </a:fld>
            <a:endParaRPr lang="en-US"/>
          </a:p>
        </p:txBody>
      </p:sp>
      <p:pic>
        <p:nvPicPr>
          <p:cNvPr id="5" name="Picture 4">
            <a:extLst>
              <a:ext uri="{FF2B5EF4-FFF2-40B4-BE49-F238E27FC236}">
                <a16:creationId xmlns:a16="http://schemas.microsoft.com/office/drawing/2014/main" id="{B82C17EE-B8DF-9748-D02F-20F97E226738}"/>
              </a:ext>
            </a:extLst>
          </p:cNvPr>
          <p:cNvPicPr>
            <a:picLocks noChangeAspect="1"/>
          </p:cNvPicPr>
          <p:nvPr/>
        </p:nvPicPr>
        <p:blipFill>
          <a:blip r:embed="rId3"/>
          <a:stretch>
            <a:fillRect/>
          </a:stretch>
        </p:blipFill>
        <p:spPr>
          <a:xfrm>
            <a:off x="2923271" y="2362200"/>
            <a:ext cx="6047285" cy="3962400"/>
          </a:xfrm>
          <a:prstGeom prst="rect">
            <a:avLst/>
          </a:prstGeom>
        </p:spPr>
      </p:pic>
      <p:sp>
        <p:nvSpPr>
          <p:cNvPr id="10" name="TextBox 9">
            <a:extLst>
              <a:ext uri="{FF2B5EF4-FFF2-40B4-BE49-F238E27FC236}">
                <a16:creationId xmlns:a16="http://schemas.microsoft.com/office/drawing/2014/main" id="{14ED8C7F-31C6-49B9-D0F2-A2B9D984F101}"/>
              </a:ext>
            </a:extLst>
          </p:cNvPr>
          <p:cNvSpPr txBox="1"/>
          <p:nvPr/>
        </p:nvSpPr>
        <p:spPr>
          <a:xfrm>
            <a:off x="8003569" y="3198167"/>
            <a:ext cx="1024639" cy="430887"/>
          </a:xfrm>
          <a:prstGeom prst="rect">
            <a:avLst/>
          </a:prstGeom>
          <a:solidFill>
            <a:schemeClr val="bg1"/>
          </a:solidFill>
        </p:spPr>
        <p:txBody>
          <a:bodyPr wrap="none" rtlCol="0">
            <a:spAutoFit/>
          </a:bodyPr>
          <a:lstStyle/>
          <a:p>
            <a:r>
              <a:rPr lang="en-US" sz="1100" dirty="0"/>
              <a:t>out-of-sample </a:t>
            </a:r>
          </a:p>
          <a:p>
            <a:r>
              <a:rPr lang="en-US" sz="1100" dirty="0"/>
              <a:t>prediction</a:t>
            </a:r>
          </a:p>
        </p:txBody>
      </p:sp>
      <p:sp>
        <p:nvSpPr>
          <p:cNvPr id="11" name="Rectangle 10">
            <a:extLst>
              <a:ext uri="{FF2B5EF4-FFF2-40B4-BE49-F238E27FC236}">
                <a16:creationId xmlns:a16="http://schemas.microsoft.com/office/drawing/2014/main" id="{EABDBA29-0156-958D-0BFB-DD4EFA228528}"/>
              </a:ext>
            </a:extLst>
          </p:cNvPr>
          <p:cNvSpPr/>
          <p:nvPr/>
        </p:nvSpPr>
        <p:spPr>
          <a:xfrm>
            <a:off x="304800" y="2743200"/>
            <a:ext cx="2309446" cy="1160585"/>
          </a:xfrm>
          <a:prstGeom prst="rect">
            <a:avLst/>
          </a:prstGeom>
          <a:solidFill>
            <a:srgbClr val="CFE3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solidFill>
                  <a:schemeClr val="tx1"/>
                </a:solidFill>
              </a:rPr>
              <a:t>Training data:</a:t>
            </a:r>
            <a:r>
              <a:rPr lang="en-US" dirty="0">
                <a:solidFill>
                  <a:schemeClr val="tx1"/>
                </a:solidFill>
              </a:rPr>
              <a:t> observations used to fit a model</a:t>
            </a:r>
          </a:p>
        </p:txBody>
      </p:sp>
      <p:sp>
        <p:nvSpPr>
          <p:cNvPr id="12" name="Rectangle 11">
            <a:extLst>
              <a:ext uri="{FF2B5EF4-FFF2-40B4-BE49-F238E27FC236}">
                <a16:creationId xmlns:a16="http://schemas.microsoft.com/office/drawing/2014/main" id="{DC67A4FA-2766-B2EA-43C2-E9A0EEDBD75F}"/>
              </a:ext>
            </a:extLst>
          </p:cNvPr>
          <p:cNvSpPr/>
          <p:nvPr/>
        </p:nvSpPr>
        <p:spPr>
          <a:xfrm>
            <a:off x="304800" y="4114523"/>
            <a:ext cx="2309446" cy="1641508"/>
          </a:xfrm>
          <a:prstGeom prst="rect">
            <a:avLst/>
          </a:prstGeom>
          <a:solidFill>
            <a:srgbClr val="0C36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solidFill>
                  <a:schemeClr val="bg1"/>
                </a:solidFill>
              </a:rPr>
              <a:t>Testing data:</a:t>
            </a:r>
            <a:r>
              <a:rPr lang="en-US" dirty="0">
                <a:solidFill>
                  <a:schemeClr val="bg1"/>
                </a:solidFill>
              </a:rPr>
              <a:t> observations held “in reserve” to evaluate a model after it has been developed</a:t>
            </a:r>
          </a:p>
        </p:txBody>
      </p:sp>
      <p:sp>
        <p:nvSpPr>
          <p:cNvPr id="13" name="Rectangle 12">
            <a:extLst>
              <a:ext uri="{FF2B5EF4-FFF2-40B4-BE49-F238E27FC236}">
                <a16:creationId xmlns:a16="http://schemas.microsoft.com/office/drawing/2014/main" id="{3E0F0007-9450-72D8-3B7A-F30B8D949428}"/>
              </a:ext>
            </a:extLst>
          </p:cNvPr>
          <p:cNvSpPr/>
          <p:nvPr/>
        </p:nvSpPr>
        <p:spPr>
          <a:xfrm>
            <a:off x="3833446" y="2548129"/>
            <a:ext cx="2332892" cy="1789410"/>
          </a:xfrm>
          <a:prstGeom prst="rect">
            <a:avLst/>
          </a:prstGeom>
          <a:solidFill>
            <a:srgbClr val="8383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t>Out-of-sample prediction</a:t>
            </a:r>
            <a:r>
              <a:rPr lang="en-US" dirty="0"/>
              <a:t>: model predictions made for observations during a time period that was not used for training</a:t>
            </a:r>
          </a:p>
        </p:txBody>
      </p:sp>
    </p:spTree>
    <p:extLst>
      <p:ext uri="{BB962C8B-B14F-4D97-AF65-F5344CB8AC3E}">
        <p14:creationId xmlns:p14="http://schemas.microsoft.com/office/powerpoint/2010/main" val="352663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D9F5-FFA1-CCE6-7034-C39F0D7869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93276-EAC3-7D52-A5A0-8009FA7962D8}"/>
              </a:ext>
            </a:extLst>
          </p:cNvPr>
          <p:cNvSpPr>
            <a:spLocks noGrp="1"/>
          </p:cNvSpPr>
          <p:nvPr>
            <p:ph type="title"/>
          </p:nvPr>
        </p:nvSpPr>
        <p:spPr/>
        <p:txBody>
          <a:bodyPr/>
          <a:lstStyle/>
          <a:p>
            <a:r>
              <a:rPr lang="en-IE" dirty="0"/>
              <a:t>Today…</a:t>
            </a:r>
          </a:p>
        </p:txBody>
      </p:sp>
      <p:sp>
        <p:nvSpPr>
          <p:cNvPr id="3" name="Content Placeholder 2">
            <a:extLst>
              <a:ext uri="{FF2B5EF4-FFF2-40B4-BE49-F238E27FC236}">
                <a16:creationId xmlns:a16="http://schemas.microsoft.com/office/drawing/2014/main" id="{59E84C50-A0FC-0083-3A72-6CFC9074036E}"/>
              </a:ext>
            </a:extLst>
          </p:cNvPr>
          <p:cNvSpPr>
            <a:spLocks noGrp="1"/>
          </p:cNvSpPr>
          <p:nvPr>
            <p:ph idx="1"/>
          </p:nvPr>
        </p:nvSpPr>
        <p:spPr>
          <a:xfrm>
            <a:off x="457200" y="1371600"/>
            <a:ext cx="8464062" cy="5274832"/>
          </a:xfrm>
        </p:spPr>
        <p:txBody>
          <a:bodyPr>
            <a:noAutofit/>
          </a:bodyPr>
          <a:lstStyle/>
          <a:p>
            <a:pPr marL="0" indent="0">
              <a:buNone/>
            </a:pPr>
            <a:r>
              <a:rPr lang="en-IE" dirty="0"/>
              <a:t>We will explore time series </a:t>
            </a:r>
            <a:r>
              <a:rPr lang="en-IE" dirty="0" err="1"/>
              <a:t>modeling</a:t>
            </a:r>
            <a:r>
              <a:rPr lang="en-IE" dirty="0"/>
              <a:t> and out-of-sample prediction of </a:t>
            </a:r>
            <a:r>
              <a:rPr lang="en-IE" b="1" dirty="0">
                <a:solidFill>
                  <a:schemeClr val="accent5"/>
                </a:solidFill>
              </a:rPr>
              <a:t>standardized environmental datasets</a:t>
            </a:r>
            <a:r>
              <a:rPr lang="en-IE" dirty="0"/>
              <a:t> using several different models.</a:t>
            </a:r>
          </a:p>
          <a:p>
            <a:pPr marL="0" indent="0">
              <a:buNone/>
            </a:pPr>
            <a:endParaRPr lang="en-IE" sz="2000" b="1" dirty="0"/>
          </a:p>
          <a:p>
            <a:pPr marL="0" indent="0">
              <a:buNone/>
            </a:pPr>
            <a:endParaRPr lang="en-IE" dirty="0"/>
          </a:p>
        </p:txBody>
      </p:sp>
      <p:sp>
        <p:nvSpPr>
          <p:cNvPr id="4" name="Slide Number Placeholder 3">
            <a:extLst>
              <a:ext uri="{FF2B5EF4-FFF2-40B4-BE49-F238E27FC236}">
                <a16:creationId xmlns:a16="http://schemas.microsoft.com/office/drawing/2014/main" id="{90BA3B71-BEB0-526E-05B6-B285BA7D49C2}"/>
              </a:ext>
            </a:extLst>
          </p:cNvPr>
          <p:cNvSpPr>
            <a:spLocks noGrp="1"/>
          </p:cNvSpPr>
          <p:nvPr>
            <p:ph type="sldNum" sz="quarter" idx="12"/>
          </p:nvPr>
        </p:nvSpPr>
        <p:spPr/>
        <p:txBody>
          <a:bodyPr/>
          <a:lstStyle/>
          <a:p>
            <a:fld id="{2A200FE8-A619-F642-9571-C47EDB9D5720}" type="slidenum">
              <a:rPr lang="en-US" smtClean="0"/>
              <a:t>9</a:t>
            </a:fld>
            <a:endParaRPr lang="en-US"/>
          </a:p>
        </p:txBody>
      </p:sp>
      <p:pic>
        <p:nvPicPr>
          <p:cNvPr id="6" name="Picture 5">
            <a:extLst>
              <a:ext uri="{FF2B5EF4-FFF2-40B4-BE49-F238E27FC236}">
                <a16:creationId xmlns:a16="http://schemas.microsoft.com/office/drawing/2014/main" id="{9CBA26B9-38AF-C75D-3DCB-007DD380983C}"/>
              </a:ext>
            </a:extLst>
          </p:cNvPr>
          <p:cNvPicPr>
            <a:picLocks noChangeAspect="1"/>
          </p:cNvPicPr>
          <p:nvPr/>
        </p:nvPicPr>
        <p:blipFill>
          <a:blip r:embed="rId3"/>
          <a:srcRect r="43317"/>
          <a:stretch>
            <a:fillRect/>
          </a:stretch>
        </p:blipFill>
        <p:spPr>
          <a:xfrm>
            <a:off x="3871354" y="5095804"/>
            <a:ext cx="5094516" cy="1331943"/>
          </a:xfrm>
          <a:prstGeom prst="rect">
            <a:avLst/>
          </a:prstGeom>
          <a:ln w="19050">
            <a:solidFill>
              <a:schemeClr val="accent4"/>
            </a:solidFill>
          </a:ln>
        </p:spPr>
      </p:pic>
      <p:pic>
        <p:nvPicPr>
          <p:cNvPr id="7" name="Picture 6">
            <a:extLst>
              <a:ext uri="{FF2B5EF4-FFF2-40B4-BE49-F238E27FC236}">
                <a16:creationId xmlns:a16="http://schemas.microsoft.com/office/drawing/2014/main" id="{681276A8-EEFA-7411-2986-38B82F69BBD7}"/>
              </a:ext>
            </a:extLst>
          </p:cNvPr>
          <p:cNvPicPr>
            <a:picLocks noChangeAspect="1"/>
          </p:cNvPicPr>
          <p:nvPr/>
        </p:nvPicPr>
        <p:blipFill>
          <a:blip r:embed="rId4"/>
          <a:srcRect r="71562"/>
          <a:stretch>
            <a:fillRect/>
          </a:stretch>
        </p:blipFill>
        <p:spPr>
          <a:xfrm>
            <a:off x="368135" y="5095804"/>
            <a:ext cx="2966055" cy="1331943"/>
          </a:xfrm>
          <a:prstGeom prst="rect">
            <a:avLst/>
          </a:prstGeom>
          <a:ln w="19050">
            <a:solidFill>
              <a:schemeClr val="accent4"/>
            </a:solidFill>
          </a:ln>
        </p:spPr>
      </p:pic>
      <p:sp>
        <p:nvSpPr>
          <p:cNvPr id="8" name="Rectangle 7">
            <a:extLst>
              <a:ext uri="{FF2B5EF4-FFF2-40B4-BE49-F238E27FC236}">
                <a16:creationId xmlns:a16="http://schemas.microsoft.com/office/drawing/2014/main" id="{B176118B-7BF3-9E3E-CA85-C4E697BBB3D0}"/>
              </a:ext>
            </a:extLst>
          </p:cNvPr>
          <p:cNvSpPr/>
          <p:nvPr/>
        </p:nvSpPr>
        <p:spPr>
          <a:xfrm>
            <a:off x="368135" y="3496484"/>
            <a:ext cx="2966055" cy="144688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Good!</a:t>
            </a:r>
            <a:r>
              <a:rPr lang="en-US" dirty="0"/>
              <a:t> Dates are formatted consistently and there are only numeric values in the temperature column.</a:t>
            </a:r>
          </a:p>
        </p:txBody>
      </p:sp>
      <p:sp>
        <p:nvSpPr>
          <p:cNvPr id="9" name="Rectangle 8">
            <a:extLst>
              <a:ext uri="{FF2B5EF4-FFF2-40B4-BE49-F238E27FC236}">
                <a16:creationId xmlns:a16="http://schemas.microsoft.com/office/drawing/2014/main" id="{8A3BF987-1FEE-CD4A-922F-13E7EBBCEC7B}"/>
              </a:ext>
            </a:extLst>
          </p:cNvPr>
          <p:cNvSpPr/>
          <p:nvPr/>
        </p:nvSpPr>
        <p:spPr>
          <a:xfrm>
            <a:off x="3871354" y="3493515"/>
            <a:ext cx="5094516" cy="144688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Bad! </a:t>
            </a:r>
            <a:r>
              <a:rPr lang="en-US" dirty="0"/>
              <a:t>Dates are not consistently formatted and there is a mix of numeric and character entries in the temperature column. A computer won’t know how to handle this without extra work on your part! </a:t>
            </a:r>
            <a:r>
              <a:rPr lang="en-US" dirty="0">
                <a:sym typeface="Wingdings" pitchFamily="2" charset="2"/>
              </a:rPr>
              <a:t></a:t>
            </a:r>
            <a:endParaRPr lang="en-US" dirty="0"/>
          </a:p>
        </p:txBody>
      </p:sp>
      <p:pic>
        <p:nvPicPr>
          <p:cNvPr id="14" name="Graphic 13" descr="Checkmark with solid fill">
            <a:extLst>
              <a:ext uri="{FF2B5EF4-FFF2-40B4-BE49-F238E27FC236}">
                <a16:creationId xmlns:a16="http://schemas.microsoft.com/office/drawing/2014/main" id="{65AFDBFD-2516-0FDE-EC2C-09966E20F2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3962" y="2579115"/>
            <a:ext cx="914400" cy="914400"/>
          </a:xfrm>
          <a:prstGeom prst="rect">
            <a:avLst/>
          </a:prstGeom>
        </p:spPr>
      </p:pic>
      <p:sp>
        <p:nvSpPr>
          <p:cNvPr id="15" name="TextBox 14">
            <a:extLst>
              <a:ext uri="{FF2B5EF4-FFF2-40B4-BE49-F238E27FC236}">
                <a16:creationId xmlns:a16="http://schemas.microsoft.com/office/drawing/2014/main" id="{18D037BF-0B36-F68E-B0B8-6557F22B9D9C}"/>
              </a:ext>
            </a:extLst>
          </p:cNvPr>
          <p:cNvSpPr txBox="1"/>
          <p:nvPr/>
        </p:nvSpPr>
        <p:spPr>
          <a:xfrm>
            <a:off x="6086630" y="2436150"/>
            <a:ext cx="692818" cy="1200329"/>
          </a:xfrm>
          <a:prstGeom prst="rect">
            <a:avLst/>
          </a:prstGeom>
          <a:noFill/>
        </p:spPr>
        <p:txBody>
          <a:bodyPr wrap="none" rtlCol="0">
            <a:spAutoFit/>
          </a:bodyPr>
          <a:lstStyle/>
          <a:p>
            <a:r>
              <a:rPr lang="en-US" sz="7200" b="1" dirty="0">
                <a:solidFill>
                  <a:srgbClr val="FF0000"/>
                </a:solidFill>
              </a:rPr>
              <a:t>X</a:t>
            </a:r>
          </a:p>
        </p:txBody>
      </p:sp>
    </p:spTree>
    <p:extLst>
      <p:ext uri="{BB962C8B-B14F-4D97-AF65-F5344CB8AC3E}">
        <p14:creationId xmlns:p14="http://schemas.microsoft.com/office/powerpoint/2010/main" val="37696324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F PPT go-t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2">
      <a:majorFont>
        <a:latin typeface="Calibri"/>
        <a:ea typeface=""/>
        <a:cs typeface=""/>
      </a:majorFont>
      <a:minorFont>
        <a:latin typeface="Calibri"/>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KF PPT go-to" id="{E76051EC-2EF4-466F-9064-4572E175FA5A}" vid="{ACB51E47-E9F3-4CAF-89EE-0DDE2E027E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38611</TotalTime>
  <Words>4530</Words>
  <Application>Microsoft Macintosh PowerPoint</Application>
  <PresentationFormat>On-screen Show (4:3)</PresentationFormat>
  <Paragraphs>265</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Helvetica Neue</vt:lpstr>
      <vt:lpstr>Times New Roman</vt:lpstr>
      <vt:lpstr>Wingdings</vt:lpstr>
      <vt:lpstr>KF PPT go-to</vt:lpstr>
      <vt:lpstr>Macrosystems EDDIE:  Time Series Modeling and Prediction of Environmental Data </vt:lpstr>
      <vt:lpstr> Overview of today</vt:lpstr>
      <vt:lpstr>Our focal question for today:</vt:lpstr>
      <vt:lpstr>Importance and urgency of environmental prediction in a changing world</vt:lpstr>
      <vt:lpstr>High-frequency environmental data can be used to develop predictive models</vt:lpstr>
      <vt:lpstr>Time series models are often applied to analyze and make predictions using environmental data</vt:lpstr>
      <vt:lpstr>Today…</vt:lpstr>
      <vt:lpstr>Today…</vt:lpstr>
      <vt:lpstr>Today…</vt:lpstr>
      <vt:lpstr>Today…</vt:lpstr>
      <vt:lpstr>Today…</vt:lpstr>
      <vt:lpstr>Today…</vt:lpstr>
      <vt:lpstr>Today…</vt:lpstr>
      <vt:lpstr>Today…</vt:lpstr>
      <vt:lpstr> Learning objectives of today’s module:</vt:lpstr>
      <vt:lpstr>Aquatic case study: Canning River, WA, AU</vt:lpstr>
      <vt:lpstr>Aquatic case study: Canning River, WA, AU</vt:lpstr>
      <vt:lpstr>Target variable: phytoplankton (chlorophyll-a)</vt:lpstr>
      <vt:lpstr>Management implications of chlorophyll-a</vt:lpstr>
      <vt:lpstr>Data source: Swan-Canning Estuary Virtual Observatory (SCEVO)</vt:lpstr>
      <vt:lpstr>Terrestrial case study: Bartlett Experimental Forest, NH, USA</vt:lpstr>
      <vt:lpstr>Terrestrial case study: Bartlett Experimental Forest, NH, USA</vt:lpstr>
      <vt:lpstr>Data source: U.S. National Ecological Observatory Network (NEON)</vt:lpstr>
      <vt:lpstr>Target variable: net ecosystem exchange (NEE)</vt:lpstr>
      <vt:lpstr>Climate implications of NEE</vt:lpstr>
      <vt:lpstr>PowerPoint Presentation</vt:lpstr>
      <vt:lpstr>Activity B: Choose a new environmental dataset or upload your own dataset and fit and assess a time series model</vt:lpstr>
      <vt:lpstr>Activity C: Fit additional time series models to your environmental dataset and compare performance across models </vt:lpstr>
      <vt:lpstr>R Shiny App</vt:lpstr>
      <vt:lpstr> Thank you for participating! </vt:lpstr>
    </vt:vector>
  </TitlesOfParts>
  <Company>Virginia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CLIMATE CHANGE EFFECTS ON LAKES  USING DISTRIBUTED COMPUTING</dc:title>
  <dc:creator>Cayelan Carey</dc:creator>
  <cp:lastModifiedBy>Lofton, Mary</cp:lastModifiedBy>
  <cp:revision>583</cp:revision>
  <dcterms:created xsi:type="dcterms:W3CDTF">2015-09-21T16:03:57Z</dcterms:created>
  <dcterms:modified xsi:type="dcterms:W3CDTF">2026-03-02T21:03:55Z</dcterms:modified>
</cp:coreProperties>
</file>