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Lst>
  <p:notesMasterIdLst>
    <p:notesMasterId r:id="rId18"/>
  </p:notesMasterIdLst>
  <p:sldIdLst>
    <p:sldId id="256" r:id="rId2"/>
    <p:sldId id="291" r:id="rId3"/>
    <p:sldId id="428" r:id="rId4"/>
    <p:sldId id="452" r:id="rId5"/>
    <p:sldId id="455" r:id="rId6"/>
    <p:sldId id="456" r:id="rId7"/>
    <p:sldId id="408" r:id="rId8"/>
    <p:sldId id="447" r:id="rId9"/>
    <p:sldId id="448" r:id="rId10"/>
    <p:sldId id="449" r:id="rId11"/>
    <p:sldId id="281" r:id="rId12"/>
    <p:sldId id="407" r:id="rId13"/>
    <p:sldId id="267" r:id="rId14"/>
    <p:sldId id="283" r:id="rId15"/>
    <p:sldId id="431" r:id="rId16"/>
    <p:sldId id="298"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A25F838-2905-7091-7A0B-75B6424200E9}" name="Lofton, Mary" initials="LM" userId="S::melofton@vt.edu::4f6d7ea1-3c87-4595-a30a-587e2539f1fb" providerId="AD"/>
  <p188:author id="{8F26E7E9-FBCD-3841-00F4-F656A0A823F0}" name="Cayelan C. Carey" initials="CCC" userId="Cayelan C. Carey"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Farrell, Kaitlin" initials="FK" lastIdx="1" clrIdx="0"/>
  <p:cmAuthor id="2" name="Cayelan C. Carey" initials="CCC" lastIdx="12" clrIdx="1"/>
  <p:cmAuthor id="3" name="Cayelan C. Carey" initials="CCC [2]" lastIdx="1" clrIdx="2"/>
  <p:cmAuthor id="4" name="Cayelan C. Carey" initials="CCC [3]" lastIdx="1" clrIdx="3"/>
  <p:cmAuthor id="5" name="Cayelan C. Carey" initials="CCC [4]" lastIdx="1" clrIdx="4"/>
  <p:cmAuthor id="6" name="Cayelan C. Carey" initials="CCC [5]" lastIdx="1" clrIdx="5"/>
  <p:cmAuthor id="7" name="Cayelan C. Carey" initials="CCC [6]" lastIdx="1" clrIdx="6"/>
  <p:cmAuthor id="8" name="Cayelan C. Carey" initials="CCC [7]" lastIdx="1" clrIdx="7"/>
  <p:cmAuthor id="9" name="Cayelan C. Carey" initials="CCC [8]" lastIdx="1" clrIdx="8"/>
  <p:cmAuthor id="10" name="Cayelan C. Carey" initials="CCC [9]" lastIdx="1" clrIdx="9"/>
  <p:cmAuthor id="11" name="Cayelan C. Carey" initials="CCC [10]" lastIdx="1" clrIdx="10"/>
  <p:cmAuthor id="12" name="Cayelan C. Carey" initials="CCC [11]" lastIdx="1" clrIdx="11"/>
  <p:cmAuthor id="13" name="Tadhg Moore" initials="TM" lastIdx="4" clrIdx="12">
    <p:extLst>
      <p:ext uri="{19B8F6BF-5375-455C-9EA6-DF929625EA0E}">
        <p15:presenceInfo xmlns:p15="http://schemas.microsoft.com/office/powerpoint/2012/main" userId="S::mooret@dkit.ie::c21bbe1b-4b90-4a11-a7f6-baf703286f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EEE"/>
    <a:srgbClr val="A6BADF"/>
    <a:srgbClr val="FFA500"/>
    <a:srgbClr val="F7F0EC"/>
    <a:srgbClr val="D2D2D2"/>
    <a:srgbClr val="3D8853"/>
    <a:srgbClr val="2F528F"/>
    <a:srgbClr val="0099CC"/>
    <a:srgbClr val="53A264"/>
    <a:srgbClr val="CDCD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21" autoAdjust="0"/>
    <p:restoredTop sz="86190" autoAdjust="0"/>
  </p:normalViewPr>
  <p:slideViewPr>
    <p:cSldViewPr snapToGrid="0" snapToObjects="1">
      <p:cViewPr varScale="1">
        <p:scale>
          <a:sx n="109" d="100"/>
          <a:sy n="109" d="100"/>
        </p:scale>
        <p:origin x="2440" y="192"/>
      </p:cViewPr>
      <p:guideLst>
        <p:guide orient="horz" pos="2160"/>
        <p:guide pos="2880"/>
      </p:guideLst>
    </p:cSldViewPr>
  </p:slideViewPr>
  <p:outlineViewPr>
    <p:cViewPr>
      <p:scale>
        <a:sx n="33" d="100"/>
        <a:sy n="33" d="100"/>
      </p:scale>
      <p:origin x="0" y="-754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2DDFCD-3F30-1944-ABA1-69872AECA504}" type="datetimeFigureOut">
              <a:rPr lang="en-US" smtClean="0"/>
              <a:t>2/26/26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20EE3-0E66-7545-AD0E-C93C74C0187D}" type="slidenum">
              <a:rPr lang="en-US" smtClean="0"/>
              <a:t>‹#›</a:t>
            </a:fld>
            <a:endParaRPr lang="en-US"/>
          </a:p>
        </p:txBody>
      </p:sp>
    </p:spTree>
    <p:extLst>
      <p:ext uri="{BB962C8B-B14F-4D97-AF65-F5344CB8AC3E}">
        <p14:creationId xmlns:p14="http://schemas.microsoft.com/office/powerpoint/2010/main" val="420217797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IE" sz="1200" kern="1200" dirty="0">
                <a:solidFill>
                  <a:schemeClr val="tx1"/>
                </a:solidFill>
                <a:effectLst/>
                <a:latin typeface="+mn-lt"/>
                <a:ea typeface="+mn-ea"/>
                <a:cs typeface="+mn-cs"/>
              </a:rPr>
              <a:t>Welcome to the Macrosystems EDDIE module: Using High Frequency Data to Manage Water Quality. This module has been developed in collaboration by water treatment instructors at Mountain Empire Community College and freshwater scientists at Virginia Tech. The module is part of the Macrosystems EDDIE program, which stands for Environmental Data-Driven Inquiry and Exploration, and is supported by a grant from the United States National Science Foundation.</a:t>
            </a:r>
          </a:p>
        </p:txBody>
      </p:sp>
      <p:sp>
        <p:nvSpPr>
          <p:cNvPr id="4" name="Slide Number Placeholder 3"/>
          <p:cNvSpPr>
            <a:spLocks noGrp="1"/>
          </p:cNvSpPr>
          <p:nvPr>
            <p:ph type="sldNum" sz="quarter" idx="10"/>
          </p:nvPr>
        </p:nvSpPr>
        <p:spPr/>
        <p:txBody>
          <a:bodyPr/>
          <a:lstStyle/>
          <a:p>
            <a:fld id="{58020EE3-0E66-7545-AD0E-C93C74C0187D}" type="slidenum">
              <a:rPr lang="en-US" smtClean="0"/>
              <a:t>1</a:t>
            </a:fld>
            <a:endParaRPr lang="en-US"/>
          </a:p>
        </p:txBody>
      </p:sp>
    </p:spTree>
    <p:extLst>
      <p:ext uri="{BB962C8B-B14F-4D97-AF65-F5344CB8AC3E}">
        <p14:creationId xmlns:p14="http://schemas.microsoft.com/office/powerpoint/2010/main" val="483816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0133D-F819-B021-02F6-5C19F2570E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218D15-C4BA-3BC9-1E4C-E1119C0B93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0E5BB6-0485-0D42-4805-EE23BCB7F9F6}"/>
              </a:ext>
            </a:extLst>
          </p:cNvPr>
          <p:cNvSpPr>
            <a:spLocks noGrp="1"/>
          </p:cNvSpPr>
          <p:nvPr>
            <p:ph type="body" idx="1"/>
          </p:nvPr>
        </p:nvSpPr>
        <p:spPr/>
        <p:txBody>
          <a:bodyPr/>
          <a:lstStyle/>
          <a:p>
            <a:r>
              <a:rPr lang="en-IE" dirty="0"/>
              <a:t>Students will use high-frequency data from their chosen reservoir to make water treatment plant operation decisions. In Activity B, students will use high-frequency water quality data to make decisions about water extraction depth for a drinking water treatment plant. In Activity C, students will use water quality forecasts to make decisions about water treatment to ensure that their plant meets regulatory standards for turbidity on the bottom filter. </a:t>
            </a:r>
          </a:p>
        </p:txBody>
      </p:sp>
      <p:sp>
        <p:nvSpPr>
          <p:cNvPr id="4" name="Slide Number Placeholder 3">
            <a:extLst>
              <a:ext uri="{FF2B5EF4-FFF2-40B4-BE49-F238E27FC236}">
                <a16:creationId xmlns:a16="http://schemas.microsoft.com/office/drawing/2014/main" id="{939E1F2D-D993-61EB-E92A-5F529DC1569B}"/>
              </a:ext>
            </a:extLst>
          </p:cNvPr>
          <p:cNvSpPr>
            <a:spLocks noGrp="1"/>
          </p:cNvSpPr>
          <p:nvPr>
            <p:ph type="sldNum" sz="quarter" idx="5"/>
          </p:nvPr>
        </p:nvSpPr>
        <p:spPr/>
        <p:txBody>
          <a:bodyPr/>
          <a:lstStyle/>
          <a:p>
            <a:fld id="{58020EE3-0E66-7545-AD0E-C93C74C0187D}" type="slidenum">
              <a:rPr lang="en-US" smtClean="0"/>
              <a:t>10</a:t>
            </a:fld>
            <a:endParaRPr lang="en-US"/>
          </a:p>
        </p:txBody>
      </p:sp>
    </p:spTree>
    <p:extLst>
      <p:ext uri="{BB962C8B-B14F-4D97-AF65-F5344CB8AC3E}">
        <p14:creationId xmlns:p14="http://schemas.microsoft.com/office/powerpoint/2010/main" val="20019897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sz="1200" kern="1200" dirty="0">
                <a:solidFill>
                  <a:schemeClr val="tx1"/>
                </a:solidFill>
                <a:effectLst/>
                <a:latin typeface="+mn-lt"/>
                <a:ea typeface="+mn-ea"/>
                <a:cs typeface="+mn-cs"/>
              </a:rPr>
              <a:t>This module has four learning objectives (read objectives).</a:t>
            </a:r>
          </a:p>
          <a:p>
            <a:endParaRPr lang="en-US" dirty="0"/>
          </a:p>
        </p:txBody>
      </p:sp>
      <p:sp>
        <p:nvSpPr>
          <p:cNvPr id="4" name="Slide Number Placeholder 3"/>
          <p:cNvSpPr>
            <a:spLocks noGrp="1"/>
          </p:cNvSpPr>
          <p:nvPr>
            <p:ph type="sldNum" sz="quarter" idx="10"/>
          </p:nvPr>
        </p:nvSpPr>
        <p:spPr/>
        <p:txBody>
          <a:bodyPr/>
          <a:lstStyle/>
          <a:p>
            <a:fld id="{58020EE3-0E66-7545-AD0E-C93C74C0187D}" type="slidenum">
              <a:rPr lang="en-US" smtClean="0"/>
              <a:t>11</a:t>
            </a:fld>
            <a:endParaRPr lang="en-US"/>
          </a:p>
        </p:txBody>
      </p:sp>
    </p:spTree>
    <p:extLst>
      <p:ext uri="{BB962C8B-B14F-4D97-AF65-F5344CB8AC3E}">
        <p14:creationId xmlns:p14="http://schemas.microsoft.com/office/powerpoint/2010/main" val="38330937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I will now give a brief overview of the module activities. In Activity A, students will complete two objectives. First, they will select and learn about a focal drinking water reservoir. Second, they will explore real-time high frequency water quality data from their chosen reservoir.</a:t>
            </a:r>
          </a:p>
        </p:txBody>
      </p:sp>
      <p:sp>
        <p:nvSpPr>
          <p:cNvPr id="4" name="Slide Number Placeholder 3"/>
          <p:cNvSpPr>
            <a:spLocks noGrp="1"/>
          </p:cNvSpPr>
          <p:nvPr>
            <p:ph type="sldNum" sz="quarter" idx="10"/>
          </p:nvPr>
        </p:nvSpPr>
        <p:spPr/>
        <p:txBody>
          <a:bodyPr/>
          <a:lstStyle/>
          <a:p>
            <a:fld id="{58020EE3-0E66-7545-AD0E-C93C74C0187D}" type="slidenum">
              <a:rPr lang="en-US" smtClean="0"/>
              <a:t>12</a:t>
            </a:fld>
            <a:endParaRPr lang="en-US"/>
          </a:p>
        </p:txBody>
      </p:sp>
    </p:spTree>
    <p:extLst>
      <p:ext uri="{BB962C8B-B14F-4D97-AF65-F5344CB8AC3E}">
        <p14:creationId xmlns:p14="http://schemas.microsoft.com/office/powerpoint/2010/main" val="2021683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IE" sz="1200" kern="1200" dirty="0">
                <a:solidFill>
                  <a:schemeClr val="tx1"/>
                </a:solidFill>
                <a:effectLst/>
                <a:latin typeface="+mn-lt"/>
                <a:ea typeface="+mn-ea"/>
                <a:cs typeface="+mn-cs"/>
              </a:rPr>
              <a:t>In Activity B, students will use high-frequency water quality data to make water withdrawal depth decisions at different times of year. Then they will be introduced to key concepts related to water quality forecasting and learn how to interpret a forecast for fall turnover in a reservoir.</a:t>
            </a:r>
          </a:p>
        </p:txBody>
      </p:sp>
      <p:sp>
        <p:nvSpPr>
          <p:cNvPr id="4" name="Slide Number Placeholder 3"/>
          <p:cNvSpPr>
            <a:spLocks noGrp="1"/>
          </p:cNvSpPr>
          <p:nvPr>
            <p:ph type="sldNum" sz="quarter" idx="10"/>
          </p:nvPr>
        </p:nvSpPr>
        <p:spPr/>
        <p:txBody>
          <a:bodyPr/>
          <a:lstStyle/>
          <a:p>
            <a:fld id="{58020EE3-0E66-7545-AD0E-C93C74C0187D}" type="slidenum">
              <a:rPr lang="en-US" smtClean="0"/>
              <a:t>13</a:t>
            </a:fld>
            <a:endParaRPr lang="en-US"/>
          </a:p>
        </p:txBody>
      </p:sp>
    </p:spTree>
    <p:extLst>
      <p:ext uri="{BB962C8B-B14F-4D97-AF65-F5344CB8AC3E}">
        <p14:creationId xmlns:p14="http://schemas.microsoft.com/office/powerpoint/2010/main" val="3966114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333333"/>
                </a:solidFill>
                <a:effectLst/>
                <a:latin typeface="Helvetica Neue"/>
              </a:rPr>
              <a:t>In Activity C, students will complete a scenario which asks them to make water treatment decisions using water quality forecasts.</a:t>
            </a:r>
          </a:p>
          <a:p>
            <a:br>
              <a:rPr lang="en-US" b="0" i="0" dirty="0">
                <a:solidFill>
                  <a:srgbClr val="333333"/>
                </a:solidFill>
                <a:effectLst/>
                <a:latin typeface="Helvetica Neue"/>
              </a:rPr>
            </a:b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8020EE3-0E66-7545-AD0E-C93C74C0187D}" type="slidenum">
              <a:rPr lang="en-US" smtClean="0"/>
              <a:t>14</a:t>
            </a:fld>
            <a:endParaRPr lang="en-US"/>
          </a:p>
        </p:txBody>
      </p:sp>
    </p:spTree>
    <p:extLst>
      <p:ext uri="{BB962C8B-B14F-4D97-AF65-F5344CB8AC3E}">
        <p14:creationId xmlns:p14="http://schemas.microsoft.com/office/powerpoint/2010/main" val="4275477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The module can be accessed through your course Canvas site</a:t>
            </a:r>
          </a:p>
          <a:p>
            <a:r>
              <a:rPr lang="en-IE" dirty="0"/>
              <a:t>You will complete module activities in an R Shiny app, which is an interactive website</a:t>
            </a:r>
          </a:p>
          <a:p>
            <a:r>
              <a:rPr lang="en-US" dirty="0"/>
              <a:t>Be sure to complete the ”Quick-start” guide to the module and watch the video that explains the interactive module features</a:t>
            </a:r>
          </a:p>
          <a:p>
            <a:r>
              <a:rPr lang="en-US" dirty="0"/>
              <a:t>Questions are embedded in the app and you will answer these in a Canvas quiz</a:t>
            </a:r>
            <a:endParaRPr lang="en-IE" dirty="0"/>
          </a:p>
          <a:p>
            <a:endParaRPr lang="en-IE" dirty="0"/>
          </a:p>
        </p:txBody>
      </p:sp>
      <p:sp>
        <p:nvSpPr>
          <p:cNvPr id="4" name="Slide Number Placeholder 3"/>
          <p:cNvSpPr>
            <a:spLocks noGrp="1"/>
          </p:cNvSpPr>
          <p:nvPr>
            <p:ph type="sldNum" sz="quarter" idx="5"/>
          </p:nvPr>
        </p:nvSpPr>
        <p:spPr/>
        <p:txBody>
          <a:bodyPr/>
          <a:lstStyle/>
          <a:p>
            <a:fld id="{58020EE3-0E66-7545-AD0E-C93C74C0187D}" type="slidenum">
              <a:rPr lang="en-US" smtClean="0"/>
              <a:t>15</a:t>
            </a:fld>
            <a:endParaRPr lang="en-US"/>
          </a:p>
        </p:txBody>
      </p:sp>
    </p:spTree>
    <p:extLst>
      <p:ext uri="{BB962C8B-B14F-4D97-AF65-F5344CB8AC3E}">
        <p14:creationId xmlns:p14="http://schemas.microsoft.com/office/powerpoint/2010/main" val="2820165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participating!</a:t>
            </a:r>
          </a:p>
        </p:txBody>
      </p:sp>
      <p:sp>
        <p:nvSpPr>
          <p:cNvPr id="4" name="Slide Number Placeholder 3"/>
          <p:cNvSpPr>
            <a:spLocks noGrp="1"/>
          </p:cNvSpPr>
          <p:nvPr>
            <p:ph type="sldNum" sz="quarter" idx="10"/>
          </p:nvPr>
        </p:nvSpPr>
        <p:spPr/>
        <p:txBody>
          <a:bodyPr/>
          <a:lstStyle/>
          <a:p>
            <a:fld id="{866223A8-58DE-49DC-9245-9F9544461F34}" type="slidenum">
              <a:rPr lang="en-US" smtClean="0"/>
              <a:t>16</a:t>
            </a:fld>
            <a:endParaRPr lang="en-US"/>
          </a:p>
        </p:txBody>
      </p:sp>
    </p:spTree>
    <p:extLst>
      <p:ext uri="{BB962C8B-B14F-4D97-AF65-F5344CB8AC3E}">
        <p14:creationId xmlns:p14="http://schemas.microsoft.com/office/powerpoint/2010/main" val="2505601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10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Times New Roman" panose="02020603050405020304" pitchFamily="18" charset="0"/>
              </a:rPr>
              <a:t>This module includes three activities, which are all designed to introduce concepts related to assessing water quality and collecting high-frequency water quality data. In Activity A, students will access and explore high-frequency water quality data from a drinking water reservoir in southwest Virginia. In Activity B, students will use high-frequency water quality data from the reservoir to make water treatment plant operation decisions regarding extraction depth. In Activity C, students will make water treatment decision using forecasts of water quality.</a:t>
            </a:r>
          </a:p>
        </p:txBody>
      </p:sp>
      <p:sp>
        <p:nvSpPr>
          <p:cNvPr id="4" name="Slide Number Placeholder 3"/>
          <p:cNvSpPr>
            <a:spLocks noGrp="1"/>
          </p:cNvSpPr>
          <p:nvPr>
            <p:ph type="sldNum" sz="quarter" idx="10"/>
          </p:nvPr>
        </p:nvSpPr>
        <p:spPr/>
        <p:txBody>
          <a:bodyPr/>
          <a:lstStyle/>
          <a:p>
            <a:fld id="{58020EE3-0E66-7545-AD0E-C93C74C0187D}" type="slidenum">
              <a:rPr lang="en-US" smtClean="0"/>
              <a:t>2</a:t>
            </a:fld>
            <a:endParaRPr lang="en-US"/>
          </a:p>
        </p:txBody>
      </p:sp>
    </p:spTree>
    <p:extLst>
      <p:ext uri="{BB962C8B-B14F-4D97-AF65-F5344CB8AC3E}">
        <p14:creationId xmlns:p14="http://schemas.microsoft.com/office/powerpoint/2010/main" val="2436945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All of the activities are designed to address the focal question for this module, which is: How can we use high-frequency data to improve water quality?</a:t>
            </a:r>
          </a:p>
          <a:p>
            <a:endParaRPr lang="en-US" dirty="0"/>
          </a:p>
        </p:txBody>
      </p:sp>
      <p:sp>
        <p:nvSpPr>
          <p:cNvPr id="4" name="Slide Number Placeholder 3"/>
          <p:cNvSpPr>
            <a:spLocks noGrp="1"/>
          </p:cNvSpPr>
          <p:nvPr>
            <p:ph type="sldNum" sz="quarter" idx="5"/>
          </p:nvPr>
        </p:nvSpPr>
        <p:spPr/>
        <p:txBody>
          <a:bodyPr/>
          <a:lstStyle/>
          <a:p>
            <a:fld id="{58020EE3-0E66-7545-AD0E-C93C74C0187D}" type="slidenum">
              <a:rPr lang="en-US" smtClean="0"/>
              <a:t>3</a:t>
            </a:fld>
            <a:endParaRPr lang="en-US"/>
          </a:p>
        </p:txBody>
      </p:sp>
    </p:spTree>
    <p:extLst>
      <p:ext uri="{BB962C8B-B14F-4D97-AF65-F5344CB8AC3E}">
        <p14:creationId xmlns:p14="http://schemas.microsoft.com/office/powerpoint/2010/main" val="4115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10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Times New Roman" panose="02020603050405020304" pitchFamily="18" charset="0"/>
              </a:rPr>
              <a:t>To address this question, we first need to understand what is meant by water quality. Water quality has two components: first, the suitability of water for human uses, such as drinking, recreation, irrigation, and so on. Second, the ability of the water body to support important ecosystem processes, such as sustaining a healthy fish population. </a:t>
            </a:r>
          </a:p>
        </p:txBody>
      </p:sp>
      <p:sp>
        <p:nvSpPr>
          <p:cNvPr id="4" name="Slide Number Placeholder 3"/>
          <p:cNvSpPr>
            <a:spLocks noGrp="1"/>
          </p:cNvSpPr>
          <p:nvPr>
            <p:ph type="sldNum" sz="quarter" idx="10"/>
          </p:nvPr>
        </p:nvSpPr>
        <p:spPr/>
        <p:txBody>
          <a:bodyPr/>
          <a:lstStyle/>
          <a:p>
            <a:fld id="{58020EE3-0E66-7545-AD0E-C93C74C0187D}" type="slidenum">
              <a:rPr lang="en-US" smtClean="0"/>
              <a:t>4</a:t>
            </a:fld>
            <a:endParaRPr lang="en-US"/>
          </a:p>
        </p:txBody>
      </p:sp>
    </p:spTree>
    <p:extLst>
      <p:ext uri="{BB962C8B-B14F-4D97-AF65-F5344CB8AC3E}">
        <p14:creationId xmlns:p14="http://schemas.microsoft.com/office/powerpoint/2010/main" val="3905234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457200" rtl="0" eaLnBrk="1" fontAlgn="auto" latinLnBrk="0" hangingPunct="1">
              <a:lnSpc>
                <a:spcPct val="110000"/>
              </a:lnSpc>
              <a:spcBef>
                <a:spcPts val="0"/>
              </a:spcBef>
              <a:spcAft>
                <a:spcPts val="0"/>
              </a:spcAft>
              <a:buClrTx/>
              <a:buSzTx/>
              <a:buFont typeface="+mj-lt"/>
              <a:buAutoNum type="arabicPeriod"/>
              <a:tabLst/>
              <a:defRPr/>
            </a:pPr>
            <a:r>
              <a:rPr lang="en-US" b="0" i="0" dirty="0">
                <a:solidFill>
                  <a:srgbClr val="333333"/>
                </a:solidFill>
                <a:effectLst/>
                <a:highlight>
                  <a:srgbClr val="FFFFFF"/>
                </a:highlight>
                <a:latin typeface="Helvetica Neue" panose="02000503000000020004" pitchFamily="2" charset="0"/>
              </a:rPr>
              <a:t>High-frequency water quality data are measurements of various attributes of a water body (such as temperature, dissolved oxygen, pH, etc.) that are taken many times during a day or during a week (for example, every 10 minutes). This is different from low-frequency data, which are only collected perhaps once a week or even once a month. High-frequency data allow water managers and scientists to observe and analyze patterns and trends in water quality that were not previously measurable using low-frequency measurements. For example, the plot on the bottom of the slide shows water temperature data collected from many different depths in a reservoir every day over the course of a year. You can see there is a lot of variability in this data that would not be visible if the data were collected once a month, for example.</a:t>
            </a:r>
          </a:p>
          <a:p>
            <a:pPr marL="342900" marR="0" lvl="0" indent="-342900">
              <a:lnSpc>
                <a:spcPct val="110000"/>
              </a:lnSpc>
              <a:spcBef>
                <a:spcPts val="0"/>
              </a:spcBef>
              <a:spcAft>
                <a:spcPts val="0"/>
              </a:spcAft>
              <a:buFont typeface="+mj-lt"/>
              <a:buAutoNum type="arabicPeriod"/>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8020EE3-0E66-7545-AD0E-C93C74C0187D}" type="slidenum">
              <a:rPr lang="en-US" smtClean="0"/>
              <a:t>5</a:t>
            </a:fld>
            <a:endParaRPr lang="en-US"/>
          </a:p>
        </p:txBody>
      </p:sp>
    </p:spTree>
    <p:extLst>
      <p:ext uri="{BB962C8B-B14F-4D97-AF65-F5344CB8AC3E}">
        <p14:creationId xmlns:p14="http://schemas.microsoft.com/office/powerpoint/2010/main" val="5762941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457200" rtl="0" eaLnBrk="1" fontAlgn="auto" latinLnBrk="0" hangingPunct="1">
              <a:lnSpc>
                <a:spcPct val="110000"/>
              </a:lnSpc>
              <a:spcBef>
                <a:spcPts val="0"/>
              </a:spcBef>
              <a:spcAft>
                <a:spcPts val="0"/>
              </a:spcAft>
              <a:buClrTx/>
              <a:buSzTx/>
              <a:buFont typeface="+mj-lt"/>
              <a:buAutoNum type="arabicPeriod"/>
              <a:tabLst/>
              <a:defRPr/>
            </a:pPr>
            <a:r>
              <a:rPr lang="en-US" b="0" i="0" dirty="0">
                <a:solidFill>
                  <a:srgbClr val="333333"/>
                </a:solidFill>
                <a:effectLst/>
                <a:highlight>
                  <a:srgbClr val="FFFFFF"/>
                </a:highlight>
                <a:latin typeface="Helvetica Neue" panose="02000503000000020004" pitchFamily="2" charset="0"/>
              </a:rPr>
              <a:t>High-frequency water quality data are often collected using automated sensors. These sensors are deployed in a water body attached to buoys, catwalks, or other structures and collect data continuously. Many of these sensors are automated, which means they can wirelessly stream data to a computer so that it is accessible to managers in near-real time.</a:t>
            </a:r>
          </a:p>
          <a:p>
            <a:pPr marL="342900" marR="0" lvl="0" indent="-342900">
              <a:lnSpc>
                <a:spcPct val="110000"/>
              </a:lnSpc>
              <a:spcBef>
                <a:spcPts val="0"/>
              </a:spcBef>
              <a:spcAft>
                <a:spcPts val="0"/>
              </a:spcAft>
              <a:buFont typeface="+mj-lt"/>
              <a:buAutoNum type="arabicPeriod"/>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8020EE3-0E66-7545-AD0E-C93C74C0187D}" type="slidenum">
              <a:rPr lang="en-US" smtClean="0"/>
              <a:t>6</a:t>
            </a:fld>
            <a:endParaRPr lang="en-US"/>
          </a:p>
        </p:txBody>
      </p:sp>
    </p:spTree>
    <p:extLst>
      <p:ext uri="{BB962C8B-B14F-4D97-AF65-F5344CB8AC3E}">
        <p14:creationId xmlns:p14="http://schemas.microsoft.com/office/powerpoint/2010/main" val="2176050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Today, we are going to explore high-frequency water quality data from drinking water reservoirs in southwest Virginia, and then use that data to make water treatment plant operation decisions. For the module, students will explore high-frequency water quality data collected using several different sensors. For example, some of the data are collected using YSI EXO sensor, which is pictured on the bottom right of the slide. This sensor is deployed at a fixed depth in the reservoir, attached to a catwalk. In this module, students will work with turbidity data collected by this sensor.</a:t>
            </a:r>
          </a:p>
        </p:txBody>
      </p:sp>
      <p:sp>
        <p:nvSpPr>
          <p:cNvPr id="4" name="Slide Number Placeholder 3"/>
          <p:cNvSpPr>
            <a:spLocks noGrp="1"/>
          </p:cNvSpPr>
          <p:nvPr>
            <p:ph type="sldNum" sz="quarter" idx="5"/>
          </p:nvPr>
        </p:nvSpPr>
        <p:spPr/>
        <p:txBody>
          <a:bodyPr/>
          <a:lstStyle/>
          <a:p>
            <a:fld id="{58020EE3-0E66-7545-AD0E-C93C74C0187D}" type="slidenum">
              <a:rPr lang="en-US" smtClean="0"/>
              <a:t>7</a:t>
            </a:fld>
            <a:endParaRPr lang="en-US"/>
          </a:p>
        </p:txBody>
      </p:sp>
    </p:spTree>
    <p:extLst>
      <p:ext uri="{BB962C8B-B14F-4D97-AF65-F5344CB8AC3E}">
        <p14:creationId xmlns:p14="http://schemas.microsoft.com/office/powerpoint/2010/main" val="22207394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142B8-D94E-1DA2-9EF2-AD61756735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DE0140-6B1D-D7D0-270F-6025C1700F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A60FEA-25C2-6E53-CFA4-A5B26B7CE727}"/>
              </a:ext>
            </a:extLst>
          </p:cNvPr>
          <p:cNvSpPr>
            <a:spLocks noGrp="1"/>
          </p:cNvSpPr>
          <p:nvPr>
            <p:ph type="body" idx="1"/>
          </p:nvPr>
        </p:nvSpPr>
        <p:spPr/>
        <p:txBody>
          <a:bodyPr/>
          <a:lstStyle/>
          <a:p>
            <a:r>
              <a:rPr lang="en-IE" dirty="0"/>
              <a:t>In addition to turbidity, students will also explore water temperature and dissolved oxygen data, which are collected at multiple depths in the reservoir. On the right is an example figure of water temperature, dissolved oxygen, and turbidity data collected from multiple depths in a drinking water reservoir during the summer months. Students will learn how to interpret these data and understand how the data can be used to assess water quality. </a:t>
            </a:r>
          </a:p>
        </p:txBody>
      </p:sp>
      <p:sp>
        <p:nvSpPr>
          <p:cNvPr id="4" name="Slide Number Placeholder 3">
            <a:extLst>
              <a:ext uri="{FF2B5EF4-FFF2-40B4-BE49-F238E27FC236}">
                <a16:creationId xmlns:a16="http://schemas.microsoft.com/office/drawing/2014/main" id="{D0AEFE42-94B2-5818-4523-78768CDDC51E}"/>
              </a:ext>
            </a:extLst>
          </p:cNvPr>
          <p:cNvSpPr>
            <a:spLocks noGrp="1"/>
          </p:cNvSpPr>
          <p:nvPr>
            <p:ph type="sldNum" sz="quarter" idx="5"/>
          </p:nvPr>
        </p:nvSpPr>
        <p:spPr/>
        <p:txBody>
          <a:bodyPr/>
          <a:lstStyle/>
          <a:p>
            <a:fld id="{58020EE3-0E66-7545-AD0E-C93C74C0187D}" type="slidenum">
              <a:rPr lang="en-US" smtClean="0"/>
              <a:t>8</a:t>
            </a:fld>
            <a:endParaRPr lang="en-US"/>
          </a:p>
        </p:txBody>
      </p:sp>
    </p:spTree>
    <p:extLst>
      <p:ext uri="{BB962C8B-B14F-4D97-AF65-F5344CB8AC3E}">
        <p14:creationId xmlns:p14="http://schemas.microsoft.com/office/powerpoint/2010/main" val="2446895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501D9A-70EF-778F-73C8-50A888D103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B36E3B-360E-D09E-8C9D-B4AEEDEB0F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E4E72B-7E11-219B-0CF1-EF6F43E6A67A}"/>
              </a:ext>
            </a:extLst>
          </p:cNvPr>
          <p:cNvSpPr>
            <a:spLocks noGrp="1"/>
          </p:cNvSpPr>
          <p:nvPr>
            <p:ph type="body" idx="1"/>
          </p:nvPr>
        </p:nvSpPr>
        <p:spPr/>
        <p:txBody>
          <a:bodyPr/>
          <a:lstStyle/>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IE" dirty="0"/>
              <a:t>Students will have the option to explore data from one of two reservoirs located in southwest Virginia: Falling Creek Reservoir or Beaverdam Reservoir. Both reservoirs are located in Vinton, Va, near Roanoke, and are owned and operated by the Western Virginia Water Authority as drinking water supply reservoirs.</a:t>
            </a:r>
          </a:p>
        </p:txBody>
      </p:sp>
      <p:sp>
        <p:nvSpPr>
          <p:cNvPr id="4" name="Slide Number Placeholder 3">
            <a:extLst>
              <a:ext uri="{FF2B5EF4-FFF2-40B4-BE49-F238E27FC236}">
                <a16:creationId xmlns:a16="http://schemas.microsoft.com/office/drawing/2014/main" id="{E87E6141-0DEE-FB6D-6480-28BA42A6D488}"/>
              </a:ext>
            </a:extLst>
          </p:cNvPr>
          <p:cNvSpPr>
            <a:spLocks noGrp="1"/>
          </p:cNvSpPr>
          <p:nvPr>
            <p:ph type="sldNum" sz="quarter" idx="5"/>
          </p:nvPr>
        </p:nvSpPr>
        <p:spPr/>
        <p:txBody>
          <a:bodyPr/>
          <a:lstStyle/>
          <a:p>
            <a:fld id="{58020EE3-0E66-7545-AD0E-C93C74C0187D}" type="slidenum">
              <a:rPr lang="en-US" smtClean="0"/>
              <a:t>9</a:t>
            </a:fld>
            <a:endParaRPr lang="en-US"/>
          </a:p>
        </p:txBody>
      </p:sp>
    </p:spTree>
    <p:extLst>
      <p:ext uri="{BB962C8B-B14F-4D97-AF65-F5344CB8AC3E}">
        <p14:creationId xmlns:p14="http://schemas.microsoft.com/office/powerpoint/2010/main" val="913331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39B5749-879B-B04F-BFA6-003145412001}" type="datetime1">
              <a:rPr lang="en-US" smtClean="0"/>
              <a:t>2/26/26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3187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A93E555-FF69-C140-BBF8-86E98FD0DB8F}" type="datetime1">
              <a:rPr lang="en-US" smtClean="0"/>
              <a:t>2/26/26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375310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9083F1F-A9E2-5942-9E18-C2DA9ADF1088}" type="datetime1">
              <a:rPr lang="en-US" smtClean="0"/>
              <a:t>2/26/26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22157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6" name="Shape 16"/>
          <p:cNvSpPr>
            <a:spLocks noGrp="1"/>
          </p:cNvSpPr>
          <p:nvPr>
            <p:ph type="title"/>
          </p:nvPr>
        </p:nvSpPr>
        <p:spPr>
          <a:prstGeom prst="rect">
            <a:avLst/>
          </a:prstGeom>
        </p:spPr>
        <p:txBody>
          <a:bodyPr/>
          <a:lstStyle/>
          <a:p>
            <a:pPr lvl="0">
              <a:defRPr sz="1800">
                <a:solidFill>
                  <a:srgbClr val="000000"/>
                </a:solidFill>
              </a:defRPr>
            </a:pPr>
            <a:r>
              <a:rPr sz="5600">
                <a:solidFill>
                  <a:srgbClr val="FFFFFF"/>
                </a:solidFill>
              </a:rPr>
              <a:t>Title Text</a:t>
            </a:r>
          </a:p>
        </p:txBody>
      </p:sp>
    </p:spTree>
    <p:extLst>
      <p:ext uri="{BB962C8B-B14F-4D97-AF65-F5344CB8AC3E}">
        <p14:creationId xmlns:p14="http://schemas.microsoft.com/office/powerpoint/2010/main" val="271551171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FC9685-55F5-2D4D-85A0-0B3743ED6253}" type="datetime1">
              <a:rPr lang="en-US" smtClean="0"/>
              <a:t>2/26/26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150130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303D533-C608-6A4D-891A-ECC5F3312904}" type="datetime1">
              <a:rPr lang="en-US" smtClean="0"/>
              <a:t>2/26/26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298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65D7F02-F05A-3E45-8642-DA83D3D211D8}" type="datetime1">
              <a:rPr lang="en-US" smtClean="0"/>
              <a:t>2/26/26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27912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129A1F1-F697-2C43-959D-164C63F2DED6}" type="datetime1">
              <a:rPr lang="en-US" smtClean="0"/>
              <a:t>2/26/26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200FE8-A619-F642-9571-C47EDB9D5720}"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0958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01819C0-D28E-FA47-A914-0BB8E605B2C8}" type="datetime1">
              <a:rPr lang="en-US" smtClean="0"/>
              <a:t>2/26/26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341164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EC8EA9-4A5A-D24E-BF91-46090AC033A5}" type="datetime1">
              <a:rPr lang="en-US" smtClean="0"/>
              <a:t>2/26/26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1649467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700197D-B0EE-604F-AE6A-B469A2B10DC0}" type="datetime1">
              <a:rPr lang="en-US" smtClean="0"/>
              <a:t>2/26/26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324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0DBFE8D-EE71-C642-88E2-5E4BCF6BA4E8}" type="datetime1">
              <a:rPr lang="en-US" smtClean="0"/>
              <a:t>2/26/26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89338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0B8901C0-1FA4-6141-A006-6A166C3C04C6}" type="datetime1">
              <a:rPr lang="en-US" smtClean="0"/>
              <a:t>2/26/26</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A200FE8-A619-F642-9571-C47EDB9D5720}" type="slidenum">
              <a:rPr lang="en-US" smtClean="0"/>
              <a:t>‹#›</a:t>
            </a:fld>
            <a:endParaRPr lang="en-US"/>
          </a:p>
        </p:txBody>
      </p:sp>
    </p:spTree>
    <p:extLst>
      <p:ext uri="{BB962C8B-B14F-4D97-AF65-F5344CB8AC3E}">
        <p14:creationId xmlns:p14="http://schemas.microsoft.com/office/powerpoint/2010/main" val="396387151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s://serc.carleton.edu/dev/eddie/teaching_materials/modules/module9.html"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24.png"/><Relationship Id="rId4" Type="http://schemas.openxmlformats.org/officeDocument/2006/relationships/hyperlink" Target="https://macrosystemseddie.or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Shape 489">
            <a:extLst>
              <a:ext uri="{FF2B5EF4-FFF2-40B4-BE49-F238E27FC236}">
                <a16:creationId xmlns:a16="http://schemas.microsoft.com/office/drawing/2014/main" id="{8C0D87CA-1ADF-4485-A5FE-D81E4E367C0E}"/>
              </a:ext>
            </a:extLst>
          </p:cNvPr>
          <p:cNvPicPr preferRelativeResize="0">
            <a:picLocks noChangeAspect="1"/>
          </p:cNvPicPr>
          <p:nvPr/>
        </p:nvPicPr>
        <p:blipFill rotWithShape="1">
          <a:blip r:embed="rId3">
            <a:alphaModFix/>
            <a:extLst>
              <a:ext uri="{28A0092B-C50C-407E-A947-70E740481C1C}">
                <a14:useLocalDpi xmlns:a14="http://schemas.microsoft.com/office/drawing/2010/main" val="0"/>
              </a:ext>
            </a:extLst>
          </a:blip>
          <a:srcRect t="15415" b="6255"/>
          <a:stretch/>
        </p:blipFill>
        <p:spPr>
          <a:xfrm>
            <a:off x="187169" y="5425913"/>
            <a:ext cx="3681995" cy="1372820"/>
          </a:xfrm>
          <a:prstGeom prst="rect">
            <a:avLst/>
          </a:prstGeom>
          <a:noFill/>
          <a:ln>
            <a:noFill/>
          </a:ln>
        </p:spPr>
      </p:pic>
      <p:sp>
        <p:nvSpPr>
          <p:cNvPr id="2" name="Title 1"/>
          <p:cNvSpPr>
            <a:spLocks noGrp="1"/>
          </p:cNvSpPr>
          <p:nvPr>
            <p:ph type="ctrTitle"/>
          </p:nvPr>
        </p:nvSpPr>
        <p:spPr>
          <a:xfrm>
            <a:off x="0" y="933450"/>
            <a:ext cx="9144000" cy="2771633"/>
          </a:xfrm>
        </p:spPr>
        <p:txBody>
          <a:bodyPr>
            <a:noAutofit/>
          </a:bodyPr>
          <a:lstStyle/>
          <a:p>
            <a:pPr algn="ctr"/>
            <a:r>
              <a:rPr lang="en-US" sz="4600" b="1" dirty="0">
                <a:solidFill>
                  <a:schemeClr val="accent1">
                    <a:lumMod val="75000"/>
                  </a:schemeClr>
                </a:solidFill>
                <a:latin typeface="Calibri" panose="020F0502020204030204" pitchFamily="34" charset="0"/>
              </a:rPr>
              <a:t>M</a:t>
            </a:r>
            <a:r>
              <a:rPr lang="en-US" sz="4600" b="1" cap="none" dirty="0">
                <a:solidFill>
                  <a:schemeClr val="accent1">
                    <a:lumMod val="75000"/>
                  </a:schemeClr>
                </a:solidFill>
                <a:latin typeface="Calibri" panose="020F0502020204030204" pitchFamily="34" charset="0"/>
              </a:rPr>
              <a:t>acrosystems</a:t>
            </a:r>
            <a:r>
              <a:rPr lang="en-US" sz="4600" b="1" dirty="0">
                <a:solidFill>
                  <a:schemeClr val="accent1">
                    <a:lumMod val="75000"/>
                  </a:schemeClr>
                </a:solidFill>
                <a:latin typeface="Calibri" panose="020F0502020204030204" pitchFamily="34" charset="0"/>
              </a:rPr>
              <a:t> EDDIE</a:t>
            </a:r>
            <a:r>
              <a:rPr lang="en-US" sz="4600" dirty="0">
                <a:solidFill>
                  <a:schemeClr val="accent1">
                    <a:lumMod val="75000"/>
                  </a:schemeClr>
                </a:solidFill>
                <a:latin typeface="Calibri" panose="020F0502020204030204" pitchFamily="34" charset="0"/>
              </a:rPr>
              <a:t>: </a:t>
            </a:r>
            <a:br>
              <a:rPr lang="en-US" sz="4600" dirty="0">
                <a:solidFill>
                  <a:schemeClr val="accent1">
                    <a:lumMod val="75000"/>
                  </a:schemeClr>
                </a:solidFill>
                <a:latin typeface="Calibri" panose="020F0502020204030204" pitchFamily="34" charset="0"/>
              </a:rPr>
            </a:br>
            <a:r>
              <a:rPr lang="en-US" sz="4000" b="1" cap="none" dirty="0">
                <a:solidFill>
                  <a:schemeClr val="accent1">
                    <a:lumMod val="75000"/>
                  </a:schemeClr>
                </a:solidFill>
                <a:latin typeface="Calibri" panose="020F0502020204030204" pitchFamily="34" charset="0"/>
              </a:rPr>
              <a:t>Using High-Frequency Data to Manage Water Quality</a:t>
            </a:r>
            <a:br>
              <a:rPr lang="en-US" sz="4000" dirty="0">
                <a:solidFill>
                  <a:schemeClr val="accent1">
                    <a:lumMod val="75000"/>
                  </a:schemeClr>
                </a:solidFill>
                <a:latin typeface="Calibri" panose="020F0502020204030204" pitchFamily="34" charset="0"/>
              </a:rPr>
            </a:br>
            <a:endParaRPr lang="en-US" sz="4000" dirty="0">
              <a:solidFill>
                <a:schemeClr val="accent1">
                  <a:lumMod val="75000"/>
                </a:schemeClr>
              </a:solidFill>
              <a:latin typeface="Calibri" panose="020F0502020204030204" pitchFamily="34" charset="0"/>
            </a:endParaRPr>
          </a:p>
        </p:txBody>
      </p:sp>
      <p:sp>
        <p:nvSpPr>
          <p:cNvPr id="3" name="Subtitle 2"/>
          <p:cNvSpPr>
            <a:spLocks noGrp="1"/>
          </p:cNvSpPr>
          <p:nvPr>
            <p:ph type="subTitle" idx="1"/>
          </p:nvPr>
        </p:nvSpPr>
        <p:spPr>
          <a:xfrm>
            <a:off x="0" y="3673313"/>
            <a:ext cx="9144000" cy="1752600"/>
          </a:xfrm>
        </p:spPr>
        <p:txBody>
          <a:bodyPr>
            <a:normAutofit/>
          </a:bodyPr>
          <a:lstStyle/>
          <a:p>
            <a:pPr algn="ctr"/>
            <a:r>
              <a:rPr lang="en-US" sz="1800" dirty="0">
                <a:solidFill>
                  <a:srgbClr val="000000"/>
                </a:solidFill>
                <a:latin typeface="Calibri" panose="020F0502020204030204" pitchFamily="34" charset="0"/>
              </a:rPr>
              <a:t>Lofton, M.E., Cooke, R.L., and Carey, C.C. 15 August 2024. </a:t>
            </a:r>
          </a:p>
          <a:p>
            <a:pPr algn="ctr"/>
            <a:r>
              <a:rPr lang="en-US" sz="1800" dirty="0">
                <a:solidFill>
                  <a:srgbClr val="000000"/>
                </a:solidFill>
                <a:latin typeface="Calibri" panose="020F0502020204030204" pitchFamily="34" charset="0"/>
              </a:rPr>
              <a:t>Macrosystems EDDIE: Using High-Frequency Data to Manage Water Quality. </a:t>
            </a:r>
          </a:p>
          <a:p>
            <a:pPr algn="ctr"/>
            <a:r>
              <a:rPr lang="en-US" sz="1800" dirty="0">
                <a:solidFill>
                  <a:srgbClr val="000000"/>
                </a:solidFill>
                <a:latin typeface="Calibri" panose="020F0502020204030204" pitchFamily="34" charset="0"/>
              </a:rPr>
              <a:t>Macrosystems EDDIE Module 9, Version 1. </a:t>
            </a:r>
          </a:p>
          <a:p>
            <a:pPr algn="ctr"/>
            <a:r>
              <a:rPr lang="en-US" sz="1800" dirty="0">
                <a:solidFill>
                  <a:srgbClr val="0070C0"/>
                </a:solidFill>
                <a:latin typeface="Calibri" panose="020F0502020204030204" pitchFamily="34" charset="0"/>
                <a:hlinkClick r:id="rId4"/>
              </a:rPr>
              <a:t>https://serc.carleton.edu/dev/eddie/teaching_materials/modules/module9.html</a:t>
            </a:r>
            <a:endParaRPr lang="en-US" sz="1800" dirty="0">
              <a:solidFill>
                <a:srgbClr val="0070C0"/>
              </a:solidFill>
              <a:latin typeface="Calibri" panose="020F0502020204030204" pitchFamily="34" charset="0"/>
            </a:endParaRPr>
          </a:p>
          <a:p>
            <a:pPr algn="ctr"/>
            <a:r>
              <a:rPr lang="en-US" sz="1800" dirty="0">
                <a:solidFill>
                  <a:schemeClr val="tx1"/>
                </a:solidFill>
              </a:rPr>
              <a:t>Module development supported by NSF EF-2318861.</a:t>
            </a:r>
          </a:p>
        </p:txBody>
      </p:sp>
      <p:pic>
        <p:nvPicPr>
          <p:cNvPr id="11" name="Picture 10">
            <a:extLst>
              <a:ext uri="{FF2B5EF4-FFF2-40B4-BE49-F238E27FC236}">
                <a16:creationId xmlns:a16="http://schemas.microsoft.com/office/drawing/2014/main" id="{16BB2CD2-69B2-4DC2-957F-263464FFF5A7}"/>
              </a:ext>
            </a:extLst>
          </p:cNvPr>
          <p:cNvPicPr>
            <a:picLocks noChangeAspect="1"/>
          </p:cNvPicPr>
          <p:nvPr/>
        </p:nvPicPr>
        <p:blipFill>
          <a:blip r:embed="rId5"/>
          <a:stretch>
            <a:fillRect/>
          </a:stretch>
        </p:blipFill>
        <p:spPr>
          <a:xfrm>
            <a:off x="7017171" y="5444061"/>
            <a:ext cx="2121386" cy="569853"/>
          </a:xfrm>
          <a:prstGeom prst="rect">
            <a:avLst/>
          </a:prstGeom>
        </p:spPr>
      </p:pic>
      <p:pic>
        <p:nvPicPr>
          <p:cNvPr id="7" name="Picture 6" descr="Logo&#10;&#10;Description automatically generated">
            <a:extLst>
              <a:ext uri="{FF2B5EF4-FFF2-40B4-BE49-F238E27FC236}">
                <a16:creationId xmlns:a16="http://schemas.microsoft.com/office/drawing/2014/main" id="{1FBB9BB8-CAA3-4F8B-8D88-47945EEAE6AD}"/>
              </a:ext>
            </a:extLst>
          </p:cNvPr>
          <p:cNvPicPr>
            <a:picLocks noChangeAspect="1"/>
          </p:cNvPicPr>
          <p:nvPr/>
        </p:nvPicPr>
        <p:blipFill rotWithShape="1">
          <a:blip r:embed="rId6"/>
          <a:srcRect r="60230"/>
          <a:stretch/>
        </p:blipFill>
        <p:spPr>
          <a:xfrm>
            <a:off x="4017280" y="5585990"/>
            <a:ext cx="1142547" cy="1057235"/>
          </a:xfrm>
          <a:prstGeom prst="rect">
            <a:avLst/>
          </a:prstGeom>
        </p:spPr>
      </p:pic>
      <p:sp>
        <p:nvSpPr>
          <p:cNvPr id="4" name="Slide Number Placeholder 3">
            <a:extLst>
              <a:ext uri="{FF2B5EF4-FFF2-40B4-BE49-F238E27FC236}">
                <a16:creationId xmlns:a16="http://schemas.microsoft.com/office/drawing/2014/main" id="{13BF2CE4-3088-5E68-7AC8-A388D1F45DB9}"/>
              </a:ext>
            </a:extLst>
          </p:cNvPr>
          <p:cNvSpPr>
            <a:spLocks noGrp="1"/>
          </p:cNvSpPr>
          <p:nvPr>
            <p:ph type="sldNum" sz="quarter" idx="12"/>
          </p:nvPr>
        </p:nvSpPr>
        <p:spPr/>
        <p:txBody>
          <a:bodyPr/>
          <a:lstStyle/>
          <a:p>
            <a:fld id="{2A200FE8-A619-F642-9571-C47EDB9D5720}" type="slidenum">
              <a:rPr lang="en-US" smtClean="0"/>
              <a:t>1</a:t>
            </a:fld>
            <a:endParaRPr lang="en-US"/>
          </a:p>
        </p:txBody>
      </p:sp>
      <p:pic>
        <p:nvPicPr>
          <p:cNvPr id="6" name="Picture 5">
            <a:extLst>
              <a:ext uri="{FF2B5EF4-FFF2-40B4-BE49-F238E27FC236}">
                <a16:creationId xmlns:a16="http://schemas.microsoft.com/office/drawing/2014/main" id="{541CCE01-67BF-F78A-D4A2-A55F997F91E8}"/>
              </a:ext>
            </a:extLst>
          </p:cNvPr>
          <p:cNvPicPr>
            <a:picLocks noChangeAspect="1"/>
          </p:cNvPicPr>
          <p:nvPr/>
        </p:nvPicPr>
        <p:blipFill>
          <a:blip r:embed="rId7"/>
          <a:stretch>
            <a:fillRect/>
          </a:stretch>
        </p:blipFill>
        <p:spPr>
          <a:xfrm>
            <a:off x="5307943" y="6032063"/>
            <a:ext cx="3848121" cy="825938"/>
          </a:xfrm>
          <a:prstGeom prst="rect">
            <a:avLst/>
          </a:prstGeom>
        </p:spPr>
      </p:pic>
    </p:spTree>
    <p:extLst>
      <p:ext uri="{BB962C8B-B14F-4D97-AF65-F5344CB8AC3E}">
        <p14:creationId xmlns:p14="http://schemas.microsoft.com/office/powerpoint/2010/main" val="27768892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11CEE-F49C-F89E-73E4-F5CB03D642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E0424F-12DA-75B5-B3FA-7162B383F64B}"/>
              </a:ext>
            </a:extLst>
          </p:cNvPr>
          <p:cNvSpPr>
            <a:spLocks noGrp="1"/>
          </p:cNvSpPr>
          <p:nvPr>
            <p:ph type="title"/>
          </p:nvPr>
        </p:nvSpPr>
        <p:spPr/>
        <p:txBody>
          <a:bodyPr/>
          <a:lstStyle/>
          <a:p>
            <a:r>
              <a:rPr lang="en-IE" dirty="0"/>
              <a:t>Today…</a:t>
            </a:r>
          </a:p>
        </p:txBody>
      </p:sp>
      <p:sp>
        <p:nvSpPr>
          <p:cNvPr id="4" name="Slide Number Placeholder 3">
            <a:extLst>
              <a:ext uri="{FF2B5EF4-FFF2-40B4-BE49-F238E27FC236}">
                <a16:creationId xmlns:a16="http://schemas.microsoft.com/office/drawing/2014/main" id="{B7D803F5-02A9-A513-9646-EADDB92B4532}"/>
              </a:ext>
            </a:extLst>
          </p:cNvPr>
          <p:cNvSpPr>
            <a:spLocks noGrp="1"/>
          </p:cNvSpPr>
          <p:nvPr>
            <p:ph type="sldNum" sz="quarter" idx="12"/>
          </p:nvPr>
        </p:nvSpPr>
        <p:spPr/>
        <p:txBody>
          <a:bodyPr/>
          <a:lstStyle/>
          <a:p>
            <a:fld id="{2A200FE8-A619-F642-9571-C47EDB9D5720}" type="slidenum">
              <a:rPr lang="en-US" smtClean="0"/>
              <a:t>10</a:t>
            </a:fld>
            <a:endParaRPr lang="en-US"/>
          </a:p>
        </p:txBody>
      </p:sp>
      <p:sp>
        <p:nvSpPr>
          <p:cNvPr id="6" name="Content Placeholder 2">
            <a:extLst>
              <a:ext uri="{FF2B5EF4-FFF2-40B4-BE49-F238E27FC236}">
                <a16:creationId xmlns:a16="http://schemas.microsoft.com/office/drawing/2014/main" id="{6262BB12-0F71-503F-C3B3-DFAD2F03EB35}"/>
              </a:ext>
            </a:extLst>
          </p:cNvPr>
          <p:cNvSpPr txBox="1">
            <a:spLocks/>
          </p:cNvSpPr>
          <p:nvPr/>
        </p:nvSpPr>
        <p:spPr>
          <a:xfrm>
            <a:off x="457200" y="1371600"/>
            <a:ext cx="3911814" cy="5274832"/>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r>
              <a:rPr lang="en-IE" dirty="0"/>
              <a:t>We are going to explore </a:t>
            </a:r>
            <a:r>
              <a:rPr lang="en-IE" b="1" dirty="0"/>
              <a:t>high-frequency water quality data</a:t>
            </a:r>
            <a:r>
              <a:rPr lang="en-IE" dirty="0"/>
              <a:t> from </a:t>
            </a:r>
            <a:r>
              <a:rPr lang="en-IE" b="1" dirty="0"/>
              <a:t>drinking water reservoirs in southwest Virginia</a:t>
            </a:r>
            <a:r>
              <a:rPr lang="en-IE" dirty="0"/>
              <a:t>, and then use that data to make </a:t>
            </a:r>
            <a:r>
              <a:rPr lang="en-IE" b="1" dirty="0">
                <a:solidFill>
                  <a:schemeClr val="accent5"/>
                </a:solidFill>
              </a:rPr>
              <a:t>water treatment plant operation decisions</a:t>
            </a:r>
            <a:r>
              <a:rPr lang="en-IE" dirty="0">
                <a:solidFill>
                  <a:schemeClr val="accent5"/>
                </a:solidFill>
              </a:rPr>
              <a:t>.</a:t>
            </a:r>
          </a:p>
          <a:p>
            <a:pPr marL="0" indent="0">
              <a:buFont typeface="Arial" pitchFamily="34" charset="0"/>
              <a:buNone/>
            </a:pPr>
            <a:r>
              <a:rPr lang="en-IE" dirty="0">
                <a:solidFill>
                  <a:schemeClr val="accent5"/>
                </a:solidFill>
              </a:rPr>
              <a:t>We will use high-frequency water quality data to inform decisions about </a:t>
            </a:r>
            <a:r>
              <a:rPr lang="en-IE" b="1" dirty="0">
                <a:solidFill>
                  <a:schemeClr val="accent5"/>
                </a:solidFill>
              </a:rPr>
              <a:t>water withdrawal depth </a:t>
            </a:r>
            <a:r>
              <a:rPr lang="en-IE" dirty="0">
                <a:solidFill>
                  <a:schemeClr val="accent5"/>
                </a:solidFill>
              </a:rPr>
              <a:t>and </a:t>
            </a:r>
            <a:r>
              <a:rPr lang="en-IE" b="1" dirty="0">
                <a:solidFill>
                  <a:schemeClr val="accent5"/>
                </a:solidFill>
              </a:rPr>
              <a:t>water treatment.</a:t>
            </a:r>
          </a:p>
        </p:txBody>
      </p:sp>
      <p:pic>
        <p:nvPicPr>
          <p:cNvPr id="5" name="Picture 4">
            <a:extLst>
              <a:ext uri="{FF2B5EF4-FFF2-40B4-BE49-F238E27FC236}">
                <a16:creationId xmlns:a16="http://schemas.microsoft.com/office/drawing/2014/main" id="{056F8EFB-DD7C-1F96-7F32-5F2D7BD33226}"/>
              </a:ext>
            </a:extLst>
          </p:cNvPr>
          <p:cNvPicPr>
            <a:picLocks noChangeAspect="1"/>
          </p:cNvPicPr>
          <p:nvPr/>
        </p:nvPicPr>
        <p:blipFill>
          <a:blip r:embed="rId3"/>
          <a:stretch>
            <a:fillRect/>
          </a:stretch>
        </p:blipFill>
        <p:spPr>
          <a:xfrm>
            <a:off x="4295274" y="2078940"/>
            <a:ext cx="4848726" cy="2700120"/>
          </a:xfrm>
          <a:prstGeom prst="rect">
            <a:avLst/>
          </a:prstGeom>
        </p:spPr>
      </p:pic>
      <p:sp>
        <p:nvSpPr>
          <p:cNvPr id="7" name="TextBox 6">
            <a:extLst>
              <a:ext uri="{FF2B5EF4-FFF2-40B4-BE49-F238E27FC236}">
                <a16:creationId xmlns:a16="http://schemas.microsoft.com/office/drawing/2014/main" id="{1848BCCC-D3D2-2DDD-82CC-81F8A640949C}"/>
              </a:ext>
            </a:extLst>
          </p:cNvPr>
          <p:cNvSpPr txBox="1"/>
          <p:nvPr/>
        </p:nvSpPr>
        <p:spPr>
          <a:xfrm>
            <a:off x="5557634" y="4810780"/>
            <a:ext cx="3586366" cy="523220"/>
          </a:xfrm>
          <a:prstGeom prst="rect">
            <a:avLst/>
          </a:prstGeom>
          <a:noFill/>
        </p:spPr>
        <p:txBody>
          <a:bodyPr wrap="none" rtlCol="0">
            <a:spAutoFit/>
          </a:bodyPr>
          <a:lstStyle/>
          <a:p>
            <a:pPr algn="r"/>
            <a:r>
              <a:rPr lang="en-US" sz="1400" i="1" dirty="0"/>
              <a:t>Spring Hollow Reservoir Treatment Plant</a:t>
            </a:r>
          </a:p>
          <a:p>
            <a:pPr algn="r"/>
            <a:r>
              <a:rPr lang="en-US" sz="1400" i="1" dirty="0"/>
              <a:t>Photo credit: Western Virginia Water Authority</a:t>
            </a:r>
          </a:p>
        </p:txBody>
      </p:sp>
    </p:spTree>
    <p:extLst>
      <p:ext uri="{BB962C8B-B14F-4D97-AF65-F5344CB8AC3E}">
        <p14:creationId xmlns:p14="http://schemas.microsoft.com/office/powerpoint/2010/main" val="38696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1950"/>
            <a:ext cx="9144000" cy="990600"/>
          </a:xfrm>
        </p:spPr>
        <p:txBody>
          <a:bodyPr>
            <a:normAutofit/>
          </a:bodyPr>
          <a:lstStyle/>
          <a:p>
            <a:r>
              <a:rPr lang="en-US" b="1" dirty="0">
                <a:solidFill>
                  <a:schemeClr val="accent1">
                    <a:lumMod val="75000"/>
                  </a:schemeClr>
                </a:solidFill>
              </a:rPr>
              <a:t> Learning objectives of today’s module:</a:t>
            </a:r>
          </a:p>
        </p:txBody>
      </p:sp>
      <p:sp>
        <p:nvSpPr>
          <p:cNvPr id="3" name="Content Placeholder 2"/>
          <p:cNvSpPr>
            <a:spLocks noGrp="1"/>
          </p:cNvSpPr>
          <p:nvPr>
            <p:ph idx="1"/>
          </p:nvPr>
        </p:nvSpPr>
        <p:spPr>
          <a:xfrm>
            <a:off x="276225" y="1184958"/>
            <a:ext cx="4572000" cy="5594612"/>
          </a:xfrm>
        </p:spPr>
        <p:txBody>
          <a:bodyPr>
            <a:noAutofit/>
          </a:bodyPr>
          <a:lstStyle/>
          <a:p>
            <a:pPr marL="457200" indent="-457200" fontAlgn="base">
              <a:buFont typeface="+mj-lt"/>
              <a:buAutoNum type="arabicPeriod"/>
            </a:pPr>
            <a:r>
              <a:rPr lang="en-US" dirty="0"/>
              <a:t>Define key measures of surface freshwater quality</a:t>
            </a:r>
          </a:p>
          <a:p>
            <a:pPr marL="457200" indent="-457200" fontAlgn="base">
              <a:buFont typeface="+mj-lt"/>
              <a:buAutoNum type="arabicPeriod"/>
            </a:pPr>
            <a:r>
              <a:rPr lang="en-US" dirty="0"/>
              <a:t>Explain how water temperature changes </a:t>
            </a:r>
            <a:r>
              <a:rPr lang="en-US"/>
              <a:t>over a </a:t>
            </a:r>
            <a:r>
              <a:rPr lang="en-US" dirty="0"/>
              <a:t>year in a temperate reservoir and how these changes affect water quality</a:t>
            </a:r>
          </a:p>
          <a:p>
            <a:pPr marL="457200" indent="-457200" fontAlgn="base">
              <a:buFont typeface="+mj-lt"/>
              <a:buAutoNum type="arabicPeriod"/>
            </a:pPr>
            <a:r>
              <a:rPr lang="en-US" dirty="0"/>
              <a:t>Interpret high-frequency water quality data to make decisions about water extraction depth for a drinking water reservoir</a:t>
            </a:r>
          </a:p>
          <a:p>
            <a:pPr marL="457200" indent="-457200" fontAlgn="base">
              <a:buFont typeface="+mj-lt"/>
              <a:buAutoNum type="arabicPeriod"/>
            </a:pPr>
            <a:r>
              <a:rPr lang="en-US" dirty="0"/>
              <a:t>Evaluate water quality data and forecasts to make decisions about drinking water treatment</a:t>
            </a:r>
          </a:p>
        </p:txBody>
      </p:sp>
      <p:sp>
        <p:nvSpPr>
          <p:cNvPr id="5" name="Slide Number Placeholder 4">
            <a:extLst>
              <a:ext uri="{FF2B5EF4-FFF2-40B4-BE49-F238E27FC236}">
                <a16:creationId xmlns:a16="http://schemas.microsoft.com/office/drawing/2014/main" id="{171C666B-9888-FD6E-5A66-10A77CE17672}"/>
              </a:ext>
            </a:extLst>
          </p:cNvPr>
          <p:cNvSpPr>
            <a:spLocks noGrp="1"/>
          </p:cNvSpPr>
          <p:nvPr>
            <p:ph type="sldNum" sz="quarter" idx="12"/>
          </p:nvPr>
        </p:nvSpPr>
        <p:spPr/>
        <p:txBody>
          <a:bodyPr/>
          <a:lstStyle/>
          <a:p>
            <a:fld id="{2A200FE8-A619-F642-9571-C47EDB9D5720}" type="slidenum">
              <a:rPr lang="en-US" smtClean="0"/>
              <a:t>11</a:t>
            </a:fld>
            <a:endParaRPr lang="en-US"/>
          </a:p>
        </p:txBody>
      </p:sp>
      <p:pic>
        <p:nvPicPr>
          <p:cNvPr id="6" name="Picture 5">
            <a:extLst>
              <a:ext uri="{FF2B5EF4-FFF2-40B4-BE49-F238E27FC236}">
                <a16:creationId xmlns:a16="http://schemas.microsoft.com/office/drawing/2014/main" id="{32C6E41D-E4D3-035E-B3E9-33809A344DDC}"/>
              </a:ext>
            </a:extLst>
          </p:cNvPr>
          <p:cNvPicPr>
            <a:picLocks noChangeAspect="1"/>
          </p:cNvPicPr>
          <p:nvPr/>
        </p:nvPicPr>
        <p:blipFill>
          <a:blip r:embed="rId3"/>
          <a:stretch>
            <a:fillRect/>
          </a:stretch>
        </p:blipFill>
        <p:spPr>
          <a:xfrm>
            <a:off x="4848225" y="2175558"/>
            <a:ext cx="4056743" cy="3042557"/>
          </a:xfrm>
          <a:prstGeom prst="rect">
            <a:avLst/>
          </a:prstGeom>
        </p:spPr>
      </p:pic>
    </p:spTree>
    <p:extLst>
      <p:ext uri="{BB962C8B-B14F-4D97-AF65-F5344CB8AC3E}">
        <p14:creationId xmlns:p14="http://schemas.microsoft.com/office/powerpoint/2010/main" val="2215080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87A41E2A-56CC-AFC2-FC06-ED4B15A9FF62}"/>
              </a:ext>
            </a:extLst>
          </p:cNvPr>
          <p:cNvSpPr txBox="1">
            <a:spLocks/>
          </p:cNvSpPr>
          <p:nvPr/>
        </p:nvSpPr>
        <p:spPr>
          <a:xfrm>
            <a:off x="145774" y="456198"/>
            <a:ext cx="8998226" cy="990600"/>
          </a:xfrm>
          <a:prstGeom prst="rect">
            <a:avLst/>
          </a:prstGeom>
        </p:spPr>
        <p:txBody>
          <a:bodyPr vert="horz" lIns="91440" tIns="45720" rIns="91440" bIns="45720" rtlCol="0" anchor="ctr">
            <a:normAutofit fontScale="90000" lnSpcReduction="20000"/>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b="1" dirty="0">
                <a:solidFill>
                  <a:schemeClr val="accent1">
                    <a:lumMod val="75000"/>
                  </a:schemeClr>
                </a:solidFill>
              </a:rPr>
              <a:t>Activity A: Select a site and explore water quality data</a:t>
            </a:r>
          </a:p>
        </p:txBody>
      </p:sp>
      <p:sp>
        <p:nvSpPr>
          <p:cNvPr id="2" name="Slide Number Placeholder 1">
            <a:extLst>
              <a:ext uri="{FF2B5EF4-FFF2-40B4-BE49-F238E27FC236}">
                <a16:creationId xmlns:a16="http://schemas.microsoft.com/office/drawing/2014/main" id="{A8AF894B-A364-7BE7-334A-13E486588E26}"/>
              </a:ext>
            </a:extLst>
          </p:cNvPr>
          <p:cNvSpPr>
            <a:spLocks noGrp="1"/>
          </p:cNvSpPr>
          <p:nvPr>
            <p:ph type="sldNum" sz="quarter" idx="12"/>
          </p:nvPr>
        </p:nvSpPr>
        <p:spPr/>
        <p:txBody>
          <a:bodyPr/>
          <a:lstStyle/>
          <a:p>
            <a:fld id="{2A200FE8-A619-F642-9571-C47EDB9D5720}" type="slidenum">
              <a:rPr lang="en-US" smtClean="0"/>
              <a:t>12</a:t>
            </a:fld>
            <a:endParaRPr lang="en-US"/>
          </a:p>
        </p:txBody>
      </p:sp>
      <p:sp>
        <p:nvSpPr>
          <p:cNvPr id="7" name="Content Placeholder 2">
            <a:extLst>
              <a:ext uri="{FF2B5EF4-FFF2-40B4-BE49-F238E27FC236}">
                <a16:creationId xmlns:a16="http://schemas.microsoft.com/office/drawing/2014/main" id="{D717874A-10D3-CC89-5641-FA4DAB13D887}"/>
              </a:ext>
            </a:extLst>
          </p:cNvPr>
          <p:cNvSpPr txBox="1">
            <a:spLocks/>
          </p:cNvSpPr>
          <p:nvPr/>
        </p:nvSpPr>
        <p:spPr>
          <a:xfrm>
            <a:off x="318217" y="1981200"/>
            <a:ext cx="4326670" cy="48768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r>
              <a:rPr lang="en-US" b="1" u="sng" dirty="0">
                <a:solidFill>
                  <a:schemeClr val="accent5"/>
                </a:solidFill>
              </a:rPr>
              <a:t>Objective 1:</a:t>
            </a:r>
            <a:r>
              <a:rPr lang="en-US" dirty="0">
                <a:solidFill>
                  <a:schemeClr val="accent5"/>
                </a:solidFill>
              </a:rPr>
              <a:t> </a:t>
            </a:r>
            <a:r>
              <a:rPr lang="en-US" dirty="0"/>
              <a:t>Select and learn about a focal drinking water reservoir</a:t>
            </a:r>
          </a:p>
          <a:p>
            <a:pPr marL="0" indent="0">
              <a:buFont typeface="Arial" pitchFamily="34" charset="0"/>
              <a:buNone/>
            </a:pPr>
            <a:r>
              <a:rPr lang="en-US" b="1" u="sng" dirty="0">
                <a:solidFill>
                  <a:schemeClr val="accent5"/>
                </a:solidFill>
              </a:rPr>
              <a:t>Objective 2:</a:t>
            </a:r>
            <a:r>
              <a:rPr lang="en-US" dirty="0">
                <a:solidFill>
                  <a:schemeClr val="accent5"/>
                </a:solidFill>
              </a:rPr>
              <a:t> </a:t>
            </a:r>
            <a:r>
              <a:rPr lang="en-US" dirty="0"/>
              <a:t>Explore real-time high-frequency water quality data from your chosen reservoir</a:t>
            </a:r>
          </a:p>
          <a:p>
            <a:pPr marL="0" indent="0">
              <a:buFont typeface="Arial" pitchFamily="34" charset="0"/>
              <a:buNone/>
            </a:pPr>
            <a:endParaRPr lang="en-US" dirty="0"/>
          </a:p>
          <a:p>
            <a:pPr marL="0" indent="0">
              <a:buFont typeface="Arial" pitchFamily="34" charset="0"/>
              <a:buNone/>
            </a:pPr>
            <a:endParaRPr lang="en-US" dirty="0"/>
          </a:p>
        </p:txBody>
      </p:sp>
      <p:pic>
        <p:nvPicPr>
          <p:cNvPr id="3" name="Picture 2">
            <a:extLst>
              <a:ext uri="{FF2B5EF4-FFF2-40B4-BE49-F238E27FC236}">
                <a16:creationId xmlns:a16="http://schemas.microsoft.com/office/drawing/2014/main" id="{D61742B5-025C-F0A0-C768-D1AE3B3BAB89}"/>
              </a:ext>
            </a:extLst>
          </p:cNvPr>
          <p:cNvPicPr>
            <a:picLocks noChangeAspect="1"/>
          </p:cNvPicPr>
          <p:nvPr/>
        </p:nvPicPr>
        <p:blipFill>
          <a:blip r:embed="rId3"/>
          <a:stretch>
            <a:fillRect/>
          </a:stretch>
        </p:blipFill>
        <p:spPr>
          <a:xfrm>
            <a:off x="5023189" y="1229375"/>
            <a:ext cx="3424292" cy="3112993"/>
          </a:xfrm>
          <a:prstGeom prst="rect">
            <a:avLst/>
          </a:prstGeom>
        </p:spPr>
      </p:pic>
      <p:pic>
        <p:nvPicPr>
          <p:cNvPr id="5" name="Picture 4">
            <a:extLst>
              <a:ext uri="{FF2B5EF4-FFF2-40B4-BE49-F238E27FC236}">
                <a16:creationId xmlns:a16="http://schemas.microsoft.com/office/drawing/2014/main" id="{E795FCFD-2479-A1BF-2F22-6BB9153BAF1E}"/>
              </a:ext>
            </a:extLst>
          </p:cNvPr>
          <p:cNvPicPr>
            <a:picLocks noChangeAspect="1"/>
          </p:cNvPicPr>
          <p:nvPr/>
        </p:nvPicPr>
        <p:blipFill>
          <a:blip r:embed="rId4"/>
          <a:stretch>
            <a:fillRect/>
          </a:stretch>
        </p:blipFill>
        <p:spPr>
          <a:xfrm>
            <a:off x="3900268" y="4419600"/>
            <a:ext cx="4786532" cy="2345079"/>
          </a:xfrm>
          <a:prstGeom prst="rect">
            <a:avLst/>
          </a:prstGeom>
        </p:spPr>
      </p:pic>
    </p:spTree>
    <p:extLst>
      <p:ext uri="{BB962C8B-B14F-4D97-AF65-F5344CB8AC3E}">
        <p14:creationId xmlns:p14="http://schemas.microsoft.com/office/powerpoint/2010/main" val="34819980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5774" y="552450"/>
            <a:ext cx="8998226" cy="990600"/>
          </a:xfrm>
        </p:spPr>
        <p:txBody>
          <a:bodyPr>
            <a:normAutofit fontScale="90000"/>
          </a:bodyPr>
          <a:lstStyle/>
          <a:p>
            <a:r>
              <a:rPr lang="en-US" b="1" dirty="0">
                <a:solidFill>
                  <a:schemeClr val="accent1">
                    <a:lumMod val="75000"/>
                  </a:schemeClr>
                </a:solidFill>
              </a:rPr>
              <a:t>Activity B: </a:t>
            </a:r>
            <a:r>
              <a:rPr lang="en-US" b="1" dirty="0">
                <a:latin typeface="Calibri" panose="020F0502020204030204" pitchFamily="34" charset="0"/>
              </a:rPr>
              <a:t>Use high-frequency water quality data to make operation decisions</a:t>
            </a:r>
            <a:endParaRPr lang="en-US" b="1" dirty="0">
              <a:solidFill>
                <a:schemeClr val="accent1">
                  <a:lumMod val="75000"/>
                </a:schemeClr>
              </a:solidFill>
            </a:endParaRPr>
          </a:p>
        </p:txBody>
      </p:sp>
      <p:sp>
        <p:nvSpPr>
          <p:cNvPr id="2" name="Slide Number Placeholder 1">
            <a:extLst>
              <a:ext uri="{FF2B5EF4-FFF2-40B4-BE49-F238E27FC236}">
                <a16:creationId xmlns:a16="http://schemas.microsoft.com/office/drawing/2014/main" id="{EC7AA23C-4D70-82C1-D402-41258991B774}"/>
              </a:ext>
            </a:extLst>
          </p:cNvPr>
          <p:cNvSpPr>
            <a:spLocks noGrp="1"/>
          </p:cNvSpPr>
          <p:nvPr>
            <p:ph type="sldNum" sz="quarter" idx="12"/>
          </p:nvPr>
        </p:nvSpPr>
        <p:spPr/>
        <p:txBody>
          <a:bodyPr/>
          <a:lstStyle/>
          <a:p>
            <a:fld id="{2A200FE8-A619-F642-9571-C47EDB9D5720}" type="slidenum">
              <a:rPr lang="en-US" smtClean="0"/>
              <a:t>13</a:t>
            </a:fld>
            <a:endParaRPr lang="en-US"/>
          </a:p>
        </p:txBody>
      </p:sp>
      <p:sp>
        <p:nvSpPr>
          <p:cNvPr id="8" name="Content Placeholder 2">
            <a:extLst>
              <a:ext uri="{FF2B5EF4-FFF2-40B4-BE49-F238E27FC236}">
                <a16:creationId xmlns:a16="http://schemas.microsoft.com/office/drawing/2014/main" id="{39BD74A0-C2E6-F851-5B69-D14571C0F25E}"/>
              </a:ext>
            </a:extLst>
          </p:cNvPr>
          <p:cNvSpPr txBox="1">
            <a:spLocks/>
          </p:cNvSpPr>
          <p:nvPr/>
        </p:nvSpPr>
        <p:spPr>
          <a:xfrm>
            <a:off x="318217" y="1981200"/>
            <a:ext cx="4326670" cy="48768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r>
              <a:rPr lang="en-US" b="1" u="sng" dirty="0">
                <a:solidFill>
                  <a:schemeClr val="accent5"/>
                </a:solidFill>
              </a:rPr>
              <a:t>Objective 3:</a:t>
            </a:r>
            <a:r>
              <a:rPr lang="en-US" dirty="0">
                <a:solidFill>
                  <a:schemeClr val="accent5"/>
                </a:solidFill>
              </a:rPr>
              <a:t> </a:t>
            </a:r>
            <a:r>
              <a:rPr lang="en-US" dirty="0"/>
              <a:t>Use high-frequency water quality data to make water withdrawal depth decisions at different times of year</a:t>
            </a:r>
          </a:p>
          <a:p>
            <a:pPr marL="0" indent="0">
              <a:buFont typeface="Arial" pitchFamily="34" charset="0"/>
              <a:buNone/>
            </a:pPr>
            <a:r>
              <a:rPr lang="en-US" b="1" u="sng" dirty="0">
                <a:solidFill>
                  <a:schemeClr val="accent5"/>
                </a:solidFill>
              </a:rPr>
              <a:t>Objective 4:</a:t>
            </a:r>
            <a:r>
              <a:rPr lang="en-US" dirty="0">
                <a:solidFill>
                  <a:schemeClr val="accent5"/>
                </a:solidFill>
              </a:rPr>
              <a:t> </a:t>
            </a:r>
            <a:r>
              <a:rPr lang="en-US" dirty="0"/>
              <a:t>Define water quality forecasting and interpret a fall turnover forecast</a:t>
            </a:r>
          </a:p>
          <a:p>
            <a:pPr marL="0" indent="0">
              <a:buFont typeface="Arial" pitchFamily="34" charset="0"/>
              <a:buNone/>
            </a:pPr>
            <a:endParaRPr lang="en-US" dirty="0"/>
          </a:p>
          <a:p>
            <a:pPr marL="0" indent="0">
              <a:buFont typeface="Arial" pitchFamily="34" charset="0"/>
              <a:buNone/>
            </a:pPr>
            <a:endParaRPr lang="en-US" dirty="0"/>
          </a:p>
        </p:txBody>
      </p:sp>
      <p:pic>
        <p:nvPicPr>
          <p:cNvPr id="3" name="Picture 2">
            <a:extLst>
              <a:ext uri="{FF2B5EF4-FFF2-40B4-BE49-F238E27FC236}">
                <a16:creationId xmlns:a16="http://schemas.microsoft.com/office/drawing/2014/main" id="{9CBFF668-1630-7787-25B3-3B3A0ED7C05A}"/>
              </a:ext>
            </a:extLst>
          </p:cNvPr>
          <p:cNvPicPr>
            <a:picLocks noChangeAspect="1"/>
          </p:cNvPicPr>
          <p:nvPr/>
        </p:nvPicPr>
        <p:blipFill>
          <a:blip r:embed="rId3"/>
          <a:stretch>
            <a:fillRect/>
          </a:stretch>
        </p:blipFill>
        <p:spPr>
          <a:xfrm>
            <a:off x="4644887" y="3758365"/>
            <a:ext cx="4326670" cy="2555754"/>
          </a:xfrm>
          <a:prstGeom prst="rect">
            <a:avLst/>
          </a:prstGeom>
        </p:spPr>
      </p:pic>
      <p:pic>
        <p:nvPicPr>
          <p:cNvPr id="5" name="Picture 4">
            <a:extLst>
              <a:ext uri="{FF2B5EF4-FFF2-40B4-BE49-F238E27FC236}">
                <a16:creationId xmlns:a16="http://schemas.microsoft.com/office/drawing/2014/main" id="{DA46363D-C204-F4E9-EA6B-FC540ABCA704}"/>
              </a:ext>
            </a:extLst>
          </p:cNvPr>
          <p:cNvPicPr>
            <a:picLocks noChangeAspect="1"/>
          </p:cNvPicPr>
          <p:nvPr/>
        </p:nvPicPr>
        <p:blipFill>
          <a:blip r:embed="rId4"/>
          <a:stretch>
            <a:fillRect/>
          </a:stretch>
        </p:blipFill>
        <p:spPr>
          <a:xfrm>
            <a:off x="4696060" y="2133873"/>
            <a:ext cx="4291539" cy="1475601"/>
          </a:xfrm>
          <a:prstGeom prst="rect">
            <a:avLst/>
          </a:prstGeom>
        </p:spPr>
      </p:pic>
    </p:spTree>
    <p:extLst>
      <p:ext uri="{BB962C8B-B14F-4D97-AF65-F5344CB8AC3E}">
        <p14:creationId xmlns:p14="http://schemas.microsoft.com/office/powerpoint/2010/main" val="1710205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521" y="517249"/>
            <a:ext cx="8931965" cy="990600"/>
          </a:xfrm>
        </p:spPr>
        <p:txBody>
          <a:bodyPr>
            <a:normAutofit fontScale="90000"/>
          </a:bodyPr>
          <a:lstStyle/>
          <a:p>
            <a:r>
              <a:rPr lang="en-US" b="1" dirty="0">
                <a:solidFill>
                  <a:schemeClr val="accent1">
                    <a:lumMod val="75000"/>
                  </a:schemeClr>
                </a:solidFill>
              </a:rPr>
              <a:t>Activity C: Make water treatment decisions using high-frequency water quality data and forecasts</a:t>
            </a:r>
          </a:p>
        </p:txBody>
      </p:sp>
      <p:sp>
        <p:nvSpPr>
          <p:cNvPr id="5" name="Slide Number Placeholder 4">
            <a:extLst>
              <a:ext uri="{FF2B5EF4-FFF2-40B4-BE49-F238E27FC236}">
                <a16:creationId xmlns:a16="http://schemas.microsoft.com/office/drawing/2014/main" id="{D2AD6366-C931-8596-D5F0-84D5E0C985E5}"/>
              </a:ext>
            </a:extLst>
          </p:cNvPr>
          <p:cNvSpPr>
            <a:spLocks noGrp="1"/>
          </p:cNvSpPr>
          <p:nvPr>
            <p:ph type="sldNum" sz="quarter" idx="12"/>
          </p:nvPr>
        </p:nvSpPr>
        <p:spPr/>
        <p:txBody>
          <a:bodyPr/>
          <a:lstStyle/>
          <a:p>
            <a:fld id="{2A200FE8-A619-F642-9571-C47EDB9D5720}" type="slidenum">
              <a:rPr lang="en-US" smtClean="0"/>
              <a:t>14</a:t>
            </a:fld>
            <a:endParaRPr lang="en-US"/>
          </a:p>
        </p:txBody>
      </p:sp>
      <p:sp>
        <p:nvSpPr>
          <p:cNvPr id="6" name="Content Placeholder 2">
            <a:extLst>
              <a:ext uri="{FF2B5EF4-FFF2-40B4-BE49-F238E27FC236}">
                <a16:creationId xmlns:a16="http://schemas.microsoft.com/office/drawing/2014/main" id="{28697A04-D224-8B11-9CA7-BF7D28C2901D}"/>
              </a:ext>
            </a:extLst>
          </p:cNvPr>
          <p:cNvSpPr txBox="1">
            <a:spLocks/>
          </p:cNvSpPr>
          <p:nvPr/>
        </p:nvSpPr>
        <p:spPr>
          <a:xfrm>
            <a:off x="318217" y="1981200"/>
            <a:ext cx="4326670" cy="1734273"/>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r>
              <a:rPr lang="en-US" b="1" u="sng" dirty="0">
                <a:solidFill>
                  <a:schemeClr val="accent5"/>
                </a:solidFill>
              </a:rPr>
              <a:t>Objective 5:</a:t>
            </a:r>
            <a:r>
              <a:rPr lang="en-US" dirty="0">
                <a:solidFill>
                  <a:schemeClr val="accent5"/>
                </a:solidFill>
              </a:rPr>
              <a:t> </a:t>
            </a:r>
            <a:r>
              <a:rPr lang="en-US" dirty="0"/>
              <a:t>Make water treatment decisions using water quality data forecasts</a:t>
            </a:r>
          </a:p>
          <a:p>
            <a:pPr marL="0" indent="0">
              <a:buFont typeface="Arial" pitchFamily="34" charset="0"/>
              <a:buNone/>
            </a:pPr>
            <a:endParaRPr lang="en-US" dirty="0"/>
          </a:p>
          <a:p>
            <a:pPr marL="0" indent="0">
              <a:buFont typeface="Arial" pitchFamily="34" charset="0"/>
              <a:buNone/>
            </a:pPr>
            <a:endParaRPr lang="en-US" dirty="0"/>
          </a:p>
          <a:p>
            <a:pPr marL="0" indent="0">
              <a:buFont typeface="Arial" pitchFamily="34" charset="0"/>
              <a:buNone/>
            </a:pPr>
            <a:endParaRPr lang="en-US" dirty="0"/>
          </a:p>
        </p:txBody>
      </p:sp>
      <p:pic>
        <p:nvPicPr>
          <p:cNvPr id="3" name="Picture 2">
            <a:extLst>
              <a:ext uri="{FF2B5EF4-FFF2-40B4-BE49-F238E27FC236}">
                <a16:creationId xmlns:a16="http://schemas.microsoft.com/office/drawing/2014/main" id="{5316951C-4B85-3F6A-2A38-5D1AD746E97E}"/>
              </a:ext>
            </a:extLst>
          </p:cNvPr>
          <p:cNvPicPr>
            <a:picLocks noChangeAspect="1"/>
          </p:cNvPicPr>
          <p:nvPr/>
        </p:nvPicPr>
        <p:blipFill>
          <a:blip r:embed="rId3"/>
          <a:stretch>
            <a:fillRect/>
          </a:stretch>
        </p:blipFill>
        <p:spPr>
          <a:xfrm>
            <a:off x="4827288" y="2073442"/>
            <a:ext cx="3813313" cy="2079988"/>
          </a:xfrm>
          <a:prstGeom prst="rect">
            <a:avLst/>
          </a:prstGeom>
        </p:spPr>
      </p:pic>
      <p:pic>
        <p:nvPicPr>
          <p:cNvPr id="4" name="Picture 3">
            <a:extLst>
              <a:ext uri="{FF2B5EF4-FFF2-40B4-BE49-F238E27FC236}">
                <a16:creationId xmlns:a16="http://schemas.microsoft.com/office/drawing/2014/main" id="{A8FAE5F6-A7DF-8821-6455-55472EDD0465}"/>
              </a:ext>
            </a:extLst>
          </p:cNvPr>
          <p:cNvPicPr>
            <a:picLocks noChangeAspect="1"/>
          </p:cNvPicPr>
          <p:nvPr/>
        </p:nvPicPr>
        <p:blipFill rotWithShape="1">
          <a:blip r:embed="rId4"/>
          <a:srcRect r="3767"/>
          <a:stretch/>
        </p:blipFill>
        <p:spPr>
          <a:xfrm>
            <a:off x="4644887" y="4419600"/>
            <a:ext cx="3773905" cy="2291084"/>
          </a:xfrm>
          <a:prstGeom prst="rect">
            <a:avLst/>
          </a:prstGeom>
        </p:spPr>
      </p:pic>
      <p:pic>
        <p:nvPicPr>
          <p:cNvPr id="7" name="Picture 6">
            <a:extLst>
              <a:ext uri="{FF2B5EF4-FFF2-40B4-BE49-F238E27FC236}">
                <a16:creationId xmlns:a16="http://schemas.microsoft.com/office/drawing/2014/main" id="{9494AD78-9317-AE60-721D-1CFFB47B16E2}"/>
              </a:ext>
            </a:extLst>
          </p:cNvPr>
          <p:cNvPicPr>
            <a:picLocks noChangeAspect="1"/>
          </p:cNvPicPr>
          <p:nvPr/>
        </p:nvPicPr>
        <p:blipFill>
          <a:blip r:embed="rId5"/>
          <a:stretch>
            <a:fillRect/>
          </a:stretch>
        </p:blipFill>
        <p:spPr>
          <a:xfrm>
            <a:off x="4250685" y="1715030"/>
            <a:ext cx="4562308" cy="258732"/>
          </a:xfrm>
          <a:prstGeom prst="rect">
            <a:avLst/>
          </a:prstGeom>
        </p:spPr>
      </p:pic>
    </p:spTree>
    <p:extLst>
      <p:ext uri="{BB962C8B-B14F-4D97-AF65-F5344CB8AC3E}">
        <p14:creationId xmlns:p14="http://schemas.microsoft.com/office/powerpoint/2010/main" val="41629246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83C35-5F90-40AA-AD5D-CE3ECBCD3E47}"/>
              </a:ext>
            </a:extLst>
          </p:cNvPr>
          <p:cNvSpPr>
            <a:spLocks noGrp="1"/>
          </p:cNvSpPr>
          <p:nvPr>
            <p:ph type="title"/>
          </p:nvPr>
        </p:nvSpPr>
        <p:spPr/>
        <p:txBody>
          <a:bodyPr/>
          <a:lstStyle/>
          <a:p>
            <a:r>
              <a:rPr lang="en-IE" dirty="0"/>
              <a:t>Canvas + Shiny App</a:t>
            </a:r>
          </a:p>
        </p:txBody>
      </p:sp>
      <p:sp>
        <p:nvSpPr>
          <p:cNvPr id="3" name="Content Placeholder 2">
            <a:extLst>
              <a:ext uri="{FF2B5EF4-FFF2-40B4-BE49-F238E27FC236}">
                <a16:creationId xmlns:a16="http://schemas.microsoft.com/office/drawing/2014/main" id="{C8DBA024-AA42-49EB-9557-028E3266F457}"/>
              </a:ext>
            </a:extLst>
          </p:cNvPr>
          <p:cNvSpPr>
            <a:spLocks noGrp="1"/>
          </p:cNvSpPr>
          <p:nvPr>
            <p:ph idx="1"/>
          </p:nvPr>
        </p:nvSpPr>
        <p:spPr>
          <a:xfrm>
            <a:off x="245739" y="1600200"/>
            <a:ext cx="4707837" cy="4876800"/>
          </a:xfrm>
        </p:spPr>
        <p:txBody>
          <a:bodyPr>
            <a:normAutofit/>
          </a:bodyPr>
          <a:lstStyle/>
          <a:p>
            <a:r>
              <a:rPr lang="en-IE" dirty="0"/>
              <a:t>The module can be accessed through your course Canvas site</a:t>
            </a:r>
          </a:p>
          <a:p>
            <a:r>
              <a:rPr lang="en-IE" dirty="0"/>
              <a:t>You will complete module activities in an R Shiny app, which is an interactive website</a:t>
            </a:r>
          </a:p>
          <a:p>
            <a:r>
              <a:rPr lang="en-US" dirty="0"/>
              <a:t>Be sure to complete the ”Quick-start” guide to the module and watch the video that explains the interactive module features</a:t>
            </a:r>
          </a:p>
          <a:p>
            <a:r>
              <a:rPr lang="en-US" dirty="0"/>
              <a:t>Questions are embedded in the app and you will answer these in a Canvas quiz</a:t>
            </a:r>
            <a:endParaRPr lang="en-IE" dirty="0"/>
          </a:p>
        </p:txBody>
      </p:sp>
      <p:pic>
        <p:nvPicPr>
          <p:cNvPr id="1026" name="Picture 2" descr="Using R and Shiny to build interactive, data-driven web apps for free | by  William Nicholas | CoProcure | Medium">
            <a:extLst>
              <a:ext uri="{FF2B5EF4-FFF2-40B4-BE49-F238E27FC236}">
                <a16:creationId xmlns:a16="http://schemas.microsoft.com/office/drawing/2014/main" id="{08C88B5B-CE22-48CF-9830-DFD6B213735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953576" y="2765699"/>
            <a:ext cx="3944685" cy="1586777"/>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7073D031-86E1-8C1F-9DBD-4138FE5611E8}"/>
              </a:ext>
            </a:extLst>
          </p:cNvPr>
          <p:cNvSpPr>
            <a:spLocks noGrp="1"/>
          </p:cNvSpPr>
          <p:nvPr>
            <p:ph type="sldNum" sz="quarter" idx="12"/>
          </p:nvPr>
        </p:nvSpPr>
        <p:spPr/>
        <p:txBody>
          <a:bodyPr/>
          <a:lstStyle/>
          <a:p>
            <a:fld id="{2A200FE8-A619-F642-9571-C47EDB9D5720}" type="slidenum">
              <a:rPr lang="en-US" smtClean="0"/>
              <a:t>15</a:t>
            </a:fld>
            <a:endParaRPr lang="en-US"/>
          </a:p>
        </p:txBody>
      </p:sp>
      <p:pic>
        <p:nvPicPr>
          <p:cNvPr id="7" name="Picture 2" descr="Canvas logo |UNM Newsroom">
            <a:extLst>
              <a:ext uri="{FF2B5EF4-FFF2-40B4-BE49-F238E27FC236}">
                <a16:creationId xmlns:a16="http://schemas.microsoft.com/office/drawing/2014/main" id="{68E3B1D6-CE08-B0F3-5F98-8AE436F0960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286" t="19155" r="29286" b="18170"/>
          <a:stretch/>
        </p:blipFill>
        <p:spPr bwMode="auto">
          <a:xfrm>
            <a:off x="5715000" y="533400"/>
            <a:ext cx="2628900" cy="22322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748D939F-B9DA-A885-06C3-8DDE4A9752B8}"/>
              </a:ext>
            </a:extLst>
          </p:cNvPr>
          <p:cNvPicPr>
            <a:picLocks noChangeAspect="1"/>
          </p:cNvPicPr>
          <p:nvPr/>
        </p:nvPicPr>
        <p:blipFill>
          <a:blip r:embed="rId5"/>
          <a:stretch>
            <a:fillRect/>
          </a:stretch>
        </p:blipFill>
        <p:spPr>
          <a:xfrm>
            <a:off x="4953576" y="4605290"/>
            <a:ext cx="4085609" cy="1719310"/>
          </a:xfrm>
          <a:prstGeom prst="rect">
            <a:avLst/>
          </a:prstGeom>
          <a:ln w="28575">
            <a:solidFill>
              <a:schemeClr val="accent1"/>
            </a:solidFill>
          </a:ln>
        </p:spPr>
      </p:pic>
    </p:spTree>
    <p:extLst>
      <p:ext uri="{BB962C8B-B14F-4D97-AF65-F5344CB8AC3E}">
        <p14:creationId xmlns:p14="http://schemas.microsoft.com/office/powerpoint/2010/main" val="20054182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375354"/>
            <a:ext cx="9144000" cy="990600"/>
          </a:xfrm>
        </p:spPr>
        <p:txBody>
          <a:bodyPr>
            <a:normAutofit/>
          </a:bodyPr>
          <a:lstStyle/>
          <a:p>
            <a:r>
              <a:rPr lang="en-US" b="1" dirty="0">
                <a:solidFill>
                  <a:schemeClr val="accent1">
                    <a:lumMod val="75000"/>
                  </a:schemeClr>
                </a:solidFill>
              </a:rPr>
              <a:t> Thank you for participating! </a:t>
            </a:r>
          </a:p>
        </p:txBody>
      </p:sp>
      <p:pic>
        <p:nvPicPr>
          <p:cNvPr id="10" name="Shape 489">
            <a:extLst>
              <a:ext uri="{FF2B5EF4-FFF2-40B4-BE49-F238E27FC236}">
                <a16:creationId xmlns:a16="http://schemas.microsoft.com/office/drawing/2014/main" id="{E2A9CA0B-ABBC-4AED-9C5A-FBC37F510CD6}"/>
              </a:ext>
            </a:extLst>
          </p:cNvPr>
          <p:cNvPicPr preferRelativeResize="0">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13471" y="5648503"/>
            <a:ext cx="2352787" cy="1119908"/>
          </a:xfrm>
          <a:prstGeom prst="rect">
            <a:avLst/>
          </a:prstGeom>
          <a:noFill/>
          <a:ln>
            <a:noFill/>
          </a:ln>
        </p:spPr>
      </p:pic>
      <p:sp>
        <p:nvSpPr>
          <p:cNvPr id="7" name="TextBox 6">
            <a:extLst>
              <a:ext uri="{FF2B5EF4-FFF2-40B4-BE49-F238E27FC236}">
                <a16:creationId xmlns:a16="http://schemas.microsoft.com/office/drawing/2014/main" id="{6345A95D-01D8-4541-8E95-5CA31236BD6B}"/>
              </a:ext>
            </a:extLst>
          </p:cNvPr>
          <p:cNvSpPr txBox="1"/>
          <p:nvPr/>
        </p:nvSpPr>
        <p:spPr>
          <a:xfrm>
            <a:off x="4478504" y="1614402"/>
            <a:ext cx="4386868" cy="3046988"/>
          </a:xfrm>
          <a:prstGeom prst="rect">
            <a:avLst/>
          </a:prstGeom>
          <a:noFill/>
        </p:spPr>
        <p:txBody>
          <a:bodyPr wrap="square" rtlCol="0">
            <a:spAutoFit/>
          </a:bodyPr>
          <a:lstStyle/>
          <a:p>
            <a:r>
              <a:rPr lang="en-US" sz="2400" dirty="0"/>
              <a:t>Check out our other water quality &amp; management module:</a:t>
            </a:r>
          </a:p>
          <a:p>
            <a:pPr marL="342900" indent="-342900">
              <a:buFont typeface="Arial" panose="020B0604020202020204" pitchFamily="34" charset="0"/>
              <a:buChar char="•"/>
            </a:pPr>
            <a:r>
              <a:rPr lang="en-US" sz="2400" b="1" dirty="0"/>
              <a:t>Module 8: </a:t>
            </a:r>
            <a:r>
              <a:rPr lang="en-US" sz="2400" dirty="0"/>
              <a:t>Using Ecological Forecasts to Guide Decision Making</a:t>
            </a:r>
            <a:endParaRPr lang="en-US" sz="2400" b="1" dirty="0"/>
          </a:p>
          <a:p>
            <a:r>
              <a:rPr lang="en-US" sz="2400" dirty="0"/>
              <a:t>Find out more at: </a:t>
            </a:r>
            <a:r>
              <a:rPr lang="en-US" sz="2400" dirty="0">
                <a:solidFill>
                  <a:srgbClr val="0070C0"/>
                </a:solidFill>
                <a:hlinkClick r:id="rId4">
                  <a:extLst>
                    <a:ext uri="{A12FA001-AC4F-418D-AE19-62706E023703}">
                      <ahyp:hlinkClr xmlns:ahyp="http://schemas.microsoft.com/office/drawing/2018/hyperlinkcolor" val="tx"/>
                    </a:ext>
                  </a:extLst>
                </a:hlinkClick>
              </a:rPr>
              <a:t>macrosystemsEDDIE.org</a:t>
            </a:r>
            <a:endParaRPr lang="en-US" sz="2400" dirty="0">
              <a:solidFill>
                <a:srgbClr val="0070C0"/>
              </a:solidFill>
            </a:endParaRPr>
          </a:p>
          <a:p>
            <a:endParaRPr lang="en-IE" sz="2400" dirty="0"/>
          </a:p>
        </p:txBody>
      </p:sp>
      <p:sp>
        <p:nvSpPr>
          <p:cNvPr id="2" name="Slide Number Placeholder 1">
            <a:extLst>
              <a:ext uri="{FF2B5EF4-FFF2-40B4-BE49-F238E27FC236}">
                <a16:creationId xmlns:a16="http://schemas.microsoft.com/office/drawing/2014/main" id="{76B963CB-45C5-3DBA-0D76-48076DBAC09C}"/>
              </a:ext>
            </a:extLst>
          </p:cNvPr>
          <p:cNvSpPr>
            <a:spLocks noGrp="1"/>
          </p:cNvSpPr>
          <p:nvPr>
            <p:ph type="sldNum" sz="quarter" idx="12"/>
          </p:nvPr>
        </p:nvSpPr>
        <p:spPr/>
        <p:txBody>
          <a:bodyPr/>
          <a:lstStyle/>
          <a:p>
            <a:fld id="{2A200FE8-A619-F642-9571-C47EDB9D5720}" type="slidenum">
              <a:rPr lang="en-US" smtClean="0"/>
              <a:t>16</a:t>
            </a:fld>
            <a:endParaRPr lang="en-US"/>
          </a:p>
        </p:txBody>
      </p:sp>
      <p:pic>
        <p:nvPicPr>
          <p:cNvPr id="4" name="Picture 3">
            <a:extLst>
              <a:ext uri="{FF2B5EF4-FFF2-40B4-BE49-F238E27FC236}">
                <a16:creationId xmlns:a16="http://schemas.microsoft.com/office/drawing/2014/main" id="{4BC006AC-3910-A291-8527-B9A293D52221}"/>
              </a:ext>
            </a:extLst>
          </p:cNvPr>
          <p:cNvPicPr>
            <a:picLocks noChangeAspect="1"/>
          </p:cNvPicPr>
          <p:nvPr/>
        </p:nvPicPr>
        <p:blipFill>
          <a:blip r:embed="rId5"/>
          <a:stretch>
            <a:fillRect/>
          </a:stretch>
        </p:blipFill>
        <p:spPr>
          <a:xfrm>
            <a:off x="575975" y="1213097"/>
            <a:ext cx="3326554" cy="4435406"/>
          </a:xfrm>
          <a:prstGeom prst="rect">
            <a:avLst/>
          </a:prstGeom>
        </p:spPr>
      </p:pic>
      <p:pic>
        <p:nvPicPr>
          <p:cNvPr id="6" name="Picture 5" descr="Logo&#10;&#10;Description automatically generated">
            <a:extLst>
              <a:ext uri="{FF2B5EF4-FFF2-40B4-BE49-F238E27FC236}">
                <a16:creationId xmlns:a16="http://schemas.microsoft.com/office/drawing/2014/main" id="{D1493169-D80E-346B-20A2-2C4897F111BC}"/>
              </a:ext>
            </a:extLst>
          </p:cNvPr>
          <p:cNvPicPr>
            <a:picLocks noChangeAspect="1"/>
          </p:cNvPicPr>
          <p:nvPr/>
        </p:nvPicPr>
        <p:blipFill rotWithShape="1">
          <a:blip r:embed="rId6"/>
          <a:srcRect r="60230"/>
          <a:stretch/>
        </p:blipFill>
        <p:spPr>
          <a:xfrm>
            <a:off x="2885612" y="5711176"/>
            <a:ext cx="1142547" cy="1057235"/>
          </a:xfrm>
          <a:prstGeom prst="rect">
            <a:avLst/>
          </a:prstGeom>
        </p:spPr>
      </p:pic>
      <p:pic>
        <p:nvPicPr>
          <p:cNvPr id="3" name="Picture 2">
            <a:extLst>
              <a:ext uri="{FF2B5EF4-FFF2-40B4-BE49-F238E27FC236}">
                <a16:creationId xmlns:a16="http://schemas.microsoft.com/office/drawing/2014/main" id="{FE5E063A-F652-C9C8-E4D7-A53591DC840A}"/>
              </a:ext>
            </a:extLst>
          </p:cNvPr>
          <p:cNvPicPr>
            <a:picLocks noChangeAspect="1"/>
          </p:cNvPicPr>
          <p:nvPr/>
        </p:nvPicPr>
        <p:blipFill>
          <a:blip r:embed="rId7"/>
          <a:stretch>
            <a:fillRect/>
          </a:stretch>
        </p:blipFill>
        <p:spPr>
          <a:xfrm>
            <a:off x="7017171" y="5444061"/>
            <a:ext cx="2121386" cy="569853"/>
          </a:xfrm>
          <a:prstGeom prst="rect">
            <a:avLst/>
          </a:prstGeom>
        </p:spPr>
      </p:pic>
      <p:pic>
        <p:nvPicPr>
          <p:cNvPr id="11" name="Picture 10">
            <a:extLst>
              <a:ext uri="{FF2B5EF4-FFF2-40B4-BE49-F238E27FC236}">
                <a16:creationId xmlns:a16="http://schemas.microsoft.com/office/drawing/2014/main" id="{9A5CF879-583B-C8E0-1F05-56848DCAC163}"/>
              </a:ext>
            </a:extLst>
          </p:cNvPr>
          <p:cNvPicPr>
            <a:picLocks noChangeAspect="1"/>
          </p:cNvPicPr>
          <p:nvPr/>
        </p:nvPicPr>
        <p:blipFill>
          <a:blip r:embed="rId8"/>
          <a:stretch>
            <a:fillRect/>
          </a:stretch>
        </p:blipFill>
        <p:spPr>
          <a:xfrm>
            <a:off x="5307943" y="6032063"/>
            <a:ext cx="3848121" cy="825938"/>
          </a:xfrm>
          <a:prstGeom prst="rect">
            <a:avLst/>
          </a:prstGeom>
        </p:spPr>
      </p:pic>
    </p:spTree>
    <p:extLst>
      <p:ext uri="{BB962C8B-B14F-4D97-AF65-F5344CB8AC3E}">
        <p14:creationId xmlns:p14="http://schemas.microsoft.com/office/powerpoint/2010/main" val="340798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1950"/>
            <a:ext cx="8229600" cy="990600"/>
          </a:xfrm>
        </p:spPr>
        <p:txBody>
          <a:bodyPr/>
          <a:lstStyle/>
          <a:p>
            <a:r>
              <a:rPr lang="en-US" b="1" dirty="0">
                <a:solidFill>
                  <a:schemeClr val="accent1">
                    <a:lumMod val="75000"/>
                  </a:schemeClr>
                </a:solidFill>
              </a:rPr>
              <a:t> </a:t>
            </a:r>
            <a:r>
              <a:rPr lang="en-US" b="1" dirty="0">
                <a:solidFill>
                  <a:schemeClr val="accent1">
                    <a:lumMod val="75000"/>
                  </a:schemeClr>
                </a:solidFill>
                <a:latin typeface="Calibri" panose="020F0502020204030204" pitchFamily="34" charset="0"/>
              </a:rPr>
              <a:t>Overview</a:t>
            </a:r>
            <a:r>
              <a:rPr lang="en-US" b="1" dirty="0">
                <a:solidFill>
                  <a:schemeClr val="accent1">
                    <a:lumMod val="75000"/>
                  </a:schemeClr>
                </a:solidFill>
              </a:rPr>
              <a:t> of today</a:t>
            </a:r>
          </a:p>
        </p:txBody>
      </p:sp>
      <p:sp>
        <p:nvSpPr>
          <p:cNvPr id="3" name="Content Placeholder 2"/>
          <p:cNvSpPr>
            <a:spLocks noGrp="1"/>
          </p:cNvSpPr>
          <p:nvPr>
            <p:ph idx="1"/>
          </p:nvPr>
        </p:nvSpPr>
        <p:spPr>
          <a:xfrm>
            <a:off x="457200" y="1352550"/>
            <a:ext cx="8229600" cy="5356860"/>
          </a:xfrm>
        </p:spPr>
        <p:txBody>
          <a:bodyPr>
            <a:normAutofit/>
          </a:bodyPr>
          <a:lstStyle/>
          <a:p>
            <a:pPr>
              <a:spcAft>
                <a:spcPts val="1200"/>
              </a:spcAft>
              <a:buFont typeface="Wingdings" panose="05000000000000000000" pitchFamily="2" charset="2"/>
              <a:buChar char="§"/>
            </a:pPr>
            <a:r>
              <a:rPr lang="en-US" dirty="0">
                <a:latin typeface="Calibri" panose="020F0502020204030204" pitchFamily="34" charset="0"/>
              </a:rPr>
              <a:t>Introduce concepts related to assessing water quality and collecting high-frequency water quality data</a:t>
            </a:r>
            <a:endParaRPr lang="en-US" sz="1000" dirty="0">
              <a:latin typeface="Calibri" panose="020F0502020204030204" pitchFamily="34" charset="0"/>
            </a:endParaRPr>
          </a:p>
          <a:p>
            <a:pPr>
              <a:spcAft>
                <a:spcPts val="1200"/>
              </a:spcAft>
              <a:buFont typeface="Wingdings" panose="05000000000000000000" pitchFamily="2" charset="2"/>
              <a:buChar char="§"/>
            </a:pPr>
            <a:r>
              <a:rPr lang="en-US" b="1" dirty="0">
                <a:latin typeface="Calibri" panose="020F0502020204030204" pitchFamily="34" charset="0"/>
              </a:rPr>
              <a:t>Activity A: </a:t>
            </a:r>
            <a:r>
              <a:rPr lang="en-US" dirty="0">
                <a:latin typeface="Calibri" panose="020F0502020204030204" pitchFamily="34" charset="0"/>
              </a:rPr>
              <a:t>Access and explore high-frequency water quality data from a drinking water reservoir in southwest Virginia</a:t>
            </a:r>
          </a:p>
          <a:p>
            <a:pPr>
              <a:spcAft>
                <a:spcPts val="1200"/>
              </a:spcAft>
              <a:buFont typeface="Wingdings" panose="05000000000000000000" pitchFamily="2" charset="2"/>
              <a:buChar char="§"/>
            </a:pPr>
            <a:r>
              <a:rPr lang="en-US" b="1" dirty="0">
                <a:latin typeface="Calibri" panose="020F0502020204030204" pitchFamily="34" charset="0"/>
              </a:rPr>
              <a:t>Activity B: </a:t>
            </a:r>
            <a:r>
              <a:rPr lang="en-US" dirty="0">
                <a:latin typeface="Calibri" panose="020F0502020204030204" pitchFamily="34" charset="0"/>
              </a:rPr>
              <a:t>Use high-frequency water quality data to make water treatment plant operation decisions</a:t>
            </a:r>
          </a:p>
          <a:p>
            <a:pPr>
              <a:spcAft>
                <a:spcPts val="1200"/>
              </a:spcAft>
              <a:buFont typeface="Wingdings" panose="05000000000000000000" pitchFamily="2" charset="2"/>
              <a:buChar char="§"/>
            </a:pPr>
            <a:r>
              <a:rPr lang="en-US" b="1" dirty="0">
                <a:latin typeface="Calibri" panose="020F0502020204030204" pitchFamily="34" charset="0"/>
              </a:rPr>
              <a:t>Activity C: </a:t>
            </a:r>
            <a:r>
              <a:rPr lang="en-US" dirty="0">
                <a:latin typeface="Calibri" panose="020F0502020204030204" pitchFamily="34" charset="0"/>
              </a:rPr>
              <a:t>Make water treatment decisions using water quality forecasts</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a:extLst>
              <a:ext uri="{FF2B5EF4-FFF2-40B4-BE49-F238E27FC236}">
                <a16:creationId xmlns:a16="http://schemas.microsoft.com/office/drawing/2014/main" id="{9984D9DF-7B99-B7C4-0673-8403F3313186}"/>
              </a:ext>
            </a:extLst>
          </p:cNvPr>
          <p:cNvSpPr>
            <a:spLocks noGrp="1"/>
          </p:cNvSpPr>
          <p:nvPr>
            <p:ph type="sldNum" sz="quarter" idx="12"/>
          </p:nvPr>
        </p:nvSpPr>
        <p:spPr/>
        <p:txBody>
          <a:bodyPr/>
          <a:lstStyle/>
          <a:p>
            <a:fld id="{2A200FE8-A619-F642-9571-C47EDB9D5720}" type="slidenum">
              <a:rPr lang="en-US" smtClean="0"/>
              <a:t>2</a:t>
            </a:fld>
            <a:endParaRPr lang="en-US"/>
          </a:p>
        </p:txBody>
      </p:sp>
    </p:spTree>
    <p:extLst>
      <p:ext uri="{BB962C8B-B14F-4D97-AF65-F5344CB8AC3E}">
        <p14:creationId xmlns:p14="http://schemas.microsoft.com/office/powerpoint/2010/main" val="1500878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5652F7-9FDF-A3B8-1652-1170AF63CC73}"/>
              </a:ext>
            </a:extLst>
          </p:cNvPr>
          <p:cNvSpPr/>
          <p:nvPr/>
        </p:nvSpPr>
        <p:spPr>
          <a:xfrm>
            <a:off x="537210" y="2503975"/>
            <a:ext cx="8149590" cy="2312670"/>
          </a:xfrm>
          <a:prstGeom prst="rect">
            <a:avLst/>
          </a:prstGeom>
          <a:solidFill>
            <a:schemeClr val="accent1">
              <a:alpha val="3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0" i="1" dirty="0">
                <a:solidFill>
                  <a:schemeClr val="tx1"/>
                </a:solidFill>
                <a:effectLst/>
                <a:latin typeface="Helvetica Neue"/>
              </a:rPr>
              <a:t>How can we use high-frequency data to improve water quality?</a:t>
            </a:r>
            <a:endParaRPr lang="en-US" sz="4000" i="1" dirty="0">
              <a:solidFill>
                <a:schemeClr val="tx1"/>
              </a:solidFill>
            </a:endParaRPr>
          </a:p>
        </p:txBody>
      </p:sp>
      <p:sp>
        <p:nvSpPr>
          <p:cNvPr id="2" name="Title 1">
            <a:extLst>
              <a:ext uri="{FF2B5EF4-FFF2-40B4-BE49-F238E27FC236}">
                <a16:creationId xmlns:a16="http://schemas.microsoft.com/office/drawing/2014/main" id="{64254AF1-B7FD-F49C-9089-3B98296D85ED}"/>
              </a:ext>
            </a:extLst>
          </p:cNvPr>
          <p:cNvSpPr>
            <a:spLocks noGrp="1"/>
          </p:cNvSpPr>
          <p:nvPr>
            <p:ph type="title"/>
          </p:nvPr>
        </p:nvSpPr>
        <p:spPr/>
        <p:txBody>
          <a:bodyPr/>
          <a:lstStyle/>
          <a:p>
            <a:r>
              <a:rPr lang="en-US" dirty="0"/>
              <a:t>Our focal question for today:</a:t>
            </a:r>
          </a:p>
        </p:txBody>
      </p:sp>
      <p:sp>
        <p:nvSpPr>
          <p:cNvPr id="3" name="Slide Number Placeholder 2">
            <a:extLst>
              <a:ext uri="{FF2B5EF4-FFF2-40B4-BE49-F238E27FC236}">
                <a16:creationId xmlns:a16="http://schemas.microsoft.com/office/drawing/2014/main" id="{F3F350E0-8B4C-7A4B-5156-BD76071A2D3A}"/>
              </a:ext>
            </a:extLst>
          </p:cNvPr>
          <p:cNvSpPr>
            <a:spLocks noGrp="1"/>
          </p:cNvSpPr>
          <p:nvPr>
            <p:ph type="sldNum" sz="quarter" idx="12"/>
          </p:nvPr>
        </p:nvSpPr>
        <p:spPr/>
        <p:txBody>
          <a:bodyPr/>
          <a:lstStyle/>
          <a:p>
            <a:fld id="{2A200FE8-A619-F642-9571-C47EDB9D5720}" type="slidenum">
              <a:rPr lang="en-US" smtClean="0"/>
              <a:t>3</a:t>
            </a:fld>
            <a:endParaRPr lang="en-US"/>
          </a:p>
        </p:txBody>
      </p:sp>
    </p:spTree>
    <p:extLst>
      <p:ext uri="{BB962C8B-B14F-4D97-AF65-F5344CB8AC3E}">
        <p14:creationId xmlns:p14="http://schemas.microsoft.com/office/powerpoint/2010/main" val="2006253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1950"/>
            <a:ext cx="8229600" cy="990600"/>
          </a:xfrm>
        </p:spPr>
        <p:txBody>
          <a:bodyPr/>
          <a:lstStyle/>
          <a:p>
            <a:r>
              <a:rPr lang="en-US" b="1" dirty="0">
                <a:solidFill>
                  <a:schemeClr val="accent1">
                    <a:lumMod val="75000"/>
                  </a:schemeClr>
                </a:solidFill>
              </a:rPr>
              <a:t> </a:t>
            </a:r>
            <a:r>
              <a:rPr lang="en-US" b="1" dirty="0">
                <a:solidFill>
                  <a:schemeClr val="accent1">
                    <a:lumMod val="75000"/>
                  </a:schemeClr>
                </a:solidFill>
                <a:latin typeface="Calibri" panose="020F0502020204030204" pitchFamily="34" charset="0"/>
              </a:rPr>
              <a:t>What is water quality?</a:t>
            </a:r>
            <a:endParaRPr lang="en-US" b="1" dirty="0">
              <a:solidFill>
                <a:schemeClr val="accent1">
                  <a:lumMod val="75000"/>
                </a:schemeClr>
              </a:solidFill>
            </a:endParaRPr>
          </a:p>
        </p:txBody>
      </p:sp>
      <p:sp>
        <p:nvSpPr>
          <p:cNvPr id="3" name="Content Placeholder 2"/>
          <p:cNvSpPr>
            <a:spLocks noGrp="1"/>
          </p:cNvSpPr>
          <p:nvPr>
            <p:ph idx="1"/>
          </p:nvPr>
        </p:nvSpPr>
        <p:spPr>
          <a:xfrm>
            <a:off x="153737" y="1688633"/>
            <a:ext cx="3890211" cy="3825039"/>
          </a:xfrm>
        </p:spPr>
        <p:txBody>
          <a:bodyPr>
            <a:normAutofit/>
          </a:bodyPr>
          <a:lstStyle/>
          <a:p>
            <a:pPr algn="l">
              <a:buFont typeface="Arial" panose="020B0604020202020204" pitchFamily="34" charset="0"/>
              <a:buChar char="•"/>
            </a:pPr>
            <a:r>
              <a:rPr lang="en-US" b="0" i="0" dirty="0">
                <a:solidFill>
                  <a:srgbClr val="333333"/>
                </a:solidFill>
                <a:effectLst/>
                <a:highlight>
                  <a:srgbClr val="FFFFFF"/>
                </a:highlight>
                <a:latin typeface="Calibri" panose="020F0502020204030204" pitchFamily="34" charset="0"/>
                <a:cs typeface="Calibri" panose="020F0502020204030204" pitchFamily="34" charset="0"/>
              </a:rPr>
              <a:t>Suitability of water for human use </a:t>
            </a:r>
          </a:p>
          <a:p>
            <a:pPr lvl="1"/>
            <a:r>
              <a:rPr lang="en-US" sz="2400" b="0" i="0" dirty="0">
                <a:solidFill>
                  <a:srgbClr val="333333"/>
                </a:solidFill>
                <a:effectLst/>
                <a:highlight>
                  <a:srgbClr val="FFFFFF"/>
                </a:highlight>
                <a:latin typeface="Calibri" panose="020F0502020204030204" pitchFamily="34" charset="0"/>
                <a:cs typeface="Calibri" panose="020F0502020204030204" pitchFamily="34" charset="0"/>
              </a:rPr>
              <a:t>drinking water</a:t>
            </a:r>
          </a:p>
          <a:p>
            <a:pPr lvl="1"/>
            <a:r>
              <a:rPr lang="en-US" sz="2400" dirty="0">
                <a:solidFill>
                  <a:srgbClr val="333333"/>
                </a:solidFill>
                <a:highlight>
                  <a:srgbClr val="FFFFFF"/>
                </a:highlight>
                <a:latin typeface="Calibri" panose="020F0502020204030204" pitchFamily="34" charset="0"/>
                <a:cs typeface="Calibri" panose="020F0502020204030204" pitchFamily="34" charset="0"/>
              </a:rPr>
              <a:t>swimming</a:t>
            </a:r>
          </a:p>
          <a:p>
            <a:pPr marL="274320" lvl="1" indent="0">
              <a:buNone/>
            </a:pPr>
            <a:endParaRPr lang="en-US" sz="2400" dirty="0">
              <a:solidFill>
                <a:srgbClr val="333333"/>
              </a:solidFill>
              <a:highlight>
                <a:srgbClr val="FFFFFF"/>
              </a:highlight>
              <a:latin typeface="Calibri" panose="020F0502020204030204" pitchFamily="34" charset="0"/>
              <a:cs typeface="Calibri" panose="020F0502020204030204" pitchFamily="34" charset="0"/>
            </a:endParaRPr>
          </a:p>
          <a:p>
            <a:r>
              <a:rPr lang="en-US" b="0" i="0" dirty="0">
                <a:solidFill>
                  <a:srgbClr val="333333"/>
                </a:solidFill>
                <a:effectLst/>
                <a:highlight>
                  <a:srgbClr val="FFFFFF"/>
                </a:highlight>
                <a:latin typeface="Calibri" panose="020F0502020204030204" pitchFamily="34" charset="0"/>
                <a:cs typeface="Calibri" panose="020F0502020204030204" pitchFamily="34" charset="0"/>
              </a:rPr>
              <a:t>Ability to support important ecosystem processes</a:t>
            </a:r>
          </a:p>
          <a:p>
            <a:pPr lvl="1"/>
            <a:r>
              <a:rPr lang="en-US" sz="2400" b="0" i="0" dirty="0">
                <a:solidFill>
                  <a:srgbClr val="333333"/>
                </a:solidFill>
                <a:effectLst/>
                <a:highlight>
                  <a:srgbClr val="FFFFFF"/>
                </a:highlight>
                <a:latin typeface="Calibri" panose="020F0502020204030204" pitchFamily="34" charset="0"/>
                <a:cs typeface="Calibri" panose="020F0502020204030204" pitchFamily="34" charset="0"/>
              </a:rPr>
              <a:t>sustaining a fish population</a:t>
            </a:r>
            <a:endParaRPr lang="en-US" sz="2400" dirty="0">
              <a:latin typeface="Calibri" panose="020F0502020204030204" pitchFamily="34" charset="0"/>
              <a:cs typeface="Calibri" panose="020F0502020204030204" pitchFamily="34" charset="0"/>
            </a:endParaRPr>
          </a:p>
          <a:p>
            <a:endParaRPr lang="en-US" dirty="0">
              <a:latin typeface="+mj-lt"/>
            </a:endParaRPr>
          </a:p>
        </p:txBody>
      </p:sp>
      <p:sp>
        <p:nvSpPr>
          <p:cNvPr id="4" name="Slide Number Placeholder 3">
            <a:extLst>
              <a:ext uri="{FF2B5EF4-FFF2-40B4-BE49-F238E27FC236}">
                <a16:creationId xmlns:a16="http://schemas.microsoft.com/office/drawing/2014/main" id="{9984D9DF-7B99-B7C4-0673-8403F3313186}"/>
              </a:ext>
            </a:extLst>
          </p:cNvPr>
          <p:cNvSpPr>
            <a:spLocks noGrp="1"/>
          </p:cNvSpPr>
          <p:nvPr>
            <p:ph type="sldNum" sz="quarter" idx="12"/>
          </p:nvPr>
        </p:nvSpPr>
        <p:spPr/>
        <p:txBody>
          <a:bodyPr/>
          <a:lstStyle/>
          <a:p>
            <a:fld id="{2A200FE8-A619-F642-9571-C47EDB9D5720}" type="slidenum">
              <a:rPr lang="en-US" smtClean="0"/>
              <a:t>4</a:t>
            </a:fld>
            <a:endParaRPr lang="en-US"/>
          </a:p>
        </p:txBody>
      </p:sp>
      <p:pic>
        <p:nvPicPr>
          <p:cNvPr id="5" name="Picture 4">
            <a:extLst>
              <a:ext uri="{FF2B5EF4-FFF2-40B4-BE49-F238E27FC236}">
                <a16:creationId xmlns:a16="http://schemas.microsoft.com/office/drawing/2014/main" id="{240BC37B-F210-7477-892C-9FB149663AC8}"/>
              </a:ext>
            </a:extLst>
          </p:cNvPr>
          <p:cNvPicPr>
            <a:picLocks noChangeAspect="1"/>
          </p:cNvPicPr>
          <p:nvPr/>
        </p:nvPicPr>
        <p:blipFill>
          <a:blip r:embed="rId3"/>
          <a:stretch>
            <a:fillRect/>
          </a:stretch>
        </p:blipFill>
        <p:spPr>
          <a:xfrm>
            <a:off x="4043948" y="1688633"/>
            <a:ext cx="5100052" cy="3825039"/>
          </a:xfrm>
          <a:prstGeom prst="rect">
            <a:avLst/>
          </a:prstGeom>
        </p:spPr>
      </p:pic>
    </p:spTree>
    <p:extLst>
      <p:ext uri="{BB962C8B-B14F-4D97-AF65-F5344CB8AC3E}">
        <p14:creationId xmlns:p14="http://schemas.microsoft.com/office/powerpoint/2010/main" val="28051890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1950"/>
            <a:ext cx="9144000" cy="990600"/>
          </a:xfrm>
        </p:spPr>
        <p:txBody>
          <a:bodyPr>
            <a:normAutofit fontScale="90000"/>
          </a:bodyPr>
          <a:lstStyle/>
          <a:p>
            <a:r>
              <a:rPr lang="en-US" b="1" dirty="0">
                <a:solidFill>
                  <a:schemeClr val="accent1">
                    <a:lumMod val="75000"/>
                  </a:schemeClr>
                </a:solidFill>
              </a:rPr>
              <a:t> </a:t>
            </a:r>
            <a:r>
              <a:rPr lang="en-US" b="1" dirty="0">
                <a:solidFill>
                  <a:schemeClr val="accent1">
                    <a:lumMod val="75000"/>
                  </a:schemeClr>
                </a:solidFill>
                <a:latin typeface="Calibri" panose="020F0502020204030204" pitchFamily="34" charset="0"/>
              </a:rPr>
              <a:t>What are high-frequency water quality data?</a:t>
            </a:r>
            <a:endParaRPr lang="en-US" b="1" dirty="0">
              <a:solidFill>
                <a:schemeClr val="accent1">
                  <a:lumMod val="75000"/>
                </a:schemeClr>
              </a:solidFill>
            </a:endParaRPr>
          </a:p>
        </p:txBody>
      </p:sp>
      <p:sp>
        <p:nvSpPr>
          <p:cNvPr id="3" name="Content Placeholder 2"/>
          <p:cNvSpPr>
            <a:spLocks noGrp="1"/>
          </p:cNvSpPr>
          <p:nvPr>
            <p:ph idx="1"/>
          </p:nvPr>
        </p:nvSpPr>
        <p:spPr>
          <a:xfrm>
            <a:off x="133449" y="1367028"/>
            <a:ext cx="8877101" cy="4680083"/>
          </a:xfrm>
        </p:spPr>
        <p:txBody>
          <a:bodyPr>
            <a:normAutofit/>
          </a:bodyPr>
          <a:lstStyle/>
          <a:p>
            <a:pPr algn="l">
              <a:buFont typeface="Arial" panose="020B0604020202020204" pitchFamily="34" charset="0"/>
              <a:buChar char="•"/>
            </a:pPr>
            <a:r>
              <a:rPr lang="en-US" b="0" i="0" dirty="0">
                <a:solidFill>
                  <a:srgbClr val="333333"/>
                </a:solidFill>
                <a:effectLst/>
                <a:highlight>
                  <a:srgbClr val="FFFFFF"/>
                </a:highlight>
                <a:latin typeface="Calibri" panose="020F0502020204030204" pitchFamily="34" charset="0"/>
                <a:cs typeface="Calibri" panose="020F0502020204030204" pitchFamily="34" charset="0"/>
              </a:rPr>
              <a:t>Measurements taken many times </a:t>
            </a:r>
            <a:r>
              <a:rPr lang="en-US" dirty="0">
                <a:solidFill>
                  <a:srgbClr val="333333"/>
                </a:solidFill>
                <a:highlight>
                  <a:srgbClr val="FFFFFF"/>
                </a:highlight>
                <a:latin typeface="Calibri" panose="020F0502020204030204" pitchFamily="34" charset="0"/>
                <a:cs typeface="Calibri" panose="020F0502020204030204" pitchFamily="34" charset="0"/>
              </a:rPr>
              <a:t>per day or week </a:t>
            </a:r>
            <a:r>
              <a:rPr lang="en-US" b="0" i="0" dirty="0">
                <a:solidFill>
                  <a:srgbClr val="333333"/>
                </a:solidFill>
                <a:effectLst/>
                <a:highlight>
                  <a:srgbClr val="FFFFFF"/>
                </a:highlight>
                <a:latin typeface="Calibri" panose="020F0502020204030204" pitchFamily="34" charset="0"/>
                <a:cs typeface="Calibri" panose="020F0502020204030204" pitchFamily="34" charset="0"/>
              </a:rPr>
              <a:t>(for example, every 10 minutes or every day)</a:t>
            </a:r>
            <a:endParaRPr lang="en-US" sz="2400" dirty="0">
              <a:solidFill>
                <a:srgbClr val="333333"/>
              </a:solidFill>
              <a:highlight>
                <a:srgbClr val="FFFFFF"/>
              </a:highlight>
              <a:latin typeface="Calibri" panose="020F0502020204030204" pitchFamily="34" charset="0"/>
              <a:cs typeface="Calibri" panose="020F0502020204030204" pitchFamily="34" charset="0"/>
            </a:endParaRPr>
          </a:p>
          <a:p>
            <a:r>
              <a:rPr lang="en-US" b="0" i="0" dirty="0">
                <a:solidFill>
                  <a:srgbClr val="333333"/>
                </a:solidFill>
                <a:effectLst/>
                <a:highlight>
                  <a:srgbClr val="FFFFFF"/>
                </a:highlight>
                <a:latin typeface="Calibri" panose="020F0502020204030204" pitchFamily="34" charset="0"/>
                <a:cs typeface="Calibri" panose="020F0502020204030204" pitchFamily="34" charset="0"/>
              </a:rPr>
              <a:t>Allows managers and scientists to see patterns that were not observable using low-frequency (for example, once a week or once a month) data</a:t>
            </a:r>
            <a:endParaRPr lang="en-US" sz="2400" dirty="0">
              <a:latin typeface="Calibri" panose="020F0502020204030204" pitchFamily="34" charset="0"/>
              <a:cs typeface="Calibri" panose="020F0502020204030204" pitchFamily="34" charset="0"/>
            </a:endParaRPr>
          </a:p>
          <a:p>
            <a:endParaRPr lang="en-US" dirty="0">
              <a:latin typeface="+mj-lt"/>
            </a:endParaRPr>
          </a:p>
        </p:txBody>
      </p:sp>
      <p:sp>
        <p:nvSpPr>
          <p:cNvPr id="4" name="Slide Number Placeholder 3">
            <a:extLst>
              <a:ext uri="{FF2B5EF4-FFF2-40B4-BE49-F238E27FC236}">
                <a16:creationId xmlns:a16="http://schemas.microsoft.com/office/drawing/2014/main" id="{9984D9DF-7B99-B7C4-0673-8403F3313186}"/>
              </a:ext>
            </a:extLst>
          </p:cNvPr>
          <p:cNvSpPr>
            <a:spLocks noGrp="1"/>
          </p:cNvSpPr>
          <p:nvPr>
            <p:ph type="sldNum" sz="quarter" idx="12"/>
          </p:nvPr>
        </p:nvSpPr>
        <p:spPr/>
        <p:txBody>
          <a:bodyPr/>
          <a:lstStyle/>
          <a:p>
            <a:fld id="{2A200FE8-A619-F642-9571-C47EDB9D5720}" type="slidenum">
              <a:rPr lang="en-US" smtClean="0"/>
              <a:t>5</a:t>
            </a:fld>
            <a:endParaRPr lang="en-US"/>
          </a:p>
        </p:txBody>
      </p:sp>
      <p:pic>
        <p:nvPicPr>
          <p:cNvPr id="5" name="Picture 4">
            <a:extLst>
              <a:ext uri="{FF2B5EF4-FFF2-40B4-BE49-F238E27FC236}">
                <a16:creationId xmlns:a16="http://schemas.microsoft.com/office/drawing/2014/main" id="{F2FD6C41-6242-1B02-52E4-A3777D3D052A}"/>
              </a:ext>
            </a:extLst>
          </p:cNvPr>
          <p:cNvPicPr>
            <a:picLocks noChangeAspect="1"/>
          </p:cNvPicPr>
          <p:nvPr/>
        </p:nvPicPr>
        <p:blipFill>
          <a:blip r:embed="rId3"/>
          <a:stretch>
            <a:fillRect/>
          </a:stretch>
        </p:blipFill>
        <p:spPr>
          <a:xfrm>
            <a:off x="905022" y="3288494"/>
            <a:ext cx="7248378" cy="3551218"/>
          </a:xfrm>
          <a:prstGeom prst="rect">
            <a:avLst/>
          </a:prstGeom>
        </p:spPr>
      </p:pic>
    </p:spTree>
    <p:extLst>
      <p:ext uri="{BB962C8B-B14F-4D97-AF65-F5344CB8AC3E}">
        <p14:creationId xmlns:p14="http://schemas.microsoft.com/office/powerpoint/2010/main" val="1094182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6358" y="386548"/>
            <a:ext cx="4828674" cy="2044366"/>
          </a:xfrm>
        </p:spPr>
        <p:txBody>
          <a:bodyPr>
            <a:normAutofit/>
          </a:bodyPr>
          <a:lstStyle/>
          <a:p>
            <a:r>
              <a:rPr lang="en-US" b="1" dirty="0">
                <a:solidFill>
                  <a:schemeClr val="accent1">
                    <a:lumMod val="75000"/>
                  </a:schemeClr>
                </a:solidFill>
                <a:latin typeface="Calibri" panose="020F0502020204030204" pitchFamily="34" charset="0"/>
              </a:rPr>
              <a:t>How are high-frequency data collected?</a:t>
            </a:r>
            <a:endParaRPr lang="en-US" b="1" dirty="0">
              <a:solidFill>
                <a:schemeClr val="accent1">
                  <a:lumMod val="75000"/>
                </a:schemeClr>
              </a:solidFill>
            </a:endParaRPr>
          </a:p>
        </p:txBody>
      </p:sp>
      <p:sp>
        <p:nvSpPr>
          <p:cNvPr id="3" name="Content Placeholder 2"/>
          <p:cNvSpPr>
            <a:spLocks noGrp="1"/>
          </p:cNvSpPr>
          <p:nvPr>
            <p:ph idx="1"/>
          </p:nvPr>
        </p:nvSpPr>
        <p:spPr>
          <a:xfrm>
            <a:off x="186024" y="2804922"/>
            <a:ext cx="3890211" cy="3825039"/>
          </a:xfrm>
        </p:spPr>
        <p:txBody>
          <a:bodyPr>
            <a:normAutofit/>
          </a:bodyPr>
          <a:lstStyle/>
          <a:p>
            <a:pPr algn="l">
              <a:buFont typeface="Arial" panose="020B0604020202020204" pitchFamily="34" charset="0"/>
              <a:buChar char="•"/>
            </a:pPr>
            <a:r>
              <a:rPr lang="en-US" b="0" i="0" dirty="0">
                <a:solidFill>
                  <a:srgbClr val="333333"/>
                </a:solidFill>
                <a:effectLst/>
                <a:highlight>
                  <a:srgbClr val="FFFFFF"/>
                </a:highlight>
                <a:latin typeface="Calibri" panose="020F0502020204030204" pitchFamily="34" charset="0"/>
                <a:cs typeface="Calibri" panose="020F0502020204030204" pitchFamily="34" charset="0"/>
              </a:rPr>
              <a:t>Automated sensors</a:t>
            </a:r>
          </a:p>
          <a:p>
            <a:pPr lvl="1"/>
            <a:r>
              <a:rPr lang="en-US" dirty="0">
                <a:solidFill>
                  <a:srgbClr val="333333"/>
                </a:solidFill>
                <a:highlight>
                  <a:srgbClr val="FFFFFF"/>
                </a:highlight>
                <a:latin typeface="Calibri" panose="020F0502020204030204" pitchFamily="34" charset="0"/>
                <a:cs typeface="Calibri" panose="020F0502020204030204" pitchFamily="34" charset="0"/>
              </a:rPr>
              <a:t>Attached to buoy, catwalk, etc.</a:t>
            </a:r>
          </a:p>
          <a:p>
            <a:pPr lvl="1"/>
            <a:r>
              <a:rPr lang="en-US" dirty="0">
                <a:solidFill>
                  <a:srgbClr val="333333"/>
                </a:solidFill>
                <a:highlight>
                  <a:srgbClr val="FFFFFF"/>
                </a:highlight>
                <a:latin typeface="Calibri" panose="020F0502020204030204" pitchFamily="34" charset="0"/>
                <a:cs typeface="Calibri" panose="020F0502020204030204" pitchFamily="34" charset="0"/>
              </a:rPr>
              <a:t>Collect data continuously</a:t>
            </a:r>
          </a:p>
          <a:p>
            <a:pPr marL="274320" lvl="1" indent="0">
              <a:buNone/>
            </a:pPr>
            <a:endParaRPr lang="en-US" dirty="0">
              <a:solidFill>
                <a:srgbClr val="333333"/>
              </a:solidFill>
              <a:highlight>
                <a:srgbClr val="FFFFFF"/>
              </a:highlight>
              <a:latin typeface="Calibri" panose="020F0502020204030204" pitchFamily="34" charset="0"/>
              <a:cs typeface="Calibri" panose="020F0502020204030204" pitchFamily="34" charset="0"/>
            </a:endParaRPr>
          </a:p>
          <a:p>
            <a:r>
              <a:rPr lang="en-US" dirty="0">
                <a:solidFill>
                  <a:srgbClr val="333333"/>
                </a:solidFill>
                <a:highlight>
                  <a:srgbClr val="FFFFFF"/>
                </a:highlight>
                <a:latin typeface="Calibri" panose="020F0502020204030204" pitchFamily="34" charset="0"/>
                <a:cs typeface="Calibri" panose="020F0502020204030204" pitchFamily="34" charset="0"/>
              </a:rPr>
              <a:t>Streaming data</a:t>
            </a:r>
          </a:p>
          <a:p>
            <a:pPr lvl="1"/>
            <a:r>
              <a:rPr lang="en-US" dirty="0">
                <a:solidFill>
                  <a:srgbClr val="333333"/>
                </a:solidFill>
                <a:highlight>
                  <a:srgbClr val="FFFFFF"/>
                </a:highlight>
                <a:latin typeface="Calibri" panose="020F0502020204030204" pitchFamily="34" charset="0"/>
                <a:cs typeface="Calibri" panose="020F0502020204030204" pitchFamily="34" charset="0"/>
              </a:rPr>
              <a:t>Data automatically transmitted</a:t>
            </a:r>
          </a:p>
          <a:p>
            <a:pPr lvl="1"/>
            <a:r>
              <a:rPr lang="en-US" dirty="0">
                <a:solidFill>
                  <a:srgbClr val="333333"/>
                </a:solidFill>
                <a:highlight>
                  <a:srgbClr val="FFFFFF"/>
                </a:highlight>
                <a:latin typeface="Calibri" panose="020F0502020204030204" pitchFamily="34" charset="0"/>
                <a:cs typeface="Calibri" panose="020F0502020204030204" pitchFamily="34" charset="0"/>
              </a:rPr>
              <a:t>Allows access to real-time data from the reservoir</a:t>
            </a:r>
          </a:p>
        </p:txBody>
      </p:sp>
      <p:sp>
        <p:nvSpPr>
          <p:cNvPr id="4" name="Slide Number Placeholder 3">
            <a:extLst>
              <a:ext uri="{FF2B5EF4-FFF2-40B4-BE49-F238E27FC236}">
                <a16:creationId xmlns:a16="http://schemas.microsoft.com/office/drawing/2014/main" id="{9984D9DF-7B99-B7C4-0673-8403F3313186}"/>
              </a:ext>
            </a:extLst>
          </p:cNvPr>
          <p:cNvSpPr>
            <a:spLocks noGrp="1"/>
          </p:cNvSpPr>
          <p:nvPr>
            <p:ph type="sldNum" sz="quarter" idx="12"/>
          </p:nvPr>
        </p:nvSpPr>
        <p:spPr/>
        <p:txBody>
          <a:bodyPr/>
          <a:lstStyle/>
          <a:p>
            <a:fld id="{2A200FE8-A619-F642-9571-C47EDB9D5720}" type="slidenum">
              <a:rPr lang="en-US" smtClean="0"/>
              <a:t>6</a:t>
            </a:fld>
            <a:endParaRPr lang="en-US"/>
          </a:p>
        </p:txBody>
      </p:sp>
      <p:pic>
        <p:nvPicPr>
          <p:cNvPr id="6" name="Picture 5">
            <a:extLst>
              <a:ext uri="{FF2B5EF4-FFF2-40B4-BE49-F238E27FC236}">
                <a16:creationId xmlns:a16="http://schemas.microsoft.com/office/drawing/2014/main" id="{D87E7369-714C-E77C-EB87-F3AC543DA2A3}"/>
              </a:ext>
            </a:extLst>
          </p:cNvPr>
          <p:cNvPicPr>
            <a:picLocks noChangeAspect="1"/>
          </p:cNvPicPr>
          <p:nvPr/>
        </p:nvPicPr>
        <p:blipFill>
          <a:blip r:embed="rId3"/>
          <a:stretch>
            <a:fillRect/>
          </a:stretch>
        </p:blipFill>
        <p:spPr>
          <a:xfrm>
            <a:off x="4369014" y="581594"/>
            <a:ext cx="4548628" cy="6064838"/>
          </a:xfrm>
          <a:prstGeom prst="rect">
            <a:avLst/>
          </a:prstGeom>
        </p:spPr>
      </p:pic>
      <p:grpSp>
        <p:nvGrpSpPr>
          <p:cNvPr id="7" name="Group 6">
            <a:extLst>
              <a:ext uri="{FF2B5EF4-FFF2-40B4-BE49-F238E27FC236}">
                <a16:creationId xmlns:a16="http://schemas.microsoft.com/office/drawing/2014/main" id="{F909EE8A-7779-1E4F-E3B7-EC6D4DD966F2}"/>
              </a:ext>
            </a:extLst>
          </p:cNvPr>
          <p:cNvGrpSpPr/>
          <p:nvPr/>
        </p:nvGrpSpPr>
        <p:grpSpPr>
          <a:xfrm>
            <a:off x="4659886" y="3981450"/>
            <a:ext cx="3124200" cy="2343150"/>
            <a:chOff x="3962400" y="4327071"/>
            <a:chExt cx="3124200" cy="2343150"/>
          </a:xfrm>
        </p:grpSpPr>
        <p:pic>
          <p:nvPicPr>
            <p:cNvPr id="8" name="Picture 7">
              <a:extLst>
                <a:ext uri="{FF2B5EF4-FFF2-40B4-BE49-F238E27FC236}">
                  <a16:creationId xmlns:a16="http://schemas.microsoft.com/office/drawing/2014/main" id="{49080D97-3578-F596-3463-6FF22225A4CE}"/>
                </a:ext>
              </a:extLst>
            </p:cNvPr>
            <p:cNvPicPr>
              <a:picLocks noChangeAspect="1"/>
            </p:cNvPicPr>
            <p:nvPr/>
          </p:nvPicPr>
          <p:blipFill>
            <a:blip r:embed="rId4"/>
            <a:stretch>
              <a:fillRect/>
            </a:stretch>
          </p:blipFill>
          <p:spPr>
            <a:xfrm>
              <a:off x="3962400" y="4327071"/>
              <a:ext cx="3124200" cy="2343150"/>
            </a:xfrm>
            <a:prstGeom prst="rect">
              <a:avLst/>
            </a:prstGeom>
          </p:spPr>
        </p:pic>
        <p:sp>
          <p:nvSpPr>
            <p:cNvPr id="9" name="TextBox 8">
              <a:extLst>
                <a:ext uri="{FF2B5EF4-FFF2-40B4-BE49-F238E27FC236}">
                  <a16:creationId xmlns:a16="http://schemas.microsoft.com/office/drawing/2014/main" id="{A7B27A26-F37D-0622-31B4-B732F9C50F02}"/>
                </a:ext>
              </a:extLst>
            </p:cNvPr>
            <p:cNvSpPr txBox="1"/>
            <p:nvPr/>
          </p:nvSpPr>
          <p:spPr>
            <a:xfrm>
              <a:off x="3962400" y="5166073"/>
              <a:ext cx="20884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alibri" panose="020F0502020204030204"/>
                  <a:ea typeface="+mn-ea"/>
                  <a:cs typeface="+mn-cs"/>
                </a:rPr>
                <a:t>YSI EXO Sensor</a:t>
              </a:r>
            </a:p>
          </p:txBody>
        </p:sp>
      </p:grpSp>
      <p:sp>
        <p:nvSpPr>
          <p:cNvPr id="10" name="TextBox 9">
            <a:extLst>
              <a:ext uri="{FF2B5EF4-FFF2-40B4-BE49-F238E27FC236}">
                <a16:creationId xmlns:a16="http://schemas.microsoft.com/office/drawing/2014/main" id="{24BBE1D2-704E-3A35-DCFC-72F6D3E4BB4C}"/>
              </a:ext>
            </a:extLst>
          </p:cNvPr>
          <p:cNvSpPr txBox="1"/>
          <p:nvPr/>
        </p:nvSpPr>
        <p:spPr>
          <a:xfrm>
            <a:off x="6221986" y="2804922"/>
            <a:ext cx="120597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alibri" panose="020F0502020204030204"/>
                <a:ea typeface="+mn-ea"/>
                <a:cs typeface="+mn-cs"/>
              </a:rPr>
              <a:t>Catwalk</a:t>
            </a:r>
          </a:p>
        </p:txBody>
      </p:sp>
      <p:sp>
        <p:nvSpPr>
          <p:cNvPr id="11" name="TextBox 10">
            <a:extLst>
              <a:ext uri="{FF2B5EF4-FFF2-40B4-BE49-F238E27FC236}">
                <a16:creationId xmlns:a16="http://schemas.microsoft.com/office/drawing/2014/main" id="{3F4D3F3D-81F0-5DBF-4067-41A9A15A3C18}"/>
              </a:ext>
            </a:extLst>
          </p:cNvPr>
          <p:cNvSpPr txBox="1"/>
          <p:nvPr/>
        </p:nvSpPr>
        <p:spPr>
          <a:xfrm>
            <a:off x="4369014" y="6324600"/>
            <a:ext cx="3250698" cy="369332"/>
          </a:xfrm>
          <a:prstGeom prst="rect">
            <a:avLst/>
          </a:prstGeom>
          <a:noFill/>
        </p:spPr>
        <p:txBody>
          <a:bodyPr wrap="none" rtlCol="0">
            <a:spAutoFit/>
          </a:bodyPr>
          <a:lstStyle/>
          <a:p>
            <a:r>
              <a:rPr lang="en-US" i="1" dirty="0"/>
              <a:t>Photo credit: Adrienne </a:t>
            </a:r>
            <a:r>
              <a:rPr lang="en-US" i="1" dirty="0" err="1"/>
              <a:t>Breef-Pilz</a:t>
            </a:r>
            <a:endParaRPr lang="en-US" i="1" dirty="0"/>
          </a:p>
        </p:txBody>
      </p:sp>
    </p:spTree>
    <p:extLst>
      <p:ext uri="{BB962C8B-B14F-4D97-AF65-F5344CB8AC3E}">
        <p14:creationId xmlns:p14="http://schemas.microsoft.com/office/powerpoint/2010/main" val="27741011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035A36F6-0428-5E2C-6E45-EEE6C7D022AD}"/>
              </a:ext>
            </a:extLst>
          </p:cNvPr>
          <p:cNvPicPr>
            <a:picLocks noChangeAspect="1"/>
          </p:cNvPicPr>
          <p:nvPr/>
        </p:nvPicPr>
        <p:blipFill>
          <a:blip r:embed="rId3"/>
          <a:stretch>
            <a:fillRect/>
          </a:stretch>
        </p:blipFill>
        <p:spPr>
          <a:xfrm>
            <a:off x="4369014" y="581594"/>
            <a:ext cx="4548628" cy="6064838"/>
          </a:xfrm>
          <a:prstGeom prst="rect">
            <a:avLst/>
          </a:prstGeom>
        </p:spPr>
      </p:pic>
      <p:sp>
        <p:nvSpPr>
          <p:cNvPr id="2" name="Title 1">
            <a:extLst>
              <a:ext uri="{FF2B5EF4-FFF2-40B4-BE49-F238E27FC236}">
                <a16:creationId xmlns:a16="http://schemas.microsoft.com/office/drawing/2014/main" id="{5C30DF95-D941-4887-9CE8-994AA5C17185}"/>
              </a:ext>
            </a:extLst>
          </p:cNvPr>
          <p:cNvSpPr>
            <a:spLocks noGrp="1"/>
          </p:cNvSpPr>
          <p:nvPr>
            <p:ph type="title"/>
          </p:nvPr>
        </p:nvSpPr>
        <p:spPr/>
        <p:txBody>
          <a:bodyPr/>
          <a:lstStyle/>
          <a:p>
            <a:r>
              <a:rPr lang="en-IE" dirty="0"/>
              <a:t>Today…</a:t>
            </a:r>
          </a:p>
        </p:txBody>
      </p:sp>
      <p:sp>
        <p:nvSpPr>
          <p:cNvPr id="3" name="Content Placeholder 2">
            <a:extLst>
              <a:ext uri="{FF2B5EF4-FFF2-40B4-BE49-F238E27FC236}">
                <a16:creationId xmlns:a16="http://schemas.microsoft.com/office/drawing/2014/main" id="{C6BE9135-5FCC-4739-BF47-DD3183376145}"/>
              </a:ext>
            </a:extLst>
          </p:cNvPr>
          <p:cNvSpPr>
            <a:spLocks noGrp="1"/>
          </p:cNvSpPr>
          <p:nvPr>
            <p:ph idx="1"/>
          </p:nvPr>
        </p:nvSpPr>
        <p:spPr>
          <a:xfrm>
            <a:off x="457200" y="1371600"/>
            <a:ext cx="3911814" cy="5274832"/>
          </a:xfrm>
        </p:spPr>
        <p:txBody>
          <a:bodyPr>
            <a:noAutofit/>
          </a:bodyPr>
          <a:lstStyle/>
          <a:p>
            <a:pPr marL="0" indent="0">
              <a:buNone/>
            </a:pPr>
            <a:r>
              <a:rPr lang="en-IE" dirty="0"/>
              <a:t>We are going to explore </a:t>
            </a:r>
            <a:r>
              <a:rPr lang="en-IE" b="1" dirty="0">
                <a:solidFill>
                  <a:schemeClr val="accent5"/>
                </a:solidFill>
              </a:rPr>
              <a:t>high-frequency water quality data</a:t>
            </a:r>
            <a:r>
              <a:rPr lang="en-IE" dirty="0">
                <a:solidFill>
                  <a:schemeClr val="accent5"/>
                </a:solidFill>
              </a:rPr>
              <a:t> </a:t>
            </a:r>
            <a:r>
              <a:rPr lang="en-IE" dirty="0"/>
              <a:t>from </a:t>
            </a:r>
            <a:r>
              <a:rPr lang="en-IE" b="1" dirty="0"/>
              <a:t>drinking water reservoirs in southwest Virginia</a:t>
            </a:r>
            <a:r>
              <a:rPr lang="en-IE" dirty="0"/>
              <a:t>, and then use that data to make </a:t>
            </a:r>
            <a:r>
              <a:rPr lang="en-IE" b="1" dirty="0"/>
              <a:t>water treatment plant operation decisions</a:t>
            </a:r>
            <a:r>
              <a:rPr lang="en-IE" dirty="0"/>
              <a:t>.</a:t>
            </a:r>
          </a:p>
          <a:p>
            <a:pPr marL="0" indent="0">
              <a:buNone/>
            </a:pPr>
            <a:endParaRPr lang="en-IE" sz="2000" b="1" dirty="0"/>
          </a:p>
          <a:p>
            <a:pPr marL="0" indent="0">
              <a:buNone/>
            </a:pPr>
            <a:r>
              <a:rPr lang="en-IE" dirty="0">
                <a:solidFill>
                  <a:schemeClr val="accent5"/>
                </a:solidFill>
              </a:rPr>
              <a:t>Some of our high-frequency water quality data is collected using a YSI EXO sensor deployed from a catwalk in a drinking water reservoir.</a:t>
            </a:r>
            <a:endParaRPr lang="en-IE" dirty="0"/>
          </a:p>
          <a:p>
            <a:pPr marL="0" indent="0">
              <a:buNone/>
            </a:pPr>
            <a:endParaRPr lang="en-IE" dirty="0"/>
          </a:p>
        </p:txBody>
      </p:sp>
      <p:sp>
        <p:nvSpPr>
          <p:cNvPr id="4" name="Slide Number Placeholder 3">
            <a:extLst>
              <a:ext uri="{FF2B5EF4-FFF2-40B4-BE49-F238E27FC236}">
                <a16:creationId xmlns:a16="http://schemas.microsoft.com/office/drawing/2014/main" id="{B762E244-38F3-032E-1941-F3C35D9F5DE0}"/>
              </a:ext>
            </a:extLst>
          </p:cNvPr>
          <p:cNvSpPr>
            <a:spLocks noGrp="1"/>
          </p:cNvSpPr>
          <p:nvPr>
            <p:ph type="sldNum" sz="quarter" idx="12"/>
          </p:nvPr>
        </p:nvSpPr>
        <p:spPr/>
        <p:txBody>
          <a:bodyPr/>
          <a:lstStyle/>
          <a:p>
            <a:fld id="{2A200FE8-A619-F642-9571-C47EDB9D5720}" type="slidenum">
              <a:rPr lang="en-US" smtClean="0"/>
              <a:t>7</a:t>
            </a:fld>
            <a:endParaRPr lang="en-US"/>
          </a:p>
        </p:txBody>
      </p:sp>
      <p:grpSp>
        <p:nvGrpSpPr>
          <p:cNvPr id="11" name="Group 10">
            <a:extLst>
              <a:ext uri="{FF2B5EF4-FFF2-40B4-BE49-F238E27FC236}">
                <a16:creationId xmlns:a16="http://schemas.microsoft.com/office/drawing/2014/main" id="{25E1A8A7-EDC4-6BC6-CB93-AF18F9BB6AB9}"/>
              </a:ext>
            </a:extLst>
          </p:cNvPr>
          <p:cNvGrpSpPr/>
          <p:nvPr/>
        </p:nvGrpSpPr>
        <p:grpSpPr>
          <a:xfrm>
            <a:off x="4659886" y="3981450"/>
            <a:ext cx="3124200" cy="2343150"/>
            <a:chOff x="3962400" y="4327071"/>
            <a:chExt cx="3124200" cy="2343150"/>
          </a:xfrm>
        </p:grpSpPr>
        <p:pic>
          <p:nvPicPr>
            <p:cNvPr id="10" name="Picture 9">
              <a:extLst>
                <a:ext uri="{FF2B5EF4-FFF2-40B4-BE49-F238E27FC236}">
                  <a16:creationId xmlns:a16="http://schemas.microsoft.com/office/drawing/2014/main" id="{46786E9C-F252-2934-0371-9C1C0074839C}"/>
                </a:ext>
              </a:extLst>
            </p:cNvPr>
            <p:cNvPicPr>
              <a:picLocks noChangeAspect="1"/>
            </p:cNvPicPr>
            <p:nvPr/>
          </p:nvPicPr>
          <p:blipFill>
            <a:blip r:embed="rId4"/>
            <a:stretch>
              <a:fillRect/>
            </a:stretch>
          </p:blipFill>
          <p:spPr>
            <a:xfrm>
              <a:off x="3962400" y="4327071"/>
              <a:ext cx="3124200" cy="2343150"/>
            </a:xfrm>
            <a:prstGeom prst="rect">
              <a:avLst/>
            </a:prstGeom>
          </p:spPr>
        </p:pic>
        <p:sp>
          <p:nvSpPr>
            <p:cNvPr id="8" name="TextBox 7">
              <a:extLst>
                <a:ext uri="{FF2B5EF4-FFF2-40B4-BE49-F238E27FC236}">
                  <a16:creationId xmlns:a16="http://schemas.microsoft.com/office/drawing/2014/main" id="{96F92F71-D52E-C6B7-015D-A6D931CA89AE}"/>
                </a:ext>
              </a:extLst>
            </p:cNvPr>
            <p:cNvSpPr txBox="1"/>
            <p:nvPr/>
          </p:nvSpPr>
          <p:spPr>
            <a:xfrm>
              <a:off x="3962400" y="5166073"/>
              <a:ext cx="20884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alibri" panose="020F0502020204030204"/>
                  <a:ea typeface="+mn-ea"/>
                  <a:cs typeface="+mn-cs"/>
                </a:rPr>
                <a:t>YSI EXO Sensor</a:t>
              </a:r>
            </a:p>
          </p:txBody>
        </p:sp>
      </p:grpSp>
      <p:sp>
        <p:nvSpPr>
          <p:cNvPr id="13" name="TextBox 12">
            <a:extLst>
              <a:ext uri="{FF2B5EF4-FFF2-40B4-BE49-F238E27FC236}">
                <a16:creationId xmlns:a16="http://schemas.microsoft.com/office/drawing/2014/main" id="{88053261-A96F-CFDD-14EE-123C9F5EB0A9}"/>
              </a:ext>
            </a:extLst>
          </p:cNvPr>
          <p:cNvSpPr txBox="1"/>
          <p:nvPr/>
        </p:nvSpPr>
        <p:spPr>
          <a:xfrm>
            <a:off x="6221986" y="2804922"/>
            <a:ext cx="120597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alibri" panose="020F0502020204030204"/>
                <a:ea typeface="+mn-ea"/>
                <a:cs typeface="+mn-cs"/>
              </a:rPr>
              <a:t>Catwalk</a:t>
            </a:r>
          </a:p>
        </p:txBody>
      </p:sp>
      <p:sp>
        <p:nvSpPr>
          <p:cNvPr id="5" name="TextBox 4">
            <a:extLst>
              <a:ext uri="{FF2B5EF4-FFF2-40B4-BE49-F238E27FC236}">
                <a16:creationId xmlns:a16="http://schemas.microsoft.com/office/drawing/2014/main" id="{AE3ECB87-5257-4F67-3FD1-E3D2AFB40A8D}"/>
              </a:ext>
            </a:extLst>
          </p:cNvPr>
          <p:cNvSpPr txBox="1"/>
          <p:nvPr/>
        </p:nvSpPr>
        <p:spPr>
          <a:xfrm>
            <a:off x="4369014" y="6324600"/>
            <a:ext cx="3250698" cy="369332"/>
          </a:xfrm>
          <a:prstGeom prst="rect">
            <a:avLst/>
          </a:prstGeom>
          <a:noFill/>
        </p:spPr>
        <p:txBody>
          <a:bodyPr wrap="none" rtlCol="0">
            <a:spAutoFit/>
          </a:bodyPr>
          <a:lstStyle/>
          <a:p>
            <a:r>
              <a:rPr lang="en-US" i="1" dirty="0"/>
              <a:t>Photo credit: Adrienne </a:t>
            </a:r>
            <a:r>
              <a:rPr lang="en-US" i="1" dirty="0" err="1"/>
              <a:t>Breef-Pilz</a:t>
            </a:r>
            <a:endParaRPr lang="en-US" i="1" dirty="0"/>
          </a:p>
        </p:txBody>
      </p:sp>
    </p:spTree>
    <p:extLst>
      <p:ext uri="{BB962C8B-B14F-4D97-AF65-F5344CB8AC3E}">
        <p14:creationId xmlns:p14="http://schemas.microsoft.com/office/powerpoint/2010/main" val="32672519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89E2F5-7E15-B6D9-1946-E7A3641B73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38BDBD-C807-D0F3-62E4-BD7D1861AB3B}"/>
              </a:ext>
            </a:extLst>
          </p:cNvPr>
          <p:cNvSpPr>
            <a:spLocks noGrp="1"/>
          </p:cNvSpPr>
          <p:nvPr>
            <p:ph type="title"/>
          </p:nvPr>
        </p:nvSpPr>
        <p:spPr/>
        <p:txBody>
          <a:bodyPr/>
          <a:lstStyle/>
          <a:p>
            <a:r>
              <a:rPr lang="en-IE" dirty="0"/>
              <a:t>Today…</a:t>
            </a:r>
          </a:p>
        </p:txBody>
      </p:sp>
      <p:sp>
        <p:nvSpPr>
          <p:cNvPr id="4" name="Slide Number Placeholder 3">
            <a:extLst>
              <a:ext uri="{FF2B5EF4-FFF2-40B4-BE49-F238E27FC236}">
                <a16:creationId xmlns:a16="http://schemas.microsoft.com/office/drawing/2014/main" id="{45CD69C0-8A3A-24D6-394F-549B3CCBF339}"/>
              </a:ext>
            </a:extLst>
          </p:cNvPr>
          <p:cNvSpPr>
            <a:spLocks noGrp="1"/>
          </p:cNvSpPr>
          <p:nvPr>
            <p:ph type="sldNum" sz="quarter" idx="12"/>
          </p:nvPr>
        </p:nvSpPr>
        <p:spPr/>
        <p:txBody>
          <a:bodyPr/>
          <a:lstStyle/>
          <a:p>
            <a:fld id="{2A200FE8-A619-F642-9571-C47EDB9D5720}" type="slidenum">
              <a:rPr lang="en-US" smtClean="0"/>
              <a:t>8</a:t>
            </a:fld>
            <a:endParaRPr lang="en-US"/>
          </a:p>
        </p:txBody>
      </p:sp>
      <p:sp>
        <p:nvSpPr>
          <p:cNvPr id="6" name="Content Placeholder 2">
            <a:extLst>
              <a:ext uri="{FF2B5EF4-FFF2-40B4-BE49-F238E27FC236}">
                <a16:creationId xmlns:a16="http://schemas.microsoft.com/office/drawing/2014/main" id="{AC5ACE6A-E968-D68F-ADED-40A7F9CF9CF2}"/>
              </a:ext>
            </a:extLst>
          </p:cNvPr>
          <p:cNvSpPr txBox="1">
            <a:spLocks/>
          </p:cNvSpPr>
          <p:nvPr/>
        </p:nvSpPr>
        <p:spPr>
          <a:xfrm>
            <a:off x="457200" y="1371600"/>
            <a:ext cx="3911814" cy="5274832"/>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r>
              <a:rPr lang="en-IE" dirty="0"/>
              <a:t>We are going to explore </a:t>
            </a:r>
            <a:r>
              <a:rPr lang="en-IE" b="1" dirty="0">
                <a:solidFill>
                  <a:schemeClr val="accent5"/>
                </a:solidFill>
              </a:rPr>
              <a:t>high-frequency water quality data</a:t>
            </a:r>
            <a:r>
              <a:rPr lang="en-IE" dirty="0">
                <a:solidFill>
                  <a:schemeClr val="accent5"/>
                </a:solidFill>
              </a:rPr>
              <a:t> </a:t>
            </a:r>
            <a:r>
              <a:rPr lang="en-IE" dirty="0"/>
              <a:t>from </a:t>
            </a:r>
            <a:r>
              <a:rPr lang="en-IE" b="1" dirty="0"/>
              <a:t>drinking water reservoirs in southwest Virginia</a:t>
            </a:r>
            <a:r>
              <a:rPr lang="en-IE" dirty="0"/>
              <a:t>, and then use that data to make </a:t>
            </a:r>
            <a:r>
              <a:rPr lang="en-IE" b="1" dirty="0"/>
              <a:t>water treatment plant operation decisions</a:t>
            </a:r>
            <a:r>
              <a:rPr lang="en-IE" dirty="0"/>
              <a:t>. </a:t>
            </a:r>
          </a:p>
          <a:p>
            <a:pPr marL="0" indent="0">
              <a:buFont typeface="Arial" pitchFamily="34" charset="0"/>
              <a:buNone/>
            </a:pPr>
            <a:r>
              <a:rPr lang="en-IE" sz="2000" dirty="0">
                <a:solidFill>
                  <a:schemeClr val="accent5"/>
                </a:solidFill>
              </a:rPr>
              <a:t>We will explore the following variables:</a:t>
            </a:r>
          </a:p>
          <a:p>
            <a:r>
              <a:rPr lang="en-IE" sz="2000" dirty="0">
                <a:solidFill>
                  <a:schemeClr val="accent5"/>
                </a:solidFill>
              </a:rPr>
              <a:t>Water temperature</a:t>
            </a:r>
          </a:p>
          <a:p>
            <a:r>
              <a:rPr lang="en-IE" sz="2000" dirty="0">
                <a:solidFill>
                  <a:schemeClr val="accent5"/>
                </a:solidFill>
              </a:rPr>
              <a:t>Dissolved oxygen (DO)</a:t>
            </a:r>
          </a:p>
          <a:p>
            <a:r>
              <a:rPr lang="en-IE" sz="2000" dirty="0">
                <a:solidFill>
                  <a:schemeClr val="accent5"/>
                </a:solidFill>
              </a:rPr>
              <a:t>Turbidity</a:t>
            </a:r>
          </a:p>
        </p:txBody>
      </p:sp>
      <p:pic>
        <p:nvPicPr>
          <p:cNvPr id="3" name="Picture 2">
            <a:extLst>
              <a:ext uri="{FF2B5EF4-FFF2-40B4-BE49-F238E27FC236}">
                <a16:creationId xmlns:a16="http://schemas.microsoft.com/office/drawing/2014/main" id="{C03AA317-FCC3-943D-8F06-11E9C7D15329}"/>
              </a:ext>
            </a:extLst>
          </p:cNvPr>
          <p:cNvPicPr>
            <a:picLocks noChangeAspect="1"/>
          </p:cNvPicPr>
          <p:nvPr/>
        </p:nvPicPr>
        <p:blipFill>
          <a:blip r:embed="rId3"/>
          <a:stretch>
            <a:fillRect/>
          </a:stretch>
        </p:blipFill>
        <p:spPr>
          <a:xfrm>
            <a:off x="4140414" y="2362768"/>
            <a:ext cx="4774986" cy="3961832"/>
          </a:xfrm>
          <a:prstGeom prst="rect">
            <a:avLst/>
          </a:prstGeom>
          <a:ln w="28575">
            <a:solidFill>
              <a:schemeClr val="accent1"/>
            </a:solidFill>
          </a:ln>
        </p:spPr>
      </p:pic>
    </p:spTree>
    <p:extLst>
      <p:ext uri="{BB962C8B-B14F-4D97-AF65-F5344CB8AC3E}">
        <p14:creationId xmlns:p14="http://schemas.microsoft.com/office/powerpoint/2010/main" val="23461789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FB6DC-E3BA-7190-DF7B-F8A0ACB6E3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3407C8-B6BF-FA63-8DB5-0E359296B2DB}"/>
              </a:ext>
            </a:extLst>
          </p:cNvPr>
          <p:cNvSpPr>
            <a:spLocks noGrp="1"/>
          </p:cNvSpPr>
          <p:nvPr>
            <p:ph type="title"/>
          </p:nvPr>
        </p:nvSpPr>
        <p:spPr/>
        <p:txBody>
          <a:bodyPr/>
          <a:lstStyle/>
          <a:p>
            <a:r>
              <a:rPr lang="en-IE" dirty="0"/>
              <a:t>Today…</a:t>
            </a:r>
          </a:p>
        </p:txBody>
      </p:sp>
      <p:sp>
        <p:nvSpPr>
          <p:cNvPr id="4" name="Slide Number Placeholder 3">
            <a:extLst>
              <a:ext uri="{FF2B5EF4-FFF2-40B4-BE49-F238E27FC236}">
                <a16:creationId xmlns:a16="http://schemas.microsoft.com/office/drawing/2014/main" id="{BD9E751A-E993-5EF0-2DC6-66C8CEA7F9B5}"/>
              </a:ext>
            </a:extLst>
          </p:cNvPr>
          <p:cNvSpPr>
            <a:spLocks noGrp="1"/>
          </p:cNvSpPr>
          <p:nvPr>
            <p:ph type="sldNum" sz="quarter" idx="12"/>
          </p:nvPr>
        </p:nvSpPr>
        <p:spPr/>
        <p:txBody>
          <a:bodyPr/>
          <a:lstStyle/>
          <a:p>
            <a:fld id="{2A200FE8-A619-F642-9571-C47EDB9D5720}" type="slidenum">
              <a:rPr lang="en-US" smtClean="0"/>
              <a:t>9</a:t>
            </a:fld>
            <a:endParaRPr lang="en-US"/>
          </a:p>
        </p:txBody>
      </p:sp>
      <p:sp>
        <p:nvSpPr>
          <p:cNvPr id="6" name="Content Placeholder 2">
            <a:extLst>
              <a:ext uri="{FF2B5EF4-FFF2-40B4-BE49-F238E27FC236}">
                <a16:creationId xmlns:a16="http://schemas.microsoft.com/office/drawing/2014/main" id="{838961E4-A450-6467-B288-9DA2BAC7E410}"/>
              </a:ext>
            </a:extLst>
          </p:cNvPr>
          <p:cNvSpPr txBox="1">
            <a:spLocks/>
          </p:cNvSpPr>
          <p:nvPr/>
        </p:nvSpPr>
        <p:spPr>
          <a:xfrm>
            <a:off x="457200" y="1371600"/>
            <a:ext cx="3911814" cy="5274832"/>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r>
              <a:rPr lang="en-IE" dirty="0"/>
              <a:t>We are going to explore </a:t>
            </a:r>
            <a:r>
              <a:rPr lang="en-IE" b="1" dirty="0"/>
              <a:t>high-frequency water quality data</a:t>
            </a:r>
            <a:r>
              <a:rPr lang="en-IE" dirty="0"/>
              <a:t> from </a:t>
            </a:r>
            <a:r>
              <a:rPr lang="en-IE" b="1" dirty="0">
                <a:solidFill>
                  <a:schemeClr val="accent5"/>
                </a:solidFill>
              </a:rPr>
              <a:t>drinking water reservoirs in southwest Virginia</a:t>
            </a:r>
            <a:r>
              <a:rPr lang="en-IE" dirty="0"/>
              <a:t>, and then use that data to make </a:t>
            </a:r>
            <a:r>
              <a:rPr lang="en-IE" b="1" dirty="0"/>
              <a:t>water treatment plant operation decisions</a:t>
            </a:r>
            <a:r>
              <a:rPr lang="en-IE" dirty="0"/>
              <a:t>.</a:t>
            </a:r>
          </a:p>
          <a:p>
            <a:pPr marL="0" indent="0">
              <a:buFont typeface="Arial" pitchFamily="34" charset="0"/>
              <a:buNone/>
            </a:pPr>
            <a:endParaRPr lang="en-IE" dirty="0"/>
          </a:p>
          <a:p>
            <a:pPr marL="0" indent="0">
              <a:buFont typeface="Arial" pitchFamily="34" charset="0"/>
              <a:buNone/>
            </a:pPr>
            <a:r>
              <a:rPr lang="en-IE" dirty="0">
                <a:solidFill>
                  <a:schemeClr val="accent5"/>
                </a:solidFill>
              </a:rPr>
              <a:t>We will explore data from Falling Creek Reservoir and Beaverdam Reservoir in Vinton, VA.</a:t>
            </a:r>
          </a:p>
        </p:txBody>
      </p:sp>
      <p:pic>
        <p:nvPicPr>
          <p:cNvPr id="5" name="Picture 4">
            <a:extLst>
              <a:ext uri="{FF2B5EF4-FFF2-40B4-BE49-F238E27FC236}">
                <a16:creationId xmlns:a16="http://schemas.microsoft.com/office/drawing/2014/main" id="{5799847B-4E2A-58CA-0EFF-F402F25AC4C1}"/>
              </a:ext>
            </a:extLst>
          </p:cNvPr>
          <p:cNvPicPr>
            <a:picLocks noChangeAspect="1"/>
          </p:cNvPicPr>
          <p:nvPr/>
        </p:nvPicPr>
        <p:blipFill>
          <a:blip r:embed="rId3"/>
          <a:stretch>
            <a:fillRect/>
          </a:stretch>
        </p:blipFill>
        <p:spPr>
          <a:xfrm>
            <a:off x="4774988" y="457335"/>
            <a:ext cx="4124492" cy="1549492"/>
          </a:xfrm>
          <a:prstGeom prst="rect">
            <a:avLst/>
          </a:prstGeom>
        </p:spPr>
      </p:pic>
      <p:pic>
        <p:nvPicPr>
          <p:cNvPr id="3" name="Picture 2">
            <a:extLst>
              <a:ext uri="{FF2B5EF4-FFF2-40B4-BE49-F238E27FC236}">
                <a16:creationId xmlns:a16="http://schemas.microsoft.com/office/drawing/2014/main" id="{BB5C6A77-8B5B-0BF5-06AB-92F97A4A2147}"/>
              </a:ext>
            </a:extLst>
          </p:cNvPr>
          <p:cNvPicPr>
            <a:picLocks noChangeAspect="1"/>
          </p:cNvPicPr>
          <p:nvPr/>
        </p:nvPicPr>
        <p:blipFill>
          <a:blip r:embed="rId4"/>
          <a:stretch>
            <a:fillRect/>
          </a:stretch>
        </p:blipFill>
        <p:spPr>
          <a:xfrm>
            <a:off x="5141603" y="2082892"/>
            <a:ext cx="3391261" cy="4381018"/>
          </a:xfrm>
          <a:prstGeom prst="rect">
            <a:avLst/>
          </a:prstGeom>
        </p:spPr>
      </p:pic>
    </p:spTree>
    <p:extLst>
      <p:ext uri="{BB962C8B-B14F-4D97-AF65-F5344CB8AC3E}">
        <p14:creationId xmlns:p14="http://schemas.microsoft.com/office/powerpoint/2010/main" val="418201442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F PPT go-to">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ustom 2">
      <a:majorFont>
        <a:latin typeface="Calibri"/>
        <a:ea typeface=""/>
        <a:cs typeface=""/>
      </a:majorFont>
      <a:minorFont>
        <a:latin typeface="Calibri"/>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extLst>
    <a:ext uri="{05A4C25C-085E-4340-85A3-A5531E510DB2}">
      <thm15:themeFamily xmlns:thm15="http://schemas.microsoft.com/office/thememl/2012/main" name="KF PPT go-to" id="{E76051EC-2EF4-466F-9064-4572E175FA5A}" vid="{ACB51E47-E9F3-4CAF-89EE-0DDE2E027E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36487</TotalTime>
  <Words>1787</Words>
  <Application>Microsoft Macintosh PowerPoint</Application>
  <PresentationFormat>On-screen Show (4:3)</PresentationFormat>
  <Paragraphs>131</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Helvetica Neue</vt:lpstr>
      <vt:lpstr>Wingdings</vt:lpstr>
      <vt:lpstr>KF PPT go-to</vt:lpstr>
      <vt:lpstr>Macrosystems EDDIE:  Using High-Frequency Data to Manage Water Quality </vt:lpstr>
      <vt:lpstr> Overview of today</vt:lpstr>
      <vt:lpstr>Our focal question for today:</vt:lpstr>
      <vt:lpstr> What is water quality?</vt:lpstr>
      <vt:lpstr> What are high-frequency water quality data?</vt:lpstr>
      <vt:lpstr>How are high-frequency data collected?</vt:lpstr>
      <vt:lpstr>Today…</vt:lpstr>
      <vt:lpstr>Today…</vt:lpstr>
      <vt:lpstr>Today…</vt:lpstr>
      <vt:lpstr>Today…</vt:lpstr>
      <vt:lpstr> Learning objectives of today’s module:</vt:lpstr>
      <vt:lpstr>PowerPoint Presentation</vt:lpstr>
      <vt:lpstr>Activity B: Use high-frequency water quality data to make operation decisions</vt:lpstr>
      <vt:lpstr>Activity C: Make water treatment decisions using high-frequency water quality data and forecasts</vt:lpstr>
      <vt:lpstr>Canvas + Shiny App</vt:lpstr>
      <vt:lpstr> Thank you for participating! </vt:lpstr>
    </vt:vector>
  </TitlesOfParts>
  <Company>Virginia Tech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MODELING CLIMATE CHANGE EFFECTS ON LAKES  USING DISTRIBUTED COMPUTING</dc:title>
  <dc:creator>Cayelan Carey</dc:creator>
  <cp:lastModifiedBy>Lofton, Mary</cp:lastModifiedBy>
  <cp:revision>513</cp:revision>
  <dcterms:created xsi:type="dcterms:W3CDTF">2015-09-21T16:03:57Z</dcterms:created>
  <dcterms:modified xsi:type="dcterms:W3CDTF">2026-02-26T23:03:09Z</dcterms:modified>
</cp:coreProperties>
</file>