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1"/>
  </p:notesMasterIdLst>
  <p:sldIdLst>
    <p:sldId id="256" r:id="rId2"/>
    <p:sldId id="408" r:id="rId3"/>
    <p:sldId id="430" r:id="rId4"/>
    <p:sldId id="432" r:id="rId5"/>
    <p:sldId id="434" r:id="rId6"/>
    <p:sldId id="457" r:id="rId7"/>
    <p:sldId id="435" r:id="rId8"/>
    <p:sldId id="431" r:id="rId9"/>
    <p:sldId id="30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25F838-2905-7091-7A0B-75B6424200E9}" name="Lofton, Mary" initials="LM" userId="S::melofton@vt.edu::4f6d7ea1-3c87-4595-a30a-587e2539f1fb" providerId="AD"/>
  <p188:author id="{8F26E7E9-FBCD-3841-00F4-F656A0A823F0}" name="Cayelan C. Carey" initials="CCC" userId="Cayelan C. Car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rrell, Kaitlin" initials="FK" lastIdx="1" clrIdx="0"/>
  <p:cmAuthor id="2" name="Cayelan C. Carey" initials="CCC" lastIdx="12" clrIdx="1"/>
  <p:cmAuthor id="3" name="Cayelan C. Carey" initials="CCC [2]" lastIdx="1" clrIdx="2"/>
  <p:cmAuthor id="4" name="Cayelan C. Carey" initials="CCC [3]" lastIdx="1" clrIdx="3"/>
  <p:cmAuthor id="5" name="Cayelan C. Carey" initials="CCC [4]" lastIdx="1" clrIdx="4"/>
  <p:cmAuthor id="6" name="Cayelan C. Carey" initials="CCC [5]" lastIdx="1" clrIdx="5"/>
  <p:cmAuthor id="7" name="Cayelan C. Carey" initials="CCC [6]" lastIdx="1" clrIdx="6"/>
  <p:cmAuthor id="8" name="Cayelan C. Carey" initials="CCC [7]" lastIdx="1" clrIdx="7"/>
  <p:cmAuthor id="9" name="Cayelan C. Carey" initials="CCC [8]" lastIdx="1" clrIdx="8"/>
  <p:cmAuthor id="10" name="Cayelan C. Carey" initials="CCC [9]" lastIdx="1" clrIdx="9"/>
  <p:cmAuthor id="11" name="Cayelan C. Carey" initials="CCC [10]" lastIdx="1" clrIdx="10"/>
  <p:cmAuthor id="12" name="Cayelan C. Carey" initials="CCC [11]" lastIdx="1" clrIdx="11"/>
  <p:cmAuthor id="13" name="Tadhg Moore" initials="TM" lastIdx="4" clrIdx="12">
    <p:extLst>
      <p:ext uri="{19B8F6BF-5375-455C-9EA6-DF929625EA0E}">
        <p15:presenceInfo xmlns:p15="http://schemas.microsoft.com/office/powerpoint/2012/main" userId="S::mooret@dkit.ie::c21bbe1b-4b90-4a11-a7f6-baf703286f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7B30"/>
    <a:srgbClr val="F8DEEE"/>
    <a:srgbClr val="A6BADF"/>
    <a:srgbClr val="FFA500"/>
    <a:srgbClr val="F7F0EC"/>
    <a:srgbClr val="D2D2D2"/>
    <a:srgbClr val="3D8853"/>
    <a:srgbClr val="2F528F"/>
    <a:srgbClr val="0099CC"/>
    <a:srgbClr val="53A26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36" autoAdjust="0"/>
    <p:restoredTop sz="75102" autoAdjust="0"/>
  </p:normalViewPr>
  <p:slideViewPr>
    <p:cSldViewPr snapToGrid="0" snapToObjects="1">
      <p:cViewPr varScale="1">
        <p:scale>
          <a:sx n="94" d="100"/>
          <a:sy n="94" d="100"/>
        </p:scale>
        <p:origin x="2960" y="200"/>
      </p:cViewPr>
      <p:guideLst>
        <p:guide orient="horz" pos="2160"/>
        <p:guide pos="2880"/>
      </p:guideLst>
    </p:cSldViewPr>
  </p:slideViewPr>
  <p:outlineViewPr>
    <p:cViewPr>
      <p:scale>
        <a:sx n="33" d="100"/>
        <a:sy n="33" d="100"/>
      </p:scale>
      <p:origin x="0" y="-75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DDFCD-3F30-1944-ABA1-69872AECA504}" type="datetimeFigureOut">
              <a:rPr lang="en-US" smtClean="0"/>
              <a:t>10/15/25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20EE3-0E66-7545-AD0E-C93C74C0187D}" type="slidenum">
              <a:rPr lang="en-US" smtClean="0"/>
              <a:t>‹#›</a:t>
            </a:fld>
            <a:endParaRPr lang="en-US"/>
          </a:p>
        </p:txBody>
      </p:sp>
    </p:spTree>
    <p:extLst>
      <p:ext uri="{BB962C8B-B14F-4D97-AF65-F5344CB8AC3E}">
        <p14:creationId xmlns:p14="http://schemas.microsoft.com/office/powerpoint/2010/main" val="42021779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dirty="0"/>
              <a:t>In this video I will introduce fluorescent dissolved organic matter as a measure of water quality and describe how it can be used to indicate the presence of potential DBP precursors. </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020EE3-0E66-7545-AD0E-C93C74C0187D}" type="slidenum">
              <a:rPr lang="en-US" smtClean="0"/>
              <a:t>1</a:t>
            </a:fld>
            <a:endParaRPr lang="en-US"/>
          </a:p>
        </p:txBody>
      </p:sp>
    </p:spTree>
    <p:extLst>
      <p:ext uri="{BB962C8B-B14F-4D97-AF65-F5344CB8AC3E}">
        <p14:creationId xmlns:p14="http://schemas.microsoft.com/office/powerpoint/2010/main" val="483816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E" dirty="0"/>
              <a:t>Fluorescent dissolved organic matter, or </a:t>
            </a:r>
            <a:r>
              <a:rPr lang="en-IE" dirty="0" err="1"/>
              <a:t>fDOM</a:t>
            </a:r>
            <a:r>
              <a:rPr lang="en-IE" dirty="0"/>
              <a:t>, is derived from living things and contains carbon. It is not made of particles, but is dissolved in water. </a:t>
            </a:r>
            <a:r>
              <a:rPr lang="en-US" sz="1200" i="1" dirty="0"/>
              <a:t>The color in coffee is an example of dissolved organic matter. </a:t>
            </a:r>
            <a:r>
              <a:rPr lang="en-IE" dirty="0"/>
              <a:t>And importantly, </a:t>
            </a:r>
            <a:r>
              <a:rPr lang="en-IE" sz="1200" dirty="0"/>
              <a:t>if light is transmitted through the water, </a:t>
            </a:r>
            <a:r>
              <a:rPr lang="en-IE" sz="1200" dirty="0" err="1"/>
              <a:t>fDOM</a:t>
            </a:r>
            <a:r>
              <a:rPr lang="en-IE" sz="1200" dirty="0"/>
              <a:t> molecules will absorb it and emit a different wavelength of light – this is the process of </a:t>
            </a:r>
            <a:r>
              <a:rPr lang="en-IE" sz="1200" b="1" dirty="0"/>
              <a:t>fluorescence.</a:t>
            </a:r>
            <a:endParaRPr lang="en-IE" sz="1200" dirty="0"/>
          </a:p>
          <a:p>
            <a:endParaRPr lang="en-IE" dirty="0"/>
          </a:p>
        </p:txBody>
      </p:sp>
      <p:sp>
        <p:nvSpPr>
          <p:cNvPr id="4" name="Slide Number Placeholder 3"/>
          <p:cNvSpPr>
            <a:spLocks noGrp="1"/>
          </p:cNvSpPr>
          <p:nvPr>
            <p:ph type="sldNum" sz="quarter" idx="5"/>
          </p:nvPr>
        </p:nvSpPr>
        <p:spPr/>
        <p:txBody>
          <a:bodyPr/>
          <a:lstStyle/>
          <a:p>
            <a:fld id="{58020EE3-0E66-7545-AD0E-C93C74C0187D}" type="slidenum">
              <a:rPr lang="en-US" smtClean="0"/>
              <a:t>2</a:t>
            </a:fld>
            <a:endParaRPr lang="en-US"/>
          </a:p>
        </p:txBody>
      </p:sp>
    </p:spTree>
    <p:extLst>
      <p:ext uri="{BB962C8B-B14F-4D97-AF65-F5344CB8AC3E}">
        <p14:creationId xmlns:p14="http://schemas.microsoft.com/office/powerpoint/2010/main" val="222073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err="1"/>
              <a:t>fDOM</a:t>
            </a:r>
            <a:r>
              <a:rPr lang="en-IE" dirty="0"/>
              <a:t> sensors measure the amount of fluorescence emitted by certain types of organic matter. First, the sensor emits light at a specific wavelength into the water, and the light is absorbed by an organic matter molecule. Next, the organic matter molecule emits light at a different wavelength. This is called fluorescence. The fluorescence emitted by the organic matter molecule is then measured by the sensor.</a:t>
            </a:r>
          </a:p>
        </p:txBody>
      </p:sp>
      <p:sp>
        <p:nvSpPr>
          <p:cNvPr id="4" name="Slide Number Placeholder 3"/>
          <p:cNvSpPr>
            <a:spLocks noGrp="1"/>
          </p:cNvSpPr>
          <p:nvPr>
            <p:ph type="sldNum" sz="quarter" idx="5"/>
          </p:nvPr>
        </p:nvSpPr>
        <p:spPr/>
        <p:txBody>
          <a:bodyPr/>
          <a:lstStyle/>
          <a:p>
            <a:fld id="{58020EE3-0E66-7545-AD0E-C93C74C0187D}" type="slidenum">
              <a:rPr lang="en-US" smtClean="0"/>
              <a:t>3</a:t>
            </a:fld>
            <a:endParaRPr lang="en-US"/>
          </a:p>
        </p:txBody>
      </p:sp>
    </p:spTree>
    <p:extLst>
      <p:ext uri="{BB962C8B-B14F-4D97-AF65-F5344CB8AC3E}">
        <p14:creationId xmlns:p14="http://schemas.microsoft.com/office/powerpoint/2010/main" val="1302787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8ED7C-0864-E995-5AF5-566B0C3C1D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47A4B0-24A9-4C87-D402-4818BAC7F3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91AD36-AFD0-1454-3EA6-A65343FCF240}"/>
              </a:ext>
            </a:extLst>
          </p:cNvPr>
          <p:cNvSpPr>
            <a:spLocks noGrp="1"/>
          </p:cNvSpPr>
          <p:nvPr>
            <p:ph type="body" idx="1"/>
          </p:nvPr>
        </p:nvSpPr>
        <p:spPr/>
        <p:txBody>
          <a:bodyPr/>
          <a:lstStyle/>
          <a:p>
            <a:r>
              <a:rPr lang="en-IE" dirty="0" err="1"/>
              <a:t>fDOM</a:t>
            </a:r>
            <a:r>
              <a:rPr lang="en-IE" dirty="0"/>
              <a:t> is measured in quinine </a:t>
            </a:r>
            <a:r>
              <a:rPr lang="en-IE" dirty="0" err="1"/>
              <a:t>sulfate</a:t>
            </a:r>
            <a:r>
              <a:rPr lang="en-IE" dirty="0"/>
              <a:t> units, or QSU.</a:t>
            </a:r>
            <a:r>
              <a:rPr lang="en-US" b="1" dirty="0"/>
              <a:t> QSU </a:t>
            </a:r>
            <a:r>
              <a:rPr lang="en-US" dirty="0"/>
              <a:t>is an indirect measure that compares the amount of fluorescence emitted by organic matter in water to the amount of fluorescence emitted by a known quantity of quinine sulfate in a laboratory setting. Sensors are calibrated using QSU to ensure consistent readings across sensors and reservoirs.</a:t>
            </a:r>
            <a:endParaRPr lang="en-IE" dirty="0"/>
          </a:p>
          <a:p>
            <a:endParaRPr lang="en-IE" dirty="0"/>
          </a:p>
        </p:txBody>
      </p:sp>
      <p:sp>
        <p:nvSpPr>
          <p:cNvPr id="4" name="Slide Number Placeholder 3">
            <a:extLst>
              <a:ext uri="{FF2B5EF4-FFF2-40B4-BE49-F238E27FC236}">
                <a16:creationId xmlns:a16="http://schemas.microsoft.com/office/drawing/2014/main" id="{A130B9BF-7F98-4D27-8EE7-D199D180F56B}"/>
              </a:ext>
            </a:extLst>
          </p:cNvPr>
          <p:cNvSpPr>
            <a:spLocks noGrp="1"/>
          </p:cNvSpPr>
          <p:nvPr>
            <p:ph type="sldNum" sz="quarter" idx="5"/>
          </p:nvPr>
        </p:nvSpPr>
        <p:spPr/>
        <p:txBody>
          <a:bodyPr/>
          <a:lstStyle/>
          <a:p>
            <a:fld id="{58020EE3-0E66-7545-AD0E-C93C74C0187D}" type="slidenum">
              <a:rPr lang="en-US" smtClean="0"/>
              <a:t>4</a:t>
            </a:fld>
            <a:endParaRPr lang="en-US"/>
          </a:p>
        </p:txBody>
      </p:sp>
    </p:spTree>
    <p:extLst>
      <p:ext uri="{BB962C8B-B14F-4D97-AF65-F5344CB8AC3E}">
        <p14:creationId xmlns:p14="http://schemas.microsoft.com/office/powerpoint/2010/main" val="2212734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B00F3-CB8F-3240-0BC9-FA8A5A3C9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DD8DD-09E5-4301-98E5-063D5D826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C94AA3-5DFC-B975-6458-9777563E175F}"/>
              </a:ext>
            </a:extLst>
          </p:cNvPr>
          <p:cNvSpPr>
            <a:spLocks noGrp="1"/>
          </p:cNvSpPr>
          <p:nvPr>
            <p:ph type="body" idx="1"/>
          </p:nvPr>
        </p:nvSpPr>
        <p:spPr/>
        <p:txBody>
          <a:bodyPr/>
          <a:lstStyle/>
          <a:p>
            <a:r>
              <a:rPr lang="en-IE" b="1" dirty="0"/>
              <a:t>Fluorescent dissolved organic matter (</a:t>
            </a:r>
            <a:r>
              <a:rPr lang="en-IE" b="1" dirty="0" err="1"/>
              <a:t>fDOM</a:t>
            </a:r>
            <a:r>
              <a:rPr lang="en-IE" b="1" dirty="0"/>
              <a:t>) </a:t>
            </a:r>
            <a:r>
              <a:rPr lang="en-IE" dirty="0"/>
              <a:t>is a measurement of naturally-occurring organic matter in water. </a:t>
            </a:r>
            <a:r>
              <a:rPr lang="en-US" dirty="0"/>
              <a:t>And as we have learned, excessive naturally-occurring organic matter can lead to DBP formation during water treatment. Thus, while </a:t>
            </a:r>
            <a:r>
              <a:rPr lang="en-US" dirty="0" err="1"/>
              <a:t>fDOM</a:t>
            </a:r>
            <a:r>
              <a:rPr lang="en-US" dirty="0"/>
              <a:t> does not measure all organic matter, it can be an indicator of the presence of potential DBP precursors.</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endParaRPr lang="en-IE" dirty="0"/>
          </a:p>
        </p:txBody>
      </p:sp>
      <p:sp>
        <p:nvSpPr>
          <p:cNvPr id="4" name="Slide Number Placeholder 3">
            <a:extLst>
              <a:ext uri="{FF2B5EF4-FFF2-40B4-BE49-F238E27FC236}">
                <a16:creationId xmlns:a16="http://schemas.microsoft.com/office/drawing/2014/main" id="{52A7915C-BD38-71A8-14B8-69CCA403E855}"/>
              </a:ext>
            </a:extLst>
          </p:cNvPr>
          <p:cNvSpPr>
            <a:spLocks noGrp="1"/>
          </p:cNvSpPr>
          <p:nvPr>
            <p:ph type="sldNum" sz="quarter" idx="5"/>
          </p:nvPr>
        </p:nvSpPr>
        <p:spPr/>
        <p:txBody>
          <a:bodyPr/>
          <a:lstStyle/>
          <a:p>
            <a:fld id="{58020EE3-0E66-7545-AD0E-C93C74C0187D}" type="slidenum">
              <a:rPr lang="en-US" smtClean="0"/>
              <a:t>5</a:t>
            </a:fld>
            <a:endParaRPr lang="en-US"/>
          </a:p>
        </p:txBody>
      </p:sp>
    </p:spTree>
    <p:extLst>
      <p:ext uri="{BB962C8B-B14F-4D97-AF65-F5344CB8AC3E}">
        <p14:creationId xmlns:p14="http://schemas.microsoft.com/office/powerpoint/2010/main" val="1503467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from the introductory presentation that TOC, or total organic carbon, is one way that water managers can monitor for DBP precursors. Typically, TOC measurements of both raw and filtered water are taken once a </a:t>
            </a:r>
            <a:r>
              <a:rPr lang="en-US"/>
              <a:t>month. </a:t>
            </a:r>
            <a:r>
              <a:rPr lang="en-US" dirty="0"/>
              <a:t>High TOC levels can indicate the presence of DBP precursors, which may form DBPs during treatment.</a:t>
            </a:r>
          </a:p>
        </p:txBody>
      </p:sp>
      <p:sp>
        <p:nvSpPr>
          <p:cNvPr id="4" name="Slide Number Placeholder 3"/>
          <p:cNvSpPr>
            <a:spLocks noGrp="1"/>
          </p:cNvSpPr>
          <p:nvPr>
            <p:ph type="sldNum" sz="quarter" idx="5"/>
          </p:nvPr>
        </p:nvSpPr>
        <p:spPr/>
        <p:txBody>
          <a:bodyPr/>
          <a:lstStyle/>
          <a:p>
            <a:fld id="{58020EE3-0E66-7545-AD0E-C93C74C0187D}" type="slidenum">
              <a:rPr lang="en-US" smtClean="0"/>
              <a:t>6</a:t>
            </a:fld>
            <a:endParaRPr lang="en-US"/>
          </a:p>
        </p:txBody>
      </p:sp>
    </p:spTree>
    <p:extLst>
      <p:ext uri="{BB962C8B-B14F-4D97-AF65-F5344CB8AC3E}">
        <p14:creationId xmlns:p14="http://schemas.microsoft.com/office/powerpoint/2010/main" val="320579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while </a:t>
            </a:r>
            <a:r>
              <a:rPr lang="en-US" b="1" dirty="0" err="1"/>
              <a:t>fDOM</a:t>
            </a:r>
            <a:r>
              <a:rPr lang="en-US" dirty="0"/>
              <a:t> and </a:t>
            </a:r>
            <a:r>
              <a:rPr lang="en-US" b="1" dirty="0"/>
              <a:t>TOC</a:t>
            </a:r>
            <a:r>
              <a:rPr lang="en-US" dirty="0"/>
              <a:t> are not exactly the same, we can use statistics to make a relationship that converts </a:t>
            </a:r>
            <a:r>
              <a:rPr lang="en-US" dirty="0" err="1"/>
              <a:t>fDOM</a:t>
            </a:r>
            <a:r>
              <a:rPr lang="en-US" dirty="0"/>
              <a:t> (in quinine sulfate units) to TOC (in milligrams per liter). With this relationship, </a:t>
            </a:r>
            <a:r>
              <a:rPr lang="en-US" dirty="0" err="1"/>
              <a:t>fDOM</a:t>
            </a:r>
            <a:r>
              <a:rPr lang="en-US" dirty="0"/>
              <a:t> data can help us detect the presence of potential DBP precursors and assess DBP formation risk. The nice thing about this is that </a:t>
            </a:r>
            <a:r>
              <a:rPr lang="en-US" dirty="0" err="1"/>
              <a:t>fDOM</a:t>
            </a:r>
            <a:r>
              <a:rPr lang="en-US" dirty="0"/>
              <a:t> sensor often take measurements at a high frequency, many times a day, and these measurements may be available to water managers in real time. This can make </a:t>
            </a:r>
            <a:r>
              <a:rPr lang="en-US" dirty="0" err="1"/>
              <a:t>fDOM</a:t>
            </a:r>
            <a:r>
              <a:rPr lang="en-US" dirty="0"/>
              <a:t> measurements a useful tool to assess DBP risk.</a:t>
            </a:r>
          </a:p>
          <a:p>
            <a:endParaRPr lang="en-US" dirty="0"/>
          </a:p>
        </p:txBody>
      </p:sp>
      <p:sp>
        <p:nvSpPr>
          <p:cNvPr id="4" name="Slide Number Placeholder 3"/>
          <p:cNvSpPr>
            <a:spLocks noGrp="1"/>
          </p:cNvSpPr>
          <p:nvPr>
            <p:ph type="sldNum" sz="quarter" idx="5"/>
          </p:nvPr>
        </p:nvSpPr>
        <p:spPr/>
        <p:txBody>
          <a:bodyPr/>
          <a:lstStyle/>
          <a:p>
            <a:fld id="{58020EE3-0E66-7545-AD0E-C93C74C0187D}" type="slidenum">
              <a:rPr lang="en-US" smtClean="0"/>
              <a:t>7</a:t>
            </a:fld>
            <a:endParaRPr lang="en-US"/>
          </a:p>
        </p:txBody>
      </p:sp>
    </p:spTree>
    <p:extLst>
      <p:ext uri="{BB962C8B-B14F-4D97-AF65-F5344CB8AC3E}">
        <p14:creationId xmlns:p14="http://schemas.microsoft.com/office/powerpoint/2010/main" val="534859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A7C8-0F0D-0CBD-59EF-92FFBACFB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FD938-AF92-5A1C-40D3-D04B3E34A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D9421-C2C0-5A8E-198A-7CE24E6EA3CE}"/>
              </a:ext>
            </a:extLst>
          </p:cNvPr>
          <p:cNvSpPr>
            <a:spLocks noGrp="1"/>
          </p:cNvSpPr>
          <p:nvPr>
            <p:ph type="body" idx="1"/>
          </p:nvPr>
        </p:nvSpPr>
        <p:spPr/>
        <p:txBody>
          <a:bodyPr/>
          <a:lstStyle/>
          <a:p>
            <a:r>
              <a:rPr lang="en-IE" dirty="0"/>
              <a:t>In general, a reservoir may be at risk of experiencing water quality degradation due to </a:t>
            </a:r>
            <a:r>
              <a:rPr lang="en-IE" dirty="0" err="1"/>
              <a:t>DBp</a:t>
            </a:r>
            <a:r>
              <a:rPr lang="en-IE" dirty="0"/>
              <a:t> formation when </a:t>
            </a:r>
            <a:r>
              <a:rPr lang="en-IE" dirty="0" err="1"/>
              <a:t>fDOM</a:t>
            </a:r>
            <a:r>
              <a:rPr lang="en-IE" dirty="0"/>
              <a:t> is elevated. In the example figure shown on this slide, DBP formation risk is highest when </a:t>
            </a:r>
            <a:r>
              <a:rPr lang="en-IE" dirty="0" err="1"/>
              <a:t>fDOM</a:t>
            </a:r>
            <a:r>
              <a:rPr lang="en-IE" dirty="0"/>
              <a:t> is highest, because this probably means that TOC is also relatively high and there may be </a:t>
            </a:r>
            <a:r>
              <a:rPr lang="en-IE"/>
              <a:t>DBP precursors in the raw water.</a:t>
            </a:r>
            <a:endParaRPr lang="en-IE" dirty="0"/>
          </a:p>
        </p:txBody>
      </p:sp>
      <p:sp>
        <p:nvSpPr>
          <p:cNvPr id="4" name="Slide Number Placeholder 3">
            <a:extLst>
              <a:ext uri="{FF2B5EF4-FFF2-40B4-BE49-F238E27FC236}">
                <a16:creationId xmlns:a16="http://schemas.microsoft.com/office/drawing/2014/main" id="{A9545FC0-979E-917C-1C53-868F12087DC2}"/>
              </a:ext>
            </a:extLst>
          </p:cNvPr>
          <p:cNvSpPr>
            <a:spLocks noGrp="1"/>
          </p:cNvSpPr>
          <p:nvPr>
            <p:ph type="sldNum" sz="quarter" idx="5"/>
          </p:nvPr>
        </p:nvSpPr>
        <p:spPr/>
        <p:txBody>
          <a:bodyPr/>
          <a:lstStyle/>
          <a:p>
            <a:fld id="{58020EE3-0E66-7545-AD0E-C93C74C0187D}" type="slidenum">
              <a:rPr lang="en-US" smtClean="0"/>
              <a:t>8</a:t>
            </a:fld>
            <a:endParaRPr lang="en-US"/>
          </a:p>
        </p:txBody>
      </p:sp>
    </p:spTree>
    <p:extLst>
      <p:ext uri="{BB962C8B-B14F-4D97-AF65-F5344CB8AC3E}">
        <p14:creationId xmlns:p14="http://schemas.microsoft.com/office/powerpoint/2010/main" val="1560697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end of the video; thanks for your attention!</a:t>
            </a:r>
          </a:p>
        </p:txBody>
      </p:sp>
      <p:sp>
        <p:nvSpPr>
          <p:cNvPr id="4" name="Slide Number Placeholder 3"/>
          <p:cNvSpPr>
            <a:spLocks noGrp="1"/>
          </p:cNvSpPr>
          <p:nvPr>
            <p:ph type="sldNum" sz="quarter" idx="10"/>
          </p:nvPr>
        </p:nvSpPr>
        <p:spPr/>
        <p:txBody>
          <a:bodyPr/>
          <a:lstStyle/>
          <a:p>
            <a:fld id="{866223A8-58DE-49DC-9245-9F9544461F34}" type="slidenum">
              <a:rPr lang="en-US" smtClean="0"/>
              <a:t>9</a:t>
            </a:fld>
            <a:endParaRPr lang="en-US"/>
          </a:p>
        </p:txBody>
      </p:sp>
    </p:spTree>
    <p:extLst>
      <p:ext uri="{BB962C8B-B14F-4D97-AF65-F5344CB8AC3E}">
        <p14:creationId xmlns:p14="http://schemas.microsoft.com/office/powerpoint/2010/main" val="2505601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9B5749-879B-B04F-BFA6-003145412001}"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8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A93E555-FF69-C140-BBF8-86E98FD0DB8F}"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37531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083F1F-A9E2-5942-9E18-C2DA9ADF1088}"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221578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6" name="Shape 16"/>
          <p:cNvSpPr>
            <a:spLocks noGrp="1"/>
          </p:cNvSpPr>
          <p:nvPr>
            <p:ph type="title"/>
          </p:nvPr>
        </p:nvSpPr>
        <p:spPr>
          <a:prstGeom prst="rect">
            <a:avLst/>
          </a:prstGeom>
        </p:spPr>
        <p:txBody>
          <a:bodyPr/>
          <a:lstStyle/>
          <a:p>
            <a:pPr lvl="0">
              <a:defRPr sz="1800">
                <a:solidFill>
                  <a:srgbClr val="000000"/>
                </a:solidFill>
              </a:defRPr>
            </a:pPr>
            <a:r>
              <a:rPr sz="5600">
                <a:solidFill>
                  <a:srgbClr val="FFFFFF"/>
                </a:solidFill>
              </a:rPr>
              <a:t>Title Text</a:t>
            </a:r>
          </a:p>
        </p:txBody>
      </p:sp>
    </p:spTree>
    <p:extLst>
      <p:ext uri="{BB962C8B-B14F-4D97-AF65-F5344CB8AC3E}">
        <p14:creationId xmlns:p14="http://schemas.microsoft.com/office/powerpoint/2010/main" val="27155117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FC9685-55F5-2D4D-85A0-0B3743ED6253}"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15013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03D533-C608-6A4D-891A-ECC5F3312904}" type="datetime1">
              <a:rPr lang="en-US" smtClean="0"/>
              <a:t>10/15/25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00FE8-A619-F642-9571-C47EDB9D5720}"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9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5D7F02-F05A-3E45-8642-DA83D3D211D8}"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2791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29A1F1-F697-2C43-959D-164C63F2DED6}" type="datetime1">
              <a:rPr lang="en-US" smtClean="0"/>
              <a:t>10/15/25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00FE8-A619-F642-9571-C47EDB9D5720}"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95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1819C0-D28E-FA47-A914-0BB8E605B2C8}" type="datetime1">
              <a:rPr lang="en-US" smtClean="0"/>
              <a:t>10/15/25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334116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C8EA9-4A5A-D24E-BF91-46090AC033A5}" type="datetime1">
              <a:rPr lang="en-US" smtClean="0"/>
              <a:t>10/15/25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164946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00197D-B0EE-604F-AE6A-B469A2B10DC0}"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2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0DBFE8D-EE71-C642-88E2-5E4BCF6BA4E8}" type="datetime1">
              <a:rPr lang="en-US" smtClean="0"/>
              <a:t>10/15/25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00FE8-A619-F642-9571-C47EDB9D5720}" type="slidenum">
              <a:rPr lang="en-US" smtClean="0"/>
              <a:t>‹#›</a:t>
            </a:fld>
            <a:endParaRPr lang="en-US"/>
          </a:p>
        </p:txBody>
      </p:sp>
    </p:spTree>
    <p:extLst>
      <p:ext uri="{BB962C8B-B14F-4D97-AF65-F5344CB8AC3E}">
        <p14:creationId xmlns:p14="http://schemas.microsoft.com/office/powerpoint/2010/main" val="2189338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B8901C0-1FA4-6141-A006-6A166C3C04C6}" type="datetime1">
              <a:rPr lang="en-US" smtClean="0"/>
              <a:t>10/15/25</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A200FE8-A619-F642-9571-C47EDB9D5720}" type="slidenum">
              <a:rPr lang="en-US" smtClean="0"/>
              <a:t>‹#›</a:t>
            </a:fld>
            <a:endParaRPr lang="en-US"/>
          </a:p>
        </p:txBody>
      </p:sp>
    </p:spTree>
    <p:extLst>
      <p:ext uri="{BB962C8B-B14F-4D97-AF65-F5344CB8AC3E}">
        <p14:creationId xmlns:p14="http://schemas.microsoft.com/office/powerpoint/2010/main" val="39638715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serc.carleton.edu/eddie/teaching_materials/modules/module10.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hape 489" descr="Macrosystems EDDIE logo">
            <a:extLst>
              <a:ext uri="{FF2B5EF4-FFF2-40B4-BE49-F238E27FC236}">
                <a16:creationId xmlns:a16="http://schemas.microsoft.com/office/drawing/2014/main" id="{8C0D87CA-1ADF-4485-A5FE-D81E4E367C0E}"/>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15415" b="6255"/>
          <a:stretch/>
        </p:blipFill>
        <p:spPr>
          <a:xfrm>
            <a:off x="187169" y="5425913"/>
            <a:ext cx="3681995" cy="1372820"/>
          </a:xfrm>
          <a:prstGeom prst="rect">
            <a:avLst/>
          </a:prstGeom>
          <a:noFill/>
          <a:ln>
            <a:noFill/>
          </a:ln>
        </p:spPr>
      </p:pic>
      <p:sp>
        <p:nvSpPr>
          <p:cNvPr id="2" name="Title 1"/>
          <p:cNvSpPr>
            <a:spLocks noGrp="1"/>
          </p:cNvSpPr>
          <p:nvPr>
            <p:ph type="ctrTitle"/>
          </p:nvPr>
        </p:nvSpPr>
        <p:spPr>
          <a:xfrm>
            <a:off x="0" y="598605"/>
            <a:ext cx="9144000" cy="2771633"/>
          </a:xfrm>
        </p:spPr>
        <p:txBody>
          <a:bodyPr>
            <a:noAutofit/>
          </a:bodyPr>
          <a:lstStyle/>
          <a:p>
            <a:pPr algn="ctr"/>
            <a:r>
              <a:rPr lang="en-US" sz="4800" b="1" dirty="0">
                <a:solidFill>
                  <a:schemeClr val="accent1">
                    <a:lumMod val="75000"/>
                  </a:schemeClr>
                </a:solidFill>
              </a:rPr>
              <a:t>Fluorescent dissolved organic matter</a:t>
            </a:r>
            <a:endParaRPr lang="en-US" sz="4000" dirty="0">
              <a:solidFill>
                <a:schemeClr val="accent1">
                  <a:lumMod val="75000"/>
                </a:schemeClr>
              </a:solidFill>
              <a:latin typeface="Calibri" panose="020F0502020204030204" pitchFamily="34" charset="0"/>
            </a:endParaRPr>
          </a:p>
        </p:txBody>
      </p:sp>
      <p:sp>
        <p:nvSpPr>
          <p:cNvPr id="3" name="Subtitle 2"/>
          <p:cNvSpPr>
            <a:spLocks noGrp="1"/>
          </p:cNvSpPr>
          <p:nvPr>
            <p:ph type="subTitle" idx="1"/>
          </p:nvPr>
        </p:nvSpPr>
        <p:spPr>
          <a:xfrm>
            <a:off x="0" y="3673313"/>
            <a:ext cx="9144000" cy="1752600"/>
          </a:xfrm>
        </p:spPr>
        <p:txBody>
          <a:bodyPr>
            <a:normAutofit fontScale="92500"/>
          </a:bodyPr>
          <a:lstStyle/>
          <a:p>
            <a:pPr algn="ctr"/>
            <a:r>
              <a:rPr lang="en-US" sz="1800" dirty="0">
                <a:solidFill>
                  <a:srgbClr val="000000"/>
                </a:solidFill>
                <a:latin typeface="Calibri" panose="020F0502020204030204" pitchFamily="34" charset="0"/>
              </a:rPr>
              <a:t>Lofton, M.E., Cooke, R.L., and Carey, C.C. 20 September 2025. </a:t>
            </a:r>
          </a:p>
          <a:p>
            <a:pPr algn="ctr"/>
            <a:r>
              <a:rPr lang="en-US" sz="1800" dirty="0">
                <a:solidFill>
                  <a:srgbClr val="000000"/>
                </a:solidFill>
                <a:latin typeface="Calibri" panose="020F0502020204030204" pitchFamily="34" charset="0"/>
              </a:rPr>
              <a:t>Macrosystems EDDIE: Exploring Tradeoffs in Water Quality Management Using Environmental Data. </a:t>
            </a:r>
          </a:p>
          <a:p>
            <a:pPr algn="ctr"/>
            <a:r>
              <a:rPr lang="en-US" sz="1800" dirty="0">
                <a:solidFill>
                  <a:srgbClr val="000000"/>
                </a:solidFill>
                <a:latin typeface="Calibri" panose="020F0502020204030204" pitchFamily="34" charset="0"/>
              </a:rPr>
              <a:t>Macrosystems EDDIE Module 10, Version 1. </a:t>
            </a:r>
          </a:p>
          <a:p>
            <a:pPr algn="ctr"/>
            <a:r>
              <a:rPr lang="en-US" sz="1800" dirty="0">
                <a:solidFill>
                  <a:srgbClr val="0070C0"/>
                </a:solidFill>
                <a:latin typeface="Calibri" panose="020F0502020204030204" pitchFamily="34" charset="0"/>
                <a:hlinkClick r:id="rId4"/>
              </a:rPr>
              <a:t>https://serc.carleton.edu/eddie/teaching_materials/modules/module10.html</a:t>
            </a:r>
            <a:endParaRPr lang="en-US" sz="1800" dirty="0">
              <a:solidFill>
                <a:srgbClr val="0070C0"/>
              </a:solidFill>
              <a:latin typeface="Calibri" panose="020F0502020204030204" pitchFamily="34" charset="0"/>
            </a:endParaRPr>
          </a:p>
          <a:p>
            <a:pPr algn="ctr"/>
            <a:r>
              <a:rPr lang="en-US" sz="1800" dirty="0">
                <a:solidFill>
                  <a:schemeClr val="tx1"/>
                </a:solidFill>
              </a:rPr>
              <a:t>Module development supported by NSF EF-2318861 and NSF RISE-2438447.</a:t>
            </a:r>
          </a:p>
        </p:txBody>
      </p:sp>
      <p:pic>
        <p:nvPicPr>
          <p:cNvPr id="11" name="Picture 10" descr="Science Education Resource Center at Carleton College logo">
            <a:extLst>
              <a:ext uri="{FF2B5EF4-FFF2-40B4-BE49-F238E27FC236}">
                <a16:creationId xmlns:a16="http://schemas.microsoft.com/office/drawing/2014/main" id="{16BB2CD2-69B2-4DC2-957F-263464FFF5A7}"/>
              </a:ext>
            </a:extLst>
          </p:cNvPr>
          <p:cNvPicPr>
            <a:picLocks noChangeAspect="1"/>
          </p:cNvPicPr>
          <p:nvPr/>
        </p:nvPicPr>
        <p:blipFill>
          <a:blip r:embed="rId5"/>
          <a:stretch>
            <a:fillRect/>
          </a:stretch>
        </p:blipFill>
        <p:spPr>
          <a:xfrm>
            <a:off x="7017171" y="5444061"/>
            <a:ext cx="2121386" cy="569853"/>
          </a:xfrm>
          <a:prstGeom prst="rect">
            <a:avLst/>
          </a:prstGeom>
        </p:spPr>
      </p:pic>
      <p:pic>
        <p:nvPicPr>
          <p:cNvPr id="7" name="Picture 6" descr="US National Science Foundation logo">
            <a:extLst>
              <a:ext uri="{FF2B5EF4-FFF2-40B4-BE49-F238E27FC236}">
                <a16:creationId xmlns:a16="http://schemas.microsoft.com/office/drawing/2014/main" id="{1FBB9BB8-CAA3-4F8B-8D88-47945EEAE6AD}"/>
              </a:ext>
            </a:extLst>
          </p:cNvPr>
          <p:cNvPicPr>
            <a:picLocks noChangeAspect="1"/>
          </p:cNvPicPr>
          <p:nvPr/>
        </p:nvPicPr>
        <p:blipFill rotWithShape="1">
          <a:blip r:embed="rId6"/>
          <a:srcRect r="60230"/>
          <a:stretch/>
        </p:blipFill>
        <p:spPr>
          <a:xfrm>
            <a:off x="4017280" y="5585990"/>
            <a:ext cx="1142547" cy="1057235"/>
          </a:xfrm>
          <a:prstGeom prst="rect">
            <a:avLst/>
          </a:prstGeom>
        </p:spPr>
      </p:pic>
      <p:sp>
        <p:nvSpPr>
          <p:cNvPr id="4" name="Slide Number Placeholder 3">
            <a:extLst>
              <a:ext uri="{FF2B5EF4-FFF2-40B4-BE49-F238E27FC236}">
                <a16:creationId xmlns:a16="http://schemas.microsoft.com/office/drawing/2014/main" id="{13BF2CE4-3088-5E68-7AC8-A388D1F45DB9}"/>
              </a:ext>
            </a:extLst>
          </p:cNvPr>
          <p:cNvSpPr>
            <a:spLocks noGrp="1"/>
          </p:cNvSpPr>
          <p:nvPr>
            <p:ph type="sldNum" sz="quarter" idx="12"/>
          </p:nvPr>
        </p:nvSpPr>
        <p:spPr/>
        <p:txBody>
          <a:bodyPr/>
          <a:lstStyle/>
          <a:p>
            <a:fld id="{2A200FE8-A619-F642-9571-C47EDB9D5720}" type="slidenum">
              <a:rPr lang="en-US" smtClean="0"/>
              <a:t>1</a:t>
            </a:fld>
            <a:endParaRPr lang="en-US"/>
          </a:p>
        </p:txBody>
      </p:sp>
      <p:pic>
        <p:nvPicPr>
          <p:cNvPr id="6" name="Picture 5" descr="Virginia Reservoirs Long-Term Research in Environmental Biology logo">
            <a:extLst>
              <a:ext uri="{FF2B5EF4-FFF2-40B4-BE49-F238E27FC236}">
                <a16:creationId xmlns:a16="http://schemas.microsoft.com/office/drawing/2014/main" id="{541CCE01-67BF-F78A-D4A2-A55F997F91E8}"/>
              </a:ext>
            </a:extLst>
          </p:cNvPr>
          <p:cNvPicPr>
            <a:picLocks noChangeAspect="1"/>
          </p:cNvPicPr>
          <p:nvPr/>
        </p:nvPicPr>
        <p:blipFill>
          <a:blip r:embed="rId7"/>
          <a:stretch>
            <a:fillRect/>
          </a:stretch>
        </p:blipFill>
        <p:spPr>
          <a:xfrm>
            <a:off x="5307943" y="6032063"/>
            <a:ext cx="3848121" cy="825938"/>
          </a:xfrm>
          <a:prstGeom prst="rect">
            <a:avLst/>
          </a:prstGeom>
        </p:spPr>
      </p:pic>
    </p:spTree>
    <p:extLst>
      <p:ext uri="{BB962C8B-B14F-4D97-AF65-F5344CB8AC3E}">
        <p14:creationId xmlns:p14="http://schemas.microsoft.com/office/powerpoint/2010/main" val="2776889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b="1" dirty="0"/>
              <a:t>What is </a:t>
            </a:r>
            <a:r>
              <a:rPr lang="en-IE" b="1" dirty="0" err="1"/>
              <a:t>fDOM</a:t>
            </a:r>
            <a:r>
              <a:rPr lang="en-IE" b="1" dirty="0"/>
              <a:t>?</a:t>
            </a:r>
          </a:p>
        </p:txBody>
      </p:sp>
      <p:sp>
        <p:nvSpPr>
          <p:cNvPr id="4" name="Slide Number Placeholder 3">
            <a:extLst>
              <a:ext uri="{FF2B5EF4-FFF2-40B4-BE49-F238E27FC236}">
                <a16:creationId xmlns:a16="http://schemas.microsoft.com/office/drawing/2014/main" id="{B762E244-38F3-032E-1941-F3C35D9F5DE0}"/>
              </a:ext>
            </a:extLst>
          </p:cNvPr>
          <p:cNvSpPr>
            <a:spLocks noGrp="1"/>
          </p:cNvSpPr>
          <p:nvPr>
            <p:ph type="sldNum" sz="quarter" idx="12"/>
          </p:nvPr>
        </p:nvSpPr>
        <p:spPr/>
        <p:txBody>
          <a:bodyPr/>
          <a:lstStyle/>
          <a:p>
            <a:fld id="{2A200FE8-A619-F642-9571-C47EDB9D5720}" type="slidenum">
              <a:rPr lang="en-US" smtClean="0"/>
              <a:t>2</a:t>
            </a:fld>
            <a:endParaRPr lang="en-US"/>
          </a:p>
        </p:txBody>
      </p:sp>
      <p:sp>
        <p:nvSpPr>
          <p:cNvPr id="9" name="Content Placeholder 8">
            <a:extLst>
              <a:ext uri="{FF2B5EF4-FFF2-40B4-BE49-F238E27FC236}">
                <a16:creationId xmlns:a16="http://schemas.microsoft.com/office/drawing/2014/main" id="{986B8B25-7921-CEFE-8EB1-6D0ED8296D21}"/>
              </a:ext>
            </a:extLst>
          </p:cNvPr>
          <p:cNvSpPr>
            <a:spLocks noGrp="1"/>
          </p:cNvSpPr>
          <p:nvPr>
            <p:ph idx="1"/>
          </p:nvPr>
        </p:nvSpPr>
        <p:spPr>
          <a:xfrm>
            <a:off x="457200" y="1600200"/>
            <a:ext cx="4838131" cy="4876800"/>
          </a:xfrm>
        </p:spPr>
        <p:txBody>
          <a:bodyPr>
            <a:normAutofit/>
          </a:bodyPr>
          <a:lstStyle/>
          <a:p>
            <a:r>
              <a:rPr lang="en-IE" sz="2800" b="1" dirty="0" err="1"/>
              <a:t>fDOM</a:t>
            </a:r>
            <a:r>
              <a:rPr lang="en-IE" sz="2800" b="1" dirty="0"/>
              <a:t> is fluorescent dissolved organic matter</a:t>
            </a:r>
          </a:p>
          <a:p>
            <a:pPr lvl="1"/>
            <a:r>
              <a:rPr lang="en-IE" sz="2400" dirty="0"/>
              <a:t>Derived from living things (such as tree leaves or phytoplankton) and contains carbon</a:t>
            </a:r>
          </a:p>
          <a:p>
            <a:pPr lvl="1"/>
            <a:r>
              <a:rPr lang="en-IE" sz="2400" dirty="0"/>
              <a:t>Is not made of particles, but is dissolved in water</a:t>
            </a:r>
          </a:p>
          <a:p>
            <a:pPr lvl="1"/>
            <a:r>
              <a:rPr lang="en-IE" sz="2400" dirty="0"/>
              <a:t>If light is transmitted through the water, </a:t>
            </a:r>
            <a:r>
              <a:rPr lang="en-IE" sz="2400" dirty="0" err="1"/>
              <a:t>fDOM</a:t>
            </a:r>
            <a:r>
              <a:rPr lang="en-IE" sz="2400" dirty="0"/>
              <a:t> molecules will absorb it and emit a different wavelength of light – this is the process of </a:t>
            </a:r>
            <a:r>
              <a:rPr lang="en-IE" sz="2400" b="1" dirty="0"/>
              <a:t>fluorescence</a:t>
            </a:r>
            <a:endParaRPr lang="en-IE" sz="2400" dirty="0"/>
          </a:p>
          <a:p>
            <a:pPr lvl="1"/>
            <a:endParaRPr lang="en-IE" sz="2400" dirty="0"/>
          </a:p>
          <a:p>
            <a:endParaRPr lang="en-US" sz="2800" dirty="0"/>
          </a:p>
        </p:txBody>
      </p:sp>
      <p:pic>
        <p:nvPicPr>
          <p:cNvPr id="2050" name="Picture 2" descr="Coffee - Wikipedia">
            <a:extLst>
              <a:ext uri="{FF2B5EF4-FFF2-40B4-BE49-F238E27FC236}">
                <a16:creationId xmlns:a16="http://schemas.microsoft.com/office/drawing/2014/main" id="{68A65950-C97C-29CC-2091-E562B3CB45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2988" y="2552132"/>
            <a:ext cx="3466531" cy="259989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1D00C8C-5FD6-AB97-F5CA-B37B3716C1DF}"/>
              </a:ext>
            </a:extLst>
          </p:cNvPr>
          <p:cNvSpPr txBox="1"/>
          <p:nvPr/>
        </p:nvSpPr>
        <p:spPr>
          <a:xfrm>
            <a:off x="5482987" y="5152030"/>
            <a:ext cx="3466531" cy="830997"/>
          </a:xfrm>
          <a:prstGeom prst="rect">
            <a:avLst/>
          </a:prstGeom>
          <a:noFill/>
        </p:spPr>
        <p:txBody>
          <a:bodyPr wrap="square" rtlCol="0">
            <a:spAutoFit/>
          </a:bodyPr>
          <a:lstStyle/>
          <a:p>
            <a:pPr algn="r"/>
            <a:r>
              <a:rPr lang="en-US" sz="1600" i="1" dirty="0"/>
              <a:t>The color in coffee is an example of dissolved organic matter.</a:t>
            </a:r>
          </a:p>
          <a:p>
            <a:pPr algn="r"/>
            <a:r>
              <a:rPr lang="en-US" sz="1600" i="1" dirty="0"/>
              <a:t>Photo credit: Wikipedia</a:t>
            </a:r>
          </a:p>
        </p:txBody>
      </p:sp>
    </p:spTree>
    <p:extLst>
      <p:ext uri="{BB962C8B-B14F-4D97-AF65-F5344CB8AC3E}">
        <p14:creationId xmlns:p14="http://schemas.microsoft.com/office/powerpoint/2010/main" val="3267251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0DF95-D941-4887-9CE8-994AA5C17185}"/>
              </a:ext>
            </a:extLst>
          </p:cNvPr>
          <p:cNvSpPr>
            <a:spLocks noGrp="1"/>
          </p:cNvSpPr>
          <p:nvPr>
            <p:ph type="title"/>
          </p:nvPr>
        </p:nvSpPr>
        <p:spPr/>
        <p:txBody>
          <a:bodyPr>
            <a:normAutofit/>
          </a:bodyPr>
          <a:lstStyle/>
          <a:p>
            <a:r>
              <a:rPr lang="en-IE" b="1" dirty="0"/>
              <a:t>Using </a:t>
            </a:r>
            <a:r>
              <a:rPr lang="en-IE" b="1" dirty="0" err="1"/>
              <a:t>fDOM</a:t>
            </a:r>
            <a:r>
              <a:rPr lang="en-IE" b="1" dirty="0"/>
              <a:t> to assess water quality</a:t>
            </a:r>
          </a:p>
        </p:txBody>
      </p:sp>
      <p:sp>
        <p:nvSpPr>
          <p:cNvPr id="6" name="Content Placeholder 2">
            <a:extLst>
              <a:ext uri="{FF2B5EF4-FFF2-40B4-BE49-F238E27FC236}">
                <a16:creationId xmlns:a16="http://schemas.microsoft.com/office/drawing/2014/main" id="{C0B1F8A9-932D-6DBC-8C84-F2D2F4AE5246}"/>
              </a:ext>
            </a:extLst>
          </p:cNvPr>
          <p:cNvSpPr txBox="1">
            <a:spLocks/>
          </p:cNvSpPr>
          <p:nvPr/>
        </p:nvSpPr>
        <p:spPr>
          <a:xfrm>
            <a:off x="429333" y="1524000"/>
            <a:ext cx="8257467"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b="1" dirty="0" err="1"/>
              <a:t>fDOM</a:t>
            </a:r>
            <a:r>
              <a:rPr lang="en-US" dirty="0"/>
              <a:t> sensors measure the amount of </a:t>
            </a:r>
            <a:r>
              <a:rPr lang="en-US" b="1" dirty="0"/>
              <a:t>fluorescence</a:t>
            </a:r>
            <a:r>
              <a:rPr lang="en-US" dirty="0"/>
              <a:t> emitted by organic matter</a:t>
            </a: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21E21575-DF7F-84EA-0744-E329333F41DA}"/>
              </a:ext>
            </a:extLst>
          </p:cNvPr>
          <p:cNvSpPr>
            <a:spLocks noGrp="1"/>
          </p:cNvSpPr>
          <p:nvPr>
            <p:ph type="sldNum" sz="quarter" idx="12"/>
          </p:nvPr>
        </p:nvSpPr>
        <p:spPr/>
        <p:txBody>
          <a:bodyPr/>
          <a:lstStyle/>
          <a:p>
            <a:fld id="{2A200FE8-A619-F642-9571-C47EDB9D5720}" type="slidenum">
              <a:rPr lang="en-US" smtClean="0"/>
              <a:t>3</a:t>
            </a:fld>
            <a:endParaRPr lang="en-US"/>
          </a:p>
        </p:txBody>
      </p:sp>
      <p:pic>
        <p:nvPicPr>
          <p:cNvPr id="1026" name="Picture 2" descr="Multiparameter Water Quality Sonde for Unattended Monitoring | ysi.com">
            <a:extLst>
              <a:ext uri="{FF2B5EF4-FFF2-40B4-BE49-F238E27FC236}">
                <a16:creationId xmlns:a16="http://schemas.microsoft.com/office/drawing/2014/main" id="{6C07289B-F0BD-9842-B7F5-56FBCC5B9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02" y="3936893"/>
            <a:ext cx="2091519" cy="2091519"/>
          </a:xfrm>
          <a:prstGeom prst="rect">
            <a:avLst/>
          </a:prstGeom>
          <a:noFill/>
          <a:extLst>
            <a:ext uri="{909E8E84-426E-40DD-AFC4-6F175D3DCCD1}">
              <a14:hiddenFill xmlns:a14="http://schemas.microsoft.com/office/drawing/2010/main">
                <a:solidFill>
                  <a:srgbClr val="FFFFFF"/>
                </a:solidFill>
              </a14:hiddenFill>
            </a:ext>
          </a:extLst>
        </p:spPr>
      </p:pic>
      <p:sp>
        <p:nvSpPr>
          <p:cNvPr id="9" name="Explosion 1 8">
            <a:extLst>
              <a:ext uri="{FF2B5EF4-FFF2-40B4-BE49-F238E27FC236}">
                <a16:creationId xmlns:a16="http://schemas.microsoft.com/office/drawing/2014/main" id="{52DD81D8-12A2-7ECE-F24B-FF0E3DFD437B}"/>
              </a:ext>
            </a:extLst>
          </p:cNvPr>
          <p:cNvSpPr/>
          <p:nvPr/>
        </p:nvSpPr>
        <p:spPr>
          <a:xfrm>
            <a:off x="6365923" y="4061767"/>
            <a:ext cx="2742785" cy="1609313"/>
          </a:xfrm>
          <a:prstGeom prst="irregularSeal1">
            <a:avLst/>
          </a:prstGeom>
          <a:solidFill>
            <a:srgbClr val="AF7B3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organic matter molecule</a:t>
            </a:r>
          </a:p>
        </p:txBody>
      </p:sp>
      <p:sp>
        <p:nvSpPr>
          <p:cNvPr id="12" name="Curved Down Arrow 11">
            <a:extLst>
              <a:ext uri="{FF2B5EF4-FFF2-40B4-BE49-F238E27FC236}">
                <a16:creationId xmlns:a16="http://schemas.microsoft.com/office/drawing/2014/main" id="{CD3B42AB-F7FB-9BFE-CA07-4242B329A515}"/>
              </a:ext>
            </a:extLst>
          </p:cNvPr>
          <p:cNvSpPr/>
          <p:nvPr/>
        </p:nvSpPr>
        <p:spPr>
          <a:xfrm>
            <a:off x="1146412" y="3241343"/>
            <a:ext cx="6591869" cy="87629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F37CADBB-E04E-E19C-7D24-864480E3F4BF}"/>
              </a:ext>
            </a:extLst>
          </p:cNvPr>
          <p:cNvSpPr txBox="1"/>
          <p:nvPr/>
        </p:nvSpPr>
        <p:spPr>
          <a:xfrm>
            <a:off x="2339823" y="3462578"/>
            <a:ext cx="4436486" cy="3139321"/>
          </a:xfrm>
          <a:prstGeom prst="rect">
            <a:avLst/>
          </a:prstGeom>
          <a:noFill/>
        </p:spPr>
        <p:txBody>
          <a:bodyPr wrap="square" rtlCol="0">
            <a:spAutoFit/>
          </a:bodyPr>
          <a:lstStyle/>
          <a:p>
            <a:pPr marL="342900" indent="-342900">
              <a:buAutoNum type="arabicPeriod"/>
            </a:pPr>
            <a:r>
              <a:rPr lang="en-US" dirty="0"/>
              <a:t>sensor emits light at a specific wavelength into the water, which is absorbed by the organic matter molecule</a:t>
            </a:r>
          </a:p>
          <a:p>
            <a:pPr marL="342900" indent="-342900">
              <a:buAutoNum type="arabicPeriod"/>
            </a:pPr>
            <a:r>
              <a:rPr lang="en-US" dirty="0"/>
              <a:t>organic matter molecule emits light at a different wavelength (this is </a:t>
            </a:r>
            <a:r>
              <a:rPr lang="en-US" b="1" dirty="0"/>
              <a:t>fluorescence</a:t>
            </a:r>
            <a:r>
              <a:rPr lang="en-US" dirty="0"/>
              <a:t>), and the emitted light is measured by the sensor</a:t>
            </a:r>
          </a:p>
          <a:p>
            <a:pPr marL="342900" indent="-342900">
              <a:buAutoNum type="arabicPeriod"/>
            </a:pPr>
            <a:r>
              <a:rPr lang="en-US" dirty="0"/>
              <a:t>the difference in the light emitted and received by the sensor gives us a metric of the amount of organic matter in the water</a:t>
            </a:r>
          </a:p>
        </p:txBody>
      </p:sp>
      <p:sp>
        <p:nvSpPr>
          <p:cNvPr id="16" name="Rectangle 15">
            <a:extLst>
              <a:ext uri="{FF2B5EF4-FFF2-40B4-BE49-F238E27FC236}">
                <a16:creationId xmlns:a16="http://schemas.microsoft.com/office/drawing/2014/main" id="{56B8D4C9-A21F-8D39-AE58-287029156C57}"/>
              </a:ext>
            </a:extLst>
          </p:cNvPr>
          <p:cNvSpPr/>
          <p:nvPr/>
        </p:nvSpPr>
        <p:spPr>
          <a:xfrm>
            <a:off x="568583" y="2514600"/>
            <a:ext cx="8006834" cy="5225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How fluorescence is measured</a:t>
            </a:r>
          </a:p>
        </p:txBody>
      </p:sp>
      <p:sp>
        <p:nvSpPr>
          <p:cNvPr id="17" name="Curved Down Arrow 16">
            <a:extLst>
              <a:ext uri="{FF2B5EF4-FFF2-40B4-BE49-F238E27FC236}">
                <a16:creationId xmlns:a16="http://schemas.microsoft.com/office/drawing/2014/main" id="{AB0C7B9B-9AD2-296B-4B10-A3E02C0968CD}"/>
              </a:ext>
            </a:extLst>
          </p:cNvPr>
          <p:cNvSpPr/>
          <p:nvPr/>
        </p:nvSpPr>
        <p:spPr>
          <a:xfrm rot="10800000">
            <a:off x="1028131" y="5872179"/>
            <a:ext cx="6591869" cy="87629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61632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9D9B-1680-33D9-87EB-6D2574C392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E6436D-953C-FD81-7B1A-E66E8CC48A6B}"/>
              </a:ext>
            </a:extLst>
          </p:cNvPr>
          <p:cNvSpPr>
            <a:spLocks noGrp="1"/>
          </p:cNvSpPr>
          <p:nvPr>
            <p:ph type="title"/>
          </p:nvPr>
        </p:nvSpPr>
        <p:spPr/>
        <p:txBody>
          <a:bodyPr>
            <a:normAutofit/>
          </a:bodyPr>
          <a:lstStyle/>
          <a:p>
            <a:r>
              <a:rPr lang="en-IE" b="1" dirty="0"/>
              <a:t>Using </a:t>
            </a:r>
            <a:r>
              <a:rPr lang="en-IE" b="1" dirty="0" err="1"/>
              <a:t>fDOM</a:t>
            </a:r>
            <a:r>
              <a:rPr lang="en-IE" b="1" dirty="0"/>
              <a:t> to assess water quality</a:t>
            </a:r>
          </a:p>
        </p:txBody>
      </p:sp>
      <p:sp>
        <p:nvSpPr>
          <p:cNvPr id="6" name="Content Placeholder 2">
            <a:extLst>
              <a:ext uri="{FF2B5EF4-FFF2-40B4-BE49-F238E27FC236}">
                <a16:creationId xmlns:a16="http://schemas.microsoft.com/office/drawing/2014/main" id="{996C64FB-FB52-6EC2-E30B-2B3FEF8CA486}"/>
              </a:ext>
            </a:extLst>
          </p:cNvPr>
          <p:cNvSpPr txBox="1">
            <a:spLocks/>
          </p:cNvSpPr>
          <p:nvPr/>
        </p:nvSpPr>
        <p:spPr>
          <a:xfrm>
            <a:off x="429333" y="1524000"/>
            <a:ext cx="4684305" cy="4876800"/>
          </a:xfrm>
          <a:prstGeom prst="rect">
            <a:avLst/>
          </a:prstGeom>
        </p:spPr>
        <p:txBody>
          <a:bodyPr vert="horz" lIns="91440" tIns="45720" rIns="91440" bIns="45720" rtlCol="0">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err="1"/>
              <a:t>fDOM</a:t>
            </a:r>
            <a:r>
              <a:rPr lang="en-US" dirty="0"/>
              <a:t> is measured in </a:t>
            </a:r>
            <a:r>
              <a:rPr lang="en-US" b="1" dirty="0"/>
              <a:t>quinine sulfate units (QSU)</a:t>
            </a:r>
          </a:p>
          <a:p>
            <a:r>
              <a:rPr lang="en-US" b="1" dirty="0"/>
              <a:t>QSU </a:t>
            </a:r>
            <a:r>
              <a:rPr lang="en-US" dirty="0"/>
              <a:t>is an indirect measure that compares the amount of fluorescence emitted by organic matter in water to the amount of fluorescence emitted by a known quantity of quinine sulfate in a laboratory setting</a:t>
            </a:r>
          </a:p>
          <a:p>
            <a:r>
              <a:rPr lang="en-US" dirty="0"/>
              <a:t>sensors are calibrated using QSU to ensure consistent readings across sensors and reservoirs</a:t>
            </a:r>
          </a:p>
          <a:p>
            <a:r>
              <a:rPr lang="en-US" dirty="0"/>
              <a:t>QSU ranges from</a:t>
            </a:r>
            <a:endParaRPr lang="en-IE" dirty="0"/>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3BCA84FE-626B-D5B3-CC54-E84DB49F6E88}"/>
              </a:ext>
            </a:extLst>
          </p:cNvPr>
          <p:cNvSpPr>
            <a:spLocks noGrp="1"/>
          </p:cNvSpPr>
          <p:nvPr>
            <p:ph type="sldNum" sz="quarter" idx="12"/>
          </p:nvPr>
        </p:nvSpPr>
        <p:spPr/>
        <p:txBody>
          <a:bodyPr/>
          <a:lstStyle/>
          <a:p>
            <a:fld id="{2A200FE8-A619-F642-9571-C47EDB9D5720}" type="slidenum">
              <a:rPr lang="en-US" smtClean="0"/>
              <a:t>4</a:t>
            </a:fld>
            <a:endParaRPr lang="en-US"/>
          </a:p>
        </p:txBody>
      </p:sp>
      <p:pic>
        <p:nvPicPr>
          <p:cNvPr id="7" name="Picture 6">
            <a:extLst>
              <a:ext uri="{FF2B5EF4-FFF2-40B4-BE49-F238E27FC236}">
                <a16:creationId xmlns:a16="http://schemas.microsoft.com/office/drawing/2014/main" id="{ECCEC6F0-2B55-2AF3-6A7F-4943C8F00BA2}"/>
              </a:ext>
            </a:extLst>
          </p:cNvPr>
          <p:cNvPicPr>
            <a:picLocks noChangeAspect="1"/>
          </p:cNvPicPr>
          <p:nvPr/>
        </p:nvPicPr>
        <p:blipFill>
          <a:blip r:embed="rId3"/>
          <a:stretch>
            <a:fillRect/>
          </a:stretch>
        </p:blipFill>
        <p:spPr>
          <a:xfrm>
            <a:off x="5113638" y="2403225"/>
            <a:ext cx="3800901" cy="2857094"/>
          </a:xfrm>
          <a:prstGeom prst="rect">
            <a:avLst/>
          </a:prstGeom>
        </p:spPr>
      </p:pic>
      <p:sp>
        <p:nvSpPr>
          <p:cNvPr id="3" name="TextBox 2">
            <a:extLst>
              <a:ext uri="{FF2B5EF4-FFF2-40B4-BE49-F238E27FC236}">
                <a16:creationId xmlns:a16="http://schemas.microsoft.com/office/drawing/2014/main" id="{EAA77E65-FBE7-3D1B-7E00-4476E97EC9F9}"/>
              </a:ext>
            </a:extLst>
          </p:cNvPr>
          <p:cNvSpPr txBox="1"/>
          <p:nvPr/>
        </p:nvSpPr>
        <p:spPr>
          <a:xfrm>
            <a:off x="4995081" y="5276561"/>
            <a:ext cx="3571170" cy="369332"/>
          </a:xfrm>
          <a:prstGeom prst="rect">
            <a:avLst/>
          </a:prstGeom>
          <a:noFill/>
        </p:spPr>
        <p:txBody>
          <a:bodyPr wrap="none" rtlCol="0">
            <a:spAutoFit/>
          </a:bodyPr>
          <a:lstStyle/>
          <a:p>
            <a:r>
              <a:rPr lang="en-US" i="1" dirty="0"/>
              <a:t>YSI EXO sensor that measures </a:t>
            </a:r>
            <a:r>
              <a:rPr lang="en-US" i="1" dirty="0" err="1"/>
              <a:t>fDOM</a:t>
            </a:r>
            <a:endParaRPr lang="en-US" i="1" dirty="0"/>
          </a:p>
        </p:txBody>
      </p:sp>
    </p:spTree>
    <p:extLst>
      <p:ext uri="{BB962C8B-B14F-4D97-AF65-F5344CB8AC3E}">
        <p14:creationId xmlns:p14="http://schemas.microsoft.com/office/powerpoint/2010/main" val="939137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BD149-CE73-1773-1CAF-86E7479DE1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F5F973-58FD-51F6-705A-75257A589DD0}"/>
              </a:ext>
            </a:extLst>
          </p:cNvPr>
          <p:cNvSpPr>
            <a:spLocks noGrp="1"/>
          </p:cNvSpPr>
          <p:nvPr>
            <p:ph type="title"/>
          </p:nvPr>
        </p:nvSpPr>
        <p:spPr/>
        <p:txBody>
          <a:bodyPr>
            <a:normAutofit/>
          </a:bodyPr>
          <a:lstStyle/>
          <a:p>
            <a:r>
              <a:rPr lang="en-IE" b="1" dirty="0"/>
              <a:t>Using </a:t>
            </a:r>
            <a:r>
              <a:rPr lang="en-IE" b="1" dirty="0" err="1"/>
              <a:t>fDOM</a:t>
            </a:r>
            <a:r>
              <a:rPr lang="en-IE" b="1" dirty="0"/>
              <a:t> to assess water quality</a:t>
            </a:r>
          </a:p>
        </p:txBody>
      </p:sp>
      <p:sp>
        <p:nvSpPr>
          <p:cNvPr id="4" name="Slide Number Placeholder 3">
            <a:extLst>
              <a:ext uri="{FF2B5EF4-FFF2-40B4-BE49-F238E27FC236}">
                <a16:creationId xmlns:a16="http://schemas.microsoft.com/office/drawing/2014/main" id="{39249787-78AB-F84C-DB10-002D1663F3FB}"/>
              </a:ext>
            </a:extLst>
          </p:cNvPr>
          <p:cNvSpPr>
            <a:spLocks noGrp="1"/>
          </p:cNvSpPr>
          <p:nvPr>
            <p:ph type="sldNum" sz="quarter" idx="12"/>
          </p:nvPr>
        </p:nvSpPr>
        <p:spPr/>
        <p:txBody>
          <a:bodyPr/>
          <a:lstStyle/>
          <a:p>
            <a:fld id="{2A200FE8-A619-F642-9571-C47EDB9D5720}" type="slidenum">
              <a:rPr lang="en-US" smtClean="0"/>
              <a:t>5</a:t>
            </a:fld>
            <a:endParaRPr lang="en-US"/>
          </a:p>
        </p:txBody>
      </p:sp>
      <p:sp>
        <p:nvSpPr>
          <p:cNvPr id="9" name="Content Placeholder 8">
            <a:extLst>
              <a:ext uri="{FF2B5EF4-FFF2-40B4-BE49-F238E27FC236}">
                <a16:creationId xmlns:a16="http://schemas.microsoft.com/office/drawing/2014/main" id="{C7A80AFE-EFCC-8D23-BE63-72B2D1C950B3}"/>
              </a:ext>
            </a:extLst>
          </p:cNvPr>
          <p:cNvSpPr>
            <a:spLocks noGrp="1"/>
          </p:cNvSpPr>
          <p:nvPr>
            <p:ph idx="1"/>
          </p:nvPr>
        </p:nvSpPr>
        <p:spPr>
          <a:xfrm>
            <a:off x="457200" y="1600200"/>
            <a:ext cx="4838131" cy="4876800"/>
          </a:xfrm>
        </p:spPr>
        <p:txBody>
          <a:bodyPr/>
          <a:lstStyle/>
          <a:p>
            <a:r>
              <a:rPr lang="en-IE" b="1" dirty="0"/>
              <a:t>Fluorescent dissolved organic matter (</a:t>
            </a:r>
            <a:r>
              <a:rPr lang="en-IE" b="1" dirty="0" err="1"/>
              <a:t>fDOM</a:t>
            </a:r>
            <a:r>
              <a:rPr lang="en-IE" b="1" dirty="0"/>
              <a:t>) </a:t>
            </a:r>
            <a:r>
              <a:rPr lang="en-IE" dirty="0"/>
              <a:t>is a measurement of naturally-occurring organic matter.</a:t>
            </a:r>
          </a:p>
          <a:p>
            <a:r>
              <a:rPr lang="en-US" dirty="0"/>
              <a:t>As we have learned, excessive naturally-occurring organic matter can lead to DBP formation during water treatment</a:t>
            </a:r>
          </a:p>
          <a:p>
            <a:r>
              <a:rPr lang="en-US" dirty="0" err="1"/>
              <a:t>fDOM</a:t>
            </a:r>
            <a:r>
              <a:rPr lang="en-US" dirty="0"/>
              <a:t> does not measure all organic matter, but it can be an indicator of the presence of potential DBP precursors</a:t>
            </a:r>
          </a:p>
          <a:p>
            <a:endParaRPr lang="en-IE" b="1" dirty="0"/>
          </a:p>
          <a:p>
            <a:endParaRPr lang="en-US" dirty="0"/>
          </a:p>
        </p:txBody>
      </p:sp>
      <p:pic>
        <p:nvPicPr>
          <p:cNvPr id="5" name="Picture 4">
            <a:extLst>
              <a:ext uri="{FF2B5EF4-FFF2-40B4-BE49-F238E27FC236}">
                <a16:creationId xmlns:a16="http://schemas.microsoft.com/office/drawing/2014/main" id="{DC69718B-0398-7C26-E7E6-74413A846999}"/>
              </a:ext>
            </a:extLst>
          </p:cNvPr>
          <p:cNvPicPr>
            <a:picLocks noChangeAspect="1"/>
          </p:cNvPicPr>
          <p:nvPr/>
        </p:nvPicPr>
        <p:blipFill>
          <a:blip r:embed="rId3"/>
          <a:stretch>
            <a:fillRect/>
          </a:stretch>
        </p:blipFill>
        <p:spPr>
          <a:xfrm>
            <a:off x="5090615" y="1709928"/>
            <a:ext cx="3817960" cy="2863470"/>
          </a:xfrm>
          <a:prstGeom prst="rect">
            <a:avLst/>
          </a:prstGeom>
        </p:spPr>
      </p:pic>
      <p:sp>
        <p:nvSpPr>
          <p:cNvPr id="6" name="TextBox 5">
            <a:extLst>
              <a:ext uri="{FF2B5EF4-FFF2-40B4-BE49-F238E27FC236}">
                <a16:creationId xmlns:a16="http://schemas.microsoft.com/office/drawing/2014/main" id="{1D36115D-622F-64E5-BEE4-61822FD52C3A}"/>
              </a:ext>
            </a:extLst>
          </p:cNvPr>
          <p:cNvSpPr txBox="1"/>
          <p:nvPr/>
        </p:nvSpPr>
        <p:spPr>
          <a:xfrm>
            <a:off x="5843249" y="4573398"/>
            <a:ext cx="3065326" cy="830997"/>
          </a:xfrm>
          <a:prstGeom prst="rect">
            <a:avLst/>
          </a:prstGeom>
          <a:noFill/>
        </p:spPr>
        <p:txBody>
          <a:bodyPr wrap="none" rtlCol="0">
            <a:spAutoFit/>
          </a:bodyPr>
          <a:lstStyle/>
          <a:p>
            <a:pPr algn="r"/>
            <a:r>
              <a:rPr lang="en-US" sz="1600" i="1" dirty="0"/>
              <a:t>Water colored with organic matter</a:t>
            </a:r>
          </a:p>
          <a:p>
            <a:pPr algn="r"/>
            <a:r>
              <a:rPr lang="en-US" sz="1600" i="1" dirty="0"/>
              <a:t>Canning River, Perth, Australia</a:t>
            </a:r>
          </a:p>
          <a:p>
            <a:pPr algn="r"/>
            <a:r>
              <a:rPr lang="en-US" sz="1600" i="1" dirty="0"/>
              <a:t>Photo credit: Mary Lofton</a:t>
            </a:r>
          </a:p>
        </p:txBody>
      </p:sp>
    </p:spTree>
    <p:extLst>
      <p:ext uri="{BB962C8B-B14F-4D97-AF65-F5344CB8AC3E}">
        <p14:creationId xmlns:p14="http://schemas.microsoft.com/office/powerpoint/2010/main" val="336166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F5D76-02F0-5A5E-DB52-986D06536702}"/>
              </a:ext>
            </a:extLst>
          </p:cNvPr>
          <p:cNvSpPr>
            <a:spLocks noGrp="1"/>
          </p:cNvSpPr>
          <p:nvPr>
            <p:ph type="title"/>
          </p:nvPr>
        </p:nvSpPr>
        <p:spPr/>
        <p:txBody>
          <a:bodyPr/>
          <a:lstStyle/>
          <a:p>
            <a:r>
              <a:rPr lang="en-US" b="1" dirty="0"/>
              <a:t>DBPs are monitored using TOC</a:t>
            </a:r>
          </a:p>
        </p:txBody>
      </p:sp>
      <p:sp>
        <p:nvSpPr>
          <p:cNvPr id="3" name="Content Placeholder 2">
            <a:extLst>
              <a:ext uri="{FF2B5EF4-FFF2-40B4-BE49-F238E27FC236}">
                <a16:creationId xmlns:a16="http://schemas.microsoft.com/office/drawing/2014/main" id="{DC9F8A91-6337-614B-D3EE-058257059862}"/>
              </a:ext>
            </a:extLst>
          </p:cNvPr>
          <p:cNvSpPr>
            <a:spLocks noGrp="1"/>
          </p:cNvSpPr>
          <p:nvPr>
            <p:ph idx="1"/>
          </p:nvPr>
        </p:nvSpPr>
        <p:spPr>
          <a:xfrm>
            <a:off x="457200" y="1600200"/>
            <a:ext cx="4114800" cy="4876800"/>
          </a:xfrm>
        </p:spPr>
        <p:txBody>
          <a:bodyPr>
            <a:normAutofit/>
          </a:bodyPr>
          <a:lstStyle/>
          <a:p>
            <a:r>
              <a:rPr lang="en-US" dirty="0"/>
              <a:t>Raw and filtered water are tested once a month for </a:t>
            </a:r>
            <a:r>
              <a:rPr lang="en-US" b="1" dirty="0"/>
              <a:t>Total Organic Carbon (TOC)</a:t>
            </a:r>
          </a:p>
          <a:p>
            <a:r>
              <a:rPr lang="en-US" dirty="0"/>
              <a:t>High TOC levels can indicate the presence of DBP precursors which may form DBPs during treatment</a:t>
            </a:r>
          </a:p>
        </p:txBody>
      </p:sp>
      <p:sp>
        <p:nvSpPr>
          <p:cNvPr id="4" name="Slide Number Placeholder 3">
            <a:extLst>
              <a:ext uri="{FF2B5EF4-FFF2-40B4-BE49-F238E27FC236}">
                <a16:creationId xmlns:a16="http://schemas.microsoft.com/office/drawing/2014/main" id="{524E6B37-5DE3-E7CE-C3DB-6C0020094290}"/>
              </a:ext>
            </a:extLst>
          </p:cNvPr>
          <p:cNvSpPr>
            <a:spLocks noGrp="1"/>
          </p:cNvSpPr>
          <p:nvPr>
            <p:ph type="sldNum" sz="quarter" idx="12"/>
          </p:nvPr>
        </p:nvSpPr>
        <p:spPr/>
        <p:txBody>
          <a:bodyPr/>
          <a:lstStyle/>
          <a:p>
            <a:fld id="{2A200FE8-A619-F642-9571-C47EDB9D5720}" type="slidenum">
              <a:rPr lang="en-US" smtClean="0"/>
              <a:t>6</a:t>
            </a:fld>
            <a:endParaRPr lang="en-US"/>
          </a:p>
        </p:txBody>
      </p:sp>
      <p:pic>
        <p:nvPicPr>
          <p:cNvPr id="1028" name="Picture 4" descr="two water quality sampling bottles, one with clear water and one with turbid water">
            <a:extLst>
              <a:ext uri="{FF2B5EF4-FFF2-40B4-BE49-F238E27FC236}">
                <a16:creationId xmlns:a16="http://schemas.microsoft.com/office/drawing/2014/main" id="{08AE4162-E8D3-7D60-49B0-AC557476C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2677" y="2204690"/>
            <a:ext cx="4114800" cy="29153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79A13DB-4D48-F6EC-E905-AD663491A32F}"/>
              </a:ext>
            </a:extLst>
          </p:cNvPr>
          <p:cNvSpPr txBox="1"/>
          <p:nvPr/>
        </p:nvSpPr>
        <p:spPr>
          <a:xfrm>
            <a:off x="4650115" y="5010072"/>
            <a:ext cx="4177362" cy="523220"/>
          </a:xfrm>
          <a:prstGeom prst="rect">
            <a:avLst/>
          </a:prstGeom>
          <a:noFill/>
        </p:spPr>
        <p:txBody>
          <a:bodyPr wrap="none" rtlCol="0">
            <a:spAutoFit/>
          </a:bodyPr>
          <a:lstStyle/>
          <a:p>
            <a:pPr algn="r"/>
            <a:r>
              <a:rPr lang="en-US" sz="1400" i="1" dirty="0"/>
              <a:t>Water samples from Falling Creek Reservoir, Vinton, VA</a:t>
            </a:r>
          </a:p>
          <a:p>
            <a:pPr algn="r"/>
            <a:r>
              <a:rPr lang="en-US" sz="1400" i="1" dirty="0"/>
              <a:t>Photo credit: Bethany Bookout</a:t>
            </a:r>
          </a:p>
        </p:txBody>
      </p:sp>
    </p:spTree>
    <p:extLst>
      <p:ext uri="{BB962C8B-B14F-4D97-AF65-F5344CB8AC3E}">
        <p14:creationId xmlns:p14="http://schemas.microsoft.com/office/powerpoint/2010/main" val="107948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C89C-4F7E-4B3C-DD4E-6AD62EC6D2D9}"/>
              </a:ext>
            </a:extLst>
          </p:cNvPr>
          <p:cNvSpPr>
            <a:spLocks noGrp="1"/>
          </p:cNvSpPr>
          <p:nvPr>
            <p:ph type="title"/>
          </p:nvPr>
        </p:nvSpPr>
        <p:spPr/>
        <p:txBody>
          <a:bodyPr>
            <a:normAutofit fontScale="90000"/>
          </a:bodyPr>
          <a:lstStyle/>
          <a:p>
            <a:r>
              <a:rPr lang="en-US" b="1" dirty="0"/>
              <a:t>Relating </a:t>
            </a:r>
            <a:r>
              <a:rPr lang="en-US" b="1" dirty="0" err="1"/>
              <a:t>fDOM</a:t>
            </a:r>
            <a:r>
              <a:rPr lang="en-US" b="1" dirty="0"/>
              <a:t> to total organic carbon (TOC)</a:t>
            </a:r>
          </a:p>
        </p:txBody>
      </p:sp>
      <p:sp>
        <p:nvSpPr>
          <p:cNvPr id="3" name="Content Placeholder 2">
            <a:extLst>
              <a:ext uri="{FF2B5EF4-FFF2-40B4-BE49-F238E27FC236}">
                <a16:creationId xmlns:a16="http://schemas.microsoft.com/office/drawing/2014/main" id="{48E9B335-D979-36EB-B6C4-AD34F33139A5}"/>
              </a:ext>
            </a:extLst>
          </p:cNvPr>
          <p:cNvSpPr>
            <a:spLocks noGrp="1"/>
          </p:cNvSpPr>
          <p:nvPr>
            <p:ph idx="1"/>
          </p:nvPr>
        </p:nvSpPr>
        <p:spPr>
          <a:xfrm>
            <a:off x="457200" y="1600200"/>
            <a:ext cx="4278573" cy="4876800"/>
          </a:xfrm>
        </p:spPr>
        <p:txBody>
          <a:bodyPr/>
          <a:lstStyle/>
          <a:p>
            <a:r>
              <a:rPr lang="en-US" dirty="0"/>
              <a:t>While </a:t>
            </a:r>
            <a:r>
              <a:rPr lang="en-US" b="1" dirty="0" err="1"/>
              <a:t>fDOM</a:t>
            </a:r>
            <a:r>
              <a:rPr lang="en-US" dirty="0"/>
              <a:t> and </a:t>
            </a:r>
            <a:r>
              <a:rPr lang="en-US" b="1" dirty="0"/>
              <a:t>TOC</a:t>
            </a:r>
            <a:r>
              <a:rPr lang="en-US" dirty="0"/>
              <a:t> are not exactly the same, we can use statistics to make a relationship that converts </a:t>
            </a:r>
            <a:r>
              <a:rPr lang="en-US" dirty="0" err="1"/>
              <a:t>fDOM</a:t>
            </a:r>
            <a:r>
              <a:rPr lang="en-US" dirty="0"/>
              <a:t> (in quinine sulfate units) to TOC (in milligrams per liter)</a:t>
            </a:r>
          </a:p>
          <a:p>
            <a:r>
              <a:rPr lang="en-US" dirty="0"/>
              <a:t>With this relationship, </a:t>
            </a:r>
            <a:r>
              <a:rPr lang="en-US" dirty="0" err="1"/>
              <a:t>fDOM</a:t>
            </a:r>
            <a:r>
              <a:rPr lang="en-US" dirty="0"/>
              <a:t> data can help us detect the presence of potential DBP precursors and assess DBP formation risk</a:t>
            </a:r>
          </a:p>
        </p:txBody>
      </p:sp>
      <p:sp>
        <p:nvSpPr>
          <p:cNvPr id="4" name="Slide Number Placeholder 3">
            <a:extLst>
              <a:ext uri="{FF2B5EF4-FFF2-40B4-BE49-F238E27FC236}">
                <a16:creationId xmlns:a16="http://schemas.microsoft.com/office/drawing/2014/main" id="{C2A9DDE0-00E6-0F2E-B486-3000AFA6EEB7}"/>
              </a:ext>
            </a:extLst>
          </p:cNvPr>
          <p:cNvSpPr>
            <a:spLocks noGrp="1"/>
          </p:cNvSpPr>
          <p:nvPr>
            <p:ph type="sldNum" sz="quarter" idx="12"/>
          </p:nvPr>
        </p:nvSpPr>
        <p:spPr/>
        <p:txBody>
          <a:bodyPr/>
          <a:lstStyle/>
          <a:p>
            <a:fld id="{2A200FE8-A619-F642-9571-C47EDB9D5720}" type="slidenum">
              <a:rPr lang="en-US" smtClean="0"/>
              <a:t>7</a:t>
            </a:fld>
            <a:endParaRPr lang="en-US"/>
          </a:p>
        </p:txBody>
      </p:sp>
      <p:pic>
        <p:nvPicPr>
          <p:cNvPr id="6" name="Graphic 5" descr="Scatterplot with solid fill">
            <a:extLst>
              <a:ext uri="{FF2B5EF4-FFF2-40B4-BE49-F238E27FC236}">
                <a16:creationId xmlns:a16="http://schemas.microsoft.com/office/drawing/2014/main" id="{91B4B57F-8DD4-1DA4-DFC7-E98E06D1062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6240" y="1600744"/>
            <a:ext cx="3991970" cy="3991970"/>
          </a:xfrm>
          <a:prstGeom prst="rect">
            <a:avLst/>
          </a:prstGeom>
        </p:spPr>
      </p:pic>
      <p:sp>
        <p:nvSpPr>
          <p:cNvPr id="7" name="TextBox 6">
            <a:extLst>
              <a:ext uri="{FF2B5EF4-FFF2-40B4-BE49-F238E27FC236}">
                <a16:creationId xmlns:a16="http://schemas.microsoft.com/office/drawing/2014/main" id="{66766BE9-F771-3EF5-948F-878919E18739}"/>
              </a:ext>
            </a:extLst>
          </p:cNvPr>
          <p:cNvSpPr txBox="1"/>
          <p:nvPr/>
        </p:nvSpPr>
        <p:spPr>
          <a:xfrm>
            <a:off x="6165372" y="5038888"/>
            <a:ext cx="1593706" cy="769441"/>
          </a:xfrm>
          <a:prstGeom prst="rect">
            <a:avLst/>
          </a:prstGeom>
          <a:noFill/>
        </p:spPr>
        <p:txBody>
          <a:bodyPr wrap="none" rtlCol="0">
            <a:spAutoFit/>
          </a:bodyPr>
          <a:lstStyle/>
          <a:p>
            <a:r>
              <a:rPr lang="en-US" sz="4400" b="1" dirty="0" err="1"/>
              <a:t>fDOM</a:t>
            </a:r>
            <a:endParaRPr lang="en-US" sz="4400" b="1" dirty="0"/>
          </a:p>
        </p:txBody>
      </p:sp>
      <p:sp>
        <p:nvSpPr>
          <p:cNvPr id="8" name="TextBox 7">
            <a:extLst>
              <a:ext uri="{FF2B5EF4-FFF2-40B4-BE49-F238E27FC236}">
                <a16:creationId xmlns:a16="http://schemas.microsoft.com/office/drawing/2014/main" id="{55C63A4D-CFAC-AF58-D29C-37958DFF6DD5}"/>
              </a:ext>
            </a:extLst>
          </p:cNvPr>
          <p:cNvSpPr txBox="1"/>
          <p:nvPr/>
        </p:nvSpPr>
        <p:spPr>
          <a:xfrm rot="16200000">
            <a:off x="4626227" y="3212008"/>
            <a:ext cx="1128129" cy="769441"/>
          </a:xfrm>
          <a:prstGeom prst="rect">
            <a:avLst/>
          </a:prstGeom>
          <a:noFill/>
        </p:spPr>
        <p:txBody>
          <a:bodyPr wrap="none" rtlCol="0">
            <a:spAutoFit/>
          </a:bodyPr>
          <a:lstStyle/>
          <a:p>
            <a:r>
              <a:rPr lang="en-US" sz="4400" b="1" dirty="0"/>
              <a:t>TOC</a:t>
            </a:r>
          </a:p>
        </p:txBody>
      </p:sp>
      <p:cxnSp>
        <p:nvCxnSpPr>
          <p:cNvPr id="10" name="Straight Connector 9">
            <a:extLst>
              <a:ext uri="{FF2B5EF4-FFF2-40B4-BE49-F238E27FC236}">
                <a16:creationId xmlns:a16="http://schemas.microsoft.com/office/drawing/2014/main" id="{FE17E0C9-2B4B-CA09-CE3D-E80C159A3E18}"/>
              </a:ext>
            </a:extLst>
          </p:cNvPr>
          <p:cNvCxnSpPr>
            <a:cxnSpLocks/>
          </p:cNvCxnSpPr>
          <p:nvPr/>
        </p:nvCxnSpPr>
        <p:spPr>
          <a:xfrm flipV="1">
            <a:off x="5904121" y="2292822"/>
            <a:ext cx="2523368" cy="2329527"/>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112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0075C-8EDF-D5EE-F1C9-8F9CB4585370}"/>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189A986-5E4A-6587-F1DD-2342393F556A}"/>
              </a:ext>
            </a:extLst>
          </p:cNvPr>
          <p:cNvPicPr>
            <a:picLocks noChangeAspect="1"/>
          </p:cNvPicPr>
          <p:nvPr/>
        </p:nvPicPr>
        <p:blipFill>
          <a:blip r:embed="rId3"/>
          <a:stretch>
            <a:fillRect/>
          </a:stretch>
        </p:blipFill>
        <p:spPr>
          <a:xfrm>
            <a:off x="825499" y="3220700"/>
            <a:ext cx="7493000" cy="3581400"/>
          </a:xfrm>
          <a:prstGeom prst="rect">
            <a:avLst/>
          </a:prstGeom>
        </p:spPr>
      </p:pic>
      <p:sp>
        <p:nvSpPr>
          <p:cNvPr id="2" name="Title 1">
            <a:extLst>
              <a:ext uri="{FF2B5EF4-FFF2-40B4-BE49-F238E27FC236}">
                <a16:creationId xmlns:a16="http://schemas.microsoft.com/office/drawing/2014/main" id="{7AB4BC53-DC3B-7780-01CE-84F2067F4708}"/>
              </a:ext>
            </a:extLst>
          </p:cNvPr>
          <p:cNvSpPr>
            <a:spLocks noGrp="1"/>
          </p:cNvSpPr>
          <p:nvPr>
            <p:ph type="title"/>
          </p:nvPr>
        </p:nvSpPr>
        <p:spPr/>
        <p:txBody>
          <a:bodyPr>
            <a:normAutofit/>
          </a:bodyPr>
          <a:lstStyle/>
          <a:p>
            <a:r>
              <a:rPr lang="en-IE" b="1" dirty="0"/>
              <a:t>Using </a:t>
            </a:r>
            <a:r>
              <a:rPr lang="en-IE" b="1" dirty="0" err="1"/>
              <a:t>fDOM</a:t>
            </a:r>
            <a:r>
              <a:rPr lang="en-IE" b="1" dirty="0"/>
              <a:t> to assess DBP risk</a:t>
            </a:r>
          </a:p>
        </p:txBody>
      </p:sp>
      <p:sp>
        <p:nvSpPr>
          <p:cNvPr id="6" name="Content Placeholder 2">
            <a:extLst>
              <a:ext uri="{FF2B5EF4-FFF2-40B4-BE49-F238E27FC236}">
                <a16:creationId xmlns:a16="http://schemas.microsoft.com/office/drawing/2014/main" id="{AEC8C766-9C9A-B492-8A6E-1CC4AA95D937}"/>
              </a:ext>
            </a:extLst>
          </p:cNvPr>
          <p:cNvSpPr txBox="1">
            <a:spLocks/>
          </p:cNvSpPr>
          <p:nvPr/>
        </p:nvSpPr>
        <p:spPr>
          <a:xfrm>
            <a:off x="429333" y="1426026"/>
            <a:ext cx="822960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b="1" dirty="0"/>
              <a:t>A reservoir may be at risk of experiencing water quality degradation due to DBP formation when </a:t>
            </a:r>
            <a:r>
              <a:rPr lang="en-US" b="1" dirty="0" err="1"/>
              <a:t>fDOM</a:t>
            </a:r>
            <a:r>
              <a:rPr lang="en-US" b="1" dirty="0"/>
              <a:t> is elevated.</a:t>
            </a:r>
            <a:endParaRPr lang="en-US" dirty="0"/>
          </a:p>
          <a:p>
            <a:pPr lvl="1"/>
            <a:endParaRPr lang="en-IE" b="1" dirty="0">
              <a:solidFill>
                <a:srgbClr val="3D8853"/>
              </a:solidFill>
            </a:endParaRPr>
          </a:p>
          <a:p>
            <a:pPr marL="0" indent="0">
              <a:buNone/>
            </a:pPr>
            <a:endParaRPr lang="en-IE" sz="2400" b="1" dirty="0">
              <a:solidFill>
                <a:schemeClr val="accent5"/>
              </a:solidFill>
            </a:endParaRPr>
          </a:p>
          <a:p>
            <a:pPr marL="0" indent="0">
              <a:buFont typeface="Arial" pitchFamily="34" charset="0"/>
              <a:buNone/>
            </a:pPr>
            <a:endParaRPr lang="en-IE" dirty="0"/>
          </a:p>
        </p:txBody>
      </p:sp>
      <p:sp>
        <p:nvSpPr>
          <p:cNvPr id="4" name="Slide Number Placeholder 3">
            <a:extLst>
              <a:ext uri="{FF2B5EF4-FFF2-40B4-BE49-F238E27FC236}">
                <a16:creationId xmlns:a16="http://schemas.microsoft.com/office/drawing/2014/main" id="{D28D475F-0DF1-1016-6D2F-D53E788F6C47}"/>
              </a:ext>
            </a:extLst>
          </p:cNvPr>
          <p:cNvSpPr>
            <a:spLocks noGrp="1"/>
          </p:cNvSpPr>
          <p:nvPr>
            <p:ph type="sldNum" sz="quarter" idx="12"/>
          </p:nvPr>
        </p:nvSpPr>
        <p:spPr/>
        <p:txBody>
          <a:bodyPr/>
          <a:lstStyle/>
          <a:p>
            <a:fld id="{2A200FE8-A619-F642-9571-C47EDB9D5720}" type="slidenum">
              <a:rPr lang="en-US" smtClean="0"/>
              <a:t>8</a:t>
            </a:fld>
            <a:endParaRPr lang="en-US"/>
          </a:p>
        </p:txBody>
      </p:sp>
      <p:cxnSp>
        <p:nvCxnSpPr>
          <p:cNvPr id="11" name="Straight Arrow Connector 10">
            <a:extLst>
              <a:ext uri="{FF2B5EF4-FFF2-40B4-BE49-F238E27FC236}">
                <a16:creationId xmlns:a16="http://schemas.microsoft.com/office/drawing/2014/main" id="{07701994-84B2-C797-F4C8-6F2A073FFAEB}"/>
              </a:ext>
            </a:extLst>
          </p:cNvPr>
          <p:cNvCxnSpPr>
            <a:cxnSpLocks/>
          </p:cNvCxnSpPr>
          <p:nvPr/>
        </p:nvCxnSpPr>
        <p:spPr>
          <a:xfrm>
            <a:off x="4696533" y="2934465"/>
            <a:ext cx="427045" cy="67861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F700F35-C9C3-9DB3-3502-9576E79D1A7D}"/>
              </a:ext>
            </a:extLst>
          </p:cNvPr>
          <p:cNvCxnSpPr>
            <a:cxnSpLocks/>
          </p:cNvCxnSpPr>
          <p:nvPr/>
        </p:nvCxnSpPr>
        <p:spPr>
          <a:xfrm flipH="1">
            <a:off x="6145184" y="2965164"/>
            <a:ext cx="11668" cy="6479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006F240-2182-111A-5FC4-518D2AAED448}"/>
              </a:ext>
            </a:extLst>
          </p:cNvPr>
          <p:cNvSpPr/>
          <p:nvPr/>
        </p:nvSpPr>
        <p:spPr>
          <a:xfrm>
            <a:off x="3570627" y="2328349"/>
            <a:ext cx="4105219" cy="6368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Elevated </a:t>
            </a:r>
            <a:r>
              <a:rPr lang="en-US" sz="2400" dirty="0" err="1"/>
              <a:t>fDOM</a:t>
            </a:r>
            <a:r>
              <a:rPr lang="en-US" sz="2400" dirty="0"/>
              <a:t> = Elevated risk of DBP formation</a:t>
            </a:r>
          </a:p>
        </p:txBody>
      </p:sp>
    </p:spTree>
    <p:extLst>
      <p:ext uri="{BB962C8B-B14F-4D97-AF65-F5344CB8AC3E}">
        <p14:creationId xmlns:p14="http://schemas.microsoft.com/office/powerpoint/2010/main" val="1695194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39B52D4-540F-C05F-0A4F-4D9BD39611CA}"/>
              </a:ext>
            </a:extLst>
          </p:cNvPr>
          <p:cNvSpPr>
            <a:spLocks noGrp="1"/>
          </p:cNvSpPr>
          <p:nvPr>
            <p:ph type="title"/>
          </p:nvPr>
        </p:nvSpPr>
        <p:spPr>
          <a:xfrm>
            <a:off x="457200" y="533400"/>
            <a:ext cx="8229600" cy="1466380"/>
          </a:xfrm>
        </p:spPr>
        <p:txBody>
          <a:bodyPr>
            <a:normAutofit/>
          </a:bodyPr>
          <a:lstStyle/>
          <a:p>
            <a:r>
              <a:rPr lang="en-US" b="1" dirty="0"/>
              <a:t>End of slideshow – please proceed with module activities!</a:t>
            </a:r>
          </a:p>
        </p:txBody>
      </p:sp>
      <p:pic>
        <p:nvPicPr>
          <p:cNvPr id="10" name="Shape 489">
            <a:extLst>
              <a:ext uri="{FF2B5EF4-FFF2-40B4-BE49-F238E27FC236}">
                <a16:creationId xmlns:a16="http://schemas.microsoft.com/office/drawing/2014/main" id="{E2A9CA0B-ABBC-4AED-9C5A-FBC37F510CD6}"/>
              </a:ext>
              <a:ext uri="{C183D7F6-B498-43B3-948B-1728B52AA6E4}">
                <adec:decorative xmlns:adec="http://schemas.microsoft.com/office/drawing/2017/decorative" val="1"/>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46" y="2726867"/>
            <a:ext cx="4753285" cy="2138209"/>
          </a:xfrm>
          <a:prstGeom prst="rect">
            <a:avLst/>
          </a:prstGeom>
          <a:noFill/>
          <a:ln>
            <a:noFill/>
          </a:ln>
        </p:spPr>
      </p:pic>
      <p:sp>
        <p:nvSpPr>
          <p:cNvPr id="2" name="Slide Number Placeholder 1">
            <a:extLst>
              <a:ext uri="{FF2B5EF4-FFF2-40B4-BE49-F238E27FC236}">
                <a16:creationId xmlns:a16="http://schemas.microsoft.com/office/drawing/2014/main" id="{76B963CB-45C5-3DBA-0D76-48076DBAC09C}"/>
              </a:ext>
              <a:ext uri="{C183D7F6-B498-43B3-948B-1728B52AA6E4}">
                <adec:decorative xmlns:adec="http://schemas.microsoft.com/office/drawing/2017/decorative" val="1"/>
              </a:ext>
            </a:extLst>
          </p:cNvPr>
          <p:cNvSpPr>
            <a:spLocks noGrp="1"/>
          </p:cNvSpPr>
          <p:nvPr>
            <p:ph type="sldNum" sz="quarter" idx="12"/>
          </p:nvPr>
        </p:nvSpPr>
        <p:spPr>
          <a:xfrm>
            <a:off x="7620000" y="18288"/>
            <a:ext cx="1066800" cy="329184"/>
          </a:xfrm>
        </p:spPr>
        <p:txBody>
          <a:bodyPr anchor="ctr">
            <a:normAutofit/>
          </a:bodyPr>
          <a:lstStyle/>
          <a:p>
            <a:pPr>
              <a:spcAft>
                <a:spcPts val="600"/>
              </a:spcAft>
            </a:pPr>
            <a:fld id="{2A200FE8-A619-F642-9571-C47EDB9D5720}" type="slidenum">
              <a:rPr lang="en-US" smtClean="0"/>
              <a:pPr>
                <a:spcAft>
                  <a:spcPts val="600"/>
                </a:spcAft>
              </a:pPr>
              <a:t>9</a:t>
            </a:fld>
            <a:endParaRPr lang="en-US"/>
          </a:p>
        </p:txBody>
      </p:sp>
      <p:pic>
        <p:nvPicPr>
          <p:cNvPr id="13" name="Picture 12" descr="Macrosystems EDDIE Module 10 logo">
            <a:extLst>
              <a:ext uri="{FF2B5EF4-FFF2-40B4-BE49-F238E27FC236}">
                <a16:creationId xmlns:a16="http://schemas.microsoft.com/office/drawing/2014/main" id="{C43BCB51-15C9-19F2-4A42-59E8089A5680}"/>
              </a:ext>
            </a:extLst>
          </p:cNvPr>
          <p:cNvPicPr>
            <a:picLocks noChangeAspect="1"/>
          </p:cNvPicPr>
          <p:nvPr/>
        </p:nvPicPr>
        <p:blipFill>
          <a:blip r:embed="rId4"/>
          <a:stretch>
            <a:fillRect/>
          </a:stretch>
        </p:blipFill>
        <p:spPr>
          <a:xfrm>
            <a:off x="4929131" y="2502876"/>
            <a:ext cx="3886199" cy="2865296"/>
          </a:xfrm>
          <a:prstGeom prst="rect">
            <a:avLst/>
          </a:prstGeom>
        </p:spPr>
      </p:pic>
    </p:spTree>
    <p:extLst>
      <p:ext uri="{BB962C8B-B14F-4D97-AF65-F5344CB8AC3E}">
        <p14:creationId xmlns:p14="http://schemas.microsoft.com/office/powerpoint/2010/main" val="3407981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F PPT go-to">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2">
      <a:majorFont>
        <a:latin typeface="Calibri"/>
        <a:ea typeface=""/>
        <a:cs typeface=""/>
      </a:majorFont>
      <a:minorFont>
        <a:latin typeface="Calibri"/>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KF PPT go-to" id="{E76051EC-2EF4-466F-9064-4572E175FA5A}" vid="{ACB51E47-E9F3-4CAF-89EE-0DDE2E027E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36576</TotalTime>
  <Words>1113</Words>
  <Application>Microsoft Macintosh PowerPoint</Application>
  <PresentationFormat>On-screen Show (4:3)</PresentationFormat>
  <Paragraphs>75</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KF PPT go-to</vt:lpstr>
      <vt:lpstr>Fluorescent dissolved organic matter</vt:lpstr>
      <vt:lpstr>What is fDOM?</vt:lpstr>
      <vt:lpstr>Using fDOM to assess water quality</vt:lpstr>
      <vt:lpstr>Using fDOM to assess water quality</vt:lpstr>
      <vt:lpstr>Using fDOM to assess water quality</vt:lpstr>
      <vt:lpstr>DBPs are monitored using TOC</vt:lpstr>
      <vt:lpstr>Relating fDOM to total organic carbon (TOC)</vt:lpstr>
      <vt:lpstr>Using fDOM to assess DBP risk</vt:lpstr>
      <vt:lpstr>End of slideshow – please proceed with module activities!</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CLIMATE CHANGE EFFECTS ON LAKES  USING DISTRIBUTED COMPUTING</dc:title>
  <dc:creator>Cayelan Carey</dc:creator>
  <cp:lastModifiedBy>Lofton, Mary</cp:lastModifiedBy>
  <cp:revision>514</cp:revision>
  <dcterms:created xsi:type="dcterms:W3CDTF">2015-09-21T16:03:57Z</dcterms:created>
  <dcterms:modified xsi:type="dcterms:W3CDTF">2025-10-15T17:19:00Z</dcterms:modified>
</cp:coreProperties>
</file>