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8"/>
  </p:notesMasterIdLst>
  <p:sldIdLst>
    <p:sldId id="256" r:id="rId2"/>
    <p:sldId id="299" r:id="rId3"/>
    <p:sldId id="296" r:id="rId4"/>
    <p:sldId id="298" r:id="rId5"/>
    <p:sldId id="293" r:id="rId6"/>
    <p:sldId id="30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C81"/>
    <a:srgbClr val="5BA2AE"/>
    <a:srgbClr val="F8DEEE"/>
    <a:srgbClr val="A6BADF"/>
    <a:srgbClr val="FFA500"/>
    <a:srgbClr val="F7F0EC"/>
    <a:srgbClr val="D2D2D2"/>
    <a:srgbClr val="3D8853"/>
    <a:srgbClr val="2F528F"/>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21" autoAdjust="0"/>
    <p:restoredTop sz="86190" autoAdjust="0"/>
  </p:normalViewPr>
  <p:slideViewPr>
    <p:cSldViewPr snapToGrid="0" snapToObjects="1">
      <p:cViewPr varScale="1">
        <p:scale>
          <a:sx n="109" d="100"/>
          <a:sy n="109" d="100"/>
        </p:scale>
        <p:origin x="2440" y="192"/>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2/20/26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a:effectLst/>
                <a:latin typeface="Calibri" panose="020F0502020204030204" pitchFamily="34" charset="0"/>
                <a:ea typeface="Calibri" panose="020F0502020204030204" pitchFamily="34" charset="0"/>
                <a:cs typeface="Times New Roman" panose="02020603050405020304" pitchFamily="18" charset="0"/>
              </a:rPr>
              <a:t>In this video, I will briefly introduce chlorination as a method for disinfection, as well as how disinfection byproducts may form during treatment and the risks and regulations associated with disinfection byproducts. </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483816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A3EC4-E624-16EB-B5C3-51910B2935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04E152-9CBE-5CB8-D0E2-777FCA96E1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1B95AE-2B3A-F957-9000-9FD03360F569}"/>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Chlorination is a common method to disinfect drinking water. </a:t>
            </a:r>
            <a:r>
              <a:rPr lang="en-US" b="1" dirty="0"/>
              <a:t>Disinfection</a:t>
            </a:r>
            <a:r>
              <a:rPr lang="en-US" dirty="0"/>
              <a:t> is the process by which harmful pathogens, such as bacteria, viruses, fungi, and protozoans, are removed from drinking water, and it is necessary to protect public health!</a:t>
            </a:r>
          </a:p>
          <a:p>
            <a:r>
              <a:rPr lang="en-US" b="1" dirty="0"/>
              <a:t>Chlorination</a:t>
            </a:r>
            <a:r>
              <a:rPr lang="en-US" dirty="0"/>
              <a:t> means treating the water with a chemical containing chlorine to kill or inactivate harmful pathogens.</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61D51D4-ACEB-818D-544B-5FD3477E5C10}"/>
              </a:ext>
            </a:extLst>
          </p:cNvPr>
          <p:cNvSpPr>
            <a:spLocks noGrp="1"/>
          </p:cNvSpPr>
          <p:nvPr>
            <p:ph type="sldNum" sz="quarter" idx="10"/>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3779179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1FB8A-8888-3686-2C3D-733E07AB86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AC7FA-BB2F-AD45-0622-4C8301FF0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37EBA-E58D-AAC2-39BE-79B5D843DCC3}"/>
              </a:ext>
            </a:extLst>
          </p:cNvPr>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However, certain compounds, called </a:t>
            </a:r>
            <a:r>
              <a:rPr lang="en-US" sz="1200">
                <a:effectLst/>
                <a:latin typeface="Calibri" panose="020F0502020204030204" pitchFamily="34" charset="0"/>
                <a:ea typeface="Calibri" panose="020F0502020204030204" pitchFamily="34" charset="0"/>
                <a:cs typeface="Times New Roman" panose="02020603050405020304" pitchFamily="18" charset="0"/>
              </a:rPr>
              <a:t>DBP precursors, </a:t>
            </a:r>
            <a:r>
              <a:rPr lang="en-US" sz="1200" dirty="0">
                <a:effectLst/>
                <a:latin typeface="Calibri" panose="020F0502020204030204" pitchFamily="34" charset="0"/>
                <a:ea typeface="Calibri" panose="020F0502020204030204" pitchFamily="34" charset="0"/>
                <a:cs typeface="Times New Roman" panose="02020603050405020304" pitchFamily="18" charset="0"/>
              </a:rPr>
              <a:t>can react with chlorine to form disinfection byproducts, or DBPs, during treatment. These compounds may be organic or inorganic, and may come from natural sources or be introduced by humans. Organic compounds are derived from living things and contain carbon. Inorganic compounds may also contain carbon but are not derived from living things. For example, phytoplankton, or algae, may release organic compounds that form DBPs during treatment. An example of an inorganic compound that may form DBPs during treatment is nitrate, which is commonly found in agricultural fertilizers applied by humans.</a:t>
            </a:r>
          </a:p>
        </p:txBody>
      </p:sp>
      <p:sp>
        <p:nvSpPr>
          <p:cNvPr id="4" name="Slide Number Placeholder 3">
            <a:extLst>
              <a:ext uri="{FF2B5EF4-FFF2-40B4-BE49-F238E27FC236}">
                <a16:creationId xmlns:a16="http://schemas.microsoft.com/office/drawing/2014/main" id="{3DFC9388-153C-ECEB-53F7-9D9D059279DA}"/>
              </a:ext>
            </a:extLst>
          </p:cNvPr>
          <p:cNvSpPr>
            <a:spLocks noGrp="1"/>
          </p:cNvSpPr>
          <p:nvPr>
            <p:ph type="sldNum" sz="quarter" idx="10"/>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2327235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DBPs present health risks, including cancer. Several DBPs are known carcinogens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For example, researchers pooled the data from six studies in the U.S., Canada, France, Italy, Spain, and Finland and found that increased, long-term exposure to DBPs led to increased risk of bladder cancer in men. The image on the right shows the molecular structure of bromoform. </a:t>
            </a:r>
            <a:r>
              <a:rPr lang="en-US" i="1" dirty="0"/>
              <a:t>Bromoform</a:t>
            </a:r>
            <a:r>
              <a:rPr lang="en-US" dirty="0"/>
              <a:t> is one example of a </a:t>
            </a:r>
            <a:r>
              <a:rPr lang="en-US" i="1" dirty="0"/>
              <a:t>trihalomethane</a:t>
            </a:r>
            <a:r>
              <a:rPr lang="en-US" dirty="0"/>
              <a:t>, the type of DBP analyzed in the pooled study.</a:t>
            </a:r>
          </a:p>
        </p:txBody>
      </p:sp>
      <p:sp>
        <p:nvSpPr>
          <p:cNvPr id="4" name="Slide Number Placeholder 3"/>
          <p:cNvSpPr>
            <a:spLocks noGrp="1"/>
          </p:cNvSpPr>
          <p:nvPr>
            <p:ph type="sldNum" sz="quarter" idx="5"/>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936230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B6D7B-C874-27D4-325E-39546D8353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4441AC-97CA-129A-B9D2-3ED3F8BB72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3E6A9E-DAE8-3027-74A8-8C96F8829055}"/>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Because of the risks they pose to human health, the United States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Enviromental</a:t>
            </a:r>
            <a:r>
              <a:rPr lang="en-US" sz="1200" dirty="0">
                <a:effectLst/>
                <a:latin typeface="Calibri" panose="020F0502020204030204" pitchFamily="34" charset="0"/>
                <a:ea typeface="Calibri" panose="020F0502020204030204" pitchFamily="34" charset="0"/>
                <a:cs typeface="Times New Roman" panose="02020603050405020304" pitchFamily="18" charset="0"/>
              </a:rPr>
              <a:t> Protection Agency, or EPA, as well as the Virginia Department of Health, or VDH, regulate DBPs in drinking water. However, because there are many, many types of DBPs (dozens or more), it is difficult to regulate all of them. Currently, the EPA and VDH </a:t>
            </a:r>
            <a:r>
              <a:rPr lang="en-US" dirty="0"/>
              <a:t>regulate both total trihalomethanes (TTHM) and the five most common </a:t>
            </a:r>
            <a:r>
              <a:rPr lang="en-US" dirty="0" err="1"/>
              <a:t>haloacetic</a:t>
            </a:r>
            <a:r>
              <a:rPr lang="en-US" dirty="0"/>
              <a:t> acids (HAA5), as well as bromate and chlorite.</a:t>
            </a:r>
          </a:p>
          <a:p>
            <a:r>
              <a:rPr lang="en-US" dirty="0"/>
              <a:t>The </a:t>
            </a:r>
            <a:r>
              <a:rPr lang="en-US" b="1" dirty="0"/>
              <a:t>MCL</a:t>
            </a:r>
            <a:r>
              <a:rPr lang="en-US" dirty="0"/>
              <a:t> is the </a:t>
            </a:r>
            <a:r>
              <a:rPr lang="en-US" b="1" dirty="0"/>
              <a:t>maximum contaminant level </a:t>
            </a:r>
            <a:r>
              <a:rPr lang="en-US" dirty="0"/>
              <a:t>permitted by </a:t>
            </a:r>
            <a:r>
              <a:rPr lang="en-US"/>
              <a:t>the EPA and VDH </a:t>
            </a:r>
            <a:r>
              <a:rPr lang="en-US" dirty="0"/>
              <a:t>in finished water. You can see the MCLs for regulated DBPs in the table at the bottom of the slide.</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EF83A95-3118-0581-049B-492F7AF09169}"/>
              </a:ext>
            </a:extLst>
          </p:cNvPr>
          <p:cNvSpPr>
            <a:spLocks noGrp="1"/>
          </p:cNvSpPr>
          <p:nvPr>
            <p:ph type="sldNum" sz="quarter" idx="10"/>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3024616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end of the video; thanks for </a:t>
            </a:r>
            <a:r>
              <a:rPr lang="en-US"/>
              <a:t>your attention!</a:t>
            </a:r>
            <a:endParaRPr lang="en-US" dirty="0"/>
          </a:p>
        </p:txBody>
      </p:sp>
      <p:sp>
        <p:nvSpPr>
          <p:cNvPr id="4" name="Slide Number Placeholder 3"/>
          <p:cNvSpPr>
            <a:spLocks noGrp="1"/>
          </p:cNvSpPr>
          <p:nvPr>
            <p:ph type="sldNum" sz="quarter" idx="10"/>
          </p:nvPr>
        </p:nvSpPr>
        <p:spPr/>
        <p:txBody>
          <a:bodyPr/>
          <a:lstStyle/>
          <a:p>
            <a:fld id="{866223A8-58DE-49DC-9245-9F9544461F34}" type="slidenum">
              <a:rPr lang="en-US" smtClean="0"/>
              <a:t>6</a:t>
            </a:fld>
            <a:endParaRPr lang="en-US"/>
          </a:p>
        </p:txBody>
      </p:sp>
    </p:spTree>
    <p:extLst>
      <p:ext uri="{BB962C8B-B14F-4D97-AF65-F5344CB8AC3E}">
        <p14:creationId xmlns:p14="http://schemas.microsoft.com/office/powerpoint/2010/main" val="2505601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2/20/26</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serc.carleton.edu/eddie/teaching_materials/modules/module10.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en.wikipedia.org/wiki/Nitrate#/media/File:Nitrate-ion-resonance-2D.png" TargetMode="External"/><Relationship Id="rId4" Type="http://schemas.openxmlformats.org/officeDocument/2006/relationships/hyperlink" Target="https://coastalscience.noaa.gov/monitoring-and-assessments/pmn/image-gallery/freshwater-plankton-galler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89" descr="Macrosystems EDDIE logo">
            <a:extLst>
              <a:ext uri="{FF2B5EF4-FFF2-40B4-BE49-F238E27FC236}">
                <a16:creationId xmlns:a16="http://schemas.microsoft.com/office/drawing/2014/main" id="{8C0D87CA-1ADF-4485-A5FE-D81E4E367C0E}"/>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15415" b="6255"/>
          <a:stretch/>
        </p:blipFill>
        <p:spPr>
          <a:xfrm>
            <a:off x="187169" y="5425913"/>
            <a:ext cx="3681995" cy="1372820"/>
          </a:xfrm>
          <a:prstGeom prst="rect">
            <a:avLst/>
          </a:prstGeom>
          <a:noFill/>
          <a:ln>
            <a:noFill/>
          </a:ln>
        </p:spPr>
      </p:pic>
      <p:sp>
        <p:nvSpPr>
          <p:cNvPr id="2" name="Title 1"/>
          <p:cNvSpPr>
            <a:spLocks noGrp="1"/>
          </p:cNvSpPr>
          <p:nvPr>
            <p:ph type="ctrTitle"/>
          </p:nvPr>
        </p:nvSpPr>
        <p:spPr>
          <a:xfrm>
            <a:off x="0" y="598605"/>
            <a:ext cx="9144000" cy="2771633"/>
          </a:xfrm>
        </p:spPr>
        <p:txBody>
          <a:bodyPr>
            <a:noAutofit/>
          </a:bodyPr>
          <a:lstStyle/>
          <a:p>
            <a:pPr algn="ctr"/>
            <a:r>
              <a:rPr lang="en-US" sz="4800" b="1" dirty="0">
                <a:solidFill>
                  <a:schemeClr val="accent1">
                    <a:lumMod val="75000"/>
                  </a:schemeClr>
                </a:solidFill>
              </a:rPr>
              <a:t>Disinfection byproduct formation and regulatory thresholds</a:t>
            </a:r>
            <a:endParaRPr lang="en-US" sz="4000" dirty="0">
              <a:solidFill>
                <a:schemeClr val="accent1">
                  <a:lumMod val="75000"/>
                </a:schemeClr>
              </a:solidFill>
              <a:latin typeface="Calibri" panose="020F0502020204030204" pitchFamily="34" charset="0"/>
            </a:endParaRPr>
          </a:p>
        </p:txBody>
      </p:sp>
      <p:sp>
        <p:nvSpPr>
          <p:cNvPr id="3" name="Subtitle 2"/>
          <p:cNvSpPr>
            <a:spLocks noGrp="1"/>
          </p:cNvSpPr>
          <p:nvPr>
            <p:ph type="subTitle" idx="1"/>
          </p:nvPr>
        </p:nvSpPr>
        <p:spPr>
          <a:xfrm>
            <a:off x="0" y="3673313"/>
            <a:ext cx="9144000" cy="1752600"/>
          </a:xfrm>
        </p:spPr>
        <p:txBody>
          <a:bodyPr>
            <a:normAutofit fontScale="92500"/>
          </a:bodyPr>
          <a:lstStyle/>
          <a:p>
            <a:pPr algn="ctr"/>
            <a:r>
              <a:rPr lang="en-US" sz="1800" dirty="0">
                <a:solidFill>
                  <a:srgbClr val="000000"/>
                </a:solidFill>
                <a:latin typeface="Calibri" panose="020F0502020204030204" pitchFamily="34" charset="0"/>
              </a:rPr>
              <a:t>Lofton, M.E., Cooke, R.L., and Carey, C.C. 20 September 2025. </a:t>
            </a:r>
          </a:p>
          <a:p>
            <a:pPr algn="ctr"/>
            <a:r>
              <a:rPr lang="en-US" sz="1800" dirty="0">
                <a:solidFill>
                  <a:srgbClr val="000000"/>
                </a:solidFill>
                <a:latin typeface="Calibri" panose="020F0502020204030204" pitchFamily="34" charset="0"/>
              </a:rPr>
              <a:t>Macrosystems EDDIE: Exploring Tradeoffs in Water Quality Management Using Environmental Data. </a:t>
            </a:r>
          </a:p>
          <a:p>
            <a:pPr algn="ctr"/>
            <a:r>
              <a:rPr lang="en-US" sz="1800" dirty="0">
                <a:solidFill>
                  <a:srgbClr val="000000"/>
                </a:solidFill>
                <a:latin typeface="Calibri" panose="020F0502020204030204" pitchFamily="34" charset="0"/>
              </a:rPr>
              <a:t>Macrosystems EDDIE Module 10, Version 1. </a:t>
            </a:r>
          </a:p>
          <a:p>
            <a:pPr algn="ctr"/>
            <a:r>
              <a:rPr lang="en-US" sz="1800" dirty="0">
                <a:solidFill>
                  <a:srgbClr val="0070C0"/>
                </a:solidFill>
                <a:latin typeface="Calibri" panose="020F0502020204030204" pitchFamily="34" charset="0"/>
                <a:hlinkClick r:id="rId4"/>
              </a:rPr>
              <a:t>https://serc.carleton.edu/eddie/teaching_materials/modules/module10.html</a:t>
            </a:r>
            <a:endParaRPr lang="en-US" sz="1800" dirty="0">
              <a:solidFill>
                <a:srgbClr val="0070C0"/>
              </a:solidFill>
              <a:latin typeface="Calibri" panose="020F0502020204030204" pitchFamily="34" charset="0"/>
            </a:endParaRPr>
          </a:p>
          <a:p>
            <a:pPr algn="ctr"/>
            <a:r>
              <a:rPr lang="en-US" sz="1800" dirty="0">
                <a:solidFill>
                  <a:schemeClr val="tx1"/>
                </a:solidFill>
              </a:rPr>
              <a:t>Module development supported by NSF EF-2318861 and NSF RISE-2438447.</a:t>
            </a:r>
          </a:p>
        </p:txBody>
      </p:sp>
      <p:pic>
        <p:nvPicPr>
          <p:cNvPr id="11" name="Picture 10" descr="Science Education Resource Center at Carleton College logo">
            <a:extLst>
              <a:ext uri="{FF2B5EF4-FFF2-40B4-BE49-F238E27FC236}">
                <a16:creationId xmlns:a16="http://schemas.microsoft.com/office/drawing/2014/main" id="{16BB2CD2-69B2-4DC2-957F-263464FFF5A7}"/>
              </a:ext>
            </a:extLst>
          </p:cNvPr>
          <p:cNvPicPr>
            <a:picLocks noChangeAspect="1"/>
          </p:cNvPicPr>
          <p:nvPr/>
        </p:nvPicPr>
        <p:blipFill>
          <a:blip r:embed="rId5"/>
          <a:stretch>
            <a:fillRect/>
          </a:stretch>
        </p:blipFill>
        <p:spPr>
          <a:xfrm>
            <a:off x="7017171" y="5444061"/>
            <a:ext cx="2121386" cy="569853"/>
          </a:xfrm>
          <a:prstGeom prst="rect">
            <a:avLst/>
          </a:prstGeom>
        </p:spPr>
      </p:pic>
      <p:pic>
        <p:nvPicPr>
          <p:cNvPr id="7" name="Picture 6" descr="US National Science Foundation logo">
            <a:extLst>
              <a:ext uri="{FF2B5EF4-FFF2-40B4-BE49-F238E27FC236}">
                <a16:creationId xmlns:a16="http://schemas.microsoft.com/office/drawing/2014/main" id="{1FBB9BB8-CAA3-4F8B-8D88-47945EEAE6AD}"/>
              </a:ext>
            </a:extLst>
          </p:cNvPr>
          <p:cNvPicPr>
            <a:picLocks noChangeAspect="1"/>
          </p:cNvPicPr>
          <p:nvPr/>
        </p:nvPicPr>
        <p:blipFill rotWithShape="1">
          <a:blip r:embed="rId6"/>
          <a:srcRect r="60230"/>
          <a:stretch/>
        </p:blipFill>
        <p:spPr>
          <a:xfrm>
            <a:off x="4017280" y="5585990"/>
            <a:ext cx="1142547" cy="1057235"/>
          </a:xfrm>
          <a:prstGeom prst="rect">
            <a:avLst/>
          </a:prstGeom>
        </p:spPr>
      </p:pic>
      <p:sp>
        <p:nvSpPr>
          <p:cNvPr id="4" name="Slide Number Placeholder 3">
            <a:extLst>
              <a:ext uri="{FF2B5EF4-FFF2-40B4-BE49-F238E27FC236}">
                <a16:creationId xmlns:a16="http://schemas.microsoft.com/office/drawing/2014/main" id="{13BF2CE4-3088-5E68-7AC8-A388D1F45DB9}"/>
              </a:ext>
            </a:extLst>
          </p:cNvPr>
          <p:cNvSpPr>
            <a:spLocks noGrp="1"/>
          </p:cNvSpPr>
          <p:nvPr>
            <p:ph type="sldNum" sz="quarter" idx="12"/>
          </p:nvPr>
        </p:nvSpPr>
        <p:spPr/>
        <p:txBody>
          <a:bodyPr/>
          <a:lstStyle/>
          <a:p>
            <a:fld id="{2A200FE8-A619-F642-9571-C47EDB9D5720}" type="slidenum">
              <a:rPr lang="en-US" smtClean="0"/>
              <a:t>1</a:t>
            </a:fld>
            <a:endParaRPr lang="en-US"/>
          </a:p>
        </p:txBody>
      </p:sp>
      <p:pic>
        <p:nvPicPr>
          <p:cNvPr id="6" name="Picture 5" descr="Virginia Reservoirs Long-Term Research in Environmental Biology logo">
            <a:extLst>
              <a:ext uri="{FF2B5EF4-FFF2-40B4-BE49-F238E27FC236}">
                <a16:creationId xmlns:a16="http://schemas.microsoft.com/office/drawing/2014/main" id="{541CCE01-67BF-F78A-D4A2-A55F997F91E8}"/>
              </a:ext>
            </a:extLst>
          </p:cNvPr>
          <p:cNvPicPr>
            <a:picLocks noChangeAspect="1"/>
          </p:cNvPicPr>
          <p:nvPr/>
        </p:nvPicPr>
        <p:blipFill>
          <a:blip r:embed="rId7"/>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2776889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77002-0B4A-65F1-23F9-AABB7B2790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42E963-02A4-2137-0648-ED3F926DC31C}"/>
              </a:ext>
            </a:extLst>
          </p:cNvPr>
          <p:cNvSpPr>
            <a:spLocks noGrp="1"/>
          </p:cNvSpPr>
          <p:nvPr>
            <p:ph type="title"/>
          </p:nvPr>
        </p:nvSpPr>
        <p:spPr/>
        <p:txBody>
          <a:bodyPr>
            <a:normAutofit fontScale="90000"/>
          </a:bodyPr>
          <a:lstStyle/>
          <a:p>
            <a:r>
              <a:rPr lang="en-US" b="1" dirty="0">
                <a:solidFill>
                  <a:schemeClr val="accent1">
                    <a:lumMod val="75000"/>
                  </a:schemeClr>
                </a:solidFill>
              </a:rPr>
              <a:t>Chlorination is a common method to disinfect drinking water</a:t>
            </a:r>
          </a:p>
        </p:txBody>
      </p:sp>
      <p:sp>
        <p:nvSpPr>
          <p:cNvPr id="3" name="Content Placeholder 2">
            <a:extLst>
              <a:ext uri="{FF2B5EF4-FFF2-40B4-BE49-F238E27FC236}">
                <a16:creationId xmlns:a16="http://schemas.microsoft.com/office/drawing/2014/main" id="{F115609E-16EE-9BB2-42A6-29262D571A84}"/>
              </a:ext>
            </a:extLst>
          </p:cNvPr>
          <p:cNvSpPr>
            <a:spLocks noGrp="1"/>
          </p:cNvSpPr>
          <p:nvPr>
            <p:ph idx="1"/>
          </p:nvPr>
        </p:nvSpPr>
        <p:spPr>
          <a:xfrm>
            <a:off x="457200" y="1600199"/>
            <a:ext cx="3938954" cy="5117123"/>
          </a:xfrm>
        </p:spPr>
        <p:txBody>
          <a:bodyPr>
            <a:normAutofit/>
          </a:bodyPr>
          <a:lstStyle/>
          <a:p>
            <a:r>
              <a:rPr lang="en-US" b="1" dirty="0"/>
              <a:t>Disinfection</a:t>
            </a:r>
            <a:r>
              <a:rPr lang="en-US" dirty="0"/>
              <a:t> is the process by which harmful pathogens, such as bacteria, viruses, fungi, and protozoans, are removed from drinking water</a:t>
            </a:r>
          </a:p>
          <a:p>
            <a:r>
              <a:rPr lang="en-US" dirty="0"/>
              <a:t>Disinfection is necessary to protect public health!</a:t>
            </a:r>
          </a:p>
          <a:p>
            <a:r>
              <a:rPr lang="en-US" b="1" dirty="0"/>
              <a:t>Chlorination</a:t>
            </a:r>
            <a:r>
              <a:rPr lang="en-US" dirty="0"/>
              <a:t> means treating the water with a chemical containing chlorine to kill or inactivate harmful pathogens</a:t>
            </a:r>
          </a:p>
        </p:txBody>
      </p:sp>
      <p:sp>
        <p:nvSpPr>
          <p:cNvPr id="4" name="Slide Number Placeholder 3">
            <a:extLst>
              <a:ext uri="{FF2B5EF4-FFF2-40B4-BE49-F238E27FC236}">
                <a16:creationId xmlns:a16="http://schemas.microsoft.com/office/drawing/2014/main" id="{C4517CBF-72DB-A959-3936-0737FEDE4A42}"/>
              </a:ext>
            </a:extLst>
          </p:cNvPr>
          <p:cNvSpPr>
            <a:spLocks noGrp="1"/>
          </p:cNvSpPr>
          <p:nvPr>
            <p:ph type="sldNum" sz="quarter" idx="12"/>
          </p:nvPr>
        </p:nvSpPr>
        <p:spPr/>
        <p:txBody>
          <a:bodyPr/>
          <a:lstStyle/>
          <a:p>
            <a:fld id="{2A200FE8-A619-F642-9571-C47EDB9D5720}" type="slidenum">
              <a:rPr lang="en-US" smtClean="0"/>
              <a:t>2</a:t>
            </a:fld>
            <a:endParaRPr lang="en-US"/>
          </a:p>
        </p:txBody>
      </p:sp>
      <p:pic>
        <p:nvPicPr>
          <p:cNvPr id="1026" name="Picture 2" descr="Illustration of three Giardia parasites">
            <a:extLst>
              <a:ext uri="{FF2B5EF4-FFF2-40B4-BE49-F238E27FC236}">
                <a16:creationId xmlns:a16="http://schemas.microsoft.com/office/drawing/2014/main" id="{65BA7EBC-DE47-F50C-57C8-06E952D349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7793" y="1869127"/>
            <a:ext cx="4239064" cy="238447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33DFECA-0EF1-8E2D-7B91-F8C3A9A6D589}"/>
              </a:ext>
            </a:extLst>
          </p:cNvPr>
          <p:cNvSpPr txBox="1"/>
          <p:nvPr/>
        </p:nvSpPr>
        <p:spPr>
          <a:xfrm>
            <a:off x="4546208" y="4253601"/>
            <a:ext cx="3938952" cy="584775"/>
          </a:xfrm>
          <a:prstGeom prst="rect">
            <a:avLst/>
          </a:prstGeom>
          <a:noFill/>
        </p:spPr>
        <p:txBody>
          <a:bodyPr wrap="square" rtlCol="0">
            <a:spAutoFit/>
          </a:bodyPr>
          <a:lstStyle/>
          <a:p>
            <a:r>
              <a:rPr lang="en-US" sz="1600" i="1" dirty="0"/>
              <a:t>Giardia</a:t>
            </a:r>
            <a:r>
              <a:rPr lang="en-US" sz="1600" dirty="0"/>
              <a:t> is a protozoan parasite that causes diarrhea if it is present in the water supply</a:t>
            </a:r>
          </a:p>
        </p:txBody>
      </p:sp>
      <p:sp>
        <p:nvSpPr>
          <p:cNvPr id="7" name="TextBox 6">
            <a:extLst>
              <a:ext uri="{FF2B5EF4-FFF2-40B4-BE49-F238E27FC236}">
                <a16:creationId xmlns:a16="http://schemas.microsoft.com/office/drawing/2014/main" id="{748F4E79-DDB3-3294-9C26-53EB3D67833D}"/>
              </a:ext>
            </a:extLst>
          </p:cNvPr>
          <p:cNvSpPr txBox="1"/>
          <p:nvPr/>
        </p:nvSpPr>
        <p:spPr>
          <a:xfrm>
            <a:off x="4418476" y="6547324"/>
            <a:ext cx="4725524" cy="584775"/>
          </a:xfrm>
          <a:prstGeom prst="rect">
            <a:avLst/>
          </a:prstGeom>
          <a:noFill/>
        </p:spPr>
        <p:txBody>
          <a:bodyPr wrap="none" rtlCol="0">
            <a:spAutoFit/>
          </a:bodyPr>
          <a:lstStyle/>
          <a:p>
            <a:r>
              <a:rPr lang="en-US" sz="1400" dirty="0"/>
              <a:t>Image source: https://</a:t>
            </a:r>
            <a:r>
              <a:rPr lang="en-US" sz="1400" dirty="0" err="1"/>
              <a:t>www.cdc.gov</a:t>
            </a:r>
            <a:r>
              <a:rPr lang="en-US" sz="1400" dirty="0"/>
              <a:t>/giardia/about/</a:t>
            </a:r>
            <a:r>
              <a:rPr lang="en-US" sz="1400" dirty="0" err="1"/>
              <a:t>index.html</a:t>
            </a:r>
            <a:r>
              <a:rPr lang="en-US" sz="1400" dirty="0"/>
              <a:t> </a:t>
            </a:r>
          </a:p>
          <a:p>
            <a:endParaRPr lang="en-US" dirty="0"/>
          </a:p>
        </p:txBody>
      </p:sp>
    </p:spTree>
    <p:extLst>
      <p:ext uri="{BB962C8B-B14F-4D97-AF65-F5344CB8AC3E}">
        <p14:creationId xmlns:p14="http://schemas.microsoft.com/office/powerpoint/2010/main" val="556820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97718-68D8-7A86-F00B-AAD5A72849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1DCE4E-587A-3BF3-59AD-8FC5B87B0948}"/>
              </a:ext>
            </a:extLst>
          </p:cNvPr>
          <p:cNvSpPr>
            <a:spLocks noGrp="1"/>
          </p:cNvSpPr>
          <p:nvPr>
            <p:ph type="title"/>
          </p:nvPr>
        </p:nvSpPr>
        <p:spPr/>
        <p:txBody>
          <a:bodyPr>
            <a:normAutofit fontScale="90000"/>
          </a:bodyPr>
          <a:lstStyle/>
          <a:p>
            <a:r>
              <a:rPr lang="en-US" b="1" dirty="0">
                <a:solidFill>
                  <a:schemeClr val="accent1">
                    <a:lumMod val="75000"/>
                  </a:schemeClr>
                </a:solidFill>
              </a:rPr>
              <a:t>DBP precursors can react with chlorine to form disinfection byproducts (DBPs) </a:t>
            </a:r>
          </a:p>
        </p:txBody>
      </p:sp>
      <p:sp>
        <p:nvSpPr>
          <p:cNvPr id="4" name="Slide Number Placeholder 3">
            <a:extLst>
              <a:ext uri="{FF2B5EF4-FFF2-40B4-BE49-F238E27FC236}">
                <a16:creationId xmlns:a16="http://schemas.microsoft.com/office/drawing/2014/main" id="{6425055A-B712-87AB-16F3-EBE14CA163E1}"/>
              </a:ext>
            </a:extLst>
          </p:cNvPr>
          <p:cNvSpPr>
            <a:spLocks noGrp="1"/>
          </p:cNvSpPr>
          <p:nvPr>
            <p:ph type="sldNum" sz="quarter" idx="12"/>
          </p:nvPr>
        </p:nvSpPr>
        <p:spPr/>
        <p:txBody>
          <a:bodyPr/>
          <a:lstStyle/>
          <a:p>
            <a:fld id="{2A200FE8-A619-F642-9571-C47EDB9D5720}" type="slidenum">
              <a:rPr lang="en-US" smtClean="0"/>
              <a:t>3</a:t>
            </a:fld>
            <a:endParaRPr lang="en-US"/>
          </a:p>
        </p:txBody>
      </p:sp>
      <p:sp>
        <p:nvSpPr>
          <p:cNvPr id="3" name="Rectangle 2">
            <a:extLst>
              <a:ext uri="{FF2B5EF4-FFF2-40B4-BE49-F238E27FC236}">
                <a16:creationId xmlns:a16="http://schemas.microsoft.com/office/drawing/2014/main" id="{EC3EF3A6-09D7-C595-74DF-6328E4ED22B8}"/>
              </a:ext>
            </a:extLst>
          </p:cNvPr>
          <p:cNvSpPr/>
          <p:nvPr/>
        </p:nvSpPr>
        <p:spPr>
          <a:xfrm>
            <a:off x="128954" y="1606908"/>
            <a:ext cx="8886092" cy="92333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These compounds may be organic or inorganic, and may come from natural sources or be introduced by humans</a:t>
            </a:r>
          </a:p>
        </p:txBody>
      </p:sp>
      <p:pic>
        <p:nvPicPr>
          <p:cNvPr id="1026" name="Picture 2">
            <a:extLst>
              <a:ext uri="{FF2B5EF4-FFF2-40B4-BE49-F238E27FC236}">
                <a16:creationId xmlns:a16="http://schemas.microsoft.com/office/drawing/2014/main" id="{8E659DAD-0C5A-6B60-769C-5D6203B017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846" y="2622973"/>
            <a:ext cx="2540000" cy="2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6F43404-8F81-5BB9-BE83-32A5E62F4FE9}"/>
              </a:ext>
            </a:extLst>
          </p:cNvPr>
          <p:cNvSpPr txBox="1"/>
          <p:nvPr/>
        </p:nvSpPr>
        <p:spPr>
          <a:xfrm>
            <a:off x="267676" y="5162973"/>
            <a:ext cx="3880339" cy="923330"/>
          </a:xfrm>
          <a:prstGeom prst="rect">
            <a:avLst/>
          </a:prstGeom>
          <a:noFill/>
        </p:spPr>
        <p:txBody>
          <a:bodyPr wrap="square" rtlCol="0">
            <a:spAutoFit/>
          </a:bodyPr>
          <a:lstStyle/>
          <a:p>
            <a:r>
              <a:rPr lang="en-US" dirty="0"/>
              <a:t>Naturally-occurring phytoplankton may release </a:t>
            </a:r>
            <a:r>
              <a:rPr lang="en-US" b="1" dirty="0"/>
              <a:t>organic</a:t>
            </a:r>
            <a:r>
              <a:rPr lang="en-US" dirty="0"/>
              <a:t> compounds that form DBPs during treatment</a:t>
            </a:r>
          </a:p>
        </p:txBody>
      </p:sp>
      <p:sp>
        <p:nvSpPr>
          <p:cNvPr id="6" name="TextBox 5">
            <a:extLst>
              <a:ext uri="{FF2B5EF4-FFF2-40B4-BE49-F238E27FC236}">
                <a16:creationId xmlns:a16="http://schemas.microsoft.com/office/drawing/2014/main" id="{88DA0884-C3E4-97E9-8270-CAECDCCBBFB1}"/>
              </a:ext>
            </a:extLst>
          </p:cNvPr>
          <p:cNvSpPr txBox="1"/>
          <p:nvPr/>
        </p:nvSpPr>
        <p:spPr>
          <a:xfrm>
            <a:off x="0" y="6239731"/>
            <a:ext cx="8407986" cy="646331"/>
          </a:xfrm>
          <a:prstGeom prst="rect">
            <a:avLst/>
          </a:prstGeom>
          <a:noFill/>
        </p:spPr>
        <p:txBody>
          <a:bodyPr wrap="square" rtlCol="0">
            <a:spAutoFit/>
          </a:bodyPr>
          <a:lstStyle/>
          <a:p>
            <a:r>
              <a:rPr lang="en-US" sz="1200" dirty="0"/>
              <a:t>Image credits: </a:t>
            </a:r>
          </a:p>
          <a:p>
            <a:r>
              <a:rPr lang="en-US" sz="1200" dirty="0"/>
              <a:t>Phytoplankton - </a:t>
            </a:r>
            <a:r>
              <a:rPr lang="en-US" sz="1200" dirty="0">
                <a:hlinkClick r:id="rId4"/>
              </a:rPr>
              <a:t>https://coastalscience.noaa.gov/monitoring-and-assessments/pmn/image-gallery/freshwater-plankton-gallery/</a:t>
            </a:r>
            <a:endParaRPr lang="en-US" sz="1200" dirty="0"/>
          </a:p>
          <a:p>
            <a:r>
              <a:rPr lang="en-US" sz="1200" dirty="0"/>
              <a:t>Nitrate molecule - </a:t>
            </a:r>
            <a:r>
              <a:rPr lang="en-US" sz="1200" dirty="0">
                <a:hlinkClick r:id="rId5"/>
              </a:rPr>
              <a:t>https://en.wikipedia.org/wiki/Nitrate#/media/File:Nitrate-ion-resonance-2D.png</a:t>
            </a:r>
            <a:r>
              <a:rPr lang="en-US" sz="1200" dirty="0"/>
              <a:t> </a:t>
            </a:r>
          </a:p>
        </p:txBody>
      </p:sp>
      <p:sp>
        <p:nvSpPr>
          <p:cNvPr id="7" name="TextBox 6">
            <a:extLst>
              <a:ext uri="{FF2B5EF4-FFF2-40B4-BE49-F238E27FC236}">
                <a16:creationId xmlns:a16="http://schemas.microsoft.com/office/drawing/2014/main" id="{DD9BA5C6-B01A-7C39-2D1A-5B04F5C76CA3}"/>
              </a:ext>
            </a:extLst>
          </p:cNvPr>
          <p:cNvSpPr txBox="1"/>
          <p:nvPr/>
        </p:nvSpPr>
        <p:spPr>
          <a:xfrm>
            <a:off x="4618892" y="5162973"/>
            <a:ext cx="3880339" cy="1200329"/>
          </a:xfrm>
          <a:prstGeom prst="rect">
            <a:avLst/>
          </a:prstGeom>
          <a:noFill/>
        </p:spPr>
        <p:txBody>
          <a:bodyPr wrap="square" rtlCol="0">
            <a:spAutoFit/>
          </a:bodyPr>
          <a:lstStyle/>
          <a:p>
            <a:r>
              <a:rPr lang="en-US" dirty="0"/>
              <a:t>Nitrate is an </a:t>
            </a:r>
            <a:r>
              <a:rPr lang="en-US" b="1" dirty="0"/>
              <a:t>inorganic</a:t>
            </a:r>
            <a:r>
              <a:rPr lang="en-US" dirty="0"/>
              <a:t> compound that may form DBPs during treatment; one source of nitrate is agricultural fertilizers</a:t>
            </a:r>
          </a:p>
        </p:txBody>
      </p:sp>
      <p:pic>
        <p:nvPicPr>
          <p:cNvPr id="1030" name="Picture 6" descr="Canonical resonance structures for the nitrate ion">
            <a:extLst>
              <a:ext uri="{FF2B5EF4-FFF2-40B4-BE49-F238E27FC236}">
                <a16:creationId xmlns:a16="http://schemas.microsoft.com/office/drawing/2014/main" id="{EDAF764E-CE5A-BF2E-D982-60E574E330A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2222"/>
          <a:stretch>
            <a:fillRect/>
          </a:stretch>
        </p:blipFill>
        <p:spPr bwMode="auto">
          <a:xfrm>
            <a:off x="4951046" y="2392540"/>
            <a:ext cx="3145692" cy="2840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387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5F33-86ED-07F8-D653-0C43CBF20631}"/>
              </a:ext>
            </a:extLst>
          </p:cNvPr>
          <p:cNvSpPr>
            <a:spLocks noGrp="1"/>
          </p:cNvSpPr>
          <p:nvPr>
            <p:ph type="title"/>
          </p:nvPr>
        </p:nvSpPr>
        <p:spPr/>
        <p:txBody>
          <a:bodyPr>
            <a:normAutofit fontScale="90000"/>
          </a:bodyPr>
          <a:lstStyle/>
          <a:p>
            <a:r>
              <a:rPr lang="en-US" b="1" dirty="0"/>
              <a:t>DBPs present health risks, including cancer</a:t>
            </a:r>
          </a:p>
        </p:txBody>
      </p:sp>
      <p:sp>
        <p:nvSpPr>
          <p:cNvPr id="3" name="Content Placeholder 2">
            <a:extLst>
              <a:ext uri="{FF2B5EF4-FFF2-40B4-BE49-F238E27FC236}">
                <a16:creationId xmlns:a16="http://schemas.microsoft.com/office/drawing/2014/main" id="{50E21D48-54DA-B352-4FA3-C440608E6431}"/>
              </a:ext>
            </a:extLst>
          </p:cNvPr>
          <p:cNvSpPr>
            <a:spLocks noGrp="1"/>
          </p:cNvSpPr>
          <p:nvPr>
            <p:ph idx="1"/>
          </p:nvPr>
        </p:nvSpPr>
        <p:spPr>
          <a:xfrm>
            <a:off x="457200" y="1600200"/>
            <a:ext cx="4243754" cy="4876800"/>
          </a:xfrm>
        </p:spPr>
        <p:txBody>
          <a:bodyPr/>
          <a:lstStyle/>
          <a:p>
            <a:r>
              <a:rPr lang="en-US" dirty="0"/>
              <a:t>Several DBPs are known carcinogens</a:t>
            </a:r>
          </a:p>
          <a:p>
            <a:r>
              <a:rPr lang="en-US" dirty="0"/>
              <a:t>For example, researchers pooled the data from six studies in the U.S., Canada, France, Italy, Spain, and Finland and found that increased, long-term exposure to DBPs led to increased risk of bladder cancer in men</a:t>
            </a:r>
          </a:p>
        </p:txBody>
      </p:sp>
      <p:sp>
        <p:nvSpPr>
          <p:cNvPr id="4" name="Slide Number Placeholder 3">
            <a:extLst>
              <a:ext uri="{FF2B5EF4-FFF2-40B4-BE49-F238E27FC236}">
                <a16:creationId xmlns:a16="http://schemas.microsoft.com/office/drawing/2014/main" id="{7976F19D-CB2A-55DC-4A18-128B80883455}"/>
              </a:ext>
            </a:extLst>
          </p:cNvPr>
          <p:cNvSpPr>
            <a:spLocks noGrp="1"/>
          </p:cNvSpPr>
          <p:nvPr>
            <p:ph type="sldNum" sz="quarter" idx="12"/>
          </p:nvPr>
        </p:nvSpPr>
        <p:spPr/>
        <p:txBody>
          <a:bodyPr/>
          <a:lstStyle/>
          <a:p>
            <a:fld id="{2A200FE8-A619-F642-9571-C47EDB9D5720}" type="slidenum">
              <a:rPr lang="en-US" smtClean="0"/>
              <a:t>4</a:t>
            </a:fld>
            <a:endParaRPr lang="en-US"/>
          </a:p>
        </p:txBody>
      </p:sp>
      <p:sp>
        <p:nvSpPr>
          <p:cNvPr id="5" name="TextBox 4">
            <a:extLst>
              <a:ext uri="{FF2B5EF4-FFF2-40B4-BE49-F238E27FC236}">
                <a16:creationId xmlns:a16="http://schemas.microsoft.com/office/drawing/2014/main" id="{7AFEAF40-4710-33B7-3349-61263F9DED42}"/>
              </a:ext>
            </a:extLst>
          </p:cNvPr>
          <p:cNvSpPr txBox="1"/>
          <p:nvPr/>
        </p:nvSpPr>
        <p:spPr>
          <a:xfrm>
            <a:off x="93785" y="6027003"/>
            <a:ext cx="7139354" cy="830997"/>
          </a:xfrm>
          <a:prstGeom prst="rect">
            <a:avLst/>
          </a:prstGeom>
          <a:noFill/>
        </p:spPr>
        <p:txBody>
          <a:bodyPr wrap="square" rtlCol="0">
            <a:spAutoFit/>
          </a:bodyPr>
          <a:lstStyle/>
          <a:p>
            <a:r>
              <a:rPr lang="en-US" sz="1200" dirty="0"/>
              <a:t>Villanueva, Cristina M.</a:t>
            </a:r>
            <a:r>
              <a:rPr lang="en-US" sz="1200" baseline="30000" dirty="0"/>
              <a:t>*†</a:t>
            </a:r>
            <a:r>
              <a:rPr lang="en-US" sz="1200" dirty="0"/>
              <a:t>; Cantor, Kenneth P.</a:t>
            </a:r>
            <a:r>
              <a:rPr lang="en-US" sz="1200" baseline="30000" dirty="0"/>
              <a:t>‡</a:t>
            </a:r>
            <a:r>
              <a:rPr lang="en-US" sz="1200" dirty="0"/>
              <a:t>; Cordier, Sylvaine</a:t>
            </a:r>
            <a:r>
              <a:rPr lang="en-US" sz="1200" baseline="30000" dirty="0"/>
              <a:t>§</a:t>
            </a:r>
            <a:r>
              <a:rPr lang="en-US" sz="1200" dirty="0"/>
              <a:t>; Jaakkola, Jouni J. K.</a:t>
            </a:r>
            <a:r>
              <a:rPr lang="en-US" sz="1200" baseline="30000" dirty="0"/>
              <a:t>∥</a:t>
            </a:r>
            <a:r>
              <a:rPr lang="en-US" sz="1200" dirty="0"/>
              <a:t>; King, Will D.</a:t>
            </a:r>
            <a:r>
              <a:rPr lang="en-US" sz="1200" baseline="30000" dirty="0"/>
              <a:t>¶</a:t>
            </a:r>
            <a:r>
              <a:rPr lang="en-US" sz="1200" dirty="0"/>
              <a:t>; Lynch, Charles F.</a:t>
            </a:r>
            <a:r>
              <a:rPr lang="en-US" sz="1200" baseline="30000" dirty="0"/>
              <a:t>**</a:t>
            </a:r>
            <a:r>
              <a:rPr lang="en-US" sz="1200" dirty="0"/>
              <a:t>; </a:t>
            </a:r>
            <a:r>
              <a:rPr lang="en-US" sz="1200" dirty="0" err="1"/>
              <a:t>Porru</a:t>
            </a:r>
            <a:r>
              <a:rPr lang="en-US" sz="1200" dirty="0"/>
              <a:t>, Stefano</a:t>
            </a:r>
            <a:r>
              <a:rPr lang="en-US" sz="1200" baseline="30000" dirty="0"/>
              <a:t>††</a:t>
            </a:r>
            <a:r>
              <a:rPr lang="en-US" sz="1200" dirty="0"/>
              <a:t>; </a:t>
            </a:r>
            <a:r>
              <a:rPr lang="en-US" sz="1200" dirty="0" err="1"/>
              <a:t>Kogevinas</a:t>
            </a:r>
            <a:r>
              <a:rPr lang="en-US" sz="1200" dirty="0"/>
              <a:t>, Manolis</a:t>
            </a:r>
            <a:r>
              <a:rPr lang="en-US" sz="1200" baseline="30000" dirty="0"/>
              <a:t>*‡</a:t>
            </a:r>
            <a:r>
              <a:rPr lang="en-US" sz="1200" dirty="0"/>
              <a:t>. Disinfection Byproducts and Bladder Cancer: A Pooled Analysis. Epidemiology 15(3):p 357-367, May 2004. | DOI: 10.1097/01.ede.0000121380.02594.fc</a:t>
            </a:r>
          </a:p>
          <a:p>
            <a:r>
              <a:rPr lang="en-US" sz="1200" dirty="0"/>
              <a:t>Image source: https://</a:t>
            </a:r>
            <a:r>
              <a:rPr lang="en-US" sz="1200" dirty="0" err="1"/>
              <a:t>commons.wikimedia.org</a:t>
            </a:r>
            <a:r>
              <a:rPr lang="en-US" sz="1200" dirty="0"/>
              <a:t>/wiki/File:Bromoform-2D.png</a:t>
            </a:r>
          </a:p>
        </p:txBody>
      </p:sp>
      <p:pic>
        <p:nvPicPr>
          <p:cNvPr id="2050" name="Picture 2">
            <a:extLst>
              <a:ext uri="{FF2B5EF4-FFF2-40B4-BE49-F238E27FC236}">
                <a16:creationId xmlns:a16="http://schemas.microsoft.com/office/drawing/2014/main" id="{4A57DB88-E675-8CB5-60E2-21A6CA0C67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1826" y="1639590"/>
            <a:ext cx="3554974" cy="30362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83F9491-1942-9ECE-9600-2F265E944D94}"/>
              </a:ext>
            </a:extLst>
          </p:cNvPr>
          <p:cNvSpPr txBox="1"/>
          <p:nvPr/>
        </p:nvSpPr>
        <p:spPr>
          <a:xfrm>
            <a:off x="5064369" y="4675867"/>
            <a:ext cx="3974122" cy="923330"/>
          </a:xfrm>
          <a:prstGeom prst="rect">
            <a:avLst/>
          </a:prstGeom>
          <a:noFill/>
        </p:spPr>
        <p:txBody>
          <a:bodyPr wrap="square" rtlCol="0">
            <a:spAutoFit/>
          </a:bodyPr>
          <a:lstStyle/>
          <a:p>
            <a:r>
              <a:rPr lang="en-US" i="1" dirty="0"/>
              <a:t>Bromoform</a:t>
            </a:r>
            <a:r>
              <a:rPr lang="en-US" dirty="0"/>
              <a:t> is one example of a </a:t>
            </a:r>
            <a:r>
              <a:rPr lang="en-US" i="1" dirty="0"/>
              <a:t>trihalomethane</a:t>
            </a:r>
            <a:r>
              <a:rPr lang="en-US" dirty="0"/>
              <a:t>, the type of DBP analyzed in the pooled study.</a:t>
            </a:r>
          </a:p>
        </p:txBody>
      </p:sp>
    </p:spTree>
    <p:extLst>
      <p:ext uri="{BB962C8B-B14F-4D97-AF65-F5344CB8AC3E}">
        <p14:creationId xmlns:p14="http://schemas.microsoft.com/office/powerpoint/2010/main" val="98836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07E26-C475-BECC-29CE-CDC9C2A989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EBA636-3979-1FCB-79C5-EAF53F8BA18E}"/>
              </a:ext>
            </a:extLst>
          </p:cNvPr>
          <p:cNvSpPr>
            <a:spLocks noGrp="1"/>
          </p:cNvSpPr>
          <p:nvPr>
            <p:ph type="title"/>
          </p:nvPr>
        </p:nvSpPr>
        <p:spPr/>
        <p:txBody>
          <a:bodyPr>
            <a:normAutofit/>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The EPA and VDH regulate DBPs</a:t>
            </a:r>
            <a:endParaRPr lang="en-US" b="1" dirty="0">
              <a:solidFill>
                <a:schemeClr val="accent1">
                  <a:lumMod val="75000"/>
                </a:schemeClr>
              </a:solidFill>
            </a:endParaRPr>
          </a:p>
        </p:txBody>
      </p:sp>
      <p:sp>
        <p:nvSpPr>
          <p:cNvPr id="3" name="Content Placeholder 2">
            <a:extLst>
              <a:ext uri="{FF2B5EF4-FFF2-40B4-BE49-F238E27FC236}">
                <a16:creationId xmlns:a16="http://schemas.microsoft.com/office/drawing/2014/main" id="{B4C569B1-4345-78A0-FC2E-7C43A5DC6EEA}"/>
              </a:ext>
            </a:extLst>
          </p:cNvPr>
          <p:cNvSpPr>
            <a:spLocks noGrp="1"/>
          </p:cNvSpPr>
          <p:nvPr>
            <p:ph idx="1"/>
          </p:nvPr>
        </p:nvSpPr>
        <p:spPr>
          <a:xfrm>
            <a:off x="457200" y="1430215"/>
            <a:ext cx="8229600" cy="4876800"/>
          </a:xfrm>
        </p:spPr>
        <p:txBody>
          <a:bodyPr/>
          <a:lstStyle/>
          <a:p>
            <a:r>
              <a:rPr lang="en-US" dirty="0"/>
              <a:t>There are many, many kinds of DBPs (dozens or more!)</a:t>
            </a:r>
          </a:p>
          <a:p>
            <a:r>
              <a:rPr lang="en-US" dirty="0"/>
              <a:t>The US EPA and the VDH regulate both total trihalomethanes (TTHM) and the five most common </a:t>
            </a:r>
            <a:r>
              <a:rPr lang="en-US" dirty="0" err="1"/>
              <a:t>haloacetic</a:t>
            </a:r>
            <a:r>
              <a:rPr lang="en-US" dirty="0"/>
              <a:t> acids (HAA5), as well as bromate and chlorite in drinking water</a:t>
            </a:r>
          </a:p>
          <a:p>
            <a:r>
              <a:rPr lang="en-US" dirty="0"/>
              <a:t>The </a:t>
            </a:r>
            <a:r>
              <a:rPr lang="en-US" b="1" dirty="0"/>
              <a:t>MCL</a:t>
            </a:r>
            <a:r>
              <a:rPr lang="en-US" dirty="0"/>
              <a:t> is the </a:t>
            </a:r>
            <a:r>
              <a:rPr lang="en-US" b="1" dirty="0"/>
              <a:t>maximum contaminant level </a:t>
            </a:r>
            <a:r>
              <a:rPr lang="en-US" dirty="0"/>
              <a:t>permitted by the EPA and VDH in finished water</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D4E77A0E-561D-D56C-A2B3-50020AB0B682}"/>
              </a:ext>
            </a:extLst>
          </p:cNvPr>
          <p:cNvSpPr>
            <a:spLocks noGrp="1"/>
          </p:cNvSpPr>
          <p:nvPr>
            <p:ph type="sldNum" sz="quarter" idx="12"/>
          </p:nvPr>
        </p:nvSpPr>
        <p:spPr/>
        <p:txBody>
          <a:bodyPr/>
          <a:lstStyle/>
          <a:p>
            <a:fld id="{2A200FE8-A619-F642-9571-C47EDB9D5720}" type="slidenum">
              <a:rPr lang="en-US" smtClean="0"/>
              <a:t>5</a:t>
            </a:fld>
            <a:endParaRPr lang="en-US"/>
          </a:p>
        </p:txBody>
      </p:sp>
      <p:sp>
        <p:nvSpPr>
          <p:cNvPr id="6" name="TextBox 5">
            <a:extLst>
              <a:ext uri="{FF2B5EF4-FFF2-40B4-BE49-F238E27FC236}">
                <a16:creationId xmlns:a16="http://schemas.microsoft.com/office/drawing/2014/main" id="{F7E5D845-2303-A349-F317-854A05D63FAB}"/>
              </a:ext>
            </a:extLst>
          </p:cNvPr>
          <p:cNvSpPr txBox="1"/>
          <p:nvPr/>
        </p:nvSpPr>
        <p:spPr>
          <a:xfrm>
            <a:off x="89095" y="6550223"/>
            <a:ext cx="5706306" cy="307777"/>
          </a:xfrm>
          <a:prstGeom prst="rect">
            <a:avLst/>
          </a:prstGeom>
          <a:noFill/>
        </p:spPr>
        <p:txBody>
          <a:bodyPr wrap="none" rtlCol="0">
            <a:spAutoFit/>
          </a:bodyPr>
          <a:lstStyle/>
          <a:p>
            <a:r>
              <a:rPr lang="en-US" sz="1400" dirty="0"/>
              <a:t>Source: https://</a:t>
            </a:r>
            <a:r>
              <a:rPr lang="en-US" sz="1400" dirty="0" err="1"/>
              <a:t>www.govinfo.gov</a:t>
            </a:r>
            <a:r>
              <a:rPr lang="en-US" sz="1400" dirty="0"/>
              <a:t>/content/pkg/FR-2006-01-04/pdf/06-3.pdf</a:t>
            </a:r>
          </a:p>
        </p:txBody>
      </p:sp>
      <p:pic>
        <p:nvPicPr>
          <p:cNvPr id="11" name="Picture 10">
            <a:extLst>
              <a:ext uri="{FF2B5EF4-FFF2-40B4-BE49-F238E27FC236}">
                <a16:creationId xmlns:a16="http://schemas.microsoft.com/office/drawing/2014/main" id="{AED994ED-8C88-8DB7-32BB-8381494DA65C}"/>
              </a:ext>
            </a:extLst>
          </p:cNvPr>
          <p:cNvPicPr>
            <a:picLocks noChangeAspect="1"/>
          </p:cNvPicPr>
          <p:nvPr/>
        </p:nvPicPr>
        <p:blipFill>
          <a:blip r:embed="rId3"/>
          <a:stretch>
            <a:fillRect/>
          </a:stretch>
        </p:blipFill>
        <p:spPr>
          <a:xfrm>
            <a:off x="1378884" y="3940791"/>
            <a:ext cx="6241116" cy="2609432"/>
          </a:xfrm>
          <a:prstGeom prst="rect">
            <a:avLst/>
          </a:prstGeom>
        </p:spPr>
      </p:pic>
    </p:spTree>
    <p:extLst>
      <p:ext uri="{BB962C8B-B14F-4D97-AF65-F5344CB8AC3E}">
        <p14:creationId xmlns:p14="http://schemas.microsoft.com/office/powerpoint/2010/main" val="2136035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39B52D4-540F-C05F-0A4F-4D9BD39611CA}"/>
              </a:ext>
            </a:extLst>
          </p:cNvPr>
          <p:cNvSpPr>
            <a:spLocks noGrp="1"/>
          </p:cNvSpPr>
          <p:nvPr>
            <p:ph type="title"/>
          </p:nvPr>
        </p:nvSpPr>
        <p:spPr>
          <a:xfrm>
            <a:off x="457200" y="533400"/>
            <a:ext cx="8229600" cy="1466380"/>
          </a:xfrm>
        </p:spPr>
        <p:txBody>
          <a:bodyPr>
            <a:normAutofit/>
          </a:bodyPr>
          <a:lstStyle/>
          <a:p>
            <a:r>
              <a:rPr lang="en-US" b="1" dirty="0"/>
              <a:t>End of slideshow – please proceed with module activities!</a:t>
            </a:r>
          </a:p>
        </p:txBody>
      </p:sp>
      <p:pic>
        <p:nvPicPr>
          <p:cNvPr id="10" name="Shape 489">
            <a:extLst>
              <a:ext uri="{FF2B5EF4-FFF2-40B4-BE49-F238E27FC236}">
                <a16:creationId xmlns:a16="http://schemas.microsoft.com/office/drawing/2014/main" id="{E2A9CA0B-ABBC-4AED-9C5A-FBC37F510CD6}"/>
              </a:ext>
              <a:ext uri="{C183D7F6-B498-43B3-948B-1728B52AA6E4}">
                <adec:decorative xmlns:adec="http://schemas.microsoft.com/office/drawing/2017/decorative" val="1"/>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46" y="2726867"/>
            <a:ext cx="4753285" cy="2138209"/>
          </a:xfrm>
          <a:prstGeom prst="rect">
            <a:avLst/>
          </a:prstGeom>
          <a:noFill/>
          <a:ln>
            <a:noFill/>
          </a:ln>
        </p:spPr>
      </p:pic>
      <p:sp>
        <p:nvSpPr>
          <p:cNvPr id="2" name="Slide Number Placeholder 1">
            <a:extLst>
              <a:ext uri="{FF2B5EF4-FFF2-40B4-BE49-F238E27FC236}">
                <a16:creationId xmlns:a16="http://schemas.microsoft.com/office/drawing/2014/main" id="{76B963CB-45C5-3DBA-0D76-48076DBAC09C}"/>
              </a:ext>
              <a:ext uri="{C183D7F6-B498-43B3-948B-1728B52AA6E4}">
                <adec:decorative xmlns:adec="http://schemas.microsoft.com/office/drawing/2017/decorative" val="1"/>
              </a:ext>
            </a:extLst>
          </p:cNvPr>
          <p:cNvSpPr>
            <a:spLocks noGrp="1"/>
          </p:cNvSpPr>
          <p:nvPr>
            <p:ph type="sldNum" sz="quarter" idx="12"/>
          </p:nvPr>
        </p:nvSpPr>
        <p:spPr>
          <a:xfrm>
            <a:off x="7620000" y="18288"/>
            <a:ext cx="1066800" cy="329184"/>
          </a:xfrm>
        </p:spPr>
        <p:txBody>
          <a:bodyPr anchor="ctr">
            <a:normAutofit/>
          </a:bodyPr>
          <a:lstStyle/>
          <a:p>
            <a:pPr>
              <a:spcAft>
                <a:spcPts val="600"/>
              </a:spcAft>
            </a:pPr>
            <a:fld id="{2A200FE8-A619-F642-9571-C47EDB9D5720}" type="slidenum">
              <a:rPr lang="en-US" smtClean="0"/>
              <a:pPr>
                <a:spcAft>
                  <a:spcPts val="600"/>
                </a:spcAft>
              </a:pPr>
              <a:t>6</a:t>
            </a:fld>
            <a:endParaRPr lang="en-US"/>
          </a:p>
        </p:txBody>
      </p:sp>
      <p:pic>
        <p:nvPicPr>
          <p:cNvPr id="13" name="Picture 12" descr="Macrosystems EDDIE Module 10 logo">
            <a:extLst>
              <a:ext uri="{FF2B5EF4-FFF2-40B4-BE49-F238E27FC236}">
                <a16:creationId xmlns:a16="http://schemas.microsoft.com/office/drawing/2014/main" id="{C43BCB51-15C9-19F2-4A42-59E8089A5680}"/>
              </a:ext>
            </a:extLst>
          </p:cNvPr>
          <p:cNvPicPr>
            <a:picLocks noChangeAspect="1"/>
          </p:cNvPicPr>
          <p:nvPr/>
        </p:nvPicPr>
        <p:blipFill>
          <a:blip r:embed="rId4"/>
          <a:stretch>
            <a:fillRect/>
          </a:stretch>
        </p:blipFill>
        <p:spPr>
          <a:xfrm>
            <a:off x="4929131" y="2502876"/>
            <a:ext cx="3886199" cy="2865296"/>
          </a:xfrm>
          <a:prstGeom prst="rect">
            <a:avLst/>
          </a:prstGeom>
        </p:spPr>
      </p:pic>
    </p:spTree>
    <p:extLst>
      <p:ext uri="{BB962C8B-B14F-4D97-AF65-F5344CB8AC3E}">
        <p14:creationId xmlns:p14="http://schemas.microsoft.com/office/powerpoint/2010/main" val="3407981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36897</TotalTime>
  <Words>988</Words>
  <Application>Microsoft Macintosh PowerPoint</Application>
  <PresentationFormat>On-screen Show (4:3)</PresentationFormat>
  <Paragraphs>52</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KF PPT go-to</vt:lpstr>
      <vt:lpstr>Disinfection byproduct formation and regulatory thresholds</vt:lpstr>
      <vt:lpstr>Chlorination is a common method to disinfect drinking water</vt:lpstr>
      <vt:lpstr>DBP precursors can react with chlorine to form disinfection byproducts (DBPs) </vt:lpstr>
      <vt:lpstr>DBPs present health risks, including cancer</vt:lpstr>
      <vt:lpstr> The EPA and VDH regulate DBPs</vt:lpstr>
      <vt:lpstr>End of slideshow – please proceed with module activities!</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544</cp:revision>
  <dcterms:created xsi:type="dcterms:W3CDTF">2015-09-21T16:03:57Z</dcterms:created>
  <dcterms:modified xsi:type="dcterms:W3CDTF">2026-02-20T17:28:04Z</dcterms:modified>
</cp:coreProperties>
</file>