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20"/>
  </p:notesMasterIdLst>
  <p:sldIdLst>
    <p:sldId id="256" r:id="rId2"/>
    <p:sldId id="296" r:id="rId3"/>
    <p:sldId id="297" r:id="rId4"/>
    <p:sldId id="310" r:id="rId5"/>
    <p:sldId id="311" r:id="rId6"/>
    <p:sldId id="312" r:id="rId7"/>
    <p:sldId id="301" r:id="rId8"/>
    <p:sldId id="300" r:id="rId9"/>
    <p:sldId id="298" r:id="rId10"/>
    <p:sldId id="302" r:id="rId11"/>
    <p:sldId id="303" r:id="rId12"/>
    <p:sldId id="304" r:id="rId13"/>
    <p:sldId id="305" r:id="rId14"/>
    <p:sldId id="313" r:id="rId15"/>
    <p:sldId id="306" r:id="rId16"/>
    <p:sldId id="299" r:id="rId17"/>
    <p:sldId id="307" r:id="rId18"/>
    <p:sldId id="30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4C81"/>
    <a:srgbClr val="5BA2AE"/>
    <a:srgbClr val="F8DEEE"/>
    <a:srgbClr val="A6BADF"/>
    <a:srgbClr val="FFA500"/>
    <a:srgbClr val="F7F0EC"/>
    <a:srgbClr val="D2D2D2"/>
    <a:srgbClr val="3D8853"/>
    <a:srgbClr val="2F528F"/>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99" autoAdjust="0"/>
    <p:restoredTop sz="78367" autoAdjust="0"/>
  </p:normalViewPr>
  <p:slideViewPr>
    <p:cSldViewPr snapToGrid="0" snapToObjects="1">
      <p:cViewPr varScale="1">
        <p:scale>
          <a:sx n="99" d="100"/>
          <a:sy n="99" d="100"/>
        </p:scale>
        <p:origin x="2528" y="176"/>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2/20/26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sz="1200" kern="1200" dirty="0">
                <a:solidFill>
                  <a:schemeClr val="tx1"/>
                </a:solidFill>
                <a:effectLst/>
                <a:latin typeface="+mn-lt"/>
                <a:ea typeface="+mn-ea"/>
                <a:cs typeface="+mn-cs"/>
              </a:rPr>
              <a:t>In this video, I will discuss </a:t>
            </a:r>
            <a:r>
              <a:rPr lang="en-IE" sz="1200" kern="1200" dirty="0" err="1">
                <a:solidFill>
                  <a:schemeClr val="tx1"/>
                </a:solidFill>
                <a:effectLst/>
                <a:latin typeface="+mn-lt"/>
                <a:ea typeface="+mn-ea"/>
                <a:cs typeface="+mn-cs"/>
              </a:rPr>
              <a:t>tradeoffs</a:t>
            </a:r>
            <a:r>
              <a:rPr lang="en-IE" sz="1200" kern="1200" dirty="0">
                <a:solidFill>
                  <a:schemeClr val="tx1"/>
                </a:solidFill>
                <a:effectLst/>
                <a:latin typeface="+mn-lt"/>
                <a:ea typeface="+mn-ea"/>
                <a:cs typeface="+mn-cs"/>
              </a:rPr>
              <a:t> in disinfection </a:t>
            </a:r>
            <a:r>
              <a:rPr lang="en-IE" sz="1200" kern="1200">
                <a:solidFill>
                  <a:schemeClr val="tx1"/>
                </a:solidFill>
                <a:effectLst/>
                <a:latin typeface="+mn-lt"/>
                <a:ea typeface="+mn-ea"/>
                <a:cs typeface="+mn-cs"/>
              </a:rPr>
              <a:t>byproduct management.</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48381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step in determining whether you have reached breakpoint chlorination is to calculate the expected increase in residual. The expected increase in the residual is equal to the increase in chlorine added during the treatment process in pounds per day, divided by the flow in </a:t>
            </a:r>
            <a:r>
              <a:rPr lang="en-US" dirty="0" err="1"/>
              <a:t>megagallons</a:t>
            </a:r>
            <a:r>
              <a:rPr lang="en-US" dirty="0"/>
              <a:t> per day times the number of pounds of water per gallon.</a:t>
            </a:r>
          </a:p>
        </p:txBody>
      </p:sp>
      <p:sp>
        <p:nvSpPr>
          <p:cNvPr id="4" name="Slide Number Placeholder 3"/>
          <p:cNvSpPr>
            <a:spLocks noGrp="1"/>
          </p:cNvSpPr>
          <p:nvPr>
            <p:ph type="sldNum" sz="quarter" idx="5"/>
          </p:nvPr>
        </p:nvSpPr>
        <p:spPr/>
        <p:txBody>
          <a:bodyPr/>
          <a:lstStyle/>
          <a:p>
            <a:fld id="{58020EE3-0E66-7545-AD0E-C93C74C0187D}" type="slidenum">
              <a:rPr lang="en-US" smtClean="0"/>
              <a:t>10</a:t>
            </a:fld>
            <a:endParaRPr lang="en-US"/>
          </a:p>
        </p:txBody>
      </p:sp>
    </p:spTree>
    <p:extLst>
      <p:ext uri="{BB962C8B-B14F-4D97-AF65-F5344CB8AC3E}">
        <p14:creationId xmlns:p14="http://schemas.microsoft.com/office/powerpoint/2010/main" val="3664742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step is to calculate the actual increase in residual that you observe when you increase the amount of chlorine. To do this, you subtract the old residual (before more chlorine was added) from the new residual (after more chlorine was added). The new and old residuals will be determined by laboratory testing conducted at the treatment plant.</a:t>
            </a:r>
          </a:p>
        </p:txBody>
      </p:sp>
      <p:sp>
        <p:nvSpPr>
          <p:cNvPr id="4" name="Slide Number Placeholder 3"/>
          <p:cNvSpPr>
            <a:spLocks noGrp="1"/>
          </p:cNvSpPr>
          <p:nvPr>
            <p:ph type="sldNum" sz="quarter" idx="5"/>
          </p:nvPr>
        </p:nvSpPr>
        <p:spPr/>
        <p:txBody>
          <a:bodyPr/>
          <a:lstStyle/>
          <a:p>
            <a:fld id="{58020EE3-0E66-7545-AD0E-C93C74C0187D}" type="slidenum">
              <a:rPr lang="en-US" smtClean="0"/>
              <a:t>11</a:t>
            </a:fld>
            <a:endParaRPr lang="en-US"/>
          </a:p>
        </p:txBody>
      </p:sp>
    </p:spTree>
    <p:extLst>
      <p:ext uri="{BB962C8B-B14F-4D97-AF65-F5344CB8AC3E}">
        <p14:creationId xmlns:p14="http://schemas.microsoft.com/office/powerpoint/2010/main" val="4186665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step in determining if you have reached breakpoint chlorination is to compare the actual and expected increases in residual. If the actual residual is less than the expected residual, breakpoint chlorination was not reached! If the actual residual is greater than or equal to the expected residual, breakpoint was reached.</a:t>
            </a:r>
          </a:p>
        </p:txBody>
      </p:sp>
      <p:sp>
        <p:nvSpPr>
          <p:cNvPr id="4" name="Slide Number Placeholder 3"/>
          <p:cNvSpPr>
            <a:spLocks noGrp="1"/>
          </p:cNvSpPr>
          <p:nvPr>
            <p:ph type="sldNum" sz="quarter" idx="5"/>
          </p:nvPr>
        </p:nvSpPr>
        <p:spPr/>
        <p:txBody>
          <a:bodyPr/>
          <a:lstStyle/>
          <a:p>
            <a:fld id="{58020EE3-0E66-7545-AD0E-C93C74C0187D}" type="slidenum">
              <a:rPr lang="en-US" smtClean="0"/>
              <a:t>12</a:t>
            </a:fld>
            <a:endParaRPr lang="en-US"/>
          </a:p>
        </p:txBody>
      </p:sp>
    </p:spTree>
    <p:extLst>
      <p:ext uri="{BB962C8B-B14F-4D97-AF65-F5344CB8AC3E}">
        <p14:creationId xmlns:p14="http://schemas.microsoft.com/office/powerpoint/2010/main" val="3488712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Now, let’s work an example problem. A chlorinator setting of 15 </a:t>
            </a:r>
            <a:r>
              <a:rPr lang="en-US" dirty="0" err="1"/>
              <a:t>lbs</a:t>
            </a:r>
            <a:r>
              <a:rPr lang="en-US" dirty="0"/>
              <a:t> chlorine per day results in a chlorine residual of 0.3 mg/L. The chlorinator setting is increased to 20 </a:t>
            </a:r>
            <a:r>
              <a:rPr lang="en-US" dirty="0" err="1"/>
              <a:t>lb</a:t>
            </a:r>
            <a:r>
              <a:rPr lang="en-US" dirty="0"/>
              <a:t>/day. The chlorine residual increases to 0.45 mg/L at this new dosage rate. The average flow being treated is 1.4 MGD. On the basis of these data, is the water being chlorinated past the breakpoint? First, we calculate the expected residual, which is the increase in chlorine (5 </a:t>
            </a:r>
            <a:r>
              <a:rPr lang="en-US" dirty="0" err="1"/>
              <a:t>lb</a:t>
            </a:r>
            <a:r>
              <a:rPr lang="en-US" dirty="0"/>
              <a:t>/day) divided by the flow (1.4 MGD) times the number of pounds of water per gallon (8.34 </a:t>
            </a:r>
            <a:r>
              <a:rPr lang="en-US" dirty="0" err="1"/>
              <a:t>lb</a:t>
            </a:r>
            <a:r>
              <a:rPr lang="en-US" dirty="0"/>
              <a:t>/gal). This gives us an expected residual of 0.43 mg/L of chlorine. Next, we calculate the actual residual, which is the old residual (0.3 mg/L) subtracted from the new residual after more chlorine was added (0.45 mg/L). This gives us an actual residual of 0.15 mg/L. Finally, we compare the actual and expected residual. We see that the actual residual of 0.15 mg/L is less than the expected residual of 0.43 mg/L, and so we conclude the water is NOT being treated past the breakpoint!</a:t>
            </a:r>
          </a:p>
        </p:txBody>
      </p:sp>
      <p:sp>
        <p:nvSpPr>
          <p:cNvPr id="4" name="Slide Number Placeholder 3"/>
          <p:cNvSpPr>
            <a:spLocks noGrp="1"/>
          </p:cNvSpPr>
          <p:nvPr>
            <p:ph type="sldNum" sz="quarter" idx="5"/>
          </p:nvPr>
        </p:nvSpPr>
        <p:spPr/>
        <p:txBody>
          <a:bodyPr/>
          <a:lstStyle/>
          <a:p>
            <a:fld id="{58020EE3-0E66-7545-AD0E-C93C74C0187D}" type="slidenum">
              <a:rPr lang="en-US" smtClean="0"/>
              <a:t>13</a:t>
            </a:fld>
            <a:endParaRPr lang="en-US"/>
          </a:p>
        </p:txBody>
      </p:sp>
    </p:spTree>
    <p:extLst>
      <p:ext uri="{BB962C8B-B14F-4D97-AF65-F5344CB8AC3E}">
        <p14:creationId xmlns:p14="http://schemas.microsoft.com/office/powerpoint/2010/main" val="1640402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19222-20D4-E03C-F44B-51FD78FAAF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F5CA57-F21E-B8A9-EE7A-67907427F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81043C-33B4-914C-D893-65575335A0A6}"/>
              </a:ext>
            </a:extLst>
          </p:cNvPr>
          <p:cNvSpPr>
            <a:spLocks noGrp="1"/>
          </p:cNvSpPr>
          <p:nvPr>
            <p:ph type="body" idx="1"/>
          </p:nvPr>
        </p:nvSpPr>
        <p:spPr/>
        <p:txBody>
          <a:bodyPr/>
          <a:lstStyle/>
          <a:p>
            <a:r>
              <a:rPr lang="en-US" b="1" dirty="0"/>
              <a:t>All of this information regarding breakpoint chlorination and residuals begs the question: how much residual should you aim for? </a:t>
            </a:r>
            <a:r>
              <a:rPr lang="en-US" dirty="0"/>
              <a:t>Chlorine feed systems for secondary disinfection should achieve a minimum chlorine residual at the entry point of </a:t>
            </a:r>
            <a:r>
              <a:rPr lang="en-US" b="1" dirty="0"/>
              <a:t>0.2 mg/L for more than 4 hours. However, the </a:t>
            </a:r>
          </a:p>
          <a:p>
            <a:r>
              <a:rPr lang="en-US" dirty="0"/>
              <a:t>maximum allowed residual is </a:t>
            </a:r>
            <a:r>
              <a:rPr lang="en-US" b="1" dirty="0"/>
              <a:t>4.0 mg/L </a:t>
            </a:r>
            <a:r>
              <a:rPr lang="en-US" dirty="0"/>
              <a:t>because of the risk of formation of disinfection byproducts, which we will discuss next.</a:t>
            </a:r>
            <a:endParaRPr lang="en-US" b="1" dirty="0"/>
          </a:p>
          <a:p>
            <a:endParaRPr lang="en-US" b="1" dirty="0"/>
          </a:p>
        </p:txBody>
      </p:sp>
      <p:sp>
        <p:nvSpPr>
          <p:cNvPr id="4" name="Slide Number Placeholder 3">
            <a:extLst>
              <a:ext uri="{FF2B5EF4-FFF2-40B4-BE49-F238E27FC236}">
                <a16:creationId xmlns:a16="http://schemas.microsoft.com/office/drawing/2014/main" id="{392F7C24-4DD7-29D9-6B84-B2451D6C15B2}"/>
              </a:ext>
            </a:extLst>
          </p:cNvPr>
          <p:cNvSpPr>
            <a:spLocks noGrp="1"/>
          </p:cNvSpPr>
          <p:nvPr>
            <p:ph type="sldNum" sz="quarter" idx="10"/>
          </p:nvPr>
        </p:nvSpPr>
        <p:spPr/>
        <p:txBody>
          <a:bodyPr/>
          <a:lstStyle/>
          <a:p>
            <a:fld id="{58020EE3-0E66-7545-AD0E-C93C74C0187D}" type="slidenum">
              <a:rPr lang="en-US" smtClean="0"/>
              <a:t>14</a:t>
            </a:fld>
            <a:endParaRPr lang="en-US"/>
          </a:p>
        </p:txBody>
      </p:sp>
    </p:spTree>
    <p:extLst>
      <p:ext uri="{BB962C8B-B14F-4D97-AF65-F5344CB8AC3E}">
        <p14:creationId xmlns:p14="http://schemas.microsoft.com/office/powerpoint/2010/main" val="1754998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45DE3-8DCE-D447-B812-9BE833BC0C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B2C2F-8032-D39C-F39D-C8AEF66A66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B87EF4-B489-B126-ECAB-DFEFD20F3C61}"/>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The second goal for operators, in addition to ensuring disinfection, is to avoid DBP formation. </a:t>
            </a:r>
            <a:r>
              <a:rPr lang="en-US" dirty="0"/>
              <a:t>The best approach to avoiding DBP formation is to remove DBP precursors prior to disinfection. To do this, operators have several options:</a:t>
            </a:r>
          </a:p>
          <a:p>
            <a:pPr lvl="1"/>
            <a:r>
              <a:rPr lang="en-US" dirty="0"/>
              <a:t>Increased </a:t>
            </a:r>
            <a:r>
              <a:rPr lang="en-US" b="1" dirty="0"/>
              <a:t>coagulation/clarification </a:t>
            </a:r>
            <a:r>
              <a:rPr lang="en-US" dirty="0"/>
              <a:t>time or addition of more coagulant</a:t>
            </a:r>
          </a:p>
          <a:p>
            <a:pPr lvl="1"/>
            <a:r>
              <a:rPr lang="en-US" b="1" dirty="0"/>
              <a:t>Activated carbon filters </a:t>
            </a:r>
            <a:r>
              <a:rPr lang="en-US" dirty="0"/>
              <a:t>that absorb organic matter</a:t>
            </a:r>
          </a:p>
          <a:p>
            <a:pPr lvl="1"/>
            <a:r>
              <a:rPr lang="en-US" dirty="0"/>
              <a:t>Pass water through a </a:t>
            </a:r>
            <a:r>
              <a:rPr lang="en-US" b="1" dirty="0"/>
              <a:t>membrane </a:t>
            </a:r>
            <a:r>
              <a:rPr lang="en-US" dirty="0"/>
              <a:t>that filters out DBP precursors</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8E3D950-880B-B434-B05F-FBDE340869D5}"/>
              </a:ext>
            </a:extLst>
          </p:cNvPr>
          <p:cNvSpPr>
            <a:spLocks noGrp="1"/>
          </p:cNvSpPr>
          <p:nvPr>
            <p:ph type="sldNum" sz="quarter" idx="10"/>
          </p:nvPr>
        </p:nvSpPr>
        <p:spPr/>
        <p:txBody>
          <a:bodyPr/>
          <a:lstStyle/>
          <a:p>
            <a:fld id="{58020EE3-0E66-7545-AD0E-C93C74C0187D}" type="slidenum">
              <a:rPr lang="en-US" smtClean="0"/>
              <a:t>15</a:t>
            </a:fld>
            <a:endParaRPr lang="en-US"/>
          </a:p>
        </p:txBody>
      </p:sp>
    </p:spTree>
    <p:extLst>
      <p:ext uri="{BB962C8B-B14F-4D97-AF65-F5344CB8AC3E}">
        <p14:creationId xmlns:p14="http://schemas.microsoft.com/office/powerpoint/2010/main" val="1823233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782CD-2C09-6203-9C2A-CE49738022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795EE8-F375-057E-2FCE-9289B7A7CC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E4A182-76E5-629D-5D84-6E8878F891F5}"/>
              </a:ext>
            </a:extLst>
          </p:cNvPr>
          <p:cNvSpPr>
            <a:spLocks noGrp="1"/>
          </p:cNvSpPr>
          <p:nvPr>
            <p:ph type="body" idx="1"/>
          </p:nvPr>
        </p:nvSpPr>
        <p:spPr/>
        <p:txBody>
          <a:bodyPr/>
          <a:lstStyle/>
          <a:p>
            <a:r>
              <a:rPr lang="en-US" dirty="0"/>
              <a:t>Because excessive free chlorine residual can lead to formation of DBPs in the distribution system, the EPA and VDH have enacted MRDLs, or maximum residual detection limits. The table on the slide shows the MRDLs for three chlorine compounds that are commonly used for disinfection. The free chlorine residual in treated water must remain below the MRDLs listed in the table!</a:t>
            </a:r>
          </a:p>
        </p:txBody>
      </p:sp>
      <p:sp>
        <p:nvSpPr>
          <p:cNvPr id="4" name="Slide Number Placeholder 3">
            <a:extLst>
              <a:ext uri="{FF2B5EF4-FFF2-40B4-BE49-F238E27FC236}">
                <a16:creationId xmlns:a16="http://schemas.microsoft.com/office/drawing/2014/main" id="{2A015DAC-F65A-99F9-1465-E7C213A90E39}"/>
              </a:ext>
            </a:extLst>
          </p:cNvPr>
          <p:cNvSpPr>
            <a:spLocks noGrp="1"/>
          </p:cNvSpPr>
          <p:nvPr>
            <p:ph type="sldNum" sz="quarter" idx="10"/>
          </p:nvPr>
        </p:nvSpPr>
        <p:spPr/>
        <p:txBody>
          <a:bodyPr/>
          <a:lstStyle/>
          <a:p>
            <a:fld id="{58020EE3-0E66-7545-AD0E-C93C74C0187D}" type="slidenum">
              <a:rPr lang="en-US" smtClean="0"/>
              <a:t>16</a:t>
            </a:fld>
            <a:endParaRPr lang="en-US"/>
          </a:p>
        </p:txBody>
      </p:sp>
    </p:spTree>
    <p:extLst>
      <p:ext uri="{BB962C8B-B14F-4D97-AF65-F5344CB8AC3E}">
        <p14:creationId xmlns:p14="http://schemas.microsoft.com/office/powerpoint/2010/main" val="75959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1A048-F394-08FC-6C62-E0FA0E89C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EC1727-25D9-FD57-30E8-9D6565D8C7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6FB542-10ED-1A36-9368-DCBB9FFE273B}"/>
              </a:ext>
            </a:extLst>
          </p:cNvPr>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In summary, here is a high-level strategy for operators to balance the goals of ensuring disinfection and avoiding DBP formation. First, operators must ensure that water is chlorinated to breakpoint. Second, operators may use additional treatment steps as needed, such as increased coagulation, activated carbon filters, or membrane technology, to remove DBP precursors prior to disinfection. This helps avoid DBP formation in the treatment plant. Finally, operators must keep treated water under the EPA and VDH MRDL of 4.0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mgL</a:t>
            </a:r>
            <a:r>
              <a:rPr lang="en-US" sz="1200" dirty="0">
                <a:effectLst/>
                <a:latin typeface="Calibri" panose="020F0502020204030204" pitchFamily="34" charset="0"/>
                <a:ea typeface="Calibri" panose="020F0502020204030204" pitchFamily="34" charset="0"/>
                <a:cs typeface="Times New Roman" panose="02020603050405020304" pitchFamily="18" charset="0"/>
              </a:rPr>
              <a:t> for free chlorine residual. This helps avoid DBP formation in the distribution system.</a:t>
            </a:r>
          </a:p>
        </p:txBody>
      </p:sp>
      <p:sp>
        <p:nvSpPr>
          <p:cNvPr id="4" name="Slide Number Placeholder 3">
            <a:extLst>
              <a:ext uri="{FF2B5EF4-FFF2-40B4-BE49-F238E27FC236}">
                <a16:creationId xmlns:a16="http://schemas.microsoft.com/office/drawing/2014/main" id="{ED678FEF-A775-9E1E-8342-E9471606A34D}"/>
              </a:ext>
            </a:extLst>
          </p:cNvPr>
          <p:cNvSpPr>
            <a:spLocks noGrp="1"/>
          </p:cNvSpPr>
          <p:nvPr>
            <p:ph type="sldNum" sz="quarter" idx="10"/>
          </p:nvPr>
        </p:nvSpPr>
        <p:spPr/>
        <p:txBody>
          <a:bodyPr/>
          <a:lstStyle/>
          <a:p>
            <a:fld id="{58020EE3-0E66-7545-AD0E-C93C74C0187D}" type="slidenum">
              <a:rPr lang="en-US" smtClean="0"/>
              <a:t>17</a:t>
            </a:fld>
            <a:endParaRPr lang="en-US"/>
          </a:p>
        </p:txBody>
      </p:sp>
    </p:spTree>
    <p:extLst>
      <p:ext uri="{BB962C8B-B14F-4D97-AF65-F5344CB8AC3E}">
        <p14:creationId xmlns:p14="http://schemas.microsoft.com/office/powerpoint/2010/main" val="2529740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end of the video; thanks for your attention!</a:t>
            </a:r>
          </a:p>
        </p:txBody>
      </p:sp>
      <p:sp>
        <p:nvSpPr>
          <p:cNvPr id="4" name="Slide Number Placeholder 3"/>
          <p:cNvSpPr>
            <a:spLocks noGrp="1"/>
          </p:cNvSpPr>
          <p:nvPr>
            <p:ph type="sldNum" sz="quarter" idx="10"/>
          </p:nvPr>
        </p:nvSpPr>
        <p:spPr/>
        <p:txBody>
          <a:bodyPr/>
          <a:lstStyle/>
          <a:p>
            <a:fld id="{866223A8-58DE-49DC-9245-9F9544461F34}" type="slidenum">
              <a:rPr lang="en-US" smtClean="0"/>
              <a:t>18</a:t>
            </a:fld>
            <a:endParaRPr lang="en-US"/>
          </a:p>
        </p:txBody>
      </p:sp>
    </p:spTree>
    <p:extLst>
      <p:ext uri="{BB962C8B-B14F-4D97-AF65-F5344CB8AC3E}">
        <p14:creationId xmlns:p14="http://schemas.microsoft.com/office/powerpoint/2010/main" val="2505601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1FB8A-8888-3686-2C3D-733E07AB86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AC7FA-BB2F-AD45-0622-4C8301FF03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537EBA-E58D-AAC2-39BE-79B5D843DCC3}"/>
              </a:ext>
            </a:extLst>
          </p:cNvPr>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During the treatment process, operators must balance the risks of incomplete disinfection and DBP formation. If disinfection is incomplete, there may be harmful pathogens in the finished water, threatening human health. However, chlorine-containing compounds used for disinfection can also react with DBP precursors to form cancer-causing disinfection byproducts, also threatening human health. Therefore, an operator has two goals: ensure disinfection and avoid DBP formation.</a:t>
            </a:r>
          </a:p>
        </p:txBody>
      </p:sp>
      <p:sp>
        <p:nvSpPr>
          <p:cNvPr id="4" name="Slide Number Placeholder 3">
            <a:extLst>
              <a:ext uri="{FF2B5EF4-FFF2-40B4-BE49-F238E27FC236}">
                <a16:creationId xmlns:a16="http://schemas.microsoft.com/office/drawing/2014/main" id="{3DFC9388-153C-ECEB-53F7-9D9D059279DA}"/>
              </a:ext>
            </a:extLst>
          </p:cNvPr>
          <p:cNvSpPr>
            <a:spLocks noGrp="1"/>
          </p:cNvSpPr>
          <p:nvPr>
            <p:ph type="sldNum" sz="quarter" idx="10"/>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232723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042DE-D401-603E-A00E-ABCDF89C60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21D488-0B1E-25F8-D1CC-C77176AA3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0B956-80CD-687F-EB0C-108A79E666CE}"/>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To meet goal #1, </a:t>
            </a:r>
            <a:r>
              <a:rPr lang="en-US" dirty="0"/>
              <a:t>Chlorine should be added until all harmful pathogens are destroyed</a:t>
            </a:r>
          </a:p>
          <a:p>
            <a:r>
              <a:rPr lang="en-US" dirty="0"/>
              <a:t>In addition, enough chlorine should be added to produce some </a:t>
            </a:r>
            <a:r>
              <a:rPr lang="en-US" b="1" dirty="0"/>
              <a:t>free residual chlorine</a:t>
            </a:r>
            <a:r>
              <a:rPr lang="en-US" dirty="0"/>
              <a:t> which keeps the water free of pathogens in the distribution system</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34E9C4C-D7A1-4156-B3E0-1D84A75B1190}"/>
              </a:ext>
            </a:extLst>
          </p:cNvPr>
          <p:cNvSpPr>
            <a:spLocks noGrp="1"/>
          </p:cNvSpPr>
          <p:nvPr>
            <p:ph type="sldNum" sz="quarter" idx="10"/>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2449563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5B4B0-0ADC-5BC1-7FE6-E6D3FC0DE5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C261C7-BC8B-6A6A-38C2-B512B09275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8F3410-57FE-4328-B361-D9D8C61974E7}"/>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To better understand this concept, we are going to introduce some key terminology and calculations that you will need to know to operate a drinking water treatment plant. First, the amount of chlorine added is the chlorine dose, while the chlorine used up by pathogens and other substances in the water is the chlorine demand. The chlorine left over from the dose after demand is satisfied is the chlorine residual.</a:t>
            </a:r>
            <a:endParaRPr lang="en-US" dirty="0"/>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191FD39-2043-6CA0-D619-83A2541E3B65}"/>
              </a:ext>
            </a:extLst>
          </p:cNvPr>
          <p:cNvSpPr>
            <a:spLocks noGrp="1"/>
          </p:cNvSpPr>
          <p:nvPr>
            <p:ph type="sldNum" sz="quarter" idx="10"/>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369695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3519C-70E7-A298-4DD7-354ED7E5A2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AD7B5A-71BD-4723-622E-919E7D29EA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921095-D04F-DEC3-D4A7-3623DF28D509}"/>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This brings us to our first calculation: the dose calculation. The chlorine dose in mg/L is equal to the demand plus the residual, which are both also in mg/L. So for example, if you needed to know what chlorine dosage should be applied to raw water with a demand of 0.5 mg/L and an intended residual of 1.1 mg/L, you would add the demand and the residual to find that your dosage should be 1.6 mg/L.</a:t>
            </a:r>
            <a:endParaRPr lang="en-US" dirty="0"/>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AD5B7EE-072B-80CD-D5FB-D1A6AB1A7CE9}"/>
              </a:ext>
            </a:extLst>
          </p:cNvPr>
          <p:cNvSpPr>
            <a:spLocks noGrp="1"/>
          </p:cNvSpPr>
          <p:nvPr>
            <p:ph type="sldNum" sz="quarter" idx="10"/>
          </p:nvPr>
        </p:nvSpPr>
        <p:spPr/>
        <p:txBody>
          <a:bodyPr/>
          <a:lstStyle/>
          <a:p>
            <a:fld id="{58020EE3-0E66-7545-AD0E-C93C74C0187D}" type="slidenum">
              <a:rPr lang="en-US" smtClean="0"/>
              <a:t>5</a:t>
            </a:fld>
            <a:endParaRPr lang="en-US"/>
          </a:p>
        </p:txBody>
      </p:sp>
    </p:spTree>
    <p:extLst>
      <p:ext uri="{BB962C8B-B14F-4D97-AF65-F5344CB8AC3E}">
        <p14:creationId xmlns:p14="http://schemas.microsoft.com/office/powerpoint/2010/main" val="856752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50519-7695-0E85-CAB0-37E9E54175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3756A2-15B0-E8E8-77C5-91B317C7D3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FB2123-054C-99C9-B178-7386C564FF8A}"/>
              </a:ext>
            </a:extLst>
          </p:cNvPr>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Once you know the required dose, you might also need to know how much chlorine chemical to feed per day to achieve that dosage, given the flow in the plant you are operating. To find out how much chemical to feed 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lbs</a:t>
            </a:r>
            <a:r>
              <a:rPr lang="en-US" sz="1200" dirty="0">
                <a:effectLst/>
                <a:latin typeface="Calibri" panose="020F0502020204030204" pitchFamily="34" charset="0"/>
                <a:ea typeface="Calibri" panose="020F0502020204030204" pitchFamily="34" charset="0"/>
                <a:cs typeface="Times New Roman" panose="02020603050405020304" pitchFamily="18" charset="0"/>
              </a:rPr>
              <a:t> per day, you would use the “pounds” formula. It says that the chlorine chemical in pounds per day is </a:t>
            </a:r>
            <a:r>
              <a:rPr lang="en-US" sz="1200" dirty="0"/>
              <a:t>equal to the </a:t>
            </a:r>
            <a:r>
              <a:rPr lang="en-US" sz="1200" b="1" dirty="0"/>
              <a:t>chlorine dose </a:t>
            </a:r>
            <a:r>
              <a:rPr lang="en-US" sz="1200" dirty="0"/>
              <a:t>times the </a:t>
            </a:r>
            <a:r>
              <a:rPr lang="en-US" sz="1200" b="1" dirty="0"/>
              <a:t>flow</a:t>
            </a:r>
            <a:r>
              <a:rPr lang="en-US" sz="1200" dirty="0"/>
              <a:t> in the plant times the </a:t>
            </a:r>
            <a:r>
              <a:rPr lang="en-US" sz="1200" b="1" dirty="0"/>
              <a:t>constant: 8.34 </a:t>
            </a:r>
            <a:r>
              <a:rPr lang="en-US" sz="1200" b="1" dirty="0" err="1"/>
              <a:t>lb</a:t>
            </a:r>
            <a:r>
              <a:rPr lang="en-US" sz="1200" b="1" dirty="0"/>
              <a:t>/gal</a:t>
            </a:r>
            <a:r>
              <a:rPr lang="en-US" sz="1200" dirty="0"/>
              <a:t> (which is the number of pounds of water per gallon). So for example, if you needed to know the chlorine feed rate setting in </a:t>
            </a:r>
            <a:r>
              <a:rPr lang="en-US" sz="1200" dirty="0" err="1"/>
              <a:t>lb</a:t>
            </a:r>
            <a:r>
              <a:rPr lang="en-US" sz="1200" dirty="0"/>
              <a:t>/day given a plant flow of 0.8 million gallons per day and a required chlorine dose of 1.6 mg/L, you would multiply dose by the flow and then by the constant 8.34 </a:t>
            </a:r>
            <a:r>
              <a:rPr lang="en-US" sz="1200" dirty="0" err="1"/>
              <a:t>lb</a:t>
            </a:r>
            <a:r>
              <a:rPr lang="en-US" sz="1200" dirty="0"/>
              <a:t>/gal to determine that you need to feed 10.7 </a:t>
            </a:r>
            <a:r>
              <a:rPr lang="en-US" sz="1200" dirty="0" err="1"/>
              <a:t>lb</a:t>
            </a:r>
            <a:r>
              <a:rPr lang="en-US" sz="1200" dirty="0"/>
              <a:t>/day of chlorine.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6AB1911-3680-10E1-E517-747FFDB9CDA7}"/>
              </a:ext>
            </a:extLst>
          </p:cNvPr>
          <p:cNvSpPr>
            <a:spLocks noGrp="1"/>
          </p:cNvSpPr>
          <p:nvPr>
            <p:ph type="sldNum" sz="quarter" idx="10"/>
          </p:nvPr>
        </p:nvSpPr>
        <p:spPr/>
        <p:txBody>
          <a:bodyPr/>
          <a:lstStyle/>
          <a:p>
            <a:fld id="{58020EE3-0E66-7545-AD0E-C93C74C0187D}" type="slidenum">
              <a:rPr lang="en-US" smtClean="0"/>
              <a:t>6</a:t>
            </a:fld>
            <a:endParaRPr lang="en-US"/>
          </a:p>
        </p:txBody>
      </p:sp>
    </p:spTree>
    <p:extLst>
      <p:ext uri="{BB962C8B-B14F-4D97-AF65-F5344CB8AC3E}">
        <p14:creationId xmlns:p14="http://schemas.microsoft.com/office/powerpoint/2010/main" val="3776182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1E82C-7F3C-A434-369F-D0AB735F4B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8D1D4A-DF38-A795-6401-1AA61BAB59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703955-64FA-883B-6C47-CFD604AE399B}"/>
              </a:ext>
            </a:extLst>
          </p:cNvPr>
          <p:cNvSpPr>
            <a:spLocks noGrp="1"/>
          </p:cNvSpPr>
          <p:nvPr>
            <p:ph type="body" idx="1"/>
          </p:nvPr>
        </p:nvSpPr>
        <p:spPr/>
        <p:txBody>
          <a:bodyPr/>
          <a:lstStyle/>
          <a:p>
            <a:r>
              <a:rPr lang="en-US" b="1" dirty="0"/>
              <a:t>The final concept we will cover related to ensuring disinfection is breakpoint chlorination. Breakpoint chlorination</a:t>
            </a:r>
            <a:r>
              <a:rPr lang="en-US" dirty="0"/>
              <a:t> is a useful framework that helps operators know how much chlorine is needed for disinfection and production of free residual chlorine. </a:t>
            </a:r>
            <a:endParaRPr lang="en-US" b="1" dirty="0"/>
          </a:p>
        </p:txBody>
      </p:sp>
      <p:sp>
        <p:nvSpPr>
          <p:cNvPr id="4" name="Slide Number Placeholder 3">
            <a:extLst>
              <a:ext uri="{FF2B5EF4-FFF2-40B4-BE49-F238E27FC236}">
                <a16:creationId xmlns:a16="http://schemas.microsoft.com/office/drawing/2014/main" id="{1A7F0D2A-D43E-6DE2-109A-3BBC3CC0C9CF}"/>
              </a:ext>
            </a:extLst>
          </p:cNvPr>
          <p:cNvSpPr>
            <a:spLocks noGrp="1"/>
          </p:cNvSpPr>
          <p:nvPr>
            <p:ph type="sldNum" sz="quarter" idx="10"/>
          </p:nvPr>
        </p:nvSpPr>
        <p:spPr/>
        <p:txBody>
          <a:bodyPr/>
          <a:lstStyle/>
          <a:p>
            <a:fld id="{58020EE3-0E66-7545-AD0E-C93C74C0187D}" type="slidenum">
              <a:rPr lang="en-US" smtClean="0"/>
              <a:t>7</a:t>
            </a:fld>
            <a:endParaRPr lang="en-US"/>
          </a:p>
        </p:txBody>
      </p:sp>
    </p:spTree>
    <p:extLst>
      <p:ext uri="{BB962C8B-B14F-4D97-AF65-F5344CB8AC3E}">
        <p14:creationId xmlns:p14="http://schemas.microsoft.com/office/powerpoint/2010/main" val="4078657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25C7E-019D-94BA-2A0A-F27868983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ECDE29-7B94-805D-2E54-EFBFC3AAA5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C57255-6064-211D-68B2-49D4F625DB08}"/>
              </a:ext>
            </a:extLst>
          </p:cNvPr>
          <p:cNvSpPr>
            <a:spLocks noGrp="1"/>
          </p:cNvSpPr>
          <p:nvPr>
            <p:ph type="body" idx="1"/>
          </p:nvPr>
        </p:nvSpPr>
        <p:spPr/>
        <p:txBody>
          <a:bodyPr/>
          <a:lstStyle/>
          <a:p>
            <a:pPr marL="342900" indent="-342900">
              <a:buAutoNum type="arabicPeriod"/>
            </a:pPr>
            <a:r>
              <a:rPr lang="en-US" sz="1200" b="0" dirty="0"/>
              <a:t>To ensure complete disinfection, chlorine should be added until the “breakpoint” on the figure is reached. Let’s walk step-by-step through the figure. On the x axis, we have the amount of chlorine added during treatment, while on the y axis, we have the amount of chlorine residual left after disinfection occurs. In the first zone on the figure, when only a little chlorine is added to the water, that chlorine reacts with reducing agents in the water (such as iron, manganese, and nitrite), and there is no residual left over. In zone 2, as more chlorine is added, the chlorine reacts with ammonia and organic matter to form chloramines and </a:t>
            </a:r>
            <a:r>
              <a:rPr lang="en-US" sz="1200" b="0" dirty="0" err="1"/>
              <a:t>chloroorganic</a:t>
            </a:r>
            <a:r>
              <a:rPr lang="en-US" sz="1200" b="0" dirty="0"/>
              <a:t> compounds (combined residual chlorine). The primary reaction in this zone is the reaction of chlorine and ammonia, resulting in combined residual of primarily monochloramine. In zone 3, the addition of more chlorine leads to destruction of the chloro-organic compounds and monochloramine from zone 2, leading to decreased combined residual. This zone is also where formation of dichloramines and trichloramines can also occur, which can lead to taste and odor problems in drinking water. until the breakpoint is reached. At the dip between zones 3 and 4, known as the breakpoint, these dichloramines and trichloramines decompose and free chlorine residual persists and then begins to accumulate in zone 4. This is the point at which we achieve complete disinfection! After the breakpoint, chlorine builds up in the water as free chlorine residual. Having some free available residual is good to ensure disinfected water throughout the distribution system; however, too much residual can lead to disinfection byproduct formation in the distribution system, particularly if there are high levels of organic compounds present in the distribution system.</a:t>
            </a:r>
          </a:p>
          <a:p>
            <a:endParaRPr lang="en-US" sz="1200" dirty="0"/>
          </a:p>
        </p:txBody>
      </p:sp>
      <p:sp>
        <p:nvSpPr>
          <p:cNvPr id="4" name="Slide Number Placeholder 3">
            <a:extLst>
              <a:ext uri="{FF2B5EF4-FFF2-40B4-BE49-F238E27FC236}">
                <a16:creationId xmlns:a16="http://schemas.microsoft.com/office/drawing/2014/main" id="{6B11BD3A-5E6B-A5B2-C8E4-F3BF91891A3F}"/>
              </a:ext>
            </a:extLst>
          </p:cNvPr>
          <p:cNvSpPr>
            <a:spLocks noGrp="1"/>
          </p:cNvSpPr>
          <p:nvPr>
            <p:ph type="sldNum" sz="quarter" idx="10"/>
          </p:nvPr>
        </p:nvSpPr>
        <p:spPr/>
        <p:txBody>
          <a:bodyPr/>
          <a:lstStyle/>
          <a:p>
            <a:fld id="{58020EE3-0E66-7545-AD0E-C93C74C0187D}" type="slidenum">
              <a:rPr lang="en-US" smtClean="0"/>
              <a:t>8</a:t>
            </a:fld>
            <a:endParaRPr lang="en-US"/>
          </a:p>
        </p:txBody>
      </p:sp>
    </p:spTree>
    <p:extLst>
      <p:ext uri="{BB962C8B-B14F-4D97-AF65-F5344CB8AC3E}">
        <p14:creationId xmlns:p14="http://schemas.microsoft.com/office/powerpoint/2010/main" val="3409146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04DCE-A47E-86B4-6A88-B9DBD5A31E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CA6978-C5CC-61CC-B484-73BE646E09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4315F7-9C66-450B-7B15-ED2C82ABF478}"/>
              </a:ext>
            </a:extLst>
          </p:cNvPr>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As an operator, it is important to know whether you have reached breakpoint chlorination. </a:t>
            </a:r>
            <a:r>
              <a:rPr lang="en-US" dirty="0"/>
              <a:t>You can determine whether the breakpoint has been reached by comparing the values of the </a:t>
            </a:r>
            <a:r>
              <a:rPr lang="en-US" b="1" dirty="0"/>
              <a:t>actual vs. expected increases in the chlorine residual</a:t>
            </a:r>
            <a:r>
              <a:rPr lang="en-US" dirty="0"/>
              <a:t>. </a:t>
            </a:r>
            <a:r>
              <a:rPr lang="en-US" b="1" dirty="0"/>
              <a:t>Expected increase in residual </a:t>
            </a:r>
            <a:r>
              <a:rPr lang="en-US" dirty="0"/>
              <a:t>is the amount of residual we expect, given the addition of a specific amount of chlorine and </a:t>
            </a:r>
            <a:r>
              <a:rPr lang="en-US" b="1" dirty="0"/>
              <a:t>assuming we have already reached the breakpoint!!</a:t>
            </a:r>
            <a:r>
              <a:rPr lang="en-US" b="0" dirty="0"/>
              <a:t> </a:t>
            </a:r>
            <a:r>
              <a:rPr lang="en-US" b="1" dirty="0"/>
              <a:t>Actual increase in residual </a:t>
            </a:r>
            <a:r>
              <a:rPr lang="en-US" dirty="0"/>
              <a:t>is the amount of residual we actually get, given the addition of a specific amount of chlorine. If the actual residual is </a:t>
            </a:r>
            <a:r>
              <a:rPr lang="en-US" b="1" dirty="0"/>
              <a:t>less than</a:t>
            </a:r>
            <a:r>
              <a:rPr lang="en-US" dirty="0"/>
              <a:t> the expected residual, we have </a:t>
            </a:r>
            <a:r>
              <a:rPr lang="en-US" b="1" dirty="0"/>
              <a:t>not</a:t>
            </a:r>
            <a:r>
              <a:rPr lang="en-US" dirty="0"/>
              <a:t> reached the breakpoint. On the next slides, we will walk through the </a:t>
            </a:r>
            <a:r>
              <a:rPr lang="en-US" b="1" dirty="0"/>
              <a:t>three steps </a:t>
            </a:r>
            <a:r>
              <a:rPr lang="en-US" dirty="0"/>
              <a:t>of this calculation and work an </a:t>
            </a:r>
            <a:r>
              <a:rPr lang="en-US" b="1" dirty="0"/>
              <a:t>example problem</a:t>
            </a:r>
            <a:r>
              <a:rPr lang="en-US" dirty="0"/>
              <a:t>.</a:t>
            </a: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B18A590-F6A4-A8EC-CE90-876B3EBCBC9F}"/>
              </a:ext>
            </a:extLst>
          </p:cNvPr>
          <p:cNvSpPr>
            <a:spLocks noGrp="1"/>
          </p:cNvSpPr>
          <p:nvPr>
            <p:ph type="sldNum" sz="quarter" idx="10"/>
          </p:nvPr>
        </p:nvSpPr>
        <p:spPr/>
        <p:txBody>
          <a:bodyPr/>
          <a:lstStyle/>
          <a:p>
            <a:fld id="{58020EE3-0E66-7545-AD0E-C93C74C0187D}" type="slidenum">
              <a:rPr lang="en-US" smtClean="0"/>
              <a:t>9</a:t>
            </a:fld>
            <a:endParaRPr lang="en-US"/>
          </a:p>
        </p:txBody>
      </p:sp>
    </p:spTree>
    <p:extLst>
      <p:ext uri="{BB962C8B-B14F-4D97-AF65-F5344CB8AC3E}">
        <p14:creationId xmlns:p14="http://schemas.microsoft.com/office/powerpoint/2010/main" val="1107075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2/20/26</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serc.carleton.edu/eddie/teaching_materials/modules/module10.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sv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489" descr="Macrosystems EDDIE logo">
            <a:extLst>
              <a:ext uri="{FF2B5EF4-FFF2-40B4-BE49-F238E27FC236}">
                <a16:creationId xmlns:a16="http://schemas.microsoft.com/office/drawing/2014/main" id="{8C0D87CA-1ADF-4485-A5FE-D81E4E367C0E}"/>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15415" b="6255"/>
          <a:stretch/>
        </p:blipFill>
        <p:spPr>
          <a:xfrm>
            <a:off x="187169" y="5425913"/>
            <a:ext cx="3681995" cy="1372820"/>
          </a:xfrm>
          <a:prstGeom prst="rect">
            <a:avLst/>
          </a:prstGeom>
          <a:noFill/>
          <a:ln>
            <a:noFill/>
          </a:ln>
        </p:spPr>
      </p:pic>
      <p:sp>
        <p:nvSpPr>
          <p:cNvPr id="2" name="Title 1"/>
          <p:cNvSpPr>
            <a:spLocks noGrp="1"/>
          </p:cNvSpPr>
          <p:nvPr>
            <p:ph type="ctrTitle"/>
          </p:nvPr>
        </p:nvSpPr>
        <p:spPr>
          <a:xfrm>
            <a:off x="0" y="598605"/>
            <a:ext cx="9144000" cy="2771633"/>
          </a:xfrm>
        </p:spPr>
        <p:txBody>
          <a:bodyPr>
            <a:noAutofit/>
          </a:bodyPr>
          <a:lstStyle/>
          <a:p>
            <a:pPr algn="ctr"/>
            <a:r>
              <a:rPr lang="en-US" sz="4800" b="1" dirty="0">
                <a:solidFill>
                  <a:schemeClr val="accent1">
                    <a:lumMod val="75000"/>
                  </a:schemeClr>
                </a:solidFill>
              </a:rPr>
              <a:t>Tradeoffs in disinfection byproduct management</a:t>
            </a:r>
            <a:endParaRPr lang="en-US" sz="4000" dirty="0">
              <a:solidFill>
                <a:schemeClr val="accent1">
                  <a:lumMod val="75000"/>
                </a:schemeClr>
              </a:solidFill>
              <a:latin typeface="Calibri" panose="020F0502020204030204" pitchFamily="34" charset="0"/>
            </a:endParaRPr>
          </a:p>
        </p:txBody>
      </p:sp>
      <p:sp>
        <p:nvSpPr>
          <p:cNvPr id="3" name="Subtitle 2"/>
          <p:cNvSpPr>
            <a:spLocks noGrp="1"/>
          </p:cNvSpPr>
          <p:nvPr>
            <p:ph type="subTitle" idx="1"/>
          </p:nvPr>
        </p:nvSpPr>
        <p:spPr>
          <a:xfrm>
            <a:off x="0" y="3673313"/>
            <a:ext cx="9144000" cy="1752600"/>
          </a:xfrm>
        </p:spPr>
        <p:txBody>
          <a:bodyPr>
            <a:normAutofit fontScale="92500"/>
          </a:bodyPr>
          <a:lstStyle/>
          <a:p>
            <a:pPr algn="ctr"/>
            <a:r>
              <a:rPr lang="en-US" sz="1800" dirty="0">
                <a:solidFill>
                  <a:srgbClr val="000000"/>
                </a:solidFill>
                <a:latin typeface="Calibri" panose="020F0502020204030204" pitchFamily="34" charset="0"/>
              </a:rPr>
              <a:t>Lofton, M.E., Cooke, R.L., and Carey, C.C. 20 September 2025. </a:t>
            </a:r>
          </a:p>
          <a:p>
            <a:pPr algn="ctr"/>
            <a:r>
              <a:rPr lang="en-US" sz="1800" dirty="0">
                <a:solidFill>
                  <a:srgbClr val="000000"/>
                </a:solidFill>
                <a:latin typeface="Calibri" panose="020F0502020204030204" pitchFamily="34" charset="0"/>
              </a:rPr>
              <a:t>Macrosystems EDDIE: Exploring Tradeoffs in Water Quality Management Using Environmental Data. </a:t>
            </a:r>
          </a:p>
          <a:p>
            <a:pPr algn="ctr"/>
            <a:r>
              <a:rPr lang="en-US" sz="1800" dirty="0">
                <a:solidFill>
                  <a:srgbClr val="000000"/>
                </a:solidFill>
                <a:latin typeface="Calibri" panose="020F0502020204030204" pitchFamily="34" charset="0"/>
              </a:rPr>
              <a:t>Macrosystems EDDIE Module 10, Version 1. </a:t>
            </a:r>
          </a:p>
          <a:p>
            <a:pPr algn="ctr"/>
            <a:r>
              <a:rPr lang="en-US" sz="1800" dirty="0">
                <a:solidFill>
                  <a:srgbClr val="0070C0"/>
                </a:solidFill>
                <a:latin typeface="Calibri" panose="020F0502020204030204" pitchFamily="34" charset="0"/>
                <a:hlinkClick r:id="rId4"/>
              </a:rPr>
              <a:t>https://serc.carleton.edu/eddie/teaching_materials/modules/module10.html</a:t>
            </a:r>
            <a:endParaRPr lang="en-US" sz="1800" dirty="0">
              <a:solidFill>
                <a:srgbClr val="0070C0"/>
              </a:solidFill>
              <a:latin typeface="Calibri" panose="020F0502020204030204" pitchFamily="34" charset="0"/>
            </a:endParaRPr>
          </a:p>
          <a:p>
            <a:pPr algn="ctr"/>
            <a:r>
              <a:rPr lang="en-US" sz="1800" dirty="0">
                <a:solidFill>
                  <a:schemeClr val="tx1"/>
                </a:solidFill>
              </a:rPr>
              <a:t>Module development supported by NSF EF-2318861 and NSF RISE-2438447.</a:t>
            </a:r>
          </a:p>
        </p:txBody>
      </p:sp>
      <p:pic>
        <p:nvPicPr>
          <p:cNvPr id="11" name="Picture 10" descr="Science Education Resource Center at Carleton College logo">
            <a:extLst>
              <a:ext uri="{FF2B5EF4-FFF2-40B4-BE49-F238E27FC236}">
                <a16:creationId xmlns:a16="http://schemas.microsoft.com/office/drawing/2014/main" id="{16BB2CD2-69B2-4DC2-957F-263464FFF5A7}"/>
              </a:ext>
            </a:extLst>
          </p:cNvPr>
          <p:cNvPicPr>
            <a:picLocks noChangeAspect="1"/>
          </p:cNvPicPr>
          <p:nvPr/>
        </p:nvPicPr>
        <p:blipFill>
          <a:blip r:embed="rId5"/>
          <a:stretch>
            <a:fillRect/>
          </a:stretch>
        </p:blipFill>
        <p:spPr>
          <a:xfrm>
            <a:off x="7017171" y="5444061"/>
            <a:ext cx="2121386" cy="569853"/>
          </a:xfrm>
          <a:prstGeom prst="rect">
            <a:avLst/>
          </a:prstGeom>
        </p:spPr>
      </p:pic>
      <p:pic>
        <p:nvPicPr>
          <p:cNvPr id="7" name="Picture 6" descr="US National Science Foundation logo">
            <a:extLst>
              <a:ext uri="{FF2B5EF4-FFF2-40B4-BE49-F238E27FC236}">
                <a16:creationId xmlns:a16="http://schemas.microsoft.com/office/drawing/2014/main" id="{1FBB9BB8-CAA3-4F8B-8D88-47945EEAE6AD}"/>
              </a:ext>
            </a:extLst>
          </p:cNvPr>
          <p:cNvPicPr>
            <a:picLocks noChangeAspect="1"/>
          </p:cNvPicPr>
          <p:nvPr/>
        </p:nvPicPr>
        <p:blipFill rotWithShape="1">
          <a:blip r:embed="rId6"/>
          <a:srcRect r="60230"/>
          <a:stretch/>
        </p:blipFill>
        <p:spPr>
          <a:xfrm>
            <a:off x="4017280" y="5585990"/>
            <a:ext cx="1142547" cy="1057235"/>
          </a:xfrm>
          <a:prstGeom prst="rect">
            <a:avLst/>
          </a:prstGeom>
        </p:spPr>
      </p:pic>
      <p:sp>
        <p:nvSpPr>
          <p:cNvPr id="4" name="Slide Number Placeholder 3">
            <a:extLst>
              <a:ext uri="{FF2B5EF4-FFF2-40B4-BE49-F238E27FC236}">
                <a16:creationId xmlns:a16="http://schemas.microsoft.com/office/drawing/2014/main" id="{13BF2CE4-3088-5E68-7AC8-A388D1F45DB9}"/>
              </a:ext>
            </a:extLst>
          </p:cNvPr>
          <p:cNvSpPr>
            <a:spLocks noGrp="1"/>
          </p:cNvSpPr>
          <p:nvPr>
            <p:ph type="sldNum" sz="quarter" idx="12"/>
          </p:nvPr>
        </p:nvSpPr>
        <p:spPr/>
        <p:txBody>
          <a:bodyPr/>
          <a:lstStyle/>
          <a:p>
            <a:fld id="{2A200FE8-A619-F642-9571-C47EDB9D5720}" type="slidenum">
              <a:rPr lang="en-US" smtClean="0"/>
              <a:t>1</a:t>
            </a:fld>
            <a:endParaRPr lang="en-US"/>
          </a:p>
        </p:txBody>
      </p:sp>
      <p:pic>
        <p:nvPicPr>
          <p:cNvPr id="6" name="Picture 5" descr="Virginia Reservoirs Long-Term Research in Environmental Biology logo">
            <a:extLst>
              <a:ext uri="{FF2B5EF4-FFF2-40B4-BE49-F238E27FC236}">
                <a16:creationId xmlns:a16="http://schemas.microsoft.com/office/drawing/2014/main" id="{541CCE01-67BF-F78A-D4A2-A55F997F91E8}"/>
              </a:ext>
            </a:extLst>
          </p:cNvPr>
          <p:cNvPicPr>
            <a:picLocks noChangeAspect="1"/>
          </p:cNvPicPr>
          <p:nvPr/>
        </p:nvPicPr>
        <p:blipFill>
          <a:blip r:embed="rId7"/>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2776889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B275C-14AB-2CC1-1AE4-06B0D2FC6D69}"/>
              </a:ext>
            </a:extLst>
          </p:cNvPr>
          <p:cNvSpPr>
            <a:spLocks noGrp="1"/>
          </p:cNvSpPr>
          <p:nvPr>
            <p:ph type="title"/>
          </p:nvPr>
        </p:nvSpPr>
        <p:spPr/>
        <p:txBody>
          <a:bodyPr>
            <a:normAutofit fontScale="90000"/>
          </a:bodyPr>
          <a:lstStyle/>
          <a:p>
            <a:r>
              <a:rPr lang="en-US" b="1" dirty="0"/>
              <a:t>Step 1: Calculate expected increase in residual</a:t>
            </a:r>
          </a:p>
        </p:txBody>
      </p:sp>
      <p:sp>
        <p:nvSpPr>
          <p:cNvPr id="4" name="Slide Number Placeholder 3">
            <a:extLst>
              <a:ext uri="{FF2B5EF4-FFF2-40B4-BE49-F238E27FC236}">
                <a16:creationId xmlns:a16="http://schemas.microsoft.com/office/drawing/2014/main" id="{81A7D384-94DE-EBF3-CF16-28AEBEBBBDCF}"/>
              </a:ext>
            </a:extLst>
          </p:cNvPr>
          <p:cNvSpPr>
            <a:spLocks noGrp="1"/>
          </p:cNvSpPr>
          <p:nvPr>
            <p:ph type="sldNum" sz="quarter" idx="12"/>
          </p:nvPr>
        </p:nvSpPr>
        <p:spPr/>
        <p:txBody>
          <a:bodyPr/>
          <a:lstStyle/>
          <a:p>
            <a:fld id="{2A200FE8-A619-F642-9571-C47EDB9D5720}" type="slidenum">
              <a:rPr lang="en-US" smtClean="0"/>
              <a:t>10</a:t>
            </a:fld>
            <a:endParaRPr lang="en-US"/>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8AEDB1-5242-609F-51AE-DAB60D913812}"/>
                  </a:ext>
                </a:extLst>
              </p:cNvPr>
              <p:cNvSpPr txBox="1"/>
              <p:nvPr/>
            </p:nvSpPr>
            <p:spPr>
              <a:xfrm>
                <a:off x="490389" y="2344325"/>
                <a:ext cx="8196411" cy="7689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𝐸𝑥𝑝𝑒𝑐𝑡𝑒𝑑</m:t>
                      </m:r>
                      <m:r>
                        <a:rPr lang="en-US" sz="2400" b="0" i="1" smtClean="0">
                          <a:latin typeface="Cambria Math" panose="02040503050406030204" pitchFamily="18" charset="0"/>
                        </a:rPr>
                        <m:t> </m:t>
                      </m:r>
                      <m:r>
                        <a:rPr lang="en-US" sz="2400" b="0" i="1" smtClean="0">
                          <a:latin typeface="Cambria Math" panose="02040503050406030204" pitchFamily="18" charset="0"/>
                        </a:rPr>
                        <m:t>𝑟𝑒𝑠𝑖𝑑𝑢𝑎𝑙</m:t>
                      </m:r>
                      <m:r>
                        <a:rPr lang="en-US" sz="2400" b="0" i="1" smtClean="0">
                          <a:latin typeface="Cambria Math" panose="02040503050406030204" pitchFamily="18" charset="0"/>
                        </a:rPr>
                        <m:t> (</m:t>
                      </m:r>
                      <m:r>
                        <a:rPr lang="en-US" sz="2400" b="0" i="1" smtClean="0">
                          <a:latin typeface="Cambria Math" panose="02040503050406030204" pitchFamily="18" charset="0"/>
                        </a:rPr>
                        <m:t>𝑚𝑔</m:t>
                      </m:r>
                      <m:r>
                        <a:rPr lang="en-US" sz="2400" b="0" i="1" smtClean="0">
                          <a:latin typeface="Cambria Math" panose="02040503050406030204" pitchFamily="18" charset="0"/>
                        </a:rPr>
                        <m:t>/</m:t>
                      </m:r>
                      <m:r>
                        <a:rPr lang="en-US" sz="2400" b="0" i="1" smtClean="0">
                          <a:latin typeface="Cambria Math" panose="02040503050406030204" pitchFamily="18" charset="0"/>
                        </a:rPr>
                        <m:t>𝐿</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𝐼𝑛𝑐𝑟𝑒𝑎𝑠𝑒</m:t>
                          </m:r>
                          <m:r>
                            <a:rPr lang="en-US" sz="2400" b="0" i="1" smtClean="0">
                              <a:latin typeface="Cambria Math" panose="02040503050406030204" pitchFamily="18" charset="0"/>
                            </a:rPr>
                            <m:t> </m:t>
                          </m:r>
                          <m:r>
                            <a:rPr lang="en-US" sz="2400" b="0" i="1" smtClean="0">
                              <a:latin typeface="Cambria Math" panose="02040503050406030204" pitchFamily="18" charset="0"/>
                            </a:rPr>
                            <m:t>𝑖𝑛</m:t>
                          </m:r>
                          <m:r>
                            <a:rPr lang="en-US" sz="2400" b="0" i="1" smtClean="0">
                              <a:latin typeface="Cambria Math" panose="02040503050406030204" pitchFamily="18" charset="0"/>
                            </a:rPr>
                            <m:t> </m:t>
                          </m:r>
                          <m:r>
                            <a:rPr lang="en-US" sz="2400" b="0" i="1" smtClean="0">
                              <a:latin typeface="Cambria Math" panose="02040503050406030204" pitchFamily="18" charset="0"/>
                            </a:rPr>
                            <m:t>𝑐h𝑙𝑜𝑟𝑖𝑛𝑒</m:t>
                          </m:r>
                          <m:r>
                            <a:rPr lang="en-US" sz="2400" b="0" i="1" smtClean="0">
                              <a:latin typeface="Cambria Math" panose="02040503050406030204" pitchFamily="18" charset="0"/>
                            </a:rPr>
                            <m:t> (</m:t>
                          </m:r>
                          <m:r>
                            <a:rPr lang="en-US" sz="2400" b="0" i="1" smtClean="0">
                              <a:latin typeface="Cambria Math" panose="02040503050406030204" pitchFamily="18" charset="0"/>
                            </a:rPr>
                            <m:t>𝑙𝑏</m:t>
                          </m:r>
                          <m:r>
                            <a:rPr lang="en-US" sz="2400" b="0" i="1" smtClean="0">
                              <a:latin typeface="Cambria Math" panose="02040503050406030204" pitchFamily="18" charset="0"/>
                            </a:rPr>
                            <m:t>/</m:t>
                          </m:r>
                          <m:r>
                            <a:rPr lang="en-US" sz="2400" b="0" i="1" smtClean="0">
                              <a:latin typeface="Cambria Math" panose="02040503050406030204" pitchFamily="18" charset="0"/>
                            </a:rPr>
                            <m:t>𝑑𝑎𝑦</m:t>
                          </m:r>
                          <m:r>
                            <a:rPr lang="en-US" sz="2400" b="0" i="1" smtClean="0">
                              <a:latin typeface="Cambria Math" panose="02040503050406030204" pitchFamily="18" charset="0"/>
                            </a:rPr>
                            <m:t>)</m:t>
                          </m:r>
                        </m:num>
                        <m:den>
                          <m:r>
                            <a:rPr lang="en-US" sz="2400" b="0" i="1" smtClean="0">
                              <a:latin typeface="Cambria Math" panose="02040503050406030204" pitchFamily="18" charset="0"/>
                            </a:rPr>
                            <m:t>𝐹𝑙𝑜𝑤</m:t>
                          </m:r>
                          <m:r>
                            <a:rPr lang="en-US" sz="2400" b="0" i="1" smtClean="0">
                              <a:latin typeface="Cambria Math" panose="02040503050406030204" pitchFamily="18" charset="0"/>
                            </a:rPr>
                            <m:t> </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𝑀𝐺𝐷</m:t>
                              </m:r>
                            </m:e>
                          </m:d>
                          <m:r>
                            <a:rPr lang="en-US" sz="2400" b="0" i="1" smtClean="0">
                              <a:latin typeface="Cambria Math" panose="02040503050406030204" pitchFamily="18" charset="0"/>
                              <a:ea typeface="Cambria Math" panose="02040503050406030204" pitchFamily="18" charset="0"/>
                            </a:rPr>
                            <m:t>× 8.34 (</m:t>
                          </m:r>
                          <m:r>
                            <a:rPr lang="en-US" sz="2400" b="0" i="1" smtClean="0">
                              <a:latin typeface="Cambria Math" panose="02040503050406030204" pitchFamily="18" charset="0"/>
                              <a:ea typeface="Cambria Math" panose="02040503050406030204" pitchFamily="18" charset="0"/>
                            </a:rPr>
                            <m:t>𝑙𝑏</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𝑔𝑎𝑙</m:t>
                          </m:r>
                          <m:r>
                            <a:rPr lang="en-US" sz="2400" b="0" i="1" smtClean="0">
                              <a:latin typeface="Cambria Math" panose="02040503050406030204" pitchFamily="18" charset="0"/>
                              <a:ea typeface="Cambria Math" panose="02040503050406030204" pitchFamily="18" charset="0"/>
                            </a:rPr>
                            <m:t>)</m:t>
                          </m:r>
                        </m:den>
                      </m:f>
                      <m:r>
                        <a:rPr lang="en-US" sz="2400" b="0" i="1" smtClean="0">
                          <a:latin typeface="Cambria Math" panose="02040503050406030204" pitchFamily="18" charset="0"/>
                        </a:rPr>
                        <m:t> </m:t>
                      </m:r>
                    </m:oMath>
                  </m:oMathPara>
                </a14:m>
                <a:endParaRPr lang="en-US" sz="2400" dirty="0"/>
              </a:p>
            </p:txBody>
          </p:sp>
        </mc:Choice>
        <mc:Fallback xmlns="">
          <p:sp>
            <p:nvSpPr>
              <p:cNvPr id="5" name="TextBox 4">
                <a:extLst>
                  <a:ext uri="{FF2B5EF4-FFF2-40B4-BE49-F238E27FC236}">
                    <a16:creationId xmlns:a16="http://schemas.microsoft.com/office/drawing/2014/main" id="{188AEDB1-5242-609F-51AE-DAB60D913812}"/>
                  </a:ext>
                </a:extLst>
              </p:cNvPr>
              <p:cNvSpPr txBox="1">
                <a:spLocks noRot="1" noChangeAspect="1" noMove="1" noResize="1" noEditPoints="1" noAdjustHandles="1" noChangeArrowheads="1" noChangeShapeType="1" noTextEdit="1"/>
              </p:cNvSpPr>
              <p:nvPr/>
            </p:nvSpPr>
            <p:spPr>
              <a:xfrm>
                <a:off x="490389" y="2344325"/>
                <a:ext cx="8196411" cy="768993"/>
              </a:xfrm>
              <a:prstGeom prst="rect">
                <a:avLst/>
              </a:prstGeom>
              <a:blipFill>
                <a:blip r:embed="rId3"/>
                <a:stretch>
                  <a:fillRect l="-774" t="-6452" r="-1084" b="-19355"/>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BA62C650-8E22-8834-1249-BB85F78168D4}"/>
              </a:ext>
            </a:extLst>
          </p:cNvPr>
          <p:cNvSpPr/>
          <p:nvPr/>
        </p:nvSpPr>
        <p:spPr>
          <a:xfrm>
            <a:off x="504092" y="3552091"/>
            <a:ext cx="8182708" cy="264941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The equation says that the </a:t>
            </a:r>
            <a:r>
              <a:rPr lang="en-US" sz="3200" b="1" dirty="0"/>
              <a:t>expected increase in residual </a:t>
            </a:r>
            <a:r>
              <a:rPr lang="en-US" sz="3200" dirty="0"/>
              <a:t>is equal to the </a:t>
            </a:r>
            <a:r>
              <a:rPr lang="en-US" sz="3200" b="1" dirty="0"/>
              <a:t>increase in chlorine</a:t>
            </a:r>
            <a:r>
              <a:rPr lang="en-US" sz="3200" dirty="0"/>
              <a:t> divided by the </a:t>
            </a:r>
            <a:r>
              <a:rPr lang="en-US" sz="3200" b="1" dirty="0"/>
              <a:t>flow</a:t>
            </a:r>
            <a:r>
              <a:rPr lang="en-US" sz="3200" dirty="0"/>
              <a:t> times the </a:t>
            </a:r>
            <a:r>
              <a:rPr lang="en-US" sz="3200" b="1" dirty="0"/>
              <a:t>constant: 8.34 </a:t>
            </a:r>
            <a:r>
              <a:rPr lang="en-US" sz="3200" b="1" dirty="0" err="1"/>
              <a:t>lb</a:t>
            </a:r>
            <a:r>
              <a:rPr lang="en-US" sz="3200" b="1" dirty="0"/>
              <a:t>/gal</a:t>
            </a:r>
            <a:r>
              <a:rPr lang="en-US" sz="3200" dirty="0"/>
              <a:t> (which is the number of pounds of water per gallon).</a:t>
            </a:r>
          </a:p>
        </p:txBody>
      </p:sp>
    </p:spTree>
    <p:extLst>
      <p:ext uri="{BB962C8B-B14F-4D97-AF65-F5344CB8AC3E}">
        <p14:creationId xmlns:p14="http://schemas.microsoft.com/office/powerpoint/2010/main" val="971059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C045E-0E4C-E42B-A888-37A6278267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5A271E-EFB7-B1D0-FB65-90CB9DA56292}"/>
              </a:ext>
            </a:extLst>
          </p:cNvPr>
          <p:cNvSpPr>
            <a:spLocks noGrp="1"/>
          </p:cNvSpPr>
          <p:nvPr>
            <p:ph type="title"/>
          </p:nvPr>
        </p:nvSpPr>
        <p:spPr/>
        <p:txBody>
          <a:bodyPr>
            <a:normAutofit fontScale="90000"/>
          </a:bodyPr>
          <a:lstStyle/>
          <a:p>
            <a:r>
              <a:rPr lang="en-US" b="1" dirty="0"/>
              <a:t>Step 2: Calculate actual increase in residual</a:t>
            </a:r>
          </a:p>
        </p:txBody>
      </p:sp>
      <p:sp>
        <p:nvSpPr>
          <p:cNvPr id="4" name="Slide Number Placeholder 3">
            <a:extLst>
              <a:ext uri="{FF2B5EF4-FFF2-40B4-BE49-F238E27FC236}">
                <a16:creationId xmlns:a16="http://schemas.microsoft.com/office/drawing/2014/main" id="{8D8A4F3B-4FC7-6C9F-94CA-12F8FF514D6B}"/>
              </a:ext>
            </a:extLst>
          </p:cNvPr>
          <p:cNvSpPr>
            <a:spLocks noGrp="1"/>
          </p:cNvSpPr>
          <p:nvPr>
            <p:ph type="sldNum" sz="quarter" idx="12"/>
          </p:nvPr>
        </p:nvSpPr>
        <p:spPr/>
        <p:txBody>
          <a:bodyPr/>
          <a:lstStyle/>
          <a:p>
            <a:fld id="{2A200FE8-A619-F642-9571-C47EDB9D5720}" type="slidenum">
              <a:rPr lang="en-US" smtClean="0"/>
              <a:t>11</a:t>
            </a:fld>
            <a:endParaRPr lang="en-US"/>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54F9E58-0F76-CAF0-675C-88D65CBCFD54}"/>
                  </a:ext>
                </a:extLst>
              </p:cNvPr>
              <p:cNvSpPr txBox="1"/>
              <p:nvPr/>
            </p:nvSpPr>
            <p:spPr>
              <a:xfrm>
                <a:off x="504092" y="2384157"/>
                <a:ext cx="8108758"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𝐴𝑐𝑡𝑢𝑎𝑙</m:t>
                      </m:r>
                      <m:r>
                        <a:rPr lang="en-US" sz="2000" b="0" i="1" smtClean="0">
                          <a:latin typeface="Cambria Math" panose="02040503050406030204" pitchFamily="18" charset="0"/>
                        </a:rPr>
                        <m:t> </m:t>
                      </m:r>
                      <m:r>
                        <a:rPr lang="en-US" sz="2000" b="0" i="1" smtClean="0">
                          <a:latin typeface="Cambria Math" panose="02040503050406030204" pitchFamily="18" charset="0"/>
                        </a:rPr>
                        <m:t>𝑟𝑒𝑠𝑖𝑑𝑢𝑎𝑙</m:t>
                      </m:r>
                      <m:r>
                        <a:rPr lang="en-US" sz="2000" b="0" i="1" smtClean="0">
                          <a:latin typeface="Cambria Math" panose="02040503050406030204" pitchFamily="18" charset="0"/>
                        </a:rPr>
                        <m:t> </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𝑚𝑔</m:t>
                          </m:r>
                          <m:r>
                            <a:rPr lang="en-US" sz="2000" b="0" i="1" smtClean="0">
                              <a:latin typeface="Cambria Math" panose="02040503050406030204" pitchFamily="18" charset="0"/>
                            </a:rPr>
                            <m:t>/</m:t>
                          </m:r>
                          <m:r>
                            <a:rPr lang="en-US" sz="2000" b="0" i="1" smtClean="0">
                              <a:latin typeface="Cambria Math" panose="02040503050406030204" pitchFamily="18" charset="0"/>
                            </a:rPr>
                            <m:t>𝐿</m:t>
                          </m:r>
                        </m:e>
                      </m:d>
                      <m:r>
                        <a:rPr lang="en-US" sz="2000" b="0" i="1" smtClean="0">
                          <a:latin typeface="Cambria Math" panose="02040503050406030204" pitchFamily="18" charset="0"/>
                        </a:rPr>
                        <m:t>=</m:t>
                      </m:r>
                      <m:r>
                        <a:rPr lang="en-US" sz="2000" b="0" i="1" smtClean="0">
                          <a:latin typeface="Cambria Math" panose="02040503050406030204" pitchFamily="18" charset="0"/>
                        </a:rPr>
                        <m:t>𝑁𝑒𝑤</m:t>
                      </m:r>
                      <m:r>
                        <a:rPr lang="en-US" sz="2000" b="0" i="1" smtClean="0">
                          <a:latin typeface="Cambria Math" panose="02040503050406030204" pitchFamily="18" charset="0"/>
                        </a:rPr>
                        <m:t> </m:t>
                      </m:r>
                      <m:r>
                        <a:rPr lang="en-US" sz="2000" b="0" i="1" smtClean="0">
                          <a:latin typeface="Cambria Math" panose="02040503050406030204" pitchFamily="18" charset="0"/>
                        </a:rPr>
                        <m:t>𝑟𝑒𝑠𝑖𝑑𝑢𝑎𝑙</m:t>
                      </m:r>
                      <m:d>
                        <m:dPr>
                          <m:ctrlPr>
                            <a:rPr lang="en-US" sz="2000" i="1">
                              <a:latin typeface="Cambria Math" panose="02040503050406030204" pitchFamily="18" charset="0"/>
                            </a:rPr>
                          </m:ctrlPr>
                        </m:dPr>
                        <m:e>
                          <m:r>
                            <a:rPr lang="en-US" sz="2000" i="1">
                              <a:latin typeface="Cambria Math" panose="02040503050406030204" pitchFamily="18" charset="0"/>
                            </a:rPr>
                            <m:t>𝑚𝑔</m:t>
                          </m:r>
                          <m:r>
                            <a:rPr lang="en-US" sz="2000" i="1">
                              <a:latin typeface="Cambria Math" panose="02040503050406030204" pitchFamily="18" charset="0"/>
                            </a:rPr>
                            <m:t>/</m:t>
                          </m:r>
                          <m:r>
                            <a:rPr lang="en-US" sz="2000" i="1">
                              <a:latin typeface="Cambria Math" panose="02040503050406030204" pitchFamily="18" charset="0"/>
                            </a:rPr>
                            <m:t>𝐿</m:t>
                          </m:r>
                        </m:e>
                      </m:d>
                      <m:r>
                        <a:rPr lang="en-US" sz="2000" b="0" i="1" smtClean="0">
                          <a:latin typeface="Cambria Math" panose="02040503050406030204" pitchFamily="18" charset="0"/>
                        </a:rPr>
                        <m:t>−</m:t>
                      </m:r>
                      <m:r>
                        <a:rPr lang="en-US" sz="2000" b="0" i="1" smtClean="0">
                          <a:latin typeface="Cambria Math" panose="02040503050406030204" pitchFamily="18" charset="0"/>
                        </a:rPr>
                        <m:t>𝑂𝑙𝑑</m:t>
                      </m:r>
                      <m:r>
                        <a:rPr lang="en-US" sz="2000" b="0" i="1" smtClean="0">
                          <a:latin typeface="Cambria Math" panose="02040503050406030204" pitchFamily="18" charset="0"/>
                        </a:rPr>
                        <m:t> </m:t>
                      </m:r>
                      <m:r>
                        <a:rPr lang="en-US" sz="2000" b="0" i="1" smtClean="0">
                          <a:latin typeface="Cambria Math" panose="02040503050406030204" pitchFamily="18" charset="0"/>
                        </a:rPr>
                        <m:t>𝑟𝑒𝑠𝑖𝑑𝑢𝑎𝑙</m:t>
                      </m:r>
                      <m:d>
                        <m:dPr>
                          <m:ctrlPr>
                            <a:rPr lang="en-US" sz="2000" i="1">
                              <a:latin typeface="Cambria Math" panose="02040503050406030204" pitchFamily="18" charset="0"/>
                            </a:rPr>
                          </m:ctrlPr>
                        </m:dPr>
                        <m:e>
                          <m:r>
                            <a:rPr lang="en-US" sz="2000" i="1">
                              <a:latin typeface="Cambria Math" panose="02040503050406030204" pitchFamily="18" charset="0"/>
                            </a:rPr>
                            <m:t>𝑚𝑔</m:t>
                          </m:r>
                          <m:r>
                            <a:rPr lang="en-US" sz="2000" i="1">
                              <a:latin typeface="Cambria Math" panose="02040503050406030204" pitchFamily="18" charset="0"/>
                            </a:rPr>
                            <m:t>/</m:t>
                          </m:r>
                          <m:r>
                            <a:rPr lang="en-US" sz="2000" i="1">
                              <a:latin typeface="Cambria Math" panose="02040503050406030204" pitchFamily="18" charset="0"/>
                            </a:rPr>
                            <m:t>𝐿</m:t>
                          </m:r>
                        </m:e>
                      </m:d>
                    </m:oMath>
                  </m:oMathPara>
                </a14:m>
                <a:endParaRPr lang="en-US" sz="2000" dirty="0"/>
              </a:p>
            </p:txBody>
          </p:sp>
        </mc:Choice>
        <mc:Fallback xmlns="">
          <p:sp>
            <p:nvSpPr>
              <p:cNvPr id="5" name="TextBox 4">
                <a:extLst>
                  <a:ext uri="{FF2B5EF4-FFF2-40B4-BE49-F238E27FC236}">
                    <a16:creationId xmlns:a16="http://schemas.microsoft.com/office/drawing/2014/main" id="{554F9E58-0F76-CAF0-675C-88D65CBCFD54}"/>
                  </a:ext>
                </a:extLst>
              </p:cNvPr>
              <p:cNvSpPr txBox="1">
                <a:spLocks noRot="1" noChangeAspect="1" noMove="1" noResize="1" noEditPoints="1" noAdjustHandles="1" noChangeArrowheads="1" noChangeShapeType="1" noTextEdit="1"/>
              </p:cNvSpPr>
              <p:nvPr/>
            </p:nvSpPr>
            <p:spPr>
              <a:xfrm>
                <a:off x="504092" y="2384157"/>
                <a:ext cx="8108758" cy="307777"/>
              </a:xfrm>
              <a:prstGeom prst="rect">
                <a:avLst/>
              </a:prstGeom>
              <a:blipFill>
                <a:blip r:embed="rId3"/>
                <a:stretch>
                  <a:fillRect l="-313" t="-7692" b="-34615"/>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69258661-B16D-02A4-0963-6FE9668B46ED}"/>
              </a:ext>
            </a:extLst>
          </p:cNvPr>
          <p:cNvSpPr/>
          <p:nvPr/>
        </p:nvSpPr>
        <p:spPr>
          <a:xfrm>
            <a:off x="504092" y="3294185"/>
            <a:ext cx="8182708" cy="24383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The equation says that the </a:t>
            </a:r>
            <a:r>
              <a:rPr lang="en-US" sz="2800" b="1" dirty="0"/>
              <a:t>actual increase in residual </a:t>
            </a:r>
            <a:r>
              <a:rPr lang="en-US" sz="2800" dirty="0"/>
              <a:t>is equal to the </a:t>
            </a:r>
            <a:r>
              <a:rPr lang="en-US" sz="2800" b="1" dirty="0"/>
              <a:t>residual after more chlorine is added (new residual) </a:t>
            </a:r>
            <a:r>
              <a:rPr lang="en-US" sz="2800" dirty="0"/>
              <a:t>minus the </a:t>
            </a:r>
            <a:r>
              <a:rPr lang="en-US" sz="2800" b="1" dirty="0"/>
              <a:t>residual before more chlorine was added (old residual).</a:t>
            </a:r>
            <a:endParaRPr lang="en-US" sz="2800" dirty="0"/>
          </a:p>
        </p:txBody>
      </p:sp>
    </p:spTree>
    <p:extLst>
      <p:ext uri="{BB962C8B-B14F-4D97-AF65-F5344CB8AC3E}">
        <p14:creationId xmlns:p14="http://schemas.microsoft.com/office/powerpoint/2010/main" val="2085836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67A23-8196-1F36-3255-7F1B37EC365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76DD21F-26B2-E4F5-B092-27409897D82A}"/>
              </a:ext>
            </a:extLst>
          </p:cNvPr>
          <p:cNvPicPr>
            <a:picLocks noChangeAspect="1"/>
          </p:cNvPicPr>
          <p:nvPr/>
        </p:nvPicPr>
        <p:blipFill>
          <a:blip r:embed="rId3"/>
          <a:stretch>
            <a:fillRect/>
          </a:stretch>
        </p:blipFill>
        <p:spPr>
          <a:xfrm>
            <a:off x="1883039" y="3602040"/>
            <a:ext cx="5518597" cy="3082919"/>
          </a:xfrm>
          <a:prstGeom prst="rect">
            <a:avLst/>
          </a:prstGeom>
        </p:spPr>
      </p:pic>
      <p:sp>
        <p:nvSpPr>
          <p:cNvPr id="2" name="Title 1">
            <a:extLst>
              <a:ext uri="{FF2B5EF4-FFF2-40B4-BE49-F238E27FC236}">
                <a16:creationId xmlns:a16="http://schemas.microsoft.com/office/drawing/2014/main" id="{6E40A11E-5A02-CF77-44F2-83ABE654C83E}"/>
              </a:ext>
            </a:extLst>
          </p:cNvPr>
          <p:cNvSpPr>
            <a:spLocks noGrp="1"/>
          </p:cNvSpPr>
          <p:nvPr>
            <p:ph type="title"/>
          </p:nvPr>
        </p:nvSpPr>
        <p:spPr/>
        <p:txBody>
          <a:bodyPr>
            <a:normAutofit fontScale="90000"/>
          </a:bodyPr>
          <a:lstStyle/>
          <a:p>
            <a:r>
              <a:rPr lang="en-US" b="1" dirty="0"/>
              <a:t>Step 3: Compare the actual and expected increases in residual</a:t>
            </a:r>
          </a:p>
        </p:txBody>
      </p:sp>
      <p:sp>
        <p:nvSpPr>
          <p:cNvPr id="4" name="Slide Number Placeholder 3">
            <a:extLst>
              <a:ext uri="{FF2B5EF4-FFF2-40B4-BE49-F238E27FC236}">
                <a16:creationId xmlns:a16="http://schemas.microsoft.com/office/drawing/2014/main" id="{9B1E8D97-8E58-C25B-BA43-7405C0B9484F}"/>
              </a:ext>
            </a:extLst>
          </p:cNvPr>
          <p:cNvSpPr>
            <a:spLocks noGrp="1"/>
          </p:cNvSpPr>
          <p:nvPr>
            <p:ph type="sldNum" sz="quarter" idx="12"/>
          </p:nvPr>
        </p:nvSpPr>
        <p:spPr/>
        <p:txBody>
          <a:bodyPr/>
          <a:lstStyle/>
          <a:p>
            <a:fld id="{2A200FE8-A619-F642-9571-C47EDB9D5720}" type="slidenum">
              <a:rPr lang="en-US" smtClean="0"/>
              <a:t>12</a:t>
            </a:fld>
            <a:endParaRPr lang="en-US"/>
          </a:p>
        </p:txBody>
      </p:sp>
      <p:sp>
        <p:nvSpPr>
          <p:cNvPr id="6" name="Rectangle 5">
            <a:extLst>
              <a:ext uri="{FF2B5EF4-FFF2-40B4-BE49-F238E27FC236}">
                <a16:creationId xmlns:a16="http://schemas.microsoft.com/office/drawing/2014/main" id="{94BC9A18-01B1-16FA-42DE-1620D9552B2D}"/>
              </a:ext>
            </a:extLst>
          </p:cNvPr>
          <p:cNvSpPr/>
          <p:nvPr/>
        </p:nvSpPr>
        <p:spPr>
          <a:xfrm>
            <a:off x="550984" y="1893277"/>
            <a:ext cx="8182708" cy="15357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If the </a:t>
            </a:r>
            <a:r>
              <a:rPr lang="en-US" sz="2800" b="1" dirty="0"/>
              <a:t>actual residual </a:t>
            </a:r>
            <a:r>
              <a:rPr lang="en-US" sz="2800" dirty="0"/>
              <a:t>is less than the </a:t>
            </a:r>
            <a:r>
              <a:rPr lang="en-US" sz="2800" b="1" dirty="0"/>
              <a:t>expected residual</a:t>
            </a:r>
            <a:r>
              <a:rPr lang="en-US" sz="2800" dirty="0"/>
              <a:t>, breakpoint was not reached!!</a:t>
            </a:r>
          </a:p>
        </p:txBody>
      </p:sp>
      <p:pic>
        <p:nvPicPr>
          <p:cNvPr id="8" name="Graphic 7" descr="No sign with solid fill">
            <a:extLst>
              <a:ext uri="{FF2B5EF4-FFF2-40B4-BE49-F238E27FC236}">
                <a16:creationId xmlns:a16="http://schemas.microsoft.com/office/drawing/2014/main" id="{2989BB11-92BF-EF86-C654-992CBFB910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01813" y="3352800"/>
            <a:ext cx="3505200" cy="3505200"/>
          </a:xfrm>
          <a:prstGeom prst="rect">
            <a:avLst/>
          </a:prstGeom>
        </p:spPr>
      </p:pic>
    </p:spTree>
    <p:extLst>
      <p:ext uri="{BB962C8B-B14F-4D97-AF65-F5344CB8AC3E}">
        <p14:creationId xmlns:p14="http://schemas.microsoft.com/office/powerpoint/2010/main" val="3624113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0F800-EBC5-A06B-3C60-31F22ECBB2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D278BA-3892-35AE-84DE-0C46EDCEC38F}"/>
              </a:ext>
            </a:extLst>
          </p:cNvPr>
          <p:cNvSpPr>
            <a:spLocks noGrp="1"/>
          </p:cNvSpPr>
          <p:nvPr>
            <p:ph type="title"/>
          </p:nvPr>
        </p:nvSpPr>
        <p:spPr/>
        <p:txBody>
          <a:bodyPr>
            <a:normAutofit/>
          </a:bodyPr>
          <a:lstStyle/>
          <a:p>
            <a:r>
              <a:rPr lang="en-US" b="1" dirty="0"/>
              <a:t>Example problem and solution</a:t>
            </a:r>
          </a:p>
        </p:txBody>
      </p:sp>
      <p:sp>
        <p:nvSpPr>
          <p:cNvPr id="5" name="Content Placeholder 4">
            <a:extLst>
              <a:ext uri="{FF2B5EF4-FFF2-40B4-BE49-F238E27FC236}">
                <a16:creationId xmlns:a16="http://schemas.microsoft.com/office/drawing/2014/main" id="{8B93EDEF-1847-7B61-8436-D9B4750E49E3}"/>
              </a:ext>
            </a:extLst>
          </p:cNvPr>
          <p:cNvSpPr>
            <a:spLocks noGrp="1"/>
          </p:cNvSpPr>
          <p:nvPr>
            <p:ph idx="1"/>
          </p:nvPr>
        </p:nvSpPr>
        <p:spPr/>
        <p:txBody>
          <a:bodyPr/>
          <a:lstStyle/>
          <a:p>
            <a:pPr marL="0" indent="0">
              <a:buNone/>
            </a:pPr>
            <a:r>
              <a:rPr lang="en-US" dirty="0"/>
              <a:t>A chlorinator setting of 15 </a:t>
            </a:r>
            <a:r>
              <a:rPr lang="en-US" dirty="0" err="1"/>
              <a:t>lbs</a:t>
            </a:r>
            <a:r>
              <a:rPr lang="en-US" dirty="0"/>
              <a:t> chlorine per day results in a chlorine residual of 0.3 mg/L. The chlorinator setting is increased to 20 </a:t>
            </a:r>
            <a:r>
              <a:rPr lang="en-US" dirty="0" err="1"/>
              <a:t>lb</a:t>
            </a:r>
            <a:r>
              <a:rPr lang="en-US" dirty="0"/>
              <a:t>/day. The chlorine residual increases to 0.45 mg/L at this new dosage rate. The average flow being treated is 1.4 MGD. On the basis of these data, is the water being chlorinated past the breakpoint?</a:t>
            </a:r>
          </a:p>
        </p:txBody>
      </p:sp>
      <p:sp>
        <p:nvSpPr>
          <p:cNvPr id="4" name="Slide Number Placeholder 3">
            <a:extLst>
              <a:ext uri="{FF2B5EF4-FFF2-40B4-BE49-F238E27FC236}">
                <a16:creationId xmlns:a16="http://schemas.microsoft.com/office/drawing/2014/main" id="{81237284-5F20-98FF-5E67-F93210B47A8B}"/>
              </a:ext>
            </a:extLst>
          </p:cNvPr>
          <p:cNvSpPr>
            <a:spLocks noGrp="1"/>
          </p:cNvSpPr>
          <p:nvPr>
            <p:ph type="sldNum" sz="quarter" idx="12"/>
          </p:nvPr>
        </p:nvSpPr>
        <p:spPr/>
        <p:txBody>
          <a:bodyPr/>
          <a:lstStyle/>
          <a:p>
            <a:fld id="{2A200FE8-A619-F642-9571-C47EDB9D5720}" type="slidenum">
              <a:rPr lang="en-US" smtClean="0"/>
              <a:t>13</a:t>
            </a:fld>
            <a:endParaRPr lang="en-US"/>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5141789-6666-299B-6341-37451DEDD270}"/>
                  </a:ext>
                </a:extLst>
              </p:cNvPr>
              <p:cNvSpPr txBox="1"/>
              <p:nvPr/>
            </p:nvSpPr>
            <p:spPr>
              <a:xfrm>
                <a:off x="1404036" y="3676063"/>
                <a:ext cx="7483267" cy="11503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𝐸𝑥𝑝𝑒𝑐𝑡𝑒𝑑</m:t>
                      </m:r>
                      <m:r>
                        <a:rPr lang="en-US" sz="2000" b="0" i="1" smtClean="0">
                          <a:latin typeface="Cambria Math" panose="02040503050406030204" pitchFamily="18" charset="0"/>
                        </a:rPr>
                        <m:t> </m:t>
                      </m:r>
                      <m:r>
                        <a:rPr lang="en-US" sz="2000" b="0" i="1" smtClean="0">
                          <a:latin typeface="Cambria Math" panose="02040503050406030204" pitchFamily="18" charset="0"/>
                        </a:rPr>
                        <m:t>𝑟𝑒𝑠𝑖𝑑𝑢𝑎𝑙</m:t>
                      </m:r>
                      <m:r>
                        <a:rPr lang="en-US" sz="2000" b="0" i="1" smtClean="0">
                          <a:latin typeface="Cambria Math" panose="02040503050406030204" pitchFamily="18" charset="0"/>
                        </a:rPr>
                        <m:t> </m:t>
                      </m:r>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𝑚𝑔</m:t>
                              </m:r>
                            </m:num>
                            <m:den>
                              <m:r>
                                <a:rPr lang="en-US" sz="2000" b="0" i="1" smtClean="0">
                                  <a:latin typeface="Cambria Math" panose="02040503050406030204" pitchFamily="18" charset="0"/>
                                </a:rPr>
                                <m:t>𝐿</m:t>
                              </m:r>
                            </m:den>
                          </m:f>
                        </m:e>
                      </m:d>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5 </m:t>
                          </m:r>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𝑙𝑏</m:t>
                                  </m:r>
                                </m:num>
                                <m:den>
                                  <m:r>
                                    <a:rPr lang="en-US" sz="2000" b="0" i="1" smtClean="0">
                                      <a:latin typeface="Cambria Math" panose="02040503050406030204" pitchFamily="18" charset="0"/>
                                    </a:rPr>
                                    <m:t>𝑑𝑎𝑦</m:t>
                                  </m:r>
                                </m:den>
                              </m:f>
                            </m:e>
                          </m:d>
                        </m:num>
                        <m:den>
                          <m:r>
                            <a:rPr lang="en-US" sz="2000" b="0" i="1" smtClean="0">
                              <a:latin typeface="Cambria Math" panose="02040503050406030204" pitchFamily="18" charset="0"/>
                            </a:rPr>
                            <m:t>1.4 </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𝑀𝐺𝐷</m:t>
                              </m:r>
                            </m:e>
                          </m:d>
                          <m:r>
                            <a:rPr lang="en-US" sz="2000" b="0" i="1" smtClean="0">
                              <a:latin typeface="Cambria Math" panose="02040503050406030204" pitchFamily="18" charset="0"/>
                              <a:ea typeface="Cambria Math" panose="02040503050406030204" pitchFamily="18" charset="0"/>
                            </a:rPr>
                            <m:t>× 8.34 </m:t>
                          </m:r>
                          <m:d>
                            <m:dPr>
                              <m:ctrlPr>
                                <a:rPr lang="en-US" sz="2000" b="0" i="1" smtClean="0">
                                  <a:latin typeface="Cambria Math" panose="02040503050406030204" pitchFamily="18" charset="0"/>
                                  <a:ea typeface="Cambria Math" panose="02040503050406030204" pitchFamily="18" charset="0"/>
                                </a:rPr>
                              </m:ctrlPr>
                            </m:dPr>
                            <m:e>
                              <m:f>
                                <m:fPr>
                                  <m:ctrlPr>
                                    <a:rPr lang="en-US" sz="2000" b="0" i="1" smtClean="0">
                                      <a:latin typeface="Cambria Math" panose="02040503050406030204" pitchFamily="18" charset="0"/>
                                      <a:ea typeface="Cambria Math" panose="02040503050406030204" pitchFamily="18" charset="0"/>
                                    </a:rPr>
                                  </m:ctrlPr>
                                </m:fPr>
                                <m:num>
                                  <m:r>
                                    <a:rPr lang="en-US" sz="2000" b="0" i="1" smtClean="0">
                                      <a:latin typeface="Cambria Math" panose="02040503050406030204" pitchFamily="18" charset="0"/>
                                      <a:ea typeface="Cambria Math" panose="02040503050406030204" pitchFamily="18" charset="0"/>
                                    </a:rPr>
                                    <m:t>𝑙𝑏</m:t>
                                  </m:r>
                                </m:num>
                                <m:den>
                                  <m:r>
                                    <a:rPr lang="en-US" sz="2000" b="0" i="1" smtClean="0">
                                      <a:latin typeface="Cambria Math" panose="02040503050406030204" pitchFamily="18" charset="0"/>
                                      <a:ea typeface="Cambria Math" panose="02040503050406030204" pitchFamily="18" charset="0"/>
                                    </a:rPr>
                                    <m:t>𝑔𝑎𝑙</m:t>
                                  </m:r>
                                </m:den>
                              </m:f>
                            </m:e>
                          </m:d>
                        </m:den>
                      </m:f>
                      <m:r>
                        <a:rPr lang="en-US" sz="2000" b="0" i="1" smtClean="0">
                          <a:latin typeface="Cambria Math" panose="02040503050406030204" pitchFamily="18" charset="0"/>
                        </a:rPr>
                        <m:t>=</m:t>
                      </m:r>
                      <m:r>
                        <a:rPr lang="en-US" sz="2000" b="1" i="1" smtClean="0">
                          <a:latin typeface="Cambria Math" panose="02040503050406030204" pitchFamily="18" charset="0"/>
                        </a:rPr>
                        <m:t>𝟎</m:t>
                      </m:r>
                      <m:r>
                        <a:rPr lang="en-US" sz="2000" b="1" i="1" smtClean="0">
                          <a:latin typeface="Cambria Math" panose="02040503050406030204" pitchFamily="18" charset="0"/>
                        </a:rPr>
                        <m:t>.</m:t>
                      </m:r>
                      <m:r>
                        <a:rPr lang="en-US" sz="2000" b="1" i="1" smtClean="0">
                          <a:latin typeface="Cambria Math" panose="02040503050406030204" pitchFamily="18" charset="0"/>
                        </a:rPr>
                        <m:t>𝟒𝟑</m:t>
                      </m:r>
                      <m:r>
                        <a:rPr lang="en-US" sz="2000" b="1" i="1" smtClean="0">
                          <a:latin typeface="Cambria Math" panose="02040503050406030204" pitchFamily="18" charset="0"/>
                        </a:rPr>
                        <m:t> (</m:t>
                      </m:r>
                      <m:f>
                        <m:fPr>
                          <m:ctrlPr>
                            <a:rPr lang="en-US" sz="2000" b="1" i="1" smtClean="0">
                              <a:latin typeface="Cambria Math" panose="02040503050406030204" pitchFamily="18" charset="0"/>
                            </a:rPr>
                          </m:ctrlPr>
                        </m:fPr>
                        <m:num>
                          <m:r>
                            <a:rPr lang="en-US" sz="2000" b="1" i="1" smtClean="0">
                              <a:latin typeface="Cambria Math" panose="02040503050406030204" pitchFamily="18" charset="0"/>
                            </a:rPr>
                            <m:t>𝒎𝒈</m:t>
                          </m:r>
                        </m:num>
                        <m:den>
                          <m:r>
                            <a:rPr lang="en-US" sz="2000" b="1" i="1" smtClean="0">
                              <a:latin typeface="Cambria Math" panose="02040503050406030204" pitchFamily="18" charset="0"/>
                            </a:rPr>
                            <m:t>𝑳</m:t>
                          </m:r>
                        </m:den>
                      </m:f>
                      <m:r>
                        <a:rPr lang="en-US" sz="2000" b="1" i="1" smtClean="0">
                          <a:latin typeface="Cambria Math" panose="02040503050406030204" pitchFamily="18" charset="0"/>
                        </a:rPr>
                        <m:t>) </m:t>
                      </m:r>
                    </m:oMath>
                  </m:oMathPara>
                </a14:m>
                <a:endParaRPr lang="en-US" sz="2000" b="1" dirty="0"/>
              </a:p>
            </p:txBody>
          </p:sp>
        </mc:Choice>
        <mc:Fallback xmlns="">
          <p:sp>
            <p:nvSpPr>
              <p:cNvPr id="7" name="TextBox 6">
                <a:extLst>
                  <a:ext uri="{FF2B5EF4-FFF2-40B4-BE49-F238E27FC236}">
                    <a16:creationId xmlns:a16="http://schemas.microsoft.com/office/drawing/2014/main" id="{35141789-6666-299B-6341-37451DEDD270}"/>
                  </a:ext>
                </a:extLst>
              </p:cNvPr>
              <p:cNvSpPr txBox="1">
                <a:spLocks noRot="1" noChangeAspect="1" noMove="1" noResize="1" noEditPoints="1" noAdjustHandles="1" noChangeArrowheads="1" noChangeShapeType="1" noTextEdit="1"/>
              </p:cNvSpPr>
              <p:nvPr/>
            </p:nvSpPr>
            <p:spPr>
              <a:xfrm>
                <a:off x="1404036" y="3676063"/>
                <a:ext cx="7483267" cy="1150380"/>
              </a:xfrm>
              <a:prstGeom prst="rect">
                <a:avLst/>
              </a:prstGeom>
              <a:blipFill>
                <a:blip r:embed="rId3"/>
                <a:stretch>
                  <a:fillRect l="-678" t="-1087" r="-847" b="-7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CEAE272-D63D-63D6-68BF-A980B2B89F46}"/>
                  </a:ext>
                </a:extLst>
              </p:cNvPr>
              <p:cNvSpPr txBox="1"/>
              <p:nvPr/>
            </p:nvSpPr>
            <p:spPr>
              <a:xfrm>
                <a:off x="1604541" y="4995260"/>
                <a:ext cx="7082259" cy="5250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𝐴𝑐𝑡𝑢𝑎𝑙</m:t>
                      </m:r>
                      <m:r>
                        <a:rPr lang="en-US" sz="2000" b="0" i="1" smtClean="0">
                          <a:latin typeface="Cambria Math" panose="02040503050406030204" pitchFamily="18" charset="0"/>
                        </a:rPr>
                        <m:t> </m:t>
                      </m:r>
                      <m:r>
                        <a:rPr lang="en-US" sz="2000" b="0" i="1" smtClean="0">
                          <a:latin typeface="Cambria Math" panose="02040503050406030204" pitchFamily="18" charset="0"/>
                        </a:rPr>
                        <m:t>𝑟𝑒𝑠𝑖𝑑𝑢𝑎𝑙</m:t>
                      </m:r>
                      <m:r>
                        <a:rPr lang="en-US" sz="2000" b="0" i="1" smtClean="0">
                          <a:latin typeface="Cambria Math" panose="02040503050406030204" pitchFamily="18" charset="0"/>
                        </a:rPr>
                        <m:t> </m:t>
                      </m:r>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𝑚𝑔</m:t>
                              </m:r>
                            </m:num>
                            <m:den>
                              <m:r>
                                <a:rPr lang="en-US" sz="2000" b="0" i="1" smtClean="0">
                                  <a:latin typeface="Cambria Math" panose="02040503050406030204" pitchFamily="18" charset="0"/>
                                </a:rPr>
                                <m:t>𝐿</m:t>
                              </m:r>
                            </m:den>
                          </m:f>
                        </m:e>
                      </m:d>
                      <m:r>
                        <a:rPr lang="en-US" sz="2000" b="0" i="1" smtClean="0">
                          <a:latin typeface="Cambria Math" panose="02040503050406030204" pitchFamily="18" charset="0"/>
                        </a:rPr>
                        <m:t>=0.45</m:t>
                      </m:r>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panose="02040503050406030204" pitchFamily="18" charset="0"/>
                                </a:rPr>
                                <m:t>𝑚𝑔</m:t>
                              </m:r>
                            </m:num>
                            <m:den>
                              <m:r>
                                <a:rPr lang="en-US" sz="2000" i="1">
                                  <a:latin typeface="Cambria Math" panose="02040503050406030204" pitchFamily="18" charset="0"/>
                                </a:rPr>
                                <m:t>𝐿</m:t>
                              </m:r>
                            </m:den>
                          </m:f>
                        </m:e>
                      </m:d>
                      <m:r>
                        <a:rPr lang="en-US" sz="2000" b="0" i="1" smtClean="0">
                          <a:latin typeface="Cambria Math" panose="02040503050406030204" pitchFamily="18" charset="0"/>
                        </a:rPr>
                        <m:t> −0.3</m:t>
                      </m:r>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panose="02040503050406030204" pitchFamily="18" charset="0"/>
                                </a:rPr>
                                <m:t>𝑚𝑔</m:t>
                              </m:r>
                            </m:num>
                            <m:den>
                              <m:r>
                                <a:rPr lang="en-US" sz="2000" i="1">
                                  <a:latin typeface="Cambria Math" panose="02040503050406030204" pitchFamily="18" charset="0"/>
                                </a:rPr>
                                <m:t>𝐿</m:t>
                              </m:r>
                            </m:den>
                          </m:f>
                        </m:e>
                      </m:d>
                      <m:r>
                        <a:rPr lang="en-US" sz="2000" b="0" i="1" smtClean="0">
                          <a:latin typeface="Cambria Math" panose="02040503050406030204" pitchFamily="18" charset="0"/>
                        </a:rPr>
                        <m:t>=</m:t>
                      </m:r>
                      <m:r>
                        <a:rPr lang="en-US" sz="2000" b="1" i="1" smtClean="0">
                          <a:latin typeface="Cambria Math" panose="02040503050406030204" pitchFamily="18" charset="0"/>
                        </a:rPr>
                        <m:t>𝟎</m:t>
                      </m:r>
                      <m:r>
                        <a:rPr lang="en-US" sz="2000" b="1" i="1" smtClean="0">
                          <a:latin typeface="Cambria Math" panose="02040503050406030204" pitchFamily="18" charset="0"/>
                        </a:rPr>
                        <m:t>.</m:t>
                      </m:r>
                      <m:r>
                        <a:rPr lang="en-US" sz="2000" b="1" i="1" smtClean="0">
                          <a:latin typeface="Cambria Math" panose="02040503050406030204" pitchFamily="18" charset="0"/>
                        </a:rPr>
                        <m:t>𝟏𝟓</m:t>
                      </m:r>
                      <m:r>
                        <a:rPr lang="en-US" sz="2000" b="1" i="1" smtClean="0">
                          <a:latin typeface="Cambria Math" panose="02040503050406030204" pitchFamily="18" charset="0"/>
                        </a:rPr>
                        <m:t> (</m:t>
                      </m:r>
                      <m:f>
                        <m:fPr>
                          <m:ctrlPr>
                            <a:rPr lang="en-US" sz="2000" b="1" i="1" smtClean="0">
                              <a:latin typeface="Cambria Math" panose="02040503050406030204" pitchFamily="18" charset="0"/>
                            </a:rPr>
                          </m:ctrlPr>
                        </m:fPr>
                        <m:num>
                          <m:r>
                            <a:rPr lang="en-US" sz="2000" b="1" i="1" smtClean="0">
                              <a:latin typeface="Cambria Math" panose="02040503050406030204" pitchFamily="18" charset="0"/>
                            </a:rPr>
                            <m:t>𝒎𝒈</m:t>
                          </m:r>
                        </m:num>
                        <m:den>
                          <m:r>
                            <a:rPr lang="en-US" sz="2000" b="1" i="1" smtClean="0">
                              <a:latin typeface="Cambria Math" panose="02040503050406030204" pitchFamily="18" charset="0"/>
                            </a:rPr>
                            <m:t>𝑳</m:t>
                          </m:r>
                        </m:den>
                      </m:f>
                      <m:r>
                        <a:rPr lang="en-US" sz="2000" b="1" i="1" smtClean="0">
                          <a:latin typeface="Cambria Math" panose="02040503050406030204" pitchFamily="18" charset="0"/>
                        </a:rPr>
                        <m:t>)</m:t>
                      </m:r>
                    </m:oMath>
                  </m:oMathPara>
                </a14:m>
                <a:endParaRPr lang="en-US" sz="2000" b="1" dirty="0"/>
              </a:p>
            </p:txBody>
          </p:sp>
        </mc:Choice>
        <mc:Fallback xmlns="">
          <p:sp>
            <p:nvSpPr>
              <p:cNvPr id="9" name="TextBox 8">
                <a:extLst>
                  <a:ext uri="{FF2B5EF4-FFF2-40B4-BE49-F238E27FC236}">
                    <a16:creationId xmlns:a16="http://schemas.microsoft.com/office/drawing/2014/main" id="{ACEAE272-D63D-63D6-68BF-A980B2B89F46}"/>
                  </a:ext>
                </a:extLst>
              </p:cNvPr>
              <p:cNvSpPr txBox="1">
                <a:spLocks noRot="1" noChangeAspect="1" noMove="1" noResize="1" noEditPoints="1" noAdjustHandles="1" noChangeArrowheads="1" noChangeShapeType="1" noTextEdit="1"/>
              </p:cNvSpPr>
              <p:nvPr/>
            </p:nvSpPr>
            <p:spPr>
              <a:xfrm>
                <a:off x="1604541" y="4995260"/>
                <a:ext cx="7082259" cy="525080"/>
              </a:xfrm>
              <a:prstGeom prst="rect">
                <a:avLst/>
              </a:prstGeom>
              <a:blipFill>
                <a:blip r:embed="rId4"/>
                <a:stretch>
                  <a:fillRect t="-2381" r="-358" b="-190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427F1B4-EFFC-BBD4-1827-879229D05EAD}"/>
                  </a:ext>
                </a:extLst>
              </p:cNvPr>
              <p:cNvSpPr txBox="1"/>
              <p:nvPr/>
            </p:nvSpPr>
            <p:spPr>
              <a:xfrm>
                <a:off x="1203533" y="5857974"/>
                <a:ext cx="7483267" cy="74956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𝑇h𝑒</m:t>
                      </m:r>
                      <m:r>
                        <a:rPr lang="en-US" b="0" i="1" smtClean="0">
                          <a:latin typeface="Cambria Math" panose="02040503050406030204" pitchFamily="18" charset="0"/>
                        </a:rPr>
                        <m:t> </m:t>
                      </m:r>
                      <m:r>
                        <a:rPr lang="en-US" b="0" i="1" smtClean="0">
                          <a:latin typeface="Cambria Math" panose="02040503050406030204" pitchFamily="18" charset="0"/>
                        </a:rPr>
                        <m:t>𝑎𝑐𝑡𝑢𝑎𝑙</m:t>
                      </m:r>
                      <m:r>
                        <a:rPr lang="en-US" b="0" i="1" smtClean="0">
                          <a:latin typeface="Cambria Math" panose="02040503050406030204" pitchFamily="18" charset="0"/>
                        </a:rPr>
                        <m:t> </m:t>
                      </m:r>
                      <m:r>
                        <a:rPr lang="en-US" b="0" i="1" smtClean="0">
                          <a:latin typeface="Cambria Math" panose="02040503050406030204" pitchFamily="18" charset="0"/>
                        </a:rPr>
                        <m:t>𝑟𝑒𝑠𝑖𝑑𝑢𝑎𝑙</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0.15</m:t>
                          </m:r>
                          <m:f>
                            <m:fPr>
                              <m:ctrlPr>
                                <a:rPr lang="en-US" b="0" i="1" smtClean="0">
                                  <a:latin typeface="Cambria Math" panose="02040503050406030204" pitchFamily="18" charset="0"/>
                                </a:rPr>
                              </m:ctrlPr>
                            </m:fPr>
                            <m:num>
                              <m:r>
                                <a:rPr lang="en-US" b="0" i="1" smtClean="0">
                                  <a:latin typeface="Cambria Math" panose="02040503050406030204" pitchFamily="18" charset="0"/>
                                </a:rPr>
                                <m:t>𝑚𝑔</m:t>
                              </m:r>
                            </m:num>
                            <m:den>
                              <m:r>
                                <a:rPr lang="en-US" b="0" i="1" smtClean="0">
                                  <a:latin typeface="Cambria Math" panose="02040503050406030204" pitchFamily="18" charset="0"/>
                                </a:rPr>
                                <m:t>𝐿</m:t>
                              </m:r>
                            </m:den>
                          </m:f>
                        </m:e>
                      </m:d>
                      <m:r>
                        <a:rPr lang="en-US" b="0" i="1" smtClean="0">
                          <a:latin typeface="Cambria Math" panose="02040503050406030204" pitchFamily="18" charset="0"/>
                        </a:rPr>
                        <m:t>𝑖𝑠</m:t>
                      </m:r>
                      <m:r>
                        <a:rPr lang="en-US" b="0" i="1" smtClean="0">
                          <a:latin typeface="Cambria Math" panose="02040503050406030204" pitchFamily="18" charset="0"/>
                        </a:rPr>
                        <m:t> </m:t>
                      </m:r>
                      <m:r>
                        <a:rPr lang="en-US" b="0" i="1" smtClean="0">
                          <a:latin typeface="Cambria Math" panose="02040503050406030204" pitchFamily="18" charset="0"/>
                        </a:rPr>
                        <m:t>𝑙𝑒𝑠𝑠</m:t>
                      </m:r>
                      <m:r>
                        <a:rPr lang="en-US" b="0" i="1" smtClean="0">
                          <a:latin typeface="Cambria Math" panose="02040503050406030204" pitchFamily="18" charset="0"/>
                        </a:rPr>
                        <m:t> </m:t>
                      </m:r>
                      <m:r>
                        <a:rPr lang="en-US" b="0" i="1" smtClean="0">
                          <a:latin typeface="Cambria Math" panose="02040503050406030204" pitchFamily="18" charset="0"/>
                        </a:rPr>
                        <m:t>𝑡h𝑎𝑛</m:t>
                      </m:r>
                      <m:r>
                        <a:rPr lang="en-US" b="0" i="1" smtClean="0">
                          <a:latin typeface="Cambria Math" panose="02040503050406030204" pitchFamily="18" charset="0"/>
                        </a:rPr>
                        <m:t> </m:t>
                      </m:r>
                      <m:r>
                        <a:rPr lang="en-US" b="0" i="1" smtClean="0">
                          <a:latin typeface="Cambria Math" panose="02040503050406030204" pitchFamily="18" charset="0"/>
                        </a:rPr>
                        <m:t>𝑡h𝑒</m:t>
                      </m:r>
                      <m:r>
                        <a:rPr lang="en-US" b="0" i="1" smtClean="0">
                          <a:latin typeface="Cambria Math" panose="02040503050406030204" pitchFamily="18" charset="0"/>
                        </a:rPr>
                        <m:t> </m:t>
                      </m:r>
                      <m:r>
                        <a:rPr lang="en-US" b="0" i="1" smtClean="0">
                          <a:latin typeface="Cambria Math" panose="02040503050406030204" pitchFamily="18" charset="0"/>
                        </a:rPr>
                        <m:t>𝑒𝑥𝑝𝑒𝑐𝑡𝑒𝑑</m:t>
                      </m:r>
                      <m:r>
                        <a:rPr lang="en-US" b="0" i="1" smtClean="0">
                          <a:latin typeface="Cambria Math" panose="02040503050406030204" pitchFamily="18" charset="0"/>
                        </a:rPr>
                        <m:t> </m:t>
                      </m:r>
                      <m:r>
                        <a:rPr lang="en-US" b="0" i="1" smtClean="0">
                          <a:latin typeface="Cambria Math" panose="02040503050406030204" pitchFamily="18" charset="0"/>
                        </a:rPr>
                        <m:t>𝑟𝑒𝑠𝑖𝑑𝑢𝑎𝑙</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0.43</m:t>
                          </m:r>
                          <m:f>
                            <m:fPr>
                              <m:ctrlPr>
                                <a:rPr lang="en-US" b="0" i="1" smtClean="0">
                                  <a:latin typeface="Cambria Math" panose="02040503050406030204" pitchFamily="18" charset="0"/>
                                </a:rPr>
                              </m:ctrlPr>
                            </m:fPr>
                            <m:num>
                              <m:r>
                                <a:rPr lang="en-US" b="0" i="1" smtClean="0">
                                  <a:latin typeface="Cambria Math" panose="02040503050406030204" pitchFamily="18" charset="0"/>
                                </a:rPr>
                                <m:t>𝑚𝑔</m:t>
                              </m:r>
                            </m:num>
                            <m:den>
                              <m:r>
                                <a:rPr lang="en-US" b="0" i="1" smtClean="0">
                                  <a:latin typeface="Cambria Math" panose="02040503050406030204" pitchFamily="18" charset="0"/>
                                </a:rPr>
                                <m:t>𝐿</m:t>
                              </m:r>
                            </m:den>
                          </m:f>
                        </m:e>
                      </m:d>
                      <m:r>
                        <a:rPr lang="en-US" b="0" i="1" smtClean="0">
                          <a:latin typeface="Cambria Math" panose="02040503050406030204" pitchFamily="18" charset="0"/>
                        </a:rPr>
                        <m:t>, </m:t>
                      </m:r>
                    </m:oMath>
                  </m:oMathPara>
                </a14:m>
                <a:endParaRPr lang="en-US"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𝑠𝑜</m:t>
                      </m:r>
                      <m:r>
                        <a:rPr lang="en-US" b="0" i="1" smtClean="0">
                          <a:latin typeface="Cambria Math" panose="02040503050406030204" pitchFamily="18" charset="0"/>
                        </a:rPr>
                        <m:t> </m:t>
                      </m:r>
                      <m:r>
                        <a:rPr lang="en-US" b="0" i="1" smtClean="0">
                          <a:latin typeface="Cambria Math" panose="02040503050406030204" pitchFamily="18" charset="0"/>
                        </a:rPr>
                        <m:t>𝑤𝑒</m:t>
                      </m:r>
                      <m:r>
                        <a:rPr lang="en-US" b="0" i="1" smtClean="0">
                          <a:latin typeface="Cambria Math" panose="02040503050406030204" pitchFamily="18" charset="0"/>
                        </a:rPr>
                        <m:t> </m:t>
                      </m:r>
                      <m:r>
                        <a:rPr lang="en-US" b="0" i="1" smtClean="0">
                          <a:latin typeface="Cambria Math" panose="02040503050406030204" pitchFamily="18" charset="0"/>
                        </a:rPr>
                        <m:t>𝑐𝑜𝑛𝑐𝑙𝑢𝑑𝑒</m:t>
                      </m:r>
                      <m:r>
                        <a:rPr lang="en-US" b="0" i="1" smtClean="0">
                          <a:latin typeface="Cambria Math" panose="02040503050406030204" pitchFamily="18" charset="0"/>
                        </a:rPr>
                        <m:t> </m:t>
                      </m:r>
                      <m:r>
                        <a:rPr lang="en-US" b="0" i="1" smtClean="0">
                          <a:latin typeface="Cambria Math" panose="02040503050406030204" pitchFamily="18" charset="0"/>
                        </a:rPr>
                        <m:t>𝑡h𝑒</m:t>
                      </m:r>
                      <m:r>
                        <a:rPr lang="en-US" b="0" i="1" smtClean="0">
                          <a:latin typeface="Cambria Math" panose="02040503050406030204" pitchFamily="18" charset="0"/>
                        </a:rPr>
                        <m:t> </m:t>
                      </m:r>
                      <m:r>
                        <a:rPr lang="en-US" b="0" i="1" smtClean="0">
                          <a:latin typeface="Cambria Math" panose="02040503050406030204" pitchFamily="18" charset="0"/>
                        </a:rPr>
                        <m:t>𝑤𝑎𝑡𝑒𝑟</m:t>
                      </m:r>
                      <m:r>
                        <a:rPr lang="en-US" b="0" i="1" smtClean="0">
                          <a:latin typeface="Cambria Math" panose="02040503050406030204" pitchFamily="18" charset="0"/>
                        </a:rPr>
                        <m:t> </m:t>
                      </m:r>
                      <m:r>
                        <a:rPr lang="en-US" b="0" i="1" smtClean="0">
                          <a:latin typeface="Cambria Math" panose="02040503050406030204" pitchFamily="18" charset="0"/>
                        </a:rPr>
                        <m:t>𝑖𝑠</m:t>
                      </m:r>
                      <m:r>
                        <a:rPr lang="en-US" b="0" i="1" smtClean="0">
                          <a:latin typeface="Cambria Math" panose="02040503050406030204" pitchFamily="18" charset="0"/>
                        </a:rPr>
                        <m:t> </m:t>
                      </m:r>
                      <m:r>
                        <a:rPr lang="en-US" b="0" i="1" smtClean="0">
                          <a:latin typeface="Cambria Math" panose="02040503050406030204" pitchFamily="18" charset="0"/>
                        </a:rPr>
                        <m:t>𝑁𝑂𝑇</m:t>
                      </m:r>
                      <m:r>
                        <a:rPr lang="en-US" b="0" i="1" smtClean="0">
                          <a:latin typeface="Cambria Math" panose="02040503050406030204" pitchFamily="18" charset="0"/>
                        </a:rPr>
                        <m:t> </m:t>
                      </m:r>
                      <m:r>
                        <a:rPr lang="en-US" b="0" i="1" smtClean="0">
                          <a:latin typeface="Cambria Math" panose="02040503050406030204" pitchFamily="18" charset="0"/>
                        </a:rPr>
                        <m:t>𝑏𝑒𝑖𝑛𝑔</m:t>
                      </m:r>
                      <m:r>
                        <a:rPr lang="en-US" b="0" i="1" smtClean="0">
                          <a:latin typeface="Cambria Math" panose="02040503050406030204" pitchFamily="18" charset="0"/>
                        </a:rPr>
                        <m:t> </m:t>
                      </m:r>
                      <m:r>
                        <a:rPr lang="en-US" b="0" i="1" smtClean="0">
                          <a:latin typeface="Cambria Math" panose="02040503050406030204" pitchFamily="18" charset="0"/>
                        </a:rPr>
                        <m:t>𝑡𝑟𝑒𝑎𝑡𝑒𝑑</m:t>
                      </m:r>
                      <m:r>
                        <a:rPr lang="en-US" b="0" i="1" smtClean="0">
                          <a:latin typeface="Cambria Math" panose="02040503050406030204" pitchFamily="18" charset="0"/>
                        </a:rPr>
                        <m:t> </m:t>
                      </m:r>
                      <m:r>
                        <a:rPr lang="en-US" b="0" i="1" smtClean="0">
                          <a:latin typeface="Cambria Math" panose="02040503050406030204" pitchFamily="18" charset="0"/>
                        </a:rPr>
                        <m:t>𝑝𝑎𝑠𝑡</m:t>
                      </m:r>
                      <m:r>
                        <a:rPr lang="en-US" b="0" i="1" smtClean="0">
                          <a:latin typeface="Cambria Math" panose="02040503050406030204" pitchFamily="18" charset="0"/>
                        </a:rPr>
                        <m:t> </m:t>
                      </m:r>
                      <m:r>
                        <a:rPr lang="en-US" b="0" i="1" smtClean="0">
                          <a:latin typeface="Cambria Math" panose="02040503050406030204" pitchFamily="18" charset="0"/>
                        </a:rPr>
                        <m:t>𝑡h𝑒</m:t>
                      </m:r>
                      <m:r>
                        <a:rPr lang="en-US" b="0" i="1" smtClean="0">
                          <a:latin typeface="Cambria Math" panose="02040503050406030204" pitchFamily="18" charset="0"/>
                        </a:rPr>
                        <m:t> </m:t>
                      </m:r>
                      <m:r>
                        <a:rPr lang="en-US" b="0" i="1" smtClean="0">
                          <a:latin typeface="Cambria Math" panose="02040503050406030204" pitchFamily="18" charset="0"/>
                        </a:rPr>
                        <m:t>𝑏𝑟𝑒𝑎𝑘𝑝𝑜𝑖𝑛𝑡</m:t>
                      </m:r>
                      <m:r>
                        <a:rPr lang="en-US" b="0" i="1" smtClean="0">
                          <a:latin typeface="Cambria Math" panose="02040503050406030204" pitchFamily="18" charset="0"/>
                        </a:rPr>
                        <m:t>‼</m:t>
                      </m:r>
                    </m:oMath>
                  </m:oMathPara>
                </a14:m>
                <a:endParaRPr lang="en-US" dirty="0"/>
              </a:p>
            </p:txBody>
          </p:sp>
        </mc:Choice>
        <mc:Fallback xmlns="">
          <p:sp>
            <p:nvSpPr>
              <p:cNvPr id="11" name="TextBox 10">
                <a:extLst>
                  <a:ext uri="{FF2B5EF4-FFF2-40B4-BE49-F238E27FC236}">
                    <a16:creationId xmlns:a16="http://schemas.microsoft.com/office/drawing/2014/main" id="{8427F1B4-EFFC-BBD4-1827-879229D05EAD}"/>
                  </a:ext>
                </a:extLst>
              </p:cNvPr>
              <p:cNvSpPr txBox="1">
                <a:spLocks noRot="1" noChangeAspect="1" noMove="1" noResize="1" noEditPoints="1" noAdjustHandles="1" noChangeArrowheads="1" noChangeShapeType="1" noTextEdit="1"/>
              </p:cNvSpPr>
              <p:nvPr/>
            </p:nvSpPr>
            <p:spPr>
              <a:xfrm>
                <a:off x="1203533" y="5857974"/>
                <a:ext cx="7483267" cy="749564"/>
              </a:xfrm>
              <a:prstGeom prst="rect">
                <a:avLst/>
              </a:prstGeom>
              <a:blipFill>
                <a:blip r:embed="rId5"/>
                <a:stretch>
                  <a:fillRect l="-1186" t="-1667" r="-6780" b="-13333"/>
                </a:stretch>
              </a:blipFill>
            </p:spPr>
            <p:txBody>
              <a:bodyPr/>
              <a:lstStyle/>
              <a:p>
                <a:r>
                  <a:rPr lang="en-US">
                    <a:noFill/>
                  </a:rPr>
                  <a:t> </a:t>
                </a:r>
              </a:p>
            </p:txBody>
          </p:sp>
        </mc:Fallback>
      </mc:AlternateContent>
      <p:sp>
        <p:nvSpPr>
          <p:cNvPr id="12" name="Rectangle 11">
            <a:extLst>
              <a:ext uri="{FF2B5EF4-FFF2-40B4-BE49-F238E27FC236}">
                <a16:creationId xmlns:a16="http://schemas.microsoft.com/office/drawing/2014/main" id="{DDB62092-46CD-73B4-7C83-B9C90605B394}"/>
              </a:ext>
            </a:extLst>
          </p:cNvPr>
          <p:cNvSpPr/>
          <p:nvPr/>
        </p:nvSpPr>
        <p:spPr>
          <a:xfrm>
            <a:off x="171903" y="3912043"/>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Step 1</a:t>
            </a:r>
          </a:p>
        </p:txBody>
      </p:sp>
      <p:sp>
        <p:nvSpPr>
          <p:cNvPr id="13" name="Rectangle 12">
            <a:extLst>
              <a:ext uri="{FF2B5EF4-FFF2-40B4-BE49-F238E27FC236}">
                <a16:creationId xmlns:a16="http://schemas.microsoft.com/office/drawing/2014/main" id="{946D53CE-C2BC-97D4-0518-1C3939D96D46}"/>
              </a:ext>
            </a:extLst>
          </p:cNvPr>
          <p:cNvSpPr/>
          <p:nvPr/>
        </p:nvSpPr>
        <p:spPr>
          <a:xfrm>
            <a:off x="171903" y="4902643"/>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Step 2</a:t>
            </a:r>
          </a:p>
        </p:txBody>
      </p:sp>
      <p:sp>
        <p:nvSpPr>
          <p:cNvPr id="14" name="Rectangle 13">
            <a:extLst>
              <a:ext uri="{FF2B5EF4-FFF2-40B4-BE49-F238E27FC236}">
                <a16:creationId xmlns:a16="http://schemas.microsoft.com/office/drawing/2014/main" id="{907F241A-E5BF-FCB0-FED1-F1A488398EE8}"/>
              </a:ext>
            </a:extLst>
          </p:cNvPr>
          <p:cNvSpPr/>
          <p:nvPr/>
        </p:nvSpPr>
        <p:spPr>
          <a:xfrm>
            <a:off x="171903" y="5892579"/>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Step 3</a:t>
            </a:r>
          </a:p>
        </p:txBody>
      </p:sp>
    </p:spTree>
    <p:extLst>
      <p:ext uri="{BB962C8B-B14F-4D97-AF65-F5344CB8AC3E}">
        <p14:creationId xmlns:p14="http://schemas.microsoft.com/office/powerpoint/2010/main" val="2354611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2421C-B792-84C4-56D9-063A53498A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44CBC7-F58C-A2F0-A4C2-86E3063FDFE2}"/>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8" name="Content Placeholder 7">
            <a:extLst>
              <a:ext uri="{FF2B5EF4-FFF2-40B4-BE49-F238E27FC236}">
                <a16:creationId xmlns:a16="http://schemas.microsoft.com/office/drawing/2014/main" id="{67AA67A7-9F85-7073-E9DC-1A75C938620B}"/>
              </a:ext>
            </a:extLst>
          </p:cNvPr>
          <p:cNvSpPr>
            <a:spLocks noGrp="1"/>
          </p:cNvSpPr>
          <p:nvPr>
            <p:ph sz="half" idx="1"/>
          </p:nvPr>
        </p:nvSpPr>
        <p:spPr>
          <a:xfrm>
            <a:off x="457200" y="1673352"/>
            <a:ext cx="3838074" cy="4718304"/>
          </a:xfrm>
        </p:spPr>
        <p:txBody>
          <a:bodyPr>
            <a:normAutofit/>
          </a:bodyPr>
          <a:lstStyle/>
          <a:p>
            <a:r>
              <a:rPr lang="en-US" dirty="0"/>
              <a:t>Chlorine feed systems for secondary disinfection should achieve a minimum chlorine residual at the entry point of </a:t>
            </a:r>
            <a:r>
              <a:rPr lang="en-US" b="1" dirty="0"/>
              <a:t>0.2 mg/L for more than 4 hours</a:t>
            </a:r>
          </a:p>
          <a:p>
            <a:r>
              <a:rPr lang="en-US" dirty="0"/>
              <a:t>Maximum residual is </a:t>
            </a:r>
            <a:r>
              <a:rPr lang="en-US" b="1" dirty="0"/>
              <a:t>4.0 mg/L </a:t>
            </a:r>
            <a:r>
              <a:rPr lang="en-US" dirty="0"/>
              <a:t>because of byproducts</a:t>
            </a:r>
            <a:endParaRPr lang="en-US" b="1" dirty="0"/>
          </a:p>
        </p:txBody>
      </p:sp>
      <p:sp>
        <p:nvSpPr>
          <p:cNvPr id="4" name="Slide Number Placeholder 3">
            <a:extLst>
              <a:ext uri="{FF2B5EF4-FFF2-40B4-BE49-F238E27FC236}">
                <a16:creationId xmlns:a16="http://schemas.microsoft.com/office/drawing/2014/main" id="{75A11F9B-9135-7E8C-DE18-1379AB5BB5BC}"/>
              </a:ext>
            </a:extLst>
          </p:cNvPr>
          <p:cNvSpPr>
            <a:spLocks noGrp="1"/>
          </p:cNvSpPr>
          <p:nvPr>
            <p:ph type="sldNum" sz="quarter" idx="12"/>
          </p:nvPr>
        </p:nvSpPr>
        <p:spPr/>
        <p:txBody>
          <a:bodyPr/>
          <a:lstStyle/>
          <a:p>
            <a:fld id="{2A200FE8-A619-F642-9571-C47EDB9D5720}" type="slidenum">
              <a:rPr lang="en-US" smtClean="0"/>
              <a:t>14</a:t>
            </a:fld>
            <a:endParaRPr lang="en-US"/>
          </a:p>
        </p:txBody>
      </p:sp>
      <p:pic>
        <p:nvPicPr>
          <p:cNvPr id="5" name="Picture 4">
            <a:extLst>
              <a:ext uri="{FF2B5EF4-FFF2-40B4-BE49-F238E27FC236}">
                <a16:creationId xmlns:a16="http://schemas.microsoft.com/office/drawing/2014/main" id="{16BB7904-82DD-BE92-914B-F63D44C533A3}"/>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6" name="TextBox 5">
            <a:extLst>
              <a:ext uri="{FF2B5EF4-FFF2-40B4-BE49-F238E27FC236}">
                <a16:creationId xmlns:a16="http://schemas.microsoft.com/office/drawing/2014/main" id="{1588F59B-9D03-B49E-D8DC-EAB7605FE449}"/>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2647568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2E0DD-90CD-1847-E611-4F2FEFCBC0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6B00B9-96CA-9868-05CA-B43EB5B12CBB}"/>
              </a:ext>
            </a:extLst>
          </p:cNvPr>
          <p:cNvSpPr>
            <a:spLocks noGrp="1"/>
          </p:cNvSpPr>
          <p:nvPr>
            <p:ph type="title"/>
          </p:nvPr>
        </p:nvSpPr>
        <p:spPr/>
        <p:txBody>
          <a:bodyPr>
            <a:normAutofit/>
          </a:bodyPr>
          <a:lstStyle/>
          <a:p>
            <a:r>
              <a:rPr lang="en-US" b="1" dirty="0">
                <a:solidFill>
                  <a:schemeClr val="accent1">
                    <a:lumMod val="75000"/>
                  </a:schemeClr>
                </a:solidFill>
              </a:rPr>
              <a:t>Goal #2: Avoid DBP formation</a:t>
            </a:r>
          </a:p>
        </p:txBody>
      </p:sp>
      <p:sp>
        <p:nvSpPr>
          <p:cNvPr id="8" name="Content Placeholder 7">
            <a:extLst>
              <a:ext uri="{FF2B5EF4-FFF2-40B4-BE49-F238E27FC236}">
                <a16:creationId xmlns:a16="http://schemas.microsoft.com/office/drawing/2014/main" id="{468EB45A-8316-27B2-03C7-4E3655DD8474}"/>
              </a:ext>
            </a:extLst>
          </p:cNvPr>
          <p:cNvSpPr>
            <a:spLocks noGrp="1"/>
          </p:cNvSpPr>
          <p:nvPr>
            <p:ph sz="half" idx="1"/>
          </p:nvPr>
        </p:nvSpPr>
        <p:spPr>
          <a:xfrm>
            <a:off x="246185" y="1673352"/>
            <a:ext cx="4049089" cy="4950186"/>
          </a:xfrm>
        </p:spPr>
        <p:txBody>
          <a:bodyPr>
            <a:normAutofit fontScale="92500" lnSpcReduction="10000"/>
          </a:bodyPr>
          <a:lstStyle/>
          <a:p>
            <a:r>
              <a:rPr lang="en-US" dirty="0"/>
              <a:t>The best approach is to remove DBP precursors prior to disinfection</a:t>
            </a:r>
          </a:p>
          <a:p>
            <a:r>
              <a:rPr lang="en-US" dirty="0"/>
              <a:t>Operators have several options:</a:t>
            </a:r>
          </a:p>
          <a:p>
            <a:pPr lvl="1"/>
            <a:r>
              <a:rPr lang="en-US" dirty="0"/>
              <a:t>Increased </a:t>
            </a:r>
            <a:r>
              <a:rPr lang="en-US" b="1" dirty="0"/>
              <a:t>coagulation/clarification </a:t>
            </a:r>
            <a:r>
              <a:rPr lang="en-US" dirty="0"/>
              <a:t>time or addition of more coagulant</a:t>
            </a:r>
          </a:p>
          <a:p>
            <a:pPr lvl="1"/>
            <a:r>
              <a:rPr lang="en-US" b="1" dirty="0"/>
              <a:t>Activated carbon filters </a:t>
            </a:r>
            <a:r>
              <a:rPr lang="en-US" dirty="0"/>
              <a:t>that absorb organic matter</a:t>
            </a:r>
          </a:p>
          <a:p>
            <a:pPr lvl="1"/>
            <a:r>
              <a:rPr lang="en-US" dirty="0"/>
              <a:t>Pass water through a </a:t>
            </a:r>
            <a:r>
              <a:rPr lang="en-US" b="1" dirty="0"/>
              <a:t>membrane </a:t>
            </a:r>
            <a:r>
              <a:rPr lang="en-US" dirty="0"/>
              <a:t>that filters out DBP precursors</a:t>
            </a:r>
          </a:p>
        </p:txBody>
      </p:sp>
      <p:sp>
        <p:nvSpPr>
          <p:cNvPr id="4" name="Slide Number Placeholder 3">
            <a:extLst>
              <a:ext uri="{FF2B5EF4-FFF2-40B4-BE49-F238E27FC236}">
                <a16:creationId xmlns:a16="http://schemas.microsoft.com/office/drawing/2014/main" id="{4173A059-3ED6-08C9-4130-A0FFF3856967}"/>
              </a:ext>
            </a:extLst>
          </p:cNvPr>
          <p:cNvSpPr>
            <a:spLocks noGrp="1"/>
          </p:cNvSpPr>
          <p:nvPr>
            <p:ph type="sldNum" sz="quarter" idx="12"/>
          </p:nvPr>
        </p:nvSpPr>
        <p:spPr/>
        <p:txBody>
          <a:bodyPr/>
          <a:lstStyle/>
          <a:p>
            <a:fld id="{2A200FE8-A619-F642-9571-C47EDB9D5720}" type="slidenum">
              <a:rPr lang="en-US" smtClean="0"/>
              <a:t>15</a:t>
            </a:fld>
            <a:endParaRPr lang="en-US"/>
          </a:p>
        </p:txBody>
      </p:sp>
      <p:pic>
        <p:nvPicPr>
          <p:cNvPr id="5" name="Picture 4">
            <a:extLst>
              <a:ext uri="{FF2B5EF4-FFF2-40B4-BE49-F238E27FC236}">
                <a16:creationId xmlns:a16="http://schemas.microsoft.com/office/drawing/2014/main" id="{C6EBB78A-D1B8-1F70-FF30-E08604BFCEDC}"/>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7" name="TextBox 6">
            <a:extLst>
              <a:ext uri="{FF2B5EF4-FFF2-40B4-BE49-F238E27FC236}">
                <a16:creationId xmlns:a16="http://schemas.microsoft.com/office/drawing/2014/main" id="{A1EC91DF-16AF-6175-5845-FC20C4249F86}"/>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1151813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7EE5E-2651-5C3F-7F19-9D8C06AFC0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2A8B30-DD87-DAC0-BA72-1EDE3E91EB1C}"/>
              </a:ext>
            </a:extLst>
          </p:cNvPr>
          <p:cNvSpPr>
            <a:spLocks noGrp="1"/>
          </p:cNvSpPr>
          <p:nvPr>
            <p:ph type="title"/>
          </p:nvPr>
        </p:nvSpPr>
        <p:spPr/>
        <p:txBody>
          <a:bodyPr>
            <a:normAutofit/>
          </a:bodyPr>
          <a:lstStyle/>
          <a:p>
            <a:r>
              <a:rPr lang="en-US" b="1" dirty="0">
                <a:solidFill>
                  <a:schemeClr val="accent1">
                    <a:lumMod val="75000"/>
                  </a:schemeClr>
                </a:solidFill>
              </a:rPr>
              <a:t>Goal #2: Avoid DBP formation</a:t>
            </a:r>
          </a:p>
        </p:txBody>
      </p:sp>
      <p:sp>
        <p:nvSpPr>
          <p:cNvPr id="5" name="Content Placeholder 4">
            <a:extLst>
              <a:ext uri="{FF2B5EF4-FFF2-40B4-BE49-F238E27FC236}">
                <a16:creationId xmlns:a16="http://schemas.microsoft.com/office/drawing/2014/main" id="{3A6C1B0D-8D01-5009-D0C0-4A24E20675C8}"/>
              </a:ext>
            </a:extLst>
          </p:cNvPr>
          <p:cNvSpPr>
            <a:spLocks noGrp="1"/>
          </p:cNvSpPr>
          <p:nvPr>
            <p:ph idx="1"/>
          </p:nvPr>
        </p:nvSpPr>
        <p:spPr/>
        <p:txBody>
          <a:bodyPr/>
          <a:lstStyle/>
          <a:p>
            <a:r>
              <a:rPr lang="en-US" dirty="0"/>
              <a:t>Because excessive free chlorine residual can lead to formation of DBPs in the distribution system, the EPA and VDH have enacted MRDLs, or maximum residual detection limits</a:t>
            </a:r>
          </a:p>
          <a:p>
            <a:endParaRPr lang="en-US" dirty="0"/>
          </a:p>
          <a:p>
            <a:endParaRPr lang="en-US" dirty="0"/>
          </a:p>
          <a:p>
            <a:endParaRPr lang="en-US" dirty="0"/>
          </a:p>
          <a:p>
            <a:endParaRPr lang="en-US" dirty="0"/>
          </a:p>
          <a:p>
            <a:endParaRPr lang="en-US" dirty="0"/>
          </a:p>
          <a:p>
            <a:endParaRPr lang="en-US" dirty="0"/>
          </a:p>
          <a:p>
            <a:endParaRPr lang="en-US" b="1" dirty="0"/>
          </a:p>
          <a:p>
            <a:r>
              <a:rPr lang="en-US" b="1" dirty="0"/>
              <a:t>Treated water must remain below these limits!!!</a:t>
            </a:r>
          </a:p>
        </p:txBody>
      </p:sp>
      <p:sp>
        <p:nvSpPr>
          <p:cNvPr id="4" name="Slide Number Placeholder 3">
            <a:extLst>
              <a:ext uri="{FF2B5EF4-FFF2-40B4-BE49-F238E27FC236}">
                <a16:creationId xmlns:a16="http://schemas.microsoft.com/office/drawing/2014/main" id="{AD47E970-2213-CB28-644B-C9B0AEBACDB2}"/>
              </a:ext>
            </a:extLst>
          </p:cNvPr>
          <p:cNvSpPr>
            <a:spLocks noGrp="1"/>
          </p:cNvSpPr>
          <p:nvPr>
            <p:ph type="sldNum" sz="quarter" idx="12"/>
          </p:nvPr>
        </p:nvSpPr>
        <p:spPr/>
        <p:txBody>
          <a:bodyPr/>
          <a:lstStyle/>
          <a:p>
            <a:fld id="{2A200FE8-A619-F642-9571-C47EDB9D5720}" type="slidenum">
              <a:rPr lang="en-US" smtClean="0"/>
              <a:t>16</a:t>
            </a:fld>
            <a:endParaRPr lang="en-US"/>
          </a:p>
        </p:txBody>
      </p:sp>
      <p:pic>
        <p:nvPicPr>
          <p:cNvPr id="3" name="Picture 2">
            <a:extLst>
              <a:ext uri="{FF2B5EF4-FFF2-40B4-BE49-F238E27FC236}">
                <a16:creationId xmlns:a16="http://schemas.microsoft.com/office/drawing/2014/main" id="{D2BA0867-DFEE-30F3-AAF0-FCDF8DB83732}"/>
              </a:ext>
            </a:extLst>
          </p:cNvPr>
          <p:cNvPicPr>
            <a:picLocks noChangeAspect="1"/>
          </p:cNvPicPr>
          <p:nvPr/>
        </p:nvPicPr>
        <p:blipFill>
          <a:blip r:embed="rId3"/>
          <a:stretch>
            <a:fillRect/>
          </a:stretch>
        </p:blipFill>
        <p:spPr>
          <a:xfrm>
            <a:off x="590397" y="2746717"/>
            <a:ext cx="7963203" cy="2771335"/>
          </a:xfrm>
          <a:prstGeom prst="rect">
            <a:avLst/>
          </a:prstGeom>
        </p:spPr>
      </p:pic>
      <p:sp>
        <p:nvSpPr>
          <p:cNvPr id="6" name="TextBox 5">
            <a:extLst>
              <a:ext uri="{FF2B5EF4-FFF2-40B4-BE49-F238E27FC236}">
                <a16:creationId xmlns:a16="http://schemas.microsoft.com/office/drawing/2014/main" id="{EB891B7A-6155-C879-5CF0-AB8DEA0D2193}"/>
              </a:ext>
            </a:extLst>
          </p:cNvPr>
          <p:cNvSpPr txBox="1"/>
          <p:nvPr/>
        </p:nvSpPr>
        <p:spPr>
          <a:xfrm>
            <a:off x="128018" y="6477000"/>
            <a:ext cx="6697090" cy="307777"/>
          </a:xfrm>
          <a:prstGeom prst="rect">
            <a:avLst/>
          </a:prstGeom>
          <a:noFill/>
        </p:spPr>
        <p:txBody>
          <a:bodyPr wrap="none" rtlCol="0">
            <a:spAutoFit/>
          </a:bodyPr>
          <a:lstStyle/>
          <a:p>
            <a:r>
              <a:rPr lang="en-US" sz="1400" dirty="0"/>
              <a:t>Source: https://</a:t>
            </a:r>
            <a:r>
              <a:rPr lang="en-US" sz="1400" dirty="0" err="1"/>
              <a:t>www.govinfo.gov</a:t>
            </a:r>
            <a:r>
              <a:rPr lang="en-US" sz="1400" dirty="0"/>
              <a:t>/content/pkg/FR-1998-12-16/pdf/98-32887.pdf#page=1</a:t>
            </a:r>
          </a:p>
        </p:txBody>
      </p:sp>
    </p:spTree>
    <p:extLst>
      <p:ext uri="{BB962C8B-B14F-4D97-AF65-F5344CB8AC3E}">
        <p14:creationId xmlns:p14="http://schemas.microsoft.com/office/powerpoint/2010/main" val="3029568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3A1F8-1DAF-DC1B-17AB-3EB731FCB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9C0D73-ACC4-4EFB-74B6-12B2D4EA5673}"/>
              </a:ext>
            </a:extLst>
          </p:cNvPr>
          <p:cNvSpPr>
            <a:spLocks noGrp="1"/>
          </p:cNvSpPr>
          <p:nvPr>
            <p:ph type="title"/>
          </p:nvPr>
        </p:nvSpPr>
        <p:spPr/>
        <p:txBody>
          <a:bodyPr>
            <a:normAutofit fontScale="90000"/>
          </a:bodyPr>
          <a:lstStyle/>
          <a:p>
            <a:r>
              <a:rPr lang="en-US" b="1" dirty="0">
                <a:solidFill>
                  <a:schemeClr val="accent1">
                    <a:lumMod val="75000"/>
                  </a:schemeClr>
                </a:solidFill>
              </a:rPr>
              <a:t>Strategy for balancing Goal #1 and Goal #2</a:t>
            </a:r>
          </a:p>
        </p:txBody>
      </p:sp>
      <p:sp>
        <p:nvSpPr>
          <p:cNvPr id="4" name="Slide Number Placeholder 3">
            <a:extLst>
              <a:ext uri="{FF2B5EF4-FFF2-40B4-BE49-F238E27FC236}">
                <a16:creationId xmlns:a16="http://schemas.microsoft.com/office/drawing/2014/main" id="{8D1A02F1-CF20-CD06-3498-4CCFE35A5F1E}"/>
              </a:ext>
            </a:extLst>
          </p:cNvPr>
          <p:cNvSpPr>
            <a:spLocks noGrp="1"/>
          </p:cNvSpPr>
          <p:nvPr>
            <p:ph type="sldNum" sz="quarter" idx="12"/>
          </p:nvPr>
        </p:nvSpPr>
        <p:spPr/>
        <p:txBody>
          <a:bodyPr/>
          <a:lstStyle/>
          <a:p>
            <a:fld id="{2A200FE8-A619-F642-9571-C47EDB9D5720}" type="slidenum">
              <a:rPr lang="en-US" smtClean="0"/>
              <a:t>17</a:t>
            </a:fld>
            <a:endParaRPr lang="en-US"/>
          </a:p>
        </p:txBody>
      </p:sp>
      <p:pic>
        <p:nvPicPr>
          <p:cNvPr id="13" name="Graphic 12" descr="Seesaw with solid fill">
            <a:extLst>
              <a:ext uri="{FF2B5EF4-FFF2-40B4-BE49-F238E27FC236}">
                <a16:creationId xmlns:a16="http://schemas.microsoft.com/office/drawing/2014/main" id="{ACA149FE-C3A9-383A-2DE8-F9515ABDF3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65723" y="3363955"/>
            <a:ext cx="2858410" cy="2858410"/>
          </a:xfrm>
          <a:prstGeom prst="rect">
            <a:avLst/>
          </a:prstGeom>
        </p:spPr>
      </p:pic>
      <p:pic>
        <p:nvPicPr>
          <p:cNvPr id="3" name="Picture 2" descr="Illustration of three Giardia parasites">
            <a:extLst>
              <a:ext uri="{FF2B5EF4-FFF2-40B4-BE49-F238E27FC236}">
                <a16:creationId xmlns:a16="http://schemas.microsoft.com/office/drawing/2014/main" id="{25A19E12-3919-9707-D0CE-0AFF69E653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1929" y="3446353"/>
            <a:ext cx="1927588" cy="10842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D043C4D1-6593-3F65-4686-7C7733AD7E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8149" y="2474082"/>
            <a:ext cx="1810168" cy="154605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7">
            <a:extLst>
              <a:ext uri="{FF2B5EF4-FFF2-40B4-BE49-F238E27FC236}">
                <a16:creationId xmlns:a16="http://schemas.microsoft.com/office/drawing/2014/main" id="{42547504-B306-6B2B-B0A8-80433AE667A8}"/>
              </a:ext>
            </a:extLst>
          </p:cNvPr>
          <p:cNvSpPr>
            <a:spLocks noGrp="1"/>
          </p:cNvSpPr>
          <p:nvPr>
            <p:ph sz="half" idx="1"/>
          </p:nvPr>
        </p:nvSpPr>
        <p:spPr>
          <a:xfrm>
            <a:off x="238656" y="1524000"/>
            <a:ext cx="4049089" cy="5184648"/>
          </a:xfrm>
        </p:spPr>
        <p:txBody>
          <a:bodyPr>
            <a:normAutofit/>
          </a:bodyPr>
          <a:lstStyle/>
          <a:p>
            <a:pPr marL="457200" indent="-457200">
              <a:buAutoNum type="arabicPeriod"/>
            </a:pPr>
            <a:r>
              <a:rPr lang="en-US" dirty="0"/>
              <a:t>Ensure water is chlorinated to breakpoint</a:t>
            </a:r>
          </a:p>
          <a:p>
            <a:pPr marL="457200" indent="-457200">
              <a:buAutoNum type="arabicPeriod"/>
            </a:pPr>
            <a:r>
              <a:rPr lang="en-US" dirty="0"/>
              <a:t>Use additional treatment steps (increased coagulation, activated carbon filters, membrane technology) to remove DBP precursors prior to disinfection</a:t>
            </a:r>
          </a:p>
          <a:p>
            <a:pPr marL="457200" indent="-457200">
              <a:buFont typeface="Arial" pitchFamily="34" charset="0"/>
              <a:buAutoNum type="arabicPeriod"/>
            </a:pPr>
            <a:r>
              <a:rPr lang="en-US" dirty="0"/>
              <a:t>Keep treated water under the EPA and VDH MRDL of 4.0 mg/L for free chlorine residual</a:t>
            </a:r>
          </a:p>
        </p:txBody>
      </p:sp>
    </p:spTree>
    <p:extLst>
      <p:ext uri="{BB962C8B-B14F-4D97-AF65-F5344CB8AC3E}">
        <p14:creationId xmlns:p14="http://schemas.microsoft.com/office/powerpoint/2010/main" val="4287737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39B52D4-540F-C05F-0A4F-4D9BD39611CA}"/>
              </a:ext>
            </a:extLst>
          </p:cNvPr>
          <p:cNvSpPr>
            <a:spLocks noGrp="1"/>
          </p:cNvSpPr>
          <p:nvPr>
            <p:ph type="title"/>
          </p:nvPr>
        </p:nvSpPr>
        <p:spPr>
          <a:xfrm>
            <a:off x="457200" y="533400"/>
            <a:ext cx="8229600" cy="1466380"/>
          </a:xfrm>
        </p:spPr>
        <p:txBody>
          <a:bodyPr>
            <a:normAutofit/>
          </a:bodyPr>
          <a:lstStyle/>
          <a:p>
            <a:r>
              <a:rPr lang="en-US" b="1" dirty="0"/>
              <a:t>End of slideshow – please proceed with module activities!</a:t>
            </a:r>
          </a:p>
        </p:txBody>
      </p:sp>
      <p:pic>
        <p:nvPicPr>
          <p:cNvPr id="10" name="Shape 489">
            <a:extLst>
              <a:ext uri="{FF2B5EF4-FFF2-40B4-BE49-F238E27FC236}">
                <a16:creationId xmlns:a16="http://schemas.microsoft.com/office/drawing/2014/main" id="{E2A9CA0B-ABBC-4AED-9C5A-FBC37F510CD6}"/>
              </a:ext>
              <a:ext uri="{C183D7F6-B498-43B3-948B-1728B52AA6E4}">
                <adec:decorative xmlns:adec="http://schemas.microsoft.com/office/drawing/2017/decorative" val="1"/>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46" y="2726867"/>
            <a:ext cx="4753285" cy="2138209"/>
          </a:xfrm>
          <a:prstGeom prst="rect">
            <a:avLst/>
          </a:prstGeom>
          <a:noFill/>
          <a:ln>
            <a:noFill/>
          </a:ln>
        </p:spPr>
      </p:pic>
      <p:sp>
        <p:nvSpPr>
          <p:cNvPr id="2" name="Slide Number Placeholder 1">
            <a:extLst>
              <a:ext uri="{FF2B5EF4-FFF2-40B4-BE49-F238E27FC236}">
                <a16:creationId xmlns:a16="http://schemas.microsoft.com/office/drawing/2014/main" id="{76B963CB-45C5-3DBA-0D76-48076DBAC09C}"/>
              </a:ext>
              <a:ext uri="{C183D7F6-B498-43B3-948B-1728B52AA6E4}">
                <adec:decorative xmlns:adec="http://schemas.microsoft.com/office/drawing/2017/decorative" val="1"/>
              </a:ext>
            </a:extLst>
          </p:cNvPr>
          <p:cNvSpPr>
            <a:spLocks noGrp="1"/>
          </p:cNvSpPr>
          <p:nvPr>
            <p:ph type="sldNum" sz="quarter" idx="12"/>
          </p:nvPr>
        </p:nvSpPr>
        <p:spPr>
          <a:xfrm>
            <a:off x="7620000" y="18288"/>
            <a:ext cx="1066800" cy="329184"/>
          </a:xfrm>
        </p:spPr>
        <p:txBody>
          <a:bodyPr anchor="ctr">
            <a:normAutofit/>
          </a:bodyPr>
          <a:lstStyle/>
          <a:p>
            <a:pPr>
              <a:spcAft>
                <a:spcPts val="600"/>
              </a:spcAft>
            </a:pPr>
            <a:fld id="{2A200FE8-A619-F642-9571-C47EDB9D5720}" type="slidenum">
              <a:rPr lang="en-US" smtClean="0"/>
              <a:pPr>
                <a:spcAft>
                  <a:spcPts val="600"/>
                </a:spcAft>
              </a:pPr>
              <a:t>18</a:t>
            </a:fld>
            <a:endParaRPr lang="en-US"/>
          </a:p>
        </p:txBody>
      </p:sp>
      <p:pic>
        <p:nvPicPr>
          <p:cNvPr id="13" name="Picture 12" descr="Macrosystems EDDIE Module 10 logo">
            <a:extLst>
              <a:ext uri="{FF2B5EF4-FFF2-40B4-BE49-F238E27FC236}">
                <a16:creationId xmlns:a16="http://schemas.microsoft.com/office/drawing/2014/main" id="{C43BCB51-15C9-19F2-4A42-59E8089A5680}"/>
              </a:ext>
            </a:extLst>
          </p:cNvPr>
          <p:cNvPicPr>
            <a:picLocks noChangeAspect="1"/>
          </p:cNvPicPr>
          <p:nvPr/>
        </p:nvPicPr>
        <p:blipFill>
          <a:blip r:embed="rId4"/>
          <a:stretch>
            <a:fillRect/>
          </a:stretch>
        </p:blipFill>
        <p:spPr>
          <a:xfrm>
            <a:off x="4929131" y="2502876"/>
            <a:ext cx="3886199" cy="2865296"/>
          </a:xfrm>
          <a:prstGeom prst="rect">
            <a:avLst/>
          </a:prstGeom>
        </p:spPr>
      </p:pic>
    </p:spTree>
    <p:extLst>
      <p:ext uri="{BB962C8B-B14F-4D97-AF65-F5344CB8AC3E}">
        <p14:creationId xmlns:p14="http://schemas.microsoft.com/office/powerpoint/2010/main" val="340798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97718-68D8-7A86-F00B-AAD5A72849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1DCE4E-587A-3BF3-59AD-8FC5B87B0948}"/>
              </a:ext>
            </a:extLst>
          </p:cNvPr>
          <p:cNvSpPr>
            <a:spLocks noGrp="1"/>
          </p:cNvSpPr>
          <p:nvPr>
            <p:ph type="title"/>
          </p:nvPr>
        </p:nvSpPr>
        <p:spPr/>
        <p:txBody>
          <a:bodyPr>
            <a:normAutofit fontScale="90000"/>
          </a:bodyPr>
          <a:lstStyle/>
          <a:p>
            <a:r>
              <a:rPr lang="en-US" b="1" dirty="0">
                <a:solidFill>
                  <a:schemeClr val="accent1">
                    <a:lumMod val="75000"/>
                  </a:schemeClr>
                </a:solidFill>
              </a:rPr>
              <a:t>Operators must balance the risks of incomplete disinfection and DBP formation</a:t>
            </a:r>
          </a:p>
        </p:txBody>
      </p:sp>
      <p:sp>
        <p:nvSpPr>
          <p:cNvPr id="4" name="Slide Number Placeholder 3">
            <a:extLst>
              <a:ext uri="{FF2B5EF4-FFF2-40B4-BE49-F238E27FC236}">
                <a16:creationId xmlns:a16="http://schemas.microsoft.com/office/drawing/2014/main" id="{6425055A-B712-87AB-16F3-EBE14CA163E1}"/>
              </a:ext>
            </a:extLst>
          </p:cNvPr>
          <p:cNvSpPr>
            <a:spLocks noGrp="1"/>
          </p:cNvSpPr>
          <p:nvPr>
            <p:ph type="sldNum" sz="quarter" idx="12"/>
          </p:nvPr>
        </p:nvSpPr>
        <p:spPr/>
        <p:txBody>
          <a:bodyPr/>
          <a:lstStyle/>
          <a:p>
            <a:fld id="{2A200FE8-A619-F642-9571-C47EDB9D5720}" type="slidenum">
              <a:rPr lang="en-US" smtClean="0"/>
              <a:t>2</a:t>
            </a:fld>
            <a:endParaRPr lang="en-US"/>
          </a:p>
        </p:txBody>
      </p:sp>
      <p:pic>
        <p:nvPicPr>
          <p:cNvPr id="13" name="Graphic 12" descr="Seesaw with solid fill">
            <a:extLst>
              <a:ext uri="{FF2B5EF4-FFF2-40B4-BE49-F238E27FC236}">
                <a16:creationId xmlns:a16="http://schemas.microsoft.com/office/drawing/2014/main" id="{7B1B07FB-FD8E-94F6-21B9-E68FCDD315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58794" y="2671552"/>
            <a:ext cx="4030394" cy="4030394"/>
          </a:xfrm>
          <a:prstGeom prst="rect">
            <a:avLst/>
          </a:prstGeom>
        </p:spPr>
      </p:pic>
      <p:pic>
        <p:nvPicPr>
          <p:cNvPr id="3" name="Picture 2" descr="Illustration of three Giardia parasites">
            <a:extLst>
              <a:ext uri="{FF2B5EF4-FFF2-40B4-BE49-F238E27FC236}">
                <a16:creationId xmlns:a16="http://schemas.microsoft.com/office/drawing/2014/main" id="{6D1AFEAB-6C73-6B62-D09F-D9ED431FBF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9507" y="2632426"/>
            <a:ext cx="2916955" cy="16407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E028F271-0338-C8B0-FCEE-E9C06CF8A97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9214" y="1750904"/>
            <a:ext cx="2450123" cy="209263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9773801-50E8-7EFC-6DE0-9AFB5D58FE35}"/>
              </a:ext>
            </a:extLst>
          </p:cNvPr>
          <p:cNvSpPr/>
          <p:nvPr/>
        </p:nvSpPr>
        <p:spPr>
          <a:xfrm>
            <a:off x="717201" y="6022001"/>
            <a:ext cx="7760677" cy="4689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Balancing the presence of harmful pathogens with the presence of DBPs</a:t>
            </a:r>
          </a:p>
        </p:txBody>
      </p:sp>
    </p:spTree>
    <p:extLst>
      <p:ext uri="{BB962C8B-B14F-4D97-AF65-F5344CB8AC3E}">
        <p14:creationId xmlns:p14="http://schemas.microsoft.com/office/powerpoint/2010/main" val="1323387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78900-E9A0-0DEC-C5D8-07844D78FE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DD669A-E265-A03E-48A2-08790179A0AF}"/>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8" name="Content Placeholder 7">
            <a:extLst>
              <a:ext uri="{FF2B5EF4-FFF2-40B4-BE49-F238E27FC236}">
                <a16:creationId xmlns:a16="http://schemas.microsoft.com/office/drawing/2014/main" id="{BB574B2F-B098-88F3-46D6-03F5D847F277}"/>
              </a:ext>
            </a:extLst>
          </p:cNvPr>
          <p:cNvSpPr>
            <a:spLocks noGrp="1"/>
          </p:cNvSpPr>
          <p:nvPr>
            <p:ph sz="half" idx="1"/>
          </p:nvPr>
        </p:nvSpPr>
        <p:spPr>
          <a:xfrm>
            <a:off x="457200" y="1673352"/>
            <a:ext cx="3838074" cy="4718304"/>
          </a:xfrm>
        </p:spPr>
        <p:txBody>
          <a:bodyPr>
            <a:normAutofit lnSpcReduction="10000"/>
          </a:bodyPr>
          <a:lstStyle/>
          <a:p>
            <a:r>
              <a:rPr lang="en-US" dirty="0"/>
              <a:t>Chlorine should be added until all harmful pathogens are destroyed</a:t>
            </a:r>
          </a:p>
          <a:p>
            <a:r>
              <a:rPr lang="en-US" dirty="0"/>
              <a:t>In addition, enough chlorine should be added to produce some </a:t>
            </a:r>
            <a:r>
              <a:rPr lang="en-US" b="1" dirty="0"/>
              <a:t>free residual chlorine</a:t>
            </a:r>
            <a:r>
              <a:rPr lang="en-US" dirty="0"/>
              <a:t> which keeps the water free of pathogens in the distribution system</a:t>
            </a:r>
          </a:p>
        </p:txBody>
      </p:sp>
      <p:sp>
        <p:nvSpPr>
          <p:cNvPr id="4" name="Slide Number Placeholder 3">
            <a:extLst>
              <a:ext uri="{FF2B5EF4-FFF2-40B4-BE49-F238E27FC236}">
                <a16:creationId xmlns:a16="http://schemas.microsoft.com/office/drawing/2014/main" id="{8B53607D-AE34-B45A-BCA1-CB1FB10DB476}"/>
              </a:ext>
            </a:extLst>
          </p:cNvPr>
          <p:cNvSpPr>
            <a:spLocks noGrp="1"/>
          </p:cNvSpPr>
          <p:nvPr>
            <p:ph type="sldNum" sz="quarter" idx="12"/>
          </p:nvPr>
        </p:nvSpPr>
        <p:spPr/>
        <p:txBody>
          <a:bodyPr/>
          <a:lstStyle/>
          <a:p>
            <a:fld id="{2A200FE8-A619-F642-9571-C47EDB9D5720}" type="slidenum">
              <a:rPr lang="en-US" smtClean="0"/>
              <a:t>3</a:t>
            </a:fld>
            <a:endParaRPr lang="en-US"/>
          </a:p>
        </p:txBody>
      </p:sp>
      <p:pic>
        <p:nvPicPr>
          <p:cNvPr id="5" name="Picture 4">
            <a:extLst>
              <a:ext uri="{FF2B5EF4-FFF2-40B4-BE49-F238E27FC236}">
                <a16:creationId xmlns:a16="http://schemas.microsoft.com/office/drawing/2014/main" id="{6CB83958-545C-6AF7-20B4-5CBAED6BCE49}"/>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7" name="TextBox 6">
            <a:extLst>
              <a:ext uri="{FF2B5EF4-FFF2-40B4-BE49-F238E27FC236}">
                <a16:creationId xmlns:a16="http://schemas.microsoft.com/office/drawing/2014/main" id="{ADD7BCAC-C481-F393-1A9D-2C168F8C4716}"/>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383656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0DA85-6074-3E11-D673-2FB77E5FE2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54558F-B181-6D4B-373F-5EF165F15B2B}"/>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8" name="Content Placeholder 7">
            <a:extLst>
              <a:ext uri="{FF2B5EF4-FFF2-40B4-BE49-F238E27FC236}">
                <a16:creationId xmlns:a16="http://schemas.microsoft.com/office/drawing/2014/main" id="{7C938865-45AE-9E0C-332E-B790B8734716}"/>
              </a:ext>
            </a:extLst>
          </p:cNvPr>
          <p:cNvSpPr>
            <a:spLocks noGrp="1"/>
          </p:cNvSpPr>
          <p:nvPr>
            <p:ph sz="half" idx="1"/>
          </p:nvPr>
        </p:nvSpPr>
        <p:spPr>
          <a:xfrm>
            <a:off x="457200" y="1673352"/>
            <a:ext cx="3838074" cy="4718304"/>
          </a:xfrm>
        </p:spPr>
        <p:txBody>
          <a:bodyPr>
            <a:normAutofit lnSpcReduction="10000"/>
          </a:bodyPr>
          <a:lstStyle/>
          <a:p>
            <a:r>
              <a:rPr lang="en-US" dirty="0"/>
              <a:t>The amount of chlorine added is the </a:t>
            </a:r>
            <a:r>
              <a:rPr lang="en-US" b="1" dirty="0"/>
              <a:t>chlorine dose</a:t>
            </a:r>
            <a:endParaRPr lang="en-US" dirty="0"/>
          </a:p>
          <a:p>
            <a:r>
              <a:rPr lang="en-US" dirty="0"/>
              <a:t>The chlorine used up by pathogens and other substances in the water is the </a:t>
            </a:r>
            <a:r>
              <a:rPr lang="en-US" b="1" dirty="0"/>
              <a:t>chlorine demand</a:t>
            </a:r>
          </a:p>
          <a:p>
            <a:r>
              <a:rPr lang="en-US" dirty="0"/>
              <a:t>The chlorine left over from the dose after demand is satisfied is the </a:t>
            </a:r>
            <a:r>
              <a:rPr lang="en-US" b="1" dirty="0"/>
              <a:t>chlorine residual</a:t>
            </a:r>
            <a:endParaRPr lang="en-US" dirty="0"/>
          </a:p>
        </p:txBody>
      </p:sp>
      <p:sp>
        <p:nvSpPr>
          <p:cNvPr id="4" name="Slide Number Placeholder 3">
            <a:extLst>
              <a:ext uri="{FF2B5EF4-FFF2-40B4-BE49-F238E27FC236}">
                <a16:creationId xmlns:a16="http://schemas.microsoft.com/office/drawing/2014/main" id="{17F940B7-4757-C91D-FC78-BA86C6C6B819}"/>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5" name="Picture 4">
            <a:extLst>
              <a:ext uri="{FF2B5EF4-FFF2-40B4-BE49-F238E27FC236}">
                <a16:creationId xmlns:a16="http://schemas.microsoft.com/office/drawing/2014/main" id="{69068E6C-5A8A-8E20-52F6-B6C287744608}"/>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7" name="TextBox 6">
            <a:extLst>
              <a:ext uri="{FF2B5EF4-FFF2-40B4-BE49-F238E27FC236}">
                <a16:creationId xmlns:a16="http://schemas.microsoft.com/office/drawing/2014/main" id="{BC0FAF84-8DA5-C128-DD25-AFCF04BD3415}"/>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3024907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98425-BA72-6B02-6A09-1977EA2D50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BAC6B1-71F3-0971-FCBB-D8181945910C}"/>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4" name="Slide Number Placeholder 3">
            <a:extLst>
              <a:ext uri="{FF2B5EF4-FFF2-40B4-BE49-F238E27FC236}">
                <a16:creationId xmlns:a16="http://schemas.microsoft.com/office/drawing/2014/main" id="{5B9F76B9-280E-3344-0AE7-E7700ED59AC8}"/>
              </a:ext>
            </a:extLst>
          </p:cNvPr>
          <p:cNvSpPr>
            <a:spLocks noGrp="1"/>
          </p:cNvSpPr>
          <p:nvPr>
            <p:ph type="sldNum" sz="quarter" idx="12"/>
          </p:nvPr>
        </p:nvSpPr>
        <p:spPr/>
        <p:txBody>
          <a:bodyPr/>
          <a:lstStyle/>
          <a:p>
            <a:fld id="{2A200FE8-A619-F642-9571-C47EDB9D5720}" type="slidenum">
              <a:rPr lang="en-US" smtClean="0"/>
              <a:t>5</a:t>
            </a:fld>
            <a:endParaRPr lang="en-US"/>
          </a:p>
        </p:txBody>
      </p:sp>
      <p:sp>
        <p:nvSpPr>
          <p:cNvPr id="3" name="Rectangle 2">
            <a:extLst>
              <a:ext uri="{FF2B5EF4-FFF2-40B4-BE49-F238E27FC236}">
                <a16:creationId xmlns:a16="http://schemas.microsoft.com/office/drawing/2014/main" id="{B775DE39-2149-59E4-5FA5-28CF3EE9AA4A}"/>
              </a:ext>
            </a:extLst>
          </p:cNvPr>
          <p:cNvSpPr/>
          <p:nvPr/>
        </p:nvSpPr>
        <p:spPr>
          <a:xfrm>
            <a:off x="515815" y="1415096"/>
            <a:ext cx="8182708" cy="15357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t>Dose = Demand + Residual</a:t>
            </a:r>
          </a:p>
          <a:p>
            <a:pPr algn="ctr"/>
            <a:r>
              <a:rPr lang="en-US" sz="3200" dirty="0"/>
              <a:t>(all in mg/L)</a:t>
            </a:r>
          </a:p>
        </p:txBody>
      </p:sp>
      <p:sp>
        <p:nvSpPr>
          <p:cNvPr id="13" name="Content Placeholder 7">
            <a:extLst>
              <a:ext uri="{FF2B5EF4-FFF2-40B4-BE49-F238E27FC236}">
                <a16:creationId xmlns:a16="http://schemas.microsoft.com/office/drawing/2014/main" id="{53FC8322-CE83-0E9D-FA4E-70B285AA7AFD}"/>
              </a:ext>
            </a:extLst>
          </p:cNvPr>
          <p:cNvSpPr>
            <a:spLocks noGrp="1"/>
          </p:cNvSpPr>
          <p:nvPr>
            <p:ph sz="half" idx="1"/>
          </p:nvPr>
        </p:nvSpPr>
        <p:spPr>
          <a:xfrm>
            <a:off x="457199" y="3141784"/>
            <a:ext cx="8241324" cy="3249871"/>
          </a:xfrm>
        </p:spPr>
        <p:txBody>
          <a:bodyPr>
            <a:normAutofit lnSpcReduction="10000"/>
          </a:bodyPr>
          <a:lstStyle/>
          <a:p>
            <a:r>
              <a:rPr lang="en-US" b="1" dirty="0"/>
              <a:t>Example Question: </a:t>
            </a:r>
            <a:r>
              <a:rPr lang="en-US" dirty="0"/>
              <a:t>What chlorine dosage should be applied to raw water with a </a:t>
            </a:r>
            <a:r>
              <a:rPr lang="en-US" b="1" dirty="0"/>
              <a:t>demand</a:t>
            </a:r>
            <a:r>
              <a:rPr lang="en-US" dirty="0"/>
              <a:t> of 0.5 mg/L and an intended </a:t>
            </a:r>
            <a:r>
              <a:rPr lang="en-US" b="1" dirty="0"/>
              <a:t>residual</a:t>
            </a:r>
            <a:r>
              <a:rPr lang="en-US" dirty="0"/>
              <a:t> of 1.1 mg/L?</a:t>
            </a:r>
          </a:p>
          <a:p>
            <a:endParaRPr lang="en-US" dirty="0"/>
          </a:p>
          <a:p>
            <a:r>
              <a:rPr lang="en-US" b="1" dirty="0"/>
              <a:t>Answer:</a:t>
            </a:r>
            <a:r>
              <a:rPr lang="en-US" dirty="0"/>
              <a:t> </a:t>
            </a:r>
          </a:p>
          <a:p>
            <a:pPr marL="274320" lvl="1" indent="0">
              <a:buNone/>
            </a:pPr>
            <a:r>
              <a:rPr lang="en-US" dirty="0"/>
              <a:t>Dose (mg/L) = 0.5 mg/L + 1.1 mg/L</a:t>
            </a:r>
          </a:p>
          <a:p>
            <a:pPr marL="274320" lvl="1" indent="0">
              <a:buNone/>
            </a:pPr>
            <a:r>
              <a:rPr lang="en-US" dirty="0"/>
              <a:t>Dose = </a:t>
            </a:r>
            <a:r>
              <a:rPr lang="en-US" b="1" dirty="0"/>
              <a:t>1.6 mg/L</a:t>
            </a:r>
          </a:p>
        </p:txBody>
      </p:sp>
    </p:spTree>
    <p:extLst>
      <p:ext uri="{BB962C8B-B14F-4D97-AF65-F5344CB8AC3E}">
        <p14:creationId xmlns:p14="http://schemas.microsoft.com/office/powerpoint/2010/main" val="1503372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45B04-CA4F-5D36-799C-8EDB20894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F54F27-9ADD-BA63-2642-6BD6E0D5DF4D}"/>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4" name="Slide Number Placeholder 3">
            <a:extLst>
              <a:ext uri="{FF2B5EF4-FFF2-40B4-BE49-F238E27FC236}">
                <a16:creationId xmlns:a16="http://schemas.microsoft.com/office/drawing/2014/main" id="{3D72C571-73C3-03BA-1ABE-8257921E92AC}"/>
              </a:ext>
            </a:extLst>
          </p:cNvPr>
          <p:cNvSpPr>
            <a:spLocks noGrp="1"/>
          </p:cNvSpPr>
          <p:nvPr>
            <p:ph type="sldNum" sz="quarter" idx="12"/>
          </p:nvPr>
        </p:nvSpPr>
        <p:spPr/>
        <p:txBody>
          <a:bodyPr/>
          <a:lstStyle/>
          <a:p>
            <a:fld id="{2A200FE8-A619-F642-9571-C47EDB9D5720}" type="slidenum">
              <a:rPr lang="en-US" smtClean="0"/>
              <a:t>6</a:t>
            </a:fld>
            <a:endParaRPr lang="en-US"/>
          </a:p>
        </p:txBody>
      </p:sp>
      <mc:AlternateContent xmlns:mc="http://schemas.openxmlformats.org/markup-compatibility/2006">
        <mc:Choice xmlns:a14="http://schemas.microsoft.com/office/drawing/2010/main" Requires="a14">
          <p:sp>
            <p:nvSpPr>
              <p:cNvPr id="6" name="Content Placeholder 7">
                <a:extLst>
                  <a:ext uri="{FF2B5EF4-FFF2-40B4-BE49-F238E27FC236}">
                    <a16:creationId xmlns:a16="http://schemas.microsoft.com/office/drawing/2014/main" id="{A36DB12E-A106-E17F-4BF9-20B8FFD231D3}"/>
                  </a:ext>
                </a:extLst>
              </p:cNvPr>
              <p:cNvSpPr>
                <a:spLocks noGrp="1"/>
              </p:cNvSpPr>
              <p:nvPr>
                <p:ph sz="half" idx="1"/>
              </p:nvPr>
            </p:nvSpPr>
            <p:spPr>
              <a:xfrm>
                <a:off x="515815" y="1356573"/>
                <a:ext cx="8229600" cy="1676400"/>
              </a:xfrm>
            </p:spPr>
            <p:txBody>
              <a:bodyPr>
                <a:normAutofit/>
              </a:bodyPr>
              <a:lstStyle/>
              <a:p>
                <a:r>
                  <a:rPr lang="en-US" dirty="0"/>
                  <a:t>This leads us to the “pounds” formula:</a:t>
                </a:r>
              </a:p>
              <a:p>
                <a:pPr marL="0" indent="0">
                  <a:buNone/>
                </a:pPr>
                <a:endParaRPr lang="en-US" sz="1000" dirty="0"/>
              </a:p>
              <a:p>
                <a:pPr marL="0" indent="0">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𝐶h𝑒𝑚𝑖𝑐𝑎𝑙</m:t>
                      </m:r>
                      <m:r>
                        <a:rPr lang="en-US" sz="2400" i="1">
                          <a:latin typeface="Cambria Math" panose="02040503050406030204" pitchFamily="18" charset="0"/>
                        </a:rPr>
                        <m:t> </m:t>
                      </m:r>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US" sz="2400" i="1">
                                  <a:latin typeface="Cambria Math" panose="02040503050406030204" pitchFamily="18" charset="0"/>
                                </a:rPr>
                                <m:t>𝑙𝑏</m:t>
                              </m:r>
                            </m:num>
                            <m:den>
                              <m:r>
                                <a:rPr lang="en-US" sz="2400" i="1">
                                  <a:latin typeface="Cambria Math" panose="02040503050406030204" pitchFamily="18" charset="0"/>
                                </a:rPr>
                                <m:t>𝑑𝑎𝑦</m:t>
                              </m:r>
                            </m:den>
                          </m:f>
                        </m:e>
                      </m:d>
                      <m:r>
                        <a:rPr lang="en-US" sz="2400" b="0" i="1" smtClean="0">
                          <a:latin typeface="Cambria Math" panose="02040503050406030204" pitchFamily="18" charset="0"/>
                        </a:rPr>
                        <m:t>=</m:t>
                      </m:r>
                      <m:r>
                        <a:rPr lang="en-US" sz="2400" b="0" i="1" smtClean="0">
                          <a:latin typeface="Cambria Math" panose="02040503050406030204" pitchFamily="18" charset="0"/>
                        </a:rPr>
                        <m:t>𝐷𝑜𝑠𝑒</m:t>
                      </m:r>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US" sz="2400" b="0" i="1" smtClean="0">
                                  <a:latin typeface="Cambria Math" panose="02040503050406030204" pitchFamily="18" charset="0"/>
                                </a:rPr>
                                <m:t>𝑚𝑔</m:t>
                              </m:r>
                            </m:num>
                            <m:den>
                              <m:r>
                                <a:rPr lang="en-US" sz="2400" b="0" i="1" smtClean="0">
                                  <a:latin typeface="Cambria Math" panose="02040503050406030204" pitchFamily="18" charset="0"/>
                                </a:rPr>
                                <m:t>𝐿</m:t>
                              </m:r>
                            </m:den>
                          </m:f>
                        </m:e>
                      </m:d>
                      <m:r>
                        <a:rPr lang="en-US" sz="2400" b="0" i="1" smtClean="0">
                          <a:latin typeface="Cambria Math" panose="02040503050406030204" pitchFamily="18" charset="0"/>
                          <a:ea typeface="Cambria Math" panose="02040503050406030204" pitchFamily="18" charset="0"/>
                        </a:rPr>
                        <m:t>× </m:t>
                      </m:r>
                      <m:r>
                        <a:rPr lang="en-US" sz="2400" i="1">
                          <a:latin typeface="Cambria Math" panose="02040503050406030204" pitchFamily="18" charset="0"/>
                          <a:ea typeface="Cambria Math" panose="02040503050406030204" pitchFamily="18" charset="0"/>
                        </a:rPr>
                        <m:t>𝐹𝑙𝑜𝑤</m:t>
                      </m:r>
                      <m:r>
                        <a:rPr lang="en-US" sz="2400" i="1">
                          <a:latin typeface="Cambria Math" panose="02040503050406030204" pitchFamily="18" charset="0"/>
                          <a:ea typeface="Cambria Math" panose="02040503050406030204" pitchFamily="18" charset="0"/>
                        </a:rPr>
                        <m:t> </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𝑀𝐺𝐷</m:t>
                          </m:r>
                        </m:e>
                      </m:d>
                      <m:r>
                        <a:rPr lang="en-US" sz="2400" i="1">
                          <a:latin typeface="Cambria Math" panose="02040503050406030204" pitchFamily="18" charset="0"/>
                          <a:ea typeface="Cambria Math" panose="02040503050406030204" pitchFamily="18" charset="0"/>
                        </a:rPr>
                        <m:t>× 8.34 (</m:t>
                      </m:r>
                      <m:f>
                        <m:fPr>
                          <m:ctrlPr>
                            <a:rPr lang="en-US" sz="2400" i="1">
                              <a:latin typeface="Cambria Math" panose="02040503050406030204" pitchFamily="18" charset="0"/>
                              <a:ea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𝑙𝑏</m:t>
                          </m:r>
                        </m:num>
                        <m:den>
                          <m:r>
                            <a:rPr lang="en-US" sz="2400" i="1">
                              <a:latin typeface="Cambria Math" panose="02040503050406030204" pitchFamily="18" charset="0"/>
                              <a:ea typeface="Cambria Math" panose="02040503050406030204" pitchFamily="18" charset="0"/>
                            </a:rPr>
                            <m:t>𝑔𝑎𝑙</m:t>
                          </m:r>
                        </m:den>
                      </m:f>
                      <m:r>
                        <a:rPr lang="en-US" sz="2400" i="1">
                          <a:latin typeface="Cambria Math" panose="02040503050406030204" pitchFamily="18" charset="0"/>
                          <a:ea typeface="Cambria Math" panose="02040503050406030204" pitchFamily="18" charset="0"/>
                        </a:rPr>
                        <m:t>)</m:t>
                      </m:r>
                    </m:oMath>
                  </m:oMathPara>
                </a14:m>
                <a:endParaRPr lang="en-US" sz="2400" dirty="0"/>
              </a:p>
            </p:txBody>
          </p:sp>
        </mc:Choice>
        <mc:Fallback>
          <p:sp>
            <p:nvSpPr>
              <p:cNvPr id="6" name="Content Placeholder 7">
                <a:extLst>
                  <a:ext uri="{FF2B5EF4-FFF2-40B4-BE49-F238E27FC236}">
                    <a16:creationId xmlns:a16="http://schemas.microsoft.com/office/drawing/2014/main" id="{A36DB12E-A106-E17F-4BF9-20B8FFD231D3}"/>
                  </a:ext>
                </a:extLst>
              </p:cNvPr>
              <p:cNvSpPr>
                <a:spLocks noGrp="1" noRot="1" noChangeAspect="1" noMove="1" noResize="1" noEditPoints="1" noAdjustHandles="1" noChangeArrowheads="1" noChangeShapeType="1" noTextEdit="1"/>
              </p:cNvSpPr>
              <p:nvPr>
                <p:ph sz="half" idx="1"/>
              </p:nvPr>
            </p:nvSpPr>
            <p:spPr>
              <a:xfrm>
                <a:off x="515815" y="1356573"/>
                <a:ext cx="8229600" cy="1676400"/>
              </a:xfrm>
              <a:blipFill>
                <a:blip r:embed="rId3"/>
                <a:stretch>
                  <a:fillRect l="-924" t="-4511"/>
                </a:stretch>
              </a:blipFill>
            </p:spPr>
            <p:txBody>
              <a:bodyPr/>
              <a:lstStyle/>
              <a:p>
                <a:r>
                  <a:rPr lang="en-US">
                    <a:noFill/>
                  </a:rPr>
                  <a:t> </a:t>
                </a:r>
              </a:p>
            </p:txBody>
          </p:sp>
        </mc:Fallback>
      </mc:AlternateContent>
      <p:sp>
        <p:nvSpPr>
          <p:cNvPr id="9" name="Rectangle 8">
            <a:extLst>
              <a:ext uri="{FF2B5EF4-FFF2-40B4-BE49-F238E27FC236}">
                <a16:creationId xmlns:a16="http://schemas.microsoft.com/office/drawing/2014/main" id="{EA0642DE-12E0-ADC3-12AB-28109ED62AE3}"/>
              </a:ext>
            </a:extLst>
          </p:cNvPr>
          <p:cNvSpPr/>
          <p:nvPr/>
        </p:nvSpPr>
        <p:spPr>
          <a:xfrm>
            <a:off x="562707" y="2915742"/>
            <a:ext cx="8182708" cy="14754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The equation says that the </a:t>
            </a:r>
            <a:r>
              <a:rPr lang="en-US" sz="2400" b="1" dirty="0"/>
              <a:t>chlorine added per day </a:t>
            </a:r>
            <a:r>
              <a:rPr lang="en-US" sz="2400" dirty="0"/>
              <a:t>is equal to the </a:t>
            </a:r>
            <a:r>
              <a:rPr lang="en-US" sz="2400" b="1" dirty="0"/>
              <a:t>chlorine dose </a:t>
            </a:r>
            <a:r>
              <a:rPr lang="en-US" sz="2400" dirty="0"/>
              <a:t>times the </a:t>
            </a:r>
            <a:r>
              <a:rPr lang="en-US" sz="2400" b="1" dirty="0"/>
              <a:t>flow</a:t>
            </a:r>
            <a:r>
              <a:rPr lang="en-US" sz="2400" dirty="0"/>
              <a:t> times the </a:t>
            </a:r>
            <a:r>
              <a:rPr lang="en-US" sz="2400" b="1" dirty="0"/>
              <a:t>constant: 8.34 </a:t>
            </a:r>
            <a:r>
              <a:rPr lang="en-US" sz="2400" b="1" dirty="0" err="1"/>
              <a:t>lb</a:t>
            </a:r>
            <a:r>
              <a:rPr lang="en-US" sz="2400" b="1" dirty="0"/>
              <a:t>/gal</a:t>
            </a:r>
            <a:r>
              <a:rPr lang="en-US" sz="2400" dirty="0"/>
              <a:t> (which is the number of pounds of water per gallon).</a:t>
            </a:r>
          </a:p>
        </p:txBody>
      </p:sp>
      <p:sp>
        <p:nvSpPr>
          <p:cNvPr id="5" name="Content Placeholder 7">
            <a:extLst>
              <a:ext uri="{FF2B5EF4-FFF2-40B4-BE49-F238E27FC236}">
                <a16:creationId xmlns:a16="http://schemas.microsoft.com/office/drawing/2014/main" id="{C41D1876-D869-1B34-7C61-C8FC2D664C58}"/>
              </a:ext>
            </a:extLst>
          </p:cNvPr>
          <p:cNvSpPr txBox="1">
            <a:spLocks/>
          </p:cNvSpPr>
          <p:nvPr/>
        </p:nvSpPr>
        <p:spPr>
          <a:xfrm>
            <a:off x="468923" y="4508439"/>
            <a:ext cx="8241324" cy="2163845"/>
          </a:xfrm>
          <a:prstGeom prst="rect">
            <a:avLst/>
          </a:prstGeom>
        </p:spPr>
        <p:txBody>
          <a:bodyPr vert="horz" lIns="91440" tIns="45720" rIns="91440" bIns="45720" rtlCol="0">
            <a:normAutofit fontScale="775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8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8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9pPr>
          </a:lstStyle>
          <a:p>
            <a:r>
              <a:rPr lang="en-US" b="1" dirty="0"/>
              <a:t>Example Question: </a:t>
            </a:r>
            <a:r>
              <a:rPr lang="en-US" dirty="0"/>
              <a:t>What should the chlorine feed rate setting be in </a:t>
            </a:r>
            <a:r>
              <a:rPr lang="en-US" dirty="0" err="1"/>
              <a:t>lb</a:t>
            </a:r>
            <a:r>
              <a:rPr lang="en-US" dirty="0"/>
              <a:t>/day if the plant </a:t>
            </a:r>
            <a:r>
              <a:rPr lang="en-US" b="1" dirty="0"/>
              <a:t>flow</a:t>
            </a:r>
            <a:r>
              <a:rPr lang="en-US" dirty="0"/>
              <a:t> is 0.8 MGD and the required chlorine </a:t>
            </a:r>
            <a:r>
              <a:rPr lang="en-US" b="1" dirty="0"/>
              <a:t>dose</a:t>
            </a:r>
            <a:r>
              <a:rPr lang="en-US" dirty="0"/>
              <a:t> is 1.6 mg/L? </a:t>
            </a:r>
          </a:p>
          <a:p>
            <a:endParaRPr lang="en-US" dirty="0"/>
          </a:p>
          <a:p>
            <a:r>
              <a:rPr lang="en-US" b="1" dirty="0"/>
              <a:t>Answer:</a:t>
            </a:r>
            <a:r>
              <a:rPr lang="en-US" dirty="0"/>
              <a:t> </a:t>
            </a:r>
          </a:p>
          <a:p>
            <a:pPr marL="274320" lvl="1" indent="0">
              <a:buFont typeface="Arial" pitchFamily="34" charset="0"/>
              <a:buNone/>
            </a:pPr>
            <a:r>
              <a:rPr lang="en-US" dirty="0"/>
              <a:t>Chemical (</a:t>
            </a:r>
            <a:r>
              <a:rPr lang="en-US" dirty="0" err="1"/>
              <a:t>lb</a:t>
            </a:r>
            <a:r>
              <a:rPr lang="en-US" dirty="0"/>
              <a:t>/day) = 1.6 mg/L x 0.8 MGD x 8.34 </a:t>
            </a:r>
            <a:r>
              <a:rPr lang="en-US" dirty="0" err="1"/>
              <a:t>lb</a:t>
            </a:r>
            <a:r>
              <a:rPr lang="en-US" dirty="0"/>
              <a:t>/gal</a:t>
            </a:r>
          </a:p>
          <a:p>
            <a:pPr marL="274320" lvl="1" indent="0">
              <a:buFont typeface="Arial" pitchFamily="34" charset="0"/>
              <a:buNone/>
            </a:pPr>
            <a:r>
              <a:rPr lang="en-US" dirty="0"/>
              <a:t>Chemical = </a:t>
            </a:r>
            <a:r>
              <a:rPr lang="en-US" b="1" dirty="0"/>
              <a:t>10.7 </a:t>
            </a:r>
            <a:r>
              <a:rPr lang="en-US" b="1" dirty="0" err="1"/>
              <a:t>lb</a:t>
            </a:r>
            <a:r>
              <a:rPr lang="en-US" b="1" dirty="0"/>
              <a:t>/day</a:t>
            </a:r>
          </a:p>
        </p:txBody>
      </p:sp>
    </p:spTree>
    <p:extLst>
      <p:ext uri="{BB962C8B-B14F-4D97-AF65-F5344CB8AC3E}">
        <p14:creationId xmlns:p14="http://schemas.microsoft.com/office/powerpoint/2010/main" val="3950237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C1B8A-1CFD-5D35-B126-341C14FE4F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972E9B-BBED-EBB3-7BE0-A3D854253EE0}"/>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8" name="Content Placeholder 7">
            <a:extLst>
              <a:ext uri="{FF2B5EF4-FFF2-40B4-BE49-F238E27FC236}">
                <a16:creationId xmlns:a16="http://schemas.microsoft.com/office/drawing/2014/main" id="{DBB61489-BC21-52C1-AF1D-2A4194BA3C53}"/>
              </a:ext>
            </a:extLst>
          </p:cNvPr>
          <p:cNvSpPr>
            <a:spLocks noGrp="1"/>
          </p:cNvSpPr>
          <p:nvPr>
            <p:ph sz="half" idx="1"/>
          </p:nvPr>
        </p:nvSpPr>
        <p:spPr>
          <a:xfrm>
            <a:off x="457200" y="1673352"/>
            <a:ext cx="3838074" cy="4718304"/>
          </a:xfrm>
        </p:spPr>
        <p:txBody>
          <a:bodyPr>
            <a:normAutofit/>
          </a:bodyPr>
          <a:lstStyle/>
          <a:p>
            <a:r>
              <a:rPr lang="en-US" b="1" dirty="0"/>
              <a:t>Breakpoint chlorination</a:t>
            </a:r>
            <a:r>
              <a:rPr lang="en-US" dirty="0"/>
              <a:t> is a useful framework that helps operators know how much chlorine is needed for disinfection and production of free residual chlorine</a:t>
            </a:r>
            <a:endParaRPr lang="en-US" b="1" dirty="0"/>
          </a:p>
        </p:txBody>
      </p:sp>
      <p:sp>
        <p:nvSpPr>
          <p:cNvPr id="4" name="Slide Number Placeholder 3">
            <a:extLst>
              <a:ext uri="{FF2B5EF4-FFF2-40B4-BE49-F238E27FC236}">
                <a16:creationId xmlns:a16="http://schemas.microsoft.com/office/drawing/2014/main" id="{08292816-76C5-9983-4F0E-17B9151BFA85}"/>
              </a:ext>
            </a:extLst>
          </p:cNvPr>
          <p:cNvSpPr>
            <a:spLocks noGrp="1"/>
          </p:cNvSpPr>
          <p:nvPr>
            <p:ph type="sldNum" sz="quarter" idx="12"/>
          </p:nvPr>
        </p:nvSpPr>
        <p:spPr/>
        <p:txBody>
          <a:bodyPr/>
          <a:lstStyle/>
          <a:p>
            <a:fld id="{2A200FE8-A619-F642-9571-C47EDB9D5720}" type="slidenum">
              <a:rPr lang="en-US" smtClean="0"/>
              <a:t>7</a:t>
            </a:fld>
            <a:endParaRPr lang="en-US"/>
          </a:p>
        </p:txBody>
      </p:sp>
      <p:pic>
        <p:nvPicPr>
          <p:cNvPr id="5" name="Picture 4">
            <a:extLst>
              <a:ext uri="{FF2B5EF4-FFF2-40B4-BE49-F238E27FC236}">
                <a16:creationId xmlns:a16="http://schemas.microsoft.com/office/drawing/2014/main" id="{5DC396D8-1B1F-00C1-CA87-213C54856E5F}"/>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6" name="TextBox 5">
            <a:extLst>
              <a:ext uri="{FF2B5EF4-FFF2-40B4-BE49-F238E27FC236}">
                <a16:creationId xmlns:a16="http://schemas.microsoft.com/office/drawing/2014/main" id="{52D62832-BB0F-3E9A-3478-45ECB79EDBD2}"/>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1911681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1D010-17F8-8AE2-ABCF-3C34AF577A8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864864E-190F-9E10-086A-ECE3DBC17218}"/>
              </a:ext>
            </a:extLst>
          </p:cNvPr>
          <p:cNvPicPr>
            <a:picLocks noChangeAspect="1"/>
          </p:cNvPicPr>
          <p:nvPr/>
        </p:nvPicPr>
        <p:blipFill>
          <a:blip r:embed="rId3"/>
          <a:stretch>
            <a:fillRect/>
          </a:stretch>
        </p:blipFill>
        <p:spPr>
          <a:xfrm>
            <a:off x="381128" y="2023970"/>
            <a:ext cx="8305672" cy="4639896"/>
          </a:xfrm>
          <a:prstGeom prst="rect">
            <a:avLst/>
          </a:prstGeom>
        </p:spPr>
      </p:pic>
      <p:sp>
        <p:nvSpPr>
          <p:cNvPr id="2" name="Title 1">
            <a:extLst>
              <a:ext uri="{FF2B5EF4-FFF2-40B4-BE49-F238E27FC236}">
                <a16:creationId xmlns:a16="http://schemas.microsoft.com/office/drawing/2014/main" id="{9A1B5231-2255-2F44-CEC8-9900AF6F59BF}"/>
              </a:ext>
            </a:extLst>
          </p:cNvPr>
          <p:cNvSpPr>
            <a:spLocks noGrp="1"/>
          </p:cNvSpPr>
          <p:nvPr>
            <p:ph type="title"/>
          </p:nvPr>
        </p:nvSpPr>
        <p:spPr/>
        <p:txBody>
          <a:bodyPr>
            <a:normAutofit/>
          </a:bodyPr>
          <a:lstStyle/>
          <a:p>
            <a:r>
              <a:rPr lang="en-US" b="1" dirty="0">
                <a:solidFill>
                  <a:schemeClr val="accent1">
                    <a:lumMod val="75000"/>
                  </a:schemeClr>
                </a:solidFill>
              </a:rPr>
              <a:t>Goal #1: Ensure disinfection</a:t>
            </a:r>
          </a:p>
        </p:txBody>
      </p:sp>
      <p:sp>
        <p:nvSpPr>
          <p:cNvPr id="4" name="Slide Number Placeholder 3">
            <a:extLst>
              <a:ext uri="{FF2B5EF4-FFF2-40B4-BE49-F238E27FC236}">
                <a16:creationId xmlns:a16="http://schemas.microsoft.com/office/drawing/2014/main" id="{AA08BEB9-3A73-8D59-6514-C5692438CD2E}"/>
              </a:ext>
            </a:extLst>
          </p:cNvPr>
          <p:cNvSpPr>
            <a:spLocks noGrp="1"/>
          </p:cNvSpPr>
          <p:nvPr>
            <p:ph type="sldNum" sz="quarter" idx="12"/>
          </p:nvPr>
        </p:nvSpPr>
        <p:spPr/>
        <p:txBody>
          <a:bodyPr/>
          <a:lstStyle/>
          <a:p>
            <a:fld id="{2A200FE8-A619-F642-9571-C47EDB9D5720}" type="slidenum">
              <a:rPr lang="en-US" smtClean="0"/>
              <a:t>8</a:t>
            </a:fld>
            <a:endParaRPr lang="en-US"/>
          </a:p>
        </p:txBody>
      </p:sp>
      <p:sp>
        <p:nvSpPr>
          <p:cNvPr id="3" name="TextBox 2">
            <a:extLst>
              <a:ext uri="{FF2B5EF4-FFF2-40B4-BE49-F238E27FC236}">
                <a16:creationId xmlns:a16="http://schemas.microsoft.com/office/drawing/2014/main" id="{A86D5512-9F3F-2713-FFCD-44D42B777CC8}"/>
              </a:ext>
            </a:extLst>
          </p:cNvPr>
          <p:cNvSpPr txBox="1"/>
          <p:nvPr/>
        </p:nvSpPr>
        <p:spPr>
          <a:xfrm>
            <a:off x="550985" y="1368819"/>
            <a:ext cx="8042030" cy="830997"/>
          </a:xfrm>
          <a:prstGeom prst="rect">
            <a:avLst/>
          </a:prstGeom>
          <a:noFill/>
        </p:spPr>
        <p:txBody>
          <a:bodyPr wrap="square" rtlCol="0">
            <a:spAutoFit/>
          </a:bodyPr>
          <a:lstStyle/>
          <a:p>
            <a:r>
              <a:rPr lang="en-US" sz="2400" dirty="0"/>
              <a:t>Chlorine should be added until the “breakpoint” on the figure is reached to ensure complete disinfection.</a:t>
            </a:r>
          </a:p>
        </p:txBody>
      </p:sp>
      <p:sp>
        <p:nvSpPr>
          <p:cNvPr id="8" name="TextBox 7">
            <a:extLst>
              <a:ext uri="{FF2B5EF4-FFF2-40B4-BE49-F238E27FC236}">
                <a16:creationId xmlns:a16="http://schemas.microsoft.com/office/drawing/2014/main" id="{1E1D0EEB-A0FE-6763-18AB-39B41E134894}"/>
              </a:ext>
            </a:extLst>
          </p:cNvPr>
          <p:cNvSpPr txBox="1"/>
          <p:nvPr/>
        </p:nvSpPr>
        <p:spPr>
          <a:xfrm>
            <a:off x="457200" y="6596390"/>
            <a:ext cx="8488221" cy="261610"/>
          </a:xfrm>
          <a:prstGeom prst="rect">
            <a:avLst/>
          </a:prstGeom>
          <a:noFill/>
        </p:spPr>
        <p:txBody>
          <a:bodyPr wrap="none" rtlCol="0">
            <a:spAutoFit/>
          </a:bodyPr>
          <a:lstStyle/>
          <a:p>
            <a:r>
              <a:rPr lang="en-US" sz="1100" dirty="0"/>
              <a:t>Image source: https://</a:t>
            </a:r>
            <a:r>
              <a:rPr lang="en-US" sz="1100" dirty="0" err="1"/>
              <a:t>waterbypureflow.com</a:t>
            </a:r>
            <a:r>
              <a:rPr lang="en-US" sz="1100" dirty="0"/>
              <a:t>/wp-content/uploads/2022/11/Breakpoint-Chlorination-Bulletin-No.T-BPC061022.0-221004-004.pdf</a:t>
            </a:r>
          </a:p>
        </p:txBody>
      </p:sp>
    </p:spTree>
    <p:extLst>
      <p:ext uri="{BB962C8B-B14F-4D97-AF65-F5344CB8AC3E}">
        <p14:creationId xmlns:p14="http://schemas.microsoft.com/office/powerpoint/2010/main" val="2293330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49458-F665-5FC9-8267-8A648CBA69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17FF7C-AF90-B4FB-EF37-CD652960A06C}"/>
              </a:ext>
            </a:extLst>
          </p:cNvPr>
          <p:cNvSpPr>
            <a:spLocks noGrp="1"/>
          </p:cNvSpPr>
          <p:nvPr>
            <p:ph type="title"/>
          </p:nvPr>
        </p:nvSpPr>
        <p:spPr/>
        <p:txBody>
          <a:bodyPr>
            <a:normAutofit fontScale="90000"/>
          </a:bodyPr>
          <a:lstStyle/>
          <a:p>
            <a:r>
              <a:rPr lang="en-US" b="1" dirty="0">
                <a:solidFill>
                  <a:schemeClr val="accent1">
                    <a:lumMod val="75000"/>
                  </a:schemeClr>
                </a:solidFill>
              </a:rPr>
              <a:t>How do I know if “breakpoint chlorination” has been reached?</a:t>
            </a:r>
          </a:p>
        </p:txBody>
      </p:sp>
      <p:sp>
        <p:nvSpPr>
          <p:cNvPr id="3" name="Content Placeholder 2">
            <a:extLst>
              <a:ext uri="{FF2B5EF4-FFF2-40B4-BE49-F238E27FC236}">
                <a16:creationId xmlns:a16="http://schemas.microsoft.com/office/drawing/2014/main" id="{ADEDA9C4-91FD-0980-4FE3-BA41F4EEBD28}"/>
              </a:ext>
            </a:extLst>
          </p:cNvPr>
          <p:cNvSpPr>
            <a:spLocks noGrp="1"/>
          </p:cNvSpPr>
          <p:nvPr>
            <p:ph idx="1"/>
          </p:nvPr>
        </p:nvSpPr>
        <p:spPr>
          <a:xfrm>
            <a:off x="457200" y="1928446"/>
            <a:ext cx="8229600" cy="4695092"/>
          </a:xfrm>
        </p:spPr>
        <p:txBody>
          <a:bodyPr>
            <a:normAutofit lnSpcReduction="10000"/>
          </a:bodyPr>
          <a:lstStyle/>
          <a:p>
            <a:r>
              <a:rPr lang="en-US" dirty="0"/>
              <a:t>You can determine whether the breakpoint has been reached by comparing the values of the </a:t>
            </a:r>
            <a:r>
              <a:rPr lang="en-US" b="1" dirty="0"/>
              <a:t>actual vs. expected increases in the chlorine residual</a:t>
            </a:r>
            <a:r>
              <a:rPr lang="en-US" dirty="0"/>
              <a:t>.</a:t>
            </a:r>
          </a:p>
          <a:p>
            <a:r>
              <a:rPr lang="en-US" b="1" dirty="0"/>
              <a:t>Expected increase in residual </a:t>
            </a:r>
            <a:r>
              <a:rPr lang="en-US" dirty="0"/>
              <a:t>is the amount of residual we expect, given the addition of a specific amount of chlorine and </a:t>
            </a:r>
            <a:r>
              <a:rPr lang="en-US" b="1" dirty="0"/>
              <a:t>assuming we have already reached the breakpoint!!</a:t>
            </a:r>
            <a:endParaRPr lang="en-US" dirty="0"/>
          </a:p>
          <a:p>
            <a:r>
              <a:rPr lang="en-US" b="1" dirty="0"/>
              <a:t>Actual increase in residual </a:t>
            </a:r>
            <a:r>
              <a:rPr lang="en-US" dirty="0"/>
              <a:t>is the amount of residual we actually get, given the addition of a specific amount of chlorine</a:t>
            </a:r>
          </a:p>
          <a:p>
            <a:r>
              <a:rPr lang="en-US" dirty="0"/>
              <a:t>If the actual residual is </a:t>
            </a:r>
            <a:r>
              <a:rPr lang="en-US" b="1" dirty="0"/>
              <a:t>less than</a:t>
            </a:r>
            <a:r>
              <a:rPr lang="en-US" dirty="0"/>
              <a:t> the expected residual, we have </a:t>
            </a:r>
            <a:r>
              <a:rPr lang="en-US" b="1" dirty="0"/>
              <a:t>not</a:t>
            </a:r>
            <a:r>
              <a:rPr lang="en-US" dirty="0"/>
              <a:t> reached the breakpoint.</a:t>
            </a:r>
          </a:p>
          <a:p>
            <a:r>
              <a:rPr lang="en-US" dirty="0"/>
              <a:t>On the next slides, we will walk through the </a:t>
            </a:r>
            <a:r>
              <a:rPr lang="en-US" b="1" dirty="0"/>
              <a:t>three steps </a:t>
            </a:r>
            <a:r>
              <a:rPr lang="en-US" dirty="0"/>
              <a:t>of this calculation and work an </a:t>
            </a:r>
            <a:r>
              <a:rPr lang="en-US" b="1" dirty="0"/>
              <a:t>example problem</a:t>
            </a:r>
            <a:r>
              <a:rPr lang="en-US" dirty="0"/>
              <a:t>.</a:t>
            </a:r>
          </a:p>
        </p:txBody>
      </p:sp>
      <p:sp>
        <p:nvSpPr>
          <p:cNvPr id="4" name="Slide Number Placeholder 3">
            <a:extLst>
              <a:ext uri="{FF2B5EF4-FFF2-40B4-BE49-F238E27FC236}">
                <a16:creationId xmlns:a16="http://schemas.microsoft.com/office/drawing/2014/main" id="{8C94330C-D2D6-AD5D-A751-90863D0524B9}"/>
              </a:ext>
            </a:extLst>
          </p:cNvPr>
          <p:cNvSpPr>
            <a:spLocks noGrp="1"/>
          </p:cNvSpPr>
          <p:nvPr>
            <p:ph type="sldNum" sz="quarter" idx="12"/>
          </p:nvPr>
        </p:nvSpPr>
        <p:spPr/>
        <p:txBody>
          <a:bodyPr/>
          <a:lstStyle/>
          <a:p>
            <a:fld id="{2A200FE8-A619-F642-9571-C47EDB9D5720}" type="slidenum">
              <a:rPr lang="en-US" smtClean="0"/>
              <a:t>9</a:t>
            </a:fld>
            <a:endParaRPr lang="en-US"/>
          </a:p>
        </p:txBody>
      </p:sp>
    </p:spTree>
    <p:extLst>
      <p:ext uri="{BB962C8B-B14F-4D97-AF65-F5344CB8AC3E}">
        <p14:creationId xmlns:p14="http://schemas.microsoft.com/office/powerpoint/2010/main" val="3470414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37460</TotalTime>
  <Words>2901</Words>
  <Application>Microsoft Macintosh PowerPoint</Application>
  <PresentationFormat>On-screen Show (4:3)</PresentationFormat>
  <Paragraphs>155</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Cambria Math</vt:lpstr>
      <vt:lpstr>KF PPT go-to</vt:lpstr>
      <vt:lpstr>Tradeoffs in disinfection byproduct management</vt:lpstr>
      <vt:lpstr>Operators must balance the risks of incomplete disinfection and DBP formation</vt:lpstr>
      <vt:lpstr>Goal #1: Ensure disinfection</vt:lpstr>
      <vt:lpstr>Goal #1: Ensure disinfection</vt:lpstr>
      <vt:lpstr>Goal #1: Ensure disinfection</vt:lpstr>
      <vt:lpstr>Goal #1: Ensure disinfection</vt:lpstr>
      <vt:lpstr>Goal #1: Ensure disinfection</vt:lpstr>
      <vt:lpstr>Goal #1: Ensure disinfection</vt:lpstr>
      <vt:lpstr>How do I know if “breakpoint chlorination” has been reached?</vt:lpstr>
      <vt:lpstr>Step 1: Calculate expected increase in residual</vt:lpstr>
      <vt:lpstr>Step 2: Calculate actual increase in residual</vt:lpstr>
      <vt:lpstr>Step 3: Compare the actual and expected increases in residual</vt:lpstr>
      <vt:lpstr>Example problem and solution</vt:lpstr>
      <vt:lpstr>Goal #1: Ensure disinfection</vt:lpstr>
      <vt:lpstr>Goal #2: Avoid DBP formation</vt:lpstr>
      <vt:lpstr>Goal #2: Avoid DBP formation</vt:lpstr>
      <vt:lpstr>Strategy for balancing Goal #1 and Goal #2</vt:lpstr>
      <vt:lpstr>End of slideshow – please proceed with module activities!</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565</cp:revision>
  <dcterms:created xsi:type="dcterms:W3CDTF">2015-09-21T16:03:57Z</dcterms:created>
  <dcterms:modified xsi:type="dcterms:W3CDTF">2026-02-20T19:37:11Z</dcterms:modified>
</cp:coreProperties>
</file>