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Lst>
  <p:notesMasterIdLst>
    <p:notesMasterId r:id="rId19"/>
  </p:notesMasterIdLst>
  <p:sldIdLst>
    <p:sldId id="256" r:id="rId2"/>
    <p:sldId id="291" r:id="rId3"/>
    <p:sldId id="428" r:id="rId4"/>
    <p:sldId id="452" r:id="rId5"/>
    <p:sldId id="455" r:id="rId6"/>
    <p:sldId id="457" r:id="rId7"/>
    <p:sldId id="456" r:id="rId8"/>
    <p:sldId id="408" r:id="rId9"/>
    <p:sldId id="447" r:id="rId10"/>
    <p:sldId id="448" r:id="rId11"/>
    <p:sldId id="449" r:id="rId12"/>
    <p:sldId id="281" r:id="rId13"/>
    <p:sldId id="407" r:id="rId14"/>
    <p:sldId id="267" r:id="rId15"/>
    <p:sldId id="283" r:id="rId16"/>
    <p:sldId id="431" r:id="rId17"/>
    <p:sldId id="298"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A25F838-2905-7091-7A0B-75B6424200E9}" name="Lofton, Mary" initials="LM" userId="S::melofton@vt.edu::4f6d7ea1-3c87-4595-a30a-587e2539f1fb" providerId="AD"/>
  <p188:author id="{8F26E7E9-FBCD-3841-00F4-F656A0A823F0}" name="Cayelan C. Carey" initials="CCC" userId="Cayelan C. Carey"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Farrell, Kaitlin" initials="FK" lastIdx="1" clrIdx="0"/>
  <p:cmAuthor id="2" name="Cayelan C. Carey" initials="CCC" lastIdx="12" clrIdx="1"/>
  <p:cmAuthor id="3" name="Cayelan C. Carey" initials="CCC [2]" lastIdx="1" clrIdx="2"/>
  <p:cmAuthor id="4" name="Cayelan C. Carey" initials="CCC [3]" lastIdx="1" clrIdx="3"/>
  <p:cmAuthor id="5" name="Cayelan C. Carey" initials="CCC [4]" lastIdx="1" clrIdx="4"/>
  <p:cmAuthor id="6" name="Cayelan C. Carey" initials="CCC [5]" lastIdx="1" clrIdx="5"/>
  <p:cmAuthor id="7" name="Cayelan C. Carey" initials="CCC [6]" lastIdx="1" clrIdx="6"/>
  <p:cmAuthor id="8" name="Cayelan C. Carey" initials="CCC [7]" lastIdx="1" clrIdx="7"/>
  <p:cmAuthor id="9" name="Cayelan C. Carey" initials="CCC [8]" lastIdx="1" clrIdx="8"/>
  <p:cmAuthor id="10" name="Cayelan C. Carey" initials="CCC [9]" lastIdx="1" clrIdx="9"/>
  <p:cmAuthor id="11" name="Cayelan C. Carey" initials="CCC [10]" lastIdx="1" clrIdx="10"/>
  <p:cmAuthor id="12" name="Cayelan C. Carey" initials="CCC [11]" lastIdx="1" clrIdx="11"/>
  <p:cmAuthor id="13" name="Tadhg Moore" initials="TM" lastIdx="4" clrIdx="12">
    <p:extLst>
      <p:ext uri="{19B8F6BF-5375-455C-9EA6-DF929625EA0E}">
        <p15:presenceInfo xmlns:p15="http://schemas.microsoft.com/office/powerpoint/2012/main" userId="S::mooret@dkit.ie::c21bbe1b-4b90-4a11-a7f6-baf703286f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4C81"/>
    <a:srgbClr val="5BA2AE"/>
    <a:srgbClr val="F8DEEE"/>
    <a:srgbClr val="A6BADF"/>
    <a:srgbClr val="FFA500"/>
    <a:srgbClr val="F7F0EC"/>
    <a:srgbClr val="D2D2D2"/>
    <a:srgbClr val="3D8853"/>
    <a:srgbClr val="2F528F"/>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19" autoAdjust="0"/>
    <p:restoredTop sz="74821" autoAdjust="0"/>
  </p:normalViewPr>
  <p:slideViewPr>
    <p:cSldViewPr snapToGrid="0" snapToObjects="1">
      <p:cViewPr varScale="1">
        <p:scale>
          <a:sx n="108" d="100"/>
          <a:sy n="108" d="100"/>
        </p:scale>
        <p:origin x="2432" y="192"/>
      </p:cViewPr>
      <p:guideLst>
        <p:guide orient="horz" pos="2160"/>
        <p:guide pos="2880"/>
      </p:guideLst>
    </p:cSldViewPr>
  </p:slideViewPr>
  <p:outlineViewPr>
    <p:cViewPr>
      <p:scale>
        <a:sx n="33" d="100"/>
        <a:sy n="33" d="100"/>
      </p:scale>
      <p:origin x="0" y="-754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2DDFCD-3F30-1944-ABA1-69872AECA504}" type="datetimeFigureOut">
              <a:rPr lang="en-US" smtClean="0"/>
              <a:t>10/15/25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20EE3-0E66-7545-AD0E-C93C74C0187D}" type="slidenum">
              <a:rPr lang="en-US" smtClean="0"/>
              <a:t>‹#›</a:t>
            </a:fld>
            <a:endParaRPr lang="en-US"/>
          </a:p>
        </p:txBody>
      </p:sp>
    </p:spTree>
    <p:extLst>
      <p:ext uri="{BB962C8B-B14F-4D97-AF65-F5344CB8AC3E}">
        <p14:creationId xmlns:p14="http://schemas.microsoft.com/office/powerpoint/2010/main" val="420217797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IE" sz="1200" kern="1200" dirty="0">
                <a:solidFill>
                  <a:schemeClr val="tx1"/>
                </a:solidFill>
                <a:effectLst/>
                <a:latin typeface="+mn-lt"/>
                <a:ea typeface="+mn-ea"/>
                <a:cs typeface="+mn-cs"/>
              </a:rPr>
              <a:t>Welcome to the Macrosystems EDDIE module: Exploring </a:t>
            </a:r>
            <a:r>
              <a:rPr lang="en-IE" sz="1200" kern="1200" dirty="0" err="1">
                <a:solidFill>
                  <a:schemeClr val="tx1"/>
                </a:solidFill>
                <a:effectLst/>
                <a:latin typeface="+mn-lt"/>
                <a:ea typeface="+mn-ea"/>
                <a:cs typeface="+mn-cs"/>
              </a:rPr>
              <a:t>Tradeoffs</a:t>
            </a:r>
            <a:r>
              <a:rPr lang="en-IE" sz="1200" kern="1200" dirty="0">
                <a:solidFill>
                  <a:schemeClr val="tx1"/>
                </a:solidFill>
                <a:effectLst/>
                <a:latin typeface="+mn-lt"/>
                <a:ea typeface="+mn-ea"/>
                <a:cs typeface="+mn-cs"/>
              </a:rPr>
              <a:t> in Water Quality Management Using Environmental Data. This module has been developed in collaboration by water treatment instructors at Mountain Empire Community College and freshwater scientists at Virginia Tech. The module is part of the Macrosystems EDDIE program, which stands for Environmental Data-Driven Inquiry and Exploration, and is supported by a grant from the United States National Science Foundation.</a:t>
            </a:r>
          </a:p>
        </p:txBody>
      </p:sp>
      <p:sp>
        <p:nvSpPr>
          <p:cNvPr id="4" name="Slide Number Placeholder 3"/>
          <p:cNvSpPr>
            <a:spLocks noGrp="1"/>
          </p:cNvSpPr>
          <p:nvPr>
            <p:ph type="sldNum" sz="quarter" idx="10"/>
          </p:nvPr>
        </p:nvSpPr>
        <p:spPr/>
        <p:txBody>
          <a:bodyPr/>
          <a:lstStyle/>
          <a:p>
            <a:fld id="{58020EE3-0E66-7545-AD0E-C93C74C0187D}" type="slidenum">
              <a:rPr lang="en-US" smtClean="0"/>
              <a:t>1</a:t>
            </a:fld>
            <a:endParaRPr lang="en-US"/>
          </a:p>
        </p:txBody>
      </p:sp>
    </p:spTree>
    <p:extLst>
      <p:ext uri="{BB962C8B-B14F-4D97-AF65-F5344CB8AC3E}">
        <p14:creationId xmlns:p14="http://schemas.microsoft.com/office/powerpoint/2010/main" val="483816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501D9A-70EF-778F-73C8-50A888D103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B36E3B-360E-D09E-8C9D-B4AEEDEB0F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E4E72B-7E11-219B-0CF1-EF6F43E6A67A}"/>
              </a:ext>
            </a:extLst>
          </p:cNvPr>
          <p:cNvSpPr>
            <a:spLocks noGrp="1"/>
          </p:cNvSpPr>
          <p:nvPr>
            <p:ph type="body" idx="1"/>
          </p:nvPr>
        </p:nvSpPr>
        <p:spPr/>
        <p:txBody>
          <a:bodyPr/>
          <a:lstStyle/>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IE" dirty="0"/>
              <a:t>You will have the option to explore </a:t>
            </a:r>
            <a:r>
              <a:rPr lang="en-IE" dirty="0" err="1"/>
              <a:t>fDOM</a:t>
            </a:r>
            <a:r>
              <a:rPr lang="en-IE" dirty="0"/>
              <a:t> data from one of two reservoirs located in southwest Virginia: Falling Creek Reservoir or Beaverdam Reservoir. Both reservoirs are located in Vinton, Va, near Roanoke, and are owned and operated by the Western Virginia Water Authority as drinking water supply reservoirs.</a:t>
            </a:r>
          </a:p>
        </p:txBody>
      </p:sp>
      <p:sp>
        <p:nvSpPr>
          <p:cNvPr id="4" name="Slide Number Placeholder 3">
            <a:extLst>
              <a:ext uri="{FF2B5EF4-FFF2-40B4-BE49-F238E27FC236}">
                <a16:creationId xmlns:a16="http://schemas.microsoft.com/office/drawing/2014/main" id="{E87E6141-0DEE-FB6D-6480-28BA42A6D488}"/>
              </a:ext>
            </a:extLst>
          </p:cNvPr>
          <p:cNvSpPr>
            <a:spLocks noGrp="1"/>
          </p:cNvSpPr>
          <p:nvPr>
            <p:ph type="sldNum" sz="quarter" idx="5"/>
          </p:nvPr>
        </p:nvSpPr>
        <p:spPr/>
        <p:txBody>
          <a:bodyPr/>
          <a:lstStyle/>
          <a:p>
            <a:fld id="{58020EE3-0E66-7545-AD0E-C93C74C0187D}" type="slidenum">
              <a:rPr lang="en-US" smtClean="0"/>
              <a:t>10</a:t>
            </a:fld>
            <a:endParaRPr lang="en-US"/>
          </a:p>
        </p:txBody>
      </p:sp>
    </p:spTree>
    <p:extLst>
      <p:ext uri="{BB962C8B-B14F-4D97-AF65-F5344CB8AC3E}">
        <p14:creationId xmlns:p14="http://schemas.microsoft.com/office/powerpoint/2010/main" val="913331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0133D-F819-B021-02F6-5C19F2570E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218D15-C4BA-3BC9-1E4C-E1119C0B93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0E5BB6-0485-0D42-4805-EE23BCB7F9F6}"/>
              </a:ext>
            </a:extLst>
          </p:cNvPr>
          <p:cNvSpPr>
            <a:spLocks noGrp="1"/>
          </p:cNvSpPr>
          <p:nvPr>
            <p:ph type="body" idx="1"/>
          </p:nvPr>
        </p:nvSpPr>
        <p:spPr/>
        <p:txBody>
          <a:bodyPr/>
          <a:lstStyle/>
          <a:p>
            <a:r>
              <a:rPr lang="en-IE" dirty="0"/>
              <a:t>You will use high-frequency </a:t>
            </a:r>
            <a:r>
              <a:rPr lang="en-IE" dirty="0" err="1"/>
              <a:t>fDOM</a:t>
            </a:r>
            <a:r>
              <a:rPr lang="en-IE" dirty="0"/>
              <a:t> data from your chosen reservoir to assess the risk of DBP formation and make water treatment plant operation decisions. In Activity B, you will convert </a:t>
            </a:r>
            <a:r>
              <a:rPr lang="en-IE" dirty="0" err="1"/>
              <a:t>fDOM</a:t>
            </a:r>
            <a:r>
              <a:rPr lang="en-IE" dirty="0"/>
              <a:t> to total organic carbon to assess when DBP formation is most likely in your reservoir. In Activity C, you will complete a drinking water reservoir case study and view </a:t>
            </a:r>
            <a:r>
              <a:rPr lang="en-IE" dirty="0" err="1"/>
              <a:t>fDOM</a:t>
            </a:r>
            <a:r>
              <a:rPr lang="en-IE" dirty="0"/>
              <a:t> data from different times of year in a reservoir. Then, you will decide whether to enact additional treatment measures to avoid DBP formation during the treatment process.</a:t>
            </a:r>
          </a:p>
        </p:txBody>
      </p:sp>
      <p:sp>
        <p:nvSpPr>
          <p:cNvPr id="4" name="Slide Number Placeholder 3">
            <a:extLst>
              <a:ext uri="{FF2B5EF4-FFF2-40B4-BE49-F238E27FC236}">
                <a16:creationId xmlns:a16="http://schemas.microsoft.com/office/drawing/2014/main" id="{939E1F2D-D993-61EB-E92A-5F529DC1569B}"/>
              </a:ext>
            </a:extLst>
          </p:cNvPr>
          <p:cNvSpPr>
            <a:spLocks noGrp="1"/>
          </p:cNvSpPr>
          <p:nvPr>
            <p:ph type="sldNum" sz="quarter" idx="5"/>
          </p:nvPr>
        </p:nvSpPr>
        <p:spPr/>
        <p:txBody>
          <a:bodyPr/>
          <a:lstStyle/>
          <a:p>
            <a:fld id="{58020EE3-0E66-7545-AD0E-C93C74C0187D}" type="slidenum">
              <a:rPr lang="en-US" smtClean="0"/>
              <a:t>11</a:t>
            </a:fld>
            <a:endParaRPr lang="en-US"/>
          </a:p>
        </p:txBody>
      </p:sp>
    </p:spTree>
    <p:extLst>
      <p:ext uri="{BB962C8B-B14F-4D97-AF65-F5344CB8AC3E}">
        <p14:creationId xmlns:p14="http://schemas.microsoft.com/office/powerpoint/2010/main" val="20019897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sz="1200" kern="1200" dirty="0">
                <a:solidFill>
                  <a:schemeClr val="tx1"/>
                </a:solidFill>
                <a:effectLst/>
                <a:latin typeface="+mn-lt"/>
                <a:ea typeface="+mn-ea"/>
                <a:cs typeface="+mn-cs"/>
              </a:rPr>
              <a:t>This module has four learning objectives (read objectives).</a:t>
            </a:r>
          </a:p>
          <a:p>
            <a:endParaRPr lang="en-US" dirty="0"/>
          </a:p>
        </p:txBody>
      </p:sp>
      <p:sp>
        <p:nvSpPr>
          <p:cNvPr id="4" name="Slide Number Placeholder 3"/>
          <p:cNvSpPr>
            <a:spLocks noGrp="1"/>
          </p:cNvSpPr>
          <p:nvPr>
            <p:ph type="sldNum" sz="quarter" idx="10"/>
          </p:nvPr>
        </p:nvSpPr>
        <p:spPr/>
        <p:txBody>
          <a:bodyPr/>
          <a:lstStyle/>
          <a:p>
            <a:fld id="{58020EE3-0E66-7545-AD0E-C93C74C0187D}" type="slidenum">
              <a:rPr lang="en-US" smtClean="0"/>
              <a:t>12</a:t>
            </a:fld>
            <a:endParaRPr lang="en-US"/>
          </a:p>
        </p:txBody>
      </p:sp>
    </p:spTree>
    <p:extLst>
      <p:ext uri="{BB962C8B-B14F-4D97-AF65-F5344CB8AC3E}">
        <p14:creationId xmlns:p14="http://schemas.microsoft.com/office/powerpoint/2010/main" val="38330937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 will now give a brief overview of the module activities. In Activity A, you will complete two objectives. First, you will learn about factors affecting DBP formation and drinking water thresholds for DBPs. Second, you will explore tradeoffs in disinfection vs. DBP formation.</a:t>
            </a:r>
          </a:p>
        </p:txBody>
      </p:sp>
      <p:sp>
        <p:nvSpPr>
          <p:cNvPr id="4" name="Slide Number Placeholder 3"/>
          <p:cNvSpPr>
            <a:spLocks noGrp="1"/>
          </p:cNvSpPr>
          <p:nvPr>
            <p:ph type="sldNum" sz="quarter" idx="10"/>
          </p:nvPr>
        </p:nvSpPr>
        <p:spPr/>
        <p:txBody>
          <a:bodyPr/>
          <a:lstStyle/>
          <a:p>
            <a:fld id="{58020EE3-0E66-7545-AD0E-C93C74C0187D}" type="slidenum">
              <a:rPr lang="en-US" smtClean="0"/>
              <a:t>13</a:t>
            </a:fld>
            <a:endParaRPr lang="en-US"/>
          </a:p>
        </p:txBody>
      </p:sp>
    </p:spTree>
    <p:extLst>
      <p:ext uri="{BB962C8B-B14F-4D97-AF65-F5344CB8AC3E}">
        <p14:creationId xmlns:p14="http://schemas.microsoft.com/office/powerpoint/2010/main" val="20216831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IE" sz="1200" kern="1200" dirty="0">
                <a:solidFill>
                  <a:schemeClr val="tx1"/>
                </a:solidFill>
                <a:effectLst/>
                <a:latin typeface="+mn-lt"/>
                <a:ea typeface="+mn-ea"/>
                <a:cs typeface="+mn-cs"/>
              </a:rPr>
              <a:t>In Activity B, you will learn more about the focal drinking water reservoir that you select to work with during the module. Then, you will view and interpret organic matter data from your focal reservoir.</a:t>
            </a:r>
          </a:p>
        </p:txBody>
      </p:sp>
      <p:sp>
        <p:nvSpPr>
          <p:cNvPr id="4" name="Slide Number Placeholder 3"/>
          <p:cNvSpPr>
            <a:spLocks noGrp="1"/>
          </p:cNvSpPr>
          <p:nvPr>
            <p:ph type="sldNum" sz="quarter" idx="10"/>
          </p:nvPr>
        </p:nvSpPr>
        <p:spPr/>
        <p:txBody>
          <a:bodyPr/>
          <a:lstStyle/>
          <a:p>
            <a:fld id="{58020EE3-0E66-7545-AD0E-C93C74C0187D}" type="slidenum">
              <a:rPr lang="en-US" smtClean="0"/>
              <a:t>14</a:t>
            </a:fld>
            <a:endParaRPr lang="en-US"/>
          </a:p>
        </p:txBody>
      </p:sp>
    </p:spTree>
    <p:extLst>
      <p:ext uri="{BB962C8B-B14F-4D97-AF65-F5344CB8AC3E}">
        <p14:creationId xmlns:p14="http://schemas.microsoft.com/office/powerpoint/2010/main" val="3966114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333333"/>
                </a:solidFill>
                <a:effectLst/>
                <a:latin typeface="Helvetica Neue"/>
              </a:rPr>
              <a:t>In Activity C, students will complete a scenario which asks them to make water treatment decisions using organic matter data.</a:t>
            </a:r>
          </a:p>
          <a:p>
            <a:br>
              <a:rPr lang="en-US" b="0" i="0" dirty="0">
                <a:solidFill>
                  <a:srgbClr val="333333"/>
                </a:solidFill>
                <a:effectLst/>
                <a:latin typeface="Helvetica Neue"/>
              </a:rPr>
            </a:b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8020EE3-0E66-7545-AD0E-C93C74C0187D}" type="slidenum">
              <a:rPr lang="en-US" smtClean="0"/>
              <a:t>15</a:t>
            </a:fld>
            <a:endParaRPr lang="en-US"/>
          </a:p>
        </p:txBody>
      </p:sp>
    </p:spTree>
    <p:extLst>
      <p:ext uri="{BB962C8B-B14F-4D97-AF65-F5344CB8AC3E}">
        <p14:creationId xmlns:p14="http://schemas.microsoft.com/office/powerpoint/2010/main" val="427547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The module can be accessed through your course Canvas site</a:t>
            </a:r>
          </a:p>
          <a:p>
            <a:r>
              <a:rPr lang="en-IE" dirty="0"/>
              <a:t>You will complete module activities in an R Shiny app, which is an interactive website</a:t>
            </a:r>
          </a:p>
          <a:p>
            <a:r>
              <a:rPr lang="en-US" dirty="0"/>
              <a:t>Be sure to complete the ”Quick-start” guide to the module and watch the video that explains the interactive module features</a:t>
            </a:r>
          </a:p>
          <a:p>
            <a:r>
              <a:rPr lang="en-US" dirty="0"/>
              <a:t>Questions are embedded in the app and you will answer these in a Canvas quiz</a:t>
            </a:r>
            <a:endParaRPr lang="en-IE" dirty="0"/>
          </a:p>
          <a:p>
            <a:endParaRPr lang="en-IE" dirty="0"/>
          </a:p>
        </p:txBody>
      </p:sp>
      <p:sp>
        <p:nvSpPr>
          <p:cNvPr id="4" name="Slide Number Placeholder 3"/>
          <p:cNvSpPr>
            <a:spLocks noGrp="1"/>
          </p:cNvSpPr>
          <p:nvPr>
            <p:ph type="sldNum" sz="quarter" idx="5"/>
          </p:nvPr>
        </p:nvSpPr>
        <p:spPr/>
        <p:txBody>
          <a:bodyPr/>
          <a:lstStyle/>
          <a:p>
            <a:fld id="{58020EE3-0E66-7545-AD0E-C93C74C0187D}" type="slidenum">
              <a:rPr lang="en-US" smtClean="0"/>
              <a:t>16</a:t>
            </a:fld>
            <a:endParaRPr lang="en-US"/>
          </a:p>
        </p:txBody>
      </p:sp>
    </p:spTree>
    <p:extLst>
      <p:ext uri="{BB962C8B-B14F-4D97-AF65-F5344CB8AC3E}">
        <p14:creationId xmlns:p14="http://schemas.microsoft.com/office/powerpoint/2010/main" val="28201655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participating!</a:t>
            </a:r>
          </a:p>
        </p:txBody>
      </p:sp>
      <p:sp>
        <p:nvSpPr>
          <p:cNvPr id="4" name="Slide Number Placeholder 3"/>
          <p:cNvSpPr>
            <a:spLocks noGrp="1"/>
          </p:cNvSpPr>
          <p:nvPr>
            <p:ph type="sldNum" sz="quarter" idx="10"/>
          </p:nvPr>
        </p:nvSpPr>
        <p:spPr/>
        <p:txBody>
          <a:bodyPr/>
          <a:lstStyle/>
          <a:p>
            <a:fld id="{866223A8-58DE-49DC-9245-9F9544461F34}" type="slidenum">
              <a:rPr lang="en-US" smtClean="0"/>
              <a:t>17</a:t>
            </a:fld>
            <a:endParaRPr lang="en-US"/>
          </a:p>
        </p:txBody>
      </p:sp>
    </p:spTree>
    <p:extLst>
      <p:ext uri="{BB962C8B-B14F-4D97-AF65-F5344CB8AC3E}">
        <p14:creationId xmlns:p14="http://schemas.microsoft.com/office/powerpoint/2010/main" val="2505601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457200" rtl="0" eaLnBrk="1" fontAlgn="auto" latinLnBrk="0" hangingPunct="1">
              <a:lnSpc>
                <a:spcPct val="110000"/>
              </a:lnSpc>
              <a:spcBef>
                <a:spcPts val="0"/>
              </a:spcBef>
              <a:spcAft>
                <a:spcPts val="0"/>
              </a:spcAft>
              <a:buClrTx/>
              <a:buSzTx/>
              <a:buFont typeface="+mj-lt"/>
              <a:buAutoNum type="arabicPeriod"/>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This module includes three activities, which are all designed to introduce concepts related to assessing water quality and collecting high-frequency water quality data. In Activity A, students will e</a:t>
            </a:r>
            <a:r>
              <a:rPr lang="en-US" dirty="0">
                <a:latin typeface="Calibri" panose="020F0502020204030204" pitchFamily="34" charset="0"/>
              </a:rPr>
              <a:t>xplore how disinfection byproducts are formed during the drinking water treatment process and examine tradeoffs between disinfection and byproduct formation</a:t>
            </a:r>
            <a:r>
              <a:rPr lang="en-US" sz="1200" dirty="0">
                <a:effectLst/>
                <a:latin typeface="Calibri" panose="020F0502020204030204" pitchFamily="34" charset="0"/>
                <a:ea typeface="Calibri" panose="020F0502020204030204" pitchFamily="34" charset="0"/>
                <a:cs typeface="Times New Roman" panose="02020603050405020304" pitchFamily="18" charset="0"/>
              </a:rPr>
              <a:t>. In Activity B, students will v</a:t>
            </a:r>
            <a:r>
              <a:rPr lang="en-US" dirty="0">
                <a:latin typeface="Calibri" panose="020F0502020204030204" pitchFamily="34" charset="0"/>
              </a:rPr>
              <a:t>iew and interpret environmental data that can indicate when naturally-occurring DBP precursors are present. In Activity C, students will make water treatment decisions using environmental data that can indicate when DBP precursors may be present.</a:t>
            </a:r>
          </a:p>
        </p:txBody>
      </p:sp>
      <p:sp>
        <p:nvSpPr>
          <p:cNvPr id="4" name="Slide Number Placeholder 3"/>
          <p:cNvSpPr>
            <a:spLocks noGrp="1"/>
          </p:cNvSpPr>
          <p:nvPr>
            <p:ph type="sldNum" sz="quarter" idx="10"/>
          </p:nvPr>
        </p:nvSpPr>
        <p:spPr/>
        <p:txBody>
          <a:bodyPr/>
          <a:lstStyle/>
          <a:p>
            <a:fld id="{58020EE3-0E66-7545-AD0E-C93C74C0187D}" type="slidenum">
              <a:rPr lang="en-US" smtClean="0"/>
              <a:t>2</a:t>
            </a:fld>
            <a:endParaRPr lang="en-US"/>
          </a:p>
        </p:txBody>
      </p:sp>
    </p:spTree>
    <p:extLst>
      <p:ext uri="{BB962C8B-B14F-4D97-AF65-F5344CB8AC3E}">
        <p14:creationId xmlns:p14="http://schemas.microsoft.com/office/powerpoint/2010/main" val="2436945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800" dirty="0">
                <a:effectLst/>
                <a:latin typeface="Calibri" panose="020F0502020204030204" pitchFamily="34" charset="0"/>
                <a:ea typeface="Calibri" panose="020F0502020204030204" pitchFamily="34" charset="0"/>
                <a:cs typeface="Times New Roman" panose="02020603050405020304" pitchFamily="18" charset="0"/>
              </a:rPr>
              <a:t>All of the activities are designed to address the focal question for this module, which is: </a:t>
            </a:r>
            <a:r>
              <a:rPr lang="en-US" sz="1800" b="0" i="1" dirty="0">
                <a:solidFill>
                  <a:schemeClr val="tx1"/>
                </a:solidFill>
                <a:effectLst/>
                <a:latin typeface="Helvetica Neue"/>
              </a:rPr>
              <a:t>How can we use environmental data to inform our understanding of the tradeoffs involved in water management decision-making?</a:t>
            </a:r>
            <a:endParaRPr lang="en-US" sz="1800" i="1" dirty="0">
              <a:solidFill>
                <a:schemeClr val="tx1"/>
              </a:solidFill>
            </a:endParaRPr>
          </a:p>
        </p:txBody>
      </p:sp>
      <p:sp>
        <p:nvSpPr>
          <p:cNvPr id="4" name="Slide Number Placeholder 3"/>
          <p:cNvSpPr>
            <a:spLocks noGrp="1"/>
          </p:cNvSpPr>
          <p:nvPr>
            <p:ph type="sldNum" sz="quarter" idx="5"/>
          </p:nvPr>
        </p:nvSpPr>
        <p:spPr/>
        <p:txBody>
          <a:bodyPr/>
          <a:lstStyle/>
          <a:p>
            <a:fld id="{58020EE3-0E66-7545-AD0E-C93C74C0187D}" type="slidenum">
              <a:rPr lang="en-US" smtClean="0"/>
              <a:t>3</a:t>
            </a:fld>
            <a:endParaRPr lang="en-US"/>
          </a:p>
        </p:txBody>
      </p:sp>
    </p:spTree>
    <p:extLst>
      <p:ext uri="{BB962C8B-B14F-4D97-AF65-F5344CB8AC3E}">
        <p14:creationId xmlns:p14="http://schemas.microsoft.com/office/powerpoint/2010/main" val="4115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10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Times New Roman" panose="02020603050405020304" pitchFamily="18" charset="0"/>
              </a:rPr>
              <a:t>Today, we will focus on the tradeoff that can occur between chlorination, an important step in the water treatment process to remove potentially harmful pathogens, and the formation of disinfection byproducts. Disinfection byproducts, or DBPs, are compounds that are unintentionally created during the drinking water treatment process. Many of them are known to be carcinogens, or capable of causing cancer. There are dozens of different DBP compounds. Two common classes of DBPs are trihalomethanes, pictured on the bottom left of the slight, and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haloacetic</a:t>
            </a:r>
            <a:r>
              <a:rPr lang="en-US" sz="1200" dirty="0">
                <a:effectLst/>
                <a:latin typeface="Calibri" panose="020F0502020204030204" pitchFamily="34" charset="0"/>
                <a:ea typeface="Calibri" panose="020F0502020204030204" pitchFamily="34" charset="0"/>
                <a:cs typeface="Times New Roman" panose="02020603050405020304" pitchFamily="18" charset="0"/>
              </a:rPr>
              <a:t> acids, pictured on the bottom right.</a:t>
            </a:r>
          </a:p>
        </p:txBody>
      </p:sp>
      <p:sp>
        <p:nvSpPr>
          <p:cNvPr id="4" name="Slide Number Placeholder 3"/>
          <p:cNvSpPr>
            <a:spLocks noGrp="1"/>
          </p:cNvSpPr>
          <p:nvPr>
            <p:ph type="sldNum" sz="quarter" idx="10"/>
          </p:nvPr>
        </p:nvSpPr>
        <p:spPr/>
        <p:txBody>
          <a:bodyPr/>
          <a:lstStyle/>
          <a:p>
            <a:fld id="{58020EE3-0E66-7545-AD0E-C93C74C0187D}" type="slidenum">
              <a:rPr lang="en-US" smtClean="0"/>
              <a:t>4</a:t>
            </a:fld>
            <a:endParaRPr lang="en-US"/>
          </a:p>
        </p:txBody>
      </p:sp>
    </p:spTree>
    <p:extLst>
      <p:ext uri="{BB962C8B-B14F-4D97-AF65-F5344CB8AC3E}">
        <p14:creationId xmlns:p14="http://schemas.microsoft.com/office/powerpoint/2010/main" val="3905234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333333"/>
                </a:solidFill>
                <a:effectLst/>
                <a:highlight>
                  <a:srgbClr val="FFFFFF"/>
                </a:highlight>
                <a:latin typeface="Calibri" panose="020F0502020204030204" pitchFamily="34" charset="0"/>
                <a:cs typeface="Calibri" panose="020F0502020204030204" pitchFamily="34" charset="0"/>
              </a:rPr>
              <a:t>Disinfection byproducts form when </a:t>
            </a:r>
            <a:r>
              <a:rPr lang="en-US" b="1" dirty="0">
                <a:solidFill>
                  <a:srgbClr val="333333"/>
                </a:solidFill>
                <a:highlight>
                  <a:srgbClr val="FFFFFF"/>
                </a:highlight>
                <a:latin typeface="Calibri" panose="020F0502020204030204" pitchFamily="34" charset="0"/>
                <a:cs typeface="Calibri" panose="020F0502020204030204" pitchFamily="34" charset="0"/>
              </a:rPr>
              <a:t>DBP precursors, </a:t>
            </a:r>
            <a:r>
              <a:rPr lang="en-US" dirty="0">
                <a:solidFill>
                  <a:srgbClr val="333333"/>
                </a:solidFill>
                <a:highlight>
                  <a:srgbClr val="FFFFFF"/>
                </a:highlight>
                <a:latin typeface="Calibri" panose="020F0502020204030204" pitchFamily="34" charset="0"/>
                <a:cs typeface="Calibri" panose="020F0502020204030204" pitchFamily="34" charset="0"/>
              </a:rPr>
              <a:t>which can be</a:t>
            </a:r>
            <a:r>
              <a:rPr lang="en-US" b="0" i="0" dirty="0">
                <a:solidFill>
                  <a:srgbClr val="333333"/>
                </a:solidFill>
                <a:effectLst/>
                <a:highlight>
                  <a:srgbClr val="FFFFFF"/>
                </a:highlight>
                <a:latin typeface="Calibri" panose="020F0502020204030204" pitchFamily="34" charset="0"/>
                <a:cs typeface="Calibri" panose="020F0502020204030204" pitchFamily="34" charset="0"/>
              </a:rPr>
              <a:t> </a:t>
            </a:r>
            <a:r>
              <a:rPr lang="en-US" b="1" i="0" dirty="0">
                <a:solidFill>
                  <a:srgbClr val="333333"/>
                </a:solidFill>
                <a:effectLst/>
                <a:highlight>
                  <a:srgbClr val="FFFFFF"/>
                </a:highlight>
                <a:latin typeface="Calibri" panose="020F0502020204030204" pitchFamily="34" charset="0"/>
                <a:cs typeface="Calibri" panose="020F0502020204030204" pitchFamily="34" charset="0"/>
              </a:rPr>
              <a:t>organic matter </a:t>
            </a:r>
            <a:r>
              <a:rPr lang="en-US" b="0" i="0" dirty="0">
                <a:solidFill>
                  <a:srgbClr val="333333"/>
                </a:solidFill>
                <a:effectLst/>
                <a:highlight>
                  <a:srgbClr val="FFFFFF"/>
                </a:highlight>
                <a:latin typeface="Calibri" panose="020F0502020204030204" pitchFamily="34" charset="0"/>
                <a:cs typeface="Calibri" panose="020F0502020204030204" pitchFamily="34" charset="0"/>
              </a:rPr>
              <a:t>or </a:t>
            </a:r>
            <a:r>
              <a:rPr lang="en-US" b="1" i="0" dirty="0">
                <a:solidFill>
                  <a:srgbClr val="333333"/>
                </a:solidFill>
                <a:effectLst/>
                <a:highlight>
                  <a:srgbClr val="FFFFFF"/>
                </a:highlight>
                <a:latin typeface="Calibri" panose="020F0502020204030204" pitchFamily="34" charset="0"/>
                <a:cs typeface="Calibri" panose="020F0502020204030204" pitchFamily="34" charset="0"/>
              </a:rPr>
              <a:t>inorganic compounds </a:t>
            </a:r>
            <a:r>
              <a:rPr lang="en-US" b="0" i="0" dirty="0">
                <a:solidFill>
                  <a:srgbClr val="333333"/>
                </a:solidFill>
                <a:effectLst/>
                <a:highlight>
                  <a:srgbClr val="FFFFFF"/>
                </a:highlight>
                <a:latin typeface="Calibri" panose="020F0502020204030204" pitchFamily="34" charset="0"/>
                <a:cs typeface="Calibri" panose="020F0502020204030204" pitchFamily="34" charset="0"/>
              </a:rPr>
              <a:t>in drinking water sources, react with chlorine during the disinfection process. Organic matter is derived from living organisms and contains carbon. Inorganic matter may also contain carbon but is not derived from living organisms. When DBP precursors, such as naturally-occurring organic matter, react with chlorine during the treatment process, DBPs may sometimes form.</a:t>
            </a:r>
            <a:endParaRPr lang="en-US" b="1" i="0" dirty="0">
              <a:solidFill>
                <a:srgbClr val="333333"/>
              </a:solidFill>
              <a:effectLst/>
              <a:highlight>
                <a:srgbClr val="FFFFFF"/>
              </a:highlight>
              <a:latin typeface="Calibri" panose="020F0502020204030204" pitchFamily="34" charset="0"/>
              <a:cs typeface="Calibri" panose="020F0502020204030204" pitchFamily="34" charset="0"/>
            </a:endParaRPr>
          </a:p>
          <a:p>
            <a:pPr marL="342900" marR="0" lvl="0" indent="-342900">
              <a:lnSpc>
                <a:spcPct val="110000"/>
              </a:lnSpc>
              <a:spcBef>
                <a:spcPts val="0"/>
              </a:spcBef>
              <a:spcAft>
                <a:spcPts val="0"/>
              </a:spcAft>
              <a:buFont typeface="+mj-lt"/>
              <a:buAutoNum type="arabicPeriod"/>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8020EE3-0E66-7545-AD0E-C93C74C0187D}" type="slidenum">
              <a:rPr lang="en-US" smtClean="0"/>
              <a:t>5</a:t>
            </a:fld>
            <a:endParaRPr lang="en-US"/>
          </a:p>
        </p:txBody>
      </p:sp>
    </p:spTree>
    <p:extLst>
      <p:ext uri="{BB962C8B-B14F-4D97-AF65-F5344CB8AC3E}">
        <p14:creationId xmlns:p14="http://schemas.microsoft.com/office/powerpoint/2010/main" val="5762941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DBPs are monitored by water sampling. Once a quarter, water samples from both treatment plants and distribution systems must be tested for a range of DBPs. In addition, raw and filtered water are tested once a month for total organic carbon, or TOC. High TOC levels can indicate the presence of DBP precursors, which may form DBPs during treatment.</a:t>
            </a:r>
          </a:p>
        </p:txBody>
      </p:sp>
      <p:sp>
        <p:nvSpPr>
          <p:cNvPr id="4" name="Slide Number Placeholder 3"/>
          <p:cNvSpPr>
            <a:spLocks noGrp="1"/>
          </p:cNvSpPr>
          <p:nvPr>
            <p:ph type="sldNum" sz="quarter" idx="5"/>
          </p:nvPr>
        </p:nvSpPr>
        <p:spPr/>
        <p:txBody>
          <a:bodyPr/>
          <a:lstStyle/>
          <a:p>
            <a:fld id="{58020EE3-0E66-7545-AD0E-C93C74C0187D}" type="slidenum">
              <a:rPr lang="en-US" smtClean="0"/>
              <a:t>6</a:t>
            </a:fld>
            <a:endParaRPr lang="en-US"/>
          </a:p>
        </p:txBody>
      </p:sp>
    </p:spTree>
    <p:extLst>
      <p:ext uri="{BB962C8B-B14F-4D97-AF65-F5344CB8AC3E}">
        <p14:creationId xmlns:p14="http://schemas.microsoft.com/office/powerpoint/2010/main" val="3205793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b="0" i="0" dirty="0">
                <a:solidFill>
                  <a:srgbClr val="333333"/>
                </a:solidFill>
                <a:effectLst/>
                <a:highlight>
                  <a:srgbClr val="FFFFFF"/>
                </a:highlight>
                <a:latin typeface="Calibri" panose="020F0502020204030204" pitchFamily="34" charset="0"/>
                <a:cs typeface="Calibri" panose="020F0502020204030204" pitchFamily="34" charset="0"/>
              </a:rPr>
              <a:t>Some forms of organic matter can be measured using sensors deployed in a drinking water reservoir. We can develop a relationship between these sensor data and total organic carbon (TOC) to determine when DBP precursors might be present. If precursors are present, we can adjust treatment processes to mitigate DBP formation risk. In this way, environmental data can help us avoid the formation of disinfection byproducts.</a:t>
            </a:r>
          </a:p>
          <a:p>
            <a:pPr marL="342900" marR="0" lvl="0" indent="-342900" algn="l" defTabSz="457200" rtl="0" eaLnBrk="1" fontAlgn="auto" latinLnBrk="0" hangingPunct="1">
              <a:lnSpc>
                <a:spcPct val="110000"/>
              </a:lnSpc>
              <a:spcBef>
                <a:spcPts val="0"/>
              </a:spcBef>
              <a:spcAft>
                <a:spcPts val="0"/>
              </a:spcAft>
              <a:buClrTx/>
              <a:buSzTx/>
              <a:buFont typeface="+mj-lt"/>
              <a:buAutoNum type="arabicPeriod"/>
              <a:tabLst/>
              <a:defRPr/>
            </a:pPr>
            <a:endParaRPr lang="en-US" b="0" i="0" dirty="0">
              <a:solidFill>
                <a:srgbClr val="333333"/>
              </a:solidFill>
              <a:effectLst/>
              <a:highlight>
                <a:srgbClr val="FFFFFF"/>
              </a:highlight>
              <a:latin typeface="Helvetica Neue" panose="02000503000000020004" pitchFamily="2" charset="0"/>
            </a:endParaRPr>
          </a:p>
          <a:p>
            <a:pPr marL="342900" marR="0" lvl="0" indent="-342900">
              <a:lnSpc>
                <a:spcPct val="110000"/>
              </a:lnSpc>
              <a:spcBef>
                <a:spcPts val="0"/>
              </a:spcBef>
              <a:spcAft>
                <a:spcPts val="0"/>
              </a:spcAft>
              <a:buFont typeface="+mj-lt"/>
              <a:buAutoNum type="arabicPeriod"/>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8020EE3-0E66-7545-AD0E-C93C74C0187D}" type="slidenum">
              <a:rPr lang="en-US" smtClean="0"/>
              <a:t>7</a:t>
            </a:fld>
            <a:endParaRPr lang="en-US"/>
          </a:p>
        </p:txBody>
      </p:sp>
    </p:spTree>
    <p:extLst>
      <p:ext uri="{BB962C8B-B14F-4D97-AF65-F5344CB8AC3E}">
        <p14:creationId xmlns:p14="http://schemas.microsoft.com/office/powerpoint/2010/main" val="2176050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IE" b="0" dirty="0"/>
              <a:t>Today, we are going to explore </a:t>
            </a:r>
            <a:r>
              <a:rPr lang="en-IE" b="0" dirty="0">
                <a:solidFill>
                  <a:schemeClr val="accent5"/>
                </a:solidFill>
              </a:rPr>
              <a:t>environmental data </a:t>
            </a:r>
            <a:r>
              <a:rPr lang="en-IE" b="0" dirty="0"/>
              <a:t>from drinking water reservoirs in southwest Virginia, and then use that data to explore </a:t>
            </a:r>
            <a:r>
              <a:rPr lang="en-IE" b="0" dirty="0" err="1"/>
              <a:t>tradeoffs</a:t>
            </a:r>
            <a:r>
              <a:rPr lang="en-IE" b="0" dirty="0"/>
              <a:t> in drinking water treatment decisions. </a:t>
            </a:r>
            <a:r>
              <a:rPr lang="en-IE" dirty="0"/>
              <a:t>For example, some of the data are collected using YSI EXO sensor, which is pictured on the bottom right of the slide. This sensor is deployed at a fixed depth in the reservoir, attached to a catwalk. In this module, you will work with fluorescent dissolved organic matter data collected by this sensor.</a:t>
            </a:r>
          </a:p>
        </p:txBody>
      </p:sp>
      <p:sp>
        <p:nvSpPr>
          <p:cNvPr id="4" name="Slide Number Placeholder 3"/>
          <p:cNvSpPr>
            <a:spLocks noGrp="1"/>
          </p:cNvSpPr>
          <p:nvPr>
            <p:ph type="sldNum" sz="quarter" idx="5"/>
          </p:nvPr>
        </p:nvSpPr>
        <p:spPr/>
        <p:txBody>
          <a:bodyPr/>
          <a:lstStyle/>
          <a:p>
            <a:fld id="{58020EE3-0E66-7545-AD0E-C93C74C0187D}" type="slidenum">
              <a:rPr lang="en-US" smtClean="0"/>
              <a:t>8</a:t>
            </a:fld>
            <a:endParaRPr lang="en-US"/>
          </a:p>
        </p:txBody>
      </p:sp>
    </p:spTree>
    <p:extLst>
      <p:ext uri="{BB962C8B-B14F-4D97-AF65-F5344CB8AC3E}">
        <p14:creationId xmlns:p14="http://schemas.microsoft.com/office/powerpoint/2010/main" val="2220739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142B8-D94E-1DA2-9EF2-AD61756735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DE0140-6B1D-D7D0-270F-6025C1700F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A60FEA-25C2-6E53-CFA4-A5B26B7CE727}"/>
              </a:ext>
            </a:extLst>
          </p:cNvPr>
          <p:cNvSpPr>
            <a:spLocks noGrp="1"/>
          </p:cNvSpPr>
          <p:nvPr>
            <p:ph type="body" idx="1"/>
          </p:nvPr>
        </p:nvSpPr>
        <p:spPr/>
        <p:txBody>
          <a:bodyPr/>
          <a:lstStyle/>
          <a:p>
            <a:r>
              <a:rPr lang="en-US" sz="1200" b="0" i="0" kern="1200" dirty="0" err="1">
                <a:solidFill>
                  <a:schemeClr val="tx1"/>
                </a:solidFill>
                <a:effectLst/>
                <a:latin typeface="+mn-lt"/>
                <a:ea typeface="+mn-ea"/>
                <a:cs typeface="+mn-cs"/>
              </a:rPr>
              <a:t>fDOM</a:t>
            </a:r>
            <a:r>
              <a:rPr lang="en-US" sz="1200" b="0" i="0" kern="1200" dirty="0">
                <a:solidFill>
                  <a:schemeClr val="tx1"/>
                </a:solidFill>
                <a:effectLst/>
                <a:latin typeface="+mn-lt"/>
                <a:ea typeface="+mn-ea"/>
                <a:cs typeface="+mn-cs"/>
              </a:rPr>
              <a:t> stands for fluorescent dissolved organic matter. Characteristics of </a:t>
            </a:r>
            <a:r>
              <a:rPr lang="en-US" sz="1200" b="0" i="0" kern="1200" dirty="0" err="1">
                <a:solidFill>
                  <a:schemeClr val="tx1"/>
                </a:solidFill>
                <a:effectLst/>
                <a:latin typeface="+mn-lt"/>
                <a:ea typeface="+mn-ea"/>
                <a:cs typeface="+mn-cs"/>
              </a:rPr>
              <a:t>fDOM</a:t>
            </a:r>
            <a:r>
              <a:rPr lang="en-US" sz="1200" b="0" i="0" kern="1200" dirty="0">
                <a:solidFill>
                  <a:schemeClr val="tx1"/>
                </a:solidFill>
                <a:effectLst/>
                <a:latin typeface="+mn-lt"/>
                <a:ea typeface="+mn-ea"/>
                <a:cs typeface="+mn-cs"/>
              </a:rPr>
              <a:t> are: 1) it is derived from living things (like tree leaves or phytoplankton) and contain carbon; 2) </a:t>
            </a:r>
            <a:r>
              <a:rPr lang="en-US" sz="1200" b="0" i="0" kern="1200" dirty="0" err="1">
                <a:solidFill>
                  <a:schemeClr val="tx1"/>
                </a:solidFill>
                <a:effectLst/>
                <a:latin typeface="+mn-lt"/>
                <a:ea typeface="+mn-ea"/>
                <a:cs typeface="+mn-cs"/>
              </a:rPr>
              <a:t>fDOM</a:t>
            </a:r>
            <a:r>
              <a:rPr lang="en-US" sz="1200" b="0" i="0" kern="1200" dirty="0">
                <a:solidFill>
                  <a:schemeClr val="tx1"/>
                </a:solidFill>
                <a:effectLst/>
                <a:latin typeface="+mn-lt"/>
                <a:ea typeface="+mn-ea"/>
                <a:cs typeface="+mn-cs"/>
              </a:rPr>
              <a:t> compounds are not particles, but are dissolved in the water; 3) if light is transmitted through the water, these </a:t>
            </a:r>
            <a:r>
              <a:rPr lang="en-US" sz="1200" b="0" i="0" kern="1200" dirty="0" err="1">
                <a:solidFill>
                  <a:schemeClr val="tx1"/>
                </a:solidFill>
                <a:effectLst/>
                <a:latin typeface="+mn-lt"/>
                <a:ea typeface="+mn-ea"/>
                <a:cs typeface="+mn-cs"/>
              </a:rPr>
              <a:t>fDOM</a:t>
            </a:r>
            <a:r>
              <a:rPr lang="en-US" sz="1200" b="0" i="0" kern="1200" dirty="0">
                <a:solidFill>
                  <a:schemeClr val="tx1"/>
                </a:solidFill>
                <a:effectLst/>
                <a:latin typeface="+mn-lt"/>
                <a:ea typeface="+mn-ea"/>
                <a:cs typeface="+mn-cs"/>
              </a:rPr>
              <a:t> compounds will emit their own light in response through the process of fluorescence. One everyday example of dissolved organic matter are the coffee compounds that dissolve from the coffee grounds into the water and turn the coffee brown. </a:t>
            </a:r>
            <a:r>
              <a:rPr lang="en-US" sz="1200" b="0" i="0" kern="1200" dirty="0" err="1">
                <a:solidFill>
                  <a:schemeClr val="tx1"/>
                </a:solidFill>
                <a:effectLst/>
                <a:latin typeface="+mn-lt"/>
                <a:ea typeface="+mn-ea"/>
                <a:cs typeface="+mn-cs"/>
              </a:rPr>
              <a:t>fDOM</a:t>
            </a:r>
            <a:r>
              <a:rPr lang="en-US" sz="1200" b="0" i="0" kern="1200" dirty="0">
                <a:solidFill>
                  <a:schemeClr val="tx1"/>
                </a:solidFill>
                <a:effectLst/>
                <a:latin typeface="+mn-lt"/>
                <a:ea typeface="+mn-ea"/>
                <a:cs typeface="+mn-cs"/>
              </a:rPr>
              <a:t> is measured using sensors that transmit light at a particular wavelength through the water and then measure how much light is emitted from the fluorescent organic matter compounds in return. Because it is a form of organic matter, the presence of </a:t>
            </a:r>
            <a:r>
              <a:rPr lang="en-US" sz="1200" b="0" i="0" kern="1200" dirty="0" err="1">
                <a:solidFill>
                  <a:schemeClr val="tx1"/>
                </a:solidFill>
                <a:effectLst/>
                <a:latin typeface="+mn-lt"/>
                <a:ea typeface="+mn-ea"/>
                <a:cs typeface="+mn-cs"/>
              </a:rPr>
              <a:t>fDOM</a:t>
            </a:r>
            <a:r>
              <a:rPr lang="en-US" sz="1200" b="0" i="0" kern="1200" dirty="0">
                <a:solidFill>
                  <a:schemeClr val="tx1"/>
                </a:solidFill>
                <a:effectLst/>
                <a:latin typeface="+mn-lt"/>
                <a:ea typeface="+mn-ea"/>
                <a:cs typeface="+mn-cs"/>
              </a:rPr>
              <a:t> can also indicate that DBP </a:t>
            </a:r>
            <a:r>
              <a:rPr lang="en-US" sz="1200" b="0" i="0" kern="1200">
                <a:solidFill>
                  <a:schemeClr val="tx1"/>
                </a:solidFill>
                <a:effectLst/>
                <a:latin typeface="+mn-lt"/>
                <a:ea typeface="+mn-ea"/>
                <a:cs typeface="+mn-cs"/>
              </a:rPr>
              <a:t>precursors are </a:t>
            </a:r>
            <a:r>
              <a:rPr lang="en-US" sz="1200" b="0" i="0" kern="1200" dirty="0">
                <a:solidFill>
                  <a:schemeClr val="tx1"/>
                </a:solidFill>
                <a:effectLst/>
                <a:latin typeface="+mn-lt"/>
                <a:ea typeface="+mn-ea"/>
                <a:cs typeface="+mn-cs"/>
              </a:rPr>
              <a:t>present. Thus, higher </a:t>
            </a:r>
            <a:r>
              <a:rPr lang="en-US" sz="1200" b="0" i="0" kern="1200" dirty="0" err="1">
                <a:solidFill>
                  <a:schemeClr val="tx1"/>
                </a:solidFill>
                <a:effectLst/>
                <a:latin typeface="+mn-lt"/>
                <a:ea typeface="+mn-ea"/>
                <a:cs typeface="+mn-cs"/>
              </a:rPr>
              <a:t>fDOM</a:t>
            </a:r>
            <a:r>
              <a:rPr lang="en-US" sz="1200" b="0" i="0" kern="1200" dirty="0">
                <a:solidFill>
                  <a:schemeClr val="tx1"/>
                </a:solidFill>
                <a:effectLst/>
                <a:latin typeface="+mn-lt"/>
                <a:ea typeface="+mn-ea"/>
                <a:cs typeface="+mn-cs"/>
              </a:rPr>
              <a:t> may mean an increased risk of DBP formation during the treatment process.</a:t>
            </a:r>
          </a:p>
          <a:p>
            <a:endParaRPr lang="en-US" sz="1200" b="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0AEFE42-94B2-5818-4523-78768CDDC51E}"/>
              </a:ext>
            </a:extLst>
          </p:cNvPr>
          <p:cNvSpPr>
            <a:spLocks noGrp="1"/>
          </p:cNvSpPr>
          <p:nvPr>
            <p:ph type="sldNum" sz="quarter" idx="5"/>
          </p:nvPr>
        </p:nvSpPr>
        <p:spPr/>
        <p:txBody>
          <a:bodyPr/>
          <a:lstStyle/>
          <a:p>
            <a:fld id="{58020EE3-0E66-7545-AD0E-C93C74C0187D}" type="slidenum">
              <a:rPr lang="en-US" smtClean="0"/>
              <a:t>9</a:t>
            </a:fld>
            <a:endParaRPr lang="en-US"/>
          </a:p>
        </p:txBody>
      </p:sp>
    </p:spTree>
    <p:extLst>
      <p:ext uri="{BB962C8B-B14F-4D97-AF65-F5344CB8AC3E}">
        <p14:creationId xmlns:p14="http://schemas.microsoft.com/office/powerpoint/2010/main" val="2446895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39B5749-879B-B04F-BFA6-003145412001}" type="datetime1">
              <a:rPr lang="en-US" smtClean="0"/>
              <a:t>10/15/25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3187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A93E555-FF69-C140-BBF8-86E98FD0DB8F}" type="datetime1">
              <a:rPr lang="en-US" smtClean="0"/>
              <a:t>10/15/25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375310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9083F1F-A9E2-5942-9E18-C2DA9ADF1088}" type="datetime1">
              <a:rPr lang="en-US" smtClean="0"/>
              <a:t>10/15/25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22157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6" name="Shape 16"/>
          <p:cNvSpPr>
            <a:spLocks noGrp="1"/>
          </p:cNvSpPr>
          <p:nvPr>
            <p:ph type="title"/>
          </p:nvPr>
        </p:nvSpPr>
        <p:spPr>
          <a:prstGeom prst="rect">
            <a:avLst/>
          </a:prstGeom>
        </p:spPr>
        <p:txBody>
          <a:bodyPr/>
          <a:lstStyle/>
          <a:p>
            <a:pPr lvl="0">
              <a:defRPr sz="1800">
                <a:solidFill>
                  <a:srgbClr val="000000"/>
                </a:solidFill>
              </a:defRPr>
            </a:pPr>
            <a:r>
              <a:rPr sz="5600">
                <a:solidFill>
                  <a:srgbClr val="FFFFFF"/>
                </a:solidFill>
              </a:rPr>
              <a:t>Title Text</a:t>
            </a:r>
          </a:p>
        </p:txBody>
      </p:sp>
    </p:spTree>
    <p:extLst>
      <p:ext uri="{BB962C8B-B14F-4D97-AF65-F5344CB8AC3E}">
        <p14:creationId xmlns:p14="http://schemas.microsoft.com/office/powerpoint/2010/main" val="271551171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FC9685-55F5-2D4D-85A0-0B3743ED6253}" type="datetime1">
              <a:rPr lang="en-US" smtClean="0"/>
              <a:t>10/15/25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150130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303D533-C608-6A4D-891A-ECC5F3312904}" type="datetime1">
              <a:rPr lang="en-US" smtClean="0"/>
              <a:t>10/15/25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298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65D7F02-F05A-3E45-8642-DA83D3D211D8}" type="datetime1">
              <a:rPr lang="en-US" smtClean="0"/>
              <a:t>10/15/25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27912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129A1F1-F697-2C43-959D-164C63F2DED6}" type="datetime1">
              <a:rPr lang="en-US" smtClean="0"/>
              <a:t>10/15/25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200FE8-A619-F642-9571-C47EDB9D5720}"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0958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01819C0-D28E-FA47-A914-0BB8E605B2C8}" type="datetime1">
              <a:rPr lang="en-US" smtClean="0"/>
              <a:t>10/15/25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341164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EC8EA9-4A5A-D24E-BF91-46090AC033A5}" type="datetime1">
              <a:rPr lang="en-US" smtClean="0"/>
              <a:t>10/15/25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1649467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700197D-B0EE-604F-AE6A-B469A2B10DC0}" type="datetime1">
              <a:rPr lang="en-US" smtClean="0"/>
              <a:t>10/15/25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324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0DBFE8D-EE71-C642-88E2-5E4BCF6BA4E8}" type="datetime1">
              <a:rPr lang="en-US" smtClean="0"/>
              <a:t>10/15/25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89338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0B8901C0-1FA4-6141-A006-6A166C3C04C6}" type="datetime1">
              <a:rPr lang="en-US" smtClean="0"/>
              <a:t>10/15/25</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A200FE8-A619-F642-9571-C47EDB9D5720}" type="slidenum">
              <a:rPr lang="en-US" smtClean="0"/>
              <a:t>‹#›</a:t>
            </a:fld>
            <a:endParaRPr lang="en-US"/>
          </a:p>
        </p:txBody>
      </p:sp>
    </p:spTree>
    <p:extLst>
      <p:ext uri="{BB962C8B-B14F-4D97-AF65-F5344CB8AC3E}">
        <p14:creationId xmlns:p14="http://schemas.microsoft.com/office/powerpoint/2010/main" val="396387151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s://serc.carleton.edu/eddie/teaching_materials/modules/module10.html"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sv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hyperlink" Target="https://coastalscience.noaa.gov/monitoring-and-assessments/pmn/image-gallery/freshwater-plankton-gallery/" TargetMode="External"/><Relationship Id="rId3" Type="http://schemas.openxmlformats.org/officeDocument/2006/relationships/image" Target="../media/image18.jpeg"/><Relationship Id="rId7" Type="http://schemas.openxmlformats.org/officeDocument/2006/relationships/hyperlink" Target="https://commons.wikimedia.org/wiki/File:Bromoform-2D.png"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 Id="rId9" Type="http://schemas.openxmlformats.org/officeDocument/2006/relationships/hyperlink" Target="https://en.wikipedia.org/wiki/Nitrate#/media/File:Nitrate-ion-resonance-2D.pn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27.png"/><Relationship Id="rId4" Type="http://schemas.openxmlformats.org/officeDocument/2006/relationships/hyperlink" Target="https://macrosystemseddie.or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Shape 489" descr="Macrosystems EDDIE logo">
            <a:extLst>
              <a:ext uri="{FF2B5EF4-FFF2-40B4-BE49-F238E27FC236}">
                <a16:creationId xmlns:a16="http://schemas.microsoft.com/office/drawing/2014/main" id="{8C0D87CA-1ADF-4485-A5FE-D81E4E367C0E}"/>
              </a:ext>
            </a:extLst>
          </p:cNvPr>
          <p:cNvPicPr preferRelativeResize="0">
            <a:picLocks noChangeAspect="1"/>
          </p:cNvPicPr>
          <p:nvPr/>
        </p:nvPicPr>
        <p:blipFill rotWithShape="1">
          <a:blip r:embed="rId3">
            <a:alphaModFix/>
            <a:extLst>
              <a:ext uri="{28A0092B-C50C-407E-A947-70E740481C1C}">
                <a14:useLocalDpi xmlns:a14="http://schemas.microsoft.com/office/drawing/2010/main" val="0"/>
              </a:ext>
            </a:extLst>
          </a:blip>
          <a:srcRect t="15415" b="6255"/>
          <a:stretch/>
        </p:blipFill>
        <p:spPr>
          <a:xfrm>
            <a:off x="187169" y="5425913"/>
            <a:ext cx="3681995" cy="1372820"/>
          </a:xfrm>
          <a:prstGeom prst="rect">
            <a:avLst/>
          </a:prstGeom>
          <a:noFill/>
          <a:ln>
            <a:noFill/>
          </a:ln>
        </p:spPr>
      </p:pic>
      <p:sp>
        <p:nvSpPr>
          <p:cNvPr id="2" name="Title 1"/>
          <p:cNvSpPr>
            <a:spLocks noGrp="1"/>
          </p:cNvSpPr>
          <p:nvPr>
            <p:ph type="ctrTitle"/>
          </p:nvPr>
        </p:nvSpPr>
        <p:spPr>
          <a:xfrm>
            <a:off x="0" y="933450"/>
            <a:ext cx="9144000" cy="2771633"/>
          </a:xfrm>
        </p:spPr>
        <p:txBody>
          <a:bodyPr>
            <a:noAutofit/>
          </a:bodyPr>
          <a:lstStyle/>
          <a:p>
            <a:pPr algn="ctr"/>
            <a:r>
              <a:rPr lang="en-US" sz="4600" b="1" dirty="0">
                <a:solidFill>
                  <a:schemeClr val="accent1">
                    <a:lumMod val="75000"/>
                  </a:schemeClr>
                </a:solidFill>
                <a:latin typeface="Calibri" panose="020F0502020204030204" pitchFamily="34" charset="0"/>
              </a:rPr>
              <a:t>M</a:t>
            </a:r>
            <a:r>
              <a:rPr lang="en-US" sz="4600" b="1" cap="none" dirty="0">
                <a:solidFill>
                  <a:schemeClr val="accent1">
                    <a:lumMod val="75000"/>
                  </a:schemeClr>
                </a:solidFill>
                <a:latin typeface="Calibri" panose="020F0502020204030204" pitchFamily="34" charset="0"/>
              </a:rPr>
              <a:t>acrosystems</a:t>
            </a:r>
            <a:r>
              <a:rPr lang="en-US" sz="4600" b="1" dirty="0">
                <a:solidFill>
                  <a:schemeClr val="accent1">
                    <a:lumMod val="75000"/>
                  </a:schemeClr>
                </a:solidFill>
                <a:latin typeface="Calibri" panose="020F0502020204030204" pitchFamily="34" charset="0"/>
              </a:rPr>
              <a:t> EDDIE</a:t>
            </a:r>
            <a:r>
              <a:rPr lang="en-US" sz="4600" dirty="0">
                <a:solidFill>
                  <a:schemeClr val="accent1">
                    <a:lumMod val="75000"/>
                  </a:schemeClr>
                </a:solidFill>
                <a:latin typeface="Calibri" panose="020F0502020204030204" pitchFamily="34" charset="0"/>
              </a:rPr>
              <a:t>: </a:t>
            </a:r>
            <a:br>
              <a:rPr lang="en-US" sz="4600" dirty="0">
                <a:solidFill>
                  <a:schemeClr val="accent1">
                    <a:lumMod val="75000"/>
                  </a:schemeClr>
                </a:solidFill>
                <a:latin typeface="Calibri" panose="020F0502020204030204" pitchFamily="34" charset="0"/>
              </a:rPr>
            </a:br>
            <a:r>
              <a:rPr lang="en-US" sz="4000" b="1" cap="none" dirty="0">
                <a:solidFill>
                  <a:schemeClr val="accent1">
                    <a:lumMod val="75000"/>
                  </a:schemeClr>
                </a:solidFill>
                <a:latin typeface="Calibri" panose="020F0502020204030204" pitchFamily="34" charset="0"/>
              </a:rPr>
              <a:t>Exploring Tradeoffs in Water Quality Management Using Environmental Data</a:t>
            </a:r>
            <a:br>
              <a:rPr lang="en-US" sz="4000" dirty="0">
                <a:solidFill>
                  <a:schemeClr val="accent1">
                    <a:lumMod val="75000"/>
                  </a:schemeClr>
                </a:solidFill>
                <a:latin typeface="Calibri" panose="020F0502020204030204" pitchFamily="34" charset="0"/>
              </a:rPr>
            </a:br>
            <a:endParaRPr lang="en-US" sz="4000" dirty="0">
              <a:solidFill>
                <a:schemeClr val="accent1">
                  <a:lumMod val="75000"/>
                </a:schemeClr>
              </a:solidFill>
              <a:latin typeface="Calibri" panose="020F0502020204030204" pitchFamily="34" charset="0"/>
            </a:endParaRPr>
          </a:p>
        </p:txBody>
      </p:sp>
      <p:sp>
        <p:nvSpPr>
          <p:cNvPr id="3" name="Subtitle 2"/>
          <p:cNvSpPr>
            <a:spLocks noGrp="1"/>
          </p:cNvSpPr>
          <p:nvPr>
            <p:ph type="subTitle" idx="1"/>
          </p:nvPr>
        </p:nvSpPr>
        <p:spPr>
          <a:xfrm>
            <a:off x="0" y="3673313"/>
            <a:ext cx="9144000" cy="1752600"/>
          </a:xfrm>
        </p:spPr>
        <p:txBody>
          <a:bodyPr>
            <a:normAutofit fontScale="92500"/>
          </a:bodyPr>
          <a:lstStyle/>
          <a:p>
            <a:pPr algn="ctr"/>
            <a:r>
              <a:rPr lang="en-US" sz="1800" dirty="0">
                <a:solidFill>
                  <a:srgbClr val="000000"/>
                </a:solidFill>
                <a:latin typeface="Calibri" panose="020F0502020204030204" pitchFamily="34" charset="0"/>
              </a:rPr>
              <a:t>Lofton, M.E., Cooke, R.L., and Carey, C.C. 20 September 2025. </a:t>
            </a:r>
          </a:p>
          <a:p>
            <a:pPr algn="ctr"/>
            <a:r>
              <a:rPr lang="en-US" sz="1800" dirty="0">
                <a:solidFill>
                  <a:srgbClr val="000000"/>
                </a:solidFill>
                <a:latin typeface="Calibri" panose="020F0502020204030204" pitchFamily="34" charset="0"/>
              </a:rPr>
              <a:t>Macrosystems EDDIE: Exploring Tradeoffs in Water Quality Management Using Environmental Data. </a:t>
            </a:r>
          </a:p>
          <a:p>
            <a:pPr algn="ctr"/>
            <a:r>
              <a:rPr lang="en-US" sz="1800" dirty="0">
                <a:solidFill>
                  <a:srgbClr val="000000"/>
                </a:solidFill>
                <a:latin typeface="Calibri" panose="020F0502020204030204" pitchFamily="34" charset="0"/>
              </a:rPr>
              <a:t>Macrosystems EDDIE Module 10, Version 1. </a:t>
            </a:r>
          </a:p>
          <a:p>
            <a:pPr algn="ctr"/>
            <a:r>
              <a:rPr lang="en-US" sz="1800" dirty="0">
                <a:solidFill>
                  <a:srgbClr val="0070C0"/>
                </a:solidFill>
                <a:latin typeface="Calibri" panose="020F0502020204030204" pitchFamily="34" charset="0"/>
                <a:hlinkClick r:id="rId4"/>
              </a:rPr>
              <a:t>https://serc.carleton.edu/eddie/teaching_materials/modules/module10.html</a:t>
            </a:r>
            <a:endParaRPr lang="en-US" sz="1800" dirty="0">
              <a:solidFill>
                <a:srgbClr val="0070C0"/>
              </a:solidFill>
              <a:latin typeface="Calibri" panose="020F0502020204030204" pitchFamily="34" charset="0"/>
            </a:endParaRPr>
          </a:p>
          <a:p>
            <a:pPr algn="ctr"/>
            <a:r>
              <a:rPr lang="en-US" sz="1800" dirty="0">
                <a:solidFill>
                  <a:schemeClr val="tx1"/>
                </a:solidFill>
              </a:rPr>
              <a:t>Module development supported by NSF EF-2318861 and NSF RISE-2438447.</a:t>
            </a:r>
          </a:p>
        </p:txBody>
      </p:sp>
      <p:pic>
        <p:nvPicPr>
          <p:cNvPr id="11" name="Picture 10" descr="Science Education Resource Center at Carleton College logo">
            <a:extLst>
              <a:ext uri="{FF2B5EF4-FFF2-40B4-BE49-F238E27FC236}">
                <a16:creationId xmlns:a16="http://schemas.microsoft.com/office/drawing/2014/main" id="{16BB2CD2-69B2-4DC2-957F-263464FFF5A7}"/>
              </a:ext>
            </a:extLst>
          </p:cNvPr>
          <p:cNvPicPr>
            <a:picLocks noChangeAspect="1"/>
          </p:cNvPicPr>
          <p:nvPr/>
        </p:nvPicPr>
        <p:blipFill>
          <a:blip r:embed="rId5"/>
          <a:stretch>
            <a:fillRect/>
          </a:stretch>
        </p:blipFill>
        <p:spPr>
          <a:xfrm>
            <a:off x="7017171" y="5444061"/>
            <a:ext cx="2121386" cy="569853"/>
          </a:xfrm>
          <a:prstGeom prst="rect">
            <a:avLst/>
          </a:prstGeom>
        </p:spPr>
      </p:pic>
      <p:pic>
        <p:nvPicPr>
          <p:cNvPr id="7" name="Picture 6" descr="US National Science Foundation logo">
            <a:extLst>
              <a:ext uri="{FF2B5EF4-FFF2-40B4-BE49-F238E27FC236}">
                <a16:creationId xmlns:a16="http://schemas.microsoft.com/office/drawing/2014/main" id="{1FBB9BB8-CAA3-4F8B-8D88-47945EEAE6AD}"/>
              </a:ext>
            </a:extLst>
          </p:cNvPr>
          <p:cNvPicPr>
            <a:picLocks noChangeAspect="1"/>
          </p:cNvPicPr>
          <p:nvPr/>
        </p:nvPicPr>
        <p:blipFill rotWithShape="1">
          <a:blip r:embed="rId6"/>
          <a:srcRect r="60230"/>
          <a:stretch/>
        </p:blipFill>
        <p:spPr>
          <a:xfrm>
            <a:off x="4017280" y="5585990"/>
            <a:ext cx="1142547" cy="1057235"/>
          </a:xfrm>
          <a:prstGeom prst="rect">
            <a:avLst/>
          </a:prstGeom>
        </p:spPr>
      </p:pic>
      <p:sp>
        <p:nvSpPr>
          <p:cNvPr id="4" name="Slide Number Placeholder 3">
            <a:extLst>
              <a:ext uri="{FF2B5EF4-FFF2-40B4-BE49-F238E27FC236}">
                <a16:creationId xmlns:a16="http://schemas.microsoft.com/office/drawing/2014/main" id="{13BF2CE4-3088-5E68-7AC8-A388D1F45DB9}"/>
              </a:ext>
            </a:extLst>
          </p:cNvPr>
          <p:cNvSpPr>
            <a:spLocks noGrp="1"/>
          </p:cNvSpPr>
          <p:nvPr>
            <p:ph type="sldNum" sz="quarter" idx="12"/>
          </p:nvPr>
        </p:nvSpPr>
        <p:spPr/>
        <p:txBody>
          <a:bodyPr/>
          <a:lstStyle/>
          <a:p>
            <a:fld id="{2A200FE8-A619-F642-9571-C47EDB9D5720}" type="slidenum">
              <a:rPr lang="en-US" smtClean="0"/>
              <a:t>1</a:t>
            </a:fld>
            <a:endParaRPr lang="en-US"/>
          </a:p>
        </p:txBody>
      </p:sp>
      <p:pic>
        <p:nvPicPr>
          <p:cNvPr id="6" name="Picture 5" descr="Virginia Reservoirs Long-Term Research in Environmental Biology logo">
            <a:extLst>
              <a:ext uri="{FF2B5EF4-FFF2-40B4-BE49-F238E27FC236}">
                <a16:creationId xmlns:a16="http://schemas.microsoft.com/office/drawing/2014/main" id="{541CCE01-67BF-F78A-D4A2-A55F997F91E8}"/>
              </a:ext>
            </a:extLst>
          </p:cNvPr>
          <p:cNvPicPr>
            <a:picLocks noChangeAspect="1"/>
          </p:cNvPicPr>
          <p:nvPr/>
        </p:nvPicPr>
        <p:blipFill>
          <a:blip r:embed="rId7"/>
          <a:stretch>
            <a:fillRect/>
          </a:stretch>
        </p:blipFill>
        <p:spPr>
          <a:xfrm>
            <a:off x="5307943" y="6032063"/>
            <a:ext cx="3848121" cy="825938"/>
          </a:xfrm>
          <a:prstGeom prst="rect">
            <a:avLst/>
          </a:prstGeom>
        </p:spPr>
      </p:pic>
    </p:spTree>
    <p:extLst>
      <p:ext uri="{BB962C8B-B14F-4D97-AF65-F5344CB8AC3E}">
        <p14:creationId xmlns:p14="http://schemas.microsoft.com/office/powerpoint/2010/main" val="27768892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FB6DC-E3BA-7190-DF7B-F8A0ACB6E3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3407C8-B6BF-FA63-8DB5-0E359296B2DB}"/>
              </a:ext>
            </a:extLst>
          </p:cNvPr>
          <p:cNvSpPr>
            <a:spLocks noGrp="1"/>
          </p:cNvSpPr>
          <p:nvPr>
            <p:ph type="title"/>
          </p:nvPr>
        </p:nvSpPr>
        <p:spPr/>
        <p:txBody>
          <a:bodyPr/>
          <a:lstStyle/>
          <a:p>
            <a:r>
              <a:rPr lang="en-IE" dirty="0"/>
              <a:t>Today…</a:t>
            </a:r>
          </a:p>
        </p:txBody>
      </p:sp>
      <p:sp>
        <p:nvSpPr>
          <p:cNvPr id="4" name="Slide Number Placeholder 3">
            <a:extLst>
              <a:ext uri="{FF2B5EF4-FFF2-40B4-BE49-F238E27FC236}">
                <a16:creationId xmlns:a16="http://schemas.microsoft.com/office/drawing/2014/main" id="{BD9E751A-E993-5EF0-2DC6-66C8CEA7F9B5}"/>
              </a:ext>
            </a:extLst>
          </p:cNvPr>
          <p:cNvSpPr>
            <a:spLocks noGrp="1"/>
          </p:cNvSpPr>
          <p:nvPr>
            <p:ph type="sldNum" sz="quarter" idx="12"/>
          </p:nvPr>
        </p:nvSpPr>
        <p:spPr/>
        <p:txBody>
          <a:bodyPr/>
          <a:lstStyle/>
          <a:p>
            <a:fld id="{2A200FE8-A619-F642-9571-C47EDB9D5720}" type="slidenum">
              <a:rPr lang="en-US" smtClean="0"/>
              <a:t>10</a:t>
            </a:fld>
            <a:endParaRPr lang="en-US"/>
          </a:p>
        </p:txBody>
      </p:sp>
      <p:sp>
        <p:nvSpPr>
          <p:cNvPr id="6" name="Content Placeholder 2">
            <a:extLst>
              <a:ext uri="{FF2B5EF4-FFF2-40B4-BE49-F238E27FC236}">
                <a16:creationId xmlns:a16="http://schemas.microsoft.com/office/drawing/2014/main" id="{838961E4-A450-6467-B288-9DA2BAC7E410}"/>
              </a:ext>
            </a:extLst>
          </p:cNvPr>
          <p:cNvSpPr txBox="1">
            <a:spLocks/>
          </p:cNvSpPr>
          <p:nvPr/>
        </p:nvSpPr>
        <p:spPr>
          <a:xfrm>
            <a:off x="457200" y="1371600"/>
            <a:ext cx="3911814" cy="5274832"/>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en-IE" dirty="0"/>
              <a:t>We are going to explore </a:t>
            </a:r>
            <a:r>
              <a:rPr lang="en-IE" b="1" dirty="0"/>
              <a:t>environmental data</a:t>
            </a:r>
            <a:r>
              <a:rPr lang="en-IE" dirty="0"/>
              <a:t> from </a:t>
            </a:r>
            <a:r>
              <a:rPr lang="en-IE" b="1" dirty="0">
                <a:solidFill>
                  <a:srgbClr val="5BA2AE"/>
                </a:solidFill>
              </a:rPr>
              <a:t>drinking water reservoirs in southwest Virginia</a:t>
            </a:r>
            <a:r>
              <a:rPr lang="en-IE" dirty="0"/>
              <a:t>, and then use that data to </a:t>
            </a:r>
            <a:r>
              <a:rPr lang="en-IE" b="1" dirty="0"/>
              <a:t>explore </a:t>
            </a:r>
            <a:r>
              <a:rPr lang="en-IE" b="1" dirty="0" err="1"/>
              <a:t>tradeoffs</a:t>
            </a:r>
            <a:r>
              <a:rPr lang="en-IE" b="1" dirty="0"/>
              <a:t> in drinking water treatment decisions.</a:t>
            </a:r>
          </a:p>
          <a:p>
            <a:pPr marL="0" indent="0">
              <a:buFont typeface="Arial" pitchFamily="34" charset="0"/>
              <a:buNone/>
            </a:pPr>
            <a:endParaRPr lang="en-IE" dirty="0"/>
          </a:p>
          <a:p>
            <a:pPr marL="0" indent="0">
              <a:buFont typeface="Arial" pitchFamily="34" charset="0"/>
              <a:buNone/>
            </a:pPr>
            <a:r>
              <a:rPr lang="en-IE" dirty="0">
                <a:solidFill>
                  <a:schemeClr val="accent5"/>
                </a:solidFill>
              </a:rPr>
              <a:t>We will explore data from Falling Creek Reservoir and Beaverdam Reservoir in Vinton, VA.</a:t>
            </a:r>
          </a:p>
        </p:txBody>
      </p:sp>
      <p:pic>
        <p:nvPicPr>
          <p:cNvPr id="3" name="Picture 2" descr="map of Virginia Reservoir LTREB sites">
            <a:extLst>
              <a:ext uri="{FF2B5EF4-FFF2-40B4-BE49-F238E27FC236}">
                <a16:creationId xmlns:a16="http://schemas.microsoft.com/office/drawing/2014/main" id="{BB5C6A77-8B5B-0BF5-06AB-92F97A4A2147}"/>
              </a:ext>
            </a:extLst>
          </p:cNvPr>
          <p:cNvPicPr>
            <a:picLocks noChangeAspect="1"/>
          </p:cNvPicPr>
          <p:nvPr/>
        </p:nvPicPr>
        <p:blipFill>
          <a:blip r:embed="rId3"/>
          <a:stretch>
            <a:fillRect/>
          </a:stretch>
        </p:blipFill>
        <p:spPr>
          <a:xfrm>
            <a:off x="6064053" y="3057349"/>
            <a:ext cx="2704555" cy="3493893"/>
          </a:xfrm>
          <a:prstGeom prst="rect">
            <a:avLst/>
          </a:prstGeom>
        </p:spPr>
      </p:pic>
      <p:pic>
        <p:nvPicPr>
          <p:cNvPr id="7" name="Graphic 6" descr="North America with solid fill">
            <a:extLst>
              <a:ext uri="{FF2B5EF4-FFF2-40B4-BE49-F238E27FC236}">
                <a16:creationId xmlns:a16="http://schemas.microsoft.com/office/drawing/2014/main" id="{0DCB25E8-5B00-4CC6-114F-E639D18AF0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90963" y="-61072"/>
            <a:ext cx="3729037" cy="3729037"/>
          </a:xfrm>
          <a:prstGeom prst="rect">
            <a:avLst/>
          </a:prstGeom>
        </p:spPr>
      </p:pic>
      <p:sp>
        <p:nvSpPr>
          <p:cNvPr id="8" name="5-Point Star 7">
            <a:extLst>
              <a:ext uri="{FF2B5EF4-FFF2-40B4-BE49-F238E27FC236}">
                <a16:creationId xmlns:a16="http://schemas.microsoft.com/office/drawing/2014/main" id="{7BE0972C-B6BC-1C07-FE7A-45D239C422D1}"/>
              </a:ext>
            </a:extLst>
          </p:cNvPr>
          <p:cNvSpPr/>
          <p:nvPr/>
        </p:nvSpPr>
        <p:spPr>
          <a:xfrm>
            <a:off x="5828309" y="2174415"/>
            <a:ext cx="235744" cy="232519"/>
          </a:xfrm>
          <a:prstGeom prst="star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2014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11CEE-F49C-F89E-73E4-F5CB03D642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E0424F-12DA-75B5-B3FA-7162B383F64B}"/>
              </a:ext>
            </a:extLst>
          </p:cNvPr>
          <p:cNvSpPr>
            <a:spLocks noGrp="1"/>
          </p:cNvSpPr>
          <p:nvPr>
            <p:ph type="title"/>
          </p:nvPr>
        </p:nvSpPr>
        <p:spPr/>
        <p:txBody>
          <a:bodyPr/>
          <a:lstStyle/>
          <a:p>
            <a:r>
              <a:rPr lang="en-IE" dirty="0"/>
              <a:t>Today…</a:t>
            </a:r>
          </a:p>
        </p:txBody>
      </p:sp>
      <p:sp>
        <p:nvSpPr>
          <p:cNvPr id="4" name="Slide Number Placeholder 3">
            <a:extLst>
              <a:ext uri="{FF2B5EF4-FFF2-40B4-BE49-F238E27FC236}">
                <a16:creationId xmlns:a16="http://schemas.microsoft.com/office/drawing/2014/main" id="{B7D803F5-02A9-A513-9646-EADDB92B4532}"/>
              </a:ext>
            </a:extLst>
          </p:cNvPr>
          <p:cNvSpPr>
            <a:spLocks noGrp="1"/>
          </p:cNvSpPr>
          <p:nvPr>
            <p:ph type="sldNum" sz="quarter" idx="12"/>
          </p:nvPr>
        </p:nvSpPr>
        <p:spPr/>
        <p:txBody>
          <a:bodyPr/>
          <a:lstStyle/>
          <a:p>
            <a:fld id="{2A200FE8-A619-F642-9571-C47EDB9D5720}" type="slidenum">
              <a:rPr lang="en-US" smtClean="0"/>
              <a:t>11</a:t>
            </a:fld>
            <a:endParaRPr lang="en-US"/>
          </a:p>
        </p:txBody>
      </p:sp>
      <p:sp>
        <p:nvSpPr>
          <p:cNvPr id="6" name="Content Placeholder 2">
            <a:extLst>
              <a:ext uri="{FF2B5EF4-FFF2-40B4-BE49-F238E27FC236}">
                <a16:creationId xmlns:a16="http://schemas.microsoft.com/office/drawing/2014/main" id="{6262BB12-0F71-503F-C3B3-DFAD2F03EB35}"/>
              </a:ext>
            </a:extLst>
          </p:cNvPr>
          <p:cNvSpPr txBox="1">
            <a:spLocks/>
          </p:cNvSpPr>
          <p:nvPr/>
        </p:nvSpPr>
        <p:spPr>
          <a:xfrm>
            <a:off x="267286" y="1371600"/>
            <a:ext cx="4027988" cy="5274832"/>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en-IE" dirty="0"/>
              <a:t>We are going to explore </a:t>
            </a:r>
            <a:r>
              <a:rPr lang="en-IE" b="1" dirty="0"/>
              <a:t>environmental data</a:t>
            </a:r>
            <a:r>
              <a:rPr lang="en-IE" dirty="0"/>
              <a:t> from </a:t>
            </a:r>
            <a:r>
              <a:rPr lang="en-IE" b="1" dirty="0"/>
              <a:t>drinking water reservoirs in southwest Virginia</a:t>
            </a:r>
            <a:r>
              <a:rPr lang="en-IE" dirty="0"/>
              <a:t>, and then use that data to </a:t>
            </a:r>
            <a:r>
              <a:rPr lang="en-IE" b="1" dirty="0">
                <a:solidFill>
                  <a:srgbClr val="5BA2AE"/>
                </a:solidFill>
              </a:rPr>
              <a:t>explore </a:t>
            </a:r>
            <a:r>
              <a:rPr lang="en-IE" b="1" dirty="0" err="1">
                <a:solidFill>
                  <a:srgbClr val="5BA2AE"/>
                </a:solidFill>
              </a:rPr>
              <a:t>tradeoffs</a:t>
            </a:r>
            <a:r>
              <a:rPr lang="en-IE" b="1" dirty="0">
                <a:solidFill>
                  <a:srgbClr val="5BA2AE"/>
                </a:solidFill>
              </a:rPr>
              <a:t> in drinking water treatment decisions.</a:t>
            </a:r>
          </a:p>
          <a:p>
            <a:pPr marL="0" indent="0">
              <a:buFont typeface="Arial" pitchFamily="34" charset="0"/>
              <a:buNone/>
            </a:pPr>
            <a:endParaRPr lang="en-IE" dirty="0">
              <a:solidFill>
                <a:schemeClr val="accent5"/>
              </a:solidFill>
            </a:endParaRPr>
          </a:p>
          <a:p>
            <a:pPr marL="0" indent="0">
              <a:buFont typeface="Arial" pitchFamily="34" charset="0"/>
              <a:buNone/>
            </a:pPr>
            <a:r>
              <a:rPr lang="en-IE" dirty="0">
                <a:solidFill>
                  <a:schemeClr val="accent5"/>
                </a:solidFill>
              </a:rPr>
              <a:t>We will use environmental data to inform decisions about </a:t>
            </a:r>
            <a:r>
              <a:rPr lang="en-IE" b="1" dirty="0">
                <a:solidFill>
                  <a:schemeClr val="accent5"/>
                </a:solidFill>
              </a:rPr>
              <a:t>drinking water treatment </a:t>
            </a:r>
            <a:r>
              <a:rPr lang="en-IE" dirty="0">
                <a:solidFill>
                  <a:schemeClr val="accent5"/>
                </a:solidFill>
              </a:rPr>
              <a:t>to optimize for both disinfection and avoiding byproduct formation</a:t>
            </a:r>
            <a:r>
              <a:rPr lang="en-IE" b="1" dirty="0">
                <a:solidFill>
                  <a:schemeClr val="accent5"/>
                </a:solidFill>
              </a:rPr>
              <a:t>.</a:t>
            </a:r>
          </a:p>
        </p:txBody>
      </p:sp>
      <p:pic>
        <p:nvPicPr>
          <p:cNvPr id="5" name="Picture 4" descr="photo of a water treatment plant">
            <a:extLst>
              <a:ext uri="{FF2B5EF4-FFF2-40B4-BE49-F238E27FC236}">
                <a16:creationId xmlns:a16="http://schemas.microsoft.com/office/drawing/2014/main" id="{056F8EFB-DD7C-1F96-7F32-5F2D7BD33226}"/>
              </a:ext>
            </a:extLst>
          </p:cNvPr>
          <p:cNvPicPr>
            <a:picLocks noChangeAspect="1"/>
          </p:cNvPicPr>
          <p:nvPr/>
        </p:nvPicPr>
        <p:blipFill>
          <a:blip r:embed="rId3"/>
          <a:stretch>
            <a:fillRect/>
          </a:stretch>
        </p:blipFill>
        <p:spPr>
          <a:xfrm>
            <a:off x="4295274" y="2078940"/>
            <a:ext cx="4848726" cy="2700120"/>
          </a:xfrm>
          <a:prstGeom prst="rect">
            <a:avLst/>
          </a:prstGeom>
        </p:spPr>
      </p:pic>
      <p:sp>
        <p:nvSpPr>
          <p:cNvPr id="7" name="TextBox 6">
            <a:extLst>
              <a:ext uri="{FF2B5EF4-FFF2-40B4-BE49-F238E27FC236}">
                <a16:creationId xmlns:a16="http://schemas.microsoft.com/office/drawing/2014/main" id="{1848BCCC-D3D2-2DDD-82CC-81F8A640949C}"/>
              </a:ext>
            </a:extLst>
          </p:cNvPr>
          <p:cNvSpPr txBox="1"/>
          <p:nvPr/>
        </p:nvSpPr>
        <p:spPr>
          <a:xfrm>
            <a:off x="5557634" y="4810780"/>
            <a:ext cx="3586366" cy="523220"/>
          </a:xfrm>
          <a:prstGeom prst="rect">
            <a:avLst/>
          </a:prstGeom>
          <a:noFill/>
        </p:spPr>
        <p:txBody>
          <a:bodyPr wrap="none" rtlCol="0">
            <a:spAutoFit/>
          </a:bodyPr>
          <a:lstStyle/>
          <a:p>
            <a:pPr algn="r"/>
            <a:r>
              <a:rPr lang="en-US" sz="1400" i="1" dirty="0"/>
              <a:t>Spring Hollow Reservoir Treatment Plant</a:t>
            </a:r>
          </a:p>
          <a:p>
            <a:pPr algn="r"/>
            <a:r>
              <a:rPr lang="en-US" sz="1400" i="1" dirty="0"/>
              <a:t>Photo credit: Western Virginia Water Authority</a:t>
            </a:r>
          </a:p>
        </p:txBody>
      </p:sp>
    </p:spTree>
    <p:extLst>
      <p:ext uri="{BB962C8B-B14F-4D97-AF65-F5344CB8AC3E}">
        <p14:creationId xmlns:p14="http://schemas.microsoft.com/office/powerpoint/2010/main" val="386962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1950"/>
            <a:ext cx="9144000" cy="990600"/>
          </a:xfrm>
        </p:spPr>
        <p:txBody>
          <a:bodyPr>
            <a:normAutofit/>
          </a:bodyPr>
          <a:lstStyle/>
          <a:p>
            <a:r>
              <a:rPr lang="en-US" b="1" dirty="0">
                <a:solidFill>
                  <a:schemeClr val="accent1">
                    <a:lumMod val="75000"/>
                  </a:schemeClr>
                </a:solidFill>
              </a:rPr>
              <a:t> Learning objectives of today’s module:</a:t>
            </a:r>
          </a:p>
        </p:txBody>
      </p:sp>
      <p:sp>
        <p:nvSpPr>
          <p:cNvPr id="3" name="Content Placeholder 2"/>
          <p:cNvSpPr>
            <a:spLocks noGrp="1"/>
          </p:cNvSpPr>
          <p:nvPr>
            <p:ph idx="1"/>
          </p:nvPr>
        </p:nvSpPr>
        <p:spPr>
          <a:xfrm>
            <a:off x="98474" y="1352550"/>
            <a:ext cx="4749751" cy="5311092"/>
          </a:xfrm>
        </p:spPr>
        <p:txBody>
          <a:bodyPr>
            <a:noAutofit/>
          </a:bodyPr>
          <a:lstStyle/>
          <a:p>
            <a:pPr marL="457200" indent="-457200" fontAlgn="base">
              <a:buFont typeface="+mj-lt"/>
              <a:buAutoNum type="arabicPeriod"/>
            </a:pPr>
            <a:r>
              <a:rPr lang="en-US" sz="2000" dirty="0"/>
              <a:t>Define what disinfection byproducts are</a:t>
            </a:r>
          </a:p>
          <a:p>
            <a:pPr marL="457200" indent="-457200" fontAlgn="base">
              <a:buFont typeface="+mj-lt"/>
              <a:buAutoNum type="arabicPeriod"/>
            </a:pPr>
            <a:r>
              <a:rPr lang="en-US" sz="2000" dirty="0"/>
              <a:t>Describe the environmental and water treatment processes that influence the formation of disinfection byproducts</a:t>
            </a:r>
          </a:p>
          <a:p>
            <a:pPr marL="457200" indent="-457200" fontAlgn="base">
              <a:buFont typeface="+mj-lt"/>
              <a:buAutoNum type="arabicPeriod"/>
            </a:pPr>
            <a:r>
              <a:rPr lang="en-US" sz="2000" dirty="0"/>
              <a:t>Understand the trade-offs between disinfection and byproduct formation that can occur when chlorinating water, and treatment techniques that can be used to manage these tradeoffs (e.g., coagulation, activated carbon filters)</a:t>
            </a:r>
          </a:p>
          <a:p>
            <a:pPr marL="457200" indent="-457200" fontAlgn="base">
              <a:buFont typeface="+mj-lt"/>
              <a:buAutoNum type="arabicPeriod"/>
            </a:pPr>
            <a:r>
              <a:rPr lang="en-US" sz="2000" dirty="0"/>
              <a:t>Use environmental data visualizations to identify when additional treatment techniques to avoid disinfection byproduct formation should be used to meet water quality objectives</a:t>
            </a:r>
          </a:p>
        </p:txBody>
      </p:sp>
      <p:sp>
        <p:nvSpPr>
          <p:cNvPr id="5" name="Slide Number Placeholder 4">
            <a:extLst>
              <a:ext uri="{FF2B5EF4-FFF2-40B4-BE49-F238E27FC236}">
                <a16:creationId xmlns:a16="http://schemas.microsoft.com/office/drawing/2014/main" id="{171C666B-9888-FD6E-5A66-10A77CE17672}"/>
              </a:ext>
            </a:extLst>
          </p:cNvPr>
          <p:cNvSpPr>
            <a:spLocks noGrp="1"/>
          </p:cNvSpPr>
          <p:nvPr>
            <p:ph type="sldNum" sz="quarter" idx="12"/>
          </p:nvPr>
        </p:nvSpPr>
        <p:spPr/>
        <p:txBody>
          <a:bodyPr/>
          <a:lstStyle/>
          <a:p>
            <a:fld id="{2A200FE8-A619-F642-9571-C47EDB9D5720}" type="slidenum">
              <a:rPr lang="en-US" smtClean="0"/>
              <a:t>12</a:t>
            </a:fld>
            <a:endParaRPr lang="en-US"/>
          </a:p>
        </p:txBody>
      </p:sp>
      <p:pic>
        <p:nvPicPr>
          <p:cNvPr id="7" name="Picture 6" descr="Macrosystems EDDIE Module 10 logo">
            <a:extLst>
              <a:ext uri="{FF2B5EF4-FFF2-40B4-BE49-F238E27FC236}">
                <a16:creationId xmlns:a16="http://schemas.microsoft.com/office/drawing/2014/main" id="{FF17F31F-4DCF-DEB0-9137-F104CA7CF5C5}"/>
              </a:ext>
            </a:extLst>
          </p:cNvPr>
          <p:cNvPicPr>
            <a:picLocks noChangeAspect="1"/>
          </p:cNvPicPr>
          <p:nvPr/>
        </p:nvPicPr>
        <p:blipFill>
          <a:blip r:embed="rId3"/>
          <a:stretch>
            <a:fillRect/>
          </a:stretch>
        </p:blipFill>
        <p:spPr>
          <a:xfrm>
            <a:off x="4946699" y="2303584"/>
            <a:ext cx="3886199" cy="2865296"/>
          </a:xfrm>
          <a:prstGeom prst="rect">
            <a:avLst/>
          </a:prstGeom>
        </p:spPr>
      </p:pic>
    </p:spTree>
    <p:extLst>
      <p:ext uri="{BB962C8B-B14F-4D97-AF65-F5344CB8AC3E}">
        <p14:creationId xmlns:p14="http://schemas.microsoft.com/office/powerpoint/2010/main" val="2215080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87A41E2A-56CC-AFC2-FC06-ED4B15A9FF62}"/>
              </a:ext>
            </a:extLst>
          </p:cNvPr>
          <p:cNvSpPr txBox="1">
            <a:spLocks noGrp="1"/>
          </p:cNvSpPr>
          <p:nvPr>
            <p:ph type="title" idx="4294967295"/>
          </p:nvPr>
        </p:nvSpPr>
        <p:spPr>
          <a:xfrm>
            <a:off x="145774" y="456198"/>
            <a:ext cx="8998226" cy="9906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100" normalizeH="0" baseline="0" noProof="0" dirty="0">
                <a:ln>
                  <a:noFill/>
                </a:ln>
                <a:solidFill>
                  <a:schemeClr val="accent1">
                    <a:lumMod val="75000"/>
                  </a:schemeClr>
                </a:solidFill>
                <a:effectLst/>
                <a:uLnTx/>
                <a:uFillTx/>
                <a:latin typeface="+mj-lt"/>
                <a:ea typeface="+mj-ea"/>
                <a:cs typeface="+mj-cs"/>
              </a:rPr>
              <a:t>Activity A: Explore how disinfection byproducts are formed</a:t>
            </a:r>
          </a:p>
        </p:txBody>
      </p:sp>
      <p:sp>
        <p:nvSpPr>
          <p:cNvPr id="2" name="Slide Number Placeholder 1">
            <a:extLst>
              <a:ext uri="{FF2B5EF4-FFF2-40B4-BE49-F238E27FC236}">
                <a16:creationId xmlns:a16="http://schemas.microsoft.com/office/drawing/2014/main" id="{A8AF894B-A364-7BE7-334A-13E486588E26}"/>
              </a:ext>
            </a:extLst>
          </p:cNvPr>
          <p:cNvSpPr>
            <a:spLocks noGrp="1"/>
          </p:cNvSpPr>
          <p:nvPr>
            <p:ph type="sldNum" sz="quarter" idx="12"/>
          </p:nvPr>
        </p:nvSpPr>
        <p:spPr/>
        <p:txBody>
          <a:bodyPr/>
          <a:lstStyle/>
          <a:p>
            <a:fld id="{2A200FE8-A619-F642-9571-C47EDB9D5720}" type="slidenum">
              <a:rPr lang="en-US" smtClean="0"/>
              <a:t>13</a:t>
            </a:fld>
            <a:endParaRPr lang="en-US"/>
          </a:p>
        </p:txBody>
      </p:sp>
      <p:sp>
        <p:nvSpPr>
          <p:cNvPr id="7" name="Content Placeholder 2">
            <a:extLst>
              <a:ext uri="{FF2B5EF4-FFF2-40B4-BE49-F238E27FC236}">
                <a16:creationId xmlns:a16="http://schemas.microsoft.com/office/drawing/2014/main" id="{D717874A-10D3-CC89-5641-FA4DAB13D887}"/>
              </a:ext>
            </a:extLst>
          </p:cNvPr>
          <p:cNvSpPr txBox="1">
            <a:spLocks/>
          </p:cNvSpPr>
          <p:nvPr/>
        </p:nvSpPr>
        <p:spPr>
          <a:xfrm>
            <a:off x="318217" y="1981200"/>
            <a:ext cx="4326670" cy="48768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r>
              <a:rPr lang="en-US" b="1" u="sng" dirty="0">
                <a:solidFill>
                  <a:schemeClr val="accent5"/>
                </a:solidFill>
              </a:rPr>
              <a:t>Objective 1:</a:t>
            </a:r>
            <a:r>
              <a:rPr lang="en-US" dirty="0">
                <a:solidFill>
                  <a:schemeClr val="accent5"/>
                </a:solidFill>
              </a:rPr>
              <a:t> </a:t>
            </a:r>
            <a:r>
              <a:rPr lang="en-US" dirty="0"/>
              <a:t>Understand factors affecting DBP formation and drinking water thresholds for DBPs</a:t>
            </a:r>
          </a:p>
          <a:p>
            <a:pPr marL="0" indent="0">
              <a:buFont typeface="Arial" pitchFamily="34" charset="0"/>
              <a:buNone/>
            </a:pPr>
            <a:r>
              <a:rPr lang="en-US" b="1" u="sng" dirty="0">
                <a:solidFill>
                  <a:schemeClr val="accent5"/>
                </a:solidFill>
              </a:rPr>
              <a:t>Objective 2:</a:t>
            </a:r>
            <a:r>
              <a:rPr lang="en-US" dirty="0">
                <a:solidFill>
                  <a:schemeClr val="accent5"/>
                </a:solidFill>
              </a:rPr>
              <a:t> </a:t>
            </a:r>
            <a:r>
              <a:rPr lang="en-US" dirty="0"/>
              <a:t>Explore tradeoffs in disinfection vs. DBP formation</a:t>
            </a:r>
          </a:p>
          <a:p>
            <a:pPr marL="0" indent="0">
              <a:buFont typeface="Arial" pitchFamily="34" charset="0"/>
              <a:buNone/>
            </a:pPr>
            <a:endParaRPr lang="en-US" dirty="0"/>
          </a:p>
          <a:p>
            <a:pPr marL="0" indent="0">
              <a:buFont typeface="Arial" pitchFamily="34" charset="0"/>
              <a:buNone/>
            </a:pPr>
            <a:endParaRPr lang="en-US" dirty="0"/>
          </a:p>
        </p:txBody>
      </p:sp>
      <p:pic>
        <p:nvPicPr>
          <p:cNvPr id="5" name="Picture 2" descr="Illustration of three Giardia parasites">
            <a:extLst>
              <a:ext uri="{FF2B5EF4-FFF2-40B4-BE49-F238E27FC236}">
                <a16:creationId xmlns:a16="http://schemas.microsoft.com/office/drawing/2014/main" id="{A7EE4BC6-F34D-4C41-6EAE-218096060D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1112" y="1017324"/>
            <a:ext cx="3427114" cy="192775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photo of phytoplankotn">
            <a:extLst>
              <a:ext uri="{FF2B5EF4-FFF2-40B4-BE49-F238E27FC236}">
                <a16:creationId xmlns:a16="http://schemas.microsoft.com/office/drawing/2014/main" id="{95252652-EDB6-5B5C-389B-26E74F3550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887" y="2584413"/>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anonical resonance structures for the nitrate ion">
            <a:extLst>
              <a:ext uri="{FF2B5EF4-FFF2-40B4-BE49-F238E27FC236}">
                <a16:creationId xmlns:a16="http://schemas.microsoft.com/office/drawing/2014/main" id="{23CA6A09-4E29-BF5C-2C1E-796258F3F8F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72222"/>
          <a:stretch>
            <a:fillRect/>
          </a:stretch>
        </p:blipFill>
        <p:spPr bwMode="auto">
          <a:xfrm>
            <a:off x="4472210" y="4401349"/>
            <a:ext cx="2812459" cy="25400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molecular structure of a disinfection byproduct">
            <a:extLst>
              <a:ext uri="{FF2B5EF4-FFF2-40B4-BE49-F238E27FC236}">
                <a16:creationId xmlns:a16="http://schemas.microsoft.com/office/drawing/2014/main" id="{ED9607C2-9A30-743A-A8A3-5BF5036238E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6194" y="4017048"/>
            <a:ext cx="2168769" cy="185233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13A5850-6773-8E45-85C3-18D2FDFA6C40}"/>
              </a:ext>
            </a:extLst>
          </p:cNvPr>
          <p:cNvSpPr txBox="1"/>
          <p:nvPr/>
        </p:nvSpPr>
        <p:spPr>
          <a:xfrm>
            <a:off x="145774" y="5124413"/>
            <a:ext cx="4326436" cy="1615827"/>
          </a:xfrm>
          <a:prstGeom prst="rect">
            <a:avLst/>
          </a:prstGeom>
          <a:noFill/>
        </p:spPr>
        <p:txBody>
          <a:bodyPr wrap="square" rtlCol="0">
            <a:spAutoFit/>
          </a:bodyPr>
          <a:lstStyle/>
          <a:p>
            <a:r>
              <a:rPr lang="en-US" sz="1100" dirty="0"/>
              <a:t>Image sources: </a:t>
            </a:r>
          </a:p>
          <a:p>
            <a:r>
              <a:rPr lang="en-US" sz="1100" dirty="0"/>
              <a:t>Bromoform - </a:t>
            </a:r>
            <a:r>
              <a:rPr lang="en-US" sz="1100" dirty="0">
                <a:hlinkClick r:id="rId7"/>
              </a:rPr>
              <a:t>https://commons.wikimedia.org/wiki/File:Bromoform-2D.png</a:t>
            </a:r>
            <a:endParaRPr lang="en-US" sz="1100" dirty="0"/>
          </a:p>
          <a:p>
            <a:r>
              <a:rPr lang="en-US" sz="1100" dirty="0"/>
              <a:t>Phytoplankton - </a:t>
            </a:r>
            <a:r>
              <a:rPr lang="en-US" sz="1100" dirty="0">
                <a:hlinkClick r:id="rId8"/>
              </a:rPr>
              <a:t>https://coastalscience.noaa.gov/monitoring-and-assessments/pmn/image-gallery/freshwater-plankton-gallery/</a:t>
            </a:r>
            <a:endParaRPr lang="en-US" sz="1100" dirty="0"/>
          </a:p>
          <a:p>
            <a:r>
              <a:rPr lang="en-US" sz="1100" dirty="0"/>
              <a:t>Nitrate molecule - </a:t>
            </a:r>
            <a:r>
              <a:rPr lang="en-US" sz="1100" dirty="0">
                <a:hlinkClick r:id="rId9"/>
              </a:rPr>
              <a:t>https://en.wikipedia.org/wiki/Nitrate#/media/File:Nitrate-ion-resonance-2D.png</a:t>
            </a:r>
            <a:r>
              <a:rPr lang="en-US" sz="1100" dirty="0"/>
              <a:t> </a:t>
            </a:r>
          </a:p>
          <a:p>
            <a:r>
              <a:rPr lang="en-US" sz="1100" dirty="0"/>
              <a:t>Giardia - https://</a:t>
            </a:r>
            <a:r>
              <a:rPr lang="en-US" sz="1100" dirty="0" err="1"/>
              <a:t>www.cdc.gov</a:t>
            </a:r>
            <a:r>
              <a:rPr lang="en-US" sz="1100" dirty="0"/>
              <a:t>/giardia/about/</a:t>
            </a:r>
            <a:r>
              <a:rPr lang="en-US" sz="1100" dirty="0" err="1"/>
              <a:t>index.html</a:t>
            </a:r>
            <a:r>
              <a:rPr lang="en-US" sz="1100" dirty="0"/>
              <a:t> </a:t>
            </a:r>
          </a:p>
        </p:txBody>
      </p:sp>
    </p:spTree>
    <p:extLst>
      <p:ext uri="{BB962C8B-B14F-4D97-AF65-F5344CB8AC3E}">
        <p14:creationId xmlns:p14="http://schemas.microsoft.com/office/powerpoint/2010/main" val="34819980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5774" y="552450"/>
            <a:ext cx="8998226" cy="990600"/>
          </a:xfrm>
        </p:spPr>
        <p:txBody>
          <a:bodyPr>
            <a:normAutofit fontScale="90000"/>
          </a:bodyPr>
          <a:lstStyle/>
          <a:p>
            <a:r>
              <a:rPr lang="en-US" b="1" dirty="0">
                <a:solidFill>
                  <a:schemeClr val="accent1">
                    <a:lumMod val="75000"/>
                  </a:schemeClr>
                </a:solidFill>
              </a:rPr>
              <a:t>Activity B: </a:t>
            </a:r>
            <a:r>
              <a:rPr lang="en-US" b="1" dirty="0">
                <a:solidFill>
                  <a:srgbClr val="374C81"/>
                </a:solidFill>
                <a:latin typeface="Calibri" panose="020F0502020204030204" pitchFamily="34" charset="0"/>
              </a:rPr>
              <a:t>Explore environmental data that can indicate the presence of DBP precursors</a:t>
            </a:r>
            <a:endParaRPr lang="en-US" b="1" dirty="0">
              <a:solidFill>
                <a:srgbClr val="374C81"/>
              </a:solidFill>
            </a:endParaRPr>
          </a:p>
        </p:txBody>
      </p:sp>
      <p:sp>
        <p:nvSpPr>
          <p:cNvPr id="2" name="Slide Number Placeholder 1">
            <a:extLst>
              <a:ext uri="{FF2B5EF4-FFF2-40B4-BE49-F238E27FC236}">
                <a16:creationId xmlns:a16="http://schemas.microsoft.com/office/drawing/2014/main" id="{EC7AA23C-4D70-82C1-D402-41258991B774}"/>
              </a:ext>
            </a:extLst>
          </p:cNvPr>
          <p:cNvSpPr>
            <a:spLocks noGrp="1"/>
          </p:cNvSpPr>
          <p:nvPr>
            <p:ph type="sldNum" sz="quarter" idx="12"/>
          </p:nvPr>
        </p:nvSpPr>
        <p:spPr/>
        <p:txBody>
          <a:bodyPr/>
          <a:lstStyle/>
          <a:p>
            <a:fld id="{2A200FE8-A619-F642-9571-C47EDB9D5720}" type="slidenum">
              <a:rPr lang="en-US" smtClean="0"/>
              <a:t>14</a:t>
            </a:fld>
            <a:endParaRPr lang="en-US"/>
          </a:p>
        </p:txBody>
      </p:sp>
      <p:sp>
        <p:nvSpPr>
          <p:cNvPr id="8" name="Content Placeholder 2">
            <a:extLst>
              <a:ext uri="{FF2B5EF4-FFF2-40B4-BE49-F238E27FC236}">
                <a16:creationId xmlns:a16="http://schemas.microsoft.com/office/drawing/2014/main" id="{39BD74A0-C2E6-F851-5B69-D14571C0F25E}"/>
              </a:ext>
            </a:extLst>
          </p:cNvPr>
          <p:cNvSpPr txBox="1">
            <a:spLocks/>
          </p:cNvSpPr>
          <p:nvPr/>
        </p:nvSpPr>
        <p:spPr>
          <a:xfrm>
            <a:off x="318217" y="2527054"/>
            <a:ext cx="4326670" cy="2473569"/>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r>
              <a:rPr lang="en-US" b="1" u="sng" dirty="0">
                <a:solidFill>
                  <a:schemeClr val="accent5"/>
                </a:solidFill>
              </a:rPr>
              <a:t>Objective 3:</a:t>
            </a:r>
            <a:r>
              <a:rPr lang="en-US" dirty="0">
                <a:solidFill>
                  <a:schemeClr val="accent5"/>
                </a:solidFill>
              </a:rPr>
              <a:t> </a:t>
            </a:r>
            <a:r>
              <a:rPr lang="en-US" dirty="0"/>
              <a:t>Learn about your focal drinking water reservoir</a:t>
            </a:r>
          </a:p>
          <a:p>
            <a:pPr marL="0" indent="0">
              <a:buFont typeface="Arial" pitchFamily="34" charset="0"/>
              <a:buNone/>
            </a:pPr>
            <a:r>
              <a:rPr lang="en-US" b="1" u="sng" dirty="0">
                <a:solidFill>
                  <a:schemeClr val="accent5"/>
                </a:solidFill>
              </a:rPr>
              <a:t>Objective 4:</a:t>
            </a:r>
            <a:r>
              <a:rPr lang="en-US" dirty="0">
                <a:solidFill>
                  <a:schemeClr val="accent5"/>
                </a:solidFill>
              </a:rPr>
              <a:t> </a:t>
            </a:r>
            <a:r>
              <a:rPr lang="en-US" dirty="0"/>
              <a:t>View and interpret organic matter data from your focal reservoir</a:t>
            </a:r>
          </a:p>
          <a:p>
            <a:pPr marL="0" indent="0">
              <a:buFont typeface="Arial" pitchFamily="34" charset="0"/>
              <a:buNone/>
            </a:pPr>
            <a:endParaRPr lang="en-US" dirty="0"/>
          </a:p>
          <a:p>
            <a:pPr marL="0" indent="0">
              <a:buFont typeface="Arial" pitchFamily="34" charset="0"/>
              <a:buNone/>
            </a:pPr>
            <a:endParaRPr lang="en-US" dirty="0"/>
          </a:p>
        </p:txBody>
      </p:sp>
      <p:pic>
        <p:nvPicPr>
          <p:cNvPr id="3" name="Picture 2" descr="photo of a drinking water reservoir">
            <a:extLst>
              <a:ext uri="{FF2B5EF4-FFF2-40B4-BE49-F238E27FC236}">
                <a16:creationId xmlns:a16="http://schemas.microsoft.com/office/drawing/2014/main" id="{274AA914-C0C8-117A-BCF1-6E77B9F30045}"/>
              </a:ext>
            </a:extLst>
          </p:cNvPr>
          <p:cNvPicPr>
            <a:picLocks noChangeAspect="1"/>
          </p:cNvPicPr>
          <p:nvPr/>
        </p:nvPicPr>
        <p:blipFill>
          <a:blip r:embed="rId3"/>
          <a:stretch>
            <a:fillRect/>
          </a:stretch>
        </p:blipFill>
        <p:spPr>
          <a:xfrm>
            <a:off x="4587891" y="2174630"/>
            <a:ext cx="4237892" cy="3178419"/>
          </a:xfrm>
          <a:prstGeom prst="rect">
            <a:avLst/>
          </a:prstGeom>
        </p:spPr>
      </p:pic>
      <p:sp>
        <p:nvSpPr>
          <p:cNvPr id="5" name="TextBox 4">
            <a:extLst>
              <a:ext uri="{FF2B5EF4-FFF2-40B4-BE49-F238E27FC236}">
                <a16:creationId xmlns:a16="http://schemas.microsoft.com/office/drawing/2014/main" id="{96995BF8-682C-78AC-1508-6DBDFD1EF7DF}"/>
              </a:ext>
            </a:extLst>
          </p:cNvPr>
          <p:cNvSpPr txBox="1"/>
          <p:nvPr/>
        </p:nvSpPr>
        <p:spPr>
          <a:xfrm>
            <a:off x="4572000" y="5377202"/>
            <a:ext cx="3456267" cy="584775"/>
          </a:xfrm>
          <a:prstGeom prst="rect">
            <a:avLst/>
          </a:prstGeom>
          <a:noFill/>
        </p:spPr>
        <p:txBody>
          <a:bodyPr wrap="none" rtlCol="0">
            <a:spAutoFit/>
          </a:bodyPr>
          <a:lstStyle/>
          <a:p>
            <a:r>
              <a:rPr lang="en-US" sz="1600" i="1" dirty="0"/>
              <a:t>Falling Creek Reservoir, Vinton, VA, USA</a:t>
            </a:r>
          </a:p>
          <a:p>
            <a:r>
              <a:rPr lang="en-US" sz="1600" i="1" dirty="0"/>
              <a:t>Photo credit: Adrienne </a:t>
            </a:r>
            <a:r>
              <a:rPr lang="en-US" sz="1600" i="1" dirty="0" err="1"/>
              <a:t>Breef</a:t>
            </a:r>
            <a:r>
              <a:rPr lang="en-US" sz="1600" i="1" dirty="0"/>
              <a:t>-Pilz</a:t>
            </a:r>
          </a:p>
        </p:txBody>
      </p:sp>
    </p:spTree>
    <p:extLst>
      <p:ext uri="{BB962C8B-B14F-4D97-AF65-F5344CB8AC3E}">
        <p14:creationId xmlns:p14="http://schemas.microsoft.com/office/powerpoint/2010/main" val="17102056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521" y="517249"/>
            <a:ext cx="8931965" cy="990600"/>
          </a:xfrm>
        </p:spPr>
        <p:txBody>
          <a:bodyPr>
            <a:normAutofit fontScale="90000"/>
          </a:bodyPr>
          <a:lstStyle/>
          <a:p>
            <a:r>
              <a:rPr lang="en-US" b="1" dirty="0">
                <a:solidFill>
                  <a:schemeClr val="accent1">
                    <a:lumMod val="75000"/>
                  </a:schemeClr>
                </a:solidFill>
              </a:rPr>
              <a:t>Activity C: Use environmental data to inform water treatment decisions</a:t>
            </a:r>
          </a:p>
        </p:txBody>
      </p:sp>
      <p:sp>
        <p:nvSpPr>
          <p:cNvPr id="5" name="Slide Number Placeholder 4">
            <a:extLst>
              <a:ext uri="{FF2B5EF4-FFF2-40B4-BE49-F238E27FC236}">
                <a16:creationId xmlns:a16="http://schemas.microsoft.com/office/drawing/2014/main" id="{D2AD6366-C931-8596-D5F0-84D5E0C985E5}"/>
              </a:ext>
            </a:extLst>
          </p:cNvPr>
          <p:cNvSpPr>
            <a:spLocks noGrp="1"/>
          </p:cNvSpPr>
          <p:nvPr>
            <p:ph type="sldNum" sz="quarter" idx="12"/>
          </p:nvPr>
        </p:nvSpPr>
        <p:spPr/>
        <p:txBody>
          <a:bodyPr/>
          <a:lstStyle/>
          <a:p>
            <a:fld id="{2A200FE8-A619-F642-9571-C47EDB9D5720}" type="slidenum">
              <a:rPr lang="en-US" smtClean="0"/>
              <a:t>15</a:t>
            </a:fld>
            <a:endParaRPr lang="en-US"/>
          </a:p>
        </p:txBody>
      </p:sp>
      <p:sp>
        <p:nvSpPr>
          <p:cNvPr id="6" name="Content Placeholder 2">
            <a:extLst>
              <a:ext uri="{FF2B5EF4-FFF2-40B4-BE49-F238E27FC236}">
                <a16:creationId xmlns:a16="http://schemas.microsoft.com/office/drawing/2014/main" id="{28697A04-D224-8B11-9CA7-BF7D28C2901D}"/>
              </a:ext>
            </a:extLst>
          </p:cNvPr>
          <p:cNvSpPr txBox="1">
            <a:spLocks/>
          </p:cNvSpPr>
          <p:nvPr/>
        </p:nvSpPr>
        <p:spPr>
          <a:xfrm>
            <a:off x="318217" y="1981200"/>
            <a:ext cx="4326670" cy="1734273"/>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r>
              <a:rPr lang="en-US" b="1" u="sng" dirty="0">
                <a:solidFill>
                  <a:schemeClr val="accent5"/>
                </a:solidFill>
              </a:rPr>
              <a:t>Objective 5:</a:t>
            </a:r>
            <a:r>
              <a:rPr lang="en-US" dirty="0">
                <a:solidFill>
                  <a:schemeClr val="accent5"/>
                </a:solidFill>
              </a:rPr>
              <a:t> </a:t>
            </a:r>
            <a:r>
              <a:rPr lang="en-US" dirty="0"/>
              <a:t>Use organic matter data to make water treatment decisions</a:t>
            </a:r>
          </a:p>
          <a:p>
            <a:pPr marL="0" indent="0">
              <a:buFont typeface="Arial" pitchFamily="34" charset="0"/>
              <a:buNone/>
            </a:pPr>
            <a:endParaRPr lang="en-US" dirty="0"/>
          </a:p>
          <a:p>
            <a:pPr marL="0" indent="0">
              <a:buFont typeface="Arial" pitchFamily="34" charset="0"/>
              <a:buNone/>
            </a:pPr>
            <a:endParaRPr lang="en-US" dirty="0"/>
          </a:p>
          <a:p>
            <a:pPr marL="0" indent="0">
              <a:buFont typeface="Arial" pitchFamily="34" charset="0"/>
              <a:buNone/>
            </a:pPr>
            <a:endParaRPr lang="en-US" dirty="0"/>
          </a:p>
        </p:txBody>
      </p:sp>
      <p:pic>
        <p:nvPicPr>
          <p:cNvPr id="7" name="Picture 6">
            <a:extLst>
              <a:ext uri="{FF2B5EF4-FFF2-40B4-BE49-F238E27FC236}">
                <a16:creationId xmlns:a16="http://schemas.microsoft.com/office/drawing/2014/main" id="{59C35B47-A91C-8536-A5A9-08331E9A1B7E}"/>
              </a:ext>
            </a:extLst>
          </p:cNvPr>
          <p:cNvPicPr>
            <a:picLocks noChangeAspect="1"/>
          </p:cNvPicPr>
          <p:nvPr/>
        </p:nvPicPr>
        <p:blipFill>
          <a:blip r:embed="rId3"/>
          <a:stretch>
            <a:fillRect/>
          </a:stretch>
        </p:blipFill>
        <p:spPr>
          <a:xfrm>
            <a:off x="4304636" y="2540204"/>
            <a:ext cx="4521147" cy="3297240"/>
          </a:xfrm>
          <a:prstGeom prst="rect">
            <a:avLst/>
          </a:prstGeom>
        </p:spPr>
      </p:pic>
    </p:spTree>
    <p:extLst>
      <p:ext uri="{BB962C8B-B14F-4D97-AF65-F5344CB8AC3E}">
        <p14:creationId xmlns:p14="http://schemas.microsoft.com/office/powerpoint/2010/main" val="41629246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83C35-5F90-40AA-AD5D-CE3ECBCD3E47}"/>
              </a:ext>
            </a:extLst>
          </p:cNvPr>
          <p:cNvSpPr>
            <a:spLocks noGrp="1"/>
          </p:cNvSpPr>
          <p:nvPr>
            <p:ph type="title"/>
          </p:nvPr>
        </p:nvSpPr>
        <p:spPr/>
        <p:txBody>
          <a:bodyPr/>
          <a:lstStyle/>
          <a:p>
            <a:r>
              <a:rPr lang="en-IE" dirty="0"/>
              <a:t>Canvas + Shiny App</a:t>
            </a:r>
          </a:p>
        </p:txBody>
      </p:sp>
      <p:sp>
        <p:nvSpPr>
          <p:cNvPr id="3" name="Content Placeholder 2">
            <a:extLst>
              <a:ext uri="{FF2B5EF4-FFF2-40B4-BE49-F238E27FC236}">
                <a16:creationId xmlns:a16="http://schemas.microsoft.com/office/drawing/2014/main" id="{C8DBA024-AA42-49EB-9557-028E3266F457}"/>
              </a:ext>
            </a:extLst>
          </p:cNvPr>
          <p:cNvSpPr>
            <a:spLocks noGrp="1"/>
          </p:cNvSpPr>
          <p:nvPr>
            <p:ph idx="1"/>
          </p:nvPr>
        </p:nvSpPr>
        <p:spPr>
          <a:xfrm>
            <a:off x="245739" y="1600200"/>
            <a:ext cx="4707837" cy="4876800"/>
          </a:xfrm>
        </p:spPr>
        <p:txBody>
          <a:bodyPr>
            <a:normAutofit/>
          </a:bodyPr>
          <a:lstStyle/>
          <a:p>
            <a:r>
              <a:rPr lang="en-IE" dirty="0"/>
              <a:t>The module can be accessed through your course Canvas site</a:t>
            </a:r>
          </a:p>
          <a:p>
            <a:r>
              <a:rPr lang="en-IE" dirty="0"/>
              <a:t>You will complete module activities in an R Shiny app, which is an interactive website</a:t>
            </a:r>
          </a:p>
          <a:p>
            <a:r>
              <a:rPr lang="en-US" dirty="0"/>
              <a:t>Be sure to complete the ”Quick-start” guide to the module and watch the video that explains the interactive module features</a:t>
            </a:r>
          </a:p>
          <a:p>
            <a:r>
              <a:rPr lang="en-US" dirty="0"/>
              <a:t>Questions are embedded in the app and you will answer these in a Canvas quiz</a:t>
            </a:r>
            <a:endParaRPr lang="en-IE" dirty="0"/>
          </a:p>
        </p:txBody>
      </p:sp>
      <p:pic>
        <p:nvPicPr>
          <p:cNvPr id="1026" name="Picture 2">
            <a:extLst>
              <a:ext uri="{FF2B5EF4-FFF2-40B4-BE49-F238E27FC236}">
                <a16:creationId xmlns:a16="http://schemas.microsoft.com/office/drawing/2014/main" id="{08C88B5B-CE22-48CF-9830-DFD6B2137354}"/>
              </a:ext>
              <a:ext uri="{C183D7F6-B498-43B3-948B-1728B52AA6E4}">
                <adec:decorative xmlns:adec="http://schemas.microsoft.com/office/drawing/2017/decorative" val="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953576" y="2765699"/>
            <a:ext cx="3944685" cy="1586777"/>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7073D031-86E1-8C1F-9DBD-4138FE5611E8}"/>
              </a:ext>
              <a:ext uri="{C183D7F6-B498-43B3-948B-1728B52AA6E4}">
                <adec:decorative xmlns:adec="http://schemas.microsoft.com/office/drawing/2017/decorative" val="1"/>
              </a:ext>
            </a:extLst>
          </p:cNvPr>
          <p:cNvSpPr>
            <a:spLocks noGrp="1"/>
          </p:cNvSpPr>
          <p:nvPr>
            <p:ph type="sldNum" sz="quarter" idx="12"/>
          </p:nvPr>
        </p:nvSpPr>
        <p:spPr/>
        <p:txBody>
          <a:bodyPr/>
          <a:lstStyle/>
          <a:p>
            <a:fld id="{2A200FE8-A619-F642-9571-C47EDB9D5720}" type="slidenum">
              <a:rPr lang="en-US" smtClean="0"/>
              <a:t>16</a:t>
            </a:fld>
            <a:endParaRPr lang="en-US"/>
          </a:p>
        </p:txBody>
      </p:sp>
      <p:pic>
        <p:nvPicPr>
          <p:cNvPr id="7" name="Picture 2">
            <a:extLst>
              <a:ext uri="{FF2B5EF4-FFF2-40B4-BE49-F238E27FC236}">
                <a16:creationId xmlns:a16="http://schemas.microsoft.com/office/drawing/2014/main" id="{68E3B1D6-CE08-B0F3-5F98-8AE436F0960F}"/>
              </a:ext>
              <a:ext uri="{C183D7F6-B498-43B3-948B-1728B52AA6E4}">
                <adec:decorative xmlns:adec="http://schemas.microsoft.com/office/drawing/2017/decorative" val="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286" t="19155" r="29286" b="18170"/>
          <a:stretch/>
        </p:blipFill>
        <p:spPr bwMode="auto">
          <a:xfrm>
            <a:off x="5715000" y="533400"/>
            <a:ext cx="2628900" cy="22322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7BCD7B4A-2B08-969D-0825-01A440F37BDF}"/>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5066117" y="4635221"/>
            <a:ext cx="3895719" cy="1962527"/>
          </a:xfrm>
          <a:prstGeom prst="rect">
            <a:avLst/>
          </a:prstGeom>
          <a:ln w="12700">
            <a:solidFill>
              <a:schemeClr val="accent1"/>
            </a:solidFill>
          </a:ln>
        </p:spPr>
      </p:pic>
    </p:spTree>
    <p:extLst>
      <p:ext uri="{BB962C8B-B14F-4D97-AF65-F5344CB8AC3E}">
        <p14:creationId xmlns:p14="http://schemas.microsoft.com/office/powerpoint/2010/main" val="2005418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375354"/>
            <a:ext cx="9144000" cy="990600"/>
          </a:xfrm>
        </p:spPr>
        <p:txBody>
          <a:bodyPr>
            <a:normAutofit/>
          </a:bodyPr>
          <a:lstStyle/>
          <a:p>
            <a:r>
              <a:rPr lang="en-US" b="1" dirty="0">
                <a:solidFill>
                  <a:schemeClr val="accent1">
                    <a:lumMod val="75000"/>
                  </a:schemeClr>
                </a:solidFill>
              </a:rPr>
              <a:t> Thank you for participating! </a:t>
            </a:r>
          </a:p>
        </p:txBody>
      </p:sp>
      <p:pic>
        <p:nvPicPr>
          <p:cNvPr id="10" name="Shape 489">
            <a:extLst>
              <a:ext uri="{FF2B5EF4-FFF2-40B4-BE49-F238E27FC236}">
                <a16:creationId xmlns:a16="http://schemas.microsoft.com/office/drawing/2014/main" id="{E2A9CA0B-ABBC-4AED-9C5A-FBC37F510CD6}"/>
              </a:ext>
              <a:ext uri="{C183D7F6-B498-43B3-948B-1728B52AA6E4}">
                <adec:decorative xmlns:adec="http://schemas.microsoft.com/office/drawing/2017/decorative" val="1"/>
              </a:ext>
            </a:extLst>
          </p:cNvPr>
          <p:cNvPicPr preferRelativeResize="0">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13471" y="5648503"/>
            <a:ext cx="2352787" cy="1119908"/>
          </a:xfrm>
          <a:prstGeom prst="rect">
            <a:avLst/>
          </a:prstGeom>
          <a:noFill/>
          <a:ln>
            <a:noFill/>
          </a:ln>
        </p:spPr>
      </p:pic>
      <p:sp>
        <p:nvSpPr>
          <p:cNvPr id="7" name="TextBox 6">
            <a:extLst>
              <a:ext uri="{FF2B5EF4-FFF2-40B4-BE49-F238E27FC236}">
                <a16:creationId xmlns:a16="http://schemas.microsoft.com/office/drawing/2014/main" id="{6345A95D-01D8-4541-8E95-5CA31236BD6B}"/>
              </a:ext>
            </a:extLst>
          </p:cNvPr>
          <p:cNvSpPr txBox="1"/>
          <p:nvPr/>
        </p:nvSpPr>
        <p:spPr>
          <a:xfrm>
            <a:off x="4478504" y="1614402"/>
            <a:ext cx="4386868" cy="4154984"/>
          </a:xfrm>
          <a:prstGeom prst="rect">
            <a:avLst/>
          </a:prstGeom>
          <a:noFill/>
        </p:spPr>
        <p:txBody>
          <a:bodyPr wrap="square" rtlCol="0">
            <a:spAutoFit/>
          </a:bodyPr>
          <a:lstStyle/>
          <a:p>
            <a:r>
              <a:rPr lang="en-US" sz="2400" dirty="0"/>
              <a:t>Check out our other water quality &amp; management modules:</a:t>
            </a:r>
          </a:p>
          <a:p>
            <a:pPr marL="342900" indent="-342900">
              <a:buFont typeface="Arial" panose="020B0604020202020204" pitchFamily="34" charset="0"/>
              <a:buChar char="•"/>
            </a:pPr>
            <a:r>
              <a:rPr lang="en-US" sz="2400" b="1" dirty="0"/>
              <a:t>Module 8: </a:t>
            </a:r>
            <a:r>
              <a:rPr lang="en-US" sz="2400" dirty="0"/>
              <a:t>Using Ecological Forecasts to Guide Decision Making</a:t>
            </a:r>
          </a:p>
          <a:p>
            <a:pPr marL="342900" indent="-342900">
              <a:buFont typeface="Arial" panose="020B0604020202020204" pitchFamily="34" charset="0"/>
              <a:buChar char="•"/>
            </a:pPr>
            <a:r>
              <a:rPr lang="en-US" sz="2400" b="1" dirty="0"/>
              <a:t>Module 9: </a:t>
            </a:r>
            <a:r>
              <a:rPr lang="en-US" sz="2400" dirty="0"/>
              <a:t>Using High-Frequency Data to Manage Water Quality</a:t>
            </a:r>
            <a:endParaRPr lang="en-US" sz="2400" b="1" dirty="0"/>
          </a:p>
          <a:p>
            <a:r>
              <a:rPr lang="en-US" sz="2400" dirty="0"/>
              <a:t>Find out more at: </a:t>
            </a:r>
            <a:r>
              <a:rPr lang="en-US" sz="2400" dirty="0">
                <a:solidFill>
                  <a:srgbClr val="0070C0"/>
                </a:solidFill>
                <a:hlinkClick r:id="rId4">
                  <a:extLst>
                    <a:ext uri="{A12FA001-AC4F-418D-AE19-62706E023703}">
                      <ahyp:hlinkClr xmlns:ahyp="http://schemas.microsoft.com/office/drawing/2018/hyperlinkcolor" val="tx"/>
                    </a:ext>
                  </a:extLst>
                </a:hlinkClick>
              </a:rPr>
              <a:t>macrosystemsEDDIE.org</a:t>
            </a:r>
            <a:endParaRPr lang="en-US" sz="2400" dirty="0">
              <a:solidFill>
                <a:srgbClr val="0070C0"/>
              </a:solidFill>
            </a:endParaRPr>
          </a:p>
          <a:p>
            <a:endParaRPr lang="en-IE" sz="2400" dirty="0"/>
          </a:p>
        </p:txBody>
      </p:sp>
      <p:sp>
        <p:nvSpPr>
          <p:cNvPr id="2" name="Slide Number Placeholder 1">
            <a:extLst>
              <a:ext uri="{FF2B5EF4-FFF2-40B4-BE49-F238E27FC236}">
                <a16:creationId xmlns:a16="http://schemas.microsoft.com/office/drawing/2014/main" id="{76B963CB-45C5-3DBA-0D76-48076DBAC09C}"/>
              </a:ext>
              <a:ext uri="{C183D7F6-B498-43B3-948B-1728B52AA6E4}">
                <adec:decorative xmlns:adec="http://schemas.microsoft.com/office/drawing/2017/decorative" val="1"/>
              </a:ext>
            </a:extLst>
          </p:cNvPr>
          <p:cNvSpPr>
            <a:spLocks noGrp="1"/>
          </p:cNvSpPr>
          <p:nvPr>
            <p:ph type="sldNum" sz="quarter" idx="12"/>
          </p:nvPr>
        </p:nvSpPr>
        <p:spPr/>
        <p:txBody>
          <a:bodyPr/>
          <a:lstStyle/>
          <a:p>
            <a:fld id="{2A200FE8-A619-F642-9571-C47EDB9D5720}" type="slidenum">
              <a:rPr lang="en-US" smtClean="0"/>
              <a:t>17</a:t>
            </a:fld>
            <a:endParaRPr lang="en-US"/>
          </a:p>
        </p:txBody>
      </p:sp>
      <p:pic>
        <p:nvPicPr>
          <p:cNvPr id="4" name="Picture 3">
            <a:extLst>
              <a:ext uri="{FF2B5EF4-FFF2-40B4-BE49-F238E27FC236}">
                <a16:creationId xmlns:a16="http://schemas.microsoft.com/office/drawing/2014/main" id="{4BC006AC-3910-A291-8527-B9A293D52221}"/>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575975" y="1213097"/>
            <a:ext cx="3326554" cy="4435406"/>
          </a:xfrm>
          <a:prstGeom prst="rect">
            <a:avLst/>
          </a:prstGeom>
        </p:spPr>
      </p:pic>
      <p:pic>
        <p:nvPicPr>
          <p:cNvPr id="6" name="Picture 5">
            <a:extLst>
              <a:ext uri="{FF2B5EF4-FFF2-40B4-BE49-F238E27FC236}">
                <a16:creationId xmlns:a16="http://schemas.microsoft.com/office/drawing/2014/main" id="{D1493169-D80E-346B-20A2-2C4897F111BC}"/>
              </a:ext>
              <a:ext uri="{C183D7F6-B498-43B3-948B-1728B52AA6E4}">
                <adec:decorative xmlns:adec="http://schemas.microsoft.com/office/drawing/2017/decorative" val="1"/>
              </a:ext>
            </a:extLst>
          </p:cNvPr>
          <p:cNvPicPr>
            <a:picLocks noChangeAspect="1"/>
          </p:cNvPicPr>
          <p:nvPr/>
        </p:nvPicPr>
        <p:blipFill rotWithShape="1">
          <a:blip r:embed="rId6"/>
          <a:srcRect r="60230"/>
          <a:stretch/>
        </p:blipFill>
        <p:spPr>
          <a:xfrm>
            <a:off x="2885612" y="5711176"/>
            <a:ext cx="1142547" cy="1057235"/>
          </a:xfrm>
          <a:prstGeom prst="rect">
            <a:avLst/>
          </a:prstGeom>
        </p:spPr>
      </p:pic>
      <p:pic>
        <p:nvPicPr>
          <p:cNvPr id="3" name="Picture 2">
            <a:extLst>
              <a:ext uri="{FF2B5EF4-FFF2-40B4-BE49-F238E27FC236}">
                <a16:creationId xmlns:a16="http://schemas.microsoft.com/office/drawing/2014/main" id="{FE5E063A-F652-C9C8-E4D7-A53591DC840A}"/>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7017171" y="5444061"/>
            <a:ext cx="2121386" cy="569853"/>
          </a:xfrm>
          <a:prstGeom prst="rect">
            <a:avLst/>
          </a:prstGeom>
        </p:spPr>
      </p:pic>
      <p:pic>
        <p:nvPicPr>
          <p:cNvPr id="11" name="Picture 10">
            <a:extLst>
              <a:ext uri="{FF2B5EF4-FFF2-40B4-BE49-F238E27FC236}">
                <a16:creationId xmlns:a16="http://schemas.microsoft.com/office/drawing/2014/main" id="{9A5CF879-583B-C8E0-1F05-56848DCAC163}"/>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307943" y="6032063"/>
            <a:ext cx="3848121" cy="825938"/>
          </a:xfrm>
          <a:prstGeom prst="rect">
            <a:avLst/>
          </a:prstGeom>
        </p:spPr>
      </p:pic>
    </p:spTree>
    <p:extLst>
      <p:ext uri="{BB962C8B-B14F-4D97-AF65-F5344CB8AC3E}">
        <p14:creationId xmlns:p14="http://schemas.microsoft.com/office/powerpoint/2010/main" val="340798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1950"/>
            <a:ext cx="8229600" cy="990600"/>
          </a:xfrm>
        </p:spPr>
        <p:txBody>
          <a:bodyPr/>
          <a:lstStyle/>
          <a:p>
            <a:r>
              <a:rPr lang="en-US" b="1" dirty="0">
                <a:solidFill>
                  <a:schemeClr val="accent1">
                    <a:lumMod val="75000"/>
                  </a:schemeClr>
                </a:solidFill>
              </a:rPr>
              <a:t> </a:t>
            </a:r>
            <a:r>
              <a:rPr lang="en-US" b="1" dirty="0">
                <a:solidFill>
                  <a:schemeClr val="accent1">
                    <a:lumMod val="75000"/>
                  </a:schemeClr>
                </a:solidFill>
                <a:latin typeface="Calibri" panose="020F0502020204030204" pitchFamily="34" charset="0"/>
              </a:rPr>
              <a:t>Overview</a:t>
            </a:r>
            <a:r>
              <a:rPr lang="en-US" b="1" dirty="0">
                <a:solidFill>
                  <a:schemeClr val="accent1">
                    <a:lumMod val="75000"/>
                  </a:schemeClr>
                </a:solidFill>
              </a:rPr>
              <a:t> of today</a:t>
            </a:r>
          </a:p>
        </p:txBody>
      </p:sp>
      <p:sp>
        <p:nvSpPr>
          <p:cNvPr id="3" name="Content Placeholder 2"/>
          <p:cNvSpPr>
            <a:spLocks noGrp="1"/>
          </p:cNvSpPr>
          <p:nvPr>
            <p:ph idx="1"/>
          </p:nvPr>
        </p:nvSpPr>
        <p:spPr>
          <a:xfrm>
            <a:off x="457200" y="1352550"/>
            <a:ext cx="8229600" cy="5356860"/>
          </a:xfrm>
        </p:spPr>
        <p:txBody>
          <a:bodyPr>
            <a:normAutofit/>
          </a:bodyPr>
          <a:lstStyle/>
          <a:p>
            <a:pPr>
              <a:spcAft>
                <a:spcPts val="1200"/>
              </a:spcAft>
              <a:buFont typeface="Wingdings" panose="05000000000000000000" pitchFamily="2" charset="2"/>
              <a:buChar char="§"/>
            </a:pPr>
            <a:r>
              <a:rPr lang="en-US" dirty="0">
                <a:latin typeface="Calibri" panose="020F0502020204030204" pitchFamily="34" charset="0"/>
              </a:rPr>
              <a:t>Introduce concepts related to drinking water disinfection byproducts (DBPs) and environmental data from drinking water reservoirs</a:t>
            </a:r>
            <a:endParaRPr lang="en-US" sz="1000" dirty="0">
              <a:latin typeface="Calibri" panose="020F0502020204030204" pitchFamily="34" charset="0"/>
            </a:endParaRPr>
          </a:p>
          <a:p>
            <a:pPr>
              <a:spcAft>
                <a:spcPts val="1200"/>
              </a:spcAft>
              <a:buFont typeface="Wingdings" panose="05000000000000000000" pitchFamily="2" charset="2"/>
              <a:buChar char="§"/>
            </a:pPr>
            <a:r>
              <a:rPr lang="en-US" b="1" dirty="0">
                <a:latin typeface="Calibri" panose="020F0502020204030204" pitchFamily="34" charset="0"/>
              </a:rPr>
              <a:t>Activity A: </a:t>
            </a:r>
            <a:r>
              <a:rPr lang="en-US" dirty="0">
                <a:latin typeface="Calibri" panose="020F0502020204030204" pitchFamily="34" charset="0"/>
              </a:rPr>
              <a:t>Explore how disinfection byproducts are formed during the drinking water treatment process and examine tradeoffs between disinfection and byproduct formation</a:t>
            </a:r>
          </a:p>
          <a:p>
            <a:pPr>
              <a:spcAft>
                <a:spcPts val="1200"/>
              </a:spcAft>
              <a:buFont typeface="Wingdings" panose="05000000000000000000" pitchFamily="2" charset="2"/>
              <a:buChar char="§"/>
            </a:pPr>
            <a:r>
              <a:rPr lang="en-US" b="1" dirty="0">
                <a:latin typeface="Calibri" panose="020F0502020204030204" pitchFamily="34" charset="0"/>
              </a:rPr>
              <a:t>Activity B: </a:t>
            </a:r>
            <a:r>
              <a:rPr lang="en-US" dirty="0">
                <a:latin typeface="Calibri" panose="020F0502020204030204" pitchFamily="34" charset="0"/>
              </a:rPr>
              <a:t>View and interpret environmental data that can indicate when naturally-occurring DBP precursors are present</a:t>
            </a:r>
          </a:p>
          <a:p>
            <a:pPr>
              <a:spcAft>
                <a:spcPts val="1200"/>
              </a:spcAft>
              <a:buFont typeface="Wingdings" panose="05000000000000000000" pitchFamily="2" charset="2"/>
              <a:buChar char="§"/>
            </a:pPr>
            <a:r>
              <a:rPr lang="en-US" b="1" dirty="0">
                <a:latin typeface="Calibri" panose="020F0502020204030204" pitchFamily="34" charset="0"/>
              </a:rPr>
              <a:t>Activity C: </a:t>
            </a:r>
            <a:r>
              <a:rPr lang="en-US" dirty="0">
                <a:latin typeface="Calibri" panose="020F0502020204030204" pitchFamily="34" charset="0"/>
              </a:rPr>
              <a:t>Make water treatment decisions using environmental data that can indicate when DBP precursors may be present</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4" name="Slide Number Placeholder 3">
            <a:extLst>
              <a:ext uri="{FF2B5EF4-FFF2-40B4-BE49-F238E27FC236}">
                <a16:creationId xmlns:a16="http://schemas.microsoft.com/office/drawing/2014/main" id="{9984D9DF-7B99-B7C4-0673-8403F3313186}"/>
              </a:ext>
            </a:extLst>
          </p:cNvPr>
          <p:cNvSpPr>
            <a:spLocks noGrp="1"/>
          </p:cNvSpPr>
          <p:nvPr>
            <p:ph type="sldNum" sz="quarter" idx="12"/>
          </p:nvPr>
        </p:nvSpPr>
        <p:spPr/>
        <p:txBody>
          <a:bodyPr/>
          <a:lstStyle/>
          <a:p>
            <a:fld id="{2A200FE8-A619-F642-9571-C47EDB9D5720}" type="slidenum">
              <a:rPr lang="en-US" smtClean="0"/>
              <a:t>2</a:t>
            </a:fld>
            <a:endParaRPr lang="en-US"/>
          </a:p>
        </p:txBody>
      </p:sp>
    </p:spTree>
    <p:extLst>
      <p:ext uri="{BB962C8B-B14F-4D97-AF65-F5344CB8AC3E}">
        <p14:creationId xmlns:p14="http://schemas.microsoft.com/office/powerpoint/2010/main" val="1500878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254AF1-B7FD-F49C-9089-3B98296D85ED}"/>
              </a:ext>
            </a:extLst>
          </p:cNvPr>
          <p:cNvSpPr>
            <a:spLocks noGrp="1"/>
          </p:cNvSpPr>
          <p:nvPr>
            <p:ph type="title"/>
          </p:nvPr>
        </p:nvSpPr>
        <p:spPr/>
        <p:txBody>
          <a:bodyPr/>
          <a:lstStyle/>
          <a:p>
            <a:r>
              <a:rPr lang="en-US" dirty="0"/>
              <a:t>Our focal question for today:</a:t>
            </a:r>
          </a:p>
        </p:txBody>
      </p:sp>
      <p:sp>
        <p:nvSpPr>
          <p:cNvPr id="4" name="Rectangle 3">
            <a:extLst>
              <a:ext uri="{FF2B5EF4-FFF2-40B4-BE49-F238E27FC236}">
                <a16:creationId xmlns:a16="http://schemas.microsoft.com/office/drawing/2014/main" id="{BF5652F7-9FDF-A3B8-1652-1170AF63CC73}"/>
              </a:ext>
            </a:extLst>
          </p:cNvPr>
          <p:cNvSpPr/>
          <p:nvPr/>
        </p:nvSpPr>
        <p:spPr>
          <a:xfrm>
            <a:off x="537210" y="2138214"/>
            <a:ext cx="8149590" cy="3165305"/>
          </a:xfrm>
          <a:prstGeom prst="rect">
            <a:avLst/>
          </a:prstGeom>
          <a:solidFill>
            <a:schemeClr val="accent1">
              <a:alpha val="3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0" i="1" dirty="0">
                <a:solidFill>
                  <a:schemeClr val="tx1"/>
                </a:solidFill>
                <a:effectLst/>
                <a:latin typeface="Helvetica Neue"/>
              </a:rPr>
              <a:t>How can we use environmental data to inform our understanding of the tradeoffs involved in water management decision-making?</a:t>
            </a:r>
            <a:endParaRPr lang="en-US" sz="4000" i="1" dirty="0">
              <a:solidFill>
                <a:schemeClr val="tx1"/>
              </a:solidFill>
            </a:endParaRPr>
          </a:p>
        </p:txBody>
      </p:sp>
      <p:sp>
        <p:nvSpPr>
          <p:cNvPr id="3" name="Slide Number Placeholder 2">
            <a:extLst>
              <a:ext uri="{FF2B5EF4-FFF2-40B4-BE49-F238E27FC236}">
                <a16:creationId xmlns:a16="http://schemas.microsoft.com/office/drawing/2014/main" id="{F3F350E0-8B4C-7A4B-5156-BD76071A2D3A}"/>
              </a:ext>
              <a:ext uri="{C183D7F6-B498-43B3-948B-1728B52AA6E4}">
                <adec:decorative xmlns:adec="http://schemas.microsoft.com/office/drawing/2017/decorative" val="1"/>
              </a:ext>
            </a:extLst>
          </p:cNvPr>
          <p:cNvSpPr>
            <a:spLocks noGrp="1"/>
          </p:cNvSpPr>
          <p:nvPr>
            <p:ph type="sldNum" sz="quarter" idx="12"/>
          </p:nvPr>
        </p:nvSpPr>
        <p:spPr/>
        <p:txBody>
          <a:bodyPr/>
          <a:lstStyle/>
          <a:p>
            <a:fld id="{2A200FE8-A619-F642-9571-C47EDB9D5720}" type="slidenum">
              <a:rPr lang="en-US" smtClean="0"/>
              <a:t>3</a:t>
            </a:fld>
            <a:endParaRPr lang="en-US"/>
          </a:p>
        </p:txBody>
      </p:sp>
    </p:spTree>
    <p:extLst>
      <p:ext uri="{BB962C8B-B14F-4D97-AF65-F5344CB8AC3E}">
        <p14:creationId xmlns:p14="http://schemas.microsoft.com/office/powerpoint/2010/main" val="2006253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1950"/>
            <a:ext cx="8229600" cy="990600"/>
          </a:xfrm>
        </p:spPr>
        <p:txBody>
          <a:bodyPr/>
          <a:lstStyle/>
          <a:p>
            <a:r>
              <a:rPr lang="en-US" b="1" dirty="0">
                <a:solidFill>
                  <a:schemeClr val="accent1">
                    <a:lumMod val="75000"/>
                  </a:schemeClr>
                </a:solidFill>
              </a:rPr>
              <a:t> </a:t>
            </a:r>
            <a:r>
              <a:rPr lang="en-US" b="1" dirty="0">
                <a:solidFill>
                  <a:schemeClr val="accent1">
                    <a:lumMod val="75000"/>
                  </a:schemeClr>
                </a:solidFill>
                <a:latin typeface="Calibri" panose="020F0502020204030204" pitchFamily="34" charset="0"/>
              </a:rPr>
              <a:t>What are disinfection byproducts?</a:t>
            </a:r>
            <a:endParaRPr lang="en-US" b="1" dirty="0">
              <a:solidFill>
                <a:schemeClr val="accent1">
                  <a:lumMod val="75000"/>
                </a:schemeClr>
              </a:solidFill>
            </a:endParaRPr>
          </a:p>
        </p:txBody>
      </p:sp>
      <p:sp>
        <p:nvSpPr>
          <p:cNvPr id="3" name="Content Placeholder 2"/>
          <p:cNvSpPr>
            <a:spLocks noGrp="1"/>
          </p:cNvSpPr>
          <p:nvPr>
            <p:ph idx="1"/>
          </p:nvPr>
        </p:nvSpPr>
        <p:spPr>
          <a:xfrm>
            <a:off x="153737" y="1375043"/>
            <a:ext cx="8533063" cy="3825039"/>
          </a:xfrm>
        </p:spPr>
        <p:txBody>
          <a:bodyPr>
            <a:normAutofit/>
          </a:bodyPr>
          <a:lstStyle/>
          <a:p>
            <a:pPr algn="l">
              <a:buFont typeface="Arial" panose="020B0604020202020204" pitchFamily="34" charset="0"/>
              <a:buChar char="•"/>
            </a:pPr>
            <a:r>
              <a:rPr lang="en-US" b="0" i="0" dirty="0">
                <a:solidFill>
                  <a:srgbClr val="333333"/>
                </a:solidFill>
                <a:effectLst/>
                <a:highlight>
                  <a:srgbClr val="FFFFFF"/>
                </a:highlight>
                <a:latin typeface="Calibri" panose="020F0502020204030204" pitchFamily="34" charset="0"/>
                <a:cs typeface="Calibri" panose="020F0502020204030204" pitchFamily="34" charset="0"/>
              </a:rPr>
              <a:t>Disinfectio</a:t>
            </a:r>
            <a:r>
              <a:rPr lang="en-US" dirty="0">
                <a:solidFill>
                  <a:srgbClr val="333333"/>
                </a:solidFill>
                <a:highlight>
                  <a:srgbClr val="FFFFFF"/>
                </a:highlight>
                <a:latin typeface="Calibri" panose="020F0502020204030204" pitchFamily="34" charset="0"/>
                <a:cs typeface="Calibri" panose="020F0502020204030204" pitchFamily="34" charset="0"/>
              </a:rPr>
              <a:t>n byproducts are compounds that are unintentionally created during the drinking water treatment process</a:t>
            </a:r>
          </a:p>
          <a:p>
            <a:pPr lvl="1"/>
            <a:r>
              <a:rPr lang="en-US" dirty="0">
                <a:solidFill>
                  <a:srgbClr val="333333"/>
                </a:solidFill>
                <a:highlight>
                  <a:srgbClr val="FFFFFF"/>
                </a:highlight>
                <a:latin typeface="Calibri" panose="020F0502020204030204" pitchFamily="34" charset="0"/>
                <a:cs typeface="Calibri" panose="020F0502020204030204" pitchFamily="34" charset="0"/>
              </a:rPr>
              <a:t>Many of them are known to be carcinogens, or capable of causing cancer</a:t>
            </a:r>
          </a:p>
          <a:p>
            <a:pPr marL="274320" lvl="1" indent="0">
              <a:buNone/>
            </a:pPr>
            <a:endParaRPr lang="en-US" sz="2400" dirty="0">
              <a:solidFill>
                <a:srgbClr val="333333"/>
              </a:solidFill>
              <a:highlight>
                <a:srgbClr val="FFFFFF"/>
              </a:highlight>
              <a:latin typeface="Calibri" panose="020F0502020204030204" pitchFamily="34" charset="0"/>
              <a:cs typeface="Calibri" panose="020F0502020204030204" pitchFamily="34" charset="0"/>
            </a:endParaRPr>
          </a:p>
          <a:p>
            <a:r>
              <a:rPr lang="en-US" b="0" i="0" dirty="0">
                <a:solidFill>
                  <a:srgbClr val="333333"/>
                </a:solidFill>
                <a:effectLst/>
                <a:highlight>
                  <a:srgbClr val="FFFFFF"/>
                </a:highlight>
                <a:latin typeface="Calibri" panose="020F0502020204030204" pitchFamily="34" charset="0"/>
                <a:cs typeface="Calibri" panose="020F0502020204030204" pitchFamily="34" charset="0"/>
              </a:rPr>
              <a:t>There are dozens of DBPs; two common classes of DBPs are </a:t>
            </a:r>
            <a:r>
              <a:rPr lang="en-US" b="1" i="0" dirty="0">
                <a:solidFill>
                  <a:srgbClr val="333333"/>
                </a:solidFill>
                <a:effectLst/>
                <a:highlight>
                  <a:srgbClr val="FFFFFF"/>
                </a:highlight>
                <a:latin typeface="Calibri" panose="020F0502020204030204" pitchFamily="34" charset="0"/>
                <a:cs typeface="Calibri" panose="020F0502020204030204" pitchFamily="34" charset="0"/>
              </a:rPr>
              <a:t>trihalomethanes</a:t>
            </a:r>
            <a:r>
              <a:rPr lang="en-US" b="0" i="0" dirty="0">
                <a:solidFill>
                  <a:srgbClr val="333333"/>
                </a:solidFill>
                <a:effectLst/>
                <a:highlight>
                  <a:srgbClr val="FFFFFF"/>
                </a:highlight>
                <a:latin typeface="Calibri" panose="020F0502020204030204" pitchFamily="34" charset="0"/>
                <a:cs typeface="Calibri" panose="020F0502020204030204" pitchFamily="34" charset="0"/>
              </a:rPr>
              <a:t> (THMs) and and </a:t>
            </a:r>
            <a:r>
              <a:rPr lang="en-US" b="1" i="0" dirty="0" err="1">
                <a:solidFill>
                  <a:srgbClr val="333333"/>
                </a:solidFill>
                <a:effectLst/>
                <a:highlight>
                  <a:srgbClr val="FFFFFF"/>
                </a:highlight>
                <a:latin typeface="Calibri" panose="020F0502020204030204" pitchFamily="34" charset="0"/>
                <a:cs typeface="Calibri" panose="020F0502020204030204" pitchFamily="34" charset="0"/>
              </a:rPr>
              <a:t>haloacetic</a:t>
            </a:r>
            <a:r>
              <a:rPr lang="en-US" b="1" i="0" dirty="0">
                <a:solidFill>
                  <a:srgbClr val="333333"/>
                </a:solidFill>
                <a:effectLst/>
                <a:highlight>
                  <a:srgbClr val="FFFFFF"/>
                </a:highlight>
                <a:latin typeface="Calibri" panose="020F0502020204030204" pitchFamily="34" charset="0"/>
                <a:cs typeface="Calibri" panose="020F0502020204030204" pitchFamily="34" charset="0"/>
              </a:rPr>
              <a:t> acids </a:t>
            </a:r>
            <a:r>
              <a:rPr lang="en-US" b="0" i="0" dirty="0">
                <a:solidFill>
                  <a:srgbClr val="333333"/>
                </a:solidFill>
                <a:effectLst/>
                <a:highlight>
                  <a:srgbClr val="FFFFFF"/>
                </a:highlight>
                <a:latin typeface="Calibri" panose="020F0502020204030204" pitchFamily="34" charset="0"/>
                <a:cs typeface="Calibri" panose="020F0502020204030204" pitchFamily="34" charset="0"/>
              </a:rPr>
              <a:t>(HAAs)</a:t>
            </a:r>
            <a:endParaRPr lang="en-US" sz="2400" dirty="0">
              <a:latin typeface="Calibri" panose="020F0502020204030204" pitchFamily="34" charset="0"/>
              <a:cs typeface="Calibri" panose="020F0502020204030204" pitchFamily="34" charset="0"/>
            </a:endParaRPr>
          </a:p>
          <a:p>
            <a:endParaRPr lang="en-US" dirty="0">
              <a:latin typeface="+mj-lt"/>
            </a:endParaRPr>
          </a:p>
        </p:txBody>
      </p:sp>
      <p:sp>
        <p:nvSpPr>
          <p:cNvPr id="4" name="Slide Number Placeholder 3">
            <a:extLst>
              <a:ext uri="{FF2B5EF4-FFF2-40B4-BE49-F238E27FC236}">
                <a16:creationId xmlns:a16="http://schemas.microsoft.com/office/drawing/2014/main" id="{9984D9DF-7B99-B7C4-0673-8403F3313186}"/>
              </a:ext>
              <a:ext uri="{C183D7F6-B498-43B3-948B-1728B52AA6E4}">
                <adec:decorative xmlns:adec="http://schemas.microsoft.com/office/drawing/2017/decorative" val="1"/>
              </a:ext>
            </a:extLst>
          </p:cNvPr>
          <p:cNvSpPr>
            <a:spLocks noGrp="1"/>
          </p:cNvSpPr>
          <p:nvPr>
            <p:ph type="sldNum" sz="quarter" idx="12"/>
          </p:nvPr>
        </p:nvSpPr>
        <p:spPr/>
        <p:txBody>
          <a:bodyPr/>
          <a:lstStyle/>
          <a:p>
            <a:fld id="{2A200FE8-A619-F642-9571-C47EDB9D5720}" type="slidenum">
              <a:rPr lang="en-US" smtClean="0"/>
              <a:t>4</a:t>
            </a:fld>
            <a:endParaRPr lang="en-US"/>
          </a:p>
        </p:txBody>
      </p:sp>
      <p:pic>
        <p:nvPicPr>
          <p:cNvPr id="6" name="Picture 2" descr="Fig. 2">
            <a:extLst>
              <a:ext uri="{FF2B5EF4-FFF2-40B4-BE49-F238E27FC236}">
                <a16:creationId xmlns:a16="http://schemas.microsoft.com/office/drawing/2014/main" id="{B8D966DA-9EB8-ECAC-C8DE-7883AA77524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5231"/>
          <a:stretch/>
        </p:blipFill>
        <p:spPr bwMode="auto">
          <a:xfrm>
            <a:off x="935502" y="3987051"/>
            <a:ext cx="2679469" cy="228651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0B59AD67-8EAE-F1A7-9803-5E2731D0B6B5}"/>
              </a:ext>
              <a:ext uri="{C183D7F6-B498-43B3-948B-1728B52AA6E4}">
                <adec:decorative xmlns:adec="http://schemas.microsoft.com/office/drawing/2017/decorative" val="1"/>
              </a:ext>
            </a:extLst>
          </p:cNvPr>
          <p:cNvSpPr/>
          <p:nvPr/>
        </p:nvSpPr>
        <p:spPr>
          <a:xfrm>
            <a:off x="738554" y="4894416"/>
            <a:ext cx="393896" cy="41550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molecular structure of a tri-haloacetic acid">
            <a:extLst>
              <a:ext uri="{FF2B5EF4-FFF2-40B4-BE49-F238E27FC236}">
                <a16:creationId xmlns:a16="http://schemas.microsoft.com/office/drawing/2014/main" id="{DCB94C68-C5ED-3855-62DB-DCED72289AEC}"/>
              </a:ext>
            </a:extLst>
          </p:cNvPr>
          <p:cNvPicPr>
            <a:picLocks noChangeAspect="1"/>
          </p:cNvPicPr>
          <p:nvPr/>
        </p:nvPicPr>
        <p:blipFill>
          <a:blip r:embed="rId4"/>
          <a:stretch>
            <a:fillRect/>
          </a:stretch>
        </p:blipFill>
        <p:spPr>
          <a:xfrm>
            <a:off x="4896565" y="4165785"/>
            <a:ext cx="2508641" cy="2113579"/>
          </a:xfrm>
          <a:prstGeom prst="rect">
            <a:avLst/>
          </a:prstGeom>
        </p:spPr>
      </p:pic>
      <p:sp>
        <p:nvSpPr>
          <p:cNvPr id="9" name="TextBox 8">
            <a:extLst>
              <a:ext uri="{FF2B5EF4-FFF2-40B4-BE49-F238E27FC236}">
                <a16:creationId xmlns:a16="http://schemas.microsoft.com/office/drawing/2014/main" id="{61EC4814-96E1-C2E6-14E0-9832507F2603}"/>
              </a:ext>
            </a:extLst>
          </p:cNvPr>
          <p:cNvSpPr txBox="1"/>
          <p:nvPr/>
        </p:nvSpPr>
        <p:spPr>
          <a:xfrm>
            <a:off x="167379" y="6596390"/>
            <a:ext cx="8869736" cy="261610"/>
          </a:xfrm>
          <a:prstGeom prst="rect">
            <a:avLst/>
          </a:prstGeom>
          <a:noFill/>
        </p:spPr>
        <p:txBody>
          <a:bodyPr wrap="none" rtlCol="0">
            <a:spAutoFit/>
          </a:bodyPr>
          <a:lstStyle/>
          <a:p>
            <a:r>
              <a:rPr lang="en-US" sz="1100" dirty="0"/>
              <a:t>Image credits: Kumari &amp; Gupta (2022) </a:t>
            </a:r>
            <a:r>
              <a:rPr lang="en-US" sz="1100" dirty="0" err="1"/>
              <a:t>Trihalemethanes</a:t>
            </a:r>
            <a:r>
              <a:rPr lang="en-US" sz="1100" dirty="0"/>
              <a:t> (THMs) in Wastewater: Causes and Concerns. Wang et al. (2020) Journal of Hazardous Materials</a:t>
            </a:r>
          </a:p>
        </p:txBody>
      </p:sp>
    </p:spTree>
    <p:extLst>
      <p:ext uri="{BB962C8B-B14F-4D97-AF65-F5344CB8AC3E}">
        <p14:creationId xmlns:p14="http://schemas.microsoft.com/office/powerpoint/2010/main" val="28051890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1950"/>
            <a:ext cx="9144000" cy="990600"/>
          </a:xfrm>
        </p:spPr>
        <p:txBody>
          <a:bodyPr>
            <a:normAutofit/>
          </a:bodyPr>
          <a:lstStyle/>
          <a:p>
            <a:r>
              <a:rPr lang="en-US" b="1" dirty="0">
                <a:solidFill>
                  <a:schemeClr val="accent1">
                    <a:lumMod val="75000"/>
                  </a:schemeClr>
                </a:solidFill>
              </a:rPr>
              <a:t> </a:t>
            </a:r>
            <a:r>
              <a:rPr lang="en-US" b="1" dirty="0">
                <a:solidFill>
                  <a:schemeClr val="accent1">
                    <a:lumMod val="75000"/>
                  </a:schemeClr>
                </a:solidFill>
                <a:latin typeface="Calibri" panose="020F0502020204030204" pitchFamily="34" charset="0"/>
              </a:rPr>
              <a:t>How do disinfection byproducts form?</a:t>
            </a:r>
            <a:endParaRPr lang="en-US" b="1" dirty="0">
              <a:solidFill>
                <a:schemeClr val="accent1">
                  <a:lumMod val="75000"/>
                </a:schemeClr>
              </a:solidFill>
            </a:endParaRPr>
          </a:p>
        </p:txBody>
      </p:sp>
      <p:sp>
        <p:nvSpPr>
          <p:cNvPr id="3" name="Content Placeholder 2"/>
          <p:cNvSpPr>
            <a:spLocks noGrp="1"/>
          </p:cNvSpPr>
          <p:nvPr>
            <p:ph idx="1"/>
          </p:nvPr>
        </p:nvSpPr>
        <p:spPr>
          <a:xfrm>
            <a:off x="133449" y="1367028"/>
            <a:ext cx="8877101" cy="4680083"/>
          </a:xfrm>
        </p:spPr>
        <p:txBody>
          <a:bodyPr>
            <a:normAutofit/>
          </a:bodyPr>
          <a:lstStyle/>
          <a:p>
            <a:r>
              <a:rPr lang="en-US" b="0" i="0" dirty="0">
                <a:solidFill>
                  <a:srgbClr val="333333"/>
                </a:solidFill>
                <a:effectLst/>
                <a:highlight>
                  <a:srgbClr val="FFFFFF"/>
                </a:highlight>
                <a:latin typeface="Calibri" panose="020F0502020204030204" pitchFamily="34" charset="0"/>
                <a:cs typeface="Calibri" panose="020F0502020204030204" pitchFamily="34" charset="0"/>
              </a:rPr>
              <a:t>Disinfection byproducts form when </a:t>
            </a:r>
            <a:r>
              <a:rPr lang="en-US" b="1" dirty="0">
                <a:solidFill>
                  <a:srgbClr val="333333"/>
                </a:solidFill>
                <a:highlight>
                  <a:srgbClr val="FFFFFF"/>
                </a:highlight>
                <a:latin typeface="Calibri" panose="020F0502020204030204" pitchFamily="34" charset="0"/>
                <a:cs typeface="Calibri" panose="020F0502020204030204" pitchFamily="34" charset="0"/>
              </a:rPr>
              <a:t>DBP precursors, </a:t>
            </a:r>
            <a:r>
              <a:rPr lang="en-US" dirty="0">
                <a:solidFill>
                  <a:srgbClr val="333333"/>
                </a:solidFill>
                <a:highlight>
                  <a:srgbClr val="FFFFFF"/>
                </a:highlight>
                <a:latin typeface="Calibri" panose="020F0502020204030204" pitchFamily="34" charset="0"/>
                <a:cs typeface="Calibri" panose="020F0502020204030204" pitchFamily="34" charset="0"/>
              </a:rPr>
              <a:t>which can be</a:t>
            </a:r>
            <a:r>
              <a:rPr lang="en-US" b="0" i="0" dirty="0">
                <a:solidFill>
                  <a:srgbClr val="333333"/>
                </a:solidFill>
                <a:effectLst/>
                <a:highlight>
                  <a:srgbClr val="FFFFFF"/>
                </a:highlight>
                <a:latin typeface="Calibri" panose="020F0502020204030204" pitchFamily="34" charset="0"/>
                <a:cs typeface="Calibri" panose="020F0502020204030204" pitchFamily="34" charset="0"/>
              </a:rPr>
              <a:t> </a:t>
            </a:r>
            <a:r>
              <a:rPr lang="en-US" b="1" i="0" dirty="0">
                <a:solidFill>
                  <a:srgbClr val="333333"/>
                </a:solidFill>
                <a:effectLst/>
                <a:highlight>
                  <a:srgbClr val="FFFFFF"/>
                </a:highlight>
                <a:latin typeface="Calibri" panose="020F0502020204030204" pitchFamily="34" charset="0"/>
                <a:cs typeface="Calibri" panose="020F0502020204030204" pitchFamily="34" charset="0"/>
              </a:rPr>
              <a:t>organic matter </a:t>
            </a:r>
            <a:r>
              <a:rPr lang="en-US" b="0" i="0" dirty="0">
                <a:solidFill>
                  <a:srgbClr val="333333"/>
                </a:solidFill>
                <a:effectLst/>
                <a:highlight>
                  <a:srgbClr val="FFFFFF"/>
                </a:highlight>
                <a:latin typeface="Calibri" panose="020F0502020204030204" pitchFamily="34" charset="0"/>
                <a:cs typeface="Calibri" panose="020F0502020204030204" pitchFamily="34" charset="0"/>
              </a:rPr>
              <a:t>or </a:t>
            </a:r>
            <a:r>
              <a:rPr lang="en-US" b="1" i="0" dirty="0">
                <a:solidFill>
                  <a:srgbClr val="333333"/>
                </a:solidFill>
                <a:effectLst/>
                <a:highlight>
                  <a:srgbClr val="FFFFFF"/>
                </a:highlight>
                <a:latin typeface="Calibri" panose="020F0502020204030204" pitchFamily="34" charset="0"/>
                <a:cs typeface="Calibri" panose="020F0502020204030204" pitchFamily="34" charset="0"/>
              </a:rPr>
              <a:t>inorganic compounds </a:t>
            </a:r>
            <a:r>
              <a:rPr lang="en-US" b="0" i="0" dirty="0">
                <a:solidFill>
                  <a:srgbClr val="333333"/>
                </a:solidFill>
                <a:effectLst/>
                <a:highlight>
                  <a:srgbClr val="FFFFFF"/>
                </a:highlight>
                <a:latin typeface="Calibri" panose="020F0502020204030204" pitchFamily="34" charset="0"/>
                <a:cs typeface="Calibri" panose="020F0502020204030204" pitchFamily="34" charset="0"/>
              </a:rPr>
              <a:t>in drinking water sources, react with chlorine during the disinfection process</a:t>
            </a:r>
            <a:endParaRPr lang="en-US" b="1" i="0" dirty="0">
              <a:solidFill>
                <a:srgbClr val="333333"/>
              </a:solidFill>
              <a:effectLst/>
              <a:highlight>
                <a:srgbClr val="FFFFFF"/>
              </a:highlight>
              <a:latin typeface="Calibri" panose="020F0502020204030204" pitchFamily="34" charset="0"/>
              <a:cs typeface="Calibri" panose="020F0502020204030204" pitchFamily="34" charset="0"/>
            </a:endParaRPr>
          </a:p>
          <a:p>
            <a:pPr lvl="1"/>
            <a:r>
              <a:rPr lang="en-US" b="1" dirty="0">
                <a:solidFill>
                  <a:srgbClr val="333333"/>
                </a:solidFill>
                <a:highlight>
                  <a:srgbClr val="FFFFFF"/>
                </a:highlight>
                <a:latin typeface="Calibri" panose="020F0502020204030204" pitchFamily="34" charset="0"/>
                <a:cs typeface="Calibri" panose="020F0502020204030204" pitchFamily="34" charset="0"/>
              </a:rPr>
              <a:t>Organic matter </a:t>
            </a:r>
            <a:r>
              <a:rPr lang="en-US" dirty="0">
                <a:solidFill>
                  <a:srgbClr val="333333"/>
                </a:solidFill>
                <a:highlight>
                  <a:srgbClr val="FFFFFF"/>
                </a:highlight>
                <a:latin typeface="Calibri" panose="020F0502020204030204" pitchFamily="34" charset="0"/>
                <a:cs typeface="Calibri" panose="020F0502020204030204" pitchFamily="34" charset="0"/>
              </a:rPr>
              <a:t>is derived from living organisms and contains carbon</a:t>
            </a:r>
            <a:endParaRPr lang="en-US" dirty="0">
              <a:latin typeface="Calibri" panose="020F0502020204030204" pitchFamily="34" charset="0"/>
              <a:cs typeface="Calibri" panose="020F0502020204030204" pitchFamily="34" charset="0"/>
            </a:endParaRPr>
          </a:p>
          <a:p>
            <a:endParaRPr lang="en-US" dirty="0">
              <a:latin typeface="+mj-lt"/>
            </a:endParaRPr>
          </a:p>
        </p:txBody>
      </p:sp>
      <p:sp>
        <p:nvSpPr>
          <p:cNvPr id="4" name="Slide Number Placeholder 3">
            <a:extLst>
              <a:ext uri="{FF2B5EF4-FFF2-40B4-BE49-F238E27FC236}">
                <a16:creationId xmlns:a16="http://schemas.microsoft.com/office/drawing/2014/main" id="{9984D9DF-7B99-B7C4-0673-8403F3313186}"/>
              </a:ext>
              <a:ext uri="{C183D7F6-B498-43B3-948B-1728B52AA6E4}">
                <adec:decorative xmlns:adec="http://schemas.microsoft.com/office/drawing/2017/decorative" val="1"/>
              </a:ext>
            </a:extLst>
          </p:cNvPr>
          <p:cNvSpPr>
            <a:spLocks noGrp="1"/>
          </p:cNvSpPr>
          <p:nvPr>
            <p:ph type="sldNum" sz="quarter" idx="12"/>
          </p:nvPr>
        </p:nvSpPr>
        <p:spPr/>
        <p:txBody>
          <a:bodyPr/>
          <a:lstStyle/>
          <a:p>
            <a:fld id="{2A200FE8-A619-F642-9571-C47EDB9D5720}" type="slidenum">
              <a:rPr lang="en-US" smtClean="0"/>
              <a:t>5</a:t>
            </a:fld>
            <a:endParaRPr lang="en-US"/>
          </a:p>
        </p:txBody>
      </p:sp>
      <p:pic>
        <p:nvPicPr>
          <p:cNvPr id="1026" name="Picture 2" descr="Fig. 2">
            <a:extLst>
              <a:ext uri="{FF2B5EF4-FFF2-40B4-BE49-F238E27FC236}">
                <a16:creationId xmlns:a16="http://schemas.microsoft.com/office/drawing/2014/main" id="{3C06B833-CB03-127D-E16C-F0695CA775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29276"/>
            <a:ext cx="9144000" cy="271303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8BB0EF7-D58C-9BF1-1782-2373B2A5CD30}"/>
              </a:ext>
            </a:extLst>
          </p:cNvPr>
          <p:cNvSpPr txBox="1"/>
          <p:nvPr/>
        </p:nvSpPr>
        <p:spPr>
          <a:xfrm>
            <a:off x="167379" y="6596390"/>
            <a:ext cx="6009979" cy="261610"/>
          </a:xfrm>
          <a:prstGeom prst="rect">
            <a:avLst/>
          </a:prstGeom>
          <a:noFill/>
        </p:spPr>
        <p:txBody>
          <a:bodyPr wrap="none" rtlCol="0">
            <a:spAutoFit/>
          </a:bodyPr>
          <a:lstStyle/>
          <a:p>
            <a:r>
              <a:rPr lang="en-US" sz="1100" dirty="0"/>
              <a:t>Image credits: Kumari &amp; Gupta (2022) </a:t>
            </a:r>
            <a:r>
              <a:rPr lang="en-US" sz="1100" dirty="0" err="1"/>
              <a:t>Trihalemethanes</a:t>
            </a:r>
            <a:r>
              <a:rPr lang="en-US" sz="1100" dirty="0"/>
              <a:t> (THMs) in Wastewater: Causes and Concerns. </a:t>
            </a:r>
          </a:p>
        </p:txBody>
      </p:sp>
      <p:sp>
        <p:nvSpPr>
          <p:cNvPr id="5" name="TextBox 4">
            <a:extLst>
              <a:ext uri="{FF2B5EF4-FFF2-40B4-BE49-F238E27FC236}">
                <a16:creationId xmlns:a16="http://schemas.microsoft.com/office/drawing/2014/main" id="{1C72393E-7E70-9D9C-A5D5-B94B7A5CFDB2}"/>
              </a:ext>
              <a:ext uri="{C183D7F6-B498-43B3-948B-1728B52AA6E4}">
                <adec:decorative xmlns:adec="http://schemas.microsoft.com/office/drawing/2017/decorative" val="1"/>
              </a:ext>
            </a:extLst>
          </p:cNvPr>
          <p:cNvSpPr txBox="1"/>
          <p:nvPr/>
        </p:nvSpPr>
        <p:spPr>
          <a:xfrm>
            <a:off x="-1" y="5613865"/>
            <a:ext cx="2480797" cy="707886"/>
          </a:xfrm>
          <a:prstGeom prst="rect">
            <a:avLst/>
          </a:prstGeom>
          <a:noFill/>
        </p:spPr>
        <p:txBody>
          <a:bodyPr wrap="square" rtlCol="0">
            <a:spAutoFit/>
          </a:bodyPr>
          <a:lstStyle/>
          <a:p>
            <a:pPr algn="ctr"/>
            <a:r>
              <a:rPr lang="en-US" sz="2000" dirty="0">
                <a:latin typeface="Times New Roman" panose="02020603050405020304" pitchFamily="18" charset="0"/>
                <a:cs typeface="Times New Roman" panose="02020603050405020304" pitchFamily="18" charset="0"/>
              </a:rPr>
              <a:t>(Naturally-occurring Organic Matter)</a:t>
            </a:r>
          </a:p>
        </p:txBody>
      </p:sp>
    </p:spTree>
    <p:extLst>
      <p:ext uri="{BB962C8B-B14F-4D97-AF65-F5344CB8AC3E}">
        <p14:creationId xmlns:p14="http://schemas.microsoft.com/office/powerpoint/2010/main" val="1094182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F5D76-02F0-5A5E-DB52-986D06536702}"/>
              </a:ext>
            </a:extLst>
          </p:cNvPr>
          <p:cNvSpPr>
            <a:spLocks noGrp="1"/>
          </p:cNvSpPr>
          <p:nvPr>
            <p:ph type="title"/>
          </p:nvPr>
        </p:nvSpPr>
        <p:spPr/>
        <p:txBody>
          <a:bodyPr/>
          <a:lstStyle/>
          <a:p>
            <a:r>
              <a:rPr lang="en-US" b="1" dirty="0"/>
              <a:t>How are DBPs monitored?</a:t>
            </a:r>
          </a:p>
        </p:txBody>
      </p:sp>
      <p:sp>
        <p:nvSpPr>
          <p:cNvPr id="3" name="Content Placeholder 2">
            <a:extLst>
              <a:ext uri="{FF2B5EF4-FFF2-40B4-BE49-F238E27FC236}">
                <a16:creationId xmlns:a16="http://schemas.microsoft.com/office/drawing/2014/main" id="{DC9F8A91-6337-614B-D3EE-058257059862}"/>
              </a:ext>
            </a:extLst>
          </p:cNvPr>
          <p:cNvSpPr>
            <a:spLocks noGrp="1"/>
          </p:cNvSpPr>
          <p:nvPr>
            <p:ph idx="1"/>
          </p:nvPr>
        </p:nvSpPr>
        <p:spPr>
          <a:xfrm>
            <a:off x="457200" y="1600200"/>
            <a:ext cx="4114800" cy="4876800"/>
          </a:xfrm>
        </p:spPr>
        <p:txBody>
          <a:bodyPr>
            <a:normAutofit/>
          </a:bodyPr>
          <a:lstStyle/>
          <a:p>
            <a:r>
              <a:rPr lang="en-US" dirty="0"/>
              <a:t>Water samples from both plants and distribution systems must be tested for a range of DBPs quarterly</a:t>
            </a:r>
          </a:p>
          <a:p>
            <a:r>
              <a:rPr lang="en-US" dirty="0"/>
              <a:t>In addition, raw and filtered water are tested once a month for </a:t>
            </a:r>
            <a:r>
              <a:rPr lang="en-US" b="1" dirty="0"/>
              <a:t>Total Organic Carbon (TOC)</a:t>
            </a:r>
          </a:p>
          <a:p>
            <a:r>
              <a:rPr lang="en-US" dirty="0"/>
              <a:t>High TOC levels can indicate the presence of DBP precursors which may form DBPs during treatment</a:t>
            </a:r>
          </a:p>
        </p:txBody>
      </p:sp>
      <p:sp>
        <p:nvSpPr>
          <p:cNvPr id="4" name="Slide Number Placeholder 3">
            <a:extLst>
              <a:ext uri="{FF2B5EF4-FFF2-40B4-BE49-F238E27FC236}">
                <a16:creationId xmlns:a16="http://schemas.microsoft.com/office/drawing/2014/main" id="{524E6B37-5DE3-E7CE-C3DB-6C0020094290}"/>
              </a:ext>
            </a:extLst>
          </p:cNvPr>
          <p:cNvSpPr>
            <a:spLocks noGrp="1"/>
          </p:cNvSpPr>
          <p:nvPr>
            <p:ph type="sldNum" sz="quarter" idx="12"/>
          </p:nvPr>
        </p:nvSpPr>
        <p:spPr/>
        <p:txBody>
          <a:bodyPr/>
          <a:lstStyle/>
          <a:p>
            <a:fld id="{2A200FE8-A619-F642-9571-C47EDB9D5720}" type="slidenum">
              <a:rPr lang="en-US" smtClean="0"/>
              <a:t>6</a:t>
            </a:fld>
            <a:endParaRPr lang="en-US"/>
          </a:p>
        </p:txBody>
      </p:sp>
      <p:pic>
        <p:nvPicPr>
          <p:cNvPr id="1028" name="Picture 4" descr="two water quality sampling bottles, one with clear water and one with turbid water">
            <a:extLst>
              <a:ext uri="{FF2B5EF4-FFF2-40B4-BE49-F238E27FC236}">
                <a16:creationId xmlns:a16="http://schemas.microsoft.com/office/drawing/2014/main" id="{08AE4162-E8D3-7D60-49B0-AC557476CA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2677" y="2204690"/>
            <a:ext cx="4114800" cy="291536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79A13DB-4D48-F6EC-E905-AD663491A32F}"/>
              </a:ext>
            </a:extLst>
          </p:cNvPr>
          <p:cNvSpPr txBox="1"/>
          <p:nvPr/>
        </p:nvSpPr>
        <p:spPr>
          <a:xfrm>
            <a:off x="4650115" y="5010072"/>
            <a:ext cx="4177362" cy="523220"/>
          </a:xfrm>
          <a:prstGeom prst="rect">
            <a:avLst/>
          </a:prstGeom>
          <a:noFill/>
        </p:spPr>
        <p:txBody>
          <a:bodyPr wrap="none" rtlCol="0">
            <a:spAutoFit/>
          </a:bodyPr>
          <a:lstStyle/>
          <a:p>
            <a:pPr algn="r"/>
            <a:r>
              <a:rPr lang="en-US" sz="1400" i="1" dirty="0"/>
              <a:t>Water samples from Falling Creek Reservoir, Vinton, VA</a:t>
            </a:r>
          </a:p>
          <a:p>
            <a:pPr algn="r"/>
            <a:r>
              <a:rPr lang="en-US" sz="1400" i="1" dirty="0"/>
              <a:t>Photo credit: Bethany Bookout</a:t>
            </a:r>
          </a:p>
        </p:txBody>
      </p:sp>
    </p:spTree>
    <p:extLst>
      <p:ext uri="{BB962C8B-B14F-4D97-AF65-F5344CB8AC3E}">
        <p14:creationId xmlns:p14="http://schemas.microsoft.com/office/powerpoint/2010/main" val="107948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024" y="581594"/>
            <a:ext cx="4142656" cy="2044366"/>
          </a:xfrm>
        </p:spPr>
        <p:txBody>
          <a:bodyPr>
            <a:noAutofit/>
          </a:bodyPr>
          <a:lstStyle/>
          <a:p>
            <a:r>
              <a:rPr lang="en-US" sz="3200" b="1" dirty="0">
                <a:solidFill>
                  <a:schemeClr val="accent1">
                    <a:lumMod val="75000"/>
                  </a:schemeClr>
                </a:solidFill>
                <a:latin typeface="Calibri" panose="020F0502020204030204" pitchFamily="34" charset="0"/>
              </a:rPr>
              <a:t>How can environmental data help us avoid the formation of disinfection byproducts?</a:t>
            </a:r>
            <a:endParaRPr lang="en-US" sz="3200" b="1" dirty="0">
              <a:solidFill>
                <a:schemeClr val="accent1">
                  <a:lumMod val="75000"/>
                </a:schemeClr>
              </a:solidFill>
            </a:endParaRPr>
          </a:p>
        </p:txBody>
      </p:sp>
      <p:sp>
        <p:nvSpPr>
          <p:cNvPr id="3" name="Content Placeholder 2"/>
          <p:cNvSpPr>
            <a:spLocks noGrp="1"/>
          </p:cNvSpPr>
          <p:nvPr>
            <p:ph idx="1"/>
          </p:nvPr>
        </p:nvSpPr>
        <p:spPr>
          <a:xfrm>
            <a:off x="186024" y="2804922"/>
            <a:ext cx="3890211" cy="3825039"/>
          </a:xfrm>
        </p:spPr>
        <p:txBody>
          <a:bodyPr>
            <a:normAutofit/>
          </a:bodyPr>
          <a:lstStyle/>
          <a:p>
            <a:pPr algn="l">
              <a:buFont typeface="Arial" panose="020B0604020202020204" pitchFamily="34" charset="0"/>
              <a:buChar char="•"/>
            </a:pPr>
            <a:r>
              <a:rPr lang="en-US" b="0" i="0" dirty="0">
                <a:solidFill>
                  <a:srgbClr val="333333"/>
                </a:solidFill>
                <a:effectLst/>
                <a:highlight>
                  <a:srgbClr val="FFFFFF"/>
                </a:highlight>
                <a:latin typeface="Calibri" panose="020F0502020204030204" pitchFamily="34" charset="0"/>
                <a:cs typeface="Calibri" panose="020F0502020204030204" pitchFamily="34" charset="0"/>
              </a:rPr>
              <a:t>Some forms of organic matter can be measured using sensors deployed in a drinking water reservoir</a:t>
            </a:r>
            <a:endParaRPr lang="en-US" dirty="0">
              <a:solidFill>
                <a:srgbClr val="333333"/>
              </a:solidFill>
              <a:highlight>
                <a:srgbClr val="FFFFFF"/>
              </a:highlight>
              <a:latin typeface="Calibri" panose="020F0502020204030204" pitchFamily="34" charset="0"/>
              <a:cs typeface="Calibri" panose="020F0502020204030204" pitchFamily="34" charset="0"/>
            </a:endParaRPr>
          </a:p>
          <a:p>
            <a:pPr algn="l">
              <a:buFont typeface="Arial" panose="020B0604020202020204" pitchFamily="34" charset="0"/>
              <a:buChar char="•"/>
            </a:pPr>
            <a:r>
              <a:rPr lang="en-US" b="0" i="0" dirty="0">
                <a:solidFill>
                  <a:srgbClr val="333333"/>
                </a:solidFill>
                <a:effectLst/>
                <a:highlight>
                  <a:srgbClr val="FFFFFF"/>
                </a:highlight>
                <a:latin typeface="Calibri" panose="020F0502020204030204" pitchFamily="34" charset="0"/>
                <a:cs typeface="Calibri" panose="020F0502020204030204" pitchFamily="34" charset="0"/>
              </a:rPr>
              <a:t>We can develop a relationship between these sensor data and total organic carbon (TOC) to determine when DBP precursors might be present</a:t>
            </a:r>
          </a:p>
        </p:txBody>
      </p:sp>
      <p:sp>
        <p:nvSpPr>
          <p:cNvPr id="4" name="Slide Number Placeholder 3">
            <a:extLst>
              <a:ext uri="{FF2B5EF4-FFF2-40B4-BE49-F238E27FC236}">
                <a16:creationId xmlns:a16="http://schemas.microsoft.com/office/drawing/2014/main" id="{9984D9DF-7B99-B7C4-0673-8403F3313186}"/>
              </a:ext>
              <a:ext uri="{C183D7F6-B498-43B3-948B-1728B52AA6E4}">
                <adec:decorative xmlns:adec="http://schemas.microsoft.com/office/drawing/2017/decorative" val="1"/>
              </a:ext>
            </a:extLst>
          </p:cNvPr>
          <p:cNvSpPr>
            <a:spLocks noGrp="1"/>
          </p:cNvSpPr>
          <p:nvPr>
            <p:ph type="sldNum" sz="quarter" idx="12"/>
          </p:nvPr>
        </p:nvSpPr>
        <p:spPr/>
        <p:txBody>
          <a:bodyPr/>
          <a:lstStyle/>
          <a:p>
            <a:fld id="{2A200FE8-A619-F642-9571-C47EDB9D5720}" type="slidenum">
              <a:rPr lang="en-US" smtClean="0"/>
              <a:t>7</a:t>
            </a:fld>
            <a:endParaRPr lang="en-US"/>
          </a:p>
        </p:txBody>
      </p:sp>
      <p:pic>
        <p:nvPicPr>
          <p:cNvPr id="6" name="Picture 5" descr="photo of a reservoir and a catwalk extending into the reservoir">
            <a:extLst>
              <a:ext uri="{FF2B5EF4-FFF2-40B4-BE49-F238E27FC236}">
                <a16:creationId xmlns:a16="http://schemas.microsoft.com/office/drawing/2014/main" id="{D87E7369-714C-E77C-EB87-F3AC543DA2A3}"/>
              </a:ext>
            </a:extLst>
          </p:cNvPr>
          <p:cNvPicPr>
            <a:picLocks noChangeAspect="1"/>
          </p:cNvPicPr>
          <p:nvPr/>
        </p:nvPicPr>
        <p:blipFill>
          <a:blip r:embed="rId3"/>
          <a:stretch>
            <a:fillRect/>
          </a:stretch>
        </p:blipFill>
        <p:spPr>
          <a:xfrm>
            <a:off x="4369014" y="581594"/>
            <a:ext cx="4548628" cy="6064838"/>
          </a:xfrm>
          <a:prstGeom prst="rect">
            <a:avLst/>
          </a:prstGeom>
        </p:spPr>
      </p:pic>
      <p:grpSp>
        <p:nvGrpSpPr>
          <p:cNvPr id="7" name="Group 6" descr="photo of a water quality sensor">
            <a:extLst>
              <a:ext uri="{FF2B5EF4-FFF2-40B4-BE49-F238E27FC236}">
                <a16:creationId xmlns:a16="http://schemas.microsoft.com/office/drawing/2014/main" id="{F909EE8A-7779-1E4F-E3B7-EC6D4DD966F2}"/>
              </a:ext>
            </a:extLst>
          </p:cNvPr>
          <p:cNvGrpSpPr/>
          <p:nvPr/>
        </p:nvGrpSpPr>
        <p:grpSpPr>
          <a:xfrm>
            <a:off x="4659886" y="3981450"/>
            <a:ext cx="3124200" cy="2343150"/>
            <a:chOff x="3962400" y="4327071"/>
            <a:chExt cx="3124200" cy="2343150"/>
          </a:xfrm>
        </p:grpSpPr>
        <p:pic>
          <p:nvPicPr>
            <p:cNvPr id="8" name="Picture 7">
              <a:extLst>
                <a:ext uri="{FF2B5EF4-FFF2-40B4-BE49-F238E27FC236}">
                  <a16:creationId xmlns:a16="http://schemas.microsoft.com/office/drawing/2014/main" id="{49080D97-3578-F596-3463-6FF22225A4CE}"/>
                </a:ext>
              </a:extLst>
            </p:cNvPr>
            <p:cNvPicPr>
              <a:picLocks noChangeAspect="1"/>
            </p:cNvPicPr>
            <p:nvPr/>
          </p:nvPicPr>
          <p:blipFill>
            <a:blip r:embed="rId4"/>
            <a:stretch>
              <a:fillRect/>
            </a:stretch>
          </p:blipFill>
          <p:spPr>
            <a:xfrm>
              <a:off x="3962400" y="4327071"/>
              <a:ext cx="3124200" cy="2343150"/>
            </a:xfrm>
            <a:prstGeom prst="rect">
              <a:avLst/>
            </a:prstGeom>
          </p:spPr>
        </p:pic>
        <p:sp>
          <p:nvSpPr>
            <p:cNvPr id="9" name="TextBox 8">
              <a:extLst>
                <a:ext uri="{FF2B5EF4-FFF2-40B4-BE49-F238E27FC236}">
                  <a16:creationId xmlns:a16="http://schemas.microsoft.com/office/drawing/2014/main" id="{A7B27A26-F37D-0622-31B4-B732F9C50F02}"/>
                </a:ext>
              </a:extLst>
            </p:cNvPr>
            <p:cNvSpPr txBox="1"/>
            <p:nvPr/>
          </p:nvSpPr>
          <p:spPr>
            <a:xfrm>
              <a:off x="3962400" y="5166073"/>
              <a:ext cx="20884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alibri" panose="020F0502020204030204"/>
                  <a:ea typeface="+mn-ea"/>
                  <a:cs typeface="+mn-cs"/>
                </a:rPr>
                <a:t>YSI EXO Sensor</a:t>
              </a:r>
            </a:p>
          </p:txBody>
        </p:sp>
      </p:grpSp>
      <p:sp>
        <p:nvSpPr>
          <p:cNvPr id="10" name="TextBox 9">
            <a:extLst>
              <a:ext uri="{FF2B5EF4-FFF2-40B4-BE49-F238E27FC236}">
                <a16:creationId xmlns:a16="http://schemas.microsoft.com/office/drawing/2014/main" id="{24BBE1D2-704E-3A35-DCFC-72F6D3E4BB4C}"/>
              </a:ext>
            </a:extLst>
          </p:cNvPr>
          <p:cNvSpPr txBox="1"/>
          <p:nvPr/>
        </p:nvSpPr>
        <p:spPr>
          <a:xfrm>
            <a:off x="6221986" y="2804922"/>
            <a:ext cx="120597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alibri" panose="020F0502020204030204"/>
                <a:ea typeface="+mn-ea"/>
                <a:cs typeface="+mn-cs"/>
              </a:rPr>
              <a:t>Catwalk</a:t>
            </a:r>
          </a:p>
        </p:txBody>
      </p:sp>
      <p:sp>
        <p:nvSpPr>
          <p:cNvPr id="11" name="TextBox 10">
            <a:extLst>
              <a:ext uri="{FF2B5EF4-FFF2-40B4-BE49-F238E27FC236}">
                <a16:creationId xmlns:a16="http://schemas.microsoft.com/office/drawing/2014/main" id="{3F4D3F3D-81F0-5DBF-4067-41A9A15A3C18}"/>
              </a:ext>
            </a:extLst>
          </p:cNvPr>
          <p:cNvSpPr txBox="1"/>
          <p:nvPr/>
        </p:nvSpPr>
        <p:spPr>
          <a:xfrm>
            <a:off x="4369014" y="6324600"/>
            <a:ext cx="3250698" cy="369332"/>
          </a:xfrm>
          <a:prstGeom prst="rect">
            <a:avLst/>
          </a:prstGeom>
          <a:noFill/>
        </p:spPr>
        <p:txBody>
          <a:bodyPr wrap="none" rtlCol="0">
            <a:spAutoFit/>
          </a:bodyPr>
          <a:lstStyle/>
          <a:p>
            <a:r>
              <a:rPr lang="en-US" i="1" dirty="0"/>
              <a:t>Photo credit: Adrienne </a:t>
            </a:r>
            <a:r>
              <a:rPr lang="en-US" i="1" dirty="0" err="1"/>
              <a:t>Breef-Pilz</a:t>
            </a:r>
            <a:endParaRPr lang="en-US" i="1" dirty="0"/>
          </a:p>
        </p:txBody>
      </p:sp>
    </p:spTree>
    <p:extLst>
      <p:ext uri="{BB962C8B-B14F-4D97-AF65-F5344CB8AC3E}">
        <p14:creationId xmlns:p14="http://schemas.microsoft.com/office/powerpoint/2010/main" val="27741011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0DF95-D941-4887-9CE8-994AA5C17185}"/>
              </a:ext>
            </a:extLst>
          </p:cNvPr>
          <p:cNvSpPr>
            <a:spLocks noGrp="1"/>
          </p:cNvSpPr>
          <p:nvPr>
            <p:ph type="title"/>
          </p:nvPr>
        </p:nvSpPr>
        <p:spPr/>
        <p:txBody>
          <a:bodyPr/>
          <a:lstStyle/>
          <a:p>
            <a:r>
              <a:rPr lang="en-IE" dirty="0"/>
              <a:t>Today…</a:t>
            </a:r>
          </a:p>
        </p:txBody>
      </p:sp>
      <p:sp>
        <p:nvSpPr>
          <p:cNvPr id="3" name="Content Placeholder 2">
            <a:extLst>
              <a:ext uri="{FF2B5EF4-FFF2-40B4-BE49-F238E27FC236}">
                <a16:creationId xmlns:a16="http://schemas.microsoft.com/office/drawing/2014/main" id="{C6BE9135-5FCC-4739-BF47-DD3183376145}"/>
              </a:ext>
            </a:extLst>
          </p:cNvPr>
          <p:cNvSpPr>
            <a:spLocks noGrp="1"/>
          </p:cNvSpPr>
          <p:nvPr>
            <p:ph idx="1"/>
          </p:nvPr>
        </p:nvSpPr>
        <p:spPr>
          <a:xfrm>
            <a:off x="457200" y="1371600"/>
            <a:ext cx="3911814" cy="5274832"/>
          </a:xfrm>
        </p:spPr>
        <p:txBody>
          <a:bodyPr>
            <a:noAutofit/>
          </a:bodyPr>
          <a:lstStyle/>
          <a:p>
            <a:pPr marL="0" indent="0">
              <a:buNone/>
            </a:pPr>
            <a:r>
              <a:rPr lang="en-IE" dirty="0"/>
              <a:t>We are going to explore </a:t>
            </a:r>
            <a:r>
              <a:rPr lang="en-IE" b="1" dirty="0">
                <a:solidFill>
                  <a:schemeClr val="accent5"/>
                </a:solidFill>
              </a:rPr>
              <a:t>environmental data</a:t>
            </a:r>
            <a:r>
              <a:rPr lang="en-IE" dirty="0">
                <a:solidFill>
                  <a:schemeClr val="accent5"/>
                </a:solidFill>
              </a:rPr>
              <a:t> </a:t>
            </a:r>
            <a:r>
              <a:rPr lang="en-IE" dirty="0"/>
              <a:t>from </a:t>
            </a:r>
            <a:r>
              <a:rPr lang="en-IE" b="1" dirty="0"/>
              <a:t>drinking water reservoirs in southwest Virginia</a:t>
            </a:r>
            <a:r>
              <a:rPr lang="en-IE" dirty="0"/>
              <a:t>, and then use that data to </a:t>
            </a:r>
            <a:r>
              <a:rPr lang="en-IE" b="1" dirty="0"/>
              <a:t>explore </a:t>
            </a:r>
            <a:r>
              <a:rPr lang="en-IE" b="1" dirty="0" err="1"/>
              <a:t>tradeoffs</a:t>
            </a:r>
            <a:r>
              <a:rPr lang="en-IE" b="1" dirty="0"/>
              <a:t> in drinking water treatment decisions.</a:t>
            </a:r>
          </a:p>
          <a:p>
            <a:pPr marL="0" indent="0">
              <a:buNone/>
            </a:pPr>
            <a:endParaRPr lang="en-IE" sz="2000" b="1" dirty="0"/>
          </a:p>
          <a:p>
            <a:pPr marL="0" indent="0">
              <a:buNone/>
            </a:pPr>
            <a:r>
              <a:rPr lang="en-IE" dirty="0">
                <a:solidFill>
                  <a:schemeClr val="accent5"/>
                </a:solidFill>
              </a:rPr>
              <a:t>Some of our environmental data are collected using a YSI EXO sensor deployed in a drinking water reservoir.</a:t>
            </a:r>
            <a:endParaRPr lang="en-IE" dirty="0"/>
          </a:p>
          <a:p>
            <a:pPr marL="0" indent="0">
              <a:buNone/>
            </a:pPr>
            <a:endParaRPr lang="en-IE" dirty="0"/>
          </a:p>
        </p:txBody>
      </p:sp>
      <p:sp>
        <p:nvSpPr>
          <p:cNvPr id="4" name="Slide Number Placeholder 3">
            <a:extLst>
              <a:ext uri="{FF2B5EF4-FFF2-40B4-BE49-F238E27FC236}">
                <a16:creationId xmlns:a16="http://schemas.microsoft.com/office/drawing/2014/main" id="{B762E244-38F3-032E-1941-F3C35D9F5DE0}"/>
              </a:ext>
              <a:ext uri="{C183D7F6-B498-43B3-948B-1728B52AA6E4}">
                <adec:decorative xmlns:adec="http://schemas.microsoft.com/office/drawing/2017/decorative" val="1"/>
              </a:ext>
            </a:extLst>
          </p:cNvPr>
          <p:cNvSpPr>
            <a:spLocks noGrp="1"/>
          </p:cNvSpPr>
          <p:nvPr>
            <p:ph type="sldNum" sz="quarter" idx="12"/>
          </p:nvPr>
        </p:nvSpPr>
        <p:spPr/>
        <p:txBody>
          <a:bodyPr/>
          <a:lstStyle/>
          <a:p>
            <a:fld id="{2A200FE8-A619-F642-9571-C47EDB9D5720}" type="slidenum">
              <a:rPr lang="en-US" smtClean="0"/>
              <a:t>8</a:t>
            </a:fld>
            <a:endParaRPr lang="en-US"/>
          </a:p>
        </p:txBody>
      </p:sp>
      <p:pic>
        <p:nvPicPr>
          <p:cNvPr id="12" name="Picture 11" descr="photo of reservoir with catwalk extending into the reservoir">
            <a:extLst>
              <a:ext uri="{FF2B5EF4-FFF2-40B4-BE49-F238E27FC236}">
                <a16:creationId xmlns:a16="http://schemas.microsoft.com/office/drawing/2014/main" id="{035A36F6-0428-5E2C-6E45-EEE6C7D022AD}"/>
              </a:ext>
            </a:extLst>
          </p:cNvPr>
          <p:cNvPicPr>
            <a:picLocks noChangeAspect="1"/>
          </p:cNvPicPr>
          <p:nvPr/>
        </p:nvPicPr>
        <p:blipFill>
          <a:blip r:embed="rId3"/>
          <a:stretch>
            <a:fillRect/>
          </a:stretch>
        </p:blipFill>
        <p:spPr>
          <a:xfrm>
            <a:off x="4369014" y="581594"/>
            <a:ext cx="4548628" cy="6064838"/>
          </a:xfrm>
          <a:prstGeom prst="rect">
            <a:avLst/>
          </a:prstGeom>
        </p:spPr>
      </p:pic>
      <p:grpSp>
        <p:nvGrpSpPr>
          <p:cNvPr id="11" name="Group 10" descr="photo of water quality sensor">
            <a:extLst>
              <a:ext uri="{FF2B5EF4-FFF2-40B4-BE49-F238E27FC236}">
                <a16:creationId xmlns:a16="http://schemas.microsoft.com/office/drawing/2014/main" id="{25E1A8A7-EDC4-6BC6-CB93-AF18F9BB6AB9}"/>
              </a:ext>
            </a:extLst>
          </p:cNvPr>
          <p:cNvGrpSpPr/>
          <p:nvPr/>
        </p:nvGrpSpPr>
        <p:grpSpPr>
          <a:xfrm>
            <a:off x="4659886" y="3981450"/>
            <a:ext cx="3124200" cy="2343150"/>
            <a:chOff x="3962400" y="4327071"/>
            <a:chExt cx="3124200" cy="2343150"/>
          </a:xfrm>
        </p:grpSpPr>
        <p:pic>
          <p:nvPicPr>
            <p:cNvPr id="10" name="Picture 9">
              <a:extLst>
                <a:ext uri="{FF2B5EF4-FFF2-40B4-BE49-F238E27FC236}">
                  <a16:creationId xmlns:a16="http://schemas.microsoft.com/office/drawing/2014/main" id="{46786E9C-F252-2934-0371-9C1C0074839C}"/>
                </a:ext>
              </a:extLst>
            </p:cNvPr>
            <p:cNvPicPr>
              <a:picLocks noChangeAspect="1"/>
            </p:cNvPicPr>
            <p:nvPr/>
          </p:nvPicPr>
          <p:blipFill>
            <a:blip r:embed="rId4"/>
            <a:stretch>
              <a:fillRect/>
            </a:stretch>
          </p:blipFill>
          <p:spPr>
            <a:xfrm>
              <a:off x="3962400" y="4327071"/>
              <a:ext cx="3124200" cy="2343150"/>
            </a:xfrm>
            <a:prstGeom prst="rect">
              <a:avLst/>
            </a:prstGeom>
          </p:spPr>
        </p:pic>
        <p:sp>
          <p:nvSpPr>
            <p:cNvPr id="8" name="TextBox 7">
              <a:extLst>
                <a:ext uri="{FF2B5EF4-FFF2-40B4-BE49-F238E27FC236}">
                  <a16:creationId xmlns:a16="http://schemas.microsoft.com/office/drawing/2014/main" id="{96F92F71-D52E-C6B7-015D-A6D931CA89AE}"/>
                </a:ext>
              </a:extLst>
            </p:cNvPr>
            <p:cNvSpPr txBox="1"/>
            <p:nvPr/>
          </p:nvSpPr>
          <p:spPr>
            <a:xfrm>
              <a:off x="3962400" y="5166073"/>
              <a:ext cx="20884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alibri" panose="020F0502020204030204"/>
                  <a:ea typeface="+mn-ea"/>
                  <a:cs typeface="+mn-cs"/>
                </a:rPr>
                <a:t>YSI EXO Sensor</a:t>
              </a:r>
            </a:p>
          </p:txBody>
        </p:sp>
      </p:grpSp>
      <p:sp>
        <p:nvSpPr>
          <p:cNvPr id="13" name="TextBox 12">
            <a:extLst>
              <a:ext uri="{FF2B5EF4-FFF2-40B4-BE49-F238E27FC236}">
                <a16:creationId xmlns:a16="http://schemas.microsoft.com/office/drawing/2014/main" id="{88053261-A96F-CFDD-14EE-123C9F5EB0A9}"/>
              </a:ext>
              <a:ext uri="{C183D7F6-B498-43B3-948B-1728B52AA6E4}">
                <adec:decorative xmlns:adec="http://schemas.microsoft.com/office/drawing/2017/decorative" val="1"/>
              </a:ext>
            </a:extLst>
          </p:cNvPr>
          <p:cNvSpPr txBox="1"/>
          <p:nvPr/>
        </p:nvSpPr>
        <p:spPr>
          <a:xfrm>
            <a:off x="6221986" y="2804922"/>
            <a:ext cx="120597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Calibri" panose="020F0502020204030204"/>
                <a:ea typeface="+mn-ea"/>
                <a:cs typeface="+mn-cs"/>
              </a:rPr>
              <a:t>Catwalk</a:t>
            </a:r>
          </a:p>
        </p:txBody>
      </p:sp>
      <p:sp>
        <p:nvSpPr>
          <p:cNvPr id="5" name="TextBox 4">
            <a:extLst>
              <a:ext uri="{FF2B5EF4-FFF2-40B4-BE49-F238E27FC236}">
                <a16:creationId xmlns:a16="http://schemas.microsoft.com/office/drawing/2014/main" id="{AE3ECB87-5257-4F67-3FD1-E3D2AFB40A8D}"/>
              </a:ext>
            </a:extLst>
          </p:cNvPr>
          <p:cNvSpPr txBox="1"/>
          <p:nvPr/>
        </p:nvSpPr>
        <p:spPr>
          <a:xfrm>
            <a:off x="4369014" y="6324600"/>
            <a:ext cx="3250698" cy="369332"/>
          </a:xfrm>
          <a:prstGeom prst="rect">
            <a:avLst/>
          </a:prstGeom>
          <a:noFill/>
        </p:spPr>
        <p:txBody>
          <a:bodyPr wrap="none" rtlCol="0">
            <a:spAutoFit/>
          </a:bodyPr>
          <a:lstStyle/>
          <a:p>
            <a:r>
              <a:rPr lang="en-US" i="1" dirty="0"/>
              <a:t>Photo credit: Adrienne </a:t>
            </a:r>
            <a:r>
              <a:rPr lang="en-US" i="1" dirty="0" err="1"/>
              <a:t>Breef-Pilz</a:t>
            </a:r>
            <a:endParaRPr lang="en-US" i="1" dirty="0"/>
          </a:p>
        </p:txBody>
      </p:sp>
    </p:spTree>
    <p:extLst>
      <p:ext uri="{BB962C8B-B14F-4D97-AF65-F5344CB8AC3E}">
        <p14:creationId xmlns:p14="http://schemas.microsoft.com/office/powerpoint/2010/main" val="3267251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89E2F5-7E15-B6D9-1946-E7A3641B73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38BDBD-C807-D0F3-62E4-BD7D1861AB3B}"/>
              </a:ext>
            </a:extLst>
          </p:cNvPr>
          <p:cNvSpPr>
            <a:spLocks noGrp="1"/>
          </p:cNvSpPr>
          <p:nvPr>
            <p:ph type="title"/>
          </p:nvPr>
        </p:nvSpPr>
        <p:spPr/>
        <p:txBody>
          <a:bodyPr/>
          <a:lstStyle/>
          <a:p>
            <a:r>
              <a:rPr lang="en-IE" dirty="0"/>
              <a:t>Today…</a:t>
            </a:r>
          </a:p>
        </p:txBody>
      </p:sp>
      <p:sp>
        <p:nvSpPr>
          <p:cNvPr id="4" name="Slide Number Placeholder 3">
            <a:extLst>
              <a:ext uri="{FF2B5EF4-FFF2-40B4-BE49-F238E27FC236}">
                <a16:creationId xmlns:a16="http://schemas.microsoft.com/office/drawing/2014/main" id="{45CD69C0-8A3A-24D6-394F-549B3CCBF339}"/>
              </a:ext>
            </a:extLst>
          </p:cNvPr>
          <p:cNvSpPr>
            <a:spLocks noGrp="1"/>
          </p:cNvSpPr>
          <p:nvPr>
            <p:ph type="sldNum" sz="quarter" idx="12"/>
          </p:nvPr>
        </p:nvSpPr>
        <p:spPr/>
        <p:txBody>
          <a:bodyPr/>
          <a:lstStyle/>
          <a:p>
            <a:fld id="{2A200FE8-A619-F642-9571-C47EDB9D5720}" type="slidenum">
              <a:rPr lang="en-US" smtClean="0"/>
              <a:t>9</a:t>
            </a:fld>
            <a:endParaRPr lang="en-US"/>
          </a:p>
        </p:txBody>
      </p:sp>
      <p:sp>
        <p:nvSpPr>
          <p:cNvPr id="6" name="Content Placeholder 2">
            <a:extLst>
              <a:ext uri="{FF2B5EF4-FFF2-40B4-BE49-F238E27FC236}">
                <a16:creationId xmlns:a16="http://schemas.microsoft.com/office/drawing/2014/main" id="{AC5ACE6A-E968-D68F-ADED-40A7F9CF9CF2}"/>
              </a:ext>
            </a:extLst>
          </p:cNvPr>
          <p:cNvSpPr txBox="1">
            <a:spLocks/>
          </p:cNvSpPr>
          <p:nvPr/>
        </p:nvSpPr>
        <p:spPr>
          <a:xfrm>
            <a:off x="457200" y="1371600"/>
            <a:ext cx="4179278" cy="5274832"/>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en-IE" dirty="0"/>
              <a:t>We are going to explore </a:t>
            </a:r>
            <a:r>
              <a:rPr lang="en-IE" b="1" dirty="0">
                <a:solidFill>
                  <a:schemeClr val="accent5"/>
                </a:solidFill>
              </a:rPr>
              <a:t>environmental data</a:t>
            </a:r>
            <a:r>
              <a:rPr lang="en-IE" dirty="0">
                <a:solidFill>
                  <a:schemeClr val="accent5"/>
                </a:solidFill>
              </a:rPr>
              <a:t> </a:t>
            </a:r>
            <a:r>
              <a:rPr lang="en-IE" dirty="0"/>
              <a:t>from </a:t>
            </a:r>
            <a:r>
              <a:rPr lang="en-IE" b="1" dirty="0"/>
              <a:t>drinking water reservoirs in southwest Virginia</a:t>
            </a:r>
            <a:r>
              <a:rPr lang="en-IE" dirty="0"/>
              <a:t>, and then use that data to </a:t>
            </a:r>
            <a:r>
              <a:rPr lang="en-IE" b="1" dirty="0"/>
              <a:t>explore </a:t>
            </a:r>
            <a:r>
              <a:rPr lang="en-IE" b="1" dirty="0" err="1"/>
              <a:t>tradeoffs</a:t>
            </a:r>
            <a:r>
              <a:rPr lang="en-IE" b="1" dirty="0"/>
              <a:t> in drinking water treatment decisions.</a:t>
            </a:r>
          </a:p>
          <a:p>
            <a:pPr marL="0" indent="0">
              <a:buFont typeface="Arial" pitchFamily="34" charset="0"/>
              <a:buNone/>
            </a:pPr>
            <a:endParaRPr lang="en-IE" sz="2000" dirty="0">
              <a:solidFill>
                <a:schemeClr val="accent5"/>
              </a:solidFill>
            </a:endParaRPr>
          </a:p>
          <a:p>
            <a:pPr marL="0" indent="0">
              <a:buFont typeface="Arial" pitchFamily="34" charset="0"/>
              <a:buNone/>
            </a:pPr>
            <a:r>
              <a:rPr lang="en-IE" dirty="0">
                <a:solidFill>
                  <a:schemeClr val="accent5"/>
                </a:solidFill>
              </a:rPr>
              <a:t>We will explore </a:t>
            </a:r>
            <a:r>
              <a:rPr lang="en-IE" b="1" dirty="0" err="1">
                <a:solidFill>
                  <a:schemeClr val="accent5"/>
                </a:solidFill>
              </a:rPr>
              <a:t>fDOM</a:t>
            </a:r>
            <a:r>
              <a:rPr lang="en-IE" b="1" dirty="0">
                <a:solidFill>
                  <a:schemeClr val="accent5"/>
                </a:solidFill>
              </a:rPr>
              <a:t> (fluorescent dissolved organic matter) </a:t>
            </a:r>
            <a:r>
              <a:rPr lang="en-IE" dirty="0">
                <a:solidFill>
                  <a:schemeClr val="accent5"/>
                </a:solidFill>
              </a:rPr>
              <a:t>data as an indicator of TOC and possible DBP precursors.</a:t>
            </a:r>
          </a:p>
        </p:txBody>
      </p:sp>
      <p:pic>
        <p:nvPicPr>
          <p:cNvPr id="7" name="Picture 6" descr="graph of fluorescent dissolved organic matter in the surface waters of a reservoir over time">
            <a:extLst>
              <a:ext uri="{FF2B5EF4-FFF2-40B4-BE49-F238E27FC236}">
                <a16:creationId xmlns:a16="http://schemas.microsoft.com/office/drawing/2014/main" id="{CC4BA958-DE98-7EC5-6B48-FEE141BF088D}"/>
              </a:ext>
            </a:extLst>
          </p:cNvPr>
          <p:cNvPicPr>
            <a:picLocks noChangeAspect="1"/>
          </p:cNvPicPr>
          <p:nvPr/>
        </p:nvPicPr>
        <p:blipFill>
          <a:blip r:embed="rId3"/>
          <a:stretch>
            <a:fillRect/>
          </a:stretch>
        </p:blipFill>
        <p:spPr>
          <a:xfrm>
            <a:off x="4407878" y="442644"/>
            <a:ext cx="4507523" cy="2779639"/>
          </a:xfrm>
          <a:prstGeom prst="rect">
            <a:avLst/>
          </a:prstGeom>
          <a:ln>
            <a:solidFill>
              <a:schemeClr val="tx1"/>
            </a:solidFill>
          </a:ln>
        </p:spPr>
      </p:pic>
      <p:pic>
        <p:nvPicPr>
          <p:cNvPr id="3" name="Picture 2" descr="Coffee - Wikipedia">
            <a:extLst>
              <a:ext uri="{FF2B5EF4-FFF2-40B4-BE49-F238E27FC236}">
                <a16:creationId xmlns:a16="http://schemas.microsoft.com/office/drawing/2014/main" id="{FA4E167A-F1DB-4AFD-F7C2-6821D78B8B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8870" y="3312153"/>
            <a:ext cx="3466531" cy="259989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F14BA43-B0B6-24FC-B95C-9909A45428CB}"/>
              </a:ext>
            </a:extLst>
          </p:cNvPr>
          <p:cNvSpPr txBox="1"/>
          <p:nvPr/>
        </p:nvSpPr>
        <p:spPr>
          <a:xfrm>
            <a:off x="5448869" y="5912051"/>
            <a:ext cx="3466531" cy="830997"/>
          </a:xfrm>
          <a:prstGeom prst="rect">
            <a:avLst/>
          </a:prstGeom>
          <a:noFill/>
        </p:spPr>
        <p:txBody>
          <a:bodyPr wrap="square" rtlCol="0">
            <a:spAutoFit/>
          </a:bodyPr>
          <a:lstStyle/>
          <a:p>
            <a:pPr algn="r"/>
            <a:r>
              <a:rPr lang="en-US" sz="1600" i="1" dirty="0"/>
              <a:t>The color in coffee is an example of dissolved organic matter.</a:t>
            </a:r>
          </a:p>
          <a:p>
            <a:pPr algn="r"/>
            <a:r>
              <a:rPr lang="en-US" sz="1600" i="1" dirty="0"/>
              <a:t>Photo credit: Wikipedia</a:t>
            </a:r>
          </a:p>
        </p:txBody>
      </p:sp>
    </p:spTree>
    <p:extLst>
      <p:ext uri="{BB962C8B-B14F-4D97-AF65-F5344CB8AC3E}">
        <p14:creationId xmlns:p14="http://schemas.microsoft.com/office/powerpoint/2010/main" val="234617892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F PPT go-to">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ustom 2">
      <a:majorFont>
        <a:latin typeface="Calibri"/>
        <a:ea typeface=""/>
        <a:cs typeface=""/>
      </a:majorFont>
      <a:minorFont>
        <a:latin typeface="Calibri"/>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extLst>
    <a:ext uri="{05A4C25C-085E-4340-85A3-A5531E510DB2}">
      <thm15:themeFamily xmlns:thm15="http://schemas.microsoft.com/office/thememl/2012/main" name="KF PPT go-to" id="{E76051EC-2EF4-466F-9064-4572E175FA5A}" vid="{ACB51E47-E9F3-4CAF-89EE-0DDE2E027E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36798</TotalTime>
  <Words>2269</Words>
  <Application>Microsoft Macintosh PowerPoint</Application>
  <PresentationFormat>On-screen Show (4:3)</PresentationFormat>
  <Paragraphs>145</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Helvetica Neue</vt:lpstr>
      <vt:lpstr>Times New Roman</vt:lpstr>
      <vt:lpstr>Wingdings</vt:lpstr>
      <vt:lpstr>KF PPT go-to</vt:lpstr>
      <vt:lpstr>Macrosystems EDDIE:  Exploring Tradeoffs in Water Quality Management Using Environmental Data </vt:lpstr>
      <vt:lpstr> Overview of today</vt:lpstr>
      <vt:lpstr>Our focal question for today:</vt:lpstr>
      <vt:lpstr> What are disinfection byproducts?</vt:lpstr>
      <vt:lpstr> How do disinfection byproducts form?</vt:lpstr>
      <vt:lpstr>How are DBPs monitored?</vt:lpstr>
      <vt:lpstr>How can environmental data help us avoid the formation of disinfection byproducts?</vt:lpstr>
      <vt:lpstr>Today…</vt:lpstr>
      <vt:lpstr>Today…</vt:lpstr>
      <vt:lpstr>Today…</vt:lpstr>
      <vt:lpstr>Today…</vt:lpstr>
      <vt:lpstr> Learning objectives of today’s module:</vt:lpstr>
      <vt:lpstr>Activity A: Explore how disinfection byproducts are formed</vt:lpstr>
      <vt:lpstr>Activity B: Explore environmental data that can indicate the presence of DBP precursors</vt:lpstr>
      <vt:lpstr>Activity C: Use environmental data to inform water treatment decisions</vt:lpstr>
      <vt:lpstr>Canvas + Shiny App</vt:lpstr>
      <vt:lpstr> Thank you for participating! </vt:lpstr>
    </vt:vector>
  </TitlesOfParts>
  <Company>Virginia Tech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MODELING CLIMATE CHANGE EFFECTS ON LAKES  USING DISTRIBUTED COMPUTING</dc:title>
  <dc:creator>Cayelan Carey</dc:creator>
  <cp:lastModifiedBy>Lofton, Mary</cp:lastModifiedBy>
  <cp:revision>550</cp:revision>
  <dcterms:created xsi:type="dcterms:W3CDTF">2015-09-21T16:03:57Z</dcterms:created>
  <dcterms:modified xsi:type="dcterms:W3CDTF">2025-10-15T13:27:59Z</dcterms:modified>
</cp:coreProperties>
</file>