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sldIdLst>
    <p:sldId id="256" r:id="rId2"/>
    <p:sldId id="291" r:id="rId3"/>
    <p:sldId id="271" r:id="rId4"/>
    <p:sldId id="257" r:id="rId5"/>
    <p:sldId id="272" r:id="rId6"/>
    <p:sldId id="273" r:id="rId7"/>
    <p:sldId id="296" r:id="rId8"/>
    <p:sldId id="295" r:id="rId9"/>
    <p:sldId id="274" r:id="rId10"/>
    <p:sldId id="261" r:id="rId11"/>
    <p:sldId id="276" r:id="rId12"/>
    <p:sldId id="277" r:id="rId13"/>
    <p:sldId id="278" r:id="rId14"/>
    <p:sldId id="279" r:id="rId15"/>
    <p:sldId id="280" r:id="rId16"/>
    <p:sldId id="281" r:id="rId17"/>
    <p:sldId id="266" r:id="rId18"/>
    <p:sldId id="267" r:id="rId19"/>
    <p:sldId id="268" r:id="rId20"/>
    <p:sldId id="299" r:id="rId21"/>
    <p:sldId id="283" r:id="rId22"/>
    <p:sldId id="282" r:id="rId23"/>
    <p:sldId id="285" r:id="rId24"/>
    <p:sldId id="300" r:id="rId25"/>
    <p:sldId id="301" r:id="rId26"/>
    <p:sldId id="302" r:id="rId27"/>
    <p:sldId id="303" r:id="rId28"/>
    <p:sldId id="284"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yelan C. Carey" initials="CCC [6]" lastIdx="1" clrIdx="6"/>
  <p:cmAuthor id="1" name="Farrell, Kaitlin" initials="FK" lastIdx="1" clrIdx="0"/>
  <p:cmAuthor id="8" name="Cayelan C. Carey" initials="CCC [7]" lastIdx="1" clrIdx="7"/>
  <p:cmAuthor id="2" name="Cayelan C. Carey" initials="CCC" lastIdx="1" clrIdx="1"/>
  <p:cmAuthor id="9" name="Cayelan C. Carey" initials="CCC [8]" lastIdx="1" clrIdx="8"/>
  <p:cmAuthor id="3" name="Cayelan C. Carey" initials="CCC [2]" lastIdx="1" clrIdx="2"/>
  <p:cmAuthor id="10" name="Cayelan C. Carey" initials="CCC [9]" lastIdx="1" clrIdx="9"/>
  <p:cmAuthor id="4" name="Cayelan C. Carey" initials="CCC [3]" lastIdx="1" clrIdx="3"/>
  <p:cmAuthor id="11" name="Cayelan C. Carey" initials="CCC [10]" lastIdx="1" clrIdx="10"/>
  <p:cmAuthor id="5" name="Cayelan C. Carey" initials="CCC [4]" lastIdx="1" clrIdx="4"/>
  <p:cmAuthor id="12" name="Cayelan C. Carey" initials="CCC [11]" lastIdx="1" clrIdx="11"/>
  <p:cmAuthor id="6" name="Cayelan C. Carey" initials="CCC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0780"/>
    <a:srgbClr val="0229AD"/>
    <a:srgbClr val="5CC9EF"/>
    <a:srgbClr val="65F13F"/>
    <a:srgbClr val="CA0F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50" autoAdjust="0"/>
    <p:restoredTop sz="69320" autoAdjust="0"/>
  </p:normalViewPr>
  <p:slideViewPr>
    <p:cSldViewPr snapToGrid="0" snapToObjects="1">
      <p:cViewPr varScale="1">
        <p:scale>
          <a:sx n="86" d="100"/>
          <a:sy n="86" d="100"/>
        </p:scale>
        <p:origin x="25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DDFCD-3F30-1944-ABA1-69872AECA504}" type="datetimeFigureOut">
              <a:rPr lang="en-US" smtClean="0"/>
              <a:t>3/3/26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20EE3-0E66-7545-AD0E-C93C74C0187D}" type="slidenum">
              <a:rPr lang="en-US" smtClean="0"/>
              <a:t>‹#›</a:t>
            </a:fld>
            <a:endParaRPr lang="en-US"/>
          </a:p>
        </p:txBody>
      </p:sp>
    </p:spTree>
    <p:extLst>
      <p:ext uri="{BB962C8B-B14F-4D97-AF65-F5344CB8AC3E}">
        <p14:creationId xmlns:p14="http://schemas.microsoft.com/office/powerpoint/2010/main" val="4202177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Welcome the students to class. It might be helpful to go around the room and briefly discuss if anyone has experience programming or modeling. The point of this is to emphasize that most students are likely novices, and that asking lots of questions is ok because their peers are novices as well. </a:t>
            </a:r>
          </a:p>
          <a:p>
            <a:pPr lvl="0"/>
            <a:endParaRPr lang="en-US" sz="16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It is really important at this point to emphasize that there will be lots of new material covered during this module, and that going slowly and asking for help is very much encouraged!</a:t>
            </a:r>
          </a:p>
        </p:txBody>
      </p:sp>
      <p:sp>
        <p:nvSpPr>
          <p:cNvPr id="4" name="Slide Number Placeholder 3"/>
          <p:cNvSpPr>
            <a:spLocks noGrp="1"/>
          </p:cNvSpPr>
          <p:nvPr>
            <p:ph type="sldNum" sz="quarter" idx="10"/>
          </p:nvPr>
        </p:nvSpPr>
        <p:spPr/>
        <p:txBody>
          <a:bodyPr/>
          <a:lstStyle/>
          <a:p>
            <a:fld id="{58020EE3-0E66-7545-AD0E-C93C74C0187D}" type="slidenum">
              <a:rPr lang="en-US" smtClean="0"/>
              <a:t>1</a:t>
            </a:fld>
            <a:endParaRPr lang="en-US"/>
          </a:p>
        </p:txBody>
      </p:sp>
    </p:spTree>
    <p:extLst>
      <p:ext uri="{BB962C8B-B14F-4D97-AF65-F5344CB8AC3E}">
        <p14:creationId xmlns:p14="http://schemas.microsoft.com/office/powerpoint/2010/main" val="48381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GLM is a lake physics model, which uses climate forcing data as input (e.g., inflows, snow, wind, temperature, humidity, radiation) and models lake thermal structure, with lake temperatures as output.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GLM has a water quality model that also models water chemistry and food webs (AED), but for today, we are going to focus on lake physics.</a:t>
            </a:r>
          </a:p>
        </p:txBody>
      </p:sp>
      <p:sp>
        <p:nvSpPr>
          <p:cNvPr id="4" name="Slide Number Placeholder 3"/>
          <p:cNvSpPr>
            <a:spLocks noGrp="1"/>
          </p:cNvSpPr>
          <p:nvPr>
            <p:ph type="sldNum" sz="quarter" idx="10"/>
          </p:nvPr>
        </p:nvSpPr>
        <p:spPr/>
        <p:txBody>
          <a:bodyPr/>
          <a:lstStyle/>
          <a:p>
            <a:fld id="{58020EE3-0E66-7545-AD0E-C93C74C0187D}" type="slidenum">
              <a:rPr lang="en-US" smtClean="0"/>
              <a:t>10</a:t>
            </a:fld>
            <a:endParaRPr lang="en-US"/>
          </a:p>
        </p:txBody>
      </p:sp>
    </p:spTree>
    <p:extLst>
      <p:ext uri="{BB962C8B-B14F-4D97-AF65-F5344CB8AC3E}">
        <p14:creationId xmlns:p14="http://schemas.microsoft.com/office/powerpoint/2010/main" val="93666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GLM requires a separate new folder/directory on each student’s laptop, which will be downloaded as an RStudio project. </a:t>
            </a:r>
          </a:p>
          <a:p>
            <a:pPr lvl="0"/>
            <a:r>
              <a:rPr lang="en-US" sz="1200" kern="1200" dirty="0">
                <a:solidFill>
                  <a:schemeClr val="tx1"/>
                </a:solidFill>
                <a:effectLst/>
                <a:latin typeface="+mn-lt"/>
                <a:ea typeface="+mn-ea"/>
                <a:cs typeface="+mn-cs"/>
              </a:rPr>
              <a:t>Within this folder will be: </a:t>
            </a:r>
          </a:p>
          <a:p>
            <a:pPr lvl="0"/>
            <a:r>
              <a:rPr lang="en-US" sz="1200" kern="1200" dirty="0">
                <a:solidFill>
                  <a:schemeClr val="tx1"/>
                </a:solidFill>
                <a:effectLst/>
                <a:latin typeface="+mn-lt"/>
                <a:ea typeface="+mn-ea"/>
                <a:cs typeface="+mn-cs"/>
              </a:rPr>
              <a:t>	1) a CSV (comma-separated values) file, which has the climate driver data (also referred to as a ‘met’ file; or a file with the meteorological data), </a:t>
            </a:r>
          </a:p>
          <a:p>
            <a:pPr lvl="0"/>
            <a:r>
              <a:rPr lang="en-US" sz="1200" kern="1200" dirty="0">
                <a:solidFill>
                  <a:schemeClr val="tx1"/>
                </a:solidFill>
                <a:effectLst/>
                <a:latin typeface="+mn-lt"/>
                <a:ea typeface="+mn-ea"/>
                <a:cs typeface="+mn-cs"/>
              </a:rPr>
              <a:t>	2) an .</a:t>
            </a:r>
            <a:r>
              <a:rPr lang="en-US" sz="1200" kern="1200" dirty="0" err="1">
                <a:solidFill>
                  <a:schemeClr val="tx1"/>
                </a:solidFill>
                <a:effectLst/>
                <a:latin typeface="+mn-lt"/>
                <a:ea typeface="+mn-ea"/>
                <a:cs typeface="+mn-cs"/>
              </a:rPr>
              <a:t>nml</a:t>
            </a:r>
            <a:r>
              <a:rPr lang="en-US" sz="1200" kern="1200" dirty="0">
                <a:solidFill>
                  <a:schemeClr val="tx1"/>
                </a:solidFill>
                <a:effectLst/>
                <a:latin typeface="+mn-lt"/>
                <a:ea typeface="+mn-ea"/>
                <a:cs typeface="+mn-cs"/>
              </a:rPr>
              <a:t> file, which can be opened as a text file, that acts as a master script to the GLM model (it contains parameters for how the model should work, tells the model basic info on the lake, such as depth, latitude, time period of the simulation, etc.), and </a:t>
            </a:r>
          </a:p>
          <a:p>
            <a:pPr lvl="0"/>
            <a:r>
              <a:rPr lang="en-US" sz="1200" kern="1200" dirty="0">
                <a:solidFill>
                  <a:schemeClr val="tx1"/>
                </a:solidFill>
                <a:effectLst/>
                <a:latin typeface="+mn-lt"/>
                <a:ea typeface="+mn-ea"/>
                <a:cs typeface="+mn-cs"/>
              </a:rPr>
              <a:t>	3) any inflow/outflow CSV files that specify the temperature and flow rate of the connected streams.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the purpose of today, we are only going to have an .</a:t>
            </a:r>
            <a:r>
              <a:rPr lang="en-US" sz="1200" kern="1200" dirty="0" err="1">
                <a:solidFill>
                  <a:schemeClr val="tx1"/>
                </a:solidFill>
                <a:effectLst/>
                <a:latin typeface="+mn-lt"/>
                <a:ea typeface="+mn-ea"/>
                <a:cs typeface="+mn-cs"/>
              </a:rPr>
              <a:t>nml</a:t>
            </a:r>
            <a:r>
              <a:rPr lang="en-US" sz="1200" kern="1200" dirty="0">
                <a:solidFill>
                  <a:schemeClr val="tx1"/>
                </a:solidFill>
                <a:effectLst/>
                <a:latin typeface="+mn-lt"/>
                <a:ea typeface="+mn-ea"/>
                <a:cs typeface="+mn-cs"/>
              </a:rPr>
              <a:t> file and met .CSV file in our directory and assume that our model lake has no inflows or outflows.</a:t>
            </a:r>
          </a:p>
        </p:txBody>
      </p:sp>
      <p:sp>
        <p:nvSpPr>
          <p:cNvPr id="4" name="Slide Number Placeholder 3"/>
          <p:cNvSpPr>
            <a:spLocks noGrp="1"/>
          </p:cNvSpPr>
          <p:nvPr>
            <p:ph type="sldNum" sz="quarter" idx="10"/>
          </p:nvPr>
        </p:nvSpPr>
        <p:spPr/>
        <p:txBody>
          <a:bodyPr/>
          <a:lstStyle/>
          <a:p>
            <a:fld id="{58020EE3-0E66-7545-AD0E-C93C74C0187D}" type="slidenum">
              <a:rPr lang="en-US" smtClean="0"/>
              <a:t>11</a:t>
            </a:fld>
            <a:endParaRPr lang="en-US"/>
          </a:p>
        </p:txBody>
      </p:sp>
    </p:spTree>
    <p:extLst>
      <p:ext uri="{BB962C8B-B14F-4D97-AF65-F5344CB8AC3E}">
        <p14:creationId xmlns:p14="http://schemas.microsoft.com/office/powerpoint/2010/main" val="3719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met file, with columns for time step, shortwave radiation, longwave radiation, air temperature, relative humidity, wind speed, rain, and snow.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met file is on an hourly time step.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the </a:t>
            </a:r>
            <a:r>
              <a:rPr lang="en-US" sz="1200" kern="1200" dirty="0" err="1">
                <a:solidFill>
                  <a:schemeClr val="tx1"/>
                </a:solidFill>
                <a:effectLst/>
                <a:latin typeface="+mn-lt"/>
                <a:ea typeface="+mn-ea"/>
                <a:cs typeface="+mn-cs"/>
              </a:rPr>
              <a:t>DateTime</a:t>
            </a:r>
            <a:r>
              <a:rPr lang="en-US" sz="1200" kern="1200" dirty="0">
                <a:solidFill>
                  <a:schemeClr val="tx1"/>
                </a:solidFill>
                <a:effectLst/>
                <a:latin typeface="+mn-lt"/>
                <a:ea typeface="+mn-ea"/>
                <a:cs typeface="+mn-cs"/>
              </a:rPr>
              <a:t> structure of the time column: GLM requires this exact format of </a:t>
            </a:r>
            <a:r>
              <a:rPr lang="en-US" sz="1200" kern="1200" dirty="0" err="1">
                <a:solidFill>
                  <a:schemeClr val="tx1"/>
                </a:solidFill>
                <a:effectLst/>
                <a:latin typeface="+mn-lt"/>
                <a:ea typeface="+mn-ea"/>
                <a:cs typeface="+mn-cs"/>
              </a:rPr>
              <a:t>YYYY</a:t>
            </a:r>
            <a:r>
              <a:rPr lang="en-US" sz="1200" kern="1200" dirty="0">
                <a:solidFill>
                  <a:schemeClr val="tx1"/>
                </a:solidFill>
                <a:effectLst/>
                <a:latin typeface="+mn-lt"/>
                <a:ea typeface="+mn-ea"/>
                <a:cs typeface="+mn-cs"/>
              </a:rPr>
              <a:t>-MM-DD </a:t>
            </a:r>
            <a:r>
              <a:rPr lang="en-US" sz="1200" kern="1200" dirty="0" err="1">
                <a:solidFill>
                  <a:schemeClr val="tx1"/>
                </a:solidFill>
                <a:effectLst/>
                <a:latin typeface="+mn-lt"/>
                <a:ea typeface="+mn-ea"/>
                <a:cs typeface="+mn-cs"/>
              </a:rPr>
              <a:t>hh:mm:ss</a:t>
            </a:r>
            <a:r>
              <a:rPr lang="en-US" sz="1200" kern="1200" dirty="0">
                <a:solidFill>
                  <a:schemeClr val="tx1"/>
                </a:solidFill>
                <a:effectLst/>
                <a:latin typeface="+mn-lt"/>
                <a:ea typeface="+mn-ea"/>
                <a:cs typeface="+mn-cs"/>
              </a:rPr>
              <a:t>. GLM also requires that the column headers are spelled exactly like what is in this file (and are capitalization-specific).</a:t>
            </a:r>
          </a:p>
        </p:txBody>
      </p:sp>
      <p:sp>
        <p:nvSpPr>
          <p:cNvPr id="4" name="Slide Number Placeholder 3"/>
          <p:cNvSpPr>
            <a:spLocks noGrp="1"/>
          </p:cNvSpPr>
          <p:nvPr>
            <p:ph type="sldNum" sz="quarter" idx="10"/>
          </p:nvPr>
        </p:nvSpPr>
        <p:spPr/>
        <p:txBody>
          <a:bodyPr/>
          <a:lstStyle/>
          <a:p>
            <a:fld id="{58020EE3-0E66-7545-AD0E-C93C74C0187D}" type="slidenum">
              <a:rPr lang="en-US" smtClean="0"/>
              <a:t>12</a:t>
            </a:fld>
            <a:endParaRPr lang="en-US"/>
          </a:p>
        </p:txBody>
      </p:sp>
    </p:spTree>
    <p:extLst>
      <p:ext uri="{BB962C8B-B14F-4D97-AF65-F5344CB8AC3E}">
        <p14:creationId xmlns:p14="http://schemas.microsoft.com/office/powerpoint/2010/main" val="2693990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a:t>
            </a:r>
            <a:r>
              <a:rPr lang="en-US" sz="1200" kern="1200" dirty="0" err="1">
                <a:solidFill>
                  <a:schemeClr val="tx1"/>
                </a:solidFill>
                <a:effectLst/>
                <a:latin typeface="+mn-lt"/>
                <a:ea typeface="+mn-ea"/>
                <a:cs typeface="+mn-cs"/>
              </a:rPr>
              <a:t>nml</a:t>
            </a:r>
            <a:r>
              <a:rPr lang="en-US" sz="1200" kern="1200" dirty="0">
                <a:solidFill>
                  <a:schemeClr val="tx1"/>
                </a:solidFill>
                <a:effectLst/>
                <a:latin typeface="+mn-lt"/>
                <a:ea typeface="+mn-ea"/>
                <a:cs typeface="+mn-cs"/>
              </a:rPr>
              <a:t> file, which goes through many required pieces of information, such as what the name of the lake being modeled is, its latitude/longitude, the time period being modeled, etc.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Fun fact: </a:t>
            </a:r>
            <a:r>
              <a:rPr lang="en-US" sz="1200" kern="1200" dirty="0" err="1">
                <a:solidFill>
                  <a:schemeClr val="tx1"/>
                </a:solidFill>
                <a:effectLst/>
                <a:latin typeface="+mn-lt"/>
                <a:ea typeface="+mn-ea"/>
                <a:cs typeface="+mn-cs"/>
              </a:rPr>
              <a:t>nml</a:t>
            </a:r>
            <a:r>
              <a:rPr lang="en-US" sz="1200" kern="1200" dirty="0">
                <a:solidFill>
                  <a:schemeClr val="tx1"/>
                </a:solidFill>
                <a:effectLst/>
                <a:latin typeface="+mn-lt"/>
                <a:ea typeface="+mn-ea"/>
                <a:cs typeface="+mn-cs"/>
              </a:rPr>
              <a:t> stands for “</a:t>
            </a:r>
            <a:r>
              <a:rPr lang="en-US" sz="1200" kern="1200" dirty="0" err="1">
                <a:solidFill>
                  <a:schemeClr val="tx1"/>
                </a:solidFill>
                <a:effectLst/>
                <a:latin typeface="+mn-lt"/>
                <a:ea typeface="+mn-ea"/>
                <a:cs typeface="+mn-cs"/>
              </a:rPr>
              <a:t>namelist</a:t>
            </a:r>
            <a:r>
              <a:rPr lang="en-US" sz="1200" kern="1200" dirty="0">
                <a:solidFill>
                  <a:schemeClr val="tx1"/>
                </a:solidFill>
                <a:effectLst/>
                <a:latin typeface="+mn-lt"/>
                <a:ea typeface="+mn-ea"/>
                <a:cs typeface="+mn-cs"/>
              </a:rPr>
              <a:t>” in the Fortran programming language.</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13</a:t>
            </a:fld>
            <a:endParaRPr lang="en-US"/>
          </a:p>
        </p:txBody>
      </p:sp>
    </p:spTree>
    <p:extLst>
      <p:ext uri="{BB962C8B-B14F-4D97-AF65-F5344CB8AC3E}">
        <p14:creationId xmlns:p14="http://schemas.microsoft.com/office/powerpoint/2010/main" val="140298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going to run GLM in R, a programming language and statistical environment that is used for running statistics, making figures, and doing lots of different analyses.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Within R, you can download lots of different software ‘packages’ for different types of analyses.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benefit to R is that it is free, runs on all operating systems, and is reproducible- i.e., any code that you write can be saved and run later, and you know exactly what you did!</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14</a:t>
            </a:fld>
            <a:endParaRPr lang="en-US"/>
          </a:p>
        </p:txBody>
      </p:sp>
    </p:spTree>
    <p:extLst>
      <p:ext uri="{BB962C8B-B14F-4D97-AF65-F5344CB8AC3E}">
        <p14:creationId xmlns:p14="http://schemas.microsoft.com/office/powerpoint/2010/main" val="186856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two packages that we need to run GLM in R: </a:t>
            </a:r>
            <a:r>
              <a:rPr lang="en-US" sz="1200" kern="1200" dirty="0" err="1">
                <a:solidFill>
                  <a:schemeClr val="tx1"/>
                </a:solidFill>
                <a:effectLst/>
                <a:latin typeface="+mn-lt"/>
                <a:ea typeface="+mn-ea"/>
                <a:cs typeface="+mn-cs"/>
              </a:rPr>
              <a:t>GLMr</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glmtools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GLMr</a:t>
            </a:r>
            <a:r>
              <a:rPr lang="en-US" sz="1200" kern="1200" dirty="0">
                <a:solidFill>
                  <a:schemeClr val="tx1"/>
                </a:solidFill>
                <a:effectLst/>
                <a:latin typeface="+mn-lt"/>
                <a:ea typeface="+mn-ea"/>
                <a:cs typeface="+mn-cs"/>
              </a:rPr>
              <a:t> runs the model and </a:t>
            </a:r>
            <a:r>
              <a:rPr lang="en-US" sz="1200" kern="1200" dirty="0" err="1">
                <a:solidFill>
                  <a:schemeClr val="tx1"/>
                </a:solidFill>
                <a:effectLst/>
                <a:latin typeface="+mn-lt"/>
                <a:ea typeface="+mn-ea"/>
                <a:cs typeface="+mn-cs"/>
              </a:rPr>
              <a:t>glmtools</a:t>
            </a:r>
            <a:r>
              <a:rPr lang="en-US" sz="1200" kern="1200" dirty="0">
                <a:solidFill>
                  <a:schemeClr val="tx1"/>
                </a:solidFill>
                <a:effectLst/>
                <a:latin typeface="+mn-lt"/>
                <a:ea typeface="+mn-ea"/>
                <a:cs typeface="+mn-cs"/>
              </a:rPr>
              <a:t> gives you different functions for analyzing the model.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two packages were written by Jordan Read and Luke Winslow at USGS, and can be downloaded from their </a:t>
            </a:r>
            <a:r>
              <a:rPr lang="en-US" sz="1200" kern="1200" dirty="0" err="1">
                <a:solidFill>
                  <a:schemeClr val="tx1"/>
                </a:solidFill>
                <a:effectLst/>
                <a:latin typeface="+mn-lt"/>
                <a:ea typeface="+mn-ea"/>
                <a:cs typeface="+mn-cs"/>
              </a:rPr>
              <a:t>Github</a:t>
            </a:r>
            <a:r>
              <a:rPr lang="en-US" sz="1200" kern="1200" dirty="0">
                <a:solidFill>
                  <a:schemeClr val="tx1"/>
                </a:solidFill>
                <a:effectLst/>
                <a:latin typeface="+mn-lt"/>
                <a:ea typeface="+mn-ea"/>
                <a:cs typeface="+mn-cs"/>
              </a:rPr>
              <a:t> websites.</a:t>
            </a:r>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15</a:t>
            </a:fld>
            <a:endParaRPr lang="en-US"/>
          </a:p>
        </p:txBody>
      </p:sp>
    </p:spTree>
    <p:extLst>
      <p:ext uri="{BB962C8B-B14F-4D97-AF65-F5344CB8AC3E}">
        <p14:creationId xmlns:p14="http://schemas.microsoft.com/office/powerpoint/2010/main" val="241801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 through these with the students one by one: use the embedded animations to sequentially show each of the six bullet points.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importantly, the goal here is to have students develop their own hypotheses for how climate change can affect lakes, and then test their hypotheses by creating a climate scenario and forcing the lake with that scenario.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will then make mini-presentations to share their model findings with the class before learning new coding skills (functions, for-loops) to run many model simulations with different climate scenarios.</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16</a:t>
            </a:fld>
            <a:endParaRPr lang="en-US"/>
          </a:p>
        </p:txBody>
      </p:sp>
    </p:spTree>
    <p:extLst>
      <p:ext uri="{BB962C8B-B14F-4D97-AF65-F5344CB8AC3E}">
        <p14:creationId xmlns:p14="http://schemas.microsoft.com/office/powerpoint/2010/main" val="3833093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Introduce Activity A, which has four objectives (have students work in pairs).</a:t>
            </a:r>
          </a:p>
          <a:p>
            <a:pPr marL="457200" indent="-457200">
              <a:spcBef>
                <a:spcPts val="0"/>
              </a:spcBef>
              <a:spcAft>
                <a:spcPts val="1200"/>
              </a:spcAft>
              <a:buClr>
                <a:schemeClr val="tx2">
                  <a:lumMod val="75000"/>
                </a:schemeClr>
              </a:buClr>
              <a:buFont typeface="+mj-lt"/>
              <a:buAutoNum type="arabicParenR"/>
            </a:pPr>
            <a:r>
              <a:rPr lang="en-US" dirty="0"/>
              <a:t>Download the zipped folder containing the R Markdown (.</a:t>
            </a:r>
            <a:r>
              <a:rPr lang="en-US" dirty="0" err="1"/>
              <a:t>Rmd</a:t>
            </a:r>
            <a:r>
              <a:rPr lang="en-US" dirty="0"/>
              <a:t>) file and other files to run this module. Extract to your Desktop</a:t>
            </a:r>
          </a:p>
          <a:p>
            <a:pPr marL="457200" indent="-457200">
              <a:spcBef>
                <a:spcPts val="0"/>
              </a:spcBef>
              <a:spcAft>
                <a:spcPts val="1200"/>
              </a:spcAft>
              <a:buClr>
                <a:schemeClr val="tx2">
                  <a:lumMod val="75000"/>
                </a:schemeClr>
              </a:buClr>
              <a:buFont typeface="+mj-lt"/>
              <a:buAutoNum type="arabicParenR"/>
            </a:pPr>
            <a:r>
              <a:rPr lang="en-US" dirty="0"/>
              <a:t>Download GLM files and R packages onto your computer</a:t>
            </a:r>
          </a:p>
          <a:p>
            <a:pPr marL="457200" indent="-457200">
              <a:spcBef>
                <a:spcPts val="0"/>
              </a:spcBef>
              <a:spcAft>
                <a:spcPts val="1200"/>
              </a:spcAft>
              <a:buClr>
                <a:schemeClr val="tx2">
                  <a:lumMod val="75000"/>
                </a:schemeClr>
              </a:buClr>
              <a:buFont typeface="+mj-lt"/>
              <a:buAutoNum type="arabicParenR"/>
            </a:pPr>
            <a:r>
              <a:rPr lang="en-US" dirty="0"/>
              <a:t>Run the model and look at the thermal output</a:t>
            </a:r>
          </a:p>
          <a:p>
            <a:pPr marL="457200" indent="-457200">
              <a:spcBef>
                <a:spcPts val="0"/>
              </a:spcBef>
              <a:spcAft>
                <a:spcPts val="1200"/>
              </a:spcAft>
              <a:buClr>
                <a:schemeClr val="tx2">
                  <a:lumMod val="75000"/>
                </a:schemeClr>
              </a:buClr>
              <a:buFont typeface="+mj-lt"/>
              <a:buAutoNum type="arabicParenR"/>
            </a:pPr>
            <a:r>
              <a:rPr lang="en-US" dirty="0"/>
              <a:t>Examine how your model output compares to the observed field data for your lake</a:t>
            </a:r>
          </a:p>
          <a:p>
            <a:pPr lvl="1"/>
            <a:endParaRPr lang="en-US" sz="1200" kern="1200" dirty="0">
              <a:solidFill>
                <a:schemeClr val="tx1"/>
              </a:solidFill>
              <a:effectLst/>
              <a:latin typeface="+mn-lt"/>
              <a:ea typeface="+mn-ea"/>
              <a:cs typeface="+mn-cs"/>
            </a:endParaRPr>
          </a:p>
          <a:p>
            <a:r>
              <a:rPr lang="en-US" dirty="0">
                <a:effectLst/>
              </a:rPr>
              <a:t>At this point, stop the PowerPoint and let the students get started on Activity A. </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17</a:t>
            </a:fld>
            <a:endParaRPr lang="en-US"/>
          </a:p>
        </p:txBody>
      </p:sp>
    </p:spTree>
    <p:extLst>
      <p:ext uri="{BB962C8B-B14F-4D97-AF65-F5344CB8AC3E}">
        <p14:creationId xmlns:p14="http://schemas.microsoft.com/office/powerpoint/2010/main" val="134354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Introduce Activity B, which has two objectives: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Develop a climate scenario for any region and explore how it will affect lake thermal structure.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Create figures to share with the class that demonstrate the model output for the climate scenario.</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18</a:t>
            </a:fld>
            <a:endParaRPr lang="en-US"/>
          </a:p>
        </p:txBody>
      </p:sp>
    </p:spTree>
    <p:extLst>
      <p:ext uri="{BB962C8B-B14F-4D97-AF65-F5344CB8AC3E}">
        <p14:creationId xmlns:p14="http://schemas.microsoft.com/office/powerpoint/2010/main" val="39661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might find this website helpful for thinking through predicted climate change in their home region, or other areas. Note that on this second site, students will need to first enter the starting year, and press “Download map”, then the target year for their climate scenario, and press “Download map” again, then click “Calculate anomalies” to estimate the temperature offset they should use when manipulating the data file. Also note that the Climate Model Mapper represents the RCP 8.5 (comparatively high emissions) scenario.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At this point, challenge the students to directly create a hypothesis for how some component of climate change may alter lake thermal structure. This can involve how an extreme event (e.g., a tornado! Hurricane! Superstorm blizzard!) or a more gradual change (e.g., +2</a:t>
            </a:r>
            <a:r>
              <a:rPr lang="en-US" baseline="30000" dirty="0">
                <a:effectLst/>
              </a:rPr>
              <a:t>o</a:t>
            </a:r>
            <a:r>
              <a:rPr lang="en-US" dirty="0">
                <a:effectLst/>
              </a:rPr>
              <a:t>C increase of observed air temperature) affects water temperature and thermal stratification.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ffectLst/>
              </a:rPr>
              <a:t>The important take-home message here is that students need to 1) first discuss how they expect a climate scenario to affect lakes, 2) design a climate scenario to test their hypothesis, and 3) explore if the model output from their scenario supports or contradicts their hypothesis.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19</a:t>
            </a:fld>
            <a:endParaRPr lang="en-US"/>
          </a:p>
        </p:txBody>
      </p:sp>
    </p:spTree>
    <p:extLst>
      <p:ext uri="{BB962C8B-B14F-4D97-AF65-F5344CB8AC3E}">
        <p14:creationId xmlns:p14="http://schemas.microsoft.com/office/powerpoint/2010/main" val="341502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Quick road map of what will be covered in the PowerPoint</a:t>
            </a:r>
          </a:p>
        </p:txBody>
      </p:sp>
      <p:sp>
        <p:nvSpPr>
          <p:cNvPr id="4" name="Slide Number Placeholder 3"/>
          <p:cNvSpPr>
            <a:spLocks noGrp="1"/>
          </p:cNvSpPr>
          <p:nvPr>
            <p:ph type="sldNum" sz="quarter" idx="10"/>
          </p:nvPr>
        </p:nvSpPr>
        <p:spPr/>
        <p:txBody>
          <a:bodyPr/>
          <a:lstStyle/>
          <a:p>
            <a:fld id="{58020EE3-0E66-7545-AD0E-C93C74C0187D}" type="slidenum">
              <a:rPr lang="en-US" smtClean="0"/>
              <a:t>2</a:t>
            </a:fld>
            <a:endParaRPr lang="en-US"/>
          </a:p>
        </p:txBody>
      </p:sp>
    </p:spTree>
    <p:extLst>
      <p:ext uri="{BB962C8B-B14F-4D97-AF65-F5344CB8AC3E}">
        <p14:creationId xmlns:p14="http://schemas.microsoft.com/office/powerpoint/2010/main" val="2436945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Introduce Activity C.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this slide, emphasize that it is feasible to manually run code edit a met file and .</a:t>
            </a:r>
            <a:r>
              <a:rPr lang="en-US" sz="1200" kern="1200" dirty="0" err="1">
                <a:solidFill>
                  <a:schemeClr val="tx1"/>
                </a:solidFill>
                <a:effectLst/>
                <a:latin typeface="+mn-lt"/>
                <a:ea typeface="+mn-ea"/>
                <a:cs typeface="+mn-cs"/>
              </a:rPr>
              <a:t>nml</a:t>
            </a:r>
            <a:r>
              <a:rPr lang="en-US" sz="1200" kern="1200" dirty="0">
                <a:solidFill>
                  <a:schemeClr val="tx1"/>
                </a:solidFill>
                <a:effectLst/>
                <a:latin typeface="+mn-lt"/>
                <a:ea typeface="+mn-ea"/>
                <a:cs typeface="+mn-cs"/>
              </a:rPr>
              <a:t> to create one scenario, but what if you want to run many scenarios that are slightly different? (e.g., a first scenario that is +2</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a second scenario that is +2.1</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a third scenario +2.2</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not feasible to manually run code to edit many, many met files and run all the corresponding model simulations.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Fortunately, there are coding techniques to create many scenarios and run many lake models while you do something else!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function contains code that does a specific task, and you can create a function to perform any task you like in R. When you want to run the code in the function, all you have to do is type the name of the function, rather than copying and re-running large sections of code.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for-loop runs a section of code repeatedly. You can start the for-loop and let your computer run many lake simulations while you do something else!</a:t>
            </a:r>
          </a:p>
        </p:txBody>
      </p:sp>
      <p:sp>
        <p:nvSpPr>
          <p:cNvPr id="4" name="Slide Number Placeholder 3"/>
          <p:cNvSpPr>
            <a:spLocks noGrp="1"/>
          </p:cNvSpPr>
          <p:nvPr>
            <p:ph type="sldNum" sz="quarter" idx="10"/>
          </p:nvPr>
        </p:nvSpPr>
        <p:spPr/>
        <p:txBody>
          <a:bodyPr/>
          <a:lstStyle/>
          <a:p>
            <a:fld id="{58020EE3-0E66-7545-AD0E-C93C74C0187D}" type="slidenum">
              <a:rPr lang="en-US" smtClean="0"/>
              <a:t>21</a:t>
            </a:fld>
            <a:endParaRPr lang="en-US"/>
          </a:p>
        </p:txBody>
      </p:sp>
    </p:spTree>
    <p:extLst>
      <p:ext uri="{BB962C8B-B14F-4D97-AF65-F5344CB8AC3E}">
        <p14:creationId xmlns:p14="http://schemas.microsoft.com/office/powerpoint/2010/main" val="427547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 build your own custom function in R, you first need to define the function. You should give your function a descriptive name that is relevant to the task it performs. Then, you list the arguments, or inputs, that are needed to execute the code inside the function. Any code inside the curly brackets will be run every time the function is called; a functions can be as simple or complex as you like! The ‘return’ command tells the function what its output should be.</a:t>
            </a:r>
          </a:p>
        </p:txBody>
      </p:sp>
      <p:sp>
        <p:nvSpPr>
          <p:cNvPr id="4" name="Slide Number Placeholder 3"/>
          <p:cNvSpPr>
            <a:spLocks noGrp="1"/>
          </p:cNvSpPr>
          <p:nvPr>
            <p:ph type="sldNum" sz="quarter" idx="10"/>
          </p:nvPr>
        </p:nvSpPr>
        <p:spPr/>
        <p:txBody>
          <a:bodyPr/>
          <a:lstStyle/>
          <a:p>
            <a:fld id="{58020EE3-0E66-7545-AD0E-C93C74C0187D}" type="slidenum">
              <a:rPr lang="en-US" smtClean="0"/>
              <a:t>22</a:t>
            </a:fld>
            <a:endParaRPr lang="en-US"/>
          </a:p>
        </p:txBody>
      </p:sp>
    </p:spTree>
    <p:extLst>
      <p:ext uri="{BB962C8B-B14F-4D97-AF65-F5344CB8AC3E}">
        <p14:creationId xmlns:p14="http://schemas.microsoft.com/office/powerpoint/2010/main" val="2856666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Once you have defined the function, you can “call” it, or run it. To call the function, you type the function name, followed by parentheses. Inside the parentheses, provide the function arguments. You can just provide the values of the arguments, but if you do this, make sure you provide the arguments in the correct order, which is the same order they were in when you originally wrote the function. To avoid having to worry about whether your arguments are in the correct order, you can also name them when you type them (e.g., argument1 = 7). When you run in the function in R, you will get an output corresponding to what you asked the function to return when you defined it.</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23</a:t>
            </a:fld>
            <a:endParaRPr lang="en-US"/>
          </a:p>
        </p:txBody>
      </p:sp>
    </p:spTree>
    <p:extLst>
      <p:ext uri="{BB962C8B-B14F-4D97-AF65-F5344CB8AC3E}">
        <p14:creationId xmlns:p14="http://schemas.microsoft.com/office/powerpoint/2010/main" val="786941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104C-BB07-A201-2F80-ACFB62654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7C7E7-54D9-DA65-F091-B7984DCF7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69FDA-E57D-D232-E100-C5E976B63EAC}"/>
              </a:ext>
            </a:extLst>
          </p:cNvPr>
          <p:cNvSpPr>
            <a:spLocks noGrp="1"/>
          </p:cNvSpPr>
          <p:nvPr>
            <p:ph type="body" idx="1"/>
          </p:nvPr>
        </p:nvSpPr>
        <p:spPr/>
        <p:txBody>
          <a:bodyPr/>
          <a:lstStyle/>
          <a:p>
            <a:r>
              <a:rPr lang="en-US" sz="1200" kern="1200" dirty="0">
                <a:solidFill>
                  <a:schemeClr val="tx1"/>
                </a:solidFill>
                <a:latin typeface="+mn-lt"/>
                <a:ea typeface="+mn-ea"/>
                <a:cs typeface="+mn-cs"/>
              </a:rPr>
              <a:t>In Activity C, you will be building custom functions to create climate change scenarios. Y</a:t>
            </a:r>
            <a:r>
              <a:rPr lang="en-US" dirty="0"/>
              <a:t>ou will first complete a demonstration of how a custom function can be used to create many lake climate change scenarios. Then, you will have the opportunity to build a custom function to create your own set of scenarios!</a:t>
            </a:r>
          </a:p>
          <a:p>
            <a:endParaRPr lang="en-US" dirty="0"/>
          </a:p>
        </p:txBody>
      </p:sp>
      <p:sp>
        <p:nvSpPr>
          <p:cNvPr id="4" name="Slide Number Placeholder 3">
            <a:extLst>
              <a:ext uri="{FF2B5EF4-FFF2-40B4-BE49-F238E27FC236}">
                <a16:creationId xmlns:a16="http://schemas.microsoft.com/office/drawing/2014/main" id="{E230C889-9F4F-BC3F-0901-E58D6F688E6C}"/>
              </a:ext>
            </a:extLst>
          </p:cNvPr>
          <p:cNvSpPr>
            <a:spLocks noGrp="1"/>
          </p:cNvSpPr>
          <p:nvPr>
            <p:ph type="sldNum" sz="quarter" idx="10"/>
          </p:nvPr>
        </p:nvSpPr>
        <p:spPr/>
        <p:txBody>
          <a:bodyPr/>
          <a:lstStyle/>
          <a:p>
            <a:fld id="{58020EE3-0E66-7545-AD0E-C93C74C0187D}" type="slidenum">
              <a:rPr lang="en-US" smtClean="0"/>
              <a:t>24</a:t>
            </a:fld>
            <a:endParaRPr lang="en-US"/>
          </a:p>
        </p:txBody>
      </p:sp>
    </p:spTree>
    <p:extLst>
      <p:ext uri="{BB962C8B-B14F-4D97-AF65-F5344CB8AC3E}">
        <p14:creationId xmlns:p14="http://schemas.microsoft.com/office/powerpoint/2010/main" val="1386428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9ED58-CEEB-64A3-031F-B219363BC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B523D-5B55-1607-4F53-3F6025590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88EA7-B1F4-89E9-B863-A7329782437F}"/>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other key coding skill we will be learning and applying in Activity C is called a for-loop. For-loops run a section of code repeatedly. On the right of the slide is an example of a for-loop. The line of code boxed in orange specifies how many times to repeat the code (start at 1 and go to 8 repetitions). All the code inside the curly brackets will be run for every iteration of the for-loop. Finally, below the code is the for-loop output; here we have printed “hello world” eight times!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7DCCEC47-DE81-6643-9760-4F64A97EA23E}"/>
              </a:ext>
            </a:extLst>
          </p:cNvPr>
          <p:cNvSpPr>
            <a:spLocks noGrp="1"/>
          </p:cNvSpPr>
          <p:nvPr>
            <p:ph type="sldNum" sz="quarter" idx="10"/>
          </p:nvPr>
        </p:nvSpPr>
        <p:spPr/>
        <p:txBody>
          <a:bodyPr/>
          <a:lstStyle/>
          <a:p>
            <a:fld id="{58020EE3-0E66-7545-AD0E-C93C74C0187D}" type="slidenum">
              <a:rPr lang="en-US" smtClean="0"/>
              <a:t>25</a:t>
            </a:fld>
            <a:endParaRPr lang="en-US"/>
          </a:p>
        </p:txBody>
      </p:sp>
    </p:spTree>
    <p:extLst>
      <p:ext uri="{BB962C8B-B14F-4D97-AF65-F5344CB8AC3E}">
        <p14:creationId xmlns:p14="http://schemas.microsoft.com/office/powerpoint/2010/main" val="3346479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4FDED-38A6-6B42-A80C-D8E9E8EEA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1177E-37F8-D445-2810-DD64D38F9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A1E1F-6626-35D9-0D0B-0FB4E857E4C8}"/>
              </a:ext>
            </a:extLst>
          </p:cNvPr>
          <p:cNvSpPr>
            <a:spLocks noGrp="1"/>
          </p:cNvSpPr>
          <p:nvPr>
            <p:ph type="body" idx="1"/>
          </p:nvPr>
        </p:nvSpPr>
        <p:spPr/>
        <p:txBody>
          <a:bodyPr/>
          <a:lstStyle/>
          <a:p>
            <a:r>
              <a:rPr lang="en-US" sz="1200" kern="1200" dirty="0">
                <a:solidFill>
                  <a:schemeClr val="tx1"/>
                </a:solidFill>
                <a:latin typeface="+mn-lt"/>
                <a:ea typeface="+mn-ea"/>
                <a:cs typeface="+mn-cs"/>
              </a:rPr>
              <a:t>Within a for-loop, indexing allows you to refer to a particular iteration, or individual code run, of the loop. For example, in this for-loop the index is specified using the letter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is a commonly used symbol for indexing in a for-loop in R. This loop will print the value of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for eight iterations, from 1 to 8. Below the code is the output. Notice how the value of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changes each time the for-loop runs. When you run your model simulations, changing the index will allow us to reference a different climate scenario each time the for-loop runs, so that we can run many lake simulations using different climate scenarios.</a:t>
            </a:r>
          </a:p>
          <a:p>
            <a:endParaRPr lang="en-US" dirty="0"/>
          </a:p>
        </p:txBody>
      </p:sp>
      <p:sp>
        <p:nvSpPr>
          <p:cNvPr id="4" name="Slide Number Placeholder 3">
            <a:extLst>
              <a:ext uri="{FF2B5EF4-FFF2-40B4-BE49-F238E27FC236}">
                <a16:creationId xmlns:a16="http://schemas.microsoft.com/office/drawing/2014/main" id="{F160331A-2871-5461-07F8-80173851C2DF}"/>
              </a:ext>
            </a:extLst>
          </p:cNvPr>
          <p:cNvSpPr>
            <a:spLocks noGrp="1"/>
          </p:cNvSpPr>
          <p:nvPr>
            <p:ph type="sldNum" sz="quarter" idx="10"/>
          </p:nvPr>
        </p:nvSpPr>
        <p:spPr/>
        <p:txBody>
          <a:bodyPr/>
          <a:lstStyle/>
          <a:p>
            <a:fld id="{58020EE3-0E66-7545-AD0E-C93C74C0187D}" type="slidenum">
              <a:rPr lang="en-US" smtClean="0"/>
              <a:t>26</a:t>
            </a:fld>
            <a:endParaRPr lang="en-US"/>
          </a:p>
        </p:txBody>
      </p:sp>
    </p:spTree>
    <p:extLst>
      <p:ext uri="{BB962C8B-B14F-4D97-AF65-F5344CB8AC3E}">
        <p14:creationId xmlns:p14="http://schemas.microsoft.com/office/powerpoint/2010/main" val="3014402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59914-0F7B-E9C3-3227-AB5D5BED9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90898-8A03-A0E0-C7EE-54628DBCA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67C19-6F11-0D15-08E2-E40877FE5D0D}"/>
              </a:ext>
            </a:extLst>
          </p:cNvPr>
          <p:cNvSpPr>
            <a:spLocks noGrp="1"/>
          </p:cNvSpPr>
          <p:nvPr>
            <p:ph type="body" idx="1"/>
          </p:nvPr>
        </p:nvSpPr>
        <p:spPr/>
        <p:txBody>
          <a:bodyPr/>
          <a:lstStyle/>
          <a:p>
            <a:r>
              <a:rPr lang="en-US" sz="1200" kern="1200" dirty="0">
                <a:solidFill>
                  <a:schemeClr val="tx1"/>
                </a:solidFill>
                <a:latin typeface="+mn-lt"/>
                <a:ea typeface="+mn-ea"/>
                <a:cs typeface="+mn-cs"/>
              </a:rPr>
              <a:t>In Activity C, you will use a for-loop to run many lake model simulations using different climate change scenarios. The code inside the curly brackets will run the lake model using a different climate scenario for each iteration of the loop. The for-loop output will be many lake model simulations, allowing you to compare among climate change scenarios.</a:t>
            </a:r>
          </a:p>
          <a:p>
            <a:endParaRPr lang="en-US" dirty="0"/>
          </a:p>
        </p:txBody>
      </p:sp>
      <p:sp>
        <p:nvSpPr>
          <p:cNvPr id="4" name="Slide Number Placeholder 3">
            <a:extLst>
              <a:ext uri="{FF2B5EF4-FFF2-40B4-BE49-F238E27FC236}">
                <a16:creationId xmlns:a16="http://schemas.microsoft.com/office/drawing/2014/main" id="{EC9428A3-0103-99FF-682C-A602B8483E34}"/>
              </a:ext>
            </a:extLst>
          </p:cNvPr>
          <p:cNvSpPr>
            <a:spLocks noGrp="1"/>
          </p:cNvSpPr>
          <p:nvPr>
            <p:ph type="sldNum" sz="quarter" idx="10"/>
          </p:nvPr>
        </p:nvSpPr>
        <p:spPr/>
        <p:txBody>
          <a:bodyPr/>
          <a:lstStyle/>
          <a:p>
            <a:fld id="{58020EE3-0E66-7545-AD0E-C93C74C0187D}" type="slidenum">
              <a:rPr lang="en-US" smtClean="0"/>
              <a:t>27</a:t>
            </a:fld>
            <a:endParaRPr lang="en-US"/>
          </a:p>
        </p:txBody>
      </p:sp>
    </p:spTree>
    <p:extLst>
      <p:ext uri="{BB962C8B-B14F-4D97-AF65-F5344CB8AC3E}">
        <p14:creationId xmlns:p14="http://schemas.microsoft.com/office/powerpoint/2010/main" val="3437288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Tell the students to return to their R Markdown files to run the demo for Activity 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Depending on the amount of available time left in the teaching period, you could encourage students to create their own simulation experiment beyond the demo, which they can share with the other students, similar to Activity B.</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28</a:t>
            </a:fld>
            <a:endParaRPr lang="en-US"/>
          </a:p>
        </p:txBody>
      </p:sp>
    </p:spTree>
    <p:extLst>
      <p:ext uri="{BB962C8B-B14F-4D97-AF65-F5344CB8AC3E}">
        <p14:creationId xmlns:p14="http://schemas.microsoft.com/office/powerpoint/2010/main" val="2654009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223A8-58DE-49DC-9245-9F9544461F34}" type="slidenum">
              <a:rPr lang="en-US" smtClean="0"/>
              <a:t>29</a:t>
            </a:fld>
            <a:endParaRPr lang="en-US"/>
          </a:p>
        </p:txBody>
      </p:sp>
    </p:spTree>
    <p:extLst>
      <p:ext uri="{BB962C8B-B14F-4D97-AF65-F5344CB8AC3E}">
        <p14:creationId xmlns:p14="http://schemas.microsoft.com/office/powerpoint/2010/main" val="250560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 we want to know how climate change is affecting lakes?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there is lots of variability in how climate change is occurring globally and lakes provide critical ecosystem services for humans, so we need to explore many different climate scenarios. </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3</a:t>
            </a:fld>
            <a:endParaRPr lang="en-US"/>
          </a:p>
        </p:txBody>
      </p:sp>
    </p:spTree>
    <p:extLst>
      <p:ext uri="{BB962C8B-B14F-4D97-AF65-F5344CB8AC3E}">
        <p14:creationId xmlns:p14="http://schemas.microsoft.com/office/powerpoint/2010/main" val="415190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Today, we are going to focus specifically on lake thermal structure.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Question to ask the students on this slide: what is lake thermal structure?</a:t>
            </a:r>
          </a:p>
        </p:txBody>
      </p:sp>
      <p:sp>
        <p:nvSpPr>
          <p:cNvPr id="4" name="Slide Number Placeholder 3"/>
          <p:cNvSpPr>
            <a:spLocks noGrp="1"/>
          </p:cNvSpPr>
          <p:nvPr>
            <p:ph type="sldNum" sz="quarter" idx="10"/>
          </p:nvPr>
        </p:nvSpPr>
        <p:spPr/>
        <p:txBody>
          <a:bodyPr/>
          <a:lstStyle/>
          <a:p>
            <a:fld id="{58020EE3-0E66-7545-AD0E-C93C74C0187D}" type="slidenum">
              <a:rPr lang="en-US" smtClean="0"/>
              <a:t>4</a:t>
            </a:fld>
            <a:endParaRPr lang="en-US"/>
          </a:p>
        </p:txBody>
      </p:sp>
    </p:spTree>
    <p:extLst>
      <p:ext uri="{BB962C8B-B14F-4D97-AF65-F5344CB8AC3E}">
        <p14:creationId xmlns:p14="http://schemas.microsoft.com/office/powerpoint/2010/main" val="263928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Here are lake temperature data from Lake Sunapee, a large dimictic lake in New Hampshire, USA, from 2012. </a:t>
            </a:r>
          </a:p>
          <a:p>
            <a:pPr lvl="0"/>
            <a:r>
              <a:rPr lang="en-US" sz="1200" kern="1200" dirty="0">
                <a:solidFill>
                  <a:schemeClr val="tx1"/>
                </a:solidFill>
                <a:effectLst/>
                <a:latin typeface="+mn-lt"/>
                <a:ea typeface="+mn-ea"/>
                <a:cs typeface="+mn-cs"/>
              </a:rPr>
              <a:t>Tell the students how time is on the x-axis, and depth is on the y-axis (from the surface to the sediments at 9 m depth), with color referring to the temperature, from cold 0</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(blue) to very warm 30</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(red). These are called heat maps or thermal plots, and we will be making lots of these figures in the module.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we say ‘lake thermal structure,’ we are referring to both the magnitude of the water temperature in the lake at multiple depths, as well as the stratification pattern.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a lake is thermally stratified, it exhibits distinct layers of water on a density gradient. In the summer, warmer water on top is less dense than colder water on bottom. Maximum density of water is at ~4</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water at 25</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is substantially less dense than colder water, hence why it is at the surface of the lake.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Talk through the changes in thermal profiles over time in the context of water density differences among lakes.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Note!  We are focusing here on thermal stratification, not chemical stratification.  Density gradients due to differences in water chemistry (e.g., salinity) can be a major factor altering stratification in some lakes, but we are focusing on thermal density gradients in this module.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are now going to introduce some terminology:</a:t>
            </a: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Isothermal</a:t>
            </a:r>
            <a:r>
              <a:rPr lang="en-US" sz="1200" kern="1200" dirty="0">
                <a:solidFill>
                  <a:schemeClr val="tx1"/>
                </a:solidFill>
                <a:effectLst/>
                <a:latin typeface="+mn-lt"/>
                <a:ea typeface="+mn-ea"/>
                <a:cs typeface="+mn-cs"/>
              </a:rPr>
              <a:t> means that the lake has the same temperature along the water depth profile, as indicated by the same color from the lake’s surface to the bottom at a certain point in time. When the water is isothermal, we assume that it is mixing, bringing oxygen from the surface to the sediments, and nutrients from the sediments to the surface.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epilimnion</a:t>
            </a:r>
            <a:r>
              <a:rPr lang="en-US" sz="1200" kern="1200" dirty="0">
                <a:solidFill>
                  <a:schemeClr val="tx1"/>
                </a:solidFill>
                <a:effectLst/>
                <a:latin typeface="+mn-lt"/>
                <a:ea typeface="+mn-ea"/>
                <a:cs typeface="+mn-cs"/>
              </a:rPr>
              <a:t> encompasses the zone of the lake from the surface down to the </a:t>
            </a:r>
            <a:r>
              <a:rPr lang="en-US" sz="1200" i="1" kern="1200" dirty="0">
                <a:solidFill>
                  <a:schemeClr val="tx1"/>
                </a:solidFill>
                <a:effectLst/>
                <a:latin typeface="+mn-lt"/>
                <a:ea typeface="+mn-ea"/>
                <a:cs typeface="+mn-cs"/>
              </a:rPr>
              <a:t>thermocline</a:t>
            </a:r>
            <a:r>
              <a:rPr lang="en-US" sz="1200" kern="1200" dirty="0">
                <a:solidFill>
                  <a:schemeClr val="tx1"/>
                </a:solidFill>
                <a:effectLst/>
                <a:latin typeface="+mn-lt"/>
                <a:ea typeface="+mn-ea"/>
                <a:cs typeface="+mn-cs"/>
              </a:rPr>
              <a:t>, or the depth of maximum temperature change.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hypolimnion</a:t>
            </a:r>
            <a:r>
              <a:rPr lang="en-US" sz="1200" kern="1200" dirty="0">
                <a:solidFill>
                  <a:schemeClr val="tx1"/>
                </a:solidFill>
                <a:effectLst/>
                <a:latin typeface="+mn-lt"/>
                <a:ea typeface="+mn-ea"/>
                <a:cs typeface="+mn-cs"/>
              </a:rPr>
              <a:t> is the lake zone below the thermocline. </a:t>
            </a:r>
          </a:p>
        </p:txBody>
      </p:sp>
      <p:sp>
        <p:nvSpPr>
          <p:cNvPr id="4" name="Slide Number Placeholder 3"/>
          <p:cNvSpPr>
            <a:spLocks noGrp="1"/>
          </p:cNvSpPr>
          <p:nvPr>
            <p:ph type="sldNum" sz="quarter" idx="10"/>
          </p:nvPr>
        </p:nvSpPr>
        <p:spPr/>
        <p:txBody>
          <a:bodyPr/>
          <a:lstStyle/>
          <a:p>
            <a:fld id="{58020EE3-0E66-7545-AD0E-C93C74C0187D}" type="slidenum">
              <a:rPr lang="en-US" smtClean="0"/>
              <a:t>5</a:t>
            </a:fld>
            <a:endParaRPr lang="en-US"/>
          </a:p>
        </p:txBody>
      </p:sp>
    </p:spTree>
    <p:extLst>
      <p:ext uri="{BB962C8B-B14F-4D97-AF65-F5344CB8AC3E}">
        <p14:creationId xmlns:p14="http://schemas.microsoft.com/office/powerpoint/2010/main" val="26174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Water temperature is regulated by several factors, namely, solar radiation, air temperature, wind, precipitation, and inflow/outflow streams.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of these will interact to control thermal structure. The depth of the thermocline is regulated by solar radiation and wind-driven mixing.</a:t>
            </a:r>
          </a:p>
        </p:txBody>
      </p:sp>
      <p:sp>
        <p:nvSpPr>
          <p:cNvPr id="4" name="Slide Number Placeholder 3"/>
          <p:cNvSpPr>
            <a:spLocks noGrp="1"/>
          </p:cNvSpPr>
          <p:nvPr>
            <p:ph type="sldNum" sz="quarter" idx="10"/>
          </p:nvPr>
        </p:nvSpPr>
        <p:spPr/>
        <p:txBody>
          <a:bodyPr/>
          <a:lstStyle/>
          <a:p>
            <a:fld id="{58020EE3-0E66-7545-AD0E-C93C74C0187D}" type="slidenum">
              <a:rPr lang="en-US" smtClean="0"/>
              <a:t>6</a:t>
            </a:fld>
            <a:endParaRPr lang="en-US"/>
          </a:p>
        </p:txBody>
      </p:sp>
    </p:spTree>
    <p:extLst>
      <p:ext uri="{BB962C8B-B14F-4D97-AF65-F5344CB8AC3E}">
        <p14:creationId xmlns:p14="http://schemas.microsoft.com/office/powerpoint/2010/main" val="30126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Drivers of lake thermal structure occur at both local and regional scales:</a:t>
            </a:r>
            <a:r>
              <a:rPr lang="en-US" sz="1200" kern="1200" baseline="0" dirty="0">
                <a:solidFill>
                  <a:schemeClr val="tx1"/>
                </a:solidFill>
                <a:effectLst/>
                <a:latin typeface="+mn-lt"/>
                <a:ea typeface="+mn-ea"/>
                <a:cs typeface="+mn-cs"/>
              </a:rPr>
              <a:t> e.g., the temperature of inflowing streams and groundwater is a local factor, whereas weather/climate patterns tend to be regional</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macrosystems ecology approach can be used to address ecological dynamics and feedbacks across multiple spatial and temporal scales.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case of lake thermal structure, a macrosystems approach combines high frequency sensor data and simulation models to compare the effects of local and regional drivers. </a:t>
            </a:r>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7</a:t>
            </a:fld>
            <a:endParaRPr lang="en-US"/>
          </a:p>
        </p:txBody>
      </p:sp>
    </p:spTree>
    <p:extLst>
      <p:ext uri="{BB962C8B-B14F-4D97-AF65-F5344CB8AC3E}">
        <p14:creationId xmlns:p14="http://schemas.microsoft.com/office/powerpoint/2010/main" val="2508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 study the effects of climate change on lakes, researchers use models, because it is impossible to manipulate factors such as solar radiation and wind on real lakes at the whole-lake scale in a controlled way.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However, simulation modeling allows us to test how changes in one or more drivers alters lake structure. </a:t>
            </a:r>
          </a:p>
        </p:txBody>
      </p:sp>
      <p:sp>
        <p:nvSpPr>
          <p:cNvPr id="4" name="Slide Number Placeholder 3"/>
          <p:cNvSpPr>
            <a:spLocks noGrp="1"/>
          </p:cNvSpPr>
          <p:nvPr>
            <p:ph type="sldNum" sz="quarter" idx="10"/>
          </p:nvPr>
        </p:nvSpPr>
        <p:spPr/>
        <p:txBody>
          <a:bodyPr/>
          <a:lstStyle/>
          <a:p>
            <a:fld id="{58020EE3-0E66-7545-AD0E-C93C74C0187D}" type="slidenum">
              <a:rPr lang="en-US" smtClean="0"/>
              <a:t>8</a:t>
            </a:fld>
            <a:endParaRPr lang="en-US"/>
          </a:p>
        </p:txBody>
      </p:sp>
    </p:spTree>
    <p:extLst>
      <p:ext uri="{BB962C8B-B14F-4D97-AF65-F5344CB8AC3E}">
        <p14:creationId xmlns:p14="http://schemas.microsoft.com/office/powerpoint/2010/main" val="89847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model we are going to use is GLM (the General Lake Model), developed in 2012 as an open-source model by researchers in GLEON, the Global Lakes Ecological Observatory Network.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GLM gives us the opportunity to do climate change experiments, in which we modify different climate conditions and study their effects on the lake. </a:t>
            </a:r>
          </a:p>
        </p:txBody>
      </p:sp>
      <p:sp>
        <p:nvSpPr>
          <p:cNvPr id="4" name="Slide Number Placeholder 3"/>
          <p:cNvSpPr>
            <a:spLocks noGrp="1"/>
          </p:cNvSpPr>
          <p:nvPr>
            <p:ph type="sldNum" sz="quarter" idx="10"/>
          </p:nvPr>
        </p:nvSpPr>
        <p:spPr/>
        <p:txBody>
          <a:bodyPr/>
          <a:lstStyle/>
          <a:p>
            <a:fld id="{58020EE3-0E66-7545-AD0E-C93C74C0187D}" type="slidenum">
              <a:rPr lang="en-US" smtClean="0"/>
              <a:t>9</a:t>
            </a:fld>
            <a:endParaRPr lang="en-US"/>
          </a:p>
        </p:txBody>
      </p:sp>
    </p:spTree>
    <p:extLst>
      <p:ext uri="{BB962C8B-B14F-4D97-AF65-F5344CB8AC3E}">
        <p14:creationId xmlns:p14="http://schemas.microsoft.com/office/powerpoint/2010/main" val="228477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F94D92-C448-4579-B07F-32E6DEFE663F}" type="datetime1">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18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9F908-2237-4E06-9F65-308A0C7C8360}" type="datetime1">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37531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9C69C-A580-4E24-B56C-3104E0D70A78}" type="datetime1">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22157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Title Text</a:t>
            </a:r>
          </a:p>
        </p:txBody>
      </p:sp>
    </p:spTree>
    <p:extLst>
      <p:ext uri="{BB962C8B-B14F-4D97-AF65-F5344CB8AC3E}">
        <p14:creationId xmlns:p14="http://schemas.microsoft.com/office/powerpoint/2010/main" val="27155117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700E8-F4C3-418D-8F0B-98F92EA7D957}" type="datetime1">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15013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B253FB-B5EE-4F6E-AEF1-5A70BE8EC8F4}" type="datetime1">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9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E16F7D-6513-4591-A873-8EA03FD8E2FA}" type="datetime1">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12791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4FF8CE-54E3-4482-9C96-B30823D6975F}" type="datetime1">
              <a:rPr lang="en-US" smtClean="0"/>
              <a:t>3/3/26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00FE8-A619-F642-9571-C47EDB9D572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95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AB9494-44A4-4B56-9C86-DEEA67A930FA}" type="datetime1">
              <a:rPr lang="en-US" smtClean="0"/>
              <a:t>3/3/26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34116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DDFCE-9A45-4088-A795-328B2A4D0393}" type="datetime1">
              <a:rPr lang="en-US" smtClean="0"/>
              <a:t>3/3/26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164946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FF054A-2AA5-4FCC-B50D-79DF96EEDB5C}" type="datetime1">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24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215959-AF93-4A72-9756-D43DBD37659F}" type="datetime1">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18933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810413B-1DC0-4E02-8B37-9A210213BAC0}" type="datetime1">
              <a:rPr lang="en-US" smtClean="0"/>
              <a:t>3/3/26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A200FE8-A619-F642-9571-C47EDB9D5720}" type="slidenum">
              <a:rPr lang="en-US" smtClean="0"/>
              <a:t>‹#›</a:t>
            </a:fld>
            <a:endParaRPr lang="en-US"/>
          </a:p>
        </p:txBody>
      </p:sp>
    </p:spTree>
    <p:extLst>
      <p:ext uri="{BB962C8B-B14F-4D97-AF65-F5344CB8AC3E}">
        <p14:creationId xmlns:p14="http://schemas.microsoft.com/office/powerpoint/2010/main" val="39638715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github.com/GLEON" TargetMode="External"/><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s://github.com/USGS-R/glmtool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limatedata.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climatemodels.uchicago.edu/map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aed.see.uwa.edu.au/research/models/GLM/"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3450"/>
            <a:ext cx="9144000" cy="2771633"/>
          </a:xfrm>
        </p:spPr>
        <p:txBody>
          <a:bodyPr>
            <a:noAutofit/>
          </a:bodyPr>
          <a:lstStyle/>
          <a:p>
            <a:pPr algn="ctr"/>
            <a:r>
              <a:rPr lang="en-US" sz="4600" b="1" dirty="0">
                <a:latin typeface="Calibri" panose="020F0502020204030204" pitchFamily="34" charset="0"/>
              </a:rPr>
              <a:t>M</a:t>
            </a:r>
            <a:r>
              <a:rPr lang="en-US" sz="4600" b="1" cap="none" dirty="0">
                <a:latin typeface="Calibri" panose="020F0502020204030204" pitchFamily="34" charset="0"/>
              </a:rPr>
              <a:t>acrosystems</a:t>
            </a:r>
            <a:r>
              <a:rPr lang="en-US" sz="4600" b="1" dirty="0">
                <a:latin typeface="Calibri" panose="020F0502020204030204" pitchFamily="34" charset="0"/>
              </a:rPr>
              <a:t> EDDIE</a:t>
            </a:r>
            <a:r>
              <a:rPr lang="en-US" sz="4600" dirty="0">
                <a:latin typeface="Calibri" panose="020F0502020204030204" pitchFamily="34" charset="0"/>
              </a:rPr>
              <a:t>: </a:t>
            </a:r>
            <a:br>
              <a:rPr lang="en-US" sz="4600" dirty="0">
                <a:latin typeface="Calibri" panose="020F0502020204030204" pitchFamily="34" charset="0"/>
              </a:rPr>
            </a:br>
            <a:r>
              <a:rPr lang="en-US" sz="4000" b="1" cap="none" dirty="0">
                <a:latin typeface="Calibri" panose="020F0502020204030204" pitchFamily="34" charset="0"/>
              </a:rPr>
              <a:t>Climate change effects on lake temperatures</a:t>
            </a:r>
            <a:br>
              <a:rPr lang="en-US" sz="4000" dirty="0">
                <a:latin typeface="Calibri" panose="020F0502020204030204" pitchFamily="34" charset="0"/>
              </a:rPr>
            </a:br>
            <a:endParaRPr lang="en-US" sz="4000" dirty="0">
              <a:latin typeface="Calibri" panose="020F0502020204030204" pitchFamily="34" charset="0"/>
            </a:endParaRPr>
          </a:p>
        </p:txBody>
      </p:sp>
      <p:sp>
        <p:nvSpPr>
          <p:cNvPr id="3" name="Subtitle 2"/>
          <p:cNvSpPr>
            <a:spLocks noGrp="1"/>
          </p:cNvSpPr>
          <p:nvPr>
            <p:ph type="subTitle" idx="1"/>
          </p:nvPr>
        </p:nvSpPr>
        <p:spPr>
          <a:xfrm>
            <a:off x="0" y="3673313"/>
            <a:ext cx="9144000" cy="1752600"/>
          </a:xfrm>
        </p:spPr>
        <p:txBody>
          <a:bodyPr>
            <a:normAutofit/>
          </a:bodyPr>
          <a:lstStyle/>
          <a:p>
            <a:pPr algn="ctr"/>
            <a:r>
              <a:rPr lang="en-US" sz="1800" dirty="0">
                <a:solidFill>
                  <a:srgbClr val="000000"/>
                </a:solidFill>
              </a:rPr>
              <a:t>Carey, C.C., S. </a:t>
            </a:r>
            <a:r>
              <a:rPr lang="en-US" sz="1800" dirty="0" err="1">
                <a:solidFill>
                  <a:srgbClr val="000000"/>
                </a:solidFill>
              </a:rPr>
              <a:t>Aditya</a:t>
            </a:r>
            <a:r>
              <a:rPr lang="en-US" sz="1800" dirty="0">
                <a:solidFill>
                  <a:srgbClr val="000000"/>
                </a:solidFill>
              </a:rPr>
              <a:t>, K. </a:t>
            </a:r>
            <a:r>
              <a:rPr lang="en-US" sz="1800" dirty="0" err="1">
                <a:solidFill>
                  <a:srgbClr val="000000"/>
                </a:solidFill>
              </a:rPr>
              <a:t>Subratie</a:t>
            </a:r>
            <a:r>
              <a:rPr lang="en-US" sz="1800" dirty="0">
                <a:solidFill>
                  <a:srgbClr val="000000"/>
                </a:solidFill>
              </a:rPr>
              <a:t>, R. </a:t>
            </a:r>
            <a:r>
              <a:rPr lang="en-US" sz="1800" dirty="0" err="1">
                <a:solidFill>
                  <a:srgbClr val="000000"/>
                </a:solidFill>
              </a:rPr>
              <a:t>Figueiredo</a:t>
            </a:r>
            <a:r>
              <a:rPr lang="en-US" sz="1800" dirty="0">
                <a:solidFill>
                  <a:srgbClr val="000000"/>
                </a:solidFill>
              </a:rPr>
              <a:t>, and K.J. Farrell. 16 Oct 2024. </a:t>
            </a:r>
          </a:p>
          <a:p>
            <a:pPr algn="ctr"/>
            <a:r>
              <a:rPr lang="en-US" sz="1800" dirty="0">
                <a:solidFill>
                  <a:srgbClr val="000000"/>
                </a:solidFill>
              </a:rPr>
              <a:t>Macrosystems EDDIE: Climate Change Effects on Lake Temperatures. </a:t>
            </a:r>
          </a:p>
          <a:p>
            <a:pPr algn="ctr"/>
            <a:r>
              <a:rPr lang="en-US" sz="1800" dirty="0">
                <a:solidFill>
                  <a:srgbClr val="000000"/>
                </a:solidFill>
              </a:rPr>
              <a:t>Macrosystems EDDIE Module 1, Version 2. </a:t>
            </a:r>
          </a:p>
          <a:p>
            <a:pPr algn="ctr"/>
            <a:r>
              <a:rPr lang="en-US" sz="1600" dirty="0">
                <a:solidFill>
                  <a:srgbClr val="000000"/>
                </a:solidFill>
              </a:rPr>
              <a:t>http://module1.macrosystemseddie.org</a:t>
            </a:r>
            <a:r>
              <a:rPr lang="en-US" sz="1800" dirty="0">
                <a:solidFill>
                  <a:srgbClr val="000000"/>
                </a:solidFill>
              </a:rPr>
              <a:t> </a:t>
            </a:r>
          </a:p>
          <a:p>
            <a:pPr algn="ctr"/>
            <a:r>
              <a:rPr lang="en-US" sz="1800" dirty="0">
                <a:solidFill>
                  <a:srgbClr val="000000"/>
                </a:solidFill>
              </a:rPr>
              <a:t>Module development supported by NSF DEB 1245707, </a:t>
            </a:r>
            <a:r>
              <a:rPr lang="en-US" sz="1800" dirty="0" err="1">
                <a:solidFill>
                  <a:srgbClr val="000000"/>
                </a:solidFill>
              </a:rPr>
              <a:t>ACI</a:t>
            </a:r>
            <a:r>
              <a:rPr lang="en-US" sz="1800" dirty="0">
                <a:solidFill>
                  <a:srgbClr val="000000"/>
                </a:solidFill>
              </a:rPr>
              <a:t> 1234983, &amp; EF 1702506</a:t>
            </a:r>
          </a:p>
        </p:txBody>
      </p:sp>
      <p:grpSp>
        <p:nvGrpSpPr>
          <p:cNvPr id="10" name="Group 9">
            <a:extLst>
              <a:ext uri="{FF2B5EF4-FFF2-40B4-BE49-F238E27FC236}">
                <a16:creationId xmlns:a16="http://schemas.microsoft.com/office/drawing/2014/main" id="{16D5155E-B47F-4EF0-97C2-44B1A059D16B}"/>
              </a:ext>
            </a:extLst>
          </p:cNvPr>
          <p:cNvGrpSpPr/>
          <p:nvPr/>
        </p:nvGrpSpPr>
        <p:grpSpPr>
          <a:xfrm>
            <a:off x="120590" y="5480610"/>
            <a:ext cx="8881084" cy="1377390"/>
            <a:chOff x="120590" y="5480610"/>
            <a:chExt cx="8881084" cy="1377390"/>
          </a:xfrm>
        </p:grpSpPr>
        <p:pic>
          <p:nvPicPr>
            <p:cNvPr id="11" name="Picture 10">
              <a:extLst>
                <a:ext uri="{FF2B5EF4-FFF2-40B4-BE49-F238E27FC236}">
                  <a16:creationId xmlns:a16="http://schemas.microsoft.com/office/drawing/2014/main" id="{16BB2CD2-69B2-4DC2-957F-263464FFF5A7}"/>
                </a:ext>
              </a:extLst>
            </p:cNvPr>
            <p:cNvPicPr>
              <a:picLocks noChangeAspect="1"/>
            </p:cNvPicPr>
            <p:nvPr/>
          </p:nvPicPr>
          <p:blipFill>
            <a:blip r:embed="rId3"/>
            <a:stretch>
              <a:fillRect/>
            </a:stretch>
          </p:blipFill>
          <p:spPr>
            <a:xfrm>
              <a:off x="4137531" y="5843055"/>
              <a:ext cx="2723222" cy="731520"/>
            </a:xfrm>
            <a:prstGeom prst="rect">
              <a:avLst/>
            </a:prstGeom>
          </p:spPr>
        </p:pic>
        <p:pic>
          <p:nvPicPr>
            <p:cNvPr id="12" name="Picture 2" descr="Image result for nsf">
              <a:extLst>
                <a:ext uri="{FF2B5EF4-FFF2-40B4-BE49-F238E27FC236}">
                  <a16:creationId xmlns:a16="http://schemas.microsoft.com/office/drawing/2014/main" id="{62FCA693-B3B6-498F-8540-71814E720A1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71098" y="575161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gleon">
              <a:extLst>
                <a:ext uri="{FF2B5EF4-FFF2-40B4-BE49-F238E27FC236}">
                  <a16:creationId xmlns:a16="http://schemas.microsoft.com/office/drawing/2014/main" id="{A0C9B57A-EF19-49E6-BF10-1BCFBB965B5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93735" y="5779605"/>
              <a:ext cx="2007939" cy="858421"/>
            </a:xfrm>
            <a:prstGeom prst="rect">
              <a:avLst/>
            </a:prstGeom>
            <a:noFill/>
            <a:extLst>
              <a:ext uri="{909E8E84-426E-40DD-AFC4-6F175D3DCCD1}">
                <a14:hiddenFill xmlns:a14="http://schemas.microsoft.com/office/drawing/2010/main">
                  <a:solidFill>
                    <a:srgbClr val="FFFFFF"/>
                  </a:solidFill>
                </a14:hiddenFill>
              </a:ext>
            </a:extLst>
          </p:spPr>
        </p:pic>
        <p:pic>
          <p:nvPicPr>
            <p:cNvPr id="14" name="Shape 489">
              <a:extLst>
                <a:ext uri="{FF2B5EF4-FFF2-40B4-BE49-F238E27FC236}">
                  <a16:creationId xmlns:a16="http://schemas.microsoft.com/office/drawing/2014/main" id="{8C0D87CA-1ADF-4485-A5FE-D81E4E367C0E}"/>
                </a:ext>
              </a:extLst>
            </p:cNvPr>
            <p:cNvPicPr preferRelativeResize="0">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120590" y="5480610"/>
              <a:ext cx="2893725" cy="1377390"/>
            </a:xfrm>
            <a:prstGeom prst="rect">
              <a:avLst/>
            </a:prstGeom>
            <a:noFill/>
            <a:ln>
              <a:noFill/>
            </a:ln>
          </p:spPr>
        </p:pic>
      </p:grpSp>
    </p:spTree>
    <p:extLst>
      <p:ext uri="{BB962C8B-B14F-4D97-AF65-F5344CB8AC3E}">
        <p14:creationId xmlns:p14="http://schemas.microsoft.com/office/powerpoint/2010/main" val="277688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6881" y="6510282"/>
            <a:ext cx="4037119" cy="369332"/>
          </a:xfrm>
          <a:prstGeom prst="rect">
            <a:avLst/>
          </a:prstGeom>
          <a:noFill/>
        </p:spPr>
        <p:txBody>
          <a:bodyPr wrap="square" rtlCol="0">
            <a:spAutoFit/>
          </a:bodyPr>
          <a:lstStyle/>
          <a:p>
            <a:pPr algn="r"/>
            <a:r>
              <a:rPr lang="en-US" dirty="0"/>
              <a:t>Figure: </a:t>
            </a:r>
            <a:r>
              <a:rPr lang="en-US" dirty="0" err="1"/>
              <a:t>Hipsey</a:t>
            </a:r>
            <a:r>
              <a:rPr lang="en-US" dirty="0"/>
              <a:t> et al. 2014</a:t>
            </a:r>
          </a:p>
        </p:txBody>
      </p:sp>
      <p:pic>
        <p:nvPicPr>
          <p:cNvPr id="8" name="Picture 7">
            <a:extLst>
              <a:ext uri="{FF2B5EF4-FFF2-40B4-BE49-F238E27FC236}">
                <a16:creationId xmlns:a16="http://schemas.microsoft.com/office/drawing/2014/main" id="{4C81F939-E9A7-47C0-A50C-12675890D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3187"/>
            <a:ext cx="9144000" cy="5294475"/>
          </a:xfrm>
          <a:prstGeom prst="rect">
            <a:avLst/>
          </a:prstGeom>
        </p:spPr>
      </p:pic>
    </p:spTree>
    <p:extLst>
      <p:ext uri="{BB962C8B-B14F-4D97-AF65-F5344CB8AC3E}">
        <p14:creationId xmlns:p14="http://schemas.microsoft.com/office/powerpoint/2010/main" val="29588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8229600" cy="990600"/>
          </a:xfrm>
        </p:spPr>
        <p:txBody>
          <a:bodyPr/>
          <a:lstStyle/>
          <a:p>
            <a:r>
              <a:rPr lang="en-US" b="1" dirty="0"/>
              <a:t> Basic structure of the model</a:t>
            </a:r>
          </a:p>
        </p:txBody>
      </p:sp>
      <p:sp>
        <p:nvSpPr>
          <p:cNvPr id="3" name="Content Placeholder 2"/>
          <p:cNvSpPr>
            <a:spLocks noGrp="1"/>
          </p:cNvSpPr>
          <p:nvPr>
            <p:ph idx="1"/>
          </p:nvPr>
        </p:nvSpPr>
        <p:spPr>
          <a:xfrm>
            <a:off x="457200" y="1600199"/>
            <a:ext cx="5438775" cy="5077047"/>
          </a:xfrm>
        </p:spPr>
        <p:txBody>
          <a:bodyPr>
            <a:normAutofit/>
          </a:bodyPr>
          <a:lstStyle/>
          <a:p>
            <a:pPr>
              <a:buFont typeface="Wingdings" panose="05000000000000000000" pitchFamily="2" charset="2"/>
              <a:buChar char="§"/>
            </a:pPr>
            <a:r>
              <a:rPr lang="en-US" dirty="0"/>
              <a:t>You need to create a new folder (directory) on your computer.</a:t>
            </a:r>
          </a:p>
          <a:p>
            <a:pPr>
              <a:buFont typeface="Wingdings" panose="05000000000000000000" pitchFamily="2" charset="2"/>
              <a:buChar char="§"/>
            </a:pPr>
            <a:r>
              <a:rPr lang="en-US" dirty="0"/>
              <a:t>Within this folder, you will have:</a:t>
            </a:r>
          </a:p>
          <a:p>
            <a:pPr marL="731520" lvl="1" indent="-457200">
              <a:buClr>
                <a:schemeClr val="tx2">
                  <a:lumMod val="75000"/>
                </a:schemeClr>
              </a:buClr>
              <a:buFont typeface="+mj-lt"/>
              <a:buAutoNum type="arabicParenR"/>
            </a:pPr>
            <a:r>
              <a:rPr lang="en-US" dirty="0"/>
              <a:t>A high-frequency meteorological CSV file (‘met file’) that forces the model </a:t>
            </a:r>
          </a:p>
          <a:p>
            <a:pPr lvl="2">
              <a:buFont typeface="Wingdings" panose="05000000000000000000" pitchFamily="2" charset="2"/>
              <a:buChar char="§"/>
            </a:pPr>
            <a:r>
              <a:rPr lang="en-US" sz="2000" dirty="0"/>
              <a:t>e.g., “met_hourly.csv”</a:t>
            </a:r>
          </a:p>
          <a:p>
            <a:pPr marL="731520" lvl="1" indent="-457200">
              <a:buClr>
                <a:schemeClr val="tx2">
                  <a:lumMod val="75000"/>
                </a:schemeClr>
              </a:buClr>
              <a:buFont typeface="+mj-lt"/>
              <a:buAutoNum type="arabicParenR"/>
            </a:pPr>
            <a:r>
              <a:rPr lang="en-US" dirty="0"/>
              <a:t>An ‘</a:t>
            </a:r>
            <a:r>
              <a:rPr lang="en-US" dirty="0" err="1"/>
              <a:t>nml</a:t>
            </a:r>
            <a:r>
              <a:rPr lang="en-US" dirty="0"/>
              <a:t>’ text file that acts as a ‘master’ script </a:t>
            </a:r>
          </a:p>
          <a:p>
            <a:pPr lvl="2">
              <a:buFont typeface="Wingdings" panose="05000000000000000000" pitchFamily="2" charset="2"/>
              <a:buChar char="§"/>
            </a:pPr>
            <a:r>
              <a:rPr lang="en-US" sz="2000" dirty="0"/>
              <a:t>glm2.nml</a:t>
            </a:r>
          </a:p>
          <a:p>
            <a:pPr marL="731520" lvl="1" indent="-457200">
              <a:buClr>
                <a:schemeClr val="tx2">
                  <a:lumMod val="75000"/>
                </a:schemeClr>
              </a:buClr>
              <a:buFont typeface="+mj-lt"/>
              <a:buAutoNum type="arabicParenR"/>
            </a:pPr>
            <a:r>
              <a:rPr lang="en-US" dirty="0"/>
              <a:t>High-frequency Inflow/outflow CSV files that specify the temperature and flow rate of connected streams</a:t>
            </a:r>
          </a:p>
          <a:p>
            <a:pPr lvl="2">
              <a:buFont typeface="Wingdings" panose="05000000000000000000" pitchFamily="2" charset="2"/>
              <a:buChar char="§"/>
            </a:pPr>
            <a:r>
              <a:rPr lang="en-US" sz="2000" dirty="0"/>
              <a:t>Today we’re studying a closed lake without inflows or outflows</a:t>
            </a:r>
          </a:p>
        </p:txBody>
      </p:sp>
      <p:pic>
        <p:nvPicPr>
          <p:cNvPr id="7170" name="Picture 2" descr="Image result for aerial lake">
            <a:extLst>
              <a:ext uri="{FF2B5EF4-FFF2-40B4-BE49-F238E27FC236}">
                <a16:creationId xmlns:a16="http://schemas.microsoft.com/office/drawing/2014/main" id="{3E505642-20D0-449E-9C82-C03E6ACCBE0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5969664" y="4038600"/>
            <a:ext cx="2955261" cy="2367909"/>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7172" name="Picture 4" descr="Image result for crater lake aerial">
            <a:extLst>
              <a:ext uri="{FF2B5EF4-FFF2-40B4-BE49-F238E27FC236}">
                <a16:creationId xmlns:a16="http://schemas.microsoft.com/office/drawing/2014/main" id="{41933249-AFA5-420B-BB8C-191E928477C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969663" y="1683644"/>
            <a:ext cx="2955261" cy="2141538"/>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94D362-5457-4263-9FD1-EC090B55E09D}"/>
              </a:ext>
            </a:extLst>
          </p:cNvPr>
          <p:cNvSpPr txBox="1"/>
          <p:nvPr/>
        </p:nvSpPr>
        <p:spPr>
          <a:xfrm>
            <a:off x="5111658" y="6431025"/>
            <a:ext cx="3813266" cy="246221"/>
          </a:xfrm>
          <a:prstGeom prst="rect">
            <a:avLst/>
          </a:prstGeom>
          <a:noFill/>
        </p:spPr>
        <p:txBody>
          <a:bodyPr wrap="square" rtlCol="0">
            <a:spAutoFit/>
          </a:bodyPr>
          <a:lstStyle/>
          <a:p>
            <a:pPr algn="r"/>
            <a:r>
              <a:rPr lang="en-US" sz="1000" dirty="0"/>
              <a:t>Images: Wikimedia commons</a:t>
            </a:r>
          </a:p>
        </p:txBody>
      </p:sp>
    </p:spTree>
    <p:extLst>
      <p:ext uri="{BB962C8B-B14F-4D97-AF65-F5344CB8AC3E}">
        <p14:creationId xmlns:p14="http://schemas.microsoft.com/office/powerpoint/2010/main" val="51391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719"/>
            <a:ext cx="8229600" cy="990600"/>
          </a:xfrm>
        </p:spPr>
        <p:txBody>
          <a:bodyPr/>
          <a:lstStyle/>
          <a:p>
            <a:r>
              <a:rPr lang="en-US" b="1" dirty="0"/>
              <a:t> Example met file</a:t>
            </a:r>
          </a:p>
        </p:txBody>
      </p:sp>
      <p:pic>
        <p:nvPicPr>
          <p:cNvPr id="7" name="Picture 6">
            <a:extLst>
              <a:ext uri="{FF2B5EF4-FFF2-40B4-BE49-F238E27FC236}">
                <a16:creationId xmlns:a16="http://schemas.microsoft.com/office/drawing/2014/main" id="{08EB7D52-F672-450F-879B-529F41655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3636"/>
            <a:ext cx="9144000" cy="5083069"/>
          </a:xfrm>
          <a:prstGeom prst="rect">
            <a:avLst/>
          </a:prstGeom>
        </p:spPr>
      </p:pic>
    </p:spTree>
    <p:extLst>
      <p:ext uri="{BB962C8B-B14F-4D97-AF65-F5344CB8AC3E}">
        <p14:creationId xmlns:p14="http://schemas.microsoft.com/office/powerpoint/2010/main" val="145906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904"/>
            <a:ext cx="8229600" cy="990600"/>
          </a:xfrm>
        </p:spPr>
        <p:txBody>
          <a:bodyPr/>
          <a:lstStyle/>
          <a:p>
            <a:r>
              <a:rPr lang="en-US" b="1" dirty="0"/>
              <a:t> Example .</a:t>
            </a:r>
            <a:r>
              <a:rPr lang="en-US" b="1" dirty="0" err="1"/>
              <a:t>nml</a:t>
            </a:r>
            <a:r>
              <a:rPr lang="en-US" b="1" dirty="0"/>
              <a:t> file</a:t>
            </a:r>
          </a:p>
        </p:txBody>
      </p:sp>
      <p:pic>
        <p:nvPicPr>
          <p:cNvPr id="10" name="Picture 9">
            <a:extLst>
              <a:ext uri="{FF2B5EF4-FFF2-40B4-BE49-F238E27FC236}">
                <a16:creationId xmlns:a16="http://schemas.microsoft.com/office/drawing/2014/main" id="{C9B0C04B-47F4-48A5-AA42-DB6B5D20C7A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702444" y="1337310"/>
            <a:ext cx="7739113" cy="5520690"/>
          </a:xfrm>
          <a:prstGeom prst="rect">
            <a:avLst/>
          </a:prstGeom>
        </p:spPr>
      </p:pic>
    </p:spTree>
    <p:extLst>
      <p:ext uri="{BB962C8B-B14F-4D97-AF65-F5344CB8AC3E}">
        <p14:creationId xmlns:p14="http://schemas.microsoft.com/office/powerpoint/2010/main" val="181624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2529"/>
            <a:ext cx="9144000" cy="990600"/>
          </a:xfrm>
        </p:spPr>
        <p:txBody>
          <a:bodyPr>
            <a:normAutofit/>
          </a:bodyPr>
          <a:lstStyle/>
          <a:p>
            <a:r>
              <a:rPr lang="en-US" b="1" dirty="0"/>
              <a:t> We will run </a:t>
            </a:r>
            <a:r>
              <a:rPr lang="en-US" b="1" dirty="0" err="1"/>
              <a:t>GLM</a:t>
            </a:r>
            <a:r>
              <a:rPr lang="en-US" b="1" dirty="0"/>
              <a:t> using R</a:t>
            </a:r>
          </a:p>
        </p:txBody>
      </p:sp>
      <p:sp>
        <p:nvSpPr>
          <p:cNvPr id="3" name="Content Placeholder 2"/>
          <p:cNvSpPr>
            <a:spLocks noGrp="1"/>
          </p:cNvSpPr>
          <p:nvPr>
            <p:ph idx="1"/>
          </p:nvPr>
        </p:nvSpPr>
        <p:spPr>
          <a:xfrm>
            <a:off x="457200" y="1600200"/>
            <a:ext cx="5762625" cy="5127405"/>
          </a:xfrm>
        </p:spPr>
        <p:txBody>
          <a:bodyPr>
            <a:normAutofit/>
          </a:bodyPr>
          <a:lstStyle/>
          <a:p>
            <a:pPr>
              <a:buFont typeface="Wingdings" panose="05000000000000000000" pitchFamily="2" charset="2"/>
              <a:buChar char="§"/>
            </a:pPr>
            <a:r>
              <a:rPr lang="en-US" dirty="0"/>
              <a:t>R is a statistical environment that can run on different computer operating systems (PC, Mac, Linux)</a:t>
            </a:r>
          </a:p>
          <a:p>
            <a:pPr>
              <a:buFont typeface="Wingdings" panose="05000000000000000000" pitchFamily="2" charset="2"/>
              <a:buChar char="§"/>
            </a:pPr>
            <a:r>
              <a:rPr lang="en-US" dirty="0"/>
              <a:t>R is reproducible, free(!), and easy to download</a:t>
            </a:r>
          </a:p>
          <a:p>
            <a:pPr>
              <a:buFont typeface="Wingdings" panose="05000000000000000000" pitchFamily="2" charset="2"/>
              <a:buChar char="§"/>
            </a:pPr>
            <a:r>
              <a:rPr lang="en-US" dirty="0"/>
              <a:t>R can run stats, make figures, and do a suite of different analyses in many disciplines</a:t>
            </a:r>
          </a:p>
          <a:p>
            <a:pPr>
              <a:buFont typeface="Wingdings" panose="05000000000000000000" pitchFamily="2" charset="2"/>
              <a:buChar char="§"/>
            </a:pPr>
            <a:r>
              <a:rPr lang="en-US" dirty="0"/>
              <a:t>Many packages for R to merge with other tools (including GLM!)</a:t>
            </a:r>
          </a:p>
          <a:p>
            <a:pPr>
              <a:buFont typeface="Wingdings" panose="05000000000000000000" pitchFamily="2" charset="2"/>
              <a:buChar char="§"/>
            </a:pPr>
            <a:r>
              <a:rPr lang="en-US" dirty="0"/>
              <a:t>R is the programming language of choice for most ecologists</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pic>
        <p:nvPicPr>
          <p:cNvPr id="8196" name="Picture 4" descr="Image result for R statistical">
            <a:extLst>
              <a:ext uri="{FF2B5EF4-FFF2-40B4-BE49-F238E27FC236}">
                <a16:creationId xmlns:a16="http://schemas.microsoft.com/office/drawing/2014/main" id="{7F1B8678-5AA4-44AF-9326-C79C6A4072C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77014" y="1600200"/>
            <a:ext cx="2187602" cy="16954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r stats temperature plot">
            <a:extLst>
              <a:ext uri="{FF2B5EF4-FFF2-40B4-BE49-F238E27FC236}">
                <a16:creationId xmlns:a16="http://schemas.microsoft.com/office/drawing/2014/main" id="{D9291C6F-947D-42FC-BF78-484190B825F8}"/>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6396714" y="3638550"/>
            <a:ext cx="2548201" cy="226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57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8229600" cy="990600"/>
          </a:xfrm>
        </p:spPr>
        <p:txBody>
          <a:bodyPr/>
          <a:lstStyle/>
          <a:p>
            <a:r>
              <a:rPr lang="en-US" b="1" dirty="0"/>
              <a:t> </a:t>
            </a:r>
            <a:r>
              <a:rPr lang="en-US" b="1" dirty="0" err="1"/>
              <a:t>GLM</a:t>
            </a:r>
            <a:r>
              <a:rPr lang="en-US" b="1" dirty="0"/>
              <a:t>-associated R packages</a:t>
            </a:r>
          </a:p>
        </p:txBody>
      </p:sp>
      <p:sp>
        <p:nvSpPr>
          <p:cNvPr id="3" name="Content Placeholder 2"/>
          <p:cNvSpPr>
            <a:spLocks noGrp="1"/>
          </p:cNvSpPr>
          <p:nvPr>
            <p:ph idx="1"/>
          </p:nvPr>
        </p:nvSpPr>
        <p:spPr>
          <a:xfrm>
            <a:off x="457201" y="1600200"/>
            <a:ext cx="8296274" cy="4876800"/>
          </a:xfrm>
        </p:spPr>
        <p:txBody>
          <a:bodyPr/>
          <a:lstStyle/>
          <a:p>
            <a:pPr>
              <a:spcAft>
                <a:spcPts val="1200"/>
              </a:spcAft>
              <a:buFont typeface="Wingdings" panose="05000000000000000000" pitchFamily="2" charset="2"/>
              <a:buChar char="§"/>
            </a:pPr>
            <a:r>
              <a:rPr lang="en-US" b="1" dirty="0" err="1"/>
              <a:t>GLMr</a:t>
            </a:r>
            <a:r>
              <a:rPr lang="en-US" dirty="0"/>
              <a:t>: holds the current version of the GLM model and allows you to run </a:t>
            </a:r>
            <a:r>
              <a:rPr lang="en-US" dirty="0" err="1"/>
              <a:t>GLM</a:t>
            </a:r>
            <a:r>
              <a:rPr lang="en-US" dirty="0"/>
              <a:t> on any operating system</a:t>
            </a:r>
          </a:p>
          <a:p>
            <a:pPr>
              <a:spcAft>
                <a:spcPts val="1200"/>
              </a:spcAft>
              <a:buFont typeface="Wingdings" panose="05000000000000000000" pitchFamily="2" charset="2"/>
              <a:buChar char="§"/>
            </a:pPr>
            <a:r>
              <a:rPr lang="en-US" b="1" dirty="0" err="1"/>
              <a:t>glmtools</a:t>
            </a:r>
            <a:r>
              <a:rPr lang="en-US" dirty="0"/>
              <a:t>: has different functions for analyzing and plotting GLM output from </a:t>
            </a:r>
            <a:r>
              <a:rPr lang="en-US" dirty="0" err="1"/>
              <a:t>GLMr</a:t>
            </a:r>
            <a:endParaRPr lang="en-US" dirty="0"/>
          </a:p>
          <a:p>
            <a:pPr>
              <a:spcAft>
                <a:spcPts val="1200"/>
              </a:spcAft>
              <a:buFont typeface="Wingdings" panose="05000000000000000000" pitchFamily="2" charset="2"/>
              <a:buChar char="§"/>
            </a:pPr>
            <a:r>
              <a:rPr lang="en-US" dirty="0"/>
              <a:t>Developed by Jordan Read and Luke Winslow</a:t>
            </a:r>
          </a:p>
          <a:p>
            <a:pPr>
              <a:spcAft>
                <a:spcPts val="1200"/>
              </a:spcAft>
              <a:buFont typeface="Wingdings" panose="05000000000000000000" pitchFamily="2" charset="2"/>
              <a:buChar char="§"/>
            </a:pPr>
            <a:r>
              <a:rPr lang="en-US" dirty="0"/>
              <a:t>Available from: </a:t>
            </a:r>
            <a:r>
              <a:rPr lang="en-US" sz="1800" dirty="0">
                <a:hlinkClick r:id="rId3"/>
              </a:rPr>
              <a:t>https://github.com/GLEON</a:t>
            </a:r>
            <a:r>
              <a:rPr lang="en-US" sz="1800" dirty="0"/>
              <a:t> </a:t>
            </a:r>
            <a:r>
              <a:rPr lang="en-US" dirty="0"/>
              <a:t>&amp; </a:t>
            </a:r>
            <a:r>
              <a:rPr lang="en-US" sz="1800" dirty="0">
                <a:hlinkClick r:id="rId4"/>
              </a:rPr>
              <a:t>https://github.com/USGS-R/glmtools</a:t>
            </a:r>
            <a:r>
              <a:rPr lang="en-US" sz="1800" dirty="0"/>
              <a:t> </a:t>
            </a:r>
          </a:p>
        </p:txBody>
      </p:sp>
      <p:pic>
        <p:nvPicPr>
          <p:cNvPr id="9218" name="Picture 2" descr="@GLEON">
            <a:extLst>
              <a:ext uri="{FF2B5EF4-FFF2-40B4-BE49-F238E27FC236}">
                <a16:creationId xmlns:a16="http://schemas.microsoft.com/office/drawing/2014/main" id="{0FC69AAB-3BBF-422B-B990-D19344D88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 y="4856769"/>
            <a:ext cx="19050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F2B90CB-8088-4119-A98F-178BDCA1BF0D}"/>
              </a:ext>
            </a:extLst>
          </p:cNvPr>
          <p:cNvGrpSpPr/>
          <p:nvPr/>
        </p:nvGrpSpPr>
        <p:grpSpPr>
          <a:xfrm>
            <a:off x="3245549" y="5242341"/>
            <a:ext cx="2652903" cy="1133856"/>
            <a:chOff x="3547872" y="5100447"/>
            <a:chExt cx="2652903" cy="1133856"/>
          </a:xfrm>
        </p:grpSpPr>
        <p:pic>
          <p:nvPicPr>
            <p:cNvPr id="1026" name="Picture 2" descr="Image result for glmtools">
              <a:extLst>
                <a:ext uri="{FF2B5EF4-FFF2-40B4-BE49-F238E27FC236}">
                  <a16:creationId xmlns:a16="http://schemas.microsoft.com/office/drawing/2014/main" id="{7C4538CD-BC3B-4A08-9757-12FF8AA87B3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547872" y="5100447"/>
              <a:ext cx="1133856" cy="1133856"/>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Image result for glmtools">
              <a:extLst>
                <a:ext uri="{FF2B5EF4-FFF2-40B4-BE49-F238E27FC236}">
                  <a16:creationId xmlns:a16="http://schemas.microsoft.com/office/drawing/2014/main" id="{102D63FF-6543-4C79-B488-9BCB42D073DD}"/>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066919" y="5100447"/>
              <a:ext cx="1133856" cy="1133856"/>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grpSp>
      <p:pic>
        <p:nvPicPr>
          <p:cNvPr id="5" name="Picture 2" descr="Image result for usgs">
            <a:extLst>
              <a:ext uri="{FF2B5EF4-FFF2-40B4-BE49-F238E27FC236}">
                <a16:creationId xmlns:a16="http://schemas.microsoft.com/office/drawing/2014/main" id="{2E3F19B5-8363-4891-857B-6E5509C1C8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5859" y="4859817"/>
            <a:ext cx="1901952" cy="190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8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0"/>
            <a:ext cx="9144000" cy="990600"/>
          </a:xfrm>
        </p:spPr>
        <p:txBody>
          <a:bodyPr>
            <a:normAutofit/>
          </a:bodyPr>
          <a:lstStyle/>
          <a:p>
            <a:r>
              <a:rPr lang="en-US" b="1" dirty="0"/>
              <a:t> Learning objectives of today’s module</a:t>
            </a:r>
          </a:p>
        </p:txBody>
      </p:sp>
      <p:sp>
        <p:nvSpPr>
          <p:cNvPr id="3" name="Content Placeholder 2"/>
          <p:cNvSpPr>
            <a:spLocks noGrp="1"/>
          </p:cNvSpPr>
          <p:nvPr>
            <p:ph idx="1"/>
          </p:nvPr>
        </p:nvSpPr>
        <p:spPr>
          <a:xfrm>
            <a:off x="289901" y="1352550"/>
            <a:ext cx="8655653" cy="5375056"/>
          </a:xfrm>
        </p:spPr>
        <p:txBody>
          <a:bodyPr>
            <a:normAutofit/>
          </a:bodyPr>
          <a:lstStyle/>
          <a:p>
            <a:pPr lvl="0">
              <a:buFont typeface="Wingdings" panose="05000000000000000000" pitchFamily="2" charset="2"/>
              <a:buChar char="§"/>
            </a:pPr>
            <a:r>
              <a:rPr lang="en-US" sz="2200" dirty="0"/>
              <a:t>Set up and run the General Lake Model (</a:t>
            </a:r>
            <a:r>
              <a:rPr lang="en-US" sz="2200" dirty="0" err="1"/>
              <a:t>GLM</a:t>
            </a:r>
            <a:r>
              <a:rPr lang="en-US" sz="2200" dirty="0"/>
              <a:t>) in the R statistical environment to simulate lake thermal structure</a:t>
            </a:r>
          </a:p>
          <a:p>
            <a:pPr lvl="0">
              <a:buFont typeface="Wingdings" panose="05000000000000000000" pitchFamily="2" charset="2"/>
              <a:buChar char="§"/>
            </a:pPr>
            <a:r>
              <a:rPr lang="en-US" sz="2200" dirty="0"/>
              <a:t>Understand how GLM configuration files, high-frequency driver data, and output files are organized and used</a:t>
            </a:r>
          </a:p>
          <a:p>
            <a:pPr lvl="0">
              <a:buFont typeface="Wingdings" panose="05000000000000000000" pitchFamily="2" charset="2"/>
              <a:buChar char="§"/>
            </a:pPr>
            <a:r>
              <a:rPr lang="en-US" sz="2200" dirty="0"/>
              <a:t>Modify the input meteorological data for one </a:t>
            </a:r>
            <a:r>
              <a:rPr lang="en-US" sz="2200" dirty="0" err="1"/>
              <a:t>GLM</a:t>
            </a:r>
            <a:r>
              <a:rPr lang="en-US" sz="2200" dirty="0"/>
              <a:t> model to simulate the effects of different climate scenarios on lake thermal structure</a:t>
            </a:r>
          </a:p>
          <a:p>
            <a:pPr lvl="0">
              <a:buFont typeface="Wingdings" panose="05000000000000000000" pitchFamily="2" charset="2"/>
              <a:buChar char="§"/>
            </a:pPr>
            <a:r>
              <a:rPr lang="en-US" sz="2200" dirty="0"/>
              <a:t>Interpret model output from </a:t>
            </a:r>
            <a:r>
              <a:rPr lang="en-US" sz="2200" dirty="0" err="1"/>
              <a:t>GLM</a:t>
            </a:r>
            <a:r>
              <a:rPr lang="en-US" sz="2200" dirty="0"/>
              <a:t> simulations to understand how changing climate will alter lake thermal characteristics</a:t>
            </a:r>
          </a:p>
          <a:p>
            <a:pPr lvl="0">
              <a:buFont typeface="Wingdings" panose="05000000000000000000" pitchFamily="2" charset="2"/>
              <a:buChar char="§"/>
            </a:pPr>
            <a:r>
              <a:rPr lang="en-US" sz="2200" dirty="0"/>
              <a:t>Create a custom coding function and use a for-loop to set up and </a:t>
            </a:r>
            <a:r>
              <a:rPr lang="en-US" sz="2200"/>
              <a:t>run many model </a:t>
            </a:r>
            <a:r>
              <a:rPr lang="en-US" sz="2200" dirty="0"/>
              <a:t>simulations with varying input meteorological data</a:t>
            </a:r>
          </a:p>
          <a:p>
            <a:pPr lvl="0">
              <a:buFont typeface="Wingdings" panose="05000000000000000000" pitchFamily="2" charset="2"/>
              <a:buChar char="§"/>
            </a:pPr>
            <a:r>
              <a:rPr lang="en-US" sz="2200" dirty="0"/>
              <a:t>Explore the application of R functions and for-loops for modeling climate change effects on lakes</a:t>
            </a:r>
          </a:p>
        </p:txBody>
      </p:sp>
    </p:spTree>
    <p:extLst>
      <p:ext uri="{BB962C8B-B14F-4D97-AF65-F5344CB8AC3E}">
        <p14:creationId xmlns:p14="http://schemas.microsoft.com/office/powerpoint/2010/main" val="221508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8229600" cy="990600"/>
          </a:xfrm>
        </p:spPr>
        <p:txBody>
          <a:bodyPr>
            <a:normAutofit/>
          </a:bodyPr>
          <a:lstStyle/>
          <a:p>
            <a:r>
              <a:rPr lang="en-US" b="1" dirty="0"/>
              <a:t> Activity A</a:t>
            </a:r>
          </a:p>
        </p:txBody>
      </p:sp>
      <p:sp>
        <p:nvSpPr>
          <p:cNvPr id="3" name="Content Placeholder 2"/>
          <p:cNvSpPr>
            <a:spLocks noGrp="1"/>
          </p:cNvSpPr>
          <p:nvPr>
            <p:ph idx="1"/>
          </p:nvPr>
        </p:nvSpPr>
        <p:spPr>
          <a:xfrm>
            <a:off x="213360" y="1600200"/>
            <a:ext cx="5181600" cy="4876800"/>
          </a:xfrm>
        </p:spPr>
        <p:txBody>
          <a:bodyPr>
            <a:normAutofit fontScale="92500"/>
          </a:bodyPr>
          <a:lstStyle/>
          <a:p>
            <a:pPr marL="0" indent="0">
              <a:spcBef>
                <a:spcPts val="0"/>
              </a:spcBef>
              <a:spcAft>
                <a:spcPts val="1200"/>
              </a:spcAft>
              <a:buNone/>
            </a:pPr>
            <a:r>
              <a:rPr lang="en-US" dirty="0"/>
              <a:t>With a partner (work in pairs):</a:t>
            </a:r>
          </a:p>
          <a:p>
            <a:pPr marL="457200" indent="-457200">
              <a:spcBef>
                <a:spcPts val="0"/>
              </a:spcBef>
              <a:spcAft>
                <a:spcPts val="1200"/>
              </a:spcAft>
              <a:buClr>
                <a:schemeClr val="tx2">
                  <a:lumMod val="75000"/>
                </a:schemeClr>
              </a:buClr>
              <a:buFont typeface="+mj-lt"/>
              <a:buAutoNum type="arabicParenR"/>
            </a:pPr>
            <a:r>
              <a:rPr lang="en-US" dirty="0"/>
              <a:t>Download the zipped folder containing the R Markdown (.</a:t>
            </a:r>
            <a:r>
              <a:rPr lang="en-US" dirty="0" err="1"/>
              <a:t>Rmd</a:t>
            </a:r>
            <a:r>
              <a:rPr lang="en-US" dirty="0"/>
              <a:t>) file and other files to run this module. Extract to your Desktop</a:t>
            </a:r>
          </a:p>
          <a:p>
            <a:pPr marL="457200" indent="-457200">
              <a:spcBef>
                <a:spcPts val="0"/>
              </a:spcBef>
              <a:spcAft>
                <a:spcPts val="1200"/>
              </a:spcAft>
              <a:buClr>
                <a:schemeClr val="tx2">
                  <a:lumMod val="75000"/>
                </a:schemeClr>
              </a:buClr>
              <a:buFont typeface="+mj-lt"/>
              <a:buAutoNum type="arabicParenR"/>
            </a:pPr>
            <a:r>
              <a:rPr lang="en-US" dirty="0"/>
              <a:t>Download GLM files and R packages onto your computer</a:t>
            </a:r>
          </a:p>
          <a:p>
            <a:pPr marL="457200" indent="-457200">
              <a:spcBef>
                <a:spcPts val="0"/>
              </a:spcBef>
              <a:spcAft>
                <a:spcPts val="1200"/>
              </a:spcAft>
              <a:buClr>
                <a:schemeClr val="tx2">
                  <a:lumMod val="75000"/>
                </a:schemeClr>
              </a:buClr>
              <a:buFont typeface="+mj-lt"/>
              <a:buAutoNum type="arabicParenR"/>
            </a:pPr>
            <a:r>
              <a:rPr lang="en-US" dirty="0"/>
              <a:t>Run the model and look at the thermal output</a:t>
            </a:r>
          </a:p>
          <a:p>
            <a:pPr marL="457200" indent="-457200">
              <a:spcBef>
                <a:spcPts val="0"/>
              </a:spcBef>
              <a:spcAft>
                <a:spcPts val="1200"/>
              </a:spcAft>
              <a:buClr>
                <a:schemeClr val="tx2">
                  <a:lumMod val="75000"/>
                </a:schemeClr>
              </a:buClr>
              <a:buFont typeface="+mj-lt"/>
              <a:buAutoNum type="arabicParenR"/>
            </a:pPr>
            <a:r>
              <a:rPr lang="en-US" dirty="0"/>
              <a:t>Examine how your model output compares to the observed field data for your lake</a:t>
            </a:r>
          </a:p>
          <a:p>
            <a:pPr marL="0" indent="0">
              <a:buNone/>
            </a:pPr>
            <a:endParaRPr lang="en-US" dirty="0"/>
          </a:p>
        </p:txBody>
      </p:sp>
      <p:pic>
        <p:nvPicPr>
          <p:cNvPr id="6" name="Picture 5">
            <a:extLst>
              <a:ext uri="{FF2B5EF4-FFF2-40B4-BE49-F238E27FC236}">
                <a16:creationId xmlns:a16="http://schemas.microsoft.com/office/drawing/2014/main" id="{4FBF4FA1-51DD-42C5-B0B7-E1C7883E8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952" y="2533838"/>
            <a:ext cx="3619048" cy="3009524"/>
          </a:xfrm>
          <a:prstGeom prst="rect">
            <a:avLst/>
          </a:prstGeom>
        </p:spPr>
      </p:pic>
    </p:spTree>
    <p:extLst>
      <p:ext uri="{BB962C8B-B14F-4D97-AF65-F5344CB8AC3E}">
        <p14:creationId xmlns:p14="http://schemas.microsoft.com/office/powerpoint/2010/main" val="363040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71475"/>
            <a:ext cx="8229600" cy="990600"/>
          </a:xfrm>
        </p:spPr>
        <p:txBody>
          <a:bodyPr>
            <a:normAutofit/>
          </a:bodyPr>
          <a:lstStyle/>
          <a:p>
            <a:r>
              <a:rPr lang="en-US" b="1" dirty="0"/>
              <a:t> Activity B</a:t>
            </a:r>
          </a:p>
        </p:txBody>
      </p:sp>
      <p:sp>
        <p:nvSpPr>
          <p:cNvPr id="3" name="Content Placeholder 2"/>
          <p:cNvSpPr>
            <a:spLocks noGrp="1"/>
          </p:cNvSpPr>
          <p:nvPr>
            <p:ph idx="1"/>
          </p:nvPr>
        </p:nvSpPr>
        <p:spPr>
          <a:xfrm>
            <a:off x="152400" y="1600200"/>
            <a:ext cx="8864600" cy="4876800"/>
          </a:xfrm>
        </p:spPr>
        <p:txBody>
          <a:bodyPr>
            <a:normAutofit/>
          </a:bodyPr>
          <a:lstStyle/>
          <a:p>
            <a:pPr>
              <a:buFont typeface="Wingdings" panose="05000000000000000000" pitchFamily="2" charset="2"/>
              <a:buChar char="§"/>
            </a:pPr>
            <a:r>
              <a:rPr lang="en-US" dirty="0"/>
              <a:t>Develop a climate scenario for any region and explore how it will affect lake thermal structure</a:t>
            </a:r>
          </a:p>
          <a:p>
            <a:pPr lvl="1">
              <a:buFont typeface="Wingdings" panose="05000000000000000000" pitchFamily="2" charset="2"/>
              <a:buChar char="§"/>
            </a:pPr>
            <a:r>
              <a:rPr lang="en-US" sz="2200" b="1" dirty="0"/>
              <a:t>Develop a hypothesis </a:t>
            </a:r>
            <a:r>
              <a:rPr lang="en-US" sz="2200" dirty="0"/>
              <a:t>about how climate change (e.g., altered temperature) may alter lake thermal structure</a:t>
            </a:r>
          </a:p>
          <a:p>
            <a:pPr lvl="2">
              <a:buFont typeface="Wingdings" panose="05000000000000000000" pitchFamily="2" charset="2"/>
              <a:buChar char="§"/>
            </a:pPr>
            <a:r>
              <a:rPr lang="en-US" sz="2000" dirty="0"/>
              <a:t>Create a corresponding meteorological input file</a:t>
            </a:r>
          </a:p>
          <a:p>
            <a:pPr lvl="1">
              <a:buFont typeface="Wingdings" panose="05000000000000000000" pitchFamily="2" charset="2"/>
              <a:buChar char="§"/>
            </a:pPr>
            <a:r>
              <a:rPr lang="en-US" sz="2200" dirty="0"/>
              <a:t>Run your model and examine the lake’s response:</a:t>
            </a:r>
          </a:p>
          <a:p>
            <a:pPr lvl="2">
              <a:buFont typeface="Wingdings" panose="05000000000000000000" pitchFamily="2" charset="2"/>
              <a:buChar char="§"/>
            </a:pPr>
            <a:r>
              <a:rPr lang="en-US" sz="2000" dirty="0"/>
              <a:t>How does your scenario alter the temperature profile in your lake over time?</a:t>
            </a:r>
          </a:p>
          <a:p>
            <a:pPr lvl="2">
              <a:buFont typeface="Wingdings" panose="05000000000000000000" pitchFamily="2" charset="2"/>
              <a:buChar char="§"/>
            </a:pPr>
            <a:r>
              <a:rPr lang="en-US" sz="2000" dirty="0"/>
              <a:t>How does the thermocline depth change?</a:t>
            </a:r>
          </a:p>
          <a:p>
            <a:pPr lvl="2">
              <a:buFont typeface="Wingdings" panose="05000000000000000000" pitchFamily="2" charset="2"/>
              <a:buChar char="§"/>
            </a:pPr>
            <a:r>
              <a:rPr lang="en-US" sz="2000" dirty="0"/>
              <a:t>How does the timing of stratification and evaporation change?</a:t>
            </a:r>
          </a:p>
          <a:p>
            <a:pPr lvl="1">
              <a:buFont typeface="Wingdings" panose="05000000000000000000" pitchFamily="2" charset="2"/>
              <a:buChar char="§"/>
            </a:pPr>
            <a:r>
              <a:rPr lang="en-US" sz="2200" dirty="0"/>
              <a:t>Compare the modeled output to the observed data</a:t>
            </a:r>
          </a:p>
          <a:p>
            <a:pPr lvl="1">
              <a:buFont typeface="Wingdings" panose="05000000000000000000" pitchFamily="2" charset="2"/>
              <a:buChar char="§"/>
            </a:pPr>
            <a:r>
              <a:rPr lang="en-US" sz="2200" b="1" dirty="0"/>
              <a:t>Create a few figures to highlight your climate scenario and share with the class!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71020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9144000" cy="990600"/>
          </a:xfrm>
        </p:spPr>
        <p:txBody>
          <a:bodyPr>
            <a:noAutofit/>
          </a:bodyPr>
          <a:lstStyle/>
          <a:p>
            <a:r>
              <a:rPr lang="en-US" b="1" dirty="0"/>
              <a:t> Need ideas for a climate scenario?	</a:t>
            </a:r>
          </a:p>
        </p:txBody>
      </p:sp>
      <p:sp>
        <p:nvSpPr>
          <p:cNvPr id="3" name="Content Placeholder 2"/>
          <p:cNvSpPr>
            <a:spLocks noGrp="1"/>
          </p:cNvSpPr>
          <p:nvPr>
            <p:ph idx="1"/>
          </p:nvPr>
        </p:nvSpPr>
        <p:spPr>
          <a:xfrm>
            <a:off x="114300" y="1600200"/>
            <a:ext cx="9029700" cy="1957388"/>
          </a:xfrm>
        </p:spPr>
        <p:txBody>
          <a:bodyPr>
            <a:normAutofit/>
          </a:bodyPr>
          <a:lstStyle/>
          <a:p>
            <a:pPr>
              <a:buFont typeface="Wingdings" panose="05000000000000000000" pitchFamily="2" charset="2"/>
              <a:buChar char="§"/>
            </a:pPr>
            <a:r>
              <a:rPr lang="en-US" dirty="0"/>
              <a:t>Check out </a:t>
            </a:r>
            <a:r>
              <a:rPr lang="en-US" dirty="0">
                <a:hlinkClick r:id="rId3"/>
              </a:rPr>
              <a:t>climatedata.us</a:t>
            </a:r>
            <a:r>
              <a:rPr lang="en-US" dirty="0"/>
              <a:t> </a:t>
            </a:r>
          </a:p>
          <a:p>
            <a:pPr lvl="1">
              <a:buFont typeface="Wingdings" panose="05000000000000000000" pitchFamily="2" charset="2"/>
              <a:buChar char="§"/>
            </a:pPr>
            <a:r>
              <a:rPr lang="en-US" sz="2400" dirty="0"/>
              <a:t>Temperature &amp; precipitation predictions for US across the year under different emission scenarios</a:t>
            </a:r>
          </a:p>
          <a:p>
            <a:pPr lvl="1">
              <a:buFont typeface="Wingdings" panose="05000000000000000000" pitchFamily="2" charset="2"/>
              <a:buChar char="§"/>
            </a:pPr>
            <a:r>
              <a:rPr lang="en-US" sz="2400" dirty="0"/>
              <a:t>For global projections, try: </a:t>
            </a:r>
            <a:r>
              <a:rPr lang="en-US" sz="2400" dirty="0">
                <a:hlinkClick r:id="rId4"/>
              </a:rPr>
              <a:t>climatemodels.uchicago.edu/maps</a:t>
            </a:r>
            <a:endParaRPr lang="en-US" sz="2400" dirty="0"/>
          </a:p>
          <a:p>
            <a:pPr marL="274320" lvl="1" indent="0">
              <a:buNone/>
            </a:pPr>
            <a:endParaRPr lang="en-US" dirty="0"/>
          </a:p>
        </p:txBody>
      </p:sp>
      <p:pic>
        <p:nvPicPr>
          <p:cNvPr id="5" name="Picture 4">
            <a:extLst>
              <a:ext uri="{FF2B5EF4-FFF2-40B4-BE49-F238E27FC236}">
                <a16:creationId xmlns:a16="http://schemas.microsoft.com/office/drawing/2014/main" id="{676D84A4-F605-41C1-97BF-367DCB1679E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09713" y="3248731"/>
            <a:ext cx="5762625" cy="3609269"/>
          </a:xfrm>
          <a:prstGeom prst="rect">
            <a:avLst/>
          </a:prstGeom>
        </p:spPr>
      </p:pic>
      <p:sp>
        <p:nvSpPr>
          <p:cNvPr id="6" name="TextBox 5">
            <a:extLst>
              <a:ext uri="{FF2B5EF4-FFF2-40B4-BE49-F238E27FC236}">
                <a16:creationId xmlns:a16="http://schemas.microsoft.com/office/drawing/2014/main" id="{AA6AEA3F-F339-45A3-8FB7-B1C2DCB3F86A}"/>
              </a:ext>
            </a:extLst>
          </p:cNvPr>
          <p:cNvSpPr txBox="1"/>
          <p:nvPr/>
        </p:nvSpPr>
        <p:spPr>
          <a:xfrm>
            <a:off x="1509713" y="6611779"/>
            <a:ext cx="5529262" cy="246221"/>
          </a:xfrm>
          <a:prstGeom prst="rect">
            <a:avLst/>
          </a:prstGeom>
          <a:noFill/>
        </p:spPr>
        <p:txBody>
          <a:bodyPr wrap="square" rtlCol="0">
            <a:spAutoFit/>
          </a:bodyPr>
          <a:lstStyle/>
          <a:p>
            <a:pPr algn="r"/>
            <a:r>
              <a:rPr lang="en-US" sz="1000" dirty="0"/>
              <a:t>Image: climatedata.us </a:t>
            </a:r>
          </a:p>
        </p:txBody>
      </p:sp>
    </p:spTree>
    <p:extLst>
      <p:ext uri="{BB962C8B-B14F-4D97-AF65-F5344CB8AC3E}">
        <p14:creationId xmlns:p14="http://schemas.microsoft.com/office/powerpoint/2010/main" val="245832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0"/>
            <a:ext cx="8229600" cy="990600"/>
          </a:xfrm>
        </p:spPr>
        <p:txBody>
          <a:bodyPr/>
          <a:lstStyle/>
          <a:p>
            <a:r>
              <a:rPr lang="en-US" b="1" dirty="0"/>
              <a:t> Overview of today</a:t>
            </a:r>
          </a:p>
        </p:txBody>
      </p:sp>
      <p:sp>
        <p:nvSpPr>
          <p:cNvPr id="3" name="Content Placeholder 2"/>
          <p:cNvSpPr>
            <a:spLocks noGrp="1"/>
          </p:cNvSpPr>
          <p:nvPr>
            <p:ph idx="1"/>
          </p:nvPr>
        </p:nvSpPr>
        <p:spPr/>
        <p:txBody>
          <a:bodyPr>
            <a:normAutofit/>
          </a:bodyPr>
          <a:lstStyle/>
          <a:p>
            <a:pPr>
              <a:spcAft>
                <a:spcPts val="1200"/>
              </a:spcAft>
              <a:buFont typeface="Wingdings" panose="05000000000000000000" pitchFamily="2" charset="2"/>
              <a:buChar char="§"/>
            </a:pPr>
            <a:r>
              <a:rPr lang="en-US" dirty="0"/>
              <a:t>Short overview of lake modeling and some background on the tools we will be working with</a:t>
            </a:r>
          </a:p>
          <a:p>
            <a:pPr marL="0" indent="0">
              <a:spcAft>
                <a:spcPts val="1200"/>
              </a:spcAft>
              <a:buNone/>
            </a:pPr>
            <a:endParaRPr lang="en-US" sz="1000" dirty="0"/>
          </a:p>
          <a:p>
            <a:pPr>
              <a:spcAft>
                <a:spcPts val="1200"/>
              </a:spcAft>
              <a:buFont typeface="Wingdings" panose="05000000000000000000" pitchFamily="2" charset="2"/>
              <a:buChar char="§"/>
            </a:pPr>
            <a:r>
              <a:rPr lang="en-US" b="1" dirty="0"/>
              <a:t>Activity A: </a:t>
            </a:r>
            <a:r>
              <a:rPr lang="en-US" dirty="0"/>
              <a:t>Plot water temperatures from a lake model. </a:t>
            </a:r>
          </a:p>
          <a:p>
            <a:pPr>
              <a:spcAft>
                <a:spcPts val="1200"/>
              </a:spcAft>
              <a:buFont typeface="Wingdings" panose="05000000000000000000" pitchFamily="2" charset="2"/>
              <a:buChar char="§"/>
            </a:pPr>
            <a:r>
              <a:rPr lang="en-US" b="1" dirty="0"/>
              <a:t>Activity B: </a:t>
            </a:r>
            <a:r>
              <a:rPr lang="en-US" dirty="0"/>
              <a:t>Develop a climate scenario, generate hypotheses, and model how your lake responds.</a:t>
            </a:r>
          </a:p>
          <a:p>
            <a:pPr>
              <a:spcAft>
                <a:spcPts val="1200"/>
              </a:spcAft>
              <a:buFont typeface="Wingdings" panose="05000000000000000000" pitchFamily="2" charset="2"/>
              <a:buChar char="§"/>
            </a:pPr>
            <a:r>
              <a:rPr lang="en-US" b="1" dirty="0"/>
              <a:t>Activity C: </a:t>
            </a:r>
            <a:r>
              <a:rPr lang="en-US" dirty="0"/>
              <a:t>Create a custom coding function and use a for-loop to run many lake model simulations.</a:t>
            </a:r>
          </a:p>
          <a:p>
            <a:endParaRPr lang="en-US" dirty="0"/>
          </a:p>
          <a:p>
            <a:endParaRPr lang="en-US" dirty="0"/>
          </a:p>
        </p:txBody>
      </p:sp>
    </p:spTree>
    <p:extLst>
      <p:ext uri="{BB962C8B-B14F-4D97-AF65-F5344CB8AC3E}">
        <p14:creationId xmlns:p14="http://schemas.microsoft.com/office/powerpoint/2010/main" val="1500878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51AB-A2C8-4A0C-9FFA-8A350BAC49EE}"/>
              </a:ext>
            </a:extLst>
          </p:cNvPr>
          <p:cNvSpPr>
            <a:spLocks noGrp="1"/>
          </p:cNvSpPr>
          <p:nvPr>
            <p:ph type="title"/>
          </p:nvPr>
        </p:nvSpPr>
        <p:spPr>
          <a:xfrm>
            <a:off x="0" y="377142"/>
            <a:ext cx="8229600" cy="990600"/>
          </a:xfrm>
        </p:spPr>
        <p:txBody>
          <a:bodyPr/>
          <a:lstStyle/>
          <a:p>
            <a:r>
              <a:rPr lang="en-US" b="1" dirty="0"/>
              <a:t> Converting units?</a:t>
            </a:r>
          </a:p>
        </p:txBody>
      </p:sp>
      <p:sp>
        <p:nvSpPr>
          <p:cNvPr id="3" name="Content Placeholder 2">
            <a:extLst>
              <a:ext uri="{FF2B5EF4-FFF2-40B4-BE49-F238E27FC236}">
                <a16:creationId xmlns:a16="http://schemas.microsoft.com/office/drawing/2014/main" id="{9EA069F4-9D22-4A5B-BF05-AA4B822C5A96}"/>
              </a:ext>
            </a:extLst>
          </p:cNvPr>
          <p:cNvSpPr>
            <a:spLocks noGrp="1"/>
          </p:cNvSpPr>
          <p:nvPr>
            <p:ph idx="1"/>
          </p:nvPr>
        </p:nvSpPr>
        <p:spPr/>
        <p:txBody>
          <a:bodyPr/>
          <a:lstStyle/>
          <a:p>
            <a:pPr marL="0" indent="0">
              <a:buNone/>
            </a:pPr>
            <a:r>
              <a:rPr lang="en-US" dirty="0"/>
              <a:t>As you edit the </a:t>
            </a:r>
            <a:r>
              <a:rPr lang="en-US" dirty="0" err="1"/>
              <a:t>met_hourly</a:t>
            </a:r>
            <a:r>
              <a:rPr lang="en-US" dirty="0"/>
              <a:t> file to create your climate scenario, keep the following units in mind!</a:t>
            </a:r>
          </a:p>
          <a:p>
            <a:pPr marL="0" indent="0">
              <a:buNone/>
            </a:pPr>
            <a:endParaRPr lang="en-US" dirty="0"/>
          </a:p>
        </p:txBody>
      </p:sp>
      <p:graphicFrame>
        <p:nvGraphicFramePr>
          <p:cNvPr id="4" name="Table 3">
            <a:extLst>
              <a:ext uri="{FF2B5EF4-FFF2-40B4-BE49-F238E27FC236}">
                <a16:creationId xmlns:a16="http://schemas.microsoft.com/office/drawing/2014/main" id="{EC8E7C7A-78E7-4B23-9AC9-8B385349CAEC}"/>
              </a:ext>
            </a:extLst>
          </p:cNvPr>
          <p:cNvGraphicFramePr>
            <a:graphicFrameLocks noGrp="1"/>
          </p:cNvGraphicFramePr>
          <p:nvPr>
            <p:extLst>
              <p:ext uri="{D42A27DB-BD31-4B8C-83A1-F6EECF244321}">
                <p14:modId xmlns:p14="http://schemas.microsoft.com/office/powerpoint/2010/main" val="951242055"/>
              </p:ext>
            </p:extLst>
          </p:nvPr>
        </p:nvGraphicFramePr>
        <p:xfrm>
          <a:off x="712864" y="2555240"/>
          <a:ext cx="7718271" cy="2021840"/>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1115504009"/>
                    </a:ext>
                  </a:extLst>
                </a:gridCol>
                <a:gridCol w="1630680">
                  <a:extLst>
                    <a:ext uri="{9D8B030D-6E8A-4147-A177-3AD203B41FA5}">
                      <a16:colId xmlns:a16="http://schemas.microsoft.com/office/drawing/2014/main" val="2315081336"/>
                    </a:ext>
                  </a:extLst>
                </a:gridCol>
                <a:gridCol w="1198880">
                  <a:extLst>
                    <a:ext uri="{9D8B030D-6E8A-4147-A177-3AD203B41FA5}">
                      <a16:colId xmlns:a16="http://schemas.microsoft.com/office/drawing/2014/main" val="3390099737"/>
                    </a:ext>
                  </a:extLst>
                </a:gridCol>
                <a:gridCol w="3461231">
                  <a:extLst>
                    <a:ext uri="{9D8B030D-6E8A-4147-A177-3AD203B41FA5}">
                      <a16:colId xmlns:a16="http://schemas.microsoft.com/office/drawing/2014/main" val="2902813991"/>
                    </a:ext>
                  </a:extLst>
                </a:gridCol>
              </a:tblGrid>
              <a:tr h="370840">
                <a:tc>
                  <a:txBody>
                    <a:bodyPr/>
                    <a:lstStyle/>
                    <a:p>
                      <a:pPr algn="ctr"/>
                      <a:r>
                        <a:rPr lang="en-US" dirty="0"/>
                        <a:t>Variable</a:t>
                      </a:r>
                    </a:p>
                  </a:txBody>
                  <a:tcPr/>
                </a:tc>
                <a:tc>
                  <a:txBody>
                    <a:bodyPr/>
                    <a:lstStyle/>
                    <a:p>
                      <a:pPr algn="ctr"/>
                      <a:r>
                        <a:rPr lang="en-US" dirty="0"/>
                        <a:t>Unit</a:t>
                      </a:r>
                    </a:p>
                  </a:txBody>
                  <a:tcPr/>
                </a:tc>
                <a:tc>
                  <a:txBody>
                    <a:bodyPr/>
                    <a:lstStyle/>
                    <a:p>
                      <a:pPr algn="ctr"/>
                      <a:r>
                        <a:rPr lang="en-US" dirty="0"/>
                        <a:t>Example</a:t>
                      </a:r>
                    </a:p>
                  </a:txBody>
                  <a:tcPr/>
                </a:tc>
                <a:tc>
                  <a:txBody>
                    <a:bodyPr/>
                    <a:lstStyle/>
                    <a:p>
                      <a:pPr algn="ctr"/>
                      <a:r>
                        <a:rPr lang="en-US" dirty="0"/>
                        <a:t>Conversion</a:t>
                      </a:r>
                    </a:p>
                  </a:txBody>
                  <a:tcPr/>
                </a:tc>
                <a:extLst>
                  <a:ext uri="{0D108BD9-81ED-4DB2-BD59-A6C34878D82A}">
                    <a16:rowId xmlns:a16="http://schemas.microsoft.com/office/drawing/2014/main" val="3866296257"/>
                  </a:ext>
                </a:extLst>
              </a:tr>
              <a:tr h="370840">
                <a:tc>
                  <a:txBody>
                    <a:bodyPr/>
                    <a:lstStyle/>
                    <a:p>
                      <a:r>
                        <a:rPr lang="en-US" dirty="0" err="1"/>
                        <a:t>AirTemp</a:t>
                      </a:r>
                      <a:endParaRPr lang="en-US" dirty="0"/>
                    </a:p>
                  </a:txBody>
                  <a:tcPr/>
                </a:tc>
                <a:tc>
                  <a:txBody>
                    <a:bodyPr/>
                    <a:lstStyle/>
                    <a:p>
                      <a:r>
                        <a:rPr lang="en-US" sz="1800" kern="1200" dirty="0">
                          <a:solidFill>
                            <a:schemeClr val="dk1"/>
                          </a:solidFill>
                          <a:effectLst/>
                          <a:latin typeface="+mn-lt"/>
                          <a:ea typeface="+mn-ea"/>
                          <a:cs typeface="+mn-cs"/>
                        </a:rPr>
                        <a:t>°C</a:t>
                      </a:r>
                      <a:endParaRPr lang="en-US" dirty="0"/>
                    </a:p>
                  </a:txBody>
                  <a:tcPr/>
                </a:tc>
                <a:tc>
                  <a:txBody>
                    <a:bodyPr/>
                    <a:lstStyle/>
                    <a:p>
                      <a:r>
                        <a:rPr lang="en-US" dirty="0"/>
                        <a:t>20.05</a:t>
                      </a:r>
                    </a:p>
                  </a:txBody>
                  <a:tcPr/>
                </a:tc>
                <a:tc>
                  <a:txBody>
                    <a:bodyPr/>
                    <a:lstStyle/>
                    <a:p>
                      <a:endParaRPr lang="en-US" dirty="0"/>
                    </a:p>
                  </a:txBody>
                  <a:tcPr/>
                </a:tc>
                <a:extLst>
                  <a:ext uri="{0D108BD9-81ED-4DB2-BD59-A6C34878D82A}">
                    <a16:rowId xmlns:a16="http://schemas.microsoft.com/office/drawing/2014/main" val="3766690246"/>
                  </a:ext>
                </a:extLst>
              </a:tr>
              <a:tr h="370840">
                <a:tc>
                  <a:txBody>
                    <a:bodyPr/>
                    <a:lstStyle/>
                    <a:p>
                      <a:r>
                        <a:rPr lang="en-US" dirty="0" err="1"/>
                        <a:t>WindSpeed</a:t>
                      </a:r>
                      <a:endParaRPr lang="en-US" dirty="0"/>
                    </a:p>
                  </a:txBody>
                  <a:tcPr/>
                </a:tc>
                <a:tc>
                  <a:txBody>
                    <a:bodyPr/>
                    <a:lstStyle/>
                    <a:p>
                      <a:r>
                        <a:rPr lang="en-US" dirty="0"/>
                        <a:t>meters · sec</a:t>
                      </a:r>
                      <a:r>
                        <a:rPr lang="en-US" baseline="30000" dirty="0"/>
                        <a:t>-1</a:t>
                      </a:r>
                    </a:p>
                  </a:txBody>
                  <a:tcPr/>
                </a:tc>
                <a:tc>
                  <a:txBody>
                    <a:bodyPr/>
                    <a:lstStyle/>
                    <a:p>
                      <a:r>
                        <a:rPr lang="en-US" dirty="0"/>
                        <a:t>1.87</a:t>
                      </a:r>
                    </a:p>
                  </a:txBody>
                  <a:tcPr/>
                </a:tc>
                <a:tc>
                  <a:txBody>
                    <a:bodyPr/>
                    <a:lstStyle/>
                    <a:p>
                      <a:r>
                        <a:rPr lang="en-US" dirty="0"/>
                        <a:t>To convert from miles per hour, </a:t>
                      </a:r>
                    </a:p>
                    <a:p>
                      <a:r>
                        <a:rPr lang="en-US" dirty="0"/>
                        <a:t>multiply by 0.447</a:t>
                      </a:r>
                    </a:p>
                  </a:txBody>
                  <a:tcPr/>
                </a:tc>
                <a:extLst>
                  <a:ext uri="{0D108BD9-81ED-4DB2-BD59-A6C34878D82A}">
                    <a16:rowId xmlns:a16="http://schemas.microsoft.com/office/drawing/2014/main" val="883047932"/>
                  </a:ext>
                </a:extLst>
              </a:tr>
              <a:tr h="261172">
                <a:tc>
                  <a:txBody>
                    <a:bodyPr/>
                    <a:lstStyle/>
                    <a:p>
                      <a:r>
                        <a:rPr lang="en-US" dirty="0"/>
                        <a:t>Rain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meters · day</a:t>
                      </a:r>
                      <a:r>
                        <a:rPr lang="en-US" baseline="30000" dirty="0"/>
                        <a:t>-1</a:t>
                      </a:r>
                    </a:p>
                  </a:txBody>
                  <a:tcPr/>
                </a:tc>
                <a:tc>
                  <a:txBody>
                    <a:bodyPr/>
                    <a:lstStyle/>
                    <a:p>
                      <a:r>
                        <a:rPr lang="en-US" sz="1800" kern="1200" dirty="0">
                          <a:solidFill>
                            <a:schemeClr val="dk1"/>
                          </a:solidFill>
                          <a:effectLst/>
                          <a:latin typeface="+mn-lt"/>
                          <a:ea typeface="+mn-ea"/>
                          <a:cs typeface="+mn-cs"/>
                        </a:rPr>
                        <a:t>0.000592</a:t>
                      </a:r>
                      <a:endParaRPr lang="en-US" dirty="0"/>
                    </a:p>
                  </a:txBody>
                  <a:tcPr/>
                </a:tc>
                <a:tc>
                  <a:txBody>
                    <a:bodyPr/>
                    <a:lstStyle/>
                    <a:p>
                      <a:r>
                        <a:rPr lang="en-US" dirty="0"/>
                        <a:t>To convert from inches per day, </a:t>
                      </a:r>
                    </a:p>
                    <a:p>
                      <a:r>
                        <a:rPr lang="en-US" dirty="0"/>
                        <a:t>multiply by 0.0254</a:t>
                      </a:r>
                    </a:p>
                  </a:txBody>
                  <a:tcPr/>
                </a:tc>
                <a:extLst>
                  <a:ext uri="{0D108BD9-81ED-4DB2-BD59-A6C34878D82A}">
                    <a16:rowId xmlns:a16="http://schemas.microsoft.com/office/drawing/2014/main" val="3616552554"/>
                  </a:ext>
                </a:extLst>
              </a:tr>
            </a:tbl>
          </a:graphicData>
        </a:graphic>
      </p:graphicFrame>
    </p:spTree>
    <p:extLst>
      <p:ext uri="{BB962C8B-B14F-4D97-AF65-F5344CB8AC3E}">
        <p14:creationId xmlns:p14="http://schemas.microsoft.com/office/powerpoint/2010/main" val="1224443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8229600" cy="990600"/>
          </a:xfrm>
        </p:spPr>
        <p:txBody>
          <a:bodyPr>
            <a:normAutofit/>
          </a:bodyPr>
          <a:lstStyle/>
          <a:p>
            <a:r>
              <a:rPr lang="en-US" b="1" dirty="0"/>
              <a:t> Activity C</a:t>
            </a:r>
          </a:p>
        </p:txBody>
      </p:sp>
      <p:sp>
        <p:nvSpPr>
          <p:cNvPr id="3" name="Content Placeholder 2"/>
          <p:cNvSpPr>
            <a:spLocks noGrp="1"/>
          </p:cNvSpPr>
          <p:nvPr>
            <p:ph idx="1"/>
          </p:nvPr>
        </p:nvSpPr>
        <p:spPr/>
        <p:txBody>
          <a:bodyPr>
            <a:normAutofit/>
          </a:bodyPr>
          <a:lstStyle/>
          <a:p>
            <a:pPr>
              <a:spcAft>
                <a:spcPts val="1200"/>
              </a:spcAft>
              <a:buFont typeface="Wingdings" panose="05000000000000000000" pitchFamily="2" charset="2"/>
              <a:buChar char="§"/>
            </a:pPr>
            <a:r>
              <a:rPr lang="en-US" dirty="0"/>
              <a:t>How do you run many lake simulations using different climate scenarios? Is there a more efficient way to run and analyze lots of different simulations rather than running the code manually?</a:t>
            </a:r>
          </a:p>
          <a:p>
            <a:pPr>
              <a:spcAft>
                <a:spcPts val="1200"/>
              </a:spcAft>
              <a:buFont typeface="Wingdings" panose="05000000000000000000" pitchFamily="2" charset="2"/>
              <a:buChar char="§"/>
            </a:pPr>
            <a:r>
              <a:rPr lang="en-US" dirty="0"/>
              <a:t>YES! by using R functions and for-loops </a:t>
            </a:r>
          </a:p>
          <a:p>
            <a:pPr>
              <a:spcAft>
                <a:spcPts val="1200"/>
              </a:spcAft>
              <a:buFont typeface="Wingdings" panose="05000000000000000000" pitchFamily="2" charset="2"/>
              <a:buChar char="§"/>
            </a:pPr>
            <a:r>
              <a:rPr lang="en-US" dirty="0"/>
              <a:t>A </a:t>
            </a:r>
            <a:r>
              <a:rPr lang="en-US" b="1" dirty="0"/>
              <a:t>function </a:t>
            </a:r>
            <a:r>
              <a:rPr lang="en-US" dirty="0"/>
              <a:t>contains code that does a specific task</a:t>
            </a:r>
          </a:p>
          <a:p>
            <a:pPr lvl="1">
              <a:spcAft>
                <a:spcPts val="1200"/>
              </a:spcAft>
              <a:buFont typeface="Wingdings" panose="05000000000000000000" pitchFamily="2" charset="2"/>
              <a:buChar char="§"/>
            </a:pPr>
            <a:r>
              <a:rPr lang="en-US" dirty="0"/>
              <a:t>You can create a function to perform any task you like in R!</a:t>
            </a:r>
          </a:p>
          <a:p>
            <a:pPr>
              <a:spcAft>
                <a:spcPts val="1200"/>
              </a:spcAft>
              <a:buFont typeface="Wingdings" panose="05000000000000000000" pitchFamily="2" charset="2"/>
              <a:buChar char="§"/>
            </a:pPr>
            <a:r>
              <a:rPr lang="en-US" dirty="0"/>
              <a:t>A </a:t>
            </a:r>
            <a:r>
              <a:rPr lang="en-US" b="1" dirty="0"/>
              <a:t>for-loop</a:t>
            </a:r>
            <a:r>
              <a:rPr lang="en-US" dirty="0"/>
              <a:t> runs a section of code repeatedly</a:t>
            </a:r>
          </a:p>
          <a:p>
            <a:pPr lvl="1">
              <a:spcAft>
                <a:spcPts val="1200"/>
              </a:spcAft>
              <a:buFont typeface="Wingdings" panose="05000000000000000000" pitchFamily="2" charset="2"/>
              <a:buChar char="§"/>
            </a:pPr>
            <a:r>
              <a:rPr lang="en-US" dirty="0"/>
              <a:t>You can start the for-loop and let your computer run many lake simulations while you…. Have a snack! Take a nap! (Etc.)</a:t>
            </a:r>
          </a:p>
        </p:txBody>
      </p:sp>
    </p:spTree>
    <p:extLst>
      <p:ext uri="{BB962C8B-B14F-4D97-AF65-F5344CB8AC3E}">
        <p14:creationId xmlns:p14="http://schemas.microsoft.com/office/powerpoint/2010/main" val="416292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Custom functions in R</a:t>
            </a:r>
          </a:p>
        </p:txBody>
      </p:sp>
      <p:sp>
        <p:nvSpPr>
          <p:cNvPr id="8" name="Content Placeholder 7">
            <a:extLst>
              <a:ext uri="{FF2B5EF4-FFF2-40B4-BE49-F238E27FC236}">
                <a16:creationId xmlns:a16="http://schemas.microsoft.com/office/drawing/2014/main" id="{980F1DBA-92CF-6B7D-F40D-B8CE8A213A52}"/>
              </a:ext>
            </a:extLst>
          </p:cNvPr>
          <p:cNvSpPr>
            <a:spLocks noGrp="1"/>
          </p:cNvSpPr>
          <p:nvPr>
            <p:ph idx="1"/>
          </p:nvPr>
        </p:nvSpPr>
        <p:spPr/>
        <p:txBody>
          <a:bodyPr/>
          <a:lstStyle/>
          <a:p>
            <a:r>
              <a:rPr lang="en-US" dirty="0"/>
              <a:t>First, define the function</a:t>
            </a:r>
          </a:p>
        </p:txBody>
      </p:sp>
      <p:pic>
        <p:nvPicPr>
          <p:cNvPr id="7" name="Picture 6">
            <a:extLst>
              <a:ext uri="{FF2B5EF4-FFF2-40B4-BE49-F238E27FC236}">
                <a16:creationId xmlns:a16="http://schemas.microsoft.com/office/drawing/2014/main" id="{24662263-F977-F40E-0387-6C9A9DC8E927}"/>
              </a:ext>
            </a:extLst>
          </p:cNvPr>
          <p:cNvPicPr>
            <a:picLocks noChangeAspect="1"/>
          </p:cNvPicPr>
          <p:nvPr/>
        </p:nvPicPr>
        <p:blipFill>
          <a:blip r:embed="rId3"/>
          <a:stretch>
            <a:fillRect/>
          </a:stretch>
        </p:blipFill>
        <p:spPr>
          <a:xfrm>
            <a:off x="685800" y="3557784"/>
            <a:ext cx="7772400" cy="1471416"/>
          </a:xfrm>
          <a:prstGeom prst="rect">
            <a:avLst/>
          </a:prstGeom>
          <a:ln w="28575">
            <a:solidFill>
              <a:schemeClr val="accent1"/>
            </a:solidFill>
          </a:ln>
        </p:spPr>
      </p:pic>
      <p:sp>
        <p:nvSpPr>
          <p:cNvPr id="9" name="Rectangular Callout 8">
            <a:extLst>
              <a:ext uri="{FF2B5EF4-FFF2-40B4-BE49-F238E27FC236}">
                <a16:creationId xmlns:a16="http://schemas.microsoft.com/office/drawing/2014/main" id="{19800768-AC7D-F947-25A8-0FC481438635}"/>
              </a:ext>
            </a:extLst>
          </p:cNvPr>
          <p:cNvSpPr/>
          <p:nvPr/>
        </p:nvSpPr>
        <p:spPr>
          <a:xfrm>
            <a:off x="320040" y="2109984"/>
            <a:ext cx="3398520" cy="1166616"/>
          </a:xfrm>
          <a:prstGeom prst="wedgeRectCallout">
            <a:avLst>
              <a:gd name="adj1" fmla="val -8133"/>
              <a:gd name="adj2" fmla="val 780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Give your function a descriptive name that is relevant to the task it performs</a:t>
            </a:r>
          </a:p>
        </p:txBody>
      </p:sp>
      <p:sp>
        <p:nvSpPr>
          <p:cNvPr id="10" name="Rectangular Callout 9">
            <a:extLst>
              <a:ext uri="{FF2B5EF4-FFF2-40B4-BE49-F238E27FC236}">
                <a16:creationId xmlns:a16="http://schemas.microsoft.com/office/drawing/2014/main" id="{93070789-EF7B-198B-8293-D5BA8BF140A9}"/>
              </a:ext>
            </a:extLst>
          </p:cNvPr>
          <p:cNvSpPr/>
          <p:nvPr/>
        </p:nvSpPr>
        <p:spPr>
          <a:xfrm>
            <a:off x="5029200" y="2225040"/>
            <a:ext cx="2712720" cy="1035564"/>
          </a:xfrm>
          <a:prstGeom prst="wedgeRectCallout">
            <a:avLst>
              <a:gd name="adj1" fmla="val -6788"/>
              <a:gd name="adj2" fmla="val 830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inputs you provide to your function are called “arguments”</a:t>
            </a:r>
          </a:p>
        </p:txBody>
      </p:sp>
      <p:sp>
        <p:nvSpPr>
          <p:cNvPr id="11" name="Rectangular Callout 10">
            <a:extLst>
              <a:ext uri="{FF2B5EF4-FFF2-40B4-BE49-F238E27FC236}">
                <a16:creationId xmlns:a16="http://schemas.microsoft.com/office/drawing/2014/main" id="{77058399-D6E1-7648-4E14-6449BDCF4009}"/>
              </a:ext>
            </a:extLst>
          </p:cNvPr>
          <p:cNvSpPr/>
          <p:nvPr/>
        </p:nvSpPr>
        <p:spPr>
          <a:xfrm>
            <a:off x="5486400" y="4685544"/>
            <a:ext cx="3337560" cy="1197096"/>
          </a:xfrm>
          <a:prstGeom prst="wedgeRectCallout">
            <a:avLst>
              <a:gd name="adj1" fmla="val -58858"/>
              <a:gd name="adj2" fmla="val -952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code in the curly </a:t>
            </a:r>
            <a:r>
              <a:rPr lang="en-US" dirty="0" err="1"/>
              <a:t>brackers</a:t>
            </a:r>
            <a:r>
              <a:rPr lang="en-US" dirty="0"/>
              <a:t> {} is run every time the function is called; a function can be as simple or complex as you like!</a:t>
            </a:r>
          </a:p>
        </p:txBody>
      </p:sp>
      <p:sp>
        <p:nvSpPr>
          <p:cNvPr id="12" name="Rectangular Callout 11">
            <a:extLst>
              <a:ext uri="{FF2B5EF4-FFF2-40B4-BE49-F238E27FC236}">
                <a16:creationId xmlns:a16="http://schemas.microsoft.com/office/drawing/2014/main" id="{1284B65D-FD80-0F19-96E7-2817F14263E2}"/>
              </a:ext>
            </a:extLst>
          </p:cNvPr>
          <p:cNvSpPr/>
          <p:nvPr/>
        </p:nvSpPr>
        <p:spPr>
          <a:xfrm>
            <a:off x="1417320" y="4857372"/>
            <a:ext cx="3337560" cy="1197096"/>
          </a:xfrm>
          <a:prstGeom prst="wedgeRectCallout">
            <a:avLst>
              <a:gd name="adj1" fmla="val -33744"/>
              <a:gd name="adj2" fmla="val -697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’return’ indicates that we want ‘sum’ to be the output of the function</a:t>
            </a:r>
          </a:p>
        </p:txBody>
      </p:sp>
    </p:spTree>
    <p:extLst>
      <p:ext uri="{BB962C8B-B14F-4D97-AF65-F5344CB8AC3E}">
        <p14:creationId xmlns:p14="http://schemas.microsoft.com/office/powerpoint/2010/main" val="385950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4EE94D-9BA0-6213-17FE-30EACEC36516}"/>
              </a:ext>
            </a:extLst>
          </p:cNvPr>
          <p:cNvSpPr>
            <a:spLocks noGrp="1"/>
          </p:cNvSpPr>
          <p:nvPr>
            <p:ph type="title"/>
          </p:nvPr>
        </p:nvSpPr>
        <p:spPr>
          <a:xfrm>
            <a:off x="457200" y="533400"/>
            <a:ext cx="8229600" cy="990600"/>
          </a:xfrm>
        </p:spPr>
        <p:txBody>
          <a:bodyPr/>
          <a:lstStyle/>
          <a:p>
            <a:r>
              <a:rPr lang="en-US" b="1" dirty="0"/>
              <a:t> Custom functions in R</a:t>
            </a:r>
          </a:p>
        </p:txBody>
      </p:sp>
      <p:sp>
        <p:nvSpPr>
          <p:cNvPr id="9" name="Content Placeholder 7">
            <a:extLst>
              <a:ext uri="{FF2B5EF4-FFF2-40B4-BE49-F238E27FC236}">
                <a16:creationId xmlns:a16="http://schemas.microsoft.com/office/drawing/2014/main" id="{39A3AA40-3243-ACD4-D120-6DE58EFCF462}"/>
              </a:ext>
            </a:extLst>
          </p:cNvPr>
          <p:cNvSpPr txBox="1">
            <a:spLocks/>
          </p:cNvSpPr>
          <p:nvPr/>
        </p:nvSpPr>
        <p:spPr>
          <a:xfrm>
            <a:off x="609600" y="17526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Then you can call the function!</a:t>
            </a:r>
          </a:p>
        </p:txBody>
      </p:sp>
      <p:pic>
        <p:nvPicPr>
          <p:cNvPr id="14" name="Picture 13">
            <a:extLst>
              <a:ext uri="{FF2B5EF4-FFF2-40B4-BE49-F238E27FC236}">
                <a16:creationId xmlns:a16="http://schemas.microsoft.com/office/drawing/2014/main" id="{31EC55D1-41E5-D85F-FEA9-1DF7DB711D64}"/>
              </a:ext>
            </a:extLst>
          </p:cNvPr>
          <p:cNvPicPr>
            <a:picLocks noChangeAspect="1"/>
          </p:cNvPicPr>
          <p:nvPr/>
        </p:nvPicPr>
        <p:blipFill>
          <a:blip r:embed="rId3"/>
          <a:stretch>
            <a:fillRect/>
          </a:stretch>
        </p:blipFill>
        <p:spPr>
          <a:xfrm>
            <a:off x="1997710" y="3987800"/>
            <a:ext cx="4203700" cy="812800"/>
          </a:xfrm>
          <a:prstGeom prst="rect">
            <a:avLst/>
          </a:prstGeom>
          <a:ln w="28575">
            <a:solidFill>
              <a:schemeClr val="accent1"/>
            </a:solidFill>
          </a:ln>
        </p:spPr>
      </p:pic>
      <p:sp>
        <p:nvSpPr>
          <p:cNvPr id="15" name="Rectangular Callout 14">
            <a:extLst>
              <a:ext uri="{FF2B5EF4-FFF2-40B4-BE49-F238E27FC236}">
                <a16:creationId xmlns:a16="http://schemas.microsoft.com/office/drawing/2014/main" id="{6AC41B1F-EF8E-580A-B13F-616D747227C1}"/>
              </a:ext>
            </a:extLst>
          </p:cNvPr>
          <p:cNvSpPr/>
          <p:nvPr/>
        </p:nvSpPr>
        <p:spPr>
          <a:xfrm>
            <a:off x="320040" y="2463800"/>
            <a:ext cx="3779520" cy="812800"/>
          </a:xfrm>
          <a:prstGeom prst="wedgeRectCallout">
            <a:avLst>
              <a:gd name="adj1" fmla="val 22916"/>
              <a:gd name="adj2" fmla="val 1417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Type the name of your function, followed by parentheses ()</a:t>
            </a:r>
          </a:p>
        </p:txBody>
      </p:sp>
      <p:sp>
        <p:nvSpPr>
          <p:cNvPr id="17" name="Rectangular Callout 16">
            <a:extLst>
              <a:ext uri="{FF2B5EF4-FFF2-40B4-BE49-F238E27FC236}">
                <a16:creationId xmlns:a16="http://schemas.microsoft.com/office/drawing/2014/main" id="{F82F05DF-0493-DC3F-B8E8-39CA25416892}"/>
              </a:ext>
            </a:extLst>
          </p:cNvPr>
          <p:cNvSpPr/>
          <p:nvPr/>
        </p:nvSpPr>
        <p:spPr>
          <a:xfrm>
            <a:off x="4754880" y="2661920"/>
            <a:ext cx="3779520" cy="812800"/>
          </a:xfrm>
          <a:prstGeom prst="wedgeRectCallout">
            <a:avLst>
              <a:gd name="adj1" fmla="val -29503"/>
              <a:gd name="adj2" fmla="val 113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 Supply the arguments (argument1 = 7, argument2 = 12)</a:t>
            </a:r>
          </a:p>
        </p:txBody>
      </p:sp>
      <p:sp>
        <p:nvSpPr>
          <p:cNvPr id="19" name="Rectangular Callout 18">
            <a:extLst>
              <a:ext uri="{FF2B5EF4-FFF2-40B4-BE49-F238E27FC236}">
                <a16:creationId xmlns:a16="http://schemas.microsoft.com/office/drawing/2014/main" id="{452B50B7-8E79-10C1-9478-9DF01D209E88}"/>
              </a:ext>
            </a:extLst>
          </p:cNvPr>
          <p:cNvSpPr/>
          <p:nvPr/>
        </p:nvSpPr>
        <p:spPr>
          <a:xfrm>
            <a:off x="3307080" y="5511800"/>
            <a:ext cx="3779520" cy="812800"/>
          </a:xfrm>
          <a:prstGeom prst="wedgeRectCallout">
            <a:avLst>
              <a:gd name="adj1" fmla="val -55713"/>
              <a:gd name="adj2" fmla="val -1469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 When you run the function, you will get an output (‘sum’)</a:t>
            </a:r>
          </a:p>
        </p:txBody>
      </p:sp>
    </p:spTree>
    <p:extLst>
      <p:ext uri="{BB962C8B-B14F-4D97-AF65-F5344CB8AC3E}">
        <p14:creationId xmlns:p14="http://schemas.microsoft.com/office/powerpoint/2010/main" val="1623295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A552C-DC0B-7498-3FF5-17CBE42446D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FBCAE2C-54B4-8DD4-7C10-BF6E33B2037A}"/>
              </a:ext>
            </a:extLst>
          </p:cNvPr>
          <p:cNvSpPr>
            <a:spLocks noGrp="1"/>
          </p:cNvSpPr>
          <p:nvPr>
            <p:ph type="title"/>
          </p:nvPr>
        </p:nvSpPr>
        <p:spPr>
          <a:xfrm>
            <a:off x="457200" y="533400"/>
            <a:ext cx="8229600" cy="990600"/>
          </a:xfrm>
        </p:spPr>
        <p:txBody>
          <a:bodyPr>
            <a:normAutofit fontScale="90000"/>
          </a:bodyPr>
          <a:lstStyle/>
          <a:p>
            <a:r>
              <a:rPr lang="en-US" b="1" dirty="0"/>
              <a:t>Custom functions to create climate change scenarios</a:t>
            </a:r>
          </a:p>
        </p:txBody>
      </p:sp>
      <p:sp>
        <p:nvSpPr>
          <p:cNvPr id="9" name="Content Placeholder 7">
            <a:extLst>
              <a:ext uri="{FF2B5EF4-FFF2-40B4-BE49-F238E27FC236}">
                <a16:creationId xmlns:a16="http://schemas.microsoft.com/office/drawing/2014/main" id="{E9C01966-D1AE-5406-F279-2441A6D971D0}"/>
              </a:ext>
            </a:extLst>
          </p:cNvPr>
          <p:cNvSpPr txBox="1">
            <a:spLocks/>
          </p:cNvSpPr>
          <p:nvPr/>
        </p:nvSpPr>
        <p:spPr>
          <a:xfrm>
            <a:off x="609600" y="1752600"/>
            <a:ext cx="371856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In Activity C, you will complete a demonstration of how a custom function can be used to create many lake climate change scenarios</a:t>
            </a:r>
          </a:p>
          <a:p>
            <a:r>
              <a:rPr lang="en-US" dirty="0"/>
              <a:t>Then, you will have the opportunity to build a custom function to create your own set of scenarios!</a:t>
            </a:r>
          </a:p>
        </p:txBody>
      </p:sp>
      <p:pic>
        <p:nvPicPr>
          <p:cNvPr id="2" name="Picture 1">
            <a:extLst>
              <a:ext uri="{FF2B5EF4-FFF2-40B4-BE49-F238E27FC236}">
                <a16:creationId xmlns:a16="http://schemas.microsoft.com/office/drawing/2014/main" id="{82DE793D-58E2-DD7A-16A3-0427221F5E6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28160" y="1280160"/>
            <a:ext cx="4510087" cy="2824775"/>
          </a:xfrm>
          <a:prstGeom prst="rect">
            <a:avLst/>
          </a:prstGeom>
        </p:spPr>
      </p:pic>
      <p:pic>
        <p:nvPicPr>
          <p:cNvPr id="3" name="Picture 2" descr="Image result for aerial lake">
            <a:extLst>
              <a:ext uri="{FF2B5EF4-FFF2-40B4-BE49-F238E27FC236}">
                <a16:creationId xmlns:a16="http://schemas.microsoft.com/office/drawing/2014/main" id="{CC1BDFFD-4561-5386-423E-63A40D1F94BA}"/>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041582" y="4051793"/>
            <a:ext cx="2955261" cy="2367909"/>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AB37D6-4228-7851-0E2F-F9D1BEA8ADF9}"/>
              </a:ext>
            </a:extLst>
          </p:cNvPr>
          <p:cNvSpPr txBox="1"/>
          <p:nvPr/>
        </p:nvSpPr>
        <p:spPr>
          <a:xfrm>
            <a:off x="5111658" y="6431025"/>
            <a:ext cx="3813266" cy="246221"/>
          </a:xfrm>
          <a:prstGeom prst="rect">
            <a:avLst/>
          </a:prstGeom>
          <a:noFill/>
        </p:spPr>
        <p:txBody>
          <a:bodyPr wrap="square" rtlCol="0">
            <a:spAutoFit/>
          </a:bodyPr>
          <a:lstStyle/>
          <a:p>
            <a:pPr algn="r"/>
            <a:r>
              <a:rPr lang="en-US" sz="1000" dirty="0"/>
              <a:t>Images: Wikimedia commons</a:t>
            </a:r>
          </a:p>
        </p:txBody>
      </p:sp>
      <p:sp>
        <p:nvSpPr>
          <p:cNvPr id="5" name="TextBox 4">
            <a:extLst>
              <a:ext uri="{FF2B5EF4-FFF2-40B4-BE49-F238E27FC236}">
                <a16:creationId xmlns:a16="http://schemas.microsoft.com/office/drawing/2014/main" id="{0CD6CC68-8D16-67BB-6598-98400E3AACCB}"/>
              </a:ext>
            </a:extLst>
          </p:cNvPr>
          <p:cNvSpPr txBox="1"/>
          <p:nvPr/>
        </p:nvSpPr>
        <p:spPr>
          <a:xfrm>
            <a:off x="3308985" y="3671170"/>
            <a:ext cx="5529262" cy="246221"/>
          </a:xfrm>
          <a:prstGeom prst="rect">
            <a:avLst/>
          </a:prstGeom>
          <a:noFill/>
        </p:spPr>
        <p:txBody>
          <a:bodyPr wrap="square" rtlCol="0">
            <a:spAutoFit/>
          </a:bodyPr>
          <a:lstStyle/>
          <a:p>
            <a:pPr algn="r"/>
            <a:r>
              <a:rPr lang="en-US" sz="1000" dirty="0"/>
              <a:t>Image: climatedata.us </a:t>
            </a:r>
          </a:p>
        </p:txBody>
      </p:sp>
    </p:spTree>
    <p:extLst>
      <p:ext uri="{BB962C8B-B14F-4D97-AF65-F5344CB8AC3E}">
        <p14:creationId xmlns:p14="http://schemas.microsoft.com/office/powerpoint/2010/main" val="2629636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0D545-56C2-D2F9-CB2D-58DD9F6B841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7588D7D-3533-185F-8FE7-F250D5FAF5A6}"/>
              </a:ext>
            </a:extLst>
          </p:cNvPr>
          <p:cNvSpPr>
            <a:spLocks noGrp="1"/>
          </p:cNvSpPr>
          <p:nvPr>
            <p:ph type="title"/>
          </p:nvPr>
        </p:nvSpPr>
        <p:spPr>
          <a:xfrm>
            <a:off x="457200" y="533400"/>
            <a:ext cx="8229600" cy="990600"/>
          </a:xfrm>
        </p:spPr>
        <p:txBody>
          <a:bodyPr/>
          <a:lstStyle/>
          <a:p>
            <a:r>
              <a:rPr lang="en-US" b="1" dirty="0"/>
              <a:t> For-loops in R</a:t>
            </a:r>
          </a:p>
        </p:txBody>
      </p:sp>
      <p:sp>
        <p:nvSpPr>
          <p:cNvPr id="9" name="Content Placeholder 7">
            <a:extLst>
              <a:ext uri="{FF2B5EF4-FFF2-40B4-BE49-F238E27FC236}">
                <a16:creationId xmlns:a16="http://schemas.microsoft.com/office/drawing/2014/main" id="{31110923-EDD8-1C42-C1B0-0FEA8C9B291B}"/>
              </a:ext>
            </a:extLst>
          </p:cNvPr>
          <p:cNvSpPr txBox="1">
            <a:spLocks/>
          </p:cNvSpPr>
          <p:nvPr/>
        </p:nvSpPr>
        <p:spPr>
          <a:xfrm>
            <a:off x="292100" y="1524000"/>
            <a:ext cx="45720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For-loops run a section of code repeatedly</a:t>
            </a:r>
          </a:p>
        </p:txBody>
      </p:sp>
      <p:pic>
        <p:nvPicPr>
          <p:cNvPr id="2" name="Picture 1">
            <a:extLst>
              <a:ext uri="{FF2B5EF4-FFF2-40B4-BE49-F238E27FC236}">
                <a16:creationId xmlns:a16="http://schemas.microsoft.com/office/drawing/2014/main" id="{A0371D02-6119-48AC-7C5E-325AEBD73D99}"/>
              </a:ext>
            </a:extLst>
          </p:cNvPr>
          <p:cNvPicPr>
            <a:picLocks noChangeAspect="1"/>
          </p:cNvPicPr>
          <p:nvPr/>
        </p:nvPicPr>
        <p:blipFill>
          <a:blip r:embed="rId3"/>
          <a:stretch>
            <a:fillRect/>
          </a:stretch>
        </p:blipFill>
        <p:spPr>
          <a:xfrm>
            <a:off x="5301706" y="2032000"/>
            <a:ext cx="3822700" cy="4826000"/>
          </a:xfrm>
          <a:prstGeom prst="rect">
            <a:avLst/>
          </a:prstGeom>
          <a:ln w="28575">
            <a:solidFill>
              <a:schemeClr val="accent1"/>
            </a:solidFill>
          </a:ln>
        </p:spPr>
      </p:pic>
      <p:sp>
        <p:nvSpPr>
          <p:cNvPr id="3" name="Rectangle 2">
            <a:extLst>
              <a:ext uri="{FF2B5EF4-FFF2-40B4-BE49-F238E27FC236}">
                <a16:creationId xmlns:a16="http://schemas.microsoft.com/office/drawing/2014/main" id="{E188667B-AF90-94FB-10CE-EC48D8AF0F12}"/>
              </a:ext>
            </a:extLst>
          </p:cNvPr>
          <p:cNvSpPr/>
          <p:nvPr/>
        </p:nvSpPr>
        <p:spPr>
          <a:xfrm>
            <a:off x="5329645" y="2351314"/>
            <a:ext cx="1841863" cy="378823"/>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ular Callout 3">
            <a:extLst>
              <a:ext uri="{FF2B5EF4-FFF2-40B4-BE49-F238E27FC236}">
                <a16:creationId xmlns:a16="http://schemas.microsoft.com/office/drawing/2014/main" id="{82BC150C-2C17-A269-EEF3-14BDAEF5B239}"/>
              </a:ext>
            </a:extLst>
          </p:cNvPr>
          <p:cNvSpPr/>
          <p:nvPr/>
        </p:nvSpPr>
        <p:spPr>
          <a:xfrm>
            <a:off x="320040" y="2463800"/>
            <a:ext cx="3779520" cy="1076234"/>
          </a:xfrm>
          <a:prstGeom prst="wedgeRectCallout">
            <a:avLst>
              <a:gd name="adj1" fmla="val 81326"/>
              <a:gd name="adj2" fmla="val -3788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This line specifies how many times to repeat the code (start at 1 and go to 8 repetitions)</a:t>
            </a:r>
          </a:p>
        </p:txBody>
      </p:sp>
      <p:sp>
        <p:nvSpPr>
          <p:cNvPr id="5" name="Rectangular Callout 4">
            <a:extLst>
              <a:ext uri="{FF2B5EF4-FFF2-40B4-BE49-F238E27FC236}">
                <a16:creationId xmlns:a16="http://schemas.microsoft.com/office/drawing/2014/main" id="{1D809792-EFE6-61A5-973B-960139FBFA78}"/>
              </a:ext>
            </a:extLst>
          </p:cNvPr>
          <p:cNvSpPr/>
          <p:nvPr/>
        </p:nvSpPr>
        <p:spPr>
          <a:xfrm>
            <a:off x="548640" y="4124597"/>
            <a:ext cx="3779520" cy="1076234"/>
          </a:xfrm>
          <a:prstGeom prst="wedgeRectCallout">
            <a:avLst>
              <a:gd name="adj1" fmla="val 89967"/>
              <a:gd name="adj2" fmla="val -1531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All the code in curly brackets {} will be run for every iteration of the for-loop</a:t>
            </a:r>
          </a:p>
        </p:txBody>
      </p:sp>
      <p:sp>
        <p:nvSpPr>
          <p:cNvPr id="7" name="Rectangular Callout 6">
            <a:extLst>
              <a:ext uri="{FF2B5EF4-FFF2-40B4-BE49-F238E27FC236}">
                <a16:creationId xmlns:a16="http://schemas.microsoft.com/office/drawing/2014/main" id="{1CD3F4BD-6419-61F3-AA43-FE535929C7D7}"/>
              </a:ext>
            </a:extLst>
          </p:cNvPr>
          <p:cNvSpPr/>
          <p:nvPr/>
        </p:nvSpPr>
        <p:spPr>
          <a:xfrm>
            <a:off x="292100" y="5602514"/>
            <a:ext cx="3779520" cy="1076234"/>
          </a:xfrm>
          <a:prstGeom prst="wedgeRectCallout">
            <a:avLst>
              <a:gd name="adj1" fmla="val 85128"/>
              <a:gd name="adj2" fmla="val -5487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Here is the for-loop output: we have printed “hello world” eight times!</a:t>
            </a:r>
          </a:p>
        </p:txBody>
      </p:sp>
    </p:spTree>
    <p:extLst>
      <p:ext uri="{BB962C8B-B14F-4D97-AF65-F5344CB8AC3E}">
        <p14:creationId xmlns:p14="http://schemas.microsoft.com/office/powerpoint/2010/main" val="2227359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9C716-84C6-4A07-78E4-61037672A53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580F596-BF15-8D9A-8C1C-477265AF24DD}"/>
              </a:ext>
            </a:extLst>
          </p:cNvPr>
          <p:cNvPicPr>
            <a:picLocks noChangeAspect="1"/>
          </p:cNvPicPr>
          <p:nvPr/>
        </p:nvPicPr>
        <p:blipFill>
          <a:blip r:embed="rId3"/>
          <a:stretch>
            <a:fillRect/>
          </a:stretch>
        </p:blipFill>
        <p:spPr>
          <a:xfrm>
            <a:off x="5308600" y="1903548"/>
            <a:ext cx="3835400" cy="4775200"/>
          </a:xfrm>
          <a:prstGeom prst="rect">
            <a:avLst/>
          </a:prstGeom>
          <a:ln w="28575">
            <a:solidFill>
              <a:schemeClr val="accent1"/>
            </a:solidFill>
          </a:ln>
        </p:spPr>
      </p:pic>
      <p:sp>
        <p:nvSpPr>
          <p:cNvPr id="6" name="Title 1">
            <a:extLst>
              <a:ext uri="{FF2B5EF4-FFF2-40B4-BE49-F238E27FC236}">
                <a16:creationId xmlns:a16="http://schemas.microsoft.com/office/drawing/2014/main" id="{0972A353-ACEB-2699-2156-4EF62BD6B59D}"/>
              </a:ext>
            </a:extLst>
          </p:cNvPr>
          <p:cNvSpPr>
            <a:spLocks noGrp="1"/>
          </p:cNvSpPr>
          <p:nvPr>
            <p:ph type="title"/>
          </p:nvPr>
        </p:nvSpPr>
        <p:spPr>
          <a:xfrm>
            <a:off x="457200" y="533400"/>
            <a:ext cx="8229600" cy="990600"/>
          </a:xfrm>
        </p:spPr>
        <p:txBody>
          <a:bodyPr/>
          <a:lstStyle/>
          <a:p>
            <a:r>
              <a:rPr lang="en-US" b="1" dirty="0"/>
              <a:t> For-loops in R</a:t>
            </a:r>
          </a:p>
        </p:txBody>
      </p:sp>
      <p:sp>
        <p:nvSpPr>
          <p:cNvPr id="9" name="Content Placeholder 7">
            <a:extLst>
              <a:ext uri="{FF2B5EF4-FFF2-40B4-BE49-F238E27FC236}">
                <a16:creationId xmlns:a16="http://schemas.microsoft.com/office/drawing/2014/main" id="{687DE9D7-6C54-AB4E-F837-F9B1246782EC}"/>
              </a:ext>
            </a:extLst>
          </p:cNvPr>
          <p:cNvSpPr txBox="1">
            <a:spLocks/>
          </p:cNvSpPr>
          <p:nvPr/>
        </p:nvSpPr>
        <p:spPr>
          <a:xfrm>
            <a:off x="292100" y="1524000"/>
            <a:ext cx="45720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Within a for-loop, </a:t>
            </a:r>
            <a:r>
              <a:rPr lang="en-US" b="1" dirty="0"/>
              <a:t>indexing</a:t>
            </a:r>
            <a:r>
              <a:rPr lang="en-US" dirty="0"/>
              <a:t> allows you to refer to a particular iteration, or individual code run, of the loop.</a:t>
            </a:r>
          </a:p>
        </p:txBody>
      </p:sp>
      <p:sp>
        <p:nvSpPr>
          <p:cNvPr id="3" name="Rectangle 2">
            <a:extLst>
              <a:ext uri="{FF2B5EF4-FFF2-40B4-BE49-F238E27FC236}">
                <a16:creationId xmlns:a16="http://schemas.microsoft.com/office/drawing/2014/main" id="{FD0916C0-B259-9AC0-30F0-A3168EB4831B}"/>
              </a:ext>
            </a:extLst>
          </p:cNvPr>
          <p:cNvSpPr/>
          <p:nvPr/>
        </p:nvSpPr>
        <p:spPr>
          <a:xfrm>
            <a:off x="5826034" y="2207621"/>
            <a:ext cx="326572" cy="457200"/>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ular Callout 3">
            <a:extLst>
              <a:ext uri="{FF2B5EF4-FFF2-40B4-BE49-F238E27FC236}">
                <a16:creationId xmlns:a16="http://schemas.microsoft.com/office/drawing/2014/main" id="{A5F1834D-2FFB-A9CC-FCD2-AAD7737A658F}"/>
              </a:ext>
            </a:extLst>
          </p:cNvPr>
          <p:cNvSpPr/>
          <p:nvPr/>
        </p:nvSpPr>
        <p:spPr>
          <a:xfrm>
            <a:off x="457200" y="3494314"/>
            <a:ext cx="3779520" cy="1259114"/>
          </a:xfrm>
          <a:prstGeom prst="wedgeRectCallout">
            <a:avLst>
              <a:gd name="adj1" fmla="val 91003"/>
              <a:gd name="adj2" fmla="val -125029"/>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In this for-loop, the index is specified using the letter ‘</a:t>
            </a:r>
            <a:r>
              <a:rPr lang="en-US" dirty="0" err="1"/>
              <a:t>i</a:t>
            </a:r>
            <a:r>
              <a:rPr lang="en-US" dirty="0"/>
              <a:t>’. ‘</a:t>
            </a:r>
            <a:r>
              <a:rPr lang="en-US" dirty="0" err="1"/>
              <a:t>i</a:t>
            </a:r>
            <a:r>
              <a:rPr lang="en-US" dirty="0"/>
              <a:t>’ is a commonly used symbol for indexing in a for-loop in R</a:t>
            </a:r>
          </a:p>
        </p:txBody>
      </p:sp>
      <p:sp>
        <p:nvSpPr>
          <p:cNvPr id="7" name="Rectangular Callout 6">
            <a:extLst>
              <a:ext uri="{FF2B5EF4-FFF2-40B4-BE49-F238E27FC236}">
                <a16:creationId xmlns:a16="http://schemas.microsoft.com/office/drawing/2014/main" id="{84B86192-2207-5373-EC0D-29A40DE043B6}"/>
              </a:ext>
            </a:extLst>
          </p:cNvPr>
          <p:cNvSpPr/>
          <p:nvPr/>
        </p:nvSpPr>
        <p:spPr>
          <a:xfrm>
            <a:off x="292100" y="5185954"/>
            <a:ext cx="3944620" cy="1492794"/>
          </a:xfrm>
          <a:prstGeom prst="wedgeRectCallout">
            <a:avLst>
              <a:gd name="adj1" fmla="val 80161"/>
              <a:gd name="adj2" fmla="val -505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Here is the for-loop output: we have printed the value of ‘</a:t>
            </a:r>
            <a:r>
              <a:rPr lang="en-US" dirty="0" err="1"/>
              <a:t>i</a:t>
            </a:r>
            <a:r>
              <a:rPr lang="en-US" dirty="0"/>
              <a:t>’ eight times! Notice how the value of ‘</a:t>
            </a:r>
            <a:r>
              <a:rPr lang="en-US" dirty="0" err="1"/>
              <a:t>i</a:t>
            </a:r>
            <a:r>
              <a:rPr lang="en-US" dirty="0"/>
              <a:t>’ changes each time the for-loop runs</a:t>
            </a:r>
          </a:p>
        </p:txBody>
      </p:sp>
    </p:spTree>
    <p:extLst>
      <p:ext uri="{BB962C8B-B14F-4D97-AF65-F5344CB8AC3E}">
        <p14:creationId xmlns:p14="http://schemas.microsoft.com/office/powerpoint/2010/main" val="134646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B1F9F-BDEE-9D12-CD77-806B92C182B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3F18343-5DCC-4F11-DB6F-5954C5381A36}"/>
              </a:ext>
            </a:extLst>
          </p:cNvPr>
          <p:cNvPicPr>
            <a:picLocks noChangeAspect="1"/>
          </p:cNvPicPr>
          <p:nvPr/>
        </p:nvPicPr>
        <p:blipFill>
          <a:blip r:embed="rId3"/>
          <a:stretch>
            <a:fillRect/>
          </a:stretch>
        </p:blipFill>
        <p:spPr>
          <a:xfrm>
            <a:off x="5308600" y="1903548"/>
            <a:ext cx="3835400" cy="4775200"/>
          </a:xfrm>
          <a:prstGeom prst="rect">
            <a:avLst/>
          </a:prstGeom>
          <a:ln w="28575">
            <a:solidFill>
              <a:schemeClr val="accent1"/>
            </a:solidFill>
          </a:ln>
        </p:spPr>
      </p:pic>
      <p:sp>
        <p:nvSpPr>
          <p:cNvPr id="6" name="Title 1">
            <a:extLst>
              <a:ext uri="{FF2B5EF4-FFF2-40B4-BE49-F238E27FC236}">
                <a16:creationId xmlns:a16="http://schemas.microsoft.com/office/drawing/2014/main" id="{A5F54E82-2AC8-F136-8A19-753110761B81}"/>
              </a:ext>
            </a:extLst>
          </p:cNvPr>
          <p:cNvSpPr>
            <a:spLocks noGrp="1"/>
          </p:cNvSpPr>
          <p:nvPr>
            <p:ph type="title"/>
          </p:nvPr>
        </p:nvSpPr>
        <p:spPr>
          <a:xfrm>
            <a:off x="457200" y="533400"/>
            <a:ext cx="8229600" cy="990600"/>
          </a:xfrm>
        </p:spPr>
        <p:txBody>
          <a:bodyPr>
            <a:normAutofit fontScale="90000"/>
          </a:bodyPr>
          <a:lstStyle/>
          <a:p>
            <a:r>
              <a:rPr lang="en-US" b="1" dirty="0"/>
              <a:t>For-loops to run many lake model simulations</a:t>
            </a:r>
          </a:p>
        </p:txBody>
      </p:sp>
      <p:sp>
        <p:nvSpPr>
          <p:cNvPr id="9" name="Content Placeholder 7">
            <a:extLst>
              <a:ext uri="{FF2B5EF4-FFF2-40B4-BE49-F238E27FC236}">
                <a16:creationId xmlns:a16="http://schemas.microsoft.com/office/drawing/2014/main" id="{0DAE5284-52D6-6BDC-0848-988F50F841EF}"/>
              </a:ext>
            </a:extLst>
          </p:cNvPr>
          <p:cNvSpPr txBox="1">
            <a:spLocks/>
          </p:cNvSpPr>
          <p:nvPr/>
        </p:nvSpPr>
        <p:spPr>
          <a:xfrm>
            <a:off x="292100" y="1771468"/>
            <a:ext cx="45720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In Activity C, you will use a for-loop to run many lake model simulations using different climate change scenarios</a:t>
            </a:r>
          </a:p>
        </p:txBody>
      </p:sp>
      <p:sp>
        <p:nvSpPr>
          <p:cNvPr id="2" name="Rectangle 1">
            <a:extLst>
              <a:ext uri="{FF2B5EF4-FFF2-40B4-BE49-F238E27FC236}">
                <a16:creationId xmlns:a16="http://schemas.microsoft.com/office/drawing/2014/main" id="{146281CE-972A-C125-FE08-51BE05E4CD0A}"/>
              </a:ext>
            </a:extLst>
          </p:cNvPr>
          <p:cNvSpPr/>
          <p:nvPr/>
        </p:nvSpPr>
        <p:spPr>
          <a:xfrm>
            <a:off x="5617029" y="2625634"/>
            <a:ext cx="3069771" cy="35269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Code to run lake model</a:t>
            </a:r>
          </a:p>
        </p:txBody>
      </p:sp>
      <p:sp>
        <p:nvSpPr>
          <p:cNvPr id="5" name="Rectangle 4">
            <a:extLst>
              <a:ext uri="{FF2B5EF4-FFF2-40B4-BE49-F238E27FC236}">
                <a16:creationId xmlns:a16="http://schemas.microsoft.com/office/drawing/2014/main" id="{57E0867A-723B-87AB-5847-7DC6E6F73EDA}"/>
              </a:ext>
            </a:extLst>
          </p:cNvPr>
          <p:cNvSpPr/>
          <p:nvPr/>
        </p:nvSpPr>
        <p:spPr>
          <a:xfrm>
            <a:off x="5455921" y="3879670"/>
            <a:ext cx="3557450" cy="2664821"/>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Output for many lake model simulations!</a:t>
            </a:r>
          </a:p>
        </p:txBody>
      </p:sp>
      <p:pic>
        <p:nvPicPr>
          <p:cNvPr id="10" name="Picture 9" descr="Image result for aerial lake">
            <a:extLst>
              <a:ext uri="{FF2B5EF4-FFF2-40B4-BE49-F238E27FC236}">
                <a16:creationId xmlns:a16="http://schemas.microsoft.com/office/drawing/2014/main" id="{5E6AA7C6-EDF0-49A4-BD5E-0EC12B8A7C31}"/>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760723" y="4099326"/>
            <a:ext cx="910092" cy="729213"/>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1" name="Picture 10" descr="Image result for aerial lake">
            <a:extLst>
              <a:ext uri="{FF2B5EF4-FFF2-40B4-BE49-F238E27FC236}">
                <a16:creationId xmlns:a16="http://schemas.microsoft.com/office/drawing/2014/main" id="{7AD94C81-C4EB-CF6A-6DE5-1EFE698F1242}"/>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6766539" y="4097576"/>
            <a:ext cx="910092" cy="729213"/>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2" name="Picture 11" descr="Image result for aerial lake">
            <a:extLst>
              <a:ext uri="{FF2B5EF4-FFF2-40B4-BE49-F238E27FC236}">
                <a16:creationId xmlns:a16="http://schemas.microsoft.com/office/drawing/2014/main" id="{1EA6B52A-8B27-76D2-F66D-6471D2A3EAFA}"/>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773785" y="5652057"/>
            <a:ext cx="910092" cy="729213"/>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3" name="Picture 12" descr="Image result for aerial lake">
            <a:extLst>
              <a:ext uri="{FF2B5EF4-FFF2-40B4-BE49-F238E27FC236}">
                <a16:creationId xmlns:a16="http://schemas.microsoft.com/office/drawing/2014/main" id="{C9C62A65-B340-352E-1ED7-9E8E38FF656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6773070" y="5652057"/>
            <a:ext cx="910092" cy="729213"/>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4" name="Picture 13" descr="Image result for aerial lake">
            <a:extLst>
              <a:ext uri="{FF2B5EF4-FFF2-40B4-BE49-F238E27FC236}">
                <a16:creationId xmlns:a16="http://schemas.microsoft.com/office/drawing/2014/main" id="{FD0261B2-FAA0-143F-2A66-C8DA0E79B748}"/>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7772355" y="5652056"/>
            <a:ext cx="910092" cy="729213"/>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5" name="Picture 14" descr="Image result for aerial lake">
            <a:extLst>
              <a:ext uri="{FF2B5EF4-FFF2-40B4-BE49-F238E27FC236}">
                <a16:creationId xmlns:a16="http://schemas.microsoft.com/office/drawing/2014/main" id="{20ACFDF6-29ED-D6B4-B616-BF5103DFB8E0}"/>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7772355" y="4095495"/>
            <a:ext cx="910092" cy="729213"/>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16" name="Rectangular Callout 15">
            <a:extLst>
              <a:ext uri="{FF2B5EF4-FFF2-40B4-BE49-F238E27FC236}">
                <a16:creationId xmlns:a16="http://schemas.microsoft.com/office/drawing/2014/main" id="{92521E53-92A7-1786-D367-2BF089CFD92B}"/>
              </a:ext>
            </a:extLst>
          </p:cNvPr>
          <p:cNvSpPr/>
          <p:nvPr/>
        </p:nvSpPr>
        <p:spPr>
          <a:xfrm>
            <a:off x="479363" y="3429000"/>
            <a:ext cx="3944620" cy="1138646"/>
          </a:xfrm>
          <a:prstGeom prst="wedgeRectCallout">
            <a:avLst>
              <a:gd name="adj1" fmla="val 83473"/>
              <a:gd name="adj2" fmla="val -80328"/>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Every iteration of the for-loop will run a different lake model simulation with a different climate scenario</a:t>
            </a:r>
          </a:p>
        </p:txBody>
      </p:sp>
      <p:sp>
        <p:nvSpPr>
          <p:cNvPr id="17" name="Rectangular Callout 16">
            <a:extLst>
              <a:ext uri="{FF2B5EF4-FFF2-40B4-BE49-F238E27FC236}">
                <a16:creationId xmlns:a16="http://schemas.microsoft.com/office/drawing/2014/main" id="{341E75F7-74F3-F365-701C-D627CBF72C69}"/>
              </a:ext>
            </a:extLst>
          </p:cNvPr>
          <p:cNvSpPr/>
          <p:nvPr/>
        </p:nvSpPr>
        <p:spPr>
          <a:xfrm>
            <a:off x="457200" y="4878016"/>
            <a:ext cx="3944620" cy="1446584"/>
          </a:xfrm>
          <a:prstGeom prst="wedgeRectCallout">
            <a:avLst>
              <a:gd name="adj1" fmla="val 75525"/>
              <a:gd name="adj2" fmla="val -1976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The output of the for-loop will be many lake model simulations, allowing you to compare among climate change scenarios!</a:t>
            </a:r>
          </a:p>
        </p:txBody>
      </p:sp>
    </p:spTree>
    <p:extLst>
      <p:ext uri="{BB962C8B-B14F-4D97-AF65-F5344CB8AC3E}">
        <p14:creationId xmlns:p14="http://schemas.microsoft.com/office/powerpoint/2010/main" val="526952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0"/>
            <a:ext cx="8229600" cy="990600"/>
          </a:xfrm>
        </p:spPr>
        <p:txBody>
          <a:bodyPr/>
          <a:lstStyle/>
          <a:p>
            <a:r>
              <a:rPr lang="en-US" b="1" dirty="0"/>
              <a:t> Activity C</a:t>
            </a:r>
          </a:p>
        </p:txBody>
      </p:sp>
      <p:sp>
        <p:nvSpPr>
          <p:cNvPr id="3" name="Content Placeholder 2"/>
          <p:cNvSpPr>
            <a:spLocks noGrp="1"/>
          </p:cNvSpPr>
          <p:nvPr>
            <p:ph idx="1"/>
          </p:nvPr>
        </p:nvSpPr>
        <p:spPr>
          <a:xfrm>
            <a:off x="457200" y="1352550"/>
            <a:ext cx="8229600" cy="4876800"/>
          </a:xfrm>
        </p:spPr>
        <p:txBody>
          <a:bodyPr/>
          <a:lstStyle/>
          <a:p>
            <a:pPr>
              <a:spcAft>
                <a:spcPts val="1200"/>
              </a:spcAft>
              <a:buFont typeface="Wingdings" panose="05000000000000000000" pitchFamily="2" charset="2"/>
              <a:buChar char="§"/>
            </a:pPr>
            <a:r>
              <a:rPr lang="en-US" dirty="0"/>
              <a:t>Go through the demo in the R Markdown file which uses a custom function and a for-loop to run multiple air temperature scenarios</a:t>
            </a:r>
          </a:p>
          <a:p>
            <a:pPr lvl="0">
              <a:spcAft>
                <a:spcPts val="1200"/>
              </a:spcAft>
              <a:buFont typeface="Wingdings" panose="05000000000000000000" pitchFamily="2" charset="2"/>
              <a:buChar char="§"/>
            </a:pPr>
            <a:r>
              <a:rPr lang="en-US" dirty="0"/>
              <a:t>Once you have finished the demonstration, design your own simulation "experiment" with your partner to examine the effects of a set of climate change scenarios of your choice. </a:t>
            </a:r>
          </a:p>
          <a:p>
            <a:pPr lvl="0">
              <a:spcAft>
                <a:spcPts val="1200"/>
              </a:spcAft>
              <a:buFont typeface="Wingdings" panose="05000000000000000000" pitchFamily="2" charset="2"/>
              <a:buChar char="§"/>
            </a:pPr>
            <a:r>
              <a:rPr lang="en-US" b="1" dirty="0"/>
              <a:t>Create some figures from your simulation and share them with the class.</a:t>
            </a:r>
          </a:p>
          <a:p>
            <a:pPr>
              <a:spcAft>
                <a:spcPts val="1200"/>
              </a:spcAft>
              <a:buFont typeface="Wingdings" panose="05000000000000000000" pitchFamily="2" charset="2"/>
              <a:buChar char="§"/>
            </a:pPr>
            <a:endParaRPr lang="en-US" dirty="0"/>
          </a:p>
        </p:txBody>
      </p:sp>
      <p:pic>
        <p:nvPicPr>
          <p:cNvPr id="4098" name="Picture 2" descr="Image result for thermometer">
            <a:extLst>
              <a:ext uri="{FF2B5EF4-FFF2-40B4-BE49-F238E27FC236}">
                <a16:creationId xmlns:a16="http://schemas.microsoft.com/office/drawing/2014/main" id="{FB1732B4-A67A-46BF-99FF-181B399F3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136" y="4801027"/>
            <a:ext cx="5092700" cy="1962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685E48-2EC7-4B73-98FA-3DFEA1A2494B}"/>
              </a:ext>
            </a:extLst>
          </p:cNvPr>
          <p:cNvSpPr txBox="1"/>
          <p:nvPr/>
        </p:nvSpPr>
        <p:spPr>
          <a:xfrm>
            <a:off x="3570855" y="6611779"/>
            <a:ext cx="5529262" cy="246221"/>
          </a:xfrm>
          <a:prstGeom prst="rect">
            <a:avLst/>
          </a:prstGeom>
          <a:noFill/>
        </p:spPr>
        <p:txBody>
          <a:bodyPr wrap="square" rtlCol="0">
            <a:spAutoFit/>
          </a:bodyPr>
          <a:lstStyle/>
          <a:p>
            <a:pPr algn="r"/>
            <a:r>
              <a:rPr lang="en-US" sz="1000" dirty="0"/>
              <a:t>Image: </a:t>
            </a:r>
            <a:r>
              <a:rPr lang="en-US" sz="1000" dirty="0" err="1"/>
              <a:t>Pixabay</a:t>
            </a:r>
            <a:r>
              <a:rPr lang="en-US" sz="1000" dirty="0"/>
              <a:t> public domain</a:t>
            </a:r>
          </a:p>
        </p:txBody>
      </p:sp>
    </p:spTree>
    <p:extLst>
      <p:ext uri="{BB962C8B-B14F-4D97-AF65-F5344CB8AC3E}">
        <p14:creationId xmlns:p14="http://schemas.microsoft.com/office/powerpoint/2010/main" val="2423480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75354"/>
            <a:ext cx="9144000" cy="990600"/>
          </a:xfrm>
        </p:spPr>
        <p:txBody>
          <a:bodyPr>
            <a:normAutofit/>
          </a:bodyPr>
          <a:lstStyle/>
          <a:p>
            <a:r>
              <a:rPr lang="en-US" b="1" dirty="0"/>
              <a:t> Thank you for participating! </a:t>
            </a:r>
          </a:p>
        </p:txBody>
      </p:sp>
      <p:pic>
        <p:nvPicPr>
          <p:cNvPr id="18" name="Picture 4" descr="Image result for R statistical">
            <a:extLst>
              <a:ext uri="{FF2B5EF4-FFF2-40B4-BE49-F238E27FC236}">
                <a16:creationId xmlns:a16="http://schemas.microsoft.com/office/drawing/2014/main" id="{E16EF220-3A5F-4184-80EF-4699F6DBAC8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5611" y="4239000"/>
            <a:ext cx="1447484" cy="11218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4"/>
          <a:stretch>
            <a:fillRect/>
          </a:stretch>
        </p:blipFill>
        <p:spPr>
          <a:xfrm>
            <a:off x="1887935" y="5360840"/>
            <a:ext cx="2536178" cy="1406849"/>
          </a:xfrm>
          <a:prstGeom prst="rect">
            <a:avLst/>
          </a:prstGeom>
        </p:spPr>
      </p:pic>
      <p:pic>
        <p:nvPicPr>
          <p:cNvPr id="30" name="Picture 29"/>
          <p:cNvPicPr>
            <a:picLocks noChangeAspect="1"/>
          </p:cNvPicPr>
          <p:nvPr/>
        </p:nvPicPr>
        <p:blipFill rotWithShape="1">
          <a:blip r:embed="rId5"/>
          <a:srcRect l="20189"/>
          <a:stretch/>
        </p:blipFill>
        <p:spPr>
          <a:xfrm>
            <a:off x="4854411" y="5360839"/>
            <a:ext cx="1785156" cy="1406849"/>
          </a:xfrm>
          <a:prstGeom prst="rect">
            <a:avLst/>
          </a:prstGeom>
        </p:spPr>
      </p:pic>
      <p:pic>
        <p:nvPicPr>
          <p:cNvPr id="33" name="Picture 32"/>
          <p:cNvPicPr>
            <a:picLocks/>
          </p:cNvPicPr>
          <p:nvPr/>
        </p:nvPicPr>
        <p:blipFill>
          <a:blip r:embed="rId6"/>
          <a:stretch>
            <a:fillRect/>
          </a:stretch>
        </p:blipFill>
        <p:spPr>
          <a:xfrm>
            <a:off x="7069866" y="4097197"/>
            <a:ext cx="2074134" cy="1405444"/>
          </a:xfrm>
          <a:prstGeom prst="rect">
            <a:avLst/>
          </a:prstGeom>
        </p:spPr>
      </p:pic>
      <p:sp>
        <p:nvSpPr>
          <p:cNvPr id="34" name="Oval 33"/>
          <p:cNvSpPr/>
          <p:nvPr/>
        </p:nvSpPr>
        <p:spPr>
          <a:xfrm>
            <a:off x="1993394" y="3680177"/>
            <a:ext cx="4820392" cy="135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7"/>
          <a:stretch>
            <a:fillRect/>
          </a:stretch>
        </p:blipFill>
        <p:spPr>
          <a:xfrm>
            <a:off x="2123971" y="1693332"/>
            <a:ext cx="4559238" cy="2918696"/>
          </a:xfrm>
          <a:prstGeom prst="rect">
            <a:avLst/>
          </a:prstGeom>
        </p:spPr>
      </p:pic>
    </p:spTree>
    <p:extLst>
      <p:ext uri="{BB962C8B-B14F-4D97-AF65-F5344CB8AC3E}">
        <p14:creationId xmlns:p14="http://schemas.microsoft.com/office/powerpoint/2010/main" val="34079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2425"/>
            <a:ext cx="8229600" cy="990600"/>
          </a:xfrm>
        </p:spPr>
        <p:txBody>
          <a:bodyPr/>
          <a:lstStyle/>
          <a:p>
            <a:r>
              <a:rPr lang="en-US" b="1" dirty="0"/>
              <a:t> Lakes are changing worldwide…</a:t>
            </a:r>
          </a:p>
        </p:txBody>
      </p:sp>
      <p:sp>
        <p:nvSpPr>
          <p:cNvPr id="3" name="Content Placeholder 2"/>
          <p:cNvSpPr>
            <a:spLocks noGrp="1"/>
          </p:cNvSpPr>
          <p:nvPr>
            <p:ph idx="1"/>
          </p:nvPr>
        </p:nvSpPr>
        <p:spPr/>
        <p:txBody>
          <a:bodyPr/>
          <a:lstStyle/>
          <a:p>
            <a:pPr>
              <a:spcAft>
                <a:spcPts val="1200"/>
              </a:spcAft>
              <a:buFont typeface="Wingdings" panose="05000000000000000000" pitchFamily="2" charset="2"/>
              <a:buChar char="§"/>
            </a:pPr>
            <a:r>
              <a:rPr lang="en-US" dirty="0"/>
              <a:t>In response to altered climate, some regions are experiencing different temperature, precipitation, and wind conditions than in the past.</a:t>
            </a:r>
          </a:p>
          <a:p>
            <a:pPr>
              <a:spcAft>
                <a:spcPts val="1200"/>
              </a:spcAft>
              <a:buFont typeface="Wingdings" panose="05000000000000000000" pitchFamily="2" charset="2"/>
              <a:buChar char="§"/>
            </a:pPr>
            <a:r>
              <a:rPr lang="en-US" dirty="0"/>
              <a:t>Because of their position in the landscape and their thermal inertia, lakes can be powerful indicators of climate change.</a:t>
            </a:r>
          </a:p>
        </p:txBody>
      </p:sp>
      <p:pic>
        <p:nvPicPr>
          <p:cNvPr id="3074" name="Picture 2" descr="Image result for frozen lake">
            <a:extLst>
              <a:ext uri="{FF2B5EF4-FFF2-40B4-BE49-F238E27FC236}">
                <a16:creationId xmlns:a16="http://schemas.microsoft.com/office/drawing/2014/main" id="{C970259E-BF04-4C7D-BA11-C7477E63C89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3067" y="4533900"/>
            <a:ext cx="3667399" cy="1663700"/>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pic>
        <p:nvPicPr>
          <p:cNvPr id="3076" name="Picture 4" descr="Image result for summer lake">
            <a:extLst>
              <a:ext uri="{FF2B5EF4-FFF2-40B4-BE49-F238E27FC236}">
                <a16:creationId xmlns:a16="http://schemas.microsoft.com/office/drawing/2014/main" id="{C33F5213-B1B9-4B4B-B323-E135BA51108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4873533" y="4533900"/>
            <a:ext cx="3667399" cy="1663700"/>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7E4253-47F8-4877-955C-D0FF058E222D}"/>
              </a:ext>
            </a:extLst>
          </p:cNvPr>
          <p:cNvSpPr txBox="1"/>
          <p:nvPr/>
        </p:nvSpPr>
        <p:spPr>
          <a:xfrm>
            <a:off x="457200" y="6197600"/>
            <a:ext cx="3813266" cy="246221"/>
          </a:xfrm>
          <a:prstGeom prst="rect">
            <a:avLst/>
          </a:prstGeom>
          <a:noFill/>
        </p:spPr>
        <p:txBody>
          <a:bodyPr wrap="square" rtlCol="0">
            <a:spAutoFit/>
          </a:bodyPr>
          <a:lstStyle/>
          <a:p>
            <a:pPr algn="r"/>
            <a:r>
              <a:rPr lang="en-US" sz="1000" dirty="0"/>
              <a:t>Image: Wikimedia commons</a:t>
            </a:r>
          </a:p>
        </p:txBody>
      </p:sp>
      <p:sp>
        <p:nvSpPr>
          <p:cNvPr id="8" name="TextBox 7">
            <a:extLst>
              <a:ext uri="{FF2B5EF4-FFF2-40B4-BE49-F238E27FC236}">
                <a16:creationId xmlns:a16="http://schemas.microsoft.com/office/drawing/2014/main" id="{29E5888E-EDF1-4023-BA02-FC09AC1BF235}"/>
              </a:ext>
            </a:extLst>
          </p:cNvPr>
          <p:cNvSpPr txBox="1"/>
          <p:nvPr/>
        </p:nvSpPr>
        <p:spPr>
          <a:xfrm>
            <a:off x="4727666" y="6197599"/>
            <a:ext cx="3813266" cy="246221"/>
          </a:xfrm>
          <a:prstGeom prst="rect">
            <a:avLst/>
          </a:prstGeom>
          <a:noFill/>
        </p:spPr>
        <p:txBody>
          <a:bodyPr wrap="square" rtlCol="0">
            <a:spAutoFit/>
          </a:bodyPr>
          <a:lstStyle/>
          <a:p>
            <a:pPr algn="r"/>
            <a:r>
              <a:rPr lang="en-US" sz="1000" dirty="0"/>
              <a:t>Image: Wikimedia commons</a:t>
            </a:r>
          </a:p>
        </p:txBody>
      </p:sp>
    </p:spTree>
    <p:extLst>
      <p:ext uri="{BB962C8B-B14F-4D97-AF65-F5344CB8AC3E}">
        <p14:creationId xmlns:p14="http://schemas.microsoft.com/office/powerpoint/2010/main" val="419332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451"/>
            <a:ext cx="8686800" cy="990600"/>
          </a:xfrm>
        </p:spPr>
        <p:txBody>
          <a:bodyPr>
            <a:normAutofit/>
          </a:bodyPr>
          <a:lstStyle/>
          <a:p>
            <a:r>
              <a:rPr lang="en-US" b="1" dirty="0"/>
              <a:t> Our focal question:</a:t>
            </a:r>
          </a:p>
        </p:txBody>
      </p:sp>
      <p:sp>
        <p:nvSpPr>
          <p:cNvPr id="6" name="Rectangle 5">
            <a:extLst>
              <a:ext uri="{FF2B5EF4-FFF2-40B4-BE49-F238E27FC236}">
                <a16:creationId xmlns:a16="http://schemas.microsoft.com/office/drawing/2014/main" id="{5D3B5112-929C-4971-837B-83DCC7254433}"/>
              </a:ext>
            </a:extLst>
          </p:cNvPr>
          <p:cNvSpPr/>
          <p:nvPr/>
        </p:nvSpPr>
        <p:spPr>
          <a:xfrm>
            <a:off x="-1" y="1998701"/>
            <a:ext cx="9144001" cy="2215991"/>
          </a:xfrm>
          <a:prstGeom prst="rect">
            <a:avLst/>
          </a:prstGeom>
        </p:spPr>
        <p:txBody>
          <a:bodyPr wrap="square">
            <a:spAutoFit/>
          </a:bodyPr>
          <a:lstStyle/>
          <a:p>
            <a:pPr algn="ctr"/>
            <a:r>
              <a:rPr lang="en-US" sz="4600" dirty="0"/>
              <a:t>How will lake thermal structure </a:t>
            </a:r>
            <a:r>
              <a:rPr lang="en-US" sz="4600" b="1" dirty="0"/>
              <a:t>change</a:t>
            </a:r>
            <a:r>
              <a:rPr lang="en-US" sz="4600" dirty="0"/>
              <a:t> in response to </a:t>
            </a:r>
          </a:p>
          <a:p>
            <a:pPr algn="ctr"/>
            <a:r>
              <a:rPr lang="en-US" sz="4600" dirty="0"/>
              <a:t>altered climate?</a:t>
            </a:r>
          </a:p>
        </p:txBody>
      </p:sp>
      <p:pic>
        <p:nvPicPr>
          <p:cNvPr id="7" name="Picture 6">
            <a:extLst>
              <a:ext uri="{FF2B5EF4-FFF2-40B4-BE49-F238E27FC236}">
                <a16:creationId xmlns:a16="http://schemas.microsoft.com/office/drawing/2014/main" id="{AD4C3A18-F746-4A33-8282-73CAACEFB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943860"/>
            <a:ext cx="9144000" cy="1333115"/>
          </a:xfrm>
          <a:prstGeom prst="rect">
            <a:avLst/>
          </a:prstGeom>
        </p:spPr>
      </p:pic>
      <p:sp>
        <p:nvSpPr>
          <p:cNvPr id="5" name="TextBox 4">
            <a:extLst>
              <a:ext uri="{FF2B5EF4-FFF2-40B4-BE49-F238E27FC236}">
                <a16:creationId xmlns:a16="http://schemas.microsoft.com/office/drawing/2014/main" id="{1F66A674-DC20-4713-B350-BC6CB9D39CA2}"/>
              </a:ext>
            </a:extLst>
          </p:cNvPr>
          <p:cNvSpPr txBox="1"/>
          <p:nvPr/>
        </p:nvSpPr>
        <p:spPr>
          <a:xfrm>
            <a:off x="3614737" y="6276975"/>
            <a:ext cx="5529262" cy="246221"/>
          </a:xfrm>
          <a:prstGeom prst="rect">
            <a:avLst/>
          </a:prstGeom>
          <a:noFill/>
        </p:spPr>
        <p:txBody>
          <a:bodyPr wrap="square" rtlCol="0">
            <a:spAutoFit/>
          </a:bodyPr>
          <a:lstStyle/>
          <a:p>
            <a:pPr algn="r"/>
            <a:r>
              <a:rPr lang="en-US" sz="1000" dirty="0"/>
              <a:t>Image modified from: Figure 44.10 in “Ecology and the Biosphere” (Candela Learning) </a:t>
            </a:r>
          </a:p>
        </p:txBody>
      </p:sp>
    </p:spTree>
    <p:extLst>
      <p:ext uri="{BB962C8B-B14F-4D97-AF65-F5344CB8AC3E}">
        <p14:creationId xmlns:p14="http://schemas.microsoft.com/office/powerpoint/2010/main" val="176279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451"/>
            <a:ext cx="8229600" cy="990600"/>
          </a:xfrm>
        </p:spPr>
        <p:txBody>
          <a:bodyPr/>
          <a:lstStyle/>
          <a:p>
            <a:r>
              <a:rPr lang="en-US" b="1" dirty="0"/>
              <a:t> What is lake thermal structure?</a:t>
            </a:r>
          </a:p>
        </p:txBody>
      </p:sp>
      <p:sp>
        <p:nvSpPr>
          <p:cNvPr id="5" name="TextBox 4"/>
          <p:cNvSpPr txBox="1"/>
          <p:nvPr/>
        </p:nvSpPr>
        <p:spPr>
          <a:xfrm>
            <a:off x="136083" y="6470596"/>
            <a:ext cx="9344344" cy="369332"/>
          </a:xfrm>
          <a:prstGeom prst="rect">
            <a:avLst/>
          </a:prstGeom>
          <a:noFill/>
        </p:spPr>
        <p:txBody>
          <a:bodyPr wrap="square" rtlCol="0">
            <a:spAutoFit/>
          </a:bodyPr>
          <a:lstStyle/>
          <a:p>
            <a:r>
              <a:rPr lang="en-US" dirty="0"/>
              <a:t>Lake Sunapee, NH, USA: data from Lake Sunapee Protective Association buoy, 2012</a:t>
            </a:r>
          </a:p>
        </p:txBody>
      </p:sp>
      <p:pic>
        <p:nvPicPr>
          <p:cNvPr id="4" name="Picture 3" descr="FullWtr_2012_wTemp.png"/>
          <p:cNvPicPr>
            <a:picLocks noChangeAspect="1"/>
          </p:cNvPicPr>
          <p:nvPr/>
        </p:nvPicPr>
        <p:blipFill rotWithShape="1">
          <a:blip r:embed="rId3" cstate="hqprint">
            <a:extLst>
              <a:ext uri="{28A0092B-C50C-407E-A947-70E740481C1C}">
                <a14:useLocalDpi xmlns:a14="http://schemas.microsoft.com/office/drawing/2010/main" val="0"/>
              </a:ext>
            </a:extLst>
          </a:blip>
          <a:srcRect l="2500"/>
          <a:stretch/>
        </p:blipFill>
        <p:spPr>
          <a:xfrm>
            <a:off x="228600" y="1614171"/>
            <a:ext cx="8915400" cy="4725513"/>
          </a:xfrm>
          <a:prstGeom prst="rect">
            <a:avLst/>
          </a:prstGeom>
        </p:spPr>
      </p:pic>
      <p:sp>
        <p:nvSpPr>
          <p:cNvPr id="6" name="TextBox 5"/>
          <p:cNvSpPr txBox="1"/>
          <p:nvPr/>
        </p:nvSpPr>
        <p:spPr>
          <a:xfrm>
            <a:off x="3848755" y="2591191"/>
            <a:ext cx="1409045" cy="369332"/>
          </a:xfrm>
          <a:prstGeom prst="rect">
            <a:avLst/>
          </a:prstGeom>
          <a:noFill/>
        </p:spPr>
        <p:txBody>
          <a:bodyPr wrap="square" rtlCol="0">
            <a:spAutoFit/>
          </a:bodyPr>
          <a:lstStyle/>
          <a:p>
            <a:r>
              <a:rPr lang="en-US" b="1" dirty="0"/>
              <a:t>Epilimnion</a:t>
            </a:r>
          </a:p>
        </p:txBody>
      </p:sp>
      <p:sp>
        <p:nvSpPr>
          <p:cNvPr id="7" name="TextBox 6"/>
          <p:cNvSpPr txBox="1"/>
          <p:nvPr/>
        </p:nvSpPr>
        <p:spPr>
          <a:xfrm>
            <a:off x="3848755" y="5283477"/>
            <a:ext cx="2257936" cy="369332"/>
          </a:xfrm>
          <a:prstGeom prst="rect">
            <a:avLst/>
          </a:prstGeom>
          <a:noFill/>
        </p:spPr>
        <p:txBody>
          <a:bodyPr wrap="square" rtlCol="0">
            <a:spAutoFit/>
          </a:bodyPr>
          <a:lstStyle/>
          <a:p>
            <a:r>
              <a:rPr lang="en-US" b="1" dirty="0"/>
              <a:t>Hypolimnion</a:t>
            </a:r>
          </a:p>
        </p:txBody>
      </p:sp>
      <p:sp>
        <p:nvSpPr>
          <p:cNvPr id="8" name="TextBox 7"/>
          <p:cNvSpPr txBox="1"/>
          <p:nvPr/>
        </p:nvSpPr>
        <p:spPr>
          <a:xfrm>
            <a:off x="3848755" y="4513817"/>
            <a:ext cx="2257936" cy="369332"/>
          </a:xfrm>
          <a:prstGeom prst="rect">
            <a:avLst/>
          </a:prstGeom>
          <a:noFill/>
        </p:spPr>
        <p:txBody>
          <a:bodyPr wrap="square" rtlCol="0">
            <a:spAutoFit/>
          </a:bodyPr>
          <a:lstStyle/>
          <a:p>
            <a:r>
              <a:rPr lang="en-US" b="1" dirty="0"/>
              <a:t>Thermocline</a:t>
            </a:r>
          </a:p>
        </p:txBody>
      </p:sp>
    </p:spTree>
    <p:extLst>
      <p:ext uri="{BB962C8B-B14F-4D97-AF65-F5344CB8AC3E}">
        <p14:creationId xmlns:p14="http://schemas.microsoft.com/office/powerpoint/2010/main" val="13963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895"/>
            <a:ext cx="9144000" cy="1143000"/>
          </a:xfrm>
        </p:spPr>
        <p:txBody>
          <a:bodyPr>
            <a:noAutofit/>
          </a:bodyPr>
          <a:lstStyle/>
          <a:p>
            <a:r>
              <a:rPr lang="en-US" sz="3650" b="1" dirty="0"/>
              <a:t> What are the drivers of thermal structure?</a:t>
            </a:r>
          </a:p>
        </p:txBody>
      </p:sp>
      <p:sp>
        <p:nvSpPr>
          <p:cNvPr id="3" name="Content Placeholder 2"/>
          <p:cNvSpPr>
            <a:spLocks noGrp="1"/>
          </p:cNvSpPr>
          <p:nvPr>
            <p:ph idx="1"/>
          </p:nvPr>
        </p:nvSpPr>
        <p:spPr>
          <a:xfrm>
            <a:off x="457200" y="1600200"/>
            <a:ext cx="8686800" cy="4885514"/>
          </a:xfrm>
        </p:spPr>
        <p:txBody>
          <a:bodyPr>
            <a:normAutofit/>
          </a:bodyPr>
          <a:lstStyle/>
          <a:p>
            <a:pPr>
              <a:spcAft>
                <a:spcPts val="800"/>
              </a:spcAft>
              <a:buFont typeface="Wingdings" panose="05000000000000000000" pitchFamily="2" charset="2"/>
              <a:buChar char="§"/>
            </a:pPr>
            <a:r>
              <a:rPr lang="en-US" dirty="0"/>
              <a:t>Solar radiation</a:t>
            </a:r>
          </a:p>
          <a:p>
            <a:pPr>
              <a:spcAft>
                <a:spcPts val="800"/>
              </a:spcAft>
              <a:buFont typeface="Wingdings" panose="05000000000000000000" pitchFamily="2" charset="2"/>
              <a:buChar char="§"/>
            </a:pPr>
            <a:r>
              <a:rPr lang="en-US" dirty="0"/>
              <a:t>Air temperature</a:t>
            </a:r>
          </a:p>
          <a:p>
            <a:pPr>
              <a:spcAft>
                <a:spcPts val="800"/>
              </a:spcAft>
              <a:buFont typeface="Wingdings" panose="05000000000000000000" pitchFamily="2" charset="2"/>
              <a:buChar char="§"/>
            </a:pPr>
            <a:r>
              <a:rPr lang="en-US" dirty="0"/>
              <a:t>Wind</a:t>
            </a:r>
          </a:p>
          <a:p>
            <a:pPr>
              <a:spcAft>
                <a:spcPts val="800"/>
              </a:spcAft>
              <a:buFont typeface="Wingdings" panose="05000000000000000000" pitchFamily="2" charset="2"/>
              <a:buChar char="§"/>
            </a:pPr>
            <a:r>
              <a:rPr lang="en-US" dirty="0"/>
              <a:t>Precipitation</a:t>
            </a:r>
          </a:p>
          <a:p>
            <a:pPr>
              <a:spcAft>
                <a:spcPts val="800"/>
              </a:spcAft>
              <a:buFont typeface="Wingdings" panose="05000000000000000000" pitchFamily="2" charset="2"/>
              <a:buChar char="§"/>
            </a:pPr>
            <a:r>
              <a:rPr lang="en-US" dirty="0"/>
              <a:t>Inflow &amp; outflow streams</a:t>
            </a:r>
          </a:p>
          <a:p>
            <a:pPr>
              <a:buFont typeface="Wingdings" panose="05000000000000000000" pitchFamily="2" charset="2"/>
              <a:buChar char="§"/>
            </a:pPr>
            <a:endParaRPr lang="en-US" dirty="0"/>
          </a:p>
          <a:p>
            <a:pPr>
              <a:buFont typeface="Wingdings" panose="05000000000000000000" pitchFamily="2" charset="2"/>
              <a:buChar char="§"/>
            </a:pPr>
            <a:r>
              <a:rPr lang="en-US" dirty="0"/>
              <a:t>All of these factors will interact to control water temperature, thermocline depth, mixing, and more!</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6" name="TextBox 5"/>
          <p:cNvSpPr txBox="1"/>
          <p:nvPr/>
        </p:nvSpPr>
        <p:spPr>
          <a:xfrm>
            <a:off x="5106881" y="6485714"/>
            <a:ext cx="4037119" cy="369332"/>
          </a:xfrm>
          <a:prstGeom prst="rect">
            <a:avLst/>
          </a:prstGeom>
          <a:noFill/>
        </p:spPr>
        <p:txBody>
          <a:bodyPr wrap="square" rtlCol="0">
            <a:spAutoFit/>
          </a:bodyPr>
          <a:lstStyle/>
          <a:p>
            <a:pPr algn="r"/>
            <a:r>
              <a:rPr lang="en-US" dirty="0"/>
              <a:t>Figure: </a:t>
            </a:r>
            <a:r>
              <a:rPr lang="en-US" dirty="0" err="1"/>
              <a:t>Hipsey</a:t>
            </a:r>
            <a:r>
              <a:rPr lang="en-US" dirty="0"/>
              <a:t> et al. 2014</a:t>
            </a:r>
          </a:p>
        </p:txBody>
      </p:sp>
      <p:pic>
        <p:nvPicPr>
          <p:cNvPr id="6146" name="Picture 2" descr="http://aed.see.uwa.edu.au/research/models/GLM/images/GLM_Surface.png">
            <a:extLst>
              <a:ext uri="{FF2B5EF4-FFF2-40B4-BE49-F238E27FC236}">
                <a16:creationId xmlns:a16="http://schemas.microsoft.com/office/drawing/2014/main" id="{54E42B78-B47D-4D6A-BA7B-EC54A2A41B9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8221" y="1688345"/>
            <a:ext cx="4799696" cy="246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51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5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7286"/>
            <a:ext cx="9144000" cy="990600"/>
          </a:xfrm>
        </p:spPr>
        <p:txBody>
          <a:bodyPr>
            <a:normAutofit fontScale="90000"/>
          </a:bodyPr>
          <a:lstStyle/>
          <a:p>
            <a:r>
              <a:rPr lang="en-US" b="1" dirty="0"/>
              <a:t> Using a macrosystems ecology approach</a:t>
            </a:r>
            <a:br>
              <a:rPr lang="en-US" b="1" dirty="0"/>
            </a:br>
            <a:r>
              <a:rPr lang="en-US" b="1" dirty="0"/>
              <a:t> to study lake thermal structure</a:t>
            </a:r>
          </a:p>
        </p:txBody>
      </p:sp>
      <p:sp>
        <p:nvSpPr>
          <p:cNvPr id="3" name="Content Placeholder 2"/>
          <p:cNvSpPr>
            <a:spLocks noGrp="1"/>
          </p:cNvSpPr>
          <p:nvPr>
            <p:ph idx="1"/>
          </p:nvPr>
        </p:nvSpPr>
        <p:spPr>
          <a:xfrm>
            <a:off x="435936" y="1600200"/>
            <a:ext cx="4724400" cy="4876800"/>
          </a:xfrm>
        </p:spPr>
        <p:txBody>
          <a:bodyPr>
            <a:normAutofit/>
          </a:bodyPr>
          <a:lstStyle/>
          <a:p>
            <a:pPr>
              <a:buFont typeface="Wingdings" panose="05000000000000000000" pitchFamily="2" charset="2"/>
              <a:buChar char="§"/>
            </a:pPr>
            <a:r>
              <a:rPr lang="en-US" sz="2350" dirty="0"/>
              <a:t>Drivers of lake thermal structure occur at both local and regional scales</a:t>
            </a:r>
          </a:p>
          <a:p>
            <a:pPr lvl="1">
              <a:buFont typeface="Wingdings" panose="05000000000000000000" pitchFamily="2" charset="2"/>
              <a:buChar char="§"/>
            </a:pPr>
            <a:r>
              <a:rPr lang="en-US" sz="1950" dirty="0"/>
              <a:t>Local = e.g., inflow streams</a:t>
            </a:r>
          </a:p>
          <a:p>
            <a:pPr lvl="1">
              <a:buFont typeface="Wingdings" panose="05000000000000000000" pitchFamily="2" charset="2"/>
              <a:buChar char="§"/>
            </a:pPr>
            <a:r>
              <a:rPr lang="en-US" sz="1950" dirty="0"/>
              <a:t>Regional = e.g., air temperature</a:t>
            </a:r>
          </a:p>
          <a:p>
            <a:pPr>
              <a:buFont typeface="Wingdings" panose="05000000000000000000" pitchFamily="2" charset="2"/>
              <a:buChar char="§"/>
            </a:pPr>
            <a:endParaRPr lang="en-US" sz="800" dirty="0"/>
          </a:p>
          <a:p>
            <a:pPr>
              <a:buFont typeface="Wingdings" panose="05000000000000000000" pitchFamily="2" charset="2"/>
              <a:buChar char="§"/>
            </a:pPr>
            <a:r>
              <a:rPr lang="en-US" sz="2350" dirty="0"/>
              <a:t>Macrosystems ecologists study ecological dynamics and feedbacks at multiple interacting spatial and temporal scales</a:t>
            </a:r>
          </a:p>
          <a:p>
            <a:pPr>
              <a:buFont typeface="Wingdings" panose="05000000000000000000" pitchFamily="2" charset="2"/>
              <a:buChar char="§"/>
            </a:pPr>
            <a:endParaRPr lang="en-US" sz="800" dirty="0"/>
          </a:p>
          <a:p>
            <a:pPr>
              <a:buFont typeface="Wingdings" panose="05000000000000000000" pitchFamily="2" charset="2"/>
              <a:buChar char="§"/>
            </a:pPr>
            <a:r>
              <a:rPr lang="en-US" sz="2350" dirty="0"/>
              <a:t>We can study local and regional drivers using high-frequency sensor data + simulation models</a:t>
            </a:r>
          </a:p>
        </p:txBody>
      </p:sp>
      <p:pic>
        <p:nvPicPr>
          <p:cNvPr id="4" name="Picture 3">
            <a:extLst>
              <a:ext uri="{FF2B5EF4-FFF2-40B4-BE49-F238E27FC236}">
                <a16:creationId xmlns:a16="http://schemas.microsoft.com/office/drawing/2014/main" id="{288DD177-784B-411E-B8C3-4113B712F7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41263" y="1600200"/>
            <a:ext cx="4185864" cy="4140200"/>
          </a:xfrm>
          <a:prstGeom prst="rect">
            <a:avLst/>
          </a:prstGeom>
        </p:spPr>
      </p:pic>
      <p:sp>
        <p:nvSpPr>
          <p:cNvPr id="5" name="TextBox 4">
            <a:extLst>
              <a:ext uri="{FF2B5EF4-FFF2-40B4-BE49-F238E27FC236}">
                <a16:creationId xmlns:a16="http://schemas.microsoft.com/office/drawing/2014/main" id="{CC2E45B7-AA93-4522-BB15-7B1AC05D6C21}"/>
              </a:ext>
            </a:extLst>
          </p:cNvPr>
          <p:cNvSpPr txBox="1"/>
          <p:nvPr/>
        </p:nvSpPr>
        <p:spPr>
          <a:xfrm>
            <a:off x="4156365" y="6485714"/>
            <a:ext cx="4987636" cy="369332"/>
          </a:xfrm>
          <a:prstGeom prst="rect">
            <a:avLst/>
          </a:prstGeom>
          <a:noFill/>
        </p:spPr>
        <p:txBody>
          <a:bodyPr wrap="square" rtlCol="0">
            <a:spAutoFit/>
          </a:bodyPr>
          <a:lstStyle/>
          <a:p>
            <a:pPr algn="r"/>
            <a:r>
              <a:rPr lang="en-US" dirty="0"/>
              <a:t>Figure modified from: Heffernan et al. 2014</a:t>
            </a:r>
          </a:p>
        </p:txBody>
      </p:sp>
    </p:spTree>
    <p:extLst>
      <p:ext uri="{BB962C8B-B14F-4D97-AF65-F5344CB8AC3E}">
        <p14:creationId xmlns:p14="http://schemas.microsoft.com/office/powerpoint/2010/main" val="13006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7286"/>
            <a:ext cx="9144000" cy="990600"/>
          </a:xfrm>
        </p:spPr>
        <p:txBody>
          <a:bodyPr>
            <a:normAutofit/>
          </a:bodyPr>
          <a:lstStyle/>
          <a:p>
            <a:r>
              <a:rPr lang="en-US" b="1" dirty="0"/>
              <a:t> Models to understand multiple drivers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How can we test the effects of drivers from different scales on lake thermal structure? </a:t>
            </a:r>
          </a:p>
          <a:p>
            <a:pPr lvl="1">
              <a:buFont typeface="Wingdings" panose="05000000000000000000" pitchFamily="2" charset="2"/>
              <a:buChar char="§"/>
            </a:pPr>
            <a:r>
              <a:rPr lang="en-US" dirty="0"/>
              <a:t>Impossible to experimentally manipulate all possible drivers in a lake! </a:t>
            </a:r>
          </a:p>
          <a:p>
            <a:pPr>
              <a:buFont typeface="Wingdings" panose="05000000000000000000" pitchFamily="2" charset="2"/>
              <a:buChar char="§"/>
            </a:pPr>
            <a:r>
              <a:rPr lang="en-US" dirty="0"/>
              <a:t>Simulation modeling allows us to explore what would happen if we changed one driver, or multiple drivers at once</a:t>
            </a:r>
          </a:p>
          <a:p>
            <a:pPr lvl="1">
              <a:buFont typeface="Wingdings" panose="05000000000000000000" pitchFamily="2" charset="2"/>
              <a:buChar char="§"/>
            </a:pPr>
            <a:r>
              <a:rPr lang="en-US" dirty="0"/>
              <a:t>For example, how would lake thermal structure change if air temperatures were 2°C warmer than they are now? 4°C? 6°C?</a:t>
            </a:r>
          </a:p>
          <a:p>
            <a:pPr lvl="1">
              <a:buFont typeface="Wingdings" panose="05000000000000000000" pitchFamily="2" charset="2"/>
              <a:buChar char="§"/>
            </a:pPr>
            <a:r>
              <a:rPr lang="en-US" dirty="0"/>
              <a:t>What if rain also increased 50% on those lakes? </a:t>
            </a:r>
          </a:p>
        </p:txBody>
      </p:sp>
      <p:pic>
        <p:nvPicPr>
          <p:cNvPr id="1026" name="Picture 2" descr="Image result for lake clipart">
            <a:extLst>
              <a:ext uri="{FF2B5EF4-FFF2-40B4-BE49-F238E27FC236}">
                <a16:creationId xmlns:a16="http://schemas.microsoft.com/office/drawing/2014/main" id="{7157A3E1-81FE-4F51-A529-1A728AE6F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56" y="5762171"/>
            <a:ext cx="2545500" cy="7440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lake clipart">
            <a:extLst>
              <a:ext uri="{FF2B5EF4-FFF2-40B4-BE49-F238E27FC236}">
                <a16:creationId xmlns:a16="http://schemas.microsoft.com/office/drawing/2014/main" id="{E3183407-ECD9-4AE4-A8B6-9725EEEF5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778" y="5762171"/>
            <a:ext cx="2545500" cy="744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lake clipart">
            <a:extLst>
              <a:ext uri="{FF2B5EF4-FFF2-40B4-BE49-F238E27FC236}">
                <a16:creationId xmlns:a16="http://schemas.microsoft.com/office/drawing/2014/main" id="{F8BD3CD6-21E3-4BD4-A76C-C9A6CCA6F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500" y="5762171"/>
            <a:ext cx="2545500" cy="744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F1D487-98DB-4AE7-B1E9-63DE55CDA3B3}"/>
              </a:ext>
            </a:extLst>
          </p:cNvPr>
          <p:cNvSpPr txBox="1"/>
          <p:nvPr/>
        </p:nvSpPr>
        <p:spPr>
          <a:xfrm>
            <a:off x="1211609" y="5949522"/>
            <a:ext cx="797593" cy="369332"/>
          </a:xfrm>
          <a:prstGeom prst="rect">
            <a:avLst/>
          </a:prstGeom>
          <a:noFill/>
        </p:spPr>
        <p:txBody>
          <a:bodyPr wrap="square" rtlCol="0">
            <a:spAutoFit/>
          </a:bodyPr>
          <a:lstStyle/>
          <a:p>
            <a:r>
              <a:rPr lang="en-US" b="1" dirty="0">
                <a:solidFill>
                  <a:schemeClr val="bg1"/>
                </a:solidFill>
              </a:rPr>
              <a:t>+2°C</a:t>
            </a:r>
          </a:p>
        </p:txBody>
      </p:sp>
      <p:sp>
        <p:nvSpPr>
          <p:cNvPr id="9" name="TextBox 8">
            <a:extLst>
              <a:ext uri="{FF2B5EF4-FFF2-40B4-BE49-F238E27FC236}">
                <a16:creationId xmlns:a16="http://schemas.microsoft.com/office/drawing/2014/main" id="{50453152-91B6-4E3D-A5B1-892BCE4C6026}"/>
              </a:ext>
            </a:extLst>
          </p:cNvPr>
          <p:cNvSpPr txBox="1"/>
          <p:nvPr/>
        </p:nvSpPr>
        <p:spPr>
          <a:xfrm>
            <a:off x="4228726" y="5949522"/>
            <a:ext cx="797593" cy="369332"/>
          </a:xfrm>
          <a:prstGeom prst="rect">
            <a:avLst/>
          </a:prstGeom>
          <a:noFill/>
        </p:spPr>
        <p:txBody>
          <a:bodyPr wrap="square" rtlCol="0">
            <a:spAutoFit/>
          </a:bodyPr>
          <a:lstStyle/>
          <a:p>
            <a:r>
              <a:rPr lang="en-US" b="1" dirty="0">
                <a:solidFill>
                  <a:schemeClr val="bg1"/>
                </a:solidFill>
              </a:rPr>
              <a:t>+4°C</a:t>
            </a:r>
          </a:p>
        </p:txBody>
      </p:sp>
      <p:sp>
        <p:nvSpPr>
          <p:cNvPr id="10" name="TextBox 9">
            <a:extLst>
              <a:ext uri="{FF2B5EF4-FFF2-40B4-BE49-F238E27FC236}">
                <a16:creationId xmlns:a16="http://schemas.microsoft.com/office/drawing/2014/main" id="{84D54A6A-DBC7-454C-BA11-AF5D04C26315}"/>
              </a:ext>
            </a:extLst>
          </p:cNvPr>
          <p:cNvSpPr txBox="1"/>
          <p:nvPr/>
        </p:nvSpPr>
        <p:spPr>
          <a:xfrm>
            <a:off x="7091453" y="5949522"/>
            <a:ext cx="797593" cy="369332"/>
          </a:xfrm>
          <a:prstGeom prst="rect">
            <a:avLst/>
          </a:prstGeom>
          <a:noFill/>
        </p:spPr>
        <p:txBody>
          <a:bodyPr wrap="square" rtlCol="0">
            <a:spAutoFit/>
          </a:bodyPr>
          <a:lstStyle/>
          <a:p>
            <a:r>
              <a:rPr lang="en-US" b="1" dirty="0">
                <a:solidFill>
                  <a:schemeClr val="bg1"/>
                </a:solidFill>
              </a:rPr>
              <a:t>+6°C</a:t>
            </a:r>
          </a:p>
        </p:txBody>
      </p:sp>
      <p:pic>
        <p:nvPicPr>
          <p:cNvPr id="1028" name="Picture 4" descr="Image result for rain clipart">
            <a:extLst>
              <a:ext uri="{FF2B5EF4-FFF2-40B4-BE49-F238E27FC236}">
                <a16:creationId xmlns:a16="http://schemas.microsoft.com/office/drawing/2014/main" id="{F9E0E5EC-505A-4AF8-889D-9E3941C4ED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594"/>
          <a:stretch/>
        </p:blipFill>
        <p:spPr bwMode="auto">
          <a:xfrm>
            <a:off x="363445" y="5352299"/>
            <a:ext cx="2608224" cy="7818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rain clipart">
            <a:extLst>
              <a:ext uri="{FF2B5EF4-FFF2-40B4-BE49-F238E27FC236}">
                <a16:creationId xmlns:a16="http://schemas.microsoft.com/office/drawing/2014/main" id="{598372AE-0C08-42A7-B5F0-735FA49A10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594"/>
          <a:stretch/>
        </p:blipFill>
        <p:spPr bwMode="auto">
          <a:xfrm>
            <a:off x="3339491" y="5352298"/>
            <a:ext cx="2608224" cy="7818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rain clipart">
            <a:extLst>
              <a:ext uri="{FF2B5EF4-FFF2-40B4-BE49-F238E27FC236}">
                <a16:creationId xmlns:a16="http://schemas.microsoft.com/office/drawing/2014/main" id="{6C93CEF3-7759-4094-82EC-DF0F6117EB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594"/>
          <a:stretch/>
        </p:blipFill>
        <p:spPr bwMode="auto">
          <a:xfrm>
            <a:off x="6186137" y="5352299"/>
            <a:ext cx="2608224" cy="78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4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8229600" cy="990600"/>
          </a:xfrm>
        </p:spPr>
        <p:txBody>
          <a:bodyPr/>
          <a:lstStyle/>
          <a:p>
            <a:r>
              <a:rPr lang="en-US" b="1" dirty="0"/>
              <a:t> </a:t>
            </a:r>
            <a:r>
              <a:rPr lang="en-US" b="1" dirty="0" err="1"/>
              <a:t>GLM</a:t>
            </a:r>
            <a:r>
              <a:rPr lang="en-US" b="1" dirty="0"/>
              <a:t>: General Lake Model </a:t>
            </a:r>
          </a:p>
        </p:txBody>
      </p:sp>
      <p:sp>
        <p:nvSpPr>
          <p:cNvPr id="3" name="Content Placeholder 2"/>
          <p:cNvSpPr>
            <a:spLocks noGrp="1"/>
          </p:cNvSpPr>
          <p:nvPr>
            <p:ph idx="1"/>
          </p:nvPr>
        </p:nvSpPr>
        <p:spPr>
          <a:xfrm>
            <a:off x="332647" y="1417638"/>
            <a:ext cx="8482487" cy="5440362"/>
          </a:xfrm>
        </p:spPr>
        <p:txBody>
          <a:bodyPr>
            <a:normAutofit lnSpcReduction="10000"/>
          </a:bodyPr>
          <a:lstStyle/>
          <a:p>
            <a:pPr>
              <a:spcAft>
                <a:spcPts val="1200"/>
              </a:spcAft>
              <a:buFont typeface="Wingdings" panose="05000000000000000000" pitchFamily="2" charset="2"/>
              <a:buChar char="§"/>
            </a:pPr>
            <a:r>
              <a:rPr lang="en-US" sz="2200" b="1" dirty="0"/>
              <a:t>Authors: </a:t>
            </a:r>
            <a:r>
              <a:rPr lang="en-US" sz="2200" dirty="0"/>
              <a:t>Matt </a:t>
            </a:r>
            <a:r>
              <a:rPr lang="en-US" sz="2200" dirty="0" err="1"/>
              <a:t>Hipsey</a:t>
            </a:r>
            <a:r>
              <a:rPr lang="en-US" sz="2200" dirty="0"/>
              <a:t>, Louise Bruce, and David Hamilton</a:t>
            </a:r>
          </a:p>
          <a:p>
            <a:pPr>
              <a:spcAft>
                <a:spcPts val="1200"/>
              </a:spcAft>
              <a:buFont typeface="Wingdings" panose="05000000000000000000" pitchFamily="2" charset="2"/>
              <a:buChar char="§"/>
            </a:pPr>
            <a:endParaRPr lang="en-US" sz="2200" dirty="0"/>
          </a:p>
          <a:p>
            <a:pPr>
              <a:spcAft>
                <a:spcPts val="1200"/>
              </a:spcAft>
              <a:buFont typeface="Wingdings" panose="05000000000000000000" pitchFamily="2" charset="2"/>
              <a:buChar char="§"/>
            </a:pPr>
            <a:endParaRPr lang="en-US" sz="1200" dirty="0"/>
          </a:p>
          <a:p>
            <a:pPr>
              <a:spcAft>
                <a:spcPts val="1200"/>
              </a:spcAft>
              <a:buFont typeface="Wingdings" panose="05000000000000000000" pitchFamily="2" charset="2"/>
              <a:buChar char="§"/>
            </a:pPr>
            <a:endParaRPr lang="en-US" sz="2200" dirty="0"/>
          </a:p>
          <a:p>
            <a:pPr>
              <a:spcAft>
                <a:spcPts val="1200"/>
              </a:spcAft>
              <a:buFont typeface="Wingdings" panose="05000000000000000000" pitchFamily="2" charset="2"/>
              <a:buChar char="§"/>
            </a:pPr>
            <a:r>
              <a:rPr lang="en-US" sz="2200" dirty="0"/>
              <a:t>The </a:t>
            </a:r>
            <a:r>
              <a:rPr lang="en-US" sz="2200" b="1" dirty="0"/>
              <a:t>General Lake Model </a:t>
            </a:r>
            <a:r>
              <a:rPr lang="en-US" sz="2200" dirty="0"/>
              <a:t>(GLM) is an open-access model for simulating lake dynamics. It simulates vertical stratification and mixing and accounts for the effect of inflows/outflows, surface heating and cooling.</a:t>
            </a:r>
          </a:p>
          <a:p>
            <a:pPr>
              <a:spcAft>
                <a:spcPts val="1200"/>
              </a:spcAft>
              <a:buFont typeface="Wingdings" panose="05000000000000000000" pitchFamily="2" charset="2"/>
              <a:buChar char="§"/>
            </a:pPr>
            <a:r>
              <a:rPr lang="en-US" sz="2200" dirty="0"/>
              <a:t>GLM has been designed to be an open-source community model developed in collaboration with members of the </a:t>
            </a:r>
            <a:r>
              <a:rPr lang="en-US" sz="2200" b="1" dirty="0"/>
              <a:t>Global Lake Ecological Observatory Network (GLEON) </a:t>
            </a:r>
            <a:r>
              <a:rPr lang="en-US" sz="2200" dirty="0"/>
              <a:t>to integrate with lake sensor data. </a:t>
            </a:r>
          </a:p>
          <a:p>
            <a:pPr>
              <a:spcAft>
                <a:spcPts val="1200"/>
              </a:spcAft>
              <a:buFont typeface="Wingdings" panose="05000000000000000000" pitchFamily="2" charset="2"/>
              <a:buChar char="§"/>
            </a:pPr>
            <a:r>
              <a:rPr lang="en-US" sz="2200" dirty="0"/>
              <a:t>Available from: </a:t>
            </a:r>
            <a:r>
              <a:rPr lang="en-US" sz="2200" dirty="0">
                <a:hlinkClick r:id="rId3"/>
              </a:rPr>
              <a:t>http://aed.see.uwa.edu.au/research/models/GLM/</a:t>
            </a:r>
            <a:endParaRPr lang="en-US" sz="2200" dirty="0"/>
          </a:p>
        </p:txBody>
      </p:sp>
      <p:grpSp>
        <p:nvGrpSpPr>
          <p:cNvPr id="5" name="Group 4">
            <a:extLst>
              <a:ext uri="{FF2B5EF4-FFF2-40B4-BE49-F238E27FC236}">
                <a16:creationId xmlns:a16="http://schemas.microsoft.com/office/drawing/2014/main" id="{D869D9A8-8981-45B0-959E-AFF1400F7312}"/>
              </a:ext>
            </a:extLst>
          </p:cNvPr>
          <p:cNvGrpSpPr/>
          <p:nvPr/>
        </p:nvGrpSpPr>
        <p:grpSpPr>
          <a:xfrm>
            <a:off x="2242947" y="1971485"/>
            <a:ext cx="4658106" cy="1133856"/>
            <a:chOff x="2571750" y="2019110"/>
            <a:chExt cx="4658106" cy="1133856"/>
          </a:xfrm>
        </p:grpSpPr>
        <p:pic>
          <p:nvPicPr>
            <p:cNvPr id="10242" name="Picture 2" descr="Image result for matt hipsey">
              <a:extLst>
                <a:ext uri="{FF2B5EF4-FFF2-40B4-BE49-F238E27FC236}">
                  <a16:creationId xmlns:a16="http://schemas.microsoft.com/office/drawing/2014/main" id="{3FF91E3F-8EF7-421F-B7CE-2240DBE3E5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2019110"/>
              <a:ext cx="1133856" cy="1133856"/>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0244" name="Picture 4" descr="Image result for louise bruce uwa">
              <a:extLst>
                <a:ext uri="{FF2B5EF4-FFF2-40B4-BE49-F238E27FC236}">
                  <a16:creationId xmlns:a16="http://schemas.microsoft.com/office/drawing/2014/main" id="{DB354D23-C70A-4516-8362-1731C0EF6FE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333875" y="2019110"/>
              <a:ext cx="1133856" cy="1133856"/>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0246" name="Picture 6" descr="https://www.lernz.co.nz/uploads/david-hamilton.jpg">
              <a:extLst>
                <a:ext uri="{FF2B5EF4-FFF2-40B4-BE49-F238E27FC236}">
                  <a16:creationId xmlns:a16="http://schemas.microsoft.com/office/drawing/2014/main" id="{7428DBC5-D16A-4A66-B25A-8CF57779C480}"/>
                </a:ext>
              </a:extLst>
            </p:cNvPr>
            <p:cNvPicPr>
              <a:picLocks noChangeArrowheads="1"/>
            </p:cNvPicPr>
            <p:nvPr/>
          </p:nvPicPr>
          <p:blipFill rotWithShape="1">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6096000" y="2019110"/>
              <a:ext cx="1133856" cy="1133856"/>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654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F PPT go-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KF PPT go-to" id="{E76051EC-2EF4-466F-9064-4572E175FA5A}" vid="{ACB51E47-E9F3-4CAF-89EE-0DDE2E027E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KF PPT go-to</Template>
  <TotalTime>3735</TotalTime>
  <Words>4554</Words>
  <Application>Microsoft Macintosh PowerPoint</Application>
  <PresentationFormat>On-screen Show (4:3)</PresentationFormat>
  <Paragraphs>307</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KF PPT go-to</vt:lpstr>
      <vt:lpstr>Macrosystems EDDIE:  Climate change effects on lake temperatures </vt:lpstr>
      <vt:lpstr> Overview of today</vt:lpstr>
      <vt:lpstr> Lakes are changing worldwide…</vt:lpstr>
      <vt:lpstr> Our focal question:</vt:lpstr>
      <vt:lpstr> What is lake thermal structure?</vt:lpstr>
      <vt:lpstr> What are the drivers of thermal structure?</vt:lpstr>
      <vt:lpstr> Using a macrosystems ecology approach  to study lake thermal structure</vt:lpstr>
      <vt:lpstr> Models to understand multiple drivers</vt:lpstr>
      <vt:lpstr> GLM: General Lake Model </vt:lpstr>
      <vt:lpstr>PowerPoint Presentation</vt:lpstr>
      <vt:lpstr> Basic structure of the model</vt:lpstr>
      <vt:lpstr> Example met file</vt:lpstr>
      <vt:lpstr> Example .nml file</vt:lpstr>
      <vt:lpstr> We will run GLM using R</vt:lpstr>
      <vt:lpstr> GLM-associated R packages</vt:lpstr>
      <vt:lpstr> Learning objectives of today’s module</vt:lpstr>
      <vt:lpstr> Activity A</vt:lpstr>
      <vt:lpstr> Activity B</vt:lpstr>
      <vt:lpstr> Need ideas for a climate scenario? </vt:lpstr>
      <vt:lpstr> Converting units?</vt:lpstr>
      <vt:lpstr> Activity C</vt:lpstr>
      <vt:lpstr> Custom functions in R</vt:lpstr>
      <vt:lpstr> Custom functions in R</vt:lpstr>
      <vt:lpstr>Custom functions to create climate change scenarios</vt:lpstr>
      <vt:lpstr> For-loops in R</vt:lpstr>
      <vt:lpstr> For-loops in R</vt:lpstr>
      <vt:lpstr>For-loops to run many lake model simulations</vt:lpstr>
      <vt:lpstr> Activity C</vt:lpstr>
      <vt:lpstr> Thank you for participating! </vt:lpstr>
    </vt:vector>
  </TitlesOfParts>
  <Company>Virginia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CLIMATE CHANGE EFFECTS ON LAKES  USING DISTRIBUTED COMPUTING</dc:title>
  <dc:creator>Cayelan Carey</dc:creator>
  <cp:lastModifiedBy>Lofton, Mary</cp:lastModifiedBy>
  <cp:revision>208</cp:revision>
  <dcterms:created xsi:type="dcterms:W3CDTF">2015-09-21T16:03:57Z</dcterms:created>
  <dcterms:modified xsi:type="dcterms:W3CDTF">2026-03-03T19:42:41Z</dcterms:modified>
</cp:coreProperties>
</file>