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66" r:id="rId3"/>
    <p:sldId id="257" r:id="rId4"/>
    <p:sldId id="263" r:id="rId5"/>
    <p:sldId id="258" r:id="rId6"/>
    <p:sldId id="259" r:id="rId7"/>
    <p:sldId id="265" r:id="rId8"/>
    <p:sldId id="275" r:id="rId9"/>
    <p:sldId id="264" r:id="rId10"/>
    <p:sldId id="269" r:id="rId11"/>
    <p:sldId id="262" r:id="rId12"/>
    <p:sldId id="271" r:id="rId13"/>
    <p:sldId id="268" r:id="rId14"/>
    <p:sldId id="270" r:id="rId15"/>
    <p:sldId id="276" r:id="rId16"/>
    <p:sldId id="267" r:id="rId17"/>
    <p:sldId id="261" r:id="rId18"/>
    <p:sldId id="26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34"/>
    <p:restoredTop sz="79958"/>
  </p:normalViewPr>
  <p:slideViewPr>
    <p:cSldViewPr snapToGrid="0">
      <p:cViewPr varScale="1">
        <p:scale>
          <a:sx n="92" d="100"/>
          <a:sy n="92" d="100"/>
        </p:scale>
        <p:origin x="14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1D9A87-83A8-1243-9570-C476E94AFA92}" type="datetimeFigureOut">
              <a:rPr lang="en-US" smtClean="0"/>
              <a:t>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F1D842-57D7-EC4E-B7A6-BE4FE1900BD8}" type="slidenum">
              <a:rPr lang="en-US" smtClean="0"/>
              <a:t>‹#›</a:t>
            </a:fld>
            <a:endParaRPr lang="en-US"/>
          </a:p>
        </p:txBody>
      </p:sp>
    </p:spTree>
    <p:extLst>
      <p:ext uri="{BB962C8B-B14F-4D97-AF65-F5344CB8AC3E}">
        <p14:creationId xmlns:p14="http://schemas.microsoft.com/office/powerpoint/2010/main" val="815976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GEOBOND (Building Opportunities through Networks of Discovery in the Geosciences) project was a collaborative effort centered at Fresno State and SCCCD, focusing on developing new pathways for students to enter and succeed in Geology and Environmental Science careers. Located in California's agriculturally-rich San Joaquin Valley (SJV), the project was specifically designed to support students who represent the region’s diverse population - many of whom are first-generation and Pell-eligible (Table 1).</a:t>
            </a:r>
          </a:p>
          <a:p>
            <a:r>
              <a:rPr lang="en-US" sz="1200" b="0" i="0" u="none" strike="noStrike" kern="1200" dirty="0">
                <a:solidFill>
                  <a:schemeClr val="tx1"/>
                </a:solidFill>
                <a:effectLst/>
                <a:latin typeface="+mn-lt"/>
                <a:ea typeface="+mn-ea"/>
                <a:cs typeface="+mn-cs"/>
              </a:rPr>
              <a:t> These students often carry a strong personal commitment to giving back to their community (e.g., (Carter et al., 2021; Public Policy Institute of California, 2025), which the project aimed to connect directly to solving the region’s critical environmental challenges, such as severe air pollution, drought, water contamination, and climate change impacts (Burow et al., 2013; Ingram &amp; </a:t>
            </a:r>
            <a:r>
              <a:rPr lang="en-US" sz="1200" b="0" i="0" u="none" strike="noStrike" kern="1200" dirty="0" err="1">
                <a:solidFill>
                  <a:schemeClr val="tx1"/>
                </a:solidFill>
                <a:effectLst/>
                <a:latin typeface="+mn-lt"/>
                <a:ea typeface="+mn-ea"/>
                <a:cs typeface="+mn-cs"/>
              </a:rPr>
              <a:t>Malmud</a:t>
            </a:r>
            <a:r>
              <a:rPr lang="en-US" sz="1200" b="0" i="0" u="none" strike="noStrike" kern="1200" dirty="0">
                <a:solidFill>
                  <a:schemeClr val="tx1"/>
                </a:solidFill>
                <a:effectLst/>
                <a:latin typeface="+mn-lt"/>
                <a:ea typeface="+mn-ea"/>
                <a:cs typeface="+mn-cs"/>
              </a:rPr>
              <a:t> Roam, 2015; Ganesh &amp; Smith, 2018; Zhu et al., 2019). </a:t>
            </a:r>
          </a:p>
          <a:p>
            <a:r>
              <a:rPr lang="en-US" sz="1200" b="0" i="0" u="none" strike="noStrike" kern="1200" dirty="0">
                <a:solidFill>
                  <a:schemeClr val="tx1"/>
                </a:solidFill>
                <a:effectLst/>
                <a:latin typeface="+mn-lt"/>
                <a:ea typeface="+mn-ea"/>
                <a:cs typeface="+mn-cs"/>
              </a:rPr>
              <a:t>Culturally-sustaining pedagogy emphasizes connections to students’ everyday lives while also acknowledging the value of gaining new knowledge and access through education (Gutierrez, 2008). </a:t>
            </a:r>
            <a:endParaRPr lang="en-US" dirty="0"/>
          </a:p>
          <a:p>
            <a:endParaRPr lang="en-US" dirty="0"/>
          </a:p>
        </p:txBody>
      </p:sp>
      <p:sp>
        <p:nvSpPr>
          <p:cNvPr id="4" name="Slide Number Placeholder 3"/>
          <p:cNvSpPr>
            <a:spLocks noGrp="1"/>
          </p:cNvSpPr>
          <p:nvPr>
            <p:ph type="sldNum" sz="quarter" idx="5"/>
          </p:nvPr>
        </p:nvSpPr>
        <p:spPr/>
        <p:txBody>
          <a:bodyPr/>
          <a:lstStyle/>
          <a:p>
            <a:fld id="{82F1D842-57D7-EC4E-B7A6-BE4FE1900BD8}" type="slidenum">
              <a:rPr lang="en-US" smtClean="0"/>
              <a:t>2</a:t>
            </a:fld>
            <a:endParaRPr lang="en-US"/>
          </a:p>
        </p:txBody>
      </p:sp>
    </p:spTree>
    <p:extLst>
      <p:ext uri="{BB962C8B-B14F-4D97-AF65-F5344CB8AC3E}">
        <p14:creationId xmlns:p14="http://schemas.microsoft.com/office/powerpoint/2010/main" val="128983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F1D842-57D7-EC4E-B7A6-BE4FE1900BD8}" type="slidenum">
              <a:rPr lang="en-US" smtClean="0"/>
              <a:t>18</a:t>
            </a:fld>
            <a:endParaRPr lang="en-US"/>
          </a:p>
        </p:txBody>
      </p:sp>
    </p:spTree>
    <p:extLst>
      <p:ext uri="{BB962C8B-B14F-4D97-AF65-F5344CB8AC3E}">
        <p14:creationId xmlns:p14="http://schemas.microsoft.com/office/powerpoint/2010/main" val="1697886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F1D842-57D7-EC4E-B7A6-BE4FE1900BD8}" type="slidenum">
              <a:rPr lang="en-US" smtClean="0"/>
              <a:t>3</a:t>
            </a:fld>
            <a:endParaRPr lang="en-US"/>
          </a:p>
        </p:txBody>
      </p:sp>
    </p:spTree>
    <p:extLst>
      <p:ext uri="{BB962C8B-B14F-4D97-AF65-F5344CB8AC3E}">
        <p14:creationId xmlns:p14="http://schemas.microsoft.com/office/powerpoint/2010/main" val="4178215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Figure 1. </a:t>
            </a:r>
            <a:r>
              <a:rPr lang="en-US" sz="1200" b="0" i="0" u="none" strike="noStrike" kern="1200" dirty="0">
                <a:solidFill>
                  <a:schemeClr val="tx1"/>
                </a:solidFill>
                <a:effectLst/>
                <a:latin typeface="+mn-lt"/>
                <a:ea typeface="+mn-ea"/>
                <a:cs typeface="+mn-cs"/>
              </a:rPr>
              <a:t>This figure shows a conceptual framework of the San Joaquin Valley Geoscience Learning Ecosystem (SJV GLE). Institutional components of the system are grey with student cohort components colored red, professional learning community components colored green, and community-based research components colored blue. </a:t>
            </a:r>
            <a:endParaRPr lang="en-US" dirty="0"/>
          </a:p>
        </p:txBody>
      </p:sp>
      <p:sp>
        <p:nvSpPr>
          <p:cNvPr id="4" name="Slide Number Placeholder 3"/>
          <p:cNvSpPr>
            <a:spLocks noGrp="1"/>
          </p:cNvSpPr>
          <p:nvPr>
            <p:ph type="sldNum" sz="quarter" idx="5"/>
          </p:nvPr>
        </p:nvSpPr>
        <p:spPr/>
        <p:txBody>
          <a:bodyPr/>
          <a:lstStyle/>
          <a:p>
            <a:fld id="{82F1D842-57D7-EC4E-B7A6-BE4FE1900BD8}" type="slidenum">
              <a:rPr lang="en-US" smtClean="0"/>
              <a:t>5</a:t>
            </a:fld>
            <a:endParaRPr lang="en-US"/>
          </a:p>
        </p:txBody>
      </p:sp>
    </p:spTree>
    <p:extLst>
      <p:ext uri="{BB962C8B-B14F-4D97-AF65-F5344CB8AC3E}">
        <p14:creationId xmlns:p14="http://schemas.microsoft.com/office/powerpoint/2010/main" val="3457872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F1D842-57D7-EC4E-B7A6-BE4FE1900BD8}" type="slidenum">
              <a:rPr lang="en-US" smtClean="0"/>
              <a:t>8</a:t>
            </a:fld>
            <a:endParaRPr lang="en-US"/>
          </a:p>
        </p:txBody>
      </p:sp>
    </p:spTree>
    <p:extLst>
      <p:ext uri="{BB962C8B-B14F-4D97-AF65-F5344CB8AC3E}">
        <p14:creationId xmlns:p14="http://schemas.microsoft.com/office/powerpoint/2010/main" val="4168615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analysis of our barriers, changes, and relationships [access-oriented HSIs, in Central Valley/very obvious env. Problems/funds of knowledge, with large population from area (80%) and big commitment to staying local (80%)</a:t>
            </a:r>
          </a:p>
          <a:p>
            <a:endParaRPr lang="en-US" dirty="0"/>
          </a:p>
          <a:p>
            <a:r>
              <a:rPr lang="en-US" dirty="0"/>
              <a:t>EXAMPLES per ”four frames”</a:t>
            </a:r>
          </a:p>
          <a:p>
            <a:r>
              <a:rPr lang="en-US" dirty="0"/>
              <a:t>STRUCTURES: </a:t>
            </a:r>
            <a:r>
              <a:rPr lang="en-US" sz="1200" b="0" i="0" u="none" strike="noStrike" kern="1200" dirty="0">
                <a:solidFill>
                  <a:schemeClr val="tx1"/>
                </a:solidFill>
                <a:effectLst/>
                <a:latin typeface="+mn-lt"/>
                <a:ea typeface="+mn-ea"/>
                <a:cs typeface="+mn-cs"/>
              </a:rPr>
              <a:t>Another barrier to structural change encountered by CCC faculty (unlike four-year institution counterparts) was being unable to access information about who had declared a major in Geology or Environmental Science; CCC faculty instead worked regularly and directly with the lead STEM Counselor, who was able to directly contact Geoscience majors with information about discipline-related campus and community activities, club events, and career opportunities. For example, the CCC STEM Counselor could email out invitations to geoscience-related events on campus and at Fresno State, and could directly encourage students to meet with faculty for discipline-specific mentoring. One effort made to combat this barrier was to offer a Saturday field trip each semester to nearby national parks, led by CCC geoscience faculty, with funding from a separate college-wide STEM initiative. Invitations to participate were sent out via email by the STEM Counselor to majors first, before inviting the entire student body</a:t>
            </a:r>
          </a:p>
          <a:p>
            <a:r>
              <a:rPr lang="en-US" sz="1200" b="0" i="0" u="none" strike="noStrike" kern="1200" dirty="0">
                <a:solidFill>
                  <a:schemeClr val="tx1"/>
                </a:solidFill>
                <a:effectLst/>
                <a:latin typeface="+mn-lt"/>
                <a:ea typeface="+mn-ea"/>
                <a:cs typeface="+mn-cs"/>
              </a:rPr>
              <a:t>SYMBOLS</a:t>
            </a:r>
          </a:p>
          <a:p>
            <a:r>
              <a:rPr lang="en-US" sz="1200" b="0" i="0" u="none" strike="noStrike" kern="1200" dirty="0">
                <a:solidFill>
                  <a:schemeClr val="tx1"/>
                </a:solidFill>
                <a:effectLst/>
                <a:latin typeface="+mn-lt"/>
                <a:ea typeface="+mn-ea"/>
                <a:cs typeface="+mn-cs"/>
              </a:rPr>
              <a:t>PEOPLE</a:t>
            </a:r>
          </a:p>
          <a:p>
            <a:r>
              <a:rPr lang="en-US" sz="1200" b="0" i="0" u="none" strike="noStrike" kern="1200" dirty="0">
                <a:solidFill>
                  <a:schemeClr val="tx1"/>
                </a:solidFill>
                <a:effectLst/>
                <a:latin typeface="+mn-lt"/>
                <a:ea typeface="+mn-ea"/>
                <a:cs typeface="+mn-cs"/>
              </a:rPr>
              <a:t>POWER</a:t>
            </a:r>
            <a:endParaRPr lang="en-US" dirty="0"/>
          </a:p>
        </p:txBody>
      </p:sp>
      <p:sp>
        <p:nvSpPr>
          <p:cNvPr id="4" name="Slide Number Placeholder 3"/>
          <p:cNvSpPr>
            <a:spLocks noGrp="1"/>
          </p:cNvSpPr>
          <p:nvPr>
            <p:ph type="sldNum" sz="quarter" idx="5"/>
          </p:nvPr>
        </p:nvSpPr>
        <p:spPr/>
        <p:txBody>
          <a:bodyPr/>
          <a:lstStyle/>
          <a:p>
            <a:fld id="{82F1D842-57D7-EC4E-B7A6-BE4FE1900BD8}" type="slidenum">
              <a:rPr lang="en-US" smtClean="0"/>
              <a:t>10</a:t>
            </a:fld>
            <a:endParaRPr lang="en-US"/>
          </a:p>
        </p:txBody>
      </p:sp>
    </p:spTree>
    <p:extLst>
      <p:ext uri="{BB962C8B-B14F-4D97-AF65-F5344CB8AC3E}">
        <p14:creationId xmlns:p14="http://schemas.microsoft.com/office/powerpoint/2010/main" val="2027553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students new to college (many 1</a:t>
            </a:r>
            <a:r>
              <a:rPr lang="en-US" baseline="30000" dirty="0"/>
              <a:t>st</a:t>
            </a:r>
            <a:r>
              <a:rPr lang="en-US" dirty="0"/>
              <a:t> gen), also HIS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PLBC is project-based, place-based, culturally sustaining, fostering belonging and skills for navigating college successfully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partners: Env Studies, farm, dunes restoration/NP, new ag MS, offshore wind energy Tribal representative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Key resource: use research vessel…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2F1D842-57D7-EC4E-B7A6-BE4FE1900BD8}" type="slidenum">
              <a:rPr lang="en-US" smtClean="0"/>
              <a:t>11</a:t>
            </a:fld>
            <a:endParaRPr lang="en-US"/>
          </a:p>
        </p:txBody>
      </p:sp>
    </p:spTree>
    <p:extLst>
      <p:ext uri="{BB962C8B-B14F-4D97-AF65-F5344CB8AC3E}">
        <p14:creationId xmlns:p14="http://schemas.microsoft.com/office/powerpoint/2010/main" val="607284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0C28C-72FF-7245-F0CE-5768B3A8AA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51538-C152-95C5-2C6D-042C048A9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4CE1D-E70C-FFA0-A7D1-DF80ABA429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students new to college (many 1</a:t>
            </a:r>
            <a:r>
              <a:rPr lang="en-US" baseline="30000" dirty="0"/>
              <a:t>st</a:t>
            </a:r>
            <a:r>
              <a:rPr lang="en-US" dirty="0"/>
              <a:t> gen), also HIS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PLBC is project-based, place-based, culturally sustaining, fostering belonging and skills for navigating college successfully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partners: Env Studies, farm, dunes restoration/NP, new ag MS, offshore wind energy Tribal representative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Key resource: use research vessel…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ABAC9E3F-58A6-68E0-0679-24B5262A7E5F}"/>
              </a:ext>
            </a:extLst>
          </p:cNvPr>
          <p:cNvSpPr>
            <a:spLocks noGrp="1"/>
          </p:cNvSpPr>
          <p:nvPr>
            <p:ph type="sldNum" sz="quarter" idx="5"/>
          </p:nvPr>
        </p:nvSpPr>
        <p:spPr/>
        <p:txBody>
          <a:bodyPr/>
          <a:lstStyle/>
          <a:p>
            <a:fld id="{82F1D842-57D7-EC4E-B7A6-BE4FE1900BD8}" type="slidenum">
              <a:rPr lang="en-US" smtClean="0"/>
              <a:t>12</a:t>
            </a:fld>
            <a:endParaRPr lang="en-US"/>
          </a:p>
        </p:txBody>
      </p:sp>
    </p:spTree>
    <p:extLst>
      <p:ext uri="{BB962C8B-B14F-4D97-AF65-F5344CB8AC3E}">
        <p14:creationId xmlns:p14="http://schemas.microsoft.com/office/powerpoint/2010/main" val="810841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Caveats: we expect these takeaways to be most relevant for fellow practitioners (instructors, program coordinators/department chairs, administration) at similar institutions: access-oriented, public, PUI, HSI, and particularly in 2YC+4YC partnerships</a:t>
            </a:r>
          </a:p>
        </p:txBody>
      </p:sp>
      <p:sp>
        <p:nvSpPr>
          <p:cNvPr id="4" name="Slide Number Placeholder 3"/>
          <p:cNvSpPr>
            <a:spLocks noGrp="1"/>
          </p:cNvSpPr>
          <p:nvPr>
            <p:ph type="sldNum" sz="quarter" idx="5"/>
          </p:nvPr>
        </p:nvSpPr>
        <p:spPr/>
        <p:txBody>
          <a:bodyPr/>
          <a:lstStyle/>
          <a:p>
            <a:fld id="{82F1D842-57D7-EC4E-B7A6-BE4FE1900BD8}" type="slidenum">
              <a:rPr lang="en-US" smtClean="0"/>
              <a:t>13</a:t>
            </a:fld>
            <a:endParaRPr lang="en-US"/>
          </a:p>
        </p:txBody>
      </p:sp>
    </p:spTree>
    <p:extLst>
      <p:ext uri="{BB962C8B-B14F-4D97-AF65-F5344CB8AC3E}">
        <p14:creationId xmlns:p14="http://schemas.microsoft.com/office/powerpoint/2010/main" val="3426348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1CB2A-3072-EFFA-FE0E-12C66BBCC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7C300-A6EE-858D-4BB7-F92995B1FE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85A55A-C0C6-0A93-33C7-06794A44AB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9935D2-B9E7-C39D-88A3-DCA6FD82DC4F}"/>
              </a:ext>
            </a:extLst>
          </p:cNvPr>
          <p:cNvSpPr>
            <a:spLocks noGrp="1"/>
          </p:cNvSpPr>
          <p:nvPr>
            <p:ph type="sldNum" sz="quarter" idx="5"/>
          </p:nvPr>
        </p:nvSpPr>
        <p:spPr/>
        <p:txBody>
          <a:bodyPr/>
          <a:lstStyle/>
          <a:p>
            <a:fld id="{82F1D842-57D7-EC4E-B7A6-BE4FE1900BD8}" type="slidenum">
              <a:rPr lang="en-US" smtClean="0"/>
              <a:t>15</a:t>
            </a:fld>
            <a:endParaRPr lang="en-US"/>
          </a:p>
        </p:txBody>
      </p:sp>
    </p:spTree>
    <p:extLst>
      <p:ext uri="{BB962C8B-B14F-4D97-AF65-F5344CB8AC3E}">
        <p14:creationId xmlns:p14="http://schemas.microsoft.com/office/powerpoint/2010/main" val="2701445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3F360-44FE-354E-F275-0D0991184B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6D6729-ABBA-D972-DFB3-D5A72B8545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BF5166-13D3-F3DE-9D07-CB3F94524055}"/>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5" name="Footer Placeholder 4">
            <a:extLst>
              <a:ext uri="{FF2B5EF4-FFF2-40B4-BE49-F238E27FC236}">
                <a16:creationId xmlns:a16="http://schemas.microsoft.com/office/drawing/2014/main" id="{F0E2CD55-413C-172B-337E-A3D8D02741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E51A70-4ADF-C75D-2C48-3F3537ECEAC7}"/>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305531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730F4-1F16-A52F-C88F-784F291CEE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C91A9A-1FC1-1FC6-669A-9CDC94B76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78FAF0-A603-1710-F701-CBD7F32D87C0}"/>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5" name="Footer Placeholder 4">
            <a:extLst>
              <a:ext uri="{FF2B5EF4-FFF2-40B4-BE49-F238E27FC236}">
                <a16:creationId xmlns:a16="http://schemas.microsoft.com/office/drawing/2014/main" id="{E66FC6E8-5EAA-EDE8-5A53-781A8CEE9C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BC4312-0284-FA30-0DC6-E4EE1BCF78FD}"/>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4256607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D7E025-735D-ABBC-CC08-686DD66C6C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AEA9A5-6B97-6E34-BC46-5E59C008CE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CE5972-F5FA-5B6A-80E0-4D0883D45496}"/>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5" name="Footer Placeholder 4">
            <a:extLst>
              <a:ext uri="{FF2B5EF4-FFF2-40B4-BE49-F238E27FC236}">
                <a16:creationId xmlns:a16="http://schemas.microsoft.com/office/drawing/2014/main" id="{9A3A594E-28BB-149C-5A28-D6A42512F6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90B548-6C47-6DCB-E663-03F2FD361C28}"/>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325045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F869-5510-47AA-ACC5-9DB489D853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3D8FB3-E388-39B8-BFF3-2D3F0368CA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2B738E-7561-47DB-A1F2-0504D551D4D5}"/>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5" name="Footer Placeholder 4">
            <a:extLst>
              <a:ext uri="{FF2B5EF4-FFF2-40B4-BE49-F238E27FC236}">
                <a16:creationId xmlns:a16="http://schemas.microsoft.com/office/drawing/2014/main" id="{559BADFF-EC69-1A58-322E-4B82C35B7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47C43-99E9-BD07-626E-42EF0EE7E1BA}"/>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2618979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3E219-4137-120E-B9A3-34DEDD192E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EA48FB-0E95-54AA-DDC3-DEB3FE5B6C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D6C0BD-75D0-EFB2-6541-F9D2C5B8DA96}"/>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5" name="Footer Placeholder 4">
            <a:extLst>
              <a:ext uri="{FF2B5EF4-FFF2-40B4-BE49-F238E27FC236}">
                <a16:creationId xmlns:a16="http://schemas.microsoft.com/office/drawing/2014/main" id="{FDD08C40-20F6-9A28-AA84-DF70859826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DEF5E8-CBE6-6181-CF19-361900D1C41E}"/>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3098542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20ED3-1590-1D3C-0CF0-F208E3391A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C6D234-2CC7-7DFD-A3B2-FAFB0088FF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48355EF-894B-CB24-7077-0773163F32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9EDF4A-C699-DD16-4522-8911A70629A5}"/>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6" name="Footer Placeholder 5">
            <a:extLst>
              <a:ext uri="{FF2B5EF4-FFF2-40B4-BE49-F238E27FC236}">
                <a16:creationId xmlns:a16="http://schemas.microsoft.com/office/drawing/2014/main" id="{A0AD99C4-38B7-8B16-12BC-8E975E7613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BA796D-B696-50B5-FE70-371AEE0DED54}"/>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2211685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02E53-DCA3-16F3-1202-0F6246C234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E0EED2-AFBE-5850-D927-ECFAB40803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F4464C-2D07-A708-5BD4-7185D4CFC6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FB2C5B-BE29-AB7E-2314-AE75EB90F3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1F3BC6-9317-58A3-8251-D618FCAF8C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CDB5A6-F063-F881-8E74-6F5B94AF40E1}"/>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8" name="Footer Placeholder 7">
            <a:extLst>
              <a:ext uri="{FF2B5EF4-FFF2-40B4-BE49-F238E27FC236}">
                <a16:creationId xmlns:a16="http://schemas.microsoft.com/office/drawing/2014/main" id="{5C428484-5576-128B-6B41-9D8AA810328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283096-A0BD-EDA8-9F76-59427EA3B266}"/>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3676887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3427D-1B6F-341F-23F9-07F41DD9E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BA1767F-A2C6-4DA4-C951-399D530ABF01}"/>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4" name="Footer Placeholder 3">
            <a:extLst>
              <a:ext uri="{FF2B5EF4-FFF2-40B4-BE49-F238E27FC236}">
                <a16:creationId xmlns:a16="http://schemas.microsoft.com/office/drawing/2014/main" id="{05FE4E3D-FEDB-5567-48B8-E09B44FE07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8A56A6-25B8-48CC-7D5F-268D8C0E413B}"/>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360531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62D58A-7E4E-7EF4-6408-80D92A46B72B}"/>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3" name="Footer Placeholder 2">
            <a:extLst>
              <a:ext uri="{FF2B5EF4-FFF2-40B4-BE49-F238E27FC236}">
                <a16:creationId xmlns:a16="http://schemas.microsoft.com/office/drawing/2014/main" id="{875655F6-0974-2188-F846-D119A300DE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655F63-93FB-E4D9-E1C3-BC14E009D365}"/>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1763814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1E8C5-28F7-557D-A286-3BD3B09698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70D6BD-3B3F-52D9-E66A-8BBE6F82E5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4FD404-8A59-DBA5-934A-F745427BC8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7E3934-D42C-5074-EB7A-3AB1FDCA6097}"/>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6" name="Footer Placeholder 5">
            <a:extLst>
              <a:ext uri="{FF2B5EF4-FFF2-40B4-BE49-F238E27FC236}">
                <a16:creationId xmlns:a16="http://schemas.microsoft.com/office/drawing/2014/main" id="{4474186E-D523-11D5-226A-8E746BB228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39ED41-0DB2-EC84-4A27-79805EB93A2D}"/>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4031513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E188A-DC12-366F-24DB-81BB014110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81ADB72-3150-00FB-E920-EF7E84A73F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E1115F-D0A1-F178-0BCB-AFA7938BE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C25927-8EBD-1871-4D2F-54A5AF52B99C}"/>
              </a:ext>
            </a:extLst>
          </p:cNvPr>
          <p:cNvSpPr>
            <a:spLocks noGrp="1"/>
          </p:cNvSpPr>
          <p:nvPr>
            <p:ph type="dt" sz="half" idx="10"/>
          </p:nvPr>
        </p:nvSpPr>
        <p:spPr/>
        <p:txBody>
          <a:bodyPr/>
          <a:lstStyle/>
          <a:p>
            <a:fld id="{5EA2A2E3-8913-3546-BBD8-5A3B8CF0E03D}" type="datetimeFigureOut">
              <a:rPr lang="en-US" smtClean="0"/>
              <a:t>7/20/26</a:t>
            </a:fld>
            <a:endParaRPr lang="en-US"/>
          </a:p>
        </p:txBody>
      </p:sp>
      <p:sp>
        <p:nvSpPr>
          <p:cNvPr id="6" name="Footer Placeholder 5">
            <a:extLst>
              <a:ext uri="{FF2B5EF4-FFF2-40B4-BE49-F238E27FC236}">
                <a16:creationId xmlns:a16="http://schemas.microsoft.com/office/drawing/2014/main" id="{8A5A8B6A-0302-F42B-D089-40F76DF6EA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125AD-2CCB-18C5-BAFE-1F3182EB369B}"/>
              </a:ext>
            </a:extLst>
          </p:cNvPr>
          <p:cNvSpPr>
            <a:spLocks noGrp="1"/>
          </p:cNvSpPr>
          <p:nvPr>
            <p:ph type="sldNum" sz="quarter" idx="12"/>
          </p:nvPr>
        </p:nvSpPr>
        <p:spPr/>
        <p:txBody>
          <a:bodyPr/>
          <a:lstStyle/>
          <a:p>
            <a:fld id="{EE1AF850-8C14-7B4F-A33B-80C9F46CFA44}" type="slidenum">
              <a:rPr lang="en-US" smtClean="0"/>
              <a:t>‹#›</a:t>
            </a:fld>
            <a:endParaRPr lang="en-US"/>
          </a:p>
        </p:txBody>
      </p:sp>
    </p:spTree>
    <p:extLst>
      <p:ext uri="{BB962C8B-B14F-4D97-AF65-F5344CB8AC3E}">
        <p14:creationId xmlns:p14="http://schemas.microsoft.com/office/powerpoint/2010/main" val="700859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6996CC-D4E5-994F-2C07-999F5EDD9A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E91F28-ADBC-A679-B21F-CF9EFAF87F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F22012-FB01-FE08-AF69-E307D442E8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A2A2E3-8913-3546-BBD8-5A3B8CF0E03D}" type="datetimeFigureOut">
              <a:rPr lang="en-US" smtClean="0"/>
              <a:t>7/20/26</a:t>
            </a:fld>
            <a:endParaRPr lang="en-US"/>
          </a:p>
        </p:txBody>
      </p:sp>
      <p:sp>
        <p:nvSpPr>
          <p:cNvPr id="5" name="Footer Placeholder 4">
            <a:extLst>
              <a:ext uri="{FF2B5EF4-FFF2-40B4-BE49-F238E27FC236}">
                <a16:creationId xmlns:a16="http://schemas.microsoft.com/office/drawing/2014/main" id="{AE5FB606-2421-0B49-597F-3A7B52D87C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23652B8-D3A3-B50B-F1F4-FB0691438D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AF850-8C14-7B4F-A33B-80C9F46CFA44}" type="slidenum">
              <a:rPr lang="en-US" smtClean="0"/>
              <a:t>‹#›</a:t>
            </a:fld>
            <a:endParaRPr lang="en-US"/>
          </a:p>
        </p:txBody>
      </p:sp>
    </p:spTree>
    <p:extLst>
      <p:ext uri="{BB962C8B-B14F-4D97-AF65-F5344CB8AC3E}">
        <p14:creationId xmlns:p14="http://schemas.microsoft.com/office/powerpoint/2010/main" val="3950544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CC7B38-618F-1C84-08BD-B1EF43F7E1C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750" b="98250" l="14206" r="98411">
                        <a14:foregroundMark x1="15888" y1="26000" x2="15888" y2="26000"/>
                        <a14:foregroundMark x1="14299" y1="17167" x2="14299" y2="17167"/>
                        <a14:foregroundMark x1="27570" y1="6417" x2="27570" y2="6417"/>
                        <a14:foregroundMark x1="21963" y1="2833" x2="21963" y2="2833"/>
                        <a14:foregroundMark x1="78879" y1="93333" x2="78879" y2="93333"/>
                        <a14:foregroundMark x1="82336" y1="98333" x2="82336" y2="98333"/>
                        <a14:foregroundMark x1="94673" y1="83583" x2="94673" y2="83583"/>
                        <a14:foregroundMark x1="98411" y1="83333" x2="98411" y2="83333"/>
                        <a14:foregroundMark x1="42523" y1="85000" x2="42523" y2="85000"/>
                        <a14:foregroundMark x1="42523" y1="84500" x2="42523" y2="84500"/>
                        <a14:foregroundMark x1="45514" y1="84500" x2="45514" y2="84500"/>
                        <a14:foregroundMark x1="45514" y1="84500" x2="45514" y2="84500"/>
                        <a14:foregroundMark x1="58037" y1="91417" x2="58037" y2="91417"/>
                        <a14:foregroundMark x1="47944" y1="92167" x2="47944" y2="92167"/>
                        <a14:foregroundMark x1="58318" y1="91917" x2="58318" y2="91917"/>
                        <a14:foregroundMark x1="58318" y1="91917" x2="58318" y2="91917"/>
                        <a14:foregroundMark x1="58037" y1="91667" x2="58037" y2="91667"/>
                        <a14:foregroundMark x1="58037" y1="91000" x2="58037" y2="91000"/>
                        <a14:foregroundMark x1="57009" y1="91000" x2="57009" y2="91000"/>
                        <a14:foregroundMark x1="46542" y1="84333" x2="46542" y2="84333"/>
                        <a14:foregroundMark x1="42336" y1="84333" x2="42336" y2="84333"/>
                        <a14:foregroundMark x1="47664" y1="84333" x2="47664" y2="84333"/>
                        <a14:foregroundMark x1="42523" y1="84333" x2="42523" y2="84333"/>
                        <a14:foregroundMark x1="43084" y1="84083" x2="43084" y2="84083"/>
                        <a14:foregroundMark x1="40654" y1="83333" x2="40654" y2="83333"/>
                        <a14:foregroundMark x1="48131" y1="83833" x2="48131" y2="83833"/>
                        <a14:foregroundMark x1="48131" y1="91667" x2="48131" y2="91667"/>
                        <a14:foregroundMark x1="57009" y1="94500" x2="57009" y2="94500"/>
                      </a14:backgroundRemoval>
                    </a14:imgEffect>
                  </a14:imgLayer>
                </a14:imgProps>
              </a:ext>
            </a:extLst>
          </a:blip>
          <a:srcRect l="10256"/>
          <a:stretch>
            <a:fillRect/>
          </a:stretch>
        </p:blipFill>
        <p:spPr>
          <a:xfrm>
            <a:off x="7945980" y="1534886"/>
            <a:ext cx="4246020" cy="5306106"/>
          </a:xfrm>
          <a:prstGeom prst="rect">
            <a:avLst/>
          </a:prstGeom>
        </p:spPr>
      </p:pic>
      <p:sp>
        <p:nvSpPr>
          <p:cNvPr id="2" name="Title 1">
            <a:extLst>
              <a:ext uri="{FF2B5EF4-FFF2-40B4-BE49-F238E27FC236}">
                <a16:creationId xmlns:a16="http://schemas.microsoft.com/office/drawing/2014/main" id="{E8293133-071E-903B-F90F-5E3AD768EC4C}"/>
              </a:ext>
            </a:extLst>
          </p:cNvPr>
          <p:cNvSpPr>
            <a:spLocks noGrp="1"/>
          </p:cNvSpPr>
          <p:nvPr>
            <p:ph type="ctrTitle"/>
          </p:nvPr>
        </p:nvSpPr>
        <p:spPr>
          <a:xfrm>
            <a:off x="0" y="1"/>
            <a:ext cx="12191998" cy="1534886"/>
          </a:xfrm>
        </p:spPr>
        <p:txBody>
          <a:bodyPr>
            <a:normAutofit/>
          </a:bodyPr>
          <a:lstStyle/>
          <a:p>
            <a:pPr algn="l"/>
            <a:r>
              <a:rPr lang="en-US" sz="4800" dirty="0"/>
              <a:t>Successful discipline-based </a:t>
            </a:r>
            <a:r>
              <a:rPr lang="en-US" sz="4800" b="1" i="1" dirty="0"/>
              <a:t>cultural change </a:t>
            </a:r>
            <a:r>
              <a:rPr lang="en-US" sz="4800" dirty="0"/>
              <a:t>within geoscience and interdisciplinary programs</a:t>
            </a:r>
          </a:p>
        </p:txBody>
      </p:sp>
      <p:sp>
        <p:nvSpPr>
          <p:cNvPr id="3" name="Subtitle 2">
            <a:extLst>
              <a:ext uri="{FF2B5EF4-FFF2-40B4-BE49-F238E27FC236}">
                <a16:creationId xmlns:a16="http://schemas.microsoft.com/office/drawing/2014/main" id="{B07C3CBB-EE90-8909-982B-F2FF8A8E2898}"/>
              </a:ext>
            </a:extLst>
          </p:cNvPr>
          <p:cNvSpPr>
            <a:spLocks noGrp="1"/>
          </p:cNvSpPr>
          <p:nvPr>
            <p:ph type="subTitle" idx="1"/>
          </p:nvPr>
        </p:nvSpPr>
        <p:spPr>
          <a:xfrm>
            <a:off x="68241" y="3429000"/>
            <a:ext cx="7877740" cy="3429000"/>
          </a:xfrm>
        </p:spPr>
        <p:txBody>
          <a:bodyPr>
            <a:normAutofit fontScale="92500" lnSpcReduction="10000"/>
          </a:bodyPr>
          <a:lstStyle/>
          <a:p>
            <a:pPr algn="l"/>
            <a:r>
              <a:rPr lang="en-US" b="1" i="1" dirty="0"/>
              <a:t>Michelle Selvans</a:t>
            </a:r>
            <a:r>
              <a:rPr lang="en-US" dirty="0"/>
              <a:t>, California State Polytechnic University-Humboldt (Arcata, CA); formerly tenured at Clovis Community College (Fresno, CA)</a:t>
            </a:r>
          </a:p>
          <a:p>
            <a:pPr algn="l"/>
            <a:endParaRPr lang="en-US" dirty="0"/>
          </a:p>
          <a:p>
            <a:pPr algn="l"/>
            <a:r>
              <a:rPr lang="en-US" dirty="0"/>
              <a:t>Co-authors:</a:t>
            </a:r>
          </a:p>
          <a:p>
            <a:pPr algn="l"/>
            <a:r>
              <a:rPr lang="en-US" i="1" dirty="0"/>
              <a:t>Mara Brady, Mathieu Richaud, Aric Mine </a:t>
            </a:r>
            <a:r>
              <a:rPr lang="en-US" dirty="0"/>
              <a:t>– California State University-Fresno</a:t>
            </a:r>
          </a:p>
          <a:p>
            <a:pPr algn="l"/>
            <a:r>
              <a:rPr lang="en-US" i="1" dirty="0"/>
              <a:t>David Tinker </a:t>
            </a:r>
            <a:r>
              <a:rPr lang="en-US" dirty="0"/>
              <a:t>– Clovis Community College (Fresno)</a:t>
            </a:r>
          </a:p>
          <a:p>
            <a:pPr algn="l"/>
            <a:r>
              <a:rPr lang="en-US" i="1" dirty="0"/>
              <a:t>Joshua Smith, Jacky Baughman, Monty Mola </a:t>
            </a:r>
            <a:r>
              <a:rPr lang="en-US" dirty="0"/>
              <a:t>– Cal Poly Humboldt</a:t>
            </a:r>
          </a:p>
          <a:p>
            <a:endParaRPr lang="en-US" dirty="0"/>
          </a:p>
        </p:txBody>
      </p:sp>
      <p:pic>
        <p:nvPicPr>
          <p:cNvPr id="4" name="Google Shape;91;p1" descr="Clovis Community College Full Color Primary Logo">
            <a:extLst>
              <a:ext uri="{FF2B5EF4-FFF2-40B4-BE49-F238E27FC236}">
                <a16:creationId xmlns:a16="http://schemas.microsoft.com/office/drawing/2014/main" id="{7340393C-E6CC-898B-79F4-26465E217AA0}"/>
              </a:ext>
            </a:extLst>
          </p:cNvPr>
          <p:cNvPicPr preferRelativeResize="0"/>
          <p:nvPr/>
        </p:nvPicPr>
        <p:blipFill rotWithShape="1">
          <a:blip r:embed="rId4">
            <a:alphaModFix/>
          </a:blip>
          <a:srcRect/>
          <a:stretch/>
        </p:blipFill>
        <p:spPr>
          <a:xfrm>
            <a:off x="10581562" y="2458424"/>
            <a:ext cx="1610438" cy="805219"/>
          </a:xfrm>
          <a:prstGeom prst="rect">
            <a:avLst/>
          </a:prstGeom>
          <a:noFill/>
          <a:ln>
            <a:noFill/>
          </a:ln>
        </p:spPr>
      </p:pic>
      <p:pic>
        <p:nvPicPr>
          <p:cNvPr id="5" name="Google Shape;92;p1" descr="Fresno State secondary logo">
            <a:extLst>
              <a:ext uri="{FF2B5EF4-FFF2-40B4-BE49-F238E27FC236}">
                <a16:creationId xmlns:a16="http://schemas.microsoft.com/office/drawing/2014/main" id="{52A05F33-08A0-537B-FA06-4562F046C5F9}"/>
              </a:ext>
            </a:extLst>
          </p:cNvPr>
          <p:cNvPicPr preferRelativeResize="0"/>
          <p:nvPr/>
        </p:nvPicPr>
        <p:blipFill rotWithShape="1">
          <a:blip r:embed="rId5">
            <a:alphaModFix/>
          </a:blip>
          <a:srcRect/>
          <a:stretch/>
        </p:blipFill>
        <p:spPr>
          <a:xfrm>
            <a:off x="10581564" y="3280651"/>
            <a:ext cx="1610436" cy="907288"/>
          </a:xfrm>
          <a:prstGeom prst="rect">
            <a:avLst/>
          </a:prstGeom>
          <a:noFill/>
          <a:ln>
            <a:noFill/>
          </a:ln>
        </p:spPr>
      </p:pic>
      <p:pic>
        <p:nvPicPr>
          <p:cNvPr id="6" name="Google Shape;96;p1" descr="A close up of a logo&#10;&#10;Description automatically generated">
            <a:extLst>
              <a:ext uri="{FF2B5EF4-FFF2-40B4-BE49-F238E27FC236}">
                <a16:creationId xmlns:a16="http://schemas.microsoft.com/office/drawing/2014/main" id="{3365B4CC-A6CD-8EA1-A9B2-89DFC8F3EFC7}"/>
              </a:ext>
            </a:extLst>
          </p:cNvPr>
          <p:cNvPicPr preferRelativeResize="0"/>
          <p:nvPr/>
        </p:nvPicPr>
        <p:blipFill rotWithShape="1">
          <a:blip r:embed="rId6">
            <a:alphaModFix/>
          </a:blip>
          <a:srcRect/>
          <a:stretch/>
        </p:blipFill>
        <p:spPr>
          <a:xfrm>
            <a:off x="7767281" y="6165323"/>
            <a:ext cx="1610437" cy="317207"/>
          </a:xfrm>
          <a:prstGeom prst="rect">
            <a:avLst/>
          </a:prstGeom>
          <a:noFill/>
          <a:ln>
            <a:noFill/>
          </a:ln>
        </p:spPr>
      </p:pic>
      <p:sp>
        <p:nvSpPr>
          <p:cNvPr id="9" name="TextBox 8">
            <a:extLst>
              <a:ext uri="{FF2B5EF4-FFF2-40B4-BE49-F238E27FC236}">
                <a16:creationId xmlns:a16="http://schemas.microsoft.com/office/drawing/2014/main" id="{5321F65C-FE54-F8C6-8AEC-CB10ED085D42}"/>
              </a:ext>
            </a:extLst>
          </p:cNvPr>
          <p:cNvSpPr txBox="1"/>
          <p:nvPr/>
        </p:nvSpPr>
        <p:spPr>
          <a:xfrm>
            <a:off x="0" y="1404256"/>
            <a:ext cx="8409214" cy="1569660"/>
          </a:xfrm>
          <a:prstGeom prst="rect">
            <a:avLst/>
          </a:prstGeom>
          <a:noFill/>
        </p:spPr>
        <p:txBody>
          <a:bodyPr wrap="square" rtlCol="0">
            <a:spAutoFit/>
          </a:bodyPr>
          <a:lstStyle/>
          <a:p>
            <a:r>
              <a:rPr lang="en-US" sz="4800" dirty="0">
                <a:latin typeface="+mj-lt"/>
              </a:rPr>
              <a:t>to support altruistically motivated 2YC and 4YC students</a:t>
            </a:r>
          </a:p>
        </p:txBody>
      </p:sp>
      <p:sp>
        <p:nvSpPr>
          <p:cNvPr id="10" name="Frame 9">
            <a:extLst>
              <a:ext uri="{FF2B5EF4-FFF2-40B4-BE49-F238E27FC236}">
                <a16:creationId xmlns:a16="http://schemas.microsoft.com/office/drawing/2014/main" id="{818E06A3-3A52-8AF4-1B15-933376AC2080}"/>
              </a:ext>
            </a:extLst>
          </p:cNvPr>
          <p:cNvSpPr/>
          <p:nvPr/>
        </p:nvSpPr>
        <p:spPr>
          <a:xfrm>
            <a:off x="9780814" y="4359729"/>
            <a:ext cx="310242" cy="310242"/>
          </a:xfrm>
          <a:prstGeom prst="fram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E5D03628-6AEE-6CE9-35F3-B4AE44E92358}"/>
              </a:ext>
            </a:extLst>
          </p:cNvPr>
          <p:cNvSpPr/>
          <p:nvPr/>
        </p:nvSpPr>
        <p:spPr>
          <a:xfrm>
            <a:off x="10581562" y="2286000"/>
            <a:ext cx="1610436" cy="1901939"/>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ame 13">
            <a:extLst>
              <a:ext uri="{FF2B5EF4-FFF2-40B4-BE49-F238E27FC236}">
                <a16:creationId xmlns:a16="http://schemas.microsoft.com/office/drawing/2014/main" id="{B439EC09-C333-D1EF-5E35-AC57FD9F3EDA}"/>
              </a:ext>
            </a:extLst>
          </p:cNvPr>
          <p:cNvSpPr/>
          <p:nvPr/>
        </p:nvSpPr>
        <p:spPr>
          <a:xfrm>
            <a:off x="7984076" y="1895962"/>
            <a:ext cx="310242" cy="310242"/>
          </a:xfrm>
          <a:prstGeom prst="frame">
            <a:avLst/>
          </a:prstGeom>
          <a:solidFill>
            <a:srgbClr val="00B05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a:extLst>
              <a:ext uri="{FF2B5EF4-FFF2-40B4-BE49-F238E27FC236}">
                <a16:creationId xmlns:a16="http://schemas.microsoft.com/office/drawing/2014/main" id="{17D9E5EF-38F6-7335-4AFB-FEF3083C7E31}"/>
              </a:ext>
            </a:extLst>
          </p:cNvPr>
          <p:cNvSpPr/>
          <p:nvPr/>
        </p:nvSpPr>
        <p:spPr>
          <a:xfrm>
            <a:off x="7652385" y="6041571"/>
            <a:ext cx="1867171" cy="539477"/>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157A0861-AE07-1FF2-2354-944F03EC4CD4}"/>
              </a:ext>
            </a:extLst>
          </p:cNvPr>
          <p:cNvCxnSpPr>
            <a:stCxn id="14" idx="2"/>
            <a:endCxn id="15" idx="0"/>
          </p:cNvCxnSpPr>
          <p:nvPr/>
        </p:nvCxnSpPr>
        <p:spPr>
          <a:xfrm>
            <a:off x="8139197" y="2206204"/>
            <a:ext cx="446774" cy="3835367"/>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18427CF-FD22-DF9A-9FE8-669DB50C4155}"/>
              </a:ext>
            </a:extLst>
          </p:cNvPr>
          <p:cNvCxnSpPr>
            <a:cxnSpLocks/>
            <a:stCxn id="10" idx="3"/>
            <a:endCxn id="13" idx="1"/>
          </p:cNvCxnSpPr>
          <p:nvPr/>
        </p:nvCxnSpPr>
        <p:spPr>
          <a:xfrm flipV="1">
            <a:off x="10091056" y="3236970"/>
            <a:ext cx="490506" cy="1277880"/>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764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F92F8-B528-FCDB-3813-E2E9CB20E3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882EE1-8787-9C97-4895-3C556D8AB60F}"/>
              </a:ext>
            </a:extLst>
          </p:cNvPr>
          <p:cNvSpPr>
            <a:spLocks noGrp="1"/>
          </p:cNvSpPr>
          <p:nvPr>
            <p:ph type="title"/>
          </p:nvPr>
        </p:nvSpPr>
        <p:spPr>
          <a:xfrm>
            <a:off x="0" y="1"/>
            <a:ext cx="12192000" cy="1181321"/>
          </a:xfrm>
        </p:spPr>
        <p:txBody>
          <a:bodyPr>
            <a:normAutofit/>
          </a:bodyPr>
          <a:lstStyle/>
          <a:p>
            <a:pPr algn="ctr"/>
            <a:r>
              <a:rPr lang="en-US" dirty="0">
                <a:solidFill>
                  <a:srgbClr val="7030A0"/>
                </a:solidFill>
              </a:rPr>
              <a:t>Reflective analysis: </a:t>
            </a:r>
            <a:r>
              <a:rPr lang="en-US" i="1" dirty="0"/>
              <a:t>How</a:t>
            </a:r>
            <a:r>
              <a:rPr lang="en-US" dirty="0"/>
              <a:t> did cultural change happen?</a:t>
            </a:r>
            <a:br>
              <a:rPr lang="en-US" dirty="0"/>
            </a:br>
            <a:r>
              <a:rPr lang="en-US" sz="2700" dirty="0"/>
              <a:t>(jumping off from </a:t>
            </a:r>
            <a:r>
              <a:rPr lang="en-US" sz="2700" i="1" dirty="0"/>
              <a:t>Reinholz et al. (2019)</a:t>
            </a:r>
            <a:r>
              <a:rPr lang="en-US" sz="2700" dirty="0"/>
              <a:t>,</a:t>
            </a:r>
            <a:r>
              <a:rPr lang="en-US" sz="2700" i="1" dirty="0"/>
              <a:t> </a:t>
            </a:r>
            <a:r>
              <a:rPr lang="en-US" sz="2700" dirty="0"/>
              <a:t>DBER paper from workshop data analysis)</a:t>
            </a:r>
          </a:p>
        </p:txBody>
      </p:sp>
      <p:sp>
        <p:nvSpPr>
          <p:cNvPr id="4" name="Content Placeholder 3">
            <a:extLst>
              <a:ext uri="{FF2B5EF4-FFF2-40B4-BE49-F238E27FC236}">
                <a16:creationId xmlns:a16="http://schemas.microsoft.com/office/drawing/2014/main" id="{C1576F09-3464-4978-46B3-126C4F7FD8F1}"/>
              </a:ext>
            </a:extLst>
          </p:cNvPr>
          <p:cNvSpPr>
            <a:spLocks noGrp="1"/>
          </p:cNvSpPr>
          <p:nvPr>
            <p:ph sz="half" idx="2"/>
          </p:nvPr>
        </p:nvSpPr>
        <p:spPr>
          <a:xfrm>
            <a:off x="195943" y="1355270"/>
            <a:ext cx="11157857" cy="5094513"/>
          </a:xfrm>
        </p:spPr>
        <p:txBody>
          <a:bodyPr>
            <a:normAutofit lnSpcReduction="10000"/>
          </a:bodyPr>
          <a:lstStyle/>
          <a:p>
            <a:pPr marL="0" indent="0">
              <a:buNone/>
            </a:pPr>
            <a:r>
              <a:rPr lang="en-US" dirty="0"/>
              <a:t>Recommendations for fellow practitioners:</a:t>
            </a:r>
          </a:p>
          <a:p>
            <a:pPr marL="514350" indent="-514350">
              <a:buFont typeface="+mj-lt"/>
              <a:buAutoNum type="arabicPeriod"/>
            </a:pPr>
            <a:r>
              <a:rPr lang="en-US" b="1" dirty="0"/>
              <a:t>2YC+4YC (mutualism): </a:t>
            </a:r>
            <a:r>
              <a:rPr lang="en-US" dirty="0"/>
              <a:t>creating cross-institutional partnerships between four-year regional comprehensive universities and local community colleges results in </a:t>
            </a:r>
            <a:r>
              <a:rPr lang="en-US" dirty="0">
                <a:solidFill>
                  <a:srgbClr val="7030A0"/>
                </a:solidFill>
              </a:rPr>
              <a:t>mutual benefits </a:t>
            </a:r>
            <a:r>
              <a:rPr lang="en-US" dirty="0"/>
              <a:t>to a learning ecosystem</a:t>
            </a:r>
          </a:p>
          <a:p>
            <a:pPr marL="514350" indent="-514350">
              <a:buFont typeface="+mj-lt"/>
              <a:buAutoNum type="arabicPeriod"/>
            </a:pPr>
            <a:r>
              <a:rPr lang="en-US" b="1" dirty="0"/>
              <a:t>Step back: </a:t>
            </a:r>
            <a:r>
              <a:rPr lang="en-US" dirty="0"/>
              <a:t>creating space for multiple people to share expertise from their role can </a:t>
            </a:r>
            <a:r>
              <a:rPr lang="en-US" dirty="0">
                <a:solidFill>
                  <a:srgbClr val="7030A0"/>
                </a:solidFill>
              </a:rPr>
              <a:t>disrupt academic hierarchies </a:t>
            </a:r>
            <a:r>
              <a:rPr lang="en-US" dirty="0"/>
              <a:t>that may inhibit change</a:t>
            </a:r>
          </a:p>
          <a:p>
            <a:pPr marL="514350" indent="-514350">
              <a:buFont typeface="+mj-lt"/>
              <a:buAutoNum type="arabicPeriod"/>
            </a:pPr>
            <a:r>
              <a:rPr lang="en-US" b="1" dirty="0"/>
              <a:t>Be opportunistic*: </a:t>
            </a:r>
            <a:r>
              <a:rPr lang="en-US" dirty="0"/>
              <a:t>Aligning change efforts with institutional values and priorities leverages resources and professional development </a:t>
            </a:r>
            <a:r>
              <a:rPr lang="en-US" dirty="0">
                <a:solidFill>
                  <a:srgbClr val="7030A0"/>
                </a:solidFill>
              </a:rPr>
              <a:t>opportunities easily available </a:t>
            </a:r>
            <a:r>
              <a:rPr lang="en-US" dirty="0"/>
              <a:t>to faculty </a:t>
            </a:r>
            <a:r>
              <a:rPr lang="en-US" i="1" dirty="0"/>
              <a:t>[*in the ecological sense, of thriving on what is available]</a:t>
            </a:r>
          </a:p>
          <a:p>
            <a:pPr marL="514350" indent="-514350">
              <a:buFont typeface="+mj-lt"/>
              <a:buAutoNum type="arabicPeriod"/>
            </a:pPr>
            <a:r>
              <a:rPr lang="en-US" b="1" dirty="0"/>
              <a:t>Be yourself/your discipline: </a:t>
            </a:r>
            <a:r>
              <a:rPr lang="en-US" dirty="0"/>
              <a:t>Designing </a:t>
            </a:r>
            <a:r>
              <a:rPr lang="en-US" dirty="0">
                <a:solidFill>
                  <a:srgbClr val="7030A0"/>
                </a:solidFill>
              </a:rPr>
              <a:t>learning around authentic practices and community partners’ needs </a:t>
            </a:r>
            <a:r>
              <a:rPr lang="en-US" dirty="0"/>
              <a:t>increases students’ commitment to project/assignment completion</a:t>
            </a:r>
          </a:p>
        </p:txBody>
      </p:sp>
      <p:sp>
        <p:nvSpPr>
          <p:cNvPr id="5" name="TextBox 4">
            <a:extLst>
              <a:ext uri="{FF2B5EF4-FFF2-40B4-BE49-F238E27FC236}">
                <a16:creationId xmlns:a16="http://schemas.microsoft.com/office/drawing/2014/main" id="{4967DF1F-2AD5-CD04-D250-94262CE09E77}"/>
              </a:ext>
            </a:extLst>
          </p:cNvPr>
          <p:cNvSpPr txBox="1"/>
          <p:nvPr/>
        </p:nvSpPr>
        <p:spPr>
          <a:xfrm>
            <a:off x="1" y="6449784"/>
            <a:ext cx="12192000" cy="369332"/>
          </a:xfrm>
          <a:prstGeom prst="rect">
            <a:avLst/>
          </a:prstGeom>
          <a:noFill/>
        </p:spPr>
        <p:txBody>
          <a:bodyPr wrap="square" rtlCol="0">
            <a:spAutoFit/>
          </a:bodyPr>
          <a:lstStyle/>
          <a:p>
            <a:r>
              <a:rPr lang="en-US" i="1" dirty="0"/>
              <a:t>Selvans et al. (in review), </a:t>
            </a:r>
            <a:r>
              <a:rPr lang="en-US" dirty="0"/>
              <a:t>Education Sciences; </a:t>
            </a:r>
            <a:r>
              <a:rPr lang="en-US" i="1" dirty="0"/>
              <a:t>Special Issue: Creating Cultures and Structures of Opportunity in STEMM Ecosystems</a:t>
            </a:r>
            <a:endParaRPr lang="en-US" i="1" dirty="0">
              <a:solidFill>
                <a:srgbClr val="FF0000"/>
              </a:solidFill>
            </a:endParaRPr>
          </a:p>
        </p:txBody>
      </p:sp>
    </p:spTree>
    <p:extLst>
      <p:ext uri="{BB962C8B-B14F-4D97-AF65-F5344CB8AC3E}">
        <p14:creationId xmlns:p14="http://schemas.microsoft.com/office/powerpoint/2010/main" val="3391931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B82B1-8BD0-3AFC-BFF1-8BE2DE13A17E}"/>
              </a:ext>
            </a:extLst>
          </p:cNvPr>
          <p:cNvSpPr>
            <a:spLocks noGrp="1"/>
          </p:cNvSpPr>
          <p:nvPr>
            <p:ph type="title"/>
          </p:nvPr>
        </p:nvSpPr>
        <p:spPr>
          <a:xfrm>
            <a:off x="0" y="1"/>
            <a:ext cx="12192000" cy="1690688"/>
          </a:xfrm>
        </p:spPr>
        <p:txBody>
          <a:bodyPr>
            <a:normAutofit fontScale="90000"/>
          </a:bodyPr>
          <a:lstStyle/>
          <a:p>
            <a:pPr algn="ctr"/>
            <a:r>
              <a:rPr lang="en-US" dirty="0"/>
              <a:t>Epilogue: </a:t>
            </a:r>
            <a:r>
              <a:rPr lang="en-US" i="1" dirty="0"/>
              <a:t>Stars to Rocks</a:t>
            </a:r>
            <a:r>
              <a:rPr lang="en-US" dirty="0"/>
              <a:t>, Cal Poly Humboldt</a:t>
            </a:r>
            <a:br>
              <a:rPr lang="en-US" dirty="0"/>
            </a:br>
            <a:r>
              <a:rPr lang="en-US" sz="3100" dirty="0"/>
              <a:t>Fall term, place-based learning community (PBLC); multi-disciplinary </a:t>
            </a:r>
            <a:br>
              <a:rPr lang="en-US" sz="3100" dirty="0"/>
            </a:br>
            <a:r>
              <a:rPr lang="en-US" sz="2200" dirty="0">
                <a:latin typeface="+mn-lt"/>
              </a:rPr>
              <a:t>(e.g., Johnson et al., 2020: </a:t>
            </a:r>
            <a:r>
              <a:rPr lang="en-US" sz="2200" i="1" dirty="0">
                <a:latin typeface="+mn-lt"/>
              </a:rPr>
              <a:t>Effect of a Place-Based Learning Community on Belonging, Persistence, and Equity Gaps for First-Year STEM Students</a:t>
            </a:r>
            <a:r>
              <a:rPr lang="en-US" sz="2200" dirty="0">
                <a:latin typeface="+mn-lt"/>
              </a:rPr>
              <a:t>)</a:t>
            </a:r>
            <a:br>
              <a:rPr lang="en-US" sz="2200" b="1" dirty="0">
                <a:latin typeface="+mn-lt"/>
              </a:rPr>
            </a:br>
            <a:endParaRPr lang="en-US" sz="2200" dirty="0">
              <a:latin typeface="+mn-lt"/>
            </a:endParaRPr>
          </a:p>
        </p:txBody>
      </p:sp>
      <p:sp>
        <p:nvSpPr>
          <p:cNvPr id="3" name="Content Placeholder 2">
            <a:extLst>
              <a:ext uri="{FF2B5EF4-FFF2-40B4-BE49-F238E27FC236}">
                <a16:creationId xmlns:a16="http://schemas.microsoft.com/office/drawing/2014/main" id="{E27FC3EC-33D1-DD0D-6393-DE73A82676C8}"/>
              </a:ext>
            </a:extLst>
          </p:cNvPr>
          <p:cNvSpPr>
            <a:spLocks noGrp="1"/>
          </p:cNvSpPr>
          <p:nvPr>
            <p:ph sz="half" idx="1"/>
          </p:nvPr>
        </p:nvSpPr>
        <p:spPr>
          <a:xfrm>
            <a:off x="5486399" y="1828798"/>
            <a:ext cx="6705601" cy="5029201"/>
          </a:xfrm>
          <a:solidFill>
            <a:schemeClr val="bg1"/>
          </a:solidFill>
          <a:ln w="12700">
            <a:solidFill>
              <a:srgbClr val="00B050"/>
            </a:solidFill>
          </a:ln>
        </p:spPr>
        <p:txBody>
          <a:bodyPr>
            <a:normAutofit fontScale="92500" lnSpcReduction="10000"/>
          </a:bodyPr>
          <a:lstStyle/>
          <a:p>
            <a:r>
              <a:rPr lang="en-US" i="1" dirty="0"/>
              <a:t>Stars to Rocks </a:t>
            </a:r>
            <a:r>
              <a:rPr lang="en-US" dirty="0"/>
              <a:t>(bio/chem, </a:t>
            </a:r>
            <a:r>
              <a:rPr lang="en-US" dirty="0" err="1"/>
              <a:t>geol</a:t>
            </a:r>
            <a:r>
              <a:rPr lang="en-US" dirty="0"/>
              <a:t>, </a:t>
            </a:r>
            <a:r>
              <a:rPr lang="en-US" dirty="0" err="1"/>
              <a:t>phys</a:t>
            </a:r>
            <a:r>
              <a:rPr lang="en-US" dirty="0"/>
              <a:t>)</a:t>
            </a:r>
          </a:p>
          <a:p>
            <a:pPr lvl="1"/>
            <a:r>
              <a:rPr lang="en-US" dirty="0"/>
              <a:t>2 several-week-long projects, team-based work with scaffolding and sense-making for how &amp; why to work in teams (check-ins, peer review, feedback)</a:t>
            </a:r>
          </a:p>
          <a:p>
            <a:pPr lvl="1"/>
            <a:r>
              <a:rPr lang="en-US" dirty="0"/>
              <a:t>Skills goals: presenting, collecting and analyzing data, teamwork, college/STEM success strategies</a:t>
            </a:r>
          </a:p>
          <a:p>
            <a:r>
              <a:rPr lang="en-US" dirty="0"/>
              <a:t>PBLC context &amp; Spring term course redesign</a:t>
            </a:r>
          </a:p>
          <a:p>
            <a:pPr lvl="1"/>
            <a:r>
              <a:rPr lang="en-US" dirty="0"/>
              <a:t>PBLC = current events &amp; environmental problems, Transition Curriculum included; started 2015</a:t>
            </a:r>
          </a:p>
          <a:p>
            <a:pPr lvl="1"/>
            <a:r>
              <a:rPr lang="en-US" dirty="0"/>
              <a:t>Co-instructor 2025-2026: focus on local geoscience problems (to be interdisciplinary) and on-campus stream health data collection </a:t>
            </a:r>
          </a:p>
          <a:p>
            <a:pPr lvl="1"/>
            <a:r>
              <a:rPr lang="en-US" dirty="0"/>
              <a:t>Individual curriculum redesign for Spring term (with co-authors’ review): includes new community partners/opportunities, new/local environmental issues, reading Robin Kimmerer’s </a:t>
            </a:r>
            <a:r>
              <a:rPr lang="en-US" u="sng" dirty="0"/>
              <a:t>The Serviceberry</a:t>
            </a:r>
          </a:p>
        </p:txBody>
      </p:sp>
      <p:pic>
        <p:nvPicPr>
          <p:cNvPr id="14" name="Picture 13">
            <a:extLst>
              <a:ext uri="{FF2B5EF4-FFF2-40B4-BE49-F238E27FC236}">
                <a16:creationId xmlns:a16="http://schemas.microsoft.com/office/drawing/2014/main" id="{0CDAE9C8-2A70-B6AC-60C2-689E77104D96}"/>
              </a:ext>
            </a:extLst>
          </p:cNvPr>
          <p:cNvPicPr>
            <a:picLocks noChangeAspect="1"/>
          </p:cNvPicPr>
          <p:nvPr/>
        </p:nvPicPr>
        <p:blipFill>
          <a:blip r:embed="rId3"/>
          <a:stretch>
            <a:fillRect/>
          </a:stretch>
        </p:blipFill>
        <p:spPr>
          <a:xfrm>
            <a:off x="70627" y="1418381"/>
            <a:ext cx="5415772" cy="5444889"/>
          </a:xfrm>
          <a:prstGeom prst="rect">
            <a:avLst/>
          </a:prstGeom>
        </p:spPr>
      </p:pic>
    </p:spTree>
    <p:extLst>
      <p:ext uri="{BB962C8B-B14F-4D97-AF65-F5344CB8AC3E}">
        <p14:creationId xmlns:p14="http://schemas.microsoft.com/office/powerpoint/2010/main" val="1982840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0CE00-D4FF-571F-EBED-7938A63D4F8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D7D5FE3-80EF-6B15-634A-ACE988E51EB4}"/>
              </a:ext>
            </a:extLst>
          </p:cNvPr>
          <p:cNvPicPr>
            <a:picLocks noChangeAspect="1"/>
          </p:cNvPicPr>
          <p:nvPr/>
        </p:nvPicPr>
        <p:blipFill>
          <a:blip r:embed="rId3"/>
          <a:stretch>
            <a:fillRect/>
          </a:stretch>
        </p:blipFill>
        <p:spPr>
          <a:xfrm>
            <a:off x="0" y="653144"/>
            <a:ext cx="11439956" cy="6204856"/>
          </a:xfrm>
          <a:prstGeom prst="rect">
            <a:avLst/>
          </a:prstGeom>
        </p:spPr>
      </p:pic>
      <p:sp>
        <p:nvSpPr>
          <p:cNvPr id="2" name="Title 1">
            <a:extLst>
              <a:ext uri="{FF2B5EF4-FFF2-40B4-BE49-F238E27FC236}">
                <a16:creationId xmlns:a16="http://schemas.microsoft.com/office/drawing/2014/main" id="{55C01E63-8014-41AB-09F6-958923016635}"/>
              </a:ext>
            </a:extLst>
          </p:cNvPr>
          <p:cNvSpPr>
            <a:spLocks noGrp="1"/>
          </p:cNvSpPr>
          <p:nvPr>
            <p:ph type="title"/>
          </p:nvPr>
        </p:nvSpPr>
        <p:spPr>
          <a:xfrm>
            <a:off x="0" y="0"/>
            <a:ext cx="12192000" cy="653143"/>
          </a:xfrm>
        </p:spPr>
        <p:txBody>
          <a:bodyPr>
            <a:normAutofit fontScale="90000"/>
          </a:bodyPr>
          <a:lstStyle/>
          <a:p>
            <a:pPr algn="ctr"/>
            <a:r>
              <a:rPr lang="en-US" dirty="0"/>
              <a:t>Epilogue: </a:t>
            </a:r>
            <a:r>
              <a:rPr lang="en-US" i="1" dirty="0"/>
              <a:t>Spring term PBLC course redesign</a:t>
            </a:r>
            <a:endParaRPr lang="en-US" dirty="0"/>
          </a:p>
        </p:txBody>
      </p:sp>
      <p:pic>
        <p:nvPicPr>
          <p:cNvPr id="9" name="Picture 8">
            <a:extLst>
              <a:ext uri="{FF2B5EF4-FFF2-40B4-BE49-F238E27FC236}">
                <a16:creationId xmlns:a16="http://schemas.microsoft.com/office/drawing/2014/main" id="{7CD1C191-51ED-DD82-1DED-B2340162F56B}"/>
              </a:ext>
            </a:extLst>
          </p:cNvPr>
          <p:cNvPicPr>
            <a:picLocks noChangeAspect="1"/>
          </p:cNvPicPr>
          <p:nvPr/>
        </p:nvPicPr>
        <p:blipFill>
          <a:blip r:embed="rId4"/>
          <a:stretch>
            <a:fillRect/>
          </a:stretch>
        </p:blipFill>
        <p:spPr>
          <a:xfrm>
            <a:off x="141389" y="5332749"/>
            <a:ext cx="11996306" cy="1476263"/>
          </a:xfrm>
          <a:prstGeom prst="rect">
            <a:avLst/>
          </a:prstGeom>
          <a:ln w="19050">
            <a:solidFill>
              <a:srgbClr val="00B050"/>
            </a:solidFill>
          </a:ln>
        </p:spPr>
      </p:pic>
      <p:pic>
        <p:nvPicPr>
          <p:cNvPr id="7" name="Picture 6">
            <a:extLst>
              <a:ext uri="{FF2B5EF4-FFF2-40B4-BE49-F238E27FC236}">
                <a16:creationId xmlns:a16="http://schemas.microsoft.com/office/drawing/2014/main" id="{1DAFAB42-3068-0FF5-B125-C4872167A79D}"/>
              </a:ext>
            </a:extLst>
          </p:cNvPr>
          <p:cNvPicPr>
            <a:picLocks noChangeAspect="1"/>
          </p:cNvPicPr>
          <p:nvPr/>
        </p:nvPicPr>
        <p:blipFill>
          <a:blip r:embed="rId5"/>
          <a:stretch>
            <a:fillRect/>
          </a:stretch>
        </p:blipFill>
        <p:spPr>
          <a:xfrm>
            <a:off x="8178682" y="653143"/>
            <a:ext cx="3959013" cy="2969260"/>
          </a:xfrm>
          <a:prstGeom prst="rect">
            <a:avLst/>
          </a:prstGeom>
        </p:spPr>
      </p:pic>
      <p:sp>
        <p:nvSpPr>
          <p:cNvPr id="8" name="TextBox 7">
            <a:extLst>
              <a:ext uri="{FF2B5EF4-FFF2-40B4-BE49-F238E27FC236}">
                <a16:creationId xmlns:a16="http://schemas.microsoft.com/office/drawing/2014/main" id="{D324EB5E-EF15-5202-FA28-89C6AE6A6075}"/>
              </a:ext>
            </a:extLst>
          </p:cNvPr>
          <p:cNvSpPr txBox="1"/>
          <p:nvPr/>
        </p:nvSpPr>
        <p:spPr>
          <a:xfrm>
            <a:off x="8178682" y="653142"/>
            <a:ext cx="3959012" cy="369332"/>
          </a:xfrm>
          <a:prstGeom prst="rect">
            <a:avLst/>
          </a:prstGeom>
          <a:noFill/>
        </p:spPr>
        <p:txBody>
          <a:bodyPr wrap="square" rtlCol="0">
            <a:spAutoFit/>
          </a:bodyPr>
          <a:lstStyle/>
          <a:p>
            <a:pPr algn="ctr"/>
            <a:r>
              <a:rPr lang="en-US" dirty="0">
                <a:solidFill>
                  <a:schemeClr val="bg1"/>
                </a:solidFill>
              </a:rPr>
              <a:t>Geology students, </a:t>
            </a:r>
            <a:r>
              <a:rPr lang="en-US" i="1" dirty="0">
                <a:solidFill>
                  <a:schemeClr val="bg1"/>
                </a:solidFill>
              </a:rPr>
              <a:t>R/V North Wind</a:t>
            </a:r>
          </a:p>
        </p:txBody>
      </p:sp>
    </p:spTree>
    <p:extLst>
      <p:ext uri="{BB962C8B-B14F-4D97-AF65-F5344CB8AC3E}">
        <p14:creationId xmlns:p14="http://schemas.microsoft.com/office/powerpoint/2010/main" val="2479183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120E9-9458-9199-5337-DF2EC5DFDB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A2597-751D-06FD-79CA-157A66BF3C0B}"/>
              </a:ext>
            </a:extLst>
          </p:cNvPr>
          <p:cNvSpPr>
            <a:spLocks noGrp="1"/>
          </p:cNvSpPr>
          <p:nvPr>
            <p:ph type="title"/>
          </p:nvPr>
        </p:nvSpPr>
        <p:spPr>
          <a:xfrm>
            <a:off x="0" y="2"/>
            <a:ext cx="3184071" cy="6857996"/>
          </a:xfrm>
        </p:spPr>
        <p:txBody>
          <a:bodyPr>
            <a:normAutofit fontScale="90000"/>
          </a:bodyPr>
          <a:lstStyle/>
          <a:p>
            <a:r>
              <a:rPr lang="en-US" sz="2400" u="sng" dirty="0"/>
              <a:t>To create cultural change:</a:t>
            </a:r>
            <a:br>
              <a:rPr lang="en-US" sz="2400" u="sng" dirty="0"/>
            </a:br>
            <a:br>
              <a:rPr lang="en-US" sz="2400" u="sng" dirty="0"/>
            </a:br>
            <a:br>
              <a:rPr lang="en-US" sz="2400" u="sng" dirty="0"/>
            </a:br>
            <a:br>
              <a:rPr lang="en-US" sz="2400" u="sng" dirty="0"/>
            </a:br>
            <a:br>
              <a:rPr lang="en-US" sz="2400" u="sng" dirty="0"/>
            </a:br>
            <a:br>
              <a:rPr lang="en-US" sz="2400" u="sng" dirty="0"/>
            </a:br>
            <a:br>
              <a:rPr lang="en-US" sz="2400" dirty="0"/>
            </a:br>
            <a:br>
              <a:rPr lang="en-US" sz="2400" dirty="0"/>
            </a:br>
            <a:br>
              <a:rPr lang="en-US" sz="2400" dirty="0"/>
            </a:br>
            <a:r>
              <a:rPr lang="en-US" sz="2400" u="sng" dirty="0"/>
              <a:t>Questions:</a:t>
            </a:r>
            <a:br>
              <a:rPr lang="en-US" sz="2400" dirty="0"/>
            </a:br>
            <a:r>
              <a:rPr lang="en-US" sz="2400" dirty="0"/>
              <a:t>How are your institution(s), learning ecosystem, or program goals similar or different to ours? </a:t>
            </a:r>
            <a:br>
              <a:rPr lang="en-US" sz="2400" dirty="0"/>
            </a:br>
            <a:br>
              <a:rPr lang="en-US" sz="2400" dirty="0"/>
            </a:br>
            <a:r>
              <a:rPr lang="en-US" sz="2400" dirty="0"/>
              <a:t>What barriers do you face when making changes to better serve your students?</a:t>
            </a:r>
            <a:br>
              <a:rPr lang="en-US" sz="2800" dirty="0"/>
            </a:br>
            <a:br>
              <a:rPr lang="en-US" sz="2800" dirty="0"/>
            </a:br>
            <a:r>
              <a:rPr lang="en-US" sz="2000" dirty="0"/>
              <a:t>Please connect to talk more!</a:t>
            </a:r>
            <a:br>
              <a:rPr lang="en-US" sz="2000" dirty="0"/>
            </a:br>
            <a:r>
              <a:rPr lang="en-US" sz="2000" i="1" dirty="0" err="1"/>
              <a:t>michelle.selvans@humboldt.edu</a:t>
            </a:r>
            <a:endParaRPr lang="en-US" sz="2000" i="1" dirty="0"/>
          </a:p>
        </p:txBody>
      </p:sp>
      <p:pic>
        <p:nvPicPr>
          <p:cNvPr id="5" name="Picture 4">
            <a:extLst>
              <a:ext uri="{FF2B5EF4-FFF2-40B4-BE49-F238E27FC236}">
                <a16:creationId xmlns:a16="http://schemas.microsoft.com/office/drawing/2014/main" id="{DFE393DC-4C8F-3096-3C75-9F06C16058C2}"/>
              </a:ext>
            </a:extLst>
          </p:cNvPr>
          <p:cNvPicPr>
            <a:picLocks noChangeAspect="1"/>
          </p:cNvPicPr>
          <p:nvPr/>
        </p:nvPicPr>
        <p:blipFill>
          <a:blip r:embed="rId3"/>
          <a:stretch>
            <a:fillRect/>
          </a:stretch>
        </p:blipFill>
        <p:spPr>
          <a:xfrm>
            <a:off x="3135084" y="56324"/>
            <a:ext cx="9007929" cy="6752687"/>
          </a:xfrm>
          <a:prstGeom prst="rect">
            <a:avLst/>
          </a:prstGeom>
        </p:spPr>
      </p:pic>
      <p:sp>
        <p:nvSpPr>
          <p:cNvPr id="3" name="TextBox 2">
            <a:extLst>
              <a:ext uri="{FF2B5EF4-FFF2-40B4-BE49-F238E27FC236}">
                <a16:creationId xmlns:a16="http://schemas.microsoft.com/office/drawing/2014/main" id="{34690AB4-136B-4A82-FD3F-1308E44B9CD1}"/>
              </a:ext>
            </a:extLst>
          </p:cNvPr>
          <p:cNvSpPr txBox="1"/>
          <p:nvPr/>
        </p:nvSpPr>
        <p:spPr>
          <a:xfrm>
            <a:off x="89806" y="293912"/>
            <a:ext cx="3045278" cy="2123658"/>
          </a:xfrm>
          <a:prstGeom prst="rect">
            <a:avLst/>
          </a:prstGeom>
          <a:noFill/>
        </p:spPr>
        <p:txBody>
          <a:bodyPr wrap="square" rtlCol="0">
            <a:spAutoFit/>
          </a:bodyPr>
          <a:lstStyle/>
          <a:p>
            <a:pPr marL="342900" indent="-342900">
              <a:buFont typeface="+mj-lt"/>
              <a:buAutoNum type="arabicPeriod"/>
            </a:pPr>
            <a:r>
              <a:rPr lang="en-US" sz="2200" b="1" dirty="0"/>
              <a:t>2YC+4YC (mutualism)</a:t>
            </a:r>
          </a:p>
          <a:p>
            <a:pPr marL="342900" indent="-342900">
              <a:buFont typeface="+mj-lt"/>
              <a:buAutoNum type="arabicPeriod"/>
            </a:pPr>
            <a:r>
              <a:rPr lang="en-US" sz="2200" b="1" dirty="0"/>
              <a:t>Step back/make space</a:t>
            </a:r>
          </a:p>
          <a:p>
            <a:pPr marL="342900" indent="-342900">
              <a:buFont typeface="+mj-lt"/>
              <a:buAutoNum type="arabicPeriod"/>
            </a:pPr>
            <a:r>
              <a:rPr lang="en-US" sz="2200" b="1" dirty="0"/>
              <a:t>Be opportunistic (in a good way!)</a:t>
            </a:r>
          </a:p>
          <a:p>
            <a:pPr marL="342900" indent="-342900">
              <a:buFont typeface="+mj-lt"/>
              <a:buAutoNum type="arabicPeriod"/>
            </a:pPr>
            <a:r>
              <a:rPr lang="en-US" sz="2200" b="1" dirty="0"/>
              <a:t>Be yourself/discipline</a:t>
            </a:r>
          </a:p>
        </p:txBody>
      </p:sp>
    </p:spTree>
    <p:extLst>
      <p:ext uri="{BB962C8B-B14F-4D97-AF65-F5344CB8AC3E}">
        <p14:creationId xmlns:p14="http://schemas.microsoft.com/office/powerpoint/2010/main" val="403751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328CDA-3BAC-7C48-8717-A256713B1E58}"/>
              </a:ext>
            </a:extLst>
          </p:cNvPr>
          <p:cNvSpPr txBox="1"/>
          <p:nvPr/>
        </p:nvSpPr>
        <p:spPr>
          <a:xfrm>
            <a:off x="2789464" y="2644170"/>
            <a:ext cx="6613072" cy="1569660"/>
          </a:xfrm>
          <a:prstGeom prst="rect">
            <a:avLst/>
          </a:prstGeom>
          <a:noFill/>
        </p:spPr>
        <p:txBody>
          <a:bodyPr wrap="square" rtlCol="0">
            <a:spAutoFit/>
          </a:bodyPr>
          <a:lstStyle/>
          <a:p>
            <a:r>
              <a:rPr lang="en-US" sz="9600" dirty="0"/>
              <a:t>Extra slides</a:t>
            </a:r>
          </a:p>
        </p:txBody>
      </p:sp>
    </p:spTree>
    <p:extLst>
      <p:ext uri="{BB962C8B-B14F-4D97-AF65-F5344CB8AC3E}">
        <p14:creationId xmlns:p14="http://schemas.microsoft.com/office/powerpoint/2010/main" val="2278178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E44AB-DE00-7951-21BC-D89841B652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C718D3-2F7C-A595-2160-C911A5718F93}"/>
              </a:ext>
            </a:extLst>
          </p:cNvPr>
          <p:cNvSpPr>
            <a:spLocks noGrp="1"/>
          </p:cNvSpPr>
          <p:nvPr>
            <p:ph type="title"/>
          </p:nvPr>
        </p:nvSpPr>
        <p:spPr>
          <a:xfrm>
            <a:off x="0" y="0"/>
            <a:ext cx="12192000" cy="883403"/>
          </a:xfrm>
        </p:spPr>
        <p:txBody>
          <a:bodyPr>
            <a:normAutofit/>
          </a:bodyPr>
          <a:lstStyle/>
          <a:p>
            <a:r>
              <a:rPr lang="en-US" dirty="0"/>
              <a:t>Preliminary CCC </a:t>
            </a:r>
            <a:r>
              <a:rPr lang="en-US" b="1" u="sng" dirty="0"/>
              <a:t>Levels of Concern</a:t>
            </a:r>
            <a:r>
              <a:rPr lang="en-US" b="1" dirty="0"/>
              <a:t> </a:t>
            </a:r>
            <a:r>
              <a:rPr lang="en-US" dirty="0"/>
              <a:t>data </a:t>
            </a:r>
            <a:r>
              <a:rPr lang="en-US" sz="2700" dirty="0"/>
              <a:t>[n = 123; FA22 – SP24]</a:t>
            </a:r>
          </a:p>
        </p:txBody>
      </p:sp>
      <p:graphicFrame>
        <p:nvGraphicFramePr>
          <p:cNvPr id="5" name="Table 4">
            <a:extLst>
              <a:ext uri="{FF2B5EF4-FFF2-40B4-BE49-F238E27FC236}">
                <a16:creationId xmlns:a16="http://schemas.microsoft.com/office/drawing/2014/main" id="{FB3B9223-52FE-4FA3-8354-61F037F8E7CE}"/>
              </a:ext>
            </a:extLst>
          </p:cNvPr>
          <p:cNvGraphicFramePr>
            <a:graphicFrameLocks noGrp="1"/>
          </p:cNvGraphicFramePr>
          <p:nvPr/>
        </p:nvGraphicFramePr>
        <p:xfrm>
          <a:off x="61995" y="883403"/>
          <a:ext cx="12011184" cy="6015924"/>
        </p:xfrm>
        <a:graphic>
          <a:graphicData uri="http://schemas.openxmlformats.org/drawingml/2006/table">
            <a:tbl>
              <a:tblPr firstRow="1" bandRow="1">
                <a:tableStyleId>{EB344D84-9AFB-497E-A393-DC336BA19D2E}</a:tableStyleId>
              </a:tblPr>
              <a:tblGrid>
                <a:gridCol w="1328355">
                  <a:extLst>
                    <a:ext uri="{9D8B030D-6E8A-4147-A177-3AD203B41FA5}">
                      <a16:colId xmlns:a16="http://schemas.microsoft.com/office/drawing/2014/main" val="2091995629"/>
                    </a:ext>
                  </a:extLst>
                </a:gridCol>
                <a:gridCol w="1755872">
                  <a:extLst>
                    <a:ext uri="{9D8B030D-6E8A-4147-A177-3AD203B41FA5}">
                      <a16:colId xmlns:a16="http://schemas.microsoft.com/office/drawing/2014/main" val="3964004567"/>
                    </a:ext>
                  </a:extLst>
                </a:gridCol>
                <a:gridCol w="997937">
                  <a:extLst>
                    <a:ext uri="{9D8B030D-6E8A-4147-A177-3AD203B41FA5}">
                      <a16:colId xmlns:a16="http://schemas.microsoft.com/office/drawing/2014/main" val="3124247962"/>
                    </a:ext>
                  </a:extLst>
                </a:gridCol>
                <a:gridCol w="997522">
                  <a:extLst>
                    <a:ext uri="{9D8B030D-6E8A-4147-A177-3AD203B41FA5}">
                      <a16:colId xmlns:a16="http://schemas.microsoft.com/office/drawing/2014/main" val="3173052273"/>
                    </a:ext>
                  </a:extLst>
                </a:gridCol>
                <a:gridCol w="1411877">
                  <a:extLst>
                    <a:ext uri="{9D8B030D-6E8A-4147-A177-3AD203B41FA5}">
                      <a16:colId xmlns:a16="http://schemas.microsoft.com/office/drawing/2014/main" val="168130634"/>
                    </a:ext>
                  </a:extLst>
                </a:gridCol>
                <a:gridCol w="1411877">
                  <a:extLst>
                    <a:ext uri="{9D8B030D-6E8A-4147-A177-3AD203B41FA5}">
                      <a16:colId xmlns:a16="http://schemas.microsoft.com/office/drawing/2014/main" val="2116918915"/>
                    </a:ext>
                  </a:extLst>
                </a:gridCol>
                <a:gridCol w="1028215">
                  <a:extLst>
                    <a:ext uri="{9D8B030D-6E8A-4147-A177-3AD203B41FA5}">
                      <a16:colId xmlns:a16="http://schemas.microsoft.com/office/drawing/2014/main" val="432213972"/>
                    </a:ext>
                  </a:extLst>
                </a:gridCol>
                <a:gridCol w="1028214">
                  <a:extLst>
                    <a:ext uri="{9D8B030D-6E8A-4147-A177-3AD203B41FA5}">
                      <a16:colId xmlns:a16="http://schemas.microsoft.com/office/drawing/2014/main" val="2944730181"/>
                    </a:ext>
                  </a:extLst>
                </a:gridCol>
                <a:gridCol w="1028428">
                  <a:extLst>
                    <a:ext uri="{9D8B030D-6E8A-4147-A177-3AD203B41FA5}">
                      <a16:colId xmlns:a16="http://schemas.microsoft.com/office/drawing/2014/main" val="2562263288"/>
                    </a:ext>
                  </a:extLst>
                </a:gridCol>
                <a:gridCol w="1022887">
                  <a:extLst>
                    <a:ext uri="{9D8B030D-6E8A-4147-A177-3AD203B41FA5}">
                      <a16:colId xmlns:a16="http://schemas.microsoft.com/office/drawing/2014/main" val="3553204955"/>
                    </a:ext>
                  </a:extLst>
                </a:gridCol>
              </a:tblGrid>
              <a:tr h="1440998">
                <a:tc>
                  <a:txBody>
                    <a:bodyPr/>
                    <a:lstStyle/>
                    <a:p>
                      <a:r>
                        <a:rPr lang="en-US" sz="1800" b="1" dirty="0"/>
                        <a:t>Your level of concern for this topic?</a:t>
                      </a:r>
                    </a:p>
                  </a:txBody>
                  <a:tcPr/>
                </a:tc>
                <a:tc>
                  <a:txBody>
                    <a:bodyPr/>
                    <a:lstStyle/>
                    <a:p>
                      <a:r>
                        <a:rPr lang="en-US" b="1" dirty="0"/>
                        <a:t>Group:</a:t>
                      </a:r>
                    </a:p>
                    <a:p>
                      <a:r>
                        <a:rPr lang="en-US" b="1" dirty="0"/>
                        <a:t>URM/Non-URM &amp;</a:t>
                      </a:r>
                    </a:p>
                    <a:p>
                      <a:r>
                        <a:rPr lang="en-US" b="1" dirty="0"/>
                        <a:t>Male/Female</a:t>
                      </a:r>
                    </a:p>
                  </a:txBody>
                  <a:tcPr/>
                </a:tc>
                <a:tc>
                  <a:txBody>
                    <a:bodyPr/>
                    <a:lstStyle/>
                    <a:p>
                      <a:r>
                        <a:rPr lang="en-US" sz="1800" dirty="0">
                          <a:solidFill>
                            <a:schemeClr val="accent1"/>
                          </a:solidFill>
                        </a:rPr>
                        <a:t>Major </a:t>
                      </a:r>
                      <a:r>
                        <a:rPr lang="en-US" sz="1800" dirty="0"/>
                        <a:t>problem </a:t>
                      </a:r>
                    </a:p>
                    <a:p>
                      <a:endParaRPr lang="en-US" sz="1800" dirty="0">
                        <a:solidFill>
                          <a:schemeClr val="accent1"/>
                        </a:solidFill>
                      </a:endParaRPr>
                    </a:p>
                    <a:p>
                      <a:r>
                        <a:rPr lang="en-US" sz="1800" dirty="0">
                          <a:solidFill>
                            <a:schemeClr val="accent1"/>
                          </a:solidFill>
                        </a:rPr>
                        <a:t>PRE</a:t>
                      </a:r>
                    </a:p>
                    <a:p>
                      <a:r>
                        <a:rPr lang="en-US" sz="1800" dirty="0">
                          <a:solidFill>
                            <a:schemeClr val="accent1"/>
                          </a:solidFill>
                        </a:rPr>
                        <a:t>(%)</a:t>
                      </a:r>
                    </a:p>
                  </a:txBody>
                  <a:tcPr/>
                </a:tc>
                <a:tc>
                  <a:txBody>
                    <a:bodyPr/>
                    <a:lstStyle/>
                    <a:p>
                      <a:r>
                        <a:rPr lang="en-US" sz="1800" dirty="0">
                          <a:solidFill>
                            <a:schemeClr val="accent1"/>
                          </a:solidFill>
                        </a:rPr>
                        <a:t>Major </a:t>
                      </a:r>
                      <a:r>
                        <a:rPr lang="en-US" sz="1800" dirty="0"/>
                        <a:t>problem </a:t>
                      </a:r>
                    </a:p>
                    <a:p>
                      <a:endParaRPr lang="en-US" sz="1800" dirty="0">
                        <a:solidFill>
                          <a:schemeClr val="accent1"/>
                        </a:solidFill>
                      </a:endParaRPr>
                    </a:p>
                    <a:p>
                      <a:r>
                        <a:rPr lang="en-US" sz="1800" dirty="0">
                          <a:solidFill>
                            <a:schemeClr val="accent1"/>
                          </a:solidFill>
                        </a:rPr>
                        <a:t>POST</a:t>
                      </a:r>
                    </a:p>
                    <a:p>
                      <a:r>
                        <a:rPr lang="en-US" sz="1800" dirty="0">
                          <a:solidFill>
                            <a:schemeClr val="accent1"/>
                          </a:solidFill>
                        </a:rPr>
                        <a:t>(%)</a:t>
                      </a:r>
                    </a:p>
                  </a:txBody>
                  <a:tcPr/>
                </a:tc>
                <a:tc>
                  <a:txBody>
                    <a:bodyPr/>
                    <a:lstStyle/>
                    <a:p>
                      <a:r>
                        <a:rPr lang="en-US" dirty="0">
                          <a:solidFill>
                            <a:srgbClr val="C00000"/>
                          </a:solidFill>
                        </a:rPr>
                        <a:t>Somewhat </a:t>
                      </a:r>
                      <a:r>
                        <a:rPr lang="en-US" dirty="0"/>
                        <a:t>of a problem</a:t>
                      </a:r>
                    </a:p>
                    <a:p>
                      <a:endParaRPr lang="en-US" dirty="0"/>
                    </a:p>
                    <a:p>
                      <a:r>
                        <a:rPr lang="en-US" dirty="0">
                          <a:solidFill>
                            <a:srgbClr val="C00000"/>
                          </a:solidFill>
                        </a:rPr>
                        <a:t>PRE</a:t>
                      </a:r>
                    </a:p>
                    <a:p>
                      <a:r>
                        <a:rPr lang="en-US" dirty="0">
                          <a:solidFill>
                            <a:srgbClr val="C00000"/>
                          </a:solidFill>
                        </a:rPr>
                        <a:t>(%)</a:t>
                      </a:r>
                    </a:p>
                  </a:txBody>
                  <a:tcPr/>
                </a:tc>
                <a:tc>
                  <a:txBody>
                    <a:bodyPr/>
                    <a:lstStyle/>
                    <a:p>
                      <a:r>
                        <a:rPr lang="en-US" dirty="0">
                          <a:solidFill>
                            <a:srgbClr val="C00000"/>
                          </a:solidFill>
                        </a:rPr>
                        <a:t>Somewhat</a:t>
                      </a:r>
                      <a:r>
                        <a:rPr lang="en-US" dirty="0"/>
                        <a:t> of a problem</a:t>
                      </a:r>
                    </a:p>
                    <a:p>
                      <a:endParaRPr lang="en-US" dirty="0"/>
                    </a:p>
                    <a:p>
                      <a:r>
                        <a:rPr lang="en-US" dirty="0">
                          <a:solidFill>
                            <a:srgbClr val="C00000"/>
                          </a:solidFill>
                        </a:rPr>
                        <a:t>POST</a:t>
                      </a:r>
                    </a:p>
                    <a:p>
                      <a:r>
                        <a:rPr lang="en-US" dirty="0">
                          <a:solidFill>
                            <a:srgbClr val="C00000"/>
                          </a:solidFill>
                        </a:rPr>
                        <a:t>(%)</a:t>
                      </a:r>
                    </a:p>
                  </a:txBody>
                  <a:tcPr/>
                </a:tc>
                <a:tc>
                  <a:txBody>
                    <a:bodyPr/>
                    <a:lstStyle/>
                    <a:p>
                      <a:r>
                        <a:rPr lang="en-US" dirty="0">
                          <a:solidFill>
                            <a:schemeClr val="accent6">
                              <a:lumMod val="75000"/>
                            </a:schemeClr>
                          </a:solidFill>
                        </a:rPr>
                        <a:t>Not</a:t>
                      </a:r>
                      <a:r>
                        <a:rPr lang="en-US" dirty="0"/>
                        <a:t> a problem</a:t>
                      </a:r>
                    </a:p>
                    <a:p>
                      <a:endParaRPr lang="en-US" dirty="0"/>
                    </a:p>
                    <a:p>
                      <a:r>
                        <a:rPr lang="en-US" dirty="0">
                          <a:solidFill>
                            <a:schemeClr val="accent6">
                              <a:lumMod val="75000"/>
                            </a:schemeClr>
                          </a:solidFill>
                        </a:rPr>
                        <a:t>PRE</a:t>
                      </a:r>
                    </a:p>
                    <a:p>
                      <a:r>
                        <a:rPr lang="en-US" dirty="0">
                          <a:solidFill>
                            <a:schemeClr val="accent6">
                              <a:lumMod val="75000"/>
                            </a:schemeClr>
                          </a:solidFill>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6">
                              <a:lumMod val="75000"/>
                            </a:schemeClr>
                          </a:solidFill>
                        </a:rPr>
                        <a:t>Not</a:t>
                      </a:r>
                      <a:r>
                        <a:rPr lang="en-US" dirty="0"/>
                        <a:t> a problem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6">
                              <a:lumMod val="75000"/>
                            </a:schemeClr>
                          </a:solidFill>
                        </a:rPr>
                        <a:t>POST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6">
                              <a:lumMod val="75000"/>
                            </a:schemeClr>
                          </a:solidFill>
                        </a:rPr>
                        <a:t>(%)</a:t>
                      </a:r>
                    </a:p>
                  </a:txBody>
                  <a:tcPr/>
                </a:tc>
                <a:tc>
                  <a:txBody>
                    <a:bodyPr/>
                    <a:lstStyle/>
                    <a:p>
                      <a:r>
                        <a:rPr lang="en-US" dirty="0">
                          <a:solidFill>
                            <a:srgbClr val="7030A0"/>
                          </a:solidFill>
                        </a:rPr>
                        <a:t>Don’t know </a:t>
                      </a:r>
                      <a:r>
                        <a:rPr lang="en-US" dirty="0"/>
                        <a:t>enough </a:t>
                      </a:r>
                      <a:r>
                        <a:rPr lang="en-US" dirty="0">
                          <a:solidFill>
                            <a:srgbClr val="7030A0"/>
                          </a:solidFill>
                        </a:rPr>
                        <a:t>PRE</a:t>
                      </a:r>
                    </a:p>
                    <a:p>
                      <a:r>
                        <a:rPr lang="en-US" dirty="0">
                          <a:solidFill>
                            <a:srgbClr val="7030A0"/>
                          </a:solidFill>
                        </a:rPr>
                        <a:t>(%)</a:t>
                      </a:r>
                    </a:p>
                  </a:txBody>
                  <a:tcPr/>
                </a:tc>
                <a:tc>
                  <a:txBody>
                    <a:bodyPr/>
                    <a:lstStyle/>
                    <a:p>
                      <a:r>
                        <a:rPr lang="en-US" dirty="0">
                          <a:solidFill>
                            <a:srgbClr val="7030A0"/>
                          </a:solidFill>
                        </a:rPr>
                        <a:t>Don’t know </a:t>
                      </a:r>
                      <a:r>
                        <a:rPr lang="en-US" dirty="0"/>
                        <a:t>enough </a:t>
                      </a:r>
                      <a:r>
                        <a:rPr lang="en-US" dirty="0">
                          <a:solidFill>
                            <a:srgbClr val="7030A0"/>
                          </a:solidFill>
                        </a:rPr>
                        <a:t>POST</a:t>
                      </a:r>
                    </a:p>
                    <a:p>
                      <a:r>
                        <a:rPr lang="en-US" dirty="0">
                          <a:solidFill>
                            <a:srgbClr val="7030A0"/>
                          </a:solidFill>
                        </a:rPr>
                        <a:t>(%)</a:t>
                      </a:r>
                    </a:p>
                  </a:txBody>
                  <a:tcPr/>
                </a:tc>
                <a:extLst>
                  <a:ext uri="{0D108BD9-81ED-4DB2-BD59-A6C34878D82A}">
                    <a16:rowId xmlns:a16="http://schemas.microsoft.com/office/drawing/2014/main" val="2466701908"/>
                  </a:ext>
                </a:extLst>
              </a:tr>
              <a:tr h="630436">
                <a:tc>
                  <a:txBody>
                    <a:bodyPr/>
                    <a:lstStyle/>
                    <a:p>
                      <a:r>
                        <a:rPr lang="en-US" b="1" dirty="0"/>
                        <a:t>Population Growth</a:t>
                      </a:r>
                    </a:p>
                  </a:txBody>
                  <a:tcPr/>
                </a:tc>
                <a:tc>
                  <a:txBody>
                    <a:bodyPr/>
                    <a:lstStyle/>
                    <a:p>
                      <a:r>
                        <a:rPr lang="en-US" b="1" dirty="0"/>
                        <a:t>URM/M</a:t>
                      </a:r>
                    </a:p>
                  </a:txBody>
                  <a:tcP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56</a:t>
                      </a:r>
                    </a:p>
                  </a:txBody>
                  <a:tcPr marL="22860" marR="22860" marT="11430" marB="11430" anchor="ctr"/>
                </a:tc>
                <a:tc>
                  <a:txBody>
                    <a:bodyPr/>
                    <a:lstStyle/>
                    <a:p>
                      <a:pPr marL="0" marR="0">
                        <a:lnSpc>
                          <a:spcPct val="115000"/>
                        </a:lnSpc>
                        <a:spcAft>
                          <a:spcPts val="800"/>
                        </a:spcAft>
                        <a:buNone/>
                      </a:pP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40</a:t>
                      </a:r>
                    </a:p>
                  </a:txBody>
                  <a:tcPr marL="22860" marR="22860" marT="11430" marB="11430" anchor="ctr"/>
                </a:tc>
                <a:tc>
                  <a:txBody>
                    <a:bodyPr/>
                    <a:lstStyle/>
                    <a:p>
                      <a:pPr marL="0" marR="0">
                        <a:lnSpc>
                          <a:spcPct val="115000"/>
                        </a:lnSpc>
                        <a:spcAft>
                          <a:spcPts val="800"/>
                        </a:spcAft>
                        <a:buNone/>
                      </a:pPr>
                      <a:r>
                        <a:rPr lang="en-US"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31</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34</a:t>
                      </a:r>
                    </a:p>
                  </a:txBody>
                  <a:tcPr marL="22860" marR="22860" marT="11430" marB="11430" anchor="ctr"/>
                </a:tc>
                <a:tc>
                  <a:txBody>
                    <a:bodyPr/>
                    <a:lstStyle/>
                    <a:p>
                      <a:pPr marL="0" marR="0">
                        <a:lnSpc>
                          <a:spcPct val="115000"/>
                        </a:lnSpc>
                        <a:spcAft>
                          <a:spcPts val="800"/>
                        </a:spcAft>
                        <a:buNone/>
                      </a:pPr>
                      <a:r>
                        <a:rPr lang="en-US" sz="24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6</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23</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7</a:t>
                      </a:r>
                    </a:p>
                  </a:txBody>
                  <a:tcPr marL="22860" marR="22860" marT="11430" marB="11430" anchor="ctr"/>
                </a:tc>
                <a:tc>
                  <a:txBody>
                    <a:bodyPr/>
                    <a:lstStyle/>
                    <a:p>
                      <a:pPr marL="0" marR="0">
                        <a:lnSpc>
                          <a:spcPct val="115000"/>
                        </a:lnSpc>
                        <a:spcAft>
                          <a:spcPts val="800"/>
                        </a:spcAft>
                        <a:buNone/>
                      </a:pPr>
                      <a:r>
                        <a:rPr lang="en-US"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a:t>
                      </a:r>
                    </a:p>
                  </a:txBody>
                  <a:tcPr marL="22860" marR="22860" marT="11430" marB="11430" anchor="ctr"/>
                </a:tc>
                <a:extLst>
                  <a:ext uri="{0D108BD9-81ED-4DB2-BD59-A6C34878D82A}">
                    <a16:rowId xmlns:a16="http://schemas.microsoft.com/office/drawing/2014/main" val="2945727405"/>
                  </a:ext>
                </a:extLst>
              </a:tr>
              <a:tr h="545454">
                <a:tc>
                  <a:txBody>
                    <a:bodyPr/>
                    <a:lstStyle/>
                    <a:p>
                      <a:endParaRPr lang="en-US" b="1" dirty="0"/>
                    </a:p>
                  </a:txBody>
                  <a:tcPr/>
                </a:tc>
                <a:tc>
                  <a:txBody>
                    <a:bodyPr/>
                    <a:lstStyle/>
                    <a:p>
                      <a:r>
                        <a:rPr lang="en-US" b="1" dirty="0"/>
                        <a:t>Non-URM/M</a:t>
                      </a:r>
                    </a:p>
                  </a:txBody>
                  <a:tcPr/>
                </a:tc>
                <a:tc>
                  <a:txBody>
                    <a:bodyPr/>
                    <a:lstStyle/>
                    <a:p>
                      <a:pPr marL="0" marR="0">
                        <a:lnSpc>
                          <a:spcPct val="115000"/>
                        </a:lnSpc>
                        <a:spcAft>
                          <a:spcPts val="800"/>
                        </a:spcAft>
                        <a:buNone/>
                      </a:pP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38</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54</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22860" marR="22860" marT="11430" marB="11430" anchor="ctr"/>
                </a:tc>
                <a:tc>
                  <a:txBody>
                    <a:bodyPr/>
                    <a:lstStyle/>
                    <a:p>
                      <a:pPr marL="0" marR="0">
                        <a:lnSpc>
                          <a:spcPct val="115000"/>
                        </a:lnSpc>
                        <a:spcAft>
                          <a:spcPts val="800"/>
                        </a:spcAft>
                        <a:buNone/>
                      </a:pPr>
                      <a:r>
                        <a:rPr lang="en-US"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21</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8</a:t>
                      </a:r>
                    </a:p>
                  </a:txBody>
                  <a:tcPr marL="22860" marR="22860" marT="11430" marB="11430" anchor="ctr"/>
                </a:tc>
                <a:tc>
                  <a:txBody>
                    <a:bodyPr/>
                    <a:lstStyle/>
                    <a:p>
                      <a:pPr marL="0" marR="0">
                        <a:lnSpc>
                          <a:spcPct val="115000"/>
                        </a:lnSpc>
                        <a:spcAft>
                          <a:spcPts val="800"/>
                        </a:spcAft>
                        <a:buNone/>
                      </a:pPr>
                      <a:r>
                        <a:rPr lang="en-US" sz="24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4</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25</a:t>
                      </a:r>
                    </a:p>
                  </a:txBody>
                  <a:tcPr marL="22860" marR="22860" marT="11430" marB="11430" anchor="ctr"/>
                </a:tc>
                <a:tc>
                  <a:txBody>
                    <a:bodyPr/>
                    <a:lstStyle/>
                    <a:p>
                      <a:pPr marL="0" marR="0">
                        <a:lnSpc>
                          <a:spcPct val="115000"/>
                        </a:lnSpc>
                        <a:spcAft>
                          <a:spcPts val="800"/>
                        </a:spcAft>
                        <a:buNone/>
                      </a:pPr>
                      <a:r>
                        <a:rPr lang="en-US"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21</a:t>
                      </a:r>
                    </a:p>
                  </a:txBody>
                  <a:tcPr marL="22860" marR="22860" marT="11430" marB="11430" anchor="ctr"/>
                </a:tc>
                <a:extLst>
                  <a:ext uri="{0D108BD9-81ED-4DB2-BD59-A6C34878D82A}">
                    <a16:rowId xmlns:a16="http://schemas.microsoft.com/office/drawing/2014/main" val="1789976342"/>
                  </a:ext>
                </a:extLst>
              </a:tr>
              <a:tr h="545454">
                <a:tc>
                  <a:txBody>
                    <a:bodyPr/>
                    <a:lstStyle/>
                    <a:p>
                      <a:endParaRPr lang="en-US" b="1" dirty="0"/>
                    </a:p>
                  </a:txBody>
                  <a:tcPr/>
                </a:tc>
                <a:tc>
                  <a:txBody>
                    <a:bodyPr/>
                    <a:lstStyle/>
                    <a:p>
                      <a:r>
                        <a:rPr lang="en-US" b="1" dirty="0"/>
                        <a:t>URM/F</a:t>
                      </a:r>
                    </a:p>
                  </a:txBody>
                  <a:tcPr/>
                </a:tc>
                <a:tc>
                  <a:txBody>
                    <a:bodyPr/>
                    <a:lstStyle/>
                    <a:p>
                      <a:pPr marL="0" marR="0">
                        <a:lnSpc>
                          <a:spcPct val="115000"/>
                        </a:lnSpc>
                        <a:spcAft>
                          <a:spcPts val="800"/>
                        </a:spcAft>
                        <a:buNone/>
                      </a:pP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47</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55</a:t>
                      </a:r>
                    </a:p>
                  </a:txBody>
                  <a:tcPr marL="22860" marR="22860" marT="11430" marB="11430" anchor="ctr"/>
                </a:tc>
                <a:tc>
                  <a:txBody>
                    <a:bodyPr/>
                    <a:lstStyle/>
                    <a:p>
                      <a:pPr marL="0" marR="0">
                        <a:lnSpc>
                          <a:spcPct val="115000"/>
                        </a:lnSpc>
                        <a:spcAft>
                          <a:spcPts val="800"/>
                        </a:spcAft>
                        <a:buNone/>
                      </a:pPr>
                      <a:r>
                        <a:rPr lang="en-US"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24</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22860" marR="22860" marT="11430" marB="11430" anchor="ctr"/>
                </a:tc>
                <a:tc>
                  <a:txBody>
                    <a:bodyPr/>
                    <a:lstStyle/>
                    <a:p>
                      <a:pPr marL="0" marR="0">
                        <a:lnSpc>
                          <a:spcPct val="115000"/>
                        </a:lnSpc>
                        <a:spcAft>
                          <a:spcPts val="800"/>
                        </a:spcAft>
                        <a:buNone/>
                      </a:pPr>
                      <a:r>
                        <a:rPr lang="en-US" sz="24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0</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3</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22860" marR="22860" marT="11430" marB="11430" anchor="ctr"/>
                </a:tc>
                <a:tc>
                  <a:txBody>
                    <a:bodyPr/>
                    <a:lstStyle/>
                    <a:p>
                      <a:pPr marL="0" marR="0">
                        <a:lnSpc>
                          <a:spcPct val="115000"/>
                        </a:lnSpc>
                        <a:spcAft>
                          <a:spcPts val="800"/>
                        </a:spcAft>
                        <a:buNone/>
                      </a:pPr>
                      <a:r>
                        <a:rPr lang="en-US"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13</a:t>
                      </a:r>
                    </a:p>
                  </a:txBody>
                  <a:tcPr marL="22860" marR="22860" marT="11430" marB="11430" anchor="ctr"/>
                </a:tc>
                <a:extLst>
                  <a:ext uri="{0D108BD9-81ED-4DB2-BD59-A6C34878D82A}">
                    <a16:rowId xmlns:a16="http://schemas.microsoft.com/office/drawing/2014/main" val="2593194366"/>
                  </a:ext>
                </a:extLst>
              </a:tr>
              <a:tr h="545454">
                <a:tc>
                  <a:txBody>
                    <a:bodyPr/>
                    <a:lstStyle/>
                    <a:p>
                      <a:endParaRPr lang="en-US" b="1" dirty="0"/>
                    </a:p>
                  </a:txBody>
                  <a:tcPr/>
                </a:tc>
                <a:tc>
                  <a:txBody>
                    <a:bodyPr/>
                    <a:lstStyle/>
                    <a:p>
                      <a:r>
                        <a:rPr lang="en-US" b="1" dirty="0"/>
                        <a:t>Non-URM/F</a:t>
                      </a:r>
                    </a:p>
                  </a:txBody>
                  <a:tcPr/>
                </a:tc>
                <a:tc>
                  <a:txBody>
                    <a:bodyPr/>
                    <a:lstStyle/>
                    <a:p>
                      <a:pPr marL="0" marR="0">
                        <a:lnSpc>
                          <a:spcPct val="115000"/>
                        </a:lnSpc>
                        <a:spcAft>
                          <a:spcPts val="800"/>
                        </a:spcAft>
                        <a:buNone/>
                      </a:pP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32</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43</a:t>
                      </a:r>
                    </a:p>
                  </a:txBody>
                  <a:tcPr marL="22860" marR="22860" marT="11430" marB="11430" anchor="ctr"/>
                </a:tc>
                <a:tc>
                  <a:txBody>
                    <a:bodyPr/>
                    <a:lstStyle/>
                    <a:p>
                      <a:pPr marL="0" marR="0">
                        <a:lnSpc>
                          <a:spcPct val="115000"/>
                        </a:lnSpc>
                        <a:spcAft>
                          <a:spcPts val="800"/>
                        </a:spcAft>
                        <a:buNone/>
                      </a:pPr>
                      <a:r>
                        <a:rPr lang="en-US"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39</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9</a:t>
                      </a:r>
                    </a:p>
                  </a:txBody>
                  <a:tcPr marL="22860" marR="22860" marT="11430" marB="11430" anchor="ctr"/>
                </a:tc>
                <a:tc>
                  <a:txBody>
                    <a:bodyPr/>
                    <a:lstStyle/>
                    <a:p>
                      <a:pPr marL="0" marR="0">
                        <a:lnSpc>
                          <a:spcPct val="115000"/>
                        </a:lnSpc>
                        <a:spcAft>
                          <a:spcPts val="800"/>
                        </a:spcAft>
                        <a:buNone/>
                      </a:pPr>
                      <a:r>
                        <a:rPr lang="en-US" sz="24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6</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16</a:t>
                      </a:r>
                    </a:p>
                  </a:txBody>
                  <a:tcPr marL="22860" marR="22860" marT="11430" marB="11430" anchor="ctr"/>
                </a:tc>
                <a:tc>
                  <a:txBody>
                    <a:bodyPr/>
                    <a:lstStyle/>
                    <a:p>
                      <a:pPr marL="0" marR="0">
                        <a:lnSpc>
                          <a:spcPct val="115000"/>
                        </a:lnSpc>
                        <a:spcAft>
                          <a:spcPts val="800"/>
                        </a:spcAft>
                        <a:buNone/>
                      </a:pPr>
                      <a:r>
                        <a:rPr lang="en-US"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22860" marR="22860" marT="11430" marB="11430" anchor="ctr"/>
                </a:tc>
                <a:extLst>
                  <a:ext uri="{0D108BD9-81ED-4DB2-BD59-A6C34878D82A}">
                    <a16:rowId xmlns:a16="http://schemas.microsoft.com/office/drawing/2014/main" val="2789806660"/>
                  </a:ext>
                </a:extLst>
              </a:tr>
              <a:tr h="630436">
                <a:tc>
                  <a:txBody>
                    <a:bodyPr/>
                    <a:lstStyle/>
                    <a:p>
                      <a:r>
                        <a:rPr lang="en-US" b="1" dirty="0"/>
                        <a:t>Loss of Biodiversity</a:t>
                      </a:r>
                    </a:p>
                  </a:txBody>
                  <a:tcPr/>
                </a:tc>
                <a:tc>
                  <a:txBody>
                    <a:bodyPr/>
                    <a:lstStyle/>
                    <a:p>
                      <a:r>
                        <a:rPr lang="en-US" b="1" dirty="0"/>
                        <a:t>URM/M</a:t>
                      </a:r>
                    </a:p>
                  </a:txBody>
                  <a:tcPr/>
                </a:tc>
                <a:tc>
                  <a:txBody>
                    <a:bodyPr/>
                    <a:lstStyle/>
                    <a:p>
                      <a:pPr marL="0" marR="0">
                        <a:lnSpc>
                          <a:spcPct val="115000"/>
                        </a:lnSpc>
                        <a:spcAft>
                          <a:spcPts val="800"/>
                        </a:spcAft>
                        <a:buNone/>
                      </a:pP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59</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60</a:t>
                      </a:r>
                    </a:p>
                  </a:txBody>
                  <a:tcPr marL="22860" marR="22860" marT="11430" marB="11430" anchor="ctr"/>
                </a:tc>
                <a:tc>
                  <a:txBody>
                    <a:bodyPr/>
                    <a:lstStyle/>
                    <a:p>
                      <a:pPr marL="0" marR="0">
                        <a:lnSpc>
                          <a:spcPct val="115000"/>
                        </a:lnSpc>
                        <a:spcAft>
                          <a:spcPts val="800"/>
                        </a:spcAft>
                        <a:buNone/>
                      </a:pPr>
                      <a:r>
                        <a:rPr lang="en-US"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22860" marR="22860" marT="11430" marB="11430" anchor="ctr"/>
                </a:tc>
                <a:tc>
                  <a:txBody>
                    <a:bodyPr/>
                    <a:lstStyle/>
                    <a:p>
                      <a:pPr marL="0" marR="0">
                        <a:lnSpc>
                          <a:spcPct val="115000"/>
                        </a:lnSpc>
                        <a:spcAft>
                          <a:spcPts val="800"/>
                        </a:spcAft>
                        <a:buNone/>
                      </a:pPr>
                      <a:r>
                        <a:rPr lang="en-US" sz="24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22860" marR="22860" marT="11430" marB="11430" anchor="ctr"/>
                </a:tc>
                <a:tc>
                  <a:txBody>
                    <a:bodyPr/>
                    <a:lstStyle/>
                    <a:p>
                      <a:pPr marL="0" marR="0">
                        <a:lnSpc>
                          <a:spcPct val="115000"/>
                        </a:lnSpc>
                        <a:spcAft>
                          <a:spcPts val="800"/>
                        </a:spcAft>
                        <a:buNone/>
                      </a:pPr>
                      <a:r>
                        <a:rPr lang="en-US"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22860" marR="22860" marT="11430" marB="11430" anchor="ctr"/>
                </a:tc>
                <a:extLst>
                  <a:ext uri="{0D108BD9-81ED-4DB2-BD59-A6C34878D82A}">
                    <a16:rowId xmlns:a16="http://schemas.microsoft.com/office/drawing/2014/main" val="2765899947"/>
                  </a:ext>
                </a:extLst>
              </a:tr>
              <a:tr h="545454">
                <a:tc>
                  <a:txBody>
                    <a:bodyPr/>
                    <a:lstStyle/>
                    <a:p>
                      <a:endParaRPr lang="en-US" b="1"/>
                    </a:p>
                  </a:txBody>
                  <a:tcPr/>
                </a:tc>
                <a:tc>
                  <a:txBody>
                    <a:bodyPr/>
                    <a:lstStyle/>
                    <a:p>
                      <a:r>
                        <a:rPr lang="en-US" b="1" dirty="0"/>
                        <a:t>Non-URM/M</a:t>
                      </a:r>
                    </a:p>
                  </a:txBody>
                  <a:tcPr/>
                </a:tc>
                <a:tc>
                  <a:txBody>
                    <a:bodyPr/>
                    <a:lstStyle/>
                    <a:p>
                      <a:pPr marL="0" marR="0">
                        <a:lnSpc>
                          <a:spcPct val="115000"/>
                        </a:lnSpc>
                        <a:spcAft>
                          <a:spcPts val="800"/>
                        </a:spcAft>
                        <a:buNone/>
                      </a:pP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54</a:t>
                      </a:r>
                    </a:p>
                  </a:txBody>
                  <a:tcPr marL="22860" marR="22860" marT="11430" marB="11430" anchor="ctr"/>
                </a:tc>
                <a:tc>
                  <a:txBody>
                    <a:bodyPr/>
                    <a:lstStyle/>
                    <a:p>
                      <a:pPr marL="0" marR="0">
                        <a:lnSpc>
                          <a:spcPct val="115000"/>
                        </a:lnSpc>
                        <a:spcAft>
                          <a:spcPts val="800"/>
                        </a:spcAft>
                        <a:buNone/>
                      </a:pPr>
                      <a:r>
                        <a:rPr lang="en-US" sz="24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21</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22860" marR="22860" marT="11430" marB="11430" anchor="ctr"/>
                </a:tc>
                <a:tc>
                  <a:txBody>
                    <a:bodyPr/>
                    <a:lstStyle/>
                    <a:p>
                      <a:pPr marL="0" marR="0">
                        <a:lnSpc>
                          <a:spcPct val="115000"/>
                        </a:lnSpc>
                        <a:spcAft>
                          <a:spcPts val="800"/>
                        </a:spcAft>
                        <a:buNone/>
                      </a:pPr>
                      <a:r>
                        <a:rPr lang="en-US" sz="2400" kern="10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0</a:t>
                      </a:r>
                    </a:p>
                  </a:txBody>
                  <a:tcPr marL="22860" marR="22860" marT="11430" marB="11430" anchor="ctr"/>
                </a:tc>
                <a:tc>
                  <a:txBody>
                    <a:bodyPr/>
                    <a:lstStyle/>
                    <a:p>
                      <a:pPr marL="0" marR="0">
                        <a:lnSpc>
                          <a:spcPct val="115000"/>
                        </a:lnSpc>
                        <a:spcAft>
                          <a:spcPts val="800"/>
                        </a:spcAft>
                        <a:buNone/>
                      </a:pPr>
                      <a:r>
                        <a:rPr lang="en-US" sz="24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0</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33</a:t>
                      </a:r>
                    </a:p>
                  </a:txBody>
                  <a:tcPr marL="22860" marR="22860" marT="11430" marB="11430" anchor="ctr"/>
                </a:tc>
                <a:tc>
                  <a:txBody>
                    <a:bodyPr/>
                    <a:lstStyle/>
                    <a:p>
                      <a:pPr marL="0" marR="0">
                        <a:lnSpc>
                          <a:spcPct val="115000"/>
                        </a:lnSpc>
                        <a:spcAft>
                          <a:spcPts val="800"/>
                        </a:spcAft>
                        <a:buNone/>
                      </a:pPr>
                      <a:r>
                        <a:rPr lang="en-US"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17</a:t>
                      </a:r>
                    </a:p>
                  </a:txBody>
                  <a:tcPr marL="22860" marR="22860" marT="11430" marB="11430" anchor="ctr"/>
                </a:tc>
                <a:extLst>
                  <a:ext uri="{0D108BD9-81ED-4DB2-BD59-A6C34878D82A}">
                    <a16:rowId xmlns:a16="http://schemas.microsoft.com/office/drawing/2014/main" val="1203679256"/>
                  </a:ext>
                </a:extLst>
              </a:tr>
              <a:tr h="545454">
                <a:tc>
                  <a:txBody>
                    <a:bodyPr/>
                    <a:lstStyle/>
                    <a:p>
                      <a:endParaRPr lang="en-US" b="1"/>
                    </a:p>
                  </a:txBody>
                  <a:tcPr/>
                </a:tc>
                <a:tc>
                  <a:txBody>
                    <a:bodyPr/>
                    <a:lstStyle/>
                    <a:p>
                      <a:r>
                        <a:rPr lang="en-US" b="1" dirty="0"/>
                        <a:t>URM/F</a:t>
                      </a:r>
                    </a:p>
                  </a:txBody>
                  <a:tcPr/>
                </a:tc>
                <a:tc>
                  <a:txBody>
                    <a:bodyPr/>
                    <a:lstStyle/>
                    <a:p>
                      <a:pPr marL="0" marR="0">
                        <a:lnSpc>
                          <a:spcPct val="115000"/>
                        </a:lnSpc>
                        <a:spcAft>
                          <a:spcPts val="800"/>
                        </a:spcAft>
                        <a:buNone/>
                      </a:pP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50</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68</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17</a:t>
                      </a:r>
                    </a:p>
                  </a:txBody>
                  <a:tcPr marL="22860" marR="22860" marT="11430" marB="11430" anchor="ctr"/>
                </a:tc>
                <a:tc>
                  <a:txBody>
                    <a:bodyPr/>
                    <a:lstStyle/>
                    <a:p>
                      <a:pPr marL="0" marR="0">
                        <a:lnSpc>
                          <a:spcPct val="115000"/>
                        </a:lnSpc>
                        <a:spcAft>
                          <a:spcPts val="800"/>
                        </a:spcAft>
                        <a:buNone/>
                      </a:pPr>
                      <a:r>
                        <a:rPr lang="en-US" sz="24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22860" marR="22860" marT="11430" marB="11430" anchor="ctr"/>
                </a:tc>
                <a:tc>
                  <a:txBody>
                    <a:bodyPr/>
                    <a:lstStyle/>
                    <a:p>
                      <a:pPr marL="0" marR="0">
                        <a:lnSpc>
                          <a:spcPct val="115000"/>
                        </a:lnSpc>
                        <a:spcAft>
                          <a:spcPts val="800"/>
                        </a:spcAft>
                        <a:buNone/>
                      </a:pPr>
                      <a:r>
                        <a:rPr lang="en-US" sz="2400" kern="10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0</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7</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33</a:t>
                      </a:r>
                    </a:p>
                  </a:txBody>
                  <a:tcPr marL="22860" marR="22860" marT="11430" marB="11430" anchor="ctr"/>
                </a:tc>
                <a:tc>
                  <a:txBody>
                    <a:bodyPr/>
                    <a:lstStyle/>
                    <a:p>
                      <a:pPr marL="0" marR="0">
                        <a:lnSpc>
                          <a:spcPct val="115000"/>
                        </a:lnSpc>
                        <a:spcAft>
                          <a:spcPts val="800"/>
                        </a:spcAft>
                        <a:buNone/>
                      </a:pPr>
                      <a:r>
                        <a:rPr lang="en-US"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15</a:t>
                      </a:r>
                    </a:p>
                  </a:txBody>
                  <a:tcPr marL="22860" marR="22860" marT="11430" marB="11430" anchor="ctr"/>
                </a:tc>
                <a:extLst>
                  <a:ext uri="{0D108BD9-81ED-4DB2-BD59-A6C34878D82A}">
                    <a16:rowId xmlns:a16="http://schemas.microsoft.com/office/drawing/2014/main" val="324053991"/>
                  </a:ext>
                </a:extLst>
              </a:tr>
              <a:tr h="545454">
                <a:tc>
                  <a:txBody>
                    <a:bodyPr/>
                    <a:lstStyle/>
                    <a:p>
                      <a:endParaRPr lang="en-US" b="1" dirty="0"/>
                    </a:p>
                  </a:txBody>
                  <a:tcPr/>
                </a:tc>
                <a:tc>
                  <a:txBody>
                    <a:bodyPr/>
                    <a:lstStyle/>
                    <a:p>
                      <a:r>
                        <a:rPr lang="en-US" b="1" dirty="0"/>
                        <a:t>Non-URM/F</a:t>
                      </a:r>
                    </a:p>
                  </a:txBody>
                  <a:tcPr/>
                </a:tc>
                <a:tc>
                  <a:txBody>
                    <a:bodyPr/>
                    <a:lstStyle/>
                    <a:p>
                      <a:pPr marL="0" marR="0">
                        <a:lnSpc>
                          <a:spcPct val="115000"/>
                        </a:lnSpc>
                        <a:spcAft>
                          <a:spcPts val="800"/>
                        </a:spcAft>
                        <a:buNone/>
                      </a:pP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59</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61</a:t>
                      </a:r>
                    </a:p>
                  </a:txBody>
                  <a:tcPr marL="22860" marR="22860" marT="11430" marB="11430" anchor="ctr"/>
                </a:tc>
                <a:tc>
                  <a:txBody>
                    <a:bodyPr/>
                    <a:lstStyle/>
                    <a:p>
                      <a:pPr marL="0" marR="0">
                        <a:lnSpc>
                          <a:spcPct val="115000"/>
                        </a:lnSpc>
                        <a:spcAft>
                          <a:spcPts val="800"/>
                        </a:spcAft>
                        <a:buNone/>
                      </a:pPr>
                      <a:r>
                        <a:rPr lang="en-US" sz="24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13</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9</a:t>
                      </a:r>
                    </a:p>
                  </a:txBody>
                  <a:tcPr marL="22860" marR="22860" marT="11430" marB="11430" anchor="ctr"/>
                </a:tc>
                <a:tc>
                  <a:txBody>
                    <a:bodyPr/>
                    <a:lstStyle/>
                    <a:p>
                      <a:pPr marL="0" marR="0">
                        <a:lnSpc>
                          <a:spcPct val="115000"/>
                        </a:lnSpc>
                        <a:spcAft>
                          <a:spcPts val="800"/>
                        </a:spcAft>
                        <a:buNone/>
                      </a:pPr>
                      <a:r>
                        <a:rPr lang="en-US" sz="24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7</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22860" marR="22860" marT="11430" marB="11430" anchor="ctr"/>
                </a:tc>
                <a:tc>
                  <a:txBody>
                    <a:bodyPr/>
                    <a:lstStyle/>
                    <a:p>
                      <a:pPr marL="0" marR="0">
                        <a:lnSpc>
                          <a:spcPct val="115000"/>
                        </a:lnSpc>
                        <a:spcAft>
                          <a:spcPts val="800"/>
                        </a:spcAft>
                        <a:buNone/>
                      </a:pPr>
                      <a:r>
                        <a:rPr lang="en-US" sz="24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19</a:t>
                      </a:r>
                    </a:p>
                  </a:txBody>
                  <a:tcPr marL="22860" marR="22860" marT="11430" marB="11430" anchor="ctr"/>
                </a:tc>
                <a:extLst>
                  <a:ext uri="{0D108BD9-81ED-4DB2-BD59-A6C34878D82A}">
                    <a16:rowId xmlns:a16="http://schemas.microsoft.com/office/drawing/2014/main" val="1704954535"/>
                  </a:ext>
                </a:extLst>
              </a:tr>
            </a:tbl>
          </a:graphicData>
        </a:graphic>
      </p:graphicFrame>
    </p:spTree>
    <p:extLst>
      <p:ext uri="{BB962C8B-B14F-4D97-AF65-F5344CB8AC3E}">
        <p14:creationId xmlns:p14="http://schemas.microsoft.com/office/powerpoint/2010/main" val="1597052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9B6005F-A3F4-844F-499F-B63305FC16B8}"/>
              </a:ext>
            </a:extLst>
          </p:cNvPr>
          <p:cNvGrpSpPr/>
          <p:nvPr/>
        </p:nvGrpSpPr>
        <p:grpSpPr>
          <a:xfrm>
            <a:off x="-2272" y="1020515"/>
            <a:ext cx="12194272" cy="5837485"/>
            <a:chOff x="-2272" y="1020515"/>
            <a:chExt cx="12194272" cy="5837485"/>
          </a:xfrm>
        </p:grpSpPr>
        <p:pic>
          <p:nvPicPr>
            <p:cNvPr id="4" name="Google Shape;319;p22">
              <a:extLst>
                <a:ext uri="{FF2B5EF4-FFF2-40B4-BE49-F238E27FC236}">
                  <a16:creationId xmlns:a16="http://schemas.microsoft.com/office/drawing/2014/main" id="{2B0CF3E7-56BF-A68D-66B7-DA31C2154CE9}"/>
                </a:ext>
              </a:extLst>
            </p:cNvPr>
            <p:cNvPicPr preferRelativeResize="0"/>
            <p:nvPr/>
          </p:nvPicPr>
          <p:blipFill rotWithShape="1">
            <a:blip r:embed="rId2">
              <a:alphaModFix/>
            </a:blip>
            <a:srcRect/>
            <a:stretch/>
          </p:blipFill>
          <p:spPr>
            <a:xfrm>
              <a:off x="-2272" y="1020515"/>
              <a:ext cx="6198274" cy="5837485"/>
            </a:xfrm>
            <a:prstGeom prst="rect">
              <a:avLst/>
            </a:prstGeom>
            <a:noFill/>
            <a:ln>
              <a:noFill/>
            </a:ln>
          </p:spPr>
        </p:pic>
        <p:pic>
          <p:nvPicPr>
            <p:cNvPr id="5" name="Google Shape;320;p22">
              <a:extLst>
                <a:ext uri="{FF2B5EF4-FFF2-40B4-BE49-F238E27FC236}">
                  <a16:creationId xmlns:a16="http://schemas.microsoft.com/office/drawing/2014/main" id="{2854D825-E25F-F12B-7EA7-1193BE9B5BE3}"/>
                </a:ext>
              </a:extLst>
            </p:cNvPr>
            <p:cNvPicPr preferRelativeResize="0"/>
            <p:nvPr/>
          </p:nvPicPr>
          <p:blipFill rotWithShape="1">
            <a:blip r:embed="rId3">
              <a:alphaModFix/>
            </a:blip>
            <a:srcRect/>
            <a:stretch/>
          </p:blipFill>
          <p:spPr>
            <a:xfrm>
              <a:off x="5993726" y="1020515"/>
              <a:ext cx="6198274" cy="5837485"/>
            </a:xfrm>
            <a:prstGeom prst="rect">
              <a:avLst/>
            </a:prstGeom>
            <a:noFill/>
            <a:ln>
              <a:noFill/>
            </a:ln>
          </p:spPr>
        </p:pic>
        <p:sp>
          <p:nvSpPr>
            <p:cNvPr id="6" name="Google Shape;321;p22">
              <a:extLst>
                <a:ext uri="{FF2B5EF4-FFF2-40B4-BE49-F238E27FC236}">
                  <a16:creationId xmlns:a16="http://schemas.microsoft.com/office/drawing/2014/main" id="{AAC9245D-6E3B-2888-E667-9E88F58085E6}"/>
                </a:ext>
              </a:extLst>
            </p:cNvPr>
            <p:cNvSpPr/>
            <p:nvPr/>
          </p:nvSpPr>
          <p:spPr>
            <a:xfrm>
              <a:off x="191070" y="2579427"/>
              <a:ext cx="11809860" cy="849573"/>
            </a:xfrm>
            <a:prstGeom prst="rect">
              <a:avLst/>
            </a:prstGeom>
            <a:noFill/>
            <a:ln w="3810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 name="Google Shape;322;p22">
              <a:extLst>
                <a:ext uri="{FF2B5EF4-FFF2-40B4-BE49-F238E27FC236}">
                  <a16:creationId xmlns:a16="http://schemas.microsoft.com/office/drawing/2014/main" id="{547C6691-AF5E-DB67-F76E-EF213107CD3F}"/>
                </a:ext>
              </a:extLst>
            </p:cNvPr>
            <p:cNvSpPr/>
            <p:nvPr/>
          </p:nvSpPr>
          <p:spPr>
            <a:xfrm>
              <a:off x="193342" y="4307574"/>
              <a:ext cx="11809860" cy="849573"/>
            </a:xfrm>
            <a:prstGeom prst="rect">
              <a:avLst/>
            </a:prstGeom>
            <a:noFill/>
            <a:ln w="3810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2" name="Title 1">
            <a:extLst>
              <a:ext uri="{FF2B5EF4-FFF2-40B4-BE49-F238E27FC236}">
                <a16:creationId xmlns:a16="http://schemas.microsoft.com/office/drawing/2014/main" id="{FD91132F-E651-136F-7C53-52F3A14877CF}"/>
              </a:ext>
            </a:extLst>
          </p:cNvPr>
          <p:cNvSpPr>
            <a:spLocks noGrp="1"/>
          </p:cNvSpPr>
          <p:nvPr>
            <p:ph type="title"/>
          </p:nvPr>
        </p:nvSpPr>
        <p:spPr>
          <a:xfrm>
            <a:off x="0" y="1"/>
            <a:ext cx="12192000" cy="1224642"/>
          </a:xfrm>
        </p:spPr>
        <p:txBody>
          <a:bodyPr>
            <a:normAutofit fontScale="90000"/>
          </a:bodyPr>
          <a:lstStyle/>
          <a:p>
            <a:pPr algn="ctr"/>
            <a:r>
              <a:rPr lang="en-US" dirty="0"/>
              <a:t>Preliminary pre/post survey results of student attitudes at CCC (2YC courses); n=123; FA22-SP24</a:t>
            </a:r>
          </a:p>
        </p:txBody>
      </p:sp>
    </p:spTree>
    <p:extLst>
      <p:ext uri="{BB962C8B-B14F-4D97-AF65-F5344CB8AC3E}">
        <p14:creationId xmlns:p14="http://schemas.microsoft.com/office/powerpoint/2010/main" val="584194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53C1E-DF75-C733-4667-9388623A4147}"/>
              </a:ext>
            </a:extLst>
          </p:cNvPr>
          <p:cNvSpPr>
            <a:spLocks noGrp="1"/>
          </p:cNvSpPr>
          <p:nvPr>
            <p:ph type="title"/>
          </p:nvPr>
        </p:nvSpPr>
        <p:spPr>
          <a:xfrm>
            <a:off x="0" y="1"/>
            <a:ext cx="12192000" cy="1825624"/>
          </a:xfrm>
        </p:spPr>
        <p:txBody>
          <a:bodyPr>
            <a:normAutofit/>
          </a:bodyPr>
          <a:lstStyle/>
          <a:p>
            <a:pPr algn="ctr"/>
            <a:r>
              <a:rPr lang="en-US" dirty="0"/>
              <a:t>Possible implications for GER, and DBER across STEM</a:t>
            </a:r>
            <a:br>
              <a:rPr lang="en-US" dirty="0"/>
            </a:br>
            <a:r>
              <a:rPr lang="en-US" sz="2700" dirty="0"/>
              <a:t>GER = Geoscience Education Research</a:t>
            </a:r>
            <a:br>
              <a:rPr lang="en-US" sz="2700" dirty="0"/>
            </a:br>
            <a:r>
              <a:rPr lang="en-US" sz="2700" dirty="0"/>
              <a:t>DBER = Discipline-based Education Research </a:t>
            </a:r>
          </a:p>
        </p:txBody>
      </p:sp>
      <p:pic>
        <p:nvPicPr>
          <p:cNvPr id="6" name="Content Placeholder 5">
            <a:extLst>
              <a:ext uri="{FF2B5EF4-FFF2-40B4-BE49-F238E27FC236}">
                <a16:creationId xmlns:a16="http://schemas.microsoft.com/office/drawing/2014/main" id="{43F854F6-5A0E-84A4-1421-A90C01794797}"/>
              </a:ext>
            </a:extLst>
          </p:cNvPr>
          <p:cNvPicPr>
            <a:picLocks noGrp="1" noChangeAspect="1"/>
          </p:cNvPicPr>
          <p:nvPr>
            <p:ph sz="half" idx="1"/>
          </p:nvPr>
        </p:nvPicPr>
        <p:blipFill>
          <a:blip r:embed="rId2"/>
          <a:stretch>
            <a:fillRect/>
          </a:stretch>
        </p:blipFill>
        <p:spPr>
          <a:xfrm>
            <a:off x="316178" y="3339468"/>
            <a:ext cx="11875822" cy="2233652"/>
          </a:xfrm>
          <a:prstGeom prst="rect">
            <a:avLst/>
          </a:prstGeom>
        </p:spPr>
      </p:pic>
      <p:sp>
        <p:nvSpPr>
          <p:cNvPr id="7" name="TextBox 6">
            <a:extLst>
              <a:ext uri="{FF2B5EF4-FFF2-40B4-BE49-F238E27FC236}">
                <a16:creationId xmlns:a16="http://schemas.microsoft.com/office/drawing/2014/main" id="{5CD65B53-3B08-0662-1C24-0279B8D05B3C}"/>
              </a:ext>
            </a:extLst>
          </p:cNvPr>
          <p:cNvSpPr txBox="1"/>
          <p:nvPr/>
        </p:nvSpPr>
        <p:spPr>
          <a:xfrm>
            <a:off x="212272" y="2167048"/>
            <a:ext cx="10580915" cy="830997"/>
          </a:xfrm>
          <a:prstGeom prst="rect">
            <a:avLst/>
          </a:prstGeom>
          <a:noFill/>
        </p:spPr>
        <p:txBody>
          <a:bodyPr wrap="square" rtlCol="0">
            <a:spAutoFit/>
          </a:bodyPr>
          <a:lstStyle/>
          <a:p>
            <a:r>
              <a:rPr lang="en-US" sz="2400" dirty="0"/>
              <a:t>From </a:t>
            </a:r>
            <a:r>
              <a:rPr lang="en-US" sz="2400" i="1" dirty="0"/>
              <a:t>Reinholz et al. (2019)</a:t>
            </a:r>
            <a:r>
              <a:rPr lang="en-US" sz="2400" dirty="0"/>
              <a:t>,</a:t>
            </a:r>
            <a:r>
              <a:rPr lang="en-US" sz="2400" i="1" dirty="0"/>
              <a:t> </a:t>
            </a:r>
            <a:r>
              <a:rPr lang="en-US" sz="2400" dirty="0"/>
              <a:t>study of DBER survey data from participants of the </a:t>
            </a:r>
            <a:r>
              <a:rPr lang="en-US" sz="2400" i="1" dirty="0"/>
              <a:t>2017 Transforming Research in Undergraduate STEM Education</a:t>
            </a:r>
            <a:r>
              <a:rPr lang="en-US" sz="2400" dirty="0"/>
              <a:t> workshop data analysis:</a:t>
            </a:r>
          </a:p>
        </p:txBody>
      </p:sp>
    </p:spTree>
    <p:extLst>
      <p:ext uri="{BB962C8B-B14F-4D97-AF65-F5344CB8AC3E}">
        <p14:creationId xmlns:p14="http://schemas.microsoft.com/office/powerpoint/2010/main" val="1706076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81C6-F4D6-D794-4F65-8E52150BA7DB}"/>
              </a:ext>
            </a:extLst>
          </p:cNvPr>
          <p:cNvSpPr>
            <a:spLocks noGrp="1"/>
          </p:cNvSpPr>
          <p:nvPr>
            <p:ph type="title"/>
          </p:nvPr>
        </p:nvSpPr>
        <p:spPr>
          <a:xfrm>
            <a:off x="0" y="1"/>
            <a:ext cx="12192000" cy="1825624"/>
          </a:xfrm>
        </p:spPr>
        <p:txBody>
          <a:bodyPr>
            <a:normAutofit fontScale="90000"/>
          </a:bodyPr>
          <a:lstStyle/>
          <a:p>
            <a:pPr algn="ctr"/>
            <a:r>
              <a:rPr lang="en-US" dirty="0"/>
              <a:t>Recommendations for change-making practitioners, focused on empowering 2YC colleagues in your geoscience learning/teaching ecosystem</a:t>
            </a:r>
          </a:p>
        </p:txBody>
      </p:sp>
      <p:sp>
        <p:nvSpPr>
          <p:cNvPr id="3" name="Content Placeholder 2">
            <a:extLst>
              <a:ext uri="{FF2B5EF4-FFF2-40B4-BE49-F238E27FC236}">
                <a16:creationId xmlns:a16="http://schemas.microsoft.com/office/drawing/2014/main" id="{1D869E40-933B-91DD-6291-CECCB4A37842}"/>
              </a:ext>
            </a:extLst>
          </p:cNvPr>
          <p:cNvSpPr>
            <a:spLocks noGrp="1"/>
          </p:cNvSpPr>
          <p:nvPr>
            <p:ph sz="half" idx="1"/>
          </p:nvPr>
        </p:nvSpPr>
        <p:spPr>
          <a:xfrm>
            <a:off x="138895" y="1825625"/>
            <a:ext cx="7633505" cy="4901746"/>
          </a:xfrm>
        </p:spPr>
        <p:txBody>
          <a:bodyPr>
            <a:normAutofit/>
          </a:bodyPr>
          <a:lstStyle/>
          <a:p>
            <a:r>
              <a:rPr lang="en-US" dirty="0"/>
              <a:t>Partner across institutions – leverage 2YC strengths</a:t>
            </a:r>
          </a:p>
          <a:p>
            <a:r>
              <a:rPr lang="en-US" dirty="0"/>
              <a:t>Invite/empower 2YC faculty in your own Geoscience Learning Ecosystem to be co-practitioners</a:t>
            </a:r>
          </a:p>
          <a:p>
            <a:pPr lvl="1"/>
            <a:r>
              <a:rPr lang="en-US" dirty="0"/>
              <a:t>Who is in your regional GLE?</a:t>
            </a:r>
          </a:p>
          <a:p>
            <a:pPr lvl="1"/>
            <a:r>
              <a:rPr lang="en-US" dirty="0"/>
              <a:t>How are they situated in their institutions?</a:t>
            </a:r>
          </a:p>
          <a:p>
            <a:pPr lvl="1"/>
            <a:r>
              <a:rPr lang="en-US" dirty="0"/>
              <a:t>What are your/their barriers to supporting students?</a:t>
            </a:r>
          </a:p>
          <a:p>
            <a:pPr lvl="1"/>
            <a:r>
              <a:rPr lang="en-US" dirty="0"/>
              <a:t>Which students do you want to be more mindful of including in your program(s)?</a:t>
            </a:r>
          </a:p>
        </p:txBody>
      </p:sp>
      <p:sp>
        <p:nvSpPr>
          <p:cNvPr id="8" name="TextBox 7">
            <a:extLst>
              <a:ext uri="{FF2B5EF4-FFF2-40B4-BE49-F238E27FC236}">
                <a16:creationId xmlns:a16="http://schemas.microsoft.com/office/drawing/2014/main" id="{0A484B49-2069-F29B-2184-628DDEC045F8}"/>
              </a:ext>
            </a:extLst>
          </p:cNvPr>
          <p:cNvSpPr txBox="1"/>
          <p:nvPr/>
        </p:nvSpPr>
        <p:spPr>
          <a:xfrm>
            <a:off x="7772400" y="5617029"/>
            <a:ext cx="4033157" cy="923330"/>
          </a:xfrm>
          <a:prstGeom prst="rect">
            <a:avLst/>
          </a:prstGeom>
          <a:noFill/>
        </p:spPr>
        <p:txBody>
          <a:bodyPr wrap="square" rtlCol="0">
            <a:spAutoFit/>
          </a:bodyPr>
          <a:lstStyle/>
          <a:p>
            <a:r>
              <a:rPr lang="en-US" dirty="0"/>
              <a:t>See </a:t>
            </a:r>
            <a:r>
              <a:rPr lang="en-US" i="1" dirty="0"/>
              <a:t>Selvans et al., 2025 </a:t>
            </a:r>
            <a:r>
              <a:rPr lang="en-US" dirty="0"/>
              <a:t>(GSA Cordilleran abstract); </a:t>
            </a:r>
            <a:r>
              <a:rPr lang="en-US" i="1" dirty="0"/>
              <a:t>Brady et al., 2025 </a:t>
            </a:r>
            <a:r>
              <a:rPr lang="en-US" dirty="0"/>
              <a:t>(GSA Cordilleran abstract)</a:t>
            </a:r>
          </a:p>
        </p:txBody>
      </p:sp>
    </p:spTree>
    <p:extLst>
      <p:ext uri="{BB962C8B-B14F-4D97-AF65-F5344CB8AC3E}">
        <p14:creationId xmlns:p14="http://schemas.microsoft.com/office/powerpoint/2010/main" val="1258057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5F01-2954-653D-3BC3-C208B6DB881A}"/>
              </a:ext>
            </a:extLst>
          </p:cNvPr>
          <p:cNvSpPr>
            <a:spLocks noGrp="1"/>
          </p:cNvSpPr>
          <p:nvPr>
            <p:ph type="title"/>
          </p:nvPr>
        </p:nvSpPr>
        <p:spPr>
          <a:xfrm>
            <a:off x="0" y="2"/>
            <a:ext cx="3043587" cy="6857996"/>
          </a:xfrm>
        </p:spPr>
        <p:txBody>
          <a:bodyPr>
            <a:normAutofit/>
          </a:bodyPr>
          <a:lstStyle/>
          <a:p>
            <a:r>
              <a:rPr lang="en-US" sz="2800" dirty="0"/>
              <a:t>While I share our experiences…</a:t>
            </a:r>
            <a:br>
              <a:rPr lang="en-US" sz="2800" dirty="0"/>
            </a:br>
            <a:r>
              <a:rPr lang="en-US" sz="2800" b="1" i="1" dirty="0"/>
              <a:t>questions (for you)</a:t>
            </a:r>
            <a:br>
              <a:rPr lang="en-US" sz="2800" dirty="0"/>
            </a:br>
            <a:br>
              <a:rPr lang="en-US" sz="2800" dirty="0"/>
            </a:br>
            <a:r>
              <a:rPr lang="en-US" sz="2800" dirty="0"/>
              <a:t>How are your institution(s), learning ecosystem, or program goals similar to (or different from) ours? </a:t>
            </a:r>
            <a:br>
              <a:rPr lang="en-US" sz="2800" dirty="0"/>
            </a:br>
            <a:br>
              <a:rPr lang="en-US" sz="2800" dirty="0"/>
            </a:br>
            <a:r>
              <a:rPr lang="en-US" sz="2800" dirty="0"/>
              <a:t>What barriers do you face when making changes to better serve your students?</a:t>
            </a:r>
            <a:endParaRPr lang="en-US" sz="2800" i="1" dirty="0"/>
          </a:p>
        </p:txBody>
      </p:sp>
      <p:pic>
        <p:nvPicPr>
          <p:cNvPr id="5" name="Picture 4">
            <a:extLst>
              <a:ext uri="{FF2B5EF4-FFF2-40B4-BE49-F238E27FC236}">
                <a16:creationId xmlns:a16="http://schemas.microsoft.com/office/drawing/2014/main" id="{313E6E90-CFF7-479E-909E-636FC50504A5}"/>
              </a:ext>
            </a:extLst>
          </p:cNvPr>
          <p:cNvPicPr>
            <a:picLocks noChangeAspect="1"/>
          </p:cNvPicPr>
          <p:nvPr/>
        </p:nvPicPr>
        <p:blipFill>
          <a:blip r:embed="rId3"/>
          <a:stretch>
            <a:fillRect/>
          </a:stretch>
        </p:blipFill>
        <p:spPr>
          <a:xfrm>
            <a:off x="3043587" y="-1"/>
            <a:ext cx="9148413" cy="6857999"/>
          </a:xfrm>
          <a:prstGeom prst="rect">
            <a:avLst/>
          </a:prstGeom>
        </p:spPr>
      </p:pic>
    </p:spTree>
    <p:extLst>
      <p:ext uri="{BB962C8B-B14F-4D97-AF65-F5344CB8AC3E}">
        <p14:creationId xmlns:p14="http://schemas.microsoft.com/office/powerpoint/2010/main" val="3205055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1B2E5-BF8C-5BCD-6ED9-A9E022FF7934}"/>
              </a:ext>
            </a:extLst>
          </p:cNvPr>
          <p:cNvSpPr>
            <a:spLocks noGrp="1"/>
          </p:cNvSpPr>
          <p:nvPr>
            <p:ph type="title"/>
          </p:nvPr>
        </p:nvSpPr>
        <p:spPr>
          <a:xfrm>
            <a:off x="0" y="1"/>
            <a:ext cx="12192000" cy="1539279"/>
          </a:xfrm>
        </p:spPr>
        <p:txBody>
          <a:bodyPr>
            <a:normAutofit/>
          </a:bodyPr>
          <a:lstStyle/>
          <a:p>
            <a:pPr algn="ctr"/>
            <a:r>
              <a:rPr lang="en-US" dirty="0"/>
              <a:t>Practitioners’ perspective: </a:t>
            </a:r>
            <a:r>
              <a:rPr lang="en-US" b="1" dirty="0">
                <a:solidFill>
                  <a:srgbClr val="7030A0"/>
                </a:solidFill>
              </a:rPr>
              <a:t>Cultural change </a:t>
            </a:r>
            <a:r>
              <a:rPr lang="en-US" dirty="0"/>
              <a:t>in access-oriented institutions, through 2YC+4YC collaboration</a:t>
            </a:r>
          </a:p>
        </p:txBody>
      </p:sp>
      <p:sp>
        <p:nvSpPr>
          <p:cNvPr id="3" name="Content Placeholder 2">
            <a:extLst>
              <a:ext uri="{FF2B5EF4-FFF2-40B4-BE49-F238E27FC236}">
                <a16:creationId xmlns:a16="http://schemas.microsoft.com/office/drawing/2014/main" id="{84827C31-B69D-3A02-6F13-0CA25FF3CE86}"/>
              </a:ext>
            </a:extLst>
          </p:cNvPr>
          <p:cNvSpPr>
            <a:spLocks noGrp="1"/>
          </p:cNvSpPr>
          <p:nvPr>
            <p:ph sz="half" idx="1"/>
          </p:nvPr>
        </p:nvSpPr>
        <p:spPr>
          <a:xfrm>
            <a:off x="127322" y="1575444"/>
            <a:ext cx="12064678" cy="3388442"/>
          </a:xfrm>
          <a:ln w="38100">
            <a:solidFill>
              <a:srgbClr val="7030A0"/>
            </a:solidFill>
          </a:ln>
        </p:spPr>
        <p:txBody>
          <a:bodyPr>
            <a:noAutofit/>
          </a:bodyPr>
          <a:lstStyle/>
          <a:p>
            <a:r>
              <a:rPr lang="en-US" sz="2400" dirty="0"/>
              <a:t>Project goals for CCC and Fresno State (and broader Geoscience Learning Ecosystem)</a:t>
            </a:r>
          </a:p>
          <a:p>
            <a:pPr lvl="1"/>
            <a:r>
              <a:rPr lang="en-US" dirty="0"/>
              <a:t>Broadening participation, increasing enrollment, environmental justice frame for projects</a:t>
            </a:r>
          </a:p>
          <a:p>
            <a:pPr lvl="1"/>
            <a:r>
              <a:rPr lang="en-US" dirty="0"/>
              <a:t>Increase sense of belonging for 2YC+4YC students (and ourselves!)</a:t>
            </a:r>
          </a:p>
          <a:p>
            <a:r>
              <a:rPr lang="en-US" sz="2400" b="1" dirty="0"/>
              <a:t>GEOBOND (</a:t>
            </a:r>
            <a:r>
              <a:rPr lang="en-US" sz="2400" b="1" i="1" dirty="0"/>
              <a:t>Building Opportunities through Networks of Discovery in the Geosciences</a:t>
            </a:r>
            <a:r>
              <a:rPr lang="en-US" sz="2400" b="1" dirty="0"/>
              <a:t>)</a:t>
            </a:r>
            <a:r>
              <a:rPr lang="en-US" sz="2400" dirty="0"/>
              <a:t>; NSF (GeoPaths) funded 2021-2025 – and Professional Learning Community (PLC) work is ongoing</a:t>
            </a:r>
            <a:endParaRPr lang="en-US" sz="2400" dirty="0">
              <a:solidFill>
                <a:srgbClr val="FF0000"/>
              </a:solidFill>
            </a:endParaRPr>
          </a:p>
          <a:p>
            <a:pPr lvl="1"/>
            <a:r>
              <a:rPr lang="en-US" i="1" dirty="0"/>
              <a:t>PLC Summer Institute </a:t>
            </a:r>
            <a:r>
              <a:rPr lang="en-US" dirty="0"/>
              <a:t>(curriculum design focus) + </a:t>
            </a:r>
            <a:r>
              <a:rPr lang="en-US" i="1" dirty="0"/>
              <a:t>Cohorts </a:t>
            </a:r>
            <a:r>
              <a:rPr lang="en-US" dirty="0"/>
              <a:t>+ </a:t>
            </a:r>
            <a:r>
              <a:rPr lang="en-US" i="1" dirty="0"/>
              <a:t>Community partners</a:t>
            </a:r>
          </a:p>
          <a:p>
            <a:pPr lvl="1"/>
            <a:r>
              <a:rPr lang="en-US" dirty="0"/>
              <a:t>Pedagogy: project-based, place-based, culturally sustaining </a:t>
            </a:r>
          </a:p>
          <a:p>
            <a:r>
              <a:rPr lang="en-US" sz="2400" dirty="0"/>
              <a:t>“Four frames model” analysis (</a:t>
            </a:r>
            <a:r>
              <a:rPr lang="en-US" sz="2400" i="1" dirty="0"/>
              <a:t>Reinholz et al., 2019</a:t>
            </a:r>
            <a:r>
              <a:rPr lang="en-US" sz="2400" dirty="0"/>
              <a:t>: Structures; symbols; people; power)</a:t>
            </a:r>
          </a:p>
        </p:txBody>
      </p:sp>
      <p:sp>
        <p:nvSpPr>
          <p:cNvPr id="4" name="Content Placeholder 3">
            <a:extLst>
              <a:ext uri="{FF2B5EF4-FFF2-40B4-BE49-F238E27FC236}">
                <a16:creationId xmlns:a16="http://schemas.microsoft.com/office/drawing/2014/main" id="{418B5DAD-894D-628F-2FBB-B76B94D07150}"/>
              </a:ext>
            </a:extLst>
          </p:cNvPr>
          <p:cNvSpPr>
            <a:spLocks noGrp="1"/>
          </p:cNvSpPr>
          <p:nvPr>
            <p:ph sz="half" idx="2"/>
          </p:nvPr>
        </p:nvSpPr>
        <p:spPr>
          <a:xfrm>
            <a:off x="127322" y="5077400"/>
            <a:ext cx="4134435" cy="1694038"/>
          </a:xfrm>
          <a:ln w="38100">
            <a:solidFill>
              <a:schemeClr val="accent6"/>
            </a:solidFill>
          </a:ln>
        </p:spPr>
        <p:txBody>
          <a:bodyPr>
            <a:normAutofit lnSpcReduction="10000"/>
          </a:bodyPr>
          <a:lstStyle/>
          <a:p>
            <a:pPr marL="0" indent="0">
              <a:buNone/>
            </a:pPr>
            <a:r>
              <a:rPr lang="en-US" sz="2400" b="1" dirty="0"/>
              <a:t>Epilogue: 4YC 1</a:t>
            </a:r>
            <a:r>
              <a:rPr lang="en-US" sz="2400" b="1" baseline="30000" dirty="0"/>
              <a:t>st</a:t>
            </a:r>
            <a:r>
              <a:rPr lang="en-US" sz="2400" b="1" dirty="0"/>
              <a:t> year courses</a:t>
            </a:r>
            <a:r>
              <a:rPr lang="en-US" sz="2400" dirty="0"/>
              <a:t>, multi-disciplinary approach: Cal Poly Humboldt’s </a:t>
            </a:r>
            <a:r>
              <a:rPr lang="en-US" sz="2400" i="1" dirty="0"/>
              <a:t>Stars to Rocks</a:t>
            </a:r>
            <a:r>
              <a:rPr lang="en-US" sz="2400" dirty="0"/>
              <a:t>, for incoming bio/chemistry, geology, physics students; etc.</a:t>
            </a:r>
          </a:p>
        </p:txBody>
      </p:sp>
      <p:pic>
        <p:nvPicPr>
          <p:cNvPr id="5" name="Google Shape;104;p2" descr="phases of inquiry for project-based teaching">
            <a:extLst>
              <a:ext uri="{FF2B5EF4-FFF2-40B4-BE49-F238E27FC236}">
                <a16:creationId xmlns:a16="http://schemas.microsoft.com/office/drawing/2014/main" id="{EA20B4A9-8E7C-7D1E-D898-F076E974A01E}"/>
              </a:ext>
            </a:extLst>
          </p:cNvPr>
          <p:cNvPicPr preferRelativeResize="0"/>
          <p:nvPr/>
        </p:nvPicPr>
        <p:blipFill rotWithShape="1">
          <a:blip r:embed="rId3">
            <a:alphaModFix/>
          </a:blip>
          <a:srcRect b="48855"/>
          <a:stretch/>
        </p:blipFill>
        <p:spPr>
          <a:xfrm>
            <a:off x="4294415" y="5163962"/>
            <a:ext cx="7930243" cy="1694038"/>
          </a:xfrm>
          <a:prstGeom prst="rect">
            <a:avLst/>
          </a:prstGeom>
          <a:noFill/>
          <a:ln>
            <a:noFill/>
          </a:ln>
        </p:spPr>
      </p:pic>
    </p:spTree>
    <p:extLst>
      <p:ext uri="{BB962C8B-B14F-4D97-AF65-F5344CB8AC3E}">
        <p14:creationId xmlns:p14="http://schemas.microsoft.com/office/powerpoint/2010/main" val="139797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F9107B8-F4C3-8164-1269-B4A75829FD6F}"/>
              </a:ext>
            </a:extLst>
          </p:cNvPr>
          <p:cNvPicPr>
            <a:picLocks noChangeAspect="1"/>
          </p:cNvPicPr>
          <p:nvPr/>
        </p:nvPicPr>
        <p:blipFill>
          <a:blip r:embed="rId2"/>
          <a:stretch>
            <a:fillRect/>
          </a:stretch>
        </p:blipFill>
        <p:spPr>
          <a:xfrm>
            <a:off x="5306786" y="1696582"/>
            <a:ext cx="6885213" cy="5161418"/>
          </a:xfrm>
          <a:prstGeom prst="rect">
            <a:avLst/>
          </a:prstGeom>
        </p:spPr>
      </p:pic>
      <p:sp>
        <p:nvSpPr>
          <p:cNvPr id="2" name="Title 1">
            <a:extLst>
              <a:ext uri="{FF2B5EF4-FFF2-40B4-BE49-F238E27FC236}">
                <a16:creationId xmlns:a16="http://schemas.microsoft.com/office/drawing/2014/main" id="{9844E015-C3CF-5FE9-EDAE-BA6B271C0F82}"/>
              </a:ext>
            </a:extLst>
          </p:cNvPr>
          <p:cNvSpPr>
            <a:spLocks noGrp="1"/>
          </p:cNvSpPr>
          <p:nvPr>
            <p:ph type="title"/>
          </p:nvPr>
        </p:nvSpPr>
        <p:spPr>
          <a:xfrm>
            <a:off x="0" y="0"/>
            <a:ext cx="12192000" cy="1453243"/>
          </a:xfrm>
        </p:spPr>
        <p:txBody>
          <a:bodyPr>
            <a:normAutofit/>
          </a:bodyPr>
          <a:lstStyle/>
          <a:p>
            <a:pPr algn="ctr"/>
            <a:r>
              <a:rPr lang="en-US" dirty="0"/>
              <a:t>Demographics of State Center CC District (CCC, FCC…) and Fresno State/EES Dept. (access-oriented HSIs)</a:t>
            </a:r>
            <a:endParaRPr lang="en-US" sz="3000" dirty="0"/>
          </a:p>
        </p:txBody>
      </p:sp>
      <p:pic>
        <p:nvPicPr>
          <p:cNvPr id="6" name="Content Placeholder 5">
            <a:extLst>
              <a:ext uri="{FF2B5EF4-FFF2-40B4-BE49-F238E27FC236}">
                <a16:creationId xmlns:a16="http://schemas.microsoft.com/office/drawing/2014/main" id="{34A93750-0A93-4CEF-AE82-54F59E10DEBC}"/>
              </a:ext>
            </a:extLst>
          </p:cNvPr>
          <p:cNvPicPr>
            <a:picLocks noGrp="1" noChangeAspect="1"/>
          </p:cNvPicPr>
          <p:nvPr>
            <p:ph sz="half" idx="1"/>
          </p:nvPr>
        </p:nvPicPr>
        <p:blipFill>
          <a:blip r:embed="rId3"/>
          <a:stretch>
            <a:fillRect/>
          </a:stretch>
        </p:blipFill>
        <p:spPr>
          <a:xfrm>
            <a:off x="0" y="2913199"/>
            <a:ext cx="9305448" cy="3004525"/>
          </a:xfrm>
          <a:prstGeom prst="rect">
            <a:avLst/>
          </a:prstGeom>
        </p:spPr>
      </p:pic>
      <p:sp>
        <p:nvSpPr>
          <p:cNvPr id="7" name="TextBox 6">
            <a:extLst>
              <a:ext uri="{FF2B5EF4-FFF2-40B4-BE49-F238E27FC236}">
                <a16:creationId xmlns:a16="http://schemas.microsoft.com/office/drawing/2014/main" id="{BDC618FF-21C1-A9C9-1F6A-1BE975C8436F}"/>
              </a:ext>
            </a:extLst>
          </p:cNvPr>
          <p:cNvSpPr txBox="1"/>
          <p:nvPr/>
        </p:nvSpPr>
        <p:spPr>
          <a:xfrm>
            <a:off x="2842917" y="5924437"/>
            <a:ext cx="1713053" cy="646331"/>
          </a:xfrm>
          <a:prstGeom prst="rect">
            <a:avLst/>
          </a:prstGeom>
          <a:noFill/>
        </p:spPr>
        <p:txBody>
          <a:bodyPr wrap="square" rtlCol="0">
            <a:spAutoFit/>
          </a:bodyPr>
          <a:lstStyle/>
          <a:p>
            <a:pPr algn="ctr"/>
            <a:r>
              <a:rPr lang="en-US" baseline="30000" dirty="0"/>
              <a:t>1</a:t>
            </a:r>
            <a:r>
              <a:rPr lang="en-US" dirty="0"/>
              <a:t>Includes Asian and Hmong</a:t>
            </a:r>
          </a:p>
        </p:txBody>
      </p:sp>
      <p:sp>
        <p:nvSpPr>
          <p:cNvPr id="10" name="TextBox 9">
            <a:extLst>
              <a:ext uri="{FF2B5EF4-FFF2-40B4-BE49-F238E27FC236}">
                <a16:creationId xmlns:a16="http://schemas.microsoft.com/office/drawing/2014/main" id="{870D5D73-0AA5-9873-E828-EFADFB8409E9}"/>
              </a:ext>
            </a:extLst>
          </p:cNvPr>
          <p:cNvSpPr txBox="1"/>
          <p:nvPr/>
        </p:nvSpPr>
        <p:spPr>
          <a:xfrm>
            <a:off x="0" y="1582772"/>
            <a:ext cx="5192486" cy="1015663"/>
          </a:xfrm>
          <a:prstGeom prst="rect">
            <a:avLst/>
          </a:prstGeom>
          <a:noFill/>
        </p:spPr>
        <p:txBody>
          <a:bodyPr wrap="square" rtlCol="0">
            <a:spAutoFit/>
          </a:bodyPr>
          <a:lstStyle/>
          <a:p>
            <a:r>
              <a:rPr lang="en-US" sz="2000" dirty="0"/>
              <a:t>CCC = Clovis Community College</a:t>
            </a:r>
          </a:p>
          <a:p>
            <a:r>
              <a:rPr lang="en-US" sz="2000" dirty="0"/>
              <a:t>FCC = Fresno City College</a:t>
            </a:r>
          </a:p>
          <a:p>
            <a:r>
              <a:rPr lang="en-US" sz="2000" dirty="0"/>
              <a:t>EES = Earth and Environmental Sciences</a:t>
            </a:r>
          </a:p>
        </p:txBody>
      </p:sp>
    </p:spTree>
    <p:extLst>
      <p:ext uri="{BB962C8B-B14F-4D97-AF65-F5344CB8AC3E}">
        <p14:creationId xmlns:p14="http://schemas.microsoft.com/office/powerpoint/2010/main" val="3547437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CBD74-FBA6-B22E-660A-A56A36B01BC8}"/>
              </a:ext>
            </a:extLst>
          </p:cNvPr>
          <p:cNvSpPr>
            <a:spLocks noGrp="1"/>
          </p:cNvSpPr>
          <p:nvPr>
            <p:ph type="title"/>
          </p:nvPr>
        </p:nvSpPr>
        <p:spPr>
          <a:xfrm>
            <a:off x="0" y="1"/>
            <a:ext cx="12192000" cy="914399"/>
          </a:xfrm>
        </p:spPr>
        <p:txBody>
          <a:bodyPr>
            <a:normAutofit/>
          </a:bodyPr>
          <a:lstStyle/>
          <a:p>
            <a:r>
              <a:rPr lang="en-US" dirty="0"/>
              <a:t>GEOBOND regional geoscience learning ecosystem</a:t>
            </a:r>
          </a:p>
        </p:txBody>
      </p:sp>
      <p:sp>
        <p:nvSpPr>
          <p:cNvPr id="4" name="Content Placeholder 3">
            <a:extLst>
              <a:ext uri="{FF2B5EF4-FFF2-40B4-BE49-F238E27FC236}">
                <a16:creationId xmlns:a16="http://schemas.microsoft.com/office/drawing/2014/main" id="{1F12FB5F-13BE-8836-4B28-3E49AC114509}"/>
              </a:ext>
            </a:extLst>
          </p:cNvPr>
          <p:cNvSpPr>
            <a:spLocks noGrp="1"/>
          </p:cNvSpPr>
          <p:nvPr>
            <p:ph sz="half" idx="2"/>
          </p:nvPr>
        </p:nvSpPr>
        <p:spPr>
          <a:xfrm>
            <a:off x="38925" y="914399"/>
            <a:ext cx="4439855" cy="3056351"/>
          </a:xfrm>
        </p:spPr>
        <p:txBody>
          <a:bodyPr>
            <a:normAutofit fontScale="92500" lnSpcReduction="10000"/>
          </a:bodyPr>
          <a:lstStyle/>
          <a:p>
            <a:r>
              <a:rPr lang="en-US" sz="2400" dirty="0"/>
              <a:t>Partnership emerged from shared professional development and networking opportunities: NAGT Traveling Workshop, URGE</a:t>
            </a:r>
          </a:p>
          <a:p>
            <a:r>
              <a:rPr lang="en-US" sz="2400" dirty="0"/>
              <a:t>Cross-institution formal partnership aligned with NSF and internal funding opportunities</a:t>
            </a:r>
          </a:p>
          <a:p>
            <a:r>
              <a:rPr lang="en-US" sz="2400" dirty="0"/>
              <a:t>Reflection on our own PLC experience helped us understand </a:t>
            </a:r>
            <a:r>
              <a:rPr lang="en-US" sz="2400" i="1" dirty="0"/>
              <a:t>how</a:t>
            </a:r>
            <a:r>
              <a:rPr lang="en-US" sz="2400" dirty="0"/>
              <a:t> cultural change occurred </a:t>
            </a:r>
          </a:p>
        </p:txBody>
      </p:sp>
      <p:pic>
        <p:nvPicPr>
          <p:cNvPr id="5" name="Picture 4">
            <a:extLst>
              <a:ext uri="{FF2B5EF4-FFF2-40B4-BE49-F238E27FC236}">
                <a16:creationId xmlns:a16="http://schemas.microsoft.com/office/drawing/2014/main" id="{6F977DAB-FD78-7BB4-11BB-F5E3E6AC4EBA}"/>
              </a:ext>
            </a:extLst>
          </p:cNvPr>
          <p:cNvPicPr>
            <a:picLocks noChangeAspect="1"/>
          </p:cNvPicPr>
          <p:nvPr/>
        </p:nvPicPr>
        <p:blipFill>
          <a:blip r:embed="rId3"/>
          <a:stretch>
            <a:fillRect/>
          </a:stretch>
        </p:blipFill>
        <p:spPr>
          <a:xfrm>
            <a:off x="1373029" y="772328"/>
            <a:ext cx="10818971" cy="6085671"/>
          </a:xfrm>
          <a:prstGeom prst="rect">
            <a:avLst/>
          </a:prstGeom>
        </p:spPr>
      </p:pic>
    </p:spTree>
    <p:extLst>
      <p:ext uri="{BB962C8B-B14F-4D97-AF65-F5344CB8AC3E}">
        <p14:creationId xmlns:p14="http://schemas.microsoft.com/office/powerpoint/2010/main" val="1063805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0F909-4DEB-0346-33B6-89CEA342EB98}"/>
              </a:ext>
            </a:extLst>
          </p:cNvPr>
          <p:cNvSpPr>
            <a:spLocks noGrp="1"/>
          </p:cNvSpPr>
          <p:nvPr>
            <p:ph type="title"/>
          </p:nvPr>
        </p:nvSpPr>
        <p:spPr>
          <a:xfrm>
            <a:off x="0" y="18255"/>
            <a:ext cx="12161134" cy="1325563"/>
          </a:xfrm>
        </p:spPr>
        <p:txBody>
          <a:bodyPr/>
          <a:lstStyle/>
          <a:p>
            <a:pPr algn="ctr"/>
            <a:r>
              <a:rPr lang="en-US" dirty="0"/>
              <a:t>Student </a:t>
            </a:r>
            <a:r>
              <a:rPr lang="en-US" i="1" dirty="0"/>
              <a:t>funds of knowledge </a:t>
            </a:r>
            <a:r>
              <a:rPr lang="en-US" dirty="0"/>
              <a:t>basis for GEOBOND,</a:t>
            </a:r>
            <a:br>
              <a:rPr lang="en-US" dirty="0"/>
            </a:br>
            <a:r>
              <a:rPr lang="en-US" dirty="0"/>
              <a:t>and support for </a:t>
            </a:r>
            <a:r>
              <a:rPr lang="en-US" i="1" dirty="0"/>
              <a:t>altruistic career interests</a:t>
            </a:r>
          </a:p>
        </p:txBody>
      </p:sp>
      <p:pic>
        <p:nvPicPr>
          <p:cNvPr id="5" name="Picture 4">
            <a:extLst>
              <a:ext uri="{FF2B5EF4-FFF2-40B4-BE49-F238E27FC236}">
                <a16:creationId xmlns:a16="http://schemas.microsoft.com/office/drawing/2014/main" id="{7434095F-303C-D461-9564-A7809BBE3375}"/>
              </a:ext>
            </a:extLst>
          </p:cNvPr>
          <p:cNvPicPr>
            <a:picLocks noChangeAspect="1"/>
          </p:cNvPicPr>
          <p:nvPr/>
        </p:nvPicPr>
        <p:blipFill>
          <a:blip r:embed="rId2"/>
          <a:srcRect l="4985" t="13108" r="5299" b="18179"/>
          <a:stretch>
            <a:fillRect/>
          </a:stretch>
        </p:blipFill>
        <p:spPr>
          <a:xfrm>
            <a:off x="30866" y="1220217"/>
            <a:ext cx="12161580" cy="5239284"/>
          </a:xfrm>
          <a:prstGeom prst="rect">
            <a:avLst/>
          </a:prstGeom>
        </p:spPr>
      </p:pic>
      <p:sp>
        <p:nvSpPr>
          <p:cNvPr id="6" name="Content Placeholder 3">
            <a:extLst>
              <a:ext uri="{FF2B5EF4-FFF2-40B4-BE49-F238E27FC236}">
                <a16:creationId xmlns:a16="http://schemas.microsoft.com/office/drawing/2014/main" id="{3BB8C503-D42C-B001-82F7-5A56CEA564F8}"/>
              </a:ext>
            </a:extLst>
          </p:cNvPr>
          <p:cNvSpPr txBox="1">
            <a:spLocks/>
          </p:cNvSpPr>
          <p:nvPr/>
        </p:nvSpPr>
        <p:spPr>
          <a:xfrm>
            <a:off x="30867" y="4571874"/>
            <a:ext cx="3675719" cy="22861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i="1" dirty="0"/>
              <a:t>Funds of knowledge (our working definition)</a:t>
            </a:r>
            <a:r>
              <a:rPr lang="en-US" sz="2400" dirty="0"/>
              <a:t>: </a:t>
            </a:r>
          </a:p>
          <a:p>
            <a:pPr marL="0" indent="0">
              <a:buNone/>
            </a:pPr>
            <a:r>
              <a:rPr lang="en-US" sz="2400" dirty="0"/>
              <a:t>“skills, experiences, and information cultivated within students' households and regional communities” </a:t>
            </a:r>
          </a:p>
        </p:txBody>
      </p:sp>
      <p:sp>
        <p:nvSpPr>
          <p:cNvPr id="9" name="TextBox 8">
            <a:extLst>
              <a:ext uri="{FF2B5EF4-FFF2-40B4-BE49-F238E27FC236}">
                <a16:creationId xmlns:a16="http://schemas.microsoft.com/office/drawing/2014/main" id="{60FF0239-261E-BFCE-2BD9-EF57B31E00EA}"/>
              </a:ext>
            </a:extLst>
          </p:cNvPr>
          <p:cNvSpPr txBox="1"/>
          <p:nvPr/>
        </p:nvSpPr>
        <p:spPr>
          <a:xfrm>
            <a:off x="9093896" y="4033256"/>
            <a:ext cx="3029208" cy="2862322"/>
          </a:xfrm>
          <a:prstGeom prst="rect">
            <a:avLst/>
          </a:prstGeom>
          <a:noFill/>
        </p:spPr>
        <p:txBody>
          <a:bodyPr wrap="square" rtlCol="0">
            <a:spAutoFit/>
          </a:bodyPr>
          <a:lstStyle/>
          <a:p>
            <a:r>
              <a:rPr lang="en-US" sz="2000" dirty="0"/>
              <a:t>A </a:t>
            </a:r>
            <a:r>
              <a:rPr lang="en-US" sz="2000" b="1" dirty="0"/>
              <a:t>key goal of curriculum redesign </a:t>
            </a:r>
            <a:r>
              <a:rPr lang="en-US" sz="2000" dirty="0"/>
              <a:t>(assessed with pre/post surveys): </a:t>
            </a:r>
            <a:r>
              <a:rPr lang="en-US" sz="2000" i="1" dirty="0"/>
              <a:t>create opportunities for students to leverage their lived experiences, and make connections between their career aspirations and social values</a:t>
            </a:r>
          </a:p>
        </p:txBody>
      </p:sp>
    </p:spTree>
    <p:extLst>
      <p:ext uri="{BB962C8B-B14F-4D97-AF65-F5344CB8AC3E}">
        <p14:creationId xmlns:p14="http://schemas.microsoft.com/office/powerpoint/2010/main" val="2755638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23CA-6654-B817-DF6B-BBABA2CF06C8}"/>
              </a:ext>
            </a:extLst>
          </p:cNvPr>
          <p:cNvSpPr>
            <a:spLocks noGrp="1"/>
          </p:cNvSpPr>
          <p:nvPr>
            <p:ph type="title"/>
          </p:nvPr>
        </p:nvSpPr>
        <p:spPr>
          <a:xfrm>
            <a:off x="0" y="1"/>
            <a:ext cx="7117335" cy="2008413"/>
          </a:xfrm>
        </p:spPr>
        <p:txBody>
          <a:bodyPr>
            <a:normAutofit/>
          </a:bodyPr>
          <a:lstStyle/>
          <a:p>
            <a:r>
              <a:rPr lang="en-US" i="1" dirty="0"/>
              <a:t>PLC Summer Institutes</a:t>
            </a:r>
            <a:r>
              <a:rPr lang="en-US" dirty="0"/>
              <a:t>, and pre- and post- attitude survey as a useful assessment tactic</a:t>
            </a:r>
          </a:p>
        </p:txBody>
      </p:sp>
      <p:sp>
        <p:nvSpPr>
          <p:cNvPr id="4" name="Content Placeholder 3">
            <a:extLst>
              <a:ext uri="{FF2B5EF4-FFF2-40B4-BE49-F238E27FC236}">
                <a16:creationId xmlns:a16="http://schemas.microsoft.com/office/drawing/2014/main" id="{E807A8A5-4957-154E-7BF6-51A23D560F93}"/>
              </a:ext>
            </a:extLst>
          </p:cNvPr>
          <p:cNvSpPr>
            <a:spLocks noGrp="1"/>
          </p:cNvSpPr>
          <p:nvPr>
            <p:ph sz="half" idx="2"/>
          </p:nvPr>
        </p:nvSpPr>
        <p:spPr>
          <a:xfrm>
            <a:off x="174169" y="2270966"/>
            <a:ext cx="6770913" cy="2578621"/>
          </a:xfrm>
        </p:spPr>
        <p:txBody>
          <a:bodyPr>
            <a:normAutofit/>
          </a:bodyPr>
          <a:lstStyle/>
          <a:p>
            <a:r>
              <a:rPr lang="en-US" dirty="0"/>
              <a:t>Used survey questions from </a:t>
            </a:r>
            <a:r>
              <a:rPr lang="en-US" i="1" dirty="0"/>
              <a:t>Carter et al. (2021)</a:t>
            </a:r>
            <a:r>
              <a:rPr lang="en-US" dirty="0"/>
              <a:t> – see </a:t>
            </a:r>
            <a:r>
              <a:rPr lang="en-US" i="1" dirty="0"/>
              <a:t>their results </a:t>
            </a:r>
            <a:r>
              <a:rPr lang="en-US" dirty="0"/>
              <a:t>below (n = 1550) – and </a:t>
            </a:r>
            <a:r>
              <a:rPr lang="en-US" dirty="0" err="1"/>
              <a:t>InTeGrate</a:t>
            </a:r>
            <a:r>
              <a:rPr lang="en-US" dirty="0"/>
              <a:t> survey</a:t>
            </a:r>
          </a:p>
          <a:p>
            <a:r>
              <a:rPr lang="en-US" dirty="0"/>
              <a:t>After </a:t>
            </a:r>
            <a:r>
              <a:rPr lang="en-US" i="1" dirty="0"/>
              <a:t>Summer Institutes, </a:t>
            </a:r>
            <a:r>
              <a:rPr lang="en-US" dirty="0"/>
              <a:t>we each implemented projects in our courses, with shared goals but full design autonomy</a:t>
            </a:r>
          </a:p>
        </p:txBody>
      </p:sp>
      <p:grpSp>
        <p:nvGrpSpPr>
          <p:cNvPr id="6" name="Google Shape;267;p18">
            <a:extLst>
              <a:ext uri="{FF2B5EF4-FFF2-40B4-BE49-F238E27FC236}">
                <a16:creationId xmlns:a16="http://schemas.microsoft.com/office/drawing/2014/main" id="{2ED6F449-44DA-3B21-ED72-F0C401F9AECC}"/>
              </a:ext>
            </a:extLst>
          </p:cNvPr>
          <p:cNvGrpSpPr/>
          <p:nvPr/>
        </p:nvGrpSpPr>
        <p:grpSpPr>
          <a:xfrm>
            <a:off x="-32656" y="4849587"/>
            <a:ext cx="7772400" cy="1882443"/>
            <a:chOff x="4419600" y="1911758"/>
            <a:chExt cx="7772400" cy="1882443"/>
          </a:xfrm>
        </p:grpSpPr>
        <p:pic>
          <p:nvPicPr>
            <p:cNvPr id="7" name="Google Shape;268;p18" descr="A graph of a number of people&#10;&#10;Description automatically generated with medium confidence">
              <a:extLst>
                <a:ext uri="{FF2B5EF4-FFF2-40B4-BE49-F238E27FC236}">
                  <a16:creationId xmlns:a16="http://schemas.microsoft.com/office/drawing/2014/main" id="{A64895D9-0943-EC29-0766-5B3D60015235}"/>
                </a:ext>
              </a:extLst>
            </p:cNvPr>
            <p:cNvPicPr preferRelativeResize="0"/>
            <p:nvPr/>
          </p:nvPicPr>
          <p:blipFill rotWithShape="1">
            <a:blip r:embed="rId2">
              <a:alphaModFix/>
            </a:blip>
            <a:srcRect b="70025"/>
            <a:stretch/>
          </p:blipFill>
          <p:spPr>
            <a:xfrm>
              <a:off x="4419600" y="1911758"/>
              <a:ext cx="7772400" cy="1321300"/>
            </a:xfrm>
            <a:prstGeom prst="rect">
              <a:avLst/>
            </a:prstGeom>
            <a:noFill/>
            <a:ln>
              <a:noFill/>
            </a:ln>
          </p:spPr>
        </p:pic>
        <p:pic>
          <p:nvPicPr>
            <p:cNvPr id="8" name="Google Shape;269;p18" descr="A graph of a number of people&#10;&#10;Description automatically generated with medium confidence">
              <a:extLst>
                <a:ext uri="{FF2B5EF4-FFF2-40B4-BE49-F238E27FC236}">
                  <a16:creationId xmlns:a16="http://schemas.microsoft.com/office/drawing/2014/main" id="{CDCD7AE4-BBE7-839F-2354-11FA9DDB66A2}"/>
                </a:ext>
              </a:extLst>
            </p:cNvPr>
            <p:cNvPicPr preferRelativeResize="0"/>
            <p:nvPr/>
          </p:nvPicPr>
          <p:blipFill rotWithShape="1">
            <a:blip r:embed="rId2">
              <a:alphaModFix/>
            </a:blip>
            <a:srcRect t="87270"/>
            <a:stretch/>
          </p:blipFill>
          <p:spPr>
            <a:xfrm>
              <a:off x="4419600" y="3233058"/>
              <a:ext cx="7772400" cy="561143"/>
            </a:xfrm>
            <a:prstGeom prst="rect">
              <a:avLst/>
            </a:prstGeom>
            <a:noFill/>
            <a:ln>
              <a:noFill/>
            </a:ln>
          </p:spPr>
        </p:pic>
        <p:pic>
          <p:nvPicPr>
            <p:cNvPr id="9" name="Google Shape;270;p18" descr="A graph of a number of people&#10;&#10;Description automatically generated with medium confidence">
              <a:extLst>
                <a:ext uri="{FF2B5EF4-FFF2-40B4-BE49-F238E27FC236}">
                  <a16:creationId xmlns:a16="http://schemas.microsoft.com/office/drawing/2014/main" id="{D0CD5EBE-CEA0-A48D-F661-B583EE7D226C}"/>
                </a:ext>
              </a:extLst>
            </p:cNvPr>
            <p:cNvPicPr preferRelativeResize="0"/>
            <p:nvPr/>
          </p:nvPicPr>
          <p:blipFill rotWithShape="1">
            <a:blip r:embed="rId2">
              <a:alphaModFix/>
            </a:blip>
            <a:srcRect l="73670" t="58870" r="2459" b="13412"/>
            <a:stretch/>
          </p:blipFill>
          <p:spPr>
            <a:xfrm>
              <a:off x="10336556" y="2572408"/>
              <a:ext cx="1855444" cy="1221793"/>
            </a:xfrm>
            <a:prstGeom prst="rect">
              <a:avLst/>
            </a:prstGeom>
            <a:noFill/>
            <a:ln>
              <a:noFill/>
            </a:ln>
          </p:spPr>
        </p:pic>
      </p:grpSp>
      <p:sp>
        <p:nvSpPr>
          <p:cNvPr id="10" name="TextBox 9">
            <a:extLst>
              <a:ext uri="{FF2B5EF4-FFF2-40B4-BE49-F238E27FC236}">
                <a16:creationId xmlns:a16="http://schemas.microsoft.com/office/drawing/2014/main" id="{A69C74E9-1829-FAC8-7A2D-AD78A60FA863}"/>
              </a:ext>
            </a:extLst>
          </p:cNvPr>
          <p:cNvSpPr txBox="1"/>
          <p:nvPr/>
        </p:nvSpPr>
        <p:spPr>
          <a:xfrm>
            <a:off x="7783502" y="4065208"/>
            <a:ext cx="4408499" cy="2308324"/>
          </a:xfrm>
          <a:prstGeom prst="rect">
            <a:avLst/>
          </a:prstGeom>
          <a:noFill/>
          <a:ln w="28575">
            <a:solidFill>
              <a:srgbClr val="7030A0"/>
            </a:solidFill>
          </a:ln>
        </p:spPr>
        <p:txBody>
          <a:bodyPr wrap="square" rtlCol="0">
            <a:spAutoFit/>
          </a:bodyPr>
          <a:lstStyle/>
          <a:p>
            <a:r>
              <a:rPr lang="en-US" sz="2400" i="1" dirty="0"/>
              <a:t>Summer Institutes (2022, 2023)</a:t>
            </a:r>
          </a:p>
          <a:p>
            <a:pPr marL="285750" indent="-285750">
              <a:buFont typeface="Arial" panose="020B0604020202020204" pitchFamily="34" charset="0"/>
              <a:buChar char="•"/>
            </a:pPr>
            <a:r>
              <a:rPr lang="en-US" sz="2400" dirty="0"/>
              <a:t>1 week, hosted at Fresno State</a:t>
            </a:r>
          </a:p>
          <a:p>
            <a:pPr marL="285750" indent="-285750">
              <a:buFont typeface="Arial" panose="020B0604020202020204" pitchFamily="34" charset="0"/>
              <a:buChar char="•"/>
            </a:pPr>
            <a:r>
              <a:rPr lang="en-US" sz="2400" dirty="0"/>
              <a:t>Learn from experts/each other</a:t>
            </a:r>
          </a:p>
          <a:p>
            <a:pPr marL="285750" indent="-285750">
              <a:buFont typeface="Arial" panose="020B0604020202020204" pitchFamily="34" charset="0"/>
              <a:buChar char="•"/>
            </a:pPr>
            <a:r>
              <a:rPr lang="en-US" sz="2400" dirty="0"/>
              <a:t>Work time for course redesign</a:t>
            </a:r>
          </a:p>
          <a:p>
            <a:pPr marL="285750" indent="-285750">
              <a:buFont typeface="Arial" panose="020B0604020202020204" pitchFamily="34" charset="0"/>
              <a:buChar char="•"/>
            </a:pPr>
            <a:r>
              <a:rPr lang="en-US" sz="2400" dirty="0"/>
              <a:t>Accountability/deadlines</a:t>
            </a:r>
          </a:p>
          <a:p>
            <a:pPr marL="285750" indent="-285750">
              <a:buFont typeface="Arial" panose="020B0604020202020204" pitchFamily="34" charset="0"/>
              <a:buChar char="•"/>
            </a:pPr>
            <a:r>
              <a:rPr lang="en-US" sz="2400" dirty="0"/>
              <a:t>Analysis/feedback in year 2</a:t>
            </a:r>
          </a:p>
        </p:txBody>
      </p:sp>
      <p:pic>
        <p:nvPicPr>
          <p:cNvPr id="12" name="Picture 11">
            <a:extLst>
              <a:ext uri="{FF2B5EF4-FFF2-40B4-BE49-F238E27FC236}">
                <a16:creationId xmlns:a16="http://schemas.microsoft.com/office/drawing/2014/main" id="{EEEE1630-6BA6-0BFD-7517-3C15C77836F3}"/>
              </a:ext>
            </a:extLst>
          </p:cNvPr>
          <p:cNvPicPr>
            <a:picLocks noChangeAspect="1"/>
          </p:cNvPicPr>
          <p:nvPr/>
        </p:nvPicPr>
        <p:blipFill>
          <a:blip r:embed="rId3"/>
          <a:stretch>
            <a:fillRect/>
          </a:stretch>
        </p:blipFill>
        <p:spPr>
          <a:xfrm>
            <a:off x="6988840" y="0"/>
            <a:ext cx="5203160" cy="3902370"/>
          </a:xfrm>
          <a:prstGeom prst="rect">
            <a:avLst/>
          </a:prstGeom>
        </p:spPr>
      </p:pic>
      <p:sp>
        <p:nvSpPr>
          <p:cNvPr id="13" name="TextBox 12">
            <a:extLst>
              <a:ext uri="{FF2B5EF4-FFF2-40B4-BE49-F238E27FC236}">
                <a16:creationId xmlns:a16="http://schemas.microsoft.com/office/drawing/2014/main" id="{661B9E82-7085-9A6C-E017-926084BC5E5A}"/>
              </a:ext>
            </a:extLst>
          </p:cNvPr>
          <p:cNvSpPr txBox="1"/>
          <p:nvPr/>
        </p:nvSpPr>
        <p:spPr>
          <a:xfrm>
            <a:off x="6988839" y="3256039"/>
            <a:ext cx="5203160" cy="646331"/>
          </a:xfrm>
          <a:prstGeom prst="rect">
            <a:avLst/>
          </a:prstGeom>
          <a:noFill/>
        </p:spPr>
        <p:txBody>
          <a:bodyPr wrap="square" rtlCol="0">
            <a:spAutoFit/>
          </a:bodyPr>
          <a:lstStyle/>
          <a:p>
            <a:r>
              <a:rPr lang="en-US" dirty="0">
                <a:solidFill>
                  <a:schemeClr val="bg1"/>
                </a:solidFill>
              </a:rPr>
              <a:t>Cal Poly Humboldt Geology student Vermilion Walls, </a:t>
            </a:r>
            <a:r>
              <a:rPr lang="en-US" dirty="0" err="1">
                <a:solidFill>
                  <a:schemeClr val="bg1"/>
                </a:solidFill>
              </a:rPr>
              <a:t>ideaFest</a:t>
            </a:r>
            <a:r>
              <a:rPr lang="en-US" dirty="0">
                <a:solidFill>
                  <a:schemeClr val="bg1"/>
                </a:solidFill>
              </a:rPr>
              <a:t> (on campus symposium), Spring 2025</a:t>
            </a:r>
          </a:p>
        </p:txBody>
      </p:sp>
    </p:spTree>
    <p:extLst>
      <p:ext uri="{BB962C8B-B14F-4D97-AF65-F5344CB8AC3E}">
        <p14:creationId xmlns:p14="http://schemas.microsoft.com/office/powerpoint/2010/main" val="2989293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C45D5-D6D9-C103-1E9E-D63CF1F90769}"/>
              </a:ext>
            </a:extLst>
          </p:cNvPr>
          <p:cNvSpPr>
            <a:spLocks noGrp="1"/>
          </p:cNvSpPr>
          <p:nvPr>
            <p:ph type="title"/>
          </p:nvPr>
        </p:nvSpPr>
        <p:spPr>
          <a:xfrm>
            <a:off x="0" y="0"/>
            <a:ext cx="12192000" cy="883403"/>
          </a:xfrm>
        </p:spPr>
        <p:txBody>
          <a:bodyPr>
            <a:normAutofit/>
          </a:bodyPr>
          <a:lstStyle/>
          <a:p>
            <a:r>
              <a:rPr lang="en-US" dirty="0"/>
              <a:t>Preliminary CCC </a:t>
            </a:r>
            <a:r>
              <a:rPr lang="en-US" b="1" u="sng" dirty="0"/>
              <a:t>Levels of Concern</a:t>
            </a:r>
            <a:r>
              <a:rPr lang="en-US" b="1" dirty="0"/>
              <a:t> </a:t>
            </a:r>
            <a:r>
              <a:rPr lang="en-US" dirty="0"/>
              <a:t>data </a:t>
            </a:r>
            <a:r>
              <a:rPr lang="en-US" sz="2700" dirty="0"/>
              <a:t>[n = 123; FA22 – SP24]</a:t>
            </a:r>
          </a:p>
        </p:txBody>
      </p:sp>
      <p:graphicFrame>
        <p:nvGraphicFramePr>
          <p:cNvPr id="5" name="Table 4">
            <a:extLst>
              <a:ext uri="{FF2B5EF4-FFF2-40B4-BE49-F238E27FC236}">
                <a16:creationId xmlns:a16="http://schemas.microsoft.com/office/drawing/2014/main" id="{5C62481D-69CA-9CCD-8779-CDC158AB5935}"/>
              </a:ext>
            </a:extLst>
          </p:cNvPr>
          <p:cNvGraphicFramePr>
            <a:graphicFrameLocks noGrp="1"/>
          </p:cNvGraphicFramePr>
          <p:nvPr>
            <p:extLst>
              <p:ext uri="{D42A27DB-BD31-4B8C-83A1-F6EECF244321}">
                <p14:modId xmlns:p14="http://schemas.microsoft.com/office/powerpoint/2010/main" val="3925310574"/>
              </p:ext>
            </p:extLst>
          </p:nvPr>
        </p:nvGraphicFramePr>
        <p:xfrm>
          <a:off x="61995" y="883403"/>
          <a:ext cx="12011184" cy="6015924"/>
        </p:xfrm>
        <a:graphic>
          <a:graphicData uri="http://schemas.openxmlformats.org/drawingml/2006/table">
            <a:tbl>
              <a:tblPr firstRow="1" bandRow="1">
                <a:tableStyleId>{EB344D84-9AFB-497E-A393-DC336BA19D2E}</a:tableStyleId>
              </a:tblPr>
              <a:tblGrid>
                <a:gridCol w="1328355">
                  <a:extLst>
                    <a:ext uri="{9D8B030D-6E8A-4147-A177-3AD203B41FA5}">
                      <a16:colId xmlns:a16="http://schemas.microsoft.com/office/drawing/2014/main" val="2091995629"/>
                    </a:ext>
                  </a:extLst>
                </a:gridCol>
                <a:gridCol w="1755872">
                  <a:extLst>
                    <a:ext uri="{9D8B030D-6E8A-4147-A177-3AD203B41FA5}">
                      <a16:colId xmlns:a16="http://schemas.microsoft.com/office/drawing/2014/main" val="3964004567"/>
                    </a:ext>
                  </a:extLst>
                </a:gridCol>
                <a:gridCol w="997937">
                  <a:extLst>
                    <a:ext uri="{9D8B030D-6E8A-4147-A177-3AD203B41FA5}">
                      <a16:colId xmlns:a16="http://schemas.microsoft.com/office/drawing/2014/main" val="3124247962"/>
                    </a:ext>
                  </a:extLst>
                </a:gridCol>
                <a:gridCol w="997522">
                  <a:extLst>
                    <a:ext uri="{9D8B030D-6E8A-4147-A177-3AD203B41FA5}">
                      <a16:colId xmlns:a16="http://schemas.microsoft.com/office/drawing/2014/main" val="3173052273"/>
                    </a:ext>
                  </a:extLst>
                </a:gridCol>
                <a:gridCol w="1411877">
                  <a:extLst>
                    <a:ext uri="{9D8B030D-6E8A-4147-A177-3AD203B41FA5}">
                      <a16:colId xmlns:a16="http://schemas.microsoft.com/office/drawing/2014/main" val="168130634"/>
                    </a:ext>
                  </a:extLst>
                </a:gridCol>
                <a:gridCol w="1411877">
                  <a:extLst>
                    <a:ext uri="{9D8B030D-6E8A-4147-A177-3AD203B41FA5}">
                      <a16:colId xmlns:a16="http://schemas.microsoft.com/office/drawing/2014/main" val="2116918915"/>
                    </a:ext>
                  </a:extLst>
                </a:gridCol>
                <a:gridCol w="1028215">
                  <a:extLst>
                    <a:ext uri="{9D8B030D-6E8A-4147-A177-3AD203B41FA5}">
                      <a16:colId xmlns:a16="http://schemas.microsoft.com/office/drawing/2014/main" val="432213972"/>
                    </a:ext>
                  </a:extLst>
                </a:gridCol>
                <a:gridCol w="1028214">
                  <a:extLst>
                    <a:ext uri="{9D8B030D-6E8A-4147-A177-3AD203B41FA5}">
                      <a16:colId xmlns:a16="http://schemas.microsoft.com/office/drawing/2014/main" val="2944730181"/>
                    </a:ext>
                  </a:extLst>
                </a:gridCol>
                <a:gridCol w="1028428">
                  <a:extLst>
                    <a:ext uri="{9D8B030D-6E8A-4147-A177-3AD203B41FA5}">
                      <a16:colId xmlns:a16="http://schemas.microsoft.com/office/drawing/2014/main" val="2562263288"/>
                    </a:ext>
                  </a:extLst>
                </a:gridCol>
                <a:gridCol w="1022887">
                  <a:extLst>
                    <a:ext uri="{9D8B030D-6E8A-4147-A177-3AD203B41FA5}">
                      <a16:colId xmlns:a16="http://schemas.microsoft.com/office/drawing/2014/main" val="3553204955"/>
                    </a:ext>
                  </a:extLst>
                </a:gridCol>
              </a:tblGrid>
              <a:tr h="1440998">
                <a:tc>
                  <a:txBody>
                    <a:bodyPr/>
                    <a:lstStyle/>
                    <a:p>
                      <a:r>
                        <a:rPr lang="en-US" sz="1800" b="1" dirty="0"/>
                        <a:t>Your level of concern for this topic?</a:t>
                      </a:r>
                    </a:p>
                  </a:txBody>
                  <a:tcPr/>
                </a:tc>
                <a:tc>
                  <a:txBody>
                    <a:bodyPr/>
                    <a:lstStyle/>
                    <a:p>
                      <a:r>
                        <a:rPr lang="en-US" b="1" dirty="0"/>
                        <a:t>Group:</a:t>
                      </a:r>
                    </a:p>
                    <a:p>
                      <a:r>
                        <a:rPr lang="en-US" b="1" dirty="0"/>
                        <a:t>URM/Non-URM &amp;</a:t>
                      </a:r>
                    </a:p>
                    <a:p>
                      <a:r>
                        <a:rPr lang="en-US" b="1" dirty="0"/>
                        <a:t>Male/Female</a:t>
                      </a:r>
                    </a:p>
                  </a:txBody>
                  <a:tcPr/>
                </a:tc>
                <a:tc>
                  <a:txBody>
                    <a:bodyPr/>
                    <a:lstStyle/>
                    <a:p>
                      <a:r>
                        <a:rPr lang="en-US" sz="1800" dirty="0">
                          <a:solidFill>
                            <a:schemeClr val="accent1"/>
                          </a:solidFill>
                        </a:rPr>
                        <a:t>Major </a:t>
                      </a:r>
                      <a:r>
                        <a:rPr lang="en-US" sz="1800" dirty="0"/>
                        <a:t>problem </a:t>
                      </a:r>
                    </a:p>
                    <a:p>
                      <a:endParaRPr lang="en-US" sz="1800" dirty="0">
                        <a:solidFill>
                          <a:schemeClr val="accent1"/>
                        </a:solidFill>
                      </a:endParaRPr>
                    </a:p>
                    <a:p>
                      <a:r>
                        <a:rPr lang="en-US" sz="1800" dirty="0">
                          <a:solidFill>
                            <a:schemeClr val="accent1"/>
                          </a:solidFill>
                        </a:rPr>
                        <a:t>PRE</a:t>
                      </a:r>
                    </a:p>
                    <a:p>
                      <a:r>
                        <a:rPr lang="en-US" sz="1800" dirty="0">
                          <a:solidFill>
                            <a:schemeClr val="accent1"/>
                          </a:solidFill>
                        </a:rPr>
                        <a:t>(%)</a:t>
                      </a:r>
                    </a:p>
                  </a:txBody>
                  <a:tcPr/>
                </a:tc>
                <a:tc>
                  <a:txBody>
                    <a:bodyPr/>
                    <a:lstStyle/>
                    <a:p>
                      <a:r>
                        <a:rPr lang="en-US" sz="1800" dirty="0">
                          <a:solidFill>
                            <a:schemeClr val="accent1"/>
                          </a:solidFill>
                        </a:rPr>
                        <a:t>Major </a:t>
                      </a:r>
                      <a:r>
                        <a:rPr lang="en-US" sz="1800" dirty="0"/>
                        <a:t>problem </a:t>
                      </a:r>
                    </a:p>
                    <a:p>
                      <a:endParaRPr lang="en-US" sz="1800" dirty="0">
                        <a:solidFill>
                          <a:schemeClr val="accent1"/>
                        </a:solidFill>
                      </a:endParaRPr>
                    </a:p>
                    <a:p>
                      <a:r>
                        <a:rPr lang="en-US" sz="1800" dirty="0">
                          <a:solidFill>
                            <a:schemeClr val="accent1"/>
                          </a:solidFill>
                        </a:rPr>
                        <a:t>POST</a:t>
                      </a:r>
                    </a:p>
                    <a:p>
                      <a:r>
                        <a:rPr lang="en-US" sz="1800" dirty="0">
                          <a:solidFill>
                            <a:schemeClr val="accent1"/>
                          </a:solidFill>
                        </a:rPr>
                        <a:t>(%)</a:t>
                      </a:r>
                    </a:p>
                  </a:txBody>
                  <a:tcPr/>
                </a:tc>
                <a:tc>
                  <a:txBody>
                    <a:bodyPr/>
                    <a:lstStyle/>
                    <a:p>
                      <a:r>
                        <a:rPr lang="en-US" dirty="0">
                          <a:solidFill>
                            <a:srgbClr val="C00000"/>
                          </a:solidFill>
                        </a:rPr>
                        <a:t>Somewhat </a:t>
                      </a:r>
                      <a:r>
                        <a:rPr lang="en-US" dirty="0"/>
                        <a:t>of a problem</a:t>
                      </a:r>
                    </a:p>
                    <a:p>
                      <a:endParaRPr lang="en-US" dirty="0"/>
                    </a:p>
                    <a:p>
                      <a:r>
                        <a:rPr lang="en-US" dirty="0">
                          <a:solidFill>
                            <a:srgbClr val="C00000"/>
                          </a:solidFill>
                        </a:rPr>
                        <a:t>PRE</a:t>
                      </a:r>
                    </a:p>
                    <a:p>
                      <a:r>
                        <a:rPr lang="en-US" dirty="0">
                          <a:solidFill>
                            <a:srgbClr val="C00000"/>
                          </a:solidFill>
                        </a:rPr>
                        <a:t>(%)</a:t>
                      </a:r>
                    </a:p>
                  </a:txBody>
                  <a:tcPr/>
                </a:tc>
                <a:tc>
                  <a:txBody>
                    <a:bodyPr/>
                    <a:lstStyle/>
                    <a:p>
                      <a:r>
                        <a:rPr lang="en-US" dirty="0">
                          <a:solidFill>
                            <a:srgbClr val="C00000"/>
                          </a:solidFill>
                        </a:rPr>
                        <a:t>Somewhat</a:t>
                      </a:r>
                      <a:r>
                        <a:rPr lang="en-US" dirty="0"/>
                        <a:t> of a problem</a:t>
                      </a:r>
                    </a:p>
                    <a:p>
                      <a:endParaRPr lang="en-US" dirty="0"/>
                    </a:p>
                    <a:p>
                      <a:r>
                        <a:rPr lang="en-US" dirty="0">
                          <a:solidFill>
                            <a:srgbClr val="C00000"/>
                          </a:solidFill>
                        </a:rPr>
                        <a:t>POST</a:t>
                      </a:r>
                    </a:p>
                    <a:p>
                      <a:r>
                        <a:rPr lang="en-US" dirty="0">
                          <a:solidFill>
                            <a:srgbClr val="C00000"/>
                          </a:solidFill>
                        </a:rPr>
                        <a:t>(%)</a:t>
                      </a:r>
                    </a:p>
                  </a:txBody>
                  <a:tcPr/>
                </a:tc>
                <a:tc>
                  <a:txBody>
                    <a:bodyPr/>
                    <a:lstStyle/>
                    <a:p>
                      <a:r>
                        <a:rPr lang="en-US" dirty="0">
                          <a:solidFill>
                            <a:schemeClr val="accent6">
                              <a:lumMod val="75000"/>
                            </a:schemeClr>
                          </a:solidFill>
                        </a:rPr>
                        <a:t>Not</a:t>
                      </a:r>
                      <a:r>
                        <a:rPr lang="en-US" dirty="0"/>
                        <a:t> a problem</a:t>
                      </a:r>
                    </a:p>
                    <a:p>
                      <a:endParaRPr lang="en-US" dirty="0"/>
                    </a:p>
                    <a:p>
                      <a:r>
                        <a:rPr lang="en-US" dirty="0">
                          <a:solidFill>
                            <a:schemeClr val="accent6">
                              <a:lumMod val="75000"/>
                            </a:schemeClr>
                          </a:solidFill>
                        </a:rPr>
                        <a:t>PRE</a:t>
                      </a:r>
                    </a:p>
                    <a:p>
                      <a:r>
                        <a:rPr lang="en-US" dirty="0">
                          <a:solidFill>
                            <a:schemeClr val="accent6">
                              <a:lumMod val="75000"/>
                            </a:schemeClr>
                          </a:solidFill>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6">
                              <a:lumMod val="75000"/>
                            </a:schemeClr>
                          </a:solidFill>
                        </a:rPr>
                        <a:t>Not</a:t>
                      </a:r>
                      <a:r>
                        <a:rPr lang="en-US" dirty="0"/>
                        <a:t> a problem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6">
                              <a:lumMod val="75000"/>
                            </a:schemeClr>
                          </a:solidFill>
                        </a:rPr>
                        <a:t>POST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6">
                              <a:lumMod val="75000"/>
                            </a:schemeClr>
                          </a:solidFill>
                        </a:rPr>
                        <a:t>(%)</a:t>
                      </a:r>
                    </a:p>
                  </a:txBody>
                  <a:tcPr/>
                </a:tc>
                <a:tc>
                  <a:txBody>
                    <a:bodyPr/>
                    <a:lstStyle/>
                    <a:p>
                      <a:r>
                        <a:rPr lang="en-US" dirty="0">
                          <a:solidFill>
                            <a:srgbClr val="7030A0"/>
                          </a:solidFill>
                        </a:rPr>
                        <a:t>Don’t know </a:t>
                      </a:r>
                      <a:r>
                        <a:rPr lang="en-US" dirty="0"/>
                        <a:t>enough </a:t>
                      </a:r>
                      <a:r>
                        <a:rPr lang="en-US" dirty="0">
                          <a:solidFill>
                            <a:srgbClr val="7030A0"/>
                          </a:solidFill>
                        </a:rPr>
                        <a:t>PRE</a:t>
                      </a:r>
                    </a:p>
                    <a:p>
                      <a:r>
                        <a:rPr lang="en-US" dirty="0">
                          <a:solidFill>
                            <a:srgbClr val="7030A0"/>
                          </a:solidFill>
                        </a:rPr>
                        <a:t>(%)</a:t>
                      </a:r>
                    </a:p>
                  </a:txBody>
                  <a:tcPr/>
                </a:tc>
                <a:tc>
                  <a:txBody>
                    <a:bodyPr/>
                    <a:lstStyle/>
                    <a:p>
                      <a:r>
                        <a:rPr lang="en-US" dirty="0">
                          <a:solidFill>
                            <a:srgbClr val="7030A0"/>
                          </a:solidFill>
                        </a:rPr>
                        <a:t>Don’t know </a:t>
                      </a:r>
                      <a:r>
                        <a:rPr lang="en-US" dirty="0"/>
                        <a:t>enough </a:t>
                      </a:r>
                      <a:r>
                        <a:rPr lang="en-US" dirty="0">
                          <a:solidFill>
                            <a:srgbClr val="7030A0"/>
                          </a:solidFill>
                        </a:rPr>
                        <a:t>POST</a:t>
                      </a:r>
                    </a:p>
                    <a:p>
                      <a:r>
                        <a:rPr lang="en-US" dirty="0">
                          <a:solidFill>
                            <a:srgbClr val="7030A0"/>
                          </a:solidFill>
                        </a:rPr>
                        <a:t>(%)</a:t>
                      </a:r>
                    </a:p>
                  </a:txBody>
                  <a:tcPr/>
                </a:tc>
                <a:extLst>
                  <a:ext uri="{0D108BD9-81ED-4DB2-BD59-A6C34878D82A}">
                    <a16:rowId xmlns:a16="http://schemas.microsoft.com/office/drawing/2014/main" val="2466701908"/>
                  </a:ext>
                </a:extLst>
              </a:tr>
              <a:tr h="630436">
                <a:tc>
                  <a:txBody>
                    <a:bodyPr/>
                    <a:lstStyle/>
                    <a:p>
                      <a:r>
                        <a:rPr lang="en-US" b="1" dirty="0"/>
                        <a:t>Population Growth</a:t>
                      </a:r>
                    </a:p>
                  </a:txBody>
                  <a:tcPr/>
                </a:tc>
                <a:tc>
                  <a:txBody>
                    <a:bodyPr/>
                    <a:lstStyle/>
                    <a:p>
                      <a:r>
                        <a:rPr lang="en-US" b="1" dirty="0"/>
                        <a:t>URM/M</a:t>
                      </a:r>
                    </a:p>
                  </a:txBody>
                  <a:tcP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56</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40</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31</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34</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6</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23</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7</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a:t>
                      </a:r>
                    </a:p>
                  </a:txBody>
                  <a:tcPr marL="22860" marR="22860" marT="11430" marB="11430" anchor="ctr"/>
                </a:tc>
                <a:extLst>
                  <a:ext uri="{0D108BD9-81ED-4DB2-BD59-A6C34878D82A}">
                    <a16:rowId xmlns:a16="http://schemas.microsoft.com/office/drawing/2014/main" val="2945727405"/>
                  </a:ext>
                </a:extLst>
              </a:tr>
              <a:tr h="545454">
                <a:tc>
                  <a:txBody>
                    <a:bodyPr/>
                    <a:lstStyle/>
                    <a:p>
                      <a:endParaRPr lang="en-US" b="1" dirty="0"/>
                    </a:p>
                  </a:txBody>
                  <a:tcPr/>
                </a:tc>
                <a:tc>
                  <a:txBody>
                    <a:bodyPr/>
                    <a:lstStyle/>
                    <a:p>
                      <a:r>
                        <a:rPr lang="en-US" b="1" dirty="0"/>
                        <a:t>Non-URM/M</a:t>
                      </a:r>
                    </a:p>
                  </a:txBody>
                  <a:tcP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38</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54</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21</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8</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4</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25</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21</a:t>
                      </a:r>
                    </a:p>
                  </a:txBody>
                  <a:tcPr marL="22860" marR="22860" marT="11430" marB="11430" anchor="ctr"/>
                </a:tc>
                <a:extLst>
                  <a:ext uri="{0D108BD9-81ED-4DB2-BD59-A6C34878D82A}">
                    <a16:rowId xmlns:a16="http://schemas.microsoft.com/office/drawing/2014/main" val="1789976342"/>
                  </a:ext>
                </a:extLst>
              </a:tr>
              <a:tr h="545454">
                <a:tc>
                  <a:txBody>
                    <a:bodyPr/>
                    <a:lstStyle/>
                    <a:p>
                      <a:endParaRPr lang="en-US" b="1" dirty="0"/>
                    </a:p>
                  </a:txBody>
                  <a:tcPr/>
                </a:tc>
                <a:tc>
                  <a:txBody>
                    <a:bodyPr/>
                    <a:lstStyle/>
                    <a:p>
                      <a:r>
                        <a:rPr lang="en-US" b="1" dirty="0"/>
                        <a:t>URM/F</a:t>
                      </a:r>
                    </a:p>
                  </a:txBody>
                  <a:tcP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47</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55</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24</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0</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3</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13</a:t>
                      </a:r>
                    </a:p>
                  </a:txBody>
                  <a:tcPr marL="22860" marR="22860" marT="11430" marB="11430" anchor="ctr"/>
                </a:tc>
                <a:extLst>
                  <a:ext uri="{0D108BD9-81ED-4DB2-BD59-A6C34878D82A}">
                    <a16:rowId xmlns:a16="http://schemas.microsoft.com/office/drawing/2014/main" val="2593194366"/>
                  </a:ext>
                </a:extLst>
              </a:tr>
              <a:tr h="545454">
                <a:tc>
                  <a:txBody>
                    <a:bodyPr/>
                    <a:lstStyle/>
                    <a:p>
                      <a:endParaRPr lang="en-US" b="1" dirty="0"/>
                    </a:p>
                  </a:txBody>
                  <a:tcPr/>
                </a:tc>
                <a:tc>
                  <a:txBody>
                    <a:bodyPr/>
                    <a:lstStyle/>
                    <a:p>
                      <a:r>
                        <a:rPr lang="en-US" b="1" dirty="0"/>
                        <a:t>Non-URM/F</a:t>
                      </a:r>
                    </a:p>
                  </a:txBody>
                  <a:tcP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32</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45</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43</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39</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9</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6</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16</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22860" marR="22860" marT="11430" marB="11430" anchor="ctr"/>
                </a:tc>
                <a:extLst>
                  <a:ext uri="{0D108BD9-81ED-4DB2-BD59-A6C34878D82A}">
                    <a16:rowId xmlns:a16="http://schemas.microsoft.com/office/drawing/2014/main" val="2789806660"/>
                  </a:ext>
                </a:extLst>
              </a:tr>
              <a:tr h="630436">
                <a:tc>
                  <a:txBody>
                    <a:bodyPr/>
                    <a:lstStyle/>
                    <a:p>
                      <a:r>
                        <a:rPr lang="en-US" b="1" dirty="0"/>
                        <a:t>Loss of Biodiversity</a:t>
                      </a:r>
                    </a:p>
                  </a:txBody>
                  <a:tcPr/>
                </a:tc>
                <a:tc>
                  <a:txBody>
                    <a:bodyPr/>
                    <a:lstStyle/>
                    <a:p>
                      <a:r>
                        <a:rPr lang="en-US" b="1" dirty="0"/>
                        <a:t>URM/M</a:t>
                      </a:r>
                    </a:p>
                  </a:txBody>
                  <a:tcP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59</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60</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22860" marR="22860" marT="11430" marB="11430" anchor="ctr"/>
                </a:tc>
                <a:extLst>
                  <a:ext uri="{0D108BD9-81ED-4DB2-BD59-A6C34878D82A}">
                    <a16:rowId xmlns:a16="http://schemas.microsoft.com/office/drawing/2014/main" val="2765899947"/>
                  </a:ext>
                </a:extLst>
              </a:tr>
              <a:tr h="545454">
                <a:tc>
                  <a:txBody>
                    <a:bodyPr/>
                    <a:lstStyle/>
                    <a:p>
                      <a:endParaRPr lang="en-US" b="1"/>
                    </a:p>
                  </a:txBody>
                  <a:tcPr/>
                </a:tc>
                <a:tc>
                  <a:txBody>
                    <a:bodyPr/>
                    <a:lstStyle/>
                    <a:p>
                      <a:r>
                        <a:rPr lang="en-US" b="1" dirty="0"/>
                        <a:t>Non-URM/M</a:t>
                      </a:r>
                    </a:p>
                  </a:txBody>
                  <a:tcP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46</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54</a:t>
                      </a:r>
                    </a:p>
                  </a:txBody>
                  <a:tcPr marL="22860" marR="22860" marT="11430" marB="11430" anchor="ctr"/>
                </a:tc>
                <a:tc>
                  <a:txBody>
                    <a:bodyPr/>
                    <a:lstStyle/>
                    <a:p>
                      <a:pPr marL="0" marR="0">
                        <a:lnSpc>
                          <a:spcPct val="115000"/>
                        </a:lnSpc>
                        <a:spcAft>
                          <a:spcPts val="800"/>
                        </a:spcAft>
                        <a:buNone/>
                      </a:pPr>
                      <a:r>
                        <a:rPr lang="en-US" sz="28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21</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29</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0</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0</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33</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17</a:t>
                      </a:r>
                    </a:p>
                  </a:txBody>
                  <a:tcPr marL="22860" marR="22860" marT="11430" marB="11430" anchor="ctr"/>
                </a:tc>
                <a:extLst>
                  <a:ext uri="{0D108BD9-81ED-4DB2-BD59-A6C34878D82A}">
                    <a16:rowId xmlns:a16="http://schemas.microsoft.com/office/drawing/2014/main" val="1203679256"/>
                  </a:ext>
                </a:extLst>
              </a:tr>
              <a:tr h="545454">
                <a:tc>
                  <a:txBody>
                    <a:bodyPr/>
                    <a:lstStyle/>
                    <a:p>
                      <a:endParaRPr lang="en-US" b="1"/>
                    </a:p>
                  </a:txBody>
                  <a:tcPr/>
                </a:tc>
                <a:tc>
                  <a:txBody>
                    <a:bodyPr/>
                    <a:lstStyle/>
                    <a:p>
                      <a:r>
                        <a:rPr lang="en-US" b="1" dirty="0"/>
                        <a:t>URM/F</a:t>
                      </a:r>
                    </a:p>
                  </a:txBody>
                  <a:tcP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50</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68</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17</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22860" marR="22860" marT="11430" marB="11430" anchor="ctr"/>
                </a:tc>
                <a:tc>
                  <a:txBody>
                    <a:bodyPr/>
                    <a:lstStyle/>
                    <a:p>
                      <a:pPr marL="0" marR="0">
                        <a:lnSpc>
                          <a:spcPct val="115000"/>
                        </a:lnSpc>
                        <a:spcAft>
                          <a:spcPts val="800"/>
                        </a:spcAft>
                        <a:buNone/>
                      </a:pPr>
                      <a:r>
                        <a:rPr lang="en-US" sz="2800" kern="10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0</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7</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33</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15</a:t>
                      </a:r>
                    </a:p>
                  </a:txBody>
                  <a:tcPr marL="22860" marR="22860" marT="11430" marB="11430" anchor="ctr"/>
                </a:tc>
                <a:extLst>
                  <a:ext uri="{0D108BD9-81ED-4DB2-BD59-A6C34878D82A}">
                    <a16:rowId xmlns:a16="http://schemas.microsoft.com/office/drawing/2014/main" val="324053991"/>
                  </a:ext>
                </a:extLst>
              </a:tr>
              <a:tr h="545454">
                <a:tc>
                  <a:txBody>
                    <a:bodyPr/>
                    <a:lstStyle/>
                    <a:p>
                      <a:endParaRPr lang="en-US" b="1" dirty="0"/>
                    </a:p>
                  </a:txBody>
                  <a:tcPr/>
                </a:tc>
                <a:tc>
                  <a:txBody>
                    <a:bodyPr/>
                    <a:lstStyle/>
                    <a:p>
                      <a:r>
                        <a:rPr lang="en-US" b="1" dirty="0"/>
                        <a:t>Non-URM/F</a:t>
                      </a:r>
                    </a:p>
                  </a:txBody>
                  <a:tcP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59</a:t>
                      </a:r>
                    </a:p>
                  </a:txBody>
                  <a:tcPr marL="22860" marR="22860" marT="11430" marB="11430" anchor="ctr"/>
                </a:tc>
                <a:tc>
                  <a:txBody>
                    <a:bodyPr/>
                    <a:lstStyle/>
                    <a:p>
                      <a:pPr marL="0" marR="0">
                        <a:lnSpc>
                          <a:spcPct val="115000"/>
                        </a:lnSpc>
                        <a:spcAft>
                          <a:spcPts val="800"/>
                        </a:spcAft>
                        <a:buNone/>
                      </a:pPr>
                      <a:r>
                        <a:rPr lang="en-US" sz="2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61</a:t>
                      </a:r>
                    </a:p>
                  </a:txBody>
                  <a:tcPr marL="22860" marR="22860" marT="11430" marB="11430" anchor="ctr"/>
                </a:tc>
                <a:tc>
                  <a:txBody>
                    <a:bodyPr/>
                    <a:lstStyle/>
                    <a:p>
                      <a:pPr marL="0" marR="0">
                        <a:lnSpc>
                          <a:spcPct val="115000"/>
                        </a:lnSpc>
                        <a:spcAft>
                          <a:spcPts val="800"/>
                        </a:spcAft>
                        <a:buNone/>
                      </a:pPr>
                      <a:r>
                        <a:rPr lang="en-US" sz="2800" kern="10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22860" marR="22860" marT="11430" marB="11430" anchor="ctr"/>
                </a:tc>
                <a:tc>
                  <a:txBody>
                    <a:bodyPr/>
                    <a:lstStyle/>
                    <a:p>
                      <a:pPr marL="0" marR="0">
                        <a:lnSpc>
                          <a:spcPct val="115000"/>
                        </a:lnSpc>
                        <a:spcAft>
                          <a:spcPts val="800"/>
                        </a:spcAft>
                        <a:buNone/>
                      </a:pPr>
                      <a:r>
                        <a:rPr lang="en-US" sz="2800"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13</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9</a:t>
                      </a:r>
                    </a:p>
                  </a:txBody>
                  <a:tcPr marL="22860" marR="22860" marT="11430" marB="11430" anchor="ctr"/>
                </a:tc>
                <a:tc>
                  <a:txBody>
                    <a:bodyPr/>
                    <a:lstStyle/>
                    <a:p>
                      <a:pPr marL="0" marR="0">
                        <a:lnSpc>
                          <a:spcPct val="115000"/>
                        </a:lnSpc>
                        <a:spcAft>
                          <a:spcPts val="800"/>
                        </a:spcAft>
                        <a:buNone/>
                      </a:pPr>
                      <a:r>
                        <a:rPr lang="en-US" sz="2800" kern="1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rPr>
                        <a:t>7</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22860" marR="22860" marT="11430" marB="11430" anchor="ctr"/>
                </a:tc>
                <a:tc>
                  <a:txBody>
                    <a:bodyPr/>
                    <a:lstStyle/>
                    <a:p>
                      <a:pPr marL="0" marR="0">
                        <a:lnSpc>
                          <a:spcPct val="115000"/>
                        </a:lnSpc>
                        <a:spcAft>
                          <a:spcPts val="800"/>
                        </a:spcAft>
                        <a:buNone/>
                      </a:pPr>
                      <a:r>
                        <a:rPr lang="en-US" sz="2800"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19</a:t>
                      </a:r>
                    </a:p>
                  </a:txBody>
                  <a:tcPr marL="22860" marR="22860" marT="11430" marB="11430" anchor="ctr"/>
                </a:tc>
                <a:extLst>
                  <a:ext uri="{0D108BD9-81ED-4DB2-BD59-A6C34878D82A}">
                    <a16:rowId xmlns:a16="http://schemas.microsoft.com/office/drawing/2014/main" val="1704954535"/>
                  </a:ext>
                </a:extLst>
              </a:tr>
            </a:tbl>
          </a:graphicData>
        </a:graphic>
      </p:graphicFrame>
    </p:spTree>
    <p:extLst>
      <p:ext uri="{BB962C8B-B14F-4D97-AF65-F5344CB8AC3E}">
        <p14:creationId xmlns:p14="http://schemas.microsoft.com/office/powerpoint/2010/main" val="1422363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22178-BA76-DA58-614D-9D6955D04BFC}"/>
              </a:ext>
            </a:extLst>
          </p:cNvPr>
          <p:cNvSpPr>
            <a:spLocks noGrp="1"/>
          </p:cNvSpPr>
          <p:nvPr>
            <p:ph type="title"/>
          </p:nvPr>
        </p:nvSpPr>
        <p:spPr>
          <a:xfrm>
            <a:off x="0" y="1"/>
            <a:ext cx="12192000" cy="1181321"/>
          </a:xfrm>
        </p:spPr>
        <p:txBody>
          <a:bodyPr>
            <a:normAutofit/>
          </a:bodyPr>
          <a:lstStyle/>
          <a:p>
            <a:pPr algn="ctr"/>
            <a:r>
              <a:rPr lang="en-US" dirty="0">
                <a:solidFill>
                  <a:srgbClr val="7030A0"/>
                </a:solidFill>
              </a:rPr>
              <a:t>Reflective analysis: </a:t>
            </a:r>
            <a:r>
              <a:rPr lang="en-US" i="1" dirty="0"/>
              <a:t>How</a:t>
            </a:r>
            <a:r>
              <a:rPr lang="en-US" dirty="0"/>
              <a:t> did cultural change happen?</a:t>
            </a:r>
            <a:br>
              <a:rPr lang="en-US" dirty="0"/>
            </a:br>
            <a:r>
              <a:rPr lang="en-US" sz="2700" dirty="0"/>
              <a:t>(from </a:t>
            </a:r>
            <a:r>
              <a:rPr lang="en-US" sz="2700" i="1" dirty="0"/>
              <a:t>Reinholz et al. (2019)</a:t>
            </a:r>
            <a:r>
              <a:rPr lang="en-US" sz="2700" dirty="0"/>
              <a:t>:</a:t>
            </a:r>
            <a:r>
              <a:rPr lang="en-US" sz="2700" i="1" dirty="0"/>
              <a:t> </a:t>
            </a:r>
            <a:r>
              <a:rPr lang="en-US" sz="2700" dirty="0"/>
              <a:t>2017 DBER workshop survey data analysis)</a:t>
            </a:r>
          </a:p>
        </p:txBody>
      </p:sp>
      <p:pic>
        <p:nvPicPr>
          <p:cNvPr id="6" name="Content Placeholder 5">
            <a:extLst>
              <a:ext uri="{FF2B5EF4-FFF2-40B4-BE49-F238E27FC236}">
                <a16:creationId xmlns:a16="http://schemas.microsoft.com/office/drawing/2014/main" id="{BB3A08A3-C0D4-3D03-C52B-14B79427BCF5}"/>
              </a:ext>
            </a:extLst>
          </p:cNvPr>
          <p:cNvPicPr>
            <a:picLocks noGrp="1" noChangeAspect="1"/>
          </p:cNvPicPr>
          <p:nvPr>
            <p:ph sz="half" idx="2"/>
          </p:nvPr>
        </p:nvPicPr>
        <p:blipFill>
          <a:blip r:embed="rId2"/>
          <a:stretch>
            <a:fillRect/>
          </a:stretch>
        </p:blipFill>
        <p:spPr>
          <a:xfrm>
            <a:off x="21999" y="1181322"/>
            <a:ext cx="12170001" cy="5061857"/>
          </a:xfrm>
          <a:prstGeom prst="rect">
            <a:avLst/>
          </a:prstGeom>
        </p:spPr>
      </p:pic>
      <p:sp>
        <p:nvSpPr>
          <p:cNvPr id="10" name="Rectangle 9">
            <a:extLst>
              <a:ext uri="{FF2B5EF4-FFF2-40B4-BE49-F238E27FC236}">
                <a16:creationId xmlns:a16="http://schemas.microsoft.com/office/drawing/2014/main" id="{4AE0DC8C-1270-26B7-33B1-CA11EFB41840}"/>
              </a:ext>
            </a:extLst>
          </p:cNvPr>
          <p:cNvSpPr/>
          <p:nvPr/>
        </p:nvSpPr>
        <p:spPr>
          <a:xfrm>
            <a:off x="21999" y="2112050"/>
            <a:ext cx="3211058" cy="342900"/>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E546D1F-9318-529E-8375-0425FCEB9C8C}"/>
              </a:ext>
            </a:extLst>
          </p:cNvPr>
          <p:cNvSpPr/>
          <p:nvPr/>
        </p:nvSpPr>
        <p:spPr>
          <a:xfrm>
            <a:off x="49327" y="2691716"/>
            <a:ext cx="3211058" cy="342900"/>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47DD7E-EF31-21DA-304D-368EDA5E98E8}"/>
              </a:ext>
            </a:extLst>
          </p:cNvPr>
          <p:cNvSpPr/>
          <p:nvPr/>
        </p:nvSpPr>
        <p:spPr>
          <a:xfrm>
            <a:off x="49326" y="3622444"/>
            <a:ext cx="4457359" cy="342900"/>
          </a:xfrm>
          <a:prstGeom prst="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57C87CC-3BBD-F406-C4CF-A508365F50BF}"/>
              </a:ext>
            </a:extLst>
          </p:cNvPr>
          <p:cNvSpPr txBox="1"/>
          <p:nvPr/>
        </p:nvSpPr>
        <p:spPr>
          <a:xfrm>
            <a:off x="49326" y="6295279"/>
            <a:ext cx="12081962" cy="461665"/>
          </a:xfrm>
          <a:prstGeom prst="rect">
            <a:avLst/>
          </a:prstGeom>
          <a:noFill/>
        </p:spPr>
        <p:txBody>
          <a:bodyPr wrap="none" rtlCol="0">
            <a:spAutoFit/>
          </a:bodyPr>
          <a:lstStyle/>
          <a:p>
            <a:r>
              <a:rPr lang="en-US" sz="2400" b="1" dirty="0">
                <a:solidFill>
                  <a:srgbClr val="7030A0"/>
                </a:solidFill>
              </a:rPr>
              <a:t>Structures (example): </a:t>
            </a:r>
            <a:r>
              <a:rPr lang="en-US" sz="2400" dirty="0"/>
              <a:t>questions in boxes have </a:t>
            </a:r>
            <a:r>
              <a:rPr lang="en-US" sz="2400" i="1" dirty="0"/>
              <a:t>different answers</a:t>
            </a:r>
            <a:r>
              <a:rPr lang="en-US" sz="2400" dirty="0"/>
              <a:t>, per institution/dept./program</a:t>
            </a:r>
          </a:p>
        </p:txBody>
      </p:sp>
    </p:spTree>
    <p:extLst>
      <p:ext uri="{BB962C8B-B14F-4D97-AF65-F5344CB8AC3E}">
        <p14:creationId xmlns:p14="http://schemas.microsoft.com/office/powerpoint/2010/main" val="19652337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2331</TotalTime>
  <Words>2170</Words>
  <Application>Microsoft Macintosh PowerPoint</Application>
  <PresentationFormat>Widescreen</PresentationFormat>
  <Paragraphs>321</Paragraphs>
  <Slides>18</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Successful discipline-based cultural change within geoscience and interdisciplinary programs</vt:lpstr>
      <vt:lpstr>While I share our experiences… questions (for you)  How are your institution(s), learning ecosystem, or program goals similar to (or different from) ours?   What barriers do you face when making changes to better serve your students?</vt:lpstr>
      <vt:lpstr>Practitioners’ perspective: Cultural change in access-oriented institutions, through 2YC+4YC collaboration</vt:lpstr>
      <vt:lpstr>Demographics of State Center CC District (CCC, FCC…) and Fresno State/EES Dept. (access-oriented HSIs)</vt:lpstr>
      <vt:lpstr>GEOBOND regional geoscience learning ecosystem</vt:lpstr>
      <vt:lpstr>Student funds of knowledge basis for GEOBOND, and support for altruistic career interests</vt:lpstr>
      <vt:lpstr>PLC Summer Institutes, and pre- and post- attitude survey as a useful assessment tactic</vt:lpstr>
      <vt:lpstr>Preliminary CCC Levels of Concern data [n = 123; FA22 – SP24]</vt:lpstr>
      <vt:lpstr>Reflective analysis: How did cultural change happen? (from Reinholz et al. (2019): 2017 DBER workshop survey data analysis)</vt:lpstr>
      <vt:lpstr>Reflective analysis: How did cultural change happen? (jumping off from Reinholz et al. (2019), DBER paper from workshop data analysis)</vt:lpstr>
      <vt:lpstr>Epilogue: Stars to Rocks, Cal Poly Humboldt Fall term, place-based learning community (PBLC); multi-disciplinary  (e.g., Johnson et al., 2020: Effect of a Place-Based Learning Community on Belonging, Persistence, and Equity Gaps for First-Year STEM Students) </vt:lpstr>
      <vt:lpstr>Epilogue: Spring term PBLC course redesign</vt:lpstr>
      <vt:lpstr>To create cultural change:         Questions: How are your institution(s), learning ecosystem, or program goals similar or different to ours?   What barriers do you face when making changes to better serve your students?  Please connect to talk more! michelle.selvans@humboldt.edu</vt:lpstr>
      <vt:lpstr>PowerPoint Presentation</vt:lpstr>
      <vt:lpstr>Preliminary CCC Levels of Concern data [n = 123; FA22 – SP24]</vt:lpstr>
      <vt:lpstr>Preliminary pre/post survey results of student attitudes at CCC (2YC courses); n=123; FA22-SP24</vt:lpstr>
      <vt:lpstr>Possible implications for GER, and DBER across STEM GER = Geoscience Education Research DBER = Discipline-based Education Research </vt:lpstr>
      <vt:lpstr>Recommendations for change-making practitioners, focused on empowering 2YC colleagues in your geoscience learning/teaching ecosystem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Michelle M Selvans</dc:creator>
  <cp:lastModifiedBy>Michelle M Selvans</cp:lastModifiedBy>
  <cp:revision>21</cp:revision>
  <dcterms:created xsi:type="dcterms:W3CDTF">2026-07-20T12:54:49Z</dcterms:created>
  <dcterms:modified xsi:type="dcterms:W3CDTF">2026-07-22T03:46:28Z</dcterms:modified>
</cp:coreProperties>
</file>