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b94703211c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b94703211c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6e27d5d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56e27d5d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56e27d5d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f56e27d5d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b94703211c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b94703211c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b94703211c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b94703211c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b94703211c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b94703211c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7317ef157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7317ef157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7317ef157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7317ef157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ba20e1da2d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ba20e1da2d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7317ef1576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7317ef157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317ef157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317ef157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7317ef157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7317ef157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94703211c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b94703211c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94703211c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94703211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61950" lvl="1" marL="914400" algn="ctr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>
                <a:solidFill>
                  <a:schemeClr val="dk1"/>
                </a:solidFill>
              </a:defRPr>
            </a:lvl1pPr>
            <a:lvl2pPr indent="-3619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  <a:defRPr sz="2100">
                <a:solidFill>
                  <a:schemeClr val="dk1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hyperlink" Target="https://oercommons.org/hubs/open-textbooks#higher-education-open-textbooks" TargetMode="External"/><Relationship Id="rId5" Type="http://schemas.openxmlformats.org/officeDocument/2006/relationships/hyperlink" Target="https://libretexts.org/" TargetMode="External"/><Relationship Id="rId6" Type="http://schemas.openxmlformats.org/officeDocument/2006/relationships/hyperlink" Target="https://openstax.org/" TargetMode="External"/><Relationship Id="rId7" Type="http://schemas.openxmlformats.org/officeDocument/2006/relationships/hyperlink" Target="https://pressbooks.com/featured-collections/" TargetMode="External"/><Relationship Id="rId8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Relationship Id="rId4" Type="http://schemas.openxmlformats.org/officeDocument/2006/relationships/hyperlink" Target="http://www.ametsoc.org/intro-to-ocean-sciences" TargetMode="External"/><Relationship Id="rId5" Type="http://schemas.openxmlformats.org/officeDocument/2006/relationships/hyperlink" Target="https://geo.libretexts.org/Courses/American_Meteorological_Society" TargetMode="External"/><Relationship Id="rId6" Type="http://schemas.openxmlformats.org/officeDocument/2006/relationships/image" Target="../media/image4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Relationship Id="rId4" Type="http://schemas.openxmlformats.org/officeDocument/2006/relationships/hyperlink" Target="https://www.ametsoc.org/ams/education-careers/education-program/undergraduate-curriculum/teaching-ocean-sciences/ocean-sciences-in-action-manual/" TargetMode="External"/><Relationship Id="rId5" Type="http://schemas.openxmlformats.org/officeDocument/2006/relationships/hyperlink" Target="https://www.ametsoc.org/ams/education-careers/education-program/undergraduate-curriculum/teaching-ocean-sciences/ocean-sciences-in-action-manual/" TargetMode="External"/><Relationship Id="rId6" Type="http://schemas.openxmlformats.org/officeDocument/2006/relationships/image" Target="../media/image9.jpg"/><Relationship Id="rId7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3.png"/><Relationship Id="rId5" Type="http://schemas.openxmlformats.org/officeDocument/2006/relationships/hyperlink" Target="https://www.gao.gov/products/gao-05-806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hyperlink" Target="https://aquinas.libguides.com/oer" TargetMode="External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311700" y="30803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Educational Resources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961300" y="3796700"/>
            <a:ext cx="7660500" cy="10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Erin Smoak, Aaron Price, Beth Mills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AMS Education Department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Where to find OER</a:t>
            </a:r>
            <a:endParaRPr b="1"/>
          </a:p>
        </p:txBody>
      </p:sp>
      <p:sp>
        <p:nvSpPr>
          <p:cNvPr id="123" name="Google Shape;123;p22"/>
          <p:cNvSpPr txBox="1"/>
          <p:nvPr>
            <p:ph idx="1" type="body"/>
          </p:nvPr>
        </p:nvSpPr>
        <p:spPr>
          <a:xfrm>
            <a:off x="988650" y="1152475"/>
            <a:ext cx="3323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OER Commons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LibreTexts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OpenStax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Pressbooks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Many universities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24" name="Google Shape;124;p22"/>
          <p:cNvSpPr txBox="1"/>
          <p:nvPr>
            <p:ph idx="2" type="body"/>
          </p:nvPr>
        </p:nvSpPr>
        <p:spPr>
          <a:xfrm>
            <a:off x="4832400" y="101772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Not an exhaustive, but a good place to start.</a:t>
            </a:r>
            <a:endParaRPr/>
          </a:p>
        </p:txBody>
      </p:sp>
      <p:pic>
        <p:nvPicPr>
          <p:cNvPr id="125" name="Google Shape;125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07513" y="2083879"/>
            <a:ext cx="3980683" cy="29327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AMS’s Textbooks are transitioning to OER</a:t>
            </a:r>
            <a:endParaRPr b="1"/>
          </a:p>
        </p:txBody>
      </p:sp>
      <p:sp>
        <p:nvSpPr>
          <p:cNvPr id="131" name="Google Shape;131;p23"/>
          <p:cNvSpPr txBox="1"/>
          <p:nvPr>
            <p:ph idx="1" type="body"/>
          </p:nvPr>
        </p:nvSpPr>
        <p:spPr>
          <a:xfrm>
            <a:off x="311700" y="1170125"/>
            <a:ext cx="8367300" cy="388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3 Books: Ocean Sciences, Meteorology, and Climate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Supported by AMS’s long-standing experience and expertise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Routinely updated and maintained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Include lecture slides, quizzes, and test banks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E</a:t>
            </a:r>
            <a:r>
              <a:rPr lang="en"/>
              <a:t>verything you need to teach an introductory-level course: an open-access textbook and an optional companion student manual for $99 per student.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Introduction to Ocean Sciences</a:t>
            </a:r>
            <a:endParaRPr b="1"/>
          </a:p>
        </p:txBody>
      </p:sp>
      <p:sp>
        <p:nvSpPr>
          <p:cNvPr id="137" name="Google Shape;137;p24"/>
          <p:cNvSpPr txBox="1"/>
          <p:nvPr>
            <p:ph idx="1" type="body"/>
          </p:nvPr>
        </p:nvSpPr>
        <p:spPr>
          <a:xfrm>
            <a:off x="208250" y="1017725"/>
            <a:ext cx="45846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Read it now!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AMS Website</a:t>
            </a:r>
            <a:r>
              <a:rPr lang="en"/>
              <a:t> - PDF</a:t>
            </a:r>
            <a:endParaRPr/>
          </a:p>
          <a:p>
            <a:pPr indent="0" lvl="0" marL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Or </a:t>
            </a:r>
            <a:r>
              <a:rPr lang="en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at Libretext</a:t>
            </a:r>
            <a:endParaRPr>
              <a:solidFill>
                <a:srgbClr val="0000FF"/>
              </a:solidFill>
            </a:endParaRPr>
          </a:p>
          <a:p>
            <a:pPr indent="45720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Accessible eReader</a:t>
            </a:r>
            <a:endParaRPr/>
          </a:p>
        </p:txBody>
      </p:sp>
      <p:pic>
        <p:nvPicPr>
          <p:cNvPr id="138" name="Google Shape;138;p24" title="IOS6cover_tmb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24850" y="915627"/>
            <a:ext cx="2997950" cy="387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4" title="Untitled design (2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62025" y="3080750"/>
            <a:ext cx="1926275" cy="192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 title="Untitled design (3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02350" y="1017725"/>
            <a:ext cx="1845625" cy="184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Ocean Sciences in Action Manual</a:t>
            </a:r>
            <a:endParaRPr b="1"/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284350" y="1170250"/>
            <a:ext cx="5423700" cy="38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Aligned with the book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b="1" lang="en"/>
              <a:t>Free</a:t>
            </a:r>
            <a:r>
              <a:rPr lang="en"/>
              <a:t> student manuals for new adopters this school year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See example 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investigations</a:t>
            </a:r>
            <a:r>
              <a:rPr lang="en"/>
              <a:t> and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request an Exam Copy</a:t>
            </a:r>
            <a:endParaRPr/>
          </a:p>
        </p:txBody>
      </p:sp>
      <p:pic>
        <p:nvPicPr>
          <p:cNvPr id="147" name="Google Shape;147;p25" title="Ocean_Manual_Thumbnail.jpg"/>
          <p:cNvPicPr preferRelativeResize="0"/>
          <p:nvPr/>
        </p:nvPicPr>
        <p:blipFill rotWithShape="1">
          <a:blip r:embed="rId6">
            <a:alphaModFix/>
          </a:blip>
          <a:srcRect b="20" l="0" r="0" t="20"/>
          <a:stretch/>
        </p:blipFill>
        <p:spPr>
          <a:xfrm>
            <a:off x="5878416" y="1017725"/>
            <a:ext cx="295388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5" title="Untitled design (4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02650" y="3052650"/>
            <a:ext cx="1938700" cy="19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Takeaways</a:t>
            </a:r>
            <a:endParaRPr b="1"/>
          </a:p>
        </p:txBody>
      </p:sp>
      <p:sp>
        <p:nvSpPr>
          <p:cNvPr id="154" name="Google Shape;154;p26"/>
          <p:cNvSpPr txBox="1"/>
          <p:nvPr>
            <p:ph idx="1" type="body"/>
          </p:nvPr>
        </p:nvSpPr>
        <p:spPr>
          <a:xfrm>
            <a:off x="311700" y="1152475"/>
            <a:ext cx="8249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 sz="3000"/>
              <a:t>Check out some Open Educational Resources</a:t>
            </a:r>
            <a:endParaRPr sz="3000"/>
          </a:p>
          <a:p>
            <a:pPr indent="-419100" lvl="0" marL="457200" rtl="0" algn="l">
              <a:spcBef>
                <a:spcPts val="1500"/>
              </a:spcBef>
              <a:spcAft>
                <a:spcPts val="0"/>
              </a:spcAft>
              <a:buSzPts val="3000"/>
              <a:buAutoNum type="arabicPeriod"/>
            </a:pPr>
            <a:r>
              <a:rPr lang="en" sz="3000"/>
              <a:t>Watch for the release of Introduction to Ocean Sciences in the spring</a:t>
            </a:r>
            <a:endParaRPr sz="3000"/>
          </a:p>
          <a:p>
            <a:pPr indent="-419100" lvl="0" marL="457200" rtl="0" algn="l">
              <a:spcBef>
                <a:spcPts val="1500"/>
              </a:spcBef>
              <a:spcAft>
                <a:spcPts val="1500"/>
              </a:spcAft>
              <a:buSzPts val="3000"/>
              <a:buAutoNum type="arabicPeriod"/>
            </a:pPr>
            <a:r>
              <a:rPr lang="en" sz="3000"/>
              <a:t>The next AMS OER textbook will be Weather Studies!!</a:t>
            </a:r>
            <a:endParaRPr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Questions?</a:t>
            </a:r>
            <a:endParaRPr b="1"/>
          </a:p>
        </p:txBody>
      </p:sp>
      <p:pic>
        <p:nvPicPr>
          <p:cNvPr id="160" name="Google Shape;160;p27" title="Asset 1@4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543138"/>
            <a:ext cx="3138725" cy="313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7"/>
          <p:cNvSpPr txBox="1"/>
          <p:nvPr>
            <p:ph idx="1" type="body"/>
          </p:nvPr>
        </p:nvSpPr>
        <p:spPr>
          <a:xfrm>
            <a:off x="3550725" y="1543150"/>
            <a:ext cx="5593500" cy="33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Erin Smoak (she/her)</a:t>
            </a:r>
            <a:endParaRPr sz="3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400"/>
              <a:t>Content Specialist</a:t>
            </a:r>
            <a:endParaRPr sz="3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400"/>
              <a:t>AMS Education Department</a:t>
            </a:r>
            <a:endParaRPr sz="3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400"/>
              <a:t>esmoak@ametsoc.org</a:t>
            </a:r>
            <a:endParaRPr sz="3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is a textbook?</a:t>
            </a:r>
            <a:endParaRPr b="1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85700" y="1365650"/>
            <a:ext cx="3429925" cy="342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725" y="1170125"/>
            <a:ext cx="2380550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37650" y="1170125"/>
            <a:ext cx="3639024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Where do students get textbooks?</a:t>
            </a:r>
            <a:endParaRPr b="1"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2074" y="1017724"/>
            <a:ext cx="6019850" cy="374987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2433449" y="4756830"/>
            <a:ext cx="4277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5"/>
              </a:rPr>
              <a:t>Government Accountability Office, 2005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1574825" y="3509700"/>
            <a:ext cx="1352700" cy="11430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5508800" y="3662100"/>
            <a:ext cx="1352700" cy="11430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4156100" y="2519100"/>
            <a:ext cx="1352700" cy="11430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4156100" y="3509700"/>
            <a:ext cx="1352700" cy="11430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2870225" y="3271575"/>
            <a:ext cx="1352700" cy="11430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2870225" y="1271325"/>
            <a:ext cx="1352700" cy="11430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4156100" y="1623750"/>
            <a:ext cx="1352700" cy="11430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2451700" y="2234775"/>
            <a:ext cx="3371700" cy="461700"/>
          </a:xfrm>
          <a:prstGeom prst="rightArrow">
            <a:avLst>
              <a:gd fmla="val 50000" name="adj1"/>
              <a:gd fmla="val 86615" name="adj2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6280175" y="2061900"/>
            <a:ext cx="1352700" cy="11430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/>
              <a:t>How many of you...</a:t>
            </a:r>
            <a:endParaRPr b="1" sz="2600"/>
          </a:p>
        </p:txBody>
      </p:sp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290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30"/>
              <a:buChar char="●"/>
            </a:pPr>
            <a:r>
              <a:rPr lang="en" sz="2430"/>
              <a:t>Are not satisfied with your textbook?</a:t>
            </a:r>
            <a:endParaRPr sz="2430"/>
          </a:p>
          <a:p>
            <a:pPr indent="-38290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30"/>
              <a:buChar char="●"/>
            </a:pPr>
            <a:r>
              <a:rPr lang="en" sz="2430"/>
              <a:t>Don’t even use a textbook anymore?</a:t>
            </a:r>
            <a:endParaRPr sz="2430"/>
          </a:p>
          <a:p>
            <a:pPr indent="-38290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30"/>
              <a:buChar char="●"/>
            </a:pPr>
            <a:r>
              <a:rPr lang="en" sz="2430"/>
              <a:t>Aren’t satisfied with the content because it is inaccurate or out of date?</a:t>
            </a:r>
            <a:endParaRPr sz="2430"/>
          </a:p>
          <a:p>
            <a:pPr indent="-38290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30"/>
              <a:buChar char="●"/>
            </a:pPr>
            <a:r>
              <a:rPr lang="en" sz="2430"/>
              <a:t>Have felt like you are recreating the wheel?</a:t>
            </a:r>
            <a:endParaRPr sz="2430"/>
          </a:p>
          <a:p>
            <a:pPr indent="-38290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30"/>
              <a:buChar char="●"/>
            </a:pPr>
            <a:r>
              <a:rPr lang="en" sz="2430"/>
              <a:t>Feel like your students are not using the textbook?</a:t>
            </a:r>
            <a:endParaRPr sz="243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UNESCO defines Open Educational Resources (OER) as</a:t>
            </a:r>
            <a:endParaRPr b="1" sz="2400"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020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30"/>
              <a:buAutoNum type="arabicPeriod"/>
            </a:pPr>
            <a:r>
              <a:rPr lang="en" sz="2230"/>
              <a:t>learning, teaching and research materials </a:t>
            </a:r>
            <a:endParaRPr sz="2230"/>
          </a:p>
          <a:p>
            <a:pPr indent="-370205" lvl="0" marL="4572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230"/>
              <a:buAutoNum type="arabicPeriod"/>
            </a:pPr>
            <a:r>
              <a:rPr lang="en" sz="2230"/>
              <a:t>in any format and medium that </a:t>
            </a:r>
            <a:endParaRPr sz="2230"/>
          </a:p>
          <a:p>
            <a:pPr indent="-370205" lvl="0" marL="4572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230"/>
              <a:buAutoNum type="arabicPeriod"/>
            </a:pPr>
            <a:r>
              <a:rPr lang="en" sz="2230"/>
              <a:t>reside in the public domain or are under copyright that have been released under an open license, </a:t>
            </a:r>
            <a:endParaRPr sz="2230"/>
          </a:p>
          <a:p>
            <a:pPr indent="-370205" lvl="0" marL="457200" rtl="0" algn="l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2230"/>
              <a:buAutoNum type="arabicPeriod"/>
            </a:pPr>
            <a:r>
              <a:rPr lang="en" sz="2230"/>
              <a:t>that permit no-cost access, re-use, re-purpose, adaptation and redistribution by others.</a:t>
            </a:r>
            <a:endParaRPr sz="223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OER Commons</a:t>
            </a:r>
            <a:r>
              <a:rPr b="1" lang="en" sz="2400"/>
              <a:t> defines OER as</a:t>
            </a:r>
            <a:endParaRPr b="1"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020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30"/>
              <a:buAutoNum type="arabicPeriod"/>
            </a:pPr>
            <a:r>
              <a:rPr lang="en" sz="2230"/>
              <a:t>teaching and learning materials</a:t>
            </a:r>
            <a:endParaRPr sz="2230"/>
          </a:p>
          <a:p>
            <a:pPr indent="-370205" lvl="0" marL="4572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230"/>
              <a:buAutoNum type="arabicPeriod"/>
            </a:pPr>
            <a:r>
              <a:rPr lang="en" sz="2230"/>
              <a:t>that you may freely use and reuse at no cost, and without needing to ask permission</a:t>
            </a:r>
            <a:endParaRPr sz="2230"/>
          </a:p>
          <a:p>
            <a:pPr indent="-370205" lvl="0" marL="457200" rtl="0" algn="l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ts val="2230"/>
              <a:buAutoNum type="arabicPeriod"/>
            </a:pPr>
            <a:r>
              <a:rPr lang="en" sz="2230"/>
              <a:t>licensed by their authors to permit no-cost access, reuse, adaptation, and redistribution</a:t>
            </a:r>
            <a:endParaRPr sz="223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/>
          <p:nvPr/>
        </p:nvSpPr>
        <p:spPr>
          <a:xfrm>
            <a:off x="3634625" y="4724900"/>
            <a:ext cx="553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Aquinas College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03" name="Google Shape;10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9737" y="104775"/>
            <a:ext cx="6304527" cy="4728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many of you have...</a:t>
            </a:r>
            <a:endParaRPr b="1"/>
          </a:p>
        </p:txBody>
      </p:sp>
      <p:sp>
        <p:nvSpPr>
          <p:cNvPr id="109" name="Google Shape;109;p20"/>
          <p:cNvSpPr txBox="1"/>
          <p:nvPr>
            <p:ph idx="1" type="body"/>
          </p:nvPr>
        </p:nvSpPr>
        <p:spPr>
          <a:xfrm>
            <a:off x="311700" y="1152475"/>
            <a:ext cx="8520600" cy="38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Retained material from previous years/classes?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Reused a text, questions, or discussions that were not originally intended for that use?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Revised something you bought to make it work for your students?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Remixed materials, pulling some questions from one source and some from another?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Given a copy of something to another colleague?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" sz="2400"/>
              <a:t>Under copyright law, you can’t do that. (well mostly)</a:t>
            </a:r>
            <a:endParaRPr b="1" sz="2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Cost/Benefit</a:t>
            </a:r>
            <a:endParaRPr b="1"/>
          </a:p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Vary in quality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/>
              <a:t>Less or no additional resources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Inconsistently updated</a:t>
            </a:r>
            <a:endParaRPr/>
          </a:p>
        </p:txBody>
      </p:sp>
      <p:sp>
        <p:nvSpPr>
          <p:cNvPr id="116" name="Google Shape;116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Cheaper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/>
              <a:t>Adaptable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/>
              <a:t>Shareable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Updated regularly without a whole new edition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2572050" y="4191750"/>
            <a:ext cx="3999900" cy="8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/>
              <a:t>Often only online</a:t>
            </a:r>
            <a:endParaRPr sz="2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