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862C"/>
    <a:srgbClr val="1C7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73"/>
    <p:restoredTop sz="95051"/>
  </p:normalViewPr>
  <p:slideViewPr>
    <p:cSldViewPr snapToGrid="0" snapToObjects="1">
      <p:cViewPr>
        <p:scale>
          <a:sx n="107" d="100"/>
          <a:sy n="107" d="100"/>
        </p:scale>
        <p:origin x="8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551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00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325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64169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1583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02350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562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95792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5839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65720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6179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7/18/26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805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pPr/>
              <a:t>7/18/26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69501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6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55080"/>
            <a:ext cx="6095848" cy="502920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3" name="Shape 1"/>
          <p:cNvSpPr/>
          <p:nvPr/>
        </p:nvSpPr>
        <p:spPr>
          <a:xfrm>
            <a:off x="6095848" y="6355080"/>
            <a:ext cx="6095848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94360"/>
            <a:ext cx="10911535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Revisiting Spatial Thinking Typologies</a:t>
            </a:r>
            <a:endParaRPr lang="en-US" sz="360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Solid- and Fluid-Earth Geosciences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121673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CFE0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Advocating for an ecological approach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93986" y="3383281"/>
            <a:ext cx="1252833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Peggy M. McNeal</a:t>
            </a:r>
            <a:r>
              <a:rPr lang="en-US" sz="2400" dirty="0">
                <a:solidFill>
                  <a:srgbClr val="9FB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Towson University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98645" y="562356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095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Supported by NSF DUE-2225637, AGS-2413370, AGS-2413371. Findings and opinions are the authors' and do not necessarily reflect NSF views.</a:t>
            </a:r>
            <a:endParaRPr lang="en-US" sz="14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CDF83292-8480-86C3-A786-496CB9173899}"/>
              </a:ext>
            </a:extLst>
          </p:cNvPr>
          <p:cNvSpPr/>
          <p:nvPr/>
        </p:nvSpPr>
        <p:spPr>
          <a:xfrm>
            <a:off x="493985" y="4030192"/>
            <a:ext cx="1252833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Stephanie Sabatini</a:t>
            </a:r>
            <a:r>
              <a:rPr lang="en-US" sz="2400" dirty="0">
                <a:solidFill>
                  <a:srgbClr val="9FB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NC State University</a:t>
            </a:r>
            <a:endParaRPr lang="en-US" sz="2400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F66D7A57-6F47-1307-6AB5-438228640F42}"/>
              </a:ext>
            </a:extLst>
          </p:cNvPr>
          <p:cNvSpPr/>
          <p:nvPr/>
        </p:nvSpPr>
        <p:spPr>
          <a:xfrm>
            <a:off x="493985" y="4640581"/>
            <a:ext cx="1252833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Thomas F. Shipley</a:t>
            </a:r>
            <a:r>
              <a:rPr lang="en-US" sz="2400" dirty="0">
                <a:solidFill>
                  <a:srgbClr val="9FB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Temple University</a:t>
            </a: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3405A6C-99F4-7511-73D5-80AD295FBA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367" y="5341730"/>
            <a:ext cx="917647" cy="921910"/>
          </a:xfrm>
          <a:prstGeom prst="rect">
            <a:avLst/>
          </a:prstGeom>
        </p:spPr>
      </p:pic>
      <p:pic>
        <p:nvPicPr>
          <p:cNvPr id="14" name="Picture 13" descr="https://inside.towson.edu/brandAssets/common/downloads/brandmarks/png/TowsonUlogo-vert-BW-rev.png">
            <a:extLst>
              <a:ext uri="{FF2B5EF4-FFF2-40B4-BE49-F238E27FC236}">
                <a16:creationId xmlns:a16="http://schemas.microsoft.com/office/drawing/2014/main" id="{5C4A936F-EAA2-2956-E24E-BF3D05700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188" y="2819191"/>
            <a:ext cx="1448902" cy="1356775"/>
          </a:xfrm>
          <a:prstGeom prst="rect">
            <a:avLst/>
          </a:prstGeom>
        </p:spPr>
      </p:pic>
      <p:pic>
        <p:nvPicPr>
          <p:cNvPr id="15" name="Picture 14" descr="NC State Logo 2x2 White">
            <a:extLst>
              <a:ext uri="{FF2B5EF4-FFF2-40B4-BE49-F238E27FC236}">
                <a16:creationId xmlns:a16="http://schemas.microsoft.com/office/drawing/2014/main" id="{ED3D545A-7657-D2E3-5A70-E46038B78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455" y="3913267"/>
            <a:ext cx="1660957" cy="7997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D395704-151C-B3A6-8107-648482F976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6117" y="4433902"/>
            <a:ext cx="1898104" cy="10676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46304" cy="292608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" y="45720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05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 · SOLID EARTH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Reading a fault outcrop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i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Task: sequence the past events recorded at a normal fault.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211580" y="2733937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information: discontinuities, abrupt ends to bedding, offset features, slickenline orientation and texture.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40080" y="31272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80054" y="3984607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Reliably available: these cues aren't guaranteed, but they're highly correlated with faults.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180054" y="5179599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Experts use it: they write these cues into field guides and teaching resources.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180054" y="6082125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Novices can learn it: the instructor directs attention to the cues in the outcrop.</a:t>
            </a:r>
            <a:endParaRPr lang="en-US" sz="2400" dirty="0"/>
          </a:p>
        </p:txBody>
      </p:sp>
      <p:sp>
        <p:nvSpPr>
          <p:cNvPr id="21" name="Shape 19"/>
          <p:cNvSpPr/>
          <p:nvPr/>
        </p:nvSpPr>
        <p:spPr>
          <a:xfrm>
            <a:off x="7177147" y="4481424"/>
            <a:ext cx="4617720" cy="2005321"/>
          </a:xfrm>
          <a:prstGeom prst="rect">
            <a:avLst/>
          </a:prstGeom>
          <a:solidFill>
            <a:srgbClr val="16293A"/>
          </a:solidFill>
          <a:ln/>
        </p:spPr>
      </p:sp>
      <p:sp>
        <p:nvSpPr>
          <p:cNvPr id="22" name="Text 20"/>
          <p:cNvSpPr/>
          <p:nvPr/>
        </p:nvSpPr>
        <p:spPr>
          <a:xfrm>
            <a:off x="7405747" y="4618585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9FB2C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“What skills are necessary?”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7428607" y="5298919"/>
            <a:ext cx="4206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“What experiences help students attend to the information?”</a:t>
            </a:r>
            <a:endParaRPr lang="en-US" sz="2400" dirty="0"/>
          </a:p>
        </p:txBody>
      </p:sp>
      <p:sp>
        <p:nvSpPr>
          <p:cNvPr id="25" name="Text 22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28" name="Shape 13">
            <a:extLst>
              <a:ext uri="{FF2B5EF4-FFF2-40B4-BE49-F238E27FC236}">
                <a16:creationId xmlns:a16="http://schemas.microsoft.com/office/drawing/2014/main" id="{8D7873A1-08A2-FD6B-F835-ACCBBD381973}"/>
              </a:ext>
            </a:extLst>
          </p:cNvPr>
          <p:cNvSpPr>
            <a:spLocks noChangeAspect="1"/>
          </p:cNvSpPr>
          <p:nvPr/>
        </p:nvSpPr>
        <p:spPr>
          <a:xfrm>
            <a:off x="397133" y="2807982"/>
            <a:ext cx="546853" cy="546853"/>
          </a:xfrm>
          <a:prstGeom prst="ellipse">
            <a:avLst/>
          </a:prstGeom>
          <a:solidFill>
            <a:srgbClr val="B05530"/>
          </a:solidFill>
          <a:ln/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1</a:t>
            </a:r>
          </a:p>
        </p:txBody>
      </p:sp>
      <p:sp>
        <p:nvSpPr>
          <p:cNvPr id="29" name="Shape 13">
            <a:extLst>
              <a:ext uri="{FF2B5EF4-FFF2-40B4-BE49-F238E27FC236}">
                <a16:creationId xmlns:a16="http://schemas.microsoft.com/office/drawing/2014/main" id="{50765233-B918-8312-FFD1-4D4F225959A5}"/>
              </a:ext>
            </a:extLst>
          </p:cNvPr>
          <p:cNvSpPr>
            <a:spLocks noChangeAspect="1"/>
          </p:cNvSpPr>
          <p:nvPr/>
        </p:nvSpPr>
        <p:spPr>
          <a:xfrm>
            <a:off x="393990" y="3986867"/>
            <a:ext cx="546853" cy="546853"/>
          </a:xfrm>
          <a:prstGeom prst="ellipse">
            <a:avLst/>
          </a:prstGeom>
          <a:solidFill>
            <a:srgbClr val="B05530"/>
          </a:solidFill>
          <a:ln/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2</a:t>
            </a:r>
          </a:p>
        </p:txBody>
      </p:sp>
      <p:sp>
        <p:nvSpPr>
          <p:cNvPr id="30" name="Shape 13">
            <a:extLst>
              <a:ext uri="{FF2B5EF4-FFF2-40B4-BE49-F238E27FC236}">
                <a16:creationId xmlns:a16="http://schemas.microsoft.com/office/drawing/2014/main" id="{1C63BCF2-D2FF-22DC-268B-BC9B73BF06EB}"/>
              </a:ext>
            </a:extLst>
          </p:cNvPr>
          <p:cNvSpPr>
            <a:spLocks noChangeAspect="1"/>
          </p:cNvSpPr>
          <p:nvPr/>
        </p:nvSpPr>
        <p:spPr>
          <a:xfrm>
            <a:off x="424212" y="5179599"/>
            <a:ext cx="546853" cy="546853"/>
          </a:xfrm>
          <a:prstGeom prst="ellipse">
            <a:avLst/>
          </a:prstGeom>
          <a:solidFill>
            <a:srgbClr val="B05530"/>
          </a:solidFill>
          <a:ln/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3</a:t>
            </a:r>
          </a:p>
        </p:txBody>
      </p:sp>
      <p:sp>
        <p:nvSpPr>
          <p:cNvPr id="31" name="Shape 13">
            <a:extLst>
              <a:ext uri="{FF2B5EF4-FFF2-40B4-BE49-F238E27FC236}">
                <a16:creationId xmlns:a16="http://schemas.microsoft.com/office/drawing/2014/main" id="{D1BDAF40-71EC-A679-CEF7-8F46809CE641}"/>
              </a:ext>
            </a:extLst>
          </p:cNvPr>
          <p:cNvSpPr>
            <a:spLocks noChangeAspect="1"/>
          </p:cNvSpPr>
          <p:nvPr/>
        </p:nvSpPr>
        <p:spPr>
          <a:xfrm>
            <a:off x="429634" y="6082125"/>
            <a:ext cx="546853" cy="546853"/>
          </a:xfrm>
          <a:prstGeom prst="ellipse">
            <a:avLst/>
          </a:prstGeom>
          <a:solidFill>
            <a:srgbClr val="B05530"/>
          </a:solidFill>
          <a:ln/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4039A1-F833-A1F2-4845-0AF5EDB39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601" y="212547"/>
            <a:ext cx="3216345" cy="41722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46304" cy="292608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" y="45720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 · FLUID EARTH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Forecasting a mid-latitude cyclone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6878" y="1592629"/>
            <a:ext cx="647680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i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Task: predict where the storm will track </a:t>
            </a:r>
            <a:r>
              <a:rPr lang="en-US" sz="2000" i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(McNeal et al. 2019).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757090" y="4775704"/>
            <a:ext cx="5160285" cy="1611356"/>
          </a:xfrm>
          <a:prstGeom prst="rect">
            <a:avLst/>
          </a:prstGeom>
          <a:solidFill>
            <a:srgbClr val="E7F0F3"/>
          </a:solidFill>
          <a:ln/>
        </p:spPr>
      </p:sp>
      <p:sp>
        <p:nvSpPr>
          <p:cNvPr id="17" name="Text 14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530FD7A2-0A8A-0DE9-69ED-E808ADB8D060}"/>
              </a:ext>
            </a:extLst>
          </p:cNvPr>
          <p:cNvSpPr/>
          <p:nvPr/>
        </p:nvSpPr>
        <p:spPr>
          <a:xfrm>
            <a:off x="936456" y="2412389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3000"/>
              </a:lnSpc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information: shifting wind direction, abrupt temperature contrasts; troughs, ridges, jet streaks</a:t>
            </a:r>
            <a:endParaRPr lang="en-US" sz="2400" dirty="0"/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0A66F9DF-F1C2-F5A0-9CEF-3E52B39AAE1A}"/>
              </a:ext>
            </a:extLst>
          </p:cNvPr>
          <p:cNvSpPr/>
          <p:nvPr/>
        </p:nvSpPr>
        <p:spPr>
          <a:xfrm>
            <a:off x="904930" y="3874323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Reliably available: information available on surface and upper air maps</a:t>
            </a:r>
            <a:endParaRPr lang="en-US" sz="2400" dirty="0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FA034884-09A7-4D8A-7531-6B6FCA102B82}"/>
              </a:ext>
            </a:extLst>
          </p:cNvPr>
          <p:cNvSpPr/>
          <p:nvPr/>
        </p:nvSpPr>
        <p:spPr>
          <a:xfrm>
            <a:off x="904930" y="4858051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Experts use it: established methods for weather forecasting.</a:t>
            </a:r>
            <a:endParaRPr lang="en-US" sz="2400" dirty="0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1AF1B3B2-B29C-DA1D-12B1-C6A92DB09198}"/>
              </a:ext>
            </a:extLst>
          </p:cNvPr>
          <p:cNvSpPr/>
          <p:nvPr/>
        </p:nvSpPr>
        <p:spPr>
          <a:xfrm>
            <a:off x="904930" y="5760577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Novices can learn it: the instructor directs attention to the cues in the data displays.</a:t>
            </a:r>
            <a:endParaRPr lang="en-US" sz="2400" dirty="0"/>
          </a:p>
        </p:txBody>
      </p:sp>
      <p:sp>
        <p:nvSpPr>
          <p:cNvPr id="23" name="Shape 13">
            <a:extLst>
              <a:ext uri="{FF2B5EF4-FFF2-40B4-BE49-F238E27FC236}">
                <a16:creationId xmlns:a16="http://schemas.microsoft.com/office/drawing/2014/main" id="{AF97FF82-ECCC-503C-8C8B-5B17A81F577C}"/>
              </a:ext>
            </a:extLst>
          </p:cNvPr>
          <p:cNvSpPr>
            <a:spLocks noChangeAspect="1"/>
          </p:cNvSpPr>
          <p:nvPr/>
        </p:nvSpPr>
        <p:spPr>
          <a:xfrm>
            <a:off x="122009" y="2486434"/>
            <a:ext cx="546853" cy="546853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1</a:t>
            </a:r>
          </a:p>
        </p:txBody>
      </p:sp>
      <p:sp>
        <p:nvSpPr>
          <p:cNvPr id="24" name="Shape 13">
            <a:extLst>
              <a:ext uri="{FF2B5EF4-FFF2-40B4-BE49-F238E27FC236}">
                <a16:creationId xmlns:a16="http://schemas.microsoft.com/office/drawing/2014/main" id="{6AC3AE04-CC4C-44A6-F63F-54A9BF3FBD0C}"/>
              </a:ext>
            </a:extLst>
          </p:cNvPr>
          <p:cNvSpPr>
            <a:spLocks noChangeAspect="1"/>
          </p:cNvSpPr>
          <p:nvPr/>
        </p:nvSpPr>
        <p:spPr>
          <a:xfrm>
            <a:off x="118866" y="3876583"/>
            <a:ext cx="546853" cy="546853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2</a:t>
            </a:r>
          </a:p>
        </p:txBody>
      </p:sp>
      <p:sp>
        <p:nvSpPr>
          <p:cNvPr id="25" name="Shape 13">
            <a:extLst>
              <a:ext uri="{FF2B5EF4-FFF2-40B4-BE49-F238E27FC236}">
                <a16:creationId xmlns:a16="http://schemas.microsoft.com/office/drawing/2014/main" id="{D3F3A169-4303-BF58-7845-9D26ECC94846}"/>
              </a:ext>
            </a:extLst>
          </p:cNvPr>
          <p:cNvSpPr>
            <a:spLocks noChangeAspect="1"/>
          </p:cNvSpPr>
          <p:nvPr/>
        </p:nvSpPr>
        <p:spPr>
          <a:xfrm>
            <a:off x="149088" y="4858051"/>
            <a:ext cx="546853" cy="546853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3</a:t>
            </a: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FCDB734D-013B-E760-5AF3-7C546F068C2D}"/>
              </a:ext>
            </a:extLst>
          </p:cNvPr>
          <p:cNvSpPr>
            <a:spLocks noChangeAspect="1"/>
          </p:cNvSpPr>
          <p:nvPr/>
        </p:nvSpPr>
        <p:spPr>
          <a:xfrm>
            <a:off x="154510" y="5760577"/>
            <a:ext cx="546853" cy="546853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4</a:t>
            </a:r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AB1DBC1C-39AE-7A91-9342-34DD1FE50505}"/>
              </a:ext>
            </a:extLst>
          </p:cNvPr>
          <p:cNvSpPr/>
          <p:nvPr/>
        </p:nvSpPr>
        <p:spPr>
          <a:xfrm>
            <a:off x="7190117" y="5123344"/>
            <a:ext cx="4294229" cy="976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reframe: “what experiences help students attend to the information?”</a:t>
            </a:r>
            <a:endParaRPr lang="en-US" sz="24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67A976D-2974-DBEF-D5C9-E386D368E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8455" y="863897"/>
            <a:ext cx="4888920" cy="358625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896112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Research directions and questions 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1965960"/>
            <a:ext cx="1047522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4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expert attention first. 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Eye tracking, sketch elicitation, gesture, and analogy reveal what experts prioritize and ignore </a:t>
            </a:r>
            <a:r>
              <a:rPr lang="en-US" sz="20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(Gentner &amp; Gunn 2001).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17219" y="3771900"/>
            <a:ext cx="10581211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4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deficit to design. 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“fix low spatial thinkers,” more helping all students recognize the patterns that matter.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17220" y="5303520"/>
            <a:ext cx="1039120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400" b="1" dirty="0">
                <a:solidFill>
                  <a:srgbClr val="B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adjunct, not a replacement. 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runs alongside existing frameworks and the research they continue to generate.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62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55080"/>
            <a:ext cx="6095848" cy="502920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3" name="Shape 1"/>
          <p:cNvSpPr/>
          <p:nvPr/>
        </p:nvSpPr>
        <p:spPr>
          <a:xfrm>
            <a:off x="6095848" y="6355080"/>
            <a:ext cx="6095848" cy="50292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417320"/>
            <a:ext cx="1091153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Questions?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79" y="27889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Peggy M. McNeal</a:t>
            </a:r>
            <a:r>
              <a:rPr lang="en-US" sz="2400" dirty="0">
                <a:solidFill>
                  <a:srgbClr val="9FB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en-US" sz="2400" dirty="0" err="1">
                <a:solidFill>
                  <a:srgbClr val="9FB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pmcneal@towson.edu</a:t>
            </a:r>
            <a:r>
              <a:rPr lang="en-US" sz="2400" dirty="0">
                <a:solidFill>
                  <a:srgbClr val="9FB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79" y="4069081"/>
            <a:ext cx="111735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400" i="1" dirty="0">
                <a:solidFill>
                  <a:srgbClr val="8095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thanks to the Spatial Thinking Research Interest Group (STRIG): Lauren Burns, Katharine Johanesen, Annie Klyce, Laura Lukes, and Katherine Ryker; and to Heather Petcovic for feedback on the project.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09905" y="430242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Geoscience is spatial; the theory is straining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09905" y="1488454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Geoscience education research has leaned hard on spatial-thinking theory and coalesced around the </a:t>
            </a:r>
            <a:r>
              <a:rPr lang="en-US" sz="24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Newcombe &amp; Shipley (2014) typology,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currently has 575+ citations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3192170"/>
            <a:ext cx="6400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24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works in places.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studies show gains </a:t>
            </a:r>
            <a:r>
              <a:rPr lang="en-US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(Atit et al. 2015; Giorgis 2015; Hannula 2019)</a:t>
            </a:r>
            <a:r>
              <a:rPr lang="en-US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typology skills predict geoscience performance </a:t>
            </a:r>
            <a:r>
              <a:rPr lang="en-US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(McNeal et al. 2019, 2024).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40080" y="4839668"/>
            <a:ext cx="6400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2400" b="1" dirty="0">
                <a:solidFill>
                  <a:srgbClr val="B05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also strains.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studies find weak or no link to learning geologic concepts </a:t>
            </a:r>
            <a:r>
              <a:rPr lang="en-US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(Ormand et al. 2014; Polifka et al. 2022; Goldhagen et al. 2023).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7360920" y="1874519"/>
            <a:ext cx="4160520" cy="3583500"/>
          </a:xfrm>
          <a:prstGeom prst="rect">
            <a:avLst/>
          </a:prstGeom>
          <a:solidFill>
            <a:srgbClr val="EDF1F3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360919" y="1874519"/>
            <a:ext cx="174997" cy="3583499"/>
          </a:xfrm>
          <a:prstGeom prst="rect">
            <a:avLst/>
          </a:prstGeom>
          <a:solidFill>
            <a:srgbClr val="B8862B"/>
          </a:solidFill>
          <a:ln/>
        </p:spPr>
      </p:sp>
      <p:sp>
        <p:nvSpPr>
          <p:cNvPr id="10" name="Text 8"/>
          <p:cNvSpPr/>
          <p:nvPr/>
        </p:nvSpPr>
        <p:spPr>
          <a:xfrm>
            <a:off x="7635240" y="20574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test for any theory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635240" y="2540130"/>
            <a:ext cx="37033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400" i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Galison (1997): a good theory should help solve concrete problems.</a:t>
            </a:r>
          </a:p>
          <a:p>
            <a:pPr marL="0" indent="0">
              <a:lnSpc>
                <a:spcPct val="108000"/>
              </a:lnSpc>
              <a:buNone/>
            </a:pPr>
            <a:endParaRPr lang="en-US" sz="2400" i="1" dirty="0">
              <a:solidFill>
                <a:srgbClr val="263238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8000"/>
              </a:lnSpc>
              <a:buNone/>
            </a:pPr>
            <a:r>
              <a:rPr lang="en-US" sz="2400" i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typology hold up against the real demands of geoscience practice?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0" y="6240780"/>
            <a:ext cx="121919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challenges to the typology  →  an ecological approach (an adjunct, not a replacement)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609905" y="6675120"/>
            <a:ext cx="10911535" cy="22860"/>
          </a:xfrm>
          <a:prstGeom prst="rect">
            <a:avLst/>
          </a:prstGeom>
          <a:solidFill>
            <a:srgbClr val="D5DCE1"/>
          </a:solidFill>
          <a:ln/>
        </p:spPr>
      </p:sp>
      <p:sp>
        <p:nvSpPr>
          <p:cNvPr id="15" name="Text 12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619769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dimensions, four types of spatial reasoning, eleven geoscience skills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2010628"/>
            <a:ext cx="5212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Chatterjee (2008)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argued for two dimensions of spatial reasoning: </a:t>
            </a:r>
            <a:r>
              <a:rPr lang="en-US" sz="2400" b="1" dirty="0">
                <a:solidFill>
                  <a:srgbClr val="B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 vs. extrinsic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(within one object vs. relations among objects) and </a:t>
            </a:r>
            <a:r>
              <a:rPr lang="en-US" sz="2400" b="1" dirty="0">
                <a:solidFill>
                  <a:srgbClr val="B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vs. dynamic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4146469"/>
            <a:ext cx="5012575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Newcombe &amp; Shipley (2014)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mapped eleven spatial skills used in geosciences onto the resulting 2×2, which became an organizing typology for spatial thinking research in the geosciences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18753" y="6355080"/>
            <a:ext cx="678496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typology the next three challenges test.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903720" y="1764792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0" y="1764792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EXTRINSIC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971980" y="281178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5465379" y="5102878"/>
            <a:ext cx="132956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903720" y="2148840"/>
            <a:ext cx="2555590" cy="1971058"/>
          </a:xfrm>
          <a:prstGeom prst="rect">
            <a:avLst/>
          </a:prstGeom>
          <a:solidFill>
            <a:srgbClr val="F6EDE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013448" y="2258568"/>
            <a:ext cx="20208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 · Static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013448" y="2606040"/>
            <a:ext cx="202082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0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disembedding, categorization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9511863" y="2143058"/>
            <a:ext cx="2555590" cy="1971057"/>
          </a:xfrm>
          <a:prstGeom prst="rect">
            <a:avLst/>
          </a:prstGeom>
          <a:solidFill>
            <a:srgbClr val="E7F0F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11082" y="2252787"/>
            <a:ext cx="20208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Extrinsic · Static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9611082" y="2600259"/>
            <a:ext cx="202082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0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locating self and other objects, alignment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6903720" y="4229626"/>
            <a:ext cx="2555590" cy="1901952"/>
          </a:xfrm>
          <a:prstGeom prst="rect">
            <a:avLst/>
          </a:prstGeom>
          <a:solidFill>
            <a:srgbClr val="F6EDE7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013448" y="4297420"/>
            <a:ext cx="20208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 · Dynamic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7013448" y="4644892"/>
            <a:ext cx="244586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0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visualizing 2D from 3D,</a:t>
            </a:r>
          </a:p>
          <a:p>
            <a:pPr marL="0" indent="0">
              <a:lnSpc>
                <a:spcPct val="102000"/>
              </a:lnSpc>
              <a:buNone/>
            </a:pPr>
            <a:r>
              <a:rPr lang="en-US" sz="20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penetrative thinking, mental transformation, sequential thinking</a:t>
            </a:r>
          </a:p>
        </p:txBody>
      </p:sp>
      <p:sp>
        <p:nvSpPr>
          <p:cNvPr id="21" name="Shape 19"/>
          <p:cNvSpPr/>
          <p:nvPr/>
        </p:nvSpPr>
        <p:spPr>
          <a:xfrm>
            <a:off x="9568090" y="4245286"/>
            <a:ext cx="2499363" cy="1971057"/>
          </a:xfrm>
          <a:prstGeom prst="rect">
            <a:avLst/>
          </a:prstGeom>
          <a:solidFill>
            <a:srgbClr val="E7F0F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41242" y="4308613"/>
            <a:ext cx="2316483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Extrinsic · Dynamic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9641242" y="4656085"/>
            <a:ext cx="2316483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20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perspective taking, relations among objects, updating movement through space</a:t>
            </a:r>
          </a:p>
        </p:txBody>
      </p:sp>
      <p:sp>
        <p:nvSpPr>
          <p:cNvPr id="24" name="Text 22"/>
          <p:cNvSpPr/>
          <p:nvPr/>
        </p:nvSpPr>
        <p:spPr>
          <a:xfrm>
            <a:off x="6336792" y="637794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Newcombe &amp; Shipley (2014), after Chatterjee (2008)..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46304" cy="292608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" y="45720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05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 1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four the magic number?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1677977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2×2 predicts four types: items within a type should correlate more than items across types.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297180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4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 et al. (2018)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tested this with confirmatory factor analysis (children's spatial data), comparing 1-, 2-, and 4-factor models.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80" y="4298994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400" b="1" dirty="0">
                <a:solidFill>
                  <a:srgbClr val="B05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4-factor model did not fit best.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Intrinsic–extrinsic held up; the static–dynamic split was weak.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40080" y="5577840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24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Uttal et al. (2024)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proposed that scale (large vs. small) may be confounded with the two dimensions and deserve its own axis.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903720" y="2638105"/>
            <a:ext cx="4617720" cy="2011680"/>
          </a:xfrm>
          <a:prstGeom prst="rect">
            <a:avLst/>
          </a:prstGeom>
          <a:solidFill>
            <a:srgbClr val="F6EDE7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903720" y="2638105"/>
            <a:ext cx="118872" cy="2011680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11" name="Text 9"/>
          <p:cNvSpPr/>
          <p:nvPr/>
        </p:nvSpPr>
        <p:spPr>
          <a:xfrm>
            <a:off x="7178040" y="2866705"/>
            <a:ext cx="4160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000" i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r>
              <a:rPr lang="en-US" sz="2200" i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Spatial skill may have a multi-dimensional structure, but perhaps not one that is based on static-dynamic processing.”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178040" y="4306885"/>
            <a:ext cx="4160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Mix et al. (2018), p. 275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46304" cy="292608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" y="45720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B05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 2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896112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 the four types of spatial reasoning inherent in the solver or in the problem?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79" y="193253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dimensions may reflect the cognitive strategies a person applies, not a problem built into the geoscience environment. Spatial thinking test items are solvable in multiple ways.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42504" y="3389810"/>
            <a:ext cx="4018016" cy="1989714"/>
          </a:xfrm>
          <a:prstGeom prst="rect">
            <a:avLst/>
          </a:prstGeom>
          <a:solidFill>
            <a:srgbClr val="EDF1F3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42504" y="3389810"/>
            <a:ext cx="4018016" cy="91440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338991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Perspective taking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25631" y="3821586"/>
            <a:ext cx="3934889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solve a crystallography symmetry problem, one might rotate the crystal in mind or imagine moving around it. Distinct cognition, same result </a:t>
            </a:r>
            <a:r>
              <a:rPr lang="en-US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(Hegarty &amp; Waller 2004).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434840" y="3389810"/>
            <a:ext cx="3520440" cy="1989714"/>
          </a:xfrm>
          <a:prstGeom prst="rect">
            <a:avLst/>
          </a:prstGeom>
          <a:solidFill>
            <a:srgbClr val="EDF1F3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434840" y="3399786"/>
            <a:ext cx="3520440" cy="91440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12" name="Text 10"/>
          <p:cNvSpPr/>
          <p:nvPr/>
        </p:nvSpPr>
        <p:spPr>
          <a:xfrm>
            <a:off x="4617720" y="338991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Mental rotation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458590" y="3809711"/>
            <a:ext cx="3520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Rotate holistically (dynamic) or count segments piecemeal (static). High scores imply dynamic; low scores are ambiguous.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114410" y="3389810"/>
            <a:ext cx="3935086" cy="1989714"/>
          </a:xfrm>
          <a:prstGeom prst="rect">
            <a:avLst/>
          </a:prstGeom>
          <a:solidFill>
            <a:srgbClr val="EDF1F3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114410" y="3389809"/>
            <a:ext cx="3935086" cy="97059"/>
          </a:xfrm>
          <a:prstGeom prst="rect">
            <a:avLst/>
          </a:prstGeom>
          <a:solidFill>
            <a:srgbClr val="B05530"/>
          </a:solidFill>
          <a:ln/>
        </p:spPr>
      </p:sp>
      <p:sp>
        <p:nvSpPr>
          <p:cNvPr id="16" name="Text 14"/>
          <p:cNvSpPr/>
          <p:nvPr/>
        </p:nvSpPr>
        <p:spPr>
          <a:xfrm>
            <a:off x="8161910" y="3411886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Framing steers strategy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173786" y="3833461"/>
            <a:ext cx="377921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Khooshabeh et al. (2013): fragmenting the blocks pushes solvers toward a piecemeal approach. How we pose a task shapes the skill used.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46304" cy="292608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" y="45720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 3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232" y="849165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Fluid-Earth confronts the typology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13492" y="1696212"/>
            <a:ext cx="1191621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 vs. extrinsic rests on </a:t>
            </a:r>
            <a:r>
              <a:rPr lang="en-US" sz="24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formation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single vs. multiple discrete objects. But fluids aren't clearly “one thing.”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75526" y="3012948"/>
            <a:ext cx="164125" cy="146304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368134" y="2912364"/>
            <a:ext cx="1154955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Fuzzy boundaries: 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Clouds, eddies, fronts, the thermocline: their boundaries are gradients. How do you disembed, categorize, locate, or align something with no discrete edge?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5209" y="4305597"/>
            <a:ext cx="164125" cy="146304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367817" y="4205013"/>
            <a:ext cx="1154955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Gradient causation: 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Pressure-gradient force and Coriolis vary continuously, not in discrete steps.</a:t>
            </a:r>
            <a:endParaRPr lang="en-US" sz="2400" dirty="0"/>
          </a:p>
        </p:txBody>
      </p:sp>
      <p:sp>
        <p:nvSpPr>
          <p:cNvPr id="30" name="Text 27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62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40080" y="1234440"/>
            <a:ext cx="1091153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Maybe we're working at the wrong level of analysis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2468880"/>
            <a:ext cx="7680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CFE0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and theory reify each other (Uttal et al. 2024).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narrow typology, tested again and again on a small set of problems, can look compelling, but are we seeing everything that's there?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4526280"/>
            <a:ext cx="7680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propose an </a:t>
            </a:r>
            <a:r>
              <a:rPr lang="en-US" sz="2400" b="1" dirty="0">
                <a:solidFill>
                  <a:srgbClr val="B886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adjunct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>
                <a:solidFill>
                  <a:srgbClr val="B886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that starts from geoscience tasks themselves.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869680" y="2377440"/>
            <a:ext cx="27432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0" dirty="0">
                <a:solidFill>
                  <a:srgbClr val="B88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2000" dirty="0"/>
          </a:p>
        </p:txBody>
      </p:sp>
      <p:sp>
        <p:nvSpPr>
          <p:cNvPr id="8" name="Text 6"/>
          <p:cNvSpPr/>
          <p:nvPr/>
        </p:nvSpPr>
        <p:spPr>
          <a:xfrm>
            <a:off x="8573984" y="4526280"/>
            <a:ext cx="3343391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CFE0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 ecological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i="1" dirty="0">
                <a:solidFill>
                  <a:srgbClr val="CFE0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approach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46304" cy="292608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" y="45720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ECOLOGICAL APPROACH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77" y="907465"/>
            <a:ext cx="109115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Start from the information in the world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79" y="1828800"/>
            <a:ext cx="1091153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Gibson (1979): </a:t>
            </a: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environment is rich in information that can guide goal-directed action. The learner's job is to attend to the information that matters.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78" y="3274152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bottom-up, task-centered move: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40079" y="4407808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question:  </a:t>
            </a:r>
            <a:r>
              <a:rPr lang="en-US" sz="2400" i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spatial thinking skills are necessary for success?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40079" y="5411285"/>
            <a:ext cx="1091153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question:  </a:t>
            </a:r>
            <a:r>
              <a:rPr lang="en-US" sz="2400" i="1" dirty="0">
                <a:solidFill>
                  <a:srgbClr val="162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information do geoscientists use, and how do we help students see it?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46304" cy="292608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" y="45720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ECOLOGICAL APPROACH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52248" y="896112"/>
            <a:ext cx="1187669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700" b="1" dirty="0">
                <a:solidFill>
                  <a:srgbClr val="1629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could an ecological approach to spatial thinking look like?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2606040" cy="2463536"/>
          </a:xfrm>
          <a:prstGeom prst="rect">
            <a:avLst/>
          </a:prstGeom>
          <a:solidFill>
            <a:srgbClr val="EDF1F3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2167128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1671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288036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information experts use to solve the task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227832" y="2240280"/>
            <a:ext cx="310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3520440" y="1965959"/>
            <a:ext cx="2606040" cy="2463536"/>
          </a:xfrm>
          <a:prstGeom prst="rect">
            <a:avLst/>
          </a:prstGeom>
          <a:solidFill>
            <a:srgbClr val="EDF1F3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703320" y="2167128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2" name="Text 10"/>
          <p:cNvSpPr/>
          <p:nvPr/>
        </p:nvSpPr>
        <p:spPr>
          <a:xfrm>
            <a:off x="3703320" y="21671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703320" y="288036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it is reliably available in the environment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108192" y="2240280"/>
            <a:ext cx="310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6400800" y="1965959"/>
            <a:ext cx="2606040" cy="2463535"/>
          </a:xfrm>
          <a:prstGeom prst="rect">
            <a:avLst/>
          </a:prstGeom>
          <a:solidFill>
            <a:srgbClr val="EDF1F3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583680" y="2167128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0" y="21671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583680" y="288036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that experts actually use it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8988552" y="2240280"/>
            <a:ext cx="310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9281160" y="1965959"/>
            <a:ext cx="2606040" cy="2463535"/>
          </a:xfrm>
          <a:prstGeom prst="rect">
            <a:avLst/>
          </a:prstGeom>
          <a:solidFill>
            <a:srgbClr val="EDF1F3"/>
          </a:solidFill>
          <a:ln/>
          <a:effectLst>
            <a:outerShdw blurRad="88900" dist="38100" dir="8100000" algn="bl" rotWithShape="0">
              <a:srgbClr val="000000">
                <a:alpha val="1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9464040" y="2167128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2" name="Text 20"/>
          <p:cNvSpPr/>
          <p:nvPr/>
        </p:nvSpPr>
        <p:spPr>
          <a:xfrm>
            <a:off x="9464040" y="21671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9464040" y="2880360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263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that novices can learn to use it</a:t>
            </a:r>
            <a:endParaRPr lang="en-US" sz="2400" dirty="0"/>
          </a:p>
        </p:txBody>
      </p:sp>
      <p:sp>
        <p:nvSpPr>
          <p:cNvPr id="29" name="Text 26"/>
          <p:cNvSpPr/>
          <p:nvPr/>
        </p:nvSpPr>
        <p:spPr>
          <a:xfrm>
            <a:off x="11368735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C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{CDAF09E4-B6B0-2648-8C9A-AD9644C05046}tf10001120</Template>
  <TotalTime>4313</TotalTime>
  <Words>1244</Words>
  <Application>Microsoft Macintosh PowerPoint</Application>
  <PresentationFormat>Widescreen</PresentationFormat>
  <Paragraphs>138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Georgia</vt:lpstr>
      <vt:lpstr>Gill Sans MT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Revisiting Spatial Thinking Typologies in Solid- and Fluid-Earth Geosciences</dc:title>
  <dc:subject>PptxGenJS Presentation</dc:subject>
  <dc:creator>Peggy M. McNeal</dc:creator>
  <cp:lastModifiedBy>McNeal, Peggy M.</cp:lastModifiedBy>
  <cp:revision>11</cp:revision>
  <dcterms:created xsi:type="dcterms:W3CDTF">2026-06-10T14:27:09Z</dcterms:created>
  <dcterms:modified xsi:type="dcterms:W3CDTF">2026-07-20T09:57:10Z</dcterms:modified>
</cp:coreProperties>
</file>