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1" r:id="rId5"/>
    <p:sldMasterId id="2147483682" r:id="rId6"/>
    <p:sldMasterId id="214748368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2A5EF31-3424-42CD-8C3A-040B6849C193}">
  <a:tblStyle styleId="{D2A5EF31-3424-42CD-8C3A-040B6849C19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1.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833"/>
              </a:lnSpc>
              <a:spcBef>
                <a:spcPts val="0"/>
              </a:spcBef>
              <a:spcAft>
                <a:spcPts val="0"/>
              </a:spcAft>
              <a:buNone/>
            </a:pPr>
            <a:r>
              <a:rPr lang="en">
                <a:solidFill>
                  <a:schemeClr val="dk1"/>
                </a:solidFill>
                <a:latin typeface="Aptos"/>
                <a:ea typeface="Aptos"/>
                <a:cs typeface="Aptos"/>
                <a:sym typeface="Aptos"/>
              </a:rPr>
              <a:t>Introductory laboratory courses play an important role in student learning in introductory geoscience courses. In an attempt to quantify different effects on student learning, we evaluated the influence of six factors: situational interest, course format, course, lab topic, lab level of inquiry, and Teaching Assistant (TA). Data were collected from six introductory geoscience laboratory courses at five public research institutions for four semesters. Student learning was measured using pre- and post- course surveys with three content questions for each of six lab topics considered per course. Lab topics studied were selected by each course instructor and learning survey questions were aligned directly to the lab activities of each course. Unexpectedly, some labs were offered online during the study period, which is included as a potential learning factor (course format). Odds ratio analyses indicate that of all our factors, the topic of the lab activity, the TA lab instructor, and the course students are in, are strong predictors of student learning. Of the lab topics, there are higher odds of student learning for lab activities on Minerals, Earth's Interior, and Earthquakes. We do not propose that student interest, inquiry levels and course format are not important to student learning, but our data collection and analyses show they are not as important as lab topics and course factors in this dataset. These findings suggest that lab topics with lower odds ratios are prime opportunities for potential improvements to support student learning. To address the influence of courses, our further work will consider more nuanced analyses of factors related to individual courses such as individual lab activities at institutions and TA influences.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f2c1d6b52f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f2c1d6b52f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(Aim 4): PDA says: lab activity by time period interaction (Table 12) suggest lab activity is significantly related to LG with wide range of Odds Ratio</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f7f04d7e11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f7f04d7e11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f2c1d6b52f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f2c1d6b52f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Landscape - close to significant - p 0.0586</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f42966a29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f42966a29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ec5b51dd59_0_5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ec5b51dd59_0_5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f7f04d7e11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f7f04d7e11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f7f04d7e11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f7f04d7e11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ec5b51dd59_0_4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ec5b51dd59_0_4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chemeClr val="dk1"/>
                </a:solidFill>
              </a:rPr>
              <a:t>Analysis showed a statistically-significant interaction between student situational interest and the combined effect of 1) the course the students were enrolled in and 2) the topic of the lab session (F (20, 6395) = 4.038, p &lt; 0.001). However, topic and course together explain only about 4% of the variance in the dataset, indicating that other factors have a large role in triggering interest.</a:t>
            </a:r>
            <a:endParaRPr sz="1400">
              <a:solidFill>
                <a:schemeClr val="dk1"/>
              </a:solidFill>
            </a:endParaRPr>
          </a:p>
          <a:p>
            <a:pPr indent="0" lvl="0" marL="0" rtl="0" algn="l">
              <a:spcBef>
                <a:spcPts val="0"/>
              </a:spcBef>
              <a:spcAft>
                <a:spcPts val="0"/>
              </a:spcAft>
              <a:buNone/>
            </a:pPr>
            <a:r>
              <a:rPr lang="en"/>
              <a:t>For learning data, used high interest (natural hazards, climate) and low interest (maps) labs. (Hazards represented by a combo of landslides, earthquakes and volcanoes.)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3ec5b51dd59_0_4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3ec5b51dd59_0_4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Learning Gains: 16.9, -0.1, 43.0</a:t>
            </a:r>
            <a:endParaRPr/>
          </a:p>
          <a:p>
            <a:pPr indent="0" lvl="0" marL="0" rtl="0" algn="l">
              <a:spcBef>
                <a:spcPts val="0"/>
              </a:spcBef>
              <a:spcAft>
                <a:spcPts val="0"/>
              </a:spcAft>
              <a:buNone/>
            </a:pPr>
            <a:r>
              <a:rPr lang="en"/>
              <a:t>RT: Here’s a jpeg of the graph, my interpretation is we don’t know why students learn, b/c the lower interest topic (Maps) has larger increase in post scores than pre scores (and larger gains, which are in the Excel sheet but the chart here shows %). So we’re seeing stronger learning for Maps that they’re less interested in than for Hazards and Climate. Sigh. Could be that factors that guide learning are multi-fold, could be our content questions aren’t good too. I think we can easily make the case that our big ol “lump” of “all Qs, all students” is too broad and we need to look at this with more finesse (yay PDA!!!). So if we had to answer with this graph, I’d say interest is not a strong driver (without fine tuning – PDA!!)</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ec5b51dd59_0_4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3ec5b51dd59_0_4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RT: The 2nd new sheet is to look at learning for higher vs. lower inquiry labs, which is in the sheet called:  UNC + Colo LowHighInqTopicLrng is set up the same way- but only with UNC and Colorado. The graph below is from columns CH-CO around rows 1238-1250. I can’t get the bars lined up the way I wanted them, so I just drew circles to show what’s being compared. The blues in the graph are the lower inquiry labs from UNC (Sed Rocks and ig/met rocks). The learning gains are about the same as each other (mid 40%s) and are about the same as LG for Topo (high inquiry with LG in mid 40s). Again, I’m not seeing anything obvious. There are higher learning gains (55%) for higher inquiry Earth Interior lab but lower LG (21%) for the high inquiry Time lab (pink). So I don’t see that LG aligned with high or low inquiry.</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
              <a:t>For both rocks labs: low interest, low inquiry, but reasonable learning</a:t>
            </a:r>
            <a:endParaRPr/>
          </a:p>
          <a:p>
            <a:pPr indent="0" lvl="0" marL="0" rtl="0" algn="l">
              <a:spcBef>
                <a:spcPts val="0"/>
              </a:spcBef>
              <a:spcAft>
                <a:spcPts val="0"/>
              </a:spcAft>
              <a:buNone/>
            </a:pPr>
            <a:r>
              <a:rPr lang="en"/>
              <a:t>For topo, low interest, high inquiry, but reasonable learning</a:t>
            </a:r>
            <a:endParaRPr/>
          </a:p>
          <a:p>
            <a:pPr indent="0" lvl="0" marL="0" rtl="0" algn="l">
              <a:spcBef>
                <a:spcPts val="0"/>
              </a:spcBef>
              <a:spcAft>
                <a:spcPts val="0"/>
              </a:spcAft>
              <a:buNone/>
            </a:pPr>
            <a:r>
              <a:rPr lang="en"/>
              <a:t>For earth’s interior, high inquiry, medium interest</a:t>
            </a:r>
            <a:endParaRPr/>
          </a:p>
          <a:p>
            <a:pPr indent="0" lvl="0" marL="0" rtl="0" algn="l">
              <a:spcBef>
                <a:spcPts val="0"/>
              </a:spcBef>
              <a:spcAft>
                <a:spcPts val="0"/>
              </a:spcAft>
              <a:buNone/>
            </a:pPr>
            <a:r>
              <a:rPr lang="en"/>
              <a:t>For time, high inquiry, low interest, good learning, but on the low end</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ec5b51dd59_0_3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ec5b51dd59_0_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ec5b51dd59_0_4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ec5b51dd59_0_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step to see how multiple factors may help predict learning - still not an obvious trend. Not a single predictor - humans are complicated! But what if we bring in more predictor variables? Other items?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ec5b51dd59_0_4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3ec5b51dd59_0_4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ec5b51dd59_0_4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3ec5b51dd59_0_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f2c1d6b52f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3f2c1d6b52f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ec5b51dd59_0_3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g3ec5b51dd59_0_3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g3ec5b51dd59_0_3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ec5b51dd59_0_3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g3ec5b51dd59_0_3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All Fall data impacted _ summer lab development incorporated online versions of labs (so online “inquiry” labs)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TEACHING BELIEFS INTERVIEW</a:t>
            </a:r>
            <a:endParaRPr/>
          </a:p>
        </p:txBody>
      </p:sp>
      <p:sp>
        <p:nvSpPr>
          <p:cNvPr id="211" name="Google Shape;211;g3ec5b51dd59_0_3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ec5b51dd59_0_3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3ec5b51dd59_0_3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
                <a:solidFill>
                  <a:schemeClr val="dk1"/>
                </a:solidFill>
              </a:rPr>
              <a:t>Add a QR code for link</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Graph and text updated for 2024</a:t>
            </a:r>
            <a:endParaRPr/>
          </a:p>
        </p:txBody>
      </p:sp>
      <p:sp>
        <p:nvSpPr>
          <p:cNvPr id="241" name="Google Shape;241;g3ec5b51dd59_0_3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ec5b51dd59_0_4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ec5b51dd59_0_4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ec5b51dd59_0_4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ec5b51dd59_0_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number of learning, interest surveys varies between notes - these come from the PDA report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f7f04d7e11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f7f04d7e11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f7f04d7e1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3f7f04d7e1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2.34 OR - from Helmuth’s base model, June 12 2026</a:t>
            </a:r>
            <a:endParaRPr/>
          </a:p>
          <a:p>
            <a:pPr indent="0" lvl="0" marL="0" rtl="0" algn="l">
              <a:spcBef>
                <a:spcPts val="0"/>
              </a:spcBef>
              <a:spcAft>
                <a:spcPts val="0"/>
              </a:spcAft>
              <a:buNone/>
            </a:pPr>
            <a:r>
              <a:rPr lang="en"/>
              <a:t>TAs matter - Helmuth table 11 in “Tables for Comparison” Feb 2026</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3" name="Google Shape;63;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7" name="Google Shape;67;p1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68" name="Google Shape;68;p1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69" name="Google Shape;69;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2" name="Google Shape;72;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85" name="Google Shape;85;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92" name="Google Shape;92;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1" name="Shape 101"/>
        <p:cNvGrpSpPr/>
        <p:nvPr/>
      </p:nvGrpSpPr>
      <p:grpSpPr>
        <a:xfrm>
          <a:off x="0" y="0"/>
          <a:ext cx="0" cy="0"/>
          <a:chOff x="0" y="0"/>
          <a:chExt cx="0" cy="0"/>
        </a:xfrm>
      </p:grpSpPr>
      <p:sp>
        <p:nvSpPr>
          <p:cNvPr id="102" name="Google Shape;102;p2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3" name="Google Shape;103;p26"/>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4" name="Google Shape;104;p2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5" name="Google Shape;105;p2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6" name="Google Shape;106;p2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7" name="Shape 107"/>
        <p:cNvGrpSpPr/>
        <p:nvPr/>
      </p:nvGrpSpPr>
      <p:grpSpPr>
        <a:xfrm>
          <a:off x="0" y="0"/>
          <a:ext cx="0" cy="0"/>
          <a:chOff x="0" y="0"/>
          <a:chExt cx="0" cy="0"/>
        </a:xfrm>
      </p:grpSpPr>
      <p:sp>
        <p:nvSpPr>
          <p:cNvPr id="108" name="Google Shape;108;p2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9" name="Google Shape;109;p2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0" name="Google Shape;110;p2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1" name="Shape 111"/>
        <p:cNvGrpSpPr/>
        <p:nvPr/>
      </p:nvGrpSpPr>
      <p:grpSpPr>
        <a:xfrm>
          <a:off x="0" y="0"/>
          <a:ext cx="0" cy="0"/>
          <a:chOff x="0" y="0"/>
          <a:chExt cx="0" cy="0"/>
        </a:xfrm>
      </p:grpSpPr>
      <p:sp>
        <p:nvSpPr>
          <p:cNvPr id="112" name="Google Shape;112;p28"/>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13" name="Google Shape;113;p28"/>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14" name="Google Shape;114;p2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5" name="Google Shape;115;p2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6" name="Google Shape;116;p2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7" name="Shape 117"/>
        <p:cNvGrpSpPr/>
        <p:nvPr/>
      </p:nvGrpSpPr>
      <p:grpSpPr>
        <a:xfrm>
          <a:off x="0" y="0"/>
          <a:ext cx="0" cy="0"/>
          <a:chOff x="0" y="0"/>
          <a:chExt cx="0" cy="0"/>
        </a:xfrm>
      </p:grpSpPr>
      <p:sp>
        <p:nvSpPr>
          <p:cNvPr id="118" name="Google Shape;118;p29"/>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19" name="Google Shape;119;p29"/>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888888"/>
              </a:buClr>
              <a:buSzPts val="1800"/>
              <a:buNone/>
              <a:defRPr sz="1800">
                <a:solidFill>
                  <a:srgbClr val="888888"/>
                </a:solidFill>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120" name="Google Shape;120;p2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1" name="Google Shape;121;p2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2" name="Google Shape;122;p2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3" name="Shape 123"/>
        <p:cNvGrpSpPr/>
        <p:nvPr/>
      </p:nvGrpSpPr>
      <p:grpSpPr>
        <a:xfrm>
          <a:off x="0" y="0"/>
          <a:ext cx="0" cy="0"/>
          <a:chOff x="0" y="0"/>
          <a:chExt cx="0" cy="0"/>
        </a:xfrm>
      </p:grpSpPr>
      <p:sp>
        <p:nvSpPr>
          <p:cNvPr id="124" name="Google Shape;124;p3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25" name="Google Shape;125;p30"/>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6" name="Google Shape;126;p30"/>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7" name="Google Shape;127;p3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8" name="Google Shape;128;p3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9" name="Google Shape;129;p3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0" name="Shape 130"/>
        <p:cNvGrpSpPr/>
        <p:nvPr/>
      </p:nvGrpSpPr>
      <p:grpSpPr>
        <a:xfrm>
          <a:off x="0" y="0"/>
          <a:ext cx="0" cy="0"/>
          <a:chOff x="0" y="0"/>
          <a:chExt cx="0" cy="0"/>
        </a:xfrm>
      </p:grpSpPr>
      <p:sp>
        <p:nvSpPr>
          <p:cNvPr id="131" name="Google Shape;131;p31"/>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2" name="Google Shape;132;p31"/>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33" name="Google Shape;133;p31"/>
          <p:cNvSpPr txBox="1"/>
          <p:nvPr>
            <p:ph idx="2" type="body"/>
          </p:nvPr>
        </p:nvSpPr>
        <p:spPr>
          <a:xfrm>
            <a:off x="629841" y="1878806"/>
            <a:ext cx="38685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4" name="Google Shape;134;p31"/>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35" name="Google Shape;135;p31"/>
          <p:cNvSpPr txBox="1"/>
          <p:nvPr>
            <p:ph idx="4" type="body"/>
          </p:nvPr>
        </p:nvSpPr>
        <p:spPr>
          <a:xfrm>
            <a:off x="4629150" y="1878806"/>
            <a:ext cx="38874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6" name="Google Shape;136;p3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7" name="Google Shape;137;p3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8" name="Google Shape;138;p3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9" name="Shape 139"/>
        <p:cNvGrpSpPr/>
        <p:nvPr/>
      </p:nvGrpSpPr>
      <p:grpSpPr>
        <a:xfrm>
          <a:off x="0" y="0"/>
          <a:ext cx="0" cy="0"/>
          <a:chOff x="0" y="0"/>
          <a:chExt cx="0" cy="0"/>
        </a:xfrm>
      </p:grpSpPr>
      <p:sp>
        <p:nvSpPr>
          <p:cNvPr id="140" name="Google Shape;140;p3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41" name="Google Shape;141;p3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42" name="Google Shape;142;p3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43" name="Google Shape;143;p3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4" name="Shape 144"/>
        <p:cNvGrpSpPr/>
        <p:nvPr/>
      </p:nvGrpSpPr>
      <p:grpSpPr>
        <a:xfrm>
          <a:off x="0" y="0"/>
          <a:ext cx="0" cy="0"/>
          <a:chOff x="0" y="0"/>
          <a:chExt cx="0" cy="0"/>
        </a:xfrm>
      </p:grpSpPr>
      <p:sp>
        <p:nvSpPr>
          <p:cNvPr id="145" name="Google Shape;145;p33"/>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46" name="Google Shape;146;p33"/>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147" name="Google Shape;147;p33"/>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48" name="Google Shape;148;p3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49" name="Google Shape;149;p3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0" name="Google Shape;150;p3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51" name="Shape 151"/>
        <p:cNvGrpSpPr/>
        <p:nvPr/>
      </p:nvGrpSpPr>
      <p:grpSpPr>
        <a:xfrm>
          <a:off x="0" y="0"/>
          <a:ext cx="0" cy="0"/>
          <a:chOff x="0" y="0"/>
          <a:chExt cx="0" cy="0"/>
        </a:xfrm>
      </p:grpSpPr>
      <p:sp>
        <p:nvSpPr>
          <p:cNvPr id="152" name="Google Shape;152;p34"/>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53" name="Google Shape;153;p34"/>
          <p:cNvSpPr/>
          <p:nvPr>
            <p:ph idx="2" type="pic"/>
          </p:nvPr>
        </p:nvSpPr>
        <p:spPr>
          <a:xfrm>
            <a:off x="3887391" y="740569"/>
            <a:ext cx="4629300" cy="3655200"/>
          </a:xfrm>
          <a:prstGeom prst="rect">
            <a:avLst/>
          </a:prstGeom>
          <a:noFill/>
          <a:ln>
            <a:noFill/>
          </a:ln>
        </p:spPr>
      </p:sp>
      <p:sp>
        <p:nvSpPr>
          <p:cNvPr id="154" name="Google Shape;154;p34"/>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55" name="Google Shape;155;p3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6" name="Google Shape;156;p3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7" name="Google Shape;157;p3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8" name="Shape 158"/>
        <p:cNvGrpSpPr/>
        <p:nvPr/>
      </p:nvGrpSpPr>
      <p:grpSpPr>
        <a:xfrm>
          <a:off x="0" y="0"/>
          <a:ext cx="0" cy="0"/>
          <a:chOff x="0" y="0"/>
          <a:chExt cx="0" cy="0"/>
        </a:xfrm>
      </p:grpSpPr>
      <p:sp>
        <p:nvSpPr>
          <p:cNvPr id="159" name="Google Shape;159;p3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60" name="Google Shape;160;p35"/>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61" name="Google Shape;161;p3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2" name="Google Shape;162;p3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3" name="Google Shape;163;p3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4" name="Shape 164"/>
        <p:cNvGrpSpPr/>
        <p:nvPr/>
      </p:nvGrpSpPr>
      <p:grpSpPr>
        <a:xfrm>
          <a:off x="0" y="0"/>
          <a:ext cx="0" cy="0"/>
          <a:chOff x="0" y="0"/>
          <a:chExt cx="0" cy="0"/>
        </a:xfrm>
      </p:grpSpPr>
      <p:sp>
        <p:nvSpPr>
          <p:cNvPr id="165" name="Google Shape;165;p36"/>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66" name="Google Shape;166;p36"/>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67" name="Google Shape;167;p3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8" name="Google Shape;168;p3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9" name="Google Shape;169;p3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4.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2.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5" name="Shape 95"/>
        <p:cNvGrpSpPr/>
        <p:nvPr/>
      </p:nvGrpSpPr>
      <p:grpSpPr>
        <a:xfrm>
          <a:off x="0" y="0"/>
          <a:ext cx="0" cy="0"/>
          <a:chOff x="0" y="0"/>
          <a:chExt cx="0" cy="0"/>
        </a:xfrm>
      </p:grpSpPr>
      <p:sp>
        <p:nvSpPr>
          <p:cNvPr id="96" name="Google Shape;96;p2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97" name="Google Shape;97;p2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8" name="Google Shape;98;p2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9" name="Google Shape;99;p2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00" name="Google Shape;100;p2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900" u="none" cap="none" strike="noStrike">
                <a:solidFill>
                  <a:srgbClr val="888888"/>
                </a:solidFill>
                <a:latin typeface="Calibri"/>
                <a:ea typeface="Calibri"/>
                <a:cs typeface="Calibri"/>
                <a:sym typeface="Calibri"/>
              </a:defRPr>
            </a:lvl1pPr>
            <a:lvl2pPr indent="0" lvl="1" marL="0" marR="0" algn="r">
              <a:spcBef>
                <a:spcPts val="0"/>
              </a:spcBef>
              <a:buNone/>
              <a:defRPr b="0" i="0" sz="900" u="none" cap="none" strike="noStrike">
                <a:solidFill>
                  <a:srgbClr val="888888"/>
                </a:solidFill>
                <a:latin typeface="Calibri"/>
                <a:ea typeface="Calibri"/>
                <a:cs typeface="Calibri"/>
                <a:sym typeface="Calibri"/>
              </a:defRPr>
            </a:lvl2pPr>
            <a:lvl3pPr indent="0" lvl="2" marL="0" marR="0" algn="r">
              <a:spcBef>
                <a:spcPts val="0"/>
              </a:spcBef>
              <a:buNone/>
              <a:defRPr b="0" i="0" sz="900" u="none" cap="none" strike="noStrike">
                <a:solidFill>
                  <a:srgbClr val="888888"/>
                </a:solidFill>
                <a:latin typeface="Calibri"/>
                <a:ea typeface="Calibri"/>
                <a:cs typeface="Calibri"/>
                <a:sym typeface="Calibri"/>
              </a:defRPr>
            </a:lvl3pPr>
            <a:lvl4pPr indent="0" lvl="3" marL="0" marR="0" algn="r">
              <a:spcBef>
                <a:spcPts val="0"/>
              </a:spcBef>
              <a:buNone/>
              <a:defRPr b="0" i="0" sz="900" u="none" cap="none" strike="noStrike">
                <a:solidFill>
                  <a:srgbClr val="888888"/>
                </a:solidFill>
                <a:latin typeface="Calibri"/>
                <a:ea typeface="Calibri"/>
                <a:cs typeface="Calibri"/>
                <a:sym typeface="Calibri"/>
              </a:defRPr>
            </a:lvl4pPr>
            <a:lvl5pPr indent="0" lvl="4" marL="0" marR="0" algn="r">
              <a:spcBef>
                <a:spcPts val="0"/>
              </a:spcBef>
              <a:buNone/>
              <a:defRPr b="0" i="0" sz="900" u="none" cap="none" strike="noStrike">
                <a:solidFill>
                  <a:srgbClr val="888888"/>
                </a:solidFill>
                <a:latin typeface="Calibri"/>
                <a:ea typeface="Calibri"/>
                <a:cs typeface="Calibri"/>
                <a:sym typeface="Calibri"/>
              </a:defRPr>
            </a:lvl5pPr>
            <a:lvl6pPr indent="0" lvl="5" marL="0" marR="0" algn="r">
              <a:spcBef>
                <a:spcPts val="0"/>
              </a:spcBef>
              <a:buNone/>
              <a:defRPr b="0" i="0" sz="900" u="none" cap="none" strike="noStrike">
                <a:solidFill>
                  <a:srgbClr val="888888"/>
                </a:solidFill>
                <a:latin typeface="Calibri"/>
                <a:ea typeface="Calibri"/>
                <a:cs typeface="Calibri"/>
                <a:sym typeface="Calibri"/>
              </a:defRPr>
            </a:lvl6pPr>
            <a:lvl7pPr indent="0" lvl="6" marL="0" marR="0" algn="r">
              <a:spcBef>
                <a:spcPts val="0"/>
              </a:spcBef>
              <a:buNone/>
              <a:defRPr b="0" i="0" sz="900" u="none" cap="none" strike="noStrike">
                <a:solidFill>
                  <a:srgbClr val="888888"/>
                </a:solidFill>
                <a:latin typeface="Calibri"/>
                <a:ea typeface="Calibri"/>
                <a:cs typeface="Calibri"/>
                <a:sym typeface="Calibri"/>
              </a:defRPr>
            </a:lvl7pPr>
            <a:lvl8pPr indent="0" lvl="7" marL="0" marR="0" algn="r">
              <a:spcBef>
                <a:spcPts val="0"/>
              </a:spcBef>
              <a:buNone/>
              <a:defRPr b="0" i="0" sz="900" u="none" cap="none" strike="noStrike">
                <a:solidFill>
                  <a:srgbClr val="888888"/>
                </a:solidFill>
                <a:latin typeface="Calibri"/>
                <a:ea typeface="Calibri"/>
                <a:cs typeface="Calibri"/>
                <a:sym typeface="Calibri"/>
              </a:defRPr>
            </a:lvl8pPr>
            <a:lvl9pPr indent="0" lvl="8" marL="0" marR="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1.xml"/><Relationship Id="rId3"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2.xml"/><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image" Target="../media/image17.png"/><Relationship Id="rId5" Type="http://schemas.openxmlformats.org/officeDocument/2006/relationships/image" Target="../media/image24.png"/><Relationship Id="rId6"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xml"/><Relationship Id="rId3" Type="http://schemas.openxmlformats.org/officeDocument/2006/relationships/image" Target="../media/image19.png"/><Relationship Id="rId4" Type="http://schemas.openxmlformats.org/officeDocument/2006/relationships/image" Target="../media/image4.jpg"/><Relationship Id="rId5"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7"/>
          <p:cNvSpPr txBox="1"/>
          <p:nvPr>
            <p:ph type="ctrTitle"/>
          </p:nvPr>
        </p:nvSpPr>
        <p:spPr>
          <a:xfrm>
            <a:off x="197699" y="94075"/>
            <a:ext cx="8748600" cy="154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3780"/>
              <a:t>What factors impact student learning in introductory geoscience lab courses?</a:t>
            </a:r>
            <a:endParaRPr sz="3780"/>
          </a:p>
        </p:txBody>
      </p:sp>
      <p:sp>
        <p:nvSpPr>
          <p:cNvPr id="175" name="Google Shape;175;p37"/>
          <p:cNvSpPr txBox="1"/>
          <p:nvPr>
            <p:ph idx="1" type="subTitle"/>
          </p:nvPr>
        </p:nvSpPr>
        <p:spPr>
          <a:xfrm>
            <a:off x="311700" y="15563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Rachel Teasdale, Katherine Ryker, Kelsey Bitting</a:t>
            </a:r>
            <a:endParaRPr/>
          </a:p>
        </p:txBody>
      </p:sp>
      <p:pic>
        <p:nvPicPr>
          <p:cNvPr id="176" name="Google Shape;176;p37"/>
          <p:cNvPicPr preferRelativeResize="0"/>
          <p:nvPr/>
        </p:nvPicPr>
        <p:blipFill>
          <a:blip r:embed="rId3">
            <a:alphaModFix/>
          </a:blip>
          <a:stretch>
            <a:fillRect/>
          </a:stretch>
        </p:blipFill>
        <p:spPr>
          <a:xfrm>
            <a:off x="6418919" y="2467194"/>
            <a:ext cx="2567000" cy="2567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6"/>
          <p:cNvSpPr txBox="1"/>
          <p:nvPr/>
        </p:nvSpPr>
        <p:spPr>
          <a:xfrm>
            <a:off x="1011800" y="1103175"/>
            <a:ext cx="4909200" cy="845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chemeClr val="dk1"/>
                </a:solidFill>
                <a:latin typeface="Calibri"/>
                <a:ea typeface="Calibri"/>
                <a:cs typeface="Calibri"/>
                <a:sym typeface="Calibri"/>
              </a:rPr>
              <a:t>Topics with </a:t>
            </a:r>
            <a:r>
              <a:rPr lang="en" sz="1300">
                <a:solidFill>
                  <a:schemeClr val="dk1"/>
                </a:solidFill>
                <a:latin typeface="Calibri"/>
                <a:ea typeface="Calibri"/>
                <a:cs typeface="Calibri"/>
                <a:sym typeface="Calibri"/>
              </a:rPr>
              <a:t>significant</a:t>
            </a:r>
            <a:r>
              <a:rPr lang="en" sz="1300">
                <a:solidFill>
                  <a:schemeClr val="dk1"/>
                </a:solidFill>
                <a:latin typeface="Calibri"/>
                <a:ea typeface="Calibri"/>
                <a:cs typeface="Calibri"/>
                <a:sym typeface="Calibri"/>
              </a:rPr>
              <a:t> differences in learning = Climate, Earth Interior, Earthquakes, Minerals, Plate Tects, Rivers &amp; Streams</a:t>
            </a:r>
            <a:endParaRPr sz="13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sz="1300">
                <a:solidFill>
                  <a:schemeClr val="dk1"/>
                </a:solidFill>
                <a:latin typeface="Times New Roman"/>
                <a:ea typeface="Times New Roman"/>
                <a:cs typeface="Times New Roman"/>
                <a:sym typeface="Times New Roman"/>
              </a:rPr>
              <a:t> </a:t>
            </a:r>
            <a:endParaRPr sz="1300">
              <a:solidFill>
                <a:schemeClr val="dk1"/>
              </a:solidFill>
              <a:latin typeface="Calibri"/>
              <a:ea typeface="Calibri"/>
              <a:cs typeface="Calibri"/>
              <a:sym typeface="Calibri"/>
            </a:endParaRPr>
          </a:p>
        </p:txBody>
      </p:sp>
      <p:sp>
        <p:nvSpPr>
          <p:cNvPr id="301" name="Google Shape;301;p46"/>
          <p:cNvSpPr txBox="1"/>
          <p:nvPr/>
        </p:nvSpPr>
        <p:spPr>
          <a:xfrm>
            <a:off x="231125" y="121800"/>
            <a:ext cx="6598800" cy="507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100">
                <a:solidFill>
                  <a:schemeClr val="dk1"/>
                </a:solidFill>
                <a:latin typeface="Calibri"/>
                <a:ea typeface="Calibri"/>
                <a:cs typeface="Calibri"/>
                <a:sym typeface="Calibri"/>
              </a:rPr>
              <a:t>What factors are important to learning? </a:t>
            </a:r>
            <a:endParaRPr sz="1100">
              <a:solidFill>
                <a:schemeClr val="dk1"/>
              </a:solidFill>
              <a:latin typeface="Calibri"/>
              <a:ea typeface="Calibri"/>
              <a:cs typeface="Calibri"/>
              <a:sym typeface="Calibri"/>
            </a:endParaRPr>
          </a:p>
        </p:txBody>
      </p:sp>
      <p:sp>
        <p:nvSpPr>
          <p:cNvPr id="302" name="Google Shape;302;p46"/>
          <p:cNvSpPr txBox="1"/>
          <p:nvPr/>
        </p:nvSpPr>
        <p:spPr>
          <a:xfrm>
            <a:off x="277975" y="432950"/>
            <a:ext cx="6936000" cy="7143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0"/>
              </a:spcBef>
              <a:spcAft>
                <a:spcPts val="0"/>
              </a:spcAft>
              <a:buClr>
                <a:schemeClr val="dk1"/>
              </a:buClr>
              <a:buSzPts val="1600"/>
              <a:buFont typeface="Calibri"/>
              <a:buAutoNum type="arabicPeriod"/>
            </a:pPr>
            <a:r>
              <a:rPr lang="en" sz="1600">
                <a:solidFill>
                  <a:schemeClr val="dk1"/>
                </a:solidFill>
                <a:latin typeface="Calibri"/>
                <a:ea typeface="Calibri"/>
                <a:cs typeface="Calibri"/>
                <a:sym typeface="Calibri"/>
              </a:rPr>
              <a:t>TAs Matter</a:t>
            </a:r>
            <a:endParaRPr sz="1600">
              <a:solidFill>
                <a:schemeClr val="dk1"/>
              </a:solidFill>
              <a:latin typeface="Calibri"/>
              <a:ea typeface="Calibri"/>
              <a:cs typeface="Calibri"/>
              <a:sym typeface="Calibri"/>
            </a:endParaRPr>
          </a:p>
          <a:p>
            <a:pPr indent="-330200" lvl="0" marL="457200" rtl="0" algn="l">
              <a:lnSpc>
                <a:spcPct val="115000"/>
              </a:lnSpc>
              <a:spcBef>
                <a:spcPts val="0"/>
              </a:spcBef>
              <a:spcAft>
                <a:spcPts val="0"/>
              </a:spcAft>
              <a:buClr>
                <a:schemeClr val="dk1"/>
              </a:buClr>
              <a:buSzPts val="1600"/>
              <a:buFont typeface="Calibri"/>
              <a:buAutoNum type="arabicPeriod"/>
            </a:pPr>
            <a:r>
              <a:rPr lang="en" sz="1600">
                <a:solidFill>
                  <a:schemeClr val="dk1"/>
                </a:solidFill>
                <a:latin typeface="Calibri"/>
                <a:ea typeface="Calibri"/>
                <a:cs typeface="Calibri"/>
                <a:sym typeface="Calibri"/>
              </a:rPr>
              <a:t>Lab Topics Matter: </a:t>
            </a:r>
            <a:r>
              <a:rPr i="1" lang="en" sz="1100">
                <a:solidFill>
                  <a:schemeClr val="dk1"/>
                </a:solidFill>
                <a:latin typeface="Calibri"/>
                <a:ea typeface="Calibri"/>
                <a:cs typeface="Calibri"/>
                <a:sym typeface="Calibri"/>
              </a:rPr>
              <a:t>Odds ratios from </a:t>
            </a:r>
            <a:r>
              <a:rPr i="1" lang="en" sz="1100">
                <a:solidFill>
                  <a:schemeClr val="dk1"/>
                </a:solidFill>
                <a:latin typeface="Calibri"/>
                <a:ea typeface="Calibri"/>
                <a:cs typeface="Calibri"/>
                <a:sym typeface="Calibri"/>
              </a:rPr>
              <a:t>GLMM indicate:</a:t>
            </a:r>
            <a:endParaRPr sz="1300">
              <a:solidFill>
                <a:schemeClr val="dk1"/>
              </a:solidFill>
              <a:latin typeface="Calibri"/>
              <a:ea typeface="Calibri"/>
              <a:cs typeface="Calibri"/>
              <a:sym typeface="Calibri"/>
            </a:endParaRPr>
          </a:p>
        </p:txBody>
      </p:sp>
      <p:sp>
        <p:nvSpPr>
          <p:cNvPr id="303" name="Google Shape;303;p46"/>
          <p:cNvSpPr txBox="1"/>
          <p:nvPr/>
        </p:nvSpPr>
        <p:spPr>
          <a:xfrm>
            <a:off x="874800" y="1652389"/>
            <a:ext cx="6210000" cy="2225700"/>
          </a:xfrm>
          <a:prstGeom prst="rect">
            <a:avLst/>
          </a:prstGeom>
          <a:noFill/>
          <a:ln>
            <a:noFill/>
          </a:ln>
        </p:spPr>
        <p:txBody>
          <a:bodyPr anchorCtr="0" anchor="t" bIns="91425" lIns="91425" spcFirstLastPara="1" rIns="91425" wrap="square" tIns="91425">
            <a:spAutoFit/>
          </a:bodyPr>
          <a:lstStyle/>
          <a:p>
            <a:pPr indent="-311150" lvl="0" marL="457200" rtl="0" algn="l">
              <a:lnSpc>
                <a:spcPct val="115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Minerals largest OR 6.439 (p&lt;0.001)= students are 6.439 times to score correctly on post than on pre </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Earth’s Interior LG OR 3.478 (p&lt;0.001)</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Earthquakes OR 2.561 (p&lt;0.001)</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Climate OR 2.328 (p&lt;0.001)</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Rivers &amp; Streams OR 2.314 (p&lt;0.001)</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Plate Tectonics OR 1.889 (p&lt;0.001)</a:t>
            </a:r>
            <a:endParaRPr sz="13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3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3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47"/>
          <p:cNvSpPr txBox="1"/>
          <p:nvPr/>
        </p:nvSpPr>
        <p:spPr>
          <a:xfrm>
            <a:off x="1011800" y="1103175"/>
            <a:ext cx="4909200" cy="845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chemeClr val="dk1"/>
                </a:solidFill>
                <a:latin typeface="Calibri"/>
                <a:ea typeface="Calibri"/>
                <a:cs typeface="Calibri"/>
                <a:sym typeface="Calibri"/>
              </a:rPr>
              <a:t>Topics with significant differences in learning = Climate, Earth Interior, Earthquakes, Minerals, Plate Tects, Rivers &amp; Streams</a:t>
            </a:r>
            <a:endParaRPr sz="13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sz="1300">
                <a:solidFill>
                  <a:schemeClr val="dk1"/>
                </a:solidFill>
                <a:latin typeface="Times New Roman"/>
                <a:ea typeface="Times New Roman"/>
                <a:cs typeface="Times New Roman"/>
                <a:sym typeface="Times New Roman"/>
              </a:rPr>
              <a:t> </a:t>
            </a:r>
            <a:endParaRPr sz="1300">
              <a:solidFill>
                <a:schemeClr val="dk1"/>
              </a:solidFill>
              <a:latin typeface="Calibri"/>
              <a:ea typeface="Calibri"/>
              <a:cs typeface="Calibri"/>
              <a:sym typeface="Calibri"/>
            </a:endParaRPr>
          </a:p>
        </p:txBody>
      </p:sp>
      <p:sp>
        <p:nvSpPr>
          <p:cNvPr id="309" name="Google Shape;309;p47"/>
          <p:cNvSpPr txBox="1"/>
          <p:nvPr/>
        </p:nvSpPr>
        <p:spPr>
          <a:xfrm>
            <a:off x="231125" y="121800"/>
            <a:ext cx="6598800" cy="507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100">
                <a:solidFill>
                  <a:schemeClr val="dk1"/>
                </a:solidFill>
                <a:latin typeface="Calibri"/>
                <a:ea typeface="Calibri"/>
                <a:cs typeface="Calibri"/>
                <a:sym typeface="Calibri"/>
              </a:rPr>
              <a:t>What factors are important to learning? </a:t>
            </a:r>
            <a:endParaRPr sz="1100">
              <a:solidFill>
                <a:schemeClr val="dk1"/>
              </a:solidFill>
              <a:latin typeface="Calibri"/>
              <a:ea typeface="Calibri"/>
              <a:cs typeface="Calibri"/>
              <a:sym typeface="Calibri"/>
            </a:endParaRPr>
          </a:p>
        </p:txBody>
      </p:sp>
      <p:sp>
        <p:nvSpPr>
          <p:cNvPr id="310" name="Google Shape;310;p47"/>
          <p:cNvSpPr txBox="1"/>
          <p:nvPr/>
        </p:nvSpPr>
        <p:spPr>
          <a:xfrm>
            <a:off x="277975" y="432950"/>
            <a:ext cx="6936000" cy="7143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0"/>
              </a:spcBef>
              <a:spcAft>
                <a:spcPts val="0"/>
              </a:spcAft>
              <a:buClr>
                <a:schemeClr val="dk1"/>
              </a:buClr>
              <a:buSzPts val="1600"/>
              <a:buFont typeface="Calibri"/>
              <a:buAutoNum type="arabicPeriod"/>
            </a:pPr>
            <a:r>
              <a:rPr lang="en" sz="1600">
                <a:solidFill>
                  <a:schemeClr val="dk1"/>
                </a:solidFill>
                <a:latin typeface="Calibri"/>
                <a:ea typeface="Calibri"/>
                <a:cs typeface="Calibri"/>
                <a:sym typeface="Calibri"/>
              </a:rPr>
              <a:t>TAs Matter</a:t>
            </a:r>
            <a:endParaRPr sz="1600">
              <a:solidFill>
                <a:schemeClr val="dk1"/>
              </a:solidFill>
              <a:latin typeface="Calibri"/>
              <a:ea typeface="Calibri"/>
              <a:cs typeface="Calibri"/>
              <a:sym typeface="Calibri"/>
            </a:endParaRPr>
          </a:p>
          <a:p>
            <a:pPr indent="-330200" lvl="0" marL="457200" rtl="0" algn="l">
              <a:lnSpc>
                <a:spcPct val="115000"/>
              </a:lnSpc>
              <a:spcBef>
                <a:spcPts val="0"/>
              </a:spcBef>
              <a:spcAft>
                <a:spcPts val="0"/>
              </a:spcAft>
              <a:buClr>
                <a:schemeClr val="dk1"/>
              </a:buClr>
              <a:buSzPts val="1600"/>
              <a:buFont typeface="Calibri"/>
              <a:buAutoNum type="arabicPeriod"/>
            </a:pPr>
            <a:r>
              <a:rPr lang="en" sz="1600">
                <a:solidFill>
                  <a:schemeClr val="dk1"/>
                </a:solidFill>
                <a:latin typeface="Calibri"/>
                <a:ea typeface="Calibri"/>
                <a:cs typeface="Calibri"/>
                <a:sym typeface="Calibri"/>
              </a:rPr>
              <a:t>Lab Topics Matter: </a:t>
            </a:r>
            <a:r>
              <a:rPr i="1" lang="en" sz="1100">
                <a:solidFill>
                  <a:schemeClr val="dk1"/>
                </a:solidFill>
                <a:latin typeface="Calibri"/>
                <a:ea typeface="Calibri"/>
                <a:cs typeface="Calibri"/>
                <a:sym typeface="Calibri"/>
              </a:rPr>
              <a:t>Odds ratios from GLMM indicate:</a:t>
            </a:r>
            <a:endParaRPr sz="1300">
              <a:solidFill>
                <a:schemeClr val="dk1"/>
              </a:solidFill>
              <a:latin typeface="Calibri"/>
              <a:ea typeface="Calibri"/>
              <a:cs typeface="Calibri"/>
              <a:sym typeface="Calibri"/>
            </a:endParaRPr>
          </a:p>
        </p:txBody>
      </p:sp>
      <p:sp>
        <p:nvSpPr>
          <p:cNvPr id="311" name="Google Shape;311;p47"/>
          <p:cNvSpPr txBox="1"/>
          <p:nvPr/>
        </p:nvSpPr>
        <p:spPr>
          <a:xfrm>
            <a:off x="874800" y="1640025"/>
            <a:ext cx="7394400" cy="1995600"/>
          </a:xfrm>
          <a:prstGeom prst="rect">
            <a:avLst/>
          </a:prstGeom>
          <a:noFill/>
          <a:ln>
            <a:noFill/>
          </a:ln>
        </p:spPr>
        <p:txBody>
          <a:bodyPr anchorCtr="0" anchor="t" bIns="91425" lIns="91425" spcFirstLastPara="1" rIns="91425" wrap="square" tIns="91425">
            <a:spAutoFit/>
          </a:bodyPr>
          <a:lstStyle/>
          <a:p>
            <a:pPr indent="-311150" lvl="0" marL="457200" rtl="0" algn="l">
              <a:lnSpc>
                <a:spcPct val="115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Minerals largest OR 6.439 (p&lt;0.001)= students are 6.439 times to score correctly on post than on pre </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Earth’s Interior LG OR 3.478 (p&lt;0.001)</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Earthquakes OR 2.561 (p&lt;0.001)</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Climate OR 2.328 (p&lt;0.001)</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Rivers &amp; Streams OR 2.314 (p&lt;0.001)</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Plate Tectonics OR 1.889 (p&lt;0.001)</a:t>
            </a:r>
            <a:endParaRPr sz="13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3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300">
              <a:solidFill>
                <a:schemeClr val="dk1"/>
              </a:solidFill>
              <a:latin typeface="Calibri"/>
              <a:ea typeface="Calibri"/>
              <a:cs typeface="Calibri"/>
              <a:sym typeface="Calibri"/>
            </a:endParaRPr>
          </a:p>
        </p:txBody>
      </p:sp>
      <p:pic>
        <p:nvPicPr>
          <p:cNvPr id="312" name="Google Shape;312;p47"/>
          <p:cNvPicPr preferRelativeResize="0"/>
          <p:nvPr/>
        </p:nvPicPr>
        <p:blipFill>
          <a:blip r:embed="rId3">
            <a:alphaModFix/>
          </a:blip>
          <a:stretch>
            <a:fillRect/>
          </a:stretch>
        </p:blipFill>
        <p:spPr>
          <a:xfrm>
            <a:off x="4302375" y="2316725"/>
            <a:ext cx="4314825" cy="25717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48"/>
          <p:cNvSpPr txBox="1"/>
          <p:nvPr/>
        </p:nvSpPr>
        <p:spPr>
          <a:xfrm>
            <a:off x="231125" y="121800"/>
            <a:ext cx="6598800" cy="507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100">
                <a:solidFill>
                  <a:schemeClr val="dk1"/>
                </a:solidFill>
                <a:latin typeface="Calibri"/>
                <a:ea typeface="Calibri"/>
                <a:cs typeface="Calibri"/>
                <a:sym typeface="Calibri"/>
              </a:rPr>
              <a:t>What factors are important to learning? </a:t>
            </a:r>
            <a:endParaRPr sz="1100">
              <a:solidFill>
                <a:schemeClr val="dk1"/>
              </a:solidFill>
              <a:latin typeface="Calibri"/>
              <a:ea typeface="Calibri"/>
              <a:cs typeface="Calibri"/>
              <a:sym typeface="Calibri"/>
            </a:endParaRPr>
          </a:p>
        </p:txBody>
      </p:sp>
      <p:sp>
        <p:nvSpPr>
          <p:cNvPr id="318" name="Google Shape;318;p48"/>
          <p:cNvSpPr txBox="1"/>
          <p:nvPr/>
        </p:nvSpPr>
        <p:spPr>
          <a:xfrm>
            <a:off x="277975" y="432950"/>
            <a:ext cx="6936000" cy="7143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0"/>
              </a:spcBef>
              <a:spcAft>
                <a:spcPts val="0"/>
              </a:spcAft>
              <a:buClr>
                <a:schemeClr val="dk1"/>
              </a:buClr>
              <a:buSzPts val="1600"/>
              <a:buFont typeface="Calibri"/>
              <a:buAutoNum type="arabicPeriod"/>
            </a:pPr>
            <a:r>
              <a:rPr lang="en" sz="1600">
                <a:solidFill>
                  <a:schemeClr val="dk1"/>
                </a:solidFill>
                <a:latin typeface="Calibri"/>
                <a:ea typeface="Calibri"/>
                <a:cs typeface="Calibri"/>
                <a:sym typeface="Calibri"/>
              </a:rPr>
              <a:t>TAs Matter</a:t>
            </a:r>
            <a:endParaRPr sz="1600">
              <a:solidFill>
                <a:schemeClr val="dk1"/>
              </a:solidFill>
              <a:latin typeface="Calibri"/>
              <a:ea typeface="Calibri"/>
              <a:cs typeface="Calibri"/>
              <a:sym typeface="Calibri"/>
            </a:endParaRPr>
          </a:p>
          <a:p>
            <a:pPr indent="-330200" lvl="0" marL="457200" rtl="0" algn="l">
              <a:lnSpc>
                <a:spcPct val="115000"/>
              </a:lnSpc>
              <a:spcBef>
                <a:spcPts val="0"/>
              </a:spcBef>
              <a:spcAft>
                <a:spcPts val="0"/>
              </a:spcAft>
              <a:buClr>
                <a:schemeClr val="dk1"/>
              </a:buClr>
              <a:buSzPts val="1600"/>
              <a:buFont typeface="Calibri"/>
              <a:buAutoNum type="arabicPeriod"/>
            </a:pPr>
            <a:r>
              <a:rPr lang="en" sz="1600">
                <a:solidFill>
                  <a:schemeClr val="dk1"/>
                </a:solidFill>
                <a:latin typeface="Calibri"/>
                <a:ea typeface="Calibri"/>
                <a:cs typeface="Calibri"/>
                <a:sym typeface="Calibri"/>
              </a:rPr>
              <a:t>Lab Topics Matter: </a:t>
            </a:r>
            <a:r>
              <a:rPr i="1" lang="en" sz="1100">
                <a:solidFill>
                  <a:schemeClr val="dk1"/>
                </a:solidFill>
                <a:latin typeface="Calibri"/>
                <a:ea typeface="Calibri"/>
                <a:cs typeface="Calibri"/>
                <a:sym typeface="Calibri"/>
              </a:rPr>
              <a:t>Odds ratios from GLMM indicate:</a:t>
            </a:r>
            <a:endParaRPr sz="1300">
              <a:solidFill>
                <a:schemeClr val="dk1"/>
              </a:solidFill>
              <a:latin typeface="Calibri"/>
              <a:ea typeface="Calibri"/>
              <a:cs typeface="Calibri"/>
              <a:sym typeface="Calibri"/>
            </a:endParaRPr>
          </a:p>
        </p:txBody>
      </p:sp>
      <p:sp>
        <p:nvSpPr>
          <p:cNvPr id="319" name="Google Shape;319;p48"/>
          <p:cNvSpPr txBox="1"/>
          <p:nvPr/>
        </p:nvSpPr>
        <p:spPr>
          <a:xfrm>
            <a:off x="838650" y="1051025"/>
            <a:ext cx="7466700" cy="1522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latin typeface="Calibri"/>
                <a:ea typeface="Calibri"/>
                <a:cs typeface="Calibri"/>
                <a:sym typeface="Calibri"/>
              </a:rPr>
              <a:t>Interactions of </a:t>
            </a:r>
            <a:r>
              <a:rPr b="1" lang="en" sz="1100">
                <a:solidFill>
                  <a:schemeClr val="dk1"/>
                </a:solidFill>
                <a:latin typeface="Calibri"/>
                <a:ea typeface="Calibri"/>
                <a:cs typeface="Calibri"/>
                <a:sym typeface="Calibri"/>
              </a:rPr>
              <a:t>Lab topic and Interest: </a:t>
            </a:r>
            <a:r>
              <a:rPr lang="en" sz="1100">
                <a:solidFill>
                  <a:schemeClr val="dk1"/>
                </a:solidFill>
                <a:latin typeface="Calibri"/>
                <a:ea typeface="Calibri"/>
                <a:cs typeface="Calibri"/>
                <a:sym typeface="Calibri"/>
              </a:rPr>
              <a:t>For every 1 unit increase in the interest score there is an X% higher odds of having a higher post score than pre score</a:t>
            </a:r>
            <a:r>
              <a:rPr i="1" lang="en" sz="1100">
                <a:solidFill>
                  <a:schemeClr val="dk1"/>
                </a:solidFill>
                <a:latin typeface="Calibri"/>
                <a:ea typeface="Calibri"/>
                <a:cs typeface="Calibri"/>
                <a:sym typeface="Calibri"/>
              </a:rPr>
              <a:t> for some labs</a:t>
            </a:r>
            <a:r>
              <a:rPr lang="en" sz="1100">
                <a:solidFill>
                  <a:schemeClr val="dk1"/>
                </a:solidFill>
                <a:latin typeface="Calibri"/>
                <a:ea typeface="Calibri"/>
                <a:cs typeface="Calibri"/>
                <a:sym typeface="Calibri"/>
              </a:rPr>
              <a:t>:</a:t>
            </a:r>
            <a:endParaRPr sz="1100">
              <a:solidFill>
                <a:schemeClr val="dk1"/>
              </a:solidFill>
              <a:latin typeface="Calibri"/>
              <a:ea typeface="Calibri"/>
              <a:cs typeface="Calibri"/>
              <a:sym typeface="Calibri"/>
            </a:endParaRPr>
          </a:p>
          <a:p>
            <a:pPr indent="-298450" lvl="0" marL="457200" rtl="0" algn="l">
              <a:lnSpc>
                <a:spcPct val="115000"/>
              </a:lnSpc>
              <a:spcBef>
                <a:spcPts val="0"/>
              </a:spcBef>
              <a:spcAft>
                <a:spcPts val="0"/>
              </a:spcAft>
              <a:buClr>
                <a:schemeClr val="dk1"/>
              </a:buClr>
              <a:buSzPts val="1100"/>
              <a:buFont typeface="Calibri"/>
              <a:buChar char="●"/>
            </a:pPr>
            <a:r>
              <a:rPr lang="en" sz="1100">
                <a:solidFill>
                  <a:schemeClr val="dk1"/>
                </a:solidFill>
                <a:latin typeface="Calibri"/>
                <a:ea typeface="Calibri"/>
                <a:cs typeface="Calibri"/>
                <a:sym typeface="Calibri"/>
              </a:rPr>
              <a:t>A</a:t>
            </a:r>
            <a:r>
              <a:rPr lang="en" sz="1100">
                <a:solidFill>
                  <a:schemeClr val="dk1"/>
                </a:solidFill>
                <a:latin typeface="Calibri"/>
                <a:ea typeface="Calibri"/>
                <a:cs typeface="Calibri"/>
                <a:sym typeface="Calibri"/>
              </a:rPr>
              <a:t>ll-rocks lab</a:t>
            </a:r>
            <a:r>
              <a:rPr lang="en" sz="1100">
                <a:solidFill>
                  <a:schemeClr val="dk1"/>
                </a:solidFill>
                <a:latin typeface="Calibri"/>
                <a:ea typeface="Calibri"/>
                <a:cs typeface="Calibri"/>
                <a:sym typeface="Calibri"/>
              </a:rPr>
              <a:t>s (for every 1 unit increase in interest, there is a 88% higher odds of having a higher content score (post vs. pre) p&lt;.0295)</a:t>
            </a:r>
            <a:endParaRPr sz="1100">
              <a:solidFill>
                <a:schemeClr val="dk1"/>
              </a:solidFill>
              <a:latin typeface="Calibri"/>
              <a:ea typeface="Calibri"/>
              <a:cs typeface="Calibri"/>
              <a:sym typeface="Calibri"/>
            </a:endParaRPr>
          </a:p>
          <a:p>
            <a:pPr indent="-298450" lvl="0" marL="457200" rtl="0" algn="l">
              <a:lnSpc>
                <a:spcPct val="115000"/>
              </a:lnSpc>
              <a:spcBef>
                <a:spcPts val="0"/>
              </a:spcBef>
              <a:spcAft>
                <a:spcPts val="0"/>
              </a:spcAft>
              <a:buClr>
                <a:schemeClr val="dk1"/>
              </a:buClr>
              <a:buSzPts val="1100"/>
              <a:buFont typeface="Calibri"/>
              <a:buChar char="●"/>
            </a:pPr>
            <a:r>
              <a:rPr lang="en" sz="1100">
                <a:solidFill>
                  <a:schemeClr val="dk1"/>
                </a:solidFill>
                <a:latin typeface="Calibri"/>
                <a:ea typeface="Calibri"/>
                <a:cs typeface="Calibri"/>
                <a:sym typeface="Calibri"/>
              </a:rPr>
              <a:t>Rivers &amp; streams labs (for every 1 unit increase in interest, there is a  51% higher odds of having a higher content score (post vs. pre) p&lt;0.0044)</a:t>
            </a:r>
            <a:endParaRPr sz="1100">
              <a:solidFill>
                <a:schemeClr val="dk1"/>
              </a:solidFill>
              <a:latin typeface="Calibri"/>
              <a:ea typeface="Calibri"/>
              <a:cs typeface="Calibri"/>
              <a:sym typeface="Calibri"/>
            </a:endParaRPr>
          </a:p>
          <a:p>
            <a:pPr indent="-9525" lvl="0" marL="171450" rtl="0" algn="l">
              <a:lnSpc>
                <a:spcPct val="115000"/>
              </a:lnSpc>
              <a:spcBef>
                <a:spcPts val="0"/>
              </a:spcBef>
              <a:spcAft>
                <a:spcPts val="0"/>
              </a:spcAft>
              <a:buNone/>
            </a:pPr>
            <a:r>
              <a:t/>
            </a:r>
            <a:endParaRPr sz="1100">
              <a:solidFill>
                <a:schemeClr val="dk1"/>
              </a:solidFill>
              <a:latin typeface="Calibri"/>
              <a:ea typeface="Calibri"/>
              <a:cs typeface="Calibri"/>
              <a:sym typeface="Calibri"/>
            </a:endParaRPr>
          </a:p>
        </p:txBody>
      </p:sp>
      <p:pic>
        <p:nvPicPr>
          <p:cNvPr id="320" name="Google Shape;320;p48"/>
          <p:cNvPicPr preferRelativeResize="0"/>
          <p:nvPr/>
        </p:nvPicPr>
        <p:blipFill>
          <a:blip r:embed="rId3">
            <a:alphaModFix/>
          </a:blip>
          <a:stretch>
            <a:fillRect/>
          </a:stretch>
        </p:blipFill>
        <p:spPr>
          <a:xfrm>
            <a:off x="3326350" y="2206700"/>
            <a:ext cx="4733925" cy="28479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pic>
        <p:nvPicPr>
          <p:cNvPr id="325" name="Google Shape;325;p49"/>
          <p:cNvPicPr preferRelativeResize="0"/>
          <p:nvPr/>
        </p:nvPicPr>
        <p:blipFill rotWithShape="1">
          <a:blip r:embed="rId3">
            <a:alphaModFix/>
          </a:blip>
          <a:srcRect b="1501" l="1216" r="1469" t="3469"/>
          <a:stretch/>
        </p:blipFill>
        <p:spPr>
          <a:xfrm>
            <a:off x="1012148" y="358850"/>
            <a:ext cx="7894675" cy="4655825"/>
          </a:xfrm>
          <a:prstGeom prst="rect">
            <a:avLst/>
          </a:prstGeom>
          <a:noFill/>
          <a:ln>
            <a:noFill/>
          </a:ln>
        </p:spPr>
      </p:pic>
      <p:sp>
        <p:nvSpPr>
          <p:cNvPr id="326" name="Google Shape;326;p49"/>
          <p:cNvSpPr txBox="1"/>
          <p:nvPr/>
        </p:nvSpPr>
        <p:spPr>
          <a:xfrm rot="-5400000">
            <a:off x="-50350" y="1022644"/>
            <a:ext cx="1054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Calibri"/>
                <a:ea typeface="Calibri"/>
                <a:cs typeface="Calibri"/>
                <a:sym typeface="Calibri"/>
              </a:rPr>
              <a:t>Geologic Time*</a:t>
            </a:r>
            <a:endParaRPr sz="1800">
              <a:solidFill>
                <a:schemeClr val="dk1"/>
              </a:solidFill>
              <a:latin typeface="Calibri"/>
              <a:ea typeface="Calibri"/>
              <a:cs typeface="Calibri"/>
              <a:sym typeface="Calibri"/>
            </a:endParaRPr>
          </a:p>
        </p:txBody>
      </p:sp>
      <p:sp>
        <p:nvSpPr>
          <p:cNvPr id="327" name="Google Shape;327;p49"/>
          <p:cNvSpPr txBox="1"/>
          <p:nvPr/>
        </p:nvSpPr>
        <p:spPr>
          <a:xfrm rot="-5400000">
            <a:off x="-11500" y="2767383"/>
            <a:ext cx="9768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Calibri"/>
                <a:ea typeface="Calibri"/>
                <a:cs typeface="Calibri"/>
                <a:sym typeface="Calibri"/>
              </a:rPr>
              <a:t>Topo Maps*</a:t>
            </a:r>
            <a:endParaRPr sz="1800">
              <a:solidFill>
                <a:schemeClr val="dk1"/>
              </a:solidFill>
              <a:latin typeface="Calibri"/>
              <a:ea typeface="Calibri"/>
              <a:cs typeface="Calibri"/>
              <a:sym typeface="Calibri"/>
            </a:endParaRPr>
          </a:p>
        </p:txBody>
      </p:sp>
      <p:sp>
        <p:nvSpPr>
          <p:cNvPr id="328" name="Google Shape;328;p49"/>
          <p:cNvSpPr txBox="1"/>
          <p:nvPr/>
        </p:nvSpPr>
        <p:spPr>
          <a:xfrm rot="-5400000">
            <a:off x="-32500" y="1957782"/>
            <a:ext cx="10188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Calibri"/>
                <a:ea typeface="Calibri"/>
                <a:cs typeface="Calibri"/>
                <a:sym typeface="Calibri"/>
              </a:rPr>
              <a:t>Minerals***</a:t>
            </a:r>
            <a:endParaRPr sz="1800">
              <a:solidFill>
                <a:schemeClr val="dk1"/>
              </a:solidFill>
              <a:latin typeface="Calibri"/>
              <a:ea typeface="Calibri"/>
              <a:cs typeface="Calibri"/>
              <a:sym typeface="Calibri"/>
            </a:endParaRPr>
          </a:p>
        </p:txBody>
      </p:sp>
      <p:sp>
        <p:nvSpPr>
          <p:cNvPr id="329" name="Google Shape;329;p49"/>
          <p:cNvSpPr txBox="1"/>
          <p:nvPr/>
        </p:nvSpPr>
        <p:spPr>
          <a:xfrm rot="-5400000">
            <a:off x="84500" y="3823729"/>
            <a:ext cx="784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Calibri"/>
                <a:ea typeface="Calibri"/>
                <a:cs typeface="Calibri"/>
                <a:sym typeface="Calibri"/>
              </a:rPr>
              <a:t>Water</a:t>
            </a:r>
            <a:endParaRPr sz="1800">
              <a:solidFill>
                <a:schemeClr val="dk1"/>
              </a:solidFill>
              <a:latin typeface="Calibri"/>
              <a:ea typeface="Calibri"/>
              <a:cs typeface="Calibri"/>
              <a:sym typeface="Calibri"/>
            </a:endParaRPr>
          </a:p>
        </p:txBody>
      </p:sp>
      <p:cxnSp>
        <p:nvCxnSpPr>
          <p:cNvPr id="330" name="Google Shape;330;p49"/>
          <p:cNvCxnSpPr/>
          <p:nvPr/>
        </p:nvCxnSpPr>
        <p:spPr>
          <a:xfrm>
            <a:off x="128824" y="3643697"/>
            <a:ext cx="1674600" cy="0"/>
          </a:xfrm>
          <a:prstGeom prst="straightConnector1">
            <a:avLst/>
          </a:prstGeom>
          <a:noFill/>
          <a:ln cap="flat" cmpd="sng" w="9525">
            <a:solidFill>
              <a:schemeClr val="dk2"/>
            </a:solidFill>
            <a:prstDash val="solid"/>
            <a:round/>
            <a:headEnd len="med" w="med" type="none"/>
            <a:tailEnd len="med" w="med" type="none"/>
          </a:ln>
        </p:spPr>
      </p:cxnSp>
      <p:cxnSp>
        <p:nvCxnSpPr>
          <p:cNvPr id="331" name="Google Shape;331;p49"/>
          <p:cNvCxnSpPr/>
          <p:nvPr/>
        </p:nvCxnSpPr>
        <p:spPr>
          <a:xfrm>
            <a:off x="128824" y="4522996"/>
            <a:ext cx="1674600" cy="0"/>
          </a:xfrm>
          <a:prstGeom prst="straightConnector1">
            <a:avLst/>
          </a:prstGeom>
          <a:noFill/>
          <a:ln cap="flat" cmpd="sng" w="9525">
            <a:solidFill>
              <a:schemeClr val="dk2"/>
            </a:solidFill>
            <a:prstDash val="solid"/>
            <a:round/>
            <a:headEnd len="med" w="med" type="none"/>
            <a:tailEnd len="med" w="med" type="none"/>
          </a:ln>
        </p:spPr>
      </p:cxnSp>
      <p:cxnSp>
        <p:nvCxnSpPr>
          <p:cNvPr id="332" name="Google Shape;332;p49"/>
          <p:cNvCxnSpPr/>
          <p:nvPr/>
        </p:nvCxnSpPr>
        <p:spPr>
          <a:xfrm>
            <a:off x="128824" y="1909845"/>
            <a:ext cx="1674600" cy="0"/>
          </a:xfrm>
          <a:prstGeom prst="straightConnector1">
            <a:avLst/>
          </a:prstGeom>
          <a:noFill/>
          <a:ln cap="flat" cmpd="sng" w="9525">
            <a:solidFill>
              <a:schemeClr val="dk2"/>
            </a:solidFill>
            <a:prstDash val="solid"/>
            <a:round/>
            <a:headEnd len="med" w="med" type="none"/>
            <a:tailEnd len="med" w="med" type="none"/>
          </a:ln>
        </p:spPr>
      </p:cxnSp>
      <p:cxnSp>
        <p:nvCxnSpPr>
          <p:cNvPr id="333" name="Google Shape;333;p49"/>
          <p:cNvCxnSpPr/>
          <p:nvPr/>
        </p:nvCxnSpPr>
        <p:spPr>
          <a:xfrm>
            <a:off x="128824" y="2789144"/>
            <a:ext cx="1674600" cy="0"/>
          </a:xfrm>
          <a:prstGeom prst="straightConnector1">
            <a:avLst/>
          </a:prstGeom>
          <a:noFill/>
          <a:ln cap="flat" cmpd="sng" w="9525">
            <a:solidFill>
              <a:schemeClr val="dk2"/>
            </a:solidFill>
            <a:prstDash val="solid"/>
            <a:round/>
            <a:headEnd len="med" w="med" type="none"/>
            <a:tailEnd len="med" w="med" type="none"/>
          </a:ln>
        </p:spPr>
      </p:cxnSp>
      <p:cxnSp>
        <p:nvCxnSpPr>
          <p:cNvPr id="334" name="Google Shape;334;p49"/>
          <p:cNvCxnSpPr/>
          <p:nvPr/>
        </p:nvCxnSpPr>
        <p:spPr>
          <a:xfrm>
            <a:off x="2287050" y="1048925"/>
            <a:ext cx="0" cy="3496500"/>
          </a:xfrm>
          <a:prstGeom prst="straightConnector1">
            <a:avLst/>
          </a:prstGeom>
          <a:noFill/>
          <a:ln cap="flat" cmpd="sng" w="19050">
            <a:solidFill>
              <a:schemeClr val="dk2"/>
            </a:solidFill>
            <a:prstDash val="dash"/>
            <a:round/>
            <a:headEnd len="med" w="med" type="none"/>
            <a:tailEnd len="med" w="med" type="none"/>
          </a:ln>
        </p:spPr>
      </p:cxnSp>
      <p:sp>
        <p:nvSpPr>
          <p:cNvPr id="335" name="Google Shape;335;p49"/>
          <p:cNvSpPr txBox="1"/>
          <p:nvPr/>
        </p:nvSpPr>
        <p:spPr>
          <a:xfrm>
            <a:off x="107450" y="0"/>
            <a:ext cx="1269600" cy="61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latin typeface="Calibri"/>
                <a:ea typeface="Calibri"/>
                <a:cs typeface="Calibri"/>
                <a:sym typeface="Calibri"/>
              </a:rPr>
              <a:t>*p&lt;.</a:t>
            </a:r>
            <a:r>
              <a:rPr lang="en" sz="1800">
                <a:solidFill>
                  <a:schemeClr val="dk1"/>
                </a:solidFill>
                <a:latin typeface="Calibri"/>
                <a:ea typeface="Calibri"/>
                <a:cs typeface="Calibri"/>
                <a:sym typeface="Calibri"/>
              </a:rPr>
              <a:t>05</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 sz="1800">
                <a:solidFill>
                  <a:schemeClr val="dk1"/>
                </a:solidFill>
                <a:latin typeface="Calibri"/>
                <a:ea typeface="Calibri"/>
                <a:cs typeface="Calibri"/>
                <a:sym typeface="Calibri"/>
              </a:rPr>
              <a:t>**p&lt;.01</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 sz="1800">
                <a:solidFill>
                  <a:schemeClr val="dk1"/>
                </a:solidFill>
                <a:latin typeface="Calibri"/>
                <a:ea typeface="Calibri"/>
                <a:cs typeface="Calibri"/>
                <a:sym typeface="Calibri"/>
              </a:rPr>
              <a:t>***p&lt;.001</a:t>
            </a:r>
            <a:endParaRPr sz="1800">
              <a:solidFill>
                <a:schemeClr val="dk1"/>
              </a:solidFill>
              <a:latin typeface="Calibri"/>
              <a:ea typeface="Calibri"/>
              <a:cs typeface="Calibri"/>
              <a:sym typeface="Calibri"/>
            </a:endParaRPr>
          </a:p>
        </p:txBody>
      </p:sp>
      <p:sp>
        <p:nvSpPr>
          <p:cNvPr id="336" name="Google Shape;336;p49"/>
          <p:cNvSpPr txBox="1"/>
          <p:nvPr/>
        </p:nvSpPr>
        <p:spPr>
          <a:xfrm>
            <a:off x="2254305" y="1269786"/>
            <a:ext cx="6696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p:txBody>
      </p:sp>
      <p:sp>
        <p:nvSpPr>
          <p:cNvPr id="337" name="Google Shape;337;p49"/>
          <p:cNvSpPr txBox="1"/>
          <p:nvPr/>
        </p:nvSpPr>
        <p:spPr>
          <a:xfrm>
            <a:off x="4048531" y="1854952"/>
            <a:ext cx="6696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p:txBody>
      </p:sp>
      <p:sp>
        <p:nvSpPr>
          <p:cNvPr id="338" name="Google Shape;338;p49"/>
          <p:cNvSpPr txBox="1"/>
          <p:nvPr/>
        </p:nvSpPr>
        <p:spPr>
          <a:xfrm>
            <a:off x="3553754" y="2147717"/>
            <a:ext cx="6696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p:txBody>
      </p:sp>
      <p:sp>
        <p:nvSpPr>
          <p:cNvPr id="339" name="Google Shape;339;p49"/>
          <p:cNvSpPr txBox="1"/>
          <p:nvPr/>
        </p:nvSpPr>
        <p:spPr>
          <a:xfrm>
            <a:off x="1947674" y="2435656"/>
            <a:ext cx="6696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p:txBody>
      </p:sp>
      <p:sp>
        <p:nvSpPr>
          <p:cNvPr id="340" name="Google Shape;340;p49"/>
          <p:cNvSpPr txBox="1"/>
          <p:nvPr/>
        </p:nvSpPr>
        <p:spPr>
          <a:xfrm>
            <a:off x="2110145" y="2725910"/>
            <a:ext cx="6696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p:txBody>
      </p:sp>
      <p:sp>
        <p:nvSpPr>
          <p:cNvPr id="341" name="Google Shape;341;p49"/>
          <p:cNvSpPr txBox="1"/>
          <p:nvPr/>
        </p:nvSpPr>
        <p:spPr>
          <a:xfrm>
            <a:off x="2041100" y="3312779"/>
            <a:ext cx="669600" cy="2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0"/>
          <p:cNvSpPr txBox="1"/>
          <p:nvPr>
            <p:ph type="title"/>
          </p:nvPr>
        </p:nvSpPr>
        <p:spPr>
          <a:xfrm>
            <a:off x="175625" y="821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Current thoughts</a:t>
            </a:r>
            <a:endParaRPr b="1"/>
          </a:p>
        </p:txBody>
      </p:sp>
      <p:sp>
        <p:nvSpPr>
          <p:cNvPr id="347" name="Google Shape;347;p50"/>
          <p:cNvSpPr/>
          <p:nvPr/>
        </p:nvSpPr>
        <p:spPr>
          <a:xfrm>
            <a:off x="0" y="4680975"/>
            <a:ext cx="5878500" cy="400200"/>
          </a:xfrm>
          <a:prstGeom prst="rect">
            <a:avLst/>
          </a:prstGeom>
          <a:noFill/>
          <a:ln cap="flat" cmpd="sng" w="9525">
            <a:solidFill>
              <a:srgbClr val="5B9BD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 sz="2000">
                <a:solidFill>
                  <a:schemeClr val="dk1"/>
                </a:solidFill>
                <a:latin typeface="Calibri"/>
                <a:ea typeface="Calibri"/>
                <a:cs typeface="Calibri"/>
                <a:sym typeface="Calibri"/>
              </a:rPr>
              <a:t>Workshop Labs:</a:t>
            </a:r>
            <a:r>
              <a:rPr lang="en" sz="2000">
                <a:solidFill>
                  <a:srgbClr val="0000FF"/>
                </a:solidFill>
                <a:latin typeface="Calibri"/>
                <a:ea typeface="Calibri"/>
                <a:cs typeface="Calibri"/>
                <a:sym typeface="Calibri"/>
              </a:rPr>
              <a:t> serc.carleton.edu/inquiry_intro_geo </a:t>
            </a:r>
            <a:endParaRPr sz="2000">
              <a:solidFill>
                <a:srgbClr val="0000FF"/>
              </a:solidFill>
              <a:latin typeface="Calibri"/>
              <a:ea typeface="Calibri"/>
              <a:cs typeface="Calibri"/>
              <a:sym typeface="Calibri"/>
            </a:endParaRPr>
          </a:p>
        </p:txBody>
      </p:sp>
      <p:sp>
        <p:nvSpPr>
          <p:cNvPr id="348" name="Google Shape;348;p50"/>
          <p:cNvSpPr txBox="1"/>
          <p:nvPr/>
        </p:nvSpPr>
        <p:spPr>
          <a:xfrm>
            <a:off x="625925" y="734800"/>
            <a:ext cx="7021200" cy="226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Student learning is complicated</a:t>
            </a:r>
            <a:endParaRPr sz="1800">
              <a:solidFill>
                <a:schemeClr val="dk2"/>
              </a:solidFill>
            </a:endParaRPr>
          </a:p>
          <a:p>
            <a:pPr indent="0" lvl="0" marL="0" rtl="0" algn="l">
              <a:spcBef>
                <a:spcPts val="0"/>
              </a:spcBef>
              <a:spcAft>
                <a:spcPts val="0"/>
              </a:spcAft>
              <a:buNone/>
            </a:pPr>
            <a:r>
              <a:rPr lang="en" sz="1800">
                <a:solidFill>
                  <a:schemeClr val="dk2"/>
                </a:solidFill>
              </a:rPr>
              <a:t>Lots of variables </a:t>
            </a:r>
            <a:endParaRPr sz="1800">
              <a:solidFill>
                <a:schemeClr val="dk2"/>
              </a:solidFill>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Course factors: institutional, instructor (TA)</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Lab activity factors: format, inquiry level, topic</a:t>
            </a:r>
            <a:endParaRPr sz="2100">
              <a:solidFill>
                <a:srgbClr val="5B9BD5"/>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Student factors: interest</a:t>
            </a:r>
            <a:endParaRPr sz="2100">
              <a:solidFill>
                <a:srgbClr val="5B9BD5"/>
              </a:solidFill>
              <a:latin typeface="Calibri"/>
              <a:ea typeface="Calibri"/>
              <a:cs typeface="Calibri"/>
              <a:sym typeface="Calibri"/>
            </a:endParaRPr>
          </a:p>
          <a:p>
            <a:pPr indent="0" lvl="0" marL="0" rtl="0" algn="l">
              <a:spcBef>
                <a:spcPts val="0"/>
              </a:spcBef>
              <a:spcAft>
                <a:spcPts val="0"/>
              </a:spcAft>
              <a:buNone/>
            </a:pPr>
            <a:r>
              <a:rPr lang="en" sz="1800">
                <a:solidFill>
                  <a:schemeClr val="dk2"/>
                </a:solidFill>
              </a:rPr>
              <a:t> </a:t>
            </a:r>
            <a:endParaRPr sz="1800">
              <a:solidFill>
                <a:schemeClr val="dk2"/>
              </a:solidFill>
            </a:endParaRPr>
          </a:p>
          <a:p>
            <a:pPr indent="0" lvl="0" marL="0" rtl="0" algn="l">
              <a:spcBef>
                <a:spcPts val="0"/>
              </a:spcBef>
              <a:spcAft>
                <a:spcPts val="0"/>
              </a:spcAft>
              <a:buNone/>
            </a:pPr>
            <a:r>
              <a:rPr lang="en" sz="1800">
                <a:solidFill>
                  <a:schemeClr val="dk2"/>
                </a:solidFill>
              </a:rPr>
              <a:t>	</a:t>
            </a:r>
            <a:endParaRPr sz="1800">
              <a:solidFill>
                <a:schemeClr val="dk2"/>
              </a:solidFill>
            </a:endParaRPr>
          </a:p>
        </p:txBody>
      </p:sp>
      <p:sp>
        <p:nvSpPr>
          <p:cNvPr id="349" name="Google Shape;349;p50"/>
          <p:cNvSpPr txBox="1"/>
          <p:nvPr/>
        </p:nvSpPr>
        <p:spPr>
          <a:xfrm>
            <a:off x="671300" y="2648850"/>
            <a:ext cx="7075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Statistical models are homing in on most important factors </a:t>
            </a:r>
            <a:endParaRPr sz="1800">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Questions?</a:t>
            </a:r>
            <a:endParaRPr b="1"/>
          </a:p>
        </p:txBody>
      </p:sp>
      <p:pic>
        <p:nvPicPr>
          <p:cNvPr id="355" name="Google Shape;355;p51"/>
          <p:cNvPicPr preferRelativeResize="0"/>
          <p:nvPr/>
        </p:nvPicPr>
        <p:blipFill rotWithShape="1">
          <a:blip r:embed="rId3">
            <a:alphaModFix/>
          </a:blip>
          <a:srcRect b="0" l="0" r="50824" t="0"/>
          <a:stretch/>
        </p:blipFill>
        <p:spPr>
          <a:xfrm>
            <a:off x="8190775" y="4254498"/>
            <a:ext cx="953225" cy="889000"/>
          </a:xfrm>
          <a:prstGeom prst="rect">
            <a:avLst/>
          </a:prstGeom>
          <a:noFill/>
          <a:ln>
            <a:noFill/>
          </a:ln>
        </p:spPr>
      </p:pic>
      <p:sp>
        <p:nvSpPr>
          <p:cNvPr id="356" name="Google Shape;356;p51"/>
          <p:cNvSpPr/>
          <p:nvPr/>
        </p:nvSpPr>
        <p:spPr>
          <a:xfrm>
            <a:off x="0" y="4562925"/>
            <a:ext cx="8264100" cy="458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150">
                <a:solidFill>
                  <a:srgbClr val="0070C0"/>
                </a:solidFill>
                <a:latin typeface="Calibri"/>
                <a:ea typeface="Calibri"/>
                <a:cs typeface="Calibri"/>
                <a:sym typeface="Calibri"/>
              </a:rPr>
              <a:t>This work is funded by a grant from the National Science Foundation: IUSE</a:t>
            </a:r>
            <a:r>
              <a:rPr lang="en" sz="1150">
                <a:solidFill>
                  <a:srgbClr val="0070C0"/>
                </a:solidFill>
                <a:latin typeface="Calibri"/>
                <a:ea typeface="Calibri"/>
                <a:cs typeface="Calibri"/>
                <a:sym typeface="Calibri"/>
              </a:rPr>
              <a:t> 1933488 &amp; 1933355. </a:t>
            </a:r>
            <a:r>
              <a:rPr lang="en" sz="1150">
                <a:solidFill>
                  <a:srgbClr val="0070C0"/>
                </a:solidFill>
                <a:latin typeface="Calibri"/>
                <a:ea typeface="Calibri"/>
                <a:cs typeface="Calibri"/>
                <a:sym typeface="Calibri"/>
              </a:rPr>
              <a:t>Any opinions, findings, and conclusions or recommendations expressed in this material are those of the authors and do not necessarily reflect the views of the NSF.</a:t>
            </a:r>
            <a:endParaRPr sz="1150">
              <a:solidFill>
                <a:srgbClr val="0070C0"/>
              </a:solidFill>
              <a:latin typeface="Calibri"/>
              <a:ea typeface="Calibri"/>
              <a:cs typeface="Calibri"/>
              <a:sym typeface="Calibri"/>
            </a:endParaRPr>
          </a:p>
        </p:txBody>
      </p:sp>
      <p:grpSp>
        <p:nvGrpSpPr>
          <p:cNvPr id="357" name="Google Shape;357;p51"/>
          <p:cNvGrpSpPr/>
          <p:nvPr/>
        </p:nvGrpSpPr>
        <p:grpSpPr>
          <a:xfrm>
            <a:off x="3822554" y="1152475"/>
            <a:ext cx="5250300" cy="2749051"/>
            <a:chOff x="544830" y="3875087"/>
            <a:chExt cx="5250300" cy="2749051"/>
          </a:xfrm>
        </p:grpSpPr>
        <p:pic>
          <p:nvPicPr>
            <p:cNvPr descr="https://lh6.googleusercontent.com/MfjnDWetgeiEZdqLKN29_fjB6FLeLQTp9bKvKPZLigTZBvlGu-KKlaOAT9BhowT8naL72Ex030TXdO2Gm49u2RhrX619iK_HXmBy59Iu8jOiiMm7RJa2WCTiwaFpDyLjE9WEOPFOvsPp9b12MiAyUzA7G3C-oi3asfl5GFPx0Bnn2q6FLq8gPP5OciCq" id="358" name="Google Shape;358;p51"/>
            <p:cNvPicPr preferRelativeResize="0"/>
            <p:nvPr/>
          </p:nvPicPr>
          <p:blipFill rotWithShape="1">
            <a:blip r:embed="rId4">
              <a:alphaModFix/>
            </a:blip>
            <a:srcRect b="0" l="0" r="0" t="0"/>
            <a:stretch/>
          </p:blipFill>
          <p:spPr>
            <a:xfrm>
              <a:off x="635635" y="3875087"/>
              <a:ext cx="5076825" cy="2533651"/>
            </a:xfrm>
            <a:prstGeom prst="rect">
              <a:avLst/>
            </a:prstGeom>
            <a:noFill/>
            <a:ln cap="flat" cmpd="sng" w="9525">
              <a:solidFill>
                <a:srgbClr val="000000"/>
              </a:solidFill>
              <a:prstDash val="solid"/>
              <a:round/>
              <a:headEnd len="sm" w="sm" type="none"/>
              <a:tailEnd len="sm" w="sm" type="none"/>
            </a:ln>
          </p:spPr>
        </p:pic>
        <p:sp>
          <p:nvSpPr>
            <p:cNvPr id="359" name="Google Shape;359;p51"/>
            <p:cNvSpPr/>
            <p:nvPr/>
          </p:nvSpPr>
          <p:spPr>
            <a:xfrm>
              <a:off x="544830" y="6408738"/>
              <a:ext cx="5250300" cy="215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800">
                  <a:solidFill>
                    <a:srgbClr val="999999"/>
                  </a:solidFill>
                  <a:latin typeface="Calibri"/>
                  <a:ea typeface="Calibri"/>
                  <a:cs typeface="Calibri"/>
                  <a:sym typeface="Calibri"/>
                </a:rPr>
                <a:t>https://www.uvm.edu/sites/default/files/styles/16_x_9__max_width_533px/public/hands_on.jpg?itok=hlE8QxK6</a:t>
              </a:r>
              <a:endParaRPr sz="800">
                <a:solidFill>
                  <a:srgbClr val="000000"/>
                </a:solidFill>
                <a:latin typeface="Calibri"/>
                <a:ea typeface="Calibri"/>
                <a:cs typeface="Calibri"/>
                <a:sym typeface="Calibri"/>
              </a:endParaRPr>
            </a:p>
          </p:txBody>
        </p:sp>
      </p:grpSp>
      <p:pic>
        <p:nvPicPr>
          <p:cNvPr id="360" name="Google Shape;360;p51"/>
          <p:cNvPicPr preferRelativeResize="0"/>
          <p:nvPr/>
        </p:nvPicPr>
        <p:blipFill rotWithShape="1">
          <a:blip r:embed="rId5">
            <a:alphaModFix/>
          </a:blip>
          <a:srcRect b="14424" l="0" r="21439" t="11110"/>
          <a:stretch/>
        </p:blipFill>
        <p:spPr>
          <a:xfrm>
            <a:off x="236777" y="1152474"/>
            <a:ext cx="3431726" cy="2429900"/>
          </a:xfrm>
          <a:prstGeom prst="rect">
            <a:avLst/>
          </a:prstGeom>
          <a:noFill/>
          <a:ln cap="flat" cmpd="sng" w="9525">
            <a:solidFill>
              <a:srgbClr val="000000"/>
            </a:solidFill>
            <a:prstDash val="solid"/>
            <a:round/>
            <a:headEnd len="sm" w="sm" type="none"/>
            <a:tailEnd len="sm" w="sm" type="none"/>
          </a:ln>
        </p:spPr>
      </p:pic>
      <p:sp>
        <p:nvSpPr>
          <p:cNvPr id="361" name="Google Shape;361;p51"/>
          <p:cNvSpPr/>
          <p:nvPr/>
        </p:nvSpPr>
        <p:spPr>
          <a:xfrm>
            <a:off x="236774" y="3650625"/>
            <a:ext cx="3431700" cy="338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800">
                <a:solidFill>
                  <a:srgbClr val="7F7F7F"/>
                </a:solidFill>
                <a:latin typeface="Calibri"/>
                <a:ea typeface="Calibri"/>
                <a:cs typeface="Calibri"/>
                <a:sym typeface="Calibri"/>
              </a:rPr>
              <a:t>https://woostergeologists.scotblogs.wooster.edu/2012/04/03/collaborative-and-sticky-inquiry-in-the-geology-of-natural-hazards/</a:t>
            </a:r>
            <a:endParaRPr/>
          </a:p>
        </p:txBody>
      </p:sp>
      <p:sp>
        <p:nvSpPr>
          <p:cNvPr id="362" name="Google Shape;362;p51"/>
          <p:cNvSpPr/>
          <p:nvPr/>
        </p:nvSpPr>
        <p:spPr>
          <a:xfrm>
            <a:off x="3194350" y="44825"/>
            <a:ext cx="5878500" cy="400200"/>
          </a:xfrm>
          <a:prstGeom prst="rect">
            <a:avLst/>
          </a:prstGeom>
          <a:noFill/>
          <a:ln cap="flat" cmpd="sng" w="9525">
            <a:solidFill>
              <a:srgbClr val="5B9BD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 sz="2000">
                <a:solidFill>
                  <a:schemeClr val="dk1"/>
                </a:solidFill>
                <a:latin typeface="Calibri"/>
                <a:ea typeface="Calibri"/>
                <a:cs typeface="Calibri"/>
                <a:sym typeface="Calibri"/>
              </a:rPr>
              <a:t>Workshop Labs:</a:t>
            </a:r>
            <a:r>
              <a:rPr lang="en" sz="2000">
                <a:solidFill>
                  <a:srgbClr val="0000FF"/>
                </a:solidFill>
                <a:latin typeface="Calibri"/>
                <a:ea typeface="Calibri"/>
                <a:cs typeface="Calibri"/>
                <a:sym typeface="Calibri"/>
              </a:rPr>
              <a:t> serc.carleton.edu/inquiry_intro_geo </a:t>
            </a:r>
            <a:endParaRPr sz="2000">
              <a:solidFill>
                <a:srgbClr val="0000FF"/>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52"/>
          <p:cNvSpPr txBox="1"/>
          <p:nvPr>
            <p:ph type="title"/>
          </p:nvPr>
        </p:nvSpPr>
        <p:spPr>
          <a:xfrm>
            <a:off x="1982450" y="1617175"/>
            <a:ext cx="4648200" cy="126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Next are old content slides, I think we can delete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1" name="Shape 371"/>
        <p:cNvGrpSpPr/>
        <p:nvPr/>
      </p:nvGrpSpPr>
      <p:grpSpPr>
        <a:xfrm>
          <a:off x="0" y="0"/>
          <a:ext cx="0" cy="0"/>
          <a:chOff x="0" y="0"/>
          <a:chExt cx="0" cy="0"/>
        </a:xfrm>
      </p:grpSpPr>
      <p:sp>
        <p:nvSpPr>
          <p:cNvPr id="372" name="Google Shape;372;p53"/>
          <p:cNvSpPr txBox="1"/>
          <p:nvPr>
            <p:ph type="title"/>
          </p:nvPr>
        </p:nvSpPr>
        <p:spPr>
          <a:xfrm>
            <a:off x="132700" y="-445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role of interest &amp; inquiry</a:t>
            </a:r>
            <a:endParaRPr/>
          </a:p>
        </p:txBody>
      </p:sp>
      <p:pic>
        <p:nvPicPr>
          <p:cNvPr id="373" name="Google Shape;373;p53"/>
          <p:cNvPicPr preferRelativeResize="0"/>
          <p:nvPr/>
        </p:nvPicPr>
        <p:blipFill>
          <a:blip r:embed="rId3">
            <a:alphaModFix/>
          </a:blip>
          <a:stretch>
            <a:fillRect/>
          </a:stretch>
        </p:blipFill>
        <p:spPr>
          <a:xfrm>
            <a:off x="132700" y="1064475"/>
            <a:ext cx="3613125" cy="2977200"/>
          </a:xfrm>
          <a:prstGeom prst="rect">
            <a:avLst/>
          </a:prstGeom>
          <a:noFill/>
          <a:ln>
            <a:noFill/>
          </a:ln>
        </p:spPr>
      </p:pic>
      <p:sp>
        <p:nvSpPr>
          <p:cNvPr id="374" name="Google Shape;374;p53"/>
          <p:cNvSpPr txBox="1"/>
          <p:nvPr/>
        </p:nvSpPr>
        <p:spPr>
          <a:xfrm>
            <a:off x="161850" y="4041675"/>
            <a:ext cx="35517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chemeClr val="dk1"/>
                </a:solidFill>
              </a:rPr>
              <a:t>Figure 1 from Kraft (2017) illustrating factors that influence development of interest, based on Hidi &amp; Renninger (2006)</a:t>
            </a:r>
            <a:endParaRPr sz="1100"/>
          </a:p>
        </p:txBody>
      </p:sp>
      <p:pic>
        <p:nvPicPr>
          <p:cNvPr id="375" name="Google Shape;375;p53"/>
          <p:cNvPicPr preferRelativeResize="0"/>
          <p:nvPr/>
        </p:nvPicPr>
        <p:blipFill>
          <a:blip r:embed="rId4">
            <a:alphaModFix/>
          </a:blip>
          <a:stretch>
            <a:fillRect/>
          </a:stretch>
        </p:blipFill>
        <p:spPr>
          <a:xfrm>
            <a:off x="5375175" y="497475"/>
            <a:ext cx="3310175" cy="2178100"/>
          </a:xfrm>
          <a:prstGeom prst="rect">
            <a:avLst/>
          </a:prstGeom>
          <a:noFill/>
          <a:ln>
            <a:noFill/>
          </a:ln>
        </p:spPr>
      </p:pic>
      <p:pic>
        <p:nvPicPr>
          <p:cNvPr id="376" name="Google Shape;376;p53"/>
          <p:cNvPicPr preferRelativeResize="0"/>
          <p:nvPr/>
        </p:nvPicPr>
        <p:blipFill>
          <a:blip r:embed="rId5">
            <a:alphaModFix/>
          </a:blip>
          <a:stretch>
            <a:fillRect/>
          </a:stretch>
        </p:blipFill>
        <p:spPr>
          <a:xfrm>
            <a:off x="5301700" y="2695000"/>
            <a:ext cx="3457125" cy="2371575"/>
          </a:xfrm>
          <a:prstGeom prst="rect">
            <a:avLst/>
          </a:prstGeom>
          <a:noFill/>
          <a:ln>
            <a:noFill/>
          </a:ln>
        </p:spPr>
      </p:pic>
      <p:sp>
        <p:nvSpPr>
          <p:cNvPr id="377" name="Google Shape;377;p53"/>
          <p:cNvSpPr txBox="1"/>
          <p:nvPr/>
        </p:nvSpPr>
        <p:spPr>
          <a:xfrm>
            <a:off x="3848875" y="25426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378" name="Google Shape;378;p53"/>
          <p:cNvSpPr/>
          <p:nvPr/>
        </p:nvSpPr>
        <p:spPr>
          <a:xfrm>
            <a:off x="6720675" y="752025"/>
            <a:ext cx="1044000" cy="1246800"/>
          </a:xfrm>
          <a:prstGeom prst="rect">
            <a:avLst/>
          </a:prstGeom>
          <a:solidFill>
            <a:srgbClr val="FEFE3C">
              <a:alpha val="5000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9" name="Google Shape;379;p53"/>
          <p:cNvSpPr/>
          <p:nvPr/>
        </p:nvSpPr>
        <p:spPr>
          <a:xfrm>
            <a:off x="7764675" y="752025"/>
            <a:ext cx="382200" cy="1246800"/>
          </a:xfrm>
          <a:prstGeom prst="rect">
            <a:avLst/>
          </a:prstGeom>
          <a:solidFill>
            <a:srgbClr val="5B9BD5">
              <a:alpha val="4980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0" name="Google Shape;380;p53"/>
          <p:cNvSpPr/>
          <p:nvPr/>
        </p:nvSpPr>
        <p:spPr>
          <a:xfrm>
            <a:off x="5906850" y="2884775"/>
            <a:ext cx="813900" cy="1246800"/>
          </a:xfrm>
          <a:prstGeom prst="rect">
            <a:avLst/>
          </a:prstGeom>
          <a:solidFill>
            <a:srgbClr val="FEFE3C">
              <a:alpha val="5000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81" name="Google Shape;381;p53"/>
          <p:cNvPicPr preferRelativeResize="0"/>
          <p:nvPr/>
        </p:nvPicPr>
        <p:blipFill>
          <a:blip r:embed="rId6">
            <a:alphaModFix/>
          </a:blip>
          <a:stretch>
            <a:fillRect/>
          </a:stretch>
        </p:blipFill>
        <p:spPr>
          <a:xfrm>
            <a:off x="132700" y="1064474"/>
            <a:ext cx="4953210" cy="2977200"/>
          </a:xfrm>
          <a:prstGeom prst="rect">
            <a:avLst/>
          </a:prstGeom>
          <a:noFill/>
          <a:ln>
            <a:noFill/>
          </a:ln>
        </p:spPr>
      </p:pic>
      <p:sp>
        <p:nvSpPr>
          <p:cNvPr id="382" name="Google Shape;382;p53"/>
          <p:cNvSpPr/>
          <p:nvPr/>
        </p:nvSpPr>
        <p:spPr>
          <a:xfrm>
            <a:off x="2034375" y="1324950"/>
            <a:ext cx="337500" cy="1246800"/>
          </a:xfrm>
          <a:prstGeom prst="rect">
            <a:avLst/>
          </a:prstGeom>
          <a:solidFill>
            <a:srgbClr val="FEFE3C">
              <a:alpha val="5000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3" name="Google Shape;383;p53"/>
          <p:cNvSpPr/>
          <p:nvPr/>
        </p:nvSpPr>
        <p:spPr>
          <a:xfrm>
            <a:off x="1272375" y="1324950"/>
            <a:ext cx="337500" cy="1246800"/>
          </a:xfrm>
          <a:prstGeom prst="rect">
            <a:avLst/>
          </a:prstGeom>
          <a:solidFill>
            <a:srgbClr val="FEFE3C">
              <a:alpha val="5000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4" name="Google Shape;384;p53"/>
          <p:cNvSpPr/>
          <p:nvPr/>
        </p:nvSpPr>
        <p:spPr>
          <a:xfrm>
            <a:off x="2796375" y="1324950"/>
            <a:ext cx="649500" cy="1246800"/>
          </a:xfrm>
          <a:prstGeom prst="rect">
            <a:avLst/>
          </a:prstGeom>
          <a:solidFill>
            <a:srgbClr val="FEFE3C">
              <a:alpha val="5000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374"/>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3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88" name="Shape 388"/>
        <p:cNvGrpSpPr/>
        <p:nvPr/>
      </p:nvGrpSpPr>
      <p:grpSpPr>
        <a:xfrm>
          <a:off x="0" y="0"/>
          <a:ext cx="0" cy="0"/>
          <a:chOff x="0" y="0"/>
          <a:chExt cx="0" cy="0"/>
        </a:xfrm>
      </p:grpSpPr>
      <p:sp>
        <p:nvSpPr>
          <p:cNvPr id="389" name="Google Shape;389;p54"/>
          <p:cNvSpPr txBox="1"/>
          <p:nvPr>
            <p:ph idx="1" type="body"/>
          </p:nvPr>
        </p:nvSpPr>
        <p:spPr>
          <a:xfrm>
            <a:off x="311700" y="4610375"/>
            <a:ext cx="8520600" cy="477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t>Takeaway</a:t>
            </a:r>
            <a:r>
              <a:rPr lang="en"/>
              <a:t>: Learning not directly/solely related to interest.</a:t>
            </a:r>
            <a:endParaRPr/>
          </a:p>
        </p:txBody>
      </p:sp>
      <p:sp>
        <p:nvSpPr>
          <p:cNvPr id="390" name="Google Shape;390;p54"/>
          <p:cNvSpPr txBox="1"/>
          <p:nvPr/>
        </p:nvSpPr>
        <p:spPr>
          <a:xfrm rot="-5400000">
            <a:off x="937800" y="1918500"/>
            <a:ext cx="1619100" cy="69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Learning</a:t>
            </a:r>
            <a:endParaRPr sz="1800">
              <a:solidFill>
                <a:schemeClr val="dk2"/>
              </a:solidFill>
            </a:endParaRPr>
          </a:p>
        </p:txBody>
      </p:sp>
      <p:sp>
        <p:nvSpPr>
          <p:cNvPr id="391" name="Google Shape;391;p54"/>
          <p:cNvSpPr txBox="1"/>
          <p:nvPr/>
        </p:nvSpPr>
        <p:spPr>
          <a:xfrm>
            <a:off x="70225" y="48625"/>
            <a:ext cx="2147100" cy="4617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Learning &amp; Interest</a:t>
            </a:r>
            <a:endParaRPr sz="1800">
              <a:solidFill>
                <a:schemeClr val="dk2"/>
              </a:solidFill>
            </a:endParaRPr>
          </a:p>
        </p:txBody>
      </p:sp>
      <p:pic>
        <p:nvPicPr>
          <p:cNvPr id="392" name="Google Shape;392;p54"/>
          <p:cNvPicPr preferRelativeResize="0"/>
          <p:nvPr/>
        </p:nvPicPr>
        <p:blipFill rotWithShape="1">
          <a:blip r:embed="rId3">
            <a:alphaModFix/>
          </a:blip>
          <a:srcRect b="9829" l="0" r="0" t="0"/>
          <a:stretch/>
        </p:blipFill>
        <p:spPr>
          <a:xfrm>
            <a:off x="1830100" y="760900"/>
            <a:ext cx="5668326" cy="3030525"/>
          </a:xfrm>
          <a:prstGeom prst="rect">
            <a:avLst/>
          </a:prstGeom>
          <a:noFill/>
          <a:ln>
            <a:noFill/>
          </a:ln>
        </p:spPr>
      </p:pic>
      <p:sp>
        <p:nvSpPr>
          <p:cNvPr id="393" name="Google Shape;393;p54"/>
          <p:cNvSpPr/>
          <p:nvPr/>
        </p:nvSpPr>
        <p:spPr>
          <a:xfrm rot="5400000">
            <a:off x="2903124" y="3194650"/>
            <a:ext cx="229500" cy="1245900"/>
          </a:xfrm>
          <a:prstGeom prst="rightBrace">
            <a:avLst>
              <a:gd fmla="val 5000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4" name="Google Shape;394;p54"/>
          <p:cNvSpPr txBox="1"/>
          <p:nvPr/>
        </p:nvSpPr>
        <p:spPr>
          <a:xfrm>
            <a:off x="4832325" y="3882375"/>
            <a:ext cx="186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Higher Interest</a:t>
            </a:r>
            <a:endParaRPr>
              <a:solidFill>
                <a:schemeClr val="dk2"/>
              </a:solidFill>
            </a:endParaRPr>
          </a:p>
        </p:txBody>
      </p:sp>
      <p:sp>
        <p:nvSpPr>
          <p:cNvPr id="395" name="Google Shape;395;p54"/>
          <p:cNvSpPr/>
          <p:nvPr/>
        </p:nvSpPr>
        <p:spPr>
          <a:xfrm rot="5400000">
            <a:off x="5342925" y="2494300"/>
            <a:ext cx="229500" cy="2646600"/>
          </a:xfrm>
          <a:prstGeom prst="rightBrace">
            <a:avLst>
              <a:gd fmla="val 5000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6" name="Google Shape;396;p54"/>
          <p:cNvSpPr txBox="1"/>
          <p:nvPr/>
        </p:nvSpPr>
        <p:spPr>
          <a:xfrm>
            <a:off x="2399750" y="3882375"/>
            <a:ext cx="186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Lower Interest</a:t>
            </a:r>
            <a:endParaRPr>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00" name="Shape 400"/>
        <p:cNvGrpSpPr/>
        <p:nvPr/>
      </p:nvGrpSpPr>
      <p:grpSpPr>
        <a:xfrm>
          <a:off x="0" y="0"/>
          <a:ext cx="0" cy="0"/>
          <a:chOff x="0" y="0"/>
          <a:chExt cx="0" cy="0"/>
        </a:xfrm>
      </p:grpSpPr>
      <p:pic>
        <p:nvPicPr>
          <p:cNvPr id="401" name="Google Shape;401;p55"/>
          <p:cNvPicPr preferRelativeResize="0"/>
          <p:nvPr/>
        </p:nvPicPr>
        <p:blipFill>
          <a:blip r:embed="rId3">
            <a:alphaModFix/>
          </a:blip>
          <a:stretch>
            <a:fillRect/>
          </a:stretch>
        </p:blipFill>
        <p:spPr>
          <a:xfrm>
            <a:off x="1198675" y="359050"/>
            <a:ext cx="7633626" cy="4015790"/>
          </a:xfrm>
          <a:prstGeom prst="rect">
            <a:avLst/>
          </a:prstGeom>
          <a:noFill/>
          <a:ln>
            <a:noFill/>
          </a:ln>
        </p:spPr>
      </p:pic>
      <p:sp>
        <p:nvSpPr>
          <p:cNvPr id="402" name="Google Shape;402;p55"/>
          <p:cNvSpPr txBox="1"/>
          <p:nvPr>
            <p:ph idx="1" type="body"/>
          </p:nvPr>
        </p:nvSpPr>
        <p:spPr>
          <a:xfrm>
            <a:off x="311700" y="4610375"/>
            <a:ext cx="8520600" cy="477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t>Takeaway</a:t>
            </a:r>
            <a:r>
              <a:rPr lang="en"/>
              <a:t>: Learning not directly/solely related to inquiry.</a:t>
            </a:r>
            <a:endParaRPr/>
          </a:p>
        </p:txBody>
      </p:sp>
      <p:sp>
        <p:nvSpPr>
          <p:cNvPr id="403" name="Google Shape;403;p55"/>
          <p:cNvSpPr txBox="1"/>
          <p:nvPr/>
        </p:nvSpPr>
        <p:spPr>
          <a:xfrm>
            <a:off x="70225" y="48625"/>
            <a:ext cx="2147100" cy="4617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Learning &amp; Inquiry</a:t>
            </a:r>
            <a:endParaRPr sz="1800">
              <a:solidFill>
                <a:schemeClr val="dk2"/>
              </a:solidFill>
            </a:endParaRPr>
          </a:p>
        </p:txBody>
      </p:sp>
      <p:sp>
        <p:nvSpPr>
          <p:cNvPr id="404" name="Google Shape;404;p55"/>
          <p:cNvSpPr txBox="1"/>
          <p:nvPr/>
        </p:nvSpPr>
        <p:spPr>
          <a:xfrm>
            <a:off x="2222425" y="3807050"/>
            <a:ext cx="1860000" cy="4002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Lower Inquiry</a:t>
            </a:r>
            <a:endParaRPr>
              <a:solidFill>
                <a:schemeClr val="dk2"/>
              </a:solidFill>
            </a:endParaRPr>
          </a:p>
        </p:txBody>
      </p:sp>
      <p:sp>
        <p:nvSpPr>
          <p:cNvPr id="405" name="Google Shape;405;p55"/>
          <p:cNvSpPr txBox="1"/>
          <p:nvPr/>
        </p:nvSpPr>
        <p:spPr>
          <a:xfrm>
            <a:off x="5784675" y="3807050"/>
            <a:ext cx="1860000" cy="4002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Higher Inquiry</a:t>
            </a:r>
            <a:endParaRPr>
              <a:solidFill>
                <a:schemeClr val="dk2"/>
              </a:solidFill>
            </a:endParaRPr>
          </a:p>
        </p:txBody>
      </p:sp>
      <p:sp>
        <p:nvSpPr>
          <p:cNvPr id="406" name="Google Shape;406;p55"/>
          <p:cNvSpPr/>
          <p:nvPr/>
        </p:nvSpPr>
        <p:spPr>
          <a:xfrm rot="5400000">
            <a:off x="2754474" y="2516625"/>
            <a:ext cx="229500" cy="2451300"/>
          </a:xfrm>
          <a:prstGeom prst="rightBrace">
            <a:avLst>
              <a:gd fmla="val 5000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07" name="Google Shape;407;p55"/>
          <p:cNvSpPr/>
          <p:nvPr/>
        </p:nvSpPr>
        <p:spPr>
          <a:xfrm rot="5400000">
            <a:off x="6385425" y="1761825"/>
            <a:ext cx="229500" cy="3960900"/>
          </a:xfrm>
          <a:prstGeom prst="rightBrace">
            <a:avLst>
              <a:gd fmla="val 5000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08" name="Google Shape;408;p55"/>
          <p:cNvSpPr txBox="1"/>
          <p:nvPr/>
        </p:nvSpPr>
        <p:spPr>
          <a:xfrm rot="-5400000">
            <a:off x="449125" y="1814100"/>
            <a:ext cx="1271700" cy="45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Learning</a:t>
            </a:r>
            <a:endParaRPr sz="18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200" u="sng"/>
              <a:t>Guiding Research Question</a:t>
            </a:r>
            <a:r>
              <a:rPr lang="en" sz="2200"/>
              <a:t>: To what degree do level of inquiry, TA beliefs, and undergraduate student situational interest influence undergraduate student learning in introductory geology labs?</a:t>
            </a:r>
            <a:endParaRPr/>
          </a:p>
        </p:txBody>
      </p:sp>
      <p:grpSp>
        <p:nvGrpSpPr>
          <p:cNvPr id="182" name="Google Shape;182;p38"/>
          <p:cNvGrpSpPr/>
          <p:nvPr/>
        </p:nvGrpSpPr>
        <p:grpSpPr>
          <a:xfrm>
            <a:off x="2041699" y="1958149"/>
            <a:ext cx="5060615" cy="2676589"/>
            <a:chOff x="5957822" y="1509770"/>
            <a:chExt cx="5060615" cy="2676589"/>
          </a:xfrm>
        </p:grpSpPr>
        <p:sp>
          <p:nvSpPr>
            <p:cNvPr id="183" name="Google Shape;183;p38"/>
            <p:cNvSpPr/>
            <p:nvPr/>
          </p:nvSpPr>
          <p:spPr>
            <a:xfrm>
              <a:off x="6082557" y="1737767"/>
              <a:ext cx="2743200" cy="1596000"/>
            </a:xfrm>
            <a:prstGeom prst="ellipse">
              <a:avLst/>
            </a:prstGeom>
            <a:solidFill>
              <a:srgbClr val="70AD47">
                <a:alpha val="49800"/>
              </a:srgbClr>
            </a:solidFill>
            <a:ln cap="flat" cmpd="sng" w="19050">
              <a:solidFill>
                <a:srgbClr val="54813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400">
                  <a:solidFill>
                    <a:srgbClr val="000000"/>
                  </a:solidFill>
                  <a:latin typeface="Calibri"/>
                  <a:ea typeface="Calibri"/>
                  <a:cs typeface="Calibri"/>
                  <a:sym typeface="Calibri"/>
                </a:rPr>
                <a:t>Interest</a:t>
              </a:r>
              <a:endParaRPr/>
            </a:p>
            <a:p>
              <a:pPr indent="0" lvl="0" marL="0" marR="0" rtl="0" algn="ctr">
                <a:spcBef>
                  <a:spcPts val="0"/>
                </a:spcBef>
                <a:spcAft>
                  <a:spcPts val="0"/>
                </a:spcAft>
                <a:buNone/>
              </a:pPr>
              <a:r>
                <a:t/>
              </a:r>
              <a:endParaRPr b="1" sz="24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1800">
                <a:solidFill>
                  <a:srgbClr val="000000"/>
                </a:solidFill>
                <a:latin typeface="Calibri"/>
                <a:ea typeface="Calibri"/>
                <a:cs typeface="Calibri"/>
                <a:sym typeface="Calibri"/>
              </a:endParaRPr>
            </a:p>
          </p:txBody>
        </p:sp>
        <p:sp>
          <p:nvSpPr>
            <p:cNvPr id="184" name="Google Shape;184;p38"/>
            <p:cNvSpPr/>
            <p:nvPr/>
          </p:nvSpPr>
          <p:spPr>
            <a:xfrm>
              <a:off x="8062741" y="1782061"/>
              <a:ext cx="2743200" cy="1596000"/>
            </a:xfrm>
            <a:prstGeom prst="ellipse">
              <a:avLst/>
            </a:prstGeom>
            <a:solidFill>
              <a:srgbClr val="CD2331">
                <a:alpha val="49800"/>
              </a:srgbClr>
            </a:solidFill>
            <a:ln cap="flat" cmpd="sng" w="1905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400">
                  <a:solidFill>
                    <a:srgbClr val="000000"/>
                  </a:solidFill>
                  <a:latin typeface="Calibri"/>
                  <a:ea typeface="Calibri"/>
                  <a:cs typeface="Calibri"/>
                  <a:sym typeface="Calibri"/>
                </a:rPr>
                <a:t>         Inquiry</a:t>
              </a:r>
              <a:endParaRPr/>
            </a:p>
            <a:p>
              <a:pPr indent="0" lvl="0" marL="0" marR="0" rtl="0" algn="ctr">
                <a:spcBef>
                  <a:spcPts val="0"/>
                </a:spcBef>
                <a:spcAft>
                  <a:spcPts val="0"/>
                </a:spcAft>
                <a:buNone/>
              </a:pPr>
              <a:r>
                <a:t/>
              </a:r>
              <a:endParaRPr b="1" sz="2400">
                <a:solidFill>
                  <a:srgbClr val="000000"/>
                </a:solidFill>
                <a:latin typeface="Calibri"/>
                <a:ea typeface="Calibri"/>
                <a:cs typeface="Calibri"/>
                <a:sym typeface="Calibri"/>
              </a:endParaRPr>
            </a:p>
          </p:txBody>
        </p:sp>
        <p:sp>
          <p:nvSpPr>
            <p:cNvPr id="185" name="Google Shape;185;p38"/>
            <p:cNvSpPr/>
            <p:nvPr/>
          </p:nvSpPr>
          <p:spPr>
            <a:xfrm>
              <a:off x="7068752" y="2590359"/>
              <a:ext cx="2743200" cy="1596000"/>
            </a:xfrm>
            <a:prstGeom prst="ellipse">
              <a:avLst/>
            </a:prstGeom>
            <a:solidFill>
              <a:srgbClr val="5B9BD5">
                <a:alpha val="49800"/>
              </a:srgbClr>
            </a:solidFill>
            <a:ln cap="flat" cmpd="sng" w="19050">
              <a:solidFill>
                <a:srgbClr val="0070C0"/>
              </a:solidFill>
              <a:prstDash val="solid"/>
              <a:miter lim="800000"/>
              <a:headEnd len="sm" w="sm" type="none"/>
              <a:tailEnd len="sm" w="sm" type="none"/>
            </a:ln>
          </p:spPr>
          <p:txBody>
            <a:bodyPr anchorCtr="0" anchor="b"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sz="2000">
                <a:solidFill>
                  <a:srgbClr val="000000"/>
                </a:solidFill>
                <a:latin typeface="Calibri"/>
                <a:ea typeface="Calibri"/>
                <a:cs typeface="Calibri"/>
                <a:sym typeface="Calibri"/>
              </a:endParaRPr>
            </a:p>
            <a:p>
              <a:pPr indent="0" lvl="0" marL="0" marR="0" rtl="0" algn="ctr">
                <a:spcBef>
                  <a:spcPts val="0"/>
                </a:spcBef>
                <a:spcAft>
                  <a:spcPts val="0"/>
                </a:spcAft>
                <a:buNone/>
              </a:pPr>
              <a:r>
                <a:rPr lang="en" sz="2000">
                  <a:solidFill>
                    <a:srgbClr val="000000"/>
                  </a:solidFill>
                  <a:latin typeface="Calibri"/>
                  <a:ea typeface="Calibri"/>
                  <a:cs typeface="Calibri"/>
                  <a:sym typeface="Calibri"/>
                </a:rPr>
                <a:t>Instruction </a:t>
              </a:r>
              <a:endParaRPr/>
            </a:p>
            <a:p>
              <a:pPr indent="0" lvl="0" marL="0" marR="0" rtl="0" algn="ctr">
                <a:spcBef>
                  <a:spcPts val="0"/>
                </a:spcBef>
                <a:spcAft>
                  <a:spcPts val="0"/>
                </a:spcAft>
                <a:buNone/>
              </a:pPr>
              <a:r>
                <a:rPr lang="en" sz="2400">
                  <a:solidFill>
                    <a:srgbClr val="000000"/>
                  </a:solidFill>
                  <a:latin typeface="Calibri"/>
                  <a:ea typeface="Calibri"/>
                  <a:cs typeface="Calibri"/>
                  <a:sym typeface="Calibri"/>
                </a:rPr>
                <a:t>(</a:t>
              </a:r>
              <a:r>
                <a:rPr b="1" lang="en" sz="2400">
                  <a:solidFill>
                    <a:srgbClr val="000000"/>
                  </a:solidFill>
                  <a:latin typeface="Calibri"/>
                  <a:ea typeface="Calibri"/>
                  <a:cs typeface="Calibri"/>
                  <a:sym typeface="Calibri"/>
                </a:rPr>
                <a:t>TA Beliefs</a:t>
              </a:r>
              <a:r>
                <a:rPr lang="en" sz="2400">
                  <a:solidFill>
                    <a:srgbClr val="000000"/>
                  </a:solidFill>
                  <a:latin typeface="Calibri"/>
                  <a:ea typeface="Calibri"/>
                  <a:cs typeface="Calibri"/>
                  <a:sym typeface="Calibri"/>
                </a:rPr>
                <a:t>)</a:t>
              </a:r>
              <a:endParaRPr/>
            </a:p>
          </p:txBody>
        </p:sp>
        <p:sp>
          <p:nvSpPr>
            <p:cNvPr id="186" name="Google Shape;186;p38"/>
            <p:cNvSpPr/>
            <p:nvPr/>
          </p:nvSpPr>
          <p:spPr>
            <a:xfrm>
              <a:off x="7804553" y="2553889"/>
              <a:ext cx="1230414" cy="665629"/>
            </a:xfrm>
            <a:custGeom>
              <a:rect b="b" l="l" r="r" t="t"/>
              <a:pathLst>
                <a:path extrusionOk="0" h="665629" w="775064">
                  <a:moveTo>
                    <a:pt x="9448" y="73959"/>
                  </a:moveTo>
                  <a:cubicBezTo>
                    <a:pt x="75787" y="-24653"/>
                    <a:pt x="707799" y="-24653"/>
                    <a:pt x="767862" y="73959"/>
                  </a:cubicBezTo>
                  <a:cubicBezTo>
                    <a:pt x="827926" y="172571"/>
                    <a:pt x="496231" y="665629"/>
                    <a:pt x="369829" y="665629"/>
                  </a:cubicBezTo>
                  <a:cubicBezTo>
                    <a:pt x="243427" y="665629"/>
                    <a:pt x="-56891" y="172571"/>
                    <a:pt x="9448" y="73959"/>
                  </a:cubicBezTo>
                  <a:close/>
                </a:path>
              </a:pathLst>
            </a:custGeom>
            <a:solidFill>
              <a:srgbClr val="FFFF00"/>
            </a:solidFill>
            <a:ln cap="flat" cmpd="sng" w="12700">
              <a:solidFill>
                <a:srgbClr val="FFC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8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1800" cap="none">
                <a:solidFill>
                  <a:srgbClr val="000000"/>
                </a:solidFill>
                <a:latin typeface="Calibri"/>
                <a:ea typeface="Calibri"/>
                <a:cs typeface="Calibri"/>
                <a:sym typeface="Calibri"/>
              </a:endParaRPr>
            </a:p>
          </p:txBody>
        </p:sp>
        <p:sp>
          <p:nvSpPr>
            <p:cNvPr id="187" name="Google Shape;187;p38"/>
            <p:cNvSpPr/>
            <p:nvPr/>
          </p:nvSpPr>
          <p:spPr>
            <a:xfrm>
              <a:off x="7722620" y="1509770"/>
              <a:ext cx="1569600" cy="731400"/>
            </a:xfrm>
            <a:prstGeom prst="ellipse">
              <a:avLst/>
            </a:prstGeom>
            <a:noFill/>
            <a:ln cap="flat" cmpd="sng" w="19050">
              <a:solidFill>
                <a:srgbClr val="7F7F7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 sz="1800">
                  <a:solidFill>
                    <a:srgbClr val="000000"/>
                  </a:solidFill>
                  <a:latin typeface="Calibri"/>
                  <a:ea typeface="Calibri"/>
                  <a:cs typeface="Calibri"/>
                  <a:sym typeface="Calibri"/>
                </a:rPr>
                <a:t>?</a:t>
              </a:r>
              <a:endParaRPr/>
            </a:p>
          </p:txBody>
        </p:sp>
        <p:sp>
          <p:nvSpPr>
            <p:cNvPr id="188" name="Google Shape;188;p38"/>
            <p:cNvSpPr/>
            <p:nvPr/>
          </p:nvSpPr>
          <p:spPr>
            <a:xfrm>
              <a:off x="5957822" y="2954154"/>
              <a:ext cx="1569600" cy="731400"/>
            </a:xfrm>
            <a:prstGeom prst="ellipse">
              <a:avLst/>
            </a:prstGeom>
            <a:no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1800">
                  <a:solidFill>
                    <a:srgbClr val="000000"/>
                  </a:solidFill>
                  <a:latin typeface="Calibri"/>
                  <a:ea typeface="Calibri"/>
                  <a:cs typeface="Calibri"/>
                  <a:sym typeface="Calibri"/>
                </a:rPr>
                <a:t>?</a:t>
              </a:r>
              <a:endParaRPr/>
            </a:p>
          </p:txBody>
        </p:sp>
        <p:sp>
          <p:nvSpPr>
            <p:cNvPr id="189" name="Google Shape;189;p38"/>
            <p:cNvSpPr/>
            <p:nvPr/>
          </p:nvSpPr>
          <p:spPr>
            <a:xfrm>
              <a:off x="9448837" y="2995659"/>
              <a:ext cx="1569600" cy="731400"/>
            </a:xfrm>
            <a:prstGeom prst="ellipse">
              <a:avLst/>
            </a:prstGeom>
            <a:no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1800">
                  <a:solidFill>
                    <a:srgbClr val="000000"/>
                  </a:solidFill>
                  <a:latin typeface="Calibri"/>
                  <a:ea typeface="Calibri"/>
                  <a:cs typeface="Calibri"/>
                  <a:sym typeface="Calibri"/>
                </a:rPr>
                <a:t>?</a:t>
              </a:r>
              <a:endParaRPr/>
            </a:p>
          </p:txBody>
        </p:sp>
        <p:sp>
          <p:nvSpPr>
            <p:cNvPr id="190" name="Google Shape;190;p38"/>
            <p:cNvSpPr/>
            <p:nvPr/>
          </p:nvSpPr>
          <p:spPr>
            <a:xfrm>
              <a:off x="7663934" y="2535772"/>
              <a:ext cx="1501800" cy="461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2400" cap="none">
                  <a:solidFill>
                    <a:srgbClr val="000000"/>
                  </a:solidFill>
                  <a:latin typeface="Calibri"/>
                  <a:ea typeface="Calibri"/>
                  <a:cs typeface="Calibri"/>
                  <a:sym typeface="Calibri"/>
                </a:rPr>
                <a:t>LEARNING</a:t>
              </a:r>
              <a:endParaRPr sz="2400">
                <a:solidFill>
                  <a:srgbClr val="000000"/>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12" name="Shape 412"/>
        <p:cNvGrpSpPr/>
        <p:nvPr/>
      </p:nvGrpSpPr>
      <p:grpSpPr>
        <a:xfrm>
          <a:off x="0" y="0"/>
          <a:ext cx="0" cy="0"/>
          <a:chOff x="0" y="0"/>
          <a:chExt cx="0" cy="0"/>
        </a:xfrm>
      </p:grpSpPr>
      <p:graphicFrame>
        <p:nvGraphicFramePr>
          <p:cNvPr id="413" name="Google Shape;413;p56"/>
          <p:cNvGraphicFramePr/>
          <p:nvPr/>
        </p:nvGraphicFramePr>
        <p:xfrm>
          <a:off x="800100" y="2971800"/>
          <a:ext cx="3000000" cy="3000000"/>
        </p:xfrm>
        <a:graphic>
          <a:graphicData uri="http://schemas.openxmlformats.org/drawingml/2006/table">
            <a:tbl>
              <a:tblPr>
                <a:noFill/>
                <a:tableStyleId>{D2A5EF31-3424-42CD-8C3A-040B6849C193}</a:tableStyleId>
              </a:tblPr>
              <a:tblGrid>
                <a:gridCol w="1809750"/>
                <a:gridCol w="1809750"/>
                <a:gridCol w="1809750"/>
                <a:gridCol w="1809750"/>
              </a:tblGrid>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lang="en"/>
                        <a:t>Inquiry</a:t>
                      </a:r>
                      <a:endParaRPr/>
                    </a:p>
                  </a:txBody>
                  <a:tcPr marT="91425" marB="91425" marR="91425" marL="91425"/>
                </a:tc>
                <a:tc>
                  <a:txBody>
                    <a:bodyPr/>
                    <a:lstStyle/>
                    <a:p>
                      <a:pPr indent="0" lvl="0" marL="0" rtl="0" algn="l">
                        <a:spcBef>
                          <a:spcPts val="0"/>
                        </a:spcBef>
                        <a:spcAft>
                          <a:spcPts val="0"/>
                        </a:spcAft>
                        <a:buNone/>
                      </a:pPr>
                      <a:r>
                        <a:rPr lang="en"/>
                        <a:t>Interest</a:t>
                      </a:r>
                      <a:endParaRPr/>
                    </a:p>
                  </a:txBody>
                  <a:tcPr marT="91425" marB="91425" marR="91425" marL="91425"/>
                </a:tc>
                <a:tc>
                  <a:txBody>
                    <a:bodyPr/>
                    <a:lstStyle/>
                    <a:p>
                      <a:pPr indent="0" lvl="0" marL="0" rtl="0" algn="l">
                        <a:spcBef>
                          <a:spcPts val="0"/>
                        </a:spcBef>
                        <a:spcAft>
                          <a:spcPts val="0"/>
                        </a:spcAft>
                        <a:buNone/>
                      </a:pPr>
                      <a:r>
                        <a:rPr lang="en"/>
                        <a:t>Learning Gains</a:t>
                      </a:r>
                      <a:endParaRPr/>
                    </a:p>
                  </a:txBody>
                  <a:tcPr marT="91425" marB="91425" marR="91425" marL="91425"/>
                </a:tc>
              </a:tr>
              <a:tr h="381000">
                <a:tc>
                  <a:txBody>
                    <a:bodyPr/>
                    <a:lstStyle/>
                    <a:p>
                      <a:pPr indent="0" lvl="0" marL="0" rtl="0" algn="l">
                        <a:spcBef>
                          <a:spcPts val="0"/>
                        </a:spcBef>
                        <a:spcAft>
                          <a:spcPts val="0"/>
                        </a:spcAft>
                        <a:buNone/>
                      </a:pPr>
                      <a:r>
                        <a:rPr lang="en"/>
                        <a:t>Rocks</a:t>
                      </a:r>
                      <a:endParaRPr/>
                    </a:p>
                  </a:txBody>
                  <a:tcPr marT="91425" marB="91425" marR="91425" marL="91425">
                    <a:solidFill>
                      <a:srgbClr val="5B9BD5"/>
                    </a:solidFill>
                  </a:tcPr>
                </a:tc>
                <a:tc>
                  <a:txBody>
                    <a:bodyPr/>
                    <a:lstStyle/>
                    <a:p>
                      <a:pPr indent="0" lvl="0" marL="0" rtl="0" algn="l">
                        <a:spcBef>
                          <a:spcPts val="0"/>
                        </a:spcBef>
                        <a:spcAft>
                          <a:spcPts val="0"/>
                        </a:spcAft>
                        <a:buNone/>
                      </a:pPr>
                      <a:r>
                        <a:rPr lang="en"/>
                        <a:t>Low</a:t>
                      </a:r>
                      <a:endParaRPr/>
                    </a:p>
                  </a:txBody>
                  <a:tcPr marT="91425" marB="91425" marR="91425" marL="91425">
                    <a:solidFill>
                      <a:srgbClr val="5B9BD5"/>
                    </a:solidFill>
                  </a:tcPr>
                </a:tc>
                <a:tc>
                  <a:txBody>
                    <a:bodyPr/>
                    <a:lstStyle/>
                    <a:p>
                      <a:pPr indent="0" lvl="0" marL="0" rtl="0" algn="l">
                        <a:spcBef>
                          <a:spcPts val="0"/>
                        </a:spcBef>
                        <a:spcAft>
                          <a:spcPts val="0"/>
                        </a:spcAft>
                        <a:buNone/>
                      </a:pPr>
                      <a:r>
                        <a:rPr lang="en"/>
                        <a:t>Low</a:t>
                      </a:r>
                      <a:endParaRPr/>
                    </a:p>
                  </a:txBody>
                  <a:tcPr marT="91425" marB="91425" marR="91425" marL="91425">
                    <a:solidFill>
                      <a:srgbClr val="5B9BD5"/>
                    </a:solidFill>
                  </a:tcPr>
                </a:tc>
                <a:tc>
                  <a:txBody>
                    <a:bodyPr/>
                    <a:lstStyle/>
                    <a:p>
                      <a:pPr indent="0" lvl="0" marL="0" rtl="0" algn="l">
                        <a:spcBef>
                          <a:spcPts val="0"/>
                        </a:spcBef>
                        <a:spcAft>
                          <a:spcPts val="0"/>
                        </a:spcAft>
                        <a:buNone/>
                      </a:pPr>
                      <a:r>
                        <a:rPr lang="en"/>
                        <a:t>Medium</a:t>
                      </a:r>
                      <a:endParaRPr/>
                    </a:p>
                  </a:txBody>
                  <a:tcPr marT="91425" marB="91425" marR="91425" marL="91425">
                    <a:solidFill>
                      <a:srgbClr val="5B9BD5"/>
                    </a:solidFill>
                  </a:tcPr>
                </a:tc>
              </a:tr>
              <a:tr h="381000">
                <a:tc>
                  <a:txBody>
                    <a:bodyPr/>
                    <a:lstStyle/>
                    <a:p>
                      <a:pPr indent="0" lvl="0" marL="0" rtl="0" algn="l">
                        <a:spcBef>
                          <a:spcPts val="0"/>
                        </a:spcBef>
                        <a:spcAft>
                          <a:spcPts val="0"/>
                        </a:spcAft>
                        <a:buClr>
                          <a:schemeClr val="dk1"/>
                        </a:buClr>
                        <a:buSzPts val="1100"/>
                        <a:buFont typeface="Arial"/>
                        <a:buNone/>
                      </a:pPr>
                      <a:r>
                        <a:rPr lang="en">
                          <a:solidFill>
                            <a:schemeClr val="dk1"/>
                          </a:solidFill>
                        </a:rPr>
                        <a:t>Topographic Maps</a:t>
                      </a:r>
                      <a:endParaRPr/>
                    </a:p>
                  </a:txBody>
                  <a:tcPr marT="91425" marB="91425" marR="91425" marL="91425">
                    <a:solidFill>
                      <a:srgbClr val="93C47D"/>
                    </a:solidFill>
                  </a:tcPr>
                </a:tc>
                <a:tc>
                  <a:txBody>
                    <a:bodyPr/>
                    <a:lstStyle/>
                    <a:p>
                      <a:pPr indent="0" lvl="0" marL="0" rtl="0" algn="l">
                        <a:spcBef>
                          <a:spcPts val="0"/>
                        </a:spcBef>
                        <a:spcAft>
                          <a:spcPts val="0"/>
                        </a:spcAft>
                        <a:buNone/>
                      </a:pPr>
                      <a:r>
                        <a:rPr lang="en"/>
                        <a:t>High</a:t>
                      </a:r>
                      <a:endParaRPr/>
                    </a:p>
                  </a:txBody>
                  <a:tcPr marT="91425" marB="91425" marR="91425" marL="91425">
                    <a:solidFill>
                      <a:srgbClr val="93C47D"/>
                    </a:solidFill>
                  </a:tcPr>
                </a:tc>
                <a:tc>
                  <a:txBody>
                    <a:bodyPr/>
                    <a:lstStyle/>
                    <a:p>
                      <a:pPr indent="0" lvl="0" marL="0" rtl="0" algn="l">
                        <a:spcBef>
                          <a:spcPts val="0"/>
                        </a:spcBef>
                        <a:spcAft>
                          <a:spcPts val="0"/>
                        </a:spcAft>
                        <a:buNone/>
                      </a:pPr>
                      <a:r>
                        <a:rPr lang="en"/>
                        <a:t>Low</a:t>
                      </a:r>
                      <a:endParaRPr/>
                    </a:p>
                  </a:txBody>
                  <a:tcPr marT="91425" marB="91425" marR="91425" marL="91425">
                    <a:solidFill>
                      <a:srgbClr val="93C47D"/>
                    </a:solidFill>
                  </a:tcPr>
                </a:tc>
                <a:tc>
                  <a:txBody>
                    <a:bodyPr/>
                    <a:lstStyle/>
                    <a:p>
                      <a:pPr indent="0" lvl="0" marL="0" rtl="0" algn="l">
                        <a:spcBef>
                          <a:spcPts val="0"/>
                        </a:spcBef>
                        <a:spcAft>
                          <a:spcPts val="0"/>
                        </a:spcAft>
                        <a:buNone/>
                      </a:pPr>
                      <a:r>
                        <a:rPr lang="en"/>
                        <a:t>Medium</a:t>
                      </a:r>
                      <a:endParaRPr/>
                    </a:p>
                  </a:txBody>
                  <a:tcPr marT="91425" marB="91425" marR="91425" marL="91425">
                    <a:solidFill>
                      <a:srgbClr val="93C47D"/>
                    </a:solidFill>
                  </a:tcPr>
                </a:tc>
              </a:tr>
              <a:tr h="381000">
                <a:tc>
                  <a:txBody>
                    <a:bodyPr/>
                    <a:lstStyle/>
                    <a:p>
                      <a:pPr indent="0" lvl="0" marL="0" rtl="0" algn="l">
                        <a:spcBef>
                          <a:spcPts val="0"/>
                        </a:spcBef>
                        <a:spcAft>
                          <a:spcPts val="0"/>
                        </a:spcAft>
                        <a:buClr>
                          <a:schemeClr val="dk1"/>
                        </a:buClr>
                        <a:buSzPts val="1100"/>
                        <a:buFont typeface="Arial"/>
                        <a:buNone/>
                      </a:pPr>
                      <a:r>
                        <a:rPr lang="en">
                          <a:solidFill>
                            <a:schemeClr val="dk1"/>
                          </a:solidFill>
                        </a:rPr>
                        <a:t>Earth’s Interior</a:t>
                      </a:r>
                      <a:endParaRPr/>
                    </a:p>
                  </a:txBody>
                  <a:tcPr marT="91425" marB="91425" marR="91425" marL="91425">
                    <a:solidFill>
                      <a:srgbClr val="BF9000"/>
                    </a:solidFill>
                  </a:tcPr>
                </a:tc>
                <a:tc>
                  <a:txBody>
                    <a:bodyPr/>
                    <a:lstStyle/>
                    <a:p>
                      <a:pPr indent="0" lvl="0" marL="0" rtl="0" algn="l">
                        <a:spcBef>
                          <a:spcPts val="0"/>
                        </a:spcBef>
                        <a:spcAft>
                          <a:spcPts val="0"/>
                        </a:spcAft>
                        <a:buClr>
                          <a:schemeClr val="dk1"/>
                        </a:buClr>
                        <a:buSzPts val="1100"/>
                        <a:buFont typeface="Arial"/>
                        <a:buNone/>
                      </a:pPr>
                      <a:r>
                        <a:rPr lang="en"/>
                        <a:t>High</a:t>
                      </a:r>
                      <a:endParaRPr/>
                    </a:p>
                  </a:txBody>
                  <a:tcPr marT="91425" marB="91425" marR="91425" marL="91425">
                    <a:solidFill>
                      <a:srgbClr val="BF9000"/>
                    </a:solidFill>
                  </a:tcPr>
                </a:tc>
                <a:tc>
                  <a:txBody>
                    <a:bodyPr/>
                    <a:lstStyle/>
                    <a:p>
                      <a:pPr indent="0" lvl="0" marL="0" rtl="0" algn="l">
                        <a:spcBef>
                          <a:spcPts val="0"/>
                        </a:spcBef>
                        <a:spcAft>
                          <a:spcPts val="0"/>
                        </a:spcAft>
                        <a:buNone/>
                      </a:pPr>
                      <a:r>
                        <a:rPr lang="en"/>
                        <a:t>Medium</a:t>
                      </a:r>
                      <a:endParaRPr/>
                    </a:p>
                  </a:txBody>
                  <a:tcPr marT="91425" marB="91425" marR="91425" marL="91425">
                    <a:solidFill>
                      <a:srgbClr val="BF9000"/>
                    </a:solidFill>
                  </a:tcPr>
                </a:tc>
                <a:tc>
                  <a:txBody>
                    <a:bodyPr/>
                    <a:lstStyle/>
                    <a:p>
                      <a:pPr indent="0" lvl="0" marL="0" rtl="0" algn="l">
                        <a:spcBef>
                          <a:spcPts val="0"/>
                        </a:spcBef>
                        <a:spcAft>
                          <a:spcPts val="0"/>
                        </a:spcAft>
                        <a:buNone/>
                      </a:pPr>
                      <a:r>
                        <a:rPr lang="en"/>
                        <a:t>Medium-High</a:t>
                      </a:r>
                      <a:endParaRPr/>
                    </a:p>
                  </a:txBody>
                  <a:tcPr marT="91425" marB="91425" marR="91425" marL="91425">
                    <a:solidFill>
                      <a:srgbClr val="BF9000"/>
                    </a:solidFill>
                  </a:tcPr>
                </a:tc>
              </a:tr>
              <a:tr h="381000">
                <a:tc>
                  <a:txBody>
                    <a:bodyPr/>
                    <a:lstStyle/>
                    <a:p>
                      <a:pPr indent="0" lvl="0" marL="0" rtl="0" algn="l">
                        <a:spcBef>
                          <a:spcPts val="0"/>
                        </a:spcBef>
                        <a:spcAft>
                          <a:spcPts val="0"/>
                        </a:spcAft>
                        <a:buNone/>
                      </a:pPr>
                      <a:r>
                        <a:rPr lang="en"/>
                        <a:t>Geologic Time</a:t>
                      </a:r>
                      <a:endParaRPr/>
                    </a:p>
                  </a:txBody>
                  <a:tcPr marT="91425" marB="91425" marR="91425" marL="91425">
                    <a:solidFill>
                      <a:srgbClr val="E5A4CB"/>
                    </a:solidFill>
                  </a:tcPr>
                </a:tc>
                <a:tc>
                  <a:txBody>
                    <a:bodyPr/>
                    <a:lstStyle/>
                    <a:p>
                      <a:pPr indent="0" lvl="0" marL="0" rtl="0" algn="l">
                        <a:spcBef>
                          <a:spcPts val="0"/>
                        </a:spcBef>
                        <a:spcAft>
                          <a:spcPts val="0"/>
                        </a:spcAft>
                        <a:buNone/>
                      </a:pPr>
                      <a:r>
                        <a:rPr lang="en"/>
                        <a:t>High</a:t>
                      </a:r>
                      <a:endParaRPr/>
                    </a:p>
                  </a:txBody>
                  <a:tcPr marT="91425" marB="91425" marR="91425" marL="91425">
                    <a:solidFill>
                      <a:srgbClr val="E5A4CB"/>
                    </a:solidFill>
                  </a:tcPr>
                </a:tc>
                <a:tc>
                  <a:txBody>
                    <a:bodyPr/>
                    <a:lstStyle/>
                    <a:p>
                      <a:pPr indent="0" lvl="0" marL="0" rtl="0" algn="l">
                        <a:spcBef>
                          <a:spcPts val="0"/>
                        </a:spcBef>
                        <a:spcAft>
                          <a:spcPts val="0"/>
                        </a:spcAft>
                        <a:buNone/>
                      </a:pPr>
                      <a:r>
                        <a:rPr lang="en"/>
                        <a:t>Low</a:t>
                      </a:r>
                      <a:endParaRPr/>
                    </a:p>
                  </a:txBody>
                  <a:tcPr marT="91425" marB="91425" marR="91425" marL="91425">
                    <a:solidFill>
                      <a:srgbClr val="E5A4CB"/>
                    </a:solidFill>
                  </a:tcPr>
                </a:tc>
                <a:tc>
                  <a:txBody>
                    <a:bodyPr/>
                    <a:lstStyle/>
                    <a:p>
                      <a:pPr indent="0" lvl="0" marL="0" rtl="0" algn="l">
                        <a:spcBef>
                          <a:spcPts val="0"/>
                        </a:spcBef>
                        <a:spcAft>
                          <a:spcPts val="0"/>
                        </a:spcAft>
                        <a:buNone/>
                      </a:pPr>
                      <a:r>
                        <a:rPr lang="en"/>
                        <a:t>Low</a:t>
                      </a:r>
                      <a:endParaRPr/>
                    </a:p>
                  </a:txBody>
                  <a:tcPr marT="91425" marB="91425" marR="91425" marL="91425">
                    <a:solidFill>
                      <a:srgbClr val="E5A4CB"/>
                    </a:solidFill>
                  </a:tcPr>
                </a:tc>
              </a:tr>
            </a:tbl>
          </a:graphicData>
        </a:graphic>
      </p:graphicFrame>
      <p:cxnSp>
        <p:nvCxnSpPr>
          <p:cNvPr id="414" name="Google Shape;414;p56"/>
          <p:cNvCxnSpPr/>
          <p:nvPr/>
        </p:nvCxnSpPr>
        <p:spPr>
          <a:xfrm flipH="1">
            <a:off x="3352650" y="228600"/>
            <a:ext cx="19200" cy="1838400"/>
          </a:xfrm>
          <a:prstGeom prst="straightConnector1">
            <a:avLst/>
          </a:prstGeom>
          <a:noFill/>
          <a:ln cap="flat" cmpd="sng" w="38100">
            <a:solidFill>
              <a:schemeClr val="dk2"/>
            </a:solidFill>
            <a:prstDash val="solid"/>
            <a:round/>
            <a:headEnd len="med" w="med" type="none"/>
            <a:tailEnd len="med" w="med" type="none"/>
          </a:ln>
        </p:spPr>
      </p:cxnSp>
      <p:cxnSp>
        <p:nvCxnSpPr>
          <p:cNvPr id="415" name="Google Shape;415;p56"/>
          <p:cNvCxnSpPr/>
          <p:nvPr/>
        </p:nvCxnSpPr>
        <p:spPr>
          <a:xfrm flipH="1">
            <a:off x="3352725" y="2047875"/>
            <a:ext cx="1952700" cy="19200"/>
          </a:xfrm>
          <a:prstGeom prst="straightConnector1">
            <a:avLst/>
          </a:prstGeom>
          <a:noFill/>
          <a:ln cap="flat" cmpd="sng" w="38100">
            <a:solidFill>
              <a:schemeClr val="dk2"/>
            </a:solidFill>
            <a:prstDash val="solid"/>
            <a:round/>
            <a:headEnd len="med" w="med" type="none"/>
            <a:tailEnd len="med" w="med" type="none"/>
          </a:ln>
        </p:spPr>
      </p:cxnSp>
      <p:sp>
        <p:nvSpPr>
          <p:cNvPr id="416" name="Google Shape;416;p56"/>
          <p:cNvSpPr txBox="1"/>
          <p:nvPr/>
        </p:nvSpPr>
        <p:spPr>
          <a:xfrm rot="-5400000">
            <a:off x="2286000" y="923925"/>
            <a:ext cx="1086000" cy="40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2"/>
                </a:solidFill>
              </a:rPr>
              <a:t>Learning Gains</a:t>
            </a:r>
            <a:endParaRPr sz="1800">
              <a:solidFill>
                <a:schemeClr val="dk2"/>
              </a:solidFill>
            </a:endParaRPr>
          </a:p>
        </p:txBody>
      </p:sp>
      <p:sp>
        <p:nvSpPr>
          <p:cNvPr id="417" name="Google Shape;417;p56"/>
          <p:cNvSpPr txBox="1"/>
          <p:nvPr/>
        </p:nvSpPr>
        <p:spPr>
          <a:xfrm>
            <a:off x="3467025" y="2128838"/>
            <a:ext cx="1724100" cy="40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2"/>
                </a:solidFill>
              </a:rPr>
              <a:t>“Sum” of Predictors</a:t>
            </a:r>
            <a:endParaRPr sz="1800">
              <a:solidFill>
                <a:schemeClr val="dk2"/>
              </a:solidFill>
            </a:endParaRPr>
          </a:p>
        </p:txBody>
      </p:sp>
      <p:cxnSp>
        <p:nvCxnSpPr>
          <p:cNvPr id="418" name="Google Shape;418;p56"/>
          <p:cNvCxnSpPr/>
          <p:nvPr/>
        </p:nvCxnSpPr>
        <p:spPr>
          <a:xfrm flipH="1" rot="10800000">
            <a:off x="3390900" y="333450"/>
            <a:ext cx="1733700" cy="1704900"/>
          </a:xfrm>
          <a:prstGeom prst="straightConnector1">
            <a:avLst/>
          </a:prstGeom>
          <a:noFill/>
          <a:ln cap="flat" cmpd="sng" w="9525">
            <a:solidFill>
              <a:schemeClr val="dk2"/>
            </a:solidFill>
            <a:prstDash val="solid"/>
            <a:round/>
            <a:headEnd len="med" w="med" type="none"/>
            <a:tailEnd len="med" w="med" type="triangle"/>
          </a:ln>
        </p:spPr>
      </p:cxnSp>
      <p:sp>
        <p:nvSpPr>
          <p:cNvPr id="419" name="Google Shape;419;p56"/>
          <p:cNvSpPr/>
          <p:nvPr/>
        </p:nvSpPr>
        <p:spPr>
          <a:xfrm>
            <a:off x="3467025" y="985800"/>
            <a:ext cx="466800" cy="400200"/>
          </a:xfrm>
          <a:prstGeom prst="rect">
            <a:avLst/>
          </a:prstGeom>
          <a:solidFill>
            <a:srgbClr val="5B9BD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Rx</a:t>
            </a:r>
            <a:endParaRPr/>
          </a:p>
        </p:txBody>
      </p:sp>
      <p:sp>
        <p:nvSpPr>
          <p:cNvPr id="420" name="Google Shape;420;p56"/>
          <p:cNvSpPr/>
          <p:nvPr/>
        </p:nvSpPr>
        <p:spPr>
          <a:xfrm>
            <a:off x="4095675" y="985800"/>
            <a:ext cx="466800" cy="400200"/>
          </a:xfrm>
          <a:prstGeom prst="rect">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To</a:t>
            </a:r>
            <a:endParaRPr/>
          </a:p>
        </p:txBody>
      </p:sp>
      <p:sp>
        <p:nvSpPr>
          <p:cNvPr id="421" name="Google Shape;421;p56"/>
          <p:cNvSpPr/>
          <p:nvPr/>
        </p:nvSpPr>
        <p:spPr>
          <a:xfrm>
            <a:off x="4781475" y="833400"/>
            <a:ext cx="466800" cy="400200"/>
          </a:xfrm>
          <a:prstGeom prst="rect">
            <a:avLst/>
          </a:prstGeom>
          <a:solidFill>
            <a:srgbClr val="BF9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EI</a:t>
            </a:r>
            <a:endParaRPr/>
          </a:p>
        </p:txBody>
      </p:sp>
      <p:sp>
        <p:nvSpPr>
          <p:cNvPr id="422" name="Google Shape;422;p56"/>
          <p:cNvSpPr/>
          <p:nvPr/>
        </p:nvSpPr>
        <p:spPr>
          <a:xfrm>
            <a:off x="4095675" y="1519200"/>
            <a:ext cx="466800" cy="400200"/>
          </a:xfrm>
          <a:prstGeom prst="rect">
            <a:avLst/>
          </a:prstGeom>
          <a:solidFill>
            <a:srgbClr val="E5A4C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Ti</a:t>
            </a:r>
            <a:endParaRPr/>
          </a:p>
        </p:txBody>
      </p:sp>
      <p:sp>
        <p:nvSpPr>
          <p:cNvPr id="423" name="Google Shape;423;p56"/>
          <p:cNvSpPr/>
          <p:nvPr/>
        </p:nvSpPr>
        <p:spPr>
          <a:xfrm>
            <a:off x="2609850" y="3368000"/>
            <a:ext cx="5429100" cy="400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4" name="Google Shape;424;p56"/>
          <p:cNvSpPr/>
          <p:nvPr/>
        </p:nvSpPr>
        <p:spPr>
          <a:xfrm>
            <a:off x="2609850" y="3749000"/>
            <a:ext cx="5429100" cy="400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5" name="Google Shape;425;p56"/>
          <p:cNvSpPr/>
          <p:nvPr/>
        </p:nvSpPr>
        <p:spPr>
          <a:xfrm>
            <a:off x="2609850" y="4130000"/>
            <a:ext cx="5429100" cy="400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6" name="Google Shape;426;p56"/>
          <p:cNvSpPr/>
          <p:nvPr/>
        </p:nvSpPr>
        <p:spPr>
          <a:xfrm>
            <a:off x="2609850" y="4530200"/>
            <a:ext cx="5429100" cy="480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423"/>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4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424"/>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4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425"/>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4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426"/>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4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30" name="Shape 430"/>
        <p:cNvGrpSpPr/>
        <p:nvPr/>
      </p:nvGrpSpPr>
      <p:grpSpPr>
        <a:xfrm>
          <a:off x="0" y="0"/>
          <a:ext cx="0" cy="0"/>
          <a:chOff x="0" y="0"/>
          <a:chExt cx="0" cy="0"/>
        </a:xfrm>
      </p:grpSpPr>
      <p:sp>
        <p:nvSpPr>
          <p:cNvPr id="431" name="Google Shape;431;p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comes next?</a:t>
            </a:r>
            <a:endParaRPr/>
          </a:p>
        </p:txBody>
      </p:sp>
      <p:cxnSp>
        <p:nvCxnSpPr>
          <p:cNvPr id="432" name="Google Shape;432;p57"/>
          <p:cNvCxnSpPr/>
          <p:nvPr/>
        </p:nvCxnSpPr>
        <p:spPr>
          <a:xfrm flipH="1" rot="10800000">
            <a:off x="3024775" y="1519075"/>
            <a:ext cx="28500" cy="2701200"/>
          </a:xfrm>
          <a:prstGeom prst="straightConnector1">
            <a:avLst/>
          </a:prstGeom>
          <a:noFill/>
          <a:ln cap="flat" cmpd="sng" w="38100">
            <a:solidFill>
              <a:schemeClr val="dk2"/>
            </a:solidFill>
            <a:prstDash val="solid"/>
            <a:round/>
            <a:headEnd len="med" w="med" type="none"/>
            <a:tailEnd len="med" w="med" type="none"/>
          </a:ln>
        </p:spPr>
      </p:cxnSp>
      <p:cxnSp>
        <p:nvCxnSpPr>
          <p:cNvPr id="433" name="Google Shape;433;p57"/>
          <p:cNvCxnSpPr/>
          <p:nvPr/>
        </p:nvCxnSpPr>
        <p:spPr>
          <a:xfrm flipH="1" rot="10800000">
            <a:off x="3024775" y="4177725"/>
            <a:ext cx="3084900" cy="14100"/>
          </a:xfrm>
          <a:prstGeom prst="straightConnector1">
            <a:avLst/>
          </a:prstGeom>
          <a:noFill/>
          <a:ln cap="flat" cmpd="sng" w="38100">
            <a:solidFill>
              <a:schemeClr val="dk2"/>
            </a:solidFill>
            <a:prstDash val="solid"/>
            <a:round/>
            <a:headEnd len="med" w="med" type="none"/>
            <a:tailEnd len="med" w="med" type="none"/>
          </a:ln>
        </p:spPr>
      </p:cxnSp>
      <p:cxnSp>
        <p:nvCxnSpPr>
          <p:cNvPr id="434" name="Google Shape;434;p57"/>
          <p:cNvCxnSpPr/>
          <p:nvPr/>
        </p:nvCxnSpPr>
        <p:spPr>
          <a:xfrm flipH="1" rot="10800000">
            <a:off x="3024775" y="2016725"/>
            <a:ext cx="2487900" cy="2160900"/>
          </a:xfrm>
          <a:prstGeom prst="straightConnector1">
            <a:avLst/>
          </a:prstGeom>
          <a:noFill/>
          <a:ln cap="flat" cmpd="sng" w="28575">
            <a:solidFill>
              <a:schemeClr val="dk2"/>
            </a:solidFill>
            <a:prstDash val="solid"/>
            <a:round/>
            <a:headEnd len="med" w="med" type="none"/>
            <a:tailEnd len="med" w="med" type="triangle"/>
          </a:ln>
        </p:spPr>
      </p:cxnSp>
      <p:pic>
        <p:nvPicPr>
          <p:cNvPr id="435" name="Google Shape;435;p57"/>
          <p:cNvPicPr preferRelativeResize="0"/>
          <p:nvPr/>
        </p:nvPicPr>
        <p:blipFill>
          <a:blip r:embed="rId3">
            <a:alphaModFix/>
          </a:blip>
          <a:stretch>
            <a:fillRect/>
          </a:stretch>
        </p:blipFill>
        <p:spPr>
          <a:xfrm>
            <a:off x="5935125" y="445025"/>
            <a:ext cx="2217850" cy="2217850"/>
          </a:xfrm>
          <a:prstGeom prst="rect">
            <a:avLst/>
          </a:prstGeom>
          <a:noFill/>
          <a:ln>
            <a:noFill/>
          </a:ln>
        </p:spPr>
      </p:pic>
      <p:sp>
        <p:nvSpPr>
          <p:cNvPr id="436" name="Google Shape;436;p57"/>
          <p:cNvSpPr txBox="1"/>
          <p:nvPr/>
        </p:nvSpPr>
        <p:spPr>
          <a:xfrm>
            <a:off x="6322975" y="669000"/>
            <a:ext cx="1521000" cy="71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LG &amp; Inquiry with modifying variables?</a:t>
            </a:r>
            <a:endParaRPr sz="1800">
              <a:solidFill>
                <a:schemeClr val="dk2"/>
              </a:solidFill>
            </a:endParaRPr>
          </a:p>
        </p:txBody>
      </p:sp>
      <p:pic>
        <p:nvPicPr>
          <p:cNvPr id="437" name="Google Shape;437;p57"/>
          <p:cNvPicPr preferRelativeResize="0"/>
          <p:nvPr/>
        </p:nvPicPr>
        <p:blipFill>
          <a:blip r:embed="rId3">
            <a:alphaModFix/>
          </a:blip>
          <a:stretch>
            <a:fillRect/>
          </a:stretch>
        </p:blipFill>
        <p:spPr>
          <a:xfrm>
            <a:off x="6614450" y="2662875"/>
            <a:ext cx="2217850" cy="2217850"/>
          </a:xfrm>
          <a:prstGeom prst="rect">
            <a:avLst/>
          </a:prstGeom>
          <a:noFill/>
          <a:ln>
            <a:noFill/>
          </a:ln>
        </p:spPr>
      </p:pic>
      <p:sp>
        <p:nvSpPr>
          <p:cNvPr id="438" name="Google Shape;438;p57"/>
          <p:cNvSpPr txBox="1"/>
          <p:nvPr/>
        </p:nvSpPr>
        <p:spPr>
          <a:xfrm>
            <a:off x="7002300" y="2886850"/>
            <a:ext cx="1521000" cy="71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LG varies based on topics, courses?</a:t>
            </a:r>
            <a:endParaRPr sz="1800">
              <a:solidFill>
                <a:schemeClr val="dk2"/>
              </a:solidFill>
            </a:endParaRPr>
          </a:p>
        </p:txBody>
      </p:sp>
      <p:pic>
        <p:nvPicPr>
          <p:cNvPr id="439" name="Google Shape;439;p57"/>
          <p:cNvPicPr preferRelativeResize="0"/>
          <p:nvPr/>
        </p:nvPicPr>
        <p:blipFill>
          <a:blip r:embed="rId3">
            <a:alphaModFix/>
          </a:blip>
          <a:stretch>
            <a:fillRect/>
          </a:stretch>
        </p:blipFill>
        <p:spPr>
          <a:xfrm flipH="1">
            <a:off x="558475" y="1017725"/>
            <a:ext cx="2217850" cy="2217850"/>
          </a:xfrm>
          <a:prstGeom prst="rect">
            <a:avLst/>
          </a:prstGeom>
          <a:noFill/>
          <a:ln>
            <a:noFill/>
          </a:ln>
        </p:spPr>
      </p:pic>
      <p:sp>
        <p:nvSpPr>
          <p:cNvPr id="440" name="Google Shape;440;p57"/>
          <p:cNvSpPr txBox="1"/>
          <p:nvPr/>
        </p:nvSpPr>
        <p:spPr>
          <a:xfrm>
            <a:off x="906900" y="1446925"/>
            <a:ext cx="1521000" cy="71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LG larger in F2F vs. online?</a:t>
            </a:r>
            <a:endParaRPr sz="1800">
              <a:solidFill>
                <a:schemeClr val="dk2"/>
              </a:solidFill>
            </a:endParaRPr>
          </a:p>
        </p:txBody>
      </p:sp>
      <p:pic>
        <p:nvPicPr>
          <p:cNvPr id="441" name="Google Shape;441;p57"/>
          <p:cNvPicPr preferRelativeResize="0"/>
          <p:nvPr/>
        </p:nvPicPr>
        <p:blipFill>
          <a:blip r:embed="rId3">
            <a:alphaModFix/>
          </a:blip>
          <a:stretch>
            <a:fillRect/>
          </a:stretch>
        </p:blipFill>
        <p:spPr>
          <a:xfrm flipH="1">
            <a:off x="288425" y="2886850"/>
            <a:ext cx="2487900" cy="2459350"/>
          </a:xfrm>
          <a:prstGeom prst="rect">
            <a:avLst/>
          </a:prstGeom>
          <a:noFill/>
          <a:ln>
            <a:noFill/>
          </a:ln>
        </p:spPr>
      </p:pic>
      <p:sp>
        <p:nvSpPr>
          <p:cNvPr id="442" name="Google Shape;442;p57"/>
          <p:cNvSpPr txBox="1"/>
          <p:nvPr/>
        </p:nvSpPr>
        <p:spPr>
          <a:xfrm>
            <a:off x="558475" y="3142650"/>
            <a:ext cx="2139300" cy="88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How much of LG can we predict from a combo of inquiry, interest, topic, course…</a:t>
            </a:r>
            <a:endParaRPr sz="1800">
              <a:solidFill>
                <a:schemeClr val="dk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6" name="Shape 446"/>
        <p:cNvGrpSpPr/>
        <p:nvPr/>
      </p:nvGrpSpPr>
      <p:grpSpPr>
        <a:xfrm>
          <a:off x="0" y="0"/>
          <a:ext cx="0" cy="0"/>
          <a:chOff x="0" y="0"/>
          <a:chExt cx="0" cy="0"/>
        </a:xfrm>
      </p:grpSpPr>
      <p:sp>
        <p:nvSpPr>
          <p:cNvPr id="447" name="Google Shape;447;p5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comes next?</a:t>
            </a:r>
            <a:endParaRPr/>
          </a:p>
        </p:txBody>
      </p:sp>
      <p:cxnSp>
        <p:nvCxnSpPr>
          <p:cNvPr id="448" name="Google Shape;448;p58"/>
          <p:cNvCxnSpPr/>
          <p:nvPr/>
        </p:nvCxnSpPr>
        <p:spPr>
          <a:xfrm flipH="1" rot="10800000">
            <a:off x="3024775" y="4177725"/>
            <a:ext cx="3084900" cy="14100"/>
          </a:xfrm>
          <a:prstGeom prst="straightConnector1">
            <a:avLst/>
          </a:prstGeom>
          <a:noFill/>
          <a:ln cap="flat" cmpd="sng" w="38100">
            <a:solidFill>
              <a:schemeClr val="dk2"/>
            </a:solidFill>
            <a:prstDash val="solid"/>
            <a:round/>
            <a:headEnd len="med" w="med" type="none"/>
            <a:tailEnd len="med" w="med" type="none"/>
          </a:ln>
        </p:spPr>
      </p:cxnSp>
      <p:pic>
        <p:nvPicPr>
          <p:cNvPr id="449" name="Google Shape;449;p58"/>
          <p:cNvPicPr preferRelativeResize="0"/>
          <p:nvPr/>
        </p:nvPicPr>
        <p:blipFill>
          <a:blip r:embed="rId3">
            <a:alphaModFix/>
          </a:blip>
          <a:stretch>
            <a:fillRect/>
          </a:stretch>
        </p:blipFill>
        <p:spPr>
          <a:xfrm>
            <a:off x="7325575" y="270525"/>
            <a:ext cx="1077225" cy="1077225"/>
          </a:xfrm>
          <a:prstGeom prst="rect">
            <a:avLst/>
          </a:prstGeom>
          <a:noFill/>
          <a:ln>
            <a:noFill/>
          </a:ln>
        </p:spPr>
      </p:pic>
      <p:pic>
        <p:nvPicPr>
          <p:cNvPr id="450" name="Google Shape;450;p58"/>
          <p:cNvPicPr preferRelativeResize="0"/>
          <p:nvPr/>
        </p:nvPicPr>
        <p:blipFill>
          <a:blip r:embed="rId4">
            <a:alphaModFix/>
          </a:blip>
          <a:stretch>
            <a:fillRect/>
          </a:stretch>
        </p:blipFill>
        <p:spPr>
          <a:xfrm>
            <a:off x="7225" y="1347749"/>
            <a:ext cx="9144003" cy="2933403"/>
          </a:xfrm>
          <a:prstGeom prst="rect">
            <a:avLst/>
          </a:prstGeom>
          <a:noFill/>
          <a:ln>
            <a:noFill/>
          </a:ln>
        </p:spPr>
      </p:pic>
      <p:sp>
        <p:nvSpPr>
          <p:cNvPr id="451" name="Google Shape;451;p58"/>
          <p:cNvSpPr/>
          <p:nvPr/>
        </p:nvSpPr>
        <p:spPr>
          <a:xfrm>
            <a:off x="7264375" y="3760250"/>
            <a:ext cx="1803300" cy="621300"/>
          </a:xfrm>
          <a:prstGeom prst="rect">
            <a:avLst/>
          </a:prstGeom>
          <a:solidFill>
            <a:srgbClr val="B6D8AB"/>
          </a:solidFill>
          <a:ln cap="flat" cmpd="sng" w="9525">
            <a:solidFill>
              <a:srgbClr val="17B15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t>Student learning (pre/post semester)</a:t>
            </a:r>
            <a:endParaRPr b="1"/>
          </a:p>
        </p:txBody>
      </p:sp>
      <p:sp>
        <p:nvSpPr>
          <p:cNvPr id="452" name="Google Shape;452;p58"/>
          <p:cNvSpPr/>
          <p:nvPr/>
        </p:nvSpPr>
        <p:spPr>
          <a:xfrm>
            <a:off x="7264375" y="4446050"/>
            <a:ext cx="1803300" cy="621300"/>
          </a:xfrm>
          <a:prstGeom prst="rect">
            <a:avLst/>
          </a:prstGeom>
          <a:solidFill>
            <a:srgbClr val="B6D8AB"/>
          </a:solidFill>
          <a:ln cap="flat" cmpd="sng" w="9525">
            <a:solidFill>
              <a:srgbClr val="17B15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t>TA interviews (pre/post semester)</a:t>
            </a:r>
            <a:endParaRPr b="1"/>
          </a:p>
        </p:txBody>
      </p:sp>
      <p:sp>
        <p:nvSpPr>
          <p:cNvPr id="453" name="Google Shape;453;p58"/>
          <p:cNvSpPr txBox="1"/>
          <p:nvPr/>
        </p:nvSpPr>
        <p:spPr>
          <a:xfrm>
            <a:off x="7600225" y="445025"/>
            <a:ext cx="6672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a:t>
            </a:r>
            <a:endParaRPr sz="1800">
              <a:solidFill>
                <a:schemeClr val="dk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59"/>
          <p:cNvSpPr txBox="1"/>
          <p:nvPr/>
        </p:nvSpPr>
        <p:spPr>
          <a:xfrm>
            <a:off x="542200" y="147025"/>
            <a:ext cx="7793100" cy="4557000"/>
          </a:xfrm>
          <a:prstGeom prst="rect">
            <a:avLst/>
          </a:prstGeom>
          <a:noFill/>
          <a:ln>
            <a:noFill/>
          </a:ln>
        </p:spPr>
        <p:txBody>
          <a:bodyPr anchorCtr="0" anchor="t" bIns="91425" lIns="91425" spcFirstLastPara="1" rIns="91425" wrap="square" tIns="91425">
            <a:spAutoFit/>
          </a:bodyPr>
          <a:lstStyle/>
          <a:p>
            <a:pPr indent="0" lvl="0" marL="0" rtl="0" algn="l">
              <a:lnSpc>
                <a:spcPct val="115833"/>
              </a:lnSpc>
              <a:spcBef>
                <a:spcPts val="0"/>
              </a:spcBef>
              <a:spcAft>
                <a:spcPts val="0"/>
              </a:spcAft>
              <a:buNone/>
            </a:pPr>
            <a:r>
              <a:rPr lang="en" sz="1300">
                <a:solidFill>
                  <a:schemeClr val="dk1"/>
                </a:solidFill>
                <a:latin typeface="Aptos"/>
                <a:ea typeface="Aptos"/>
                <a:cs typeface="Aptos"/>
                <a:sym typeface="Aptos"/>
              </a:rPr>
              <a:t>Abstract</a:t>
            </a:r>
            <a:endParaRPr sz="1300">
              <a:solidFill>
                <a:schemeClr val="dk1"/>
              </a:solidFill>
              <a:latin typeface="Aptos"/>
              <a:ea typeface="Aptos"/>
              <a:cs typeface="Aptos"/>
              <a:sym typeface="Aptos"/>
            </a:endParaRPr>
          </a:p>
          <a:p>
            <a:pPr indent="0" lvl="0" marL="0" rtl="0" algn="l">
              <a:lnSpc>
                <a:spcPct val="115833"/>
              </a:lnSpc>
              <a:spcBef>
                <a:spcPts val="0"/>
              </a:spcBef>
              <a:spcAft>
                <a:spcPts val="0"/>
              </a:spcAft>
              <a:buClr>
                <a:schemeClr val="dk1"/>
              </a:buClr>
              <a:buSzPts val="1100"/>
              <a:buFont typeface="Arial"/>
              <a:buNone/>
            </a:pPr>
            <a:r>
              <a:rPr lang="en" sz="1300">
                <a:solidFill>
                  <a:schemeClr val="dk1"/>
                </a:solidFill>
                <a:latin typeface="Aptos"/>
                <a:ea typeface="Aptos"/>
                <a:cs typeface="Aptos"/>
                <a:sym typeface="Aptos"/>
              </a:rPr>
              <a:t>Introductory laboratory courses play an important role in student learning in introductory geoscience courses. In an attempt to quantify different effects on student learning, we evaluated the influence of six factors: situational interest, course format, course, lab topic, lab level of inquiry, and Teaching Assistant (TA). Data were collected from six introductory geoscience laboratory courses at five public research institutions for four semesters. Student learning was measured using pre- and post- course surveys with three content questions for each of six lab topics considered per course. Lab topics studied were selected by each course instructor and learning survey questions were aligned directly to the lab activities of each course. Unexpectedly, some labs were offered online during the study period, which is included as a potential learning factor (course format). Odds ratio analyses indicate that of all our factors, the topic of the lab activity, the TA lab instructor, and the course students are in, are strong predictors of student learning. Of the lab topics, there are higher odds of student learning for lab activities on Minerals, Earth's Interior, and Earthquakes. We do not propose that student interest, inquiry levels and course format are not important to student learning, but our data collection and analyses show they are not as important as lab topics and course factors in this dataset. These findings suggest that lab topics with lower odds ratios are prime opportunities for potential improvements to support student learning. To address the influence of courses, our further work will consider more nuanced analyses of factors related to individual courses such as individual lab activities at institutions and TA influences. </a:t>
            </a:r>
            <a:endParaRPr sz="20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9"/>
          <p:cNvSpPr txBox="1"/>
          <p:nvPr/>
        </p:nvSpPr>
        <p:spPr>
          <a:xfrm>
            <a:off x="293009" y="1029847"/>
            <a:ext cx="1902900" cy="946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rgbClr val="00863D"/>
                </a:solidFill>
                <a:latin typeface="Calibri"/>
                <a:ea typeface="Calibri"/>
                <a:cs typeface="Calibri"/>
                <a:sym typeface="Calibri"/>
              </a:rPr>
              <a:t>Quantifying Inquiry: </a:t>
            </a:r>
            <a:r>
              <a:rPr lang="en" sz="1400">
                <a:solidFill>
                  <a:srgbClr val="00863D"/>
                </a:solidFill>
                <a:latin typeface="Calibri"/>
                <a:ea typeface="Calibri"/>
                <a:cs typeface="Calibri"/>
                <a:sym typeface="Calibri"/>
              </a:rPr>
              <a:t>Rubric to code elements of lab activities &amp; extent of guidance</a:t>
            </a:r>
            <a:endParaRPr sz="1100">
              <a:solidFill>
                <a:srgbClr val="00863D"/>
              </a:solidFill>
            </a:endParaRPr>
          </a:p>
        </p:txBody>
      </p:sp>
      <p:sp>
        <p:nvSpPr>
          <p:cNvPr id="197" name="Google Shape;197;p39"/>
          <p:cNvSpPr/>
          <p:nvPr/>
        </p:nvSpPr>
        <p:spPr>
          <a:xfrm>
            <a:off x="293009" y="189594"/>
            <a:ext cx="1982700" cy="3924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100">
                <a:solidFill>
                  <a:srgbClr val="585363"/>
                </a:solidFill>
                <a:latin typeface="Calibri"/>
                <a:ea typeface="Calibri"/>
                <a:cs typeface="Calibri"/>
                <a:sym typeface="Calibri"/>
              </a:rPr>
              <a:t>What is Inquiry? </a:t>
            </a:r>
            <a:endParaRPr b="1" sz="1100"/>
          </a:p>
        </p:txBody>
      </p:sp>
      <p:sp>
        <p:nvSpPr>
          <p:cNvPr id="198" name="Google Shape;198;p39"/>
          <p:cNvSpPr txBox="1"/>
          <p:nvPr/>
        </p:nvSpPr>
        <p:spPr>
          <a:xfrm>
            <a:off x="2475919" y="273382"/>
            <a:ext cx="6506700" cy="762000"/>
          </a:xfrm>
          <a:prstGeom prst="rect">
            <a:avLst/>
          </a:prstGeom>
          <a:noFill/>
          <a:ln>
            <a:noFill/>
          </a:ln>
        </p:spPr>
        <p:txBody>
          <a:bodyPr anchorCtr="0" anchor="t" bIns="34275" lIns="68575" spcFirstLastPara="1" rIns="68575" wrap="square" tIns="34275">
            <a:spAutoFit/>
          </a:bodyPr>
          <a:lstStyle/>
          <a:p>
            <a:pPr indent="-247650" lvl="0" marL="254000" marR="0" rtl="0" algn="l">
              <a:spcBef>
                <a:spcPts val="0"/>
              </a:spcBef>
              <a:spcAft>
                <a:spcPts val="0"/>
              </a:spcAft>
              <a:buClr>
                <a:schemeClr val="dk1"/>
              </a:buClr>
              <a:buSzPts val="1500"/>
              <a:buFont typeface="Arial"/>
              <a:buChar char="•"/>
            </a:pPr>
            <a:r>
              <a:rPr i="1" lang="en" sz="1500">
                <a:solidFill>
                  <a:schemeClr val="dk1"/>
                </a:solidFill>
                <a:latin typeface="Calibri"/>
                <a:ea typeface="Calibri"/>
                <a:cs typeface="Calibri"/>
                <a:sym typeface="Calibri"/>
              </a:rPr>
              <a:t>Activities with elements of scientific investigation</a:t>
            </a:r>
            <a:endParaRPr sz="1100"/>
          </a:p>
          <a:p>
            <a:pPr indent="-247650" lvl="0" marL="254000" marR="0" rtl="0" algn="l">
              <a:spcBef>
                <a:spcPts val="0"/>
              </a:spcBef>
              <a:spcAft>
                <a:spcPts val="0"/>
              </a:spcAft>
              <a:buClr>
                <a:schemeClr val="dk1"/>
              </a:buClr>
              <a:buSzPts val="1500"/>
              <a:buFont typeface="Arial"/>
              <a:buChar char="•"/>
            </a:pPr>
            <a:r>
              <a:rPr i="1" lang="en" sz="1500">
                <a:solidFill>
                  <a:schemeClr val="dk1"/>
                </a:solidFill>
                <a:latin typeface="Calibri"/>
                <a:ea typeface="Calibri"/>
                <a:cs typeface="Calibri"/>
                <a:sym typeface="Calibri"/>
              </a:rPr>
              <a:t>Students responsible for asking Qs, formulating hypotheses, methods to test them, interpreting their data, presenting their conclusions (to some extent)</a:t>
            </a:r>
            <a:endParaRPr sz="1100"/>
          </a:p>
        </p:txBody>
      </p:sp>
      <p:sp>
        <p:nvSpPr>
          <p:cNvPr id="199" name="Google Shape;199;p39"/>
          <p:cNvSpPr txBox="1"/>
          <p:nvPr/>
        </p:nvSpPr>
        <p:spPr>
          <a:xfrm>
            <a:off x="5446347" y="3393226"/>
            <a:ext cx="1748400" cy="4386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1200">
                <a:solidFill>
                  <a:schemeClr val="dk1"/>
                </a:solidFill>
                <a:latin typeface="Calibri"/>
                <a:ea typeface="Calibri"/>
                <a:cs typeface="Calibri"/>
                <a:sym typeface="Calibri"/>
              </a:rPr>
              <a:t>(students generated Qs, design, interpretations)</a:t>
            </a:r>
            <a:endParaRPr sz="1100"/>
          </a:p>
        </p:txBody>
      </p:sp>
      <p:grpSp>
        <p:nvGrpSpPr>
          <p:cNvPr id="200" name="Google Shape;200;p39"/>
          <p:cNvGrpSpPr/>
          <p:nvPr/>
        </p:nvGrpSpPr>
        <p:grpSpPr>
          <a:xfrm>
            <a:off x="2275763" y="1173722"/>
            <a:ext cx="4896947" cy="2219504"/>
            <a:chOff x="3034351" y="1564963"/>
            <a:chExt cx="6529263" cy="2959339"/>
          </a:xfrm>
        </p:grpSpPr>
        <p:pic>
          <p:nvPicPr>
            <p:cNvPr id="201" name="Google Shape;201;p39"/>
            <p:cNvPicPr preferRelativeResize="0"/>
            <p:nvPr/>
          </p:nvPicPr>
          <p:blipFill rotWithShape="1">
            <a:blip r:embed="rId3">
              <a:alphaModFix/>
            </a:blip>
            <a:srcRect b="0" l="0" r="0" t="-3907"/>
            <a:stretch/>
          </p:blipFill>
          <p:spPr>
            <a:xfrm>
              <a:off x="3034351" y="1564963"/>
              <a:ext cx="6529263" cy="2959339"/>
            </a:xfrm>
            <a:prstGeom prst="rect">
              <a:avLst/>
            </a:prstGeom>
            <a:solidFill>
              <a:schemeClr val="lt1"/>
            </a:solidFill>
            <a:ln>
              <a:noFill/>
            </a:ln>
          </p:spPr>
        </p:pic>
        <p:sp>
          <p:nvSpPr>
            <p:cNvPr id="202" name="Google Shape;202;p39"/>
            <p:cNvSpPr/>
            <p:nvPr/>
          </p:nvSpPr>
          <p:spPr>
            <a:xfrm>
              <a:off x="5559738" y="2467461"/>
              <a:ext cx="2079300" cy="1123200"/>
            </a:xfrm>
            <a:prstGeom prst="rightArrow">
              <a:avLst>
                <a:gd fmla="val 50000" name="adj1"/>
                <a:gd fmla="val 50000" name="adj2"/>
              </a:avLst>
            </a:prstGeom>
            <a:noFill/>
            <a:ln cap="flat" cmpd="sng" w="19050">
              <a:solidFill>
                <a:srgbClr val="54813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203" name="Google Shape;203;p39"/>
          <p:cNvGrpSpPr/>
          <p:nvPr/>
        </p:nvGrpSpPr>
        <p:grpSpPr>
          <a:xfrm>
            <a:off x="1691980" y="2939027"/>
            <a:ext cx="2477729" cy="1957417"/>
            <a:chOff x="2255974" y="3918703"/>
            <a:chExt cx="3303639" cy="2609890"/>
          </a:xfrm>
        </p:grpSpPr>
        <p:sp>
          <p:nvSpPr>
            <p:cNvPr id="204" name="Google Shape;204;p39"/>
            <p:cNvSpPr txBox="1"/>
            <p:nvPr/>
          </p:nvSpPr>
          <p:spPr>
            <a:xfrm>
              <a:off x="3961513" y="4508717"/>
              <a:ext cx="15981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a:solidFill>
                    <a:schemeClr val="dk1"/>
                  </a:solidFill>
                  <a:latin typeface="Calibri"/>
                  <a:ea typeface="Calibri"/>
                  <a:cs typeface="Calibri"/>
                  <a:sym typeface="Calibri"/>
                </a:rPr>
                <a:t> (“cookbook”)</a:t>
              </a:r>
              <a:endParaRPr sz="1100"/>
            </a:p>
          </p:txBody>
        </p:sp>
        <p:pic>
          <p:nvPicPr>
            <p:cNvPr id="205" name="Google Shape;205;p39"/>
            <p:cNvPicPr preferRelativeResize="0"/>
            <p:nvPr/>
          </p:nvPicPr>
          <p:blipFill rotWithShape="1">
            <a:blip r:embed="rId4">
              <a:alphaModFix/>
            </a:blip>
            <a:srcRect b="7498" l="27533" r="40736" t="9837"/>
            <a:stretch/>
          </p:blipFill>
          <p:spPr>
            <a:xfrm>
              <a:off x="2255974" y="3918703"/>
              <a:ext cx="1652227" cy="2609890"/>
            </a:xfrm>
            <a:prstGeom prst="rect">
              <a:avLst/>
            </a:prstGeom>
            <a:noFill/>
            <a:ln>
              <a:noFill/>
            </a:ln>
          </p:spPr>
        </p:pic>
      </p:grpSp>
      <p:sp>
        <p:nvSpPr>
          <p:cNvPr id="206" name="Google Shape;206;p39"/>
          <p:cNvSpPr/>
          <p:nvPr/>
        </p:nvSpPr>
        <p:spPr>
          <a:xfrm>
            <a:off x="0" y="4935751"/>
            <a:ext cx="913200" cy="207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900">
                <a:solidFill>
                  <a:srgbClr val="548135"/>
                </a:solidFill>
                <a:latin typeface="Calibri"/>
                <a:ea typeface="Calibri"/>
                <a:cs typeface="Calibri"/>
                <a:sym typeface="Calibri"/>
              </a:rPr>
              <a:t>Buck et al., 2008</a:t>
            </a:r>
            <a:endParaRPr sz="1100"/>
          </a:p>
        </p:txBody>
      </p:sp>
      <p:pic>
        <p:nvPicPr>
          <p:cNvPr id="207" name="Google Shape;207;p39"/>
          <p:cNvPicPr preferRelativeResize="0"/>
          <p:nvPr/>
        </p:nvPicPr>
        <p:blipFill rotWithShape="1">
          <a:blip r:embed="rId5">
            <a:alphaModFix/>
          </a:blip>
          <a:srcRect b="0" l="26519" r="17307" t="0"/>
          <a:stretch/>
        </p:blipFill>
        <p:spPr>
          <a:xfrm>
            <a:off x="7194812" y="2762425"/>
            <a:ext cx="1920239" cy="188484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40"/>
          <p:cNvSpPr txBox="1"/>
          <p:nvPr/>
        </p:nvSpPr>
        <p:spPr>
          <a:xfrm>
            <a:off x="2575025" y="4368375"/>
            <a:ext cx="1567800" cy="532500"/>
          </a:xfrm>
          <a:prstGeom prst="rect">
            <a:avLst/>
          </a:prstGeom>
          <a:noFill/>
          <a:ln>
            <a:noFill/>
          </a:ln>
        </p:spPr>
        <p:txBody>
          <a:bodyPr anchorCtr="0" anchor="t" bIns="34275" lIns="68575" spcFirstLastPara="1" rIns="68575" wrap="square" tIns="34275">
            <a:spAutoFit/>
          </a:bodyPr>
          <a:lstStyle/>
          <a:p>
            <a:pPr indent="0" lvl="0" marL="0" marR="0" rtl="0" algn="ctr">
              <a:lnSpc>
                <a:spcPct val="115000"/>
              </a:lnSpc>
              <a:spcBef>
                <a:spcPts val="0"/>
              </a:spcBef>
              <a:spcAft>
                <a:spcPts val="0"/>
              </a:spcAft>
              <a:buNone/>
            </a:pPr>
            <a:r>
              <a:rPr lang="en">
                <a:solidFill>
                  <a:srgbClr val="C00000"/>
                </a:solidFill>
                <a:latin typeface="Calibri"/>
                <a:ea typeface="Calibri"/>
                <a:cs typeface="Calibri"/>
                <a:sym typeface="Calibri"/>
              </a:rPr>
              <a:t>Some Hybrid</a:t>
            </a:r>
            <a:endParaRPr>
              <a:solidFill>
                <a:srgbClr val="C00000"/>
              </a:solidFill>
              <a:latin typeface="Calibri"/>
              <a:ea typeface="Calibri"/>
              <a:cs typeface="Calibri"/>
              <a:sym typeface="Calibri"/>
            </a:endParaRPr>
          </a:p>
          <a:p>
            <a:pPr indent="0" lvl="0" marL="0" marR="0" rtl="0" algn="ctr">
              <a:spcBef>
                <a:spcPts val="0"/>
              </a:spcBef>
              <a:spcAft>
                <a:spcPts val="0"/>
              </a:spcAft>
              <a:buNone/>
            </a:pPr>
            <a:r>
              <a:rPr lang="en">
                <a:solidFill>
                  <a:srgbClr val="C00000"/>
                </a:solidFill>
                <a:latin typeface="Calibri"/>
                <a:ea typeface="Calibri"/>
                <a:cs typeface="Calibri"/>
                <a:sym typeface="Calibri"/>
              </a:rPr>
              <a:t>Some F2F</a:t>
            </a:r>
            <a:endParaRPr>
              <a:solidFill>
                <a:srgbClr val="C00000"/>
              </a:solidFill>
              <a:latin typeface="Calibri"/>
              <a:ea typeface="Calibri"/>
              <a:cs typeface="Calibri"/>
              <a:sym typeface="Calibri"/>
            </a:endParaRPr>
          </a:p>
        </p:txBody>
      </p:sp>
      <p:sp>
        <p:nvSpPr>
          <p:cNvPr id="214" name="Google Shape;214;p40"/>
          <p:cNvSpPr txBox="1"/>
          <p:nvPr/>
        </p:nvSpPr>
        <p:spPr>
          <a:xfrm>
            <a:off x="4107862" y="4358325"/>
            <a:ext cx="1061700" cy="532500"/>
          </a:xfrm>
          <a:prstGeom prst="rect">
            <a:avLst/>
          </a:prstGeom>
          <a:noFill/>
          <a:ln>
            <a:noFill/>
          </a:ln>
        </p:spPr>
        <p:txBody>
          <a:bodyPr anchorCtr="0" anchor="t" bIns="34275" lIns="68575" spcFirstLastPara="1" rIns="68575" wrap="square" tIns="34275">
            <a:spAutoFit/>
          </a:bodyPr>
          <a:lstStyle/>
          <a:p>
            <a:pPr indent="0" lvl="0" marL="0" marR="0" rtl="0" algn="ctr">
              <a:lnSpc>
                <a:spcPct val="115000"/>
              </a:lnSpc>
              <a:spcBef>
                <a:spcPts val="0"/>
              </a:spcBef>
              <a:spcAft>
                <a:spcPts val="0"/>
              </a:spcAft>
              <a:buNone/>
            </a:pPr>
            <a:r>
              <a:rPr lang="en">
                <a:solidFill>
                  <a:srgbClr val="C00000"/>
                </a:solidFill>
                <a:latin typeface="Calibri"/>
                <a:ea typeface="Calibri"/>
                <a:cs typeface="Calibri"/>
                <a:sym typeface="Calibri"/>
              </a:rPr>
              <a:t>All</a:t>
            </a:r>
            <a:endParaRPr>
              <a:solidFill>
                <a:srgbClr val="C00000"/>
              </a:solidFill>
              <a:latin typeface="Calibri"/>
              <a:ea typeface="Calibri"/>
              <a:cs typeface="Calibri"/>
              <a:sym typeface="Calibri"/>
            </a:endParaRPr>
          </a:p>
          <a:p>
            <a:pPr indent="0" lvl="0" marL="0" marR="0" rtl="0" algn="ctr">
              <a:lnSpc>
                <a:spcPct val="115000"/>
              </a:lnSpc>
              <a:spcBef>
                <a:spcPts val="0"/>
              </a:spcBef>
              <a:spcAft>
                <a:spcPts val="0"/>
              </a:spcAft>
              <a:buNone/>
            </a:pPr>
            <a:r>
              <a:rPr lang="en">
                <a:solidFill>
                  <a:srgbClr val="C00000"/>
                </a:solidFill>
                <a:latin typeface="Calibri"/>
                <a:ea typeface="Calibri"/>
                <a:cs typeface="Calibri"/>
                <a:sym typeface="Calibri"/>
              </a:rPr>
              <a:t>F2F</a:t>
            </a:r>
            <a:endParaRPr>
              <a:solidFill>
                <a:srgbClr val="C00000"/>
              </a:solidFill>
              <a:latin typeface="Calibri"/>
              <a:ea typeface="Calibri"/>
              <a:cs typeface="Calibri"/>
              <a:sym typeface="Calibri"/>
            </a:endParaRPr>
          </a:p>
        </p:txBody>
      </p:sp>
      <p:sp>
        <p:nvSpPr>
          <p:cNvPr id="215" name="Google Shape;215;p40"/>
          <p:cNvSpPr txBox="1"/>
          <p:nvPr/>
        </p:nvSpPr>
        <p:spPr>
          <a:xfrm>
            <a:off x="288633" y="194533"/>
            <a:ext cx="3001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585363"/>
                </a:solidFill>
                <a:latin typeface="Calibri"/>
                <a:ea typeface="Calibri"/>
                <a:cs typeface="Calibri"/>
                <a:sym typeface="Calibri"/>
              </a:rPr>
              <a:t>Timeline</a:t>
            </a:r>
            <a:endParaRPr b="1" sz="1100"/>
          </a:p>
        </p:txBody>
      </p:sp>
      <p:cxnSp>
        <p:nvCxnSpPr>
          <p:cNvPr id="216" name="Google Shape;216;p40"/>
          <p:cNvCxnSpPr/>
          <p:nvPr/>
        </p:nvCxnSpPr>
        <p:spPr>
          <a:xfrm>
            <a:off x="749780" y="2178419"/>
            <a:ext cx="7488900" cy="600"/>
          </a:xfrm>
          <a:prstGeom prst="straightConnector1">
            <a:avLst/>
          </a:prstGeom>
          <a:noFill/>
          <a:ln cap="flat" cmpd="sng" w="38100">
            <a:solidFill>
              <a:srgbClr val="585263"/>
            </a:solidFill>
            <a:prstDash val="solid"/>
            <a:miter lim="800000"/>
            <a:headEnd len="sm" w="sm" type="none"/>
            <a:tailEnd len="lg" w="lg" type="stealth"/>
          </a:ln>
        </p:spPr>
      </p:cxnSp>
      <p:sp>
        <p:nvSpPr>
          <p:cNvPr id="217" name="Google Shape;217;p40"/>
          <p:cNvSpPr/>
          <p:nvPr/>
        </p:nvSpPr>
        <p:spPr>
          <a:xfrm>
            <a:off x="2067363" y="2114980"/>
            <a:ext cx="120900" cy="120900"/>
          </a:xfrm>
          <a:prstGeom prst="ellipse">
            <a:avLst/>
          </a:prstGeom>
          <a:solidFill>
            <a:srgbClr val="00863D"/>
          </a:solidFill>
          <a:ln cap="flat" cmpd="sng" w="12700">
            <a:solidFill>
              <a:schemeClr val="accent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18" name="Google Shape;218;p40"/>
          <p:cNvSpPr/>
          <p:nvPr/>
        </p:nvSpPr>
        <p:spPr>
          <a:xfrm>
            <a:off x="3396947" y="2118480"/>
            <a:ext cx="120900" cy="120900"/>
          </a:xfrm>
          <a:prstGeom prst="ellipse">
            <a:avLst/>
          </a:prstGeom>
          <a:solidFill>
            <a:srgbClr val="00863D"/>
          </a:solidFill>
          <a:ln cap="flat" cmpd="sng" w="12700">
            <a:solidFill>
              <a:srgbClr val="00863D"/>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19" name="Google Shape;219;p40"/>
          <p:cNvSpPr txBox="1"/>
          <p:nvPr/>
        </p:nvSpPr>
        <p:spPr>
          <a:xfrm>
            <a:off x="1709504" y="2304578"/>
            <a:ext cx="1439400" cy="1146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rgbClr val="00863D"/>
                </a:solidFill>
                <a:latin typeface="Calibri"/>
                <a:ea typeface="Calibri"/>
                <a:cs typeface="Calibri"/>
                <a:sym typeface="Calibri"/>
              </a:rPr>
              <a:t>Workshop: </a:t>
            </a:r>
            <a:endParaRPr sz="1100"/>
          </a:p>
          <a:p>
            <a:pPr indent="0" lvl="0" marL="0" marR="0" rtl="0" algn="ctr">
              <a:spcBef>
                <a:spcPts val="0"/>
              </a:spcBef>
              <a:spcAft>
                <a:spcPts val="0"/>
              </a:spcAft>
              <a:buNone/>
            </a:pPr>
            <a:r>
              <a:rPr lang="en" sz="1400">
                <a:solidFill>
                  <a:srgbClr val="00863D"/>
                </a:solidFill>
                <a:latin typeface="Calibri"/>
                <a:ea typeface="Calibri"/>
                <a:cs typeface="Calibri"/>
                <a:sym typeface="Calibri"/>
              </a:rPr>
              <a:t>Create Inquiry-based Labs for Intro Geology Courses</a:t>
            </a:r>
            <a:endParaRPr sz="1100"/>
          </a:p>
        </p:txBody>
      </p:sp>
      <p:sp>
        <p:nvSpPr>
          <p:cNvPr id="220" name="Google Shape;220;p40"/>
          <p:cNvSpPr txBox="1"/>
          <p:nvPr/>
        </p:nvSpPr>
        <p:spPr>
          <a:xfrm>
            <a:off x="1726461" y="1493113"/>
            <a:ext cx="997800" cy="500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sz="1400">
                <a:solidFill>
                  <a:srgbClr val="595959"/>
                </a:solidFill>
                <a:latin typeface="Calibri"/>
                <a:ea typeface="Calibri"/>
                <a:cs typeface="Calibri"/>
                <a:sym typeface="Calibri"/>
              </a:rPr>
              <a:t>July 2020 (EER)</a:t>
            </a:r>
            <a:endParaRPr sz="1100"/>
          </a:p>
        </p:txBody>
      </p:sp>
      <p:sp>
        <p:nvSpPr>
          <p:cNvPr id="221" name="Google Shape;221;p40"/>
          <p:cNvSpPr txBox="1"/>
          <p:nvPr/>
        </p:nvSpPr>
        <p:spPr>
          <a:xfrm>
            <a:off x="2817248" y="1508413"/>
            <a:ext cx="926100" cy="4695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a:solidFill>
                  <a:srgbClr val="585363"/>
                </a:solidFill>
                <a:latin typeface="Calibri"/>
                <a:ea typeface="Calibri"/>
                <a:cs typeface="Calibri"/>
                <a:sym typeface="Calibri"/>
              </a:rPr>
              <a:t>AY</a:t>
            </a:r>
            <a:r>
              <a:rPr b="1" i="1" lang="en" sz="1400">
                <a:solidFill>
                  <a:srgbClr val="585363"/>
                </a:solidFill>
                <a:latin typeface="Calibri"/>
                <a:ea typeface="Calibri"/>
                <a:cs typeface="Calibri"/>
                <a:sym typeface="Calibri"/>
              </a:rPr>
              <a:t>20/21 </a:t>
            </a:r>
            <a:r>
              <a:rPr b="1" i="1" lang="en" sz="1200">
                <a:solidFill>
                  <a:srgbClr val="585363"/>
                </a:solidFill>
                <a:latin typeface="Calibri"/>
                <a:ea typeface="Calibri"/>
                <a:cs typeface="Calibri"/>
                <a:sym typeface="Calibri"/>
              </a:rPr>
              <a:t>(OL)</a:t>
            </a:r>
            <a:endParaRPr b="1" baseline="30000" i="1" sz="1400">
              <a:solidFill>
                <a:srgbClr val="585363"/>
              </a:solidFill>
              <a:latin typeface="Calibri"/>
              <a:ea typeface="Calibri"/>
              <a:cs typeface="Calibri"/>
              <a:sym typeface="Calibri"/>
            </a:endParaRPr>
          </a:p>
        </p:txBody>
      </p:sp>
      <p:sp>
        <p:nvSpPr>
          <p:cNvPr id="222" name="Google Shape;222;p40"/>
          <p:cNvSpPr txBox="1"/>
          <p:nvPr/>
        </p:nvSpPr>
        <p:spPr>
          <a:xfrm>
            <a:off x="506303" y="529033"/>
            <a:ext cx="84975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rgbClr val="585363"/>
                </a:solidFill>
                <a:latin typeface="Calibri"/>
                <a:ea typeface="Calibri"/>
                <a:cs typeface="Calibri"/>
                <a:sym typeface="Calibri"/>
              </a:rPr>
              <a:t>7 courses at 5 doctoral-granting institutions implement at least 3 newly-developed labs</a:t>
            </a:r>
            <a:endParaRPr sz="1100"/>
          </a:p>
          <a:p>
            <a:pPr indent="-266700" lvl="0" marL="431800" marR="0" rtl="0" algn="l">
              <a:spcBef>
                <a:spcPts val="0"/>
              </a:spcBef>
              <a:spcAft>
                <a:spcPts val="0"/>
              </a:spcAft>
              <a:buClr>
                <a:srgbClr val="585363"/>
              </a:buClr>
              <a:buSzPts val="1400"/>
              <a:buFont typeface="Arial"/>
              <a:buChar char="•"/>
            </a:pPr>
            <a:r>
              <a:rPr lang="en" sz="1400">
                <a:solidFill>
                  <a:srgbClr val="585363"/>
                </a:solidFill>
                <a:latin typeface="Calibri"/>
                <a:ea typeface="Calibri"/>
                <a:cs typeface="Calibri"/>
                <a:sym typeface="Calibri"/>
              </a:rPr>
              <a:t>Student Interest and Learning Data </a:t>
            </a:r>
            <a:endParaRPr sz="1100"/>
          </a:p>
          <a:p>
            <a:pPr indent="-266700" lvl="0" marL="431800" marR="0" rtl="0" algn="l">
              <a:spcBef>
                <a:spcPts val="0"/>
              </a:spcBef>
              <a:spcAft>
                <a:spcPts val="0"/>
              </a:spcAft>
              <a:buClr>
                <a:srgbClr val="585363"/>
              </a:buClr>
              <a:buSzPts val="1400"/>
              <a:buFont typeface="Arial"/>
              <a:buChar char="•"/>
            </a:pPr>
            <a:r>
              <a:rPr lang="en" sz="1400">
                <a:solidFill>
                  <a:srgbClr val="585363"/>
                </a:solidFill>
                <a:latin typeface="Calibri"/>
                <a:ea typeface="Calibri"/>
                <a:cs typeface="Calibri"/>
                <a:sym typeface="Calibri"/>
              </a:rPr>
              <a:t>TA Interviews</a:t>
            </a:r>
            <a:endParaRPr sz="1100"/>
          </a:p>
        </p:txBody>
      </p:sp>
      <p:sp>
        <p:nvSpPr>
          <p:cNvPr id="223" name="Google Shape;223;p40"/>
          <p:cNvSpPr txBox="1"/>
          <p:nvPr/>
        </p:nvSpPr>
        <p:spPr>
          <a:xfrm>
            <a:off x="3743354" y="2812890"/>
            <a:ext cx="45741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rgbClr val="00863D"/>
                </a:solidFill>
                <a:latin typeface="Calibri"/>
                <a:ea typeface="Calibri"/>
                <a:cs typeface="Calibri"/>
                <a:sym typeface="Calibri"/>
              </a:rPr>
              <a:t>Student Interest </a:t>
            </a:r>
            <a:r>
              <a:rPr lang="en" sz="1400">
                <a:solidFill>
                  <a:srgbClr val="00863D"/>
                </a:solidFill>
                <a:latin typeface="Calibri"/>
                <a:ea typeface="Calibri"/>
                <a:cs typeface="Calibri"/>
                <a:sym typeface="Calibri"/>
              </a:rPr>
              <a:t>(weekly surveys)</a:t>
            </a:r>
            <a:endParaRPr sz="1100"/>
          </a:p>
          <a:p>
            <a:pPr indent="0" lvl="0" marL="0" marR="0" rtl="0" algn="l">
              <a:spcBef>
                <a:spcPts val="0"/>
              </a:spcBef>
              <a:spcAft>
                <a:spcPts val="0"/>
              </a:spcAft>
              <a:buNone/>
            </a:pPr>
            <a:r>
              <a:rPr b="1" lang="en" sz="1400">
                <a:solidFill>
                  <a:srgbClr val="00863D"/>
                </a:solidFill>
                <a:latin typeface="Calibri"/>
                <a:ea typeface="Calibri"/>
                <a:cs typeface="Calibri"/>
                <a:sym typeface="Calibri"/>
              </a:rPr>
              <a:t>Student Learning </a:t>
            </a:r>
            <a:r>
              <a:rPr lang="en" sz="1400">
                <a:solidFill>
                  <a:srgbClr val="00863D"/>
                </a:solidFill>
                <a:latin typeface="Calibri"/>
                <a:ea typeface="Calibri"/>
                <a:cs typeface="Calibri"/>
                <a:sym typeface="Calibri"/>
              </a:rPr>
              <a:t>(pre/post semester – GCI-like MCQs)</a:t>
            </a:r>
            <a:endParaRPr sz="1100"/>
          </a:p>
          <a:p>
            <a:pPr indent="0" lvl="0" marL="0" marR="0" rtl="0" algn="l">
              <a:spcBef>
                <a:spcPts val="0"/>
              </a:spcBef>
              <a:spcAft>
                <a:spcPts val="0"/>
              </a:spcAft>
              <a:buNone/>
            </a:pPr>
            <a:r>
              <a:rPr b="1" lang="en" sz="1400">
                <a:solidFill>
                  <a:srgbClr val="00863D"/>
                </a:solidFill>
                <a:latin typeface="Calibri"/>
                <a:ea typeface="Calibri"/>
                <a:cs typeface="Calibri"/>
                <a:sym typeface="Calibri"/>
              </a:rPr>
              <a:t>TA</a:t>
            </a:r>
            <a:r>
              <a:rPr lang="en" sz="1400">
                <a:solidFill>
                  <a:srgbClr val="00863D"/>
                </a:solidFill>
                <a:latin typeface="Calibri"/>
                <a:ea typeface="Calibri"/>
                <a:cs typeface="Calibri"/>
                <a:sym typeface="Calibri"/>
              </a:rPr>
              <a:t> </a:t>
            </a:r>
            <a:r>
              <a:rPr b="1" lang="en" sz="1400">
                <a:solidFill>
                  <a:srgbClr val="00863D"/>
                </a:solidFill>
                <a:latin typeface="Calibri"/>
                <a:ea typeface="Calibri"/>
                <a:cs typeface="Calibri"/>
                <a:sym typeface="Calibri"/>
              </a:rPr>
              <a:t>Interviews</a:t>
            </a:r>
            <a:r>
              <a:rPr lang="en" sz="1400">
                <a:solidFill>
                  <a:srgbClr val="00863D"/>
                </a:solidFill>
                <a:latin typeface="Calibri"/>
                <a:ea typeface="Calibri"/>
                <a:cs typeface="Calibri"/>
                <a:sym typeface="Calibri"/>
              </a:rPr>
              <a:t> (TBI, Luft &amp; Roehrig, 2007)</a:t>
            </a:r>
            <a:endParaRPr sz="1100"/>
          </a:p>
        </p:txBody>
      </p:sp>
      <p:sp>
        <p:nvSpPr>
          <p:cNvPr id="224" name="Google Shape;224;p40"/>
          <p:cNvSpPr/>
          <p:nvPr/>
        </p:nvSpPr>
        <p:spPr>
          <a:xfrm flipH="1" rot="-5400000">
            <a:off x="3949623" y="1601550"/>
            <a:ext cx="457500" cy="1831800"/>
          </a:xfrm>
          <a:prstGeom prst="rightBrace">
            <a:avLst>
              <a:gd fmla="val 39782" name="adj1"/>
              <a:gd fmla="val 52997" name="adj2"/>
            </a:avLst>
          </a:prstGeom>
          <a:noFill/>
          <a:ln cap="flat" cmpd="sng" w="19050">
            <a:solidFill>
              <a:srgbClr val="00863D"/>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00863D"/>
              </a:solidFill>
              <a:latin typeface="Calibri"/>
              <a:ea typeface="Calibri"/>
              <a:cs typeface="Calibri"/>
              <a:sym typeface="Calibri"/>
            </a:endParaRPr>
          </a:p>
        </p:txBody>
      </p:sp>
      <p:sp>
        <p:nvSpPr>
          <p:cNvPr id="225" name="Google Shape;225;p40"/>
          <p:cNvSpPr txBox="1"/>
          <p:nvPr/>
        </p:nvSpPr>
        <p:spPr>
          <a:xfrm>
            <a:off x="6083523" y="1600813"/>
            <a:ext cx="1092300" cy="2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a:solidFill>
                  <a:srgbClr val="585363"/>
                </a:solidFill>
                <a:latin typeface="Calibri"/>
                <a:ea typeface="Calibri"/>
                <a:cs typeface="Calibri"/>
                <a:sym typeface="Calibri"/>
              </a:rPr>
              <a:t>2022-now</a:t>
            </a:r>
            <a:endParaRPr sz="1100"/>
          </a:p>
        </p:txBody>
      </p:sp>
      <p:sp>
        <p:nvSpPr>
          <p:cNvPr id="226" name="Google Shape;226;p40"/>
          <p:cNvSpPr/>
          <p:nvPr/>
        </p:nvSpPr>
        <p:spPr>
          <a:xfrm>
            <a:off x="4726519" y="2114980"/>
            <a:ext cx="120900" cy="120900"/>
          </a:xfrm>
          <a:prstGeom prst="ellipse">
            <a:avLst/>
          </a:prstGeom>
          <a:solidFill>
            <a:srgbClr val="00863D"/>
          </a:solidFill>
          <a:ln cap="flat" cmpd="sng" w="12700">
            <a:solidFill>
              <a:srgbClr val="00863D"/>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7" name="Google Shape;227;p40"/>
          <p:cNvSpPr/>
          <p:nvPr/>
        </p:nvSpPr>
        <p:spPr>
          <a:xfrm>
            <a:off x="6504995" y="2128118"/>
            <a:ext cx="120900" cy="120900"/>
          </a:xfrm>
          <a:prstGeom prst="ellipse">
            <a:avLst/>
          </a:prstGeom>
          <a:solidFill>
            <a:srgbClr val="00863D"/>
          </a:solidFill>
          <a:ln cap="flat" cmpd="sng" w="12700">
            <a:solidFill>
              <a:srgbClr val="00863D"/>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8" name="Google Shape;228;p40"/>
          <p:cNvSpPr/>
          <p:nvPr/>
        </p:nvSpPr>
        <p:spPr>
          <a:xfrm>
            <a:off x="951866" y="2117978"/>
            <a:ext cx="120900" cy="120900"/>
          </a:xfrm>
          <a:prstGeom prst="ellipse">
            <a:avLst/>
          </a:prstGeom>
          <a:solidFill>
            <a:srgbClr val="00863D"/>
          </a:solidFill>
          <a:ln cap="flat" cmpd="sng" w="12700">
            <a:solidFill>
              <a:srgbClr val="00863D"/>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9" name="Google Shape;229;p40"/>
          <p:cNvSpPr txBox="1"/>
          <p:nvPr/>
        </p:nvSpPr>
        <p:spPr>
          <a:xfrm>
            <a:off x="626923" y="1493113"/>
            <a:ext cx="817500" cy="500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sz="1400">
                <a:solidFill>
                  <a:srgbClr val="585363"/>
                </a:solidFill>
                <a:latin typeface="Calibri"/>
                <a:ea typeface="Calibri"/>
                <a:cs typeface="Calibri"/>
                <a:sym typeface="Calibri"/>
              </a:rPr>
              <a:t>2020 Spring*</a:t>
            </a:r>
            <a:endParaRPr sz="1100"/>
          </a:p>
        </p:txBody>
      </p:sp>
      <p:sp>
        <p:nvSpPr>
          <p:cNvPr id="230" name="Google Shape;230;p40"/>
          <p:cNvSpPr txBox="1"/>
          <p:nvPr/>
        </p:nvSpPr>
        <p:spPr>
          <a:xfrm>
            <a:off x="1381148" y="4358325"/>
            <a:ext cx="1061700" cy="5643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rgbClr val="C00000"/>
                </a:solidFill>
                <a:latin typeface="Calibri"/>
                <a:ea typeface="Calibri"/>
                <a:cs typeface="Calibri"/>
                <a:sym typeface="Calibri"/>
              </a:rPr>
              <a:t>Transition</a:t>
            </a:r>
            <a:endParaRPr sz="1100"/>
          </a:p>
          <a:p>
            <a:pPr indent="0" lvl="0" marL="0" marR="0" rtl="0" algn="ctr">
              <a:spcBef>
                <a:spcPts val="500"/>
              </a:spcBef>
              <a:spcAft>
                <a:spcPts val="0"/>
              </a:spcAft>
              <a:buNone/>
            </a:pPr>
            <a:r>
              <a:rPr lang="en" sz="1400">
                <a:solidFill>
                  <a:srgbClr val="C00000"/>
                </a:solidFill>
                <a:latin typeface="Calibri"/>
                <a:ea typeface="Calibri"/>
                <a:cs typeface="Calibri"/>
                <a:sym typeface="Calibri"/>
              </a:rPr>
              <a:t>Online</a:t>
            </a:r>
            <a:endParaRPr sz="1100"/>
          </a:p>
        </p:txBody>
      </p:sp>
      <p:cxnSp>
        <p:nvCxnSpPr>
          <p:cNvPr id="231" name="Google Shape;231;p40"/>
          <p:cNvCxnSpPr/>
          <p:nvPr/>
        </p:nvCxnSpPr>
        <p:spPr>
          <a:xfrm>
            <a:off x="810827" y="4629554"/>
            <a:ext cx="1695300" cy="0"/>
          </a:xfrm>
          <a:prstGeom prst="straightConnector1">
            <a:avLst/>
          </a:prstGeom>
          <a:noFill/>
          <a:ln cap="flat" cmpd="sng" w="38100">
            <a:solidFill>
              <a:srgbClr val="C00000"/>
            </a:solidFill>
            <a:prstDash val="lgDash"/>
            <a:miter lim="800000"/>
            <a:headEnd len="sm" w="sm" type="none"/>
            <a:tailEnd len="sm" w="sm" type="none"/>
          </a:ln>
        </p:spPr>
      </p:cxnSp>
      <p:cxnSp>
        <p:nvCxnSpPr>
          <p:cNvPr id="232" name="Google Shape;232;p40"/>
          <p:cNvCxnSpPr/>
          <p:nvPr/>
        </p:nvCxnSpPr>
        <p:spPr>
          <a:xfrm>
            <a:off x="2511612" y="4629554"/>
            <a:ext cx="1130100" cy="7200"/>
          </a:xfrm>
          <a:prstGeom prst="straightConnector1">
            <a:avLst/>
          </a:prstGeom>
          <a:noFill/>
          <a:ln cap="flat" cmpd="sng" w="38100">
            <a:solidFill>
              <a:srgbClr val="C00000"/>
            </a:solidFill>
            <a:prstDash val="lgDashDot"/>
            <a:miter lim="800000"/>
            <a:headEnd len="sm" w="sm" type="none"/>
            <a:tailEnd len="sm" w="sm" type="none"/>
          </a:ln>
        </p:spPr>
      </p:cxnSp>
      <p:cxnSp>
        <p:nvCxnSpPr>
          <p:cNvPr id="233" name="Google Shape;233;p40"/>
          <p:cNvCxnSpPr/>
          <p:nvPr/>
        </p:nvCxnSpPr>
        <p:spPr>
          <a:xfrm>
            <a:off x="3702569" y="4629554"/>
            <a:ext cx="2300700" cy="10800"/>
          </a:xfrm>
          <a:prstGeom prst="straightConnector1">
            <a:avLst/>
          </a:prstGeom>
          <a:noFill/>
          <a:ln cap="flat" cmpd="sng" w="38100">
            <a:solidFill>
              <a:srgbClr val="C00000"/>
            </a:solidFill>
            <a:prstDash val="solid"/>
            <a:miter lim="800000"/>
            <a:headEnd len="sm" w="sm" type="none"/>
            <a:tailEnd len="lg" w="lg" type="stealth"/>
          </a:ln>
        </p:spPr>
      </p:cxnSp>
      <p:cxnSp>
        <p:nvCxnSpPr>
          <p:cNvPr id="234" name="Google Shape;234;p40"/>
          <p:cNvCxnSpPr/>
          <p:nvPr/>
        </p:nvCxnSpPr>
        <p:spPr>
          <a:xfrm>
            <a:off x="695352" y="4629554"/>
            <a:ext cx="685800" cy="0"/>
          </a:xfrm>
          <a:prstGeom prst="straightConnector1">
            <a:avLst/>
          </a:prstGeom>
          <a:noFill/>
          <a:ln cap="flat" cmpd="sng" w="38100">
            <a:solidFill>
              <a:srgbClr val="C00000"/>
            </a:solidFill>
            <a:prstDash val="solid"/>
            <a:miter lim="800000"/>
            <a:headEnd len="sm" w="sm" type="none"/>
            <a:tailEnd len="sm" w="sm" type="none"/>
          </a:ln>
        </p:spPr>
      </p:cxnSp>
      <p:sp>
        <p:nvSpPr>
          <p:cNvPr id="235" name="Google Shape;235;p40"/>
          <p:cNvSpPr txBox="1"/>
          <p:nvPr/>
        </p:nvSpPr>
        <p:spPr>
          <a:xfrm>
            <a:off x="522830" y="2304578"/>
            <a:ext cx="1073100" cy="931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rgbClr val="00863D"/>
                </a:solidFill>
                <a:latin typeface="Calibri"/>
                <a:ea typeface="Calibri"/>
                <a:cs typeface="Calibri"/>
                <a:sym typeface="Calibri"/>
              </a:rPr>
              <a:t>Comparison data </a:t>
            </a:r>
            <a:endParaRPr sz="1100"/>
          </a:p>
          <a:p>
            <a:pPr indent="0" lvl="0" marL="0" marR="0" rtl="0" algn="ctr">
              <a:spcBef>
                <a:spcPts val="0"/>
              </a:spcBef>
              <a:spcAft>
                <a:spcPts val="0"/>
              </a:spcAft>
              <a:buNone/>
            </a:pPr>
            <a:r>
              <a:rPr lang="en" sz="1400">
                <a:solidFill>
                  <a:srgbClr val="00863D"/>
                </a:solidFill>
                <a:latin typeface="Calibri"/>
                <a:ea typeface="Calibri"/>
                <a:cs typeface="Calibri"/>
                <a:sym typeface="Calibri"/>
              </a:rPr>
              <a:t>(pre- inquiry based labs)</a:t>
            </a:r>
            <a:endParaRPr sz="1100"/>
          </a:p>
        </p:txBody>
      </p:sp>
      <p:sp>
        <p:nvSpPr>
          <p:cNvPr id="236" name="Google Shape;236;p40"/>
          <p:cNvSpPr txBox="1"/>
          <p:nvPr/>
        </p:nvSpPr>
        <p:spPr>
          <a:xfrm>
            <a:off x="4295909" y="1508413"/>
            <a:ext cx="926100" cy="4695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a:solidFill>
                  <a:srgbClr val="585363"/>
                </a:solidFill>
                <a:latin typeface="Calibri"/>
                <a:ea typeface="Calibri"/>
                <a:cs typeface="Calibri"/>
                <a:sym typeface="Calibri"/>
              </a:rPr>
              <a:t>AY</a:t>
            </a:r>
            <a:r>
              <a:rPr b="1" i="1" lang="en" sz="1400">
                <a:solidFill>
                  <a:srgbClr val="585363"/>
                </a:solidFill>
                <a:latin typeface="Calibri"/>
                <a:ea typeface="Calibri"/>
                <a:cs typeface="Calibri"/>
                <a:sym typeface="Calibri"/>
              </a:rPr>
              <a:t>2</a:t>
            </a:r>
            <a:r>
              <a:rPr b="1" i="1" lang="en">
                <a:solidFill>
                  <a:srgbClr val="585363"/>
                </a:solidFill>
                <a:latin typeface="Calibri"/>
                <a:ea typeface="Calibri"/>
                <a:cs typeface="Calibri"/>
                <a:sym typeface="Calibri"/>
              </a:rPr>
              <a:t>1</a:t>
            </a:r>
            <a:r>
              <a:rPr b="1" i="1" lang="en" sz="1400">
                <a:solidFill>
                  <a:srgbClr val="585363"/>
                </a:solidFill>
                <a:latin typeface="Calibri"/>
                <a:ea typeface="Calibri"/>
                <a:cs typeface="Calibri"/>
                <a:sym typeface="Calibri"/>
              </a:rPr>
              <a:t>/2</a:t>
            </a:r>
            <a:r>
              <a:rPr b="1" i="1" lang="en">
                <a:solidFill>
                  <a:srgbClr val="585363"/>
                </a:solidFill>
                <a:latin typeface="Calibri"/>
                <a:ea typeface="Calibri"/>
                <a:cs typeface="Calibri"/>
                <a:sym typeface="Calibri"/>
              </a:rPr>
              <a:t>2</a:t>
            </a:r>
            <a:r>
              <a:rPr b="1" i="1" lang="en" sz="1400">
                <a:solidFill>
                  <a:srgbClr val="585363"/>
                </a:solidFill>
                <a:latin typeface="Calibri"/>
                <a:ea typeface="Calibri"/>
                <a:cs typeface="Calibri"/>
                <a:sym typeface="Calibri"/>
              </a:rPr>
              <a:t> </a:t>
            </a:r>
            <a:r>
              <a:rPr b="1" i="1" lang="en" sz="1200">
                <a:solidFill>
                  <a:srgbClr val="585363"/>
                </a:solidFill>
                <a:latin typeface="Calibri"/>
                <a:ea typeface="Calibri"/>
                <a:cs typeface="Calibri"/>
                <a:sym typeface="Calibri"/>
              </a:rPr>
              <a:t>(In Person)</a:t>
            </a:r>
            <a:endParaRPr b="1" baseline="30000" i="1" sz="1400">
              <a:solidFill>
                <a:srgbClr val="585363"/>
              </a:solidFill>
              <a:latin typeface="Calibri"/>
              <a:ea typeface="Calibri"/>
              <a:cs typeface="Calibri"/>
              <a:sym typeface="Calibri"/>
            </a:endParaRPr>
          </a:p>
        </p:txBody>
      </p:sp>
      <p:sp>
        <p:nvSpPr>
          <p:cNvPr id="237" name="Google Shape;237;p40"/>
          <p:cNvSpPr txBox="1"/>
          <p:nvPr/>
        </p:nvSpPr>
        <p:spPr>
          <a:xfrm>
            <a:off x="6152523" y="2353613"/>
            <a:ext cx="26766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a:solidFill>
                  <a:srgbClr val="00863D"/>
                </a:solidFill>
                <a:latin typeface="Calibri"/>
                <a:ea typeface="Calibri"/>
                <a:cs typeface="Calibri"/>
                <a:sym typeface="Calibri"/>
              </a:rPr>
              <a:t>Data Analysis &amp; Dissemination</a:t>
            </a:r>
            <a:endParaRPr sz="1100">
              <a:solidFill>
                <a:srgbClr val="00863D"/>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500"/>
                                        <p:tgtEl>
                                          <p:spTgt spid="234"/>
                                        </p:tgtEl>
                                      </p:cBhvr>
                                    </p:animEffect>
                                  </p:childTnLst>
                                </p:cTn>
                              </p:par>
                              <p:par>
                                <p:cTn fill="hold" nodeType="withEffect" presetClass="entr" presetID="2" presetSubtype="8">
                                  <p:stCondLst>
                                    <p:cond delay="0"/>
                                  </p:stCondLst>
                                  <p:childTnLst>
                                    <p:set>
                                      <p:cBhvr>
                                        <p:cTn dur="1" fill="hold">
                                          <p:stCondLst>
                                            <p:cond delay="0"/>
                                          </p:stCondLst>
                                        </p:cTn>
                                        <p:tgtEl>
                                          <p:spTgt spid="231"/>
                                        </p:tgtEl>
                                        <p:attrNameLst>
                                          <p:attrName>style.visibility</p:attrName>
                                        </p:attrNameLst>
                                      </p:cBhvr>
                                      <p:to>
                                        <p:strVal val="visible"/>
                                      </p:to>
                                    </p:set>
                                    <p:anim calcmode="lin" valueType="num">
                                      <p:cBhvr additive="base">
                                        <p:cTn dur="500"/>
                                        <p:tgtEl>
                                          <p:spTgt spid="23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32"/>
                                        </p:tgtEl>
                                        <p:attrNameLst>
                                          <p:attrName>style.visibility</p:attrName>
                                        </p:attrNameLst>
                                      </p:cBhvr>
                                      <p:to>
                                        <p:strVal val="visible"/>
                                      </p:to>
                                    </p:set>
                                    <p:anim calcmode="lin" valueType="num">
                                      <p:cBhvr additive="base">
                                        <p:cTn dur="500"/>
                                        <p:tgtEl>
                                          <p:spTgt spid="23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33"/>
                                        </p:tgtEl>
                                        <p:attrNameLst>
                                          <p:attrName>style.visibility</p:attrName>
                                        </p:attrNameLst>
                                      </p:cBhvr>
                                      <p:to>
                                        <p:strVal val="visible"/>
                                      </p:to>
                                    </p:set>
                                    <p:anim calcmode="lin" valueType="num">
                                      <p:cBhvr additive="base">
                                        <p:cTn dur="500"/>
                                        <p:tgtEl>
                                          <p:spTgt spid="233"/>
                                        </p:tgtEl>
                                        <p:attrNameLst>
                                          <p:attrName>ppt_x</p:attrName>
                                        </p:attrNameLst>
                                      </p:cBhvr>
                                      <p:tavLst>
                                        <p:tav fmla="" tm="0">
                                          <p:val>
                                            <p:strVal val="#ppt_x-1"/>
                                          </p:val>
                                        </p:tav>
                                        <p:tav fmla="" tm="100000">
                                          <p:val>
                                            <p:strVal val="#ppt_x"/>
                                          </p:val>
                                        </p:tav>
                                      </p:tavLst>
                                    </p:anim>
                                  </p:childTnLst>
                                </p:cTn>
                              </p:par>
                              <p:par>
                                <p:cTn fill="hold" nodeType="withEffect" presetClass="entr" presetID="1" presetSubtype="0">
                                  <p:stCondLst>
                                    <p:cond delay="0"/>
                                  </p:stCondLst>
                                  <p:childTnLst>
                                    <p:set>
                                      <p:cBhvr>
                                        <p:cTn dur="1" fill="hold">
                                          <p:stCondLst>
                                            <p:cond delay="0"/>
                                          </p:stCondLst>
                                        </p:cTn>
                                        <p:tgtEl>
                                          <p:spTgt spid="2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id="243" name="Google Shape;243;p41"/>
          <p:cNvPicPr preferRelativeResize="0"/>
          <p:nvPr/>
        </p:nvPicPr>
        <p:blipFill>
          <a:blip r:embed="rId3">
            <a:alphaModFix/>
          </a:blip>
          <a:stretch>
            <a:fillRect/>
          </a:stretch>
        </p:blipFill>
        <p:spPr>
          <a:xfrm>
            <a:off x="3523525" y="680575"/>
            <a:ext cx="5528975" cy="3323254"/>
          </a:xfrm>
          <a:prstGeom prst="rect">
            <a:avLst/>
          </a:prstGeom>
          <a:noFill/>
          <a:ln>
            <a:noFill/>
          </a:ln>
        </p:spPr>
      </p:pic>
      <p:sp>
        <p:nvSpPr>
          <p:cNvPr id="244" name="Google Shape;244;p41"/>
          <p:cNvSpPr txBox="1"/>
          <p:nvPr/>
        </p:nvSpPr>
        <p:spPr>
          <a:xfrm>
            <a:off x="7051824" y="802206"/>
            <a:ext cx="1886100" cy="931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400">
                <a:solidFill>
                  <a:srgbClr val="1C4587"/>
                </a:solidFill>
                <a:latin typeface="Calibri"/>
                <a:ea typeface="Calibri"/>
                <a:cs typeface="Calibri"/>
                <a:sym typeface="Calibri"/>
              </a:rPr>
              <a:t>Workshop labs </a:t>
            </a:r>
            <a:r>
              <a:rPr i="1" lang="en">
                <a:solidFill>
                  <a:schemeClr val="dk1"/>
                </a:solidFill>
                <a:latin typeface="Calibri"/>
                <a:ea typeface="Calibri"/>
                <a:cs typeface="Calibri"/>
                <a:sym typeface="Calibri"/>
              </a:rPr>
              <a:t>are more often guided </a:t>
            </a:r>
            <a:r>
              <a:rPr i="1" lang="en" sz="1400">
                <a:solidFill>
                  <a:schemeClr val="dk1"/>
                </a:solidFill>
                <a:latin typeface="Calibri"/>
                <a:ea typeface="Calibri"/>
                <a:cs typeface="Calibri"/>
                <a:sym typeface="Calibri"/>
              </a:rPr>
              <a:t>inquiry </a:t>
            </a:r>
            <a:r>
              <a:rPr i="1" lang="en">
                <a:solidFill>
                  <a:schemeClr val="dk1"/>
                </a:solidFill>
                <a:latin typeface="Calibri"/>
                <a:ea typeface="Calibri"/>
                <a:cs typeface="Calibri"/>
                <a:sym typeface="Calibri"/>
              </a:rPr>
              <a:t>labs </a:t>
            </a:r>
            <a:r>
              <a:rPr i="1" lang="en" sz="1400">
                <a:solidFill>
                  <a:schemeClr val="dk1"/>
                </a:solidFill>
                <a:latin typeface="Calibri"/>
                <a:ea typeface="Calibri"/>
                <a:cs typeface="Calibri"/>
                <a:sym typeface="Calibri"/>
              </a:rPr>
              <a:t>than </a:t>
            </a:r>
            <a:r>
              <a:rPr i="1" lang="en" sz="1400">
                <a:solidFill>
                  <a:schemeClr val="accent2"/>
                </a:solidFill>
                <a:latin typeface="Calibri"/>
                <a:ea typeface="Calibri"/>
                <a:cs typeface="Calibri"/>
                <a:sym typeface="Calibri"/>
              </a:rPr>
              <a:t>non-workshop labs  </a:t>
            </a:r>
            <a:endParaRPr sz="1100">
              <a:solidFill>
                <a:schemeClr val="accent2"/>
              </a:solidFill>
            </a:endParaRPr>
          </a:p>
        </p:txBody>
      </p:sp>
      <p:grpSp>
        <p:nvGrpSpPr>
          <p:cNvPr id="245" name="Google Shape;245;p41"/>
          <p:cNvGrpSpPr/>
          <p:nvPr/>
        </p:nvGrpSpPr>
        <p:grpSpPr>
          <a:xfrm>
            <a:off x="3826027" y="3573238"/>
            <a:ext cx="5317972" cy="807975"/>
            <a:chOff x="11766412" y="1396815"/>
            <a:chExt cx="7090630" cy="1077300"/>
          </a:xfrm>
        </p:grpSpPr>
        <p:sp>
          <p:nvSpPr>
            <p:cNvPr id="246" name="Google Shape;246;p41"/>
            <p:cNvSpPr txBox="1"/>
            <p:nvPr/>
          </p:nvSpPr>
          <p:spPr>
            <a:xfrm>
              <a:off x="16962842" y="1396815"/>
              <a:ext cx="1894200" cy="10773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200">
                  <a:solidFill>
                    <a:schemeClr val="dk1"/>
                  </a:solidFill>
                  <a:latin typeface="Calibri"/>
                  <a:ea typeface="Calibri"/>
                  <a:cs typeface="Calibri"/>
                  <a:sym typeface="Calibri"/>
                </a:rPr>
                <a:t>Authentic Inquiry</a:t>
              </a:r>
              <a:endParaRPr sz="1100"/>
            </a:p>
            <a:p>
              <a:pPr indent="0" lvl="0" marL="0" marR="0" rtl="0" algn="r">
                <a:spcBef>
                  <a:spcPts val="0"/>
                </a:spcBef>
                <a:spcAft>
                  <a:spcPts val="0"/>
                </a:spcAft>
                <a:buNone/>
              </a:pPr>
              <a:r>
                <a:rPr lang="en" sz="1200">
                  <a:solidFill>
                    <a:schemeClr val="dk1"/>
                  </a:solidFill>
                  <a:latin typeface="Calibri"/>
                  <a:ea typeface="Calibri"/>
                  <a:cs typeface="Calibri"/>
                  <a:sym typeface="Calibri"/>
                </a:rPr>
                <a:t>(students generated Qs, design, interpretations)</a:t>
              </a:r>
              <a:endParaRPr sz="1100"/>
            </a:p>
          </p:txBody>
        </p:sp>
        <p:sp>
          <p:nvSpPr>
            <p:cNvPr id="247" name="Google Shape;247;p41"/>
            <p:cNvSpPr txBox="1"/>
            <p:nvPr/>
          </p:nvSpPr>
          <p:spPr>
            <a:xfrm>
              <a:off x="11766412" y="1396844"/>
              <a:ext cx="1598100" cy="5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200">
                  <a:solidFill>
                    <a:schemeClr val="dk1"/>
                  </a:solidFill>
                  <a:latin typeface="Calibri"/>
                  <a:ea typeface="Calibri"/>
                  <a:cs typeface="Calibri"/>
                  <a:sym typeface="Calibri"/>
                </a:rPr>
                <a:t>Confirmation</a:t>
              </a:r>
              <a:r>
                <a:rPr lang="en" sz="1200">
                  <a:solidFill>
                    <a:schemeClr val="dk1"/>
                  </a:solidFill>
                  <a:latin typeface="Calibri"/>
                  <a:ea typeface="Calibri"/>
                  <a:cs typeface="Calibri"/>
                  <a:sym typeface="Calibri"/>
                </a:rPr>
                <a:t> (“cookbook”)</a:t>
              </a:r>
              <a:endParaRPr sz="1100"/>
            </a:p>
          </p:txBody>
        </p:sp>
      </p:grpSp>
      <p:sp>
        <p:nvSpPr>
          <p:cNvPr id="248" name="Google Shape;248;p41"/>
          <p:cNvSpPr/>
          <p:nvPr/>
        </p:nvSpPr>
        <p:spPr>
          <a:xfrm>
            <a:off x="135764" y="680581"/>
            <a:ext cx="3131400" cy="300300"/>
          </a:xfrm>
          <a:prstGeom prst="rect">
            <a:avLst/>
          </a:prstGeom>
          <a:noFill/>
          <a:ln cap="flat" cmpd="sng" w="9525">
            <a:solidFill>
              <a:schemeClr val="accent1"/>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rPr lang="en" sz="1500">
                <a:solidFill>
                  <a:srgbClr val="0000FF"/>
                </a:solidFill>
                <a:latin typeface="Calibri"/>
                <a:ea typeface="Calibri"/>
                <a:cs typeface="Calibri"/>
                <a:sym typeface="Calibri"/>
              </a:rPr>
              <a:t>serc.carleton.edu/inquiry_intro_geo </a:t>
            </a:r>
            <a:endParaRPr sz="1500">
              <a:solidFill>
                <a:srgbClr val="0000FF"/>
              </a:solidFill>
              <a:latin typeface="Calibri"/>
              <a:ea typeface="Calibri"/>
              <a:cs typeface="Calibri"/>
              <a:sym typeface="Calibri"/>
            </a:endParaRPr>
          </a:p>
        </p:txBody>
      </p:sp>
      <p:sp>
        <p:nvSpPr>
          <p:cNvPr id="249" name="Google Shape;249;p41"/>
          <p:cNvSpPr txBox="1"/>
          <p:nvPr/>
        </p:nvSpPr>
        <p:spPr>
          <a:xfrm>
            <a:off x="310778" y="1238844"/>
            <a:ext cx="2967900" cy="2008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rgbClr val="0B5394"/>
                </a:solidFill>
                <a:latin typeface="Calibri"/>
                <a:ea typeface="Calibri"/>
                <a:cs typeface="Calibri"/>
                <a:sym typeface="Calibri"/>
              </a:rPr>
              <a:t>New Inquiry-based lab topics:</a:t>
            </a:r>
            <a:endParaRPr b="1" sz="1800">
              <a:solidFill>
                <a:srgbClr val="0B5394"/>
              </a:solidFill>
              <a:latin typeface="Calibri"/>
              <a:ea typeface="Calibri"/>
              <a:cs typeface="Calibri"/>
              <a:sym typeface="Calibri"/>
            </a:endParaRPr>
          </a:p>
          <a:p>
            <a:pPr indent="-342900" lvl="0" marL="342900" marR="0" rtl="0" algn="l">
              <a:spcBef>
                <a:spcPts val="0"/>
              </a:spcBef>
              <a:spcAft>
                <a:spcPts val="0"/>
              </a:spcAft>
              <a:buClr>
                <a:srgbClr val="0B5394"/>
              </a:buClr>
              <a:buSzPts val="1800"/>
              <a:buFont typeface="Arial"/>
              <a:buChar char="•"/>
            </a:pPr>
            <a:r>
              <a:rPr lang="en" sz="1800">
                <a:solidFill>
                  <a:srgbClr val="0B5394"/>
                </a:solidFill>
                <a:latin typeface="Calibri"/>
                <a:ea typeface="Calibri"/>
                <a:cs typeface="Calibri"/>
                <a:sym typeface="Calibri"/>
              </a:rPr>
              <a:t>Plate Tectonics</a:t>
            </a:r>
            <a:endParaRPr sz="1800">
              <a:solidFill>
                <a:srgbClr val="0B5394"/>
              </a:solidFill>
              <a:latin typeface="Calibri"/>
              <a:ea typeface="Calibri"/>
              <a:cs typeface="Calibri"/>
              <a:sym typeface="Calibri"/>
            </a:endParaRPr>
          </a:p>
          <a:p>
            <a:pPr indent="-342900" lvl="0" marL="342900" marR="0" rtl="0" algn="l">
              <a:spcBef>
                <a:spcPts val="0"/>
              </a:spcBef>
              <a:spcAft>
                <a:spcPts val="0"/>
              </a:spcAft>
              <a:buClr>
                <a:srgbClr val="0B5394"/>
              </a:buClr>
              <a:buSzPts val="1800"/>
              <a:buFont typeface="Arial"/>
              <a:buChar char="•"/>
            </a:pPr>
            <a:r>
              <a:rPr lang="en" sz="1800">
                <a:solidFill>
                  <a:srgbClr val="0B5394"/>
                </a:solidFill>
                <a:latin typeface="Calibri"/>
                <a:ea typeface="Calibri"/>
                <a:cs typeface="Calibri"/>
                <a:sym typeface="Calibri"/>
              </a:rPr>
              <a:t>Groundwater</a:t>
            </a:r>
            <a:endParaRPr sz="1800">
              <a:solidFill>
                <a:srgbClr val="0B5394"/>
              </a:solidFill>
              <a:latin typeface="Calibri"/>
              <a:ea typeface="Calibri"/>
              <a:cs typeface="Calibri"/>
              <a:sym typeface="Calibri"/>
            </a:endParaRPr>
          </a:p>
          <a:p>
            <a:pPr indent="-342900" lvl="0" marL="342900" marR="0" rtl="0" algn="l">
              <a:spcBef>
                <a:spcPts val="0"/>
              </a:spcBef>
              <a:spcAft>
                <a:spcPts val="0"/>
              </a:spcAft>
              <a:buClr>
                <a:srgbClr val="0B5394"/>
              </a:buClr>
              <a:buSzPts val="1800"/>
              <a:buFont typeface="Arial"/>
              <a:buChar char="•"/>
            </a:pPr>
            <a:r>
              <a:rPr lang="en" sz="1800">
                <a:solidFill>
                  <a:srgbClr val="0B5394"/>
                </a:solidFill>
                <a:latin typeface="Calibri"/>
                <a:ea typeface="Calibri"/>
                <a:cs typeface="Calibri"/>
                <a:sym typeface="Calibri"/>
              </a:rPr>
              <a:t>Geologic Time</a:t>
            </a:r>
            <a:endParaRPr sz="1800">
              <a:solidFill>
                <a:srgbClr val="0B5394"/>
              </a:solidFill>
              <a:latin typeface="Calibri"/>
              <a:ea typeface="Calibri"/>
              <a:cs typeface="Calibri"/>
              <a:sym typeface="Calibri"/>
            </a:endParaRPr>
          </a:p>
          <a:p>
            <a:pPr indent="-342900" lvl="0" marL="342900" marR="0" rtl="0" algn="l">
              <a:spcBef>
                <a:spcPts val="0"/>
              </a:spcBef>
              <a:spcAft>
                <a:spcPts val="0"/>
              </a:spcAft>
              <a:buClr>
                <a:srgbClr val="0B5394"/>
              </a:buClr>
              <a:buSzPts val="1800"/>
              <a:buFont typeface="Arial"/>
              <a:buChar char="•"/>
            </a:pPr>
            <a:r>
              <a:rPr lang="en" sz="1800">
                <a:solidFill>
                  <a:srgbClr val="0B5394"/>
                </a:solidFill>
                <a:latin typeface="Calibri"/>
                <a:ea typeface="Calibri"/>
                <a:cs typeface="Calibri"/>
                <a:sym typeface="Calibri"/>
              </a:rPr>
              <a:t>Minerals</a:t>
            </a:r>
            <a:endParaRPr sz="1800">
              <a:solidFill>
                <a:srgbClr val="0B5394"/>
              </a:solidFill>
              <a:latin typeface="Calibri"/>
              <a:ea typeface="Calibri"/>
              <a:cs typeface="Calibri"/>
              <a:sym typeface="Calibri"/>
            </a:endParaRPr>
          </a:p>
          <a:p>
            <a:pPr indent="-342900" lvl="0" marL="342900" marR="0" rtl="0" algn="l">
              <a:spcBef>
                <a:spcPts val="0"/>
              </a:spcBef>
              <a:spcAft>
                <a:spcPts val="0"/>
              </a:spcAft>
              <a:buClr>
                <a:srgbClr val="0B5394"/>
              </a:buClr>
              <a:buSzPts val="1800"/>
              <a:buFont typeface="Arial"/>
              <a:buChar char="•"/>
            </a:pPr>
            <a:r>
              <a:rPr lang="en" sz="1800">
                <a:solidFill>
                  <a:srgbClr val="0B5394"/>
                </a:solidFill>
                <a:latin typeface="Calibri"/>
                <a:ea typeface="Calibri"/>
                <a:cs typeface="Calibri"/>
                <a:sym typeface="Calibri"/>
              </a:rPr>
              <a:t>Rocks (all rocks + Ign, Met)</a:t>
            </a:r>
            <a:endParaRPr sz="1100">
              <a:solidFill>
                <a:srgbClr val="0B5394"/>
              </a:solidFill>
            </a:endParaRPr>
          </a:p>
          <a:p>
            <a:pPr indent="-342900" lvl="0" marL="342900" marR="0" rtl="0" algn="l">
              <a:spcBef>
                <a:spcPts val="0"/>
              </a:spcBef>
              <a:spcAft>
                <a:spcPts val="0"/>
              </a:spcAft>
              <a:buClr>
                <a:srgbClr val="0B5394"/>
              </a:buClr>
              <a:buSzPts val="1800"/>
              <a:buFont typeface="Arial"/>
              <a:buChar char="•"/>
            </a:pPr>
            <a:r>
              <a:rPr lang="en" sz="1800">
                <a:solidFill>
                  <a:srgbClr val="0B5394"/>
                </a:solidFill>
                <a:latin typeface="Calibri"/>
                <a:ea typeface="Calibri"/>
                <a:cs typeface="Calibri"/>
                <a:sym typeface="Calibri"/>
              </a:rPr>
              <a:t>Climate</a:t>
            </a:r>
            <a:endParaRPr sz="1100">
              <a:solidFill>
                <a:srgbClr val="0B5394"/>
              </a:solidFill>
            </a:endParaRPr>
          </a:p>
        </p:txBody>
      </p:sp>
      <p:sp>
        <p:nvSpPr>
          <p:cNvPr id="250" name="Google Shape;250;p41"/>
          <p:cNvSpPr/>
          <p:nvPr/>
        </p:nvSpPr>
        <p:spPr>
          <a:xfrm>
            <a:off x="111350" y="123475"/>
            <a:ext cx="8457900" cy="3924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100">
                <a:solidFill>
                  <a:srgbClr val="585363"/>
                </a:solidFill>
                <a:latin typeface="Calibri"/>
                <a:ea typeface="Calibri"/>
                <a:cs typeface="Calibri"/>
                <a:sym typeface="Calibri"/>
              </a:rPr>
              <a:t>Summer 2020 EER Workshop, 2021 Peer Review, Revise &amp; Publish:</a:t>
            </a:r>
            <a:endParaRPr b="1" sz="1100"/>
          </a:p>
        </p:txBody>
      </p:sp>
      <p:pic>
        <p:nvPicPr>
          <p:cNvPr id="251" name="Google Shape;251;p41"/>
          <p:cNvPicPr preferRelativeResize="0"/>
          <p:nvPr/>
        </p:nvPicPr>
        <p:blipFill rotWithShape="1">
          <a:blip r:embed="rId4">
            <a:alphaModFix/>
          </a:blip>
          <a:srcRect b="0" l="0" r="0" t="0"/>
          <a:stretch/>
        </p:blipFill>
        <p:spPr>
          <a:xfrm flipH="1">
            <a:off x="310785" y="3805214"/>
            <a:ext cx="1621950" cy="107707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pic>
        <p:nvPicPr>
          <p:cNvPr id="256" name="Google Shape;256;p42"/>
          <p:cNvPicPr preferRelativeResize="0"/>
          <p:nvPr/>
        </p:nvPicPr>
        <p:blipFill>
          <a:blip r:embed="rId3">
            <a:alphaModFix/>
          </a:blip>
          <a:stretch>
            <a:fillRect/>
          </a:stretch>
        </p:blipFill>
        <p:spPr>
          <a:xfrm>
            <a:off x="0" y="1330674"/>
            <a:ext cx="9144003" cy="2933403"/>
          </a:xfrm>
          <a:prstGeom prst="rect">
            <a:avLst/>
          </a:prstGeom>
          <a:noFill/>
          <a:ln>
            <a:noFill/>
          </a:ln>
        </p:spPr>
      </p:pic>
      <p:sp>
        <p:nvSpPr>
          <p:cNvPr id="257" name="Google Shape;257;p42"/>
          <p:cNvSpPr/>
          <p:nvPr/>
        </p:nvSpPr>
        <p:spPr>
          <a:xfrm>
            <a:off x="7264375" y="3760250"/>
            <a:ext cx="1803300" cy="621300"/>
          </a:xfrm>
          <a:prstGeom prst="rect">
            <a:avLst/>
          </a:prstGeom>
          <a:solidFill>
            <a:srgbClr val="B6D8AB"/>
          </a:solidFill>
          <a:ln cap="flat" cmpd="sng" w="9525">
            <a:solidFill>
              <a:srgbClr val="17B15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t>Student learning (pre/post semester)</a:t>
            </a:r>
            <a:endParaRPr b="1"/>
          </a:p>
        </p:txBody>
      </p:sp>
      <p:sp>
        <p:nvSpPr>
          <p:cNvPr id="258" name="Google Shape;258;p42"/>
          <p:cNvSpPr/>
          <p:nvPr/>
        </p:nvSpPr>
        <p:spPr>
          <a:xfrm>
            <a:off x="7264375" y="4446050"/>
            <a:ext cx="1803300" cy="621300"/>
          </a:xfrm>
          <a:prstGeom prst="rect">
            <a:avLst/>
          </a:prstGeom>
          <a:solidFill>
            <a:srgbClr val="B6D8AB"/>
          </a:solidFill>
          <a:ln cap="flat" cmpd="sng" w="9525">
            <a:solidFill>
              <a:srgbClr val="17B15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t>TA interviews (pre/post semester)</a:t>
            </a:r>
            <a:endParaRPr b="1"/>
          </a:p>
        </p:txBody>
      </p:sp>
      <p:sp>
        <p:nvSpPr>
          <p:cNvPr id="259" name="Google Shape;259;p42"/>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200" u="sng"/>
              <a:t>Data Collection</a:t>
            </a:r>
            <a:r>
              <a:rPr lang="en" sz="2200"/>
              <a:t>: 5 Institutions, 6 Lab courses, 32 TAs</a:t>
            </a:r>
            <a:endParaRPr sz="2200"/>
          </a:p>
        </p:txBody>
      </p:sp>
      <p:sp>
        <p:nvSpPr>
          <p:cNvPr id="260" name="Google Shape;260;p42"/>
          <p:cNvSpPr txBox="1"/>
          <p:nvPr/>
        </p:nvSpPr>
        <p:spPr>
          <a:xfrm>
            <a:off x="138275" y="4792725"/>
            <a:ext cx="5938500" cy="35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500">
                <a:solidFill>
                  <a:schemeClr val="dk2"/>
                </a:solidFill>
              </a:rPr>
              <a:t>Figure adapted from Bitting, Ryker &amp; Teasdale, 2024 (JGE)</a:t>
            </a:r>
            <a:endParaRPr i="1" sz="150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3"/>
          <p:cNvSpPr txBox="1"/>
          <p:nvPr>
            <p:ph idx="1" type="body"/>
          </p:nvPr>
        </p:nvSpPr>
        <p:spPr>
          <a:xfrm>
            <a:off x="669925" y="590575"/>
            <a:ext cx="8520600" cy="824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100"/>
              <a:t>128 interviews being coded for relevance, gamification, and graduate student ideas about teaching</a:t>
            </a:r>
            <a:endParaRPr sz="2100"/>
          </a:p>
        </p:txBody>
      </p:sp>
      <p:sp>
        <p:nvSpPr>
          <p:cNvPr id="266" name="Google Shape;266;p43"/>
          <p:cNvSpPr txBox="1"/>
          <p:nvPr/>
        </p:nvSpPr>
        <p:spPr>
          <a:xfrm>
            <a:off x="1970275" y="4556018"/>
            <a:ext cx="71736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rPr>
              <a:t>Donat et al., 2021; Piper et al., 2022; Torres et al., 2022; Menser et al., 2023; Williams et al., 2023; Bitting et al., 2024 (JGE); Piper et al., in </a:t>
            </a:r>
            <a:r>
              <a:rPr lang="en" sz="1600">
                <a:solidFill>
                  <a:schemeClr val="dk2"/>
                </a:solidFill>
              </a:rPr>
              <a:t>prep</a:t>
            </a:r>
            <a:endParaRPr sz="1600">
              <a:solidFill>
                <a:schemeClr val="dk2"/>
              </a:solidFill>
            </a:endParaRPr>
          </a:p>
        </p:txBody>
      </p:sp>
      <p:pic>
        <p:nvPicPr>
          <p:cNvPr id="267" name="Google Shape;267;p43"/>
          <p:cNvPicPr preferRelativeResize="0"/>
          <p:nvPr/>
        </p:nvPicPr>
        <p:blipFill>
          <a:blip r:embed="rId3">
            <a:alphaModFix/>
          </a:blip>
          <a:stretch>
            <a:fillRect/>
          </a:stretch>
        </p:blipFill>
        <p:spPr>
          <a:xfrm>
            <a:off x="500412" y="3851405"/>
            <a:ext cx="1222088" cy="1140822"/>
          </a:xfrm>
          <a:prstGeom prst="rect">
            <a:avLst/>
          </a:prstGeom>
          <a:noFill/>
          <a:ln>
            <a:noFill/>
          </a:ln>
        </p:spPr>
      </p:pic>
      <p:pic>
        <p:nvPicPr>
          <p:cNvPr id="268" name="Google Shape;268;p43"/>
          <p:cNvPicPr preferRelativeResize="0"/>
          <p:nvPr/>
        </p:nvPicPr>
        <p:blipFill>
          <a:blip r:embed="rId3">
            <a:alphaModFix/>
          </a:blip>
          <a:stretch>
            <a:fillRect/>
          </a:stretch>
        </p:blipFill>
        <p:spPr>
          <a:xfrm rot="-519050">
            <a:off x="505024" y="3340478"/>
            <a:ext cx="1213770" cy="1137135"/>
          </a:xfrm>
          <a:prstGeom prst="rect">
            <a:avLst/>
          </a:prstGeom>
          <a:noFill/>
          <a:ln>
            <a:noFill/>
          </a:ln>
        </p:spPr>
      </p:pic>
      <p:pic>
        <p:nvPicPr>
          <p:cNvPr id="269" name="Google Shape;269;p43"/>
          <p:cNvPicPr preferRelativeResize="0"/>
          <p:nvPr/>
        </p:nvPicPr>
        <p:blipFill>
          <a:blip r:embed="rId3">
            <a:alphaModFix/>
          </a:blip>
          <a:stretch>
            <a:fillRect/>
          </a:stretch>
        </p:blipFill>
        <p:spPr>
          <a:xfrm rot="1387878">
            <a:off x="510364" y="2850385"/>
            <a:ext cx="1202186" cy="1149377"/>
          </a:xfrm>
          <a:prstGeom prst="rect">
            <a:avLst/>
          </a:prstGeom>
          <a:noFill/>
          <a:ln>
            <a:noFill/>
          </a:ln>
        </p:spPr>
      </p:pic>
      <p:pic>
        <p:nvPicPr>
          <p:cNvPr id="270" name="Google Shape;270;p43"/>
          <p:cNvPicPr preferRelativeResize="0"/>
          <p:nvPr/>
        </p:nvPicPr>
        <p:blipFill>
          <a:blip r:embed="rId3">
            <a:alphaModFix/>
          </a:blip>
          <a:stretch>
            <a:fillRect/>
          </a:stretch>
        </p:blipFill>
        <p:spPr>
          <a:xfrm rot="284783">
            <a:off x="650239" y="2339266"/>
            <a:ext cx="1215182" cy="1135628"/>
          </a:xfrm>
          <a:prstGeom prst="rect">
            <a:avLst/>
          </a:prstGeom>
          <a:noFill/>
          <a:ln>
            <a:noFill/>
          </a:ln>
        </p:spPr>
      </p:pic>
      <p:sp>
        <p:nvSpPr>
          <p:cNvPr id="271" name="Google Shape;271;p43"/>
          <p:cNvSpPr txBox="1"/>
          <p:nvPr/>
        </p:nvSpPr>
        <p:spPr>
          <a:xfrm>
            <a:off x="1549350" y="1544963"/>
            <a:ext cx="6250200" cy="507900"/>
          </a:xfrm>
          <a:prstGeom prst="rect">
            <a:avLst/>
          </a:prstGeom>
          <a:noFill/>
          <a:ln>
            <a:noFill/>
          </a:ln>
        </p:spPr>
        <p:txBody>
          <a:bodyPr anchorCtr="0" anchor="t" bIns="91425" lIns="91425" spcFirstLastPara="1" rIns="91425" wrap="square" tIns="91425">
            <a:spAutoFit/>
          </a:bodyPr>
          <a:lstStyle/>
          <a:p>
            <a:pPr indent="457200" lvl="0" marL="0" rtl="0" algn="l">
              <a:lnSpc>
                <a:spcPct val="115000"/>
              </a:lnSpc>
              <a:spcBef>
                <a:spcPts val="0"/>
              </a:spcBef>
              <a:spcAft>
                <a:spcPts val="1600"/>
              </a:spcAft>
              <a:buNone/>
            </a:pPr>
            <a:r>
              <a:rPr lang="en" sz="2100">
                <a:solidFill>
                  <a:schemeClr val="dk2"/>
                </a:solidFill>
              </a:rPr>
              <a:t>365 labs coded for inquiry levels</a:t>
            </a:r>
            <a:endParaRPr sz="2100">
              <a:solidFill>
                <a:schemeClr val="dk2"/>
              </a:solidFill>
            </a:endParaRPr>
          </a:p>
        </p:txBody>
      </p:sp>
      <p:sp>
        <p:nvSpPr>
          <p:cNvPr id="272" name="Google Shape;272;p43"/>
          <p:cNvSpPr txBox="1"/>
          <p:nvPr/>
        </p:nvSpPr>
        <p:spPr>
          <a:xfrm>
            <a:off x="2940625" y="2323700"/>
            <a:ext cx="6098400" cy="507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600"/>
              </a:spcAft>
              <a:buNone/>
            </a:pPr>
            <a:r>
              <a:rPr lang="en" sz="2100">
                <a:solidFill>
                  <a:schemeClr val="dk2"/>
                </a:solidFill>
              </a:rPr>
              <a:t>12,808</a:t>
            </a:r>
            <a:r>
              <a:rPr lang="en" sz="2100">
                <a:solidFill>
                  <a:schemeClr val="dk2"/>
                </a:solidFill>
              </a:rPr>
              <a:t> learning surveys (pre- or post-semester)</a:t>
            </a:r>
            <a:endParaRPr/>
          </a:p>
        </p:txBody>
      </p:sp>
      <p:sp>
        <p:nvSpPr>
          <p:cNvPr id="273" name="Google Shape;273;p43"/>
          <p:cNvSpPr txBox="1"/>
          <p:nvPr/>
        </p:nvSpPr>
        <p:spPr>
          <a:xfrm>
            <a:off x="3579175" y="3102425"/>
            <a:ext cx="4821300" cy="1084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100">
                <a:solidFill>
                  <a:schemeClr val="dk2"/>
                </a:solidFill>
              </a:rPr>
              <a:t>15,941</a:t>
            </a:r>
            <a:r>
              <a:rPr lang="en" sz="2100">
                <a:solidFill>
                  <a:schemeClr val="dk2"/>
                </a:solidFill>
              </a:rPr>
              <a:t> interest surveys (post-labs)</a:t>
            </a:r>
            <a:endParaRPr sz="2100">
              <a:solidFill>
                <a:schemeClr val="dk2"/>
              </a:solidFill>
            </a:endParaRPr>
          </a:p>
          <a:p>
            <a:pPr indent="0" lvl="0" marL="0" rtl="0" algn="l">
              <a:lnSpc>
                <a:spcPct val="115000"/>
              </a:lnSpc>
              <a:spcBef>
                <a:spcPts val="1600"/>
              </a:spcBef>
              <a:spcAft>
                <a:spcPts val="1600"/>
              </a:spcAft>
              <a:buNone/>
            </a:pPr>
            <a:r>
              <a:rPr lang="en" sz="2100">
                <a:solidFill>
                  <a:schemeClr val="dk2"/>
                </a:solidFill>
              </a:rPr>
              <a:t>			</a:t>
            </a:r>
            <a:endParaRPr>
              <a:solidFill>
                <a:schemeClr val="dk1"/>
              </a:solidFill>
            </a:endParaRPr>
          </a:p>
        </p:txBody>
      </p:sp>
      <p:pic>
        <p:nvPicPr>
          <p:cNvPr id="274" name="Google Shape;274;p43"/>
          <p:cNvPicPr preferRelativeResize="0"/>
          <p:nvPr/>
        </p:nvPicPr>
        <p:blipFill>
          <a:blip r:embed="rId4">
            <a:alphaModFix/>
          </a:blip>
          <a:stretch>
            <a:fillRect/>
          </a:stretch>
        </p:blipFill>
        <p:spPr>
          <a:xfrm>
            <a:off x="1991463" y="3048601"/>
            <a:ext cx="1318749" cy="1318749"/>
          </a:xfrm>
          <a:prstGeom prst="rect">
            <a:avLst/>
          </a:prstGeom>
          <a:noFill/>
          <a:ln>
            <a:noFill/>
          </a:ln>
        </p:spPr>
      </p:pic>
      <p:sp>
        <p:nvSpPr>
          <p:cNvPr id="275" name="Google Shape;275;p43"/>
          <p:cNvSpPr txBox="1"/>
          <p:nvPr/>
        </p:nvSpPr>
        <p:spPr>
          <a:xfrm>
            <a:off x="9753975" y="2147075"/>
            <a:ext cx="7173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sp>
        <p:nvSpPr>
          <p:cNvPr id="276" name="Google Shape;276;p43"/>
          <p:cNvSpPr txBox="1"/>
          <p:nvPr>
            <p:ph idx="1" type="body"/>
          </p:nvPr>
        </p:nvSpPr>
        <p:spPr>
          <a:xfrm>
            <a:off x="-19575" y="-79900"/>
            <a:ext cx="8520600" cy="824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100"/>
              <a:t>Six courses across four semesters</a:t>
            </a:r>
            <a:endParaRPr sz="2100"/>
          </a:p>
        </p:txBody>
      </p:sp>
      <p:pic>
        <p:nvPicPr>
          <p:cNvPr id="277" name="Google Shape;277;p43"/>
          <p:cNvPicPr preferRelativeResize="0"/>
          <p:nvPr/>
        </p:nvPicPr>
        <p:blipFill>
          <a:blip r:embed="rId3">
            <a:alphaModFix/>
          </a:blip>
          <a:stretch>
            <a:fillRect/>
          </a:stretch>
        </p:blipFill>
        <p:spPr>
          <a:xfrm rot="-602380">
            <a:off x="650226" y="1922266"/>
            <a:ext cx="1215181" cy="113562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5"/>
                                        </p:tgtEl>
                                        <p:attrNameLst>
                                          <p:attrName>style.visibility</p:attrName>
                                        </p:attrNameLst>
                                      </p:cBhvr>
                                      <p:to>
                                        <p:strVal val="visible"/>
                                      </p:to>
                                    </p:set>
                                  </p:childTnLst>
                                </p:cTn>
                              </p:par>
                              <p:par>
                                <p:cTn fill="hold" nodeType="withEffect" presetClass="entr" presetID="2" presetSubtype="1">
                                  <p:stCondLst>
                                    <p:cond delay="0"/>
                                  </p:stCondLst>
                                  <p:childTnLst>
                                    <p:set>
                                      <p:cBhvr>
                                        <p:cTn dur="1" fill="hold">
                                          <p:stCondLst>
                                            <p:cond delay="0"/>
                                          </p:stCondLst>
                                        </p:cTn>
                                        <p:tgtEl>
                                          <p:spTgt spid="268"/>
                                        </p:tgtEl>
                                        <p:attrNameLst>
                                          <p:attrName>style.visibility</p:attrName>
                                        </p:attrNameLst>
                                      </p:cBhvr>
                                      <p:to>
                                        <p:strVal val="visible"/>
                                      </p:to>
                                    </p:set>
                                    <p:anim calcmode="lin" valueType="num">
                                      <p:cBhvr additive="base">
                                        <p:cTn dur="600"/>
                                        <p:tgtEl>
                                          <p:spTgt spid="26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1"/>
                                        </p:tgtEl>
                                        <p:attrNameLst>
                                          <p:attrName>style.visibility</p:attrName>
                                        </p:attrNameLst>
                                      </p:cBhvr>
                                      <p:to>
                                        <p:strVal val="visible"/>
                                      </p:to>
                                    </p:set>
                                  </p:childTnLst>
                                </p:cTn>
                              </p:par>
                              <p:par>
                                <p:cTn fill="hold" nodeType="withEffect" presetClass="entr" presetID="2" presetSubtype="1">
                                  <p:stCondLst>
                                    <p:cond delay="0"/>
                                  </p:stCondLst>
                                  <p:childTnLst>
                                    <p:set>
                                      <p:cBhvr>
                                        <p:cTn dur="1" fill="hold">
                                          <p:stCondLst>
                                            <p:cond delay="0"/>
                                          </p:stCondLst>
                                        </p:cTn>
                                        <p:tgtEl>
                                          <p:spTgt spid="269"/>
                                        </p:tgtEl>
                                        <p:attrNameLst>
                                          <p:attrName>style.visibility</p:attrName>
                                        </p:attrNameLst>
                                      </p:cBhvr>
                                      <p:to>
                                        <p:strVal val="visible"/>
                                      </p:to>
                                    </p:set>
                                    <p:anim calcmode="lin" valueType="num">
                                      <p:cBhvr additive="base">
                                        <p:cTn dur="700"/>
                                        <p:tgtEl>
                                          <p:spTgt spid="26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gtEl>
                                        <p:attrNameLst>
                                          <p:attrName>style.visibility</p:attrName>
                                        </p:attrNameLst>
                                      </p:cBhvr>
                                      <p:to>
                                        <p:strVal val="visible"/>
                                      </p:to>
                                    </p:set>
                                  </p:childTnLst>
                                </p:cTn>
                              </p:par>
                              <p:par>
                                <p:cTn fill="hold" nodeType="withEffect" presetClass="entr" presetID="2" presetSubtype="1">
                                  <p:stCondLst>
                                    <p:cond delay="0"/>
                                  </p:stCondLst>
                                  <p:childTnLst>
                                    <p:set>
                                      <p:cBhvr>
                                        <p:cTn dur="1" fill="hold">
                                          <p:stCondLst>
                                            <p:cond delay="0"/>
                                          </p:stCondLst>
                                        </p:cTn>
                                        <p:tgtEl>
                                          <p:spTgt spid="270"/>
                                        </p:tgtEl>
                                        <p:attrNameLst>
                                          <p:attrName>style.visibility</p:attrName>
                                        </p:attrNameLst>
                                      </p:cBhvr>
                                      <p:to>
                                        <p:strVal val="visible"/>
                                      </p:to>
                                    </p:set>
                                    <p:anim calcmode="lin" valueType="num">
                                      <p:cBhvr additive="base">
                                        <p:cTn dur="500"/>
                                        <p:tgtEl>
                                          <p:spTgt spid="270"/>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3"/>
                                        </p:tgtEl>
                                        <p:attrNameLst>
                                          <p:attrName>style.visibility</p:attrName>
                                        </p:attrNameLst>
                                      </p:cBhvr>
                                      <p:to>
                                        <p:strVal val="visible"/>
                                      </p:to>
                                    </p:set>
                                  </p:childTnLst>
                                </p:cTn>
                              </p:par>
                              <p:par>
                                <p:cTn fill="hold" nodeType="withEffect" presetClass="entr" presetID="2" presetSubtype="1">
                                  <p:stCondLst>
                                    <p:cond delay="0"/>
                                  </p:stCondLst>
                                  <p:childTnLst>
                                    <p:set>
                                      <p:cBhvr>
                                        <p:cTn dur="1" fill="hold">
                                          <p:stCondLst>
                                            <p:cond delay="0"/>
                                          </p:stCondLst>
                                        </p:cTn>
                                        <p:tgtEl>
                                          <p:spTgt spid="277"/>
                                        </p:tgtEl>
                                        <p:attrNameLst>
                                          <p:attrName>style.visibility</p:attrName>
                                        </p:attrNameLst>
                                      </p:cBhvr>
                                      <p:to>
                                        <p:strVal val="visible"/>
                                      </p:to>
                                    </p:set>
                                    <p:anim calcmode="lin" valueType="num">
                                      <p:cBhvr additive="base">
                                        <p:cTn dur="1000"/>
                                        <p:tgtEl>
                                          <p:spTgt spid="27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mph" presetID="8" presetSubtype="0">
                                  <p:stCondLst>
                                    <p:cond delay="0"/>
                                  </p:stCondLst>
                                  <p:childTnLst>
                                    <p:animRot by="-21600000">
                                      <p:cBhvr>
                                        <p:cTn dur="1000" fill="hold"/>
                                        <p:tgtEl>
                                          <p:spTgt spid="274"/>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44"/>
          <p:cNvSpPr txBox="1"/>
          <p:nvPr/>
        </p:nvSpPr>
        <p:spPr>
          <a:xfrm>
            <a:off x="182975" y="103500"/>
            <a:ext cx="84684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Goal: What factors influence student learning, and by how much?</a:t>
            </a:r>
            <a:endParaRPr sz="2100">
              <a:solidFill>
                <a:schemeClr val="dk1"/>
              </a:solidFill>
              <a:latin typeface="Calibri"/>
              <a:ea typeface="Calibri"/>
              <a:cs typeface="Calibri"/>
              <a:sym typeface="Calibri"/>
            </a:endParaRPr>
          </a:p>
        </p:txBody>
      </p:sp>
      <p:pic>
        <p:nvPicPr>
          <p:cNvPr id="283" name="Google Shape;283;p44"/>
          <p:cNvPicPr preferRelativeResize="0"/>
          <p:nvPr/>
        </p:nvPicPr>
        <p:blipFill>
          <a:blip r:embed="rId3">
            <a:alphaModFix/>
          </a:blip>
          <a:stretch>
            <a:fillRect/>
          </a:stretch>
        </p:blipFill>
        <p:spPr>
          <a:xfrm>
            <a:off x="5807525" y="550449"/>
            <a:ext cx="2896126" cy="2162683"/>
          </a:xfrm>
          <a:prstGeom prst="rect">
            <a:avLst/>
          </a:prstGeom>
          <a:noFill/>
          <a:ln>
            <a:noFill/>
          </a:ln>
        </p:spPr>
      </p:pic>
      <p:sp>
        <p:nvSpPr>
          <p:cNvPr id="284" name="Google Shape;284;p44"/>
          <p:cNvSpPr txBox="1"/>
          <p:nvPr/>
        </p:nvSpPr>
        <p:spPr>
          <a:xfrm>
            <a:off x="445925" y="475075"/>
            <a:ext cx="5361600" cy="438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Factors considered:</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AutoNum type="arabicPeriod"/>
            </a:pPr>
            <a:r>
              <a:rPr lang="en" sz="2100">
                <a:solidFill>
                  <a:schemeClr val="dk1"/>
                </a:solidFill>
                <a:latin typeface="Calibri"/>
                <a:ea typeface="Calibri"/>
                <a:cs typeface="Calibri"/>
                <a:sym typeface="Calibri"/>
              </a:rPr>
              <a:t>Course factors </a:t>
            </a:r>
            <a:r>
              <a:rPr lang="en" sz="2100">
                <a:solidFill>
                  <a:schemeClr val="accent1"/>
                </a:solidFill>
                <a:latin typeface="Calibri"/>
                <a:ea typeface="Calibri"/>
                <a:cs typeface="Calibri"/>
                <a:sym typeface="Calibri"/>
              </a:rPr>
              <a:t>(different institutions, student population, etc.)</a:t>
            </a:r>
            <a:endParaRPr sz="2100">
              <a:solidFill>
                <a:schemeClr val="accent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AutoNum type="arabicPeriod"/>
            </a:pPr>
            <a:r>
              <a:rPr lang="en" sz="2100">
                <a:solidFill>
                  <a:schemeClr val="dk1"/>
                </a:solidFill>
                <a:latin typeface="Calibri"/>
                <a:ea typeface="Calibri"/>
                <a:cs typeface="Calibri"/>
                <a:sym typeface="Calibri"/>
              </a:rPr>
              <a:t>Lesson format </a:t>
            </a:r>
            <a:r>
              <a:rPr lang="en" sz="2100">
                <a:solidFill>
                  <a:schemeClr val="accent1"/>
                </a:solidFill>
                <a:latin typeface="Calibri"/>
                <a:ea typeface="Calibri"/>
                <a:cs typeface="Calibri"/>
                <a:sym typeface="Calibri"/>
              </a:rPr>
              <a:t>(F2F, hybrid, online)</a:t>
            </a:r>
            <a:endParaRPr sz="2100">
              <a:solidFill>
                <a:schemeClr val="accent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AutoNum type="arabicPeriod"/>
            </a:pPr>
            <a:r>
              <a:rPr lang="en" sz="2100">
                <a:solidFill>
                  <a:schemeClr val="dk1"/>
                </a:solidFill>
                <a:latin typeface="Calibri"/>
                <a:ea typeface="Calibri"/>
                <a:cs typeface="Calibri"/>
                <a:sym typeface="Calibri"/>
              </a:rPr>
              <a:t>Inquiry level of labs </a:t>
            </a:r>
            <a:r>
              <a:rPr lang="en" sz="2100">
                <a:solidFill>
                  <a:schemeClr val="accent1"/>
                </a:solidFill>
                <a:latin typeface="Calibri"/>
                <a:ea typeface="Calibri"/>
                <a:cs typeface="Calibri"/>
                <a:sym typeface="Calibri"/>
              </a:rPr>
              <a:t>(1-6, Confirmation to Authentic)</a:t>
            </a:r>
            <a:endParaRPr sz="2100">
              <a:solidFill>
                <a:schemeClr val="accent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AutoNum type="arabicPeriod"/>
            </a:pPr>
            <a:r>
              <a:rPr lang="en" sz="2100">
                <a:solidFill>
                  <a:schemeClr val="dk1"/>
                </a:solidFill>
                <a:latin typeface="Calibri"/>
                <a:ea typeface="Calibri"/>
                <a:cs typeface="Calibri"/>
                <a:sym typeface="Calibri"/>
              </a:rPr>
              <a:t>Topic of labs: </a:t>
            </a:r>
            <a:r>
              <a:rPr lang="en" sz="2100">
                <a:solidFill>
                  <a:schemeClr val="accent1"/>
                </a:solidFill>
                <a:latin typeface="Calibri"/>
                <a:ea typeface="Calibri"/>
                <a:cs typeface="Calibri"/>
                <a:sym typeface="Calibri"/>
              </a:rPr>
              <a:t>Climate, Earth’s Interior, Earthquakes, Geologic Time, Landscape Dev., Landslides, Minerals, Plate Tectonics, Rivers &amp; Streams, Rocks, Topo </a:t>
            </a:r>
            <a:r>
              <a:rPr lang="en" sz="2100">
                <a:solidFill>
                  <a:schemeClr val="accent1"/>
                </a:solidFill>
                <a:latin typeface="Calibri"/>
                <a:ea typeface="Calibri"/>
                <a:cs typeface="Calibri"/>
                <a:sym typeface="Calibri"/>
              </a:rPr>
              <a:t>Maps</a:t>
            </a:r>
            <a:r>
              <a:rPr lang="en" sz="2100">
                <a:solidFill>
                  <a:schemeClr val="accent1"/>
                </a:solidFill>
                <a:latin typeface="Calibri"/>
                <a:ea typeface="Calibri"/>
                <a:cs typeface="Calibri"/>
                <a:sym typeface="Calibri"/>
              </a:rPr>
              <a:t>, Water</a:t>
            </a:r>
            <a:endParaRPr sz="2100">
              <a:solidFill>
                <a:schemeClr val="accent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AutoNum type="arabicPeriod"/>
            </a:pPr>
            <a:r>
              <a:rPr lang="en" sz="2100">
                <a:solidFill>
                  <a:schemeClr val="dk1"/>
                </a:solidFill>
                <a:latin typeface="Calibri"/>
                <a:ea typeface="Calibri"/>
                <a:cs typeface="Calibri"/>
                <a:sym typeface="Calibri"/>
              </a:rPr>
              <a:t>Student Interest</a:t>
            </a:r>
            <a:r>
              <a:rPr lang="en" sz="1700">
                <a:solidFill>
                  <a:schemeClr val="dk1"/>
                </a:solidFill>
                <a:latin typeface="Calibri"/>
                <a:ea typeface="Calibri"/>
                <a:cs typeface="Calibri"/>
                <a:sym typeface="Calibri"/>
              </a:rPr>
              <a:t> </a:t>
            </a:r>
            <a:r>
              <a:rPr lang="en" sz="2100">
                <a:solidFill>
                  <a:schemeClr val="accent1"/>
                </a:solidFill>
                <a:latin typeface="Calibri"/>
                <a:ea typeface="Calibri"/>
                <a:cs typeface="Calibri"/>
                <a:sym typeface="Calibri"/>
              </a:rPr>
              <a:t>(1 not very to 4 very interesting)</a:t>
            </a:r>
            <a:endParaRPr sz="2100">
              <a:solidFill>
                <a:schemeClr val="accent1"/>
              </a:solidFill>
              <a:latin typeface="Calibri"/>
              <a:ea typeface="Calibri"/>
              <a:cs typeface="Calibri"/>
              <a:sym typeface="Calibri"/>
            </a:endParaRPr>
          </a:p>
          <a:p>
            <a:pPr indent="0" lvl="0" marL="914400" rtl="0" algn="l">
              <a:spcBef>
                <a:spcPts val="0"/>
              </a:spcBef>
              <a:spcAft>
                <a:spcPts val="0"/>
              </a:spcAft>
              <a:buNone/>
            </a:pPr>
            <a:r>
              <a:t/>
            </a:r>
            <a:endParaRPr sz="2100">
              <a:solidFill>
                <a:schemeClr val="dk1"/>
              </a:solidFill>
              <a:latin typeface="Calibri"/>
              <a:ea typeface="Calibri"/>
              <a:cs typeface="Calibri"/>
              <a:sym typeface="Calibri"/>
            </a:endParaRPr>
          </a:p>
        </p:txBody>
      </p:sp>
      <p:grpSp>
        <p:nvGrpSpPr>
          <p:cNvPr id="285" name="Google Shape;285;p44"/>
          <p:cNvGrpSpPr/>
          <p:nvPr/>
        </p:nvGrpSpPr>
        <p:grpSpPr>
          <a:xfrm>
            <a:off x="6548761" y="2752237"/>
            <a:ext cx="2102603" cy="2328938"/>
            <a:chOff x="3841225" y="3241625"/>
            <a:chExt cx="1789449" cy="1982075"/>
          </a:xfrm>
        </p:grpSpPr>
        <p:pic>
          <p:nvPicPr>
            <p:cNvPr id="286" name="Google Shape;286;p44"/>
            <p:cNvPicPr preferRelativeResize="0"/>
            <p:nvPr/>
          </p:nvPicPr>
          <p:blipFill rotWithShape="1">
            <a:blip r:embed="rId4">
              <a:alphaModFix/>
            </a:blip>
            <a:srcRect b="0" l="39668" r="0" t="20798"/>
            <a:stretch/>
          </p:blipFill>
          <p:spPr>
            <a:xfrm>
              <a:off x="3841225" y="3517275"/>
              <a:ext cx="1789449" cy="1706425"/>
            </a:xfrm>
            <a:prstGeom prst="rect">
              <a:avLst/>
            </a:prstGeom>
            <a:noFill/>
            <a:ln>
              <a:noFill/>
            </a:ln>
          </p:spPr>
        </p:pic>
        <p:sp>
          <p:nvSpPr>
            <p:cNvPr id="287" name="Google Shape;287;p44"/>
            <p:cNvSpPr txBox="1"/>
            <p:nvPr/>
          </p:nvSpPr>
          <p:spPr>
            <a:xfrm>
              <a:off x="3892550" y="3241625"/>
              <a:ext cx="1588200" cy="354000"/>
            </a:xfrm>
            <a:prstGeom prst="rect">
              <a:avLst/>
            </a:prstGeom>
            <a:noFill/>
            <a:ln>
              <a:noFill/>
            </a:ln>
          </p:spPr>
          <p:txBody>
            <a:bodyPr anchorCtr="0" anchor="t" bIns="107425" lIns="107425" spcFirstLastPara="1" rIns="107425" wrap="square" tIns="107425">
              <a:spAutoFit/>
            </a:bodyPr>
            <a:lstStyle/>
            <a:p>
              <a:pPr indent="0" lvl="0" marL="0" rtl="0" algn="l">
                <a:spcBef>
                  <a:spcPts val="0"/>
                </a:spcBef>
                <a:spcAft>
                  <a:spcPts val="0"/>
                </a:spcAft>
                <a:buNone/>
              </a:pPr>
              <a:r>
                <a:rPr lang="en" sz="1292">
                  <a:solidFill>
                    <a:schemeClr val="dk2"/>
                  </a:solidFill>
                  <a:latin typeface="Calibri"/>
                  <a:ea typeface="Calibri"/>
                  <a:cs typeface="Calibri"/>
                  <a:sym typeface="Calibri"/>
                </a:rPr>
                <a:t>% Students by format</a:t>
              </a:r>
              <a:endParaRPr sz="1292">
                <a:solidFill>
                  <a:schemeClr val="dk2"/>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45"/>
          <p:cNvSpPr txBox="1"/>
          <p:nvPr/>
        </p:nvSpPr>
        <p:spPr>
          <a:xfrm>
            <a:off x="296700" y="182225"/>
            <a:ext cx="57312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100">
                <a:solidFill>
                  <a:schemeClr val="dk1"/>
                </a:solidFill>
                <a:latin typeface="Calibri"/>
                <a:ea typeface="Calibri"/>
                <a:cs typeface="Calibri"/>
                <a:sym typeface="Calibri"/>
              </a:rPr>
              <a:t>Is learning happening? </a:t>
            </a:r>
            <a:endParaRPr b="1" sz="2100">
              <a:solidFill>
                <a:schemeClr val="dk1"/>
              </a:solidFill>
              <a:latin typeface="Calibri"/>
              <a:ea typeface="Calibri"/>
              <a:cs typeface="Calibri"/>
              <a:sym typeface="Calibri"/>
            </a:endParaRPr>
          </a:p>
          <a:p>
            <a:pPr indent="0" lvl="0" marL="0" rtl="0" algn="l">
              <a:spcBef>
                <a:spcPts val="0"/>
              </a:spcBef>
              <a:spcAft>
                <a:spcPts val="0"/>
              </a:spcAft>
              <a:buNone/>
            </a:pPr>
            <a:r>
              <a:rPr lang="en" sz="2100">
                <a:solidFill>
                  <a:schemeClr val="dk1"/>
                </a:solidFill>
                <a:latin typeface="Calibri"/>
                <a:ea typeface="Calibri"/>
                <a:cs typeface="Calibri"/>
                <a:sym typeface="Calibri"/>
              </a:rPr>
              <a:t>  Yes!</a:t>
            </a:r>
            <a:endParaRPr sz="2100">
              <a:solidFill>
                <a:schemeClr val="dk1"/>
              </a:solidFill>
              <a:latin typeface="Calibri"/>
              <a:ea typeface="Calibri"/>
              <a:cs typeface="Calibri"/>
              <a:sym typeface="Calibri"/>
            </a:endParaRPr>
          </a:p>
          <a:p>
            <a:pPr indent="0" lvl="0" marL="0" rtl="0" algn="l">
              <a:spcBef>
                <a:spcPts val="0"/>
              </a:spcBef>
              <a:spcAft>
                <a:spcPts val="0"/>
              </a:spcAft>
              <a:buNone/>
            </a:pPr>
            <a:r>
              <a:rPr lang="en" sz="2100">
                <a:solidFill>
                  <a:schemeClr val="dk1"/>
                </a:solidFill>
                <a:latin typeface="Calibri"/>
                <a:ea typeface="Calibri"/>
                <a:cs typeface="Calibri"/>
                <a:sym typeface="Calibri"/>
              </a:rPr>
              <a:t>P</a:t>
            </a:r>
            <a:r>
              <a:rPr lang="en" sz="2100">
                <a:solidFill>
                  <a:schemeClr val="dk1"/>
                </a:solidFill>
                <a:latin typeface="Calibri"/>
                <a:ea typeface="Calibri"/>
                <a:cs typeface="Calibri"/>
                <a:sym typeface="Calibri"/>
              </a:rPr>
              <a:t>ost scores have 2.34 odds ratio of being larger than pre scores (p&lt;0.0001)</a:t>
            </a:r>
            <a:endParaRPr sz="2100">
              <a:solidFill>
                <a:schemeClr val="dk1"/>
              </a:solidFill>
              <a:latin typeface="Calibri"/>
              <a:ea typeface="Calibri"/>
              <a:cs typeface="Calibri"/>
              <a:sym typeface="Calibri"/>
            </a:endParaRPr>
          </a:p>
        </p:txBody>
      </p:sp>
      <p:sp>
        <p:nvSpPr>
          <p:cNvPr id="293" name="Google Shape;293;p45"/>
          <p:cNvSpPr txBox="1"/>
          <p:nvPr/>
        </p:nvSpPr>
        <p:spPr>
          <a:xfrm>
            <a:off x="296700" y="1798825"/>
            <a:ext cx="6598800" cy="507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100">
                <a:solidFill>
                  <a:schemeClr val="dk1"/>
                </a:solidFill>
                <a:latin typeface="Calibri"/>
                <a:ea typeface="Calibri"/>
                <a:cs typeface="Calibri"/>
                <a:sym typeface="Calibri"/>
              </a:rPr>
              <a:t>What factors are important to learning? </a:t>
            </a:r>
            <a:endParaRPr sz="1100">
              <a:solidFill>
                <a:schemeClr val="dk1"/>
              </a:solidFill>
              <a:latin typeface="Calibri"/>
              <a:ea typeface="Calibri"/>
              <a:cs typeface="Calibri"/>
              <a:sym typeface="Calibri"/>
            </a:endParaRPr>
          </a:p>
        </p:txBody>
      </p:sp>
      <p:sp>
        <p:nvSpPr>
          <p:cNvPr id="294" name="Google Shape;294;p45"/>
          <p:cNvSpPr txBox="1"/>
          <p:nvPr/>
        </p:nvSpPr>
        <p:spPr>
          <a:xfrm>
            <a:off x="343550" y="2109975"/>
            <a:ext cx="6936000" cy="1358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chemeClr val="dk1"/>
                </a:solidFill>
                <a:latin typeface="Calibri"/>
                <a:ea typeface="Calibri"/>
                <a:cs typeface="Calibri"/>
                <a:sym typeface="Calibri"/>
              </a:rPr>
              <a:t>TAs Matter:</a:t>
            </a:r>
            <a:endParaRPr sz="1600">
              <a:solidFill>
                <a:schemeClr val="dk1"/>
              </a:solidFill>
              <a:latin typeface="Calibri"/>
              <a:ea typeface="Calibri"/>
              <a:cs typeface="Calibri"/>
              <a:sym typeface="Calibri"/>
            </a:endParaRPr>
          </a:p>
          <a:p>
            <a:pPr indent="457200" lvl="0" marL="0" rtl="0" algn="l">
              <a:lnSpc>
                <a:spcPct val="115000"/>
              </a:lnSpc>
              <a:spcBef>
                <a:spcPts val="0"/>
              </a:spcBef>
              <a:spcAft>
                <a:spcPts val="0"/>
              </a:spcAft>
              <a:buNone/>
            </a:pPr>
            <a:r>
              <a:rPr lang="en" sz="1300">
                <a:solidFill>
                  <a:schemeClr val="dk1"/>
                </a:solidFill>
                <a:latin typeface="Calibri"/>
                <a:ea typeface="Calibri"/>
                <a:cs typeface="Calibri"/>
                <a:sym typeface="Calibri"/>
              </a:rPr>
              <a:t>For 23 out of 38 TAs, there is a significant difference in students’ pre vs. post scores</a:t>
            </a:r>
            <a:endParaRPr sz="1300">
              <a:solidFill>
                <a:schemeClr val="dk1"/>
              </a:solidFill>
              <a:latin typeface="Calibri"/>
              <a:ea typeface="Calibri"/>
              <a:cs typeface="Calibri"/>
              <a:sym typeface="Calibri"/>
            </a:endParaRPr>
          </a:p>
          <a:p>
            <a:pPr indent="457200" lvl="0" marL="0" rtl="0" algn="l">
              <a:lnSpc>
                <a:spcPct val="115000"/>
              </a:lnSpc>
              <a:spcBef>
                <a:spcPts val="0"/>
              </a:spcBef>
              <a:spcAft>
                <a:spcPts val="0"/>
              </a:spcAft>
              <a:buNone/>
            </a:pPr>
            <a:r>
              <a:rPr lang="en" sz="1300">
                <a:solidFill>
                  <a:schemeClr val="dk1"/>
                </a:solidFill>
                <a:latin typeface="Calibri"/>
                <a:ea typeface="Calibri"/>
                <a:cs typeface="Calibri"/>
                <a:sym typeface="Calibri"/>
              </a:rPr>
              <a:t>Students’ post content scores are </a:t>
            </a:r>
            <a:r>
              <a:rPr b="1" lang="en" sz="1300">
                <a:solidFill>
                  <a:schemeClr val="dk1"/>
                </a:solidFill>
                <a:latin typeface="Calibri"/>
                <a:ea typeface="Calibri"/>
                <a:cs typeface="Calibri"/>
                <a:sym typeface="Calibri"/>
              </a:rPr>
              <a:t>more likely</a:t>
            </a:r>
            <a:r>
              <a:rPr lang="en" sz="1300">
                <a:solidFill>
                  <a:schemeClr val="dk1"/>
                </a:solidFill>
                <a:latin typeface="Calibri"/>
                <a:ea typeface="Calibri"/>
                <a:cs typeface="Calibri"/>
                <a:sym typeface="Calibri"/>
              </a:rPr>
              <a:t> to be higher than the pre content scores </a:t>
            </a:r>
            <a:endParaRPr sz="13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sz="1300">
                <a:solidFill>
                  <a:schemeClr val="dk1"/>
                </a:solidFill>
                <a:latin typeface="Calibri"/>
                <a:ea typeface="Calibri"/>
                <a:cs typeface="Calibri"/>
                <a:sym typeface="Calibri"/>
              </a:rPr>
              <a:t>		“</a:t>
            </a:r>
            <a:r>
              <a:rPr b="1" lang="en" sz="1300">
                <a:solidFill>
                  <a:schemeClr val="dk1"/>
                </a:solidFill>
                <a:latin typeface="Calibri"/>
                <a:ea typeface="Calibri"/>
                <a:cs typeface="Calibri"/>
                <a:sym typeface="Calibri"/>
              </a:rPr>
              <a:t>More likely</a:t>
            </a:r>
            <a:r>
              <a:rPr lang="en" sz="1300">
                <a:solidFill>
                  <a:schemeClr val="dk1"/>
                </a:solidFill>
                <a:latin typeface="Calibri"/>
                <a:ea typeface="Calibri"/>
                <a:cs typeface="Calibri"/>
                <a:sym typeface="Calibri"/>
              </a:rPr>
              <a:t>” ranges from 1.76x as likely to 11.67x as likely </a:t>
            </a:r>
            <a:endParaRPr sz="13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sz="1300">
                <a:solidFill>
                  <a:schemeClr val="dk1"/>
                </a:solidFill>
                <a:latin typeface="Calibri"/>
                <a:ea typeface="Calibri"/>
                <a:cs typeface="Calibri"/>
                <a:sym typeface="Calibri"/>
              </a:rPr>
              <a:t>			(sometimes with large confidence intervals)</a:t>
            </a:r>
            <a:endParaRPr sz="1300">
              <a:solidFill>
                <a:schemeClr val="dk1"/>
              </a:solidFill>
              <a:latin typeface="Calibri"/>
              <a:ea typeface="Calibri"/>
              <a:cs typeface="Calibri"/>
              <a:sym typeface="Calibri"/>
            </a:endParaRPr>
          </a:p>
        </p:txBody>
      </p:sp>
      <p:sp>
        <p:nvSpPr>
          <p:cNvPr id="295" name="Google Shape;295;p45"/>
          <p:cNvSpPr txBox="1"/>
          <p:nvPr/>
        </p:nvSpPr>
        <p:spPr>
          <a:xfrm>
            <a:off x="402850" y="3485200"/>
            <a:ext cx="30000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chemeClr val="dk1"/>
                </a:solidFill>
                <a:latin typeface="Calibri"/>
                <a:ea typeface="Calibri"/>
                <a:cs typeface="Calibri"/>
                <a:sym typeface="Calibri"/>
              </a:rPr>
              <a:t>Lab Topics Matter </a:t>
            </a:r>
            <a:endParaRPr sz="16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