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Lst>
  <p:sldSz cy="6858000" cx="12191675"/>
  <p:notesSz cx="6858000" cy="12191675"/>
  <p:embeddedFontLst>
    <p:embeddedFont>
      <p:font typeface="Comfortaa"/>
      <p:regular r:id="rId34"/>
      <p:bold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slide" Target="slides/slide29.xml"/><Relationship Id="rId10" Type="http://schemas.openxmlformats.org/officeDocument/2006/relationships/slide" Target="slides/slide6.xml"/><Relationship Id="rId32" Type="http://schemas.openxmlformats.org/officeDocument/2006/relationships/slide" Target="slides/slide28.xml"/><Relationship Id="rId13" Type="http://schemas.openxmlformats.org/officeDocument/2006/relationships/slide" Target="slides/slide9.xml"/><Relationship Id="rId35" Type="http://schemas.openxmlformats.org/officeDocument/2006/relationships/font" Target="fonts/Comfortaa-bold.fntdata"/><Relationship Id="rId12" Type="http://schemas.openxmlformats.org/officeDocument/2006/relationships/slide" Target="slides/slide8.xml"/><Relationship Id="rId34" Type="http://schemas.openxmlformats.org/officeDocument/2006/relationships/font" Target="fonts/Comfortaa-regular.fntdata"/><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Hi everyone, I'm Wilnelly Ventura-Valentín, and today I'll be presenting work on the long-term impacts of the Scientific Computing Skill Building Workshop, or SSBW</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Note to Wilnelly: Feel free to change things in this presentation to make it your own.  I just used Claude to make it look nice quickly, so there would be a variety things I would change stylistically, but I wanted you to have final say on how things look.</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3" name="Google Shape;163;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Participants from non-geoscience backgrounds also took action after the workshop.</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They simply reported fewer opportunities to apply those skills, which makes sense given their different career paths.</a:t>
            </a:r>
            <a:endParaRPr/>
          </a:p>
        </p:txBody>
      </p:sp>
      <p:sp>
        <p:nvSpPr>
          <p:cNvPr id="164" name="Google Shape;164;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 name="Google Shape;175;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A large portion of participants eventually attended graduate school or were planning to.</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The 22% largely represents people who either weren't interested or didn't receive an offer.</a:t>
            </a:r>
            <a:endParaRPr/>
          </a:p>
        </p:txBody>
      </p:sp>
      <p:sp>
        <p:nvSpPr>
          <p:cNvPr id="176" name="Google Shape;176;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8" name="Google Shape;188;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Many participants moved into seismology, geophysics, or related careers."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The workshop appears to support several different career pathways.</a:t>
            </a:r>
            <a:endParaRPr/>
          </a:p>
        </p:txBody>
      </p:sp>
      <p:sp>
        <p:nvSpPr>
          <p:cNvPr id="189" name="Google Shape;189;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1" name="Google Shape;201;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Our next question was whether participants felt the workshop actually influenced those decisions.</a:t>
            </a:r>
            <a:endParaRPr/>
          </a:p>
        </p:txBody>
      </p:sp>
      <p:sp>
        <p:nvSpPr>
          <p:cNvPr id="202" name="Google Shape;202;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9" name="Google Shape;209;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Across every type of post-workshop activity, over 80% of participants reported that the workshop had at least a moderate influence on what they did afterward</a:t>
            </a:r>
            <a:endParaRPr/>
          </a:p>
        </p:txBody>
      </p:sp>
      <p:sp>
        <p:nvSpPr>
          <p:cNvPr id="210" name="Google Shape;210;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2" name="Google Shape;222;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workshop had an even stronger impact for participants outside traditional geoscience</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Over 60% rated the influence as great or very great, compared with roughly 40% of geoscience majors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This suggests the workshop is especially valuable for bringing new people into the field</a:t>
            </a:r>
            <a:endParaRPr/>
          </a:p>
        </p:txBody>
      </p:sp>
      <p:sp>
        <p:nvSpPr>
          <p:cNvPr id="223" name="Google Shape;223;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8" name="Google Shape;238;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Participants overwhelmingly agreed that the workshop met their needs and that the content was relevant to their goals."</a:t>
            </a:r>
            <a:endParaRPr/>
          </a:p>
        </p:txBody>
      </p:sp>
      <p:sp>
        <p:nvSpPr>
          <p:cNvPr id="239" name="Google Shape;239;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1" name="Google Shape;251;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Our final question focused on confidence and self-perception.</a:t>
            </a:r>
            <a:endParaRPr/>
          </a:p>
        </p:txBody>
      </p:sp>
      <p:sp>
        <p:nvSpPr>
          <p:cNvPr id="252" name="Google Shape;252;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9" name="Google Shape;259;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Most participants agreed they felt capable of applying what they learned.</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This wasn't just knowledge—it translated into confidence.</a:t>
            </a:r>
            <a:endParaRPr/>
          </a:p>
        </p:txBody>
      </p:sp>
      <p:sp>
        <p:nvSpPr>
          <p:cNvPr id="260" name="Google Shape;260;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2" name="Google Shape;272;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Participants rated their scientific computing proficiency at about 2.6 before the workshop</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That increased dramatically during the workshop, but what's especially interesting is that it continued increasing years afterward, reaching an average of 5.3.</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That suggests participants kept using and building on these skills over time.</a:t>
            </a:r>
            <a:endParaRPr/>
          </a:p>
        </p:txBody>
      </p:sp>
      <p:sp>
        <p:nvSpPr>
          <p:cNvPr id="273" name="Google Shape;273;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 name="Google Shape;26;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This program has grown substantially and reaches students beyond traditional geoscience majors</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Enrollment has tripled since 2020.</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Around </a:t>
            </a:r>
            <a:r>
              <a:rPr b="1" lang="en-US" sz="1100">
                <a:latin typeface="Arial"/>
                <a:ea typeface="Arial"/>
                <a:cs typeface="Arial"/>
                <a:sym typeface="Arial"/>
              </a:rPr>
              <a:t>30% of participants are not geoscience majors</a:t>
            </a:r>
            <a:r>
              <a:rPr lang="en-US" sz="1100">
                <a:latin typeface="Arial"/>
                <a:ea typeface="Arial"/>
                <a:cs typeface="Arial"/>
                <a:sym typeface="Arial"/>
              </a:rPr>
              <a:t>, making this a great recruitment pathway.</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About </a:t>
            </a:r>
            <a:r>
              <a:rPr b="1" lang="en-US" sz="1100">
                <a:latin typeface="Arial"/>
                <a:ea typeface="Arial"/>
                <a:cs typeface="Arial"/>
                <a:sym typeface="Arial"/>
              </a:rPr>
              <a:t>30% are from underrepresented groups</a:t>
            </a:r>
            <a:r>
              <a:rPr lang="en-US" sz="1100">
                <a:latin typeface="Arial"/>
                <a:ea typeface="Arial"/>
                <a:cs typeface="Arial"/>
                <a:sym typeface="Arial"/>
              </a:rPr>
              <a:t>, roughly double the proportion typically seen in geoscience degrees.</a:t>
            </a:r>
            <a:endParaRPr sz="1100">
              <a:latin typeface="Arial"/>
              <a:ea typeface="Arial"/>
              <a:cs typeface="Arial"/>
              <a:sym typeface="Arial"/>
            </a:endParaRPr>
          </a:p>
          <a:p>
            <a:pPr indent="0" lvl="0" marL="0" rtl="0" algn="l">
              <a:spcBef>
                <a:spcPts val="0"/>
              </a:spcBef>
              <a:spcAft>
                <a:spcPts val="0"/>
              </a:spcAft>
              <a:buNone/>
            </a:pPr>
            <a:r>
              <a:t/>
            </a:r>
            <a:endParaRPr/>
          </a:p>
        </p:txBody>
      </p:sp>
      <p:sp>
        <p:nvSpPr>
          <p:cNvPr id="27" name="Google Shape;27;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5" name="Google Shape;285;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Finally, we wanted to connect participants' experiences during the workshop with what happened later.</a:t>
            </a:r>
            <a:endParaRPr/>
          </a:p>
        </p:txBody>
      </p:sp>
      <p:sp>
        <p:nvSpPr>
          <p:cNvPr id="286" name="Google Shape;286;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3" name="Google Shape;293;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a:t>
            </a:r>
            <a:r>
              <a:rPr lang="en-US"/>
              <a:t>hese path analyses show a consistent pattern.</a:t>
            </a:r>
            <a:endParaRPr/>
          </a:p>
          <a:p>
            <a:pPr indent="0" lvl="0" marL="0" rtl="0" algn="l">
              <a:spcBef>
                <a:spcPts val="0"/>
              </a:spcBef>
              <a:spcAft>
                <a:spcPts val="0"/>
              </a:spcAft>
              <a:buNone/>
            </a:pPr>
            <a:r>
              <a:rPr lang="en-US"/>
              <a:t>Higher interest and preparation during the workshop were associated with stronger intentions to continue, and those intentions were associated with participants actually taking action later</a:t>
            </a:r>
            <a:endParaRPr/>
          </a:p>
        </p:txBody>
      </p:sp>
      <p:sp>
        <p:nvSpPr>
          <p:cNvPr id="294" name="Google Shape;294;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3" name="Google Shape;303;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We see the same pattern when we look specifically at seismology. Participants who reported greater interest during the workshop were more likely to express intentions to pursue seismology afterward, and those intentions were associated with later actions, such as taking courses, conducting research, or pursuing careers in the field</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Interest developed during the workshop is associated with continued engagement in seismology.</a:t>
            </a:r>
            <a:endParaRPr/>
          </a:p>
        </p:txBody>
      </p:sp>
      <p:sp>
        <p:nvSpPr>
          <p:cNvPr id="304" name="Google Shape;304;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3" name="Google Shape;313;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For graduate school, we observed a similar pattern. Participants who left the workshop with greater interest and a stronger sense of preparation were more likely to intend to pursue graduate school, and those intentions were associated with actually enrolling later."</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This suggests the workshop not only builds technical skills but may also help participants feel prepared to take the next step academically.</a:t>
            </a:r>
            <a:endParaRPr/>
          </a:p>
        </p:txBody>
      </p:sp>
      <p:sp>
        <p:nvSpPr>
          <p:cNvPr id="314" name="Google Shape;314;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3" name="Google Shape;323;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Overall, we found five major takeaways.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these findings suggest that relatively short scientific computing training can have lasting impacts on participants' educational and career trajectories. Thank you, and I'd be happy to take questions</a:t>
            </a:r>
            <a:endParaRPr/>
          </a:p>
        </p:txBody>
      </p:sp>
      <p:sp>
        <p:nvSpPr>
          <p:cNvPr id="324" name="Google Shape;324;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g3f55cfe2a9f_0_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45" name="Google Shape;345;g3f55cfe2a9f_0_1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END here.  The Appendix slides are just in case questions come up</a:t>
            </a:r>
            <a:endParaRPr/>
          </a:p>
        </p:txBody>
      </p:sp>
      <p:sp>
        <p:nvSpPr>
          <p:cNvPr id="346" name="Google Shape;346;g3f55cfe2a9f_0_1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1" name="Google Shape;351;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2" name="Google Shape;352;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9" name="Google Shape;359;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0" name="Google Shape;360;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9" name="Google Shape;369;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0" name="Google Shape;370;p2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9" name="Google Shape;379;p2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0" name="Google Shape;380;p2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 name="Shape 42"/>
        <p:cNvGrpSpPr/>
        <p:nvPr/>
      </p:nvGrpSpPr>
      <p:grpSpPr>
        <a:xfrm>
          <a:off x="0" y="0"/>
          <a:ext cx="0" cy="0"/>
          <a:chOff x="0" y="0"/>
          <a:chExt cx="0" cy="0"/>
        </a:xfrm>
      </p:grpSpPr>
      <p:sp>
        <p:nvSpPr>
          <p:cNvPr id="43" name="Google Shape;43;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 name="Google Shape;44;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This work is grounded in Expectancy-Value Theory and DEI principles, which together suggest that increasing skills, confidence, and reducing barriers encourages long-term participation. I'll focus on the results today but feel free to stop by my poster tomorrow to talk more about this</a:t>
            </a:r>
            <a:endParaRPr/>
          </a:p>
        </p:txBody>
      </p:sp>
      <p:sp>
        <p:nvSpPr>
          <p:cNvPr id="45" name="Google Shape;45;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 name="Shape 52"/>
        <p:cNvGrpSpPr/>
        <p:nvPr/>
      </p:nvGrpSpPr>
      <p:grpSpPr>
        <a:xfrm>
          <a:off x="0" y="0"/>
          <a:ext cx="0" cy="0"/>
          <a:chOff x="0" y="0"/>
          <a:chExt cx="0" cy="0"/>
        </a:xfrm>
      </p:grpSpPr>
      <p:sp>
        <p:nvSpPr>
          <p:cNvPr id="53" name="Google Shape;5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 name="Google Shape;54;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a:t>Our question was simple:</a:t>
            </a:r>
            <a:endParaRPr/>
          </a:p>
          <a:p>
            <a:pPr indent="0" lvl="0" marL="381000" marR="381000" rtl="0" algn="l">
              <a:lnSpc>
                <a:spcPct val="115000"/>
              </a:lnSpc>
              <a:spcBef>
                <a:spcPts val="1200"/>
              </a:spcBef>
              <a:spcAft>
                <a:spcPts val="0"/>
              </a:spcAft>
              <a:buClr>
                <a:schemeClr val="dk1"/>
              </a:buClr>
              <a:buSzPts val="1100"/>
              <a:buFont typeface="Arial"/>
              <a:buNone/>
            </a:pPr>
            <a:r>
              <a:rPr lang="en-US"/>
              <a:t>What long-term impact does participating in SSBW have on participants' actions, perceptions, and confidence?</a:t>
            </a:r>
            <a:endParaRPr/>
          </a:p>
          <a:p>
            <a:pPr indent="0" lvl="0" marL="0" rtl="0" algn="l">
              <a:spcBef>
                <a:spcPts val="1200"/>
              </a:spcBef>
              <a:spcAft>
                <a:spcPts val="0"/>
              </a:spcAft>
              <a:buNone/>
            </a:pPr>
            <a:r>
              <a:t/>
            </a:r>
            <a:endParaRPr/>
          </a:p>
        </p:txBody>
      </p:sp>
      <p:sp>
        <p:nvSpPr>
          <p:cNvPr id="55" name="Google Shape;55;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 name="Google Shape;62;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t>Follow-up survey sent to former participants.</a:t>
            </a:r>
            <a:endParaRPr/>
          </a:p>
          <a:p>
            <a:pPr indent="0" lvl="0" marL="0" rtl="0" algn="l">
              <a:spcBef>
                <a:spcPts val="0"/>
              </a:spcBef>
              <a:spcAft>
                <a:spcPts val="0"/>
              </a:spcAft>
              <a:buClr>
                <a:schemeClr val="dk1"/>
              </a:buClr>
              <a:buSzPts val="1100"/>
              <a:buFont typeface="Arial"/>
              <a:buNone/>
            </a:pPr>
            <a:r>
              <a:rPr lang="en-US"/>
              <a:t>Four domains:</a:t>
            </a:r>
            <a:endParaRPr/>
          </a:p>
          <a:p>
            <a:pPr indent="-298450" lvl="0" marL="457200" rtl="0" algn="l">
              <a:lnSpc>
                <a:spcPct val="115000"/>
              </a:lnSpc>
              <a:spcBef>
                <a:spcPts val="1200"/>
              </a:spcBef>
              <a:spcAft>
                <a:spcPts val="0"/>
              </a:spcAft>
              <a:buClr>
                <a:schemeClr val="dk1"/>
              </a:buClr>
              <a:buSzPts val="1100"/>
              <a:buChar char="●"/>
            </a:pPr>
            <a:r>
              <a:rPr lang="en-US"/>
              <a:t>actions after workshop</a:t>
            </a:r>
            <a:endParaRPr/>
          </a:p>
          <a:p>
            <a:pPr indent="-298450" lvl="0" marL="457200" rtl="0" algn="l">
              <a:lnSpc>
                <a:spcPct val="115000"/>
              </a:lnSpc>
              <a:spcBef>
                <a:spcPts val="0"/>
              </a:spcBef>
              <a:spcAft>
                <a:spcPts val="0"/>
              </a:spcAft>
              <a:buClr>
                <a:schemeClr val="dk1"/>
              </a:buClr>
              <a:buSzPts val="1100"/>
              <a:buChar char="●"/>
            </a:pPr>
            <a:r>
              <a:rPr lang="en-US"/>
              <a:t>perspectives</a:t>
            </a:r>
            <a:endParaRPr/>
          </a:p>
          <a:p>
            <a:pPr indent="-298450" lvl="0" marL="457200" rtl="0" algn="l">
              <a:lnSpc>
                <a:spcPct val="115000"/>
              </a:lnSpc>
              <a:spcBef>
                <a:spcPts val="0"/>
              </a:spcBef>
              <a:spcAft>
                <a:spcPts val="0"/>
              </a:spcAft>
              <a:buClr>
                <a:schemeClr val="dk1"/>
              </a:buClr>
              <a:buSzPts val="1100"/>
              <a:buChar char="●"/>
            </a:pPr>
            <a:r>
              <a:rPr lang="en-US"/>
              <a:t>self-perception</a:t>
            </a:r>
            <a:endParaRPr/>
          </a:p>
          <a:p>
            <a:pPr indent="-298450" lvl="0" marL="457200" rtl="0" algn="l">
              <a:lnSpc>
                <a:spcPct val="115000"/>
              </a:lnSpc>
              <a:spcBef>
                <a:spcPts val="0"/>
              </a:spcBef>
              <a:spcAft>
                <a:spcPts val="0"/>
              </a:spcAft>
              <a:buClr>
                <a:schemeClr val="dk1"/>
              </a:buClr>
              <a:buSzPts val="1100"/>
              <a:buChar char="●"/>
            </a:pPr>
            <a:r>
              <a:rPr lang="en-US"/>
              <a:t>demographic differences</a:t>
            </a:r>
            <a:endParaRPr/>
          </a:p>
          <a:p>
            <a:pPr indent="0" lvl="0" marL="0" rtl="0" algn="l">
              <a:spcBef>
                <a:spcPts val="1200"/>
              </a:spcBef>
              <a:spcAft>
                <a:spcPts val="0"/>
              </a:spcAft>
              <a:buNone/>
            </a:pPr>
            <a:r>
              <a:t/>
            </a:r>
            <a:endParaRPr/>
          </a:p>
        </p:txBody>
      </p:sp>
      <p:sp>
        <p:nvSpPr>
          <p:cNvPr id="63" name="Google Shape;63;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6" name="Google Shape;96;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t>751 invited</a:t>
            </a:r>
            <a:endParaRPr/>
          </a:p>
          <a:p>
            <a:pPr indent="0" lvl="0" marL="0" rtl="0" algn="l">
              <a:spcBef>
                <a:spcPts val="0"/>
              </a:spcBef>
              <a:spcAft>
                <a:spcPts val="0"/>
              </a:spcAft>
              <a:buClr>
                <a:schemeClr val="dk1"/>
              </a:buClr>
              <a:buSzPts val="1100"/>
              <a:buFont typeface="Arial"/>
              <a:buNone/>
            </a:pPr>
            <a:r>
              <a:rPr lang="en-US"/>
              <a:t>153 responses</a:t>
            </a:r>
            <a:endParaRPr/>
          </a:p>
          <a:p>
            <a:pPr indent="0" lvl="0" marL="0" rtl="0" algn="l">
              <a:spcBef>
                <a:spcPts val="0"/>
              </a:spcBef>
              <a:spcAft>
                <a:spcPts val="0"/>
              </a:spcAft>
              <a:buSzPts val="1100"/>
              <a:buNone/>
            </a:pPr>
            <a:r>
              <a:rPr lang="en-US"/>
              <a:t>just over 20% response rate</a:t>
            </a:r>
            <a:endParaRPr/>
          </a:p>
          <a:p>
            <a:pPr indent="0" lvl="0" marL="0" rtl="0" algn="l">
              <a:spcBef>
                <a:spcPts val="0"/>
              </a:spcBef>
              <a:spcAft>
                <a:spcPts val="0"/>
              </a:spcAft>
              <a:buSzPts val="1100"/>
              <a:buNone/>
            </a:pPr>
            <a:r>
              <a:t/>
            </a:r>
            <a:endParaRPr/>
          </a:p>
          <a:p>
            <a:pPr indent="0" lvl="0" marL="0" rtl="0" algn="l">
              <a:spcBef>
                <a:spcPts val="0"/>
              </a:spcBef>
              <a:spcAft>
                <a:spcPts val="0"/>
              </a:spcAft>
              <a:buClr>
                <a:schemeClr val="dk1"/>
              </a:buClr>
              <a:buSzPts val="1100"/>
              <a:buFont typeface="Arial"/>
              <a:buNone/>
            </a:pPr>
            <a:r>
              <a:rPr lang="en-US"/>
              <a:t>This allowed us to examine outcomes several years after participation.</a:t>
            </a:r>
            <a:endParaRPr/>
          </a:p>
          <a:p>
            <a:pPr indent="0" lvl="0" marL="0" rtl="0" algn="l">
              <a:spcBef>
                <a:spcPts val="0"/>
              </a:spcBef>
              <a:spcAft>
                <a:spcPts val="0"/>
              </a:spcAft>
              <a:buNone/>
            </a:pPr>
            <a:r>
              <a:t/>
            </a:r>
            <a:endParaRPr/>
          </a:p>
        </p:txBody>
      </p:sp>
      <p:sp>
        <p:nvSpPr>
          <p:cNvPr id="97" name="Google Shape;97;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8" name="Google Shape;118;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Half are now employed.</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Many others are graduate students.</a:t>
            </a:r>
            <a:endParaRPr sz="1100">
              <a:latin typeface="Arial"/>
              <a:ea typeface="Arial"/>
              <a:cs typeface="Arial"/>
              <a:sym typeface="Arial"/>
            </a:endParaRPr>
          </a:p>
          <a:p>
            <a:pPr indent="0" lvl="0" marL="0" rtl="0" algn="l">
              <a:spcBef>
                <a:spcPts val="0"/>
              </a:spcBef>
              <a:spcAft>
                <a:spcPts val="0"/>
              </a:spcAft>
              <a:buSzPts val="1100"/>
              <a:buNone/>
            </a:pPr>
            <a:r>
              <a:rPr b="1" lang="en-US" sz="1100">
                <a:latin typeface="Arial"/>
                <a:ea typeface="Arial"/>
                <a:cs typeface="Arial"/>
                <a:sym typeface="Arial"/>
              </a:rPr>
              <a:t>Nearly 90% are still involved in geoscience.</a:t>
            </a:r>
            <a:endParaRPr b="1" sz="1100">
              <a:latin typeface="Arial"/>
              <a:ea typeface="Arial"/>
              <a:cs typeface="Arial"/>
              <a:sym typeface="Arial"/>
            </a:endParaRPr>
          </a:p>
          <a:p>
            <a:pPr indent="0" lvl="0" marL="0" rtl="0" algn="l">
              <a:spcBef>
                <a:spcPts val="0"/>
              </a:spcBef>
              <a:spcAft>
                <a:spcPts val="0"/>
              </a:spcAft>
              <a:buSzPts val="1100"/>
              <a:buNone/>
            </a:pPr>
            <a:r>
              <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Although the workshop was originally designed for advanced undergraduates, it's increasingly serving graduate students and professionals as well.</a:t>
            </a:r>
            <a:endParaRPr b="1" sz="1100">
              <a:latin typeface="Arial"/>
              <a:ea typeface="Arial"/>
              <a:cs typeface="Arial"/>
              <a:sym typeface="Arial"/>
            </a:endParaRPr>
          </a:p>
          <a:p>
            <a:pPr indent="0" lvl="0" marL="0" rtl="0" algn="l">
              <a:spcBef>
                <a:spcPts val="0"/>
              </a:spcBef>
              <a:spcAft>
                <a:spcPts val="0"/>
              </a:spcAft>
              <a:buNone/>
            </a:pPr>
            <a:r>
              <a:t/>
            </a:r>
            <a:endParaRPr/>
          </a:p>
        </p:txBody>
      </p:sp>
      <p:sp>
        <p:nvSpPr>
          <p:cNvPr id="119" name="Google Shape;119;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3" name="Google Shape;143;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First I'll look at what participants actually did after completing the workshop.</a:t>
            </a:r>
            <a:endParaRPr/>
          </a:p>
        </p:txBody>
      </p:sp>
      <p:sp>
        <p:nvSpPr>
          <p:cNvPr id="144" name="Google Shape;144;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1" name="Google Shape;151;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Participants who were students generally had more opportunities to continue with computing training, research, or coursework. Those already employed reported fewer actions, but this likely reflects fewer opportunities rather than lack of interest.</a:t>
            </a:r>
            <a:endParaRPr/>
          </a:p>
        </p:txBody>
      </p:sp>
      <p:sp>
        <p:nvSpPr>
          <p:cNvPr id="152" name="Google Shape;152;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6.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7.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2.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9.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4.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4653"/>
        </a:solidFill>
      </p:bgPr>
    </p:bg>
    <p:spTree>
      <p:nvGrpSpPr>
        <p:cNvPr id="15" name="Shape 15"/>
        <p:cNvGrpSpPr/>
        <p:nvPr/>
      </p:nvGrpSpPr>
      <p:grpSpPr>
        <a:xfrm>
          <a:off x="0" y="0"/>
          <a:ext cx="0" cy="0"/>
          <a:chOff x="0" y="0"/>
          <a:chExt cx="0" cy="0"/>
        </a:xfrm>
      </p:grpSpPr>
      <p:sp>
        <p:nvSpPr>
          <p:cNvPr id="16" name="Google Shape;16;p3"/>
          <p:cNvSpPr/>
          <p:nvPr/>
        </p:nvSpPr>
        <p:spPr>
          <a:xfrm>
            <a:off x="0" y="0"/>
            <a:ext cx="12191695" cy="6858000"/>
          </a:xfrm>
          <a:prstGeom prst="rect">
            <a:avLst/>
          </a:prstGeom>
          <a:solidFill>
            <a:srgbClr val="0E465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3"/>
          <p:cNvSpPr/>
          <p:nvPr/>
        </p:nvSpPr>
        <p:spPr>
          <a:xfrm>
            <a:off x="352920" y="270627"/>
            <a:ext cx="6858000" cy="3657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4A33B"/>
              </a:buClr>
              <a:buSzPts val="1400"/>
              <a:buFont typeface="Calibri"/>
              <a:buNone/>
            </a:pPr>
            <a:r>
              <a:rPr b="1" i="0" lang="en-US" sz="1400" u="none" cap="none" strike="noStrike">
                <a:solidFill>
                  <a:srgbClr val="E4A33B"/>
                </a:solidFill>
                <a:latin typeface="Calibri"/>
                <a:ea typeface="Calibri"/>
                <a:cs typeface="Calibri"/>
                <a:sym typeface="Calibri"/>
              </a:rPr>
              <a:t>EARTH EDUCATORS' RENDEZVOUS 2026</a:t>
            </a:r>
            <a:endParaRPr b="0" i="0" sz="1400" u="none" cap="none" strike="noStrike">
              <a:solidFill>
                <a:schemeClr val="dk1"/>
              </a:solidFill>
              <a:latin typeface="Calibri"/>
              <a:ea typeface="Calibri"/>
              <a:cs typeface="Calibri"/>
              <a:sym typeface="Calibri"/>
            </a:endParaRPr>
          </a:p>
        </p:txBody>
      </p:sp>
      <p:sp>
        <p:nvSpPr>
          <p:cNvPr id="18" name="Google Shape;18;p3"/>
          <p:cNvSpPr/>
          <p:nvPr/>
        </p:nvSpPr>
        <p:spPr>
          <a:xfrm>
            <a:off x="352925" y="770294"/>
            <a:ext cx="6766500" cy="24624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FFFF"/>
              </a:buClr>
              <a:buSzPts val="4000"/>
              <a:buFont typeface="Cambria"/>
              <a:buNone/>
            </a:pPr>
            <a:r>
              <a:rPr b="1" lang="en-US" sz="4000">
                <a:solidFill>
                  <a:srgbClr val="FFFFFF"/>
                </a:solidFill>
                <a:latin typeface="Cambria"/>
                <a:ea typeface="Cambria"/>
                <a:cs typeface="Cambria"/>
                <a:sym typeface="Cambria"/>
              </a:rPr>
              <a:t>Long-term Impacts of a Large-Enrollment Scientific Computing Skill Building Training in the Geosciences</a:t>
            </a:r>
            <a:endParaRPr b="1" sz="4000">
              <a:solidFill>
                <a:srgbClr val="FFFFFF"/>
              </a:solidFill>
              <a:latin typeface="Cambria"/>
              <a:ea typeface="Cambria"/>
              <a:cs typeface="Cambria"/>
              <a:sym typeface="Cambria"/>
            </a:endParaRPr>
          </a:p>
        </p:txBody>
      </p:sp>
      <p:sp>
        <p:nvSpPr>
          <p:cNvPr id="19" name="Google Shape;19;p3"/>
          <p:cNvSpPr/>
          <p:nvPr/>
        </p:nvSpPr>
        <p:spPr>
          <a:xfrm>
            <a:off x="352925" y="3313250"/>
            <a:ext cx="6616500" cy="914400"/>
          </a:xfrm>
          <a:prstGeom prst="rect">
            <a:avLst/>
          </a:prstGeom>
          <a:noFill/>
          <a:ln>
            <a:noFill/>
          </a:ln>
        </p:spPr>
        <p:txBody>
          <a:bodyPr anchorCtr="0" anchor="ctr" bIns="0" lIns="0" spcFirstLastPara="1" rIns="0" wrap="square" tIns="0">
            <a:noAutofit/>
          </a:bodyPr>
          <a:lstStyle/>
          <a:p>
            <a:pPr indent="0" lvl="0" marL="0" marR="0" rtl="0" algn="l">
              <a:lnSpc>
                <a:spcPct val="115000"/>
              </a:lnSpc>
              <a:spcBef>
                <a:spcPts val="0"/>
              </a:spcBef>
              <a:spcAft>
                <a:spcPts val="0"/>
              </a:spcAft>
              <a:buClr>
                <a:srgbClr val="CFE1E3"/>
              </a:buClr>
              <a:buSzPts val="1600"/>
              <a:buFont typeface="Calibri"/>
              <a:buNone/>
            </a:pPr>
            <a:r>
              <a:rPr b="0" i="0" lang="en-US" sz="1900" u="none" cap="none" strike="noStrike">
                <a:solidFill>
                  <a:srgbClr val="CFE1E3"/>
                </a:solidFill>
                <a:latin typeface="Calibri"/>
                <a:ea typeface="Calibri"/>
                <a:cs typeface="Calibri"/>
                <a:sym typeface="Calibri"/>
              </a:rPr>
              <a:t>A</a:t>
            </a:r>
            <a:r>
              <a:rPr b="0" i="0" lang="en-US" sz="1900" u="none" cap="none" strike="noStrike">
                <a:solidFill>
                  <a:srgbClr val="CFE1E3"/>
                </a:solidFill>
                <a:latin typeface="Calibri"/>
                <a:ea typeface="Calibri"/>
                <a:cs typeface="Calibri"/>
                <a:sym typeface="Calibri"/>
              </a:rPr>
              <a:t> free, fully online scientific-computing workshop </a:t>
            </a:r>
            <a:r>
              <a:rPr lang="en-US" sz="1900">
                <a:solidFill>
                  <a:srgbClr val="CFE1E3"/>
                </a:solidFill>
                <a:latin typeface="Calibri"/>
                <a:ea typeface="Calibri"/>
                <a:cs typeface="Calibri"/>
                <a:sym typeface="Calibri"/>
              </a:rPr>
              <a:t>(</a:t>
            </a:r>
            <a:r>
              <a:rPr b="0" i="0" lang="en-US" sz="1900" u="none" cap="none" strike="noStrike">
                <a:solidFill>
                  <a:srgbClr val="CFE1E3"/>
                </a:solidFill>
                <a:latin typeface="Calibri"/>
                <a:ea typeface="Calibri"/>
                <a:cs typeface="Calibri"/>
                <a:sym typeface="Calibri"/>
              </a:rPr>
              <a:t>~6 hrs/week over 14 weeks) —&gt; and what participants did years later.</a:t>
            </a:r>
            <a:endParaRPr b="0" i="0" sz="1900" u="none" cap="none" strike="noStrike">
              <a:solidFill>
                <a:schemeClr val="dk1"/>
              </a:solidFill>
              <a:latin typeface="Calibri"/>
              <a:ea typeface="Calibri"/>
              <a:cs typeface="Calibri"/>
              <a:sym typeface="Calibri"/>
            </a:endParaRPr>
          </a:p>
        </p:txBody>
      </p:sp>
      <p:sp>
        <p:nvSpPr>
          <p:cNvPr id="20" name="Google Shape;20;p3"/>
          <p:cNvSpPr/>
          <p:nvPr/>
        </p:nvSpPr>
        <p:spPr>
          <a:xfrm>
            <a:off x="352925" y="4653603"/>
            <a:ext cx="6907500" cy="136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500"/>
              <a:buFont typeface="Calibri"/>
              <a:buNone/>
            </a:pPr>
            <a:r>
              <a:rPr b="1" lang="en-US" sz="1700">
                <a:solidFill>
                  <a:srgbClr val="9FBCC0"/>
                </a:solidFill>
                <a:latin typeface="Calibri"/>
                <a:ea typeface="Calibri"/>
                <a:cs typeface="Calibri"/>
                <a:sym typeface="Calibri"/>
              </a:rPr>
              <a:t>Mike Brudzinski</a:t>
            </a:r>
            <a:r>
              <a:rPr lang="en-US" sz="1700">
                <a:solidFill>
                  <a:srgbClr val="9FBCC0"/>
                </a:solidFill>
                <a:latin typeface="Calibri"/>
                <a:ea typeface="Calibri"/>
                <a:cs typeface="Calibri"/>
                <a:sym typeface="Calibri"/>
              </a:rPr>
              <a:t>   ·   </a:t>
            </a:r>
            <a:r>
              <a:rPr lang="en-US" sz="1700">
                <a:solidFill>
                  <a:srgbClr val="9FBCC0"/>
                </a:solidFill>
                <a:latin typeface="Calibri"/>
                <a:ea typeface="Calibri"/>
                <a:cs typeface="Calibri"/>
                <a:sym typeface="Calibri"/>
              </a:rPr>
              <a:t>Miami University-Oxford</a:t>
            </a:r>
            <a:endParaRPr sz="1700">
              <a:solidFill>
                <a:srgbClr val="9FBCC0"/>
              </a:solidFill>
              <a:latin typeface="Calibri"/>
              <a:ea typeface="Calibri"/>
              <a:cs typeface="Calibri"/>
              <a:sym typeface="Calibri"/>
            </a:endParaRPr>
          </a:p>
          <a:p>
            <a:pPr indent="0" lvl="0" marL="0" marR="0" rtl="0" algn="l">
              <a:spcBef>
                <a:spcPts val="0"/>
              </a:spcBef>
              <a:spcAft>
                <a:spcPts val="0"/>
              </a:spcAft>
              <a:buClr>
                <a:srgbClr val="FFFFFF"/>
              </a:buClr>
              <a:buSzPts val="1500"/>
              <a:buFont typeface="Calibri"/>
              <a:buNone/>
            </a:pPr>
            <a:r>
              <a:rPr b="1" lang="en-US" sz="1700">
                <a:solidFill>
                  <a:srgbClr val="9FBCC0"/>
                </a:solidFill>
                <a:latin typeface="Calibri"/>
                <a:ea typeface="Calibri"/>
                <a:cs typeface="Calibri"/>
                <a:sym typeface="Calibri"/>
              </a:rPr>
              <a:t>Nigar Sultana</a:t>
            </a:r>
            <a:r>
              <a:rPr lang="en-US" sz="1700">
                <a:solidFill>
                  <a:srgbClr val="9FBCC0"/>
                </a:solidFill>
                <a:latin typeface="Calibri"/>
                <a:ea typeface="Calibri"/>
                <a:cs typeface="Calibri"/>
                <a:sym typeface="Calibri"/>
              </a:rPr>
              <a:t>   ·   University of British Columbia</a:t>
            </a:r>
            <a:endParaRPr sz="1700">
              <a:solidFill>
                <a:srgbClr val="9FBCC0"/>
              </a:solidFill>
              <a:latin typeface="Calibri"/>
              <a:ea typeface="Calibri"/>
              <a:cs typeface="Calibri"/>
              <a:sym typeface="Calibri"/>
            </a:endParaRPr>
          </a:p>
          <a:p>
            <a:pPr indent="0" lvl="0" marL="0" marR="0" rtl="0" algn="l">
              <a:spcBef>
                <a:spcPts val="0"/>
              </a:spcBef>
              <a:spcAft>
                <a:spcPts val="0"/>
              </a:spcAft>
              <a:buClr>
                <a:srgbClr val="FFFFFF"/>
              </a:buClr>
              <a:buSzPts val="1500"/>
              <a:buFont typeface="Calibri"/>
              <a:buNone/>
            </a:pPr>
            <a:r>
              <a:rPr b="1" lang="en-US" sz="1700">
                <a:solidFill>
                  <a:srgbClr val="9FBCC0"/>
                </a:solidFill>
                <a:latin typeface="Calibri"/>
                <a:ea typeface="Calibri"/>
                <a:cs typeface="Calibri"/>
                <a:sym typeface="Calibri"/>
              </a:rPr>
              <a:t>Michael Hubenthal</a:t>
            </a:r>
            <a:r>
              <a:rPr lang="en-US" sz="1700">
                <a:solidFill>
                  <a:srgbClr val="9FBCC0"/>
                </a:solidFill>
                <a:latin typeface="Calibri"/>
                <a:ea typeface="Calibri"/>
                <a:cs typeface="Calibri"/>
                <a:sym typeface="Calibri"/>
              </a:rPr>
              <a:t>   ·   </a:t>
            </a:r>
            <a:r>
              <a:rPr lang="en-US" sz="1700">
                <a:solidFill>
                  <a:srgbClr val="9FBCC0"/>
                </a:solidFill>
                <a:latin typeface="Calibri"/>
                <a:ea typeface="Calibri"/>
                <a:cs typeface="Calibri"/>
                <a:sym typeface="Calibri"/>
              </a:rPr>
              <a:t>EarthScope</a:t>
            </a:r>
            <a:endParaRPr sz="1700">
              <a:solidFill>
                <a:srgbClr val="9FBCC0"/>
              </a:solidFill>
              <a:latin typeface="Calibri"/>
              <a:ea typeface="Calibri"/>
              <a:cs typeface="Calibri"/>
              <a:sym typeface="Calibri"/>
            </a:endParaRPr>
          </a:p>
          <a:p>
            <a:pPr indent="0" lvl="0" marL="0" marR="0" rtl="0" algn="l">
              <a:spcBef>
                <a:spcPts val="0"/>
              </a:spcBef>
              <a:spcAft>
                <a:spcPts val="0"/>
              </a:spcAft>
              <a:buClr>
                <a:srgbClr val="FFFFFF"/>
              </a:buClr>
              <a:buSzPts val="1500"/>
              <a:buFont typeface="Calibri"/>
              <a:buNone/>
            </a:pPr>
            <a:r>
              <a:rPr b="1" lang="en-US" sz="1700">
                <a:solidFill>
                  <a:srgbClr val="9FBCC0"/>
                </a:solidFill>
                <a:latin typeface="Calibri"/>
                <a:ea typeface="Calibri"/>
                <a:cs typeface="Calibri"/>
                <a:sym typeface="Calibri"/>
              </a:rPr>
              <a:t>Wilnelly Ventura-Valentin</a:t>
            </a:r>
            <a:r>
              <a:rPr lang="en-US" sz="1700">
                <a:solidFill>
                  <a:srgbClr val="9FBCC0"/>
                </a:solidFill>
                <a:latin typeface="Calibri"/>
                <a:ea typeface="Calibri"/>
                <a:cs typeface="Calibri"/>
                <a:sym typeface="Calibri"/>
              </a:rPr>
              <a:t>   </a:t>
            </a:r>
            <a:endParaRPr sz="1700">
              <a:solidFill>
                <a:srgbClr val="9FBCC0"/>
              </a:solidFill>
              <a:latin typeface="Calibri"/>
              <a:ea typeface="Calibri"/>
              <a:cs typeface="Calibri"/>
              <a:sym typeface="Calibri"/>
            </a:endParaRPr>
          </a:p>
          <a:p>
            <a:pPr indent="0" lvl="0" marL="0" marR="0" rtl="0" algn="l">
              <a:spcBef>
                <a:spcPts val="0"/>
              </a:spcBef>
              <a:spcAft>
                <a:spcPts val="0"/>
              </a:spcAft>
              <a:buClr>
                <a:srgbClr val="FFFFFF"/>
              </a:buClr>
              <a:buSzPts val="1500"/>
              <a:buFont typeface="Calibri"/>
              <a:buNone/>
            </a:pPr>
            <a:r>
              <a:rPr b="1" lang="en-US" sz="1700">
                <a:solidFill>
                  <a:srgbClr val="9FBCC0"/>
                </a:solidFill>
                <a:latin typeface="Calibri"/>
                <a:ea typeface="Calibri"/>
                <a:cs typeface="Calibri"/>
                <a:sym typeface="Calibri"/>
              </a:rPr>
              <a:t>Gillian Haberli</a:t>
            </a:r>
            <a:r>
              <a:rPr lang="en-US" sz="1700">
                <a:solidFill>
                  <a:srgbClr val="9FBCC0"/>
                </a:solidFill>
                <a:latin typeface="Calibri"/>
                <a:ea typeface="Calibri"/>
                <a:cs typeface="Calibri"/>
                <a:sym typeface="Calibri"/>
              </a:rPr>
              <a:t>   ·   </a:t>
            </a:r>
            <a:r>
              <a:rPr lang="en-US" sz="1700">
                <a:solidFill>
                  <a:srgbClr val="9FBCC0"/>
                </a:solidFill>
                <a:latin typeface="Calibri"/>
                <a:ea typeface="Calibri"/>
                <a:cs typeface="Calibri"/>
                <a:sym typeface="Calibri"/>
              </a:rPr>
              <a:t>EarthScope</a:t>
            </a:r>
            <a:endParaRPr sz="1700">
              <a:solidFill>
                <a:srgbClr val="9FBCC0"/>
              </a:solidFill>
              <a:latin typeface="Calibri"/>
              <a:ea typeface="Calibri"/>
              <a:cs typeface="Calibri"/>
              <a:sym typeface="Calibri"/>
            </a:endParaRPr>
          </a:p>
        </p:txBody>
      </p:sp>
      <p:sp>
        <p:nvSpPr>
          <p:cNvPr id="21" name="Google Shape;21;p3"/>
          <p:cNvSpPr/>
          <p:nvPr/>
        </p:nvSpPr>
        <p:spPr>
          <a:xfrm>
            <a:off x="7512938" y="636324"/>
            <a:ext cx="4496700" cy="5859600"/>
          </a:xfrm>
          <a:prstGeom prst="roundRect">
            <a:avLst>
              <a:gd fmla="val 2278" name="adj"/>
            </a:avLst>
          </a:prstGeom>
          <a:solidFill>
            <a:srgbClr val="FFFFFF"/>
          </a:solidFill>
          <a:ln cap="flat" cmpd="sng" w="12700">
            <a:solidFill>
              <a:srgbClr val="D5E2E4"/>
            </a:solidFill>
            <a:prstDash val="solid"/>
            <a:round/>
            <a:headEnd len="sm" w="sm" type="none"/>
            <a:tailEnd len="sm" w="sm" type="none"/>
          </a:ln>
          <a:effectLst>
            <a:outerShdw blurRad="114300" rotWithShape="0" algn="bl" dir="5400000" dist="38100">
              <a:srgbClr val="0E4653">
                <a:alpha val="18039"/>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sessions/stoic-laughing-brown/mnt/outputs/img/image3.png" id="22" name="Google Shape;22;p3"/>
          <p:cNvPicPr preferRelativeResize="0"/>
          <p:nvPr/>
        </p:nvPicPr>
        <p:blipFill rotWithShape="1">
          <a:blip r:embed="rId3">
            <a:alphaModFix/>
          </a:blip>
          <a:srcRect b="0" l="0" r="0" t="0"/>
          <a:stretch/>
        </p:blipFill>
        <p:spPr>
          <a:xfrm>
            <a:off x="7582867" y="819246"/>
            <a:ext cx="4368900" cy="5445275"/>
          </a:xfrm>
          <a:prstGeom prst="rect">
            <a:avLst/>
          </a:prstGeom>
          <a:noFill/>
          <a:ln>
            <a:noFill/>
          </a:ln>
        </p:spPr>
      </p:pic>
      <p:pic>
        <p:nvPicPr>
          <p:cNvPr id="23" name="Google Shape;23;p3"/>
          <p:cNvPicPr preferRelativeResize="0"/>
          <p:nvPr/>
        </p:nvPicPr>
        <p:blipFill>
          <a:blip r:embed="rId4">
            <a:alphaModFix/>
          </a:blip>
          <a:stretch>
            <a:fillRect/>
          </a:stretch>
        </p:blipFill>
        <p:spPr>
          <a:xfrm>
            <a:off x="5200987" y="4308175"/>
            <a:ext cx="2059425" cy="20594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3F4"/>
        </a:solidFill>
      </p:bgPr>
    </p:bg>
    <p:spTree>
      <p:nvGrpSpPr>
        <p:cNvPr id="165" name="Shape 165"/>
        <p:cNvGrpSpPr/>
        <p:nvPr/>
      </p:nvGrpSpPr>
      <p:grpSpPr>
        <a:xfrm>
          <a:off x="0" y="0"/>
          <a:ext cx="0" cy="0"/>
          <a:chOff x="0" y="0"/>
          <a:chExt cx="0" cy="0"/>
        </a:xfrm>
      </p:grpSpPr>
      <p:sp>
        <p:nvSpPr>
          <p:cNvPr id="166" name="Google Shape;166;p12"/>
          <p:cNvSpPr/>
          <p:nvPr/>
        </p:nvSpPr>
        <p:spPr>
          <a:xfrm>
            <a:off x="548640" y="384048"/>
            <a:ext cx="1106424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4A33B"/>
              </a:buClr>
              <a:buSzPts val="1200"/>
              <a:buFont typeface="Calibri"/>
              <a:buNone/>
            </a:pPr>
            <a:r>
              <a:rPr b="1" i="0" lang="en-US" sz="1200" u="none" cap="none" strike="noStrike">
                <a:solidFill>
                  <a:srgbClr val="E4A33B"/>
                </a:solidFill>
                <a:latin typeface="Calibri"/>
                <a:ea typeface="Calibri"/>
                <a:cs typeface="Calibri"/>
                <a:sym typeface="Calibri"/>
              </a:rPr>
              <a:t>POST-SSBW ACTIONS</a:t>
            </a:r>
            <a:endParaRPr b="0" i="0" sz="1200" u="none" cap="none" strike="noStrike">
              <a:solidFill>
                <a:schemeClr val="dk1"/>
              </a:solidFill>
              <a:latin typeface="Calibri"/>
              <a:ea typeface="Calibri"/>
              <a:cs typeface="Calibri"/>
              <a:sym typeface="Calibri"/>
            </a:endParaRPr>
          </a:p>
        </p:txBody>
      </p:sp>
      <p:sp>
        <p:nvSpPr>
          <p:cNvPr id="167" name="Google Shape;167;p12"/>
          <p:cNvSpPr/>
          <p:nvPr/>
        </p:nvSpPr>
        <p:spPr>
          <a:xfrm>
            <a:off x="548640" y="658368"/>
            <a:ext cx="11064240" cy="77724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3A42"/>
              </a:buClr>
              <a:buSzPts val="2900"/>
              <a:buFont typeface="Cambria"/>
              <a:buNone/>
            </a:pPr>
            <a:r>
              <a:rPr b="1" i="0" lang="en-US" sz="2900" u="none" cap="none" strike="noStrike">
                <a:solidFill>
                  <a:srgbClr val="1D3A42"/>
                </a:solidFill>
                <a:latin typeface="Cambria"/>
                <a:ea typeface="Cambria"/>
                <a:cs typeface="Cambria"/>
                <a:sym typeface="Cambria"/>
              </a:rPr>
              <a:t>Influence of Non-Geoscience Background on Actions</a:t>
            </a:r>
            <a:endParaRPr b="0" i="0" sz="2900" u="none" cap="none" strike="noStrike">
              <a:solidFill>
                <a:schemeClr val="dk1"/>
              </a:solidFill>
              <a:latin typeface="Calibri"/>
              <a:ea typeface="Calibri"/>
              <a:cs typeface="Calibri"/>
              <a:sym typeface="Calibri"/>
            </a:endParaRPr>
          </a:p>
        </p:txBody>
      </p:sp>
      <p:sp>
        <p:nvSpPr>
          <p:cNvPr id="168" name="Google Shape;168;p12"/>
          <p:cNvSpPr/>
          <p:nvPr/>
        </p:nvSpPr>
        <p:spPr>
          <a:xfrm>
            <a:off x="548640" y="1645920"/>
            <a:ext cx="5486400" cy="4343400"/>
          </a:xfrm>
          <a:prstGeom prst="roundRect">
            <a:avLst>
              <a:gd fmla="val 1895" name="adj"/>
            </a:avLst>
          </a:prstGeom>
          <a:solidFill>
            <a:srgbClr val="FFFFFF"/>
          </a:solidFill>
          <a:ln cap="flat" cmpd="sng" w="12700">
            <a:solidFill>
              <a:srgbClr val="D5E2E4"/>
            </a:solidFill>
            <a:prstDash val="solid"/>
            <a:round/>
            <a:headEnd len="sm" w="sm" type="none"/>
            <a:tailEnd len="sm" w="sm" type="none"/>
          </a:ln>
          <a:effectLst>
            <a:outerShdw blurRad="114300" rotWithShape="0" algn="bl" dir="5400000" dist="38100">
              <a:srgbClr val="0E4653">
                <a:alpha val="18039"/>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sessions/stoic-laughing-brown/mnt/outputs/img/image4.png" id="169" name="Google Shape;169;p12"/>
          <p:cNvPicPr preferRelativeResize="0"/>
          <p:nvPr/>
        </p:nvPicPr>
        <p:blipFill rotWithShape="1">
          <a:blip r:embed="rId3">
            <a:alphaModFix/>
          </a:blip>
          <a:srcRect b="0" l="0" r="0" t="0"/>
          <a:stretch/>
        </p:blipFill>
        <p:spPr>
          <a:xfrm>
            <a:off x="777240" y="1874520"/>
            <a:ext cx="5029200" cy="3886200"/>
          </a:xfrm>
          <a:prstGeom prst="rect">
            <a:avLst/>
          </a:prstGeom>
          <a:noFill/>
          <a:ln>
            <a:noFill/>
          </a:ln>
        </p:spPr>
      </p:pic>
      <p:sp>
        <p:nvSpPr>
          <p:cNvPr id="170" name="Google Shape;170;p12"/>
          <p:cNvSpPr/>
          <p:nvPr/>
        </p:nvSpPr>
        <p:spPr>
          <a:xfrm>
            <a:off x="6172200" y="1645920"/>
            <a:ext cx="5486400" cy="4343400"/>
          </a:xfrm>
          <a:prstGeom prst="roundRect">
            <a:avLst>
              <a:gd fmla="val 1895" name="adj"/>
            </a:avLst>
          </a:prstGeom>
          <a:solidFill>
            <a:srgbClr val="FFFFFF"/>
          </a:solidFill>
          <a:ln cap="flat" cmpd="sng" w="12700">
            <a:solidFill>
              <a:srgbClr val="D5E2E4"/>
            </a:solidFill>
            <a:prstDash val="solid"/>
            <a:round/>
            <a:headEnd len="sm" w="sm" type="none"/>
            <a:tailEnd len="sm" w="sm" type="none"/>
          </a:ln>
          <a:effectLst>
            <a:outerShdw blurRad="114300" rotWithShape="0" algn="bl" dir="5400000" dist="38100">
              <a:srgbClr val="0E4653">
                <a:alpha val="18039"/>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sessions/stoic-laughing-brown/mnt/outputs/img/image14.png" id="171" name="Google Shape;171;p12"/>
          <p:cNvPicPr preferRelativeResize="0"/>
          <p:nvPr/>
        </p:nvPicPr>
        <p:blipFill rotWithShape="1">
          <a:blip r:embed="rId4">
            <a:alphaModFix/>
          </a:blip>
          <a:srcRect b="0" l="0" r="0" t="0"/>
          <a:stretch/>
        </p:blipFill>
        <p:spPr>
          <a:xfrm>
            <a:off x="6400800" y="1874520"/>
            <a:ext cx="5029200" cy="3886200"/>
          </a:xfrm>
          <a:prstGeom prst="rect">
            <a:avLst/>
          </a:prstGeom>
          <a:noFill/>
          <a:ln>
            <a:noFill/>
          </a:ln>
        </p:spPr>
      </p:pic>
      <p:sp>
        <p:nvSpPr>
          <p:cNvPr id="172" name="Google Shape;172;p12"/>
          <p:cNvSpPr/>
          <p:nvPr/>
        </p:nvSpPr>
        <p:spPr>
          <a:xfrm>
            <a:off x="548640" y="6126480"/>
            <a:ext cx="11091672" cy="50292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F7379"/>
              </a:buClr>
              <a:buSzPts val="1350"/>
              <a:buFont typeface="Calibri"/>
              <a:buNone/>
            </a:pPr>
            <a:r>
              <a:rPr i="1" lang="en-US" sz="1950">
                <a:solidFill>
                  <a:srgbClr val="5F7379"/>
                </a:solidFill>
                <a:latin typeface="Calibri"/>
                <a:ea typeface="Calibri"/>
                <a:cs typeface="Calibri"/>
                <a:sym typeface="Calibri"/>
              </a:rPr>
              <a:t>B</a:t>
            </a:r>
            <a:r>
              <a:rPr b="0" i="1" lang="en-US" sz="1950" u="none" cap="none" strike="noStrike">
                <a:solidFill>
                  <a:srgbClr val="5F7379"/>
                </a:solidFill>
                <a:latin typeface="Calibri"/>
                <a:ea typeface="Calibri"/>
                <a:cs typeface="Calibri"/>
                <a:sym typeface="Calibri"/>
              </a:rPr>
              <a:t>oth groups actions post-SSBW, but non-geoscience majors report fewer opportunities to do so.</a:t>
            </a:r>
            <a:endParaRPr b="0" i="0" sz="195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3F4"/>
        </a:solidFill>
      </p:bgPr>
    </p:bg>
    <p:spTree>
      <p:nvGrpSpPr>
        <p:cNvPr id="177" name="Shape 177"/>
        <p:cNvGrpSpPr/>
        <p:nvPr/>
      </p:nvGrpSpPr>
      <p:grpSpPr>
        <a:xfrm>
          <a:off x="0" y="0"/>
          <a:ext cx="0" cy="0"/>
          <a:chOff x="0" y="0"/>
          <a:chExt cx="0" cy="0"/>
        </a:xfrm>
      </p:grpSpPr>
      <p:sp>
        <p:nvSpPr>
          <p:cNvPr id="178" name="Google Shape;178;p13"/>
          <p:cNvSpPr/>
          <p:nvPr/>
        </p:nvSpPr>
        <p:spPr>
          <a:xfrm>
            <a:off x="548640" y="384048"/>
            <a:ext cx="1106424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4A33B"/>
              </a:buClr>
              <a:buSzPts val="1200"/>
              <a:buFont typeface="Calibri"/>
              <a:buNone/>
            </a:pPr>
            <a:r>
              <a:rPr b="1" i="0" lang="en-US" sz="1200" u="none" cap="none" strike="noStrike">
                <a:solidFill>
                  <a:srgbClr val="E4A33B"/>
                </a:solidFill>
                <a:latin typeface="Calibri"/>
                <a:ea typeface="Calibri"/>
                <a:cs typeface="Calibri"/>
                <a:sym typeface="Calibri"/>
              </a:rPr>
              <a:t>POST-SSBW ACTIONS</a:t>
            </a:r>
            <a:endParaRPr b="0" i="0" sz="1200" u="none" cap="none" strike="noStrike">
              <a:solidFill>
                <a:schemeClr val="dk1"/>
              </a:solidFill>
              <a:latin typeface="Calibri"/>
              <a:ea typeface="Calibri"/>
              <a:cs typeface="Calibri"/>
              <a:sym typeface="Calibri"/>
            </a:endParaRPr>
          </a:p>
        </p:txBody>
      </p:sp>
      <p:sp>
        <p:nvSpPr>
          <p:cNvPr id="179" name="Google Shape;179;p13"/>
          <p:cNvSpPr/>
          <p:nvPr/>
        </p:nvSpPr>
        <p:spPr>
          <a:xfrm>
            <a:off x="548640" y="658368"/>
            <a:ext cx="11064240" cy="77724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3A42"/>
              </a:buClr>
              <a:buSzPts val="2900"/>
              <a:buFont typeface="Cambria"/>
              <a:buNone/>
            </a:pPr>
            <a:r>
              <a:rPr b="1" i="0" lang="en-US" sz="2900" u="none" cap="none" strike="noStrike">
                <a:solidFill>
                  <a:srgbClr val="1D3A42"/>
                </a:solidFill>
                <a:latin typeface="Cambria"/>
                <a:ea typeface="Cambria"/>
                <a:cs typeface="Cambria"/>
                <a:sym typeface="Cambria"/>
              </a:rPr>
              <a:t>Attended Graduate School after SSBW?</a:t>
            </a:r>
            <a:endParaRPr b="0" i="0" sz="2900" u="none" cap="none" strike="noStrike">
              <a:solidFill>
                <a:schemeClr val="dk1"/>
              </a:solidFill>
              <a:latin typeface="Calibri"/>
              <a:ea typeface="Calibri"/>
              <a:cs typeface="Calibri"/>
              <a:sym typeface="Calibri"/>
            </a:endParaRPr>
          </a:p>
        </p:txBody>
      </p:sp>
      <p:sp>
        <p:nvSpPr>
          <p:cNvPr id="180" name="Google Shape;180;p13"/>
          <p:cNvSpPr/>
          <p:nvPr/>
        </p:nvSpPr>
        <p:spPr>
          <a:xfrm>
            <a:off x="548640" y="1645920"/>
            <a:ext cx="7589520" cy="4754880"/>
          </a:xfrm>
          <a:prstGeom prst="roundRect">
            <a:avLst>
              <a:gd fmla="val 1731" name="adj"/>
            </a:avLst>
          </a:prstGeom>
          <a:solidFill>
            <a:srgbClr val="FFFFFF"/>
          </a:solidFill>
          <a:ln cap="flat" cmpd="sng" w="12700">
            <a:solidFill>
              <a:srgbClr val="D5E2E4"/>
            </a:solidFill>
            <a:prstDash val="solid"/>
            <a:round/>
            <a:headEnd len="sm" w="sm" type="none"/>
            <a:tailEnd len="sm" w="sm" type="none"/>
          </a:ln>
          <a:effectLst>
            <a:outerShdw blurRad="114300" rotWithShape="0" algn="bl" dir="5400000" dist="38100">
              <a:srgbClr val="0E4653">
                <a:alpha val="18039"/>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13"/>
          <p:cNvSpPr/>
          <p:nvPr/>
        </p:nvSpPr>
        <p:spPr>
          <a:xfrm>
            <a:off x="8412480" y="1691640"/>
            <a:ext cx="3200400" cy="1417320"/>
          </a:xfrm>
          <a:prstGeom prst="roundRect">
            <a:avLst>
              <a:gd fmla="val 5161" name="adj"/>
            </a:avLst>
          </a:prstGeom>
          <a:solidFill>
            <a:srgbClr val="FFFFFF"/>
          </a:solidFill>
          <a:ln cap="flat" cmpd="sng" w="12700">
            <a:solidFill>
              <a:srgbClr val="D5E2E4"/>
            </a:solidFill>
            <a:prstDash val="solid"/>
            <a:round/>
            <a:headEnd len="sm" w="sm" type="none"/>
            <a:tailEnd len="sm" w="sm" type="none"/>
          </a:ln>
          <a:effectLst>
            <a:outerShdw blurRad="114300" rotWithShape="0" algn="bl" dir="5400000" dist="38100">
              <a:srgbClr val="0E4653">
                <a:alpha val="18039"/>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13"/>
          <p:cNvSpPr/>
          <p:nvPr/>
        </p:nvSpPr>
        <p:spPr>
          <a:xfrm>
            <a:off x="8549640" y="1856232"/>
            <a:ext cx="2926080" cy="685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C7293"/>
              </a:buClr>
              <a:buSzPts val="3400"/>
              <a:buFont typeface="Cambria"/>
              <a:buNone/>
            </a:pPr>
            <a:r>
              <a:rPr b="1" i="0" lang="en-US" sz="3400" u="none" cap="none" strike="noStrike">
                <a:solidFill>
                  <a:srgbClr val="1C7293"/>
                </a:solidFill>
                <a:latin typeface="Cambria"/>
                <a:ea typeface="Cambria"/>
                <a:cs typeface="Cambria"/>
                <a:sym typeface="Cambria"/>
              </a:rPr>
              <a:t>2</a:t>
            </a:r>
            <a:r>
              <a:rPr b="1" lang="en-US" sz="3400">
                <a:solidFill>
                  <a:srgbClr val="1C7293"/>
                </a:solidFill>
                <a:latin typeface="Cambria"/>
                <a:ea typeface="Cambria"/>
                <a:cs typeface="Cambria"/>
                <a:sym typeface="Cambria"/>
              </a:rPr>
              <a:t>2</a:t>
            </a:r>
            <a:r>
              <a:rPr b="1" i="0" lang="en-US" sz="3400" u="none" cap="none" strike="noStrike">
                <a:solidFill>
                  <a:srgbClr val="1C7293"/>
                </a:solidFill>
                <a:latin typeface="Cambria"/>
                <a:ea typeface="Cambria"/>
                <a:cs typeface="Cambria"/>
                <a:sym typeface="Cambria"/>
              </a:rPr>
              <a:t>%</a:t>
            </a:r>
            <a:endParaRPr b="0" i="0" sz="3400" u="none" cap="none" strike="noStrike">
              <a:solidFill>
                <a:schemeClr val="dk1"/>
              </a:solidFill>
              <a:latin typeface="Calibri"/>
              <a:ea typeface="Calibri"/>
              <a:cs typeface="Calibri"/>
              <a:sym typeface="Calibri"/>
            </a:endParaRPr>
          </a:p>
        </p:txBody>
      </p:sp>
      <p:sp>
        <p:nvSpPr>
          <p:cNvPr id="183" name="Google Shape;183;p13"/>
          <p:cNvSpPr/>
          <p:nvPr/>
        </p:nvSpPr>
        <p:spPr>
          <a:xfrm>
            <a:off x="8549640" y="2560320"/>
            <a:ext cx="2926080" cy="457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F7379"/>
              </a:buClr>
              <a:buSzPts val="1250"/>
              <a:buFont typeface="Calibri"/>
              <a:buNone/>
            </a:pPr>
            <a:r>
              <a:rPr lang="en-US" sz="1250">
                <a:solidFill>
                  <a:srgbClr val="5F7379"/>
                </a:solidFill>
                <a:latin typeface="Calibri"/>
                <a:ea typeface="Calibri"/>
                <a:cs typeface="Calibri"/>
                <a:sym typeface="Calibri"/>
              </a:rPr>
              <a:t>were not interested in grad school </a:t>
            </a:r>
            <a:endParaRPr sz="1250">
              <a:solidFill>
                <a:srgbClr val="5F7379"/>
              </a:solidFill>
              <a:latin typeface="Calibri"/>
              <a:ea typeface="Calibri"/>
              <a:cs typeface="Calibri"/>
              <a:sym typeface="Calibri"/>
            </a:endParaRPr>
          </a:p>
          <a:p>
            <a:pPr indent="0" lvl="0" marL="0" marR="0" rtl="0" algn="ctr">
              <a:spcBef>
                <a:spcPts val="0"/>
              </a:spcBef>
              <a:spcAft>
                <a:spcPts val="0"/>
              </a:spcAft>
              <a:buClr>
                <a:srgbClr val="5F7379"/>
              </a:buClr>
              <a:buSzPts val="1250"/>
              <a:buFont typeface="Calibri"/>
              <a:buNone/>
            </a:pPr>
            <a:r>
              <a:rPr lang="en-US" sz="1250">
                <a:solidFill>
                  <a:srgbClr val="5F7379"/>
                </a:solidFill>
                <a:latin typeface="Calibri"/>
                <a:ea typeface="Calibri"/>
                <a:cs typeface="Calibri"/>
                <a:sym typeface="Calibri"/>
              </a:rPr>
              <a:t>or didn't receive an offer</a:t>
            </a:r>
            <a:endParaRPr b="0" i="0" sz="1250" u="none" cap="none" strike="noStrike">
              <a:solidFill>
                <a:schemeClr val="dk1"/>
              </a:solidFill>
              <a:latin typeface="Calibri"/>
              <a:ea typeface="Calibri"/>
              <a:cs typeface="Calibri"/>
              <a:sym typeface="Calibri"/>
            </a:endParaRPr>
          </a:p>
        </p:txBody>
      </p:sp>
      <p:sp>
        <p:nvSpPr>
          <p:cNvPr id="184" name="Google Shape;184;p13"/>
          <p:cNvSpPr/>
          <p:nvPr/>
        </p:nvSpPr>
        <p:spPr>
          <a:xfrm>
            <a:off x="8412480" y="3337560"/>
            <a:ext cx="3200400" cy="2926080"/>
          </a:xfrm>
          <a:prstGeom prst="rect">
            <a:avLst/>
          </a:prstGeom>
          <a:noFill/>
          <a:ln>
            <a:noFill/>
          </a:ln>
        </p:spPr>
        <p:txBody>
          <a:bodyPr anchorCtr="0" anchor="t" bIns="0" lIns="0" spcFirstLastPara="1" rIns="0" wrap="square" tIns="0">
            <a:noAutofit/>
          </a:bodyPr>
          <a:lstStyle/>
          <a:p>
            <a:pPr indent="0" lvl="0" marL="0" marR="0" rtl="0" algn="l">
              <a:lnSpc>
                <a:spcPct val="118000"/>
              </a:lnSpc>
              <a:spcBef>
                <a:spcPts val="0"/>
              </a:spcBef>
              <a:spcAft>
                <a:spcPts val="0"/>
              </a:spcAft>
              <a:buClr>
                <a:srgbClr val="1D3A42"/>
              </a:buClr>
              <a:buSzPts val="1400"/>
              <a:buFont typeface="Calibri"/>
              <a:buNone/>
            </a:pPr>
            <a:r>
              <a:rPr b="0" i="0" lang="en-US" sz="1800" u="none" cap="none" strike="noStrike">
                <a:solidFill>
                  <a:srgbClr val="1D3A42"/>
                </a:solidFill>
                <a:latin typeface="Calibri"/>
                <a:ea typeface="Calibri"/>
                <a:cs typeface="Calibri"/>
                <a:sym typeface="Calibri"/>
              </a:rPr>
              <a:t>A large share of participants continue into graduate study, and additional respondents are actively planning or about to begin.</a:t>
            </a:r>
            <a:endParaRPr b="0" i="0" sz="1800" u="none" cap="none" strike="noStrike">
              <a:solidFill>
                <a:schemeClr val="dk1"/>
              </a:solidFill>
              <a:latin typeface="Calibri"/>
              <a:ea typeface="Calibri"/>
              <a:cs typeface="Calibri"/>
              <a:sym typeface="Calibri"/>
            </a:endParaRPr>
          </a:p>
        </p:txBody>
      </p:sp>
      <p:pic>
        <p:nvPicPr>
          <p:cNvPr id="185" name="Google Shape;185;p13"/>
          <p:cNvPicPr preferRelativeResize="0"/>
          <p:nvPr/>
        </p:nvPicPr>
        <p:blipFill rotWithShape="1">
          <a:blip r:embed="rId3">
            <a:alphaModFix/>
          </a:blip>
          <a:srcRect b="0" l="0" r="0" t="13964"/>
          <a:stretch/>
        </p:blipFill>
        <p:spPr>
          <a:xfrm>
            <a:off x="836275" y="1866912"/>
            <a:ext cx="7125825" cy="431290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3F4"/>
        </a:solidFill>
      </p:bgPr>
    </p:bg>
    <p:spTree>
      <p:nvGrpSpPr>
        <p:cNvPr id="190" name="Shape 190"/>
        <p:cNvGrpSpPr/>
        <p:nvPr/>
      </p:nvGrpSpPr>
      <p:grpSpPr>
        <a:xfrm>
          <a:off x="0" y="0"/>
          <a:ext cx="0" cy="0"/>
          <a:chOff x="0" y="0"/>
          <a:chExt cx="0" cy="0"/>
        </a:xfrm>
      </p:grpSpPr>
      <p:sp>
        <p:nvSpPr>
          <p:cNvPr id="191" name="Google Shape;191;p14"/>
          <p:cNvSpPr/>
          <p:nvPr/>
        </p:nvSpPr>
        <p:spPr>
          <a:xfrm>
            <a:off x="548640" y="384048"/>
            <a:ext cx="1106424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4A33B"/>
              </a:buClr>
              <a:buSzPts val="1200"/>
              <a:buFont typeface="Calibri"/>
              <a:buNone/>
            </a:pPr>
            <a:r>
              <a:rPr b="1" i="0" lang="en-US" sz="1200" u="none" cap="none" strike="noStrike">
                <a:solidFill>
                  <a:srgbClr val="E4A33B"/>
                </a:solidFill>
                <a:latin typeface="Calibri"/>
                <a:ea typeface="Calibri"/>
                <a:cs typeface="Calibri"/>
                <a:sym typeface="Calibri"/>
              </a:rPr>
              <a:t>POST-SSBW ACTIONS</a:t>
            </a:r>
            <a:endParaRPr b="0" i="0" sz="1200" u="none" cap="none" strike="noStrike">
              <a:solidFill>
                <a:schemeClr val="dk1"/>
              </a:solidFill>
              <a:latin typeface="Calibri"/>
              <a:ea typeface="Calibri"/>
              <a:cs typeface="Calibri"/>
              <a:sym typeface="Calibri"/>
            </a:endParaRPr>
          </a:p>
        </p:txBody>
      </p:sp>
      <p:sp>
        <p:nvSpPr>
          <p:cNvPr id="192" name="Google Shape;192;p14"/>
          <p:cNvSpPr/>
          <p:nvPr/>
        </p:nvSpPr>
        <p:spPr>
          <a:xfrm>
            <a:off x="548640" y="658368"/>
            <a:ext cx="11064240" cy="77724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3A42"/>
              </a:buClr>
              <a:buSzPts val="2900"/>
              <a:buFont typeface="Cambria"/>
              <a:buNone/>
            </a:pPr>
            <a:r>
              <a:rPr b="1" i="0" lang="en-US" sz="2900" u="none" cap="none" strike="noStrike">
                <a:solidFill>
                  <a:srgbClr val="1D3A42"/>
                </a:solidFill>
                <a:latin typeface="Cambria"/>
                <a:ea typeface="Cambria"/>
                <a:cs typeface="Cambria"/>
                <a:sym typeface="Cambria"/>
              </a:rPr>
              <a:t>Seismology / Geophysics Job after SSBW?</a:t>
            </a:r>
            <a:endParaRPr b="0" i="0" sz="2900" u="none" cap="none" strike="noStrike">
              <a:solidFill>
                <a:schemeClr val="dk1"/>
              </a:solidFill>
              <a:latin typeface="Calibri"/>
              <a:ea typeface="Calibri"/>
              <a:cs typeface="Calibri"/>
              <a:sym typeface="Calibri"/>
            </a:endParaRPr>
          </a:p>
        </p:txBody>
      </p:sp>
      <p:sp>
        <p:nvSpPr>
          <p:cNvPr id="193" name="Google Shape;193;p14"/>
          <p:cNvSpPr/>
          <p:nvPr/>
        </p:nvSpPr>
        <p:spPr>
          <a:xfrm>
            <a:off x="548650" y="1524000"/>
            <a:ext cx="7589400" cy="4876800"/>
          </a:xfrm>
          <a:prstGeom prst="roundRect">
            <a:avLst>
              <a:gd fmla="val 1731" name="adj"/>
            </a:avLst>
          </a:prstGeom>
          <a:solidFill>
            <a:srgbClr val="FFFFFF"/>
          </a:solidFill>
          <a:ln cap="flat" cmpd="sng" w="12700">
            <a:solidFill>
              <a:srgbClr val="D5E2E4"/>
            </a:solidFill>
            <a:prstDash val="solid"/>
            <a:round/>
            <a:headEnd len="sm" w="sm" type="none"/>
            <a:tailEnd len="sm" w="sm" type="none"/>
          </a:ln>
          <a:effectLst>
            <a:outerShdw blurRad="114300" rotWithShape="0" algn="bl" dir="5400000" dist="38100">
              <a:srgbClr val="0E4653">
                <a:alpha val="18039"/>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14"/>
          <p:cNvSpPr/>
          <p:nvPr/>
        </p:nvSpPr>
        <p:spPr>
          <a:xfrm>
            <a:off x="8412480" y="1691640"/>
            <a:ext cx="3200400" cy="1417320"/>
          </a:xfrm>
          <a:prstGeom prst="roundRect">
            <a:avLst>
              <a:gd fmla="val 5161" name="adj"/>
            </a:avLst>
          </a:prstGeom>
          <a:solidFill>
            <a:srgbClr val="FFFFFF"/>
          </a:solidFill>
          <a:ln cap="flat" cmpd="sng" w="12700">
            <a:solidFill>
              <a:srgbClr val="D5E2E4"/>
            </a:solidFill>
            <a:prstDash val="solid"/>
            <a:round/>
            <a:headEnd len="sm" w="sm" type="none"/>
            <a:tailEnd len="sm" w="sm" type="none"/>
          </a:ln>
          <a:effectLst>
            <a:outerShdw blurRad="114300" rotWithShape="0" algn="bl" dir="5400000" dist="38100">
              <a:srgbClr val="0E4653">
                <a:alpha val="18039"/>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14"/>
          <p:cNvSpPr/>
          <p:nvPr/>
        </p:nvSpPr>
        <p:spPr>
          <a:xfrm>
            <a:off x="8549640" y="1856232"/>
            <a:ext cx="2926080" cy="685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A9D8F"/>
              </a:buClr>
              <a:buSzPts val="3400"/>
              <a:buFont typeface="Cambria"/>
              <a:buNone/>
            </a:pPr>
            <a:r>
              <a:rPr b="1" i="0" lang="en-US" sz="3400" u="none" cap="none" strike="noStrike">
                <a:solidFill>
                  <a:srgbClr val="2A9D8F"/>
                </a:solidFill>
                <a:latin typeface="Cambria"/>
                <a:ea typeface="Cambria"/>
                <a:cs typeface="Cambria"/>
                <a:sym typeface="Cambria"/>
              </a:rPr>
              <a:t>2</a:t>
            </a:r>
            <a:r>
              <a:rPr b="1" lang="en-US" sz="3400">
                <a:solidFill>
                  <a:srgbClr val="2A9D8F"/>
                </a:solidFill>
                <a:latin typeface="Cambria"/>
                <a:ea typeface="Cambria"/>
                <a:cs typeface="Cambria"/>
                <a:sym typeface="Cambria"/>
              </a:rPr>
              <a:t>1</a:t>
            </a:r>
            <a:r>
              <a:rPr b="1" i="0" lang="en-US" sz="3400" u="none" cap="none" strike="noStrike">
                <a:solidFill>
                  <a:srgbClr val="2A9D8F"/>
                </a:solidFill>
                <a:latin typeface="Cambria"/>
                <a:ea typeface="Cambria"/>
                <a:cs typeface="Cambria"/>
                <a:sym typeface="Cambria"/>
              </a:rPr>
              <a:t>%</a:t>
            </a:r>
            <a:endParaRPr b="0" i="0" sz="3400" u="none" cap="none" strike="noStrike">
              <a:solidFill>
                <a:schemeClr val="dk1"/>
              </a:solidFill>
              <a:latin typeface="Calibri"/>
              <a:ea typeface="Calibri"/>
              <a:cs typeface="Calibri"/>
              <a:sym typeface="Calibri"/>
            </a:endParaRPr>
          </a:p>
        </p:txBody>
      </p:sp>
      <p:sp>
        <p:nvSpPr>
          <p:cNvPr id="196" name="Google Shape;196;p14"/>
          <p:cNvSpPr/>
          <p:nvPr/>
        </p:nvSpPr>
        <p:spPr>
          <a:xfrm>
            <a:off x="8549640" y="2560320"/>
            <a:ext cx="2926080" cy="457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F7379"/>
              </a:buClr>
              <a:buSzPts val="1250"/>
              <a:buFont typeface="Calibri"/>
              <a:buNone/>
            </a:pPr>
            <a:r>
              <a:rPr lang="en-US" sz="1250">
                <a:solidFill>
                  <a:srgbClr val="5F7379"/>
                </a:solidFill>
                <a:latin typeface="Calibri"/>
                <a:ea typeface="Calibri"/>
                <a:cs typeface="Calibri"/>
                <a:sym typeface="Calibri"/>
              </a:rPr>
              <a:t>not interested in a job</a:t>
            </a:r>
            <a:endParaRPr sz="1250">
              <a:solidFill>
                <a:srgbClr val="5F7379"/>
              </a:solidFill>
              <a:latin typeface="Calibri"/>
              <a:ea typeface="Calibri"/>
              <a:cs typeface="Calibri"/>
              <a:sym typeface="Calibri"/>
            </a:endParaRPr>
          </a:p>
          <a:p>
            <a:pPr indent="0" lvl="0" marL="0" marR="0" rtl="0" algn="ctr">
              <a:spcBef>
                <a:spcPts val="0"/>
              </a:spcBef>
              <a:spcAft>
                <a:spcPts val="0"/>
              </a:spcAft>
              <a:buClr>
                <a:srgbClr val="5F7379"/>
              </a:buClr>
              <a:buSzPts val="1250"/>
              <a:buFont typeface="Calibri"/>
              <a:buNone/>
            </a:pPr>
            <a:r>
              <a:rPr lang="en-US" sz="1250">
                <a:solidFill>
                  <a:srgbClr val="5F7379"/>
                </a:solidFill>
                <a:latin typeface="Calibri"/>
                <a:ea typeface="Calibri"/>
                <a:cs typeface="Calibri"/>
                <a:sym typeface="Calibri"/>
              </a:rPr>
              <a:t>or didn't receive an offer</a:t>
            </a:r>
            <a:endParaRPr sz="1250">
              <a:solidFill>
                <a:srgbClr val="5F7379"/>
              </a:solidFill>
              <a:latin typeface="Calibri"/>
              <a:ea typeface="Calibri"/>
              <a:cs typeface="Calibri"/>
              <a:sym typeface="Calibri"/>
            </a:endParaRPr>
          </a:p>
        </p:txBody>
      </p:sp>
      <p:sp>
        <p:nvSpPr>
          <p:cNvPr id="197" name="Google Shape;197;p14"/>
          <p:cNvSpPr/>
          <p:nvPr/>
        </p:nvSpPr>
        <p:spPr>
          <a:xfrm>
            <a:off x="8412480" y="3337560"/>
            <a:ext cx="3200400" cy="2926080"/>
          </a:xfrm>
          <a:prstGeom prst="rect">
            <a:avLst/>
          </a:prstGeom>
          <a:noFill/>
          <a:ln>
            <a:noFill/>
          </a:ln>
        </p:spPr>
        <p:txBody>
          <a:bodyPr anchorCtr="0" anchor="t" bIns="0" lIns="0" spcFirstLastPara="1" rIns="0" wrap="square" tIns="0">
            <a:noAutofit/>
          </a:bodyPr>
          <a:lstStyle/>
          <a:p>
            <a:pPr indent="0" lvl="0" marL="0" marR="0" rtl="0" algn="l">
              <a:lnSpc>
                <a:spcPct val="118000"/>
              </a:lnSpc>
              <a:spcBef>
                <a:spcPts val="0"/>
              </a:spcBef>
              <a:spcAft>
                <a:spcPts val="0"/>
              </a:spcAft>
              <a:buClr>
                <a:srgbClr val="1D3A42"/>
              </a:buClr>
              <a:buSzPts val="1400"/>
              <a:buFont typeface="Calibri"/>
              <a:buNone/>
            </a:pPr>
            <a:r>
              <a:rPr lang="en-US" sz="1600">
                <a:solidFill>
                  <a:srgbClr val="1D3A42"/>
                </a:solidFill>
                <a:latin typeface="Calibri"/>
                <a:ea typeface="Calibri"/>
                <a:cs typeface="Calibri"/>
                <a:sym typeface="Calibri"/>
              </a:rPr>
              <a:t>Many participants </a:t>
            </a:r>
            <a:r>
              <a:rPr b="0" i="0" lang="en-US" sz="1600" u="none" cap="none" strike="noStrike">
                <a:solidFill>
                  <a:srgbClr val="1D3A42"/>
                </a:solidFill>
                <a:latin typeface="Calibri"/>
                <a:ea typeface="Calibri"/>
                <a:cs typeface="Calibri"/>
                <a:sym typeface="Calibri"/>
              </a:rPr>
              <a:t>have moved into jobs in seismology/geophysics and adjacent geoscience fields or plan to apply. </a:t>
            </a:r>
            <a:endParaRPr sz="1600">
              <a:solidFill>
                <a:srgbClr val="1D3A42"/>
              </a:solidFill>
              <a:latin typeface="Calibri"/>
              <a:ea typeface="Calibri"/>
              <a:cs typeface="Calibri"/>
              <a:sym typeface="Calibri"/>
            </a:endParaRPr>
          </a:p>
          <a:p>
            <a:pPr indent="0" lvl="0" marL="0" marR="0" rtl="0" algn="l">
              <a:lnSpc>
                <a:spcPct val="118000"/>
              </a:lnSpc>
              <a:spcBef>
                <a:spcPts val="0"/>
              </a:spcBef>
              <a:spcAft>
                <a:spcPts val="0"/>
              </a:spcAft>
              <a:buClr>
                <a:srgbClr val="1D3A42"/>
              </a:buClr>
              <a:buSzPts val="1400"/>
              <a:buFont typeface="Calibri"/>
              <a:buNone/>
            </a:pPr>
            <a:r>
              <a:t/>
            </a:r>
            <a:endParaRPr sz="1600">
              <a:solidFill>
                <a:srgbClr val="1D3A42"/>
              </a:solidFill>
              <a:latin typeface="Calibri"/>
              <a:ea typeface="Calibri"/>
              <a:cs typeface="Calibri"/>
              <a:sym typeface="Calibri"/>
            </a:endParaRPr>
          </a:p>
          <a:p>
            <a:pPr indent="0" lvl="0" marL="0" marR="0" rtl="0" algn="l">
              <a:lnSpc>
                <a:spcPct val="118000"/>
              </a:lnSpc>
              <a:spcBef>
                <a:spcPts val="0"/>
              </a:spcBef>
              <a:spcAft>
                <a:spcPts val="0"/>
              </a:spcAft>
              <a:buClr>
                <a:srgbClr val="1D3A42"/>
              </a:buClr>
              <a:buSzPts val="1400"/>
              <a:buFont typeface="Calibri"/>
              <a:buNone/>
            </a:pPr>
            <a:r>
              <a:rPr b="0" i="0" lang="en-US" sz="1600" u="none" cap="none" strike="noStrike">
                <a:solidFill>
                  <a:srgbClr val="1D3A42"/>
                </a:solidFill>
                <a:latin typeface="Calibri"/>
                <a:ea typeface="Calibri"/>
                <a:cs typeface="Calibri"/>
                <a:sym typeface="Calibri"/>
              </a:rPr>
              <a:t>SSBW feeds a range of downstream career paths.</a:t>
            </a:r>
            <a:endParaRPr b="0" i="0" sz="1600" u="none" cap="none" strike="noStrike">
              <a:solidFill>
                <a:schemeClr val="dk1"/>
              </a:solidFill>
              <a:latin typeface="Calibri"/>
              <a:ea typeface="Calibri"/>
              <a:cs typeface="Calibri"/>
              <a:sym typeface="Calibri"/>
            </a:endParaRPr>
          </a:p>
        </p:txBody>
      </p:sp>
      <p:pic>
        <p:nvPicPr>
          <p:cNvPr id="198" name="Google Shape;198;p14"/>
          <p:cNvPicPr preferRelativeResize="0"/>
          <p:nvPr/>
        </p:nvPicPr>
        <p:blipFill>
          <a:blip r:embed="rId3">
            <a:alphaModFix/>
          </a:blip>
          <a:stretch>
            <a:fillRect/>
          </a:stretch>
        </p:blipFill>
        <p:spPr>
          <a:xfrm>
            <a:off x="756571" y="1645925"/>
            <a:ext cx="7109206" cy="4602476"/>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4653"/>
        </a:solidFill>
      </p:bgPr>
    </p:bg>
    <p:spTree>
      <p:nvGrpSpPr>
        <p:cNvPr id="203" name="Shape 203"/>
        <p:cNvGrpSpPr/>
        <p:nvPr/>
      </p:nvGrpSpPr>
      <p:grpSpPr>
        <a:xfrm>
          <a:off x="0" y="0"/>
          <a:ext cx="0" cy="0"/>
          <a:chOff x="0" y="0"/>
          <a:chExt cx="0" cy="0"/>
        </a:xfrm>
      </p:grpSpPr>
      <p:sp>
        <p:nvSpPr>
          <p:cNvPr id="204" name="Google Shape;204;p15"/>
          <p:cNvSpPr/>
          <p:nvPr/>
        </p:nvSpPr>
        <p:spPr>
          <a:xfrm>
            <a:off x="822960" y="1828800"/>
            <a:ext cx="2743200" cy="1463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C7293"/>
              </a:buClr>
              <a:buSzPts val="9600"/>
              <a:buFont typeface="Cambria"/>
              <a:buNone/>
            </a:pPr>
            <a:r>
              <a:rPr b="1" i="0" lang="en-US" sz="9600" u="none" cap="none" strike="noStrike">
                <a:solidFill>
                  <a:srgbClr val="1C7293"/>
                </a:solidFill>
                <a:latin typeface="Cambria"/>
                <a:ea typeface="Cambria"/>
                <a:cs typeface="Cambria"/>
                <a:sym typeface="Cambria"/>
              </a:rPr>
              <a:t>02</a:t>
            </a:r>
            <a:endParaRPr b="0" i="0" sz="9600" u="none" cap="none" strike="noStrike">
              <a:solidFill>
                <a:schemeClr val="dk1"/>
              </a:solidFill>
              <a:latin typeface="Calibri"/>
              <a:ea typeface="Calibri"/>
              <a:cs typeface="Calibri"/>
              <a:sym typeface="Calibri"/>
            </a:endParaRPr>
          </a:p>
        </p:txBody>
      </p:sp>
      <p:sp>
        <p:nvSpPr>
          <p:cNvPr id="205" name="Google Shape;205;p15"/>
          <p:cNvSpPr/>
          <p:nvPr/>
        </p:nvSpPr>
        <p:spPr>
          <a:xfrm>
            <a:off x="868680" y="3429000"/>
            <a:ext cx="10424160" cy="10972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4400"/>
              <a:buFont typeface="Cambria"/>
              <a:buNone/>
            </a:pPr>
            <a:r>
              <a:rPr b="1" i="0" lang="en-US" sz="4400" u="none" cap="none" strike="noStrike">
                <a:solidFill>
                  <a:srgbClr val="FFFFFF"/>
                </a:solidFill>
                <a:latin typeface="Cambria"/>
                <a:ea typeface="Cambria"/>
                <a:cs typeface="Cambria"/>
                <a:sym typeface="Cambria"/>
              </a:rPr>
              <a:t>Perspectives on the SSBW</a:t>
            </a:r>
            <a:endParaRPr b="0" i="0" sz="4400" u="none" cap="none" strike="noStrike">
              <a:solidFill>
                <a:schemeClr val="dk1"/>
              </a:solidFill>
              <a:latin typeface="Calibri"/>
              <a:ea typeface="Calibri"/>
              <a:cs typeface="Calibri"/>
              <a:sym typeface="Calibri"/>
            </a:endParaRPr>
          </a:p>
        </p:txBody>
      </p:sp>
      <p:sp>
        <p:nvSpPr>
          <p:cNvPr id="206" name="Google Shape;206;p15"/>
          <p:cNvSpPr/>
          <p:nvPr/>
        </p:nvSpPr>
        <p:spPr>
          <a:xfrm>
            <a:off x="914400" y="4526280"/>
            <a:ext cx="10058400" cy="5486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FBCC0"/>
              </a:buClr>
              <a:buSzPts val="1700"/>
              <a:buFont typeface="Calibri"/>
              <a:buNone/>
            </a:pPr>
            <a:r>
              <a:rPr b="0" i="0" lang="en-US" sz="2200" u="none" cap="none" strike="noStrike">
                <a:solidFill>
                  <a:srgbClr val="9FBCC0"/>
                </a:solidFill>
                <a:latin typeface="Calibri"/>
                <a:ea typeface="Calibri"/>
                <a:cs typeface="Calibri"/>
                <a:sym typeface="Calibri"/>
              </a:rPr>
              <a:t>How participants rated the workshop's influence and value</a:t>
            </a:r>
            <a:endParaRPr b="0" i="0" sz="2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3F4"/>
        </a:solidFill>
      </p:bgPr>
    </p:bg>
    <p:spTree>
      <p:nvGrpSpPr>
        <p:cNvPr id="211" name="Shape 211"/>
        <p:cNvGrpSpPr/>
        <p:nvPr/>
      </p:nvGrpSpPr>
      <p:grpSpPr>
        <a:xfrm>
          <a:off x="0" y="0"/>
          <a:ext cx="0" cy="0"/>
          <a:chOff x="0" y="0"/>
          <a:chExt cx="0" cy="0"/>
        </a:xfrm>
      </p:grpSpPr>
      <p:sp>
        <p:nvSpPr>
          <p:cNvPr id="212" name="Google Shape;212;p16"/>
          <p:cNvSpPr/>
          <p:nvPr/>
        </p:nvSpPr>
        <p:spPr>
          <a:xfrm>
            <a:off x="548640" y="384048"/>
            <a:ext cx="1106424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4A33B"/>
              </a:buClr>
              <a:buSzPts val="1200"/>
              <a:buFont typeface="Calibri"/>
              <a:buNone/>
            </a:pPr>
            <a:r>
              <a:rPr b="1" i="0" lang="en-US" sz="1200" u="none" cap="none" strike="noStrike">
                <a:solidFill>
                  <a:srgbClr val="E4A33B"/>
                </a:solidFill>
                <a:latin typeface="Calibri"/>
                <a:ea typeface="Calibri"/>
                <a:cs typeface="Calibri"/>
                <a:sym typeface="Calibri"/>
              </a:rPr>
              <a:t>PERSPECTIVES</a:t>
            </a:r>
            <a:endParaRPr b="0" i="0" sz="1200" u="none" cap="none" strike="noStrike">
              <a:solidFill>
                <a:schemeClr val="dk1"/>
              </a:solidFill>
              <a:latin typeface="Calibri"/>
              <a:ea typeface="Calibri"/>
              <a:cs typeface="Calibri"/>
              <a:sym typeface="Calibri"/>
            </a:endParaRPr>
          </a:p>
        </p:txBody>
      </p:sp>
      <p:sp>
        <p:nvSpPr>
          <p:cNvPr id="213" name="Google Shape;213;p16"/>
          <p:cNvSpPr/>
          <p:nvPr/>
        </p:nvSpPr>
        <p:spPr>
          <a:xfrm>
            <a:off x="548640" y="658368"/>
            <a:ext cx="11064240" cy="77724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3A42"/>
              </a:buClr>
              <a:buSzPts val="2900"/>
              <a:buFont typeface="Cambria"/>
              <a:buNone/>
            </a:pPr>
            <a:r>
              <a:rPr b="1" i="0" lang="en-US" sz="2900" u="none" cap="none" strike="noStrike">
                <a:solidFill>
                  <a:srgbClr val="1D3A42"/>
                </a:solidFill>
                <a:latin typeface="Cambria"/>
                <a:ea typeface="Cambria"/>
                <a:cs typeface="Cambria"/>
                <a:sym typeface="Cambria"/>
              </a:rPr>
              <a:t>Influence of the SSBW on Subsequent Actions</a:t>
            </a:r>
            <a:endParaRPr b="0" i="0" sz="2900" u="none" cap="none" strike="noStrike">
              <a:solidFill>
                <a:schemeClr val="dk1"/>
              </a:solidFill>
              <a:latin typeface="Calibri"/>
              <a:ea typeface="Calibri"/>
              <a:cs typeface="Calibri"/>
              <a:sym typeface="Calibri"/>
            </a:endParaRPr>
          </a:p>
        </p:txBody>
      </p:sp>
      <p:sp>
        <p:nvSpPr>
          <p:cNvPr id="214" name="Google Shape;214;p16"/>
          <p:cNvSpPr/>
          <p:nvPr/>
        </p:nvSpPr>
        <p:spPr>
          <a:xfrm>
            <a:off x="8412480" y="1691640"/>
            <a:ext cx="3200400" cy="1417320"/>
          </a:xfrm>
          <a:prstGeom prst="roundRect">
            <a:avLst>
              <a:gd fmla="val 5161" name="adj"/>
            </a:avLst>
          </a:prstGeom>
          <a:solidFill>
            <a:srgbClr val="FFFFFF"/>
          </a:solidFill>
          <a:ln cap="flat" cmpd="sng" w="12700">
            <a:solidFill>
              <a:srgbClr val="D5E2E4"/>
            </a:solidFill>
            <a:prstDash val="solid"/>
            <a:round/>
            <a:headEnd len="sm" w="sm" type="none"/>
            <a:tailEnd len="sm" w="sm" type="none"/>
          </a:ln>
          <a:effectLst>
            <a:outerShdw blurRad="114300" rotWithShape="0" algn="bl" dir="5400000" dist="38100">
              <a:srgbClr val="0E4653">
                <a:alpha val="18039"/>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16"/>
          <p:cNvSpPr/>
          <p:nvPr/>
        </p:nvSpPr>
        <p:spPr>
          <a:xfrm>
            <a:off x="8549640" y="1856232"/>
            <a:ext cx="2926080" cy="685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C7293"/>
              </a:buClr>
              <a:buSzPts val="3400"/>
              <a:buFont typeface="Cambria"/>
              <a:buNone/>
            </a:pPr>
            <a:r>
              <a:rPr b="1" i="0" lang="en-US" sz="3400" u="none" cap="none" strike="noStrike">
                <a:solidFill>
                  <a:srgbClr val="1C7293"/>
                </a:solidFill>
                <a:latin typeface="Cambria"/>
                <a:ea typeface="Cambria"/>
                <a:cs typeface="Cambria"/>
                <a:sym typeface="Cambria"/>
              </a:rPr>
              <a:t>&gt;80%</a:t>
            </a:r>
            <a:endParaRPr b="0" i="0" sz="3400" u="none" cap="none" strike="noStrike">
              <a:solidFill>
                <a:schemeClr val="dk1"/>
              </a:solidFill>
              <a:latin typeface="Calibri"/>
              <a:ea typeface="Calibri"/>
              <a:cs typeface="Calibri"/>
              <a:sym typeface="Calibri"/>
            </a:endParaRPr>
          </a:p>
        </p:txBody>
      </p:sp>
      <p:sp>
        <p:nvSpPr>
          <p:cNvPr id="216" name="Google Shape;216;p16"/>
          <p:cNvSpPr/>
          <p:nvPr/>
        </p:nvSpPr>
        <p:spPr>
          <a:xfrm>
            <a:off x="8549640" y="2560320"/>
            <a:ext cx="2926080" cy="457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F7379"/>
              </a:buClr>
              <a:buSzPts val="1250"/>
              <a:buFont typeface="Calibri"/>
              <a:buNone/>
            </a:pPr>
            <a:r>
              <a:rPr b="0" i="0" lang="en-US" sz="1250" u="none" cap="none" strike="noStrike">
                <a:solidFill>
                  <a:srgbClr val="5F7379"/>
                </a:solidFill>
                <a:latin typeface="Calibri"/>
                <a:ea typeface="Calibri"/>
                <a:cs typeface="Calibri"/>
                <a:sym typeface="Calibri"/>
              </a:rPr>
              <a:t>rated the SSBW's influence 'moderate' to 'very great' on their post-SSBW activities</a:t>
            </a:r>
            <a:endParaRPr b="0" i="0" sz="1250" u="none" cap="none" strike="noStrike">
              <a:solidFill>
                <a:schemeClr val="dk1"/>
              </a:solidFill>
              <a:latin typeface="Calibri"/>
              <a:ea typeface="Calibri"/>
              <a:cs typeface="Calibri"/>
              <a:sym typeface="Calibri"/>
            </a:endParaRPr>
          </a:p>
        </p:txBody>
      </p:sp>
      <p:sp>
        <p:nvSpPr>
          <p:cNvPr id="217" name="Google Shape;217;p16"/>
          <p:cNvSpPr/>
          <p:nvPr/>
        </p:nvSpPr>
        <p:spPr>
          <a:xfrm>
            <a:off x="8549655" y="3365010"/>
            <a:ext cx="3200400" cy="2926200"/>
          </a:xfrm>
          <a:prstGeom prst="rect">
            <a:avLst/>
          </a:prstGeom>
          <a:noFill/>
          <a:ln>
            <a:noFill/>
          </a:ln>
        </p:spPr>
        <p:txBody>
          <a:bodyPr anchorCtr="0" anchor="t" bIns="0" lIns="0" spcFirstLastPara="1" rIns="0" wrap="square" tIns="0">
            <a:noAutofit/>
          </a:bodyPr>
          <a:lstStyle/>
          <a:p>
            <a:pPr indent="0" lvl="0" marL="0" marR="0" rtl="0" algn="l">
              <a:lnSpc>
                <a:spcPct val="118000"/>
              </a:lnSpc>
              <a:spcBef>
                <a:spcPts val="0"/>
              </a:spcBef>
              <a:spcAft>
                <a:spcPts val="0"/>
              </a:spcAft>
              <a:buClr>
                <a:srgbClr val="1D3A42"/>
              </a:buClr>
              <a:buSzPts val="1400"/>
              <a:buFont typeface="Calibri"/>
              <a:buNone/>
            </a:pPr>
            <a:r>
              <a:rPr b="0" i="0" lang="en-US" sz="1600" u="none" cap="none" strike="noStrike">
                <a:solidFill>
                  <a:srgbClr val="1D3A42"/>
                </a:solidFill>
                <a:latin typeface="Calibri"/>
                <a:ea typeface="Calibri"/>
                <a:cs typeface="Calibri"/>
                <a:sym typeface="Calibri"/>
              </a:rPr>
              <a:t>Across all five post-workshop action types, participants credit the SSBW with a substantial role in what they did next.</a:t>
            </a:r>
            <a:endParaRPr b="0" i="0" sz="1600" u="none" cap="none" strike="noStrike">
              <a:solidFill>
                <a:schemeClr val="dk1"/>
              </a:solidFill>
              <a:latin typeface="Calibri"/>
              <a:ea typeface="Calibri"/>
              <a:cs typeface="Calibri"/>
              <a:sym typeface="Calibri"/>
            </a:endParaRPr>
          </a:p>
        </p:txBody>
      </p:sp>
      <p:sp>
        <p:nvSpPr>
          <p:cNvPr id="218" name="Google Shape;218;p16"/>
          <p:cNvSpPr/>
          <p:nvPr/>
        </p:nvSpPr>
        <p:spPr>
          <a:xfrm>
            <a:off x="223200" y="1273850"/>
            <a:ext cx="8116500" cy="5418600"/>
          </a:xfrm>
          <a:prstGeom prst="roundRect">
            <a:avLst>
              <a:gd fmla="val 1714" name="adj"/>
            </a:avLst>
          </a:prstGeom>
          <a:solidFill>
            <a:srgbClr val="FFFFFF"/>
          </a:solidFill>
          <a:ln cap="flat" cmpd="sng" w="12700">
            <a:solidFill>
              <a:srgbClr val="D5E2E4"/>
            </a:solidFill>
            <a:prstDash val="solid"/>
            <a:round/>
            <a:headEnd len="sm" w="sm" type="none"/>
            <a:tailEnd len="sm" w="sm" type="none"/>
          </a:ln>
          <a:effectLst>
            <a:outerShdw blurRad="114300" rotWithShape="0" algn="bl" dir="5400000" dist="38100">
              <a:srgbClr val="0E4653">
                <a:alpha val="1804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19" name="Google Shape;219;p16"/>
          <p:cNvPicPr preferRelativeResize="0"/>
          <p:nvPr/>
        </p:nvPicPr>
        <p:blipFill>
          <a:blip r:embed="rId3">
            <a:alphaModFix/>
          </a:blip>
          <a:stretch>
            <a:fillRect/>
          </a:stretch>
        </p:blipFill>
        <p:spPr>
          <a:xfrm>
            <a:off x="455038" y="1354683"/>
            <a:ext cx="7600312" cy="5117593"/>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3F4"/>
        </a:solidFill>
      </p:bgPr>
    </p:bg>
    <p:spTree>
      <p:nvGrpSpPr>
        <p:cNvPr id="224" name="Shape 224"/>
        <p:cNvGrpSpPr/>
        <p:nvPr/>
      </p:nvGrpSpPr>
      <p:grpSpPr>
        <a:xfrm>
          <a:off x="0" y="0"/>
          <a:ext cx="0" cy="0"/>
          <a:chOff x="0" y="0"/>
          <a:chExt cx="0" cy="0"/>
        </a:xfrm>
      </p:grpSpPr>
      <p:sp>
        <p:nvSpPr>
          <p:cNvPr id="225" name="Google Shape;225;p17"/>
          <p:cNvSpPr/>
          <p:nvPr/>
        </p:nvSpPr>
        <p:spPr>
          <a:xfrm>
            <a:off x="548640" y="384048"/>
            <a:ext cx="1106424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4A33B"/>
              </a:buClr>
              <a:buSzPts val="1200"/>
              <a:buFont typeface="Calibri"/>
              <a:buNone/>
            </a:pPr>
            <a:r>
              <a:rPr b="1" i="0" lang="en-US" sz="1200" u="none" cap="none" strike="noStrike">
                <a:solidFill>
                  <a:srgbClr val="E4A33B"/>
                </a:solidFill>
                <a:latin typeface="Calibri"/>
                <a:ea typeface="Calibri"/>
                <a:cs typeface="Calibri"/>
                <a:sym typeface="Calibri"/>
              </a:rPr>
              <a:t>PERSPECTIVES</a:t>
            </a:r>
            <a:endParaRPr b="0" i="0" sz="1200" u="none" cap="none" strike="noStrike">
              <a:solidFill>
                <a:schemeClr val="dk1"/>
              </a:solidFill>
              <a:latin typeface="Calibri"/>
              <a:ea typeface="Calibri"/>
              <a:cs typeface="Calibri"/>
              <a:sym typeface="Calibri"/>
            </a:endParaRPr>
          </a:p>
        </p:txBody>
      </p:sp>
      <p:sp>
        <p:nvSpPr>
          <p:cNvPr id="226" name="Google Shape;226;p17"/>
          <p:cNvSpPr/>
          <p:nvPr/>
        </p:nvSpPr>
        <p:spPr>
          <a:xfrm>
            <a:off x="548640" y="658368"/>
            <a:ext cx="11064240" cy="77724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3A42"/>
              </a:buClr>
              <a:buSzPts val="2900"/>
              <a:buFont typeface="Cambria"/>
              <a:buNone/>
            </a:pPr>
            <a:r>
              <a:rPr b="1" i="0" lang="en-US" sz="2900" u="none" cap="none" strike="noStrike">
                <a:solidFill>
                  <a:srgbClr val="1D3A42"/>
                </a:solidFill>
                <a:latin typeface="Cambria"/>
                <a:ea typeface="Cambria"/>
                <a:cs typeface="Cambria"/>
                <a:sym typeface="Cambria"/>
              </a:rPr>
              <a:t>Greater Influence for Non-Geoscience Majors</a:t>
            </a:r>
            <a:endParaRPr b="0" i="0" sz="2900" u="none" cap="none" strike="noStrike">
              <a:solidFill>
                <a:schemeClr val="dk1"/>
              </a:solidFill>
              <a:latin typeface="Calibri"/>
              <a:ea typeface="Calibri"/>
              <a:cs typeface="Calibri"/>
              <a:sym typeface="Calibri"/>
            </a:endParaRPr>
          </a:p>
        </p:txBody>
      </p:sp>
      <p:sp>
        <p:nvSpPr>
          <p:cNvPr id="227" name="Google Shape;227;p17"/>
          <p:cNvSpPr/>
          <p:nvPr/>
        </p:nvSpPr>
        <p:spPr>
          <a:xfrm>
            <a:off x="548650" y="1896357"/>
            <a:ext cx="8138100" cy="4173900"/>
          </a:xfrm>
          <a:prstGeom prst="roundRect">
            <a:avLst>
              <a:gd fmla="val 1731" name="adj"/>
            </a:avLst>
          </a:prstGeom>
          <a:solidFill>
            <a:srgbClr val="FFFFFF"/>
          </a:solidFill>
          <a:ln cap="flat" cmpd="sng" w="12700">
            <a:solidFill>
              <a:srgbClr val="D5E2E4"/>
            </a:solidFill>
            <a:prstDash val="solid"/>
            <a:round/>
            <a:headEnd len="sm" w="sm" type="none"/>
            <a:tailEnd len="sm" w="sm" type="none"/>
          </a:ln>
          <a:effectLst>
            <a:outerShdw blurRad="114300" rotWithShape="0" algn="bl" dir="5400000" dist="38100">
              <a:srgbClr val="0E4653">
                <a:alpha val="18039"/>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17"/>
          <p:cNvSpPr/>
          <p:nvPr/>
        </p:nvSpPr>
        <p:spPr>
          <a:xfrm>
            <a:off x="8961120" y="1691640"/>
            <a:ext cx="2651760" cy="1417320"/>
          </a:xfrm>
          <a:prstGeom prst="roundRect">
            <a:avLst>
              <a:gd fmla="val 5161" name="adj"/>
            </a:avLst>
          </a:prstGeom>
          <a:solidFill>
            <a:srgbClr val="FFFFFF"/>
          </a:solidFill>
          <a:ln cap="flat" cmpd="sng" w="12700">
            <a:solidFill>
              <a:srgbClr val="D5E2E4"/>
            </a:solidFill>
            <a:prstDash val="solid"/>
            <a:round/>
            <a:headEnd len="sm" w="sm" type="none"/>
            <a:tailEnd len="sm" w="sm" type="none"/>
          </a:ln>
          <a:effectLst>
            <a:outerShdw blurRad="114300" rotWithShape="0" algn="bl" dir="5400000" dist="38100">
              <a:srgbClr val="0E4653">
                <a:alpha val="18039"/>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17"/>
          <p:cNvSpPr/>
          <p:nvPr/>
        </p:nvSpPr>
        <p:spPr>
          <a:xfrm>
            <a:off x="9098280" y="1856232"/>
            <a:ext cx="2377440" cy="685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FB2A0"/>
              </a:buClr>
              <a:buSzPts val="3400"/>
              <a:buFont typeface="Cambria"/>
              <a:buNone/>
            </a:pPr>
            <a:r>
              <a:rPr b="1" i="0" lang="en-US" sz="3400" u="none" cap="none" strike="noStrike">
                <a:solidFill>
                  <a:srgbClr val="3FB2A0"/>
                </a:solidFill>
                <a:latin typeface="Cambria"/>
                <a:ea typeface="Cambria"/>
                <a:cs typeface="Cambria"/>
                <a:sym typeface="Cambria"/>
              </a:rPr>
              <a:t>&gt;60%</a:t>
            </a:r>
            <a:endParaRPr b="0" i="0" sz="3400" u="none" cap="none" strike="noStrike">
              <a:solidFill>
                <a:schemeClr val="dk1"/>
              </a:solidFill>
              <a:latin typeface="Calibri"/>
              <a:ea typeface="Calibri"/>
              <a:cs typeface="Calibri"/>
              <a:sym typeface="Calibri"/>
            </a:endParaRPr>
          </a:p>
        </p:txBody>
      </p:sp>
      <p:sp>
        <p:nvSpPr>
          <p:cNvPr id="230" name="Google Shape;230;p17"/>
          <p:cNvSpPr/>
          <p:nvPr/>
        </p:nvSpPr>
        <p:spPr>
          <a:xfrm>
            <a:off x="9098280" y="2560320"/>
            <a:ext cx="2377440" cy="457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F7379"/>
              </a:buClr>
              <a:buSzPts val="1250"/>
              <a:buFont typeface="Calibri"/>
              <a:buNone/>
            </a:pPr>
            <a:r>
              <a:rPr b="0" i="0" lang="en-US" sz="1250" u="none" cap="none" strike="noStrike">
                <a:solidFill>
                  <a:srgbClr val="5F7379"/>
                </a:solidFill>
                <a:latin typeface="Calibri"/>
                <a:ea typeface="Calibri"/>
                <a:cs typeface="Calibri"/>
                <a:sym typeface="Calibri"/>
              </a:rPr>
              <a:t>of non-geoscience majors chose 'great' to 'very great'</a:t>
            </a:r>
            <a:endParaRPr b="0" i="0" sz="1250" u="none" cap="none" strike="noStrike">
              <a:solidFill>
                <a:schemeClr val="dk1"/>
              </a:solidFill>
              <a:latin typeface="Calibri"/>
              <a:ea typeface="Calibri"/>
              <a:cs typeface="Calibri"/>
              <a:sym typeface="Calibri"/>
            </a:endParaRPr>
          </a:p>
        </p:txBody>
      </p:sp>
      <p:sp>
        <p:nvSpPr>
          <p:cNvPr id="231" name="Google Shape;231;p17"/>
          <p:cNvSpPr/>
          <p:nvPr/>
        </p:nvSpPr>
        <p:spPr>
          <a:xfrm>
            <a:off x="8961120" y="3291840"/>
            <a:ext cx="2651760" cy="1417320"/>
          </a:xfrm>
          <a:prstGeom prst="roundRect">
            <a:avLst>
              <a:gd fmla="val 5161" name="adj"/>
            </a:avLst>
          </a:prstGeom>
          <a:solidFill>
            <a:srgbClr val="FFFFFF"/>
          </a:solidFill>
          <a:ln cap="flat" cmpd="sng" w="12700">
            <a:solidFill>
              <a:srgbClr val="D5E2E4"/>
            </a:solidFill>
            <a:prstDash val="solid"/>
            <a:round/>
            <a:headEnd len="sm" w="sm" type="none"/>
            <a:tailEnd len="sm" w="sm" type="none"/>
          </a:ln>
          <a:effectLst>
            <a:outerShdw blurRad="114300" rotWithShape="0" algn="bl" dir="5400000" dist="38100">
              <a:srgbClr val="0E4653">
                <a:alpha val="18039"/>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17"/>
          <p:cNvSpPr/>
          <p:nvPr/>
        </p:nvSpPr>
        <p:spPr>
          <a:xfrm>
            <a:off x="9098280" y="3456432"/>
            <a:ext cx="2377440" cy="685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C7293"/>
              </a:buClr>
              <a:buSzPts val="3400"/>
              <a:buFont typeface="Cambria"/>
              <a:buNone/>
            </a:pPr>
            <a:r>
              <a:rPr b="1" i="0" lang="en-US" sz="3400" u="none" cap="none" strike="noStrike">
                <a:solidFill>
                  <a:srgbClr val="1C7293"/>
                </a:solidFill>
                <a:latin typeface="Cambria"/>
                <a:ea typeface="Cambria"/>
                <a:cs typeface="Cambria"/>
                <a:sym typeface="Cambria"/>
              </a:rPr>
              <a:t>~40%</a:t>
            </a:r>
            <a:endParaRPr b="0" i="0" sz="3400" u="none" cap="none" strike="noStrike">
              <a:solidFill>
                <a:schemeClr val="dk1"/>
              </a:solidFill>
              <a:latin typeface="Calibri"/>
              <a:ea typeface="Calibri"/>
              <a:cs typeface="Calibri"/>
              <a:sym typeface="Calibri"/>
            </a:endParaRPr>
          </a:p>
        </p:txBody>
      </p:sp>
      <p:sp>
        <p:nvSpPr>
          <p:cNvPr id="233" name="Google Shape;233;p17"/>
          <p:cNvSpPr/>
          <p:nvPr/>
        </p:nvSpPr>
        <p:spPr>
          <a:xfrm>
            <a:off x="9098280" y="4160520"/>
            <a:ext cx="2377440" cy="457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F7379"/>
              </a:buClr>
              <a:buSzPts val="1250"/>
              <a:buFont typeface="Calibri"/>
              <a:buNone/>
            </a:pPr>
            <a:r>
              <a:rPr b="0" i="0" lang="en-US" sz="1250" u="none" cap="none" strike="noStrike">
                <a:solidFill>
                  <a:srgbClr val="5F7379"/>
                </a:solidFill>
                <a:latin typeface="Calibri"/>
                <a:ea typeface="Calibri"/>
                <a:cs typeface="Calibri"/>
                <a:sym typeface="Calibri"/>
              </a:rPr>
              <a:t>for geoscience majors, by comparison</a:t>
            </a:r>
            <a:endParaRPr b="0" i="0" sz="1250" u="none" cap="none" strike="noStrike">
              <a:solidFill>
                <a:schemeClr val="dk1"/>
              </a:solidFill>
              <a:latin typeface="Calibri"/>
              <a:ea typeface="Calibri"/>
              <a:cs typeface="Calibri"/>
              <a:sym typeface="Calibri"/>
            </a:endParaRPr>
          </a:p>
        </p:txBody>
      </p:sp>
      <p:sp>
        <p:nvSpPr>
          <p:cNvPr id="234" name="Google Shape;234;p17"/>
          <p:cNvSpPr/>
          <p:nvPr/>
        </p:nvSpPr>
        <p:spPr>
          <a:xfrm>
            <a:off x="8961120" y="4892040"/>
            <a:ext cx="2651760" cy="1463040"/>
          </a:xfrm>
          <a:prstGeom prst="rect">
            <a:avLst/>
          </a:prstGeom>
          <a:noFill/>
          <a:ln>
            <a:noFill/>
          </a:ln>
        </p:spPr>
        <p:txBody>
          <a:bodyPr anchorCtr="0" anchor="t" bIns="0" lIns="0" spcFirstLastPara="1" rIns="0" wrap="square" tIns="0">
            <a:noAutofit/>
          </a:bodyPr>
          <a:lstStyle/>
          <a:p>
            <a:pPr indent="0" lvl="0" marL="0" marR="0" rtl="0" algn="l">
              <a:lnSpc>
                <a:spcPct val="118000"/>
              </a:lnSpc>
              <a:spcBef>
                <a:spcPts val="0"/>
              </a:spcBef>
              <a:spcAft>
                <a:spcPts val="0"/>
              </a:spcAft>
              <a:buClr>
                <a:srgbClr val="1D3A42"/>
              </a:buClr>
              <a:buSzPts val="1400"/>
              <a:buFont typeface="Calibri"/>
              <a:buNone/>
            </a:pPr>
            <a:r>
              <a:rPr b="0" i="1" lang="en-US" sz="1400" u="none" cap="none" strike="noStrike">
                <a:solidFill>
                  <a:srgbClr val="1D3A42"/>
                </a:solidFill>
                <a:latin typeface="Calibri"/>
                <a:ea typeface="Calibri"/>
                <a:cs typeface="Calibri"/>
                <a:sym typeface="Calibri"/>
              </a:rPr>
              <a:t>The SSBW's influence is greatest for participants without traditional geoscience training.</a:t>
            </a:r>
            <a:endParaRPr b="0" i="0" sz="1400" u="none" cap="none" strike="noStrike">
              <a:solidFill>
                <a:schemeClr val="dk1"/>
              </a:solidFill>
              <a:latin typeface="Calibri"/>
              <a:ea typeface="Calibri"/>
              <a:cs typeface="Calibri"/>
              <a:sym typeface="Calibri"/>
            </a:endParaRPr>
          </a:p>
        </p:txBody>
      </p:sp>
      <p:pic>
        <p:nvPicPr>
          <p:cNvPr id="235" name="Google Shape;235;p17"/>
          <p:cNvPicPr preferRelativeResize="0"/>
          <p:nvPr/>
        </p:nvPicPr>
        <p:blipFill>
          <a:blip r:embed="rId3">
            <a:alphaModFix/>
          </a:blip>
          <a:stretch>
            <a:fillRect/>
          </a:stretch>
        </p:blipFill>
        <p:spPr>
          <a:xfrm>
            <a:off x="734752" y="2242558"/>
            <a:ext cx="7804476" cy="34519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3F4"/>
        </a:solidFill>
      </p:bgPr>
    </p:bg>
    <p:spTree>
      <p:nvGrpSpPr>
        <p:cNvPr id="240" name="Shape 240"/>
        <p:cNvGrpSpPr/>
        <p:nvPr/>
      </p:nvGrpSpPr>
      <p:grpSpPr>
        <a:xfrm>
          <a:off x="0" y="0"/>
          <a:ext cx="0" cy="0"/>
          <a:chOff x="0" y="0"/>
          <a:chExt cx="0" cy="0"/>
        </a:xfrm>
      </p:grpSpPr>
      <p:sp>
        <p:nvSpPr>
          <p:cNvPr id="241" name="Google Shape;241;p18"/>
          <p:cNvSpPr/>
          <p:nvPr/>
        </p:nvSpPr>
        <p:spPr>
          <a:xfrm>
            <a:off x="548640" y="384048"/>
            <a:ext cx="1106424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4A33B"/>
              </a:buClr>
              <a:buSzPts val="1200"/>
              <a:buFont typeface="Calibri"/>
              <a:buNone/>
            </a:pPr>
            <a:r>
              <a:rPr b="1" i="0" lang="en-US" sz="1200" u="none" cap="none" strike="noStrike">
                <a:solidFill>
                  <a:srgbClr val="E4A33B"/>
                </a:solidFill>
                <a:latin typeface="Calibri"/>
                <a:ea typeface="Calibri"/>
                <a:cs typeface="Calibri"/>
                <a:sym typeface="Calibri"/>
              </a:rPr>
              <a:t>PERSPECTIVES</a:t>
            </a:r>
            <a:endParaRPr b="0" i="0" sz="1200" u="none" cap="none" strike="noStrike">
              <a:solidFill>
                <a:schemeClr val="dk1"/>
              </a:solidFill>
              <a:latin typeface="Calibri"/>
              <a:ea typeface="Calibri"/>
              <a:cs typeface="Calibri"/>
              <a:sym typeface="Calibri"/>
            </a:endParaRPr>
          </a:p>
        </p:txBody>
      </p:sp>
      <p:sp>
        <p:nvSpPr>
          <p:cNvPr id="242" name="Google Shape;242;p18"/>
          <p:cNvSpPr/>
          <p:nvPr/>
        </p:nvSpPr>
        <p:spPr>
          <a:xfrm>
            <a:off x="548640" y="658368"/>
            <a:ext cx="11064240" cy="77724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3A42"/>
              </a:buClr>
              <a:buSzPts val="2900"/>
              <a:buFont typeface="Cambria"/>
              <a:buNone/>
            </a:pPr>
            <a:r>
              <a:rPr b="1" i="0" lang="en-US" sz="2900" u="none" cap="none" strike="noStrike">
                <a:solidFill>
                  <a:srgbClr val="1D3A42"/>
                </a:solidFill>
                <a:latin typeface="Cambria"/>
                <a:ea typeface="Cambria"/>
                <a:cs typeface="Cambria"/>
                <a:sym typeface="Cambria"/>
              </a:rPr>
              <a:t>How Well the SSBW Met Needs &amp; Content Was Relevant</a:t>
            </a:r>
            <a:endParaRPr b="0" i="0" sz="2900" u="none" cap="none" strike="noStrike">
              <a:solidFill>
                <a:schemeClr val="dk1"/>
              </a:solidFill>
              <a:latin typeface="Calibri"/>
              <a:ea typeface="Calibri"/>
              <a:cs typeface="Calibri"/>
              <a:sym typeface="Calibri"/>
            </a:endParaRPr>
          </a:p>
        </p:txBody>
      </p:sp>
      <p:sp>
        <p:nvSpPr>
          <p:cNvPr id="243" name="Google Shape;243;p18"/>
          <p:cNvSpPr/>
          <p:nvPr/>
        </p:nvSpPr>
        <p:spPr>
          <a:xfrm>
            <a:off x="548650" y="1691647"/>
            <a:ext cx="11091600" cy="2831700"/>
          </a:xfrm>
          <a:prstGeom prst="roundRect">
            <a:avLst>
              <a:gd fmla="val 2045" name="adj"/>
            </a:avLst>
          </a:prstGeom>
          <a:solidFill>
            <a:srgbClr val="FFFFFF"/>
          </a:solidFill>
          <a:ln cap="flat" cmpd="sng" w="12700">
            <a:solidFill>
              <a:srgbClr val="D5E2E4"/>
            </a:solidFill>
            <a:prstDash val="solid"/>
            <a:round/>
            <a:headEnd len="sm" w="sm" type="none"/>
            <a:tailEnd len="sm" w="sm" type="none"/>
          </a:ln>
          <a:effectLst>
            <a:outerShdw blurRad="114300" rotWithShape="0" algn="bl" dir="5400000" dist="38100">
              <a:srgbClr val="0E4653">
                <a:alpha val="18039"/>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sessions/stoic-laughing-brown/mnt/outputs/img/image15.png" id="244" name="Google Shape;244;p18"/>
          <p:cNvPicPr preferRelativeResize="0"/>
          <p:nvPr/>
        </p:nvPicPr>
        <p:blipFill rotWithShape="1">
          <a:blip r:embed="rId3">
            <a:alphaModFix/>
          </a:blip>
          <a:srcRect b="0" l="0" r="0" t="79907"/>
          <a:stretch/>
        </p:blipFill>
        <p:spPr>
          <a:xfrm>
            <a:off x="868675" y="3806648"/>
            <a:ext cx="10451599" cy="716550"/>
          </a:xfrm>
          <a:prstGeom prst="rect">
            <a:avLst/>
          </a:prstGeom>
          <a:noFill/>
          <a:ln>
            <a:noFill/>
          </a:ln>
        </p:spPr>
      </p:pic>
      <p:pic>
        <p:nvPicPr>
          <p:cNvPr id="245" name="Google Shape;245;p18"/>
          <p:cNvPicPr preferRelativeResize="0"/>
          <p:nvPr/>
        </p:nvPicPr>
        <p:blipFill rotWithShape="1">
          <a:blip r:embed="rId3">
            <a:alphaModFix/>
          </a:blip>
          <a:srcRect b="44998" l="0" r="0" t="0"/>
          <a:stretch/>
        </p:blipFill>
        <p:spPr>
          <a:xfrm>
            <a:off x="708000" y="1732043"/>
            <a:ext cx="10745514" cy="2186988"/>
          </a:xfrm>
          <a:prstGeom prst="rect">
            <a:avLst/>
          </a:prstGeom>
          <a:noFill/>
          <a:ln>
            <a:noFill/>
          </a:ln>
        </p:spPr>
      </p:pic>
      <p:sp>
        <p:nvSpPr>
          <p:cNvPr id="246" name="Google Shape;246;p18"/>
          <p:cNvSpPr/>
          <p:nvPr/>
        </p:nvSpPr>
        <p:spPr>
          <a:xfrm>
            <a:off x="3005075" y="4992700"/>
            <a:ext cx="6519900" cy="1673400"/>
          </a:xfrm>
          <a:prstGeom prst="roundRect">
            <a:avLst>
              <a:gd fmla="val 5161" name="adj"/>
            </a:avLst>
          </a:prstGeom>
          <a:solidFill>
            <a:srgbClr val="FFFFFF"/>
          </a:solidFill>
          <a:ln cap="flat" cmpd="sng" w="12700">
            <a:solidFill>
              <a:srgbClr val="D5E2E4"/>
            </a:solidFill>
            <a:prstDash val="solid"/>
            <a:round/>
            <a:headEnd len="sm" w="sm" type="none"/>
            <a:tailEnd len="sm" w="sm" type="none"/>
          </a:ln>
          <a:effectLst>
            <a:outerShdw blurRad="114300" rotWithShape="0" algn="bl" dir="5400000" dist="38100">
              <a:srgbClr val="0E4653">
                <a:alpha val="1804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18"/>
          <p:cNvSpPr/>
          <p:nvPr/>
        </p:nvSpPr>
        <p:spPr>
          <a:xfrm>
            <a:off x="3637562" y="5055270"/>
            <a:ext cx="4886400" cy="685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C7293"/>
              </a:buClr>
              <a:buSzPts val="3400"/>
              <a:buFont typeface="Cambria"/>
              <a:buNone/>
            </a:pPr>
            <a:r>
              <a:rPr b="1" lang="en-US" sz="3400">
                <a:solidFill>
                  <a:srgbClr val="1C7293"/>
                </a:solidFill>
                <a:latin typeface="Cambria"/>
                <a:ea typeface="Cambria"/>
                <a:cs typeface="Cambria"/>
                <a:sym typeface="Cambria"/>
              </a:rPr>
              <a:t>Strongly </a:t>
            </a:r>
            <a:r>
              <a:rPr b="1" i="0" lang="en-US" sz="3400" u="none" cap="none" strike="noStrike">
                <a:solidFill>
                  <a:srgbClr val="1C7293"/>
                </a:solidFill>
                <a:latin typeface="Cambria"/>
                <a:ea typeface="Cambria"/>
                <a:cs typeface="Cambria"/>
                <a:sym typeface="Cambria"/>
              </a:rPr>
              <a:t>Agree</a:t>
            </a:r>
            <a:endParaRPr b="0" i="0" sz="3400" u="none" cap="none" strike="noStrike">
              <a:solidFill>
                <a:schemeClr val="dk1"/>
              </a:solidFill>
              <a:latin typeface="Calibri"/>
              <a:ea typeface="Calibri"/>
              <a:cs typeface="Calibri"/>
              <a:sym typeface="Calibri"/>
            </a:endParaRPr>
          </a:p>
        </p:txBody>
      </p:sp>
      <p:sp>
        <p:nvSpPr>
          <p:cNvPr id="248" name="Google Shape;248;p18"/>
          <p:cNvSpPr/>
          <p:nvPr/>
        </p:nvSpPr>
        <p:spPr>
          <a:xfrm>
            <a:off x="3719088" y="5692915"/>
            <a:ext cx="4753500" cy="457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F7379"/>
              </a:buClr>
              <a:buSzPts val="1250"/>
              <a:buFont typeface="Calibri"/>
              <a:buNone/>
            </a:pPr>
            <a:r>
              <a:rPr b="0" i="0" lang="en-US" sz="1850" u="none" cap="none" strike="noStrike">
                <a:solidFill>
                  <a:srgbClr val="5F7379"/>
                </a:solidFill>
                <a:latin typeface="Calibri"/>
                <a:ea typeface="Calibri"/>
                <a:cs typeface="Calibri"/>
                <a:sym typeface="Calibri"/>
              </a:rPr>
              <a:t>the dominant response </a:t>
            </a:r>
            <a:r>
              <a:rPr lang="en-US" sz="1850">
                <a:solidFill>
                  <a:srgbClr val="5F7379"/>
                </a:solidFill>
                <a:latin typeface="Calibri"/>
                <a:ea typeface="Calibri"/>
                <a:cs typeface="Calibri"/>
                <a:sym typeface="Calibri"/>
              </a:rPr>
              <a:t>for whether SSBW met participant needs and whether SSBW content was relevant</a:t>
            </a:r>
            <a:endParaRPr b="0" i="0" sz="185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4653"/>
        </a:solidFill>
      </p:bgPr>
    </p:bg>
    <p:spTree>
      <p:nvGrpSpPr>
        <p:cNvPr id="253" name="Shape 253"/>
        <p:cNvGrpSpPr/>
        <p:nvPr/>
      </p:nvGrpSpPr>
      <p:grpSpPr>
        <a:xfrm>
          <a:off x="0" y="0"/>
          <a:ext cx="0" cy="0"/>
          <a:chOff x="0" y="0"/>
          <a:chExt cx="0" cy="0"/>
        </a:xfrm>
      </p:grpSpPr>
      <p:sp>
        <p:nvSpPr>
          <p:cNvPr id="254" name="Google Shape;254;p19"/>
          <p:cNvSpPr/>
          <p:nvPr/>
        </p:nvSpPr>
        <p:spPr>
          <a:xfrm>
            <a:off x="822960" y="1828800"/>
            <a:ext cx="2743200" cy="1463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C7293"/>
              </a:buClr>
              <a:buSzPts val="9600"/>
              <a:buFont typeface="Cambria"/>
              <a:buNone/>
            </a:pPr>
            <a:r>
              <a:rPr b="1" i="0" lang="en-US" sz="9600" u="none" cap="none" strike="noStrike">
                <a:solidFill>
                  <a:srgbClr val="1C7293"/>
                </a:solidFill>
                <a:latin typeface="Cambria"/>
                <a:ea typeface="Cambria"/>
                <a:cs typeface="Cambria"/>
                <a:sym typeface="Cambria"/>
              </a:rPr>
              <a:t>03</a:t>
            </a:r>
            <a:endParaRPr b="0" i="0" sz="9600" u="none" cap="none" strike="noStrike">
              <a:solidFill>
                <a:schemeClr val="dk1"/>
              </a:solidFill>
              <a:latin typeface="Calibri"/>
              <a:ea typeface="Calibri"/>
              <a:cs typeface="Calibri"/>
              <a:sym typeface="Calibri"/>
            </a:endParaRPr>
          </a:p>
        </p:txBody>
      </p:sp>
      <p:sp>
        <p:nvSpPr>
          <p:cNvPr id="255" name="Google Shape;255;p19"/>
          <p:cNvSpPr/>
          <p:nvPr/>
        </p:nvSpPr>
        <p:spPr>
          <a:xfrm>
            <a:off x="868680" y="3429000"/>
            <a:ext cx="10424160" cy="10972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4400"/>
              <a:buFont typeface="Cambria"/>
              <a:buNone/>
            </a:pPr>
            <a:r>
              <a:rPr b="1" i="0" lang="en-US" sz="4400" u="none" cap="none" strike="noStrike">
                <a:solidFill>
                  <a:srgbClr val="FFFFFF"/>
                </a:solidFill>
                <a:latin typeface="Cambria"/>
                <a:ea typeface="Cambria"/>
                <a:cs typeface="Cambria"/>
                <a:sym typeface="Cambria"/>
              </a:rPr>
              <a:t>Self-Perception</a:t>
            </a:r>
            <a:endParaRPr b="0" i="0" sz="4400" u="none" cap="none" strike="noStrike">
              <a:solidFill>
                <a:schemeClr val="dk1"/>
              </a:solidFill>
              <a:latin typeface="Calibri"/>
              <a:ea typeface="Calibri"/>
              <a:cs typeface="Calibri"/>
              <a:sym typeface="Calibri"/>
            </a:endParaRPr>
          </a:p>
        </p:txBody>
      </p:sp>
      <p:sp>
        <p:nvSpPr>
          <p:cNvPr id="256" name="Google Shape;256;p19"/>
          <p:cNvSpPr/>
          <p:nvPr/>
        </p:nvSpPr>
        <p:spPr>
          <a:xfrm>
            <a:off x="914400" y="4526280"/>
            <a:ext cx="10058400" cy="5486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FBCC0"/>
              </a:buClr>
              <a:buSzPts val="1700"/>
              <a:buFont typeface="Calibri"/>
              <a:buNone/>
            </a:pPr>
            <a:r>
              <a:rPr b="0" i="0" lang="en-US" sz="1900" u="none" cap="none" strike="noStrike">
                <a:solidFill>
                  <a:srgbClr val="9FBCC0"/>
                </a:solidFill>
                <a:latin typeface="Calibri"/>
                <a:ea typeface="Calibri"/>
                <a:cs typeface="Calibri"/>
                <a:sym typeface="Calibri"/>
              </a:rPr>
              <a:t>Participants' sense of their own skills and capability</a:t>
            </a:r>
            <a:endParaRPr b="0" i="0" sz="19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3F4"/>
        </a:solidFill>
      </p:bgPr>
    </p:bg>
    <p:spTree>
      <p:nvGrpSpPr>
        <p:cNvPr id="261" name="Shape 261"/>
        <p:cNvGrpSpPr/>
        <p:nvPr/>
      </p:nvGrpSpPr>
      <p:grpSpPr>
        <a:xfrm>
          <a:off x="0" y="0"/>
          <a:ext cx="0" cy="0"/>
          <a:chOff x="0" y="0"/>
          <a:chExt cx="0" cy="0"/>
        </a:xfrm>
      </p:grpSpPr>
      <p:sp>
        <p:nvSpPr>
          <p:cNvPr id="262" name="Google Shape;262;p20"/>
          <p:cNvSpPr/>
          <p:nvPr/>
        </p:nvSpPr>
        <p:spPr>
          <a:xfrm>
            <a:off x="548640" y="384048"/>
            <a:ext cx="1106424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4A33B"/>
              </a:buClr>
              <a:buSzPts val="1200"/>
              <a:buFont typeface="Calibri"/>
              <a:buNone/>
            </a:pPr>
            <a:r>
              <a:rPr b="1" i="0" lang="en-US" sz="1200" u="none" cap="none" strike="noStrike">
                <a:solidFill>
                  <a:srgbClr val="E4A33B"/>
                </a:solidFill>
                <a:latin typeface="Calibri"/>
                <a:ea typeface="Calibri"/>
                <a:cs typeface="Calibri"/>
                <a:sym typeface="Calibri"/>
              </a:rPr>
              <a:t>SELF-PERCEPTION</a:t>
            </a:r>
            <a:endParaRPr b="0" i="0" sz="1200" u="none" cap="none" strike="noStrike">
              <a:solidFill>
                <a:schemeClr val="dk1"/>
              </a:solidFill>
              <a:latin typeface="Calibri"/>
              <a:ea typeface="Calibri"/>
              <a:cs typeface="Calibri"/>
              <a:sym typeface="Calibri"/>
            </a:endParaRPr>
          </a:p>
        </p:txBody>
      </p:sp>
      <p:sp>
        <p:nvSpPr>
          <p:cNvPr id="263" name="Google Shape;263;p20"/>
          <p:cNvSpPr/>
          <p:nvPr/>
        </p:nvSpPr>
        <p:spPr>
          <a:xfrm>
            <a:off x="548640" y="658368"/>
            <a:ext cx="11064240" cy="77724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3A42"/>
              </a:buClr>
              <a:buSzPts val="2900"/>
              <a:buFont typeface="Cambria"/>
              <a:buNone/>
            </a:pPr>
            <a:r>
              <a:rPr b="1" i="0" lang="en-US" sz="2900" u="none" cap="none" strike="noStrike">
                <a:solidFill>
                  <a:srgbClr val="1D3A42"/>
                </a:solidFill>
                <a:latin typeface="Cambria"/>
                <a:ea typeface="Cambria"/>
                <a:cs typeface="Cambria"/>
                <a:sym typeface="Cambria"/>
              </a:rPr>
              <a:t>Capable of Taking Post-SSBW Action</a:t>
            </a:r>
            <a:endParaRPr b="0" i="0" sz="2900" u="none" cap="none" strike="noStrike">
              <a:solidFill>
                <a:schemeClr val="dk1"/>
              </a:solidFill>
              <a:latin typeface="Calibri"/>
              <a:ea typeface="Calibri"/>
              <a:cs typeface="Calibri"/>
              <a:sym typeface="Calibri"/>
            </a:endParaRPr>
          </a:p>
        </p:txBody>
      </p:sp>
      <p:sp>
        <p:nvSpPr>
          <p:cNvPr id="264" name="Google Shape;264;p20"/>
          <p:cNvSpPr/>
          <p:nvPr/>
        </p:nvSpPr>
        <p:spPr>
          <a:xfrm>
            <a:off x="548650" y="1737350"/>
            <a:ext cx="11213100" cy="2166300"/>
          </a:xfrm>
          <a:prstGeom prst="roundRect">
            <a:avLst>
              <a:gd fmla="val 2647" name="adj"/>
            </a:avLst>
          </a:prstGeom>
          <a:solidFill>
            <a:srgbClr val="FFFFFF"/>
          </a:solidFill>
          <a:ln cap="flat" cmpd="sng" w="12700">
            <a:solidFill>
              <a:srgbClr val="D5E2E4"/>
            </a:solidFill>
            <a:prstDash val="solid"/>
            <a:round/>
            <a:headEnd len="sm" w="sm" type="none"/>
            <a:tailEnd len="sm" w="sm" type="none"/>
          </a:ln>
          <a:effectLst>
            <a:outerShdw blurRad="114300" rotWithShape="0" algn="bl" dir="5400000" dist="38100">
              <a:srgbClr val="0E4653">
                <a:alpha val="18039"/>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20"/>
          <p:cNvSpPr/>
          <p:nvPr/>
        </p:nvSpPr>
        <p:spPr>
          <a:xfrm>
            <a:off x="3409863" y="4205400"/>
            <a:ext cx="5341800" cy="1417200"/>
          </a:xfrm>
          <a:prstGeom prst="roundRect">
            <a:avLst>
              <a:gd fmla="val 5161" name="adj"/>
            </a:avLst>
          </a:prstGeom>
          <a:solidFill>
            <a:srgbClr val="FFFFFF"/>
          </a:solidFill>
          <a:ln cap="flat" cmpd="sng" w="12700">
            <a:solidFill>
              <a:srgbClr val="D5E2E4"/>
            </a:solidFill>
            <a:prstDash val="solid"/>
            <a:round/>
            <a:headEnd len="sm" w="sm" type="none"/>
            <a:tailEnd len="sm" w="sm" type="none"/>
          </a:ln>
          <a:effectLst>
            <a:outerShdw blurRad="114300" rotWithShape="0" algn="bl" dir="5400000" dist="38100">
              <a:srgbClr val="0E4653">
                <a:alpha val="18039"/>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20"/>
          <p:cNvSpPr/>
          <p:nvPr/>
        </p:nvSpPr>
        <p:spPr>
          <a:xfrm>
            <a:off x="3637562" y="4361764"/>
            <a:ext cx="4886400" cy="685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C7293"/>
              </a:buClr>
              <a:buSzPts val="3400"/>
              <a:buFont typeface="Cambria"/>
              <a:buNone/>
            </a:pPr>
            <a:r>
              <a:rPr b="1" lang="en-US" sz="3400">
                <a:solidFill>
                  <a:srgbClr val="2A9D8F"/>
                </a:solidFill>
                <a:latin typeface="Cambria"/>
                <a:ea typeface="Cambria"/>
                <a:cs typeface="Cambria"/>
                <a:sym typeface="Cambria"/>
              </a:rPr>
              <a:t>Agree </a:t>
            </a:r>
            <a:r>
              <a:rPr b="1" lang="en-US" sz="3400">
                <a:solidFill>
                  <a:srgbClr val="1D3A42"/>
                </a:solidFill>
                <a:latin typeface="Cambria"/>
                <a:ea typeface="Cambria"/>
                <a:cs typeface="Cambria"/>
                <a:sym typeface="Cambria"/>
              </a:rPr>
              <a:t>to </a:t>
            </a:r>
            <a:r>
              <a:rPr b="1" lang="en-US" sz="3400">
                <a:solidFill>
                  <a:srgbClr val="1C7293"/>
                </a:solidFill>
                <a:latin typeface="Cambria"/>
                <a:ea typeface="Cambria"/>
                <a:cs typeface="Cambria"/>
                <a:sym typeface="Cambria"/>
              </a:rPr>
              <a:t>Strongly </a:t>
            </a:r>
            <a:r>
              <a:rPr b="1" i="0" lang="en-US" sz="3400" u="none" cap="none" strike="noStrike">
                <a:solidFill>
                  <a:srgbClr val="1C7293"/>
                </a:solidFill>
                <a:latin typeface="Cambria"/>
                <a:ea typeface="Cambria"/>
                <a:cs typeface="Cambria"/>
                <a:sym typeface="Cambria"/>
              </a:rPr>
              <a:t>Agree</a:t>
            </a:r>
            <a:endParaRPr b="0" i="0" sz="3400" u="none" cap="none" strike="noStrike">
              <a:solidFill>
                <a:schemeClr val="dk1"/>
              </a:solidFill>
              <a:latin typeface="Calibri"/>
              <a:ea typeface="Calibri"/>
              <a:cs typeface="Calibri"/>
              <a:sym typeface="Calibri"/>
            </a:endParaRPr>
          </a:p>
        </p:txBody>
      </p:sp>
      <p:sp>
        <p:nvSpPr>
          <p:cNvPr id="267" name="Google Shape;267;p20"/>
          <p:cNvSpPr/>
          <p:nvPr/>
        </p:nvSpPr>
        <p:spPr>
          <a:xfrm>
            <a:off x="4291115" y="4999404"/>
            <a:ext cx="3579300" cy="457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F7379"/>
              </a:buClr>
              <a:buSzPts val="1250"/>
              <a:buFont typeface="Calibri"/>
              <a:buNone/>
            </a:pPr>
            <a:r>
              <a:rPr b="0" i="0" lang="en-US" sz="1550" u="none" cap="none" strike="noStrike">
                <a:solidFill>
                  <a:srgbClr val="5F7379"/>
                </a:solidFill>
                <a:latin typeface="Calibri"/>
                <a:ea typeface="Calibri"/>
                <a:cs typeface="Calibri"/>
                <a:sym typeface="Calibri"/>
              </a:rPr>
              <a:t>the dominant responses on capability to act based on what they learned</a:t>
            </a:r>
            <a:endParaRPr b="0" i="0" sz="1550" u="none" cap="none" strike="noStrike">
              <a:solidFill>
                <a:schemeClr val="dk1"/>
              </a:solidFill>
              <a:latin typeface="Calibri"/>
              <a:ea typeface="Calibri"/>
              <a:cs typeface="Calibri"/>
              <a:sym typeface="Calibri"/>
            </a:endParaRPr>
          </a:p>
        </p:txBody>
      </p:sp>
      <p:sp>
        <p:nvSpPr>
          <p:cNvPr id="268" name="Google Shape;268;p20"/>
          <p:cNvSpPr/>
          <p:nvPr/>
        </p:nvSpPr>
        <p:spPr>
          <a:xfrm>
            <a:off x="1828788" y="5965100"/>
            <a:ext cx="8534100" cy="586800"/>
          </a:xfrm>
          <a:prstGeom prst="rect">
            <a:avLst/>
          </a:prstGeom>
          <a:noFill/>
          <a:ln>
            <a:noFill/>
          </a:ln>
        </p:spPr>
        <p:txBody>
          <a:bodyPr anchorCtr="0" anchor="t" bIns="0" lIns="0" spcFirstLastPara="1" rIns="0" wrap="square" tIns="0">
            <a:noAutofit/>
          </a:bodyPr>
          <a:lstStyle/>
          <a:p>
            <a:pPr indent="0" lvl="0" marL="0" marR="0" rtl="0" algn="l">
              <a:lnSpc>
                <a:spcPct val="118000"/>
              </a:lnSpc>
              <a:spcBef>
                <a:spcPts val="0"/>
              </a:spcBef>
              <a:spcAft>
                <a:spcPts val="0"/>
              </a:spcAft>
              <a:buClr>
                <a:srgbClr val="1D3A42"/>
              </a:buClr>
              <a:buSzPts val="1400"/>
              <a:buFont typeface="Calibri"/>
              <a:buNone/>
            </a:pPr>
            <a:r>
              <a:rPr b="0" i="0" lang="en-US" sz="1400" u="none" cap="none" strike="noStrike">
                <a:solidFill>
                  <a:srgbClr val="1D3A42"/>
                </a:solidFill>
                <a:latin typeface="Calibri"/>
                <a:ea typeface="Calibri"/>
                <a:cs typeface="Calibri"/>
                <a:sym typeface="Calibri"/>
              </a:rPr>
              <a:t>Confidence in applying methods and effectiveness at tackling scientific-computing challenges follow the same pattern.</a:t>
            </a:r>
            <a:endParaRPr b="0" i="0" sz="1400" u="none" cap="none" strike="noStrike">
              <a:solidFill>
                <a:schemeClr val="dk1"/>
              </a:solidFill>
              <a:latin typeface="Calibri"/>
              <a:ea typeface="Calibri"/>
              <a:cs typeface="Calibri"/>
              <a:sym typeface="Calibri"/>
            </a:endParaRPr>
          </a:p>
        </p:txBody>
      </p:sp>
      <p:pic>
        <p:nvPicPr>
          <p:cNvPr id="269" name="Google Shape;269;p20"/>
          <p:cNvPicPr preferRelativeResize="0"/>
          <p:nvPr/>
        </p:nvPicPr>
        <p:blipFill rotWithShape="1">
          <a:blip r:embed="rId3">
            <a:alphaModFix/>
          </a:blip>
          <a:srcRect b="0" l="0" r="0" t="53315"/>
          <a:stretch/>
        </p:blipFill>
        <p:spPr>
          <a:xfrm>
            <a:off x="727332" y="1999978"/>
            <a:ext cx="10758150" cy="1861982"/>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3F4"/>
        </a:solidFill>
      </p:bgPr>
    </p:bg>
    <p:spTree>
      <p:nvGrpSpPr>
        <p:cNvPr id="274" name="Shape 274"/>
        <p:cNvGrpSpPr/>
        <p:nvPr/>
      </p:nvGrpSpPr>
      <p:grpSpPr>
        <a:xfrm>
          <a:off x="0" y="0"/>
          <a:ext cx="0" cy="0"/>
          <a:chOff x="0" y="0"/>
          <a:chExt cx="0" cy="0"/>
        </a:xfrm>
      </p:grpSpPr>
      <p:sp>
        <p:nvSpPr>
          <p:cNvPr id="275" name="Google Shape;275;p21"/>
          <p:cNvSpPr/>
          <p:nvPr/>
        </p:nvSpPr>
        <p:spPr>
          <a:xfrm>
            <a:off x="548640" y="384048"/>
            <a:ext cx="1106424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4A33B"/>
              </a:buClr>
              <a:buSzPts val="1200"/>
              <a:buFont typeface="Calibri"/>
              <a:buNone/>
            </a:pPr>
            <a:r>
              <a:rPr b="1" i="0" lang="en-US" sz="1200" u="none" cap="none" strike="noStrike">
                <a:solidFill>
                  <a:srgbClr val="E4A33B"/>
                </a:solidFill>
                <a:latin typeface="Calibri"/>
                <a:ea typeface="Calibri"/>
                <a:cs typeface="Calibri"/>
                <a:sym typeface="Calibri"/>
              </a:rPr>
              <a:t>SELF-PERCEPTION</a:t>
            </a:r>
            <a:endParaRPr b="0" i="0" sz="1200" u="none" cap="none" strike="noStrike">
              <a:solidFill>
                <a:schemeClr val="dk1"/>
              </a:solidFill>
              <a:latin typeface="Calibri"/>
              <a:ea typeface="Calibri"/>
              <a:cs typeface="Calibri"/>
              <a:sym typeface="Calibri"/>
            </a:endParaRPr>
          </a:p>
        </p:txBody>
      </p:sp>
      <p:sp>
        <p:nvSpPr>
          <p:cNvPr id="276" name="Google Shape;276;p21"/>
          <p:cNvSpPr/>
          <p:nvPr/>
        </p:nvSpPr>
        <p:spPr>
          <a:xfrm>
            <a:off x="548640" y="658368"/>
            <a:ext cx="11064240" cy="77724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3A42"/>
              </a:buClr>
              <a:buSzPts val="2900"/>
              <a:buFont typeface="Cambria"/>
              <a:buNone/>
            </a:pPr>
            <a:r>
              <a:rPr b="1" i="0" lang="en-US" sz="2900" u="none" cap="none" strike="noStrike">
                <a:solidFill>
                  <a:srgbClr val="1D3A42"/>
                </a:solidFill>
                <a:latin typeface="Cambria"/>
                <a:ea typeface="Cambria"/>
                <a:cs typeface="Cambria"/>
                <a:sym typeface="Cambria"/>
              </a:rPr>
              <a:t>Self-Perception of Scientific Computing Skills</a:t>
            </a:r>
            <a:endParaRPr b="0" i="0" sz="2900" u="none" cap="none" strike="noStrike">
              <a:solidFill>
                <a:schemeClr val="dk1"/>
              </a:solidFill>
              <a:latin typeface="Calibri"/>
              <a:ea typeface="Calibri"/>
              <a:cs typeface="Calibri"/>
              <a:sym typeface="Calibri"/>
            </a:endParaRPr>
          </a:p>
        </p:txBody>
      </p:sp>
      <p:sp>
        <p:nvSpPr>
          <p:cNvPr id="277" name="Google Shape;277;p21"/>
          <p:cNvSpPr/>
          <p:nvPr/>
        </p:nvSpPr>
        <p:spPr>
          <a:xfrm>
            <a:off x="548640" y="1645920"/>
            <a:ext cx="7589520" cy="4754880"/>
          </a:xfrm>
          <a:prstGeom prst="roundRect">
            <a:avLst>
              <a:gd fmla="val 1731" name="adj"/>
            </a:avLst>
          </a:prstGeom>
          <a:solidFill>
            <a:srgbClr val="FFFFFF"/>
          </a:solidFill>
          <a:ln cap="flat" cmpd="sng" w="12700">
            <a:solidFill>
              <a:srgbClr val="D5E2E4"/>
            </a:solidFill>
            <a:prstDash val="solid"/>
            <a:round/>
            <a:headEnd len="sm" w="sm" type="none"/>
            <a:tailEnd len="sm" w="sm" type="none"/>
          </a:ln>
          <a:effectLst>
            <a:outerShdw blurRad="114300" rotWithShape="0" algn="bl" dir="5400000" dist="38100">
              <a:srgbClr val="0E4653">
                <a:alpha val="18039"/>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21"/>
          <p:cNvSpPr/>
          <p:nvPr/>
        </p:nvSpPr>
        <p:spPr>
          <a:xfrm>
            <a:off x="8412480" y="1691640"/>
            <a:ext cx="3200400" cy="1417320"/>
          </a:xfrm>
          <a:prstGeom prst="roundRect">
            <a:avLst>
              <a:gd fmla="val 5161" name="adj"/>
            </a:avLst>
          </a:prstGeom>
          <a:solidFill>
            <a:srgbClr val="FFFFFF"/>
          </a:solidFill>
          <a:ln cap="flat" cmpd="sng" w="12700">
            <a:solidFill>
              <a:srgbClr val="D5E2E4"/>
            </a:solidFill>
            <a:prstDash val="solid"/>
            <a:round/>
            <a:headEnd len="sm" w="sm" type="none"/>
            <a:tailEnd len="sm" w="sm" type="none"/>
          </a:ln>
          <a:effectLst>
            <a:outerShdw blurRad="114300" rotWithShape="0" algn="bl" dir="5400000" dist="38100">
              <a:srgbClr val="0E4653">
                <a:alpha val="18039"/>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21"/>
          <p:cNvSpPr/>
          <p:nvPr/>
        </p:nvSpPr>
        <p:spPr>
          <a:xfrm>
            <a:off x="8549640" y="1856232"/>
            <a:ext cx="2926080" cy="685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C7293"/>
              </a:buClr>
              <a:buSzPts val="3400"/>
              <a:buFont typeface="Cambria"/>
              <a:buNone/>
            </a:pPr>
            <a:r>
              <a:rPr b="1" i="0" lang="en-US" sz="3400" u="none" cap="none" strike="noStrike">
                <a:solidFill>
                  <a:srgbClr val="1C7293"/>
                </a:solidFill>
                <a:latin typeface="Cambria"/>
                <a:ea typeface="Cambria"/>
                <a:cs typeface="Cambria"/>
                <a:sym typeface="Cambria"/>
              </a:rPr>
              <a:t>2.</a:t>
            </a:r>
            <a:r>
              <a:rPr b="1" lang="en-US" sz="3400">
                <a:solidFill>
                  <a:srgbClr val="1C7293"/>
                </a:solidFill>
                <a:latin typeface="Cambria"/>
                <a:ea typeface="Cambria"/>
                <a:cs typeface="Cambria"/>
                <a:sym typeface="Cambria"/>
              </a:rPr>
              <a:t>6</a:t>
            </a:r>
            <a:r>
              <a:rPr b="1" i="0" lang="en-US" sz="3400" u="none" cap="none" strike="noStrike">
                <a:solidFill>
                  <a:srgbClr val="1C7293"/>
                </a:solidFill>
                <a:latin typeface="Cambria"/>
                <a:ea typeface="Cambria"/>
                <a:cs typeface="Cambria"/>
                <a:sym typeface="Cambria"/>
              </a:rPr>
              <a:t> → 5.3</a:t>
            </a:r>
            <a:endParaRPr b="0" i="0" sz="3400" u="none" cap="none" strike="noStrike">
              <a:solidFill>
                <a:schemeClr val="dk1"/>
              </a:solidFill>
              <a:latin typeface="Calibri"/>
              <a:ea typeface="Calibri"/>
              <a:cs typeface="Calibri"/>
              <a:sym typeface="Calibri"/>
            </a:endParaRPr>
          </a:p>
        </p:txBody>
      </p:sp>
      <p:sp>
        <p:nvSpPr>
          <p:cNvPr id="280" name="Google Shape;280;p21"/>
          <p:cNvSpPr/>
          <p:nvPr/>
        </p:nvSpPr>
        <p:spPr>
          <a:xfrm>
            <a:off x="8549650" y="2569956"/>
            <a:ext cx="2926200" cy="379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F7379"/>
              </a:buClr>
              <a:buSzPts val="1250"/>
              <a:buFont typeface="Calibri"/>
              <a:buNone/>
            </a:pPr>
            <a:r>
              <a:rPr b="0" i="0" lang="en-US" sz="1250" u="none" cap="none" strike="noStrike">
                <a:solidFill>
                  <a:srgbClr val="5F7379"/>
                </a:solidFill>
                <a:latin typeface="Calibri"/>
                <a:ea typeface="Calibri"/>
                <a:cs typeface="Calibri"/>
                <a:sym typeface="Calibri"/>
              </a:rPr>
              <a:t>average proficiency, registration → follow-up </a:t>
            </a:r>
            <a:endParaRPr b="0" i="0" sz="1250" u="none" cap="none" strike="noStrike">
              <a:solidFill>
                <a:schemeClr val="dk1"/>
              </a:solidFill>
              <a:latin typeface="Calibri"/>
              <a:ea typeface="Calibri"/>
              <a:cs typeface="Calibri"/>
              <a:sym typeface="Calibri"/>
            </a:endParaRPr>
          </a:p>
        </p:txBody>
      </p:sp>
      <p:sp>
        <p:nvSpPr>
          <p:cNvPr id="281" name="Google Shape;281;p21"/>
          <p:cNvSpPr/>
          <p:nvPr/>
        </p:nvSpPr>
        <p:spPr>
          <a:xfrm>
            <a:off x="8412480" y="3337560"/>
            <a:ext cx="3200400" cy="2926080"/>
          </a:xfrm>
          <a:prstGeom prst="rect">
            <a:avLst/>
          </a:prstGeom>
          <a:noFill/>
          <a:ln>
            <a:noFill/>
          </a:ln>
        </p:spPr>
        <p:txBody>
          <a:bodyPr anchorCtr="0" anchor="t" bIns="0" lIns="0" spcFirstLastPara="1" rIns="0" wrap="square" tIns="0">
            <a:noAutofit/>
          </a:bodyPr>
          <a:lstStyle/>
          <a:p>
            <a:pPr indent="0" lvl="0" marL="0" marR="0" rtl="0" algn="l">
              <a:lnSpc>
                <a:spcPct val="118000"/>
              </a:lnSpc>
              <a:spcBef>
                <a:spcPts val="0"/>
              </a:spcBef>
              <a:spcAft>
                <a:spcPts val="0"/>
              </a:spcAft>
              <a:buClr>
                <a:srgbClr val="1D3A42"/>
              </a:buClr>
              <a:buSzPts val="1400"/>
              <a:buFont typeface="Calibri"/>
              <a:buNone/>
            </a:pPr>
            <a:r>
              <a:rPr b="0" i="0" lang="en-US" sz="1400" u="none" cap="none" strike="noStrike">
                <a:solidFill>
                  <a:srgbClr val="1D3A42"/>
                </a:solidFill>
                <a:latin typeface="Calibri"/>
                <a:ea typeface="Calibri"/>
                <a:cs typeface="Calibri"/>
                <a:sym typeface="Calibri"/>
              </a:rPr>
              <a:t>Skill self-perception grew most sharply during the SSBW (2.6 → 4.4) and has kept rising in the years since across all six tools.</a:t>
            </a:r>
            <a:endParaRPr b="0" i="0" sz="1400" u="none" cap="none" strike="noStrike">
              <a:solidFill>
                <a:schemeClr val="dk1"/>
              </a:solidFill>
              <a:latin typeface="Calibri"/>
              <a:ea typeface="Calibri"/>
              <a:cs typeface="Calibri"/>
              <a:sym typeface="Calibri"/>
            </a:endParaRPr>
          </a:p>
        </p:txBody>
      </p:sp>
      <p:pic>
        <p:nvPicPr>
          <p:cNvPr id="282" name="Google Shape;282;p21"/>
          <p:cNvPicPr preferRelativeResize="0"/>
          <p:nvPr/>
        </p:nvPicPr>
        <p:blipFill>
          <a:blip r:embed="rId3">
            <a:alphaModFix/>
          </a:blip>
          <a:stretch>
            <a:fillRect/>
          </a:stretch>
        </p:blipFill>
        <p:spPr>
          <a:xfrm>
            <a:off x="1051873" y="1745975"/>
            <a:ext cx="6583050" cy="455477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3F4"/>
        </a:solidFill>
      </p:bgPr>
    </p:bg>
    <p:spTree>
      <p:nvGrpSpPr>
        <p:cNvPr id="28" name="Shape 28"/>
        <p:cNvGrpSpPr/>
        <p:nvPr/>
      </p:nvGrpSpPr>
      <p:grpSpPr>
        <a:xfrm>
          <a:off x="0" y="0"/>
          <a:ext cx="0" cy="0"/>
          <a:chOff x="0" y="0"/>
          <a:chExt cx="0" cy="0"/>
        </a:xfrm>
      </p:grpSpPr>
      <p:sp>
        <p:nvSpPr>
          <p:cNvPr id="29" name="Google Shape;29;p4"/>
          <p:cNvSpPr/>
          <p:nvPr/>
        </p:nvSpPr>
        <p:spPr>
          <a:xfrm>
            <a:off x="548640" y="384048"/>
            <a:ext cx="1106424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4A33B"/>
              </a:buClr>
              <a:buSzPts val="1200"/>
              <a:buFont typeface="Calibri"/>
              <a:buNone/>
            </a:pPr>
            <a:r>
              <a:rPr b="1" i="0" lang="en-US" sz="1200" u="none" cap="none" strike="noStrike">
                <a:solidFill>
                  <a:srgbClr val="E4A33B"/>
                </a:solidFill>
                <a:latin typeface="Calibri"/>
                <a:ea typeface="Calibri"/>
                <a:cs typeface="Calibri"/>
                <a:sym typeface="Calibri"/>
              </a:rPr>
              <a:t>PROGRAM REACH</a:t>
            </a:r>
            <a:endParaRPr b="0" i="0" sz="1200" u="none" cap="none" strike="noStrike">
              <a:solidFill>
                <a:schemeClr val="dk1"/>
              </a:solidFill>
              <a:latin typeface="Calibri"/>
              <a:ea typeface="Calibri"/>
              <a:cs typeface="Calibri"/>
              <a:sym typeface="Calibri"/>
            </a:endParaRPr>
          </a:p>
        </p:txBody>
      </p:sp>
      <p:sp>
        <p:nvSpPr>
          <p:cNvPr id="30" name="Google Shape;30;p4"/>
          <p:cNvSpPr/>
          <p:nvPr/>
        </p:nvSpPr>
        <p:spPr>
          <a:xfrm>
            <a:off x="548640" y="658368"/>
            <a:ext cx="11064240" cy="77724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3A42"/>
              </a:buClr>
              <a:buSzPts val="2900"/>
              <a:buFont typeface="Cambria"/>
              <a:buNone/>
            </a:pPr>
            <a:r>
              <a:rPr b="1" i="0" lang="en-US" sz="2900" u="none" cap="none" strike="noStrike">
                <a:solidFill>
                  <a:srgbClr val="1D3A42"/>
                </a:solidFill>
                <a:latin typeface="Cambria"/>
                <a:ea typeface="Cambria"/>
                <a:cs typeface="Cambria"/>
                <a:sym typeface="Cambria"/>
              </a:rPr>
              <a:t>Large and Diverse Enrollment in the SSBW</a:t>
            </a:r>
            <a:endParaRPr b="0" i="0" sz="2900" u="none" cap="none" strike="noStrike">
              <a:solidFill>
                <a:schemeClr val="dk1"/>
              </a:solidFill>
              <a:latin typeface="Calibri"/>
              <a:ea typeface="Calibri"/>
              <a:cs typeface="Calibri"/>
              <a:sym typeface="Calibri"/>
            </a:endParaRPr>
          </a:p>
        </p:txBody>
      </p:sp>
      <p:sp>
        <p:nvSpPr>
          <p:cNvPr id="31" name="Google Shape;31;p4"/>
          <p:cNvSpPr/>
          <p:nvPr/>
        </p:nvSpPr>
        <p:spPr>
          <a:xfrm>
            <a:off x="548640" y="1600200"/>
            <a:ext cx="7680960" cy="4800600"/>
          </a:xfrm>
          <a:prstGeom prst="roundRect">
            <a:avLst>
              <a:gd fmla="val 1714" name="adj"/>
            </a:avLst>
          </a:prstGeom>
          <a:solidFill>
            <a:srgbClr val="FFFFFF"/>
          </a:solidFill>
          <a:ln cap="flat" cmpd="sng" w="12700">
            <a:solidFill>
              <a:srgbClr val="D5E2E4"/>
            </a:solidFill>
            <a:prstDash val="solid"/>
            <a:round/>
            <a:headEnd len="sm" w="sm" type="none"/>
            <a:tailEnd len="sm" w="sm" type="none"/>
          </a:ln>
          <a:effectLst>
            <a:outerShdw blurRad="114300" rotWithShape="0" algn="bl" dir="5400000" dist="38100">
              <a:srgbClr val="0E4653">
                <a:alpha val="18039"/>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sessions/stoic-laughing-brown/mnt/outputs/img/image2.png" id="32" name="Google Shape;32;p4"/>
          <p:cNvPicPr preferRelativeResize="0"/>
          <p:nvPr/>
        </p:nvPicPr>
        <p:blipFill rotWithShape="1">
          <a:blip r:embed="rId3">
            <a:alphaModFix/>
          </a:blip>
          <a:srcRect b="0" l="0" r="0" t="0"/>
          <a:stretch/>
        </p:blipFill>
        <p:spPr>
          <a:xfrm>
            <a:off x="868680" y="1874520"/>
            <a:ext cx="7040880" cy="4251960"/>
          </a:xfrm>
          <a:prstGeom prst="rect">
            <a:avLst/>
          </a:prstGeom>
          <a:noFill/>
          <a:ln>
            <a:noFill/>
          </a:ln>
        </p:spPr>
      </p:pic>
      <p:sp>
        <p:nvSpPr>
          <p:cNvPr id="33" name="Google Shape;33;p4"/>
          <p:cNvSpPr/>
          <p:nvPr/>
        </p:nvSpPr>
        <p:spPr>
          <a:xfrm>
            <a:off x="8503920" y="1600200"/>
            <a:ext cx="3108960" cy="1417320"/>
          </a:xfrm>
          <a:prstGeom prst="roundRect">
            <a:avLst>
              <a:gd fmla="val 5161" name="adj"/>
            </a:avLst>
          </a:prstGeom>
          <a:solidFill>
            <a:srgbClr val="FFFFFF"/>
          </a:solidFill>
          <a:ln cap="flat" cmpd="sng" w="12700">
            <a:solidFill>
              <a:srgbClr val="D5E2E4"/>
            </a:solidFill>
            <a:prstDash val="solid"/>
            <a:round/>
            <a:headEnd len="sm" w="sm" type="none"/>
            <a:tailEnd len="sm" w="sm" type="none"/>
          </a:ln>
          <a:effectLst>
            <a:outerShdw blurRad="114300" rotWithShape="0" algn="bl" dir="5400000" dist="38100">
              <a:srgbClr val="0E4653">
                <a:alpha val="18039"/>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4"/>
          <p:cNvSpPr/>
          <p:nvPr/>
        </p:nvSpPr>
        <p:spPr>
          <a:xfrm>
            <a:off x="8641080" y="1764792"/>
            <a:ext cx="2834640" cy="685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C7293"/>
              </a:buClr>
              <a:buSzPts val="3400"/>
              <a:buFont typeface="Cambria"/>
              <a:buNone/>
            </a:pPr>
            <a:r>
              <a:rPr b="1" lang="en-US" sz="3400">
                <a:solidFill>
                  <a:srgbClr val="1C7293"/>
                </a:solidFill>
                <a:latin typeface="Cambria"/>
                <a:ea typeface="Cambria"/>
                <a:cs typeface="Cambria"/>
                <a:sym typeface="Cambria"/>
              </a:rPr>
              <a:t>~3×</a:t>
            </a:r>
            <a:endParaRPr b="0" i="0" sz="3400" u="none" cap="none" strike="noStrike">
              <a:solidFill>
                <a:schemeClr val="dk1"/>
              </a:solidFill>
              <a:latin typeface="Calibri"/>
              <a:ea typeface="Calibri"/>
              <a:cs typeface="Calibri"/>
              <a:sym typeface="Calibri"/>
            </a:endParaRPr>
          </a:p>
        </p:txBody>
      </p:sp>
      <p:sp>
        <p:nvSpPr>
          <p:cNvPr id="35" name="Google Shape;35;p4"/>
          <p:cNvSpPr/>
          <p:nvPr/>
        </p:nvSpPr>
        <p:spPr>
          <a:xfrm>
            <a:off x="8641080" y="2468880"/>
            <a:ext cx="2834640" cy="4572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Clr>
                <a:srgbClr val="5F7379"/>
              </a:buClr>
              <a:buSzPts val="1250"/>
              <a:buFont typeface="Calibri"/>
              <a:buNone/>
            </a:pPr>
            <a:r>
              <a:rPr lang="en-US" sz="1250">
                <a:solidFill>
                  <a:srgbClr val="5F7379"/>
                </a:solidFill>
                <a:latin typeface="Calibri"/>
                <a:ea typeface="Calibri"/>
                <a:cs typeface="Calibri"/>
                <a:sym typeface="Calibri"/>
              </a:rPr>
              <a:t>growth in annual enrollment since 2020</a:t>
            </a:r>
            <a:endParaRPr sz="1250">
              <a:solidFill>
                <a:schemeClr val="dk1"/>
              </a:solidFill>
              <a:latin typeface="Calibri"/>
              <a:ea typeface="Calibri"/>
              <a:cs typeface="Calibri"/>
              <a:sym typeface="Calibri"/>
            </a:endParaRPr>
          </a:p>
          <a:p>
            <a:pPr indent="0" lvl="0" marL="0" marR="0" rtl="0" algn="ctr">
              <a:spcBef>
                <a:spcPts val="0"/>
              </a:spcBef>
              <a:spcAft>
                <a:spcPts val="0"/>
              </a:spcAft>
              <a:buClr>
                <a:srgbClr val="5F7379"/>
              </a:buClr>
              <a:buSzPts val="1250"/>
              <a:buFont typeface="Calibri"/>
              <a:buNone/>
            </a:pPr>
            <a:r>
              <a:t/>
            </a:r>
            <a:endParaRPr sz="1250">
              <a:solidFill>
                <a:srgbClr val="5F7379"/>
              </a:solidFill>
              <a:latin typeface="Calibri"/>
              <a:ea typeface="Calibri"/>
              <a:cs typeface="Calibri"/>
              <a:sym typeface="Calibri"/>
            </a:endParaRPr>
          </a:p>
        </p:txBody>
      </p:sp>
      <p:sp>
        <p:nvSpPr>
          <p:cNvPr id="36" name="Google Shape;36;p4"/>
          <p:cNvSpPr/>
          <p:nvPr/>
        </p:nvSpPr>
        <p:spPr>
          <a:xfrm>
            <a:off x="8503920" y="3200400"/>
            <a:ext cx="3108960" cy="1417320"/>
          </a:xfrm>
          <a:prstGeom prst="roundRect">
            <a:avLst>
              <a:gd fmla="val 5161" name="adj"/>
            </a:avLst>
          </a:prstGeom>
          <a:solidFill>
            <a:srgbClr val="FFFFFF"/>
          </a:solidFill>
          <a:ln cap="flat" cmpd="sng" w="12700">
            <a:solidFill>
              <a:srgbClr val="D5E2E4"/>
            </a:solidFill>
            <a:prstDash val="solid"/>
            <a:round/>
            <a:headEnd len="sm" w="sm" type="none"/>
            <a:tailEnd len="sm" w="sm" type="none"/>
          </a:ln>
          <a:effectLst>
            <a:outerShdw blurRad="114300" rotWithShape="0" algn="bl" dir="5400000" dist="38100">
              <a:srgbClr val="0E4653">
                <a:alpha val="18039"/>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4"/>
          <p:cNvSpPr/>
          <p:nvPr/>
        </p:nvSpPr>
        <p:spPr>
          <a:xfrm>
            <a:off x="8641080" y="3364992"/>
            <a:ext cx="2834640" cy="685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A9D8F"/>
              </a:buClr>
              <a:buSzPts val="3400"/>
              <a:buFont typeface="Cambria"/>
              <a:buNone/>
            </a:pPr>
            <a:r>
              <a:rPr b="1" i="0" lang="en-US" sz="3400" u="none" cap="none" strike="noStrike">
                <a:solidFill>
                  <a:srgbClr val="2A9D8F"/>
                </a:solidFill>
                <a:latin typeface="Cambria"/>
                <a:ea typeface="Cambria"/>
                <a:cs typeface="Cambria"/>
                <a:sym typeface="Cambria"/>
              </a:rPr>
              <a:t>~3</a:t>
            </a:r>
            <a:r>
              <a:rPr b="1" lang="en-US" sz="3400">
                <a:solidFill>
                  <a:srgbClr val="2A9D8F"/>
                </a:solidFill>
                <a:latin typeface="Cambria"/>
                <a:ea typeface="Cambria"/>
                <a:cs typeface="Cambria"/>
                <a:sym typeface="Cambria"/>
              </a:rPr>
              <a:t>0%</a:t>
            </a:r>
            <a:endParaRPr b="0" i="0" sz="3400" u="none" cap="none" strike="noStrike">
              <a:solidFill>
                <a:schemeClr val="dk1"/>
              </a:solidFill>
              <a:latin typeface="Calibri"/>
              <a:ea typeface="Calibri"/>
              <a:cs typeface="Calibri"/>
              <a:sym typeface="Calibri"/>
            </a:endParaRPr>
          </a:p>
        </p:txBody>
      </p:sp>
      <p:sp>
        <p:nvSpPr>
          <p:cNvPr id="38" name="Google Shape;38;p4"/>
          <p:cNvSpPr/>
          <p:nvPr/>
        </p:nvSpPr>
        <p:spPr>
          <a:xfrm>
            <a:off x="8641080" y="4069080"/>
            <a:ext cx="2834640" cy="457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F7379"/>
              </a:buClr>
              <a:buSzPts val="1250"/>
              <a:buFont typeface="Calibri"/>
              <a:buNone/>
            </a:pPr>
            <a:r>
              <a:rPr lang="en-US" sz="1250">
                <a:solidFill>
                  <a:srgbClr val="5F7379"/>
                </a:solidFill>
                <a:latin typeface="Calibri"/>
                <a:ea typeface="Calibri"/>
                <a:cs typeface="Calibri"/>
                <a:sym typeface="Calibri"/>
              </a:rPr>
              <a:t>non-geoscience enrollment every year</a:t>
            </a:r>
            <a:endParaRPr sz="1250">
              <a:solidFill>
                <a:srgbClr val="5F7379"/>
              </a:solidFill>
              <a:latin typeface="Calibri"/>
              <a:ea typeface="Calibri"/>
              <a:cs typeface="Calibri"/>
              <a:sym typeface="Calibri"/>
            </a:endParaRPr>
          </a:p>
          <a:p>
            <a:pPr indent="0" lvl="0" marL="0" marR="0" rtl="0" algn="ctr">
              <a:spcBef>
                <a:spcPts val="0"/>
              </a:spcBef>
              <a:spcAft>
                <a:spcPts val="0"/>
              </a:spcAft>
              <a:buClr>
                <a:srgbClr val="5F7379"/>
              </a:buClr>
              <a:buSzPts val="1250"/>
              <a:buFont typeface="Calibri"/>
              <a:buNone/>
            </a:pPr>
            <a:r>
              <a:rPr lang="en-US" sz="1250">
                <a:solidFill>
                  <a:srgbClr val="5F7379"/>
                </a:solidFill>
                <a:latin typeface="Calibri"/>
                <a:ea typeface="Calibri"/>
                <a:cs typeface="Calibri"/>
                <a:sym typeface="Calibri"/>
              </a:rPr>
              <a:t>= recruiting opportunity!</a:t>
            </a:r>
            <a:endParaRPr sz="1250">
              <a:solidFill>
                <a:srgbClr val="5F7379"/>
              </a:solidFill>
              <a:latin typeface="Calibri"/>
              <a:ea typeface="Calibri"/>
              <a:cs typeface="Calibri"/>
              <a:sym typeface="Calibri"/>
            </a:endParaRPr>
          </a:p>
          <a:p>
            <a:pPr indent="0" lvl="0" marL="0" marR="0" rtl="0" algn="ctr">
              <a:spcBef>
                <a:spcPts val="0"/>
              </a:spcBef>
              <a:spcAft>
                <a:spcPts val="0"/>
              </a:spcAft>
              <a:buClr>
                <a:srgbClr val="5F7379"/>
              </a:buClr>
              <a:buSzPts val="1250"/>
              <a:buFont typeface="Calibri"/>
              <a:buNone/>
            </a:pPr>
            <a:r>
              <a:t/>
            </a:r>
            <a:endParaRPr sz="1250">
              <a:solidFill>
                <a:srgbClr val="5F7379"/>
              </a:solidFill>
              <a:latin typeface="Calibri"/>
              <a:ea typeface="Calibri"/>
              <a:cs typeface="Calibri"/>
              <a:sym typeface="Calibri"/>
            </a:endParaRPr>
          </a:p>
        </p:txBody>
      </p:sp>
      <p:sp>
        <p:nvSpPr>
          <p:cNvPr id="39" name="Google Shape;39;p4"/>
          <p:cNvSpPr/>
          <p:nvPr/>
        </p:nvSpPr>
        <p:spPr>
          <a:xfrm>
            <a:off x="8503945" y="4844900"/>
            <a:ext cx="3108900" cy="1417200"/>
          </a:xfrm>
          <a:prstGeom prst="roundRect">
            <a:avLst>
              <a:gd fmla="val 5161" name="adj"/>
            </a:avLst>
          </a:prstGeom>
          <a:solidFill>
            <a:srgbClr val="FFFFFF"/>
          </a:solidFill>
          <a:ln cap="flat" cmpd="sng" w="12700">
            <a:solidFill>
              <a:srgbClr val="D5E2E4"/>
            </a:solidFill>
            <a:prstDash val="solid"/>
            <a:round/>
            <a:headEnd len="sm" w="sm" type="none"/>
            <a:tailEnd len="sm" w="sm" type="none"/>
          </a:ln>
          <a:effectLst>
            <a:outerShdw blurRad="114300" rotWithShape="0" algn="bl" dir="5400000" dist="38100">
              <a:srgbClr val="0E4653">
                <a:alpha val="1804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 name="Google Shape;40;p4"/>
          <p:cNvSpPr/>
          <p:nvPr/>
        </p:nvSpPr>
        <p:spPr>
          <a:xfrm>
            <a:off x="8641105" y="5009492"/>
            <a:ext cx="2834700" cy="685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C7293"/>
              </a:buClr>
              <a:buSzPts val="3400"/>
              <a:buFont typeface="Cambria"/>
              <a:buNone/>
            </a:pPr>
            <a:r>
              <a:rPr b="1" lang="en-US" sz="3400">
                <a:solidFill>
                  <a:srgbClr val="1C7293"/>
                </a:solidFill>
                <a:latin typeface="Cambria"/>
                <a:ea typeface="Cambria"/>
                <a:cs typeface="Cambria"/>
                <a:sym typeface="Cambria"/>
              </a:rPr>
              <a:t>~30%</a:t>
            </a:r>
            <a:endParaRPr b="0" i="0" sz="3400" u="none" cap="none" strike="noStrike">
              <a:solidFill>
                <a:schemeClr val="dk1"/>
              </a:solidFill>
              <a:latin typeface="Calibri"/>
              <a:ea typeface="Calibri"/>
              <a:cs typeface="Calibri"/>
              <a:sym typeface="Calibri"/>
            </a:endParaRPr>
          </a:p>
        </p:txBody>
      </p:sp>
      <p:sp>
        <p:nvSpPr>
          <p:cNvPr id="41" name="Google Shape;41;p4"/>
          <p:cNvSpPr/>
          <p:nvPr/>
        </p:nvSpPr>
        <p:spPr>
          <a:xfrm>
            <a:off x="8641105" y="5713580"/>
            <a:ext cx="2834700" cy="457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F7379"/>
              </a:buClr>
              <a:buSzPts val="1250"/>
              <a:buFont typeface="Calibri"/>
              <a:buNone/>
            </a:pPr>
            <a:r>
              <a:rPr lang="en-US" sz="1250">
                <a:solidFill>
                  <a:srgbClr val="5F7379"/>
                </a:solidFill>
                <a:latin typeface="Calibri"/>
                <a:ea typeface="Calibri"/>
                <a:cs typeface="Calibri"/>
                <a:sym typeface="Calibri"/>
              </a:rPr>
              <a:t>under-represented minorities (URM)</a:t>
            </a:r>
            <a:endParaRPr sz="1250">
              <a:solidFill>
                <a:srgbClr val="5F7379"/>
              </a:solidFill>
              <a:latin typeface="Calibri"/>
              <a:ea typeface="Calibri"/>
              <a:cs typeface="Calibri"/>
              <a:sym typeface="Calibri"/>
            </a:endParaRPr>
          </a:p>
          <a:p>
            <a:pPr indent="0" lvl="0" marL="0" marR="0" rtl="0" algn="ctr">
              <a:spcBef>
                <a:spcPts val="0"/>
              </a:spcBef>
              <a:spcAft>
                <a:spcPts val="0"/>
              </a:spcAft>
              <a:buClr>
                <a:srgbClr val="5F7379"/>
              </a:buClr>
              <a:buSzPts val="1250"/>
              <a:buFont typeface="Calibri"/>
              <a:buNone/>
            </a:pPr>
            <a:r>
              <a:rPr lang="en-US" sz="1250">
                <a:solidFill>
                  <a:srgbClr val="5F7379"/>
                </a:solidFill>
                <a:latin typeface="Calibri"/>
                <a:ea typeface="Calibri"/>
                <a:cs typeface="Calibri"/>
                <a:sym typeface="Calibri"/>
              </a:rPr>
              <a:t>compared to ~15% for geo degrees</a:t>
            </a:r>
            <a:endParaRPr sz="1250">
              <a:solidFill>
                <a:srgbClr val="5F7379"/>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4653"/>
        </a:solidFill>
      </p:bgPr>
    </p:bg>
    <p:spTree>
      <p:nvGrpSpPr>
        <p:cNvPr id="287" name="Shape 287"/>
        <p:cNvGrpSpPr/>
        <p:nvPr/>
      </p:nvGrpSpPr>
      <p:grpSpPr>
        <a:xfrm>
          <a:off x="0" y="0"/>
          <a:ext cx="0" cy="0"/>
          <a:chOff x="0" y="0"/>
          <a:chExt cx="0" cy="0"/>
        </a:xfrm>
      </p:grpSpPr>
      <p:sp>
        <p:nvSpPr>
          <p:cNvPr id="288" name="Google Shape;288;p22"/>
          <p:cNvSpPr/>
          <p:nvPr/>
        </p:nvSpPr>
        <p:spPr>
          <a:xfrm>
            <a:off x="822960" y="1828800"/>
            <a:ext cx="2743200" cy="1463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C7293"/>
              </a:buClr>
              <a:buSzPts val="9600"/>
              <a:buFont typeface="Cambria"/>
              <a:buNone/>
            </a:pPr>
            <a:r>
              <a:rPr b="1" i="0" lang="en-US" sz="9600" u="none" cap="none" strike="noStrike">
                <a:solidFill>
                  <a:srgbClr val="1C7293"/>
                </a:solidFill>
                <a:latin typeface="Cambria"/>
                <a:ea typeface="Cambria"/>
                <a:cs typeface="Cambria"/>
                <a:sym typeface="Cambria"/>
              </a:rPr>
              <a:t>04</a:t>
            </a:r>
            <a:endParaRPr b="0" i="0" sz="9600" u="none" cap="none" strike="noStrike">
              <a:solidFill>
                <a:schemeClr val="dk1"/>
              </a:solidFill>
              <a:latin typeface="Calibri"/>
              <a:ea typeface="Calibri"/>
              <a:cs typeface="Calibri"/>
              <a:sym typeface="Calibri"/>
            </a:endParaRPr>
          </a:p>
        </p:txBody>
      </p:sp>
      <p:sp>
        <p:nvSpPr>
          <p:cNvPr id="289" name="Google Shape;289;p22"/>
          <p:cNvSpPr/>
          <p:nvPr/>
        </p:nvSpPr>
        <p:spPr>
          <a:xfrm>
            <a:off x="868680" y="3429000"/>
            <a:ext cx="10424160" cy="10972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4400"/>
              <a:buFont typeface="Cambria"/>
              <a:buNone/>
            </a:pPr>
            <a:r>
              <a:rPr b="1" i="0" lang="en-US" sz="4400" u="none" cap="none" strike="noStrike">
                <a:solidFill>
                  <a:srgbClr val="FFFFFF"/>
                </a:solidFill>
                <a:latin typeface="Cambria"/>
                <a:ea typeface="Cambria"/>
                <a:cs typeface="Cambria"/>
                <a:sym typeface="Cambria"/>
              </a:rPr>
              <a:t>Connections Over Time</a:t>
            </a:r>
            <a:endParaRPr b="0" i="0" sz="4400" u="none" cap="none" strike="noStrike">
              <a:solidFill>
                <a:schemeClr val="dk1"/>
              </a:solidFill>
              <a:latin typeface="Calibri"/>
              <a:ea typeface="Calibri"/>
              <a:cs typeface="Calibri"/>
              <a:sym typeface="Calibri"/>
            </a:endParaRPr>
          </a:p>
        </p:txBody>
      </p:sp>
      <p:sp>
        <p:nvSpPr>
          <p:cNvPr id="290" name="Google Shape;290;p22"/>
          <p:cNvSpPr/>
          <p:nvPr/>
        </p:nvSpPr>
        <p:spPr>
          <a:xfrm>
            <a:off x="914400" y="4526280"/>
            <a:ext cx="10058400" cy="5486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FBCC0"/>
              </a:buClr>
              <a:buSzPts val="1700"/>
              <a:buFont typeface="Calibri"/>
              <a:buNone/>
            </a:pPr>
            <a:r>
              <a:rPr b="0" i="0" lang="en-US" sz="1900" u="none" cap="none" strike="noStrike">
                <a:solidFill>
                  <a:srgbClr val="9FBCC0"/>
                </a:solidFill>
                <a:latin typeface="Calibri"/>
                <a:ea typeface="Calibri"/>
                <a:cs typeface="Calibri"/>
                <a:sym typeface="Calibri"/>
              </a:rPr>
              <a:t>Linking interest and preparation during the SSBW to later action</a:t>
            </a:r>
            <a:endParaRPr b="0" i="0" sz="19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3F4"/>
        </a:solidFill>
      </p:bgPr>
    </p:bg>
    <p:spTree>
      <p:nvGrpSpPr>
        <p:cNvPr id="295" name="Shape 295"/>
        <p:cNvGrpSpPr/>
        <p:nvPr/>
      </p:nvGrpSpPr>
      <p:grpSpPr>
        <a:xfrm>
          <a:off x="0" y="0"/>
          <a:ext cx="0" cy="0"/>
          <a:chOff x="0" y="0"/>
          <a:chExt cx="0" cy="0"/>
        </a:xfrm>
      </p:grpSpPr>
      <p:sp>
        <p:nvSpPr>
          <p:cNvPr id="296" name="Google Shape;296;p23"/>
          <p:cNvSpPr/>
          <p:nvPr/>
        </p:nvSpPr>
        <p:spPr>
          <a:xfrm>
            <a:off x="548640" y="384048"/>
            <a:ext cx="1106424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4A33B"/>
              </a:buClr>
              <a:buSzPts val="1200"/>
              <a:buFont typeface="Calibri"/>
              <a:buNone/>
            </a:pPr>
            <a:r>
              <a:rPr b="1" i="0" lang="en-US" sz="1200" u="none" cap="none" strike="noStrike">
                <a:solidFill>
                  <a:srgbClr val="E4A33B"/>
                </a:solidFill>
                <a:latin typeface="Calibri"/>
                <a:ea typeface="Calibri"/>
                <a:cs typeface="Calibri"/>
                <a:sym typeface="Calibri"/>
              </a:rPr>
              <a:t>CONNECTIONS OVER TIME</a:t>
            </a:r>
            <a:endParaRPr b="0" i="0" sz="1200" u="none" cap="none" strike="noStrike">
              <a:solidFill>
                <a:schemeClr val="dk1"/>
              </a:solidFill>
              <a:latin typeface="Calibri"/>
              <a:ea typeface="Calibri"/>
              <a:cs typeface="Calibri"/>
              <a:sym typeface="Calibri"/>
            </a:endParaRPr>
          </a:p>
        </p:txBody>
      </p:sp>
      <p:sp>
        <p:nvSpPr>
          <p:cNvPr id="297" name="Google Shape;297;p23"/>
          <p:cNvSpPr/>
          <p:nvPr/>
        </p:nvSpPr>
        <p:spPr>
          <a:xfrm>
            <a:off x="548640" y="658368"/>
            <a:ext cx="11064240" cy="77724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3A42"/>
              </a:buClr>
              <a:buSzPts val="2900"/>
              <a:buFont typeface="Cambria"/>
              <a:buNone/>
            </a:pPr>
            <a:r>
              <a:rPr b="1" i="0" lang="en-US" sz="2900" u="none" cap="none" strike="noStrike">
                <a:solidFill>
                  <a:srgbClr val="1D3A42"/>
                </a:solidFill>
                <a:latin typeface="Cambria"/>
                <a:ea typeface="Cambria"/>
                <a:cs typeface="Cambria"/>
                <a:sym typeface="Cambria"/>
              </a:rPr>
              <a:t>Interest, Pursuit &amp; Result — Scientific Computing</a:t>
            </a:r>
            <a:endParaRPr b="0" i="0" sz="2900" u="none" cap="none" strike="noStrike">
              <a:solidFill>
                <a:schemeClr val="dk1"/>
              </a:solidFill>
              <a:latin typeface="Calibri"/>
              <a:ea typeface="Calibri"/>
              <a:cs typeface="Calibri"/>
              <a:sym typeface="Calibri"/>
            </a:endParaRPr>
          </a:p>
        </p:txBody>
      </p:sp>
      <p:sp>
        <p:nvSpPr>
          <p:cNvPr id="298" name="Google Shape;298;p23"/>
          <p:cNvSpPr/>
          <p:nvPr/>
        </p:nvSpPr>
        <p:spPr>
          <a:xfrm>
            <a:off x="548675" y="1342400"/>
            <a:ext cx="11091600" cy="4821600"/>
          </a:xfrm>
          <a:prstGeom prst="roundRect">
            <a:avLst>
              <a:gd fmla="val 1856" name="adj"/>
            </a:avLst>
          </a:prstGeom>
          <a:solidFill>
            <a:srgbClr val="FFFFFF"/>
          </a:solidFill>
          <a:ln cap="flat" cmpd="sng" w="12700">
            <a:solidFill>
              <a:srgbClr val="D5E2E4"/>
            </a:solidFill>
            <a:prstDash val="solid"/>
            <a:round/>
            <a:headEnd len="sm" w="sm" type="none"/>
            <a:tailEnd len="sm" w="sm" type="none"/>
          </a:ln>
          <a:effectLst>
            <a:outerShdw blurRad="114300" rotWithShape="0" algn="bl" dir="5400000" dist="38100">
              <a:srgbClr val="0E4653">
                <a:alpha val="18039"/>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23"/>
          <p:cNvSpPr/>
          <p:nvPr/>
        </p:nvSpPr>
        <p:spPr>
          <a:xfrm>
            <a:off x="548640" y="6217920"/>
            <a:ext cx="11091672" cy="457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F7379"/>
              </a:buClr>
              <a:buSzPts val="1350"/>
              <a:buFont typeface="Calibri"/>
              <a:buNone/>
            </a:pPr>
            <a:r>
              <a:rPr b="0" i="1" lang="en-US" sz="1950" u="none" cap="none" strike="noStrike">
                <a:solidFill>
                  <a:srgbClr val="5F7379"/>
                </a:solidFill>
                <a:latin typeface="Calibri"/>
                <a:ea typeface="Calibri"/>
                <a:cs typeface="Calibri"/>
                <a:sym typeface="Calibri"/>
              </a:rPr>
              <a:t>Interest at the start and end of the workshop maps onto stated likelihood to pursue and to the outcomes reported in the follow-up survey.</a:t>
            </a:r>
            <a:endParaRPr b="0" i="0" sz="1950" u="none" cap="none" strike="noStrike">
              <a:solidFill>
                <a:schemeClr val="dk1"/>
              </a:solidFill>
              <a:latin typeface="Calibri"/>
              <a:ea typeface="Calibri"/>
              <a:cs typeface="Calibri"/>
              <a:sym typeface="Calibri"/>
            </a:endParaRPr>
          </a:p>
        </p:txBody>
      </p:sp>
      <p:pic>
        <p:nvPicPr>
          <p:cNvPr id="300" name="Google Shape;300;p23"/>
          <p:cNvPicPr preferRelativeResize="0"/>
          <p:nvPr/>
        </p:nvPicPr>
        <p:blipFill>
          <a:blip r:embed="rId3">
            <a:alphaModFix/>
          </a:blip>
          <a:stretch>
            <a:fillRect/>
          </a:stretch>
        </p:blipFill>
        <p:spPr>
          <a:xfrm>
            <a:off x="1171925" y="1439025"/>
            <a:ext cx="9809900" cy="4646300"/>
          </a:xfrm>
          <a:prstGeom prst="rect">
            <a:avLst/>
          </a:prstGeom>
          <a:solidFill>
            <a:srgbClr val="FFFFFF"/>
          </a:solid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3F4"/>
        </a:solidFill>
      </p:bgPr>
    </p:bg>
    <p:spTree>
      <p:nvGrpSpPr>
        <p:cNvPr id="305" name="Shape 305"/>
        <p:cNvGrpSpPr/>
        <p:nvPr/>
      </p:nvGrpSpPr>
      <p:grpSpPr>
        <a:xfrm>
          <a:off x="0" y="0"/>
          <a:ext cx="0" cy="0"/>
          <a:chOff x="0" y="0"/>
          <a:chExt cx="0" cy="0"/>
        </a:xfrm>
      </p:grpSpPr>
      <p:sp>
        <p:nvSpPr>
          <p:cNvPr id="306" name="Google Shape;306;p24"/>
          <p:cNvSpPr/>
          <p:nvPr/>
        </p:nvSpPr>
        <p:spPr>
          <a:xfrm>
            <a:off x="548640" y="384048"/>
            <a:ext cx="1106424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4A33B"/>
              </a:buClr>
              <a:buSzPts val="1200"/>
              <a:buFont typeface="Calibri"/>
              <a:buNone/>
            </a:pPr>
            <a:r>
              <a:rPr b="1" i="0" lang="en-US" sz="1200" u="none" cap="none" strike="noStrike">
                <a:solidFill>
                  <a:srgbClr val="E4A33B"/>
                </a:solidFill>
                <a:latin typeface="Calibri"/>
                <a:ea typeface="Calibri"/>
                <a:cs typeface="Calibri"/>
                <a:sym typeface="Calibri"/>
              </a:rPr>
              <a:t>CONNECTIONS OVER TIME</a:t>
            </a:r>
            <a:endParaRPr b="0" i="0" sz="1200" u="none" cap="none" strike="noStrike">
              <a:solidFill>
                <a:schemeClr val="dk1"/>
              </a:solidFill>
              <a:latin typeface="Calibri"/>
              <a:ea typeface="Calibri"/>
              <a:cs typeface="Calibri"/>
              <a:sym typeface="Calibri"/>
            </a:endParaRPr>
          </a:p>
        </p:txBody>
      </p:sp>
      <p:sp>
        <p:nvSpPr>
          <p:cNvPr id="307" name="Google Shape;307;p24"/>
          <p:cNvSpPr/>
          <p:nvPr/>
        </p:nvSpPr>
        <p:spPr>
          <a:xfrm>
            <a:off x="548640" y="658368"/>
            <a:ext cx="11064240" cy="77724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3A42"/>
              </a:buClr>
              <a:buSzPts val="2900"/>
              <a:buFont typeface="Cambria"/>
              <a:buNone/>
            </a:pPr>
            <a:r>
              <a:rPr b="1" i="0" lang="en-US" sz="2900" u="none" cap="none" strike="noStrike">
                <a:solidFill>
                  <a:srgbClr val="1D3A42"/>
                </a:solidFill>
                <a:latin typeface="Cambria"/>
                <a:ea typeface="Cambria"/>
                <a:cs typeface="Cambria"/>
                <a:sym typeface="Cambria"/>
              </a:rPr>
              <a:t>Interest, Pursuit &amp; Result — Seismology</a:t>
            </a:r>
            <a:endParaRPr b="0" i="0" sz="2900" u="none" cap="none" strike="noStrike">
              <a:solidFill>
                <a:schemeClr val="dk1"/>
              </a:solidFill>
              <a:latin typeface="Calibri"/>
              <a:ea typeface="Calibri"/>
              <a:cs typeface="Calibri"/>
              <a:sym typeface="Calibri"/>
            </a:endParaRPr>
          </a:p>
        </p:txBody>
      </p:sp>
      <p:sp>
        <p:nvSpPr>
          <p:cNvPr id="308" name="Google Shape;308;p24"/>
          <p:cNvSpPr/>
          <p:nvPr/>
        </p:nvSpPr>
        <p:spPr>
          <a:xfrm>
            <a:off x="534975" y="1299675"/>
            <a:ext cx="11091600" cy="4918200"/>
          </a:xfrm>
          <a:prstGeom prst="roundRect">
            <a:avLst>
              <a:gd fmla="val 1856" name="adj"/>
            </a:avLst>
          </a:prstGeom>
          <a:solidFill>
            <a:srgbClr val="FFFFFF"/>
          </a:solidFill>
          <a:ln cap="flat" cmpd="sng" w="12700">
            <a:solidFill>
              <a:srgbClr val="D5E2E4"/>
            </a:solidFill>
            <a:prstDash val="solid"/>
            <a:round/>
            <a:headEnd len="sm" w="sm" type="none"/>
            <a:tailEnd len="sm" w="sm" type="none"/>
          </a:ln>
          <a:effectLst>
            <a:outerShdw blurRad="114300" rotWithShape="0" algn="bl" dir="5400000" dist="38100">
              <a:srgbClr val="0E4653">
                <a:alpha val="18039"/>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24"/>
          <p:cNvSpPr/>
          <p:nvPr/>
        </p:nvSpPr>
        <p:spPr>
          <a:xfrm>
            <a:off x="548640" y="6217920"/>
            <a:ext cx="11091672" cy="457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F7379"/>
              </a:buClr>
              <a:buSzPts val="1350"/>
              <a:buFont typeface="Calibri"/>
              <a:buNone/>
            </a:pPr>
            <a:r>
              <a:rPr b="0" i="1" lang="en-US" sz="1350" u="none" cap="none" strike="noStrike">
                <a:solidFill>
                  <a:srgbClr val="5F7379"/>
                </a:solidFill>
                <a:latin typeface="Calibri"/>
                <a:ea typeface="Calibri"/>
                <a:cs typeface="Calibri"/>
                <a:sym typeface="Calibri"/>
              </a:rPr>
              <a:t>The same interest → pursuit → result chain holds for seismology specifically.</a:t>
            </a:r>
            <a:endParaRPr b="0" i="0" sz="1350" u="none" cap="none" strike="noStrike">
              <a:solidFill>
                <a:schemeClr val="dk1"/>
              </a:solidFill>
              <a:latin typeface="Calibri"/>
              <a:ea typeface="Calibri"/>
              <a:cs typeface="Calibri"/>
              <a:sym typeface="Calibri"/>
            </a:endParaRPr>
          </a:p>
        </p:txBody>
      </p:sp>
      <p:pic>
        <p:nvPicPr>
          <p:cNvPr id="310" name="Google Shape;310;p24"/>
          <p:cNvPicPr preferRelativeResize="0"/>
          <p:nvPr/>
        </p:nvPicPr>
        <p:blipFill>
          <a:blip r:embed="rId3">
            <a:alphaModFix/>
          </a:blip>
          <a:stretch>
            <a:fillRect/>
          </a:stretch>
        </p:blipFill>
        <p:spPr>
          <a:xfrm>
            <a:off x="1018375" y="1390725"/>
            <a:ext cx="10169498" cy="4757026"/>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3F4"/>
        </a:solidFill>
      </p:bgPr>
    </p:bg>
    <p:spTree>
      <p:nvGrpSpPr>
        <p:cNvPr id="315" name="Shape 315"/>
        <p:cNvGrpSpPr/>
        <p:nvPr/>
      </p:nvGrpSpPr>
      <p:grpSpPr>
        <a:xfrm>
          <a:off x="0" y="0"/>
          <a:ext cx="0" cy="0"/>
          <a:chOff x="0" y="0"/>
          <a:chExt cx="0" cy="0"/>
        </a:xfrm>
      </p:grpSpPr>
      <p:sp>
        <p:nvSpPr>
          <p:cNvPr id="316" name="Google Shape;316;p25"/>
          <p:cNvSpPr/>
          <p:nvPr/>
        </p:nvSpPr>
        <p:spPr>
          <a:xfrm>
            <a:off x="548640" y="384048"/>
            <a:ext cx="1106424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4A33B"/>
              </a:buClr>
              <a:buSzPts val="1200"/>
              <a:buFont typeface="Calibri"/>
              <a:buNone/>
            </a:pPr>
            <a:r>
              <a:rPr b="1" i="0" lang="en-US" sz="1200" u="none" cap="none" strike="noStrike">
                <a:solidFill>
                  <a:srgbClr val="E4A33B"/>
                </a:solidFill>
                <a:latin typeface="Calibri"/>
                <a:ea typeface="Calibri"/>
                <a:cs typeface="Calibri"/>
                <a:sym typeface="Calibri"/>
              </a:rPr>
              <a:t>CONNECTIONS OVER TIME</a:t>
            </a:r>
            <a:endParaRPr b="0" i="0" sz="1200" u="none" cap="none" strike="noStrike">
              <a:solidFill>
                <a:schemeClr val="dk1"/>
              </a:solidFill>
              <a:latin typeface="Calibri"/>
              <a:ea typeface="Calibri"/>
              <a:cs typeface="Calibri"/>
              <a:sym typeface="Calibri"/>
            </a:endParaRPr>
          </a:p>
        </p:txBody>
      </p:sp>
      <p:sp>
        <p:nvSpPr>
          <p:cNvPr id="317" name="Google Shape;317;p25"/>
          <p:cNvSpPr/>
          <p:nvPr/>
        </p:nvSpPr>
        <p:spPr>
          <a:xfrm>
            <a:off x="548640" y="658368"/>
            <a:ext cx="11064240" cy="77724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3A42"/>
              </a:buClr>
              <a:buSzPts val="2900"/>
              <a:buFont typeface="Cambria"/>
              <a:buNone/>
            </a:pPr>
            <a:r>
              <a:rPr b="1" i="0" lang="en-US" sz="2900" u="none" cap="none" strike="noStrike">
                <a:solidFill>
                  <a:srgbClr val="1D3A42"/>
                </a:solidFill>
                <a:latin typeface="Cambria"/>
                <a:ea typeface="Cambria"/>
                <a:cs typeface="Cambria"/>
                <a:sym typeface="Cambria"/>
              </a:rPr>
              <a:t>Interest, Preparation, Pursuit &amp; Result — </a:t>
            </a:r>
            <a:r>
              <a:rPr b="1" i="0" lang="en-US" sz="2900" u="none" cap="none" strike="noStrike">
                <a:solidFill>
                  <a:srgbClr val="1D3A42"/>
                </a:solidFill>
                <a:latin typeface="Cambria"/>
                <a:ea typeface="Cambria"/>
                <a:cs typeface="Cambria"/>
                <a:sym typeface="Cambria"/>
              </a:rPr>
              <a:t>Graduate School</a:t>
            </a:r>
            <a:endParaRPr b="0" i="0" sz="2900" u="none" cap="none" strike="noStrike">
              <a:solidFill>
                <a:schemeClr val="dk1"/>
              </a:solidFill>
              <a:latin typeface="Calibri"/>
              <a:ea typeface="Calibri"/>
              <a:cs typeface="Calibri"/>
              <a:sym typeface="Calibri"/>
            </a:endParaRPr>
          </a:p>
        </p:txBody>
      </p:sp>
      <p:sp>
        <p:nvSpPr>
          <p:cNvPr id="318" name="Google Shape;318;p25"/>
          <p:cNvSpPr/>
          <p:nvPr/>
        </p:nvSpPr>
        <p:spPr>
          <a:xfrm>
            <a:off x="548650" y="1299675"/>
            <a:ext cx="11091600" cy="4871100"/>
          </a:xfrm>
          <a:prstGeom prst="roundRect">
            <a:avLst>
              <a:gd fmla="val 1856" name="adj"/>
            </a:avLst>
          </a:prstGeom>
          <a:solidFill>
            <a:srgbClr val="FFFFFF"/>
          </a:solidFill>
          <a:ln cap="flat" cmpd="sng" w="12700">
            <a:solidFill>
              <a:srgbClr val="D5E2E4"/>
            </a:solidFill>
            <a:prstDash val="solid"/>
            <a:round/>
            <a:headEnd len="sm" w="sm" type="none"/>
            <a:tailEnd len="sm" w="sm" type="none"/>
          </a:ln>
          <a:effectLst>
            <a:outerShdw blurRad="114300" rotWithShape="0" algn="bl" dir="5400000" dist="38100">
              <a:srgbClr val="0E4653">
                <a:alpha val="18039"/>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25"/>
          <p:cNvSpPr/>
          <p:nvPr/>
        </p:nvSpPr>
        <p:spPr>
          <a:xfrm>
            <a:off x="548640" y="6217920"/>
            <a:ext cx="11091672" cy="457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F7379"/>
              </a:buClr>
              <a:buSzPts val="1350"/>
              <a:buFont typeface="Calibri"/>
              <a:buNone/>
            </a:pPr>
            <a:r>
              <a:rPr b="0" i="1" lang="en-US" sz="1350" u="none" cap="none" strike="noStrike">
                <a:solidFill>
                  <a:srgbClr val="5F7379"/>
                </a:solidFill>
                <a:latin typeface="Calibri"/>
                <a:ea typeface="Calibri"/>
                <a:cs typeface="Calibri"/>
                <a:sym typeface="Calibri"/>
              </a:rPr>
              <a:t>For graduate school, growth in both interest and preparation during the SSBW precedes intent to pursue and later action.</a:t>
            </a:r>
            <a:endParaRPr b="0" i="0" sz="1350" u="none" cap="none" strike="noStrike">
              <a:solidFill>
                <a:schemeClr val="dk1"/>
              </a:solidFill>
              <a:latin typeface="Calibri"/>
              <a:ea typeface="Calibri"/>
              <a:cs typeface="Calibri"/>
              <a:sym typeface="Calibri"/>
            </a:endParaRPr>
          </a:p>
        </p:txBody>
      </p:sp>
      <p:pic>
        <p:nvPicPr>
          <p:cNvPr id="320" name="Google Shape;320;p25"/>
          <p:cNvPicPr preferRelativeResize="0"/>
          <p:nvPr/>
        </p:nvPicPr>
        <p:blipFill>
          <a:blip r:embed="rId3">
            <a:alphaModFix/>
          </a:blip>
          <a:stretch>
            <a:fillRect/>
          </a:stretch>
        </p:blipFill>
        <p:spPr>
          <a:xfrm>
            <a:off x="810600" y="1368725"/>
            <a:ext cx="10561674" cy="4729024"/>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4653"/>
        </a:solidFill>
      </p:bgPr>
    </p:bg>
    <p:spTree>
      <p:nvGrpSpPr>
        <p:cNvPr id="325" name="Shape 325"/>
        <p:cNvGrpSpPr/>
        <p:nvPr/>
      </p:nvGrpSpPr>
      <p:grpSpPr>
        <a:xfrm>
          <a:off x="0" y="0"/>
          <a:ext cx="0" cy="0"/>
          <a:chOff x="0" y="0"/>
          <a:chExt cx="0" cy="0"/>
        </a:xfrm>
      </p:grpSpPr>
      <p:sp>
        <p:nvSpPr>
          <p:cNvPr id="326" name="Google Shape;326;p26"/>
          <p:cNvSpPr/>
          <p:nvPr/>
        </p:nvSpPr>
        <p:spPr>
          <a:xfrm>
            <a:off x="731520" y="502920"/>
            <a:ext cx="1005840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4A33B"/>
              </a:buClr>
              <a:buSzPts val="1500"/>
              <a:buFont typeface="Calibri"/>
              <a:buNone/>
            </a:pPr>
            <a:r>
              <a:rPr b="1" i="0" lang="en-US" sz="1500" u="none" cap="none" strike="noStrike">
                <a:solidFill>
                  <a:srgbClr val="E4A33B"/>
                </a:solidFill>
                <a:latin typeface="Calibri"/>
                <a:ea typeface="Calibri"/>
                <a:cs typeface="Calibri"/>
                <a:sym typeface="Calibri"/>
              </a:rPr>
              <a:t>CONCLUSIONS</a:t>
            </a:r>
            <a:endParaRPr b="0" i="0" sz="1500" u="none" cap="none" strike="noStrike">
              <a:solidFill>
                <a:schemeClr val="dk1"/>
              </a:solidFill>
              <a:latin typeface="Calibri"/>
              <a:ea typeface="Calibri"/>
              <a:cs typeface="Calibri"/>
              <a:sym typeface="Calibri"/>
            </a:endParaRPr>
          </a:p>
        </p:txBody>
      </p:sp>
      <p:sp>
        <p:nvSpPr>
          <p:cNvPr id="327" name="Google Shape;327;p26"/>
          <p:cNvSpPr/>
          <p:nvPr/>
        </p:nvSpPr>
        <p:spPr>
          <a:xfrm>
            <a:off x="731520" y="868680"/>
            <a:ext cx="10515600" cy="6400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3200"/>
              <a:buFont typeface="Cambria"/>
              <a:buNone/>
            </a:pPr>
            <a:r>
              <a:rPr b="1" i="0" lang="en-US" sz="3200" u="none" cap="none" strike="noStrike">
                <a:solidFill>
                  <a:srgbClr val="FFFFFF"/>
                </a:solidFill>
                <a:latin typeface="Cambria"/>
                <a:ea typeface="Cambria"/>
                <a:cs typeface="Cambria"/>
                <a:sym typeface="Cambria"/>
              </a:rPr>
              <a:t>What the Follow-Up Tells Us</a:t>
            </a:r>
            <a:endParaRPr b="0" i="0" sz="3200" u="none" cap="none" strike="noStrike">
              <a:solidFill>
                <a:schemeClr val="dk1"/>
              </a:solidFill>
              <a:latin typeface="Calibri"/>
              <a:ea typeface="Calibri"/>
              <a:cs typeface="Calibri"/>
              <a:sym typeface="Calibri"/>
            </a:endParaRPr>
          </a:p>
        </p:txBody>
      </p:sp>
      <p:sp>
        <p:nvSpPr>
          <p:cNvPr id="328" name="Google Shape;328;p26"/>
          <p:cNvSpPr/>
          <p:nvPr/>
        </p:nvSpPr>
        <p:spPr>
          <a:xfrm>
            <a:off x="777240" y="1875923"/>
            <a:ext cx="457200" cy="457200"/>
          </a:xfrm>
          <a:prstGeom prst="ellipse">
            <a:avLst/>
          </a:prstGeom>
          <a:solidFill>
            <a:srgbClr val="1C72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26"/>
          <p:cNvSpPr/>
          <p:nvPr/>
        </p:nvSpPr>
        <p:spPr>
          <a:xfrm>
            <a:off x="777240" y="1866786"/>
            <a:ext cx="457200" cy="457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800"/>
              <a:buFont typeface="Cambria"/>
              <a:buNone/>
            </a:pPr>
            <a:r>
              <a:rPr b="1" i="0" lang="en-US" sz="1800" u="none" cap="none" strike="noStrike">
                <a:solidFill>
                  <a:srgbClr val="FFFFFF"/>
                </a:solidFill>
                <a:latin typeface="Cambria"/>
                <a:ea typeface="Cambria"/>
                <a:cs typeface="Cambria"/>
                <a:sym typeface="Cambria"/>
              </a:rPr>
              <a:t>1</a:t>
            </a:r>
            <a:endParaRPr b="0" i="0" sz="1800" u="none" cap="none" strike="noStrike">
              <a:solidFill>
                <a:schemeClr val="dk1"/>
              </a:solidFill>
              <a:latin typeface="Calibri"/>
              <a:ea typeface="Calibri"/>
              <a:cs typeface="Calibri"/>
              <a:sym typeface="Calibri"/>
            </a:endParaRPr>
          </a:p>
        </p:txBody>
      </p:sp>
      <p:sp>
        <p:nvSpPr>
          <p:cNvPr id="330" name="Google Shape;330;p26"/>
          <p:cNvSpPr/>
          <p:nvPr/>
        </p:nvSpPr>
        <p:spPr>
          <a:xfrm>
            <a:off x="1463200" y="1793975"/>
            <a:ext cx="10515600" cy="744900"/>
          </a:xfrm>
          <a:prstGeom prst="rect">
            <a:avLst/>
          </a:prstGeom>
          <a:noFill/>
          <a:ln>
            <a:noFill/>
          </a:ln>
        </p:spPr>
        <p:txBody>
          <a:bodyPr anchorCtr="0" anchor="ctr" bIns="0" lIns="0" spcFirstLastPara="1" rIns="0" wrap="square" tIns="0">
            <a:noAutofit/>
          </a:bodyPr>
          <a:lstStyle/>
          <a:p>
            <a:pPr indent="-2743200" lvl="0" marL="2743200" marR="0" rtl="0" algn="l">
              <a:lnSpc>
                <a:spcPct val="108000"/>
              </a:lnSpc>
              <a:spcBef>
                <a:spcPts val="0"/>
              </a:spcBef>
              <a:spcAft>
                <a:spcPts val="0"/>
              </a:spcAft>
              <a:buClr>
                <a:srgbClr val="FFFFFF"/>
              </a:buClr>
              <a:buSzPts val="1700"/>
              <a:buFont typeface="Calibri"/>
              <a:buNone/>
            </a:pPr>
            <a:r>
              <a:rPr b="1" i="0" lang="en-US" sz="1900" u="none" cap="none" strike="noStrike">
                <a:solidFill>
                  <a:srgbClr val="FFFFFF"/>
                </a:solidFill>
                <a:latin typeface="Calibri"/>
                <a:ea typeface="Calibri"/>
                <a:cs typeface="Calibri"/>
                <a:sym typeface="Calibri"/>
              </a:rPr>
              <a:t>Upskilling audience  </a:t>
            </a:r>
            <a:endParaRPr b="1" sz="1900">
              <a:solidFill>
                <a:srgbClr val="FFFFFF"/>
              </a:solidFill>
              <a:latin typeface="Calibri"/>
              <a:ea typeface="Calibri"/>
              <a:cs typeface="Calibri"/>
              <a:sym typeface="Calibri"/>
            </a:endParaRPr>
          </a:p>
          <a:p>
            <a:pPr indent="-2743200" lvl="0" marL="2743200" marR="0" rtl="0" algn="l">
              <a:lnSpc>
                <a:spcPct val="108000"/>
              </a:lnSpc>
              <a:spcBef>
                <a:spcPts val="0"/>
              </a:spcBef>
              <a:spcAft>
                <a:spcPts val="0"/>
              </a:spcAft>
              <a:buClr>
                <a:srgbClr val="FFFFFF"/>
              </a:buClr>
              <a:buSzPts val="1700"/>
              <a:buFont typeface="Calibri"/>
              <a:buNone/>
            </a:pPr>
            <a:r>
              <a:rPr b="1" i="0" lang="en-US" sz="1900" u="none" cap="none" strike="noStrike">
                <a:solidFill>
                  <a:srgbClr val="FFFFFF"/>
                </a:solidFill>
                <a:latin typeface="Calibri"/>
                <a:ea typeface="Calibri"/>
                <a:cs typeface="Calibri"/>
                <a:sym typeface="Calibri"/>
              </a:rPr>
              <a:t> </a:t>
            </a:r>
            <a:r>
              <a:rPr b="0" i="0" lang="en-US" sz="1650" u="none" cap="none" strike="noStrike">
                <a:solidFill>
                  <a:srgbClr val="C7DBDE"/>
                </a:solidFill>
                <a:latin typeface="Calibri"/>
                <a:ea typeface="Calibri"/>
                <a:cs typeface="Calibri"/>
                <a:sym typeface="Calibri"/>
              </a:rPr>
              <a:t>30% were grad students and 20% employed when taking the SSBW</a:t>
            </a:r>
            <a:r>
              <a:rPr lang="en-US" sz="1650">
                <a:solidFill>
                  <a:srgbClr val="C7DBDE"/>
                </a:solidFill>
                <a:latin typeface="Calibri"/>
                <a:ea typeface="Calibri"/>
                <a:cs typeface="Calibri"/>
                <a:sym typeface="Calibri"/>
              </a:rPr>
              <a:t>, so </a:t>
            </a:r>
            <a:r>
              <a:rPr b="0" i="0" lang="en-US" sz="1650" u="none" cap="none" strike="noStrike">
                <a:solidFill>
                  <a:srgbClr val="C7DBDE"/>
                </a:solidFill>
                <a:latin typeface="Calibri"/>
                <a:ea typeface="Calibri"/>
                <a:cs typeface="Calibri"/>
                <a:sym typeface="Calibri"/>
              </a:rPr>
              <a:t> now serv</a:t>
            </a:r>
            <a:r>
              <a:rPr lang="en-US" sz="1650">
                <a:solidFill>
                  <a:srgbClr val="C7DBDE"/>
                </a:solidFill>
                <a:latin typeface="Calibri"/>
                <a:ea typeface="Calibri"/>
                <a:cs typeface="Calibri"/>
                <a:sym typeface="Calibri"/>
              </a:rPr>
              <a:t>ing</a:t>
            </a:r>
            <a:r>
              <a:rPr b="0" i="0" lang="en-US" sz="1650" u="none" cap="none" strike="noStrike">
                <a:solidFill>
                  <a:srgbClr val="C7DBDE"/>
                </a:solidFill>
                <a:latin typeface="Calibri"/>
                <a:ea typeface="Calibri"/>
                <a:cs typeface="Calibri"/>
                <a:sym typeface="Calibri"/>
              </a:rPr>
              <a:t> far more than</a:t>
            </a:r>
            <a:r>
              <a:rPr lang="en-US" sz="1650">
                <a:solidFill>
                  <a:srgbClr val="C7DBDE"/>
                </a:solidFill>
                <a:latin typeface="Calibri"/>
                <a:ea typeface="Calibri"/>
                <a:cs typeface="Calibri"/>
                <a:sym typeface="Calibri"/>
              </a:rPr>
              <a:t> </a:t>
            </a:r>
            <a:r>
              <a:rPr b="0" i="0" lang="en-US" sz="1650" u="none" cap="none" strike="noStrike">
                <a:solidFill>
                  <a:srgbClr val="C7DBDE"/>
                </a:solidFill>
                <a:latin typeface="Calibri"/>
                <a:ea typeface="Calibri"/>
                <a:cs typeface="Calibri"/>
                <a:sym typeface="Calibri"/>
              </a:rPr>
              <a:t>advanced undergraduates.</a:t>
            </a:r>
            <a:endParaRPr b="0" i="0" sz="1900" u="none" cap="none" strike="noStrike">
              <a:solidFill>
                <a:schemeClr val="dk1"/>
              </a:solidFill>
              <a:latin typeface="Calibri"/>
              <a:ea typeface="Calibri"/>
              <a:cs typeface="Calibri"/>
              <a:sym typeface="Calibri"/>
            </a:endParaRPr>
          </a:p>
        </p:txBody>
      </p:sp>
      <p:sp>
        <p:nvSpPr>
          <p:cNvPr id="331" name="Google Shape;331;p26"/>
          <p:cNvSpPr/>
          <p:nvPr/>
        </p:nvSpPr>
        <p:spPr>
          <a:xfrm>
            <a:off x="777250" y="2737752"/>
            <a:ext cx="457200" cy="457200"/>
          </a:xfrm>
          <a:prstGeom prst="ellipse">
            <a:avLst/>
          </a:prstGeom>
          <a:solidFill>
            <a:srgbClr val="2A9D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26"/>
          <p:cNvSpPr/>
          <p:nvPr/>
        </p:nvSpPr>
        <p:spPr>
          <a:xfrm>
            <a:off x="815200" y="2818826"/>
            <a:ext cx="381300" cy="304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800"/>
              <a:buFont typeface="Cambria"/>
              <a:buNone/>
            </a:pPr>
            <a:r>
              <a:rPr b="1" i="0" lang="en-US" sz="1800" u="none" cap="none" strike="noStrike">
                <a:solidFill>
                  <a:srgbClr val="FFFFFF"/>
                </a:solidFill>
                <a:latin typeface="Cambria"/>
                <a:ea typeface="Cambria"/>
                <a:cs typeface="Cambria"/>
                <a:sym typeface="Cambria"/>
              </a:rPr>
              <a:t>2</a:t>
            </a:r>
            <a:endParaRPr b="0" i="0" sz="1800" u="none" cap="none" strike="noStrike">
              <a:solidFill>
                <a:schemeClr val="dk1"/>
              </a:solidFill>
              <a:latin typeface="Calibri"/>
              <a:ea typeface="Calibri"/>
              <a:cs typeface="Calibri"/>
              <a:sym typeface="Calibri"/>
            </a:endParaRPr>
          </a:p>
        </p:txBody>
      </p:sp>
      <p:sp>
        <p:nvSpPr>
          <p:cNvPr id="333" name="Google Shape;333;p26"/>
          <p:cNvSpPr/>
          <p:nvPr/>
        </p:nvSpPr>
        <p:spPr>
          <a:xfrm>
            <a:off x="1463051" y="2531950"/>
            <a:ext cx="10653900" cy="868800"/>
          </a:xfrm>
          <a:prstGeom prst="rect">
            <a:avLst/>
          </a:prstGeom>
          <a:noFill/>
          <a:ln>
            <a:noFill/>
          </a:ln>
        </p:spPr>
        <p:txBody>
          <a:bodyPr anchorCtr="0" anchor="ctr" bIns="0" lIns="0" spcFirstLastPara="1" rIns="0" wrap="square" tIns="0">
            <a:noAutofit/>
          </a:bodyPr>
          <a:lstStyle/>
          <a:p>
            <a:pPr indent="-2743200" lvl="0" marL="2743200" marR="0" rtl="0" algn="l">
              <a:lnSpc>
                <a:spcPct val="108000"/>
              </a:lnSpc>
              <a:spcBef>
                <a:spcPts val="0"/>
              </a:spcBef>
              <a:spcAft>
                <a:spcPts val="0"/>
              </a:spcAft>
              <a:buClr>
                <a:srgbClr val="FFFFFF"/>
              </a:buClr>
              <a:buSzPts val="1700"/>
              <a:buFont typeface="Calibri"/>
              <a:buNone/>
            </a:pPr>
            <a:r>
              <a:rPr b="1" i="0" lang="en-US" sz="1900" u="none" cap="none" strike="noStrike">
                <a:solidFill>
                  <a:srgbClr val="FFFFFF"/>
                </a:solidFill>
                <a:latin typeface="Calibri"/>
                <a:ea typeface="Calibri"/>
                <a:cs typeface="Calibri"/>
                <a:sym typeface="Calibri"/>
              </a:rPr>
              <a:t>Most act afterward  </a:t>
            </a:r>
            <a:endParaRPr b="1" sz="1900">
              <a:solidFill>
                <a:srgbClr val="FFFFFF"/>
              </a:solidFill>
              <a:latin typeface="Calibri"/>
              <a:ea typeface="Calibri"/>
              <a:cs typeface="Calibri"/>
              <a:sym typeface="Calibri"/>
            </a:endParaRPr>
          </a:p>
          <a:p>
            <a:pPr indent="-2743200" lvl="0" marL="2743200" marR="0" rtl="0" algn="l">
              <a:lnSpc>
                <a:spcPct val="108000"/>
              </a:lnSpc>
              <a:spcBef>
                <a:spcPts val="0"/>
              </a:spcBef>
              <a:spcAft>
                <a:spcPts val="0"/>
              </a:spcAft>
              <a:buClr>
                <a:srgbClr val="FFFFFF"/>
              </a:buClr>
              <a:buSzPts val="1700"/>
              <a:buFont typeface="Calibri"/>
              <a:buNone/>
            </a:pPr>
            <a:r>
              <a:rPr b="0" i="0" lang="en-US" sz="1650" u="none" cap="none" strike="noStrike">
                <a:solidFill>
                  <a:srgbClr val="C7DBDE"/>
                </a:solidFill>
                <a:latin typeface="Calibri"/>
                <a:ea typeface="Calibri"/>
                <a:cs typeface="Calibri"/>
                <a:sym typeface="Calibri"/>
              </a:rPr>
              <a:t>Participants generally take action post-SSBW, though employed and non-geoscience participants report fewer opportunities.</a:t>
            </a:r>
            <a:endParaRPr b="0" i="0" sz="1900" u="none" cap="none" strike="noStrike">
              <a:solidFill>
                <a:schemeClr val="dk1"/>
              </a:solidFill>
              <a:latin typeface="Calibri"/>
              <a:ea typeface="Calibri"/>
              <a:cs typeface="Calibri"/>
              <a:sym typeface="Calibri"/>
            </a:endParaRPr>
          </a:p>
        </p:txBody>
      </p:sp>
      <p:sp>
        <p:nvSpPr>
          <p:cNvPr id="334" name="Google Shape;334;p26"/>
          <p:cNvSpPr/>
          <p:nvPr/>
        </p:nvSpPr>
        <p:spPr>
          <a:xfrm>
            <a:off x="777240" y="3602171"/>
            <a:ext cx="457200" cy="457200"/>
          </a:xfrm>
          <a:prstGeom prst="ellipse">
            <a:avLst/>
          </a:prstGeom>
          <a:solidFill>
            <a:srgbClr val="3FB2A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26"/>
          <p:cNvSpPr/>
          <p:nvPr/>
        </p:nvSpPr>
        <p:spPr>
          <a:xfrm>
            <a:off x="815198" y="3649572"/>
            <a:ext cx="381300" cy="362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800"/>
              <a:buFont typeface="Cambria"/>
              <a:buNone/>
            </a:pPr>
            <a:r>
              <a:rPr b="1" i="0" lang="en-US" sz="1800" u="none" cap="none" strike="noStrike">
                <a:solidFill>
                  <a:srgbClr val="FFFFFF"/>
                </a:solidFill>
                <a:latin typeface="Cambria"/>
                <a:ea typeface="Cambria"/>
                <a:cs typeface="Cambria"/>
                <a:sym typeface="Cambria"/>
              </a:rPr>
              <a:t>3</a:t>
            </a:r>
            <a:endParaRPr b="0" i="0" sz="1800" u="none" cap="none" strike="noStrike">
              <a:solidFill>
                <a:schemeClr val="dk1"/>
              </a:solidFill>
              <a:latin typeface="Calibri"/>
              <a:ea typeface="Calibri"/>
              <a:cs typeface="Calibri"/>
              <a:sym typeface="Calibri"/>
            </a:endParaRPr>
          </a:p>
        </p:txBody>
      </p:sp>
      <p:sp>
        <p:nvSpPr>
          <p:cNvPr id="336" name="Google Shape;336;p26"/>
          <p:cNvSpPr/>
          <p:nvPr/>
        </p:nvSpPr>
        <p:spPr>
          <a:xfrm>
            <a:off x="1463050" y="3474000"/>
            <a:ext cx="10154400" cy="791400"/>
          </a:xfrm>
          <a:prstGeom prst="rect">
            <a:avLst/>
          </a:prstGeom>
          <a:noFill/>
          <a:ln>
            <a:noFill/>
          </a:ln>
        </p:spPr>
        <p:txBody>
          <a:bodyPr anchorCtr="0" anchor="ctr" bIns="0" lIns="0" spcFirstLastPara="1" rIns="0" wrap="square" tIns="0">
            <a:noAutofit/>
          </a:bodyPr>
          <a:lstStyle/>
          <a:p>
            <a:pPr indent="-2743200" lvl="0" marL="2743200" marR="0" rtl="0" algn="l">
              <a:lnSpc>
                <a:spcPct val="108000"/>
              </a:lnSpc>
              <a:spcBef>
                <a:spcPts val="0"/>
              </a:spcBef>
              <a:spcAft>
                <a:spcPts val="0"/>
              </a:spcAft>
              <a:buClr>
                <a:srgbClr val="FFFFFF"/>
              </a:buClr>
              <a:buSzPts val="1700"/>
              <a:buFont typeface="Calibri"/>
              <a:buNone/>
            </a:pPr>
            <a:r>
              <a:rPr b="1" lang="en-US" sz="1900">
                <a:solidFill>
                  <a:srgbClr val="FFFFFF"/>
                </a:solidFill>
                <a:latin typeface="Calibri"/>
                <a:ea typeface="Calibri"/>
                <a:cs typeface="Calibri"/>
                <a:sym typeface="Calibri"/>
              </a:rPr>
              <a:t>Strong </a:t>
            </a:r>
            <a:r>
              <a:rPr b="1" i="0" lang="en-US" sz="1900" u="none" cap="none" strike="noStrike">
                <a:solidFill>
                  <a:srgbClr val="FFFFFF"/>
                </a:solidFill>
                <a:latin typeface="Calibri"/>
                <a:ea typeface="Calibri"/>
                <a:cs typeface="Calibri"/>
                <a:sym typeface="Calibri"/>
              </a:rPr>
              <a:t>influence  </a:t>
            </a:r>
            <a:endParaRPr b="1" sz="1900">
              <a:solidFill>
                <a:srgbClr val="FFFFFF"/>
              </a:solidFill>
              <a:latin typeface="Calibri"/>
              <a:ea typeface="Calibri"/>
              <a:cs typeface="Calibri"/>
              <a:sym typeface="Calibri"/>
            </a:endParaRPr>
          </a:p>
          <a:p>
            <a:pPr indent="-2743200" lvl="0" marL="2743200" marR="0" rtl="0" algn="l">
              <a:lnSpc>
                <a:spcPct val="108000"/>
              </a:lnSpc>
              <a:spcBef>
                <a:spcPts val="0"/>
              </a:spcBef>
              <a:spcAft>
                <a:spcPts val="0"/>
              </a:spcAft>
              <a:buClr>
                <a:srgbClr val="FFFFFF"/>
              </a:buClr>
              <a:buSzPts val="1700"/>
              <a:buFont typeface="Calibri"/>
              <a:buNone/>
            </a:pPr>
            <a:r>
              <a:rPr b="0" i="0" lang="en-US" sz="1650" u="none" cap="none" strike="noStrike">
                <a:solidFill>
                  <a:srgbClr val="C7DBDE"/>
                </a:solidFill>
                <a:latin typeface="Calibri"/>
                <a:ea typeface="Calibri"/>
                <a:cs typeface="Calibri"/>
                <a:sym typeface="Calibri"/>
              </a:rPr>
              <a:t>For ~80%, the SSBW had a 'moderate' to 'very great' influence on later activities </a:t>
            </a:r>
            <a:r>
              <a:rPr lang="en-US" sz="1650">
                <a:solidFill>
                  <a:srgbClr val="C7DBDE"/>
                </a:solidFill>
                <a:latin typeface="Calibri"/>
                <a:ea typeface="Calibri"/>
                <a:cs typeface="Calibri"/>
                <a:sym typeface="Calibri"/>
              </a:rPr>
              <a:t>and was </a:t>
            </a:r>
            <a:r>
              <a:rPr b="0" i="0" lang="en-US" sz="1650" u="none" cap="none" strike="noStrike">
                <a:solidFill>
                  <a:srgbClr val="C7DBDE"/>
                </a:solidFill>
                <a:latin typeface="Calibri"/>
                <a:ea typeface="Calibri"/>
                <a:cs typeface="Calibri"/>
                <a:sym typeface="Calibri"/>
              </a:rPr>
              <a:t>highest for non-geo</a:t>
            </a:r>
            <a:r>
              <a:rPr lang="en-US" sz="1650">
                <a:solidFill>
                  <a:srgbClr val="C7DBDE"/>
                </a:solidFill>
                <a:latin typeface="Calibri"/>
                <a:ea typeface="Calibri"/>
                <a:cs typeface="Calibri"/>
                <a:sym typeface="Calibri"/>
              </a:rPr>
              <a:t> </a:t>
            </a:r>
            <a:r>
              <a:rPr b="0" i="0" lang="en-US" sz="1650" u="none" cap="none" strike="noStrike">
                <a:solidFill>
                  <a:srgbClr val="C7DBDE"/>
                </a:solidFill>
                <a:latin typeface="Calibri"/>
                <a:ea typeface="Calibri"/>
                <a:cs typeface="Calibri"/>
                <a:sym typeface="Calibri"/>
              </a:rPr>
              <a:t>majors.</a:t>
            </a:r>
            <a:endParaRPr b="0" i="0" sz="1900" u="none" cap="none" strike="noStrike">
              <a:solidFill>
                <a:schemeClr val="dk1"/>
              </a:solidFill>
              <a:latin typeface="Calibri"/>
              <a:ea typeface="Calibri"/>
              <a:cs typeface="Calibri"/>
              <a:sym typeface="Calibri"/>
            </a:endParaRPr>
          </a:p>
        </p:txBody>
      </p:sp>
      <p:sp>
        <p:nvSpPr>
          <p:cNvPr id="337" name="Google Shape;337;p26"/>
          <p:cNvSpPr/>
          <p:nvPr/>
        </p:nvSpPr>
        <p:spPr>
          <a:xfrm>
            <a:off x="777240" y="4468584"/>
            <a:ext cx="457200" cy="457200"/>
          </a:xfrm>
          <a:prstGeom prst="ellipse">
            <a:avLst/>
          </a:prstGeom>
          <a:solidFill>
            <a:srgbClr val="2A9D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26"/>
          <p:cNvSpPr/>
          <p:nvPr/>
        </p:nvSpPr>
        <p:spPr>
          <a:xfrm>
            <a:off x="777240" y="4468584"/>
            <a:ext cx="457200" cy="457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800"/>
              <a:buFont typeface="Cambria"/>
              <a:buNone/>
            </a:pPr>
            <a:r>
              <a:rPr b="1" i="0" lang="en-US" sz="1800" u="none" cap="none" strike="noStrike">
                <a:solidFill>
                  <a:srgbClr val="FFFFFF"/>
                </a:solidFill>
                <a:latin typeface="Cambria"/>
                <a:ea typeface="Cambria"/>
                <a:cs typeface="Cambria"/>
                <a:sym typeface="Cambria"/>
              </a:rPr>
              <a:t>4</a:t>
            </a:r>
            <a:endParaRPr b="0" i="0" sz="1800" u="none" cap="none" strike="noStrike">
              <a:solidFill>
                <a:schemeClr val="dk1"/>
              </a:solidFill>
              <a:latin typeface="Calibri"/>
              <a:ea typeface="Calibri"/>
              <a:cs typeface="Calibri"/>
              <a:sym typeface="Calibri"/>
            </a:endParaRPr>
          </a:p>
        </p:txBody>
      </p:sp>
      <p:sp>
        <p:nvSpPr>
          <p:cNvPr id="339" name="Google Shape;339;p26"/>
          <p:cNvSpPr/>
          <p:nvPr/>
        </p:nvSpPr>
        <p:spPr>
          <a:xfrm>
            <a:off x="1463050" y="4412298"/>
            <a:ext cx="10058400" cy="530100"/>
          </a:xfrm>
          <a:prstGeom prst="rect">
            <a:avLst/>
          </a:prstGeom>
          <a:noFill/>
          <a:ln>
            <a:noFill/>
          </a:ln>
        </p:spPr>
        <p:txBody>
          <a:bodyPr anchorCtr="0" anchor="ctr" bIns="0" lIns="0" spcFirstLastPara="1" rIns="0" wrap="square" tIns="0">
            <a:noAutofit/>
          </a:bodyPr>
          <a:lstStyle/>
          <a:p>
            <a:pPr indent="0" lvl="0" marL="0" marR="0" rtl="0" algn="l">
              <a:lnSpc>
                <a:spcPct val="108000"/>
              </a:lnSpc>
              <a:spcBef>
                <a:spcPts val="0"/>
              </a:spcBef>
              <a:spcAft>
                <a:spcPts val="0"/>
              </a:spcAft>
              <a:buClr>
                <a:srgbClr val="FFFFFF"/>
              </a:buClr>
              <a:buSzPts val="1700"/>
              <a:buFont typeface="Calibri"/>
              <a:buNone/>
            </a:pPr>
            <a:r>
              <a:rPr b="1" i="0" lang="en-US" sz="1900" u="none" cap="none" strike="noStrike">
                <a:solidFill>
                  <a:srgbClr val="FFFFFF"/>
                </a:solidFill>
                <a:latin typeface="Calibri"/>
                <a:ea typeface="Calibri"/>
                <a:cs typeface="Calibri"/>
                <a:sym typeface="Calibri"/>
              </a:rPr>
              <a:t>Lasting skill gains </a:t>
            </a:r>
            <a:endParaRPr b="1" sz="1900">
              <a:solidFill>
                <a:srgbClr val="FFFFFF"/>
              </a:solidFill>
              <a:latin typeface="Calibri"/>
              <a:ea typeface="Calibri"/>
              <a:cs typeface="Calibri"/>
              <a:sym typeface="Calibri"/>
            </a:endParaRPr>
          </a:p>
          <a:p>
            <a:pPr indent="0" lvl="0" marL="0" marR="0" rtl="0" algn="l">
              <a:lnSpc>
                <a:spcPct val="108000"/>
              </a:lnSpc>
              <a:spcBef>
                <a:spcPts val="0"/>
              </a:spcBef>
              <a:spcAft>
                <a:spcPts val="0"/>
              </a:spcAft>
              <a:buClr>
                <a:srgbClr val="FFFFFF"/>
              </a:buClr>
              <a:buSzPts val="1700"/>
              <a:buFont typeface="Calibri"/>
              <a:buNone/>
            </a:pPr>
            <a:r>
              <a:rPr b="0" i="0" lang="en-US" sz="1650" u="none" cap="none" strike="noStrike">
                <a:solidFill>
                  <a:srgbClr val="C7DBDE"/>
                </a:solidFill>
                <a:latin typeface="Calibri"/>
                <a:ea typeface="Calibri"/>
                <a:cs typeface="Calibri"/>
                <a:sym typeface="Calibri"/>
              </a:rPr>
              <a:t>Self-perceived scientific-computing skills grew most during the SSBW and have continued to rise since.</a:t>
            </a:r>
            <a:endParaRPr b="0" i="0" sz="1900" u="none" cap="none" strike="noStrike">
              <a:solidFill>
                <a:schemeClr val="dk1"/>
              </a:solidFill>
              <a:latin typeface="Calibri"/>
              <a:ea typeface="Calibri"/>
              <a:cs typeface="Calibri"/>
              <a:sym typeface="Calibri"/>
            </a:endParaRPr>
          </a:p>
        </p:txBody>
      </p:sp>
      <p:sp>
        <p:nvSpPr>
          <p:cNvPr id="340" name="Google Shape;340;p26"/>
          <p:cNvSpPr/>
          <p:nvPr/>
        </p:nvSpPr>
        <p:spPr>
          <a:xfrm>
            <a:off x="777240" y="5331000"/>
            <a:ext cx="457200" cy="457200"/>
          </a:xfrm>
          <a:prstGeom prst="ellipse">
            <a:avLst/>
          </a:prstGeom>
          <a:solidFill>
            <a:srgbClr val="1C72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26"/>
          <p:cNvSpPr/>
          <p:nvPr/>
        </p:nvSpPr>
        <p:spPr>
          <a:xfrm>
            <a:off x="853300" y="5474076"/>
            <a:ext cx="305100" cy="16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800"/>
              <a:buFont typeface="Cambria"/>
              <a:buNone/>
            </a:pPr>
            <a:r>
              <a:rPr b="1" i="0" lang="en-US" sz="1800" u="none" cap="none" strike="noStrike">
                <a:solidFill>
                  <a:srgbClr val="FFFFFF"/>
                </a:solidFill>
                <a:latin typeface="Cambria"/>
                <a:ea typeface="Cambria"/>
                <a:cs typeface="Cambria"/>
                <a:sym typeface="Cambria"/>
              </a:rPr>
              <a:t>5</a:t>
            </a:r>
            <a:endParaRPr b="0" i="0" sz="1800" u="none" cap="none" strike="noStrike">
              <a:solidFill>
                <a:schemeClr val="dk1"/>
              </a:solidFill>
              <a:latin typeface="Calibri"/>
              <a:ea typeface="Calibri"/>
              <a:cs typeface="Calibri"/>
              <a:sym typeface="Calibri"/>
            </a:endParaRPr>
          </a:p>
        </p:txBody>
      </p:sp>
      <p:sp>
        <p:nvSpPr>
          <p:cNvPr id="342" name="Google Shape;342;p26"/>
          <p:cNvSpPr/>
          <p:nvPr/>
        </p:nvSpPr>
        <p:spPr>
          <a:xfrm>
            <a:off x="1463050" y="5202600"/>
            <a:ext cx="10058400" cy="791400"/>
          </a:xfrm>
          <a:prstGeom prst="rect">
            <a:avLst/>
          </a:prstGeom>
          <a:noFill/>
          <a:ln>
            <a:noFill/>
          </a:ln>
        </p:spPr>
        <p:txBody>
          <a:bodyPr anchorCtr="0" anchor="ctr" bIns="0" lIns="0" spcFirstLastPara="1" rIns="0" wrap="square" tIns="0">
            <a:noAutofit/>
          </a:bodyPr>
          <a:lstStyle/>
          <a:p>
            <a:pPr indent="-2743200" lvl="0" marL="2743200" marR="0" rtl="0" algn="l">
              <a:lnSpc>
                <a:spcPct val="108000"/>
              </a:lnSpc>
              <a:spcBef>
                <a:spcPts val="0"/>
              </a:spcBef>
              <a:spcAft>
                <a:spcPts val="0"/>
              </a:spcAft>
              <a:buClr>
                <a:srgbClr val="FFFFFF"/>
              </a:buClr>
              <a:buSzPts val="1700"/>
              <a:buFont typeface="Calibri"/>
              <a:buNone/>
            </a:pPr>
            <a:r>
              <a:rPr b="1" i="0" lang="en-US" sz="1900" u="none" cap="none" strike="noStrike">
                <a:solidFill>
                  <a:srgbClr val="FFFFFF"/>
                </a:solidFill>
                <a:latin typeface="Calibri"/>
                <a:ea typeface="Calibri"/>
                <a:cs typeface="Calibri"/>
                <a:sym typeface="Calibri"/>
              </a:rPr>
              <a:t>Interest predicts action  </a:t>
            </a:r>
            <a:endParaRPr b="1" sz="1900">
              <a:solidFill>
                <a:srgbClr val="FFFFFF"/>
              </a:solidFill>
              <a:latin typeface="Calibri"/>
              <a:ea typeface="Calibri"/>
              <a:cs typeface="Calibri"/>
              <a:sym typeface="Calibri"/>
            </a:endParaRPr>
          </a:p>
          <a:p>
            <a:pPr indent="-2743200" lvl="0" marL="2743200" marR="0" rtl="0" algn="l">
              <a:lnSpc>
                <a:spcPct val="108000"/>
              </a:lnSpc>
              <a:spcBef>
                <a:spcPts val="0"/>
              </a:spcBef>
              <a:spcAft>
                <a:spcPts val="0"/>
              </a:spcAft>
              <a:buClr>
                <a:srgbClr val="FFFFFF"/>
              </a:buClr>
              <a:buSzPts val="1700"/>
              <a:buFont typeface="Calibri"/>
              <a:buNone/>
            </a:pPr>
            <a:r>
              <a:rPr b="0" i="0" lang="en-US" sz="1650" u="none" cap="none" strike="noStrike">
                <a:solidFill>
                  <a:srgbClr val="C7DBDE"/>
                </a:solidFill>
                <a:latin typeface="Calibri"/>
                <a:ea typeface="Calibri"/>
                <a:cs typeface="Calibri"/>
                <a:sym typeface="Calibri"/>
              </a:rPr>
              <a:t>Gains in interest and preparation during the SSBW correlate with intent to pursue and with action taken afterward.</a:t>
            </a:r>
            <a:endParaRPr b="0" i="0" sz="19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pic>
        <p:nvPicPr>
          <p:cNvPr id="348" name="Google Shape;348;p27"/>
          <p:cNvPicPr preferRelativeResize="0"/>
          <p:nvPr/>
        </p:nvPicPr>
        <p:blipFill>
          <a:blip r:embed="rId3">
            <a:alphaModFix/>
          </a:blip>
          <a:stretch>
            <a:fillRect/>
          </a:stretch>
        </p:blipFill>
        <p:spPr>
          <a:xfrm>
            <a:off x="1329875" y="-881900"/>
            <a:ext cx="9203750" cy="920375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4653"/>
        </a:solidFill>
      </p:bgPr>
    </p:bg>
    <p:spTree>
      <p:nvGrpSpPr>
        <p:cNvPr id="353" name="Shape 353"/>
        <p:cNvGrpSpPr/>
        <p:nvPr/>
      </p:nvGrpSpPr>
      <p:grpSpPr>
        <a:xfrm>
          <a:off x="0" y="0"/>
          <a:ext cx="0" cy="0"/>
          <a:chOff x="0" y="0"/>
          <a:chExt cx="0" cy="0"/>
        </a:xfrm>
      </p:grpSpPr>
      <p:sp>
        <p:nvSpPr>
          <p:cNvPr id="354" name="Google Shape;354;p28"/>
          <p:cNvSpPr/>
          <p:nvPr/>
        </p:nvSpPr>
        <p:spPr>
          <a:xfrm>
            <a:off x="822960" y="2377440"/>
            <a:ext cx="1005840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4A33B"/>
              </a:buClr>
              <a:buSzPts val="1500"/>
              <a:buFont typeface="Calibri"/>
              <a:buNone/>
            </a:pPr>
            <a:r>
              <a:rPr b="1" i="0" lang="en-US" sz="1500" u="none" cap="none" strike="noStrike">
                <a:solidFill>
                  <a:srgbClr val="E4A33B"/>
                </a:solidFill>
                <a:latin typeface="Calibri"/>
                <a:ea typeface="Calibri"/>
                <a:cs typeface="Calibri"/>
                <a:sym typeface="Calibri"/>
              </a:rPr>
              <a:t>APPENDIX</a:t>
            </a:r>
            <a:endParaRPr b="0" i="0" sz="1500" u="none" cap="none" strike="noStrike">
              <a:solidFill>
                <a:schemeClr val="dk1"/>
              </a:solidFill>
              <a:latin typeface="Calibri"/>
              <a:ea typeface="Calibri"/>
              <a:cs typeface="Calibri"/>
              <a:sym typeface="Calibri"/>
            </a:endParaRPr>
          </a:p>
        </p:txBody>
      </p:sp>
      <p:sp>
        <p:nvSpPr>
          <p:cNvPr id="355" name="Google Shape;355;p28"/>
          <p:cNvSpPr/>
          <p:nvPr/>
        </p:nvSpPr>
        <p:spPr>
          <a:xfrm>
            <a:off x="822960" y="2834640"/>
            <a:ext cx="10424160" cy="10058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4400"/>
              <a:buFont typeface="Cambria"/>
              <a:buNone/>
            </a:pPr>
            <a:r>
              <a:rPr b="1" i="0" lang="en-US" sz="4400" u="none" cap="none" strike="noStrike">
                <a:solidFill>
                  <a:srgbClr val="FFFFFF"/>
                </a:solidFill>
                <a:latin typeface="Cambria"/>
                <a:ea typeface="Cambria"/>
                <a:cs typeface="Cambria"/>
                <a:sym typeface="Cambria"/>
              </a:rPr>
              <a:t>Survey Instrument</a:t>
            </a:r>
            <a:endParaRPr b="0" i="0" sz="4400" u="none" cap="none" strike="noStrike">
              <a:solidFill>
                <a:schemeClr val="dk1"/>
              </a:solidFill>
              <a:latin typeface="Calibri"/>
              <a:ea typeface="Calibri"/>
              <a:cs typeface="Calibri"/>
              <a:sym typeface="Calibri"/>
            </a:endParaRPr>
          </a:p>
        </p:txBody>
      </p:sp>
      <p:sp>
        <p:nvSpPr>
          <p:cNvPr id="356" name="Google Shape;356;p28"/>
          <p:cNvSpPr/>
          <p:nvPr/>
        </p:nvSpPr>
        <p:spPr>
          <a:xfrm>
            <a:off x="868680" y="3886200"/>
            <a:ext cx="1005840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FBCC0"/>
              </a:buClr>
              <a:buSzPts val="1700"/>
              <a:buFont typeface="Calibri"/>
              <a:buNone/>
            </a:pPr>
            <a:r>
              <a:rPr b="0" i="0" lang="en-US" sz="1700" u="none" cap="none" strike="noStrike">
                <a:solidFill>
                  <a:srgbClr val="9FBCC0"/>
                </a:solidFill>
                <a:latin typeface="Calibri"/>
                <a:ea typeface="Calibri"/>
                <a:cs typeface="Calibri"/>
                <a:sym typeface="Calibri"/>
              </a:rPr>
              <a:t>Exact items participants responded to, by measurement domain.</a:t>
            </a:r>
            <a:endParaRPr b="0" i="0" sz="1700" u="none" cap="none" strike="noStrike">
              <a:solidFill>
                <a:schemeClr val="dk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3F4"/>
        </a:solidFill>
      </p:bgPr>
    </p:bg>
    <p:spTree>
      <p:nvGrpSpPr>
        <p:cNvPr id="361" name="Shape 361"/>
        <p:cNvGrpSpPr/>
        <p:nvPr/>
      </p:nvGrpSpPr>
      <p:grpSpPr>
        <a:xfrm>
          <a:off x="0" y="0"/>
          <a:ext cx="0" cy="0"/>
          <a:chOff x="0" y="0"/>
          <a:chExt cx="0" cy="0"/>
        </a:xfrm>
      </p:grpSpPr>
      <p:sp>
        <p:nvSpPr>
          <p:cNvPr id="362" name="Google Shape;362;p29"/>
          <p:cNvSpPr/>
          <p:nvPr/>
        </p:nvSpPr>
        <p:spPr>
          <a:xfrm>
            <a:off x="548640" y="384048"/>
            <a:ext cx="1106424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4A33B"/>
              </a:buClr>
              <a:buSzPts val="1200"/>
              <a:buFont typeface="Calibri"/>
              <a:buNone/>
            </a:pPr>
            <a:r>
              <a:rPr b="1" i="0" lang="en-US" sz="1200" u="none" cap="none" strike="noStrike">
                <a:solidFill>
                  <a:srgbClr val="E4A33B"/>
                </a:solidFill>
                <a:latin typeface="Calibri"/>
                <a:ea typeface="Calibri"/>
                <a:cs typeface="Calibri"/>
                <a:sym typeface="Calibri"/>
              </a:rPr>
              <a:t>APPENDIX · SURVEY INSTRUMENT</a:t>
            </a:r>
            <a:endParaRPr b="0" i="0" sz="1200" u="none" cap="none" strike="noStrike">
              <a:solidFill>
                <a:schemeClr val="dk1"/>
              </a:solidFill>
              <a:latin typeface="Calibri"/>
              <a:ea typeface="Calibri"/>
              <a:cs typeface="Calibri"/>
              <a:sym typeface="Calibri"/>
            </a:endParaRPr>
          </a:p>
        </p:txBody>
      </p:sp>
      <p:sp>
        <p:nvSpPr>
          <p:cNvPr id="363" name="Google Shape;363;p29"/>
          <p:cNvSpPr/>
          <p:nvPr/>
        </p:nvSpPr>
        <p:spPr>
          <a:xfrm>
            <a:off x="548640" y="658368"/>
            <a:ext cx="11064240" cy="77724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3A42"/>
              </a:buClr>
              <a:buSzPts val="2900"/>
              <a:buFont typeface="Cambria"/>
              <a:buNone/>
            </a:pPr>
            <a:r>
              <a:rPr b="1" i="0" lang="en-US" sz="2900" u="none" cap="none" strike="noStrike">
                <a:solidFill>
                  <a:srgbClr val="1D3A42"/>
                </a:solidFill>
                <a:latin typeface="Cambria"/>
                <a:ea typeface="Cambria"/>
                <a:cs typeface="Cambria"/>
                <a:sym typeface="Cambria"/>
              </a:rPr>
              <a:t>Post-Workshop Actions</a:t>
            </a:r>
            <a:endParaRPr b="0" i="0" sz="2900" u="none" cap="none" strike="noStrike">
              <a:solidFill>
                <a:schemeClr val="dk1"/>
              </a:solidFill>
              <a:latin typeface="Calibri"/>
              <a:ea typeface="Calibri"/>
              <a:cs typeface="Calibri"/>
              <a:sym typeface="Calibri"/>
            </a:endParaRPr>
          </a:p>
        </p:txBody>
      </p:sp>
      <p:sp>
        <p:nvSpPr>
          <p:cNvPr id="364" name="Google Shape;364;p29"/>
          <p:cNvSpPr/>
          <p:nvPr/>
        </p:nvSpPr>
        <p:spPr>
          <a:xfrm>
            <a:off x="548640" y="1600200"/>
            <a:ext cx="11091672"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F7379"/>
              </a:buClr>
              <a:buSzPts val="1550"/>
              <a:buFont typeface="Calibri"/>
              <a:buNone/>
            </a:pPr>
            <a:r>
              <a:rPr b="0" i="1" lang="en-US" sz="1550" u="none" cap="none" strike="noStrike">
                <a:solidFill>
                  <a:srgbClr val="5F7379"/>
                </a:solidFill>
                <a:latin typeface="Calibri"/>
                <a:ea typeface="Calibri"/>
                <a:cs typeface="Calibri"/>
                <a:sym typeface="Calibri"/>
              </a:rPr>
              <a:t>Participants reported whether, since the workshop, they had…</a:t>
            </a:r>
            <a:endParaRPr b="0" i="0" sz="1550" u="none" cap="none" strike="noStrike">
              <a:solidFill>
                <a:schemeClr val="dk1"/>
              </a:solidFill>
              <a:latin typeface="Calibri"/>
              <a:ea typeface="Calibri"/>
              <a:cs typeface="Calibri"/>
              <a:sym typeface="Calibri"/>
            </a:endParaRPr>
          </a:p>
        </p:txBody>
      </p:sp>
      <p:sp>
        <p:nvSpPr>
          <p:cNvPr id="365" name="Google Shape;365;p29"/>
          <p:cNvSpPr/>
          <p:nvPr/>
        </p:nvSpPr>
        <p:spPr>
          <a:xfrm>
            <a:off x="548640" y="2148840"/>
            <a:ext cx="11091672" cy="4160520"/>
          </a:xfrm>
          <a:prstGeom prst="roundRect">
            <a:avLst>
              <a:gd fmla="val 1978" name="adj"/>
            </a:avLst>
          </a:prstGeom>
          <a:solidFill>
            <a:srgbClr val="FFFFFF"/>
          </a:solidFill>
          <a:ln cap="flat" cmpd="sng" w="12700">
            <a:solidFill>
              <a:srgbClr val="D5E2E4"/>
            </a:solidFill>
            <a:prstDash val="solid"/>
            <a:round/>
            <a:headEnd len="sm" w="sm" type="none"/>
            <a:tailEnd len="sm" w="sm" type="none"/>
          </a:ln>
          <a:effectLst>
            <a:outerShdw blurRad="114300" rotWithShape="0" algn="bl" dir="5400000" dist="38100">
              <a:srgbClr val="0E4653">
                <a:alpha val="18039"/>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p29"/>
          <p:cNvSpPr/>
          <p:nvPr/>
        </p:nvSpPr>
        <p:spPr>
          <a:xfrm>
            <a:off x="914400" y="2377440"/>
            <a:ext cx="10332720" cy="3703320"/>
          </a:xfrm>
          <a:prstGeom prst="rect">
            <a:avLst/>
          </a:prstGeom>
          <a:noFill/>
          <a:ln>
            <a:noFill/>
          </a:ln>
        </p:spPr>
        <p:txBody>
          <a:bodyPr anchorCtr="0" anchor="t" bIns="0" lIns="0" spcFirstLastPara="1" rIns="0" wrap="square" tIns="0">
            <a:noAutofit/>
          </a:bodyPr>
          <a:lstStyle/>
          <a:p>
            <a:pPr indent="-203200" lvl="0" marL="203200" marR="0" rtl="0" algn="l">
              <a:lnSpc>
                <a:spcPct val="105000"/>
              </a:lnSpc>
              <a:spcBef>
                <a:spcPts val="0"/>
              </a:spcBef>
              <a:spcAft>
                <a:spcPts val="0"/>
              </a:spcAft>
              <a:buClr>
                <a:srgbClr val="1D3A42"/>
              </a:buClr>
              <a:buSzPts val="1650"/>
              <a:buFont typeface="Calibri"/>
              <a:buChar char="•"/>
            </a:pPr>
            <a:r>
              <a:rPr b="0" i="0" lang="en-US" sz="1650" u="none" cap="none" strike="noStrike">
                <a:solidFill>
                  <a:srgbClr val="1D3A42"/>
                </a:solidFill>
                <a:latin typeface="Calibri"/>
                <a:ea typeface="Calibri"/>
                <a:cs typeface="Calibri"/>
                <a:sym typeface="Calibri"/>
              </a:rPr>
              <a:t>developed additional scientific-computing skills (a course, a new language, or attending the SSBW again)</a:t>
            </a:r>
            <a:endParaRPr b="0" i="0" sz="1650" u="none" cap="none" strike="noStrike">
              <a:solidFill>
                <a:schemeClr val="dk1"/>
              </a:solidFill>
              <a:latin typeface="Calibri"/>
              <a:ea typeface="Calibri"/>
              <a:cs typeface="Calibri"/>
              <a:sym typeface="Calibri"/>
            </a:endParaRPr>
          </a:p>
          <a:p>
            <a:pPr indent="-203200" lvl="0" marL="203200" marR="0" rtl="0" algn="l">
              <a:lnSpc>
                <a:spcPct val="105000"/>
              </a:lnSpc>
              <a:spcBef>
                <a:spcPts val="1000"/>
              </a:spcBef>
              <a:spcAft>
                <a:spcPts val="0"/>
              </a:spcAft>
              <a:buClr>
                <a:srgbClr val="1D3A42"/>
              </a:buClr>
              <a:buSzPts val="1650"/>
              <a:buFont typeface="Calibri"/>
              <a:buChar char="•"/>
            </a:pPr>
            <a:r>
              <a:rPr b="0" i="0" lang="en-US" sz="1650" u="none" cap="none" strike="noStrike">
                <a:solidFill>
                  <a:srgbClr val="1D3A42"/>
                </a:solidFill>
                <a:latin typeface="Calibri"/>
                <a:ea typeface="Calibri"/>
                <a:cs typeface="Calibri"/>
                <a:sym typeface="Calibri"/>
              </a:rPr>
              <a:t>taken seismology or geophysics courses</a:t>
            </a:r>
            <a:endParaRPr b="0" i="0" sz="1650" u="none" cap="none" strike="noStrike">
              <a:solidFill>
                <a:schemeClr val="dk1"/>
              </a:solidFill>
              <a:latin typeface="Calibri"/>
              <a:ea typeface="Calibri"/>
              <a:cs typeface="Calibri"/>
              <a:sym typeface="Calibri"/>
            </a:endParaRPr>
          </a:p>
          <a:p>
            <a:pPr indent="-203200" lvl="0" marL="203200" marR="0" rtl="0" algn="l">
              <a:lnSpc>
                <a:spcPct val="105000"/>
              </a:lnSpc>
              <a:spcBef>
                <a:spcPts val="1000"/>
              </a:spcBef>
              <a:spcAft>
                <a:spcPts val="0"/>
              </a:spcAft>
              <a:buClr>
                <a:srgbClr val="1D3A42"/>
              </a:buClr>
              <a:buSzPts val="1650"/>
              <a:buFont typeface="Calibri"/>
              <a:buChar char="•"/>
            </a:pPr>
            <a:r>
              <a:rPr b="0" i="0" lang="en-US" sz="1650" u="none" cap="none" strike="noStrike">
                <a:solidFill>
                  <a:srgbClr val="1D3A42"/>
                </a:solidFill>
                <a:latin typeface="Calibri"/>
                <a:ea typeface="Calibri"/>
                <a:cs typeface="Calibri"/>
                <a:sym typeface="Calibri"/>
              </a:rPr>
              <a:t>engaged in seismology or geophysics research (paid or unpaid)</a:t>
            </a:r>
            <a:endParaRPr b="0" i="0" sz="1650" u="none" cap="none" strike="noStrike">
              <a:solidFill>
                <a:schemeClr val="dk1"/>
              </a:solidFill>
              <a:latin typeface="Calibri"/>
              <a:ea typeface="Calibri"/>
              <a:cs typeface="Calibri"/>
              <a:sym typeface="Calibri"/>
            </a:endParaRPr>
          </a:p>
          <a:p>
            <a:pPr indent="-203200" lvl="0" marL="203200" marR="0" rtl="0" algn="l">
              <a:lnSpc>
                <a:spcPct val="105000"/>
              </a:lnSpc>
              <a:spcBef>
                <a:spcPts val="1000"/>
              </a:spcBef>
              <a:spcAft>
                <a:spcPts val="0"/>
              </a:spcAft>
              <a:buClr>
                <a:srgbClr val="1D3A42"/>
              </a:buClr>
              <a:buSzPts val="1650"/>
              <a:buFont typeface="Calibri"/>
              <a:buChar char="•"/>
            </a:pPr>
            <a:r>
              <a:rPr b="0" i="0" lang="en-US" sz="1650" u="none" cap="none" strike="noStrike">
                <a:solidFill>
                  <a:srgbClr val="1D3A42"/>
                </a:solidFill>
                <a:latin typeface="Calibri"/>
                <a:ea typeface="Calibri"/>
                <a:cs typeface="Calibri"/>
                <a:sym typeface="Calibri"/>
              </a:rPr>
              <a:t>attended graduate school in seismology or geophysics</a:t>
            </a:r>
            <a:endParaRPr b="0" i="0" sz="1650" u="none" cap="none" strike="noStrike">
              <a:solidFill>
                <a:schemeClr val="dk1"/>
              </a:solidFill>
              <a:latin typeface="Calibri"/>
              <a:ea typeface="Calibri"/>
              <a:cs typeface="Calibri"/>
              <a:sym typeface="Calibri"/>
            </a:endParaRPr>
          </a:p>
          <a:p>
            <a:pPr indent="-203200" lvl="0" marL="203200" marR="0" rtl="0" algn="l">
              <a:lnSpc>
                <a:spcPct val="105000"/>
              </a:lnSpc>
              <a:spcBef>
                <a:spcPts val="1000"/>
              </a:spcBef>
              <a:spcAft>
                <a:spcPts val="0"/>
              </a:spcAft>
              <a:buClr>
                <a:srgbClr val="1D3A42"/>
              </a:buClr>
              <a:buSzPts val="1650"/>
              <a:buFont typeface="Calibri"/>
              <a:buChar char="•"/>
            </a:pPr>
            <a:r>
              <a:rPr b="0" i="0" lang="en-US" sz="1650" u="none" cap="none" strike="noStrike">
                <a:solidFill>
                  <a:srgbClr val="1D3A42"/>
                </a:solidFill>
                <a:latin typeface="Calibri"/>
                <a:ea typeface="Calibri"/>
                <a:cs typeface="Calibri"/>
                <a:sym typeface="Calibri"/>
              </a:rPr>
              <a:t>became employed in seismology or geophysics</a:t>
            </a:r>
            <a:endParaRPr b="0" i="0" sz="1650" u="none" cap="none" strike="noStrike">
              <a:solidFill>
                <a:schemeClr val="dk1"/>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3F4"/>
        </a:solidFill>
      </p:bgPr>
    </p:bg>
    <p:spTree>
      <p:nvGrpSpPr>
        <p:cNvPr id="371" name="Shape 371"/>
        <p:cNvGrpSpPr/>
        <p:nvPr/>
      </p:nvGrpSpPr>
      <p:grpSpPr>
        <a:xfrm>
          <a:off x="0" y="0"/>
          <a:ext cx="0" cy="0"/>
          <a:chOff x="0" y="0"/>
          <a:chExt cx="0" cy="0"/>
        </a:xfrm>
      </p:grpSpPr>
      <p:sp>
        <p:nvSpPr>
          <p:cNvPr id="372" name="Google Shape;372;p30"/>
          <p:cNvSpPr/>
          <p:nvPr/>
        </p:nvSpPr>
        <p:spPr>
          <a:xfrm>
            <a:off x="548640" y="384048"/>
            <a:ext cx="1106424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4A33B"/>
              </a:buClr>
              <a:buSzPts val="1200"/>
              <a:buFont typeface="Calibri"/>
              <a:buNone/>
            </a:pPr>
            <a:r>
              <a:rPr b="1" i="0" lang="en-US" sz="1200" u="none" cap="none" strike="noStrike">
                <a:solidFill>
                  <a:srgbClr val="E4A33B"/>
                </a:solidFill>
                <a:latin typeface="Calibri"/>
                <a:ea typeface="Calibri"/>
                <a:cs typeface="Calibri"/>
                <a:sym typeface="Calibri"/>
              </a:rPr>
              <a:t>APPENDIX · SURVEY INSTRUMENT</a:t>
            </a:r>
            <a:endParaRPr b="0" i="0" sz="1200" u="none" cap="none" strike="noStrike">
              <a:solidFill>
                <a:schemeClr val="dk1"/>
              </a:solidFill>
              <a:latin typeface="Calibri"/>
              <a:ea typeface="Calibri"/>
              <a:cs typeface="Calibri"/>
              <a:sym typeface="Calibri"/>
            </a:endParaRPr>
          </a:p>
        </p:txBody>
      </p:sp>
      <p:sp>
        <p:nvSpPr>
          <p:cNvPr id="373" name="Google Shape;373;p30"/>
          <p:cNvSpPr/>
          <p:nvPr/>
        </p:nvSpPr>
        <p:spPr>
          <a:xfrm>
            <a:off x="548640" y="658368"/>
            <a:ext cx="11064240" cy="77724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3A42"/>
              </a:buClr>
              <a:buSzPts val="2900"/>
              <a:buFont typeface="Cambria"/>
              <a:buNone/>
            </a:pPr>
            <a:r>
              <a:rPr b="1" i="0" lang="en-US" sz="2900" u="none" cap="none" strike="noStrike">
                <a:solidFill>
                  <a:srgbClr val="1D3A42"/>
                </a:solidFill>
                <a:latin typeface="Cambria"/>
                <a:ea typeface="Cambria"/>
                <a:cs typeface="Cambria"/>
                <a:sym typeface="Cambria"/>
              </a:rPr>
              <a:t>Perspectives on the SSBW</a:t>
            </a:r>
            <a:endParaRPr b="0" i="0" sz="2900" u="none" cap="none" strike="noStrike">
              <a:solidFill>
                <a:schemeClr val="dk1"/>
              </a:solidFill>
              <a:latin typeface="Calibri"/>
              <a:ea typeface="Calibri"/>
              <a:cs typeface="Calibri"/>
              <a:sym typeface="Calibri"/>
            </a:endParaRPr>
          </a:p>
        </p:txBody>
      </p:sp>
      <p:sp>
        <p:nvSpPr>
          <p:cNvPr id="374" name="Google Shape;374;p30"/>
          <p:cNvSpPr/>
          <p:nvPr/>
        </p:nvSpPr>
        <p:spPr>
          <a:xfrm>
            <a:off x="548640" y="1600200"/>
            <a:ext cx="11091672"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F7379"/>
              </a:buClr>
              <a:buSzPts val="1550"/>
              <a:buFont typeface="Calibri"/>
              <a:buNone/>
            </a:pPr>
            <a:r>
              <a:rPr b="0" i="1" lang="en-US" sz="1550" u="none" cap="none" strike="noStrike">
                <a:solidFill>
                  <a:srgbClr val="5F7379"/>
                </a:solidFill>
                <a:latin typeface="Calibri"/>
                <a:ea typeface="Calibri"/>
                <a:cs typeface="Calibri"/>
                <a:sym typeface="Calibri"/>
              </a:rPr>
              <a:t>Participants rated how much the SSBW…</a:t>
            </a:r>
            <a:endParaRPr b="0" i="0" sz="1550" u="none" cap="none" strike="noStrike">
              <a:solidFill>
                <a:schemeClr val="dk1"/>
              </a:solidFill>
              <a:latin typeface="Calibri"/>
              <a:ea typeface="Calibri"/>
              <a:cs typeface="Calibri"/>
              <a:sym typeface="Calibri"/>
            </a:endParaRPr>
          </a:p>
        </p:txBody>
      </p:sp>
      <p:sp>
        <p:nvSpPr>
          <p:cNvPr id="375" name="Google Shape;375;p30"/>
          <p:cNvSpPr/>
          <p:nvPr/>
        </p:nvSpPr>
        <p:spPr>
          <a:xfrm>
            <a:off x="548640" y="2148840"/>
            <a:ext cx="11091672" cy="4160520"/>
          </a:xfrm>
          <a:prstGeom prst="roundRect">
            <a:avLst>
              <a:gd fmla="val 1978" name="adj"/>
            </a:avLst>
          </a:prstGeom>
          <a:solidFill>
            <a:srgbClr val="FFFFFF"/>
          </a:solidFill>
          <a:ln cap="flat" cmpd="sng" w="12700">
            <a:solidFill>
              <a:srgbClr val="D5E2E4"/>
            </a:solidFill>
            <a:prstDash val="solid"/>
            <a:round/>
            <a:headEnd len="sm" w="sm" type="none"/>
            <a:tailEnd len="sm" w="sm" type="none"/>
          </a:ln>
          <a:effectLst>
            <a:outerShdw blurRad="114300" rotWithShape="0" algn="bl" dir="5400000" dist="38100">
              <a:srgbClr val="0E4653">
                <a:alpha val="18039"/>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p30"/>
          <p:cNvSpPr/>
          <p:nvPr/>
        </p:nvSpPr>
        <p:spPr>
          <a:xfrm>
            <a:off x="914400" y="2377440"/>
            <a:ext cx="10332720" cy="3703320"/>
          </a:xfrm>
          <a:prstGeom prst="rect">
            <a:avLst/>
          </a:prstGeom>
          <a:noFill/>
          <a:ln>
            <a:noFill/>
          </a:ln>
        </p:spPr>
        <p:txBody>
          <a:bodyPr anchorCtr="0" anchor="t" bIns="0" lIns="0" spcFirstLastPara="1" rIns="0" wrap="square" tIns="0">
            <a:noAutofit/>
          </a:bodyPr>
          <a:lstStyle/>
          <a:p>
            <a:pPr indent="-203200" lvl="0" marL="203200" marR="0" rtl="0" algn="l">
              <a:lnSpc>
                <a:spcPct val="105000"/>
              </a:lnSpc>
              <a:spcBef>
                <a:spcPts val="0"/>
              </a:spcBef>
              <a:spcAft>
                <a:spcPts val="0"/>
              </a:spcAft>
              <a:buClr>
                <a:srgbClr val="1D3A42"/>
              </a:buClr>
              <a:buSzPts val="1650"/>
              <a:buFont typeface="Calibri"/>
              <a:buChar char="•"/>
            </a:pPr>
            <a:r>
              <a:rPr b="0" i="0" lang="en-US" sz="1650" u="none" cap="none" strike="noStrike">
                <a:solidFill>
                  <a:srgbClr val="1D3A42"/>
                </a:solidFill>
                <a:latin typeface="Calibri"/>
                <a:ea typeface="Calibri"/>
                <a:cs typeface="Calibri"/>
                <a:sym typeface="Calibri"/>
              </a:rPr>
              <a:t>influenced each of the five post-workshop actions</a:t>
            </a:r>
            <a:endParaRPr b="0" i="0" sz="1650" u="none" cap="none" strike="noStrike">
              <a:solidFill>
                <a:schemeClr val="dk1"/>
              </a:solidFill>
              <a:latin typeface="Calibri"/>
              <a:ea typeface="Calibri"/>
              <a:cs typeface="Calibri"/>
              <a:sym typeface="Calibri"/>
            </a:endParaRPr>
          </a:p>
          <a:p>
            <a:pPr indent="-203200" lvl="0" marL="203200" marR="0" rtl="0" algn="l">
              <a:lnSpc>
                <a:spcPct val="105000"/>
              </a:lnSpc>
              <a:spcBef>
                <a:spcPts val="1000"/>
              </a:spcBef>
              <a:spcAft>
                <a:spcPts val="0"/>
              </a:spcAft>
              <a:buClr>
                <a:srgbClr val="1D3A42"/>
              </a:buClr>
              <a:buSzPts val="1650"/>
              <a:buFont typeface="Calibri"/>
              <a:buChar char="•"/>
            </a:pPr>
            <a:r>
              <a:rPr b="0" i="0" lang="en-US" sz="1650" u="none" cap="none" strike="noStrike">
                <a:solidFill>
                  <a:srgbClr val="1D3A42"/>
                </a:solidFill>
                <a:latin typeface="Calibri"/>
                <a:ea typeface="Calibri"/>
                <a:cs typeface="Calibri"/>
                <a:sym typeface="Calibri"/>
              </a:rPr>
              <a:t>met their needs</a:t>
            </a:r>
            <a:endParaRPr b="0" i="0" sz="1650" u="none" cap="none" strike="noStrike">
              <a:solidFill>
                <a:schemeClr val="dk1"/>
              </a:solidFill>
              <a:latin typeface="Calibri"/>
              <a:ea typeface="Calibri"/>
              <a:cs typeface="Calibri"/>
              <a:sym typeface="Calibri"/>
            </a:endParaRPr>
          </a:p>
          <a:p>
            <a:pPr indent="-203200" lvl="0" marL="203200" marR="0" rtl="0" algn="l">
              <a:lnSpc>
                <a:spcPct val="105000"/>
              </a:lnSpc>
              <a:spcBef>
                <a:spcPts val="1000"/>
              </a:spcBef>
              <a:spcAft>
                <a:spcPts val="0"/>
              </a:spcAft>
              <a:buClr>
                <a:srgbClr val="1D3A42"/>
              </a:buClr>
              <a:buSzPts val="1650"/>
              <a:buFont typeface="Calibri"/>
              <a:buChar char="•"/>
            </a:pPr>
            <a:r>
              <a:rPr b="0" i="0" lang="en-US" sz="1650" u="none" cap="none" strike="noStrike">
                <a:solidFill>
                  <a:srgbClr val="1D3A42"/>
                </a:solidFill>
                <a:latin typeface="Calibri"/>
                <a:ea typeface="Calibri"/>
                <a:cs typeface="Calibri"/>
                <a:sym typeface="Calibri"/>
              </a:rPr>
              <a:t>was directly relevant to their goals</a:t>
            </a:r>
            <a:endParaRPr b="0" i="0" sz="1650" u="none" cap="none" strike="noStrike">
              <a:solidFill>
                <a:schemeClr val="dk1"/>
              </a:solidFill>
              <a:latin typeface="Calibri"/>
              <a:ea typeface="Calibri"/>
              <a:cs typeface="Calibri"/>
              <a:sym typeface="Calibri"/>
            </a:endParaRPr>
          </a:p>
          <a:p>
            <a:pPr indent="-203200" lvl="0" marL="203200" marR="0" rtl="0" algn="l">
              <a:lnSpc>
                <a:spcPct val="105000"/>
              </a:lnSpc>
              <a:spcBef>
                <a:spcPts val="1000"/>
              </a:spcBef>
              <a:spcAft>
                <a:spcPts val="0"/>
              </a:spcAft>
              <a:buClr>
                <a:srgbClr val="1D3A42"/>
              </a:buClr>
              <a:buSzPts val="1650"/>
              <a:buFont typeface="Calibri"/>
              <a:buChar char="•"/>
            </a:pPr>
            <a:r>
              <a:rPr b="0" i="0" lang="en-US" sz="1650" u="none" cap="none" strike="noStrike">
                <a:solidFill>
                  <a:srgbClr val="1D3A42"/>
                </a:solidFill>
                <a:latin typeface="Calibri"/>
                <a:ea typeface="Calibri"/>
                <a:cs typeface="Calibri"/>
                <a:sym typeface="Calibri"/>
              </a:rPr>
              <a:t>provided practical skills they couldn't learn elsewhere</a:t>
            </a:r>
            <a:endParaRPr b="0" i="0" sz="1650" u="none" cap="none" strike="noStrike">
              <a:solidFill>
                <a:schemeClr val="dk1"/>
              </a:solidFill>
              <a:latin typeface="Calibri"/>
              <a:ea typeface="Calibri"/>
              <a:cs typeface="Calibri"/>
              <a:sym typeface="Calibri"/>
            </a:endParaRPr>
          </a:p>
          <a:p>
            <a:pPr indent="-203200" lvl="0" marL="203200" marR="0" rtl="0" algn="l">
              <a:lnSpc>
                <a:spcPct val="105000"/>
              </a:lnSpc>
              <a:spcBef>
                <a:spcPts val="1000"/>
              </a:spcBef>
              <a:spcAft>
                <a:spcPts val="0"/>
              </a:spcAft>
              <a:buClr>
                <a:srgbClr val="1D3A42"/>
              </a:buClr>
              <a:buSzPts val="1650"/>
              <a:buFont typeface="Calibri"/>
              <a:buChar char="•"/>
            </a:pPr>
            <a:r>
              <a:rPr b="0" i="0" lang="en-US" sz="1650" u="none" cap="none" strike="noStrike">
                <a:solidFill>
                  <a:srgbClr val="1D3A42"/>
                </a:solidFill>
                <a:latin typeface="Calibri"/>
                <a:ea typeface="Calibri"/>
                <a:cs typeface="Calibri"/>
                <a:sym typeface="Calibri"/>
              </a:rPr>
              <a:t>exceeded expectations in its value toward their growth</a:t>
            </a:r>
            <a:endParaRPr b="0" i="0" sz="1650" u="none" cap="none" strike="noStrike">
              <a:solidFill>
                <a:schemeClr val="dk1"/>
              </a:solidFill>
              <a:latin typeface="Calibri"/>
              <a:ea typeface="Calibri"/>
              <a:cs typeface="Calibri"/>
              <a:sym typeface="Calibri"/>
            </a:endParaRPr>
          </a:p>
          <a:p>
            <a:pPr indent="-203200" lvl="0" marL="203200" marR="0" rtl="0" algn="l">
              <a:lnSpc>
                <a:spcPct val="105000"/>
              </a:lnSpc>
              <a:spcBef>
                <a:spcPts val="1000"/>
              </a:spcBef>
              <a:spcAft>
                <a:spcPts val="0"/>
              </a:spcAft>
              <a:buClr>
                <a:srgbClr val="1D3A42"/>
              </a:buClr>
              <a:buSzPts val="1650"/>
              <a:buFont typeface="Calibri"/>
              <a:buChar char="•"/>
            </a:pPr>
            <a:r>
              <a:rPr b="0" i="0" lang="en-US" sz="1650" u="none" cap="none" strike="noStrike">
                <a:solidFill>
                  <a:srgbClr val="1D3A42"/>
                </a:solidFill>
                <a:latin typeface="Calibri"/>
                <a:ea typeface="Calibri"/>
                <a:cs typeface="Calibri"/>
                <a:sym typeface="Calibri"/>
              </a:rPr>
              <a:t>delivered benefits that outweighed their time and effort</a:t>
            </a:r>
            <a:endParaRPr b="0" i="0" sz="1650" u="none" cap="none" strike="noStrike">
              <a:solidFill>
                <a:schemeClr val="dk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3F4"/>
        </a:solidFill>
      </p:bgPr>
    </p:bg>
    <p:spTree>
      <p:nvGrpSpPr>
        <p:cNvPr id="381" name="Shape 381"/>
        <p:cNvGrpSpPr/>
        <p:nvPr/>
      </p:nvGrpSpPr>
      <p:grpSpPr>
        <a:xfrm>
          <a:off x="0" y="0"/>
          <a:ext cx="0" cy="0"/>
          <a:chOff x="0" y="0"/>
          <a:chExt cx="0" cy="0"/>
        </a:xfrm>
      </p:grpSpPr>
      <p:sp>
        <p:nvSpPr>
          <p:cNvPr id="382" name="Google Shape;382;p31"/>
          <p:cNvSpPr/>
          <p:nvPr/>
        </p:nvSpPr>
        <p:spPr>
          <a:xfrm>
            <a:off x="548640" y="384048"/>
            <a:ext cx="1106424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4A33B"/>
              </a:buClr>
              <a:buSzPts val="1200"/>
              <a:buFont typeface="Calibri"/>
              <a:buNone/>
            </a:pPr>
            <a:r>
              <a:rPr b="1" i="0" lang="en-US" sz="1200" u="none" cap="none" strike="noStrike">
                <a:solidFill>
                  <a:srgbClr val="E4A33B"/>
                </a:solidFill>
                <a:latin typeface="Calibri"/>
                <a:ea typeface="Calibri"/>
                <a:cs typeface="Calibri"/>
                <a:sym typeface="Calibri"/>
              </a:rPr>
              <a:t>APPENDIX · SURVEY INSTRUMENT</a:t>
            </a:r>
            <a:endParaRPr b="0" i="0" sz="1200" u="none" cap="none" strike="noStrike">
              <a:solidFill>
                <a:schemeClr val="dk1"/>
              </a:solidFill>
              <a:latin typeface="Calibri"/>
              <a:ea typeface="Calibri"/>
              <a:cs typeface="Calibri"/>
              <a:sym typeface="Calibri"/>
            </a:endParaRPr>
          </a:p>
        </p:txBody>
      </p:sp>
      <p:sp>
        <p:nvSpPr>
          <p:cNvPr id="383" name="Google Shape;383;p31"/>
          <p:cNvSpPr/>
          <p:nvPr/>
        </p:nvSpPr>
        <p:spPr>
          <a:xfrm>
            <a:off x="548640" y="658368"/>
            <a:ext cx="11064240" cy="77724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3A42"/>
              </a:buClr>
              <a:buSzPts val="2900"/>
              <a:buFont typeface="Cambria"/>
              <a:buNone/>
            </a:pPr>
            <a:r>
              <a:rPr b="1" i="0" lang="en-US" sz="2900" u="none" cap="none" strike="noStrike">
                <a:solidFill>
                  <a:srgbClr val="1D3A42"/>
                </a:solidFill>
                <a:latin typeface="Cambria"/>
                <a:ea typeface="Cambria"/>
                <a:cs typeface="Cambria"/>
                <a:sym typeface="Cambria"/>
              </a:rPr>
              <a:t>Self-Perception &amp; Subgroup Variables</a:t>
            </a:r>
            <a:endParaRPr b="0" i="0" sz="2900" u="none" cap="none" strike="noStrike">
              <a:solidFill>
                <a:schemeClr val="dk1"/>
              </a:solidFill>
              <a:latin typeface="Calibri"/>
              <a:ea typeface="Calibri"/>
              <a:cs typeface="Calibri"/>
              <a:sym typeface="Calibri"/>
            </a:endParaRPr>
          </a:p>
        </p:txBody>
      </p:sp>
      <p:sp>
        <p:nvSpPr>
          <p:cNvPr id="384" name="Google Shape;384;p31"/>
          <p:cNvSpPr/>
          <p:nvPr/>
        </p:nvSpPr>
        <p:spPr>
          <a:xfrm>
            <a:off x="548640" y="1645920"/>
            <a:ext cx="5486400" cy="4754880"/>
          </a:xfrm>
          <a:prstGeom prst="roundRect">
            <a:avLst>
              <a:gd fmla="val 1731" name="adj"/>
            </a:avLst>
          </a:prstGeom>
          <a:solidFill>
            <a:srgbClr val="FFFFFF"/>
          </a:solidFill>
          <a:ln cap="flat" cmpd="sng" w="12700">
            <a:solidFill>
              <a:srgbClr val="D5E2E4"/>
            </a:solidFill>
            <a:prstDash val="solid"/>
            <a:round/>
            <a:headEnd len="sm" w="sm" type="none"/>
            <a:tailEnd len="sm" w="sm" type="none"/>
          </a:ln>
          <a:effectLst>
            <a:outerShdw blurRad="114300" rotWithShape="0" algn="bl" dir="5400000" dist="38100">
              <a:srgbClr val="0E4653">
                <a:alpha val="18039"/>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31"/>
          <p:cNvSpPr/>
          <p:nvPr/>
        </p:nvSpPr>
        <p:spPr>
          <a:xfrm>
            <a:off x="822960" y="1874520"/>
            <a:ext cx="4937760" cy="4114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C7293"/>
              </a:buClr>
              <a:buSzPts val="1500"/>
              <a:buFont typeface="Calibri"/>
              <a:buNone/>
            </a:pPr>
            <a:r>
              <a:rPr b="1" i="0" lang="en-US" sz="1500" u="none" cap="none" strike="noStrike">
                <a:solidFill>
                  <a:srgbClr val="1C7293"/>
                </a:solidFill>
                <a:latin typeface="Calibri"/>
                <a:ea typeface="Calibri"/>
                <a:cs typeface="Calibri"/>
                <a:sym typeface="Calibri"/>
              </a:rPr>
              <a:t>Self-Perception</a:t>
            </a:r>
            <a:endParaRPr b="0" i="0" sz="1500" u="none" cap="none" strike="noStrike">
              <a:solidFill>
                <a:schemeClr val="dk1"/>
              </a:solidFill>
              <a:latin typeface="Calibri"/>
              <a:ea typeface="Calibri"/>
              <a:cs typeface="Calibri"/>
              <a:sym typeface="Calibri"/>
            </a:endParaRPr>
          </a:p>
        </p:txBody>
      </p:sp>
      <p:sp>
        <p:nvSpPr>
          <p:cNvPr id="386" name="Google Shape;386;p31"/>
          <p:cNvSpPr/>
          <p:nvPr/>
        </p:nvSpPr>
        <p:spPr>
          <a:xfrm>
            <a:off x="822960" y="2286000"/>
            <a:ext cx="493776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F7379"/>
              </a:buClr>
              <a:buSzPts val="1400"/>
              <a:buFont typeface="Calibri"/>
              <a:buNone/>
            </a:pPr>
            <a:r>
              <a:rPr b="0" i="1" lang="en-US" sz="1400" u="none" cap="none" strike="noStrike">
                <a:solidFill>
                  <a:srgbClr val="5F7379"/>
                </a:solidFill>
                <a:latin typeface="Calibri"/>
                <a:ea typeface="Calibri"/>
                <a:cs typeface="Calibri"/>
                <a:sym typeface="Calibri"/>
              </a:rPr>
              <a:t>Participants evaluated:</a:t>
            </a:r>
            <a:endParaRPr b="0" i="0" sz="1400" u="none" cap="none" strike="noStrike">
              <a:solidFill>
                <a:schemeClr val="dk1"/>
              </a:solidFill>
              <a:latin typeface="Calibri"/>
              <a:ea typeface="Calibri"/>
              <a:cs typeface="Calibri"/>
              <a:sym typeface="Calibri"/>
            </a:endParaRPr>
          </a:p>
        </p:txBody>
      </p:sp>
      <p:sp>
        <p:nvSpPr>
          <p:cNvPr id="387" name="Google Shape;387;p31"/>
          <p:cNvSpPr/>
          <p:nvPr/>
        </p:nvSpPr>
        <p:spPr>
          <a:xfrm>
            <a:off x="914400" y="2697480"/>
            <a:ext cx="4937760" cy="3566160"/>
          </a:xfrm>
          <a:prstGeom prst="rect">
            <a:avLst/>
          </a:prstGeom>
          <a:noFill/>
          <a:ln>
            <a:noFill/>
          </a:ln>
        </p:spPr>
        <p:txBody>
          <a:bodyPr anchorCtr="0" anchor="t" bIns="0" lIns="0" spcFirstLastPara="1" rIns="0" wrap="square" tIns="0">
            <a:noAutofit/>
          </a:bodyPr>
          <a:lstStyle/>
          <a:p>
            <a:pPr indent="-203200" lvl="0" marL="203200" marR="0" rtl="0" algn="l">
              <a:lnSpc>
                <a:spcPct val="105000"/>
              </a:lnSpc>
              <a:spcBef>
                <a:spcPts val="0"/>
              </a:spcBef>
              <a:spcAft>
                <a:spcPts val="0"/>
              </a:spcAft>
              <a:buClr>
                <a:srgbClr val="1D3A42"/>
              </a:buClr>
              <a:buSzPts val="1500"/>
              <a:buFont typeface="Calibri"/>
              <a:buChar char="•"/>
            </a:pPr>
            <a:r>
              <a:rPr b="0" i="0" lang="en-US" sz="1500" u="none" cap="none" strike="noStrike">
                <a:solidFill>
                  <a:srgbClr val="1D3A42"/>
                </a:solidFill>
                <a:latin typeface="Calibri"/>
                <a:ea typeface="Calibri"/>
                <a:cs typeface="Calibri"/>
                <a:sym typeface="Calibri"/>
              </a:rPr>
              <a:t>their proficiency in six scientific-computing tools</a:t>
            </a:r>
            <a:endParaRPr b="0" i="0" sz="1500" u="none" cap="none" strike="noStrike">
              <a:solidFill>
                <a:schemeClr val="dk1"/>
              </a:solidFill>
              <a:latin typeface="Calibri"/>
              <a:ea typeface="Calibri"/>
              <a:cs typeface="Calibri"/>
              <a:sym typeface="Calibri"/>
            </a:endParaRPr>
          </a:p>
          <a:p>
            <a:pPr indent="-203200" lvl="0" marL="203200" marR="0" rtl="0" algn="l">
              <a:lnSpc>
                <a:spcPct val="105000"/>
              </a:lnSpc>
              <a:spcBef>
                <a:spcPts val="900"/>
              </a:spcBef>
              <a:spcAft>
                <a:spcPts val="0"/>
              </a:spcAft>
              <a:buClr>
                <a:srgbClr val="1D3A42"/>
              </a:buClr>
              <a:buSzPts val="1500"/>
              <a:buFont typeface="Calibri"/>
              <a:buChar char="•"/>
            </a:pPr>
            <a:r>
              <a:rPr b="0" i="0" lang="en-US" sz="1500" u="none" cap="none" strike="noStrike">
                <a:solidFill>
                  <a:srgbClr val="1D3A42"/>
                </a:solidFill>
                <a:latin typeface="Calibri"/>
                <a:ea typeface="Calibri"/>
                <a:cs typeface="Calibri"/>
                <a:sym typeface="Calibri"/>
              </a:rPr>
              <a:t>how capable they were of taking action based on what they learned</a:t>
            </a:r>
            <a:endParaRPr b="0" i="0" sz="1500" u="none" cap="none" strike="noStrike">
              <a:solidFill>
                <a:schemeClr val="dk1"/>
              </a:solidFill>
              <a:latin typeface="Calibri"/>
              <a:ea typeface="Calibri"/>
              <a:cs typeface="Calibri"/>
              <a:sym typeface="Calibri"/>
            </a:endParaRPr>
          </a:p>
          <a:p>
            <a:pPr indent="-203200" lvl="0" marL="203200" marR="0" rtl="0" algn="l">
              <a:lnSpc>
                <a:spcPct val="105000"/>
              </a:lnSpc>
              <a:spcBef>
                <a:spcPts val="900"/>
              </a:spcBef>
              <a:spcAft>
                <a:spcPts val="0"/>
              </a:spcAft>
              <a:buClr>
                <a:srgbClr val="1D3A42"/>
              </a:buClr>
              <a:buSzPts val="1500"/>
              <a:buFont typeface="Calibri"/>
              <a:buChar char="•"/>
            </a:pPr>
            <a:r>
              <a:rPr b="0" i="0" lang="en-US" sz="1500" u="none" cap="none" strike="noStrike">
                <a:solidFill>
                  <a:srgbClr val="1D3A42"/>
                </a:solidFill>
                <a:latin typeface="Calibri"/>
                <a:ea typeface="Calibri"/>
                <a:cs typeface="Calibri"/>
                <a:sym typeface="Calibri"/>
              </a:rPr>
              <a:t>their confidence in applying methods</a:t>
            </a:r>
            <a:endParaRPr b="0" i="0" sz="1500" u="none" cap="none" strike="noStrike">
              <a:solidFill>
                <a:schemeClr val="dk1"/>
              </a:solidFill>
              <a:latin typeface="Calibri"/>
              <a:ea typeface="Calibri"/>
              <a:cs typeface="Calibri"/>
              <a:sym typeface="Calibri"/>
            </a:endParaRPr>
          </a:p>
          <a:p>
            <a:pPr indent="-203200" lvl="0" marL="203200" marR="0" rtl="0" algn="l">
              <a:lnSpc>
                <a:spcPct val="105000"/>
              </a:lnSpc>
              <a:spcBef>
                <a:spcPts val="900"/>
              </a:spcBef>
              <a:spcAft>
                <a:spcPts val="0"/>
              </a:spcAft>
              <a:buClr>
                <a:srgbClr val="1D3A42"/>
              </a:buClr>
              <a:buSzPts val="1500"/>
              <a:buFont typeface="Calibri"/>
              <a:buChar char="•"/>
            </a:pPr>
            <a:r>
              <a:rPr b="0" i="0" lang="en-US" sz="1500" u="none" cap="none" strike="noStrike">
                <a:solidFill>
                  <a:srgbClr val="1D3A42"/>
                </a:solidFill>
                <a:latin typeface="Calibri"/>
                <a:ea typeface="Calibri"/>
                <a:cs typeface="Calibri"/>
                <a:sym typeface="Calibri"/>
              </a:rPr>
              <a:t>their effectiveness at taking on scientific-computing challenges</a:t>
            </a:r>
            <a:endParaRPr b="0" i="0" sz="1500" u="none" cap="none" strike="noStrike">
              <a:solidFill>
                <a:schemeClr val="dk1"/>
              </a:solidFill>
              <a:latin typeface="Calibri"/>
              <a:ea typeface="Calibri"/>
              <a:cs typeface="Calibri"/>
              <a:sym typeface="Calibri"/>
            </a:endParaRPr>
          </a:p>
        </p:txBody>
      </p:sp>
      <p:sp>
        <p:nvSpPr>
          <p:cNvPr id="388" name="Google Shape;388;p31"/>
          <p:cNvSpPr/>
          <p:nvPr/>
        </p:nvSpPr>
        <p:spPr>
          <a:xfrm>
            <a:off x="6172200" y="1645920"/>
            <a:ext cx="5468112" cy="4754880"/>
          </a:xfrm>
          <a:prstGeom prst="roundRect">
            <a:avLst>
              <a:gd fmla="val 1731" name="adj"/>
            </a:avLst>
          </a:prstGeom>
          <a:solidFill>
            <a:srgbClr val="FFFFFF"/>
          </a:solidFill>
          <a:ln cap="flat" cmpd="sng" w="12700">
            <a:solidFill>
              <a:srgbClr val="D5E2E4"/>
            </a:solidFill>
            <a:prstDash val="solid"/>
            <a:round/>
            <a:headEnd len="sm" w="sm" type="none"/>
            <a:tailEnd len="sm" w="sm" type="none"/>
          </a:ln>
          <a:effectLst>
            <a:outerShdw blurRad="114300" rotWithShape="0" algn="bl" dir="5400000" dist="38100">
              <a:srgbClr val="0E4653">
                <a:alpha val="18039"/>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31"/>
          <p:cNvSpPr/>
          <p:nvPr/>
        </p:nvSpPr>
        <p:spPr>
          <a:xfrm>
            <a:off x="6446520" y="1874520"/>
            <a:ext cx="4937760" cy="4114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A9D8F"/>
              </a:buClr>
              <a:buSzPts val="1500"/>
              <a:buFont typeface="Calibri"/>
              <a:buNone/>
            </a:pPr>
            <a:r>
              <a:rPr b="1" i="0" lang="en-US" sz="1500" u="none" cap="none" strike="noStrike">
                <a:solidFill>
                  <a:srgbClr val="2A9D8F"/>
                </a:solidFill>
                <a:latin typeface="Calibri"/>
                <a:ea typeface="Calibri"/>
                <a:cs typeface="Calibri"/>
                <a:sym typeface="Calibri"/>
              </a:rPr>
              <a:t>Subgroup Variables</a:t>
            </a:r>
            <a:endParaRPr b="0" i="0" sz="1500" u="none" cap="none" strike="noStrike">
              <a:solidFill>
                <a:schemeClr val="dk1"/>
              </a:solidFill>
              <a:latin typeface="Calibri"/>
              <a:ea typeface="Calibri"/>
              <a:cs typeface="Calibri"/>
              <a:sym typeface="Calibri"/>
            </a:endParaRPr>
          </a:p>
        </p:txBody>
      </p:sp>
      <p:sp>
        <p:nvSpPr>
          <p:cNvPr id="390" name="Google Shape;390;p31"/>
          <p:cNvSpPr/>
          <p:nvPr/>
        </p:nvSpPr>
        <p:spPr>
          <a:xfrm>
            <a:off x="6446520" y="2286000"/>
            <a:ext cx="493776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F7379"/>
              </a:buClr>
              <a:buSzPts val="1400"/>
              <a:buFont typeface="Calibri"/>
              <a:buNone/>
            </a:pPr>
            <a:r>
              <a:rPr b="0" i="1" lang="en-US" sz="1400" u="none" cap="none" strike="noStrike">
                <a:solidFill>
                  <a:srgbClr val="5F7379"/>
                </a:solidFill>
                <a:latin typeface="Calibri"/>
                <a:ea typeface="Calibri"/>
                <a:cs typeface="Calibri"/>
                <a:sym typeface="Calibri"/>
              </a:rPr>
              <a:t>Participants also provided:</a:t>
            </a:r>
            <a:endParaRPr b="0" i="0" sz="1400" u="none" cap="none" strike="noStrike">
              <a:solidFill>
                <a:schemeClr val="dk1"/>
              </a:solidFill>
              <a:latin typeface="Calibri"/>
              <a:ea typeface="Calibri"/>
              <a:cs typeface="Calibri"/>
              <a:sym typeface="Calibri"/>
            </a:endParaRPr>
          </a:p>
        </p:txBody>
      </p:sp>
      <p:sp>
        <p:nvSpPr>
          <p:cNvPr id="391" name="Google Shape;391;p31"/>
          <p:cNvSpPr/>
          <p:nvPr/>
        </p:nvSpPr>
        <p:spPr>
          <a:xfrm>
            <a:off x="6537960" y="2697480"/>
            <a:ext cx="4937760" cy="3566160"/>
          </a:xfrm>
          <a:prstGeom prst="rect">
            <a:avLst/>
          </a:prstGeom>
          <a:noFill/>
          <a:ln>
            <a:noFill/>
          </a:ln>
        </p:spPr>
        <p:txBody>
          <a:bodyPr anchorCtr="0" anchor="t" bIns="0" lIns="0" spcFirstLastPara="1" rIns="0" wrap="square" tIns="0">
            <a:noAutofit/>
          </a:bodyPr>
          <a:lstStyle/>
          <a:p>
            <a:pPr indent="-203200" lvl="0" marL="203200" marR="0" rtl="0" algn="l">
              <a:lnSpc>
                <a:spcPct val="105000"/>
              </a:lnSpc>
              <a:spcBef>
                <a:spcPts val="0"/>
              </a:spcBef>
              <a:spcAft>
                <a:spcPts val="0"/>
              </a:spcAft>
              <a:buClr>
                <a:srgbClr val="1D3A42"/>
              </a:buClr>
              <a:buSzPts val="1500"/>
              <a:buFont typeface="Calibri"/>
              <a:buChar char="•"/>
            </a:pPr>
            <a:r>
              <a:rPr b="0" i="0" lang="en-US" sz="1500" u="none" cap="none" strike="noStrike">
                <a:solidFill>
                  <a:srgbClr val="1D3A42"/>
                </a:solidFill>
                <a:latin typeface="Calibri"/>
                <a:ea typeface="Calibri"/>
                <a:cs typeface="Calibri"/>
                <a:sym typeface="Calibri"/>
              </a:rPr>
              <a:t>current career status at the time of the follow-up survey</a:t>
            </a:r>
            <a:endParaRPr b="0" i="0" sz="1500" u="none" cap="none" strike="noStrike">
              <a:solidFill>
                <a:schemeClr val="dk1"/>
              </a:solidFill>
              <a:latin typeface="Calibri"/>
              <a:ea typeface="Calibri"/>
              <a:cs typeface="Calibri"/>
              <a:sym typeface="Calibri"/>
            </a:endParaRPr>
          </a:p>
          <a:p>
            <a:pPr indent="-203200" lvl="0" marL="203200" marR="0" rtl="0" algn="l">
              <a:lnSpc>
                <a:spcPct val="105000"/>
              </a:lnSpc>
              <a:spcBef>
                <a:spcPts val="900"/>
              </a:spcBef>
              <a:spcAft>
                <a:spcPts val="0"/>
              </a:spcAft>
              <a:buClr>
                <a:srgbClr val="1D3A42"/>
              </a:buClr>
              <a:buSzPts val="1500"/>
              <a:buFont typeface="Calibri"/>
              <a:buChar char="•"/>
            </a:pPr>
            <a:r>
              <a:rPr b="0" i="0" lang="en-US" sz="1500" u="none" cap="none" strike="noStrike">
                <a:solidFill>
                  <a:srgbClr val="1D3A42"/>
                </a:solidFill>
                <a:latin typeface="Calibri"/>
                <a:ea typeface="Calibri"/>
                <a:cs typeface="Calibri"/>
                <a:sym typeface="Calibri"/>
              </a:rPr>
              <a:t>whether their current position related to geoscience or to seismology</a:t>
            </a:r>
            <a:endParaRPr b="0" i="0" sz="1500" u="none" cap="none" strike="noStrike">
              <a:solidFill>
                <a:schemeClr val="dk1"/>
              </a:solidFill>
              <a:latin typeface="Calibri"/>
              <a:ea typeface="Calibri"/>
              <a:cs typeface="Calibri"/>
              <a:sym typeface="Calibri"/>
            </a:endParaRPr>
          </a:p>
          <a:p>
            <a:pPr indent="-203200" lvl="0" marL="203200" marR="0" rtl="0" algn="l">
              <a:lnSpc>
                <a:spcPct val="105000"/>
              </a:lnSpc>
              <a:spcBef>
                <a:spcPts val="900"/>
              </a:spcBef>
              <a:spcAft>
                <a:spcPts val="0"/>
              </a:spcAft>
              <a:buClr>
                <a:srgbClr val="1D3A42"/>
              </a:buClr>
              <a:buSzPts val="1500"/>
              <a:buFont typeface="Calibri"/>
              <a:buChar char="•"/>
            </a:pPr>
            <a:r>
              <a:rPr b="0" i="0" lang="en-US" sz="1500" u="none" cap="none" strike="noStrike">
                <a:solidFill>
                  <a:srgbClr val="1D3A42"/>
                </a:solidFill>
                <a:latin typeface="Calibri"/>
                <a:ea typeface="Calibri"/>
                <a:cs typeface="Calibri"/>
                <a:sym typeface="Calibri"/>
              </a:rPr>
              <a:t>when they participated in the SSBW</a:t>
            </a:r>
            <a:endParaRPr b="0" i="0" sz="15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3F4"/>
        </a:solidFill>
      </p:bgPr>
    </p:bg>
    <p:spTree>
      <p:nvGrpSpPr>
        <p:cNvPr id="46" name="Shape 46"/>
        <p:cNvGrpSpPr/>
        <p:nvPr/>
      </p:nvGrpSpPr>
      <p:grpSpPr>
        <a:xfrm>
          <a:off x="0" y="0"/>
          <a:ext cx="0" cy="0"/>
          <a:chOff x="0" y="0"/>
          <a:chExt cx="0" cy="0"/>
        </a:xfrm>
      </p:grpSpPr>
      <p:sp>
        <p:nvSpPr>
          <p:cNvPr id="47" name="Google Shape;47;p5"/>
          <p:cNvSpPr/>
          <p:nvPr/>
        </p:nvSpPr>
        <p:spPr>
          <a:xfrm>
            <a:off x="548640" y="384048"/>
            <a:ext cx="1106424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4A33B"/>
              </a:buClr>
              <a:buSzPts val="1200"/>
              <a:buFont typeface="Calibri"/>
              <a:buNone/>
            </a:pPr>
            <a:r>
              <a:rPr b="1" i="0" lang="en-US" sz="1200" u="none" cap="none" strike="noStrike">
                <a:solidFill>
                  <a:srgbClr val="E4A33B"/>
                </a:solidFill>
                <a:latin typeface="Calibri"/>
                <a:ea typeface="Calibri"/>
                <a:cs typeface="Calibri"/>
                <a:sym typeface="Calibri"/>
              </a:rPr>
              <a:t>CONCEPTUAL FRAMEWORK</a:t>
            </a:r>
            <a:endParaRPr b="0" i="0" sz="1200" u="none" cap="none" strike="noStrike">
              <a:solidFill>
                <a:schemeClr val="dk1"/>
              </a:solidFill>
              <a:latin typeface="Calibri"/>
              <a:ea typeface="Calibri"/>
              <a:cs typeface="Calibri"/>
              <a:sym typeface="Calibri"/>
            </a:endParaRPr>
          </a:p>
        </p:txBody>
      </p:sp>
      <p:sp>
        <p:nvSpPr>
          <p:cNvPr id="48" name="Google Shape;48;p5"/>
          <p:cNvSpPr/>
          <p:nvPr/>
        </p:nvSpPr>
        <p:spPr>
          <a:xfrm>
            <a:off x="548640" y="658368"/>
            <a:ext cx="11064240" cy="77724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3A42"/>
              </a:buClr>
              <a:buSzPts val="2900"/>
              <a:buFont typeface="Cambria"/>
              <a:buNone/>
            </a:pPr>
            <a:r>
              <a:rPr b="1" lang="en-US" sz="2900">
                <a:solidFill>
                  <a:srgbClr val="1D3A42"/>
                </a:solidFill>
                <a:latin typeface="Cambria"/>
                <a:ea typeface="Cambria"/>
                <a:cs typeface="Cambria"/>
                <a:sym typeface="Cambria"/>
              </a:rPr>
              <a:t>Alignment Between EVT &amp; DEI to Broaden STEM Participation</a:t>
            </a:r>
            <a:endParaRPr b="0" i="0" sz="2900" u="none" cap="none" strike="noStrike">
              <a:solidFill>
                <a:schemeClr val="dk1"/>
              </a:solidFill>
              <a:latin typeface="Calibri"/>
              <a:ea typeface="Calibri"/>
              <a:cs typeface="Calibri"/>
              <a:sym typeface="Calibri"/>
            </a:endParaRPr>
          </a:p>
        </p:txBody>
      </p:sp>
      <p:sp>
        <p:nvSpPr>
          <p:cNvPr id="49" name="Google Shape;49;p5"/>
          <p:cNvSpPr/>
          <p:nvPr/>
        </p:nvSpPr>
        <p:spPr>
          <a:xfrm>
            <a:off x="200988" y="1455720"/>
            <a:ext cx="11789700" cy="4373700"/>
          </a:xfrm>
          <a:prstGeom prst="roundRect">
            <a:avLst>
              <a:gd fmla="val 1714" name="adj"/>
            </a:avLst>
          </a:prstGeom>
          <a:solidFill>
            <a:srgbClr val="FFFFFF"/>
          </a:solidFill>
          <a:ln cap="flat" cmpd="sng" w="12700">
            <a:solidFill>
              <a:srgbClr val="D5E2E4"/>
            </a:solidFill>
            <a:prstDash val="solid"/>
            <a:round/>
            <a:headEnd len="sm" w="sm" type="none"/>
            <a:tailEnd len="sm" w="sm" type="none"/>
          </a:ln>
          <a:effectLst>
            <a:outerShdw blurRad="114300" rotWithShape="0" algn="bl" dir="5400000" dist="38100">
              <a:srgbClr val="0E4653">
                <a:alpha val="18039"/>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0" name="Google Shape;50;p5"/>
          <p:cNvPicPr preferRelativeResize="0"/>
          <p:nvPr/>
        </p:nvPicPr>
        <p:blipFill rotWithShape="1">
          <a:blip r:embed="rId3">
            <a:alphaModFix/>
          </a:blip>
          <a:srcRect b="18509" l="0" r="0" t="17446"/>
          <a:stretch/>
        </p:blipFill>
        <p:spPr>
          <a:xfrm>
            <a:off x="373463" y="1620181"/>
            <a:ext cx="11416350" cy="4112876"/>
          </a:xfrm>
          <a:prstGeom prst="rect">
            <a:avLst/>
          </a:prstGeom>
          <a:noFill/>
          <a:ln>
            <a:noFill/>
          </a:ln>
        </p:spPr>
      </p:pic>
      <p:sp>
        <p:nvSpPr>
          <p:cNvPr id="51" name="Google Shape;51;p5"/>
          <p:cNvSpPr/>
          <p:nvPr/>
        </p:nvSpPr>
        <p:spPr>
          <a:xfrm>
            <a:off x="4472850" y="6050900"/>
            <a:ext cx="3245975" cy="720400"/>
          </a:xfrm>
          <a:prstGeom prst="flowChartOffpageConnector">
            <a:avLst/>
          </a:prstGeom>
          <a:solidFill>
            <a:srgbClr val="3FB2A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US" sz="1600">
                <a:solidFill>
                  <a:srgbClr val="ECF3F4"/>
                </a:solidFill>
                <a:latin typeface="Comfortaa"/>
                <a:ea typeface="Comfortaa"/>
                <a:cs typeface="Comfortaa"/>
                <a:sym typeface="Comfortaa"/>
              </a:rPr>
              <a:t>See Poster #30 for Details!</a:t>
            </a:r>
            <a:endParaRPr b="1" sz="1600">
              <a:solidFill>
                <a:srgbClr val="ECF3F4"/>
              </a:solidFill>
              <a:latin typeface="Comfortaa"/>
              <a:ea typeface="Comfortaa"/>
              <a:cs typeface="Comfortaa"/>
              <a:sym typeface="Comfortaa"/>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4653"/>
        </a:solidFill>
      </p:bgPr>
    </p:bg>
    <p:spTree>
      <p:nvGrpSpPr>
        <p:cNvPr id="56" name="Shape 56"/>
        <p:cNvGrpSpPr/>
        <p:nvPr/>
      </p:nvGrpSpPr>
      <p:grpSpPr>
        <a:xfrm>
          <a:off x="0" y="0"/>
          <a:ext cx="0" cy="0"/>
          <a:chOff x="0" y="0"/>
          <a:chExt cx="0" cy="0"/>
        </a:xfrm>
      </p:grpSpPr>
      <p:sp>
        <p:nvSpPr>
          <p:cNvPr id="57" name="Google Shape;57;p6"/>
          <p:cNvSpPr/>
          <p:nvPr/>
        </p:nvSpPr>
        <p:spPr>
          <a:xfrm>
            <a:off x="914400" y="1280160"/>
            <a:ext cx="1005840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4A33B"/>
              </a:buClr>
              <a:buSzPts val="1500"/>
              <a:buFont typeface="Calibri"/>
              <a:buNone/>
            </a:pPr>
            <a:r>
              <a:rPr b="1" i="0" lang="en-US" sz="1500" u="none" cap="none" strike="noStrike">
                <a:solidFill>
                  <a:srgbClr val="E4A33B"/>
                </a:solidFill>
                <a:latin typeface="Calibri"/>
                <a:ea typeface="Calibri"/>
                <a:cs typeface="Calibri"/>
                <a:sym typeface="Calibri"/>
              </a:rPr>
              <a:t>RESEARCH QUESTION</a:t>
            </a:r>
            <a:endParaRPr b="0" i="0" sz="1500" u="none" cap="none" strike="noStrike">
              <a:solidFill>
                <a:schemeClr val="dk1"/>
              </a:solidFill>
              <a:latin typeface="Calibri"/>
              <a:ea typeface="Calibri"/>
              <a:cs typeface="Calibri"/>
              <a:sym typeface="Calibri"/>
            </a:endParaRPr>
          </a:p>
        </p:txBody>
      </p:sp>
      <p:sp>
        <p:nvSpPr>
          <p:cNvPr id="58" name="Google Shape;58;p6"/>
          <p:cNvSpPr/>
          <p:nvPr/>
        </p:nvSpPr>
        <p:spPr>
          <a:xfrm>
            <a:off x="929475" y="1544660"/>
            <a:ext cx="10332600" cy="3108900"/>
          </a:xfrm>
          <a:prstGeom prst="rect">
            <a:avLst/>
          </a:prstGeom>
          <a:noFill/>
          <a:ln>
            <a:noFill/>
          </a:ln>
        </p:spPr>
        <p:txBody>
          <a:bodyPr anchorCtr="0" anchor="ctr" bIns="0" lIns="0" spcFirstLastPara="1" rIns="0" wrap="square" tIns="0">
            <a:noAutofit/>
          </a:bodyPr>
          <a:lstStyle/>
          <a:p>
            <a:pPr indent="0" lvl="0" marL="0" marR="0" rtl="0" algn="l">
              <a:lnSpc>
                <a:spcPct val="112000"/>
              </a:lnSpc>
              <a:spcBef>
                <a:spcPts val="0"/>
              </a:spcBef>
              <a:spcAft>
                <a:spcPts val="0"/>
              </a:spcAft>
              <a:buClr>
                <a:srgbClr val="FFFFFF"/>
              </a:buClr>
              <a:buSzPts val="3300"/>
              <a:buFont typeface="Cambria"/>
              <a:buNone/>
            </a:pPr>
            <a:r>
              <a:rPr b="1" i="0" lang="en-US" sz="3300" u="none" cap="none" strike="noStrike">
                <a:solidFill>
                  <a:srgbClr val="FFFFFF"/>
                </a:solidFill>
                <a:latin typeface="Cambria"/>
                <a:ea typeface="Cambria"/>
                <a:cs typeface="Cambria"/>
                <a:sym typeface="Cambria"/>
              </a:rPr>
              <a:t>What are the long-term impacts of the SSBW on participants' subsequent actions, their perspectives on the workshop's influence and value, and their self-perception of skills and expectancy?</a:t>
            </a:r>
            <a:endParaRPr b="0" i="0" sz="3300" u="none" cap="none" strike="noStrike">
              <a:solidFill>
                <a:schemeClr val="dk1"/>
              </a:solidFill>
              <a:latin typeface="Calibri"/>
              <a:ea typeface="Calibri"/>
              <a:cs typeface="Calibri"/>
              <a:sym typeface="Calibri"/>
            </a:endParaRPr>
          </a:p>
        </p:txBody>
      </p:sp>
      <p:sp>
        <p:nvSpPr>
          <p:cNvPr id="59" name="Google Shape;59;p6"/>
          <p:cNvSpPr/>
          <p:nvPr/>
        </p:nvSpPr>
        <p:spPr>
          <a:xfrm>
            <a:off x="914400" y="4266110"/>
            <a:ext cx="10058400" cy="5487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FBCC0"/>
              </a:buClr>
              <a:buSzPts val="1600"/>
              <a:buFont typeface="Calibri"/>
              <a:buNone/>
            </a:pPr>
            <a:r>
              <a:rPr b="0" i="1" lang="en-US" sz="2000" u="none" cap="none" strike="noStrike">
                <a:solidFill>
                  <a:srgbClr val="9FBCC0"/>
                </a:solidFill>
                <a:latin typeface="Calibri"/>
                <a:ea typeface="Calibri"/>
                <a:cs typeface="Calibri"/>
                <a:sym typeface="Calibri"/>
              </a:rPr>
              <a:t>Measured through a follow-up survey linked to registration and pre/post workshop data.</a:t>
            </a:r>
            <a:endParaRPr b="0" i="0" sz="20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3F4"/>
        </a:solidFill>
      </p:bgPr>
    </p:bg>
    <p:spTree>
      <p:nvGrpSpPr>
        <p:cNvPr id="64" name="Shape 64"/>
        <p:cNvGrpSpPr/>
        <p:nvPr/>
      </p:nvGrpSpPr>
      <p:grpSpPr>
        <a:xfrm>
          <a:off x="0" y="0"/>
          <a:ext cx="0" cy="0"/>
          <a:chOff x="0" y="0"/>
          <a:chExt cx="0" cy="0"/>
        </a:xfrm>
      </p:grpSpPr>
      <p:sp>
        <p:nvSpPr>
          <p:cNvPr id="65" name="Google Shape;65;p7"/>
          <p:cNvSpPr/>
          <p:nvPr/>
        </p:nvSpPr>
        <p:spPr>
          <a:xfrm>
            <a:off x="285228" y="243823"/>
            <a:ext cx="11064300" cy="274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4A33B"/>
              </a:buClr>
              <a:buSzPts val="1200"/>
              <a:buFont typeface="Calibri"/>
              <a:buNone/>
            </a:pPr>
            <a:r>
              <a:rPr b="1" i="0" lang="en-US" sz="1200" u="none" cap="none" strike="noStrike">
                <a:solidFill>
                  <a:srgbClr val="E4A33B"/>
                </a:solidFill>
                <a:latin typeface="Calibri"/>
                <a:ea typeface="Calibri"/>
                <a:cs typeface="Calibri"/>
                <a:sym typeface="Calibri"/>
              </a:rPr>
              <a:t>METHODS</a:t>
            </a:r>
            <a:endParaRPr b="0" i="0" sz="1200" u="none" cap="none" strike="noStrike">
              <a:solidFill>
                <a:schemeClr val="dk1"/>
              </a:solidFill>
              <a:latin typeface="Calibri"/>
              <a:ea typeface="Calibri"/>
              <a:cs typeface="Calibri"/>
              <a:sym typeface="Calibri"/>
            </a:endParaRPr>
          </a:p>
        </p:txBody>
      </p:sp>
      <p:sp>
        <p:nvSpPr>
          <p:cNvPr id="66" name="Google Shape;66;p7"/>
          <p:cNvSpPr/>
          <p:nvPr/>
        </p:nvSpPr>
        <p:spPr>
          <a:xfrm>
            <a:off x="285190" y="658368"/>
            <a:ext cx="11064300" cy="77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3A42"/>
              </a:buClr>
              <a:buSzPts val="2900"/>
              <a:buFont typeface="Cambria"/>
              <a:buNone/>
            </a:pPr>
            <a:r>
              <a:rPr b="1" i="0" lang="en-US" sz="2900" u="none" cap="none" strike="noStrike">
                <a:solidFill>
                  <a:srgbClr val="1D3A42"/>
                </a:solidFill>
                <a:latin typeface="Cambria"/>
                <a:ea typeface="Cambria"/>
                <a:cs typeface="Cambria"/>
                <a:sym typeface="Cambria"/>
              </a:rPr>
              <a:t>A 35-Question Follow-Up Survey</a:t>
            </a:r>
            <a:endParaRPr b="0" i="0" sz="2900" u="none" cap="none" strike="noStrike">
              <a:solidFill>
                <a:schemeClr val="dk1"/>
              </a:solidFill>
              <a:latin typeface="Calibri"/>
              <a:ea typeface="Calibri"/>
              <a:cs typeface="Calibri"/>
              <a:sym typeface="Calibri"/>
            </a:endParaRPr>
          </a:p>
        </p:txBody>
      </p:sp>
      <p:sp>
        <p:nvSpPr>
          <p:cNvPr id="67" name="Google Shape;67;p7"/>
          <p:cNvSpPr/>
          <p:nvPr/>
        </p:nvSpPr>
        <p:spPr>
          <a:xfrm>
            <a:off x="285190" y="1470588"/>
            <a:ext cx="5212200" cy="2377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1D3A42"/>
              </a:buClr>
              <a:buSzPts val="1550"/>
              <a:buFont typeface="Calibri"/>
              <a:buNone/>
            </a:pPr>
            <a:r>
              <a:rPr b="0" i="0" lang="en-US" sz="1850" u="none" cap="none" strike="noStrike">
                <a:solidFill>
                  <a:srgbClr val="1D3A42"/>
                </a:solidFill>
                <a:latin typeface="Calibri"/>
                <a:ea typeface="Calibri"/>
                <a:cs typeface="Calibri"/>
                <a:sym typeface="Calibri"/>
              </a:rPr>
              <a:t>Developed and implemented in Qualtrics </a:t>
            </a:r>
            <a:endParaRPr b="0" i="0" sz="1850" u="none" cap="none" strike="noStrike">
              <a:solidFill>
                <a:srgbClr val="1D3A42"/>
              </a:solidFill>
              <a:latin typeface="Calibri"/>
              <a:ea typeface="Calibri"/>
              <a:cs typeface="Calibri"/>
              <a:sym typeface="Calibri"/>
            </a:endParaRPr>
          </a:p>
          <a:p>
            <a:pPr indent="0" lvl="0" marL="0" marR="0" rtl="0" algn="l">
              <a:lnSpc>
                <a:spcPct val="120000"/>
              </a:lnSpc>
              <a:spcBef>
                <a:spcPts val="0"/>
              </a:spcBef>
              <a:spcAft>
                <a:spcPts val="0"/>
              </a:spcAft>
              <a:buClr>
                <a:srgbClr val="1D3A42"/>
              </a:buClr>
              <a:buSzPts val="1550"/>
              <a:buFont typeface="Calibri"/>
              <a:buNone/>
            </a:pPr>
            <a:r>
              <a:rPr b="0" i="0" lang="en-US" sz="1850" u="none" cap="none" strike="noStrike">
                <a:solidFill>
                  <a:srgbClr val="1D3A42"/>
                </a:solidFill>
                <a:latin typeface="Calibri"/>
                <a:ea typeface="Calibri"/>
                <a:cs typeface="Calibri"/>
                <a:sym typeface="Calibri"/>
              </a:rPr>
              <a:t>(Brudzinski et al., 2026, doi: 10.17603/ds2-9a0t-a232) </a:t>
            </a:r>
            <a:endParaRPr b="0" i="0" sz="1850" u="none" cap="none" strike="noStrike">
              <a:solidFill>
                <a:srgbClr val="1D3A42"/>
              </a:solidFill>
              <a:latin typeface="Calibri"/>
              <a:ea typeface="Calibri"/>
              <a:cs typeface="Calibri"/>
              <a:sym typeface="Calibri"/>
            </a:endParaRPr>
          </a:p>
          <a:p>
            <a:pPr indent="0" lvl="0" marL="0" marR="0" rtl="0" algn="l">
              <a:lnSpc>
                <a:spcPct val="120000"/>
              </a:lnSpc>
              <a:spcBef>
                <a:spcPts val="0"/>
              </a:spcBef>
              <a:spcAft>
                <a:spcPts val="0"/>
              </a:spcAft>
              <a:buClr>
                <a:srgbClr val="1D3A42"/>
              </a:buClr>
              <a:buSzPts val="1550"/>
              <a:buFont typeface="Calibri"/>
              <a:buNone/>
            </a:pPr>
            <a:r>
              <a:t/>
            </a:r>
            <a:endParaRPr sz="1850">
              <a:solidFill>
                <a:srgbClr val="1D3A42"/>
              </a:solidFill>
              <a:latin typeface="Calibri"/>
              <a:ea typeface="Calibri"/>
              <a:cs typeface="Calibri"/>
              <a:sym typeface="Calibri"/>
            </a:endParaRPr>
          </a:p>
          <a:p>
            <a:pPr indent="0" lvl="0" marL="0" marR="0" rtl="0" algn="l">
              <a:lnSpc>
                <a:spcPct val="120000"/>
              </a:lnSpc>
              <a:spcBef>
                <a:spcPts val="0"/>
              </a:spcBef>
              <a:spcAft>
                <a:spcPts val="0"/>
              </a:spcAft>
              <a:buClr>
                <a:srgbClr val="1D3A42"/>
              </a:buClr>
              <a:buSzPts val="1550"/>
              <a:buFont typeface="Calibri"/>
              <a:buNone/>
            </a:pPr>
            <a:r>
              <a:rPr lang="en-US" sz="1850">
                <a:solidFill>
                  <a:srgbClr val="1D3A42"/>
                </a:solidFill>
                <a:latin typeface="Calibri"/>
                <a:ea typeface="Calibri"/>
                <a:cs typeface="Calibri"/>
                <a:sym typeface="Calibri"/>
              </a:rPr>
              <a:t>The i</a:t>
            </a:r>
            <a:r>
              <a:rPr b="0" i="0" lang="en-US" sz="1850" u="none" cap="none" strike="noStrike">
                <a:solidFill>
                  <a:srgbClr val="1D3A42"/>
                </a:solidFill>
                <a:latin typeface="Calibri"/>
                <a:ea typeface="Calibri"/>
                <a:cs typeface="Calibri"/>
                <a:sym typeface="Calibri"/>
              </a:rPr>
              <a:t>nvitation email let responses be linked to each participant's registration and survey</a:t>
            </a:r>
            <a:r>
              <a:rPr lang="en-US" sz="1850">
                <a:solidFill>
                  <a:srgbClr val="1D3A42"/>
                </a:solidFill>
                <a:latin typeface="Calibri"/>
                <a:ea typeface="Calibri"/>
                <a:cs typeface="Calibri"/>
                <a:sym typeface="Calibri"/>
              </a:rPr>
              <a:t> data</a:t>
            </a:r>
            <a:r>
              <a:rPr b="0" i="0" lang="en-US" sz="1850" u="none" cap="none" strike="noStrike">
                <a:solidFill>
                  <a:srgbClr val="1D3A42"/>
                </a:solidFill>
                <a:latin typeface="Calibri"/>
                <a:ea typeface="Calibri"/>
                <a:cs typeface="Calibri"/>
                <a:sym typeface="Calibri"/>
              </a:rPr>
              <a:t> at the start and end of the SSBW. </a:t>
            </a:r>
            <a:endParaRPr b="0" i="0" sz="1850" u="none" cap="none" strike="noStrike">
              <a:solidFill>
                <a:schemeClr val="dk1"/>
              </a:solidFill>
              <a:latin typeface="Calibri"/>
              <a:ea typeface="Calibri"/>
              <a:cs typeface="Calibri"/>
              <a:sym typeface="Calibri"/>
            </a:endParaRPr>
          </a:p>
        </p:txBody>
      </p:sp>
      <p:sp>
        <p:nvSpPr>
          <p:cNvPr id="68" name="Google Shape;68;p7"/>
          <p:cNvSpPr/>
          <p:nvPr/>
        </p:nvSpPr>
        <p:spPr>
          <a:xfrm>
            <a:off x="285183" y="5023526"/>
            <a:ext cx="2469000" cy="1417200"/>
          </a:xfrm>
          <a:prstGeom prst="roundRect">
            <a:avLst>
              <a:gd fmla="val 5161" name="adj"/>
            </a:avLst>
          </a:prstGeom>
          <a:solidFill>
            <a:srgbClr val="FFFFFF"/>
          </a:solidFill>
          <a:ln cap="flat" cmpd="sng" w="12700">
            <a:solidFill>
              <a:srgbClr val="D5E2E4"/>
            </a:solidFill>
            <a:prstDash val="solid"/>
            <a:round/>
            <a:headEnd len="sm" w="sm" type="none"/>
            <a:tailEnd len="sm" w="sm" type="none"/>
          </a:ln>
          <a:effectLst>
            <a:outerShdw blurRad="114300" rotWithShape="0" algn="bl" dir="5400000" dist="38100">
              <a:srgbClr val="0E4653">
                <a:alpha val="18039"/>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7"/>
          <p:cNvSpPr/>
          <p:nvPr/>
        </p:nvSpPr>
        <p:spPr>
          <a:xfrm>
            <a:off x="422343" y="5188118"/>
            <a:ext cx="2194500" cy="685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C7293"/>
              </a:buClr>
              <a:buSzPts val="3400"/>
              <a:buFont typeface="Cambria"/>
              <a:buNone/>
            </a:pPr>
            <a:r>
              <a:rPr b="1" i="0" lang="en-US" sz="3400" u="none" cap="none" strike="noStrike">
                <a:solidFill>
                  <a:srgbClr val="1C7293"/>
                </a:solidFill>
                <a:latin typeface="Cambria"/>
                <a:ea typeface="Cambria"/>
                <a:cs typeface="Cambria"/>
                <a:sym typeface="Cambria"/>
              </a:rPr>
              <a:t>35</a:t>
            </a:r>
            <a:endParaRPr b="0" i="0" sz="3400" u="none" cap="none" strike="noStrike">
              <a:solidFill>
                <a:schemeClr val="dk1"/>
              </a:solidFill>
              <a:latin typeface="Calibri"/>
              <a:ea typeface="Calibri"/>
              <a:cs typeface="Calibri"/>
              <a:sym typeface="Calibri"/>
            </a:endParaRPr>
          </a:p>
        </p:txBody>
      </p:sp>
      <p:sp>
        <p:nvSpPr>
          <p:cNvPr id="70" name="Google Shape;70;p7"/>
          <p:cNvSpPr/>
          <p:nvPr/>
        </p:nvSpPr>
        <p:spPr>
          <a:xfrm>
            <a:off x="422343" y="5892206"/>
            <a:ext cx="2194500" cy="457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F7379"/>
              </a:buClr>
              <a:buSzPts val="1250"/>
              <a:buFont typeface="Calibri"/>
              <a:buNone/>
            </a:pPr>
            <a:r>
              <a:rPr b="0" i="0" lang="en-US" sz="1250" u="none" cap="none" strike="noStrike">
                <a:solidFill>
                  <a:srgbClr val="5F7379"/>
                </a:solidFill>
                <a:latin typeface="Calibri"/>
                <a:ea typeface="Calibri"/>
                <a:cs typeface="Calibri"/>
                <a:sym typeface="Calibri"/>
              </a:rPr>
              <a:t>survey questions</a:t>
            </a:r>
            <a:endParaRPr b="0" i="0" sz="1250" u="none" cap="none" strike="noStrike">
              <a:solidFill>
                <a:schemeClr val="dk1"/>
              </a:solidFill>
              <a:latin typeface="Calibri"/>
              <a:ea typeface="Calibri"/>
              <a:cs typeface="Calibri"/>
              <a:sym typeface="Calibri"/>
            </a:endParaRPr>
          </a:p>
        </p:txBody>
      </p:sp>
      <p:sp>
        <p:nvSpPr>
          <p:cNvPr id="71" name="Google Shape;71;p7"/>
          <p:cNvSpPr/>
          <p:nvPr/>
        </p:nvSpPr>
        <p:spPr>
          <a:xfrm>
            <a:off x="2937075" y="5023463"/>
            <a:ext cx="2560200" cy="1417200"/>
          </a:xfrm>
          <a:prstGeom prst="roundRect">
            <a:avLst>
              <a:gd fmla="val 5161" name="adj"/>
            </a:avLst>
          </a:prstGeom>
          <a:solidFill>
            <a:srgbClr val="FFFFFF"/>
          </a:solidFill>
          <a:ln cap="flat" cmpd="sng" w="12700">
            <a:solidFill>
              <a:srgbClr val="D5E2E4"/>
            </a:solidFill>
            <a:prstDash val="solid"/>
            <a:round/>
            <a:headEnd len="sm" w="sm" type="none"/>
            <a:tailEnd len="sm" w="sm" type="none"/>
          </a:ln>
          <a:effectLst>
            <a:outerShdw blurRad="114300" rotWithShape="0" algn="bl" dir="5400000" dist="38100">
              <a:srgbClr val="0E4653">
                <a:alpha val="18039"/>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7"/>
          <p:cNvSpPr/>
          <p:nvPr/>
        </p:nvSpPr>
        <p:spPr>
          <a:xfrm>
            <a:off x="3074185" y="5027517"/>
            <a:ext cx="2286000" cy="685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A9D8F"/>
              </a:buClr>
              <a:buSzPts val="3400"/>
              <a:buFont typeface="Cambria"/>
              <a:buNone/>
            </a:pPr>
            <a:r>
              <a:rPr b="1" i="0" lang="en-US" sz="3400" u="none" cap="none" strike="noStrike">
                <a:solidFill>
                  <a:srgbClr val="2A9D8F"/>
                </a:solidFill>
                <a:latin typeface="Cambria"/>
                <a:ea typeface="Cambria"/>
                <a:cs typeface="Cambria"/>
                <a:sym typeface="Cambria"/>
              </a:rPr>
              <a:t>4</a:t>
            </a:r>
            <a:endParaRPr b="0" i="0" sz="3400" u="none" cap="none" strike="noStrike">
              <a:solidFill>
                <a:schemeClr val="dk1"/>
              </a:solidFill>
              <a:latin typeface="Calibri"/>
              <a:ea typeface="Calibri"/>
              <a:cs typeface="Calibri"/>
              <a:sym typeface="Calibri"/>
            </a:endParaRPr>
          </a:p>
        </p:txBody>
      </p:sp>
      <p:sp>
        <p:nvSpPr>
          <p:cNvPr id="73" name="Google Shape;73;p7"/>
          <p:cNvSpPr/>
          <p:nvPr/>
        </p:nvSpPr>
        <p:spPr>
          <a:xfrm>
            <a:off x="3074185" y="5892205"/>
            <a:ext cx="2286000" cy="457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F7379"/>
              </a:buClr>
              <a:buSzPts val="1250"/>
              <a:buFont typeface="Calibri"/>
              <a:buNone/>
            </a:pPr>
            <a:r>
              <a:rPr b="0" i="0" lang="en-US" sz="1250" u="none" cap="none" strike="noStrike">
                <a:solidFill>
                  <a:srgbClr val="5F7379"/>
                </a:solidFill>
                <a:latin typeface="Calibri"/>
                <a:ea typeface="Calibri"/>
                <a:cs typeface="Calibri"/>
                <a:sym typeface="Calibri"/>
              </a:rPr>
              <a:t>measurement domains</a:t>
            </a:r>
            <a:endParaRPr b="0" i="0" sz="1250" u="none" cap="none" strike="noStrike">
              <a:solidFill>
                <a:schemeClr val="dk1"/>
              </a:solidFill>
              <a:latin typeface="Calibri"/>
              <a:ea typeface="Calibri"/>
              <a:cs typeface="Calibri"/>
              <a:sym typeface="Calibri"/>
            </a:endParaRPr>
          </a:p>
        </p:txBody>
      </p:sp>
      <p:sp>
        <p:nvSpPr>
          <p:cNvPr id="74" name="Google Shape;74;p7"/>
          <p:cNvSpPr/>
          <p:nvPr/>
        </p:nvSpPr>
        <p:spPr>
          <a:xfrm>
            <a:off x="5943574" y="1045150"/>
            <a:ext cx="5928000" cy="1266600"/>
          </a:xfrm>
          <a:prstGeom prst="roundRect">
            <a:avLst>
              <a:gd fmla="val 5600" name="adj"/>
            </a:avLst>
          </a:prstGeom>
          <a:solidFill>
            <a:srgbClr val="FFFFFF"/>
          </a:solidFill>
          <a:ln cap="flat" cmpd="sng" w="14075">
            <a:solidFill>
              <a:srgbClr val="D5E2E4"/>
            </a:solidFill>
            <a:prstDash val="solid"/>
            <a:round/>
            <a:headEnd len="sm" w="sm" type="none"/>
            <a:tailEnd len="sm" w="sm" type="none"/>
          </a:ln>
          <a:effectLst>
            <a:outerShdw blurRad="126666" rotWithShape="0" algn="bl" dir="5400000" dist="42222">
              <a:srgbClr val="0E4653">
                <a:alpha val="18039"/>
              </a:srgbClr>
            </a:outerShdw>
          </a:effectLst>
        </p:spPr>
        <p:txBody>
          <a:bodyPr anchorCtr="0" anchor="ctr" bIns="101325" lIns="101325" spcFirstLastPara="1" rIns="101325" wrap="square" tIns="101325">
            <a:noAutofit/>
          </a:bodyPr>
          <a:lstStyle/>
          <a:p>
            <a:pPr indent="0" lvl="0" marL="0" rtl="0" algn="l">
              <a:spcBef>
                <a:spcPts val="0"/>
              </a:spcBef>
              <a:spcAft>
                <a:spcPts val="0"/>
              </a:spcAft>
              <a:buNone/>
            </a:pPr>
            <a:r>
              <a:t/>
            </a:r>
            <a:endParaRPr/>
          </a:p>
        </p:txBody>
      </p:sp>
      <p:sp>
        <p:nvSpPr>
          <p:cNvPr id="75" name="Google Shape;75;p7"/>
          <p:cNvSpPr/>
          <p:nvPr/>
        </p:nvSpPr>
        <p:spPr>
          <a:xfrm>
            <a:off x="6227307" y="1409948"/>
            <a:ext cx="557100" cy="557100"/>
          </a:xfrm>
          <a:prstGeom prst="ellipse">
            <a:avLst/>
          </a:prstGeom>
          <a:solidFill>
            <a:srgbClr val="1C7293"/>
          </a:solidFill>
          <a:ln>
            <a:noFill/>
          </a:ln>
        </p:spPr>
        <p:txBody>
          <a:bodyPr anchorCtr="0" anchor="ctr" bIns="101325" lIns="101325" spcFirstLastPara="1" rIns="101325" wrap="square" tIns="101325">
            <a:noAutofit/>
          </a:bodyPr>
          <a:lstStyle/>
          <a:p>
            <a:pPr indent="0" lvl="0" marL="0" rtl="0" algn="l">
              <a:spcBef>
                <a:spcPts val="0"/>
              </a:spcBef>
              <a:spcAft>
                <a:spcPts val="0"/>
              </a:spcAft>
              <a:buNone/>
            </a:pPr>
            <a:r>
              <a:t/>
            </a:r>
            <a:endParaRPr/>
          </a:p>
        </p:txBody>
      </p:sp>
      <p:sp>
        <p:nvSpPr>
          <p:cNvPr id="76" name="Google Shape;76;p7"/>
          <p:cNvSpPr/>
          <p:nvPr/>
        </p:nvSpPr>
        <p:spPr>
          <a:xfrm>
            <a:off x="6227307" y="1409948"/>
            <a:ext cx="557100" cy="557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2216"/>
              <a:buFont typeface="Cambria"/>
              <a:buNone/>
            </a:pPr>
            <a:r>
              <a:rPr b="1" i="0" lang="en-US" sz="2216" u="none" cap="none" strike="noStrike">
                <a:solidFill>
                  <a:srgbClr val="FFFFFF"/>
                </a:solidFill>
                <a:latin typeface="Cambria"/>
                <a:ea typeface="Cambria"/>
                <a:cs typeface="Cambria"/>
                <a:sym typeface="Cambria"/>
              </a:rPr>
              <a:t>1</a:t>
            </a:r>
            <a:endParaRPr b="0" i="0" sz="2216" u="none" cap="none" strike="noStrike">
              <a:solidFill>
                <a:schemeClr val="dk1"/>
              </a:solidFill>
              <a:latin typeface="Calibri"/>
              <a:ea typeface="Calibri"/>
              <a:cs typeface="Calibri"/>
              <a:sym typeface="Calibri"/>
            </a:endParaRPr>
          </a:p>
        </p:txBody>
      </p:sp>
      <p:sp>
        <p:nvSpPr>
          <p:cNvPr id="77" name="Google Shape;77;p7"/>
          <p:cNvSpPr/>
          <p:nvPr/>
        </p:nvSpPr>
        <p:spPr>
          <a:xfrm>
            <a:off x="6903193" y="1337555"/>
            <a:ext cx="425190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D3A42"/>
              </a:buClr>
              <a:buSzPts val="1600"/>
              <a:buFont typeface="Calibri"/>
              <a:buNone/>
            </a:pPr>
            <a:r>
              <a:rPr b="1" i="0" lang="en-US" sz="1900" u="none" cap="none" strike="noStrike">
                <a:solidFill>
                  <a:srgbClr val="1D3A42"/>
                </a:solidFill>
                <a:latin typeface="Calibri"/>
                <a:ea typeface="Calibri"/>
                <a:cs typeface="Calibri"/>
                <a:sym typeface="Calibri"/>
              </a:rPr>
              <a:t>Post-workshop actions</a:t>
            </a:r>
            <a:endParaRPr b="0" i="0" sz="1900" u="none" cap="none" strike="noStrike">
              <a:solidFill>
                <a:schemeClr val="dk1"/>
              </a:solidFill>
              <a:latin typeface="Calibri"/>
              <a:ea typeface="Calibri"/>
              <a:cs typeface="Calibri"/>
              <a:sym typeface="Calibri"/>
            </a:endParaRPr>
          </a:p>
        </p:txBody>
      </p:sp>
      <p:sp>
        <p:nvSpPr>
          <p:cNvPr id="78" name="Google Shape;78;p7"/>
          <p:cNvSpPr/>
          <p:nvPr/>
        </p:nvSpPr>
        <p:spPr>
          <a:xfrm>
            <a:off x="6903196" y="1726772"/>
            <a:ext cx="4711800" cy="456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F7379"/>
              </a:buClr>
              <a:buSzPts val="1385"/>
              <a:buFont typeface="Calibri"/>
              <a:buNone/>
            </a:pPr>
            <a:r>
              <a:rPr b="0" i="0" lang="en-US" sz="1685" u="none" cap="none" strike="noStrike">
                <a:solidFill>
                  <a:srgbClr val="5F7379"/>
                </a:solidFill>
                <a:latin typeface="Calibri"/>
                <a:ea typeface="Calibri"/>
                <a:cs typeface="Calibri"/>
                <a:sym typeface="Calibri"/>
              </a:rPr>
              <a:t>What participants did after the SSBW</a:t>
            </a:r>
            <a:endParaRPr b="0" i="0" sz="1685" u="none" cap="none" strike="noStrike">
              <a:solidFill>
                <a:schemeClr val="dk1"/>
              </a:solidFill>
              <a:latin typeface="Calibri"/>
              <a:ea typeface="Calibri"/>
              <a:cs typeface="Calibri"/>
              <a:sym typeface="Calibri"/>
            </a:endParaRPr>
          </a:p>
        </p:txBody>
      </p:sp>
      <p:sp>
        <p:nvSpPr>
          <p:cNvPr id="79" name="Google Shape;79;p7"/>
          <p:cNvSpPr/>
          <p:nvPr/>
        </p:nvSpPr>
        <p:spPr>
          <a:xfrm>
            <a:off x="5943574" y="2473943"/>
            <a:ext cx="5928000" cy="1266600"/>
          </a:xfrm>
          <a:prstGeom prst="roundRect">
            <a:avLst>
              <a:gd fmla="val 5600" name="adj"/>
            </a:avLst>
          </a:prstGeom>
          <a:solidFill>
            <a:srgbClr val="FFFFFF"/>
          </a:solidFill>
          <a:ln cap="flat" cmpd="sng" w="14075">
            <a:solidFill>
              <a:srgbClr val="D5E2E4"/>
            </a:solidFill>
            <a:prstDash val="solid"/>
            <a:round/>
            <a:headEnd len="sm" w="sm" type="none"/>
            <a:tailEnd len="sm" w="sm" type="none"/>
          </a:ln>
          <a:effectLst>
            <a:outerShdw blurRad="126666" rotWithShape="0" algn="bl" dir="5400000" dist="42222">
              <a:srgbClr val="0E4653">
                <a:alpha val="18039"/>
              </a:srgbClr>
            </a:outerShdw>
          </a:effectLst>
        </p:spPr>
        <p:txBody>
          <a:bodyPr anchorCtr="0" anchor="ctr" bIns="101325" lIns="101325" spcFirstLastPara="1" rIns="101325" wrap="square" tIns="101325">
            <a:noAutofit/>
          </a:bodyPr>
          <a:lstStyle/>
          <a:p>
            <a:pPr indent="0" lvl="0" marL="0" rtl="0" algn="l">
              <a:spcBef>
                <a:spcPts val="0"/>
              </a:spcBef>
              <a:spcAft>
                <a:spcPts val="0"/>
              </a:spcAft>
              <a:buNone/>
            </a:pPr>
            <a:r>
              <a:t/>
            </a:r>
            <a:endParaRPr/>
          </a:p>
        </p:txBody>
      </p:sp>
      <p:sp>
        <p:nvSpPr>
          <p:cNvPr id="80" name="Google Shape;80;p7"/>
          <p:cNvSpPr/>
          <p:nvPr/>
        </p:nvSpPr>
        <p:spPr>
          <a:xfrm>
            <a:off x="6227307" y="2838741"/>
            <a:ext cx="557100" cy="557100"/>
          </a:xfrm>
          <a:prstGeom prst="ellipse">
            <a:avLst/>
          </a:prstGeom>
          <a:solidFill>
            <a:srgbClr val="2A9D8F"/>
          </a:solidFill>
          <a:ln>
            <a:noFill/>
          </a:ln>
        </p:spPr>
        <p:txBody>
          <a:bodyPr anchorCtr="0" anchor="ctr" bIns="101325" lIns="101325" spcFirstLastPara="1" rIns="101325" wrap="square" tIns="101325">
            <a:noAutofit/>
          </a:bodyPr>
          <a:lstStyle/>
          <a:p>
            <a:pPr indent="0" lvl="0" marL="0" rtl="0" algn="l">
              <a:spcBef>
                <a:spcPts val="0"/>
              </a:spcBef>
              <a:spcAft>
                <a:spcPts val="0"/>
              </a:spcAft>
              <a:buNone/>
            </a:pPr>
            <a:r>
              <a:t/>
            </a:r>
            <a:endParaRPr/>
          </a:p>
        </p:txBody>
      </p:sp>
      <p:sp>
        <p:nvSpPr>
          <p:cNvPr id="81" name="Google Shape;81;p7"/>
          <p:cNvSpPr/>
          <p:nvPr/>
        </p:nvSpPr>
        <p:spPr>
          <a:xfrm>
            <a:off x="6227307" y="2838741"/>
            <a:ext cx="557100" cy="557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2216"/>
              <a:buFont typeface="Cambria"/>
              <a:buNone/>
            </a:pPr>
            <a:r>
              <a:rPr b="1" i="0" lang="en-US" sz="2216" u="none" cap="none" strike="noStrike">
                <a:solidFill>
                  <a:srgbClr val="FFFFFF"/>
                </a:solidFill>
                <a:latin typeface="Cambria"/>
                <a:ea typeface="Cambria"/>
                <a:cs typeface="Cambria"/>
                <a:sym typeface="Cambria"/>
              </a:rPr>
              <a:t>2</a:t>
            </a:r>
            <a:endParaRPr b="0" i="0" sz="2216" u="none" cap="none" strike="noStrike">
              <a:solidFill>
                <a:schemeClr val="dk1"/>
              </a:solidFill>
              <a:latin typeface="Calibri"/>
              <a:ea typeface="Calibri"/>
              <a:cs typeface="Calibri"/>
              <a:sym typeface="Calibri"/>
            </a:endParaRPr>
          </a:p>
        </p:txBody>
      </p:sp>
      <p:sp>
        <p:nvSpPr>
          <p:cNvPr id="82" name="Google Shape;82;p7"/>
          <p:cNvSpPr/>
          <p:nvPr/>
        </p:nvSpPr>
        <p:spPr>
          <a:xfrm>
            <a:off x="7007571" y="2676608"/>
            <a:ext cx="4711800" cy="5067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D3A42"/>
              </a:buClr>
              <a:buSzPts val="1773"/>
              <a:buFont typeface="Calibri"/>
              <a:buNone/>
            </a:pPr>
            <a:r>
              <a:rPr b="1" i="0" lang="en-US" sz="2073" u="none" cap="none" strike="noStrike">
                <a:solidFill>
                  <a:srgbClr val="1D3A42"/>
                </a:solidFill>
                <a:latin typeface="Calibri"/>
                <a:ea typeface="Calibri"/>
                <a:cs typeface="Calibri"/>
                <a:sym typeface="Calibri"/>
              </a:rPr>
              <a:t>Perspectives on the SSBW</a:t>
            </a:r>
            <a:endParaRPr b="0" i="0" sz="2073" u="none" cap="none" strike="noStrike">
              <a:solidFill>
                <a:schemeClr val="dk1"/>
              </a:solidFill>
              <a:latin typeface="Calibri"/>
              <a:ea typeface="Calibri"/>
              <a:cs typeface="Calibri"/>
              <a:sym typeface="Calibri"/>
            </a:endParaRPr>
          </a:p>
        </p:txBody>
      </p:sp>
      <p:sp>
        <p:nvSpPr>
          <p:cNvPr id="83" name="Google Shape;83;p7"/>
          <p:cNvSpPr/>
          <p:nvPr/>
        </p:nvSpPr>
        <p:spPr>
          <a:xfrm>
            <a:off x="7007571" y="3142739"/>
            <a:ext cx="4711800" cy="456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F7379"/>
              </a:buClr>
              <a:buSzPts val="1385"/>
              <a:buFont typeface="Calibri"/>
              <a:buNone/>
            </a:pPr>
            <a:r>
              <a:rPr b="0" i="0" lang="en-US" sz="1685" u="none" cap="none" strike="noStrike">
                <a:solidFill>
                  <a:srgbClr val="5F7379"/>
                </a:solidFill>
                <a:latin typeface="Calibri"/>
                <a:ea typeface="Calibri"/>
                <a:cs typeface="Calibri"/>
                <a:sym typeface="Calibri"/>
              </a:rPr>
              <a:t>Influence, value, and relevance</a:t>
            </a:r>
            <a:endParaRPr b="0" i="0" sz="1685" u="none" cap="none" strike="noStrike">
              <a:solidFill>
                <a:schemeClr val="dk1"/>
              </a:solidFill>
              <a:latin typeface="Calibri"/>
              <a:ea typeface="Calibri"/>
              <a:cs typeface="Calibri"/>
              <a:sym typeface="Calibri"/>
            </a:endParaRPr>
          </a:p>
        </p:txBody>
      </p:sp>
      <p:sp>
        <p:nvSpPr>
          <p:cNvPr id="84" name="Google Shape;84;p7"/>
          <p:cNvSpPr/>
          <p:nvPr/>
        </p:nvSpPr>
        <p:spPr>
          <a:xfrm>
            <a:off x="5943574" y="3902735"/>
            <a:ext cx="5928000" cy="1266600"/>
          </a:xfrm>
          <a:prstGeom prst="roundRect">
            <a:avLst>
              <a:gd fmla="val 5600" name="adj"/>
            </a:avLst>
          </a:prstGeom>
          <a:solidFill>
            <a:srgbClr val="FFFFFF"/>
          </a:solidFill>
          <a:ln cap="flat" cmpd="sng" w="14075">
            <a:solidFill>
              <a:srgbClr val="D5E2E4"/>
            </a:solidFill>
            <a:prstDash val="solid"/>
            <a:round/>
            <a:headEnd len="sm" w="sm" type="none"/>
            <a:tailEnd len="sm" w="sm" type="none"/>
          </a:ln>
          <a:effectLst>
            <a:outerShdw blurRad="126666" rotWithShape="0" algn="bl" dir="5400000" dist="42222">
              <a:srgbClr val="0E4653">
                <a:alpha val="18039"/>
              </a:srgbClr>
            </a:outerShdw>
          </a:effectLst>
        </p:spPr>
        <p:txBody>
          <a:bodyPr anchorCtr="0" anchor="ctr" bIns="101325" lIns="101325" spcFirstLastPara="1" rIns="101325" wrap="square" tIns="101325">
            <a:noAutofit/>
          </a:bodyPr>
          <a:lstStyle/>
          <a:p>
            <a:pPr indent="0" lvl="0" marL="0" rtl="0" algn="l">
              <a:spcBef>
                <a:spcPts val="0"/>
              </a:spcBef>
              <a:spcAft>
                <a:spcPts val="0"/>
              </a:spcAft>
              <a:buNone/>
            </a:pPr>
            <a:r>
              <a:t/>
            </a:r>
            <a:endParaRPr/>
          </a:p>
        </p:txBody>
      </p:sp>
      <p:sp>
        <p:nvSpPr>
          <p:cNvPr id="85" name="Google Shape;85;p7"/>
          <p:cNvSpPr/>
          <p:nvPr/>
        </p:nvSpPr>
        <p:spPr>
          <a:xfrm>
            <a:off x="6227307" y="4267533"/>
            <a:ext cx="557100" cy="557100"/>
          </a:xfrm>
          <a:prstGeom prst="ellipse">
            <a:avLst/>
          </a:prstGeom>
          <a:solidFill>
            <a:srgbClr val="3FB2A0"/>
          </a:solidFill>
          <a:ln>
            <a:noFill/>
          </a:ln>
        </p:spPr>
        <p:txBody>
          <a:bodyPr anchorCtr="0" anchor="ctr" bIns="101325" lIns="101325" spcFirstLastPara="1" rIns="101325" wrap="square" tIns="101325">
            <a:noAutofit/>
          </a:bodyPr>
          <a:lstStyle/>
          <a:p>
            <a:pPr indent="0" lvl="0" marL="0" rtl="0" algn="l">
              <a:spcBef>
                <a:spcPts val="0"/>
              </a:spcBef>
              <a:spcAft>
                <a:spcPts val="0"/>
              </a:spcAft>
              <a:buNone/>
            </a:pPr>
            <a:r>
              <a:t/>
            </a:r>
            <a:endParaRPr/>
          </a:p>
        </p:txBody>
      </p:sp>
      <p:sp>
        <p:nvSpPr>
          <p:cNvPr id="86" name="Google Shape;86;p7"/>
          <p:cNvSpPr/>
          <p:nvPr/>
        </p:nvSpPr>
        <p:spPr>
          <a:xfrm>
            <a:off x="6227307" y="4267533"/>
            <a:ext cx="557100" cy="557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2216"/>
              <a:buFont typeface="Cambria"/>
              <a:buNone/>
            </a:pPr>
            <a:r>
              <a:rPr b="1" i="0" lang="en-US" sz="2216" u="none" cap="none" strike="noStrike">
                <a:solidFill>
                  <a:srgbClr val="FFFFFF"/>
                </a:solidFill>
                <a:latin typeface="Cambria"/>
                <a:ea typeface="Cambria"/>
                <a:cs typeface="Cambria"/>
                <a:sym typeface="Cambria"/>
              </a:rPr>
              <a:t>3</a:t>
            </a:r>
            <a:endParaRPr b="0" i="0" sz="2216" u="none" cap="none" strike="noStrike">
              <a:solidFill>
                <a:schemeClr val="dk1"/>
              </a:solidFill>
              <a:latin typeface="Calibri"/>
              <a:ea typeface="Calibri"/>
              <a:cs typeface="Calibri"/>
              <a:sym typeface="Calibri"/>
            </a:endParaRPr>
          </a:p>
        </p:txBody>
      </p:sp>
      <p:sp>
        <p:nvSpPr>
          <p:cNvPr id="87" name="Google Shape;87;p7"/>
          <p:cNvSpPr/>
          <p:nvPr/>
        </p:nvSpPr>
        <p:spPr>
          <a:xfrm>
            <a:off x="7007571" y="4105401"/>
            <a:ext cx="4711800" cy="5067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D3A42"/>
              </a:buClr>
              <a:buSzPts val="1773"/>
              <a:buFont typeface="Calibri"/>
              <a:buNone/>
            </a:pPr>
            <a:r>
              <a:rPr b="1" i="0" lang="en-US" sz="2073" u="none" cap="none" strike="noStrike">
                <a:solidFill>
                  <a:srgbClr val="1D3A42"/>
                </a:solidFill>
                <a:latin typeface="Calibri"/>
                <a:ea typeface="Calibri"/>
                <a:cs typeface="Calibri"/>
                <a:sym typeface="Calibri"/>
              </a:rPr>
              <a:t>Self-Perception</a:t>
            </a:r>
            <a:endParaRPr b="0" i="0" sz="2073" u="none" cap="none" strike="noStrike">
              <a:solidFill>
                <a:schemeClr val="dk1"/>
              </a:solidFill>
              <a:latin typeface="Calibri"/>
              <a:ea typeface="Calibri"/>
              <a:cs typeface="Calibri"/>
              <a:sym typeface="Calibri"/>
            </a:endParaRPr>
          </a:p>
        </p:txBody>
      </p:sp>
      <p:sp>
        <p:nvSpPr>
          <p:cNvPr id="88" name="Google Shape;88;p7"/>
          <p:cNvSpPr/>
          <p:nvPr/>
        </p:nvSpPr>
        <p:spPr>
          <a:xfrm>
            <a:off x="7007571" y="4571532"/>
            <a:ext cx="4711800" cy="456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F7379"/>
              </a:buClr>
              <a:buSzPts val="1385"/>
              <a:buFont typeface="Calibri"/>
              <a:buNone/>
            </a:pPr>
            <a:r>
              <a:rPr b="0" i="0" lang="en-US" sz="1685" u="none" cap="none" strike="noStrike">
                <a:solidFill>
                  <a:srgbClr val="5F7379"/>
                </a:solidFill>
                <a:latin typeface="Calibri"/>
                <a:ea typeface="Calibri"/>
                <a:cs typeface="Calibri"/>
                <a:sym typeface="Calibri"/>
              </a:rPr>
              <a:t>Skills, capability, and confidence</a:t>
            </a:r>
            <a:endParaRPr b="0" i="0" sz="1685" u="none" cap="none" strike="noStrike">
              <a:solidFill>
                <a:schemeClr val="dk1"/>
              </a:solidFill>
              <a:latin typeface="Calibri"/>
              <a:ea typeface="Calibri"/>
              <a:cs typeface="Calibri"/>
              <a:sym typeface="Calibri"/>
            </a:endParaRPr>
          </a:p>
        </p:txBody>
      </p:sp>
      <p:sp>
        <p:nvSpPr>
          <p:cNvPr id="89" name="Google Shape;89;p7"/>
          <p:cNvSpPr/>
          <p:nvPr/>
        </p:nvSpPr>
        <p:spPr>
          <a:xfrm>
            <a:off x="5943574" y="5331528"/>
            <a:ext cx="5928000" cy="1266600"/>
          </a:xfrm>
          <a:prstGeom prst="roundRect">
            <a:avLst>
              <a:gd fmla="val 5600" name="adj"/>
            </a:avLst>
          </a:prstGeom>
          <a:solidFill>
            <a:srgbClr val="FFFFFF"/>
          </a:solidFill>
          <a:ln cap="flat" cmpd="sng" w="14075">
            <a:solidFill>
              <a:srgbClr val="D5E2E4"/>
            </a:solidFill>
            <a:prstDash val="solid"/>
            <a:round/>
            <a:headEnd len="sm" w="sm" type="none"/>
            <a:tailEnd len="sm" w="sm" type="none"/>
          </a:ln>
          <a:effectLst>
            <a:outerShdw blurRad="126666" rotWithShape="0" algn="bl" dir="5400000" dist="42222">
              <a:srgbClr val="0E4653">
                <a:alpha val="18039"/>
              </a:srgbClr>
            </a:outerShdw>
          </a:effectLst>
        </p:spPr>
        <p:txBody>
          <a:bodyPr anchorCtr="0" anchor="ctr" bIns="101325" lIns="101325" spcFirstLastPara="1" rIns="101325" wrap="square" tIns="101325">
            <a:noAutofit/>
          </a:bodyPr>
          <a:lstStyle/>
          <a:p>
            <a:pPr indent="0" lvl="0" marL="0" rtl="0" algn="l">
              <a:spcBef>
                <a:spcPts val="0"/>
              </a:spcBef>
              <a:spcAft>
                <a:spcPts val="0"/>
              </a:spcAft>
              <a:buNone/>
            </a:pPr>
            <a:r>
              <a:t/>
            </a:r>
            <a:endParaRPr/>
          </a:p>
        </p:txBody>
      </p:sp>
      <p:sp>
        <p:nvSpPr>
          <p:cNvPr id="90" name="Google Shape;90;p7"/>
          <p:cNvSpPr/>
          <p:nvPr/>
        </p:nvSpPr>
        <p:spPr>
          <a:xfrm>
            <a:off x="6227307" y="5696326"/>
            <a:ext cx="557100" cy="557100"/>
          </a:xfrm>
          <a:prstGeom prst="ellipse">
            <a:avLst/>
          </a:prstGeom>
          <a:solidFill>
            <a:srgbClr val="E4A33B"/>
          </a:solidFill>
          <a:ln>
            <a:noFill/>
          </a:ln>
        </p:spPr>
        <p:txBody>
          <a:bodyPr anchorCtr="0" anchor="ctr" bIns="101325" lIns="101325" spcFirstLastPara="1" rIns="101325" wrap="square" tIns="101325">
            <a:noAutofit/>
          </a:bodyPr>
          <a:lstStyle/>
          <a:p>
            <a:pPr indent="0" lvl="0" marL="0" rtl="0" algn="l">
              <a:spcBef>
                <a:spcPts val="0"/>
              </a:spcBef>
              <a:spcAft>
                <a:spcPts val="0"/>
              </a:spcAft>
              <a:buNone/>
            </a:pPr>
            <a:r>
              <a:t/>
            </a:r>
            <a:endParaRPr/>
          </a:p>
        </p:txBody>
      </p:sp>
      <p:sp>
        <p:nvSpPr>
          <p:cNvPr id="91" name="Google Shape;91;p7"/>
          <p:cNvSpPr/>
          <p:nvPr/>
        </p:nvSpPr>
        <p:spPr>
          <a:xfrm>
            <a:off x="6227307" y="5696326"/>
            <a:ext cx="557100" cy="557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2216"/>
              <a:buFont typeface="Cambria"/>
              <a:buNone/>
            </a:pPr>
            <a:r>
              <a:rPr b="1" i="0" lang="en-US" sz="2216" u="none" cap="none" strike="noStrike">
                <a:solidFill>
                  <a:srgbClr val="FFFFFF"/>
                </a:solidFill>
                <a:latin typeface="Cambria"/>
                <a:ea typeface="Cambria"/>
                <a:cs typeface="Cambria"/>
                <a:sym typeface="Cambria"/>
              </a:rPr>
              <a:t>4</a:t>
            </a:r>
            <a:endParaRPr b="0" i="0" sz="2216" u="none" cap="none" strike="noStrike">
              <a:solidFill>
                <a:schemeClr val="dk1"/>
              </a:solidFill>
              <a:latin typeface="Calibri"/>
              <a:ea typeface="Calibri"/>
              <a:cs typeface="Calibri"/>
              <a:sym typeface="Calibri"/>
            </a:endParaRPr>
          </a:p>
        </p:txBody>
      </p:sp>
      <p:sp>
        <p:nvSpPr>
          <p:cNvPr id="92" name="Google Shape;92;p7"/>
          <p:cNvSpPr/>
          <p:nvPr/>
        </p:nvSpPr>
        <p:spPr>
          <a:xfrm>
            <a:off x="7007571" y="5534193"/>
            <a:ext cx="4711800" cy="5067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D3A42"/>
              </a:buClr>
              <a:buSzPts val="1773"/>
              <a:buFont typeface="Calibri"/>
              <a:buNone/>
            </a:pPr>
            <a:r>
              <a:rPr b="1" i="0" lang="en-US" sz="2073" u="none" cap="none" strike="noStrike">
                <a:solidFill>
                  <a:srgbClr val="1D3A42"/>
                </a:solidFill>
                <a:latin typeface="Calibri"/>
                <a:ea typeface="Calibri"/>
                <a:cs typeface="Calibri"/>
                <a:sym typeface="Calibri"/>
              </a:rPr>
              <a:t>Subgroup variables</a:t>
            </a:r>
            <a:endParaRPr b="0" i="0" sz="2073" u="none" cap="none" strike="noStrike">
              <a:solidFill>
                <a:schemeClr val="dk1"/>
              </a:solidFill>
              <a:latin typeface="Calibri"/>
              <a:ea typeface="Calibri"/>
              <a:cs typeface="Calibri"/>
              <a:sym typeface="Calibri"/>
            </a:endParaRPr>
          </a:p>
        </p:txBody>
      </p:sp>
      <p:sp>
        <p:nvSpPr>
          <p:cNvPr id="93" name="Google Shape;93;p7"/>
          <p:cNvSpPr/>
          <p:nvPr/>
        </p:nvSpPr>
        <p:spPr>
          <a:xfrm>
            <a:off x="7007571" y="6000324"/>
            <a:ext cx="4711800" cy="456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F7379"/>
              </a:buClr>
              <a:buSzPts val="1385"/>
              <a:buFont typeface="Calibri"/>
              <a:buNone/>
            </a:pPr>
            <a:r>
              <a:rPr b="0" i="0" lang="en-US" sz="1685" u="none" cap="none" strike="noStrike">
                <a:solidFill>
                  <a:srgbClr val="5F7379"/>
                </a:solidFill>
                <a:latin typeface="Calibri"/>
                <a:ea typeface="Calibri"/>
                <a:cs typeface="Calibri"/>
                <a:sym typeface="Calibri"/>
              </a:rPr>
              <a:t>Career status, field, and cohort</a:t>
            </a:r>
            <a:endParaRPr b="0" i="0" sz="1685"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3F4"/>
        </a:solidFill>
      </p:bgPr>
    </p:bg>
    <p:spTree>
      <p:nvGrpSpPr>
        <p:cNvPr id="98" name="Shape 98"/>
        <p:cNvGrpSpPr/>
        <p:nvPr/>
      </p:nvGrpSpPr>
      <p:grpSpPr>
        <a:xfrm>
          <a:off x="0" y="0"/>
          <a:ext cx="0" cy="0"/>
          <a:chOff x="0" y="0"/>
          <a:chExt cx="0" cy="0"/>
        </a:xfrm>
      </p:grpSpPr>
      <p:sp>
        <p:nvSpPr>
          <p:cNvPr id="99" name="Google Shape;99;p8"/>
          <p:cNvSpPr/>
          <p:nvPr/>
        </p:nvSpPr>
        <p:spPr>
          <a:xfrm>
            <a:off x="548640" y="384048"/>
            <a:ext cx="1106424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4A33B"/>
              </a:buClr>
              <a:buSzPts val="1200"/>
              <a:buFont typeface="Calibri"/>
              <a:buNone/>
            </a:pPr>
            <a:r>
              <a:rPr b="1" i="0" lang="en-US" sz="1200" u="none" cap="none" strike="noStrike">
                <a:solidFill>
                  <a:srgbClr val="E4A33B"/>
                </a:solidFill>
                <a:latin typeface="Calibri"/>
                <a:ea typeface="Calibri"/>
                <a:cs typeface="Calibri"/>
                <a:sym typeface="Calibri"/>
              </a:rPr>
              <a:t>SAMPLE</a:t>
            </a:r>
            <a:endParaRPr b="0" i="0" sz="1200" u="none" cap="none" strike="noStrike">
              <a:solidFill>
                <a:schemeClr val="dk1"/>
              </a:solidFill>
              <a:latin typeface="Calibri"/>
              <a:ea typeface="Calibri"/>
              <a:cs typeface="Calibri"/>
              <a:sym typeface="Calibri"/>
            </a:endParaRPr>
          </a:p>
        </p:txBody>
      </p:sp>
      <p:sp>
        <p:nvSpPr>
          <p:cNvPr id="100" name="Google Shape;100;p8"/>
          <p:cNvSpPr/>
          <p:nvPr/>
        </p:nvSpPr>
        <p:spPr>
          <a:xfrm>
            <a:off x="548640" y="658368"/>
            <a:ext cx="11064240" cy="77724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3A42"/>
              </a:buClr>
              <a:buSzPts val="2900"/>
              <a:buFont typeface="Cambria"/>
              <a:buNone/>
            </a:pPr>
            <a:r>
              <a:rPr b="1" i="0" lang="en-US" sz="2900" u="none" cap="none" strike="noStrike">
                <a:solidFill>
                  <a:srgbClr val="1D3A42"/>
                </a:solidFill>
                <a:latin typeface="Cambria"/>
                <a:ea typeface="Cambria"/>
                <a:cs typeface="Cambria"/>
                <a:sym typeface="Cambria"/>
              </a:rPr>
              <a:t>Participants &amp; Data Collection</a:t>
            </a:r>
            <a:endParaRPr b="0" i="0" sz="2900" u="none" cap="none" strike="noStrike">
              <a:solidFill>
                <a:schemeClr val="dk1"/>
              </a:solidFill>
              <a:latin typeface="Calibri"/>
              <a:ea typeface="Calibri"/>
              <a:cs typeface="Calibri"/>
              <a:sym typeface="Calibri"/>
            </a:endParaRPr>
          </a:p>
        </p:txBody>
      </p:sp>
      <p:sp>
        <p:nvSpPr>
          <p:cNvPr id="101" name="Google Shape;101;p8"/>
          <p:cNvSpPr/>
          <p:nvPr/>
        </p:nvSpPr>
        <p:spPr>
          <a:xfrm>
            <a:off x="548640" y="1600200"/>
            <a:ext cx="5120640" cy="237744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1D3A42"/>
              </a:buClr>
              <a:buSzPts val="1550"/>
              <a:buFont typeface="Calibri"/>
              <a:buNone/>
            </a:pPr>
            <a:r>
              <a:rPr b="0" i="0" lang="en-US" sz="2250" u="none" cap="none" strike="noStrike">
                <a:solidFill>
                  <a:srgbClr val="1D3A42"/>
                </a:solidFill>
                <a:latin typeface="Calibri"/>
                <a:ea typeface="Calibri"/>
                <a:cs typeface="Calibri"/>
                <a:sym typeface="Calibri"/>
              </a:rPr>
              <a:t>The survey was emailed in September 2025 to all participants from summers 2020–2024 who had completed the SSBW. </a:t>
            </a:r>
            <a:endParaRPr b="0" i="0" sz="2250" u="none" cap="none" strike="noStrike">
              <a:solidFill>
                <a:srgbClr val="1D3A42"/>
              </a:solidFill>
              <a:latin typeface="Calibri"/>
              <a:ea typeface="Calibri"/>
              <a:cs typeface="Calibri"/>
              <a:sym typeface="Calibri"/>
            </a:endParaRPr>
          </a:p>
          <a:p>
            <a:pPr indent="0" lvl="0" marL="0" marR="0" rtl="0" algn="l">
              <a:lnSpc>
                <a:spcPct val="120000"/>
              </a:lnSpc>
              <a:spcBef>
                <a:spcPts val="0"/>
              </a:spcBef>
              <a:spcAft>
                <a:spcPts val="0"/>
              </a:spcAft>
              <a:buClr>
                <a:srgbClr val="1D3A42"/>
              </a:buClr>
              <a:buSzPts val="1550"/>
              <a:buFont typeface="Calibri"/>
              <a:buNone/>
            </a:pPr>
            <a:r>
              <a:t/>
            </a:r>
            <a:endParaRPr b="0" i="0" sz="1550" u="none" cap="none" strike="noStrike">
              <a:solidFill>
                <a:schemeClr val="dk1"/>
              </a:solidFill>
              <a:latin typeface="Calibri"/>
              <a:ea typeface="Calibri"/>
              <a:cs typeface="Calibri"/>
              <a:sym typeface="Calibri"/>
            </a:endParaRPr>
          </a:p>
        </p:txBody>
      </p:sp>
      <p:sp>
        <p:nvSpPr>
          <p:cNvPr id="102" name="Google Shape;102;p8"/>
          <p:cNvSpPr/>
          <p:nvPr/>
        </p:nvSpPr>
        <p:spPr>
          <a:xfrm>
            <a:off x="6126480" y="1691640"/>
            <a:ext cx="2606040" cy="1417320"/>
          </a:xfrm>
          <a:prstGeom prst="roundRect">
            <a:avLst>
              <a:gd fmla="val 5161" name="adj"/>
            </a:avLst>
          </a:prstGeom>
          <a:solidFill>
            <a:srgbClr val="FFFFFF"/>
          </a:solidFill>
          <a:ln cap="flat" cmpd="sng" w="12700">
            <a:solidFill>
              <a:srgbClr val="D5E2E4"/>
            </a:solidFill>
            <a:prstDash val="solid"/>
            <a:round/>
            <a:headEnd len="sm" w="sm" type="none"/>
            <a:tailEnd len="sm" w="sm" type="none"/>
          </a:ln>
          <a:effectLst>
            <a:outerShdw blurRad="114300" rotWithShape="0" algn="bl" dir="5400000" dist="38100">
              <a:srgbClr val="0E4653">
                <a:alpha val="18039"/>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8"/>
          <p:cNvSpPr/>
          <p:nvPr/>
        </p:nvSpPr>
        <p:spPr>
          <a:xfrm>
            <a:off x="6263640" y="1856232"/>
            <a:ext cx="2331720" cy="685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C7293"/>
              </a:buClr>
              <a:buSzPts val="3400"/>
              <a:buFont typeface="Cambria"/>
              <a:buNone/>
            </a:pPr>
            <a:r>
              <a:rPr b="1" i="0" lang="en-US" sz="3400" u="none" cap="none" strike="noStrike">
                <a:solidFill>
                  <a:srgbClr val="1C7293"/>
                </a:solidFill>
                <a:latin typeface="Cambria"/>
                <a:ea typeface="Cambria"/>
                <a:cs typeface="Cambria"/>
                <a:sym typeface="Cambria"/>
              </a:rPr>
              <a:t>751</a:t>
            </a:r>
            <a:endParaRPr b="0" i="0" sz="3400" u="none" cap="none" strike="noStrike">
              <a:solidFill>
                <a:schemeClr val="dk1"/>
              </a:solidFill>
              <a:latin typeface="Calibri"/>
              <a:ea typeface="Calibri"/>
              <a:cs typeface="Calibri"/>
              <a:sym typeface="Calibri"/>
            </a:endParaRPr>
          </a:p>
        </p:txBody>
      </p:sp>
      <p:sp>
        <p:nvSpPr>
          <p:cNvPr id="104" name="Google Shape;104;p8"/>
          <p:cNvSpPr/>
          <p:nvPr/>
        </p:nvSpPr>
        <p:spPr>
          <a:xfrm>
            <a:off x="6263640" y="2560320"/>
            <a:ext cx="2331720" cy="457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F7379"/>
              </a:buClr>
              <a:buSzPts val="1250"/>
              <a:buFont typeface="Calibri"/>
              <a:buNone/>
            </a:pPr>
            <a:r>
              <a:rPr b="0" i="0" lang="en-US" sz="1250" u="none" cap="none" strike="noStrike">
                <a:solidFill>
                  <a:srgbClr val="5F7379"/>
                </a:solidFill>
                <a:latin typeface="Calibri"/>
                <a:ea typeface="Calibri"/>
                <a:cs typeface="Calibri"/>
                <a:sym typeface="Calibri"/>
              </a:rPr>
              <a:t>completers invited</a:t>
            </a:r>
            <a:endParaRPr b="0" i="0" sz="1250" u="none" cap="none" strike="noStrike">
              <a:solidFill>
                <a:schemeClr val="dk1"/>
              </a:solidFill>
              <a:latin typeface="Calibri"/>
              <a:ea typeface="Calibri"/>
              <a:cs typeface="Calibri"/>
              <a:sym typeface="Calibri"/>
            </a:endParaRPr>
          </a:p>
        </p:txBody>
      </p:sp>
      <p:sp>
        <p:nvSpPr>
          <p:cNvPr id="105" name="Google Shape;105;p8"/>
          <p:cNvSpPr/>
          <p:nvPr/>
        </p:nvSpPr>
        <p:spPr>
          <a:xfrm>
            <a:off x="8915400" y="1691640"/>
            <a:ext cx="2606040" cy="1417320"/>
          </a:xfrm>
          <a:prstGeom prst="roundRect">
            <a:avLst>
              <a:gd fmla="val 5161" name="adj"/>
            </a:avLst>
          </a:prstGeom>
          <a:solidFill>
            <a:srgbClr val="FFFFFF"/>
          </a:solidFill>
          <a:ln cap="flat" cmpd="sng" w="12700">
            <a:solidFill>
              <a:srgbClr val="D5E2E4"/>
            </a:solidFill>
            <a:prstDash val="solid"/>
            <a:round/>
            <a:headEnd len="sm" w="sm" type="none"/>
            <a:tailEnd len="sm" w="sm" type="none"/>
          </a:ln>
          <a:effectLst>
            <a:outerShdw blurRad="114300" rotWithShape="0" algn="bl" dir="5400000" dist="38100">
              <a:srgbClr val="0E4653">
                <a:alpha val="18039"/>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8"/>
          <p:cNvSpPr/>
          <p:nvPr/>
        </p:nvSpPr>
        <p:spPr>
          <a:xfrm>
            <a:off x="9052560" y="1856232"/>
            <a:ext cx="2331720" cy="685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A9D8F"/>
              </a:buClr>
              <a:buSzPts val="3400"/>
              <a:buFont typeface="Cambria"/>
              <a:buNone/>
            </a:pPr>
            <a:r>
              <a:rPr b="1" i="0" lang="en-US" sz="3400" u="none" cap="none" strike="noStrike">
                <a:solidFill>
                  <a:srgbClr val="2A9D8F"/>
                </a:solidFill>
                <a:latin typeface="Cambria"/>
                <a:ea typeface="Cambria"/>
                <a:cs typeface="Cambria"/>
                <a:sym typeface="Cambria"/>
              </a:rPr>
              <a:t>153</a:t>
            </a:r>
            <a:endParaRPr b="0" i="0" sz="3400" u="none" cap="none" strike="noStrike">
              <a:solidFill>
                <a:schemeClr val="dk1"/>
              </a:solidFill>
              <a:latin typeface="Calibri"/>
              <a:ea typeface="Calibri"/>
              <a:cs typeface="Calibri"/>
              <a:sym typeface="Calibri"/>
            </a:endParaRPr>
          </a:p>
        </p:txBody>
      </p:sp>
      <p:sp>
        <p:nvSpPr>
          <p:cNvPr id="107" name="Google Shape;107;p8"/>
          <p:cNvSpPr/>
          <p:nvPr/>
        </p:nvSpPr>
        <p:spPr>
          <a:xfrm>
            <a:off x="9052560" y="2560320"/>
            <a:ext cx="2331720" cy="457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F7379"/>
              </a:buClr>
              <a:buSzPts val="1250"/>
              <a:buFont typeface="Calibri"/>
              <a:buNone/>
            </a:pPr>
            <a:r>
              <a:rPr b="0" i="0" lang="en-US" sz="1250" u="none" cap="none" strike="noStrike">
                <a:solidFill>
                  <a:srgbClr val="5F7379"/>
                </a:solidFill>
                <a:latin typeface="Calibri"/>
                <a:ea typeface="Calibri"/>
                <a:cs typeface="Calibri"/>
                <a:sym typeface="Calibri"/>
              </a:rPr>
              <a:t>complete responses</a:t>
            </a:r>
            <a:endParaRPr b="0" i="0" sz="1250" u="none" cap="none" strike="noStrike">
              <a:solidFill>
                <a:schemeClr val="dk1"/>
              </a:solidFill>
              <a:latin typeface="Calibri"/>
              <a:ea typeface="Calibri"/>
              <a:cs typeface="Calibri"/>
              <a:sym typeface="Calibri"/>
            </a:endParaRPr>
          </a:p>
        </p:txBody>
      </p:sp>
      <p:sp>
        <p:nvSpPr>
          <p:cNvPr id="108" name="Google Shape;108;p8"/>
          <p:cNvSpPr/>
          <p:nvPr/>
        </p:nvSpPr>
        <p:spPr>
          <a:xfrm>
            <a:off x="6126480" y="3291840"/>
            <a:ext cx="2606040" cy="1417320"/>
          </a:xfrm>
          <a:prstGeom prst="roundRect">
            <a:avLst>
              <a:gd fmla="val 5161" name="adj"/>
            </a:avLst>
          </a:prstGeom>
          <a:solidFill>
            <a:srgbClr val="FFFFFF"/>
          </a:solidFill>
          <a:ln cap="flat" cmpd="sng" w="12700">
            <a:solidFill>
              <a:srgbClr val="D5E2E4"/>
            </a:solidFill>
            <a:prstDash val="solid"/>
            <a:round/>
            <a:headEnd len="sm" w="sm" type="none"/>
            <a:tailEnd len="sm" w="sm" type="none"/>
          </a:ln>
          <a:effectLst>
            <a:outerShdw blurRad="114300" rotWithShape="0" algn="bl" dir="5400000" dist="38100">
              <a:srgbClr val="0E4653">
                <a:alpha val="18039"/>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8"/>
          <p:cNvSpPr/>
          <p:nvPr/>
        </p:nvSpPr>
        <p:spPr>
          <a:xfrm>
            <a:off x="6263640" y="3456432"/>
            <a:ext cx="2331720" cy="685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FB2A0"/>
              </a:buClr>
              <a:buSzPts val="3400"/>
              <a:buFont typeface="Cambria"/>
              <a:buNone/>
            </a:pPr>
            <a:r>
              <a:rPr b="1" lang="en-US" sz="3400">
                <a:solidFill>
                  <a:srgbClr val="3FB2A0"/>
                </a:solidFill>
                <a:latin typeface="Cambria"/>
                <a:ea typeface="Cambria"/>
                <a:cs typeface="Cambria"/>
                <a:sym typeface="Cambria"/>
              </a:rPr>
              <a:t>&gt;</a:t>
            </a:r>
            <a:r>
              <a:rPr b="1" i="0" lang="en-US" sz="3400" u="none" cap="none" strike="noStrike">
                <a:solidFill>
                  <a:srgbClr val="3FB2A0"/>
                </a:solidFill>
                <a:latin typeface="Cambria"/>
                <a:ea typeface="Cambria"/>
                <a:cs typeface="Cambria"/>
                <a:sym typeface="Cambria"/>
              </a:rPr>
              <a:t>20%</a:t>
            </a:r>
            <a:endParaRPr b="0" i="0" sz="3400" u="none" cap="none" strike="noStrike">
              <a:solidFill>
                <a:schemeClr val="dk1"/>
              </a:solidFill>
              <a:latin typeface="Calibri"/>
              <a:ea typeface="Calibri"/>
              <a:cs typeface="Calibri"/>
              <a:sym typeface="Calibri"/>
            </a:endParaRPr>
          </a:p>
        </p:txBody>
      </p:sp>
      <p:sp>
        <p:nvSpPr>
          <p:cNvPr id="110" name="Google Shape;110;p8"/>
          <p:cNvSpPr/>
          <p:nvPr/>
        </p:nvSpPr>
        <p:spPr>
          <a:xfrm>
            <a:off x="6263640" y="4160520"/>
            <a:ext cx="2331720" cy="457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F7379"/>
              </a:buClr>
              <a:buSzPts val="1250"/>
              <a:buFont typeface="Calibri"/>
              <a:buNone/>
            </a:pPr>
            <a:r>
              <a:rPr b="0" i="0" lang="en-US" sz="1250" u="none" cap="none" strike="noStrike">
                <a:solidFill>
                  <a:srgbClr val="5F7379"/>
                </a:solidFill>
                <a:latin typeface="Calibri"/>
                <a:ea typeface="Calibri"/>
                <a:cs typeface="Calibri"/>
                <a:sym typeface="Calibri"/>
              </a:rPr>
              <a:t>response rate</a:t>
            </a:r>
            <a:endParaRPr b="0" i="0" sz="1250" u="none" cap="none" strike="noStrike">
              <a:solidFill>
                <a:schemeClr val="dk1"/>
              </a:solidFill>
              <a:latin typeface="Calibri"/>
              <a:ea typeface="Calibri"/>
              <a:cs typeface="Calibri"/>
              <a:sym typeface="Calibri"/>
            </a:endParaRPr>
          </a:p>
        </p:txBody>
      </p:sp>
      <p:sp>
        <p:nvSpPr>
          <p:cNvPr id="111" name="Google Shape;111;p8"/>
          <p:cNvSpPr/>
          <p:nvPr/>
        </p:nvSpPr>
        <p:spPr>
          <a:xfrm>
            <a:off x="8915400" y="3291840"/>
            <a:ext cx="2606040" cy="1417320"/>
          </a:xfrm>
          <a:prstGeom prst="roundRect">
            <a:avLst>
              <a:gd fmla="val 5161" name="adj"/>
            </a:avLst>
          </a:prstGeom>
          <a:solidFill>
            <a:srgbClr val="FFFFFF"/>
          </a:solidFill>
          <a:ln cap="flat" cmpd="sng" w="12700">
            <a:solidFill>
              <a:srgbClr val="D5E2E4"/>
            </a:solidFill>
            <a:prstDash val="solid"/>
            <a:round/>
            <a:headEnd len="sm" w="sm" type="none"/>
            <a:tailEnd len="sm" w="sm" type="none"/>
          </a:ln>
          <a:effectLst>
            <a:outerShdw blurRad="114300" rotWithShape="0" algn="bl" dir="5400000" dist="38100">
              <a:srgbClr val="0E4653">
                <a:alpha val="18039"/>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8"/>
          <p:cNvSpPr/>
          <p:nvPr/>
        </p:nvSpPr>
        <p:spPr>
          <a:xfrm>
            <a:off x="9052560" y="3456432"/>
            <a:ext cx="2331720" cy="685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4A33B"/>
              </a:buClr>
              <a:buSzPts val="3400"/>
              <a:buFont typeface="Cambria"/>
              <a:buNone/>
            </a:pPr>
            <a:r>
              <a:rPr b="1" i="0" lang="en-US" sz="3400" u="none" cap="none" strike="noStrike">
                <a:solidFill>
                  <a:srgbClr val="E4A33B"/>
                </a:solidFill>
                <a:latin typeface="Cambria"/>
                <a:ea typeface="Cambria"/>
                <a:cs typeface="Cambria"/>
                <a:sym typeface="Cambria"/>
              </a:rPr>
              <a:t>≥2</a:t>
            </a:r>
            <a:r>
              <a:rPr b="1" i="0" lang="en-US" sz="3400" u="none" cap="none" strike="noStrike">
                <a:solidFill>
                  <a:srgbClr val="E4A33B"/>
                </a:solidFill>
                <a:latin typeface="Cambria"/>
                <a:ea typeface="Cambria"/>
                <a:cs typeface="Cambria"/>
                <a:sym typeface="Cambria"/>
              </a:rPr>
              <a:t>1</a:t>
            </a:r>
            <a:endParaRPr b="0" i="0" sz="3400" u="none" cap="none" strike="noStrike">
              <a:solidFill>
                <a:schemeClr val="dk1"/>
              </a:solidFill>
              <a:latin typeface="Calibri"/>
              <a:ea typeface="Calibri"/>
              <a:cs typeface="Calibri"/>
              <a:sym typeface="Calibri"/>
            </a:endParaRPr>
          </a:p>
        </p:txBody>
      </p:sp>
      <p:sp>
        <p:nvSpPr>
          <p:cNvPr id="113" name="Google Shape;113;p8"/>
          <p:cNvSpPr/>
          <p:nvPr/>
        </p:nvSpPr>
        <p:spPr>
          <a:xfrm>
            <a:off x="9052560" y="4160520"/>
            <a:ext cx="2331720" cy="457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F7379"/>
              </a:buClr>
              <a:buSzPts val="1250"/>
              <a:buFont typeface="Calibri"/>
              <a:buNone/>
            </a:pPr>
            <a:r>
              <a:rPr b="0" i="0" lang="en-US" sz="1250" u="none" cap="none" strike="noStrike">
                <a:solidFill>
                  <a:srgbClr val="5F7379"/>
                </a:solidFill>
                <a:latin typeface="Calibri"/>
                <a:ea typeface="Calibri"/>
                <a:cs typeface="Calibri"/>
                <a:sym typeface="Calibri"/>
              </a:rPr>
              <a:t>respondents per cohort year</a:t>
            </a:r>
            <a:endParaRPr b="0" i="0" sz="1250" u="none" cap="none" strike="noStrike">
              <a:solidFill>
                <a:schemeClr val="dk1"/>
              </a:solidFill>
              <a:latin typeface="Calibri"/>
              <a:ea typeface="Calibri"/>
              <a:cs typeface="Calibri"/>
              <a:sym typeface="Calibri"/>
            </a:endParaRPr>
          </a:p>
        </p:txBody>
      </p:sp>
      <p:sp>
        <p:nvSpPr>
          <p:cNvPr id="114" name="Google Shape;114;p8"/>
          <p:cNvSpPr/>
          <p:nvPr/>
        </p:nvSpPr>
        <p:spPr>
          <a:xfrm>
            <a:off x="973460" y="4983475"/>
            <a:ext cx="10548000" cy="1417200"/>
          </a:xfrm>
          <a:prstGeom prst="roundRect">
            <a:avLst>
              <a:gd fmla="val 5161" name="adj"/>
            </a:avLst>
          </a:prstGeom>
          <a:solidFill>
            <a:srgbClr val="FFFFFF"/>
          </a:solidFill>
          <a:ln cap="flat" cmpd="sng" w="12700">
            <a:solidFill>
              <a:srgbClr val="D5E2E4"/>
            </a:solidFill>
            <a:prstDash val="solid"/>
            <a:round/>
            <a:headEnd len="sm" w="sm" type="none"/>
            <a:tailEnd len="sm" w="sm" type="none"/>
          </a:ln>
          <a:effectLst>
            <a:outerShdw blurRad="114300" rotWithShape="0" algn="bl" dir="5400000" dist="38100">
              <a:srgbClr val="0E4653">
                <a:alpha val="18039"/>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8"/>
          <p:cNvSpPr/>
          <p:nvPr/>
        </p:nvSpPr>
        <p:spPr>
          <a:xfrm>
            <a:off x="1228460" y="5166325"/>
            <a:ext cx="10038000" cy="1051500"/>
          </a:xfrm>
          <a:prstGeom prst="rect">
            <a:avLst/>
          </a:prstGeom>
          <a:noFill/>
          <a:ln>
            <a:noFill/>
          </a:ln>
        </p:spPr>
        <p:txBody>
          <a:bodyPr anchorCtr="0" anchor="ctr" bIns="0" lIns="0" spcFirstLastPara="1" rIns="0" wrap="square" tIns="0">
            <a:noAutofit/>
          </a:bodyPr>
          <a:lstStyle/>
          <a:p>
            <a:pPr indent="0" lvl="0" marL="0" marR="0" rtl="0" algn="l">
              <a:lnSpc>
                <a:spcPct val="115000"/>
              </a:lnSpc>
              <a:spcBef>
                <a:spcPts val="0"/>
              </a:spcBef>
              <a:spcAft>
                <a:spcPts val="0"/>
              </a:spcAft>
              <a:buClr>
                <a:srgbClr val="1D3A42"/>
              </a:buClr>
              <a:buSzPts val="1350"/>
              <a:buFont typeface="Calibri"/>
              <a:buNone/>
            </a:pPr>
            <a:r>
              <a:rPr b="0" i="0" lang="en-US" sz="2750" u="none" cap="none" strike="noStrike">
                <a:solidFill>
                  <a:srgbClr val="1D3A42"/>
                </a:solidFill>
                <a:latin typeface="Calibri"/>
                <a:ea typeface="Calibri"/>
                <a:cs typeface="Calibri"/>
                <a:sym typeface="Calibri"/>
              </a:rPr>
              <a:t>2024 cohort respondents were ~2× as common as earlier years: </a:t>
            </a:r>
            <a:r>
              <a:rPr lang="en-US" sz="2750">
                <a:solidFill>
                  <a:srgbClr val="1D3A42"/>
                </a:solidFill>
                <a:latin typeface="Calibri"/>
                <a:ea typeface="Calibri"/>
                <a:cs typeface="Calibri"/>
                <a:sym typeface="Calibri"/>
              </a:rPr>
              <a:t>       </a:t>
            </a:r>
            <a:r>
              <a:rPr b="0" i="0" lang="en-US" sz="2750" u="none" cap="none" strike="noStrike">
                <a:solidFill>
                  <a:srgbClr val="1D3A42"/>
                </a:solidFill>
                <a:latin typeface="Calibri"/>
                <a:ea typeface="Calibri"/>
                <a:cs typeface="Calibri"/>
                <a:sym typeface="Calibri"/>
              </a:rPr>
              <a:t>the most recent participants were the most likely to reply.</a:t>
            </a:r>
            <a:endParaRPr b="0" i="0" sz="275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3F4"/>
        </a:solidFill>
      </p:bgPr>
    </p:bg>
    <p:spTree>
      <p:nvGrpSpPr>
        <p:cNvPr id="120" name="Shape 120"/>
        <p:cNvGrpSpPr/>
        <p:nvPr/>
      </p:nvGrpSpPr>
      <p:grpSpPr>
        <a:xfrm>
          <a:off x="0" y="0"/>
          <a:ext cx="0" cy="0"/>
          <a:chOff x="0" y="0"/>
          <a:chExt cx="0" cy="0"/>
        </a:xfrm>
      </p:grpSpPr>
      <p:sp>
        <p:nvSpPr>
          <p:cNvPr id="121" name="Google Shape;121;p9"/>
          <p:cNvSpPr/>
          <p:nvPr/>
        </p:nvSpPr>
        <p:spPr>
          <a:xfrm>
            <a:off x="550038" y="2583151"/>
            <a:ext cx="11091600" cy="1005900"/>
          </a:xfrm>
          <a:prstGeom prst="roundRect">
            <a:avLst>
              <a:gd fmla="val 5333" name="adj"/>
            </a:avLst>
          </a:prstGeom>
          <a:solidFill>
            <a:srgbClr val="FFFFFF"/>
          </a:solidFill>
          <a:ln cap="flat" cmpd="sng" w="12700">
            <a:solidFill>
              <a:srgbClr val="D5E2E4"/>
            </a:solidFill>
            <a:prstDash val="solid"/>
            <a:round/>
            <a:headEnd len="sm" w="sm" type="none"/>
            <a:tailEnd len="sm" w="sm" type="none"/>
          </a:ln>
          <a:effectLst>
            <a:outerShdw blurRad="114300" rotWithShape="0" algn="bl" dir="5400000" dist="38100">
              <a:srgbClr val="0E4653">
                <a:alpha val="1804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9"/>
          <p:cNvSpPr/>
          <p:nvPr/>
        </p:nvSpPr>
        <p:spPr>
          <a:xfrm>
            <a:off x="548640" y="384048"/>
            <a:ext cx="1106424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4A33B"/>
              </a:buClr>
              <a:buSzPts val="1200"/>
              <a:buFont typeface="Calibri"/>
              <a:buNone/>
            </a:pPr>
            <a:r>
              <a:rPr b="1" i="0" lang="en-US" sz="1200" u="none" cap="none" strike="noStrike">
                <a:solidFill>
                  <a:srgbClr val="E4A33B"/>
                </a:solidFill>
                <a:latin typeface="Calibri"/>
                <a:ea typeface="Calibri"/>
                <a:cs typeface="Calibri"/>
                <a:sym typeface="Calibri"/>
              </a:rPr>
              <a:t>SAMPLE</a:t>
            </a:r>
            <a:endParaRPr b="0" i="0" sz="1200" u="none" cap="none" strike="noStrike">
              <a:solidFill>
                <a:schemeClr val="dk1"/>
              </a:solidFill>
              <a:latin typeface="Calibri"/>
              <a:ea typeface="Calibri"/>
              <a:cs typeface="Calibri"/>
              <a:sym typeface="Calibri"/>
            </a:endParaRPr>
          </a:p>
        </p:txBody>
      </p:sp>
      <p:sp>
        <p:nvSpPr>
          <p:cNvPr id="123" name="Google Shape;123;p9"/>
          <p:cNvSpPr/>
          <p:nvPr/>
        </p:nvSpPr>
        <p:spPr>
          <a:xfrm>
            <a:off x="548640" y="658368"/>
            <a:ext cx="11064240" cy="77724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3A42"/>
              </a:buClr>
              <a:buSzPts val="2900"/>
              <a:buFont typeface="Cambria"/>
              <a:buNone/>
            </a:pPr>
            <a:r>
              <a:rPr b="1" i="0" lang="en-US" sz="2900" u="none" cap="none" strike="noStrike">
                <a:solidFill>
                  <a:srgbClr val="1D3A42"/>
                </a:solidFill>
                <a:latin typeface="Cambria"/>
                <a:ea typeface="Cambria"/>
                <a:cs typeface="Cambria"/>
                <a:sym typeface="Cambria"/>
              </a:rPr>
              <a:t>Who Responded and When They Participated</a:t>
            </a:r>
            <a:endParaRPr b="0" i="0" sz="2900" u="none" cap="none" strike="noStrike">
              <a:solidFill>
                <a:schemeClr val="dk1"/>
              </a:solidFill>
              <a:latin typeface="Calibri"/>
              <a:ea typeface="Calibri"/>
              <a:cs typeface="Calibri"/>
              <a:sym typeface="Calibri"/>
            </a:endParaRPr>
          </a:p>
        </p:txBody>
      </p:sp>
      <p:sp>
        <p:nvSpPr>
          <p:cNvPr id="124" name="Google Shape;124;p9"/>
          <p:cNvSpPr/>
          <p:nvPr/>
        </p:nvSpPr>
        <p:spPr>
          <a:xfrm>
            <a:off x="548650" y="1348726"/>
            <a:ext cx="11091600" cy="1005900"/>
          </a:xfrm>
          <a:prstGeom prst="roundRect">
            <a:avLst>
              <a:gd fmla="val 5333" name="adj"/>
            </a:avLst>
          </a:prstGeom>
          <a:solidFill>
            <a:srgbClr val="FFFFFF"/>
          </a:solidFill>
          <a:ln cap="flat" cmpd="sng" w="12700">
            <a:solidFill>
              <a:srgbClr val="D5E2E4"/>
            </a:solidFill>
            <a:prstDash val="solid"/>
            <a:round/>
            <a:headEnd len="sm" w="sm" type="none"/>
            <a:tailEnd len="sm" w="sm" type="none"/>
          </a:ln>
          <a:effectLst>
            <a:outerShdw blurRad="114300" rotWithShape="0" algn="bl" dir="5400000" dist="38100">
              <a:srgbClr val="0E4653">
                <a:alpha val="18039"/>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9"/>
          <p:cNvSpPr/>
          <p:nvPr/>
        </p:nvSpPr>
        <p:spPr>
          <a:xfrm>
            <a:off x="777215" y="1336883"/>
            <a:ext cx="2194500" cy="1005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A9D8F"/>
              </a:buClr>
              <a:buSzPts val="4000"/>
              <a:buFont typeface="Cambria"/>
              <a:buNone/>
            </a:pPr>
            <a:r>
              <a:rPr b="1" i="0" lang="en-US" sz="4000" u="none" cap="none" strike="noStrike">
                <a:solidFill>
                  <a:srgbClr val="2A9D8F"/>
                </a:solidFill>
                <a:latin typeface="Cambria"/>
                <a:ea typeface="Cambria"/>
                <a:cs typeface="Cambria"/>
                <a:sym typeface="Cambria"/>
              </a:rPr>
              <a:t>~50%</a:t>
            </a:r>
            <a:endParaRPr b="0" i="0" sz="4000" u="none" cap="none" strike="noStrike">
              <a:solidFill>
                <a:schemeClr val="dk1"/>
              </a:solidFill>
              <a:latin typeface="Calibri"/>
              <a:ea typeface="Calibri"/>
              <a:cs typeface="Calibri"/>
              <a:sym typeface="Calibri"/>
            </a:endParaRPr>
          </a:p>
        </p:txBody>
      </p:sp>
      <p:cxnSp>
        <p:nvCxnSpPr>
          <p:cNvPr id="126" name="Google Shape;126;p9"/>
          <p:cNvCxnSpPr/>
          <p:nvPr/>
        </p:nvCxnSpPr>
        <p:spPr>
          <a:xfrm>
            <a:off x="3063240" y="1424897"/>
            <a:ext cx="0" cy="859500"/>
          </a:xfrm>
          <a:prstGeom prst="straightConnector1">
            <a:avLst/>
          </a:prstGeom>
          <a:noFill/>
          <a:ln cap="flat" cmpd="sng" w="12700">
            <a:solidFill>
              <a:srgbClr val="D5E2E4"/>
            </a:solidFill>
            <a:prstDash val="solid"/>
            <a:round/>
            <a:headEnd len="sm" w="sm" type="none"/>
            <a:tailEnd len="sm" w="sm" type="none"/>
          </a:ln>
        </p:spPr>
      </p:cxnSp>
      <p:sp>
        <p:nvSpPr>
          <p:cNvPr id="127" name="Google Shape;127;p9"/>
          <p:cNvSpPr/>
          <p:nvPr/>
        </p:nvSpPr>
        <p:spPr>
          <a:xfrm>
            <a:off x="3154785" y="1336883"/>
            <a:ext cx="8046600" cy="1005900"/>
          </a:xfrm>
          <a:prstGeom prst="rect">
            <a:avLst/>
          </a:prstGeom>
          <a:noFill/>
          <a:ln>
            <a:noFill/>
          </a:ln>
        </p:spPr>
        <p:txBody>
          <a:bodyPr anchorCtr="0" anchor="ctr" bIns="0" lIns="0" spcFirstLastPara="1" rIns="0" wrap="square" tIns="0">
            <a:noAutofit/>
          </a:bodyPr>
          <a:lstStyle/>
          <a:p>
            <a:pPr indent="0" lvl="0" marL="0" marR="0" rtl="0" algn="l">
              <a:lnSpc>
                <a:spcPct val="112000"/>
              </a:lnSpc>
              <a:spcBef>
                <a:spcPts val="0"/>
              </a:spcBef>
              <a:spcAft>
                <a:spcPts val="0"/>
              </a:spcAft>
              <a:buClr>
                <a:srgbClr val="1D3A42"/>
              </a:buClr>
              <a:buSzPts val="1600"/>
              <a:buFont typeface="Calibri"/>
              <a:buNone/>
            </a:pPr>
            <a:r>
              <a:rPr b="0" i="0" lang="en-US" sz="2200" u="none" cap="none" strike="noStrike">
                <a:solidFill>
                  <a:srgbClr val="1D3A42"/>
                </a:solidFill>
                <a:latin typeface="Calibri"/>
                <a:ea typeface="Calibri"/>
                <a:cs typeface="Calibri"/>
                <a:sym typeface="Calibri"/>
              </a:rPr>
              <a:t>were currently employed at follow-up; 42% were currently students</a:t>
            </a:r>
            <a:endParaRPr b="0" i="0" sz="2200" u="none" cap="none" strike="noStrike">
              <a:solidFill>
                <a:schemeClr val="dk1"/>
              </a:solidFill>
              <a:latin typeface="Calibri"/>
              <a:ea typeface="Calibri"/>
              <a:cs typeface="Calibri"/>
              <a:sym typeface="Calibri"/>
            </a:endParaRPr>
          </a:p>
        </p:txBody>
      </p:sp>
      <p:sp>
        <p:nvSpPr>
          <p:cNvPr id="128" name="Google Shape;128;p9"/>
          <p:cNvSpPr/>
          <p:nvPr/>
        </p:nvSpPr>
        <p:spPr>
          <a:xfrm>
            <a:off x="777215" y="2596861"/>
            <a:ext cx="2194500" cy="1005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C7293"/>
              </a:buClr>
              <a:buSzPts val="4000"/>
              <a:buFont typeface="Cambria"/>
              <a:buNone/>
            </a:pPr>
            <a:r>
              <a:rPr b="1" i="0" lang="en-US" sz="4000" u="none" cap="none" strike="noStrike">
                <a:solidFill>
                  <a:srgbClr val="1C7293"/>
                </a:solidFill>
                <a:latin typeface="Cambria"/>
                <a:ea typeface="Cambria"/>
                <a:cs typeface="Cambria"/>
                <a:sym typeface="Cambria"/>
              </a:rPr>
              <a:t>88%</a:t>
            </a:r>
            <a:endParaRPr b="0" i="0" sz="4000" u="none" cap="none" strike="noStrike">
              <a:solidFill>
                <a:schemeClr val="dk1"/>
              </a:solidFill>
              <a:latin typeface="Calibri"/>
              <a:ea typeface="Calibri"/>
              <a:cs typeface="Calibri"/>
              <a:sym typeface="Calibri"/>
            </a:endParaRPr>
          </a:p>
        </p:txBody>
      </p:sp>
      <p:cxnSp>
        <p:nvCxnSpPr>
          <p:cNvPr id="129" name="Google Shape;129;p9"/>
          <p:cNvCxnSpPr/>
          <p:nvPr/>
        </p:nvCxnSpPr>
        <p:spPr>
          <a:xfrm>
            <a:off x="3063240" y="2670039"/>
            <a:ext cx="0" cy="859500"/>
          </a:xfrm>
          <a:prstGeom prst="straightConnector1">
            <a:avLst/>
          </a:prstGeom>
          <a:noFill/>
          <a:ln cap="flat" cmpd="sng" w="12700">
            <a:solidFill>
              <a:srgbClr val="D5E2E4"/>
            </a:solidFill>
            <a:prstDash val="solid"/>
            <a:round/>
            <a:headEnd len="sm" w="sm" type="none"/>
            <a:tailEnd len="sm" w="sm" type="none"/>
          </a:ln>
        </p:spPr>
      </p:cxnSp>
      <p:sp>
        <p:nvSpPr>
          <p:cNvPr id="130" name="Google Shape;130;p9"/>
          <p:cNvSpPr/>
          <p:nvPr/>
        </p:nvSpPr>
        <p:spPr>
          <a:xfrm>
            <a:off x="3154773" y="2577236"/>
            <a:ext cx="8046600" cy="1005900"/>
          </a:xfrm>
          <a:prstGeom prst="rect">
            <a:avLst/>
          </a:prstGeom>
          <a:noFill/>
          <a:ln>
            <a:noFill/>
          </a:ln>
        </p:spPr>
        <p:txBody>
          <a:bodyPr anchorCtr="0" anchor="ctr" bIns="0" lIns="0" spcFirstLastPara="1" rIns="0" wrap="square" tIns="0">
            <a:noAutofit/>
          </a:bodyPr>
          <a:lstStyle/>
          <a:p>
            <a:pPr indent="0" lvl="0" marL="0" marR="0" rtl="0" algn="l">
              <a:lnSpc>
                <a:spcPct val="112000"/>
              </a:lnSpc>
              <a:spcBef>
                <a:spcPts val="0"/>
              </a:spcBef>
              <a:spcAft>
                <a:spcPts val="0"/>
              </a:spcAft>
              <a:buClr>
                <a:srgbClr val="1D3A42"/>
              </a:buClr>
              <a:buSzPts val="1600"/>
              <a:buFont typeface="Calibri"/>
              <a:buNone/>
            </a:pPr>
            <a:r>
              <a:rPr b="0" i="0" lang="en-US" sz="2200" u="none" cap="none" strike="noStrike">
                <a:solidFill>
                  <a:srgbClr val="1D3A42"/>
                </a:solidFill>
                <a:latin typeface="Calibri"/>
                <a:ea typeface="Calibri"/>
                <a:cs typeface="Calibri"/>
                <a:sym typeface="Calibri"/>
              </a:rPr>
              <a:t>remain at least somewhat involved in geoscience: </a:t>
            </a:r>
            <a:endParaRPr sz="2200">
              <a:solidFill>
                <a:srgbClr val="1D3A42"/>
              </a:solidFill>
              <a:latin typeface="Calibri"/>
              <a:ea typeface="Calibri"/>
              <a:cs typeface="Calibri"/>
              <a:sym typeface="Calibri"/>
            </a:endParaRPr>
          </a:p>
          <a:p>
            <a:pPr indent="0" lvl="0" marL="0" marR="0" rtl="0" algn="l">
              <a:lnSpc>
                <a:spcPct val="112000"/>
              </a:lnSpc>
              <a:spcBef>
                <a:spcPts val="0"/>
              </a:spcBef>
              <a:spcAft>
                <a:spcPts val="0"/>
              </a:spcAft>
              <a:buClr>
                <a:srgbClr val="1D3A42"/>
              </a:buClr>
              <a:buSzPts val="1600"/>
              <a:buFont typeface="Calibri"/>
              <a:buNone/>
            </a:pPr>
            <a:r>
              <a:rPr lang="en-US" sz="2200">
                <a:solidFill>
                  <a:srgbClr val="1D3A42"/>
                </a:solidFill>
                <a:latin typeface="Calibri"/>
                <a:ea typeface="Calibri"/>
                <a:cs typeface="Calibri"/>
                <a:sym typeface="Calibri"/>
              </a:rPr>
              <a:t>U</a:t>
            </a:r>
            <a:r>
              <a:rPr b="0" i="0" lang="en-US" sz="2200" u="none" cap="none" strike="noStrike">
                <a:solidFill>
                  <a:srgbClr val="1D3A42"/>
                </a:solidFill>
                <a:latin typeface="Calibri"/>
                <a:ea typeface="Calibri"/>
                <a:cs typeface="Calibri"/>
                <a:sym typeface="Calibri"/>
              </a:rPr>
              <a:t>p from the 76% who were geoscience majors during the SSBW</a:t>
            </a:r>
            <a:endParaRPr b="0" i="0" sz="2200" u="none" cap="none" strike="noStrike">
              <a:solidFill>
                <a:schemeClr val="dk1"/>
              </a:solidFill>
              <a:latin typeface="Calibri"/>
              <a:ea typeface="Calibri"/>
              <a:cs typeface="Calibri"/>
              <a:sym typeface="Calibri"/>
            </a:endParaRPr>
          </a:p>
        </p:txBody>
      </p:sp>
      <p:sp>
        <p:nvSpPr>
          <p:cNvPr id="131" name="Google Shape;131;p9"/>
          <p:cNvSpPr/>
          <p:nvPr/>
        </p:nvSpPr>
        <p:spPr>
          <a:xfrm>
            <a:off x="548650" y="5129725"/>
            <a:ext cx="11091600" cy="1005900"/>
          </a:xfrm>
          <a:prstGeom prst="roundRect">
            <a:avLst>
              <a:gd fmla="val 5333" name="adj"/>
            </a:avLst>
          </a:prstGeom>
          <a:solidFill>
            <a:srgbClr val="FFFFFF"/>
          </a:solidFill>
          <a:ln cap="flat" cmpd="sng" w="12700">
            <a:solidFill>
              <a:srgbClr val="D5E2E4"/>
            </a:solidFill>
            <a:prstDash val="solid"/>
            <a:round/>
            <a:headEnd len="sm" w="sm" type="none"/>
            <a:tailEnd len="sm" w="sm" type="none"/>
          </a:ln>
          <a:effectLst>
            <a:outerShdw blurRad="114300" rotWithShape="0" algn="bl" dir="5400000" dist="38100">
              <a:srgbClr val="0E4653">
                <a:alpha val="18039"/>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9"/>
          <p:cNvSpPr/>
          <p:nvPr/>
        </p:nvSpPr>
        <p:spPr>
          <a:xfrm>
            <a:off x="777215" y="5106947"/>
            <a:ext cx="2194500" cy="1005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FB2A0"/>
              </a:buClr>
              <a:buSzPts val="4000"/>
              <a:buFont typeface="Cambria"/>
              <a:buNone/>
            </a:pPr>
            <a:r>
              <a:rPr b="1" i="0" lang="en-US" sz="4000" u="none" cap="none" strike="noStrike">
                <a:solidFill>
                  <a:srgbClr val="3FB2A0"/>
                </a:solidFill>
                <a:latin typeface="Cambria"/>
                <a:ea typeface="Cambria"/>
                <a:cs typeface="Cambria"/>
                <a:sym typeface="Cambria"/>
              </a:rPr>
              <a:t>30%</a:t>
            </a:r>
            <a:endParaRPr b="0" i="0" sz="4000" u="none" cap="none" strike="noStrike">
              <a:solidFill>
                <a:schemeClr val="dk1"/>
              </a:solidFill>
              <a:latin typeface="Calibri"/>
              <a:ea typeface="Calibri"/>
              <a:cs typeface="Calibri"/>
              <a:sym typeface="Calibri"/>
            </a:endParaRPr>
          </a:p>
        </p:txBody>
      </p:sp>
      <p:cxnSp>
        <p:nvCxnSpPr>
          <p:cNvPr id="133" name="Google Shape;133;p9"/>
          <p:cNvCxnSpPr/>
          <p:nvPr/>
        </p:nvCxnSpPr>
        <p:spPr>
          <a:xfrm>
            <a:off x="3063240" y="5159519"/>
            <a:ext cx="0" cy="859500"/>
          </a:xfrm>
          <a:prstGeom prst="straightConnector1">
            <a:avLst/>
          </a:prstGeom>
          <a:noFill/>
          <a:ln cap="flat" cmpd="sng" w="12700">
            <a:solidFill>
              <a:srgbClr val="D5E2E4"/>
            </a:solidFill>
            <a:prstDash val="solid"/>
            <a:round/>
            <a:headEnd len="sm" w="sm" type="none"/>
            <a:tailEnd len="sm" w="sm" type="none"/>
          </a:ln>
        </p:spPr>
      </p:cxnSp>
      <p:sp>
        <p:nvSpPr>
          <p:cNvPr id="134" name="Google Shape;134;p9"/>
          <p:cNvSpPr/>
          <p:nvPr/>
        </p:nvSpPr>
        <p:spPr>
          <a:xfrm>
            <a:off x="3154773" y="5086342"/>
            <a:ext cx="8046600" cy="1005900"/>
          </a:xfrm>
          <a:prstGeom prst="rect">
            <a:avLst/>
          </a:prstGeom>
          <a:noFill/>
          <a:ln>
            <a:noFill/>
          </a:ln>
        </p:spPr>
        <p:txBody>
          <a:bodyPr anchorCtr="0" anchor="ctr" bIns="0" lIns="0" spcFirstLastPara="1" rIns="0" wrap="square" tIns="0">
            <a:noAutofit/>
          </a:bodyPr>
          <a:lstStyle/>
          <a:p>
            <a:pPr indent="0" lvl="0" marL="0" marR="0" rtl="0" algn="l">
              <a:lnSpc>
                <a:spcPct val="112000"/>
              </a:lnSpc>
              <a:spcBef>
                <a:spcPts val="0"/>
              </a:spcBef>
              <a:spcAft>
                <a:spcPts val="0"/>
              </a:spcAft>
              <a:buClr>
                <a:srgbClr val="1D3A42"/>
              </a:buClr>
              <a:buSzPts val="1600"/>
              <a:buFont typeface="Calibri"/>
              <a:buNone/>
            </a:pPr>
            <a:r>
              <a:rPr b="0" i="0" lang="en-US" sz="2200" u="none" cap="none" strike="noStrike">
                <a:solidFill>
                  <a:srgbClr val="1D3A42"/>
                </a:solidFill>
                <a:latin typeface="Calibri"/>
                <a:ea typeface="Calibri"/>
                <a:cs typeface="Calibri"/>
                <a:sym typeface="Calibri"/>
              </a:rPr>
              <a:t>were already employed</a:t>
            </a:r>
            <a:endParaRPr b="0" i="0" sz="2200" u="none" cap="none" strike="noStrike">
              <a:solidFill>
                <a:schemeClr val="dk1"/>
              </a:solidFill>
              <a:latin typeface="Calibri"/>
              <a:ea typeface="Calibri"/>
              <a:cs typeface="Calibri"/>
              <a:sym typeface="Calibri"/>
            </a:endParaRPr>
          </a:p>
        </p:txBody>
      </p:sp>
      <p:sp>
        <p:nvSpPr>
          <p:cNvPr id="135" name="Google Shape;135;p9"/>
          <p:cNvSpPr/>
          <p:nvPr/>
        </p:nvSpPr>
        <p:spPr>
          <a:xfrm>
            <a:off x="548615" y="6224805"/>
            <a:ext cx="1109160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F7379"/>
              </a:buClr>
              <a:buSzPts val="1250"/>
              <a:buFont typeface="Calibri"/>
              <a:buNone/>
            </a:pPr>
            <a:r>
              <a:rPr b="0" i="1" lang="en-US" sz="1750" u="none" cap="none" strike="noStrike">
                <a:solidFill>
                  <a:srgbClr val="5F7379"/>
                </a:solidFill>
                <a:latin typeface="Calibri"/>
                <a:ea typeface="Calibri"/>
                <a:cs typeface="Calibri"/>
                <a:sym typeface="Calibri"/>
              </a:rPr>
              <a:t>Though designed for advanced undergraduates, the SSBW increasingly serves graduate students and working professionals, which is</a:t>
            </a:r>
            <a:r>
              <a:rPr i="1" lang="en-US" sz="1750">
                <a:solidFill>
                  <a:srgbClr val="5F7379"/>
                </a:solidFill>
                <a:latin typeface="Calibri"/>
                <a:ea typeface="Calibri"/>
                <a:cs typeface="Calibri"/>
                <a:sym typeface="Calibri"/>
              </a:rPr>
              <a:t> </a:t>
            </a:r>
            <a:r>
              <a:rPr b="0" i="1" lang="en-US" sz="1750" u="none" cap="none" strike="noStrike">
                <a:solidFill>
                  <a:srgbClr val="5F7379"/>
                </a:solidFill>
                <a:latin typeface="Calibri"/>
                <a:ea typeface="Calibri"/>
                <a:cs typeface="Calibri"/>
                <a:sym typeface="Calibri"/>
              </a:rPr>
              <a:t>consistent with 2026 registration.</a:t>
            </a:r>
            <a:endParaRPr b="0" i="0" sz="1750" u="none" cap="none" strike="noStrike">
              <a:solidFill>
                <a:schemeClr val="dk1"/>
              </a:solidFill>
              <a:latin typeface="Calibri"/>
              <a:ea typeface="Calibri"/>
              <a:cs typeface="Calibri"/>
              <a:sym typeface="Calibri"/>
            </a:endParaRPr>
          </a:p>
        </p:txBody>
      </p:sp>
      <p:grpSp>
        <p:nvGrpSpPr>
          <p:cNvPr id="136" name="Google Shape;136;p9"/>
          <p:cNvGrpSpPr/>
          <p:nvPr/>
        </p:nvGrpSpPr>
        <p:grpSpPr>
          <a:xfrm>
            <a:off x="550050" y="3817601"/>
            <a:ext cx="11091600" cy="1005900"/>
            <a:chOff x="853450" y="1653526"/>
            <a:chExt cx="11091600" cy="1005900"/>
          </a:xfrm>
        </p:grpSpPr>
        <p:sp>
          <p:nvSpPr>
            <p:cNvPr id="137" name="Google Shape;137;p9"/>
            <p:cNvSpPr/>
            <p:nvPr/>
          </p:nvSpPr>
          <p:spPr>
            <a:xfrm>
              <a:off x="853450" y="1653526"/>
              <a:ext cx="11091600" cy="1005900"/>
            </a:xfrm>
            <a:prstGeom prst="roundRect">
              <a:avLst>
                <a:gd fmla="val 5333" name="adj"/>
              </a:avLst>
            </a:prstGeom>
            <a:solidFill>
              <a:srgbClr val="FFFFFF"/>
            </a:solidFill>
            <a:ln cap="flat" cmpd="sng" w="12700">
              <a:solidFill>
                <a:srgbClr val="D5E2E4"/>
              </a:solidFill>
              <a:prstDash val="solid"/>
              <a:round/>
              <a:headEnd len="sm" w="sm" type="none"/>
              <a:tailEnd len="sm" w="sm" type="none"/>
            </a:ln>
            <a:effectLst>
              <a:outerShdw blurRad="114300" rotWithShape="0" algn="bl" dir="5400000" dist="38100">
                <a:srgbClr val="0E4653">
                  <a:alpha val="1804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38" name="Google Shape;138;p9"/>
            <p:cNvCxnSpPr/>
            <p:nvPr/>
          </p:nvCxnSpPr>
          <p:spPr>
            <a:xfrm>
              <a:off x="3368040" y="1729697"/>
              <a:ext cx="0" cy="859500"/>
            </a:xfrm>
            <a:prstGeom prst="straightConnector1">
              <a:avLst/>
            </a:prstGeom>
            <a:noFill/>
            <a:ln cap="flat" cmpd="sng" w="12700">
              <a:solidFill>
                <a:srgbClr val="D5E2E4"/>
              </a:solidFill>
              <a:prstDash val="solid"/>
              <a:round/>
              <a:headEnd len="sm" w="sm" type="none"/>
              <a:tailEnd len="sm" w="sm" type="none"/>
            </a:ln>
          </p:spPr>
        </p:cxnSp>
      </p:grpSp>
      <p:sp>
        <p:nvSpPr>
          <p:cNvPr id="139" name="Google Shape;139;p9"/>
          <p:cNvSpPr/>
          <p:nvPr/>
        </p:nvSpPr>
        <p:spPr>
          <a:xfrm>
            <a:off x="777215" y="3851890"/>
            <a:ext cx="2194500" cy="1005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C7293"/>
              </a:buClr>
              <a:buSzPts val="4000"/>
              <a:buFont typeface="Cambria"/>
              <a:buNone/>
            </a:pPr>
            <a:r>
              <a:rPr b="1" lang="en-US" sz="4000">
                <a:solidFill>
                  <a:srgbClr val="1C7293"/>
                </a:solidFill>
                <a:latin typeface="Cambria"/>
                <a:ea typeface="Cambria"/>
                <a:cs typeface="Cambria"/>
                <a:sym typeface="Cambria"/>
              </a:rPr>
              <a:t>20</a:t>
            </a:r>
            <a:r>
              <a:rPr b="1" i="0" lang="en-US" sz="4000" u="none" cap="none" strike="noStrike">
                <a:solidFill>
                  <a:srgbClr val="1C7293"/>
                </a:solidFill>
                <a:latin typeface="Cambria"/>
                <a:ea typeface="Cambria"/>
                <a:cs typeface="Cambria"/>
                <a:sym typeface="Cambria"/>
              </a:rPr>
              <a:t>%</a:t>
            </a:r>
            <a:endParaRPr b="0" i="0" sz="4000" u="none" cap="none" strike="noStrike">
              <a:solidFill>
                <a:schemeClr val="dk1"/>
              </a:solidFill>
              <a:latin typeface="Calibri"/>
              <a:ea typeface="Calibri"/>
              <a:cs typeface="Calibri"/>
              <a:sym typeface="Calibri"/>
            </a:endParaRPr>
          </a:p>
        </p:txBody>
      </p:sp>
      <p:sp>
        <p:nvSpPr>
          <p:cNvPr id="140" name="Google Shape;140;p9"/>
          <p:cNvSpPr txBox="1"/>
          <p:nvPr/>
        </p:nvSpPr>
        <p:spPr>
          <a:xfrm>
            <a:off x="3154775" y="4097788"/>
            <a:ext cx="7863900" cy="523200"/>
          </a:xfrm>
          <a:prstGeom prst="rect">
            <a:avLst/>
          </a:prstGeom>
          <a:noFill/>
          <a:ln>
            <a:noFill/>
          </a:ln>
        </p:spPr>
        <p:txBody>
          <a:bodyPr anchorCtr="0" anchor="t" bIns="91425" lIns="91425" spcFirstLastPara="1" rIns="91425" wrap="square" tIns="91425">
            <a:spAutoFit/>
          </a:bodyPr>
          <a:lstStyle/>
          <a:p>
            <a:pPr indent="0" lvl="0" marL="0" rtl="0" algn="l">
              <a:lnSpc>
                <a:spcPct val="112000"/>
              </a:lnSpc>
              <a:spcBef>
                <a:spcPts val="0"/>
              </a:spcBef>
              <a:spcAft>
                <a:spcPts val="0"/>
              </a:spcAft>
              <a:buNone/>
            </a:pPr>
            <a:r>
              <a:rPr lang="en-US" sz="2200">
                <a:solidFill>
                  <a:srgbClr val="1D3A42"/>
                </a:solidFill>
                <a:latin typeface="Calibri"/>
                <a:ea typeface="Calibri"/>
                <a:cs typeface="Calibri"/>
                <a:sym typeface="Calibri"/>
              </a:rPr>
              <a:t>were graduate students when they took the SSBW</a:t>
            </a:r>
            <a:endParaRPr sz="22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4653"/>
        </a:solidFill>
      </p:bgPr>
    </p:bg>
    <p:spTree>
      <p:nvGrpSpPr>
        <p:cNvPr id="145" name="Shape 145"/>
        <p:cNvGrpSpPr/>
        <p:nvPr/>
      </p:nvGrpSpPr>
      <p:grpSpPr>
        <a:xfrm>
          <a:off x="0" y="0"/>
          <a:ext cx="0" cy="0"/>
          <a:chOff x="0" y="0"/>
          <a:chExt cx="0" cy="0"/>
        </a:xfrm>
      </p:grpSpPr>
      <p:sp>
        <p:nvSpPr>
          <p:cNvPr id="146" name="Google Shape;146;p10"/>
          <p:cNvSpPr/>
          <p:nvPr/>
        </p:nvSpPr>
        <p:spPr>
          <a:xfrm>
            <a:off x="822960" y="1828800"/>
            <a:ext cx="2743200" cy="1463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C7293"/>
              </a:buClr>
              <a:buSzPts val="9600"/>
              <a:buFont typeface="Cambria"/>
              <a:buNone/>
            </a:pPr>
            <a:r>
              <a:rPr b="1" i="0" lang="en-US" sz="9600" u="none" cap="none" strike="noStrike">
                <a:solidFill>
                  <a:srgbClr val="1C7293"/>
                </a:solidFill>
                <a:latin typeface="Cambria"/>
                <a:ea typeface="Cambria"/>
                <a:cs typeface="Cambria"/>
                <a:sym typeface="Cambria"/>
              </a:rPr>
              <a:t>01</a:t>
            </a:r>
            <a:endParaRPr b="0" i="0" sz="9600" u="none" cap="none" strike="noStrike">
              <a:solidFill>
                <a:schemeClr val="dk1"/>
              </a:solidFill>
              <a:latin typeface="Calibri"/>
              <a:ea typeface="Calibri"/>
              <a:cs typeface="Calibri"/>
              <a:sym typeface="Calibri"/>
            </a:endParaRPr>
          </a:p>
        </p:txBody>
      </p:sp>
      <p:sp>
        <p:nvSpPr>
          <p:cNvPr id="147" name="Google Shape;147;p10"/>
          <p:cNvSpPr/>
          <p:nvPr/>
        </p:nvSpPr>
        <p:spPr>
          <a:xfrm>
            <a:off x="868680" y="3429000"/>
            <a:ext cx="10424160" cy="10972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4400"/>
              <a:buFont typeface="Cambria"/>
              <a:buNone/>
            </a:pPr>
            <a:r>
              <a:rPr b="1" i="0" lang="en-US" sz="4400" u="none" cap="none" strike="noStrike">
                <a:solidFill>
                  <a:srgbClr val="FFFFFF"/>
                </a:solidFill>
                <a:latin typeface="Cambria"/>
                <a:ea typeface="Cambria"/>
                <a:cs typeface="Cambria"/>
                <a:sym typeface="Cambria"/>
              </a:rPr>
              <a:t>Post-SSBW Actions</a:t>
            </a:r>
            <a:endParaRPr b="0" i="0" sz="4400" u="none" cap="none" strike="noStrike">
              <a:solidFill>
                <a:schemeClr val="dk1"/>
              </a:solidFill>
              <a:latin typeface="Calibri"/>
              <a:ea typeface="Calibri"/>
              <a:cs typeface="Calibri"/>
              <a:sym typeface="Calibri"/>
            </a:endParaRPr>
          </a:p>
        </p:txBody>
      </p:sp>
      <p:sp>
        <p:nvSpPr>
          <p:cNvPr id="148" name="Google Shape;148;p10"/>
          <p:cNvSpPr/>
          <p:nvPr/>
        </p:nvSpPr>
        <p:spPr>
          <a:xfrm>
            <a:off x="914400" y="4526280"/>
            <a:ext cx="10058400" cy="5486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FBCC0"/>
              </a:buClr>
              <a:buSzPts val="1700"/>
              <a:buFont typeface="Calibri"/>
              <a:buNone/>
            </a:pPr>
            <a:r>
              <a:rPr b="0" i="0" lang="en-US" sz="2600" u="none" cap="none" strike="noStrike">
                <a:solidFill>
                  <a:srgbClr val="9FBCC0"/>
                </a:solidFill>
                <a:latin typeface="Calibri"/>
                <a:ea typeface="Calibri"/>
                <a:cs typeface="Calibri"/>
                <a:sym typeface="Calibri"/>
              </a:rPr>
              <a:t>What participants did after completing the workshop</a:t>
            </a:r>
            <a:endParaRPr b="0" i="0" sz="26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3F4"/>
        </a:solidFill>
      </p:bgPr>
    </p:bg>
    <p:spTree>
      <p:nvGrpSpPr>
        <p:cNvPr id="153" name="Shape 153"/>
        <p:cNvGrpSpPr/>
        <p:nvPr/>
      </p:nvGrpSpPr>
      <p:grpSpPr>
        <a:xfrm>
          <a:off x="0" y="0"/>
          <a:ext cx="0" cy="0"/>
          <a:chOff x="0" y="0"/>
          <a:chExt cx="0" cy="0"/>
        </a:xfrm>
      </p:grpSpPr>
      <p:sp>
        <p:nvSpPr>
          <p:cNvPr id="154" name="Google Shape;154;p11"/>
          <p:cNvSpPr/>
          <p:nvPr/>
        </p:nvSpPr>
        <p:spPr>
          <a:xfrm>
            <a:off x="548640" y="384048"/>
            <a:ext cx="1106424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4A33B"/>
              </a:buClr>
              <a:buSzPts val="1200"/>
              <a:buFont typeface="Calibri"/>
              <a:buNone/>
            </a:pPr>
            <a:r>
              <a:rPr b="1" i="0" lang="en-US" sz="1200" u="none" cap="none" strike="noStrike">
                <a:solidFill>
                  <a:srgbClr val="E4A33B"/>
                </a:solidFill>
                <a:latin typeface="Calibri"/>
                <a:ea typeface="Calibri"/>
                <a:cs typeface="Calibri"/>
                <a:sym typeface="Calibri"/>
              </a:rPr>
              <a:t>POST-SSBW ACTIONS</a:t>
            </a:r>
            <a:endParaRPr b="0" i="0" sz="1200" u="none" cap="none" strike="noStrike">
              <a:solidFill>
                <a:schemeClr val="dk1"/>
              </a:solidFill>
              <a:latin typeface="Calibri"/>
              <a:ea typeface="Calibri"/>
              <a:cs typeface="Calibri"/>
              <a:sym typeface="Calibri"/>
            </a:endParaRPr>
          </a:p>
        </p:txBody>
      </p:sp>
      <p:sp>
        <p:nvSpPr>
          <p:cNvPr id="155" name="Google Shape;155;p11"/>
          <p:cNvSpPr/>
          <p:nvPr/>
        </p:nvSpPr>
        <p:spPr>
          <a:xfrm>
            <a:off x="548640" y="658368"/>
            <a:ext cx="11064240" cy="77724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3A42"/>
              </a:buClr>
              <a:buSzPts val="2900"/>
              <a:buFont typeface="Cambria"/>
              <a:buNone/>
            </a:pPr>
            <a:r>
              <a:rPr b="1" i="0" lang="en-US" sz="2900" u="none" cap="none" strike="noStrike">
                <a:solidFill>
                  <a:srgbClr val="1D3A42"/>
                </a:solidFill>
                <a:latin typeface="Cambria"/>
                <a:ea typeface="Cambria"/>
                <a:cs typeface="Cambria"/>
                <a:sym typeface="Cambria"/>
              </a:rPr>
              <a:t>Influence of Employment on Post-SSBW Actions</a:t>
            </a:r>
            <a:endParaRPr b="0" i="0" sz="2900" u="none" cap="none" strike="noStrike">
              <a:solidFill>
                <a:schemeClr val="dk1"/>
              </a:solidFill>
              <a:latin typeface="Calibri"/>
              <a:ea typeface="Calibri"/>
              <a:cs typeface="Calibri"/>
              <a:sym typeface="Calibri"/>
            </a:endParaRPr>
          </a:p>
        </p:txBody>
      </p:sp>
      <p:sp>
        <p:nvSpPr>
          <p:cNvPr id="156" name="Google Shape;156;p11"/>
          <p:cNvSpPr/>
          <p:nvPr/>
        </p:nvSpPr>
        <p:spPr>
          <a:xfrm>
            <a:off x="548640" y="1645920"/>
            <a:ext cx="5486400" cy="4343400"/>
          </a:xfrm>
          <a:prstGeom prst="roundRect">
            <a:avLst>
              <a:gd fmla="val 1895" name="adj"/>
            </a:avLst>
          </a:prstGeom>
          <a:solidFill>
            <a:srgbClr val="FFFFFF"/>
          </a:solidFill>
          <a:ln cap="flat" cmpd="sng" w="12700">
            <a:solidFill>
              <a:srgbClr val="D5E2E4"/>
            </a:solidFill>
            <a:prstDash val="solid"/>
            <a:round/>
            <a:headEnd len="sm" w="sm" type="none"/>
            <a:tailEnd len="sm" w="sm" type="none"/>
          </a:ln>
          <a:effectLst>
            <a:outerShdw blurRad="114300" rotWithShape="0" algn="bl" dir="5400000" dist="38100">
              <a:srgbClr val="0E4653">
                <a:alpha val="18039"/>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sessions/stoic-laughing-brown/mnt/outputs/img/image13.png" id="157" name="Google Shape;157;p11"/>
          <p:cNvPicPr preferRelativeResize="0"/>
          <p:nvPr/>
        </p:nvPicPr>
        <p:blipFill rotWithShape="1">
          <a:blip r:embed="rId3">
            <a:alphaModFix/>
          </a:blip>
          <a:srcRect b="0" l="0" r="0" t="0"/>
          <a:stretch/>
        </p:blipFill>
        <p:spPr>
          <a:xfrm>
            <a:off x="777240" y="1874520"/>
            <a:ext cx="5029200" cy="3886200"/>
          </a:xfrm>
          <a:prstGeom prst="rect">
            <a:avLst/>
          </a:prstGeom>
          <a:noFill/>
          <a:ln>
            <a:noFill/>
          </a:ln>
        </p:spPr>
      </p:pic>
      <p:sp>
        <p:nvSpPr>
          <p:cNvPr id="158" name="Google Shape;158;p11"/>
          <p:cNvSpPr/>
          <p:nvPr/>
        </p:nvSpPr>
        <p:spPr>
          <a:xfrm>
            <a:off x="6172200" y="1645920"/>
            <a:ext cx="5486400" cy="4343400"/>
          </a:xfrm>
          <a:prstGeom prst="roundRect">
            <a:avLst>
              <a:gd fmla="val 1895" name="adj"/>
            </a:avLst>
          </a:prstGeom>
          <a:solidFill>
            <a:srgbClr val="FFFFFF"/>
          </a:solidFill>
          <a:ln cap="flat" cmpd="sng" w="12700">
            <a:solidFill>
              <a:srgbClr val="D5E2E4"/>
            </a:solidFill>
            <a:prstDash val="solid"/>
            <a:round/>
            <a:headEnd len="sm" w="sm" type="none"/>
            <a:tailEnd len="sm" w="sm" type="none"/>
          </a:ln>
          <a:effectLst>
            <a:outerShdw blurRad="114300" rotWithShape="0" algn="bl" dir="5400000" dist="38100">
              <a:srgbClr val="0E4653">
                <a:alpha val="18039"/>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sessions/stoic-laughing-brown/mnt/outputs/img/image6.png" id="159" name="Google Shape;159;p11"/>
          <p:cNvPicPr preferRelativeResize="0"/>
          <p:nvPr/>
        </p:nvPicPr>
        <p:blipFill rotWithShape="1">
          <a:blip r:embed="rId4">
            <a:alphaModFix/>
          </a:blip>
          <a:srcRect b="0" l="0" r="0" t="0"/>
          <a:stretch/>
        </p:blipFill>
        <p:spPr>
          <a:xfrm>
            <a:off x="6400800" y="1874520"/>
            <a:ext cx="5029200" cy="3886200"/>
          </a:xfrm>
          <a:prstGeom prst="rect">
            <a:avLst/>
          </a:prstGeom>
          <a:noFill/>
          <a:ln>
            <a:noFill/>
          </a:ln>
        </p:spPr>
      </p:pic>
      <p:sp>
        <p:nvSpPr>
          <p:cNvPr id="160" name="Google Shape;160;p11"/>
          <p:cNvSpPr/>
          <p:nvPr/>
        </p:nvSpPr>
        <p:spPr>
          <a:xfrm>
            <a:off x="534963" y="5989325"/>
            <a:ext cx="11091600" cy="640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F7379"/>
              </a:buClr>
              <a:buSzPts val="1350"/>
              <a:buFont typeface="Calibri"/>
              <a:buNone/>
            </a:pPr>
            <a:r>
              <a:rPr i="1" lang="en-US" sz="1750">
                <a:solidFill>
                  <a:srgbClr val="5F7379"/>
                </a:solidFill>
                <a:latin typeface="Calibri"/>
                <a:ea typeface="Calibri"/>
                <a:cs typeface="Calibri"/>
                <a:sym typeface="Calibri"/>
              </a:rPr>
              <a:t>Actions = Additional computing training, Geophysics course, or Geophysics research</a:t>
            </a:r>
            <a:endParaRPr i="1" sz="1750">
              <a:solidFill>
                <a:srgbClr val="5F7379"/>
              </a:solidFill>
              <a:latin typeface="Calibri"/>
              <a:ea typeface="Calibri"/>
              <a:cs typeface="Calibri"/>
              <a:sym typeface="Calibri"/>
            </a:endParaRPr>
          </a:p>
          <a:p>
            <a:pPr indent="0" lvl="0" marL="0" marR="0" rtl="0" algn="ctr">
              <a:spcBef>
                <a:spcPts val="0"/>
              </a:spcBef>
              <a:spcAft>
                <a:spcPts val="0"/>
              </a:spcAft>
              <a:buClr>
                <a:srgbClr val="5F7379"/>
              </a:buClr>
              <a:buSzPts val="1350"/>
              <a:buFont typeface="Calibri"/>
              <a:buNone/>
            </a:pPr>
            <a:r>
              <a:rPr i="1" lang="en-US" sz="1750">
                <a:solidFill>
                  <a:srgbClr val="5F7379"/>
                </a:solidFill>
                <a:latin typeface="Calibri"/>
                <a:ea typeface="Calibri"/>
                <a:cs typeface="Calibri"/>
                <a:sym typeface="Calibri"/>
              </a:rPr>
              <a:t>M</a:t>
            </a:r>
            <a:r>
              <a:rPr b="0" i="1" lang="en-US" sz="1750" u="none" cap="none" strike="noStrike">
                <a:solidFill>
                  <a:srgbClr val="5F7379"/>
                </a:solidFill>
                <a:latin typeface="Calibri"/>
                <a:ea typeface="Calibri"/>
                <a:cs typeface="Calibri"/>
                <a:sym typeface="Calibri"/>
              </a:rPr>
              <a:t>ost non-action reflects lack of opportunity rather than lack of interest.</a:t>
            </a:r>
            <a:endParaRPr b="0" i="0" sz="175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