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tags/tag19.xml" ContentType="application/vnd.openxmlformats-officedocument.presentationml.tags+xml"/>
  <Override PartName="/ppt/notesSlides/notesSlide21.xml" ContentType="application/vnd.openxmlformats-officedocument.presentationml.notesSlide+xml"/>
  <Override PartName="/ppt/tags/tag20.xml" ContentType="application/vnd.openxmlformats-officedocument.presentationml.tags+xml"/>
  <Override PartName="/ppt/notesSlides/notesSlide22.xml" ContentType="application/vnd.openxmlformats-officedocument.presentationml.notesSlide+xml"/>
  <Override PartName="/ppt/tags/tag21.xml" ContentType="application/vnd.openxmlformats-officedocument.presentationml.tags+xml"/>
  <Override PartName="/ppt/notesSlides/notesSlide23.xml" ContentType="application/vnd.openxmlformats-officedocument.presentationml.notesSlide+xml"/>
  <Override PartName="/ppt/tags/tag22.xml" ContentType="application/vnd.openxmlformats-officedocument.presentationml.tags+xml"/>
  <Override PartName="/ppt/notesSlides/notesSlide24.xml" ContentType="application/vnd.openxmlformats-officedocument.presentationml.notesSlide+xml"/>
  <Override PartName="/ppt/tags/tag23.xml" ContentType="application/vnd.openxmlformats-officedocument.presentationml.tags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notesSlides/notesSlide26.xml" ContentType="application/vnd.openxmlformats-officedocument.presentationml.notesSlide+xml"/>
  <Override PartName="/ppt/tags/tag25.xml" ContentType="application/vnd.openxmlformats-officedocument.presentationml.tags+xml"/>
  <Override PartName="/ppt/notesSlides/notesSlide27.xml" ContentType="application/vnd.openxmlformats-officedocument.presentationml.notesSlide+xml"/>
  <Override PartName="/ppt/tags/tag26.xml" ContentType="application/vnd.openxmlformats-officedocument.presentationml.tags+xml"/>
  <Override PartName="/ppt/notesSlides/notesSlide28.xml" ContentType="application/vnd.openxmlformats-officedocument.presentationml.notesSlide+xml"/>
  <Override PartName="/ppt/tags/tag27.xml" ContentType="application/vnd.openxmlformats-officedocument.presentationml.tags+xml"/>
  <Override PartName="/ppt/notesSlides/notesSlide29.xml" ContentType="application/vnd.openxmlformats-officedocument.presentationml.notesSlide+xml"/>
  <Override PartName="/ppt/tags/tag28.xml" ContentType="application/vnd.openxmlformats-officedocument.presentationml.tags+xml"/>
  <Override PartName="/ppt/notesSlides/notesSlide30.xml" ContentType="application/vnd.openxmlformats-officedocument.presentationml.notesSlide+xml"/>
  <Override PartName="/ppt/tags/tag29.xml" ContentType="application/vnd.openxmlformats-officedocument.presentationml.tags+xml"/>
  <Override PartName="/ppt/notesSlides/notesSlide31.xml" ContentType="application/vnd.openxmlformats-officedocument.presentationml.notesSlide+xml"/>
  <Override PartName="/ppt/tags/tag30.xml" ContentType="application/vnd.openxmlformats-officedocument.presentationml.tags+xml"/>
  <Override PartName="/ppt/notesSlides/notesSlide32.xml" ContentType="application/vnd.openxmlformats-officedocument.presentationml.notesSlide+xml"/>
  <Override PartName="/ppt/tags/tag31.xml" ContentType="application/vnd.openxmlformats-officedocument.presentationml.tags+xml"/>
  <Override PartName="/ppt/notesSlides/notesSlide33.xml" ContentType="application/vnd.openxmlformats-officedocument.presentationml.notesSlide+xml"/>
  <Override PartName="/ppt/tags/tag32.xml" ContentType="application/vnd.openxmlformats-officedocument.presentationml.tags+xml"/>
  <Override PartName="/ppt/notesSlides/notesSlide34.xml" ContentType="application/vnd.openxmlformats-officedocument.presentationml.notesSlide+xml"/>
  <Override PartName="/ppt/tags/tag33.xml" ContentType="application/vnd.openxmlformats-officedocument.presentationml.tags+xml"/>
  <Override PartName="/ppt/notesSlides/notesSlide35.xml" ContentType="application/vnd.openxmlformats-officedocument.presentationml.notesSlide+xml"/>
  <Override PartName="/ppt/tags/tag34.xml" ContentType="application/vnd.openxmlformats-officedocument.presentationml.tags+xml"/>
  <Override PartName="/ppt/notesSlides/notesSlide36.xml" ContentType="application/vnd.openxmlformats-officedocument.presentationml.notesSlide+xml"/>
  <Override PartName="/ppt/tags/tag35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5143500" type="screen16x9"/>
  <p:notesSz cx="6858000" cy="9144000"/>
  <p:embeddedFontLst>
    <p:embeddedFont>
      <p:font typeface="Helvetica Neue" panose="020B060402020202020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huBDvqBs3dqodSM6+z/aKQ2rHW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A5A0"/>
    <a:srgbClr val="A79A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8B3839-3C2E-4182-8D79-8A4702237145}">
  <a:tblStyle styleId="{988B3839-3C2E-4182-8D79-8A470223714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478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55c6695b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3f55c6695b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" name="Google Shape;3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Beth 8-9am for intro and icebreaker - 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/>
              <a:t>Transforming Undergraduate STEM Education: Supporting Equitable and Effective Teaching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If I was teaching the course, I might reverse the order 🡪&gt;&gt; depends on your endgame.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59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38"/>
          <p:cNvSpPr txBox="1">
            <a:spLocks noGrp="1"/>
          </p:cNvSpPr>
          <p:nvPr>
            <p:ph type="ctrTitle"/>
          </p:nvPr>
        </p:nvSpPr>
        <p:spPr>
          <a:xfrm>
            <a:off x="563231" y="267915"/>
            <a:ext cx="69447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58C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8"/>
          <p:cNvSpPr txBox="1">
            <a:spLocks noGrp="1"/>
          </p:cNvSpPr>
          <p:nvPr>
            <p:ph type="body" idx="1"/>
          </p:nvPr>
        </p:nvSpPr>
        <p:spPr>
          <a:xfrm>
            <a:off x="563231" y="2904458"/>
            <a:ext cx="3227700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38" descr="A black background with white lett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5505" y="4111752"/>
            <a:ext cx="4043962" cy="72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9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9"/>
          <p:cNvSpPr txBox="1">
            <a:spLocks noGrp="1"/>
          </p:cNvSpPr>
          <p:nvPr>
            <p:ph type="body" idx="1"/>
          </p:nvPr>
        </p:nvSpPr>
        <p:spPr>
          <a:xfrm>
            <a:off x="606287" y="1249951"/>
            <a:ext cx="6184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39"/>
          <p:cNvSpPr/>
          <p:nvPr/>
        </p:nvSpPr>
        <p:spPr>
          <a:xfrm>
            <a:off x="154670" y="111080"/>
            <a:ext cx="69900" cy="650400"/>
          </a:xfrm>
          <a:prstGeom prst="rect">
            <a:avLst/>
          </a:prstGeom>
          <a:gradFill>
            <a:gsLst>
              <a:gs pos="0">
                <a:schemeClr val="accent2"/>
              </a:gs>
              <a:gs pos="3000">
                <a:schemeClr val="accent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39" descr="A black background with a black square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96584" y="148723"/>
            <a:ext cx="2828066" cy="510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0"/>
          <p:cNvSpPr>
            <a:spLocks noGrp="1"/>
          </p:cNvSpPr>
          <p:nvPr>
            <p:ph type="pic" idx="2"/>
          </p:nvPr>
        </p:nvSpPr>
        <p:spPr>
          <a:xfrm>
            <a:off x="953096" y="766168"/>
            <a:ext cx="7237800" cy="3611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1" descr="A colorful object with a white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858" y="0"/>
            <a:ext cx="9155427" cy="514992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1"/>
          <p:cNvSpPr txBox="1">
            <a:spLocks noGrp="1"/>
          </p:cNvSpPr>
          <p:nvPr>
            <p:ph type="title"/>
          </p:nvPr>
        </p:nvSpPr>
        <p:spPr>
          <a:xfrm>
            <a:off x="1314450" y="1648955"/>
            <a:ext cx="65151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58C"/>
              </a:buClr>
              <a:buSzPts val="3000"/>
              <a:buFont typeface="Arial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1"/>
          <p:cNvSpPr txBox="1">
            <a:spLocks noGrp="1"/>
          </p:cNvSpPr>
          <p:nvPr>
            <p:ph type="body" idx="1"/>
          </p:nvPr>
        </p:nvSpPr>
        <p:spPr>
          <a:xfrm>
            <a:off x="1314450" y="2756297"/>
            <a:ext cx="65151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2pPr>
            <a:lvl3pPr marL="1371600" lvl="2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4" name="Google Shape;24;p41" descr="A black background with white lett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0020" y="337189"/>
            <a:ext cx="4043962" cy="72946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1"/>
          <p:cNvSpPr txBox="1"/>
          <p:nvPr/>
        </p:nvSpPr>
        <p:spPr>
          <a:xfrm>
            <a:off x="1933200" y="10875"/>
            <a:ext cx="52776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NSF National Geophysical Facility is supported by NSF award number 2435260.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58C"/>
              </a:buClr>
              <a:buSzPts val="3300"/>
              <a:buFont typeface="Arial"/>
              <a:buNone/>
              <a:defRPr sz="3300" b="1" i="0" u="none" strike="noStrike" cap="none">
                <a:solidFill>
                  <a:srgbClr val="3735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10.xml"/><Relationship Id="rId7" Type="http://schemas.openxmlformats.org/officeDocument/2006/relationships/hyperlink" Target="https://docs.google.com/document/d/1gT3NkqtZusUbs4XIk3yjFXESnFvbaV5Y/edit?usp=drive_link&amp;ouid=107879194772053875936&amp;rtpof=true&amp;sd=true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hyperlink" Target="https://docs.google.com/document/d/1DATrqpi-gd1a4P5UDWJzH5NnHvsuMjs5/edit?usp=sharing&amp;ouid=107879194772053875936&amp;rtpof=true&amp;sd=true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docs.google.com/document/d/18ugcD-svafFIxdidjwXgkFuz6jEarPz5sW0OeoG-oys/copy" TargetMode="External"/><Relationship Id="rId10" Type="http://schemas.openxmlformats.org/officeDocument/2006/relationships/image" Target="../media/image9.png"/><Relationship Id="rId4" Type="http://schemas.openxmlformats.org/officeDocument/2006/relationships/hyperlink" Target="https://docs.google.com/document/d/1Smin0lrb11G1_uTnaZ-rCwED9p-VvSSxJXtS5CZMYJs/copy" TargetMode="Externa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rthscope.org/earthscope-code-of-conduc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hyperlink" Target="https://serc.carleton.edu/NAGTWorkshops/geodesy/materials.html?q1=sercvocabs__651%3A1&amp;q2=sercvocabs__651%3A1+end&amp;ffb275702c&amp;search_mode=hybrid" TargetMode="External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hyperlink" Target="https://www.youtube.com/@EarthScope_science" TargetMode="External"/><Relationship Id="rId11" Type="http://schemas.openxmlformats.org/officeDocument/2006/relationships/hyperlink" Target="https://serc.carleton.edu/mathyouneed/index.html" TargetMode="External"/><Relationship Id="rId5" Type="http://schemas.openxmlformats.org/officeDocument/2006/relationships/image" Target="../media/image49.png"/><Relationship Id="rId15" Type="http://schemas.openxmlformats.org/officeDocument/2006/relationships/hyperlink" Target="https://groups.google.com/a/earthscope.org/g/teaching-geophysics" TargetMode="External"/><Relationship Id="rId10" Type="http://schemas.openxmlformats.org/officeDocument/2006/relationships/image" Target="../media/image52.png"/><Relationship Id="rId4" Type="http://schemas.openxmlformats.org/officeDocument/2006/relationships/hyperlink" Target="http://earthscope.org" TargetMode="External"/><Relationship Id="rId9" Type="http://schemas.openxmlformats.org/officeDocument/2006/relationships/hyperlink" Target="https://serc.carleton.edu/getsi/index.html" TargetMode="External"/><Relationship Id="rId1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"/>
          <p:cNvSpPr txBox="1">
            <a:spLocks noGrp="1"/>
          </p:cNvSpPr>
          <p:nvPr>
            <p:ph type="ctrTitle"/>
          </p:nvPr>
        </p:nvSpPr>
        <p:spPr>
          <a:xfrm>
            <a:off x="563231" y="267915"/>
            <a:ext cx="69447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Listening to Earth's Secrets: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What earthquakes reveal</a:t>
            </a:r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723375" y="2058625"/>
            <a:ext cx="4516800" cy="8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/>
              <a:t>Sponsored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/>
              <a:t>NSF National Geophysical Facility</a:t>
            </a:r>
            <a:endParaRPr/>
          </a:p>
        </p:txBody>
      </p:sp>
      <p:sp>
        <p:nvSpPr>
          <p:cNvPr id="32" name="Google Shape;32;p1"/>
          <p:cNvSpPr txBox="1"/>
          <p:nvPr/>
        </p:nvSpPr>
        <p:spPr>
          <a:xfrm>
            <a:off x="679575" y="30589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July 20, 2026</a:t>
            </a:r>
            <a:endParaRPr sz="1500" b="0" i="0" u="none" strike="noStrike" cap="non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To follow along on your device</a:t>
            </a:r>
            <a:endParaRPr/>
          </a:p>
        </p:txBody>
      </p:sp>
      <p:sp>
        <p:nvSpPr>
          <p:cNvPr id="110" name="Google Shape;110;p10"/>
          <p:cNvSpPr txBox="1">
            <a:spLocks noGrp="1"/>
          </p:cNvSpPr>
          <p:nvPr>
            <p:ph type="body" idx="1"/>
          </p:nvPr>
        </p:nvSpPr>
        <p:spPr>
          <a:xfrm>
            <a:off x="308625" y="761475"/>
            <a:ext cx="83715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1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200" dirty="0"/>
              <a:t>Google links:        </a:t>
            </a:r>
            <a:r>
              <a:rPr lang="en" sz="2200" u="sng" dirty="0">
                <a:solidFill>
                  <a:schemeClr val="hlink"/>
                </a:solidFill>
                <a:hlinkClick r:id="rId4"/>
              </a:rPr>
              <a:t>Agenda</a:t>
            </a:r>
            <a:r>
              <a:rPr lang="en" sz="2200" dirty="0"/>
              <a:t>             </a:t>
            </a:r>
            <a:r>
              <a:rPr lang="en" sz="2200" u="sng" dirty="0">
                <a:solidFill>
                  <a:schemeClr val="hlink"/>
                </a:solidFill>
                <a:hlinkClick r:id="rId5"/>
              </a:rPr>
              <a:t>Workshop notes</a:t>
            </a: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200" dirty="0"/>
              <a:t>Microsoft word:    </a:t>
            </a:r>
            <a:r>
              <a:rPr lang="en" sz="2200" u="sng" dirty="0">
                <a:solidFill>
                  <a:schemeClr val="hlink"/>
                </a:solidFill>
                <a:hlinkClick r:id="rId6"/>
              </a:rPr>
              <a:t>Agenda</a:t>
            </a:r>
            <a:r>
              <a:rPr lang="en" sz="2200" dirty="0"/>
              <a:t>          	 </a:t>
            </a:r>
            <a:r>
              <a:rPr lang="en" sz="2200" u="sng" dirty="0">
                <a:solidFill>
                  <a:schemeClr val="hlink"/>
                </a:solidFill>
                <a:hlinkClick r:id="rId7"/>
              </a:rPr>
              <a:t>Workshop notes</a:t>
            </a: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 dirty="0"/>
          </a:p>
          <a:p>
            <a:pPr marL="91440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None/>
            </a:pPr>
            <a:endParaRPr dirty="0">
              <a:solidFill>
                <a:srgbClr val="1F1F1F"/>
              </a:solidFill>
              <a:highlight>
                <a:srgbClr val="FFFFFF"/>
              </a:highlight>
            </a:endParaRPr>
          </a:p>
        </p:txBody>
      </p:sp>
      <p:pic>
        <p:nvPicPr>
          <p:cNvPr id="111" name="Google Shape;111;p1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05450" y="3388300"/>
            <a:ext cx="1188720" cy="118872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2" name="Google Shape;112;p1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05450" y="1537675"/>
            <a:ext cx="1188720" cy="118872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3" name="Google Shape;113;p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71800" y="3388300"/>
            <a:ext cx="1188720" cy="118872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4" name="Google Shape;114;p1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971800" y="1537675"/>
            <a:ext cx="1188720" cy="118872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55c6695b3_0_4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Workshop Goals</a:t>
            </a:r>
            <a:endParaRPr/>
          </a:p>
        </p:txBody>
      </p:sp>
      <p:sp>
        <p:nvSpPr>
          <p:cNvPr id="120" name="Google Shape;120;g3f55c6695b3_0_4"/>
          <p:cNvSpPr txBox="1">
            <a:spLocks noGrp="1"/>
          </p:cNvSpPr>
          <p:nvPr>
            <p:ph type="body" idx="1"/>
          </p:nvPr>
        </p:nvSpPr>
        <p:spPr>
          <a:xfrm>
            <a:off x="308625" y="1464325"/>
            <a:ext cx="8371500" cy="31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1200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 b="1"/>
              <a:t>Integrate</a:t>
            </a:r>
            <a:r>
              <a:rPr lang="en" sz="2200"/>
              <a:t> instructional principles for </a:t>
            </a:r>
            <a:r>
              <a:rPr lang="en" sz="2200" u="sng"/>
              <a:t>student-centered active learning</a:t>
            </a:r>
            <a:endParaRPr sz="2200" u="sng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 b="1"/>
              <a:t>Utilize</a:t>
            </a:r>
            <a:r>
              <a:rPr lang="en" sz="2200"/>
              <a:t> NSF NGF resources (</a:t>
            </a:r>
            <a:r>
              <a:rPr lang="en" sz="2200" u="sng"/>
              <a:t>web tools</a:t>
            </a:r>
            <a:r>
              <a:rPr lang="en" sz="2200"/>
              <a:t>) in a</a:t>
            </a:r>
            <a:r>
              <a:rPr lang="en" sz="2200" u="sng"/>
              <a:t> logical sequence</a:t>
            </a:r>
            <a:endParaRPr sz="2200" u="sng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 b="1"/>
              <a:t>Access</a:t>
            </a:r>
            <a:r>
              <a:rPr lang="en" sz="2200"/>
              <a:t> NSF NGF apps and resources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 b="1"/>
              <a:t>Record plans to integrate</a:t>
            </a:r>
            <a:r>
              <a:rPr lang="en" sz="2200"/>
              <a:t> at least one app into a course.</a:t>
            </a:r>
            <a:endParaRPr sz="2200"/>
          </a:p>
          <a:p>
            <a:pPr marL="91440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None/>
            </a:pPr>
            <a:endParaRPr>
              <a:solidFill>
                <a:srgbClr val="1F1F1F"/>
              </a:solidFill>
              <a:highlight>
                <a:srgbClr val="FFFFFF"/>
              </a:highlight>
            </a:endParaRPr>
          </a:p>
        </p:txBody>
      </p:sp>
      <p:sp>
        <p:nvSpPr>
          <p:cNvPr id="121" name="Google Shape;121;g3f55c6695b3_0_4"/>
          <p:cNvSpPr txBox="1"/>
          <p:nvPr/>
        </p:nvSpPr>
        <p:spPr>
          <a:xfrm>
            <a:off x="282425" y="925400"/>
            <a:ext cx="326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Participants will be able to: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Four Corners</a:t>
            </a:r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body" idx="1"/>
          </p:nvPr>
        </p:nvSpPr>
        <p:spPr>
          <a:xfrm>
            <a:off x="606273" y="1249950"/>
            <a:ext cx="707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 sz="2500" dirty="0"/>
              <a:t>At which level do you primarily teach?</a:t>
            </a:r>
            <a:endParaRPr sz="25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 dirty="0"/>
          </a:p>
          <a:p>
            <a:pPr marL="1428750" lvl="0" indent="-3873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 dirty="0"/>
              <a:t>Secondary or below</a:t>
            </a:r>
            <a:endParaRPr sz="2500" dirty="0"/>
          </a:p>
          <a:p>
            <a:pPr marL="142875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 dirty="0"/>
              <a:t>Undergraduate - Intro level</a:t>
            </a:r>
            <a:endParaRPr sz="2500" dirty="0"/>
          </a:p>
          <a:p>
            <a:pPr marL="142875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 dirty="0"/>
              <a:t>Undergraduate - Geoscience majors</a:t>
            </a:r>
            <a:endParaRPr sz="2500" dirty="0"/>
          </a:p>
          <a:p>
            <a:pPr marL="142875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 dirty="0"/>
              <a:t>Graduate</a:t>
            </a:r>
            <a:endParaRPr sz="25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 dirty="0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2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Four Corners</a:t>
            </a:r>
            <a:endParaRPr/>
          </a:p>
        </p:txBody>
      </p:sp>
      <p:sp>
        <p:nvSpPr>
          <p:cNvPr id="133" name="Google Shape;133;p12"/>
          <p:cNvSpPr txBox="1">
            <a:spLocks noGrp="1"/>
          </p:cNvSpPr>
          <p:nvPr>
            <p:ph type="body" idx="1"/>
          </p:nvPr>
        </p:nvSpPr>
        <p:spPr>
          <a:xfrm>
            <a:off x="606273" y="1249950"/>
            <a:ext cx="707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4000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Introduce yourself </a:t>
            </a:r>
            <a:endParaRPr sz="2700"/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Share what classes you teach or have taught</a:t>
            </a:r>
            <a:endParaRPr sz="27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500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Four Corners</a:t>
            </a:r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body" idx="1"/>
          </p:nvPr>
        </p:nvSpPr>
        <p:spPr>
          <a:xfrm>
            <a:off x="606273" y="1249950"/>
            <a:ext cx="707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 sz="2500"/>
              <a:t>How long have you been an educator?</a:t>
            </a: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/>
          </a:p>
          <a:p>
            <a:pPr marL="1428750" lvl="0" indent="-3873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/>
              <a:t>0-5 years</a:t>
            </a:r>
            <a:endParaRPr sz="2500"/>
          </a:p>
          <a:p>
            <a:pPr marL="142875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/>
              <a:t>6-10 years</a:t>
            </a:r>
            <a:endParaRPr sz="2500"/>
          </a:p>
          <a:p>
            <a:pPr marL="142875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/>
              <a:t>11-20 years</a:t>
            </a:r>
            <a:endParaRPr sz="2500"/>
          </a:p>
          <a:p>
            <a:pPr marL="142875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AutoNum type="alphaUcPeriod"/>
            </a:pPr>
            <a:r>
              <a:rPr lang="en" sz="2500"/>
              <a:t>&gt;20 years</a:t>
            </a: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/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Four Corners</a:t>
            </a:r>
            <a:endParaRPr/>
          </a:p>
        </p:txBody>
      </p:sp>
      <p:sp>
        <p:nvSpPr>
          <p:cNvPr id="145" name="Google Shape;145;p14"/>
          <p:cNvSpPr txBox="1">
            <a:spLocks noGrp="1"/>
          </p:cNvSpPr>
          <p:nvPr>
            <p:ph type="body" idx="1"/>
          </p:nvPr>
        </p:nvSpPr>
        <p:spPr>
          <a:xfrm>
            <a:off x="606273" y="1249950"/>
            <a:ext cx="707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4000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Introduce yourself </a:t>
            </a:r>
            <a:endParaRPr sz="2700"/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Share one of your teaching memories that motivates you to continue teaching.</a:t>
            </a:r>
            <a:endParaRPr sz="27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500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Four Corners</a:t>
            </a:r>
            <a:endParaRPr/>
          </a:p>
        </p:txBody>
      </p:sp>
      <p:sp>
        <p:nvSpPr>
          <p:cNvPr id="151" name="Google Shape;151;p15"/>
          <p:cNvSpPr txBox="1">
            <a:spLocks noGrp="1"/>
          </p:cNvSpPr>
          <p:nvPr>
            <p:ph type="body" idx="1"/>
          </p:nvPr>
        </p:nvSpPr>
        <p:spPr>
          <a:xfrm>
            <a:off x="606272" y="1249950"/>
            <a:ext cx="7846259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94118"/>
              <a:buNone/>
            </a:pPr>
            <a:r>
              <a:rPr lang="en" sz="2500" dirty="0"/>
              <a:t>Which learning goal is your top priority for this workshop?</a:t>
            </a:r>
            <a:endParaRPr sz="25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94118"/>
              <a:buNone/>
            </a:pPr>
            <a:endParaRPr sz="2500" dirty="0"/>
          </a:p>
          <a:p>
            <a:pPr marL="457200" lvl="0" indent="-34734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lphaUcPeriod"/>
            </a:pPr>
            <a:r>
              <a:rPr lang="en" sz="2200" b="1" dirty="0"/>
              <a:t>Integrate</a:t>
            </a:r>
            <a:r>
              <a:rPr lang="en" sz="2200" dirty="0"/>
              <a:t> instructional principles for </a:t>
            </a:r>
            <a:r>
              <a:rPr lang="en" sz="2200" u="sng" dirty="0"/>
              <a:t>student-centered active learning</a:t>
            </a:r>
            <a:endParaRPr sz="2200" u="sng" dirty="0"/>
          </a:p>
          <a:p>
            <a:pPr marL="457200" lvl="0" indent="-34734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lphaUcPeriod"/>
            </a:pPr>
            <a:r>
              <a:rPr lang="en" sz="2200" b="1" dirty="0"/>
              <a:t>Utilize</a:t>
            </a:r>
            <a:r>
              <a:rPr lang="en" sz="2200" dirty="0"/>
              <a:t> NSF NGF resources (</a:t>
            </a:r>
            <a:r>
              <a:rPr lang="en" sz="2200" u="sng" dirty="0"/>
              <a:t>web tools</a:t>
            </a:r>
            <a:r>
              <a:rPr lang="en" sz="2200" dirty="0"/>
              <a:t>) in a</a:t>
            </a:r>
            <a:r>
              <a:rPr lang="en" sz="2200" u="sng" dirty="0"/>
              <a:t> logical sequence</a:t>
            </a:r>
            <a:endParaRPr sz="2200" u="sng" dirty="0"/>
          </a:p>
          <a:p>
            <a:pPr marL="457200" lvl="0" indent="-34734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lphaUcPeriod"/>
            </a:pPr>
            <a:r>
              <a:rPr lang="en" sz="2200" b="1" dirty="0"/>
              <a:t>Access</a:t>
            </a:r>
            <a:r>
              <a:rPr lang="en" sz="2200" dirty="0"/>
              <a:t> NSF NGF apps and resources</a:t>
            </a:r>
            <a:endParaRPr sz="2200" dirty="0"/>
          </a:p>
          <a:p>
            <a:pPr marL="457200" lvl="0" indent="-34734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AutoNum type="alphaUcPeriod"/>
            </a:pPr>
            <a:r>
              <a:rPr lang="en" sz="2200" b="1" dirty="0"/>
              <a:t>Record plans to integrate</a:t>
            </a:r>
            <a:r>
              <a:rPr lang="en" sz="2200" dirty="0"/>
              <a:t> at least one app into a course.</a:t>
            </a: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4118"/>
              <a:buNone/>
            </a:pPr>
            <a:endParaRPr sz="25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94118"/>
              <a:buNone/>
            </a:pPr>
            <a:endParaRPr sz="2500" dirty="0"/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Four Corners</a:t>
            </a:r>
            <a:endParaRPr/>
          </a:p>
        </p:txBody>
      </p:sp>
      <p:sp>
        <p:nvSpPr>
          <p:cNvPr id="157" name="Google Shape;157;p16"/>
          <p:cNvSpPr txBox="1">
            <a:spLocks noGrp="1"/>
          </p:cNvSpPr>
          <p:nvPr>
            <p:ph type="body" idx="1"/>
          </p:nvPr>
        </p:nvSpPr>
        <p:spPr>
          <a:xfrm>
            <a:off x="606273" y="1249950"/>
            <a:ext cx="707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4000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Introduce yourself </a:t>
            </a:r>
            <a:endParaRPr sz="2700"/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Share your biggest challenge in this topic - why is it your top priority?</a:t>
            </a:r>
            <a:endParaRPr sz="27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500"/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Whole Group - </a:t>
            </a:r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"/>
          </p:nvPr>
        </p:nvSpPr>
        <p:spPr>
          <a:xfrm>
            <a:off x="1296575" y="1042869"/>
            <a:ext cx="7073700" cy="3430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4000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00"/>
              <a:buChar char="●"/>
            </a:pPr>
            <a:r>
              <a:rPr lang="en" sz="2700" dirty="0"/>
              <a:t>Share a challenge your corner discussed</a:t>
            </a:r>
            <a:endParaRPr sz="27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600" dirty="0"/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Think-Write-Share</a:t>
            </a:r>
            <a:endParaRPr/>
          </a:p>
        </p:txBody>
      </p:sp>
      <p:sp>
        <p:nvSpPr>
          <p:cNvPr id="169" name="Google Shape;169;p18"/>
          <p:cNvSpPr txBox="1">
            <a:spLocks noGrp="1"/>
          </p:cNvSpPr>
          <p:nvPr>
            <p:ph type="body" idx="1"/>
          </p:nvPr>
        </p:nvSpPr>
        <p:spPr>
          <a:xfrm>
            <a:off x="207818" y="1150800"/>
            <a:ext cx="8162457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 sz="3600" b="1"/>
              <a:t>“Student-centered” </a:t>
            </a:r>
            <a:endParaRPr sz="3600" b="1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308625" y="111075"/>
            <a:ext cx="22977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Safety </a:t>
            </a:r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body" idx="1"/>
          </p:nvPr>
        </p:nvSpPr>
        <p:spPr>
          <a:xfrm>
            <a:off x="281550" y="2011450"/>
            <a:ext cx="1539900" cy="18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0" lvl="0" indent="0" algn="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/>
              <a:t>Earthquake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/>
              <a:t>Evacuation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pic>
        <p:nvPicPr>
          <p:cNvPr id="39" name="Google Shape;39;p2" title="INFOGRAPHIC_Modified Protective Actions (JPG for Social Media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1925" y="270375"/>
            <a:ext cx="2443726" cy="4873124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" name="Google Shape;40;p2" title="clker-free-vector-images-symbol-35597_128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606200"/>
            <a:ext cx="774474" cy="537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" name="Google Shape;41;p2"/>
          <p:cNvCxnSpPr>
            <a:stCxn id="39" idx="3"/>
          </p:cNvCxnSpPr>
          <p:nvPr/>
        </p:nvCxnSpPr>
        <p:spPr>
          <a:xfrm rot="10800000" flipH="1">
            <a:off x="4595651" y="2694937"/>
            <a:ext cx="536400" cy="12000"/>
          </a:xfrm>
          <a:prstGeom prst="straightConnector1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Think-Write-Share</a:t>
            </a:r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body" idx="1"/>
          </p:nvPr>
        </p:nvSpPr>
        <p:spPr>
          <a:xfrm>
            <a:off x="207818" y="1150800"/>
            <a:ext cx="8162457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 sz="3600" b="1"/>
              <a:t>“Facilitated Learning” </a:t>
            </a:r>
            <a:endParaRPr sz="3600" b="1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As we go through the apps:</a:t>
            </a:r>
            <a:endParaRPr/>
          </a:p>
        </p:txBody>
      </p:sp>
      <p:sp>
        <p:nvSpPr>
          <p:cNvPr id="181" name="Google Shape;181;p20"/>
          <p:cNvSpPr txBox="1">
            <a:spLocks noGrp="1"/>
          </p:cNvSpPr>
          <p:nvPr>
            <p:ph type="body" idx="1"/>
          </p:nvPr>
        </p:nvSpPr>
        <p:spPr>
          <a:xfrm>
            <a:off x="207825" y="1480450"/>
            <a:ext cx="8162400" cy="29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 sz="3600" b="1"/>
              <a:t>What do we need to understand to mitigate or respond to the impact of an earthquake?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3600" b="1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What’s Inside the Earth?</a:t>
            </a:r>
            <a:endParaRPr/>
          </a:p>
        </p:txBody>
      </p:sp>
      <p:sp>
        <p:nvSpPr>
          <p:cNvPr id="187" name="Google Shape;187;p21"/>
          <p:cNvSpPr txBox="1">
            <a:spLocks noGrp="1"/>
          </p:cNvSpPr>
          <p:nvPr>
            <p:ph type="body" idx="1"/>
          </p:nvPr>
        </p:nvSpPr>
        <p:spPr>
          <a:xfrm>
            <a:off x="1296575" y="1150800"/>
            <a:ext cx="7073700" cy="14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Interactive poster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Apps, videos, animations, hands-on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Basic seismology concepts </a:t>
            </a:r>
            <a:endParaRPr sz="2500">
              <a:solidFill>
                <a:srgbClr val="FF0000"/>
              </a:solidFill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8855" y="2743200"/>
            <a:ext cx="1719072" cy="171907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9" name="Google Shape;189;p21" title="concept map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066542">
            <a:off x="517774" y="2871275"/>
            <a:ext cx="2231078" cy="171907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0" name="Google Shape;19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96325" y="2743200"/>
            <a:ext cx="1719075" cy="171907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1" name="Google Shape;191;p21"/>
          <p:cNvSpPr txBox="1"/>
          <p:nvPr/>
        </p:nvSpPr>
        <p:spPr>
          <a:xfrm>
            <a:off x="3683813" y="4462275"/>
            <a:ext cx="9441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Guide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92" name="Google Shape;192;p21"/>
          <p:cNvSpPr txBox="1"/>
          <p:nvPr/>
        </p:nvSpPr>
        <p:spPr>
          <a:xfrm>
            <a:off x="6746325" y="4462275"/>
            <a:ext cx="944100" cy="7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APP</a:t>
            </a:r>
            <a:endParaRPr sz="2000">
              <a:solidFill>
                <a:schemeClr val="dk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2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What’s Inside the Earth?</a:t>
            </a:r>
            <a:endParaRPr/>
          </a:p>
        </p:txBody>
      </p:sp>
      <p:sp>
        <p:nvSpPr>
          <p:cNvPr id="198" name="Google Shape;198;p22"/>
          <p:cNvSpPr txBox="1">
            <a:spLocks noGrp="1"/>
          </p:cNvSpPr>
          <p:nvPr>
            <p:ph type="body" idx="1"/>
          </p:nvPr>
        </p:nvSpPr>
        <p:spPr>
          <a:xfrm>
            <a:off x="1296575" y="1150800"/>
            <a:ext cx="7073700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Guided questions – concept map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Student choice on direction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Shows relationships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Room for extra notes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/>
          </a:p>
        </p:txBody>
      </p:sp>
      <p:pic>
        <p:nvPicPr>
          <p:cNvPr id="199" name="Google Shape;199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700" y="2262533"/>
            <a:ext cx="3827506" cy="248563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Determining and Measuring Earth’s Layered Interior</a:t>
            </a:r>
            <a:endParaRPr/>
          </a:p>
        </p:txBody>
      </p:sp>
      <p:sp>
        <p:nvSpPr>
          <p:cNvPr id="205" name="Google Shape;205;p23"/>
          <p:cNvSpPr txBox="1">
            <a:spLocks noGrp="1"/>
          </p:cNvSpPr>
          <p:nvPr>
            <p:ph type="body" idx="1"/>
          </p:nvPr>
        </p:nvSpPr>
        <p:spPr>
          <a:xfrm>
            <a:off x="1296575" y="1150800"/>
            <a:ext cx="7073700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Interactive guided on-line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Students use this model to determine that Earth must have internal layers and estimate core size.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>
              <a:solidFill>
                <a:srgbClr val="FF0000"/>
              </a:solidFill>
            </a:endParaRPr>
          </a:p>
        </p:txBody>
      </p:sp>
      <p:pic>
        <p:nvPicPr>
          <p:cNvPr id="206" name="Google Shape;206;p23" descr="QR Code 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0800" y="2743200"/>
            <a:ext cx="1718520" cy="171852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Google Shape;207;p23"/>
          <p:cNvPicPr preferRelativeResize="0"/>
          <p:nvPr/>
        </p:nvPicPr>
        <p:blipFill rotWithShape="1">
          <a:blip r:embed="rId5">
            <a:alphaModFix/>
          </a:blip>
          <a:srcRect r="7017"/>
          <a:stretch/>
        </p:blipFill>
        <p:spPr>
          <a:xfrm>
            <a:off x="1725305" y="3005659"/>
            <a:ext cx="3393347" cy="182524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Determining and Measuring Earth’s Layered Interior</a:t>
            </a:r>
            <a:endParaRPr/>
          </a:p>
        </p:txBody>
      </p:sp>
      <p:pic>
        <p:nvPicPr>
          <p:cNvPr id="213" name="Google Shape;213;p24"/>
          <p:cNvPicPr preferRelativeResize="0"/>
          <p:nvPr/>
        </p:nvPicPr>
        <p:blipFill rotWithShape="1">
          <a:blip r:embed="rId4">
            <a:alphaModFix/>
          </a:blip>
          <a:srcRect l="4787" t="14805" r="5364"/>
          <a:stretch/>
        </p:blipFill>
        <p:spPr>
          <a:xfrm>
            <a:off x="223284" y="1000600"/>
            <a:ext cx="4348716" cy="2434692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4" name="Google Shape;214;p24"/>
          <p:cNvPicPr preferRelativeResize="0"/>
          <p:nvPr/>
        </p:nvPicPr>
        <p:blipFill rotWithShape="1">
          <a:blip r:embed="rId5">
            <a:alphaModFix/>
          </a:blip>
          <a:srcRect l="6398" t="16800" r="4642"/>
          <a:stretch/>
        </p:blipFill>
        <p:spPr>
          <a:xfrm>
            <a:off x="4735585" y="1000600"/>
            <a:ext cx="4317756" cy="238435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5" name="Google Shape;215;p24"/>
          <p:cNvPicPr preferRelativeResize="0"/>
          <p:nvPr/>
        </p:nvPicPr>
        <p:blipFill rotWithShape="1">
          <a:blip r:embed="rId6">
            <a:alphaModFix/>
          </a:blip>
          <a:srcRect l="31530" t="33403" r="29027" b="20539"/>
          <a:stretch/>
        </p:blipFill>
        <p:spPr>
          <a:xfrm>
            <a:off x="2118219" y="3195431"/>
            <a:ext cx="5146605" cy="18949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5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Break</a:t>
            </a:r>
            <a:endParaRPr/>
          </a:p>
        </p:txBody>
      </p:sp>
      <p:pic>
        <p:nvPicPr>
          <p:cNvPr id="221" name="Google Shape;221;p25" title="10 Minute Cute Calm Summer Classroom Timer (No Music, Happy Harp Alarm at End)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74335" y="1123542"/>
            <a:ext cx="6096000" cy="34417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Interactive Earthquake Browser</a:t>
            </a:r>
            <a:endParaRPr/>
          </a:p>
        </p:txBody>
      </p:sp>
      <p:sp>
        <p:nvSpPr>
          <p:cNvPr id="227" name="Google Shape;227;p26"/>
          <p:cNvSpPr txBox="1">
            <a:spLocks noGrp="1"/>
          </p:cNvSpPr>
          <p:nvPr>
            <p:ph type="body" idx="1"/>
          </p:nvPr>
        </p:nvSpPr>
        <p:spPr>
          <a:xfrm>
            <a:off x="1296575" y="1150800"/>
            <a:ext cx="7073700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Up to 25,000 seismic event epicenters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Updated regularly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Update filters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endParaRPr sz="2500"/>
          </a:p>
        </p:txBody>
      </p:sp>
      <p:pic>
        <p:nvPicPr>
          <p:cNvPr id="228" name="Google Shape;22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0800" y="2743200"/>
            <a:ext cx="1719072" cy="1719072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9" name="Google Shape;229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9931" y="2743200"/>
            <a:ext cx="4691874" cy="222864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Interactive Earthquake Browser</a:t>
            </a:r>
            <a:endParaRPr/>
          </a:p>
        </p:txBody>
      </p:sp>
      <p:sp>
        <p:nvSpPr>
          <p:cNvPr id="235" name="Google Shape;235;p27"/>
          <p:cNvSpPr txBox="1">
            <a:spLocks noGrp="1"/>
          </p:cNvSpPr>
          <p:nvPr>
            <p:ph type="body" idx="1"/>
          </p:nvPr>
        </p:nvSpPr>
        <p:spPr>
          <a:xfrm>
            <a:off x="1024128" y="1140072"/>
            <a:ext cx="7073700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Could be used as a hook to engage/motivate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Digging in deeper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endParaRPr sz="2500"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/>
          </a:p>
        </p:txBody>
      </p:sp>
      <p:pic>
        <p:nvPicPr>
          <p:cNvPr id="236" name="Google Shape;236;p27" descr="QR Code 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49317" y="2743200"/>
            <a:ext cx="1719072" cy="1719072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7" name="Google Shape;237;p27" descr="QR Code 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4857" y="2743200"/>
            <a:ext cx="1719072" cy="171907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8" name="Google Shape;238;p27"/>
          <p:cNvSpPr txBox="1"/>
          <p:nvPr/>
        </p:nvSpPr>
        <p:spPr>
          <a:xfrm>
            <a:off x="1370391" y="4509200"/>
            <a:ext cx="258800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Exploring Patterns of Global &amp; Regional Seismicity</a:t>
            </a:r>
            <a:endParaRPr/>
          </a:p>
        </p:txBody>
      </p:sp>
      <p:sp>
        <p:nvSpPr>
          <p:cNvPr id="239" name="Google Shape;239;p27"/>
          <p:cNvSpPr txBox="1"/>
          <p:nvPr/>
        </p:nvSpPr>
        <p:spPr>
          <a:xfrm>
            <a:off x="5405152" y="4509200"/>
            <a:ext cx="20074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Mapping Worldwide Earthquake Epicenters</a:t>
            </a:r>
            <a:endParaRPr/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EQLocate</a:t>
            </a:r>
            <a:endParaRPr/>
          </a:p>
        </p:txBody>
      </p:sp>
      <p:sp>
        <p:nvSpPr>
          <p:cNvPr id="245" name="Google Shape;245;p28"/>
          <p:cNvSpPr txBox="1">
            <a:spLocks noGrp="1"/>
          </p:cNvSpPr>
          <p:nvPr>
            <p:ph type="body" idx="1"/>
          </p:nvPr>
        </p:nvSpPr>
        <p:spPr>
          <a:xfrm>
            <a:off x="1296575" y="952150"/>
            <a:ext cx="7073700" cy="35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Updated processes for locating earthquakes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Includes RSM error and process steps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GridSearch –</a:t>
            </a:r>
            <a:endParaRPr dirty="0"/>
          </a:p>
        </p:txBody>
      </p:sp>
      <p:pic>
        <p:nvPicPr>
          <p:cNvPr id="246" name="Google Shape;246;p28"/>
          <p:cNvPicPr preferRelativeResize="0"/>
          <p:nvPr/>
        </p:nvPicPr>
        <p:blipFill rotWithShape="1">
          <a:blip r:embed="rId4">
            <a:alphaModFix/>
          </a:blip>
          <a:srcRect t="15211" r="24249"/>
          <a:stretch/>
        </p:blipFill>
        <p:spPr>
          <a:xfrm>
            <a:off x="88102" y="2693656"/>
            <a:ext cx="2596374" cy="1639025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8" name="Google Shape;248;p28"/>
          <p:cNvPicPr preferRelativeResize="0"/>
          <p:nvPr/>
        </p:nvPicPr>
        <p:blipFill rotWithShape="1">
          <a:blip r:embed="rId5">
            <a:alphaModFix/>
          </a:blip>
          <a:srcRect t="16668" r="43880"/>
          <a:stretch/>
        </p:blipFill>
        <p:spPr>
          <a:xfrm>
            <a:off x="2867291" y="2892276"/>
            <a:ext cx="2270458" cy="1629111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9" name="Google Shape;249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20564" y="3163854"/>
            <a:ext cx="3585690" cy="1659695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Picture 1" descr="QR Code Image">
            <a:extLst>
              <a:ext uri="{FF2B5EF4-FFF2-40B4-BE49-F238E27FC236}">
                <a16:creationId xmlns:a16="http://schemas.microsoft.com/office/drawing/2014/main" id="{D9009A7D-7D29-A9C1-B0BD-549EA5BB03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3020" y="1653198"/>
            <a:ext cx="1415321" cy="14153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247848" y="76725"/>
            <a:ext cx="5667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56"/>
              <a:buNone/>
            </a:pPr>
            <a:r>
              <a:rPr lang="en"/>
              <a:t>Earthscope Code of Conduct</a:t>
            </a:r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body" idx="1"/>
          </p:nvPr>
        </p:nvSpPr>
        <p:spPr>
          <a:xfrm>
            <a:off x="454725" y="1137050"/>
            <a:ext cx="59151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500" u="sng">
                <a:solidFill>
                  <a:schemeClr val="hlink"/>
                </a:solidFill>
                <a:hlinkClick r:id="rId3"/>
              </a:rPr>
              <a:t>https://www.earthscope.org/earthscope-code-of-conduct/</a:t>
            </a:r>
            <a:r>
              <a:rPr lang="en" sz="1500"/>
              <a:t> </a:t>
            </a:r>
            <a:br>
              <a:rPr lang="en" sz="1500"/>
            </a:br>
            <a:r>
              <a:rPr lang="en" sz="1500"/>
              <a:t>(Link is also on the program page) </a:t>
            </a:r>
            <a:endParaRPr sz="1500"/>
          </a:p>
        </p:txBody>
      </p:sp>
      <p:pic>
        <p:nvPicPr>
          <p:cNvPr id="48" name="Google Shape;4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725" y="1798825"/>
            <a:ext cx="8449352" cy="293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EQLocate</a:t>
            </a:r>
            <a:endParaRPr/>
          </a:p>
        </p:txBody>
      </p:sp>
      <p:sp>
        <p:nvSpPr>
          <p:cNvPr id="255" name="Google Shape;255;p29"/>
          <p:cNvSpPr txBox="1">
            <a:spLocks noGrp="1"/>
          </p:cNvSpPr>
          <p:nvPr>
            <p:ph type="body" idx="1"/>
          </p:nvPr>
        </p:nvSpPr>
        <p:spPr>
          <a:xfrm>
            <a:off x="1296575" y="1150800"/>
            <a:ext cx="7073700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After the guided tour, students have a choice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500"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endParaRPr sz="2500"/>
          </a:p>
        </p:txBody>
      </p:sp>
      <p:pic>
        <p:nvPicPr>
          <p:cNvPr id="256" name="Google Shape;256;p29"/>
          <p:cNvPicPr preferRelativeResize="0"/>
          <p:nvPr/>
        </p:nvPicPr>
        <p:blipFill rotWithShape="1">
          <a:blip r:embed="rId4">
            <a:alphaModFix/>
          </a:blip>
          <a:srcRect t="11358"/>
          <a:stretch/>
        </p:blipFill>
        <p:spPr>
          <a:xfrm>
            <a:off x="308625" y="1879134"/>
            <a:ext cx="5722352" cy="2726421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7" name="Google Shape;257;p29"/>
          <p:cNvPicPr preferRelativeResize="0"/>
          <p:nvPr/>
        </p:nvPicPr>
        <p:blipFill rotWithShape="1">
          <a:blip r:embed="rId5">
            <a:alphaModFix/>
          </a:blip>
          <a:srcRect l="52899" t="11153" r="5404" b="15209"/>
          <a:stretch/>
        </p:blipFill>
        <p:spPr>
          <a:xfrm>
            <a:off x="6254035" y="2148242"/>
            <a:ext cx="2622046" cy="260473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0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Why are we changing strategies?</a:t>
            </a:r>
            <a:endParaRPr/>
          </a:p>
        </p:txBody>
      </p:sp>
      <p:sp>
        <p:nvSpPr>
          <p:cNvPr id="263" name="Google Shape;263;p30"/>
          <p:cNvSpPr txBox="1">
            <a:spLocks noGrp="1"/>
          </p:cNvSpPr>
          <p:nvPr>
            <p:ph type="body" idx="1"/>
          </p:nvPr>
        </p:nvSpPr>
        <p:spPr>
          <a:xfrm>
            <a:off x="1296575" y="1208325"/>
            <a:ext cx="7073700" cy="3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342900" lvl="0" indent="-33337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11111"/>
              <a:buFont typeface="Arial"/>
              <a:buChar char="•"/>
            </a:pPr>
            <a:r>
              <a:rPr lang="en" sz="1800" b="1"/>
              <a:t>Increased student engagement, performance and satisfaction </a:t>
            </a:r>
            <a:r>
              <a:rPr lang="en" sz="1400"/>
              <a:t>– Sahito, Z.H., Khosso, F.J., &amp; Phulpoto, J. (2025)</a:t>
            </a:r>
            <a:endParaRPr sz="14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950" b="1"/>
              <a:t>Best Practices:</a:t>
            </a:r>
            <a:endParaRPr sz="1950" b="1"/>
          </a:p>
          <a:p>
            <a:pPr marL="342900" lvl="0" indent="-33337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11111"/>
              <a:buFont typeface="Arial"/>
              <a:buChar char="•"/>
            </a:pPr>
            <a:r>
              <a:rPr lang="en" sz="1800" b="1"/>
              <a:t>National Academies of Sciences, Engineering and Medicine 2024</a:t>
            </a:r>
            <a:endParaRPr/>
          </a:p>
          <a:p>
            <a:pPr marL="800100" lvl="1" indent="-33480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"/>
              <a:t>Active Learning**</a:t>
            </a:r>
            <a:endParaRPr/>
          </a:p>
          <a:p>
            <a:pPr marL="800100" lvl="1" indent="-33480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"/>
              <a:t>Leverage student diversity to enhance learning. – make connections**</a:t>
            </a:r>
            <a:endParaRPr/>
          </a:p>
          <a:p>
            <a:pPr marL="800100" lvl="1" indent="-33480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"/>
              <a:t>Involves Affective and social dimensions (groups, collaborative..)</a:t>
            </a:r>
            <a:endParaRPr/>
          </a:p>
          <a:p>
            <a:pPr marL="800100" lvl="1" indent="-33480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"/>
              <a:t>Identity and sense of belonging**</a:t>
            </a:r>
            <a:endParaRPr/>
          </a:p>
          <a:p>
            <a:pPr marL="800100" lvl="1" indent="-33480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"/>
              <a:t>Flexibility and responsiveness to situations</a:t>
            </a:r>
            <a:endParaRPr/>
          </a:p>
          <a:p>
            <a:pPr marL="1257300" lvl="2" indent="-2476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75000"/>
              <a:buFont typeface="Arial"/>
              <a:buNone/>
            </a:pPr>
            <a:endParaRPr sz="2000"/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1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Today’s Strategies</a:t>
            </a:r>
            <a:endParaRPr/>
          </a:p>
        </p:txBody>
      </p:sp>
      <p:sp>
        <p:nvSpPr>
          <p:cNvPr id="269" name="Google Shape;269;p31"/>
          <p:cNvSpPr txBox="1">
            <a:spLocks noGrp="1"/>
          </p:cNvSpPr>
          <p:nvPr>
            <p:ph type="body" idx="1"/>
          </p:nvPr>
        </p:nvSpPr>
        <p:spPr>
          <a:xfrm>
            <a:off x="308625" y="897550"/>
            <a:ext cx="8823000" cy="40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Four corners – community/belonging</a:t>
            </a:r>
            <a:endParaRPr sz="2200"/>
          </a:p>
          <a:p>
            <a:pPr marL="3429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Think-Write-Share – collaborative/peer teaching</a:t>
            </a:r>
            <a:endParaRPr sz="2200"/>
          </a:p>
          <a:p>
            <a:pPr marL="800100" lvl="1" indent="-3746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Writing organizes content &amp; solidifies</a:t>
            </a:r>
            <a:endParaRPr sz="2200"/>
          </a:p>
          <a:p>
            <a:pPr marL="800100" lvl="1" indent="-3746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Iteration – changing thinking – growth mindset</a:t>
            </a:r>
            <a:endParaRPr sz="2200"/>
          </a:p>
          <a:p>
            <a:pPr marL="3429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Concept Map – organization (scaffolding)</a:t>
            </a:r>
            <a:endParaRPr sz="2200"/>
          </a:p>
          <a:p>
            <a:pPr marL="3429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Workshop Notes – organization (scaffolding)</a:t>
            </a:r>
            <a:endParaRPr sz="2200"/>
          </a:p>
          <a:p>
            <a:pPr marL="3429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Chunking information (scaffolding)</a:t>
            </a:r>
            <a:endParaRPr sz="2200"/>
          </a:p>
          <a:p>
            <a:pPr marL="3429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/>
              <a:t>Student choice – motivation</a:t>
            </a:r>
            <a:endParaRPr sz="2200"/>
          </a:p>
          <a:p>
            <a:pPr marL="3429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" sz="2200" b="1"/>
              <a:t>Student as an active participant with instructor as facilitator</a:t>
            </a:r>
            <a:r>
              <a:rPr lang="en" sz="2200"/>
              <a:t>**</a:t>
            </a:r>
            <a:endParaRPr sz="2200"/>
          </a:p>
        </p:txBody>
      </p:sp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Student-Centered</a:t>
            </a:r>
            <a:endParaRPr/>
          </a:p>
        </p:txBody>
      </p:sp>
      <p:sp>
        <p:nvSpPr>
          <p:cNvPr id="275" name="Google Shape;275;p32"/>
          <p:cNvSpPr txBox="1">
            <a:spLocks noGrp="1"/>
          </p:cNvSpPr>
          <p:nvPr>
            <p:ph type="body" idx="1"/>
          </p:nvPr>
        </p:nvSpPr>
        <p:spPr>
          <a:xfrm>
            <a:off x="1216404" y="1098957"/>
            <a:ext cx="7153871" cy="3699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Shifts focus to student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Students are active participants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Relevant content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Students may have a choice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/>
              <a:t>Eg. Hands-on, simulations, interactives, labs, guided exercises, gamified apps, discussions, collaborative projects, readings (</a:t>
            </a:r>
            <a:r>
              <a:rPr lang="en" i="1"/>
              <a:t>but what are they doing with it?), </a:t>
            </a:r>
            <a:r>
              <a:rPr lang="en"/>
              <a:t>…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endParaRPr sz="2500"/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Facilitated Learning</a:t>
            </a:r>
            <a:endParaRPr/>
          </a:p>
        </p:txBody>
      </p:sp>
      <p:sp>
        <p:nvSpPr>
          <p:cNvPr id="281" name="Google Shape;281;p33"/>
          <p:cNvSpPr txBox="1">
            <a:spLocks noGrp="1"/>
          </p:cNvSpPr>
          <p:nvPr>
            <p:ph type="body" idx="1"/>
          </p:nvPr>
        </p:nvSpPr>
        <p:spPr>
          <a:xfrm>
            <a:off x="308626" y="809536"/>
            <a:ext cx="4959662" cy="41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/>
              <a:t>Guide or support learning by: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Asking questions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Providing structure or support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Remove obstacles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Coach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" sz="2200"/>
              <a:t>Not directly delivering or controlling every step</a:t>
            </a:r>
            <a:endParaRPr/>
          </a:p>
          <a:p>
            <a:pPr marL="125730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" sz="2000"/>
              <a:t>Note: Sometimes direct delivery is needed for clarifications.</a:t>
            </a:r>
            <a:endParaRPr/>
          </a:p>
          <a:p>
            <a:pPr marL="91440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endParaRPr sz="2000"/>
          </a:p>
        </p:txBody>
      </p:sp>
      <p:pic>
        <p:nvPicPr>
          <p:cNvPr id="282" name="Google Shape;28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8291" y="2423155"/>
            <a:ext cx="3751450" cy="2500966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3" name="Google Shape;283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6616" y="761468"/>
            <a:ext cx="2084563" cy="1565594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4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Why did we introduce the apps in the order we did?</a:t>
            </a:r>
            <a:endParaRPr/>
          </a:p>
        </p:txBody>
      </p:sp>
      <p:sp>
        <p:nvSpPr>
          <p:cNvPr id="289" name="Google Shape;289;p34"/>
          <p:cNvSpPr txBox="1">
            <a:spLocks noGrp="1"/>
          </p:cNvSpPr>
          <p:nvPr>
            <p:ph type="body" idx="1"/>
          </p:nvPr>
        </p:nvSpPr>
        <p:spPr>
          <a:xfrm>
            <a:off x="708870" y="1391869"/>
            <a:ext cx="7661400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Earth has layers </a:t>
            </a:r>
            <a:r>
              <a:rPr lang="en" sz="2500" dirty="0">
                <a:sym typeface="Wingdings" panose="05000000000000000000" pitchFamily="2" charset="2"/>
              </a:rPr>
              <a:t></a:t>
            </a:r>
            <a:r>
              <a:rPr lang="en" sz="2500" dirty="0"/>
              <a:t> known through seismic waves</a:t>
            </a:r>
            <a:endParaRPr dirty="0"/>
          </a:p>
          <a:p>
            <a:pPr marL="34290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Seismic waves </a:t>
            </a:r>
            <a:r>
              <a:rPr lang="en" sz="2500" dirty="0">
                <a:sym typeface="Wingdings" panose="05000000000000000000" pitchFamily="2" charset="2"/>
              </a:rPr>
              <a:t></a:t>
            </a:r>
            <a:r>
              <a:rPr lang="en" sz="2500" dirty="0"/>
              <a:t> reveal internal layered structure</a:t>
            </a:r>
            <a:endParaRPr dirty="0"/>
          </a:p>
          <a:p>
            <a:pPr marL="34290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Differences in layers </a:t>
            </a:r>
            <a:r>
              <a:rPr lang="en" sz="2500" dirty="0">
                <a:sym typeface="Wingdings" panose="05000000000000000000" pitchFamily="2" charset="2"/>
              </a:rPr>
              <a:t></a:t>
            </a:r>
            <a:r>
              <a:rPr lang="en" sz="2500" dirty="0"/>
              <a:t> tectonics</a:t>
            </a:r>
            <a:endParaRPr dirty="0"/>
          </a:p>
          <a:p>
            <a:pPr marL="34290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Tectonics </a:t>
            </a:r>
            <a:r>
              <a:rPr lang="en" sz="2500" dirty="0">
                <a:sym typeface="Wingdings" panose="05000000000000000000" pitchFamily="2" charset="2"/>
              </a:rPr>
              <a:t></a:t>
            </a:r>
            <a:r>
              <a:rPr lang="en" sz="2500" dirty="0"/>
              <a:t> patterns at boundaries </a:t>
            </a:r>
            <a:endParaRPr sz="2200" dirty="0"/>
          </a:p>
          <a:p>
            <a:pPr marL="34290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" sz="2500" dirty="0"/>
              <a:t>Locating earthquakes </a:t>
            </a:r>
            <a:r>
              <a:rPr lang="en" sz="2500" dirty="0">
                <a:sym typeface="Wingdings" panose="05000000000000000000" pitchFamily="2" charset="2"/>
              </a:rPr>
              <a:t></a:t>
            </a:r>
            <a:r>
              <a:rPr lang="en" sz="2500" dirty="0"/>
              <a:t> natural hazard mitigation</a:t>
            </a:r>
            <a:endParaRPr sz="2500" dirty="0"/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Implementation plan</a:t>
            </a:r>
            <a:endParaRPr/>
          </a:p>
        </p:txBody>
      </p:sp>
      <p:sp>
        <p:nvSpPr>
          <p:cNvPr id="295" name="Google Shape;295;p35"/>
          <p:cNvSpPr txBox="1">
            <a:spLocks noGrp="1"/>
          </p:cNvSpPr>
          <p:nvPr>
            <p:ph type="body" idx="1"/>
          </p:nvPr>
        </p:nvSpPr>
        <p:spPr>
          <a:xfrm>
            <a:off x="872930" y="1175967"/>
            <a:ext cx="7073700" cy="3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lang="en" sz="2500">
                <a:solidFill>
                  <a:schemeClr val="dk1"/>
                </a:solidFill>
              </a:rPr>
              <a:t>How will you use these apps in your course?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296" name="Google Shape;296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62929" y="1925448"/>
            <a:ext cx="2418127" cy="241812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6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302" name="Google Shape;302;p36"/>
          <p:cNvSpPr txBox="1">
            <a:spLocks noGrp="1"/>
          </p:cNvSpPr>
          <p:nvPr>
            <p:ph type="body" idx="1"/>
          </p:nvPr>
        </p:nvSpPr>
        <p:spPr>
          <a:xfrm>
            <a:off x="494236" y="2364351"/>
            <a:ext cx="1371600" cy="61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6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77778"/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Earthscope.org </a:t>
            </a:r>
            <a:r>
              <a:rPr lang="en" sz="1800"/>
              <a:t>&gt;&gt;education&gt;&gt;</a:t>
            </a:r>
            <a:endParaRPr/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77778"/>
              <a:buNone/>
            </a:pPr>
            <a:r>
              <a:rPr lang="en" sz="1800"/>
              <a:t>resources&gt;&gt;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28000"/>
              <a:buFont typeface="Arial"/>
              <a:buNone/>
            </a:pPr>
            <a:endParaRPr sz="2500"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28000"/>
              <a:buFont typeface="Arial"/>
              <a:buNone/>
            </a:pPr>
            <a:endParaRPr sz="2500"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28000"/>
              <a:buFont typeface="Arial"/>
              <a:buNone/>
            </a:pPr>
            <a:endParaRPr sz="2500"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28000"/>
              <a:buFont typeface="Arial"/>
              <a:buNone/>
            </a:pPr>
            <a:endParaRPr sz="2500"/>
          </a:p>
          <a:p>
            <a:pPr marL="342900" lvl="0" indent="-215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28000"/>
              <a:buFont typeface="Arial"/>
              <a:buNone/>
            </a:pPr>
            <a:endParaRPr sz="250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28000"/>
              <a:buNone/>
            </a:pPr>
            <a:endParaRPr sz="2500"/>
          </a:p>
        </p:txBody>
      </p:sp>
      <p:pic>
        <p:nvPicPr>
          <p:cNvPr id="303" name="Google Shape;303;p36" descr="QR Code 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14094" y="1008955"/>
            <a:ext cx="1371600" cy="13716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4" name="Google Shape;304;p36"/>
          <p:cNvSpPr txBox="1"/>
          <p:nvPr/>
        </p:nvSpPr>
        <p:spPr>
          <a:xfrm>
            <a:off x="2374650" y="2404190"/>
            <a:ext cx="2050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61290"/>
              <a:buFont typeface="Arial"/>
              <a:buNone/>
            </a:pPr>
            <a:r>
              <a:rPr lang="en" sz="16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https://www.youtube.com/@EarthScope_science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4235" y="1008955"/>
            <a:ext cx="1371600" cy="13716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6" name="Google Shape;306;p3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97896" y="1008955"/>
            <a:ext cx="1371600" cy="13716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7" name="Google Shape;307;p36"/>
          <p:cNvSpPr txBox="1"/>
          <p:nvPr/>
        </p:nvSpPr>
        <p:spPr>
          <a:xfrm>
            <a:off x="4721145" y="2388339"/>
            <a:ext cx="183074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GETSI – Geophysics Tools for Societal Issues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8" name="Google Shape;308;p36" descr="QR Code Imag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26927" y="1016739"/>
            <a:ext cx="1371600" cy="13716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9" name="Google Shape;309;p36"/>
          <p:cNvSpPr txBox="1"/>
          <p:nvPr/>
        </p:nvSpPr>
        <p:spPr>
          <a:xfrm>
            <a:off x="7126927" y="2440945"/>
            <a:ext cx="163165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Math You Need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36" descr="QR Code Imag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94235" y="3167892"/>
            <a:ext cx="1371600" cy="13716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1" name="Google Shape;311;p36"/>
          <p:cNvSpPr txBox="1"/>
          <p:nvPr/>
        </p:nvSpPr>
        <p:spPr>
          <a:xfrm>
            <a:off x="455600" y="4582305"/>
            <a:ext cx="144886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NSF NGF Geodesy Resources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p36" descr="QR Code Image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14094" y="3167892"/>
            <a:ext cx="1371600" cy="13716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3" name="Google Shape;313;p36"/>
          <p:cNvSpPr txBox="1"/>
          <p:nvPr/>
        </p:nvSpPr>
        <p:spPr>
          <a:xfrm>
            <a:off x="2650921" y="4539492"/>
            <a:ext cx="144886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Groups page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6"/>
          <p:cNvSpPr txBox="1"/>
          <p:nvPr/>
        </p:nvSpPr>
        <p:spPr>
          <a:xfrm>
            <a:off x="4148867" y="3611325"/>
            <a:ext cx="46139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 send a blank email to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4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teaching-geophysics+subscribe@earthscope.org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6"/>
          <p:cNvSpPr txBox="1"/>
          <p:nvPr/>
        </p:nvSpPr>
        <p:spPr>
          <a:xfrm>
            <a:off x="4148867" y="3277699"/>
            <a:ext cx="48734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announcements about higher education resources.</a:t>
            </a:r>
            <a:endParaRPr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400"/>
              <a:t>Today's Agenda</a:t>
            </a:r>
            <a:endParaRPr sz="3400"/>
          </a:p>
        </p:txBody>
      </p:sp>
      <p:graphicFrame>
        <p:nvGraphicFramePr>
          <p:cNvPr id="54" name="Google Shape;54;p4"/>
          <p:cNvGraphicFramePr/>
          <p:nvPr/>
        </p:nvGraphicFramePr>
        <p:xfrm>
          <a:off x="1229025" y="835225"/>
          <a:ext cx="6243500" cy="3511195"/>
        </p:xfrm>
        <a:graphic>
          <a:graphicData uri="http://schemas.openxmlformats.org/drawingml/2006/table">
            <a:tbl>
              <a:tblPr>
                <a:noFill/>
                <a:tableStyleId>{988B3839-3C2E-4182-8D79-8A4702237145}</a:tableStyleId>
              </a:tblPr>
              <a:tblGrid>
                <a:gridCol w="150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3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1:30-1:55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Introduction 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1:55-2:35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>
                          <a:solidFill>
                            <a:schemeClr val="dk1"/>
                          </a:solidFill>
                        </a:rPr>
                        <a:t>Digging into Earth's Layers</a:t>
                      </a:r>
                      <a:endParaRPr sz="13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●"/>
                      </a:pPr>
                      <a:r>
                        <a:rPr lang="en" sz="1300" b="1" u="none" strike="noStrike" cap="none">
                          <a:solidFill>
                            <a:schemeClr val="dk1"/>
                          </a:solidFill>
                        </a:rPr>
                        <a:t>Interactive Poster: What's Inside the Earth?</a:t>
                      </a:r>
                      <a:endParaRPr sz="13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●"/>
                      </a:pPr>
                      <a:r>
                        <a:rPr lang="en" sz="1300" b="1" u="none" strike="noStrike" cap="none">
                          <a:solidFill>
                            <a:schemeClr val="dk1"/>
                          </a:solidFill>
                        </a:rPr>
                        <a:t>Determining and Measuring Earth's Layered Interior</a:t>
                      </a:r>
                      <a:endParaRPr sz="13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2:35-2:45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Break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2:45-3:30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Apps in Action</a:t>
                      </a:r>
                      <a:endParaRPr sz="1300" b="1" u="none" strike="noStrike" cap="none"/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●"/>
                      </a:pPr>
                      <a:r>
                        <a:rPr lang="en" sz="1300" b="1" u="none" strike="noStrike" cap="none"/>
                        <a:t>Interactive Earthquake Browser</a:t>
                      </a:r>
                      <a:endParaRPr sz="1300" b="1" u="none" strike="noStrike" cap="none"/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●"/>
                      </a:pPr>
                      <a:r>
                        <a:rPr lang="en" sz="1300" b="1" u="none" strike="noStrike" cap="none"/>
                        <a:t>EQLocate - Gridsearch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3:30-4:00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Debrief &amp; Next Steps</a:t>
                      </a:r>
                      <a:endParaRPr sz="1300" b="1" u="none" strike="noStrike" cap="none"/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●"/>
                      </a:pPr>
                      <a:r>
                        <a:rPr lang="en" sz="1300" b="1" u="none" strike="noStrike" cap="none"/>
                        <a:t>Review strategies</a:t>
                      </a:r>
                      <a:endParaRPr sz="1300" b="1" u="none" strike="noStrike" cap="none"/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●"/>
                      </a:pPr>
                      <a:r>
                        <a:rPr lang="en" sz="1300" b="1" u="none" strike="noStrike" cap="none"/>
                        <a:t>Implementation Plan</a:t>
                      </a:r>
                      <a:endParaRPr sz="1300" b="1" u="none" strike="noStrike" cap="none"/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Char char="●"/>
                      </a:pPr>
                      <a:r>
                        <a:rPr lang="en" sz="1300" b="1" u="none" strike="noStrike" cap="none"/>
                        <a:t>Post survey</a:t>
                      </a:r>
                      <a:endParaRPr sz="1300" b="1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b="1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Google Shape;114;p10">
            <a:extLst>
              <a:ext uri="{FF2B5EF4-FFF2-40B4-BE49-F238E27FC236}">
                <a16:creationId xmlns:a16="http://schemas.microsoft.com/office/drawing/2014/main" id="{1B3ECAC2-AF0C-3909-FE5D-6F8A7A2A3FB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0934" y="865100"/>
            <a:ext cx="1188720" cy="118872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F0704E-1D69-C0A0-8752-E0589AFA0656}"/>
              </a:ext>
            </a:extLst>
          </p:cNvPr>
          <p:cNvSpPr txBox="1"/>
          <p:nvPr/>
        </p:nvSpPr>
        <p:spPr>
          <a:xfrm>
            <a:off x="7622498" y="2151089"/>
            <a:ext cx="12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Google</a:t>
            </a:r>
          </a:p>
        </p:txBody>
      </p:sp>
      <p:pic>
        <p:nvPicPr>
          <p:cNvPr id="6" name="Google Shape;113;p10">
            <a:extLst>
              <a:ext uri="{FF2B5EF4-FFF2-40B4-BE49-F238E27FC236}">
                <a16:creationId xmlns:a16="http://schemas.microsoft.com/office/drawing/2014/main" id="{27ED494E-8C5C-5E2D-2683-B86B2A88D6A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60934" y="2752571"/>
            <a:ext cx="1188720" cy="118872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74CB8D-172C-6D98-5FBB-10FE7E035F5F}"/>
              </a:ext>
            </a:extLst>
          </p:cNvPr>
          <p:cNvSpPr txBox="1"/>
          <p:nvPr/>
        </p:nvSpPr>
        <p:spPr>
          <a:xfrm>
            <a:off x="7606969" y="4038643"/>
            <a:ext cx="12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Word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"/>
          <p:cNvSpPr txBox="1">
            <a:spLocks noGrp="1"/>
          </p:cNvSpPr>
          <p:nvPr>
            <p:ph type="title"/>
          </p:nvPr>
        </p:nvSpPr>
        <p:spPr>
          <a:xfrm>
            <a:off x="308625" y="111075"/>
            <a:ext cx="58374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NSF National Geophysical Facility</a:t>
            </a:r>
            <a:endParaRPr/>
          </a:p>
        </p:txBody>
      </p:sp>
      <p:pic>
        <p:nvPicPr>
          <p:cNvPr id="60" name="Google Shape;60;p5" title="merger_timeline_graphic_smal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152625"/>
            <a:ext cx="8839200" cy="273278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5"/>
          <p:cNvSpPr txBox="1"/>
          <p:nvPr/>
        </p:nvSpPr>
        <p:spPr>
          <a:xfrm>
            <a:off x="889100" y="4276550"/>
            <a:ext cx="74571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1" i="0" u="none" strike="noStrike" cap="none">
                <a:solidFill>
                  <a:srgbClr val="292A2E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Supports scientists and educators, in the US and worldwide, in their investigation of the complex dynamic systems that shape our planet. 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6" title="integrated_geophysics_graphic@4x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6"/>
          <p:cNvSpPr txBox="1">
            <a:spLocks noGrp="1"/>
          </p:cNvSpPr>
          <p:nvPr>
            <p:ph type="body" idx="1"/>
          </p:nvPr>
        </p:nvSpPr>
        <p:spPr>
          <a:xfrm>
            <a:off x="281350" y="1008863"/>
            <a:ext cx="2455500" cy="739937"/>
          </a:xfrm>
          <a:prstGeom prst="rect">
            <a:avLst/>
          </a:prstGeom>
          <a:solidFill>
            <a:srgbClr val="FFFFFF">
              <a:alpha val="46667"/>
            </a:srgbClr>
          </a:solidFill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" sz="8000" b="1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 sz="9600" b="1" dirty="0"/>
              <a:t>Instrumentation  </a:t>
            </a:r>
            <a:endParaRPr sz="9600" b="1"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137160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68" name="Google Shape;68;p6"/>
          <p:cNvSpPr txBox="1">
            <a:spLocks noGrp="1"/>
          </p:cNvSpPr>
          <p:nvPr>
            <p:ph type="body" idx="1"/>
          </p:nvPr>
        </p:nvSpPr>
        <p:spPr>
          <a:xfrm>
            <a:off x="2959825" y="1008863"/>
            <a:ext cx="2603100" cy="739937"/>
          </a:xfrm>
          <a:prstGeom prst="rect">
            <a:avLst/>
          </a:prstGeom>
          <a:solidFill>
            <a:srgbClr val="FFFFFF">
              <a:alpha val="46667"/>
            </a:srgbClr>
          </a:solidFill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fontScale="625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000"/>
              <a:buNone/>
            </a:pPr>
            <a:r>
              <a:rPr lang="en" sz="3800" b="1" dirty="0"/>
              <a:t>Data</a:t>
            </a:r>
            <a:r>
              <a:rPr lang="en" sz="8000" b="1" dirty="0"/>
              <a:t> </a:t>
            </a:r>
            <a:endParaRPr sz="8000" b="1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60000"/>
              <a:buNone/>
            </a:pPr>
            <a:endParaRPr dirty="0"/>
          </a:p>
          <a:p>
            <a:pPr marL="13716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60000"/>
              <a:buNone/>
            </a:pP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60000"/>
              <a:buNone/>
            </a:pPr>
            <a:endParaRPr dirty="0"/>
          </a:p>
        </p:txBody>
      </p:sp>
      <p:sp>
        <p:nvSpPr>
          <p:cNvPr id="69" name="Google Shape;69;p6"/>
          <p:cNvSpPr txBox="1">
            <a:spLocks noGrp="1"/>
          </p:cNvSpPr>
          <p:nvPr>
            <p:ph type="body" idx="1"/>
          </p:nvPr>
        </p:nvSpPr>
        <p:spPr>
          <a:xfrm>
            <a:off x="5818475" y="1008863"/>
            <a:ext cx="2792100" cy="739637"/>
          </a:xfrm>
          <a:prstGeom prst="rect">
            <a:avLst/>
          </a:prstGeom>
          <a:solidFill>
            <a:srgbClr val="FFFFFF">
              <a:alpha val="56471"/>
            </a:srgbClr>
          </a:solidFill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" sz="2600" b="1" dirty="0"/>
              <a:t>Education &amp; Workforce</a:t>
            </a:r>
            <a:endParaRPr sz="2600" b="1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endParaRPr dirty="0"/>
          </a:p>
        </p:txBody>
      </p:sp>
      <p:sp>
        <p:nvSpPr>
          <p:cNvPr id="70" name="Google Shape;70;p6"/>
          <p:cNvSpPr txBox="1"/>
          <p:nvPr/>
        </p:nvSpPr>
        <p:spPr>
          <a:xfrm>
            <a:off x="7166250" y="4142700"/>
            <a:ext cx="14856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6"/>
          <p:cNvSpPr txBox="1">
            <a:spLocks noGrp="1"/>
          </p:cNvSpPr>
          <p:nvPr>
            <p:ph type="title"/>
          </p:nvPr>
        </p:nvSpPr>
        <p:spPr>
          <a:xfrm>
            <a:off x="170275" y="144400"/>
            <a:ext cx="5837400" cy="650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NSF National Geophysical Facility</a:t>
            </a:r>
            <a:endParaRPr/>
          </a:p>
        </p:txBody>
      </p:sp>
      <p:pic>
        <p:nvPicPr>
          <p:cNvPr id="72" name="Google Shape;7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4525" y="2948225"/>
            <a:ext cx="2149652" cy="214965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/>
          <p:nvPr/>
        </p:nvSpPr>
        <p:spPr>
          <a:xfrm>
            <a:off x="5972350" y="82025"/>
            <a:ext cx="3081900" cy="58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7" title="integrated_geophysics_graphic@4x (1).png"/>
          <p:cNvPicPr preferRelativeResize="0"/>
          <p:nvPr/>
        </p:nvPicPr>
        <p:blipFill rotWithShape="1">
          <a:blip r:embed="rId4">
            <a:alphaModFix amt="85000"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7"/>
          <p:cNvSpPr txBox="1">
            <a:spLocks noGrp="1"/>
          </p:cNvSpPr>
          <p:nvPr>
            <p:ph type="body" idx="1"/>
          </p:nvPr>
        </p:nvSpPr>
        <p:spPr>
          <a:xfrm>
            <a:off x="319600" y="665225"/>
            <a:ext cx="2538900" cy="1083600"/>
          </a:xfrm>
          <a:prstGeom prst="rect">
            <a:avLst/>
          </a:prstGeom>
          <a:solidFill>
            <a:srgbClr val="FFFFFF">
              <a:alpha val="46667"/>
            </a:srgbClr>
          </a:solidFill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52468"/>
              <a:buNone/>
            </a:pPr>
            <a:r>
              <a:rPr lang="en" sz="5247" b="1"/>
              <a:t>Instrumentation </a:t>
            </a:r>
            <a:endParaRPr sz="5247" b="1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65051"/>
              <a:buNone/>
            </a:pPr>
            <a:r>
              <a:rPr lang="en" sz="4847" i="1"/>
              <a:t>Develops, acquires and maintains</a:t>
            </a:r>
            <a:endParaRPr sz="4847" i="1"/>
          </a:p>
          <a:p>
            <a:pPr marL="457200" lvl="0" indent="-31194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47"/>
              <a:t>portable instrumentation for research and upper level education.</a:t>
            </a:r>
            <a:endParaRPr sz="5247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716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/>
              <a:t>`</a:t>
            </a:r>
            <a:endParaRPr/>
          </a:p>
        </p:txBody>
      </p:sp>
      <p:sp>
        <p:nvSpPr>
          <p:cNvPr id="80" name="Google Shape;80;p7"/>
          <p:cNvSpPr txBox="1">
            <a:spLocks noGrp="1"/>
          </p:cNvSpPr>
          <p:nvPr>
            <p:ph type="body" idx="1"/>
          </p:nvPr>
        </p:nvSpPr>
        <p:spPr>
          <a:xfrm>
            <a:off x="3344250" y="463800"/>
            <a:ext cx="2455500" cy="1284900"/>
          </a:xfrm>
          <a:prstGeom prst="rect">
            <a:avLst/>
          </a:prstGeom>
          <a:solidFill>
            <a:srgbClr val="FFFFFF">
              <a:alpha val="46667"/>
            </a:srgbClr>
          </a:solidFill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53846"/>
              <a:buNone/>
            </a:pPr>
            <a:r>
              <a:rPr lang="en" sz="5200" b="1" dirty="0"/>
              <a:t>Data </a:t>
            </a:r>
            <a:endParaRPr sz="5200" b="1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66667"/>
              <a:buNone/>
            </a:pPr>
            <a:r>
              <a:rPr lang="en" sz="4800" i="1" dirty="0"/>
              <a:t>Develops, acquires and maintains</a:t>
            </a:r>
            <a:endParaRPr sz="4800" i="1" dirty="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 dirty="0"/>
              <a:t>GNSS and seismic networks. </a:t>
            </a:r>
            <a:endParaRPr sz="5200" dirty="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 dirty="0"/>
              <a:t>Data products.</a:t>
            </a:r>
            <a:endParaRPr sz="5200" dirty="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 dirty="0"/>
              <a:t>Data access.</a:t>
            </a:r>
            <a:endParaRPr sz="5200" dirty="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 dirty="0"/>
              <a:t>Data systems.</a:t>
            </a:r>
            <a:endParaRPr sz="52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13716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81" name="Google Shape;81;p7"/>
          <p:cNvSpPr txBox="1">
            <a:spLocks noGrp="1"/>
          </p:cNvSpPr>
          <p:nvPr>
            <p:ph type="body" idx="1"/>
          </p:nvPr>
        </p:nvSpPr>
        <p:spPr>
          <a:xfrm>
            <a:off x="6117250" y="463800"/>
            <a:ext cx="2792100" cy="1284900"/>
          </a:xfrm>
          <a:prstGeom prst="rect">
            <a:avLst/>
          </a:prstGeom>
          <a:solidFill>
            <a:srgbClr val="FFFFFF">
              <a:alpha val="56471"/>
            </a:srgbClr>
          </a:solidFill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53846"/>
              <a:buNone/>
            </a:pPr>
            <a:r>
              <a:rPr lang="en" sz="5200" b="1"/>
              <a:t>Education &amp; Workforce</a:t>
            </a:r>
            <a:endParaRPr sz="5200" b="1"/>
          </a:p>
          <a:p>
            <a:pPr marL="457200" lvl="0" indent="-311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 sz="5200"/>
              <a:t>Classroom resources. </a:t>
            </a:r>
            <a:endParaRPr sz="520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/>
              <a:t>Field instrumentation training. </a:t>
            </a:r>
            <a:endParaRPr sz="520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/>
              <a:t>Tech courses.</a:t>
            </a:r>
            <a:endParaRPr sz="520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/>
              <a:t>Internship programs.</a:t>
            </a:r>
            <a:endParaRPr sz="5200"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200"/>
              <a:t>Communications support.</a:t>
            </a:r>
            <a:endParaRPr sz="520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82" name="Google Shape;82;p7"/>
          <p:cNvSpPr txBox="1"/>
          <p:nvPr/>
        </p:nvSpPr>
        <p:spPr>
          <a:xfrm>
            <a:off x="7166250" y="4142700"/>
            <a:ext cx="14856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7" title="Upfoto_sH9Ruksb6UCFpbeoZYBQAAI2yO7zUKYESl89bDQhyhvys.JPG"/>
          <p:cNvPicPr preferRelativeResize="0"/>
          <p:nvPr/>
        </p:nvPicPr>
        <p:blipFill rotWithShape="1">
          <a:blip r:embed="rId5">
            <a:alphaModFix/>
          </a:blip>
          <a:srcRect l="8880" r="10979"/>
          <a:stretch/>
        </p:blipFill>
        <p:spPr>
          <a:xfrm>
            <a:off x="402950" y="1985025"/>
            <a:ext cx="2455501" cy="2298025"/>
          </a:xfrm>
          <a:prstGeom prst="rect">
            <a:avLst/>
          </a:prstGeom>
          <a:noFill/>
          <a:ln w="19050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5" name="Google Shape;85;p7" title="9e65af2c-eb94-4a82-b0c9-5a9e5af2248c.PNG"/>
          <p:cNvPicPr preferRelativeResize="0"/>
          <p:nvPr/>
        </p:nvPicPr>
        <p:blipFill rotWithShape="1">
          <a:blip r:embed="rId6">
            <a:alphaModFix/>
          </a:blip>
          <a:srcRect b="26530"/>
          <a:stretch/>
        </p:blipFill>
        <p:spPr>
          <a:xfrm>
            <a:off x="6285550" y="1985025"/>
            <a:ext cx="2455500" cy="2298027"/>
          </a:xfrm>
          <a:prstGeom prst="rect">
            <a:avLst/>
          </a:prstGeom>
          <a:noFill/>
          <a:ln w="19050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C0915-ECE1-103E-4C70-DC022D65B259}"/>
              </a:ext>
            </a:extLst>
          </p:cNvPr>
          <p:cNvSpPr/>
          <p:nvPr/>
        </p:nvSpPr>
        <p:spPr>
          <a:xfrm>
            <a:off x="3203442" y="2065823"/>
            <a:ext cx="2792100" cy="2125997"/>
          </a:xfrm>
          <a:prstGeom prst="rect">
            <a:avLst/>
          </a:prstGeom>
          <a:solidFill>
            <a:srgbClr val="AEA5A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D09E78-8523-4615-7084-C955C3B27C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8459" y="2020870"/>
            <a:ext cx="2050971" cy="11693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42B331-3831-80CA-8773-4FF61FBDA733}"/>
              </a:ext>
            </a:extLst>
          </p:cNvPr>
          <p:cNvSpPr txBox="1"/>
          <p:nvPr/>
        </p:nvSpPr>
        <p:spPr>
          <a:xfrm>
            <a:off x="3179159" y="3081240"/>
            <a:ext cx="634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GSN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9B94CB-3B9F-FF77-5DA9-84E0967648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9230" y="2846721"/>
            <a:ext cx="1933120" cy="12959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ADAAD9-460D-0683-5AF0-84E3F43B3E73}"/>
              </a:ext>
            </a:extLst>
          </p:cNvPr>
          <p:cNvSpPr txBox="1"/>
          <p:nvPr/>
        </p:nvSpPr>
        <p:spPr>
          <a:xfrm>
            <a:off x="3377227" y="3866149"/>
            <a:ext cx="634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NOTA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00"/>
              <a:t>Beth Pratt-Sitaula </a:t>
            </a:r>
            <a:endParaRPr sz="2600"/>
          </a:p>
        </p:txBody>
      </p:sp>
      <p:sp>
        <p:nvSpPr>
          <p:cNvPr id="91" name="Google Shape;91;p8"/>
          <p:cNvSpPr txBox="1">
            <a:spLocks noGrp="1"/>
          </p:cNvSpPr>
          <p:nvPr>
            <p:ph type="body" idx="1"/>
          </p:nvPr>
        </p:nvSpPr>
        <p:spPr>
          <a:xfrm>
            <a:off x="606275" y="1081575"/>
            <a:ext cx="5184600" cy="34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GPS/GNSS, structure from motion, lidar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Formerly a field camp director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EarthScope Project Manager for undergraduate education and geophysics field education </a:t>
            </a:r>
            <a:endParaRPr/>
          </a:p>
        </p:txBody>
      </p:sp>
      <p:pic>
        <p:nvPicPr>
          <p:cNvPr id="92" name="Google Shape;9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2350" y="1081575"/>
            <a:ext cx="2398975" cy="319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18601" y="3227528"/>
            <a:ext cx="3238299" cy="181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8"/>
          <p:cNvPicPr preferRelativeResize="0"/>
          <p:nvPr/>
        </p:nvPicPr>
        <p:blipFill rotWithShape="1">
          <a:blip r:embed="rId6">
            <a:alphaModFix/>
          </a:blip>
          <a:srcRect l="19575" t="12763" b="6812"/>
          <a:stretch/>
        </p:blipFill>
        <p:spPr>
          <a:xfrm>
            <a:off x="431575" y="2940185"/>
            <a:ext cx="2653049" cy="176871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308625" y="111080"/>
            <a:ext cx="5568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00"/>
              <a:t>DeeDee Okamoto </a:t>
            </a:r>
            <a:endParaRPr sz="2600"/>
          </a:p>
        </p:txBody>
      </p:sp>
      <p:sp>
        <p:nvSpPr>
          <p:cNvPr id="100" name="Google Shape;100;p9"/>
          <p:cNvSpPr txBox="1">
            <a:spLocks noGrp="1"/>
          </p:cNvSpPr>
          <p:nvPr>
            <p:ph type="body" idx="1"/>
          </p:nvPr>
        </p:nvSpPr>
        <p:spPr>
          <a:xfrm>
            <a:off x="606275" y="989250"/>
            <a:ext cx="6606000" cy="352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Instructional Designer</a:t>
            </a:r>
            <a:endParaRPr sz="2100"/>
          </a:p>
          <a:p>
            <a:pPr marL="942975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/>
              <a:t>Curriculum/activity development </a:t>
            </a:r>
            <a:endParaRPr sz="1800"/>
          </a:p>
          <a:p>
            <a:pPr marL="942975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/>
              <a:t>- secondary education</a:t>
            </a:r>
            <a:endParaRPr sz="1800"/>
          </a:p>
          <a:p>
            <a: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700"/>
          </a:p>
          <a:p>
            <a:pPr marL="457200" marR="300679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Background: </a:t>
            </a:r>
            <a:endParaRPr sz="2100"/>
          </a:p>
          <a:p>
            <a:pPr marL="914400" marR="1678061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/>
              <a:t>Teacher in secondary education </a:t>
            </a:r>
            <a:endParaRPr sz="1800"/>
          </a:p>
          <a:p>
            <a:pPr marL="914400" marR="1678061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/>
              <a:t>for 25 years. </a:t>
            </a:r>
            <a:endParaRPr sz="1800"/>
          </a:p>
          <a:p>
            <a:pPr marL="914400" marR="201409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/>
              <a:t>Earth Science integration </a:t>
            </a:r>
            <a:endParaRPr sz="1800"/>
          </a:p>
        </p:txBody>
      </p:sp>
      <p:pic>
        <p:nvPicPr>
          <p:cNvPr id="101" name="Google Shape;101;p9" title="baldy.jpg"/>
          <p:cNvPicPr preferRelativeResize="0"/>
          <p:nvPr/>
        </p:nvPicPr>
        <p:blipFill rotWithShape="1">
          <a:blip r:embed="rId4">
            <a:alphaModFix/>
          </a:blip>
          <a:srcRect l="2530" t="1686" r="-2530" b="11838"/>
          <a:stretch/>
        </p:blipFill>
        <p:spPr>
          <a:xfrm>
            <a:off x="2519800" y="3563100"/>
            <a:ext cx="2436826" cy="158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9" title="tidepool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7801" y="2507438"/>
            <a:ext cx="1967400" cy="2623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9" title="me in Bend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9375" y="3661387"/>
            <a:ext cx="1469224" cy="146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9" title="from baldy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45200" y="761475"/>
            <a:ext cx="2298801" cy="306503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GF plus EarthScope">
  <a:themeElements>
    <a:clrScheme name="EarthScope_for_print">
      <a:dk1>
        <a:srgbClr val="000000"/>
      </a:dk1>
      <a:lt1>
        <a:srgbClr val="FFFFFF"/>
      </a:lt1>
      <a:dk2>
        <a:srgbClr val="979699"/>
      </a:dk2>
      <a:lt2>
        <a:srgbClr val="F6F3F3"/>
      </a:lt2>
      <a:accent1>
        <a:srgbClr val="CC2929"/>
      </a:accent1>
      <a:accent2>
        <a:srgbClr val="37358C"/>
      </a:accent2>
      <a:accent3>
        <a:srgbClr val="979698"/>
      </a:accent3>
      <a:accent4>
        <a:srgbClr val="F6F3F3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991</Words>
  <Application>Microsoft Office PowerPoint</Application>
  <PresentationFormat>On-screen Show (16:9)</PresentationFormat>
  <Paragraphs>221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Helvetica Neue</vt:lpstr>
      <vt:lpstr>Wingdings</vt:lpstr>
      <vt:lpstr>NGF plus EarthScope</vt:lpstr>
      <vt:lpstr>Listening to Earth's Secrets:  What earthquakes reveal</vt:lpstr>
      <vt:lpstr>Safety </vt:lpstr>
      <vt:lpstr>Earthscope Code of Conduct</vt:lpstr>
      <vt:lpstr>Today's Agenda</vt:lpstr>
      <vt:lpstr>NSF National Geophysical Facility</vt:lpstr>
      <vt:lpstr>NSF National Geophysical Facility</vt:lpstr>
      <vt:lpstr>PowerPoint Presentation</vt:lpstr>
      <vt:lpstr>Beth Pratt-Sitaula </vt:lpstr>
      <vt:lpstr>DeeDee Okamoto </vt:lpstr>
      <vt:lpstr>To follow along on your device</vt:lpstr>
      <vt:lpstr>Workshop Goals</vt:lpstr>
      <vt:lpstr>Four Corners</vt:lpstr>
      <vt:lpstr>Four Corners</vt:lpstr>
      <vt:lpstr>Four Corners</vt:lpstr>
      <vt:lpstr>Four Corners</vt:lpstr>
      <vt:lpstr>Four Corners</vt:lpstr>
      <vt:lpstr>Four Corners</vt:lpstr>
      <vt:lpstr>Whole Group - </vt:lpstr>
      <vt:lpstr>Think-Write-Share</vt:lpstr>
      <vt:lpstr>Think-Write-Share</vt:lpstr>
      <vt:lpstr>As we go through the apps:</vt:lpstr>
      <vt:lpstr>What’s Inside the Earth?</vt:lpstr>
      <vt:lpstr>What’s Inside the Earth?</vt:lpstr>
      <vt:lpstr>Determining and Measuring Earth’s Layered Interior</vt:lpstr>
      <vt:lpstr>Determining and Measuring Earth’s Layered Interior</vt:lpstr>
      <vt:lpstr>Break</vt:lpstr>
      <vt:lpstr>Interactive Earthquake Browser</vt:lpstr>
      <vt:lpstr>Interactive Earthquake Browser</vt:lpstr>
      <vt:lpstr>EQLocate</vt:lpstr>
      <vt:lpstr>EQLocate</vt:lpstr>
      <vt:lpstr>Why are we changing strategies?</vt:lpstr>
      <vt:lpstr>Today’s Strategies</vt:lpstr>
      <vt:lpstr>Student-Centered</vt:lpstr>
      <vt:lpstr>Facilitated Learning</vt:lpstr>
      <vt:lpstr>Why did we introduce the apps in the order we did?</vt:lpstr>
      <vt:lpstr>Implementation plan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DeeDee Okamoto</cp:lastModifiedBy>
  <cp:revision>6</cp:revision>
  <dcterms:modified xsi:type="dcterms:W3CDTF">2026-07-20T15:51:27Z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0B4246EB-877A-43E9-9244-03C39B134D8E</vt:lpwstr>
  </property>
  <property fmtid="{D5CDD505-2E9C-101B-9397-08002B2CF9AE}" pid="3" name="ArticulatePath">
    <vt:lpwstr>EER 2026</vt:lpwstr>
  </property>
</Properties>
</file>