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309" r:id="rId2"/>
    <p:sldId id="308" r:id="rId3"/>
    <p:sldId id="260" r:id="rId4"/>
    <p:sldId id="261" r:id="rId5"/>
    <p:sldId id="299" r:id="rId6"/>
    <p:sldId id="262" r:id="rId7"/>
    <p:sldId id="263" r:id="rId8"/>
    <p:sldId id="264" r:id="rId9"/>
    <p:sldId id="265" r:id="rId10"/>
    <p:sldId id="266" r:id="rId11"/>
    <p:sldId id="268" r:id="rId12"/>
    <p:sldId id="271" r:id="rId13"/>
    <p:sldId id="272" r:id="rId14"/>
  </p:sldIdLst>
  <p:sldSz cx="9144000" cy="5143500" type="screen16x9"/>
  <p:notesSz cx="9296400" cy="7010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DDDDDD"/>
    <a:srgbClr val="FFFF99"/>
    <a:srgbClr val="33CC33"/>
    <a:srgbClr val="0099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74266" autoAdjust="0"/>
  </p:normalViewPr>
  <p:slideViewPr>
    <p:cSldViewPr>
      <p:cViewPr varScale="1">
        <p:scale>
          <a:sx n="112" d="100"/>
          <a:sy n="112" d="100"/>
        </p:scale>
        <p:origin x="1038" y="9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40" d="100"/>
          <a:sy n="40" d="100"/>
        </p:scale>
        <p:origin x="-148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vl1pPr>
          </a:lstStyle>
          <a:p>
            <a:pPr>
              <a:defRPr/>
            </a:pPr>
            <a:endParaRPr lang="en-US"/>
          </a:p>
        </p:txBody>
      </p:sp>
      <p:sp>
        <p:nvSpPr>
          <p:cNvPr id="26627" name="Rectangle 3"/>
          <p:cNvSpPr>
            <a:spLocks noGrp="1" noChangeArrowheads="1"/>
          </p:cNvSpPr>
          <p:nvPr>
            <p:ph type="dt"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2311400" y="525463"/>
            <a:ext cx="46736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1239838" y="3330575"/>
            <a:ext cx="68167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vl1pPr>
          </a:lstStyle>
          <a:p>
            <a:pPr>
              <a:defRPr/>
            </a:pPr>
            <a:endParaRPr lang="en-US"/>
          </a:p>
        </p:txBody>
      </p:sp>
      <p:sp>
        <p:nvSpPr>
          <p:cNvPr id="26631" name="Rectangle 7"/>
          <p:cNvSpPr>
            <a:spLocks noGrp="1" noChangeArrowheads="1"/>
          </p:cNvSpPr>
          <p:nvPr>
            <p:ph type="sldNum" sz="quarter" idx="5"/>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4FBE7F69-D331-45A0-BB13-EDFB3A0AC5AA}" type="slidenum">
              <a:rPr lang="en-US"/>
              <a:pPr>
                <a:defRPr/>
              </a:pPr>
              <a:t>‹#›</a:t>
            </a:fld>
            <a:endParaRPr lang="en-US"/>
          </a:p>
        </p:txBody>
      </p:sp>
    </p:spTree>
    <p:extLst>
      <p:ext uri="{BB962C8B-B14F-4D97-AF65-F5344CB8AC3E}">
        <p14:creationId xmlns:p14="http://schemas.microsoft.com/office/powerpoint/2010/main" val="2257048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first-order connection between CO</a:t>
            </a:r>
            <a:r>
              <a:rPr lang="en-US" baseline="-25000" dirty="0"/>
              <a:t>2</a:t>
            </a:r>
            <a:r>
              <a:rPr lang="en-US" baseline="0" dirty="0"/>
              <a:t> and temperature over Cenozoic timescales. An important way for reconstructing paleo-CO</a:t>
            </a:r>
            <a:r>
              <a:rPr lang="en-US" baseline="-25000" dirty="0"/>
              <a:t>2</a:t>
            </a:r>
            <a:r>
              <a:rPr lang="en-US" baseline="0" dirty="0"/>
              <a:t> on these timescales comes from CO</a:t>
            </a:r>
            <a:r>
              <a:rPr lang="en-US" baseline="-25000" dirty="0"/>
              <a:t>2</a:t>
            </a:r>
            <a:r>
              <a:rPr lang="en-US" baseline="0" dirty="0"/>
              <a:t> proxies. There are a half-dozen or so well-used CO</a:t>
            </a:r>
            <a:r>
              <a:rPr lang="en-US" baseline="-25000" dirty="0"/>
              <a:t>2</a:t>
            </a:r>
            <a:r>
              <a:rPr lang="en-US" baseline="0" dirty="0"/>
              <a:t> proxies. They rely on a measurement (or set of measurements) that can be made on fossil or rock materials that we expect to co-vary with CO</a:t>
            </a:r>
            <a:r>
              <a:rPr lang="en-US" baseline="-25000" dirty="0"/>
              <a:t>2</a:t>
            </a:r>
            <a:r>
              <a:rPr lang="en-US" baseline="0" dirty="0"/>
              <a:t>. Each blue circle above is a single estimate based on a single proxy. Today’s lab focuses on a popular proxy based on the distribution of stomata on a leaf surface.</a:t>
            </a:r>
            <a:endParaRPr lang="en-US" dirty="0"/>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1</a:t>
            </a:fld>
            <a:endParaRPr lang="en-US"/>
          </a:p>
        </p:txBody>
      </p:sp>
    </p:spTree>
    <p:extLst>
      <p:ext uri="{BB962C8B-B14F-4D97-AF65-F5344CB8AC3E}">
        <p14:creationId xmlns:p14="http://schemas.microsoft.com/office/powerpoint/2010/main" val="166532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Metasequoia is another conservative taxon with a relatively long fossil record. </a:t>
            </a:r>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10</a:t>
            </a:fld>
            <a:endParaRPr lang="en-US"/>
          </a:p>
        </p:txBody>
      </p:sp>
    </p:spTree>
    <p:extLst>
      <p:ext uri="{BB962C8B-B14F-4D97-AF65-F5344CB8AC3E}">
        <p14:creationId xmlns:p14="http://schemas.microsoft.com/office/powerpoint/2010/main" val="424480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data are based on dated herbarium sheets, fresh leaves from trees grown outside, and fresh leaves from saplings grown in growth chambers at elevated CO</a:t>
            </a:r>
            <a:r>
              <a:rPr lang="en-US" baseline="-25000" dirty="0"/>
              <a:t>2</a:t>
            </a:r>
            <a:r>
              <a:rPr lang="en-US" baseline="0" dirty="0"/>
              <a:t> for 1-3 years.</a:t>
            </a:r>
            <a:endParaRPr lang="en-US" dirty="0"/>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11</a:t>
            </a:fld>
            <a:endParaRPr lang="en-US"/>
          </a:p>
        </p:txBody>
      </p:sp>
    </p:spTree>
    <p:extLst>
      <p:ext uri="{BB962C8B-B14F-4D97-AF65-F5344CB8AC3E}">
        <p14:creationId xmlns:p14="http://schemas.microsoft.com/office/powerpoint/2010/main" val="87128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12</a:t>
            </a:fld>
            <a:endParaRPr lang="en-US"/>
          </a:p>
        </p:txBody>
      </p:sp>
    </p:spTree>
    <p:extLst>
      <p:ext uri="{BB962C8B-B14F-4D97-AF65-F5344CB8AC3E}">
        <p14:creationId xmlns:p14="http://schemas.microsoft.com/office/powerpoint/2010/main" val="3966503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Stomatal density and stomatal index in fossil </a:t>
            </a:r>
            <a:r>
              <a:rPr lang="en-US" dirty="0" err="1"/>
              <a:t>Stenochlaena</a:t>
            </a:r>
            <a:r>
              <a:rPr lang="en-US" dirty="0"/>
              <a:t> from just after the end-Cretaceous bolide impact is strikingly lower than in living </a:t>
            </a:r>
            <a:r>
              <a:rPr lang="en-US" dirty="0" err="1"/>
              <a:t>Stenochlaena</a:t>
            </a:r>
            <a:r>
              <a:rPr lang="en-US" dirty="0"/>
              <a:t>. This implies elevated CO</a:t>
            </a:r>
            <a:r>
              <a:rPr lang="en-US" baseline="-25000" dirty="0"/>
              <a:t>2</a:t>
            </a:r>
            <a:r>
              <a:rPr lang="en-US" baseline="0" dirty="0"/>
              <a:t> at the time after the bolide impact.</a:t>
            </a:r>
            <a:endParaRPr lang="en-US" dirty="0"/>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13</a:t>
            </a:fld>
            <a:endParaRPr lang="en-US"/>
          </a:p>
        </p:txBody>
      </p:sp>
    </p:spTree>
    <p:extLst>
      <p:ext uri="{BB962C8B-B14F-4D97-AF65-F5344CB8AC3E}">
        <p14:creationId xmlns:p14="http://schemas.microsoft.com/office/powerpoint/2010/main" val="164858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Microscopic pores for gas exchange, including the uptake of CO</a:t>
            </a:r>
            <a:r>
              <a:rPr lang="en-US" baseline="-25000" dirty="0"/>
              <a:t>2</a:t>
            </a:r>
            <a:r>
              <a:rPr lang="en-US" baseline="0" dirty="0"/>
              <a:t> for photosynthesis. Because of this, one may expect stomata to be finely tuned to CO</a:t>
            </a:r>
            <a:r>
              <a:rPr lang="en-US" baseline="-25000" dirty="0"/>
              <a:t>2</a:t>
            </a:r>
            <a:r>
              <a:rPr lang="en-US" baseline="0" dirty="0"/>
              <a:t> concentration.</a:t>
            </a:r>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2</a:t>
            </a:fld>
            <a:endParaRPr lang="en-US"/>
          </a:p>
        </p:txBody>
      </p:sp>
    </p:spTree>
    <p:extLst>
      <p:ext uri="{BB962C8B-B14F-4D97-AF65-F5344CB8AC3E}">
        <p14:creationId xmlns:p14="http://schemas.microsoft.com/office/powerpoint/2010/main" val="395152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Foundational paper showing an inverse relationship between stomatal density and CO</a:t>
            </a:r>
            <a:r>
              <a:rPr lang="en-US" baseline="-25000" dirty="0"/>
              <a:t>2</a:t>
            </a:r>
            <a:r>
              <a:rPr lang="en-US" baseline="0" dirty="0"/>
              <a:t> concentration. Each symbol is the relative change in stomatal density in a single species. The relative change is based on dated herbarium sheets compared to present-day leaves (circa mid-1980s).</a:t>
            </a:r>
            <a:endParaRPr lang="en-US" dirty="0"/>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3</a:t>
            </a:fld>
            <a:endParaRPr lang="en-US"/>
          </a:p>
        </p:txBody>
      </p:sp>
    </p:spTree>
    <p:extLst>
      <p:ext uri="{BB962C8B-B14F-4D97-AF65-F5344CB8AC3E}">
        <p14:creationId xmlns:p14="http://schemas.microsoft.com/office/powerpoint/2010/main" val="336062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Stomatal index is less sensitive to environmental confounders like water stress. It is the percentage of all epidermal cells that are stomatal complexes (defined as pore and two bounding guard cells). Stomatal index is size / area </a:t>
            </a:r>
            <a:r>
              <a:rPr lang="en-US" dirty="0" err="1"/>
              <a:t>idenpendent</a:t>
            </a:r>
            <a:r>
              <a:rPr lang="en-US" dirty="0"/>
              <a:t>.</a:t>
            </a:r>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4</a:t>
            </a:fld>
            <a:endParaRPr lang="en-US"/>
          </a:p>
        </p:txBody>
      </p:sp>
    </p:spTree>
    <p:extLst>
      <p:ext uri="{BB962C8B-B14F-4D97-AF65-F5344CB8AC3E}">
        <p14:creationId xmlns:p14="http://schemas.microsoft.com/office/powerpoint/2010/main" val="301323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Stomata are tuned to the total amount of accessible CO</a:t>
            </a:r>
            <a:r>
              <a:rPr lang="en-US" baseline="-25000" dirty="0"/>
              <a:t>2</a:t>
            </a:r>
            <a:r>
              <a:rPr lang="en-US" baseline="0" dirty="0"/>
              <a:t> (that is, partial pressure of CO</a:t>
            </a:r>
            <a:r>
              <a:rPr lang="en-US" baseline="-25000" dirty="0"/>
              <a:t>2</a:t>
            </a:r>
            <a:r>
              <a:rPr lang="en-US" baseline="0" dirty="0"/>
              <a:t>), not the proportional abundance (ppm). This means that for fossil studies, </a:t>
            </a:r>
            <a:r>
              <a:rPr lang="en-US" baseline="0" dirty="0" err="1"/>
              <a:t>paleoelevation</a:t>
            </a:r>
            <a:r>
              <a:rPr lang="en-US" baseline="0" dirty="0"/>
              <a:t> needs to be constrained (ideally near paleo-sea level).</a:t>
            </a:r>
          </a:p>
          <a:p>
            <a:endParaRPr lang="en-US" baseline="0" dirty="0"/>
          </a:p>
          <a:p>
            <a:r>
              <a:rPr lang="en-US" baseline="0" dirty="0"/>
              <a:t>These data are for ginkgo (unpublished from Dana Royer).</a:t>
            </a:r>
            <a:endParaRPr lang="en-US" dirty="0"/>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5</a:t>
            </a:fld>
            <a:endParaRPr lang="en-US"/>
          </a:p>
        </p:txBody>
      </p:sp>
    </p:spTree>
    <p:extLst>
      <p:ext uri="{BB962C8B-B14F-4D97-AF65-F5344CB8AC3E}">
        <p14:creationId xmlns:p14="http://schemas.microsoft.com/office/powerpoint/2010/main" val="367187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Stomatal responses to CO</a:t>
            </a:r>
            <a:r>
              <a:rPr lang="en-US" baseline="-25000" dirty="0"/>
              <a:t>2</a:t>
            </a:r>
            <a:r>
              <a:rPr lang="en-US" baseline="0" dirty="0"/>
              <a:t> can vary, even for species in the same genus (thick lines in plot above). This means that the pairing of a living species to create a training set needs to be carefully considered. Fossil taxa with a conservative evolution are the most appropriate.</a:t>
            </a:r>
            <a:endParaRPr lang="en-US" dirty="0"/>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6</a:t>
            </a:fld>
            <a:endParaRPr lang="en-US"/>
          </a:p>
        </p:txBody>
      </p:sp>
    </p:spTree>
    <p:extLst>
      <p:ext uri="{BB962C8B-B14F-4D97-AF65-F5344CB8AC3E}">
        <p14:creationId xmlns:p14="http://schemas.microsoft.com/office/powerpoint/2010/main" val="107663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Ginkgo is a conservative taxon with a long fossil record</a:t>
            </a:r>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7</a:t>
            </a:fld>
            <a:endParaRPr lang="en-US"/>
          </a:p>
        </p:txBody>
      </p:sp>
    </p:spTree>
    <p:extLst>
      <p:ext uri="{BB962C8B-B14F-4D97-AF65-F5344CB8AC3E}">
        <p14:creationId xmlns:p14="http://schemas.microsoft.com/office/powerpoint/2010/main" val="16606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ginkgo fossil leaves and seeds (next slide) look identical to extant ginkgo.</a:t>
            </a:r>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8</a:t>
            </a:fld>
            <a:endParaRPr lang="en-US"/>
          </a:p>
        </p:txBody>
      </p:sp>
    </p:spTree>
    <p:extLst>
      <p:ext uri="{BB962C8B-B14F-4D97-AF65-F5344CB8AC3E}">
        <p14:creationId xmlns:p14="http://schemas.microsoft.com/office/powerpoint/2010/main" val="234051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BE7F69-D331-45A0-BB13-EDFB3A0AC5AA}" type="slidenum">
              <a:rPr lang="en-US" smtClean="0"/>
              <a:pPr>
                <a:defRPr/>
              </a:pPr>
              <a:t>9</a:t>
            </a:fld>
            <a:endParaRPr lang="en-US"/>
          </a:p>
        </p:txBody>
      </p:sp>
    </p:spTree>
    <p:extLst>
      <p:ext uri="{BB962C8B-B14F-4D97-AF65-F5344CB8AC3E}">
        <p14:creationId xmlns:p14="http://schemas.microsoft.com/office/powerpoint/2010/main" val="388983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C82122-9D09-4BED-8453-B0C2B56C08F5}" type="slidenum">
              <a:rPr lang="en-US"/>
              <a:pPr>
                <a:defRPr/>
              </a:pPr>
              <a:t>‹#›</a:t>
            </a:fld>
            <a:endParaRPr lang="en-US"/>
          </a:p>
        </p:txBody>
      </p:sp>
    </p:spTree>
    <p:extLst>
      <p:ext uri="{BB962C8B-B14F-4D97-AF65-F5344CB8AC3E}">
        <p14:creationId xmlns:p14="http://schemas.microsoft.com/office/powerpoint/2010/main" val="84021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F70435-1476-48DA-BAD0-6F72B76F923C}" type="slidenum">
              <a:rPr lang="en-US"/>
              <a:pPr>
                <a:defRPr/>
              </a:pPr>
              <a:t>‹#›</a:t>
            </a:fld>
            <a:endParaRPr lang="en-US"/>
          </a:p>
        </p:txBody>
      </p:sp>
    </p:spTree>
    <p:extLst>
      <p:ext uri="{BB962C8B-B14F-4D97-AF65-F5344CB8AC3E}">
        <p14:creationId xmlns:p14="http://schemas.microsoft.com/office/powerpoint/2010/main" val="4189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77CD58-5673-414F-BCCE-73265721CA88}" type="slidenum">
              <a:rPr lang="en-US"/>
              <a:pPr>
                <a:defRPr/>
              </a:pPr>
              <a:t>‹#›</a:t>
            </a:fld>
            <a:endParaRPr lang="en-US"/>
          </a:p>
        </p:txBody>
      </p:sp>
    </p:spTree>
    <p:extLst>
      <p:ext uri="{BB962C8B-B14F-4D97-AF65-F5344CB8AC3E}">
        <p14:creationId xmlns:p14="http://schemas.microsoft.com/office/powerpoint/2010/main" val="308246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28D0C6-7383-4571-8D11-416C640EFF2B}" type="slidenum">
              <a:rPr lang="en-US"/>
              <a:pPr>
                <a:defRPr/>
              </a:pPr>
              <a:t>‹#›</a:t>
            </a:fld>
            <a:endParaRPr lang="en-US"/>
          </a:p>
        </p:txBody>
      </p:sp>
    </p:spTree>
    <p:extLst>
      <p:ext uri="{BB962C8B-B14F-4D97-AF65-F5344CB8AC3E}">
        <p14:creationId xmlns:p14="http://schemas.microsoft.com/office/powerpoint/2010/main" val="419618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0AEFA7-5630-449F-9878-8F8D750B7C10}" type="slidenum">
              <a:rPr lang="en-US"/>
              <a:pPr>
                <a:defRPr/>
              </a:pPr>
              <a:t>‹#›</a:t>
            </a:fld>
            <a:endParaRPr lang="en-US"/>
          </a:p>
        </p:txBody>
      </p:sp>
    </p:spTree>
    <p:extLst>
      <p:ext uri="{BB962C8B-B14F-4D97-AF65-F5344CB8AC3E}">
        <p14:creationId xmlns:p14="http://schemas.microsoft.com/office/powerpoint/2010/main" val="158495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D9F6CA-6DFA-4B49-9650-70634ECDFD88}" type="slidenum">
              <a:rPr lang="en-US"/>
              <a:pPr>
                <a:defRPr/>
              </a:pPr>
              <a:t>‹#›</a:t>
            </a:fld>
            <a:endParaRPr lang="en-US"/>
          </a:p>
        </p:txBody>
      </p:sp>
    </p:spTree>
    <p:extLst>
      <p:ext uri="{BB962C8B-B14F-4D97-AF65-F5344CB8AC3E}">
        <p14:creationId xmlns:p14="http://schemas.microsoft.com/office/powerpoint/2010/main" val="156162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2325CC-E500-45C5-9C04-3F729AF0E873}" type="slidenum">
              <a:rPr lang="en-US"/>
              <a:pPr>
                <a:defRPr/>
              </a:pPr>
              <a:t>‹#›</a:t>
            </a:fld>
            <a:endParaRPr lang="en-US"/>
          </a:p>
        </p:txBody>
      </p:sp>
    </p:spTree>
    <p:extLst>
      <p:ext uri="{BB962C8B-B14F-4D97-AF65-F5344CB8AC3E}">
        <p14:creationId xmlns:p14="http://schemas.microsoft.com/office/powerpoint/2010/main" val="390558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2D1372-CF55-4177-B391-5239F86E214C}" type="slidenum">
              <a:rPr lang="en-US"/>
              <a:pPr>
                <a:defRPr/>
              </a:pPr>
              <a:t>‹#›</a:t>
            </a:fld>
            <a:endParaRPr lang="en-US"/>
          </a:p>
        </p:txBody>
      </p:sp>
    </p:spTree>
    <p:extLst>
      <p:ext uri="{BB962C8B-B14F-4D97-AF65-F5344CB8AC3E}">
        <p14:creationId xmlns:p14="http://schemas.microsoft.com/office/powerpoint/2010/main" val="383794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D63BB5-9D9F-4AC1-A749-EDD58D0222BE}" type="slidenum">
              <a:rPr lang="en-US"/>
              <a:pPr>
                <a:defRPr/>
              </a:pPr>
              <a:t>‹#›</a:t>
            </a:fld>
            <a:endParaRPr lang="en-US"/>
          </a:p>
        </p:txBody>
      </p:sp>
    </p:spTree>
    <p:extLst>
      <p:ext uri="{BB962C8B-B14F-4D97-AF65-F5344CB8AC3E}">
        <p14:creationId xmlns:p14="http://schemas.microsoft.com/office/powerpoint/2010/main" val="5765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A91D1A-4F7B-432C-8EF4-9FA56AB30C80}" type="slidenum">
              <a:rPr lang="en-US"/>
              <a:pPr>
                <a:defRPr/>
              </a:pPr>
              <a:t>‹#›</a:t>
            </a:fld>
            <a:endParaRPr lang="en-US"/>
          </a:p>
        </p:txBody>
      </p:sp>
    </p:spTree>
    <p:extLst>
      <p:ext uri="{BB962C8B-B14F-4D97-AF65-F5344CB8AC3E}">
        <p14:creationId xmlns:p14="http://schemas.microsoft.com/office/powerpoint/2010/main" val="422851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25D435-46E7-4F1B-9B06-E30AA716BF25}" type="slidenum">
              <a:rPr lang="en-US"/>
              <a:pPr>
                <a:defRPr/>
              </a:pPr>
              <a:t>‹#›</a:t>
            </a:fld>
            <a:endParaRPr lang="en-US"/>
          </a:p>
        </p:txBody>
      </p:sp>
    </p:spTree>
    <p:extLst>
      <p:ext uri="{BB962C8B-B14F-4D97-AF65-F5344CB8AC3E}">
        <p14:creationId xmlns:p14="http://schemas.microsoft.com/office/powerpoint/2010/main" val="103412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F1AAC2B-C1A5-4191-BAEB-AAFD9B0013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6"/>
          <p:cNvSpPr txBox="1">
            <a:spLocks noChangeArrowheads="1"/>
          </p:cNvSpPr>
          <p:nvPr/>
        </p:nvSpPr>
        <p:spPr bwMode="auto">
          <a:xfrm>
            <a:off x="0" y="1143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solidFill>
                  <a:srgbClr val="FFCC66"/>
                </a:solidFill>
                <a:latin typeface="Arial" charset="0"/>
              </a:rPr>
              <a:t>Cenozoic CO</a:t>
            </a:r>
            <a:r>
              <a:rPr lang="en-US" altLang="en-US" sz="2800" b="1" baseline="-25000" dirty="0">
                <a:solidFill>
                  <a:srgbClr val="FFCC66"/>
                </a:solidFill>
                <a:latin typeface="Arial" charset="0"/>
              </a:rPr>
              <a:t>2</a:t>
            </a:r>
            <a:r>
              <a:rPr lang="en-US" altLang="en-US" sz="2800" b="1" dirty="0">
                <a:solidFill>
                  <a:srgbClr val="FFCC66"/>
                </a:solidFill>
                <a:latin typeface="Arial" charset="0"/>
              </a:rPr>
              <a:t> and temperature patterns</a:t>
            </a:r>
          </a:p>
        </p:txBody>
      </p:sp>
      <p:grpSp>
        <p:nvGrpSpPr>
          <p:cNvPr id="5" name="Group 4">
            <a:extLst>
              <a:ext uri="{FF2B5EF4-FFF2-40B4-BE49-F238E27FC236}">
                <a16:creationId xmlns:a16="http://schemas.microsoft.com/office/drawing/2014/main" id="{F963CDB1-F911-419E-9147-885320E147C1}"/>
              </a:ext>
            </a:extLst>
          </p:cNvPr>
          <p:cNvGrpSpPr/>
          <p:nvPr/>
        </p:nvGrpSpPr>
        <p:grpSpPr>
          <a:xfrm>
            <a:off x="1295400" y="637519"/>
            <a:ext cx="6553477" cy="4434247"/>
            <a:chOff x="75923" y="637519"/>
            <a:chExt cx="6553477" cy="4434247"/>
          </a:xfrm>
        </p:grpSpPr>
        <p:pic>
          <p:nvPicPr>
            <p:cNvPr id="3" name="Picture 2" descr="A diagram of the earth's climate&#10;&#10;Description automatically generated">
              <a:extLst>
                <a:ext uri="{FF2B5EF4-FFF2-40B4-BE49-F238E27FC236}">
                  <a16:creationId xmlns:a16="http://schemas.microsoft.com/office/drawing/2014/main" id="{BA2AD717-2C15-491D-8C70-400F3C8132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7037"/>
            <a:stretch/>
          </p:blipFill>
          <p:spPr>
            <a:xfrm>
              <a:off x="75923" y="637519"/>
              <a:ext cx="6553477" cy="4434247"/>
            </a:xfrm>
            <a:prstGeom prst="rect">
              <a:avLst/>
            </a:prstGeom>
          </p:spPr>
        </p:pic>
        <p:sp>
          <p:nvSpPr>
            <p:cNvPr id="4" name="Freeform: Shape 3">
              <a:extLst>
                <a:ext uri="{FF2B5EF4-FFF2-40B4-BE49-F238E27FC236}">
                  <a16:creationId xmlns:a16="http://schemas.microsoft.com/office/drawing/2014/main" id="{3F363626-ACA2-4CB8-9A75-5055FAE7FF0C}"/>
                </a:ext>
              </a:extLst>
            </p:cNvPr>
            <p:cNvSpPr/>
            <p:nvPr/>
          </p:nvSpPr>
          <p:spPr bwMode="auto">
            <a:xfrm>
              <a:off x="77578" y="3873500"/>
              <a:ext cx="5531868" cy="1194999"/>
            </a:xfrm>
            <a:custGeom>
              <a:avLst/>
              <a:gdLst>
                <a:gd name="connsiteX0" fmla="*/ 0 w 5549900"/>
                <a:gd name="connsiteY0" fmla="*/ 298450 h 1200150"/>
                <a:gd name="connsiteX1" fmla="*/ 0 w 5549900"/>
                <a:gd name="connsiteY1" fmla="*/ 1200150 h 1200150"/>
                <a:gd name="connsiteX2" fmla="*/ 5549900 w 5549900"/>
                <a:gd name="connsiteY2" fmla="*/ 1200150 h 1200150"/>
                <a:gd name="connsiteX3" fmla="*/ 5518150 w 5549900"/>
                <a:gd name="connsiteY3" fmla="*/ 1130300 h 1200150"/>
                <a:gd name="connsiteX4" fmla="*/ 5378450 w 5549900"/>
                <a:gd name="connsiteY4" fmla="*/ 1016000 h 1200150"/>
                <a:gd name="connsiteX5" fmla="*/ 5219700 w 5549900"/>
                <a:gd name="connsiteY5" fmla="*/ 1009650 h 1200150"/>
                <a:gd name="connsiteX6" fmla="*/ 5251450 w 5549900"/>
                <a:gd name="connsiteY6" fmla="*/ 933450 h 1200150"/>
                <a:gd name="connsiteX7" fmla="*/ 5276850 w 5549900"/>
                <a:gd name="connsiteY7" fmla="*/ 889000 h 1200150"/>
                <a:gd name="connsiteX8" fmla="*/ 5270500 w 5549900"/>
                <a:gd name="connsiteY8" fmla="*/ 844550 h 1200150"/>
                <a:gd name="connsiteX9" fmla="*/ 5276850 w 5549900"/>
                <a:gd name="connsiteY9" fmla="*/ 704850 h 1200150"/>
                <a:gd name="connsiteX10" fmla="*/ 2520950 w 5549900"/>
                <a:gd name="connsiteY10" fmla="*/ 704850 h 1200150"/>
                <a:gd name="connsiteX11" fmla="*/ 2254250 w 5549900"/>
                <a:gd name="connsiteY11" fmla="*/ 527050 h 1200150"/>
                <a:gd name="connsiteX12" fmla="*/ 1314450 w 5549900"/>
                <a:gd name="connsiteY12" fmla="*/ 406400 h 1200150"/>
                <a:gd name="connsiteX13" fmla="*/ 996950 w 5549900"/>
                <a:gd name="connsiteY13" fmla="*/ 0 h 1200150"/>
                <a:gd name="connsiteX14" fmla="*/ 825500 w 5549900"/>
                <a:gd name="connsiteY14" fmla="*/ 44450 h 1200150"/>
                <a:gd name="connsiteX15" fmla="*/ 635000 w 5549900"/>
                <a:gd name="connsiteY15" fmla="*/ 273050 h 1200150"/>
                <a:gd name="connsiteX16" fmla="*/ 387350 w 5549900"/>
                <a:gd name="connsiteY16" fmla="*/ 381000 h 1200150"/>
                <a:gd name="connsiteX17" fmla="*/ 0 w 5549900"/>
                <a:gd name="connsiteY17" fmla="*/ 298450 h 1200150"/>
                <a:gd name="connsiteX0" fmla="*/ 0 w 5547324"/>
                <a:gd name="connsiteY0" fmla="*/ 298450 h 1200150"/>
                <a:gd name="connsiteX1" fmla="*/ 0 w 5547324"/>
                <a:gd name="connsiteY1" fmla="*/ 1200150 h 1200150"/>
                <a:gd name="connsiteX2" fmla="*/ 5547324 w 5547324"/>
                <a:gd name="connsiteY2" fmla="*/ 1197574 h 1200150"/>
                <a:gd name="connsiteX3" fmla="*/ 5518150 w 5547324"/>
                <a:gd name="connsiteY3" fmla="*/ 1130300 h 1200150"/>
                <a:gd name="connsiteX4" fmla="*/ 5378450 w 5547324"/>
                <a:gd name="connsiteY4" fmla="*/ 1016000 h 1200150"/>
                <a:gd name="connsiteX5" fmla="*/ 5219700 w 5547324"/>
                <a:gd name="connsiteY5" fmla="*/ 1009650 h 1200150"/>
                <a:gd name="connsiteX6" fmla="*/ 5251450 w 5547324"/>
                <a:gd name="connsiteY6" fmla="*/ 933450 h 1200150"/>
                <a:gd name="connsiteX7" fmla="*/ 5276850 w 5547324"/>
                <a:gd name="connsiteY7" fmla="*/ 889000 h 1200150"/>
                <a:gd name="connsiteX8" fmla="*/ 5270500 w 5547324"/>
                <a:gd name="connsiteY8" fmla="*/ 844550 h 1200150"/>
                <a:gd name="connsiteX9" fmla="*/ 5276850 w 5547324"/>
                <a:gd name="connsiteY9" fmla="*/ 704850 h 1200150"/>
                <a:gd name="connsiteX10" fmla="*/ 2520950 w 5547324"/>
                <a:gd name="connsiteY10" fmla="*/ 704850 h 1200150"/>
                <a:gd name="connsiteX11" fmla="*/ 2254250 w 5547324"/>
                <a:gd name="connsiteY11" fmla="*/ 527050 h 1200150"/>
                <a:gd name="connsiteX12" fmla="*/ 1314450 w 5547324"/>
                <a:gd name="connsiteY12" fmla="*/ 406400 h 1200150"/>
                <a:gd name="connsiteX13" fmla="*/ 996950 w 5547324"/>
                <a:gd name="connsiteY13" fmla="*/ 0 h 1200150"/>
                <a:gd name="connsiteX14" fmla="*/ 825500 w 5547324"/>
                <a:gd name="connsiteY14" fmla="*/ 44450 h 1200150"/>
                <a:gd name="connsiteX15" fmla="*/ 635000 w 5547324"/>
                <a:gd name="connsiteY15" fmla="*/ 273050 h 1200150"/>
                <a:gd name="connsiteX16" fmla="*/ 387350 w 5547324"/>
                <a:gd name="connsiteY16" fmla="*/ 381000 h 1200150"/>
                <a:gd name="connsiteX17" fmla="*/ 0 w 5547324"/>
                <a:gd name="connsiteY17" fmla="*/ 298450 h 1200150"/>
                <a:gd name="connsiteX0" fmla="*/ 0 w 5544748"/>
                <a:gd name="connsiteY0" fmla="*/ 298450 h 1200150"/>
                <a:gd name="connsiteX1" fmla="*/ 0 w 5544748"/>
                <a:gd name="connsiteY1" fmla="*/ 1200150 h 1200150"/>
                <a:gd name="connsiteX2" fmla="*/ 5544748 w 5544748"/>
                <a:gd name="connsiteY2" fmla="*/ 1194998 h 1200150"/>
                <a:gd name="connsiteX3" fmla="*/ 5518150 w 5544748"/>
                <a:gd name="connsiteY3" fmla="*/ 1130300 h 1200150"/>
                <a:gd name="connsiteX4" fmla="*/ 5378450 w 5544748"/>
                <a:gd name="connsiteY4" fmla="*/ 1016000 h 1200150"/>
                <a:gd name="connsiteX5" fmla="*/ 5219700 w 5544748"/>
                <a:gd name="connsiteY5" fmla="*/ 1009650 h 1200150"/>
                <a:gd name="connsiteX6" fmla="*/ 5251450 w 5544748"/>
                <a:gd name="connsiteY6" fmla="*/ 933450 h 1200150"/>
                <a:gd name="connsiteX7" fmla="*/ 5276850 w 5544748"/>
                <a:gd name="connsiteY7" fmla="*/ 889000 h 1200150"/>
                <a:gd name="connsiteX8" fmla="*/ 5270500 w 5544748"/>
                <a:gd name="connsiteY8" fmla="*/ 844550 h 1200150"/>
                <a:gd name="connsiteX9" fmla="*/ 5276850 w 5544748"/>
                <a:gd name="connsiteY9" fmla="*/ 704850 h 1200150"/>
                <a:gd name="connsiteX10" fmla="*/ 2520950 w 5544748"/>
                <a:gd name="connsiteY10" fmla="*/ 704850 h 1200150"/>
                <a:gd name="connsiteX11" fmla="*/ 2254250 w 5544748"/>
                <a:gd name="connsiteY11" fmla="*/ 527050 h 1200150"/>
                <a:gd name="connsiteX12" fmla="*/ 1314450 w 5544748"/>
                <a:gd name="connsiteY12" fmla="*/ 406400 h 1200150"/>
                <a:gd name="connsiteX13" fmla="*/ 996950 w 5544748"/>
                <a:gd name="connsiteY13" fmla="*/ 0 h 1200150"/>
                <a:gd name="connsiteX14" fmla="*/ 825500 w 5544748"/>
                <a:gd name="connsiteY14" fmla="*/ 44450 h 1200150"/>
                <a:gd name="connsiteX15" fmla="*/ 635000 w 5544748"/>
                <a:gd name="connsiteY15" fmla="*/ 273050 h 1200150"/>
                <a:gd name="connsiteX16" fmla="*/ 387350 w 5544748"/>
                <a:gd name="connsiteY16" fmla="*/ 381000 h 1200150"/>
                <a:gd name="connsiteX17" fmla="*/ 0 w 5544748"/>
                <a:gd name="connsiteY17" fmla="*/ 298450 h 1200150"/>
                <a:gd name="connsiteX0" fmla="*/ 0 w 5544748"/>
                <a:gd name="connsiteY0" fmla="*/ 298450 h 1194998"/>
                <a:gd name="connsiteX1" fmla="*/ 56667 w 5544748"/>
                <a:gd name="connsiteY1" fmla="*/ 1161513 h 1194998"/>
                <a:gd name="connsiteX2" fmla="*/ 5544748 w 5544748"/>
                <a:gd name="connsiteY2" fmla="*/ 1194998 h 1194998"/>
                <a:gd name="connsiteX3" fmla="*/ 5518150 w 5544748"/>
                <a:gd name="connsiteY3" fmla="*/ 1130300 h 1194998"/>
                <a:gd name="connsiteX4" fmla="*/ 5378450 w 5544748"/>
                <a:gd name="connsiteY4" fmla="*/ 1016000 h 1194998"/>
                <a:gd name="connsiteX5" fmla="*/ 5219700 w 5544748"/>
                <a:gd name="connsiteY5" fmla="*/ 1009650 h 1194998"/>
                <a:gd name="connsiteX6" fmla="*/ 5251450 w 5544748"/>
                <a:gd name="connsiteY6" fmla="*/ 933450 h 1194998"/>
                <a:gd name="connsiteX7" fmla="*/ 5276850 w 5544748"/>
                <a:gd name="connsiteY7" fmla="*/ 889000 h 1194998"/>
                <a:gd name="connsiteX8" fmla="*/ 5270500 w 5544748"/>
                <a:gd name="connsiteY8" fmla="*/ 844550 h 1194998"/>
                <a:gd name="connsiteX9" fmla="*/ 5276850 w 5544748"/>
                <a:gd name="connsiteY9" fmla="*/ 704850 h 1194998"/>
                <a:gd name="connsiteX10" fmla="*/ 2520950 w 5544748"/>
                <a:gd name="connsiteY10" fmla="*/ 704850 h 1194998"/>
                <a:gd name="connsiteX11" fmla="*/ 2254250 w 5544748"/>
                <a:gd name="connsiteY11" fmla="*/ 527050 h 1194998"/>
                <a:gd name="connsiteX12" fmla="*/ 1314450 w 5544748"/>
                <a:gd name="connsiteY12" fmla="*/ 406400 h 1194998"/>
                <a:gd name="connsiteX13" fmla="*/ 996950 w 5544748"/>
                <a:gd name="connsiteY13" fmla="*/ 0 h 1194998"/>
                <a:gd name="connsiteX14" fmla="*/ 825500 w 5544748"/>
                <a:gd name="connsiteY14" fmla="*/ 44450 h 1194998"/>
                <a:gd name="connsiteX15" fmla="*/ 635000 w 5544748"/>
                <a:gd name="connsiteY15" fmla="*/ 273050 h 1194998"/>
                <a:gd name="connsiteX16" fmla="*/ 387350 w 5544748"/>
                <a:gd name="connsiteY16" fmla="*/ 381000 h 1194998"/>
                <a:gd name="connsiteX17" fmla="*/ 0 w 5544748"/>
                <a:gd name="connsiteY17" fmla="*/ 298450 h 1194998"/>
                <a:gd name="connsiteX0" fmla="*/ 0 w 5544748"/>
                <a:gd name="connsiteY0" fmla="*/ 298450 h 1194999"/>
                <a:gd name="connsiteX1" fmla="*/ 5151 w 5544748"/>
                <a:gd name="connsiteY1" fmla="*/ 1194999 h 1194999"/>
                <a:gd name="connsiteX2" fmla="*/ 5544748 w 5544748"/>
                <a:gd name="connsiteY2" fmla="*/ 1194998 h 1194999"/>
                <a:gd name="connsiteX3" fmla="*/ 5518150 w 5544748"/>
                <a:gd name="connsiteY3" fmla="*/ 1130300 h 1194999"/>
                <a:gd name="connsiteX4" fmla="*/ 5378450 w 5544748"/>
                <a:gd name="connsiteY4" fmla="*/ 1016000 h 1194999"/>
                <a:gd name="connsiteX5" fmla="*/ 5219700 w 5544748"/>
                <a:gd name="connsiteY5" fmla="*/ 1009650 h 1194999"/>
                <a:gd name="connsiteX6" fmla="*/ 5251450 w 5544748"/>
                <a:gd name="connsiteY6" fmla="*/ 933450 h 1194999"/>
                <a:gd name="connsiteX7" fmla="*/ 5276850 w 5544748"/>
                <a:gd name="connsiteY7" fmla="*/ 889000 h 1194999"/>
                <a:gd name="connsiteX8" fmla="*/ 5270500 w 5544748"/>
                <a:gd name="connsiteY8" fmla="*/ 844550 h 1194999"/>
                <a:gd name="connsiteX9" fmla="*/ 5276850 w 5544748"/>
                <a:gd name="connsiteY9" fmla="*/ 704850 h 1194999"/>
                <a:gd name="connsiteX10" fmla="*/ 2520950 w 5544748"/>
                <a:gd name="connsiteY10" fmla="*/ 704850 h 1194999"/>
                <a:gd name="connsiteX11" fmla="*/ 2254250 w 5544748"/>
                <a:gd name="connsiteY11" fmla="*/ 527050 h 1194999"/>
                <a:gd name="connsiteX12" fmla="*/ 1314450 w 5544748"/>
                <a:gd name="connsiteY12" fmla="*/ 406400 h 1194999"/>
                <a:gd name="connsiteX13" fmla="*/ 996950 w 5544748"/>
                <a:gd name="connsiteY13" fmla="*/ 0 h 1194999"/>
                <a:gd name="connsiteX14" fmla="*/ 825500 w 5544748"/>
                <a:gd name="connsiteY14" fmla="*/ 44450 h 1194999"/>
                <a:gd name="connsiteX15" fmla="*/ 635000 w 5544748"/>
                <a:gd name="connsiteY15" fmla="*/ 273050 h 1194999"/>
                <a:gd name="connsiteX16" fmla="*/ 387350 w 5544748"/>
                <a:gd name="connsiteY16" fmla="*/ 381000 h 1194999"/>
                <a:gd name="connsiteX17" fmla="*/ 0 w 5544748"/>
                <a:gd name="connsiteY17" fmla="*/ 298450 h 1194999"/>
                <a:gd name="connsiteX0" fmla="*/ 77274 w 5539597"/>
                <a:gd name="connsiteY0" fmla="*/ 308753 h 1194999"/>
                <a:gd name="connsiteX1" fmla="*/ 0 w 5539597"/>
                <a:gd name="connsiteY1" fmla="*/ 1194999 h 1194999"/>
                <a:gd name="connsiteX2" fmla="*/ 5539597 w 5539597"/>
                <a:gd name="connsiteY2" fmla="*/ 1194998 h 1194999"/>
                <a:gd name="connsiteX3" fmla="*/ 5512999 w 5539597"/>
                <a:gd name="connsiteY3" fmla="*/ 1130300 h 1194999"/>
                <a:gd name="connsiteX4" fmla="*/ 5373299 w 5539597"/>
                <a:gd name="connsiteY4" fmla="*/ 1016000 h 1194999"/>
                <a:gd name="connsiteX5" fmla="*/ 5214549 w 5539597"/>
                <a:gd name="connsiteY5" fmla="*/ 1009650 h 1194999"/>
                <a:gd name="connsiteX6" fmla="*/ 5246299 w 5539597"/>
                <a:gd name="connsiteY6" fmla="*/ 933450 h 1194999"/>
                <a:gd name="connsiteX7" fmla="*/ 5271699 w 5539597"/>
                <a:gd name="connsiteY7" fmla="*/ 889000 h 1194999"/>
                <a:gd name="connsiteX8" fmla="*/ 5265349 w 5539597"/>
                <a:gd name="connsiteY8" fmla="*/ 844550 h 1194999"/>
                <a:gd name="connsiteX9" fmla="*/ 5271699 w 5539597"/>
                <a:gd name="connsiteY9" fmla="*/ 704850 h 1194999"/>
                <a:gd name="connsiteX10" fmla="*/ 2515799 w 5539597"/>
                <a:gd name="connsiteY10" fmla="*/ 704850 h 1194999"/>
                <a:gd name="connsiteX11" fmla="*/ 2249099 w 5539597"/>
                <a:gd name="connsiteY11" fmla="*/ 527050 h 1194999"/>
                <a:gd name="connsiteX12" fmla="*/ 1309299 w 5539597"/>
                <a:gd name="connsiteY12" fmla="*/ 406400 h 1194999"/>
                <a:gd name="connsiteX13" fmla="*/ 991799 w 5539597"/>
                <a:gd name="connsiteY13" fmla="*/ 0 h 1194999"/>
                <a:gd name="connsiteX14" fmla="*/ 820349 w 5539597"/>
                <a:gd name="connsiteY14" fmla="*/ 44450 h 1194999"/>
                <a:gd name="connsiteX15" fmla="*/ 629849 w 5539597"/>
                <a:gd name="connsiteY15" fmla="*/ 273050 h 1194999"/>
                <a:gd name="connsiteX16" fmla="*/ 382199 w 5539597"/>
                <a:gd name="connsiteY16" fmla="*/ 381000 h 1194999"/>
                <a:gd name="connsiteX17" fmla="*/ 77274 w 5539597"/>
                <a:gd name="connsiteY17" fmla="*/ 308753 h 1194999"/>
                <a:gd name="connsiteX0" fmla="*/ 1 w 5539597"/>
                <a:gd name="connsiteY0" fmla="*/ 313905 h 1194999"/>
                <a:gd name="connsiteX1" fmla="*/ 0 w 5539597"/>
                <a:gd name="connsiteY1" fmla="*/ 1194999 h 1194999"/>
                <a:gd name="connsiteX2" fmla="*/ 5539597 w 5539597"/>
                <a:gd name="connsiteY2" fmla="*/ 1194998 h 1194999"/>
                <a:gd name="connsiteX3" fmla="*/ 5512999 w 5539597"/>
                <a:gd name="connsiteY3" fmla="*/ 1130300 h 1194999"/>
                <a:gd name="connsiteX4" fmla="*/ 5373299 w 5539597"/>
                <a:gd name="connsiteY4" fmla="*/ 1016000 h 1194999"/>
                <a:gd name="connsiteX5" fmla="*/ 5214549 w 5539597"/>
                <a:gd name="connsiteY5" fmla="*/ 1009650 h 1194999"/>
                <a:gd name="connsiteX6" fmla="*/ 5246299 w 5539597"/>
                <a:gd name="connsiteY6" fmla="*/ 933450 h 1194999"/>
                <a:gd name="connsiteX7" fmla="*/ 5271699 w 5539597"/>
                <a:gd name="connsiteY7" fmla="*/ 889000 h 1194999"/>
                <a:gd name="connsiteX8" fmla="*/ 5265349 w 5539597"/>
                <a:gd name="connsiteY8" fmla="*/ 844550 h 1194999"/>
                <a:gd name="connsiteX9" fmla="*/ 5271699 w 5539597"/>
                <a:gd name="connsiteY9" fmla="*/ 704850 h 1194999"/>
                <a:gd name="connsiteX10" fmla="*/ 2515799 w 5539597"/>
                <a:gd name="connsiteY10" fmla="*/ 704850 h 1194999"/>
                <a:gd name="connsiteX11" fmla="*/ 2249099 w 5539597"/>
                <a:gd name="connsiteY11" fmla="*/ 527050 h 1194999"/>
                <a:gd name="connsiteX12" fmla="*/ 1309299 w 5539597"/>
                <a:gd name="connsiteY12" fmla="*/ 406400 h 1194999"/>
                <a:gd name="connsiteX13" fmla="*/ 991799 w 5539597"/>
                <a:gd name="connsiteY13" fmla="*/ 0 h 1194999"/>
                <a:gd name="connsiteX14" fmla="*/ 820349 w 5539597"/>
                <a:gd name="connsiteY14" fmla="*/ 44450 h 1194999"/>
                <a:gd name="connsiteX15" fmla="*/ 629849 w 5539597"/>
                <a:gd name="connsiteY15" fmla="*/ 273050 h 1194999"/>
                <a:gd name="connsiteX16" fmla="*/ 382199 w 5539597"/>
                <a:gd name="connsiteY16" fmla="*/ 381000 h 1194999"/>
                <a:gd name="connsiteX17" fmla="*/ 1 w 5539597"/>
                <a:gd name="connsiteY17" fmla="*/ 313905 h 1194999"/>
                <a:gd name="connsiteX0" fmla="*/ 25759 w 5539597"/>
                <a:gd name="connsiteY0" fmla="*/ 313905 h 1194999"/>
                <a:gd name="connsiteX1" fmla="*/ 0 w 5539597"/>
                <a:gd name="connsiteY1" fmla="*/ 1194999 h 1194999"/>
                <a:gd name="connsiteX2" fmla="*/ 5539597 w 5539597"/>
                <a:gd name="connsiteY2" fmla="*/ 1194998 h 1194999"/>
                <a:gd name="connsiteX3" fmla="*/ 5512999 w 5539597"/>
                <a:gd name="connsiteY3" fmla="*/ 1130300 h 1194999"/>
                <a:gd name="connsiteX4" fmla="*/ 5373299 w 5539597"/>
                <a:gd name="connsiteY4" fmla="*/ 1016000 h 1194999"/>
                <a:gd name="connsiteX5" fmla="*/ 5214549 w 5539597"/>
                <a:gd name="connsiteY5" fmla="*/ 1009650 h 1194999"/>
                <a:gd name="connsiteX6" fmla="*/ 5246299 w 5539597"/>
                <a:gd name="connsiteY6" fmla="*/ 933450 h 1194999"/>
                <a:gd name="connsiteX7" fmla="*/ 5271699 w 5539597"/>
                <a:gd name="connsiteY7" fmla="*/ 889000 h 1194999"/>
                <a:gd name="connsiteX8" fmla="*/ 5265349 w 5539597"/>
                <a:gd name="connsiteY8" fmla="*/ 844550 h 1194999"/>
                <a:gd name="connsiteX9" fmla="*/ 5271699 w 5539597"/>
                <a:gd name="connsiteY9" fmla="*/ 704850 h 1194999"/>
                <a:gd name="connsiteX10" fmla="*/ 2515799 w 5539597"/>
                <a:gd name="connsiteY10" fmla="*/ 704850 h 1194999"/>
                <a:gd name="connsiteX11" fmla="*/ 2249099 w 5539597"/>
                <a:gd name="connsiteY11" fmla="*/ 527050 h 1194999"/>
                <a:gd name="connsiteX12" fmla="*/ 1309299 w 5539597"/>
                <a:gd name="connsiteY12" fmla="*/ 406400 h 1194999"/>
                <a:gd name="connsiteX13" fmla="*/ 991799 w 5539597"/>
                <a:gd name="connsiteY13" fmla="*/ 0 h 1194999"/>
                <a:gd name="connsiteX14" fmla="*/ 820349 w 5539597"/>
                <a:gd name="connsiteY14" fmla="*/ 44450 h 1194999"/>
                <a:gd name="connsiteX15" fmla="*/ 629849 w 5539597"/>
                <a:gd name="connsiteY15" fmla="*/ 273050 h 1194999"/>
                <a:gd name="connsiteX16" fmla="*/ 382199 w 5539597"/>
                <a:gd name="connsiteY16" fmla="*/ 381000 h 1194999"/>
                <a:gd name="connsiteX17" fmla="*/ 25759 w 5539597"/>
                <a:gd name="connsiteY17" fmla="*/ 313905 h 1194999"/>
                <a:gd name="connsiteX0" fmla="*/ 2577 w 5539597"/>
                <a:gd name="connsiteY0" fmla="*/ 308753 h 1194999"/>
                <a:gd name="connsiteX1" fmla="*/ 0 w 5539597"/>
                <a:gd name="connsiteY1" fmla="*/ 1194999 h 1194999"/>
                <a:gd name="connsiteX2" fmla="*/ 5539597 w 5539597"/>
                <a:gd name="connsiteY2" fmla="*/ 1194998 h 1194999"/>
                <a:gd name="connsiteX3" fmla="*/ 5512999 w 5539597"/>
                <a:gd name="connsiteY3" fmla="*/ 1130300 h 1194999"/>
                <a:gd name="connsiteX4" fmla="*/ 5373299 w 5539597"/>
                <a:gd name="connsiteY4" fmla="*/ 1016000 h 1194999"/>
                <a:gd name="connsiteX5" fmla="*/ 5214549 w 5539597"/>
                <a:gd name="connsiteY5" fmla="*/ 1009650 h 1194999"/>
                <a:gd name="connsiteX6" fmla="*/ 5246299 w 5539597"/>
                <a:gd name="connsiteY6" fmla="*/ 933450 h 1194999"/>
                <a:gd name="connsiteX7" fmla="*/ 5271699 w 5539597"/>
                <a:gd name="connsiteY7" fmla="*/ 889000 h 1194999"/>
                <a:gd name="connsiteX8" fmla="*/ 5265349 w 5539597"/>
                <a:gd name="connsiteY8" fmla="*/ 844550 h 1194999"/>
                <a:gd name="connsiteX9" fmla="*/ 5271699 w 5539597"/>
                <a:gd name="connsiteY9" fmla="*/ 704850 h 1194999"/>
                <a:gd name="connsiteX10" fmla="*/ 2515799 w 5539597"/>
                <a:gd name="connsiteY10" fmla="*/ 704850 h 1194999"/>
                <a:gd name="connsiteX11" fmla="*/ 2249099 w 5539597"/>
                <a:gd name="connsiteY11" fmla="*/ 527050 h 1194999"/>
                <a:gd name="connsiteX12" fmla="*/ 1309299 w 5539597"/>
                <a:gd name="connsiteY12" fmla="*/ 406400 h 1194999"/>
                <a:gd name="connsiteX13" fmla="*/ 991799 w 5539597"/>
                <a:gd name="connsiteY13" fmla="*/ 0 h 1194999"/>
                <a:gd name="connsiteX14" fmla="*/ 820349 w 5539597"/>
                <a:gd name="connsiteY14" fmla="*/ 44450 h 1194999"/>
                <a:gd name="connsiteX15" fmla="*/ 629849 w 5539597"/>
                <a:gd name="connsiteY15" fmla="*/ 273050 h 1194999"/>
                <a:gd name="connsiteX16" fmla="*/ 382199 w 5539597"/>
                <a:gd name="connsiteY16" fmla="*/ 381000 h 1194999"/>
                <a:gd name="connsiteX17" fmla="*/ 2577 w 5539597"/>
                <a:gd name="connsiteY17" fmla="*/ 308753 h 1194999"/>
                <a:gd name="connsiteX0" fmla="*/ 20607 w 5539597"/>
                <a:gd name="connsiteY0" fmla="*/ 308753 h 1194999"/>
                <a:gd name="connsiteX1" fmla="*/ 0 w 5539597"/>
                <a:gd name="connsiteY1" fmla="*/ 1194999 h 1194999"/>
                <a:gd name="connsiteX2" fmla="*/ 5539597 w 5539597"/>
                <a:gd name="connsiteY2" fmla="*/ 1194998 h 1194999"/>
                <a:gd name="connsiteX3" fmla="*/ 5512999 w 5539597"/>
                <a:gd name="connsiteY3" fmla="*/ 1130300 h 1194999"/>
                <a:gd name="connsiteX4" fmla="*/ 5373299 w 5539597"/>
                <a:gd name="connsiteY4" fmla="*/ 1016000 h 1194999"/>
                <a:gd name="connsiteX5" fmla="*/ 5214549 w 5539597"/>
                <a:gd name="connsiteY5" fmla="*/ 1009650 h 1194999"/>
                <a:gd name="connsiteX6" fmla="*/ 5246299 w 5539597"/>
                <a:gd name="connsiteY6" fmla="*/ 933450 h 1194999"/>
                <a:gd name="connsiteX7" fmla="*/ 5271699 w 5539597"/>
                <a:gd name="connsiteY7" fmla="*/ 889000 h 1194999"/>
                <a:gd name="connsiteX8" fmla="*/ 5265349 w 5539597"/>
                <a:gd name="connsiteY8" fmla="*/ 844550 h 1194999"/>
                <a:gd name="connsiteX9" fmla="*/ 5271699 w 5539597"/>
                <a:gd name="connsiteY9" fmla="*/ 704850 h 1194999"/>
                <a:gd name="connsiteX10" fmla="*/ 2515799 w 5539597"/>
                <a:gd name="connsiteY10" fmla="*/ 704850 h 1194999"/>
                <a:gd name="connsiteX11" fmla="*/ 2249099 w 5539597"/>
                <a:gd name="connsiteY11" fmla="*/ 527050 h 1194999"/>
                <a:gd name="connsiteX12" fmla="*/ 1309299 w 5539597"/>
                <a:gd name="connsiteY12" fmla="*/ 406400 h 1194999"/>
                <a:gd name="connsiteX13" fmla="*/ 991799 w 5539597"/>
                <a:gd name="connsiteY13" fmla="*/ 0 h 1194999"/>
                <a:gd name="connsiteX14" fmla="*/ 820349 w 5539597"/>
                <a:gd name="connsiteY14" fmla="*/ 44450 h 1194999"/>
                <a:gd name="connsiteX15" fmla="*/ 629849 w 5539597"/>
                <a:gd name="connsiteY15" fmla="*/ 273050 h 1194999"/>
                <a:gd name="connsiteX16" fmla="*/ 382199 w 5539597"/>
                <a:gd name="connsiteY16" fmla="*/ 381000 h 1194999"/>
                <a:gd name="connsiteX17" fmla="*/ 20607 w 5539597"/>
                <a:gd name="connsiteY17" fmla="*/ 308753 h 1194999"/>
                <a:gd name="connsiteX0" fmla="*/ 5152 w 5539597"/>
                <a:gd name="connsiteY0" fmla="*/ 306177 h 1194999"/>
                <a:gd name="connsiteX1" fmla="*/ 0 w 5539597"/>
                <a:gd name="connsiteY1" fmla="*/ 1194999 h 1194999"/>
                <a:gd name="connsiteX2" fmla="*/ 5539597 w 5539597"/>
                <a:gd name="connsiteY2" fmla="*/ 1194998 h 1194999"/>
                <a:gd name="connsiteX3" fmla="*/ 5512999 w 5539597"/>
                <a:gd name="connsiteY3" fmla="*/ 1130300 h 1194999"/>
                <a:gd name="connsiteX4" fmla="*/ 5373299 w 5539597"/>
                <a:gd name="connsiteY4" fmla="*/ 1016000 h 1194999"/>
                <a:gd name="connsiteX5" fmla="*/ 5214549 w 5539597"/>
                <a:gd name="connsiteY5" fmla="*/ 1009650 h 1194999"/>
                <a:gd name="connsiteX6" fmla="*/ 5246299 w 5539597"/>
                <a:gd name="connsiteY6" fmla="*/ 933450 h 1194999"/>
                <a:gd name="connsiteX7" fmla="*/ 5271699 w 5539597"/>
                <a:gd name="connsiteY7" fmla="*/ 889000 h 1194999"/>
                <a:gd name="connsiteX8" fmla="*/ 5265349 w 5539597"/>
                <a:gd name="connsiteY8" fmla="*/ 844550 h 1194999"/>
                <a:gd name="connsiteX9" fmla="*/ 5271699 w 5539597"/>
                <a:gd name="connsiteY9" fmla="*/ 704850 h 1194999"/>
                <a:gd name="connsiteX10" fmla="*/ 2515799 w 5539597"/>
                <a:gd name="connsiteY10" fmla="*/ 704850 h 1194999"/>
                <a:gd name="connsiteX11" fmla="*/ 2249099 w 5539597"/>
                <a:gd name="connsiteY11" fmla="*/ 527050 h 1194999"/>
                <a:gd name="connsiteX12" fmla="*/ 1309299 w 5539597"/>
                <a:gd name="connsiteY12" fmla="*/ 406400 h 1194999"/>
                <a:gd name="connsiteX13" fmla="*/ 991799 w 5539597"/>
                <a:gd name="connsiteY13" fmla="*/ 0 h 1194999"/>
                <a:gd name="connsiteX14" fmla="*/ 820349 w 5539597"/>
                <a:gd name="connsiteY14" fmla="*/ 44450 h 1194999"/>
                <a:gd name="connsiteX15" fmla="*/ 629849 w 5539597"/>
                <a:gd name="connsiteY15" fmla="*/ 273050 h 1194999"/>
                <a:gd name="connsiteX16" fmla="*/ 382199 w 5539597"/>
                <a:gd name="connsiteY16" fmla="*/ 381000 h 1194999"/>
                <a:gd name="connsiteX17" fmla="*/ 5152 w 5539597"/>
                <a:gd name="connsiteY17" fmla="*/ 306177 h 1194999"/>
                <a:gd name="connsiteX0" fmla="*/ 0 w 5534445"/>
                <a:gd name="connsiteY0" fmla="*/ 306177 h 1194998"/>
                <a:gd name="connsiteX1" fmla="*/ 36061 w 5534445"/>
                <a:gd name="connsiteY1" fmla="*/ 1174393 h 1194998"/>
                <a:gd name="connsiteX2" fmla="*/ 5534445 w 5534445"/>
                <a:gd name="connsiteY2" fmla="*/ 1194998 h 1194998"/>
                <a:gd name="connsiteX3" fmla="*/ 5507847 w 5534445"/>
                <a:gd name="connsiteY3" fmla="*/ 1130300 h 1194998"/>
                <a:gd name="connsiteX4" fmla="*/ 5368147 w 5534445"/>
                <a:gd name="connsiteY4" fmla="*/ 1016000 h 1194998"/>
                <a:gd name="connsiteX5" fmla="*/ 5209397 w 5534445"/>
                <a:gd name="connsiteY5" fmla="*/ 1009650 h 1194998"/>
                <a:gd name="connsiteX6" fmla="*/ 5241147 w 5534445"/>
                <a:gd name="connsiteY6" fmla="*/ 933450 h 1194998"/>
                <a:gd name="connsiteX7" fmla="*/ 5266547 w 5534445"/>
                <a:gd name="connsiteY7" fmla="*/ 889000 h 1194998"/>
                <a:gd name="connsiteX8" fmla="*/ 5260197 w 5534445"/>
                <a:gd name="connsiteY8" fmla="*/ 844550 h 1194998"/>
                <a:gd name="connsiteX9" fmla="*/ 5266547 w 5534445"/>
                <a:gd name="connsiteY9" fmla="*/ 704850 h 1194998"/>
                <a:gd name="connsiteX10" fmla="*/ 2510647 w 5534445"/>
                <a:gd name="connsiteY10" fmla="*/ 704850 h 1194998"/>
                <a:gd name="connsiteX11" fmla="*/ 2243947 w 5534445"/>
                <a:gd name="connsiteY11" fmla="*/ 527050 h 1194998"/>
                <a:gd name="connsiteX12" fmla="*/ 1304147 w 5534445"/>
                <a:gd name="connsiteY12" fmla="*/ 406400 h 1194998"/>
                <a:gd name="connsiteX13" fmla="*/ 986647 w 5534445"/>
                <a:gd name="connsiteY13" fmla="*/ 0 h 1194998"/>
                <a:gd name="connsiteX14" fmla="*/ 815197 w 5534445"/>
                <a:gd name="connsiteY14" fmla="*/ 44450 h 1194998"/>
                <a:gd name="connsiteX15" fmla="*/ 624697 w 5534445"/>
                <a:gd name="connsiteY15" fmla="*/ 273050 h 1194998"/>
                <a:gd name="connsiteX16" fmla="*/ 377047 w 5534445"/>
                <a:gd name="connsiteY16" fmla="*/ 381000 h 1194998"/>
                <a:gd name="connsiteX17" fmla="*/ 0 w 5534445"/>
                <a:gd name="connsiteY17" fmla="*/ 306177 h 1194998"/>
                <a:gd name="connsiteX0" fmla="*/ 2575 w 5537020"/>
                <a:gd name="connsiteY0" fmla="*/ 306177 h 1194999"/>
                <a:gd name="connsiteX1" fmla="*/ 0 w 5537020"/>
                <a:gd name="connsiteY1" fmla="*/ 1194999 h 1194999"/>
                <a:gd name="connsiteX2" fmla="*/ 5537020 w 5537020"/>
                <a:gd name="connsiteY2" fmla="*/ 1194998 h 1194999"/>
                <a:gd name="connsiteX3" fmla="*/ 5510422 w 5537020"/>
                <a:gd name="connsiteY3" fmla="*/ 1130300 h 1194999"/>
                <a:gd name="connsiteX4" fmla="*/ 5370722 w 5537020"/>
                <a:gd name="connsiteY4" fmla="*/ 1016000 h 1194999"/>
                <a:gd name="connsiteX5" fmla="*/ 5211972 w 5537020"/>
                <a:gd name="connsiteY5" fmla="*/ 1009650 h 1194999"/>
                <a:gd name="connsiteX6" fmla="*/ 5243722 w 5537020"/>
                <a:gd name="connsiteY6" fmla="*/ 933450 h 1194999"/>
                <a:gd name="connsiteX7" fmla="*/ 5269122 w 5537020"/>
                <a:gd name="connsiteY7" fmla="*/ 889000 h 1194999"/>
                <a:gd name="connsiteX8" fmla="*/ 5262772 w 5537020"/>
                <a:gd name="connsiteY8" fmla="*/ 844550 h 1194999"/>
                <a:gd name="connsiteX9" fmla="*/ 5269122 w 5537020"/>
                <a:gd name="connsiteY9" fmla="*/ 704850 h 1194999"/>
                <a:gd name="connsiteX10" fmla="*/ 2513222 w 5537020"/>
                <a:gd name="connsiteY10" fmla="*/ 704850 h 1194999"/>
                <a:gd name="connsiteX11" fmla="*/ 2246522 w 5537020"/>
                <a:gd name="connsiteY11" fmla="*/ 527050 h 1194999"/>
                <a:gd name="connsiteX12" fmla="*/ 1306722 w 5537020"/>
                <a:gd name="connsiteY12" fmla="*/ 406400 h 1194999"/>
                <a:gd name="connsiteX13" fmla="*/ 989222 w 5537020"/>
                <a:gd name="connsiteY13" fmla="*/ 0 h 1194999"/>
                <a:gd name="connsiteX14" fmla="*/ 817772 w 5537020"/>
                <a:gd name="connsiteY14" fmla="*/ 44450 h 1194999"/>
                <a:gd name="connsiteX15" fmla="*/ 627272 w 5537020"/>
                <a:gd name="connsiteY15" fmla="*/ 273050 h 1194999"/>
                <a:gd name="connsiteX16" fmla="*/ 379622 w 5537020"/>
                <a:gd name="connsiteY16" fmla="*/ 381000 h 1194999"/>
                <a:gd name="connsiteX17" fmla="*/ 2575 w 5537020"/>
                <a:gd name="connsiteY17" fmla="*/ 306177 h 1194999"/>
                <a:gd name="connsiteX0" fmla="*/ 2575 w 5531868"/>
                <a:gd name="connsiteY0" fmla="*/ 306177 h 1194999"/>
                <a:gd name="connsiteX1" fmla="*/ 0 w 5531868"/>
                <a:gd name="connsiteY1" fmla="*/ 1194999 h 1194999"/>
                <a:gd name="connsiteX2" fmla="*/ 5531868 w 5531868"/>
                <a:gd name="connsiteY2" fmla="*/ 1192423 h 1194999"/>
                <a:gd name="connsiteX3" fmla="*/ 5510422 w 5531868"/>
                <a:gd name="connsiteY3" fmla="*/ 1130300 h 1194999"/>
                <a:gd name="connsiteX4" fmla="*/ 5370722 w 5531868"/>
                <a:gd name="connsiteY4" fmla="*/ 1016000 h 1194999"/>
                <a:gd name="connsiteX5" fmla="*/ 5211972 w 5531868"/>
                <a:gd name="connsiteY5" fmla="*/ 1009650 h 1194999"/>
                <a:gd name="connsiteX6" fmla="*/ 5243722 w 5531868"/>
                <a:gd name="connsiteY6" fmla="*/ 933450 h 1194999"/>
                <a:gd name="connsiteX7" fmla="*/ 5269122 w 5531868"/>
                <a:gd name="connsiteY7" fmla="*/ 889000 h 1194999"/>
                <a:gd name="connsiteX8" fmla="*/ 5262772 w 5531868"/>
                <a:gd name="connsiteY8" fmla="*/ 844550 h 1194999"/>
                <a:gd name="connsiteX9" fmla="*/ 5269122 w 5531868"/>
                <a:gd name="connsiteY9" fmla="*/ 704850 h 1194999"/>
                <a:gd name="connsiteX10" fmla="*/ 2513222 w 5531868"/>
                <a:gd name="connsiteY10" fmla="*/ 704850 h 1194999"/>
                <a:gd name="connsiteX11" fmla="*/ 2246522 w 5531868"/>
                <a:gd name="connsiteY11" fmla="*/ 527050 h 1194999"/>
                <a:gd name="connsiteX12" fmla="*/ 1306722 w 5531868"/>
                <a:gd name="connsiteY12" fmla="*/ 406400 h 1194999"/>
                <a:gd name="connsiteX13" fmla="*/ 989222 w 5531868"/>
                <a:gd name="connsiteY13" fmla="*/ 0 h 1194999"/>
                <a:gd name="connsiteX14" fmla="*/ 817772 w 5531868"/>
                <a:gd name="connsiteY14" fmla="*/ 44450 h 1194999"/>
                <a:gd name="connsiteX15" fmla="*/ 627272 w 5531868"/>
                <a:gd name="connsiteY15" fmla="*/ 273050 h 1194999"/>
                <a:gd name="connsiteX16" fmla="*/ 379622 w 5531868"/>
                <a:gd name="connsiteY16" fmla="*/ 381000 h 1194999"/>
                <a:gd name="connsiteX17" fmla="*/ 2575 w 5531868"/>
                <a:gd name="connsiteY17" fmla="*/ 306177 h 119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31868" h="1194999">
                  <a:moveTo>
                    <a:pt x="2575" y="306177"/>
                  </a:moveTo>
                  <a:cubicBezTo>
                    <a:pt x="2575" y="599875"/>
                    <a:pt x="0" y="901301"/>
                    <a:pt x="0" y="1194999"/>
                  </a:cubicBezTo>
                  <a:lnTo>
                    <a:pt x="5531868" y="1192423"/>
                  </a:lnTo>
                  <a:lnTo>
                    <a:pt x="5510422" y="1130300"/>
                  </a:lnTo>
                  <a:lnTo>
                    <a:pt x="5370722" y="1016000"/>
                  </a:lnTo>
                  <a:lnTo>
                    <a:pt x="5211972" y="1009650"/>
                  </a:lnTo>
                  <a:lnTo>
                    <a:pt x="5243722" y="933450"/>
                  </a:lnTo>
                  <a:lnTo>
                    <a:pt x="5269122" y="889000"/>
                  </a:lnTo>
                  <a:lnTo>
                    <a:pt x="5262772" y="844550"/>
                  </a:lnTo>
                  <a:lnTo>
                    <a:pt x="5269122" y="704850"/>
                  </a:lnTo>
                  <a:lnTo>
                    <a:pt x="2513222" y="704850"/>
                  </a:lnTo>
                  <a:lnTo>
                    <a:pt x="2246522" y="527050"/>
                  </a:lnTo>
                  <a:lnTo>
                    <a:pt x="1306722" y="406400"/>
                  </a:lnTo>
                  <a:lnTo>
                    <a:pt x="989222" y="0"/>
                  </a:lnTo>
                  <a:lnTo>
                    <a:pt x="817772" y="44450"/>
                  </a:lnTo>
                  <a:lnTo>
                    <a:pt x="627272" y="273050"/>
                  </a:lnTo>
                  <a:lnTo>
                    <a:pt x="379622" y="381000"/>
                  </a:lnTo>
                  <a:lnTo>
                    <a:pt x="2575" y="306177"/>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36866" name="Text Box 5"/>
          <p:cNvSpPr txBox="1">
            <a:spLocks noChangeArrowheads="1"/>
          </p:cNvSpPr>
          <p:nvPr/>
        </p:nvSpPr>
        <p:spPr bwMode="auto">
          <a:xfrm>
            <a:off x="1319789" y="4782979"/>
            <a:ext cx="2743200" cy="24622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1000" dirty="0" err="1">
                <a:latin typeface="Arial" charset="0"/>
              </a:rPr>
              <a:t>Hönisch</a:t>
            </a:r>
            <a:r>
              <a:rPr lang="en-US" altLang="en-US" sz="1000" dirty="0">
                <a:latin typeface="Arial" charset="0"/>
              </a:rPr>
              <a:t> et al. (2023, </a:t>
            </a:r>
            <a:r>
              <a:rPr lang="en-US" altLang="en-US" sz="1000" i="1" dirty="0">
                <a:latin typeface="Arial" charset="0"/>
              </a:rPr>
              <a:t>Science </a:t>
            </a:r>
            <a:r>
              <a:rPr lang="en-US" altLang="en-US" sz="1000" dirty="0">
                <a:latin typeface="Arial" charset="0"/>
              </a:rPr>
              <a:t>382: eadi5177)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5181600" y="57150"/>
            <a:ext cx="396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i="1" dirty="0" err="1">
                <a:solidFill>
                  <a:srgbClr val="FFCC66"/>
                </a:solidFill>
                <a:latin typeface="Arial" charset="0"/>
              </a:rPr>
              <a:t>Metasequoia</a:t>
            </a:r>
            <a:r>
              <a:rPr lang="en-US" altLang="en-US" sz="2800" b="1" i="1" dirty="0">
                <a:solidFill>
                  <a:srgbClr val="FFCC66"/>
                </a:solidFill>
                <a:latin typeface="Arial" charset="0"/>
              </a:rPr>
              <a:t> </a:t>
            </a:r>
            <a:r>
              <a:rPr lang="en-US" altLang="en-US" sz="2800" b="1" i="1" dirty="0" err="1">
                <a:solidFill>
                  <a:srgbClr val="FFCC66"/>
                </a:solidFill>
                <a:latin typeface="Arial" charset="0"/>
              </a:rPr>
              <a:t>glyptostroboides</a:t>
            </a:r>
            <a:endParaRPr lang="en-US" altLang="en-US" sz="2800" b="1" dirty="0">
              <a:solidFill>
                <a:srgbClr val="FFCC66"/>
              </a:solidFill>
              <a:latin typeface="Arial" charset="0"/>
            </a:endParaRPr>
          </a:p>
        </p:txBody>
      </p:sp>
      <p:pic>
        <p:nvPicPr>
          <p:cNvPr id="31747" name="Picture 4" descr="Metasequoia grove (Royal Hollo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7" y="42862"/>
            <a:ext cx="3757613"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extLst>
              <p:ext uri="{D42A27DB-BD31-4B8C-83A1-F6EECF244321}">
                <p14:modId xmlns:p14="http://schemas.microsoft.com/office/powerpoint/2010/main" val="1630967685"/>
              </p:ext>
            </p:extLst>
          </p:nvPr>
        </p:nvGraphicFramePr>
        <p:xfrm>
          <a:off x="2595562" y="43188"/>
          <a:ext cx="3805238" cy="5844381"/>
        </p:xfrm>
        <a:graphic>
          <a:graphicData uri="http://schemas.openxmlformats.org/presentationml/2006/ole">
            <mc:AlternateContent xmlns:mc="http://schemas.openxmlformats.org/markup-compatibility/2006">
              <mc:Choice xmlns:v="urn:schemas-microsoft-com:vml" Requires="v">
                <p:oleObj spid="_x0000_s32817" name="Artwork" r:id="rId4" imgW="6238095" imgH="9580952" progId="Adobe.Illustrator.7">
                  <p:embed/>
                </p:oleObj>
              </mc:Choice>
              <mc:Fallback>
                <p:oleObj name="Artwork" r:id="rId4" imgW="6238095" imgH="9580952" progId="Adobe.Illustrator.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5562" y="43188"/>
                        <a:ext cx="3805238" cy="58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Text Box 5"/>
          <p:cNvSpPr txBox="1">
            <a:spLocks noChangeArrowheads="1"/>
          </p:cNvSpPr>
          <p:nvPr/>
        </p:nvSpPr>
        <p:spPr bwMode="auto">
          <a:xfrm>
            <a:off x="0" y="57150"/>
            <a:ext cx="937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solidFill>
                  <a:srgbClr val="FFCC66"/>
                </a:solidFill>
                <a:latin typeface="Arial" charset="0"/>
              </a:rPr>
              <a:t>Modern training sets</a:t>
            </a:r>
          </a:p>
        </p:txBody>
      </p:sp>
      <p:sp>
        <p:nvSpPr>
          <p:cNvPr id="32773" name="Text Box 6"/>
          <p:cNvSpPr txBox="1">
            <a:spLocks noChangeArrowheads="1"/>
          </p:cNvSpPr>
          <p:nvPr/>
        </p:nvSpPr>
        <p:spPr bwMode="auto">
          <a:xfrm>
            <a:off x="6172200" y="4400550"/>
            <a:ext cx="2895600" cy="40011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1000" dirty="0">
                <a:solidFill>
                  <a:schemeClr val="bg1"/>
                </a:solidFill>
                <a:latin typeface="Arial" charset="0"/>
              </a:rPr>
              <a:t>Modified from Royer et al. (2001, </a:t>
            </a:r>
            <a:r>
              <a:rPr lang="en-US" altLang="en-US" sz="1000" i="1" dirty="0">
                <a:solidFill>
                  <a:schemeClr val="bg1"/>
                </a:solidFill>
                <a:latin typeface="Arial" charset="0"/>
              </a:rPr>
              <a:t>Science</a:t>
            </a:r>
            <a:r>
              <a:rPr lang="en-US" altLang="en-US" sz="1000" dirty="0">
                <a:solidFill>
                  <a:schemeClr val="bg1"/>
                </a:solidFill>
                <a:latin typeface="Arial" charset="0"/>
              </a:rPr>
              <a:t> 292:2310-2313)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HB Ginkgo loc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45436"/>
            <a:ext cx="6324600" cy="415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0" y="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FFCC66"/>
                </a:solidFill>
                <a:latin typeface="Arial" charset="0"/>
              </a:rPr>
              <a:t>Early Eocene </a:t>
            </a:r>
            <a:r>
              <a:rPr lang="en-US" altLang="en-US" sz="2800" b="1" i="1" dirty="0">
                <a:solidFill>
                  <a:srgbClr val="FFCC66"/>
                </a:solidFill>
                <a:latin typeface="Arial" charset="0"/>
              </a:rPr>
              <a:t>Ginkgo</a:t>
            </a:r>
            <a:r>
              <a:rPr lang="en-US" altLang="en-US" sz="2800" b="1" dirty="0">
                <a:solidFill>
                  <a:srgbClr val="FFCC66"/>
                </a:solidFill>
                <a:latin typeface="Arial" charset="0"/>
              </a:rPr>
              <a:t>-bearing fossil plant locality</a:t>
            </a:r>
          </a:p>
          <a:p>
            <a:r>
              <a:rPr lang="en-US" altLang="en-US" sz="2800" b="1" dirty="0">
                <a:solidFill>
                  <a:srgbClr val="FFCC66"/>
                </a:solidFill>
                <a:latin typeface="Arial" charset="0"/>
              </a:rPr>
              <a:t>(Bighorn Basin, Wyoming)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11" descr="k_t_fe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6610"/>
            <a:ext cx="9002482" cy="29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4"/>
          <p:cNvSpPr txBox="1">
            <a:spLocks noChangeArrowheads="1"/>
          </p:cNvSpPr>
          <p:nvPr/>
        </p:nvSpPr>
        <p:spPr bwMode="auto">
          <a:xfrm>
            <a:off x="0" y="1028700"/>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rgbClr val="FFCC66"/>
                </a:solidFill>
                <a:latin typeface="Arial" charset="0"/>
              </a:rPr>
              <a:t>KPg </a:t>
            </a:r>
            <a:r>
              <a:rPr lang="en-US" altLang="en-US" dirty="0" err="1">
                <a:solidFill>
                  <a:srgbClr val="FFCC66"/>
                </a:solidFill>
                <a:latin typeface="Arial" charset="0"/>
              </a:rPr>
              <a:t>aff</a:t>
            </a:r>
            <a:r>
              <a:rPr lang="en-US" altLang="en-US" dirty="0">
                <a:solidFill>
                  <a:srgbClr val="FFCC66"/>
                </a:solidFill>
                <a:latin typeface="Arial" charset="0"/>
              </a:rPr>
              <a:t>. </a:t>
            </a:r>
            <a:r>
              <a:rPr lang="en-US" altLang="en-US" i="1" dirty="0" err="1">
                <a:solidFill>
                  <a:srgbClr val="FFCC66"/>
                </a:solidFill>
                <a:latin typeface="Arial" charset="0"/>
              </a:rPr>
              <a:t>Stenochlaena</a:t>
            </a:r>
            <a:endParaRPr lang="en-US" altLang="en-US" dirty="0">
              <a:solidFill>
                <a:srgbClr val="FFCC66"/>
              </a:solidFill>
              <a:latin typeface="Arial" charset="0"/>
            </a:endParaRPr>
          </a:p>
        </p:txBody>
      </p:sp>
      <p:sp>
        <p:nvSpPr>
          <p:cNvPr id="34819" name="Text Box 7"/>
          <p:cNvSpPr txBox="1">
            <a:spLocks noChangeArrowheads="1"/>
          </p:cNvSpPr>
          <p:nvPr/>
        </p:nvSpPr>
        <p:spPr bwMode="auto">
          <a:xfrm>
            <a:off x="5181600" y="4428351"/>
            <a:ext cx="3886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000" dirty="0">
                <a:solidFill>
                  <a:schemeClr val="bg1"/>
                </a:solidFill>
                <a:latin typeface="Arial" charset="0"/>
              </a:rPr>
              <a:t>Photos courtesy of B. Lomax</a:t>
            </a:r>
          </a:p>
        </p:txBody>
      </p:sp>
      <p:sp>
        <p:nvSpPr>
          <p:cNvPr id="34821" name="Text Box 12"/>
          <p:cNvSpPr txBox="1">
            <a:spLocks noChangeArrowheads="1"/>
          </p:cNvSpPr>
          <p:nvPr/>
        </p:nvSpPr>
        <p:spPr bwMode="auto">
          <a:xfrm>
            <a:off x="4572000" y="1028700"/>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a:solidFill>
                  <a:srgbClr val="FFCC66"/>
                </a:solidFill>
                <a:latin typeface="Arial" charset="0"/>
              </a:rPr>
              <a:t>modern </a:t>
            </a:r>
            <a:r>
              <a:rPr lang="en-US" altLang="en-US" i="1">
                <a:solidFill>
                  <a:srgbClr val="FFCC66"/>
                </a:solidFill>
                <a:latin typeface="Arial" charset="0"/>
              </a:rPr>
              <a:t>Stenochlaena palustris</a:t>
            </a:r>
            <a:endParaRPr lang="en-US" altLang="en-US">
              <a:solidFill>
                <a:srgbClr val="FFCC66"/>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724400" y="3437751"/>
            <a:ext cx="19812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000" dirty="0">
                <a:solidFill>
                  <a:schemeClr val="bg1"/>
                </a:solidFill>
                <a:latin typeface="Arial" charset="0"/>
              </a:rPr>
              <a:t>Image courtesy Barry Lomax</a:t>
            </a:r>
          </a:p>
          <a:p>
            <a:pPr algn="r">
              <a:spcBef>
                <a:spcPct val="50000"/>
              </a:spcBef>
            </a:pPr>
            <a:r>
              <a:rPr lang="en-US" altLang="en-US" sz="1000" dirty="0">
                <a:solidFill>
                  <a:schemeClr val="bg1"/>
                </a:solidFill>
                <a:latin typeface="Arial" charset="0"/>
              </a:rPr>
              <a:t>scale bar = 10 </a:t>
            </a:r>
            <a:r>
              <a:rPr lang="en-US" altLang="en-US" sz="1000" dirty="0">
                <a:solidFill>
                  <a:schemeClr val="bg1"/>
                </a:solidFill>
                <a:latin typeface="Symbol" panose="05050102010706020507" pitchFamily="18" charset="2"/>
              </a:rPr>
              <a:t>m</a:t>
            </a:r>
            <a:r>
              <a:rPr lang="en-US" altLang="en-US" sz="1000" dirty="0">
                <a:solidFill>
                  <a:schemeClr val="bg1"/>
                </a:solidFill>
                <a:latin typeface="Arial" charset="0"/>
              </a:rPr>
              <a:t>m</a:t>
            </a:r>
          </a:p>
        </p:txBody>
      </p:sp>
      <p:sp>
        <p:nvSpPr>
          <p:cNvPr id="23555" name="Text Box 3"/>
          <p:cNvSpPr txBox="1">
            <a:spLocks noChangeArrowheads="1"/>
          </p:cNvSpPr>
          <p:nvPr/>
        </p:nvSpPr>
        <p:spPr bwMode="auto">
          <a:xfrm>
            <a:off x="0" y="5268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FFCC66"/>
                </a:solidFill>
                <a:latin typeface="Arial" charset="0"/>
              </a:rPr>
              <a:t>What are stomata?</a:t>
            </a:r>
          </a:p>
        </p:txBody>
      </p:sp>
      <p:pic>
        <p:nvPicPr>
          <p:cNvPr id="23556" name="Picture 4" descr="modern &amp; k-t fe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25792"/>
            <a:ext cx="4179761" cy="278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9390"/>
            <a:ext cx="5638799" cy="401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4495800" y="1227951"/>
            <a:ext cx="3124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1000" dirty="0">
                <a:latin typeface="Arial" charset="0"/>
              </a:rPr>
              <a:t>Woodward (1987, </a:t>
            </a:r>
            <a:r>
              <a:rPr lang="en-US" altLang="en-US" sz="1000" i="1" dirty="0">
                <a:latin typeface="Arial" charset="0"/>
              </a:rPr>
              <a:t>Nature</a:t>
            </a:r>
            <a:r>
              <a:rPr lang="en-US" altLang="en-US" sz="1000" dirty="0">
                <a:latin typeface="Arial" charset="0"/>
              </a:rPr>
              <a:t> 327:617-618)</a:t>
            </a:r>
          </a:p>
        </p:txBody>
      </p:sp>
      <p:sp>
        <p:nvSpPr>
          <p:cNvPr id="24580" name="Text Box 4"/>
          <p:cNvSpPr txBox="1">
            <a:spLocks noChangeArrowheads="1"/>
          </p:cNvSpPr>
          <p:nvPr/>
        </p:nvSpPr>
        <p:spPr bwMode="auto">
          <a:xfrm>
            <a:off x="0" y="5715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err="1">
                <a:solidFill>
                  <a:srgbClr val="FFCC66"/>
                </a:solidFill>
                <a:latin typeface="Arial" charset="0"/>
              </a:rPr>
              <a:t>Stomatal</a:t>
            </a:r>
            <a:r>
              <a:rPr lang="en-US" altLang="en-US" sz="2800" b="1" dirty="0">
                <a:solidFill>
                  <a:srgbClr val="FFCC66"/>
                </a:solidFill>
                <a:latin typeface="Arial" charset="0"/>
              </a:rPr>
              <a:t> response of woody plants to CO</a:t>
            </a:r>
            <a:r>
              <a:rPr lang="en-US" altLang="en-US" sz="2800" b="1" baseline="-25000" dirty="0">
                <a:solidFill>
                  <a:srgbClr val="FFCC66"/>
                </a:solidFill>
                <a:latin typeface="Arial" charset="0"/>
              </a:rPr>
              <a:t>2</a:t>
            </a:r>
            <a:endParaRPr lang="en-US" altLang="en-US" sz="2800" b="1" dirty="0">
              <a:solidFill>
                <a:srgbClr val="FFCC66"/>
              </a:solidFill>
              <a:latin typeface="Arial" charset="0"/>
            </a:endParaRPr>
          </a:p>
          <a:p>
            <a:r>
              <a:rPr lang="en-US" altLang="en-US" sz="2800" b="1" dirty="0">
                <a:solidFill>
                  <a:srgbClr val="FFCC66"/>
                </a:solidFill>
                <a:latin typeface="Arial" charset="0"/>
              </a:rPr>
              <a:t>over the last 240 years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1560646039"/>
              </p:ext>
            </p:extLst>
          </p:nvPr>
        </p:nvGraphicFramePr>
        <p:xfrm>
          <a:off x="919885" y="133350"/>
          <a:ext cx="7309715" cy="4910286"/>
        </p:xfrm>
        <a:graphic>
          <a:graphicData uri="http://schemas.openxmlformats.org/presentationml/2006/ole">
            <mc:AlternateContent xmlns:mc="http://schemas.openxmlformats.org/markup-compatibility/2006">
              <mc:Choice xmlns:v="urn:schemas-microsoft-com:vml" Requires="v">
                <p:oleObj spid="_x0000_s25646" name="Artwork" r:id="rId4" imgW="9371429" imgH="6295238" progId="Adobe.Illustrator.7">
                  <p:embed/>
                </p:oleObj>
              </mc:Choice>
              <mc:Fallback>
                <p:oleObj name="Artwork" r:id="rId4" imgW="9371429" imgH="6295238" progId="Adobe.Illustrator.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885" y="133350"/>
                        <a:ext cx="7309715" cy="491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Ginkgo response to ele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888" y="1276351"/>
            <a:ext cx="4019702" cy="28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0" y="5715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FFCC66"/>
                </a:solidFill>
                <a:latin typeface="Arial" charset="0"/>
              </a:rPr>
              <a:t>Stomata respond to partial pressure of CO</a:t>
            </a:r>
            <a:r>
              <a:rPr lang="en-US" altLang="en-US" sz="2800" b="1" baseline="-25000" dirty="0">
                <a:solidFill>
                  <a:srgbClr val="FFCC66"/>
                </a:solidFill>
                <a:latin typeface="Arial" charset="0"/>
              </a:rPr>
              <a:t>2</a:t>
            </a:r>
            <a:r>
              <a:rPr lang="en-US" altLang="en-US" sz="2800" b="1" dirty="0">
                <a:solidFill>
                  <a:srgbClr val="FFCC66"/>
                </a:solidFill>
                <a:latin typeface="Arial" charset="0"/>
              </a:rPr>
              <a:t> (P</a:t>
            </a:r>
            <a:r>
              <a:rPr lang="en-US" altLang="en-US" sz="2800" b="1" baseline="-25000" dirty="0">
                <a:solidFill>
                  <a:srgbClr val="FFCC66"/>
                </a:solidFill>
                <a:latin typeface="Arial" charset="0"/>
              </a:rPr>
              <a:t>CO2</a:t>
            </a:r>
            <a:r>
              <a:rPr lang="en-US" altLang="en-US" sz="2800" b="1" dirty="0">
                <a:solidFill>
                  <a:srgbClr val="FFCC66"/>
                </a:solidFill>
                <a:latin typeface="Arial" charset="0"/>
              </a:rPr>
              <a:t>), not concentration (e.g., ppm)</a:t>
            </a:r>
          </a:p>
        </p:txBody>
      </p:sp>
      <p:sp>
        <p:nvSpPr>
          <p:cNvPr id="2" name="Rectangle 1">
            <a:extLst>
              <a:ext uri="{FF2B5EF4-FFF2-40B4-BE49-F238E27FC236}">
                <a16:creationId xmlns:a16="http://schemas.microsoft.com/office/drawing/2014/main" id="{B36D7058-95C2-4054-BBFA-9A81A73736DF}"/>
              </a:ext>
            </a:extLst>
          </p:cNvPr>
          <p:cNvSpPr/>
          <p:nvPr/>
        </p:nvSpPr>
        <p:spPr bwMode="auto">
          <a:xfrm>
            <a:off x="3505200" y="1428750"/>
            <a:ext cx="17526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Ginkgo biloba</a:t>
            </a:r>
          </a:p>
        </p:txBody>
      </p:sp>
      <p:sp>
        <p:nvSpPr>
          <p:cNvPr id="3" name="Rectangle 2">
            <a:extLst>
              <a:ext uri="{FF2B5EF4-FFF2-40B4-BE49-F238E27FC236}">
                <a16:creationId xmlns:a16="http://schemas.microsoft.com/office/drawing/2014/main" id="{80A82109-4B47-4A6C-B1C5-088247E25B45}"/>
              </a:ext>
            </a:extLst>
          </p:cNvPr>
          <p:cNvSpPr/>
          <p:nvPr/>
        </p:nvSpPr>
        <p:spPr bwMode="auto">
          <a:xfrm>
            <a:off x="4267200" y="4171950"/>
            <a:ext cx="2362200" cy="304800"/>
          </a:xfrm>
          <a:prstGeom prst="rect">
            <a:avLst/>
          </a:prstGeom>
          <a:no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1200" dirty="0">
                <a:solidFill>
                  <a:schemeClr val="bg1"/>
                </a:solidFill>
                <a:latin typeface="Arial" panose="020B0604020202020204" pitchFamily="34" charset="0"/>
                <a:cs typeface="Arial" panose="020B0604020202020204" pitchFamily="34" charset="0"/>
              </a:rPr>
              <a:t>Dana Royer (unpublished)</a:t>
            </a:r>
            <a:endParaRPr kumimoji="0" 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5715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solidFill>
                  <a:srgbClr val="FFCC66"/>
                </a:solidFill>
                <a:latin typeface="Arial" charset="0"/>
              </a:rPr>
              <a:t>Species-specific character of </a:t>
            </a:r>
            <a:r>
              <a:rPr lang="en-US" altLang="en-US" sz="2800" b="1" dirty="0" err="1">
                <a:solidFill>
                  <a:srgbClr val="FFCC66"/>
                </a:solidFill>
                <a:latin typeface="Arial" charset="0"/>
              </a:rPr>
              <a:t>stomatal</a:t>
            </a:r>
            <a:r>
              <a:rPr lang="en-US" altLang="en-US" sz="2800" b="1" dirty="0">
                <a:solidFill>
                  <a:srgbClr val="FFCC66"/>
                </a:solidFill>
                <a:latin typeface="Arial" charset="0"/>
              </a:rPr>
              <a:t> responses</a:t>
            </a:r>
          </a:p>
        </p:txBody>
      </p:sp>
      <p:pic>
        <p:nvPicPr>
          <p:cNvPr id="27651" name="Picture 3" descr="species-specific response, stomatal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 y="590549"/>
            <a:ext cx="8986532" cy="407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5410200" y="4472285"/>
            <a:ext cx="365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1000" dirty="0">
                <a:solidFill>
                  <a:schemeClr val="bg1"/>
                </a:solidFill>
                <a:latin typeface="Arial" charset="0"/>
              </a:rPr>
              <a:t>Modified and updated from Royer et al. (2001, </a:t>
            </a:r>
            <a:r>
              <a:rPr lang="en-US" altLang="en-US" sz="1000" i="1" dirty="0">
                <a:solidFill>
                  <a:schemeClr val="bg1"/>
                </a:solidFill>
                <a:latin typeface="Arial" charset="0"/>
              </a:rPr>
              <a:t>Earth-Sci. Rev.</a:t>
            </a:r>
            <a:r>
              <a:rPr lang="en-US" altLang="en-US" sz="1000" dirty="0">
                <a:solidFill>
                  <a:schemeClr val="bg1"/>
                </a:solidFill>
                <a:latin typeface="Arial" charset="0"/>
              </a:rPr>
              <a:t> 54:49-392)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inkgo_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
            <a:ext cx="3383280" cy="507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5638800" y="51435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800" b="1" i="1" dirty="0">
                <a:solidFill>
                  <a:srgbClr val="FFCC66"/>
                </a:solidFill>
                <a:latin typeface="Arial" charset="0"/>
              </a:rPr>
              <a:t>Ginkgo </a:t>
            </a:r>
            <a:r>
              <a:rPr lang="en-US" altLang="en-US" sz="2800" b="1" i="1" dirty="0" err="1">
                <a:solidFill>
                  <a:srgbClr val="FFCC66"/>
                </a:solidFill>
                <a:latin typeface="Arial" charset="0"/>
              </a:rPr>
              <a:t>biloba</a:t>
            </a:r>
            <a:endParaRPr lang="en-US" altLang="en-US" sz="2800" b="1" dirty="0">
              <a:solidFill>
                <a:srgbClr val="FFCC66"/>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ingko_refined (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71550"/>
            <a:ext cx="6385621" cy="413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0" y="5715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solidFill>
                  <a:srgbClr val="FFCC66"/>
                </a:solidFill>
                <a:latin typeface="Arial" charset="0"/>
              </a:rPr>
              <a:t>Comparison of modern </a:t>
            </a:r>
            <a:r>
              <a:rPr lang="en-US" altLang="en-US" sz="2800" b="1" i="1" dirty="0">
                <a:solidFill>
                  <a:srgbClr val="FFCC66"/>
                </a:solidFill>
                <a:latin typeface="Arial" charset="0"/>
              </a:rPr>
              <a:t>Ginkgo </a:t>
            </a:r>
            <a:r>
              <a:rPr lang="en-US" altLang="en-US" sz="2800" b="1" i="1" dirty="0" err="1">
                <a:solidFill>
                  <a:srgbClr val="FFCC66"/>
                </a:solidFill>
                <a:latin typeface="Arial" charset="0"/>
              </a:rPr>
              <a:t>biloba</a:t>
            </a:r>
            <a:r>
              <a:rPr lang="en-US" altLang="en-US" sz="2800" b="1" dirty="0">
                <a:solidFill>
                  <a:srgbClr val="FFCC66"/>
                </a:solidFill>
                <a:latin typeface="Arial" charset="0"/>
              </a:rPr>
              <a:t> with Cretaceous (</a:t>
            </a:r>
            <a:r>
              <a:rPr lang="en-US" altLang="en-US" sz="2800" b="1" dirty="0" err="1">
                <a:solidFill>
                  <a:srgbClr val="FFCC66"/>
                </a:solidFill>
                <a:latin typeface="Arial" charset="0"/>
              </a:rPr>
              <a:t>Maastrichtian</a:t>
            </a:r>
            <a:r>
              <a:rPr lang="en-US" altLang="en-US" sz="2800" b="1" dirty="0">
                <a:solidFill>
                  <a:srgbClr val="FFCC66"/>
                </a:solidFill>
                <a:latin typeface="Arial" charset="0"/>
              </a:rPr>
              <a:t>) </a:t>
            </a:r>
            <a:r>
              <a:rPr lang="en-US" altLang="en-US" sz="2800" b="1" i="1" dirty="0">
                <a:solidFill>
                  <a:srgbClr val="FFCC66"/>
                </a:solidFill>
                <a:latin typeface="Arial" charset="0"/>
              </a:rPr>
              <a:t>G. </a:t>
            </a:r>
            <a:r>
              <a:rPr lang="en-US" altLang="en-US" sz="2800" b="1" i="1" dirty="0" err="1">
                <a:solidFill>
                  <a:srgbClr val="FFCC66"/>
                </a:solidFill>
                <a:latin typeface="Arial" charset="0"/>
              </a:rPr>
              <a:t>adiantoides</a:t>
            </a:r>
            <a:endParaRPr lang="en-US" altLang="en-US" sz="2800" b="1" dirty="0">
              <a:solidFill>
                <a:srgbClr val="FFCC66"/>
              </a:solidFill>
              <a:latin typeface="Arial" charset="0"/>
            </a:endParaRPr>
          </a:p>
        </p:txBody>
      </p:sp>
      <p:sp>
        <p:nvSpPr>
          <p:cNvPr id="29700" name="Text Box 4"/>
          <p:cNvSpPr txBox="1">
            <a:spLocks noChangeArrowheads="1"/>
          </p:cNvSpPr>
          <p:nvPr/>
        </p:nvSpPr>
        <p:spPr bwMode="auto">
          <a:xfrm>
            <a:off x="6324600" y="4700885"/>
            <a:ext cx="1905000" cy="40011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1000" dirty="0">
                <a:solidFill>
                  <a:schemeClr val="bg1"/>
                </a:solidFill>
                <a:latin typeface="Arial" charset="0"/>
              </a:rPr>
              <a:t>Royer et al. (2003, </a:t>
            </a:r>
            <a:r>
              <a:rPr lang="en-US" altLang="en-US" sz="1000" i="1" dirty="0" err="1">
                <a:solidFill>
                  <a:schemeClr val="bg1"/>
                </a:solidFill>
                <a:latin typeface="Arial" charset="0"/>
              </a:rPr>
              <a:t>Paleobiology</a:t>
            </a:r>
            <a:r>
              <a:rPr lang="en-US" altLang="en-US" sz="1000" dirty="0">
                <a:solidFill>
                  <a:schemeClr val="bg1"/>
                </a:solidFill>
                <a:latin typeface="Arial" charset="0"/>
              </a:rPr>
              <a:t> 29:84-104)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odern and Almont Ginkgo s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3018"/>
            <a:ext cx="6690360" cy="509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0" y="0"/>
            <a:ext cx="9144000" cy="52322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solidFill>
                  <a:srgbClr val="FFCC66"/>
                </a:solidFill>
                <a:latin typeface="Arial" charset="0"/>
              </a:rPr>
              <a:t>Comparison of modern and Paleocene </a:t>
            </a:r>
            <a:r>
              <a:rPr lang="en-US" altLang="en-US" sz="2800" b="1" i="1" dirty="0">
                <a:solidFill>
                  <a:srgbClr val="FFCC66"/>
                </a:solidFill>
                <a:latin typeface="Arial" charset="0"/>
              </a:rPr>
              <a:t>Ginkgo </a:t>
            </a:r>
            <a:r>
              <a:rPr lang="en-US" altLang="en-US" sz="2800" b="1" dirty="0">
                <a:solidFill>
                  <a:srgbClr val="FFCC66"/>
                </a:solidFill>
                <a:latin typeface="Arial" charset="0"/>
              </a:rPr>
              <a:t>seeds</a:t>
            </a:r>
          </a:p>
        </p:txBody>
      </p:sp>
      <p:sp>
        <p:nvSpPr>
          <p:cNvPr id="30724" name="Text Box 4"/>
          <p:cNvSpPr txBox="1">
            <a:spLocks noChangeArrowheads="1"/>
          </p:cNvSpPr>
          <p:nvPr/>
        </p:nvSpPr>
        <p:spPr bwMode="auto">
          <a:xfrm>
            <a:off x="6096000" y="4700885"/>
            <a:ext cx="1905000" cy="40011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1000" dirty="0">
                <a:solidFill>
                  <a:schemeClr val="bg1"/>
                </a:solidFill>
                <a:latin typeface="Arial" charset="0"/>
              </a:rPr>
              <a:t>Royer et al. (2003, </a:t>
            </a:r>
            <a:r>
              <a:rPr lang="en-US" altLang="en-US" sz="1000" i="1" dirty="0" err="1">
                <a:solidFill>
                  <a:schemeClr val="bg1"/>
                </a:solidFill>
                <a:latin typeface="Arial" charset="0"/>
              </a:rPr>
              <a:t>Paleobiology</a:t>
            </a:r>
            <a:r>
              <a:rPr lang="en-US" altLang="en-US" sz="1000" dirty="0">
                <a:solidFill>
                  <a:schemeClr val="bg1"/>
                </a:solidFill>
                <a:latin typeface="Arial" charset="0"/>
              </a:rPr>
              <a:t> 29:84-104)</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3258</TotalTime>
  <Words>619</Words>
  <Application>Microsoft Office PowerPoint</Application>
  <PresentationFormat>On-screen Show (16:9)</PresentationFormat>
  <Paragraphs>52</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Symbol</vt:lpstr>
      <vt:lpstr>Times New Roman</vt:lpstr>
      <vt:lpstr>Default Design</vt:lpstr>
      <vt:lpstr>Artwork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Dana Royer</dc:creator>
  <cp:lastModifiedBy>Dana Royer</cp:lastModifiedBy>
  <cp:revision>129</cp:revision>
  <cp:lastPrinted>2021-03-08T14:29:38Z</cp:lastPrinted>
  <dcterms:created xsi:type="dcterms:W3CDTF">2003-09-08T20:12:48Z</dcterms:created>
  <dcterms:modified xsi:type="dcterms:W3CDTF">2024-03-26T15:25:48Z</dcterms:modified>
</cp:coreProperties>
</file>