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57" r:id="rId2"/>
    <p:sldId id="355" r:id="rId3"/>
    <p:sldId id="372" r:id="rId4"/>
    <p:sldId id="360" r:id="rId5"/>
    <p:sldId id="359" r:id="rId6"/>
    <p:sldId id="361" r:id="rId7"/>
    <p:sldId id="356" r:id="rId8"/>
    <p:sldId id="373" r:id="rId9"/>
    <p:sldId id="368" r:id="rId10"/>
    <p:sldId id="341" r:id="rId11"/>
    <p:sldId id="319" r:id="rId12"/>
    <p:sldId id="363" r:id="rId13"/>
    <p:sldId id="364" r:id="rId14"/>
    <p:sldId id="362" r:id="rId15"/>
    <p:sldId id="358" r:id="rId16"/>
    <p:sldId id="350" r:id="rId17"/>
  </p:sldIdLst>
  <p:sldSz cx="9144000" cy="5143500" type="screen16x9"/>
  <p:notesSz cx="9296400" cy="7010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DDDDDD"/>
    <a:srgbClr val="FFFF99"/>
    <a:srgbClr val="33CC33"/>
    <a:srgbClr val="0099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74855" autoAdjust="0"/>
  </p:normalViewPr>
  <p:slideViewPr>
    <p:cSldViewPr>
      <p:cViewPr varScale="1">
        <p:scale>
          <a:sx n="112" d="100"/>
          <a:sy n="112" d="100"/>
        </p:scale>
        <p:origin x="178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FBE7F69-D331-45A0-BB13-EDFB3A0AC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-How does carbon cycle into and out of the Earth’s crust on long timescales?</a:t>
            </a:r>
          </a:p>
          <a:p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-Describe the two discrete steps by which carbon is transferred from the atmosphere to the rock reservoir via the chemical weathering of Ca and Mg silicate rocks.</a:t>
            </a:r>
          </a:p>
          <a:p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-Describe three ways by which plants enhance the chemical weathering of silicate </a:t>
            </a:r>
            <a:r>
              <a:rPr lang="en-US" sz="12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rocks.</a:t>
            </a:r>
            <a:endParaRPr lang="en-US" sz="1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BE7F69-D331-45A0-BB13-EDFB3A0AC5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E9BF6B-D326-473A-B82F-D4575DB86030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[it’s best to write the equations on the board…]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and acid is needed for reaction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Acid (CO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has two sources: diffusion from atmosphere, and OM decomposition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Net result: to the right = weathering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to the left = volcanic outgassing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Why are we restricted to Ca-Mg silicate rocks?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 that this process occurs in two physically different locations (land, sea)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 the biology involved (carbonate precipitation, acid production in soils)</a:t>
            </a:r>
          </a:p>
          <a:p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there more biology involved than what first meets the eye…(next slide)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81F9DE9-1F4D-447D-B9AD-F679FB0D0E1C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Roots and rootlets secrete acids (next</a:t>
            </a:r>
            <a:r>
              <a:rPr lang="en-US" altLang="en-US" b="0" baseline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two slides)</a:t>
            </a:r>
            <a:endParaRPr lang="en-US" altLang="en-US" b="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Litter decomposes, producing acids and CO</a:t>
            </a:r>
            <a:r>
              <a:rPr lang="en-US" altLang="en-US" b="0" baseline="-25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b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regional scale, plants recirculate water (Amazon Basin: ½ to 2/3 of rainwater is recirculated via plant transpiration) (see</a:t>
            </a:r>
            <a:r>
              <a:rPr lang="en-US" altLang="en-US" b="0" baseline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slide)</a:t>
            </a:r>
            <a:endParaRPr lang="en-US" altLang="en-US" b="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anchor soils, slowing down erosion</a:t>
            </a:r>
          </a:p>
          <a:p>
            <a:endParaRPr lang="en-US" altLang="en-US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factors increase the amount of chemical weathering of Ca-Mg silicates ***(~3-8X)*****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FFFBFF-B0A1-4A89-A5CE-89A327B9351F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Mycorrhizal fungi seek out nutrient-rich minerals. The matrix here is volcanic glass.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EBDCC3-83FD-47EB-B963-9F4411B2B15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384883-0190-4287-B659-9EA7F98F98C9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Basin: ½ to 2/3 of rainwater is recirculated via plant transpiration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DDB6A6-EE40-4425-807C-253C31AE5332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(591+279 Gt) / 0.1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8,700 years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 that this is a very precarious situation!!!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BA48F-DF3E-4C20-944B-4D3CE60BDBE3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Negative feedback loops: our saviors!!!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More 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means </a:t>
            </a:r>
            <a:r>
              <a:rPr lang="en-US" altLang="en-US" baseline="0">
                <a:latin typeface="Arial" panose="020B0604020202020204" pitchFamily="34" charset="0"/>
                <a:cs typeface="Arial" panose="020B0604020202020204" pitchFamily="34" charset="0"/>
              </a:rPr>
              <a:t>more silicate 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weathering because:</a:t>
            </a:r>
          </a:p>
          <a:p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  -More HCO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in soils</a:t>
            </a:r>
          </a:p>
          <a:p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  -More rainfall (globally averaged)</a:t>
            </a:r>
          </a:p>
          <a:p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  -Warmer temperatures leads to faster chemical reaction rates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5BC514-9922-459C-B230-973F88788BB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B47923-35B8-4C28-A1D9-30095AEC6881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</p:spPr>
        <p:txBody>
          <a:bodyPr/>
          <a:lstStyle/>
          <a:p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(mention GEOCARB model)</a:t>
            </a:r>
          </a:p>
          <a:p>
            <a:endParaRPr lang="en-US" alt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</a:t>
            </a:r>
            <a:r>
              <a:rPr lang="en-US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 move into and</a:t>
            </a:r>
            <a:r>
              <a:rPr lang="en-US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out of the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sedimentary rock reservoir?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1. volcanic CO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(mid-ocean spreading ridges)</a:t>
            </a:r>
            <a:endParaRPr lang="en-US" altLang="en-US" b="1" dirty="0">
              <a:solidFill>
                <a:srgbClr val="CC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C2EE8D-680D-4511-9DB1-F7CEF212D07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left is Dec 2015 plume from Mt. Etna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Mt. Pinatubo on right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83B99C-8D41-48C4-BF06-574E2DFB4330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B95963-27DA-4E88-9B3F-7695B2765392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B47923-35B8-4C28-A1D9-30095AEC6881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</a:t>
            </a:r>
            <a:r>
              <a:rPr lang="en-US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 move into and</a:t>
            </a:r>
            <a:r>
              <a:rPr lang="en-US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out of the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sedimentary rock reservoir?</a:t>
            </a:r>
          </a:p>
          <a:p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burial / subduction of organic carbon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3. weathering of organic-rich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alt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alt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b="1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en-US" alt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O</a:t>
            </a:r>
            <a:r>
              <a:rPr lang="en-US" altLang="en-US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b="1" baseline="-25000" dirty="0">
              <a:solidFill>
                <a:srgbClr val="CC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burial (geo-photosynthesis)</a:t>
            </a:r>
          </a:p>
          <a:p>
            <a:r>
              <a:rPr lang="en-US" altLang="en-US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weathering &amp; outgassing (geo-respiration)</a:t>
            </a:r>
            <a:r>
              <a:rPr lang="en-US" altLang="en-US" b="1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</a:p>
          <a:p>
            <a:r>
              <a:rPr lang="en-US" altLang="en-US" b="1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altLang="en-US" b="0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FF</a:t>
            </a:r>
            <a:r>
              <a:rPr lang="en-US" altLang="en-US" b="0" baseline="0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burning is a sped-up version (~100x) of ‘geo-respiration’</a:t>
            </a:r>
            <a:endParaRPr lang="en-US" altLang="en-US" b="1" dirty="0">
              <a:solidFill>
                <a:srgbClr val="CC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 cut showing oxidized rind towards the Earth’s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E7F69-D331-45A0-BB13-EDFB3A0AC5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B47923-35B8-4C28-A1D9-30095AEC6881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330575"/>
            <a:ext cx="7435850" cy="3154363"/>
          </a:xfrm>
          <a:noFill/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does</a:t>
            </a:r>
            <a:r>
              <a:rPr lang="en-US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 move into and</a:t>
            </a:r>
            <a:r>
              <a:rPr lang="en-US" altLang="en-US" b="1" baseline="0" dirty="0">
                <a:latin typeface="Arial" panose="020B0604020202020204" pitchFamily="34" charset="0"/>
                <a:cs typeface="Arial" panose="020B0604020202020204" pitchFamily="34" charset="0"/>
              </a:rPr>
              <a:t> out of the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sedimentary rock reservoir?</a:t>
            </a:r>
          </a:p>
          <a:p>
            <a:r>
              <a:rPr lang="en-US" altLang="en-US" b="0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4. Weathering of Ca- and Mg-rich silicate rocks</a:t>
            </a:r>
            <a:r>
              <a:rPr lang="en-US" altLang="en-US" b="0" baseline="0" dirty="0"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land followed by precipitation and burial of Ca- and Mg-carbonates in ocean</a:t>
            </a:r>
            <a:endParaRPr lang="en-US" altLang="en-US" b="0" dirty="0">
              <a:solidFill>
                <a:srgbClr val="CC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2122-9D09-4BED-8453-B0C2B56C0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0435-1476-48DA-BAD0-6F72B76F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CD58-5673-414F-BCCE-73265721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8D0C6-7383-4571-8D11-416C640EF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AEFA7-5630-449F-9878-8F8D750B7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9F6CA-6DFA-4B49-9650-70634ECDF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25CC-E500-45C5-9C04-3F729AF0E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1372-CF55-4177-B391-5239F86E2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3BB5-9D9F-4AC1-A749-EDD58D022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1D1A-4F7B-432C-8EF4-9FA56AB30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5D435-46E7-4F1B-9B06-E30AA716B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1AAC2B-C1A5-4191-BAEB-AAFD9B00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pcc.ch/report/ar6/wg1/figures/chapter-5/figure-5-1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pcc.ch/report/ar6/wg1/figures/chapter-5/figure-5-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0" y="4970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CC66"/>
                </a:solidFill>
                <a:latin typeface="Arial" charset="0"/>
              </a:rPr>
              <a:t>Long-term carbon cycle and paleo-CO</a:t>
            </a:r>
            <a:r>
              <a:rPr lang="en-US" altLang="en-US" sz="3600" b="1" baseline="-25000" dirty="0">
                <a:solidFill>
                  <a:srgbClr val="FFCC66"/>
                </a:solidFill>
                <a:latin typeface="Arial" charset="0"/>
              </a:rPr>
              <a:t>2</a:t>
            </a:r>
            <a:endParaRPr lang="en-US" altLang="en-US" sz="3600" b="1" dirty="0">
              <a:solidFill>
                <a:srgbClr val="FFCC66"/>
              </a:solidFill>
              <a:latin typeface="Arial" charset="0"/>
            </a:endParaRPr>
          </a:p>
        </p:txBody>
      </p:sp>
      <p:pic>
        <p:nvPicPr>
          <p:cNvPr id="3075" name="Picture 6" descr="Phanerozoic CO2 - temperature comparison v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71" y="971550"/>
            <a:ext cx="2497629" cy="410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8F832DF-71F7-4858-BC1A-F090AE7A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080" y="4817722"/>
            <a:ext cx="2895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Royer et al. (2004 </a:t>
            </a:r>
            <a:r>
              <a:rPr lang="en-US" altLang="en-US" sz="1000" i="1" dirty="0">
                <a:solidFill>
                  <a:schemeClr val="bg1"/>
                </a:solidFill>
                <a:latin typeface="Arial" charset="0"/>
              </a:rPr>
              <a:t>GSA Today 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14(3): 4-10)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Net effect of weathering on CO</a:t>
            </a:r>
            <a:r>
              <a:rPr lang="en-US" altLang="en-US" sz="2800" b="1" baseline="-25000" dirty="0">
                <a:solidFill>
                  <a:srgbClr val="FFCC66"/>
                </a:solidFill>
                <a:latin typeface="Arial" charset="0"/>
              </a:rPr>
              <a:t>2</a:t>
            </a: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 levels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76200" y="3345597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CaCO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H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O + 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Ca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</a:rPr>
              <a:t>2+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+ 2HCO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6200" y="3116997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carbonate weathering:</a:t>
            </a:r>
            <a:endParaRPr lang="en-US" altLang="en-US" sz="2000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6200" y="3917097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Ca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</a:rPr>
              <a:t>2+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+ 2HCO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CaCO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H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O + 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76200" y="3688497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carbonate precipitation:</a:t>
            </a:r>
            <a:endParaRPr lang="en-US" altLang="en-US" sz="2000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6200" y="4305240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NO net result on CO</a:t>
            </a:r>
            <a:r>
              <a:rPr lang="en-US" altLang="en-US" sz="2000" b="1" baseline="-25000">
                <a:solidFill>
                  <a:srgbClr val="FFFF66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 (on longer timescales)</a:t>
            </a:r>
            <a:endParaRPr lang="en-US" altLang="en-US" sz="2000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76200" y="435243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Ca-Mg silicate weathering:</a:t>
            </a:r>
            <a:endParaRPr lang="en-US" altLang="en-US" sz="2000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76200" y="1006743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rgbClr val="FFFF66"/>
                </a:solidFill>
                <a:latin typeface="Arial" charset="0"/>
              </a:rPr>
              <a:t>Ca-Mg carbonate precipitation:</a:t>
            </a:r>
            <a:endParaRPr lang="en-US" altLang="en-US" sz="2000" b="1" dirty="0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76200" y="663843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CaSiO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H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O + 2CO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Ca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2+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+ 2HCO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3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-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+ SiO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</a:t>
            </a:r>
            <a:endParaRPr lang="en-US" altLang="en-US" sz="2000" b="1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76200" y="1235343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Ca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</a:rPr>
              <a:t>2+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+ 2HCO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 baseline="3000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CaCO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 + H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chemeClr val="bg1"/>
                </a:solidFill>
                <a:latin typeface="Arial" charset="0"/>
              </a:rPr>
              <a:t>O + CO</a:t>
            </a:r>
            <a:r>
              <a:rPr lang="en-US" altLang="en-US" sz="2000" b="1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altLang="en-US" sz="2000" b="1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152400" y="33455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 flipV="1">
            <a:off x="2209800" y="39170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1143000" y="33455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3124200" y="39170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 flipV="1">
            <a:off x="2743200" y="33455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 flipV="1">
            <a:off x="76200" y="397424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 flipV="1">
            <a:off x="3657600" y="3402746"/>
            <a:ext cx="838200" cy="171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V="1">
            <a:off x="914400" y="3974246"/>
            <a:ext cx="838200" cy="171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 flipV="1">
            <a:off x="1828800" y="33455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V="1">
            <a:off x="3886200" y="3917096"/>
            <a:ext cx="685800" cy="2857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V="1">
            <a:off x="1295400" y="732899"/>
            <a:ext cx="457200" cy="171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 flipV="1">
            <a:off x="3276600" y="1304399"/>
            <a:ext cx="457200" cy="171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 flipH="1">
            <a:off x="2057400" y="732899"/>
            <a:ext cx="152400" cy="171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 flipV="1">
            <a:off x="4038600" y="1304399"/>
            <a:ext cx="533400" cy="1714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 flipV="1">
            <a:off x="3124200" y="732899"/>
            <a:ext cx="457200" cy="114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 flipV="1">
            <a:off x="228600" y="1304399"/>
            <a:ext cx="533400" cy="114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flipV="1">
            <a:off x="3886200" y="732899"/>
            <a:ext cx="838200" cy="114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 flipV="1">
            <a:off x="990600" y="1304399"/>
            <a:ext cx="838200" cy="114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76200" y="2035443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CaSiO</a:t>
            </a:r>
            <a:r>
              <a:rPr lang="en-US" altLang="en-US" sz="2000" b="1" baseline="-25000" dirty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 + CO</a:t>
            </a:r>
            <a:r>
              <a:rPr lang="en-US" altLang="en-US" sz="2000" b="1" baseline="-250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en-US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CaCO</a:t>
            </a:r>
            <a:r>
              <a:rPr lang="en-US" altLang="en-US" sz="2000" b="1" baseline="-25000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3</a:t>
            </a:r>
            <a:r>
              <a:rPr lang="en-US" altLang="en-US" sz="2000" b="1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+ SiO</a:t>
            </a:r>
            <a:r>
              <a:rPr lang="en-US" altLang="en-US" sz="2000" b="1" baseline="-25000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2</a:t>
            </a:r>
            <a:endParaRPr lang="en-US" altLang="en-US" sz="2000" b="1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76200" y="1749693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NET RESULT on CO</a:t>
            </a:r>
            <a:r>
              <a:rPr lang="en-US" altLang="en-US" sz="2000" b="1" baseline="-25000">
                <a:solidFill>
                  <a:srgbClr val="FFFF66"/>
                </a:solidFill>
                <a:latin typeface="Arial" charset="0"/>
              </a:rPr>
              <a:t>2</a:t>
            </a:r>
            <a:r>
              <a:rPr lang="en-US" altLang="en-US" sz="2000" b="1">
                <a:solidFill>
                  <a:srgbClr val="FFFF66"/>
                </a:solidFill>
                <a:latin typeface="Arial" charset="0"/>
              </a:rPr>
              <a:t>:</a:t>
            </a:r>
            <a:endParaRPr lang="en-US" altLang="en-US" sz="2000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609600" y="2333099"/>
            <a:ext cx="0" cy="3429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>
            <a:off x="1524000" y="2333099"/>
            <a:ext cx="0" cy="3429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 flipV="1">
            <a:off x="2590800" y="2333099"/>
            <a:ext cx="0" cy="3429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 flipV="1">
            <a:off x="3505200" y="2333099"/>
            <a:ext cx="0" cy="3429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412" name="Picture 36" descr="gravestones--limest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4" y="2571750"/>
            <a:ext cx="1903864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3" name="Picture 37" descr="gravestones--gran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514350"/>
            <a:ext cx="2650236" cy="198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  <p:bldP spid="101382" grpId="0"/>
      <p:bldP spid="101383" grpId="0"/>
      <p:bldP spid="101384" grpId="0"/>
      <p:bldP spid="101385" grpId="0"/>
      <p:bldP spid="101386" grpId="0"/>
      <p:bldP spid="101387" grpId="0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  <p:bldP spid="101405" grpId="0" animBg="1"/>
      <p:bldP spid="101406" grpId="0"/>
      <p:bldP spid="101407" grpId="0"/>
      <p:bldP spid="101408" grpId="0" animBg="1"/>
      <p:bldP spid="101409" grpId="0" animBg="1"/>
      <p:bldP spid="101410" grpId="0" animBg="1"/>
      <p:bldP spid="1014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57150"/>
            <a:ext cx="2819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How trees affect the long-term carbon cycle</a:t>
            </a:r>
          </a:p>
        </p:txBody>
      </p:sp>
      <p:pic>
        <p:nvPicPr>
          <p:cNvPr id="12291" name="Picture 6" descr="Redwood picture from Koch et 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0"/>
            <a:ext cx="2294961" cy="50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410200" y="4809351"/>
            <a:ext cx="2895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Woodward (2004 </a:t>
            </a:r>
            <a:r>
              <a:rPr lang="en-US" altLang="en-US" sz="1000" i="1" dirty="0">
                <a:solidFill>
                  <a:schemeClr val="bg1"/>
                </a:solidFill>
                <a:latin typeface="Arial" charset="0"/>
              </a:rPr>
              <a:t>Nature 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428:807-808)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weathering of basalt by fungal hyphae (Berner &amp; Cochran 199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27952"/>
            <a:ext cx="4126809" cy="34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5715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Enhancement of silicate weathering rates: effect of roots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52400" y="1810167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DDDDDD"/>
                </a:solidFill>
                <a:latin typeface="Arial" charset="0"/>
              </a:rPr>
              <a:t>fungal hyphae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52400" y="2667417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DDDDDD"/>
                </a:solidFill>
                <a:latin typeface="Arial" charset="0"/>
              </a:rPr>
              <a:t>calcium plagioclase</a:t>
            </a: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V="1">
            <a:off x="1905000" y="1970901"/>
            <a:ext cx="2438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V="1">
            <a:off x="1676400" y="2828151"/>
            <a:ext cx="2362200" cy="571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667000" y="4656951"/>
            <a:ext cx="403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 err="1">
                <a:solidFill>
                  <a:schemeClr val="bg1"/>
                </a:solidFill>
                <a:latin typeface="Arial" charset="0"/>
              </a:rPr>
              <a:t>Berner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 &amp; Cochran (1998, </a:t>
            </a:r>
            <a:r>
              <a:rPr lang="en-US" altLang="en-US" sz="1000" i="1" dirty="0">
                <a:solidFill>
                  <a:schemeClr val="bg1"/>
                </a:solidFill>
                <a:latin typeface="Arial" charset="0"/>
              </a:rPr>
              <a:t>J. Sed. Res. 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68: 723-726)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Mt Kilimanjaro soil transect, 450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47750"/>
            <a:ext cx="2296119" cy="340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Mt Kilimanjaro soil transect, 2000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0"/>
            <a:ext cx="2296119" cy="340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57150"/>
            <a:ext cx="9144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CC66"/>
                </a:solidFill>
                <a:latin typeface="Arial" charset="0"/>
              </a:rPr>
              <a:t>Enhancement of silicate weathering rates: effect of roots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0" y="571500"/>
            <a:ext cx="4734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DDDDDD"/>
                </a:solidFill>
                <a:latin typeface="Arial" charset="0"/>
              </a:rPr>
              <a:t>Mt. Kilimanjaro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76200" y="4457700"/>
            <a:ext cx="236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>
                <a:solidFill>
                  <a:srgbClr val="DDDDDD"/>
                </a:solidFill>
                <a:latin typeface="Arial" charset="0"/>
              </a:rPr>
              <a:t>2000 m (~6500’)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solidFill>
                  <a:srgbClr val="DDDDDD"/>
                </a:solidFill>
                <a:latin typeface="Arial" charset="0"/>
              </a:rPr>
              <a:t>80 cm deep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438400" y="4457700"/>
            <a:ext cx="2296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DDDDDD"/>
                </a:solidFill>
                <a:latin typeface="Arial" charset="0"/>
              </a:rPr>
              <a:t>4500 m (~14,750’) 25 cm deep</a:t>
            </a:r>
          </a:p>
        </p:txBody>
      </p:sp>
      <p:pic>
        <p:nvPicPr>
          <p:cNvPr id="36866" name="Picture 2" descr="C:\Users\droyer\Documents\_Teaching\Geobiology\Lectures\7 Biology and CO2\Tree growing out of stone wall (Hong Kong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1047750"/>
            <a:ext cx="2957511" cy="39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34089" y="586085"/>
            <a:ext cx="2957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DDDDDD"/>
                </a:solidFill>
                <a:latin typeface="Arial" charset="0"/>
              </a:rPr>
              <a:t>Hong Kong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Effect of vegetation on cloud cover (Brazil; earthobservatory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946135" cy="50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89334" y="57150"/>
            <a:ext cx="24546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FFCC66"/>
                </a:solidFill>
                <a:latin typeface="Arial" charset="0"/>
              </a:rPr>
              <a:t>Forests make their own rain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FA67CF-C999-4CD2-8851-9020E5F45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0" t="15103" r="29352" b="20421"/>
          <a:stretch/>
        </p:blipFill>
        <p:spPr>
          <a:xfrm>
            <a:off x="1864163" y="578411"/>
            <a:ext cx="5415674" cy="4538739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571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Geologic fluxes are tiny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0" y="4572000"/>
            <a:ext cx="152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0.05 Gt/yr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7FC11D-9F8C-4371-809B-F701B959B9A1}"/>
              </a:ext>
            </a:extLst>
          </p:cNvPr>
          <p:cNvSpPr/>
          <p:nvPr/>
        </p:nvSpPr>
        <p:spPr bwMode="auto">
          <a:xfrm>
            <a:off x="1864163" y="4565089"/>
            <a:ext cx="5374837" cy="5784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137281"/>
                      <a:gd name="connsiteY0" fmla="*/ 0 h 659049"/>
                      <a:gd name="connsiteX1" fmla="*/ 6137281 w 6137281"/>
                      <a:gd name="connsiteY1" fmla="*/ 0 h 659049"/>
                      <a:gd name="connsiteX2" fmla="*/ 6137281 w 6137281"/>
                      <a:gd name="connsiteY2" fmla="*/ 659049 h 659049"/>
                      <a:gd name="connsiteX3" fmla="*/ 0 w 6137281"/>
                      <a:gd name="connsiteY3" fmla="*/ 659049 h 659049"/>
                      <a:gd name="connsiteX4" fmla="*/ 0 w 6137281"/>
                      <a:gd name="connsiteY4" fmla="*/ 0 h 659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37281" h="659049" fill="none" extrusionOk="0">
                        <a:moveTo>
                          <a:pt x="0" y="0"/>
                        </a:moveTo>
                        <a:cubicBezTo>
                          <a:pt x="1979163" y="-49533"/>
                          <a:pt x="4685465" y="-14809"/>
                          <a:pt x="6137281" y="0"/>
                        </a:cubicBezTo>
                        <a:cubicBezTo>
                          <a:pt x="6105907" y="196904"/>
                          <a:pt x="6112906" y="396204"/>
                          <a:pt x="6137281" y="659049"/>
                        </a:cubicBezTo>
                        <a:cubicBezTo>
                          <a:pt x="4118047" y="610818"/>
                          <a:pt x="3061466" y="743504"/>
                          <a:pt x="0" y="659049"/>
                        </a:cubicBezTo>
                        <a:cubicBezTo>
                          <a:pt x="-25135" y="562065"/>
                          <a:pt x="4054" y="165889"/>
                          <a:pt x="0" y="0"/>
                        </a:cubicBezTo>
                        <a:close/>
                      </a:path>
                      <a:path w="6137281" h="659049" stroke="0" extrusionOk="0">
                        <a:moveTo>
                          <a:pt x="0" y="0"/>
                        </a:moveTo>
                        <a:cubicBezTo>
                          <a:pt x="2750603" y="118645"/>
                          <a:pt x="4079961" y="116012"/>
                          <a:pt x="6137281" y="0"/>
                        </a:cubicBezTo>
                        <a:cubicBezTo>
                          <a:pt x="6127238" y="153422"/>
                          <a:pt x="6181750" y="575363"/>
                          <a:pt x="6137281" y="659049"/>
                        </a:cubicBezTo>
                        <a:cubicBezTo>
                          <a:pt x="5026155" y="793649"/>
                          <a:pt x="798538" y="501853"/>
                          <a:pt x="0" y="659049"/>
                        </a:cubicBezTo>
                        <a:cubicBezTo>
                          <a:pt x="-46095" y="587931"/>
                          <a:pt x="42694" y="1007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Carbon in mantle and crust (organic + inorganic)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H="1">
            <a:off x="5486400" y="4481604"/>
            <a:ext cx="217918" cy="37614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D16F6-A712-4F4B-B00A-0BCB43B6E533}"/>
              </a:ext>
            </a:extLst>
          </p:cNvPr>
          <p:cNvSpPr txBox="1"/>
          <p:nvPr/>
        </p:nvSpPr>
        <p:spPr>
          <a:xfrm>
            <a:off x="5582193" y="4552950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~0.1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2133600" y="3181349"/>
            <a:ext cx="0" cy="156646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901C6-246E-41D2-B8AA-6C461F9DA10A}"/>
              </a:ext>
            </a:extLst>
          </p:cNvPr>
          <p:cNvSpPr txBox="1"/>
          <p:nvPr/>
        </p:nvSpPr>
        <p:spPr>
          <a:xfrm>
            <a:off x="7279837" y="4552950"/>
            <a:ext cx="18641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Ch. 5 in IPCC AR6 (2021)</a:t>
            </a:r>
          </a:p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https://www.ipcc.ch/report/ar6/wg1/figures/chapter-5/figure-5-12</a:t>
            </a:r>
            <a:r>
              <a:rPr lang="en-US" sz="900" dirty="0">
                <a:solidFill>
                  <a:srgbClr val="CCCC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Thank god for negative feedback loops!!</a:t>
            </a:r>
            <a:endParaRPr lang="en-US" altLang="en-US" sz="2000" b="1" dirty="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629400" y="4629150"/>
            <a:ext cx="175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000" dirty="0" err="1">
                <a:solidFill>
                  <a:schemeClr val="bg1"/>
                </a:solidFill>
                <a:latin typeface="Arial" charset="0"/>
              </a:rPr>
              <a:t>Kump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 et al. (2004, </a:t>
            </a:r>
            <a:r>
              <a:rPr lang="en-US" altLang="en-US" sz="1000" i="1" dirty="0">
                <a:solidFill>
                  <a:schemeClr val="bg1"/>
                </a:solidFill>
                <a:latin typeface="Arial" charset="0"/>
              </a:rPr>
              <a:t>Earth System Science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17412" name="Picture 5" descr="FG08_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01" y="590550"/>
            <a:ext cx="424649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04800" y="571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Short-term carbon cycle (&lt;10,000 </a:t>
            </a:r>
            <a:r>
              <a:rPr lang="en-US" altLang="en-US" sz="2800" b="1" dirty="0" err="1">
                <a:solidFill>
                  <a:srgbClr val="FFCC66"/>
                </a:solidFill>
                <a:latin typeface="Arial" charset="0"/>
              </a:rPr>
              <a:t>yr</a:t>
            </a: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89311-BA1F-469D-BA66-DF92E8C39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40" t="15103" r="29352" b="20421"/>
          <a:stretch/>
        </p:blipFill>
        <p:spPr>
          <a:xfrm>
            <a:off x="1864163" y="578411"/>
            <a:ext cx="5415674" cy="4538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DCE5BE-91F7-45DB-BA70-D2272B454285}"/>
              </a:ext>
            </a:extLst>
          </p:cNvPr>
          <p:cNvSpPr txBox="1"/>
          <p:nvPr/>
        </p:nvSpPr>
        <p:spPr>
          <a:xfrm>
            <a:off x="7279837" y="4552950"/>
            <a:ext cx="18641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Ch. 5 in IPCC AR6 (2021)</a:t>
            </a:r>
          </a:p>
          <a:p>
            <a:pPr algn="l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https://www.ipcc.ch/report/ar6/wg1/figures/chapter-5/figure-5-12</a:t>
            </a:r>
            <a:r>
              <a:rPr lang="en-US" sz="900" dirty="0">
                <a:solidFill>
                  <a:srgbClr val="CCCC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571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Long-term carbon cycle (&gt;100,000 </a:t>
            </a:r>
            <a:r>
              <a:rPr lang="en-US" altLang="en-US" sz="2800" b="1" dirty="0" err="1">
                <a:solidFill>
                  <a:srgbClr val="FFCC66"/>
                </a:solidFill>
                <a:latin typeface="Arial" charset="0"/>
              </a:rPr>
              <a:t>yr</a:t>
            </a: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)</a:t>
            </a:r>
          </a:p>
        </p:txBody>
      </p:sp>
      <p:pic>
        <p:nvPicPr>
          <p:cNvPr id="5124" name="Picture 5" descr="Berner's geochemical carbon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9676"/>
            <a:ext cx="7315200" cy="44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4823223"/>
            <a:ext cx="3657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000" dirty="0" err="1">
                <a:latin typeface="Arial" charset="0"/>
              </a:rPr>
              <a:t>Berner</a:t>
            </a:r>
            <a:r>
              <a:rPr lang="en-US" altLang="en-US" sz="1000" dirty="0">
                <a:latin typeface="Arial" charset="0"/>
              </a:rPr>
              <a:t> (1999, </a:t>
            </a:r>
            <a:r>
              <a:rPr lang="en-US" altLang="en-US" sz="1000" i="1" dirty="0">
                <a:latin typeface="Arial" charset="0"/>
              </a:rPr>
              <a:t>GSA Today</a:t>
            </a:r>
            <a:r>
              <a:rPr lang="en-US" altLang="en-US" sz="1000" dirty="0">
                <a:latin typeface="Arial" charset="0"/>
              </a:rPr>
              <a:t> 9 (11): 1-6)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0" y="1200150"/>
            <a:ext cx="914400" cy="53340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0200" y="2495550"/>
            <a:ext cx="1676400" cy="76200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38600" y="4340332"/>
            <a:ext cx="457200" cy="365018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2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084"/>
            <a:ext cx="3657599" cy="50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914400"/>
            <a:ext cx="4445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awaii ba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" y="21332"/>
            <a:ext cx="3664740" cy="274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-25848" y="2781240"/>
            <a:ext cx="23147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epsc.wustl.edu/admin/resources/meteorites/</a:t>
            </a:r>
            <a:r>
              <a:rPr lang="en-US" altLang="en-US" sz="1000" dirty="0" err="1">
                <a:solidFill>
                  <a:schemeClr val="bg1"/>
                </a:solidFill>
                <a:latin typeface="Arial" charset="0"/>
              </a:rPr>
              <a:t>meteorwrongs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/basalt_0932l.jpg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17093" r="27256" b="15137"/>
          <a:stretch/>
        </p:blipFill>
        <p:spPr bwMode="auto">
          <a:xfrm>
            <a:off x="4641062" y="1"/>
            <a:ext cx="4469289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72043" y="3181350"/>
            <a:ext cx="3886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Poland et al. (2016, </a:t>
            </a:r>
            <a:r>
              <a:rPr lang="en-US" altLang="en-US" sz="1000" i="1" dirty="0">
                <a:solidFill>
                  <a:schemeClr val="bg1"/>
                </a:solidFill>
                <a:latin typeface="Arial" charset="0"/>
              </a:rPr>
              <a:t>GSA Today 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26(2): 4-10)</a:t>
            </a:r>
          </a:p>
        </p:txBody>
      </p:sp>
      <p:pic>
        <p:nvPicPr>
          <p:cNvPr id="3" name="Picture 2" descr="A picture containing smoke, old, stack&#10;&#10;Description automatically generated">
            <a:extLst>
              <a:ext uri="{FF2B5EF4-FFF2-40B4-BE49-F238E27FC236}">
                <a16:creationId xmlns:a16="http://schemas.microsoft.com/office/drawing/2014/main" id="{46437167-A75E-4E94-AAE4-E0F7CF6680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82" y="2571750"/>
            <a:ext cx="3807118" cy="2537459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3257AF4-658F-409A-B900-D367E1F46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817" y="4750026"/>
            <a:ext cx="8002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1000" i="1" dirty="0">
                <a:solidFill>
                  <a:schemeClr val="bg1"/>
                </a:solidFill>
                <a:latin typeface="Arial" charset="0"/>
              </a:rPr>
              <a:t>NY Times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891439" y="4960144"/>
            <a:ext cx="41857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www.artnet.com/artwork_images_252_46409_John-Ferguson-Weir.jpg</a:t>
            </a:r>
          </a:p>
        </p:txBody>
      </p:sp>
      <p:pic>
        <p:nvPicPr>
          <p:cNvPr id="8195" name="Picture 5" descr="East rock, New Ha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9022"/>
            <a:ext cx="6766560" cy="44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5715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“East Rock, New Haven” (John Ferguson Weir, 1900)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571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Long-term carbon cycle (&gt;100,000 </a:t>
            </a:r>
            <a:r>
              <a:rPr lang="en-US" altLang="en-US" sz="2800" b="1" dirty="0" err="1">
                <a:solidFill>
                  <a:srgbClr val="FFCC66"/>
                </a:solidFill>
                <a:latin typeface="Arial" charset="0"/>
              </a:rPr>
              <a:t>yr</a:t>
            </a: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)</a:t>
            </a:r>
          </a:p>
        </p:txBody>
      </p:sp>
      <p:pic>
        <p:nvPicPr>
          <p:cNvPr id="5124" name="Picture 5" descr="Berner's geochemical carbon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9676"/>
            <a:ext cx="7315200" cy="44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4823223"/>
            <a:ext cx="3657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000" dirty="0" err="1">
                <a:latin typeface="Arial" charset="0"/>
              </a:rPr>
              <a:t>Berner</a:t>
            </a:r>
            <a:r>
              <a:rPr lang="en-US" altLang="en-US" sz="1000" dirty="0">
                <a:latin typeface="Arial" charset="0"/>
              </a:rPr>
              <a:t> (1999, </a:t>
            </a:r>
            <a:r>
              <a:rPr lang="en-US" altLang="en-US" sz="1000" i="1" dirty="0">
                <a:latin typeface="Arial" charset="0"/>
              </a:rPr>
              <a:t>GSA Today</a:t>
            </a:r>
            <a:r>
              <a:rPr lang="en-US" altLang="en-US" sz="1000" dirty="0">
                <a:latin typeface="Arial" charset="0"/>
              </a:rPr>
              <a:t> 9 (11): 1-6)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2889155"/>
            <a:ext cx="609600" cy="53340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49522" y="1809750"/>
            <a:ext cx="3675077" cy="38100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tsch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0883"/>
            <a:ext cx="6184544" cy="442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571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Weathering of organic carbon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10200" y="4857750"/>
            <a:ext cx="3657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Steven </a:t>
            </a:r>
            <a:r>
              <a:rPr lang="en-US" altLang="en-US" sz="1000" dirty="0" err="1">
                <a:solidFill>
                  <a:schemeClr val="bg1"/>
                </a:solidFill>
                <a:latin typeface="Arial" charset="0"/>
              </a:rPr>
              <a:t>Petsch</a:t>
            </a: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, UMass</a:t>
            </a:r>
          </a:p>
        </p:txBody>
      </p:sp>
    </p:spTree>
    <p:extLst>
      <p:ext uri="{BB962C8B-B14F-4D97-AF65-F5344CB8AC3E}">
        <p14:creationId xmlns:p14="http://schemas.microsoft.com/office/powerpoint/2010/main" val="68501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571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Long-term carbon cycle (&gt;100,000 </a:t>
            </a:r>
            <a:r>
              <a:rPr lang="en-US" altLang="en-US" sz="2800" b="1" dirty="0" err="1">
                <a:solidFill>
                  <a:srgbClr val="FFCC66"/>
                </a:solidFill>
                <a:latin typeface="Arial" charset="0"/>
              </a:rPr>
              <a:t>yr</a:t>
            </a:r>
            <a:r>
              <a:rPr lang="en-US" altLang="en-US" sz="2800" b="1" dirty="0">
                <a:solidFill>
                  <a:srgbClr val="FFCC66"/>
                </a:solidFill>
                <a:latin typeface="Arial" charset="0"/>
              </a:rPr>
              <a:t>)</a:t>
            </a:r>
          </a:p>
        </p:txBody>
      </p:sp>
      <p:pic>
        <p:nvPicPr>
          <p:cNvPr id="5124" name="Picture 5" descr="Berner's geochemical carbon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69676"/>
            <a:ext cx="7315200" cy="442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14400" y="4823223"/>
            <a:ext cx="3657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000" dirty="0" err="1">
                <a:latin typeface="Arial" charset="0"/>
              </a:rPr>
              <a:t>Berner</a:t>
            </a:r>
            <a:r>
              <a:rPr lang="en-US" altLang="en-US" sz="1000" dirty="0">
                <a:latin typeface="Arial" charset="0"/>
              </a:rPr>
              <a:t> (1999, </a:t>
            </a:r>
            <a:r>
              <a:rPr lang="en-US" altLang="en-US" sz="1000" i="1" dirty="0">
                <a:latin typeface="Arial" charset="0"/>
              </a:rPr>
              <a:t>GSA Today</a:t>
            </a:r>
            <a:r>
              <a:rPr lang="en-US" altLang="en-US" sz="1000" dirty="0">
                <a:latin typeface="Arial" charset="0"/>
              </a:rPr>
              <a:t> 9 (11): 1-6)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57400" y="1200150"/>
            <a:ext cx="3505200" cy="53340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2419350"/>
            <a:ext cx="762000" cy="533400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10200" y="4289822"/>
            <a:ext cx="1143000" cy="779621"/>
          </a:xfrm>
          <a:prstGeom prst="rect">
            <a:avLst/>
          </a:prstGeom>
          <a:solidFill>
            <a:srgbClr val="FF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0476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899</Words>
  <Application>Microsoft Office PowerPoint</Application>
  <PresentationFormat>On-screen Show (16:9)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Dana Royer</dc:creator>
  <cp:lastModifiedBy>Dana Royer</cp:lastModifiedBy>
  <cp:revision>130</cp:revision>
  <cp:lastPrinted>2023-02-06T15:22:13Z</cp:lastPrinted>
  <dcterms:created xsi:type="dcterms:W3CDTF">2003-09-08T20:12:48Z</dcterms:created>
  <dcterms:modified xsi:type="dcterms:W3CDTF">2024-07-02T16:44:33Z</dcterms:modified>
</cp:coreProperties>
</file>