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1" r:id="rId3"/>
    <p:sldId id="258" r:id="rId4"/>
    <p:sldId id="262" r:id="rId5"/>
    <p:sldId id="263" r:id="rId6"/>
    <p:sldId id="257" r:id="rId7"/>
    <p:sldId id="265" r:id="rId8"/>
    <p:sldId id="260" r:id="rId9"/>
    <p:sldId id="268" r:id="rId10"/>
    <p:sldId id="269" r:id="rId11"/>
    <p:sldId id="272" r:id="rId12"/>
    <p:sldId id="271" r:id="rId13"/>
    <p:sldId id="275" r:id="rId14"/>
    <p:sldId id="276" r:id="rId15"/>
    <p:sldId id="274" r:id="rId16"/>
    <p:sldId id="277" r:id="rId17"/>
    <p:sldId id="278" r:id="rId18"/>
    <p:sldId id="289" r:id="rId19"/>
    <p:sldId id="279" r:id="rId20"/>
    <p:sldId id="281" r:id="rId21"/>
    <p:sldId id="282" r:id="rId22"/>
    <p:sldId id="284" r:id="rId23"/>
    <p:sldId id="285" r:id="rId24"/>
    <p:sldId id="286" r:id="rId25"/>
    <p:sldId id="287" r:id="rId26"/>
    <p:sldId id="288"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565" autoAdjust="0"/>
  </p:normalViewPr>
  <p:slideViewPr>
    <p:cSldViewPr snapToGrid="0">
      <p:cViewPr varScale="1">
        <p:scale>
          <a:sx n="116" d="100"/>
          <a:sy n="116" d="100"/>
        </p:scale>
        <p:origin x="10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8608D-2BF7-4F09-9E22-32B3C4554382}"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FCFEF-9FE5-4134-91E9-B85CD11D1607}" type="slidenum">
              <a:rPr lang="en-US" smtClean="0"/>
              <a:t>‹#›</a:t>
            </a:fld>
            <a:endParaRPr lang="en-US"/>
          </a:p>
        </p:txBody>
      </p:sp>
    </p:spTree>
    <p:extLst>
      <p:ext uri="{BB962C8B-B14F-4D97-AF65-F5344CB8AC3E}">
        <p14:creationId xmlns:p14="http://schemas.microsoft.com/office/powerpoint/2010/main" val="4585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Maroon</a:t>
            </a:r>
            <a:r>
              <a:rPr lang="en-US" baseline="0" dirty="0"/>
              <a:t> Tiger was the student newspaper at  Morehouse College</a:t>
            </a:r>
          </a:p>
          <a:p>
            <a:endParaRPr lang="en-US" baseline="0" dirty="0"/>
          </a:p>
          <a:p>
            <a:r>
              <a:rPr lang="en-US" baseline="0" dirty="0"/>
              <a:t>Fascinating that his words feel  like he’s commenting on today’s situation – and they didn’t even have internet or cell phones.  He summed this up by saying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latin typeface="Source Sans Pro"/>
              </a:rPr>
              <a:t>But education which stops with efficiency may prove the greatest menace to society. The most dangerous criminal may be the man gifted with reason, but with no morals.</a:t>
            </a:r>
          </a:p>
          <a:p>
            <a:endParaRPr lang="en-US" dirty="0"/>
          </a:p>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2</a:t>
            </a:fld>
            <a:endParaRPr lang="en-US"/>
          </a:p>
        </p:txBody>
      </p:sp>
    </p:spTree>
    <p:extLst>
      <p:ext uri="{BB962C8B-B14F-4D97-AF65-F5344CB8AC3E}">
        <p14:creationId xmlns:p14="http://schemas.microsoft.com/office/powerpoint/2010/main" val="166281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12121"/>
                </a:solidFill>
                <a:effectLst/>
                <a:latin typeface="Open Sans"/>
              </a:rPr>
              <a:t>Awareness and sensitivity</a:t>
            </a:r>
            <a:r>
              <a:rPr kumimoji="0" lang="en-US" altLang="en-US" sz="1200" b="0" i="0" u="none" strike="noStrike" cap="none" normalizeH="0" baseline="0" dirty="0">
                <a:ln>
                  <a:noFill/>
                </a:ln>
                <a:solidFill>
                  <a:srgbClr val="212121"/>
                </a:solidFill>
                <a:effectLst/>
                <a:latin typeface="Open Sans"/>
              </a:rPr>
              <a:t> to the environment and environmental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12121"/>
                </a:solidFill>
                <a:effectLst/>
                <a:latin typeface="Open Sans"/>
              </a:rPr>
              <a:t>Knowledge and understanding</a:t>
            </a:r>
            <a:r>
              <a:rPr kumimoji="0" lang="en-US" altLang="en-US" sz="1200" b="0" i="0" u="none" strike="noStrike" cap="none" normalizeH="0" baseline="0" dirty="0">
                <a:ln>
                  <a:noFill/>
                </a:ln>
                <a:solidFill>
                  <a:srgbClr val="212121"/>
                </a:solidFill>
                <a:effectLst/>
                <a:latin typeface="Open Sans"/>
              </a:rPr>
              <a:t> of the environment and environmental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12121"/>
                </a:solidFill>
                <a:effectLst/>
                <a:latin typeface="Open Sans"/>
              </a:rPr>
              <a:t>Attitudes</a:t>
            </a:r>
            <a:r>
              <a:rPr kumimoji="0" lang="en-US" altLang="en-US" sz="1200" b="0" i="0" u="none" strike="noStrike" cap="none" normalizeH="0" baseline="0" dirty="0">
                <a:ln>
                  <a:noFill/>
                </a:ln>
                <a:solidFill>
                  <a:srgbClr val="212121"/>
                </a:solidFill>
                <a:effectLst/>
                <a:latin typeface="Open Sans"/>
              </a:rPr>
              <a:t> of concern for the environment and </a:t>
            </a:r>
            <a:r>
              <a:rPr kumimoji="0" lang="en-US" altLang="en-US" sz="1200" b="1" i="1" u="sng" strike="noStrike" cap="none" normalizeH="0" baseline="0" dirty="0">
                <a:ln>
                  <a:noFill/>
                </a:ln>
                <a:solidFill>
                  <a:schemeClr val="accent2">
                    <a:lumMod val="75000"/>
                  </a:schemeClr>
                </a:solidFill>
                <a:effectLst/>
                <a:latin typeface="Open Sans"/>
              </a:rPr>
              <a:t>motivation to improve or maintain</a:t>
            </a:r>
            <a:r>
              <a:rPr kumimoji="0" lang="en-US" altLang="en-US" sz="1200" b="0" i="0" u="sng" strike="noStrike" cap="none" normalizeH="0" baseline="0" dirty="0">
                <a:ln>
                  <a:noFill/>
                </a:ln>
                <a:solidFill>
                  <a:srgbClr val="212121"/>
                </a:solidFill>
                <a:effectLst/>
                <a:latin typeface="Open Sans"/>
              </a:rPr>
              <a:t> </a:t>
            </a:r>
            <a:r>
              <a:rPr kumimoji="0" lang="en-US" altLang="en-US" sz="1200" b="0" i="0" u="none" strike="noStrike" cap="none" normalizeH="0" baseline="0" dirty="0">
                <a:ln>
                  <a:noFill/>
                </a:ln>
                <a:solidFill>
                  <a:srgbClr val="212121"/>
                </a:solidFill>
                <a:effectLst/>
                <a:latin typeface="Open Sans"/>
              </a:rPr>
              <a:t>environmental quality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212121"/>
                </a:solidFill>
                <a:effectLst/>
                <a:latin typeface="Open Sans"/>
              </a:rPr>
              <a:t>Skills</a:t>
            </a:r>
            <a:r>
              <a:rPr kumimoji="0" lang="en-US" altLang="en-US" sz="1200" b="0" i="0" u="none" strike="noStrike" cap="none" normalizeH="0" baseline="0" dirty="0">
                <a:ln>
                  <a:noFill/>
                </a:ln>
                <a:solidFill>
                  <a:srgbClr val="212121"/>
                </a:solidFill>
                <a:effectLst/>
                <a:latin typeface="Open Sans"/>
              </a:rPr>
              <a:t> to </a:t>
            </a:r>
            <a:r>
              <a:rPr kumimoji="0" lang="en-US" altLang="en-US" sz="1200" b="1" i="1" u="sng" strike="noStrike" cap="none" normalizeH="0" baseline="0" dirty="0">
                <a:ln>
                  <a:noFill/>
                </a:ln>
                <a:solidFill>
                  <a:schemeClr val="accent2">
                    <a:lumMod val="75000"/>
                  </a:schemeClr>
                </a:solidFill>
                <a:effectLst/>
                <a:latin typeface="Open Sans"/>
              </a:rPr>
              <a:t>identify</a:t>
            </a:r>
            <a:r>
              <a:rPr kumimoji="0" lang="en-US" altLang="en-US" sz="1200" b="0" i="0" u="none" strike="noStrike" cap="none" normalizeH="0" baseline="0" dirty="0">
                <a:ln>
                  <a:noFill/>
                </a:ln>
                <a:solidFill>
                  <a:srgbClr val="212121"/>
                </a:solidFill>
                <a:effectLst/>
                <a:latin typeface="Open Sans"/>
              </a:rPr>
              <a:t> and </a:t>
            </a:r>
            <a:r>
              <a:rPr kumimoji="0" lang="en-US" altLang="en-US" sz="1200" b="1" i="1" u="sng" strike="noStrike" cap="none" normalizeH="0" baseline="0" dirty="0">
                <a:ln>
                  <a:noFill/>
                </a:ln>
                <a:solidFill>
                  <a:schemeClr val="accent2">
                    <a:lumMod val="75000"/>
                  </a:schemeClr>
                </a:solidFill>
                <a:effectLst/>
                <a:latin typeface="Open Sans"/>
              </a:rPr>
              <a:t>help resolve</a:t>
            </a:r>
            <a:r>
              <a:rPr kumimoji="0" lang="en-US" altLang="en-US" sz="1200" b="0" i="1" u="sng" strike="noStrike" cap="none" normalizeH="0" baseline="0" dirty="0">
                <a:ln>
                  <a:noFill/>
                </a:ln>
                <a:solidFill>
                  <a:schemeClr val="accent2">
                    <a:lumMod val="75000"/>
                  </a:schemeClr>
                </a:solidFill>
                <a:effectLst/>
                <a:latin typeface="Open Sans"/>
              </a:rPr>
              <a:t> </a:t>
            </a:r>
            <a:r>
              <a:rPr kumimoji="0" lang="en-US" altLang="en-US" sz="1200" b="0" i="0" u="none" strike="noStrike" cap="none" normalizeH="0" baseline="0" dirty="0">
                <a:ln>
                  <a:noFill/>
                </a:ln>
                <a:solidFill>
                  <a:srgbClr val="212121"/>
                </a:solidFill>
                <a:effectLst/>
                <a:latin typeface="Open Sans"/>
              </a:rPr>
              <a:t>environmental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1" u="sng" strike="noStrike" cap="none" normalizeH="0" baseline="0" dirty="0">
                <a:ln>
                  <a:noFill/>
                </a:ln>
                <a:solidFill>
                  <a:schemeClr val="accent2">
                    <a:lumMod val="75000"/>
                  </a:schemeClr>
                </a:solidFill>
                <a:effectLst/>
                <a:latin typeface="Open Sans"/>
              </a:rPr>
              <a:t>Participation</a:t>
            </a:r>
            <a:r>
              <a:rPr kumimoji="0" lang="en-US" altLang="en-US" sz="1200" b="0" i="0" u="sng" strike="noStrike" cap="none" normalizeH="0" baseline="0" dirty="0">
                <a:ln>
                  <a:noFill/>
                </a:ln>
                <a:solidFill>
                  <a:schemeClr val="accent2">
                    <a:lumMod val="75000"/>
                  </a:schemeClr>
                </a:solidFill>
                <a:effectLst/>
                <a:latin typeface="Open Sans"/>
              </a:rPr>
              <a:t> in </a:t>
            </a:r>
            <a:r>
              <a:rPr kumimoji="0" lang="en-US" altLang="en-US" sz="1200" b="1" i="1" u="sng" strike="noStrike" cap="none" normalizeH="0" baseline="0" dirty="0">
                <a:ln>
                  <a:noFill/>
                </a:ln>
                <a:solidFill>
                  <a:schemeClr val="accent2">
                    <a:lumMod val="75000"/>
                  </a:schemeClr>
                </a:solidFill>
                <a:effectLst/>
                <a:latin typeface="Open Sans"/>
              </a:rPr>
              <a:t>activities</a:t>
            </a:r>
            <a:r>
              <a:rPr kumimoji="0" lang="en-US" altLang="en-US" sz="1200" b="0" i="0" strike="noStrike" cap="none" normalizeH="0" baseline="0" dirty="0">
                <a:ln>
                  <a:noFill/>
                </a:ln>
                <a:solidFill>
                  <a:srgbClr val="212121"/>
                </a:solidFill>
                <a:effectLst/>
                <a:latin typeface="Open Sans"/>
              </a:rPr>
              <a:t> </a:t>
            </a:r>
            <a:r>
              <a:rPr kumimoji="0" lang="en-US" altLang="en-US" sz="1200" b="0" i="0" u="none" strike="noStrike" cap="none" normalizeH="0" baseline="0" dirty="0">
                <a:ln>
                  <a:noFill/>
                </a:ln>
                <a:solidFill>
                  <a:srgbClr val="212121"/>
                </a:solidFill>
                <a:effectLst/>
                <a:latin typeface="Open Sans"/>
              </a:rPr>
              <a:t>that lead to the </a:t>
            </a:r>
            <a:r>
              <a:rPr kumimoji="0" lang="en-US" altLang="en-US" sz="1200" b="1" i="1" u="sng" strike="noStrike" cap="none" normalizeH="0" baseline="0" dirty="0">
                <a:ln>
                  <a:noFill/>
                </a:ln>
                <a:solidFill>
                  <a:schemeClr val="accent2">
                    <a:lumMod val="75000"/>
                  </a:schemeClr>
                </a:solidFill>
                <a:effectLst/>
                <a:latin typeface="Open Sans"/>
              </a:rPr>
              <a:t>resolution</a:t>
            </a:r>
            <a:r>
              <a:rPr kumimoji="0" lang="en-US" altLang="en-US" sz="1200" b="0" i="0" u="none" strike="noStrike" cap="none" normalizeH="0" baseline="0" dirty="0">
                <a:ln>
                  <a:noFill/>
                </a:ln>
                <a:solidFill>
                  <a:srgbClr val="212121"/>
                </a:solidFill>
                <a:effectLst/>
                <a:latin typeface="Open Sans"/>
              </a:rPr>
              <a:t> of environmental challenges</a:t>
            </a:r>
          </a:p>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13</a:t>
            </a:fld>
            <a:endParaRPr lang="en-US"/>
          </a:p>
        </p:txBody>
      </p:sp>
    </p:spTree>
    <p:extLst>
      <p:ext uri="{BB962C8B-B14F-4D97-AF65-F5344CB8AC3E}">
        <p14:creationId xmlns:p14="http://schemas.microsoft.com/office/powerpoint/2010/main" val="34337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14</a:t>
            </a:fld>
            <a:endParaRPr lang="en-US"/>
          </a:p>
        </p:txBody>
      </p:sp>
    </p:spTree>
    <p:extLst>
      <p:ext uri="{BB962C8B-B14F-4D97-AF65-F5344CB8AC3E}">
        <p14:creationId xmlns:p14="http://schemas.microsoft.com/office/powerpoint/2010/main" val="114044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15</a:t>
            </a:fld>
            <a:endParaRPr lang="en-US"/>
          </a:p>
        </p:txBody>
      </p:sp>
    </p:spTree>
    <p:extLst>
      <p:ext uri="{BB962C8B-B14F-4D97-AF65-F5344CB8AC3E}">
        <p14:creationId xmlns:p14="http://schemas.microsoft.com/office/powerpoint/2010/main" val="248755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2018 update of Vancouver’s initial (2015) Climate Action Plan</a:t>
            </a:r>
          </a:p>
          <a:p>
            <a:endParaRPr lang="en-US" dirty="0"/>
          </a:p>
          <a:p>
            <a:r>
              <a:rPr lang="en-US" dirty="0"/>
              <a:t>Who is learning?  Who is teaching?  How do we make sound decisions?</a:t>
            </a:r>
          </a:p>
        </p:txBody>
      </p:sp>
      <p:sp>
        <p:nvSpPr>
          <p:cNvPr id="4" name="Slide Number Placeholder 3"/>
          <p:cNvSpPr>
            <a:spLocks noGrp="1"/>
          </p:cNvSpPr>
          <p:nvPr>
            <p:ph type="sldNum" sz="quarter" idx="10"/>
          </p:nvPr>
        </p:nvSpPr>
        <p:spPr/>
        <p:txBody>
          <a:bodyPr/>
          <a:lstStyle/>
          <a:p>
            <a:fld id="{5D1FCFEF-9FE5-4134-91E9-B85CD11D1607}" type="slidenum">
              <a:rPr lang="en-US" smtClean="0"/>
              <a:t>16</a:t>
            </a:fld>
            <a:endParaRPr lang="en-US"/>
          </a:p>
        </p:txBody>
      </p:sp>
    </p:spTree>
    <p:extLst>
      <p:ext uri="{BB962C8B-B14F-4D97-AF65-F5344CB8AC3E}">
        <p14:creationId xmlns:p14="http://schemas.microsoft.com/office/powerpoint/2010/main" val="315648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https://www.surveymonkey.com/r/GZZM93P   C</a:t>
            </a:r>
            <a:r>
              <a:rPr lang="en-US" sz="1200" b="1" i="0" kern="1200" dirty="0">
                <a:solidFill>
                  <a:schemeClr val="tx1"/>
                </a:solidFill>
                <a:effectLst/>
                <a:latin typeface="+mn-lt"/>
                <a:ea typeface="+mn-ea"/>
                <a:cs typeface="+mn-cs"/>
              </a:rPr>
              <a:t>all for Proposals: An Existential Toolkit for Climate Justice Educators, an edited collection</a:t>
            </a:r>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17</a:t>
            </a:fld>
            <a:endParaRPr lang="en-US"/>
          </a:p>
        </p:txBody>
      </p:sp>
    </p:spTree>
    <p:extLst>
      <p:ext uri="{BB962C8B-B14F-4D97-AF65-F5344CB8AC3E}">
        <p14:creationId xmlns:p14="http://schemas.microsoft.com/office/powerpoint/2010/main" val="174136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a:t>
            </a:r>
            <a:r>
              <a:rPr lang="en-US" baseline="0" dirty="0"/>
              <a:t> educators may wish to explore.  Also ACCO has a  certification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IAP2usa.org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adaptationprofessionals.org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climateofficers.org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planning.org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23</a:t>
            </a:fld>
            <a:endParaRPr lang="en-US"/>
          </a:p>
        </p:txBody>
      </p:sp>
    </p:spTree>
    <p:extLst>
      <p:ext uri="{BB962C8B-B14F-4D97-AF65-F5344CB8AC3E}">
        <p14:creationId xmlns:p14="http://schemas.microsoft.com/office/powerpoint/2010/main" val="254188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 is all municipal</a:t>
            </a:r>
            <a:r>
              <a:rPr lang="en-US" baseline="0" dirty="0"/>
              <a:t> or corporate officers.  Wouldn’t it be good to have educational and science leaders at the table?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24</a:t>
            </a:fld>
            <a:endParaRPr lang="en-US"/>
          </a:p>
        </p:txBody>
      </p:sp>
    </p:spTree>
    <p:extLst>
      <p:ext uri="{BB962C8B-B14F-4D97-AF65-F5344CB8AC3E}">
        <p14:creationId xmlns:p14="http://schemas.microsoft.com/office/powerpoint/2010/main" val="268554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rPr>
              <a:t>My</a:t>
            </a:r>
            <a:r>
              <a:rPr lang="en-US" sz="1200" baseline="0" dirty="0">
                <a:solidFill>
                  <a:schemeClr val="accent2">
                    <a:lumMod val="75000"/>
                  </a:schemeClr>
                </a:solidFill>
              </a:rPr>
              <a:t> entire reason for sharing this today is because we have a climate emergency and  to scale up meaningful action it seems we need to break down barriers and collaborate across professions and jurisdictions. </a:t>
            </a:r>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26</a:t>
            </a:fld>
            <a:endParaRPr lang="en-US"/>
          </a:p>
        </p:txBody>
      </p:sp>
    </p:spTree>
    <p:extLst>
      <p:ext uri="{BB962C8B-B14F-4D97-AF65-F5344CB8AC3E}">
        <p14:creationId xmlns:p14="http://schemas.microsoft.com/office/powerpoint/2010/main" val="102174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3</a:t>
            </a:fld>
            <a:endParaRPr lang="en-US"/>
          </a:p>
        </p:txBody>
      </p:sp>
    </p:spTree>
    <p:extLst>
      <p:ext uri="{BB962C8B-B14F-4D97-AF65-F5344CB8AC3E}">
        <p14:creationId xmlns:p14="http://schemas.microsoft.com/office/powerpoint/2010/main" val="240091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‘s</a:t>
            </a:r>
            <a:r>
              <a:rPr lang="en-US" baseline="0" dirty="0"/>
              <a:t> definition of EE weaves in a whole bunch of engagement and action.</a:t>
            </a:r>
          </a:p>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5</a:t>
            </a:fld>
            <a:endParaRPr lang="en-US"/>
          </a:p>
        </p:txBody>
      </p:sp>
    </p:spTree>
    <p:extLst>
      <p:ext uri="{BB962C8B-B14F-4D97-AF65-F5344CB8AC3E}">
        <p14:creationId xmlns:p14="http://schemas.microsoft.com/office/powerpoint/2010/main" val="185088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were very engaged in discussions</a:t>
            </a:r>
            <a:r>
              <a:rPr lang="en-US" baseline="0" dirty="0"/>
              <a:t> about  the wildfire smoke we experienced.   What if we had been prepared to weave that into discussions about </a:t>
            </a:r>
            <a:r>
              <a:rPr lang="en-US" baseline="0" dirty="0" err="1"/>
              <a:t>resilency</a:t>
            </a:r>
            <a:r>
              <a:rPr lang="en-US" baseline="0" dirty="0"/>
              <a:t>. </a:t>
            </a:r>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6</a:t>
            </a:fld>
            <a:endParaRPr lang="en-US"/>
          </a:p>
        </p:txBody>
      </p:sp>
    </p:spTree>
    <p:extLst>
      <p:ext uri="{BB962C8B-B14F-4D97-AF65-F5344CB8AC3E}">
        <p14:creationId xmlns:p14="http://schemas.microsoft.com/office/powerpoint/2010/main" val="382424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IAP2 Code of Ethics is a set of principles, which guide us in our practice of enhancing the integrity of the public participation process. As P2 practitioners, we hold ourselves accountable to these principles and strive to hold all participants to the same standards. </a:t>
            </a:r>
          </a:p>
          <a:p>
            <a:endParaRPr lang="en-US" b="0" i="0" u="none" strike="noStrike" baseline="0" dirty="0">
              <a:solidFill>
                <a:srgbClr val="000000"/>
              </a:solidFill>
              <a:latin typeface="Arial" panose="020B0604020202020204" pitchFamily="34" charset="0"/>
            </a:endParaRPr>
          </a:p>
          <a:p>
            <a:r>
              <a:rPr lang="en-US" b="0" i="0" u="none" strike="noStrike" baseline="0" dirty="0">
                <a:solidFill>
                  <a:srgbClr val="000000"/>
                </a:solidFill>
                <a:latin typeface="Arial" panose="020B0604020202020204" pitchFamily="34" charset="0"/>
              </a:rPr>
              <a:t>IAP2 developed the Core Values for the Practice of Public Participation for use in developing and implementing public participation processes to help inform better decisions that reflect the interests and concerns of potentially affected people and entities. The Core Values were developed with broad international input to identify those aspects of public participation that cross national, cultural and religious boundaries. </a:t>
            </a:r>
          </a:p>
          <a:p>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7</a:t>
            </a:fld>
            <a:endParaRPr lang="en-US"/>
          </a:p>
        </p:txBody>
      </p:sp>
    </p:spTree>
    <p:extLst>
      <p:ext uri="{BB962C8B-B14F-4D97-AF65-F5344CB8AC3E}">
        <p14:creationId xmlns:p14="http://schemas.microsoft.com/office/powerpoint/2010/main" val="76043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a:t>
            </a:r>
            <a:r>
              <a:rPr lang="en-US" dirty="0" err="1"/>
              <a:t>Assoc</a:t>
            </a:r>
            <a:r>
              <a:rPr lang="en-US" baseline="0" dirty="0"/>
              <a:t>  for Public participation</a:t>
            </a:r>
          </a:p>
          <a:p>
            <a:r>
              <a:rPr lang="en-US" sz="1200" b="0" i="0" u="none" strike="noStrike" kern="1200" baseline="0" dirty="0">
                <a:solidFill>
                  <a:schemeClr val="tx1"/>
                </a:solidFill>
                <a:latin typeface="+mn-lt"/>
                <a:ea typeface="+mn-ea"/>
                <a:cs typeface="+mn-cs"/>
              </a:rPr>
              <a:t>Founded in 1990 by a group of dedicated P2 practitioners, the International Association for</a:t>
            </a:r>
          </a:p>
          <a:p>
            <a:r>
              <a:rPr lang="en-US" sz="1200" b="0" i="0" u="none" strike="noStrike" kern="1200" baseline="0" dirty="0">
                <a:solidFill>
                  <a:schemeClr val="tx1"/>
                </a:solidFill>
                <a:latin typeface="+mn-lt"/>
                <a:ea typeface="+mn-ea"/>
                <a:cs typeface="+mn-cs"/>
              </a:rPr>
              <a:t>Public Participation (IAP2 Federation) has grown into an international federation of over 2600</a:t>
            </a:r>
          </a:p>
          <a:p>
            <a:r>
              <a:rPr lang="en-US" sz="1200" b="0" i="0" u="none" strike="noStrike" kern="1200" baseline="0" dirty="0">
                <a:solidFill>
                  <a:schemeClr val="tx1"/>
                </a:solidFill>
                <a:latin typeface="+mn-lt"/>
                <a:ea typeface="+mn-ea"/>
                <a:cs typeface="+mn-cs"/>
              </a:rPr>
              <a:t>professionals in 26 countries working to advance the practice of public participation (P2).</a:t>
            </a:r>
          </a:p>
          <a:p>
            <a:r>
              <a:rPr lang="en-US" sz="1200" b="0" i="0" u="none" strike="noStrike" kern="1200" baseline="0" dirty="0">
                <a:solidFill>
                  <a:schemeClr val="tx1"/>
                </a:solidFill>
                <a:latin typeface="+mn-lt"/>
                <a:ea typeface="+mn-ea"/>
                <a:cs typeface="+mn-cs"/>
              </a:rPr>
              <a:t>National affiliates and their members benefit from research, training and networking</a:t>
            </a:r>
          </a:p>
          <a:p>
            <a:r>
              <a:rPr lang="en-US" sz="1200" b="0" i="0" u="none" strike="noStrike" kern="1200" baseline="0" dirty="0">
                <a:solidFill>
                  <a:schemeClr val="tx1"/>
                </a:solidFill>
                <a:latin typeface="+mn-lt"/>
                <a:ea typeface="+mn-ea"/>
                <a:cs typeface="+mn-cs"/>
              </a:rPr>
              <a:t>opportunities with IAP2 Federation peers.</a:t>
            </a:r>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8</a:t>
            </a:fld>
            <a:endParaRPr lang="en-US"/>
          </a:p>
        </p:txBody>
      </p:sp>
    </p:spTree>
    <p:extLst>
      <p:ext uri="{BB962C8B-B14F-4D97-AF65-F5344CB8AC3E}">
        <p14:creationId xmlns:p14="http://schemas.microsoft.com/office/powerpoint/2010/main" val="325179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people’s understanding – for the urban planner, or </a:t>
            </a:r>
            <a:r>
              <a:rPr lang="en-US" baseline="0" dirty="0"/>
              <a:t> Public Participation practitioner, who will support them in educating the public so that everyone is on the same page? </a:t>
            </a:r>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9</a:t>
            </a:fld>
            <a:endParaRPr lang="en-US"/>
          </a:p>
        </p:txBody>
      </p:sp>
    </p:spTree>
    <p:extLst>
      <p:ext uri="{BB962C8B-B14F-4D97-AF65-F5344CB8AC3E}">
        <p14:creationId xmlns:p14="http://schemas.microsoft.com/office/powerpoint/2010/main" val="172095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https://www.youtube.com/watch?v=6WQYKkbdhCM&amp;feature=emb_logo</a:t>
            </a:r>
          </a:p>
        </p:txBody>
      </p:sp>
      <p:sp>
        <p:nvSpPr>
          <p:cNvPr id="4" name="Slide Number Placeholder 3"/>
          <p:cNvSpPr>
            <a:spLocks noGrp="1"/>
          </p:cNvSpPr>
          <p:nvPr>
            <p:ph type="sldNum" sz="quarter" idx="10"/>
          </p:nvPr>
        </p:nvSpPr>
        <p:spPr/>
        <p:txBody>
          <a:bodyPr/>
          <a:lstStyle/>
          <a:p>
            <a:fld id="{5D1FCFEF-9FE5-4134-91E9-B85CD11D1607}" type="slidenum">
              <a:rPr lang="en-US" smtClean="0"/>
              <a:t>11</a:t>
            </a:fld>
            <a:endParaRPr lang="en-US"/>
          </a:p>
        </p:txBody>
      </p:sp>
    </p:spTree>
    <p:extLst>
      <p:ext uri="{BB962C8B-B14F-4D97-AF65-F5344CB8AC3E}">
        <p14:creationId xmlns:p14="http://schemas.microsoft.com/office/powerpoint/2010/main" val="365830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infographic like this was also available for fall and spring, outlining differences in  frost dates, rainfall, etc. </a:t>
            </a:r>
            <a:endParaRPr lang="en-US" dirty="0"/>
          </a:p>
        </p:txBody>
      </p:sp>
      <p:sp>
        <p:nvSpPr>
          <p:cNvPr id="4" name="Slide Number Placeholder 3"/>
          <p:cNvSpPr>
            <a:spLocks noGrp="1"/>
          </p:cNvSpPr>
          <p:nvPr>
            <p:ph type="sldNum" sz="quarter" idx="10"/>
          </p:nvPr>
        </p:nvSpPr>
        <p:spPr/>
        <p:txBody>
          <a:bodyPr/>
          <a:lstStyle/>
          <a:p>
            <a:fld id="{5D1FCFEF-9FE5-4134-91E9-B85CD11D1607}" type="slidenum">
              <a:rPr lang="en-US" smtClean="0"/>
              <a:t>12</a:t>
            </a:fld>
            <a:endParaRPr lang="en-US"/>
          </a:p>
        </p:txBody>
      </p:sp>
    </p:spTree>
    <p:extLst>
      <p:ext uri="{BB962C8B-B14F-4D97-AF65-F5344CB8AC3E}">
        <p14:creationId xmlns:p14="http://schemas.microsoft.com/office/powerpoint/2010/main" val="344731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5E710F-367C-43AC-9553-FF7F9AEE6941}"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95352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E710F-367C-43AC-9553-FF7F9AEE6941}"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72986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E710F-367C-43AC-9553-FF7F9AEE6941}"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58519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E710F-367C-43AC-9553-FF7F9AEE6941}"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389739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5E710F-367C-43AC-9553-FF7F9AEE6941}"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1275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E710F-367C-43AC-9553-FF7F9AEE6941}"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131438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E710F-367C-43AC-9553-FF7F9AEE6941}"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6911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E710F-367C-43AC-9553-FF7F9AEE6941}"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65842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E710F-367C-43AC-9553-FF7F9AEE6941}"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393620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E710F-367C-43AC-9553-FF7F9AEE6941}"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95374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5E710F-367C-43AC-9553-FF7F9AEE6941}"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F8443-919B-4583-80F5-21D9A5EDAA04}" type="slidenum">
              <a:rPr lang="en-US" smtClean="0"/>
              <a:t>‹#›</a:t>
            </a:fld>
            <a:endParaRPr lang="en-US"/>
          </a:p>
        </p:txBody>
      </p:sp>
    </p:spTree>
    <p:extLst>
      <p:ext uri="{BB962C8B-B14F-4D97-AF65-F5344CB8AC3E}">
        <p14:creationId xmlns:p14="http://schemas.microsoft.com/office/powerpoint/2010/main" val="296541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710F-367C-43AC-9553-FF7F9AEE6941}" type="datetimeFigureOut">
              <a:rPr lang="en-US" smtClean="0"/>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F8443-919B-4583-80F5-21D9A5EDAA04}" type="slidenum">
              <a:rPr lang="en-US" smtClean="0"/>
              <a:t>‹#›</a:t>
            </a:fld>
            <a:endParaRPr lang="en-US"/>
          </a:p>
        </p:txBody>
      </p:sp>
    </p:spTree>
    <p:extLst>
      <p:ext uri="{BB962C8B-B14F-4D97-AF65-F5344CB8AC3E}">
        <p14:creationId xmlns:p14="http://schemas.microsoft.com/office/powerpoint/2010/main" val="323929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infor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0"/>
            <a:ext cx="4395216" cy="2387600"/>
          </a:xfrm>
        </p:spPr>
        <p:txBody>
          <a:bodyPr/>
          <a:lstStyle/>
          <a:p>
            <a:r>
              <a:rPr lang="en-US" b="1" dirty="0">
                <a:solidFill>
                  <a:schemeClr val="accent2">
                    <a:lumMod val="75000"/>
                  </a:schemeClr>
                </a:solidFill>
              </a:rPr>
              <a:t>Engaging Education?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429000"/>
            <a:ext cx="4867422" cy="32449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148862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7021" y="695032"/>
            <a:ext cx="8911883" cy="5012934"/>
          </a:xfrm>
          <a:prstGeom prst="rect">
            <a:avLst/>
          </a:prstGeom>
        </p:spPr>
      </p:pic>
      <p:sp>
        <p:nvSpPr>
          <p:cNvPr id="3" name="Rectangle 2"/>
          <p:cNvSpPr/>
          <p:nvPr/>
        </p:nvSpPr>
        <p:spPr>
          <a:xfrm>
            <a:off x="3348110" y="5871698"/>
            <a:ext cx="7856954" cy="646331"/>
          </a:xfrm>
          <a:prstGeom prst="rect">
            <a:avLst/>
          </a:prstGeom>
        </p:spPr>
        <p:txBody>
          <a:bodyPr wrap="square">
            <a:spAutoFit/>
          </a:bodyPr>
          <a:lstStyle/>
          <a:p>
            <a:r>
              <a:rPr lang="en-US" dirty="0"/>
              <a:t>Source: Wide and Fast,  P2 for Vancouver’s  Climate Emergency Response</a:t>
            </a:r>
          </a:p>
          <a:p>
            <a:r>
              <a:rPr lang="en-US" dirty="0"/>
              <a:t>IAP2 2020 Virtual  North American Conference </a:t>
            </a:r>
          </a:p>
        </p:txBody>
      </p:sp>
    </p:spTree>
    <p:extLst>
      <p:ext uri="{BB962C8B-B14F-4D97-AF65-F5344CB8AC3E}">
        <p14:creationId xmlns:p14="http://schemas.microsoft.com/office/powerpoint/2010/main" val="240431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8353" y="611848"/>
            <a:ext cx="9906146" cy="5583015"/>
          </a:xfrm>
          <a:prstGeom prst="rect">
            <a:avLst/>
          </a:prstGeom>
        </p:spPr>
      </p:pic>
      <p:sp>
        <p:nvSpPr>
          <p:cNvPr id="3" name="Rectangle 2"/>
          <p:cNvSpPr/>
          <p:nvPr/>
        </p:nvSpPr>
        <p:spPr>
          <a:xfrm>
            <a:off x="588353" y="6211669"/>
            <a:ext cx="10616711" cy="646331"/>
          </a:xfrm>
          <a:prstGeom prst="rect">
            <a:avLst/>
          </a:prstGeom>
        </p:spPr>
        <p:txBody>
          <a:bodyPr wrap="square">
            <a:spAutoFit/>
          </a:bodyPr>
          <a:lstStyle/>
          <a:p>
            <a:r>
              <a:rPr lang="en-US" dirty="0"/>
              <a:t>Source: Wide and Fast,  P2 for Vancouver’s  Climate Emergency Response</a:t>
            </a:r>
          </a:p>
          <a:p>
            <a:r>
              <a:rPr lang="en-US" dirty="0"/>
              <a:t>IAP2 2020 Virtual  North American Conference </a:t>
            </a:r>
          </a:p>
        </p:txBody>
      </p:sp>
    </p:spTree>
    <p:extLst>
      <p:ext uri="{BB962C8B-B14F-4D97-AF65-F5344CB8AC3E}">
        <p14:creationId xmlns:p14="http://schemas.microsoft.com/office/powerpoint/2010/main" val="189997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2197" y="227038"/>
            <a:ext cx="4316713" cy="6434015"/>
          </a:xfrm>
          <a:prstGeom prst="rect">
            <a:avLst/>
          </a:prstGeom>
        </p:spPr>
      </p:pic>
      <p:sp>
        <p:nvSpPr>
          <p:cNvPr id="4" name="Rectangle 3"/>
          <p:cNvSpPr/>
          <p:nvPr/>
        </p:nvSpPr>
        <p:spPr>
          <a:xfrm>
            <a:off x="9359705" y="5457544"/>
            <a:ext cx="2668172" cy="1200329"/>
          </a:xfrm>
          <a:prstGeom prst="rect">
            <a:avLst/>
          </a:prstGeom>
        </p:spPr>
        <p:txBody>
          <a:bodyPr wrap="square">
            <a:spAutoFit/>
          </a:bodyPr>
          <a:lstStyle/>
          <a:p>
            <a:r>
              <a:rPr lang="en-US" dirty="0">
                <a:solidFill>
                  <a:srgbClr val="333333"/>
                </a:solidFill>
                <a:latin typeface="Source Sans Pro"/>
              </a:rPr>
              <a:t>Source: Vancouver CA , Climate Change Adaptation Action  Strategy </a:t>
            </a:r>
          </a:p>
        </p:txBody>
      </p:sp>
      <p:sp>
        <p:nvSpPr>
          <p:cNvPr id="5" name="Rectangle 4"/>
          <p:cNvSpPr/>
          <p:nvPr/>
        </p:nvSpPr>
        <p:spPr>
          <a:xfrm>
            <a:off x="6016284" y="227038"/>
            <a:ext cx="2916702" cy="3970318"/>
          </a:xfrm>
          <a:prstGeom prst="rect">
            <a:avLst/>
          </a:prstGeom>
        </p:spPr>
        <p:txBody>
          <a:bodyPr wrap="square">
            <a:spAutoFit/>
          </a:bodyPr>
          <a:lstStyle/>
          <a:p>
            <a:r>
              <a:rPr lang="en-US" altLang="en-US" dirty="0">
                <a:solidFill>
                  <a:srgbClr val="212121"/>
                </a:solidFill>
                <a:latin typeface="Open Sans"/>
              </a:rPr>
              <a:t>Environmental education is a process that allows individuals to explore environmental issues, </a:t>
            </a:r>
            <a:r>
              <a:rPr lang="en-US" altLang="en-US" b="1" i="1" u="sng" dirty="0">
                <a:solidFill>
                  <a:schemeClr val="accent2">
                    <a:lumMod val="75000"/>
                  </a:schemeClr>
                </a:solidFill>
                <a:latin typeface="Open Sans"/>
              </a:rPr>
              <a:t>engage</a:t>
            </a:r>
            <a:r>
              <a:rPr lang="en-US" altLang="en-US" b="1" i="1" dirty="0">
                <a:solidFill>
                  <a:schemeClr val="accent2">
                    <a:lumMod val="75000"/>
                  </a:schemeClr>
                </a:solidFill>
                <a:latin typeface="Open Sans"/>
              </a:rPr>
              <a:t> in problem solving, and </a:t>
            </a:r>
            <a:r>
              <a:rPr lang="en-US" altLang="en-US" b="1" i="1" u="sng" dirty="0">
                <a:solidFill>
                  <a:schemeClr val="accent2">
                    <a:lumMod val="75000"/>
                  </a:schemeClr>
                </a:solidFill>
                <a:latin typeface="Open Sans"/>
              </a:rPr>
              <a:t>take action</a:t>
            </a:r>
            <a:r>
              <a:rPr lang="en-US" altLang="en-US" b="1" i="1" u="sng" dirty="0">
                <a:latin typeface="Open Sans"/>
              </a:rPr>
              <a:t> </a:t>
            </a:r>
            <a:r>
              <a:rPr lang="en-US" altLang="en-US" dirty="0">
                <a:solidFill>
                  <a:srgbClr val="212121"/>
                </a:solidFill>
                <a:latin typeface="Open Sans"/>
              </a:rPr>
              <a:t>to improve the environment. As a result, individuals develop a deeper understanding of environmental issues and have the skills to make informed and responsible decisions.</a:t>
            </a:r>
            <a:endParaRPr lang="en-US" dirty="0"/>
          </a:p>
        </p:txBody>
      </p:sp>
    </p:spTree>
    <p:extLst>
      <p:ext uri="{BB962C8B-B14F-4D97-AF65-F5344CB8AC3E}">
        <p14:creationId xmlns:p14="http://schemas.microsoft.com/office/powerpoint/2010/main" val="8715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911" y="160282"/>
            <a:ext cx="8890692" cy="6497591"/>
          </a:xfrm>
          <a:prstGeom prst="rect">
            <a:avLst/>
          </a:prstGeom>
        </p:spPr>
      </p:pic>
      <p:sp>
        <p:nvSpPr>
          <p:cNvPr id="5" name="Rectangle 4"/>
          <p:cNvSpPr/>
          <p:nvPr/>
        </p:nvSpPr>
        <p:spPr>
          <a:xfrm>
            <a:off x="9359705" y="766095"/>
            <a:ext cx="2668172" cy="5632311"/>
          </a:xfrm>
          <a:prstGeom prst="rect">
            <a:avLst/>
          </a:prstGeom>
        </p:spPr>
        <p:txBody>
          <a:bodyPr wrap="square">
            <a:spAutoFit/>
          </a:bodyPr>
          <a:lstStyle/>
          <a:p>
            <a:r>
              <a:rPr lang="en-US" dirty="0">
                <a:solidFill>
                  <a:srgbClr val="333333"/>
                </a:solidFill>
                <a:latin typeface="Source Sans Pro"/>
              </a:rPr>
              <a:t>What to expect:</a:t>
            </a:r>
          </a:p>
          <a:p>
            <a:r>
              <a:rPr lang="en-US" dirty="0">
                <a:solidFill>
                  <a:srgbClr val="333333"/>
                </a:solidFill>
                <a:latin typeface="Source Sans Pro"/>
              </a:rPr>
              <a:t>Creates </a:t>
            </a:r>
            <a:r>
              <a:rPr lang="en-US" b="1" i="1" dirty="0">
                <a:solidFill>
                  <a:schemeClr val="accent2">
                    <a:lumMod val="75000"/>
                  </a:schemeClr>
                </a:solidFill>
                <a:latin typeface="Source Sans Pro"/>
              </a:rPr>
              <a:t>awareness</a:t>
            </a:r>
          </a:p>
          <a:p>
            <a:r>
              <a:rPr lang="en-US" dirty="0">
                <a:solidFill>
                  <a:srgbClr val="333333"/>
                </a:solidFill>
                <a:latin typeface="Source Sans Pro"/>
              </a:rPr>
              <a:t>Helps with </a:t>
            </a:r>
            <a:r>
              <a:rPr lang="en-US" b="1" i="1" dirty="0">
                <a:solidFill>
                  <a:schemeClr val="accent2">
                    <a:lumMod val="75000"/>
                  </a:schemeClr>
                </a:solidFill>
                <a:latin typeface="Source Sans Pro"/>
              </a:rPr>
              <a:t>understanding</a:t>
            </a:r>
          </a:p>
          <a:p>
            <a:endParaRPr lang="en-US" dirty="0">
              <a:solidFill>
                <a:srgbClr val="333333"/>
              </a:solidFill>
              <a:latin typeface="Source Sans Pro"/>
            </a:endParaRPr>
          </a:p>
          <a:p>
            <a:endParaRPr lang="en-US" dirty="0">
              <a:solidFill>
                <a:srgbClr val="333333"/>
              </a:solidFill>
              <a:latin typeface="Source Sans Pro"/>
            </a:endParaRPr>
          </a:p>
          <a:p>
            <a:endParaRPr lang="en-US" dirty="0">
              <a:solidFill>
                <a:srgbClr val="333333"/>
              </a:solidFill>
              <a:latin typeface="Source Sans Pro"/>
            </a:endParaRPr>
          </a:p>
          <a:p>
            <a:endParaRPr lang="en-US" dirty="0">
              <a:solidFill>
                <a:srgbClr val="333333"/>
              </a:solidFill>
              <a:latin typeface="Source Sans Pro"/>
            </a:endParaRPr>
          </a:p>
          <a:p>
            <a:endParaRPr lang="en-US" dirty="0">
              <a:solidFill>
                <a:srgbClr val="333333"/>
              </a:solidFill>
              <a:latin typeface="Source Sans Pro"/>
            </a:endParaRPr>
          </a:p>
          <a:p>
            <a:r>
              <a:rPr lang="en-US" dirty="0">
                <a:solidFill>
                  <a:srgbClr val="333333"/>
                </a:solidFill>
                <a:latin typeface="Source Sans Pro"/>
              </a:rPr>
              <a:t>What you can do to prepare: </a:t>
            </a:r>
          </a:p>
          <a:p>
            <a:endParaRPr lang="en-US" dirty="0">
              <a:solidFill>
                <a:srgbClr val="333333"/>
              </a:solidFill>
              <a:latin typeface="Source Sans Pro"/>
            </a:endParaRPr>
          </a:p>
          <a:p>
            <a:r>
              <a:rPr lang="en-US" dirty="0">
                <a:solidFill>
                  <a:srgbClr val="333333"/>
                </a:solidFill>
                <a:latin typeface="Source Sans Pro"/>
              </a:rPr>
              <a:t>Gives the reader </a:t>
            </a:r>
            <a:r>
              <a:rPr lang="en-US" b="1" i="1" dirty="0">
                <a:solidFill>
                  <a:schemeClr val="accent2">
                    <a:lumMod val="75000"/>
                  </a:schemeClr>
                </a:solidFill>
                <a:latin typeface="Source Sans Pro"/>
              </a:rPr>
              <a:t>skills</a:t>
            </a:r>
            <a:r>
              <a:rPr lang="en-US" dirty="0">
                <a:solidFill>
                  <a:srgbClr val="333333"/>
                </a:solidFill>
                <a:latin typeface="Source Sans Pro"/>
              </a:rPr>
              <a:t> to </a:t>
            </a:r>
            <a:r>
              <a:rPr lang="en-US" b="1" i="1" dirty="0">
                <a:solidFill>
                  <a:schemeClr val="accent2">
                    <a:lumMod val="75000"/>
                  </a:schemeClr>
                </a:solidFill>
                <a:latin typeface="Source Sans Pro"/>
              </a:rPr>
              <a:t>identify</a:t>
            </a:r>
            <a:r>
              <a:rPr lang="en-US" dirty="0">
                <a:solidFill>
                  <a:srgbClr val="333333"/>
                </a:solidFill>
                <a:latin typeface="Source Sans Pro"/>
              </a:rPr>
              <a:t> challenges</a:t>
            </a:r>
          </a:p>
          <a:p>
            <a:endParaRPr lang="en-US" dirty="0">
              <a:solidFill>
                <a:srgbClr val="333333"/>
              </a:solidFill>
              <a:latin typeface="Source Sans Pro"/>
            </a:endParaRPr>
          </a:p>
          <a:p>
            <a:r>
              <a:rPr lang="en-US" dirty="0">
                <a:solidFill>
                  <a:srgbClr val="333333"/>
                </a:solidFill>
                <a:latin typeface="Source Sans Pro"/>
              </a:rPr>
              <a:t>Allows them to take ownership and act, means to </a:t>
            </a:r>
            <a:r>
              <a:rPr lang="en-US" b="1" i="1" dirty="0">
                <a:solidFill>
                  <a:schemeClr val="accent2">
                    <a:lumMod val="75000"/>
                  </a:schemeClr>
                </a:solidFill>
                <a:latin typeface="Source Sans Pro"/>
              </a:rPr>
              <a:t>resolve</a:t>
            </a:r>
            <a:r>
              <a:rPr lang="en-US" dirty="0">
                <a:solidFill>
                  <a:srgbClr val="333333"/>
                </a:solidFill>
                <a:latin typeface="Source Sans Pro"/>
              </a:rPr>
              <a:t> environmental challenges</a:t>
            </a:r>
          </a:p>
        </p:txBody>
      </p:sp>
    </p:spTree>
    <p:extLst>
      <p:ext uri="{BB962C8B-B14F-4D97-AF65-F5344CB8AC3E}">
        <p14:creationId xmlns:p14="http://schemas.microsoft.com/office/powerpoint/2010/main" val="35016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968" y="236907"/>
            <a:ext cx="8460729" cy="6156441"/>
          </a:xfrm>
          <a:prstGeom prst="rect">
            <a:avLst/>
          </a:prstGeom>
        </p:spPr>
      </p:pic>
      <p:sp>
        <p:nvSpPr>
          <p:cNvPr id="3" name="Rectangle 2"/>
          <p:cNvSpPr/>
          <p:nvPr/>
        </p:nvSpPr>
        <p:spPr>
          <a:xfrm>
            <a:off x="9068973" y="1329968"/>
            <a:ext cx="2916702" cy="3970318"/>
          </a:xfrm>
          <a:prstGeom prst="rect">
            <a:avLst/>
          </a:prstGeom>
        </p:spPr>
        <p:txBody>
          <a:bodyPr wrap="square">
            <a:spAutoFit/>
          </a:bodyPr>
          <a:lstStyle/>
          <a:p>
            <a:r>
              <a:rPr lang="en-US" altLang="en-US" dirty="0">
                <a:solidFill>
                  <a:srgbClr val="212121"/>
                </a:solidFill>
                <a:latin typeface="Open Sans"/>
              </a:rPr>
              <a:t>Environmental education is a process that allows individuals to explore environmental issues, </a:t>
            </a:r>
            <a:r>
              <a:rPr lang="en-US" altLang="en-US" b="1" i="1" u="sng" dirty="0">
                <a:solidFill>
                  <a:schemeClr val="accent2">
                    <a:lumMod val="75000"/>
                  </a:schemeClr>
                </a:solidFill>
                <a:latin typeface="Open Sans"/>
              </a:rPr>
              <a:t>engage</a:t>
            </a:r>
            <a:r>
              <a:rPr lang="en-US" altLang="en-US" b="1" i="1" dirty="0">
                <a:solidFill>
                  <a:schemeClr val="accent2">
                    <a:lumMod val="75000"/>
                  </a:schemeClr>
                </a:solidFill>
                <a:latin typeface="Open Sans"/>
              </a:rPr>
              <a:t> in problem solving, and </a:t>
            </a:r>
            <a:r>
              <a:rPr lang="en-US" altLang="en-US" b="1" i="1" u="sng" dirty="0">
                <a:solidFill>
                  <a:schemeClr val="accent2">
                    <a:lumMod val="75000"/>
                  </a:schemeClr>
                </a:solidFill>
                <a:latin typeface="Open Sans"/>
              </a:rPr>
              <a:t>take action</a:t>
            </a:r>
            <a:r>
              <a:rPr lang="en-US" altLang="en-US" b="1" i="1" u="sng" dirty="0">
                <a:latin typeface="Open Sans"/>
              </a:rPr>
              <a:t> </a:t>
            </a:r>
            <a:r>
              <a:rPr lang="en-US" altLang="en-US" dirty="0">
                <a:solidFill>
                  <a:srgbClr val="212121"/>
                </a:solidFill>
                <a:latin typeface="Open Sans"/>
              </a:rPr>
              <a:t>to improve the environment. As a result, individuals develop a deeper understanding of environmental issues and have the skills to make informed and responsible decisions.</a:t>
            </a:r>
            <a:endParaRPr lang="en-US" dirty="0"/>
          </a:p>
        </p:txBody>
      </p:sp>
    </p:spTree>
    <p:extLst>
      <p:ext uri="{BB962C8B-B14F-4D97-AF65-F5344CB8AC3E}">
        <p14:creationId xmlns:p14="http://schemas.microsoft.com/office/powerpoint/2010/main" val="220897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2805"/>
          <a:stretch/>
        </p:blipFill>
        <p:spPr>
          <a:xfrm>
            <a:off x="282164" y="87646"/>
            <a:ext cx="9252561" cy="6580440"/>
          </a:xfrm>
          <a:prstGeom prst="rect">
            <a:avLst/>
          </a:prstGeom>
        </p:spPr>
      </p:pic>
      <p:sp>
        <p:nvSpPr>
          <p:cNvPr id="5" name="Rectangle 4"/>
          <p:cNvSpPr/>
          <p:nvPr/>
        </p:nvSpPr>
        <p:spPr>
          <a:xfrm>
            <a:off x="9523828" y="5467757"/>
            <a:ext cx="2668172" cy="1200329"/>
          </a:xfrm>
          <a:prstGeom prst="rect">
            <a:avLst/>
          </a:prstGeom>
        </p:spPr>
        <p:txBody>
          <a:bodyPr wrap="square">
            <a:spAutoFit/>
          </a:bodyPr>
          <a:lstStyle/>
          <a:p>
            <a:r>
              <a:rPr lang="en-US" dirty="0">
                <a:solidFill>
                  <a:srgbClr val="333333"/>
                </a:solidFill>
                <a:latin typeface="Source Sans Pro"/>
              </a:rPr>
              <a:t>Source: Vancouver CA , Climate Change Adaptation Action  Strategy </a:t>
            </a:r>
          </a:p>
        </p:txBody>
      </p:sp>
    </p:spTree>
    <p:extLst>
      <p:ext uri="{BB962C8B-B14F-4D97-AF65-F5344CB8AC3E}">
        <p14:creationId xmlns:p14="http://schemas.microsoft.com/office/powerpoint/2010/main" val="282450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6603" y="1659988"/>
            <a:ext cx="10142806" cy="2062103"/>
          </a:xfrm>
          <a:prstGeom prst="rect">
            <a:avLst/>
          </a:prstGeom>
          <a:noFill/>
        </p:spPr>
        <p:txBody>
          <a:bodyPr wrap="square" rtlCol="0">
            <a:spAutoFit/>
          </a:bodyPr>
          <a:lstStyle/>
          <a:p>
            <a:r>
              <a:rPr lang="en-US" sz="3200" dirty="0">
                <a:solidFill>
                  <a:schemeClr val="accent2">
                    <a:lumMod val="75000"/>
                  </a:schemeClr>
                </a:solidFill>
              </a:rPr>
              <a:t>“Continuous learning and re-navigation is essential for adaptation planning given the underpinning of uncertainty and extended timelines prevalent with many climate drivers and impacts.”</a:t>
            </a:r>
          </a:p>
        </p:txBody>
      </p:sp>
      <p:sp>
        <p:nvSpPr>
          <p:cNvPr id="4" name="Rectangle 3"/>
          <p:cNvSpPr/>
          <p:nvPr/>
        </p:nvSpPr>
        <p:spPr>
          <a:xfrm>
            <a:off x="956603" y="726217"/>
            <a:ext cx="7544245" cy="769441"/>
          </a:xfrm>
          <a:prstGeom prst="rect">
            <a:avLst/>
          </a:prstGeom>
        </p:spPr>
        <p:txBody>
          <a:bodyPr wrap="none">
            <a:spAutoFit/>
          </a:bodyPr>
          <a:lstStyle/>
          <a:p>
            <a:r>
              <a:rPr lang="en-US" sz="4400" dirty="0"/>
              <a:t>Vancouver’s Climate Action Plan</a:t>
            </a:r>
          </a:p>
        </p:txBody>
      </p:sp>
    </p:spTree>
    <p:extLst>
      <p:ext uri="{BB962C8B-B14F-4D97-AF65-F5344CB8AC3E}">
        <p14:creationId xmlns:p14="http://schemas.microsoft.com/office/powerpoint/2010/main" val="108901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916" y="639975"/>
            <a:ext cx="10930596" cy="2400657"/>
          </a:xfrm>
          <a:prstGeom prst="rect">
            <a:avLst/>
          </a:prstGeom>
        </p:spPr>
        <p:txBody>
          <a:bodyPr wrap="square">
            <a:spAutoFit/>
          </a:bodyPr>
          <a:lstStyle/>
          <a:p>
            <a:r>
              <a:rPr lang="en-US" sz="2800" b="1" dirty="0">
                <a:solidFill>
                  <a:schemeClr val="accent2">
                    <a:lumMod val="75000"/>
                  </a:schemeClr>
                </a:solidFill>
                <a:latin typeface="Yrsa"/>
              </a:rPr>
              <a:t>Climate Adaptation – The State of Practice in U.S. Communities</a:t>
            </a:r>
          </a:p>
          <a:p>
            <a:endParaRPr lang="en-US" sz="2800" b="1" i="0" dirty="0">
              <a:solidFill>
                <a:schemeClr val="accent2">
                  <a:lumMod val="75000"/>
                </a:schemeClr>
              </a:solidFill>
              <a:effectLst/>
              <a:latin typeface="Yrsa"/>
            </a:endParaRPr>
          </a:p>
          <a:p>
            <a:r>
              <a:rPr lang="en-US" sz="2800" b="1" dirty="0" err="1">
                <a:solidFill>
                  <a:schemeClr val="accent2">
                    <a:lumMod val="75000"/>
                  </a:schemeClr>
                </a:solidFill>
                <a:latin typeface="Yrsa"/>
              </a:rPr>
              <a:t>Kresge</a:t>
            </a:r>
            <a:r>
              <a:rPr lang="en-US" sz="2800" b="1" dirty="0">
                <a:solidFill>
                  <a:schemeClr val="accent2">
                    <a:lumMod val="75000"/>
                  </a:schemeClr>
                </a:solidFill>
                <a:latin typeface="Yrsa"/>
              </a:rPr>
              <a:t> Foundation 2016 report looked at: </a:t>
            </a:r>
          </a:p>
          <a:p>
            <a:pPr marL="457200" indent="-457200">
              <a:spcBef>
                <a:spcPts val="600"/>
              </a:spcBef>
              <a:buFont typeface="Wingdings" panose="05000000000000000000" pitchFamily="2" charset="2"/>
              <a:buChar char="Ø"/>
            </a:pPr>
            <a:r>
              <a:rPr lang="en-US" sz="2800" b="1" dirty="0">
                <a:solidFill>
                  <a:schemeClr val="accent2">
                    <a:lumMod val="75000"/>
                  </a:schemeClr>
                </a:solidFill>
                <a:latin typeface="Yrsa"/>
              </a:rPr>
              <a:t>17 communities across the USA</a:t>
            </a:r>
          </a:p>
          <a:p>
            <a:pPr marL="457200" indent="-457200">
              <a:spcBef>
                <a:spcPts val="600"/>
              </a:spcBef>
              <a:buFont typeface="Wingdings" panose="05000000000000000000" pitchFamily="2" charset="2"/>
              <a:buChar char="Ø"/>
            </a:pPr>
            <a:r>
              <a:rPr lang="en-US" sz="2800" b="1" dirty="0">
                <a:solidFill>
                  <a:schemeClr val="accent2">
                    <a:lumMod val="75000"/>
                  </a:schemeClr>
                </a:solidFill>
                <a:latin typeface="Yrsa"/>
              </a:rPr>
              <a:t>49 mentions of education</a:t>
            </a:r>
            <a:endParaRPr lang="en-US" sz="2800" b="1" i="0" dirty="0">
              <a:solidFill>
                <a:schemeClr val="accent2">
                  <a:lumMod val="75000"/>
                </a:schemeClr>
              </a:solidFill>
              <a:effectLst/>
              <a:latin typeface="Yrsa"/>
            </a:endParaRPr>
          </a:p>
        </p:txBody>
      </p:sp>
      <p:sp>
        <p:nvSpPr>
          <p:cNvPr id="4" name="Rectangle 3"/>
          <p:cNvSpPr/>
          <p:nvPr/>
        </p:nvSpPr>
        <p:spPr>
          <a:xfrm>
            <a:off x="473612" y="3747981"/>
            <a:ext cx="6096000" cy="1015663"/>
          </a:xfrm>
          <a:prstGeom prst="rect">
            <a:avLst/>
          </a:prstGeom>
        </p:spPr>
        <p:txBody>
          <a:bodyPr>
            <a:spAutoFit/>
          </a:bodyPr>
          <a:lstStyle/>
          <a:p>
            <a:r>
              <a:rPr lang="en-US" sz="2000" b="1" dirty="0">
                <a:solidFill>
                  <a:srgbClr val="000000"/>
                </a:solidFill>
                <a:ea typeface="Calibri" panose="020F0502020204030204" pitchFamily="34" charset="0"/>
                <a:cs typeface="Arial" panose="020B0604020202020204" pitchFamily="34" charset="0"/>
              </a:rPr>
              <a:t>In Tulsa – “Interviewees believe that public information and education </a:t>
            </a:r>
            <a:r>
              <a:rPr lang="en-US" sz="2000" dirty="0">
                <a:solidFill>
                  <a:srgbClr val="000000"/>
                </a:solidFill>
                <a:ea typeface="Calibri" panose="020F0502020204030204" pitchFamily="34" charset="0"/>
                <a:cs typeface="Arial" panose="020B0604020202020204" pitchFamily="34" charset="0"/>
              </a:rPr>
              <a:t>is now the key to ensuring that the public and private sector are prepared for extreme weather…”</a:t>
            </a:r>
            <a:endParaRPr lang="en-US" sz="2000" dirty="0">
              <a:effectLst/>
              <a:ea typeface="Calibri" panose="020F0502020204030204" pitchFamily="34" charset="0"/>
              <a:cs typeface="Arial" panose="020B0604020202020204" pitchFamily="34" charset="0"/>
            </a:endParaRPr>
          </a:p>
        </p:txBody>
      </p:sp>
      <p:sp>
        <p:nvSpPr>
          <p:cNvPr id="5" name="Rectangle 4"/>
          <p:cNvSpPr/>
          <p:nvPr/>
        </p:nvSpPr>
        <p:spPr>
          <a:xfrm>
            <a:off x="5186290" y="4925312"/>
            <a:ext cx="6096000" cy="1323439"/>
          </a:xfrm>
          <a:prstGeom prst="rect">
            <a:avLst/>
          </a:prstGeom>
        </p:spPr>
        <p:txBody>
          <a:bodyPr>
            <a:spAutoFit/>
          </a:bodyPr>
          <a:lstStyle/>
          <a:p>
            <a:r>
              <a:rPr lang="en-US" sz="2000" b="1" dirty="0">
                <a:solidFill>
                  <a:srgbClr val="000000"/>
                </a:solidFill>
              </a:rPr>
              <a:t>In Baltimore – “Conduct climate, resiliency, and emergency planning education and outreach </a:t>
            </a:r>
            <a:r>
              <a:rPr lang="en-US" sz="2000" dirty="0">
                <a:solidFill>
                  <a:srgbClr val="000000"/>
                </a:solidFill>
              </a:rPr>
              <a:t>Action: Educate and train community groups to participate in responding to hazards…”</a:t>
            </a:r>
            <a:endParaRPr lang="en-US" sz="2000" dirty="0"/>
          </a:p>
        </p:txBody>
      </p:sp>
    </p:spTree>
    <p:extLst>
      <p:ext uri="{BB962C8B-B14F-4D97-AF65-F5344CB8AC3E}">
        <p14:creationId xmlns:p14="http://schemas.microsoft.com/office/powerpoint/2010/main" val="222802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6790" y="1005840"/>
            <a:ext cx="10142806" cy="3662541"/>
          </a:xfrm>
          <a:prstGeom prst="rect">
            <a:avLst/>
          </a:prstGeom>
          <a:noFill/>
        </p:spPr>
        <p:txBody>
          <a:bodyPr wrap="square" rtlCol="0">
            <a:spAutoFit/>
          </a:bodyPr>
          <a:lstStyle/>
          <a:p>
            <a:r>
              <a:rPr lang="en-US" sz="3600" b="1" dirty="0">
                <a:solidFill>
                  <a:schemeClr val="accent2">
                    <a:lumMod val="75000"/>
                  </a:schemeClr>
                </a:solidFill>
              </a:rPr>
              <a:t>Has your community begun to address climate adaptation or resiliency? </a:t>
            </a:r>
          </a:p>
          <a:p>
            <a:endParaRPr lang="en-US" sz="3200" dirty="0">
              <a:solidFill>
                <a:schemeClr val="accent2">
                  <a:lumMod val="75000"/>
                </a:schemeClr>
              </a:solidFill>
            </a:endParaRPr>
          </a:p>
          <a:p>
            <a:endParaRPr lang="en-US" sz="3200" dirty="0">
              <a:solidFill>
                <a:schemeClr val="accent2">
                  <a:lumMod val="75000"/>
                </a:schemeClr>
              </a:solidFill>
            </a:endParaRPr>
          </a:p>
          <a:p>
            <a:r>
              <a:rPr lang="en-US" sz="3200" dirty="0">
                <a:solidFill>
                  <a:schemeClr val="accent2">
                    <a:lumMod val="75000"/>
                  </a:schemeClr>
                </a:solidFill>
              </a:rPr>
              <a:t>Thumbs up = yes, </a:t>
            </a:r>
          </a:p>
          <a:p>
            <a:r>
              <a:rPr lang="en-US" sz="3200" dirty="0">
                <a:solidFill>
                  <a:schemeClr val="accent2">
                    <a:lumMod val="75000"/>
                  </a:schemeClr>
                </a:solidFill>
              </a:rPr>
              <a:t>Thumbs down = no</a:t>
            </a:r>
          </a:p>
          <a:p>
            <a:r>
              <a:rPr lang="en-US" sz="3200" dirty="0">
                <a:solidFill>
                  <a:schemeClr val="accent2">
                    <a:lumMod val="75000"/>
                  </a:schemeClr>
                </a:solidFill>
              </a:rPr>
              <a:t>Thumbs sideways = I don’t know</a:t>
            </a:r>
          </a:p>
        </p:txBody>
      </p:sp>
    </p:spTree>
    <p:extLst>
      <p:ext uri="{BB962C8B-B14F-4D97-AF65-F5344CB8AC3E}">
        <p14:creationId xmlns:p14="http://schemas.microsoft.com/office/powerpoint/2010/main" val="404557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078" y="1097280"/>
            <a:ext cx="10142806" cy="3293209"/>
          </a:xfrm>
          <a:prstGeom prst="rect">
            <a:avLst/>
          </a:prstGeom>
          <a:noFill/>
        </p:spPr>
        <p:txBody>
          <a:bodyPr wrap="square" rtlCol="0">
            <a:spAutoFit/>
          </a:bodyPr>
          <a:lstStyle/>
          <a:p>
            <a:r>
              <a:rPr lang="en-US" sz="4000" b="1" dirty="0">
                <a:solidFill>
                  <a:schemeClr val="accent2">
                    <a:lumMod val="75000"/>
                  </a:schemeClr>
                </a:solidFill>
              </a:rPr>
              <a:t>Who’s in charge of P2 (Public Participation)?</a:t>
            </a:r>
          </a:p>
          <a:p>
            <a:pPr marL="457200" indent="-457200">
              <a:buFont typeface="Wingdings" panose="05000000000000000000" pitchFamily="2" charset="2"/>
              <a:buChar char="Ø"/>
            </a:pPr>
            <a:endParaRPr lang="en-US" sz="4000" b="1" dirty="0">
              <a:solidFill>
                <a:schemeClr val="accent2">
                  <a:lumMod val="75000"/>
                </a:schemeClr>
              </a:solidFill>
            </a:endParaRPr>
          </a:p>
          <a:p>
            <a:pPr marL="457200" indent="-457200">
              <a:buFont typeface="Wingdings" panose="05000000000000000000" pitchFamily="2" charset="2"/>
              <a:buChar char="Ø"/>
            </a:pPr>
            <a:r>
              <a:rPr lang="en-US" sz="3200" dirty="0">
                <a:solidFill>
                  <a:schemeClr val="accent2">
                    <a:lumMod val="75000"/>
                  </a:schemeClr>
                </a:solidFill>
              </a:rPr>
              <a:t>Municipal staff – utilities, storm water, emergency mgt. </a:t>
            </a:r>
          </a:p>
          <a:p>
            <a:pPr marL="914400" lvl="1" indent="-457200">
              <a:buFont typeface="Wingdings" panose="05000000000000000000" pitchFamily="2" charset="2"/>
              <a:buChar char="Ø"/>
            </a:pPr>
            <a:r>
              <a:rPr lang="en-US" sz="3200" dirty="0">
                <a:solidFill>
                  <a:schemeClr val="accent2">
                    <a:lumMod val="75000"/>
                  </a:schemeClr>
                </a:solidFill>
              </a:rPr>
              <a:t>Consultants </a:t>
            </a:r>
          </a:p>
          <a:p>
            <a:pPr marL="1371600" lvl="2" indent="-457200">
              <a:buFont typeface="Wingdings" panose="05000000000000000000" pitchFamily="2" charset="2"/>
              <a:buChar char="Ø"/>
            </a:pPr>
            <a:r>
              <a:rPr lang="en-US" sz="3200" dirty="0">
                <a:solidFill>
                  <a:schemeClr val="accent2">
                    <a:lumMod val="75000"/>
                  </a:schemeClr>
                </a:solidFill>
              </a:rPr>
              <a:t>Urban planners</a:t>
            </a:r>
          </a:p>
          <a:p>
            <a:pPr marL="1371600" lvl="2" indent="-457200">
              <a:buFont typeface="Wingdings" panose="05000000000000000000" pitchFamily="2" charset="2"/>
              <a:buChar char="Ø"/>
            </a:pPr>
            <a:r>
              <a:rPr lang="en-US" sz="3200" dirty="0">
                <a:solidFill>
                  <a:schemeClr val="accent2">
                    <a:lumMod val="75000"/>
                  </a:schemeClr>
                </a:solidFill>
              </a:rPr>
              <a:t>Communications consultants</a:t>
            </a:r>
          </a:p>
        </p:txBody>
      </p:sp>
    </p:spTree>
    <p:extLst>
      <p:ext uri="{BB962C8B-B14F-4D97-AF65-F5344CB8AC3E}">
        <p14:creationId xmlns:p14="http://schemas.microsoft.com/office/powerpoint/2010/main" val="135786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99" y="1492462"/>
            <a:ext cx="11364687" cy="4770537"/>
          </a:xfrm>
          <a:prstGeom prst="rect">
            <a:avLst/>
          </a:prstGeom>
        </p:spPr>
        <p:txBody>
          <a:bodyPr wrap="square">
            <a:spAutoFit/>
          </a:bodyPr>
          <a:lstStyle/>
          <a:p>
            <a:pPr marL="285750" indent="-285750" algn="just">
              <a:buFont typeface="Arial" panose="020B0604020202020204" pitchFamily="34" charset="0"/>
              <a:buChar char="•"/>
            </a:pPr>
            <a:r>
              <a:rPr lang="en-US" sz="1600" b="0" i="0" dirty="0">
                <a:solidFill>
                  <a:srgbClr val="333333"/>
                </a:solidFill>
                <a:effectLst/>
                <a:latin typeface="Source Sans Pro"/>
              </a:rPr>
              <a:t>It seems to me that education has a two-fold function to perform in the life of man and in society: the one is utility and the other is culture. </a:t>
            </a:r>
          </a:p>
          <a:p>
            <a:pPr marL="285750" indent="-285750" algn="just">
              <a:buFont typeface="Arial" panose="020B0604020202020204" pitchFamily="34" charset="0"/>
              <a:buChar char="•"/>
            </a:pPr>
            <a:endParaRPr lang="en-US" sz="1600" dirty="0">
              <a:solidFill>
                <a:srgbClr val="333333"/>
              </a:solidFill>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Education must enable a man to become more efficient, to achieve with increasing facility the legitimate goals of his life.</a:t>
            </a:r>
          </a:p>
          <a:p>
            <a:pPr algn="just"/>
            <a:endParaRPr lang="en-US" sz="1600" b="0" i="0" dirty="0">
              <a:solidFill>
                <a:srgbClr val="333333"/>
              </a:solidFill>
              <a:effectLst/>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Education must also train one for quick, resolute and effective thinking. To think incisively and to think for one’s self is very difficult. </a:t>
            </a:r>
          </a:p>
          <a:p>
            <a:pPr marL="285750" indent="-285750" algn="just">
              <a:buFont typeface="Arial" panose="020B0604020202020204" pitchFamily="34" charset="0"/>
              <a:buChar char="•"/>
            </a:pPr>
            <a:endParaRPr lang="en-US" sz="1600" dirty="0">
              <a:solidFill>
                <a:srgbClr val="333333"/>
              </a:solidFill>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We are prone to let our mental life become invaded by legions of half truths, prejudices, and propaganda. </a:t>
            </a:r>
          </a:p>
          <a:p>
            <a:pPr marL="285750" indent="-285750" algn="just">
              <a:buFont typeface="Arial" panose="020B0604020202020204" pitchFamily="34" charset="0"/>
              <a:buChar char="•"/>
            </a:pPr>
            <a:endParaRPr lang="en-US" sz="1600" dirty="0">
              <a:solidFill>
                <a:srgbClr val="333333"/>
              </a:solidFill>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A great majority of the so-called educated people do not think logically and scientifically. </a:t>
            </a:r>
          </a:p>
          <a:p>
            <a:pPr marL="285750" indent="-285750" algn="just">
              <a:buFont typeface="Arial" panose="020B0604020202020204" pitchFamily="34" charset="0"/>
              <a:buChar char="•"/>
            </a:pPr>
            <a:endParaRPr lang="en-US" sz="1600" dirty="0">
              <a:solidFill>
                <a:srgbClr val="333333"/>
              </a:solidFill>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Even the press, the classroom, the platform, and the pulpit in many instances do not give us objective and unbiased truths. </a:t>
            </a:r>
          </a:p>
          <a:p>
            <a:pPr marL="285750" indent="-285750" algn="just">
              <a:buFont typeface="Arial" panose="020B0604020202020204" pitchFamily="34" charset="0"/>
              <a:buChar char="•"/>
            </a:pPr>
            <a:endParaRPr lang="en-US" sz="1600" dirty="0">
              <a:solidFill>
                <a:srgbClr val="333333"/>
              </a:solidFill>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To save man from the morass of propaganda, in my opinion, is one of the chief aims of education. Education must enable one to sift and weigh evidence, to discern the true from the false, the real from the unreal, and the facts from the fiction.</a:t>
            </a:r>
          </a:p>
          <a:p>
            <a:pPr algn="just"/>
            <a:endParaRPr lang="en-US" sz="1600" b="0" i="0" dirty="0">
              <a:solidFill>
                <a:srgbClr val="333333"/>
              </a:solidFill>
              <a:effectLst/>
              <a:latin typeface="Source Sans Pro"/>
            </a:endParaRPr>
          </a:p>
          <a:p>
            <a:pPr marL="285750" indent="-285750" algn="just">
              <a:buFont typeface="Arial" panose="020B0604020202020204" pitchFamily="34" charset="0"/>
              <a:buChar char="•"/>
            </a:pPr>
            <a:r>
              <a:rPr lang="en-US" sz="1600" b="0" i="0" dirty="0">
                <a:solidFill>
                  <a:srgbClr val="333333"/>
                </a:solidFill>
                <a:effectLst/>
                <a:latin typeface="Source Sans Pro"/>
              </a:rPr>
              <a:t>The function of education, therefore, is to teach one to think intensively and to think critically. </a:t>
            </a:r>
          </a:p>
        </p:txBody>
      </p:sp>
      <p:sp>
        <p:nvSpPr>
          <p:cNvPr id="3" name="Title 1"/>
          <p:cNvSpPr txBox="1">
            <a:spLocks/>
          </p:cNvSpPr>
          <p:nvPr/>
        </p:nvSpPr>
        <p:spPr>
          <a:xfrm>
            <a:off x="332599" y="451244"/>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MLK </a:t>
            </a:r>
            <a:r>
              <a:rPr lang="en-US" sz="2000" i="1" dirty="0"/>
              <a:t>Maroon Tiger (January-February 1947)</a:t>
            </a:r>
            <a:endParaRPr lang="en-US" dirty="0"/>
          </a:p>
        </p:txBody>
      </p:sp>
    </p:spTree>
    <p:extLst>
      <p:ext uri="{BB962C8B-B14F-4D97-AF65-F5344CB8AC3E}">
        <p14:creationId xmlns:p14="http://schemas.microsoft.com/office/powerpoint/2010/main" val="89962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078" y="1097280"/>
            <a:ext cx="10142806" cy="3293209"/>
          </a:xfrm>
          <a:prstGeom prst="rect">
            <a:avLst/>
          </a:prstGeom>
          <a:noFill/>
        </p:spPr>
        <p:txBody>
          <a:bodyPr wrap="square" rtlCol="0">
            <a:spAutoFit/>
          </a:bodyPr>
          <a:lstStyle/>
          <a:p>
            <a:r>
              <a:rPr lang="en-US" sz="4000" b="1" dirty="0">
                <a:solidFill>
                  <a:schemeClr val="accent2">
                    <a:lumMod val="75000"/>
                  </a:schemeClr>
                </a:solidFill>
              </a:rPr>
              <a:t>How do they seek Public Participation? </a:t>
            </a:r>
          </a:p>
          <a:p>
            <a:pPr marL="457200" indent="-457200">
              <a:buFont typeface="Wingdings" panose="05000000000000000000" pitchFamily="2" charset="2"/>
              <a:buChar char="Ø"/>
            </a:pPr>
            <a:endParaRPr lang="en-US" sz="4000" b="1" dirty="0">
              <a:solidFill>
                <a:schemeClr val="accent2">
                  <a:lumMod val="75000"/>
                </a:schemeClr>
              </a:solidFill>
            </a:endParaRPr>
          </a:p>
          <a:p>
            <a:pPr marL="457200" indent="-457200">
              <a:buFont typeface="Wingdings" panose="05000000000000000000" pitchFamily="2" charset="2"/>
              <a:buChar char="Ø"/>
            </a:pPr>
            <a:r>
              <a:rPr lang="en-US" sz="3200" dirty="0">
                <a:solidFill>
                  <a:schemeClr val="accent2">
                    <a:lumMod val="75000"/>
                  </a:schemeClr>
                </a:solidFill>
              </a:rPr>
              <a:t>Traditional community planning mechanisms</a:t>
            </a:r>
          </a:p>
          <a:p>
            <a:pPr marL="457200" indent="-457200">
              <a:buFont typeface="Wingdings" panose="05000000000000000000" pitchFamily="2" charset="2"/>
              <a:buChar char="Ø"/>
            </a:pPr>
            <a:r>
              <a:rPr lang="en-US" sz="3200" dirty="0">
                <a:solidFill>
                  <a:schemeClr val="accent2">
                    <a:lumMod val="75000"/>
                  </a:schemeClr>
                </a:solidFill>
              </a:rPr>
              <a:t>Social media</a:t>
            </a:r>
          </a:p>
          <a:p>
            <a:pPr marL="457200" indent="-457200">
              <a:buFont typeface="Wingdings" panose="05000000000000000000" pitchFamily="2" charset="2"/>
              <a:buChar char="Ø"/>
            </a:pPr>
            <a:r>
              <a:rPr lang="en-US" sz="3200" dirty="0">
                <a:solidFill>
                  <a:schemeClr val="accent2">
                    <a:lumMod val="75000"/>
                  </a:schemeClr>
                </a:solidFill>
              </a:rPr>
              <a:t>Pop up outreach at parks or existing special events</a:t>
            </a:r>
          </a:p>
          <a:p>
            <a:pPr marL="457200" indent="-457200">
              <a:buFont typeface="Wingdings" panose="05000000000000000000" pitchFamily="2" charset="2"/>
              <a:buChar char="Ø"/>
            </a:pPr>
            <a:r>
              <a:rPr lang="en-US" sz="3200" dirty="0">
                <a:solidFill>
                  <a:schemeClr val="accent2">
                    <a:lumMod val="75000"/>
                  </a:schemeClr>
                </a:solidFill>
              </a:rPr>
              <a:t>Happy hour events with subject matter experts</a:t>
            </a:r>
          </a:p>
        </p:txBody>
      </p:sp>
    </p:spTree>
    <p:extLst>
      <p:ext uri="{BB962C8B-B14F-4D97-AF65-F5344CB8AC3E}">
        <p14:creationId xmlns:p14="http://schemas.microsoft.com/office/powerpoint/2010/main" val="4044517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875" y="548640"/>
            <a:ext cx="10142806" cy="5755422"/>
          </a:xfrm>
          <a:prstGeom prst="rect">
            <a:avLst/>
          </a:prstGeom>
          <a:noFill/>
        </p:spPr>
        <p:txBody>
          <a:bodyPr wrap="square" rtlCol="0">
            <a:spAutoFit/>
          </a:bodyPr>
          <a:lstStyle/>
          <a:p>
            <a:r>
              <a:rPr lang="en-US" sz="4000" b="1" dirty="0">
                <a:solidFill>
                  <a:schemeClr val="accent2">
                    <a:lumMod val="75000"/>
                  </a:schemeClr>
                </a:solidFill>
              </a:rPr>
              <a:t>Where can CLEAN &amp; EE community fit in? </a:t>
            </a:r>
          </a:p>
          <a:p>
            <a:pPr marL="457200" indent="-457200">
              <a:buFont typeface="Wingdings" panose="05000000000000000000" pitchFamily="2" charset="2"/>
              <a:buChar char="Ø"/>
            </a:pPr>
            <a:endParaRPr lang="en-US" sz="4000" b="1" dirty="0">
              <a:solidFill>
                <a:schemeClr val="accent2">
                  <a:lumMod val="75000"/>
                </a:schemeClr>
              </a:solidFill>
            </a:endParaRPr>
          </a:p>
          <a:p>
            <a:pPr marL="457200" indent="-457200">
              <a:buFont typeface="Wingdings" panose="05000000000000000000" pitchFamily="2" charset="2"/>
              <a:buChar char="Ø"/>
            </a:pPr>
            <a:r>
              <a:rPr lang="en-US" sz="3200" dirty="0">
                <a:solidFill>
                  <a:schemeClr val="accent2">
                    <a:lumMod val="75000"/>
                  </a:schemeClr>
                </a:solidFill>
              </a:rPr>
              <a:t>As individuals and through your institution reach out to municipal officers</a:t>
            </a:r>
          </a:p>
          <a:p>
            <a:pPr marL="914400" lvl="1" indent="-457200">
              <a:buFont typeface="Wingdings" panose="05000000000000000000" pitchFamily="2" charset="2"/>
              <a:buChar char="Ø"/>
            </a:pPr>
            <a:r>
              <a:rPr lang="en-US" sz="3200" dirty="0">
                <a:solidFill>
                  <a:schemeClr val="accent2">
                    <a:lumMod val="75000"/>
                  </a:schemeClr>
                </a:solidFill>
              </a:rPr>
              <a:t>Offer support for creation of educational materials and messaging at the local / regional level</a:t>
            </a:r>
          </a:p>
          <a:p>
            <a:pPr marL="914400" lvl="1" indent="-457200">
              <a:buFont typeface="Wingdings" panose="05000000000000000000" pitchFamily="2" charset="2"/>
              <a:buChar char="Ø"/>
            </a:pPr>
            <a:endParaRPr lang="en-US" sz="3200" dirty="0">
              <a:solidFill>
                <a:schemeClr val="accent2">
                  <a:lumMod val="75000"/>
                </a:schemeClr>
              </a:solidFill>
            </a:endParaRPr>
          </a:p>
          <a:p>
            <a:pPr marL="457200" indent="-457200">
              <a:buFont typeface="Wingdings" panose="05000000000000000000" pitchFamily="2" charset="2"/>
              <a:buChar char="Ø"/>
            </a:pPr>
            <a:r>
              <a:rPr lang="en-US" sz="3200" dirty="0">
                <a:solidFill>
                  <a:schemeClr val="accent2">
                    <a:lumMod val="75000"/>
                  </a:schemeClr>
                </a:solidFill>
              </a:rPr>
              <a:t>Support stakeholder participation  	</a:t>
            </a:r>
          </a:p>
          <a:p>
            <a:pPr marL="914400" lvl="1" indent="-457200">
              <a:buFont typeface="Wingdings" panose="05000000000000000000" pitchFamily="2" charset="2"/>
              <a:buChar char="Ø"/>
            </a:pPr>
            <a:r>
              <a:rPr lang="en-US" sz="3200" dirty="0">
                <a:solidFill>
                  <a:schemeClr val="accent2">
                    <a:lumMod val="75000"/>
                  </a:schemeClr>
                </a:solidFill>
              </a:rPr>
              <a:t>Volunteer scientists to gather on-the-ground data for inclusion in planning processes </a:t>
            </a:r>
          </a:p>
          <a:p>
            <a:pPr marL="914400" lvl="1" indent="-457200">
              <a:buFont typeface="Wingdings" panose="05000000000000000000" pitchFamily="2" charset="2"/>
              <a:buChar char="Ø"/>
            </a:pPr>
            <a:r>
              <a:rPr lang="en-US" sz="3200" dirty="0">
                <a:solidFill>
                  <a:schemeClr val="accent2">
                    <a:lumMod val="75000"/>
                  </a:schemeClr>
                </a:solidFill>
              </a:rPr>
              <a:t>Offer to host municipal P2 activities at your institution </a:t>
            </a:r>
          </a:p>
        </p:txBody>
      </p:sp>
    </p:spTree>
    <p:extLst>
      <p:ext uri="{BB962C8B-B14F-4D97-AF65-F5344CB8AC3E}">
        <p14:creationId xmlns:p14="http://schemas.microsoft.com/office/powerpoint/2010/main" val="17914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875" y="548640"/>
            <a:ext cx="10142806" cy="3293209"/>
          </a:xfrm>
          <a:prstGeom prst="rect">
            <a:avLst/>
          </a:prstGeom>
          <a:noFill/>
        </p:spPr>
        <p:txBody>
          <a:bodyPr wrap="square" rtlCol="0">
            <a:spAutoFit/>
          </a:bodyPr>
          <a:lstStyle/>
          <a:p>
            <a:r>
              <a:rPr lang="en-US" sz="4000" b="1" dirty="0">
                <a:solidFill>
                  <a:schemeClr val="accent2">
                    <a:lumMod val="75000"/>
                  </a:schemeClr>
                </a:solidFill>
              </a:rPr>
              <a:t>Where can CLEAN &amp; EE community fit in? </a:t>
            </a:r>
          </a:p>
          <a:p>
            <a:pPr marL="457200" indent="-457200">
              <a:buFont typeface="Wingdings" panose="05000000000000000000" pitchFamily="2" charset="2"/>
              <a:buChar char="Ø"/>
            </a:pPr>
            <a:endParaRPr lang="en-US" sz="4000" b="1" dirty="0">
              <a:solidFill>
                <a:schemeClr val="accent2">
                  <a:lumMod val="75000"/>
                </a:schemeClr>
              </a:solidFill>
            </a:endParaRPr>
          </a:p>
          <a:p>
            <a:pPr marL="457200" indent="-457200">
              <a:buFont typeface="Wingdings" panose="05000000000000000000" pitchFamily="2" charset="2"/>
              <a:buChar char="Ø"/>
            </a:pPr>
            <a:r>
              <a:rPr lang="en-US" sz="3200" dirty="0">
                <a:solidFill>
                  <a:schemeClr val="accent2">
                    <a:lumMod val="75000"/>
                  </a:schemeClr>
                </a:solidFill>
              </a:rPr>
              <a:t>Assist planning entities in framing plans through environmental justice lens</a:t>
            </a:r>
          </a:p>
          <a:p>
            <a:pPr marL="457200" indent="-457200">
              <a:buFont typeface="Wingdings" panose="05000000000000000000" pitchFamily="2" charset="2"/>
              <a:buChar char="Ø"/>
            </a:pPr>
            <a:r>
              <a:rPr lang="en-US" sz="3200" dirty="0">
                <a:solidFill>
                  <a:schemeClr val="accent2">
                    <a:lumMod val="75000"/>
                  </a:schemeClr>
                </a:solidFill>
              </a:rPr>
              <a:t>Help bring underrepresented communities to the table</a:t>
            </a:r>
          </a:p>
          <a:p>
            <a:pPr marL="457200" indent="-457200">
              <a:buFont typeface="Wingdings" panose="05000000000000000000" pitchFamily="2" charset="2"/>
              <a:buChar char="Ø"/>
            </a:pPr>
            <a:r>
              <a:rPr lang="en-US" sz="3200" dirty="0">
                <a:solidFill>
                  <a:schemeClr val="accent2">
                    <a:lumMod val="75000"/>
                  </a:schemeClr>
                </a:solidFill>
              </a:rPr>
              <a:t>Engage youth </a:t>
            </a:r>
          </a:p>
        </p:txBody>
      </p:sp>
    </p:spTree>
    <p:extLst>
      <p:ext uri="{BB962C8B-B14F-4D97-AF65-F5344CB8AC3E}">
        <p14:creationId xmlns:p14="http://schemas.microsoft.com/office/powerpoint/2010/main" val="142865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875" y="548640"/>
            <a:ext cx="10142806" cy="6063198"/>
          </a:xfrm>
          <a:prstGeom prst="rect">
            <a:avLst/>
          </a:prstGeom>
          <a:noFill/>
        </p:spPr>
        <p:txBody>
          <a:bodyPr wrap="square" rtlCol="0">
            <a:spAutoFit/>
          </a:bodyPr>
          <a:lstStyle/>
          <a:p>
            <a:r>
              <a:rPr lang="en-US" sz="4000" b="1" dirty="0">
                <a:solidFill>
                  <a:schemeClr val="accent2">
                    <a:lumMod val="75000"/>
                  </a:schemeClr>
                </a:solidFill>
              </a:rPr>
              <a:t>Breaking down silos </a:t>
            </a:r>
          </a:p>
          <a:p>
            <a:pPr marL="457200" indent="-457200">
              <a:buFont typeface="Wingdings" panose="05000000000000000000" pitchFamily="2" charset="2"/>
              <a:buChar char="Ø"/>
            </a:pPr>
            <a:endParaRPr lang="en-US" sz="4000" b="1" dirty="0">
              <a:solidFill>
                <a:schemeClr val="accent2">
                  <a:lumMod val="75000"/>
                </a:schemeClr>
              </a:solidFill>
            </a:endParaRPr>
          </a:p>
          <a:p>
            <a:pPr marL="457200" indent="-457200">
              <a:buFont typeface="Wingdings" panose="05000000000000000000" pitchFamily="2" charset="2"/>
              <a:buChar char="Ø"/>
            </a:pPr>
            <a:r>
              <a:rPr lang="en-US" sz="2800" dirty="0">
                <a:solidFill>
                  <a:schemeClr val="accent2">
                    <a:lumMod val="75000"/>
                  </a:schemeClr>
                </a:solidFill>
              </a:rPr>
              <a:t>International Association for Public Participation – 	</a:t>
            </a:r>
          </a:p>
          <a:p>
            <a:pPr lvl="1"/>
            <a:r>
              <a:rPr lang="en-US" sz="2800" dirty="0">
                <a:solidFill>
                  <a:schemeClr val="accent2">
                    <a:lumMod val="75000"/>
                  </a:schemeClr>
                </a:solidFill>
              </a:rPr>
              <a:t>	IAP2usa.org</a:t>
            </a:r>
          </a:p>
          <a:p>
            <a:pPr marL="457200" indent="-457200">
              <a:buFont typeface="Wingdings" panose="05000000000000000000" pitchFamily="2" charset="2"/>
              <a:buChar char="Ø"/>
            </a:pPr>
            <a:endParaRPr lang="en-US" sz="2800" dirty="0">
              <a:solidFill>
                <a:schemeClr val="accent2">
                  <a:lumMod val="75000"/>
                </a:schemeClr>
              </a:solidFill>
            </a:endParaRPr>
          </a:p>
          <a:p>
            <a:pPr marL="457200" indent="-457200">
              <a:buFont typeface="Wingdings" panose="05000000000000000000" pitchFamily="2" charset="2"/>
              <a:buChar char="Ø"/>
            </a:pPr>
            <a:r>
              <a:rPr lang="en-US" sz="2800" dirty="0">
                <a:solidFill>
                  <a:schemeClr val="accent2">
                    <a:lumMod val="75000"/>
                  </a:schemeClr>
                </a:solidFill>
              </a:rPr>
              <a:t>American Society of Adaptation Professionals – </a:t>
            </a:r>
          </a:p>
          <a:p>
            <a:r>
              <a:rPr lang="en-US" sz="2800" dirty="0">
                <a:solidFill>
                  <a:schemeClr val="accent2">
                    <a:lumMod val="75000"/>
                  </a:schemeClr>
                </a:solidFill>
              </a:rPr>
              <a:t>	adaptationprofessionals.org</a:t>
            </a:r>
          </a:p>
          <a:p>
            <a:endParaRPr lang="en-US" sz="2800" dirty="0">
              <a:solidFill>
                <a:schemeClr val="accent2">
                  <a:lumMod val="75000"/>
                </a:schemeClr>
              </a:solidFill>
            </a:endParaRPr>
          </a:p>
          <a:p>
            <a:pPr marL="457200" indent="-457200">
              <a:buFont typeface="Wingdings" panose="05000000000000000000" pitchFamily="2" charset="2"/>
              <a:buChar char="Ø"/>
            </a:pPr>
            <a:r>
              <a:rPr lang="en-US" sz="2800" dirty="0">
                <a:solidFill>
                  <a:schemeClr val="accent2">
                    <a:lumMod val="75000"/>
                  </a:schemeClr>
                </a:solidFill>
              </a:rPr>
              <a:t>Association of Climate Change Officers – </a:t>
            </a:r>
          </a:p>
          <a:p>
            <a:pPr lvl="1"/>
            <a:r>
              <a:rPr lang="en-US" sz="2800" dirty="0">
                <a:solidFill>
                  <a:schemeClr val="accent2">
                    <a:lumMod val="75000"/>
                  </a:schemeClr>
                </a:solidFill>
              </a:rPr>
              <a:t>	climateofficers.org</a:t>
            </a:r>
          </a:p>
          <a:p>
            <a:pPr lvl="1"/>
            <a:endParaRPr lang="en-US" sz="2800" dirty="0">
              <a:solidFill>
                <a:schemeClr val="accent2">
                  <a:lumMod val="75000"/>
                </a:schemeClr>
              </a:solidFill>
            </a:endParaRPr>
          </a:p>
          <a:p>
            <a:pPr lvl="1" indent="-457200">
              <a:buFont typeface="Wingdings" panose="05000000000000000000" pitchFamily="2" charset="2"/>
              <a:buChar char="Ø"/>
            </a:pPr>
            <a:r>
              <a:rPr lang="en-US" sz="2800" dirty="0">
                <a:solidFill>
                  <a:schemeClr val="accent2">
                    <a:lumMod val="75000"/>
                  </a:schemeClr>
                </a:solidFill>
              </a:rPr>
              <a:t>American Planning Association</a:t>
            </a:r>
          </a:p>
          <a:p>
            <a:pPr lvl="1"/>
            <a:r>
              <a:rPr lang="en-US" sz="2800" dirty="0">
                <a:solidFill>
                  <a:schemeClr val="accent2">
                    <a:lumMod val="75000"/>
                  </a:schemeClr>
                </a:solidFill>
              </a:rPr>
              <a:t>	planning.org</a:t>
            </a:r>
          </a:p>
        </p:txBody>
      </p:sp>
    </p:spTree>
    <p:extLst>
      <p:ext uri="{BB962C8B-B14F-4D97-AF65-F5344CB8AC3E}">
        <p14:creationId xmlns:p14="http://schemas.microsoft.com/office/powerpoint/2010/main" val="1337997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1867" y="164904"/>
            <a:ext cx="8560117" cy="6693096"/>
          </a:xfrm>
          <a:prstGeom prst="rect">
            <a:avLst/>
          </a:prstGeom>
        </p:spPr>
      </p:pic>
      <p:sp>
        <p:nvSpPr>
          <p:cNvPr id="3" name="Rectangle 2"/>
          <p:cNvSpPr/>
          <p:nvPr/>
        </p:nvSpPr>
        <p:spPr>
          <a:xfrm>
            <a:off x="572456" y="1159502"/>
            <a:ext cx="1256306" cy="646331"/>
          </a:xfrm>
          <a:prstGeom prst="rect">
            <a:avLst/>
          </a:prstGeom>
        </p:spPr>
        <p:txBody>
          <a:bodyPr wrap="none">
            <a:spAutoFit/>
          </a:bodyPr>
          <a:lstStyle/>
          <a:p>
            <a:r>
              <a:rPr lang="en-US" sz="3600" b="1" dirty="0">
                <a:solidFill>
                  <a:schemeClr val="accent2">
                    <a:lumMod val="75000"/>
                  </a:schemeClr>
                </a:solidFill>
              </a:rPr>
              <a:t>ACCO</a:t>
            </a:r>
            <a:endParaRPr lang="en-US" sz="3600" dirty="0"/>
          </a:p>
        </p:txBody>
      </p:sp>
    </p:spTree>
    <p:extLst>
      <p:ext uri="{BB962C8B-B14F-4D97-AF65-F5344CB8AC3E}">
        <p14:creationId xmlns:p14="http://schemas.microsoft.com/office/powerpoint/2010/main" val="13764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5550" y="239655"/>
            <a:ext cx="8239601" cy="6426137"/>
          </a:xfrm>
          <a:prstGeom prst="rect">
            <a:avLst/>
          </a:prstGeom>
        </p:spPr>
      </p:pic>
      <p:sp>
        <p:nvSpPr>
          <p:cNvPr id="3" name="Rectangle 2"/>
          <p:cNvSpPr/>
          <p:nvPr/>
        </p:nvSpPr>
        <p:spPr>
          <a:xfrm>
            <a:off x="572456" y="1159502"/>
            <a:ext cx="1203343" cy="646331"/>
          </a:xfrm>
          <a:prstGeom prst="rect">
            <a:avLst/>
          </a:prstGeom>
        </p:spPr>
        <p:txBody>
          <a:bodyPr wrap="none">
            <a:spAutoFit/>
          </a:bodyPr>
          <a:lstStyle/>
          <a:p>
            <a:r>
              <a:rPr lang="en-US" sz="3600" b="1" dirty="0">
                <a:solidFill>
                  <a:schemeClr val="accent2">
                    <a:lumMod val="75000"/>
                  </a:schemeClr>
                </a:solidFill>
              </a:rPr>
              <a:t>ASAP</a:t>
            </a:r>
            <a:endParaRPr lang="en-US" sz="3600" dirty="0"/>
          </a:p>
        </p:txBody>
      </p:sp>
    </p:spTree>
    <p:extLst>
      <p:ext uri="{BB962C8B-B14F-4D97-AF65-F5344CB8AC3E}">
        <p14:creationId xmlns:p14="http://schemas.microsoft.com/office/powerpoint/2010/main" val="251037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875" y="749808"/>
            <a:ext cx="10142806" cy="5632311"/>
          </a:xfrm>
          <a:prstGeom prst="rect">
            <a:avLst/>
          </a:prstGeom>
          <a:noFill/>
        </p:spPr>
        <p:txBody>
          <a:bodyPr wrap="square" rtlCol="0">
            <a:spAutoFit/>
          </a:bodyPr>
          <a:lstStyle/>
          <a:p>
            <a:pPr algn="ctr"/>
            <a:r>
              <a:rPr lang="en-US" sz="4000" b="1" dirty="0">
                <a:solidFill>
                  <a:schemeClr val="accent2">
                    <a:lumMod val="75000"/>
                  </a:schemeClr>
                </a:solidFill>
              </a:rPr>
              <a:t> - Brainstorm Breakout  - </a:t>
            </a:r>
          </a:p>
          <a:p>
            <a:pPr algn="ctr"/>
            <a:endParaRPr lang="en-US" sz="4000" b="1" dirty="0">
              <a:solidFill>
                <a:schemeClr val="accent2">
                  <a:lumMod val="75000"/>
                </a:schemeClr>
              </a:solidFill>
            </a:endParaRPr>
          </a:p>
          <a:p>
            <a:pPr algn="ctr"/>
            <a:endParaRPr lang="en-US" sz="4000" b="1" dirty="0">
              <a:solidFill>
                <a:schemeClr val="accent2">
                  <a:lumMod val="75000"/>
                </a:schemeClr>
              </a:solidFill>
            </a:endParaRPr>
          </a:p>
          <a:p>
            <a:pPr algn="ctr"/>
            <a:r>
              <a:rPr lang="en-US" sz="4000" b="1" dirty="0">
                <a:solidFill>
                  <a:schemeClr val="accent2">
                    <a:lumMod val="75000"/>
                  </a:schemeClr>
                </a:solidFill>
              </a:rPr>
              <a:t>Where else is there room for collaboration?</a:t>
            </a:r>
          </a:p>
          <a:p>
            <a:pPr algn="ctr"/>
            <a:endParaRPr lang="en-US" sz="4000" b="1" dirty="0">
              <a:solidFill>
                <a:schemeClr val="accent2">
                  <a:lumMod val="75000"/>
                </a:schemeClr>
              </a:solidFill>
            </a:endParaRPr>
          </a:p>
          <a:p>
            <a:pPr algn="ctr"/>
            <a:endParaRPr lang="en-US" sz="4000" b="1" dirty="0">
              <a:solidFill>
                <a:schemeClr val="accent2">
                  <a:lumMod val="75000"/>
                </a:schemeClr>
              </a:solidFill>
            </a:endParaRPr>
          </a:p>
          <a:p>
            <a:pPr algn="ctr"/>
            <a:r>
              <a:rPr lang="en-US" sz="4000" b="1" dirty="0">
                <a:solidFill>
                  <a:schemeClr val="accent2">
                    <a:lumMod val="75000"/>
                  </a:schemeClr>
                </a:solidFill>
              </a:rPr>
              <a:t>Are there barriers to partnerships?</a:t>
            </a:r>
          </a:p>
          <a:p>
            <a:pPr algn="ctr"/>
            <a:endParaRPr lang="en-US" sz="4000" b="1" dirty="0">
              <a:solidFill>
                <a:schemeClr val="accent2">
                  <a:lumMod val="75000"/>
                </a:schemeClr>
              </a:solidFill>
            </a:endParaRPr>
          </a:p>
          <a:p>
            <a:pPr algn="ctr"/>
            <a:endParaRPr lang="en-US" sz="4000" b="1" dirty="0">
              <a:solidFill>
                <a:schemeClr val="accent2">
                  <a:lumMod val="75000"/>
                </a:schemeClr>
              </a:solidFill>
            </a:endParaRPr>
          </a:p>
        </p:txBody>
      </p:sp>
    </p:spTree>
    <p:extLst>
      <p:ext uri="{BB962C8B-B14F-4D97-AF65-F5344CB8AC3E}">
        <p14:creationId xmlns:p14="http://schemas.microsoft.com/office/powerpoint/2010/main" val="335805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5032"/>
          <a:stretch/>
        </p:blipFill>
        <p:spPr>
          <a:xfrm>
            <a:off x="0" y="1"/>
            <a:ext cx="12231132" cy="6877050"/>
          </a:xfrm>
          <a:prstGeom prst="rect">
            <a:avLst/>
          </a:prstGeom>
        </p:spPr>
      </p:pic>
      <p:sp>
        <p:nvSpPr>
          <p:cNvPr id="2" name="Rectangle 1"/>
          <p:cNvSpPr/>
          <p:nvPr/>
        </p:nvSpPr>
        <p:spPr>
          <a:xfrm>
            <a:off x="0" y="302359"/>
            <a:ext cx="12191999" cy="6278642"/>
          </a:xfrm>
          <a:prstGeom prst="rect">
            <a:avLst/>
          </a:prstGeom>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Times New Roman" panose="02020603050405020304" pitchFamily="18" charset="0"/>
                <a:cs typeface="Times New Roman" panose="02020603050405020304" pitchFamily="18" charset="0"/>
              </a:rPr>
              <a:t>Ginger Wireman (she/her)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Times New Roman" panose="02020603050405020304" pitchFamily="18" charset="0"/>
                <a:cs typeface="Times New Roman" panose="02020603050405020304" pitchFamily="18" charset="0"/>
              </a:rPr>
              <a:t>Community Outreach &amp; Environmental Education Specialist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Times New Roman" panose="02020603050405020304" pitchFamily="18" charset="0"/>
                <a:cs typeface="Times New Roman" panose="02020603050405020304" pitchFamily="18" charset="0"/>
              </a:rPr>
              <a:t>Nuclear Waste Program - WA Dept. of Ecology</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Times New Roman" panose="02020603050405020304" pitchFamily="18" charset="0"/>
                <a:cs typeface="Times New Roman" panose="02020603050405020304" pitchFamily="18" charset="0"/>
              </a:rPr>
              <a:t> 509-282-2608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Times New Roman" panose="02020603050405020304" pitchFamily="18" charset="0"/>
                <a:cs typeface="Times New Roman" panose="02020603050405020304" pitchFamily="18" charset="0"/>
              </a:rPr>
              <a:t> Ginger.Wireman@ecy.wa.gov</a:t>
            </a:r>
          </a:p>
          <a:p>
            <a:pPr algn="ct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3600" dirty="0">
                <a:latin typeface="Calibri" panose="020F0502020204030204" pitchFamily="34" charset="0"/>
                <a:ea typeface="Times New Roman" panose="02020603050405020304" pitchFamily="18" charset="0"/>
                <a:cs typeface="Times New Roman" panose="02020603050405020304" pitchFamily="18" charset="0"/>
              </a:rPr>
              <a:t>facebook.com/</a:t>
            </a:r>
            <a:r>
              <a:rPr lang="en-US" sz="3600" dirty="0" err="1">
                <a:latin typeface="Calibri" panose="020F0502020204030204" pitchFamily="34" charset="0"/>
                <a:ea typeface="Times New Roman" panose="02020603050405020304" pitchFamily="18" charset="0"/>
                <a:cs typeface="Times New Roman" panose="02020603050405020304" pitchFamily="18" charset="0"/>
              </a:rPr>
              <a:t>EcologyWAHanford</a:t>
            </a: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3600" dirty="0">
                <a:latin typeface="Calibri" panose="020F0502020204030204" pitchFamily="34" charset="0"/>
                <a:ea typeface="Times New Roman" panose="02020603050405020304" pitchFamily="18" charset="0"/>
                <a:cs typeface="Times New Roman" panose="02020603050405020304" pitchFamily="18" charset="0"/>
              </a:rPr>
              <a:t>Ecology.wa.gov/</a:t>
            </a:r>
            <a:r>
              <a:rPr lang="en-US" sz="3600" dirty="0" err="1">
                <a:latin typeface="Calibri" panose="020F0502020204030204" pitchFamily="34" charset="0"/>
                <a:ea typeface="Times New Roman" panose="02020603050405020304" pitchFamily="18" charset="0"/>
                <a:cs typeface="Times New Roman" panose="02020603050405020304" pitchFamily="18" charset="0"/>
              </a:rPr>
              <a:t>hanford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Times New Roman" panose="02020603050405020304" pitchFamily="18" charset="0"/>
                <a:cs typeface="Times New Roman" panose="02020603050405020304" pitchFamily="18" charset="0"/>
              </a:rPr>
              <a:t>                                                                                            &gt;&gt;))):&gt;               &gt;&gt;))):&gt;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603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647" y="1406450"/>
            <a:ext cx="4453296" cy="3785652"/>
          </a:xfrm>
          <a:prstGeom prst="rect">
            <a:avLst/>
          </a:prstGeom>
        </p:spPr>
        <p:txBody>
          <a:bodyPr wrap="square">
            <a:spAutoFit/>
          </a:bodyPr>
          <a:lstStyle/>
          <a:p>
            <a:pPr marL="342900" indent="-342900" fontAlgn="base">
              <a:buFont typeface="Wingdings" panose="05000000000000000000" pitchFamily="2" charset="2"/>
              <a:buChar char="Ø"/>
            </a:pPr>
            <a:r>
              <a:rPr lang="en-US" sz="2000" b="0" i="0" dirty="0">
                <a:solidFill>
                  <a:srgbClr val="303336"/>
                </a:solidFill>
                <a:effectLst/>
                <a:latin typeface="Open Sans"/>
              </a:rPr>
              <a:t>to provide schooling for </a:t>
            </a:r>
          </a:p>
          <a:p>
            <a:pPr marL="342900" indent="-342900" fontAlgn="base">
              <a:buFont typeface="Wingdings" panose="05000000000000000000" pitchFamily="2" charset="2"/>
              <a:buChar char="Ø"/>
            </a:pPr>
            <a:endParaRPr lang="en-US" sz="2000" b="0" i="0" dirty="0">
              <a:solidFill>
                <a:srgbClr val="303336"/>
              </a:solidFill>
              <a:effectLst/>
              <a:latin typeface="Open Sans"/>
            </a:endParaRPr>
          </a:p>
          <a:p>
            <a:pPr marL="342900" indent="-342900" fontAlgn="base">
              <a:buFont typeface="Wingdings" panose="05000000000000000000" pitchFamily="2" charset="2"/>
              <a:buChar char="Ø"/>
            </a:pPr>
            <a:r>
              <a:rPr lang="en-US" sz="2000" b="0" i="0" dirty="0">
                <a:solidFill>
                  <a:srgbClr val="303336"/>
                </a:solidFill>
                <a:effectLst/>
                <a:latin typeface="Open Sans"/>
              </a:rPr>
              <a:t>to train by formal instruction and supervised practice especially in a skill, trade, or profession</a:t>
            </a:r>
            <a:endParaRPr lang="en-US" sz="2000" b="0" i="0" dirty="0">
              <a:solidFill>
                <a:srgbClr val="212529"/>
              </a:solidFill>
              <a:effectLst/>
              <a:latin typeface="Open Sans"/>
            </a:endParaRPr>
          </a:p>
          <a:p>
            <a:pPr marL="342900" indent="-342900" fontAlgn="base">
              <a:buFont typeface="Wingdings" panose="05000000000000000000" pitchFamily="2" charset="2"/>
              <a:buChar char="Ø"/>
            </a:pPr>
            <a:endParaRPr lang="en-US" sz="2000" b="1" i="0" dirty="0">
              <a:solidFill>
                <a:srgbClr val="212529"/>
              </a:solidFill>
              <a:effectLst/>
              <a:latin typeface="Open Sans"/>
            </a:endParaRPr>
          </a:p>
          <a:p>
            <a:pPr marL="342900" indent="-342900" fontAlgn="base">
              <a:buFont typeface="Wingdings" panose="05000000000000000000" pitchFamily="2" charset="2"/>
              <a:buChar char="Ø"/>
            </a:pPr>
            <a:r>
              <a:rPr lang="en-US" sz="2000" b="0" i="0" dirty="0">
                <a:solidFill>
                  <a:srgbClr val="303336"/>
                </a:solidFill>
                <a:effectLst/>
                <a:latin typeface="Open Sans"/>
              </a:rPr>
              <a:t>to develop mentally, morally, or aesthetically especially by instruction</a:t>
            </a:r>
            <a:endParaRPr lang="en-US" sz="2000" b="0" i="0" dirty="0">
              <a:solidFill>
                <a:srgbClr val="212529"/>
              </a:solidFill>
              <a:effectLst/>
              <a:latin typeface="Open Sans"/>
            </a:endParaRPr>
          </a:p>
          <a:p>
            <a:pPr marL="342900" indent="-342900" fontAlgn="base">
              <a:buFont typeface="Wingdings" panose="05000000000000000000" pitchFamily="2" charset="2"/>
              <a:buChar char="Ø"/>
            </a:pPr>
            <a:endParaRPr lang="en-US" sz="2000" b="1" i="0" dirty="0">
              <a:solidFill>
                <a:srgbClr val="212529"/>
              </a:solidFill>
              <a:effectLst/>
              <a:latin typeface="Open Sans"/>
            </a:endParaRPr>
          </a:p>
          <a:p>
            <a:pPr marL="342900" indent="-342900" fontAlgn="base">
              <a:buFont typeface="Wingdings" panose="05000000000000000000" pitchFamily="2" charset="2"/>
              <a:buChar char="Ø"/>
            </a:pPr>
            <a:r>
              <a:rPr lang="en-US" sz="2000" b="0" i="0" dirty="0">
                <a:solidFill>
                  <a:srgbClr val="303336"/>
                </a:solidFill>
                <a:effectLst/>
                <a:latin typeface="Open Sans"/>
              </a:rPr>
              <a:t>to provide with information </a:t>
            </a:r>
            <a:r>
              <a:rPr lang="en-US" sz="2000" b="1" i="0" dirty="0">
                <a:solidFill>
                  <a:srgbClr val="303336"/>
                </a:solidFill>
                <a:effectLst/>
                <a:latin typeface="inherit"/>
              </a:rPr>
              <a:t>: </a:t>
            </a:r>
            <a:r>
              <a:rPr lang="en-US" sz="2000" b="0" i="0" u="none" strike="noStrike" cap="all" dirty="0">
                <a:solidFill>
                  <a:srgbClr val="265667"/>
                </a:solidFill>
                <a:effectLst/>
                <a:latin typeface="Open Sans"/>
                <a:hlinkClick r:id="rId3"/>
              </a:rPr>
              <a:t>INFORM</a:t>
            </a:r>
            <a:endParaRPr lang="en-US" sz="2000" b="0" i="0" dirty="0">
              <a:solidFill>
                <a:srgbClr val="212529"/>
              </a:solidFill>
              <a:effectLst/>
              <a:latin typeface="Open Sans"/>
            </a:endParaRPr>
          </a:p>
        </p:txBody>
      </p:sp>
      <p:sp>
        <p:nvSpPr>
          <p:cNvPr id="3" name="Title 1"/>
          <p:cNvSpPr txBox="1">
            <a:spLocks/>
          </p:cNvSpPr>
          <p:nvPr/>
        </p:nvSpPr>
        <p:spPr>
          <a:xfrm>
            <a:off x="568647" y="597928"/>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Educate:</a:t>
            </a:r>
          </a:p>
        </p:txBody>
      </p:sp>
      <p:sp>
        <p:nvSpPr>
          <p:cNvPr id="4" name="Rectangle 3"/>
          <p:cNvSpPr/>
          <p:nvPr/>
        </p:nvSpPr>
        <p:spPr>
          <a:xfrm>
            <a:off x="6027667" y="1391618"/>
            <a:ext cx="3921266" cy="400110"/>
          </a:xfrm>
          <a:prstGeom prst="rect">
            <a:avLst/>
          </a:prstGeom>
        </p:spPr>
        <p:txBody>
          <a:bodyPr wrap="none">
            <a:spAutoFit/>
          </a:bodyPr>
          <a:lstStyle/>
          <a:p>
            <a:pPr marL="342900" indent="-342900">
              <a:buFont typeface="Wingdings" panose="05000000000000000000" pitchFamily="2" charset="2"/>
              <a:buChar char="Ø"/>
            </a:pPr>
            <a:r>
              <a:rPr lang="en-US" sz="2000" b="0" i="0" dirty="0">
                <a:solidFill>
                  <a:srgbClr val="303336"/>
                </a:solidFill>
                <a:effectLst/>
                <a:latin typeface="Open Sans"/>
              </a:rPr>
              <a:t>to communicate knowledge to</a:t>
            </a:r>
            <a:endParaRPr lang="en-US" sz="2000" dirty="0"/>
          </a:p>
        </p:txBody>
      </p:sp>
      <p:sp>
        <p:nvSpPr>
          <p:cNvPr id="5" name="Title 1"/>
          <p:cNvSpPr txBox="1">
            <a:spLocks/>
          </p:cNvSpPr>
          <p:nvPr/>
        </p:nvSpPr>
        <p:spPr>
          <a:xfrm>
            <a:off x="5828507" y="573493"/>
            <a:ext cx="9144000" cy="23435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Inform: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4816" y="2585418"/>
            <a:ext cx="6177643" cy="4118429"/>
          </a:xfrm>
          <a:prstGeom prst="rect">
            <a:avLst/>
          </a:prstGeom>
        </p:spPr>
      </p:pic>
    </p:spTree>
    <p:extLst>
      <p:ext uri="{BB962C8B-B14F-4D97-AF65-F5344CB8AC3E}">
        <p14:creationId xmlns:p14="http://schemas.microsoft.com/office/powerpoint/2010/main" val="163806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9632914"/>
              </p:ext>
            </p:extLst>
          </p:nvPr>
        </p:nvGraphicFramePr>
        <p:xfrm>
          <a:off x="623455" y="2182090"/>
          <a:ext cx="10962409" cy="3595255"/>
        </p:xfrm>
        <a:graphic>
          <a:graphicData uri="http://schemas.openxmlformats.org/drawingml/2006/table">
            <a:tbl>
              <a:tblPr>
                <a:tableStyleId>{775DCB02-9BB8-47FD-8907-85C794F793BA}</a:tableStyleId>
              </a:tblPr>
              <a:tblGrid>
                <a:gridCol w="5362854">
                  <a:extLst>
                    <a:ext uri="{9D8B030D-6E8A-4147-A177-3AD203B41FA5}">
                      <a16:colId xmlns:a16="http://schemas.microsoft.com/office/drawing/2014/main" val="1718821930"/>
                    </a:ext>
                  </a:extLst>
                </a:gridCol>
                <a:gridCol w="5599555">
                  <a:extLst>
                    <a:ext uri="{9D8B030D-6E8A-4147-A177-3AD203B41FA5}">
                      <a16:colId xmlns:a16="http://schemas.microsoft.com/office/drawing/2014/main" val="1967985907"/>
                    </a:ext>
                  </a:extLst>
                </a:gridCol>
              </a:tblGrid>
              <a:tr h="529937">
                <a:tc gridSpan="2">
                  <a:txBody>
                    <a:bodyPr/>
                    <a:lstStyle/>
                    <a:p>
                      <a:endParaRPr lang="en-US" dirty="0"/>
                    </a:p>
                  </a:txBody>
                  <a:tcPr anchor="ctr"/>
                </a:tc>
                <a:tc hMerge="1">
                  <a:txBody>
                    <a:bodyPr/>
                    <a:lstStyle/>
                    <a:p>
                      <a:endParaRPr lang="en-US"/>
                    </a:p>
                  </a:txBody>
                  <a:tcPr/>
                </a:tc>
                <a:extLst>
                  <a:ext uri="{0D108BD9-81ED-4DB2-BD59-A6C34878D82A}">
                    <a16:rowId xmlns:a16="http://schemas.microsoft.com/office/drawing/2014/main" val="1799048610"/>
                  </a:ext>
                </a:extLst>
              </a:tr>
              <a:tr h="400254">
                <a:tc>
                  <a:txBody>
                    <a:bodyPr/>
                    <a:lstStyle/>
                    <a:p>
                      <a:pPr algn="ctr" fontAlgn="ctr"/>
                      <a:r>
                        <a:rPr lang="en-US" dirty="0">
                          <a:effectLst/>
                        </a:rPr>
                        <a:t>Environmental Education</a:t>
                      </a:r>
                      <a:endParaRPr lang="en-US" b="1" dirty="0">
                        <a:effectLst/>
                        <a:latin typeface="Merriweather"/>
                      </a:endParaRPr>
                    </a:p>
                  </a:txBody>
                  <a:tcPr anchor="ctr"/>
                </a:tc>
                <a:tc>
                  <a:txBody>
                    <a:bodyPr/>
                    <a:lstStyle/>
                    <a:p>
                      <a:pPr algn="ctr" fontAlgn="ctr"/>
                      <a:r>
                        <a:rPr lang="en-US" dirty="0">
                          <a:effectLst/>
                        </a:rPr>
                        <a:t>Environmental Information</a:t>
                      </a:r>
                      <a:endParaRPr lang="en-US" b="1" dirty="0">
                        <a:effectLst/>
                        <a:latin typeface="Merriweather"/>
                      </a:endParaRPr>
                    </a:p>
                  </a:txBody>
                  <a:tcPr anchor="ctr"/>
                </a:tc>
                <a:extLst>
                  <a:ext uri="{0D108BD9-81ED-4DB2-BD59-A6C34878D82A}">
                    <a16:rowId xmlns:a16="http://schemas.microsoft.com/office/drawing/2014/main" val="1656854049"/>
                  </a:ext>
                </a:extLst>
              </a:tr>
              <a:tr h="700444">
                <a:tc>
                  <a:txBody>
                    <a:bodyPr/>
                    <a:lstStyle/>
                    <a:p>
                      <a:pPr algn="l" fontAlgn="ctr">
                        <a:buFont typeface="Arial" panose="020B0604020202020204" pitchFamily="34" charset="0"/>
                        <a:buChar char="•"/>
                      </a:pPr>
                      <a:r>
                        <a:rPr lang="en-US">
                          <a:effectLst/>
                        </a:rPr>
                        <a:t>Increases public awareness and knowledge of environmental issues</a:t>
                      </a:r>
                    </a:p>
                  </a:txBody>
                  <a:tcPr anchor="ctr"/>
                </a:tc>
                <a:tc>
                  <a:txBody>
                    <a:bodyPr/>
                    <a:lstStyle/>
                    <a:p>
                      <a:pPr algn="l" fontAlgn="ctr">
                        <a:buFont typeface="Arial" panose="020B0604020202020204" pitchFamily="34" charset="0"/>
                        <a:buChar char="•"/>
                      </a:pPr>
                      <a:r>
                        <a:rPr lang="en-US">
                          <a:effectLst/>
                        </a:rPr>
                        <a:t>Provides facts or opinions about environmental issues</a:t>
                      </a:r>
                    </a:p>
                  </a:txBody>
                  <a:tcPr anchor="ctr"/>
                </a:tc>
                <a:extLst>
                  <a:ext uri="{0D108BD9-81ED-4DB2-BD59-A6C34878D82A}">
                    <a16:rowId xmlns:a16="http://schemas.microsoft.com/office/drawing/2014/main" val="3461083538"/>
                  </a:ext>
                </a:extLst>
              </a:tr>
              <a:tr h="700444">
                <a:tc>
                  <a:txBody>
                    <a:bodyPr/>
                    <a:lstStyle/>
                    <a:p>
                      <a:pPr algn="l" fontAlgn="ctr">
                        <a:buFont typeface="Arial" panose="020B0604020202020204" pitchFamily="34" charset="0"/>
                        <a:buChar char="•"/>
                      </a:pPr>
                      <a:r>
                        <a:rPr lang="en-US">
                          <a:effectLst/>
                        </a:rPr>
                        <a:t>Does teach individuals critical-thinking</a:t>
                      </a:r>
                    </a:p>
                  </a:txBody>
                  <a:tcPr anchor="ctr"/>
                </a:tc>
                <a:tc>
                  <a:txBody>
                    <a:bodyPr/>
                    <a:lstStyle/>
                    <a:p>
                      <a:pPr algn="l" fontAlgn="ctr">
                        <a:buFont typeface="Arial" panose="020B0604020202020204" pitchFamily="34" charset="0"/>
                        <a:buChar char="•"/>
                      </a:pPr>
                      <a:r>
                        <a:rPr lang="en-US">
                          <a:effectLst/>
                        </a:rPr>
                        <a:t>Does not necessarily teach individuals critical-thinking</a:t>
                      </a:r>
                    </a:p>
                  </a:txBody>
                  <a:tcPr anchor="ctr"/>
                </a:tc>
                <a:extLst>
                  <a:ext uri="{0D108BD9-81ED-4DB2-BD59-A6C34878D82A}">
                    <a16:rowId xmlns:a16="http://schemas.microsoft.com/office/drawing/2014/main" val="12908243"/>
                  </a:ext>
                </a:extLst>
              </a:tr>
              <a:tr h="700444">
                <a:tc>
                  <a:txBody>
                    <a:bodyPr/>
                    <a:lstStyle/>
                    <a:p>
                      <a:pPr algn="l" fontAlgn="ctr">
                        <a:buFont typeface="Arial" panose="020B0604020202020204" pitchFamily="34" charset="0"/>
                        <a:buChar char="•"/>
                      </a:pPr>
                      <a:r>
                        <a:rPr lang="en-US">
                          <a:effectLst/>
                        </a:rPr>
                        <a:t>Does enhance individuals' problem-solving and decision-making skills</a:t>
                      </a:r>
                    </a:p>
                  </a:txBody>
                  <a:tcPr anchor="ctr"/>
                </a:tc>
                <a:tc>
                  <a:txBody>
                    <a:bodyPr/>
                    <a:lstStyle/>
                    <a:p>
                      <a:pPr algn="l" fontAlgn="ctr">
                        <a:buFont typeface="Arial" panose="020B0604020202020204" pitchFamily="34" charset="0"/>
                        <a:buChar char="•"/>
                      </a:pPr>
                      <a:r>
                        <a:rPr lang="en-US">
                          <a:effectLst/>
                        </a:rPr>
                        <a:t>Does not necessarily enhance individuals' problem-solving and decision-making skills</a:t>
                      </a:r>
                    </a:p>
                  </a:txBody>
                  <a:tcPr anchor="ctr"/>
                </a:tc>
                <a:extLst>
                  <a:ext uri="{0D108BD9-81ED-4DB2-BD59-A6C34878D82A}">
                    <a16:rowId xmlns:a16="http://schemas.microsoft.com/office/drawing/2014/main" val="3211657797"/>
                  </a:ext>
                </a:extLst>
              </a:tr>
              <a:tr h="563732">
                <a:tc>
                  <a:txBody>
                    <a:bodyPr/>
                    <a:lstStyle/>
                    <a:p>
                      <a:pPr algn="l" fontAlgn="ctr">
                        <a:buFont typeface="Arial" panose="020B0604020202020204" pitchFamily="34" charset="0"/>
                        <a:buChar char="•"/>
                      </a:pPr>
                      <a:r>
                        <a:rPr lang="en-US" dirty="0">
                          <a:effectLst/>
                        </a:rPr>
                        <a:t>Does not advocate a particular viewpoint</a:t>
                      </a:r>
                    </a:p>
                  </a:txBody>
                  <a:tcPr anchor="ctr"/>
                </a:tc>
                <a:tc>
                  <a:txBody>
                    <a:bodyPr/>
                    <a:lstStyle/>
                    <a:p>
                      <a:pPr algn="l" fontAlgn="ctr">
                        <a:buFont typeface="Arial" panose="020B0604020202020204" pitchFamily="34" charset="0"/>
                        <a:buChar char="•"/>
                      </a:pPr>
                      <a:r>
                        <a:rPr lang="en-US" dirty="0">
                          <a:effectLst/>
                        </a:rPr>
                        <a:t>May advocate a particular viewpoint</a:t>
                      </a:r>
                    </a:p>
                  </a:txBody>
                  <a:tcPr anchor="ctr"/>
                </a:tc>
                <a:extLst>
                  <a:ext uri="{0D108BD9-81ED-4DB2-BD59-A6C34878D82A}">
                    <a16:rowId xmlns:a16="http://schemas.microsoft.com/office/drawing/2014/main" val="94789343"/>
                  </a:ext>
                </a:extLst>
              </a:tr>
            </a:tbl>
          </a:graphicData>
        </a:graphic>
      </p:graphicFrame>
      <p:sp>
        <p:nvSpPr>
          <p:cNvPr id="5" name="Rectangle 4"/>
          <p:cNvSpPr/>
          <p:nvPr/>
        </p:nvSpPr>
        <p:spPr>
          <a:xfrm>
            <a:off x="623455" y="684753"/>
            <a:ext cx="9123218" cy="1323439"/>
          </a:xfrm>
          <a:prstGeom prst="rect">
            <a:avLst/>
          </a:prstGeom>
        </p:spPr>
        <p:txBody>
          <a:bodyPr wrap="square">
            <a:spAutoFit/>
          </a:bodyPr>
          <a:lstStyle/>
          <a:p>
            <a:r>
              <a:rPr lang="en-US" sz="4000" b="1" dirty="0">
                <a:solidFill>
                  <a:schemeClr val="accent2">
                    <a:lumMod val="75000"/>
                  </a:schemeClr>
                </a:solidFill>
              </a:rPr>
              <a:t>Environmental Education is more than Information about the Environment</a:t>
            </a:r>
          </a:p>
        </p:txBody>
      </p:sp>
    </p:spTree>
    <p:extLst>
      <p:ext uri="{BB962C8B-B14F-4D97-AF65-F5344CB8AC3E}">
        <p14:creationId xmlns:p14="http://schemas.microsoft.com/office/powerpoint/2010/main" val="99612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04108" y="2332999"/>
            <a:ext cx="10037619" cy="39119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121"/>
                </a:solidFill>
                <a:effectLst/>
                <a:latin typeface="Open Sans"/>
              </a:rPr>
              <a:t>Environmental education is a process that allows individuals to explore environmental issues, </a:t>
            </a:r>
            <a:r>
              <a:rPr lang="en-US" altLang="en-US" sz="2000" b="1" i="1" u="sng" dirty="0">
                <a:solidFill>
                  <a:schemeClr val="accent2">
                    <a:lumMod val="75000"/>
                  </a:schemeClr>
                </a:solidFill>
                <a:latin typeface="Open Sans"/>
              </a:rPr>
              <a:t>engage</a:t>
            </a:r>
            <a:r>
              <a:rPr lang="en-US" altLang="en-US" sz="2000" b="1" i="1" dirty="0">
                <a:solidFill>
                  <a:schemeClr val="accent2">
                    <a:lumMod val="75000"/>
                  </a:schemeClr>
                </a:solidFill>
                <a:latin typeface="Open Sans"/>
              </a:rPr>
              <a:t> in problem solving, and </a:t>
            </a:r>
            <a:r>
              <a:rPr lang="en-US" altLang="en-US" sz="2000" b="1" i="1" u="sng" dirty="0">
                <a:solidFill>
                  <a:schemeClr val="accent2">
                    <a:lumMod val="75000"/>
                  </a:schemeClr>
                </a:solidFill>
                <a:latin typeface="Open Sans"/>
              </a:rPr>
              <a:t>take action</a:t>
            </a:r>
            <a:r>
              <a:rPr lang="en-US" altLang="en-US" sz="2000" b="1" i="1" u="sng" dirty="0">
                <a:latin typeface="Open Sans"/>
              </a:rPr>
              <a:t> </a:t>
            </a:r>
            <a:r>
              <a:rPr kumimoji="0" lang="en-US" altLang="en-US" sz="2000" b="0" i="0" u="none" strike="noStrike" cap="none" normalizeH="0" baseline="0" dirty="0">
                <a:ln>
                  <a:noFill/>
                </a:ln>
                <a:solidFill>
                  <a:srgbClr val="212121"/>
                </a:solidFill>
                <a:effectLst/>
                <a:latin typeface="Open Sans"/>
              </a:rPr>
              <a:t>to improve the environment. As a result, individuals develop a deeper understanding of environmental issues and have the skills to make informed and responsible decisions. The components of environmental education 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12121"/>
                </a:solidFill>
                <a:effectLst/>
                <a:latin typeface="Open Sans"/>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212121"/>
                </a:solidFill>
                <a:effectLst/>
                <a:latin typeface="Open Sans"/>
              </a:rPr>
              <a:t>Awareness and sensitivity</a:t>
            </a:r>
            <a:r>
              <a:rPr kumimoji="0" lang="en-US" altLang="en-US" sz="2000" b="0" i="0" u="none" strike="noStrike" cap="none" normalizeH="0" baseline="0" dirty="0">
                <a:ln>
                  <a:noFill/>
                </a:ln>
                <a:solidFill>
                  <a:srgbClr val="212121"/>
                </a:solidFill>
                <a:effectLst/>
                <a:latin typeface="Open Sans"/>
              </a:rPr>
              <a:t> to the environment and environmental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212121"/>
                </a:solidFill>
                <a:effectLst/>
                <a:latin typeface="Open Sans"/>
              </a:rPr>
              <a:t>Knowledge and understanding</a:t>
            </a:r>
            <a:r>
              <a:rPr kumimoji="0" lang="en-US" altLang="en-US" sz="2000" b="0" i="0" u="none" strike="noStrike" cap="none" normalizeH="0" baseline="0" dirty="0">
                <a:ln>
                  <a:noFill/>
                </a:ln>
                <a:solidFill>
                  <a:srgbClr val="212121"/>
                </a:solidFill>
                <a:effectLst/>
                <a:latin typeface="Open Sans"/>
              </a:rPr>
              <a:t> of the environment and environmental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212121"/>
                </a:solidFill>
                <a:effectLst/>
                <a:latin typeface="Open Sans"/>
              </a:rPr>
              <a:t>Attitudes</a:t>
            </a:r>
            <a:r>
              <a:rPr kumimoji="0" lang="en-US" altLang="en-US" sz="2000" b="0" i="0" u="none" strike="noStrike" cap="none" normalizeH="0" baseline="0" dirty="0">
                <a:ln>
                  <a:noFill/>
                </a:ln>
                <a:solidFill>
                  <a:srgbClr val="212121"/>
                </a:solidFill>
                <a:effectLst/>
                <a:latin typeface="Open Sans"/>
              </a:rPr>
              <a:t> of concern for the environment and </a:t>
            </a:r>
            <a:r>
              <a:rPr kumimoji="0" lang="en-US" altLang="en-US" sz="2000" b="1" i="1" u="sng" strike="noStrike" cap="none" normalizeH="0" baseline="0" dirty="0">
                <a:ln>
                  <a:noFill/>
                </a:ln>
                <a:solidFill>
                  <a:schemeClr val="accent2">
                    <a:lumMod val="75000"/>
                  </a:schemeClr>
                </a:solidFill>
                <a:effectLst/>
                <a:latin typeface="Open Sans"/>
              </a:rPr>
              <a:t>motivation to improve or maintain</a:t>
            </a:r>
            <a:r>
              <a:rPr kumimoji="0" lang="en-US" altLang="en-US" sz="2000" b="0" i="0" u="sng" strike="noStrike" cap="none" normalizeH="0" baseline="0" dirty="0">
                <a:ln>
                  <a:noFill/>
                </a:ln>
                <a:solidFill>
                  <a:srgbClr val="212121"/>
                </a:solidFill>
                <a:effectLst/>
                <a:latin typeface="Open Sans"/>
              </a:rPr>
              <a:t> </a:t>
            </a:r>
            <a:r>
              <a:rPr kumimoji="0" lang="en-US" altLang="en-US" sz="2000" b="0" i="0" u="none" strike="noStrike" cap="none" normalizeH="0" baseline="0" dirty="0">
                <a:ln>
                  <a:noFill/>
                </a:ln>
                <a:solidFill>
                  <a:srgbClr val="212121"/>
                </a:solidFill>
                <a:effectLst/>
                <a:latin typeface="Open Sans"/>
              </a:rPr>
              <a:t>environmental quality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212121"/>
                </a:solidFill>
                <a:effectLst/>
                <a:latin typeface="Open Sans"/>
              </a:rPr>
              <a:t>Skills</a:t>
            </a:r>
            <a:r>
              <a:rPr kumimoji="0" lang="en-US" altLang="en-US" sz="2000" b="0" i="0" u="none" strike="noStrike" cap="none" normalizeH="0" baseline="0" dirty="0">
                <a:ln>
                  <a:noFill/>
                </a:ln>
                <a:solidFill>
                  <a:srgbClr val="212121"/>
                </a:solidFill>
                <a:effectLst/>
                <a:latin typeface="Open Sans"/>
              </a:rPr>
              <a:t> to </a:t>
            </a:r>
            <a:r>
              <a:rPr kumimoji="0" lang="en-US" altLang="en-US" sz="2000" b="1" i="1" u="sng" strike="noStrike" cap="none" normalizeH="0" baseline="0" dirty="0">
                <a:ln>
                  <a:noFill/>
                </a:ln>
                <a:solidFill>
                  <a:schemeClr val="accent2">
                    <a:lumMod val="75000"/>
                  </a:schemeClr>
                </a:solidFill>
                <a:effectLst/>
                <a:latin typeface="Open Sans"/>
              </a:rPr>
              <a:t>identify</a:t>
            </a:r>
            <a:r>
              <a:rPr kumimoji="0" lang="en-US" altLang="en-US" sz="2000" b="0" i="0" u="none" strike="noStrike" cap="none" normalizeH="0" baseline="0" dirty="0">
                <a:ln>
                  <a:noFill/>
                </a:ln>
                <a:solidFill>
                  <a:srgbClr val="212121"/>
                </a:solidFill>
                <a:effectLst/>
                <a:latin typeface="Open Sans"/>
              </a:rPr>
              <a:t> and </a:t>
            </a:r>
            <a:r>
              <a:rPr kumimoji="0" lang="en-US" altLang="en-US" sz="2000" b="1" i="1" u="sng" strike="noStrike" cap="none" normalizeH="0" baseline="0" dirty="0">
                <a:ln>
                  <a:noFill/>
                </a:ln>
                <a:solidFill>
                  <a:schemeClr val="accent2">
                    <a:lumMod val="75000"/>
                  </a:schemeClr>
                </a:solidFill>
                <a:effectLst/>
                <a:latin typeface="Open Sans"/>
              </a:rPr>
              <a:t>help resolve</a:t>
            </a:r>
            <a:r>
              <a:rPr kumimoji="0" lang="en-US" altLang="en-US" sz="2000" b="0" i="1" u="sng" strike="noStrike" cap="none" normalizeH="0" baseline="0" dirty="0">
                <a:ln>
                  <a:noFill/>
                </a:ln>
                <a:solidFill>
                  <a:schemeClr val="accent2">
                    <a:lumMod val="75000"/>
                  </a:schemeClr>
                </a:solidFill>
                <a:effectLst/>
                <a:latin typeface="Open Sans"/>
              </a:rPr>
              <a:t> </a:t>
            </a:r>
            <a:r>
              <a:rPr kumimoji="0" lang="en-US" altLang="en-US" sz="2000" b="0" i="0" u="none" strike="noStrike" cap="none" normalizeH="0" baseline="0" dirty="0">
                <a:ln>
                  <a:noFill/>
                </a:ln>
                <a:solidFill>
                  <a:srgbClr val="212121"/>
                </a:solidFill>
                <a:effectLst/>
                <a:latin typeface="Open Sans"/>
              </a:rPr>
              <a:t>environmental challenges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1" u="sng" strike="noStrike" cap="none" normalizeH="0" baseline="0" dirty="0">
                <a:ln>
                  <a:noFill/>
                </a:ln>
                <a:solidFill>
                  <a:schemeClr val="accent2">
                    <a:lumMod val="75000"/>
                  </a:schemeClr>
                </a:solidFill>
                <a:effectLst/>
                <a:latin typeface="Open Sans"/>
              </a:rPr>
              <a:t>Participation</a:t>
            </a:r>
            <a:r>
              <a:rPr kumimoji="0" lang="en-US" altLang="en-US" sz="2000" b="0" i="0" u="sng" strike="noStrike" cap="none" normalizeH="0" baseline="0" dirty="0">
                <a:ln>
                  <a:noFill/>
                </a:ln>
                <a:solidFill>
                  <a:schemeClr val="accent2">
                    <a:lumMod val="75000"/>
                  </a:schemeClr>
                </a:solidFill>
                <a:effectLst/>
                <a:latin typeface="Open Sans"/>
              </a:rPr>
              <a:t> in </a:t>
            </a:r>
            <a:r>
              <a:rPr kumimoji="0" lang="en-US" altLang="en-US" sz="2000" b="1" i="1" u="sng" strike="noStrike" cap="none" normalizeH="0" baseline="0" dirty="0">
                <a:ln>
                  <a:noFill/>
                </a:ln>
                <a:solidFill>
                  <a:schemeClr val="accent2">
                    <a:lumMod val="75000"/>
                  </a:schemeClr>
                </a:solidFill>
                <a:effectLst/>
                <a:latin typeface="Open Sans"/>
              </a:rPr>
              <a:t>activities</a:t>
            </a:r>
            <a:r>
              <a:rPr kumimoji="0" lang="en-US" altLang="en-US" sz="2000" b="0" i="0" strike="noStrike" cap="none" normalizeH="0" baseline="0" dirty="0">
                <a:ln>
                  <a:noFill/>
                </a:ln>
                <a:solidFill>
                  <a:srgbClr val="212121"/>
                </a:solidFill>
                <a:effectLst/>
                <a:latin typeface="Open Sans"/>
              </a:rPr>
              <a:t> </a:t>
            </a:r>
            <a:r>
              <a:rPr kumimoji="0" lang="en-US" altLang="en-US" sz="2000" b="0" i="0" u="none" strike="noStrike" cap="none" normalizeH="0" baseline="0" dirty="0">
                <a:ln>
                  <a:noFill/>
                </a:ln>
                <a:solidFill>
                  <a:srgbClr val="212121"/>
                </a:solidFill>
                <a:effectLst/>
                <a:latin typeface="Open Sans"/>
              </a:rPr>
              <a:t>that lead to the </a:t>
            </a:r>
            <a:r>
              <a:rPr kumimoji="0" lang="en-US" altLang="en-US" sz="2000" b="1" i="1" u="sng" strike="noStrike" cap="none" normalizeH="0" baseline="0" dirty="0">
                <a:ln>
                  <a:noFill/>
                </a:ln>
                <a:solidFill>
                  <a:schemeClr val="accent2">
                    <a:lumMod val="75000"/>
                  </a:schemeClr>
                </a:solidFill>
                <a:effectLst/>
                <a:latin typeface="Open Sans"/>
              </a:rPr>
              <a:t>resolution</a:t>
            </a:r>
            <a:r>
              <a:rPr kumimoji="0" lang="en-US" altLang="en-US" sz="2000" b="0" i="0" u="none" strike="noStrike" cap="none" normalizeH="0" baseline="0" dirty="0">
                <a:ln>
                  <a:noFill/>
                </a:ln>
                <a:solidFill>
                  <a:srgbClr val="212121"/>
                </a:solidFill>
                <a:effectLst/>
                <a:latin typeface="Open Sans"/>
              </a:rPr>
              <a:t> of environmental challenges</a:t>
            </a:r>
          </a:p>
        </p:txBody>
      </p:sp>
      <p:pic>
        <p:nvPicPr>
          <p:cNvPr id="3074" name="Picture 2" descr="PEYA winner and water monitor examining a 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6249"/>
            <a:ext cx="1524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9154" y="1059210"/>
            <a:ext cx="7944867" cy="769441"/>
          </a:xfrm>
          <a:prstGeom prst="rect">
            <a:avLst/>
          </a:prstGeom>
        </p:spPr>
        <p:txBody>
          <a:bodyPr wrap="none">
            <a:spAutoFit/>
          </a:bodyPr>
          <a:lstStyle/>
          <a:p>
            <a:pPr lvl="0" eaLnBrk="0" fontAlgn="base" hangingPunct="0">
              <a:spcBef>
                <a:spcPct val="0"/>
              </a:spcBef>
              <a:spcAft>
                <a:spcPct val="0"/>
              </a:spcAft>
            </a:pPr>
            <a:r>
              <a:rPr lang="en-US" altLang="en-US" sz="4400" b="1" dirty="0">
                <a:solidFill>
                  <a:schemeClr val="accent2">
                    <a:lumMod val="75000"/>
                  </a:schemeClr>
                </a:solidFill>
                <a:latin typeface="+mj-lt"/>
              </a:rPr>
              <a:t>What is Environmental Education?</a:t>
            </a:r>
          </a:p>
        </p:txBody>
      </p:sp>
      <p:sp>
        <p:nvSpPr>
          <p:cNvPr id="4" name="Rectangle 3"/>
          <p:cNvSpPr/>
          <p:nvPr/>
        </p:nvSpPr>
        <p:spPr>
          <a:xfrm>
            <a:off x="5936673" y="6379952"/>
            <a:ext cx="6438900" cy="369332"/>
          </a:xfrm>
          <a:prstGeom prst="rect">
            <a:avLst/>
          </a:prstGeom>
        </p:spPr>
        <p:txBody>
          <a:bodyPr wrap="square">
            <a:spAutoFit/>
          </a:bodyPr>
          <a:lstStyle/>
          <a:p>
            <a:r>
              <a:rPr lang="en-US" dirty="0"/>
              <a:t>https://www.epa.gov/education/what-environmental-education</a:t>
            </a:r>
          </a:p>
        </p:txBody>
      </p:sp>
    </p:spTree>
    <p:extLst>
      <p:ext uri="{BB962C8B-B14F-4D97-AF65-F5344CB8AC3E}">
        <p14:creationId xmlns:p14="http://schemas.microsoft.com/office/powerpoint/2010/main" val="406174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0" y="1845440"/>
            <a:ext cx="3695114" cy="26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283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rgbClr val="1A1A1A"/>
                </a:solidFill>
                <a:effectLst/>
                <a:latin typeface="Arial" panose="020B0604020202020204" pitchFamily="34" charset="0"/>
              </a:rPr>
              <a:t>to occupy the attention or efforts of (a person or persons)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2000" b="0" i="0" u="none" strike="noStrike" cap="none" normalizeH="0" baseline="0" dirty="0">
              <a:ln>
                <a:noFill/>
              </a:ln>
              <a:solidFill>
                <a:srgbClr val="1A1A1A"/>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rgbClr val="1A1A1A"/>
                </a:solidFill>
                <a:effectLst/>
                <a:latin typeface="Arial" panose="020B0604020202020204" pitchFamily="34" charset="0"/>
              </a:rPr>
              <a:t>to attract and hold fast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sz="2000" dirty="0">
              <a:solidFill>
                <a:srgbClr val="1A1A1A"/>
              </a:solidFill>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0" i="0" u="none" strike="noStrike" cap="none" normalizeH="0" baseline="0" dirty="0">
                <a:ln>
                  <a:noFill/>
                </a:ln>
                <a:solidFill>
                  <a:srgbClr val="1A1A1A"/>
                </a:solidFill>
                <a:effectLst/>
                <a:latin typeface="Arial" panose="020B0604020202020204" pitchFamily="34" charset="0"/>
              </a:rPr>
              <a:t>to occupy oneself; become involved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Title 1"/>
          <p:cNvSpPr txBox="1">
            <a:spLocks/>
          </p:cNvSpPr>
          <p:nvPr/>
        </p:nvSpPr>
        <p:spPr>
          <a:xfrm>
            <a:off x="1409699" y="1122363"/>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lumMod val="75000"/>
                  </a:schemeClr>
                </a:solidFill>
              </a:rPr>
              <a:t>Engage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245" y="1076018"/>
            <a:ext cx="6217920" cy="4145280"/>
          </a:xfrm>
          <a:prstGeom prst="rect">
            <a:avLst/>
          </a:prstGeom>
        </p:spPr>
      </p:pic>
    </p:spTree>
    <p:extLst>
      <p:ext uri="{BB962C8B-B14F-4D97-AF65-F5344CB8AC3E}">
        <p14:creationId xmlns:p14="http://schemas.microsoft.com/office/powerpoint/2010/main" val="384142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940" y="948690"/>
            <a:ext cx="11114766" cy="5632311"/>
          </a:xfrm>
          <a:prstGeom prst="rect">
            <a:avLst/>
          </a:prstGeom>
        </p:spPr>
        <p:txBody>
          <a:bodyPr wrap="square">
            <a:spAutoFit/>
          </a:bodyPr>
          <a:lstStyle/>
          <a:p>
            <a:r>
              <a:rPr lang="en-US" b="1" i="0" u="none" strike="noStrike" baseline="0" dirty="0">
                <a:solidFill>
                  <a:srgbClr val="000000"/>
                </a:solidFill>
                <a:latin typeface="Arial" panose="020B0604020202020204" pitchFamily="34" charset="0"/>
              </a:rPr>
              <a:t>1 Public participation is based on the belief that those who are affected by a decision have a right to be involved in the decision-making process. </a:t>
            </a:r>
            <a:endParaRPr lang="en-US" b="0" i="0" u="none" strike="noStrike" baseline="0" dirty="0">
              <a:solidFill>
                <a:srgbClr val="000000"/>
              </a:solidFill>
              <a:latin typeface="Arial" panose="020B0604020202020204" pitchFamily="34" charset="0"/>
            </a:endParaRPr>
          </a:p>
          <a:p>
            <a:endParaRPr lang="en-US" b="0"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2 Public participation includes the promise that the public’s contribution will influence the decision. </a:t>
            </a:r>
            <a:endParaRPr lang="en-US" b="0" i="0" u="none" strike="noStrike" baseline="0" dirty="0">
              <a:solidFill>
                <a:srgbClr val="000000"/>
              </a:solidFill>
              <a:latin typeface="Arial" panose="020B0604020202020204" pitchFamily="34" charset="0"/>
            </a:endParaRPr>
          </a:p>
          <a:p>
            <a:endParaRPr lang="en-US" b="0"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3 Public participation </a:t>
            </a:r>
            <a:r>
              <a:rPr lang="en-US" b="1" i="0" u="none" strike="noStrike" baseline="0" dirty="0">
                <a:solidFill>
                  <a:schemeClr val="accent2">
                    <a:lumMod val="75000"/>
                  </a:schemeClr>
                </a:solidFill>
                <a:latin typeface="Arial" panose="020B0604020202020204" pitchFamily="34" charset="0"/>
              </a:rPr>
              <a:t>promotes sustainable decisions </a:t>
            </a:r>
            <a:r>
              <a:rPr lang="en-US" b="1" i="0" u="none" strike="noStrike" baseline="0" dirty="0">
                <a:solidFill>
                  <a:srgbClr val="000000"/>
                </a:solidFill>
                <a:latin typeface="Arial" panose="020B0604020202020204" pitchFamily="34" charset="0"/>
              </a:rPr>
              <a:t>by recognizing and communicating the needs and interests of all participants, including decision makers. </a:t>
            </a:r>
            <a:endParaRPr lang="en-US" b="0" i="0" u="none" strike="noStrike" baseline="0" dirty="0">
              <a:solidFill>
                <a:srgbClr val="000000"/>
              </a:solidFill>
              <a:latin typeface="Arial" panose="020B0604020202020204" pitchFamily="34" charset="0"/>
            </a:endParaRPr>
          </a:p>
          <a:p>
            <a:endParaRPr lang="en-US" b="0"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4 Public participation seeks out and facilitates the involvement of those potentially affected by or interested in a decision. </a:t>
            </a:r>
            <a:endParaRPr lang="en-US" b="0" i="0" u="none" strike="noStrike" baseline="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5 Public participation seeks input from participants in designing how they participate. </a:t>
            </a:r>
            <a:endParaRPr lang="en-US" b="0" i="0" u="none" strike="noStrike" baseline="0" dirty="0">
              <a:solidFill>
                <a:srgbClr val="000000"/>
              </a:solidFill>
              <a:latin typeface="Arial" panose="020B0604020202020204" pitchFamily="34" charset="0"/>
            </a:endParaRPr>
          </a:p>
          <a:p>
            <a:endParaRPr lang="en-US" b="0"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6 Public participation provides participants with the </a:t>
            </a:r>
            <a:r>
              <a:rPr lang="en-US" b="1" i="0" u="none" strike="noStrike" baseline="0" dirty="0">
                <a:solidFill>
                  <a:schemeClr val="accent2">
                    <a:lumMod val="75000"/>
                  </a:schemeClr>
                </a:solidFill>
                <a:latin typeface="Arial" panose="020B0604020202020204" pitchFamily="34" charset="0"/>
              </a:rPr>
              <a:t>information</a:t>
            </a:r>
            <a:r>
              <a:rPr lang="en-US" b="1" i="0" u="none" strike="noStrike" baseline="0" dirty="0">
                <a:solidFill>
                  <a:srgbClr val="000000"/>
                </a:solidFill>
                <a:latin typeface="Arial" panose="020B0604020202020204" pitchFamily="34" charset="0"/>
              </a:rPr>
              <a:t> they need to participate in a meaningful way. </a:t>
            </a:r>
            <a:endParaRPr lang="en-US" b="0" i="0" u="none" strike="noStrike" baseline="0" dirty="0">
              <a:solidFill>
                <a:srgbClr val="000000"/>
              </a:solidFill>
              <a:latin typeface="Arial" panose="020B0604020202020204" pitchFamily="34" charset="0"/>
            </a:endParaRPr>
          </a:p>
          <a:p>
            <a:endParaRPr lang="en-US" b="0"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7 Public participation communicates to participants how their input affected the decision. </a:t>
            </a:r>
            <a:endParaRPr lang="en-US" b="0" i="0" u="none" strike="noStrike" baseline="0" dirty="0">
              <a:solidFill>
                <a:srgbClr val="000000"/>
              </a:solidFill>
              <a:latin typeface="Arial" panose="020B0604020202020204" pitchFamily="34" charset="0"/>
            </a:endParaRPr>
          </a:p>
          <a:p>
            <a:endParaRPr lang="en-US" b="0" i="0" u="none" strike="noStrike" baseline="0" dirty="0">
              <a:solidFill>
                <a:schemeClr val="accent2">
                  <a:lumMod val="75000"/>
                </a:schemeClr>
              </a:solidFill>
              <a:latin typeface="Arial" panose="020B0604020202020204" pitchFamily="34" charset="0"/>
            </a:endParaRPr>
          </a:p>
          <a:p>
            <a:r>
              <a:rPr lang="en-US" b="1" i="0" u="none" strike="noStrike" baseline="0" dirty="0">
                <a:solidFill>
                  <a:schemeClr val="accent2">
                    <a:lumMod val="75000"/>
                  </a:schemeClr>
                </a:solidFill>
                <a:latin typeface="Arial" panose="020B0604020202020204" pitchFamily="34" charset="0"/>
              </a:rPr>
              <a:t>The Core Values define expectations and aspirations of the public participation process. Processes based on the Core Values have been shown to be the most successful and respected. </a:t>
            </a:r>
            <a:endParaRPr lang="en-US" dirty="0">
              <a:solidFill>
                <a:schemeClr val="accent2">
                  <a:lumMod val="75000"/>
                </a:schemeClr>
              </a:solidFill>
            </a:endParaRPr>
          </a:p>
        </p:txBody>
      </p:sp>
      <p:sp>
        <p:nvSpPr>
          <p:cNvPr id="3" name="Rectangle 2"/>
          <p:cNvSpPr/>
          <p:nvPr/>
        </p:nvSpPr>
        <p:spPr>
          <a:xfrm>
            <a:off x="516940" y="384176"/>
            <a:ext cx="2095445" cy="369332"/>
          </a:xfrm>
          <a:prstGeom prst="rect">
            <a:avLst/>
          </a:prstGeom>
        </p:spPr>
        <p:txBody>
          <a:bodyPr wrap="none">
            <a:spAutoFit/>
          </a:bodyPr>
          <a:lstStyle/>
          <a:p>
            <a:r>
              <a:rPr lang="en-US" b="1" dirty="0">
                <a:solidFill>
                  <a:schemeClr val="accent2">
                    <a:lumMod val="75000"/>
                  </a:schemeClr>
                </a:solidFill>
                <a:latin typeface="Arial" panose="020B0604020202020204" pitchFamily="34" charset="0"/>
              </a:rPr>
              <a:t>IAP2 core values </a:t>
            </a:r>
          </a:p>
        </p:txBody>
      </p:sp>
    </p:spTree>
    <p:extLst>
      <p:ext uri="{BB962C8B-B14F-4D97-AF65-F5344CB8AC3E}">
        <p14:creationId xmlns:p14="http://schemas.microsoft.com/office/powerpoint/2010/main" val="384495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0599"/>
            <a:ext cx="12269120" cy="6888599"/>
          </a:xfrm>
          <a:prstGeom prst="rect">
            <a:avLst/>
          </a:prstGeom>
        </p:spPr>
      </p:pic>
    </p:spTree>
    <p:extLst>
      <p:ext uri="{BB962C8B-B14F-4D97-AF65-F5344CB8AC3E}">
        <p14:creationId xmlns:p14="http://schemas.microsoft.com/office/powerpoint/2010/main" val="220798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759" y="727612"/>
            <a:ext cx="7639050" cy="4267200"/>
          </a:xfrm>
          <a:prstGeom prst="rect">
            <a:avLst/>
          </a:prstGeom>
        </p:spPr>
      </p:pic>
      <p:sp>
        <p:nvSpPr>
          <p:cNvPr id="3" name="Rectangle 2"/>
          <p:cNvSpPr/>
          <p:nvPr/>
        </p:nvSpPr>
        <p:spPr>
          <a:xfrm>
            <a:off x="3348110" y="5871698"/>
            <a:ext cx="7856954" cy="646331"/>
          </a:xfrm>
          <a:prstGeom prst="rect">
            <a:avLst/>
          </a:prstGeom>
        </p:spPr>
        <p:txBody>
          <a:bodyPr wrap="square">
            <a:spAutoFit/>
          </a:bodyPr>
          <a:lstStyle/>
          <a:p>
            <a:r>
              <a:rPr lang="en-US" dirty="0"/>
              <a:t>Source: Wide and Fast,  P2 for Vancouver’s  Climate Emergency Response</a:t>
            </a:r>
          </a:p>
          <a:p>
            <a:r>
              <a:rPr lang="en-US" dirty="0"/>
              <a:t>IAP2 2020 Virtual  North American Conference </a:t>
            </a:r>
          </a:p>
        </p:txBody>
      </p:sp>
    </p:spTree>
    <p:extLst>
      <p:ext uri="{BB962C8B-B14F-4D97-AF65-F5344CB8AC3E}">
        <p14:creationId xmlns:p14="http://schemas.microsoft.com/office/powerpoint/2010/main" val="4060415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1817</Words>
  <Application>Microsoft Office PowerPoint</Application>
  <PresentationFormat>Widescreen</PresentationFormat>
  <Paragraphs>223</Paragraphs>
  <Slides>27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inherit</vt:lpstr>
      <vt:lpstr>Merriweather</vt:lpstr>
      <vt:lpstr>Open Sans</vt:lpstr>
      <vt:lpstr>Source Sans Pro</vt:lpstr>
      <vt:lpstr>Wingdings</vt:lpstr>
      <vt:lpstr>Yrsa</vt:lpstr>
      <vt:lpstr>Office Theme</vt:lpstr>
      <vt:lpstr>Engaging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Education?</dc:title>
  <dc:creator>Wireman, Ginger (ECY)</dc:creator>
  <cp:lastModifiedBy>Patrick David Chandler</cp:lastModifiedBy>
  <cp:revision>38</cp:revision>
  <dcterms:created xsi:type="dcterms:W3CDTF">2020-12-22T19:57:11Z</dcterms:created>
  <dcterms:modified xsi:type="dcterms:W3CDTF">2021-01-26T01:11:30Z</dcterms:modified>
</cp:coreProperties>
</file>