
<file path=[Content_Types].xml><?xml version="1.0" encoding="utf-8"?>
<Types xmlns="http://schemas.openxmlformats.org/package/2006/content-types">
  <Default Extension="xml" ContentType="application/xml"/>
  <Default Extension="wmv" ContentType="video/unknown"/>
  <Default Extension="jpeg" ContentType="image/jpeg"/>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13"/>
  </p:notesMasterIdLst>
  <p:sldIdLst>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90" d="100"/>
          <a:sy n="90" d="100"/>
        </p:scale>
        <p:origin x="-126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rvarga:Desktop:Active%20Files:Courses-Students:YM-CliCS:Presentations:Video%20resources:Earth%20vs%20Venus%20Atmospher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rvarga:Desktop:Active%20Files:Courses-Students:YM-CliCS:Presentations:Video%20resources:Earth%20vs%20Venus%20Atmospher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jrvarga:Desktop:Active%20Files:Courses-Students:YM-CliCS:Presentations:Video%20resources:Earth%20vs%20Venus%20Atmospher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Sheet1!$E$3</c:f>
              <c:strCache>
                <c:ptCount val="1"/>
                <c:pt idx="0">
                  <c:v>Earth</c:v>
                </c:pt>
              </c:strCache>
            </c:strRef>
          </c:tx>
          <c:dLbls>
            <c:showLegendKey val="0"/>
            <c:showVal val="0"/>
            <c:showCatName val="1"/>
            <c:showSerName val="0"/>
            <c:showPercent val="1"/>
            <c:showBubbleSize val="0"/>
            <c:showLeaderLines val="1"/>
          </c:dLbls>
          <c:cat>
            <c:strRef>
              <c:f>Sheet1!$D$4:$D$9</c:f>
              <c:strCache>
                <c:ptCount val="6"/>
                <c:pt idx="0">
                  <c:v>N2</c:v>
                </c:pt>
                <c:pt idx="1">
                  <c:v>O2</c:v>
                </c:pt>
                <c:pt idx="2">
                  <c:v>SO2</c:v>
                </c:pt>
                <c:pt idx="3">
                  <c:v>H2O</c:v>
                </c:pt>
                <c:pt idx="4">
                  <c:v>Ar</c:v>
                </c:pt>
                <c:pt idx="5">
                  <c:v>CO2</c:v>
                </c:pt>
              </c:strCache>
            </c:strRef>
          </c:cat>
          <c:val>
            <c:numRef>
              <c:f>Sheet1!$E$4:$E$9</c:f>
              <c:numCache>
                <c:formatCode>General</c:formatCode>
                <c:ptCount val="6"/>
                <c:pt idx="0">
                  <c:v>0.78</c:v>
                </c:pt>
                <c:pt idx="1">
                  <c:v>0.21</c:v>
                </c:pt>
                <c:pt idx="4">
                  <c:v>0.00934</c:v>
                </c:pt>
                <c:pt idx="5">
                  <c:v>0.000395</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2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manualLayout>
          <c:xMode val="edge"/>
          <c:yMode val="edge"/>
          <c:x val="0.221733377077865"/>
          <c:y val="0.142201834862385"/>
        </c:manualLayout>
      </c:layout>
      <c:overlay val="0"/>
    </c:title>
    <c:autoTitleDeleted val="0"/>
    <c:plotArea>
      <c:layout/>
      <c:pieChart>
        <c:varyColors val="1"/>
        <c:ser>
          <c:idx val="0"/>
          <c:order val="0"/>
          <c:tx>
            <c:strRef>
              <c:f>Sheet1!$B$3</c:f>
              <c:strCache>
                <c:ptCount val="1"/>
                <c:pt idx="0">
                  <c:v>Venus</c:v>
                </c:pt>
              </c:strCache>
            </c:strRef>
          </c:tx>
          <c:dLbls>
            <c:dLbl>
              <c:idx val="0"/>
              <c:layout>
                <c:manualLayout>
                  <c:x val="0.00475656167979003"/>
                  <c:y val="0.049125550819909"/>
                </c:manualLayout>
              </c:layout>
              <c:showLegendKey val="0"/>
              <c:showVal val="0"/>
              <c:showCatName val="1"/>
              <c:showSerName val="0"/>
              <c:showPercent val="1"/>
              <c:showBubbleSize val="0"/>
            </c:dLbl>
            <c:dLbl>
              <c:idx val="1"/>
              <c:delete val="1"/>
            </c:dLbl>
            <c:dLbl>
              <c:idx val="2"/>
              <c:delete val="1"/>
            </c:dLbl>
            <c:dLbl>
              <c:idx val="4"/>
              <c:delete val="1"/>
            </c:dLbl>
            <c:txPr>
              <a:bodyPr/>
              <a:lstStyle/>
              <a:p>
                <a:pPr>
                  <a:defRPr sz="1400"/>
                </a:pPr>
                <a:endParaRPr lang="en-US"/>
              </a:p>
            </c:txPr>
            <c:showLegendKey val="0"/>
            <c:showVal val="0"/>
            <c:showCatName val="1"/>
            <c:showSerName val="0"/>
            <c:showPercent val="1"/>
            <c:showBubbleSize val="0"/>
            <c:showLeaderLines val="1"/>
          </c:dLbls>
          <c:cat>
            <c:strRef>
              <c:f>Sheet1!$A$4:$A$9</c:f>
              <c:strCache>
                <c:ptCount val="6"/>
                <c:pt idx="0">
                  <c:v>N2</c:v>
                </c:pt>
                <c:pt idx="1">
                  <c:v>O2</c:v>
                </c:pt>
                <c:pt idx="2">
                  <c:v>SO2</c:v>
                </c:pt>
                <c:pt idx="3">
                  <c:v>H2O</c:v>
                </c:pt>
                <c:pt idx="4">
                  <c:v>Ar</c:v>
                </c:pt>
                <c:pt idx="5">
                  <c:v>CO2</c:v>
                </c:pt>
              </c:strCache>
            </c:strRef>
          </c:cat>
          <c:val>
            <c:numRef>
              <c:f>Sheet1!$B$4:$B$9</c:f>
              <c:numCache>
                <c:formatCode>General</c:formatCode>
                <c:ptCount val="6"/>
                <c:pt idx="0">
                  <c:v>0.035</c:v>
                </c:pt>
                <c:pt idx="1">
                  <c:v>0.0</c:v>
                </c:pt>
                <c:pt idx="2">
                  <c:v>0.00015</c:v>
                </c:pt>
                <c:pt idx="4">
                  <c:v>7.0E-5</c:v>
                </c:pt>
                <c:pt idx="5">
                  <c:v>0.965</c:v>
                </c:pt>
              </c:numCache>
            </c:numRef>
          </c:val>
        </c:ser>
        <c:dLbls>
          <c:showLegendKey val="0"/>
          <c:showVal val="0"/>
          <c:showCatName val="1"/>
          <c:showSerName val="0"/>
          <c:showPercent val="1"/>
          <c:showBubbleSize val="0"/>
          <c:showLeaderLines val="1"/>
        </c:dLbls>
        <c:firstSliceAng val="0"/>
      </c:pieChart>
      <c:spPr>
        <a:noFill/>
        <a:ln w="25400">
          <a:no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manualLayout>
          <c:xMode val="edge"/>
          <c:yMode val="edge"/>
          <c:x val="0.211161198600175"/>
          <c:y val="0.222222222222222"/>
        </c:manualLayout>
      </c:layout>
      <c:overlay val="0"/>
    </c:title>
    <c:autoTitleDeleted val="0"/>
    <c:plotArea>
      <c:layout/>
      <c:pieChart>
        <c:varyColors val="1"/>
        <c:ser>
          <c:idx val="0"/>
          <c:order val="0"/>
          <c:tx>
            <c:strRef>
              <c:f>Sheet1!$E$3</c:f>
              <c:strCache>
                <c:ptCount val="1"/>
                <c:pt idx="0">
                  <c:v>Earth</c:v>
                </c:pt>
              </c:strCache>
            </c:strRef>
          </c:tx>
          <c:dLbls>
            <c:showLegendKey val="0"/>
            <c:showVal val="0"/>
            <c:showCatName val="1"/>
            <c:showSerName val="0"/>
            <c:showPercent val="1"/>
            <c:showBubbleSize val="0"/>
            <c:showLeaderLines val="1"/>
          </c:dLbls>
          <c:cat>
            <c:strRef>
              <c:f>Sheet1!$D$4:$D$9</c:f>
              <c:strCache>
                <c:ptCount val="6"/>
                <c:pt idx="0">
                  <c:v>N2</c:v>
                </c:pt>
                <c:pt idx="1">
                  <c:v>O2</c:v>
                </c:pt>
                <c:pt idx="2">
                  <c:v>SO2</c:v>
                </c:pt>
                <c:pt idx="3">
                  <c:v>H2O</c:v>
                </c:pt>
                <c:pt idx="4">
                  <c:v>Ar</c:v>
                </c:pt>
                <c:pt idx="5">
                  <c:v>CO2</c:v>
                </c:pt>
              </c:strCache>
            </c:strRef>
          </c:cat>
          <c:val>
            <c:numRef>
              <c:f>Sheet1!$E$4:$E$9</c:f>
              <c:numCache>
                <c:formatCode>General</c:formatCode>
                <c:ptCount val="6"/>
                <c:pt idx="0">
                  <c:v>0.78</c:v>
                </c:pt>
                <c:pt idx="1">
                  <c:v>0.21</c:v>
                </c:pt>
                <c:pt idx="4">
                  <c:v>0.00934</c:v>
                </c:pt>
                <c:pt idx="5">
                  <c:v>0.000395</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6F998-580A-7740-B230-ABF83056BA92}" type="datetimeFigureOut">
              <a:rPr lang="en-US" smtClean="0"/>
              <a:t>6/14/12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D52FEF-F44E-2F4B-9D51-A543463901F5}" type="slidenum">
              <a:rPr lang="en-US" smtClean="0"/>
              <a:t>‹#›</a:t>
            </a:fld>
            <a:endParaRPr lang="en-US"/>
          </a:p>
        </p:txBody>
      </p:sp>
    </p:spTree>
    <p:extLst>
      <p:ext uri="{BB962C8B-B14F-4D97-AF65-F5344CB8AC3E}">
        <p14:creationId xmlns:p14="http://schemas.microsoft.com/office/powerpoint/2010/main" val="16207657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www.universetoday.com/74524/atmospher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surface of Venus is 92 times the pressure on Earth. This thick carbon dioxide </a:t>
            </a:r>
            <a:r>
              <a:rPr lang="en-US" dirty="0" smtClean="0">
                <a:hlinkClick r:id="rId3"/>
              </a:rPr>
              <a:t>atmosphere</a:t>
            </a:r>
            <a:r>
              <a:rPr lang="en-US" dirty="0" smtClean="0"/>
              <a:t> traps heat from the Sun, and has caused temperatures on the planet to soar to 735 Kelvin (461 degrees Celsius). This makes Venus the hottest planet in the Solar System – even hotter than Mercury. Scientists think that Venus might have look similar to Earth in the distant past, with liquid water on the surface, but it’s all gone now.</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03FB5DE-EA41-A94C-81A9-E1507B00A03F}"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37256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Venus succumbed early to a "runaway water vapor greenhouse," in which the increased water vapor content arising from increased temperature reached an end state with much of the ocean evaporated into the atmosphere. Once this happens, it is easy for the water vapor to decompose in the upper atmosphere, </a:t>
            </a:r>
            <a:r>
              <a:rPr lang="en-US" dirty="0" err="1" smtClean="0"/>
              <a:t>whereafter</a:t>
            </a:r>
            <a:r>
              <a:rPr lang="en-US" dirty="0" smtClean="0"/>
              <a:t> the light hydrogen escapes and oxygen either escapes or reacts with rocks. One hypothesis is that the weak magnetic field at Venus, which otherwise would protect the planet from the solar wind, is one reason for why the oxygen and hydrogen escaped faster into space. Once water is lost, the reaction that turns carbon dioxide into limestone can no longer take place, so CO</a:t>
            </a:r>
            <a:r>
              <a:rPr lang="en-US" baseline="-25000" dirty="0" smtClean="0"/>
              <a:t>2</a:t>
            </a:r>
            <a:r>
              <a:rPr lang="en-US" dirty="0" smtClean="0"/>
              <a:t> outgassing from volcanoes accumulates in the atmosphere instead of staying bound up in the rocks. The end state of this process is the current atmosphere of Venus, with essentially no water in the atmosphere and essentially the planet’s whole inventory of carbon in the form of atmospheric CO</a:t>
            </a:r>
            <a:r>
              <a:rPr lang="en-US" baseline="-25000" dirty="0" smtClean="0"/>
              <a:t>2</a:t>
            </a:r>
            <a:r>
              <a:rPr lang="en-US" dirty="0" smtClean="0"/>
              <a:t>. Earth, in contrast, kept its water, which allowed the planet to keep most of its carbon inventory safely bound up in the crust. The amount of CO</a:t>
            </a:r>
            <a:r>
              <a:rPr lang="en-US" baseline="-25000" dirty="0" smtClean="0"/>
              <a:t>2</a:t>
            </a:r>
            <a:r>
              <a:rPr lang="en-US" dirty="0" smtClean="0"/>
              <a:t> in the atmosphere of Venus is approximately the same as the amount of CO</a:t>
            </a:r>
            <a:r>
              <a:rPr lang="en-US" baseline="-25000" dirty="0" smtClean="0"/>
              <a:t>2</a:t>
            </a:r>
            <a:r>
              <a:rPr lang="en-US" dirty="0" smtClean="0"/>
              <a:t> bound up in the form of carbonate rocks on Earth today. </a:t>
            </a:r>
          </a:p>
          <a:p>
            <a:endParaRPr lang="en-US" dirty="0" smtClean="0"/>
          </a:p>
          <a:p>
            <a:endParaRPr lang="en-US" dirty="0" smtClean="0"/>
          </a:p>
          <a:p>
            <a:r>
              <a:rPr lang="en-US" dirty="0" smtClean="0"/>
              <a:t>For an atmosphere saturated with water vapor, but with no CO</a:t>
            </a:r>
            <a:r>
              <a:rPr lang="en-US" baseline="-25000" dirty="0" smtClean="0"/>
              <a:t>2</a:t>
            </a:r>
            <a:r>
              <a:rPr lang="en-US" dirty="0" smtClean="0"/>
              <a:t> in it, the threshold absorbed solar radiation for triggering a runaway greenhouse is about 350 Watts/m</a:t>
            </a:r>
            <a:r>
              <a:rPr lang="en-US" baseline="30000" dirty="0" smtClean="0"/>
              <a:t>2</a:t>
            </a:r>
            <a:r>
              <a:rPr lang="en-US" dirty="0" smtClean="0"/>
              <a:t> (see </a:t>
            </a:r>
            <a:r>
              <a:rPr lang="en-US" dirty="0" err="1" smtClean="0"/>
              <a:t>Kasting</a:t>
            </a:r>
            <a:r>
              <a:rPr lang="en-US" dirty="0" smtClean="0"/>
              <a:t> </a:t>
            </a:r>
            <a:r>
              <a:rPr lang="en-US" i="1" dirty="0" smtClean="0"/>
              <a:t>Icarus</a:t>
            </a:r>
            <a:r>
              <a:rPr lang="en-US" dirty="0" smtClean="0"/>
              <a:t> </a:t>
            </a:r>
            <a:r>
              <a:rPr lang="en-US" b="1" dirty="0" smtClean="0"/>
              <a:t>74</a:t>
            </a:r>
            <a:r>
              <a:rPr lang="en-US" dirty="0" smtClean="0"/>
              <a:t> (1988)). The addition of up to 8 times present CO</a:t>
            </a:r>
            <a:r>
              <a:rPr lang="en-US" baseline="-25000" dirty="0" smtClean="0"/>
              <a:t>2</a:t>
            </a:r>
            <a:r>
              <a:rPr lang="en-US" dirty="0" smtClean="0"/>
              <a:t> might bring this threshold down to around 325 Watts/m</a:t>
            </a:r>
            <a:r>
              <a:rPr lang="en-US" baseline="30000" dirty="0" smtClean="0"/>
              <a:t>2</a:t>
            </a:r>
            <a:r>
              <a:rPr lang="en-US" dirty="0" smtClean="0"/>
              <a:t> , but the fact that the Earth’s atmosphere is substantially </a:t>
            </a:r>
            <a:r>
              <a:rPr lang="en-US" dirty="0" err="1" smtClean="0"/>
              <a:t>undersaturated</a:t>
            </a:r>
            <a:r>
              <a:rPr lang="en-US" dirty="0" smtClean="0"/>
              <a:t> with respect to water vapor probably brings the threshold back up to the neighborhood of 375 Watts/m</a:t>
            </a:r>
            <a:r>
              <a:rPr lang="en-US" baseline="30000" dirty="0" smtClean="0"/>
              <a:t>2</a:t>
            </a:r>
            <a:r>
              <a:rPr lang="en-US" dirty="0" smtClean="0"/>
              <a:t>. Allowing for a 20% albedo (considerably less than the actual albedo of Earth), our present absorbed solar radiation is only about 275 Watts/m</a:t>
            </a:r>
            <a:r>
              <a:rPr lang="en-US" baseline="30000" dirty="0" smtClean="0"/>
              <a:t>2</a:t>
            </a:r>
            <a:r>
              <a:rPr lang="en-US" dirty="0" smtClean="0"/>
              <a:t>, comfortably below the threshold. The Earth may well succumb to a runaway greenhouse as the Sun continues to brighten over the next billion years or so, but the amount of CO</a:t>
            </a:r>
            <a:r>
              <a:rPr lang="en-US" baseline="-25000" dirty="0" smtClean="0"/>
              <a:t>2</a:t>
            </a:r>
            <a:r>
              <a:rPr lang="en-US" dirty="0" smtClean="0"/>
              <a:t> we could add to the atmosphere by burning all available fossil fuel reserves would not move us significantly closer to the runaway greenhouse threshold. There are plenty of nightmares lurking in anthropogenic global warming, but the runaway greenhouse is not among them. </a:t>
            </a:r>
          </a:p>
          <a:p>
            <a:endParaRPr lang="en-US" dirty="0" smtClean="0"/>
          </a:p>
          <a:p>
            <a:endParaRPr lang="en-US" dirty="0" smtClean="0"/>
          </a:p>
          <a:p>
            <a:r>
              <a:rPr lang="en-US" dirty="0" err="1" smtClean="0"/>
              <a:t>RealClimate.org</a:t>
            </a:r>
            <a:r>
              <a:rPr lang="en-US" dirty="0" smtClean="0"/>
              <a:t> - http://</a:t>
            </a:r>
            <a:r>
              <a:rPr lang="en-US" dirty="0" err="1" smtClean="0"/>
              <a:t>www.realclimate.org</a:t>
            </a:r>
            <a:r>
              <a:rPr lang="en-US" dirty="0" smtClean="0"/>
              <a:t>/</a:t>
            </a:r>
            <a:r>
              <a:rPr lang="en-US" dirty="0" err="1" smtClean="0"/>
              <a:t>index.php</a:t>
            </a:r>
            <a:r>
              <a:rPr lang="en-US" dirty="0" smtClean="0"/>
              <a:t>/archives/2006/04/lessons-from-</a:t>
            </a:r>
            <a:r>
              <a:rPr lang="en-US" dirty="0" err="1" smtClean="0"/>
              <a:t>venus</a:t>
            </a:r>
            <a:r>
              <a:rPr lang="en-US" dirty="0" smtClean="0"/>
              <a:t>/</a:t>
            </a:r>
            <a:endParaRPr lang="en-US" dirty="0"/>
          </a:p>
        </p:txBody>
      </p:sp>
      <p:sp>
        <p:nvSpPr>
          <p:cNvPr id="4" name="Slide Number Placeholder 3"/>
          <p:cNvSpPr>
            <a:spLocks noGrp="1"/>
          </p:cNvSpPr>
          <p:nvPr>
            <p:ph type="sldNum" sz="quarter" idx="10"/>
          </p:nvPr>
        </p:nvSpPr>
        <p:spPr/>
        <p:txBody>
          <a:bodyPr/>
          <a:lstStyle/>
          <a:p>
            <a:fld id="{503FB5DE-EA41-A94C-81A9-E1507B00A03F}"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063930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earthguide.ucsd.edu</a:t>
            </a:r>
            <a:r>
              <a:rPr lang="en-US" dirty="0" smtClean="0"/>
              <a:t>/</a:t>
            </a:r>
            <a:r>
              <a:rPr lang="en-US" dirty="0" err="1" smtClean="0"/>
              <a:t>earthguide</a:t>
            </a:r>
            <a:r>
              <a:rPr lang="en-US" dirty="0" smtClean="0"/>
              <a:t>/diagrams/greenhouse/</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503FB5DE-EA41-A94C-81A9-E1507B00A03F}"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2141644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81462D-94DC-BD41-847B-2F29BE409F3C}" type="slidenum">
              <a:rPr lang="en-US" sz="1200">
                <a:solidFill>
                  <a:prstClr val="black"/>
                </a:solidFill>
                <a:latin typeface="Calibri" charset="0"/>
              </a:rPr>
              <a:pPr eaLnBrk="1" hangingPunct="1"/>
              <a:t>10</a:t>
            </a:fld>
            <a:endParaRPr lang="en-US" sz="1200">
              <a:solidFill>
                <a:prstClr val="black"/>
              </a:solidFill>
              <a:latin typeface="Calibri"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B33A2F-4111-AB4F-8CF8-7E32F027C0F4}" type="datetimeFigureOut">
              <a:rPr lang="en-US" smtClean="0">
                <a:solidFill>
                  <a:prstClr val="black">
                    <a:tint val="75000"/>
                  </a:prstClr>
                </a:solidFill>
                <a:latin typeface="Calibri"/>
              </a:rPr>
              <a:pPr/>
              <a:t>6/14/12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1B09BF-384C-2A41-8384-9CADB42BEA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440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B33A2F-4111-AB4F-8CF8-7E32F027C0F4}" type="datetimeFigureOut">
              <a:rPr lang="en-US" smtClean="0">
                <a:solidFill>
                  <a:prstClr val="black">
                    <a:tint val="75000"/>
                  </a:prstClr>
                </a:solidFill>
                <a:latin typeface="Calibri"/>
              </a:rPr>
              <a:pPr/>
              <a:t>6/14/12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1B09BF-384C-2A41-8384-9CADB42BEA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0229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B33A2F-4111-AB4F-8CF8-7E32F027C0F4}" type="datetimeFigureOut">
              <a:rPr lang="en-US" smtClean="0">
                <a:solidFill>
                  <a:prstClr val="black">
                    <a:tint val="75000"/>
                  </a:prstClr>
                </a:solidFill>
                <a:latin typeface="Calibri"/>
              </a:rPr>
              <a:pPr/>
              <a:t>6/14/12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1B09BF-384C-2A41-8384-9CADB42BEA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8279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B33A2F-4111-AB4F-8CF8-7E32F027C0F4}" type="datetimeFigureOut">
              <a:rPr lang="en-US" smtClean="0">
                <a:solidFill>
                  <a:prstClr val="white">
                    <a:tint val="75000"/>
                  </a:prstClr>
                </a:solidFill>
                <a:latin typeface="Calibri"/>
              </a:rPr>
              <a:pPr/>
              <a:t>6/14/12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11B09BF-384C-2A41-8384-9CADB42BEAB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92276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B33A2F-4111-AB4F-8CF8-7E32F027C0F4}" type="datetimeFigureOut">
              <a:rPr lang="en-US" smtClean="0">
                <a:solidFill>
                  <a:prstClr val="white">
                    <a:tint val="75000"/>
                  </a:prstClr>
                </a:solidFill>
                <a:latin typeface="Calibri"/>
              </a:rPr>
              <a:pPr/>
              <a:t>6/14/12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11B09BF-384C-2A41-8384-9CADB42BEAB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50235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B33A2F-4111-AB4F-8CF8-7E32F027C0F4}" type="datetimeFigureOut">
              <a:rPr lang="en-US" smtClean="0">
                <a:solidFill>
                  <a:prstClr val="white">
                    <a:tint val="75000"/>
                  </a:prstClr>
                </a:solidFill>
                <a:latin typeface="Calibri"/>
              </a:rPr>
              <a:pPr/>
              <a:t>6/14/12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11B09BF-384C-2A41-8384-9CADB42BEAB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094791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B33A2F-4111-AB4F-8CF8-7E32F027C0F4}" type="datetimeFigureOut">
              <a:rPr lang="en-US" smtClean="0">
                <a:solidFill>
                  <a:prstClr val="white">
                    <a:tint val="75000"/>
                  </a:prstClr>
                </a:solidFill>
                <a:latin typeface="Calibri"/>
              </a:rPr>
              <a:pPr/>
              <a:t>6/14/12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11B09BF-384C-2A41-8384-9CADB42BEAB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31940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B33A2F-4111-AB4F-8CF8-7E32F027C0F4}" type="datetimeFigureOut">
              <a:rPr lang="en-US" smtClean="0">
                <a:solidFill>
                  <a:prstClr val="white">
                    <a:tint val="75000"/>
                  </a:prstClr>
                </a:solidFill>
                <a:latin typeface="Calibri"/>
              </a:rPr>
              <a:pPr/>
              <a:t>6/14/12</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011B09BF-384C-2A41-8384-9CADB42BEAB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54436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B33A2F-4111-AB4F-8CF8-7E32F027C0F4}" type="datetimeFigureOut">
              <a:rPr lang="en-US" smtClean="0">
                <a:solidFill>
                  <a:prstClr val="white">
                    <a:tint val="75000"/>
                  </a:prstClr>
                </a:solidFill>
                <a:latin typeface="Calibri"/>
              </a:rPr>
              <a:pPr/>
              <a:t>6/14/12</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011B09BF-384C-2A41-8384-9CADB42BEAB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741740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33A2F-4111-AB4F-8CF8-7E32F027C0F4}" type="datetimeFigureOut">
              <a:rPr lang="en-US" smtClean="0">
                <a:solidFill>
                  <a:prstClr val="white">
                    <a:tint val="75000"/>
                  </a:prstClr>
                </a:solidFill>
                <a:latin typeface="Calibri"/>
              </a:rPr>
              <a:pPr/>
              <a:t>6/14/12</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011B09BF-384C-2A41-8384-9CADB42BEAB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841397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B33A2F-4111-AB4F-8CF8-7E32F027C0F4}" type="datetimeFigureOut">
              <a:rPr lang="en-US" smtClean="0">
                <a:solidFill>
                  <a:prstClr val="white">
                    <a:tint val="75000"/>
                  </a:prstClr>
                </a:solidFill>
                <a:latin typeface="Calibri"/>
              </a:rPr>
              <a:pPr/>
              <a:t>6/14/12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11B09BF-384C-2A41-8384-9CADB42BEAB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320937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B33A2F-4111-AB4F-8CF8-7E32F027C0F4}" type="datetimeFigureOut">
              <a:rPr lang="en-US" smtClean="0">
                <a:solidFill>
                  <a:prstClr val="black">
                    <a:tint val="75000"/>
                  </a:prstClr>
                </a:solidFill>
                <a:latin typeface="Calibri"/>
              </a:rPr>
              <a:pPr/>
              <a:t>6/14/12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1B09BF-384C-2A41-8384-9CADB42BEA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4916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B33A2F-4111-AB4F-8CF8-7E32F027C0F4}" type="datetimeFigureOut">
              <a:rPr lang="en-US" smtClean="0">
                <a:solidFill>
                  <a:prstClr val="white">
                    <a:tint val="75000"/>
                  </a:prstClr>
                </a:solidFill>
                <a:latin typeface="Calibri"/>
              </a:rPr>
              <a:pPr/>
              <a:t>6/14/12</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11B09BF-384C-2A41-8384-9CADB42BEAB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938391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B33A2F-4111-AB4F-8CF8-7E32F027C0F4}" type="datetimeFigureOut">
              <a:rPr lang="en-US" smtClean="0">
                <a:solidFill>
                  <a:prstClr val="white">
                    <a:tint val="75000"/>
                  </a:prstClr>
                </a:solidFill>
                <a:latin typeface="Calibri"/>
              </a:rPr>
              <a:pPr/>
              <a:t>6/14/12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11B09BF-384C-2A41-8384-9CADB42BEAB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073358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B33A2F-4111-AB4F-8CF8-7E32F027C0F4}" type="datetimeFigureOut">
              <a:rPr lang="en-US" smtClean="0">
                <a:solidFill>
                  <a:prstClr val="white">
                    <a:tint val="75000"/>
                  </a:prstClr>
                </a:solidFill>
                <a:latin typeface="Calibri"/>
              </a:rPr>
              <a:pPr/>
              <a:t>6/14/12</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11B09BF-384C-2A41-8384-9CADB42BEAB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85668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B33A2F-4111-AB4F-8CF8-7E32F027C0F4}" type="datetimeFigureOut">
              <a:rPr lang="en-US" smtClean="0">
                <a:solidFill>
                  <a:prstClr val="black">
                    <a:tint val="75000"/>
                  </a:prstClr>
                </a:solidFill>
                <a:latin typeface="Calibri"/>
              </a:rPr>
              <a:pPr/>
              <a:t>6/14/12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11B09BF-384C-2A41-8384-9CADB42BEA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8042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B33A2F-4111-AB4F-8CF8-7E32F027C0F4}" type="datetimeFigureOut">
              <a:rPr lang="en-US" smtClean="0">
                <a:solidFill>
                  <a:prstClr val="black">
                    <a:tint val="75000"/>
                  </a:prstClr>
                </a:solidFill>
                <a:latin typeface="Calibri"/>
              </a:rPr>
              <a:pPr/>
              <a:t>6/14/12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1B09BF-384C-2A41-8384-9CADB42BEA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065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B33A2F-4111-AB4F-8CF8-7E32F027C0F4}" type="datetimeFigureOut">
              <a:rPr lang="en-US" smtClean="0">
                <a:solidFill>
                  <a:prstClr val="black">
                    <a:tint val="75000"/>
                  </a:prstClr>
                </a:solidFill>
                <a:latin typeface="Calibri"/>
              </a:rPr>
              <a:pPr/>
              <a:t>6/14/12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11B09BF-384C-2A41-8384-9CADB42BEA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7385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B33A2F-4111-AB4F-8CF8-7E32F027C0F4}" type="datetimeFigureOut">
              <a:rPr lang="en-US" smtClean="0">
                <a:solidFill>
                  <a:prstClr val="black">
                    <a:tint val="75000"/>
                  </a:prstClr>
                </a:solidFill>
                <a:latin typeface="Calibri"/>
              </a:rPr>
              <a:pPr/>
              <a:t>6/14/12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11B09BF-384C-2A41-8384-9CADB42BEA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7131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33A2F-4111-AB4F-8CF8-7E32F027C0F4}" type="datetimeFigureOut">
              <a:rPr lang="en-US" smtClean="0">
                <a:solidFill>
                  <a:prstClr val="black">
                    <a:tint val="75000"/>
                  </a:prstClr>
                </a:solidFill>
                <a:latin typeface="Calibri"/>
              </a:rPr>
              <a:pPr/>
              <a:t>6/14/12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11B09BF-384C-2A41-8384-9CADB42BEA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115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B33A2F-4111-AB4F-8CF8-7E32F027C0F4}" type="datetimeFigureOut">
              <a:rPr lang="en-US" smtClean="0">
                <a:solidFill>
                  <a:prstClr val="black">
                    <a:tint val="75000"/>
                  </a:prstClr>
                </a:solidFill>
                <a:latin typeface="Calibri"/>
              </a:rPr>
              <a:pPr/>
              <a:t>6/14/12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1B09BF-384C-2A41-8384-9CADB42BEA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929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B33A2F-4111-AB4F-8CF8-7E32F027C0F4}" type="datetimeFigureOut">
              <a:rPr lang="en-US" smtClean="0">
                <a:solidFill>
                  <a:prstClr val="black">
                    <a:tint val="75000"/>
                  </a:prstClr>
                </a:solidFill>
                <a:latin typeface="Calibri"/>
              </a:rPr>
              <a:pPr/>
              <a:t>6/14/12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11B09BF-384C-2A41-8384-9CADB42BEA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10141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33A2F-4111-AB4F-8CF8-7E32F027C0F4}" type="datetimeFigureOut">
              <a:rPr lang="en-US" smtClean="0">
                <a:solidFill>
                  <a:prstClr val="black">
                    <a:tint val="75000"/>
                  </a:prstClr>
                </a:solidFill>
                <a:latin typeface="Calibri"/>
              </a:rPr>
              <a:pPr/>
              <a:t>6/14/12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B09BF-384C-2A41-8384-9CADB42BEAB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1260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33A2F-4111-AB4F-8CF8-7E32F027C0F4}" type="datetimeFigureOut">
              <a:rPr lang="en-US" smtClean="0">
                <a:solidFill>
                  <a:prstClr val="white">
                    <a:tint val="75000"/>
                  </a:prstClr>
                </a:solidFill>
                <a:latin typeface="Calibri"/>
              </a:rPr>
              <a:pPr/>
              <a:t>6/14/12</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B09BF-384C-2A41-8384-9CADB42BEAB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0250817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image" Target="../media/image6.png"/><Relationship Id="rId6" Type="http://schemas.openxmlformats.org/officeDocument/2006/relationships/hyperlink" Target="CCSM3_A1B_800x600_30fps_20080111.wmv" TargetMode="External"/><Relationship Id="rId7" Type="http://schemas.openxmlformats.org/officeDocument/2006/relationships/image" Target="../media/image7.png"/><Relationship Id="rId1" Type="http://schemas.microsoft.com/office/2007/relationships/media" Target="../media/media2.wmv"/><Relationship Id="rId2" Type="http://schemas.openxmlformats.org/officeDocument/2006/relationships/video" Target="../media/media2.wm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image" Target="../media/image2.png"/><Relationship Id="rId1" Type="http://schemas.microsoft.com/office/2007/relationships/media" Target="../media/media1.gif"/><Relationship Id="rId2" Type="http://schemas.openxmlformats.org/officeDocument/2006/relationships/video" Target="../media/media1.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basis of climate change</a:t>
            </a:r>
            <a:endParaRPr lang="en-US" dirty="0"/>
          </a:p>
        </p:txBody>
      </p:sp>
      <p:sp>
        <p:nvSpPr>
          <p:cNvPr id="4" name="Content Placeholder 3"/>
          <p:cNvSpPr>
            <a:spLocks noGrp="1"/>
          </p:cNvSpPr>
          <p:nvPr>
            <p:ph idx="1"/>
          </p:nvPr>
        </p:nvSpPr>
        <p:spPr/>
        <p:txBody>
          <a:bodyPr/>
          <a:lstStyle/>
          <a:p>
            <a:r>
              <a:rPr lang="en-US" dirty="0" smtClean="0"/>
              <a:t>Overview of the greenhouse effect</a:t>
            </a:r>
          </a:p>
          <a:p>
            <a:r>
              <a:rPr lang="en-US" dirty="0" smtClean="0"/>
              <a:t>Earth’s atmosphere and important greenhouse gases</a:t>
            </a:r>
          </a:p>
          <a:p>
            <a:endParaRPr lang="en-US" dirty="0"/>
          </a:p>
        </p:txBody>
      </p:sp>
    </p:spTree>
    <p:extLst>
      <p:ext uri="{BB962C8B-B14F-4D97-AF65-F5344CB8AC3E}">
        <p14:creationId xmlns:p14="http://schemas.microsoft.com/office/powerpoint/2010/main" val="14056229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ncreases-in-annual-temperatures-for-a-recent-five-year-period-relative-to-1951-19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838200"/>
            <a:ext cx="8763000"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381000" y="5414963"/>
            <a:ext cx="1890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prstClr val="black"/>
                </a:solidFill>
                <a:latin typeface="Calibri" charset="0"/>
                <a:hlinkClick r:id="rId6"/>
              </a:rPr>
              <a:t>Temperature change movie</a:t>
            </a:r>
            <a:endParaRPr lang="en-US" sz="1800" dirty="0">
              <a:solidFill>
                <a:prstClr val="black"/>
              </a:solidFill>
              <a:latin typeface="Calibri" charset="0"/>
            </a:endParaRPr>
          </a:p>
        </p:txBody>
      </p:sp>
      <p:sp>
        <p:nvSpPr>
          <p:cNvPr id="26628" name="TextBox 3"/>
          <p:cNvSpPr txBox="1">
            <a:spLocks noChangeArrowheads="1"/>
          </p:cNvSpPr>
          <p:nvPr/>
        </p:nvSpPr>
        <p:spPr bwMode="auto">
          <a:xfrm>
            <a:off x="381000" y="6019800"/>
            <a:ext cx="7199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prstClr val="black"/>
                </a:solidFill>
                <a:latin typeface="Calibri" charset="0"/>
              </a:rPr>
              <a:t>For context:  5-6 deg C = difference between now and last glacial maximum</a:t>
            </a:r>
          </a:p>
        </p:txBody>
      </p:sp>
      <p:pic>
        <p:nvPicPr>
          <p:cNvPr id="2" name="CCSM3_A1B_800x600_30fps_2008011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4000" cy="6858000"/>
          </a:xfrm>
          <a:prstGeom prst="rect">
            <a:avLst/>
          </a:prstGeom>
        </p:spPr>
      </p:pic>
    </p:spTree>
    <p:extLst>
      <p:ext uri="{BB962C8B-B14F-4D97-AF65-F5344CB8AC3E}">
        <p14:creationId xmlns:p14="http://schemas.microsoft.com/office/powerpoint/2010/main" val="3502256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Earth’s atmosphere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63704542"/>
              </p:ext>
            </p:extLst>
          </p:nvPr>
        </p:nvGraphicFramePr>
        <p:xfrm>
          <a:off x="204376" y="2034592"/>
          <a:ext cx="4248100" cy="3640511"/>
        </p:xfrm>
        <a:graphic>
          <a:graphicData uri="http://schemas.openxmlformats.org/drawingml/2006/table">
            <a:tbl>
              <a:tblPr/>
              <a:tblGrid>
                <a:gridCol w="2091867"/>
                <a:gridCol w="2156233"/>
              </a:tblGrid>
              <a:tr h="291759">
                <a:tc>
                  <a:txBody>
                    <a:bodyPr/>
                    <a:lstStyle/>
                    <a:p>
                      <a:pPr algn="l" fontAlgn="b"/>
                      <a:endParaRPr lang="en-US" sz="2800" b="0" i="0" u="none" strike="noStrike">
                        <a:solidFill>
                          <a:schemeClr val="tx1"/>
                        </a:solidFill>
                        <a:effectLst/>
                        <a:latin typeface="Calibri"/>
                      </a:endParaRPr>
                    </a:p>
                  </a:txBody>
                  <a:tcPr marL="12700" marR="12700" marT="12700" marB="0" anchor="b">
                    <a:lnL>
                      <a:noFill/>
                    </a:lnL>
                    <a:lnR>
                      <a:noFill/>
                    </a:lnR>
                    <a:lnT>
                      <a:noFill/>
                    </a:lnT>
                    <a:lnB>
                      <a:noFill/>
                    </a:lnB>
                  </a:tcPr>
                </a:tc>
                <a:tc>
                  <a:txBody>
                    <a:bodyPr/>
                    <a:lstStyle/>
                    <a:p>
                      <a:pPr algn="l" fontAlgn="b"/>
                      <a:endParaRPr lang="en-US" sz="2800" b="0" i="0" u="none" strike="noStrike" dirty="0">
                        <a:solidFill>
                          <a:schemeClr val="tx1"/>
                        </a:solidFill>
                        <a:effectLst/>
                        <a:latin typeface="Calibri"/>
                      </a:endParaRPr>
                    </a:p>
                  </a:txBody>
                  <a:tcPr marL="12700" marR="12700" marT="12700" marB="0" anchor="b">
                    <a:lnL>
                      <a:noFill/>
                    </a:lnL>
                    <a:lnR>
                      <a:noFill/>
                    </a:lnR>
                    <a:lnT>
                      <a:noFill/>
                    </a:lnT>
                    <a:lnB>
                      <a:noFill/>
                    </a:lnB>
                  </a:tcPr>
                </a:tc>
              </a:tr>
              <a:tr h="322071">
                <a:tc>
                  <a:txBody>
                    <a:bodyPr/>
                    <a:lstStyle/>
                    <a:p>
                      <a:pPr algn="r" fontAlgn="b"/>
                      <a:r>
                        <a:rPr lang="en-US" sz="2800" b="0" i="0" u="none" strike="noStrike">
                          <a:solidFill>
                            <a:schemeClr val="tx1"/>
                          </a:solidFill>
                          <a:effectLst/>
                          <a:latin typeface="Calibri"/>
                        </a:rPr>
                        <a:t>N</a:t>
                      </a:r>
                      <a:r>
                        <a:rPr lang="en-US" sz="2800" b="0" i="0" u="none" strike="noStrike" baseline="-25000">
                          <a:solidFill>
                            <a:schemeClr val="tx1"/>
                          </a:solidFill>
                          <a:effectLst/>
                          <a:latin typeface="Calibri"/>
                        </a:rPr>
                        <a:t>2</a:t>
                      </a:r>
                      <a:endParaRPr lang="en-US" sz="2800" b="0" i="0" u="none" strike="noStrike">
                        <a:solidFill>
                          <a:schemeClr val="tx1"/>
                        </a:solidFill>
                        <a:effectLst/>
                        <a:latin typeface="Calibri"/>
                      </a:endParaRPr>
                    </a:p>
                  </a:txBody>
                  <a:tcPr marL="12700" marR="12700" marT="12700" marB="0" anchor="b">
                    <a:lnL>
                      <a:noFill/>
                    </a:lnL>
                    <a:lnR>
                      <a:noFill/>
                    </a:lnR>
                    <a:lnT>
                      <a:noFill/>
                    </a:lnT>
                    <a:lnB>
                      <a:noFill/>
                    </a:lnB>
                  </a:tcPr>
                </a:tc>
                <a:tc>
                  <a:txBody>
                    <a:bodyPr/>
                    <a:lstStyle/>
                    <a:p>
                      <a:pPr algn="r" fontAlgn="b"/>
                      <a:r>
                        <a:rPr lang="en-US" sz="2800" b="0" i="0" u="none" strike="noStrike" dirty="0">
                          <a:solidFill>
                            <a:schemeClr val="tx1"/>
                          </a:solidFill>
                          <a:effectLst/>
                          <a:latin typeface="Calibri"/>
                        </a:rPr>
                        <a:t>78%</a:t>
                      </a:r>
                    </a:p>
                  </a:txBody>
                  <a:tcPr marL="12700" marR="12700" marT="12700" marB="0" anchor="b">
                    <a:lnL>
                      <a:noFill/>
                    </a:lnL>
                    <a:lnR>
                      <a:noFill/>
                    </a:lnR>
                    <a:lnT>
                      <a:noFill/>
                    </a:lnT>
                    <a:lnB>
                      <a:noFill/>
                    </a:lnB>
                  </a:tcPr>
                </a:tc>
              </a:tr>
              <a:tr h="322071">
                <a:tc>
                  <a:txBody>
                    <a:bodyPr/>
                    <a:lstStyle/>
                    <a:p>
                      <a:pPr algn="r" fontAlgn="b"/>
                      <a:r>
                        <a:rPr lang="en-US" sz="2800" b="0" i="0" u="none" strike="noStrike">
                          <a:solidFill>
                            <a:schemeClr val="tx1"/>
                          </a:solidFill>
                          <a:effectLst/>
                          <a:latin typeface="Calibri"/>
                        </a:rPr>
                        <a:t>O</a:t>
                      </a:r>
                      <a:r>
                        <a:rPr lang="en-US" sz="2800" b="0" i="0" u="none" strike="noStrike" baseline="-25000">
                          <a:solidFill>
                            <a:schemeClr val="tx1"/>
                          </a:solidFill>
                          <a:effectLst/>
                          <a:latin typeface="Calibri"/>
                        </a:rPr>
                        <a:t>2</a:t>
                      </a:r>
                      <a:endParaRPr lang="en-US" sz="2800" b="0" i="0" u="none" strike="noStrike">
                        <a:solidFill>
                          <a:schemeClr val="tx1"/>
                        </a:solidFill>
                        <a:effectLst/>
                        <a:latin typeface="Calibri"/>
                      </a:endParaRPr>
                    </a:p>
                  </a:txBody>
                  <a:tcPr marL="12700" marR="12700" marT="12700" marB="0" anchor="b">
                    <a:lnL>
                      <a:noFill/>
                    </a:lnL>
                    <a:lnR>
                      <a:noFill/>
                    </a:lnR>
                    <a:lnT>
                      <a:noFill/>
                    </a:lnT>
                    <a:lnB>
                      <a:noFill/>
                    </a:lnB>
                  </a:tcPr>
                </a:tc>
                <a:tc>
                  <a:txBody>
                    <a:bodyPr/>
                    <a:lstStyle/>
                    <a:p>
                      <a:pPr algn="r" fontAlgn="b"/>
                      <a:r>
                        <a:rPr lang="en-US" sz="2800" b="0" i="0" u="none" strike="noStrike">
                          <a:solidFill>
                            <a:schemeClr val="tx1"/>
                          </a:solidFill>
                          <a:effectLst/>
                          <a:latin typeface="Calibri"/>
                        </a:rPr>
                        <a:t>21%</a:t>
                      </a:r>
                    </a:p>
                  </a:txBody>
                  <a:tcPr marL="12700" marR="12700" marT="12700" marB="0" anchor="b">
                    <a:lnL>
                      <a:noFill/>
                    </a:lnL>
                    <a:lnR>
                      <a:noFill/>
                    </a:lnR>
                    <a:lnT>
                      <a:noFill/>
                    </a:lnT>
                    <a:lnB>
                      <a:noFill/>
                    </a:lnB>
                  </a:tcPr>
                </a:tc>
              </a:tr>
              <a:tr h="291759">
                <a:tc>
                  <a:txBody>
                    <a:bodyPr/>
                    <a:lstStyle/>
                    <a:p>
                      <a:pPr algn="r" fontAlgn="b"/>
                      <a:r>
                        <a:rPr lang="en-US" sz="2800" b="0" i="0" u="none" strike="noStrike">
                          <a:solidFill>
                            <a:schemeClr val="tx1"/>
                          </a:solidFill>
                          <a:effectLst/>
                          <a:latin typeface="Calibri"/>
                        </a:rPr>
                        <a:t>Ar</a:t>
                      </a:r>
                    </a:p>
                  </a:txBody>
                  <a:tcPr marL="12700" marR="12700" marT="12700" marB="0" anchor="b">
                    <a:lnL>
                      <a:noFill/>
                    </a:lnL>
                    <a:lnR>
                      <a:noFill/>
                    </a:lnR>
                    <a:lnT>
                      <a:noFill/>
                    </a:lnT>
                    <a:lnB>
                      <a:noFill/>
                    </a:lnB>
                  </a:tcPr>
                </a:tc>
                <a:tc>
                  <a:txBody>
                    <a:bodyPr/>
                    <a:lstStyle/>
                    <a:p>
                      <a:pPr algn="r" fontAlgn="b"/>
                      <a:r>
                        <a:rPr lang="en-US" sz="2800" b="0" i="0" u="none" strike="noStrike" dirty="0">
                          <a:solidFill>
                            <a:schemeClr val="tx1"/>
                          </a:solidFill>
                          <a:effectLst/>
                          <a:latin typeface="Calibri"/>
                        </a:rPr>
                        <a:t>0.93%</a:t>
                      </a:r>
                    </a:p>
                  </a:txBody>
                  <a:tcPr marL="12700" marR="12700" marT="12700" marB="0" anchor="b">
                    <a:lnL>
                      <a:noFill/>
                    </a:lnL>
                    <a:lnR>
                      <a:noFill/>
                    </a:lnR>
                    <a:lnT>
                      <a:noFill/>
                    </a:lnT>
                    <a:lnB>
                      <a:noFill/>
                    </a:lnB>
                  </a:tcPr>
                </a:tc>
              </a:tr>
              <a:tr h="322071">
                <a:tc>
                  <a:txBody>
                    <a:bodyPr/>
                    <a:lstStyle/>
                    <a:p>
                      <a:pPr algn="r" fontAlgn="b"/>
                      <a:r>
                        <a:rPr lang="en-US" sz="2800" b="0" i="0" u="none" strike="noStrike">
                          <a:solidFill>
                            <a:schemeClr val="tx1"/>
                          </a:solidFill>
                          <a:effectLst/>
                          <a:latin typeface="Calibri"/>
                        </a:rPr>
                        <a:t>CH</a:t>
                      </a:r>
                      <a:r>
                        <a:rPr lang="en-US" sz="2800" b="0" i="0" u="none" strike="noStrike" baseline="-25000">
                          <a:solidFill>
                            <a:schemeClr val="tx1"/>
                          </a:solidFill>
                          <a:effectLst/>
                          <a:latin typeface="Calibri"/>
                        </a:rPr>
                        <a:t>4</a:t>
                      </a:r>
                      <a:endParaRPr lang="en-US" sz="2800" b="0" i="0" u="none" strike="noStrike">
                        <a:solidFill>
                          <a:schemeClr val="tx1"/>
                        </a:solidFill>
                        <a:effectLst/>
                        <a:latin typeface="Calibri"/>
                      </a:endParaRPr>
                    </a:p>
                  </a:txBody>
                  <a:tcPr marL="12700" marR="12700" marT="12700" marB="0" anchor="b">
                    <a:lnL>
                      <a:noFill/>
                    </a:lnL>
                    <a:lnR>
                      <a:noFill/>
                    </a:lnR>
                    <a:lnT>
                      <a:noFill/>
                    </a:lnT>
                    <a:lnB>
                      <a:noFill/>
                    </a:lnB>
                  </a:tcPr>
                </a:tc>
                <a:tc>
                  <a:txBody>
                    <a:bodyPr/>
                    <a:lstStyle/>
                    <a:p>
                      <a:pPr algn="r" fontAlgn="b"/>
                      <a:r>
                        <a:rPr lang="en-US" sz="2800" b="0" i="0" u="none" strike="noStrike" dirty="0">
                          <a:solidFill>
                            <a:schemeClr val="tx1"/>
                          </a:solidFill>
                          <a:effectLst/>
                          <a:latin typeface="Calibri"/>
                        </a:rPr>
                        <a:t>0.015%</a:t>
                      </a:r>
                    </a:p>
                  </a:txBody>
                  <a:tcPr marL="12700" marR="12700" marT="12700" marB="0" anchor="b">
                    <a:lnL>
                      <a:noFill/>
                    </a:lnL>
                    <a:lnR>
                      <a:noFill/>
                    </a:lnR>
                    <a:lnT>
                      <a:noFill/>
                    </a:lnT>
                    <a:lnB>
                      <a:noFill/>
                    </a:lnB>
                  </a:tcPr>
                </a:tc>
              </a:tr>
              <a:tr h="322071">
                <a:tc>
                  <a:txBody>
                    <a:bodyPr/>
                    <a:lstStyle/>
                    <a:p>
                      <a:pPr algn="r" fontAlgn="b"/>
                      <a:r>
                        <a:rPr lang="en-US" sz="2800" b="0" i="0" u="none" strike="noStrike">
                          <a:solidFill>
                            <a:schemeClr val="tx1"/>
                          </a:solidFill>
                          <a:effectLst/>
                          <a:latin typeface="Calibri"/>
                        </a:rPr>
                        <a:t>CO</a:t>
                      </a:r>
                      <a:r>
                        <a:rPr lang="en-US" sz="2800" b="0" i="0" u="none" strike="noStrike" baseline="-25000">
                          <a:solidFill>
                            <a:schemeClr val="tx1"/>
                          </a:solidFill>
                          <a:effectLst/>
                          <a:latin typeface="Calibri"/>
                        </a:rPr>
                        <a:t>2</a:t>
                      </a:r>
                      <a:endParaRPr lang="en-US" sz="2800" b="0" i="0" u="none" strike="noStrike">
                        <a:solidFill>
                          <a:schemeClr val="tx1"/>
                        </a:solidFill>
                        <a:effectLst/>
                        <a:latin typeface="Calibri"/>
                      </a:endParaRPr>
                    </a:p>
                  </a:txBody>
                  <a:tcPr marL="12700" marR="12700" marT="12700" marB="0" anchor="b">
                    <a:lnL>
                      <a:noFill/>
                    </a:lnL>
                    <a:lnR>
                      <a:noFill/>
                    </a:lnR>
                    <a:lnT>
                      <a:noFill/>
                    </a:lnT>
                    <a:lnB>
                      <a:noFill/>
                    </a:lnB>
                  </a:tcPr>
                </a:tc>
                <a:tc>
                  <a:txBody>
                    <a:bodyPr/>
                    <a:lstStyle/>
                    <a:p>
                      <a:pPr algn="r" fontAlgn="b"/>
                      <a:r>
                        <a:rPr lang="en-US" sz="2800" b="0" i="0" u="none" strike="noStrike" dirty="0">
                          <a:solidFill>
                            <a:schemeClr val="tx1"/>
                          </a:solidFill>
                          <a:effectLst/>
                          <a:latin typeface="Calibri"/>
                        </a:rPr>
                        <a:t>0.0395%</a:t>
                      </a:r>
                    </a:p>
                  </a:txBody>
                  <a:tcPr marL="12700" marR="12700" marT="12700" marB="0" anchor="b">
                    <a:lnL>
                      <a:noFill/>
                    </a:lnL>
                    <a:lnR>
                      <a:noFill/>
                    </a:lnR>
                    <a:lnT>
                      <a:noFill/>
                    </a:lnT>
                    <a:lnB>
                      <a:noFill/>
                    </a:lnB>
                  </a:tcPr>
                </a:tc>
              </a:tr>
              <a:tr h="322071">
                <a:tc>
                  <a:txBody>
                    <a:bodyPr/>
                    <a:lstStyle/>
                    <a:p>
                      <a:pPr algn="r" fontAlgn="b"/>
                      <a:r>
                        <a:rPr lang="en-US" sz="2800" b="0" i="0" u="none" strike="noStrike" dirty="0">
                          <a:solidFill>
                            <a:schemeClr val="tx1"/>
                          </a:solidFill>
                          <a:effectLst/>
                          <a:latin typeface="Calibri"/>
                        </a:rPr>
                        <a:t>N</a:t>
                      </a:r>
                      <a:r>
                        <a:rPr lang="en-US" sz="2800" b="0" i="0" u="none" strike="noStrike" baseline="-25000" dirty="0">
                          <a:solidFill>
                            <a:schemeClr val="tx1"/>
                          </a:solidFill>
                          <a:effectLst/>
                          <a:latin typeface="Calibri"/>
                        </a:rPr>
                        <a:t>2</a:t>
                      </a:r>
                      <a:r>
                        <a:rPr lang="en-US" sz="2800" b="0" i="0" u="none" strike="noStrike" dirty="0">
                          <a:solidFill>
                            <a:schemeClr val="tx1"/>
                          </a:solidFill>
                          <a:effectLst/>
                          <a:latin typeface="Calibri"/>
                        </a:rPr>
                        <a:t>O</a:t>
                      </a:r>
                    </a:p>
                  </a:txBody>
                  <a:tcPr marL="12700" marR="12700" marT="12700" marB="0" anchor="b">
                    <a:lnL>
                      <a:noFill/>
                    </a:lnL>
                    <a:lnR>
                      <a:noFill/>
                    </a:lnR>
                    <a:lnT>
                      <a:noFill/>
                    </a:lnT>
                    <a:lnB>
                      <a:noFill/>
                    </a:lnB>
                  </a:tcPr>
                </a:tc>
                <a:tc>
                  <a:txBody>
                    <a:bodyPr/>
                    <a:lstStyle/>
                    <a:p>
                      <a:pPr algn="r" fontAlgn="b"/>
                      <a:r>
                        <a:rPr lang="en-US" sz="2800" b="0" i="0" u="none" strike="noStrike" dirty="0">
                          <a:solidFill>
                            <a:schemeClr val="tx1"/>
                          </a:solidFill>
                          <a:effectLst/>
                          <a:latin typeface="Calibri"/>
                        </a:rPr>
                        <a:t>0.0000%</a:t>
                      </a:r>
                    </a:p>
                  </a:txBody>
                  <a:tcPr marL="12700" marR="12700" marT="12700" marB="0" anchor="b">
                    <a:lnL>
                      <a:noFill/>
                    </a:lnL>
                    <a:lnR>
                      <a:noFill/>
                    </a:lnR>
                    <a:lnT>
                      <a:noFill/>
                    </a:lnT>
                    <a:lnB>
                      <a:noFill/>
                    </a:lnB>
                  </a:tcPr>
                </a:tc>
              </a:tr>
              <a:tr h="564572">
                <a:tc>
                  <a:txBody>
                    <a:bodyPr/>
                    <a:lstStyle/>
                    <a:p>
                      <a:pPr algn="r" fontAlgn="b"/>
                      <a:r>
                        <a:rPr lang="en-US" sz="2800" b="0" i="0" u="none" strike="noStrike" dirty="0" smtClean="0">
                          <a:solidFill>
                            <a:schemeClr val="tx1"/>
                          </a:solidFill>
                          <a:effectLst/>
                          <a:latin typeface="Calibri"/>
                        </a:rPr>
                        <a:t>Pressure</a:t>
                      </a:r>
                      <a:endParaRPr lang="en-US" sz="2800" b="0" i="0" u="none" strike="noStrike" dirty="0">
                        <a:solidFill>
                          <a:schemeClr val="tx1"/>
                        </a:solidFill>
                        <a:effectLst/>
                        <a:latin typeface="Calibri"/>
                      </a:endParaRPr>
                    </a:p>
                  </a:txBody>
                  <a:tcPr marL="12700" marR="12700" marT="12700" marB="0" anchor="b">
                    <a:lnL>
                      <a:noFill/>
                    </a:lnL>
                    <a:lnR>
                      <a:noFill/>
                    </a:lnR>
                    <a:lnT>
                      <a:noFill/>
                    </a:lnT>
                    <a:lnB>
                      <a:noFill/>
                    </a:lnB>
                  </a:tcPr>
                </a:tc>
                <a:tc>
                  <a:txBody>
                    <a:bodyPr/>
                    <a:lstStyle/>
                    <a:p>
                      <a:pPr algn="r" fontAlgn="b"/>
                      <a:r>
                        <a:rPr lang="en-US" sz="2800" b="0" i="0" u="none" strike="noStrike" dirty="0">
                          <a:solidFill>
                            <a:schemeClr val="tx1"/>
                          </a:solidFill>
                          <a:effectLst/>
                          <a:latin typeface="Calibri"/>
                        </a:rPr>
                        <a:t>1 bar</a:t>
                      </a:r>
                    </a:p>
                  </a:txBody>
                  <a:tcPr marL="12700" marR="12700" marT="12700" marB="0" anchor="b">
                    <a:lnL>
                      <a:noFill/>
                    </a:lnL>
                    <a:lnR>
                      <a:noFill/>
                    </a:lnR>
                    <a:lnT>
                      <a:noFill/>
                    </a:lnT>
                    <a:lnB>
                      <a:noFill/>
                    </a:lnB>
                  </a:tcPr>
                </a:tc>
              </a:tr>
            </a:tbl>
          </a:graphicData>
        </a:graphic>
      </p:graphicFrame>
      <p:graphicFrame>
        <p:nvGraphicFramePr>
          <p:cNvPr id="7" name="Chart 6"/>
          <p:cNvGraphicFramePr>
            <a:graphicFrameLocks/>
          </p:cNvGraphicFramePr>
          <p:nvPr>
            <p:extLst>
              <p:ext uri="{D42A27DB-BD31-4B8C-83A1-F6EECF244321}">
                <p14:modId xmlns:p14="http://schemas.microsoft.com/office/powerpoint/2010/main" val="1886959084"/>
              </p:ext>
            </p:extLst>
          </p:nvPr>
        </p:nvGraphicFramePr>
        <p:xfrm>
          <a:off x="4163247" y="2034592"/>
          <a:ext cx="5121262" cy="39339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08599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Earth like its ‘twin’ planet, Venus?</a:t>
            </a:r>
            <a:endParaRPr lang="en-US" dirty="0"/>
          </a:p>
        </p:txBody>
      </p:sp>
      <p:sp>
        <p:nvSpPr>
          <p:cNvPr id="3" name="Content Placeholder 2"/>
          <p:cNvSpPr>
            <a:spLocks noGrp="1"/>
          </p:cNvSpPr>
          <p:nvPr>
            <p:ph idx="1"/>
          </p:nvPr>
        </p:nvSpPr>
        <p:spPr>
          <a:xfrm>
            <a:off x="457200" y="4901253"/>
            <a:ext cx="8229600" cy="1770608"/>
          </a:xfrm>
        </p:spPr>
        <p:txBody>
          <a:bodyPr>
            <a:normAutofit/>
          </a:bodyPr>
          <a:lstStyle/>
          <a:p>
            <a:r>
              <a:rPr lang="en-US" dirty="0" smtClean="0"/>
              <a:t>Earth and Venus are similar in size, density, gravity, length of year, internal structure, total carbon content.</a:t>
            </a:r>
          </a:p>
          <a:p>
            <a:pPr lvl="1"/>
            <a:endParaRPr lang="en-US" dirty="0"/>
          </a:p>
        </p:txBody>
      </p:sp>
      <p:pic>
        <p:nvPicPr>
          <p:cNvPr id="4" name="Picture 3"/>
          <p:cNvPicPr>
            <a:picLocks noChangeAspect="1"/>
          </p:cNvPicPr>
          <p:nvPr/>
        </p:nvPicPr>
        <p:blipFill rotWithShape="1">
          <a:blip r:embed="rId3"/>
          <a:srcRect r="50619"/>
          <a:stretch/>
        </p:blipFill>
        <p:spPr>
          <a:xfrm>
            <a:off x="4703911" y="1417638"/>
            <a:ext cx="3457955" cy="3617995"/>
          </a:xfrm>
          <a:prstGeom prst="rect">
            <a:avLst/>
          </a:prstGeom>
        </p:spPr>
      </p:pic>
      <p:pic>
        <p:nvPicPr>
          <p:cNvPr id="5" name="Picture 4"/>
          <p:cNvPicPr>
            <a:picLocks noChangeAspect="1"/>
          </p:cNvPicPr>
          <p:nvPr/>
        </p:nvPicPr>
        <p:blipFill rotWithShape="1">
          <a:blip r:embed="rId3"/>
          <a:srcRect l="48414"/>
          <a:stretch/>
        </p:blipFill>
        <p:spPr>
          <a:xfrm>
            <a:off x="891919" y="1417638"/>
            <a:ext cx="3612348" cy="3617995"/>
          </a:xfrm>
          <a:prstGeom prst="rect">
            <a:avLst/>
          </a:prstGeom>
        </p:spPr>
      </p:pic>
    </p:spTree>
    <p:extLst>
      <p:ext uri="{BB962C8B-B14F-4D97-AF65-F5344CB8AC3E}">
        <p14:creationId xmlns:p14="http://schemas.microsoft.com/office/powerpoint/2010/main" val="2933312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Earth’s vs. Venus’ atmosphere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632624595"/>
              </p:ext>
            </p:extLst>
          </p:nvPr>
        </p:nvGraphicFramePr>
        <p:xfrm>
          <a:off x="457200" y="2070608"/>
          <a:ext cx="5130801" cy="2755466"/>
        </p:xfrm>
        <a:graphic>
          <a:graphicData uri="http://schemas.openxmlformats.org/drawingml/2006/table">
            <a:tbl>
              <a:tblPr/>
              <a:tblGrid>
                <a:gridCol w="1744993"/>
                <a:gridCol w="1692904"/>
                <a:gridCol w="1692904"/>
              </a:tblGrid>
              <a:tr h="337892">
                <a:tc>
                  <a:txBody>
                    <a:bodyPr/>
                    <a:lstStyle/>
                    <a:p>
                      <a:pPr algn="l" fontAlgn="b"/>
                      <a:endParaRPr lang="en-US" sz="2800" b="0" i="0" u="none" strike="noStrike" dirty="0">
                        <a:solidFill>
                          <a:srgbClr val="FFFFFF"/>
                        </a:solidFill>
                        <a:effectLst/>
                        <a:latin typeface="Calibri"/>
                      </a:endParaRPr>
                    </a:p>
                  </a:txBody>
                  <a:tcPr marL="12700" marR="12700" marT="12700" marB="0" anchor="b">
                    <a:lnL>
                      <a:noFill/>
                    </a:lnL>
                    <a:lnR>
                      <a:noFill/>
                    </a:lnR>
                    <a:lnT>
                      <a:noFill/>
                    </a:lnT>
                    <a:lnB>
                      <a:noFill/>
                    </a:lnB>
                  </a:tcPr>
                </a:tc>
                <a:tc>
                  <a:txBody>
                    <a:bodyPr/>
                    <a:lstStyle/>
                    <a:p>
                      <a:pPr algn="l" fontAlgn="b"/>
                      <a:r>
                        <a:rPr lang="en-US" sz="2800" b="0" i="0" u="none" strike="noStrike" dirty="0">
                          <a:solidFill>
                            <a:srgbClr val="FFFFFF"/>
                          </a:solidFill>
                          <a:effectLst/>
                          <a:latin typeface="Calibri"/>
                        </a:rPr>
                        <a:t>Earth</a:t>
                      </a:r>
                    </a:p>
                  </a:txBody>
                  <a:tcPr marL="12700" marR="12700" marT="12700" marB="0" anchor="b">
                    <a:lnL>
                      <a:noFill/>
                    </a:lnL>
                    <a:lnR>
                      <a:noFill/>
                    </a:lnR>
                    <a:lnT>
                      <a:noFill/>
                    </a:lnT>
                    <a:lnB>
                      <a:noFill/>
                    </a:lnB>
                  </a:tcPr>
                </a:tc>
                <a:tc>
                  <a:txBody>
                    <a:bodyPr/>
                    <a:lstStyle/>
                    <a:p>
                      <a:pPr algn="l" fontAlgn="b"/>
                      <a:r>
                        <a:rPr lang="en-US" sz="2800" b="0" i="0" u="none" strike="noStrike" dirty="0">
                          <a:solidFill>
                            <a:srgbClr val="FFFFFF"/>
                          </a:solidFill>
                          <a:effectLst/>
                          <a:latin typeface="Calibri"/>
                        </a:rPr>
                        <a:t>Venus</a:t>
                      </a:r>
                    </a:p>
                  </a:txBody>
                  <a:tcPr marL="12700" marR="12700" marT="12700" marB="0" anchor="b">
                    <a:lnL>
                      <a:noFill/>
                    </a:lnL>
                    <a:lnR>
                      <a:noFill/>
                    </a:lnR>
                    <a:lnT>
                      <a:noFill/>
                    </a:lnT>
                    <a:lnB>
                      <a:noFill/>
                    </a:lnB>
                  </a:tcPr>
                </a:tc>
              </a:tr>
              <a:tr h="337892">
                <a:tc>
                  <a:txBody>
                    <a:bodyPr/>
                    <a:lstStyle/>
                    <a:p>
                      <a:pPr algn="r" fontAlgn="b"/>
                      <a:r>
                        <a:rPr lang="en-US" sz="2800" b="0" i="0" u="none" strike="noStrike" dirty="0">
                          <a:solidFill>
                            <a:srgbClr val="FFFFFF"/>
                          </a:solidFill>
                          <a:effectLst/>
                          <a:latin typeface="Calibri"/>
                        </a:rPr>
                        <a:t>N</a:t>
                      </a:r>
                      <a:r>
                        <a:rPr lang="en-US" sz="2800" b="0" i="0" u="none" strike="noStrike" baseline="-25000" dirty="0">
                          <a:solidFill>
                            <a:srgbClr val="FFFFFF"/>
                          </a:solidFill>
                          <a:effectLst/>
                          <a:latin typeface="Calibri"/>
                        </a:rPr>
                        <a:t>2</a:t>
                      </a:r>
                      <a:endParaRPr lang="en-US" sz="2800" b="0" i="0" u="none" strike="noStrike" dirty="0">
                        <a:solidFill>
                          <a:srgbClr val="FFFFFF"/>
                        </a:solidFill>
                        <a:effectLst/>
                        <a:latin typeface="Calibri"/>
                      </a:endParaRPr>
                    </a:p>
                  </a:txBody>
                  <a:tcPr marL="12700" marR="12700" marT="12700" marB="0" anchor="b">
                    <a:lnL>
                      <a:noFill/>
                    </a:lnL>
                    <a:lnR>
                      <a:noFill/>
                    </a:lnR>
                    <a:lnT>
                      <a:noFill/>
                    </a:lnT>
                    <a:lnB>
                      <a:noFill/>
                    </a:lnB>
                  </a:tcPr>
                </a:tc>
                <a:tc>
                  <a:txBody>
                    <a:bodyPr/>
                    <a:lstStyle/>
                    <a:p>
                      <a:pPr algn="r" fontAlgn="b"/>
                      <a:r>
                        <a:rPr lang="en-US" sz="2800" b="0" i="0" u="none" strike="noStrike" dirty="0">
                          <a:solidFill>
                            <a:srgbClr val="FFFFFF"/>
                          </a:solidFill>
                          <a:effectLst/>
                          <a:latin typeface="Calibri"/>
                        </a:rPr>
                        <a:t>78%</a:t>
                      </a:r>
                    </a:p>
                  </a:txBody>
                  <a:tcPr marL="12700" marR="12700" marT="12700" marB="0" anchor="b">
                    <a:lnL>
                      <a:noFill/>
                    </a:lnL>
                    <a:lnR>
                      <a:noFill/>
                    </a:lnR>
                    <a:lnT>
                      <a:noFill/>
                    </a:lnT>
                    <a:lnB>
                      <a:noFill/>
                    </a:lnB>
                  </a:tcPr>
                </a:tc>
                <a:tc>
                  <a:txBody>
                    <a:bodyPr/>
                    <a:lstStyle/>
                    <a:p>
                      <a:pPr algn="r" fontAlgn="b"/>
                      <a:r>
                        <a:rPr lang="en-US" sz="2800" b="0" i="0" u="none" strike="noStrike">
                          <a:solidFill>
                            <a:srgbClr val="FFFFFF"/>
                          </a:solidFill>
                          <a:effectLst/>
                          <a:latin typeface="Calibri"/>
                        </a:rPr>
                        <a:t>3.5%</a:t>
                      </a:r>
                    </a:p>
                  </a:txBody>
                  <a:tcPr marL="12700" marR="12700" marT="12700" marB="0" anchor="b">
                    <a:lnL>
                      <a:noFill/>
                    </a:lnL>
                    <a:lnR>
                      <a:noFill/>
                    </a:lnR>
                    <a:lnT>
                      <a:noFill/>
                    </a:lnT>
                    <a:lnB>
                      <a:noFill/>
                    </a:lnB>
                  </a:tcPr>
                </a:tc>
              </a:tr>
              <a:tr h="337892">
                <a:tc>
                  <a:txBody>
                    <a:bodyPr/>
                    <a:lstStyle/>
                    <a:p>
                      <a:pPr algn="r" fontAlgn="b"/>
                      <a:r>
                        <a:rPr lang="en-US" sz="2800" b="0" i="0" u="none" strike="noStrike" dirty="0">
                          <a:solidFill>
                            <a:srgbClr val="FFFFFF"/>
                          </a:solidFill>
                          <a:effectLst/>
                          <a:latin typeface="Calibri"/>
                        </a:rPr>
                        <a:t>O</a:t>
                      </a:r>
                      <a:r>
                        <a:rPr lang="en-US" sz="2800" b="0" i="0" u="none" strike="noStrike" baseline="-25000" dirty="0">
                          <a:solidFill>
                            <a:srgbClr val="FFFFFF"/>
                          </a:solidFill>
                          <a:effectLst/>
                          <a:latin typeface="Calibri"/>
                        </a:rPr>
                        <a:t>2</a:t>
                      </a:r>
                      <a:endParaRPr lang="en-US" sz="2800" b="0" i="0" u="none" strike="noStrike" dirty="0">
                        <a:solidFill>
                          <a:srgbClr val="FFFFFF"/>
                        </a:solidFill>
                        <a:effectLst/>
                        <a:latin typeface="Calibri"/>
                      </a:endParaRPr>
                    </a:p>
                  </a:txBody>
                  <a:tcPr marL="12700" marR="12700" marT="12700" marB="0" anchor="b">
                    <a:lnL>
                      <a:noFill/>
                    </a:lnL>
                    <a:lnR>
                      <a:noFill/>
                    </a:lnR>
                    <a:lnT>
                      <a:noFill/>
                    </a:lnT>
                    <a:lnB>
                      <a:noFill/>
                    </a:lnB>
                  </a:tcPr>
                </a:tc>
                <a:tc>
                  <a:txBody>
                    <a:bodyPr/>
                    <a:lstStyle/>
                    <a:p>
                      <a:pPr algn="r" fontAlgn="b"/>
                      <a:r>
                        <a:rPr lang="en-US" sz="2800" b="0" i="0" u="none" strike="noStrike" dirty="0">
                          <a:solidFill>
                            <a:srgbClr val="FFFFFF"/>
                          </a:solidFill>
                          <a:effectLst/>
                          <a:latin typeface="Calibri"/>
                        </a:rPr>
                        <a:t>21%</a:t>
                      </a:r>
                    </a:p>
                  </a:txBody>
                  <a:tcPr marL="12700" marR="12700" marT="12700" marB="0" anchor="b">
                    <a:lnL>
                      <a:noFill/>
                    </a:lnL>
                    <a:lnR>
                      <a:noFill/>
                    </a:lnR>
                    <a:lnT>
                      <a:noFill/>
                    </a:lnT>
                    <a:lnB>
                      <a:noFill/>
                    </a:lnB>
                  </a:tcPr>
                </a:tc>
                <a:tc>
                  <a:txBody>
                    <a:bodyPr/>
                    <a:lstStyle/>
                    <a:p>
                      <a:pPr algn="r" fontAlgn="b"/>
                      <a:r>
                        <a:rPr lang="en-US" sz="2800" b="0" i="0" u="none" strike="noStrike" dirty="0">
                          <a:solidFill>
                            <a:srgbClr val="FFFFFF"/>
                          </a:solidFill>
                          <a:effectLst/>
                          <a:latin typeface="Calibri"/>
                        </a:rPr>
                        <a:t>0.000%</a:t>
                      </a:r>
                    </a:p>
                  </a:txBody>
                  <a:tcPr marL="12700" marR="12700" marT="12700" marB="0" anchor="b">
                    <a:lnL>
                      <a:noFill/>
                    </a:lnL>
                    <a:lnR>
                      <a:noFill/>
                    </a:lnR>
                    <a:lnT>
                      <a:noFill/>
                    </a:lnT>
                    <a:lnB>
                      <a:noFill/>
                    </a:lnB>
                  </a:tcPr>
                </a:tc>
              </a:tr>
              <a:tr h="337892">
                <a:tc>
                  <a:txBody>
                    <a:bodyPr/>
                    <a:lstStyle/>
                    <a:p>
                      <a:pPr algn="r" fontAlgn="b"/>
                      <a:r>
                        <a:rPr lang="en-US" sz="2800" b="0" i="0" u="none" strike="noStrike" dirty="0" err="1">
                          <a:solidFill>
                            <a:srgbClr val="FFFFFF"/>
                          </a:solidFill>
                          <a:effectLst/>
                          <a:latin typeface="Calibri"/>
                        </a:rPr>
                        <a:t>Ar</a:t>
                      </a:r>
                      <a:endParaRPr lang="en-US" sz="2800" b="0" i="0" u="none" strike="noStrike" dirty="0">
                        <a:solidFill>
                          <a:srgbClr val="FFFFFF"/>
                        </a:solidFill>
                        <a:effectLst/>
                        <a:latin typeface="Calibri"/>
                      </a:endParaRPr>
                    </a:p>
                  </a:txBody>
                  <a:tcPr marL="12700" marR="12700" marT="12700" marB="0" anchor="b">
                    <a:lnL>
                      <a:noFill/>
                    </a:lnL>
                    <a:lnR>
                      <a:noFill/>
                    </a:lnR>
                    <a:lnT>
                      <a:noFill/>
                    </a:lnT>
                    <a:lnB>
                      <a:noFill/>
                    </a:lnB>
                  </a:tcPr>
                </a:tc>
                <a:tc>
                  <a:txBody>
                    <a:bodyPr/>
                    <a:lstStyle/>
                    <a:p>
                      <a:pPr algn="r" fontAlgn="b"/>
                      <a:r>
                        <a:rPr lang="en-US" sz="2800" b="0" i="0" u="none" strike="noStrike" dirty="0">
                          <a:solidFill>
                            <a:srgbClr val="FFFFFF"/>
                          </a:solidFill>
                          <a:effectLst/>
                          <a:latin typeface="Calibri"/>
                        </a:rPr>
                        <a:t>0.93%</a:t>
                      </a:r>
                    </a:p>
                  </a:txBody>
                  <a:tcPr marL="12700" marR="12700" marT="12700" marB="0" anchor="b">
                    <a:lnL>
                      <a:noFill/>
                    </a:lnL>
                    <a:lnR>
                      <a:noFill/>
                    </a:lnR>
                    <a:lnT>
                      <a:noFill/>
                    </a:lnT>
                    <a:lnB>
                      <a:noFill/>
                    </a:lnB>
                  </a:tcPr>
                </a:tc>
                <a:tc>
                  <a:txBody>
                    <a:bodyPr/>
                    <a:lstStyle/>
                    <a:p>
                      <a:pPr algn="r" fontAlgn="b"/>
                      <a:r>
                        <a:rPr lang="en-US" sz="2800" b="0" i="0" u="none" strike="noStrike" dirty="0">
                          <a:solidFill>
                            <a:srgbClr val="FFFFFF"/>
                          </a:solidFill>
                          <a:effectLst/>
                          <a:latin typeface="Calibri"/>
                        </a:rPr>
                        <a:t>0.007%</a:t>
                      </a:r>
                    </a:p>
                  </a:txBody>
                  <a:tcPr marL="12700" marR="12700" marT="12700" marB="0" anchor="b">
                    <a:lnL>
                      <a:noFill/>
                    </a:lnL>
                    <a:lnR>
                      <a:noFill/>
                    </a:lnR>
                    <a:lnT>
                      <a:noFill/>
                    </a:lnT>
                    <a:lnB>
                      <a:noFill/>
                    </a:lnB>
                  </a:tcPr>
                </a:tc>
              </a:tr>
              <a:tr h="337892">
                <a:tc>
                  <a:txBody>
                    <a:bodyPr/>
                    <a:lstStyle/>
                    <a:p>
                      <a:pPr algn="r" fontAlgn="b"/>
                      <a:r>
                        <a:rPr lang="en-US" sz="2800" b="0" i="0" u="none" strike="noStrike" dirty="0">
                          <a:solidFill>
                            <a:srgbClr val="FFFFFF"/>
                          </a:solidFill>
                          <a:effectLst/>
                          <a:latin typeface="Calibri"/>
                        </a:rPr>
                        <a:t>CO</a:t>
                      </a:r>
                      <a:r>
                        <a:rPr lang="en-US" sz="2800" b="0" i="0" u="none" strike="noStrike" baseline="-25000" dirty="0">
                          <a:solidFill>
                            <a:srgbClr val="FFFFFF"/>
                          </a:solidFill>
                          <a:effectLst/>
                          <a:latin typeface="Calibri"/>
                        </a:rPr>
                        <a:t>2</a:t>
                      </a:r>
                      <a:endParaRPr lang="en-US" sz="2800" b="0" i="0" u="none" strike="noStrike" dirty="0">
                        <a:solidFill>
                          <a:srgbClr val="FFFFFF"/>
                        </a:solidFill>
                        <a:effectLst/>
                        <a:latin typeface="Calibri"/>
                      </a:endParaRPr>
                    </a:p>
                  </a:txBody>
                  <a:tcPr marL="12700" marR="12700" marT="12700" marB="0" anchor="b">
                    <a:lnL>
                      <a:noFill/>
                    </a:lnL>
                    <a:lnR>
                      <a:noFill/>
                    </a:lnR>
                    <a:lnT>
                      <a:noFill/>
                    </a:lnT>
                    <a:lnB>
                      <a:noFill/>
                    </a:lnB>
                  </a:tcPr>
                </a:tc>
                <a:tc>
                  <a:txBody>
                    <a:bodyPr/>
                    <a:lstStyle/>
                    <a:p>
                      <a:pPr algn="r" fontAlgn="b"/>
                      <a:r>
                        <a:rPr lang="en-US" sz="2800" b="0" i="0" u="none" strike="noStrike" dirty="0">
                          <a:solidFill>
                            <a:srgbClr val="FFFFFF"/>
                          </a:solidFill>
                          <a:effectLst/>
                          <a:latin typeface="Calibri"/>
                        </a:rPr>
                        <a:t>0.0395%</a:t>
                      </a:r>
                    </a:p>
                  </a:txBody>
                  <a:tcPr marL="12700" marR="12700" marT="12700" marB="0" anchor="b">
                    <a:lnL>
                      <a:noFill/>
                    </a:lnL>
                    <a:lnR>
                      <a:noFill/>
                    </a:lnR>
                    <a:lnT>
                      <a:noFill/>
                    </a:lnT>
                    <a:lnB>
                      <a:noFill/>
                    </a:lnB>
                  </a:tcPr>
                </a:tc>
                <a:tc>
                  <a:txBody>
                    <a:bodyPr/>
                    <a:lstStyle/>
                    <a:p>
                      <a:pPr algn="r" fontAlgn="b"/>
                      <a:r>
                        <a:rPr lang="en-US" sz="2800" b="0" i="0" u="none" strike="noStrike" dirty="0">
                          <a:solidFill>
                            <a:srgbClr val="FFFFFF"/>
                          </a:solidFill>
                          <a:effectLst/>
                          <a:latin typeface="Calibri"/>
                        </a:rPr>
                        <a:t>96.5%</a:t>
                      </a:r>
                    </a:p>
                  </a:txBody>
                  <a:tcPr marL="12700" marR="12700" marT="12700" marB="0" anchor="b">
                    <a:lnL>
                      <a:noFill/>
                    </a:lnL>
                    <a:lnR>
                      <a:noFill/>
                    </a:lnR>
                    <a:lnT>
                      <a:noFill/>
                    </a:lnT>
                    <a:lnB>
                      <a:noFill/>
                    </a:lnB>
                  </a:tcPr>
                </a:tc>
              </a:tr>
              <a:tr h="558367">
                <a:tc>
                  <a:txBody>
                    <a:bodyPr/>
                    <a:lstStyle/>
                    <a:p>
                      <a:pPr algn="r" fontAlgn="b"/>
                      <a:r>
                        <a:rPr lang="en-US" sz="2800" b="0" i="0" u="none" strike="noStrike" dirty="0" smtClean="0">
                          <a:solidFill>
                            <a:srgbClr val="FFFFFF"/>
                          </a:solidFill>
                          <a:effectLst/>
                          <a:latin typeface="Calibri"/>
                        </a:rPr>
                        <a:t>Pressure</a:t>
                      </a:r>
                      <a:endParaRPr lang="en-US" sz="2800" b="0" i="0" u="none" strike="noStrike" dirty="0">
                        <a:solidFill>
                          <a:srgbClr val="FFFFFF"/>
                        </a:solidFill>
                        <a:effectLst/>
                        <a:latin typeface="Calibri"/>
                      </a:endParaRPr>
                    </a:p>
                  </a:txBody>
                  <a:tcPr marL="12700" marR="12700" marT="12700" marB="0" anchor="b">
                    <a:lnL>
                      <a:noFill/>
                    </a:lnL>
                    <a:lnR>
                      <a:noFill/>
                    </a:lnR>
                    <a:lnT>
                      <a:noFill/>
                    </a:lnT>
                    <a:lnB>
                      <a:noFill/>
                    </a:lnB>
                  </a:tcPr>
                </a:tc>
                <a:tc>
                  <a:txBody>
                    <a:bodyPr/>
                    <a:lstStyle/>
                    <a:p>
                      <a:pPr algn="r" fontAlgn="b"/>
                      <a:r>
                        <a:rPr lang="en-US" sz="2800" b="0" i="0" u="none" strike="noStrike" dirty="0">
                          <a:solidFill>
                            <a:srgbClr val="FFFFFF"/>
                          </a:solidFill>
                          <a:effectLst/>
                          <a:latin typeface="Calibri"/>
                        </a:rPr>
                        <a:t>1 bar</a:t>
                      </a:r>
                    </a:p>
                  </a:txBody>
                  <a:tcPr marL="12700" marR="12700" marT="12700" marB="0" anchor="b">
                    <a:lnL>
                      <a:noFill/>
                    </a:lnL>
                    <a:lnR>
                      <a:noFill/>
                    </a:lnR>
                    <a:lnT>
                      <a:noFill/>
                    </a:lnT>
                    <a:lnB>
                      <a:noFill/>
                    </a:lnB>
                  </a:tcPr>
                </a:tc>
                <a:tc>
                  <a:txBody>
                    <a:bodyPr/>
                    <a:lstStyle/>
                    <a:p>
                      <a:pPr algn="r" fontAlgn="b"/>
                      <a:r>
                        <a:rPr lang="en-US" sz="2800" b="0" i="0" u="none" strike="noStrike" dirty="0">
                          <a:solidFill>
                            <a:srgbClr val="FFFFFF"/>
                          </a:solidFill>
                          <a:effectLst/>
                          <a:latin typeface="Calibri"/>
                        </a:rPr>
                        <a:t>92 </a:t>
                      </a:r>
                      <a:r>
                        <a:rPr lang="en-US" sz="2800" b="0" i="0" u="none" strike="noStrike" dirty="0" smtClean="0">
                          <a:solidFill>
                            <a:srgbClr val="FFFFFF"/>
                          </a:solidFill>
                          <a:effectLst/>
                          <a:latin typeface="Calibri"/>
                        </a:rPr>
                        <a:t>bars</a:t>
                      </a:r>
                    </a:p>
                  </a:txBody>
                  <a:tcPr marL="12700" marR="12700" marT="12700" marB="0" anchor="b">
                    <a:lnL>
                      <a:noFill/>
                    </a:lnL>
                    <a:lnR>
                      <a:noFill/>
                    </a:lnR>
                    <a:lnT>
                      <a:noFill/>
                    </a:lnT>
                    <a:lnB>
                      <a:noFill/>
                    </a:lnB>
                  </a:tcPr>
                </a:tc>
              </a:tr>
            </a:tbl>
          </a:graphicData>
        </a:graphic>
      </p:graphicFrame>
      <p:graphicFrame>
        <p:nvGraphicFramePr>
          <p:cNvPr id="11" name="Chart 10"/>
          <p:cNvGraphicFramePr>
            <a:graphicFrameLocks/>
          </p:cNvGraphicFramePr>
          <p:nvPr>
            <p:extLst>
              <p:ext uri="{D42A27DB-BD31-4B8C-83A1-F6EECF244321}">
                <p14:modId xmlns:p14="http://schemas.microsoft.com/office/powerpoint/2010/main" val="1374425361"/>
              </p:ext>
            </p:extLst>
          </p:nvPr>
        </p:nvGraphicFramePr>
        <p:xfrm>
          <a:off x="5367867" y="4031458"/>
          <a:ext cx="4572000" cy="2768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247150904"/>
              </p:ext>
            </p:extLst>
          </p:nvPr>
        </p:nvGraphicFramePr>
        <p:xfrm>
          <a:off x="5249334" y="1313113"/>
          <a:ext cx="45720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16" name="Picture 15"/>
          <p:cNvPicPr>
            <a:picLocks noChangeAspect="1"/>
          </p:cNvPicPr>
          <p:nvPr/>
        </p:nvPicPr>
        <p:blipFill rotWithShape="1">
          <a:blip r:embed="rId5"/>
          <a:srcRect r="50619"/>
          <a:stretch/>
        </p:blipFill>
        <p:spPr>
          <a:xfrm>
            <a:off x="4538134" y="5147807"/>
            <a:ext cx="1118463" cy="1170227"/>
          </a:xfrm>
          <a:prstGeom prst="rect">
            <a:avLst/>
          </a:prstGeom>
        </p:spPr>
      </p:pic>
      <p:pic>
        <p:nvPicPr>
          <p:cNvPr id="17" name="Picture 16"/>
          <p:cNvPicPr>
            <a:picLocks noChangeAspect="1"/>
          </p:cNvPicPr>
          <p:nvPr/>
        </p:nvPicPr>
        <p:blipFill rotWithShape="1">
          <a:blip r:embed="rId5"/>
          <a:srcRect l="48414"/>
          <a:stretch/>
        </p:blipFill>
        <p:spPr>
          <a:xfrm>
            <a:off x="2353734" y="5147807"/>
            <a:ext cx="1168400" cy="1170227"/>
          </a:xfrm>
          <a:prstGeom prst="rect">
            <a:avLst/>
          </a:prstGeom>
        </p:spPr>
      </p:pic>
    </p:spTree>
    <p:extLst>
      <p:ext uri="{BB962C8B-B14F-4D97-AF65-F5344CB8AC3E}">
        <p14:creationId xmlns:p14="http://schemas.microsoft.com/office/powerpoint/2010/main" val="5101849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a:t>
            </a:r>
            <a:endParaRPr lang="en-US" dirty="0"/>
          </a:p>
        </p:txBody>
      </p:sp>
      <p:pic>
        <p:nvPicPr>
          <p:cNvPr id="7" name="carbonDioxideIR.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0" y="1905000"/>
            <a:ext cx="4064000" cy="3048000"/>
          </a:xfrm>
          <a:prstGeom prst="rect">
            <a:avLst/>
          </a:prstGeom>
        </p:spPr>
      </p:pic>
      <p:sp>
        <p:nvSpPr>
          <p:cNvPr id="3" name="TextBox 2"/>
          <p:cNvSpPr txBox="1"/>
          <p:nvPr/>
        </p:nvSpPr>
        <p:spPr>
          <a:xfrm>
            <a:off x="903545" y="5450834"/>
            <a:ext cx="7231440" cy="830997"/>
          </a:xfrm>
          <a:prstGeom prst="rect">
            <a:avLst/>
          </a:prstGeom>
          <a:noFill/>
        </p:spPr>
        <p:txBody>
          <a:bodyPr wrap="square" rtlCol="0">
            <a:spAutoFit/>
          </a:bodyPr>
          <a:lstStyle/>
          <a:p>
            <a:r>
              <a:rPr lang="en-US" sz="2400" dirty="0">
                <a:solidFill>
                  <a:prstClr val="white"/>
                </a:solidFill>
                <a:latin typeface="Calibri"/>
              </a:rPr>
              <a:t>In </a:t>
            </a:r>
            <a:r>
              <a:rPr lang="en-US" sz="2400" dirty="0">
                <a:solidFill>
                  <a:prstClr val="white"/>
                </a:solidFill>
                <a:latin typeface="Calibri"/>
              </a:rPr>
              <a:t>1896 </a:t>
            </a:r>
            <a:r>
              <a:rPr lang="en-US" sz="2400" dirty="0" err="1">
                <a:solidFill>
                  <a:prstClr val="white"/>
                </a:solidFill>
                <a:latin typeface="Calibri"/>
              </a:rPr>
              <a:t>Svante</a:t>
            </a:r>
            <a:r>
              <a:rPr lang="en-US" sz="2400" dirty="0">
                <a:solidFill>
                  <a:prstClr val="white"/>
                </a:solidFill>
                <a:latin typeface="Calibri"/>
              </a:rPr>
              <a:t> Arrhenius proposed that CO</a:t>
            </a:r>
            <a:r>
              <a:rPr lang="en-US" sz="2400" baseline="-25000" dirty="0">
                <a:solidFill>
                  <a:prstClr val="white"/>
                </a:solidFill>
                <a:latin typeface="Calibri"/>
              </a:rPr>
              <a:t>2</a:t>
            </a:r>
            <a:r>
              <a:rPr lang="en-US" sz="2400" dirty="0">
                <a:solidFill>
                  <a:prstClr val="white"/>
                </a:solidFill>
                <a:latin typeface="Calibri"/>
              </a:rPr>
              <a:t> emissions from the use of coal would cause global warming</a:t>
            </a:r>
            <a:endParaRPr lang="en-US" sz="2400" dirty="0">
              <a:solidFill>
                <a:prstClr val="white"/>
              </a:solidFill>
              <a:latin typeface="Calibri"/>
            </a:endParaRPr>
          </a:p>
        </p:txBody>
      </p:sp>
    </p:spTree>
    <p:extLst>
      <p:ext uri="{BB962C8B-B14F-4D97-AF65-F5344CB8AC3E}">
        <p14:creationId xmlns:p14="http://schemas.microsoft.com/office/powerpoint/2010/main" val="1341370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0"/>
            <a:ext cx="8524301" cy="6858000"/>
          </a:xfrm>
          <a:prstGeom prst="rect">
            <a:avLst/>
          </a:prstGeom>
        </p:spPr>
      </p:pic>
    </p:spTree>
    <p:extLst>
      <p:ext uri="{BB962C8B-B14F-4D97-AF65-F5344CB8AC3E}">
        <p14:creationId xmlns:p14="http://schemas.microsoft.com/office/powerpoint/2010/main" val="2199004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 y="0"/>
            <a:ext cx="8912281" cy="6858000"/>
          </a:xfrm>
          <a:prstGeom prst="rect">
            <a:avLst/>
          </a:prstGeom>
        </p:spPr>
      </p:pic>
      <p:sp>
        <p:nvSpPr>
          <p:cNvPr id="5" name="Rectangle 4"/>
          <p:cNvSpPr/>
          <p:nvPr/>
        </p:nvSpPr>
        <p:spPr>
          <a:xfrm>
            <a:off x="5681438" y="6488668"/>
            <a:ext cx="3576031" cy="369332"/>
          </a:xfrm>
          <a:prstGeom prst="rect">
            <a:avLst/>
          </a:prstGeom>
        </p:spPr>
        <p:txBody>
          <a:bodyPr wrap="none">
            <a:spAutoFit/>
          </a:bodyPr>
          <a:lstStyle/>
          <a:p>
            <a:r>
              <a:rPr lang="en-US" dirty="0">
                <a:solidFill>
                  <a:prstClr val="black"/>
                </a:solidFill>
                <a:latin typeface="Calibri"/>
              </a:rPr>
              <a:t>Source:  Global Warming Art Project</a:t>
            </a:r>
            <a:endParaRPr lang="en-US" dirty="0">
              <a:solidFill>
                <a:prstClr val="black"/>
              </a:solidFill>
              <a:latin typeface="Calibri"/>
            </a:endParaRPr>
          </a:p>
        </p:txBody>
      </p:sp>
    </p:spTree>
    <p:extLst>
      <p:ext uri="{BB962C8B-B14F-4D97-AF65-F5344CB8AC3E}">
        <p14:creationId xmlns:p14="http://schemas.microsoft.com/office/powerpoint/2010/main" val="8895718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81602750"/>
              </p:ext>
            </p:extLst>
          </p:nvPr>
        </p:nvGraphicFramePr>
        <p:xfrm>
          <a:off x="118534" y="3098801"/>
          <a:ext cx="8517466" cy="3464560"/>
        </p:xfrm>
        <a:graphic>
          <a:graphicData uri="http://schemas.openxmlformats.org/drawingml/2006/table">
            <a:tbl>
              <a:tblPr/>
              <a:tblGrid>
                <a:gridCol w="4175230"/>
                <a:gridCol w="2171118"/>
                <a:gridCol w="2171118"/>
              </a:tblGrid>
              <a:tr h="433151">
                <a:tc>
                  <a:txBody>
                    <a:bodyPr/>
                    <a:lstStyle/>
                    <a:p>
                      <a:pPr algn="l" fontAlgn="b"/>
                      <a:endParaRPr lang="en-US" sz="3200" b="0" i="0" u="none" strike="noStrike">
                        <a:solidFill>
                          <a:srgbClr val="FFFFFF"/>
                        </a:solidFill>
                        <a:effectLst/>
                        <a:latin typeface="Calibri"/>
                      </a:endParaRPr>
                    </a:p>
                  </a:txBody>
                  <a:tcPr marL="12700" marR="12700" marT="12700" marB="0" anchor="b">
                    <a:lnL>
                      <a:noFill/>
                    </a:lnL>
                    <a:lnR>
                      <a:noFill/>
                    </a:lnR>
                    <a:lnT>
                      <a:noFill/>
                    </a:lnT>
                    <a:lnB>
                      <a:noFill/>
                    </a:lnB>
                  </a:tcPr>
                </a:tc>
                <a:tc>
                  <a:txBody>
                    <a:bodyPr/>
                    <a:lstStyle/>
                    <a:p>
                      <a:pPr algn="r" fontAlgn="b"/>
                      <a:r>
                        <a:rPr lang="en-US" sz="3200" b="0" i="0" u="none" strike="noStrike" dirty="0">
                          <a:solidFill>
                            <a:srgbClr val="FFFFFF"/>
                          </a:solidFill>
                          <a:effectLst/>
                          <a:latin typeface="Calibri"/>
                        </a:rPr>
                        <a:t>Earth</a:t>
                      </a:r>
                    </a:p>
                  </a:txBody>
                  <a:tcPr marL="12700" marR="12700" marT="12700" marB="0" anchor="b">
                    <a:lnL>
                      <a:noFill/>
                    </a:lnL>
                    <a:lnR>
                      <a:noFill/>
                    </a:lnR>
                    <a:lnT>
                      <a:noFill/>
                    </a:lnT>
                    <a:lnB>
                      <a:noFill/>
                    </a:lnB>
                  </a:tcPr>
                </a:tc>
                <a:tc>
                  <a:txBody>
                    <a:bodyPr/>
                    <a:lstStyle/>
                    <a:p>
                      <a:pPr algn="r" fontAlgn="b"/>
                      <a:r>
                        <a:rPr lang="en-US" sz="3200" b="0" i="0" u="none" strike="noStrike">
                          <a:solidFill>
                            <a:srgbClr val="FFFFFF"/>
                          </a:solidFill>
                          <a:effectLst/>
                          <a:latin typeface="Calibri"/>
                        </a:rPr>
                        <a:t>Venus</a:t>
                      </a:r>
                    </a:p>
                  </a:txBody>
                  <a:tcPr marL="12700" marR="12700" marT="12700" marB="0" anchor="b">
                    <a:lnL>
                      <a:noFill/>
                    </a:lnL>
                    <a:lnR>
                      <a:noFill/>
                    </a:lnR>
                    <a:lnT>
                      <a:noFill/>
                    </a:lnT>
                    <a:lnB>
                      <a:noFill/>
                    </a:lnB>
                  </a:tcPr>
                </a:tc>
              </a:tr>
              <a:tr h="433151">
                <a:tc>
                  <a:txBody>
                    <a:bodyPr/>
                    <a:lstStyle/>
                    <a:p>
                      <a:pPr algn="r" fontAlgn="b"/>
                      <a:r>
                        <a:rPr lang="en-US" sz="3200" b="0" i="0" u="none" strike="noStrike" dirty="0">
                          <a:solidFill>
                            <a:srgbClr val="FFFFFF"/>
                          </a:solidFill>
                          <a:effectLst/>
                          <a:latin typeface="Calibri"/>
                        </a:rPr>
                        <a:t>Average temperature</a:t>
                      </a:r>
                    </a:p>
                  </a:txBody>
                  <a:tcPr marL="12700" marR="12700" marT="12700" marB="0" anchor="b">
                    <a:lnL>
                      <a:noFill/>
                    </a:lnL>
                    <a:lnR>
                      <a:noFill/>
                    </a:lnR>
                    <a:lnT>
                      <a:noFill/>
                    </a:lnT>
                    <a:lnB>
                      <a:noFill/>
                    </a:lnB>
                  </a:tcPr>
                </a:tc>
                <a:tc>
                  <a:txBody>
                    <a:bodyPr/>
                    <a:lstStyle/>
                    <a:p>
                      <a:pPr algn="r" fontAlgn="b"/>
                      <a:r>
                        <a:rPr lang="en-US" sz="3200" b="0" i="0" u="none" strike="noStrike" dirty="0">
                          <a:solidFill>
                            <a:srgbClr val="FFFFFF"/>
                          </a:solidFill>
                          <a:effectLst/>
                          <a:latin typeface="Calibri"/>
                        </a:rPr>
                        <a:t>15˚ C</a:t>
                      </a:r>
                    </a:p>
                  </a:txBody>
                  <a:tcPr marL="12700" marR="12700" marT="12700" marB="0" anchor="b">
                    <a:lnL>
                      <a:noFill/>
                    </a:lnL>
                    <a:lnR>
                      <a:noFill/>
                    </a:lnR>
                    <a:lnT>
                      <a:noFill/>
                    </a:lnT>
                    <a:lnB>
                      <a:noFill/>
                    </a:lnB>
                  </a:tcPr>
                </a:tc>
                <a:tc>
                  <a:txBody>
                    <a:bodyPr/>
                    <a:lstStyle/>
                    <a:p>
                      <a:pPr algn="r" fontAlgn="b"/>
                      <a:r>
                        <a:rPr lang="en-US" sz="3200" b="0" i="0" u="none" strike="noStrike" dirty="0">
                          <a:solidFill>
                            <a:srgbClr val="FFFFFF"/>
                          </a:solidFill>
                          <a:effectLst/>
                          <a:latin typeface="Calibri"/>
                        </a:rPr>
                        <a:t>467˚ C</a:t>
                      </a:r>
                    </a:p>
                  </a:txBody>
                  <a:tcPr marL="12700" marR="12700" marT="12700" marB="0" anchor="b">
                    <a:lnL>
                      <a:noFill/>
                    </a:lnL>
                    <a:lnR>
                      <a:noFill/>
                    </a:lnR>
                    <a:lnT>
                      <a:noFill/>
                    </a:lnT>
                    <a:lnB>
                      <a:noFill/>
                    </a:lnB>
                  </a:tcPr>
                </a:tc>
              </a:tr>
              <a:tr h="851767">
                <a:tc>
                  <a:txBody>
                    <a:bodyPr/>
                    <a:lstStyle/>
                    <a:p>
                      <a:pPr algn="r" fontAlgn="b"/>
                      <a:endParaRPr lang="en-US" sz="3200" b="0" i="0" u="none" strike="noStrike" dirty="0" smtClean="0">
                        <a:solidFill>
                          <a:srgbClr val="FFFFFF"/>
                        </a:solidFill>
                        <a:effectLst/>
                        <a:latin typeface="Calibri"/>
                      </a:endParaRPr>
                    </a:p>
                    <a:p>
                      <a:pPr algn="r" fontAlgn="b"/>
                      <a:r>
                        <a:rPr lang="en-US" sz="3200" b="0" i="0" u="none" strike="noStrike" dirty="0" smtClean="0">
                          <a:solidFill>
                            <a:srgbClr val="FFFFFF"/>
                          </a:solidFill>
                          <a:effectLst/>
                          <a:latin typeface="Calibri"/>
                        </a:rPr>
                        <a:t>Temperature </a:t>
                      </a:r>
                      <a:r>
                        <a:rPr lang="en-US" sz="3200" b="0" i="0" u="none" strike="noStrike" dirty="0">
                          <a:solidFill>
                            <a:srgbClr val="FFFFFF"/>
                          </a:solidFill>
                          <a:effectLst/>
                          <a:latin typeface="Calibri"/>
                        </a:rPr>
                        <a:t>without greenhouse effect</a:t>
                      </a:r>
                    </a:p>
                  </a:txBody>
                  <a:tcPr marL="12700" marR="12700" marT="12700" marB="0" anchor="b">
                    <a:lnL>
                      <a:noFill/>
                    </a:lnL>
                    <a:lnR>
                      <a:noFill/>
                    </a:lnR>
                    <a:lnT>
                      <a:noFill/>
                    </a:lnT>
                    <a:lnB>
                      <a:noFill/>
                    </a:lnB>
                  </a:tcPr>
                </a:tc>
                <a:tc>
                  <a:txBody>
                    <a:bodyPr/>
                    <a:lstStyle/>
                    <a:p>
                      <a:pPr algn="r" fontAlgn="b"/>
                      <a:r>
                        <a:rPr lang="en-US" sz="3200" b="0" i="0" u="none" strike="noStrike">
                          <a:solidFill>
                            <a:srgbClr val="FFFFFF"/>
                          </a:solidFill>
                          <a:effectLst/>
                          <a:latin typeface="Calibri"/>
                        </a:rPr>
                        <a:t>-18˚ C</a:t>
                      </a:r>
                    </a:p>
                  </a:txBody>
                  <a:tcPr marL="12700" marR="12700" marT="12700" marB="0" anchor="b">
                    <a:lnL>
                      <a:noFill/>
                    </a:lnL>
                    <a:lnR>
                      <a:noFill/>
                    </a:lnR>
                    <a:lnT>
                      <a:noFill/>
                    </a:lnT>
                    <a:lnB>
                      <a:noFill/>
                    </a:lnB>
                  </a:tcPr>
                </a:tc>
                <a:tc>
                  <a:txBody>
                    <a:bodyPr/>
                    <a:lstStyle/>
                    <a:p>
                      <a:pPr algn="r" fontAlgn="b"/>
                      <a:r>
                        <a:rPr lang="en-US" sz="3200" b="0" i="0" u="none" strike="noStrike" dirty="0">
                          <a:solidFill>
                            <a:srgbClr val="FFFFFF"/>
                          </a:solidFill>
                          <a:effectLst/>
                          <a:latin typeface="Calibri"/>
                        </a:rPr>
                        <a:t>-42˚ C</a:t>
                      </a:r>
                    </a:p>
                  </a:txBody>
                  <a:tcPr marL="12700" marR="12700" marT="12700" marB="0" anchor="b">
                    <a:lnL>
                      <a:noFill/>
                    </a:lnL>
                    <a:lnR>
                      <a:noFill/>
                    </a:lnR>
                    <a:lnT>
                      <a:noFill/>
                    </a:lnT>
                    <a:lnB>
                      <a:noFill/>
                    </a:lnB>
                  </a:tcPr>
                </a:tc>
              </a:tr>
              <a:tr h="433151">
                <a:tc>
                  <a:txBody>
                    <a:bodyPr/>
                    <a:lstStyle/>
                    <a:p>
                      <a:pPr algn="r" fontAlgn="b"/>
                      <a:endParaRPr lang="en-US" sz="3200" b="0" i="0" u="none" strike="noStrike" dirty="0" smtClean="0">
                        <a:solidFill>
                          <a:srgbClr val="FFFFFF"/>
                        </a:solidFill>
                        <a:effectLst/>
                        <a:latin typeface="Calibri"/>
                      </a:endParaRPr>
                    </a:p>
                    <a:p>
                      <a:pPr algn="r" fontAlgn="b"/>
                      <a:r>
                        <a:rPr lang="en-US" sz="3200" b="0" i="0" u="none" strike="noStrike" dirty="0" smtClean="0">
                          <a:solidFill>
                            <a:srgbClr val="FFFFFF"/>
                          </a:solidFill>
                          <a:effectLst/>
                          <a:latin typeface="Calibri"/>
                        </a:rPr>
                        <a:t>Greenhouse </a:t>
                      </a:r>
                      <a:r>
                        <a:rPr lang="en-US" sz="3200" b="0" i="0" u="none" strike="noStrike" dirty="0">
                          <a:solidFill>
                            <a:srgbClr val="FFFFFF"/>
                          </a:solidFill>
                          <a:effectLst/>
                          <a:latin typeface="Calibri"/>
                        </a:rPr>
                        <a:t>effect</a:t>
                      </a:r>
                    </a:p>
                  </a:txBody>
                  <a:tcPr marL="12700" marR="12700" marT="12700" marB="0" anchor="b">
                    <a:lnL>
                      <a:noFill/>
                    </a:lnL>
                    <a:lnR>
                      <a:noFill/>
                    </a:lnR>
                    <a:lnT>
                      <a:noFill/>
                    </a:lnT>
                    <a:lnB>
                      <a:noFill/>
                    </a:lnB>
                  </a:tcPr>
                </a:tc>
                <a:tc>
                  <a:txBody>
                    <a:bodyPr/>
                    <a:lstStyle/>
                    <a:p>
                      <a:pPr algn="r" fontAlgn="b"/>
                      <a:r>
                        <a:rPr lang="en-US" sz="3200" b="0" i="0" u="none" strike="noStrike">
                          <a:solidFill>
                            <a:srgbClr val="FFFFFF"/>
                          </a:solidFill>
                          <a:effectLst/>
                          <a:latin typeface="Calibri"/>
                        </a:rPr>
                        <a:t>33˚ C</a:t>
                      </a:r>
                    </a:p>
                  </a:txBody>
                  <a:tcPr marL="12700" marR="12700" marT="12700" marB="0" anchor="b">
                    <a:lnL>
                      <a:noFill/>
                    </a:lnL>
                    <a:lnR>
                      <a:noFill/>
                    </a:lnR>
                    <a:lnT>
                      <a:noFill/>
                    </a:lnT>
                    <a:lnB>
                      <a:noFill/>
                    </a:lnB>
                  </a:tcPr>
                </a:tc>
                <a:tc>
                  <a:txBody>
                    <a:bodyPr/>
                    <a:lstStyle/>
                    <a:p>
                      <a:pPr algn="r" fontAlgn="b"/>
                      <a:r>
                        <a:rPr lang="en-US" sz="3200" b="0" i="0" u="none" strike="noStrike" dirty="0">
                          <a:solidFill>
                            <a:srgbClr val="FFFFFF"/>
                          </a:solidFill>
                          <a:effectLst/>
                          <a:latin typeface="Calibri"/>
                        </a:rPr>
                        <a:t>509˚ C</a:t>
                      </a:r>
                    </a:p>
                  </a:txBody>
                  <a:tcPr marL="12700" marR="12700" marT="12700" marB="0" anchor="b">
                    <a:lnL>
                      <a:noFill/>
                    </a:lnL>
                    <a:lnR>
                      <a:noFill/>
                    </a:lnR>
                    <a:lnT>
                      <a:noFill/>
                    </a:lnT>
                    <a:lnB>
                      <a:noFill/>
                    </a:lnB>
                  </a:tcPr>
                </a:tc>
              </a:tr>
            </a:tbl>
          </a:graphicData>
        </a:graphic>
      </p:graphicFrame>
      <p:pic>
        <p:nvPicPr>
          <p:cNvPr id="3" name="Picture 2"/>
          <p:cNvPicPr>
            <a:picLocks noChangeAspect="1"/>
          </p:cNvPicPr>
          <p:nvPr/>
        </p:nvPicPr>
        <p:blipFill rotWithShape="1">
          <a:blip r:embed="rId2"/>
          <a:srcRect r="50619"/>
          <a:stretch/>
        </p:blipFill>
        <p:spPr>
          <a:xfrm>
            <a:off x="7721601" y="1642607"/>
            <a:ext cx="1118463" cy="1170227"/>
          </a:xfrm>
          <a:prstGeom prst="rect">
            <a:avLst/>
          </a:prstGeom>
        </p:spPr>
      </p:pic>
      <p:pic>
        <p:nvPicPr>
          <p:cNvPr id="4" name="Picture 3"/>
          <p:cNvPicPr>
            <a:picLocks noChangeAspect="1"/>
          </p:cNvPicPr>
          <p:nvPr/>
        </p:nvPicPr>
        <p:blipFill rotWithShape="1">
          <a:blip r:embed="rId2"/>
          <a:srcRect l="48414"/>
          <a:stretch/>
        </p:blipFill>
        <p:spPr>
          <a:xfrm>
            <a:off x="5537201" y="1642607"/>
            <a:ext cx="1168400" cy="1170227"/>
          </a:xfrm>
          <a:prstGeom prst="rect">
            <a:avLst/>
          </a:prstGeom>
        </p:spPr>
      </p:pic>
      <p:sp>
        <p:nvSpPr>
          <p:cNvPr id="5" name="Title 4"/>
          <p:cNvSpPr>
            <a:spLocks noGrp="1"/>
          </p:cNvSpPr>
          <p:nvPr>
            <p:ph type="title"/>
          </p:nvPr>
        </p:nvSpPr>
        <p:spPr/>
        <p:txBody>
          <a:bodyPr/>
          <a:lstStyle/>
          <a:p>
            <a:r>
              <a:rPr lang="en-US" dirty="0" smtClean="0"/>
              <a:t>Greenhouse effect</a:t>
            </a:r>
            <a:endParaRPr lang="en-US" dirty="0"/>
          </a:p>
        </p:txBody>
      </p:sp>
    </p:spTree>
    <p:extLst>
      <p:ext uri="{BB962C8B-B14F-4D97-AF65-F5344CB8AC3E}">
        <p14:creationId xmlns:p14="http://schemas.microsoft.com/office/powerpoint/2010/main" val="38221109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531608" y="199697"/>
            <a:ext cx="6087592" cy="6350511"/>
          </a:xfrm>
          <a:prstGeom prst="rect">
            <a:avLst/>
          </a:prstGeom>
        </p:spPr>
      </p:pic>
      <p:sp>
        <p:nvSpPr>
          <p:cNvPr id="4" name="TextBox 3"/>
          <p:cNvSpPr txBox="1"/>
          <p:nvPr/>
        </p:nvSpPr>
        <p:spPr>
          <a:xfrm>
            <a:off x="0" y="6488668"/>
            <a:ext cx="4077258" cy="369332"/>
          </a:xfrm>
          <a:prstGeom prst="rect">
            <a:avLst/>
          </a:prstGeom>
          <a:noFill/>
        </p:spPr>
        <p:txBody>
          <a:bodyPr wrap="none" rtlCol="0">
            <a:spAutoFit/>
          </a:bodyPr>
          <a:lstStyle/>
          <a:p>
            <a:r>
              <a:rPr lang="en-US" dirty="0">
                <a:solidFill>
                  <a:prstClr val="black"/>
                </a:solidFill>
                <a:latin typeface="Calibri"/>
              </a:rPr>
              <a:t>Source: Stabilization Targets (NRC Report)</a:t>
            </a:r>
            <a:endParaRPr lang="en-US" dirty="0">
              <a:solidFill>
                <a:prstClr val="black"/>
              </a:solidFill>
              <a:latin typeface="Calibri"/>
            </a:endParaRPr>
          </a:p>
        </p:txBody>
      </p:sp>
    </p:spTree>
    <p:extLst>
      <p:ext uri="{BB962C8B-B14F-4D97-AF65-F5344CB8AC3E}">
        <p14:creationId xmlns:p14="http://schemas.microsoft.com/office/powerpoint/2010/main" val="7841407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751</Words>
  <Application>Microsoft Macintosh PowerPoint</Application>
  <PresentationFormat>On-screen Show (4:3)</PresentationFormat>
  <Paragraphs>75</Paragraphs>
  <Slides>10</Slides>
  <Notes>4</Notes>
  <HiddenSlides>0</HiddenSlides>
  <MMClips>2</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1_Office Theme</vt:lpstr>
      <vt:lpstr>Black</vt:lpstr>
      <vt:lpstr>Physical basis of climate change</vt:lpstr>
      <vt:lpstr>Earth’s atmosphere</vt:lpstr>
      <vt:lpstr>Is Earth like its ‘twin’ planet, Venus?</vt:lpstr>
      <vt:lpstr>Earth’s vs. Venus’ atmosphere</vt:lpstr>
      <vt:lpstr>So what?</vt:lpstr>
      <vt:lpstr>PowerPoint Presentation</vt:lpstr>
      <vt:lpstr>PowerPoint Presentation</vt:lpstr>
      <vt:lpstr>Greenhouse effect</vt:lpstr>
      <vt:lpstr>PowerPoint Presentation</vt:lpstr>
      <vt:lpstr>PowerPoint Presentation</vt:lpstr>
    </vt:vector>
  </TitlesOfParts>
  <Company>UMass Lowell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basis of climate change</dc:title>
  <dc:creator>Juliette Rooney-Varga</dc:creator>
  <cp:lastModifiedBy>Juliette Rooney-Varga</cp:lastModifiedBy>
  <cp:revision>1</cp:revision>
  <dcterms:created xsi:type="dcterms:W3CDTF">2012-06-14T20:24:47Z</dcterms:created>
  <dcterms:modified xsi:type="dcterms:W3CDTF">2012-06-14T20:25:21Z</dcterms:modified>
</cp:coreProperties>
</file>