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60" r:id="rId3"/>
    <p:sldMasterId id="2147483672" r:id="rId4"/>
    <p:sldMasterId id="2147483696" r:id="rId5"/>
  </p:sldMasterIdLst>
  <p:notesMasterIdLst>
    <p:notesMasterId r:id="rId20"/>
  </p:notesMasterIdLst>
  <p:sldIdLst>
    <p:sldId id="277" r:id="rId6"/>
    <p:sldId id="278" r:id="rId7"/>
    <p:sldId id="279" r:id="rId8"/>
    <p:sldId id="280" r:id="rId9"/>
    <p:sldId id="281" r:id="rId10"/>
    <p:sldId id="282" r:id="rId11"/>
    <p:sldId id="283" r:id="rId12"/>
    <p:sldId id="284" r:id="rId13"/>
    <p:sldId id="276" r:id="rId14"/>
    <p:sldId id="285" r:id="rId15"/>
    <p:sldId id="257" r:id="rId16"/>
    <p:sldId id="270" r:id="rId17"/>
    <p:sldId id="261" r:id="rId18"/>
    <p:sldId id="28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67" d="100"/>
          <a:sy n="167" d="100"/>
        </p:scale>
        <p:origin x="-157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2E9BC5-0324-A546-B9EF-E3A7B30F77A7}" type="datetimeFigureOut">
              <a:rPr lang="en-US" smtClean="0"/>
              <a:t>6/14/12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2A4067-E8A0-B246-95B2-ED540C84E292}" type="slidenum">
              <a:rPr lang="en-US" smtClean="0"/>
              <a:t>‹#›</a:t>
            </a:fld>
            <a:endParaRPr lang="en-US"/>
          </a:p>
        </p:txBody>
      </p:sp>
    </p:spTree>
    <p:extLst>
      <p:ext uri="{BB962C8B-B14F-4D97-AF65-F5344CB8AC3E}">
        <p14:creationId xmlns:p14="http://schemas.microsoft.com/office/powerpoint/2010/main" val="4092389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ipcc.ch/publications_and_data/ar4/wg1/en/ch7s7-3-1-3.html%23table-7-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Tie a piece of chalk to one end of the string. Standing next to the chalkboard, place your foot on the free end of the string and draw an arc on the board with a radius of about 4 feet. Your foot represents the center of the earth. The arc represents the surface of the earth.</a:t>
            </a:r>
          </a:p>
          <a:p>
            <a:endParaRPr lang="en-US" dirty="0" smtClean="0"/>
          </a:p>
          <a:p>
            <a:r>
              <a:rPr lang="en-US" dirty="0" smtClean="0"/>
              <a:t>Ask students to suggest how far the earth's atmosphere would extend above the surface in this drawing. Mark their suggestions on the board above the chalk line.</a:t>
            </a:r>
          </a:p>
          <a:p>
            <a:endParaRPr lang="en-US" dirty="0" smtClean="0"/>
          </a:p>
          <a:p>
            <a:r>
              <a:rPr lang="en-US" dirty="0" smtClean="0"/>
              <a:t>Tell the students that scientists have found that over 90% of the earth's atmosphere is within about seven miles (12 km) of the earth's surface. The distance from the center of the earth to its surface equals about 4,000 miles. The scale of the chalkboard drawing is about 1 foot = 1,000 miles (1610 km).</a:t>
            </a:r>
          </a:p>
          <a:p>
            <a:endParaRPr lang="en-US" dirty="0" smtClean="0"/>
          </a:p>
          <a:p>
            <a:r>
              <a:rPr lang="en-US" dirty="0" smtClean="0"/>
              <a:t> So, on this scale, seven miles is a little less than 1/8th of an inch (about as thick as the chalk line), and 90% of the earth's atmosphere lies within the thickness of the chalk line used to draw the surface of the earth. </a:t>
            </a:r>
          </a:p>
          <a:p>
            <a:endParaRPr lang="en-US" dirty="0" smtClean="0"/>
          </a:p>
          <a:p>
            <a:endParaRPr lang="en-US" dirty="0" smtClean="0"/>
          </a:p>
          <a:p>
            <a:r>
              <a:rPr lang="en-US" dirty="0" smtClean="0"/>
              <a:t>~Skin of apple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03FB5DE-EA41-A94C-81A9-E1507B00A03F}" type="slidenum">
              <a:rPr lang="en-US" smtClean="0"/>
              <a:t>3</a:t>
            </a:fld>
            <a:endParaRPr lang="en-US"/>
          </a:p>
        </p:txBody>
      </p:sp>
    </p:spTree>
    <p:extLst>
      <p:ext uri="{BB962C8B-B14F-4D97-AF65-F5344CB8AC3E}">
        <p14:creationId xmlns:p14="http://schemas.microsoft.com/office/powerpoint/2010/main" val="164659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up sinks:</a:t>
            </a:r>
          </a:p>
          <a:p>
            <a:r>
              <a:rPr lang="en-US" dirty="0" smtClean="0"/>
              <a:t>Terrestrial</a:t>
            </a:r>
            <a:r>
              <a:rPr lang="en-US" baseline="0" dirty="0" smtClean="0"/>
              <a:t> NPP:  57</a:t>
            </a:r>
          </a:p>
          <a:p>
            <a:r>
              <a:rPr lang="en-US" baseline="0" dirty="0" smtClean="0"/>
              <a:t>Weathering:  0.2</a:t>
            </a:r>
          </a:p>
          <a:p>
            <a:r>
              <a:rPr lang="en-US" baseline="0" dirty="0" smtClean="0"/>
              <a:t>Entering ocean: 70</a:t>
            </a:r>
          </a:p>
          <a:p>
            <a:r>
              <a:rPr lang="en-US" baseline="0" dirty="0" smtClean="0"/>
              <a:t>Sedimentation:  0.5</a:t>
            </a:r>
          </a:p>
          <a:p>
            <a:endParaRPr lang="en-US" baseline="0" dirty="0" smtClean="0"/>
          </a:p>
          <a:p>
            <a:r>
              <a:rPr lang="en-US" baseline="0" dirty="0" smtClean="0"/>
              <a:t>Total:  127.7</a:t>
            </a:r>
          </a:p>
          <a:p>
            <a:endParaRPr lang="en-US" baseline="0" dirty="0" smtClean="0"/>
          </a:p>
          <a:p>
            <a:r>
              <a:rPr lang="en-US" baseline="0" dirty="0" smtClean="0"/>
              <a:t>Sources:</a:t>
            </a:r>
          </a:p>
          <a:p>
            <a:r>
              <a:rPr lang="en-US" baseline="0" dirty="0" smtClean="0"/>
              <a:t>Respiration and fires:  55.5</a:t>
            </a:r>
          </a:p>
          <a:p>
            <a:r>
              <a:rPr lang="en-US" baseline="0" dirty="0" smtClean="0"/>
              <a:t>River </a:t>
            </a:r>
            <a:r>
              <a:rPr lang="en-US" baseline="0" dirty="0" err="1" smtClean="0"/>
              <a:t>outgassing</a:t>
            </a:r>
            <a:r>
              <a:rPr lang="en-US" baseline="0" dirty="0" smtClean="0"/>
              <a:t>:  1</a:t>
            </a:r>
          </a:p>
          <a:p>
            <a:r>
              <a:rPr lang="en-US" baseline="0" dirty="0" smtClean="0"/>
              <a:t>Flux from oceans:  70.6</a:t>
            </a:r>
          </a:p>
          <a:p>
            <a:r>
              <a:rPr lang="en-US" baseline="0" dirty="0" smtClean="0"/>
              <a:t>Volcanism:  0.1</a:t>
            </a:r>
          </a:p>
          <a:p>
            <a:r>
              <a:rPr lang="en-US" baseline="0" dirty="0" smtClean="0"/>
              <a:t>Total:  127.1</a:t>
            </a:r>
          </a:p>
          <a:p>
            <a:endParaRPr lang="en-US" dirty="0"/>
          </a:p>
        </p:txBody>
      </p:sp>
      <p:sp>
        <p:nvSpPr>
          <p:cNvPr id="4" name="Slide Number Placeholder 3"/>
          <p:cNvSpPr>
            <a:spLocks noGrp="1"/>
          </p:cNvSpPr>
          <p:nvPr>
            <p:ph type="sldNum" sz="quarter" idx="10"/>
          </p:nvPr>
        </p:nvSpPr>
        <p:spPr/>
        <p:txBody>
          <a:bodyPr/>
          <a:lstStyle/>
          <a:p>
            <a:fld id="{6EBB9714-C00C-BD42-B71C-A2C613E43784}" type="slidenum">
              <a:rPr lang="en-US" smtClean="0">
                <a:solidFill>
                  <a:prstClr val="black"/>
                </a:solidFill>
                <a:latin typeface="Calibri"/>
              </a:rPr>
              <a:pPr/>
              <a:t>8</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581C0-3A19-2447-A054-8F1709386F62}" type="slidenum">
              <a:rPr lang="en-US" smtClean="0"/>
              <a:t>11</a:t>
            </a:fld>
            <a:endParaRPr lang="en-US"/>
          </a:p>
        </p:txBody>
      </p:sp>
    </p:spTree>
    <p:extLst>
      <p:ext uri="{BB962C8B-B14F-4D97-AF65-F5344CB8AC3E}">
        <p14:creationId xmlns:p14="http://schemas.microsoft.com/office/powerpoint/2010/main" val="68247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Recent CO_</a:t>
            </a:r>
            <a:r>
              <a:rPr lang="en-US" baseline="-25000" dirty="0" smtClean="0"/>
              <a:t>2_</a:t>
            </a:r>
            <a:r>
              <a:rPr lang="en-US" dirty="0" smtClean="0"/>
              <a:t> concentrations and emissions. (a) CO_</a:t>
            </a:r>
            <a:r>
              <a:rPr lang="en-US" baseline="-25000" dirty="0" smtClean="0"/>
              <a:t>2_</a:t>
            </a:r>
            <a:r>
              <a:rPr lang="en-US" dirty="0" smtClean="0"/>
              <a:t> concentrations (monthly averages) measured by continuous </a:t>
            </a:r>
            <a:r>
              <a:rPr lang="en-US" dirty="0" err="1" smtClean="0"/>
              <a:t>analysers</a:t>
            </a:r>
            <a:r>
              <a:rPr lang="en-US" dirty="0" smtClean="0"/>
              <a:t> over the period 1970 to 2005 from Mauna Loa, Hawaii (19°N, black; Keeling and Whorf, 2005) and Baring Head, New Zealand (41°S, blue; following techniques by Manning et al., 1997). Due to the larger amount of terrestrial biosphere in the NH, seasonal cycles in CO_</a:t>
            </a:r>
            <a:r>
              <a:rPr lang="en-US" baseline="-25000" dirty="0" smtClean="0"/>
              <a:t>2_</a:t>
            </a:r>
            <a:r>
              <a:rPr lang="en-US" dirty="0" smtClean="0"/>
              <a:t> are larger there than in the SH. In the lower right of the panel, atmospheric oxygen (O_</a:t>
            </a:r>
            <a:r>
              <a:rPr lang="en-US" baseline="-25000" dirty="0" smtClean="0"/>
              <a:t>2_</a:t>
            </a:r>
            <a:r>
              <a:rPr lang="en-US" dirty="0" smtClean="0"/>
              <a:t>) measurements from flask samples are shown from Alert, Canada (82°N, pink) and Cape Grim, Australia (41°S, cyan) (Manning and Keeling, 2006). The O_</a:t>
            </a:r>
            <a:r>
              <a:rPr lang="en-US" baseline="-25000" dirty="0" smtClean="0"/>
              <a:t>2_</a:t>
            </a:r>
            <a:r>
              <a:rPr lang="en-US" dirty="0" smtClean="0"/>
              <a:t> concentration is measured as ‘per meg’ deviations in the O_</a:t>
            </a:r>
            <a:r>
              <a:rPr lang="en-US" baseline="-25000" dirty="0" smtClean="0"/>
              <a:t>2_</a:t>
            </a:r>
            <a:r>
              <a:rPr lang="en-US" dirty="0" smtClean="0"/>
              <a:t>/N_</a:t>
            </a:r>
            <a:r>
              <a:rPr lang="en-US" baseline="-25000" dirty="0" smtClean="0"/>
              <a:t>2_</a:t>
            </a:r>
            <a:r>
              <a:rPr lang="en-US" dirty="0" smtClean="0"/>
              <a:t> ratio from an arbitrary reference, analogous to the ‘per mil’ unit typically used in stable isotope work, but where the ratio is multiplied by 10_</a:t>
            </a:r>
            <a:r>
              <a:rPr lang="en-US" baseline="30000" dirty="0" smtClean="0"/>
              <a:t>6_</a:t>
            </a:r>
            <a:r>
              <a:rPr lang="en-US" dirty="0" smtClean="0"/>
              <a:t> instead of 10_</a:t>
            </a:r>
            <a:r>
              <a:rPr lang="en-US" baseline="30000" dirty="0" smtClean="0"/>
              <a:t>3_</a:t>
            </a:r>
            <a:r>
              <a:rPr lang="en-US" dirty="0" smtClean="0"/>
              <a:t> because much smaller changes are measured. (</a:t>
            </a:r>
            <a:r>
              <a:rPr lang="en-US" dirty="0" err="1" smtClean="0"/>
              <a:t>b</a:t>
            </a:r>
            <a:r>
              <a:rPr lang="en-US" dirty="0" smtClean="0"/>
              <a:t>) Annual global CO_</a:t>
            </a:r>
            <a:r>
              <a:rPr lang="en-US" baseline="-25000" dirty="0" smtClean="0"/>
              <a:t>2_</a:t>
            </a:r>
            <a:r>
              <a:rPr lang="en-US" dirty="0" smtClean="0"/>
              <a:t> emissions from fossil fuel burning and cement manufacture in </a:t>
            </a:r>
            <a:r>
              <a:rPr lang="en-US" dirty="0" err="1" smtClean="0"/>
              <a:t>GtC</a:t>
            </a:r>
            <a:r>
              <a:rPr lang="en-US" dirty="0" smtClean="0"/>
              <a:t> yr_</a:t>
            </a:r>
            <a:r>
              <a:rPr lang="en-US" baseline="30000" dirty="0" smtClean="0"/>
              <a:t>–1_</a:t>
            </a:r>
            <a:r>
              <a:rPr lang="en-US" dirty="0" smtClean="0"/>
              <a:t> (black) through 2005, using data from the CDIAC website (</a:t>
            </a:r>
            <a:r>
              <a:rPr lang="en-US" dirty="0" err="1" smtClean="0"/>
              <a:t>Marland</a:t>
            </a:r>
            <a:r>
              <a:rPr lang="en-US" dirty="0" smtClean="0"/>
              <a:t> et al, 2006) to 2003. Emissions data for 2004 and 2005 are extrapolated from CDIAC using data from the BP Statistical Review of World Energy (BP, 2006). Land use emissions are not shown; these are estimated to be between 0.5 and 2.7 </a:t>
            </a:r>
            <a:r>
              <a:rPr lang="en-US" dirty="0" err="1" smtClean="0"/>
              <a:t>GtC</a:t>
            </a:r>
            <a:r>
              <a:rPr lang="en-US" dirty="0" smtClean="0"/>
              <a:t> yr_</a:t>
            </a:r>
            <a:r>
              <a:rPr lang="en-US" baseline="30000" dirty="0" smtClean="0"/>
              <a:t>–1 _</a:t>
            </a:r>
            <a:r>
              <a:rPr lang="en-US" dirty="0" smtClean="0"/>
              <a:t>for the 1990s (</a:t>
            </a:r>
            <a:r>
              <a:rPr lang="en-US" dirty="0" smtClean="0">
                <a:hlinkClick r:id="rId3"/>
              </a:rPr>
              <a:t>Table 7.2</a:t>
            </a:r>
            <a:r>
              <a:rPr lang="en-US" dirty="0" smtClean="0"/>
              <a:t>). Annual averages of the _</a:t>
            </a:r>
            <a:r>
              <a:rPr lang="en-US" baseline="30000" dirty="0" smtClean="0"/>
              <a:t>13_</a:t>
            </a:r>
            <a:r>
              <a:rPr lang="en-US" dirty="0" smtClean="0"/>
              <a:t>C/_</a:t>
            </a:r>
            <a:r>
              <a:rPr lang="en-US" baseline="30000" dirty="0" smtClean="0"/>
              <a:t>12_</a:t>
            </a:r>
            <a:r>
              <a:rPr lang="en-US" dirty="0" smtClean="0"/>
              <a:t>C ratio measured in atmospheric CO_</a:t>
            </a:r>
            <a:r>
              <a:rPr lang="en-US" baseline="-25000" dirty="0" smtClean="0"/>
              <a:t>2_</a:t>
            </a:r>
            <a:r>
              <a:rPr lang="en-US" dirty="0" smtClean="0"/>
              <a:t> at Mauna Loa from 1981 to 2002 (red) are also shown (Keeling et al, 2005). The isotope data are expressed as δ_</a:t>
            </a:r>
            <a:r>
              <a:rPr lang="en-US" baseline="30000" dirty="0" smtClean="0"/>
              <a:t>13_</a:t>
            </a:r>
            <a:r>
              <a:rPr lang="en-US" dirty="0" smtClean="0"/>
              <a:t>C(CO_</a:t>
            </a:r>
            <a:r>
              <a:rPr lang="en-US" baseline="-25000" dirty="0" smtClean="0"/>
              <a:t>2_</a:t>
            </a:r>
            <a:r>
              <a:rPr lang="en-US" dirty="0" smtClean="0"/>
              <a:t>) ‰ (per mil) deviation from a calibration standard. Note that this scale is inverted to improve clarity. </a:t>
            </a:r>
            <a:endParaRPr lang="en-US" dirty="0"/>
          </a:p>
        </p:txBody>
      </p:sp>
      <p:sp>
        <p:nvSpPr>
          <p:cNvPr id="4" name="Slide Number Placeholder 3"/>
          <p:cNvSpPr>
            <a:spLocks noGrp="1"/>
          </p:cNvSpPr>
          <p:nvPr>
            <p:ph type="sldNum" sz="quarter" idx="10"/>
          </p:nvPr>
        </p:nvSpPr>
        <p:spPr/>
        <p:txBody>
          <a:bodyPr/>
          <a:lstStyle/>
          <a:p>
            <a:fld id="{6EBB9714-C00C-BD42-B71C-A2C613E43784}"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4FE5E4-23BB-B04D-961C-FF20E0AEF308}" type="datetimeFigureOut">
              <a:rPr lang="en-US" smtClean="0"/>
              <a:t>6/14/12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3609416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4FE5E4-23BB-B04D-961C-FF20E0AEF308}" type="datetimeFigureOut">
              <a:rPr lang="en-US" smtClean="0"/>
              <a:t>6/14/12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214537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4FE5E4-23BB-B04D-961C-FF20E0AEF308}" type="datetimeFigureOut">
              <a:rPr lang="en-US" smtClean="0"/>
              <a:t>6/14/12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3970690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887661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697121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764281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655470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578311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07472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647200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721006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4FE5E4-23BB-B04D-961C-FF20E0AEF308}" type="datetimeFigureOut">
              <a:rPr lang="en-US" smtClean="0"/>
              <a:t>6/14/12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29610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721207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09851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939157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4FE5E4-23BB-B04D-961C-FF20E0AEF308}" type="datetimeFigureOut">
              <a:rPr lang="en-US" smtClean="0"/>
              <a:t>6/14/12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4FE5E4-23BB-B04D-961C-FF20E0AEF308}" type="datetimeFigureOut">
              <a:rPr lang="en-US" smtClean="0"/>
              <a:t>6/14/12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4FE5E4-23BB-B04D-961C-FF20E0AEF308}" type="datetimeFigureOut">
              <a:rPr lang="en-US" smtClean="0"/>
              <a:t>6/14/12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4FE5E4-23BB-B04D-961C-FF20E0AEF308}" type="datetimeFigureOut">
              <a:rPr lang="en-US" smtClean="0"/>
              <a:t>6/14/12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4FE5E4-23BB-B04D-961C-FF20E0AEF308}" type="datetimeFigureOut">
              <a:rPr lang="en-US" smtClean="0"/>
              <a:t>6/14/12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4FE5E4-23BB-B04D-961C-FF20E0AEF308}" type="datetimeFigureOut">
              <a:rPr lang="en-US" smtClean="0"/>
              <a:t>6/14/12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FE5E4-23BB-B04D-961C-FF20E0AEF308}" type="datetimeFigureOut">
              <a:rPr lang="en-US" smtClean="0"/>
              <a:t>6/14/12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4FE5E4-23BB-B04D-961C-FF20E0AEF308}" type="datetimeFigureOut">
              <a:rPr lang="en-US" smtClean="0"/>
              <a:t>6/14/12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1373987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FE5E4-23BB-B04D-961C-FF20E0AEF308}" type="datetimeFigureOut">
              <a:rPr lang="en-US" smtClean="0"/>
              <a:t>6/14/12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FE5E4-23BB-B04D-961C-FF20E0AEF308}" type="datetimeFigureOut">
              <a:rPr lang="en-US" smtClean="0"/>
              <a:t>6/14/12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4FE5E4-23BB-B04D-961C-FF20E0AEF308}" type="datetimeFigureOut">
              <a:rPr lang="en-US" smtClean="0"/>
              <a:t>6/14/12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4FE5E4-23BB-B04D-961C-FF20E0AEF308}" type="datetimeFigureOut">
              <a:rPr lang="en-US" smtClean="0"/>
              <a:t>6/14/12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617499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476787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577443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115930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bri"/>
            </a:endParaRPr>
          </a:p>
        </p:txBody>
      </p:sp>
      <p:sp>
        <p:nvSpPr>
          <p:cNvPr id="9" name="Slide Number Placeholder 8"/>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395568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bri"/>
            </a:endParaRPr>
          </a:p>
        </p:txBody>
      </p:sp>
      <p:sp>
        <p:nvSpPr>
          <p:cNvPr id="5" name="Slide Number Placeholder 4"/>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875761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4FE5E4-23BB-B04D-961C-FF20E0AEF308}" type="datetimeFigureOut">
              <a:rPr lang="en-US" smtClean="0"/>
              <a:t>6/14/12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4174040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bri"/>
            </a:endParaRPr>
          </a:p>
        </p:txBody>
      </p:sp>
      <p:sp>
        <p:nvSpPr>
          <p:cNvPr id="4" name="Slide Number Placeholder 3"/>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866403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220848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bri"/>
            </a:endParaRPr>
          </a:p>
        </p:txBody>
      </p:sp>
      <p:sp>
        <p:nvSpPr>
          <p:cNvPr id="7" name="Slide Number Placeholder 6"/>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431485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691121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bri"/>
            </a:endParaRPr>
          </a:p>
        </p:txBody>
      </p:sp>
      <p:sp>
        <p:nvSpPr>
          <p:cNvPr id="6" name="Slide Number Placeholder 5"/>
          <p:cNvSpPr>
            <a:spLocks noGrp="1"/>
          </p:cNvSpPr>
          <p:nvPr>
            <p:ph type="sldNum" sz="quarter" idx="12"/>
          </p:nvPr>
        </p:nvSpPr>
        <p:spPr/>
        <p:txBody>
          <a:body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170672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4FE5E4-23BB-B04D-961C-FF20E0AEF308}" type="datetimeFigureOut">
              <a:rPr lang="en-US" smtClean="0">
                <a:solidFill>
                  <a:prstClr val="black">
                    <a:tint val="75000"/>
                  </a:prstClr>
                </a:solidFill>
                <a:latin typeface="Calibri"/>
              </a:rPr>
              <a:pPr/>
              <a:t>6/14/12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00EA312-3159-FB4C-8A91-072AA9BC79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51182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4FE5E4-23BB-B04D-961C-FF20E0AEF308}" type="datetimeFigureOut">
              <a:rPr lang="en-US" smtClean="0">
                <a:solidFill>
                  <a:prstClr val="black">
                    <a:tint val="75000"/>
                  </a:prstClr>
                </a:solidFill>
                <a:latin typeface="Calibri"/>
              </a:rPr>
              <a:pPr/>
              <a:t>6/14/12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00EA312-3159-FB4C-8A91-072AA9BC79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867220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4FE5E4-23BB-B04D-961C-FF20E0AEF308}" type="datetimeFigureOut">
              <a:rPr lang="en-US" smtClean="0">
                <a:solidFill>
                  <a:prstClr val="black">
                    <a:tint val="75000"/>
                  </a:prstClr>
                </a:solidFill>
                <a:latin typeface="Calibri"/>
              </a:rPr>
              <a:pPr/>
              <a:t>6/14/12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00EA312-3159-FB4C-8A91-072AA9BC79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084795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4FE5E4-23BB-B04D-961C-FF20E0AEF308}" type="datetimeFigureOut">
              <a:rPr lang="en-US" smtClean="0">
                <a:solidFill>
                  <a:prstClr val="black">
                    <a:tint val="75000"/>
                  </a:prstClr>
                </a:solidFill>
                <a:latin typeface="Calibri"/>
              </a:rPr>
              <a:pPr/>
              <a:t>6/14/12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00EA312-3159-FB4C-8A91-072AA9BC79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21767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4FE5E4-23BB-B04D-961C-FF20E0AEF308}" type="datetimeFigureOut">
              <a:rPr lang="en-US" smtClean="0">
                <a:solidFill>
                  <a:prstClr val="black">
                    <a:tint val="75000"/>
                  </a:prstClr>
                </a:solidFill>
                <a:latin typeface="Calibri"/>
              </a:rPr>
              <a:pPr/>
              <a:t>6/14/12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00EA312-3159-FB4C-8A91-072AA9BC79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703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4FE5E4-23BB-B04D-961C-FF20E0AEF308}" type="datetimeFigureOut">
              <a:rPr lang="en-US" smtClean="0"/>
              <a:t>6/14/12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1611488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4FE5E4-23BB-B04D-961C-FF20E0AEF308}" type="datetimeFigureOut">
              <a:rPr lang="en-US" smtClean="0">
                <a:solidFill>
                  <a:prstClr val="black">
                    <a:tint val="75000"/>
                  </a:prstClr>
                </a:solidFill>
                <a:latin typeface="Calibri"/>
              </a:rPr>
              <a:pPr/>
              <a:t>6/14/12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00EA312-3159-FB4C-8A91-072AA9BC79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763517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FE5E4-23BB-B04D-961C-FF20E0AEF308}" type="datetimeFigureOut">
              <a:rPr lang="en-US" smtClean="0">
                <a:solidFill>
                  <a:prstClr val="black">
                    <a:tint val="75000"/>
                  </a:prstClr>
                </a:solidFill>
                <a:latin typeface="Calibri"/>
              </a:rPr>
              <a:pPr/>
              <a:t>6/14/12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00EA312-3159-FB4C-8A91-072AA9BC79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97870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FE5E4-23BB-B04D-961C-FF20E0AEF308}" type="datetimeFigureOut">
              <a:rPr lang="en-US" smtClean="0">
                <a:solidFill>
                  <a:prstClr val="black">
                    <a:tint val="75000"/>
                  </a:prstClr>
                </a:solidFill>
                <a:latin typeface="Calibri"/>
              </a:rPr>
              <a:pPr/>
              <a:t>6/14/12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00EA312-3159-FB4C-8A91-072AA9BC79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802732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FE5E4-23BB-B04D-961C-FF20E0AEF308}" type="datetimeFigureOut">
              <a:rPr lang="en-US" smtClean="0">
                <a:solidFill>
                  <a:prstClr val="black">
                    <a:tint val="75000"/>
                  </a:prstClr>
                </a:solidFill>
                <a:latin typeface="Calibri"/>
              </a:rPr>
              <a:pPr/>
              <a:t>6/14/12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00EA312-3159-FB4C-8A91-072AA9BC79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98925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4FE5E4-23BB-B04D-961C-FF20E0AEF308}" type="datetimeFigureOut">
              <a:rPr lang="en-US" smtClean="0">
                <a:solidFill>
                  <a:prstClr val="black">
                    <a:tint val="75000"/>
                  </a:prstClr>
                </a:solidFill>
                <a:latin typeface="Calibri"/>
              </a:rPr>
              <a:pPr/>
              <a:t>6/14/12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00EA312-3159-FB4C-8A91-072AA9BC79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84724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4FE5E4-23BB-B04D-961C-FF20E0AEF308}" type="datetimeFigureOut">
              <a:rPr lang="en-US" smtClean="0">
                <a:solidFill>
                  <a:prstClr val="black">
                    <a:tint val="75000"/>
                  </a:prstClr>
                </a:solidFill>
                <a:latin typeface="Calibri"/>
              </a:rPr>
              <a:pPr/>
              <a:t>6/14/12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00EA312-3159-FB4C-8A91-072AA9BC79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5846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4FE5E4-23BB-B04D-961C-FF20E0AEF308}" type="datetimeFigureOut">
              <a:rPr lang="en-US" smtClean="0"/>
              <a:t>6/14/12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245022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4FE5E4-23BB-B04D-961C-FF20E0AEF308}" type="datetimeFigureOut">
              <a:rPr lang="en-US" smtClean="0"/>
              <a:t>6/14/12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1585216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FE5E4-23BB-B04D-961C-FF20E0AEF308}" type="datetimeFigureOut">
              <a:rPr lang="en-US" smtClean="0"/>
              <a:t>6/14/12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3997844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4FE5E4-23BB-B04D-961C-FF20E0AEF308}" type="datetimeFigureOut">
              <a:rPr lang="en-US" smtClean="0"/>
              <a:t>6/14/12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EA312-3159-FB4C-8A91-072AA9BC79E9}" type="slidenum">
              <a:rPr lang="en-US" smtClean="0"/>
              <a:t>‹#›</a:t>
            </a:fld>
            <a:endParaRPr lang="en-US"/>
          </a:p>
        </p:txBody>
      </p:sp>
    </p:spTree>
    <p:extLst>
      <p:ext uri="{BB962C8B-B14F-4D97-AF65-F5344CB8AC3E}">
        <p14:creationId xmlns:p14="http://schemas.microsoft.com/office/powerpoint/2010/main" val="8364088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FE5E4-23BB-B04D-961C-FF20E0AEF308}" type="datetimeFigureOut">
              <a:rPr lang="en-US" smtClean="0"/>
              <a:t>6/14/12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EA312-3159-FB4C-8A91-072AA9BC79E9}" type="slidenum">
              <a:rPr lang="en-US" smtClean="0"/>
              <a:t>‹#›</a:t>
            </a:fld>
            <a:endParaRPr lang="en-US"/>
          </a:p>
        </p:txBody>
      </p:sp>
    </p:spTree>
    <p:extLst>
      <p:ext uri="{BB962C8B-B14F-4D97-AF65-F5344CB8AC3E}">
        <p14:creationId xmlns:p14="http://schemas.microsoft.com/office/powerpoint/2010/main" val="3395695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66205820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defTabSz="914400" rtl="0" eaLnBrk="1" latinLnBrk="0" hangingPunct="1">
        <a:spcBef>
          <a:spcPct val="0"/>
        </a:spcBef>
        <a:buNone/>
        <a:defRPr sz="4400" kern="1200">
          <a:solidFill>
            <a:srgbClr val="FFCC6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FE5E4-23BB-B04D-961C-FF20E0AEF308}" type="datetimeFigureOut">
              <a:rPr lang="en-US" smtClean="0"/>
              <a:t>6/14/12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EA312-3159-FB4C-8A91-072AA9BC79E9}"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EB0BC-9245-4442-B184-42B0D2408101}" type="datetimeFigureOut">
              <a:rPr lang="en-US" smtClean="0">
                <a:solidFill>
                  <a:prstClr val="white">
                    <a:tint val="75000"/>
                  </a:prstClr>
                </a:solidFill>
                <a:latin typeface="Calibri"/>
              </a:rPr>
              <a:pPr/>
              <a:t>6/14/12</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BEC1C-45F9-7E40-9EA3-03A334625EE6}" type="slidenum">
              <a:rPr lang="en-US" smtClean="0">
                <a:solidFill>
                  <a:prstClr val="white">
                    <a:tint val="75000"/>
                  </a:prstClr>
                </a:solidFill>
                <a:latin typeface="Calibri"/>
              </a: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84605541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defTabSz="914400" rtl="0" eaLnBrk="1" latinLnBrk="0" hangingPunct="1">
        <a:spcBef>
          <a:spcPct val="0"/>
        </a:spcBef>
        <a:buNone/>
        <a:defRPr sz="4400" kern="1200">
          <a:solidFill>
            <a:srgbClr val="FFCC6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FE5E4-23BB-B04D-961C-FF20E0AEF308}" type="datetimeFigureOut">
              <a:rPr lang="en-US" smtClean="0">
                <a:solidFill>
                  <a:prstClr val="black">
                    <a:tint val="75000"/>
                  </a:prstClr>
                </a:solidFill>
                <a:latin typeface="Calibri"/>
              </a:rPr>
              <a:pPr/>
              <a:t>6/14/12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EA312-3159-FB4C-8A91-072AA9BC79E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87954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hyperlink" Target="http://youtu.be/-PrrTk6Dqz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youtube.com/watch?v=URGcs4WV1f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 cycle Part 2</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47616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Stock and flow system demo: atmospheric CO</a:t>
            </a:r>
            <a:r>
              <a:rPr lang="en-US" baseline="-25000" dirty="0" smtClean="0"/>
              <a:t>2</a:t>
            </a:r>
            <a:r>
              <a:rPr lang="en-US" dirty="0" smtClean="0"/>
              <a:t> reservoir</a:t>
            </a:r>
            <a:endParaRPr lang="en-US" dirty="0"/>
          </a:p>
        </p:txBody>
      </p:sp>
    </p:spTree>
    <p:extLst>
      <p:ext uri="{BB962C8B-B14F-4D97-AF65-F5344CB8AC3E}">
        <p14:creationId xmlns:p14="http://schemas.microsoft.com/office/powerpoint/2010/main" val="13847952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09600"/>
            <a:ext cx="9144000" cy="5628825"/>
          </a:xfrm>
          <a:prstGeom prst="rect">
            <a:avLst/>
          </a:prstGeom>
        </p:spPr>
      </p:pic>
    </p:spTree>
    <p:extLst>
      <p:ext uri="{BB962C8B-B14F-4D97-AF65-F5344CB8AC3E}">
        <p14:creationId xmlns:p14="http://schemas.microsoft.com/office/powerpoint/2010/main" val="42464859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b="46598"/>
          <a:stretch>
            <a:fillRect/>
          </a:stretch>
        </p:blipFill>
        <p:spPr>
          <a:xfrm>
            <a:off x="574441" y="1436901"/>
            <a:ext cx="5246961" cy="3338300"/>
          </a:xfrm>
          <a:prstGeom prst="rect">
            <a:avLst/>
          </a:prstGeom>
        </p:spPr>
      </p:pic>
      <p:cxnSp>
        <p:nvCxnSpPr>
          <p:cNvPr id="4" name="Straight Arrow Connector 3"/>
          <p:cNvCxnSpPr/>
          <p:nvPr/>
        </p:nvCxnSpPr>
        <p:spPr>
          <a:xfrm rot="10800000">
            <a:off x="5127822" y="1459182"/>
            <a:ext cx="1147526" cy="2696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275348" y="1544208"/>
            <a:ext cx="2462167" cy="646331"/>
          </a:xfrm>
          <a:prstGeom prst="rect">
            <a:avLst/>
          </a:prstGeom>
          <a:noFill/>
        </p:spPr>
        <p:txBody>
          <a:bodyPr wrap="square" rtlCol="0">
            <a:spAutoFit/>
          </a:bodyPr>
          <a:lstStyle/>
          <a:p>
            <a:r>
              <a:rPr lang="en-US" dirty="0" smtClean="0"/>
              <a:t>CO2 measured at Mauna Loa, Hawaii</a:t>
            </a:r>
            <a:endParaRPr lang="en-US" dirty="0"/>
          </a:p>
        </p:txBody>
      </p:sp>
      <p:sp>
        <p:nvSpPr>
          <p:cNvPr id="10" name="TextBox 9"/>
          <p:cNvSpPr txBox="1"/>
          <p:nvPr/>
        </p:nvSpPr>
        <p:spPr>
          <a:xfrm>
            <a:off x="6275348" y="2190539"/>
            <a:ext cx="2462167" cy="646331"/>
          </a:xfrm>
          <a:prstGeom prst="rect">
            <a:avLst/>
          </a:prstGeom>
          <a:noFill/>
        </p:spPr>
        <p:txBody>
          <a:bodyPr wrap="square" rtlCol="0">
            <a:spAutoFit/>
          </a:bodyPr>
          <a:lstStyle/>
          <a:p>
            <a:r>
              <a:rPr lang="en-US" dirty="0" smtClean="0">
                <a:solidFill>
                  <a:srgbClr val="023E9A"/>
                </a:solidFill>
              </a:rPr>
              <a:t>CO2 measured at Baring Head, New Zealand</a:t>
            </a:r>
            <a:endParaRPr lang="en-US" dirty="0">
              <a:solidFill>
                <a:srgbClr val="023E9A"/>
              </a:solidFill>
            </a:endParaRPr>
          </a:p>
        </p:txBody>
      </p:sp>
      <p:cxnSp>
        <p:nvCxnSpPr>
          <p:cNvPr id="11" name="Straight Arrow Connector 10"/>
          <p:cNvCxnSpPr>
            <a:stCxn id="10" idx="1"/>
          </p:cNvCxnSpPr>
          <p:nvPr/>
        </p:nvCxnSpPr>
        <p:spPr>
          <a:xfrm rot="10800000">
            <a:off x="4879150" y="1881279"/>
            <a:ext cx="1396199" cy="632427"/>
          </a:xfrm>
          <a:prstGeom prst="straightConnector1">
            <a:avLst/>
          </a:prstGeom>
          <a:ln>
            <a:solidFill>
              <a:srgbClr val="023E9A"/>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071235" y="3254821"/>
            <a:ext cx="2462167" cy="646331"/>
          </a:xfrm>
          <a:prstGeom prst="rect">
            <a:avLst/>
          </a:prstGeom>
          <a:noFill/>
        </p:spPr>
        <p:txBody>
          <a:bodyPr wrap="square" rtlCol="0">
            <a:spAutoFit/>
          </a:bodyPr>
          <a:lstStyle/>
          <a:p>
            <a:r>
              <a:rPr lang="en-US" dirty="0" smtClean="0">
                <a:solidFill>
                  <a:srgbClr val="F0599E"/>
                </a:solidFill>
              </a:rPr>
              <a:t>O2 measured (relative to N2) at Alert, Canada</a:t>
            </a:r>
            <a:endParaRPr lang="en-US" dirty="0">
              <a:solidFill>
                <a:srgbClr val="F0599E"/>
              </a:solidFill>
            </a:endParaRPr>
          </a:p>
        </p:txBody>
      </p:sp>
      <p:cxnSp>
        <p:nvCxnSpPr>
          <p:cNvPr id="14" name="Straight Arrow Connector 13"/>
          <p:cNvCxnSpPr/>
          <p:nvPr/>
        </p:nvCxnSpPr>
        <p:spPr>
          <a:xfrm rot="10800000">
            <a:off x="4693323" y="3399857"/>
            <a:ext cx="1377915" cy="144818"/>
          </a:xfrm>
          <a:prstGeom prst="straightConnector1">
            <a:avLst/>
          </a:prstGeom>
          <a:ln>
            <a:solidFill>
              <a:srgbClr val="F0599E"/>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071238" y="3901152"/>
            <a:ext cx="2462167" cy="646331"/>
          </a:xfrm>
          <a:prstGeom prst="rect">
            <a:avLst/>
          </a:prstGeom>
          <a:noFill/>
        </p:spPr>
        <p:txBody>
          <a:bodyPr wrap="square" rtlCol="0">
            <a:spAutoFit/>
          </a:bodyPr>
          <a:lstStyle/>
          <a:p>
            <a:r>
              <a:rPr lang="en-US" dirty="0" smtClean="0">
                <a:solidFill>
                  <a:srgbClr val="14BDD7"/>
                </a:solidFill>
              </a:rPr>
              <a:t>O2 measured at Cape Grim, Australia</a:t>
            </a:r>
            <a:endParaRPr lang="en-US" dirty="0">
              <a:solidFill>
                <a:srgbClr val="14BDD7"/>
              </a:solidFill>
            </a:endParaRPr>
          </a:p>
        </p:txBody>
      </p:sp>
      <p:cxnSp>
        <p:nvCxnSpPr>
          <p:cNvPr id="18" name="Straight Arrow Connector 17"/>
          <p:cNvCxnSpPr/>
          <p:nvPr/>
        </p:nvCxnSpPr>
        <p:spPr>
          <a:xfrm rot="10800000">
            <a:off x="5127823" y="3901153"/>
            <a:ext cx="943417" cy="323061"/>
          </a:xfrm>
          <a:prstGeom prst="straightConnector1">
            <a:avLst/>
          </a:prstGeom>
          <a:ln>
            <a:solidFill>
              <a:srgbClr val="14BDD7"/>
            </a:solidFill>
            <a:tailEnd type="arrow"/>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3"/>
          <a:srcRect t="90291"/>
          <a:stretch>
            <a:fillRect/>
          </a:stretch>
        </p:blipFill>
        <p:spPr>
          <a:xfrm>
            <a:off x="574441" y="4275667"/>
            <a:ext cx="5246961" cy="606913"/>
          </a:xfrm>
          <a:prstGeom prst="rect">
            <a:avLst/>
          </a:prstGeom>
        </p:spPr>
      </p:pic>
    </p:spTree>
    <p:extLst>
      <p:ext uri="{BB962C8B-B14F-4D97-AF65-F5344CB8AC3E}">
        <p14:creationId xmlns:p14="http://schemas.microsoft.com/office/powerpoint/2010/main" val="1417298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0400" y="5831840"/>
            <a:ext cx="184666" cy="369332"/>
          </a:xfrm>
          <a:prstGeom prst="rect">
            <a:avLst/>
          </a:prstGeom>
          <a:noFill/>
        </p:spPr>
        <p:txBody>
          <a:bodyPr wrap="none" rtlCol="0">
            <a:spAutoFit/>
          </a:bodyPr>
          <a:lstStyle/>
          <a:p>
            <a:endParaRPr lang="en-US" dirty="0"/>
          </a:p>
        </p:txBody>
      </p:sp>
      <p:sp>
        <p:nvSpPr>
          <p:cNvPr id="2" name="TextBox 1"/>
          <p:cNvSpPr txBox="1"/>
          <p:nvPr/>
        </p:nvSpPr>
        <p:spPr>
          <a:xfrm>
            <a:off x="845066" y="112339"/>
            <a:ext cx="7525092" cy="646331"/>
          </a:xfrm>
          <a:prstGeom prst="rect">
            <a:avLst/>
          </a:prstGeom>
          <a:noFill/>
        </p:spPr>
        <p:txBody>
          <a:bodyPr wrap="none" rtlCol="0">
            <a:spAutoFit/>
          </a:bodyPr>
          <a:lstStyle/>
          <a:p>
            <a:r>
              <a:rPr lang="en-US" sz="3600" dirty="0" smtClean="0"/>
              <a:t>Where does the extra CO</a:t>
            </a:r>
            <a:r>
              <a:rPr lang="en-US" sz="3600" baseline="-25000" dirty="0" smtClean="0"/>
              <a:t>2</a:t>
            </a:r>
            <a:r>
              <a:rPr lang="en-US" sz="3600" dirty="0" smtClean="0"/>
              <a:t> come from?</a:t>
            </a:r>
            <a:endParaRPr lang="en-US" sz="3600" dirty="0"/>
          </a:p>
        </p:txBody>
      </p:sp>
      <p:sp>
        <p:nvSpPr>
          <p:cNvPr id="7" name="TextBox 6"/>
          <p:cNvSpPr txBox="1"/>
          <p:nvPr/>
        </p:nvSpPr>
        <p:spPr>
          <a:xfrm>
            <a:off x="951616" y="3239822"/>
            <a:ext cx="7418542" cy="523220"/>
          </a:xfrm>
          <a:prstGeom prst="rect">
            <a:avLst/>
          </a:prstGeom>
          <a:noFill/>
        </p:spPr>
        <p:txBody>
          <a:bodyPr wrap="none" rtlCol="0">
            <a:spAutoFit/>
          </a:bodyPr>
          <a:lstStyle/>
          <a:p>
            <a:r>
              <a:rPr lang="en-US" sz="2800" dirty="0" smtClean="0"/>
              <a:t>Show “</a:t>
            </a:r>
            <a:r>
              <a:rPr lang="en-US" sz="2800" dirty="0" smtClean="0">
                <a:hlinkClick r:id="rId2"/>
              </a:rPr>
              <a:t>It’s Us</a:t>
            </a:r>
            <a:r>
              <a:rPr lang="en-US" sz="2800" dirty="0" smtClean="0"/>
              <a:t>” from Earth: the Operator’s Manual </a:t>
            </a:r>
            <a:endParaRPr lang="en-US" sz="2800" dirty="0"/>
          </a:p>
        </p:txBody>
      </p:sp>
    </p:spTree>
    <p:extLst>
      <p:ext uri="{BB962C8B-B14F-4D97-AF65-F5344CB8AC3E}">
        <p14:creationId xmlns:p14="http://schemas.microsoft.com/office/powerpoint/2010/main" val="18437574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Causal loop diagrams</a:t>
            </a:r>
            <a:endParaRPr lang="en-US" dirty="0"/>
          </a:p>
        </p:txBody>
      </p:sp>
      <p:sp>
        <p:nvSpPr>
          <p:cNvPr id="3" name="Content Placeholder 2"/>
          <p:cNvSpPr>
            <a:spLocks noGrp="1"/>
          </p:cNvSpPr>
          <p:nvPr>
            <p:ph idx="1"/>
          </p:nvPr>
        </p:nvSpPr>
        <p:spPr/>
        <p:txBody>
          <a:bodyPr>
            <a:normAutofit/>
          </a:bodyPr>
          <a:lstStyle/>
          <a:p>
            <a:r>
              <a:rPr lang="en-US" dirty="0" smtClean="0"/>
              <a:t>Climate change is expected to cause an increase in wildfires in some areas and to result in decreased moisture in the tropical rainforests.</a:t>
            </a:r>
          </a:p>
          <a:p>
            <a:pPr lvl="1"/>
            <a:r>
              <a:rPr lang="en-US" dirty="0" smtClean="0"/>
              <a:t>How would these impacts affect the atmospheric CO2 reservoir?</a:t>
            </a:r>
          </a:p>
          <a:p>
            <a:pPr lvl="1"/>
            <a:r>
              <a:rPr lang="en-US" dirty="0" smtClean="0"/>
              <a:t>Draw a causal loop diagram showing this effect?</a:t>
            </a:r>
          </a:p>
          <a:p>
            <a:pPr lvl="2"/>
            <a:r>
              <a:rPr lang="en-US" dirty="0" smtClean="0"/>
              <a:t>Variables:  atmospheric CO2; climate change; wildfires; carbon sinks (forests)</a:t>
            </a:r>
          </a:p>
          <a:p>
            <a:pPr marL="0" indent="0">
              <a:buNone/>
            </a:pPr>
            <a:endParaRPr lang="en-US" dirty="0" smtClean="0"/>
          </a:p>
          <a:p>
            <a:pPr lvl="1"/>
            <a:endParaRPr lang="en-US" dirty="0"/>
          </a:p>
        </p:txBody>
      </p:sp>
    </p:spTree>
    <p:extLst>
      <p:ext uri="{BB962C8B-B14F-4D97-AF65-F5344CB8AC3E}">
        <p14:creationId xmlns:p14="http://schemas.microsoft.com/office/powerpoint/2010/main" val="3212092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85" t="13695" r="-43" b="-787"/>
          <a:stretch/>
        </p:blipFill>
        <p:spPr bwMode="auto">
          <a:xfrm>
            <a:off x="-96200" y="2751860"/>
            <a:ext cx="9270445" cy="410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1" y="274638"/>
            <a:ext cx="9212726" cy="1143000"/>
          </a:xfrm>
        </p:spPr>
        <p:txBody>
          <a:bodyPr>
            <a:normAutofit fontScale="90000"/>
          </a:bodyPr>
          <a:lstStyle/>
          <a:p>
            <a:r>
              <a:rPr lang="en-US" dirty="0" smtClean="0"/>
              <a:t>Earth’s atmosphere:  </a:t>
            </a:r>
            <a:br>
              <a:rPr lang="en-US" dirty="0" smtClean="0"/>
            </a:br>
            <a:r>
              <a:rPr lang="en-US" dirty="0" smtClean="0"/>
              <a:t>infinite sky or a thin layer?</a:t>
            </a:r>
            <a:endParaRPr lang="en-US" dirty="0"/>
          </a:p>
        </p:txBody>
      </p:sp>
    </p:spTree>
    <p:extLst>
      <p:ext uri="{BB962C8B-B14F-4D97-AF65-F5344CB8AC3E}">
        <p14:creationId xmlns:p14="http://schemas.microsoft.com/office/powerpoint/2010/main" val="1268642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r>
              <a:rPr lang="en-US" dirty="0"/>
              <a:t>over 90% of the </a:t>
            </a:r>
            <a:r>
              <a:rPr lang="en-US" dirty="0" smtClean="0"/>
              <a:t>Earth's </a:t>
            </a:r>
            <a:r>
              <a:rPr lang="en-US" dirty="0"/>
              <a:t>atmosphere is within about seven miles (12 km) of </a:t>
            </a:r>
            <a:r>
              <a:rPr lang="en-US" dirty="0" smtClean="0"/>
              <a:t>surface</a:t>
            </a:r>
            <a:r>
              <a:rPr lang="en-US" dirty="0"/>
              <a:t>. </a:t>
            </a:r>
            <a:endParaRPr lang="en-US" dirty="0" smtClean="0"/>
          </a:p>
          <a:p>
            <a:r>
              <a:rPr lang="en-US" dirty="0" smtClean="0"/>
              <a:t>The </a:t>
            </a:r>
            <a:r>
              <a:rPr lang="en-US" dirty="0"/>
              <a:t>distance from the center of the </a:t>
            </a:r>
            <a:r>
              <a:rPr lang="en-US" dirty="0" smtClean="0"/>
              <a:t>Earth </a:t>
            </a:r>
            <a:r>
              <a:rPr lang="en-US" dirty="0"/>
              <a:t>to its surface equals about 4,000 miles. </a:t>
            </a:r>
            <a:endParaRPr lang="en-US" dirty="0" smtClean="0"/>
          </a:p>
          <a:p>
            <a:r>
              <a:rPr lang="en-US" dirty="0" smtClean="0"/>
              <a:t>The </a:t>
            </a:r>
            <a:r>
              <a:rPr lang="en-US" dirty="0"/>
              <a:t>scale of the chalkboard drawing is about 1 foot = 1,000 miles (1610 km).</a:t>
            </a:r>
          </a:p>
          <a:p>
            <a:endParaRPr lang="en-US" dirty="0"/>
          </a:p>
          <a:p>
            <a:endParaRPr lang="en-US" dirty="0"/>
          </a:p>
        </p:txBody>
      </p:sp>
    </p:spTree>
    <p:extLst>
      <p:ext uri="{BB962C8B-B14F-4D97-AF65-F5344CB8AC3E}">
        <p14:creationId xmlns:p14="http://schemas.microsoft.com/office/powerpoint/2010/main" val="2778131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“ppm”?</a:t>
            </a:r>
            <a:endParaRPr lang="en-US" dirty="0"/>
          </a:p>
        </p:txBody>
      </p:sp>
      <p:sp>
        <p:nvSpPr>
          <p:cNvPr id="3" name="Content Placeholder 2"/>
          <p:cNvSpPr>
            <a:spLocks noGrp="1"/>
          </p:cNvSpPr>
          <p:nvPr>
            <p:ph idx="1"/>
          </p:nvPr>
        </p:nvSpPr>
        <p:spPr/>
        <p:txBody>
          <a:bodyPr>
            <a:normAutofit/>
          </a:bodyPr>
          <a:lstStyle/>
          <a:p>
            <a:r>
              <a:rPr lang="en-US" dirty="0" smtClean="0"/>
              <a:t>“ppm” = “parts per million”</a:t>
            </a:r>
          </a:p>
          <a:p>
            <a:r>
              <a:rPr lang="en-US" dirty="0" smtClean="0"/>
              <a:t>Percent = “parts per hundred”</a:t>
            </a:r>
          </a:p>
          <a:p>
            <a:pPr lvl="1"/>
            <a:r>
              <a:rPr lang="en-US" dirty="0" smtClean="0"/>
              <a:t>E.g., this jar has 20 parts per hundred blue M&amp;M’s, or 20 blue M&amp;Ms for every 100 total M&amp;Ms </a:t>
            </a:r>
          </a:p>
          <a:p>
            <a:r>
              <a:rPr lang="en-US" dirty="0" smtClean="0"/>
              <a:t>So, 20 ppm blue M&amp;Ms </a:t>
            </a:r>
          </a:p>
          <a:p>
            <a:pPr marL="457200" lvl="1" indent="0">
              <a:buNone/>
            </a:pPr>
            <a:r>
              <a:rPr lang="en-US" dirty="0" smtClean="0"/>
              <a:t>= 20 blue </a:t>
            </a:r>
            <a:r>
              <a:rPr lang="en-US" dirty="0"/>
              <a:t>M&amp;</a:t>
            </a:r>
            <a:r>
              <a:rPr lang="en-US" dirty="0" smtClean="0"/>
              <a:t>M’s for </a:t>
            </a:r>
            <a:r>
              <a:rPr lang="en-US" dirty="0"/>
              <a:t>every </a:t>
            </a:r>
            <a:r>
              <a:rPr lang="en-US" dirty="0" smtClean="0"/>
              <a:t>1,000,000 total M</a:t>
            </a:r>
            <a:r>
              <a:rPr lang="en-US" dirty="0"/>
              <a:t>&amp;</a:t>
            </a:r>
            <a:r>
              <a:rPr lang="en-US" dirty="0" smtClean="0"/>
              <a:t>Ms</a:t>
            </a:r>
          </a:p>
          <a:p>
            <a:pPr marL="0" indent="0">
              <a:buNone/>
            </a:pPr>
            <a:endParaRPr lang="en-US" dirty="0"/>
          </a:p>
        </p:txBody>
      </p:sp>
      <p:pic>
        <p:nvPicPr>
          <p:cNvPr id="4" name="Picture 3"/>
          <p:cNvPicPr>
            <a:picLocks noChangeAspect="1"/>
          </p:cNvPicPr>
          <p:nvPr/>
        </p:nvPicPr>
        <p:blipFill rotWithShape="1">
          <a:blip r:embed="rId2"/>
          <a:srcRect r="56481" b="13766"/>
          <a:stretch/>
        </p:blipFill>
        <p:spPr>
          <a:xfrm>
            <a:off x="6629406" y="444178"/>
            <a:ext cx="1560946" cy="2312043"/>
          </a:xfrm>
          <a:prstGeom prst="rect">
            <a:avLst/>
          </a:prstGeom>
        </p:spPr>
      </p:pic>
    </p:spTree>
    <p:extLst>
      <p:ext uri="{BB962C8B-B14F-4D97-AF65-F5344CB8AC3E}">
        <p14:creationId xmlns:p14="http://schemas.microsoft.com/office/powerpoint/2010/main" val="4137382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Units</a:t>
            </a:r>
            <a:endParaRPr lang="en-US" dirty="0"/>
          </a:p>
        </p:txBody>
      </p:sp>
      <p:sp>
        <p:nvSpPr>
          <p:cNvPr id="4" name="Content Placeholder 3"/>
          <p:cNvSpPr>
            <a:spLocks noGrp="1"/>
          </p:cNvSpPr>
          <p:nvPr>
            <p:ph idx="1"/>
          </p:nvPr>
        </p:nvSpPr>
        <p:spPr/>
        <p:txBody>
          <a:bodyPr/>
          <a:lstStyle/>
          <a:p>
            <a:r>
              <a:rPr lang="en-US" dirty="0" smtClean="0"/>
              <a:t>Giga (G):  1,000,000,000 = 10</a:t>
            </a:r>
            <a:r>
              <a:rPr lang="en-US" baseline="30000" dirty="0" smtClean="0"/>
              <a:t>9</a:t>
            </a:r>
            <a:endParaRPr lang="en-US" dirty="0" smtClean="0"/>
          </a:p>
          <a:p>
            <a:r>
              <a:rPr lang="en-US" dirty="0" err="1" smtClean="0"/>
              <a:t>Tera</a:t>
            </a:r>
            <a:r>
              <a:rPr lang="en-US" dirty="0" smtClean="0"/>
              <a:t> (T): 1,000,000,000,000 = 10</a:t>
            </a:r>
            <a:r>
              <a:rPr lang="en-US" baseline="30000" dirty="0" smtClean="0"/>
              <a:t>12</a:t>
            </a:r>
          </a:p>
          <a:p>
            <a:r>
              <a:rPr lang="en-US" dirty="0" err="1" smtClean="0"/>
              <a:t>Peta</a:t>
            </a:r>
            <a:r>
              <a:rPr lang="en-US" dirty="0" smtClean="0"/>
              <a:t> (P): 1,000,000,000,000,000 = 10</a:t>
            </a:r>
            <a:r>
              <a:rPr lang="en-US" baseline="30000" dirty="0" smtClean="0"/>
              <a:t>15</a:t>
            </a:r>
          </a:p>
          <a:p>
            <a:r>
              <a:rPr lang="en-US" dirty="0" smtClean="0"/>
              <a:t>Ton (</a:t>
            </a:r>
            <a:r>
              <a:rPr lang="en-US" dirty="0" err="1" smtClean="0"/>
              <a:t>t</a:t>
            </a:r>
            <a:r>
              <a:rPr lang="en-US" dirty="0" smtClean="0"/>
              <a:t>) = 1000 kg; 1 kg = 1000 </a:t>
            </a:r>
            <a:r>
              <a:rPr lang="en-US" dirty="0" err="1" smtClean="0"/>
              <a:t>g</a:t>
            </a:r>
            <a:endParaRPr lang="en-US" dirty="0" smtClean="0"/>
          </a:p>
          <a:p>
            <a:r>
              <a:rPr lang="en-US" dirty="0" smtClean="0"/>
              <a:t>So, 1 </a:t>
            </a:r>
            <a:r>
              <a:rPr lang="en-US" dirty="0" err="1" smtClean="0"/>
              <a:t>Gt</a:t>
            </a:r>
            <a:r>
              <a:rPr lang="en-US" dirty="0" smtClean="0"/>
              <a:t> = 1 Pg</a:t>
            </a:r>
          </a:p>
          <a:p>
            <a:pPr>
              <a:buNone/>
            </a:pPr>
            <a:endParaRPr lang="en-US" dirty="0"/>
          </a:p>
        </p:txBody>
      </p:sp>
    </p:spTree>
    <p:extLst>
      <p:ext uri="{BB962C8B-B14F-4D97-AF65-F5344CB8AC3E}">
        <p14:creationId xmlns:p14="http://schemas.microsoft.com/office/powerpoint/2010/main" val="3050109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much CO</a:t>
            </a:r>
            <a:r>
              <a:rPr lang="en-US" baseline="-25000" dirty="0" smtClean="0"/>
              <a:t>2</a:t>
            </a:r>
            <a:r>
              <a:rPr lang="en-US" dirty="0" smtClean="0"/>
              <a:t> do we emit?</a:t>
            </a:r>
            <a:endParaRPr lang="en-US" dirty="0"/>
          </a:p>
        </p:txBody>
      </p:sp>
      <p:sp>
        <p:nvSpPr>
          <p:cNvPr id="9" name="Content Placeholder 8"/>
          <p:cNvSpPr>
            <a:spLocks noGrp="1"/>
          </p:cNvSpPr>
          <p:nvPr>
            <p:ph sz="half" idx="1"/>
          </p:nvPr>
        </p:nvSpPr>
        <p:spPr/>
        <p:txBody>
          <a:bodyPr>
            <a:normAutofit fontScale="85000" lnSpcReduction="10000"/>
          </a:bodyPr>
          <a:lstStyle/>
          <a:p>
            <a:r>
              <a:rPr lang="en-US" dirty="0" smtClean="0"/>
              <a:t>One hopper ~100 tons of coal</a:t>
            </a:r>
          </a:p>
          <a:p>
            <a:r>
              <a:rPr lang="en-US" dirty="0" smtClean="0"/>
              <a:t>80% of coal is carbon</a:t>
            </a:r>
          </a:p>
          <a:p>
            <a:r>
              <a:rPr lang="en-US" dirty="0" smtClean="0"/>
              <a:t>Each hopper is ~60 feet long</a:t>
            </a:r>
          </a:p>
          <a:p>
            <a:r>
              <a:rPr lang="en-US" dirty="0" smtClean="0"/>
              <a:t>One </a:t>
            </a:r>
            <a:r>
              <a:rPr lang="en-US" dirty="0" err="1" smtClean="0"/>
              <a:t>petagram</a:t>
            </a:r>
            <a:r>
              <a:rPr lang="en-US" dirty="0" smtClean="0"/>
              <a:t> (billion tons) of coal would be held in a train 156,500 miles</a:t>
            </a:r>
          </a:p>
          <a:p>
            <a:r>
              <a:rPr lang="en-US" dirty="0" smtClean="0"/>
              <a:t>Entire human-caused emissions are ~9 </a:t>
            </a:r>
            <a:r>
              <a:rPr lang="en-US" dirty="0" err="1" smtClean="0"/>
              <a:t>Pg</a:t>
            </a:r>
            <a:r>
              <a:rPr lang="en-US" dirty="0" smtClean="0"/>
              <a:t> C/year</a:t>
            </a:r>
          </a:p>
          <a:p>
            <a:r>
              <a:rPr lang="en-US" dirty="0" smtClean="0"/>
              <a:t>Train that would wrap around the Earth 54 times!</a:t>
            </a:r>
            <a:endParaRPr lang="en-US" dirty="0"/>
          </a:p>
        </p:txBody>
      </p:sp>
      <p:pic>
        <p:nvPicPr>
          <p:cNvPr id="2" name="Picture 1"/>
          <p:cNvPicPr>
            <a:picLocks noChangeAspect="1"/>
          </p:cNvPicPr>
          <p:nvPr/>
        </p:nvPicPr>
        <p:blipFill>
          <a:blip r:embed="rId2"/>
          <a:stretch>
            <a:fillRect/>
          </a:stretch>
        </p:blipFill>
        <p:spPr>
          <a:xfrm>
            <a:off x="4719682" y="2182695"/>
            <a:ext cx="4021733" cy="2929500"/>
          </a:xfrm>
          <a:prstGeom prst="rect">
            <a:avLst/>
          </a:prstGeom>
        </p:spPr>
      </p:pic>
    </p:spTree>
    <p:extLst>
      <p:ext uri="{BB962C8B-B14F-4D97-AF65-F5344CB8AC3E}">
        <p14:creationId xmlns:p14="http://schemas.microsoft.com/office/powerpoint/2010/main" val="557472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3999" y="400539"/>
            <a:ext cx="8619067" cy="6466060"/>
          </a:xfrm>
          <a:prstGeom prst="rect">
            <a:avLst/>
          </a:prstGeom>
        </p:spPr>
      </p:pic>
    </p:spTree>
    <p:extLst>
      <p:ext uri="{BB962C8B-B14F-4D97-AF65-F5344CB8AC3E}">
        <p14:creationId xmlns:p14="http://schemas.microsoft.com/office/powerpoint/2010/main" val="29497516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0934" y="376552"/>
            <a:ext cx="8636000" cy="6001288"/>
          </a:xfrm>
          <a:prstGeom prst="rect">
            <a:avLst/>
          </a:prstGeom>
        </p:spPr>
      </p:pic>
    </p:spTree>
    <p:extLst>
      <p:ext uri="{BB962C8B-B14F-4D97-AF65-F5344CB8AC3E}">
        <p14:creationId xmlns:p14="http://schemas.microsoft.com/office/powerpoint/2010/main" val="11077216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Breathing vs. burning?</a:t>
            </a:r>
            <a:endParaRPr lang="en-US" dirty="0"/>
          </a:p>
        </p:txBody>
      </p:sp>
      <p:sp>
        <p:nvSpPr>
          <p:cNvPr id="3" name="Content Placeholder 2"/>
          <p:cNvSpPr>
            <a:spLocks noGrp="1"/>
          </p:cNvSpPr>
          <p:nvPr>
            <p:ph idx="1"/>
          </p:nvPr>
        </p:nvSpPr>
        <p:spPr/>
        <p:txBody>
          <a:bodyPr>
            <a:normAutofit lnSpcReduction="10000"/>
          </a:bodyPr>
          <a:lstStyle/>
          <a:p>
            <a:r>
              <a:rPr lang="en-US" dirty="0"/>
              <a:t>What about human respiration?</a:t>
            </a:r>
            <a:endParaRPr lang="en-US" sz="3000" dirty="0"/>
          </a:p>
          <a:p>
            <a:pPr lvl="1"/>
            <a:r>
              <a:rPr lang="en-US" dirty="0"/>
              <a:t>Breathing produces approximately 2.3 pounds (1 kg) of carbon dioxide per day per person.</a:t>
            </a:r>
            <a:endParaRPr lang="en-US" sz="2600" dirty="0"/>
          </a:p>
          <a:p>
            <a:pPr lvl="1"/>
            <a:r>
              <a:rPr lang="en-US" dirty="0"/>
              <a:t>You exhale about 365 kg (0.365 tons, or 803 </a:t>
            </a:r>
            <a:r>
              <a:rPr lang="en-US" dirty="0" err="1"/>
              <a:t>lbs</a:t>
            </a:r>
            <a:r>
              <a:rPr lang="en-US" dirty="0"/>
              <a:t>) CO</a:t>
            </a:r>
            <a:r>
              <a:rPr lang="en-US" baseline="-25000" dirty="0"/>
              <a:t>2</a:t>
            </a:r>
            <a:r>
              <a:rPr lang="en-US" dirty="0"/>
              <a:t> each year.</a:t>
            </a:r>
            <a:endParaRPr lang="en-US" sz="2600" dirty="0"/>
          </a:p>
          <a:p>
            <a:pPr lvl="1"/>
            <a:r>
              <a:rPr lang="en-US" dirty="0"/>
              <a:t>If you stop breathing, will it solve the CO2 problem</a:t>
            </a:r>
            <a:r>
              <a:rPr lang="en-US" dirty="0" smtClean="0"/>
              <a:t>?</a:t>
            </a:r>
          </a:p>
          <a:p>
            <a:r>
              <a:rPr lang="en-US" sz="2800" dirty="0"/>
              <a:t>Both convert organic carbon and O</a:t>
            </a:r>
            <a:r>
              <a:rPr lang="en-US" sz="2800" baseline="-25000" dirty="0"/>
              <a:t>2</a:t>
            </a:r>
            <a:r>
              <a:rPr lang="en-US" sz="2800" dirty="0"/>
              <a:t> to CO</a:t>
            </a:r>
            <a:r>
              <a:rPr lang="en-US" sz="2800" baseline="-25000" dirty="0"/>
              <a:t>2</a:t>
            </a:r>
            <a:r>
              <a:rPr lang="en-US" sz="2800" dirty="0"/>
              <a:t> and H</a:t>
            </a:r>
            <a:r>
              <a:rPr lang="en-US" sz="2800" baseline="-25000" dirty="0"/>
              <a:t>2</a:t>
            </a:r>
            <a:r>
              <a:rPr lang="en-US" sz="2800" dirty="0"/>
              <a:t>O</a:t>
            </a:r>
          </a:p>
          <a:p>
            <a:r>
              <a:rPr lang="en-US" sz="3000" dirty="0"/>
              <a:t>Show “Now is the Time” or </a:t>
            </a:r>
            <a:r>
              <a:rPr lang="en-US" sz="3000" dirty="0">
                <a:hlinkClick r:id="rId2"/>
              </a:rPr>
              <a:t>Competitive Enterprise Institute’s PSA</a:t>
            </a:r>
            <a:endParaRPr lang="en-US" sz="3000" dirty="0"/>
          </a:p>
          <a:p>
            <a:endParaRPr lang="en-US" sz="3000" dirty="0"/>
          </a:p>
          <a:p>
            <a:endParaRPr lang="en-US" dirty="0"/>
          </a:p>
        </p:txBody>
      </p:sp>
    </p:spTree>
    <p:extLst>
      <p:ext uri="{BB962C8B-B14F-4D97-AF65-F5344CB8AC3E}">
        <p14:creationId xmlns:p14="http://schemas.microsoft.com/office/powerpoint/2010/main" val="30266842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902</TotalTime>
  <Words>1054</Words>
  <Application>Microsoft Macintosh PowerPoint</Application>
  <PresentationFormat>On-screen Show (4:3)</PresentationFormat>
  <Paragraphs>72</Paragraphs>
  <Slides>14</Slides>
  <Notes>4</Notes>
  <HiddenSlides>0</HiddenSlides>
  <MMClips>0</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Office Theme</vt:lpstr>
      <vt:lpstr>2_Black</vt:lpstr>
      <vt:lpstr>Black</vt:lpstr>
      <vt:lpstr>1_Black</vt:lpstr>
      <vt:lpstr>1_Office Theme</vt:lpstr>
      <vt:lpstr>C cycle Part 2</vt:lpstr>
      <vt:lpstr>Earth’s atmosphere:   infinite sky or a thin layer?</vt:lpstr>
      <vt:lpstr>PowerPoint Presentation</vt:lpstr>
      <vt:lpstr>What is “ppm”?</vt:lpstr>
      <vt:lpstr>Units</vt:lpstr>
      <vt:lpstr>How much CO2 do we emit?</vt:lpstr>
      <vt:lpstr>PowerPoint Presentation</vt:lpstr>
      <vt:lpstr>PowerPoint Presentation</vt:lpstr>
      <vt:lpstr>Breathing vs. burning?</vt:lpstr>
      <vt:lpstr>Stock and flow system demo: atmospheric CO2 reservoir</vt:lpstr>
      <vt:lpstr>PowerPoint Presentation</vt:lpstr>
      <vt:lpstr>PowerPoint Presentation</vt:lpstr>
      <vt:lpstr>PowerPoint Presentation</vt:lpstr>
      <vt:lpstr>Causal loop diagrams</vt:lpstr>
    </vt:vector>
  </TitlesOfParts>
  <Company>UMass Lowell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cycle Part 2</dc:title>
  <dc:creator>Juliette Rooney-Varga</dc:creator>
  <cp:lastModifiedBy>Juliette Rooney-Varga</cp:lastModifiedBy>
  <cp:revision>13</cp:revision>
  <dcterms:created xsi:type="dcterms:W3CDTF">2011-07-06T13:11:01Z</dcterms:created>
  <dcterms:modified xsi:type="dcterms:W3CDTF">2012-06-14T19:49:53Z</dcterms:modified>
</cp:coreProperties>
</file>