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90" r:id="rId4"/>
    <p:sldId id="291" r:id="rId5"/>
    <p:sldId id="257" r:id="rId6"/>
    <p:sldId id="261" r:id="rId7"/>
    <p:sldId id="262" r:id="rId8"/>
    <p:sldId id="265" r:id="rId9"/>
    <p:sldId id="264" r:id="rId10"/>
    <p:sldId id="263" r:id="rId11"/>
    <p:sldId id="267" r:id="rId12"/>
    <p:sldId id="279" r:id="rId13"/>
    <p:sldId id="270" r:id="rId14"/>
    <p:sldId id="278" r:id="rId15"/>
    <p:sldId id="281" r:id="rId16"/>
    <p:sldId id="295" r:id="rId17"/>
    <p:sldId id="297" r:id="rId18"/>
    <p:sldId id="298" r:id="rId19"/>
    <p:sldId id="280" r:id="rId20"/>
    <p:sldId id="292" r:id="rId21"/>
    <p:sldId id="293" r:id="rId22"/>
    <p:sldId id="283" r:id="rId23"/>
    <p:sldId id="29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0" autoAdjust="0"/>
    <p:restoredTop sz="86384" autoAdjust="0"/>
  </p:normalViewPr>
  <p:slideViewPr>
    <p:cSldViewPr snapToGrid="0" snapToObjects="1">
      <p:cViewPr varScale="1">
        <p:scale>
          <a:sx n="138" d="100"/>
          <a:sy n="138" d="100"/>
        </p:scale>
        <p:origin x="-72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76677-2907-0C40-B53C-D757C9D66390}" type="datetimeFigureOut">
              <a:rPr lang="en-US" smtClean="0"/>
              <a:t>6/14/12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581C0-3A19-2447-A054-8F1709386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them CO2 and H2O molecules </a:t>
            </a:r>
          </a:p>
          <a:p>
            <a:endParaRPr lang="en-US" dirty="0" smtClean="0"/>
          </a:p>
          <a:p>
            <a:r>
              <a:rPr lang="en-US" dirty="0" smtClean="0"/>
              <a:t>Debrief:  what</a:t>
            </a:r>
            <a:r>
              <a:rPr lang="en-US" baseline="0" dirty="0" smtClean="0"/>
              <a:t> did you come up with?</a:t>
            </a:r>
          </a:p>
          <a:p>
            <a:r>
              <a:rPr lang="en-US" baseline="0" dirty="0" smtClean="0"/>
              <a:t>How similar are they to each other?</a:t>
            </a:r>
          </a:p>
          <a:p>
            <a:r>
              <a:rPr lang="en-US" baseline="0" dirty="0" smtClean="0"/>
              <a:t>Did anything surprise you?</a:t>
            </a:r>
          </a:p>
          <a:p>
            <a:r>
              <a:rPr lang="en-US" baseline="0" dirty="0" smtClean="0"/>
              <a:t>How many C-C or C-H bonds did you come up with?  These bonds are important because breaking them releases energy that can be used by organisms (or for human society)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581C0-3A19-2447-A054-8F1709386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1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glucose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581C0-3A19-2447-A054-8F1709386F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3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Linked</a:t>
            </a:r>
            <a:r>
              <a:rPr lang="en-US" baseline="0" dirty="0" smtClean="0"/>
              <a:t> glucose 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581C0-3A19-2447-A054-8F1709386F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35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581C0-3A19-2447-A054-8F1709386F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9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about human respiration?</a:t>
            </a:r>
            <a:endParaRPr lang="en-US" sz="3000" dirty="0" smtClean="0"/>
          </a:p>
          <a:p>
            <a:pPr lvl="1"/>
            <a:r>
              <a:rPr lang="en-US" dirty="0" smtClean="0"/>
              <a:t>Breathing produces approximately 2.3 pounds (1 kg) of carbon dioxide per day per person.</a:t>
            </a:r>
            <a:endParaRPr lang="en-US" sz="2600" dirty="0" smtClean="0"/>
          </a:p>
          <a:p>
            <a:pPr lvl="1"/>
            <a:r>
              <a:rPr lang="en-US" dirty="0" smtClean="0"/>
              <a:t>You exhale about 365 kg (0.365 tons, or 803 </a:t>
            </a:r>
            <a:r>
              <a:rPr lang="en-US" dirty="0" err="1" smtClean="0"/>
              <a:t>lbs</a:t>
            </a:r>
            <a:r>
              <a:rPr lang="en-US" dirty="0" smtClean="0"/>
              <a:t>) CO</a:t>
            </a:r>
            <a:r>
              <a:rPr lang="en-US" baseline="-25000" dirty="0" smtClean="0"/>
              <a:t>2</a:t>
            </a:r>
            <a:r>
              <a:rPr lang="en-US" dirty="0" smtClean="0"/>
              <a:t> each year.</a:t>
            </a:r>
            <a:endParaRPr lang="en-US" sz="2600" dirty="0" smtClean="0"/>
          </a:p>
          <a:p>
            <a:pPr lvl="1"/>
            <a:r>
              <a:rPr lang="en-US" dirty="0" smtClean="0"/>
              <a:t>If you stop breathing, will it solve the CO2 problem?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581C0-3A19-2447-A054-8F1709386F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90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</a:t>
            </a:r>
            <a:r>
              <a:rPr lang="en-US" baseline="0" dirty="0" smtClean="0"/>
              <a:t> American emits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581C0-3A19-2447-A054-8F1709386F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5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0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20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94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8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1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8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6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5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2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5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2E33C-C47A-B84B-BA4B-C18015CB631A}" type="datetimeFigureOut">
              <a:rPr lang="en-US" smtClean="0"/>
              <a:t>6/14/12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C1F8-12FE-3047-9C8A-85BC388E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youtu.be/_8VqWKZIPr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URGcs4WV1f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ootprint.stanford.edu/index.html" TargetMode="External"/><Relationship Id="rId4" Type="http://schemas.openxmlformats.org/officeDocument/2006/relationships/hyperlink" Target="http://www.wattzon.com/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alc.zerofootprint.net/youth/iEar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 of the day: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is carbon important to life and to energy?</a:t>
            </a:r>
          </a:p>
        </p:txBody>
      </p:sp>
    </p:spTree>
    <p:extLst>
      <p:ext uri="{BB962C8B-B14F-4D97-AF65-F5344CB8AC3E}">
        <p14:creationId xmlns:p14="http://schemas.microsoft.com/office/powerpoint/2010/main" val="107902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Photosynthesis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2182" y="3095473"/>
            <a:ext cx="78278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+ 6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 	                  C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H</a:t>
            </a:r>
            <a:r>
              <a:rPr lang="en-US" sz="3200" baseline="-25000" dirty="0" smtClean="0"/>
              <a:t>12</a:t>
            </a:r>
            <a:r>
              <a:rPr lang="en-US" sz="3200" dirty="0" smtClean="0"/>
              <a:t>O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 + 6 O</a:t>
            </a:r>
            <a:r>
              <a:rPr lang="en-US" sz="3200" baseline="-25000" dirty="0"/>
              <a:t>2</a:t>
            </a:r>
            <a:r>
              <a:rPr lang="en-US" sz="3200" dirty="0" smtClean="0"/>
              <a:t>	 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10718" y="3397872"/>
            <a:ext cx="152009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4087236" y="2814167"/>
            <a:ext cx="647700" cy="546100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79236" y="3397872"/>
            <a:ext cx="160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Photosynthesis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7837" y="3794798"/>
            <a:ext cx="219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Carbon dioxide from the atmosphere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05199" y="3767204"/>
            <a:ext cx="117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47230" y="3751978"/>
            <a:ext cx="154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Organic matter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48188" y="4062405"/>
            <a:ext cx="154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Oxygen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410" y="4425903"/>
            <a:ext cx="2145141" cy="14196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68" y="4459331"/>
            <a:ext cx="755073" cy="646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930" y="4625666"/>
            <a:ext cx="613556" cy="286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4000" r="31333" b="63178"/>
          <a:stretch/>
        </p:blipFill>
        <p:spPr>
          <a:xfrm>
            <a:off x="2529417" y="4441129"/>
            <a:ext cx="843785" cy="5138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44682" y="3023117"/>
            <a:ext cx="2153803" cy="867094"/>
            <a:chOff x="1044682" y="3023117"/>
            <a:chExt cx="2153803" cy="867094"/>
          </a:xfrm>
        </p:grpSpPr>
        <p:sp>
          <p:nvSpPr>
            <p:cNvPr id="3" name="Oval 2"/>
            <p:cNvSpPr/>
            <p:nvPr/>
          </p:nvSpPr>
          <p:spPr>
            <a:xfrm>
              <a:off x="2412788" y="3048869"/>
              <a:ext cx="785697" cy="7947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044682" y="3023117"/>
              <a:ext cx="901222" cy="8670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Oval 27"/>
          <p:cNvSpPr/>
          <p:nvPr/>
        </p:nvSpPr>
        <p:spPr>
          <a:xfrm>
            <a:off x="5508756" y="2999815"/>
            <a:ext cx="1447557" cy="867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0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6" y="4220772"/>
            <a:ext cx="2145141" cy="1419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641" y="4493881"/>
            <a:ext cx="755073" cy="6466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7743" y="3238890"/>
            <a:ext cx="125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Respiration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618" y="4671848"/>
            <a:ext cx="613556" cy="286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4000" r="31333" b="63178"/>
          <a:stretch/>
        </p:blipFill>
        <p:spPr>
          <a:xfrm>
            <a:off x="6981397" y="4048716"/>
            <a:ext cx="843785" cy="5138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679" y="2866279"/>
            <a:ext cx="80471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H</a:t>
            </a:r>
            <a:r>
              <a:rPr lang="en-US" sz="3200" baseline="-25000" dirty="0" smtClean="0"/>
              <a:t>12</a:t>
            </a:r>
            <a:r>
              <a:rPr lang="en-US" sz="3200" dirty="0" smtClean="0"/>
              <a:t>O</a:t>
            </a:r>
            <a:r>
              <a:rPr lang="en-US" sz="3200" baseline="-25000" dirty="0" smtClean="0"/>
              <a:t>6     </a:t>
            </a:r>
            <a:r>
              <a:rPr lang="en-US" sz="3200" dirty="0" smtClean="0"/>
              <a:t>+    6 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			            6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 + 6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	            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37692" y="3154778"/>
            <a:ext cx="15644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xplosion 1 13"/>
          <p:cNvSpPr/>
          <p:nvPr/>
        </p:nvSpPr>
        <p:spPr>
          <a:xfrm>
            <a:off x="3937862" y="2392774"/>
            <a:ext cx="865910" cy="681182"/>
          </a:xfrm>
          <a:prstGeom prst="irregularSeal1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Respiration:  using energy stored in organic carbon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03772" y="3552796"/>
            <a:ext cx="2198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Carbon dioxide released to atmosphere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51145" y="3526855"/>
            <a:ext cx="117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" y="3540884"/>
            <a:ext cx="154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Organic matter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29185" y="3679384"/>
            <a:ext cx="154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Oxygen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8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etoBurn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6" y="25400"/>
            <a:ext cx="9105203" cy="6829502"/>
          </a:xfrm>
        </p:spPr>
      </p:pic>
    </p:spTree>
    <p:extLst>
      <p:ext uri="{BB962C8B-B14F-4D97-AF65-F5344CB8AC3E}">
        <p14:creationId xmlns:p14="http://schemas.microsoft.com/office/powerpoint/2010/main" val="337219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tree…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600200"/>
            <a:ext cx="7174345" cy="4525963"/>
          </a:xfrm>
        </p:spPr>
        <p:txBody>
          <a:bodyPr>
            <a:normAutofit fontScale="92500"/>
          </a:bodyPr>
          <a:lstStyle/>
          <a:p>
            <a:pPr marL="285750" indent="-285750"/>
            <a:r>
              <a:rPr lang="en-US" dirty="0"/>
              <a:t>~50% water by weight</a:t>
            </a:r>
          </a:p>
          <a:p>
            <a:pPr marL="285750" indent="-285750"/>
            <a:r>
              <a:rPr lang="en-US" dirty="0" smtClean="0"/>
              <a:t>~45</a:t>
            </a:r>
            <a:r>
              <a:rPr lang="en-US" dirty="0"/>
              <a:t>% dry weight is C in organic </a:t>
            </a:r>
            <a:r>
              <a:rPr lang="en-US" dirty="0" smtClean="0"/>
              <a:t>matter</a:t>
            </a:r>
          </a:p>
          <a:p>
            <a:pPr marL="685800" lvl="1"/>
            <a:r>
              <a:rPr lang="en-US" dirty="0" smtClean="0"/>
              <a:t>Most of remainder is O, H in organic compounds</a:t>
            </a:r>
            <a:endParaRPr lang="en-US" dirty="0"/>
          </a:p>
          <a:p>
            <a:pPr marL="285750" indent="-285750"/>
            <a:r>
              <a:rPr lang="en-US" dirty="0"/>
              <a:t>Organic matter is rich in C-C and C-H bonds, which release energy when broken</a:t>
            </a:r>
          </a:p>
          <a:p>
            <a:pPr marL="285750" indent="-285750"/>
            <a:r>
              <a:rPr lang="en-US" dirty="0"/>
              <a:t>Organic carbon is used as energy ‘currency’ </a:t>
            </a:r>
            <a:endParaRPr lang="en-US" dirty="0" smtClean="0"/>
          </a:p>
          <a:p>
            <a:pPr marL="685800" lvl="1"/>
            <a:r>
              <a:rPr lang="en-US" dirty="0" smtClean="0"/>
              <a:t>it </a:t>
            </a:r>
            <a:r>
              <a:rPr lang="en-US" dirty="0"/>
              <a:t>can be used immediately, stored, or transferred to other organisms</a:t>
            </a:r>
          </a:p>
          <a:p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2"/>
          <a:srcRect l="43827" t="13336" r="12963" b="-990"/>
          <a:stretch/>
        </p:blipFill>
        <p:spPr>
          <a:xfrm>
            <a:off x="7112924" y="981600"/>
            <a:ext cx="1879599" cy="28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Fossil fuels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“Fossil” or ancient biomass</a:t>
            </a:r>
          </a:p>
          <a:p>
            <a:r>
              <a:rPr lang="en-US" dirty="0" smtClean="0"/>
              <a:t>Formed because of incomplete decomposition of dead organisms (mostly algae and plants), under pressure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58" y="3525569"/>
            <a:ext cx="1824181" cy="1362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88" y="3967993"/>
            <a:ext cx="2036534" cy="135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226" y="5045361"/>
            <a:ext cx="1450439" cy="1450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843" y="5368526"/>
            <a:ext cx="1905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Oil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070665" y="5802997"/>
            <a:ext cx="2985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Natural gas (methane)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02262" y="4887624"/>
            <a:ext cx="729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Coal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934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0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386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Show </a:t>
            </a:r>
            <a:r>
              <a:rPr lang="en-US" dirty="0" smtClean="0">
                <a:hlinkClick r:id="rId2"/>
              </a:rPr>
              <a:t>Formation of Fossil Fuels </a:t>
            </a:r>
            <a:r>
              <a:rPr lang="en-US" dirty="0" smtClean="0"/>
              <a:t>from </a:t>
            </a:r>
            <a:r>
              <a:rPr lang="en-US" i="1" dirty="0" smtClean="0"/>
              <a:t>Earth: the Operator’s Manual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56156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Burning any kind of organic carbon, including fossil fuels, releases energy and carbon dioxide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502" y="3174003"/>
            <a:ext cx="3348298" cy="235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501" y="2234884"/>
            <a:ext cx="2591848" cy="1978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44793"/>
            <a:ext cx="3009301" cy="2387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2358" y="5815263"/>
            <a:ext cx="700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are burning fossil fuels about a million times faster than they were formed.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063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Respiration vs. burning fossil fuels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Both convert organic carbon and O</a:t>
            </a:r>
            <a:r>
              <a:rPr lang="en-US" baseline="-25000" dirty="0" smtClean="0"/>
              <a:t>2</a:t>
            </a:r>
            <a:r>
              <a:rPr lang="en-US" dirty="0" smtClean="0"/>
              <a:t> to CO</a:t>
            </a:r>
            <a:r>
              <a:rPr lang="en-US" baseline="-25000" dirty="0" smtClean="0"/>
              <a:t>2</a:t>
            </a:r>
            <a:r>
              <a:rPr lang="en-US" dirty="0" smtClean="0"/>
              <a:t> and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sz="3000" dirty="0" smtClean="0"/>
              <a:t>Show “Now is the Time” or </a:t>
            </a:r>
            <a:r>
              <a:rPr lang="en-US" sz="3000" dirty="0" smtClean="0">
                <a:hlinkClick r:id="rId3"/>
              </a:rPr>
              <a:t>Competitive Enterprise Institute’s PSA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95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Basics of Carbon</a:t>
            </a:r>
          </a:p>
          <a:p>
            <a:pPr lvl="1"/>
            <a:r>
              <a:rPr lang="en-US" dirty="0" smtClean="0"/>
              <a:t>What is carbon</a:t>
            </a:r>
          </a:p>
          <a:p>
            <a:pPr lvl="1"/>
            <a:r>
              <a:rPr lang="en-US" dirty="0" smtClean="0"/>
              <a:t>How it is used biologically</a:t>
            </a:r>
          </a:p>
          <a:p>
            <a:r>
              <a:rPr lang="en-US" dirty="0" smtClean="0"/>
              <a:t>How is carbon cycled</a:t>
            </a:r>
          </a:p>
          <a:p>
            <a:pPr lvl="1"/>
            <a:r>
              <a:rPr lang="en-US" dirty="0" smtClean="0"/>
              <a:t>Photosynthesis</a:t>
            </a:r>
          </a:p>
          <a:p>
            <a:pPr lvl="1"/>
            <a:r>
              <a:rPr lang="en-US" dirty="0" smtClean="0"/>
              <a:t>Respiration</a:t>
            </a:r>
          </a:p>
          <a:p>
            <a:pPr lvl="1"/>
            <a:r>
              <a:rPr lang="en-US" dirty="0" smtClean="0"/>
              <a:t>Sequestration</a:t>
            </a:r>
          </a:p>
          <a:p>
            <a:pPr lvl="1"/>
            <a:r>
              <a:rPr lang="en-US" dirty="0" smtClean="0"/>
              <a:t>Sinks</a:t>
            </a:r>
          </a:p>
          <a:p>
            <a:pPr lvl="1"/>
            <a:r>
              <a:rPr lang="en-US" dirty="0" smtClean="0"/>
              <a:t>Balance of the cycle</a:t>
            </a:r>
          </a:p>
          <a:p>
            <a:r>
              <a:rPr lang="en-US" dirty="0" smtClean="0"/>
              <a:t>Human intervention</a:t>
            </a:r>
          </a:p>
          <a:p>
            <a:pPr lvl="1"/>
            <a:r>
              <a:rPr lang="en-US" dirty="0" smtClean="0"/>
              <a:t>Burning of fossil fuels</a:t>
            </a:r>
          </a:p>
          <a:p>
            <a:pPr lvl="1"/>
            <a:r>
              <a:rPr lang="en-US" dirty="0" smtClean="0"/>
              <a:t>Removal of sinks</a:t>
            </a:r>
          </a:p>
          <a:p>
            <a:pPr lvl="1"/>
            <a:r>
              <a:rPr lang="en-US" dirty="0" smtClean="0"/>
              <a:t>Disruption of balance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footprint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http://calc.zerofootprint.net/youth/</a:t>
            </a:r>
            <a:r>
              <a:rPr lang="en-US" u="sng" dirty="0" smtClean="0">
                <a:hlinkClick r:id="rId2"/>
              </a:rPr>
              <a:t>iEarn</a:t>
            </a:r>
            <a:endParaRPr lang="en-US" u="sng" dirty="0" smtClean="0"/>
          </a:p>
          <a:p>
            <a:r>
              <a:rPr lang="en-US" dirty="0">
                <a:hlinkClick r:id="rId3"/>
              </a:rPr>
              <a:t>http://footprint.stanford.edu/</a:t>
            </a:r>
            <a:r>
              <a:rPr lang="en-US" dirty="0" smtClean="0">
                <a:hlinkClick r:id="rId3"/>
              </a:rPr>
              <a:t>index.html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http://www.wattzon.com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7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backpack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would it feel like if you had to carry around the weight of your emissions?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1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Convert from tons/year </a:t>
            </a:r>
            <a:br>
              <a:rPr lang="en-US" dirty="0" smtClean="0"/>
            </a:br>
            <a:r>
              <a:rPr lang="en-US" dirty="0" smtClean="0"/>
              <a:t>to pounds /day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metric ton = 2205 pounds</a:t>
            </a:r>
          </a:p>
          <a:p>
            <a:r>
              <a:rPr lang="en-US" dirty="0" smtClean="0"/>
              <a:t>1 year = 365 days</a:t>
            </a:r>
          </a:p>
          <a:p>
            <a:r>
              <a:rPr lang="en-US" dirty="0"/>
              <a:t> </a:t>
            </a:r>
            <a:r>
              <a:rPr lang="en-US" dirty="0" smtClean="0"/>
              <a:t>so 1 ton/year = 6.04 pounds/day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24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Carbon?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7620000" cy="4038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most important element for life on Earth</a:t>
            </a:r>
          </a:p>
          <a:p>
            <a:endParaRPr lang="en-US" sz="2800" dirty="0"/>
          </a:p>
          <a:p>
            <a:r>
              <a:rPr lang="en-US" sz="2800" dirty="0" smtClean="0"/>
              <a:t>Backbone of organic molecules</a:t>
            </a:r>
          </a:p>
          <a:p>
            <a:endParaRPr lang="en-US" sz="2800" dirty="0" smtClean="0"/>
          </a:p>
          <a:p>
            <a:r>
              <a:rPr lang="en-US" sz="2800" dirty="0" smtClean="0"/>
              <a:t>Storage and transfer of energy</a:t>
            </a:r>
          </a:p>
        </p:txBody>
      </p:sp>
    </p:spTree>
    <p:extLst>
      <p:ext uri="{BB962C8B-B14F-4D97-AF65-F5344CB8AC3E}">
        <p14:creationId xmlns:p14="http://schemas.microsoft.com/office/powerpoint/2010/main" val="45145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did this biomass come from?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2715452" y="5606163"/>
            <a:ext cx="753718" cy="7330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3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Organic molecules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most complicated structure you can make?</a:t>
            </a:r>
          </a:p>
          <a:p>
            <a:pPr lvl="1"/>
            <a:r>
              <a:rPr lang="en-US" dirty="0" smtClean="0"/>
              <a:t>Use all bonds and all atoms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98900"/>
            <a:ext cx="2476500" cy="212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8783" y="5074226"/>
            <a:ext cx="813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</a:t>
            </a:r>
            <a:r>
              <a:rPr lang="en-US" sz="3200" baseline="-25000" dirty="0" smtClean="0"/>
              <a:t>2</a:t>
            </a:r>
            <a:endParaRPr lang="en-US" sz="3200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4000" r="31333" b="63178"/>
          <a:stretch/>
        </p:blipFill>
        <p:spPr>
          <a:xfrm>
            <a:off x="6121400" y="4185226"/>
            <a:ext cx="1981200" cy="1206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74783" y="5239902"/>
            <a:ext cx="8667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85568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4" y="1122141"/>
            <a:ext cx="8043333" cy="5323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5816600"/>
            <a:ext cx="2286000" cy="1041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Glucose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5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Cellulose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22500"/>
            <a:ext cx="7230533" cy="2704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33" y="5173133"/>
            <a:ext cx="330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9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Caffeine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932" y="2252134"/>
            <a:ext cx="4504267" cy="3753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967" y="5122333"/>
            <a:ext cx="15494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676400"/>
            <a:ext cx="36195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7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2457</TotalTime>
  <Words>516</Words>
  <Application>Microsoft Macintosh PowerPoint</Application>
  <PresentationFormat>On-screen Show (4:3)</PresentationFormat>
  <Paragraphs>96</Paragraphs>
  <Slides>22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Black</vt:lpstr>
      <vt:lpstr>Question of the day: </vt:lpstr>
      <vt:lpstr>Overview</vt:lpstr>
      <vt:lpstr>What is Carbon?</vt:lpstr>
      <vt:lpstr>Where did this biomass come from?</vt:lpstr>
      <vt:lpstr>Organic molecules game</vt:lpstr>
      <vt:lpstr>Glucose</vt:lpstr>
      <vt:lpstr>Cellulose</vt:lpstr>
      <vt:lpstr>Caffeine</vt:lpstr>
      <vt:lpstr>DNA</vt:lpstr>
      <vt:lpstr>Photosynthesis</vt:lpstr>
      <vt:lpstr>Respiration:  using energy stored in organic carbon</vt:lpstr>
      <vt:lpstr>PowerPoint Presentation</vt:lpstr>
      <vt:lpstr>Back to the tree…</vt:lpstr>
      <vt:lpstr>Fossil fuels</vt:lpstr>
      <vt:lpstr>PowerPoint Presentation</vt:lpstr>
      <vt:lpstr>PowerPoint Presentation</vt:lpstr>
      <vt:lpstr>Show Formation of Fossil Fuels from Earth: the Operator’s Manual</vt:lpstr>
      <vt:lpstr>Burning any kind of organic carbon, including fossil fuels, releases energy and carbon dioxide</vt:lpstr>
      <vt:lpstr>Respiration vs. burning fossil fuels</vt:lpstr>
      <vt:lpstr>Carbon footprint exercise</vt:lpstr>
      <vt:lpstr>CO2 backpack</vt:lpstr>
      <vt:lpstr>Convert from tons/year  to pounds /day</vt:lpstr>
    </vt:vector>
  </TitlesOfParts>
  <Company>UMass Lowell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cycle</dc:title>
  <dc:creator>Juliette Rooney-Varga</dc:creator>
  <cp:lastModifiedBy>Juliette Rooney-Varga</cp:lastModifiedBy>
  <cp:revision>60</cp:revision>
  <dcterms:created xsi:type="dcterms:W3CDTF">2011-06-24T17:30:12Z</dcterms:created>
  <dcterms:modified xsi:type="dcterms:W3CDTF">2012-06-14T18:53:43Z</dcterms:modified>
</cp:coreProperties>
</file>